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sldIdLst>
    <p:sldId id="297" r:id="rId4"/>
    <p:sldId id="257" r:id="rId5"/>
    <p:sldId id="258" r:id="rId6"/>
    <p:sldId id="259" r:id="rId7"/>
    <p:sldId id="260" r:id="rId8"/>
    <p:sldId id="261" r:id="rId9"/>
    <p:sldId id="326" r:id="rId10"/>
    <p:sldId id="327" r:id="rId11"/>
    <p:sldId id="322" r:id="rId12"/>
    <p:sldId id="323" r:id="rId13"/>
    <p:sldId id="324" r:id="rId14"/>
    <p:sldId id="303" r:id="rId15"/>
    <p:sldId id="305" r:id="rId16"/>
    <p:sldId id="304" r:id="rId17"/>
    <p:sldId id="306" r:id="rId18"/>
    <p:sldId id="307" r:id="rId19"/>
    <p:sldId id="308" r:id="rId20"/>
    <p:sldId id="309" r:id="rId21"/>
    <p:sldId id="310" r:id="rId22"/>
    <p:sldId id="311" r:id="rId23"/>
    <p:sldId id="312" r:id="rId24"/>
    <p:sldId id="264" r:id="rId25"/>
    <p:sldId id="321" r:id="rId26"/>
    <p:sldId id="263" r:id="rId27"/>
    <p:sldId id="318" r:id="rId28"/>
    <p:sldId id="319" r:id="rId29"/>
    <p:sldId id="320" r:id="rId30"/>
    <p:sldId id="266" r:id="rId31"/>
    <p:sldId id="267" r:id="rId32"/>
    <p:sldId id="268" r:id="rId33"/>
    <p:sldId id="269" r:id="rId34"/>
    <p:sldId id="270" r:id="rId35"/>
    <p:sldId id="271" r:id="rId36"/>
    <p:sldId id="272" r:id="rId37"/>
    <p:sldId id="274" r:id="rId38"/>
    <p:sldId id="275" r:id="rId39"/>
    <p:sldId id="276"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99"/>
    <a:srgbClr val="996633"/>
    <a:srgbClr val="00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8"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58738-A17E-4F9D-89F4-D1A2C6901480}" type="slidenum">
              <a:rPr lang="en-US"/>
              <a:pPr>
                <a:defRPr/>
              </a:pPr>
              <a:t>‹#›</a:t>
            </a:fld>
            <a:endParaRPr lang="en-US"/>
          </a:p>
        </p:txBody>
      </p:sp>
    </p:spTree>
    <p:extLst>
      <p:ext uri="{BB962C8B-B14F-4D97-AF65-F5344CB8AC3E}">
        <p14:creationId xmlns:p14="http://schemas.microsoft.com/office/powerpoint/2010/main" val="328498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756C78-693F-478E-AA0E-F67E0DCB6D2E}" type="slidenum">
              <a:rPr lang="en-US"/>
              <a:pPr>
                <a:defRPr/>
              </a:pPr>
              <a:t>‹#›</a:t>
            </a:fld>
            <a:endParaRPr lang="en-US"/>
          </a:p>
        </p:txBody>
      </p:sp>
    </p:spTree>
    <p:extLst>
      <p:ext uri="{BB962C8B-B14F-4D97-AF65-F5344CB8AC3E}">
        <p14:creationId xmlns:p14="http://schemas.microsoft.com/office/powerpoint/2010/main" val="392409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916B1-AE81-4A27-AA69-1BB8B8FAC697}" type="slidenum">
              <a:rPr lang="en-US"/>
              <a:pPr>
                <a:defRPr/>
              </a:pPr>
              <a:t>‹#›</a:t>
            </a:fld>
            <a:endParaRPr lang="en-US"/>
          </a:p>
        </p:txBody>
      </p:sp>
    </p:spTree>
    <p:extLst>
      <p:ext uri="{BB962C8B-B14F-4D97-AF65-F5344CB8AC3E}">
        <p14:creationId xmlns:p14="http://schemas.microsoft.com/office/powerpoint/2010/main" val="110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93D46383-2C9D-4C8F-BC52-7BA1B1EDD8D1}" type="slidenum">
              <a:rPr lang="en-US"/>
              <a:pPr>
                <a:defRPr/>
              </a:pPr>
              <a:t>‹#›</a:t>
            </a:fld>
            <a:endParaRPr lang="en-US"/>
          </a:p>
        </p:txBody>
      </p:sp>
    </p:spTree>
    <p:extLst>
      <p:ext uri="{BB962C8B-B14F-4D97-AF65-F5344CB8AC3E}">
        <p14:creationId xmlns:p14="http://schemas.microsoft.com/office/powerpoint/2010/main" val="113210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9CDF716A-5C59-4A02-8E19-229C9B7ADC01}" type="slidenum">
              <a:rPr lang="en-US"/>
              <a:pPr>
                <a:defRPr/>
              </a:pPr>
              <a:t>‹#›</a:t>
            </a:fld>
            <a:endParaRPr lang="en-US"/>
          </a:p>
        </p:txBody>
      </p:sp>
    </p:spTree>
    <p:extLst>
      <p:ext uri="{BB962C8B-B14F-4D97-AF65-F5344CB8AC3E}">
        <p14:creationId xmlns:p14="http://schemas.microsoft.com/office/powerpoint/2010/main" val="203252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46E0B4D-C40A-4D52-9FAC-3D3D8A9759CE}" type="slidenum">
              <a:rPr lang="en-US"/>
              <a:pPr>
                <a:defRPr/>
              </a:pPr>
              <a:t>‹#›</a:t>
            </a:fld>
            <a:endParaRPr lang="en-US"/>
          </a:p>
        </p:txBody>
      </p:sp>
    </p:spTree>
    <p:extLst>
      <p:ext uri="{BB962C8B-B14F-4D97-AF65-F5344CB8AC3E}">
        <p14:creationId xmlns:p14="http://schemas.microsoft.com/office/powerpoint/2010/main" val="244970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37D13332-0B28-47EA-9584-AA4FE7B49F5F}" type="slidenum">
              <a:rPr lang="en-US"/>
              <a:pPr>
                <a:defRPr/>
              </a:pPr>
              <a:t>‹#›</a:t>
            </a:fld>
            <a:endParaRPr lang="en-US"/>
          </a:p>
        </p:txBody>
      </p:sp>
    </p:spTree>
    <p:extLst>
      <p:ext uri="{BB962C8B-B14F-4D97-AF65-F5344CB8AC3E}">
        <p14:creationId xmlns:p14="http://schemas.microsoft.com/office/powerpoint/2010/main" val="236151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1F5B67DA-F18C-4C76-86E5-81C07851A4D0}" type="slidenum">
              <a:rPr lang="en-US"/>
              <a:pPr>
                <a:defRPr/>
              </a:pPr>
              <a:t>‹#›</a:t>
            </a:fld>
            <a:endParaRPr lang="en-US"/>
          </a:p>
        </p:txBody>
      </p:sp>
    </p:spTree>
    <p:extLst>
      <p:ext uri="{BB962C8B-B14F-4D97-AF65-F5344CB8AC3E}">
        <p14:creationId xmlns:p14="http://schemas.microsoft.com/office/powerpoint/2010/main" val="1206640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4F4630B7-AFB3-42A9-BC24-6FAA07284B92}" type="slidenum">
              <a:rPr lang="en-US"/>
              <a:pPr>
                <a:defRPr/>
              </a:pPr>
              <a:t>‹#›</a:t>
            </a:fld>
            <a:endParaRPr lang="en-US"/>
          </a:p>
        </p:txBody>
      </p:sp>
    </p:spTree>
    <p:extLst>
      <p:ext uri="{BB962C8B-B14F-4D97-AF65-F5344CB8AC3E}">
        <p14:creationId xmlns:p14="http://schemas.microsoft.com/office/powerpoint/2010/main" val="288505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02F3085F-713A-4046-8586-0B2BA3BEB834}" type="slidenum">
              <a:rPr lang="en-US"/>
              <a:pPr>
                <a:defRPr/>
              </a:pPr>
              <a:t>‹#›</a:t>
            </a:fld>
            <a:endParaRPr lang="en-US"/>
          </a:p>
        </p:txBody>
      </p:sp>
    </p:spTree>
    <p:extLst>
      <p:ext uri="{BB962C8B-B14F-4D97-AF65-F5344CB8AC3E}">
        <p14:creationId xmlns:p14="http://schemas.microsoft.com/office/powerpoint/2010/main" val="401920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36D947C7-6BA8-4D4A-8903-748B964B8ABB}" type="slidenum">
              <a:rPr lang="en-US"/>
              <a:pPr>
                <a:defRPr/>
              </a:pPr>
              <a:t>‹#›</a:t>
            </a:fld>
            <a:endParaRPr lang="en-US"/>
          </a:p>
        </p:txBody>
      </p:sp>
    </p:spTree>
    <p:extLst>
      <p:ext uri="{BB962C8B-B14F-4D97-AF65-F5344CB8AC3E}">
        <p14:creationId xmlns:p14="http://schemas.microsoft.com/office/powerpoint/2010/main" val="10563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EF7352-1EDF-47C8-BC9B-E25D077B567C}" type="slidenum">
              <a:rPr lang="en-US"/>
              <a:pPr>
                <a:defRPr/>
              </a:pPr>
              <a:t>‹#›</a:t>
            </a:fld>
            <a:endParaRPr lang="en-US"/>
          </a:p>
        </p:txBody>
      </p:sp>
    </p:spTree>
    <p:extLst>
      <p:ext uri="{BB962C8B-B14F-4D97-AF65-F5344CB8AC3E}">
        <p14:creationId xmlns:p14="http://schemas.microsoft.com/office/powerpoint/2010/main" val="292984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B68814E9-EC08-4CCD-B78A-8062808F8B83}" type="slidenum">
              <a:rPr lang="en-US"/>
              <a:pPr>
                <a:defRPr/>
              </a:pPr>
              <a:t>‹#›</a:t>
            </a:fld>
            <a:endParaRPr lang="en-US"/>
          </a:p>
        </p:txBody>
      </p:sp>
    </p:spTree>
    <p:extLst>
      <p:ext uri="{BB962C8B-B14F-4D97-AF65-F5344CB8AC3E}">
        <p14:creationId xmlns:p14="http://schemas.microsoft.com/office/powerpoint/2010/main" val="393889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21785B17-139D-4033-B7C6-48D6A2AB15C0}" type="slidenum">
              <a:rPr lang="en-US"/>
              <a:pPr>
                <a:defRPr/>
              </a:pPr>
              <a:t>‹#›</a:t>
            </a:fld>
            <a:endParaRPr lang="en-US"/>
          </a:p>
        </p:txBody>
      </p:sp>
    </p:spTree>
    <p:extLst>
      <p:ext uri="{BB962C8B-B14F-4D97-AF65-F5344CB8AC3E}">
        <p14:creationId xmlns:p14="http://schemas.microsoft.com/office/powerpoint/2010/main" val="117140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2EB80371-D3BD-4A25-A70D-FFF2E354E034}" type="slidenum">
              <a:rPr lang="en-US"/>
              <a:pPr>
                <a:defRPr/>
              </a:pPr>
              <a:t>‹#›</a:t>
            </a:fld>
            <a:endParaRPr lang="en-US"/>
          </a:p>
        </p:txBody>
      </p:sp>
    </p:spTree>
    <p:extLst>
      <p:ext uri="{BB962C8B-B14F-4D97-AF65-F5344CB8AC3E}">
        <p14:creationId xmlns:p14="http://schemas.microsoft.com/office/powerpoint/2010/main" val="3592493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745F909C-510C-41D9-8D49-F91CBB2102A4}" type="slidenum">
              <a:rPr lang="en-US"/>
              <a:pPr>
                <a:defRPr/>
              </a:pPr>
              <a:t>‹#›</a:t>
            </a:fld>
            <a:endParaRPr lang="en-US"/>
          </a:p>
        </p:txBody>
      </p:sp>
    </p:spTree>
    <p:extLst>
      <p:ext uri="{BB962C8B-B14F-4D97-AF65-F5344CB8AC3E}">
        <p14:creationId xmlns:p14="http://schemas.microsoft.com/office/powerpoint/2010/main" val="428184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81C23A0-7272-4821-8E0D-0BC4BBAF963E}" type="slidenum">
              <a:rPr lang="en-US"/>
              <a:pPr>
                <a:defRPr/>
              </a:pPr>
              <a:t>‹#›</a:t>
            </a:fld>
            <a:endParaRPr lang="en-US"/>
          </a:p>
        </p:txBody>
      </p:sp>
    </p:spTree>
    <p:extLst>
      <p:ext uri="{BB962C8B-B14F-4D97-AF65-F5344CB8AC3E}">
        <p14:creationId xmlns:p14="http://schemas.microsoft.com/office/powerpoint/2010/main" val="413084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29363D59-3FBC-4F50-9966-D1914EA8DCD1}" type="slidenum">
              <a:rPr lang="en-US"/>
              <a:pPr>
                <a:defRPr/>
              </a:pPr>
              <a:t>‹#›</a:t>
            </a:fld>
            <a:endParaRPr lang="en-US"/>
          </a:p>
        </p:txBody>
      </p:sp>
    </p:spTree>
    <p:extLst>
      <p:ext uri="{BB962C8B-B14F-4D97-AF65-F5344CB8AC3E}">
        <p14:creationId xmlns:p14="http://schemas.microsoft.com/office/powerpoint/2010/main" val="2046106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D646EBDB-7DB7-4FB6-BD2C-D2040473B076}" type="slidenum">
              <a:rPr lang="en-US"/>
              <a:pPr>
                <a:defRPr/>
              </a:pPr>
              <a:t>‹#›</a:t>
            </a:fld>
            <a:endParaRPr lang="en-US"/>
          </a:p>
        </p:txBody>
      </p:sp>
    </p:spTree>
    <p:extLst>
      <p:ext uri="{BB962C8B-B14F-4D97-AF65-F5344CB8AC3E}">
        <p14:creationId xmlns:p14="http://schemas.microsoft.com/office/powerpoint/2010/main" val="203182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1D08A068-1764-477A-8EDE-F43D206EC6D9}" type="slidenum">
              <a:rPr lang="en-US"/>
              <a:pPr>
                <a:defRPr/>
              </a:pPr>
              <a:t>‹#›</a:t>
            </a:fld>
            <a:endParaRPr lang="en-US"/>
          </a:p>
        </p:txBody>
      </p:sp>
    </p:spTree>
    <p:extLst>
      <p:ext uri="{BB962C8B-B14F-4D97-AF65-F5344CB8AC3E}">
        <p14:creationId xmlns:p14="http://schemas.microsoft.com/office/powerpoint/2010/main" val="98841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76728426-EECB-4307-94FB-C0E889D0AA57}" type="slidenum">
              <a:rPr lang="en-US"/>
              <a:pPr>
                <a:defRPr/>
              </a:pPr>
              <a:t>‹#›</a:t>
            </a:fld>
            <a:endParaRPr lang="en-US"/>
          </a:p>
        </p:txBody>
      </p:sp>
    </p:spTree>
    <p:extLst>
      <p:ext uri="{BB962C8B-B14F-4D97-AF65-F5344CB8AC3E}">
        <p14:creationId xmlns:p14="http://schemas.microsoft.com/office/powerpoint/2010/main" val="2389910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06B6E64E-BAF9-4CA4-9DA1-BC9BD7CD9242}" type="slidenum">
              <a:rPr lang="en-US"/>
              <a:pPr>
                <a:defRPr/>
              </a:pPr>
              <a:t>‹#›</a:t>
            </a:fld>
            <a:endParaRPr lang="en-US"/>
          </a:p>
        </p:txBody>
      </p:sp>
    </p:spTree>
    <p:extLst>
      <p:ext uri="{BB962C8B-B14F-4D97-AF65-F5344CB8AC3E}">
        <p14:creationId xmlns:p14="http://schemas.microsoft.com/office/powerpoint/2010/main" val="218233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B8C1C7-E63F-4C73-87EB-7B64BEEFA9E0}" type="slidenum">
              <a:rPr lang="en-US"/>
              <a:pPr>
                <a:defRPr/>
              </a:pPr>
              <a:t>‹#›</a:t>
            </a:fld>
            <a:endParaRPr lang="en-US"/>
          </a:p>
        </p:txBody>
      </p:sp>
    </p:spTree>
    <p:extLst>
      <p:ext uri="{BB962C8B-B14F-4D97-AF65-F5344CB8AC3E}">
        <p14:creationId xmlns:p14="http://schemas.microsoft.com/office/powerpoint/2010/main" val="3547456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E30E301C-0456-4789-BBF4-E5046B030CB5}" type="slidenum">
              <a:rPr lang="en-US"/>
              <a:pPr>
                <a:defRPr/>
              </a:pPr>
              <a:t>‹#›</a:t>
            </a:fld>
            <a:endParaRPr lang="en-US"/>
          </a:p>
        </p:txBody>
      </p:sp>
    </p:spTree>
    <p:extLst>
      <p:ext uri="{BB962C8B-B14F-4D97-AF65-F5344CB8AC3E}">
        <p14:creationId xmlns:p14="http://schemas.microsoft.com/office/powerpoint/2010/main" val="146990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B0EB4BCC-95BD-403B-9E31-162DD83DC5DC}" type="slidenum">
              <a:rPr lang="en-US"/>
              <a:pPr>
                <a:defRPr/>
              </a:pPr>
              <a:t>‹#›</a:t>
            </a:fld>
            <a:endParaRPr lang="en-US"/>
          </a:p>
        </p:txBody>
      </p:sp>
    </p:spTree>
    <p:extLst>
      <p:ext uri="{BB962C8B-B14F-4D97-AF65-F5344CB8AC3E}">
        <p14:creationId xmlns:p14="http://schemas.microsoft.com/office/powerpoint/2010/main" val="60272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64E2960B-0767-4D85-8195-9C0EB2809258}" type="slidenum">
              <a:rPr lang="en-US"/>
              <a:pPr>
                <a:defRPr/>
              </a:pPr>
              <a:t>‹#›</a:t>
            </a:fld>
            <a:endParaRPr lang="en-US"/>
          </a:p>
        </p:txBody>
      </p:sp>
    </p:spTree>
    <p:extLst>
      <p:ext uri="{BB962C8B-B14F-4D97-AF65-F5344CB8AC3E}">
        <p14:creationId xmlns:p14="http://schemas.microsoft.com/office/powerpoint/2010/main" val="3981746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43B111E-F2E5-4305-890F-D450459C265B}" type="slidenum">
              <a:rPr lang="en-US"/>
              <a:pPr>
                <a:defRPr/>
              </a:pPr>
              <a:t>‹#›</a:t>
            </a:fld>
            <a:endParaRPr lang="en-US"/>
          </a:p>
        </p:txBody>
      </p:sp>
    </p:spTree>
    <p:extLst>
      <p:ext uri="{BB962C8B-B14F-4D97-AF65-F5344CB8AC3E}">
        <p14:creationId xmlns:p14="http://schemas.microsoft.com/office/powerpoint/2010/main" val="428997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B1830-3DEA-4F81-A024-EEA488E2E2D3}" type="slidenum">
              <a:rPr lang="en-US"/>
              <a:pPr>
                <a:defRPr/>
              </a:pPr>
              <a:t>‹#›</a:t>
            </a:fld>
            <a:endParaRPr lang="en-US"/>
          </a:p>
        </p:txBody>
      </p:sp>
    </p:spTree>
    <p:extLst>
      <p:ext uri="{BB962C8B-B14F-4D97-AF65-F5344CB8AC3E}">
        <p14:creationId xmlns:p14="http://schemas.microsoft.com/office/powerpoint/2010/main" val="181384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D7F75A-18FB-4542-B138-24361B659985}" type="slidenum">
              <a:rPr lang="en-US"/>
              <a:pPr>
                <a:defRPr/>
              </a:pPr>
              <a:t>‹#›</a:t>
            </a:fld>
            <a:endParaRPr lang="en-US"/>
          </a:p>
        </p:txBody>
      </p:sp>
    </p:spTree>
    <p:extLst>
      <p:ext uri="{BB962C8B-B14F-4D97-AF65-F5344CB8AC3E}">
        <p14:creationId xmlns:p14="http://schemas.microsoft.com/office/powerpoint/2010/main" val="226980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5E806B-5728-4D9F-9AEE-2ED6FA354FE9}" type="slidenum">
              <a:rPr lang="en-US"/>
              <a:pPr>
                <a:defRPr/>
              </a:pPr>
              <a:t>‹#›</a:t>
            </a:fld>
            <a:endParaRPr lang="en-US"/>
          </a:p>
        </p:txBody>
      </p:sp>
    </p:spTree>
    <p:extLst>
      <p:ext uri="{BB962C8B-B14F-4D97-AF65-F5344CB8AC3E}">
        <p14:creationId xmlns:p14="http://schemas.microsoft.com/office/powerpoint/2010/main" val="1110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222340-FE8E-410B-9F0E-A3632F149E8C}" type="slidenum">
              <a:rPr lang="en-US"/>
              <a:pPr>
                <a:defRPr/>
              </a:pPr>
              <a:t>‹#›</a:t>
            </a:fld>
            <a:endParaRPr lang="en-US"/>
          </a:p>
        </p:txBody>
      </p:sp>
    </p:spTree>
    <p:extLst>
      <p:ext uri="{BB962C8B-B14F-4D97-AF65-F5344CB8AC3E}">
        <p14:creationId xmlns:p14="http://schemas.microsoft.com/office/powerpoint/2010/main" val="70641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A76B0-B5BD-4CF3-999E-49669018B084}" type="slidenum">
              <a:rPr lang="en-US"/>
              <a:pPr>
                <a:defRPr/>
              </a:pPr>
              <a:t>‹#›</a:t>
            </a:fld>
            <a:endParaRPr lang="en-US"/>
          </a:p>
        </p:txBody>
      </p:sp>
    </p:spTree>
    <p:extLst>
      <p:ext uri="{BB962C8B-B14F-4D97-AF65-F5344CB8AC3E}">
        <p14:creationId xmlns:p14="http://schemas.microsoft.com/office/powerpoint/2010/main" val="30017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6B64BA-1646-47C8-99A0-1CE2ECE1F366}" type="slidenum">
              <a:rPr lang="en-US"/>
              <a:pPr>
                <a:defRPr/>
              </a:pPr>
              <a:t>‹#›</a:t>
            </a:fld>
            <a:endParaRPr lang="en-US"/>
          </a:p>
        </p:txBody>
      </p:sp>
    </p:spTree>
    <p:extLst>
      <p:ext uri="{BB962C8B-B14F-4D97-AF65-F5344CB8AC3E}">
        <p14:creationId xmlns:p14="http://schemas.microsoft.com/office/powerpoint/2010/main" val="262460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pPr>
              <a:defRPr/>
            </a:pPr>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defRPr>
            </a:lvl1pPr>
          </a:lstStyle>
          <a:p>
            <a:pPr>
              <a:defRPr/>
            </a:pPr>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pPr>
              <a:defRPr/>
            </a:pPr>
            <a:fld id="{9D3962AC-8AD5-4650-8183-ACD42C95C5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mn-lt"/>
              </a:defRPr>
            </a:lvl1pPr>
          </a:lstStyle>
          <a:p>
            <a:pPr>
              <a:defRPr/>
            </a:pPr>
            <a:endParaRPr 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mn-lt"/>
              </a:defRPr>
            </a:lvl1pPr>
          </a:lstStyle>
          <a:p>
            <a:pPr>
              <a:defRPr/>
            </a:pPr>
            <a:endParaRPr lang="en-US"/>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mn-lt"/>
              </a:defRPr>
            </a:lvl1pPr>
          </a:lstStyle>
          <a:p>
            <a:pPr>
              <a:defRPr/>
            </a:pPr>
            <a:fld id="{14C361FE-6D3A-4556-925E-AB3DD42420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mn-lt"/>
              </a:defRPr>
            </a:lvl1pPr>
          </a:lstStyle>
          <a:p>
            <a:pPr>
              <a:defRPr/>
            </a:pPr>
            <a:endParaRPr lang="en-US"/>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mn-lt"/>
              </a:defRPr>
            </a:lvl1pPr>
          </a:lstStyle>
          <a:p>
            <a:pPr>
              <a:defRPr/>
            </a:pPr>
            <a:endParaRPr lang="en-US"/>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mn-lt"/>
              </a:defRPr>
            </a:lvl1pPr>
          </a:lstStyle>
          <a:p>
            <a:pPr>
              <a:defRPr/>
            </a:pPr>
            <a:fld id="{310942F6-9817-4912-A134-D74CEBF8D3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AutoShape 5"/>
          <p:cNvSpPr>
            <a:spLocks noChangeArrowheads="1"/>
          </p:cNvSpPr>
          <p:nvPr/>
        </p:nvSpPr>
        <p:spPr bwMode="auto">
          <a:xfrm>
            <a:off x="2767013" y="2568575"/>
            <a:ext cx="3608387" cy="1720850"/>
          </a:xfrm>
          <a:prstGeom prst="roundRect">
            <a:avLst>
              <a:gd name="adj" fmla="val 16667"/>
            </a:avLst>
          </a:prstGeom>
          <a:solidFill>
            <a:schemeClr val="accent2">
              <a:alpha val="52940"/>
            </a:schemeClr>
          </a:solidFill>
          <a:ln w="9525">
            <a:solidFill>
              <a:srgbClr val="CCFF99"/>
            </a:solidFill>
            <a:round/>
            <a:headEnd/>
            <a:tailEnd/>
          </a:ln>
        </p:spPr>
        <p:txBody>
          <a:bodyPr>
            <a:spAutoFit/>
          </a:bodyPr>
          <a:lstStyle/>
          <a:p>
            <a:pPr algn="ctr">
              <a:spcBef>
                <a:spcPct val="50000"/>
              </a:spcBef>
            </a:pPr>
            <a:r>
              <a:rPr lang="en-US" sz="2400" b="0">
                <a:solidFill>
                  <a:srgbClr val="CCFF99"/>
                </a:solidFill>
              </a:rPr>
              <a:t>The Hydrologic Cycle</a:t>
            </a:r>
          </a:p>
          <a:p>
            <a:pPr algn="ctr">
              <a:spcBef>
                <a:spcPct val="50000"/>
              </a:spcBef>
            </a:pPr>
            <a:r>
              <a:rPr lang="en-US" sz="2400" b="0">
                <a:solidFill>
                  <a:srgbClr val="CCFF99"/>
                </a:solidFill>
              </a:rPr>
              <a:t>Streams</a:t>
            </a:r>
          </a:p>
          <a:p>
            <a:pPr algn="ctr">
              <a:spcBef>
                <a:spcPct val="50000"/>
              </a:spcBef>
            </a:pPr>
            <a:r>
              <a:rPr lang="en-US" sz="2400" b="0">
                <a:solidFill>
                  <a:srgbClr val="CCFF99"/>
                </a:solidFill>
              </a:rPr>
              <a:t>Flooding</a:t>
            </a:r>
          </a:p>
        </p:txBody>
      </p:sp>
      <p:sp>
        <p:nvSpPr>
          <p:cNvPr id="26627" name="Rectangle 6"/>
          <p:cNvSpPr>
            <a:spLocks noChangeArrowheads="1"/>
          </p:cNvSpPr>
          <p:nvPr/>
        </p:nvSpPr>
        <p:spPr bwMode="auto">
          <a:xfrm>
            <a:off x="2938463" y="6553200"/>
            <a:ext cx="326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CCFF99"/>
                </a:solidFill>
              </a:rPr>
              <a:t>http://ngs.woc.noaa.gov/storms/katrina/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133600" y="6553200"/>
            <a:ext cx="5592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000000"/>
                </a:solidFill>
              </a:rPr>
              <a:t>http://www.waterwisetexas.org/understanding_our_water_supply.htm</a:t>
            </a:r>
          </a:p>
        </p:txBody>
      </p:sp>
      <p:pic>
        <p:nvPicPr>
          <p:cNvPr id="37891" name="Picture 3" descr="texas_annual_rain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962400" cy="3352800"/>
          </a:xfrm>
          <a:prstGeom prst="rect">
            <a:avLst/>
          </a:prstGeom>
          <a:noFill/>
          <a:ln w="9525">
            <a:solidFill>
              <a:srgbClr val="000066"/>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4820" name="Picture 4" descr="texas_pop_water_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493963"/>
            <a:ext cx="5426075" cy="4059237"/>
          </a:xfrm>
          <a:prstGeom prst="rect">
            <a:avLst/>
          </a:prstGeom>
          <a:noFill/>
          <a:ln w="9525">
            <a:solidFill>
              <a:srgbClr val="000066"/>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7893" name="Rectangle 5"/>
          <p:cNvSpPr>
            <a:spLocks noChangeArrowheads="1"/>
          </p:cNvSpPr>
          <p:nvPr/>
        </p:nvSpPr>
        <p:spPr bwMode="auto">
          <a:xfrm>
            <a:off x="152400" y="4800600"/>
            <a:ext cx="3048000" cy="990600"/>
          </a:xfrm>
          <a:prstGeom prst="rect">
            <a:avLst/>
          </a:prstGeom>
          <a:solidFill>
            <a:schemeClr val="bg1"/>
          </a:solidFill>
          <a:ln w="9525">
            <a:solidFill>
              <a:schemeClr val="tx1"/>
            </a:solidFill>
            <a:miter lim="800000"/>
            <a:headEnd/>
            <a:tailEnd/>
          </a:ln>
        </p:spPr>
        <p:txBody>
          <a:bodyPr wrap="none" anchor="ctr"/>
          <a:lstStyle/>
          <a:p>
            <a:endParaRPr lang="en-US" b="0">
              <a:solidFill>
                <a:srgbClr val="000000"/>
              </a:solidFill>
            </a:endParaRPr>
          </a:p>
        </p:txBody>
      </p:sp>
      <p:sp>
        <p:nvSpPr>
          <p:cNvPr id="37894" name="Text Box 6"/>
          <p:cNvSpPr txBox="1">
            <a:spLocks noChangeArrowheads="1"/>
          </p:cNvSpPr>
          <p:nvPr/>
        </p:nvSpPr>
        <p:spPr bwMode="auto">
          <a:xfrm>
            <a:off x="190500" y="50673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a:solidFill>
                  <a:srgbClr val="000000"/>
                </a:solidFill>
              </a:rPr>
              <a:t>Texas Water Use</a:t>
            </a:r>
          </a:p>
        </p:txBody>
      </p:sp>
      <p:sp>
        <p:nvSpPr>
          <p:cNvPr id="34823" name="Text Box 7"/>
          <p:cNvSpPr txBox="1">
            <a:spLocks noChangeArrowheads="1"/>
          </p:cNvSpPr>
          <p:nvPr/>
        </p:nvSpPr>
        <p:spPr bwMode="auto">
          <a:xfrm>
            <a:off x="6934200" y="4533900"/>
            <a:ext cx="1828800" cy="641350"/>
          </a:xfrm>
          <a:prstGeom prst="rect">
            <a:avLst/>
          </a:prstGeom>
          <a:solidFill>
            <a:schemeClr val="bg1">
              <a:alpha val="61176"/>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solidFill>
                  <a:srgbClr val="3333CC"/>
                </a:solidFill>
              </a:rPr>
              <a:t>East Texas: </a:t>
            </a:r>
            <a:r>
              <a:rPr lang="en-US" b="0">
                <a:solidFill>
                  <a:srgbClr val="000000"/>
                </a:solidFill>
              </a:rPr>
              <a:t>Houston, Dallas</a:t>
            </a:r>
          </a:p>
        </p:txBody>
      </p:sp>
      <p:sp>
        <p:nvSpPr>
          <p:cNvPr id="34824" name="Text Box 8"/>
          <p:cNvSpPr txBox="1">
            <a:spLocks noChangeArrowheads="1"/>
          </p:cNvSpPr>
          <p:nvPr/>
        </p:nvSpPr>
        <p:spPr bwMode="auto">
          <a:xfrm>
            <a:off x="3733800" y="4533900"/>
            <a:ext cx="2133600" cy="641350"/>
          </a:xfrm>
          <a:prstGeom prst="rect">
            <a:avLst/>
          </a:prstGeom>
          <a:solidFill>
            <a:schemeClr val="bg1">
              <a:alpha val="61176"/>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solidFill>
                  <a:srgbClr val="000066"/>
                </a:solidFill>
              </a:rPr>
              <a:t>West Texas: </a:t>
            </a:r>
            <a:r>
              <a:rPr lang="en-US" b="0">
                <a:solidFill>
                  <a:srgbClr val="000000"/>
                </a:solidFill>
              </a:rPr>
              <a:t>Agriculture, mining</a:t>
            </a:r>
          </a:p>
        </p:txBody>
      </p:sp>
      <p:sp>
        <p:nvSpPr>
          <p:cNvPr id="34825" name="Text Box 9"/>
          <p:cNvSpPr txBox="1">
            <a:spLocks noChangeArrowheads="1"/>
          </p:cNvSpPr>
          <p:nvPr/>
        </p:nvSpPr>
        <p:spPr bwMode="auto">
          <a:xfrm>
            <a:off x="3352800" y="1143000"/>
            <a:ext cx="2286000" cy="915988"/>
          </a:xfrm>
          <a:prstGeom prst="rect">
            <a:avLst/>
          </a:prstGeom>
          <a:solidFill>
            <a:schemeClr val="bg1">
              <a:alpha val="61176"/>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solidFill>
                  <a:srgbClr val="3333CC"/>
                </a:solidFill>
              </a:rPr>
              <a:t>East Texas: </a:t>
            </a:r>
            <a:r>
              <a:rPr lang="en-US" b="0">
                <a:solidFill>
                  <a:srgbClr val="000000"/>
                </a:solidFill>
              </a:rPr>
              <a:t>Gulf of Mexico influence, soggy</a:t>
            </a:r>
          </a:p>
        </p:txBody>
      </p:sp>
      <p:sp>
        <p:nvSpPr>
          <p:cNvPr id="34826" name="Text Box 10"/>
          <p:cNvSpPr txBox="1">
            <a:spLocks noChangeArrowheads="1"/>
          </p:cNvSpPr>
          <p:nvPr/>
        </p:nvSpPr>
        <p:spPr bwMode="auto">
          <a:xfrm>
            <a:off x="228600" y="2743200"/>
            <a:ext cx="2133600" cy="641350"/>
          </a:xfrm>
          <a:prstGeom prst="rect">
            <a:avLst/>
          </a:prstGeom>
          <a:solidFill>
            <a:schemeClr val="bg1">
              <a:alpha val="61176"/>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solidFill>
                  <a:srgbClr val="000066"/>
                </a:solidFill>
              </a:rPr>
              <a:t>West Texas: </a:t>
            </a:r>
            <a:r>
              <a:rPr lang="en-US" b="0">
                <a:solidFill>
                  <a:srgbClr val="000000"/>
                </a:solidFill>
              </a:rPr>
              <a:t>mountains, desert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fade">
                                      <p:cBhvr>
                                        <p:cTn id="7" dur="500"/>
                                        <p:tgtEl>
                                          <p:spTgt spid="3482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825"/>
                                        </p:tgtEl>
                                        <p:attrNameLst>
                                          <p:attrName>style.visibility</p:attrName>
                                        </p:attrNameLst>
                                      </p:cBhvr>
                                      <p:to>
                                        <p:strVal val="visible"/>
                                      </p:to>
                                    </p:set>
                                    <p:animEffect transition="in" filter="fade">
                                      <p:cBhvr>
                                        <p:cTn id="11" dur="500"/>
                                        <p:tgtEl>
                                          <p:spTgt spid="348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42" fill="hold" nodeType="click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barn(outHorizontal)">
                                      <p:cBhvr>
                                        <p:cTn id="16" dur="500"/>
                                        <p:tgtEl>
                                          <p:spTgt spid="34820"/>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824"/>
                                        </p:tgtEl>
                                        <p:attrNameLst>
                                          <p:attrName>style.visibility</p:attrName>
                                        </p:attrNameLst>
                                      </p:cBhvr>
                                      <p:to>
                                        <p:strVal val="visible"/>
                                      </p:to>
                                    </p:set>
                                    <p:animEffect transition="in" filter="fade">
                                      <p:cBhvr>
                                        <p:cTn id="20" dur="2000"/>
                                        <p:tgtEl>
                                          <p:spTgt spid="34824"/>
                                        </p:tgtEl>
                                      </p:cBhvr>
                                    </p:animEffec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4823"/>
                                        </p:tgtEl>
                                        <p:attrNameLst>
                                          <p:attrName>style.visibility</p:attrName>
                                        </p:attrNameLst>
                                      </p:cBhvr>
                                      <p:to>
                                        <p:strVal val="visible"/>
                                      </p:to>
                                    </p:set>
                                    <p:animEffect transition="in" filter="fade">
                                      <p:cBhvr>
                                        <p:cTn id="24"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25" grpId="0" animBg="1"/>
      <p:bldP spid="348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733800" y="6553200"/>
            <a:ext cx="2027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b="0" i="1">
                <a:solidFill>
                  <a:srgbClr val="000000"/>
                </a:solidFill>
              </a:rPr>
              <a:t>http://www.texasep.orgl</a:t>
            </a:r>
          </a:p>
        </p:txBody>
      </p:sp>
      <p:pic>
        <p:nvPicPr>
          <p:cNvPr id="38915" name="Picture 3" descr="texas_water_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57213"/>
            <a:ext cx="4114800" cy="32004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381000" y="471488"/>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solidFill>
                  <a:srgbClr val="000000"/>
                </a:solidFill>
              </a:rPr>
              <a:t>Surface Water</a:t>
            </a:r>
          </a:p>
        </p:txBody>
      </p:sp>
      <p:sp>
        <p:nvSpPr>
          <p:cNvPr id="38917" name="Text Box 6"/>
          <p:cNvSpPr txBox="1">
            <a:spLocks noChangeArrowheads="1"/>
          </p:cNvSpPr>
          <p:nvPr/>
        </p:nvSpPr>
        <p:spPr bwMode="auto">
          <a:xfrm>
            <a:off x="4724400" y="938213"/>
            <a:ext cx="388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000000"/>
                </a:solidFill>
              </a:rPr>
              <a:t>Texas Water Use</a:t>
            </a:r>
          </a:p>
        </p:txBody>
      </p:sp>
      <p:pic>
        <p:nvPicPr>
          <p:cNvPr id="38918" name="Picture 7" descr="tx_grndw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4360863" cy="336391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381000" y="4038600"/>
            <a:ext cx="3810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b="0">
                <a:solidFill>
                  <a:srgbClr val="000000"/>
                </a:solidFill>
              </a:rPr>
              <a:t>Most water for agriculture is drawn from the ground. </a:t>
            </a:r>
          </a:p>
          <a:p>
            <a:pPr>
              <a:spcBef>
                <a:spcPct val="50000"/>
              </a:spcBef>
            </a:pPr>
            <a:r>
              <a:rPr lang="en-US" sz="2400" b="0">
                <a:solidFill>
                  <a:srgbClr val="000000"/>
                </a:solidFill>
              </a:rPr>
              <a:t>If the rate of withdrawal exceeds aquifer recharge, the resource becomes depleted</a:t>
            </a:r>
          </a:p>
        </p:txBody>
      </p:sp>
      <p:sp>
        <p:nvSpPr>
          <p:cNvPr id="38920" name="Text Box 9"/>
          <p:cNvSpPr txBox="1">
            <a:spLocks noChangeArrowheads="1"/>
          </p:cNvSpPr>
          <p:nvPr/>
        </p:nvSpPr>
        <p:spPr bwMode="auto">
          <a:xfrm>
            <a:off x="7315200" y="287813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solidFill>
                  <a:srgbClr val="000000"/>
                </a:solidFill>
              </a:rPr>
              <a:t>Groundwater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barn(outHorizontal)">
                                      <p:cBhvr>
                                        <p:cTn id="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1" descr="17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9105900"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304800" y="304800"/>
            <a:ext cx="5029200" cy="1309688"/>
          </a:xfrm>
          <a:prstGeom prst="rect">
            <a:avLst/>
          </a:prstGeom>
          <a:noFill/>
          <a:ln w="9525">
            <a:noFill/>
            <a:miter lim="800000"/>
            <a:headEnd/>
            <a:tailEnd/>
          </a:ln>
          <a:effectLst/>
        </p:spPr>
        <p:txBody>
          <a:bodyPr>
            <a:spAutoFit/>
          </a:bodyPr>
          <a:lstStyle/>
          <a:p>
            <a:pPr eaLnBrk="0" hangingPunct="0">
              <a:spcBef>
                <a:spcPct val="50000"/>
              </a:spcBef>
              <a:defRPr/>
            </a:pPr>
            <a:r>
              <a:rPr lang="en-US" sz="3200" b="0">
                <a:solidFill>
                  <a:schemeClr val="accent2"/>
                </a:solidFill>
                <a:effectLst>
                  <a:outerShdw blurRad="38100" dist="38100" dir="2700000" algn="tl">
                    <a:srgbClr val="C0C0C0"/>
                  </a:outerShdw>
                </a:effectLst>
              </a:rPr>
              <a:t>Stream</a:t>
            </a:r>
            <a:r>
              <a:rPr lang="en-US" sz="2800" b="0">
                <a:solidFill>
                  <a:schemeClr val="accent2"/>
                </a:solidFill>
              </a:rPr>
              <a:t>:</a:t>
            </a:r>
            <a:r>
              <a:rPr lang="en-US" sz="2800" b="0">
                <a:solidFill>
                  <a:srgbClr val="FF0000"/>
                </a:solidFill>
              </a:rPr>
              <a:t> </a:t>
            </a:r>
            <a:r>
              <a:rPr lang="en-US" sz="2400" b="0"/>
              <a:t>body of running water that is confined to a </a:t>
            </a:r>
            <a:r>
              <a:rPr lang="en-US" sz="2400" b="0">
                <a:solidFill>
                  <a:schemeClr val="accent2"/>
                </a:solidFill>
                <a:effectLst>
                  <a:outerShdw blurRad="38100" dist="38100" dir="2700000" algn="tl">
                    <a:srgbClr val="C0C0C0"/>
                  </a:outerShdw>
                </a:effectLst>
              </a:rPr>
              <a:t>channel</a:t>
            </a:r>
            <a:r>
              <a:rPr lang="en-US" sz="2400" b="0"/>
              <a:t> and moves downhill due to gravity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06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06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9342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AutoShape 3"/>
          <p:cNvSpPr>
            <a:spLocks noChangeArrowheads="1"/>
          </p:cNvSpPr>
          <p:nvPr/>
        </p:nvSpPr>
        <p:spPr bwMode="auto">
          <a:xfrm>
            <a:off x="5264150" y="688975"/>
            <a:ext cx="3568700" cy="1589088"/>
          </a:xfrm>
          <a:prstGeom prst="roundRect">
            <a:avLst>
              <a:gd name="adj" fmla="val 16667"/>
            </a:avLst>
          </a:prstGeom>
          <a:solidFill>
            <a:schemeClr val="bg1">
              <a:alpha val="71001"/>
            </a:schemeClr>
          </a:solidFill>
          <a:ln w="9525">
            <a:solidFill>
              <a:schemeClr val="bg2"/>
            </a:solidFill>
            <a:round/>
            <a:headEnd/>
            <a:tailEnd/>
          </a:ln>
          <a:effectLst/>
        </p:spPr>
        <p:txBody>
          <a:bodyPr>
            <a:spAutoFit/>
          </a:bodyPr>
          <a:lstStyle/>
          <a:p>
            <a:pPr eaLnBrk="0" hangingPunct="0">
              <a:spcBef>
                <a:spcPct val="50000"/>
              </a:spcBef>
              <a:defRPr/>
            </a:pPr>
            <a:r>
              <a:rPr lang="en-US" sz="2800" b="0">
                <a:solidFill>
                  <a:schemeClr val="accent2"/>
                </a:solidFill>
                <a:effectLst>
                  <a:outerShdw blurRad="38100" dist="38100" dir="2700000" algn="tl">
                    <a:srgbClr val="C0C0C0"/>
                  </a:outerShdw>
                </a:effectLst>
              </a:rPr>
              <a:t>Drainage Basin</a:t>
            </a:r>
            <a:r>
              <a:rPr lang="en-US" sz="2800" b="0">
                <a:solidFill>
                  <a:schemeClr val="accent2"/>
                </a:solidFill>
              </a:rPr>
              <a:t>:</a:t>
            </a:r>
            <a:r>
              <a:rPr lang="en-US" sz="2800" b="0">
                <a:solidFill>
                  <a:srgbClr val="FF0000"/>
                </a:solidFill>
              </a:rPr>
              <a:t> </a:t>
            </a:r>
            <a:r>
              <a:rPr lang="en-US" sz="2000" b="0"/>
              <a:t>total area drained by a stream. Larger streams have larger drainage basins.</a:t>
            </a:r>
          </a:p>
        </p:txBody>
      </p:sp>
      <p:sp>
        <p:nvSpPr>
          <p:cNvPr id="72708" name="Text Box 4"/>
          <p:cNvSpPr txBox="1">
            <a:spLocks noChangeArrowheads="1"/>
          </p:cNvSpPr>
          <p:nvPr/>
        </p:nvSpPr>
        <p:spPr bwMode="auto">
          <a:xfrm>
            <a:off x="838200" y="6216650"/>
            <a:ext cx="7315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0">
                <a:effectLst>
                  <a:outerShdw blurRad="38100" dist="38100" dir="2700000" algn="tl">
                    <a:srgbClr val="C0C0C0"/>
                  </a:outerShdw>
                </a:effectLst>
              </a:rPr>
              <a:t>The size and composition of the sediment carried by the stream depends on the nature of the drainage basin.</a:t>
            </a:r>
            <a:endParaRPr lang="en-US"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500" fill="hold"/>
                                        <p:tgtEl>
                                          <p:spTgt spid="72707"/>
                                        </p:tgtEl>
                                        <p:attrNameLst>
                                          <p:attrName>ppt_x</p:attrName>
                                        </p:attrNameLst>
                                      </p:cBhvr>
                                      <p:tavLst>
                                        <p:tav tm="0">
                                          <p:val>
                                            <p:strVal val="#ppt_x-.2"/>
                                          </p:val>
                                        </p:tav>
                                        <p:tav tm="100000">
                                          <p:val>
                                            <p:strVal val="#ppt_x"/>
                                          </p:val>
                                        </p:tav>
                                      </p:tavLst>
                                    </p:anim>
                                    <p:anim calcmode="lin" valueType="num">
                                      <p:cBhvr>
                                        <p:cTn id="8" dur="500" fill="hold"/>
                                        <p:tgtEl>
                                          <p:spTgt spid="72707"/>
                                        </p:tgtEl>
                                        <p:attrNameLst>
                                          <p:attrName>ppt_y</p:attrName>
                                        </p:attrNameLst>
                                      </p:cBhvr>
                                      <p:tavLst>
                                        <p:tav tm="0">
                                          <p:val>
                                            <p:strVal val="#ppt_y"/>
                                          </p:val>
                                        </p:tav>
                                        <p:tav tm="100000">
                                          <p:val>
                                            <p:strVal val="#ppt_y"/>
                                          </p:val>
                                        </p:tav>
                                      </p:tavLst>
                                    </p:anim>
                                    <p:animEffect transition="in" filter="wipe(right)" prLst="gradientSize: 0.1">
                                      <p:cBhvr>
                                        <p:cTn id="9" dur="500"/>
                                        <p:tgtEl>
                                          <p:spTgt spid="7270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500" fill="hold"/>
                                        <p:tgtEl>
                                          <p:spTgt spid="72708"/>
                                        </p:tgtEl>
                                        <p:attrNameLst>
                                          <p:attrName>ppt_w</p:attrName>
                                        </p:attrNameLst>
                                      </p:cBhvr>
                                      <p:tavLst>
                                        <p:tav tm="0">
                                          <p:val>
                                            <p:fltVal val="0"/>
                                          </p:val>
                                        </p:tav>
                                        <p:tav tm="100000">
                                          <p:val>
                                            <p:strVal val="#ppt_w"/>
                                          </p:val>
                                        </p:tav>
                                      </p:tavLst>
                                    </p:anim>
                                    <p:anim calcmode="lin" valueType="num">
                                      <p:cBhvr>
                                        <p:cTn id="13" dur="500" fill="hold"/>
                                        <p:tgtEl>
                                          <p:spTgt spid="72708"/>
                                        </p:tgtEl>
                                        <p:attrNameLst>
                                          <p:attrName>ppt_h</p:attrName>
                                        </p:attrNameLst>
                                      </p:cBhvr>
                                      <p:tavLst>
                                        <p:tav tm="0">
                                          <p:val>
                                            <p:fltVal val="0"/>
                                          </p:val>
                                        </p:tav>
                                        <p:tav tm="100000">
                                          <p:val>
                                            <p:strVal val="#ppt_h"/>
                                          </p:val>
                                        </p:tav>
                                      </p:tavLst>
                                    </p:anim>
                                    <p:animEffect transition="in" filter="fade">
                                      <p:cBhvr>
                                        <p:cTn id="14"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5" descr="17_1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6"/>
          <p:cNvSpPr txBox="1">
            <a:spLocks noChangeArrowheads="1"/>
          </p:cNvSpPr>
          <p:nvPr/>
        </p:nvSpPr>
        <p:spPr bwMode="auto">
          <a:xfrm>
            <a:off x="3276600" y="762000"/>
            <a:ext cx="2271713" cy="457200"/>
          </a:xfrm>
          <a:prstGeom prst="rect">
            <a:avLst/>
          </a:prstGeom>
          <a:noFill/>
          <a:ln w="9525">
            <a:noFill/>
            <a:miter lim="800000"/>
            <a:headEnd/>
            <a:tailEnd/>
          </a:ln>
          <a:effectLst/>
        </p:spPr>
        <p:txBody>
          <a:bodyPr wrap="none">
            <a:spAutoFit/>
          </a:bodyPr>
          <a:lstStyle/>
          <a:p>
            <a:pPr>
              <a:defRPr/>
            </a:pPr>
            <a:r>
              <a:rPr lang="en-US" sz="2400" b="0" i="1">
                <a:solidFill>
                  <a:srgbClr val="CC0099"/>
                </a:solidFill>
                <a:effectLst>
                  <a:outerShdw blurRad="38100" dist="38100" dir="2700000" algn="tl">
                    <a:srgbClr val="C0C0C0"/>
                  </a:outerShdw>
                </a:effectLst>
              </a:rPr>
              <a:t>Dissolved Load</a:t>
            </a:r>
          </a:p>
        </p:txBody>
      </p:sp>
      <p:sp>
        <p:nvSpPr>
          <p:cNvPr id="71687" name="Text Box 7"/>
          <p:cNvSpPr txBox="1">
            <a:spLocks noChangeArrowheads="1"/>
          </p:cNvSpPr>
          <p:nvPr/>
        </p:nvSpPr>
        <p:spPr bwMode="auto">
          <a:xfrm>
            <a:off x="6248400" y="685800"/>
            <a:ext cx="2667000" cy="457200"/>
          </a:xfrm>
          <a:prstGeom prst="rect">
            <a:avLst/>
          </a:prstGeom>
          <a:noFill/>
          <a:ln w="9525">
            <a:noFill/>
            <a:miter lim="800000"/>
            <a:headEnd/>
            <a:tailEnd/>
          </a:ln>
          <a:effectLst/>
        </p:spPr>
        <p:txBody>
          <a:bodyPr>
            <a:spAutoFit/>
          </a:bodyPr>
          <a:lstStyle/>
          <a:p>
            <a:pPr algn="ctr">
              <a:defRPr/>
            </a:pPr>
            <a:r>
              <a:rPr lang="en-US" sz="2400" b="0" i="1">
                <a:solidFill>
                  <a:srgbClr val="CC0099"/>
                </a:solidFill>
                <a:effectLst>
                  <a:outerShdw blurRad="38100" dist="38100" dir="2700000" algn="tl">
                    <a:srgbClr val="C0C0C0"/>
                  </a:outerShdw>
                </a:effectLst>
              </a:rPr>
              <a:t>Suspended Load</a:t>
            </a:r>
          </a:p>
        </p:txBody>
      </p:sp>
      <p:sp>
        <p:nvSpPr>
          <p:cNvPr id="71688" name="Text Box 8"/>
          <p:cNvSpPr txBox="1">
            <a:spLocks noChangeArrowheads="1"/>
          </p:cNvSpPr>
          <p:nvPr/>
        </p:nvSpPr>
        <p:spPr bwMode="auto">
          <a:xfrm>
            <a:off x="152400" y="4648200"/>
            <a:ext cx="2667000" cy="457200"/>
          </a:xfrm>
          <a:prstGeom prst="rect">
            <a:avLst/>
          </a:prstGeom>
          <a:noFill/>
          <a:ln w="9525">
            <a:noFill/>
            <a:miter lim="800000"/>
            <a:headEnd/>
            <a:tailEnd/>
          </a:ln>
          <a:effectLst/>
        </p:spPr>
        <p:txBody>
          <a:bodyPr>
            <a:spAutoFit/>
          </a:bodyPr>
          <a:lstStyle/>
          <a:p>
            <a:pPr algn="ctr">
              <a:defRPr/>
            </a:pPr>
            <a:r>
              <a:rPr lang="en-US" sz="2400" b="0" i="1">
                <a:solidFill>
                  <a:srgbClr val="CC0099"/>
                </a:solidFill>
                <a:effectLst>
                  <a:outerShdw blurRad="38100" dist="38100" dir="2700000" algn="tl">
                    <a:srgbClr val="C0C0C0"/>
                  </a:outerShdw>
                </a:effectLst>
              </a:rPr>
              <a:t>Bed Load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572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762000" y="5410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1400"/>
              <a:t>Fig. 10.18</a:t>
            </a:r>
          </a:p>
        </p:txBody>
      </p:sp>
      <p:sp>
        <p:nvSpPr>
          <p:cNvPr id="73732" name="Text Box 4"/>
          <p:cNvSpPr txBox="1">
            <a:spLocks noChangeArrowheads="1"/>
          </p:cNvSpPr>
          <p:nvPr/>
        </p:nvSpPr>
        <p:spPr bwMode="auto">
          <a:xfrm>
            <a:off x="4876800" y="914400"/>
            <a:ext cx="3771900" cy="519113"/>
          </a:xfrm>
          <a:prstGeom prst="rect">
            <a:avLst/>
          </a:prstGeom>
          <a:noFill/>
          <a:ln w="9525">
            <a:noFill/>
            <a:miter lim="800000"/>
            <a:headEnd/>
            <a:tailEnd/>
          </a:ln>
          <a:effectLst>
            <a:reflection blurRad="6350" stA="50000" endA="300" endPos="55000" dir="5400000" sy="-100000" algn="bl" rotWithShape="0"/>
          </a:effectLst>
        </p:spPr>
        <p:txBody>
          <a:bodyPr>
            <a:spAutoFit/>
          </a:bodyPr>
          <a:lstStyle/>
          <a:p>
            <a:pPr algn="ctr" eaLnBrk="0" hangingPunct="0">
              <a:spcBef>
                <a:spcPct val="50000"/>
              </a:spcBef>
              <a:defRPr/>
            </a:pPr>
            <a:r>
              <a:rPr lang="en-US" sz="2800" b="0" dirty="0">
                <a:solidFill>
                  <a:schemeClr val="accent2"/>
                </a:solidFill>
              </a:rPr>
              <a:t>Braided Streams</a:t>
            </a:r>
          </a:p>
        </p:txBody>
      </p:sp>
      <p:sp>
        <p:nvSpPr>
          <p:cNvPr id="73733" name="Text Box 5"/>
          <p:cNvSpPr txBox="1">
            <a:spLocks noChangeArrowheads="1"/>
          </p:cNvSpPr>
          <p:nvPr/>
        </p:nvSpPr>
        <p:spPr bwMode="auto">
          <a:xfrm>
            <a:off x="4724400" y="1935163"/>
            <a:ext cx="42672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b="0"/>
              <a:t>Streams with high sediment loads deposit lots of channel bars. The stream moves around the bars, wending through the barriers.</a:t>
            </a:r>
          </a:p>
          <a:p>
            <a:pPr>
              <a:spcBef>
                <a:spcPct val="50000"/>
              </a:spcBef>
            </a:pPr>
            <a:r>
              <a:rPr lang="en-US" sz="2400" b="0"/>
              <a:t>Usually found near sediment source areas and/or areas with easily eroded substrate.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73732"/>
                                        </p:tgtEl>
                                        <p:attrNameLst>
                                          <p:attrName>style.visibility</p:attrName>
                                        </p:attrNameLst>
                                      </p:cBhvr>
                                      <p:to>
                                        <p:strVal val="visible"/>
                                      </p:to>
                                    </p:set>
                                    <p:anim calcmode="discrete" valueType="clr">
                                      <p:cBhvr override="childStyle">
                                        <p:cTn id="7" dur="80"/>
                                        <p:tgtEl>
                                          <p:spTgt spid="737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2"/>
                                        </p:tgtEl>
                                        <p:attrNameLst>
                                          <p:attrName>fillcolor</p:attrName>
                                        </p:attrNameLst>
                                      </p:cBhvr>
                                      <p:tavLst>
                                        <p:tav tm="0">
                                          <p:val>
                                            <p:clrVal>
                                              <a:schemeClr val="accent2"/>
                                            </p:clrVal>
                                          </p:val>
                                        </p:tav>
                                        <p:tav tm="50000">
                                          <p:val>
                                            <p:clrVal>
                                              <a:schemeClr val="hlink"/>
                                            </p:clrVal>
                                          </p:val>
                                        </p:tav>
                                      </p:tavLst>
                                    </p:anim>
                                    <p:set>
                                      <p:cBhvr>
                                        <p:cTn id="9" dur="80"/>
                                        <p:tgtEl>
                                          <p:spTgt spid="73732"/>
                                        </p:tgtEl>
                                        <p:attrNameLst>
                                          <p:attrName>fill.type</p:attrName>
                                        </p:attrNameLst>
                                      </p:cBhvr>
                                      <p:to>
                                        <p:strVal val="solid"/>
                                      </p:to>
                                    </p:set>
                                  </p:childTnLst>
                                </p:cTn>
                              </p:par>
                            </p:childTnLst>
                          </p:cTn>
                        </p:par>
                        <p:par>
                          <p:cTn id="10" fill="hold" nodeType="afterGroup">
                            <p:stCondLst>
                              <p:cond delay="600"/>
                            </p:stCondLst>
                            <p:childTnLst>
                              <p:par>
                                <p:cTn id="11" presetID="42" presetClass="entr" presetSubtype="0" fill="hold" grpId="0" nodeType="afterEffect">
                                  <p:stCondLst>
                                    <p:cond delay="0"/>
                                  </p:stCondLst>
                                  <p:childTnLst>
                                    <p:set>
                                      <p:cBhvr>
                                        <p:cTn id="12" dur="1" fill="hold">
                                          <p:stCondLst>
                                            <p:cond delay="0"/>
                                          </p:stCondLst>
                                        </p:cTn>
                                        <p:tgtEl>
                                          <p:spTgt spid="73733">
                                            <p:txEl>
                                              <p:pRg st="0" end="0"/>
                                            </p:txEl>
                                          </p:spTgt>
                                        </p:tgtEl>
                                        <p:attrNameLst>
                                          <p:attrName>style.visibility</p:attrName>
                                        </p:attrNameLst>
                                      </p:cBhvr>
                                      <p:to>
                                        <p:strVal val="visible"/>
                                      </p:to>
                                    </p:set>
                                    <p:animEffect transition="in" filter="fade">
                                      <p:cBhvr>
                                        <p:cTn id="13" dur="1000"/>
                                        <p:tgtEl>
                                          <p:spTgt spid="73733">
                                            <p:txEl>
                                              <p:pRg st="0" end="0"/>
                                            </p:txEl>
                                          </p:spTgt>
                                        </p:tgtEl>
                                      </p:cBhvr>
                                    </p:animEffect>
                                    <p:anim calcmode="lin" valueType="num">
                                      <p:cBhvr>
                                        <p:cTn id="14" dur="1000" fill="hold"/>
                                        <p:tgtEl>
                                          <p:spTgt spid="7373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37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3733">
                                            <p:txEl>
                                              <p:pRg st="1" end="1"/>
                                            </p:txEl>
                                          </p:spTgt>
                                        </p:tgtEl>
                                        <p:attrNameLst>
                                          <p:attrName>style.visibility</p:attrName>
                                        </p:attrNameLst>
                                      </p:cBhvr>
                                      <p:to>
                                        <p:strVal val="visible"/>
                                      </p:to>
                                    </p:set>
                                    <p:animEffect transition="in" filter="fade">
                                      <p:cBhvr>
                                        <p:cTn id="20" dur="1000"/>
                                        <p:tgtEl>
                                          <p:spTgt spid="73733">
                                            <p:txEl>
                                              <p:pRg st="1" end="1"/>
                                            </p:txEl>
                                          </p:spTgt>
                                        </p:tgtEl>
                                      </p:cBhvr>
                                    </p:animEffect>
                                    <p:anim calcmode="lin" valueType="num">
                                      <p:cBhvr>
                                        <p:cTn id="21" dur="1000" fill="hold"/>
                                        <p:tgtEl>
                                          <p:spTgt spid="7373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373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7" descr="17_2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715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304800" y="152400"/>
            <a:ext cx="8686800" cy="822325"/>
          </a:xfrm>
          <a:prstGeom prst="rect">
            <a:avLst/>
          </a:prstGeom>
          <a:solidFill>
            <a:schemeClr val="bg1">
              <a:alpha val="53999"/>
            </a:schemeClr>
          </a:solidFill>
          <a:ln w="9525">
            <a:noFill/>
            <a:miter lim="800000"/>
            <a:headEnd/>
            <a:tailEnd/>
          </a:ln>
          <a:effectLst/>
        </p:spPr>
        <p:txBody>
          <a:bodyPr>
            <a:spAutoFit/>
          </a:bodyPr>
          <a:lstStyle/>
          <a:p>
            <a:pPr eaLnBrk="0" hangingPunct="0">
              <a:spcBef>
                <a:spcPct val="50000"/>
              </a:spcBef>
              <a:defRPr/>
            </a:pPr>
            <a:r>
              <a:rPr lang="en-US" sz="2400" b="0" dirty="0">
                <a:solidFill>
                  <a:schemeClr val="accent2"/>
                </a:solidFill>
                <a:effectLst>
                  <a:outerShdw blurRad="38100" dist="38100" dir="2700000" algn="tl">
                    <a:srgbClr val="C0C0C0"/>
                  </a:outerShdw>
                </a:effectLst>
              </a:rPr>
              <a:t>Braided stream</a:t>
            </a:r>
            <a:r>
              <a:rPr lang="en-US" sz="2400" b="0" dirty="0"/>
              <a:t> fed by a glacier in Alaska. The sediment load is very high, and the substrate is loose sediment.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4757">
                                            <p:bg/>
                                          </p:spTgt>
                                        </p:tgtEl>
                                        <p:attrNameLst>
                                          <p:attrName>style.visibility</p:attrName>
                                        </p:attrNameLst>
                                      </p:cBhvr>
                                      <p:to>
                                        <p:strVal val="visible"/>
                                      </p:to>
                                    </p:set>
                                    <p:anim calcmode="lin" valueType="num">
                                      <p:cBhvr>
                                        <p:cTn id="7" dur="500" fill="hold"/>
                                        <p:tgtEl>
                                          <p:spTgt spid="74757">
                                            <p:bg/>
                                          </p:spTgt>
                                        </p:tgtEl>
                                        <p:attrNameLst>
                                          <p:attrName>ppt_x</p:attrName>
                                        </p:attrNameLst>
                                      </p:cBhvr>
                                      <p:tavLst>
                                        <p:tav tm="0">
                                          <p:val>
                                            <p:strVal val="#ppt_x-.2"/>
                                          </p:val>
                                        </p:tav>
                                        <p:tav tm="100000">
                                          <p:val>
                                            <p:strVal val="#ppt_x"/>
                                          </p:val>
                                        </p:tav>
                                      </p:tavLst>
                                    </p:anim>
                                    <p:anim calcmode="lin" valueType="num">
                                      <p:cBhvr>
                                        <p:cTn id="8" dur="500" fill="hold"/>
                                        <p:tgtEl>
                                          <p:spTgt spid="74757">
                                            <p:bg/>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74757">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4757">
                                            <p:txEl>
                                              <p:pRg st="0" end="0"/>
                                            </p:txEl>
                                          </p:spTgt>
                                        </p:tgtEl>
                                        <p:attrNameLst>
                                          <p:attrName>style.visibility</p:attrName>
                                        </p:attrNameLst>
                                      </p:cBhvr>
                                      <p:to>
                                        <p:strVal val="visible"/>
                                      </p:to>
                                    </p:set>
                                    <p:anim calcmode="lin" valueType="num">
                                      <p:cBhvr>
                                        <p:cTn id="14" dur="500" fill="hold"/>
                                        <p:tgtEl>
                                          <p:spTgt spid="7475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747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747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 y="228600"/>
            <a:ext cx="3124200" cy="6019800"/>
          </a:xfrm>
          <a:prstGeom prst="rect">
            <a:avLst/>
          </a:prstGeom>
          <a:blipFill dpi="0" rotWithShape="1">
            <a:blip r:embed="rId2">
              <a:alphaModFix amt="83000"/>
            </a:blip>
            <a:srcRect/>
            <a:tile tx="0" ty="0" sx="100000" sy="100000" flip="none" algn="tl"/>
          </a:blipFill>
          <a:ln w="9525">
            <a:solidFill>
              <a:schemeClr val="tx1"/>
            </a:solidFill>
            <a:miter lim="800000"/>
            <a:headEnd/>
            <a:tailEnd/>
          </a:ln>
        </p:spPr>
        <p:txBody>
          <a:bodyPr wrap="none" anchor="ctr"/>
          <a:lstStyle/>
          <a:p>
            <a:endParaRPr lang="en-US"/>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
            <a:ext cx="54879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7543800" y="64008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1400"/>
              <a:t>Fig. 10.06</a:t>
            </a:r>
          </a:p>
        </p:txBody>
      </p:sp>
      <p:sp>
        <p:nvSpPr>
          <p:cNvPr id="75781" name="Text Box 5"/>
          <p:cNvSpPr txBox="1">
            <a:spLocks noChangeArrowheads="1"/>
          </p:cNvSpPr>
          <p:nvPr/>
        </p:nvSpPr>
        <p:spPr bwMode="auto">
          <a:xfrm>
            <a:off x="76200" y="381000"/>
            <a:ext cx="3200400" cy="9461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spcBef>
                <a:spcPct val="50000"/>
              </a:spcBef>
              <a:defRPr/>
            </a:pPr>
            <a:r>
              <a:rPr lang="en-US" sz="2800" b="0" dirty="0">
                <a:solidFill>
                  <a:schemeClr val="accent2"/>
                </a:solidFill>
                <a:effectLst>
                  <a:outerShdw blurRad="38100" dist="38100" dir="2700000" algn="tl">
                    <a:srgbClr val="C0C0C0"/>
                  </a:outerShdw>
                </a:effectLst>
              </a:rPr>
              <a:t>Meandering Stream</a:t>
            </a:r>
            <a:r>
              <a:rPr lang="en-US" sz="2800" b="0" dirty="0">
                <a:solidFill>
                  <a:schemeClr val="accent2"/>
                </a:solidFill>
              </a:rPr>
              <a:t> </a:t>
            </a:r>
          </a:p>
        </p:txBody>
      </p:sp>
      <p:grpSp>
        <p:nvGrpSpPr>
          <p:cNvPr id="2" name="Group 6"/>
          <p:cNvGrpSpPr>
            <a:grpSpLocks/>
          </p:cNvGrpSpPr>
          <p:nvPr/>
        </p:nvGrpSpPr>
        <p:grpSpPr bwMode="auto">
          <a:xfrm>
            <a:off x="228600" y="1752600"/>
            <a:ext cx="4570413" cy="1006475"/>
            <a:chOff x="144" y="1104"/>
            <a:chExt cx="2879" cy="634"/>
          </a:xfrm>
        </p:grpSpPr>
        <p:sp>
          <p:nvSpPr>
            <p:cNvPr id="75783" name="Text Box 7"/>
            <p:cNvSpPr txBox="1">
              <a:spLocks noChangeArrowheads="1"/>
            </p:cNvSpPr>
            <p:nvPr/>
          </p:nvSpPr>
          <p:spPr bwMode="auto">
            <a:xfrm>
              <a:off x="144" y="1104"/>
              <a:ext cx="1872" cy="634"/>
            </a:xfrm>
            <a:prstGeom prst="rect">
              <a:avLst/>
            </a:prstGeom>
            <a:noFill/>
            <a:ln w="9525">
              <a:noFill/>
              <a:miter lim="800000"/>
              <a:headEnd/>
              <a:tailEnd/>
            </a:ln>
            <a:effectLst/>
          </p:spPr>
          <p:txBody>
            <a:bodyPr>
              <a:spAutoFit/>
            </a:bodyPr>
            <a:lstStyle/>
            <a:p>
              <a:pPr eaLnBrk="0" hangingPunct="0">
                <a:spcBef>
                  <a:spcPct val="50000"/>
                </a:spcBef>
                <a:defRPr/>
              </a:pPr>
              <a:r>
                <a:rPr lang="en-US" sz="2000" b="0" dirty="0">
                  <a:solidFill>
                    <a:srgbClr val="FF0000"/>
                  </a:solidFill>
                  <a:effectLst>
                    <a:outerShdw blurRad="38100" dist="38100" dir="2700000" algn="tl">
                      <a:srgbClr val="C0C0C0"/>
                    </a:outerShdw>
                  </a:effectLst>
                </a:rPr>
                <a:t>Deposition</a:t>
              </a:r>
              <a:r>
                <a:rPr lang="en-US" sz="2000" b="0" dirty="0"/>
                <a:t> occurs on </a:t>
              </a:r>
              <a:r>
                <a:rPr lang="en-US" sz="2000" b="0" dirty="0">
                  <a:solidFill>
                    <a:srgbClr val="FF0000"/>
                  </a:solidFill>
                  <a:effectLst>
                    <a:outerShdw blurRad="38100" dist="38100" dir="2700000" algn="tl">
                      <a:srgbClr val="C0C0C0"/>
                    </a:outerShdw>
                  </a:effectLst>
                </a:rPr>
                <a:t>point bars</a:t>
              </a:r>
              <a:r>
                <a:rPr lang="en-US" sz="2000" b="0" dirty="0"/>
                <a:t>, where stream velocity is low</a:t>
              </a:r>
            </a:p>
          </p:txBody>
        </p:sp>
        <p:sp>
          <p:nvSpPr>
            <p:cNvPr id="45069" name="AutoShape 8"/>
            <p:cNvSpPr>
              <a:spLocks noChangeArrowheads="1"/>
            </p:cNvSpPr>
            <p:nvPr/>
          </p:nvSpPr>
          <p:spPr bwMode="auto">
            <a:xfrm rot="97978">
              <a:off x="1535" y="1300"/>
              <a:ext cx="1488" cy="288"/>
            </a:xfrm>
            <a:prstGeom prst="rightArrow">
              <a:avLst>
                <a:gd name="adj1" fmla="val 50000"/>
                <a:gd name="adj2" fmla="val 129167"/>
              </a:avLst>
            </a:prstGeom>
            <a:gradFill rotWithShape="0">
              <a:gsLst>
                <a:gs pos="0">
                  <a:srgbClr val="FF0000"/>
                </a:gs>
                <a:gs pos="100000">
                  <a:srgbClr val="760000"/>
                </a:gs>
              </a:gsLst>
              <a:path path="rect">
                <a:fillToRect l="100000" t="100000"/>
              </a:path>
            </a:gradFill>
            <a:ln w="9525">
              <a:solidFill>
                <a:schemeClr val="tx1"/>
              </a:solidFill>
              <a:miter lim="800000"/>
              <a:headEnd/>
              <a:tailEnd/>
            </a:ln>
          </p:spPr>
          <p:txBody>
            <a:bodyPr wrap="none" anchor="ctr"/>
            <a:lstStyle/>
            <a:p>
              <a:endParaRPr lang="en-US"/>
            </a:p>
          </p:txBody>
        </p:sp>
      </p:grpSp>
      <p:grpSp>
        <p:nvGrpSpPr>
          <p:cNvPr id="3" name="Group 9"/>
          <p:cNvGrpSpPr>
            <a:grpSpLocks/>
          </p:cNvGrpSpPr>
          <p:nvPr/>
        </p:nvGrpSpPr>
        <p:grpSpPr bwMode="auto">
          <a:xfrm>
            <a:off x="228600" y="4419600"/>
            <a:ext cx="3505200" cy="1387475"/>
            <a:chOff x="144" y="2784"/>
            <a:chExt cx="2208" cy="874"/>
          </a:xfrm>
        </p:grpSpPr>
        <p:sp>
          <p:nvSpPr>
            <p:cNvPr id="75786" name="Text Box 10"/>
            <p:cNvSpPr txBox="1">
              <a:spLocks noChangeArrowheads="1"/>
            </p:cNvSpPr>
            <p:nvPr/>
          </p:nvSpPr>
          <p:spPr bwMode="auto">
            <a:xfrm>
              <a:off x="144" y="3024"/>
              <a:ext cx="1872" cy="634"/>
            </a:xfrm>
            <a:prstGeom prst="rect">
              <a:avLst/>
            </a:prstGeom>
            <a:noFill/>
            <a:ln w="9525">
              <a:noFill/>
              <a:miter lim="800000"/>
              <a:headEnd/>
              <a:tailEnd/>
            </a:ln>
            <a:effectLst/>
          </p:spPr>
          <p:txBody>
            <a:bodyPr>
              <a:spAutoFit/>
            </a:bodyPr>
            <a:lstStyle/>
            <a:p>
              <a:pPr eaLnBrk="0" hangingPunct="0">
                <a:spcBef>
                  <a:spcPct val="50000"/>
                </a:spcBef>
                <a:defRPr/>
              </a:pPr>
              <a:r>
                <a:rPr lang="en-US" sz="2000" b="0">
                  <a:solidFill>
                    <a:srgbClr val="FF0000"/>
                  </a:solidFill>
                  <a:effectLst>
                    <a:outerShdw blurRad="38100" dist="38100" dir="2700000" algn="tl">
                      <a:srgbClr val="C0C0C0"/>
                    </a:outerShdw>
                  </a:effectLst>
                </a:rPr>
                <a:t>Erosion</a:t>
              </a:r>
              <a:r>
                <a:rPr lang="en-US" sz="2000" b="0"/>
                <a:t> occurs on </a:t>
              </a:r>
              <a:r>
                <a:rPr lang="en-US" sz="2000" b="0">
                  <a:solidFill>
                    <a:srgbClr val="FF0000"/>
                  </a:solidFill>
                  <a:effectLst>
                    <a:outerShdw blurRad="38100" dist="38100" dir="2700000" algn="tl">
                      <a:srgbClr val="C0C0C0"/>
                    </a:outerShdw>
                  </a:effectLst>
                </a:rPr>
                <a:t>cutbanks</a:t>
              </a:r>
              <a:r>
                <a:rPr lang="en-US" sz="2000" b="0"/>
                <a:t>, where stream velocity is high</a:t>
              </a:r>
            </a:p>
          </p:txBody>
        </p:sp>
        <p:sp>
          <p:nvSpPr>
            <p:cNvPr id="45067" name="AutoShape 11"/>
            <p:cNvSpPr>
              <a:spLocks noChangeArrowheads="1"/>
            </p:cNvSpPr>
            <p:nvPr/>
          </p:nvSpPr>
          <p:spPr bwMode="auto">
            <a:xfrm rot="-1912551">
              <a:off x="1584" y="2784"/>
              <a:ext cx="768" cy="288"/>
            </a:xfrm>
            <a:prstGeom prst="rightArrow">
              <a:avLst>
                <a:gd name="adj1" fmla="val 46972"/>
                <a:gd name="adj2" fmla="val 113593"/>
              </a:avLst>
            </a:prstGeom>
            <a:gradFill rotWithShape="0">
              <a:gsLst>
                <a:gs pos="0">
                  <a:srgbClr val="FF0000"/>
                </a:gs>
                <a:gs pos="100000">
                  <a:srgbClr val="760000"/>
                </a:gs>
              </a:gsLst>
              <a:path path="rect">
                <a:fillToRect l="100000" t="100000"/>
              </a:path>
            </a:gra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886200" y="1524000"/>
            <a:ext cx="5105400" cy="4291013"/>
          </a:xfrm>
          <a:prstGeom prst="rect">
            <a:avLst/>
          </a:prstGeom>
          <a:noFill/>
          <a:ln w="9525">
            <a:noFill/>
            <a:miter lim="800000"/>
            <a:headEnd/>
            <a:tailEnd/>
          </a:ln>
          <a:effectLst/>
        </p:spPr>
        <p:txBody>
          <a:bodyPr>
            <a:spAutoFit/>
          </a:bodyPr>
          <a:lstStyle/>
          <a:p>
            <a:pPr eaLnBrk="0" hangingPunct="0">
              <a:spcBef>
                <a:spcPct val="50000"/>
              </a:spcBef>
              <a:defRPr/>
            </a:pPr>
            <a:r>
              <a:rPr lang="en-US" sz="2400" b="0"/>
              <a:t>Fine-grain sediment is usually deposited in:</a:t>
            </a:r>
          </a:p>
          <a:p>
            <a:pPr eaLnBrk="0" hangingPunct="0">
              <a:spcBef>
                <a:spcPct val="50000"/>
              </a:spcBef>
              <a:defRPr/>
            </a:pPr>
            <a:r>
              <a:rPr lang="en-US" sz="2400" b="0">
                <a:solidFill>
                  <a:schemeClr val="accent2"/>
                </a:solidFill>
                <a:effectLst>
                  <a:outerShdw blurRad="38100" dist="38100" dir="2700000" algn="tl">
                    <a:srgbClr val="C0C0C0"/>
                  </a:outerShdw>
                </a:effectLst>
              </a:rPr>
              <a:t>point bars</a:t>
            </a:r>
            <a:r>
              <a:rPr lang="en-US" sz="2400" b="0"/>
              <a:t> - sediment deposited on the banks of a stream</a:t>
            </a:r>
          </a:p>
          <a:p>
            <a:pPr eaLnBrk="0" hangingPunct="0">
              <a:spcBef>
                <a:spcPct val="50000"/>
              </a:spcBef>
              <a:defRPr/>
            </a:pPr>
            <a:r>
              <a:rPr lang="en-US" sz="2400" b="0">
                <a:solidFill>
                  <a:schemeClr val="accent2"/>
                </a:solidFill>
                <a:effectLst>
                  <a:outerShdw blurRad="38100" dist="38100" dir="2700000" algn="tl">
                    <a:srgbClr val="C0C0C0"/>
                  </a:outerShdw>
                </a:effectLst>
              </a:rPr>
              <a:t>channel bars</a:t>
            </a:r>
            <a:r>
              <a:rPr lang="en-US" sz="2400" b="0">
                <a:solidFill>
                  <a:schemeClr val="accent2"/>
                </a:solidFill>
              </a:rPr>
              <a:t> </a:t>
            </a:r>
            <a:r>
              <a:rPr lang="en-US" sz="2400" b="0"/>
              <a:t>- sediment deposited within the stream channel</a:t>
            </a:r>
          </a:p>
          <a:p>
            <a:pPr eaLnBrk="0" hangingPunct="0">
              <a:spcBef>
                <a:spcPct val="50000"/>
              </a:spcBef>
              <a:defRPr/>
            </a:pPr>
            <a:r>
              <a:rPr lang="en-US" sz="2400" b="0"/>
              <a:t>Coarse-grain sediment is usually found in the stream channel. The largest clasts move only during floods</a:t>
            </a:r>
          </a:p>
        </p:txBody>
      </p:sp>
      <p:sp>
        <p:nvSpPr>
          <p:cNvPr id="46083" name="Rectangle 3"/>
          <p:cNvSpPr>
            <a:spLocks noChangeArrowheads="1"/>
          </p:cNvSpPr>
          <p:nvPr/>
        </p:nvSpPr>
        <p:spPr bwMode="auto">
          <a:xfrm>
            <a:off x="381000" y="6477000"/>
            <a:ext cx="268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0" i="1"/>
              <a:t>http://www.usd.edu/esci/figures/</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3832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4552950" y="762000"/>
            <a:ext cx="3771900" cy="5191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800" b="0" dirty="0">
                <a:solidFill>
                  <a:schemeClr val="accent2"/>
                </a:solidFill>
              </a:rPr>
              <a:t>Meandering Stream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6805"/>
                                        </p:tgtEl>
                                        <p:attrNameLst>
                                          <p:attrName>style.visibility</p:attrName>
                                        </p:attrNameLst>
                                      </p:cBhvr>
                                      <p:to>
                                        <p:strVal val="visible"/>
                                      </p:to>
                                    </p:set>
                                    <p:anim calcmode="discrete" valueType="clr">
                                      <p:cBhvr override="childStyle">
                                        <p:cTn id="7" dur="80"/>
                                        <p:tgtEl>
                                          <p:spTgt spid="768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5"/>
                                        </p:tgtEl>
                                        <p:attrNameLst>
                                          <p:attrName>fillcolor</p:attrName>
                                        </p:attrNameLst>
                                      </p:cBhvr>
                                      <p:tavLst>
                                        <p:tav tm="0">
                                          <p:val>
                                            <p:clrVal>
                                              <a:schemeClr val="accent2"/>
                                            </p:clrVal>
                                          </p:val>
                                        </p:tav>
                                        <p:tav tm="50000">
                                          <p:val>
                                            <p:clrVal>
                                              <a:schemeClr val="hlink"/>
                                            </p:clrVal>
                                          </p:val>
                                        </p:tav>
                                      </p:tavLst>
                                    </p:anim>
                                    <p:set>
                                      <p:cBhvr>
                                        <p:cTn id="9" dur="80"/>
                                        <p:tgtEl>
                                          <p:spTgt spid="76805"/>
                                        </p:tgtEl>
                                        <p:attrNameLst>
                                          <p:attrName>fill.type</p:attrName>
                                        </p:attrNameLst>
                                      </p:cBhvr>
                                      <p:to>
                                        <p:strVal val="solid"/>
                                      </p:to>
                                    </p:set>
                                  </p:childTnLst>
                                </p:cTn>
                              </p:par>
                            </p:childTnLst>
                          </p:cTn>
                        </p:par>
                        <p:par>
                          <p:cTn id="10" fill="hold" nodeType="afterGroup">
                            <p:stCondLst>
                              <p:cond delay="680"/>
                            </p:stCondLst>
                            <p:childTnLst>
                              <p:par>
                                <p:cTn id="11" presetID="29" presetClass="entr" presetSubtype="0" fill="hold" nodeType="afterEffect">
                                  <p:stCondLst>
                                    <p:cond delay="0"/>
                                  </p:stCondLst>
                                  <p:childTnLst>
                                    <p:set>
                                      <p:cBhvr>
                                        <p:cTn id="12" dur="1" fill="hold">
                                          <p:stCondLst>
                                            <p:cond delay="0"/>
                                          </p:stCondLst>
                                        </p:cTn>
                                        <p:tgtEl>
                                          <p:spTgt spid="76802">
                                            <p:txEl>
                                              <p:pRg st="0" end="0"/>
                                            </p:txEl>
                                          </p:spTgt>
                                        </p:tgtEl>
                                        <p:attrNameLst>
                                          <p:attrName>style.visibility</p:attrName>
                                        </p:attrNameLst>
                                      </p:cBhvr>
                                      <p:to>
                                        <p:strVal val="visible"/>
                                      </p:to>
                                    </p:set>
                                    <p:anim calcmode="lin" valueType="num">
                                      <p:cBhvr>
                                        <p:cTn id="13" dur="500" fill="hold"/>
                                        <p:tgtEl>
                                          <p:spTgt spid="76802">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768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76802">
                                            <p:txEl>
                                              <p:pRg st="0" end="0"/>
                                            </p:txEl>
                                          </p:spTgt>
                                        </p:tgtEl>
                                      </p:cBhvr>
                                    </p:animEffect>
                                  </p:childTnLst>
                                </p:cTn>
                              </p:par>
                            </p:childTnLst>
                          </p:cTn>
                        </p:par>
                        <p:par>
                          <p:cTn id="16" fill="hold" nodeType="afterGroup">
                            <p:stCondLst>
                              <p:cond delay="1180"/>
                            </p:stCondLst>
                            <p:childTnLst>
                              <p:par>
                                <p:cTn id="17" presetID="29" presetClass="entr" presetSubtype="0" fill="hold" nodeType="afterEffect">
                                  <p:stCondLst>
                                    <p:cond delay="0"/>
                                  </p:stCondLst>
                                  <p:childTnLst>
                                    <p:set>
                                      <p:cBhvr>
                                        <p:cTn id="18" dur="1" fill="hold">
                                          <p:stCondLst>
                                            <p:cond delay="0"/>
                                          </p:stCondLst>
                                        </p:cTn>
                                        <p:tgtEl>
                                          <p:spTgt spid="76802">
                                            <p:txEl>
                                              <p:pRg st="1" end="1"/>
                                            </p:txEl>
                                          </p:spTgt>
                                        </p:tgtEl>
                                        <p:attrNameLst>
                                          <p:attrName>style.visibility</p:attrName>
                                        </p:attrNameLst>
                                      </p:cBhvr>
                                      <p:to>
                                        <p:strVal val="visible"/>
                                      </p:to>
                                    </p:set>
                                    <p:anim calcmode="lin" valueType="num">
                                      <p:cBhvr>
                                        <p:cTn id="19" dur="500" fill="hold"/>
                                        <p:tgtEl>
                                          <p:spTgt spid="76802">
                                            <p:txEl>
                                              <p:pRg st="1" end="1"/>
                                            </p:txEl>
                                          </p:spTgt>
                                        </p:tgtEl>
                                        <p:attrNameLst>
                                          <p:attrName>ppt_x</p:attrName>
                                        </p:attrNameLst>
                                      </p:cBhvr>
                                      <p:tavLst>
                                        <p:tav tm="0">
                                          <p:val>
                                            <p:strVal val="#ppt_x-.2"/>
                                          </p:val>
                                        </p:tav>
                                        <p:tav tm="100000">
                                          <p:val>
                                            <p:strVal val="#ppt_x"/>
                                          </p:val>
                                        </p:tav>
                                      </p:tavLst>
                                    </p:anim>
                                    <p:anim calcmode="lin" valueType="num">
                                      <p:cBhvr>
                                        <p:cTn id="20" dur="500" fill="hold"/>
                                        <p:tgtEl>
                                          <p:spTgt spid="7680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500"/>
                                        <p:tgtEl>
                                          <p:spTgt spid="76802">
                                            <p:txEl>
                                              <p:pRg st="1" end="1"/>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76802">
                                            <p:txEl>
                                              <p:pRg st="2" end="2"/>
                                            </p:txEl>
                                          </p:spTgt>
                                        </p:tgtEl>
                                        <p:attrNameLst>
                                          <p:attrName>style.visibility</p:attrName>
                                        </p:attrNameLst>
                                      </p:cBhvr>
                                      <p:to>
                                        <p:strVal val="visible"/>
                                      </p:to>
                                    </p:set>
                                    <p:anim calcmode="lin" valueType="num">
                                      <p:cBhvr>
                                        <p:cTn id="24" dur="500" fill="hold"/>
                                        <p:tgtEl>
                                          <p:spTgt spid="76802">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7680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500"/>
                                        <p:tgtEl>
                                          <p:spTgt spid="7680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76802">
                                            <p:txEl>
                                              <p:pRg st="3" end="3"/>
                                            </p:txEl>
                                          </p:spTgt>
                                        </p:tgtEl>
                                        <p:attrNameLst>
                                          <p:attrName>style.visibility</p:attrName>
                                        </p:attrNameLst>
                                      </p:cBhvr>
                                      <p:to>
                                        <p:strVal val="visible"/>
                                      </p:to>
                                    </p:set>
                                    <p:anim calcmode="lin" valueType="num">
                                      <p:cBhvr>
                                        <p:cTn id="31" dur="500" fill="hold"/>
                                        <p:tgtEl>
                                          <p:spTgt spid="76802">
                                            <p:txEl>
                                              <p:pRg st="3" end="3"/>
                                            </p:txEl>
                                          </p:spTgt>
                                        </p:tgtEl>
                                        <p:attrNameLst>
                                          <p:attrName>ppt_x</p:attrName>
                                        </p:attrNameLst>
                                      </p:cBhvr>
                                      <p:tavLst>
                                        <p:tav tm="0">
                                          <p:val>
                                            <p:strVal val="#ppt_x-.2"/>
                                          </p:val>
                                        </p:tav>
                                        <p:tav tm="100000">
                                          <p:val>
                                            <p:strVal val="#ppt_x"/>
                                          </p:val>
                                        </p:tav>
                                      </p:tavLst>
                                    </p:anim>
                                    <p:anim calcmode="lin" valueType="num">
                                      <p:cBhvr>
                                        <p:cTn id="32" dur="500" fill="hold"/>
                                        <p:tgtEl>
                                          <p:spTgt spid="7680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500"/>
                                        <p:tgtEl>
                                          <p:spTgt spid="76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10" descr="17_22b"/>
          <p:cNvPicPr>
            <a:picLocks noChangeArrowheads="1"/>
          </p:cNvPicPr>
          <p:nvPr/>
        </p:nvPicPr>
        <p:blipFill>
          <a:blip r:embed="rId2">
            <a:extLst>
              <a:ext uri="{28A0092B-C50C-407E-A947-70E740481C1C}">
                <a14:useLocalDpi xmlns:a14="http://schemas.microsoft.com/office/drawing/2010/main" val="0"/>
              </a:ext>
            </a:extLst>
          </a:blip>
          <a:srcRect l="20808" t="4314" r="52509" b="53639"/>
          <a:stretch>
            <a:fillRect/>
          </a:stretch>
        </p:blipFill>
        <p:spPr bwMode="auto">
          <a:xfrm>
            <a:off x="4419600" y="1219200"/>
            <a:ext cx="3911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9" descr="17_22b"/>
          <p:cNvPicPr>
            <a:picLocks noChangeArrowheads="1"/>
          </p:cNvPicPr>
          <p:nvPr/>
        </p:nvPicPr>
        <p:blipFill>
          <a:blip r:embed="rId2">
            <a:extLst>
              <a:ext uri="{28A0092B-C50C-407E-A947-70E740481C1C}">
                <a14:useLocalDpi xmlns:a14="http://schemas.microsoft.com/office/drawing/2010/main" val="0"/>
              </a:ext>
            </a:extLst>
          </a:blip>
          <a:srcRect l="52344" t="4314" r="20973" b="52560"/>
          <a:stretch>
            <a:fillRect/>
          </a:stretch>
        </p:blipFill>
        <p:spPr bwMode="auto">
          <a:xfrm>
            <a:off x="4419600" y="1219200"/>
            <a:ext cx="3911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descr="17_22b"/>
          <p:cNvPicPr>
            <a:picLocks noChangeArrowheads="1"/>
          </p:cNvPicPr>
          <p:nvPr/>
        </p:nvPicPr>
        <p:blipFill>
          <a:blip r:embed="rId2">
            <a:extLst>
              <a:ext uri="{28A0092B-C50C-407E-A947-70E740481C1C}">
                <a14:useLocalDpi xmlns:a14="http://schemas.microsoft.com/office/drawing/2010/main" val="0"/>
              </a:ext>
            </a:extLst>
          </a:blip>
          <a:srcRect l="20808" t="48517" r="52509" b="8357"/>
          <a:stretch>
            <a:fillRect/>
          </a:stretch>
        </p:blipFill>
        <p:spPr bwMode="auto">
          <a:xfrm>
            <a:off x="4419600" y="1219200"/>
            <a:ext cx="3911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17_22b"/>
          <p:cNvPicPr>
            <a:picLocks noChangeArrowheads="1"/>
          </p:cNvPicPr>
          <p:nvPr/>
        </p:nvPicPr>
        <p:blipFill>
          <a:blip r:embed="rId2">
            <a:extLst>
              <a:ext uri="{28A0092B-C50C-407E-A947-70E740481C1C}">
                <a14:useLocalDpi xmlns:a14="http://schemas.microsoft.com/office/drawing/2010/main" val="0"/>
              </a:ext>
            </a:extLst>
          </a:blip>
          <a:srcRect l="52344" t="48517" r="20973" b="8357"/>
          <a:stretch>
            <a:fillRect/>
          </a:stretch>
        </p:blipFill>
        <p:spPr bwMode="auto">
          <a:xfrm>
            <a:off x="4419600" y="1219200"/>
            <a:ext cx="3911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4343400" y="533400"/>
            <a:ext cx="3771900" cy="5191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800" b="0" dirty="0">
                <a:solidFill>
                  <a:schemeClr val="accent2"/>
                </a:solidFill>
              </a:rPr>
              <a:t>Meandering Streams</a:t>
            </a:r>
          </a:p>
        </p:txBody>
      </p:sp>
      <p:sp>
        <p:nvSpPr>
          <p:cNvPr id="77829" name="Text Box 5"/>
          <p:cNvSpPr txBox="1">
            <a:spLocks noChangeArrowheads="1"/>
          </p:cNvSpPr>
          <p:nvPr/>
        </p:nvSpPr>
        <p:spPr bwMode="auto">
          <a:xfrm>
            <a:off x="177800" y="990600"/>
            <a:ext cx="3276600" cy="1311275"/>
          </a:xfrm>
          <a:prstGeom prst="rect">
            <a:avLst/>
          </a:prstGeom>
          <a:noFill/>
          <a:ln w="9525">
            <a:noFill/>
            <a:miter lim="800000"/>
            <a:headEnd/>
            <a:tailEnd/>
          </a:ln>
          <a:effectLst/>
        </p:spPr>
        <p:txBody>
          <a:bodyPr>
            <a:spAutoFit/>
          </a:bodyPr>
          <a:lstStyle/>
          <a:p>
            <a:pPr eaLnBrk="0" hangingPunct="0">
              <a:spcBef>
                <a:spcPct val="50000"/>
              </a:spcBef>
              <a:defRPr/>
            </a:pPr>
            <a:r>
              <a:rPr lang="en-US" sz="2000" b="0" dirty="0"/>
              <a:t>Once started, a </a:t>
            </a:r>
            <a:r>
              <a:rPr lang="en-US" sz="2000" b="0" dirty="0">
                <a:solidFill>
                  <a:schemeClr val="accent2"/>
                </a:solidFill>
                <a:effectLst>
                  <a:outerShdw blurRad="38100" dist="38100" dir="2700000" algn="tl">
                    <a:srgbClr val="C0C0C0"/>
                  </a:outerShdw>
                </a:effectLst>
              </a:rPr>
              <a:t>meander</a:t>
            </a:r>
            <a:r>
              <a:rPr lang="en-US" sz="2000" b="0" dirty="0"/>
              <a:t> tends to become more pronounced through lateral erosion. </a:t>
            </a:r>
          </a:p>
        </p:txBody>
      </p:sp>
      <p:sp>
        <p:nvSpPr>
          <p:cNvPr id="77830" name="Text Box 6"/>
          <p:cNvSpPr txBox="1">
            <a:spLocks noChangeArrowheads="1"/>
          </p:cNvSpPr>
          <p:nvPr/>
        </p:nvSpPr>
        <p:spPr bwMode="auto">
          <a:xfrm>
            <a:off x="177800" y="2857500"/>
            <a:ext cx="3352800" cy="1311275"/>
          </a:xfrm>
          <a:prstGeom prst="rect">
            <a:avLst/>
          </a:prstGeom>
          <a:noFill/>
          <a:ln w="9525">
            <a:noFill/>
            <a:miter lim="800000"/>
            <a:headEnd/>
            <a:tailEnd/>
          </a:ln>
          <a:effectLst/>
        </p:spPr>
        <p:txBody>
          <a:bodyPr>
            <a:spAutoFit/>
          </a:bodyPr>
          <a:lstStyle/>
          <a:p>
            <a:pPr eaLnBrk="0" hangingPunct="0">
              <a:spcBef>
                <a:spcPct val="50000"/>
              </a:spcBef>
              <a:defRPr/>
            </a:pPr>
            <a:r>
              <a:rPr lang="en-US" sz="2000" b="0" dirty="0"/>
              <a:t>The </a:t>
            </a:r>
            <a:r>
              <a:rPr lang="en-US" sz="2000" b="0" dirty="0" err="1">
                <a:solidFill>
                  <a:schemeClr val="accent2"/>
                </a:solidFill>
                <a:effectLst>
                  <a:outerShdw blurRad="38100" dist="38100" dir="2700000" algn="tl">
                    <a:srgbClr val="C0C0C0"/>
                  </a:outerShdw>
                </a:effectLst>
              </a:rPr>
              <a:t>cutbank</a:t>
            </a:r>
            <a:r>
              <a:rPr lang="en-US" sz="2000" b="0" dirty="0"/>
              <a:t> at the start of the meander frequently cuts through the meander neck, diverting the flow of water. </a:t>
            </a:r>
          </a:p>
        </p:txBody>
      </p:sp>
      <p:sp>
        <p:nvSpPr>
          <p:cNvPr id="77836" name="Text Box 12"/>
          <p:cNvSpPr txBox="1">
            <a:spLocks noChangeArrowheads="1"/>
          </p:cNvSpPr>
          <p:nvPr/>
        </p:nvSpPr>
        <p:spPr bwMode="auto">
          <a:xfrm>
            <a:off x="177800" y="4724400"/>
            <a:ext cx="3200400" cy="1311275"/>
          </a:xfrm>
          <a:prstGeom prst="rect">
            <a:avLst/>
          </a:prstGeom>
          <a:noFill/>
          <a:ln w="9525">
            <a:noFill/>
            <a:miter lim="800000"/>
            <a:headEnd/>
            <a:tailEnd/>
          </a:ln>
          <a:effectLst/>
        </p:spPr>
        <p:txBody>
          <a:bodyPr>
            <a:spAutoFit/>
          </a:bodyPr>
          <a:lstStyle/>
          <a:p>
            <a:pPr eaLnBrk="0" hangingPunct="0">
              <a:spcBef>
                <a:spcPct val="50000"/>
              </a:spcBef>
              <a:defRPr/>
            </a:pPr>
            <a:r>
              <a:rPr lang="en-US" sz="2000" b="0" dirty="0"/>
              <a:t>New sediment deposition isolates the old meander from the stream, forming an </a:t>
            </a:r>
            <a:r>
              <a:rPr lang="en-US" sz="2000" b="0" dirty="0">
                <a:solidFill>
                  <a:schemeClr val="accent2"/>
                </a:solidFill>
                <a:effectLst>
                  <a:outerShdw blurRad="38100" dist="38100" dir="2700000" algn="tl">
                    <a:srgbClr val="000000">
                      <a:alpha val="43137"/>
                    </a:srgbClr>
                  </a:outerShdw>
                </a:effectLst>
              </a:rPr>
              <a:t>oxbow lake</a:t>
            </a:r>
            <a:r>
              <a:rPr lang="en-US" sz="2000" b="0" dirty="0">
                <a:solidFill>
                  <a:schemeClr val="accent2"/>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fade">
                                      <p:cBhvr>
                                        <p:cTn id="7" dur="500"/>
                                        <p:tgtEl>
                                          <p:spTgt spid="778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9"/>
                                        </p:tgtEl>
                                        <p:attrNameLst>
                                          <p:attrName>style.visibility</p:attrName>
                                        </p:attrNameLst>
                                      </p:cBhvr>
                                      <p:to>
                                        <p:strVal val="visible"/>
                                      </p:to>
                                    </p:set>
                                    <p:animEffect transition="in" filter="fade">
                                      <p:cBhvr>
                                        <p:cTn id="10" dur="500"/>
                                        <p:tgtEl>
                                          <p:spTgt spid="778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7832"/>
                                        </p:tgtEl>
                                        <p:attrNameLst>
                                          <p:attrName>style.visibility</p:attrName>
                                        </p:attrNameLst>
                                      </p:cBhvr>
                                      <p:to>
                                        <p:strVal val="visible"/>
                                      </p:to>
                                    </p:set>
                                    <p:animEffect transition="in" filter="fade">
                                      <p:cBhvr>
                                        <p:cTn id="15" dur="500"/>
                                        <p:tgtEl>
                                          <p:spTgt spid="778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0"/>
                                        </p:tgtEl>
                                        <p:attrNameLst>
                                          <p:attrName>style.visibility</p:attrName>
                                        </p:attrNameLst>
                                      </p:cBhvr>
                                      <p:to>
                                        <p:strVal val="visible"/>
                                      </p:to>
                                    </p:set>
                                    <p:animEffect transition="in" filter="fade">
                                      <p:cBhvr>
                                        <p:cTn id="18" dur="500"/>
                                        <p:tgtEl>
                                          <p:spTgt spid="778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7831"/>
                                        </p:tgtEl>
                                        <p:attrNameLst>
                                          <p:attrName>style.visibility</p:attrName>
                                        </p:attrNameLst>
                                      </p:cBhvr>
                                      <p:to>
                                        <p:strVal val="visible"/>
                                      </p:to>
                                    </p:set>
                                    <p:animEffect transition="in" filter="fade">
                                      <p:cBhvr>
                                        <p:cTn id="23" dur="500"/>
                                        <p:tgtEl>
                                          <p:spTgt spid="778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7836"/>
                                        </p:tgtEl>
                                        <p:attrNameLst>
                                          <p:attrName>style.visibility</p:attrName>
                                        </p:attrNameLst>
                                      </p:cBhvr>
                                      <p:to>
                                        <p:strVal val="visible"/>
                                      </p:to>
                                    </p:set>
                                    <p:animEffect transition="in" filter="fade">
                                      <p:cBhvr>
                                        <p:cTn id="26"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228600" y="3429000"/>
            <a:ext cx="2022475" cy="1231900"/>
            <a:chOff x="126" y="2134"/>
            <a:chExt cx="1274" cy="776"/>
          </a:xfrm>
        </p:grpSpPr>
        <p:sp>
          <p:nvSpPr>
            <p:cNvPr id="28944" name="Freeform 3"/>
            <p:cNvSpPr>
              <a:spLocks/>
            </p:cNvSpPr>
            <p:nvPr/>
          </p:nvSpPr>
          <p:spPr bwMode="auto">
            <a:xfrm>
              <a:off x="672" y="2766"/>
              <a:ext cx="36" cy="76"/>
            </a:xfrm>
            <a:custGeom>
              <a:avLst/>
              <a:gdLst>
                <a:gd name="T0" fmla="*/ 8 w 36"/>
                <a:gd name="T1" fmla="*/ 2 h 76"/>
                <a:gd name="T2" fmla="*/ 6 w 36"/>
                <a:gd name="T3" fmla="*/ 18 h 76"/>
                <a:gd name="T4" fmla="*/ 6 w 36"/>
                <a:gd name="T5" fmla="*/ 34 h 76"/>
                <a:gd name="T6" fmla="*/ 6 w 36"/>
                <a:gd name="T7" fmla="*/ 50 h 76"/>
                <a:gd name="T8" fmla="*/ 6 w 36"/>
                <a:gd name="T9" fmla="*/ 68 h 76"/>
                <a:gd name="T10" fmla="*/ 4 w 36"/>
                <a:gd name="T11" fmla="*/ 72 h 76"/>
                <a:gd name="T12" fmla="*/ 0 w 36"/>
                <a:gd name="T13" fmla="*/ 76 h 76"/>
                <a:gd name="T14" fmla="*/ 10 w 36"/>
                <a:gd name="T15" fmla="*/ 72 h 76"/>
                <a:gd name="T16" fmla="*/ 18 w 36"/>
                <a:gd name="T17" fmla="*/ 72 h 76"/>
                <a:gd name="T18" fmla="*/ 36 w 36"/>
                <a:gd name="T19" fmla="*/ 72 h 76"/>
                <a:gd name="T20" fmla="*/ 36 w 36"/>
                <a:gd name="T21" fmla="*/ 70 h 76"/>
                <a:gd name="T22" fmla="*/ 32 w 36"/>
                <a:gd name="T23" fmla="*/ 68 h 76"/>
                <a:gd name="T24" fmla="*/ 30 w 36"/>
                <a:gd name="T25" fmla="*/ 68 h 76"/>
                <a:gd name="T26" fmla="*/ 28 w 36"/>
                <a:gd name="T27" fmla="*/ 64 h 76"/>
                <a:gd name="T28" fmla="*/ 22 w 36"/>
                <a:gd name="T29" fmla="*/ 32 h 76"/>
                <a:gd name="T30" fmla="*/ 20 w 36"/>
                <a:gd name="T31" fmla="*/ 0 h 76"/>
                <a:gd name="T32" fmla="*/ 8 w 36"/>
                <a:gd name="T33" fmla="*/ 2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76"/>
                <a:gd name="T53" fmla="*/ 36 w 36"/>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76">
                  <a:moveTo>
                    <a:pt x="8" y="2"/>
                  </a:moveTo>
                  <a:lnTo>
                    <a:pt x="6" y="18"/>
                  </a:lnTo>
                  <a:lnTo>
                    <a:pt x="6" y="34"/>
                  </a:lnTo>
                  <a:lnTo>
                    <a:pt x="6" y="50"/>
                  </a:lnTo>
                  <a:lnTo>
                    <a:pt x="6" y="68"/>
                  </a:lnTo>
                  <a:lnTo>
                    <a:pt x="4" y="72"/>
                  </a:lnTo>
                  <a:lnTo>
                    <a:pt x="0" y="76"/>
                  </a:lnTo>
                  <a:lnTo>
                    <a:pt x="10" y="72"/>
                  </a:lnTo>
                  <a:lnTo>
                    <a:pt x="18" y="72"/>
                  </a:lnTo>
                  <a:lnTo>
                    <a:pt x="36" y="72"/>
                  </a:lnTo>
                  <a:lnTo>
                    <a:pt x="36" y="70"/>
                  </a:lnTo>
                  <a:lnTo>
                    <a:pt x="32" y="68"/>
                  </a:lnTo>
                  <a:lnTo>
                    <a:pt x="30" y="68"/>
                  </a:lnTo>
                  <a:lnTo>
                    <a:pt x="28" y="64"/>
                  </a:lnTo>
                  <a:lnTo>
                    <a:pt x="22" y="32"/>
                  </a:lnTo>
                  <a:lnTo>
                    <a:pt x="20" y="0"/>
                  </a:lnTo>
                  <a:lnTo>
                    <a:pt x="8" y="2"/>
                  </a:lnTo>
                  <a:close/>
                </a:path>
              </a:pathLst>
            </a:custGeom>
            <a:solidFill>
              <a:srgbClr val="894324"/>
            </a:solidFill>
            <a:ln w="3175">
              <a:solidFill>
                <a:srgbClr val="1D1D1B"/>
              </a:solidFill>
              <a:round/>
              <a:headEnd/>
              <a:tailEnd/>
            </a:ln>
          </p:spPr>
          <p:txBody>
            <a:bodyPr/>
            <a:lstStyle/>
            <a:p>
              <a:endParaRPr lang="en-US"/>
            </a:p>
          </p:txBody>
        </p:sp>
        <p:sp>
          <p:nvSpPr>
            <p:cNvPr id="28945" name="Freeform 4"/>
            <p:cNvSpPr>
              <a:spLocks/>
            </p:cNvSpPr>
            <p:nvPr/>
          </p:nvSpPr>
          <p:spPr bwMode="auto">
            <a:xfrm>
              <a:off x="678" y="2778"/>
              <a:ext cx="18" cy="24"/>
            </a:xfrm>
            <a:custGeom>
              <a:avLst/>
              <a:gdLst>
                <a:gd name="T0" fmla="*/ 2 w 18"/>
                <a:gd name="T1" fmla="*/ 4 h 24"/>
                <a:gd name="T2" fmla="*/ 0 w 18"/>
                <a:gd name="T3" fmla="*/ 20 h 24"/>
                <a:gd name="T4" fmla="*/ 2 w 18"/>
                <a:gd name="T5" fmla="*/ 22 h 24"/>
                <a:gd name="T6" fmla="*/ 4 w 18"/>
                <a:gd name="T7" fmla="*/ 22 h 24"/>
                <a:gd name="T8" fmla="*/ 8 w 18"/>
                <a:gd name="T9" fmla="*/ 20 h 24"/>
                <a:gd name="T10" fmla="*/ 10 w 18"/>
                <a:gd name="T11" fmla="*/ 16 h 24"/>
                <a:gd name="T12" fmla="*/ 12 w 18"/>
                <a:gd name="T13" fmla="*/ 14 h 24"/>
                <a:gd name="T14" fmla="*/ 16 w 18"/>
                <a:gd name="T15" fmla="*/ 24 h 24"/>
                <a:gd name="T16" fmla="*/ 18 w 18"/>
                <a:gd name="T17" fmla="*/ 0 h 24"/>
                <a:gd name="T18" fmla="*/ 2 w 18"/>
                <a:gd name="T19" fmla="*/ 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2" y="4"/>
                  </a:moveTo>
                  <a:lnTo>
                    <a:pt x="0" y="20"/>
                  </a:lnTo>
                  <a:lnTo>
                    <a:pt x="2" y="22"/>
                  </a:lnTo>
                  <a:lnTo>
                    <a:pt x="4" y="22"/>
                  </a:lnTo>
                  <a:lnTo>
                    <a:pt x="8" y="20"/>
                  </a:lnTo>
                  <a:lnTo>
                    <a:pt x="10" y="16"/>
                  </a:lnTo>
                  <a:lnTo>
                    <a:pt x="12" y="14"/>
                  </a:lnTo>
                  <a:lnTo>
                    <a:pt x="16" y="24"/>
                  </a:lnTo>
                  <a:lnTo>
                    <a:pt x="18" y="0"/>
                  </a:lnTo>
                  <a:lnTo>
                    <a:pt x="2" y="4"/>
                  </a:lnTo>
                  <a:close/>
                </a:path>
              </a:pathLst>
            </a:custGeom>
            <a:solidFill>
              <a:srgbClr val="30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46" name="Freeform 5"/>
            <p:cNvSpPr>
              <a:spLocks/>
            </p:cNvSpPr>
            <p:nvPr/>
          </p:nvSpPr>
          <p:spPr bwMode="auto">
            <a:xfrm>
              <a:off x="598" y="2722"/>
              <a:ext cx="166" cy="84"/>
            </a:xfrm>
            <a:custGeom>
              <a:avLst/>
              <a:gdLst>
                <a:gd name="T0" fmla="*/ 118 w 166"/>
                <a:gd name="T1" fmla="*/ 12 h 84"/>
                <a:gd name="T2" fmla="*/ 132 w 166"/>
                <a:gd name="T3" fmla="*/ 24 h 84"/>
                <a:gd name="T4" fmla="*/ 138 w 166"/>
                <a:gd name="T5" fmla="*/ 28 h 84"/>
                <a:gd name="T6" fmla="*/ 134 w 166"/>
                <a:gd name="T7" fmla="*/ 30 h 84"/>
                <a:gd name="T8" fmla="*/ 142 w 166"/>
                <a:gd name="T9" fmla="*/ 38 h 84"/>
                <a:gd name="T10" fmla="*/ 166 w 166"/>
                <a:gd name="T11" fmla="*/ 44 h 84"/>
                <a:gd name="T12" fmla="*/ 158 w 166"/>
                <a:gd name="T13" fmla="*/ 46 h 84"/>
                <a:gd name="T14" fmla="*/ 150 w 166"/>
                <a:gd name="T15" fmla="*/ 54 h 84"/>
                <a:gd name="T16" fmla="*/ 164 w 166"/>
                <a:gd name="T17" fmla="*/ 68 h 84"/>
                <a:gd name="T18" fmla="*/ 142 w 166"/>
                <a:gd name="T19" fmla="*/ 66 h 84"/>
                <a:gd name="T20" fmla="*/ 130 w 166"/>
                <a:gd name="T21" fmla="*/ 58 h 84"/>
                <a:gd name="T22" fmla="*/ 138 w 166"/>
                <a:gd name="T23" fmla="*/ 72 h 84"/>
                <a:gd name="T24" fmla="*/ 130 w 166"/>
                <a:gd name="T25" fmla="*/ 68 h 84"/>
                <a:gd name="T26" fmla="*/ 106 w 166"/>
                <a:gd name="T27" fmla="*/ 48 h 84"/>
                <a:gd name="T28" fmla="*/ 112 w 166"/>
                <a:gd name="T29" fmla="*/ 62 h 84"/>
                <a:gd name="T30" fmla="*/ 108 w 166"/>
                <a:gd name="T31" fmla="*/ 66 h 84"/>
                <a:gd name="T32" fmla="*/ 98 w 166"/>
                <a:gd name="T33" fmla="*/ 56 h 84"/>
                <a:gd name="T34" fmla="*/ 102 w 166"/>
                <a:gd name="T35" fmla="*/ 70 h 84"/>
                <a:gd name="T36" fmla="*/ 104 w 166"/>
                <a:gd name="T37" fmla="*/ 84 h 84"/>
                <a:gd name="T38" fmla="*/ 96 w 166"/>
                <a:gd name="T39" fmla="*/ 70 h 84"/>
                <a:gd name="T40" fmla="*/ 90 w 166"/>
                <a:gd name="T41" fmla="*/ 52 h 84"/>
                <a:gd name="T42" fmla="*/ 86 w 166"/>
                <a:gd name="T43" fmla="*/ 54 h 84"/>
                <a:gd name="T44" fmla="*/ 72 w 166"/>
                <a:gd name="T45" fmla="*/ 78 h 84"/>
                <a:gd name="T46" fmla="*/ 76 w 166"/>
                <a:gd name="T47" fmla="*/ 58 h 84"/>
                <a:gd name="T48" fmla="*/ 68 w 166"/>
                <a:gd name="T49" fmla="*/ 68 h 84"/>
                <a:gd name="T50" fmla="*/ 58 w 166"/>
                <a:gd name="T51" fmla="*/ 72 h 84"/>
                <a:gd name="T52" fmla="*/ 66 w 166"/>
                <a:gd name="T53" fmla="*/ 66 h 84"/>
                <a:gd name="T54" fmla="*/ 66 w 166"/>
                <a:gd name="T55" fmla="*/ 58 h 84"/>
                <a:gd name="T56" fmla="*/ 40 w 166"/>
                <a:gd name="T57" fmla="*/ 72 h 84"/>
                <a:gd name="T58" fmla="*/ 20 w 166"/>
                <a:gd name="T59" fmla="*/ 76 h 84"/>
                <a:gd name="T60" fmla="*/ 18 w 166"/>
                <a:gd name="T61" fmla="*/ 74 h 84"/>
                <a:gd name="T62" fmla="*/ 50 w 166"/>
                <a:gd name="T63" fmla="*/ 48 h 84"/>
                <a:gd name="T64" fmla="*/ 50 w 166"/>
                <a:gd name="T65" fmla="*/ 44 h 84"/>
                <a:gd name="T66" fmla="*/ 30 w 166"/>
                <a:gd name="T67" fmla="*/ 54 h 84"/>
                <a:gd name="T68" fmla="*/ 26 w 166"/>
                <a:gd name="T69" fmla="*/ 54 h 84"/>
                <a:gd name="T70" fmla="*/ 40 w 166"/>
                <a:gd name="T71" fmla="*/ 42 h 84"/>
                <a:gd name="T72" fmla="*/ 28 w 166"/>
                <a:gd name="T73" fmla="*/ 48 h 84"/>
                <a:gd name="T74" fmla="*/ 16 w 166"/>
                <a:gd name="T75" fmla="*/ 52 h 84"/>
                <a:gd name="T76" fmla="*/ 8 w 166"/>
                <a:gd name="T77" fmla="*/ 56 h 84"/>
                <a:gd name="T78" fmla="*/ 0 w 166"/>
                <a:gd name="T79" fmla="*/ 56 h 84"/>
                <a:gd name="T80" fmla="*/ 20 w 166"/>
                <a:gd name="T81" fmla="*/ 38 h 84"/>
                <a:gd name="T82" fmla="*/ 40 w 166"/>
                <a:gd name="T83" fmla="*/ 24 h 84"/>
                <a:gd name="T84" fmla="*/ 58 w 166"/>
                <a:gd name="T85" fmla="*/ 16 h 84"/>
                <a:gd name="T86" fmla="*/ 72 w 166"/>
                <a:gd name="T87" fmla="*/ 0 h 84"/>
                <a:gd name="T88" fmla="*/ 70 w 166"/>
                <a:gd name="T89" fmla="*/ 16 h 84"/>
                <a:gd name="T90" fmla="*/ 80 w 166"/>
                <a:gd name="T91" fmla="*/ 16 h 84"/>
                <a:gd name="T92" fmla="*/ 86 w 166"/>
                <a:gd name="T93" fmla="*/ 14 h 84"/>
                <a:gd name="T94" fmla="*/ 90 w 166"/>
                <a:gd name="T95" fmla="*/ 6 h 84"/>
                <a:gd name="T96" fmla="*/ 96 w 166"/>
                <a:gd name="T97" fmla="*/ 4 h 84"/>
                <a:gd name="T98" fmla="*/ 104 w 166"/>
                <a:gd name="T99" fmla="*/ 12 h 84"/>
                <a:gd name="T100" fmla="*/ 108 w 166"/>
                <a:gd name="T101" fmla="*/ 10 h 84"/>
                <a:gd name="T102" fmla="*/ 112 w 166"/>
                <a:gd name="T103" fmla="*/ 10 h 84"/>
                <a:gd name="T104" fmla="*/ 114 w 166"/>
                <a:gd name="T105" fmla="*/ 6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
                <a:gd name="T160" fmla="*/ 0 h 84"/>
                <a:gd name="T161" fmla="*/ 166 w 166"/>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 h="84">
                  <a:moveTo>
                    <a:pt x="114" y="6"/>
                  </a:moveTo>
                  <a:lnTo>
                    <a:pt x="118" y="12"/>
                  </a:lnTo>
                  <a:lnTo>
                    <a:pt x="122" y="16"/>
                  </a:lnTo>
                  <a:lnTo>
                    <a:pt x="132" y="24"/>
                  </a:lnTo>
                  <a:lnTo>
                    <a:pt x="142" y="30"/>
                  </a:lnTo>
                  <a:lnTo>
                    <a:pt x="138" y="28"/>
                  </a:lnTo>
                  <a:lnTo>
                    <a:pt x="134" y="28"/>
                  </a:lnTo>
                  <a:lnTo>
                    <a:pt x="134" y="30"/>
                  </a:lnTo>
                  <a:lnTo>
                    <a:pt x="134" y="34"/>
                  </a:lnTo>
                  <a:lnTo>
                    <a:pt x="142" y="38"/>
                  </a:lnTo>
                  <a:lnTo>
                    <a:pt x="150" y="40"/>
                  </a:lnTo>
                  <a:lnTo>
                    <a:pt x="166" y="44"/>
                  </a:lnTo>
                  <a:lnTo>
                    <a:pt x="162" y="46"/>
                  </a:lnTo>
                  <a:lnTo>
                    <a:pt x="158" y="46"/>
                  </a:lnTo>
                  <a:lnTo>
                    <a:pt x="148" y="46"/>
                  </a:lnTo>
                  <a:lnTo>
                    <a:pt x="150" y="54"/>
                  </a:lnTo>
                  <a:lnTo>
                    <a:pt x="154" y="60"/>
                  </a:lnTo>
                  <a:lnTo>
                    <a:pt x="164" y="68"/>
                  </a:lnTo>
                  <a:lnTo>
                    <a:pt x="154" y="68"/>
                  </a:lnTo>
                  <a:lnTo>
                    <a:pt x="142" y="66"/>
                  </a:lnTo>
                  <a:lnTo>
                    <a:pt x="136" y="62"/>
                  </a:lnTo>
                  <a:lnTo>
                    <a:pt x="130" y="58"/>
                  </a:lnTo>
                  <a:lnTo>
                    <a:pt x="134" y="64"/>
                  </a:lnTo>
                  <a:lnTo>
                    <a:pt x="138" y="72"/>
                  </a:lnTo>
                  <a:lnTo>
                    <a:pt x="134" y="70"/>
                  </a:lnTo>
                  <a:lnTo>
                    <a:pt x="130" y="68"/>
                  </a:lnTo>
                  <a:lnTo>
                    <a:pt x="122" y="62"/>
                  </a:lnTo>
                  <a:lnTo>
                    <a:pt x="106" y="48"/>
                  </a:lnTo>
                  <a:lnTo>
                    <a:pt x="112" y="58"/>
                  </a:lnTo>
                  <a:lnTo>
                    <a:pt x="112" y="62"/>
                  </a:lnTo>
                  <a:lnTo>
                    <a:pt x="112" y="64"/>
                  </a:lnTo>
                  <a:lnTo>
                    <a:pt x="108" y="66"/>
                  </a:lnTo>
                  <a:lnTo>
                    <a:pt x="104" y="64"/>
                  </a:lnTo>
                  <a:lnTo>
                    <a:pt x="98" y="56"/>
                  </a:lnTo>
                  <a:lnTo>
                    <a:pt x="100" y="62"/>
                  </a:lnTo>
                  <a:lnTo>
                    <a:pt x="102" y="70"/>
                  </a:lnTo>
                  <a:lnTo>
                    <a:pt x="104" y="76"/>
                  </a:lnTo>
                  <a:lnTo>
                    <a:pt x="104" y="84"/>
                  </a:lnTo>
                  <a:lnTo>
                    <a:pt x="100" y="78"/>
                  </a:lnTo>
                  <a:lnTo>
                    <a:pt x="96" y="70"/>
                  </a:lnTo>
                  <a:lnTo>
                    <a:pt x="90" y="56"/>
                  </a:lnTo>
                  <a:lnTo>
                    <a:pt x="90" y="52"/>
                  </a:lnTo>
                  <a:lnTo>
                    <a:pt x="90" y="46"/>
                  </a:lnTo>
                  <a:lnTo>
                    <a:pt x="86" y="54"/>
                  </a:lnTo>
                  <a:lnTo>
                    <a:pt x="84" y="62"/>
                  </a:lnTo>
                  <a:lnTo>
                    <a:pt x="72" y="78"/>
                  </a:lnTo>
                  <a:lnTo>
                    <a:pt x="74" y="66"/>
                  </a:lnTo>
                  <a:lnTo>
                    <a:pt x="76" y="58"/>
                  </a:lnTo>
                  <a:lnTo>
                    <a:pt x="72" y="64"/>
                  </a:lnTo>
                  <a:lnTo>
                    <a:pt x="68" y="68"/>
                  </a:lnTo>
                  <a:lnTo>
                    <a:pt x="64" y="70"/>
                  </a:lnTo>
                  <a:lnTo>
                    <a:pt x="58" y="72"/>
                  </a:lnTo>
                  <a:lnTo>
                    <a:pt x="62" y="70"/>
                  </a:lnTo>
                  <a:lnTo>
                    <a:pt x="66" y="66"/>
                  </a:lnTo>
                  <a:lnTo>
                    <a:pt x="70" y="58"/>
                  </a:lnTo>
                  <a:lnTo>
                    <a:pt x="66" y="58"/>
                  </a:lnTo>
                  <a:lnTo>
                    <a:pt x="52" y="66"/>
                  </a:lnTo>
                  <a:lnTo>
                    <a:pt x="40" y="72"/>
                  </a:lnTo>
                  <a:lnTo>
                    <a:pt x="26" y="76"/>
                  </a:lnTo>
                  <a:lnTo>
                    <a:pt x="20" y="76"/>
                  </a:lnTo>
                  <a:lnTo>
                    <a:pt x="12" y="74"/>
                  </a:lnTo>
                  <a:lnTo>
                    <a:pt x="18" y="74"/>
                  </a:lnTo>
                  <a:lnTo>
                    <a:pt x="38" y="58"/>
                  </a:lnTo>
                  <a:lnTo>
                    <a:pt x="50" y="48"/>
                  </a:lnTo>
                  <a:lnTo>
                    <a:pt x="58" y="36"/>
                  </a:lnTo>
                  <a:lnTo>
                    <a:pt x="50" y="44"/>
                  </a:lnTo>
                  <a:lnTo>
                    <a:pt x="40" y="50"/>
                  </a:lnTo>
                  <a:lnTo>
                    <a:pt x="30" y="54"/>
                  </a:lnTo>
                  <a:lnTo>
                    <a:pt x="20" y="52"/>
                  </a:lnTo>
                  <a:lnTo>
                    <a:pt x="26" y="54"/>
                  </a:lnTo>
                  <a:lnTo>
                    <a:pt x="32" y="50"/>
                  </a:lnTo>
                  <a:lnTo>
                    <a:pt x="40" y="42"/>
                  </a:lnTo>
                  <a:lnTo>
                    <a:pt x="34" y="44"/>
                  </a:lnTo>
                  <a:lnTo>
                    <a:pt x="28" y="48"/>
                  </a:lnTo>
                  <a:lnTo>
                    <a:pt x="22" y="50"/>
                  </a:lnTo>
                  <a:lnTo>
                    <a:pt x="16" y="52"/>
                  </a:lnTo>
                  <a:lnTo>
                    <a:pt x="10" y="54"/>
                  </a:lnTo>
                  <a:lnTo>
                    <a:pt x="8" y="56"/>
                  </a:lnTo>
                  <a:lnTo>
                    <a:pt x="4" y="58"/>
                  </a:lnTo>
                  <a:lnTo>
                    <a:pt x="0" y="56"/>
                  </a:lnTo>
                  <a:lnTo>
                    <a:pt x="12" y="46"/>
                  </a:lnTo>
                  <a:lnTo>
                    <a:pt x="20" y="38"/>
                  </a:lnTo>
                  <a:lnTo>
                    <a:pt x="28" y="30"/>
                  </a:lnTo>
                  <a:lnTo>
                    <a:pt x="40" y="24"/>
                  </a:lnTo>
                  <a:lnTo>
                    <a:pt x="50" y="20"/>
                  </a:lnTo>
                  <a:lnTo>
                    <a:pt x="58" y="16"/>
                  </a:lnTo>
                  <a:lnTo>
                    <a:pt x="66" y="10"/>
                  </a:lnTo>
                  <a:lnTo>
                    <a:pt x="72" y="0"/>
                  </a:lnTo>
                  <a:lnTo>
                    <a:pt x="72" y="8"/>
                  </a:lnTo>
                  <a:lnTo>
                    <a:pt x="70" y="16"/>
                  </a:lnTo>
                  <a:lnTo>
                    <a:pt x="76" y="16"/>
                  </a:lnTo>
                  <a:lnTo>
                    <a:pt x="80" y="16"/>
                  </a:lnTo>
                  <a:lnTo>
                    <a:pt x="84" y="16"/>
                  </a:lnTo>
                  <a:lnTo>
                    <a:pt x="86" y="14"/>
                  </a:lnTo>
                  <a:lnTo>
                    <a:pt x="88" y="10"/>
                  </a:lnTo>
                  <a:lnTo>
                    <a:pt x="90" y="6"/>
                  </a:lnTo>
                  <a:lnTo>
                    <a:pt x="92" y="4"/>
                  </a:lnTo>
                  <a:lnTo>
                    <a:pt x="96" y="4"/>
                  </a:lnTo>
                  <a:lnTo>
                    <a:pt x="100" y="8"/>
                  </a:lnTo>
                  <a:lnTo>
                    <a:pt x="104" y="12"/>
                  </a:lnTo>
                  <a:lnTo>
                    <a:pt x="108" y="14"/>
                  </a:lnTo>
                  <a:lnTo>
                    <a:pt x="108" y="10"/>
                  </a:lnTo>
                  <a:lnTo>
                    <a:pt x="110" y="10"/>
                  </a:lnTo>
                  <a:lnTo>
                    <a:pt x="112" y="10"/>
                  </a:lnTo>
                  <a:lnTo>
                    <a:pt x="114" y="8"/>
                  </a:lnTo>
                  <a:lnTo>
                    <a:pt x="114" y="6"/>
                  </a:lnTo>
                  <a:close/>
                </a:path>
              </a:pathLst>
            </a:custGeom>
            <a:solidFill>
              <a:srgbClr val="39704A"/>
            </a:solidFill>
            <a:ln w="3175">
              <a:solidFill>
                <a:srgbClr val="1D1D1B"/>
              </a:solidFill>
              <a:round/>
              <a:headEnd/>
              <a:tailEnd/>
            </a:ln>
          </p:spPr>
          <p:txBody>
            <a:bodyPr/>
            <a:lstStyle/>
            <a:p>
              <a:endParaRPr lang="en-US"/>
            </a:p>
          </p:txBody>
        </p:sp>
        <p:sp>
          <p:nvSpPr>
            <p:cNvPr id="28947" name="Freeform 6"/>
            <p:cNvSpPr>
              <a:spLocks/>
            </p:cNvSpPr>
            <p:nvPr/>
          </p:nvSpPr>
          <p:spPr bwMode="auto">
            <a:xfrm>
              <a:off x="620" y="2718"/>
              <a:ext cx="152" cy="58"/>
            </a:xfrm>
            <a:custGeom>
              <a:avLst/>
              <a:gdLst>
                <a:gd name="T0" fmla="*/ 44 w 152"/>
                <a:gd name="T1" fmla="*/ 16 h 58"/>
                <a:gd name="T2" fmla="*/ 36 w 152"/>
                <a:gd name="T3" fmla="*/ 22 h 58"/>
                <a:gd name="T4" fmla="*/ 32 w 152"/>
                <a:gd name="T5" fmla="*/ 24 h 58"/>
                <a:gd name="T6" fmla="*/ 28 w 152"/>
                <a:gd name="T7" fmla="*/ 26 h 58"/>
                <a:gd name="T8" fmla="*/ 0 w 152"/>
                <a:gd name="T9" fmla="*/ 28 h 58"/>
                <a:gd name="T10" fmla="*/ 22 w 152"/>
                <a:gd name="T11" fmla="*/ 30 h 58"/>
                <a:gd name="T12" fmla="*/ 42 w 152"/>
                <a:gd name="T13" fmla="*/ 28 h 58"/>
                <a:gd name="T14" fmla="*/ 34 w 152"/>
                <a:gd name="T15" fmla="*/ 36 h 58"/>
                <a:gd name="T16" fmla="*/ 24 w 152"/>
                <a:gd name="T17" fmla="*/ 40 h 58"/>
                <a:gd name="T18" fmla="*/ 36 w 152"/>
                <a:gd name="T19" fmla="*/ 40 h 58"/>
                <a:gd name="T20" fmla="*/ 46 w 152"/>
                <a:gd name="T21" fmla="*/ 38 h 58"/>
                <a:gd name="T22" fmla="*/ 56 w 152"/>
                <a:gd name="T23" fmla="*/ 34 h 58"/>
                <a:gd name="T24" fmla="*/ 64 w 152"/>
                <a:gd name="T25" fmla="*/ 28 h 58"/>
                <a:gd name="T26" fmla="*/ 64 w 152"/>
                <a:gd name="T27" fmla="*/ 48 h 58"/>
                <a:gd name="T28" fmla="*/ 64 w 152"/>
                <a:gd name="T29" fmla="*/ 44 h 58"/>
                <a:gd name="T30" fmla="*/ 66 w 152"/>
                <a:gd name="T31" fmla="*/ 40 h 58"/>
                <a:gd name="T32" fmla="*/ 68 w 152"/>
                <a:gd name="T33" fmla="*/ 38 h 58"/>
                <a:gd name="T34" fmla="*/ 68 w 152"/>
                <a:gd name="T35" fmla="*/ 34 h 58"/>
                <a:gd name="T36" fmla="*/ 74 w 152"/>
                <a:gd name="T37" fmla="*/ 40 h 58"/>
                <a:gd name="T38" fmla="*/ 80 w 152"/>
                <a:gd name="T39" fmla="*/ 46 h 58"/>
                <a:gd name="T40" fmla="*/ 84 w 152"/>
                <a:gd name="T41" fmla="*/ 52 h 58"/>
                <a:gd name="T42" fmla="*/ 90 w 152"/>
                <a:gd name="T43" fmla="*/ 58 h 58"/>
                <a:gd name="T44" fmla="*/ 90 w 152"/>
                <a:gd name="T45" fmla="*/ 46 h 58"/>
                <a:gd name="T46" fmla="*/ 90 w 152"/>
                <a:gd name="T47" fmla="*/ 40 h 58"/>
                <a:gd name="T48" fmla="*/ 88 w 152"/>
                <a:gd name="T49" fmla="*/ 34 h 58"/>
                <a:gd name="T50" fmla="*/ 92 w 152"/>
                <a:gd name="T51" fmla="*/ 40 h 58"/>
                <a:gd name="T52" fmla="*/ 98 w 152"/>
                <a:gd name="T53" fmla="*/ 44 h 58"/>
                <a:gd name="T54" fmla="*/ 106 w 152"/>
                <a:gd name="T55" fmla="*/ 46 h 58"/>
                <a:gd name="T56" fmla="*/ 114 w 152"/>
                <a:gd name="T57" fmla="*/ 48 h 58"/>
                <a:gd name="T58" fmla="*/ 110 w 152"/>
                <a:gd name="T59" fmla="*/ 46 h 58"/>
                <a:gd name="T60" fmla="*/ 106 w 152"/>
                <a:gd name="T61" fmla="*/ 42 h 58"/>
                <a:gd name="T62" fmla="*/ 102 w 152"/>
                <a:gd name="T63" fmla="*/ 36 h 58"/>
                <a:gd name="T64" fmla="*/ 100 w 152"/>
                <a:gd name="T65" fmla="*/ 32 h 58"/>
                <a:gd name="T66" fmla="*/ 98 w 152"/>
                <a:gd name="T67" fmla="*/ 28 h 58"/>
                <a:gd name="T68" fmla="*/ 106 w 152"/>
                <a:gd name="T69" fmla="*/ 36 h 58"/>
                <a:gd name="T70" fmla="*/ 116 w 152"/>
                <a:gd name="T71" fmla="*/ 38 h 58"/>
                <a:gd name="T72" fmla="*/ 124 w 152"/>
                <a:gd name="T73" fmla="*/ 40 h 58"/>
                <a:gd name="T74" fmla="*/ 136 w 152"/>
                <a:gd name="T75" fmla="*/ 40 h 58"/>
                <a:gd name="T76" fmla="*/ 128 w 152"/>
                <a:gd name="T77" fmla="*/ 40 h 58"/>
                <a:gd name="T78" fmla="*/ 122 w 152"/>
                <a:gd name="T79" fmla="*/ 38 h 58"/>
                <a:gd name="T80" fmla="*/ 112 w 152"/>
                <a:gd name="T81" fmla="*/ 30 h 58"/>
                <a:gd name="T82" fmla="*/ 118 w 152"/>
                <a:gd name="T83" fmla="*/ 32 h 58"/>
                <a:gd name="T84" fmla="*/ 122 w 152"/>
                <a:gd name="T85" fmla="*/ 34 h 58"/>
                <a:gd name="T86" fmla="*/ 134 w 152"/>
                <a:gd name="T87" fmla="*/ 40 h 58"/>
                <a:gd name="T88" fmla="*/ 144 w 152"/>
                <a:gd name="T89" fmla="*/ 40 h 58"/>
                <a:gd name="T90" fmla="*/ 152 w 152"/>
                <a:gd name="T91" fmla="*/ 40 h 58"/>
                <a:gd name="T92" fmla="*/ 136 w 152"/>
                <a:gd name="T93" fmla="*/ 34 h 58"/>
                <a:gd name="T94" fmla="*/ 120 w 152"/>
                <a:gd name="T95" fmla="*/ 28 h 58"/>
                <a:gd name="T96" fmla="*/ 110 w 152"/>
                <a:gd name="T97" fmla="*/ 24 h 58"/>
                <a:gd name="T98" fmla="*/ 102 w 152"/>
                <a:gd name="T99" fmla="*/ 18 h 58"/>
                <a:gd name="T100" fmla="*/ 88 w 152"/>
                <a:gd name="T101" fmla="*/ 2 h 58"/>
                <a:gd name="T102" fmla="*/ 82 w 152"/>
                <a:gd name="T103" fmla="*/ 0 h 58"/>
                <a:gd name="T104" fmla="*/ 76 w 152"/>
                <a:gd name="T105" fmla="*/ 2 h 58"/>
                <a:gd name="T106" fmla="*/ 64 w 152"/>
                <a:gd name="T107" fmla="*/ 6 h 58"/>
                <a:gd name="T108" fmla="*/ 54 w 152"/>
                <a:gd name="T109" fmla="*/ 12 h 58"/>
                <a:gd name="T110" fmla="*/ 44 w 152"/>
                <a:gd name="T111" fmla="*/ 16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58"/>
                <a:gd name="T170" fmla="*/ 152 w 152"/>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58">
                  <a:moveTo>
                    <a:pt x="44" y="16"/>
                  </a:moveTo>
                  <a:lnTo>
                    <a:pt x="36" y="22"/>
                  </a:lnTo>
                  <a:lnTo>
                    <a:pt x="32" y="24"/>
                  </a:lnTo>
                  <a:lnTo>
                    <a:pt x="28" y="26"/>
                  </a:lnTo>
                  <a:lnTo>
                    <a:pt x="0" y="28"/>
                  </a:lnTo>
                  <a:lnTo>
                    <a:pt x="22" y="30"/>
                  </a:lnTo>
                  <a:lnTo>
                    <a:pt x="42" y="28"/>
                  </a:lnTo>
                  <a:lnTo>
                    <a:pt x="34" y="36"/>
                  </a:lnTo>
                  <a:lnTo>
                    <a:pt x="24" y="40"/>
                  </a:lnTo>
                  <a:lnTo>
                    <a:pt x="36" y="40"/>
                  </a:lnTo>
                  <a:lnTo>
                    <a:pt x="46" y="38"/>
                  </a:lnTo>
                  <a:lnTo>
                    <a:pt x="56" y="34"/>
                  </a:lnTo>
                  <a:lnTo>
                    <a:pt x="64" y="28"/>
                  </a:lnTo>
                  <a:lnTo>
                    <a:pt x="64" y="48"/>
                  </a:lnTo>
                  <a:lnTo>
                    <a:pt x="64" y="44"/>
                  </a:lnTo>
                  <a:lnTo>
                    <a:pt x="66" y="40"/>
                  </a:lnTo>
                  <a:lnTo>
                    <a:pt x="68" y="38"/>
                  </a:lnTo>
                  <a:lnTo>
                    <a:pt x="68" y="34"/>
                  </a:lnTo>
                  <a:lnTo>
                    <a:pt x="74" y="40"/>
                  </a:lnTo>
                  <a:lnTo>
                    <a:pt x="80" y="46"/>
                  </a:lnTo>
                  <a:lnTo>
                    <a:pt x="84" y="52"/>
                  </a:lnTo>
                  <a:lnTo>
                    <a:pt x="90" y="58"/>
                  </a:lnTo>
                  <a:lnTo>
                    <a:pt x="90" y="46"/>
                  </a:lnTo>
                  <a:lnTo>
                    <a:pt x="90" y="40"/>
                  </a:lnTo>
                  <a:lnTo>
                    <a:pt x="88" y="34"/>
                  </a:lnTo>
                  <a:lnTo>
                    <a:pt x="92" y="40"/>
                  </a:lnTo>
                  <a:lnTo>
                    <a:pt x="98" y="44"/>
                  </a:lnTo>
                  <a:lnTo>
                    <a:pt x="106" y="46"/>
                  </a:lnTo>
                  <a:lnTo>
                    <a:pt x="114" y="48"/>
                  </a:lnTo>
                  <a:lnTo>
                    <a:pt x="110" y="46"/>
                  </a:lnTo>
                  <a:lnTo>
                    <a:pt x="106" y="42"/>
                  </a:lnTo>
                  <a:lnTo>
                    <a:pt x="102" y="36"/>
                  </a:lnTo>
                  <a:lnTo>
                    <a:pt x="100" y="32"/>
                  </a:lnTo>
                  <a:lnTo>
                    <a:pt x="98" y="28"/>
                  </a:lnTo>
                  <a:lnTo>
                    <a:pt x="106" y="36"/>
                  </a:lnTo>
                  <a:lnTo>
                    <a:pt x="116" y="38"/>
                  </a:lnTo>
                  <a:lnTo>
                    <a:pt x="124" y="40"/>
                  </a:lnTo>
                  <a:lnTo>
                    <a:pt x="136" y="40"/>
                  </a:lnTo>
                  <a:lnTo>
                    <a:pt x="128" y="40"/>
                  </a:lnTo>
                  <a:lnTo>
                    <a:pt x="122" y="38"/>
                  </a:lnTo>
                  <a:lnTo>
                    <a:pt x="112" y="30"/>
                  </a:lnTo>
                  <a:lnTo>
                    <a:pt x="118" y="32"/>
                  </a:lnTo>
                  <a:lnTo>
                    <a:pt x="122" y="34"/>
                  </a:lnTo>
                  <a:lnTo>
                    <a:pt x="134" y="40"/>
                  </a:lnTo>
                  <a:lnTo>
                    <a:pt x="144" y="40"/>
                  </a:lnTo>
                  <a:lnTo>
                    <a:pt x="152" y="40"/>
                  </a:lnTo>
                  <a:lnTo>
                    <a:pt x="136" y="34"/>
                  </a:lnTo>
                  <a:lnTo>
                    <a:pt x="120" y="28"/>
                  </a:lnTo>
                  <a:lnTo>
                    <a:pt x="110" y="24"/>
                  </a:lnTo>
                  <a:lnTo>
                    <a:pt x="102" y="18"/>
                  </a:lnTo>
                  <a:lnTo>
                    <a:pt x="88" y="2"/>
                  </a:lnTo>
                  <a:lnTo>
                    <a:pt x="82" y="0"/>
                  </a:lnTo>
                  <a:lnTo>
                    <a:pt x="76" y="2"/>
                  </a:lnTo>
                  <a:lnTo>
                    <a:pt x="64" y="6"/>
                  </a:lnTo>
                  <a:lnTo>
                    <a:pt x="54" y="12"/>
                  </a:lnTo>
                  <a:lnTo>
                    <a:pt x="44" y="16"/>
                  </a:lnTo>
                  <a:close/>
                </a:path>
              </a:pathLst>
            </a:custGeom>
            <a:solidFill>
              <a:srgbClr val="39704A"/>
            </a:solidFill>
            <a:ln w="3175">
              <a:solidFill>
                <a:srgbClr val="1D1D1B"/>
              </a:solidFill>
              <a:round/>
              <a:headEnd/>
              <a:tailEnd/>
            </a:ln>
          </p:spPr>
          <p:txBody>
            <a:bodyPr/>
            <a:lstStyle/>
            <a:p>
              <a:endParaRPr lang="en-US"/>
            </a:p>
          </p:txBody>
        </p:sp>
        <p:sp>
          <p:nvSpPr>
            <p:cNvPr id="28948" name="Freeform 7"/>
            <p:cNvSpPr>
              <a:spLocks/>
            </p:cNvSpPr>
            <p:nvPr/>
          </p:nvSpPr>
          <p:spPr bwMode="auto">
            <a:xfrm>
              <a:off x="618" y="2698"/>
              <a:ext cx="140" cy="48"/>
            </a:xfrm>
            <a:custGeom>
              <a:avLst/>
              <a:gdLst>
                <a:gd name="T0" fmla="*/ 56 w 140"/>
                <a:gd name="T1" fmla="*/ 10 h 48"/>
                <a:gd name="T2" fmla="*/ 38 w 140"/>
                <a:gd name="T3" fmla="*/ 20 h 48"/>
                <a:gd name="T4" fmla="*/ 26 w 140"/>
                <a:gd name="T5" fmla="*/ 24 h 48"/>
                <a:gd name="T6" fmla="*/ 8 w 140"/>
                <a:gd name="T7" fmla="*/ 24 h 48"/>
                <a:gd name="T8" fmla="*/ 0 w 140"/>
                <a:gd name="T9" fmla="*/ 26 h 48"/>
                <a:gd name="T10" fmla="*/ 2 w 140"/>
                <a:gd name="T11" fmla="*/ 30 h 48"/>
                <a:gd name="T12" fmla="*/ 24 w 140"/>
                <a:gd name="T13" fmla="*/ 32 h 48"/>
                <a:gd name="T14" fmla="*/ 14 w 140"/>
                <a:gd name="T15" fmla="*/ 40 h 48"/>
                <a:gd name="T16" fmla="*/ 18 w 140"/>
                <a:gd name="T17" fmla="*/ 42 h 48"/>
                <a:gd name="T18" fmla="*/ 30 w 140"/>
                <a:gd name="T19" fmla="*/ 36 h 48"/>
                <a:gd name="T20" fmla="*/ 26 w 140"/>
                <a:gd name="T21" fmla="*/ 40 h 48"/>
                <a:gd name="T22" fmla="*/ 24 w 140"/>
                <a:gd name="T23" fmla="*/ 46 h 48"/>
                <a:gd name="T24" fmla="*/ 66 w 140"/>
                <a:gd name="T25" fmla="*/ 22 h 48"/>
                <a:gd name="T26" fmla="*/ 54 w 140"/>
                <a:gd name="T27" fmla="*/ 40 h 48"/>
                <a:gd name="T28" fmla="*/ 78 w 140"/>
                <a:gd name="T29" fmla="*/ 24 h 48"/>
                <a:gd name="T30" fmla="*/ 80 w 140"/>
                <a:gd name="T31" fmla="*/ 34 h 48"/>
                <a:gd name="T32" fmla="*/ 86 w 140"/>
                <a:gd name="T33" fmla="*/ 28 h 48"/>
                <a:gd name="T34" fmla="*/ 94 w 140"/>
                <a:gd name="T35" fmla="*/ 32 h 48"/>
                <a:gd name="T36" fmla="*/ 102 w 140"/>
                <a:gd name="T37" fmla="*/ 34 h 48"/>
                <a:gd name="T38" fmla="*/ 96 w 140"/>
                <a:gd name="T39" fmla="*/ 30 h 48"/>
                <a:gd name="T40" fmla="*/ 98 w 140"/>
                <a:gd name="T41" fmla="*/ 28 h 48"/>
                <a:gd name="T42" fmla="*/ 108 w 140"/>
                <a:gd name="T43" fmla="*/ 36 h 48"/>
                <a:gd name="T44" fmla="*/ 138 w 140"/>
                <a:gd name="T45" fmla="*/ 48 h 48"/>
                <a:gd name="T46" fmla="*/ 122 w 140"/>
                <a:gd name="T47" fmla="*/ 40 h 48"/>
                <a:gd name="T48" fmla="*/ 122 w 140"/>
                <a:gd name="T49" fmla="*/ 32 h 48"/>
                <a:gd name="T50" fmla="*/ 132 w 140"/>
                <a:gd name="T51" fmla="*/ 32 h 48"/>
                <a:gd name="T52" fmla="*/ 116 w 140"/>
                <a:gd name="T53" fmla="*/ 26 h 48"/>
                <a:gd name="T54" fmla="*/ 128 w 140"/>
                <a:gd name="T55" fmla="*/ 28 h 48"/>
                <a:gd name="T56" fmla="*/ 140 w 140"/>
                <a:gd name="T57" fmla="*/ 28 h 48"/>
                <a:gd name="T58" fmla="*/ 122 w 140"/>
                <a:gd name="T59" fmla="*/ 22 h 48"/>
                <a:gd name="T60" fmla="*/ 104 w 140"/>
                <a:gd name="T61" fmla="*/ 16 h 48"/>
                <a:gd name="T62" fmla="*/ 84 w 140"/>
                <a:gd name="T63" fmla="*/ 0 h 48"/>
                <a:gd name="T64" fmla="*/ 70 w 140"/>
                <a:gd name="T65" fmla="*/ 2 h 48"/>
                <a:gd name="T66" fmla="*/ 62 w 140"/>
                <a:gd name="T67" fmla="*/ 6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48"/>
                <a:gd name="T104" fmla="*/ 140 w 14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48">
                  <a:moveTo>
                    <a:pt x="62" y="6"/>
                  </a:moveTo>
                  <a:lnTo>
                    <a:pt x="56" y="10"/>
                  </a:lnTo>
                  <a:lnTo>
                    <a:pt x="52" y="14"/>
                  </a:lnTo>
                  <a:lnTo>
                    <a:pt x="38" y="20"/>
                  </a:lnTo>
                  <a:lnTo>
                    <a:pt x="32" y="22"/>
                  </a:lnTo>
                  <a:lnTo>
                    <a:pt x="26" y="24"/>
                  </a:lnTo>
                  <a:lnTo>
                    <a:pt x="16" y="22"/>
                  </a:lnTo>
                  <a:lnTo>
                    <a:pt x="8" y="24"/>
                  </a:lnTo>
                  <a:lnTo>
                    <a:pt x="4" y="24"/>
                  </a:lnTo>
                  <a:lnTo>
                    <a:pt x="0" y="26"/>
                  </a:lnTo>
                  <a:lnTo>
                    <a:pt x="0" y="28"/>
                  </a:lnTo>
                  <a:lnTo>
                    <a:pt x="2" y="30"/>
                  </a:lnTo>
                  <a:lnTo>
                    <a:pt x="24" y="30"/>
                  </a:lnTo>
                  <a:lnTo>
                    <a:pt x="24" y="32"/>
                  </a:lnTo>
                  <a:lnTo>
                    <a:pt x="20" y="36"/>
                  </a:lnTo>
                  <a:lnTo>
                    <a:pt x="14" y="40"/>
                  </a:lnTo>
                  <a:lnTo>
                    <a:pt x="14" y="42"/>
                  </a:lnTo>
                  <a:lnTo>
                    <a:pt x="18" y="42"/>
                  </a:lnTo>
                  <a:lnTo>
                    <a:pt x="22" y="40"/>
                  </a:lnTo>
                  <a:lnTo>
                    <a:pt x="30" y="36"/>
                  </a:lnTo>
                  <a:lnTo>
                    <a:pt x="32" y="36"/>
                  </a:lnTo>
                  <a:lnTo>
                    <a:pt x="26" y="40"/>
                  </a:lnTo>
                  <a:lnTo>
                    <a:pt x="20" y="46"/>
                  </a:lnTo>
                  <a:lnTo>
                    <a:pt x="24" y="46"/>
                  </a:lnTo>
                  <a:lnTo>
                    <a:pt x="46" y="34"/>
                  </a:lnTo>
                  <a:lnTo>
                    <a:pt x="66" y="22"/>
                  </a:lnTo>
                  <a:lnTo>
                    <a:pt x="42" y="44"/>
                  </a:lnTo>
                  <a:lnTo>
                    <a:pt x="54" y="40"/>
                  </a:lnTo>
                  <a:lnTo>
                    <a:pt x="62" y="36"/>
                  </a:lnTo>
                  <a:lnTo>
                    <a:pt x="78" y="24"/>
                  </a:lnTo>
                  <a:lnTo>
                    <a:pt x="78" y="30"/>
                  </a:lnTo>
                  <a:lnTo>
                    <a:pt x="80" y="34"/>
                  </a:lnTo>
                  <a:lnTo>
                    <a:pt x="84" y="30"/>
                  </a:lnTo>
                  <a:lnTo>
                    <a:pt x="86" y="28"/>
                  </a:lnTo>
                  <a:lnTo>
                    <a:pt x="88" y="26"/>
                  </a:lnTo>
                  <a:lnTo>
                    <a:pt x="94" y="32"/>
                  </a:lnTo>
                  <a:lnTo>
                    <a:pt x="98" y="34"/>
                  </a:lnTo>
                  <a:lnTo>
                    <a:pt x="102" y="34"/>
                  </a:lnTo>
                  <a:lnTo>
                    <a:pt x="96" y="32"/>
                  </a:lnTo>
                  <a:lnTo>
                    <a:pt x="96" y="30"/>
                  </a:lnTo>
                  <a:lnTo>
                    <a:pt x="96" y="28"/>
                  </a:lnTo>
                  <a:lnTo>
                    <a:pt x="98" y="28"/>
                  </a:lnTo>
                  <a:lnTo>
                    <a:pt x="104" y="34"/>
                  </a:lnTo>
                  <a:lnTo>
                    <a:pt x="108" y="36"/>
                  </a:lnTo>
                  <a:lnTo>
                    <a:pt x="110" y="38"/>
                  </a:lnTo>
                  <a:lnTo>
                    <a:pt x="138" y="48"/>
                  </a:lnTo>
                  <a:lnTo>
                    <a:pt x="130" y="44"/>
                  </a:lnTo>
                  <a:lnTo>
                    <a:pt x="122" y="40"/>
                  </a:lnTo>
                  <a:lnTo>
                    <a:pt x="108" y="30"/>
                  </a:lnTo>
                  <a:lnTo>
                    <a:pt x="122" y="32"/>
                  </a:lnTo>
                  <a:lnTo>
                    <a:pt x="138" y="34"/>
                  </a:lnTo>
                  <a:lnTo>
                    <a:pt x="132" y="32"/>
                  </a:lnTo>
                  <a:lnTo>
                    <a:pt x="126" y="30"/>
                  </a:lnTo>
                  <a:lnTo>
                    <a:pt x="116" y="26"/>
                  </a:lnTo>
                  <a:lnTo>
                    <a:pt x="122" y="26"/>
                  </a:lnTo>
                  <a:lnTo>
                    <a:pt x="128" y="28"/>
                  </a:lnTo>
                  <a:lnTo>
                    <a:pt x="134" y="28"/>
                  </a:lnTo>
                  <a:lnTo>
                    <a:pt x="140" y="28"/>
                  </a:lnTo>
                  <a:lnTo>
                    <a:pt x="132" y="24"/>
                  </a:lnTo>
                  <a:lnTo>
                    <a:pt x="122" y="22"/>
                  </a:lnTo>
                  <a:lnTo>
                    <a:pt x="114" y="20"/>
                  </a:lnTo>
                  <a:lnTo>
                    <a:pt x="104" y="16"/>
                  </a:lnTo>
                  <a:lnTo>
                    <a:pt x="90" y="4"/>
                  </a:lnTo>
                  <a:lnTo>
                    <a:pt x="84" y="0"/>
                  </a:lnTo>
                  <a:lnTo>
                    <a:pt x="76" y="0"/>
                  </a:lnTo>
                  <a:lnTo>
                    <a:pt x="70" y="2"/>
                  </a:lnTo>
                  <a:lnTo>
                    <a:pt x="64" y="6"/>
                  </a:lnTo>
                  <a:lnTo>
                    <a:pt x="62" y="6"/>
                  </a:lnTo>
                  <a:close/>
                </a:path>
              </a:pathLst>
            </a:custGeom>
            <a:solidFill>
              <a:srgbClr val="39704A"/>
            </a:solidFill>
            <a:ln w="3175">
              <a:solidFill>
                <a:srgbClr val="1D1D1B"/>
              </a:solidFill>
              <a:round/>
              <a:headEnd/>
              <a:tailEnd/>
            </a:ln>
          </p:spPr>
          <p:txBody>
            <a:bodyPr/>
            <a:lstStyle/>
            <a:p>
              <a:endParaRPr lang="en-US"/>
            </a:p>
          </p:txBody>
        </p:sp>
        <p:sp>
          <p:nvSpPr>
            <p:cNvPr id="28949" name="Freeform 8"/>
            <p:cNvSpPr>
              <a:spLocks/>
            </p:cNvSpPr>
            <p:nvPr/>
          </p:nvSpPr>
          <p:spPr bwMode="auto">
            <a:xfrm>
              <a:off x="614" y="2666"/>
              <a:ext cx="160" cy="50"/>
            </a:xfrm>
            <a:custGeom>
              <a:avLst/>
              <a:gdLst>
                <a:gd name="T0" fmla="*/ 62 w 160"/>
                <a:gd name="T1" fmla="*/ 2 h 50"/>
                <a:gd name="T2" fmla="*/ 58 w 160"/>
                <a:gd name="T3" fmla="*/ 4 h 50"/>
                <a:gd name="T4" fmla="*/ 52 w 160"/>
                <a:gd name="T5" fmla="*/ 8 h 50"/>
                <a:gd name="T6" fmla="*/ 42 w 160"/>
                <a:gd name="T7" fmla="*/ 14 h 50"/>
                <a:gd name="T8" fmla="*/ 30 w 160"/>
                <a:gd name="T9" fmla="*/ 18 h 50"/>
                <a:gd name="T10" fmla="*/ 40 w 160"/>
                <a:gd name="T11" fmla="*/ 18 h 50"/>
                <a:gd name="T12" fmla="*/ 32 w 160"/>
                <a:gd name="T13" fmla="*/ 24 h 50"/>
                <a:gd name="T14" fmla="*/ 22 w 160"/>
                <a:gd name="T15" fmla="*/ 26 h 50"/>
                <a:gd name="T16" fmla="*/ 14 w 160"/>
                <a:gd name="T17" fmla="*/ 28 h 50"/>
                <a:gd name="T18" fmla="*/ 6 w 160"/>
                <a:gd name="T19" fmla="*/ 30 h 50"/>
                <a:gd name="T20" fmla="*/ 2 w 160"/>
                <a:gd name="T21" fmla="*/ 32 h 50"/>
                <a:gd name="T22" fmla="*/ 0 w 160"/>
                <a:gd name="T23" fmla="*/ 34 h 50"/>
                <a:gd name="T24" fmla="*/ 12 w 160"/>
                <a:gd name="T25" fmla="*/ 34 h 50"/>
                <a:gd name="T26" fmla="*/ 18 w 160"/>
                <a:gd name="T27" fmla="*/ 34 h 50"/>
                <a:gd name="T28" fmla="*/ 24 w 160"/>
                <a:gd name="T29" fmla="*/ 32 h 50"/>
                <a:gd name="T30" fmla="*/ 22 w 160"/>
                <a:gd name="T31" fmla="*/ 38 h 50"/>
                <a:gd name="T32" fmla="*/ 20 w 160"/>
                <a:gd name="T33" fmla="*/ 42 h 50"/>
                <a:gd name="T34" fmla="*/ 10 w 160"/>
                <a:gd name="T35" fmla="*/ 50 h 50"/>
                <a:gd name="T36" fmla="*/ 16 w 160"/>
                <a:gd name="T37" fmla="*/ 50 h 50"/>
                <a:gd name="T38" fmla="*/ 34 w 160"/>
                <a:gd name="T39" fmla="*/ 42 h 50"/>
                <a:gd name="T40" fmla="*/ 50 w 160"/>
                <a:gd name="T41" fmla="*/ 30 h 50"/>
                <a:gd name="T42" fmla="*/ 44 w 160"/>
                <a:gd name="T43" fmla="*/ 40 h 50"/>
                <a:gd name="T44" fmla="*/ 48 w 160"/>
                <a:gd name="T45" fmla="*/ 40 h 50"/>
                <a:gd name="T46" fmla="*/ 52 w 160"/>
                <a:gd name="T47" fmla="*/ 38 h 50"/>
                <a:gd name="T48" fmla="*/ 60 w 160"/>
                <a:gd name="T49" fmla="*/ 34 h 50"/>
                <a:gd name="T50" fmla="*/ 68 w 160"/>
                <a:gd name="T51" fmla="*/ 28 h 50"/>
                <a:gd name="T52" fmla="*/ 76 w 160"/>
                <a:gd name="T53" fmla="*/ 24 h 50"/>
                <a:gd name="T54" fmla="*/ 82 w 160"/>
                <a:gd name="T55" fmla="*/ 22 h 50"/>
                <a:gd name="T56" fmla="*/ 86 w 160"/>
                <a:gd name="T57" fmla="*/ 22 h 50"/>
                <a:gd name="T58" fmla="*/ 96 w 160"/>
                <a:gd name="T59" fmla="*/ 26 h 50"/>
                <a:gd name="T60" fmla="*/ 106 w 160"/>
                <a:gd name="T61" fmla="*/ 30 h 50"/>
                <a:gd name="T62" fmla="*/ 116 w 160"/>
                <a:gd name="T63" fmla="*/ 34 h 50"/>
                <a:gd name="T64" fmla="*/ 110 w 160"/>
                <a:gd name="T65" fmla="*/ 30 h 50"/>
                <a:gd name="T66" fmla="*/ 104 w 160"/>
                <a:gd name="T67" fmla="*/ 28 h 50"/>
                <a:gd name="T68" fmla="*/ 118 w 160"/>
                <a:gd name="T69" fmla="*/ 28 h 50"/>
                <a:gd name="T70" fmla="*/ 132 w 160"/>
                <a:gd name="T71" fmla="*/ 30 h 50"/>
                <a:gd name="T72" fmla="*/ 146 w 160"/>
                <a:gd name="T73" fmla="*/ 32 h 50"/>
                <a:gd name="T74" fmla="*/ 160 w 160"/>
                <a:gd name="T75" fmla="*/ 32 h 50"/>
                <a:gd name="T76" fmla="*/ 146 w 160"/>
                <a:gd name="T77" fmla="*/ 30 h 50"/>
                <a:gd name="T78" fmla="*/ 132 w 160"/>
                <a:gd name="T79" fmla="*/ 26 h 50"/>
                <a:gd name="T80" fmla="*/ 114 w 160"/>
                <a:gd name="T81" fmla="*/ 22 h 50"/>
                <a:gd name="T82" fmla="*/ 120 w 160"/>
                <a:gd name="T83" fmla="*/ 22 h 50"/>
                <a:gd name="T84" fmla="*/ 126 w 160"/>
                <a:gd name="T85" fmla="*/ 20 h 50"/>
                <a:gd name="T86" fmla="*/ 116 w 160"/>
                <a:gd name="T87" fmla="*/ 18 h 50"/>
                <a:gd name="T88" fmla="*/ 106 w 160"/>
                <a:gd name="T89" fmla="*/ 12 h 50"/>
                <a:gd name="T90" fmla="*/ 86 w 160"/>
                <a:gd name="T91" fmla="*/ 2 h 50"/>
                <a:gd name="T92" fmla="*/ 80 w 160"/>
                <a:gd name="T93" fmla="*/ 0 h 50"/>
                <a:gd name="T94" fmla="*/ 74 w 160"/>
                <a:gd name="T95" fmla="*/ 0 h 50"/>
                <a:gd name="T96" fmla="*/ 62 w 160"/>
                <a:gd name="T97" fmla="*/ 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50"/>
                <a:gd name="T149" fmla="*/ 160 w 16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50">
                  <a:moveTo>
                    <a:pt x="62" y="2"/>
                  </a:moveTo>
                  <a:lnTo>
                    <a:pt x="58" y="4"/>
                  </a:lnTo>
                  <a:lnTo>
                    <a:pt x="52" y="8"/>
                  </a:lnTo>
                  <a:lnTo>
                    <a:pt x="42" y="14"/>
                  </a:lnTo>
                  <a:lnTo>
                    <a:pt x="30" y="18"/>
                  </a:lnTo>
                  <a:lnTo>
                    <a:pt x="40" y="18"/>
                  </a:lnTo>
                  <a:lnTo>
                    <a:pt x="32" y="24"/>
                  </a:lnTo>
                  <a:lnTo>
                    <a:pt x="22" y="26"/>
                  </a:lnTo>
                  <a:lnTo>
                    <a:pt x="14" y="28"/>
                  </a:lnTo>
                  <a:lnTo>
                    <a:pt x="6" y="30"/>
                  </a:lnTo>
                  <a:lnTo>
                    <a:pt x="2" y="32"/>
                  </a:lnTo>
                  <a:lnTo>
                    <a:pt x="0" y="34"/>
                  </a:lnTo>
                  <a:lnTo>
                    <a:pt x="12" y="34"/>
                  </a:lnTo>
                  <a:lnTo>
                    <a:pt x="18" y="34"/>
                  </a:lnTo>
                  <a:lnTo>
                    <a:pt x="24" y="32"/>
                  </a:lnTo>
                  <a:lnTo>
                    <a:pt x="22" y="38"/>
                  </a:lnTo>
                  <a:lnTo>
                    <a:pt x="20" y="42"/>
                  </a:lnTo>
                  <a:lnTo>
                    <a:pt x="10" y="50"/>
                  </a:lnTo>
                  <a:lnTo>
                    <a:pt x="16" y="50"/>
                  </a:lnTo>
                  <a:lnTo>
                    <a:pt x="34" y="42"/>
                  </a:lnTo>
                  <a:lnTo>
                    <a:pt x="50" y="30"/>
                  </a:lnTo>
                  <a:lnTo>
                    <a:pt x="44" y="40"/>
                  </a:lnTo>
                  <a:lnTo>
                    <a:pt x="48" y="40"/>
                  </a:lnTo>
                  <a:lnTo>
                    <a:pt x="52" y="38"/>
                  </a:lnTo>
                  <a:lnTo>
                    <a:pt x="60" y="34"/>
                  </a:lnTo>
                  <a:lnTo>
                    <a:pt x="68" y="28"/>
                  </a:lnTo>
                  <a:lnTo>
                    <a:pt x="76" y="24"/>
                  </a:lnTo>
                  <a:lnTo>
                    <a:pt x="82" y="22"/>
                  </a:lnTo>
                  <a:lnTo>
                    <a:pt x="86" y="22"/>
                  </a:lnTo>
                  <a:lnTo>
                    <a:pt x="96" y="26"/>
                  </a:lnTo>
                  <a:lnTo>
                    <a:pt x="106" y="30"/>
                  </a:lnTo>
                  <a:lnTo>
                    <a:pt x="116" y="34"/>
                  </a:lnTo>
                  <a:lnTo>
                    <a:pt x="110" y="30"/>
                  </a:lnTo>
                  <a:lnTo>
                    <a:pt x="104" y="28"/>
                  </a:lnTo>
                  <a:lnTo>
                    <a:pt x="118" y="28"/>
                  </a:lnTo>
                  <a:lnTo>
                    <a:pt x="132" y="30"/>
                  </a:lnTo>
                  <a:lnTo>
                    <a:pt x="146" y="32"/>
                  </a:lnTo>
                  <a:lnTo>
                    <a:pt x="160" y="32"/>
                  </a:lnTo>
                  <a:lnTo>
                    <a:pt x="146" y="30"/>
                  </a:lnTo>
                  <a:lnTo>
                    <a:pt x="132" y="26"/>
                  </a:lnTo>
                  <a:lnTo>
                    <a:pt x="114" y="22"/>
                  </a:lnTo>
                  <a:lnTo>
                    <a:pt x="120" y="22"/>
                  </a:lnTo>
                  <a:lnTo>
                    <a:pt x="126" y="20"/>
                  </a:lnTo>
                  <a:lnTo>
                    <a:pt x="116" y="18"/>
                  </a:lnTo>
                  <a:lnTo>
                    <a:pt x="106" y="12"/>
                  </a:lnTo>
                  <a:lnTo>
                    <a:pt x="86" y="2"/>
                  </a:lnTo>
                  <a:lnTo>
                    <a:pt x="80" y="0"/>
                  </a:lnTo>
                  <a:lnTo>
                    <a:pt x="74" y="0"/>
                  </a:lnTo>
                  <a:lnTo>
                    <a:pt x="62" y="2"/>
                  </a:lnTo>
                  <a:close/>
                </a:path>
              </a:pathLst>
            </a:custGeom>
            <a:solidFill>
              <a:srgbClr val="39704A"/>
            </a:solidFill>
            <a:ln w="3175">
              <a:solidFill>
                <a:srgbClr val="1D1D1B"/>
              </a:solidFill>
              <a:round/>
              <a:headEnd/>
              <a:tailEnd/>
            </a:ln>
          </p:spPr>
          <p:txBody>
            <a:bodyPr/>
            <a:lstStyle/>
            <a:p>
              <a:endParaRPr lang="en-US"/>
            </a:p>
          </p:txBody>
        </p:sp>
        <p:sp>
          <p:nvSpPr>
            <p:cNvPr id="28950" name="Freeform 9"/>
            <p:cNvSpPr>
              <a:spLocks/>
            </p:cNvSpPr>
            <p:nvPr/>
          </p:nvSpPr>
          <p:spPr bwMode="auto">
            <a:xfrm>
              <a:off x="652" y="2672"/>
              <a:ext cx="88" cy="42"/>
            </a:xfrm>
            <a:custGeom>
              <a:avLst/>
              <a:gdLst>
                <a:gd name="T0" fmla="*/ 32 w 88"/>
                <a:gd name="T1" fmla="*/ 2 h 42"/>
                <a:gd name="T2" fmla="*/ 16 w 88"/>
                <a:gd name="T3" fmla="*/ 14 h 42"/>
                <a:gd name="T4" fmla="*/ 2 w 88"/>
                <a:gd name="T5" fmla="*/ 24 h 42"/>
                <a:gd name="T6" fmla="*/ 10 w 88"/>
                <a:gd name="T7" fmla="*/ 24 h 42"/>
                <a:gd name="T8" fmla="*/ 20 w 88"/>
                <a:gd name="T9" fmla="*/ 20 h 42"/>
                <a:gd name="T10" fmla="*/ 24 w 88"/>
                <a:gd name="T11" fmla="*/ 20 h 42"/>
                <a:gd name="T12" fmla="*/ 16 w 88"/>
                <a:gd name="T13" fmla="*/ 26 h 42"/>
                <a:gd name="T14" fmla="*/ 14 w 88"/>
                <a:gd name="T15" fmla="*/ 30 h 42"/>
                <a:gd name="T16" fmla="*/ 10 w 88"/>
                <a:gd name="T17" fmla="*/ 34 h 42"/>
                <a:gd name="T18" fmla="*/ 8 w 88"/>
                <a:gd name="T19" fmla="*/ 34 h 42"/>
                <a:gd name="T20" fmla="*/ 6 w 88"/>
                <a:gd name="T21" fmla="*/ 34 h 42"/>
                <a:gd name="T22" fmla="*/ 4 w 88"/>
                <a:gd name="T23" fmla="*/ 38 h 42"/>
                <a:gd name="T24" fmla="*/ 0 w 88"/>
                <a:gd name="T25" fmla="*/ 42 h 42"/>
                <a:gd name="T26" fmla="*/ 8 w 88"/>
                <a:gd name="T27" fmla="*/ 40 h 42"/>
                <a:gd name="T28" fmla="*/ 12 w 88"/>
                <a:gd name="T29" fmla="*/ 40 h 42"/>
                <a:gd name="T30" fmla="*/ 18 w 88"/>
                <a:gd name="T31" fmla="*/ 40 h 42"/>
                <a:gd name="T32" fmla="*/ 22 w 88"/>
                <a:gd name="T33" fmla="*/ 36 h 42"/>
                <a:gd name="T34" fmla="*/ 28 w 88"/>
                <a:gd name="T35" fmla="*/ 32 h 42"/>
                <a:gd name="T36" fmla="*/ 40 w 88"/>
                <a:gd name="T37" fmla="*/ 24 h 42"/>
                <a:gd name="T38" fmla="*/ 48 w 88"/>
                <a:gd name="T39" fmla="*/ 24 h 42"/>
                <a:gd name="T40" fmla="*/ 56 w 88"/>
                <a:gd name="T41" fmla="*/ 24 h 42"/>
                <a:gd name="T42" fmla="*/ 70 w 88"/>
                <a:gd name="T43" fmla="*/ 32 h 42"/>
                <a:gd name="T44" fmla="*/ 74 w 88"/>
                <a:gd name="T45" fmla="*/ 32 h 42"/>
                <a:gd name="T46" fmla="*/ 72 w 88"/>
                <a:gd name="T47" fmla="*/ 30 h 42"/>
                <a:gd name="T48" fmla="*/ 68 w 88"/>
                <a:gd name="T49" fmla="*/ 30 h 42"/>
                <a:gd name="T50" fmla="*/ 64 w 88"/>
                <a:gd name="T51" fmla="*/ 24 h 42"/>
                <a:gd name="T52" fmla="*/ 66 w 88"/>
                <a:gd name="T53" fmla="*/ 22 h 42"/>
                <a:gd name="T54" fmla="*/ 72 w 88"/>
                <a:gd name="T55" fmla="*/ 24 h 42"/>
                <a:gd name="T56" fmla="*/ 78 w 88"/>
                <a:gd name="T57" fmla="*/ 28 h 42"/>
                <a:gd name="T58" fmla="*/ 82 w 88"/>
                <a:gd name="T59" fmla="*/ 30 h 42"/>
                <a:gd name="T60" fmla="*/ 88 w 88"/>
                <a:gd name="T61" fmla="*/ 28 h 42"/>
                <a:gd name="T62" fmla="*/ 88 w 88"/>
                <a:gd name="T63" fmla="*/ 26 h 42"/>
                <a:gd name="T64" fmla="*/ 58 w 88"/>
                <a:gd name="T65" fmla="*/ 14 h 42"/>
                <a:gd name="T66" fmla="*/ 50 w 88"/>
                <a:gd name="T67" fmla="*/ 8 h 42"/>
                <a:gd name="T68" fmla="*/ 42 w 88"/>
                <a:gd name="T69" fmla="*/ 0 h 42"/>
                <a:gd name="T70" fmla="*/ 40 w 88"/>
                <a:gd name="T71" fmla="*/ 0 h 42"/>
                <a:gd name="T72" fmla="*/ 36 w 88"/>
                <a:gd name="T73" fmla="*/ 0 h 42"/>
                <a:gd name="T74" fmla="*/ 32 w 88"/>
                <a:gd name="T75" fmla="*/ 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42"/>
                <a:gd name="T116" fmla="*/ 88 w 88"/>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42">
                  <a:moveTo>
                    <a:pt x="32" y="2"/>
                  </a:moveTo>
                  <a:lnTo>
                    <a:pt x="16" y="14"/>
                  </a:lnTo>
                  <a:lnTo>
                    <a:pt x="2" y="24"/>
                  </a:lnTo>
                  <a:lnTo>
                    <a:pt x="10" y="24"/>
                  </a:lnTo>
                  <a:lnTo>
                    <a:pt x="20" y="20"/>
                  </a:lnTo>
                  <a:lnTo>
                    <a:pt x="24" y="20"/>
                  </a:lnTo>
                  <a:lnTo>
                    <a:pt x="16" y="26"/>
                  </a:lnTo>
                  <a:lnTo>
                    <a:pt x="14" y="30"/>
                  </a:lnTo>
                  <a:lnTo>
                    <a:pt x="10" y="34"/>
                  </a:lnTo>
                  <a:lnTo>
                    <a:pt x="8" y="34"/>
                  </a:lnTo>
                  <a:lnTo>
                    <a:pt x="6" y="34"/>
                  </a:lnTo>
                  <a:lnTo>
                    <a:pt x="4" y="38"/>
                  </a:lnTo>
                  <a:lnTo>
                    <a:pt x="0" y="42"/>
                  </a:lnTo>
                  <a:lnTo>
                    <a:pt x="8" y="40"/>
                  </a:lnTo>
                  <a:lnTo>
                    <a:pt x="12" y="40"/>
                  </a:lnTo>
                  <a:lnTo>
                    <a:pt x="18" y="40"/>
                  </a:lnTo>
                  <a:lnTo>
                    <a:pt x="22" y="36"/>
                  </a:lnTo>
                  <a:lnTo>
                    <a:pt x="28" y="32"/>
                  </a:lnTo>
                  <a:lnTo>
                    <a:pt x="40" y="24"/>
                  </a:lnTo>
                  <a:lnTo>
                    <a:pt x="48" y="24"/>
                  </a:lnTo>
                  <a:lnTo>
                    <a:pt x="56" y="24"/>
                  </a:lnTo>
                  <a:lnTo>
                    <a:pt x="70" y="32"/>
                  </a:lnTo>
                  <a:lnTo>
                    <a:pt x="74" y="32"/>
                  </a:lnTo>
                  <a:lnTo>
                    <a:pt x="72" y="30"/>
                  </a:lnTo>
                  <a:lnTo>
                    <a:pt x="68" y="30"/>
                  </a:lnTo>
                  <a:lnTo>
                    <a:pt x="64" y="24"/>
                  </a:lnTo>
                  <a:lnTo>
                    <a:pt x="66" y="22"/>
                  </a:lnTo>
                  <a:lnTo>
                    <a:pt x="72" y="24"/>
                  </a:lnTo>
                  <a:lnTo>
                    <a:pt x="78" y="28"/>
                  </a:lnTo>
                  <a:lnTo>
                    <a:pt x="82" y="30"/>
                  </a:lnTo>
                  <a:lnTo>
                    <a:pt x="88" y="28"/>
                  </a:lnTo>
                  <a:lnTo>
                    <a:pt x="88" y="26"/>
                  </a:lnTo>
                  <a:lnTo>
                    <a:pt x="58" y="14"/>
                  </a:lnTo>
                  <a:lnTo>
                    <a:pt x="50" y="8"/>
                  </a:lnTo>
                  <a:lnTo>
                    <a:pt x="42" y="0"/>
                  </a:lnTo>
                  <a:lnTo>
                    <a:pt x="40" y="0"/>
                  </a:lnTo>
                  <a:lnTo>
                    <a:pt x="36" y="0"/>
                  </a:lnTo>
                  <a:lnTo>
                    <a:pt x="32" y="2"/>
                  </a:lnTo>
                  <a:close/>
                </a:path>
              </a:pathLst>
            </a:custGeom>
            <a:solidFill>
              <a:srgbClr val="39704A"/>
            </a:solidFill>
            <a:ln w="3175">
              <a:solidFill>
                <a:srgbClr val="1D1D1B"/>
              </a:solidFill>
              <a:round/>
              <a:headEnd/>
              <a:tailEnd/>
            </a:ln>
          </p:spPr>
          <p:txBody>
            <a:bodyPr/>
            <a:lstStyle/>
            <a:p>
              <a:endParaRPr lang="en-US"/>
            </a:p>
          </p:txBody>
        </p:sp>
        <p:sp>
          <p:nvSpPr>
            <p:cNvPr id="28951" name="Freeform 10"/>
            <p:cNvSpPr>
              <a:spLocks/>
            </p:cNvSpPr>
            <p:nvPr/>
          </p:nvSpPr>
          <p:spPr bwMode="auto">
            <a:xfrm>
              <a:off x="624" y="2618"/>
              <a:ext cx="132" cy="60"/>
            </a:xfrm>
            <a:custGeom>
              <a:avLst/>
              <a:gdLst>
                <a:gd name="T0" fmla="*/ 50 w 132"/>
                <a:gd name="T1" fmla="*/ 6 h 60"/>
                <a:gd name="T2" fmla="*/ 44 w 132"/>
                <a:gd name="T3" fmla="*/ 18 h 60"/>
                <a:gd name="T4" fmla="*/ 34 w 132"/>
                <a:gd name="T5" fmla="*/ 28 h 60"/>
                <a:gd name="T6" fmla="*/ 20 w 132"/>
                <a:gd name="T7" fmla="*/ 36 h 60"/>
                <a:gd name="T8" fmla="*/ 8 w 132"/>
                <a:gd name="T9" fmla="*/ 42 h 60"/>
                <a:gd name="T10" fmla="*/ 2 w 132"/>
                <a:gd name="T11" fmla="*/ 46 h 60"/>
                <a:gd name="T12" fmla="*/ 0 w 132"/>
                <a:gd name="T13" fmla="*/ 48 h 60"/>
                <a:gd name="T14" fmla="*/ 8 w 132"/>
                <a:gd name="T15" fmla="*/ 50 h 60"/>
                <a:gd name="T16" fmla="*/ 14 w 132"/>
                <a:gd name="T17" fmla="*/ 50 h 60"/>
                <a:gd name="T18" fmla="*/ 28 w 132"/>
                <a:gd name="T19" fmla="*/ 46 h 60"/>
                <a:gd name="T20" fmla="*/ 20 w 132"/>
                <a:gd name="T21" fmla="*/ 52 h 60"/>
                <a:gd name="T22" fmla="*/ 14 w 132"/>
                <a:gd name="T23" fmla="*/ 56 h 60"/>
                <a:gd name="T24" fmla="*/ 12 w 132"/>
                <a:gd name="T25" fmla="*/ 60 h 60"/>
                <a:gd name="T26" fmla="*/ 18 w 132"/>
                <a:gd name="T27" fmla="*/ 58 h 60"/>
                <a:gd name="T28" fmla="*/ 24 w 132"/>
                <a:gd name="T29" fmla="*/ 56 h 60"/>
                <a:gd name="T30" fmla="*/ 36 w 132"/>
                <a:gd name="T31" fmla="*/ 50 h 60"/>
                <a:gd name="T32" fmla="*/ 52 w 132"/>
                <a:gd name="T33" fmla="*/ 42 h 60"/>
                <a:gd name="T34" fmla="*/ 66 w 132"/>
                <a:gd name="T35" fmla="*/ 32 h 60"/>
                <a:gd name="T36" fmla="*/ 58 w 132"/>
                <a:gd name="T37" fmla="*/ 40 h 60"/>
                <a:gd name="T38" fmla="*/ 56 w 132"/>
                <a:gd name="T39" fmla="*/ 44 h 60"/>
                <a:gd name="T40" fmla="*/ 52 w 132"/>
                <a:gd name="T41" fmla="*/ 50 h 60"/>
                <a:gd name="T42" fmla="*/ 50 w 132"/>
                <a:gd name="T43" fmla="*/ 50 h 60"/>
                <a:gd name="T44" fmla="*/ 48 w 132"/>
                <a:gd name="T45" fmla="*/ 50 h 60"/>
                <a:gd name="T46" fmla="*/ 48 w 132"/>
                <a:gd name="T47" fmla="*/ 52 h 60"/>
                <a:gd name="T48" fmla="*/ 50 w 132"/>
                <a:gd name="T49" fmla="*/ 52 h 60"/>
                <a:gd name="T50" fmla="*/ 56 w 132"/>
                <a:gd name="T51" fmla="*/ 48 h 60"/>
                <a:gd name="T52" fmla="*/ 60 w 132"/>
                <a:gd name="T53" fmla="*/ 46 h 60"/>
                <a:gd name="T54" fmla="*/ 64 w 132"/>
                <a:gd name="T55" fmla="*/ 44 h 60"/>
                <a:gd name="T56" fmla="*/ 68 w 132"/>
                <a:gd name="T57" fmla="*/ 38 h 60"/>
                <a:gd name="T58" fmla="*/ 72 w 132"/>
                <a:gd name="T59" fmla="*/ 40 h 60"/>
                <a:gd name="T60" fmla="*/ 76 w 132"/>
                <a:gd name="T61" fmla="*/ 42 h 60"/>
                <a:gd name="T62" fmla="*/ 80 w 132"/>
                <a:gd name="T63" fmla="*/ 44 h 60"/>
                <a:gd name="T64" fmla="*/ 86 w 132"/>
                <a:gd name="T65" fmla="*/ 46 h 60"/>
                <a:gd name="T66" fmla="*/ 84 w 132"/>
                <a:gd name="T67" fmla="*/ 44 h 60"/>
                <a:gd name="T68" fmla="*/ 84 w 132"/>
                <a:gd name="T69" fmla="*/ 40 h 60"/>
                <a:gd name="T70" fmla="*/ 88 w 132"/>
                <a:gd name="T71" fmla="*/ 44 h 60"/>
                <a:gd name="T72" fmla="*/ 94 w 132"/>
                <a:gd name="T73" fmla="*/ 46 h 60"/>
                <a:gd name="T74" fmla="*/ 114 w 132"/>
                <a:gd name="T75" fmla="*/ 52 h 60"/>
                <a:gd name="T76" fmla="*/ 122 w 132"/>
                <a:gd name="T77" fmla="*/ 52 h 60"/>
                <a:gd name="T78" fmla="*/ 132 w 132"/>
                <a:gd name="T79" fmla="*/ 52 h 60"/>
                <a:gd name="T80" fmla="*/ 120 w 132"/>
                <a:gd name="T81" fmla="*/ 52 h 60"/>
                <a:gd name="T82" fmla="*/ 110 w 132"/>
                <a:gd name="T83" fmla="*/ 46 h 60"/>
                <a:gd name="T84" fmla="*/ 90 w 132"/>
                <a:gd name="T85" fmla="*/ 36 h 60"/>
                <a:gd name="T86" fmla="*/ 86 w 132"/>
                <a:gd name="T87" fmla="*/ 32 h 60"/>
                <a:gd name="T88" fmla="*/ 82 w 132"/>
                <a:gd name="T89" fmla="*/ 26 h 60"/>
                <a:gd name="T90" fmla="*/ 92 w 132"/>
                <a:gd name="T91" fmla="*/ 30 h 60"/>
                <a:gd name="T92" fmla="*/ 106 w 132"/>
                <a:gd name="T93" fmla="*/ 32 h 60"/>
                <a:gd name="T94" fmla="*/ 130 w 132"/>
                <a:gd name="T95" fmla="*/ 34 h 60"/>
                <a:gd name="T96" fmla="*/ 124 w 132"/>
                <a:gd name="T97" fmla="*/ 34 h 60"/>
                <a:gd name="T98" fmla="*/ 118 w 132"/>
                <a:gd name="T99" fmla="*/ 32 h 60"/>
                <a:gd name="T100" fmla="*/ 84 w 132"/>
                <a:gd name="T101" fmla="*/ 16 h 60"/>
                <a:gd name="T102" fmla="*/ 94 w 132"/>
                <a:gd name="T103" fmla="*/ 16 h 60"/>
                <a:gd name="T104" fmla="*/ 104 w 132"/>
                <a:gd name="T105" fmla="*/ 18 h 60"/>
                <a:gd name="T106" fmla="*/ 100 w 132"/>
                <a:gd name="T107" fmla="*/ 18 h 60"/>
                <a:gd name="T108" fmla="*/ 96 w 132"/>
                <a:gd name="T109" fmla="*/ 18 h 60"/>
                <a:gd name="T110" fmla="*/ 82 w 132"/>
                <a:gd name="T111" fmla="*/ 10 h 60"/>
                <a:gd name="T112" fmla="*/ 66 w 132"/>
                <a:gd name="T113" fmla="*/ 2 h 60"/>
                <a:gd name="T114" fmla="*/ 62 w 132"/>
                <a:gd name="T115" fmla="*/ 0 h 60"/>
                <a:gd name="T116" fmla="*/ 58 w 132"/>
                <a:gd name="T117" fmla="*/ 0 h 60"/>
                <a:gd name="T118" fmla="*/ 52 w 132"/>
                <a:gd name="T119" fmla="*/ 6 h 60"/>
                <a:gd name="T120" fmla="*/ 48 w 132"/>
                <a:gd name="T121" fmla="*/ 12 h 60"/>
                <a:gd name="T122" fmla="*/ 50 w 132"/>
                <a:gd name="T123" fmla="*/ 6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60"/>
                <a:gd name="T188" fmla="*/ 132 w 132"/>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60">
                  <a:moveTo>
                    <a:pt x="50" y="6"/>
                  </a:moveTo>
                  <a:lnTo>
                    <a:pt x="44" y="18"/>
                  </a:lnTo>
                  <a:lnTo>
                    <a:pt x="34" y="28"/>
                  </a:lnTo>
                  <a:lnTo>
                    <a:pt x="20" y="36"/>
                  </a:lnTo>
                  <a:lnTo>
                    <a:pt x="8" y="42"/>
                  </a:lnTo>
                  <a:lnTo>
                    <a:pt x="2" y="46"/>
                  </a:lnTo>
                  <a:lnTo>
                    <a:pt x="0" y="48"/>
                  </a:lnTo>
                  <a:lnTo>
                    <a:pt x="8" y="50"/>
                  </a:lnTo>
                  <a:lnTo>
                    <a:pt x="14" y="50"/>
                  </a:lnTo>
                  <a:lnTo>
                    <a:pt x="28" y="46"/>
                  </a:lnTo>
                  <a:lnTo>
                    <a:pt x="20" y="52"/>
                  </a:lnTo>
                  <a:lnTo>
                    <a:pt x="14" y="56"/>
                  </a:lnTo>
                  <a:lnTo>
                    <a:pt x="12" y="60"/>
                  </a:lnTo>
                  <a:lnTo>
                    <a:pt x="18" y="58"/>
                  </a:lnTo>
                  <a:lnTo>
                    <a:pt x="24" y="56"/>
                  </a:lnTo>
                  <a:lnTo>
                    <a:pt x="36" y="50"/>
                  </a:lnTo>
                  <a:lnTo>
                    <a:pt x="52" y="42"/>
                  </a:lnTo>
                  <a:lnTo>
                    <a:pt x="66" y="32"/>
                  </a:lnTo>
                  <a:lnTo>
                    <a:pt x="58" y="40"/>
                  </a:lnTo>
                  <a:lnTo>
                    <a:pt x="56" y="44"/>
                  </a:lnTo>
                  <a:lnTo>
                    <a:pt x="52" y="50"/>
                  </a:lnTo>
                  <a:lnTo>
                    <a:pt x="50" y="50"/>
                  </a:lnTo>
                  <a:lnTo>
                    <a:pt x="48" y="50"/>
                  </a:lnTo>
                  <a:lnTo>
                    <a:pt x="48" y="52"/>
                  </a:lnTo>
                  <a:lnTo>
                    <a:pt x="50" y="52"/>
                  </a:lnTo>
                  <a:lnTo>
                    <a:pt x="56" y="48"/>
                  </a:lnTo>
                  <a:lnTo>
                    <a:pt x="60" y="46"/>
                  </a:lnTo>
                  <a:lnTo>
                    <a:pt x="64" y="44"/>
                  </a:lnTo>
                  <a:lnTo>
                    <a:pt x="68" y="38"/>
                  </a:lnTo>
                  <a:lnTo>
                    <a:pt x="72" y="40"/>
                  </a:lnTo>
                  <a:lnTo>
                    <a:pt x="76" y="42"/>
                  </a:lnTo>
                  <a:lnTo>
                    <a:pt x="80" y="44"/>
                  </a:lnTo>
                  <a:lnTo>
                    <a:pt x="86" y="46"/>
                  </a:lnTo>
                  <a:lnTo>
                    <a:pt x="84" y="44"/>
                  </a:lnTo>
                  <a:lnTo>
                    <a:pt x="84" y="40"/>
                  </a:lnTo>
                  <a:lnTo>
                    <a:pt x="88" y="44"/>
                  </a:lnTo>
                  <a:lnTo>
                    <a:pt x="94" y="46"/>
                  </a:lnTo>
                  <a:lnTo>
                    <a:pt x="114" y="52"/>
                  </a:lnTo>
                  <a:lnTo>
                    <a:pt x="122" y="52"/>
                  </a:lnTo>
                  <a:lnTo>
                    <a:pt x="132" y="52"/>
                  </a:lnTo>
                  <a:lnTo>
                    <a:pt x="120" y="52"/>
                  </a:lnTo>
                  <a:lnTo>
                    <a:pt x="110" y="46"/>
                  </a:lnTo>
                  <a:lnTo>
                    <a:pt x="90" y="36"/>
                  </a:lnTo>
                  <a:lnTo>
                    <a:pt x="86" y="32"/>
                  </a:lnTo>
                  <a:lnTo>
                    <a:pt x="82" y="26"/>
                  </a:lnTo>
                  <a:lnTo>
                    <a:pt x="92" y="30"/>
                  </a:lnTo>
                  <a:lnTo>
                    <a:pt x="106" y="32"/>
                  </a:lnTo>
                  <a:lnTo>
                    <a:pt x="130" y="34"/>
                  </a:lnTo>
                  <a:lnTo>
                    <a:pt x="124" y="34"/>
                  </a:lnTo>
                  <a:lnTo>
                    <a:pt x="118" y="32"/>
                  </a:lnTo>
                  <a:lnTo>
                    <a:pt x="84" y="16"/>
                  </a:lnTo>
                  <a:lnTo>
                    <a:pt x="94" y="16"/>
                  </a:lnTo>
                  <a:lnTo>
                    <a:pt x="104" y="18"/>
                  </a:lnTo>
                  <a:lnTo>
                    <a:pt x="100" y="18"/>
                  </a:lnTo>
                  <a:lnTo>
                    <a:pt x="96" y="18"/>
                  </a:lnTo>
                  <a:lnTo>
                    <a:pt x="82" y="10"/>
                  </a:lnTo>
                  <a:lnTo>
                    <a:pt x="66" y="2"/>
                  </a:lnTo>
                  <a:lnTo>
                    <a:pt x="62" y="0"/>
                  </a:lnTo>
                  <a:lnTo>
                    <a:pt x="58" y="0"/>
                  </a:lnTo>
                  <a:lnTo>
                    <a:pt x="52" y="6"/>
                  </a:lnTo>
                  <a:lnTo>
                    <a:pt x="48" y="12"/>
                  </a:lnTo>
                  <a:lnTo>
                    <a:pt x="50" y="6"/>
                  </a:lnTo>
                  <a:close/>
                </a:path>
              </a:pathLst>
            </a:custGeom>
            <a:solidFill>
              <a:srgbClr val="39704A"/>
            </a:solidFill>
            <a:ln w="3175">
              <a:solidFill>
                <a:srgbClr val="1D1D1B"/>
              </a:solidFill>
              <a:round/>
              <a:headEnd/>
              <a:tailEnd/>
            </a:ln>
          </p:spPr>
          <p:txBody>
            <a:bodyPr/>
            <a:lstStyle/>
            <a:p>
              <a:endParaRPr lang="en-US"/>
            </a:p>
          </p:txBody>
        </p:sp>
        <p:sp>
          <p:nvSpPr>
            <p:cNvPr id="28952" name="Freeform 11"/>
            <p:cNvSpPr>
              <a:spLocks/>
            </p:cNvSpPr>
            <p:nvPr/>
          </p:nvSpPr>
          <p:spPr bwMode="auto">
            <a:xfrm>
              <a:off x="644" y="2638"/>
              <a:ext cx="78" cy="32"/>
            </a:xfrm>
            <a:custGeom>
              <a:avLst/>
              <a:gdLst>
                <a:gd name="T0" fmla="*/ 40 w 78"/>
                <a:gd name="T1" fmla="*/ 0 h 32"/>
                <a:gd name="T2" fmla="*/ 34 w 78"/>
                <a:gd name="T3" fmla="*/ 6 h 32"/>
                <a:gd name="T4" fmla="*/ 28 w 78"/>
                <a:gd name="T5" fmla="*/ 12 h 32"/>
                <a:gd name="T6" fmla="*/ 16 w 78"/>
                <a:gd name="T7" fmla="*/ 20 h 32"/>
                <a:gd name="T8" fmla="*/ 8 w 78"/>
                <a:gd name="T9" fmla="*/ 22 h 32"/>
                <a:gd name="T10" fmla="*/ 8 w 78"/>
                <a:gd name="T11" fmla="*/ 26 h 32"/>
                <a:gd name="T12" fmla="*/ 4 w 78"/>
                <a:gd name="T13" fmla="*/ 28 h 32"/>
                <a:gd name="T14" fmla="*/ 0 w 78"/>
                <a:gd name="T15" fmla="*/ 30 h 32"/>
                <a:gd name="T16" fmla="*/ 0 w 78"/>
                <a:gd name="T17" fmla="*/ 32 h 32"/>
                <a:gd name="T18" fmla="*/ 8 w 78"/>
                <a:gd name="T19" fmla="*/ 32 h 32"/>
                <a:gd name="T20" fmla="*/ 16 w 78"/>
                <a:gd name="T21" fmla="*/ 30 h 32"/>
                <a:gd name="T22" fmla="*/ 26 w 78"/>
                <a:gd name="T23" fmla="*/ 26 h 32"/>
                <a:gd name="T24" fmla="*/ 30 w 78"/>
                <a:gd name="T25" fmla="*/ 24 h 32"/>
                <a:gd name="T26" fmla="*/ 36 w 78"/>
                <a:gd name="T27" fmla="*/ 22 h 32"/>
                <a:gd name="T28" fmla="*/ 36 w 78"/>
                <a:gd name="T29" fmla="*/ 30 h 32"/>
                <a:gd name="T30" fmla="*/ 34 w 78"/>
                <a:gd name="T31" fmla="*/ 30 h 32"/>
                <a:gd name="T32" fmla="*/ 30 w 78"/>
                <a:gd name="T33" fmla="*/ 32 h 32"/>
                <a:gd name="T34" fmla="*/ 36 w 78"/>
                <a:gd name="T35" fmla="*/ 32 h 32"/>
                <a:gd name="T36" fmla="*/ 42 w 78"/>
                <a:gd name="T37" fmla="*/ 30 h 32"/>
                <a:gd name="T38" fmla="*/ 52 w 78"/>
                <a:gd name="T39" fmla="*/ 24 h 32"/>
                <a:gd name="T40" fmla="*/ 56 w 78"/>
                <a:gd name="T41" fmla="*/ 22 h 32"/>
                <a:gd name="T42" fmla="*/ 58 w 78"/>
                <a:gd name="T43" fmla="*/ 24 h 32"/>
                <a:gd name="T44" fmla="*/ 62 w 78"/>
                <a:gd name="T45" fmla="*/ 26 h 32"/>
                <a:gd name="T46" fmla="*/ 66 w 78"/>
                <a:gd name="T47" fmla="*/ 26 h 32"/>
                <a:gd name="T48" fmla="*/ 72 w 78"/>
                <a:gd name="T49" fmla="*/ 30 h 32"/>
                <a:gd name="T50" fmla="*/ 74 w 78"/>
                <a:gd name="T51" fmla="*/ 32 h 32"/>
                <a:gd name="T52" fmla="*/ 78 w 78"/>
                <a:gd name="T53" fmla="*/ 32 h 32"/>
                <a:gd name="T54" fmla="*/ 74 w 78"/>
                <a:gd name="T55" fmla="*/ 30 h 32"/>
                <a:gd name="T56" fmla="*/ 70 w 78"/>
                <a:gd name="T57" fmla="*/ 26 h 32"/>
                <a:gd name="T58" fmla="*/ 66 w 78"/>
                <a:gd name="T59" fmla="*/ 26 h 32"/>
                <a:gd name="T60" fmla="*/ 52 w 78"/>
                <a:gd name="T61" fmla="*/ 6 h 32"/>
                <a:gd name="T62" fmla="*/ 40 w 78"/>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32"/>
                <a:gd name="T98" fmla="*/ 78 w 78"/>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32">
                  <a:moveTo>
                    <a:pt x="40" y="0"/>
                  </a:moveTo>
                  <a:lnTo>
                    <a:pt x="34" y="6"/>
                  </a:lnTo>
                  <a:lnTo>
                    <a:pt x="28" y="12"/>
                  </a:lnTo>
                  <a:lnTo>
                    <a:pt x="16" y="20"/>
                  </a:lnTo>
                  <a:lnTo>
                    <a:pt x="8" y="22"/>
                  </a:lnTo>
                  <a:lnTo>
                    <a:pt x="8" y="26"/>
                  </a:lnTo>
                  <a:lnTo>
                    <a:pt x="4" y="28"/>
                  </a:lnTo>
                  <a:lnTo>
                    <a:pt x="0" y="30"/>
                  </a:lnTo>
                  <a:lnTo>
                    <a:pt x="0" y="32"/>
                  </a:lnTo>
                  <a:lnTo>
                    <a:pt x="8" y="32"/>
                  </a:lnTo>
                  <a:lnTo>
                    <a:pt x="16" y="30"/>
                  </a:lnTo>
                  <a:lnTo>
                    <a:pt x="26" y="26"/>
                  </a:lnTo>
                  <a:lnTo>
                    <a:pt x="30" y="24"/>
                  </a:lnTo>
                  <a:lnTo>
                    <a:pt x="36" y="22"/>
                  </a:lnTo>
                  <a:lnTo>
                    <a:pt x="36" y="30"/>
                  </a:lnTo>
                  <a:lnTo>
                    <a:pt x="34" y="30"/>
                  </a:lnTo>
                  <a:lnTo>
                    <a:pt x="30" y="32"/>
                  </a:lnTo>
                  <a:lnTo>
                    <a:pt x="36" y="32"/>
                  </a:lnTo>
                  <a:lnTo>
                    <a:pt x="42" y="30"/>
                  </a:lnTo>
                  <a:lnTo>
                    <a:pt x="52" y="24"/>
                  </a:lnTo>
                  <a:lnTo>
                    <a:pt x="56" y="22"/>
                  </a:lnTo>
                  <a:lnTo>
                    <a:pt x="58" y="24"/>
                  </a:lnTo>
                  <a:lnTo>
                    <a:pt x="62" y="26"/>
                  </a:lnTo>
                  <a:lnTo>
                    <a:pt x="66" y="26"/>
                  </a:lnTo>
                  <a:lnTo>
                    <a:pt x="72" y="30"/>
                  </a:lnTo>
                  <a:lnTo>
                    <a:pt x="74" y="32"/>
                  </a:lnTo>
                  <a:lnTo>
                    <a:pt x="78" y="32"/>
                  </a:lnTo>
                  <a:lnTo>
                    <a:pt x="74" y="30"/>
                  </a:lnTo>
                  <a:lnTo>
                    <a:pt x="70" y="26"/>
                  </a:lnTo>
                  <a:lnTo>
                    <a:pt x="66" y="26"/>
                  </a:lnTo>
                  <a:lnTo>
                    <a:pt x="52" y="6"/>
                  </a:lnTo>
                  <a:lnTo>
                    <a:pt x="40" y="0"/>
                  </a:lnTo>
                  <a:close/>
                </a:path>
              </a:pathLst>
            </a:custGeom>
            <a:solidFill>
              <a:srgbClr val="39704A"/>
            </a:solidFill>
            <a:ln w="3175">
              <a:solidFill>
                <a:srgbClr val="1D1D1B"/>
              </a:solidFill>
              <a:round/>
              <a:headEnd/>
              <a:tailEnd/>
            </a:ln>
          </p:spPr>
          <p:txBody>
            <a:bodyPr/>
            <a:lstStyle/>
            <a:p>
              <a:endParaRPr lang="en-US"/>
            </a:p>
          </p:txBody>
        </p:sp>
        <p:sp>
          <p:nvSpPr>
            <p:cNvPr id="28953" name="Freeform 12"/>
            <p:cNvSpPr>
              <a:spLocks/>
            </p:cNvSpPr>
            <p:nvPr/>
          </p:nvSpPr>
          <p:spPr bwMode="auto">
            <a:xfrm>
              <a:off x="642" y="2582"/>
              <a:ext cx="94" cy="54"/>
            </a:xfrm>
            <a:custGeom>
              <a:avLst/>
              <a:gdLst>
                <a:gd name="T0" fmla="*/ 38 w 94"/>
                <a:gd name="T1" fmla="*/ 14 h 54"/>
                <a:gd name="T2" fmla="*/ 20 w 94"/>
                <a:gd name="T3" fmla="*/ 34 h 54"/>
                <a:gd name="T4" fmla="*/ 10 w 94"/>
                <a:gd name="T5" fmla="*/ 42 h 54"/>
                <a:gd name="T6" fmla="*/ 0 w 94"/>
                <a:gd name="T7" fmla="*/ 48 h 54"/>
                <a:gd name="T8" fmla="*/ 6 w 94"/>
                <a:gd name="T9" fmla="*/ 48 h 54"/>
                <a:gd name="T10" fmla="*/ 12 w 94"/>
                <a:gd name="T11" fmla="*/ 44 h 54"/>
                <a:gd name="T12" fmla="*/ 16 w 94"/>
                <a:gd name="T13" fmla="*/ 42 h 54"/>
                <a:gd name="T14" fmla="*/ 22 w 94"/>
                <a:gd name="T15" fmla="*/ 40 h 54"/>
                <a:gd name="T16" fmla="*/ 22 w 94"/>
                <a:gd name="T17" fmla="*/ 44 h 54"/>
                <a:gd name="T18" fmla="*/ 18 w 94"/>
                <a:gd name="T19" fmla="*/ 46 h 54"/>
                <a:gd name="T20" fmla="*/ 12 w 94"/>
                <a:gd name="T21" fmla="*/ 54 h 54"/>
                <a:gd name="T22" fmla="*/ 18 w 94"/>
                <a:gd name="T23" fmla="*/ 54 h 54"/>
                <a:gd name="T24" fmla="*/ 26 w 94"/>
                <a:gd name="T25" fmla="*/ 50 h 54"/>
                <a:gd name="T26" fmla="*/ 34 w 94"/>
                <a:gd name="T27" fmla="*/ 46 h 54"/>
                <a:gd name="T28" fmla="*/ 48 w 94"/>
                <a:gd name="T29" fmla="*/ 38 h 54"/>
                <a:gd name="T30" fmla="*/ 54 w 94"/>
                <a:gd name="T31" fmla="*/ 44 h 54"/>
                <a:gd name="T32" fmla="*/ 60 w 94"/>
                <a:gd name="T33" fmla="*/ 48 h 54"/>
                <a:gd name="T34" fmla="*/ 66 w 94"/>
                <a:gd name="T35" fmla="*/ 52 h 54"/>
                <a:gd name="T36" fmla="*/ 74 w 94"/>
                <a:gd name="T37" fmla="*/ 54 h 54"/>
                <a:gd name="T38" fmla="*/ 72 w 94"/>
                <a:gd name="T39" fmla="*/ 52 h 54"/>
                <a:gd name="T40" fmla="*/ 70 w 94"/>
                <a:gd name="T41" fmla="*/ 50 h 54"/>
                <a:gd name="T42" fmla="*/ 66 w 94"/>
                <a:gd name="T43" fmla="*/ 44 h 54"/>
                <a:gd name="T44" fmla="*/ 68 w 94"/>
                <a:gd name="T45" fmla="*/ 44 h 54"/>
                <a:gd name="T46" fmla="*/ 74 w 94"/>
                <a:gd name="T47" fmla="*/ 48 h 54"/>
                <a:gd name="T48" fmla="*/ 80 w 94"/>
                <a:gd name="T49" fmla="*/ 48 h 54"/>
                <a:gd name="T50" fmla="*/ 92 w 94"/>
                <a:gd name="T51" fmla="*/ 48 h 54"/>
                <a:gd name="T52" fmla="*/ 88 w 94"/>
                <a:gd name="T53" fmla="*/ 48 h 54"/>
                <a:gd name="T54" fmla="*/ 82 w 94"/>
                <a:gd name="T55" fmla="*/ 46 h 54"/>
                <a:gd name="T56" fmla="*/ 70 w 94"/>
                <a:gd name="T57" fmla="*/ 40 h 54"/>
                <a:gd name="T58" fmla="*/ 64 w 94"/>
                <a:gd name="T59" fmla="*/ 36 h 54"/>
                <a:gd name="T60" fmla="*/ 58 w 94"/>
                <a:gd name="T61" fmla="*/ 32 h 54"/>
                <a:gd name="T62" fmla="*/ 68 w 94"/>
                <a:gd name="T63" fmla="*/ 34 h 54"/>
                <a:gd name="T64" fmla="*/ 76 w 94"/>
                <a:gd name="T65" fmla="*/ 38 h 54"/>
                <a:gd name="T66" fmla="*/ 86 w 94"/>
                <a:gd name="T67" fmla="*/ 40 h 54"/>
                <a:gd name="T68" fmla="*/ 94 w 94"/>
                <a:gd name="T69" fmla="*/ 42 h 54"/>
                <a:gd name="T70" fmla="*/ 74 w 94"/>
                <a:gd name="T71" fmla="*/ 32 h 54"/>
                <a:gd name="T72" fmla="*/ 64 w 94"/>
                <a:gd name="T73" fmla="*/ 28 h 54"/>
                <a:gd name="T74" fmla="*/ 54 w 94"/>
                <a:gd name="T75" fmla="*/ 22 h 54"/>
                <a:gd name="T76" fmla="*/ 64 w 94"/>
                <a:gd name="T77" fmla="*/ 24 h 54"/>
                <a:gd name="T78" fmla="*/ 72 w 94"/>
                <a:gd name="T79" fmla="*/ 26 h 54"/>
                <a:gd name="T80" fmla="*/ 66 w 94"/>
                <a:gd name="T81" fmla="*/ 20 h 54"/>
                <a:gd name="T82" fmla="*/ 58 w 94"/>
                <a:gd name="T83" fmla="*/ 12 h 54"/>
                <a:gd name="T84" fmla="*/ 52 w 94"/>
                <a:gd name="T85" fmla="*/ 4 h 54"/>
                <a:gd name="T86" fmla="*/ 48 w 94"/>
                <a:gd name="T87" fmla="*/ 0 h 54"/>
                <a:gd name="T88" fmla="*/ 44 w 94"/>
                <a:gd name="T89" fmla="*/ 0 h 54"/>
                <a:gd name="T90" fmla="*/ 40 w 94"/>
                <a:gd name="T91" fmla="*/ 2 h 54"/>
                <a:gd name="T92" fmla="*/ 38 w 94"/>
                <a:gd name="T93" fmla="*/ 6 h 54"/>
                <a:gd name="T94" fmla="*/ 32 w 94"/>
                <a:gd name="T95" fmla="*/ 18 h 54"/>
                <a:gd name="T96" fmla="*/ 38 w 94"/>
                <a:gd name="T97" fmla="*/ 14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54"/>
                <a:gd name="T149" fmla="*/ 94 w 94"/>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54">
                  <a:moveTo>
                    <a:pt x="38" y="14"/>
                  </a:moveTo>
                  <a:lnTo>
                    <a:pt x="20" y="34"/>
                  </a:lnTo>
                  <a:lnTo>
                    <a:pt x="10" y="42"/>
                  </a:lnTo>
                  <a:lnTo>
                    <a:pt x="0" y="48"/>
                  </a:lnTo>
                  <a:lnTo>
                    <a:pt x="6" y="48"/>
                  </a:lnTo>
                  <a:lnTo>
                    <a:pt x="12" y="44"/>
                  </a:lnTo>
                  <a:lnTo>
                    <a:pt x="16" y="42"/>
                  </a:lnTo>
                  <a:lnTo>
                    <a:pt x="22" y="40"/>
                  </a:lnTo>
                  <a:lnTo>
                    <a:pt x="22" y="44"/>
                  </a:lnTo>
                  <a:lnTo>
                    <a:pt x="18" y="46"/>
                  </a:lnTo>
                  <a:lnTo>
                    <a:pt x="12" y="54"/>
                  </a:lnTo>
                  <a:lnTo>
                    <a:pt x="18" y="54"/>
                  </a:lnTo>
                  <a:lnTo>
                    <a:pt x="26" y="50"/>
                  </a:lnTo>
                  <a:lnTo>
                    <a:pt x="34" y="46"/>
                  </a:lnTo>
                  <a:lnTo>
                    <a:pt x="48" y="38"/>
                  </a:lnTo>
                  <a:lnTo>
                    <a:pt x="54" y="44"/>
                  </a:lnTo>
                  <a:lnTo>
                    <a:pt x="60" y="48"/>
                  </a:lnTo>
                  <a:lnTo>
                    <a:pt x="66" y="52"/>
                  </a:lnTo>
                  <a:lnTo>
                    <a:pt x="74" y="54"/>
                  </a:lnTo>
                  <a:lnTo>
                    <a:pt x="72" y="52"/>
                  </a:lnTo>
                  <a:lnTo>
                    <a:pt x="70" y="50"/>
                  </a:lnTo>
                  <a:lnTo>
                    <a:pt x="66" y="44"/>
                  </a:lnTo>
                  <a:lnTo>
                    <a:pt x="68" y="44"/>
                  </a:lnTo>
                  <a:lnTo>
                    <a:pt x="74" y="48"/>
                  </a:lnTo>
                  <a:lnTo>
                    <a:pt x="80" y="48"/>
                  </a:lnTo>
                  <a:lnTo>
                    <a:pt x="92" y="48"/>
                  </a:lnTo>
                  <a:lnTo>
                    <a:pt x="88" y="48"/>
                  </a:lnTo>
                  <a:lnTo>
                    <a:pt x="82" y="46"/>
                  </a:lnTo>
                  <a:lnTo>
                    <a:pt x="70" y="40"/>
                  </a:lnTo>
                  <a:lnTo>
                    <a:pt x="64" y="36"/>
                  </a:lnTo>
                  <a:lnTo>
                    <a:pt x="58" y="32"/>
                  </a:lnTo>
                  <a:lnTo>
                    <a:pt x="68" y="34"/>
                  </a:lnTo>
                  <a:lnTo>
                    <a:pt x="76" y="38"/>
                  </a:lnTo>
                  <a:lnTo>
                    <a:pt x="86" y="40"/>
                  </a:lnTo>
                  <a:lnTo>
                    <a:pt x="94" y="42"/>
                  </a:lnTo>
                  <a:lnTo>
                    <a:pt x="74" y="32"/>
                  </a:lnTo>
                  <a:lnTo>
                    <a:pt x="64" y="28"/>
                  </a:lnTo>
                  <a:lnTo>
                    <a:pt x="54" y="22"/>
                  </a:lnTo>
                  <a:lnTo>
                    <a:pt x="64" y="24"/>
                  </a:lnTo>
                  <a:lnTo>
                    <a:pt x="72" y="26"/>
                  </a:lnTo>
                  <a:lnTo>
                    <a:pt x="66" y="20"/>
                  </a:lnTo>
                  <a:lnTo>
                    <a:pt x="58" y="12"/>
                  </a:lnTo>
                  <a:lnTo>
                    <a:pt x="52" y="4"/>
                  </a:lnTo>
                  <a:lnTo>
                    <a:pt x="48" y="0"/>
                  </a:lnTo>
                  <a:lnTo>
                    <a:pt x="44" y="0"/>
                  </a:lnTo>
                  <a:lnTo>
                    <a:pt x="40" y="2"/>
                  </a:lnTo>
                  <a:lnTo>
                    <a:pt x="38" y="6"/>
                  </a:lnTo>
                  <a:lnTo>
                    <a:pt x="32" y="18"/>
                  </a:lnTo>
                  <a:lnTo>
                    <a:pt x="38" y="14"/>
                  </a:lnTo>
                  <a:close/>
                </a:path>
              </a:pathLst>
            </a:custGeom>
            <a:solidFill>
              <a:srgbClr val="39704A"/>
            </a:solidFill>
            <a:ln w="3175">
              <a:solidFill>
                <a:srgbClr val="1D1D1B"/>
              </a:solidFill>
              <a:round/>
              <a:headEnd/>
              <a:tailEnd/>
            </a:ln>
          </p:spPr>
          <p:txBody>
            <a:bodyPr/>
            <a:lstStyle/>
            <a:p>
              <a:endParaRPr lang="en-US"/>
            </a:p>
          </p:txBody>
        </p:sp>
        <p:sp>
          <p:nvSpPr>
            <p:cNvPr id="28954" name="Freeform 13"/>
            <p:cNvSpPr>
              <a:spLocks/>
            </p:cNvSpPr>
            <p:nvPr/>
          </p:nvSpPr>
          <p:spPr bwMode="auto">
            <a:xfrm>
              <a:off x="642" y="2574"/>
              <a:ext cx="96" cy="30"/>
            </a:xfrm>
            <a:custGeom>
              <a:avLst/>
              <a:gdLst>
                <a:gd name="T0" fmla="*/ 36 w 96"/>
                <a:gd name="T1" fmla="*/ 0 h 30"/>
                <a:gd name="T2" fmla="*/ 36 w 96"/>
                <a:gd name="T3" fmla="*/ 6 h 30"/>
                <a:gd name="T4" fmla="*/ 32 w 96"/>
                <a:gd name="T5" fmla="*/ 10 h 30"/>
                <a:gd name="T6" fmla="*/ 22 w 96"/>
                <a:gd name="T7" fmla="*/ 14 h 30"/>
                <a:gd name="T8" fmla="*/ 10 w 96"/>
                <a:gd name="T9" fmla="*/ 18 h 30"/>
                <a:gd name="T10" fmla="*/ 0 w 96"/>
                <a:gd name="T11" fmla="*/ 24 h 30"/>
                <a:gd name="T12" fmla="*/ 8 w 96"/>
                <a:gd name="T13" fmla="*/ 24 h 30"/>
                <a:gd name="T14" fmla="*/ 16 w 96"/>
                <a:gd name="T15" fmla="*/ 22 h 30"/>
                <a:gd name="T16" fmla="*/ 24 w 96"/>
                <a:gd name="T17" fmla="*/ 18 h 30"/>
                <a:gd name="T18" fmla="*/ 32 w 96"/>
                <a:gd name="T19" fmla="*/ 16 h 30"/>
                <a:gd name="T20" fmla="*/ 22 w 96"/>
                <a:gd name="T21" fmla="*/ 30 h 30"/>
                <a:gd name="T22" fmla="*/ 28 w 96"/>
                <a:gd name="T23" fmla="*/ 28 h 30"/>
                <a:gd name="T24" fmla="*/ 34 w 96"/>
                <a:gd name="T25" fmla="*/ 24 h 30"/>
                <a:gd name="T26" fmla="*/ 44 w 96"/>
                <a:gd name="T27" fmla="*/ 16 h 30"/>
                <a:gd name="T28" fmla="*/ 46 w 96"/>
                <a:gd name="T29" fmla="*/ 20 h 30"/>
                <a:gd name="T30" fmla="*/ 46 w 96"/>
                <a:gd name="T31" fmla="*/ 24 h 30"/>
                <a:gd name="T32" fmla="*/ 44 w 96"/>
                <a:gd name="T33" fmla="*/ 30 h 30"/>
                <a:gd name="T34" fmla="*/ 48 w 96"/>
                <a:gd name="T35" fmla="*/ 26 h 30"/>
                <a:gd name="T36" fmla="*/ 50 w 96"/>
                <a:gd name="T37" fmla="*/ 22 h 30"/>
                <a:gd name="T38" fmla="*/ 52 w 96"/>
                <a:gd name="T39" fmla="*/ 22 h 30"/>
                <a:gd name="T40" fmla="*/ 56 w 96"/>
                <a:gd name="T41" fmla="*/ 20 h 30"/>
                <a:gd name="T42" fmla="*/ 62 w 96"/>
                <a:gd name="T43" fmla="*/ 22 h 30"/>
                <a:gd name="T44" fmla="*/ 72 w 96"/>
                <a:gd name="T45" fmla="*/ 28 h 30"/>
                <a:gd name="T46" fmla="*/ 68 w 96"/>
                <a:gd name="T47" fmla="*/ 24 h 30"/>
                <a:gd name="T48" fmla="*/ 68 w 96"/>
                <a:gd name="T49" fmla="*/ 22 h 30"/>
                <a:gd name="T50" fmla="*/ 66 w 96"/>
                <a:gd name="T51" fmla="*/ 14 h 30"/>
                <a:gd name="T52" fmla="*/ 68 w 96"/>
                <a:gd name="T53" fmla="*/ 18 h 30"/>
                <a:gd name="T54" fmla="*/ 72 w 96"/>
                <a:gd name="T55" fmla="*/ 20 h 30"/>
                <a:gd name="T56" fmla="*/ 80 w 96"/>
                <a:gd name="T57" fmla="*/ 22 h 30"/>
                <a:gd name="T58" fmla="*/ 96 w 96"/>
                <a:gd name="T59" fmla="*/ 22 h 30"/>
                <a:gd name="T60" fmla="*/ 92 w 96"/>
                <a:gd name="T61" fmla="*/ 22 h 30"/>
                <a:gd name="T62" fmla="*/ 88 w 96"/>
                <a:gd name="T63" fmla="*/ 22 h 30"/>
                <a:gd name="T64" fmla="*/ 66 w 96"/>
                <a:gd name="T65" fmla="*/ 12 h 30"/>
                <a:gd name="T66" fmla="*/ 54 w 96"/>
                <a:gd name="T67" fmla="*/ 8 h 30"/>
                <a:gd name="T68" fmla="*/ 44 w 96"/>
                <a:gd name="T69" fmla="*/ 0 h 30"/>
                <a:gd name="T70" fmla="*/ 40 w 96"/>
                <a:gd name="T71" fmla="*/ 0 h 30"/>
                <a:gd name="T72" fmla="*/ 36 w 96"/>
                <a:gd name="T73" fmla="*/ 0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
                <a:gd name="T113" fmla="*/ 96 w 96"/>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
                  <a:moveTo>
                    <a:pt x="36" y="0"/>
                  </a:moveTo>
                  <a:lnTo>
                    <a:pt x="36" y="6"/>
                  </a:lnTo>
                  <a:lnTo>
                    <a:pt x="32" y="10"/>
                  </a:lnTo>
                  <a:lnTo>
                    <a:pt x="22" y="14"/>
                  </a:lnTo>
                  <a:lnTo>
                    <a:pt x="10" y="18"/>
                  </a:lnTo>
                  <a:lnTo>
                    <a:pt x="0" y="24"/>
                  </a:lnTo>
                  <a:lnTo>
                    <a:pt x="8" y="24"/>
                  </a:lnTo>
                  <a:lnTo>
                    <a:pt x="16" y="22"/>
                  </a:lnTo>
                  <a:lnTo>
                    <a:pt x="24" y="18"/>
                  </a:lnTo>
                  <a:lnTo>
                    <a:pt x="32" y="16"/>
                  </a:lnTo>
                  <a:lnTo>
                    <a:pt x="22" y="30"/>
                  </a:lnTo>
                  <a:lnTo>
                    <a:pt x="28" y="28"/>
                  </a:lnTo>
                  <a:lnTo>
                    <a:pt x="34" y="24"/>
                  </a:lnTo>
                  <a:lnTo>
                    <a:pt x="44" y="16"/>
                  </a:lnTo>
                  <a:lnTo>
                    <a:pt x="46" y="20"/>
                  </a:lnTo>
                  <a:lnTo>
                    <a:pt x="46" y="24"/>
                  </a:lnTo>
                  <a:lnTo>
                    <a:pt x="44" y="30"/>
                  </a:lnTo>
                  <a:lnTo>
                    <a:pt x="48" y="26"/>
                  </a:lnTo>
                  <a:lnTo>
                    <a:pt x="50" y="22"/>
                  </a:lnTo>
                  <a:lnTo>
                    <a:pt x="52" y="22"/>
                  </a:lnTo>
                  <a:lnTo>
                    <a:pt x="56" y="20"/>
                  </a:lnTo>
                  <a:lnTo>
                    <a:pt x="62" y="22"/>
                  </a:lnTo>
                  <a:lnTo>
                    <a:pt x="72" y="28"/>
                  </a:lnTo>
                  <a:lnTo>
                    <a:pt x="68" y="24"/>
                  </a:lnTo>
                  <a:lnTo>
                    <a:pt x="68" y="22"/>
                  </a:lnTo>
                  <a:lnTo>
                    <a:pt x="66" y="14"/>
                  </a:lnTo>
                  <a:lnTo>
                    <a:pt x="68" y="18"/>
                  </a:lnTo>
                  <a:lnTo>
                    <a:pt x="72" y="20"/>
                  </a:lnTo>
                  <a:lnTo>
                    <a:pt x="80" y="22"/>
                  </a:lnTo>
                  <a:lnTo>
                    <a:pt x="96" y="22"/>
                  </a:lnTo>
                  <a:lnTo>
                    <a:pt x="92" y="22"/>
                  </a:lnTo>
                  <a:lnTo>
                    <a:pt x="88" y="22"/>
                  </a:lnTo>
                  <a:lnTo>
                    <a:pt x="66" y="12"/>
                  </a:lnTo>
                  <a:lnTo>
                    <a:pt x="54" y="8"/>
                  </a:lnTo>
                  <a:lnTo>
                    <a:pt x="44" y="0"/>
                  </a:lnTo>
                  <a:lnTo>
                    <a:pt x="40" y="0"/>
                  </a:lnTo>
                  <a:lnTo>
                    <a:pt x="36" y="0"/>
                  </a:lnTo>
                  <a:close/>
                </a:path>
              </a:pathLst>
            </a:custGeom>
            <a:solidFill>
              <a:srgbClr val="39704A"/>
            </a:solidFill>
            <a:ln w="3175">
              <a:solidFill>
                <a:srgbClr val="1D1D1B"/>
              </a:solidFill>
              <a:round/>
              <a:headEnd/>
              <a:tailEnd/>
            </a:ln>
          </p:spPr>
          <p:txBody>
            <a:bodyPr/>
            <a:lstStyle/>
            <a:p>
              <a:endParaRPr lang="en-US"/>
            </a:p>
          </p:txBody>
        </p:sp>
        <p:sp>
          <p:nvSpPr>
            <p:cNvPr id="28955" name="Freeform 14"/>
            <p:cNvSpPr>
              <a:spLocks/>
            </p:cNvSpPr>
            <p:nvPr/>
          </p:nvSpPr>
          <p:spPr bwMode="auto">
            <a:xfrm>
              <a:off x="654" y="2550"/>
              <a:ext cx="62" cy="34"/>
            </a:xfrm>
            <a:custGeom>
              <a:avLst/>
              <a:gdLst>
                <a:gd name="T0" fmla="*/ 30 w 62"/>
                <a:gd name="T1" fmla="*/ 6 h 34"/>
                <a:gd name="T2" fmla="*/ 26 w 62"/>
                <a:gd name="T3" fmla="*/ 12 h 34"/>
                <a:gd name="T4" fmla="*/ 20 w 62"/>
                <a:gd name="T5" fmla="*/ 16 h 34"/>
                <a:gd name="T6" fmla="*/ 10 w 62"/>
                <a:gd name="T7" fmla="*/ 22 h 34"/>
                <a:gd name="T8" fmla="*/ 0 w 62"/>
                <a:gd name="T9" fmla="*/ 28 h 34"/>
                <a:gd name="T10" fmla="*/ 10 w 62"/>
                <a:gd name="T11" fmla="*/ 28 h 34"/>
                <a:gd name="T12" fmla="*/ 16 w 62"/>
                <a:gd name="T13" fmla="*/ 26 h 34"/>
                <a:gd name="T14" fmla="*/ 22 w 62"/>
                <a:gd name="T15" fmla="*/ 24 h 34"/>
                <a:gd name="T16" fmla="*/ 24 w 62"/>
                <a:gd name="T17" fmla="*/ 24 h 34"/>
                <a:gd name="T18" fmla="*/ 24 w 62"/>
                <a:gd name="T19" fmla="*/ 30 h 34"/>
                <a:gd name="T20" fmla="*/ 22 w 62"/>
                <a:gd name="T21" fmla="*/ 32 h 34"/>
                <a:gd name="T22" fmla="*/ 18 w 62"/>
                <a:gd name="T23" fmla="*/ 34 h 34"/>
                <a:gd name="T24" fmla="*/ 24 w 62"/>
                <a:gd name="T25" fmla="*/ 34 h 34"/>
                <a:gd name="T26" fmla="*/ 30 w 62"/>
                <a:gd name="T27" fmla="*/ 30 h 34"/>
                <a:gd name="T28" fmla="*/ 32 w 62"/>
                <a:gd name="T29" fmla="*/ 32 h 34"/>
                <a:gd name="T30" fmla="*/ 36 w 62"/>
                <a:gd name="T31" fmla="*/ 28 h 34"/>
                <a:gd name="T32" fmla="*/ 36 w 62"/>
                <a:gd name="T33" fmla="*/ 24 h 34"/>
                <a:gd name="T34" fmla="*/ 36 w 62"/>
                <a:gd name="T35" fmla="*/ 26 h 34"/>
                <a:gd name="T36" fmla="*/ 36 w 62"/>
                <a:gd name="T37" fmla="*/ 30 h 34"/>
                <a:gd name="T38" fmla="*/ 38 w 62"/>
                <a:gd name="T39" fmla="*/ 32 h 34"/>
                <a:gd name="T40" fmla="*/ 42 w 62"/>
                <a:gd name="T41" fmla="*/ 32 h 34"/>
                <a:gd name="T42" fmla="*/ 42 w 62"/>
                <a:gd name="T43" fmla="*/ 26 h 34"/>
                <a:gd name="T44" fmla="*/ 42 w 62"/>
                <a:gd name="T45" fmla="*/ 24 h 34"/>
                <a:gd name="T46" fmla="*/ 48 w 62"/>
                <a:gd name="T47" fmla="*/ 22 h 34"/>
                <a:gd name="T48" fmla="*/ 52 w 62"/>
                <a:gd name="T49" fmla="*/ 22 h 34"/>
                <a:gd name="T50" fmla="*/ 62 w 62"/>
                <a:gd name="T51" fmla="*/ 24 h 34"/>
                <a:gd name="T52" fmla="*/ 58 w 62"/>
                <a:gd name="T53" fmla="*/ 22 h 34"/>
                <a:gd name="T54" fmla="*/ 54 w 62"/>
                <a:gd name="T55" fmla="*/ 20 h 34"/>
                <a:gd name="T56" fmla="*/ 48 w 62"/>
                <a:gd name="T57" fmla="*/ 14 h 34"/>
                <a:gd name="T58" fmla="*/ 48 w 62"/>
                <a:gd name="T59" fmla="*/ 12 h 34"/>
                <a:gd name="T60" fmla="*/ 50 w 62"/>
                <a:gd name="T61" fmla="*/ 12 h 34"/>
                <a:gd name="T62" fmla="*/ 52 w 62"/>
                <a:gd name="T63" fmla="*/ 14 h 34"/>
                <a:gd name="T64" fmla="*/ 42 w 62"/>
                <a:gd name="T65" fmla="*/ 8 h 34"/>
                <a:gd name="T66" fmla="*/ 34 w 62"/>
                <a:gd name="T67" fmla="*/ 0 h 34"/>
                <a:gd name="T68" fmla="*/ 32 w 62"/>
                <a:gd name="T69" fmla="*/ 0 h 34"/>
                <a:gd name="T70" fmla="*/ 30 w 62"/>
                <a:gd name="T71" fmla="*/ 2 h 34"/>
                <a:gd name="T72" fmla="*/ 30 w 62"/>
                <a:gd name="T73" fmla="*/ 4 h 34"/>
                <a:gd name="T74" fmla="*/ 28 w 62"/>
                <a:gd name="T75" fmla="*/ 8 h 34"/>
                <a:gd name="T76" fmla="*/ 26 w 62"/>
                <a:gd name="T77" fmla="*/ 10 h 34"/>
                <a:gd name="T78" fmla="*/ 30 w 62"/>
                <a:gd name="T79" fmla="*/ 6 h 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34"/>
                <a:gd name="T122" fmla="*/ 62 w 62"/>
                <a:gd name="T123" fmla="*/ 34 h 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34">
                  <a:moveTo>
                    <a:pt x="30" y="6"/>
                  </a:moveTo>
                  <a:lnTo>
                    <a:pt x="26" y="12"/>
                  </a:lnTo>
                  <a:lnTo>
                    <a:pt x="20" y="16"/>
                  </a:lnTo>
                  <a:lnTo>
                    <a:pt x="10" y="22"/>
                  </a:lnTo>
                  <a:lnTo>
                    <a:pt x="0" y="28"/>
                  </a:lnTo>
                  <a:lnTo>
                    <a:pt x="10" y="28"/>
                  </a:lnTo>
                  <a:lnTo>
                    <a:pt x="16" y="26"/>
                  </a:lnTo>
                  <a:lnTo>
                    <a:pt x="22" y="24"/>
                  </a:lnTo>
                  <a:lnTo>
                    <a:pt x="24" y="24"/>
                  </a:lnTo>
                  <a:lnTo>
                    <a:pt x="24" y="30"/>
                  </a:lnTo>
                  <a:lnTo>
                    <a:pt x="22" y="32"/>
                  </a:lnTo>
                  <a:lnTo>
                    <a:pt x="18" y="34"/>
                  </a:lnTo>
                  <a:lnTo>
                    <a:pt x="24" y="34"/>
                  </a:lnTo>
                  <a:lnTo>
                    <a:pt x="30" y="30"/>
                  </a:lnTo>
                  <a:lnTo>
                    <a:pt x="32" y="32"/>
                  </a:lnTo>
                  <a:lnTo>
                    <a:pt x="36" y="28"/>
                  </a:lnTo>
                  <a:lnTo>
                    <a:pt x="36" y="24"/>
                  </a:lnTo>
                  <a:lnTo>
                    <a:pt x="36" y="26"/>
                  </a:lnTo>
                  <a:lnTo>
                    <a:pt x="36" y="30"/>
                  </a:lnTo>
                  <a:lnTo>
                    <a:pt x="38" y="32"/>
                  </a:lnTo>
                  <a:lnTo>
                    <a:pt x="42" y="32"/>
                  </a:lnTo>
                  <a:lnTo>
                    <a:pt x="42" y="26"/>
                  </a:lnTo>
                  <a:lnTo>
                    <a:pt x="42" y="24"/>
                  </a:lnTo>
                  <a:lnTo>
                    <a:pt x="48" y="22"/>
                  </a:lnTo>
                  <a:lnTo>
                    <a:pt x="52" y="22"/>
                  </a:lnTo>
                  <a:lnTo>
                    <a:pt x="62" y="24"/>
                  </a:lnTo>
                  <a:lnTo>
                    <a:pt x="58" y="22"/>
                  </a:lnTo>
                  <a:lnTo>
                    <a:pt x="54" y="20"/>
                  </a:lnTo>
                  <a:lnTo>
                    <a:pt x="48" y="14"/>
                  </a:lnTo>
                  <a:lnTo>
                    <a:pt x="48" y="12"/>
                  </a:lnTo>
                  <a:lnTo>
                    <a:pt x="50" y="12"/>
                  </a:lnTo>
                  <a:lnTo>
                    <a:pt x="52" y="14"/>
                  </a:lnTo>
                  <a:lnTo>
                    <a:pt x="42" y="8"/>
                  </a:lnTo>
                  <a:lnTo>
                    <a:pt x="34" y="0"/>
                  </a:lnTo>
                  <a:lnTo>
                    <a:pt x="32" y="0"/>
                  </a:lnTo>
                  <a:lnTo>
                    <a:pt x="30" y="2"/>
                  </a:lnTo>
                  <a:lnTo>
                    <a:pt x="30" y="4"/>
                  </a:lnTo>
                  <a:lnTo>
                    <a:pt x="28" y="8"/>
                  </a:lnTo>
                  <a:lnTo>
                    <a:pt x="26" y="10"/>
                  </a:lnTo>
                  <a:lnTo>
                    <a:pt x="30" y="6"/>
                  </a:lnTo>
                  <a:close/>
                </a:path>
              </a:pathLst>
            </a:custGeom>
            <a:solidFill>
              <a:srgbClr val="39704A"/>
            </a:solidFill>
            <a:ln w="3175">
              <a:solidFill>
                <a:srgbClr val="1D1D1B"/>
              </a:solidFill>
              <a:round/>
              <a:headEnd/>
              <a:tailEnd/>
            </a:ln>
          </p:spPr>
          <p:txBody>
            <a:bodyPr/>
            <a:lstStyle/>
            <a:p>
              <a:endParaRPr lang="en-US"/>
            </a:p>
          </p:txBody>
        </p:sp>
        <p:sp>
          <p:nvSpPr>
            <p:cNvPr id="28956" name="Freeform 15"/>
            <p:cNvSpPr>
              <a:spLocks/>
            </p:cNvSpPr>
            <p:nvPr/>
          </p:nvSpPr>
          <p:spPr bwMode="auto">
            <a:xfrm>
              <a:off x="656" y="2514"/>
              <a:ext cx="50" cy="56"/>
            </a:xfrm>
            <a:custGeom>
              <a:avLst/>
              <a:gdLst>
                <a:gd name="T0" fmla="*/ 34 w 50"/>
                <a:gd name="T1" fmla="*/ 0 h 56"/>
                <a:gd name="T2" fmla="*/ 30 w 50"/>
                <a:gd name="T3" fmla="*/ 2 h 56"/>
                <a:gd name="T4" fmla="*/ 28 w 50"/>
                <a:gd name="T5" fmla="*/ 6 h 56"/>
                <a:gd name="T6" fmla="*/ 28 w 50"/>
                <a:gd name="T7" fmla="*/ 14 h 56"/>
                <a:gd name="T8" fmla="*/ 18 w 50"/>
                <a:gd name="T9" fmla="*/ 28 h 56"/>
                <a:gd name="T10" fmla="*/ 14 w 50"/>
                <a:gd name="T11" fmla="*/ 34 h 56"/>
                <a:gd name="T12" fmla="*/ 8 w 50"/>
                <a:gd name="T13" fmla="*/ 40 h 56"/>
                <a:gd name="T14" fmla="*/ 12 w 50"/>
                <a:gd name="T15" fmla="*/ 38 h 56"/>
                <a:gd name="T16" fmla="*/ 16 w 50"/>
                <a:gd name="T17" fmla="*/ 36 h 56"/>
                <a:gd name="T18" fmla="*/ 18 w 50"/>
                <a:gd name="T19" fmla="*/ 38 h 56"/>
                <a:gd name="T20" fmla="*/ 10 w 50"/>
                <a:gd name="T21" fmla="*/ 48 h 56"/>
                <a:gd name="T22" fmla="*/ 6 w 50"/>
                <a:gd name="T23" fmla="*/ 52 h 56"/>
                <a:gd name="T24" fmla="*/ 0 w 50"/>
                <a:gd name="T25" fmla="*/ 56 h 56"/>
                <a:gd name="T26" fmla="*/ 4 w 50"/>
                <a:gd name="T27" fmla="*/ 56 h 56"/>
                <a:gd name="T28" fmla="*/ 8 w 50"/>
                <a:gd name="T29" fmla="*/ 56 h 56"/>
                <a:gd name="T30" fmla="*/ 24 w 50"/>
                <a:gd name="T31" fmla="*/ 48 h 56"/>
                <a:gd name="T32" fmla="*/ 28 w 50"/>
                <a:gd name="T33" fmla="*/ 42 h 56"/>
                <a:gd name="T34" fmla="*/ 32 w 50"/>
                <a:gd name="T35" fmla="*/ 36 h 56"/>
                <a:gd name="T36" fmla="*/ 32 w 50"/>
                <a:gd name="T37" fmla="*/ 50 h 56"/>
                <a:gd name="T38" fmla="*/ 36 w 50"/>
                <a:gd name="T39" fmla="*/ 42 h 56"/>
                <a:gd name="T40" fmla="*/ 36 w 50"/>
                <a:gd name="T41" fmla="*/ 38 h 56"/>
                <a:gd name="T42" fmla="*/ 36 w 50"/>
                <a:gd name="T43" fmla="*/ 34 h 56"/>
                <a:gd name="T44" fmla="*/ 42 w 50"/>
                <a:gd name="T45" fmla="*/ 38 h 56"/>
                <a:gd name="T46" fmla="*/ 50 w 50"/>
                <a:gd name="T47" fmla="*/ 42 h 56"/>
                <a:gd name="T48" fmla="*/ 50 w 50"/>
                <a:gd name="T49" fmla="*/ 36 h 56"/>
                <a:gd name="T50" fmla="*/ 48 w 50"/>
                <a:gd name="T51" fmla="*/ 32 h 56"/>
                <a:gd name="T52" fmla="*/ 44 w 50"/>
                <a:gd name="T53" fmla="*/ 28 h 56"/>
                <a:gd name="T54" fmla="*/ 42 w 50"/>
                <a:gd name="T55" fmla="*/ 24 h 56"/>
                <a:gd name="T56" fmla="*/ 44 w 50"/>
                <a:gd name="T57" fmla="*/ 28 h 56"/>
                <a:gd name="T58" fmla="*/ 46 w 50"/>
                <a:gd name="T59" fmla="*/ 30 h 56"/>
                <a:gd name="T60" fmla="*/ 48 w 50"/>
                <a:gd name="T61" fmla="*/ 32 h 56"/>
                <a:gd name="T62" fmla="*/ 48 w 50"/>
                <a:gd name="T63" fmla="*/ 28 h 56"/>
                <a:gd name="T64" fmla="*/ 48 w 50"/>
                <a:gd name="T65" fmla="*/ 26 h 56"/>
                <a:gd name="T66" fmla="*/ 36 w 50"/>
                <a:gd name="T67" fmla="*/ 0 h 56"/>
                <a:gd name="T68" fmla="*/ 34 w 50"/>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6"/>
                <a:gd name="T107" fmla="*/ 50 w 50"/>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6">
                  <a:moveTo>
                    <a:pt x="34" y="0"/>
                  </a:moveTo>
                  <a:lnTo>
                    <a:pt x="30" y="2"/>
                  </a:lnTo>
                  <a:lnTo>
                    <a:pt x="28" y="6"/>
                  </a:lnTo>
                  <a:lnTo>
                    <a:pt x="28" y="14"/>
                  </a:lnTo>
                  <a:lnTo>
                    <a:pt x="18" y="28"/>
                  </a:lnTo>
                  <a:lnTo>
                    <a:pt x="14" y="34"/>
                  </a:lnTo>
                  <a:lnTo>
                    <a:pt x="8" y="40"/>
                  </a:lnTo>
                  <a:lnTo>
                    <a:pt x="12" y="38"/>
                  </a:lnTo>
                  <a:lnTo>
                    <a:pt x="16" y="36"/>
                  </a:lnTo>
                  <a:lnTo>
                    <a:pt x="18" y="38"/>
                  </a:lnTo>
                  <a:lnTo>
                    <a:pt x="10" y="48"/>
                  </a:lnTo>
                  <a:lnTo>
                    <a:pt x="6" y="52"/>
                  </a:lnTo>
                  <a:lnTo>
                    <a:pt x="0" y="56"/>
                  </a:lnTo>
                  <a:lnTo>
                    <a:pt x="4" y="56"/>
                  </a:lnTo>
                  <a:lnTo>
                    <a:pt x="8" y="56"/>
                  </a:lnTo>
                  <a:lnTo>
                    <a:pt x="24" y="48"/>
                  </a:lnTo>
                  <a:lnTo>
                    <a:pt x="28" y="42"/>
                  </a:lnTo>
                  <a:lnTo>
                    <a:pt x="32" y="36"/>
                  </a:lnTo>
                  <a:lnTo>
                    <a:pt x="32" y="50"/>
                  </a:lnTo>
                  <a:lnTo>
                    <a:pt x="36" y="42"/>
                  </a:lnTo>
                  <a:lnTo>
                    <a:pt x="36" y="38"/>
                  </a:lnTo>
                  <a:lnTo>
                    <a:pt x="36" y="34"/>
                  </a:lnTo>
                  <a:lnTo>
                    <a:pt x="42" y="38"/>
                  </a:lnTo>
                  <a:lnTo>
                    <a:pt x="50" y="42"/>
                  </a:lnTo>
                  <a:lnTo>
                    <a:pt x="50" y="36"/>
                  </a:lnTo>
                  <a:lnTo>
                    <a:pt x="48" y="32"/>
                  </a:lnTo>
                  <a:lnTo>
                    <a:pt x="44" y="28"/>
                  </a:lnTo>
                  <a:lnTo>
                    <a:pt x="42" y="24"/>
                  </a:lnTo>
                  <a:lnTo>
                    <a:pt x="44" y="28"/>
                  </a:lnTo>
                  <a:lnTo>
                    <a:pt x="46" y="30"/>
                  </a:lnTo>
                  <a:lnTo>
                    <a:pt x="48" y="32"/>
                  </a:lnTo>
                  <a:lnTo>
                    <a:pt x="48" y="28"/>
                  </a:lnTo>
                  <a:lnTo>
                    <a:pt x="48" y="26"/>
                  </a:lnTo>
                  <a:lnTo>
                    <a:pt x="36" y="0"/>
                  </a:lnTo>
                  <a:lnTo>
                    <a:pt x="34" y="0"/>
                  </a:lnTo>
                  <a:close/>
                </a:path>
              </a:pathLst>
            </a:custGeom>
            <a:solidFill>
              <a:srgbClr val="39704A"/>
            </a:solidFill>
            <a:ln w="3175">
              <a:solidFill>
                <a:srgbClr val="1D1D1B"/>
              </a:solidFill>
              <a:round/>
              <a:headEnd/>
              <a:tailEnd/>
            </a:ln>
          </p:spPr>
          <p:txBody>
            <a:bodyPr/>
            <a:lstStyle/>
            <a:p>
              <a:endParaRPr lang="en-US"/>
            </a:p>
          </p:txBody>
        </p:sp>
        <p:sp>
          <p:nvSpPr>
            <p:cNvPr id="28957" name="Freeform 16"/>
            <p:cNvSpPr>
              <a:spLocks/>
            </p:cNvSpPr>
            <p:nvPr/>
          </p:nvSpPr>
          <p:spPr bwMode="auto">
            <a:xfrm>
              <a:off x="690" y="2564"/>
              <a:ext cx="24" cy="24"/>
            </a:xfrm>
            <a:custGeom>
              <a:avLst/>
              <a:gdLst>
                <a:gd name="T0" fmla="*/ 6 w 24"/>
                <a:gd name="T1" fmla="*/ 0 h 24"/>
                <a:gd name="T2" fmla="*/ 6 w 24"/>
                <a:gd name="T3" fmla="*/ 4 h 24"/>
                <a:gd name="T4" fmla="*/ 6 w 24"/>
                <a:gd name="T5" fmla="*/ 10 h 24"/>
                <a:gd name="T6" fmla="*/ 8 w 24"/>
                <a:gd name="T7" fmla="*/ 12 h 24"/>
                <a:gd name="T8" fmla="*/ 12 w 24"/>
                <a:gd name="T9" fmla="*/ 12 h 24"/>
                <a:gd name="T10" fmla="*/ 14 w 24"/>
                <a:gd name="T11" fmla="*/ 16 h 24"/>
                <a:gd name="T12" fmla="*/ 18 w 24"/>
                <a:gd name="T13" fmla="*/ 18 h 24"/>
                <a:gd name="T14" fmla="*/ 24 w 24"/>
                <a:gd name="T15" fmla="*/ 24 h 24"/>
                <a:gd name="T16" fmla="*/ 18 w 24"/>
                <a:gd name="T17" fmla="*/ 24 h 24"/>
                <a:gd name="T18" fmla="*/ 8 w 24"/>
                <a:gd name="T19" fmla="*/ 18 h 24"/>
                <a:gd name="T20" fmla="*/ 4 w 24"/>
                <a:gd name="T21" fmla="*/ 14 h 24"/>
                <a:gd name="T22" fmla="*/ 0 w 24"/>
                <a:gd name="T23" fmla="*/ 10 h 24"/>
                <a:gd name="T24" fmla="*/ 6 w 2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4"/>
                <a:gd name="T41" fmla="*/ 24 w 2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4">
                  <a:moveTo>
                    <a:pt x="6" y="0"/>
                  </a:moveTo>
                  <a:lnTo>
                    <a:pt x="6" y="4"/>
                  </a:lnTo>
                  <a:lnTo>
                    <a:pt x="6" y="10"/>
                  </a:lnTo>
                  <a:lnTo>
                    <a:pt x="8" y="12"/>
                  </a:lnTo>
                  <a:lnTo>
                    <a:pt x="12" y="12"/>
                  </a:lnTo>
                  <a:lnTo>
                    <a:pt x="14" y="16"/>
                  </a:lnTo>
                  <a:lnTo>
                    <a:pt x="18" y="18"/>
                  </a:lnTo>
                  <a:lnTo>
                    <a:pt x="24" y="24"/>
                  </a:lnTo>
                  <a:lnTo>
                    <a:pt x="18" y="24"/>
                  </a:lnTo>
                  <a:lnTo>
                    <a:pt x="8" y="18"/>
                  </a:lnTo>
                  <a:lnTo>
                    <a:pt x="4" y="14"/>
                  </a:lnTo>
                  <a:lnTo>
                    <a:pt x="0" y="10"/>
                  </a:lnTo>
                  <a:lnTo>
                    <a:pt x="6" y="0"/>
                  </a:lnTo>
                  <a:close/>
                </a:path>
              </a:pathLst>
            </a:custGeom>
            <a:solidFill>
              <a:srgbClr val="39704A"/>
            </a:solidFill>
            <a:ln w="3175">
              <a:solidFill>
                <a:srgbClr val="1D1D1B"/>
              </a:solidFill>
              <a:round/>
              <a:headEnd/>
              <a:tailEnd/>
            </a:ln>
          </p:spPr>
          <p:txBody>
            <a:bodyPr/>
            <a:lstStyle/>
            <a:p>
              <a:endParaRPr lang="en-US"/>
            </a:p>
          </p:txBody>
        </p:sp>
        <p:sp>
          <p:nvSpPr>
            <p:cNvPr id="28958" name="Freeform 17"/>
            <p:cNvSpPr>
              <a:spLocks/>
            </p:cNvSpPr>
            <p:nvPr/>
          </p:nvSpPr>
          <p:spPr bwMode="auto">
            <a:xfrm>
              <a:off x="926" y="2796"/>
              <a:ext cx="36" cy="74"/>
            </a:xfrm>
            <a:custGeom>
              <a:avLst/>
              <a:gdLst>
                <a:gd name="T0" fmla="*/ 6 w 36"/>
                <a:gd name="T1" fmla="*/ 0 h 74"/>
                <a:gd name="T2" fmla="*/ 6 w 36"/>
                <a:gd name="T3" fmla="*/ 18 h 74"/>
                <a:gd name="T4" fmla="*/ 6 w 36"/>
                <a:gd name="T5" fmla="*/ 34 h 74"/>
                <a:gd name="T6" fmla="*/ 6 w 36"/>
                <a:gd name="T7" fmla="*/ 50 h 74"/>
                <a:gd name="T8" fmla="*/ 4 w 36"/>
                <a:gd name="T9" fmla="*/ 66 h 74"/>
                <a:gd name="T10" fmla="*/ 2 w 36"/>
                <a:gd name="T11" fmla="*/ 70 h 74"/>
                <a:gd name="T12" fmla="*/ 0 w 36"/>
                <a:gd name="T13" fmla="*/ 74 h 74"/>
                <a:gd name="T14" fmla="*/ 8 w 36"/>
                <a:gd name="T15" fmla="*/ 72 h 74"/>
                <a:gd name="T16" fmla="*/ 18 w 36"/>
                <a:gd name="T17" fmla="*/ 72 h 74"/>
                <a:gd name="T18" fmla="*/ 36 w 36"/>
                <a:gd name="T19" fmla="*/ 72 h 74"/>
                <a:gd name="T20" fmla="*/ 34 w 36"/>
                <a:gd name="T21" fmla="*/ 68 h 74"/>
                <a:gd name="T22" fmla="*/ 32 w 36"/>
                <a:gd name="T23" fmla="*/ 68 h 74"/>
                <a:gd name="T24" fmla="*/ 28 w 36"/>
                <a:gd name="T25" fmla="*/ 66 h 74"/>
                <a:gd name="T26" fmla="*/ 26 w 36"/>
                <a:gd name="T27" fmla="*/ 64 h 74"/>
                <a:gd name="T28" fmla="*/ 22 w 36"/>
                <a:gd name="T29" fmla="*/ 30 h 74"/>
                <a:gd name="T30" fmla="*/ 20 w 36"/>
                <a:gd name="T31" fmla="*/ 0 h 74"/>
                <a:gd name="T32" fmla="*/ 6 w 36"/>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74"/>
                <a:gd name="T53" fmla="*/ 36 w 36"/>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74">
                  <a:moveTo>
                    <a:pt x="6" y="0"/>
                  </a:moveTo>
                  <a:lnTo>
                    <a:pt x="6" y="18"/>
                  </a:lnTo>
                  <a:lnTo>
                    <a:pt x="6" y="34"/>
                  </a:lnTo>
                  <a:lnTo>
                    <a:pt x="6" y="50"/>
                  </a:lnTo>
                  <a:lnTo>
                    <a:pt x="4" y="66"/>
                  </a:lnTo>
                  <a:lnTo>
                    <a:pt x="2" y="70"/>
                  </a:lnTo>
                  <a:lnTo>
                    <a:pt x="0" y="74"/>
                  </a:lnTo>
                  <a:lnTo>
                    <a:pt x="8" y="72"/>
                  </a:lnTo>
                  <a:lnTo>
                    <a:pt x="18" y="72"/>
                  </a:lnTo>
                  <a:lnTo>
                    <a:pt x="36" y="72"/>
                  </a:lnTo>
                  <a:lnTo>
                    <a:pt x="34" y="68"/>
                  </a:lnTo>
                  <a:lnTo>
                    <a:pt x="32" y="68"/>
                  </a:lnTo>
                  <a:lnTo>
                    <a:pt x="28" y="66"/>
                  </a:lnTo>
                  <a:lnTo>
                    <a:pt x="26" y="64"/>
                  </a:lnTo>
                  <a:lnTo>
                    <a:pt x="22" y="30"/>
                  </a:lnTo>
                  <a:lnTo>
                    <a:pt x="20" y="0"/>
                  </a:lnTo>
                  <a:lnTo>
                    <a:pt x="6" y="0"/>
                  </a:lnTo>
                  <a:close/>
                </a:path>
              </a:pathLst>
            </a:custGeom>
            <a:solidFill>
              <a:srgbClr val="894324"/>
            </a:solidFill>
            <a:ln w="3175">
              <a:solidFill>
                <a:srgbClr val="1D1D1B"/>
              </a:solidFill>
              <a:round/>
              <a:headEnd/>
              <a:tailEnd/>
            </a:ln>
          </p:spPr>
          <p:txBody>
            <a:bodyPr/>
            <a:lstStyle/>
            <a:p>
              <a:endParaRPr lang="en-US"/>
            </a:p>
          </p:txBody>
        </p:sp>
        <p:sp>
          <p:nvSpPr>
            <p:cNvPr id="28959" name="Freeform 18"/>
            <p:cNvSpPr>
              <a:spLocks/>
            </p:cNvSpPr>
            <p:nvPr/>
          </p:nvSpPr>
          <p:spPr bwMode="auto">
            <a:xfrm>
              <a:off x="932" y="2808"/>
              <a:ext cx="16" cy="22"/>
            </a:xfrm>
            <a:custGeom>
              <a:avLst/>
              <a:gdLst>
                <a:gd name="T0" fmla="*/ 0 w 16"/>
                <a:gd name="T1" fmla="*/ 2 h 22"/>
                <a:gd name="T2" fmla="*/ 0 w 16"/>
                <a:gd name="T3" fmla="*/ 18 h 22"/>
                <a:gd name="T4" fmla="*/ 2 w 16"/>
                <a:gd name="T5" fmla="*/ 20 h 22"/>
                <a:gd name="T6" fmla="*/ 4 w 16"/>
                <a:gd name="T7" fmla="*/ 20 h 22"/>
                <a:gd name="T8" fmla="*/ 6 w 16"/>
                <a:gd name="T9" fmla="*/ 18 h 22"/>
                <a:gd name="T10" fmla="*/ 10 w 16"/>
                <a:gd name="T11" fmla="*/ 14 h 22"/>
                <a:gd name="T12" fmla="*/ 12 w 16"/>
                <a:gd name="T13" fmla="*/ 14 h 22"/>
                <a:gd name="T14" fmla="*/ 16 w 16"/>
                <a:gd name="T15" fmla="*/ 22 h 22"/>
                <a:gd name="T16" fmla="*/ 16 w 16"/>
                <a:gd name="T17" fmla="*/ 0 h 22"/>
                <a:gd name="T18" fmla="*/ 0 w 16"/>
                <a:gd name="T19" fmla="*/ 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2"/>
                <a:gd name="T32" fmla="*/ 16 w 1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2">
                  <a:moveTo>
                    <a:pt x="0" y="2"/>
                  </a:moveTo>
                  <a:lnTo>
                    <a:pt x="0" y="18"/>
                  </a:lnTo>
                  <a:lnTo>
                    <a:pt x="2" y="20"/>
                  </a:lnTo>
                  <a:lnTo>
                    <a:pt x="4" y="20"/>
                  </a:lnTo>
                  <a:lnTo>
                    <a:pt x="6" y="18"/>
                  </a:lnTo>
                  <a:lnTo>
                    <a:pt x="10" y="14"/>
                  </a:lnTo>
                  <a:lnTo>
                    <a:pt x="12" y="14"/>
                  </a:lnTo>
                  <a:lnTo>
                    <a:pt x="16" y="22"/>
                  </a:lnTo>
                  <a:lnTo>
                    <a:pt x="16" y="0"/>
                  </a:lnTo>
                  <a:lnTo>
                    <a:pt x="0" y="2"/>
                  </a:lnTo>
                  <a:close/>
                </a:path>
              </a:pathLst>
            </a:custGeom>
            <a:solidFill>
              <a:srgbClr val="30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60" name="Freeform 19"/>
            <p:cNvSpPr>
              <a:spLocks/>
            </p:cNvSpPr>
            <p:nvPr/>
          </p:nvSpPr>
          <p:spPr bwMode="auto">
            <a:xfrm>
              <a:off x="852" y="2752"/>
              <a:ext cx="166" cy="82"/>
            </a:xfrm>
            <a:custGeom>
              <a:avLst/>
              <a:gdLst>
                <a:gd name="T0" fmla="*/ 118 w 166"/>
                <a:gd name="T1" fmla="*/ 10 h 82"/>
                <a:gd name="T2" fmla="*/ 132 w 166"/>
                <a:gd name="T3" fmla="*/ 22 h 82"/>
                <a:gd name="T4" fmla="*/ 138 w 166"/>
                <a:gd name="T5" fmla="*/ 28 h 82"/>
                <a:gd name="T6" fmla="*/ 134 w 166"/>
                <a:gd name="T7" fmla="*/ 30 h 82"/>
                <a:gd name="T8" fmla="*/ 142 w 166"/>
                <a:gd name="T9" fmla="*/ 36 h 82"/>
                <a:gd name="T10" fmla="*/ 166 w 166"/>
                <a:gd name="T11" fmla="*/ 42 h 82"/>
                <a:gd name="T12" fmla="*/ 156 w 166"/>
                <a:gd name="T13" fmla="*/ 46 h 82"/>
                <a:gd name="T14" fmla="*/ 150 w 166"/>
                <a:gd name="T15" fmla="*/ 54 h 82"/>
                <a:gd name="T16" fmla="*/ 164 w 166"/>
                <a:gd name="T17" fmla="*/ 68 h 82"/>
                <a:gd name="T18" fmla="*/ 142 w 166"/>
                <a:gd name="T19" fmla="*/ 64 h 82"/>
                <a:gd name="T20" fmla="*/ 130 w 166"/>
                <a:gd name="T21" fmla="*/ 56 h 82"/>
                <a:gd name="T22" fmla="*/ 138 w 166"/>
                <a:gd name="T23" fmla="*/ 70 h 82"/>
                <a:gd name="T24" fmla="*/ 130 w 166"/>
                <a:gd name="T25" fmla="*/ 68 h 82"/>
                <a:gd name="T26" fmla="*/ 106 w 166"/>
                <a:gd name="T27" fmla="*/ 48 h 82"/>
                <a:gd name="T28" fmla="*/ 112 w 166"/>
                <a:gd name="T29" fmla="*/ 60 h 82"/>
                <a:gd name="T30" fmla="*/ 108 w 166"/>
                <a:gd name="T31" fmla="*/ 66 h 82"/>
                <a:gd name="T32" fmla="*/ 98 w 166"/>
                <a:gd name="T33" fmla="*/ 54 h 82"/>
                <a:gd name="T34" fmla="*/ 100 w 166"/>
                <a:gd name="T35" fmla="*/ 68 h 82"/>
                <a:gd name="T36" fmla="*/ 102 w 166"/>
                <a:gd name="T37" fmla="*/ 82 h 82"/>
                <a:gd name="T38" fmla="*/ 96 w 166"/>
                <a:gd name="T39" fmla="*/ 70 h 82"/>
                <a:gd name="T40" fmla="*/ 88 w 166"/>
                <a:gd name="T41" fmla="*/ 50 h 82"/>
                <a:gd name="T42" fmla="*/ 86 w 166"/>
                <a:gd name="T43" fmla="*/ 54 h 82"/>
                <a:gd name="T44" fmla="*/ 72 w 166"/>
                <a:gd name="T45" fmla="*/ 76 h 82"/>
                <a:gd name="T46" fmla="*/ 76 w 166"/>
                <a:gd name="T47" fmla="*/ 56 h 82"/>
                <a:gd name="T48" fmla="*/ 68 w 166"/>
                <a:gd name="T49" fmla="*/ 66 h 82"/>
                <a:gd name="T50" fmla="*/ 58 w 166"/>
                <a:gd name="T51" fmla="*/ 70 h 82"/>
                <a:gd name="T52" fmla="*/ 64 w 166"/>
                <a:gd name="T53" fmla="*/ 64 h 82"/>
                <a:gd name="T54" fmla="*/ 66 w 166"/>
                <a:gd name="T55" fmla="*/ 56 h 82"/>
                <a:gd name="T56" fmla="*/ 38 w 166"/>
                <a:gd name="T57" fmla="*/ 72 h 82"/>
                <a:gd name="T58" fmla="*/ 18 w 166"/>
                <a:gd name="T59" fmla="*/ 74 h 82"/>
                <a:gd name="T60" fmla="*/ 16 w 166"/>
                <a:gd name="T61" fmla="*/ 74 h 82"/>
                <a:gd name="T62" fmla="*/ 48 w 166"/>
                <a:gd name="T63" fmla="*/ 48 h 82"/>
                <a:gd name="T64" fmla="*/ 48 w 166"/>
                <a:gd name="T65" fmla="*/ 44 h 82"/>
                <a:gd name="T66" fmla="*/ 30 w 166"/>
                <a:gd name="T67" fmla="*/ 52 h 82"/>
                <a:gd name="T68" fmla="*/ 26 w 166"/>
                <a:gd name="T69" fmla="*/ 52 h 82"/>
                <a:gd name="T70" fmla="*/ 40 w 166"/>
                <a:gd name="T71" fmla="*/ 40 h 82"/>
                <a:gd name="T72" fmla="*/ 28 w 166"/>
                <a:gd name="T73" fmla="*/ 46 h 82"/>
                <a:gd name="T74" fmla="*/ 16 w 166"/>
                <a:gd name="T75" fmla="*/ 50 h 82"/>
                <a:gd name="T76" fmla="*/ 6 w 166"/>
                <a:gd name="T77" fmla="*/ 54 h 82"/>
                <a:gd name="T78" fmla="*/ 0 w 166"/>
                <a:gd name="T79" fmla="*/ 54 h 82"/>
                <a:gd name="T80" fmla="*/ 18 w 166"/>
                <a:gd name="T81" fmla="*/ 36 h 82"/>
                <a:gd name="T82" fmla="*/ 40 w 166"/>
                <a:gd name="T83" fmla="*/ 22 h 82"/>
                <a:gd name="T84" fmla="*/ 56 w 166"/>
                <a:gd name="T85" fmla="*/ 14 h 82"/>
                <a:gd name="T86" fmla="*/ 72 w 166"/>
                <a:gd name="T87" fmla="*/ 0 h 82"/>
                <a:gd name="T88" fmla="*/ 68 w 166"/>
                <a:gd name="T89" fmla="*/ 14 h 82"/>
                <a:gd name="T90" fmla="*/ 80 w 166"/>
                <a:gd name="T91" fmla="*/ 16 h 82"/>
                <a:gd name="T92" fmla="*/ 86 w 166"/>
                <a:gd name="T93" fmla="*/ 12 h 82"/>
                <a:gd name="T94" fmla="*/ 88 w 166"/>
                <a:gd name="T95" fmla="*/ 4 h 82"/>
                <a:gd name="T96" fmla="*/ 96 w 166"/>
                <a:gd name="T97" fmla="*/ 2 h 82"/>
                <a:gd name="T98" fmla="*/ 102 w 166"/>
                <a:gd name="T99" fmla="*/ 10 h 82"/>
                <a:gd name="T100" fmla="*/ 108 w 166"/>
                <a:gd name="T101" fmla="*/ 8 h 82"/>
                <a:gd name="T102" fmla="*/ 112 w 166"/>
                <a:gd name="T103" fmla="*/ 8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82"/>
                <a:gd name="T158" fmla="*/ 166 w 166"/>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82">
                  <a:moveTo>
                    <a:pt x="114" y="4"/>
                  </a:moveTo>
                  <a:lnTo>
                    <a:pt x="118" y="10"/>
                  </a:lnTo>
                  <a:lnTo>
                    <a:pt x="120" y="14"/>
                  </a:lnTo>
                  <a:lnTo>
                    <a:pt x="132" y="22"/>
                  </a:lnTo>
                  <a:lnTo>
                    <a:pt x="142" y="28"/>
                  </a:lnTo>
                  <a:lnTo>
                    <a:pt x="138" y="28"/>
                  </a:lnTo>
                  <a:lnTo>
                    <a:pt x="134" y="28"/>
                  </a:lnTo>
                  <a:lnTo>
                    <a:pt x="134" y="30"/>
                  </a:lnTo>
                  <a:lnTo>
                    <a:pt x="134" y="32"/>
                  </a:lnTo>
                  <a:lnTo>
                    <a:pt x="142" y="36"/>
                  </a:lnTo>
                  <a:lnTo>
                    <a:pt x="150" y="40"/>
                  </a:lnTo>
                  <a:lnTo>
                    <a:pt x="166" y="42"/>
                  </a:lnTo>
                  <a:lnTo>
                    <a:pt x="162" y="44"/>
                  </a:lnTo>
                  <a:lnTo>
                    <a:pt x="156" y="46"/>
                  </a:lnTo>
                  <a:lnTo>
                    <a:pt x="146" y="46"/>
                  </a:lnTo>
                  <a:lnTo>
                    <a:pt x="150" y="54"/>
                  </a:lnTo>
                  <a:lnTo>
                    <a:pt x="154" y="58"/>
                  </a:lnTo>
                  <a:lnTo>
                    <a:pt x="164" y="68"/>
                  </a:lnTo>
                  <a:lnTo>
                    <a:pt x="152" y="66"/>
                  </a:lnTo>
                  <a:lnTo>
                    <a:pt x="142" y="64"/>
                  </a:lnTo>
                  <a:lnTo>
                    <a:pt x="136" y="60"/>
                  </a:lnTo>
                  <a:lnTo>
                    <a:pt x="130" y="56"/>
                  </a:lnTo>
                  <a:lnTo>
                    <a:pt x="134" y="62"/>
                  </a:lnTo>
                  <a:lnTo>
                    <a:pt x="138" y="70"/>
                  </a:lnTo>
                  <a:lnTo>
                    <a:pt x="134" y="70"/>
                  </a:lnTo>
                  <a:lnTo>
                    <a:pt x="130" y="68"/>
                  </a:lnTo>
                  <a:lnTo>
                    <a:pt x="122" y="62"/>
                  </a:lnTo>
                  <a:lnTo>
                    <a:pt x="106" y="48"/>
                  </a:lnTo>
                  <a:lnTo>
                    <a:pt x="110" y="56"/>
                  </a:lnTo>
                  <a:lnTo>
                    <a:pt x="112" y="60"/>
                  </a:lnTo>
                  <a:lnTo>
                    <a:pt x="110" y="64"/>
                  </a:lnTo>
                  <a:lnTo>
                    <a:pt x="108" y="66"/>
                  </a:lnTo>
                  <a:lnTo>
                    <a:pt x="104" y="64"/>
                  </a:lnTo>
                  <a:lnTo>
                    <a:pt x="98" y="54"/>
                  </a:lnTo>
                  <a:lnTo>
                    <a:pt x="98" y="62"/>
                  </a:lnTo>
                  <a:lnTo>
                    <a:pt x="100" y="68"/>
                  </a:lnTo>
                  <a:lnTo>
                    <a:pt x="102" y="74"/>
                  </a:lnTo>
                  <a:lnTo>
                    <a:pt x="102" y="82"/>
                  </a:lnTo>
                  <a:lnTo>
                    <a:pt x="98" y="76"/>
                  </a:lnTo>
                  <a:lnTo>
                    <a:pt x="96" y="70"/>
                  </a:lnTo>
                  <a:lnTo>
                    <a:pt x="90" y="54"/>
                  </a:lnTo>
                  <a:lnTo>
                    <a:pt x="88" y="50"/>
                  </a:lnTo>
                  <a:lnTo>
                    <a:pt x="88" y="46"/>
                  </a:lnTo>
                  <a:lnTo>
                    <a:pt x="86" y="54"/>
                  </a:lnTo>
                  <a:lnTo>
                    <a:pt x="84" y="62"/>
                  </a:lnTo>
                  <a:lnTo>
                    <a:pt x="72" y="76"/>
                  </a:lnTo>
                  <a:lnTo>
                    <a:pt x="72" y="66"/>
                  </a:lnTo>
                  <a:lnTo>
                    <a:pt x="76" y="56"/>
                  </a:lnTo>
                  <a:lnTo>
                    <a:pt x="72" y="62"/>
                  </a:lnTo>
                  <a:lnTo>
                    <a:pt x="68" y="66"/>
                  </a:lnTo>
                  <a:lnTo>
                    <a:pt x="64" y="70"/>
                  </a:lnTo>
                  <a:lnTo>
                    <a:pt x="58" y="70"/>
                  </a:lnTo>
                  <a:lnTo>
                    <a:pt x="62" y="68"/>
                  </a:lnTo>
                  <a:lnTo>
                    <a:pt x="64" y="64"/>
                  </a:lnTo>
                  <a:lnTo>
                    <a:pt x="70" y="56"/>
                  </a:lnTo>
                  <a:lnTo>
                    <a:pt x="66" y="56"/>
                  </a:lnTo>
                  <a:lnTo>
                    <a:pt x="52" y="64"/>
                  </a:lnTo>
                  <a:lnTo>
                    <a:pt x="38" y="72"/>
                  </a:lnTo>
                  <a:lnTo>
                    <a:pt x="26" y="74"/>
                  </a:lnTo>
                  <a:lnTo>
                    <a:pt x="18" y="74"/>
                  </a:lnTo>
                  <a:lnTo>
                    <a:pt x="12" y="74"/>
                  </a:lnTo>
                  <a:lnTo>
                    <a:pt x="16" y="74"/>
                  </a:lnTo>
                  <a:lnTo>
                    <a:pt x="38" y="58"/>
                  </a:lnTo>
                  <a:lnTo>
                    <a:pt x="48" y="48"/>
                  </a:lnTo>
                  <a:lnTo>
                    <a:pt x="58" y="36"/>
                  </a:lnTo>
                  <a:lnTo>
                    <a:pt x="48" y="44"/>
                  </a:lnTo>
                  <a:lnTo>
                    <a:pt x="40" y="50"/>
                  </a:lnTo>
                  <a:lnTo>
                    <a:pt x="30" y="52"/>
                  </a:lnTo>
                  <a:lnTo>
                    <a:pt x="20" y="52"/>
                  </a:lnTo>
                  <a:lnTo>
                    <a:pt x="26" y="52"/>
                  </a:lnTo>
                  <a:lnTo>
                    <a:pt x="30" y="50"/>
                  </a:lnTo>
                  <a:lnTo>
                    <a:pt x="40" y="40"/>
                  </a:lnTo>
                  <a:lnTo>
                    <a:pt x="34" y="42"/>
                  </a:lnTo>
                  <a:lnTo>
                    <a:pt x="28" y="46"/>
                  </a:lnTo>
                  <a:lnTo>
                    <a:pt x="22" y="50"/>
                  </a:lnTo>
                  <a:lnTo>
                    <a:pt x="16" y="50"/>
                  </a:lnTo>
                  <a:lnTo>
                    <a:pt x="10" y="52"/>
                  </a:lnTo>
                  <a:lnTo>
                    <a:pt x="6" y="54"/>
                  </a:lnTo>
                  <a:lnTo>
                    <a:pt x="4" y="56"/>
                  </a:lnTo>
                  <a:lnTo>
                    <a:pt x="0" y="54"/>
                  </a:lnTo>
                  <a:lnTo>
                    <a:pt x="10" y="46"/>
                  </a:lnTo>
                  <a:lnTo>
                    <a:pt x="18" y="36"/>
                  </a:lnTo>
                  <a:lnTo>
                    <a:pt x="28" y="28"/>
                  </a:lnTo>
                  <a:lnTo>
                    <a:pt x="40" y="22"/>
                  </a:lnTo>
                  <a:lnTo>
                    <a:pt x="48" y="20"/>
                  </a:lnTo>
                  <a:lnTo>
                    <a:pt x="56" y="14"/>
                  </a:lnTo>
                  <a:lnTo>
                    <a:pt x="64" y="8"/>
                  </a:lnTo>
                  <a:lnTo>
                    <a:pt x="72" y="0"/>
                  </a:lnTo>
                  <a:lnTo>
                    <a:pt x="70" y="8"/>
                  </a:lnTo>
                  <a:lnTo>
                    <a:pt x="68" y="14"/>
                  </a:lnTo>
                  <a:lnTo>
                    <a:pt x="76" y="16"/>
                  </a:lnTo>
                  <a:lnTo>
                    <a:pt x="80" y="16"/>
                  </a:lnTo>
                  <a:lnTo>
                    <a:pt x="84" y="14"/>
                  </a:lnTo>
                  <a:lnTo>
                    <a:pt x="86" y="12"/>
                  </a:lnTo>
                  <a:lnTo>
                    <a:pt x="88" y="8"/>
                  </a:lnTo>
                  <a:lnTo>
                    <a:pt x="88" y="4"/>
                  </a:lnTo>
                  <a:lnTo>
                    <a:pt x="92" y="2"/>
                  </a:lnTo>
                  <a:lnTo>
                    <a:pt x="96" y="2"/>
                  </a:lnTo>
                  <a:lnTo>
                    <a:pt x="100" y="6"/>
                  </a:lnTo>
                  <a:lnTo>
                    <a:pt x="102" y="10"/>
                  </a:lnTo>
                  <a:lnTo>
                    <a:pt x="108" y="14"/>
                  </a:lnTo>
                  <a:lnTo>
                    <a:pt x="108" y="8"/>
                  </a:lnTo>
                  <a:lnTo>
                    <a:pt x="110" y="8"/>
                  </a:lnTo>
                  <a:lnTo>
                    <a:pt x="112" y="8"/>
                  </a:lnTo>
                  <a:lnTo>
                    <a:pt x="114" y="4"/>
                  </a:lnTo>
                  <a:close/>
                </a:path>
              </a:pathLst>
            </a:custGeom>
            <a:solidFill>
              <a:srgbClr val="39704A"/>
            </a:solidFill>
            <a:ln w="3175">
              <a:solidFill>
                <a:srgbClr val="1D1D1B"/>
              </a:solidFill>
              <a:round/>
              <a:headEnd/>
              <a:tailEnd/>
            </a:ln>
          </p:spPr>
          <p:txBody>
            <a:bodyPr/>
            <a:lstStyle/>
            <a:p>
              <a:endParaRPr lang="en-US"/>
            </a:p>
          </p:txBody>
        </p:sp>
        <p:sp>
          <p:nvSpPr>
            <p:cNvPr id="28961" name="Freeform 20"/>
            <p:cNvSpPr>
              <a:spLocks/>
            </p:cNvSpPr>
            <p:nvPr/>
          </p:nvSpPr>
          <p:spPr bwMode="auto">
            <a:xfrm>
              <a:off x="874" y="2748"/>
              <a:ext cx="152" cy="58"/>
            </a:xfrm>
            <a:custGeom>
              <a:avLst/>
              <a:gdLst>
                <a:gd name="T0" fmla="*/ 42 w 152"/>
                <a:gd name="T1" fmla="*/ 16 h 58"/>
                <a:gd name="T2" fmla="*/ 36 w 152"/>
                <a:gd name="T3" fmla="*/ 20 h 58"/>
                <a:gd name="T4" fmla="*/ 32 w 152"/>
                <a:gd name="T5" fmla="*/ 22 h 58"/>
                <a:gd name="T6" fmla="*/ 28 w 152"/>
                <a:gd name="T7" fmla="*/ 24 h 58"/>
                <a:gd name="T8" fmla="*/ 0 w 152"/>
                <a:gd name="T9" fmla="*/ 28 h 58"/>
                <a:gd name="T10" fmla="*/ 20 w 152"/>
                <a:gd name="T11" fmla="*/ 28 h 58"/>
                <a:gd name="T12" fmla="*/ 40 w 152"/>
                <a:gd name="T13" fmla="*/ 28 h 58"/>
                <a:gd name="T14" fmla="*/ 32 w 152"/>
                <a:gd name="T15" fmla="*/ 34 h 58"/>
                <a:gd name="T16" fmla="*/ 24 w 152"/>
                <a:gd name="T17" fmla="*/ 38 h 58"/>
                <a:gd name="T18" fmla="*/ 34 w 152"/>
                <a:gd name="T19" fmla="*/ 38 h 58"/>
                <a:gd name="T20" fmla="*/ 44 w 152"/>
                <a:gd name="T21" fmla="*/ 36 h 58"/>
                <a:gd name="T22" fmla="*/ 54 w 152"/>
                <a:gd name="T23" fmla="*/ 32 h 58"/>
                <a:gd name="T24" fmla="*/ 64 w 152"/>
                <a:gd name="T25" fmla="*/ 26 h 58"/>
                <a:gd name="T26" fmla="*/ 64 w 152"/>
                <a:gd name="T27" fmla="*/ 46 h 58"/>
                <a:gd name="T28" fmla="*/ 64 w 152"/>
                <a:gd name="T29" fmla="*/ 44 h 58"/>
                <a:gd name="T30" fmla="*/ 66 w 152"/>
                <a:gd name="T31" fmla="*/ 40 h 58"/>
                <a:gd name="T32" fmla="*/ 68 w 152"/>
                <a:gd name="T33" fmla="*/ 36 h 58"/>
                <a:gd name="T34" fmla="*/ 66 w 152"/>
                <a:gd name="T35" fmla="*/ 32 h 58"/>
                <a:gd name="T36" fmla="*/ 74 w 152"/>
                <a:gd name="T37" fmla="*/ 38 h 58"/>
                <a:gd name="T38" fmla="*/ 78 w 152"/>
                <a:gd name="T39" fmla="*/ 44 h 58"/>
                <a:gd name="T40" fmla="*/ 84 w 152"/>
                <a:gd name="T41" fmla="*/ 52 h 58"/>
                <a:gd name="T42" fmla="*/ 90 w 152"/>
                <a:gd name="T43" fmla="*/ 58 h 58"/>
                <a:gd name="T44" fmla="*/ 90 w 152"/>
                <a:gd name="T45" fmla="*/ 44 h 58"/>
                <a:gd name="T46" fmla="*/ 88 w 152"/>
                <a:gd name="T47" fmla="*/ 38 h 58"/>
                <a:gd name="T48" fmla="*/ 86 w 152"/>
                <a:gd name="T49" fmla="*/ 32 h 58"/>
                <a:gd name="T50" fmla="*/ 92 w 152"/>
                <a:gd name="T51" fmla="*/ 38 h 58"/>
                <a:gd name="T52" fmla="*/ 98 w 152"/>
                <a:gd name="T53" fmla="*/ 42 h 58"/>
                <a:gd name="T54" fmla="*/ 106 w 152"/>
                <a:gd name="T55" fmla="*/ 46 h 58"/>
                <a:gd name="T56" fmla="*/ 112 w 152"/>
                <a:gd name="T57" fmla="*/ 46 h 58"/>
                <a:gd name="T58" fmla="*/ 108 w 152"/>
                <a:gd name="T59" fmla="*/ 44 h 58"/>
                <a:gd name="T60" fmla="*/ 106 w 152"/>
                <a:gd name="T61" fmla="*/ 42 h 58"/>
                <a:gd name="T62" fmla="*/ 100 w 152"/>
                <a:gd name="T63" fmla="*/ 34 h 58"/>
                <a:gd name="T64" fmla="*/ 98 w 152"/>
                <a:gd name="T65" fmla="*/ 32 h 58"/>
                <a:gd name="T66" fmla="*/ 98 w 152"/>
                <a:gd name="T67" fmla="*/ 28 h 58"/>
                <a:gd name="T68" fmla="*/ 106 w 152"/>
                <a:gd name="T69" fmla="*/ 34 h 58"/>
                <a:gd name="T70" fmla="*/ 114 w 152"/>
                <a:gd name="T71" fmla="*/ 38 h 58"/>
                <a:gd name="T72" fmla="*/ 124 w 152"/>
                <a:gd name="T73" fmla="*/ 40 h 58"/>
                <a:gd name="T74" fmla="*/ 134 w 152"/>
                <a:gd name="T75" fmla="*/ 40 h 58"/>
                <a:gd name="T76" fmla="*/ 128 w 152"/>
                <a:gd name="T77" fmla="*/ 38 h 58"/>
                <a:gd name="T78" fmla="*/ 122 w 152"/>
                <a:gd name="T79" fmla="*/ 36 h 58"/>
                <a:gd name="T80" fmla="*/ 110 w 152"/>
                <a:gd name="T81" fmla="*/ 28 h 58"/>
                <a:gd name="T82" fmla="*/ 116 w 152"/>
                <a:gd name="T83" fmla="*/ 30 h 58"/>
                <a:gd name="T84" fmla="*/ 122 w 152"/>
                <a:gd name="T85" fmla="*/ 32 h 58"/>
                <a:gd name="T86" fmla="*/ 134 w 152"/>
                <a:gd name="T87" fmla="*/ 38 h 58"/>
                <a:gd name="T88" fmla="*/ 142 w 152"/>
                <a:gd name="T89" fmla="*/ 38 h 58"/>
                <a:gd name="T90" fmla="*/ 152 w 152"/>
                <a:gd name="T91" fmla="*/ 38 h 58"/>
                <a:gd name="T92" fmla="*/ 136 w 152"/>
                <a:gd name="T93" fmla="*/ 34 h 58"/>
                <a:gd name="T94" fmla="*/ 120 w 152"/>
                <a:gd name="T95" fmla="*/ 28 h 58"/>
                <a:gd name="T96" fmla="*/ 110 w 152"/>
                <a:gd name="T97" fmla="*/ 22 h 58"/>
                <a:gd name="T98" fmla="*/ 102 w 152"/>
                <a:gd name="T99" fmla="*/ 16 h 58"/>
                <a:gd name="T100" fmla="*/ 86 w 152"/>
                <a:gd name="T101" fmla="*/ 0 h 58"/>
                <a:gd name="T102" fmla="*/ 80 w 152"/>
                <a:gd name="T103" fmla="*/ 0 h 58"/>
                <a:gd name="T104" fmla="*/ 74 w 152"/>
                <a:gd name="T105" fmla="*/ 0 h 58"/>
                <a:gd name="T106" fmla="*/ 64 w 152"/>
                <a:gd name="T107" fmla="*/ 4 h 58"/>
                <a:gd name="T108" fmla="*/ 54 w 152"/>
                <a:gd name="T109" fmla="*/ 10 h 58"/>
                <a:gd name="T110" fmla="*/ 42 w 152"/>
                <a:gd name="T111" fmla="*/ 16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58"/>
                <a:gd name="T170" fmla="*/ 152 w 152"/>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58">
                  <a:moveTo>
                    <a:pt x="42" y="16"/>
                  </a:moveTo>
                  <a:lnTo>
                    <a:pt x="36" y="20"/>
                  </a:lnTo>
                  <a:lnTo>
                    <a:pt x="32" y="22"/>
                  </a:lnTo>
                  <a:lnTo>
                    <a:pt x="28" y="24"/>
                  </a:lnTo>
                  <a:lnTo>
                    <a:pt x="0" y="28"/>
                  </a:lnTo>
                  <a:lnTo>
                    <a:pt x="20" y="28"/>
                  </a:lnTo>
                  <a:lnTo>
                    <a:pt x="40" y="28"/>
                  </a:lnTo>
                  <a:lnTo>
                    <a:pt x="32" y="34"/>
                  </a:lnTo>
                  <a:lnTo>
                    <a:pt x="24" y="38"/>
                  </a:lnTo>
                  <a:lnTo>
                    <a:pt x="34" y="38"/>
                  </a:lnTo>
                  <a:lnTo>
                    <a:pt x="44" y="36"/>
                  </a:lnTo>
                  <a:lnTo>
                    <a:pt x="54" y="32"/>
                  </a:lnTo>
                  <a:lnTo>
                    <a:pt x="64" y="26"/>
                  </a:lnTo>
                  <a:lnTo>
                    <a:pt x="64" y="46"/>
                  </a:lnTo>
                  <a:lnTo>
                    <a:pt x="64" y="44"/>
                  </a:lnTo>
                  <a:lnTo>
                    <a:pt x="66" y="40"/>
                  </a:lnTo>
                  <a:lnTo>
                    <a:pt x="68" y="36"/>
                  </a:lnTo>
                  <a:lnTo>
                    <a:pt x="66" y="32"/>
                  </a:lnTo>
                  <a:lnTo>
                    <a:pt x="74" y="38"/>
                  </a:lnTo>
                  <a:lnTo>
                    <a:pt x="78" y="44"/>
                  </a:lnTo>
                  <a:lnTo>
                    <a:pt x="84" y="52"/>
                  </a:lnTo>
                  <a:lnTo>
                    <a:pt x="90" y="58"/>
                  </a:lnTo>
                  <a:lnTo>
                    <a:pt x="90" y="44"/>
                  </a:lnTo>
                  <a:lnTo>
                    <a:pt x="88" y="38"/>
                  </a:lnTo>
                  <a:lnTo>
                    <a:pt x="86" y="32"/>
                  </a:lnTo>
                  <a:lnTo>
                    <a:pt x="92" y="38"/>
                  </a:lnTo>
                  <a:lnTo>
                    <a:pt x="98" y="42"/>
                  </a:lnTo>
                  <a:lnTo>
                    <a:pt x="106" y="46"/>
                  </a:lnTo>
                  <a:lnTo>
                    <a:pt x="112" y="46"/>
                  </a:lnTo>
                  <a:lnTo>
                    <a:pt x="108" y="44"/>
                  </a:lnTo>
                  <a:lnTo>
                    <a:pt x="106" y="42"/>
                  </a:lnTo>
                  <a:lnTo>
                    <a:pt x="100" y="34"/>
                  </a:lnTo>
                  <a:lnTo>
                    <a:pt x="98" y="32"/>
                  </a:lnTo>
                  <a:lnTo>
                    <a:pt x="98" y="28"/>
                  </a:lnTo>
                  <a:lnTo>
                    <a:pt x="106" y="34"/>
                  </a:lnTo>
                  <a:lnTo>
                    <a:pt x="114" y="38"/>
                  </a:lnTo>
                  <a:lnTo>
                    <a:pt x="124" y="40"/>
                  </a:lnTo>
                  <a:lnTo>
                    <a:pt x="134" y="40"/>
                  </a:lnTo>
                  <a:lnTo>
                    <a:pt x="128" y="38"/>
                  </a:lnTo>
                  <a:lnTo>
                    <a:pt x="122" y="36"/>
                  </a:lnTo>
                  <a:lnTo>
                    <a:pt x="110" y="28"/>
                  </a:lnTo>
                  <a:lnTo>
                    <a:pt x="116" y="30"/>
                  </a:lnTo>
                  <a:lnTo>
                    <a:pt x="122" y="32"/>
                  </a:lnTo>
                  <a:lnTo>
                    <a:pt x="134" y="38"/>
                  </a:lnTo>
                  <a:lnTo>
                    <a:pt x="142" y="38"/>
                  </a:lnTo>
                  <a:lnTo>
                    <a:pt x="152" y="38"/>
                  </a:lnTo>
                  <a:lnTo>
                    <a:pt x="136" y="34"/>
                  </a:lnTo>
                  <a:lnTo>
                    <a:pt x="120" y="28"/>
                  </a:lnTo>
                  <a:lnTo>
                    <a:pt x="110" y="22"/>
                  </a:lnTo>
                  <a:lnTo>
                    <a:pt x="102" y="16"/>
                  </a:lnTo>
                  <a:lnTo>
                    <a:pt x="86" y="0"/>
                  </a:lnTo>
                  <a:lnTo>
                    <a:pt x="80" y="0"/>
                  </a:lnTo>
                  <a:lnTo>
                    <a:pt x="74" y="0"/>
                  </a:lnTo>
                  <a:lnTo>
                    <a:pt x="64" y="4"/>
                  </a:lnTo>
                  <a:lnTo>
                    <a:pt x="54" y="10"/>
                  </a:lnTo>
                  <a:lnTo>
                    <a:pt x="42" y="16"/>
                  </a:lnTo>
                  <a:close/>
                </a:path>
              </a:pathLst>
            </a:custGeom>
            <a:solidFill>
              <a:srgbClr val="39704A"/>
            </a:solidFill>
            <a:ln w="3175">
              <a:solidFill>
                <a:srgbClr val="1D1D1B"/>
              </a:solidFill>
              <a:round/>
              <a:headEnd/>
              <a:tailEnd/>
            </a:ln>
          </p:spPr>
          <p:txBody>
            <a:bodyPr/>
            <a:lstStyle/>
            <a:p>
              <a:endParaRPr lang="en-US"/>
            </a:p>
          </p:txBody>
        </p:sp>
        <p:sp>
          <p:nvSpPr>
            <p:cNvPr id="28962" name="Freeform 21"/>
            <p:cNvSpPr>
              <a:spLocks/>
            </p:cNvSpPr>
            <p:nvPr/>
          </p:nvSpPr>
          <p:spPr bwMode="auto">
            <a:xfrm>
              <a:off x="872" y="2726"/>
              <a:ext cx="140" cy="48"/>
            </a:xfrm>
            <a:custGeom>
              <a:avLst/>
              <a:gdLst>
                <a:gd name="T0" fmla="*/ 56 w 140"/>
                <a:gd name="T1" fmla="*/ 10 h 48"/>
                <a:gd name="T2" fmla="*/ 38 w 140"/>
                <a:gd name="T3" fmla="*/ 20 h 48"/>
                <a:gd name="T4" fmla="*/ 24 w 140"/>
                <a:gd name="T5" fmla="*/ 24 h 48"/>
                <a:gd name="T6" fmla="*/ 6 w 140"/>
                <a:gd name="T7" fmla="*/ 24 h 48"/>
                <a:gd name="T8" fmla="*/ 0 w 140"/>
                <a:gd name="T9" fmla="*/ 28 h 48"/>
                <a:gd name="T10" fmla="*/ 24 w 140"/>
                <a:gd name="T11" fmla="*/ 30 h 48"/>
                <a:gd name="T12" fmla="*/ 20 w 140"/>
                <a:gd name="T13" fmla="*/ 36 h 48"/>
                <a:gd name="T14" fmla="*/ 14 w 140"/>
                <a:gd name="T15" fmla="*/ 44 h 48"/>
                <a:gd name="T16" fmla="*/ 22 w 140"/>
                <a:gd name="T17" fmla="*/ 42 h 48"/>
                <a:gd name="T18" fmla="*/ 32 w 140"/>
                <a:gd name="T19" fmla="*/ 36 h 48"/>
                <a:gd name="T20" fmla="*/ 20 w 140"/>
                <a:gd name="T21" fmla="*/ 46 h 48"/>
                <a:gd name="T22" fmla="*/ 44 w 140"/>
                <a:gd name="T23" fmla="*/ 34 h 48"/>
                <a:gd name="T24" fmla="*/ 42 w 140"/>
                <a:gd name="T25" fmla="*/ 44 h 48"/>
                <a:gd name="T26" fmla="*/ 62 w 140"/>
                <a:gd name="T27" fmla="*/ 36 h 48"/>
                <a:gd name="T28" fmla="*/ 78 w 140"/>
                <a:gd name="T29" fmla="*/ 30 h 48"/>
                <a:gd name="T30" fmla="*/ 82 w 140"/>
                <a:gd name="T31" fmla="*/ 30 h 48"/>
                <a:gd name="T32" fmla="*/ 88 w 140"/>
                <a:gd name="T33" fmla="*/ 28 h 48"/>
                <a:gd name="T34" fmla="*/ 96 w 140"/>
                <a:gd name="T35" fmla="*/ 34 h 48"/>
                <a:gd name="T36" fmla="*/ 96 w 140"/>
                <a:gd name="T37" fmla="*/ 32 h 48"/>
                <a:gd name="T38" fmla="*/ 94 w 140"/>
                <a:gd name="T39" fmla="*/ 28 h 48"/>
                <a:gd name="T40" fmla="*/ 104 w 140"/>
                <a:gd name="T41" fmla="*/ 34 h 48"/>
                <a:gd name="T42" fmla="*/ 110 w 140"/>
                <a:gd name="T43" fmla="*/ 38 h 48"/>
                <a:gd name="T44" fmla="*/ 130 w 140"/>
                <a:gd name="T45" fmla="*/ 44 h 48"/>
                <a:gd name="T46" fmla="*/ 106 w 140"/>
                <a:gd name="T47" fmla="*/ 30 h 48"/>
                <a:gd name="T48" fmla="*/ 138 w 140"/>
                <a:gd name="T49" fmla="*/ 34 h 48"/>
                <a:gd name="T50" fmla="*/ 126 w 140"/>
                <a:gd name="T51" fmla="*/ 32 h 48"/>
                <a:gd name="T52" fmla="*/ 122 w 140"/>
                <a:gd name="T53" fmla="*/ 26 h 48"/>
                <a:gd name="T54" fmla="*/ 134 w 140"/>
                <a:gd name="T55" fmla="*/ 30 h 48"/>
                <a:gd name="T56" fmla="*/ 132 w 140"/>
                <a:gd name="T57" fmla="*/ 26 h 48"/>
                <a:gd name="T58" fmla="*/ 112 w 140"/>
                <a:gd name="T59" fmla="*/ 20 h 48"/>
                <a:gd name="T60" fmla="*/ 90 w 140"/>
                <a:gd name="T61" fmla="*/ 4 h 48"/>
                <a:gd name="T62" fmla="*/ 76 w 140"/>
                <a:gd name="T63" fmla="*/ 0 h 48"/>
                <a:gd name="T64" fmla="*/ 64 w 140"/>
                <a:gd name="T65" fmla="*/ 6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48"/>
                <a:gd name="T101" fmla="*/ 140 w 140"/>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48">
                  <a:moveTo>
                    <a:pt x="60" y="6"/>
                  </a:moveTo>
                  <a:lnTo>
                    <a:pt x="56" y="10"/>
                  </a:lnTo>
                  <a:lnTo>
                    <a:pt x="50" y="14"/>
                  </a:lnTo>
                  <a:lnTo>
                    <a:pt x="38" y="20"/>
                  </a:lnTo>
                  <a:lnTo>
                    <a:pt x="32" y="22"/>
                  </a:lnTo>
                  <a:lnTo>
                    <a:pt x="24" y="24"/>
                  </a:lnTo>
                  <a:lnTo>
                    <a:pt x="16" y="24"/>
                  </a:lnTo>
                  <a:lnTo>
                    <a:pt x="6" y="24"/>
                  </a:lnTo>
                  <a:lnTo>
                    <a:pt x="2" y="26"/>
                  </a:lnTo>
                  <a:lnTo>
                    <a:pt x="0" y="28"/>
                  </a:lnTo>
                  <a:lnTo>
                    <a:pt x="0" y="30"/>
                  </a:lnTo>
                  <a:lnTo>
                    <a:pt x="24" y="30"/>
                  </a:lnTo>
                  <a:lnTo>
                    <a:pt x="22" y="34"/>
                  </a:lnTo>
                  <a:lnTo>
                    <a:pt x="20" y="36"/>
                  </a:lnTo>
                  <a:lnTo>
                    <a:pt x="14" y="40"/>
                  </a:lnTo>
                  <a:lnTo>
                    <a:pt x="14" y="44"/>
                  </a:lnTo>
                  <a:lnTo>
                    <a:pt x="18" y="42"/>
                  </a:lnTo>
                  <a:lnTo>
                    <a:pt x="22" y="42"/>
                  </a:lnTo>
                  <a:lnTo>
                    <a:pt x="28" y="36"/>
                  </a:lnTo>
                  <a:lnTo>
                    <a:pt x="32" y="36"/>
                  </a:lnTo>
                  <a:lnTo>
                    <a:pt x="26" y="40"/>
                  </a:lnTo>
                  <a:lnTo>
                    <a:pt x="20" y="46"/>
                  </a:lnTo>
                  <a:lnTo>
                    <a:pt x="24" y="46"/>
                  </a:lnTo>
                  <a:lnTo>
                    <a:pt x="44" y="34"/>
                  </a:lnTo>
                  <a:lnTo>
                    <a:pt x="66" y="22"/>
                  </a:lnTo>
                  <a:lnTo>
                    <a:pt x="42" y="44"/>
                  </a:lnTo>
                  <a:lnTo>
                    <a:pt x="52" y="42"/>
                  </a:lnTo>
                  <a:lnTo>
                    <a:pt x="62" y="36"/>
                  </a:lnTo>
                  <a:lnTo>
                    <a:pt x="78" y="24"/>
                  </a:lnTo>
                  <a:lnTo>
                    <a:pt x="78" y="30"/>
                  </a:lnTo>
                  <a:lnTo>
                    <a:pt x="80" y="36"/>
                  </a:lnTo>
                  <a:lnTo>
                    <a:pt x="82" y="30"/>
                  </a:lnTo>
                  <a:lnTo>
                    <a:pt x="84" y="28"/>
                  </a:lnTo>
                  <a:lnTo>
                    <a:pt x="88" y="28"/>
                  </a:lnTo>
                  <a:lnTo>
                    <a:pt x="94" y="32"/>
                  </a:lnTo>
                  <a:lnTo>
                    <a:pt x="96" y="34"/>
                  </a:lnTo>
                  <a:lnTo>
                    <a:pt x="100" y="36"/>
                  </a:lnTo>
                  <a:lnTo>
                    <a:pt x="96" y="32"/>
                  </a:lnTo>
                  <a:lnTo>
                    <a:pt x="94" y="30"/>
                  </a:lnTo>
                  <a:lnTo>
                    <a:pt x="94" y="28"/>
                  </a:lnTo>
                  <a:lnTo>
                    <a:pt x="98" y="28"/>
                  </a:lnTo>
                  <a:lnTo>
                    <a:pt x="104" y="34"/>
                  </a:lnTo>
                  <a:lnTo>
                    <a:pt x="106" y="36"/>
                  </a:lnTo>
                  <a:lnTo>
                    <a:pt x="110" y="38"/>
                  </a:lnTo>
                  <a:lnTo>
                    <a:pt x="138" y="48"/>
                  </a:lnTo>
                  <a:lnTo>
                    <a:pt x="130" y="44"/>
                  </a:lnTo>
                  <a:lnTo>
                    <a:pt x="122" y="40"/>
                  </a:lnTo>
                  <a:lnTo>
                    <a:pt x="106" y="30"/>
                  </a:lnTo>
                  <a:lnTo>
                    <a:pt x="122" y="32"/>
                  </a:lnTo>
                  <a:lnTo>
                    <a:pt x="138" y="34"/>
                  </a:lnTo>
                  <a:lnTo>
                    <a:pt x="132" y="34"/>
                  </a:lnTo>
                  <a:lnTo>
                    <a:pt x="126" y="32"/>
                  </a:lnTo>
                  <a:lnTo>
                    <a:pt x="114" y="26"/>
                  </a:lnTo>
                  <a:lnTo>
                    <a:pt x="122" y="26"/>
                  </a:lnTo>
                  <a:lnTo>
                    <a:pt x="128" y="28"/>
                  </a:lnTo>
                  <a:lnTo>
                    <a:pt x="134" y="30"/>
                  </a:lnTo>
                  <a:lnTo>
                    <a:pt x="140" y="30"/>
                  </a:lnTo>
                  <a:lnTo>
                    <a:pt x="132" y="26"/>
                  </a:lnTo>
                  <a:lnTo>
                    <a:pt x="122" y="24"/>
                  </a:lnTo>
                  <a:lnTo>
                    <a:pt x="112" y="20"/>
                  </a:lnTo>
                  <a:lnTo>
                    <a:pt x="104" y="16"/>
                  </a:lnTo>
                  <a:lnTo>
                    <a:pt x="90" y="4"/>
                  </a:lnTo>
                  <a:lnTo>
                    <a:pt x="82" y="0"/>
                  </a:lnTo>
                  <a:lnTo>
                    <a:pt x="76" y="0"/>
                  </a:lnTo>
                  <a:lnTo>
                    <a:pt x="70" y="2"/>
                  </a:lnTo>
                  <a:lnTo>
                    <a:pt x="64" y="6"/>
                  </a:lnTo>
                  <a:lnTo>
                    <a:pt x="60" y="6"/>
                  </a:lnTo>
                  <a:close/>
                </a:path>
              </a:pathLst>
            </a:custGeom>
            <a:solidFill>
              <a:srgbClr val="39704A"/>
            </a:solidFill>
            <a:ln w="3175">
              <a:solidFill>
                <a:srgbClr val="1D1D1B"/>
              </a:solidFill>
              <a:round/>
              <a:headEnd/>
              <a:tailEnd/>
            </a:ln>
          </p:spPr>
          <p:txBody>
            <a:bodyPr/>
            <a:lstStyle/>
            <a:p>
              <a:endParaRPr lang="en-US"/>
            </a:p>
          </p:txBody>
        </p:sp>
        <p:sp>
          <p:nvSpPr>
            <p:cNvPr id="28963" name="Freeform 22"/>
            <p:cNvSpPr>
              <a:spLocks/>
            </p:cNvSpPr>
            <p:nvPr/>
          </p:nvSpPr>
          <p:spPr bwMode="auto">
            <a:xfrm>
              <a:off x="866" y="2694"/>
              <a:ext cx="160" cy="52"/>
            </a:xfrm>
            <a:custGeom>
              <a:avLst/>
              <a:gdLst>
                <a:gd name="T0" fmla="*/ 64 w 160"/>
                <a:gd name="T1" fmla="*/ 2 h 52"/>
                <a:gd name="T2" fmla="*/ 58 w 160"/>
                <a:gd name="T3" fmla="*/ 6 h 52"/>
                <a:gd name="T4" fmla="*/ 54 w 160"/>
                <a:gd name="T5" fmla="*/ 10 h 52"/>
                <a:gd name="T6" fmla="*/ 42 w 160"/>
                <a:gd name="T7" fmla="*/ 14 h 52"/>
                <a:gd name="T8" fmla="*/ 32 w 160"/>
                <a:gd name="T9" fmla="*/ 18 h 52"/>
                <a:gd name="T10" fmla="*/ 40 w 160"/>
                <a:gd name="T11" fmla="*/ 18 h 52"/>
                <a:gd name="T12" fmla="*/ 32 w 160"/>
                <a:gd name="T13" fmla="*/ 24 h 52"/>
                <a:gd name="T14" fmla="*/ 24 w 160"/>
                <a:gd name="T15" fmla="*/ 26 h 52"/>
                <a:gd name="T16" fmla="*/ 14 w 160"/>
                <a:gd name="T17" fmla="*/ 28 h 52"/>
                <a:gd name="T18" fmla="*/ 8 w 160"/>
                <a:gd name="T19" fmla="*/ 32 h 52"/>
                <a:gd name="T20" fmla="*/ 4 w 160"/>
                <a:gd name="T21" fmla="*/ 32 h 52"/>
                <a:gd name="T22" fmla="*/ 0 w 160"/>
                <a:gd name="T23" fmla="*/ 34 h 52"/>
                <a:gd name="T24" fmla="*/ 14 w 160"/>
                <a:gd name="T25" fmla="*/ 34 h 52"/>
                <a:gd name="T26" fmla="*/ 20 w 160"/>
                <a:gd name="T27" fmla="*/ 34 h 52"/>
                <a:gd name="T28" fmla="*/ 26 w 160"/>
                <a:gd name="T29" fmla="*/ 34 h 52"/>
                <a:gd name="T30" fmla="*/ 24 w 160"/>
                <a:gd name="T31" fmla="*/ 38 h 52"/>
                <a:gd name="T32" fmla="*/ 20 w 160"/>
                <a:gd name="T33" fmla="*/ 44 h 52"/>
                <a:gd name="T34" fmla="*/ 12 w 160"/>
                <a:gd name="T35" fmla="*/ 52 h 52"/>
                <a:gd name="T36" fmla="*/ 16 w 160"/>
                <a:gd name="T37" fmla="*/ 52 h 52"/>
                <a:gd name="T38" fmla="*/ 36 w 160"/>
                <a:gd name="T39" fmla="*/ 42 h 52"/>
                <a:gd name="T40" fmla="*/ 52 w 160"/>
                <a:gd name="T41" fmla="*/ 30 h 52"/>
                <a:gd name="T42" fmla="*/ 44 w 160"/>
                <a:gd name="T43" fmla="*/ 40 h 52"/>
                <a:gd name="T44" fmla="*/ 50 w 160"/>
                <a:gd name="T45" fmla="*/ 40 h 52"/>
                <a:gd name="T46" fmla="*/ 54 w 160"/>
                <a:gd name="T47" fmla="*/ 40 h 52"/>
                <a:gd name="T48" fmla="*/ 62 w 160"/>
                <a:gd name="T49" fmla="*/ 34 h 52"/>
                <a:gd name="T50" fmla="*/ 70 w 160"/>
                <a:gd name="T51" fmla="*/ 30 h 52"/>
                <a:gd name="T52" fmla="*/ 78 w 160"/>
                <a:gd name="T53" fmla="*/ 24 h 52"/>
                <a:gd name="T54" fmla="*/ 82 w 160"/>
                <a:gd name="T55" fmla="*/ 22 h 52"/>
                <a:gd name="T56" fmla="*/ 88 w 160"/>
                <a:gd name="T57" fmla="*/ 24 h 52"/>
                <a:gd name="T58" fmla="*/ 98 w 160"/>
                <a:gd name="T59" fmla="*/ 26 h 52"/>
                <a:gd name="T60" fmla="*/ 108 w 160"/>
                <a:gd name="T61" fmla="*/ 32 h 52"/>
                <a:gd name="T62" fmla="*/ 118 w 160"/>
                <a:gd name="T63" fmla="*/ 36 h 52"/>
                <a:gd name="T64" fmla="*/ 112 w 160"/>
                <a:gd name="T65" fmla="*/ 32 h 52"/>
                <a:gd name="T66" fmla="*/ 106 w 160"/>
                <a:gd name="T67" fmla="*/ 28 h 52"/>
                <a:gd name="T68" fmla="*/ 120 w 160"/>
                <a:gd name="T69" fmla="*/ 28 h 52"/>
                <a:gd name="T70" fmla="*/ 134 w 160"/>
                <a:gd name="T71" fmla="*/ 32 h 52"/>
                <a:gd name="T72" fmla="*/ 146 w 160"/>
                <a:gd name="T73" fmla="*/ 34 h 52"/>
                <a:gd name="T74" fmla="*/ 160 w 160"/>
                <a:gd name="T75" fmla="*/ 34 h 52"/>
                <a:gd name="T76" fmla="*/ 148 w 160"/>
                <a:gd name="T77" fmla="*/ 30 h 52"/>
                <a:gd name="T78" fmla="*/ 134 w 160"/>
                <a:gd name="T79" fmla="*/ 28 h 52"/>
                <a:gd name="T80" fmla="*/ 116 w 160"/>
                <a:gd name="T81" fmla="*/ 22 h 52"/>
                <a:gd name="T82" fmla="*/ 122 w 160"/>
                <a:gd name="T83" fmla="*/ 22 h 52"/>
                <a:gd name="T84" fmla="*/ 128 w 160"/>
                <a:gd name="T85" fmla="*/ 22 h 52"/>
                <a:gd name="T86" fmla="*/ 116 w 160"/>
                <a:gd name="T87" fmla="*/ 18 h 52"/>
                <a:gd name="T88" fmla="*/ 106 w 160"/>
                <a:gd name="T89" fmla="*/ 12 h 52"/>
                <a:gd name="T90" fmla="*/ 86 w 160"/>
                <a:gd name="T91" fmla="*/ 2 h 52"/>
                <a:gd name="T92" fmla="*/ 82 w 160"/>
                <a:gd name="T93" fmla="*/ 2 h 52"/>
                <a:gd name="T94" fmla="*/ 76 w 160"/>
                <a:gd name="T95" fmla="*/ 0 h 52"/>
                <a:gd name="T96" fmla="*/ 64 w 160"/>
                <a:gd name="T97" fmla="*/ 2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52"/>
                <a:gd name="T149" fmla="*/ 160 w 160"/>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52">
                  <a:moveTo>
                    <a:pt x="64" y="2"/>
                  </a:moveTo>
                  <a:lnTo>
                    <a:pt x="58" y="6"/>
                  </a:lnTo>
                  <a:lnTo>
                    <a:pt x="54" y="10"/>
                  </a:lnTo>
                  <a:lnTo>
                    <a:pt x="42" y="14"/>
                  </a:lnTo>
                  <a:lnTo>
                    <a:pt x="32" y="18"/>
                  </a:lnTo>
                  <a:lnTo>
                    <a:pt x="40" y="18"/>
                  </a:lnTo>
                  <a:lnTo>
                    <a:pt x="32" y="24"/>
                  </a:lnTo>
                  <a:lnTo>
                    <a:pt x="24" y="26"/>
                  </a:lnTo>
                  <a:lnTo>
                    <a:pt x="14" y="28"/>
                  </a:lnTo>
                  <a:lnTo>
                    <a:pt x="8" y="32"/>
                  </a:lnTo>
                  <a:lnTo>
                    <a:pt x="4" y="32"/>
                  </a:lnTo>
                  <a:lnTo>
                    <a:pt x="0" y="34"/>
                  </a:lnTo>
                  <a:lnTo>
                    <a:pt x="14" y="34"/>
                  </a:lnTo>
                  <a:lnTo>
                    <a:pt x="20" y="34"/>
                  </a:lnTo>
                  <a:lnTo>
                    <a:pt x="26" y="34"/>
                  </a:lnTo>
                  <a:lnTo>
                    <a:pt x="24" y="38"/>
                  </a:lnTo>
                  <a:lnTo>
                    <a:pt x="20" y="44"/>
                  </a:lnTo>
                  <a:lnTo>
                    <a:pt x="12" y="52"/>
                  </a:lnTo>
                  <a:lnTo>
                    <a:pt x="16" y="52"/>
                  </a:lnTo>
                  <a:lnTo>
                    <a:pt x="36" y="42"/>
                  </a:lnTo>
                  <a:lnTo>
                    <a:pt x="52" y="30"/>
                  </a:lnTo>
                  <a:lnTo>
                    <a:pt x="44" y="40"/>
                  </a:lnTo>
                  <a:lnTo>
                    <a:pt x="50" y="40"/>
                  </a:lnTo>
                  <a:lnTo>
                    <a:pt x="54" y="40"/>
                  </a:lnTo>
                  <a:lnTo>
                    <a:pt x="62" y="34"/>
                  </a:lnTo>
                  <a:lnTo>
                    <a:pt x="70" y="30"/>
                  </a:lnTo>
                  <a:lnTo>
                    <a:pt x="78" y="24"/>
                  </a:lnTo>
                  <a:lnTo>
                    <a:pt x="82" y="22"/>
                  </a:lnTo>
                  <a:lnTo>
                    <a:pt x="88" y="24"/>
                  </a:lnTo>
                  <a:lnTo>
                    <a:pt x="98" y="26"/>
                  </a:lnTo>
                  <a:lnTo>
                    <a:pt x="108" y="32"/>
                  </a:lnTo>
                  <a:lnTo>
                    <a:pt x="118" y="36"/>
                  </a:lnTo>
                  <a:lnTo>
                    <a:pt x="112" y="32"/>
                  </a:lnTo>
                  <a:lnTo>
                    <a:pt x="106" y="28"/>
                  </a:lnTo>
                  <a:lnTo>
                    <a:pt x="120" y="28"/>
                  </a:lnTo>
                  <a:lnTo>
                    <a:pt x="134" y="32"/>
                  </a:lnTo>
                  <a:lnTo>
                    <a:pt x="146" y="34"/>
                  </a:lnTo>
                  <a:lnTo>
                    <a:pt x="160" y="34"/>
                  </a:lnTo>
                  <a:lnTo>
                    <a:pt x="148" y="30"/>
                  </a:lnTo>
                  <a:lnTo>
                    <a:pt x="134" y="28"/>
                  </a:lnTo>
                  <a:lnTo>
                    <a:pt x="116" y="22"/>
                  </a:lnTo>
                  <a:lnTo>
                    <a:pt x="122" y="22"/>
                  </a:lnTo>
                  <a:lnTo>
                    <a:pt x="128" y="22"/>
                  </a:lnTo>
                  <a:lnTo>
                    <a:pt x="116" y="18"/>
                  </a:lnTo>
                  <a:lnTo>
                    <a:pt x="106" y="12"/>
                  </a:lnTo>
                  <a:lnTo>
                    <a:pt x="86" y="2"/>
                  </a:lnTo>
                  <a:lnTo>
                    <a:pt x="82" y="2"/>
                  </a:lnTo>
                  <a:lnTo>
                    <a:pt x="76" y="0"/>
                  </a:lnTo>
                  <a:lnTo>
                    <a:pt x="64" y="2"/>
                  </a:lnTo>
                  <a:close/>
                </a:path>
              </a:pathLst>
            </a:custGeom>
            <a:solidFill>
              <a:srgbClr val="39704A"/>
            </a:solidFill>
            <a:ln w="3175">
              <a:solidFill>
                <a:srgbClr val="1D1D1B"/>
              </a:solidFill>
              <a:round/>
              <a:headEnd/>
              <a:tailEnd/>
            </a:ln>
          </p:spPr>
          <p:txBody>
            <a:bodyPr/>
            <a:lstStyle/>
            <a:p>
              <a:endParaRPr lang="en-US"/>
            </a:p>
          </p:txBody>
        </p:sp>
        <p:sp>
          <p:nvSpPr>
            <p:cNvPr id="28964" name="Freeform 23"/>
            <p:cNvSpPr>
              <a:spLocks/>
            </p:cNvSpPr>
            <p:nvPr/>
          </p:nvSpPr>
          <p:spPr bwMode="auto">
            <a:xfrm>
              <a:off x="906" y="2700"/>
              <a:ext cx="86" cy="44"/>
            </a:xfrm>
            <a:custGeom>
              <a:avLst/>
              <a:gdLst>
                <a:gd name="T0" fmla="*/ 30 w 86"/>
                <a:gd name="T1" fmla="*/ 2 h 44"/>
                <a:gd name="T2" fmla="*/ 16 w 86"/>
                <a:gd name="T3" fmla="*/ 14 h 44"/>
                <a:gd name="T4" fmla="*/ 0 w 86"/>
                <a:gd name="T5" fmla="*/ 24 h 44"/>
                <a:gd name="T6" fmla="*/ 10 w 86"/>
                <a:gd name="T7" fmla="*/ 24 h 44"/>
                <a:gd name="T8" fmla="*/ 18 w 86"/>
                <a:gd name="T9" fmla="*/ 20 h 44"/>
                <a:gd name="T10" fmla="*/ 22 w 86"/>
                <a:gd name="T11" fmla="*/ 20 h 44"/>
                <a:gd name="T12" fmla="*/ 16 w 86"/>
                <a:gd name="T13" fmla="*/ 26 h 44"/>
                <a:gd name="T14" fmla="*/ 12 w 86"/>
                <a:gd name="T15" fmla="*/ 30 h 44"/>
                <a:gd name="T16" fmla="*/ 8 w 86"/>
                <a:gd name="T17" fmla="*/ 34 h 44"/>
                <a:gd name="T18" fmla="*/ 6 w 86"/>
                <a:gd name="T19" fmla="*/ 34 h 44"/>
                <a:gd name="T20" fmla="*/ 4 w 86"/>
                <a:gd name="T21" fmla="*/ 34 h 44"/>
                <a:gd name="T22" fmla="*/ 2 w 86"/>
                <a:gd name="T23" fmla="*/ 38 h 44"/>
                <a:gd name="T24" fmla="*/ 0 w 86"/>
                <a:gd name="T25" fmla="*/ 44 h 44"/>
                <a:gd name="T26" fmla="*/ 8 w 86"/>
                <a:gd name="T27" fmla="*/ 42 h 44"/>
                <a:gd name="T28" fmla="*/ 12 w 86"/>
                <a:gd name="T29" fmla="*/ 40 h 44"/>
                <a:gd name="T30" fmla="*/ 16 w 86"/>
                <a:gd name="T31" fmla="*/ 40 h 44"/>
                <a:gd name="T32" fmla="*/ 22 w 86"/>
                <a:gd name="T33" fmla="*/ 38 h 44"/>
                <a:gd name="T34" fmla="*/ 26 w 86"/>
                <a:gd name="T35" fmla="*/ 32 h 44"/>
                <a:gd name="T36" fmla="*/ 40 w 86"/>
                <a:gd name="T37" fmla="*/ 26 h 44"/>
                <a:gd name="T38" fmla="*/ 48 w 86"/>
                <a:gd name="T39" fmla="*/ 24 h 44"/>
                <a:gd name="T40" fmla="*/ 56 w 86"/>
                <a:gd name="T41" fmla="*/ 26 h 44"/>
                <a:gd name="T42" fmla="*/ 68 w 86"/>
                <a:gd name="T43" fmla="*/ 32 h 44"/>
                <a:gd name="T44" fmla="*/ 74 w 86"/>
                <a:gd name="T45" fmla="*/ 32 h 44"/>
                <a:gd name="T46" fmla="*/ 70 w 86"/>
                <a:gd name="T47" fmla="*/ 32 h 44"/>
                <a:gd name="T48" fmla="*/ 68 w 86"/>
                <a:gd name="T49" fmla="*/ 30 h 44"/>
                <a:gd name="T50" fmla="*/ 64 w 86"/>
                <a:gd name="T51" fmla="*/ 26 h 44"/>
                <a:gd name="T52" fmla="*/ 64 w 86"/>
                <a:gd name="T53" fmla="*/ 24 h 44"/>
                <a:gd name="T54" fmla="*/ 66 w 86"/>
                <a:gd name="T55" fmla="*/ 22 h 44"/>
                <a:gd name="T56" fmla="*/ 70 w 86"/>
                <a:gd name="T57" fmla="*/ 26 h 44"/>
                <a:gd name="T58" fmla="*/ 78 w 86"/>
                <a:gd name="T59" fmla="*/ 30 h 44"/>
                <a:gd name="T60" fmla="*/ 82 w 86"/>
                <a:gd name="T61" fmla="*/ 30 h 44"/>
                <a:gd name="T62" fmla="*/ 86 w 86"/>
                <a:gd name="T63" fmla="*/ 30 h 44"/>
                <a:gd name="T64" fmla="*/ 86 w 86"/>
                <a:gd name="T65" fmla="*/ 26 h 44"/>
                <a:gd name="T66" fmla="*/ 58 w 86"/>
                <a:gd name="T67" fmla="*/ 14 h 44"/>
                <a:gd name="T68" fmla="*/ 50 w 86"/>
                <a:gd name="T69" fmla="*/ 8 h 44"/>
                <a:gd name="T70" fmla="*/ 42 w 86"/>
                <a:gd name="T71" fmla="*/ 0 h 44"/>
                <a:gd name="T72" fmla="*/ 38 w 86"/>
                <a:gd name="T73" fmla="*/ 0 h 44"/>
                <a:gd name="T74" fmla="*/ 36 w 86"/>
                <a:gd name="T75" fmla="*/ 0 h 44"/>
                <a:gd name="T76" fmla="*/ 30 w 86"/>
                <a:gd name="T77" fmla="*/ 2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44"/>
                <a:gd name="T119" fmla="*/ 86 w 8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44">
                  <a:moveTo>
                    <a:pt x="30" y="2"/>
                  </a:moveTo>
                  <a:lnTo>
                    <a:pt x="16" y="14"/>
                  </a:lnTo>
                  <a:lnTo>
                    <a:pt x="0" y="24"/>
                  </a:lnTo>
                  <a:lnTo>
                    <a:pt x="10" y="24"/>
                  </a:lnTo>
                  <a:lnTo>
                    <a:pt x="18" y="20"/>
                  </a:lnTo>
                  <a:lnTo>
                    <a:pt x="22" y="20"/>
                  </a:lnTo>
                  <a:lnTo>
                    <a:pt x="16" y="26"/>
                  </a:lnTo>
                  <a:lnTo>
                    <a:pt x="12" y="30"/>
                  </a:lnTo>
                  <a:lnTo>
                    <a:pt x="8" y="34"/>
                  </a:lnTo>
                  <a:lnTo>
                    <a:pt x="6" y="34"/>
                  </a:lnTo>
                  <a:lnTo>
                    <a:pt x="4" y="34"/>
                  </a:lnTo>
                  <a:lnTo>
                    <a:pt x="2" y="38"/>
                  </a:lnTo>
                  <a:lnTo>
                    <a:pt x="0" y="44"/>
                  </a:lnTo>
                  <a:lnTo>
                    <a:pt x="8" y="42"/>
                  </a:lnTo>
                  <a:lnTo>
                    <a:pt x="12" y="40"/>
                  </a:lnTo>
                  <a:lnTo>
                    <a:pt x="16" y="40"/>
                  </a:lnTo>
                  <a:lnTo>
                    <a:pt x="22" y="38"/>
                  </a:lnTo>
                  <a:lnTo>
                    <a:pt x="26" y="32"/>
                  </a:lnTo>
                  <a:lnTo>
                    <a:pt x="40" y="26"/>
                  </a:lnTo>
                  <a:lnTo>
                    <a:pt x="48" y="24"/>
                  </a:lnTo>
                  <a:lnTo>
                    <a:pt x="56" y="26"/>
                  </a:lnTo>
                  <a:lnTo>
                    <a:pt x="68" y="32"/>
                  </a:lnTo>
                  <a:lnTo>
                    <a:pt x="74" y="32"/>
                  </a:lnTo>
                  <a:lnTo>
                    <a:pt x="70" y="32"/>
                  </a:lnTo>
                  <a:lnTo>
                    <a:pt x="68" y="30"/>
                  </a:lnTo>
                  <a:lnTo>
                    <a:pt x="64" y="26"/>
                  </a:lnTo>
                  <a:lnTo>
                    <a:pt x="64" y="24"/>
                  </a:lnTo>
                  <a:lnTo>
                    <a:pt x="66" y="22"/>
                  </a:lnTo>
                  <a:lnTo>
                    <a:pt x="70" y="26"/>
                  </a:lnTo>
                  <a:lnTo>
                    <a:pt x="78" y="30"/>
                  </a:lnTo>
                  <a:lnTo>
                    <a:pt x="82" y="30"/>
                  </a:lnTo>
                  <a:lnTo>
                    <a:pt x="86" y="30"/>
                  </a:lnTo>
                  <a:lnTo>
                    <a:pt x="86" y="26"/>
                  </a:lnTo>
                  <a:lnTo>
                    <a:pt x="58" y="14"/>
                  </a:lnTo>
                  <a:lnTo>
                    <a:pt x="50" y="8"/>
                  </a:lnTo>
                  <a:lnTo>
                    <a:pt x="42" y="0"/>
                  </a:lnTo>
                  <a:lnTo>
                    <a:pt x="38" y="0"/>
                  </a:lnTo>
                  <a:lnTo>
                    <a:pt x="36" y="0"/>
                  </a:lnTo>
                  <a:lnTo>
                    <a:pt x="30" y="2"/>
                  </a:lnTo>
                  <a:close/>
                </a:path>
              </a:pathLst>
            </a:custGeom>
            <a:solidFill>
              <a:srgbClr val="39704A"/>
            </a:solidFill>
            <a:ln w="3175">
              <a:solidFill>
                <a:srgbClr val="1D1D1B"/>
              </a:solidFill>
              <a:round/>
              <a:headEnd/>
              <a:tailEnd/>
            </a:ln>
          </p:spPr>
          <p:txBody>
            <a:bodyPr/>
            <a:lstStyle/>
            <a:p>
              <a:endParaRPr lang="en-US"/>
            </a:p>
          </p:txBody>
        </p:sp>
        <p:sp>
          <p:nvSpPr>
            <p:cNvPr id="28965" name="Freeform 24"/>
            <p:cNvSpPr>
              <a:spLocks/>
            </p:cNvSpPr>
            <p:nvPr/>
          </p:nvSpPr>
          <p:spPr bwMode="auto">
            <a:xfrm>
              <a:off x="878" y="2646"/>
              <a:ext cx="132" cy="60"/>
            </a:xfrm>
            <a:custGeom>
              <a:avLst/>
              <a:gdLst>
                <a:gd name="T0" fmla="*/ 50 w 132"/>
                <a:gd name="T1" fmla="*/ 6 h 60"/>
                <a:gd name="T2" fmla="*/ 42 w 132"/>
                <a:gd name="T3" fmla="*/ 18 h 60"/>
                <a:gd name="T4" fmla="*/ 32 w 132"/>
                <a:gd name="T5" fmla="*/ 28 h 60"/>
                <a:gd name="T6" fmla="*/ 20 w 132"/>
                <a:gd name="T7" fmla="*/ 38 h 60"/>
                <a:gd name="T8" fmla="*/ 6 w 132"/>
                <a:gd name="T9" fmla="*/ 44 h 60"/>
                <a:gd name="T10" fmla="*/ 2 w 132"/>
                <a:gd name="T11" fmla="*/ 46 h 60"/>
                <a:gd name="T12" fmla="*/ 0 w 132"/>
                <a:gd name="T13" fmla="*/ 48 h 60"/>
                <a:gd name="T14" fmla="*/ 0 w 132"/>
                <a:gd name="T15" fmla="*/ 50 h 60"/>
                <a:gd name="T16" fmla="*/ 6 w 132"/>
                <a:gd name="T17" fmla="*/ 50 h 60"/>
                <a:gd name="T18" fmla="*/ 14 w 132"/>
                <a:gd name="T19" fmla="*/ 50 h 60"/>
                <a:gd name="T20" fmla="*/ 28 w 132"/>
                <a:gd name="T21" fmla="*/ 46 h 60"/>
                <a:gd name="T22" fmla="*/ 18 w 132"/>
                <a:gd name="T23" fmla="*/ 52 h 60"/>
                <a:gd name="T24" fmla="*/ 14 w 132"/>
                <a:gd name="T25" fmla="*/ 56 h 60"/>
                <a:gd name="T26" fmla="*/ 10 w 132"/>
                <a:gd name="T27" fmla="*/ 60 h 60"/>
                <a:gd name="T28" fmla="*/ 18 w 132"/>
                <a:gd name="T29" fmla="*/ 60 h 60"/>
                <a:gd name="T30" fmla="*/ 24 w 132"/>
                <a:gd name="T31" fmla="*/ 56 h 60"/>
                <a:gd name="T32" fmla="*/ 36 w 132"/>
                <a:gd name="T33" fmla="*/ 50 h 60"/>
                <a:gd name="T34" fmla="*/ 52 w 132"/>
                <a:gd name="T35" fmla="*/ 44 h 60"/>
                <a:gd name="T36" fmla="*/ 66 w 132"/>
                <a:gd name="T37" fmla="*/ 32 h 60"/>
                <a:gd name="T38" fmla="*/ 58 w 132"/>
                <a:gd name="T39" fmla="*/ 40 h 60"/>
                <a:gd name="T40" fmla="*/ 54 w 132"/>
                <a:gd name="T41" fmla="*/ 44 h 60"/>
                <a:gd name="T42" fmla="*/ 52 w 132"/>
                <a:gd name="T43" fmla="*/ 50 h 60"/>
                <a:gd name="T44" fmla="*/ 48 w 132"/>
                <a:gd name="T45" fmla="*/ 52 h 60"/>
                <a:gd name="T46" fmla="*/ 46 w 132"/>
                <a:gd name="T47" fmla="*/ 52 h 60"/>
                <a:gd name="T48" fmla="*/ 50 w 132"/>
                <a:gd name="T49" fmla="*/ 52 h 60"/>
                <a:gd name="T50" fmla="*/ 54 w 132"/>
                <a:gd name="T51" fmla="*/ 50 h 60"/>
                <a:gd name="T52" fmla="*/ 60 w 132"/>
                <a:gd name="T53" fmla="*/ 46 h 60"/>
                <a:gd name="T54" fmla="*/ 64 w 132"/>
                <a:gd name="T55" fmla="*/ 44 h 60"/>
                <a:gd name="T56" fmla="*/ 66 w 132"/>
                <a:gd name="T57" fmla="*/ 38 h 60"/>
                <a:gd name="T58" fmla="*/ 72 w 132"/>
                <a:gd name="T59" fmla="*/ 40 h 60"/>
                <a:gd name="T60" fmla="*/ 76 w 132"/>
                <a:gd name="T61" fmla="*/ 42 h 60"/>
                <a:gd name="T62" fmla="*/ 80 w 132"/>
                <a:gd name="T63" fmla="*/ 46 h 60"/>
                <a:gd name="T64" fmla="*/ 84 w 132"/>
                <a:gd name="T65" fmla="*/ 46 h 60"/>
                <a:gd name="T66" fmla="*/ 82 w 132"/>
                <a:gd name="T67" fmla="*/ 44 h 60"/>
                <a:gd name="T68" fmla="*/ 82 w 132"/>
                <a:gd name="T69" fmla="*/ 40 h 60"/>
                <a:gd name="T70" fmla="*/ 88 w 132"/>
                <a:gd name="T71" fmla="*/ 44 h 60"/>
                <a:gd name="T72" fmla="*/ 94 w 132"/>
                <a:gd name="T73" fmla="*/ 48 h 60"/>
                <a:gd name="T74" fmla="*/ 112 w 132"/>
                <a:gd name="T75" fmla="*/ 52 h 60"/>
                <a:gd name="T76" fmla="*/ 122 w 132"/>
                <a:gd name="T77" fmla="*/ 54 h 60"/>
                <a:gd name="T78" fmla="*/ 132 w 132"/>
                <a:gd name="T79" fmla="*/ 52 h 60"/>
                <a:gd name="T80" fmla="*/ 120 w 132"/>
                <a:gd name="T81" fmla="*/ 52 h 60"/>
                <a:gd name="T82" fmla="*/ 110 w 132"/>
                <a:gd name="T83" fmla="*/ 48 h 60"/>
                <a:gd name="T84" fmla="*/ 88 w 132"/>
                <a:gd name="T85" fmla="*/ 36 h 60"/>
                <a:gd name="T86" fmla="*/ 84 w 132"/>
                <a:gd name="T87" fmla="*/ 32 h 60"/>
                <a:gd name="T88" fmla="*/ 80 w 132"/>
                <a:gd name="T89" fmla="*/ 26 h 60"/>
                <a:gd name="T90" fmla="*/ 92 w 132"/>
                <a:gd name="T91" fmla="*/ 32 h 60"/>
                <a:gd name="T92" fmla="*/ 104 w 132"/>
                <a:gd name="T93" fmla="*/ 34 h 60"/>
                <a:gd name="T94" fmla="*/ 130 w 132"/>
                <a:gd name="T95" fmla="*/ 34 h 60"/>
                <a:gd name="T96" fmla="*/ 122 w 132"/>
                <a:gd name="T97" fmla="*/ 34 h 60"/>
                <a:gd name="T98" fmla="*/ 116 w 132"/>
                <a:gd name="T99" fmla="*/ 34 h 60"/>
                <a:gd name="T100" fmla="*/ 84 w 132"/>
                <a:gd name="T101" fmla="*/ 16 h 60"/>
                <a:gd name="T102" fmla="*/ 94 w 132"/>
                <a:gd name="T103" fmla="*/ 18 h 60"/>
                <a:gd name="T104" fmla="*/ 104 w 132"/>
                <a:gd name="T105" fmla="*/ 18 h 60"/>
                <a:gd name="T106" fmla="*/ 100 w 132"/>
                <a:gd name="T107" fmla="*/ 18 h 60"/>
                <a:gd name="T108" fmla="*/ 96 w 132"/>
                <a:gd name="T109" fmla="*/ 18 h 60"/>
                <a:gd name="T110" fmla="*/ 80 w 132"/>
                <a:gd name="T111" fmla="*/ 10 h 60"/>
                <a:gd name="T112" fmla="*/ 66 w 132"/>
                <a:gd name="T113" fmla="*/ 2 h 60"/>
                <a:gd name="T114" fmla="*/ 62 w 132"/>
                <a:gd name="T115" fmla="*/ 0 h 60"/>
                <a:gd name="T116" fmla="*/ 58 w 132"/>
                <a:gd name="T117" fmla="*/ 2 h 60"/>
                <a:gd name="T118" fmla="*/ 52 w 132"/>
                <a:gd name="T119" fmla="*/ 6 h 60"/>
                <a:gd name="T120" fmla="*/ 46 w 132"/>
                <a:gd name="T121" fmla="*/ 12 h 60"/>
                <a:gd name="T122" fmla="*/ 50 w 132"/>
                <a:gd name="T123" fmla="*/ 6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60"/>
                <a:gd name="T188" fmla="*/ 132 w 132"/>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60">
                  <a:moveTo>
                    <a:pt x="50" y="6"/>
                  </a:moveTo>
                  <a:lnTo>
                    <a:pt x="42" y="18"/>
                  </a:lnTo>
                  <a:lnTo>
                    <a:pt x="32" y="28"/>
                  </a:lnTo>
                  <a:lnTo>
                    <a:pt x="20" y="38"/>
                  </a:lnTo>
                  <a:lnTo>
                    <a:pt x="6" y="44"/>
                  </a:lnTo>
                  <a:lnTo>
                    <a:pt x="2" y="46"/>
                  </a:lnTo>
                  <a:lnTo>
                    <a:pt x="0" y="48"/>
                  </a:lnTo>
                  <a:lnTo>
                    <a:pt x="0" y="50"/>
                  </a:lnTo>
                  <a:lnTo>
                    <a:pt x="6" y="50"/>
                  </a:lnTo>
                  <a:lnTo>
                    <a:pt x="14" y="50"/>
                  </a:lnTo>
                  <a:lnTo>
                    <a:pt x="28" y="46"/>
                  </a:lnTo>
                  <a:lnTo>
                    <a:pt x="18" y="52"/>
                  </a:lnTo>
                  <a:lnTo>
                    <a:pt x="14" y="56"/>
                  </a:lnTo>
                  <a:lnTo>
                    <a:pt x="10" y="60"/>
                  </a:lnTo>
                  <a:lnTo>
                    <a:pt x="18" y="60"/>
                  </a:lnTo>
                  <a:lnTo>
                    <a:pt x="24" y="56"/>
                  </a:lnTo>
                  <a:lnTo>
                    <a:pt x="36" y="50"/>
                  </a:lnTo>
                  <a:lnTo>
                    <a:pt x="52" y="44"/>
                  </a:lnTo>
                  <a:lnTo>
                    <a:pt x="66" y="32"/>
                  </a:lnTo>
                  <a:lnTo>
                    <a:pt x="58" y="40"/>
                  </a:lnTo>
                  <a:lnTo>
                    <a:pt x="54" y="44"/>
                  </a:lnTo>
                  <a:lnTo>
                    <a:pt x="52" y="50"/>
                  </a:lnTo>
                  <a:lnTo>
                    <a:pt x="48" y="52"/>
                  </a:lnTo>
                  <a:lnTo>
                    <a:pt x="46" y="52"/>
                  </a:lnTo>
                  <a:lnTo>
                    <a:pt x="50" y="52"/>
                  </a:lnTo>
                  <a:lnTo>
                    <a:pt x="54" y="50"/>
                  </a:lnTo>
                  <a:lnTo>
                    <a:pt x="60" y="46"/>
                  </a:lnTo>
                  <a:lnTo>
                    <a:pt x="64" y="44"/>
                  </a:lnTo>
                  <a:lnTo>
                    <a:pt x="66" y="38"/>
                  </a:lnTo>
                  <a:lnTo>
                    <a:pt x="72" y="40"/>
                  </a:lnTo>
                  <a:lnTo>
                    <a:pt x="76" y="42"/>
                  </a:lnTo>
                  <a:lnTo>
                    <a:pt x="80" y="46"/>
                  </a:lnTo>
                  <a:lnTo>
                    <a:pt x="84" y="46"/>
                  </a:lnTo>
                  <a:lnTo>
                    <a:pt x="82" y="44"/>
                  </a:lnTo>
                  <a:lnTo>
                    <a:pt x="82" y="40"/>
                  </a:lnTo>
                  <a:lnTo>
                    <a:pt x="88" y="44"/>
                  </a:lnTo>
                  <a:lnTo>
                    <a:pt x="94" y="48"/>
                  </a:lnTo>
                  <a:lnTo>
                    <a:pt x="112" y="52"/>
                  </a:lnTo>
                  <a:lnTo>
                    <a:pt x="122" y="54"/>
                  </a:lnTo>
                  <a:lnTo>
                    <a:pt x="132" y="52"/>
                  </a:lnTo>
                  <a:lnTo>
                    <a:pt x="120" y="52"/>
                  </a:lnTo>
                  <a:lnTo>
                    <a:pt x="110" y="48"/>
                  </a:lnTo>
                  <a:lnTo>
                    <a:pt x="88" y="36"/>
                  </a:lnTo>
                  <a:lnTo>
                    <a:pt x="84" y="32"/>
                  </a:lnTo>
                  <a:lnTo>
                    <a:pt x="80" y="26"/>
                  </a:lnTo>
                  <a:lnTo>
                    <a:pt x="92" y="32"/>
                  </a:lnTo>
                  <a:lnTo>
                    <a:pt x="104" y="34"/>
                  </a:lnTo>
                  <a:lnTo>
                    <a:pt x="130" y="34"/>
                  </a:lnTo>
                  <a:lnTo>
                    <a:pt x="122" y="34"/>
                  </a:lnTo>
                  <a:lnTo>
                    <a:pt x="116" y="34"/>
                  </a:lnTo>
                  <a:lnTo>
                    <a:pt x="84" y="16"/>
                  </a:lnTo>
                  <a:lnTo>
                    <a:pt x="94" y="18"/>
                  </a:lnTo>
                  <a:lnTo>
                    <a:pt x="104" y="18"/>
                  </a:lnTo>
                  <a:lnTo>
                    <a:pt x="100" y="18"/>
                  </a:lnTo>
                  <a:lnTo>
                    <a:pt x="96" y="18"/>
                  </a:lnTo>
                  <a:lnTo>
                    <a:pt x="80" y="10"/>
                  </a:lnTo>
                  <a:lnTo>
                    <a:pt x="66" y="2"/>
                  </a:lnTo>
                  <a:lnTo>
                    <a:pt x="62" y="0"/>
                  </a:lnTo>
                  <a:lnTo>
                    <a:pt x="58" y="2"/>
                  </a:lnTo>
                  <a:lnTo>
                    <a:pt x="52" y="6"/>
                  </a:lnTo>
                  <a:lnTo>
                    <a:pt x="46" y="12"/>
                  </a:lnTo>
                  <a:lnTo>
                    <a:pt x="50" y="6"/>
                  </a:lnTo>
                  <a:close/>
                </a:path>
              </a:pathLst>
            </a:custGeom>
            <a:solidFill>
              <a:srgbClr val="39704A"/>
            </a:solidFill>
            <a:ln w="3175">
              <a:solidFill>
                <a:srgbClr val="1D1D1B"/>
              </a:solidFill>
              <a:round/>
              <a:headEnd/>
              <a:tailEnd/>
            </a:ln>
          </p:spPr>
          <p:txBody>
            <a:bodyPr/>
            <a:lstStyle/>
            <a:p>
              <a:endParaRPr lang="en-US"/>
            </a:p>
          </p:txBody>
        </p:sp>
        <p:sp>
          <p:nvSpPr>
            <p:cNvPr id="28966" name="Freeform 25"/>
            <p:cNvSpPr>
              <a:spLocks/>
            </p:cNvSpPr>
            <p:nvPr/>
          </p:nvSpPr>
          <p:spPr bwMode="auto">
            <a:xfrm>
              <a:off x="898" y="2668"/>
              <a:ext cx="76" cy="30"/>
            </a:xfrm>
            <a:custGeom>
              <a:avLst/>
              <a:gdLst>
                <a:gd name="T0" fmla="*/ 40 w 76"/>
                <a:gd name="T1" fmla="*/ 0 h 30"/>
                <a:gd name="T2" fmla="*/ 34 w 76"/>
                <a:gd name="T3" fmla="*/ 6 h 30"/>
                <a:gd name="T4" fmla="*/ 26 w 76"/>
                <a:gd name="T5" fmla="*/ 12 h 30"/>
                <a:gd name="T6" fmla="*/ 16 w 76"/>
                <a:gd name="T7" fmla="*/ 18 h 30"/>
                <a:gd name="T8" fmla="*/ 8 w 76"/>
                <a:gd name="T9" fmla="*/ 22 h 30"/>
                <a:gd name="T10" fmla="*/ 8 w 76"/>
                <a:gd name="T11" fmla="*/ 24 h 30"/>
                <a:gd name="T12" fmla="*/ 4 w 76"/>
                <a:gd name="T13" fmla="*/ 26 h 30"/>
                <a:gd name="T14" fmla="*/ 0 w 76"/>
                <a:gd name="T15" fmla="*/ 28 h 30"/>
                <a:gd name="T16" fmla="*/ 0 w 76"/>
                <a:gd name="T17" fmla="*/ 30 h 30"/>
                <a:gd name="T18" fmla="*/ 8 w 76"/>
                <a:gd name="T19" fmla="*/ 30 h 30"/>
                <a:gd name="T20" fmla="*/ 16 w 76"/>
                <a:gd name="T21" fmla="*/ 28 h 30"/>
                <a:gd name="T22" fmla="*/ 24 w 76"/>
                <a:gd name="T23" fmla="*/ 24 h 30"/>
                <a:gd name="T24" fmla="*/ 30 w 76"/>
                <a:gd name="T25" fmla="*/ 22 h 30"/>
                <a:gd name="T26" fmla="*/ 34 w 76"/>
                <a:gd name="T27" fmla="*/ 20 h 30"/>
                <a:gd name="T28" fmla="*/ 34 w 76"/>
                <a:gd name="T29" fmla="*/ 28 h 30"/>
                <a:gd name="T30" fmla="*/ 32 w 76"/>
                <a:gd name="T31" fmla="*/ 28 h 30"/>
                <a:gd name="T32" fmla="*/ 30 w 76"/>
                <a:gd name="T33" fmla="*/ 30 h 30"/>
                <a:gd name="T34" fmla="*/ 36 w 76"/>
                <a:gd name="T35" fmla="*/ 30 h 30"/>
                <a:gd name="T36" fmla="*/ 42 w 76"/>
                <a:gd name="T37" fmla="*/ 28 h 30"/>
                <a:gd name="T38" fmla="*/ 52 w 76"/>
                <a:gd name="T39" fmla="*/ 22 h 30"/>
                <a:gd name="T40" fmla="*/ 54 w 76"/>
                <a:gd name="T41" fmla="*/ 22 h 30"/>
                <a:gd name="T42" fmla="*/ 58 w 76"/>
                <a:gd name="T43" fmla="*/ 22 h 30"/>
                <a:gd name="T44" fmla="*/ 62 w 76"/>
                <a:gd name="T45" fmla="*/ 26 h 30"/>
                <a:gd name="T46" fmla="*/ 64 w 76"/>
                <a:gd name="T47" fmla="*/ 24 h 30"/>
                <a:gd name="T48" fmla="*/ 70 w 76"/>
                <a:gd name="T49" fmla="*/ 28 h 30"/>
                <a:gd name="T50" fmla="*/ 74 w 76"/>
                <a:gd name="T51" fmla="*/ 30 h 30"/>
                <a:gd name="T52" fmla="*/ 76 w 76"/>
                <a:gd name="T53" fmla="*/ 30 h 30"/>
                <a:gd name="T54" fmla="*/ 72 w 76"/>
                <a:gd name="T55" fmla="*/ 28 h 30"/>
                <a:gd name="T56" fmla="*/ 68 w 76"/>
                <a:gd name="T57" fmla="*/ 26 h 30"/>
                <a:gd name="T58" fmla="*/ 64 w 76"/>
                <a:gd name="T59" fmla="*/ 24 h 30"/>
                <a:gd name="T60" fmla="*/ 50 w 76"/>
                <a:gd name="T61" fmla="*/ 4 h 30"/>
                <a:gd name="T62" fmla="*/ 40 w 7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30"/>
                <a:gd name="T98" fmla="*/ 76 w 7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30">
                  <a:moveTo>
                    <a:pt x="40" y="0"/>
                  </a:moveTo>
                  <a:lnTo>
                    <a:pt x="34" y="6"/>
                  </a:lnTo>
                  <a:lnTo>
                    <a:pt x="26" y="12"/>
                  </a:lnTo>
                  <a:lnTo>
                    <a:pt x="16" y="18"/>
                  </a:lnTo>
                  <a:lnTo>
                    <a:pt x="8" y="22"/>
                  </a:lnTo>
                  <a:lnTo>
                    <a:pt x="8" y="24"/>
                  </a:lnTo>
                  <a:lnTo>
                    <a:pt x="4" y="26"/>
                  </a:lnTo>
                  <a:lnTo>
                    <a:pt x="0" y="28"/>
                  </a:lnTo>
                  <a:lnTo>
                    <a:pt x="0" y="30"/>
                  </a:lnTo>
                  <a:lnTo>
                    <a:pt x="8" y="30"/>
                  </a:lnTo>
                  <a:lnTo>
                    <a:pt x="16" y="28"/>
                  </a:lnTo>
                  <a:lnTo>
                    <a:pt x="24" y="24"/>
                  </a:lnTo>
                  <a:lnTo>
                    <a:pt x="30" y="22"/>
                  </a:lnTo>
                  <a:lnTo>
                    <a:pt x="34" y="20"/>
                  </a:lnTo>
                  <a:lnTo>
                    <a:pt x="34" y="28"/>
                  </a:lnTo>
                  <a:lnTo>
                    <a:pt x="32" y="28"/>
                  </a:lnTo>
                  <a:lnTo>
                    <a:pt x="30" y="30"/>
                  </a:lnTo>
                  <a:lnTo>
                    <a:pt x="36" y="30"/>
                  </a:lnTo>
                  <a:lnTo>
                    <a:pt x="42" y="28"/>
                  </a:lnTo>
                  <a:lnTo>
                    <a:pt x="52" y="22"/>
                  </a:lnTo>
                  <a:lnTo>
                    <a:pt x="54" y="22"/>
                  </a:lnTo>
                  <a:lnTo>
                    <a:pt x="58" y="22"/>
                  </a:lnTo>
                  <a:lnTo>
                    <a:pt x="62" y="26"/>
                  </a:lnTo>
                  <a:lnTo>
                    <a:pt x="64" y="24"/>
                  </a:lnTo>
                  <a:lnTo>
                    <a:pt x="70" y="28"/>
                  </a:lnTo>
                  <a:lnTo>
                    <a:pt x="74" y="30"/>
                  </a:lnTo>
                  <a:lnTo>
                    <a:pt x="76" y="30"/>
                  </a:lnTo>
                  <a:lnTo>
                    <a:pt x="72" y="28"/>
                  </a:lnTo>
                  <a:lnTo>
                    <a:pt x="68" y="26"/>
                  </a:lnTo>
                  <a:lnTo>
                    <a:pt x="64" y="24"/>
                  </a:lnTo>
                  <a:lnTo>
                    <a:pt x="50" y="4"/>
                  </a:lnTo>
                  <a:lnTo>
                    <a:pt x="40" y="0"/>
                  </a:lnTo>
                  <a:close/>
                </a:path>
              </a:pathLst>
            </a:custGeom>
            <a:solidFill>
              <a:srgbClr val="39704A"/>
            </a:solidFill>
            <a:ln w="3175">
              <a:solidFill>
                <a:srgbClr val="1D1D1B"/>
              </a:solidFill>
              <a:round/>
              <a:headEnd/>
              <a:tailEnd/>
            </a:ln>
          </p:spPr>
          <p:txBody>
            <a:bodyPr/>
            <a:lstStyle/>
            <a:p>
              <a:endParaRPr lang="en-US"/>
            </a:p>
          </p:txBody>
        </p:sp>
        <p:sp>
          <p:nvSpPr>
            <p:cNvPr id="28967" name="Freeform 26"/>
            <p:cNvSpPr>
              <a:spLocks/>
            </p:cNvSpPr>
            <p:nvPr/>
          </p:nvSpPr>
          <p:spPr bwMode="auto">
            <a:xfrm>
              <a:off x="894" y="2610"/>
              <a:ext cx="96" cy="56"/>
            </a:xfrm>
            <a:custGeom>
              <a:avLst/>
              <a:gdLst>
                <a:gd name="T0" fmla="*/ 38 w 96"/>
                <a:gd name="T1" fmla="*/ 14 h 56"/>
                <a:gd name="T2" fmla="*/ 22 w 96"/>
                <a:gd name="T3" fmla="*/ 34 h 56"/>
                <a:gd name="T4" fmla="*/ 12 w 96"/>
                <a:gd name="T5" fmla="*/ 42 h 56"/>
                <a:gd name="T6" fmla="*/ 0 w 96"/>
                <a:gd name="T7" fmla="*/ 48 h 56"/>
                <a:gd name="T8" fmla="*/ 6 w 96"/>
                <a:gd name="T9" fmla="*/ 48 h 56"/>
                <a:gd name="T10" fmla="*/ 12 w 96"/>
                <a:gd name="T11" fmla="*/ 46 h 56"/>
                <a:gd name="T12" fmla="*/ 18 w 96"/>
                <a:gd name="T13" fmla="*/ 42 h 56"/>
                <a:gd name="T14" fmla="*/ 24 w 96"/>
                <a:gd name="T15" fmla="*/ 40 h 56"/>
                <a:gd name="T16" fmla="*/ 22 w 96"/>
                <a:gd name="T17" fmla="*/ 44 h 56"/>
                <a:gd name="T18" fmla="*/ 20 w 96"/>
                <a:gd name="T19" fmla="*/ 48 h 56"/>
                <a:gd name="T20" fmla="*/ 14 w 96"/>
                <a:gd name="T21" fmla="*/ 54 h 56"/>
                <a:gd name="T22" fmla="*/ 20 w 96"/>
                <a:gd name="T23" fmla="*/ 54 h 56"/>
                <a:gd name="T24" fmla="*/ 28 w 96"/>
                <a:gd name="T25" fmla="*/ 50 h 56"/>
                <a:gd name="T26" fmla="*/ 36 w 96"/>
                <a:gd name="T27" fmla="*/ 46 h 56"/>
                <a:gd name="T28" fmla="*/ 50 w 96"/>
                <a:gd name="T29" fmla="*/ 38 h 56"/>
                <a:gd name="T30" fmla="*/ 54 w 96"/>
                <a:gd name="T31" fmla="*/ 44 h 56"/>
                <a:gd name="T32" fmla="*/ 60 w 96"/>
                <a:gd name="T33" fmla="*/ 50 h 56"/>
                <a:gd name="T34" fmla="*/ 68 w 96"/>
                <a:gd name="T35" fmla="*/ 54 h 56"/>
                <a:gd name="T36" fmla="*/ 76 w 96"/>
                <a:gd name="T37" fmla="*/ 56 h 56"/>
                <a:gd name="T38" fmla="*/ 72 w 96"/>
                <a:gd name="T39" fmla="*/ 54 h 56"/>
                <a:gd name="T40" fmla="*/ 70 w 96"/>
                <a:gd name="T41" fmla="*/ 50 h 56"/>
                <a:gd name="T42" fmla="*/ 68 w 96"/>
                <a:gd name="T43" fmla="*/ 44 h 56"/>
                <a:gd name="T44" fmla="*/ 70 w 96"/>
                <a:gd name="T45" fmla="*/ 44 h 56"/>
                <a:gd name="T46" fmla="*/ 76 w 96"/>
                <a:gd name="T47" fmla="*/ 48 h 56"/>
                <a:gd name="T48" fmla="*/ 82 w 96"/>
                <a:gd name="T49" fmla="*/ 50 h 56"/>
                <a:gd name="T50" fmla="*/ 94 w 96"/>
                <a:gd name="T51" fmla="*/ 50 h 56"/>
                <a:gd name="T52" fmla="*/ 88 w 96"/>
                <a:gd name="T53" fmla="*/ 48 h 56"/>
                <a:gd name="T54" fmla="*/ 82 w 96"/>
                <a:gd name="T55" fmla="*/ 46 h 56"/>
                <a:gd name="T56" fmla="*/ 70 w 96"/>
                <a:gd name="T57" fmla="*/ 40 h 56"/>
                <a:gd name="T58" fmla="*/ 66 w 96"/>
                <a:gd name="T59" fmla="*/ 38 h 56"/>
                <a:gd name="T60" fmla="*/ 60 w 96"/>
                <a:gd name="T61" fmla="*/ 34 h 56"/>
                <a:gd name="T62" fmla="*/ 68 w 96"/>
                <a:gd name="T63" fmla="*/ 36 h 56"/>
                <a:gd name="T64" fmla="*/ 78 w 96"/>
                <a:gd name="T65" fmla="*/ 38 h 56"/>
                <a:gd name="T66" fmla="*/ 86 w 96"/>
                <a:gd name="T67" fmla="*/ 42 h 56"/>
                <a:gd name="T68" fmla="*/ 96 w 96"/>
                <a:gd name="T69" fmla="*/ 42 h 56"/>
                <a:gd name="T70" fmla="*/ 76 w 96"/>
                <a:gd name="T71" fmla="*/ 34 h 56"/>
                <a:gd name="T72" fmla="*/ 66 w 96"/>
                <a:gd name="T73" fmla="*/ 28 h 56"/>
                <a:gd name="T74" fmla="*/ 56 w 96"/>
                <a:gd name="T75" fmla="*/ 22 h 56"/>
                <a:gd name="T76" fmla="*/ 64 w 96"/>
                <a:gd name="T77" fmla="*/ 26 h 56"/>
                <a:gd name="T78" fmla="*/ 74 w 96"/>
                <a:gd name="T79" fmla="*/ 26 h 56"/>
                <a:gd name="T80" fmla="*/ 66 w 96"/>
                <a:gd name="T81" fmla="*/ 20 h 56"/>
                <a:gd name="T82" fmla="*/ 58 w 96"/>
                <a:gd name="T83" fmla="*/ 14 h 56"/>
                <a:gd name="T84" fmla="*/ 54 w 96"/>
                <a:gd name="T85" fmla="*/ 4 h 56"/>
                <a:gd name="T86" fmla="*/ 50 w 96"/>
                <a:gd name="T87" fmla="*/ 2 h 56"/>
                <a:gd name="T88" fmla="*/ 46 w 96"/>
                <a:gd name="T89" fmla="*/ 0 h 56"/>
                <a:gd name="T90" fmla="*/ 42 w 96"/>
                <a:gd name="T91" fmla="*/ 2 h 56"/>
                <a:gd name="T92" fmla="*/ 38 w 96"/>
                <a:gd name="T93" fmla="*/ 6 h 56"/>
                <a:gd name="T94" fmla="*/ 32 w 96"/>
                <a:gd name="T95" fmla="*/ 18 h 56"/>
                <a:gd name="T96" fmla="*/ 38 w 96"/>
                <a:gd name="T97" fmla="*/ 14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56"/>
                <a:gd name="T149" fmla="*/ 96 w 96"/>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56">
                  <a:moveTo>
                    <a:pt x="38" y="14"/>
                  </a:moveTo>
                  <a:lnTo>
                    <a:pt x="22" y="34"/>
                  </a:lnTo>
                  <a:lnTo>
                    <a:pt x="12" y="42"/>
                  </a:lnTo>
                  <a:lnTo>
                    <a:pt x="0" y="48"/>
                  </a:lnTo>
                  <a:lnTo>
                    <a:pt x="6" y="48"/>
                  </a:lnTo>
                  <a:lnTo>
                    <a:pt x="12" y="46"/>
                  </a:lnTo>
                  <a:lnTo>
                    <a:pt x="18" y="42"/>
                  </a:lnTo>
                  <a:lnTo>
                    <a:pt x="24" y="40"/>
                  </a:lnTo>
                  <a:lnTo>
                    <a:pt x="22" y="44"/>
                  </a:lnTo>
                  <a:lnTo>
                    <a:pt x="20" y="48"/>
                  </a:lnTo>
                  <a:lnTo>
                    <a:pt x="14" y="54"/>
                  </a:lnTo>
                  <a:lnTo>
                    <a:pt x="20" y="54"/>
                  </a:lnTo>
                  <a:lnTo>
                    <a:pt x="28" y="50"/>
                  </a:lnTo>
                  <a:lnTo>
                    <a:pt x="36" y="46"/>
                  </a:lnTo>
                  <a:lnTo>
                    <a:pt x="50" y="38"/>
                  </a:lnTo>
                  <a:lnTo>
                    <a:pt x="54" y="44"/>
                  </a:lnTo>
                  <a:lnTo>
                    <a:pt x="60" y="50"/>
                  </a:lnTo>
                  <a:lnTo>
                    <a:pt x="68" y="54"/>
                  </a:lnTo>
                  <a:lnTo>
                    <a:pt x="76" y="56"/>
                  </a:lnTo>
                  <a:lnTo>
                    <a:pt x="72" y="54"/>
                  </a:lnTo>
                  <a:lnTo>
                    <a:pt x="70" y="50"/>
                  </a:lnTo>
                  <a:lnTo>
                    <a:pt x="68" y="44"/>
                  </a:lnTo>
                  <a:lnTo>
                    <a:pt x="70" y="44"/>
                  </a:lnTo>
                  <a:lnTo>
                    <a:pt x="76" y="48"/>
                  </a:lnTo>
                  <a:lnTo>
                    <a:pt x="82" y="50"/>
                  </a:lnTo>
                  <a:lnTo>
                    <a:pt x="94" y="50"/>
                  </a:lnTo>
                  <a:lnTo>
                    <a:pt x="88" y="48"/>
                  </a:lnTo>
                  <a:lnTo>
                    <a:pt x="82" y="46"/>
                  </a:lnTo>
                  <a:lnTo>
                    <a:pt x="70" y="40"/>
                  </a:lnTo>
                  <a:lnTo>
                    <a:pt x="66" y="38"/>
                  </a:lnTo>
                  <a:lnTo>
                    <a:pt x="60" y="34"/>
                  </a:lnTo>
                  <a:lnTo>
                    <a:pt x="68" y="36"/>
                  </a:lnTo>
                  <a:lnTo>
                    <a:pt x="78" y="38"/>
                  </a:lnTo>
                  <a:lnTo>
                    <a:pt x="86" y="42"/>
                  </a:lnTo>
                  <a:lnTo>
                    <a:pt x="96" y="42"/>
                  </a:lnTo>
                  <a:lnTo>
                    <a:pt x="76" y="34"/>
                  </a:lnTo>
                  <a:lnTo>
                    <a:pt x="66" y="28"/>
                  </a:lnTo>
                  <a:lnTo>
                    <a:pt x="56" y="22"/>
                  </a:lnTo>
                  <a:lnTo>
                    <a:pt x="64" y="26"/>
                  </a:lnTo>
                  <a:lnTo>
                    <a:pt x="74" y="26"/>
                  </a:lnTo>
                  <a:lnTo>
                    <a:pt x="66" y="20"/>
                  </a:lnTo>
                  <a:lnTo>
                    <a:pt x="58" y="14"/>
                  </a:lnTo>
                  <a:lnTo>
                    <a:pt x="54" y="4"/>
                  </a:lnTo>
                  <a:lnTo>
                    <a:pt x="50" y="2"/>
                  </a:lnTo>
                  <a:lnTo>
                    <a:pt x="46" y="0"/>
                  </a:lnTo>
                  <a:lnTo>
                    <a:pt x="42" y="2"/>
                  </a:lnTo>
                  <a:lnTo>
                    <a:pt x="38" y="6"/>
                  </a:lnTo>
                  <a:lnTo>
                    <a:pt x="32" y="18"/>
                  </a:lnTo>
                  <a:lnTo>
                    <a:pt x="38" y="14"/>
                  </a:lnTo>
                  <a:close/>
                </a:path>
              </a:pathLst>
            </a:custGeom>
            <a:solidFill>
              <a:srgbClr val="39704A"/>
            </a:solidFill>
            <a:ln w="3175">
              <a:solidFill>
                <a:srgbClr val="1D1D1B"/>
              </a:solidFill>
              <a:round/>
              <a:headEnd/>
              <a:tailEnd/>
            </a:ln>
          </p:spPr>
          <p:txBody>
            <a:bodyPr/>
            <a:lstStyle/>
            <a:p>
              <a:endParaRPr lang="en-US"/>
            </a:p>
          </p:txBody>
        </p:sp>
        <p:sp>
          <p:nvSpPr>
            <p:cNvPr id="28968" name="Freeform 27"/>
            <p:cNvSpPr>
              <a:spLocks/>
            </p:cNvSpPr>
            <p:nvPr/>
          </p:nvSpPr>
          <p:spPr bwMode="auto">
            <a:xfrm>
              <a:off x="896" y="2602"/>
              <a:ext cx="94" cy="32"/>
            </a:xfrm>
            <a:custGeom>
              <a:avLst/>
              <a:gdLst>
                <a:gd name="T0" fmla="*/ 36 w 94"/>
                <a:gd name="T1" fmla="*/ 0 h 32"/>
                <a:gd name="T2" fmla="*/ 34 w 94"/>
                <a:gd name="T3" fmla="*/ 6 h 32"/>
                <a:gd name="T4" fmla="*/ 32 w 94"/>
                <a:gd name="T5" fmla="*/ 10 h 32"/>
                <a:gd name="T6" fmla="*/ 22 w 94"/>
                <a:gd name="T7" fmla="*/ 16 h 32"/>
                <a:gd name="T8" fmla="*/ 10 w 94"/>
                <a:gd name="T9" fmla="*/ 20 h 32"/>
                <a:gd name="T10" fmla="*/ 0 w 94"/>
                <a:gd name="T11" fmla="*/ 24 h 32"/>
                <a:gd name="T12" fmla="*/ 8 w 94"/>
                <a:gd name="T13" fmla="*/ 24 h 32"/>
                <a:gd name="T14" fmla="*/ 16 w 94"/>
                <a:gd name="T15" fmla="*/ 22 h 32"/>
                <a:gd name="T16" fmla="*/ 24 w 94"/>
                <a:gd name="T17" fmla="*/ 20 h 32"/>
                <a:gd name="T18" fmla="*/ 32 w 94"/>
                <a:gd name="T19" fmla="*/ 18 h 32"/>
                <a:gd name="T20" fmla="*/ 20 w 94"/>
                <a:gd name="T21" fmla="*/ 30 h 32"/>
                <a:gd name="T22" fmla="*/ 28 w 94"/>
                <a:gd name="T23" fmla="*/ 28 h 32"/>
                <a:gd name="T24" fmla="*/ 34 w 94"/>
                <a:gd name="T25" fmla="*/ 26 h 32"/>
                <a:gd name="T26" fmla="*/ 44 w 94"/>
                <a:gd name="T27" fmla="*/ 18 h 32"/>
                <a:gd name="T28" fmla="*/ 44 w 94"/>
                <a:gd name="T29" fmla="*/ 20 h 32"/>
                <a:gd name="T30" fmla="*/ 44 w 94"/>
                <a:gd name="T31" fmla="*/ 24 h 32"/>
                <a:gd name="T32" fmla="*/ 44 w 94"/>
                <a:gd name="T33" fmla="*/ 32 h 32"/>
                <a:gd name="T34" fmla="*/ 48 w 94"/>
                <a:gd name="T35" fmla="*/ 26 h 32"/>
                <a:gd name="T36" fmla="*/ 48 w 94"/>
                <a:gd name="T37" fmla="*/ 24 h 32"/>
                <a:gd name="T38" fmla="*/ 50 w 94"/>
                <a:gd name="T39" fmla="*/ 22 h 32"/>
                <a:gd name="T40" fmla="*/ 56 w 94"/>
                <a:gd name="T41" fmla="*/ 22 h 32"/>
                <a:gd name="T42" fmla="*/ 60 w 94"/>
                <a:gd name="T43" fmla="*/ 22 h 32"/>
                <a:gd name="T44" fmla="*/ 70 w 94"/>
                <a:gd name="T45" fmla="*/ 28 h 32"/>
                <a:gd name="T46" fmla="*/ 68 w 94"/>
                <a:gd name="T47" fmla="*/ 26 h 32"/>
                <a:gd name="T48" fmla="*/ 66 w 94"/>
                <a:gd name="T49" fmla="*/ 22 h 32"/>
                <a:gd name="T50" fmla="*/ 66 w 94"/>
                <a:gd name="T51" fmla="*/ 16 h 32"/>
                <a:gd name="T52" fmla="*/ 68 w 94"/>
                <a:gd name="T53" fmla="*/ 18 h 32"/>
                <a:gd name="T54" fmla="*/ 72 w 94"/>
                <a:gd name="T55" fmla="*/ 22 h 32"/>
                <a:gd name="T56" fmla="*/ 78 w 94"/>
                <a:gd name="T57" fmla="*/ 24 h 32"/>
                <a:gd name="T58" fmla="*/ 94 w 94"/>
                <a:gd name="T59" fmla="*/ 22 h 32"/>
                <a:gd name="T60" fmla="*/ 90 w 94"/>
                <a:gd name="T61" fmla="*/ 24 h 32"/>
                <a:gd name="T62" fmla="*/ 88 w 94"/>
                <a:gd name="T63" fmla="*/ 22 h 32"/>
                <a:gd name="T64" fmla="*/ 64 w 94"/>
                <a:gd name="T65" fmla="*/ 14 h 32"/>
                <a:gd name="T66" fmla="*/ 54 w 94"/>
                <a:gd name="T67" fmla="*/ 8 h 32"/>
                <a:gd name="T68" fmla="*/ 42 w 94"/>
                <a:gd name="T69" fmla="*/ 0 h 32"/>
                <a:gd name="T70" fmla="*/ 38 w 94"/>
                <a:gd name="T71" fmla="*/ 0 h 32"/>
                <a:gd name="T72" fmla="*/ 36 w 94"/>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32"/>
                <a:gd name="T113" fmla="*/ 94 w 94"/>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32">
                  <a:moveTo>
                    <a:pt x="36" y="0"/>
                  </a:moveTo>
                  <a:lnTo>
                    <a:pt x="34" y="6"/>
                  </a:lnTo>
                  <a:lnTo>
                    <a:pt x="32" y="10"/>
                  </a:lnTo>
                  <a:lnTo>
                    <a:pt x="22" y="16"/>
                  </a:lnTo>
                  <a:lnTo>
                    <a:pt x="10" y="20"/>
                  </a:lnTo>
                  <a:lnTo>
                    <a:pt x="0" y="24"/>
                  </a:lnTo>
                  <a:lnTo>
                    <a:pt x="8" y="24"/>
                  </a:lnTo>
                  <a:lnTo>
                    <a:pt x="16" y="22"/>
                  </a:lnTo>
                  <a:lnTo>
                    <a:pt x="24" y="20"/>
                  </a:lnTo>
                  <a:lnTo>
                    <a:pt x="32" y="18"/>
                  </a:lnTo>
                  <a:lnTo>
                    <a:pt x="20" y="30"/>
                  </a:lnTo>
                  <a:lnTo>
                    <a:pt x="28" y="28"/>
                  </a:lnTo>
                  <a:lnTo>
                    <a:pt x="34" y="26"/>
                  </a:lnTo>
                  <a:lnTo>
                    <a:pt x="44" y="18"/>
                  </a:lnTo>
                  <a:lnTo>
                    <a:pt x="44" y="20"/>
                  </a:lnTo>
                  <a:lnTo>
                    <a:pt x="44" y="24"/>
                  </a:lnTo>
                  <a:lnTo>
                    <a:pt x="44" y="32"/>
                  </a:lnTo>
                  <a:lnTo>
                    <a:pt x="48" y="26"/>
                  </a:lnTo>
                  <a:lnTo>
                    <a:pt x="48" y="24"/>
                  </a:lnTo>
                  <a:lnTo>
                    <a:pt x="50" y="22"/>
                  </a:lnTo>
                  <a:lnTo>
                    <a:pt x="56" y="22"/>
                  </a:lnTo>
                  <a:lnTo>
                    <a:pt x="60" y="22"/>
                  </a:lnTo>
                  <a:lnTo>
                    <a:pt x="70" y="28"/>
                  </a:lnTo>
                  <a:lnTo>
                    <a:pt x="68" y="26"/>
                  </a:lnTo>
                  <a:lnTo>
                    <a:pt x="66" y="22"/>
                  </a:lnTo>
                  <a:lnTo>
                    <a:pt x="66" y="16"/>
                  </a:lnTo>
                  <a:lnTo>
                    <a:pt x="68" y="18"/>
                  </a:lnTo>
                  <a:lnTo>
                    <a:pt x="72" y="22"/>
                  </a:lnTo>
                  <a:lnTo>
                    <a:pt x="78" y="24"/>
                  </a:lnTo>
                  <a:lnTo>
                    <a:pt x="94" y="22"/>
                  </a:lnTo>
                  <a:lnTo>
                    <a:pt x="90" y="24"/>
                  </a:lnTo>
                  <a:lnTo>
                    <a:pt x="88" y="22"/>
                  </a:lnTo>
                  <a:lnTo>
                    <a:pt x="64" y="14"/>
                  </a:lnTo>
                  <a:lnTo>
                    <a:pt x="54" y="8"/>
                  </a:lnTo>
                  <a:lnTo>
                    <a:pt x="42" y="0"/>
                  </a:lnTo>
                  <a:lnTo>
                    <a:pt x="38" y="0"/>
                  </a:lnTo>
                  <a:lnTo>
                    <a:pt x="36" y="0"/>
                  </a:lnTo>
                  <a:close/>
                </a:path>
              </a:pathLst>
            </a:custGeom>
            <a:solidFill>
              <a:srgbClr val="39704A"/>
            </a:solidFill>
            <a:ln w="3175">
              <a:solidFill>
                <a:srgbClr val="1D1D1B"/>
              </a:solidFill>
              <a:round/>
              <a:headEnd/>
              <a:tailEnd/>
            </a:ln>
          </p:spPr>
          <p:txBody>
            <a:bodyPr/>
            <a:lstStyle/>
            <a:p>
              <a:endParaRPr lang="en-US"/>
            </a:p>
          </p:txBody>
        </p:sp>
        <p:sp>
          <p:nvSpPr>
            <p:cNvPr id="28969" name="Freeform 28"/>
            <p:cNvSpPr>
              <a:spLocks/>
            </p:cNvSpPr>
            <p:nvPr/>
          </p:nvSpPr>
          <p:spPr bwMode="auto">
            <a:xfrm>
              <a:off x="906" y="2578"/>
              <a:ext cx="64" cy="34"/>
            </a:xfrm>
            <a:custGeom>
              <a:avLst/>
              <a:gdLst>
                <a:gd name="T0" fmla="*/ 32 w 64"/>
                <a:gd name="T1" fmla="*/ 8 h 34"/>
                <a:gd name="T2" fmla="*/ 28 w 64"/>
                <a:gd name="T3" fmla="*/ 12 h 34"/>
                <a:gd name="T4" fmla="*/ 22 w 64"/>
                <a:gd name="T5" fmla="*/ 16 h 34"/>
                <a:gd name="T6" fmla="*/ 12 w 64"/>
                <a:gd name="T7" fmla="*/ 22 h 34"/>
                <a:gd name="T8" fmla="*/ 0 w 64"/>
                <a:gd name="T9" fmla="*/ 28 h 34"/>
                <a:gd name="T10" fmla="*/ 12 w 64"/>
                <a:gd name="T11" fmla="*/ 28 h 34"/>
                <a:gd name="T12" fmla="*/ 18 w 64"/>
                <a:gd name="T13" fmla="*/ 26 h 34"/>
                <a:gd name="T14" fmla="*/ 22 w 64"/>
                <a:gd name="T15" fmla="*/ 24 h 34"/>
                <a:gd name="T16" fmla="*/ 26 w 64"/>
                <a:gd name="T17" fmla="*/ 24 h 34"/>
                <a:gd name="T18" fmla="*/ 24 w 64"/>
                <a:gd name="T19" fmla="*/ 30 h 34"/>
                <a:gd name="T20" fmla="*/ 22 w 64"/>
                <a:gd name="T21" fmla="*/ 32 h 34"/>
                <a:gd name="T22" fmla="*/ 20 w 64"/>
                <a:gd name="T23" fmla="*/ 34 h 34"/>
                <a:gd name="T24" fmla="*/ 26 w 64"/>
                <a:gd name="T25" fmla="*/ 34 h 34"/>
                <a:gd name="T26" fmla="*/ 32 w 64"/>
                <a:gd name="T27" fmla="*/ 32 h 34"/>
                <a:gd name="T28" fmla="*/ 34 w 64"/>
                <a:gd name="T29" fmla="*/ 32 h 34"/>
                <a:gd name="T30" fmla="*/ 36 w 64"/>
                <a:gd name="T31" fmla="*/ 28 h 34"/>
                <a:gd name="T32" fmla="*/ 38 w 64"/>
                <a:gd name="T33" fmla="*/ 24 h 34"/>
                <a:gd name="T34" fmla="*/ 38 w 64"/>
                <a:gd name="T35" fmla="*/ 28 h 34"/>
                <a:gd name="T36" fmla="*/ 38 w 64"/>
                <a:gd name="T37" fmla="*/ 30 h 34"/>
                <a:gd name="T38" fmla="*/ 40 w 64"/>
                <a:gd name="T39" fmla="*/ 32 h 34"/>
                <a:gd name="T40" fmla="*/ 42 w 64"/>
                <a:gd name="T41" fmla="*/ 32 h 34"/>
                <a:gd name="T42" fmla="*/ 44 w 64"/>
                <a:gd name="T43" fmla="*/ 28 h 34"/>
                <a:gd name="T44" fmla="*/ 44 w 64"/>
                <a:gd name="T45" fmla="*/ 24 h 34"/>
                <a:gd name="T46" fmla="*/ 48 w 64"/>
                <a:gd name="T47" fmla="*/ 22 h 34"/>
                <a:gd name="T48" fmla="*/ 54 w 64"/>
                <a:gd name="T49" fmla="*/ 22 h 34"/>
                <a:gd name="T50" fmla="*/ 64 w 64"/>
                <a:gd name="T51" fmla="*/ 24 h 34"/>
                <a:gd name="T52" fmla="*/ 60 w 64"/>
                <a:gd name="T53" fmla="*/ 22 h 34"/>
                <a:gd name="T54" fmla="*/ 56 w 64"/>
                <a:gd name="T55" fmla="*/ 20 h 34"/>
                <a:gd name="T56" fmla="*/ 48 w 64"/>
                <a:gd name="T57" fmla="*/ 14 h 34"/>
                <a:gd name="T58" fmla="*/ 48 w 64"/>
                <a:gd name="T59" fmla="*/ 12 h 34"/>
                <a:gd name="T60" fmla="*/ 50 w 64"/>
                <a:gd name="T61" fmla="*/ 12 h 34"/>
                <a:gd name="T62" fmla="*/ 52 w 64"/>
                <a:gd name="T63" fmla="*/ 14 h 34"/>
                <a:gd name="T64" fmla="*/ 44 w 64"/>
                <a:gd name="T65" fmla="*/ 8 h 34"/>
                <a:gd name="T66" fmla="*/ 36 w 64"/>
                <a:gd name="T67" fmla="*/ 0 h 34"/>
                <a:gd name="T68" fmla="*/ 32 w 64"/>
                <a:gd name="T69" fmla="*/ 0 h 34"/>
                <a:gd name="T70" fmla="*/ 32 w 64"/>
                <a:gd name="T71" fmla="*/ 2 h 34"/>
                <a:gd name="T72" fmla="*/ 30 w 64"/>
                <a:gd name="T73" fmla="*/ 6 h 34"/>
                <a:gd name="T74" fmla="*/ 28 w 64"/>
                <a:gd name="T75" fmla="*/ 8 h 34"/>
                <a:gd name="T76" fmla="*/ 28 w 64"/>
                <a:gd name="T77" fmla="*/ 10 h 34"/>
                <a:gd name="T78" fmla="*/ 32 w 64"/>
                <a:gd name="T79" fmla="*/ 8 h 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34"/>
                <a:gd name="T122" fmla="*/ 64 w 64"/>
                <a:gd name="T123" fmla="*/ 34 h 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34">
                  <a:moveTo>
                    <a:pt x="32" y="8"/>
                  </a:moveTo>
                  <a:lnTo>
                    <a:pt x="28" y="12"/>
                  </a:lnTo>
                  <a:lnTo>
                    <a:pt x="22" y="16"/>
                  </a:lnTo>
                  <a:lnTo>
                    <a:pt x="12" y="22"/>
                  </a:lnTo>
                  <a:lnTo>
                    <a:pt x="0" y="28"/>
                  </a:lnTo>
                  <a:lnTo>
                    <a:pt x="12" y="28"/>
                  </a:lnTo>
                  <a:lnTo>
                    <a:pt x="18" y="26"/>
                  </a:lnTo>
                  <a:lnTo>
                    <a:pt x="22" y="24"/>
                  </a:lnTo>
                  <a:lnTo>
                    <a:pt x="26" y="24"/>
                  </a:lnTo>
                  <a:lnTo>
                    <a:pt x="24" y="30"/>
                  </a:lnTo>
                  <a:lnTo>
                    <a:pt x="22" y="32"/>
                  </a:lnTo>
                  <a:lnTo>
                    <a:pt x="20" y="34"/>
                  </a:lnTo>
                  <a:lnTo>
                    <a:pt x="26" y="34"/>
                  </a:lnTo>
                  <a:lnTo>
                    <a:pt x="32" y="32"/>
                  </a:lnTo>
                  <a:lnTo>
                    <a:pt x="34" y="32"/>
                  </a:lnTo>
                  <a:lnTo>
                    <a:pt x="36" y="28"/>
                  </a:lnTo>
                  <a:lnTo>
                    <a:pt x="38" y="24"/>
                  </a:lnTo>
                  <a:lnTo>
                    <a:pt x="38" y="28"/>
                  </a:lnTo>
                  <a:lnTo>
                    <a:pt x="38" y="30"/>
                  </a:lnTo>
                  <a:lnTo>
                    <a:pt x="40" y="32"/>
                  </a:lnTo>
                  <a:lnTo>
                    <a:pt x="42" y="32"/>
                  </a:lnTo>
                  <a:lnTo>
                    <a:pt x="44" y="28"/>
                  </a:lnTo>
                  <a:lnTo>
                    <a:pt x="44" y="24"/>
                  </a:lnTo>
                  <a:lnTo>
                    <a:pt x="48" y="22"/>
                  </a:lnTo>
                  <a:lnTo>
                    <a:pt x="54" y="22"/>
                  </a:lnTo>
                  <a:lnTo>
                    <a:pt x="64" y="24"/>
                  </a:lnTo>
                  <a:lnTo>
                    <a:pt x="60" y="22"/>
                  </a:lnTo>
                  <a:lnTo>
                    <a:pt x="56" y="20"/>
                  </a:lnTo>
                  <a:lnTo>
                    <a:pt x="48" y="14"/>
                  </a:lnTo>
                  <a:lnTo>
                    <a:pt x="48" y="12"/>
                  </a:lnTo>
                  <a:lnTo>
                    <a:pt x="50" y="12"/>
                  </a:lnTo>
                  <a:lnTo>
                    <a:pt x="52" y="14"/>
                  </a:lnTo>
                  <a:lnTo>
                    <a:pt x="44" y="8"/>
                  </a:lnTo>
                  <a:lnTo>
                    <a:pt x="36" y="0"/>
                  </a:lnTo>
                  <a:lnTo>
                    <a:pt x="32" y="0"/>
                  </a:lnTo>
                  <a:lnTo>
                    <a:pt x="32" y="2"/>
                  </a:lnTo>
                  <a:lnTo>
                    <a:pt x="30" y="6"/>
                  </a:lnTo>
                  <a:lnTo>
                    <a:pt x="28" y="8"/>
                  </a:lnTo>
                  <a:lnTo>
                    <a:pt x="28" y="10"/>
                  </a:lnTo>
                  <a:lnTo>
                    <a:pt x="32" y="8"/>
                  </a:lnTo>
                  <a:close/>
                </a:path>
              </a:pathLst>
            </a:custGeom>
            <a:solidFill>
              <a:srgbClr val="39704A"/>
            </a:solidFill>
            <a:ln w="3175">
              <a:solidFill>
                <a:srgbClr val="1D1D1B"/>
              </a:solidFill>
              <a:round/>
              <a:headEnd/>
              <a:tailEnd/>
            </a:ln>
          </p:spPr>
          <p:txBody>
            <a:bodyPr/>
            <a:lstStyle/>
            <a:p>
              <a:endParaRPr lang="en-US"/>
            </a:p>
          </p:txBody>
        </p:sp>
        <p:sp>
          <p:nvSpPr>
            <p:cNvPr id="28970" name="Freeform 29"/>
            <p:cNvSpPr>
              <a:spLocks/>
            </p:cNvSpPr>
            <p:nvPr/>
          </p:nvSpPr>
          <p:spPr bwMode="auto">
            <a:xfrm>
              <a:off x="910" y="2542"/>
              <a:ext cx="50" cy="56"/>
            </a:xfrm>
            <a:custGeom>
              <a:avLst/>
              <a:gdLst>
                <a:gd name="T0" fmla="*/ 32 w 50"/>
                <a:gd name="T1" fmla="*/ 0 h 56"/>
                <a:gd name="T2" fmla="*/ 30 w 50"/>
                <a:gd name="T3" fmla="*/ 2 h 56"/>
                <a:gd name="T4" fmla="*/ 28 w 50"/>
                <a:gd name="T5" fmla="*/ 6 h 56"/>
                <a:gd name="T6" fmla="*/ 26 w 50"/>
                <a:gd name="T7" fmla="*/ 14 h 56"/>
                <a:gd name="T8" fmla="*/ 18 w 50"/>
                <a:gd name="T9" fmla="*/ 28 h 56"/>
                <a:gd name="T10" fmla="*/ 12 w 50"/>
                <a:gd name="T11" fmla="*/ 34 h 56"/>
                <a:gd name="T12" fmla="*/ 6 w 50"/>
                <a:gd name="T13" fmla="*/ 40 h 56"/>
                <a:gd name="T14" fmla="*/ 12 w 50"/>
                <a:gd name="T15" fmla="*/ 40 h 56"/>
                <a:gd name="T16" fmla="*/ 16 w 50"/>
                <a:gd name="T17" fmla="*/ 36 h 56"/>
                <a:gd name="T18" fmla="*/ 18 w 50"/>
                <a:gd name="T19" fmla="*/ 38 h 56"/>
                <a:gd name="T20" fmla="*/ 16 w 50"/>
                <a:gd name="T21" fmla="*/ 40 h 56"/>
                <a:gd name="T22" fmla="*/ 8 w 50"/>
                <a:gd name="T23" fmla="*/ 48 h 56"/>
                <a:gd name="T24" fmla="*/ 4 w 50"/>
                <a:gd name="T25" fmla="*/ 52 h 56"/>
                <a:gd name="T26" fmla="*/ 0 w 50"/>
                <a:gd name="T27" fmla="*/ 56 h 56"/>
                <a:gd name="T28" fmla="*/ 4 w 50"/>
                <a:gd name="T29" fmla="*/ 56 h 56"/>
                <a:gd name="T30" fmla="*/ 8 w 50"/>
                <a:gd name="T31" fmla="*/ 56 h 56"/>
                <a:gd name="T32" fmla="*/ 22 w 50"/>
                <a:gd name="T33" fmla="*/ 48 h 56"/>
                <a:gd name="T34" fmla="*/ 28 w 50"/>
                <a:gd name="T35" fmla="*/ 42 h 56"/>
                <a:gd name="T36" fmla="*/ 32 w 50"/>
                <a:gd name="T37" fmla="*/ 36 h 56"/>
                <a:gd name="T38" fmla="*/ 32 w 50"/>
                <a:gd name="T39" fmla="*/ 50 h 56"/>
                <a:gd name="T40" fmla="*/ 34 w 50"/>
                <a:gd name="T41" fmla="*/ 42 h 56"/>
                <a:gd name="T42" fmla="*/ 36 w 50"/>
                <a:gd name="T43" fmla="*/ 38 h 56"/>
                <a:gd name="T44" fmla="*/ 36 w 50"/>
                <a:gd name="T45" fmla="*/ 34 h 56"/>
                <a:gd name="T46" fmla="*/ 42 w 50"/>
                <a:gd name="T47" fmla="*/ 40 h 56"/>
                <a:gd name="T48" fmla="*/ 50 w 50"/>
                <a:gd name="T49" fmla="*/ 42 h 56"/>
                <a:gd name="T50" fmla="*/ 48 w 50"/>
                <a:gd name="T51" fmla="*/ 38 h 56"/>
                <a:gd name="T52" fmla="*/ 46 w 50"/>
                <a:gd name="T53" fmla="*/ 34 h 56"/>
                <a:gd name="T54" fmla="*/ 44 w 50"/>
                <a:gd name="T55" fmla="*/ 28 h 56"/>
                <a:gd name="T56" fmla="*/ 42 w 50"/>
                <a:gd name="T57" fmla="*/ 24 h 56"/>
                <a:gd name="T58" fmla="*/ 42 w 50"/>
                <a:gd name="T59" fmla="*/ 28 h 56"/>
                <a:gd name="T60" fmla="*/ 44 w 50"/>
                <a:gd name="T61" fmla="*/ 30 h 56"/>
                <a:gd name="T62" fmla="*/ 46 w 50"/>
                <a:gd name="T63" fmla="*/ 32 h 56"/>
                <a:gd name="T64" fmla="*/ 46 w 50"/>
                <a:gd name="T65" fmla="*/ 28 h 56"/>
                <a:gd name="T66" fmla="*/ 46 w 50"/>
                <a:gd name="T67" fmla="*/ 26 h 56"/>
                <a:gd name="T68" fmla="*/ 36 w 50"/>
                <a:gd name="T69" fmla="*/ 2 h 56"/>
                <a:gd name="T70" fmla="*/ 32 w 50"/>
                <a:gd name="T71" fmla="*/ 0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56"/>
                <a:gd name="T110" fmla="*/ 50 w 50"/>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56">
                  <a:moveTo>
                    <a:pt x="32" y="0"/>
                  </a:moveTo>
                  <a:lnTo>
                    <a:pt x="30" y="2"/>
                  </a:lnTo>
                  <a:lnTo>
                    <a:pt x="28" y="6"/>
                  </a:lnTo>
                  <a:lnTo>
                    <a:pt x="26" y="14"/>
                  </a:lnTo>
                  <a:lnTo>
                    <a:pt x="18" y="28"/>
                  </a:lnTo>
                  <a:lnTo>
                    <a:pt x="12" y="34"/>
                  </a:lnTo>
                  <a:lnTo>
                    <a:pt x="6" y="40"/>
                  </a:lnTo>
                  <a:lnTo>
                    <a:pt x="12" y="40"/>
                  </a:lnTo>
                  <a:lnTo>
                    <a:pt x="16" y="36"/>
                  </a:lnTo>
                  <a:lnTo>
                    <a:pt x="18" y="38"/>
                  </a:lnTo>
                  <a:lnTo>
                    <a:pt x="16" y="40"/>
                  </a:lnTo>
                  <a:lnTo>
                    <a:pt x="8" y="48"/>
                  </a:lnTo>
                  <a:lnTo>
                    <a:pt x="4" y="52"/>
                  </a:lnTo>
                  <a:lnTo>
                    <a:pt x="0" y="56"/>
                  </a:lnTo>
                  <a:lnTo>
                    <a:pt x="4" y="56"/>
                  </a:lnTo>
                  <a:lnTo>
                    <a:pt x="8" y="56"/>
                  </a:lnTo>
                  <a:lnTo>
                    <a:pt x="22" y="48"/>
                  </a:lnTo>
                  <a:lnTo>
                    <a:pt x="28" y="42"/>
                  </a:lnTo>
                  <a:lnTo>
                    <a:pt x="32" y="36"/>
                  </a:lnTo>
                  <a:lnTo>
                    <a:pt x="32" y="50"/>
                  </a:lnTo>
                  <a:lnTo>
                    <a:pt x="34" y="42"/>
                  </a:lnTo>
                  <a:lnTo>
                    <a:pt x="36" y="38"/>
                  </a:lnTo>
                  <a:lnTo>
                    <a:pt x="36" y="34"/>
                  </a:lnTo>
                  <a:lnTo>
                    <a:pt x="42" y="40"/>
                  </a:lnTo>
                  <a:lnTo>
                    <a:pt x="50" y="42"/>
                  </a:lnTo>
                  <a:lnTo>
                    <a:pt x="48" y="38"/>
                  </a:lnTo>
                  <a:lnTo>
                    <a:pt x="46" y="34"/>
                  </a:lnTo>
                  <a:lnTo>
                    <a:pt x="44" y="28"/>
                  </a:lnTo>
                  <a:lnTo>
                    <a:pt x="42" y="24"/>
                  </a:lnTo>
                  <a:lnTo>
                    <a:pt x="42" y="28"/>
                  </a:lnTo>
                  <a:lnTo>
                    <a:pt x="44" y="30"/>
                  </a:lnTo>
                  <a:lnTo>
                    <a:pt x="46" y="32"/>
                  </a:lnTo>
                  <a:lnTo>
                    <a:pt x="46" y="28"/>
                  </a:lnTo>
                  <a:lnTo>
                    <a:pt x="46" y="26"/>
                  </a:lnTo>
                  <a:lnTo>
                    <a:pt x="36" y="2"/>
                  </a:lnTo>
                  <a:lnTo>
                    <a:pt x="32" y="0"/>
                  </a:lnTo>
                  <a:close/>
                </a:path>
              </a:pathLst>
            </a:custGeom>
            <a:solidFill>
              <a:srgbClr val="39704A"/>
            </a:solidFill>
            <a:ln w="3175">
              <a:solidFill>
                <a:srgbClr val="1D1D1B"/>
              </a:solidFill>
              <a:round/>
              <a:headEnd/>
              <a:tailEnd/>
            </a:ln>
          </p:spPr>
          <p:txBody>
            <a:bodyPr/>
            <a:lstStyle/>
            <a:p>
              <a:endParaRPr lang="en-US"/>
            </a:p>
          </p:txBody>
        </p:sp>
        <p:sp>
          <p:nvSpPr>
            <p:cNvPr id="28971" name="Freeform 30"/>
            <p:cNvSpPr>
              <a:spLocks/>
            </p:cNvSpPr>
            <p:nvPr/>
          </p:nvSpPr>
          <p:spPr bwMode="auto">
            <a:xfrm>
              <a:off x="944" y="2592"/>
              <a:ext cx="22" cy="26"/>
            </a:xfrm>
            <a:custGeom>
              <a:avLst/>
              <a:gdLst>
                <a:gd name="T0" fmla="*/ 4 w 22"/>
                <a:gd name="T1" fmla="*/ 0 h 26"/>
                <a:gd name="T2" fmla="*/ 4 w 22"/>
                <a:gd name="T3" fmla="*/ 4 h 26"/>
                <a:gd name="T4" fmla="*/ 6 w 22"/>
                <a:gd name="T5" fmla="*/ 10 h 26"/>
                <a:gd name="T6" fmla="*/ 8 w 22"/>
                <a:gd name="T7" fmla="*/ 12 h 26"/>
                <a:gd name="T8" fmla="*/ 12 w 22"/>
                <a:gd name="T9" fmla="*/ 14 h 26"/>
                <a:gd name="T10" fmla="*/ 14 w 22"/>
                <a:gd name="T11" fmla="*/ 16 h 26"/>
                <a:gd name="T12" fmla="*/ 18 w 22"/>
                <a:gd name="T13" fmla="*/ 20 h 26"/>
                <a:gd name="T14" fmla="*/ 22 w 22"/>
                <a:gd name="T15" fmla="*/ 24 h 26"/>
                <a:gd name="T16" fmla="*/ 18 w 22"/>
                <a:gd name="T17" fmla="*/ 26 h 26"/>
                <a:gd name="T18" fmla="*/ 6 w 22"/>
                <a:gd name="T19" fmla="*/ 20 h 26"/>
                <a:gd name="T20" fmla="*/ 2 w 22"/>
                <a:gd name="T21" fmla="*/ 16 h 26"/>
                <a:gd name="T22" fmla="*/ 0 w 22"/>
                <a:gd name="T23" fmla="*/ 10 h 26"/>
                <a:gd name="T24" fmla="*/ 4 w 2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6"/>
                <a:gd name="T41" fmla="*/ 22 w 2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6">
                  <a:moveTo>
                    <a:pt x="4" y="0"/>
                  </a:moveTo>
                  <a:lnTo>
                    <a:pt x="4" y="4"/>
                  </a:lnTo>
                  <a:lnTo>
                    <a:pt x="6" y="10"/>
                  </a:lnTo>
                  <a:lnTo>
                    <a:pt x="8" y="12"/>
                  </a:lnTo>
                  <a:lnTo>
                    <a:pt x="12" y="14"/>
                  </a:lnTo>
                  <a:lnTo>
                    <a:pt x="14" y="16"/>
                  </a:lnTo>
                  <a:lnTo>
                    <a:pt x="18" y="20"/>
                  </a:lnTo>
                  <a:lnTo>
                    <a:pt x="22" y="24"/>
                  </a:lnTo>
                  <a:lnTo>
                    <a:pt x="18" y="26"/>
                  </a:lnTo>
                  <a:lnTo>
                    <a:pt x="6" y="20"/>
                  </a:lnTo>
                  <a:lnTo>
                    <a:pt x="2" y="16"/>
                  </a:lnTo>
                  <a:lnTo>
                    <a:pt x="0" y="10"/>
                  </a:lnTo>
                  <a:lnTo>
                    <a:pt x="4" y="0"/>
                  </a:lnTo>
                  <a:close/>
                </a:path>
              </a:pathLst>
            </a:custGeom>
            <a:solidFill>
              <a:srgbClr val="39704A"/>
            </a:solidFill>
            <a:ln w="3175">
              <a:solidFill>
                <a:srgbClr val="1D1D1B"/>
              </a:solidFill>
              <a:round/>
              <a:headEnd/>
              <a:tailEnd/>
            </a:ln>
          </p:spPr>
          <p:txBody>
            <a:bodyPr/>
            <a:lstStyle/>
            <a:p>
              <a:endParaRPr lang="en-US"/>
            </a:p>
          </p:txBody>
        </p:sp>
        <p:sp>
          <p:nvSpPr>
            <p:cNvPr id="28972" name="Freeform 31"/>
            <p:cNvSpPr>
              <a:spLocks/>
            </p:cNvSpPr>
            <p:nvPr/>
          </p:nvSpPr>
          <p:spPr bwMode="auto">
            <a:xfrm>
              <a:off x="654" y="2432"/>
              <a:ext cx="206" cy="108"/>
            </a:xfrm>
            <a:custGeom>
              <a:avLst/>
              <a:gdLst>
                <a:gd name="T0" fmla="*/ 48 w 206"/>
                <a:gd name="T1" fmla="*/ 42 h 108"/>
                <a:gd name="T2" fmla="*/ 42 w 206"/>
                <a:gd name="T3" fmla="*/ 52 h 108"/>
                <a:gd name="T4" fmla="*/ 28 w 206"/>
                <a:gd name="T5" fmla="*/ 66 h 108"/>
                <a:gd name="T6" fmla="*/ 32 w 206"/>
                <a:gd name="T7" fmla="*/ 70 h 108"/>
                <a:gd name="T8" fmla="*/ 24 w 206"/>
                <a:gd name="T9" fmla="*/ 80 h 108"/>
                <a:gd name="T10" fmla="*/ 14 w 206"/>
                <a:gd name="T11" fmla="*/ 88 h 108"/>
                <a:gd name="T12" fmla="*/ 2 w 206"/>
                <a:gd name="T13" fmla="*/ 96 h 108"/>
                <a:gd name="T14" fmla="*/ 2 w 206"/>
                <a:gd name="T15" fmla="*/ 104 h 108"/>
                <a:gd name="T16" fmla="*/ 10 w 206"/>
                <a:gd name="T17" fmla="*/ 108 h 108"/>
                <a:gd name="T18" fmla="*/ 32 w 206"/>
                <a:gd name="T19" fmla="*/ 94 h 108"/>
                <a:gd name="T20" fmla="*/ 42 w 206"/>
                <a:gd name="T21" fmla="*/ 92 h 108"/>
                <a:gd name="T22" fmla="*/ 34 w 206"/>
                <a:gd name="T23" fmla="*/ 106 h 108"/>
                <a:gd name="T24" fmla="*/ 52 w 206"/>
                <a:gd name="T25" fmla="*/ 102 h 108"/>
                <a:gd name="T26" fmla="*/ 64 w 206"/>
                <a:gd name="T27" fmla="*/ 94 h 108"/>
                <a:gd name="T28" fmla="*/ 74 w 206"/>
                <a:gd name="T29" fmla="*/ 92 h 108"/>
                <a:gd name="T30" fmla="*/ 82 w 206"/>
                <a:gd name="T31" fmla="*/ 94 h 108"/>
                <a:gd name="T32" fmla="*/ 88 w 206"/>
                <a:gd name="T33" fmla="*/ 88 h 108"/>
                <a:gd name="T34" fmla="*/ 100 w 206"/>
                <a:gd name="T35" fmla="*/ 92 h 108"/>
                <a:gd name="T36" fmla="*/ 110 w 206"/>
                <a:gd name="T37" fmla="*/ 84 h 108"/>
                <a:gd name="T38" fmla="*/ 120 w 206"/>
                <a:gd name="T39" fmla="*/ 80 h 108"/>
                <a:gd name="T40" fmla="*/ 126 w 206"/>
                <a:gd name="T41" fmla="*/ 72 h 108"/>
                <a:gd name="T42" fmla="*/ 124 w 206"/>
                <a:gd name="T43" fmla="*/ 60 h 108"/>
                <a:gd name="T44" fmla="*/ 134 w 206"/>
                <a:gd name="T45" fmla="*/ 66 h 108"/>
                <a:gd name="T46" fmla="*/ 150 w 206"/>
                <a:gd name="T47" fmla="*/ 66 h 108"/>
                <a:gd name="T48" fmla="*/ 146 w 206"/>
                <a:gd name="T49" fmla="*/ 56 h 108"/>
                <a:gd name="T50" fmla="*/ 164 w 206"/>
                <a:gd name="T51" fmla="*/ 54 h 108"/>
                <a:gd name="T52" fmla="*/ 174 w 206"/>
                <a:gd name="T53" fmla="*/ 54 h 108"/>
                <a:gd name="T54" fmla="*/ 184 w 206"/>
                <a:gd name="T55" fmla="*/ 48 h 108"/>
                <a:gd name="T56" fmla="*/ 180 w 206"/>
                <a:gd name="T57" fmla="*/ 40 h 108"/>
                <a:gd name="T58" fmla="*/ 178 w 206"/>
                <a:gd name="T59" fmla="*/ 38 h 108"/>
                <a:gd name="T60" fmla="*/ 196 w 206"/>
                <a:gd name="T61" fmla="*/ 40 h 108"/>
                <a:gd name="T62" fmla="*/ 206 w 206"/>
                <a:gd name="T63" fmla="*/ 36 h 108"/>
                <a:gd name="T64" fmla="*/ 202 w 206"/>
                <a:gd name="T65" fmla="*/ 32 h 108"/>
                <a:gd name="T66" fmla="*/ 196 w 206"/>
                <a:gd name="T67" fmla="*/ 24 h 108"/>
                <a:gd name="T68" fmla="*/ 188 w 206"/>
                <a:gd name="T69" fmla="*/ 24 h 108"/>
                <a:gd name="T70" fmla="*/ 194 w 206"/>
                <a:gd name="T71" fmla="*/ 16 h 108"/>
                <a:gd name="T72" fmla="*/ 184 w 206"/>
                <a:gd name="T73" fmla="*/ 14 h 108"/>
                <a:gd name="T74" fmla="*/ 192 w 206"/>
                <a:gd name="T75" fmla="*/ 4 h 108"/>
                <a:gd name="T76" fmla="*/ 188 w 206"/>
                <a:gd name="T77" fmla="*/ 0 h 108"/>
                <a:gd name="T78" fmla="*/ 164 w 206"/>
                <a:gd name="T79" fmla="*/ 8 h 108"/>
                <a:gd name="T80" fmla="*/ 152 w 206"/>
                <a:gd name="T81" fmla="*/ 14 h 108"/>
                <a:gd name="T82" fmla="*/ 122 w 206"/>
                <a:gd name="T83" fmla="*/ 20 h 108"/>
                <a:gd name="T84" fmla="*/ 104 w 206"/>
                <a:gd name="T85" fmla="*/ 34 h 108"/>
                <a:gd name="T86" fmla="*/ 88 w 206"/>
                <a:gd name="T87" fmla="*/ 32 h 108"/>
                <a:gd name="T88" fmla="*/ 70 w 206"/>
                <a:gd name="T89" fmla="*/ 38 h 108"/>
                <a:gd name="T90" fmla="*/ 60 w 206"/>
                <a:gd name="T91" fmla="*/ 38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108"/>
                <a:gd name="T140" fmla="*/ 206 w 206"/>
                <a:gd name="T141" fmla="*/ 108 h 1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108">
                  <a:moveTo>
                    <a:pt x="68" y="40"/>
                  </a:moveTo>
                  <a:lnTo>
                    <a:pt x="54" y="40"/>
                  </a:lnTo>
                  <a:lnTo>
                    <a:pt x="48" y="42"/>
                  </a:lnTo>
                  <a:lnTo>
                    <a:pt x="44" y="46"/>
                  </a:lnTo>
                  <a:lnTo>
                    <a:pt x="54" y="46"/>
                  </a:lnTo>
                  <a:lnTo>
                    <a:pt x="42" y="52"/>
                  </a:lnTo>
                  <a:lnTo>
                    <a:pt x="32" y="62"/>
                  </a:lnTo>
                  <a:lnTo>
                    <a:pt x="30" y="64"/>
                  </a:lnTo>
                  <a:lnTo>
                    <a:pt x="28" y="66"/>
                  </a:lnTo>
                  <a:lnTo>
                    <a:pt x="36" y="62"/>
                  </a:lnTo>
                  <a:lnTo>
                    <a:pt x="44" y="62"/>
                  </a:lnTo>
                  <a:lnTo>
                    <a:pt x="32" y="70"/>
                  </a:lnTo>
                  <a:lnTo>
                    <a:pt x="26" y="76"/>
                  </a:lnTo>
                  <a:lnTo>
                    <a:pt x="20" y="80"/>
                  </a:lnTo>
                  <a:lnTo>
                    <a:pt x="24" y="80"/>
                  </a:lnTo>
                  <a:lnTo>
                    <a:pt x="28" y="80"/>
                  </a:lnTo>
                  <a:lnTo>
                    <a:pt x="22" y="84"/>
                  </a:lnTo>
                  <a:lnTo>
                    <a:pt x="14" y="88"/>
                  </a:lnTo>
                  <a:lnTo>
                    <a:pt x="6" y="92"/>
                  </a:lnTo>
                  <a:lnTo>
                    <a:pt x="8" y="92"/>
                  </a:lnTo>
                  <a:lnTo>
                    <a:pt x="2" y="96"/>
                  </a:lnTo>
                  <a:lnTo>
                    <a:pt x="0" y="100"/>
                  </a:lnTo>
                  <a:lnTo>
                    <a:pt x="0" y="102"/>
                  </a:lnTo>
                  <a:lnTo>
                    <a:pt x="2" y="104"/>
                  </a:lnTo>
                  <a:lnTo>
                    <a:pt x="6" y="104"/>
                  </a:lnTo>
                  <a:lnTo>
                    <a:pt x="10" y="104"/>
                  </a:lnTo>
                  <a:lnTo>
                    <a:pt x="10" y="108"/>
                  </a:lnTo>
                  <a:lnTo>
                    <a:pt x="16" y="102"/>
                  </a:lnTo>
                  <a:lnTo>
                    <a:pt x="20" y="94"/>
                  </a:lnTo>
                  <a:lnTo>
                    <a:pt x="32" y="94"/>
                  </a:lnTo>
                  <a:lnTo>
                    <a:pt x="38" y="92"/>
                  </a:lnTo>
                  <a:lnTo>
                    <a:pt x="42" y="86"/>
                  </a:lnTo>
                  <a:lnTo>
                    <a:pt x="42" y="92"/>
                  </a:lnTo>
                  <a:lnTo>
                    <a:pt x="40" y="96"/>
                  </a:lnTo>
                  <a:lnTo>
                    <a:pt x="36" y="100"/>
                  </a:lnTo>
                  <a:lnTo>
                    <a:pt x="34" y="106"/>
                  </a:lnTo>
                  <a:lnTo>
                    <a:pt x="42" y="104"/>
                  </a:lnTo>
                  <a:lnTo>
                    <a:pt x="50" y="102"/>
                  </a:lnTo>
                  <a:lnTo>
                    <a:pt x="52" y="102"/>
                  </a:lnTo>
                  <a:lnTo>
                    <a:pt x="54" y="100"/>
                  </a:lnTo>
                  <a:lnTo>
                    <a:pt x="54" y="94"/>
                  </a:lnTo>
                  <a:lnTo>
                    <a:pt x="64" y="94"/>
                  </a:lnTo>
                  <a:lnTo>
                    <a:pt x="72" y="96"/>
                  </a:lnTo>
                  <a:lnTo>
                    <a:pt x="74" y="94"/>
                  </a:lnTo>
                  <a:lnTo>
                    <a:pt x="74" y="92"/>
                  </a:lnTo>
                  <a:lnTo>
                    <a:pt x="76" y="92"/>
                  </a:lnTo>
                  <a:lnTo>
                    <a:pt x="80" y="94"/>
                  </a:lnTo>
                  <a:lnTo>
                    <a:pt x="82" y="94"/>
                  </a:lnTo>
                  <a:lnTo>
                    <a:pt x="84" y="90"/>
                  </a:lnTo>
                  <a:lnTo>
                    <a:pt x="86" y="88"/>
                  </a:lnTo>
                  <a:lnTo>
                    <a:pt x="88" y="88"/>
                  </a:lnTo>
                  <a:lnTo>
                    <a:pt x="92" y="88"/>
                  </a:lnTo>
                  <a:lnTo>
                    <a:pt x="96" y="90"/>
                  </a:lnTo>
                  <a:lnTo>
                    <a:pt x="100" y="92"/>
                  </a:lnTo>
                  <a:lnTo>
                    <a:pt x="102" y="90"/>
                  </a:lnTo>
                  <a:lnTo>
                    <a:pt x="106" y="86"/>
                  </a:lnTo>
                  <a:lnTo>
                    <a:pt x="110" y="84"/>
                  </a:lnTo>
                  <a:lnTo>
                    <a:pt x="116" y="82"/>
                  </a:lnTo>
                  <a:lnTo>
                    <a:pt x="120" y="84"/>
                  </a:lnTo>
                  <a:lnTo>
                    <a:pt x="120" y="80"/>
                  </a:lnTo>
                  <a:lnTo>
                    <a:pt x="122" y="78"/>
                  </a:lnTo>
                  <a:lnTo>
                    <a:pt x="126" y="74"/>
                  </a:lnTo>
                  <a:lnTo>
                    <a:pt x="126" y="72"/>
                  </a:lnTo>
                  <a:lnTo>
                    <a:pt x="126" y="68"/>
                  </a:lnTo>
                  <a:lnTo>
                    <a:pt x="122" y="62"/>
                  </a:lnTo>
                  <a:lnTo>
                    <a:pt x="124" y="60"/>
                  </a:lnTo>
                  <a:lnTo>
                    <a:pt x="130" y="60"/>
                  </a:lnTo>
                  <a:lnTo>
                    <a:pt x="132" y="64"/>
                  </a:lnTo>
                  <a:lnTo>
                    <a:pt x="134" y="66"/>
                  </a:lnTo>
                  <a:lnTo>
                    <a:pt x="142" y="66"/>
                  </a:lnTo>
                  <a:lnTo>
                    <a:pt x="146" y="68"/>
                  </a:lnTo>
                  <a:lnTo>
                    <a:pt x="150" y="66"/>
                  </a:lnTo>
                  <a:lnTo>
                    <a:pt x="150" y="62"/>
                  </a:lnTo>
                  <a:lnTo>
                    <a:pt x="150" y="58"/>
                  </a:lnTo>
                  <a:lnTo>
                    <a:pt x="146" y="56"/>
                  </a:lnTo>
                  <a:lnTo>
                    <a:pt x="142" y="54"/>
                  </a:lnTo>
                  <a:lnTo>
                    <a:pt x="154" y="54"/>
                  </a:lnTo>
                  <a:lnTo>
                    <a:pt x="164" y="54"/>
                  </a:lnTo>
                  <a:lnTo>
                    <a:pt x="166" y="52"/>
                  </a:lnTo>
                  <a:lnTo>
                    <a:pt x="170" y="52"/>
                  </a:lnTo>
                  <a:lnTo>
                    <a:pt x="174" y="54"/>
                  </a:lnTo>
                  <a:lnTo>
                    <a:pt x="178" y="56"/>
                  </a:lnTo>
                  <a:lnTo>
                    <a:pt x="182" y="54"/>
                  </a:lnTo>
                  <a:lnTo>
                    <a:pt x="184" y="48"/>
                  </a:lnTo>
                  <a:lnTo>
                    <a:pt x="184" y="44"/>
                  </a:lnTo>
                  <a:lnTo>
                    <a:pt x="182" y="42"/>
                  </a:lnTo>
                  <a:lnTo>
                    <a:pt x="180" y="40"/>
                  </a:lnTo>
                  <a:lnTo>
                    <a:pt x="178" y="42"/>
                  </a:lnTo>
                  <a:lnTo>
                    <a:pt x="176" y="42"/>
                  </a:lnTo>
                  <a:lnTo>
                    <a:pt x="178" y="38"/>
                  </a:lnTo>
                  <a:lnTo>
                    <a:pt x="182" y="36"/>
                  </a:lnTo>
                  <a:lnTo>
                    <a:pt x="188" y="38"/>
                  </a:lnTo>
                  <a:lnTo>
                    <a:pt x="196" y="40"/>
                  </a:lnTo>
                  <a:lnTo>
                    <a:pt x="204" y="40"/>
                  </a:lnTo>
                  <a:lnTo>
                    <a:pt x="206" y="38"/>
                  </a:lnTo>
                  <a:lnTo>
                    <a:pt x="206" y="36"/>
                  </a:lnTo>
                  <a:lnTo>
                    <a:pt x="204" y="34"/>
                  </a:lnTo>
                  <a:lnTo>
                    <a:pt x="204" y="32"/>
                  </a:lnTo>
                  <a:lnTo>
                    <a:pt x="202" y="32"/>
                  </a:lnTo>
                  <a:lnTo>
                    <a:pt x="198" y="32"/>
                  </a:lnTo>
                  <a:lnTo>
                    <a:pt x="198" y="28"/>
                  </a:lnTo>
                  <a:lnTo>
                    <a:pt x="196" y="24"/>
                  </a:lnTo>
                  <a:lnTo>
                    <a:pt x="194" y="22"/>
                  </a:lnTo>
                  <a:lnTo>
                    <a:pt x="192" y="22"/>
                  </a:lnTo>
                  <a:lnTo>
                    <a:pt x="188" y="24"/>
                  </a:lnTo>
                  <a:lnTo>
                    <a:pt x="186" y="22"/>
                  </a:lnTo>
                  <a:lnTo>
                    <a:pt x="190" y="18"/>
                  </a:lnTo>
                  <a:lnTo>
                    <a:pt x="194" y="16"/>
                  </a:lnTo>
                  <a:lnTo>
                    <a:pt x="188" y="16"/>
                  </a:lnTo>
                  <a:lnTo>
                    <a:pt x="186" y="16"/>
                  </a:lnTo>
                  <a:lnTo>
                    <a:pt x="184" y="14"/>
                  </a:lnTo>
                  <a:lnTo>
                    <a:pt x="186" y="10"/>
                  </a:lnTo>
                  <a:lnTo>
                    <a:pt x="188" y="8"/>
                  </a:lnTo>
                  <a:lnTo>
                    <a:pt x="192" y="4"/>
                  </a:lnTo>
                  <a:lnTo>
                    <a:pt x="192" y="2"/>
                  </a:lnTo>
                  <a:lnTo>
                    <a:pt x="192" y="0"/>
                  </a:lnTo>
                  <a:lnTo>
                    <a:pt x="188" y="0"/>
                  </a:lnTo>
                  <a:lnTo>
                    <a:pt x="182" y="0"/>
                  </a:lnTo>
                  <a:lnTo>
                    <a:pt x="174" y="4"/>
                  </a:lnTo>
                  <a:lnTo>
                    <a:pt x="164" y="8"/>
                  </a:lnTo>
                  <a:lnTo>
                    <a:pt x="160" y="14"/>
                  </a:lnTo>
                  <a:lnTo>
                    <a:pt x="158" y="18"/>
                  </a:lnTo>
                  <a:lnTo>
                    <a:pt x="152" y="14"/>
                  </a:lnTo>
                  <a:lnTo>
                    <a:pt x="148" y="14"/>
                  </a:lnTo>
                  <a:lnTo>
                    <a:pt x="136" y="16"/>
                  </a:lnTo>
                  <a:lnTo>
                    <a:pt x="122" y="20"/>
                  </a:lnTo>
                  <a:lnTo>
                    <a:pt x="108" y="26"/>
                  </a:lnTo>
                  <a:lnTo>
                    <a:pt x="106" y="32"/>
                  </a:lnTo>
                  <a:lnTo>
                    <a:pt x="104" y="34"/>
                  </a:lnTo>
                  <a:lnTo>
                    <a:pt x="102" y="34"/>
                  </a:lnTo>
                  <a:lnTo>
                    <a:pt x="96" y="32"/>
                  </a:lnTo>
                  <a:lnTo>
                    <a:pt x="88" y="32"/>
                  </a:lnTo>
                  <a:lnTo>
                    <a:pt x="80" y="32"/>
                  </a:lnTo>
                  <a:lnTo>
                    <a:pt x="74" y="36"/>
                  </a:lnTo>
                  <a:lnTo>
                    <a:pt x="70" y="38"/>
                  </a:lnTo>
                  <a:lnTo>
                    <a:pt x="68" y="38"/>
                  </a:lnTo>
                  <a:lnTo>
                    <a:pt x="60" y="36"/>
                  </a:lnTo>
                  <a:lnTo>
                    <a:pt x="60" y="38"/>
                  </a:lnTo>
                  <a:lnTo>
                    <a:pt x="60" y="40"/>
                  </a:lnTo>
                  <a:lnTo>
                    <a:pt x="68" y="4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3" name="Freeform 32"/>
            <p:cNvSpPr>
              <a:spLocks/>
            </p:cNvSpPr>
            <p:nvPr/>
          </p:nvSpPr>
          <p:spPr bwMode="auto">
            <a:xfrm>
              <a:off x="782" y="2508"/>
              <a:ext cx="18" cy="10"/>
            </a:xfrm>
            <a:custGeom>
              <a:avLst/>
              <a:gdLst>
                <a:gd name="T0" fmla="*/ 10 w 18"/>
                <a:gd name="T1" fmla="*/ 0 h 10"/>
                <a:gd name="T2" fmla="*/ 4 w 18"/>
                <a:gd name="T3" fmla="*/ 4 h 10"/>
                <a:gd name="T4" fmla="*/ 0 w 18"/>
                <a:gd name="T5" fmla="*/ 10 h 10"/>
                <a:gd name="T6" fmla="*/ 8 w 18"/>
                <a:gd name="T7" fmla="*/ 8 h 10"/>
                <a:gd name="T8" fmla="*/ 16 w 18"/>
                <a:gd name="T9" fmla="*/ 6 h 10"/>
                <a:gd name="T10" fmla="*/ 18 w 18"/>
                <a:gd name="T11" fmla="*/ 2 h 10"/>
                <a:gd name="T12" fmla="*/ 16 w 18"/>
                <a:gd name="T13" fmla="*/ 0 h 10"/>
                <a:gd name="T14" fmla="*/ 12 w 18"/>
                <a:gd name="T15" fmla="*/ 0 h 10"/>
                <a:gd name="T16" fmla="*/ 10 w 1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0" y="0"/>
                  </a:moveTo>
                  <a:lnTo>
                    <a:pt x="4" y="4"/>
                  </a:lnTo>
                  <a:lnTo>
                    <a:pt x="0" y="10"/>
                  </a:lnTo>
                  <a:lnTo>
                    <a:pt x="8" y="8"/>
                  </a:lnTo>
                  <a:lnTo>
                    <a:pt x="16" y="6"/>
                  </a:lnTo>
                  <a:lnTo>
                    <a:pt x="18" y="2"/>
                  </a:lnTo>
                  <a:lnTo>
                    <a:pt x="16" y="0"/>
                  </a:lnTo>
                  <a:lnTo>
                    <a:pt x="12" y="0"/>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4" name="Freeform 33"/>
            <p:cNvSpPr>
              <a:spLocks/>
            </p:cNvSpPr>
            <p:nvPr/>
          </p:nvSpPr>
          <p:spPr bwMode="auto">
            <a:xfrm>
              <a:off x="762" y="2518"/>
              <a:ext cx="14" cy="12"/>
            </a:xfrm>
            <a:custGeom>
              <a:avLst/>
              <a:gdLst>
                <a:gd name="T0" fmla="*/ 8 w 14"/>
                <a:gd name="T1" fmla="*/ 2 h 12"/>
                <a:gd name="T2" fmla="*/ 2 w 14"/>
                <a:gd name="T3" fmla="*/ 6 h 12"/>
                <a:gd name="T4" fmla="*/ 0 w 14"/>
                <a:gd name="T5" fmla="*/ 10 h 12"/>
                <a:gd name="T6" fmla="*/ 0 w 14"/>
                <a:gd name="T7" fmla="*/ 12 h 12"/>
                <a:gd name="T8" fmla="*/ 4 w 14"/>
                <a:gd name="T9" fmla="*/ 12 h 12"/>
                <a:gd name="T10" fmla="*/ 6 w 14"/>
                <a:gd name="T11" fmla="*/ 10 h 12"/>
                <a:gd name="T12" fmla="*/ 10 w 14"/>
                <a:gd name="T13" fmla="*/ 8 h 12"/>
                <a:gd name="T14" fmla="*/ 14 w 14"/>
                <a:gd name="T15" fmla="*/ 8 h 12"/>
                <a:gd name="T16" fmla="*/ 14 w 14"/>
                <a:gd name="T17" fmla="*/ 6 h 12"/>
                <a:gd name="T18" fmla="*/ 12 w 14"/>
                <a:gd name="T19" fmla="*/ 2 h 12"/>
                <a:gd name="T20" fmla="*/ 10 w 14"/>
                <a:gd name="T21" fmla="*/ 0 h 12"/>
                <a:gd name="T22" fmla="*/ 8 w 14"/>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8" y="2"/>
                  </a:moveTo>
                  <a:lnTo>
                    <a:pt x="2" y="6"/>
                  </a:lnTo>
                  <a:lnTo>
                    <a:pt x="0" y="10"/>
                  </a:lnTo>
                  <a:lnTo>
                    <a:pt x="0" y="12"/>
                  </a:lnTo>
                  <a:lnTo>
                    <a:pt x="4" y="12"/>
                  </a:lnTo>
                  <a:lnTo>
                    <a:pt x="6" y="10"/>
                  </a:lnTo>
                  <a:lnTo>
                    <a:pt x="10" y="8"/>
                  </a:lnTo>
                  <a:lnTo>
                    <a:pt x="14" y="8"/>
                  </a:lnTo>
                  <a:lnTo>
                    <a:pt x="14" y="6"/>
                  </a:lnTo>
                  <a:lnTo>
                    <a:pt x="12" y="2"/>
                  </a:lnTo>
                  <a:lnTo>
                    <a:pt x="10" y="0"/>
                  </a:lnTo>
                  <a:lnTo>
                    <a:pt x="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5" name="Freeform 34"/>
            <p:cNvSpPr>
              <a:spLocks/>
            </p:cNvSpPr>
            <p:nvPr/>
          </p:nvSpPr>
          <p:spPr bwMode="auto">
            <a:xfrm>
              <a:off x="664" y="2490"/>
              <a:ext cx="18" cy="10"/>
            </a:xfrm>
            <a:custGeom>
              <a:avLst/>
              <a:gdLst>
                <a:gd name="T0" fmla="*/ 14 w 18"/>
                <a:gd name="T1" fmla="*/ 0 h 10"/>
                <a:gd name="T2" fmla="*/ 6 w 18"/>
                <a:gd name="T3" fmla="*/ 2 h 10"/>
                <a:gd name="T4" fmla="*/ 2 w 18"/>
                <a:gd name="T5" fmla="*/ 6 h 10"/>
                <a:gd name="T6" fmla="*/ 0 w 18"/>
                <a:gd name="T7" fmla="*/ 10 h 10"/>
                <a:gd name="T8" fmla="*/ 8 w 18"/>
                <a:gd name="T9" fmla="*/ 8 h 10"/>
                <a:gd name="T10" fmla="*/ 16 w 18"/>
                <a:gd name="T11" fmla="*/ 6 h 10"/>
                <a:gd name="T12" fmla="*/ 18 w 18"/>
                <a:gd name="T13" fmla="*/ 4 h 10"/>
                <a:gd name="T14" fmla="*/ 18 w 18"/>
                <a:gd name="T15" fmla="*/ 2 h 10"/>
                <a:gd name="T16" fmla="*/ 16 w 18"/>
                <a:gd name="T17" fmla="*/ 0 h 10"/>
                <a:gd name="T18" fmla="*/ 14 w 1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0"/>
                <a:gd name="T32" fmla="*/ 18 w 1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0">
                  <a:moveTo>
                    <a:pt x="14" y="0"/>
                  </a:moveTo>
                  <a:lnTo>
                    <a:pt x="6" y="2"/>
                  </a:lnTo>
                  <a:lnTo>
                    <a:pt x="2" y="6"/>
                  </a:lnTo>
                  <a:lnTo>
                    <a:pt x="0" y="10"/>
                  </a:lnTo>
                  <a:lnTo>
                    <a:pt x="8" y="8"/>
                  </a:lnTo>
                  <a:lnTo>
                    <a:pt x="16" y="6"/>
                  </a:lnTo>
                  <a:lnTo>
                    <a:pt x="18" y="4"/>
                  </a:lnTo>
                  <a:lnTo>
                    <a:pt x="18" y="2"/>
                  </a:lnTo>
                  <a:lnTo>
                    <a:pt x="16" y="0"/>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6" name="Freeform 35"/>
            <p:cNvSpPr>
              <a:spLocks/>
            </p:cNvSpPr>
            <p:nvPr/>
          </p:nvSpPr>
          <p:spPr bwMode="auto">
            <a:xfrm>
              <a:off x="736" y="2450"/>
              <a:ext cx="16" cy="8"/>
            </a:xfrm>
            <a:custGeom>
              <a:avLst/>
              <a:gdLst>
                <a:gd name="T0" fmla="*/ 12 w 16"/>
                <a:gd name="T1" fmla="*/ 0 h 8"/>
                <a:gd name="T2" fmla="*/ 4 w 16"/>
                <a:gd name="T3" fmla="*/ 0 h 8"/>
                <a:gd name="T4" fmla="*/ 2 w 16"/>
                <a:gd name="T5" fmla="*/ 2 h 8"/>
                <a:gd name="T6" fmla="*/ 0 w 16"/>
                <a:gd name="T7" fmla="*/ 6 h 8"/>
                <a:gd name="T8" fmla="*/ 0 w 16"/>
                <a:gd name="T9" fmla="*/ 8 h 8"/>
                <a:gd name="T10" fmla="*/ 4 w 16"/>
                <a:gd name="T11" fmla="*/ 8 h 8"/>
                <a:gd name="T12" fmla="*/ 8 w 16"/>
                <a:gd name="T13" fmla="*/ 6 h 8"/>
                <a:gd name="T14" fmla="*/ 16 w 16"/>
                <a:gd name="T15" fmla="*/ 4 h 8"/>
                <a:gd name="T16" fmla="*/ 14 w 16"/>
                <a:gd name="T17" fmla="*/ 2 h 8"/>
                <a:gd name="T18" fmla="*/ 14 w 16"/>
                <a:gd name="T19" fmla="*/ 0 h 8"/>
                <a:gd name="T20" fmla="*/ 12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2" y="0"/>
                  </a:moveTo>
                  <a:lnTo>
                    <a:pt x="4" y="0"/>
                  </a:lnTo>
                  <a:lnTo>
                    <a:pt x="2" y="2"/>
                  </a:lnTo>
                  <a:lnTo>
                    <a:pt x="0" y="6"/>
                  </a:lnTo>
                  <a:lnTo>
                    <a:pt x="0" y="8"/>
                  </a:lnTo>
                  <a:lnTo>
                    <a:pt x="4" y="8"/>
                  </a:lnTo>
                  <a:lnTo>
                    <a:pt x="8" y="6"/>
                  </a:lnTo>
                  <a:lnTo>
                    <a:pt x="16" y="4"/>
                  </a:lnTo>
                  <a:lnTo>
                    <a:pt x="14" y="2"/>
                  </a:lnTo>
                  <a:lnTo>
                    <a:pt x="14"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7" name="Freeform 36"/>
            <p:cNvSpPr>
              <a:spLocks/>
            </p:cNvSpPr>
            <p:nvPr/>
          </p:nvSpPr>
          <p:spPr bwMode="auto">
            <a:xfrm>
              <a:off x="784" y="2438"/>
              <a:ext cx="14" cy="8"/>
            </a:xfrm>
            <a:custGeom>
              <a:avLst/>
              <a:gdLst>
                <a:gd name="T0" fmla="*/ 12 w 14"/>
                <a:gd name="T1" fmla="*/ 0 h 8"/>
                <a:gd name="T2" fmla="*/ 4 w 14"/>
                <a:gd name="T3" fmla="*/ 0 h 8"/>
                <a:gd name="T4" fmla="*/ 0 w 14"/>
                <a:gd name="T5" fmla="*/ 2 h 8"/>
                <a:gd name="T6" fmla="*/ 0 w 14"/>
                <a:gd name="T7" fmla="*/ 4 h 8"/>
                <a:gd name="T8" fmla="*/ 2 w 14"/>
                <a:gd name="T9" fmla="*/ 6 h 8"/>
                <a:gd name="T10" fmla="*/ 6 w 14"/>
                <a:gd name="T11" fmla="*/ 8 h 8"/>
                <a:gd name="T12" fmla="*/ 14 w 14"/>
                <a:gd name="T13" fmla="*/ 4 h 8"/>
                <a:gd name="T14" fmla="*/ 14 w 14"/>
                <a:gd name="T15" fmla="*/ 2 h 8"/>
                <a:gd name="T16" fmla="*/ 1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12" y="0"/>
                  </a:moveTo>
                  <a:lnTo>
                    <a:pt x="4" y="0"/>
                  </a:lnTo>
                  <a:lnTo>
                    <a:pt x="0" y="2"/>
                  </a:lnTo>
                  <a:lnTo>
                    <a:pt x="0" y="4"/>
                  </a:lnTo>
                  <a:lnTo>
                    <a:pt x="2" y="6"/>
                  </a:lnTo>
                  <a:lnTo>
                    <a:pt x="6" y="8"/>
                  </a:lnTo>
                  <a:lnTo>
                    <a:pt x="14" y="4"/>
                  </a:lnTo>
                  <a:lnTo>
                    <a:pt x="14" y="2"/>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8" name="Freeform 37"/>
            <p:cNvSpPr>
              <a:spLocks/>
            </p:cNvSpPr>
            <p:nvPr/>
          </p:nvSpPr>
          <p:spPr bwMode="auto">
            <a:xfrm>
              <a:off x="852" y="2478"/>
              <a:ext cx="20" cy="8"/>
            </a:xfrm>
            <a:custGeom>
              <a:avLst/>
              <a:gdLst>
                <a:gd name="T0" fmla="*/ 14 w 20"/>
                <a:gd name="T1" fmla="*/ 2 h 8"/>
                <a:gd name="T2" fmla="*/ 6 w 20"/>
                <a:gd name="T3" fmla="*/ 0 h 8"/>
                <a:gd name="T4" fmla="*/ 4 w 20"/>
                <a:gd name="T5" fmla="*/ 0 h 8"/>
                <a:gd name="T6" fmla="*/ 0 w 20"/>
                <a:gd name="T7" fmla="*/ 2 h 8"/>
                <a:gd name="T8" fmla="*/ 8 w 20"/>
                <a:gd name="T9" fmla="*/ 6 h 8"/>
                <a:gd name="T10" fmla="*/ 18 w 20"/>
                <a:gd name="T11" fmla="*/ 8 h 8"/>
                <a:gd name="T12" fmla="*/ 20 w 20"/>
                <a:gd name="T13" fmla="*/ 8 h 8"/>
                <a:gd name="T14" fmla="*/ 20 w 20"/>
                <a:gd name="T15" fmla="*/ 6 h 8"/>
                <a:gd name="T16" fmla="*/ 20 w 20"/>
                <a:gd name="T17" fmla="*/ 2 h 8"/>
                <a:gd name="T18" fmla="*/ 18 w 20"/>
                <a:gd name="T19" fmla="*/ 2 h 8"/>
                <a:gd name="T20" fmla="*/ 14 w 20"/>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8"/>
                <a:gd name="T35" fmla="*/ 20 w 2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8">
                  <a:moveTo>
                    <a:pt x="14" y="2"/>
                  </a:moveTo>
                  <a:lnTo>
                    <a:pt x="6" y="0"/>
                  </a:lnTo>
                  <a:lnTo>
                    <a:pt x="4" y="0"/>
                  </a:lnTo>
                  <a:lnTo>
                    <a:pt x="0" y="2"/>
                  </a:lnTo>
                  <a:lnTo>
                    <a:pt x="8" y="6"/>
                  </a:lnTo>
                  <a:lnTo>
                    <a:pt x="18" y="8"/>
                  </a:lnTo>
                  <a:lnTo>
                    <a:pt x="20" y="8"/>
                  </a:lnTo>
                  <a:lnTo>
                    <a:pt x="20" y="6"/>
                  </a:lnTo>
                  <a:lnTo>
                    <a:pt x="20" y="2"/>
                  </a:lnTo>
                  <a:lnTo>
                    <a:pt x="18" y="2"/>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9" name="Freeform 38"/>
            <p:cNvSpPr>
              <a:spLocks/>
            </p:cNvSpPr>
            <p:nvPr/>
          </p:nvSpPr>
          <p:spPr bwMode="auto">
            <a:xfrm>
              <a:off x="882" y="2488"/>
              <a:ext cx="14" cy="8"/>
            </a:xfrm>
            <a:custGeom>
              <a:avLst/>
              <a:gdLst>
                <a:gd name="T0" fmla="*/ 12 w 14"/>
                <a:gd name="T1" fmla="*/ 0 h 8"/>
                <a:gd name="T2" fmla="*/ 4 w 14"/>
                <a:gd name="T3" fmla="*/ 0 h 8"/>
                <a:gd name="T4" fmla="*/ 0 w 14"/>
                <a:gd name="T5" fmla="*/ 0 h 8"/>
                <a:gd name="T6" fmla="*/ 0 w 14"/>
                <a:gd name="T7" fmla="*/ 4 h 8"/>
                <a:gd name="T8" fmla="*/ 2 w 14"/>
                <a:gd name="T9" fmla="*/ 6 h 8"/>
                <a:gd name="T10" fmla="*/ 6 w 14"/>
                <a:gd name="T11" fmla="*/ 8 h 8"/>
                <a:gd name="T12" fmla="*/ 10 w 14"/>
                <a:gd name="T13" fmla="*/ 8 h 8"/>
                <a:gd name="T14" fmla="*/ 14 w 14"/>
                <a:gd name="T15" fmla="*/ 8 h 8"/>
                <a:gd name="T16" fmla="*/ 14 w 14"/>
                <a:gd name="T17" fmla="*/ 4 h 8"/>
                <a:gd name="T18" fmla="*/ 12 w 1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12" y="0"/>
                  </a:moveTo>
                  <a:lnTo>
                    <a:pt x="4" y="0"/>
                  </a:lnTo>
                  <a:lnTo>
                    <a:pt x="0" y="0"/>
                  </a:lnTo>
                  <a:lnTo>
                    <a:pt x="0" y="4"/>
                  </a:lnTo>
                  <a:lnTo>
                    <a:pt x="2" y="6"/>
                  </a:lnTo>
                  <a:lnTo>
                    <a:pt x="6" y="8"/>
                  </a:lnTo>
                  <a:lnTo>
                    <a:pt x="10" y="8"/>
                  </a:lnTo>
                  <a:lnTo>
                    <a:pt x="14" y="8"/>
                  </a:lnTo>
                  <a:lnTo>
                    <a:pt x="14" y="4"/>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0" name="Freeform 39"/>
            <p:cNvSpPr>
              <a:spLocks/>
            </p:cNvSpPr>
            <p:nvPr/>
          </p:nvSpPr>
          <p:spPr bwMode="auto">
            <a:xfrm>
              <a:off x="898" y="2436"/>
              <a:ext cx="122" cy="52"/>
            </a:xfrm>
            <a:custGeom>
              <a:avLst/>
              <a:gdLst>
                <a:gd name="T0" fmla="*/ 36 w 122"/>
                <a:gd name="T1" fmla="*/ 8 h 52"/>
                <a:gd name="T2" fmla="*/ 16 w 122"/>
                <a:gd name="T3" fmla="*/ 12 h 52"/>
                <a:gd name="T4" fmla="*/ 12 w 122"/>
                <a:gd name="T5" fmla="*/ 18 h 52"/>
                <a:gd name="T6" fmla="*/ 18 w 122"/>
                <a:gd name="T7" fmla="*/ 18 h 52"/>
                <a:gd name="T8" fmla="*/ 10 w 122"/>
                <a:gd name="T9" fmla="*/ 24 h 52"/>
                <a:gd name="T10" fmla="*/ 4 w 122"/>
                <a:gd name="T11" fmla="*/ 32 h 52"/>
                <a:gd name="T12" fmla="*/ 16 w 122"/>
                <a:gd name="T13" fmla="*/ 34 h 52"/>
                <a:gd name="T14" fmla="*/ 12 w 122"/>
                <a:gd name="T15" fmla="*/ 36 h 52"/>
                <a:gd name="T16" fmla="*/ 20 w 122"/>
                <a:gd name="T17" fmla="*/ 36 h 52"/>
                <a:gd name="T18" fmla="*/ 26 w 122"/>
                <a:gd name="T19" fmla="*/ 36 h 52"/>
                <a:gd name="T20" fmla="*/ 28 w 122"/>
                <a:gd name="T21" fmla="*/ 40 h 52"/>
                <a:gd name="T22" fmla="*/ 32 w 122"/>
                <a:gd name="T23" fmla="*/ 42 h 52"/>
                <a:gd name="T24" fmla="*/ 38 w 122"/>
                <a:gd name="T25" fmla="*/ 38 h 52"/>
                <a:gd name="T26" fmla="*/ 42 w 122"/>
                <a:gd name="T27" fmla="*/ 42 h 52"/>
                <a:gd name="T28" fmla="*/ 48 w 122"/>
                <a:gd name="T29" fmla="*/ 40 h 52"/>
                <a:gd name="T30" fmla="*/ 62 w 122"/>
                <a:gd name="T31" fmla="*/ 42 h 52"/>
                <a:gd name="T32" fmla="*/ 66 w 122"/>
                <a:gd name="T33" fmla="*/ 52 h 52"/>
                <a:gd name="T34" fmla="*/ 74 w 122"/>
                <a:gd name="T35" fmla="*/ 52 h 52"/>
                <a:gd name="T36" fmla="*/ 76 w 122"/>
                <a:gd name="T37" fmla="*/ 46 h 52"/>
                <a:gd name="T38" fmla="*/ 90 w 122"/>
                <a:gd name="T39" fmla="*/ 48 h 52"/>
                <a:gd name="T40" fmla="*/ 94 w 122"/>
                <a:gd name="T41" fmla="*/ 48 h 52"/>
                <a:gd name="T42" fmla="*/ 108 w 122"/>
                <a:gd name="T43" fmla="*/ 46 h 52"/>
                <a:gd name="T44" fmla="*/ 108 w 122"/>
                <a:gd name="T45" fmla="*/ 40 h 52"/>
                <a:gd name="T46" fmla="*/ 122 w 122"/>
                <a:gd name="T47" fmla="*/ 38 h 52"/>
                <a:gd name="T48" fmla="*/ 96 w 122"/>
                <a:gd name="T49" fmla="*/ 26 h 52"/>
                <a:gd name="T50" fmla="*/ 108 w 122"/>
                <a:gd name="T51" fmla="*/ 22 h 52"/>
                <a:gd name="T52" fmla="*/ 114 w 122"/>
                <a:gd name="T53" fmla="*/ 14 h 52"/>
                <a:gd name="T54" fmla="*/ 86 w 122"/>
                <a:gd name="T55" fmla="*/ 8 h 52"/>
                <a:gd name="T56" fmla="*/ 94 w 122"/>
                <a:gd name="T57" fmla="*/ 4 h 52"/>
                <a:gd name="T58" fmla="*/ 76 w 122"/>
                <a:gd name="T59" fmla="*/ 6 h 52"/>
                <a:gd name="T60" fmla="*/ 62 w 122"/>
                <a:gd name="T61" fmla="*/ 10 h 52"/>
                <a:gd name="T62" fmla="*/ 62 w 122"/>
                <a:gd name="T63" fmla="*/ 4 h 52"/>
                <a:gd name="T64" fmla="*/ 54 w 122"/>
                <a:gd name="T65" fmla="*/ 0 h 52"/>
                <a:gd name="T66" fmla="*/ 40 w 122"/>
                <a:gd name="T67" fmla="*/ 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52"/>
                <a:gd name="T104" fmla="*/ 122 w 122"/>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52">
                  <a:moveTo>
                    <a:pt x="46" y="10"/>
                  </a:moveTo>
                  <a:lnTo>
                    <a:pt x="36" y="8"/>
                  </a:lnTo>
                  <a:lnTo>
                    <a:pt x="26" y="8"/>
                  </a:lnTo>
                  <a:lnTo>
                    <a:pt x="16" y="12"/>
                  </a:lnTo>
                  <a:lnTo>
                    <a:pt x="8" y="18"/>
                  </a:lnTo>
                  <a:lnTo>
                    <a:pt x="12" y="18"/>
                  </a:lnTo>
                  <a:lnTo>
                    <a:pt x="14" y="18"/>
                  </a:lnTo>
                  <a:lnTo>
                    <a:pt x="18" y="18"/>
                  </a:lnTo>
                  <a:lnTo>
                    <a:pt x="22" y="20"/>
                  </a:lnTo>
                  <a:lnTo>
                    <a:pt x="10" y="24"/>
                  </a:lnTo>
                  <a:lnTo>
                    <a:pt x="0" y="30"/>
                  </a:lnTo>
                  <a:lnTo>
                    <a:pt x="4" y="32"/>
                  </a:lnTo>
                  <a:lnTo>
                    <a:pt x="8" y="32"/>
                  </a:lnTo>
                  <a:lnTo>
                    <a:pt x="16" y="34"/>
                  </a:lnTo>
                  <a:lnTo>
                    <a:pt x="14" y="34"/>
                  </a:lnTo>
                  <a:lnTo>
                    <a:pt x="12" y="36"/>
                  </a:lnTo>
                  <a:lnTo>
                    <a:pt x="12" y="38"/>
                  </a:lnTo>
                  <a:lnTo>
                    <a:pt x="20" y="36"/>
                  </a:lnTo>
                  <a:lnTo>
                    <a:pt x="22" y="36"/>
                  </a:lnTo>
                  <a:lnTo>
                    <a:pt x="26" y="36"/>
                  </a:lnTo>
                  <a:lnTo>
                    <a:pt x="28" y="36"/>
                  </a:lnTo>
                  <a:lnTo>
                    <a:pt x="28" y="40"/>
                  </a:lnTo>
                  <a:lnTo>
                    <a:pt x="28" y="44"/>
                  </a:lnTo>
                  <a:lnTo>
                    <a:pt x="32" y="42"/>
                  </a:lnTo>
                  <a:lnTo>
                    <a:pt x="36" y="40"/>
                  </a:lnTo>
                  <a:lnTo>
                    <a:pt x="38" y="38"/>
                  </a:lnTo>
                  <a:lnTo>
                    <a:pt x="42" y="38"/>
                  </a:lnTo>
                  <a:lnTo>
                    <a:pt x="42" y="42"/>
                  </a:lnTo>
                  <a:lnTo>
                    <a:pt x="44" y="46"/>
                  </a:lnTo>
                  <a:lnTo>
                    <a:pt x="48" y="40"/>
                  </a:lnTo>
                  <a:lnTo>
                    <a:pt x="52" y="36"/>
                  </a:lnTo>
                  <a:lnTo>
                    <a:pt x="62" y="42"/>
                  </a:lnTo>
                  <a:lnTo>
                    <a:pt x="56" y="48"/>
                  </a:lnTo>
                  <a:lnTo>
                    <a:pt x="66" y="52"/>
                  </a:lnTo>
                  <a:lnTo>
                    <a:pt x="70" y="52"/>
                  </a:lnTo>
                  <a:lnTo>
                    <a:pt x="74" y="52"/>
                  </a:lnTo>
                  <a:lnTo>
                    <a:pt x="76" y="50"/>
                  </a:lnTo>
                  <a:lnTo>
                    <a:pt x="76" y="46"/>
                  </a:lnTo>
                  <a:lnTo>
                    <a:pt x="86" y="48"/>
                  </a:lnTo>
                  <a:lnTo>
                    <a:pt x="90" y="48"/>
                  </a:lnTo>
                  <a:lnTo>
                    <a:pt x="92" y="52"/>
                  </a:lnTo>
                  <a:lnTo>
                    <a:pt x="94" y="48"/>
                  </a:lnTo>
                  <a:lnTo>
                    <a:pt x="94" y="44"/>
                  </a:lnTo>
                  <a:lnTo>
                    <a:pt x="108" y="46"/>
                  </a:lnTo>
                  <a:lnTo>
                    <a:pt x="108" y="44"/>
                  </a:lnTo>
                  <a:lnTo>
                    <a:pt x="108" y="40"/>
                  </a:lnTo>
                  <a:lnTo>
                    <a:pt x="122" y="42"/>
                  </a:lnTo>
                  <a:lnTo>
                    <a:pt x="122" y="38"/>
                  </a:lnTo>
                  <a:lnTo>
                    <a:pt x="120" y="38"/>
                  </a:lnTo>
                  <a:lnTo>
                    <a:pt x="96" y="26"/>
                  </a:lnTo>
                  <a:lnTo>
                    <a:pt x="102" y="24"/>
                  </a:lnTo>
                  <a:lnTo>
                    <a:pt x="108" y="22"/>
                  </a:lnTo>
                  <a:lnTo>
                    <a:pt x="122" y="20"/>
                  </a:lnTo>
                  <a:lnTo>
                    <a:pt x="114" y="14"/>
                  </a:lnTo>
                  <a:lnTo>
                    <a:pt x="104" y="10"/>
                  </a:lnTo>
                  <a:lnTo>
                    <a:pt x="86" y="8"/>
                  </a:lnTo>
                  <a:lnTo>
                    <a:pt x="90" y="6"/>
                  </a:lnTo>
                  <a:lnTo>
                    <a:pt x="94" y="4"/>
                  </a:lnTo>
                  <a:lnTo>
                    <a:pt x="90" y="2"/>
                  </a:lnTo>
                  <a:lnTo>
                    <a:pt x="76" y="6"/>
                  </a:lnTo>
                  <a:lnTo>
                    <a:pt x="68" y="8"/>
                  </a:lnTo>
                  <a:lnTo>
                    <a:pt x="62" y="10"/>
                  </a:lnTo>
                  <a:lnTo>
                    <a:pt x="62" y="6"/>
                  </a:lnTo>
                  <a:lnTo>
                    <a:pt x="62" y="4"/>
                  </a:lnTo>
                  <a:lnTo>
                    <a:pt x="60" y="2"/>
                  </a:lnTo>
                  <a:lnTo>
                    <a:pt x="54" y="0"/>
                  </a:lnTo>
                  <a:lnTo>
                    <a:pt x="50" y="2"/>
                  </a:lnTo>
                  <a:lnTo>
                    <a:pt x="40" y="6"/>
                  </a:lnTo>
                  <a:lnTo>
                    <a:pt x="46" y="1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1" name="Freeform 40"/>
            <p:cNvSpPr>
              <a:spLocks/>
            </p:cNvSpPr>
            <p:nvPr/>
          </p:nvSpPr>
          <p:spPr bwMode="auto">
            <a:xfrm>
              <a:off x="908" y="2418"/>
              <a:ext cx="38" cy="16"/>
            </a:xfrm>
            <a:custGeom>
              <a:avLst/>
              <a:gdLst>
                <a:gd name="T0" fmla="*/ 26 w 38"/>
                <a:gd name="T1" fmla="*/ 2 h 16"/>
                <a:gd name="T2" fmla="*/ 14 w 38"/>
                <a:gd name="T3" fmla="*/ 2 h 16"/>
                <a:gd name="T4" fmla="*/ 8 w 38"/>
                <a:gd name="T5" fmla="*/ 4 h 16"/>
                <a:gd name="T6" fmla="*/ 2 w 38"/>
                <a:gd name="T7" fmla="*/ 8 h 16"/>
                <a:gd name="T8" fmla="*/ 6 w 38"/>
                <a:gd name="T9" fmla="*/ 8 h 16"/>
                <a:gd name="T10" fmla="*/ 8 w 38"/>
                <a:gd name="T11" fmla="*/ 8 h 16"/>
                <a:gd name="T12" fmla="*/ 12 w 38"/>
                <a:gd name="T13" fmla="*/ 10 h 16"/>
                <a:gd name="T14" fmla="*/ 6 w 38"/>
                <a:gd name="T15" fmla="*/ 12 h 16"/>
                <a:gd name="T16" fmla="*/ 0 w 38"/>
                <a:gd name="T17" fmla="*/ 16 h 16"/>
                <a:gd name="T18" fmla="*/ 12 w 38"/>
                <a:gd name="T19" fmla="*/ 16 h 16"/>
                <a:gd name="T20" fmla="*/ 18 w 38"/>
                <a:gd name="T21" fmla="*/ 16 h 16"/>
                <a:gd name="T22" fmla="*/ 24 w 38"/>
                <a:gd name="T23" fmla="*/ 16 h 16"/>
                <a:gd name="T24" fmla="*/ 26 w 38"/>
                <a:gd name="T25" fmla="*/ 14 h 16"/>
                <a:gd name="T26" fmla="*/ 30 w 38"/>
                <a:gd name="T27" fmla="*/ 12 h 16"/>
                <a:gd name="T28" fmla="*/ 38 w 38"/>
                <a:gd name="T29" fmla="*/ 12 h 16"/>
                <a:gd name="T30" fmla="*/ 38 w 38"/>
                <a:gd name="T31" fmla="*/ 8 h 16"/>
                <a:gd name="T32" fmla="*/ 36 w 38"/>
                <a:gd name="T33" fmla="*/ 4 h 16"/>
                <a:gd name="T34" fmla="*/ 34 w 38"/>
                <a:gd name="T35" fmla="*/ 2 h 16"/>
                <a:gd name="T36" fmla="*/ 30 w 38"/>
                <a:gd name="T37" fmla="*/ 2 h 16"/>
                <a:gd name="T38" fmla="*/ 34 w 38"/>
                <a:gd name="T39" fmla="*/ 2 h 16"/>
                <a:gd name="T40" fmla="*/ 28 w 38"/>
                <a:gd name="T41" fmla="*/ 0 h 16"/>
                <a:gd name="T42" fmla="*/ 28 w 38"/>
                <a:gd name="T43" fmla="*/ 2 h 16"/>
                <a:gd name="T44" fmla="*/ 26 w 38"/>
                <a:gd name="T45" fmla="*/ 2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6"/>
                <a:gd name="T71" fmla="*/ 38 w 3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6">
                  <a:moveTo>
                    <a:pt x="26" y="2"/>
                  </a:moveTo>
                  <a:lnTo>
                    <a:pt x="14" y="2"/>
                  </a:lnTo>
                  <a:lnTo>
                    <a:pt x="8" y="4"/>
                  </a:lnTo>
                  <a:lnTo>
                    <a:pt x="2" y="8"/>
                  </a:lnTo>
                  <a:lnTo>
                    <a:pt x="6" y="8"/>
                  </a:lnTo>
                  <a:lnTo>
                    <a:pt x="8" y="8"/>
                  </a:lnTo>
                  <a:lnTo>
                    <a:pt x="12" y="10"/>
                  </a:lnTo>
                  <a:lnTo>
                    <a:pt x="6" y="12"/>
                  </a:lnTo>
                  <a:lnTo>
                    <a:pt x="0" y="16"/>
                  </a:lnTo>
                  <a:lnTo>
                    <a:pt x="12" y="16"/>
                  </a:lnTo>
                  <a:lnTo>
                    <a:pt x="18" y="16"/>
                  </a:lnTo>
                  <a:lnTo>
                    <a:pt x="24" y="16"/>
                  </a:lnTo>
                  <a:lnTo>
                    <a:pt x="26" y="14"/>
                  </a:lnTo>
                  <a:lnTo>
                    <a:pt x="30" y="12"/>
                  </a:lnTo>
                  <a:lnTo>
                    <a:pt x="38" y="12"/>
                  </a:lnTo>
                  <a:lnTo>
                    <a:pt x="38" y="8"/>
                  </a:lnTo>
                  <a:lnTo>
                    <a:pt x="36" y="4"/>
                  </a:lnTo>
                  <a:lnTo>
                    <a:pt x="34" y="2"/>
                  </a:lnTo>
                  <a:lnTo>
                    <a:pt x="30" y="2"/>
                  </a:lnTo>
                  <a:lnTo>
                    <a:pt x="34" y="2"/>
                  </a:lnTo>
                  <a:lnTo>
                    <a:pt x="28" y="0"/>
                  </a:lnTo>
                  <a:lnTo>
                    <a:pt x="28" y="2"/>
                  </a:lnTo>
                  <a:lnTo>
                    <a:pt x="2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2" name="Freeform 41"/>
            <p:cNvSpPr>
              <a:spLocks/>
            </p:cNvSpPr>
            <p:nvPr/>
          </p:nvSpPr>
          <p:spPr bwMode="auto">
            <a:xfrm>
              <a:off x="960" y="2422"/>
              <a:ext cx="42" cy="16"/>
            </a:xfrm>
            <a:custGeom>
              <a:avLst/>
              <a:gdLst>
                <a:gd name="T0" fmla="*/ 16 w 42"/>
                <a:gd name="T1" fmla="*/ 4 h 16"/>
                <a:gd name="T2" fmla="*/ 8 w 42"/>
                <a:gd name="T3" fmla="*/ 6 h 16"/>
                <a:gd name="T4" fmla="*/ 0 w 42"/>
                <a:gd name="T5" fmla="*/ 8 h 16"/>
                <a:gd name="T6" fmla="*/ 4 w 42"/>
                <a:gd name="T7" fmla="*/ 10 h 16"/>
                <a:gd name="T8" fmla="*/ 10 w 42"/>
                <a:gd name="T9" fmla="*/ 10 h 16"/>
                <a:gd name="T10" fmla="*/ 14 w 42"/>
                <a:gd name="T11" fmla="*/ 10 h 16"/>
                <a:gd name="T12" fmla="*/ 18 w 42"/>
                <a:gd name="T13" fmla="*/ 12 h 16"/>
                <a:gd name="T14" fmla="*/ 18 w 42"/>
                <a:gd name="T15" fmla="*/ 14 h 16"/>
                <a:gd name="T16" fmla="*/ 16 w 42"/>
                <a:gd name="T17" fmla="*/ 16 h 16"/>
                <a:gd name="T18" fmla="*/ 28 w 42"/>
                <a:gd name="T19" fmla="*/ 14 h 16"/>
                <a:gd name="T20" fmla="*/ 34 w 42"/>
                <a:gd name="T21" fmla="*/ 16 h 16"/>
                <a:gd name="T22" fmla="*/ 40 w 42"/>
                <a:gd name="T23" fmla="*/ 16 h 16"/>
                <a:gd name="T24" fmla="*/ 40 w 42"/>
                <a:gd name="T25" fmla="*/ 14 h 16"/>
                <a:gd name="T26" fmla="*/ 42 w 42"/>
                <a:gd name="T27" fmla="*/ 12 h 16"/>
                <a:gd name="T28" fmla="*/ 38 w 42"/>
                <a:gd name="T29" fmla="*/ 8 h 16"/>
                <a:gd name="T30" fmla="*/ 32 w 42"/>
                <a:gd name="T31" fmla="*/ 6 h 16"/>
                <a:gd name="T32" fmla="*/ 32 w 42"/>
                <a:gd name="T33" fmla="*/ 4 h 16"/>
                <a:gd name="T34" fmla="*/ 34 w 42"/>
                <a:gd name="T35" fmla="*/ 2 h 16"/>
                <a:gd name="T36" fmla="*/ 32 w 42"/>
                <a:gd name="T37" fmla="*/ 0 h 16"/>
                <a:gd name="T38" fmla="*/ 28 w 42"/>
                <a:gd name="T39" fmla="*/ 0 h 16"/>
                <a:gd name="T40" fmla="*/ 20 w 42"/>
                <a:gd name="T41" fmla="*/ 0 h 16"/>
                <a:gd name="T42" fmla="*/ 16 w 42"/>
                <a:gd name="T43" fmla="*/ 4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6"/>
                <a:gd name="T68" fmla="*/ 42 w 4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6">
                  <a:moveTo>
                    <a:pt x="16" y="4"/>
                  </a:moveTo>
                  <a:lnTo>
                    <a:pt x="8" y="6"/>
                  </a:lnTo>
                  <a:lnTo>
                    <a:pt x="0" y="8"/>
                  </a:lnTo>
                  <a:lnTo>
                    <a:pt x="4" y="10"/>
                  </a:lnTo>
                  <a:lnTo>
                    <a:pt x="10" y="10"/>
                  </a:lnTo>
                  <a:lnTo>
                    <a:pt x="14" y="10"/>
                  </a:lnTo>
                  <a:lnTo>
                    <a:pt x="18" y="12"/>
                  </a:lnTo>
                  <a:lnTo>
                    <a:pt x="18" y="14"/>
                  </a:lnTo>
                  <a:lnTo>
                    <a:pt x="16" y="16"/>
                  </a:lnTo>
                  <a:lnTo>
                    <a:pt x="28" y="14"/>
                  </a:lnTo>
                  <a:lnTo>
                    <a:pt x="34" y="16"/>
                  </a:lnTo>
                  <a:lnTo>
                    <a:pt x="40" y="16"/>
                  </a:lnTo>
                  <a:lnTo>
                    <a:pt x="40" y="14"/>
                  </a:lnTo>
                  <a:lnTo>
                    <a:pt x="42" y="12"/>
                  </a:lnTo>
                  <a:lnTo>
                    <a:pt x="38" y="8"/>
                  </a:lnTo>
                  <a:lnTo>
                    <a:pt x="32" y="6"/>
                  </a:lnTo>
                  <a:lnTo>
                    <a:pt x="32" y="4"/>
                  </a:lnTo>
                  <a:lnTo>
                    <a:pt x="34" y="2"/>
                  </a:lnTo>
                  <a:lnTo>
                    <a:pt x="32" y="0"/>
                  </a:lnTo>
                  <a:lnTo>
                    <a:pt x="28" y="0"/>
                  </a:lnTo>
                  <a:lnTo>
                    <a:pt x="20" y="0"/>
                  </a:lnTo>
                  <a:lnTo>
                    <a:pt x="1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3" name="Freeform 42"/>
            <p:cNvSpPr>
              <a:spLocks/>
            </p:cNvSpPr>
            <p:nvPr/>
          </p:nvSpPr>
          <p:spPr bwMode="auto">
            <a:xfrm>
              <a:off x="1020" y="2458"/>
              <a:ext cx="38" cy="24"/>
            </a:xfrm>
            <a:custGeom>
              <a:avLst/>
              <a:gdLst>
                <a:gd name="T0" fmla="*/ 12 w 38"/>
                <a:gd name="T1" fmla="*/ 0 h 24"/>
                <a:gd name="T2" fmla="*/ 4 w 38"/>
                <a:gd name="T3" fmla="*/ 0 h 24"/>
                <a:gd name="T4" fmla="*/ 0 w 38"/>
                <a:gd name="T5" fmla="*/ 2 h 24"/>
                <a:gd name="T6" fmla="*/ 0 w 38"/>
                <a:gd name="T7" fmla="*/ 4 h 24"/>
                <a:gd name="T8" fmla="*/ 0 w 38"/>
                <a:gd name="T9" fmla="*/ 6 h 24"/>
                <a:gd name="T10" fmla="*/ 2 w 38"/>
                <a:gd name="T11" fmla="*/ 6 h 24"/>
                <a:gd name="T12" fmla="*/ 8 w 38"/>
                <a:gd name="T13" fmla="*/ 8 h 24"/>
                <a:gd name="T14" fmla="*/ 6 w 38"/>
                <a:gd name="T15" fmla="*/ 10 h 24"/>
                <a:gd name="T16" fmla="*/ 2 w 38"/>
                <a:gd name="T17" fmla="*/ 12 h 24"/>
                <a:gd name="T18" fmla="*/ 18 w 38"/>
                <a:gd name="T19" fmla="*/ 16 h 24"/>
                <a:gd name="T20" fmla="*/ 24 w 38"/>
                <a:gd name="T21" fmla="*/ 20 h 24"/>
                <a:gd name="T22" fmla="*/ 32 w 38"/>
                <a:gd name="T23" fmla="*/ 24 h 24"/>
                <a:gd name="T24" fmla="*/ 30 w 38"/>
                <a:gd name="T25" fmla="*/ 16 h 24"/>
                <a:gd name="T26" fmla="*/ 28 w 38"/>
                <a:gd name="T27" fmla="*/ 12 h 24"/>
                <a:gd name="T28" fmla="*/ 24 w 38"/>
                <a:gd name="T29" fmla="*/ 10 h 24"/>
                <a:gd name="T30" fmla="*/ 36 w 38"/>
                <a:gd name="T31" fmla="*/ 10 h 24"/>
                <a:gd name="T32" fmla="*/ 38 w 38"/>
                <a:gd name="T33" fmla="*/ 8 h 24"/>
                <a:gd name="T34" fmla="*/ 16 w 38"/>
                <a:gd name="T35" fmla="*/ 0 h 24"/>
                <a:gd name="T36" fmla="*/ 12 w 3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4"/>
                <a:gd name="T59" fmla="*/ 38 w 3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4">
                  <a:moveTo>
                    <a:pt x="12" y="0"/>
                  </a:moveTo>
                  <a:lnTo>
                    <a:pt x="4" y="0"/>
                  </a:lnTo>
                  <a:lnTo>
                    <a:pt x="0" y="2"/>
                  </a:lnTo>
                  <a:lnTo>
                    <a:pt x="0" y="4"/>
                  </a:lnTo>
                  <a:lnTo>
                    <a:pt x="0" y="6"/>
                  </a:lnTo>
                  <a:lnTo>
                    <a:pt x="2" y="6"/>
                  </a:lnTo>
                  <a:lnTo>
                    <a:pt x="8" y="8"/>
                  </a:lnTo>
                  <a:lnTo>
                    <a:pt x="6" y="10"/>
                  </a:lnTo>
                  <a:lnTo>
                    <a:pt x="2" y="12"/>
                  </a:lnTo>
                  <a:lnTo>
                    <a:pt x="18" y="16"/>
                  </a:lnTo>
                  <a:lnTo>
                    <a:pt x="24" y="20"/>
                  </a:lnTo>
                  <a:lnTo>
                    <a:pt x="32" y="24"/>
                  </a:lnTo>
                  <a:lnTo>
                    <a:pt x="30" y="16"/>
                  </a:lnTo>
                  <a:lnTo>
                    <a:pt x="28" y="12"/>
                  </a:lnTo>
                  <a:lnTo>
                    <a:pt x="24" y="10"/>
                  </a:lnTo>
                  <a:lnTo>
                    <a:pt x="36" y="10"/>
                  </a:lnTo>
                  <a:lnTo>
                    <a:pt x="38" y="8"/>
                  </a:lnTo>
                  <a:lnTo>
                    <a:pt x="16"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4" name="Freeform 43"/>
            <p:cNvSpPr>
              <a:spLocks/>
            </p:cNvSpPr>
            <p:nvPr/>
          </p:nvSpPr>
          <p:spPr bwMode="auto">
            <a:xfrm>
              <a:off x="880" y="2454"/>
              <a:ext cx="22" cy="10"/>
            </a:xfrm>
            <a:custGeom>
              <a:avLst/>
              <a:gdLst>
                <a:gd name="T0" fmla="*/ 22 w 22"/>
                <a:gd name="T1" fmla="*/ 0 h 10"/>
                <a:gd name="T2" fmla="*/ 16 w 22"/>
                <a:gd name="T3" fmla="*/ 0 h 10"/>
                <a:gd name="T4" fmla="*/ 10 w 22"/>
                <a:gd name="T5" fmla="*/ 2 h 10"/>
                <a:gd name="T6" fmla="*/ 4 w 22"/>
                <a:gd name="T7" fmla="*/ 4 h 10"/>
                <a:gd name="T8" fmla="*/ 0 w 22"/>
                <a:gd name="T9" fmla="*/ 8 h 10"/>
                <a:gd name="T10" fmla="*/ 6 w 22"/>
                <a:gd name="T11" fmla="*/ 8 h 10"/>
                <a:gd name="T12" fmla="*/ 10 w 22"/>
                <a:gd name="T13" fmla="*/ 10 h 10"/>
                <a:gd name="T14" fmla="*/ 16 w 22"/>
                <a:gd name="T15" fmla="*/ 10 h 10"/>
                <a:gd name="T16" fmla="*/ 18 w 22"/>
                <a:gd name="T17" fmla="*/ 8 h 10"/>
                <a:gd name="T18" fmla="*/ 20 w 22"/>
                <a:gd name="T19" fmla="*/ 6 h 10"/>
                <a:gd name="T20" fmla="*/ 20 w 22"/>
                <a:gd name="T21" fmla="*/ 4 h 10"/>
                <a:gd name="T22" fmla="*/ 16 w 22"/>
                <a:gd name="T23" fmla="*/ 2 h 10"/>
                <a:gd name="T24" fmla="*/ 20 w 22"/>
                <a:gd name="T25" fmla="*/ 2 h 10"/>
                <a:gd name="T26" fmla="*/ 22 w 22"/>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
                <a:gd name="T44" fmla="*/ 22 w 2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
                  <a:moveTo>
                    <a:pt x="22" y="0"/>
                  </a:moveTo>
                  <a:lnTo>
                    <a:pt x="16" y="0"/>
                  </a:lnTo>
                  <a:lnTo>
                    <a:pt x="10" y="2"/>
                  </a:lnTo>
                  <a:lnTo>
                    <a:pt x="4" y="4"/>
                  </a:lnTo>
                  <a:lnTo>
                    <a:pt x="0" y="8"/>
                  </a:lnTo>
                  <a:lnTo>
                    <a:pt x="6" y="8"/>
                  </a:lnTo>
                  <a:lnTo>
                    <a:pt x="10" y="10"/>
                  </a:lnTo>
                  <a:lnTo>
                    <a:pt x="16" y="10"/>
                  </a:lnTo>
                  <a:lnTo>
                    <a:pt x="18" y="8"/>
                  </a:lnTo>
                  <a:lnTo>
                    <a:pt x="20" y="6"/>
                  </a:lnTo>
                  <a:lnTo>
                    <a:pt x="20" y="4"/>
                  </a:lnTo>
                  <a:lnTo>
                    <a:pt x="16" y="2"/>
                  </a:lnTo>
                  <a:lnTo>
                    <a:pt x="20" y="2"/>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5" name="Freeform 44"/>
            <p:cNvSpPr>
              <a:spLocks/>
            </p:cNvSpPr>
            <p:nvPr/>
          </p:nvSpPr>
          <p:spPr bwMode="auto">
            <a:xfrm>
              <a:off x="960" y="2512"/>
              <a:ext cx="44" cy="12"/>
            </a:xfrm>
            <a:custGeom>
              <a:avLst/>
              <a:gdLst>
                <a:gd name="T0" fmla="*/ 24 w 44"/>
                <a:gd name="T1" fmla="*/ 0 h 12"/>
                <a:gd name="T2" fmla="*/ 10 w 44"/>
                <a:gd name="T3" fmla="*/ 0 h 12"/>
                <a:gd name="T4" fmla="*/ 4 w 44"/>
                <a:gd name="T5" fmla="*/ 0 h 12"/>
                <a:gd name="T6" fmla="*/ 0 w 44"/>
                <a:gd name="T7" fmla="*/ 2 h 12"/>
                <a:gd name="T8" fmla="*/ 30 w 44"/>
                <a:gd name="T9" fmla="*/ 12 h 12"/>
                <a:gd name="T10" fmla="*/ 28 w 44"/>
                <a:gd name="T11" fmla="*/ 8 h 12"/>
                <a:gd name="T12" fmla="*/ 36 w 44"/>
                <a:gd name="T13" fmla="*/ 8 h 12"/>
                <a:gd name="T14" fmla="*/ 44 w 44"/>
                <a:gd name="T15" fmla="*/ 6 h 12"/>
                <a:gd name="T16" fmla="*/ 36 w 44"/>
                <a:gd name="T17" fmla="*/ 2 h 12"/>
                <a:gd name="T18" fmla="*/ 28 w 44"/>
                <a:gd name="T19" fmla="*/ 0 h 12"/>
                <a:gd name="T20" fmla="*/ 24 w 4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2"/>
                <a:gd name="T35" fmla="*/ 44 w 4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2">
                  <a:moveTo>
                    <a:pt x="24" y="0"/>
                  </a:moveTo>
                  <a:lnTo>
                    <a:pt x="10" y="0"/>
                  </a:lnTo>
                  <a:lnTo>
                    <a:pt x="4" y="0"/>
                  </a:lnTo>
                  <a:lnTo>
                    <a:pt x="0" y="2"/>
                  </a:lnTo>
                  <a:lnTo>
                    <a:pt x="30" y="12"/>
                  </a:lnTo>
                  <a:lnTo>
                    <a:pt x="28" y="8"/>
                  </a:lnTo>
                  <a:lnTo>
                    <a:pt x="36" y="8"/>
                  </a:lnTo>
                  <a:lnTo>
                    <a:pt x="44" y="6"/>
                  </a:lnTo>
                  <a:lnTo>
                    <a:pt x="36" y="2"/>
                  </a:lnTo>
                  <a:lnTo>
                    <a:pt x="28" y="0"/>
                  </a:lnTo>
                  <a:lnTo>
                    <a:pt x="2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6" name="Freeform 45"/>
            <p:cNvSpPr>
              <a:spLocks/>
            </p:cNvSpPr>
            <p:nvPr/>
          </p:nvSpPr>
          <p:spPr bwMode="auto">
            <a:xfrm>
              <a:off x="852" y="2506"/>
              <a:ext cx="116" cy="66"/>
            </a:xfrm>
            <a:custGeom>
              <a:avLst/>
              <a:gdLst>
                <a:gd name="T0" fmla="*/ 94 w 116"/>
                <a:gd name="T1" fmla="*/ 0 h 66"/>
                <a:gd name="T2" fmla="*/ 78 w 116"/>
                <a:gd name="T3" fmla="*/ 4 h 66"/>
                <a:gd name="T4" fmla="*/ 78 w 116"/>
                <a:gd name="T5" fmla="*/ 10 h 66"/>
                <a:gd name="T6" fmla="*/ 76 w 116"/>
                <a:gd name="T7" fmla="*/ 14 h 66"/>
                <a:gd name="T8" fmla="*/ 56 w 116"/>
                <a:gd name="T9" fmla="*/ 24 h 66"/>
                <a:gd name="T10" fmla="*/ 52 w 116"/>
                <a:gd name="T11" fmla="*/ 34 h 66"/>
                <a:gd name="T12" fmla="*/ 58 w 116"/>
                <a:gd name="T13" fmla="*/ 32 h 66"/>
                <a:gd name="T14" fmla="*/ 40 w 116"/>
                <a:gd name="T15" fmla="*/ 36 h 66"/>
                <a:gd name="T16" fmla="*/ 24 w 116"/>
                <a:gd name="T17" fmla="*/ 44 h 66"/>
                <a:gd name="T18" fmla="*/ 14 w 116"/>
                <a:gd name="T19" fmla="*/ 54 h 66"/>
                <a:gd name="T20" fmla="*/ 10 w 116"/>
                <a:gd name="T21" fmla="*/ 62 h 66"/>
                <a:gd name="T22" fmla="*/ 22 w 116"/>
                <a:gd name="T23" fmla="*/ 62 h 66"/>
                <a:gd name="T24" fmla="*/ 28 w 116"/>
                <a:gd name="T25" fmla="*/ 60 h 66"/>
                <a:gd name="T26" fmla="*/ 56 w 116"/>
                <a:gd name="T27" fmla="*/ 58 h 66"/>
                <a:gd name="T28" fmla="*/ 60 w 116"/>
                <a:gd name="T29" fmla="*/ 52 h 66"/>
                <a:gd name="T30" fmla="*/ 66 w 116"/>
                <a:gd name="T31" fmla="*/ 48 h 66"/>
                <a:gd name="T32" fmla="*/ 70 w 116"/>
                <a:gd name="T33" fmla="*/ 42 h 66"/>
                <a:gd name="T34" fmla="*/ 86 w 116"/>
                <a:gd name="T35" fmla="*/ 48 h 66"/>
                <a:gd name="T36" fmla="*/ 96 w 116"/>
                <a:gd name="T37" fmla="*/ 50 h 66"/>
                <a:gd name="T38" fmla="*/ 90 w 116"/>
                <a:gd name="T39" fmla="*/ 42 h 66"/>
                <a:gd name="T40" fmla="*/ 92 w 116"/>
                <a:gd name="T41" fmla="*/ 36 h 66"/>
                <a:gd name="T42" fmla="*/ 102 w 116"/>
                <a:gd name="T43" fmla="*/ 38 h 66"/>
                <a:gd name="T44" fmla="*/ 102 w 116"/>
                <a:gd name="T45" fmla="*/ 32 h 66"/>
                <a:gd name="T46" fmla="*/ 106 w 116"/>
                <a:gd name="T47" fmla="*/ 30 h 66"/>
                <a:gd name="T48" fmla="*/ 110 w 116"/>
                <a:gd name="T49" fmla="*/ 28 h 66"/>
                <a:gd name="T50" fmla="*/ 116 w 116"/>
                <a:gd name="T51" fmla="*/ 22 h 66"/>
                <a:gd name="T52" fmla="*/ 114 w 116"/>
                <a:gd name="T53" fmla="*/ 18 h 66"/>
                <a:gd name="T54" fmla="*/ 110 w 116"/>
                <a:gd name="T55" fmla="*/ 18 h 66"/>
                <a:gd name="T56" fmla="*/ 114 w 116"/>
                <a:gd name="T57" fmla="*/ 12 h 66"/>
                <a:gd name="T58" fmla="*/ 114 w 116"/>
                <a:gd name="T59" fmla="*/ 6 h 66"/>
                <a:gd name="T60" fmla="*/ 102 w 116"/>
                <a:gd name="T61" fmla="*/ 2 h 66"/>
                <a:gd name="T62" fmla="*/ 104 w 116"/>
                <a:gd name="T63" fmla="*/ 2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66"/>
                <a:gd name="T98" fmla="*/ 116 w 116"/>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66">
                  <a:moveTo>
                    <a:pt x="104" y="2"/>
                  </a:moveTo>
                  <a:lnTo>
                    <a:pt x="94" y="0"/>
                  </a:lnTo>
                  <a:lnTo>
                    <a:pt x="86" y="2"/>
                  </a:lnTo>
                  <a:lnTo>
                    <a:pt x="78" y="4"/>
                  </a:lnTo>
                  <a:lnTo>
                    <a:pt x="68" y="8"/>
                  </a:lnTo>
                  <a:lnTo>
                    <a:pt x="78" y="10"/>
                  </a:lnTo>
                  <a:lnTo>
                    <a:pt x="86" y="12"/>
                  </a:lnTo>
                  <a:lnTo>
                    <a:pt x="76" y="14"/>
                  </a:lnTo>
                  <a:lnTo>
                    <a:pt x="66" y="18"/>
                  </a:lnTo>
                  <a:lnTo>
                    <a:pt x="56" y="24"/>
                  </a:lnTo>
                  <a:lnTo>
                    <a:pt x="48" y="32"/>
                  </a:lnTo>
                  <a:lnTo>
                    <a:pt x="52" y="34"/>
                  </a:lnTo>
                  <a:lnTo>
                    <a:pt x="54" y="34"/>
                  </a:lnTo>
                  <a:lnTo>
                    <a:pt x="58" y="32"/>
                  </a:lnTo>
                  <a:lnTo>
                    <a:pt x="62" y="32"/>
                  </a:lnTo>
                  <a:lnTo>
                    <a:pt x="40" y="36"/>
                  </a:lnTo>
                  <a:lnTo>
                    <a:pt x="20" y="44"/>
                  </a:lnTo>
                  <a:lnTo>
                    <a:pt x="24" y="44"/>
                  </a:lnTo>
                  <a:lnTo>
                    <a:pt x="28" y="46"/>
                  </a:lnTo>
                  <a:lnTo>
                    <a:pt x="14" y="54"/>
                  </a:lnTo>
                  <a:lnTo>
                    <a:pt x="0" y="66"/>
                  </a:lnTo>
                  <a:lnTo>
                    <a:pt x="10" y="62"/>
                  </a:lnTo>
                  <a:lnTo>
                    <a:pt x="20" y="62"/>
                  </a:lnTo>
                  <a:lnTo>
                    <a:pt x="22" y="62"/>
                  </a:lnTo>
                  <a:lnTo>
                    <a:pt x="20" y="64"/>
                  </a:lnTo>
                  <a:lnTo>
                    <a:pt x="28" y="60"/>
                  </a:lnTo>
                  <a:lnTo>
                    <a:pt x="38" y="60"/>
                  </a:lnTo>
                  <a:lnTo>
                    <a:pt x="56" y="58"/>
                  </a:lnTo>
                  <a:lnTo>
                    <a:pt x="54" y="54"/>
                  </a:lnTo>
                  <a:lnTo>
                    <a:pt x="60" y="52"/>
                  </a:lnTo>
                  <a:lnTo>
                    <a:pt x="66" y="50"/>
                  </a:lnTo>
                  <a:lnTo>
                    <a:pt x="66" y="48"/>
                  </a:lnTo>
                  <a:lnTo>
                    <a:pt x="64" y="46"/>
                  </a:lnTo>
                  <a:lnTo>
                    <a:pt x="70" y="42"/>
                  </a:lnTo>
                  <a:lnTo>
                    <a:pt x="76" y="44"/>
                  </a:lnTo>
                  <a:lnTo>
                    <a:pt x="86" y="48"/>
                  </a:lnTo>
                  <a:lnTo>
                    <a:pt x="90" y="50"/>
                  </a:lnTo>
                  <a:lnTo>
                    <a:pt x="96" y="50"/>
                  </a:lnTo>
                  <a:lnTo>
                    <a:pt x="90" y="44"/>
                  </a:lnTo>
                  <a:lnTo>
                    <a:pt x="90" y="42"/>
                  </a:lnTo>
                  <a:lnTo>
                    <a:pt x="90" y="38"/>
                  </a:lnTo>
                  <a:lnTo>
                    <a:pt x="92" y="36"/>
                  </a:lnTo>
                  <a:lnTo>
                    <a:pt x="94" y="36"/>
                  </a:lnTo>
                  <a:lnTo>
                    <a:pt x="102" y="38"/>
                  </a:lnTo>
                  <a:lnTo>
                    <a:pt x="102" y="34"/>
                  </a:lnTo>
                  <a:lnTo>
                    <a:pt x="102" y="32"/>
                  </a:lnTo>
                  <a:lnTo>
                    <a:pt x="102" y="30"/>
                  </a:lnTo>
                  <a:lnTo>
                    <a:pt x="106" y="30"/>
                  </a:lnTo>
                  <a:lnTo>
                    <a:pt x="110" y="30"/>
                  </a:lnTo>
                  <a:lnTo>
                    <a:pt x="110" y="28"/>
                  </a:lnTo>
                  <a:lnTo>
                    <a:pt x="114" y="24"/>
                  </a:lnTo>
                  <a:lnTo>
                    <a:pt x="116" y="22"/>
                  </a:lnTo>
                  <a:lnTo>
                    <a:pt x="116" y="20"/>
                  </a:lnTo>
                  <a:lnTo>
                    <a:pt x="114" y="18"/>
                  </a:lnTo>
                  <a:lnTo>
                    <a:pt x="112" y="18"/>
                  </a:lnTo>
                  <a:lnTo>
                    <a:pt x="110" y="18"/>
                  </a:lnTo>
                  <a:lnTo>
                    <a:pt x="110" y="16"/>
                  </a:lnTo>
                  <a:lnTo>
                    <a:pt x="114" y="12"/>
                  </a:lnTo>
                  <a:lnTo>
                    <a:pt x="116" y="10"/>
                  </a:lnTo>
                  <a:lnTo>
                    <a:pt x="114" y="6"/>
                  </a:lnTo>
                  <a:lnTo>
                    <a:pt x="108" y="4"/>
                  </a:lnTo>
                  <a:lnTo>
                    <a:pt x="102" y="2"/>
                  </a:lnTo>
                  <a:lnTo>
                    <a:pt x="106" y="4"/>
                  </a:lnTo>
                  <a:lnTo>
                    <a:pt x="10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7" name="Freeform 46"/>
            <p:cNvSpPr>
              <a:spLocks/>
            </p:cNvSpPr>
            <p:nvPr/>
          </p:nvSpPr>
          <p:spPr bwMode="auto">
            <a:xfrm>
              <a:off x="962" y="2526"/>
              <a:ext cx="64" cy="32"/>
            </a:xfrm>
            <a:custGeom>
              <a:avLst/>
              <a:gdLst>
                <a:gd name="T0" fmla="*/ 16 w 64"/>
                <a:gd name="T1" fmla="*/ 10 h 32"/>
                <a:gd name="T2" fmla="*/ 8 w 64"/>
                <a:gd name="T3" fmla="*/ 10 h 32"/>
                <a:gd name="T4" fmla="*/ 4 w 64"/>
                <a:gd name="T5" fmla="*/ 12 h 32"/>
                <a:gd name="T6" fmla="*/ 0 w 64"/>
                <a:gd name="T7" fmla="*/ 14 h 32"/>
                <a:gd name="T8" fmla="*/ 18 w 64"/>
                <a:gd name="T9" fmla="*/ 18 h 32"/>
                <a:gd name="T10" fmla="*/ 36 w 64"/>
                <a:gd name="T11" fmla="*/ 22 h 32"/>
                <a:gd name="T12" fmla="*/ 34 w 64"/>
                <a:gd name="T13" fmla="*/ 20 h 32"/>
                <a:gd name="T14" fmla="*/ 28 w 64"/>
                <a:gd name="T15" fmla="*/ 14 h 32"/>
                <a:gd name="T16" fmla="*/ 38 w 64"/>
                <a:gd name="T17" fmla="*/ 16 h 32"/>
                <a:gd name="T18" fmla="*/ 46 w 64"/>
                <a:gd name="T19" fmla="*/ 20 h 32"/>
                <a:gd name="T20" fmla="*/ 64 w 64"/>
                <a:gd name="T21" fmla="*/ 32 h 32"/>
                <a:gd name="T22" fmla="*/ 64 w 64"/>
                <a:gd name="T23" fmla="*/ 28 h 32"/>
                <a:gd name="T24" fmla="*/ 62 w 64"/>
                <a:gd name="T25" fmla="*/ 24 h 32"/>
                <a:gd name="T26" fmla="*/ 56 w 64"/>
                <a:gd name="T27" fmla="*/ 18 h 32"/>
                <a:gd name="T28" fmla="*/ 50 w 64"/>
                <a:gd name="T29" fmla="*/ 14 h 32"/>
                <a:gd name="T30" fmla="*/ 46 w 64"/>
                <a:gd name="T31" fmla="*/ 12 h 32"/>
                <a:gd name="T32" fmla="*/ 42 w 64"/>
                <a:gd name="T33" fmla="*/ 8 h 32"/>
                <a:gd name="T34" fmla="*/ 36 w 64"/>
                <a:gd name="T35" fmla="*/ 2 h 32"/>
                <a:gd name="T36" fmla="*/ 30 w 64"/>
                <a:gd name="T37" fmla="*/ 0 h 32"/>
                <a:gd name="T38" fmla="*/ 22 w 64"/>
                <a:gd name="T39" fmla="*/ 0 h 32"/>
                <a:gd name="T40" fmla="*/ 14 w 64"/>
                <a:gd name="T41" fmla="*/ 0 h 32"/>
                <a:gd name="T42" fmla="*/ 16 w 64"/>
                <a:gd name="T43" fmla="*/ 4 h 32"/>
                <a:gd name="T44" fmla="*/ 20 w 64"/>
                <a:gd name="T45" fmla="*/ 8 h 32"/>
                <a:gd name="T46" fmla="*/ 16 w 64"/>
                <a:gd name="T47" fmla="*/ 6 h 32"/>
                <a:gd name="T48" fmla="*/ 10 w 64"/>
                <a:gd name="T49" fmla="*/ 6 h 32"/>
                <a:gd name="T50" fmla="*/ 16 w 64"/>
                <a:gd name="T51" fmla="*/ 1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32"/>
                <a:gd name="T80" fmla="*/ 64 w 6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32">
                  <a:moveTo>
                    <a:pt x="16" y="10"/>
                  </a:moveTo>
                  <a:lnTo>
                    <a:pt x="8" y="10"/>
                  </a:lnTo>
                  <a:lnTo>
                    <a:pt x="4" y="12"/>
                  </a:lnTo>
                  <a:lnTo>
                    <a:pt x="0" y="14"/>
                  </a:lnTo>
                  <a:lnTo>
                    <a:pt x="18" y="18"/>
                  </a:lnTo>
                  <a:lnTo>
                    <a:pt x="36" y="22"/>
                  </a:lnTo>
                  <a:lnTo>
                    <a:pt x="34" y="20"/>
                  </a:lnTo>
                  <a:lnTo>
                    <a:pt x="28" y="14"/>
                  </a:lnTo>
                  <a:lnTo>
                    <a:pt x="38" y="16"/>
                  </a:lnTo>
                  <a:lnTo>
                    <a:pt x="46" y="20"/>
                  </a:lnTo>
                  <a:lnTo>
                    <a:pt x="64" y="32"/>
                  </a:lnTo>
                  <a:lnTo>
                    <a:pt x="64" y="28"/>
                  </a:lnTo>
                  <a:lnTo>
                    <a:pt x="62" y="24"/>
                  </a:lnTo>
                  <a:lnTo>
                    <a:pt x="56" y="18"/>
                  </a:lnTo>
                  <a:lnTo>
                    <a:pt x="50" y="14"/>
                  </a:lnTo>
                  <a:lnTo>
                    <a:pt x="46" y="12"/>
                  </a:lnTo>
                  <a:lnTo>
                    <a:pt x="42" y="8"/>
                  </a:lnTo>
                  <a:lnTo>
                    <a:pt x="36" y="2"/>
                  </a:lnTo>
                  <a:lnTo>
                    <a:pt x="30" y="0"/>
                  </a:lnTo>
                  <a:lnTo>
                    <a:pt x="22" y="0"/>
                  </a:lnTo>
                  <a:lnTo>
                    <a:pt x="14" y="0"/>
                  </a:lnTo>
                  <a:lnTo>
                    <a:pt x="16" y="4"/>
                  </a:lnTo>
                  <a:lnTo>
                    <a:pt x="20" y="8"/>
                  </a:lnTo>
                  <a:lnTo>
                    <a:pt x="16" y="6"/>
                  </a:lnTo>
                  <a:lnTo>
                    <a:pt x="10" y="6"/>
                  </a:lnTo>
                  <a:lnTo>
                    <a:pt x="16" y="1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8" name="Freeform 47"/>
            <p:cNvSpPr>
              <a:spLocks/>
            </p:cNvSpPr>
            <p:nvPr/>
          </p:nvSpPr>
          <p:spPr bwMode="auto">
            <a:xfrm>
              <a:off x="962" y="2560"/>
              <a:ext cx="46" cy="20"/>
            </a:xfrm>
            <a:custGeom>
              <a:avLst/>
              <a:gdLst>
                <a:gd name="T0" fmla="*/ 22 w 46"/>
                <a:gd name="T1" fmla="*/ 0 h 20"/>
                <a:gd name="T2" fmla="*/ 12 w 46"/>
                <a:gd name="T3" fmla="*/ 2 h 20"/>
                <a:gd name="T4" fmla="*/ 6 w 46"/>
                <a:gd name="T5" fmla="*/ 2 h 20"/>
                <a:gd name="T6" fmla="*/ 2 w 46"/>
                <a:gd name="T7" fmla="*/ 4 h 20"/>
                <a:gd name="T8" fmla="*/ 0 w 46"/>
                <a:gd name="T9" fmla="*/ 6 h 20"/>
                <a:gd name="T10" fmla="*/ 2 w 46"/>
                <a:gd name="T11" fmla="*/ 6 h 20"/>
                <a:gd name="T12" fmla="*/ 8 w 46"/>
                <a:gd name="T13" fmla="*/ 8 h 20"/>
                <a:gd name="T14" fmla="*/ 16 w 46"/>
                <a:gd name="T15" fmla="*/ 10 h 20"/>
                <a:gd name="T16" fmla="*/ 24 w 46"/>
                <a:gd name="T17" fmla="*/ 14 h 20"/>
                <a:gd name="T18" fmla="*/ 20 w 46"/>
                <a:gd name="T19" fmla="*/ 14 h 20"/>
                <a:gd name="T20" fmla="*/ 18 w 46"/>
                <a:gd name="T21" fmla="*/ 16 h 20"/>
                <a:gd name="T22" fmla="*/ 20 w 46"/>
                <a:gd name="T23" fmla="*/ 16 h 20"/>
                <a:gd name="T24" fmla="*/ 30 w 46"/>
                <a:gd name="T25" fmla="*/ 20 h 20"/>
                <a:gd name="T26" fmla="*/ 40 w 46"/>
                <a:gd name="T27" fmla="*/ 20 h 20"/>
                <a:gd name="T28" fmla="*/ 40 w 46"/>
                <a:gd name="T29" fmla="*/ 18 h 20"/>
                <a:gd name="T30" fmla="*/ 34 w 46"/>
                <a:gd name="T31" fmla="*/ 14 h 20"/>
                <a:gd name="T32" fmla="*/ 32 w 46"/>
                <a:gd name="T33" fmla="*/ 12 h 20"/>
                <a:gd name="T34" fmla="*/ 30 w 46"/>
                <a:gd name="T35" fmla="*/ 10 h 20"/>
                <a:gd name="T36" fmla="*/ 32 w 46"/>
                <a:gd name="T37" fmla="*/ 12 h 20"/>
                <a:gd name="T38" fmla="*/ 34 w 46"/>
                <a:gd name="T39" fmla="*/ 10 h 20"/>
                <a:gd name="T40" fmla="*/ 38 w 46"/>
                <a:gd name="T41" fmla="*/ 10 h 20"/>
                <a:gd name="T42" fmla="*/ 40 w 46"/>
                <a:gd name="T43" fmla="*/ 12 h 20"/>
                <a:gd name="T44" fmla="*/ 40 w 46"/>
                <a:gd name="T45" fmla="*/ 10 h 20"/>
                <a:gd name="T46" fmla="*/ 38 w 46"/>
                <a:gd name="T47" fmla="*/ 10 h 20"/>
                <a:gd name="T48" fmla="*/ 36 w 46"/>
                <a:gd name="T49" fmla="*/ 8 h 20"/>
                <a:gd name="T50" fmla="*/ 40 w 46"/>
                <a:gd name="T51" fmla="*/ 8 h 20"/>
                <a:gd name="T52" fmla="*/ 42 w 46"/>
                <a:gd name="T53" fmla="*/ 8 h 20"/>
                <a:gd name="T54" fmla="*/ 44 w 46"/>
                <a:gd name="T55" fmla="*/ 10 h 20"/>
                <a:gd name="T56" fmla="*/ 46 w 46"/>
                <a:gd name="T57" fmla="*/ 8 h 20"/>
                <a:gd name="T58" fmla="*/ 46 w 46"/>
                <a:gd name="T59" fmla="*/ 6 h 20"/>
                <a:gd name="T60" fmla="*/ 44 w 46"/>
                <a:gd name="T61" fmla="*/ 6 h 20"/>
                <a:gd name="T62" fmla="*/ 40 w 46"/>
                <a:gd name="T63" fmla="*/ 4 h 20"/>
                <a:gd name="T64" fmla="*/ 32 w 46"/>
                <a:gd name="T65" fmla="*/ 2 h 20"/>
                <a:gd name="T66" fmla="*/ 22 w 46"/>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20"/>
                <a:gd name="T104" fmla="*/ 46 w 46"/>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20">
                  <a:moveTo>
                    <a:pt x="22" y="0"/>
                  </a:moveTo>
                  <a:lnTo>
                    <a:pt x="12" y="2"/>
                  </a:lnTo>
                  <a:lnTo>
                    <a:pt x="6" y="2"/>
                  </a:lnTo>
                  <a:lnTo>
                    <a:pt x="2" y="4"/>
                  </a:lnTo>
                  <a:lnTo>
                    <a:pt x="0" y="6"/>
                  </a:lnTo>
                  <a:lnTo>
                    <a:pt x="2" y="6"/>
                  </a:lnTo>
                  <a:lnTo>
                    <a:pt x="8" y="8"/>
                  </a:lnTo>
                  <a:lnTo>
                    <a:pt x="16" y="10"/>
                  </a:lnTo>
                  <a:lnTo>
                    <a:pt x="24" y="14"/>
                  </a:lnTo>
                  <a:lnTo>
                    <a:pt x="20" y="14"/>
                  </a:lnTo>
                  <a:lnTo>
                    <a:pt x="18" y="16"/>
                  </a:lnTo>
                  <a:lnTo>
                    <a:pt x="20" y="16"/>
                  </a:lnTo>
                  <a:lnTo>
                    <a:pt x="30" y="20"/>
                  </a:lnTo>
                  <a:lnTo>
                    <a:pt x="40" y="20"/>
                  </a:lnTo>
                  <a:lnTo>
                    <a:pt x="40" y="18"/>
                  </a:lnTo>
                  <a:lnTo>
                    <a:pt x="34" y="14"/>
                  </a:lnTo>
                  <a:lnTo>
                    <a:pt x="32" y="12"/>
                  </a:lnTo>
                  <a:lnTo>
                    <a:pt x="30" y="10"/>
                  </a:lnTo>
                  <a:lnTo>
                    <a:pt x="32" y="12"/>
                  </a:lnTo>
                  <a:lnTo>
                    <a:pt x="34" y="10"/>
                  </a:lnTo>
                  <a:lnTo>
                    <a:pt x="38" y="10"/>
                  </a:lnTo>
                  <a:lnTo>
                    <a:pt x="40" y="12"/>
                  </a:lnTo>
                  <a:lnTo>
                    <a:pt x="40" y="10"/>
                  </a:lnTo>
                  <a:lnTo>
                    <a:pt x="38" y="10"/>
                  </a:lnTo>
                  <a:lnTo>
                    <a:pt x="36" y="8"/>
                  </a:lnTo>
                  <a:lnTo>
                    <a:pt x="40" y="8"/>
                  </a:lnTo>
                  <a:lnTo>
                    <a:pt x="42" y="8"/>
                  </a:lnTo>
                  <a:lnTo>
                    <a:pt x="44" y="10"/>
                  </a:lnTo>
                  <a:lnTo>
                    <a:pt x="46" y="8"/>
                  </a:lnTo>
                  <a:lnTo>
                    <a:pt x="46" y="6"/>
                  </a:lnTo>
                  <a:lnTo>
                    <a:pt x="44" y="6"/>
                  </a:lnTo>
                  <a:lnTo>
                    <a:pt x="40" y="4"/>
                  </a:lnTo>
                  <a:lnTo>
                    <a:pt x="32" y="2"/>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9" name="Freeform 48"/>
            <p:cNvSpPr>
              <a:spLocks/>
            </p:cNvSpPr>
            <p:nvPr/>
          </p:nvSpPr>
          <p:spPr bwMode="auto">
            <a:xfrm>
              <a:off x="744" y="2570"/>
              <a:ext cx="74" cy="36"/>
            </a:xfrm>
            <a:custGeom>
              <a:avLst/>
              <a:gdLst>
                <a:gd name="T0" fmla="*/ 44 w 74"/>
                <a:gd name="T1" fmla="*/ 0 h 36"/>
                <a:gd name="T2" fmla="*/ 34 w 74"/>
                <a:gd name="T3" fmla="*/ 0 h 36"/>
                <a:gd name="T4" fmla="*/ 24 w 74"/>
                <a:gd name="T5" fmla="*/ 4 h 36"/>
                <a:gd name="T6" fmla="*/ 14 w 74"/>
                <a:gd name="T7" fmla="*/ 10 h 36"/>
                <a:gd name="T8" fmla="*/ 8 w 74"/>
                <a:gd name="T9" fmla="*/ 18 h 36"/>
                <a:gd name="T10" fmla="*/ 18 w 74"/>
                <a:gd name="T11" fmla="*/ 14 h 36"/>
                <a:gd name="T12" fmla="*/ 30 w 74"/>
                <a:gd name="T13" fmla="*/ 12 h 36"/>
                <a:gd name="T14" fmla="*/ 22 w 74"/>
                <a:gd name="T15" fmla="*/ 16 h 36"/>
                <a:gd name="T16" fmla="*/ 14 w 74"/>
                <a:gd name="T17" fmla="*/ 22 h 36"/>
                <a:gd name="T18" fmla="*/ 6 w 74"/>
                <a:gd name="T19" fmla="*/ 28 h 36"/>
                <a:gd name="T20" fmla="*/ 0 w 74"/>
                <a:gd name="T21" fmla="*/ 36 h 36"/>
                <a:gd name="T22" fmla="*/ 14 w 74"/>
                <a:gd name="T23" fmla="*/ 32 h 36"/>
                <a:gd name="T24" fmla="*/ 16 w 74"/>
                <a:gd name="T25" fmla="*/ 34 h 36"/>
                <a:gd name="T26" fmla="*/ 22 w 74"/>
                <a:gd name="T27" fmla="*/ 32 h 36"/>
                <a:gd name="T28" fmla="*/ 30 w 74"/>
                <a:gd name="T29" fmla="*/ 32 h 36"/>
                <a:gd name="T30" fmla="*/ 38 w 74"/>
                <a:gd name="T31" fmla="*/ 30 h 36"/>
                <a:gd name="T32" fmla="*/ 44 w 74"/>
                <a:gd name="T33" fmla="*/ 26 h 36"/>
                <a:gd name="T34" fmla="*/ 42 w 74"/>
                <a:gd name="T35" fmla="*/ 24 h 36"/>
                <a:gd name="T36" fmla="*/ 40 w 74"/>
                <a:gd name="T37" fmla="*/ 22 h 36"/>
                <a:gd name="T38" fmla="*/ 40 w 74"/>
                <a:gd name="T39" fmla="*/ 20 h 36"/>
                <a:gd name="T40" fmla="*/ 42 w 74"/>
                <a:gd name="T41" fmla="*/ 18 h 36"/>
                <a:gd name="T42" fmla="*/ 48 w 74"/>
                <a:gd name="T43" fmla="*/ 18 h 36"/>
                <a:gd name="T44" fmla="*/ 48 w 74"/>
                <a:gd name="T45" fmla="*/ 16 h 36"/>
                <a:gd name="T46" fmla="*/ 46 w 74"/>
                <a:gd name="T47" fmla="*/ 14 h 36"/>
                <a:gd name="T48" fmla="*/ 52 w 74"/>
                <a:gd name="T49" fmla="*/ 10 h 36"/>
                <a:gd name="T50" fmla="*/ 60 w 74"/>
                <a:gd name="T51" fmla="*/ 10 h 36"/>
                <a:gd name="T52" fmla="*/ 74 w 74"/>
                <a:gd name="T53" fmla="*/ 10 h 36"/>
                <a:gd name="T54" fmla="*/ 72 w 74"/>
                <a:gd name="T55" fmla="*/ 6 h 36"/>
                <a:gd name="T56" fmla="*/ 70 w 74"/>
                <a:gd name="T57" fmla="*/ 4 h 36"/>
                <a:gd name="T58" fmla="*/ 62 w 74"/>
                <a:gd name="T59" fmla="*/ 2 h 36"/>
                <a:gd name="T60" fmla="*/ 52 w 74"/>
                <a:gd name="T61" fmla="*/ 2 h 36"/>
                <a:gd name="T62" fmla="*/ 44 w 74"/>
                <a:gd name="T63" fmla="*/ 4 h 36"/>
                <a:gd name="T64" fmla="*/ 44 w 74"/>
                <a:gd name="T65" fmla="*/ 0 h 36"/>
                <a:gd name="T66" fmla="*/ 46 w 74"/>
                <a:gd name="T67" fmla="*/ 0 h 36"/>
                <a:gd name="T68" fmla="*/ 44 w 74"/>
                <a:gd name="T69" fmla="*/ 0 h 36"/>
                <a:gd name="T70" fmla="*/ 42 w 74"/>
                <a:gd name="T71" fmla="*/ 0 h 36"/>
                <a:gd name="T72" fmla="*/ 40 w 74"/>
                <a:gd name="T73" fmla="*/ 0 h 36"/>
                <a:gd name="T74" fmla="*/ 36 w 74"/>
                <a:gd name="T75" fmla="*/ 0 h 36"/>
                <a:gd name="T76" fmla="*/ 44 w 74"/>
                <a:gd name="T77" fmla="*/ 0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36"/>
                <a:gd name="T119" fmla="*/ 74 w 74"/>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36">
                  <a:moveTo>
                    <a:pt x="44" y="0"/>
                  </a:moveTo>
                  <a:lnTo>
                    <a:pt x="34" y="0"/>
                  </a:lnTo>
                  <a:lnTo>
                    <a:pt x="24" y="4"/>
                  </a:lnTo>
                  <a:lnTo>
                    <a:pt x="14" y="10"/>
                  </a:lnTo>
                  <a:lnTo>
                    <a:pt x="8" y="18"/>
                  </a:lnTo>
                  <a:lnTo>
                    <a:pt x="18" y="14"/>
                  </a:lnTo>
                  <a:lnTo>
                    <a:pt x="30" y="12"/>
                  </a:lnTo>
                  <a:lnTo>
                    <a:pt x="22" y="16"/>
                  </a:lnTo>
                  <a:lnTo>
                    <a:pt x="14" y="22"/>
                  </a:lnTo>
                  <a:lnTo>
                    <a:pt x="6" y="28"/>
                  </a:lnTo>
                  <a:lnTo>
                    <a:pt x="0" y="36"/>
                  </a:lnTo>
                  <a:lnTo>
                    <a:pt x="14" y="32"/>
                  </a:lnTo>
                  <a:lnTo>
                    <a:pt x="16" y="34"/>
                  </a:lnTo>
                  <a:lnTo>
                    <a:pt x="22" y="32"/>
                  </a:lnTo>
                  <a:lnTo>
                    <a:pt x="30" y="32"/>
                  </a:lnTo>
                  <a:lnTo>
                    <a:pt x="38" y="30"/>
                  </a:lnTo>
                  <a:lnTo>
                    <a:pt x="44" y="26"/>
                  </a:lnTo>
                  <a:lnTo>
                    <a:pt x="42" y="24"/>
                  </a:lnTo>
                  <a:lnTo>
                    <a:pt x="40" y="22"/>
                  </a:lnTo>
                  <a:lnTo>
                    <a:pt x="40" y="20"/>
                  </a:lnTo>
                  <a:lnTo>
                    <a:pt x="42" y="18"/>
                  </a:lnTo>
                  <a:lnTo>
                    <a:pt x="48" y="18"/>
                  </a:lnTo>
                  <a:lnTo>
                    <a:pt x="48" y="16"/>
                  </a:lnTo>
                  <a:lnTo>
                    <a:pt x="46" y="14"/>
                  </a:lnTo>
                  <a:lnTo>
                    <a:pt x="52" y="10"/>
                  </a:lnTo>
                  <a:lnTo>
                    <a:pt x="60" y="10"/>
                  </a:lnTo>
                  <a:lnTo>
                    <a:pt x="74" y="10"/>
                  </a:lnTo>
                  <a:lnTo>
                    <a:pt x="72" y="6"/>
                  </a:lnTo>
                  <a:lnTo>
                    <a:pt x="70" y="4"/>
                  </a:lnTo>
                  <a:lnTo>
                    <a:pt x="62" y="2"/>
                  </a:lnTo>
                  <a:lnTo>
                    <a:pt x="52" y="2"/>
                  </a:lnTo>
                  <a:lnTo>
                    <a:pt x="44" y="4"/>
                  </a:lnTo>
                  <a:lnTo>
                    <a:pt x="44" y="0"/>
                  </a:lnTo>
                  <a:lnTo>
                    <a:pt x="46" y="0"/>
                  </a:lnTo>
                  <a:lnTo>
                    <a:pt x="44" y="0"/>
                  </a:lnTo>
                  <a:lnTo>
                    <a:pt x="42" y="0"/>
                  </a:lnTo>
                  <a:lnTo>
                    <a:pt x="40" y="0"/>
                  </a:lnTo>
                  <a:lnTo>
                    <a:pt x="36" y="0"/>
                  </a:lnTo>
                  <a:lnTo>
                    <a:pt x="4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0" name="Freeform 49"/>
            <p:cNvSpPr>
              <a:spLocks/>
            </p:cNvSpPr>
            <p:nvPr/>
          </p:nvSpPr>
          <p:spPr bwMode="auto">
            <a:xfrm>
              <a:off x="764" y="2560"/>
              <a:ext cx="26" cy="8"/>
            </a:xfrm>
            <a:custGeom>
              <a:avLst/>
              <a:gdLst>
                <a:gd name="T0" fmla="*/ 20 w 26"/>
                <a:gd name="T1" fmla="*/ 0 h 8"/>
                <a:gd name="T2" fmla="*/ 10 w 26"/>
                <a:gd name="T3" fmla="*/ 2 h 8"/>
                <a:gd name="T4" fmla="*/ 4 w 26"/>
                <a:gd name="T5" fmla="*/ 4 h 8"/>
                <a:gd name="T6" fmla="*/ 0 w 26"/>
                <a:gd name="T7" fmla="*/ 6 h 8"/>
                <a:gd name="T8" fmla="*/ 16 w 26"/>
                <a:gd name="T9" fmla="*/ 8 h 8"/>
                <a:gd name="T10" fmla="*/ 22 w 26"/>
                <a:gd name="T11" fmla="*/ 8 h 8"/>
                <a:gd name="T12" fmla="*/ 26 w 26"/>
                <a:gd name="T13" fmla="*/ 6 h 8"/>
                <a:gd name="T14" fmla="*/ 26 w 26"/>
                <a:gd name="T15" fmla="*/ 2 h 8"/>
                <a:gd name="T16" fmla="*/ 22 w 26"/>
                <a:gd name="T17" fmla="*/ 2 h 8"/>
                <a:gd name="T18" fmla="*/ 14 w 26"/>
                <a:gd name="T19" fmla="*/ 4 h 8"/>
                <a:gd name="T20" fmla="*/ 20 w 2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8"/>
                <a:gd name="T35" fmla="*/ 26 w 2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8">
                  <a:moveTo>
                    <a:pt x="20" y="0"/>
                  </a:moveTo>
                  <a:lnTo>
                    <a:pt x="10" y="2"/>
                  </a:lnTo>
                  <a:lnTo>
                    <a:pt x="4" y="4"/>
                  </a:lnTo>
                  <a:lnTo>
                    <a:pt x="0" y="6"/>
                  </a:lnTo>
                  <a:lnTo>
                    <a:pt x="16" y="8"/>
                  </a:lnTo>
                  <a:lnTo>
                    <a:pt x="22" y="8"/>
                  </a:lnTo>
                  <a:lnTo>
                    <a:pt x="26" y="6"/>
                  </a:lnTo>
                  <a:lnTo>
                    <a:pt x="26" y="2"/>
                  </a:lnTo>
                  <a:lnTo>
                    <a:pt x="22" y="2"/>
                  </a:lnTo>
                  <a:lnTo>
                    <a:pt x="14" y="4"/>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1" name="Freeform 50"/>
            <p:cNvSpPr>
              <a:spLocks/>
            </p:cNvSpPr>
            <p:nvPr/>
          </p:nvSpPr>
          <p:spPr bwMode="auto">
            <a:xfrm>
              <a:off x="720" y="2570"/>
              <a:ext cx="26" cy="14"/>
            </a:xfrm>
            <a:custGeom>
              <a:avLst/>
              <a:gdLst>
                <a:gd name="T0" fmla="*/ 22 w 26"/>
                <a:gd name="T1" fmla="*/ 0 h 14"/>
                <a:gd name="T2" fmla="*/ 10 w 26"/>
                <a:gd name="T3" fmla="*/ 6 h 14"/>
                <a:gd name="T4" fmla="*/ 0 w 26"/>
                <a:gd name="T5" fmla="*/ 14 h 14"/>
                <a:gd name="T6" fmla="*/ 6 w 26"/>
                <a:gd name="T7" fmla="*/ 14 h 14"/>
                <a:gd name="T8" fmla="*/ 10 w 26"/>
                <a:gd name="T9" fmla="*/ 12 h 14"/>
                <a:gd name="T10" fmla="*/ 16 w 26"/>
                <a:gd name="T11" fmla="*/ 10 h 14"/>
                <a:gd name="T12" fmla="*/ 20 w 26"/>
                <a:gd name="T13" fmla="*/ 10 h 14"/>
                <a:gd name="T14" fmla="*/ 22 w 26"/>
                <a:gd name="T15" fmla="*/ 8 h 14"/>
                <a:gd name="T16" fmla="*/ 22 w 26"/>
                <a:gd name="T17" fmla="*/ 6 h 14"/>
                <a:gd name="T18" fmla="*/ 26 w 26"/>
                <a:gd name="T19" fmla="*/ 0 h 14"/>
                <a:gd name="T20" fmla="*/ 22 w 2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4"/>
                <a:gd name="T35" fmla="*/ 26 w 2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4">
                  <a:moveTo>
                    <a:pt x="22" y="0"/>
                  </a:moveTo>
                  <a:lnTo>
                    <a:pt x="10" y="6"/>
                  </a:lnTo>
                  <a:lnTo>
                    <a:pt x="0" y="14"/>
                  </a:lnTo>
                  <a:lnTo>
                    <a:pt x="6" y="14"/>
                  </a:lnTo>
                  <a:lnTo>
                    <a:pt x="10" y="12"/>
                  </a:lnTo>
                  <a:lnTo>
                    <a:pt x="16" y="10"/>
                  </a:lnTo>
                  <a:lnTo>
                    <a:pt x="20" y="10"/>
                  </a:lnTo>
                  <a:lnTo>
                    <a:pt x="22" y="8"/>
                  </a:lnTo>
                  <a:lnTo>
                    <a:pt x="22" y="6"/>
                  </a:lnTo>
                  <a:lnTo>
                    <a:pt x="26" y="0"/>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2" name="Freeform 51"/>
            <p:cNvSpPr>
              <a:spLocks/>
            </p:cNvSpPr>
            <p:nvPr/>
          </p:nvSpPr>
          <p:spPr bwMode="auto">
            <a:xfrm>
              <a:off x="590" y="2416"/>
              <a:ext cx="114" cy="70"/>
            </a:xfrm>
            <a:custGeom>
              <a:avLst/>
              <a:gdLst>
                <a:gd name="T0" fmla="*/ 24 w 114"/>
                <a:gd name="T1" fmla="*/ 18 h 70"/>
                <a:gd name="T2" fmla="*/ 14 w 114"/>
                <a:gd name="T3" fmla="*/ 28 h 70"/>
                <a:gd name="T4" fmla="*/ 28 w 114"/>
                <a:gd name="T5" fmla="*/ 26 h 70"/>
                <a:gd name="T6" fmla="*/ 12 w 114"/>
                <a:gd name="T7" fmla="*/ 38 h 70"/>
                <a:gd name="T8" fmla="*/ 6 w 114"/>
                <a:gd name="T9" fmla="*/ 48 h 70"/>
                <a:gd name="T10" fmla="*/ 0 w 114"/>
                <a:gd name="T11" fmla="*/ 58 h 70"/>
                <a:gd name="T12" fmla="*/ 22 w 114"/>
                <a:gd name="T13" fmla="*/ 48 h 70"/>
                <a:gd name="T14" fmla="*/ 16 w 114"/>
                <a:gd name="T15" fmla="*/ 58 h 70"/>
                <a:gd name="T16" fmla="*/ 20 w 114"/>
                <a:gd name="T17" fmla="*/ 60 h 70"/>
                <a:gd name="T18" fmla="*/ 28 w 114"/>
                <a:gd name="T19" fmla="*/ 56 h 70"/>
                <a:gd name="T20" fmla="*/ 28 w 114"/>
                <a:gd name="T21" fmla="*/ 62 h 70"/>
                <a:gd name="T22" fmla="*/ 28 w 114"/>
                <a:gd name="T23" fmla="*/ 70 h 70"/>
                <a:gd name="T24" fmla="*/ 46 w 114"/>
                <a:gd name="T25" fmla="*/ 56 h 70"/>
                <a:gd name="T26" fmla="*/ 42 w 114"/>
                <a:gd name="T27" fmla="*/ 54 h 70"/>
                <a:gd name="T28" fmla="*/ 56 w 114"/>
                <a:gd name="T29" fmla="*/ 46 h 70"/>
                <a:gd name="T30" fmla="*/ 52 w 114"/>
                <a:gd name="T31" fmla="*/ 44 h 70"/>
                <a:gd name="T32" fmla="*/ 58 w 114"/>
                <a:gd name="T33" fmla="*/ 38 h 70"/>
                <a:gd name="T34" fmla="*/ 64 w 114"/>
                <a:gd name="T35" fmla="*/ 36 h 70"/>
                <a:gd name="T36" fmla="*/ 72 w 114"/>
                <a:gd name="T37" fmla="*/ 32 h 70"/>
                <a:gd name="T38" fmla="*/ 82 w 114"/>
                <a:gd name="T39" fmla="*/ 28 h 70"/>
                <a:gd name="T40" fmla="*/ 74 w 114"/>
                <a:gd name="T41" fmla="*/ 24 h 70"/>
                <a:gd name="T42" fmla="*/ 80 w 114"/>
                <a:gd name="T43" fmla="*/ 18 h 70"/>
                <a:gd name="T44" fmla="*/ 106 w 114"/>
                <a:gd name="T45" fmla="*/ 18 h 70"/>
                <a:gd name="T46" fmla="*/ 114 w 114"/>
                <a:gd name="T47" fmla="*/ 12 h 70"/>
                <a:gd name="T48" fmla="*/ 102 w 114"/>
                <a:gd name="T49" fmla="*/ 8 h 70"/>
                <a:gd name="T50" fmla="*/ 96 w 114"/>
                <a:gd name="T51" fmla="*/ 4 h 70"/>
                <a:gd name="T52" fmla="*/ 88 w 114"/>
                <a:gd name="T53" fmla="*/ 0 h 70"/>
                <a:gd name="T54" fmla="*/ 60 w 114"/>
                <a:gd name="T55" fmla="*/ 4 h 70"/>
                <a:gd name="T56" fmla="*/ 62 w 114"/>
                <a:gd name="T57" fmla="*/ 0 h 70"/>
                <a:gd name="T58" fmla="*/ 46 w 114"/>
                <a:gd name="T59" fmla="*/ 6 h 70"/>
                <a:gd name="T60" fmla="*/ 42 w 114"/>
                <a:gd name="T61" fmla="*/ 4 h 70"/>
                <a:gd name="T62" fmla="*/ 44 w 114"/>
                <a:gd name="T63" fmla="*/ 14 h 70"/>
                <a:gd name="T64" fmla="*/ 38 w 114"/>
                <a:gd name="T65" fmla="*/ 14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70"/>
                <a:gd name="T101" fmla="*/ 114 w 11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70">
                  <a:moveTo>
                    <a:pt x="38" y="14"/>
                  </a:moveTo>
                  <a:lnTo>
                    <a:pt x="24" y="18"/>
                  </a:lnTo>
                  <a:lnTo>
                    <a:pt x="18" y="22"/>
                  </a:lnTo>
                  <a:lnTo>
                    <a:pt x="14" y="28"/>
                  </a:lnTo>
                  <a:lnTo>
                    <a:pt x="20" y="26"/>
                  </a:lnTo>
                  <a:lnTo>
                    <a:pt x="28" y="26"/>
                  </a:lnTo>
                  <a:lnTo>
                    <a:pt x="20" y="32"/>
                  </a:lnTo>
                  <a:lnTo>
                    <a:pt x="12" y="38"/>
                  </a:lnTo>
                  <a:lnTo>
                    <a:pt x="16" y="38"/>
                  </a:lnTo>
                  <a:lnTo>
                    <a:pt x="6" y="48"/>
                  </a:lnTo>
                  <a:lnTo>
                    <a:pt x="2" y="52"/>
                  </a:lnTo>
                  <a:lnTo>
                    <a:pt x="0" y="58"/>
                  </a:lnTo>
                  <a:lnTo>
                    <a:pt x="10" y="52"/>
                  </a:lnTo>
                  <a:lnTo>
                    <a:pt x="22" y="48"/>
                  </a:lnTo>
                  <a:lnTo>
                    <a:pt x="18" y="54"/>
                  </a:lnTo>
                  <a:lnTo>
                    <a:pt x="16" y="58"/>
                  </a:lnTo>
                  <a:lnTo>
                    <a:pt x="16" y="60"/>
                  </a:lnTo>
                  <a:lnTo>
                    <a:pt x="20" y="60"/>
                  </a:lnTo>
                  <a:lnTo>
                    <a:pt x="24" y="58"/>
                  </a:lnTo>
                  <a:lnTo>
                    <a:pt x="28" y="56"/>
                  </a:lnTo>
                  <a:lnTo>
                    <a:pt x="34" y="56"/>
                  </a:lnTo>
                  <a:lnTo>
                    <a:pt x="28" y="62"/>
                  </a:lnTo>
                  <a:lnTo>
                    <a:pt x="28" y="66"/>
                  </a:lnTo>
                  <a:lnTo>
                    <a:pt x="28" y="70"/>
                  </a:lnTo>
                  <a:lnTo>
                    <a:pt x="38" y="66"/>
                  </a:lnTo>
                  <a:lnTo>
                    <a:pt x="46" y="56"/>
                  </a:lnTo>
                  <a:lnTo>
                    <a:pt x="46" y="54"/>
                  </a:lnTo>
                  <a:lnTo>
                    <a:pt x="42" y="54"/>
                  </a:lnTo>
                  <a:lnTo>
                    <a:pt x="50" y="50"/>
                  </a:lnTo>
                  <a:lnTo>
                    <a:pt x="56" y="46"/>
                  </a:lnTo>
                  <a:lnTo>
                    <a:pt x="54" y="44"/>
                  </a:lnTo>
                  <a:lnTo>
                    <a:pt x="52" y="44"/>
                  </a:lnTo>
                  <a:lnTo>
                    <a:pt x="54" y="40"/>
                  </a:lnTo>
                  <a:lnTo>
                    <a:pt x="58" y="38"/>
                  </a:lnTo>
                  <a:lnTo>
                    <a:pt x="66" y="36"/>
                  </a:lnTo>
                  <a:lnTo>
                    <a:pt x="64" y="36"/>
                  </a:lnTo>
                  <a:lnTo>
                    <a:pt x="62" y="34"/>
                  </a:lnTo>
                  <a:lnTo>
                    <a:pt x="72" y="32"/>
                  </a:lnTo>
                  <a:lnTo>
                    <a:pt x="84" y="30"/>
                  </a:lnTo>
                  <a:lnTo>
                    <a:pt x="82" y="28"/>
                  </a:lnTo>
                  <a:lnTo>
                    <a:pt x="78" y="26"/>
                  </a:lnTo>
                  <a:lnTo>
                    <a:pt x="74" y="24"/>
                  </a:lnTo>
                  <a:lnTo>
                    <a:pt x="72" y="22"/>
                  </a:lnTo>
                  <a:lnTo>
                    <a:pt x="80" y="18"/>
                  </a:lnTo>
                  <a:lnTo>
                    <a:pt x="88" y="18"/>
                  </a:lnTo>
                  <a:lnTo>
                    <a:pt x="106" y="18"/>
                  </a:lnTo>
                  <a:lnTo>
                    <a:pt x="110" y="16"/>
                  </a:lnTo>
                  <a:lnTo>
                    <a:pt x="114" y="12"/>
                  </a:lnTo>
                  <a:lnTo>
                    <a:pt x="112" y="8"/>
                  </a:lnTo>
                  <a:lnTo>
                    <a:pt x="102" y="8"/>
                  </a:lnTo>
                  <a:lnTo>
                    <a:pt x="92" y="8"/>
                  </a:lnTo>
                  <a:lnTo>
                    <a:pt x="96" y="4"/>
                  </a:lnTo>
                  <a:lnTo>
                    <a:pt x="98" y="2"/>
                  </a:lnTo>
                  <a:lnTo>
                    <a:pt x="88" y="0"/>
                  </a:lnTo>
                  <a:lnTo>
                    <a:pt x="78" y="0"/>
                  </a:lnTo>
                  <a:lnTo>
                    <a:pt x="60" y="4"/>
                  </a:lnTo>
                  <a:lnTo>
                    <a:pt x="68" y="2"/>
                  </a:lnTo>
                  <a:lnTo>
                    <a:pt x="62" y="0"/>
                  </a:lnTo>
                  <a:lnTo>
                    <a:pt x="56" y="2"/>
                  </a:lnTo>
                  <a:lnTo>
                    <a:pt x="46" y="6"/>
                  </a:lnTo>
                  <a:lnTo>
                    <a:pt x="42" y="2"/>
                  </a:lnTo>
                  <a:lnTo>
                    <a:pt x="42" y="4"/>
                  </a:lnTo>
                  <a:lnTo>
                    <a:pt x="46" y="14"/>
                  </a:lnTo>
                  <a:lnTo>
                    <a:pt x="44" y="14"/>
                  </a:lnTo>
                  <a:lnTo>
                    <a:pt x="40" y="16"/>
                  </a:lnTo>
                  <a:lnTo>
                    <a:pt x="38" y="1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3" name="Freeform 52"/>
            <p:cNvSpPr>
              <a:spLocks/>
            </p:cNvSpPr>
            <p:nvPr/>
          </p:nvSpPr>
          <p:spPr bwMode="auto">
            <a:xfrm>
              <a:off x="568" y="2486"/>
              <a:ext cx="78" cy="44"/>
            </a:xfrm>
            <a:custGeom>
              <a:avLst/>
              <a:gdLst>
                <a:gd name="T0" fmla="*/ 30 w 78"/>
                <a:gd name="T1" fmla="*/ 4 h 44"/>
                <a:gd name="T2" fmla="*/ 22 w 78"/>
                <a:gd name="T3" fmla="*/ 4 h 44"/>
                <a:gd name="T4" fmla="*/ 14 w 78"/>
                <a:gd name="T5" fmla="*/ 8 h 44"/>
                <a:gd name="T6" fmla="*/ 6 w 78"/>
                <a:gd name="T7" fmla="*/ 12 h 44"/>
                <a:gd name="T8" fmla="*/ 0 w 78"/>
                <a:gd name="T9" fmla="*/ 20 h 44"/>
                <a:gd name="T10" fmla="*/ 18 w 78"/>
                <a:gd name="T11" fmla="*/ 16 h 44"/>
                <a:gd name="T12" fmla="*/ 16 w 78"/>
                <a:gd name="T13" fmla="*/ 20 h 44"/>
                <a:gd name="T14" fmla="*/ 12 w 78"/>
                <a:gd name="T15" fmla="*/ 22 h 44"/>
                <a:gd name="T16" fmla="*/ 8 w 78"/>
                <a:gd name="T17" fmla="*/ 26 h 44"/>
                <a:gd name="T18" fmla="*/ 6 w 78"/>
                <a:gd name="T19" fmla="*/ 30 h 44"/>
                <a:gd name="T20" fmla="*/ 16 w 78"/>
                <a:gd name="T21" fmla="*/ 28 h 44"/>
                <a:gd name="T22" fmla="*/ 28 w 78"/>
                <a:gd name="T23" fmla="*/ 24 h 44"/>
                <a:gd name="T24" fmla="*/ 26 w 78"/>
                <a:gd name="T25" fmla="*/ 28 h 44"/>
                <a:gd name="T26" fmla="*/ 22 w 78"/>
                <a:gd name="T27" fmla="*/ 32 h 44"/>
                <a:gd name="T28" fmla="*/ 20 w 78"/>
                <a:gd name="T29" fmla="*/ 38 h 44"/>
                <a:gd name="T30" fmla="*/ 20 w 78"/>
                <a:gd name="T31" fmla="*/ 44 h 44"/>
                <a:gd name="T32" fmla="*/ 26 w 78"/>
                <a:gd name="T33" fmla="*/ 36 h 44"/>
                <a:gd name="T34" fmla="*/ 34 w 78"/>
                <a:gd name="T35" fmla="*/ 30 h 44"/>
                <a:gd name="T36" fmla="*/ 42 w 78"/>
                <a:gd name="T37" fmla="*/ 26 h 44"/>
                <a:gd name="T38" fmla="*/ 52 w 78"/>
                <a:gd name="T39" fmla="*/ 24 h 44"/>
                <a:gd name="T40" fmla="*/ 48 w 78"/>
                <a:gd name="T41" fmla="*/ 24 h 44"/>
                <a:gd name="T42" fmla="*/ 44 w 78"/>
                <a:gd name="T43" fmla="*/ 26 h 44"/>
                <a:gd name="T44" fmla="*/ 48 w 78"/>
                <a:gd name="T45" fmla="*/ 22 h 44"/>
                <a:gd name="T46" fmla="*/ 52 w 78"/>
                <a:gd name="T47" fmla="*/ 20 h 44"/>
                <a:gd name="T48" fmla="*/ 56 w 78"/>
                <a:gd name="T49" fmla="*/ 18 h 44"/>
                <a:gd name="T50" fmla="*/ 56 w 78"/>
                <a:gd name="T51" fmla="*/ 16 h 44"/>
                <a:gd name="T52" fmla="*/ 56 w 78"/>
                <a:gd name="T53" fmla="*/ 12 h 44"/>
                <a:gd name="T54" fmla="*/ 52 w 78"/>
                <a:gd name="T55" fmla="*/ 12 h 44"/>
                <a:gd name="T56" fmla="*/ 44 w 78"/>
                <a:gd name="T57" fmla="*/ 14 h 44"/>
                <a:gd name="T58" fmla="*/ 52 w 78"/>
                <a:gd name="T59" fmla="*/ 8 h 44"/>
                <a:gd name="T60" fmla="*/ 62 w 78"/>
                <a:gd name="T61" fmla="*/ 6 h 44"/>
                <a:gd name="T62" fmla="*/ 70 w 78"/>
                <a:gd name="T63" fmla="*/ 4 h 44"/>
                <a:gd name="T64" fmla="*/ 78 w 78"/>
                <a:gd name="T65" fmla="*/ 2 h 44"/>
                <a:gd name="T66" fmla="*/ 58 w 78"/>
                <a:gd name="T67" fmla="*/ 0 h 44"/>
                <a:gd name="T68" fmla="*/ 36 w 78"/>
                <a:gd name="T69" fmla="*/ 4 h 44"/>
                <a:gd name="T70" fmla="*/ 40 w 78"/>
                <a:gd name="T71" fmla="*/ 2 h 44"/>
                <a:gd name="T72" fmla="*/ 42 w 78"/>
                <a:gd name="T73" fmla="*/ 0 h 44"/>
                <a:gd name="T74" fmla="*/ 34 w 78"/>
                <a:gd name="T75" fmla="*/ 0 h 44"/>
                <a:gd name="T76" fmla="*/ 26 w 78"/>
                <a:gd name="T77" fmla="*/ 2 h 44"/>
                <a:gd name="T78" fmla="*/ 20 w 78"/>
                <a:gd name="T79" fmla="*/ 4 h 44"/>
                <a:gd name="T80" fmla="*/ 14 w 78"/>
                <a:gd name="T81" fmla="*/ 10 h 44"/>
                <a:gd name="T82" fmla="*/ 30 w 78"/>
                <a:gd name="T83" fmla="*/ 4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44"/>
                <a:gd name="T128" fmla="*/ 78 w 7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44">
                  <a:moveTo>
                    <a:pt x="30" y="4"/>
                  </a:moveTo>
                  <a:lnTo>
                    <a:pt x="22" y="4"/>
                  </a:lnTo>
                  <a:lnTo>
                    <a:pt x="14" y="8"/>
                  </a:lnTo>
                  <a:lnTo>
                    <a:pt x="6" y="12"/>
                  </a:lnTo>
                  <a:lnTo>
                    <a:pt x="0" y="20"/>
                  </a:lnTo>
                  <a:lnTo>
                    <a:pt x="18" y="16"/>
                  </a:lnTo>
                  <a:lnTo>
                    <a:pt x="16" y="20"/>
                  </a:lnTo>
                  <a:lnTo>
                    <a:pt x="12" y="22"/>
                  </a:lnTo>
                  <a:lnTo>
                    <a:pt x="8" y="26"/>
                  </a:lnTo>
                  <a:lnTo>
                    <a:pt x="6" y="30"/>
                  </a:lnTo>
                  <a:lnTo>
                    <a:pt x="16" y="28"/>
                  </a:lnTo>
                  <a:lnTo>
                    <a:pt x="28" y="24"/>
                  </a:lnTo>
                  <a:lnTo>
                    <a:pt x="26" y="28"/>
                  </a:lnTo>
                  <a:lnTo>
                    <a:pt x="22" y="32"/>
                  </a:lnTo>
                  <a:lnTo>
                    <a:pt x="20" y="38"/>
                  </a:lnTo>
                  <a:lnTo>
                    <a:pt x="20" y="44"/>
                  </a:lnTo>
                  <a:lnTo>
                    <a:pt x="26" y="36"/>
                  </a:lnTo>
                  <a:lnTo>
                    <a:pt x="34" y="30"/>
                  </a:lnTo>
                  <a:lnTo>
                    <a:pt x="42" y="26"/>
                  </a:lnTo>
                  <a:lnTo>
                    <a:pt x="52" y="24"/>
                  </a:lnTo>
                  <a:lnTo>
                    <a:pt x="48" y="24"/>
                  </a:lnTo>
                  <a:lnTo>
                    <a:pt x="44" y="26"/>
                  </a:lnTo>
                  <a:lnTo>
                    <a:pt x="48" y="22"/>
                  </a:lnTo>
                  <a:lnTo>
                    <a:pt x="52" y="20"/>
                  </a:lnTo>
                  <a:lnTo>
                    <a:pt x="56" y="18"/>
                  </a:lnTo>
                  <a:lnTo>
                    <a:pt x="56" y="16"/>
                  </a:lnTo>
                  <a:lnTo>
                    <a:pt x="56" y="12"/>
                  </a:lnTo>
                  <a:lnTo>
                    <a:pt x="52" y="12"/>
                  </a:lnTo>
                  <a:lnTo>
                    <a:pt x="44" y="14"/>
                  </a:lnTo>
                  <a:lnTo>
                    <a:pt x="52" y="8"/>
                  </a:lnTo>
                  <a:lnTo>
                    <a:pt x="62" y="6"/>
                  </a:lnTo>
                  <a:lnTo>
                    <a:pt x="70" y="4"/>
                  </a:lnTo>
                  <a:lnTo>
                    <a:pt x="78" y="2"/>
                  </a:lnTo>
                  <a:lnTo>
                    <a:pt x="58" y="0"/>
                  </a:lnTo>
                  <a:lnTo>
                    <a:pt x="36" y="4"/>
                  </a:lnTo>
                  <a:lnTo>
                    <a:pt x="40" y="2"/>
                  </a:lnTo>
                  <a:lnTo>
                    <a:pt x="42" y="0"/>
                  </a:lnTo>
                  <a:lnTo>
                    <a:pt x="34" y="0"/>
                  </a:lnTo>
                  <a:lnTo>
                    <a:pt x="26" y="2"/>
                  </a:lnTo>
                  <a:lnTo>
                    <a:pt x="20" y="4"/>
                  </a:lnTo>
                  <a:lnTo>
                    <a:pt x="14" y="10"/>
                  </a:lnTo>
                  <a:lnTo>
                    <a:pt x="30"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4" name="Freeform 53"/>
            <p:cNvSpPr>
              <a:spLocks/>
            </p:cNvSpPr>
            <p:nvPr/>
          </p:nvSpPr>
          <p:spPr bwMode="auto">
            <a:xfrm>
              <a:off x="548" y="2520"/>
              <a:ext cx="74" cy="26"/>
            </a:xfrm>
            <a:custGeom>
              <a:avLst/>
              <a:gdLst>
                <a:gd name="T0" fmla="*/ 18 w 74"/>
                <a:gd name="T1" fmla="*/ 4 h 26"/>
                <a:gd name="T2" fmla="*/ 8 w 74"/>
                <a:gd name="T3" fmla="*/ 8 h 26"/>
                <a:gd name="T4" fmla="*/ 2 w 74"/>
                <a:gd name="T5" fmla="*/ 12 h 26"/>
                <a:gd name="T6" fmla="*/ 0 w 74"/>
                <a:gd name="T7" fmla="*/ 16 h 26"/>
                <a:gd name="T8" fmla="*/ 6 w 74"/>
                <a:gd name="T9" fmla="*/ 14 h 26"/>
                <a:gd name="T10" fmla="*/ 14 w 74"/>
                <a:gd name="T11" fmla="*/ 12 h 26"/>
                <a:gd name="T12" fmla="*/ 12 w 74"/>
                <a:gd name="T13" fmla="*/ 16 h 26"/>
                <a:gd name="T14" fmla="*/ 10 w 74"/>
                <a:gd name="T15" fmla="*/ 18 h 26"/>
                <a:gd name="T16" fmla="*/ 8 w 74"/>
                <a:gd name="T17" fmla="*/ 22 h 26"/>
                <a:gd name="T18" fmla="*/ 6 w 74"/>
                <a:gd name="T19" fmla="*/ 26 h 26"/>
                <a:gd name="T20" fmla="*/ 20 w 74"/>
                <a:gd name="T21" fmla="*/ 20 h 26"/>
                <a:gd name="T22" fmla="*/ 26 w 74"/>
                <a:gd name="T23" fmla="*/ 16 h 26"/>
                <a:gd name="T24" fmla="*/ 34 w 74"/>
                <a:gd name="T25" fmla="*/ 16 h 26"/>
                <a:gd name="T26" fmla="*/ 34 w 74"/>
                <a:gd name="T27" fmla="*/ 18 h 26"/>
                <a:gd name="T28" fmla="*/ 32 w 74"/>
                <a:gd name="T29" fmla="*/ 22 h 26"/>
                <a:gd name="T30" fmla="*/ 30 w 74"/>
                <a:gd name="T31" fmla="*/ 24 h 26"/>
                <a:gd name="T32" fmla="*/ 30 w 74"/>
                <a:gd name="T33" fmla="*/ 26 h 26"/>
                <a:gd name="T34" fmla="*/ 50 w 74"/>
                <a:gd name="T35" fmla="*/ 20 h 26"/>
                <a:gd name="T36" fmla="*/ 74 w 74"/>
                <a:gd name="T37" fmla="*/ 18 h 26"/>
                <a:gd name="T38" fmla="*/ 62 w 74"/>
                <a:gd name="T39" fmla="*/ 14 h 26"/>
                <a:gd name="T40" fmla="*/ 56 w 74"/>
                <a:gd name="T41" fmla="*/ 10 h 26"/>
                <a:gd name="T42" fmla="*/ 50 w 74"/>
                <a:gd name="T43" fmla="*/ 10 h 26"/>
                <a:gd name="T44" fmla="*/ 54 w 74"/>
                <a:gd name="T45" fmla="*/ 6 h 26"/>
                <a:gd name="T46" fmla="*/ 48 w 74"/>
                <a:gd name="T47" fmla="*/ 4 h 26"/>
                <a:gd name="T48" fmla="*/ 42 w 74"/>
                <a:gd name="T49" fmla="*/ 6 h 26"/>
                <a:gd name="T50" fmla="*/ 30 w 74"/>
                <a:gd name="T51" fmla="*/ 8 h 26"/>
                <a:gd name="T52" fmla="*/ 36 w 74"/>
                <a:gd name="T53" fmla="*/ 6 h 26"/>
                <a:gd name="T54" fmla="*/ 38 w 74"/>
                <a:gd name="T55" fmla="*/ 4 h 26"/>
                <a:gd name="T56" fmla="*/ 40 w 74"/>
                <a:gd name="T57" fmla="*/ 0 h 26"/>
                <a:gd name="T58" fmla="*/ 24 w 74"/>
                <a:gd name="T59" fmla="*/ 2 h 26"/>
                <a:gd name="T60" fmla="*/ 8 w 74"/>
                <a:gd name="T61" fmla="*/ 8 h 26"/>
                <a:gd name="T62" fmla="*/ 18 w 74"/>
                <a:gd name="T63" fmla="*/ 4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26"/>
                <a:gd name="T98" fmla="*/ 74 w 7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26">
                  <a:moveTo>
                    <a:pt x="18" y="4"/>
                  </a:moveTo>
                  <a:lnTo>
                    <a:pt x="8" y="8"/>
                  </a:lnTo>
                  <a:lnTo>
                    <a:pt x="2" y="12"/>
                  </a:lnTo>
                  <a:lnTo>
                    <a:pt x="0" y="16"/>
                  </a:lnTo>
                  <a:lnTo>
                    <a:pt x="6" y="14"/>
                  </a:lnTo>
                  <a:lnTo>
                    <a:pt x="14" y="12"/>
                  </a:lnTo>
                  <a:lnTo>
                    <a:pt x="12" y="16"/>
                  </a:lnTo>
                  <a:lnTo>
                    <a:pt x="10" y="18"/>
                  </a:lnTo>
                  <a:lnTo>
                    <a:pt x="8" y="22"/>
                  </a:lnTo>
                  <a:lnTo>
                    <a:pt x="6" y="26"/>
                  </a:lnTo>
                  <a:lnTo>
                    <a:pt x="20" y="20"/>
                  </a:lnTo>
                  <a:lnTo>
                    <a:pt x="26" y="16"/>
                  </a:lnTo>
                  <a:lnTo>
                    <a:pt x="34" y="16"/>
                  </a:lnTo>
                  <a:lnTo>
                    <a:pt x="34" y="18"/>
                  </a:lnTo>
                  <a:lnTo>
                    <a:pt x="32" y="22"/>
                  </a:lnTo>
                  <a:lnTo>
                    <a:pt x="30" y="24"/>
                  </a:lnTo>
                  <a:lnTo>
                    <a:pt x="30" y="26"/>
                  </a:lnTo>
                  <a:lnTo>
                    <a:pt x="50" y="20"/>
                  </a:lnTo>
                  <a:lnTo>
                    <a:pt x="74" y="18"/>
                  </a:lnTo>
                  <a:lnTo>
                    <a:pt x="62" y="14"/>
                  </a:lnTo>
                  <a:lnTo>
                    <a:pt x="56" y="10"/>
                  </a:lnTo>
                  <a:lnTo>
                    <a:pt x="50" y="10"/>
                  </a:lnTo>
                  <a:lnTo>
                    <a:pt x="54" y="6"/>
                  </a:lnTo>
                  <a:lnTo>
                    <a:pt x="48" y="4"/>
                  </a:lnTo>
                  <a:lnTo>
                    <a:pt x="42" y="6"/>
                  </a:lnTo>
                  <a:lnTo>
                    <a:pt x="30" y="8"/>
                  </a:lnTo>
                  <a:lnTo>
                    <a:pt x="36" y="6"/>
                  </a:lnTo>
                  <a:lnTo>
                    <a:pt x="38" y="4"/>
                  </a:lnTo>
                  <a:lnTo>
                    <a:pt x="40" y="0"/>
                  </a:lnTo>
                  <a:lnTo>
                    <a:pt x="24" y="2"/>
                  </a:lnTo>
                  <a:lnTo>
                    <a:pt x="8" y="8"/>
                  </a:lnTo>
                  <a:lnTo>
                    <a:pt x="18"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5" name="Freeform 54"/>
            <p:cNvSpPr>
              <a:spLocks/>
            </p:cNvSpPr>
            <p:nvPr/>
          </p:nvSpPr>
          <p:spPr bwMode="auto">
            <a:xfrm>
              <a:off x="608" y="2574"/>
              <a:ext cx="116" cy="82"/>
            </a:xfrm>
            <a:custGeom>
              <a:avLst/>
              <a:gdLst>
                <a:gd name="T0" fmla="*/ 28 w 116"/>
                <a:gd name="T1" fmla="*/ 18 h 82"/>
                <a:gd name="T2" fmla="*/ 6 w 116"/>
                <a:gd name="T3" fmla="*/ 26 h 82"/>
                <a:gd name="T4" fmla="*/ 4 w 116"/>
                <a:gd name="T5" fmla="*/ 30 h 82"/>
                <a:gd name="T6" fmla="*/ 16 w 116"/>
                <a:gd name="T7" fmla="*/ 28 h 82"/>
                <a:gd name="T8" fmla="*/ 24 w 116"/>
                <a:gd name="T9" fmla="*/ 26 h 82"/>
                <a:gd name="T10" fmla="*/ 18 w 116"/>
                <a:gd name="T11" fmla="*/ 30 h 82"/>
                <a:gd name="T12" fmla="*/ 18 w 116"/>
                <a:gd name="T13" fmla="*/ 34 h 82"/>
                <a:gd name="T14" fmla="*/ 10 w 116"/>
                <a:gd name="T15" fmla="*/ 42 h 82"/>
                <a:gd name="T16" fmla="*/ 4 w 116"/>
                <a:gd name="T17" fmla="*/ 52 h 82"/>
                <a:gd name="T18" fmla="*/ 10 w 116"/>
                <a:gd name="T19" fmla="*/ 52 h 82"/>
                <a:gd name="T20" fmla="*/ 0 w 116"/>
                <a:gd name="T21" fmla="*/ 72 h 82"/>
                <a:gd name="T22" fmla="*/ 6 w 116"/>
                <a:gd name="T23" fmla="*/ 80 h 82"/>
                <a:gd name="T24" fmla="*/ 18 w 116"/>
                <a:gd name="T25" fmla="*/ 72 h 82"/>
                <a:gd name="T26" fmla="*/ 22 w 116"/>
                <a:gd name="T27" fmla="*/ 72 h 82"/>
                <a:gd name="T28" fmla="*/ 24 w 116"/>
                <a:gd name="T29" fmla="*/ 74 h 82"/>
                <a:gd name="T30" fmla="*/ 36 w 116"/>
                <a:gd name="T31" fmla="*/ 64 h 82"/>
                <a:gd name="T32" fmla="*/ 44 w 116"/>
                <a:gd name="T33" fmla="*/ 50 h 82"/>
                <a:gd name="T34" fmla="*/ 68 w 116"/>
                <a:gd name="T35" fmla="*/ 44 h 82"/>
                <a:gd name="T36" fmla="*/ 66 w 116"/>
                <a:gd name="T37" fmla="*/ 42 h 82"/>
                <a:gd name="T38" fmla="*/ 64 w 116"/>
                <a:gd name="T39" fmla="*/ 36 h 82"/>
                <a:gd name="T40" fmla="*/ 68 w 116"/>
                <a:gd name="T41" fmla="*/ 32 h 82"/>
                <a:gd name="T42" fmla="*/ 68 w 116"/>
                <a:gd name="T43" fmla="*/ 28 h 82"/>
                <a:gd name="T44" fmla="*/ 68 w 116"/>
                <a:gd name="T45" fmla="*/ 24 h 82"/>
                <a:gd name="T46" fmla="*/ 92 w 116"/>
                <a:gd name="T47" fmla="*/ 22 h 82"/>
                <a:gd name="T48" fmla="*/ 110 w 116"/>
                <a:gd name="T49" fmla="*/ 18 h 82"/>
                <a:gd name="T50" fmla="*/ 90 w 116"/>
                <a:gd name="T51" fmla="*/ 8 h 82"/>
                <a:gd name="T52" fmla="*/ 102 w 116"/>
                <a:gd name="T53" fmla="*/ 6 h 82"/>
                <a:gd name="T54" fmla="*/ 84 w 116"/>
                <a:gd name="T55" fmla="*/ 0 h 82"/>
                <a:gd name="T56" fmla="*/ 38 w 116"/>
                <a:gd name="T57" fmla="*/ 2 h 82"/>
                <a:gd name="T58" fmla="*/ 34 w 116"/>
                <a:gd name="T59" fmla="*/ 2 h 82"/>
                <a:gd name="T60" fmla="*/ 22 w 116"/>
                <a:gd name="T61" fmla="*/ 4 h 82"/>
                <a:gd name="T62" fmla="*/ 28 w 116"/>
                <a:gd name="T63" fmla="*/ 8 h 82"/>
                <a:gd name="T64" fmla="*/ 22 w 116"/>
                <a:gd name="T65" fmla="*/ 12 h 82"/>
                <a:gd name="T66" fmla="*/ 16 w 116"/>
                <a:gd name="T67" fmla="*/ 1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82"/>
                <a:gd name="T104" fmla="*/ 116 w 116"/>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82">
                  <a:moveTo>
                    <a:pt x="36" y="18"/>
                  </a:moveTo>
                  <a:lnTo>
                    <a:pt x="28" y="18"/>
                  </a:lnTo>
                  <a:lnTo>
                    <a:pt x="20" y="18"/>
                  </a:lnTo>
                  <a:lnTo>
                    <a:pt x="6" y="26"/>
                  </a:lnTo>
                  <a:lnTo>
                    <a:pt x="4" y="28"/>
                  </a:lnTo>
                  <a:lnTo>
                    <a:pt x="4" y="30"/>
                  </a:lnTo>
                  <a:lnTo>
                    <a:pt x="10" y="30"/>
                  </a:lnTo>
                  <a:lnTo>
                    <a:pt x="16" y="28"/>
                  </a:lnTo>
                  <a:lnTo>
                    <a:pt x="28" y="24"/>
                  </a:lnTo>
                  <a:lnTo>
                    <a:pt x="24" y="26"/>
                  </a:lnTo>
                  <a:lnTo>
                    <a:pt x="22" y="28"/>
                  </a:lnTo>
                  <a:lnTo>
                    <a:pt x="18" y="30"/>
                  </a:lnTo>
                  <a:lnTo>
                    <a:pt x="16" y="34"/>
                  </a:lnTo>
                  <a:lnTo>
                    <a:pt x="18" y="34"/>
                  </a:lnTo>
                  <a:lnTo>
                    <a:pt x="20" y="34"/>
                  </a:lnTo>
                  <a:lnTo>
                    <a:pt x="10" y="42"/>
                  </a:lnTo>
                  <a:lnTo>
                    <a:pt x="6" y="46"/>
                  </a:lnTo>
                  <a:lnTo>
                    <a:pt x="4" y="52"/>
                  </a:lnTo>
                  <a:lnTo>
                    <a:pt x="6" y="52"/>
                  </a:lnTo>
                  <a:lnTo>
                    <a:pt x="10" y="52"/>
                  </a:lnTo>
                  <a:lnTo>
                    <a:pt x="2" y="66"/>
                  </a:lnTo>
                  <a:lnTo>
                    <a:pt x="0" y="72"/>
                  </a:lnTo>
                  <a:lnTo>
                    <a:pt x="0" y="82"/>
                  </a:lnTo>
                  <a:lnTo>
                    <a:pt x="6" y="80"/>
                  </a:lnTo>
                  <a:lnTo>
                    <a:pt x="12" y="78"/>
                  </a:lnTo>
                  <a:lnTo>
                    <a:pt x="18" y="72"/>
                  </a:lnTo>
                  <a:lnTo>
                    <a:pt x="22" y="70"/>
                  </a:lnTo>
                  <a:lnTo>
                    <a:pt x="22" y="72"/>
                  </a:lnTo>
                  <a:lnTo>
                    <a:pt x="22" y="74"/>
                  </a:lnTo>
                  <a:lnTo>
                    <a:pt x="24" y="74"/>
                  </a:lnTo>
                  <a:lnTo>
                    <a:pt x="30" y="70"/>
                  </a:lnTo>
                  <a:lnTo>
                    <a:pt x="36" y="64"/>
                  </a:lnTo>
                  <a:lnTo>
                    <a:pt x="42" y="58"/>
                  </a:lnTo>
                  <a:lnTo>
                    <a:pt x="44" y="50"/>
                  </a:lnTo>
                  <a:lnTo>
                    <a:pt x="56" y="48"/>
                  </a:lnTo>
                  <a:lnTo>
                    <a:pt x="68" y="44"/>
                  </a:lnTo>
                  <a:lnTo>
                    <a:pt x="68" y="42"/>
                  </a:lnTo>
                  <a:lnTo>
                    <a:pt x="66" y="42"/>
                  </a:lnTo>
                  <a:lnTo>
                    <a:pt x="62" y="38"/>
                  </a:lnTo>
                  <a:lnTo>
                    <a:pt x="64" y="36"/>
                  </a:lnTo>
                  <a:lnTo>
                    <a:pt x="66" y="34"/>
                  </a:lnTo>
                  <a:lnTo>
                    <a:pt x="68" y="32"/>
                  </a:lnTo>
                  <a:lnTo>
                    <a:pt x="70" y="30"/>
                  </a:lnTo>
                  <a:lnTo>
                    <a:pt x="68" y="28"/>
                  </a:lnTo>
                  <a:lnTo>
                    <a:pt x="66" y="26"/>
                  </a:lnTo>
                  <a:lnTo>
                    <a:pt x="68" y="24"/>
                  </a:lnTo>
                  <a:lnTo>
                    <a:pt x="80" y="22"/>
                  </a:lnTo>
                  <a:lnTo>
                    <a:pt x="92" y="22"/>
                  </a:lnTo>
                  <a:lnTo>
                    <a:pt x="116" y="22"/>
                  </a:lnTo>
                  <a:lnTo>
                    <a:pt x="110" y="18"/>
                  </a:lnTo>
                  <a:lnTo>
                    <a:pt x="104" y="14"/>
                  </a:lnTo>
                  <a:lnTo>
                    <a:pt x="90" y="8"/>
                  </a:lnTo>
                  <a:lnTo>
                    <a:pt x="96" y="8"/>
                  </a:lnTo>
                  <a:lnTo>
                    <a:pt x="102" y="6"/>
                  </a:lnTo>
                  <a:lnTo>
                    <a:pt x="98" y="4"/>
                  </a:lnTo>
                  <a:lnTo>
                    <a:pt x="84" y="0"/>
                  </a:lnTo>
                  <a:lnTo>
                    <a:pt x="68" y="0"/>
                  </a:lnTo>
                  <a:lnTo>
                    <a:pt x="38" y="2"/>
                  </a:lnTo>
                  <a:lnTo>
                    <a:pt x="40" y="2"/>
                  </a:lnTo>
                  <a:lnTo>
                    <a:pt x="34" y="2"/>
                  </a:lnTo>
                  <a:lnTo>
                    <a:pt x="28" y="2"/>
                  </a:lnTo>
                  <a:lnTo>
                    <a:pt x="22" y="4"/>
                  </a:lnTo>
                  <a:lnTo>
                    <a:pt x="16" y="8"/>
                  </a:lnTo>
                  <a:lnTo>
                    <a:pt x="28" y="8"/>
                  </a:lnTo>
                  <a:lnTo>
                    <a:pt x="26" y="10"/>
                  </a:lnTo>
                  <a:lnTo>
                    <a:pt x="22" y="12"/>
                  </a:lnTo>
                  <a:lnTo>
                    <a:pt x="20" y="12"/>
                  </a:lnTo>
                  <a:lnTo>
                    <a:pt x="16" y="16"/>
                  </a:lnTo>
                  <a:lnTo>
                    <a:pt x="36" y="18"/>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6" name="Freeform 55"/>
            <p:cNvSpPr>
              <a:spLocks/>
            </p:cNvSpPr>
            <p:nvPr/>
          </p:nvSpPr>
          <p:spPr bwMode="auto">
            <a:xfrm>
              <a:off x="714" y="2404"/>
              <a:ext cx="90" cy="34"/>
            </a:xfrm>
            <a:custGeom>
              <a:avLst/>
              <a:gdLst>
                <a:gd name="T0" fmla="*/ 28 w 90"/>
                <a:gd name="T1" fmla="*/ 10 h 34"/>
                <a:gd name="T2" fmla="*/ 18 w 90"/>
                <a:gd name="T3" fmla="*/ 10 h 34"/>
                <a:gd name="T4" fmla="*/ 8 w 90"/>
                <a:gd name="T5" fmla="*/ 14 h 34"/>
                <a:gd name="T6" fmla="*/ 2 w 90"/>
                <a:gd name="T7" fmla="*/ 18 h 34"/>
                <a:gd name="T8" fmla="*/ 0 w 90"/>
                <a:gd name="T9" fmla="*/ 22 h 34"/>
                <a:gd name="T10" fmla="*/ 0 w 90"/>
                <a:gd name="T11" fmla="*/ 28 h 34"/>
                <a:gd name="T12" fmla="*/ 6 w 90"/>
                <a:gd name="T13" fmla="*/ 26 h 34"/>
                <a:gd name="T14" fmla="*/ 12 w 90"/>
                <a:gd name="T15" fmla="*/ 24 h 34"/>
                <a:gd name="T16" fmla="*/ 20 w 90"/>
                <a:gd name="T17" fmla="*/ 20 h 34"/>
                <a:gd name="T18" fmla="*/ 26 w 90"/>
                <a:gd name="T19" fmla="*/ 18 h 34"/>
                <a:gd name="T20" fmla="*/ 24 w 90"/>
                <a:gd name="T21" fmla="*/ 22 h 34"/>
                <a:gd name="T22" fmla="*/ 14 w 90"/>
                <a:gd name="T23" fmla="*/ 26 h 34"/>
                <a:gd name="T24" fmla="*/ 8 w 90"/>
                <a:gd name="T25" fmla="*/ 30 h 34"/>
                <a:gd name="T26" fmla="*/ 4 w 90"/>
                <a:gd name="T27" fmla="*/ 34 h 34"/>
                <a:gd name="T28" fmla="*/ 24 w 90"/>
                <a:gd name="T29" fmla="*/ 32 h 34"/>
                <a:gd name="T30" fmla="*/ 34 w 90"/>
                <a:gd name="T31" fmla="*/ 30 h 34"/>
                <a:gd name="T32" fmla="*/ 44 w 90"/>
                <a:gd name="T33" fmla="*/ 30 h 34"/>
                <a:gd name="T34" fmla="*/ 52 w 90"/>
                <a:gd name="T35" fmla="*/ 30 h 34"/>
                <a:gd name="T36" fmla="*/ 58 w 90"/>
                <a:gd name="T37" fmla="*/ 30 h 34"/>
                <a:gd name="T38" fmla="*/ 60 w 90"/>
                <a:gd name="T39" fmla="*/ 26 h 34"/>
                <a:gd name="T40" fmla="*/ 54 w 90"/>
                <a:gd name="T41" fmla="*/ 22 h 34"/>
                <a:gd name="T42" fmla="*/ 52 w 90"/>
                <a:gd name="T43" fmla="*/ 22 h 34"/>
                <a:gd name="T44" fmla="*/ 48 w 90"/>
                <a:gd name="T45" fmla="*/ 20 h 34"/>
                <a:gd name="T46" fmla="*/ 50 w 90"/>
                <a:gd name="T47" fmla="*/ 18 h 34"/>
                <a:gd name="T48" fmla="*/ 70 w 90"/>
                <a:gd name="T49" fmla="*/ 14 h 34"/>
                <a:gd name="T50" fmla="*/ 90 w 90"/>
                <a:gd name="T51" fmla="*/ 14 h 34"/>
                <a:gd name="T52" fmla="*/ 86 w 90"/>
                <a:gd name="T53" fmla="*/ 10 h 34"/>
                <a:gd name="T54" fmla="*/ 80 w 90"/>
                <a:gd name="T55" fmla="*/ 8 h 34"/>
                <a:gd name="T56" fmla="*/ 74 w 90"/>
                <a:gd name="T57" fmla="*/ 8 h 34"/>
                <a:gd name="T58" fmla="*/ 68 w 90"/>
                <a:gd name="T59" fmla="*/ 8 h 34"/>
                <a:gd name="T60" fmla="*/ 64 w 90"/>
                <a:gd name="T61" fmla="*/ 2 h 34"/>
                <a:gd name="T62" fmla="*/ 62 w 90"/>
                <a:gd name="T63" fmla="*/ 2 h 34"/>
                <a:gd name="T64" fmla="*/ 58 w 90"/>
                <a:gd name="T65" fmla="*/ 2 h 34"/>
                <a:gd name="T66" fmla="*/ 46 w 90"/>
                <a:gd name="T67" fmla="*/ 2 h 34"/>
                <a:gd name="T68" fmla="*/ 36 w 90"/>
                <a:gd name="T69" fmla="*/ 2 h 34"/>
                <a:gd name="T70" fmla="*/ 50 w 90"/>
                <a:gd name="T71" fmla="*/ 0 h 34"/>
                <a:gd name="T72" fmla="*/ 34 w 90"/>
                <a:gd name="T73" fmla="*/ 2 h 34"/>
                <a:gd name="T74" fmla="*/ 26 w 90"/>
                <a:gd name="T75" fmla="*/ 2 h 34"/>
                <a:gd name="T76" fmla="*/ 18 w 90"/>
                <a:gd name="T77" fmla="*/ 4 h 34"/>
                <a:gd name="T78" fmla="*/ 20 w 90"/>
                <a:gd name="T79" fmla="*/ 6 h 34"/>
                <a:gd name="T80" fmla="*/ 28 w 90"/>
                <a:gd name="T81" fmla="*/ 1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34"/>
                <a:gd name="T125" fmla="*/ 90 w 9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34">
                  <a:moveTo>
                    <a:pt x="28" y="10"/>
                  </a:moveTo>
                  <a:lnTo>
                    <a:pt x="18" y="10"/>
                  </a:lnTo>
                  <a:lnTo>
                    <a:pt x="8" y="14"/>
                  </a:lnTo>
                  <a:lnTo>
                    <a:pt x="2" y="18"/>
                  </a:lnTo>
                  <a:lnTo>
                    <a:pt x="0" y="22"/>
                  </a:lnTo>
                  <a:lnTo>
                    <a:pt x="0" y="28"/>
                  </a:lnTo>
                  <a:lnTo>
                    <a:pt x="6" y="26"/>
                  </a:lnTo>
                  <a:lnTo>
                    <a:pt x="12" y="24"/>
                  </a:lnTo>
                  <a:lnTo>
                    <a:pt x="20" y="20"/>
                  </a:lnTo>
                  <a:lnTo>
                    <a:pt x="26" y="18"/>
                  </a:lnTo>
                  <a:lnTo>
                    <a:pt x="24" y="22"/>
                  </a:lnTo>
                  <a:lnTo>
                    <a:pt x="14" y="26"/>
                  </a:lnTo>
                  <a:lnTo>
                    <a:pt x="8" y="30"/>
                  </a:lnTo>
                  <a:lnTo>
                    <a:pt x="4" y="34"/>
                  </a:lnTo>
                  <a:lnTo>
                    <a:pt x="24" y="32"/>
                  </a:lnTo>
                  <a:lnTo>
                    <a:pt x="34" y="30"/>
                  </a:lnTo>
                  <a:lnTo>
                    <a:pt x="44" y="30"/>
                  </a:lnTo>
                  <a:lnTo>
                    <a:pt x="52" y="30"/>
                  </a:lnTo>
                  <a:lnTo>
                    <a:pt x="58" y="30"/>
                  </a:lnTo>
                  <a:lnTo>
                    <a:pt x="60" y="26"/>
                  </a:lnTo>
                  <a:lnTo>
                    <a:pt x="54" y="22"/>
                  </a:lnTo>
                  <a:lnTo>
                    <a:pt x="52" y="22"/>
                  </a:lnTo>
                  <a:lnTo>
                    <a:pt x="48" y="20"/>
                  </a:lnTo>
                  <a:lnTo>
                    <a:pt x="50" y="18"/>
                  </a:lnTo>
                  <a:lnTo>
                    <a:pt x="70" y="14"/>
                  </a:lnTo>
                  <a:lnTo>
                    <a:pt x="90" y="14"/>
                  </a:lnTo>
                  <a:lnTo>
                    <a:pt x="86" y="10"/>
                  </a:lnTo>
                  <a:lnTo>
                    <a:pt x="80" y="8"/>
                  </a:lnTo>
                  <a:lnTo>
                    <a:pt x="74" y="8"/>
                  </a:lnTo>
                  <a:lnTo>
                    <a:pt x="68" y="8"/>
                  </a:lnTo>
                  <a:lnTo>
                    <a:pt x="64" y="2"/>
                  </a:lnTo>
                  <a:lnTo>
                    <a:pt x="62" y="2"/>
                  </a:lnTo>
                  <a:lnTo>
                    <a:pt x="58" y="2"/>
                  </a:lnTo>
                  <a:lnTo>
                    <a:pt x="46" y="2"/>
                  </a:lnTo>
                  <a:lnTo>
                    <a:pt x="36" y="2"/>
                  </a:lnTo>
                  <a:lnTo>
                    <a:pt x="50" y="0"/>
                  </a:lnTo>
                  <a:lnTo>
                    <a:pt x="34" y="2"/>
                  </a:lnTo>
                  <a:lnTo>
                    <a:pt x="26" y="2"/>
                  </a:lnTo>
                  <a:lnTo>
                    <a:pt x="18" y="4"/>
                  </a:lnTo>
                  <a:lnTo>
                    <a:pt x="20" y="6"/>
                  </a:lnTo>
                  <a:lnTo>
                    <a:pt x="28" y="1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7" name="Freeform 56"/>
            <p:cNvSpPr>
              <a:spLocks/>
            </p:cNvSpPr>
            <p:nvPr/>
          </p:nvSpPr>
          <p:spPr bwMode="auto">
            <a:xfrm>
              <a:off x="824" y="2296"/>
              <a:ext cx="162" cy="66"/>
            </a:xfrm>
            <a:custGeom>
              <a:avLst/>
              <a:gdLst>
                <a:gd name="T0" fmla="*/ 58 w 162"/>
                <a:gd name="T1" fmla="*/ 22 h 66"/>
                <a:gd name="T2" fmla="*/ 50 w 162"/>
                <a:gd name="T3" fmla="*/ 18 h 66"/>
                <a:gd name="T4" fmla="*/ 44 w 162"/>
                <a:gd name="T5" fmla="*/ 18 h 66"/>
                <a:gd name="T6" fmla="*/ 28 w 162"/>
                <a:gd name="T7" fmla="*/ 20 h 66"/>
                <a:gd name="T8" fmla="*/ 16 w 162"/>
                <a:gd name="T9" fmla="*/ 26 h 66"/>
                <a:gd name="T10" fmla="*/ 4 w 162"/>
                <a:gd name="T11" fmla="*/ 36 h 66"/>
                <a:gd name="T12" fmla="*/ 16 w 162"/>
                <a:gd name="T13" fmla="*/ 32 h 66"/>
                <a:gd name="T14" fmla="*/ 24 w 162"/>
                <a:gd name="T15" fmla="*/ 32 h 66"/>
                <a:gd name="T16" fmla="*/ 30 w 162"/>
                <a:gd name="T17" fmla="*/ 32 h 66"/>
                <a:gd name="T18" fmla="*/ 20 w 162"/>
                <a:gd name="T19" fmla="*/ 36 h 66"/>
                <a:gd name="T20" fmla="*/ 14 w 162"/>
                <a:gd name="T21" fmla="*/ 38 h 66"/>
                <a:gd name="T22" fmla="*/ 10 w 162"/>
                <a:gd name="T23" fmla="*/ 42 h 66"/>
                <a:gd name="T24" fmla="*/ 12 w 162"/>
                <a:gd name="T25" fmla="*/ 44 h 66"/>
                <a:gd name="T26" fmla="*/ 16 w 162"/>
                <a:gd name="T27" fmla="*/ 44 h 66"/>
                <a:gd name="T28" fmla="*/ 26 w 162"/>
                <a:gd name="T29" fmla="*/ 42 h 66"/>
                <a:gd name="T30" fmla="*/ 10 w 162"/>
                <a:gd name="T31" fmla="*/ 52 h 66"/>
                <a:gd name="T32" fmla="*/ 4 w 162"/>
                <a:gd name="T33" fmla="*/ 58 h 66"/>
                <a:gd name="T34" fmla="*/ 0 w 162"/>
                <a:gd name="T35" fmla="*/ 66 h 66"/>
                <a:gd name="T36" fmla="*/ 14 w 162"/>
                <a:gd name="T37" fmla="*/ 60 h 66"/>
                <a:gd name="T38" fmla="*/ 22 w 162"/>
                <a:gd name="T39" fmla="*/ 58 h 66"/>
                <a:gd name="T40" fmla="*/ 30 w 162"/>
                <a:gd name="T41" fmla="*/ 56 h 66"/>
                <a:gd name="T42" fmla="*/ 54 w 162"/>
                <a:gd name="T43" fmla="*/ 58 h 66"/>
                <a:gd name="T44" fmla="*/ 76 w 162"/>
                <a:gd name="T45" fmla="*/ 62 h 66"/>
                <a:gd name="T46" fmla="*/ 70 w 162"/>
                <a:gd name="T47" fmla="*/ 58 h 66"/>
                <a:gd name="T48" fmla="*/ 68 w 162"/>
                <a:gd name="T49" fmla="*/ 56 h 66"/>
                <a:gd name="T50" fmla="*/ 68 w 162"/>
                <a:gd name="T51" fmla="*/ 54 h 66"/>
                <a:gd name="T52" fmla="*/ 72 w 162"/>
                <a:gd name="T53" fmla="*/ 52 h 66"/>
                <a:gd name="T54" fmla="*/ 76 w 162"/>
                <a:gd name="T55" fmla="*/ 50 h 66"/>
                <a:gd name="T56" fmla="*/ 84 w 162"/>
                <a:gd name="T57" fmla="*/ 50 h 66"/>
                <a:gd name="T58" fmla="*/ 80 w 162"/>
                <a:gd name="T59" fmla="*/ 46 h 66"/>
                <a:gd name="T60" fmla="*/ 76 w 162"/>
                <a:gd name="T61" fmla="*/ 44 h 66"/>
                <a:gd name="T62" fmla="*/ 96 w 162"/>
                <a:gd name="T63" fmla="*/ 46 h 66"/>
                <a:gd name="T64" fmla="*/ 114 w 162"/>
                <a:gd name="T65" fmla="*/ 50 h 66"/>
                <a:gd name="T66" fmla="*/ 132 w 162"/>
                <a:gd name="T67" fmla="*/ 56 h 66"/>
                <a:gd name="T68" fmla="*/ 150 w 162"/>
                <a:gd name="T69" fmla="*/ 66 h 66"/>
                <a:gd name="T70" fmla="*/ 148 w 162"/>
                <a:gd name="T71" fmla="*/ 60 h 66"/>
                <a:gd name="T72" fmla="*/ 146 w 162"/>
                <a:gd name="T73" fmla="*/ 56 h 66"/>
                <a:gd name="T74" fmla="*/ 144 w 162"/>
                <a:gd name="T75" fmla="*/ 54 h 66"/>
                <a:gd name="T76" fmla="*/ 144 w 162"/>
                <a:gd name="T77" fmla="*/ 50 h 66"/>
                <a:gd name="T78" fmla="*/ 146 w 162"/>
                <a:gd name="T79" fmla="*/ 48 h 66"/>
                <a:gd name="T80" fmla="*/ 150 w 162"/>
                <a:gd name="T81" fmla="*/ 50 h 66"/>
                <a:gd name="T82" fmla="*/ 154 w 162"/>
                <a:gd name="T83" fmla="*/ 52 h 66"/>
                <a:gd name="T84" fmla="*/ 158 w 162"/>
                <a:gd name="T85" fmla="*/ 52 h 66"/>
                <a:gd name="T86" fmla="*/ 160 w 162"/>
                <a:gd name="T87" fmla="*/ 50 h 66"/>
                <a:gd name="T88" fmla="*/ 152 w 162"/>
                <a:gd name="T89" fmla="*/ 42 h 66"/>
                <a:gd name="T90" fmla="*/ 142 w 162"/>
                <a:gd name="T91" fmla="*/ 38 h 66"/>
                <a:gd name="T92" fmla="*/ 152 w 162"/>
                <a:gd name="T93" fmla="*/ 34 h 66"/>
                <a:gd name="T94" fmla="*/ 162 w 162"/>
                <a:gd name="T95" fmla="*/ 32 h 66"/>
                <a:gd name="T96" fmla="*/ 152 w 162"/>
                <a:gd name="T97" fmla="*/ 24 h 66"/>
                <a:gd name="T98" fmla="*/ 142 w 162"/>
                <a:gd name="T99" fmla="*/ 18 h 66"/>
                <a:gd name="T100" fmla="*/ 120 w 162"/>
                <a:gd name="T101" fmla="*/ 10 h 66"/>
                <a:gd name="T102" fmla="*/ 96 w 162"/>
                <a:gd name="T103" fmla="*/ 4 h 66"/>
                <a:gd name="T104" fmla="*/ 72 w 162"/>
                <a:gd name="T105" fmla="*/ 0 h 66"/>
                <a:gd name="T106" fmla="*/ 62 w 162"/>
                <a:gd name="T107" fmla="*/ 2 h 66"/>
                <a:gd name="T108" fmla="*/ 54 w 162"/>
                <a:gd name="T109" fmla="*/ 6 h 66"/>
                <a:gd name="T110" fmla="*/ 52 w 162"/>
                <a:gd name="T111" fmla="*/ 8 h 66"/>
                <a:gd name="T112" fmla="*/ 56 w 162"/>
                <a:gd name="T113" fmla="*/ 12 h 66"/>
                <a:gd name="T114" fmla="*/ 62 w 162"/>
                <a:gd name="T115" fmla="*/ 10 h 66"/>
                <a:gd name="T116" fmla="*/ 58 w 162"/>
                <a:gd name="T117" fmla="*/ 14 h 66"/>
                <a:gd name="T118" fmla="*/ 54 w 162"/>
                <a:gd name="T119" fmla="*/ 14 h 66"/>
                <a:gd name="T120" fmla="*/ 52 w 162"/>
                <a:gd name="T121" fmla="*/ 16 h 66"/>
                <a:gd name="T122" fmla="*/ 50 w 162"/>
                <a:gd name="T123" fmla="*/ 18 h 66"/>
                <a:gd name="T124" fmla="*/ 58 w 162"/>
                <a:gd name="T125" fmla="*/ 22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66"/>
                <a:gd name="T191" fmla="*/ 162 w 162"/>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66">
                  <a:moveTo>
                    <a:pt x="58" y="22"/>
                  </a:moveTo>
                  <a:lnTo>
                    <a:pt x="50" y="18"/>
                  </a:lnTo>
                  <a:lnTo>
                    <a:pt x="44" y="18"/>
                  </a:lnTo>
                  <a:lnTo>
                    <a:pt x="28" y="20"/>
                  </a:lnTo>
                  <a:lnTo>
                    <a:pt x="16" y="26"/>
                  </a:lnTo>
                  <a:lnTo>
                    <a:pt x="4" y="36"/>
                  </a:lnTo>
                  <a:lnTo>
                    <a:pt x="16" y="32"/>
                  </a:lnTo>
                  <a:lnTo>
                    <a:pt x="24" y="32"/>
                  </a:lnTo>
                  <a:lnTo>
                    <a:pt x="30" y="32"/>
                  </a:lnTo>
                  <a:lnTo>
                    <a:pt x="20" y="36"/>
                  </a:lnTo>
                  <a:lnTo>
                    <a:pt x="14" y="38"/>
                  </a:lnTo>
                  <a:lnTo>
                    <a:pt x="10" y="42"/>
                  </a:lnTo>
                  <a:lnTo>
                    <a:pt x="12" y="44"/>
                  </a:lnTo>
                  <a:lnTo>
                    <a:pt x="16" y="44"/>
                  </a:lnTo>
                  <a:lnTo>
                    <a:pt x="26" y="42"/>
                  </a:lnTo>
                  <a:lnTo>
                    <a:pt x="10" y="52"/>
                  </a:lnTo>
                  <a:lnTo>
                    <a:pt x="4" y="58"/>
                  </a:lnTo>
                  <a:lnTo>
                    <a:pt x="0" y="66"/>
                  </a:lnTo>
                  <a:lnTo>
                    <a:pt x="14" y="60"/>
                  </a:lnTo>
                  <a:lnTo>
                    <a:pt x="22" y="58"/>
                  </a:lnTo>
                  <a:lnTo>
                    <a:pt x="30" y="56"/>
                  </a:lnTo>
                  <a:lnTo>
                    <a:pt x="54" y="58"/>
                  </a:lnTo>
                  <a:lnTo>
                    <a:pt x="76" y="62"/>
                  </a:lnTo>
                  <a:lnTo>
                    <a:pt x="70" y="58"/>
                  </a:lnTo>
                  <a:lnTo>
                    <a:pt x="68" y="56"/>
                  </a:lnTo>
                  <a:lnTo>
                    <a:pt x="68" y="54"/>
                  </a:lnTo>
                  <a:lnTo>
                    <a:pt x="72" y="52"/>
                  </a:lnTo>
                  <a:lnTo>
                    <a:pt x="76" y="50"/>
                  </a:lnTo>
                  <a:lnTo>
                    <a:pt x="84" y="50"/>
                  </a:lnTo>
                  <a:lnTo>
                    <a:pt x="80" y="46"/>
                  </a:lnTo>
                  <a:lnTo>
                    <a:pt x="76" y="44"/>
                  </a:lnTo>
                  <a:lnTo>
                    <a:pt x="96" y="46"/>
                  </a:lnTo>
                  <a:lnTo>
                    <a:pt x="114" y="50"/>
                  </a:lnTo>
                  <a:lnTo>
                    <a:pt x="132" y="56"/>
                  </a:lnTo>
                  <a:lnTo>
                    <a:pt x="150" y="66"/>
                  </a:lnTo>
                  <a:lnTo>
                    <a:pt x="148" y="60"/>
                  </a:lnTo>
                  <a:lnTo>
                    <a:pt x="146" y="56"/>
                  </a:lnTo>
                  <a:lnTo>
                    <a:pt x="144" y="54"/>
                  </a:lnTo>
                  <a:lnTo>
                    <a:pt x="144" y="50"/>
                  </a:lnTo>
                  <a:lnTo>
                    <a:pt x="146" y="48"/>
                  </a:lnTo>
                  <a:lnTo>
                    <a:pt x="150" y="50"/>
                  </a:lnTo>
                  <a:lnTo>
                    <a:pt x="154" y="52"/>
                  </a:lnTo>
                  <a:lnTo>
                    <a:pt x="158" y="52"/>
                  </a:lnTo>
                  <a:lnTo>
                    <a:pt x="160" y="50"/>
                  </a:lnTo>
                  <a:lnTo>
                    <a:pt x="152" y="42"/>
                  </a:lnTo>
                  <a:lnTo>
                    <a:pt x="142" y="38"/>
                  </a:lnTo>
                  <a:lnTo>
                    <a:pt x="152" y="34"/>
                  </a:lnTo>
                  <a:lnTo>
                    <a:pt x="162" y="32"/>
                  </a:lnTo>
                  <a:lnTo>
                    <a:pt x="152" y="24"/>
                  </a:lnTo>
                  <a:lnTo>
                    <a:pt x="142" y="18"/>
                  </a:lnTo>
                  <a:lnTo>
                    <a:pt x="120" y="10"/>
                  </a:lnTo>
                  <a:lnTo>
                    <a:pt x="96" y="4"/>
                  </a:lnTo>
                  <a:lnTo>
                    <a:pt x="72" y="0"/>
                  </a:lnTo>
                  <a:lnTo>
                    <a:pt x="62" y="2"/>
                  </a:lnTo>
                  <a:lnTo>
                    <a:pt x="54" y="6"/>
                  </a:lnTo>
                  <a:lnTo>
                    <a:pt x="52" y="8"/>
                  </a:lnTo>
                  <a:lnTo>
                    <a:pt x="56" y="12"/>
                  </a:lnTo>
                  <a:lnTo>
                    <a:pt x="62" y="10"/>
                  </a:lnTo>
                  <a:lnTo>
                    <a:pt x="58" y="14"/>
                  </a:lnTo>
                  <a:lnTo>
                    <a:pt x="54" y="14"/>
                  </a:lnTo>
                  <a:lnTo>
                    <a:pt x="52" y="16"/>
                  </a:lnTo>
                  <a:lnTo>
                    <a:pt x="50" y="18"/>
                  </a:lnTo>
                  <a:lnTo>
                    <a:pt x="58" y="2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8" name="Freeform 57"/>
            <p:cNvSpPr>
              <a:spLocks/>
            </p:cNvSpPr>
            <p:nvPr/>
          </p:nvSpPr>
          <p:spPr bwMode="auto">
            <a:xfrm>
              <a:off x="790" y="2274"/>
              <a:ext cx="46" cy="22"/>
            </a:xfrm>
            <a:custGeom>
              <a:avLst/>
              <a:gdLst>
                <a:gd name="T0" fmla="*/ 28 w 46"/>
                <a:gd name="T1" fmla="*/ 0 h 22"/>
                <a:gd name="T2" fmla="*/ 20 w 46"/>
                <a:gd name="T3" fmla="*/ 2 h 22"/>
                <a:gd name="T4" fmla="*/ 12 w 46"/>
                <a:gd name="T5" fmla="*/ 4 h 22"/>
                <a:gd name="T6" fmla="*/ 6 w 46"/>
                <a:gd name="T7" fmla="*/ 6 h 22"/>
                <a:gd name="T8" fmla="*/ 2 w 46"/>
                <a:gd name="T9" fmla="*/ 8 h 22"/>
                <a:gd name="T10" fmla="*/ 0 w 46"/>
                <a:gd name="T11" fmla="*/ 12 h 22"/>
                <a:gd name="T12" fmla="*/ 10 w 46"/>
                <a:gd name="T13" fmla="*/ 10 h 22"/>
                <a:gd name="T14" fmla="*/ 20 w 46"/>
                <a:gd name="T15" fmla="*/ 8 h 22"/>
                <a:gd name="T16" fmla="*/ 14 w 46"/>
                <a:gd name="T17" fmla="*/ 14 h 22"/>
                <a:gd name="T18" fmla="*/ 8 w 46"/>
                <a:gd name="T19" fmla="*/ 20 h 22"/>
                <a:gd name="T20" fmla="*/ 10 w 46"/>
                <a:gd name="T21" fmla="*/ 20 h 22"/>
                <a:gd name="T22" fmla="*/ 18 w 46"/>
                <a:gd name="T23" fmla="*/ 18 h 22"/>
                <a:gd name="T24" fmla="*/ 22 w 46"/>
                <a:gd name="T25" fmla="*/ 18 h 22"/>
                <a:gd name="T26" fmla="*/ 26 w 46"/>
                <a:gd name="T27" fmla="*/ 18 h 22"/>
                <a:gd name="T28" fmla="*/ 22 w 46"/>
                <a:gd name="T29" fmla="*/ 22 h 22"/>
                <a:gd name="T30" fmla="*/ 30 w 46"/>
                <a:gd name="T31" fmla="*/ 22 h 22"/>
                <a:gd name="T32" fmla="*/ 36 w 46"/>
                <a:gd name="T33" fmla="*/ 22 h 22"/>
                <a:gd name="T34" fmla="*/ 40 w 46"/>
                <a:gd name="T35" fmla="*/ 20 h 22"/>
                <a:gd name="T36" fmla="*/ 44 w 46"/>
                <a:gd name="T37" fmla="*/ 16 h 22"/>
                <a:gd name="T38" fmla="*/ 44 w 46"/>
                <a:gd name="T39" fmla="*/ 14 h 22"/>
                <a:gd name="T40" fmla="*/ 42 w 46"/>
                <a:gd name="T41" fmla="*/ 12 h 22"/>
                <a:gd name="T42" fmla="*/ 38 w 46"/>
                <a:gd name="T43" fmla="*/ 12 h 22"/>
                <a:gd name="T44" fmla="*/ 44 w 46"/>
                <a:gd name="T45" fmla="*/ 8 h 22"/>
                <a:gd name="T46" fmla="*/ 46 w 46"/>
                <a:gd name="T47" fmla="*/ 8 h 22"/>
                <a:gd name="T48" fmla="*/ 46 w 46"/>
                <a:gd name="T49" fmla="*/ 6 h 22"/>
                <a:gd name="T50" fmla="*/ 42 w 46"/>
                <a:gd name="T51" fmla="*/ 2 h 22"/>
                <a:gd name="T52" fmla="*/ 36 w 46"/>
                <a:gd name="T53" fmla="*/ 0 h 22"/>
                <a:gd name="T54" fmla="*/ 28 w 46"/>
                <a:gd name="T55" fmla="*/ 0 h 22"/>
                <a:gd name="T56" fmla="*/ 22 w 46"/>
                <a:gd name="T57" fmla="*/ 4 h 22"/>
                <a:gd name="T58" fmla="*/ 28 w 46"/>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22"/>
                <a:gd name="T92" fmla="*/ 46 w 46"/>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22">
                  <a:moveTo>
                    <a:pt x="28" y="0"/>
                  </a:moveTo>
                  <a:lnTo>
                    <a:pt x="20" y="2"/>
                  </a:lnTo>
                  <a:lnTo>
                    <a:pt x="12" y="4"/>
                  </a:lnTo>
                  <a:lnTo>
                    <a:pt x="6" y="6"/>
                  </a:lnTo>
                  <a:lnTo>
                    <a:pt x="2" y="8"/>
                  </a:lnTo>
                  <a:lnTo>
                    <a:pt x="0" y="12"/>
                  </a:lnTo>
                  <a:lnTo>
                    <a:pt x="10" y="10"/>
                  </a:lnTo>
                  <a:lnTo>
                    <a:pt x="20" y="8"/>
                  </a:lnTo>
                  <a:lnTo>
                    <a:pt x="14" y="14"/>
                  </a:lnTo>
                  <a:lnTo>
                    <a:pt x="8" y="20"/>
                  </a:lnTo>
                  <a:lnTo>
                    <a:pt x="10" y="20"/>
                  </a:lnTo>
                  <a:lnTo>
                    <a:pt x="18" y="18"/>
                  </a:lnTo>
                  <a:lnTo>
                    <a:pt x="22" y="18"/>
                  </a:lnTo>
                  <a:lnTo>
                    <a:pt x="26" y="18"/>
                  </a:lnTo>
                  <a:lnTo>
                    <a:pt x="22" y="22"/>
                  </a:lnTo>
                  <a:lnTo>
                    <a:pt x="30" y="22"/>
                  </a:lnTo>
                  <a:lnTo>
                    <a:pt x="36" y="22"/>
                  </a:lnTo>
                  <a:lnTo>
                    <a:pt x="40" y="20"/>
                  </a:lnTo>
                  <a:lnTo>
                    <a:pt x="44" y="16"/>
                  </a:lnTo>
                  <a:lnTo>
                    <a:pt x="44" y="14"/>
                  </a:lnTo>
                  <a:lnTo>
                    <a:pt x="42" y="12"/>
                  </a:lnTo>
                  <a:lnTo>
                    <a:pt x="38" y="12"/>
                  </a:lnTo>
                  <a:lnTo>
                    <a:pt x="44" y="8"/>
                  </a:lnTo>
                  <a:lnTo>
                    <a:pt x="46" y="8"/>
                  </a:lnTo>
                  <a:lnTo>
                    <a:pt x="46" y="6"/>
                  </a:lnTo>
                  <a:lnTo>
                    <a:pt x="42" y="2"/>
                  </a:lnTo>
                  <a:lnTo>
                    <a:pt x="36" y="0"/>
                  </a:lnTo>
                  <a:lnTo>
                    <a:pt x="28" y="0"/>
                  </a:lnTo>
                  <a:lnTo>
                    <a:pt x="22" y="4"/>
                  </a:lnTo>
                  <a:lnTo>
                    <a:pt x="2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9" name="Freeform 58"/>
            <p:cNvSpPr>
              <a:spLocks/>
            </p:cNvSpPr>
            <p:nvPr/>
          </p:nvSpPr>
          <p:spPr bwMode="auto">
            <a:xfrm>
              <a:off x="732" y="2386"/>
              <a:ext cx="32" cy="16"/>
            </a:xfrm>
            <a:custGeom>
              <a:avLst/>
              <a:gdLst>
                <a:gd name="T0" fmla="*/ 16 w 32"/>
                <a:gd name="T1" fmla="*/ 0 h 16"/>
                <a:gd name="T2" fmla="*/ 6 w 32"/>
                <a:gd name="T3" fmla="*/ 4 h 16"/>
                <a:gd name="T4" fmla="*/ 2 w 32"/>
                <a:gd name="T5" fmla="*/ 6 h 16"/>
                <a:gd name="T6" fmla="*/ 0 w 32"/>
                <a:gd name="T7" fmla="*/ 10 h 16"/>
                <a:gd name="T8" fmla="*/ 2 w 32"/>
                <a:gd name="T9" fmla="*/ 10 h 16"/>
                <a:gd name="T10" fmla="*/ 10 w 32"/>
                <a:gd name="T11" fmla="*/ 10 h 16"/>
                <a:gd name="T12" fmla="*/ 8 w 32"/>
                <a:gd name="T13" fmla="*/ 12 h 16"/>
                <a:gd name="T14" fmla="*/ 8 w 32"/>
                <a:gd name="T15" fmla="*/ 14 h 16"/>
                <a:gd name="T16" fmla="*/ 6 w 32"/>
                <a:gd name="T17" fmla="*/ 14 h 16"/>
                <a:gd name="T18" fmla="*/ 4 w 32"/>
                <a:gd name="T19" fmla="*/ 16 h 16"/>
                <a:gd name="T20" fmla="*/ 10 w 32"/>
                <a:gd name="T21" fmla="*/ 14 h 16"/>
                <a:gd name="T22" fmla="*/ 18 w 32"/>
                <a:gd name="T23" fmla="*/ 14 h 16"/>
                <a:gd name="T24" fmla="*/ 32 w 32"/>
                <a:gd name="T25" fmla="*/ 14 h 16"/>
                <a:gd name="T26" fmla="*/ 24 w 32"/>
                <a:gd name="T27" fmla="*/ 12 h 16"/>
                <a:gd name="T28" fmla="*/ 20 w 32"/>
                <a:gd name="T29" fmla="*/ 8 h 16"/>
                <a:gd name="T30" fmla="*/ 22 w 32"/>
                <a:gd name="T31" fmla="*/ 8 h 16"/>
                <a:gd name="T32" fmla="*/ 24 w 32"/>
                <a:gd name="T33" fmla="*/ 6 h 16"/>
                <a:gd name="T34" fmla="*/ 26 w 32"/>
                <a:gd name="T35" fmla="*/ 6 h 16"/>
                <a:gd name="T36" fmla="*/ 28 w 32"/>
                <a:gd name="T37" fmla="*/ 4 h 16"/>
                <a:gd name="T38" fmla="*/ 24 w 32"/>
                <a:gd name="T39" fmla="*/ 2 h 16"/>
                <a:gd name="T40" fmla="*/ 18 w 32"/>
                <a:gd name="T41" fmla="*/ 0 h 16"/>
                <a:gd name="T42" fmla="*/ 16 w 32"/>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16" y="0"/>
                  </a:moveTo>
                  <a:lnTo>
                    <a:pt x="6" y="4"/>
                  </a:lnTo>
                  <a:lnTo>
                    <a:pt x="2" y="6"/>
                  </a:lnTo>
                  <a:lnTo>
                    <a:pt x="0" y="10"/>
                  </a:lnTo>
                  <a:lnTo>
                    <a:pt x="2" y="10"/>
                  </a:lnTo>
                  <a:lnTo>
                    <a:pt x="10" y="10"/>
                  </a:lnTo>
                  <a:lnTo>
                    <a:pt x="8" y="12"/>
                  </a:lnTo>
                  <a:lnTo>
                    <a:pt x="8" y="14"/>
                  </a:lnTo>
                  <a:lnTo>
                    <a:pt x="6" y="14"/>
                  </a:lnTo>
                  <a:lnTo>
                    <a:pt x="4" y="16"/>
                  </a:lnTo>
                  <a:lnTo>
                    <a:pt x="10" y="14"/>
                  </a:lnTo>
                  <a:lnTo>
                    <a:pt x="18" y="14"/>
                  </a:lnTo>
                  <a:lnTo>
                    <a:pt x="32" y="14"/>
                  </a:lnTo>
                  <a:lnTo>
                    <a:pt x="24" y="12"/>
                  </a:lnTo>
                  <a:lnTo>
                    <a:pt x="20" y="8"/>
                  </a:lnTo>
                  <a:lnTo>
                    <a:pt x="22" y="8"/>
                  </a:lnTo>
                  <a:lnTo>
                    <a:pt x="24" y="6"/>
                  </a:lnTo>
                  <a:lnTo>
                    <a:pt x="26" y="6"/>
                  </a:lnTo>
                  <a:lnTo>
                    <a:pt x="28" y="4"/>
                  </a:lnTo>
                  <a:lnTo>
                    <a:pt x="24" y="2"/>
                  </a:lnTo>
                  <a:lnTo>
                    <a:pt x="18" y="0"/>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0" name="Freeform 59"/>
            <p:cNvSpPr>
              <a:spLocks/>
            </p:cNvSpPr>
            <p:nvPr/>
          </p:nvSpPr>
          <p:spPr bwMode="auto">
            <a:xfrm>
              <a:off x="826" y="2408"/>
              <a:ext cx="32" cy="10"/>
            </a:xfrm>
            <a:custGeom>
              <a:avLst/>
              <a:gdLst>
                <a:gd name="T0" fmla="*/ 22 w 32"/>
                <a:gd name="T1" fmla="*/ 0 h 10"/>
                <a:gd name="T2" fmla="*/ 10 w 32"/>
                <a:gd name="T3" fmla="*/ 2 h 10"/>
                <a:gd name="T4" fmla="*/ 6 w 32"/>
                <a:gd name="T5" fmla="*/ 2 h 10"/>
                <a:gd name="T6" fmla="*/ 0 w 32"/>
                <a:gd name="T7" fmla="*/ 6 h 10"/>
                <a:gd name="T8" fmla="*/ 26 w 32"/>
                <a:gd name="T9" fmla="*/ 10 h 10"/>
                <a:gd name="T10" fmla="*/ 24 w 32"/>
                <a:gd name="T11" fmla="*/ 10 h 10"/>
                <a:gd name="T12" fmla="*/ 22 w 32"/>
                <a:gd name="T13" fmla="*/ 8 h 10"/>
                <a:gd name="T14" fmla="*/ 26 w 32"/>
                <a:gd name="T15" fmla="*/ 8 h 10"/>
                <a:gd name="T16" fmla="*/ 30 w 32"/>
                <a:gd name="T17" fmla="*/ 6 h 10"/>
                <a:gd name="T18" fmla="*/ 32 w 32"/>
                <a:gd name="T19" fmla="*/ 4 h 10"/>
                <a:gd name="T20" fmla="*/ 30 w 32"/>
                <a:gd name="T21" fmla="*/ 2 h 10"/>
                <a:gd name="T22" fmla="*/ 30 w 32"/>
                <a:gd name="T23" fmla="*/ 0 h 10"/>
                <a:gd name="T24" fmla="*/ 26 w 32"/>
                <a:gd name="T25" fmla="*/ 0 h 10"/>
                <a:gd name="T26" fmla="*/ 22 w 32"/>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
                <a:gd name="T44" fmla="*/ 32 w 3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
                  <a:moveTo>
                    <a:pt x="22" y="0"/>
                  </a:moveTo>
                  <a:lnTo>
                    <a:pt x="10" y="2"/>
                  </a:lnTo>
                  <a:lnTo>
                    <a:pt x="6" y="2"/>
                  </a:lnTo>
                  <a:lnTo>
                    <a:pt x="0" y="6"/>
                  </a:lnTo>
                  <a:lnTo>
                    <a:pt x="26" y="10"/>
                  </a:lnTo>
                  <a:lnTo>
                    <a:pt x="24" y="10"/>
                  </a:lnTo>
                  <a:lnTo>
                    <a:pt x="22" y="8"/>
                  </a:lnTo>
                  <a:lnTo>
                    <a:pt x="26" y="8"/>
                  </a:lnTo>
                  <a:lnTo>
                    <a:pt x="30" y="6"/>
                  </a:lnTo>
                  <a:lnTo>
                    <a:pt x="32" y="4"/>
                  </a:lnTo>
                  <a:lnTo>
                    <a:pt x="30" y="2"/>
                  </a:lnTo>
                  <a:lnTo>
                    <a:pt x="30" y="0"/>
                  </a:lnTo>
                  <a:lnTo>
                    <a:pt x="26" y="0"/>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1" name="Freeform 60"/>
            <p:cNvSpPr>
              <a:spLocks/>
            </p:cNvSpPr>
            <p:nvPr/>
          </p:nvSpPr>
          <p:spPr bwMode="auto">
            <a:xfrm>
              <a:off x="932" y="2410"/>
              <a:ext cx="26" cy="8"/>
            </a:xfrm>
            <a:custGeom>
              <a:avLst/>
              <a:gdLst>
                <a:gd name="T0" fmla="*/ 16 w 26"/>
                <a:gd name="T1" fmla="*/ 4 h 8"/>
                <a:gd name="T2" fmla="*/ 8 w 26"/>
                <a:gd name="T3" fmla="*/ 0 h 8"/>
                <a:gd name="T4" fmla="*/ 4 w 26"/>
                <a:gd name="T5" fmla="*/ 2 h 8"/>
                <a:gd name="T6" fmla="*/ 0 w 26"/>
                <a:gd name="T7" fmla="*/ 4 h 8"/>
                <a:gd name="T8" fmla="*/ 12 w 26"/>
                <a:gd name="T9" fmla="*/ 8 h 8"/>
                <a:gd name="T10" fmla="*/ 18 w 26"/>
                <a:gd name="T11" fmla="*/ 8 h 8"/>
                <a:gd name="T12" fmla="*/ 22 w 26"/>
                <a:gd name="T13" fmla="*/ 6 h 8"/>
                <a:gd name="T14" fmla="*/ 24 w 26"/>
                <a:gd name="T15" fmla="*/ 6 h 8"/>
                <a:gd name="T16" fmla="*/ 22 w 26"/>
                <a:gd name="T17" fmla="*/ 4 h 8"/>
                <a:gd name="T18" fmla="*/ 24 w 26"/>
                <a:gd name="T19" fmla="*/ 4 h 8"/>
                <a:gd name="T20" fmla="*/ 26 w 26"/>
                <a:gd name="T21" fmla="*/ 4 h 8"/>
                <a:gd name="T22" fmla="*/ 16 w 26"/>
                <a:gd name="T23" fmla="*/ 0 h 8"/>
                <a:gd name="T24" fmla="*/ 16 w 26"/>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8"/>
                <a:gd name="T41" fmla="*/ 26 w 2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8">
                  <a:moveTo>
                    <a:pt x="16" y="4"/>
                  </a:moveTo>
                  <a:lnTo>
                    <a:pt x="8" y="0"/>
                  </a:lnTo>
                  <a:lnTo>
                    <a:pt x="4" y="2"/>
                  </a:lnTo>
                  <a:lnTo>
                    <a:pt x="0" y="4"/>
                  </a:lnTo>
                  <a:lnTo>
                    <a:pt x="12" y="8"/>
                  </a:lnTo>
                  <a:lnTo>
                    <a:pt x="18" y="8"/>
                  </a:lnTo>
                  <a:lnTo>
                    <a:pt x="22" y="6"/>
                  </a:lnTo>
                  <a:lnTo>
                    <a:pt x="24" y="6"/>
                  </a:lnTo>
                  <a:lnTo>
                    <a:pt x="22" y="4"/>
                  </a:lnTo>
                  <a:lnTo>
                    <a:pt x="24" y="4"/>
                  </a:lnTo>
                  <a:lnTo>
                    <a:pt x="26" y="4"/>
                  </a:lnTo>
                  <a:lnTo>
                    <a:pt x="16" y="0"/>
                  </a:lnTo>
                  <a:lnTo>
                    <a:pt x="1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2" name="Freeform 61"/>
            <p:cNvSpPr>
              <a:spLocks/>
            </p:cNvSpPr>
            <p:nvPr/>
          </p:nvSpPr>
          <p:spPr bwMode="auto">
            <a:xfrm>
              <a:off x="900" y="2280"/>
              <a:ext cx="50" cy="20"/>
            </a:xfrm>
            <a:custGeom>
              <a:avLst/>
              <a:gdLst>
                <a:gd name="T0" fmla="*/ 28 w 50"/>
                <a:gd name="T1" fmla="*/ 2 h 20"/>
                <a:gd name="T2" fmla="*/ 14 w 50"/>
                <a:gd name="T3" fmla="*/ 2 h 20"/>
                <a:gd name="T4" fmla="*/ 6 w 50"/>
                <a:gd name="T5" fmla="*/ 2 h 20"/>
                <a:gd name="T6" fmla="*/ 0 w 50"/>
                <a:gd name="T7" fmla="*/ 4 h 20"/>
                <a:gd name="T8" fmla="*/ 2 w 50"/>
                <a:gd name="T9" fmla="*/ 6 h 20"/>
                <a:gd name="T10" fmla="*/ 10 w 50"/>
                <a:gd name="T11" fmla="*/ 6 h 20"/>
                <a:gd name="T12" fmla="*/ 18 w 50"/>
                <a:gd name="T13" fmla="*/ 8 h 20"/>
                <a:gd name="T14" fmla="*/ 16 w 50"/>
                <a:gd name="T15" fmla="*/ 8 h 20"/>
                <a:gd name="T16" fmla="*/ 14 w 50"/>
                <a:gd name="T17" fmla="*/ 10 h 20"/>
                <a:gd name="T18" fmla="*/ 20 w 50"/>
                <a:gd name="T19" fmla="*/ 14 h 20"/>
                <a:gd name="T20" fmla="*/ 30 w 50"/>
                <a:gd name="T21" fmla="*/ 16 h 20"/>
                <a:gd name="T22" fmla="*/ 38 w 50"/>
                <a:gd name="T23" fmla="*/ 16 h 20"/>
                <a:gd name="T24" fmla="*/ 48 w 50"/>
                <a:gd name="T25" fmla="*/ 20 h 20"/>
                <a:gd name="T26" fmla="*/ 46 w 50"/>
                <a:gd name="T27" fmla="*/ 18 h 20"/>
                <a:gd name="T28" fmla="*/ 44 w 50"/>
                <a:gd name="T29" fmla="*/ 16 h 20"/>
                <a:gd name="T30" fmla="*/ 42 w 50"/>
                <a:gd name="T31" fmla="*/ 14 h 20"/>
                <a:gd name="T32" fmla="*/ 42 w 50"/>
                <a:gd name="T33" fmla="*/ 12 h 20"/>
                <a:gd name="T34" fmla="*/ 44 w 50"/>
                <a:gd name="T35" fmla="*/ 12 h 20"/>
                <a:gd name="T36" fmla="*/ 48 w 50"/>
                <a:gd name="T37" fmla="*/ 12 h 20"/>
                <a:gd name="T38" fmla="*/ 50 w 50"/>
                <a:gd name="T39" fmla="*/ 10 h 20"/>
                <a:gd name="T40" fmla="*/ 42 w 50"/>
                <a:gd name="T41" fmla="*/ 6 h 20"/>
                <a:gd name="T42" fmla="*/ 36 w 50"/>
                <a:gd name="T43" fmla="*/ 4 h 20"/>
                <a:gd name="T44" fmla="*/ 20 w 50"/>
                <a:gd name="T45" fmla="*/ 0 h 20"/>
                <a:gd name="T46" fmla="*/ 28 w 50"/>
                <a:gd name="T47" fmla="*/ 2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20"/>
                <a:gd name="T74" fmla="*/ 50 w 50"/>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20">
                  <a:moveTo>
                    <a:pt x="28" y="2"/>
                  </a:moveTo>
                  <a:lnTo>
                    <a:pt x="14" y="2"/>
                  </a:lnTo>
                  <a:lnTo>
                    <a:pt x="6" y="2"/>
                  </a:lnTo>
                  <a:lnTo>
                    <a:pt x="0" y="4"/>
                  </a:lnTo>
                  <a:lnTo>
                    <a:pt x="2" y="6"/>
                  </a:lnTo>
                  <a:lnTo>
                    <a:pt x="10" y="6"/>
                  </a:lnTo>
                  <a:lnTo>
                    <a:pt x="18" y="8"/>
                  </a:lnTo>
                  <a:lnTo>
                    <a:pt x="16" y="8"/>
                  </a:lnTo>
                  <a:lnTo>
                    <a:pt x="14" y="10"/>
                  </a:lnTo>
                  <a:lnTo>
                    <a:pt x="20" y="14"/>
                  </a:lnTo>
                  <a:lnTo>
                    <a:pt x="30" y="16"/>
                  </a:lnTo>
                  <a:lnTo>
                    <a:pt x="38" y="16"/>
                  </a:lnTo>
                  <a:lnTo>
                    <a:pt x="48" y="20"/>
                  </a:lnTo>
                  <a:lnTo>
                    <a:pt x="46" y="18"/>
                  </a:lnTo>
                  <a:lnTo>
                    <a:pt x="44" y="16"/>
                  </a:lnTo>
                  <a:lnTo>
                    <a:pt x="42" y="14"/>
                  </a:lnTo>
                  <a:lnTo>
                    <a:pt x="42" y="12"/>
                  </a:lnTo>
                  <a:lnTo>
                    <a:pt x="44" y="12"/>
                  </a:lnTo>
                  <a:lnTo>
                    <a:pt x="48" y="12"/>
                  </a:lnTo>
                  <a:lnTo>
                    <a:pt x="50" y="10"/>
                  </a:lnTo>
                  <a:lnTo>
                    <a:pt x="42" y="6"/>
                  </a:lnTo>
                  <a:lnTo>
                    <a:pt x="36" y="4"/>
                  </a:lnTo>
                  <a:lnTo>
                    <a:pt x="20" y="0"/>
                  </a:lnTo>
                  <a:lnTo>
                    <a:pt x="2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3" name="Freeform 62"/>
            <p:cNvSpPr>
              <a:spLocks/>
            </p:cNvSpPr>
            <p:nvPr/>
          </p:nvSpPr>
          <p:spPr bwMode="auto">
            <a:xfrm>
              <a:off x="874" y="2272"/>
              <a:ext cx="36" cy="12"/>
            </a:xfrm>
            <a:custGeom>
              <a:avLst/>
              <a:gdLst>
                <a:gd name="T0" fmla="*/ 20 w 36"/>
                <a:gd name="T1" fmla="*/ 0 h 12"/>
                <a:gd name="T2" fmla="*/ 0 w 36"/>
                <a:gd name="T3" fmla="*/ 6 h 12"/>
                <a:gd name="T4" fmla="*/ 0 w 36"/>
                <a:gd name="T5" fmla="*/ 8 h 12"/>
                <a:gd name="T6" fmla="*/ 6 w 36"/>
                <a:gd name="T7" fmla="*/ 8 h 12"/>
                <a:gd name="T8" fmla="*/ 14 w 36"/>
                <a:gd name="T9" fmla="*/ 8 h 12"/>
                <a:gd name="T10" fmla="*/ 6 w 36"/>
                <a:gd name="T11" fmla="*/ 10 h 12"/>
                <a:gd name="T12" fmla="*/ 10 w 36"/>
                <a:gd name="T13" fmla="*/ 12 h 12"/>
                <a:gd name="T14" fmla="*/ 14 w 36"/>
                <a:gd name="T15" fmla="*/ 10 h 12"/>
                <a:gd name="T16" fmla="*/ 24 w 36"/>
                <a:gd name="T17" fmla="*/ 6 h 12"/>
                <a:gd name="T18" fmla="*/ 20 w 36"/>
                <a:gd name="T19" fmla="*/ 6 h 12"/>
                <a:gd name="T20" fmla="*/ 36 w 36"/>
                <a:gd name="T21" fmla="*/ 4 h 12"/>
                <a:gd name="T22" fmla="*/ 28 w 36"/>
                <a:gd name="T23" fmla="*/ 0 h 12"/>
                <a:gd name="T24" fmla="*/ 18 w 36"/>
                <a:gd name="T25" fmla="*/ 0 h 12"/>
                <a:gd name="T26" fmla="*/ 20 w 3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2"/>
                <a:gd name="T44" fmla="*/ 36 w 3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2">
                  <a:moveTo>
                    <a:pt x="20" y="0"/>
                  </a:moveTo>
                  <a:lnTo>
                    <a:pt x="0" y="6"/>
                  </a:lnTo>
                  <a:lnTo>
                    <a:pt x="0" y="8"/>
                  </a:lnTo>
                  <a:lnTo>
                    <a:pt x="6" y="8"/>
                  </a:lnTo>
                  <a:lnTo>
                    <a:pt x="14" y="8"/>
                  </a:lnTo>
                  <a:lnTo>
                    <a:pt x="6" y="10"/>
                  </a:lnTo>
                  <a:lnTo>
                    <a:pt x="10" y="12"/>
                  </a:lnTo>
                  <a:lnTo>
                    <a:pt x="14" y="10"/>
                  </a:lnTo>
                  <a:lnTo>
                    <a:pt x="24" y="6"/>
                  </a:lnTo>
                  <a:lnTo>
                    <a:pt x="20" y="6"/>
                  </a:lnTo>
                  <a:lnTo>
                    <a:pt x="36" y="4"/>
                  </a:lnTo>
                  <a:lnTo>
                    <a:pt x="28" y="0"/>
                  </a:lnTo>
                  <a:lnTo>
                    <a:pt x="18" y="0"/>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4" name="Freeform 63"/>
            <p:cNvSpPr>
              <a:spLocks/>
            </p:cNvSpPr>
            <p:nvPr/>
          </p:nvSpPr>
          <p:spPr bwMode="auto">
            <a:xfrm>
              <a:off x="790" y="2210"/>
              <a:ext cx="76" cy="60"/>
            </a:xfrm>
            <a:custGeom>
              <a:avLst/>
              <a:gdLst>
                <a:gd name="T0" fmla="*/ 38 w 76"/>
                <a:gd name="T1" fmla="*/ 28 h 60"/>
                <a:gd name="T2" fmla="*/ 28 w 76"/>
                <a:gd name="T3" fmla="*/ 28 h 60"/>
                <a:gd name="T4" fmla="*/ 20 w 76"/>
                <a:gd name="T5" fmla="*/ 30 h 60"/>
                <a:gd name="T6" fmla="*/ 2 w 76"/>
                <a:gd name="T7" fmla="*/ 36 h 60"/>
                <a:gd name="T8" fmla="*/ 6 w 76"/>
                <a:gd name="T9" fmla="*/ 38 h 60"/>
                <a:gd name="T10" fmla="*/ 12 w 76"/>
                <a:gd name="T11" fmla="*/ 36 h 60"/>
                <a:gd name="T12" fmla="*/ 18 w 76"/>
                <a:gd name="T13" fmla="*/ 34 h 60"/>
                <a:gd name="T14" fmla="*/ 22 w 76"/>
                <a:gd name="T15" fmla="*/ 34 h 60"/>
                <a:gd name="T16" fmla="*/ 14 w 76"/>
                <a:gd name="T17" fmla="*/ 40 h 60"/>
                <a:gd name="T18" fmla="*/ 12 w 76"/>
                <a:gd name="T19" fmla="*/ 42 h 60"/>
                <a:gd name="T20" fmla="*/ 10 w 76"/>
                <a:gd name="T21" fmla="*/ 46 h 60"/>
                <a:gd name="T22" fmla="*/ 14 w 76"/>
                <a:gd name="T23" fmla="*/ 46 h 60"/>
                <a:gd name="T24" fmla="*/ 6 w 76"/>
                <a:gd name="T25" fmla="*/ 52 h 60"/>
                <a:gd name="T26" fmla="*/ 2 w 76"/>
                <a:gd name="T27" fmla="*/ 54 h 60"/>
                <a:gd name="T28" fmla="*/ 0 w 76"/>
                <a:gd name="T29" fmla="*/ 60 h 60"/>
                <a:gd name="T30" fmla="*/ 2 w 76"/>
                <a:gd name="T31" fmla="*/ 60 h 60"/>
                <a:gd name="T32" fmla="*/ 10 w 76"/>
                <a:gd name="T33" fmla="*/ 54 h 60"/>
                <a:gd name="T34" fmla="*/ 18 w 76"/>
                <a:gd name="T35" fmla="*/ 50 h 60"/>
                <a:gd name="T36" fmla="*/ 28 w 76"/>
                <a:gd name="T37" fmla="*/ 48 h 60"/>
                <a:gd name="T38" fmla="*/ 38 w 76"/>
                <a:gd name="T39" fmla="*/ 46 h 60"/>
                <a:gd name="T40" fmla="*/ 76 w 76"/>
                <a:gd name="T41" fmla="*/ 44 h 60"/>
                <a:gd name="T42" fmla="*/ 68 w 76"/>
                <a:gd name="T43" fmla="*/ 40 h 60"/>
                <a:gd name="T44" fmla="*/ 62 w 76"/>
                <a:gd name="T45" fmla="*/ 38 h 60"/>
                <a:gd name="T46" fmla="*/ 58 w 76"/>
                <a:gd name="T47" fmla="*/ 36 h 60"/>
                <a:gd name="T48" fmla="*/ 62 w 76"/>
                <a:gd name="T49" fmla="*/ 34 h 60"/>
                <a:gd name="T50" fmla="*/ 66 w 76"/>
                <a:gd name="T51" fmla="*/ 32 h 60"/>
                <a:gd name="T52" fmla="*/ 64 w 76"/>
                <a:gd name="T53" fmla="*/ 30 h 60"/>
                <a:gd name="T54" fmla="*/ 60 w 76"/>
                <a:gd name="T55" fmla="*/ 28 h 60"/>
                <a:gd name="T56" fmla="*/ 64 w 76"/>
                <a:gd name="T57" fmla="*/ 26 h 60"/>
                <a:gd name="T58" fmla="*/ 68 w 76"/>
                <a:gd name="T59" fmla="*/ 24 h 60"/>
                <a:gd name="T60" fmla="*/ 72 w 76"/>
                <a:gd name="T61" fmla="*/ 22 h 60"/>
                <a:gd name="T62" fmla="*/ 74 w 76"/>
                <a:gd name="T63" fmla="*/ 16 h 60"/>
                <a:gd name="T64" fmla="*/ 66 w 76"/>
                <a:gd name="T65" fmla="*/ 14 h 60"/>
                <a:gd name="T66" fmla="*/ 58 w 76"/>
                <a:gd name="T67" fmla="*/ 14 h 60"/>
                <a:gd name="T68" fmla="*/ 50 w 76"/>
                <a:gd name="T69" fmla="*/ 16 h 60"/>
                <a:gd name="T70" fmla="*/ 42 w 76"/>
                <a:gd name="T71" fmla="*/ 14 h 60"/>
                <a:gd name="T72" fmla="*/ 50 w 76"/>
                <a:gd name="T73" fmla="*/ 12 h 60"/>
                <a:gd name="T74" fmla="*/ 58 w 76"/>
                <a:gd name="T75" fmla="*/ 12 h 60"/>
                <a:gd name="T76" fmla="*/ 66 w 76"/>
                <a:gd name="T77" fmla="*/ 10 h 60"/>
                <a:gd name="T78" fmla="*/ 72 w 76"/>
                <a:gd name="T79" fmla="*/ 6 h 60"/>
                <a:gd name="T80" fmla="*/ 68 w 76"/>
                <a:gd name="T81" fmla="*/ 2 h 60"/>
                <a:gd name="T82" fmla="*/ 54 w 76"/>
                <a:gd name="T83" fmla="*/ 2 h 60"/>
                <a:gd name="T84" fmla="*/ 40 w 76"/>
                <a:gd name="T85" fmla="*/ 0 h 60"/>
                <a:gd name="T86" fmla="*/ 28 w 76"/>
                <a:gd name="T87" fmla="*/ 4 h 60"/>
                <a:gd name="T88" fmla="*/ 22 w 76"/>
                <a:gd name="T89" fmla="*/ 6 h 60"/>
                <a:gd name="T90" fmla="*/ 16 w 76"/>
                <a:gd name="T91" fmla="*/ 10 h 60"/>
                <a:gd name="T92" fmla="*/ 16 w 76"/>
                <a:gd name="T93" fmla="*/ 12 h 60"/>
                <a:gd name="T94" fmla="*/ 18 w 76"/>
                <a:gd name="T95" fmla="*/ 14 h 60"/>
                <a:gd name="T96" fmla="*/ 26 w 76"/>
                <a:gd name="T97" fmla="*/ 16 h 60"/>
                <a:gd name="T98" fmla="*/ 12 w 76"/>
                <a:gd name="T99" fmla="*/ 18 h 60"/>
                <a:gd name="T100" fmla="*/ 10 w 76"/>
                <a:gd name="T101" fmla="*/ 20 h 60"/>
                <a:gd name="T102" fmla="*/ 10 w 76"/>
                <a:gd name="T103" fmla="*/ 22 h 60"/>
                <a:gd name="T104" fmla="*/ 10 w 76"/>
                <a:gd name="T105" fmla="*/ 24 h 60"/>
                <a:gd name="T106" fmla="*/ 14 w 76"/>
                <a:gd name="T107" fmla="*/ 26 h 60"/>
                <a:gd name="T108" fmla="*/ 18 w 76"/>
                <a:gd name="T109" fmla="*/ 26 h 60"/>
                <a:gd name="T110" fmla="*/ 28 w 76"/>
                <a:gd name="T111" fmla="*/ 28 h 60"/>
                <a:gd name="T112" fmla="*/ 28 w 76"/>
                <a:gd name="T113" fmla="*/ 30 h 60"/>
                <a:gd name="T114" fmla="*/ 38 w 76"/>
                <a:gd name="T115" fmla="*/ 28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60"/>
                <a:gd name="T176" fmla="*/ 76 w 76"/>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60">
                  <a:moveTo>
                    <a:pt x="38" y="28"/>
                  </a:moveTo>
                  <a:lnTo>
                    <a:pt x="28" y="28"/>
                  </a:lnTo>
                  <a:lnTo>
                    <a:pt x="20" y="30"/>
                  </a:lnTo>
                  <a:lnTo>
                    <a:pt x="2" y="36"/>
                  </a:lnTo>
                  <a:lnTo>
                    <a:pt x="6" y="38"/>
                  </a:lnTo>
                  <a:lnTo>
                    <a:pt x="12" y="36"/>
                  </a:lnTo>
                  <a:lnTo>
                    <a:pt x="18" y="34"/>
                  </a:lnTo>
                  <a:lnTo>
                    <a:pt x="22" y="34"/>
                  </a:lnTo>
                  <a:lnTo>
                    <a:pt x="14" y="40"/>
                  </a:lnTo>
                  <a:lnTo>
                    <a:pt x="12" y="42"/>
                  </a:lnTo>
                  <a:lnTo>
                    <a:pt x="10" y="46"/>
                  </a:lnTo>
                  <a:lnTo>
                    <a:pt x="14" y="46"/>
                  </a:lnTo>
                  <a:lnTo>
                    <a:pt x="6" y="52"/>
                  </a:lnTo>
                  <a:lnTo>
                    <a:pt x="2" y="54"/>
                  </a:lnTo>
                  <a:lnTo>
                    <a:pt x="0" y="60"/>
                  </a:lnTo>
                  <a:lnTo>
                    <a:pt x="2" y="60"/>
                  </a:lnTo>
                  <a:lnTo>
                    <a:pt x="10" y="54"/>
                  </a:lnTo>
                  <a:lnTo>
                    <a:pt x="18" y="50"/>
                  </a:lnTo>
                  <a:lnTo>
                    <a:pt x="28" y="48"/>
                  </a:lnTo>
                  <a:lnTo>
                    <a:pt x="38" y="46"/>
                  </a:lnTo>
                  <a:lnTo>
                    <a:pt x="76" y="44"/>
                  </a:lnTo>
                  <a:lnTo>
                    <a:pt x="68" y="40"/>
                  </a:lnTo>
                  <a:lnTo>
                    <a:pt x="62" y="38"/>
                  </a:lnTo>
                  <a:lnTo>
                    <a:pt x="58" y="36"/>
                  </a:lnTo>
                  <a:lnTo>
                    <a:pt x="62" y="34"/>
                  </a:lnTo>
                  <a:lnTo>
                    <a:pt x="66" y="32"/>
                  </a:lnTo>
                  <a:lnTo>
                    <a:pt x="64" y="30"/>
                  </a:lnTo>
                  <a:lnTo>
                    <a:pt x="60" y="28"/>
                  </a:lnTo>
                  <a:lnTo>
                    <a:pt x="64" y="26"/>
                  </a:lnTo>
                  <a:lnTo>
                    <a:pt x="68" y="24"/>
                  </a:lnTo>
                  <a:lnTo>
                    <a:pt x="72" y="22"/>
                  </a:lnTo>
                  <a:lnTo>
                    <a:pt x="74" y="16"/>
                  </a:lnTo>
                  <a:lnTo>
                    <a:pt x="66" y="14"/>
                  </a:lnTo>
                  <a:lnTo>
                    <a:pt x="58" y="14"/>
                  </a:lnTo>
                  <a:lnTo>
                    <a:pt x="50" y="16"/>
                  </a:lnTo>
                  <a:lnTo>
                    <a:pt x="42" y="14"/>
                  </a:lnTo>
                  <a:lnTo>
                    <a:pt x="50" y="12"/>
                  </a:lnTo>
                  <a:lnTo>
                    <a:pt x="58" y="12"/>
                  </a:lnTo>
                  <a:lnTo>
                    <a:pt x="66" y="10"/>
                  </a:lnTo>
                  <a:lnTo>
                    <a:pt x="72" y="6"/>
                  </a:lnTo>
                  <a:lnTo>
                    <a:pt x="68" y="2"/>
                  </a:lnTo>
                  <a:lnTo>
                    <a:pt x="54" y="2"/>
                  </a:lnTo>
                  <a:lnTo>
                    <a:pt x="40" y="0"/>
                  </a:lnTo>
                  <a:lnTo>
                    <a:pt x="28" y="4"/>
                  </a:lnTo>
                  <a:lnTo>
                    <a:pt x="22" y="6"/>
                  </a:lnTo>
                  <a:lnTo>
                    <a:pt x="16" y="10"/>
                  </a:lnTo>
                  <a:lnTo>
                    <a:pt x="16" y="12"/>
                  </a:lnTo>
                  <a:lnTo>
                    <a:pt x="18" y="14"/>
                  </a:lnTo>
                  <a:lnTo>
                    <a:pt x="26" y="16"/>
                  </a:lnTo>
                  <a:lnTo>
                    <a:pt x="12" y="18"/>
                  </a:lnTo>
                  <a:lnTo>
                    <a:pt x="10" y="20"/>
                  </a:lnTo>
                  <a:lnTo>
                    <a:pt x="10" y="22"/>
                  </a:lnTo>
                  <a:lnTo>
                    <a:pt x="10" y="24"/>
                  </a:lnTo>
                  <a:lnTo>
                    <a:pt x="14" y="26"/>
                  </a:lnTo>
                  <a:lnTo>
                    <a:pt x="18" y="26"/>
                  </a:lnTo>
                  <a:lnTo>
                    <a:pt x="28" y="28"/>
                  </a:lnTo>
                  <a:lnTo>
                    <a:pt x="28" y="30"/>
                  </a:lnTo>
                  <a:lnTo>
                    <a:pt x="38" y="28"/>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5" name="Freeform 64"/>
            <p:cNvSpPr>
              <a:spLocks/>
            </p:cNvSpPr>
            <p:nvPr/>
          </p:nvSpPr>
          <p:spPr bwMode="auto">
            <a:xfrm>
              <a:off x="656" y="2252"/>
              <a:ext cx="128" cy="80"/>
            </a:xfrm>
            <a:custGeom>
              <a:avLst/>
              <a:gdLst>
                <a:gd name="T0" fmla="*/ 70 w 128"/>
                <a:gd name="T1" fmla="*/ 6 h 80"/>
                <a:gd name="T2" fmla="*/ 62 w 128"/>
                <a:gd name="T3" fmla="*/ 8 h 80"/>
                <a:gd name="T4" fmla="*/ 52 w 128"/>
                <a:gd name="T5" fmla="*/ 10 h 80"/>
                <a:gd name="T6" fmla="*/ 44 w 128"/>
                <a:gd name="T7" fmla="*/ 14 h 80"/>
                <a:gd name="T8" fmla="*/ 36 w 128"/>
                <a:gd name="T9" fmla="*/ 20 h 80"/>
                <a:gd name="T10" fmla="*/ 40 w 128"/>
                <a:gd name="T11" fmla="*/ 22 h 80"/>
                <a:gd name="T12" fmla="*/ 44 w 128"/>
                <a:gd name="T13" fmla="*/ 22 h 80"/>
                <a:gd name="T14" fmla="*/ 52 w 128"/>
                <a:gd name="T15" fmla="*/ 20 h 80"/>
                <a:gd name="T16" fmla="*/ 32 w 128"/>
                <a:gd name="T17" fmla="*/ 32 h 80"/>
                <a:gd name="T18" fmla="*/ 24 w 128"/>
                <a:gd name="T19" fmla="*/ 38 h 80"/>
                <a:gd name="T20" fmla="*/ 18 w 128"/>
                <a:gd name="T21" fmla="*/ 48 h 80"/>
                <a:gd name="T22" fmla="*/ 24 w 128"/>
                <a:gd name="T23" fmla="*/ 44 h 80"/>
                <a:gd name="T24" fmla="*/ 32 w 128"/>
                <a:gd name="T25" fmla="*/ 44 h 80"/>
                <a:gd name="T26" fmla="*/ 48 w 128"/>
                <a:gd name="T27" fmla="*/ 42 h 80"/>
                <a:gd name="T28" fmla="*/ 34 w 128"/>
                <a:gd name="T29" fmla="*/ 50 h 80"/>
                <a:gd name="T30" fmla="*/ 20 w 128"/>
                <a:gd name="T31" fmla="*/ 56 h 80"/>
                <a:gd name="T32" fmla="*/ 8 w 128"/>
                <a:gd name="T33" fmla="*/ 66 h 80"/>
                <a:gd name="T34" fmla="*/ 4 w 128"/>
                <a:gd name="T35" fmla="*/ 72 h 80"/>
                <a:gd name="T36" fmla="*/ 0 w 128"/>
                <a:gd name="T37" fmla="*/ 80 h 80"/>
                <a:gd name="T38" fmla="*/ 4 w 128"/>
                <a:gd name="T39" fmla="*/ 78 h 80"/>
                <a:gd name="T40" fmla="*/ 6 w 128"/>
                <a:gd name="T41" fmla="*/ 76 h 80"/>
                <a:gd name="T42" fmla="*/ 10 w 128"/>
                <a:gd name="T43" fmla="*/ 74 h 80"/>
                <a:gd name="T44" fmla="*/ 14 w 128"/>
                <a:gd name="T45" fmla="*/ 72 h 80"/>
                <a:gd name="T46" fmla="*/ 20 w 128"/>
                <a:gd name="T47" fmla="*/ 72 h 80"/>
                <a:gd name="T48" fmla="*/ 26 w 128"/>
                <a:gd name="T49" fmla="*/ 76 h 80"/>
                <a:gd name="T50" fmla="*/ 46 w 128"/>
                <a:gd name="T51" fmla="*/ 64 h 80"/>
                <a:gd name="T52" fmla="*/ 58 w 128"/>
                <a:gd name="T53" fmla="*/ 60 h 80"/>
                <a:gd name="T54" fmla="*/ 68 w 128"/>
                <a:gd name="T55" fmla="*/ 56 h 80"/>
                <a:gd name="T56" fmla="*/ 64 w 128"/>
                <a:gd name="T57" fmla="*/ 54 h 80"/>
                <a:gd name="T58" fmla="*/ 64 w 128"/>
                <a:gd name="T59" fmla="*/ 50 h 80"/>
                <a:gd name="T60" fmla="*/ 66 w 128"/>
                <a:gd name="T61" fmla="*/ 48 h 80"/>
                <a:gd name="T62" fmla="*/ 72 w 128"/>
                <a:gd name="T63" fmla="*/ 46 h 80"/>
                <a:gd name="T64" fmla="*/ 76 w 128"/>
                <a:gd name="T65" fmla="*/ 44 h 80"/>
                <a:gd name="T66" fmla="*/ 76 w 128"/>
                <a:gd name="T67" fmla="*/ 42 h 80"/>
                <a:gd name="T68" fmla="*/ 74 w 128"/>
                <a:gd name="T69" fmla="*/ 40 h 80"/>
                <a:gd name="T70" fmla="*/ 72 w 128"/>
                <a:gd name="T71" fmla="*/ 40 h 80"/>
                <a:gd name="T72" fmla="*/ 70 w 128"/>
                <a:gd name="T73" fmla="*/ 42 h 80"/>
                <a:gd name="T74" fmla="*/ 68 w 128"/>
                <a:gd name="T75" fmla="*/ 42 h 80"/>
                <a:gd name="T76" fmla="*/ 68 w 128"/>
                <a:gd name="T77" fmla="*/ 40 h 80"/>
                <a:gd name="T78" fmla="*/ 68 w 128"/>
                <a:gd name="T79" fmla="*/ 30 h 80"/>
                <a:gd name="T80" fmla="*/ 78 w 128"/>
                <a:gd name="T81" fmla="*/ 24 h 80"/>
                <a:gd name="T82" fmla="*/ 88 w 128"/>
                <a:gd name="T83" fmla="*/ 20 h 80"/>
                <a:gd name="T84" fmla="*/ 108 w 128"/>
                <a:gd name="T85" fmla="*/ 20 h 80"/>
                <a:gd name="T86" fmla="*/ 106 w 128"/>
                <a:gd name="T87" fmla="*/ 18 h 80"/>
                <a:gd name="T88" fmla="*/ 104 w 128"/>
                <a:gd name="T89" fmla="*/ 18 h 80"/>
                <a:gd name="T90" fmla="*/ 102 w 128"/>
                <a:gd name="T91" fmla="*/ 18 h 80"/>
                <a:gd name="T92" fmla="*/ 102 w 128"/>
                <a:gd name="T93" fmla="*/ 16 h 80"/>
                <a:gd name="T94" fmla="*/ 114 w 128"/>
                <a:gd name="T95" fmla="*/ 14 h 80"/>
                <a:gd name="T96" fmla="*/ 128 w 128"/>
                <a:gd name="T97" fmla="*/ 12 h 80"/>
                <a:gd name="T98" fmla="*/ 122 w 128"/>
                <a:gd name="T99" fmla="*/ 8 h 80"/>
                <a:gd name="T100" fmla="*/ 114 w 128"/>
                <a:gd name="T101" fmla="*/ 8 h 80"/>
                <a:gd name="T102" fmla="*/ 108 w 128"/>
                <a:gd name="T103" fmla="*/ 8 h 80"/>
                <a:gd name="T104" fmla="*/ 100 w 128"/>
                <a:gd name="T105" fmla="*/ 6 h 80"/>
                <a:gd name="T106" fmla="*/ 104 w 128"/>
                <a:gd name="T107" fmla="*/ 4 h 80"/>
                <a:gd name="T108" fmla="*/ 108 w 128"/>
                <a:gd name="T109" fmla="*/ 2 h 80"/>
                <a:gd name="T110" fmla="*/ 98 w 128"/>
                <a:gd name="T111" fmla="*/ 0 h 80"/>
                <a:gd name="T112" fmla="*/ 90 w 128"/>
                <a:gd name="T113" fmla="*/ 0 h 80"/>
                <a:gd name="T114" fmla="*/ 80 w 128"/>
                <a:gd name="T115" fmla="*/ 0 h 80"/>
                <a:gd name="T116" fmla="*/ 70 w 128"/>
                <a:gd name="T117" fmla="*/ 2 h 80"/>
                <a:gd name="T118" fmla="*/ 66 w 128"/>
                <a:gd name="T119" fmla="*/ 2 h 80"/>
                <a:gd name="T120" fmla="*/ 62 w 128"/>
                <a:gd name="T121" fmla="*/ 2 h 80"/>
                <a:gd name="T122" fmla="*/ 60 w 128"/>
                <a:gd name="T123" fmla="*/ 8 h 80"/>
                <a:gd name="T124" fmla="*/ 70 w 128"/>
                <a:gd name="T125" fmla="*/ 6 h 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
                <a:gd name="T190" fmla="*/ 0 h 80"/>
                <a:gd name="T191" fmla="*/ 128 w 128"/>
                <a:gd name="T192" fmla="*/ 80 h 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 h="80">
                  <a:moveTo>
                    <a:pt x="70" y="6"/>
                  </a:moveTo>
                  <a:lnTo>
                    <a:pt x="62" y="8"/>
                  </a:lnTo>
                  <a:lnTo>
                    <a:pt x="52" y="10"/>
                  </a:lnTo>
                  <a:lnTo>
                    <a:pt x="44" y="14"/>
                  </a:lnTo>
                  <a:lnTo>
                    <a:pt x="36" y="20"/>
                  </a:lnTo>
                  <a:lnTo>
                    <a:pt x="40" y="22"/>
                  </a:lnTo>
                  <a:lnTo>
                    <a:pt x="44" y="22"/>
                  </a:lnTo>
                  <a:lnTo>
                    <a:pt x="52" y="20"/>
                  </a:lnTo>
                  <a:lnTo>
                    <a:pt x="32" y="32"/>
                  </a:lnTo>
                  <a:lnTo>
                    <a:pt x="24" y="38"/>
                  </a:lnTo>
                  <a:lnTo>
                    <a:pt x="18" y="48"/>
                  </a:lnTo>
                  <a:lnTo>
                    <a:pt x="24" y="44"/>
                  </a:lnTo>
                  <a:lnTo>
                    <a:pt x="32" y="44"/>
                  </a:lnTo>
                  <a:lnTo>
                    <a:pt x="48" y="42"/>
                  </a:lnTo>
                  <a:lnTo>
                    <a:pt x="34" y="50"/>
                  </a:lnTo>
                  <a:lnTo>
                    <a:pt x="20" y="56"/>
                  </a:lnTo>
                  <a:lnTo>
                    <a:pt x="8" y="66"/>
                  </a:lnTo>
                  <a:lnTo>
                    <a:pt x="4" y="72"/>
                  </a:lnTo>
                  <a:lnTo>
                    <a:pt x="0" y="80"/>
                  </a:lnTo>
                  <a:lnTo>
                    <a:pt x="4" y="78"/>
                  </a:lnTo>
                  <a:lnTo>
                    <a:pt x="6" y="76"/>
                  </a:lnTo>
                  <a:lnTo>
                    <a:pt x="10" y="74"/>
                  </a:lnTo>
                  <a:lnTo>
                    <a:pt x="14" y="72"/>
                  </a:lnTo>
                  <a:lnTo>
                    <a:pt x="20" y="72"/>
                  </a:lnTo>
                  <a:lnTo>
                    <a:pt x="26" y="76"/>
                  </a:lnTo>
                  <a:lnTo>
                    <a:pt x="46" y="64"/>
                  </a:lnTo>
                  <a:lnTo>
                    <a:pt x="58" y="60"/>
                  </a:lnTo>
                  <a:lnTo>
                    <a:pt x="68" y="56"/>
                  </a:lnTo>
                  <a:lnTo>
                    <a:pt x="64" y="54"/>
                  </a:lnTo>
                  <a:lnTo>
                    <a:pt x="64" y="50"/>
                  </a:lnTo>
                  <a:lnTo>
                    <a:pt x="66" y="48"/>
                  </a:lnTo>
                  <a:lnTo>
                    <a:pt x="72" y="46"/>
                  </a:lnTo>
                  <a:lnTo>
                    <a:pt x="76" y="44"/>
                  </a:lnTo>
                  <a:lnTo>
                    <a:pt x="76" y="42"/>
                  </a:lnTo>
                  <a:lnTo>
                    <a:pt x="74" y="40"/>
                  </a:lnTo>
                  <a:lnTo>
                    <a:pt x="72" y="40"/>
                  </a:lnTo>
                  <a:lnTo>
                    <a:pt x="70" y="42"/>
                  </a:lnTo>
                  <a:lnTo>
                    <a:pt x="68" y="42"/>
                  </a:lnTo>
                  <a:lnTo>
                    <a:pt x="68" y="40"/>
                  </a:lnTo>
                  <a:lnTo>
                    <a:pt x="68" y="30"/>
                  </a:lnTo>
                  <a:lnTo>
                    <a:pt x="78" y="24"/>
                  </a:lnTo>
                  <a:lnTo>
                    <a:pt x="88" y="20"/>
                  </a:lnTo>
                  <a:lnTo>
                    <a:pt x="108" y="20"/>
                  </a:lnTo>
                  <a:lnTo>
                    <a:pt x="106" y="18"/>
                  </a:lnTo>
                  <a:lnTo>
                    <a:pt x="104" y="18"/>
                  </a:lnTo>
                  <a:lnTo>
                    <a:pt x="102" y="18"/>
                  </a:lnTo>
                  <a:lnTo>
                    <a:pt x="102" y="16"/>
                  </a:lnTo>
                  <a:lnTo>
                    <a:pt x="114" y="14"/>
                  </a:lnTo>
                  <a:lnTo>
                    <a:pt x="128" y="12"/>
                  </a:lnTo>
                  <a:lnTo>
                    <a:pt x="122" y="8"/>
                  </a:lnTo>
                  <a:lnTo>
                    <a:pt x="114" y="8"/>
                  </a:lnTo>
                  <a:lnTo>
                    <a:pt x="108" y="8"/>
                  </a:lnTo>
                  <a:lnTo>
                    <a:pt x="100" y="6"/>
                  </a:lnTo>
                  <a:lnTo>
                    <a:pt x="104" y="4"/>
                  </a:lnTo>
                  <a:lnTo>
                    <a:pt x="108" y="2"/>
                  </a:lnTo>
                  <a:lnTo>
                    <a:pt x="98" y="0"/>
                  </a:lnTo>
                  <a:lnTo>
                    <a:pt x="90" y="0"/>
                  </a:lnTo>
                  <a:lnTo>
                    <a:pt x="80" y="0"/>
                  </a:lnTo>
                  <a:lnTo>
                    <a:pt x="70" y="2"/>
                  </a:lnTo>
                  <a:lnTo>
                    <a:pt x="66" y="2"/>
                  </a:lnTo>
                  <a:lnTo>
                    <a:pt x="62" y="2"/>
                  </a:lnTo>
                  <a:lnTo>
                    <a:pt x="60" y="8"/>
                  </a:lnTo>
                  <a:lnTo>
                    <a:pt x="70"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6" name="Freeform 65"/>
            <p:cNvSpPr>
              <a:spLocks/>
            </p:cNvSpPr>
            <p:nvPr/>
          </p:nvSpPr>
          <p:spPr bwMode="auto">
            <a:xfrm>
              <a:off x="714" y="2312"/>
              <a:ext cx="46" cy="20"/>
            </a:xfrm>
            <a:custGeom>
              <a:avLst/>
              <a:gdLst>
                <a:gd name="T0" fmla="*/ 28 w 46"/>
                <a:gd name="T1" fmla="*/ 0 h 20"/>
                <a:gd name="T2" fmla="*/ 20 w 46"/>
                <a:gd name="T3" fmla="*/ 0 h 20"/>
                <a:gd name="T4" fmla="*/ 12 w 46"/>
                <a:gd name="T5" fmla="*/ 2 h 20"/>
                <a:gd name="T6" fmla="*/ 0 w 46"/>
                <a:gd name="T7" fmla="*/ 10 h 20"/>
                <a:gd name="T8" fmla="*/ 0 w 46"/>
                <a:gd name="T9" fmla="*/ 12 h 20"/>
                <a:gd name="T10" fmla="*/ 12 w 46"/>
                <a:gd name="T11" fmla="*/ 10 h 20"/>
                <a:gd name="T12" fmla="*/ 6 w 46"/>
                <a:gd name="T13" fmla="*/ 14 h 20"/>
                <a:gd name="T14" fmla="*/ 2 w 46"/>
                <a:gd name="T15" fmla="*/ 20 h 20"/>
                <a:gd name="T16" fmla="*/ 30 w 46"/>
                <a:gd name="T17" fmla="*/ 18 h 20"/>
                <a:gd name="T18" fmla="*/ 32 w 46"/>
                <a:gd name="T19" fmla="*/ 16 h 20"/>
                <a:gd name="T20" fmla="*/ 30 w 46"/>
                <a:gd name="T21" fmla="*/ 14 h 20"/>
                <a:gd name="T22" fmla="*/ 24 w 46"/>
                <a:gd name="T23" fmla="*/ 10 h 20"/>
                <a:gd name="T24" fmla="*/ 36 w 46"/>
                <a:gd name="T25" fmla="*/ 6 h 20"/>
                <a:gd name="T26" fmla="*/ 46 w 46"/>
                <a:gd name="T27" fmla="*/ 6 h 20"/>
                <a:gd name="T28" fmla="*/ 40 w 46"/>
                <a:gd name="T29" fmla="*/ 2 h 20"/>
                <a:gd name="T30" fmla="*/ 32 w 46"/>
                <a:gd name="T31" fmla="*/ 2 h 20"/>
                <a:gd name="T32" fmla="*/ 18 w 46"/>
                <a:gd name="T33" fmla="*/ 2 h 20"/>
                <a:gd name="T34" fmla="*/ 28 w 46"/>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0"/>
                <a:gd name="T56" fmla="*/ 46 w 4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20">
                  <a:moveTo>
                    <a:pt x="28" y="0"/>
                  </a:moveTo>
                  <a:lnTo>
                    <a:pt x="20" y="0"/>
                  </a:lnTo>
                  <a:lnTo>
                    <a:pt x="12" y="2"/>
                  </a:lnTo>
                  <a:lnTo>
                    <a:pt x="0" y="10"/>
                  </a:lnTo>
                  <a:lnTo>
                    <a:pt x="0" y="12"/>
                  </a:lnTo>
                  <a:lnTo>
                    <a:pt x="12" y="10"/>
                  </a:lnTo>
                  <a:lnTo>
                    <a:pt x="6" y="14"/>
                  </a:lnTo>
                  <a:lnTo>
                    <a:pt x="2" y="20"/>
                  </a:lnTo>
                  <a:lnTo>
                    <a:pt x="30" y="18"/>
                  </a:lnTo>
                  <a:lnTo>
                    <a:pt x="32" y="16"/>
                  </a:lnTo>
                  <a:lnTo>
                    <a:pt x="30" y="14"/>
                  </a:lnTo>
                  <a:lnTo>
                    <a:pt x="24" y="10"/>
                  </a:lnTo>
                  <a:lnTo>
                    <a:pt x="36" y="6"/>
                  </a:lnTo>
                  <a:lnTo>
                    <a:pt x="46" y="6"/>
                  </a:lnTo>
                  <a:lnTo>
                    <a:pt x="40" y="2"/>
                  </a:lnTo>
                  <a:lnTo>
                    <a:pt x="32" y="2"/>
                  </a:lnTo>
                  <a:lnTo>
                    <a:pt x="18" y="2"/>
                  </a:lnTo>
                  <a:lnTo>
                    <a:pt x="2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7" name="Freeform 66"/>
            <p:cNvSpPr>
              <a:spLocks/>
            </p:cNvSpPr>
            <p:nvPr/>
          </p:nvSpPr>
          <p:spPr bwMode="auto">
            <a:xfrm>
              <a:off x="750" y="2280"/>
              <a:ext cx="34" cy="18"/>
            </a:xfrm>
            <a:custGeom>
              <a:avLst/>
              <a:gdLst>
                <a:gd name="T0" fmla="*/ 20 w 34"/>
                <a:gd name="T1" fmla="*/ 0 h 18"/>
                <a:gd name="T2" fmla="*/ 14 w 34"/>
                <a:gd name="T3" fmla="*/ 0 h 18"/>
                <a:gd name="T4" fmla="*/ 6 w 34"/>
                <a:gd name="T5" fmla="*/ 2 h 18"/>
                <a:gd name="T6" fmla="*/ 2 w 34"/>
                <a:gd name="T7" fmla="*/ 4 h 18"/>
                <a:gd name="T8" fmla="*/ 0 w 34"/>
                <a:gd name="T9" fmla="*/ 8 h 18"/>
                <a:gd name="T10" fmla="*/ 0 w 34"/>
                <a:gd name="T11" fmla="*/ 10 h 18"/>
                <a:gd name="T12" fmla="*/ 4 w 34"/>
                <a:gd name="T13" fmla="*/ 10 h 18"/>
                <a:gd name="T14" fmla="*/ 10 w 34"/>
                <a:gd name="T15" fmla="*/ 10 h 18"/>
                <a:gd name="T16" fmla="*/ 14 w 34"/>
                <a:gd name="T17" fmla="*/ 10 h 18"/>
                <a:gd name="T18" fmla="*/ 12 w 34"/>
                <a:gd name="T19" fmla="*/ 12 h 18"/>
                <a:gd name="T20" fmla="*/ 8 w 34"/>
                <a:gd name="T21" fmla="*/ 14 h 18"/>
                <a:gd name="T22" fmla="*/ 4 w 34"/>
                <a:gd name="T23" fmla="*/ 16 h 18"/>
                <a:gd name="T24" fmla="*/ 10 w 34"/>
                <a:gd name="T25" fmla="*/ 18 h 18"/>
                <a:gd name="T26" fmla="*/ 16 w 34"/>
                <a:gd name="T27" fmla="*/ 18 h 18"/>
                <a:gd name="T28" fmla="*/ 24 w 34"/>
                <a:gd name="T29" fmla="*/ 16 h 18"/>
                <a:gd name="T30" fmla="*/ 30 w 34"/>
                <a:gd name="T31" fmla="*/ 18 h 18"/>
                <a:gd name="T32" fmla="*/ 34 w 34"/>
                <a:gd name="T33" fmla="*/ 18 h 18"/>
                <a:gd name="T34" fmla="*/ 32 w 34"/>
                <a:gd name="T35" fmla="*/ 14 h 18"/>
                <a:gd name="T36" fmla="*/ 26 w 34"/>
                <a:gd name="T37" fmla="*/ 12 h 18"/>
                <a:gd name="T38" fmla="*/ 30 w 34"/>
                <a:gd name="T39" fmla="*/ 10 h 18"/>
                <a:gd name="T40" fmla="*/ 34 w 34"/>
                <a:gd name="T41" fmla="*/ 10 h 18"/>
                <a:gd name="T42" fmla="*/ 30 w 34"/>
                <a:gd name="T43" fmla="*/ 4 h 18"/>
                <a:gd name="T44" fmla="*/ 24 w 34"/>
                <a:gd name="T45" fmla="*/ 2 h 18"/>
                <a:gd name="T46" fmla="*/ 18 w 34"/>
                <a:gd name="T47" fmla="*/ 2 h 18"/>
                <a:gd name="T48" fmla="*/ 12 w 34"/>
                <a:gd name="T49" fmla="*/ 2 h 18"/>
                <a:gd name="T50" fmla="*/ 20 w 34"/>
                <a:gd name="T51" fmla="*/ 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18"/>
                <a:gd name="T80" fmla="*/ 34 w 3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18">
                  <a:moveTo>
                    <a:pt x="20" y="0"/>
                  </a:moveTo>
                  <a:lnTo>
                    <a:pt x="14" y="0"/>
                  </a:lnTo>
                  <a:lnTo>
                    <a:pt x="6" y="2"/>
                  </a:lnTo>
                  <a:lnTo>
                    <a:pt x="2" y="4"/>
                  </a:lnTo>
                  <a:lnTo>
                    <a:pt x="0" y="8"/>
                  </a:lnTo>
                  <a:lnTo>
                    <a:pt x="0" y="10"/>
                  </a:lnTo>
                  <a:lnTo>
                    <a:pt x="4" y="10"/>
                  </a:lnTo>
                  <a:lnTo>
                    <a:pt x="10" y="10"/>
                  </a:lnTo>
                  <a:lnTo>
                    <a:pt x="14" y="10"/>
                  </a:lnTo>
                  <a:lnTo>
                    <a:pt x="12" y="12"/>
                  </a:lnTo>
                  <a:lnTo>
                    <a:pt x="8" y="14"/>
                  </a:lnTo>
                  <a:lnTo>
                    <a:pt x="4" y="16"/>
                  </a:lnTo>
                  <a:lnTo>
                    <a:pt x="10" y="18"/>
                  </a:lnTo>
                  <a:lnTo>
                    <a:pt x="16" y="18"/>
                  </a:lnTo>
                  <a:lnTo>
                    <a:pt x="24" y="16"/>
                  </a:lnTo>
                  <a:lnTo>
                    <a:pt x="30" y="18"/>
                  </a:lnTo>
                  <a:lnTo>
                    <a:pt x="34" y="18"/>
                  </a:lnTo>
                  <a:lnTo>
                    <a:pt x="32" y="14"/>
                  </a:lnTo>
                  <a:lnTo>
                    <a:pt x="26" y="12"/>
                  </a:lnTo>
                  <a:lnTo>
                    <a:pt x="30" y="10"/>
                  </a:lnTo>
                  <a:lnTo>
                    <a:pt x="34" y="10"/>
                  </a:lnTo>
                  <a:lnTo>
                    <a:pt x="30" y="4"/>
                  </a:lnTo>
                  <a:lnTo>
                    <a:pt x="24" y="2"/>
                  </a:lnTo>
                  <a:lnTo>
                    <a:pt x="18" y="2"/>
                  </a:lnTo>
                  <a:lnTo>
                    <a:pt x="12" y="2"/>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8" name="Freeform 67"/>
            <p:cNvSpPr>
              <a:spLocks/>
            </p:cNvSpPr>
            <p:nvPr/>
          </p:nvSpPr>
          <p:spPr bwMode="auto">
            <a:xfrm>
              <a:off x="604" y="2322"/>
              <a:ext cx="82" cy="58"/>
            </a:xfrm>
            <a:custGeom>
              <a:avLst/>
              <a:gdLst>
                <a:gd name="T0" fmla="*/ 36 w 82"/>
                <a:gd name="T1" fmla="*/ 4 h 58"/>
                <a:gd name="T2" fmla="*/ 26 w 82"/>
                <a:gd name="T3" fmla="*/ 8 h 58"/>
                <a:gd name="T4" fmla="*/ 18 w 82"/>
                <a:gd name="T5" fmla="*/ 14 h 58"/>
                <a:gd name="T6" fmla="*/ 2 w 82"/>
                <a:gd name="T7" fmla="*/ 28 h 58"/>
                <a:gd name="T8" fmla="*/ 4 w 82"/>
                <a:gd name="T9" fmla="*/ 28 h 58"/>
                <a:gd name="T10" fmla="*/ 16 w 82"/>
                <a:gd name="T11" fmla="*/ 26 h 58"/>
                <a:gd name="T12" fmla="*/ 26 w 82"/>
                <a:gd name="T13" fmla="*/ 24 h 58"/>
                <a:gd name="T14" fmla="*/ 20 w 82"/>
                <a:gd name="T15" fmla="*/ 26 h 58"/>
                <a:gd name="T16" fmla="*/ 16 w 82"/>
                <a:gd name="T17" fmla="*/ 32 h 58"/>
                <a:gd name="T18" fmla="*/ 6 w 82"/>
                <a:gd name="T19" fmla="*/ 44 h 58"/>
                <a:gd name="T20" fmla="*/ 2 w 82"/>
                <a:gd name="T21" fmla="*/ 50 h 58"/>
                <a:gd name="T22" fmla="*/ 0 w 82"/>
                <a:gd name="T23" fmla="*/ 58 h 58"/>
                <a:gd name="T24" fmla="*/ 16 w 82"/>
                <a:gd name="T25" fmla="*/ 48 h 58"/>
                <a:gd name="T26" fmla="*/ 34 w 82"/>
                <a:gd name="T27" fmla="*/ 40 h 58"/>
                <a:gd name="T28" fmla="*/ 34 w 82"/>
                <a:gd name="T29" fmla="*/ 38 h 58"/>
                <a:gd name="T30" fmla="*/ 32 w 82"/>
                <a:gd name="T31" fmla="*/ 36 h 58"/>
                <a:gd name="T32" fmla="*/ 34 w 82"/>
                <a:gd name="T33" fmla="*/ 34 h 58"/>
                <a:gd name="T34" fmla="*/ 38 w 82"/>
                <a:gd name="T35" fmla="*/ 30 h 58"/>
                <a:gd name="T36" fmla="*/ 46 w 82"/>
                <a:gd name="T37" fmla="*/ 26 h 58"/>
                <a:gd name="T38" fmla="*/ 44 w 82"/>
                <a:gd name="T39" fmla="*/ 24 h 58"/>
                <a:gd name="T40" fmla="*/ 54 w 82"/>
                <a:gd name="T41" fmla="*/ 22 h 58"/>
                <a:gd name="T42" fmla="*/ 64 w 82"/>
                <a:gd name="T43" fmla="*/ 22 h 58"/>
                <a:gd name="T44" fmla="*/ 74 w 82"/>
                <a:gd name="T45" fmla="*/ 20 h 58"/>
                <a:gd name="T46" fmla="*/ 82 w 82"/>
                <a:gd name="T47" fmla="*/ 16 h 58"/>
                <a:gd name="T48" fmla="*/ 76 w 82"/>
                <a:gd name="T49" fmla="*/ 12 h 58"/>
                <a:gd name="T50" fmla="*/ 70 w 82"/>
                <a:gd name="T51" fmla="*/ 10 h 58"/>
                <a:gd name="T52" fmla="*/ 62 w 82"/>
                <a:gd name="T53" fmla="*/ 8 h 58"/>
                <a:gd name="T54" fmla="*/ 56 w 82"/>
                <a:gd name="T55" fmla="*/ 6 h 58"/>
                <a:gd name="T56" fmla="*/ 58 w 82"/>
                <a:gd name="T57" fmla="*/ 4 h 58"/>
                <a:gd name="T58" fmla="*/ 62 w 82"/>
                <a:gd name="T59" fmla="*/ 4 h 58"/>
                <a:gd name="T60" fmla="*/ 50 w 82"/>
                <a:gd name="T61" fmla="*/ 0 h 58"/>
                <a:gd name="T62" fmla="*/ 40 w 82"/>
                <a:gd name="T63" fmla="*/ 2 h 58"/>
                <a:gd name="T64" fmla="*/ 28 w 82"/>
                <a:gd name="T65" fmla="*/ 6 h 58"/>
                <a:gd name="T66" fmla="*/ 18 w 82"/>
                <a:gd name="T67" fmla="*/ 10 h 58"/>
                <a:gd name="T68" fmla="*/ 36 w 82"/>
                <a:gd name="T69" fmla="*/ 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58"/>
                <a:gd name="T107" fmla="*/ 82 w 8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58">
                  <a:moveTo>
                    <a:pt x="36" y="4"/>
                  </a:moveTo>
                  <a:lnTo>
                    <a:pt x="26" y="8"/>
                  </a:lnTo>
                  <a:lnTo>
                    <a:pt x="18" y="14"/>
                  </a:lnTo>
                  <a:lnTo>
                    <a:pt x="2" y="28"/>
                  </a:lnTo>
                  <a:lnTo>
                    <a:pt x="4" y="28"/>
                  </a:lnTo>
                  <a:lnTo>
                    <a:pt x="16" y="26"/>
                  </a:lnTo>
                  <a:lnTo>
                    <a:pt x="26" y="24"/>
                  </a:lnTo>
                  <a:lnTo>
                    <a:pt x="20" y="26"/>
                  </a:lnTo>
                  <a:lnTo>
                    <a:pt x="16" y="32"/>
                  </a:lnTo>
                  <a:lnTo>
                    <a:pt x="6" y="44"/>
                  </a:lnTo>
                  <a:lnTo>
                    <a:pt x="2" y="50"/>
                  </a:lnTo>
                  <a:lnTo>
                    <a:pt x="0" y="58"/>
                  </a:lnTo>
                  <a:lnTo>
                    <a:pt x="16" y="48"/>
                  </a:lnTo>
                  <a:lnTo>
                    <a:pt x="34" y="40"/>
                  </a:lnTo>
                  <a:lnTo>
                    <a:pt x="34" y="38"/>
                  </a:lnTo>
                  <a:lnTo>
                    <a:pt x="32" y="36"/>
                  </a:lnTo>
                  <a:lnTo>
                    <a:pt x="34" y="34"/>
                  </a:lnTo>
                  <a:lnTo>
                    <a:pt x="38" y="30"/>
                  </a:lnTo>
                  <a:lnTo>
                    <a:pt x="46" y="26"/>
                  </a:lnTo>
                  <a:lnTo>
                    <a:pt x="44" y="24"/>
                  </a:lnTo>
                  <a:lnTo>
                    <a:pt x="54" y="22"/>
                  </a:lnTo>
                  <a:lnTo>
                    <a:pt x="64" y="22"/>
                  </a:lnTo>
                  <a:lnTo>
                    <a:pt x="74" y="20"/>
                  </a:lnTo>
                  <a:lnTo>
                    <a:pt x="82" y="16"/>
                  </a:lnTo>
                  <a:lnTo>
                    <a:pt x="76" y="12"/>
                  </a:lnTo>
                  <a:lnTo>
                    <a:pt x="70" y="10"/>
                  </a:lnTo>
                  <a:lnTo>
                    <a:pt x="62" y="8"/>
                  </a:lnTo>
                  <a:lnTo>
                    <a:pt x="56" y="6"/>
                  </a:lnTo>
                  <a:lnTo>
                    <a:pt x="58" y="4"/>
                  </a:lnTo>
                  <a:lnTo>
                    <a:pt x="62" y="4"/>
                  </a:lnTo>
                  <a:lnTo>
                    <a:pt x="50" y="0"/>
                  </a:lnTo>
                  <a:lnTo>
                    <a:pt x="40" y="2"/>
                  </a:lnTo>
                  <a:lnTo>
                    <a:pt x="28" y="6"/>
                  </a:lnTo>
                  <a:lnTo>
                    <a:pt x="18" y="10"/>
                  </a:lnTo>
                  <a:lnTo>
                    <a:pt x="3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9" name="Freeform 68"/>
            <p:cNvSpPr>
              <a:spLocks/>
            </p:cNvSpPr>
            <p:nvPr/>
          </p:nvSpPr>
          <p:spPr bwMode="auto">
            <a:xfrm>
              <a:off x="756" y="2168"/>
              <a:ext cx="100" cy="38"/>
            </a:xfrm>
            <a:custGeom>
              <a:avLst/>
              <a:gdLst>
                <a:gd name="T0" fmla="*/ 46 w 100"/>
                <a:gd name="T1" fmla="*/ 8 h 38"/>
                <a:gd name="T2" fmla="*/ 34 w 100"/>
                <a:gd name="T3" fmla="*/ 8 h 38"/>
                <a:gd name="T4" fmla="*/ 22 w 100"/>
                <a:gd name="T5" fmla="*/ 10 h 38"/>
                <a:gd name="T6" fmla="*/ 10 w 100"/>
                <a:gd name="T7" fmla="*/ 16 h 38"/>
                <a:gd name="T8" fmla="*/ 0 w 100"/>
                <a:gd name="T9" fmla="*/ 24 h 38"/>
                <a:gd name="T10" fmla="*/ 6 w 100"/>
                <a:gd name="T11" fmla="*/ 26 h 38"/>
                <a:gd name="T12" fmla="*/ 14 w 100"/>
                <a:gd name="T13" fmla="*/ 24 h 38"/>
                <a:gd name="T14" fmla="*/ 20 w 100"/>
                <a:gd name="T15" fmla="*/ 24 h 38"/>
                <a:gd name="T16" fmla="*/ 26 w 100"/>
                <a:gd name="T17" fmla="*/ 24 h 38"/>
                <a:gd name="T18" fmla="*/ 16 w 100"/>
                <a:gd name="T19" fmla="*/ 30 h 38"/>
                <a:gd name="T20" fmla="*/ 10 w 100"/>
                <a:gd name="T21" fmla="*/ 32 h 38"/>
                <a:gd name="T22" fmla="*/ 6 w 100"/>
                <a:gd name="T23" fmla="*/ 38 h 38"/>
                <a:gd name="T24" fmla="*/ 36 w 100"/>
                <a:gd name="T25" fmla="*/ 36 h 38"/>
                <a:gd name="T26" fmla="*/ 64 w 100"/>
                <a:gd name="T27" fmla="*/ 32 h 38"/>
                <a:gd name="T28" fmla="*/ 82 w 100"/>
                <a:gd name="T29" fmla="*/ 30 h 38"/>
                <a:gd name="T30" fmla="*/ 92 w 100"/>
                <a:gd name="T31" fmla="*/ 28 h 38"/>
                <a:gd name="T32" fmla="*/ 100 w 100"/>
                <a:gd name="T33" fmla="*/ 26 h 38"/>
                <a:gd name="T34" fmla="*/ 96 w 100"/>
                <a:gd name="T35" fmla="*/ 22 h 38"/>
                <a:gd name="T36" fmla="*/ 92 w 100"/>
                <a:gd name="T37" fmla="*/ 20 h 38"/>
                <a:gd name="T38" fmla="*/ 80 w 100"/>
                <a:gd name="T39" fmla="*/ 14 h 38"/>
                <a:gd name="T40" fmla="*/ 86 w 100"/>
                <a:gd name="T41" fmla="*/ 10 h 38"/>
                <a:gd name="T42" fmla="*/ 90 w 100"/>
                <a:gd name="T43" fmla="*/ 10 h 38"/>
                <a:gd name="T44" fmla="*/ 96 w 100"/>
                <a:gd name="T45" fmla="*/ 10 h 38"/>
                <a:gd name="T46" fmla="*/ 100 w 100"/>
                <a:gd name="T47" fmla="*/ 8 h 38"/>
                <a:gd name="T48" fmla="*/ 98 w 100"/>
                <a:gd name="T49" fmla="*/ 6 h 38"/>
                <a:gd name="T50" fmla="*/ 94 w 100"/>
                <a:gd name="T51" fmla="*/ 4 h 38"/>
                <a:gd name="T52" fmla="*/ 66 w 100"/>
                <a:gd name="T53" fmla="*/ 0 h 38"/>
                <a:gd name="T54" fmla="*/ 52 w 100"/>
                <a:gd name="T55" fmla="*/ 0 h 38"/>
                <a:gd name="T56" fmla="*/ 46 w 100"/>
                <a:gd name="T57" fmla="*/ 2 h 38"/>
                <a:gd name="T58" fmla="*/ 40 w 100"/>
                <a:gd name="T59" fmla="*/ 4 h 38"/>
                <a:gd name="T60" fmla="*/ 46 w 100"/>
                <a:gd name="T61" fmla="*/ 8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38"/>
                <a:gd name="T95" fmla="*/ 100 w 100"/>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38">
                  <a:moveTo>
                    <a:pt x="46" y="8"/>
                  </a:moveTo>
                  <a:lnTo>
                    <a:pt x="34" y="8"/>
                  </a:lnTo>
                  <a:lnTo>
                    <a:pt x="22" y="10"/>
                  </a:lnTo>
                  <a:lnTo>
                    <a:pt x="10" y="16"/>
                  </a:lnTo>
                  <a:lnTo>
                    <a:pt x="0" y="24"/>
                  </a:lnTo>
                  <a:lnTo>
                    <a:pt x="6" y="26"/>
                  </a:lnTo>
                  <a:lnTo>
                    <a:pt x="14" y="24"/>
                  </a:lnTo>
                  <a:lnTo>
                    <a:pt x="20" y="24"/>
                  </a:lnTo>
                  <a:lnTo>
                    <a:pt x="26" y="24"/>
                  </a:lnTo>
                  <a:lnTo>
                    <a:pt x="16" y="30"/>
                  </a:lnTo>
                  <a:lnTo>
                    <a:pt x="10" y="32"/>
                  </a:lnTo>
                  <a:lnTo>
                    <a:pt x="6" y="38"/>
                  </a:lnTo>
                  <a:lnTo>
                    <a:pt x="36" y="36"/>
                  </a:lnTo>
                  <a:lnTo>
                    <a:pt x="64" y="32"/>
                  </a:lnTo>
                  <a:lnTo>
                    <a:pt x="82" y="30"/>
                  </a:lnTo>
                  <a:lnTo>
                    <a:pt x="92" y="28"/>
                  </a:lnTo>
                  <a:lnTo>
                    <a:pt x="100" y="26"/>
                  </a:lnTo>
                  <a:lnTo>
                    <a:pt x="96" y="22"/>
                  </a:lnTo>
                  <a:lnTo>
                    <a:pt x="92" y="20"/>
                  </a:lnTo>
                  <a:lnTo>
                    <a:pt x="80" y="14"/>
                  </a:lnTo>
                  <a:lnTo>
                    <a:pt x="86" y="10"/>
                  </a:lnTo>
                  <a:lnTo>
                    <a:pt x="90" y="10"/>
                  </a:lnTo>
                  <a:lnTo>
                    <a:pt x="96" y="10"/>
                  </a:lnTo>
                  <a:lnTo>
                    <a:pt x="100" y="8"/>
                  </a:lnTo>
                  <a:lnTo>
                    <a:pt x="98" y="6"/>
                  </a:lnTo>
                  <a:lnTo>
                    <a:pt x="94" y="4"/>
                  </a:lnTo>
                  <a:lnTo>
                    <a:pt x="66" y="0"/>
                  </a:lnTo>
                  <a:lnTo>
                    <a:pt x="52" y="0"/>
                  </a:lnTo>
                  <a:lnTo>
                    <a:pt x="46" y="2"/>
                  </a:lnTo>
                  <a:lnTo>
                    <a:pt x="40" y="4"/>
                  </a:lnTo>
                  <a:lnTo>
                    <a:pt x="46" y="8"/>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0" name="Freeform 69"/>
            <p:cNvSpPr>
              <a:spLocks/>
            </p:cNvSpPr>
            <p:nvPr/>
          </p:nvSpPr>
          <p:spPr bwMode="auto">
            <a:xfrm>
              <a:off x="714" y="2212"/>
              <a:ext cx="60" cy="24"/>
            </a:xfrm>
            <a:custGeom>
              <a:avLst/>
              <a:gdLst>
                <a:gd name="T0" fmla="*/ 20 w 60"/>
                <a:gd name="T1" fmla="*/ 0 h 24"/>
                <a:gd name="T2" fmla="*/ 6 w 60"/>
                <a:gd name="T3" fmla="*/ 6 h 24"/>
                <a:gd name="T4" fmla="*/ 0 w 60"/>
                <a:gd name="T5" fmla="*/ 10 h 24"/>
                <a:gd name="T6" fmla="*/ 0 w 60"/>
                <a:gd name="T7" fmla="*/ 12 h 24"/>
                <a:gd name="T8" fmla="*/ 2 w 60"/>
                <a:gd name="T9" fmla="*/ 16 h 24"/>
                <a:gd name="T10" fmla="*/ 6 w 60"/>
                <a:gd name="T11" fmla="*/ 16 h 24"/>
                <a:gd name="T12" fmla="*/ 12 w 60"/>
                <a:gd name="T13" fmla="*/ 14 h 24"/>
                <a:gd name="T14" fmla="*/ 18 w 60"/>
                <a:gd name="T15" fmla="*/ 12 h 24"/>
                <a:gd name="T16" fmla="*/ 24 w 60"/>
                <a:gd name="T17" fmla="*/ 10 h 24"/>
                <a:gd name="T18" fmla="*/ 18 w 60"/>
                <a:gd name="T19" fmla="*/ 20 h 24"/>
                <a:gd name="T20" fmla="*/ 20 w 60"/>
                <a:gd name="T21" fmla="*/ 24 h 24"/>
                <a:gd name="T22" fmla="*/ 30 w 60"/>
                <a:gd name="T23" fmla="*/ 20 h 24"/>
                <a:gd name="T24" fmla="*/ 40 w 60"/>
                <a:gd name="T25" fmla="*/ 18 h 24"/>
                <a:gd name="T26" fmla="*/ 60 w 60"/>
                <a:gd name="T27" fmla="*/ 16 h 24"/>
                <a:gd name="T28" fmla="*/ 58 w 60"/>
                <a:gd name="T29" fmla="*/ 12 h 24"/>
                <a:gd name="T30" fmla="*/ 54 w 60"/>
                <a:gd name="T31" fmla="*/ 10 h 24"/>
                <a:gd name="T32" fmla="*/ 48 w 60"/>
                <a:gd name="T33" fmla="*/ 8 h 24"/>
                <a:gd name="T34" fmla="*/ 30 w 60"/>
                <a:gd name="T35" fmla="*/ 6 h 24"/>
                <a:gd name="T36" fmla="*/ 42 w 60"/>
                <a:gd name="T37" fmla="*/ 6 h 24"/>
                <a:gd name="T38" fmla="*/ 20 w 60"/>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24"/>
                <a:gd name="T62" fmla="*/ 60 w 60"/>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24">
                  <a:moveTo>
                    <a:pt x="20" y="0"/>
                  </a:moveTo>
                  <a:lnTo>
                    <a:pt x="6" y="6"/>
                  </a:lnTo>
                  <a:lnTo>
                    <a:pt x="0" y="10"/>
                  </a:lnTo>
                  <a:lnTo>
                    <a:pt x="0" y="12"/>
                  </a:lnTo>
                  <a:lnTo>
                    <a:pt x="2" y="16"/>
                  </a:lnTo>
                  <a:lnTo>
                    <a:pt x="6" y="16"/>
                  </a:lnTo>
                  <a:lnTo>
                    <a:pt x="12" y="14"/>
                  </a:lnTo>
                  <a:lnTo>
                    <a:pt x="18" y="12"/>
                  </a:lnTo>
                  <a:lnTo>
                    <a:pt x="24" y="10"/>
                  </a:lnTo>
                  <a:lnTo>
                    <a:pt x="18" y="20"/>
                  </a:lnTo>
                  <a:lnTo>
                    <a:pt x="20" y="24"/>
                  </a:lnTo>
                  <a:lnTo>
                    <a:pt x="30" y="20"/>
                  </a:lnTo>
                  <a:lnTo>
                    <a:pt x="40" y="18"/>
                  </a:lnTo>
                  <a:lnTo>
                    <a:pt x="60" y="16"/>
                  </a:lnTo>
                  <a:lnTo>
                    <a:pt x="58" y="12"/>
                  </a:lnTo>
                  <a:lnTo>
                    <a:pt x="54" y="10"/>
                  </a:lnTo>
                  <a:lnTo>
                    <a:pt x="48" y="8"/>
                  </a:lnTo>
                  <a:lnTo>
                    <a:pt x="30" y="6"/>
                  </a:lnTo>
                  <a:lnTo>
                    <a:pt x="42" y="6"/>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1" name="Freeform 70"/>
            <p:cNvSpPr>
              <a:spLocks/>
            </p:cNvSpPr>
            <p:nvPr/>
          </p:nvSpPr>
          <p:spPr bwMode="auto">
            <a:xfrm>
              <a:off x="890" y="2230"/>
              <a:ext cx="58" cy="32"/>
            </a:xfrm>
            <a:custGeom>
              <a:avLst/>
              <a:gdLst>
                <a:gd name="T0" fmla="*/ 32 w 58"/>
                <a:gd name="T1" fmla="*/ 0 h 32"/>
                <a:gd name="T2" fmla="*/ 14 w 58"/>
                <a:gd name="T3" fmla="*/ 2 h 32"/>
                <a:gd name="T4" fmla="*/ 6 w 58"/>
                <a:gd name="T5" fmla="*/ 4 h 32"/>
                <a:gd name="T6" fmla="*/ 0 w 58"/>
                <a:gd name="T7" fmla="*/ 8 h 32"/>
                <a:gd name="T8" fmla="*/ 4 w 58"/>
                <a:gd name="T9" fmla="*/ 10 h 32"/>
                <a:gd name="T10" fmla="*/ 8 w 58"/>
                <a:gd name="T11" fmla="*/ 12 h 32"/>
                <a:gd name="T12" fmla="*/ 18 w 58"/>
                <a:gd name="T13" fmla="*/ 14 h 32"/>
                <a:gd name="T14" fmla="*/ 10 w 58"/>
                <a:gd name="T15" fmla="*/ 20 h 32"/>
                <a:gd name="T16" fmla="*/ 8 w 58"/>
                <a:gd name="T17" fmla="*/ 22 h 32"/>
                <a:gd name="T18" fmla="*/ 10 w 58"/>
                <a:gd name="T19" fmla="*/ 24 h 32"/>
                <a:gd name="T20" fmla="*/ 20 w 58"/>
                <a:gd name="T21" fmla="*/ 28 h 32"/>
                <a:gd name="T22" fmla="*/ 34 w 58"/>
                <a:gd name="T23" fmla="*/ 28 h 32"/>
                <a:gd name="T24" fmla="*/ 32 w 58"/>
                <a:gd name="T25" fmla="*/ 32 h 32"/>
                <a:gd name="T26" fmla="*/ 38 w 58"/>
                <a:gd name="T27" fmla="*/ 32 h 32"/>
                <a:gd name="T28" fmla="*/ 46 w 58"/>
                <a:gd name="T29" fmla="*/ 32 h 32"/>
                <a:gd name="T30" fmla="*/ 52 w 58"/>
                <a:gd name="T31" fmla="*/ 30 h 32"/>
                <a:gd name="T32" fmla="*/ 56 w 58"/>
                <a:gd name="T33" fmla="*/ 26 h 32"/>
                <a:gd name="T34" fmla="*/ 58 w 58"/>
                <a:gd name="T35" fmla="*/ 24 h 32"/>
                <a:gd name="T36" fmla="*/ 56 w 58"/>
                <a:gd name="T37" fmla="*/ 22 h 32"/>
                <a:gd name="T38" fmla="*/ 52 w 58"/>
                <a:gd name="T39" fmla="*/ 20 h 32"/>
                <a:gd name="T40" fmla="*/ 46 w 58"/>
                <a:gd name="T41" fmla="*/ 18 h 32"/>
                <a:gd name="T42" fmla="*/ 42 w 58"/>
                <a:gd name="T43" fmla="*/ 16 h 32"/>
                <a:gd name="T44" fmla="*/ 42 w 58"/>
                <a:gd name="T45" fmla="*/ 14 h 32"/>
                <a:gd name="T46" fmla="*/ 42 w 58"/>
                <a:gd name="T47" fmla="*/ 12 h 32"/>
                <a:gd name="T48" fmla="*/ 46 w 58"/>
                <a:gd name="T49" fmla="*/ 10 h 32"/>
                <a:gd name="T50" fmla="*/ 48 w 58"/>
                <a:gd name="T51" fmla="*/ 6 h 32"/>
                <a:gd name="T52" fmla="*/ 50 w 58"/>
                <a:gd name="T53" fmla="*/ 6 h 32"/>
                <a:gd name="T54" fmla="*/ 44 w 58"/>
                <a:gd name="T55" fmla="*/ 2 h 32"/>
                <a:gd name="T56" fmla="*/ 38 w 58"/>
                <a:gd name="T57" fmla="*/ 4 h 32"/>
                <a:gd name="T58" fmla="*/ 30 w 58"/>
                <a:gd name="T59" fmla="*/ 6 h 32"/>
                <a:gd name="T60" fmla="*/ 22 w 58"/>
                <a:gd name="T61" fmla="*/ 6 h 32"/>
                <a:gd name="T62" fmla="*/ 32 w 58"/>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32"/>
                <a:gd name="T98" fmla="*/ 58 w 58"/>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32">
                  <a:moveTo>
                    <a:pt x="32" y="0"/>
                  </a:moveTo>
                  <a:lnTo>
                    <a:pt x="14" y="2"/>
                  </a:lnTo>
                  <a:lnTo>
                    <a:pt x="6" y="4"/>
                  </a:lnTo>
                  <a:lnTo>
                    <a:pt x="0" y="8"/>
                  </a:lnTo>
                  <a:lnTo>
                    <a:pt x="4" y="10"/>
                  </a:lnTo>
                  <a:lnTo>
                    <a:pt x="8" y="12"/>
                  </a:lnTo>
                  <a:lnTo>
                    <a:pt x="18" y="14"/>
                  </a:lnTo>
                  <a:lnTo>
                    <a:pt x="10" y="20"/>
                  </a:lnTo>
                  <a:lnTo>
                    <a:pt x="8" y="22"/>
                  </a:lnTo>
                  <a:lnTo>
                    <a:pt x="10" y="24"/>
                  </a:lnTo>
                  <a:lnTo>
                    <a:pt x="20" y="28"/>
                  </a:lnTo>
                  <a:lnTo>
                    <a:pt x="34" y="28"/>
                  </a:lnTo>
                  <a:lnTo>
                    <a:pt x="32" y="32"/>
                  </a:lnTo>
                  <a:lnTo>
                    <a:pt x="38" y="32"/>
                  </a:lnTo>
                  <a:lnTo>
                    <a:pt x="46" y="32"/>
                  </a:lnTo>
                  <a:lnTo>
                    <a:pt x="52" y="30"/>
                  </a:lnTo>
                  <a:lnTo>
                    <a:pt x="56" y="26"/>
                  </a:lnTo>
                  <a:lnTo>
                    <a:pt x="58" y="24"/>
                  </a:lnTo>
                  <a:lnTo>
                    <a:pt x="56" y="22"/>
                  </a:lnTo>
                  <a:lnTo>
                    <a:pt x="52" y="20"/>
                  </a:lnTo>
                  <a:lnTo>
                    <a:pt x="46" y="18"/>
                  </a:lnTo>
                  <a:lnTo>
                    <a:pt x="42" y="16"/>
                  </a:lnTo>
                  <a:lnTo>
                    <a:pt x="42" y="14"/>
                  </a:lnTo>
                  <a:lnTo>
                    <a:pt x="42" y="12"/>
                  </a:lnTo>
                  <a:lnTo>
                    <a:pt x="46" y="10"/>
                  </a:lnTo>
                  <a:lnTo>
                    <a:pt x="48" y="6"/>
                  </a:lnTo>
                  <a:lnTo>
                    <a:pt x="50" y="6"/>
                  </a:lnTo>
                  <a:lnTo>
                    <a:pt x="44" y="2"/>
                  </a:lnTo>
                  <a:lnTo>
                    <a:pt x="38" y="4"/>
                  </a:lnTo>
                  <a:lnTo>
                    <a:pt x="30" y="6"/>
                  </a:lnTo>
                  <a:lnTo>
                    <a:pt x="22" y="6"/>
                  </a:lnTo>
                  <a:lnTo>
                    <a:pt x="3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2" name="Freeform 71"/>
            <p:cNvSpPr>
              <a:spLocks/>
            </p:cNvSpPr>
            <p:nvPr/>
          </p:nvSpPr>
          <p:spPr bwMode="auto">
            <a:xfrm>
              <a:off x="884" y="2248"/>
              <a:ext cx="18" cy="24"/>
            </a:xfrm>
            <a:custGeom>
              <a:avLst/>
              <a:gdLst>
                <a:gd name="T0" fmla="*/ 0 w 18"/>
                <a:gd name="T1" fmla="*/ 0 h 24"/>
                <a:gd name="T2" fmla="*/ 4 w 18"/>
                <a:gd name="T3" fmla="*/ 6 h 24"/>
                <a:gd name="T4" fmla="*/ 6 w 18"/>
                <a:gd name="T5" fmla="*/ 10 h 24"/>
                <a:gd name="T6" fmla="*/ 6 w 18"/>
                <a:gd name="T7" fmla="*/ 16 h 24"/>
                <a:gd name="T8" fmla="*/ 2 w 18"/>
                <a:gd name="T9" fmla="*/ 20 h 24"/>
                <a:gd name="T10" fmla="*/ 4 w 18"/>
                <a:gd name="T11" fmla="*/ 24 h 24"/>
                <a:gd name="T12" fmla="*/ 8 w 18"/>
                <a:gd name="T13" fmla="*/ 24 h 24"/>
                <a:gd name="T14" fmla="*/ 14 w 18"/>
                <a:gd name="T15" fmla="*/ 22 h 24"/>
                <a:gd name="T16" fmla="*/ 18 w 18"/>
                <a:gd name="T17" fmla="*/ 16 h 24"/>
                <a:gd name="T18" fmla="*/ 18 w 18"/>
                <a:gd name="T19" fmla="*/ 10 h 24"/>
                <a:gd name="T20" fmla="*/ 14 w 18"/>
                <a:gd name="T21" fmla="*/ 4 h 24"/>
                <a:gd name="T22" fmla="*/ 12 w 18"/>
                <a:gd name="T23" fmla="*/ 2 h 24"/>
                <a:gd name="T24" fmla="*/ 10 w 18"/>
                <a:gd name="T25" fmla="*/ 4 h 24"/>
                <a:gd name="T26" fmla="*/ 6 w 18"/>
                <a:gd name="T27" fmla="*/ 4 h 24"/>
                <a:gd name="T28" fmla="*/ 0 w 1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4"/>
                <a:gd name="T47" fmla="*/ 18 w 1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4">
                  <a:moveTo>
                    <a:pt x="0" y="0"/>
                  </a:moveTo>
                  <a:lnTo>
                    <a:pt x="4" y="6"/>
                  </a:lnTo>
                  <a:lnTo>
                    <a:pt x="6" y="10"/>
                  </a:lnTo>
                  <a:lnTo>
                    <a:pt x="6" y="16"/>
                  </a:lnTo>
                  <a:lnTo>
                    <a:pt x="2" y="20"/>
                  </a:lnTo>
                  <a:lnTo>
                    <a:pt x="4" y="24"/>
                  </a:lnTo>
                  <a:lnTo>
                    <a:pt x="8" y="24"/>
                  </a:lnTo>
                  <a:lnTo>
                    <a:pt x="14" y="22"/>
                  </a:lnTo>
                  <a:lnTo>
                    <a:pt x="18" y="16"/>
                  </a:lnTo>
                  <a:lnTo>
                    <a:pt x="18" y="10"/>
                  </a:lnTo>
                  <a:lnTo>
                    <a:pt x="14" y="4"/>
                  </a:lnTo>
                  <a:lnTo>
                    <a:pt x="12" y="2"/>
                  </a:lnTo>
                  <a:lnTo>
                    <a:pt x="10" y="4"/>
                  </a:lnTo>
                  <a:lnTo>
                    <a:pt x="6" y="4"/>
                  </a:lnTo>
                  <a:lnTo>
                    <a:pt x="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3" name="Freeform 72"/>
            <p:cNvSpPr>
              <a:spLocks/>
            </p:cNvSpPr>
            <p:nvPr/>
          </p:nvSpPr>
          <p:spPr bwMode="auto">
            <a:xfrm>
              <a:off x="866" y="2262"/>
              <a:ext cx="18" cy="10"/>
            </a:xfrm>
            <a:custGeom>
              <a:avLst/>
              <a:gdLst>
                <a:gd name="T0" fmla="*/ 10 w 18"/>
                <a:gd name="T1" fmla="*/ 2 h 10"/>
                <a:gd name="T2" fmla="*/ 2 w 18"/>
                <a:gd name="T3" fmla="*/ 2 h 10"/>
                <a:gd name="T4" fmla="*/ 0 w 18"/>
                <a:gd name="T5" fmla="*/ 4 h 10"/>
                <a:gd name="T6" fmla="*/ 0 w 18"/>
                <a:gd name="T7" fmla="*/ 6 h 10"/>
                <a:gd name="T8" fmla="*/ 4 w 18"/>
                <a:gd name="T9" fmla="*/ 10 h 10"/>
                <a:gd name="T10" fmla="*/ 10 w 18"/>
                <a:gd name="T11" fmla="*/ 10 h 10"/>
                <a:gd name="T12" fmla="*/ 14 w 18"/>
                <a:gd name="T13" fmla="*/ 8 h 10"/>
                <a:gd name="T14" fmla="*/ 18 w 18"/>
                <a:gd name="T15" fmla="*/ 4 h 10"/>
                <a:gd name="T16" fmla="*/ 18 w 18"/>
                <a:gd name="T17" fmla="*/ 2 h 10"/>
                <a:gd name="T18" fmla="*/ 16 w 18"/>
                <a:gd name="T19" fmla="*/ 0 h 10"/>
                <a:gd name="T20" fmla="*/ 12 w 18"/>
                <a:gd name="T21" fmla="*/ 0 h 10"/>
                <a:gd name="T22" fmla="*/ 10 w 18"/>
                <a:gd name="T23" fmla="*/ 2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0" y="2"/>
                  </a:moveTo>
                  <a:lnTo>
                    <a:pt x="2" y="2"/>
                  </a:lnTo>
                  <a:lnTo>
                    <a:pt x="0" y="4"/>
                  </a:lnTo>
                  <a:lnTo>
                    <a:pt x="0" y="6"/>
                  </a:lnTo>
                  <a:lnTo>
                    <a:pt x="4" y="10"/>
                  </a:lnTo>
                  <a:lnTo>
                    <a:pt x="10" y="10"/>
                  </a:lnTo>
                  <a:lnTo>
                    <a:pt x="14" y="8"/>
                  </a:lnTo>
                  <a:lnTo>
                    <a:pt x="18" y="4"/>
                  </a:lnTo>
                  <a:lnTo>
                    <a:pt x="18" y="2"/>
                  </a:lnTo>
                  <a:lnTo>
                    <a:pt x="16" y="0"/>
                  </a:lnTo>
                  <a:lnTo>
                    <a:pt x="12" y="0"/>
                  </a:lnTo>
                  <a:lnTo>
                    <a:pt x="1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4" name="Freeform 73"/>
            <p:cNvSpPr>
              <a:spLocks/>
            </p:cNvSpPr>
            <p:nvPr/>
          </p:nvSpPr>
          <p:spPr bwMode="auto">
            <a:xfrm>
              <a:off x="828" y="2260"/>
              <a:ext cx="24" cy="10"/>
            </a:xfrm>
            <a:custGeom>
              <a:avLst/>
              <a:gdLst>
                <a:gd name="T0" fmla="*/ 16 w 24"/>
                <a:gd name="T1" fmla="*/ 0 h 10"/>
                <a:gd name="T2" fmla="*/ 8 w 24"/>
                <a:gd name="T3" fmla="*/ 2 h 10"/>
                <a:gd name="T4" fmla="*/ 0 w 24"/>
                <a:gd name="T5" fmla="*/ 8 h 10"/>
                <a:gd name="T6" fmla="*/ 6 w 24"/>
                <a:gd name="T7" fmla="*/ 10 h 10"/>
                <a:gd name="T8" fmla="*/ 12 w 24"/>
                <a:gd name="T9" fmla="*/ 10 h 10"/>
                <a:gd name="T10" fmla="*/ 18 w 24"/>
                <a:gd name="T11" fmla="*/ 10 h 10"/>
                <a:gd name="T12" fmla="*/ 22 w 24"/>
                <a:gd name="T13" fmla="*/ 6 h 10"/>
                <a:gd name="T14" fmla="*/ 24 w 24"/>
                <a:gd name="T15" fmla="*/ 4 h 10"/>
                <a:gd name="T16" fmla="*/ 22 w 24"/>
                <a:gd name="T17" fmla="*/ 2 h 10"/>
                <a:gd name="T18" fmla="*/ 12 w 24"/>
                <a:gd name="T19" fmla="*/ 0 h 10"/>
                <a:gd name="T20" fmla="*/ 16 w 2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0"/>
                <a:gd name="T35" fmla="*/ 24 w 2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0">
                  <a:moveTo>
                    <a:pt x="16" y="0"/>
                  </a:moveTo>
                  <a:lnTo>
                    <a:pt x="8" y="2"/>
                  </a:lnTo>
                  <a:lnTo>
                    <a:pt x="0" y="8"/>
                  </a:lnTo>
                  <a:lnTo>
                    <a:pt x="6" y="10"/>
                  </a:lnTo>
                  <a:lnTo>
                    <a:pt x="12" y="10"/>
                  </a:lnTo>
                  <a:lnTo>
                    <a:pt x="18" y="10"/>
                  </a:lnTo>
                  <a:lnTo>
                    <a:pt x="22" y="6"/>
                  </a:lnTo>
                  <a:lnTo>
                    <a:pt x="24" y="4"/>
                  </a:lnTo>
                  <a:lnTo>
                    <a:pt x="22" y="2"/>
                  </a:lnTo>
                  <a:lnTo>
                    <a:pt x="12" y="0"/>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5" name="Freeform 74"/>
            <p:cNvSpPr>
              <a:spLocks/>
            </p:cNvSpPr>
            <p:nvPr/>
          </p:nvSpPr>
          <p:spPr bwMode="auto">
            <a:xfrm>
              <a:off x="868" y="2248"/>
              <a:ext cx="14" cy="10"/>
            </a:xfrm>
            <a:custGeom>
              <a:avLst/>
              <a:gdLst>
                <a:gd name="T0" fmla="*/ 8 w 14"/>
                <a:gd name="T1" fmla="*/ 0 h 10"/>
                <a:gd name="T2" fmla="*/ 4 w 14"/>
                <a:gd name="T3" fmla="*/ 2 h 10"/>
                <a:gd name="T4" fmla="*/ 0 w 14"/>
                <a:gd name="T5" fmla="*/ 4 h 10"/>
                <a:gd name="T6" fmla="*/ 0 w 14"/>
                <a:gd name="T7" fmla="*/ 6 h 10"/>
                <a:gd name="T8" fmla="*/ 0 w 14"/>
                <a:gd name="T9" fmla="*/ 8 h 10"/>
                <a:gd name="T10" fmla="*/ 4 w 14"/>
                <a:gd name="T11" fmla="*/ 10 h 10"/>
                <a:gd name="T12" fmla="*/ 8 w 14"/>
                <a:gd name="T13" fmla="*/ 10 h 10"/>
                <a:gd name="T14" fmla="*/ 12 w 14"/>
                <a:gd name="T15" fmla="*/ 10 h 10"/>
                <a:gd name="T16" fmla="*/ 14 w 14"/>
                <a:gd name="T17" fmla="*/ 8 h 10"/>
                <a:gd name="T18" fmla="*/ 14 w 14"/>
                <a:gd name="T19" fmla="*/ 4 h 10"/>
                <a:gd name="T20" fmla="*/ 12 w 14"/>
                <a:gd name="T21" fmla="*/ 2 h 10"/>
                <a:gd name="T22" fmla="*/ 4 w 14"/>
                <a:gd name="T23" fmla="*/ 2 h 10"/>
                <a:gd name="T24" fmla="*/ 8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0"/>
                <a:gd name="T41" fmla="*/ 14 w 1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0">
                  <a:moveTo>
                    <a:pt x="8" y="0"/>
                  </a:moveTo>
                  <a:lnTo>
                    <a:pt x="4" y="2"/>
                  </a:lnTo>
                  <a:lnTo>
                    <a:pt x="0" y="4"/>
                  </a:lnTo>
                  <a:lnTo>
                    <a:pt x="0" y="6"/>
                  </a:lnTo>
                  <a:lnTo>
                    <a:pt x="0" y="8"/>
                  </a:lnTo>
                  <a:lnTo>
                    <a:pt x="4" y="10"/>
                  </a:lnTo>
                  <a:lnTo>
                    <a:pt x="8" y="10"/>
                  </a:lnTo>
                  <a:lnTo>
                    <a:pt x="12" y="10"/>
                  </a:lnTo>
                  <a:lnTo>
                    <a:pt x="14" y="8"/>
                  </a:lnTo>
                  <a:lnTo>
                    <a:pt x="14" y="4"/>
                  </a:lnTo>
                  <a:lnTo>
                    <a:pt x="12" y="2"/>
                  </a:lnTo>
                  <a:lnTo>
                    <a:pt x="4" y="2"/>
                  </a:lnTo>
                  <a:lnTo>
                    <a:pt x="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6" name="Freeform 75"/>
            <p:cNvSpPr>
              <a:spLocks/>
            </p:cNvSpPr>
            <p:nvPr/>
          </p:nvSpPr>
          <p:spPr bwMode="auto">
            <a:xfrm>
              <a:off x="866" y="2224"/>
              <a:ext cx="18" cy="12"/>
            </a:xfrm>
            <a:custGeom>
              <a:avLst/>
              <a:gdLst>
                <a:gd name="T0" fmla="*/ 14 w 18"/>
                <a:gd name="T1" fmla="*/ 2 h 12"/>
                <a:gd name="T2" fmla="*/ 4 w 18"/>
                <a:gd name="T3" fmla="*/ 4 h 12"/>
                <a:gd name="T4" fmla="*/ 2 w 18"/>
                <a:gd name="T5" fmla="*/ 6 h 12"/>
                <a:gd name="T6" fmla="*/ 0 w 18"/>
                <a:gd name="T7" fmla="*/ 8 h 12"/>
                <a:gd name="T8" fmla="*/ 2 w 18"/>
                <a:gd name="T9" fmla="*/ 10 h 12"/>
                <a:gd name="T10" fmla="*/ 6 w 18"/>
                <a:gd name="T11" fmla="*/ 12 h 12"/>
                <a:gd name="T12" fmla="*/ 16 w 18"/>
                <a:gd name="T13" fmla="*/ 10 h 12"/>
                <a:gd name="T14" fmla="*/ 18 w 18"/>
                <a:gd name="T15" fmla="*/ 10 h 12"/>
                <a:gd name="T16" fmla="*/ 18 w 18"/>
                <a:gd name="T17" fmla="*/ 6 h 12"/>
                <a:gd name="T18" fmla="*/ 18 w 18"/>
                <a:gd name="T19" fmla="*/ 4 h 12"/>
                <a:gd name="T20" fmla="*/ 16 w 18"/>
                <a:gd name="T21" fmla="*/ 2 h 12"/>
                <a:gd name="T22" fmla="*/ 12 w 18"/>
                <a:gd name="T23" fmla="*/ 0 h 12"/>
                <a:gd name="T24" fmla="*/ 10 w 18"/>
                <a:gd name="T25" fmla="*/ 2 h 12"/>
                <a:gd name="T26" fmla="*/ 14 w 18"/>
                <a:gd name="T27" fmla="*/ 2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2"/>
                <a:gd name="T44" fmla="*/ 18 w 1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2">
                  <a:moveTo>
                    <a:pt x="14" y="2"/>
                  </a:moveTo>
                  <a:lnTo>
                    <a:pt x="4" y="4"/>
                  </a:lnTo>
                  <a:lnTo>
                    <a:pt x="2" y="6"/>
                  </a:lnTo>
                  <a:lnTo>
                    <a:pt x="0" y="8"/>
                  </a:lnTo>
                  <a:lnTo>
                    <a:pt x="2" y="10"/>
                  </a:lnTo>
                  <a:lnTo>
                    <a:pt x="6" y="12"/>
                  </a:lnTo>
                  <a:lnTo>
                    <a:pt x="16" y="10"/>
                  </a:lnTo>
                  <a:lnTo>
                    <a:pt x="18" y="10"/>
                  </a:lnTo>
                  <a:lnTo>
                    <a:pt x="18" y="6"/>
                  </a:lnTo>
                  <a:lnTo>
                    <a:pt x="18" y="4"/>
                  </a:lnTo>
                  <a:lnTo>
                    <a:pt x="16" y="2"/>
                  </a:lnTo>
                  <a:lnTo>
                    <a:pt x="12" y="0"/>
                  </a:lnTo>
                  <a:lnTo>
                    <a:pt x="10" y="2"/>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7" name="Freeform 76"/>
            <p:cNvSpPr>
              <a:spLocks/>
            </p:cNvSpPr>
            <p:nvPr/>
          </p:nvSpPr>
          <p:spPr bwMode="auto">
            <a:xfrm>
              <a:off x="856" y="2198"/>
              <a:ext cx="24" cy="10"/>
            </a:xfrm>
            <a:custGeom>
              <a:avLst/>
              <a:gdLst>
                <a:gd name="T0" fmla="*/ 12 w 24"/>
                <a:gd name="T1" fmla="*/ 0 h 10"/>
                <a:gd name="T2" fmla="*/ 4 w 24"/>
                <a:gd name="T3" fmla="*/ 2 h 10"/>
                <a:gd name="T4" fmla="*/ 2 w 24"/>
                <a:gd name="T5" fmla="*/ 4 h 10"/>
                <a:gd name="T6" fmla="*/ 0 w 24"/>
                <a:gd name="T7" fmla="*/ 6 h 10"/>
                <a:gd name="T8" fmla="*/ 2 w 24"/>
                <a:gd name="T9" fmla="*/ 8 h 10"/>
                <a:gd name="T10" fmla="*/ 4 w 24"/>
                <a:gd name="T11" fmla="*/ 8 h 10"/>
                <a:gd name="T12" fmla="*/ 10 w 24"/>
                <a:gd name="T13" fmla="*/ 8 h 10"/>
                <a:gd name="T14" fmla="*/ 12 w 24"/>
                <a:gd name="T15" fmla="*/ 8 h 10"/>
                <a:gd name="T16" fmla="*/ 14 w 24"/>
                <a:gd name="T17" fmla="*/ 10 h 10"/>
                <a:gd name="T18" fmla="*/ 20 w 24"/>
                <a:gd name="T19" fmla="*/ 10 h 10"/>
                <a:gd name="T20" fmla="*/ 22 w 24"/>
                <a:gd name="T21" fmla="*/ 10 h 10"/>
                <a:gd name="T22" fmla="*/ 24 w 24"/>
                <a:gd name="T23" fmla="*/ 8 h 10"/>
                <a:gd name="T24" fmla="*/ 24 w 24"/>
                <a:gd name="T25" fmla="*/ 6 h 10"/>
                <a:gd name="T26" fmla="*/ 22 w 24"/>
                <a:gd name="T27" fmla="*/ 2 h 10"/>
                <a:gd name="T28" fmla="*/ 14 w 24"/>
                <a:gd name="T29" fmla="*/ 2 h 10"/>
                <a:gd name="T30" fmla="*/ 12 w 2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0"/>
                <a:gd name="T50" fmla="*/ 24 w 2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0">
                  <a:moveTo>
                    <a:pt x="12" y="0"/>
                  </a:moveTo>
                  <a:lnTo>
                    <a:pt x="4" y="2"/>
                  </a:lnTo>
                  <a:lnTo>
                    <a:pt x="2" y="4"/>
                  </a:lnTo>
                  <a:lnTo>
                    <a:pt x="0" y="6"/>
                  </a:lnTo>
                  <a:lnTo>
                    <a:pt x="2" y="8"/>
                  </a:lnTo>
                  <a:lnTo>
                    <a:pt x="4" y="8"/>
                  </a:lnTo>
                  <a:lnTo>
                    <a:pt x="10" y="8"/>
                  </a:lnTo>
                  <a:lnTo>
                    <a:pt x="12" y="8"/>
                  </a:lnTo>
                  <a:lnTo>
                    <a:pt x="14" y="10"/>
                  </a:lnTo>
                  <a:lnTo>
                    <a:pt x="20" y="10"/>
                  </a:lnTo>
                  <a:lnTo>
                    <a:pt x="22" y="10"/>
                  </a:lnTo>
                  <a:lnTo>
                    <a:pt x="24" y="8"/>
                  </a:lnTo>
                  <a:lnTo>
                    <a:pt x="24" y="6"/>
                  </a:lnTo>
                  <a:lnTo>
                    <a:pt x="22" y="2"/>
                  </a:lnTo>
                  <a:lnTo>
                    <a:pt x="14" y="2"/>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8" name="Freeform 77"/>
            <p:cNvSpPr>
              <a:spLocks/>
            </p:cNvSpPr>
            <p:nvPr/>
          </p:nvSpPr>
          <p:spPr bwMode="auto">
            <a:xfrm>
              <a:off x="778" y="2210"/>
              <a:ext cx="28" cy="12"/>
            </a:xfrm>
            <a:custGeom>
              <a:avLst/>
              <a:gdLst>
                <a:gd name="T0" fmla="*/ 12 w 28"/>
                <a:gd name="T1" fmla="*/ 0 h 12"/>
                <a:gd name="T2" fmla="*/ 4 w 28"/>
                <a:gd name="T3" fmla="*/ 4 h 12"/>
                <a:gd name="T4" fmla="*/ 2 w 28"/>
                <a:gd name="T5" fmla="*/ 6 h 12"/>
                <a:gd name="T6" fmla="*/ 0 w 28"/>
                <a:gd name="T7" fmla="*/ 10 h 12"/>
                <a:gd name="T8" fmla="*/ 6 w 28"/>
                <a:gd name="T9" fmla="*/ 10 h 12"/>
                <a:gd name="T10" fmla="*/ 12 w 28"/>
                <a:gd name="T11" fmla="*/ 10 h 12"/>
                <a:gd name="T12" fmla="*/ 16 w 28"/>
                <a:gd name="T13" fmla="*/ 12 h 12"/>
                <a:gd name="T14" fmla="*/ 22 w 28"/>
                <a:gd name="T15" fmla="*/ 12 h 12"/>
                <a:gd name="T16" fmla="*/ 26 w 28"/>
                <a:gd name="T17" fmla="*/ 10 h 12"/>
                <a:gd name="T18" fmla="*/ 28 w 28"/>
                <a:gd name="T19" fmla="*/ 6 h 12"/>
                <a:gd name="T20" fmla="*/ 20 w 28"/>
                <a:gd name="T21" fmla="*/ 2 h 12"/>
                <a:gd name="T22" fmla="*/ 16 w 28"/>
                <a:gd name="T23" fmla="*/ 0 h 12"/>
                <a:gd name="T24" fmla="*/ 12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12" y="0"/>
                  </a:moveTo>
                  <a:lnTo>
                    <a:pt x="4" y="4"/>
                  </a:lnTo>
                  <a:lnTo>
                    <a:pt x="2" y="6"/>
                  </a:lnTo>
                  <a:lnTo>
                    <a:pt x="0" y="10"/>
                  </a:lnTo>
                  <a:lnTo>
                    <a:pt x="6" y="10"/>
                  </a:lnTo>
                  <a:lnTo>
                    <a:pt x="12" y="10"/>
                  </a:lnTo>
                  <a:lnTo>
                    <a:pt x="16" y="12"/>
                  </a:lnTo>
                  <a:lnTo>
                    <a:pt x="22" y="12"/>
                  </a:lnTo>
                  <a:lnTo>
                    <a:pt x="26" y="10"/>
                  </a:lnTo>
                  <a:lnTo>
                    <a:pt x="28" y="6"/>
                  </a:lnTo>
                  <a:lnTo>
                    <a:pt x="20" y="2"/>
                  </a:lnTo>
                  <a:lnTo>
                    <a:pt x="16"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9" name="Freeform 78"/>
            <p:cNvSpPr>
              <a:spLocks/>
            </p:cNvSpPr>
            <p:nvPr/>
          </p:nvSpPr>
          <p:spPr bwMode="auto">
            <a:xfrm>
              <a:off x="772" y="2242"/>
              <a:ext cx="20" cy="12"/>
            </a:xfrm>
            <a:custGeom>
              <a:avLst/>
              <a:gdLst>
                <a:gd name="T0" fmla="*/ 12 w 20"/>
                <a:gd name="T1" fmla="*/ 0 h 12"/>
                <a:gd name="T2" fmla="*/ 4 w 20"/>
                <a:gd name="T3" fmla="*/ 2 h 12"/>
                <a:gd name="T4" fmla="*/ 2 w 20"/>
                <a:gd name="T5" fmla="*/ 4 h 12"/>
                <a:gd name="T6" fmla="*/ 0 w 20"/>
                <a:gd name="T7" fmla="*/ 8 h 12"/>
                <a:gd name="T8" fmla="*/ 6 w 20"/>
                <a:gd name="T9" fmla="*/ 8 h 12"/>
                <a:gd name="T10" fmla="*/ 10 w 20"/>
                <a:gd name="T11" fmla="*/ 8 h 12"/>
                <a:gd name="T12" fmla="*/ 14 w 20"/>
                <a:gd name="T13" fmla="*/ 8 h 12"/>
                <a:gd name="T14" fmla="*/ 12 w 20"/>
                <a:gd name="T15" fmla="*/ 10 h 12"/>
                <a:gd name="T16" fmla="*/ 12 w 20"/>
                <a:gd name="T17" fmla="*/ 12 h 12"/>
                <a:gd name="T18" fmla="*/ 14 w 20"/>
                <a:gd name="T19" fmla="*/ 12 h 12"/>
                <a:gd name="T20" fmla="*/ 20 w 20"/>
                <a:gd name="T21" fmla="*/ 10 h 12"/>
                <a:gd name="T22" fmla="*/ 20 w 20"/>
                <a:gd name="T23" fmla="*/ 6 h 12"/>
                <a:gd name="T24" fmla="*/ 20 w 20"/>
                <a:gd name="T25" fmla="*/ 4 h 12"/>
                <a:gd name="T26" fmla="*/ 16 w 20"/>
                <a:gd name="T27" fmla="*/ 2 h 12"/>
                <a:gd name="T28" fmla="*/ 14 w 20"/>
                <a:gd name="T29" fmla="*/ 2 h 12"/>
                <a:gd name="T30" fmla="*/ 8 w 20"/>
                <a:gd name="T31" fmla="*/ 4 h 12"/>
                <a:gd name="T32" fmla="*/ 12 w 2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2"/>
                <a:gd name="T53" fmla="*/ 20 w 2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2">
                  <a:moveTo>
                    <a:pt x="12" y="0"/>
                  </a:moveTo>
                  <a:lnTo>
                    <a:pt x="4" y="2"/>
                  </a:lnTo>
                  <a:lnTo>
                    <a:pt x="2" y="4"/>
                  </a:lnTo>
                  <a:lnTo>
                    <a:pt x="0" y="8"/>
                  </a:lnTo>
                  <a:lnTo>
                    <a:pt x="6" y="8"/>
                  </a:lnTo>
                  <a:lnTo>
                    <a:pt x="10" y="8"/>
                  </a:lnTo>
                  <a:lnTo>
                    <a:pt x="14" y="8"/>
                  </a:lnTo>
                  <a:lnTo>
                    <a:pt x="12" y="10"/>
                  </a:lnTo>
                  <a:lnTo>
                    <a:pt x="12" y="12"/>
                  </a:lnTo>
                  <a:lnTo>
                    <a:pt x="14" y="12"/>
                  </a:lnTo>
                  <a:lnTo>
                    <a:pt x="20" y="10"/>
                  </a:lnTo>
                  <a:lnTo>
                    <a:pt x="20" y="6"/>
                  </a:lnTo>
                  <a:lnTo>
                    <a:pt x="20" y="4"/>
                  </a:lnTo>
                  <a:lnTo>
                    <a:pt x="16" y="2"/>
                  </a:lnTo>
                  <a:lnTo>
                    <a:pt x="14" y="2"/>
                  </a:lnTo>
                  <a:lnTo>
                    <a:pt x="8" y="4"/>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0" name="Freeform 79"/>
            <p:cNvSpPr>
              <a:spLocks/>
            </p:cNvSpPr>
            <p:nvPr/>
          </p:nvSpPr>
          <p:spPr bwMode="auto">
            <a:xfrm>
              <a:off x="696" y="2224"/>
              <a:ext cx="16" cy="10"/>
            </a:xfrm>
            <a:custGeom>
              <a:avLst/>
              <a:gdLst>
                <a:gd name="T0" fmla="*/ 16 w 16"/>
                <a:gd name="T1" fmla="*/ 0 h 10"/>
                <a:gd name="T2" fmla="*/ 8 w 16"/>
                <a:gd name="T3" fmla="*/ 4 h 10"/>
                <a:gd name="T4" fmla="*/ 4 w 16"/>
                <a:gd name="T5" fmla="*/ 6 h 10"/>
                <a:gd name="T6" fmla="*/ 0 w 16"/>
                <a:gd name="T7" fmla="*/ 8 h 10"/>
                <a:gd name="T8" fmla="*/ 8 w 16"/>
                <a:gd name="T9" fmla="*/ 10 h 10"/>
                <a:gd name="T10" fmla="*/ 14 w 16"/>
                <a:gd name="T11" fmla="*/ 6 h 10"/>
                <a:gd name="T12" fmla="*/ 14 w 16"/>
                <a:gd name="T13" fmla="*/ 4 h 10"/>
                <a:gd name="T14" fmla="*/ 10 w 16"/>
                <a:gd name="T15" fmla="*/ 4 h 10"/>
                <a:gd name="T16" fmla="*/ 8 w 16"/>
                <a:gd name="T17" fmla="*/ 6 h 10"/>
                <a:gd name="T18" fmla="*/ 16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16" y="0"/>
                  </a:moveTo>
                  <a:lnTo>
                    <a:pt x="8" y="4"/>
                  </a:lnTo>
                  <a:lnTo>
                    <a:pt x="4" y="6"/>
                  </a:lnTo>
                  <a:lnTo>
                    <a:pt x="0" y="8"/>
                  </a:lnTo>
                  <a:lnTo>
                    <a:pt x="8" y="10"/>
                  </a:lnTo>
                  <a:lnTo>
                    <a:pt x="14" y="6"/>
                  </a:lnTo>
                  <a:lnTo>
                    <a:pt x="14" y="4"/>
                  </a:lnTo>
                  <a:lnTo>
                    <a:pt x="10" y="4"/>
                  </a:lnTo>
                  <a:lnTo>
                    <a:pt x="8" y="6"/>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1" name="Freeform 80"/>
            <p:cNvSpPr>
              <a:spLocks/>
            </p:cNvSpPr>
            <p:nvPr/>
          </p:nvSpPr>
          <p:spPr bwMode="auto">
            <a:xfrm>
              <a:off x="970" y="2308"/>
              <a:ext cx="20" cy="10"/>
            </a:xfrm>
            <a:custGeom>
              <a:avLst/>
              <a:gdLst>
                <a:gd name="T0" fmla="*/ 10 w 20"/>
                <a:gd name="T1" fmla="*/ 0 h 10"/>
                <a:gd name="T2" fmla="*/ 4 w 20"/>
                <a:gd name="T3" fmla="*/ 2 h 10"/>
                <a:gd name="T4" fmla="*/ 0 w 20"/>
                <a:gd name="T5" fmla="*/ 2 h 10"/>
                <a:gd name="T6" fmla="*/ 0 w 20"/>
                <a:gd name="T7" fmla="*/ 4 h 10"/>
                <a:gd name="T8" fmla="*/ 4 w 20"/>
                <a:gd name="T9" fmla="*/ 8 h 10"/>
                <a:gd name="T10" fmla="*/ 8 w 20"/>
                <a:gd name="T11" fmla="*/ 10 h 10"/>
                <a:gd name="T12" fmla="*/ 14 w 20"/>
                <a:gd name="T13" fmla="*/ 10 h 10"/>
                <a:gd name="T14" fmla="*/ 18 w 20"/>
                <a:gd name="T15" fmla="*/ 6 h 10"/>
                <a:gd name="T16" fmla="*/ 20 w 20"/>
                <a:gd name="T17" fmla="*/ 4 h 10"/>
                <a:gd name="T18" fmla="*/ 16 w 20"/>
                <a:gd name="T19" fmla="*/ 2 h 10"/>
                <a:gd name="T20" fmla="*/ 12 w 20"/>
                <a:gd name="T21" fmla="*/ 2 h 10"/>
                <a:gd name="T22" fmla="*/ 8 w 20"/>
                <a:gd name="T23" fmla="*/ 4 h 10"/>
                <a:gd name="T24" fmla="*/ 10 w 2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0"/>
                <a:gd name="T41" fmla="*/ 20 w 2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0">
                  <a:moveTo>
                    <a:pt x="10" y="0"/>
                  </a:moveTo>
                  <a:lnTo>
                    <a:pt x="4" y="2"/>
                  </a:lnTo>
                  <a:lnTo>
                    <a:pt x="0" y="2"/>
                  </a:lnTo>
                  <a:lnTo>
                    <a:pt x="0" y="4"/>
                  </a:lnTo>
                  <a:lnTo>
                    <a:pt x="4" y="8"/>
                  </a:lnTo>
                  <a:lnTo>
                    <a:pt x="8" y="10"/>
                  </a:lnTo>
                  <a:lnTo>
                    <a:pt x="14" y="10"/>
                  </a:lnTo>
                  <a:lnTo>
                    <a:pt x="18" y="6"/>
                  </a:lnTo>
                  <a:lnTo>
                    <a:pt x="20" y="4"/>
                  </a:lnTo>
                  <a:lnTo>
                    <a:pt x="16" y="2"/>
                  </a:lnTo>
                  <a:lnTo>
                    <a:pt x="12" y="2"/>
                  </a:lnTo>
                  <a:lnTo>
                    <a:pt x="8" y="4"/>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2" name="Freeform 81"/>
            <p:cNvSpPr>
              <a:spLocks/>
            </p:cNvSpPr>
            <p:nvPr/>
          </p:nvSpPr>
          <p:spPr bwMode="auto">
            <a:xfrm>
              <a:off x="874" y="2288"/>
              <a:ext cx="14" cy="8"/>
            </a:xfrm>
            <a:custGeom>
              <a:avLst/>
              <a:gdLst>
                <a:gd name="T0" fmla="*/ 10 w 14"/>
                <a:gd name="T1" fmla="*/ 0 h 8"/>
                <a:gd name="T2" fmla="*/ 4 w 14"/>
                <a:gd name="T3" fmla="*/ 2 h 8"/>
                <a:gd name="T4" fmla="*/ 2 w 14"/>
                <a:gd name="T5" fmla="*/ 2 h 8"/>
                <a:gd name="T6" fmla="*/ 0 w 14"/>
                <a:gd name="T7" fmla="*/ 4 h 8"/>
                <a:gd name="T8" fmla="*/ 0 w 14"/>
                <a:gd name="T9" fmla="*/ 8 h 8"/>
                <a:gd name="T10" fmla="*/ 4 w 14"/>
                <a:gd name="T11" fmla="*/ 8 h 8"/>
                <a:gd name="T12" fmla="*/ 12 w 14"/>
                <a:gd name="T13" fmla="*/ 8 h 8"/>
                <a:gd name="T14" fmla="*/ 14 w 14"/>
                <a:gd name="T15" fmla="*/ 6 h 8"/>
                <a:gd name="T16" fmla="*/ 14 w 14"/>
                <a:gd name="T17" fmla="*/ 4 h 8"/>
                <a:gd name="T18" fmla="*/ 10 w 14"/>
                <a:gd name="T19" fmla="*/ 2 h 8"/>
                <a:gd name="T20" fmla="*/ 8 w 14"/>
                <a:gd name="T21" fmla="*/ 2 h 8"/>
                <a:gd name="T22" fmla="*/ 0 w 14"/>
                <a:gd name="T23" fmla="*/ 4 h 8"/>
                <a:gd name="T24" fmla="*/ 10 w 1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10" y="0"/>
                  </a:moveTo>
                  <a:lnTo>
                    <a:pt x="4" y="2"/>
                  </a:lnTo>
                  <a:lnTo>
                    <a:pt x="2" y="2"/>
                  </a:lnTo>
                  <a:lnTo>
                    <a:pt x="0" y="4"/>
                  </a:lnTo>
                  <a:lnTo>
                    <a:pt x="0" y="8"/>
                  </a:lnTo>
                  <a:lnTo>
                    <a:pt x="4" y="8"/>
                  </a:lnTo>
                  <a:lnTo>
                    <a:pt x="12" y="8"/>
                  </a:lnTo>
                  <a:lnTo>
                    <a:pt x="14" y="6"/>
                  </a:lnTo>
                  <a:lnTo>
                    <a:pt x="14" y="4"/>
                  </a:lnTo>
                  <a:lnTo>
                    <a:pt x="10" y="2"/>
                  </a:lnTo>
                  <a:lnTo>
                    <a:pt x="8" y="2"/>
                  </a:lnTo>
                  <a:lnTo>
                    <a:pt x="0" y="4"/>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3" name="Freeform 82"/>
            <p:cNvSpPr>
              <a:spLocks/>
            </p:cNvSpPr>
            <p:nvPr/>
          </p:nvSpPr>
          <p:spPr bwMode="auto">
            <a:xfrm>
              <a:off x="1006" y="2580"/>
              <a:ext cx="24" cy="10"/>
            </a:xfrm>
            <a:custGeom>
              <a:avLst/>
              <a:gdLst>
                <a:gd name="T0" fmla="*/ 14 w 24"/>
                <a:gd name="T1" fmla="*/ 0 h 10"/>
                <a:gd name="T2" fmla="*/ 8 w 24"/>
                <a:gd name="T3" fmla="*/ 2 h 10"/>
                <a:gd name="T4" fmla="*/ 4 w 24"/>
                <a:gd name="T5" fmla="*/ 4 h 10"/>
                <a:gd name="T6" fmla="*/ 0 w 24"/>
                <a:gd name="T7" fmla="*/ 6 h 10"/>
                <a:gd name="T8" fmla="*/ 12 w 24"/>
                <a:gd name="T9" fmla="*/ 8 h 10"/>
                <a:gd name="T10" fmla="*/ 16 w 24"/>
                <a:gd name="T11" fmla="*/ 10 h 10"/>
                <a:gd name="T12" fmla="*/ 22 w 24"/>
                <a:gd name="T13" fmla="*/ 8 h 10"/>
                <a:gd name="T14" fmla="*/ 24 w 24"/>
                <a:gd name="T15" fmla="*/ 8 h 10"/>
                <a:gd name="T16" fmla="*/ 24 w 24"/>
                <a:gd name="T17" fmla="*/ 4 h 10"/>
                <a:gd name="T18" fmla="*/ 24 w 24"/>
                <a:gd name="T19" fmla="*/ 2 h 10"/>
                <a:gd name="T20" fmla="*/ 22 w 24"/>
                <a:gd name="T21" fmla="*/ 0 h 10"/>
                <a:gd name="T22" fmla="*/ 14 w 2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0"/>
                <a:gd name="T38" fmla="*/ 24 w 2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0">
                  <a:moveTo>
                    <a:pt x="14" y="0"/>
                  </a:moveTo>
                  <a:lnTo>
                    <a:pt x="8" y="2"/>
                  </a:lnTo>
                  <a:lnTo>
                    <a:pt x="4" y="4"/>
                  </a:lnTo>
                  <a:lnTo>
                    <a:pt x="0" y="6"/>
                  </a:lnTo>
                  <a:lnTo>
                    <a:pt x="12" y="8"/>
                  </a:lnTo>
                  <a:lnTo>
                    <a:pt x="16" y="10"/>
                  </a:lnTo>
                  <a:lnTo>
                    <a:pt x="22" y="8"/>
                  </a:lnTo>
                  <a:lnTo>
                    <a:pt x="24" y="8"/>
                  </a:lnTo>
                  <a:lnTo>
                    <a:pt x="24" y="4"/>
                  </a:lnTo>
                  <a:lnTo>
                    <a:pt x="24" y="2"/>
                  </a:lnTo>
                  <a:lnTo>
                    <a:pt x="22" y="0"/>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4" name="Freeform 83"/>
            <p:cNvSpPr>
              <a:spLocks/>
            </p:cNvSpPr>
            <p:nvPr/>
          </p:nvSpPr>
          <p:spPr bwMode="auto">
            <a:xfrm>
              <a:off x="1024" y="2604"/>
              <a:ext cx="24" cy="16"/>
            </a:xfrm>
            <a:custGeom>
              <a:avLst/>
              <a:gdLst>
                <a:gd name="T0" fmla="*/ 16 w 24"/>
                <a:gd name="T1" fmla="*/ 0 h 16"/>
                <a:gd name="T2" fmla="*/ 8 w 24"/>
                <a:gd name="T3" fmla="*/ 2 h 16"/>
                <a:gd name="T4" fmla="*/ 0 w 24"/>
                <a:gd name="T5" fmla="*/ 6 h 16"/>
                <a:gd name="T6" fmla="*/ 4 w 24"/>
                <a:gd name="T7" fmla="*/ 8 h 16"/>
                <a:gd name="T8" fmla="*/ 8 w 24"/>
                <a:gd name="T9" fmla="*/ 10 h 16"/>
                <a:gd name="T10" fmla="*/ 10 w 24"/>
                <a:gd name="T11" fmla="*/ 10 h 16"/>
                <a:gd name="T12" fmla="*/ 14 w 24"/>
                <a:gd name="T13" fmla="*/ 12 h 16"/>
                <a:gd name="T14" fmla="*/ 14 w 24"/>
                <a:gd name="T15" fmla="*/ 14 h 16"/>
                <a:gd name="T16" fmla="*/ 16 w 24"/>
                <a:gd name="T17" fmla="*/ 16 h 16"/>
                <a:gd name="T18" fmla="*/ 20 w 24"/>
                <a:gd name="T19" fmla="*/ 16 h 16"/>
                <a:gd name="T20" fmla="*/ 22 w 24"/>
                <a:gd name="T21" fmla="*/ 14 h 16"/>
                <a:gd name="T22" fmla="*/ 24 w 24"/>
                <a:gd name="T23" fmla="*/ 10 h 16"/>
                <a:gd name="T24" fmla="*/ 24 w 24"/>
                <a:gd name="T25" fmla="*/ 8 h 16"/>
                <a:gd name="T26" fmla="*/ 22 w 24"/>
                <a:gd name="T27" fmla="*/ 6 h 16"/>
                <a:gd name="T28" fmla="*/ 18 w 24"/>
                <a:gd name="T29" fmla="*/ 4 h 16"/>
                <a:gd name="T30" fmla="*/ 16 w 24"/>
                <a:gd name="T31" fmla="*/ 2 h 16"/>
                <a:gd name="T32" fmla="*/ 12 w 24"/>
                <a:gd name="T33" fmla="*/ 6 h 16"/>
                <a:gd name="T34" fmla="*/ 16 w 24"/>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6"/>
                <a:gd name="T56" fmla="*/ 24 w 2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6">
                  <a:moveTo>
                    <a:pt x="16" y="0"/>
                  </a:moveTo>
                  <a:lnTo>
                    <a:pt x="8" y="2"/>
                  </a:lnTo>
                  <a:lnTo>
                    <a:pt x="0" y="6"/>
                  </a:lnTo>
                  <a:lnTo>
                    <a:pt x="4" y="8"/>
                  </a:lnTo>
                  <a:lnTo>
                    <a:pt x="8" y="10"/>
                  </a:lnTo>
                  <a:lnTo>
                    <a:pt x="10" y="10"/>
                  </a:lnTo>
                  <a:lnTo>
                    <a:pt x="14" y="12"/>
                  </a:lnTo>
                  <a:lnTo>
                    <a:pt x="14" y="14"/>
                  </a:lnTo>
                  <a:lnTo>
                    <a:pt x="16" y="16"/>
                  </a:lnTo>
                  <a:lnTo>
                    <a:pt x="20" y="16"/>
                  </a:lnTo>
                  <a:lnTo>
                    <a:pt x="22" y="14"/>
                  </a:lnTo>
                  <a:lnTo>
                    <a:pt x="24" y="10"/>
                  </a:lnTo>
                  <a:lnTo>
                    <a:pt x="24" y="8"/>
                  </a:lnTo>
                  <a:lnTo>
                    <a:pt x="22" y="6"/>
                  </a:lnTo>
                  <a:lnTo>
                    <a:pt x="18" y="4"/>
                  </a:lnTo>
                  <a:lnTo>
                    <a:pt x="16" y="2"/>
                  </a:lnTo>
                  <a:lnTo>
                    <a:pt x="12" y="6"/>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5" name="Freeform 84"/>
            <p:cNvSpPr>
              <a:spLocks/>
            </p:cNvSpPr>
            <p:nvPr/>
          </p:nvSpPr>
          <p:spPr bwMode="auto">
            <a:xfrm>
              <a:off x="1024" y="2626"/>
              <a:ext cx="26" cy="14"/>
            </a:xfrm>
            <a:custGeom>
              <a:avLst/>
              <a:gdLst>
                <a:gd name="T0" fmla="*/ 12 w 26"/>
                <a:gd name="T1" fmla="*/ 0 h 14"/>
                <a:gd name="T2" fmla="*/ 6 w 26"/>
                <a:gd name="T3" fmla="*/ 2 h 14"/>
                <a:gd name="T4" fmla="*/ 0 w 26"/>
                <a:gd name="T5" fmla="*/ 6 h 14"/>
                <a:gd name="T6" fmla="*/ 2 w 26"/>
                <a:gd name="T7" fmla="*/ 6 h 14"/>
                <a:gd name="T8" fmla="*/ 6 w 26"/>
                <a:gd name="T9" fmla="*/ 6 h 14"/>
                <a:gd name="T10" fmla="*/ 10 w 26"/>
                <a:gd name="T11" fmla="*/ 6 h 14"/>
                <a:gd name="T12" fmla="*/ 12 w 26"/>
                <a:gd name="T13" fmla="*/ 10 h 14"/>
                <a:gd name="T14" fmla="*/ 10 w 26"/>
                <a:gd name="T15" fmla="*/ 12 h 14"/>
                <a:gd name="T16" fmla="*/ 6 w 26"/>
                <a:gd name="T17" fmla="*/ 14 h 14"/>
                <a:gd name="T18" fmla="*/ 10 w 26"/>
                <a:gd name="T19" fmla="*/ 14 h 14"/>
                <a:gd name="T20" fmla="*/ 14 w 26"/>
                <a:gd name="T21" fmla="*/ 14 h 14"/>
                <a:gd name="T22" fmla="*/ 24 w 26"/>
                <a:gd name="T23" fmla="*/ 14 h 14"/>
                <a:gd name="T24" fmla="*/ 26 w 26"/>
                <a:gd name="T25" fmla="*/ 12 h 14"/>
                <a:gd name="T26" fmla="*/ 20 w 26"/>
                <a:gd name="T27" fmla="*/ 10 h 14"/>
                <a:gd name="T28" fmla="*/ 18 w 26"/>
                <a:gd name="T29" fmla="*/ 8 h 14"/>
                <a:gd name="T30" fmla="*/ 16 w 26"/>
                <a:gd name="T31" fmla="*/ 6 h 14"/>
                <a:gd name="T32" fmla="*/ 20 w 26"/>
                <a:gd name="T33" fmla="*/ 4 h 14"/>
                <a:gd name="T34" fmla="*/ 22 w 26"/>
                <a:gd name="T35" fmla="*/ 2 h 14"/>
                <a:gd name="T36" fmla="*/ 20 w 26"/>
                <a:gd name="T37" fmla="*/ 0 h 14"/>
                <a:gd name="T38" fmla="*/ 14 w 26"/>
                <a:gd name="T39" fmla="*/ 0 h 14"/>
                <a:gd name="T40" fmla="*/ 18 w 26"/>
                <a:gd name="T41" fmla="*/ 0 h 14"/>
                <a:gd name="T42" fmla="*/ 12 w 26"/>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4"/>
                <a:gd name="T68" fmla="*/ 26 w 2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4">
                  <a:moveTo>
                    <a:pt x="12" y="0"/>
                  </a:moveTo>
                  <a:lnTo>
                    <a:pt x="6" y="2"/>
                  </a:lnTo>
                  <a:lnTo>
                    <a:pt x="0" y="6"/>
                  </a:lnTo>
                  <a:lnTo>
                    <a:pt x="2" y="6"/>
                  </a:lnTo>
                  <a:lnTo>
                    <a:pt x="6" y="6"/>
                  </a:lnTo>
                  <a:lnTo>
                    <a:pt x="10" y="6"/>
                  </a:lnTo>
                  <a:lnTo>
                    <a:pt x="12" y="10"/>
                  </a:lnTo>
                  <a:lnTo>
                    <a:pt x="10" y="12"/>
                  </a:lnTo>
                  <a:lnTo>
                    <a:pt x="6" y="14"/>
                  </a:lnTo>
                  <a:lnTo>
                    <a:pt x="10" y="14"/>
                  </a:lnTo>
                  <a:lnTo>
                    <a:pt x="14" y="14"/>
                  </a:lnTo>
                  <a:lnTo>
                    <a:pt x="24" y="14"/>
                  </a:lnTo>
                  <a:lnTo>
                    <a:pt x="26" y="12"/>
                  </a:lnTo>
                  <a:lnTo>
                    <a:pt x="20" y="10"/>
                  </a:lnTo>
                  <a:lnTo>
                    <a:pt x="18" y="8"/>
                  </a:lnTo>
                  <a:lnTo>
                    <a:pt x="16" y="6"/>
                  </a:lnTo>
                  <a:lnTo>
                    <a:pt x="20" y="4"/>
                  </a:lnTo>
                  <a:lnTo>
                    <a:pt x="22" y="2"/>
                  </a:lnTo>
                  <a:lnTo>
                    <a:pt x="20" y="0"/>
                  </a:lnTo>
                  <a:lnTo>
                    <a:pt x="14" y="0"/>
                  </a:lnTo>
                  <a:lnTo>
                    <a:pt x="18"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6" name="Freeform 85"/>
            <p:cNvSpPr>
              <a:spLocks/>
            </p:cNvSpPr>
            <p:nvPr/>
          </p:nvSpPr>
          <p:spPr bwMode="auto">
            <a:xfrm>
              <a:off x="1048" y="2632"/>
              <a:ext cx="28" cy="16"/>
            </a:xfrm>
            <a:custGeom>
              <a:avLst/>
              <a:gdLst>
                <a:gd name="T0" fmla="*/ 12 w 28"/>
                <a:gd name="T1" fmla="*/ 2 h 16"/>
                <a:gd name="T2" fmla="*/ 6 w 28"/>
                <a:gd name="T3" fmla="*/ 2 h 16"/>
                <a:gd name="T4" fmla="*/ 2 w 28"/>
                <a:gd name="T5" fmla="*/ 2 h 16"/>
                <a:gd name="T6" fmla="*/ 0 w 28"/>
                <a:gd name="T7" fmla="*/ 4 h 16"/>
                <a:gd name="T8" fmla="*/ 6 w 28"/>
                <a:gd name="T9" fmla="*/ 6 h 16"/>
                <a:gd name="T10" fmla="*/ 12 w 28"/>
                <a:gd name="T11" fmla="*/ 6 h 16"/>
                <a:gd name="T12" fmla="*/ 8 w 28"/>
                <a:gd name="T13" fmla="*/ 10 h 16"/>
                <a:gd name="T14" fmla="*/ 6 w 28"/>
                <a:gd name="T15" fmla="*/ 10 h 16"/>
                <a:gd name="T16" fmla="*/ 6 w 28"/>
                <a:gd name="T17" fmla="*/ 12 h 16"/>
                <a:gd name="T18" fmla="*/ 10 w 28"/>
                <a:gd name="T19" fmla="*/ 14 h 16"/>
                <a:gd name="T20" fmla="*/ 16 w 28"/>
                <a:gd name="T21" fmla="*/ 16 h 16"/>
                <a:gd name="T22" fmla="*/ 28 w 28"/>
                <a:gd name="T23" fmla="*/ 14 h 16"/>
                <a:gd name="T24" fmla="*/ 26 w 28"/>
                <a:gd name="T25" fmla="*/ 12 h 16"/>
                <a:gd name="T26" fmla="*/ 24 w 28"/>
                <a:gd name="T27" fmla="*/ 10 h 16"/>
                <a:gd name="T28" fmla="*/ 20 w 28"/>
                <a:gd name="T29" fmla="*/ 8 h 16"/>
                <a:gd name="T30" fmla="*/ 18 w 28"/>
                <a:gd name="T31" fmla="*/ 6 h 16"/>
                <a:gd name="T32" fmla="*/ 24 w 28"/>
                <a:gd name="T33" fmla="*/ 6 h 16"/>
                <a:gd name="T34" fmla="*/ 26 w 28"/>
                <a:gd name="T35" fmla="*/ 4 h 16"/>
                <a:gd name="T36" fmla="*/ 28 w 28"/>
                <a:gd name="T37" fmla="*/ 2 h 16"/>
                <a:gd name="T38" fmla="*/ 24 w 28"/>
                <a:gd name="T39" fmla="*/ 2 h 16"/>
                <a:gd name="T40" fmla="*/ 20 w 28"/>
                <a:gd name="T41" fmla="*/ 0 h 16"/>
                <a:gd name="T42" fmla="*/ 12 w 28"/>
                <a:gd name="T43" fmla="*/ 2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16"/>
                <a:gd name="T68" fmla="*/ 28 w 28"/>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16">
                  <a:moveTo>
                    <a:pt x="12" y="2"/>
                  </a:moveTo>
                  <a:lnTo>
                    <a:pt x="6" y="2"/>
                  </a:lnTo>
                  <a:lnTo>
                    <a:pt x="2" y="2"/>
                  </a:lnTo>
                  <a:lnTo>
                    <a:pt x="0" y="4"/>
                  </a:lnTo>
                  <a:lnTo>
                    <a:pt x="6" y="6"/>
                  </a:lnTo>
                  <a:lnTo>
                    <a:pt x="12" y="6"/>
                  </a:lnTo>
                  <a:lnTo>
                    <a:pt x="8" y="10"/>
                  </a:lnTo>
                  <a:lnTo>
                    <a:pt x="6" y="10"/>
                  </a:lnTo>
                  <a:lnTo>
                    <a:pt x="6" y="12"/>
                  </a:lnTo>
                  <a:lnTo>
                    <a:pt x="10" y="14"/>
                  </a:lnTo>
                  <a:lnTo>
                    <a:pt x="16" y="16"/>
                  </a:lnTo>
                  <a:lnTo>
                    <a:pt x="28" y="14"/>
                  </a:lnTo>
                  <a:lnTo>
                    <a:pt x="26" y="12"/>
                  </a:lnTo>
                  <a:lnTo>
                    <a:pt x="24" y="10"/>
                  </a:lnTo>
                  <a:lnTo>
                    <a:pt x="20" y="8"/>
                  </a:lnTo>
                  <a:lnTo>
                    <a:pt x="18" y="6"/>
                  </a:lnTo>
                  <a:lnTo>
                    <a:pt x="24" y="6"/>
                  </a:lnTo>
                  <a:lnTo>
                    <a:pt x="26" y="4"/>
                  </a:lnTo>
                  <a:lnTo>
                    <a:pt x="28" y="2"/>
                  </a:lnTo>
                  <a:lnTo>
                    <a:pt x="24" y="2"/>
                  </a:lnTo>
                  <a:lnTo>
                    <a:pt x="20" y="0"/>
                  </a:lnTo>
                  <a:lnTo>
                    <a:pt x="12"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7" name="Freeform 86"/>
            <p:cNvSpPr>
              <a:spLocks/>
            </p:cNvSpPr>
            <p:nvPr/>
          </p:nvSpPr>
          <p:spPr bwMode="auto">
            <a:xfrm>
              <a:off x="1006" y="2634"/>
              <a:ext cx="26" cy="14"/>
            </a:xfrm>
            <a:custGeom>
              <a:avLst/>
              <a:gdLst>
                <a:gd name="T0" fmla="*/ 12 w 26"/>
                <a:gd name="T1" fmla="*/ 0 h 14"/>
                <a:gd name="T2" fmla="*/ 6 w 26"/>
                <a:gd name="T3" fmla="*/ 0 h 14"/>
                <a:gd name="T4" fmla="*/ 2 w 26"/>
                <a:gd name="T5" fmla="*/ 2 h 14"/>
                <a:gd name="T6" fmla="*/ 0 w 26"/>
                <a:gd name="T7" fmla="*/ 4 h 14"/>
                <a:gd name="T8" fmla="*/ 4 w 26"/>
                <a:gd name="T9" fmla="*/ 4 h 14"/>
                <a:gd name="T10" fmla="*/ 10 w 26"/>
                <a:gd name="T11" fmla="*/ 4 h 14"/>
                <a:gd name="T12" fmla="*/ 0 w 26"/>
                <a:gd name="T13" fmla="*/ 10 h 14"/>
                <a:gd name="T14" fmla="*/ 6 w 26"/>
                <a:gd name="T15" fmla="*/ 12 h 14"/>
                <a:gd name="T16" fmla="*/ 10 w 26"/>
                <a:gd name="T17" fmla="*/ 12 h 14"/>
                <a:gd name="T18" fmla="*/ 16 w 26"/>
                <a:gd name="T19" fmla="*/ 12 h 14"/>
                <a:gd name="T20" fmla="*/ 20 w 26"/>
                <a:gd name="T21" fmla="*/ 14 h 14"/>
                <a:gd name="T22" fmla="*/ 24 w 26"/>
                <a:gd name="T23" fmla="*/ 12 h 14"/>
                <a:gd name="T24" fmla="*/ 24 w 26"/>
                <a:gd name="T25" fmla="*/ 10 h 14"/>
                <a:gd name="T26" fmla="*/ 24 w 26"/>
                <a:gd name="T27" fmla="*/ 8 h 14"/>
                <a:gd name="T28" fmla="*/ 22 w 26"/>
                <a:gd name="T29" fmla="*/ 4 h 14"/>
                <a:gd name="T30" fmla="*/ 18 w 26"/>
                <a:gd name="T31" fmla="*/ 0 h 14"/>
                <a:gd name="T32" fmla="*/ 26 w 26"/>
                <a:gd name="T33" fmla="*/ 0 h 14"/>
                <a:gd name="T34" fmla="*/ 12 w 2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4"/>
                <a:gd name="T56" fmla="*/ 26 w 2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4">
                  <a:moveTo>
                    <a:pt x="12" y="0"/>
                  </a:moveTo>
                  <a:lnTo>
                    <a:pt x="6" y="0"/>
                  </a:lnTo>
                  <a:lnTo>
                    <a:pt x="2" y="2"/>
                  </a:lnTo>
                  <a:lnTo>
                    <a:pt x="0" y="4"/>
                  </a:lnTo>
                  <a:lnTo>
                    <a:pt x="4" y="4"/>
                  </a:lnTo>
                  <a:lnTo>
                    <a:pt x="10" y="4"/>
                  </a:lnTo>
                  <a:lnTo>
                    <a:pt x="0" y="10"/>
                  </a:lnTo>
                  <a:lnTo>
                    <a:pt x="6" y="12"/>
                  </a:lnTo>
                  <a:lnTo>
                    <a:pt x="10" y="12"/>
                  </a:lnTo>
                  <a:lnTo>
                    <a:pt x="16" y="12"/>
                  </a:lnTo>
                  <a:lnTo>
                    <a:pt x="20" y="14"/>
                  </a:lnTo>
                  <a:lnTo>
                    <a:pt x="24" y="12"/>
                  </a:lnTo>
                  <a:lnTo>
                    <a:pt x="24" y="10"/>
                  </a:lnTo>
                  <a:lnTo>
                    <a:pt x="24" y="8"/>
                  </a:lnTo>
                  <a:lnTo>
                    <a:pt x="22" y="4"/>
                  </a:lnTo>
                  <a:lnTo>
                    <a:pt x="18" y="0"/>
                  </a:lnTo>
                  <a:lnTo>
                    <a:pt x="26"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8" name="Freeform 87"/>
            <p:cNvSpPr>
              <a:spLocks/>
            </p:cNvSpPr>
            <p:nvPr/>
          </p:nvSpPr>
          <p:spPr bwMode="auto">
            <a:xfrm>
              <a:off x="1054" y="2626"/>
              <a:ext cx="24" cy="8"/>
            </a:xfrm>
            <a:custGeom>
              <a:avLst/>
              <a:gdLst>
                <a:gd name="T0" fmla="*/ 10 w 24"/>
                <a:gd name="T1" fmla="*/ 2 h 8"/>
                <a:gd name="T2" fmla="*/ 4 w 24"/>
                <a:gd name="T3" fmla="*/ 2 h 8"/>
                <a:gd name="T4" fmla="*/ 2 w 24"/>
                <a:gd name="T5" fmla="*/ 2 h 8"/>
                <a:gd name="T6" fmla="*/ 0 w 24"/>
                <a:gd name="T7" fmla="*/ 2 h 8"/>
                <a:gd name="T8" fmla="*/ 6 w 24"/>
                <a:gd name="T9" fmla="*/ 6 h 8"/>
                <a:gd name="T10" fmla="*/ 10 w 24"/>
                <a:gd name="T11" fmla="*/ 8 h 8"/>
                <a:gd name="T12" fmla="*/ 22 w 24"/>
                <a:gd name="T13" fmla="*/ 6 h 8"/>
                <a:gd name="T14" fmla="*/ 24 w 24"/>
                <a:gd name="T15" fmla="*/ 6 h 8"/>
                <a:gd name="T16" fmla="*/ 24 w 24"/>
                <a:gd name="T17" fmla="*/ 2 h 8"/>
                <a:gd name="T18" fmla="*/ 16 w 24"/>
                <a:gd name="T19" fmla="*/ 0 h 8"/>
                <a:gd name="T20" fmla="*/ 12 w 24"/>
                <a:gd name="T21" fmla="*/ 0 h 8"/>
                <a:gd name="T22" fmla="*/ 8 w 24"/>
                <a:gd name="T23" fmla="*/ 0 h 8"/>
                <a:gd name="T24" fmla="*/ 10 w 2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8"/>
                <a:gd name="T41" fmla="*/ 24 w 2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8">
                  <a:moveTo>
                    <a:pt x="10" y="2"/>
                  </a:moveTo>
                  <a:lnTo>
                    <a:pt x="4" y="2"/>
                  </a:lnTo>
                  <a:lnTo>
                    <a:pt x="2" y="2"/>
                  </a:lnTo>
                  <a:lnTo>
                    <a:pt x="0" y="2"/>
                  </a:lnTo>
                  <a:lnTo>
                    <a:pt x="6" y="6"/>
                  </a:lnTo>
                  <a:lnTo>
                    <a:pt x="10" y="8"/>
                  </a:lnTo>
                  <a:lnTo>
                    <a:pt x="22" y="6"/>
                  </a:lnTo>
                  <a:lnTo>
                    <a:pt x="24" y="6"/>
                  </a:lnTo>
                  <a:lnTo>
                    <a:pt x="24" y="2"/>
                  </a:lnTo>
                  <a:lnTo>
                    <a:pt x="16" y="0"/>
                  </a:lnTo>
                  <a:lnTo>
                    <a:pt x="12" y="0"/>
                  </a:lnTo>
                  <a:lnTo>
                    <a:pt x="8" y="0"/>
                  </a:lnTo>
                  <a:lnTo>
                    <a:pt x="1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9" name="Freeform 88"/>
            <p:cNvSpPr>
              <a:spLocks/>
            </p:cNvSpPr>
            <p:nvPr/>
          </p:nvSpPr>
          <p:spPr bwMode="auto">
            <a:xfrm>
              <a:off x="1022" y="2648"/>
              <a:ext cx="36" cy="16"/>
            </a:xfrm>
            <a:custGeom>
              <a:avLst/>
              <a:gdLst>
                <a:gd name="T0" fmla="*/ 16 w 36"/>
                <a:gd name="T1" fmla="*/ 2 h 16"/>
                <a:gd name="T2" fmla="*/ 8 w 36"/>
                <a:gd name="T3" fmla="*/ 4 h 16"/>
                <a:gd name="T4" fmla="*/ 4 w 36"/>
                <a:gd name="T5" fmla="*/ 6 h 16"/>
                <a:gd name="T6" fmla="*/ 0 w 36"/>
                <a:gd name="T7" fmla="*/ 10 h 16"/>
                <a:gd name="T8" fmla="*/ 4 w 36"/>
                <a:gd name="T9" fmla="*/ 10 h 16"/>
                <a:gd name="T10" fmla="*/ 10 w 36"/>
                <a:gd name="T11" fmla="*/ 10 h 16"/>
                <a:gd name="T12" fmla="*/ 16 w 36"/>
                <a:gd name="T13" fmla="*/ 10 h 16"/>
                <a:gd name="T14" fmla="*/ 20 w 36"/>
                <a:gd name="T15" fmla="*/ 12 h 16"/>
                <a:gd name="T16" fmla="*/ 20 w 36"/>
                <a:gd name="T17" fmla="*/ 14 h 16"/>
                <a:gd name="T18" fmla="*/ 22 w 36"/>
                <a:gd name="T19" fmla="*/ 14 h 16"/>
                <a:gd name="T20" fmla="*/ 30 w 36"/>
                <a:gd name="T21" fmla="*/ 16 h 16"/>
                <a:gd name="T22" fmla="*/ 34 w 36"/>
                <a:gd name="T23" fmla="*/ 16 h 16"/>
                <a:gd name="T24" fmla="*/ 36 w 36"/>
                <a:gd name="T25" fmla="*/ 14 h 16"/>
                <a:gd name="T26" fmla="*/ 36 w 36"/>
                <a:gd name="T27" fmla="*/ 12 h 16"/>
                <a:gd name="T28" fmla="*/ 34 w 36"/>
                <a:gd name="T29" fmla="*/ 8 h 16"/>
                <a:gd name="T30" fmla="*/ 26 w 36"/>
                <a:gd name="T31" fmla="*/ 4 h 16"/>
                <a:gd name="T32" fmla="*/ 30 w 36"/>
                <a:gd name="T33" fmla="*/ 2 h 16"/>
                <a:gd name="T34" fmla="*/ 32 w 36"/>
                <a:gd name="T35" fmla="*/ 2 h 16"/>
                <a:gd name="T36" fmla="*/ 26 w 36"/>
                <a:gd name="T37" fmla="*/ 0 h 16"/>
                <a:gd name="T38" fmla="*/ 22 w 36"/>
                <a:gd name="T39" fmla="*/ 0 h 16"/>
                <a:gd name="T40" fmla="*/ 16 w 36"/>
                <a:gd name="T41" fmla="*/ 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6"/>
                <a:gd name="T65" fmla="*/ 36 w 3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6">
                  <a:moveTo>
                    <a:pt x="16" y="2"/>
                  </a:moveTo>
                  <a:lnTo>
                    <a:pt x="8" y="4"/>
                  </a:lnTo>
                  <a:lnTo>
                    <a:pt x="4" y="6"/>
                  </a:lnTo>
                  <a:lnTo>
                    <a:pt x="0" y="10"/>
                  </a:lnTo>
                  <a:lnTo>
                    <a:pt x="4" y="10"/>
                  </a:lnTo>
                  <a:lnTo>
                    <a:pt x="10" y="10"/>
                  </a:lnTo>
                  <a:lnTo>
                    <a:pt x="16" y="10"/>
                  </a:lnTo>
                  <a:lnTo>
                    <a:pt x="20" y="12"/>
                  </a:lnTo>
                  <a:lnTo>
                    <a:pt x="20" y="14"/>
                  </a:lnTo>
                  <a:lnTo>
                    <a:pt x="22" y="14"/>
                  </a:lnTo>
                  <a:lnTo>
                    <a:pt x="30" y="16"/>
                  </a:lnTo>
                  <a:lnTo>
                    <a:pt x="34" y="16"/>
                  </a:lnTo>
                  <a:lnTo>
                    <a:pt x="36" y="14"/>
                  </a:lnTo>
                  <a:lnTo>
                    <a:pt x="36" y="12"/>
                  </a:lnTo>
                  <a:lnTo>
                    <a:pt x="34" y="8"/>
                  </a:lnTo>
                  <a:lnTo>
                    <a:pt x="26" y="4"/>
                  </a:lnTo>
                  <a:lnTo>
                    <a:pt x="30" y="2"/>
                  </a:lnTo>
                  <a:lnTo>
                    <a:pt x="32" y="2"/>
                  </a:lnTo>
                  <a:lnTo>
                    <a:pt x="26" y="0"/>
                  </a:lnTo>
                  <a:lnTo>
                    <a:pt x="22" y="0"/>
                  </a:lnTo>
                  <a:lnTo>
                    <a:pt x="1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0" name="Freeform 89"/>
            <p:cNvSpPr>
              <a:spLocks/>
            </p:cNvSpPr>
            <p:nvPr/>
          </p:nvSpPr>
          <p:spPr bwMode="auto">
            <a:xfrm>
              <a:off x="970" y="2602"/>
              <a:ext cx="56" cy="30"/>
            </a:xfrm>
            <a:custGeom>
              <a:avLst/>
              <a:gdLst>
                <a:gd name="T0" fmla="*/ 38 w 56"/>
                <a:gd name="T1" fmla="*/ 2 h 30"/>
                <a:gd name="T2" fmla="*/ 28 w 56"/>
                <a:gd name="T3" fmla="*/ 0 h 30"/>
                <a:gd name="T4" fmla="*/ 18 w 56"/>
                <a:gd name="T5" fmla="*/ 0 h 30"/>
                <a:gd name="T6" fmla="*/ 10 w 56"/>
                <a:gd name="T7" fmla="*/ 2 h 30"/>
                <a:gd name="T8" fmla="*/ 0 w 56"/>
                <a:gd name="T9" fmla="*/ 8 h 30"/>
                <a:gd name="T10" fmla="*/ 0 w 56"/>
                <a:gd name="T11" fmla="*/ 10 h 30"/>
                <a:gd name="T12" fmla="*/ 12 w 56"/>
                <a:gd name="T13" fmla="*/ 8 h 30"/>
                <a:gd name="T14" fmla="*/ 20 w 56"/>
                <a:gd name="T15" fmla="*/ 8 h 30"/>
                <a:gd name="T16" fmla="*/ 26 w 56"/>
                <a:gd name="T17" fmla="*/ 10 h 30"/>
                <a:gd name="T18" fmla="*/ 20 w 56"/>
                <a:gd name="T19" fmla="*/ 12 h 30"/>
                <a:gd name="T20" fmla="*/ 14 w 56"/>
                <a:gd name="T21" fmla="*/ 16 h 30"/>
                <a:gd name="T22" fmla="*/ 14 w 56"/>
                <a:gd name="T23" fmla="*/ 18 h 30"/>
                <a:gd name="T24" fmla="*/ 16 w 56"/>
                <a:gd name="T25" fmla="*/ 18 h 30"/>
                <a:gd name="T26" fmla="*/ 20 w 56"/>
                <a:gd name="T27" fmla="*/ 18 h 30"/>
                <a:gd name="T28" fmla="*/ 12 w 56"/>
                <a:gd name="T29" fmla="*/ 22 h 30"/>
                <a:gd name="T30" fmla="*/ 8 w 56"/>
                <a:gd name="T31" fmla="*/ 26 h 30"/>
                <a:gd name="T32" fmla="*/ 6 w 56"/>
                <a:gd name="T33" fmla="*/ 30 h 30"/>
                <a:gd name="T34" fmla="*/ 28 w 56"/>
                <a:gd name="T35" fmla="*/ 26 h 30"/>
                <a:gd name="T36" fmla="*/ 38 w 56"/>
                <a:gd name="T37" fmla="*/ 24 h 30"/>
                <a:gd name="T38" fmla="*/ 50 w 56"/>
                <a:gd name="T39" fmla="*/ 24 h 30"/>
                <a:gd name="T40" fmla="*/ 44 w 56"/>
                <a:gd name="T41" fmla="*/ 18 h 30"/>
                <a:gd name="T42" fmla="*/ 38 w 56"/>
                <a:gd name="T43" fmla="*/ 14 h 30"/>
                <a:gd name="T44" fmla="*/ 42 w 56"/>
                <a:gd name="T45" fmla="*/ 12 h 30"/>
                <a:gd name="T46" fmla="*/ 46 w 56"/>
                <a:gd name="T47" fmla="*/ 10 h 30"/>
                <a:gd name="T48" fmla="*/ 56 w 56"/>
                <a:gd name="T49" fmla="*/ 6 h 30"/>
                <a:gd name="T50" fmla="*/ 52 w 56"/>
                <a:gd name="T51" fmla="*/ 4 h 30"/>
                <a:gd name="T52" fmla="*/ 46 w 56"/>
                <a:gd name="T53" fmla="*/ 4 h 30"/>
                <a:gd name="T54" fmla="*/ 42 w 56"/>
                <a:gd name="T55" fmla="*/ 2 h 30"/>
                <a:gd name="T56" fmla="*/ 38 w 56"/>
                <a:gd name="T57" fmla="*/ 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0"/>
                <a:gd name="T89" fmla="*/ 56 w 56"/>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0">
                  <a:moveTo>
                    <a:pt x="38" y="2"/>
                  </a:moveTo>
                  <a:lnTo>
                    <a:pt x="28" y="0"/>
                  </a:lnTo>
                  <a:lnTo>
                    <a:pt x="18" y="0"/>
                  </a:lnTo>
                  <a:lnTo>
                    <a:pt x="10" y="2"/>
                  </a:lnTo>
                  <a:lnTo>
                    <a:pt x="0" y="8"/>
                  </a:lnTo>
                  <a:lnTo>
                    <a:pt x="0" y="10"/>
                  </a:lnTo>
                  <a:lnTo>
                    <a:pt x="12" y="8"/>
                  </a:lnTo>
                  <a:lnTo>
                    <a:pt x="20" y="8"/>
                  </a:lnTo>
                  <a:lnTo>
                    <a:pt x="26" y="10"/>
                  </a:lnTo>
                  <a:lnTo>
                    <a:pt x="20" y="12"/>
                  </a:lnTo>
                  <a:lnTo>
                    <a:pt x="14" y="16"/>
                  </a:lnTo>
                  <a:lnTo>
                    <a:pt x="14" y="18"/>
                  </a:lnTo>
                  <a:lnTo>
                    <a:pt x="16" y="18"/>
                  </a:lnTo>
                  <a:lnTo>
                    <a:pt x="20" y="18"/>
                  </a:lnTo>
                  <a:lnTo>
                    <a:pt x="12" y="22"/>
                  </a:lnTo>
                  <a:lnTo>
                    <a:pt x="8" y="26"/>
                  </a:lnTo>
                  <a:lnTo>
                    <a:pt x="6" y="30"/>
                  </a:lnTo>
                  <a:lnTo>
                    <a:pt x="28" y="26"/>
                  </a:lnTo>
                  <a:lnTo>
                    <a:pt x="38" y="24"/>
                  </a:lnTo>
                  <a:lnTo>
                    <a:pt x="50" y="24"/>
                  </a:lnTo>
                  <a:lnTo>
                    <a:pt x="44" y="18"/>
                  </a:lnTo>
                  <a:lnTo>
                    <a:pt x="38" y="14"/>
                  </a:lnTo>
                  <a:lnTo>
                    <a:pt x="42" y="12"/>
                  </a:lnTo>
                  <a:lnTo>
                    <a:pt x="46" y="10"/>
                  </a:lnTo>
                  <a:lnTo>
                    <a:pt x="56" y="6"/>
                  </a:lnTo>
                  <a:lnTo>
                    <a:pt x="52" y="4"/>
                  </a:lnTo>
                  <a:lnTo>
                    <a:pt x="46" y="4"/>
                  </a:lnTo>
                  <a:lnTo>
                    <a:pt x="42" y="2"/>
                  </a:lnTo>
                  <a:lnTo>
                    <a:pt x="3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1" name="Freeform 90"/>
            <p:cNvSpPr>
              <a:spLocks/>
            </p:cNvSpPr>
            <p:nvPr/>
          </p:nvSpPr>
          <p:spPr bwMode="auto">
            <a:xfrm>
              <a:off x="956" y="2590"/>
              <a:ext cx="38" cy="14"/>
            </a:xfrm>
            <a:custGeom>
              <a:avLst/>
              <a:gdLst>
                <a:gd name="T0" fmla="*/ 20 w 38"/>
                <a:gd name="T1" fmla="*/ 2 h 14"/>
                <a:gd name="T2" fmla="*/ 8 w 38"/>
                <a:gd name="T3" fmla="*/ 2 h 14"/>
                <a:gd name="T4" fmla="*/ 4 w 38"/>
                <a:gd name="T5" fmla="*/ 4 h 14"/>
                <a:gd name="T6" fmla="*/ 0 w 38"/>
                <a:gd name="T7" fmla="*/ 8 h 14"/>
                <a:gd name="T8" fmla="*/ 10 w 38"/>
                <a:gd name="T9" fmla="*/ 8 h 14"/>
                <a:gd name="T10" fmla="*/ 20 w 38"/>
                <a:gd name="T11" fmla="*/ 8 h 14"/>
                <a:gd name="T12" fmla="*/ 18 w 38"/>
                <a:gd name="T13" fmla="*/ 10 h 14"/>
                <a:gd name="T14" fmla="*/ 16 w 38"/>
                <a:gd name="T15" fmla="*/ 12 h 14"/>
                <a:gd name="T16" fmla="*/ 12 w 38"/>
                <a:gd name="T17" fmla="*/ 12 h 14"/>
                <a:gd name="T18" fmla="*/ 22 w 38"/>
                <a:gd name="T19" fmla="*/ 14 h 14"/>
                <a:gd name="T20" fmla="*/ 34 w 38"/>
                <a:gd name="T21" fmla="*/ 12 h 14"/>
                <a:gd name="T22" fmla="*/ 36 w 38"/>
                <a:gd name="T23" fmla="*/ 12 h 14"/>
                <a:gd name="T24" fmla="*/ 38 w 38"/>
                <a:gd name="T25" fmla="*/ 8 h 14"/>
                <a:gd name="T26" fmla="*/ 36 w 38"/>
                <a:gd name="T27" fmla="*/ 6 h 14"/>
                <a:gd name="T28" fmla="*/ 32 w 38"/>
                <a:gd name="T29" fmla="*/ 4 h 14"/>
                <a:gd name="T30" fmla="*/ 22 w 38"/>
                <a:gd name="T31" fmla="*/ 2 h 14"/>
                <a:gd name="T32" fmla="*/ 34 w 38"/>
                <a:gd name="T33" fmla="*/ 2 h 14"/>
                <a:gd name="T34" fmla="*/ 30 w 38"/>
                <a:gd name="T35" fmla="*/ 0 h 14"/>
                <a:gd name="T36" fmla="*/ 26 w 38"/>
                <a:gd name="T37" fmla="*/ 0 h 14"/>
                <a:gd name="T38" fmla="*/ 22 w 38"/>
                <a:gd name="T39" fmla="*/ 0 h 14"/>
                <a:gd name="T40" fmla="*/ 18 w 38"/>
                <a:gd name="T41" fmla="*/ 0 h 14"/>
                <a:gd name="T42" fmla="*/ 20 w 38"/>
                <a:gd name="T43" fmla="*/ 2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14"/>
                <a:gd name="T68" fmla="*/ 38 w 38"/>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14">
                  <a:moveTo>
                    <a:pt x="20" y="2"/>
                  </a:moveTo>
                  <a:lnTo>
                    <a:pt x="8" y="2"/>
                  </a:lnTo>
                  <a:lnTo>
                    <a:pt x="4" y="4"/>
                  </a:lnTo>
                  <a:lnTo>
                    <a:pt x="0" y="8"/>
                  </a:lnTo>
                  <a:lnTo>
                    <a:pt x="10" y="8"/>
                  </a:lnTo>
                  <a:lnTo>
                    <a:pt x="20" y="8"/>
                  </a:lnTo>
                  <a:lnTo>
                    <a:pt x="18" y="10"/>
                  </a:lnTo>
                  <a:lnTo>
                    <a:pt x="16" y="12"/>
                  </a:lnTo>
                  <a:lnTo>
                    <a:pt x="12" y="12"/>
                  </a:lnTo>
                  <a:lnTo>
                    <a:pt x="22" y="14"/>
                  </a:lnTo>
                  <a:lnTo>
                    <a:pt x="34" y="12"/>
                  </a:lnTo>
                  <a:lnTo>
                    <a:pt x="36" y="12"/>
                  </a:lnTo>
                  <a:lnTo>
                    <a:pt x="38" y="8"/>
                  </a:lnTo>
                  <a:lnTo>
                    <a:pt x="36" y="6"/>
                  </a:lnTo>
                  <a:lnTo>
                    <a:pt x="32" y="4"/>
                  </a:lnTo>
                  <a:lnTo>
                    <a:pt x="22" y="2"/>
                  </a:lnTo>
                  <a:lnTo>
                    <a:pt x="34" y="2"/>
                  </a:lnTo>
                  <a:lnTo>
                    <a:pt x="30" y="0"/>
                  </a:lnTo>
                  <a:lnTo>
                    <a:pt x="26" y="0"/>
                  </a:lnTo>
                  <a:lnTo>
                    <a:pt x="22" y="0"/>
                  </a:lnTo>
                  <a:lnTo>
                    <a:pt x="18" y="0"/>
                  </a:lnTo>
                  <a:lnTo>
                    <a:pt x="2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2" name="Freeform 91"/>
            <p:cNvSpPr>
              <a:spLocks/>
            </p:cNvSpPr>
            <p:nvPr/>
          </p:nvSpPr>
          <p:spPr bwMode="auto">
            <a:xfrm>
              <a:off x="1038" y="2576"/>
              <a:ext cx="42" cy="18"/>
            </a:xfrm>
            <a:custGeom>
              <a:avLst/>
              <a:gdLst>
                <a:gd name="T0" fmla="*/ 14 w 42"/>
                <a:gd name="T1" fmla="*/ 2 h 18"/>
                <a:gd name="T2" fmla="*/ 8 w 42"/>
                <a:gd name="T3" fmla="*/ 0 h 18"/>
                <a:gd name="T4" fmla="*/ 4 w 42"/>
                <a:gd name="T5" fmla="*/ 0 h 18"/>
                <a:gd name="T6" fmla="*/ 0 w 42"/>
                <a:gd name="T7" fmla="*/ 2 h 18"/>
                <a:gd name="T8" fmla="*/ 4 w 42"/>
                <a:gd name="T9" fmla="*/ 4 h 18"/>
                <a:gd name="T10" fmla="*/ 10 w 42"/>
                <a:gd name="T11" fmla="*/ 4 h 18"/>
                <a:gd name="T12" fmla="*/ 14 w 42"/>
                <a:gd name="T13" fmla="*/ 6 h 18"/>
                <a:gd name="T14" fmla="*/ 16 w 42"/>
                <a:gd name="T15" fmla="*/ 8 h 18"/>
                <a:gd name="T16" fmla="*/ 14 w 42"/>
                <a:gd name="T17" fmla="*/ 10 h 18"/>
                <a:gd name="T18" fmla="*/ 10 w 42"/>
                <a:gd name="T19" fmla="*/ 12 h 18"/>
                <a:gd name="T20" fmla="*/ 24 w 42"/>
                <a:gd name="T21" fmla="*/ 16 h 18"/>
                <a:gd name="T22" fmla="*/ 36 w 42"/>
                <a:gd name="T23" fmla="*/ 18 h 18"/>
                <a:gd name="T24" fmla="*/ 34 w 42"/>
                <a:gd name="T25" fmla="*/ 14 h 18"/>
                <a:gd name="T26" fmla="*/ 32 w 42"/>
                <a:gd name="T27" fmla="*/ 12 h 18"/>
                <a:gd name="T28" fmla="*/ 36 w 42"/>
                <a:gd name="T29" fmla="*/ 10 h 18"/>
                <a:gd name="T30" fmla="*/ 42 w 42"/>
                <a:gd name="T31" fmla="*/ 8 h 18"/>
                <a:gd name="T32" fmla="*/ 36 w 42"/>
                <a:gd name="T33" fmla="*/ 4 h 18"/>
                <a:gd name="T34" fmla="*/ 30 w 42"/>
                <a:gd name="T35" fmla="*/ 2 h 18"/>
                <a:gd name="T36" fmla="*/ 14 w 42"/>
                <a:gd name="T37" fmla="*/ 2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8"/>
                <a:gd name="T59" fmla="*/ 42 w 42"/>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8">
                  <a:moveTo>
                    <a:pt x="14" y="2"/>
                  </a:moveTo>
                  <a:lnTo>
                    <a:pt x="8" y="0"/>
                  </a:lnTo>
                  <a:lnTo>
                    <a:pt x="4" y="0"/>
                  </a:lnTo>
                  <a:lnTo>
                    <a:pt x="0" y="2"/>
                  </a:lnTo>
                  <a:lnTo>
                    <a:pt x="4" y="4"/>
                  </a:lnTo>
                  <a:lnTo>
                    <a:pt x="10" y="4"/>
                  </a:lnTo>
                  <a:lnTo>
                    <a:pt x="14" y="6"/>
                  </a:lnTo>
                  <a:lnTo>
                    <a:pt x="16" y="8"/>
                  </a:lnTo>
                  <a:lnTo>
                    <a:pt x="14" y="10"/>
                  </a:lnTo>
                  <a:lnTo>
                    <a:pt x="10" y="12"/>
                  </a:lnTo>
                  <a:lnTo>
                    <a:pt x="24" y="16"/>
                  </a:lnTo>
                  <a:lnTo>
                    <a:pt x="36" y="18"/>
                  </a:lnTo>
                  <a:lnTo>
                    <a:pt x="34" y="14"/>
                  </a:lnTo>
                  <a:lnTo>
                    <a:pt x="32" y="12"/>
                  </a:lnTo>
                  <a:lnTo>
                    <a:pt x="36" y="10"/>
                  </a:lnTo>
                  <a:lnTo>
                    <a:pt x="42" y="8"/>
                  </a:lnTo>
                  <a:lnTo>
                    <a:pt x="36" y="4"/>
                  </a:lnTo>
                  <a:lnTo>
                    <a:pt x="30" y="2"/>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3" name="Freeform 92"/>
            <p:cNvSpPr>
              <a:spLocks/>
            </p:cNvSpPr>
            <p:nvPr/>
          </p:nvSpPr>
          <p:spPr bwMode="auto">
            <a:xfrm>
              <a:off x="774" y="2526"/>
              <a:ext cx="28" cy="12"/>
            </a:xfrm>
            <a:custGeom>
              <a:avLst/>
              <a:gdLst>
                <a:gd name="T0" fmla="*/ 22 w 28"/>
                <a:gd name="T1" fmla="*/ 0 h 12"/>
                <a:gd name="T2" fmla="*/ 10 w 28"/>
                <a:gd name="T3" fmla="*/ 4 h 12"/>
                <a:gd name="T4" fmla="*/ 4 w 28"/>
                <a:gd name="T5" fmla="*/ 8 h 12"/>
                <a:gd name="T6" fmla="*/ 0 w 28"/>
                <a:gd name="T7" fmla="*/ 12 h 12"/>
                <a:gd name="T8" fmla="*/ 6 w 28"/>
                <a:gd name="T9" fmla="*/ 12 h 12"/>
                <a:gd name="T10" fmla="*/ 12 w 28"/>
                <a:gd name="T11" fmla="*/ 10 h 12"/>
                <a:gd name="T12" fmla="*/ 18 w 28"/>
                <a:gd name="T13" fmla="*/ 8 h 12"/>
                <a:gd name="T14" fmla="*/ 24 w 28"/>
                <a:gd name="T15" fmla="*/ 8 h 12"/>
                <a:gd name="T16" fmla="*/ 26 w 28"/>
                <a:gd name="T17" fmla="*/ 8 h 12"/>
                <a:gd name="T18" fmla="*/ 28 w 28"/>
                <a:gd name="T19" fmla="*/ 6 h 12"/>
                <a:gd name="T20" fmla="*/ 28 w 28"/>
                <a:gd name="T21" fmla="*/ 0 h 12"/>
                <a:gd name="T22" fmla="*/ 24 w 28"/>
                <a:gd name="T23" fmla="*/ 0 h 12"/>
                <a:gd name="T24" fmla="*/ 22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2" y="0"/>
                  </a:moveTo>
                  <a:lnTo>
                    <a:pt x="10" y="4"/>
                  </a:lnTo>
                  <a:lnTo>
                    <a:pt x="4" y="8"/>
                  </a:lnTo>
                  <a:lnTo>
                    <a:pt x="0" y="12"/>
                  </a:lnTo>
                  <a:lnTo>
                    <a:pt x="6" y="12"/>
                  </a:lnTo>
                  <a:lnTo>
                    <a:pt x="12" y="10"/>
                  </a:lnTo>
                  <a:lnTo>
                    <a:pt x="18" y="8"/>
                  </a:lnTo>
                  <a:lnTo>
                    <a:pt x="24" y="8"/>
                  </a:lnTo>
                  <a:lnTo>
                    <a:pt x="26" y="8"/>
                  </a:lnTo>
                  <a:lnTo>
                    <a:pt x="28" y="6"/>
                  </a:lnTo>
                  <a:lnTo>
                    <a:pt x="28" y="0"/>
                  </a:lnTo>
                  <a:lnTo>
                    <a:pt x="24" y="0"/>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4" name="Freeform 93"/>
            <p:cNvSpPr>
              <a:spLocks/>
            </p:cNvSpPr>
            <p:nvPr/>
          </p:nvSpPr>
          <p:spPr bwMode="auto">
            <a:xfrm>
              <a:off x="744" y="2358"/>
              <a:ext cx="30" cy="12"/>
            </a:xfrm>
            <a:custGeom>
              <a:avLst/>
              <a:gdLst>
                <a:gd name="T0" fmla="*/ 16 w 30"/>
                <a:gd name="T1" fmla="*/ 0 h 12"/>
                <a:gd name="T2" fmla="*/ 6 w 30"/>
                <a:gd name="T3" fmla="*/ 4 h 12"/>
                <a:gd name="T4" fmla="*/ 2 w 30"/>
                <a:gd name="T5" fmla="*/ 6 h 12"/>
                <a:gd name="T6" fmla="*/ 0 w 30"/>
                <a:gd name="T7" fmla="*/ 12 h 12"/>
                <a:gd name="T8" fmla="*/ 6 w 30"/>
                <a:gd name="T9" fmla="*/ 12 h 12"/>
                <a:gd name="T10" fmla="*/ 12 w 30"/>
                <a:gd name="T11" fmla="*/ 12 h 12"/>
                <a:gd name="T12" fmla="*/ 26 w 30"/>
                <a:gd name="T13" fmla="*/ 8 h 12"/>
                <a:gd name="T14" fmla="*/ 28 w 30"/>
                <a:gd name="T15" fmla="*/ 6 h 12"/>
                <a:gd name="T16" fmla="*/ 30 w 30"/>
                <a:gd name="T17" fmla="*/ 4 h 12"/>
                <a:gd name="T18" fmla="*/ 30 w 30"/>
                <a:gd name="T19" fmla="*/ 2 h 12"/>
                <a:gd name="T20" fmla="*/ 28 w 30"/>
                <a:gd name="T21" fmla="*/ 0 h 12"/>
                <a:gd name="T22" fmla="*/ 22 w 30"/>
                <a:gd name="T23" fmla="*/ 0 h 12"/>
                <a:gd name="T24" fmla="*/ 12 w 30"/>
                <a:gd name="T25" fmla="*/ 4 h 12"/>
                <a:gd name="T26" fmla="*/ 16 w 3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2"/>
                <a:gd name="T44" fmla="*/ 30 w 3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2">
                  <a:moveTo>
                    <a:pt x="16" y="0"/>
                  </a:moveTo>
                  <a:lnTo>
                    <a:pt x="6" y="4"/>
                  </a:lnTo>
                  <a:lnTo>
                    <a:pt x="2" y="6"/>
                  </a:lnTo>
                  <a:lnTo>
                    <a:pt x="0" y="12"/>
                  </a:lnTo>
                  <a:lnTo>
                    <a:pt x="6" y="12"/>
                  </a:lnTo>
                  <a:lnTo>
                    <a:pt x="12" y="12"/>
                  </a:lnTo>
                  <a:lnTo>
                    <a:pt x="26" y="8"/>
                  </a:lnTo>
                  <a:lnTo>
                    <a:pt x="28" y="6"/>
                  </a:lnTo>
                  <a:lnTo>
                    <a:pt x="30" y="4"/>
                  </a:lnTo>
                  <a:lnTo>
                    <a:pt x="30" y="2"/>
                  </a:lnTo>
                  <a:lnTo>
                    <a:pt x="28" y="0"/>
                  </a:lnTo>
                  <a:lnTo>
                    <a:pt x="22" y="0"/>
                  </a:lnTo>
                  <a:lnTo>
                    <a:pt x="12" y="4"/>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5" name="Freeform 94"/>
            <p:cNvSpPr>
              <a:spLocks/>
            </p:cNvSpPr>
            <p:nvPr/>
          </p:nvSpPr>
          <p:spPr bwMode="auto">
            <a:xfrm>
              <a:off x="930" y="2356"/>
              <a:ext cx="24" cy="16"/>
            </a:xfrm>
            <a:custGeom>
              <a:avLst/>
              <a:gdLst>
                <a:gd name="T0" fmla="*/ 20 w 24"/>
                <a:gd name="T1" fmla="*/ 0 h 16"/>
                <a:gd name="T2" fmla="*/ 16 w 24"/>
                <a:gd name="T3" fmla="*/ 0 h 16"/>
                <a:gd name="T4" fmla="*/ 10 w 24"/>
                <a:gd name="T5" fmla="*/ 2 h 16"/>
                <a:gd name="T6" fmla="*/ 0 w 24"/>
                <a:gd name="T7" fmla="*/ 8 h 16"/>
                <a:gd name="T8" fmla="*/ 2 w 24"/>
                <a:gd name="T9" fmla="*/ 8 h 16"/>
                <a:gd name="T10" fmla="*/ 2 w 24"/>
                <a:gd name="T11" fmla="*/ 10 h 16"/>
                <a:gd name="T12" fmla="*/ 8 w 24"/>
                <a:gd name="T13" fmla="*/ 10 h 16"/>
                <a:gd name="T14" fmla="*/ 12 w 24"/>
                <a:gd name="T15" fmla="*/ 8 h 16"/>
                <a:gd name="T16" fmla="*/ 14 w 24"/>
                <a:gd name="T17" fmla="*/ 10 h 16"/>
                <a:gd name="T18" fmla="*/ 14 w 24"/>
                <a:gd name="T19" fmla="*/ 12 h 16"/>
                <a:gd name="T20" fmla="*/ 12 w 24"/>
                <a:gd name="T21" fmla="*/ 14 h 16"/>
                <a:gd name="T22" fmla="*/ 10 w 24"/>
                <a:gd name="T23" fmla="*/ 16 h 16"/>
                <a:gd name="T24" fmla="*/ 16 w 24"/>
                <a:gd name="T25" fmla="*/ 16 h 16"/>
                <a:gd name="T26" fmla="*/ 20 w 24"/>
                <a:gd name="T27" fmla="*/ 14 h 16"/>
                <a:gd name="T28" fmla="*/ 22 w 24"/>
                <a:gd name="T29" fmla="*/ 12 h 16"/>
                <a:gd name="T30" fmla="*/ 24 w 24"/>
                <a:gd name="T31" fmla="*/ 10 h 16"/>
                <a:gd name="T32" fmla="*/ 22 w 24"/>
                <a:gd name="T33" fmla="*/ 8 h 16"/>
                <a:gd name="T34" fmla="*/ 20 w 24"/>
                <a:gd name="T35" fmla="*/ 6 h 16"/>
                <a:gd name="T36" fmla="*/ 20 w 24"/>
                <a:gd name="T37" fmla="*/ 2 h 16"/>
                <a:gd name="T38" fmla="*/ 20 w 24"/>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6"/>
                <a:gd name="T62" fmla="*/ 24 w 2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6">
                  <a:moveTo>
                    <a:pt x="20" y="0"/>
                  </a:moveTo>
                  <a:lnTo>
                    <a:pt x="16" y="0"/>
                  </a:lnTo>
                  <a:lnTo>
                    <a:pt x="10" y="2"/>
                  </a:lnTo>
                  <a:lnTo>
                    <a:pt x="0" y="8"/>
                  </a:lnTo>
                  <a:lnTo>
                    <a:pt x="2" y="8"/>
                  </a:lnTo>
                  <a:lnTo>
                    <a:pt x="2" y="10"/>
                  </a:lnTo>
                  <a:lnTo>
                    <a:pt x="8" y="10"/>
                  </a:lnTo>
                  <a:lnTo>
                    <a:pt x="12" y="8"/>
                  </a:lnTo>
                  <a:lnTo>
                    <a:pt x="14" y="10"/>
                  </a:lnTo>
                  <a:lnTo>
                    <a:pt x="14" y="12"/>
                  </a:lnTo>
                  <a:lnTo>
                    <a:pt x="12" y="14"/>
                  </a:lnTo>
                  <a:lnTo>
                    <a:pt x="10" y="16"/>
                  </a:lnTo>
                  <a:lnTo>
                    <a:pt x="16" y="16"/>
                  </a:lnTo>
                  <a:lnTo>
                    <a:pt x="20" y="14"/>
                  </a:lnTo>
                  <a:lnTo>
                    <a:pt x="22" y="12"/>
                  </a:lnTo>
                  <a:lnTo>
                    <a:pt x="24" y="10"/>
                  </a:lnTo>
                  <a:lnTo>
                    <a:pt x="22" y="8"/>
                  </a:lnTo>
                  <a:lnTo>
                    <a:pt x="20" y="6"/>
                  </a:lnTo>
                  <a:lnTo>
                    <a:pt x="20" y="2"/>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6" name="Freeform 95"/>
            <p:cNvSpPr>
              <a:spLocks/>
            </p:cNvSpPr>
            <p:nvPr/>
          </p:nvSpPr>
          <p:spPr bwMode="auto">
            <a:xfrm>
              <a:off x="968" y="2364"/>
              <a:ext cx="26" cy="8"/>
            </a:xfrm>
            <a:custGeom>
              <a:avLst/>
              <a:gdLst>
                <a:gd name="T0" fmla="*/ 14 w 26"/>
                <a:gd name="T1" fmla="*/ 0 h 8"/>
                <a:gd name="T2" fmla="*/ 6 w 26"/>
                <a:gd name="T3" fmla="*/ 0 h 8"/>
                <a:gd name="T4" fmla="*/ 2 w 26"/>
                <a:gd name="T5" fmla="*/ 2 h 8"/>
                <a:gd name="T6" fmla="*/ 0 w 26"/>
                <a:gd name="T7" fmla="*/ 6 h 8"/>
                <a:gd name="T8" fmla="*/ 12 w 26"/>
                <a:gd name="T9" fmla="*/ 8 h 8"/>
                <a:gd name="T10" fmla="*/ 24 w 26"/>
                <a:gd name="T11" fmla="*/ 8 h 8"/>
                <a:gd name="T12" fmla="*/ 26 w 26"/>
                <a:gd name="T13" fmla="*/ 6 h 8"/>
                <a:gd name="T14" fmla="*/ 20 w 26"/>
                <a:gd name="T15" fmla="*/ 2 h 8"/>
                <a:gd name="T16" fmla="*/ 16 w 26"/>
                <a:gd name="T17" fmla="*/ 0 h 8"/>
                <a:gd name="T18" fmla="*/ 18 w 26"/>
                <a:gd name="T19" fmla="*/ 0 h 8"/>
                <a:gd name="T20" fmla="*/ 14 w 2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8"/>
                <a:gd name="T35" fmla="*/ 26 w 2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8">
                  <a:moveTo>
                    <a:pt x="14" y="0"/>
                  </a:moveTo>
                  <a:lnTo>
                    <a:pt x="6" y="0"/>
                  </a:lnTo>
                  <a:lnTo>
                    <a:pt x="2" y="2"/>
                  </a:lnTo>
                  <a:lnTo>
                    <a:pt x="0" y="6"/>
                  </a:lnTo>
                  <a:lnTo>
                    <a:pt x="12" y="8"/>
                  </a:lnTo>
                  <a:lnTo>
                    <a:pt x="24" y="8"/>
                  </a:lnTo>
                  <a:lnTo>
                    <a:pt x="26" y="6"/>
                  </a:lnTo>
                  <a:lnTo>
                    <a:pt x="20" y="2"/>
                  </a:lnTo>
                  <a:lnTo>
                    <a:pt x="16" y="0"/>
                  </a:lnTo>
                  <a:lnTo>
                    <a:pt x="18" y="0"/>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7" name="Freeform 96"/>
            <p:cNvSpPr>
              <a:spLocks/>
            </p:cNvSpPr>
            <p:nvPr/>
          </p:nvSpPr>
          <p:spPr bwMode="auto">
            <a:xfrm>
              <a:off x="984" y="2340"/>
              <a:ext cx="26" cy="10"/>
            </a:xfrm>
            <a:custGeom>
              <a:avLst/>
              <a:gdLst>
                <a:gd name="T0" fmla="*/ 20 w 26"/>
                <a:gd name="T1" fmla="*/ 0 h 10"/>
                <a:gd name="T2" fmla="*/ 10 w 26"/>
                <a:gd name="T3" fmla="*/ 0 h 10"/>
                <a:gd name="T4" fmla="*/ 0 w 26"/>
                <a:gd name="T5" fmla="*/ 2 h 10"/>
                <a:gd name="T6" fmla="*/ 0 w 26"/>
                <a:gd name="T7" fmla="*/ 6 h 10"/>
                <a:gd name="T8" fmla="*/ 4 w 26"/>
                <a:gd name="T9" fmla="*/ 8 h 10"/>
                <a:gd name="T10" fmla="*/ 8 w 26"/>
                <a:gd name="T11" fmla="*/ 8 h 10"/>
                <a:gd name="T12" fmla="*/ 18 w 26"/>
                <a:gd name="T13" fmla="*/ 6 h 10"/>
                <a:gd name="T14" fmla="*/ 12 w 26"/>
                <a:gd name="T15" fmla="*/ 8 h 10"/>
                <a:gd name="T16" fmla="*/ 20 w 26"/>
                <a:gd name="T17" fmla="*/ 10 h 10"/>
                <a:gd name="T18" fmla="*/ 24 w 26"/>
                <a:gd name="T19" fmla="*/ 10 h 10"/>
                <a:gd name="T20" fmla="*/ 26 w 26"/>
                <a:gd name="T21" fmla="*/ 8 h 10"/>
                <a:gd name="T22" fmla="*/ 26 w 26"/>
                <a:gd name="T23" fmla="*/ 4 h 10"/>
                <a:gd name="T24" fmla="*/ 24 w 26"/>
                <a:gd name="T25" fmla="*/ 2 h 10"/>
                <a:gd name="T26" fmla="*/ 18 w 26"/>
                <a:gd name="T27" fmla="*/ 0 h 10"/>
                <a:gd name="T28" fmla="*/ 12 w 26"/>
                <a:gd name="T29" fmla="*/ 2 h 10"/>
                <a:gd name="T30" fmla="*/ 20 w 2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0"/>
                <a:gd name="T50" fmla="*/ 26 w 2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0">
                  <a:moveTo>
                    <a:pt x="20" y="0"/>
                  </a:moveTo>
                  <a:lnTo>
                    <a:pt x="10" y="0"/>
                  </a:lnTo>
                  <a:lnTo>
                    <a:pt x="0" y="2"/>
                  </a:lnTo>
                  <a:lnTo>
                    <a:pt x="0" y="6"/>
                  </a:lnTo>
                  <a:lnTo>
                    <a:pt x="4" y="8"/>
                  </a:lnTo>
                  <a:lnTo>
                    <a:pt x="8" y="8"/>
                  </a:lnTo>
                  <a:lnTo>
                    <a:pt x="18" y="6"/>
                  </a:lnTo>
                  <a:lnTo>
                    <a:pt x="12" y="8"/>
                  </a:lnTo>
                  <a:lnTo>
                    <a:pt x="20" y="10"/>
                  </a:lnTo>
                  <a:lnTo>
                    <a:pt x="24" y="10"/>
                  </a:lnTo>
                  <a:lnTo>
                    <a:pt x="26" y="8"/>
                  </a:lnTo>
                  <a:lnTo>
                    <a:pt x="26" y="4"/>
                  </a:lnTo>
                  <a:lnTo>
                    <a:pt x="24" y="2"/>
                  </a:lnTo>
                  <a:lnTo>
                    <a:pt x="18" y="0"/>
                  </a:lnTo>
                  <a:lnTo>
                    <a:pt x="12" y="2"/>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8" name="Freeform 97"/>
            <p:cNvSpPr>
              <a:spLocks/>
            </p:cNvSpPr>
            <p:nvPr/>
          </p:nvSpPr>
          <p:spPr bwMode="auto">
            <a:xfrm>
              <a:off x="906" y="2408"/>
              <a:ext cx="22" cy="10"/>
            </a:xfrm>
            <a:custGeom>
              <a:avLst/>
              <a:gdLst>
                <a:gd name="T0" fmla="*/ 12 w 22"/>
                <a:gd name="T1" fmla="*/ 0 h 10"/>
                <a:gd name="T2" fmla="*/ 8 w 22"/>
                <a:gd name="T3" fmla="*/ 0 h 10"/>
                <a:gd name="T4" fmla="*/ 4 w 22"/>
                <a:gd name="T5" fmla="*/ 2 h 10"/>
                <a:gd name="T6" fmla="*/ 0 w 22"/>
                <a:gd name="T7" fmla="*/ 4 h 10"/>
                <a:gd name="T8" fmla="*/ 0 w 22"/>
                <a:gd name="T9" fmla="*/ 6 h 10"/>
                <a:gd name="T10" fmla="*/ 0 w 22"/>
                <a:gd name="T11" fmla="*/ 10 h 10"/>
                <a:gd name="T12" fmla="*/ 2 w 22"/>
                <a:gd name="T13" fmla="*/ 10 h 10"/>
                <a:gd name="T14" fmla="*/ 6 w 22"/>
                <a:gd name="T15" fmla="*/ 10 h 10"/>
                <a:gd name="T16" fmla="*/ 18 w 22"/>
                <a:gd name="T17" fmla="*/ 8 h 10"/>
                <a:gd name="T18" fmla="*/ 22 w 22"/>
                <a:gd name="T19" fmla="*/ 6 h 10"/>
                <a:gd name="T20" fmla="*/ 22 w 22"/>
                <a:gd name="T21" fmla="*/ 4 h 10"/>
                <a:gd name="T22" fmla="*/ 22 w 22"/>
                <a:gd name="T23" fmla="*/ 2 h 10"/>
                <a:gd name="T24" fmla="*/ 18 w 22"/>
                <a:gd name="T25" fmla="*/ 0 h 10"/>
                <a:gd name="T26" fmla="*/ 14 w 22"/>
                <a:gd name="T27" fmla="*/ 0 h 10"/>
                <a:gd name="T28" fmla="*/ 10 w 22"/>
                <a:gd name="T29" fmla="*/ 2 h 10"/>
                <a:gd name="T30" fmla="*/ 6 w 22"/>
                <a:gd name="T31" fmla="*/ 6 h 10"/>
                <a:gd name="T32" fmla="*/ 12 w 22"/>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0"/>
                <a:gd name="T53" fmla="*/ 22 w 2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0">
                  <a:moveTo>
                    <a:pt x="12" y="0"/>
                  </a:moveTo>
                  <a:lnTo>
                    <a:pt x="8" y="0"/>
                  </a:lnTo>
                  <a:lnTo>
                    <a:pt x="4" y="2"/>
                  </a:lnTo>
                  <a:lnTo>
                    <a:pt x="0" y="4"/>
                  </a:lnTo>
                  <a:lnTo>
                    <a:pt x="0" y="6"/>
                  </a:lnTo>
                  <a:lnTo>
                    <a:pt x="0" y="10"/>
                  </a:lnTo>
                  <a:lnTo>
                    <a:pt x="2" y="10"/>
                  </a:lnTo>
                  <a:lnTo>
                    <a:pt x="6" y="10"/>
                  </a:lnTo>
                  <a:lnTo>
                    <a:pt x="18" y="8"/>
                  </a:lnTo>
                  <a:lnTo>
                    <a:pt x="22" y="6"/>
                  </a:lnTo>
                  <a:lnTo>
                    <a:pt x="22" y="4"/>
                  </a:lnTo>
                  <a:lnTo>
                    <a:pt x="22" y="2"/>
                  </a:lnTo>
                  <a:lnTo>
                    <a:pt x="18" y="0"/>
                  </a:lnTo>
                  <a:lnTo>
                    <a:pt x="14" y="0"/>
                  </a:lnTo>
                  <a:lnTo>
                    <a:pt x="10" y="2"/>
                  </a:lnTo>
                  <a:lnTo>
                    <a:pt x="6" y="6"/>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9" name="Freeform 98"/>
            <p:cNvSpPr>
              <a:spLocks/>
            </p:cNvSpPr>
            <p:nvPr/>
          </p:nvSpPr>
          <p:spPr bwMode="auto">
            <a:xfrm>
              <a:off x="556" y="2396"/>
              <a:ext cx="66" cy="38"/>
            </a:xfrm>
            <a:custGeom>
              <a:avLst/>
              <a:gdLst>
                <a:gd name="T0" fmla="*/ 34 w 66"/>
                <a:gd name="T1" fmla="*/ 6 h 38"/>
                <a:gd name="T2" fmla="*/ 24 w 66"/>
                <a:gd name="T3" fmla="*/ 10 h 38"/>
                <a:gd name="T4" fmla="*/ 14 w 66"/>
                <a:gd name="T5" fmla="*/ 16 h 38"/>
                <a:gd name="T6" fmla="*/ 6 w 66"/>
                <a:gd name="T7" fmla="*/ 22 h 38"/>
                <a:gd name="T8" fmla="*/ 0 w 66"/>
                <a:gd name="T9" fmla="*/ 32 h 38"/>
                <a:gd name="T10" fmla="*/ 6 w 66"/>
                <a:gd name="T11" fmla="*/ 32 h 38"/>
                <a:gd name="T12" fmla="*/ 20 w 66"/>
                <a:gd name="T13" fmla="*/ 26 h 38"/>
                <a:gd name="T14" fmla="*/ 28 w 66"/>
                <a:gd name="T15" fmla="*/ 24 h 38"/>
                <a:gd name="T16" fmla="*/ 34 w 66"/>
                <a:gd name="T17" fmla="*/ 24 h 38"/>
                <a:gd name="T18" fmla="*/ 26 w 66"/>
                <a:gd name="T19" fmla="*/ 30 h 38"/>
                <a:gd name="T20" fmla="*/ 24 w 66"/>
                <a:gd name="T21" fmla="*/ 34 h 38"/>
                <a:gd name="T22" fmla="*/ 22 w 66"/>
                <a:gd name="T23" fmla="*/ 38 h 38"/>
                <a:gd name="T24" fmla="*/ 36 w 66"/>
                <a:gd name="T25" fmla="*/ 32 h 38"/>
                <a:gd name="T26" fmla="*/ 50 w 66"/>
                <a:gd name="T27" fmla="*/ 28 h 38"/>
                <a:gd name="T28" fmla="*/ 52 w 66"/>
                <a:gd name="T29" fmla="*/ 28 h 38"/>
                <a:gd name="T30" fmla="*/ 54 w 66"/>
                <a:gd name="T31" fmla="*/ 24 h 38"/>
                <a:gd name="T32" fmla="*/ 52 w 66"/>
                <a:gd name="T33" fmla="*/ 22 h 38"/>
                <a:gd name="T34" fmla="*/ 48 w 66"/>
                <a:gd name="T35" fmla="*/ 20 h 38"/>
                <a:gd name="T36" fmla="*/ 46 w 66"/>
                <a:gd name="T37" fmla="*/ 20 h 38"/>
                <a:gd name="T38" fmla="*/ 46 w 66"/>
                <a:gd name="T39" fmla="*/ 18 h 38"/>
                <a:gd name="T40" fmla="*/ 48 w 66"/>
                <a:gd name="T41" fmla="*/ 16 h 38"/>
                <a:gd name="T42" fmla="*/ 52 w 66"/>
                <a:gd name="T43" fmla="*/ 16 h 38"/>
                <a:gd name="T44" fmla="*/ 56 w 66"/>
                <a:gd name="T45" fmla="*/ 14 h 38"/>
                <a:gd name="T46" fmla="*/ 60 w 66"/>
                <a:gd name="T47" fmla="*/ 12 h 38"/>
                <a:gd name="T48" fmla="*/ 56 w 66"/>
                <a:gd name="T49" fmla="*/ 12 h 38"/>
                <a:gd name="T50" fmla="*/ 62 w 66"/>
                <a:gd name="T51" fmla="*/ 8 h 38"/>
                <a:gd name="T52" fmla="*/ 64 w 66"/>
                <a:gd name="T53" fmla="*/ 6 h 38"/>
                <a:gd name="T54" fmla="*/ 66 w 66"/>
                <a:gd name="T55" fmla="*/ 2 h 38"/>
                <a:gd name="T56" fmla="*/ 62 w 66"/>
                <a:gd name="T57" fmla="*/ 2 h 38"/>
                <a:gd name="T58" fmla="*/ 56 w 66"/>
                <a:gd name="T59" fmla="*/ 2 h 38"/>
                <a:gd name="T60" fmla="*/ 46 w 66"/>
                <a:gd name="T61" fmla="*/ 4 h 38"/>
                <a:gd name="T62" fmla="*/ 52 w 66"/>
                <a:gd name="T63" fmla="*/ 4 h 38"/>
                <a:gd name="T64" fmla="*/ 56 w 66"/>
                <a:gd name="T65" fmla="*/ 2 h 38"/>
                <a:gd name="T66" fmla="*/ 58 w 66"/>
                <a:gd name="T67" fmla="*/ 0 h 38"/>
                <a:gd name="T68" fmla="*/ 42 w 66"/>
                <a:gd name="T69" fmla="*/ 0 h 38"/>
                <a:gd name="T70" fmla="*/ 36 w 66"/>
                <a:gd name="T71" fmla="*/ 0 h 38"/>
                <a:gd name="T72" fmla="*/ 28 w 66"/>
                <a:gd name="T73" fmla="*/ 4 h 38"/>
                <a:gd name="T74" fmla="*/ 34 w 66"/>
                <a:gd name="T75" fmla="*/ 6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38"/>
                <a:gd name="T116" fmla="*/ 66 w 66"/>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38">
                  <a:moveTo>
                    <a:pt x="34" y="6"/>
                  </a:moveTo>
                  <a:lnTo>
                    <a:pt x="24" y="10"/>
                  </a:lnTo>
                  <a:lnTo>
                    <a:pt x="14" y="16"/>
                  </a:lnTo>
                  <a:lnTo>
                    <a:pt x="6" y="22"/>
                  </a:lnTo>
                  <a:lnTo>
                    <a:pt x="0" y="32"/>
                  </a:lnTo>
                  <a:lnTo>
                    <a:pt x="6" y="32"/>
                  </a:lnTo>
                  <a:lnTo>
                    <a:pt x="20" y="26"/>
                  </a:lnTo>
                  <a:lnTo>
                    <a:pt x="28" y="24"/>
                  </a:lnTo>
                  <a:lnTo>
                    <a:pt x="34" y="24"/>
                  </a:lnTo>
                  <a:lnTo>
                    <a:pt x="26" y="30"/>
                  </a:lnTo>
                  <a:lnTo>
                    <a:pt x="24" y="34"/>
                  </a:lnTo>
                  <a:lnTo>
                    <a:pt x="22" y="38"/>
                  </a:lnTo>
                  <a:lnTo>
                    <a:pt x="36" y="32"/>
                  </a:lnTo>
                  <a:lnTo>
                    <a:pt x="50" y="28"/>
                  </a:lnTo>
                  <a:lnTo>
                    <a:pt x="52" y="28"/>
                  </a:lnTo>
                  <a:lnTo>
                    <a:pt x="54" y="24"/>
                  </a:lnTo>
                  <a:lnTo>
                    <a:pt x="52" y="22"/>
                  </a:lnTo>
                  <a:lnTo>
                    <a:pt x="48" y="20"/>
                  </a:lnTo>
                  <a:lnTo>
                    <a:pt x="46" y="20"/>
                  </a:lnTo>
                  <a:lnTo>
                    <a:pt x="46" y="18"/>
                  </a:lnTo>
                  <a:lnTo>
                    <a:pt x="48" y="16"/>
                  </a:lnTo>
                  <a:lnTo>
                    <a:pt x="52" y="16"/>
                  </a:lnTo>
                  <a:lnTo>
                    <a:pt x="56" y="14"/>
                  </a:lnTo>
                  <a:lnTo>
                    <a:pt x="60" y="12"/>
                  </a:lnTo>
                  <a:lnTo>
                    <a:pt x="56" y="12"/>
                  </a:lnTo>
                  <a:lnTo>
                    <a:pt x="62" y="8"/>
                  </a:lnTo>
                  <a:lnTo>
                    <a:pt x="64" y="6"/>
                  </a:lnTo>
                  <a:lnTo>
                    <a:pt x="66" y="2"/>
                  </a:lnTo>
                  <a:lnTo>
                    <a:pt x="62" y="2"/>
                  </a:lnTo>
                  <a:lnTo>
                    <a:pt x="56" y="2"/>
                  </a:lnTo>
                  <a:lnTo>
                    <a:pt x="46" y="4"/>
                  </a:lnTo>
                  <a:lnTo>
                    <a:pt x="52" y="4"/>
                  </a:lnTo>
                  <a:lnTo>
                    <a:pt x="56" y="2"/>
                  </a:lnTo>
                  <a:lnTo>
                    <a:pt x="58" y="0"/>
                  </a:lnTo>
                  <a:lnTo>
                    <a:pt x="42" y="0"/>
                  </a:lnTo>
                  <a:lnTo>
                    <a:pt x="36" y="0"/>
                  </a:lnTo>
                  <a:lnTo>
                    <a:pt x="28" y="4"/>
                  </a:lnTo>
                  <a:lnTo>
                    <a:pt x="34"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0" name="Freeform 99"/>
            <p:cNvSpPr>
              <a:spLocks/>
            </p:cNvSpPr>
            <p:nvPr/>
          </p:nvSpPr>
          <p:spPr bwMode="auto">
            <a:xfrm>
              <a:off x="648" y="2374"/>
              <a:ext cx="58" cy="22"/>
            </a:xfrm>
            <a:custGeom>
              <a:avLst/>
              <a:gdLst>
                <a:gd name="T0" fmla="*/ 26 w 58"/>
                <a:gd name="T1" fmla="*/ 4 h 22"/>
                <a:gd name="T2" fmla="*/ 14 w 58"/>
                <a:gd name="T3" fmla="*/ 6 h 22"/>
                <a:gd name="T4" fmla="*/ 8 w 58"/>
                <a:gd name="T5" fmla="*/ 8 h 22"/>
                <a:gd name="T6" fmla="*/ 2 w 58"/>
                <a:gd name="T7" fmla="*/ 10 h 22"/>
                <a:gd name="T8" fmla="*/ 2 w 58"/>
                <a:gd name="T9" fmla="*/ 12 h 22"/>
                <a:gd name="T10" fmla="*/ 0 w 58"/>
                <a:gd name="T11" fmla="*/ 14 h 22"/>
                <a:gd name="T12" fmla="*/ 6 w 58"/>
                <a:gd name="T13" fmla="*/ 16 h 22"/>
                <a:gd name="T14" fmla="*/ 10 w 58"/>
                <a:gd name="T15" fmla="*/ 16 h 22"/>
                <a:gd name="T16" fmla="*/ 18 w 58"/>
                <a:gd name="T17" fmla="*/ 14 h 22"/>
                <a:gd name="T18" fmla="*/ 16 w 58"/>
                <a:gd name="T19" fmla="*/ 16 h 22"/>
                <a:gd name="T20" fmla="*/ 14 w 58"/>
                <a:gd name="T21" fmla="*/ 18 h 22"/>
                <a:gd name="T22" fmla="*/ 12 w 58"/>
                <a:gd name="T23" fmla="*/ 20 h 22"/>
                <a:gd name="T24" fmla="*/ 10 w 58"/>
                <a:gd name="T25" fmla="*/ 22 h 22"/>
                <a:gd name="T26" fmla="*/ 24 w 58"/>
                <a:gd name="T27" fmla="*/ 20 h 22"/>
                <a:gd name="T28" fmla="*/ 32 w 58"/>
                <a:gd name="T29" fmla="*/ 18 h 22"/>
                <a:gd name="T30" fmla="*/ 38 w 58"/>
                <a:gd name="T31" fmla="*/ 20 h 22"/>
                <a:gd name="T32" fmla="*/ 58 w 58"/>
                <a:gd name="T33" fmla="*/ 16 h 22"/>
                <a:gd name="T34" fmla="*/ 54 w 58"/>
                <a:gd name="T35" fmla="*/ 14 h 22"/>
                <a:gd name="T36" fmla="*/ 48 w 58"/>
                <a:gd name="T37" fmla="*/ 12 h 22"/>
                <a:gd name="T38" fmla="*/ 54 w 58"/>
                <a:gd name="T39" fmla="*/ 10 h 22"/>
                <a:gd name="T40" fmla="*/ 58 w 58"/>
                <a:gd name="T41" fmla="*/ 6 h 22"/>
                <a:gd name="T42" fmla="*/ 54 w 58"/>
                <a:gd name="T43" fmla="*/ 4 h 22"/>
                <a:gd name="T44" fmla="*/ 48 w 58"/>
                <a:gd name="T45" fmla="*/ 4 h 22"/>
                <a:gd name="T46" fmla="*/ 38 w 58"/>
                <a:gd name="T47" fmla="*/ 4 h 22"/>
                <a:gd name="T48" fmla="*/ 42 w 58"/>
                <a:gd name="T49" fmla="*/ 2 h 22"/>
                <a:gd name="T50" fmla="*/ 38 w 58"/>
                <a:gd name="T51" fmla="*/ 0 h 22"/>
                <a:gd name="T52" fmla="*/ 32 w 58"/>
                <a:gd name="T53" fmla="*/ 0 h 22"/>
                <a:gd name="T54" fmla="*/ 24 w 58"/>
                <a:gd name="T55" fmla="*/ 0 h 22"/>
                <a:gd name="T56" fmla="*/ 18 w 58"/>
                <a:gd name="T57" fmla="*/ 0 h 22"/>
                <a:gd name="T58" fmla="*/ 26 w 58"/>
                <a:gd name="T59" fmla="*/ 4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22"/>
                <a:gd name="T92" fmla="*/ 58 w 58"/>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22">
                  <a:moveTo>
                    <a:pt x="26" y="4"/>
                  </a:moveTo>
                  <a:lnTo>
                    <a:pt x="14" y="6"/>
                  </a:lnTo>
                  <a:lnTo>
                    <a:pt x="8" y="8"/>
                  </a:lnTo>
                  <a:lnTo>
                    <a:pt x="2" y="10"/>
                  </a:lnTo>
                  <a:lnTo>
                    <a:pt x="2" y="12"/>
                  </a:lnTo>
                  <a:lnTo>
                    <a:pt x="0" y="14"/>
                  </a:lnTo>
                  <a:lnTo>
                    <a:pt x="6" y="16"/>
                  </a:lnTo>
                  <a:lnTo>
                    <a:pt x="10" y="16"/>
                  </a:lnTo>
                  <a:lnTo>
                    <a:pt x="18" y="14"/>
                  </a:lnTo>
                  <a:lnTo>
                    <a:pt x="16" y="16"/>
                  </a:lnTo>
                  <a:lnTo>
                    <a:pt x="14" y="18"/>
                  </a:lnTo>
                  <a:lnTo>
                    <a:pt x="12" y="20"/>
                  </a:lnTo>
                  <a:lnTo>
                    <a:pt x="10" y="22"/>
                  </a:lnTo>
                  <a:lnTo>
                    <a:pt x="24" y="20"/>
                  </a:lnTo>
                  <a:lnTo>
                    <a:pt x="32" y="18"/>
                  </a:lnTo>
                  <a:lnTo>
                    <a:pt x="38" y="20"/>
                  </a:lnTo>
                  <a:lnTo>
                    <a:pt x="58" y="16"/>
                  </a:lnTo>
                  <a:lnTo>
                    <a:pt x="54" y="14"/>
                  </a:lnTo>
                  <a:lnTo>
                    <a:pt x="48" y="12"/>
                  </a:lnTo>
                  <a:lnTo>
                    <a:pt x="54" y="10"/>
                  </a:lnTo>
                  <a:lnTo>
                    <a:pt x="58" y="6"/>
                  </a:lnTo>
                  <a:lnTo>
                    <a:pt x="54" y="4"/>
                  </a:lnTo>
                  <a:lnTo>
                    <a:pt x="48" y="4"/>
                  </a:lnTo>
                  <a:lnTo>
                    <a:pt x="38" y="4"/>
                  </a:lnTo>
                  <a:lnTo>
                    <a:pt x="42" y="2"/>
                  </a:lnTo>
                  <a:lnTo>
                    <a:pt x="38" y="0"/>
                  </a:lnTo>
                  <a:lnTo>
                    <a:pt x="32" y="0"/>
                  </a:lnTo>
                  <a:lnTo>
                    <a:pt x="24" y="0"/>
                  </a:lnTo>
                  <a:lnTo>
                    <a:pt x="18" y="0"/>
                  </a:lnTo>
                  <a:lnTo>
                    <a:pt x="2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1" name="Freeform 100"/>
            <p:cNvSpPr>
              <a:spLocks/>
            </p:cNvSpPr>
            <p:nvPr/>
          </p:nvSpPr>
          <p:spPr bwMode="auto">
            <a:xfrm>
              <a:off x="618" y="2494"/>
              <a:ext cx="48" cy="28"/>
            </a:xfrm>
            <a:custGeom>
              <a:avLst/>
              <a:gdLst>
                <a:gd name="T0" fmla="*/ 26 w 48"/>
                <a:gd name="T1" fmla="*/ 4 h 28"/>
                <a:gd name="T2" fmla="*/ 18 w 48"/>
                <a:gd name="T3" fmla="*/ 8 h 28"/>
                <a:gd name="T4" fmla="*/ 10 w 48"/>
                <a:gd name="T5" fmla="*/ 12 h 28"/>
                <a:gd name="T6" fmla="*/ 6 w 48"/>
                <a:gd name="T7" fmla="*/ 18 h 28"/>
                <a:gd name="T8" fmla="*/ 0 w 48"/>
                <a:gd name="T9" fmla="*/ 24 h 28"/>
                <a:gd name="T10" fmla="*/ 6 w 48"/>
                <a:gd name="T11" fmla="*/ 24 h 28"/>
                <a:gd name="T12" fmla="*/ 12 w 48"/>
                <a:gd name="T13" fmla="*/ 22 h 28"/>
                <a:gd name="T14" fmla="*/ 16 w 48"/>
                <a:gd name="T15" fmla="*/ 20 h 28"/>
                <a:gd name="T16" fmla="*/ 22 w 48"/>
                <a:gd name="T17" fmla="*/ 22 h 28"/>
                <a:gd name="T18" fmla="*/ 20 w 48"/>
                <a:gd name="T19" fmla="*/ 24 h 28"/>
                <a:gd name="T20" fmla="*/ 20 w 48"/>
                <a:gd name="T21" fmla="*/ 28 h 28"/>
                <a:gd name="T22" fmla="*/ 24 w 48"/>
                <a:gd name="T23" fmla="*/ 28 h 28"/>
                <a:gd name="T24" fmla="*/ 30 w 48"/>
                <a:gd name="T25" fmla="*/ 26 h 28"/>
                <a:gd name="T26" fmla="*/ 40 w 48"/>
                <a:gd name="T27" fmla="*/ 20 h 28"/>
                <a:gd name="T28" fmla="*/ 36 w 48"/>
                <a:gd name="T29" fmla="*/ 20 h 28"/>
                <a:gd name="T30" fmla="*/ 34 w 48"/>
                <a:gd name="T31" fmla="*/ 20 h 28"/>
                <a:gd name="T32" fmla="*/ 36 w 48"/>
                <a:gd name="T33" fmla="*/ 16 h 28"/>
                <a:gd name="T34" fmla="*/ 40 w 48"/>
                <a:gd name="T35" fmla="*/ 14 h 28"/>
                <a:gd name="T36" fmla="*/ 44 w 48"/>
                <a:gd name="T37" fmla="*/ 14 h 28"/>
                <a:gd name="T38" fmla="*/ 48 w 48"/>
                <a:gd name="T39" fmla="*/ 12 h 28"/>
                <a:gd name="T40" fmla="*/ 48 w 48"/>
                <a:gd name="T41" fmla="*/ 8 h 28"/>
                <a:gd name="T42" fmla="*/ 44 w 48"/>
                <a:gd name="T43" fmla="*/ 6 h 28"/>
                <a:gd name="T44" fmla="*/ 42 w 48"/>
                <a:gd name="T45" fmla="*/ 6 h 28"/>
                <a:gd name="T46" fmla="*/ 34 w 48"/>
                <a:gd name="T47" fmla="*/ 6 h 28"/>
                <a:gd name="T48" fmla="*/ 36 w 48"/>
                <a:gd name="T49" fmla="*/ 2 h 28"/>
                <a:gd name="T50" fmla="*/ 38 w 48"/>
                <a:gd name="T51" fmla="*/ 2 h 28"/>
                <a:gd name="T52" fmla="*/ 40 w 48"/>
                <a:gd name="T53" fmla="*/ 0 h 28"/>
                <a:gd name="T54" fmla="*/ 36 w 48"/>
                <a:gd name="T55" fmla="*/ 0 h 28"/>
                <a:gd name="T56" fmla="*/ 32 w 48"/>
                <a:gd name="T57" fmla="*/ 2 h 28"/>
                <a:gd name="T58" fmla="*/ 26 w 48"/>
                <a:gd name="T59" fmla="*/ 4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28"/>
                <a:gd name="T92" fmla="*/ 48 w 48"/>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28">
                  <a:moveTo>
                    <a:pt x="26" y="4"/>
                  </a:moveTo>
                  <a:lnTo>
                    <a:pt x="18" y="8"/>
                  </a:lnTo>
                  <a:lnTo>
                    <a:pt x="10" y="12"/>
                  </a:lnTo>
                  <a:lnTo>
                    <a:pt x="6" y="18"/>
                  </a:lnTo>
                  <a:lnTo>
                    <a:pt x="0" y="24"/>
                  </a:lnTo>
                  <a:lnTo>
                    <a:pt x="6" y="24"/>
                  </a:lnTo>
                  <a:lnTo>
                    <a:pt x="12" y="22"/>
                  </a:lnTo>
                  <a:lnTo>
                    <a:pt x="16" y="20"/>
                  </a:lnTo>
                  <a:lnTo>
                    <a:pt x="22" y="22"/>
                  </a:lnTo>
                  <a:lnTo>
                    <a:pt x="20" y="24"/>
                  </a:lnTo>
                  <a:lnTo>
                    <a:pt x="20" y="28"/>
                  </a:lnTo>
                  <a:lnTo>
                    <a:pt x="24" y="28"/>
                  </a:lnTo>
                  <a:lnTo>
                    <a:pt x="30" y="26"/>
                  </a:lnTo>
                  <a:lnTo>
                    <a:pt x="40" y="20"/>
                  </a:lnTo>
                  <a:lnTo>
                    <a:pt x="36" y="20"/>
                  </a:lnTo>
                  <a:lnTo>
                    <a:pt x="34" y="20"/>
                  </a:lnTo>
                  <a:lnTo>
                    <a:pt x="36" y="16"/>
                  </a:lnTo>
                  <a:lnTo>
                    <a:pt x="40" y="14"/>
                  </a:lnTo>
                  <a:lnTo>
                    <a:pt x="44" y="14"/>
                  </a:lnTo>
                  <a:lnTo>
                    <a:pt x="48" y="12"/>
                  </a:lnTo>
                  <a:lnTo>
                    <a:pt x="48" y="8"/>
                  </a:lnTo>
                  <a:lnTo>
                    <a:pt x="44" y="6"/>
                  </a:lnTo>
                  <a:lnTo>
                    <a:pt x="42" y="6"/>
                  </a:lnTo>
                  <a:lnTo>
                    <a:pt x="34" y="6"/>
                  </a:lnTo>
                  <a:lnTo>
                    <a:pt x="36" y="2"/>
                  </a:lnTo>
                  <a:lnTo>
                    <a:pt x="38" y="2"/>
                  </a:lnTo>
                  <a:lnTo>
                    <a:pt x="40" y="0"/>
                  </a:lnTo>
                  <a:lnTo>
                    <a:pt x="36" y="0"/>
                  </a:lnTo>
                  <a:lnTo>
                    <a:pt x="32" y="2"/>
                  </a:lnTo>
                  <a:lnTo>
                    <a:pt x="2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2" name="Freeform 101"/>
            <p:cNvSpPr>
              <a:spLocks/>
            </p:cNvSpPr>
            <p:nvPr/>
          </p:nvSpPr>
          <p:spPr bwMode="auto">
            <a:xfrm>
              <a:off x="548" y="2446"/>
              <a:ext cx="44" cy="26"/>
            </a:xfrm>
            <a:custGeom>
              <a:avLst/>
              <a:gdLst>
                <a:gd name="T0" fmla="*/ 30 w 44"/>
                <a:gd name="T1" fmla="*/ 2 h 26"/>
                <a:gd name="T2" fmla="*/ 20 w 44"/>
                <a:gd name="T3" fmla="*/ 6 h 26"/>
                <a:gd name="T4" fmla="*/ 12 w 44"/>
                <a:gd name="T5" fmla="*/ 10 h 26"/>
                <a:gd name="T6" fmla="*/ 6 w 44"/>
                <a:gd name="T7" fmla="*/ 18 h 26"/>
                <a:gd name="T8" fmla="*/ 0 w 44"/>
                <a:gd name="T9" fmla="*/ 24 h 26"/>
                <a:gd name="T10" fmla="*/ 6 w 44"/>
                <a:gd name="T11" fmla="*/ 24 h 26"/>
                <a:gd name="T12" fmla="*/ 14 w 44"/>
                <a:gd name="T13" fmla="*/ 22 h 26"/>
                <a:gd name="T14" fmla="*/ 28 w 44"/>
                <a:gd name="T15" fmla="*/ 20 h 26"/>
                <a:gd name="T16" fmla="*/ 22 w 44"/>
                <a:gd name="T17" fmla="*/ 22 h 26"/>
                <a:gd name="T18" fmla="*/ 22 w 44"/>
                <a:gd name="T19" fmla="*/ 24 h 26"/>
                <a:gd name="T20" fmla="*/ 20 w 44"/>
                <a:gd name="T21" fmla="*/ 26 h 26"/>
                <a:gd name="T22" fmla="*/ 32 w 44"/>
                <a:gd name="T23" fmla="*/ 22 h 26"/>
                <a:gd name="T24" fmla="*/ 38 w 44"/>
                <a:gd name="T25" fmla="*/ 20 h 26"/>
                <a:gd name="T26" fmla="*/ 42 w 44"/>
                <a:gd name="T27" fmla="*/ 16 h 26"/>
                <a:gd name="T28" fmla="*/ 40 w 44"/>
                <a:gd name="T29" fmla="*/ 16 h 26"/>
                <a:gd name="T30" fmla="*/ 38 w 44"/>
                <a:gd name="T31" fmla="*/ 16 h 26"/>
                <a:gd name="T32" fmla="*/ 36 w 44"/>
                <a:gd name="T33" fmla="*/ 14 h 26"/>
                <a:gd name="T34" fmla="*/ 34 w 44"/>
                <a:gd name="T35" fmla="*/ 14 h 26"/>
                <a:gd name="T36" fmla="*/ 34 w 44"/>
                <a:gd name="T37" fmla="*/ 10 h 26"/>
                <a:gd name="T38" fmla="*/ 38 w 44"/>
                <a:gd name="T39" fmla="*/ 8 h 26"/>
                <a:gd name="T40" fmla="*/ 44 w 44"/>
                <a:gd name="T41" fmla="*/ 2 h 26"/>
                <a:gd name="T42" fmla="*/ 38 w 44"/>
                <a:gd name="T43" fmla="*/ 0 h 26"/>
                <a:gd name="T44" fmla="*/ 34 w 44"/>
                <a:gd name="T45" fmla="*/ 2 h 26"/>
                <a:gd name="T46" fmla="*/ 28 w 44"/>
                <a:gd name="T47" fmla="*/ 4 h 26"/>
                <a:gd name="T48" fmla="*/ 24 w 44"/>
                <a:gd name="T49" fmla="*/ 4 h 26"/>
                <a:gd name="T50" fmla="*/ 30 w 44"/>
                <a:gd name="T51" fmla="*/ 2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26"/>
                <a:gd name="T80" fmla="*/ 44 w 44"/>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26">
                  <a:moveTo>
                    <a:pt x="30" y="2"/>
                  </a:moveTo>
                  <a:lnTo>
                    <a:pt x="20" y="6"/>
                  </a:lnTo>
                  <a:lnTo>
                    <a:pt x="12" y="10"/>
                  </a:lnTo>
                  <a:lnTo>
                    <a:pt x="6" y="18"/>
                  </a:lnTo>
                  <a:lnTo>
                    <a:pt x="0" y="24"/>
                  </a:lnTo>
                  <a:lnTo>
                    <a:pt x="6" y="24"/>
                  </a:lnTo>
                  <a:lnTo>
                    <a:pt x="14" y="22"/>
                  </a:lnTo>
                  <a:lnTo>
                    <a:pt x="28" y="20"/>
                  </a:lnTo>
                  <a:lnTo>
                    <a:pt x="22" y="22"/>
                  </a:lnTo>
                  <a:lnTo>
                    <a:pt x="22" y="24"/>
                  </a:lnTo>
                  <a:lnTo>
                    <a:pt x="20" y="26"/>
                  </a:lnTo>
                  <a:lnTo>
                    <a:pt x="32" y="22"/>
                  </a:lnTo>
                  <a:lnTo>
                    <a:pt x="38" y="20"/>
                  </a:lnTo>
                  <a:lnTo>
                    <a:pt x="42" y="16"/>
                  </a:lnTo>
                  <a:lnTo>
                    <a:pt x="40" y="16"/>
                  </a:lnTo>
                  <a:lnTo>
                    <a:pt x="38" y="16"/>
                  </a:lnTo>
                  <a:lnTo>
                    <a:pt x="36" y="14"/>
                  </a:lnTo>
                  <a:lnTo>
                    <a:pt x="34" y="14"/>
                  </a:lnTo>
                  <a:lnTo>
                    <a:pt x="34" y="10"/>
                  </a:lnTo>
                  <a:lnTo>
                    <a:pt x="38" y="8"/>
                  </a:lnTo>
                  <a:lnTo>
                    <a:pt x="44" y="2"/>
                  </a:lnTo>
                  <a:lnTo>
                    <a:pt x="38" y="0"/>
                  </a:lnTo>
                  <a:lnTo>
                    <a:pt x="34" y="2"/>
                  </a:lnTo>
                  <a:lnTo>
                    <a:pt x="28" y="4"/>
                  </a:lnTo>
                  <a:lnTo>
                    <a:pt x="24" y="4"/>
                  </a:lnTo>
                  <a:lnTo>
                    <a:pt x="3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3" name="Freeform 102"/>
            <p:cNvSpPr>
              <a:spLocks/>
            </p:cNvSpPr>
            <p:nvPr/>
          </p:nvSpPr>
          <p:spPr bwMode="auto">
            <a:xfrm>
              <a:off x="566" y="2358"/>
              <a:ext cx="44" cy="16"/>
            </a:xfrm>
            <a:custGeom>
              <a:avLst/>
              <a:gdLst>
                <a:gd name="T0" fmla="*/ 30 w 44"/>
                <a:gd name="T1" fmla="*/ 0 h 16"/>
                <a:gd name="T2" fmla="*/ 24 w 44"/>
                <a:gd name="T3" fmla="*/ 0 h 16"/>
                <a:gd name="T4" fmla="*/ 18 w 44"/>
                <a:gd name="T5" fmla="*/ 2 h 16"/>
                <a:gd name="T6" fmla="*/ 4 w 44"/>
                <a:gd name="T7" fmla="*/ 10 h 16"/>
                <a:gd name="T8" fmla="*/ 0 w 44"/>
                <a:gd name="T9" fmla="*/ 10 h 16"/>
                <a:gd name="T10" fmla="*/ 0 w 44"/>
                <a:gd name="T11" fmla="*/ 12 h 16"/>
                <a:gd name="T12" fmla="*/ 2 w 44"/>
                <a:gd name="T13" fmla="*/ 16 h 16"/>
                <a:gd name="T14" fmla="*/ 8 w 44"/>
                <a:gd name="T15" fmla="*/ 14 h 16"/>
                <a:gd name="T16" fmla="*/ 14 w 44"/>
                <a:gd name="T17" fmla="*/ 12 h 16"/>
                <a:gd name="T18" fmla="*/ 28 w 44"/>
                <a:gd name="T19" fmla="*/ 8 h 16"/>
                <a:gd name="T20" fmla="*/ 24 w 44"/>
                <a:gd name="T21" fmla="*/ 12 h 16"/>
                <a:gd name="T22" fmla="*/ 22 w 44"/>
                <a:gd name="T23" fmla="*/ 16 h 16"/>
                <a:gd name="T24" fmla="*/ 26 w 44"/>
                <a:gd name="T25" fmla="*/ 14 h 16"/>
                <a:gd name="T26" fmla="*/ 30 w 44"/>
                <a:gd name="T27" fmla="*/ 12 h 16"/>
                <a:gd name="T28" fmla="*/ 34 w 44"/>
                <a:gd name="T29" fmla="*/ 10 h 16"/>
                <a:gd name="T30" fmla="*/ 38 w 44"/>
                <a:gd name="T31" fmla="*/ 10 h 16"/>
                <a:gd name="T32" fmla="*/ 32 w 44"/>
                <a:gd name="T33" fmla="*/ 14 h 16"/>
                <a:gd name="T34" fmla="*/ 38 w 44"/>
                <a:gd name="T35" fmla="*/ 14 h 16"/>
                <a:gd name="T36" fmla="*/ 42 w 44"/>
                <a:gd name="T37" fmla="*/ 12 h 16"/>
                <a:gd name="T38" fmla="*/ 44 w 44"/>
                <a:gd name="T39" fmla="*/ 10 h 16"/>
                <a:gd name="T40" fmla="*/ 44 w 44"/>
                <a:gd name="T41" fmla="*/ 6 h 16"/>
                <a:gd name="T42" fmla="*/ 42 w 44"/>
                <a:gd name="T43" fmla="*/ 2 h 16"/>
                <a:gd name="T44" fmla="*/ 38 w 44"/>
                <a:gd name="T45" fmla="*/ 0 h 16"/>
                <a:gd name="T46" fmla="*/ 34 w 44"/>
                <a:gd name="T47" fmla="*/ 2 h 16"/>
                <a:gd name="T48" fmla="*/ 28 w 44"/>
                <a:gd name="T49" fmla="*/ 4 h 16"/>
                <a:gd name="T50" fmla="*/ 30 w 44"/>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16"/>
                <a:gd name="T80" fmla="*/ 44 w 44"/>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16">
                  <a:moveTo>
                    <a:pt x="30" y="0"/>
                  </a:moveTo>
                  <a:lnTo>
                    <a:pt x="24" y="0"/>
                  </a:lnTo>
                  <a:lnTo>
                    <a:pt x="18" y="2"/>
                  </a:lnTo>
                  <a:lnTo>
                    <a:pt x="4" y="10"/>
                  </a:lnTo>
                  <a:lnTo>
                    <a:pt x="0" y="10"/>
                  </a:lnTo>
                  <a:lnTo>
                    <a:pt x="0" y="12"/>
                  </a:lnTo>
                  <a:lnTo>
                    <a:pt x="2" y="16"/>
                  </a:lnTo>
                  <a:lnTo>
                    <a:pt x="8" y="14"/>
                  </a:lnTo>
                  <a:lnTo>
                    <a:pt x="14" y="12"/>
                  </a:lnTo>
                  <a:lnTo>
                    <a:pt x="28" y="8"/>
                  </a:lnTo>
                  <a:lnTo>
                    <a:pt x="24" y="12"/>
                  </a:lnTo>
                  <a:lnTo>
                    <a:pt x="22" y="16"/>
                  </a:lnTo>
                  <a:lnTo>
                    <a:pt x="26" y="14"/>
                  </a:lnTo>
                  <a:lnTo>
                    <a:pt x="30" y="12"/>
                  </a:lnTo>
                  <a:lnTo>
                    <a:pt x="34" y="10"/>
                  </a:lnTo>
                  <a:lnTo>
                    <a:pt x="38" y="10"/>
                  </a:lnTo>
                  <a:lnTo>
                    <a:pt x="32" y="14"/>
                  </a:lnTo>
                  <a:lnTo>
                    <a:pt x="38" y="14"/>
                  </a:lnTo>
                  <a:lnTo>
                    <a:pt x="42" y="12"/>
                  </a:lnTo>
                  <a:lnTo>
                    <a:pt x="44" y="10"/>
                  </a:lnTo>
                  <a:lnTo>
                    <a:pt x="44" y="6"/>
                  </a:lnTo>
                  <a:lnTo>
                    <a:pt x="42" y="2"/>
                  </a:lnTo>
                  <a:lnTo>
                    <a:pt x="38" y="0"/>
                  </a:lnTo>
                  <a:lnTo>
                    <a:pt x="34" y="2"/>
                  </a:lnTo>
                  <a:lnTo>
                    <a:pt x="28" y="4"/>
                  </a:lnTo>
                  <a:lnTo>
                    <a:pt x="3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4" name="Freeform 103"/>
            <p:cNvSpPr>
              <a:spLocks/>
            </p:cNvSpPr>
            <p:nvPr/>
          </p:nvSpPr>
          <p:spPr bwMode="auto">
            <a:xfrm>
              <a:off x="646" y="2266"/>
              <a:ext cx="22" cy="12"/>
            </a:xfrm>
            <a:custGeom>
              <a:avLst/>
              <a:gdLst>
                <a:gd name="T0" fmla="*/ 18 w 22"/>
                <a:gd name="T1" fmla="*/ 0 h 12"/>
                <a:gd name="T2" fmla="*/ 14 w 22"/>
                <a:gd name="T3" fmla="*/ 0 h 12"/>
                <a:gd name="T4" fmla="*/ 8 w 22"/>
                <a:gd name="T5" fmla="*/ 0 h 12"/>
                <a:gd name="T6" fmla="*/ 2 w 22"/>
                <a:gd name="T7" fmla="*/ 2 h 12"/>
                <a:gd name="T8" fmla="*/ 0 w 22"/>
                <a:gd name="T9" fmla="*/ 6 h 12"/>
                <a:gd name="T10" fmla="*/ 4 w 22"/>
                <a:gd name="T11" fmla="*/ 8 h 12"/>
                <a:gd name="T12" fmla="*/ 8 w 22"/>
                <a:gd name="T13" fmla="*/ 8 h 12"/>
                <a:gd name="T14" fmla="*/ 16 w 22"/>
                <a:gd name="T15" fmla="*/ 4 h 12"/>
                <a:gd name="T16" fmla="*/ 14 w 22"/>
                <a:gd name="T17" fmla="*/ 8 h 12"/>
                <a:gd name="T18" fmla="*/ 14 w 22"/>
                <a:gd name="T19" fmla="*/ 10 h 12"/>
                <a:gd name="T20" fmla="*/ 16 w 22"/>
                <a:gd name="T21" fmla="*/ 12 h 12"/>
                <a:gd name="T22" fmla="*/ 20 w 22"/>
                <a:gd name="T23" fmla="*/ 8 h 12"/>
                <a:gd name="T24" fmla="*/ 22 w 22"/>
                <a:gd name="T25" fmla="*/ 6 h 12"/>
                <a:gd name="T26" fmla="*/ 20 w 22"/>
                <a:gd name="T27" fmla="*/ 2 h 12"/>
                <a:gd name="T28" fmla="*/ 18 w 22"/>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2"/>
                <a:gd name="T47" fmla="*/ 22 w 2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2">
                  <a:moveTo>
                    <a:pt x="18" y="0"/>
                  </a:moveTo>
                  <a:lnTo>
                    <a:pt x="14" y="0"/>
                  </a:lnTo>
                  <a:lnTo>
                    <a:pt x="8" y="0"/>
                  </a:lnTo>
                  <a:lnTo>
                    <a:pt x="2" y="2"/>
                  </a:lnTo>
                  <a:lnTo>
                    <a:pt x="0" y="6"/>
                  </a:lnTo>
                  <a:lnTo>
                    <a:pt x="4" y="8"/>
                  </a:lnTo>
                  <a:lnTo>
                    <a:pt x="8" y="8"/>
                  </a:lnTo>
                  <a:lnTo>
                    <a:pt x="16" y="4"/>
                  </a:lnTo>
                  <a:lnTo>
                    <a:pt x="14" y="8"/>
                  </a:lnTo>
                  <a:lnTo>
                    <a:pt x="14" y="10"/>
                  </a:lnTo>
                  <a:lnTo>
                    <a:pt x="16" y="12"/>
                  </a:lnTo>
                  <a:lnTo>
                    <a:pt x="20" y="8"/>
                  </a:lnTo>
                  <a:lnTo>
                    <a:pt x="22" y="6"/>
                  </a:lnTo>
                  <a:lnTo>
                    <a:pt x="20" y="2"/>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5" name="Freeform 104"/>
            <p:cNvSpPr>
              <a:spLocks/>
            </p:cNvSpPr>
            <p:nvPr/>
          </p:nvSpPr>
          <p:spPr bwMode="auto">
            <a:xfrm>
              <a:off x="690" y="2336"/>
              <a:ext cx="22" cy="10"/>
            </a:xfrm>
            <a:custGeom>
              <a:avLst/>
              <a:gdLst>
                <a:gd name="T0" fmla="*/ 10 w 22"/>
                <a:gd name="T1" fmla="*/ 2 h 10"/>
                <a:gd name="T2" fmla="*/ 8 w 22"/>
                <a:gd name="T3" fmla="*/ 4 h 10"/>
                <a:gd name="T4" fmla="*/ 4 w 22"/>
                <a:gd name="T5" fmla="*/ 6 h 10"/>
                <a:gd name="T6" fmla="*/ 2 w 22"/>
                <a:gd name="T7" fmla="*/ 8 h 10"/>
                <a:gd name="T8" fmla="*/ 0 w 22"/>
                <a:gd name="T9" fmla="*/ 10 h 10"/>
                <a:gd name="T10" fmla="*/ 4 w 22"/>
                <a:gd name="T11" fmla="*/ 10 h 10"/>
                <a:gd name="T12" fmla="*/ 10 w 22"/>
                <a:gd name="T13" fmla="*/ 10 h 10"/>
                <a:gd name="T14" fmla="*/ 20 w 22"/>
                <a:gd name="T15" fmla="*/ 6 h 10"/>
                <a:gd name="T16" fmla="*/ 22 w 22"/>
                <a:gd name="T17" fmla="*/ 4 h 10"/>
                <a:gd name="T18" fmla="*/ 22 w 22"/>
                <a:gd name="T19" fmla="*/ 2 h 10"/>
                <a:gd name="T20" fmla="*/ 18 w 22"/>
                <a:gd name="T21" fmla="*/ 0 h 10"/>
                <a:gd name="T22" fmla="*/ 12 w 22"/>
                <a:gd name="T23" fmla="*/ 2 h 10"/>
                <a:gd name="T24" fmla="*/ 8 w 22"/>
                <a:gd name="T25" fmla="*/ 4 h 10"/>
                <a:gd name="T26" fmla="*/ 10 w 22"/>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
                <a:gd name="T44" fmla="*/ 22 w 2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
                  <a:moveTo>
                    <a:pt x="10" y="2"/>
                  </a:moveTo>
                  <a:lnTo>
                    <a:pt x="8" y="4"/>
                  </a:lnTo>
                  <a:lnTo>
                    <a:pt x="4" y="6"/>
                  </a:lnTo>
                  <a:lnTo>
                    <a:pt x="2" y="8"/>
                  </a:lnTo>
                  <a:lnTo>
                    <a:pt x="0" y="10"/>
                  </a:lnTo>
                  <a:lnTo>
                    <a:pt x="4" y="10"/>
                  </a:lnTo>
                  <a:lnTo>
                    <a:pt x="10" y="10"/>
                  </a:lnTo>
                  <a:lnTo>
                    <a:pt x="20" y="6"/>
                  </a:lnTo>
                  <a:lnTo>
                    <a:pt x="22" y="4"/>
                  </a:lnTo>
                  <a:lnTo>
                    <a:pt x="22" y="2"/>
                  </a:lnTo>
                  <a:lnTo>
                    <a:pt x="18" y="0"/>
                  </a:lnTo>
                  <a:lnTo>
                    <a:pt x="12" y="2"/>
                  </a:lnTo>
                  <a:lnTo>
                    <a:pt x="8" y="4"/>
                  </a:lnTo>
                  <a:lnTo>
                    <a:pt x="1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6" name="Freeform 105"/>
            <p:cNvSpPr>
              <a:spLocks/>
            </p:cNvSpPr>
            <p:nvPr/>
          </p:nvSpPr>
          <p:spPr bwMode="auto">
            <a:xfrm>
              <a:off x="728" y="2342"/>
              <a:ext cx="16" cy="10"/>
            </a:xfrm>
            <a:custGeom>
              <a:avLst/>
              <a:gdLst>
                <a:gd name="T0" fmla="*/ 16 w 16"/>
                <a:gd name="T1" fmla="*/ 0 h 10"/>
                <a:gd name="T2" fmla="*/ 6 w 16"/>
                <a:gd name="T3" fmla="*/ 2 h 10"/>
                <a:gd name="T4" fmla="*/ 2 w 16"/>
                <a:gd name="T5" fmla="*/ 4 h 10"/>
                <a:gd name="T6" fmla="*/ 0 w 16"/>
                <a:gd name="T7" fmla="*/ 8 h 10"/>
                <a:gd name="T8" fmla="*/ 0 w 16"/>
                <a:gd name="T9" fmla="*/ 10 h 10"/>
                <a:gd name="T10" fmla="*/ 8 w 16"/>
                <a:gd name="T11" fmla="*/ 10 h 10"/>
                <a:gd name="T12" fmla="*/ 12 w 16"/>
                <a:gd name="T13" fmla="*/ 8 h 10"/>
                <a:gd name="T14" fmla="*/ 14 w 16"/>
                <a:gd name="T15" fmla="*/ 6 h 10"/>
                <a:gd name="T16" fmla="*/ 16 w 16"/>
                <a:gd name="T17" fmla="*/ 4 h 10"/>
                <a:gd name="T18" fmla="*/ 16 w 16"/>
                <a:gd name="T19" fmla="*/ 2 h 10"/>
                <a:gd name="T20" fmla="*/ 8 w 16"/>
                <a:gd name="T21" fmla="*/ 0 h 10"/>
                <a:gd name="T22" fmla="*/ 16 w 16"/>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0"/>
                <a:gd name="T38" fmla="*/ 16 w 1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0">
                  <a:moveTo>
                    <a:pt x="16" y="0"/>
                  </a:moveTo>
                  <a:lnTo>
                    <a:pt x="6" y="2"/>
                  </a:lnTo>
                  <a:lnTo>
                    <a:pt x="2" y="4"/>
                  </a:lnTo>
                  <a:lnTo>
                    <a:pt x="0" y="8"/>
                  </a:lnTo>
                  <a:lnTo>
                    <a:pt x="0" y="10"/>
                  </a:lnTo>
                  <a:lnTo>
                    <a:pt x="8" y="10"/>
                  </a:lnTo>
                  <a:lnTo>
                    <a:pt x="12" y="8"/>
                  </a:lnTo>
                  <a:lnTo>
                    <a:pt x="14" y="6"/>
                  </a:lnTo>
                  <a:lnTo>
                    <a:pt x="16" y="4"/>
                  </a:lnTo>
                  <a:lnTo>
                    <a:pt x="16" y="2"/>
                  </a:lnTo>
                  <a:lnTo>
                    <a:pt x="8" y="0"/>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7" name="Freeform 106"/>
            <p:cNvSpPr>
              <a:spLocks/>
            </p:cNvSpPr>
            <p:nvPr/>
          </p:nvSpPr>
          <p:spPr bwMode="auto">
            <a:xfrm>
              <a:off x="752" y="2328"/>
              <a:ext cx="12" cy="6"/>
            </a:xfrm>
            <a:custGeom>
              <a:avLst/>
              <a:gdLst>
                <a:gd name="T0" fmla="*/ 12 w 12"/>
                <a:gd name="T1" fmla="*/ 0 h 6"/>
                <a:gd name="T2" fmla="*/ 4 w 12"/>
                <a:gd name="T3" fmla="*/ 0 h 6"/>
                <a:gd name="T4" fmla="*/ 2 w 12"/>
                <a:gd name="T5" fmla="*/ 2 h 6"/>
                <a:gd name="T6" fmla="*/ 0 w 12"/>
                <a:gd name="T7" fmla="*/ 4 h 6"/>
                <a:gd name="T8" fmla="*/ 2 w 12"/>
                <a:gd name="T9" fmla="*/ 6 h 6"/>
                <a:gd name="T10" fmla="*/ 8 w 12"/>
                <a:gd name="T11" fmla="*/ 6 h 6"/>
                <a:gd name="T12" fmla="*/ 12 w 12"/>
                <a:gd name="T13" fmla="*/ 6 h 6"/>
                <a:gd name="T14" fmla="*/ 12 w 12"/>
                <a:gd name="T15" fmla="*/ 2 h 6"/>
                <a:gd name="T16" fmla="*/ 12 w 12"/>
                <a:gd name="T17" fmla="*/ 0 h 6"/>
                <a:gd name="T18" fmla="*/ 8 w 12"/>
                <a:gd name="T19" fmla="*/ 0 h 6"/>
                <a:gd name="T20" fmla="*/ 2 w 12"/>
                <a:gd name="T21" fmla="*/ 2 h 6"/>
                <a:gd name="T22" fmla="*/ 2 w 12"/>
                <a:gd name="T23" fmla="*/ 4 h 6"/>
                <a:gd name="T24" fmla="*/ 12 w 12"/>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6"/>
                <a:gd name="T41" fmla="*/ 12 w 12"/>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6">
                  <a:moveTo>
                    <a:pt x="12" y="0"/>
                  </a:moveTo>
                  <a:lnTo>
                    <a:pt x="4" y="0"/>
                  </a:lnTo>
                  <a:lnTo>
                    <a:pt x="2" y="2"/>
                  </a:lnTo>
                  <a:lnTo>
                    <a:pt x="0" y="4"/>
                  </a:lnTo>
                  <a:lnTo>
                    <a:pt x="2" y="6"/>
                  </a:lnTo>
                  <a:lnTo>
                    <a:pt x="8" y="6"/>
                  </a:lnTo>
                  <a:lnTo>
                    <a:pt x="12" y="6"/>
                  </a:lnTo>
                  <a:lnTo>
                    <a:pt x="12" y="2"/>
                  </a:lnTo>
                  <a:lnTo>
                    <a:pt x="12" y="0"/>
                  </a:lnTo>
                  <a:lnTo>
                    <a:pt x="8" y="0"/>
                  </a:lnTo>
                  <a:lnTo>
                    <a:pt x="2" y="2"/>
                  </a:lnTo>
                  <a:lnTo>
                    <a:pt x="2" y="4"/>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8" name="Freeform 107"/>
            <p:cNvSpPr>
              <a:spLocks/>
            </p:cNvSpPr>
            <p:nvPr/>
          </p:nvSpPr>
          <p:spPr bwMode="auto">
            <a:xfrm>
              <a:off x="780" y="2308"/>
              <a:ext cx="14" cy="8"/>
            </a:xfrm>
            <a:custGeom>
              <a:avLst/>
              <a:gdLst>
                <a:gd name="T0" fmla="*/ 14 w 14"/>
                <a:gd name="T1" fmla="*/ 2 h 8"/>
                <a:gd name="T2" fmla="*/ 6 w 14"/>
                <a:gd name="T3" fmla="*/ 2 h 8"/>
                <a:gd name="T4" fmla="*/ 2 w 14"/>
                <a:gd name="T5" fmla="*/ 2 h 8"/>
                <a:gd name="T6" fmla="*/ 0 w 14"/>
                <a:gd name="T7" fmla="*/ 6 h 8"/>
                <a:gd name="T8" fmla="*/ 4 w 14"/>
                <a:gd name="T9" fmla="*/ 8 h 8"/>
                <a:gd name="T10" fmla="*/ 10 w 14"/>
                <a:gd name="T11" fmla="*/ 8 h 8"/>
                <a:gd name="T12" fmla="*/ 10 w 14"/>
                <a:gd name="T13" fmla="*/ 6 h 8"/>
                <a:gd name="T14" fmla="*/ 10 w 14"/>
                <a:gd name="T15" fmla="*/ 4 h 8"/>
                <a:gd name="T16" fmla="*/ 8 w 14"/>
                <a:gd name="T17" fmla="*/ 0 h 8"/>
                <a:gd name="T18" fmla="*/ 14 w 14"/>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14" y="2"/>
                  </a:moveTo>
                  <a:lnTo>
                    <a:pt x="6" y="2"/>
                  </a:lnTo>
                  <a:lnTo>
                    <a:pt x="2" y="2"/>
                  </a:lnTo>
                  <a:lnTo>
                    <a:pt x="0" y="6"/>
                  </a:lnTo>
                  <a:lnTo>
                    <a:pt x="4" y="8"/>
                  </a:lnTo>
                  <a:lnTo>
                    <a:pt x="10" y="8"/>
                  </a:lnTo>
                  <a:lnTo>
                    <a:pt x="10" y="6"/>
                  </a:lnTo>
                  <a:lnTo>
                    <a:pt x="10" y="4"/>
                  </a:lnTo>
                  <a:lnTo>
                    <a:pt x="8" y="0"/>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9" name="Freeform 108"/>
            <p:cNvSpPr>
              <a:spLocks/>
            </p:cNvSpPr>
            <p:nvPr/>
          </p:nvSpPr>
          <p:spPr bwMode="auto">
            <a:xfrm>
              <a:off x="798" y="2300"/>
              <a:ext cx="14" cy="10"/>
            </a:xfrm>
            <a:custGeom>
              <a:avLst/>
              <a:gdLst>
                <a:gd name="T0" fmla="*/ 14 w 14"/>
                <a:gd name="T1" fmla="*/ 2 h 10"/>
                <a:gd name="T2" fmla="*/ 8 w 14"/>
                <a:gd name="T3" fmla="*/ 0 h 10"/>
                <a:gd name="T4" fmla="*/ 4 w 14"/>
                <a:gd name="T5" fmla="*/ 0 h 10"/>
                <a:gd name="T6" fmla="*/ 2 w 14"/>
                <a:gd name="T7" fmla="*/ 2 h 10"/>
                <a:gd name="T8" fmla="*/ 0 w 14"/>
                <a:gd name="T9" fmla="*/ 6 h 10"/>
                <a:gd name="T10" fmla="*/ 0 w 14"/>
                <a:gd name="T11" fmla="*/ 8 h 10"/>
                <a:gd name="T12" fmla="*/ 2 w 14"/>
                <a:gd name="T13" fmla="*/ 10 h 10"/>
                <a:gd name="T14" fmla="*/ 8 w 14"/>
                <a:gd name="T15" fmla="*/ 10 h 10"/>
                <a:gd name="T16" fmla="*/ 10 w 14"/>
                <a:gd name="T17" fmla="*/ 8 h 10"/>
                <a:gd name="T18" fmla="*/ 12 w 14"/>
                <a:gd name="T19" fmla="*/ 6 h 10"/>
                <a:gd name="T20" fmla="*/ 10 w 14"/>
                <a:gd name="T21" fmla="*/ 4 h 10"/>
                <a:gd name="T22" fmla="*/ 8 w 14"/>
                <a:gd name="T23" fmla="*/ 2 h 10"/>
                <a:gd name="T24" fmla="*/ 0 w 14"/>
                <a:gd name="T25" fmla="*/ 6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8" y="0"/>
                  </a:lnTo>
                  <a:lnTo>
                    <a:pt x="4" y="0"/>
                  </a:lnTo>
                  <a:lnTo>
                    <a:pt x="2" y="2"/>
                  </a:lnTo>
                  <a:lnTo>
                    <a:pt x="0" y="6"/>
                  </a:lnTo>
                  <a:lnTo>
                    <a:pt x="0" y="8"/>
                  </a:lnTo>
                  <a:lnTo>
                    <a:pt x="2" y="10"/>
                  </a:lnTo>
                  <a:lnTo>
                    <a:pt x="8" y="10"/>
                  </a:lnTo>
                  <a:lnTo>
                    <a:pt x="10" y="8"/>
                  </a:lnTo>
                  <a:lnTo>
                    <a:pt x="12" y="6"/>
                  </a:lnTo>
                  <a:lnTo>
                    <a:pt x="10" y="4"/>
                  </a:lnTo>
                  <a:lnTo>
                    <a:pt x="8" y="2"/>
                  </a:lnTo>
                  <a:lnTo>
                    <a:pt x="0" y="6"/>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0" name="Freeform 109"/>
            <p:cNvSpPr>
              <a:spLocks/>
            </p:cNvSpPr>
            <p:nvPr/>
          </p:nvSpPr>
          <p:spPr bwMode="auto">
            <a:xfrm>
              <a:off x="834" y="2294"/>
              <a:ext cx="12" cy="14"/>
            </a:xfrm>
            <a:custGeom>
              <a:avLst/>
              <a:gdLst>
                <a:gd name="T0" fmla="*/ 10 w 12"/>
                <a:gd name="T1" fmla="*/ 4 h 14"/>
                <a:gd name="T2" fmla="*/ 4 w 12"/>
                <a:gd name="T3" fmla="*/ 4 h 14"/>
                <a:gd name="T4" fmla="*/ 0 w 12"/>
                <a:gd name="T5" fmla="*/ 8 h 14"/>
                <a:gd name="T6" fmla="*/ 0 w 12"/>
                <a:gd name="T7" fmla="*/ 10 h 14"/>
                <a:gd name="T8" fmla="*/ 2 w 12"/>
                <a:gd name="T9" fmla="*/ 12 h 14"/>
                <a:gd name="T10" fmla="*/ 6 w 12"/>
                <a:gd name="T11" fmla="*/ 14 h 14"/>
                <a:gd name="T12" fmla="*/ 8 w 12"/>
                <a:gd name="T13" fmla="*/ 12 h 14"/>
                <a:gd name="T14" fmla="*/ 12 w 12"/>
                <a:gd name="T15" fmla="*/ 6 h 14"/>
                <a:gd name="T16" fmla="*/ 12 w 12"/>
                <a:gd name="T17" fmla="*/ 4 h 14"/>
                <a:gd name="T18" fmla="*/ 10 w 12"/>
                <a:gd name="T19" fmla="*/ 2 h 14"/>
                <a:gd name="T20" fmla="*/ 2 w 12"/>
                <a:gd name="T21" fmla="*/ 0 h 14"/>
                <a:gd name="T22" fmla="*/ 10 w 12"/>
                <a:gd name="T23" fmla="*/ 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4"/>
                <a:gd name="T38" fmla="*/ 12 w 1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4">
                  <a:moveTo>
                    <a:pt x="10" y="4"/>
                  </a:moveTo>
                  <a:lnTo>
                    <a:pt x="4" y="4"/>
                  </a:lnTo>
                  <a:lnTo>
                    <a:pt x="0" y="8"/>
                  </a:lnTo>
                  <a:lnTo>
                    <a:pt x="0" y="10"/>
                  </a:lnTo>
                  <a:lnTo>
                    <a:pt x="2" y="12"/>
                  </a:lnTo>
                  <a:lnTo>
                    <a:pt x="6" y="14"/>
                  </a:lnTo>
                  <a:lnTo>
                    <a:pt x="8" y="12"/>
                  </a:lnTo>
                  <a:lnTo>
                    <a:pt x="12" y="6"/>
                  </a:lnTo>
                  <a:lnTo>
                    <a:pt x="12" y="4"/>
                  </a:lnTo>
                  <a:lnTo>
                    <a:pt x="10" y="2"/>
                  </a:lnTo>
                  <a:lnTo>
                    <a:pt x="2" y="0"/>
                  </a:lnTo>
                  <a:lnTo>
                    <a:pt x="10"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1" name="Freeform 110"/>
            <p:cNvSpPr>
              <a:spLocks/>
            </p:cNvSpPr>
            <p:nvPr/>
          </p:nvSpPr>
          <p:spPr bwMode="auto">
            <a:xfrm>
              <a:off x="842" y="2276"/>
              <a:ext cx="12" cy="6"/>
            </a:xfrm>
            <a:custGeom>
              <a:avLst/>
              <a:gdLst>
                <a:gd name="T0" fmla="*/ 10 w 12"/>
                <a:gd name="T1" fmla="*/ 0 h 6"/>
                <a:gd name="T2" fmla="*/ 4 w 12"/>
                <a:gd name="T3" fmla="*/ 0 h 6"/>
                <a:gd name="T4" fmla="*/ 2 w 12"/>
                <a:gd name="T5" fmla="*/ 2 h 6"/>
                <a:gd name="T6" fmla="*/ 2 w 12"/>
                <a:gd name="T7" fmla="*/ 6 h 6"/>
                <a:gd name="T8" fmla="*/ 4 w 12"/>
                <a:gd name="T9" fmla="*/ 6 h 6"/>
                <a:gd name="T10" fmla="*/ 12 w 12"/>
                <a:gd name="T11" fmla="*/ 6 h 6"/>
                <a:gd name="T12" fmla="*/ 0 w 12"/>
                <a:gd name="T13" fmla="*/ 2 h 6"/>
                <a:gd name="T14" fmla="*/ 10 w 1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10" y="0"/>
                  </a:moveTo>
                  <a:lnTo>
                    <a:pt x="4" y="0"/>
                  </a:lnTo>
                  <a:lnTo>
                    <a:pt x="2" y="2"/>
                  </a:lnTo>
                  <a:lnTo>
                    <a:pt x="2" y="6"/>
                  </a:lnTo>
                  <a:lnTo>
                    <a:pt x="4" y="6"/>
                  </a:lnTo>
                  <a:lnTo>
                    <a:pt x="12" y="6"/>
                  </a:lnTo>
                  <a:lnTo>
                    <a:pt x="0" y="2"/>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2" name="Freeform 111"/>
            <p:cNvSpPr>
              <a:spLocks/>
            </p:cNvSpPr>
            <p:nvPr/>
          </p:nvSpPr>
          <p:spPr bwMode="auto">
            <a:xfrm>
              <a:off x="970" y="2254"/>
              <a:ext cx="70" cy="30"/>
            </a:xfrm>
            <a:custGeom>
              <a:avLst/>
              <a:gdLst>
                <a:gd name="T0" fmla="*/ 16 w 70"/>
                <a:gd name="T1" fmla="*/ 6 h 30"/>
                <a:gd name="T2" fmla="*/ 6 w 70"/>
                <a:gd name="T3" fmla="*/ 10 h 30"/>
                <a:gd name="T4" fmla="*/ 2 w 70"/>
                <a:gd name="T5" fmla="*/ 12 h 30"/>
                <a:gd name="T6" fmla="*/ 0 w 70"/>
                <a:gd name="T7" fmla="*/ 16 h 30"/>
                <a:gd name="T8" fmla="*/ 2 w 70"/>
                <a:gd name="T9" fmla="*/ 18 h 30"/>
                <a:gd name="T10" fmla="*/ 4 w 70"/>
                <a:gd name="T11" fmla="*/ 18 h 30"/>
                <a:gd name="T12" fmla="*/ 12 w 70"/>
                <a:gd name="T13" fmla="*/ 16 h 30"/>
                <a:gd name="T14" fmla="*/ 6 w 70"/>
                <a:gd name="T15" fmla="*/ 22 h 30"/>
                <a:gd name="T16" fmla="*/ 4 w 70"/>
                <a:gd name="T17" fmla="*/ 26 h 30"/>
                <a:gd name="T18" fmla="*/ 2 w 70"/>
                <a:gd name="T19" fmla="*/ 30 h 30"/>
                <a:gd name="T20" fmla="*/ 12 w 70"/>
                <a:gd name="T21" fmla="*/ 28 h 30"/>
                <a:gd name="T22" fmla="*/ 20 w 70"/>
                <a:gd name="T23" fmla="*/ 28 h 30"/>
                <a:gd name="T24" fmla="*/ 36 w 70"/>
                <a:gd name="T25" fmla="*/ 30 h 30"/>
                <a:gd name="T26" fmla="*/ 32 w 70"/>
                <a:gd name="T27" fmla="*/ 22 h 30"/>
                <a:gd name="T28" fmla="*/ 36 w 70"/>
                <a:gd name="T29" fmla="*/ 22 h 30"/>
                <a:gd name="T30" fmla="*/ 42 w 70"/>
                <a:gd name="T31" fmla="*/ 22 h 30"/>
                <a:gd name="T32" fmla="*/ 52 w 70"/>
                <a:gd name="T33" fmla="*/ 22 h 30"/>
                <a:gd name="T34" fmla="*/ 48 w 70"/>
                <a:gd name="T35" fmla="*/ 18 h 30"/>
                <a:gd name="T36" fmla="*/ 54 w 70"/>
                <a:gd name="T37" fmla="*/ 18 h 30"/>
                <a:gd name="T38" fmla="*/ 60 w 70"/>
                <a:gd name="T39" fmla="*/ 18 h 30"/>
                <a:gd name="T40" fmla="*/ 70 w 70"/>
                <a:gd name="T41" fmla="*/ 18 h 30"/>
                <a:gd name="T42" fmla="*/ 64 w 70"/>
                <a:gd name="T43" fmla="*/ 12 h 30"/>
                <a:gd name="T44" fmla="*/ 56 w 70"/>
                <a:gd name="T45" fmla="*/ 10 h 30"/>
                <a:gd name="T46" fmla="*/ 38 w 70"/>
                <a:gd name="T47" fmla="*/ 6 h 30"/>
                <a:gd name="T48" fmla="*/ 42 w 70"/>
                <a:gd name="T49" fmla="*/ 4 h 30"/>
                <a:gd name="T50" fmla="*/ 44 w 70"/>
                <a:gd name="T51" fmla="*/ 4 h 30"/>
                <a:gd name="T52" fmla="*/ 38 w 70"/>
                <a:gd name="T53" fmla="*/ 0 h 30"/>
                <a:gd name="T54" fmla="*/ 32 w 70"/>
                <a:gd name="T55" fmla="*/ 0 h 30"/>
                <a:gd name="T56" fmla="*/ 20 w 70"/>
                <a:gd name="T57" fmla="*/ 0 h 30"/>
                <a:gd name="T58" fmla="*/ 16 w 70"/>
                <a:gd name="T59" fmla="*/ 2 h 30"/>
                <a:gd name="T60" fmla="*/ 16 w 70"/>
                <a:gd name="T61" fmla="*/ 6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30"/>
                <a:gd name="T95" fmla="*/ 70 w 7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30">
                  <a:moveTo>
                    <a:pt x="16" y="6"/>
                  </a:moveTo>
                  <a:lnTo>
                    <a:pt x="6" y="10"/>
                  </a:lnTo>
                  <a:lnTo>
                    <a:pt x="2" y="12"/>
                  </a:lnTo>
                  <a:lnTo>
                    <a:pt x="0" y="16"/>
                  </a:lnTo>
                  <a:lnTo>
                    <a:pt x="2" y="18"/>
                  </a:lnTo>
                  <a:lnTo>
                    <a:pt x="4" y="18"/>
                  </a:lnTo>
                  <a:lnTo>
                    <a:pt x="12" y="16"/>
                  </a:lnTo>
                  <a:lnTo>
                    <a:pt x="6" y="22"/>
                  </a:lnTo>
                  <a:lnTo>
                    <a:pt x="4" y="26"/>
                  </a:lnTo>
                  <a:lnTo>
                    <a:pt x="2" y="30"/>
                  </a:lnTo>
                  <a:lnTo>
                    <a:pt x="12" y="28"/>
                  </a:lnTo>
                  <a:lnTo>
                    <a:pt x="20" y="28"/>
                  </a:lnTo>
                  <a:lnTo>
                    <a:pt x="36" y="30"/>
                  </a:lnTo>
                  <a:lnTo>
                    <a:pt x="32" y="22"/>
                  </a:lnTo>
                  <a:lnTo>
                    <a:pt x="36" y="22"/>
                  </a:lnTo>
                  <a:lnTo>
                    <a:pt x="42" y="22"/>
                  </a:lnTo>
                  <a:lnTo>
                    <a:pt x="52" y="22"/>
                  </a:lnTo>
                  <a:lnTo>
                    <a:pt x="48" y="18"/>
                  </a:lnTo>
                  <a:lnTo>
                    <a:pt x="54" y="18"/>
                  </a:lnTo>
                  <a:lnTo>
                    <a:pt x="60" y="18"/>
                  </a:lnTo>
                  <a:lnTo>
                    <a:pt x="70" y="18"/>
                  </a:lnTo>
                  <a:lnTo>
                    <a:pt x="64" y="12"/>
                  </a:lnTo>
                  <a:lnTo>
                    <a:pt x="56" y="10"/>
                  </a:lnTo>
                  <a:lnTo>
                    <a:pt x="38" y="6"/>
                  </a:lnTo>
                  <a:lnTo>
                    <a:pt x="42" y="4"/>
                  </a:lnTo>
                  <a:lnTo>
                    <a:pt x="44" y="4"/>
                  </a:lnTo>
                  <a:lnTo>
                    <a:pt x="38" y="0"/>
                  </a:lnTo>
                  <a:lnTo>
                    <a:pt x="32" y="0"/>
                  </a:lnTo>
                  <a:lnTo>
                    <a:pt x="20" y="0"/>
                  </a:lnTo>
                  <a:lnTo>
                    <a:pt x="16" y="2"/>
                  </a:lnTo>
                  <a:lnTo>
                    <a:pt x="16"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3" name="Freeform 112"/>
            <p:cNvSpPr>
              <a:spLocks/>
            </p:cNvSpPr>
            <p:nvPr/>
          </p:nvSpPr>
          <p:spPr bwMode="auto">
            <a:xfrm>
              <a:off x="1012" y="2282"/>
              <a:ext cx="54" cy="26"/>
            </a:xfrm>
            <a:custGeom>
              <a:avLst/>
              <a:gdLst>
                <a:gd name="T0" fmla="*/ 20 w 54"/>
                <a:gd name="T1" fmla="*/ 6 h 26"/>
                <a:gd name="T2" fmla="*/ 10 w 54"/>
                <a:gd name="T3" fmla="*/ 10 h 26"/>
                <a:gd name="T4" fmla="*/ 0 w 54"/>
                <a:gd name="T5" fmla="*/ 16 h 26"/>
                <a:gd name="T6" fmla="*/ 16 w 54"/>
                <a:gd name="T7" fmla="*/ 16 h 26"/>
                <a:gd name="T8" fmla="*/ 22 w 54"/>
                <a:gd name="T9" fmla="*/ 16 h 26"/>
                <a:gd name="T10" fmla="*/ 24 w 54"/>
                <a:gd name="T11" fmla="*/ 16 h 26"/>
                <a:gd name="T12" fmla="*/ 26 w 54"/>
                <a:gd name="T13" fmla="*/ 18 h 26"/>
                <a:gd name="T14" fmla="*/ 20 w 54"/>
                <a:gd name="T15" fmla="*/ 22 h 26"/>
                <a:gd name="T16" fmla="*/ 16 w 54"/>
                <a:gd name="T17" fmla="*/ 26 h 26"/>
                <a:gd name="T18" fmla="*/ 30 w 54"/>
                <a:gd name="T19" fmla="*/ 26 h 26"/>
                <a:gd name="T20" fmla="*/ 46 w 54"/>
                <a:gd name="T21" fmla="*/ 24 h 26"/>
                <a:gd name="T22" fmla="*/ 38 w 54"/>
                <a:gd name="T23" fmla="*/ 16 h 26"/>
                <a:gd name="T24" fmla="*/ 46 w 54"/>
                <a:gd name="T25" fmla="*/ 14 h 26"/>
                <a:gd name="T26" fmla="*/ 50 w 54"/>
                <a:gd name="T27" fmla="*/ 14 h 26"/>
                <a:gd name="T28" fmla="*/ 54 w 54"/>
                <a:gd name="T29" fmla="*/ 12 h 26"/>
                <a:gd name="T30" fmla="*/ 48 w 54"/>
                <a:gd name="T31" fmla="*/ 8 h 26"/>
                <a:gd name="T32" fmla="*/ 42 w 54"/>
                <a:gd name="T33" fmla="*/ 4 h 26"/>
                <a:gd name="T34" fmla="*/ 38 w 54"/>
                <a:gd name="T35" fmla="*/ 0 h 26"/>
                <a:gd name="T36" fmla="*/ 30 w 54"/>
                <a:gd name="T37" fmla="*/ 0 h 26"/>
                <a:gd name="T38" fmla="*/ 18 w 54"/>
                <a:gd name="T39" fmla="*/ 0 h 26"/>
                <a:gd name="T40" fmla="*/ 20 w 54"/>
                <a:gd name="T41" fmla="*/ 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6"/>
                <a:gd name="T65" fmla="*/ 54 w 5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6">
                  <a:moveTo>
                    <a:pt x="20" y="6"/>
                  </a:moveTo>
                  <a:lnTo>
                    <a:pt x="10" y="10"/>
                  </a:lnTo>
                  <a:lnTo>
                    <a:pt x="0" y="16"/>
                  </a:lnTo>
                  <a:lnTo>
                    <a:pt x="16" y="16"/>
                  </a:lnTo>
                  <a:lnTo>
                    <a:pt x="22" y="16"/>
                  </a:lnTo>
                  <a:lnTo>
                    <a:pt x="24" y="16"/>
                  </a:lnTo>
                  <a:lnTo>
                    <a:pt x="26" y="18"/>
                  </a:lnTo>
                  <a:lnTo>
                    <a:pt x="20" y="22"/>
                  </a:lnTo>
                  <a:lnTo>
                    <a:pt x="16" y="26"/>
                  </a:lnTo>
                  <a:lnTo>
                    <a:pt x="30" y="26"/>
                  </a:lnTo>
                  <a:lnTo>
                    <a:pt x="46" y="24"/>
                  </a:lnTo>
                  <a:lnTo>
                    <a:pt x="38" y="16"/>
                  </a:lnTo>
                  <a:lnTo>
                    <a:pt x="46" y="14"/>
                  </a:lnTo>
                  <a:lnTo>
                    <a:pt x="50" y="14"/>
                  </a:lnTo>
                  <a:lnTo>
                    <a:pt x="54" y="12"/>
                  </a:lnTo>
                  <a:lnTo>
                    <a:pt x="48" y="8"/>
                  </a:lnTo>
                  <a:lnTo>
                    <a:pt x="42" y="4"/>
                  </a:lnTo>
                  <a:lnTo>
                    <a:pt x="38" y="0"/>
                  </a:lnTo>
                  <a:lnTo>
                    <a:pt x="30" y="0"/>
                  </a:lnTo>
                  <a:lnTo>
                    <a:pt x="18" y="0"/>
                  </a:lnTo>
                  <a:lnTo>
                    <a:pt x="20"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4" name="Freeform 113"/>
            <p:cNvSpPr>
              <a:spLocks/>
            </p:cNvSpPr>
            <p:nvPr/>
          </p:nvSpPr>
          <p:spPr bwMode="auto">
            <a:xfrm>
              <a:off x="978" y="2286"/>
              <a:ext cx="34" cy="16"/>
            </a:xfrm>
            <a:custGeom>
              <a:avLst/>
              <a:gdLst>
                <a:gd name="T0" fmla="*/ 16 w 34"/>
                <a:gd name="T1" fmla="*/ 0 h 16"/>
                <a:gd name="T2" fmla="*/ 8 w 34"/>
                <a:gd name="T3" fmla="*/ 4 h 16"/>
                <a:gd name="T4" fmla="*/ 4 w 34"/>
                <a:gd name="T5" fmla="*/ 4 h 16"/>
                <a:gd name="T6" fmla="*/ 0 w 34"/>
                <a:gd name="T7" fmla="*/ 8 h 16"/>
                <a:gd name="T8" fmla="*/ 10 w 34"/>
                <a:gd name="T9" fmla="*/ 8 h 16"/>
                <a:gd name="T10" fmla="*/ 16 w 34"/>
                <a:gd name="T11" fmla="*/ 8 h 16"/>
                <a:gd name="T12" fmla="*/ 20 w 34"/>
                <a:gd name="T13" fmla="*/ 8 h 16"/>
                <a:gd name="T14" fmla="*/ 20 w 34"/>
                <a:gd name="T15" fmla="*/ 10 h 16"/>
                <a:gd name="T16" fmla="*/ 18 w 34"/>
                <a:gd name="T17" fmla="*/ 12 h 16"/>
                <a:gd name="T18" fmla="*/ 16 w 34"/>
                <a:gd name="T19" fmla="*/ 14 h 16"/>
                <a:gd name="T20" fmla="*/ 20 w 34"/>
                <a:gd name="T21" fmla="*/ 16 h 16"/>
                <a:gd name="T22" fmla="*/ 26 w 34"/>
                <a:gd name="T23" fmla="*/ 16 h 16"/>
                <a:gd name="T24" fmla="*/ 30 w 34"/>
                <a:gd name="T25" fmla="*/ 14 h 16"/>
                <a:gd name="T26" fmla="*/ 34 w 34"/>
                <a:gd name="T27" fmla="*/ 10 h 16"/>
                <a:gd name="T28" fmla="*/ 30 w 34"/>
                <a:gd name="T29" fmla="*/ 6 h 16"/>
                <a:gd name="T30" fmla="*/ 24 w 34"/>
                <a:gd name="T31" fmla="*/ 6 h 16"/>
                <a:gd name="T32" fmla="*/ 12 w 34"/>
                <a:gd name="T33" fmla="*/ 4 h 16"/>
                <a:gd name="T34" fmla="*/ 16 w 34"/>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6"/>
                <a:gd name="T56" fmla="*/ 34 w 3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6">
                  <a:moveTo>
                    <a:pt x="16" y="0"/>
                  </a:moveTo>
                  <a:lnTo>
                    <a:pt x="8" y="4"/>
                  </a:lnTo>
                  <a:lnTo>
                    <a:pt x="4" y="4"/>
                  </a:lnTo>
                  <a:lnTo>
                    <a:pt x="0" y="8"/>
                  </a:lnTo>
                  <a:lnTo>
                    <a:pt x="10" y="8"/>
                  </a:lnTo>
                  <a:lnTo>
                    <a:pt x="16" y="8"/>
                  </a:lnTo>
                  <a:lnTo>
                    <a:pt x="20" y="8"/>
                  </a:lnTo>
                  <a:lnTo>
                    <a:pt x="20" y="10"/>
                  </a:lnTo>
                  <a:lnTo>
                    <a:pt x="18" y="12"/>
                  </a:lnTo>
                  <a:lnTo>
                    <a:pt x="16" y="14"/>
                  </a:lnTo>
                  <a:lnTo>
                    <a:pt x="20" y="16"/>
                  </a:lnTo>
                  <a:lnTo>
                    <a:pt x="26" y="16"/>
                  </a:lnTo>
                  <a:lnTo>
                    <a:pt x="30" y="14"/>
                  </a:lnTo>
                  <a:lnTo>
                    <a:pt x="34" y="10"/>
                  </a:lnTo>
                  <a:lnTo>
                    <a:pt x="30" y="6"/>
                  </a:lnTo>
                  <a:lnTo>
                    <a:pt x="24" y="6"/>
                  </a:lnTo>
                  <a:lnTo>
                    <a:pt x="12" y="4"/>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5" name="Freeform 114"/>
            <p:cNvSpPr>
              <a:spLocks/>
            </p:cNvSpPr>
            <p:nvPr/>
          </p:nvSpPr>
          <p:spPr bwMode="auto">
            <a:xfrm>
              <a:off x="1034" y="2262"/>
              <a:ext cx="64" cy="20"/>
            </a:xfrm>
            <a:custGeom>
              <a:avLst/>
              <a:gdLst>
                <a:gd name="T0" fmla="*/ 30 w 64"/>
                <a:gd name="T1" fmla="*/ 8 h 20"/>
                <a:gd name="T2" fmla="*/ 40 w 64"/>
                <a:gd name="T3" fmla="*/ 6 h 20"/>
                <a:gd name="T4" fmla="*/ 48 w 64"/>
                <a:gd name="T5" fmla="*/ 8 h 20"/>
                <a:gd name="T6" fmla="*/ 56 w 64"/>
                <a:gd name="T7" fmla="*/ 10 h 20"/>
                <a:gd name="T8" fmla="*/ 64 w 64"/>
                <a:gd name="T9" fmla="*/ 14 h 20"/>
                <a:gd name="T10" fmla="*/ 46 w 64"/>
                <a:gd name="T11" fmla="*/ 12 h 20"/>
                <a:gd name="T12" fmla="*/ 38 w 64"/>
                <a:gd name="T13" fmla="*/ 14 h 20"/>
                <a:gd name="T14" fmla="*/ 34 w 64"/>
                <a:gd name="T15" fmla="*/ 16 h 20"/>
                <a:gd name="T16" fmla="*/ 30 w 64"/>
                <a:gd name="T17" fmla="*/ 18 h 20"/>
                <a:gd name="T18" fmla="*/ 36 w 64"/>
                <a:gd name="T19" fmla="*/ 18 h 20"/>
                <a:gd name="T20" fmla="*/ 38 w 64"/>
                <a:gd name="T21" fmla="*/ 18 h 20"/>
                <a:gd name="T22" fmla="*/ 40 w 64"/>
                <a:gd name="T23" fmla="*/ 20 h 20"/>
                <a:gd name="T24" fmla="*/ 30 w 64"/>
                <a:gd name="T25" fmla="*/ 20 h 20"/>
                <a:gd name="T26" fmla="*/ 20 w 64"/>
                <a:gd name="T27" fmla="*/ 20 h 20"/>
                <a:gd name="T28" fmla="*/ 18 w 64"/>
                <a:gd name="T29" fmla="*/ 20 h 20"/>
                <a:gd name="T30" fmla="*/ 16 w 64"/>
                <a:gd name="T31" fmla="*/ 16 h 20"/>
                <a:gd name="T32" fmla="*/ 14 w 64"/>
                <a:gd name="T33" fmla="*/ 14 h 20"/>
                <a:gd name="T34" fmla="*/ 12 w 64"/>
                <a:gd name="T35" fmla="*/ 12 h 20"/>
                <a:gd name="T36" fmla="*/ 6 w 64"/>
                <a:gd name="T37" fmla="*/ 12 h 20"/>
                <a:gd name="T38" fmla="*/ 0 w 64"/>
                <a:gd name="T39" fmla="*/ 10 h 20"/>
                <a:gd name="T40" fmla="*/ 14 w 64"/>
                <a:gd name="T41" fmla="*/ 2 h 20"/>
                <a:gd name="T42" fmla="*/ 20 w 64"/>
                <a:gd name="T43" fmla="*/ 0 h 20"/>
                <a:gd name="T44" fmla="*/ 24 w 64"/>
                <a:gd name="T45" fmla="*/ 2 h 20"/>
                <a:gd name="T46" fmla="*/ 28 w 64"/>
                <a:gd name="T47" fmla="*/ 4 h 20"/>
                <a:gd name="T48" fmla="*/ 30 w 64"/>
                <a:gd name="T49" fmla="*/ 8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0"/>
                <a:gd name="T77" fmla="*/ 64 w 64"/>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0">
                  <a:moveTo>
                    <a:pt x="30" y="8"/>
                  </a:moveTo>
                  <a:lnTo>
                    <a:pt x="40" y="6"/>
                  </a:lnTo>
                  <a:lnTo>
                    <a:pt x="48" y="8"/>
                  </a:lnTo>
                  <a:lnTo>
                    <a:pt x="56" y="10"/>
                  </a:lnTo>
                  <a:lnTo>
                    <a:pt x="64" y="14"/>
                  </a:lnTo>
                  <a:lnTo>
                    <a:pt x="46" y="12"/>
                  </a:lnTo>
                  <a:lnTo>
                    <a:pt x="38" y="14"/>
                  </a:lnTo>
                  <a:lnTo>
                    <a:pt x="34" y="16"/>
                  </a:lnTo>
                  <a:lnTo>
                    <a:pt x="30" y="18"/>
                  </a:lnTo>
                  <a:lnTo>
                    <a:pt x="36" y="18"/>
                  </a:lnTo>
                  <a:lnTo>
                    <a:pt x="38" y="18"/>
                  </a:lnTo>
                  <a:lnTo>
                    <a:pt x="40" y="20"/>
                  </a:lnTo>
                  <a:lnTo>
                    <a:pt x="30" y="20"/>
                  </a:lnTo>
                  <a:lnTo>
                    <a:pt x="20" y="20"/>
                  </a:lnTo>
                  <a:lnTo>
                    <a:pt x="18" y="20"/>
                  </a:lnTo>
                  <a:lnTo>
                    <a:pt x="16" y="16"/>
                  </a:lnTo>
                  <a:lnTo>
                    <a:pt x="14" y="14"/>
                  </a:lnTo>
                  <a:lnTo>
                    <a:pt x="12" y="12"/>
                  </a:lnTo>
                  <a:lnTo>
                    <a:pt x="6" y="12"/>
                  </a:lnTo>
                  <a:lnTo>
                    <a:pt x="0" y="10"/>
                  </a:lnTo>
                  <a:lnTo>
                    <a:pt x="14" y="2"/>
                  </a:lnTo>
                  <a:lnTo>
                    <a:pt x="20" y="0"/>
                  </a:lnTo>
                  <a:lnTo>
                    <a:pt x="24" y="2"/>
                  </a:lnTo>
                  <a:lnTo>
                    <a:pt x="28" y="4"/>
                  </a:lnTo>
                  <a:lnTo>
                    <a:pt x="30" y="8"/>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6" name="Freeform 115"/>
            <p:cNvSpPr>
              <a:spLocks/>
            </p:cNvSpPr>
            <p:nvPr/>
          </p:nvSpPr>
          <p:spPr bwMode="auto">
            <a:xfrm>
              <a:off x="986" y="2226"/>
              <a:ext cx="60" cy="22"/>
            </a:xfrm>
            <a:custGeom>
              <a:avLst/>
              <a:gdLst>
                <a:gd name="T0" fmla="*/ 20 w 60"/>
                <a:gd name="T1" fmla="*/ 4 h 22"/>
                <a:gd name="T2" fmla="*/ 30 w 60"/>
                <a:gd name="T3" fmla="*/ 2 h 22"/>
                <a:gd name="T4" fmla="*/ 40 w 60"/>
                <a:gd name="T5" fmla="*/ 0 h 22"/>
                <a:gd name="T6" fmla="*/ 50 w 60"/>
                <a:gd name="T7" fmla="*/ 0 h 22"/>
                <a:gd name="T8" fmla="*/ 60 w 60"/>
                <a:gd name="T9" fmla="*/ 4 h 22"/>
                <a:gd name="T10" fmla="*/ 54 w 60"/>
                <a:gd name="T11" fmla="*/ 4 h 22"/>
                <a:gd name="T12" fmla="*/ 50 w 60"/>
                <a:gd name="T13" fmla="*/ 8 h 22"/>
                <a:gd name="T14" fmla="*/ 50 w 60"/>
                <a:gd name="T15" fmla="*/ 10 h 22"/>
                <a:gd name="T16" fmla="*/ 50 w 60"/>
                <a:gd name="T17" fmla="*/ 12 h 22"/>
                <a:gd name="T18" fmla="*/ 56 w 60"/>
                <a:gd name="T19" fmla="*/ 12 h 22"/>
                <a:gd name="T20" fmla="*/ 28 w 60"/>
                <a:gd name="T21" fmla="*/ 20 h 22"/>
                <a:gd name="T22" fmla="*/ 14 w 60"/>
                <a:gd name="T23" fmla="*/ 22 h 22"/>
                <a:gd name="T24" fmla="*/ 8 w 60"/>
                <a:gd name="T25" fmla="*/ 22 h 22"/>
                <a:gd name="T26" fmla="*/ 2 w 60"/>
                <a:gd name="T27" fmla="*/ 20 h 22"/>
                <a:gd name="T28" fmla="*/ 6 w 60"/>
                <a:gd name="T29" fmla="*/ 18 h 22"/>
                <a:gd name="T30" fmla="*/ 10 w 60"/>
                <a:gd name="T31" fmla="*/ 14 h 22"/>
                <a:gd name="T32" fmla="*/ 8 w 60"/>
                <a:gd name="T33" fmla="*/ 12 h 22"/>
                <a:gd name="T34" fmla="*/ 6 w 60"/>
                <a:gd name="T35" fmla="*/ 12 h 22"/>
                <a:gd name="T36" fmla="*/ 0 w 60"/>
                <a:gd name="T37" fmla="*/ 12 h 22"/>
                <a:gd name="T38" fmla="*/ 4 w 60"/>
                <a:gd name="T39" fmla="*/ 8 h 22"/>
                <a:gd name="T40" fmla="*/ 8 w 60"/>
                <a:gd name="T41" fmla="*/ 4 h 22"/>
                <a:gd name="T42" fmla="*/ 18 w 60"/>
                <a:gd name="T43" fmla="*/ 4 h 22"/>
                <a:gd name="T44" fmla="*/ 20 w 60"/>
                <a:gd name="T45" fmla="*/ 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2"/>
                <a:gd name="T71" fmla="*/ 60 w 60"/>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2">
                  <a:moveTo>
                    <a:pt x="20" y="4"/>
                  </a:moveTo>
                  <a:lnTo>
                    <a:pt x="30" y="2"/>
                  </a:lnTo>
                  <a:lnTo>
                    <a:pt x="40" y="0"/>
                  </a:lnTo>
                  <a:lnTo>
                    <a:pt x="50" y="0"/>
                  </a:lnTo>
                  <a:lnTo>
                    <a:pt x="60" y="4"/>
                  </a:lnTo>
                  <a:lnTo>
                    <a:pt x="54" y="4"/>
                  </a:lnTo>
                  <a:lnTo>
                    <a:pt x="50" y="8"/>
                  </a:lnTo>
                  <a:lnTo>
                    <a:pt x="50" y="10"/>
                  </a:lnTo>
                  <a:lnTo>
                    <a:pt x="50" y="12"/>
                  </a:lnTo>
                  <a:lnTo>
                    <a:pt x="56" y="12"/>
                  </a:lnTo>
                  <a:lnTo>
                    <a:pt x="28" y="20"/>
                  </a:lnTo>
                  <a:lnTo>
                    <a:pt x="14" y="22"/>
                  </a:lnTo>
                  <a:lnTo>
                    <a:pt x="8" y="22"/>
                  </a:lnTo>
                  <a:lnTo>
                    <a:pt x="2" y="20"/>
                  </a:lnTo>
                  <a:lnTo>
                    <a:pt x="6" y="18"/>
                  </a:lnTo>
                  <a:lnTo>
                    <a:pt x="10" y="14"/>
                  </a:lnTo>
                  <a:lnTo>
                    <a:pt x="8" y="12"/>
                  </a:lnTo>
                  <a:lnTo>
                    <a:pt x="6" y="12"/>
                  </a:lnTo>
                  <a:lnTo>
                    <a:pt x="0" y="12"/>
                  </a:lnTo>
                  <a:lnTo>
                    <a:pt x="4" y="8"/>
                  </a:lnTo>
                  <a:lnTo>
                    <a:pt x="8" y="4"/>
                  </a:lnTo>
                  <a:lnTo>
                    <a:pt x="18" y="4"/>
                  </a:lnTo>
                  <a:lnTo>
                    <a:pt x="20"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7" name="Freeform 116"/>
            <p:cNvSpPr>
              <a:spLocks/>
            </p:cNvSpPr>
            <p:nvPr/>
          </p:nvSpPr>
          <p:spPr bwMode="auto">
            <a:xfrm>
              <a:off x="1024" y="2344"/>
              <a:ext cx="50" cy="18"/>
            </a:xfrm>
            <a:custGeom>
              <a:avLst/>
              <a:gdLst>
                <a:gd name="T0" fmla="*/ 16 w 50"/>
                <a:gd name="T1" fmla="*/ 2 h 18"/>
                <a:gd name="T2" fmla="*/ 24 w 50"/>
                <a:gd name="T3" fmla="*/ 0 h 18"/>
                <a:gd name="T4" fmla="*/ 34 w 50"/>
                <a:gd name="T5" fmla="*/ 0 h 18"/>
                <a:gd name="T6" fmla="*/ 42 w 50"/>
                <a:gd name="T7" fmla="*/ 2 h 18"/>
                <a:gd name="T8" fmla="*/ 50 w 50"/>
                <a:gd name="T9" fmla="*/ 6 h 18"/>
                <a:gd name="T10" fmla="*/ 40 w 50"/>
                <a:gd name="T11" fmla="*/ 8 h 18"/>
                <a:gd name="T12" fmla="*/ 32 w 50"/>
                <a:gd name="T13" fmla="*/ 12 h 18"/>
                <a:gd name="T14" fmla="*/ 28 w 50"/>
                <a:gd name="T15" fmla="*/ 12 h 18"/>
                <a:gd name="T16" fmla="*/ 26 w 50"/>
                <a:gd name="T17" fmla="*/ 12 h 18"/>
                <a:gd name="T18" fmla="*/ 22 w 50"/>
                <a:gd name="T19" fmla="*/ 12 h 18"/>
                <a:gd name="T20" fmla="*/ 20 w 50"/>
                <a:gd name="T21" fmla="*/ 12 h 18"/>
                <a:gd name="T22" fmla="*/ 16 w 50"/>
                <a:gd name="T23" fmla="*/ 16 h 18"/>
                <a:gd name="T24" fmla="*/ 12 w 50"/>
                <a:gd name="T25" fmla="*/ 18 h 18"/>
                <a:gd name="T26" fmla="*/ 6 w 50"/>
                <a:gd name="T27" fmla="*/ 18 h 18"/>
                <a:gd name="T28" fmla="*/ 4 w 50"/>
                <a:gd name="T29" fmla="*/ 16 h 18"/>
                <a:gd name="T30" fmla="*/ 2 w 50"/>
                <a:gd name="T31" fmla="*/ 14 h 18"/>
                <a:gd name="T32" fmla="*/ 0 w 50"/>
                <a:gd name="T33" fmla="*/ 12 h 18"/>
                <a:gd name="T34" fmla="*/ 4 w 50"/>
                <a:gd name="T35" fmla="*/ 8 h 18"/>
                <a:gd name="T36" fmla="*/ 12 w 50"/>
                <a:gd name="T37" fmla="*/ 4 h 18"/>
                <a:gd name="T38" fmla="*/ 16 w 50"/>
                <a:gd name="T39" fmla="*/ 2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8"/>
                <a:gd name="T62" fmla="*/ 50 w 5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8">
                  <a:moveTo>
                    <a:pt x="16" y="2"/>
                  </a:moveTo>
                  <a:lnTo>
                    <a:pt x="24" y="0"/>
                  </a:lnTo>
                  <a:lnTo>
                    <a:pt x="34" y="0"/>
                  </a:lnTo>
                  <a:lnTo>
                    <a:pt x="42" y="2"/>
                  </a:lnTo>
                  <a:lnTo>
                    <a:pt x="50" y="6"/>
                  </a:lnTo>
                  <a:lnTo>
                    <a:pt x="40" y="8"/>
                  </a:lnTo>
                  <a:lnTo>
                    <a:pt x="32" y="12"/>
                  </a:lnTo>
                  <a:lnTo>
                    <a:pt x="28" y="12"/>
                  </a:lnTo>
                  <a:lnTo>
                    <a:pt x="26" y="12"/>
                  </a:lnTo>
                  <a:lnTo>
                    <a:pt x="22" y="12"/>
                  </a:lnTo>
                  <a:lnTo>
                    <a:pt x="20" y="12"/>
                  </a:lnTo>
                  <a:lnTo>
                    <a:pt x="16" y="16"/>
                  </a:lnTo>
                  <a:lnTo>
                    <a:pt x="12" y="18"/>
                  </a:lnTo>
                  <a:lnTo>
                    <a:pt x="6" y="18"/>
                  </a:lnTo>
                  <a:lnTo>
                    <a:pt x="4" y="16"/>
                  </a:lnTo>
                  <a:lnTo>
                    <a:pt x="2" y="14"/>
                  </a:lnTo>
                  <a:lnTo>
                    <a:pt x="0" y="12"/>
                  </a:lnTo>
                  <a:lnTo>
                    <a:pt x="4" y="8"/>
                  </a:lnTo>
                  <a:lnTo>
                    <a:pt x="12" y="4"/>
                  </a:lnTo>
                  <a:lnTo>
                    <a:pt x="1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8" name="Freeform 117"/>
            <p:cNvSpPr>
              <a:spLocks/>
            </p:cNvSpPr>
            <p:nvPr/>
          </p:nvSpPr>
          <p:spPr bwMode="auto">
            <a:xfrm>
              <a:off x="1024" y="2326"/>
              <a:ext cx="34" cy="16"/>
            </a:xfrm>
            <a:custGeom>
              <a:avLst/>
              <a:gdLst>
                <a:gd name="T0" fmla="*/ 20 w 34"/>
                <a:gd name="T1" fmla="*/ 2 h 16"/>
                <a:gd name="T2" fmla="*/ 14 w 34"/>
                <a:gd name="T3" fmla="*/ 0 h 16"/>
                <a:gd name="T4" fmla="*/ 10 w 34"/>
                <a:gd name="T5" fmla="*/ 0 h 16"/>
                <a:gd name="T6" fmla="*/ 0 w 34"/>
                <a:gd name="T7" fmla="*/ 2 h 16"/>
                <a:gd name="T8" fmla="*/ 4 w 34"/>
                <a:gd name="T9" fmla="*/ 8 h 16"/>
                <a:gd name="T10" fmla="*/ 8 w 34"/>
                <a:gd name="T11" fmla="*/ 8 h 16"/>
                <a:gd name="T12" fmla="*/ 14 w 34"/>
                <a:gd name="T13" fmla="*/ 10 h 16"/>
                <a:gd name="T14" fmla="*/ 18 w 34"/>
                <a:gd name="T15" fmla="*/ 12 h 16"/>
                <a:gd name="T16" fmla="*/ 18 w 34"/>
                <a:gd name="T17" fmla="*/ 14 h 16"/>
                <a:gd name="T18" fmla="*/ 22 w 34"/>
                <a:gd name="T19" fmla="*/ 16 h 16"/>
                <a:gd name="T20" fmla="*/ 26 w 34"/>
                <a:gd name="T21" fmla="*/ 16 h 16"/>
                <a:gd name="T22" fmla="*/ 34 w 34"/>
                <a:gd name="T23" fmla="*/ 12 h 16"/>
                <a:gd name="T24" fmla="*/ 34 w 34"/>
                <a:gd name="T25" fmla="*/ 10 h 16"/>
                <a:gd name="T26" fmla="*/ 32 w 34"/>
                <a:gd name="T27" fmla="*/ 8 h 16"/>
                <a:gd name="T28" fmla="*/ 28 w 34"/>
                <a:gd name="T29" fmla="*/ 8 h 16"/>
                <a:gd name="T30" fmla="*/ 22 w 34"/>
                <a:gd name="T31" fmla="*/ 6 h 16"/>
                <a:gd name="T32" fmla="*/ 20 w 34"/>
                <a:gd name="T33" fmla="*/ 2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6"/>
                <a:gd name="T53" fmla="*/ 34 w 3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6">
                  <a:moveTo>
                    <a:pt x="20" y="2"/>
                  </a:moveTo>
                  <a:lnTo>
                    <a:pt x="14" y="0"/>
                  </a:lnTo>
                  <a:lnTo>
                    <a:pt x="10" y="0"/>
                  </a:lnTo>
                  <a:lnTo>
                    <a:pt x="0" y="2"/>
                  </a:lnTo>
                  <a:lnTo>
                    <a:pt x="4" y="8"/>
                  </a:lnTo>
                  <a:lnTo>
                    <a:pt x="8" y="8"/>
                  </a:lnTo>
                  <a:lnTo>
                    <a:pt x="14" y="10"/>
                  </a:lnTo>
                  <a:lnTo>
                    <a:pt x="18" y="12"/>
                  </a:lnTo>
                  <a:lnTo>
                    <a:pt x="18" y="14"/>
                  </a:lnTo>
                  <a:lnTo>
                    <a:pt x="22" y="16"/>
                  </a:lnTo>
                  <a:lnTo>
                    <a:pt x="26" y="16"/>
                  </a:lnTo>
                  <a:lnTo>
                    <a:pt x="34" y="12"/>
                  </a:lnTo>
                  <a:lnTo>
                    <a:pt x="34" y="10"/>
                  </a:lnTo>
                  <a:lnTo>
                    <a:pt x="32" y="8"/>
                  </a:lnTo>
                  <a:lnTo>
                    <a:pt x="28" y="8"/>
                  </a:lnTo>
                  <a:lnTo>
                    <a:pt x="22" y="6"/>
                  </a:lnTo>
                  <a:lnTo>
                    <a:pt x="2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9" name="Freeform 118"/>
            <p:cNvSpPr>
              <a:spLocks/>
            </p:cNvSpPr>
            <p:nvPr/>
          </p:nvSpPr>
          <p:spPr bwMode="auto">
            <a:xfrm>
              <a:off x="1024" y="2370"/>
              <a:ext cx="30" cy="10"/>
            </a:xfrm>
            <a:custGeom>
              <a:avLst/>
              <a:gdLst>
                <a:gd name="T0" fmla="*/ 16 w 30"/>
                <a:gd name="T1" fmla="*/ 2 h 10"/>
                <a:gd name="T2" fmla="*/ 8 w 30"/>
                <a:gd name="T3" fmla="*/ 2 h 10"/>
                <a:gd name="T4" fmla="*/ 0 w 30"/>
                <a:gd name="T5" fmla="*/ 6 h 10"/>
                <a:gd name="T6" fmla="*/ 24 w 30"/>
                <a:gd name="T7" fmla="*/ 10 h 10"/>
                <a:gd name="T8" fmla="*/ 26 w 30"/>
                <a:gd name="T9" fmla="*/ 10 h 10"/>
                <a:gd name="T10" fmla="*/ 30 w 30"/>
                <a:gd name="T11" fmla="*/ 10 h 10"/>
                <a:gd name="T12" fmla="*/ 26 w 30"/>
                <a:gd name="T13" fmla="*/ 4 h 10"/>
                <a:gd name="T14" fmla="*/ 18 w 30"/>
                <a:gd name="T15" fmla="*/ 0 h 10"/>
                <a:gd name="T16" fmla="*/ 26 w 30"/>
                <a:gd name="T17" fmla="*/ 2 h 10"/>
                <a:gd name="T18" fmla="*/ 16 w 30"/>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
                <a:gd name="T32" fmla="*/ 30 w 3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
                  <a:moveTo>
                    <a:pt x="16" y="2"/>
                  </a:moveTo>
                  <a:lnTo>
                    <a:pt x="8" y="2"/>
                  </a:lnTo>
                  <a:lnTo>
                    <a:pt x="0" y="6"/>
                  </a:lnTo>
                  <a:lnTo>
                    <a:pt x="24" y="10"/>
                  </a:lnTo>
                  <a:lnTo>
                    <a:pt x="26" y="10"/>
                  </a:lnTo>
                  <a:lnTo>
                    <a:pt x="30" y="10"/>
                  </a:lnTo>
                  <a:lnTo>
                    <a:pt x="26" y="4"/>
                  </a:lnTo>
                  <a:lnTo>
                    <a:pt x="18" y="0"/>
                  </a:lnTo>
                  <a:lnTo>
                    <a:pt x="26" y="2"/>
                  </a:lnTo>
                  <a:lnTo>
                    <a:pt x="1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0" name="Freeform 119"/>
            <p:cNvSpPr>
              <a:spLocks/>
            </p:cNvSpPr>
            <p:nvPr/>
          </p:nvSpPr>
          <p:spPr bwMode="auto">
            <a:xfrm>
              <a:off x="1046" y="2372"/>
              <a:ext cx="80" cy="36"/>
            </a:xfrm>
            <a:custGeom>
              <a:avLst/>
              <a:gdLst>
                <a:gd name="T0" fmla="*/ 12 w 80"/>
                <a:gd name="T1" fmla="*/ 4 h 36"/>
                <a:gd name="T2" fmla="*/ 26 w 80"/>
                <a:gd name="T3" fmla="*/ 0 h 36"/>
                <a:gd name="T4" fmla="*/ 38 w 80"/>
                <a:gd name="T5" fmla="*/ 0 h 36"/>
                <a:gd name="T6" fmla="*/ 52 w 80"/>
                <a:gd name="T7" fmla="*/ 4 h 36"/>
                <a:gd name="T8" fmla="*/ 64 w 80"/>
                <a:gd name="T9" fmla="*/ 8 h 36"/>
                <a:gd name="T10" fmla="*/ 54 w 80"/>
                <a:gd name="T11" fmla="*/ 10 h 36"/>
                <a:gd name="T12" fmla="*/ 50 w 80"/>
                <a:gd name="T13" fmla="*/ 12 h 36"/>
                <a:gd name="T14" fmla="*/ 46 w 80"/>
                <a:gd name="T15" fmla="*/ 14 h 36"/>
                <a:gd name="T16" fmla="*/ 54 w 80"/>
                <a:gd name="T17" fmla="*/ 18 h 36"/>
                <a:gd name="T18" fmla="*/ 62 w 80"/>
                <a:gd name="T19" fmla="*/ 20 h 36"/>
                <a:gd name="T20" fmla="*/ 56 w 80"/>
                <a:gd name="T21" fmla="*/ 20 h 36"/>
                <a:gd name="T22" fmla="*/ 50 w 80"/>
                <a:gd name="T23" fmla="*/ 20 h 36"/>
                <a:gd name="T24" fmla="*/ 54 w 80"/>
                <a:gd name="T25" fmla="*/ 24 h 36"/>
                <a:gd name="T26" fmla="*/ 60 w 80"/>
                <a:gd name="T27" fmla="*/ 26 h 36"/>
                <a:gd name="T28" fmla="*/ 66 w 80"/>
                <a:gd name="T29" fmla="*/ 26 h 36"/>
                <a:gd name="T30" fmla="*/ 70 w 80"/>
                <a:gd name="T31" fmla="*/ 30 h 36"/>
                <a:gd name="T32" fmla="*/ 80 w 80"/>
                <a:gd name="T33" fmla="*/ 36 h 36"/>
                <a:gd name="T34" fmla="*/ 66 w 80"/>
                <a:gd name="T35" fmla="*/ 32 h 36"/>
                <a:gd name="T36" fmla="*/ 52 w 80"/>
                <a:gd name="T37" fmla="*/ 30 h 36"/>
                <a:gd name="T38" fmla="*/ 38 w 80"/>
                <a:gd name="T39" fmla="*/ 30 h 36"/>
                <a:gd name="T40" fmla="*/ 24 w 80"/>
                <a:gd name="T41" fmla="*/ 34 h 36"/>
                <a:gd name="T42" fmla="*/ 18 w 80"/>
                <a:gd name="T43" fmla="*/ 32 h 36"/>
                <a:gd name="T44" fmla="*/ 12 w 80"/>
                <a:gd name="T45" fmla="*/ 32 h 36"/>
                <a:gd name="T46" fmla="*/ 6 w 80"/>
                <a:gd name="T47" fmla="*/ 32 h 36"/>
                <a:gd name="T48" fmla="*/ 4 w 80"/>
                <a:gd name="T49" fmla="*/ 30 h 36"/>
                <a:gd name="T50" fmla="*/ 2 w 80"/>
                <a:gd name="T51" fmla="*/ 28 h 36"/>
                <a:gd name="T52" fmla="*/ 0 w 80"/>
                <a:gd name="T53" fmla="*/ 24 h 36"/>
                <a:gd name="T54" fmla="*/ 2 w 80"/>
                <a:gd name="T55" fmla="*/ 22 h 36"/>
                <a:gd name="T56" fmla="*/ 10 w 80"/>
                <a:gd name="T57" fmla="*/ 20 h 36"/>
                <a:gd name="T58" fmla="*/ 4 w 80"/>
                <a:gd name="T59" fmla="*/ 20 h 36"/>
                <a:gd name="T60" fmla="*/ 0 w 80"/>
                <a:gd name="T61" fmla="*/ 18 h 36"/>
                <a:gd name="T62" fmla="*/ 0 w 80"/>
                <a:gd name="T63" fmla="*/ 16 h 36"/>
                <a:gd name="T64" fmla="*/ 2 w 80"/>
                <a:gd name="T65" fmla="*/ 14 h 36"/>
                <a:gd name="T66" fmla="*/ 4 w 80"/>
                <a:gd name="T67" fmla="*/ 12 h 36"/>
                <a:gd name="T68" fmla="*/ 8 w 80"/>
                <a:gd name="T69" fmla="*/ 10 h 36"/>
                <a:gd name="T70" fmla="*/ 12 w 80"/>
                <a:gd name="T71" fmla="*/ 8 h 36"/>
                <a:gd name="T72" fmla="*/ 12 w 80"/>
                <a:gd name="T73" fmla="*/ 4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6"/>
                <a:gd name="T113" fmla="*/ 80 w 80"/>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6">
                  <a:moveTo>
                    <a:pt x="12" y="4"/>
                  </a:moveTo>
                  <a:lnTo>
                    <a:pt x="26" y="0"/>
                  </a:lnTo>
                  <a:lnTo>
                    <a:pt x="38" y="0"/>
                  </a:lnTo>
                  <a:lnTo>
                    <a:pt x="52" y="4"/>
                  </a:lnTo>
                  <a:lnTo>
                    <a:pt x="64" y="8"/>
                  </a:lnTo>
                  <a:lnTo>
                    <a:pt x="54" y="10"/>
                  </a:lnTo>
                  <a:lnTo>
                    <a:pt x="50" y="12"/>
                  </a:lnTo>
                  <a:lnTo>
                    <a:pt x="46" y="14"/>
                  </a:lnTo>
                  <a:lnTo>
                    <a:pt x="54" y="18"/>
                  </a:lnTo>
                  <a:lnTo>
                    <a:pt x="62" y="20"/>
                  </a:lnTo>
                  <a:lnTo>
                    <a:pt x="56" y="20"/>
                  </a:lnTo>
                  <a:lnTo>
                    <a:pt x="50" y="20"/>
                  </a:lnTo>
                  <a:lnTo>
                    <a:pt x="54" y="24"/>
                  </a:lnTo>
                  <a:lnTo>
                    <a:pt x="60" y="26"/>
                  </a:lnTo>
                  <a:lnTo>
                    <a:pt x="66" y="26"/>
                  </a:lnTo>
                  <a:lnTo>
                    <a:pt x="70" y="30"/>
                  </a:lnTo>
                  <a:lnTo>
                    <a:pt x="80" y="36"/>
                  </a:lnTo>
                  <a:lnTo>
                    <a:pt x="66" y="32"/>
                  </a:lnTo>
                  <a:lnTo>
                    <a:pt x="52" y="30"/>
                  </a:lnTo>
                  <a:lnTo>
                    <a:pt x="38" y="30"/>
                  </a:lnTo>
                  <a:lnTo>
                    <a:pt x="24" y="34"/>
                  </a:lnTo>
                  <a:lnTo>
                    <a:pt x="18" y="32"/>
                  </a:lnTo>
                  <a:lnTo>
                    <a:pt x="12" y="32"/>
                  </a:lnTo>
                  <a:lnTo>
                    <a:pt x="6" y="32"/>
                  </a:lnTo>
                  <a:lnTo>
                    <a:pt x="4" y="30"/>
                  </a:lnTo>
                  <a:lnTo>
                    <a:pt x="2" y="28"/>
                  </a:lnTo>
                  <a:lnTo>
                    <a:pt x="0" y="24"/>
                  </a:lnTo>
                  <a:lnTo>
                    <a:pt x="2" y="22"/>
                  </a:lnTo>
                  <a:lnTo>
                    <a:pt x="10" y="20"/>
                  </a:lnTo>
                  <a:lnTo>
                    <a:pt x="4" y="20"/>
                  </a:lnTo>
                  <a:lnTo>
                    <a:pt x="0" y="18"/>
                  </a:lnTo>
                  <a:lnTo>
                    <a:pt x="0" y="16"/>
                  </a:lnTo>
                  <a:lnTo>
                    <a:pt x="2" y="14"/>
                  </a:lnTo>
                  <a:lnTo>
                    <a:pt x="4" y="12"/>
                  </a:lnTo>
                  <a:lnTo>
                    <a:pt x="8" y="10"/>
                  </a:lnTo>
                  <a:lnTo>
                    <a:pt x="12" y="8"/>
                  </a:lnTo>
                  <a:lnTo>
                    <a:pt x="12"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1" name="Freeform 120"/>
            <p:cNvSpPr>
              <a:spLocks/>
            </p:cNvSpPr>
            <p:nvPr/>
          </p:nvSpPr>
          <p:spPr bwMode="auto">
            <a:xfrm>
              <a:off x="1022" y="2408"/>
              <a:ext cx="70" cy="34"/>
            </a:xfrm>
            <a:custGeom>
              <a:avLst/>
              <a:gdLst>
                <a:gd name="T0" fmla="*/ 34 w 70"/>
                <a:gd name="T1" fmla="*/ 6 h 34"/>
                <a:gd name="T2" fmla="*/ 44 w 70"/>
                <a:gd name="T3" fmla="*/ 10 h 34"/>
                <a:gd name="T4" fmla="*/ 54 w 70"/>
                <a:gd name="T5" fmla="*/ 14 h 34"/>
                <a:gd name="T6" fmla="*/ 58 w 70"/>
                <a:gd name="T7" fmla="*/ 16 h 34"/>
                <a:gd name="T8" fmla="*/ 60 w 70"/>
                <a:gd name="T9" fmla="*/ 18 h 34"/>
                <a:gd name="T10" fmla="*/ 56 w 70"/>
                <a:gd name="T11" fmla="*/ 18 h 34"/>
                <a:gd name="T12" fmla="*/ 50 w 70"/>
                <a:gd name="T13" fmla="*/ 18 h 34"/>
                <a:gd name="T14" fmla="*/ 46 w 70"/>
                <a:gd name="T15" fmla="*/ 18 h 34"/>
                <a:gd name="T16" fmla="*/ 42 w 70"/>
                <a:gd name="T17" fmla="*/ 22 h 34"/>
                <a:gd name="T18" fmla="*/ 46 w 70"/>
                <a:gd name="T19" fmla="*/ 24 h 34"/>
                <a:gd name="T20" fmla="*/ 52 w 70"/>
                <a:gd name="T21" fmla="*/ 24 h 34"/>
                <a:gd name="T22" fmla="*/ 56 w 70"/>
                <a:gd name="T23" fmla="*/ 24 h 34"/>
                <a:gd name="T24" fmla="*/ 62 w 70"/>
                <a:gd name="T25" fmla="*/ 26 h 34"/>
                <a:gd name="T26" fmla="*/ 68 w 70"/>
                <a:gd name="T27" fmla="*/ 30 h 34"/>
                <a:gd name="T28" fmla="*/ 70 w 70"/>
                <a:gd name="T29" fmla="*/ 32 h 34"/>
                <a:gd name="T30" fmla="*/ 68 w 70"/>
                <a:gd name="T31" fmla="*/ 34 h 34"/>
                <a:gd name="T32" fmla="*/ 64 w 70"/>
                <a:gd name="T33" fmla="*/ 34 h 34"/>
                <a:gd name="T34" fmla="*/ 46 w 70"/>
                <a:gd name="T35" fmla="*/ 30 h 34"/>
                <a:gd name="T36" fmla="*/ 28 w 70"/>
                <a:gd name="T37" fmla="*/ 26 h 34"/>
                <a:gd name="T38" fmla="*/ 20 w 70"/>
                <a:gd name="T39" fmla="*/ 26 h 34"/>
                <a:gd name="T40" fmla="*/ 16 w 70"/>
                <a:gd name="T41" fmla="*/ 22 h 34"/>
                <a:gd name="T42" fmla="*/ 14 w 70"/>
                <a:gd name="T43" fmla="*/ 20 h 34"/>
                <a:gd name="T44" fmla="*/ 18 w 70"/>
                <a:gd name="T45" fmla="*/ 18 h 34"/>
                <a:gd name="T46" fmla="*/ 20 w 70"/>
                <a:gd name="T47" fmla="*/ 16 h 34"/>
                <a:gd name="T48" fmla="*/ 22 w 70"/>
                <a:gd name="T49" fmla="*/ 14 h 34"/>
                <a:gd name="T50" fmla="*/ 20 w 70"/>
                <a:gd name="T51" fmla="*/ 12 h 34"/>
                <a:gd name="T52" fmla="*/ 18 w 70"/>
                <a:gd name="T53" fmla="*/ 10 h 34"/>
                <a:gd name="T54" fmla="*/ 14 w 70"/>
                <a:gd name="T55" fmla="*/ 10 h 34"/>
                <a:gd name="T56" fmla="*/ 6 w 70"/>
                <a:gd name="T57" fmla="*/ 12 h 34"/>
                <a:gd name="T58" fmla="*/ 2 w 70"/>
                <a:gd name="T59" fmla="*/ 10 h 34"/>
                <a:gd name="T60" fmla="*/ 0 w 70"/>
                <a:gd name="T61" fmla="*/ 8 h 34"/>
                <a:gd name="T62" fmla="*/ 2 w 70"/>
                <a:gd name="T63" fmla="*/ 6 h 34"/>
                <a:gd name="T64" fmla="*/ 8 w 70"/>
                <a:gd name="T65" fmla="*/ 4 h 34"/>
                <a:gd name="T66" fmla="*/ 16 w 70"/>
                <a:gd name="T67" fmla="*/ 0 h 34"/>
                <a:gd name="T68" fmla="*/ 20 w 70"/>
                <a:gd name="T69" fmla="*/ 0 h 34"/>
                <a:gd name="T70" fmla="*/ 24 w 70"/>
                <a:gd name="T71" fmla="*/ 2 h 34"/>
                <a:gd name="T72" fmla="*/ 26 w 70"/>
                <a:gd name="T73" fmla="*/ 2 h 34"/>
                <a:gd name="T74" fmla="*/ 26 w 70"/>
                <a:gd name="T75" fmla="*/ 4 h 34"/>
                <a:gd name="T76" fmla="*/ 34 w 70"/>
                <a:gd name="T77" fmla="*/ 6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34"/>
                <a:gd name="T119" fmla="*/ 70 w 70"/>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34">
                  <a:moveTo>
                    <a:pt x="34" y="6"/>
                  </a:moveTo>
                  <a:lnTo>
                    <a:pt x="44" y="10"/>
                  </a:lnTo>
                  <a:lnTo>
                    <a:pt x="54" y="14"/>
                  </a:lnTo>
                  <a:lnTo>
                    <a:pt x="58" y="16"/>
                  </a:lnTo>
                  <a:lnTo>
                    <a:pt x="60" y="18"/>
                  </a:lnTo>
                  <a:lnTo>
                    <a:pt x="56" y="18"/>
                  </a:lnTo>
                  <a:lnTo>
                    <a:pt x="50" y="18"/>
                  </a:lnTo>
                  <a:lnTo>
                    <a:pt x="46" y="18"/>
                  </a:lnTo>
                  <a:lnTo>
                    <a:pt x="42" y="22"/>
                  </a:lnTo>
                  <a:lnTo>
                    <a:pt x="46" y="24"/>
                  </a:lnTo>
                  <a:lnTo>
                    <a:pt x="52" y="24"/>
                  </a:lnTo>
                  <a:lnTo>
                    <a:pt x="56" y="24"/>
                  </a:lnTo>
                  <a:lnTo>
                    <a:pt x="62" y="26"/>
                  </a:lnTo>
                  <a:lnTo>
                    <a:pt x="68" y="30"/>
                  </a:lnTo>
                  <a:lnTo>
                    <a:pt x="70" y="32"/>
                  </a:lnTo>
                  <a:lnTo>
                    <a:pt x="68" y="34"/>
                  </a:lnTo>
                  <a:lnTo>
                    <a:pt x="64" y="34"/>
                  </a:lnTo>
                  <a:lnTo>
                    <a:pt x="46" y="30"/>
                  </a:lnTo>
                  <a:lnTo>
                    <a:pt x="28" y="26"/>
                  </a:lnTo>
                  <a:lnTo>
                    <a:pt x="20" y="26"/>
                  </a:lnTo>
                  <a:lnTo>
                    <a:pt x="16" y="22"/>
                  </a:lnTo>
                  <a:lnTo>
                    <a:pt x="14" y="20"/>
                  </a:lnTo>
                  <a:lnTo>
                    <a:pt x="18" y="18"/>
                  </a:lnTo>
                  <a:lnTo>
                    <a:pt x="20" y="16"/>
                  </a:lnTo>
                  <a:lnTo>
                    <a:pt x="22" y="14"/>
                  </a:lnTo>
                  <a:lnTo>
                    <a:pt x="20" y="12"/>
                  </a:lnTo>
                  <a:lnTo>
                    <a:pt x="18" y="10"/>
                  </a:lnTo>
                  <a:lnTo>
                    <a:pt x="14" y="10"/>
                  </a:lnTo>
                  <a:lnTo>
                    <a:pt x="6" y="12"/>
                  </a:lnTo>
                  <a:lnTo>
                    <a:pt x="2" y="10"/>
                  </a:lnTo>
                  <a:lnTo>
                    <a:pt x="0" y="8"/>
                  </a:lnTo>
                  <a:lnTo>
                    <a:pt x="2" y="6"/>
                  </a:lnTo>
                  <a:lnTo>
                    <a:pt x="8" y="4"/>
                  </a:lnTo>
                  <a:lnTo>
                    <a:pt x="16" y="0"/>
                  </a:lnTo>
                  <a:lnTo>
                    <a:pt x="20" y="0"/>
                  </a:lnTo>
                  <a:lnTo>
                    <a:pt x="24" y="2"/>
                  </a:lnTo>
                  <a:lnTo>
                    <a:pt x="26" y="2"/>
                  </a:lnTo>
                  <a:lnTo>
                    <a:pt x="26" y="4"/>
                  </a:lnTo>
                  <a:lnTo>
                    <a:pt x="34"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2" name="Freeform 121"/>
            <p:cNvSpPr>
              <a:spLocks/>
            </p:cNvSpPr>
            <p:nvPr/>
          </p:nvSpPr>
          <p:spPr bwMode="auto">
            <a:xfrm>
              <a:off x="1024" y="2398"/>
              <a:ext cx="20" cy="8"/>
            </a:xfrm>
            <a:custGeom>
              <a:avLst/>
              <a:gdLst>
                <a:gd name="T0" fmla="*/ 16 w 20"/>
                <a:gd name="T1" fmla="*/ 0 h 8"/>
                <a:gd name="T2" fmla="*/ 8 w 20"/>
                <a:gd name="T3" fmla="*/ 0 h 8"/>
                <a:gd name="T4" fmla="*/ 0 w 20"/>
                <a:gd name="T5" fmla="*/ 2 h 8"/>
                <a:gd name="T6" fmla="*/ 4 w 20"/>
                <a:gd name="T7" fmla="*/ 6 h 8"/>
                <a:gd name="T8" fmla="*/ 10 w 20"/>
                <a:gd name="T9" fmla="*/ 8 h 8"/>
                <a:gd name="T10" fmla="*/ 16 w 20"/>
                <a:gd name="T11" fmla="*/ 8 h 8"/>
                <a:gd name="T12" fmla="*/ 20 w 20"/>
                <a:gd name="T13" fmla="*/ 6 h 8"/>
                <a:gd name="T14" fmla="*/ 18 w 20"/>
                <a:gd name="T15" fmla="*/ 4 h 8"/>
                <a:gd name="T16" fmla="*/ 16 w 2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8"/>
                <a:gd name="T29" fmla="*/ 20 w 2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8">
                  <a:moveTo>
                    <a:pt x="16" y="0"/>
                  </a:moveTo>
                  <a:lnTo>
                    <a:pt x="8" y="0"/>
                  </a:lnTo>
                  <a:lnTo>
                    <a:pt x="0" y="2"/>
                  </a:lnTo>
                  <a:lnTo>
                    <a:pt x="4" y="6"/>
                  </a:lnTo>
                  <a:lnTo>
                    <a:pt x="10" y="8"/>
                  </a:lnTo>
                  <a:lnTo>
                    <a:pt x="16" y="8"/>
                  </a:lnTo>
                  <a:lnTo>
                    <a:pt x="20" y="6"/>
                  </a:lnTo>
                  <a:lnTo>
                    <a:pt x="18" y="4"/>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3" name="Freeform 122"/>
            <p:cNvSpPr>
              <a:spLocks/>
            </p:cNvSpPr>
            <p:nvPr/>
          </p:nvSpPr>
          <p:spPr bwMode="auto">
            <a:xfrm>
              <a:off x="1074" y="2416"/>
              <a:ext cx="16" cy="8"/>
            </a:xfrm>
            <a:custGeom>
              <a:avLst/>
              <a:gdLst>
                <a:gd name="T0" fmla="*/ 14 w 16"/>
                <a:gd name="T1" fmla="*/ 0 h 8"/>
                <a:gd name="T2" fmla="*/ 6 w 16"/>
                <a:gd name="T3" fmla="*/ 2 h 8"/>
                <a:gd name="T4" fmla="*/ 2 w 16"/>
                <a:gd name="T5" fmla="*/ 2 h 8"/>
                <a:gd name="T6" fmla="*/ 0 w 16"/>
                <a:gd name="T7" fmla="*/ 6 h 8"/>
                <a:gd name="T8" fmla="*/ 2 w 16"/>
                <a:gd name="T9" fmla="*/ 8 h 8"/>
                <a:gd name="T10" fmla="*/ 10 w 16"/>
                <a:gd name="T11" fmla="*/ 8 h 8"/>
                <a:gd name="T12" fmla="*/ 12 w 16"/>
                <a:gd name="T13" fmla="*/ 8 h 8"/>
                <a:gd name="T14" fmla="*/ 16 w 16"/>
                <a:gd name="T15" fmla="*/ 6 h 8"/>
                <a:gd name="T16" fmla="*/ 14 w 16"/>
                <a:gd name="T17" fmla="*/ 4 h 8"/>
                <a:gd name="T18" fmla="*/ 12 w 16"/>
                <a:gd name="T19" fmla="*/ 2 h 8"/>
                <a:gd name="T20" fmla="*/ 8 w 16"/>
                <a:gd name="T21" fmla="*/ 2 h 8"/>
                <a:gd name="T22" fmla="*/ 14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0"/>
                  </a:moveTo>
                  <a:lnTo>
                    <a:pt x="6" y="2"/>
                  </a:lnTo>
                  <a:lnTo>
                    <a:pt x="2" y="2"/>
                  </a:lnTo>
                  <a:lnTo>
                    <a:pt x="0" y="6"/>
                  </a:lnTo>
                  <a:lnTo>
                    <a:pt x="2" y="8"/>
                  </a:lnTo>
                  <a:lnTo>
                    <a:pt x="10" y="8"/>
                  </a:lnTo>
                  <a:lnTo>
                    <a:pt x="12" y="8"/>
                  </a:lnTo>
                  <a:lnTo>
                    <a:pt x="16" y="6"/>
                  </a:lnTo>
                  <a:lnTo>
                    <a:pt x="14" y="4"/>
                  </a:lnTo>
                  <a:lnTo>
                    <a:pt x="12" y="2"/>
                  </a:lnTo>
                  <a:lnTo>
                    <a:pt x="8" y="2"/>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4" name="Freeform 123"/>
            <p:cNvSpPr>
              <a:spLocks/>
            </p:cNvSpPr>
            <p:nvPr/>
          </p:nvSpPr>
          <p:spPr bwMode="auto">
            <a:xfrm>
              <a:off x="556" y="2282"/>
              <a:ext cx="56" cy="28"/>
            </a:xfrm>
            <a:custGeom>
              <a:avLst/>
              <a:gdLst>
                <a:gd name="T0" fmla="*/ 34 w 56"/>
                <a:gd name="T1" fmla="*/ 0 h 28"/>
                <a:gd name="T2" fmla="*/ 24 w 56"/>
                <a:gd name="T3" fmla="*/ 4 h 28"/>
                <a:gd name="T4" fmla="*/ 16 w 56"/>
                <a:gd name="T5" fmla="*/ 8 h 28"/>
                <a:gd name="T6" fmla="*/ 8 w 56"/>
                <a:gd name="T7" fmla="*/ 14 h 28"/>
                <a:gd name="T8" fmla="*/ 0 w 56"/>
                <a:gd name="T9" fmla="*/ 22 h 28"/>
                <a:gd name="T10" fmla="*/ 0 w 56"/>
                <a:gd name="T11" fmla="*/ 24 h 28"/>
                <a:gd name="T12" fmla="*/ 14 w 56"/>
                <a:gd name="T13" fmla="*/ 20 h 28"/>
                <a:gd name="T14" fmla="*/ 26 w 56"/>
                <a:gd name="T15" fmla="*/ 14 h 28"/>
                <a:gd name="T16" fmla="*/ 26 w 56"/>
                <a:gd name="T17" fmla="*/ 18 h 28"/>
                <a:gd name="T18" fmla="*/ 24 w 56"/>
                <a:gd name="T19" fmla="*/ 20 h 28"/>
                <a:gd name="T20" fmla="*/ 20 w 56"/>
                <a:gd name="T21" fmla="*/ 24 h 28"/>
                <a:gd name="T22" fmla="*/ 22 w 56"/>
                <a:gd name="T23" fmla="*/ 28 h 28"/>
                <a:gd name="T24" fmla="*/ 28 w 56"/>
                <a:gd name="T25" fmla="*/ 22 h 28"/>
                <a:gd name="T26" fmla="*/ 36 w 56"/>
                <a:gd name="T27" fmla="*/ 20 h 28"/>
                <a:gd name="T28" fmla="*/ 54 w 56"/>
                <a:gd name="T29" fmla="*/ 16 h 28"/>
                <a:gd name="T30" fmla="*/ 56 w 56"/>
                <a:gd name="T31" fmla="*/ 14 h 28"/>
                <a:gd name="T32" fmla="*/ 54 w 56"/>
                <a:gd name="T33" fmla="*/ 12 h 28"/>
                <a:gd name="T34" fmla="*/ 48 w 56"/>
                <a:gd name="T35" fmla="*/ 14 h 28"/>
                <a:gd name="T36" fmla="*/ 46 w 56"/>
                <a:gd name="T37" fmla="*/ 14 h 28"/>
                <a:gd name="T38" fmla="*/ 42 w 56"/>
                <a:gd name="T39" fmla="*/ 14 h 28"/>
                <a:gd name="T40" fmla="*/ 42 w 56"/>
                <a:gd name="T41" fmla="*/ 12 h 28"/>
                <a:gd name="T42" fmla="*/ 44 w 56"/>
                <a:gd name="T43" fmla="*/ 10 h 28"/>
                <a:gd name="T44" fmla="*/ 50 w 56"/>
                <a:gd name="T45" fmla="*/ 6 h 28"/>
                <a:gd name="T46" fmla="*/ 42 w 56"/>
                <a:gd name="T47" fmla="*/ 6 h 28"/>
                <a:gd name="T48" fmla="*/ 32 w 56"/>
                <a:gd name="T49" fmla="*/ 8 h 28"/>
                <a:gd name="T50" fmla="*/ 34 w 56"/>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8"/>
                <a:gd name="T80" fmla="*/ 56 w 56"/>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8">
                  <a:moveTo>
                    <a:pt x="34" y="0"/>
                  </a:moveTo>
                  <a:lnTo>
                    <a:pt x="24" y="4"/>
                  </a:lnTo>
                  <a:lnTo>
                    <a:pt x="16" y="8"/>
                  </a:lnTo>
                  <a:lnTo>
                    <a:pt x="8" y="14"/>
                  </a:lnTo>
                  <a:lnTo>
                    <a:pt x="0" y="22"/>
                  </a:lnTo>
                  <a:lnTo>
                    <a:pt x="0" y="24"/>
                  </a:lnTo>
                  <a:lnTo>
                    <a:pt x="14" y="20"/>
                  </a:lnTo>
                  <a:lnTo>
                    <a:pt x="26" y="14"/>
                  </a:lnTo>
                  <a:lnTo>
                    <a:pt x="26" y="18"/>
                  </a:lnTo>
                  <a:lnTo>
                    <a:pt x="24" y="20"/>
                  </a:lnTo>
                  <a:lnTo>
                    <a:pt x="20" y="24"/>
                  </a:lnTo>
                  <a:lnTo>
                    <a:pt x="22" y="28"/>
                  </a:lnTo>
                  <a:lnTo>
                    <a:pt x="28" y="22"/>
                  </a:lnTo>
                  <a:lnTo>
                    <a:pt x="36" y="20"/>
                  </a:lnTo>
                  <a:lnTo>
                    <a:pt x="54" y="16"/>
                  </a:lnTo>
                  <a:lnTo>
                    <a:pt x="56" y="14"/>
                  </a:lnTo>
                  <a:lnTo>
                    <a:pt x="54" y="12"/>
                  </a:lnTo>
                  <a:lnTo>
                    <a:pt x="48" y="14"/>
                  </a:lnTo>
                  <a:lnTo>
                    <a:pt x="46" y="14"/>
                  </a:lnTo>
                  <a:lnTo>
                    <a:pt x="42" y="14"/>
                  </a:lnTo>
                  <a:lnTo>
                    <a:pt x="42" y="12"/>
                  </a:lnTo>
                  <a:lnTo>
                    <a:pt x="44" y="10"/>
                  </a:lnTo>
                  <a:lnTo>
                    <a:pt x="50" y="6"/>
                  </a:lnTo>
                  <a:lnTo>
                    <a:pt x="42" y="6"/>
                  </a:lnTo>
                  <a:lnTo>
                    <a:pt x="32" y="8"/>
                  </a:lnTo>
                  <a:lnTo>
                    <a:pt x="3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5" name="Freeform 124"/>
            <p:cNvSpPr>
              <a:spLocks/>
            </p:cNvSpPr>
            <p:nvPr/>
          </p:nvSpPr>
          <p:spPr bwMode="auto">
            <a:xfrm>
              <a:off x="506" y="2346"/>
              <a:ext cx="52" cy="24"/>
            </a:xfrm>
            <a:custGeom>
              <a:avLst/>
              <a:gdLst>
                <a:gd name="T0" fmla="*/ 42 w 52"/>
                <a:gd name="T1" fmla="*/ 0 h 24"/>
                <a:gd name="T2" fmla="*/ 30 w 52"/>
                <a:gd name="T3" fmla="*/ 2 h 24"/>
                <a:gd name="T4" fmla="*/ 18 w 52"/>
                <a:gd name="T5" fmla="*/ 6 h 24"/>
                <a:gd name="T6" fmla="*/ 8 w 52"/>
                <a:gd name="T7" fmla="*/ 14 h 24"/>
                <a:gd name="T8" fmla="*/ 0 w 52"/>
                <a:gd name="T9" fmla="*/ 22 h 24"/>
                <a:gd name="T10" fmla="*/ 12 w 52"/>
                <a:gd name="T11" fmla="*/ 16 h 24"/>
                <a:gd name="T12" fmla="*/ 18 w 52"/>
                <a:gd name="T13" fmla="*/ 14 h 24"/>
                <a:gd name="T14" fmla="*/ 26 w 52"/>
                <a:gd name="T15" fmla="*/ 14 h 24"/>
                <a:gd name="T16" fmla="*/ 20 w 52"/>
                <a:gd name="T17" fmla="*/ 20 h 24"/>
                <a:gd name="T18" fmla="*/ 18 w 52"/>
                <a:gd name="T19" fmla="*/ 24 h 24"/>
                <a:gd name="T20" fmla="*/ 22 w 52"/>
                <a:gd name="T21" fmla="*/ 24 h 24"/>
                <a:gd name="T22" fmla="*/ 26 w 52"/>
                <a:gd name="T23" fmla="*/ 22 h 24"/>
                <a:gd name="T24" fmla="*/ 34 w 52"/>
                <a:gd name="T25" fmla="*/ 16 h 24"/>
                <a:gd name="T26" fmla="*/ 38 w 52"/>
                <a:gd name="T27" fmla="*/ 14 h 24"/>
                <a:gd name="T28" fmla="*/ 38 w 52"/>
                <a:gd name="T29" fmla="*/ 16 h 24"/>
                <a:gd name="T30" fmla="*/ 38 w 52"/>
                <a:gd name="T31" fmla="*/ 18 h 24"/>
                <a:gd name="T32" fmla="*/ 40 w 52"/>
                <a:gd name="T33" fmla="*/ 18 h 24"/>
                <a:gd name="T34" fmla="*/ 46 w 52"/>
                <a:gd name="T35" fmla="*/ 16 h 24"/>
                <a:gd name="T36" fmla="*/ 52 w 52"/>
                <a:gd name="T37" fmla="*/ 10 h 24"/>
                <a:gd name="T38" fmla="*/ 52 w 52"/>
                <a:gd name="T39" fmla="*/ 8 h 24"/>
                <a:gd name="T40" fmla="*/ 52 w 52"/>
                <a:gd name="T41" fmla="*/ 6 h 24"/>
                <a:gd name="T42" fmla="*/ 48 w 52"/>
                <a:gd name="T43" fmla="*/ 4 h 24"/>
                <a:gd name="T44" fmla="*/ 44 w 52"/>
                <a:gd name="T45" fmla="*/ 2 h 24"/>
                <a:gd name="T46" fmla="*/ 42 w 52"/>
                <a:gd name="T47" fmla="*/ 2 h 24"/>
                <a:gd name="T48" fmla="*/ 38 w 52"/>
                <a:gd name="T49" fmla="*/ 2 h 24"/>
                <a:gd name="T50" fmla="*/ 40 w 52"/>
                <a:gd name="T51" fmla="*/ 4 h 24"/>
                <a:gd name="T52" fmla="*/ 42 w 52"/>
                <a:gd name="T53" fmla="*/ 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24"/>
                <a:gd name="T83" fmla="*/ 52 w 52"/>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24">
                  <a:moveTo>
                    <a:pt x="42" y="0"/>
                  </a:moveTo>
                  <a:lnTo>
                    <a:pt x="30" y="2"/>
                  </a:lnTo>
                  <a:lnTo>
                    <a:pt x="18" y="6"/>
                  </a:lnTo>
                  <a:lnTo>
                    <a:pt x="8" y="14"/>
                  </a:lnTo>
                  <a:lnTo>
                    <a:pt x="0" y="22"/>
                  </a:lnTo>
                  <a:lnTo>
                    <a:pt x="12" y="16"/>
                  </a:lnTo>
                  <a:lnTo>
                    <a:pt x="18" y="14"/>
                  </a:lnTo>
                  <a:lnTo>
                    <a:pt x="26" y="14"/>
                  </a:lnTo>
                  <a:lnTo>
                    <a:pt x="20" y="20"/>
                  </a:lnTo>
                  <a:lnTo>
                    <a:pt x="18" y="24"/>
                  </a:lnTo>
                  <a:lnTo>
                    <a:pt x="22" y="24"/>
                  </a:lnTo>
                  <a:lnTo>
                    <a:pt x="26" y="22"/>
                  </a:lnTo>
                  <a:lnTo>
                    <a:pt x="34" y="16"/>
                  </a:lnTo>
                  <a:lnTo>
                    <a:pt x="38" y="14"/>
                  </a:lnTo>
                  <a:lnTo>
                    <a:pt x="38" y="16"/>
                  </a:lnTo>
                  <a:lnTo>
                    <a:pt x="38" y="18"/>
                  </a:lnTo>
                  <a:lnTo>
                    <a:pt x="40" y="18"/>
                  </a:lnTo>
                  <a:lnTo>
                    <a:pt x="46" y="16"/>
                  </a:lnTo>
                  <a:lnTo>
                    <a:pt x="52" y="10"/>
                  </a:lnTo>
                  <a:lnTo>
                    <a:pt x="52" y="8"/>
                  </a:lnTo>
                  <a:lnTo>
                    <a:pt x="52" y="6"/>
                  </a:lnTo>
                  <a:lnTo>
                    <a:pt x="48" y="4"/>
                  </a:lnTo>
                  <a:lnTo>
                    <a:pt x="44" y="2"/>
                  </a:lnTo>
                  <a:lnTo>
                    <a:pt x="42" y="2"/>
                  </a:lnTo>
                  <a:lnTo>
                    <a:pt x="38" y="2"/>
                  </a:lnTo>
                  <a:lnTo>
                    <a:pt x="40" y="4"/>
                  </a:lnTo>
                  <a:lnTo>
                    <a:pt x="4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6" name="Freeform 125"/>
            <p:cNvSpPr>
              <a:spLocks/>
            </p:cNvSpPr>
            <p:nvPr/>
          </p:nvSpPr>
          <p:spPr bwMode="auto">
            <a:xfrm>
              <a:off x="492" y="2424"/>
              <a:ext cx="50" cy="30"/>
            </a:xfrm>
            <a:custGeom>
              <a:avLst/>
              <a:gdLst>
                <a:gd name="T0" fmla="*/ 34 w 50"/>
                <a:gd name="T1" fmla="*/ 0 h 30"/>
                <a:gd name="T2" fmla="*/ 24 w 50"/>
                <a:gd name="T3" fmla="*/ 4 h 30"/>
                <a:gd name="T4" fmla="*/ 14 w 50"/>
                <a:gd name="T5" fmla="*/ 10 h 30"/>
                <a:gd name="T6" fmla="*/ 6 w 50"/>
                <a:gd name="T7" fmla="*/ 18 h 30"/>
                <a:gd name="T8" fmla="*/ 0 w 50"/>
                <a:gd name="T9" fmla="*/ 28 h 30"/>
                <a:gd name="T10" fmla="*/ 4 w 50"/>
                <a:gd name="T11" fmla="*/ 30 h 30"/>
                <a:gd name="T12" fmla="*/ 8 w 50"/>
                <a:gd name="T13" fmla="*/ 28 h 30"/>
                <a:gd name="T14" fmla="*/ 16 w 50"/>
                <a:gd name="T15" fmla="*/ 24 h 30"/>
                <a:gd name="T16" fmla="*/ 16 w 50"/>
                <a:gd name="T17" fmla="*/ 26 h 30"/>
                <a:gd name="T18" fmla="*/ 18 w 50"/>
                <a:gd name="T19" fmla="*/ 26 h 30"/>
                <a:gd name="T20" fmla="*/ 22 w 50"/>
                <a:gd name="T21" fmla="*/ 24 h 30"/>
                <a:gd name="T22" fmla="*/ 24 w 50"/>
                <a:gd name="T23" fmla="*/ 22 h 30"/>
                <a:gd name="T24" fmla="*/ 28 w 50"/>
                <a:gd name="T25" fmla="*/ 22 h 30"/>
                <a:gd name="T26" fmla="*/ 32 w 50"/>
                <a:gd name="T27" fmla="*/ 20 h 30"/>
                <a:gd name="T28" fmla="*/ 34 w 50"/>
                <a:gd name="T29" fmla="*/ 18 h 30"/>
                <a:gd name="T30" fmla="*/ 32 w 50"/>
                <a:gd name="T31" fmla="*/ 22 h 30"/>
                <a:gd name="T32" fmla="*/ 32 w 50"/>
                <a:gd name="T33" fmla="*/ 26 h 30"/>
                <a:gd name="T34" fmla="*/ 34 w 50"/>
                <a:gd name="T35" fmla="*/ 26 h 30"/>
                <a:gd name="T36" fmla="*/ 40 w 50"/>
                <a:gd name="T37" fmla="*/ 26 h 30"/>
                <a:gd name="T38" fmla="*/ 44 w 50"/>
                <a:gd name="T39" fmla="*/ 24 h 30"/>
                <a:gd name="T40" fmla="*/ 48 w 50"/>
                <a:gd name="T41" fmla="*/ 22 h 30"/>
                <a:gd name="T42" fmla="*/ 50 w 50"/>
                <a:gd name="T43" fmla="*/ 16 h 30"/>
                <a:gd name="T44" fmla="*/ 48 w 50"/>
                <a:gd name="T45" fmla="*/ 12 h 30"/>
                <a:gd name="T46" fmla="*/ 44 w 50"/>
                <a:gd name="T47" fmla="*/ 10 h 30"/>
                <a:gd name="T48" fmla="*/ 38 w 50"/>
                <a:gd name="T49" fmla="*/ 8 h 30"/>
                <a:gd name="T50" fmla="*/ 34 w 50"/>
                <a:gd name="T51" fmla="*/ 10 h 30"/>
                <a:gd name="T52" fmla="*/ 34 w 50"/>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30"/>
                <a:gd name="T83" fmla="*/ 50 w 50"/>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30">
                  <a:moveTo>
                    <a:pt x="34" y="0"/>
                  </a:moveTo>
                  <a:lnTo>
                    <a:pt x="24" y="4"/>
                  </a:lnTo>
                  <a:lnTo>
                    <a:pt x="14" y="10"/>
                  </a:lnTo>
                  <a:lnTo>
                    <a:pt x="6" y="18"/>
                  </a:lnTo>
                  <a:lnTo>
                    <a:pt x="0" y="28"/>
                  </a:lnTo>
                  <a:lnTo>
                    <a:pt x="4" y="30"/>
                  </a:lnTo>
                  <a:lnTo>
                    <a:pt x="8" y="28"/>
                  </a:lnTo>
                  <a:lnTo>
                    <a:pt x="16" y="24"/>
                  </a:lnTo>
                  <a:lnTo>
                    <a:pt x="16" y="26"/>
                  </a:lnTo>
                  <a:lnTo>
                    <a:pt x="18" y="26"/>
                  </a:lnTo>
                  <a:lnTo>
                    <a:pt x="22" y="24"/>
                  </a:lnTo>
                  <a:lnTo>
                    <a:pt x="24" y="22"/>
                  </a:lnTo>
                  <a:lnTo>
                    <a:pt x="28" y="22"/>
                  </a:lnTo>
                  <a:lnTo>
                    <a:pt x="32" y="20"/>
                  </a:lnTo>
                  <a:lnTo>
                    <a:pt x="34" y="18"/>
                  </a:lnTo>
                  <a:lnTo>
                    <a:pt x="32" y="22"/>
                  </a:lnTo>
                  <a:lnTo>
                    <a:pt x="32" y="26"/>
                  </a:lnTo>
                  <a:lnTo>
                    <a:pt x="34" y="26"/>
                  </a:lnTo>
                  <a:lnTo>
                    <a:pt x="40" y="26"/>
                  </a:lnTo>
                  <a:lnTo>
                    <a:pt x="44" y="24"/>
                  </a:lnTo>
                  <a:lnTo>
                    <a:pt x="48" y="22"/>
                  </a:lnTo>
                  <a:lnTo>
                    <a:pt x="50" y="16"/>
                  </a:lnTo>
                  <a:lnTo>
                    <a:pt x="48" y="12"/>
                  </a:lnTo>
                  <a:lnTo>
                    <a:pt x="44" y="10"/>
                  </a:lnTo>
                  <a:lnTo>
                    <a:pt x="38" y="8"/>
                  </a:lnTo>
                  <a:lnTo>
                    <a:pt x="34" y="10"/>
                  </a:lnTo>
                  <a:lnTo>
                    <a:pt x="3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7" name="Freeform 126"/>
            <p:cNvSpPr>
              <a:spLocks/>
            </p:cNvSpPr>
            <p:nvPr/>
          </p:nvSpPr>
          <p:spPr bwMode="auto">
            <a:xfrm>
              <a:off x="498" y="2510"/>
              <a:ext cx="52" cy="26"/>
            </a:xfrm>
            <a:custGeom>
              <a:avLst/>
              <a:gdLst>
                <a:gd name="T0" fmla="*/ 38 w 52"/>
                <a:gd name="T1" fmla="*/ 0 h 26"/>
                <a:gd name="T2" fmla="*/ 32 w 52"/>
                <a:gd name="T3" fmla="*/ 0 h 26"/>
                <a:gd name="T4" fmla="*/ 26 w 52"/>
                <a:gd name="T5" fmla="*/ 0 h 26"/>
                <a:gd name="T6" fmla="*/ 16 w 52"/>
                <a:gd name="T7" fmla="*/ 4 h 26"/>
                <a:gd name="T8" fmla="*/ 8 w 52"/>
                <a:gd name="T9" fmla="*/ 12 h 26"/>
                <a:gd name="T10" fmla="*/ 0 w 52"/>
                <a:gd name="T11" fmla="*/ 20 h 26"/>
                <a:gd name="T12" fmla="*/ 14 w 52"/>
                <a:gd name="T13" fmla="*/ 18 h 26"/>
                <a:gd name="T14" fmla="*/ 28 w 52"/>
                <a:gd name="T15" fmla="*/ 14 h 26"/>
                <a:gd name="T16" fmla="*/ 22 w 52"/>
                <a:gd name="T17" fmla="*/ 22 h 26"/>
                <a:gd name="T18" fmla="*/ 26 w 52"/>
                <a:gd name="T19" fmla="*/ 26 h 26"/>
                <a:gd name="T20" fmla="*/ 36 w 52"/>
                <a:gd name="T21" fmla="*/ 20 h 26"/>
                <a:gd name="T22" fmla="*/ 46 w 52"/>
                <a:gd name="T23" fmla="*/ 14 h 26"/>
                <a:gd name="T24" fmla="*/ 44 w 52"/>
                <a:gd name="T25" fmla="*/ 14 h 26"/>
                <a:gd name="T26" fmla="*/ 42 w 52"/>
                <a:gd name="T27" fmla="*/ 14 h 26"/>
                <a:gd name="T28" fmla="*/ 40 w 52"/>
                <a:gd name="T29" fmla="*/ 18 h 26"/>
                <a:gd name="T30" fmla="*/ 46 w 52"/>
                <a:gd name="T31" fmla="*/ 14 h 26"/>
                <a:gd name="T32" fmla="*/ 52 w 52"/>
                <a:gd name="T33" fmla="*/ 12 h 26"/>
                <a:gd name="T34" fmla="*/ 50 w 52"/>
                <a:gd name="T35" fmla="*/ 8 h 26"/>
                <a:gd name="T36" fmla="*/ 50 w 52"/>
                <a:gd name="T37" fmla="*/ 6 h 26"/>
                <a:gd name="T38" fmla="*/ 46 w 52"/>
                <a:gd name="T39" fmla="*/ 6 h 26"/>
                <a:gd name="T40" fmla="*/ 42 w 52"/>
                <a:gd name="T41" fmla="*/ 4 h 26"/>
                <a:gd name="T42" fmla="*/ 46 w 52"/>
                <a:gd name="T43" fmla="*/ 2 h 26"/>
                <a:gd name="T44" fmla="*/ 38 w 52"/>
                <a:gd name="T45" fmla="*/ 2 h 26"/>
                <a:gd name="T46" fmla="*/ 38 w 52"/>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26"/>
                <a:gd name="T74" fmla="*/ 52 w 5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26">
                  <a:moveTo>
                    <a:pt x="38" y="0"/>
                  </a:moveTo>
                  <a:lnTo>
                    <a:pt x="32" y="0"/>
                  </a:lnTo>
                  <a:lnTo>
                    <a:pt x="26" y="0"/>
                  </a:lnTo>
                  <a:lnTo>
                    <a:pt x="16" y="4"/>
                  </a:lnTo>
                  <a:lnTo>
                    <a:pt x="8" y="12"/>
                  </a:lnTo>
                  <a:lnTo>
                    <a:pt x="0" y="20"/>
                  </a:lnTo>
                  <a:lnTo>
                    <a:pt x="14" y="18"/>
                  </a:lnTo>
                  <a:lnTo>
                    <a:pt x="28" y="14"/>
                  </a:lnTo>
                  <a:lnTo>
                    <a:pt x="22" y="22"/>
                  </a:lnTo>
                  <a:lnTo>
                    <a:pt x="26" y="26"/>
                  </a:lnTo>
                  <a:lnTo>
                    <a:pt x="36" y="20"/>
                  </a:lnTo>
                  <a:lnTo>
                    <a:pt x="46" y="14"/>
                  </a:lnTo>
                  <a:lnTo>
                    <a:pt x="44" y="14"/>
                  </a:lnTo>
                  <a:lnTo>
                    <a:pt x="42" y="14"/>
                  </a:lnTo>
                  <a:lnTo>
                    <a:pt x="40" y="18"/>
                  </a:lnTo>
                  <a:lnTo>
                    <a:pt x="46" y="14"/>
                  </a:lnTo>
                  <a:lnTo>
                    <a:pt x="52" y="12"/>
                  </a:lnTo>
                  <a:lnTo>
                    <a:pt x="50" y="8"/>
                  </a:lnTo>
                  <a:lnTo>
                    <a:pt x="50" y="6"/>
                  </a:lnTo>
                  <a:lnTo>
                    <a:pt x="46" y="6"/>
                  </a:lnTo>
                  <a:lnTo>
                    <a:pt x="42" y="4"/>
                  </a:lnTo>
                  <a:lnTo>
                    <a:pt x="46" y="2"/>
                  </a:lnTo>
                  <a:lnTo>
                    <a:pt x="38" y="2"/>
                  </a:lnTo>
                  <a:lnTo>
                    <a:pt x="3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8" name="Freeform 127"/>
            <p:cNvSpPr>
              <a:spLocks/>
            </p:cNvSpPr>
            <p:nvPr/>
          </p:nvSpPr>
          <p:spPr bwMode="auto">
            <a:xfrm>
              <a:off x="502" y="2490"/>
              <a:ext cx="26" cy="14"/>
            </a:xfrm>
            <a:custGeom>
              <a:avLst/>
              <a:gdLst>
                <a:gd name="T0" fmla="*/ 22 w 26"/>
                <a:gd name="T1" fmla="*/ 2 h 14"/>
                <a:gd name="T2" fmla="*/ 16 w 26"/>
                <a:gd name="T3" fmla="*/ 0 h 14"/>
                <a:gd name="T4" fmla="*/ 8 w 26"/>
                <a:gd name="T5" fmla="*/ 0 h 14"/>
                <a:gd name="T6" fmla="*/ 4 w 26"/>
                <a:gd name="T7" fmla="*/ 4 h 14"/>
                <a:gd name="T8" fmla="*/ 0 w 26"/>
                <a:gd name="T9" fmla="*/ 8 h 14"/>
                <a:gd name="T10" fmla="*/ 0 w 26"/>
                <a:gd name="T11" fmla="*/ 12 h 14"/>
                <a:gd name="T12" fmla="*/ 4 w 26"/>
                <a:gd name="T13" fmla="*/ 12 h 14"/>
                <a:gd name="T14" fmla="*/ 8 w 26"/>
                <a:gd name="T15" fmla="*/ 10 h 14"/>
                <a:gd name="T16" fmla="*/ 12 w 26"/>
                <a:gd name="T17" fmla="*/ 10 h 14"/>
                <a:gd name="T18" fmla="*/ 14 w 26"/>
                <a:gd name="T19" fmla="*/ 12 h 14"/>
                <a:gd name="T20" fmla="*/ 14 w 26"/>
                <a:gd name="T21" fmla="*/ 14 h 14"/>
                <a:gd name="T22" fmla="*/ 22 w 26"/>
                <a:gd name="T23" fmla="*/ 12 h 14"/>
                <a:gd name="T24" fmla="*/ 26 w 26"/>
                <a:gd name="T25" fmla="*/ 8 h 14"/>
                <a:gd name="T26" fmla="*/ 26 w 26"/>
                <a:gd name="T27" fmla="*/ 6 h 14"/>
                <a:gd name="T28" fmla="*/ 22 w 26"/>
                <a:gd name="T29" fmla="*/ 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4"/>
                <a:gd name="T47" fmla="*/ 26 w 2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4">
                  <a:moveTo>
                    <a:pt x="22" y="2"/>
                  </a:moveTo>
                  <a:lnTo>
                    <a:pt x="16" y="0"/>
                  </a:lnTo>
                  <a:lnTo>
                    <a:pt x="8" y="0"/>
                  </a:lnTo>
                  <a:lnTo>
                    <a:pt x="4" y="4"/>
                  </a:lnTo>
                  <a:lnTo>
                    <a:pt x="0" y="8"/>
                  </a:lnTo>
                  <a:lnTo>
                    <a:pt x="0" y="12"/>
                  </a:lnTo>
                  <a:lnTo>
                    <a:pt x="4" y="12"/>
                  </a:lnTo>
                  <a:lnTo>
                    <a:pt x="8" y="10"/>
                  </a:lnTo>
                  <a:lnTo>
                    <a:pt x="12" y="10"/>
                  </a:lnTo>
                  <a:lnTo>
                    <a:pt x="14" y="12"/>
                  </a:lnTo>
                  <a:lnTo>
                    <a:pt x="14" y="14"/>
                  </a:lnTo>
                  <a:lnTo>
                    <a:pt x="22" y="12"/>
                  </a:lnTo>
                  <a:lnTo>
                    <a:pt x="26" y="8"/>
                  </a:lnTo>
                  <a:lnTo>
                    <a:pt x="26" y="6"/>
                  </a:lnTo>
                  <a:lnTo>
                    <a:pt x="22"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9" name="Freeform 128"/>
            <p:cNvSpPr>
              <a:spLocks/>
            </p:cNvSpPr>
            <p:nvPr/>
          </p:nvSpPr>
          <p:spPr bwMode="auto">
            <a:xfrm>
              <a:off x="544" y="2484"/>
              <a:ext cx="26" cy="14"/>
            </a:xfrm>
            <a:custGeom>
              <a:avLst/>
              <a:gdLst>
                <a:gd name="T0" fmla="*/ 16 w 26"/>
                <a:gd name="T1" fmla="*/ 0 h 14"/>
                <a:gd name="T2" fmla="*/ 6 w 26"/>
                <a:gd name="T3" fmla="*/ 4 h 14"/>
                <a:gd name="T4" fmla="*/ 4 w 26"/>
                <a:gd name="T5" fmla="*/ 8 h 14"/>
                <a:gd name="T6" fmla="*/ 0 w 26"/>
                <a:gd name="T7" fmla="*/ 12 h 14"/>
                <a:gd name="T8" fmla="*/ 8 w 26"/>
                <a:gd name="T9" fmla="*/ 14 h 14"/>
                <a:gd name="T10" fmla="*/ 14 w 26"/>
                <a:gd name="T11" fmla="*/ 12 h 14"/>
                <a:gd name="T12" fmla="*/ 24 w 26"/>
                <a:gd name="T13" fmla="*/ 6 h 14"/>
                <a:gd name="T14" fmla="*/ 26 w 26"/>
                <a:gd name="T15" fmla="*/ 4 h 14"/>
                <a:gd name="T16" fmla="*/ 22 w 26"/>
                <a:gd name="T17" fmla="*/ 2 h 14"/>
                <a:gd name="T18" fmla="*/ 20 w 26"/>
                <a:gd name="T19" fmla="*/ 0 h 14"/>
                <a:gd name="T20" fmla="*/ 16 w 2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4"/>
                <a:gd name="T35" fmla="*/ 26 w 2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4">
                  <a:moveTo>
                    <a:pt x="16" y="0"/>
                  </a:moveTo>
                  <a:lnTo>
                    <a:pt x="6" y="4"/>
                  </a:lnTo>
                  <a:lnTo>
                    <a:pt x="4" y="8"/>
                  </a:lnTo>
                  <a:lnTo>
                    <a:pt x="0" y="12"/>
                  </a:lnTo>
                  <a:lnTo>
                    <a:pt x="8" y="14"/>
                  </a:lnTo>
                  <a:lnTo>
                    <a:pt x="14" y="12"/>
                  </a:lnTo>
                  <a:lnTo>
                    <a:pt x="24" y="6"/>
                  </a:lnTo>
                  <a:lnTo>
                    <a:pt x="26" y="4"/>
                  </a:lnTo>
                  <a:lnTo>
                    <a:pt x="22" y="2"/>
                  </a:lnTo>
                  <a:lnTo>
                    <a:pt x="20" y="0"/>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0" name="Freeform 129"/>
            <p:cNvSpPr>
              <a:spLocks/>
            </p:cNvSpPr>
            <p:nvPr/>
          </p:nvSpPr>
          <p:spPr bwMode="auto">
            <a:xfrm>
              <a:off x="528" y="2480"/>
              <a:ext cx="14" cy="10"/>
            </a:xfrm>
            <a:custGeom>
              <a:avLst/>
              <a:gdLst>
                <a:gd name="T0" fmla="*/ 12 w 14"/>
                <a:gd name="T1" fmla="*/ 0 h 10"/>
                <a:gd name="T2" fmla="*/ 4 w 14"/>
                <a:gd name="T3" fmla="*/ 2 h 10"/>
                <a:gd name="T4" fmla="*/ 2 w 14"/>
                <a:gd name="T5" fmla="*/ 6 h 10"/>
                <a:gd name="T6" fmla="*/ 0 w 14"/>
                <a:gd name="T7" fmla="*/ 8 h 10"/>
                <a:gd name="T8" fmla="*/ 0 w 14"/>
                <a:gd name="T9" fmla="*/ 10 h 10"/>
                <a:gd name="T10" fmla="*/ 8 w 14"/>
                <a:gd name="T11" fmla="*/ 10 h 10"/>
                <a:gd name="T12" fmla="*/ 14 w 14"/>
                <a:gd name="T13" fmla="*/ 6 h 10"/>
                <a:gd name="T14" fmla="*/ 14 w 14"/>
                <a:gd name="T15" fmla="*/ 4 h 10"/>
                <a:gd name="T16" fmla="*/ 10 w 14"/>
                <a:gd name="T17" fmla="*/ 2 h 10"/>
                <a:gd name="T18" fmla="*/ 4 w 14"/>
                <a:gd name="T19" fmla="*/ 2 h 10"/>
                <a:gd name="T20" fmla="*/ 12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12" y="0"/>
                  </a:moveTo>
                  <a:lnTo>
                    <a:pt x="4" y="2"/>
                  </a:lnTo>
                  <a:lnTo>
                    <a:pt x="2" y="6"/>
                  </a:lnTo>
                  <a:lnTo>
                    <a:pt x="0" y="8"/>
                  </a:lnTo>
                  <a:lnTo>
                    <a:pt x="0" y="10"/>
                  </a:lnTo>
                  <a:lnTo>
                    <a:pt x="8" y="10"/>
                  </a:lnTo>
                  <a:lnTo>
                    <a:pt x="14" y="6"/>
                  </a:lnTo>
                  <a:lnTo>
                    <a:pt x="14" y="4"/>
                  </a:lnTo>
                  <a:lnTo>
                    <a:pt x="10" y="2"/>
                  </a:lnTo>
                  <a:lnTo>
                    <a:pt x="4" y="2"/>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1" name="Freeform 130"/>
            <p:cNvSpPr>
              <a:spLocks/>
            </p:cNvSpPr>
            <p:nvPr/>
          </p:nvSpPr>
          <p:spPr bwMode="auto">
            <a:xfrm>
              <a:off x="456" y="2478"/>
              <a:ext cx="56" cy="40"/>
            </a:xfrm>
            <a:custGeom>
              <a:avLst/>
              <a:gdLst>
                <a:gd name="T0" fmla="*/ 40 w 56"/>
                <a:gd name="T1" fmla="*/ 0 h 40"/>
                <a:gd name="T2" fmla="*/ 26 w 56"/>
                <a:gd name="T3" fmla="*/ 6 h 40"/>
                <a:gd name="T4" fmla="*/ 14 w 56"/>
                <a:gd name="T5" fmla="*/ 14 h 40"/>
                <a:gd name="T6" fmla="*/ 6 w 56"/>
                <a:gd name="T7" fmla="*/ 26 h 40"/>
                <a:gd name="T8" fmla="*/ 0 w 56"/>
                <a:gd name="T9" fmla="*/ 40 h 40"/>
                <a:gd name="T10" fmla="*/ 14 w 56"/>
                <a:gd name="T11" fmla="*/ 30 h 40"/>
                <a:gd name="T12" fmla="*/ 22 w 56"/>
                <a:gd name="T13" fmla="*/ 24 h 40"/>
                <a:gd name="T14" fmla="*/ 30 w 56"/>
                <a:gd name="T15" fmla="*/ 22 h 40"/>
                <a:gd name="T16" fmla="*/ 30 w 56"/>
                <a:gd name="T17" fmla="*/ 24 h 40"/>
                <a:gd name="T18" fmla="*/ 26 w 56"/>
                <a:gd name="T19" fmla="*/ 26 h 40"/>
                <a:gd name="T20" fmla="*/ 24 w 56"/>
                <a:gd name="T21" fmla="*/ 30 h 40"/>
                <a:gd name="T22" fmla="*/ 24 w 56"/>
                <a:gd name="T23" fmla="*/ 32 h 40"/>
                <a:gd name="T24" fmla="*/ 34 w 56"/>
                <a:gd name="T25" fmla="*/ 28 h 40"/>
                <a:gd name="T26" fmla="*/ 42 w 56"/>
                <a:gd name="T27" fmla="*/ 22 h 40"/>
                <a:gd name="T28" fmla="*/ 48 w 56"/>
                <a:gd name="T29" fmla="*/ 12 h 40"/>
                <a:gd name="T30" fmla="*/ 56 w 56"/>
                <a:gd name="T31" fmla="*/ 6 h 40"/>
                <a:gd name="T32" fmla="*/ 50 w 56"/>
                <a:gd name="T33" fmla="*/ 4 h 40"/>
                <a:gd name="T34" fmla="*/ 46 w 56"/>
                <a:gd name="T35" fmla="*/ 6 h 40"/>
                <a:gd name="T36" fmla="*/ 48 w 56"/>
                <a:gd name="T37" fmla="*/ 2 h 40"/>
                <a:gd name="T38" fmla="*/ 52 w 56"/>
                <a:gd name="T39" fmla="*/ 0 h 40"/>
                <a:gd name="T40" fmla="*/ 48 w 56"/>
                <a:gd name="T41" fmla="*/ 0 h 40"/>
                <a:gd name="T42" fmla="*/ 44 w 56"/>
                <a:gd name="T43" fmla="*/ 0 h 40"/>
                <a:gd name="T44" fmla="*/ 36 w 56"/>
                <a:gd name="T45" fmla="*/ 4 h 40"/>
                <a:gd name="T46" fmla="*/ 40 w 56"/>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40"/>
                <a:gd name="T74" fmla="*/ 56 w 5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40">
                  <a:moveTo>
                    <a:pt x="40" y="0"/>
                  </a:moveTo>
                  <a:lnTo>
                    <a:pt x="26" y="6"/>
                  </a:lnTo>
                  <a:lnTo>
                    <a:pt x="14" y="14"/>
                  </a:lnTo>
                  <a:lnTo>
                    <a:pt x="6" y="26"/>
                  </a:lnTo>
                  <a:lnTo>
                    <a:pt x="0" y="40"/>
                  </a:lnTo>
                  <a:lnTo>
                    <a:pt x="14" y="30"/>
                  </a:lnTo>
                  <a:lnTo>
                    <a:pt x="22" y="24"/>
                  </a:lnTo>
                  <a:lnTo>
                    <a:pt x="30" y="22"/>
                  </a:lnTo>
                  <a:lnTo>
                    <a:pt x="30" y="24"/>
                  </a:lnTo>
                  <a:lnTo>
                    <a:pt x="26" y="26"/>
                  </a:lnTo>
                  <a:lnTo>
                    <a:pt x="24" y="30"/>
                  </a:lnTo>
                  <a:lnTo>
                    <a:pt x="24" y="32"/>
                  </a:lnTo>
                  <a:lnTo>
                    <a:pt x="34" y="28"/>
                  </a:lnTo>
                  <a:lnTo>
                    <a:pt x="42" y="22"/>
                  </a:lnTo>
                  <a:lnTo>
                    <a:pt x="48" y="12"/>
                  </a:lnTo>
                  <a:lnTo>
                    <a:pt x="56" y="6"/>
                  </a:lnTo>
                  <a:lnTo>
                    <a:pt x="50" y="4"/>
                  </a:lnTo>
                  <a:lnTo>
                    <a:pt x="46" y="6"/>
                  </a:lnTo>
                  <a:lnTo>
                    <a:pt x="48" y="2"/>
                  </a:lnTo>
                  <a:lnTo>
                    <a:pt x="52" y="0"/>
                  </a:lnTo>
                  <a:lnTo>
                    <a:pt x="48" y="0"/>
                  </a:lnTo>
                  <a:lnTo>
                    <a:pt x="44" y="0"/>
                  </a:lnTo>
                  <a:lnTo>
                    <a:pt x="36" y="4"/>
                  </a:lnTo>
                  <a:lnTo>
                    <a:pt x="4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2" name="Freeform 131"/>
            <p:cNvSpPr>
              <a:spLocks/>
            </p:cNvSpPr>
            <p:nvPr/>
          </p:nvSpPr>
          <p:spPr bwMode="auto">
            <a:xfrm>
              <a:off x="448" y="2458"/>
              <a:ext cx="66" cy="28"/>
            </a:xfrm>
            <a:custGeom>
              <a:avLst/>
              <a:gdLst>
                <a:gd name="T0" fmla="*/ 36 w 66"/>
                <a:gd name="T1" fmla="*/ 4 h 28"/>
                <a:gd name="T2" fmla="*/ 26 w 66"/>
                <a:gd name="T3" fmla="*/ 6 h 28"/>
                <a:gd name="T4" fmla="*/ 16 w 66"/>
                <a:gd name="T5" fmla="*/ 10 h 28"/>
                <a:gd name="T6" fmla="*/ 6 w 66"/>
                <a:gd name="T7" fmla="*/ 18 h 28"/>
                <a:gd name="T8" fmla="*/ 0 w 66"/>
                <a:gd name="T9" fmla="*/ 26 h 28"/>
                <a:gd name="T10" fmla="*/ 2 w 66"/>
                <a:gd name="T11" fmla="*/ 28 h 28"/>
                <a:gd name="T12" fmla="*/ 32 w 66"/>
                <a:gd name="T13" fmla="*/ 18 h 28"/>
                <a:gd name="T14" fmla="*/ 48 w 66"/>
                <a:gd name="T15" fmla="*/ 14 h 28"/>
                <a:gd name="T16" fmla="*/ 66 w 66"/>
                <a:gd name="T17" fmla="*/ 12 h 28"/>
                <a:gd name="T18" fmla="*/ 60 w 66"/>
                <a:gd name="T19" fmla="*/ 12 h 28"/>
                <a:gd name="T20" fmla="*/ 58 w 66"/>
                <a:gd name="T21" fmla="*/ 10 h 28"/>
                <a:gd name="T22" fmla="*/ 56 w 66"/>
                <a:gd name="T23" fmla="*/ 8 h 28"/>
                <a:gd name="T24" fmla="*/ 56 w 66"/>
                <a:gd name="T25" fmla="*/ 6 h 28"/>
                <a:gd name="T26" fmla="*/ 58 w 66"/>
                <a:gd name="T27" fmla="*/ 4 h 28"/>
                <a:gd name="T28" fmla="*/ 58 w 66"/>
                <a:gd name="T29" fmla="*/ 2 h 28"/>
                <a:gd name="T30" fmla="*/ 56 w 66"/>
                <a:gd name="T31" fmla="*/ 0 h 28"/>
                <a:gd name="T32" fmla="*/ 52 w 66"/>
                <a:gd name="T33" fmla="*/ 0 h 28"/>
                <a:gd name="T34" fmla="*/ 44 w 66"/>
                <a:gd name="T35" fmla="*/ 2 h 28"/>
                <a:gd name="T36" fmla="*/ 36 w 66"/>
                <a:gd name="T37" fmla="*/ 4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8"/>
                <a:gd name="T59" fmla="*/ 66 w 66"/>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8">
                  <a:moveTo>
                    <a:pt x="36" y="4"/>
                  </a:moveTo>
                  <a:lnTo>
                    <a:pt x="26" y="6"/>
                  </a:lnTo>
                  <a:lnTo>
                    <a:pt x="16" y="10"/>
                  </a:lnTo>
                  <a:lnTo>
                    <a:pt x="6" y="18"/>
                  </a:lnTo>
                  <a:lnTo>
                    <a:pt x="0" y="26"/>
                  </a:lnTo>
                  <a:lnTo>
                    <a:pt x="2" y="28"/>
                  </a:lnTo>
                  <a:lnTo>
                    <a:pt x="32" y="18"/>
                  </a:lnTo>
                  <a:lnTo>
                    <a:pt x="48" y="14"/>
                  </a:lnTo>
                  <a:lnTo>
                    <a:pt x="66" y="12"/>
                  </a:lnTo>
                  <a:lnTo>
                    <a:pt x="60" y="12"/>
                  </a:lnTo>
                  <a:lnTo>
                    <a:pt x="58" y="10"/>
                  </a:lnTo>
                  <a:lnTo>
                    <a:pt x="56" y="8"/>
                  </a:lnTo>
                  <a:lnTo>
                    <a:pt x="56" y="6"/>
                  </a:lnTo>
                  <a:lnTo>
                    <a:pt x="58" y="4"/>
                  </a:lnTo>
                  <a:lnTo>
                    <a:pt x="58" y="2"/>
                  </a:lnTo>
                  <a:lnTo>
                    <a:pt x="56" y="0"/>
                  </a:lnTo>
                  <a:lnTo>
                    <a:pt x="52" y="0"/>
                  </a:lnTo>
                  <a:lnTo>
                    <a:pt x="44" y="2"/>
                  </a:lnTo>
                  <a:lnTo>
                    <a:pt x="3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3" name="Freeform 132"/>
            <p:cNvSpPr>
              <a:spLocks/>
            </p:cNvSpPr>
            <p:nvPr/>
          </p:nvSpPr>
          <p:spPr bwMode="auto">
            <a:xfrm>
              <a:off x="460" y="2416"/>
              <a:ext cx="68" cy="34"/>
            </a:xfrm>
            <a:custGeom>
              <a:avLst/>
              <a:gdLst>
                <a:gd name="T0" fmla="*/ 44 w 68"/>
                <a:gd name="T1" fmla="*/ 0 h 34"/>
                <a:gd name="T2" fmla="*/ 32 w 68"/>
                <a:gd name="T3" fmla="*/ 4 h 34"/>
                <a:gd name="T4" fmla="*/ 20 w 68"/>
                <a:gd name="T5" fmla="*/ 10 h 34"/>
                <a:gd name="T6" fmla="*/ 10 w 68"/>
                <a:gd name="T7" fmla="*/ 20 h 34"/>
                <a:gd name="T8" fmla="*/ 0 w 68"/>
                <a:gd name="T9" fmla="*/ 32 h 34"/>
                <a:gd name="T10" fmla="*/ 2 w 68"/>
                <a:gd name="T11" fmla="*/ 34 h 34"/>
                <a:gd name="T12" fmla="*/ 20 w 68"/>
                <a:gd name="T13" fmla="*/ 24 h 34"/>
                <a:gd name="T14" fmla="*/ 30 w 68"/>
                <a:gd name="T15" fmla="*/ 22 h 34"/>
                <a:gd name="T16" fmla="*/ 40 w 68"/>
                <a:gd name="T17" fmla="*/ 20 h 34"/>
                <a:gd name="T18" fmla="*/ 28 w 68"/>
                <a:gd name="T19" fmla="*/ 28 h 34"/>
                <a:gd name="T20" fmla="*/ 38 w 68"/>
                <a:gd name="T21" fmla="*/ 22 h 34"/>
                <a:gd name="T22" fmla="*/ 48 w 68"/>
                <a:gd name="T23" fmla="*/ 18 h 34"/>
                <a:gd name="T24" fmla="*/ 68 w 68"/>
                <a:gd name="T25" fmla="*/ 4 h 34"/>
                <a:gd name="T26" fmla="*/ 54 w 68"/>
                <a:gd name="T27" fmla="*/ 4 h 34"/>
                <a:gd name="T28" fmla="*/ 42 w 68"/>
                <a:gd name="T29" fmla="*/ 4 h 34"/>
                <a:gd name="T30" fmla="*/ 40 w 68"/>
                <a:gd name="T31" fmla="*/ 6 h 34"/>
                <a:gd name="T32" fmla="*/ 44 w 6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34"/>
                <a:gd name="T53" fmla="*/ 68 w 6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34">
                  <a:moveTo>
                    <a:pt x="44" y="0"/>
                  </a:moveTo>
                  <a:lnTo>
                    <a:pt x="32" y="4"/>
                  </a:lnTo>
                  <a:lnTo>
                    <a:pt x="20" y="10"/>
                  </a:lnTo>
                  <a:lnTo>
                    <a:pt x="10" y="20"/>
                  </a:lnTo>
                  <a:lnTo>
                    <a:pt x="0" y="32"/>
                  </a:lnTo>
                  <a:lnTo>
                    <a:pt x="2" y="34"/>
                  </a:lnTo>
                  <a:lnTo>
                    <a:pt x="20" y="24"/>
                  </a:lnTo>
                  <a:lnTo>
                    <a:pt x="30" y="22"/>
                  </a:lnTo>
                  <a:lnTo>
                    <a:pt x="40" y="20"/>
                  </a:lnTo>
                  <a:lnTo>
                    <a:pt x="28" y="28"/>
                  </a:lnTo>
                  <a:lnTo>
                    <a:pt x="38" y="22"/>
                  </a:lnTo>
                  <a:lnTo>
                    <a:pt x="48" y="18"/>
                  </a:lnTo>
                  <a:lnTo>
                    <a:pt x="68" y="4"/>
                  </a:lnTo>
                  <a:lnTo>
                    <a:pt x="54" y="4"/>
                  </a:lnTo>
                  <a:lnTo>
                    <a:pt x="42" y="4"/>
                  </a:lnTo>
                  <a:lnTo>
                    <a:pt x="40" y="6"/>
                  </a:lnTo>
                  <a:lnTo>
                    <a:pt x="4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4" name="Freeform 133"/>
            <p:cNvSpPr>
              <a:spLocks/>
            </p:cNvSpPr>
            <p:nvPr/>
          </p:nvSpPr>
          <p:spPr bwMode="auto">
            <a:xfrm>
              <a:off x="520" y="2388"/>
              <a:ext cx="66" cy="28"/>
            </a:xfrm>
            <a:custGeom>
              <a:avLst/>
              <a:gdLst>
                <a:gd name="T0" fmla="*/ 30 w 66"/>
                <a:gd name="T1" fmla="*/ 2 h 28"/>
                <a:gd name="T2" fmla="*/ 22 w 66"/>
                <a:gd name="T3" fmla="*/ 2 h 28"/>
                <a:gd name="T4" fmla="*/ 12 w 66"/>
                <a:gd name="T5" fmla="*/ 6 h 28"/>
                <a:gd name="T6" fmla="*/ 4 w 66"/>
                <a:gd name="T7" fmla="*/ 12 h 28"/>
                <a:gd name="T8" fmla="*/ 0 w 66"/>
                <a:gd name="T9" fmla="*/ 20 h 28"/>
                <a:gd name="T10" fmla="*/ 12 w 66"/>
                <a:gd name="T11" fmla="*/ 18 h 28"/>
                <a:gd name="T12" fmla="*/ 24 w 66"/>
                <a:gd name="T13" fmla="*/ 12 h 28"/>
                <a:gd name="T14" fmla="*/ 36 w 66"/>
                <a:gd name="T15" fmla="*/ 10 h 28"/>
                <a:gd name="T16" fmla="*/ 48 w 66"/>
                <a:gd name="T17" fmla="*/ 8 h 28"/>
                <a:gd name="T18" fmla="*/ 38 w 66"/>
                <a:gd name="T19" fmla="*/ 10 h 28"/>
                <a:gd name="T20" fmla="*/ 30 w 66"/>
                <a:gd name="T21" fmla="*/ 14 h 28"/>
                <a:gd name="T22" fmla="*/ 22 w 66"/>
                <a:gd name="T23" fmla="*/ 20 h 28"/>
                <a:gd name="T24" fmla="*/ 14 w 66"/>
                <a:gd name="T25" fmla="*/ 28 h 28"/>
                <a:gd name="T26" fmla="*/ 24 w 66"/>
                <a:gd name="T27" fmla="*/ 28 h 28"/>
                <a:gd name="T28" fmla="*/ 32 w 66"/>
                <a:gd name="T29" fmla="*/ 24 h 28"/>
                <a:gd name="T30" fmla="*/ 50 w 66"/>
                <a:gd name="T31" fmla="*/ 16 h 28"/>
                <a:gd name="T32" fmla="*/ 58 w 66"/>
                <a:gd name="T33" fmla="*/ 12 h 28"/>
                <a:gd name="T34" fmla="*/ 62 w 66"/>
                <a:gd name="T35" fmla="*/ 10 h 28"/>
                <a:gd name="T36" fmla="*/ 66 w 66"/>
                <a:gd name="T37" fmla="*/ 6 h 28"/>
                <a:gd name="T38" fmla="*/ 58 w 66"/>
                <a:gd name="T39" fmla="*/ 4 h 28"/>
                <a:gd name="T40" fmla="*/ 52 w 66"/>
                <a:gd name="T41" fmla="*/ 2 h 28"/>
                <a:gd name="T42" fmla="*/ 36 w 66"/>
                <a:gd name="T43" fmla="*/ 0 h 28"/>
                <a:gd name="T44" fmla="*/ 26 w 66"/>
                <a:gd name="T45" fmla="*/ 2 h 28"/>
                <a:gd name="T46" fmla="*/ 20 w 66"/>
                <a:gd name="T47" fmla="*/ 4 h 28"/>
                <a:gd name="T48" fmla="*/ 16 w 66"/>
                <a:gd name="T49" fmla="*/ 8 h 28"/>
                <a:gd name="T50" fmla="*/ 30 w 66"/>
                <a:gd name="T51" fmla="*/ 2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28"/>
                <a:gd name="T80" fmla="*/ 66 w 66"/>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28">
                  <a:moveTo>
                    <a:pt x="30" y="2"/>
                  </a:moveTo>
                  <a:lnTo>
                    <a:pt x="22" y="2"/>
                  </a:lnTo>
                  <a:lnTo>
                    <a:pt x="12" y="6"/>
                  </a:lnTo>
                  <a:lnTo>
                    <a:pt x="4" y="12"/>
                  </a:lnTo>
                  <a:lnTo>
                    <a:pt x="0" y="20"/>
                  </a:lnTo>
                  <a:lnTo>
                    <a:pt x="12" y="18"/>
                  </a:lnTo>
                  <a:lnTo>
                    <a:pt x="24" y="12"/>
                  </a:lnTo>
                  <a:lnTo>
                    <a:pt x="36" y="10"/>
                  </a:lnTo>
                  <a:lnTo>
                    <a:pt x="48" y="8"/>
                  </a:lnTo>
                  <a:lnTo>
                    <a:pt x="38" y="10"/>
                  </a:lnTo>
                  <a:lnTo>
                    <a:pt x="30" y="14"/>
                  </a:lnTo>
                  <a:lnTo>
                    <a:pt x="22" y="20"/>
                  </a:lnTo>
                  <a:lnTo>
                    <a:pt x="14" y="28"/>
                  </a:lnTo>
                  <a:lnTo>
                    <a:pt x="24" y="28"/>
                  </a:lnTo>
                  <a:lnTo>
                    <a:pt x="32" y="24"/>
                  </a:lnTo>
                  <a:lnTo>
                    <a:pt x="50" y="16"/>
                  </a:lnTo>
                  <a:lnTo>
                    <a:pt x="58" y="12"/>
                  </a:lnTo>
                  <a:lnTo>
                    <a:pt x="62" y="10"/>
                  </a:lnTo>
                  <a:lnTo>
                    <a:pt x="66" y="6"/>
                  </a:lnTo>
                  <a:lnTo>
                    <a:pt x="58" y="4"/>
                  </a:lnTo>
                  <a:lnTo>
                    <a:pt x="52" y="2"/>
                  </a:lnTo>
                  <a:lnTo>
                    <a:pt x="36" y="0"/>
                  </a:lnTo>
                  <a:lnTo>
                    <a:pt x="26" y="2"/>
                  </a:lnTo>
                  <a:lnTo>
                    <a:pt x="20" y="4"/>
                  </a:lnTo>
                  <a:lnTo>
                    <a:pt x="16" y="8"/>
                  </a:lnTo>
                  <a:lnTo>
                    <a:pt x="3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5" name="Freeform 134"/>
            <p:cNvSpPr>
              <a:spLocks/>
            </p:cNvSpPr>
            <p:nvPr/>
          </p:nvSpPr>
          <p:spPr bwMode="auto">
            <a:xfrm>
              <a:off x="544" y="2574"/>
              <a:ext cx="48" cy="28"/>
            </a:xfrm>
            <a:custGeom>
              <a:avLst/>
              <a:gdLst>
                <a:gd name="T0" fmla="*/ 28 w 48"/>
                <a:gd name="T1" fmla="*/ 2 h 28"/>
                <a:gd name="T2" fmla="*/ 22 w 48"/>
                <a:gd name="T3" fmla="*/ 2 h 28"/>
                <a:gd name="T4" fmla="*/ 18 w 48"/>
                <a:gd name="T5" fmla="*/ 2 h 28"/>
                <a:gd name="T6" fmla="*/ 12 w 48"/>
                <a:gd name="T7" fmla="*/ 6 h 28"/>
                <a:gd name="T8" fmla="*/ 0 w 48"/>
                <a:gd name="T9" fmla="*/ 20 h 28"/>
                <a:gd name="T10" fmla="*/ 4 w 48"/>
                <a:gd name="T11" fmla="*/ 20 h 28"/>
                <a:gd name="T12" fmla="*/ 10 w 48"/>
                <a:gd name="T13" fmla="*/ 16 h 28"/>
                <a:gd name="T14" fmla="*/ 14 w 48"/>
                <a:gd name="T15" fmla="*/ 16 h 28"/>
                <a:gd name="T16" fmla="*/ 20 w 48"/>
                <a:gd name="T17" fmla="*/ 16 h 28"/>
                <a:gd name="T18" fmla="*/ 12 w 48"/>
                <a:gd name="T19" fmla="*/ 28 h 28"/>
                <a:gd name="T20" fmla="*/ 44 w 48"/>
                <a:gd name="T21" fmla="*/ 16 h 28"/>
                <a:gd name="T22" fmla="*/ 48 w 48"/>
                <a:gd name="T23" fmla="*/ 14 h 28"/>
                <a:gd name="T24" fmla="*/ 48 w 48"/>
                <a:gd name="T25" fmla="*/ 12 h 28"/>
                <a:gd name="T26" fmla="*/ 48 w 48"/>
                <a:gd name="T27" fmla="*/ 8 h 28"/>
                <a:gd name="T28" fmla="*/ 44 w 48"/>
                <a:gd name="T29" fmla="*/ 6 h 28"/>
                <a:gd name="T30" fmla="*/ 38 w 48"/>
                <a:gd name="T31" fmla="*/ 6 h 28"/>
                <a:gd name="T32" fmla="*/ 40 w 48"/>
                <a:gd name="T33" fmla="*/ 4 h 28"/>
                <a:gd name="T34" fmla="*/ 42 w 48"/>
                <a:gd name="T35" fmla="*/ 2 h 28"/>
                <a:gd name="T36" fmla="*/ 46 w 48"/>
                <a:gd name="T37" fmla="*/ 2 h 28"/>
                <a:gd name="T38" fmla="*/ 48 w 48"/>
                <a:gd name="T39" fmla="*/ 0 h 28"/>
                <a:gd name="T40" fmla="*/ 40 w 48"/>
                <a:gd name="T41" fmla="*/ 0 h 28"/>
                <a:gd name="T42" fmla="*/ 30 w 48"/>
                <a:gd name="T43" fmla="*/ 0 h 28"/>
                <a:gd name="T44" fmla="*/ 14 w 48"/>
                <a:gd name="T45" fmla="*/ 4 h 28"/>
                <a:gd name="T46" fmla="*/ 28 w 48"/>
                <a:gd name="T47" fmla="*/ 2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28"/>
                <a:gd name="T74" fmla="*/ 48 w 4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28">
                  <a:moveTo>
                    <a:pt x="28" y="2"/>
                  </a:moveTo>
                  <a:lnTo>
                    <a:pt x="22" y="2"/>
                  </a:lnTo>
                  <a:lnTo>
                    <a:pt x="18" y="2"/>
                  </a:lnTo>
                  <a:lnTo>
                    <a:pt x="12" y="6"/>
                  </a:lnTo>
                  <a:lnTo>
                    <a:pt x="0" y="20"/>
                  </a:lnTo>
                  <a:lnTo>
                    <a:pt x="4" y="20"/>
                  </a:lnTo>
                  <a:lnTo>
                    <a:pt x="10" y="16"/>
                  </a:lnTo>
                  <a:lnTo>
                    <a:pt x="14" y="16"/>
                  </a:lnTo>
                  <a:lnTo>
                    <a:pt x="20" y="16"/>
                  </a:lnTo>
                  <a:lnTo>
                    <a:pt x="12" y="28"/>
                  </a:lnTo>
                  <a:lnTo>
                    <a:pt x="44" y="16"/>
                  </a:lnTo>
                  <a:lnTo>
                    <a:pt x="48" y="14"/>
                  </a:lnTo>
                  <a:lnTo>
                    <a:pt x="48" y="12"/>
                  </a:lnTo>
                  <a:lnTo>
                    <a:pt x="48" y="8"/>
                  </a:lnTo>
                  <a:lnTo>
                    <a:pt x="44" y="6"/>
                  </a:lnTo>
                  <a:lnTo>
                    <a:pt x="38" y="6"/>
                  </a:lnTo>
                  <a:lnTo>
                    <a:pt x="40" y="4"/>
                  </a:lnTo>
                  <a:lnTo>
                    <a:pt x="42" y="2"/>
                  </a:lnTo>
                  <a:lnTo>
                    <a:pt x="46" y="2"/>
                  </a:lnTo>
                  <a:lnTo>
                    <a:pt x="48" y="0"/>
                  </a:lnTo>
                  <a:lnTo>
                    <a:pt x="40" y="0"/>
                  </a:lnTo>
                  <a:lnTo>
                    <a:pt x="30" y="0"/>
                  </a:lnTo>
                  <a:lnTo>
                    <a:pt x="14" y="4"/>
                  </a:lnTo>
                  <a:lnTo>
                    <a:pt x="2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6" name="Freeform 135"/>
            <p:cNvSpPr>
              <a:spLocks/>
            </p:cNvSpPr>
            <p:nvPr/>
          </p:nvSpPr>
          <p:spPr bwMode="auto">
            <a:xfrm>
              <a:off x="508" y="2568"/>
              <a:ext cx="20" cy="14"/>
            </a:xfrm>
            <a:custGeom>
              <a:avLst/>
              <a:gdLst>
                <a:gd name="T0" fmla="*/ 18 w 20"/>
                <a:gd name="T1" fmla="*/ 0 h 14"/>
                <a:gd name="T2" fmla="*/ 8 w 20"/>
                <a:gd name="T3" fmla="*/ 6 h 14"/>
                <a:gd name="T4" fmla="*/ 0 w 20"/>
                <a:gd name="T5" fmla="*/ 14 h 14"/>
                <a:gd name="T6" fmla="*/ 4 w 20"/>
                <a:gd name="T7" fmla="*/ 14 h 14"/>
                <a:gd name="T8" fmla="*/ 10 w 20"/>
                <a:gd name="T9" fmla="*/ 14 h 14"/>
                <a:gd name="T10" fmla="*/ 18 w 20"/>
                <a:gd name="T11" fmla="*/ 10 h 14"/>
                <a:gd name="T12" fmla="*/ 20 w 20"/>
                <a:gd name="T13" fmla="*/ 10 h 14"/>
                <a:gd name="T14" fmla="*/ 20 w 20"/>
                <a:gd name="T15" fmla="*/ 8 h 14"/>
                <a:gd name="T16" fmla="*/ 16 w 20"/>
                <a:gd name="T17" fmla="*/ 6 h 14"/>
                <a:gd name="T18" fmla="*/ 12 w 20"/>
                <a:gd name="T19" fmla="*/ 6 h 14"/>
                <a:gd name="T20" fmla="*/ 18 w 2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4"/>
                <a:gd name="T35" fmla="*/ 20 w 2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4">
                  <a:moveTo>
                    <a:pt x="18" y="0"/>
                  </a:moveTo>
                  <a:lnTo>
                    <a:pt x="8" y="6"/>
                  </a:lnTo>
                  <a:lnTo>
                    <a:pt x="0" y="14"/>
                  </a:lnTo>
                  <a:lnTo>
                    <a:pt x="4" y="14"/>
                  </a:lnTo>
                  <a:lnTo>
                    <a:pt x="10" y="14"/>
                  </a:lnTo>
                  <a:lnTo>
                    <a:pt x="18" y="10"/>
                  </a:lnTo>
                  <a:lnTo>
                    <a:pt x="20" y="10"/>
                  </a:lnTo>
                  <a:lnTo>
                    <a:pt x="20" y="8"/>
                  </a:lnTo>
                  <a:lnTo>
                    <a:pt x="16" y="6"/>
                  </a:lnTo>
                  <a:lnTo>
                    <a:pt x="12" y="6"/>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7" name="Freeform 136"/>
            <p:cNvSpPr>
              <a:spLocks/>
            </p:cNvSpPr>
            <p:nvPr/>
          </p:nvSpPr>
          <p:spPr bwMode="auto">
            <a:xfrm>
              <a:off x="590" y="2622"/>
              <a:ext cx="20" cy="16"/>
            </a:xfrm>
            <a:custGeom>
              <a:avLst/>
              <a:gdLst>
                <a:gd name="T0" fmla="*/ 18 w 20"/>
                <a:gd name="T1" fmla="*/ 0 h 16"/>
                <a:gd name="T2" fmla="*/ 8 w 20"/>
                <a:gd name="T3" fmla="*/ 8 h 16"/>
                <a:gd name="T4" fmla="*/ 0 w 20"/>
                <a:gd name="T5" fmla="*/ 16 h 16"/>
                <a:gd name="T6" fmla="*/ 10 w 20"/>
                <a:gd name="T7" fmla="*/ 14 h 16"/>
                <a:gd name="T8" fmla="*/ 18 w 20"/>
                <a:gd name="T9" fmla="*/ 8 h 16"/>
                <a:gd name="T10" fmla="*/ 20 w 20"/>
                <a:gd name="T11" fmla="*/ 6 h 16"/>
                <a:gd name="T12" fmla="*/ 20 w 20"/>
                <a:gd name="T13" fmla="*/ 4 h 16"/>
                <a:gd name="T14" fmla="*/ 16 w 20"/>
                <a:gd name="T15" fmla="*/ 2 h 16"/>
                <a:gd name="T16" fmla="*/ 18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18" y="0"/>
                  </a:moveTo>
                  <a:lnTo>
                    <a:pt x="8" y="8"/>
                  </a:lnTo>
                  <a:lnTo>
                    <a:pt x="0" y="16"/>
                  </a:lnTo>
                  <a:lnTo>
                    <a:pt x="10" y="14"/>
                  </a:lnTo>
                  <a:lnTo>
                    <a:pt x="18" y="8"/>
                  </a:lnTo>
                  <a:lnTo>
                    <a:pt x="20" y="6"/>
                  </a:lnTo>
                  <a:lnTo>
                    <a:pt x="20" y="4"/>
                  </a:lnTo>
                  <a:lnTo>
                    <a:pt x="16" y="2"/>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8" name="Freeform 137"/>
            <p:cNvSpPr>
              <a:spLocks/>
            </p:cNvSpPr>
            <p:nvPr/>
          </p:nvSpPr>
          <p:spPr bwMode="auto">
            <a:xfrm>
              <a:off x="666" y="2620"/>
              <a:ext cx="18" cy="12"/>
            </a:xfrm>
            <a:custGeom>
              <a:avLst/>
              <a:gdLst>
                <a:gd name="T0" fmla="*/ 6 w 18"/>
                <a:gd name="T1" fmla="*/ 4 h 12"/>
                <a:gd name="T2" fmla="*/ 0 w 18"/>
                <a:gd name="T3" fmla="*/ 12 h 12"/>
                <a:gd name="T4" fmla="*/ 6 w 18"/>
                <a:gd name="T5" fmla="*/ 12 h 12"/>
                <a:gd name="T6" fmla="*/ 10 w 18"/>
                <a:gd name="T7" fmla="*/ 10 h 12"/>
                <a:gd name="T8" fmla="*/ 14 w 18"/>
                <a:gd name="T9" fmla="*/ 6 h 12"/>
                <a:gd name="T10" fmla="*/ 18 w 18"/>
                <a:gd name="T11" fmla="*/ 2 h 12"/>
                <a:gd name="T12" fmla="*/ 14 w 18"/>
                <a:gd name="T13" fmla="*/ 0 h 12"/>
                <a:gd name="T14" fmla="*/ 10 w 18"/>
                <a:gd name="T15" fmla="*/ 2 h 12"/>
                <a:gd name="T16" fmla="*/ 2 w 18"/>
                <a:gd name="T17" fmla="*/ 8 h 12"/>
                <a:gd name="T18" fmla="*/ 6 w 18"/>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
                <a:gd name="T32" fmla="*/ 18 w 1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
                  <a:moveTo>
                    <a:pt x="6" y="4"/>
                  </a:moveTo>
                  <a:lnTo>
                    <a:pt x="0" y="12"/>
                  </a:lnTo>
                  <a:lnTo>
                    <a:pt x="6" y="12"/>
                  </a:lnTo>
                  <a:lnTo>
                    <a:pt x="10" y="10"/>
                  </a:lnTo>
                  <a:lnTo>
                    <a:pt x="14" y="6"/>
                  </a:lnTo>
                  <a:lnTo>
                    <a:pt x="18" y="2"/>
                  </a:lnTo>
                  <a:lnTo>
                    <a:pt x="14" y="0"/>
                  </a:lnTo>
                  <a:lnTo>
                    <a:pt x="10" y="2"/>
                  </a:lnTo>
                  <a:lnTo>
                    <a:pt x="2" y="8"/>
                  </a:lnTo>
                  <a:lnTo>
                    <a:pt x="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9" name="Freeform 138"/>
            <p:cNvSpPr>
              <a:spLocks/>
            </p:cNvSpPr>
            <p:nvPr/>
          </p:nvSpPr>
          <p:spPr bwMode="auto">
            <a:xfrm>
              <a:off x="676" y="2556"/>
              <a:ext cx="28" cy="14"/>
            </a:xfrm>
            <a:custGeom>
              <a:avLst/>
              <a:gdLst>
                <a:gd name="T0" fmla="*/ 18 w 28"/>
                <a:gd name="T1" fmla="*/ 2 h 14"/>
                <a:gd name="T2" fmla="*/ 8 w 28"/>
                <a:gd name="T3" fmla="*/ 4 h 14"/>
                <a:gd name="T4" fmla="*/ 4 w 28"/>
                <a:gd name="T5" fmla="*/ 8 h 14"/>
                <a:gd name="T6" fmla="*/ 0 w 28"/>
                <a:gd name="T7" fmla="*/ 12 h 14"/>
                <a:gd name="T8" fmla="*/ 2 w 28"/>
                <a:gd name="T9" fmla="*/ 14 h 14"/>
                <a:gd name="T10" fmla="*/ 8 w 28"/>
                <a:gd name="T11" fmla="*/ 14 h 14"/>
                <a:gd name="T12" fmla="*/ 14 w 28"/>
                <a:gd name="T13" fmla="*/ 14 h 14"/>
                <a:gd name="T14" fmla="*/ 24 w 28"/>
                <a:gd name="T15" fmla="*/ 8 h 14"/>
                <a:gd name="T16" fmla="*/ 28 w 28"/>
                <a:gd name="T17" fmla="*/ 6 h 14"/>
                <a:gd name="T18" fmla="*/ 28 w 28"/>
                <a:gd name="T19" fmla="*/ 4 h 14"/>
                <a:gd name="T20" fmla="*/ 24 w 28"/>
                <a:gd name="T21" fmla="*/ 0 h 14"/>
                <a:gd name="T22" fmla="*/ 22 w 28"/>
                <a:gd name="T23" fmla="*/ 0 h 14"/>
                <a:gd name="T24" fmla="*/ 12 w 28"/>
                <a:gd name="T25" fmla="*/ 2 h 14"/>
                <a:gd name="T26" fmla="*/ 18 w 28"/>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4"/>
                <a:gd name="T44" fmla="*/ 28 w 2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4">
                  <a:moveTo>
                    <a:pt x="18" y="2"/>
                  </a:moveTo>
                  <a:lnTo>
                    <a:pt x="8" y="4"/>
                  </a:lnTo>
                  <a:lnTo>
                    <a:pt x="4" y="8"/>
                  </a:lnTo>
                  <a:lnTo>
                    <a:pt x="0" y="12"/>
                  </a:lnTo>
                  <a:lnTo>
                    <a:pt x="2" y="14"/>
                  </a:lnTo>
                  <a:lnTo>
                    <a:pt x="8" y="14"/>
                  </a:lnTo>
                  <a:lnTo>
                    <a:pt x="14" y="14"/>
                  </a:lnTo>
                  <a:lnTo>
                    <a:pt x="24" y="8"/>
                  </a:lnTo>
                  <a:lnTo>
                    <a:pt x="28" y="6"/>
                  </a:lnTo>
                  <a:lnTo>
                    <a:pt x="28" y="4"/>
                  </a:lnTo>
                  <a:lnTo>
                    <a:pt x="24" y="0"/>
                  </a:lnTo>
                  <a:lnTo>
                    <a:pt x="22" y="0"/>
                  </a:lnTo>
                  <a:lnTo>
                    <a:pt x="12" y="2"/>
                  </a:lnTo>
                  <a:lnTo>
                    <a:pt x="1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0" name="Freeform 139"/>
            <p:cNvSpPr>
              <a:spLocks/>
            </p:cNvSpPr>
            <p:nvPr/>
          </p:nvSpPr>
          <p:spPr bwMode="auto">
            <a:xfrm>
              <a:off x="756" y="2548"/>
              <a:ext cx="26" cy="10"/>
            </a:xfrm>
            <a:custGeom>
              <a:avLst/>
              <a:gdLst>
                <a:gd name="T0" fmla="*/ 14 w 26"/>
                <a:gd name="T1" fmla="*/ 0 h 10"/>
                <a:gd name="T2" fmla="*/ 6 w 26"/>
                <a:gd name="T3" fmla="*/ 2 h 10"/>
                <a:gd name="T4" fmla="*/ 2 w 26"/>
                <a:gd name="T5" fmla="*/ 4 h 10"/>
                <a:gd name="T6" fmla="*/ 0 w 26"/>
                <a:gd name="T7" fmla="*/ 8 h 10"/>
                <a:gd name="T8" fmla="*/ 8 w 26"/>
                <a:gd name="T9" fmla="*/ 10 h 10"/>
                <a:gd name="T10" fmla="*/ 14 w 26"/>
                <a:gd name="T11" fmla="*/ 8 h 10"/>
                <a:gd name="T12" fmla="*/ 26 w 26"/>
                <a:gd name="T13" fmla="*/ 4 h 10"/>
                <a:gd name="T14" fmla="*/ 22 w 26"/>
                <a:gd name="T15" fmla="*/ 2 h 10"/>
                <a:gd name="T16" fmla="*/ 16 w 26"/>
                <a:gd name="T17" fmla="*/ 0 h 10"/>
                <a:gd name="T18" fmla="*/ 6 w 26"/>
                <a:gd name="T19" fmla="*/ 0 h 10"/>
                <a:gd name="T20" fmla="*/ 14 w 2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0"/>
                <a:gd name="T35" fmla="*/ 26 w 2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0">
                  <a:moveTo>
                    <a:pt x="14" y="0"/>
                  </a:moveTo>
                  <a:lnTo>
                    <a:pt x="6" y="2"/>
                  </a:lnTo>
                  <a:lnTo>
                    <a:pt x="2" y="4"/>
                  </a:lnTo>
                  <a:lnTo>
                    <a:pt x="0" y="8"/>
                  </a:lnTo>
                  <a:lnTo>
                    <a:pt x="8" y="10"/>
                  </a:lnTo>
                  <a:lnTo>
                    <a:pt x="14" y="8"/>
                  </a:lnTo>
                  <a:lnTo>
                    <a:pt x="26" y="4"/>
                  </a:lnTo>
                  <a:lnTo>
                    <a:pt x="22" y="2"/>
                  </a:lnTo>
                  <a:lnTo>
                    <a:pt x="16" y="0"/>
                  </a:lnTo>
                  <a:lnTo>
                    <a:pt x="6" y="0"/>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1" name="Freeform 140"/>
            <p:cNvSpPr>
              <a:spLocks/>
            </p:cNvSpPr>
            <p:nvPr/>
          </p:nvSpPr>
          <p:spPr bwMode="auto">
            <a:xfrm>
              <a:off x="654" y="2472"/>
              <a:ext cx="20" cy="8"/>
            </a:xfrm>
            <a:custGeom>
              <a:avLst/>
              <a:gdLst>
                <a:gd name="T0" fmla="*/ 10 w 20"/>
                <a:gd name="T1" fmla="*/ 0 h 8"/>
                <a:gd name="T2" fmla="*/ 4 w 20"/>
                <a:gd name="T3" fmla="*/ 2 h 8"/>
                <a:gd name="T4" fmla="*/ 2 w 20"/>
                <a:gd name="T5" fmla="*/ 4 h 8"/>
                <a:gd name="T6" fmla="*/ 0 w 20"/>
                <a:gd name="T7" fmla="*/ 6 h 8"/>
                <a:gd name="T8" fmla="*/ 0 w 20"/>
                <a:gd name="T9" fmla="*/ 8 h 8"/>
                <a:gd name="T10" fmla="*/ 6 w 20"/>
                <a:gd name="T11" fmla="*/ 8 h 8"/>
                <a:gd name="T12" fmla="*/ 10 w 20"/>
                <a:gd name="T13" fmla="*/ 8 h 8"/>
                <a:gd name="T14" fmla="*/ 20 w 20"/>
                <a:gd name="T15" fmla="*/ 2 h 8"/>
                <a:gd name="T16" fmla="*/ 2 w 20"/>
                <a:gd name="T17" fmla="*/ 2 h 8"/>
                <a:gd name="T18" fmla="*/ 10 w 20"/>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
                <a:gd name="T32" fmla="*/ 20 w 2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
                  <a:moveTo>
                    <a:pt x="10" y="0"/>
                  </a:moveTo>
                  <a:lnTo>
                    <a:pt x="4" y="2"/>
                  </a:lnTo>
                  <a:lnTo>
                    <a:pt x="2" y="4"/>
                  </a:lnTo>
                  <a:lnTo>
                    <a:pt x="0" y="6"/>
                  </a:lnTo>
                  <a:lnTo>
                    <a:pt x="0" y="8"/>
                  </a:lnTo>
                  <a:lnTo>
                    <a:pt x="6" y="8"/>
                  </a:lnTo>
                  <a:lnTo>
                    <a:pt x="10" y="8"/>
                  </a:lnTo>
                  <a:lnTo>
                    <a:pt x="20" y="2"/>
                  </a:lnTo>
                  <a:lnTo>
                    <a:pt x="2" y="2"/>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2" name="Freeform 141"/>
            <p:cNvSpPr>
              <a:spLocks/>
            </p:cNvSpPr>
            <p:nvPr/>
          </p:nvSpPr>
          <p:spPr bwMode="auto">
            <a:xfrm>
              <a:off x="652" y="2460"/>
              <a:ext cx="14" cy="6"/>
            </a:xfrm>
            <a:custGeom>
              <a:avLst/>
              <a:gdLst>
                <a:gd name="T0" fmla="*/ 12 w 14"/>
                <a:gd name="T1" fmla="*/ 0 h 6"/>
                <a:gd name="T2" fmla="*/ 4 w 14"/>
                <a:gd name="T3" fmla="*/ 2 h 6"/>
                <a:gd name="T4" fmla="*/ 2 w 14"/>
                <a:gd name="T5" fmla="*/ 4 h 6"/>
                <a:gd name="T6" fmla="*/ 0 w 14"/>
                <a:gd name="T7" fmla="*/ 6 h 6"/>
                <a:gd name="T8" fmla="*/ 8 w 14"/>
                <a:gd name="T9" fmla="*/ 6 h 6"/>
                <a:gd name="T10" fmla="*/ 12 w 14"/>
                <a:gd name="T11" fmla="*/ 6 h 6"/>
                <a:gd name="T12" fmla="*/ 14 w 14"/>
                <a:gd name="T13" fmla="*/ 2 h 6"/>
                <a:gd name="T14" fmla="*/ 14 w 14"/>
                <a:gd name="T15" fmla="*/ 0 h 6"/>
                <a:gd name="T16" fmla="*/ 12 w 14"/>
                <a:gd name="T17" fmla="*/ 0 h 6"/>
                <a:gd name="T18" fmla="*/ 4 w 14"/>
                <a:gd name="T19" fmla="*/ 4 h 6"/>
                <a:gd name="T20" fmla="*/ 12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2" y="0"/>
                  </a:moveTo>
                  <a:lnTo>
                    <a:pt x="4" y="2"/>
                  </a:lnTo>
                  <a:lnTo>
                    <a:pt x="2" y="4"/>
                  </a:lnTo>
                  <a:lnTo>
                    <a:pt x="0" y="6"/>
                  </a:lnTo>
                  <a:lnTo>
                    <a:pt x="8" y="6"/>
                  </a:lnTo>
                  <a:lnTo>
                    <a:pt x="12" y="6"/>
                  </a:lnTo>
                  <a:lnTo>
                    <a:pt x="14" y="2"/>
                  </a:lnTo>
                  <a:lnTo>
                    <a:pt x="14" y="0"/>
                  </a:lnTo>
                  <a:lnTo>
                    <a:pt x="12" y="0"/>
                  </a:lnTo>
                  <a:lnTo>
                    <a:pt x="4" y="4"/>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3" name="Freeform 142"/>
            <p:cNvSpPr>
              <a:spLocks/>
            </p:cNvSpPr>
            <p:nvPr/>
          </p:nvSpPr>
          <p:spPr bwMode="auto">
            <a:xfrm>
              <a:off x="640" y="2472"/>
              <a:ext cx="14" cy="12"/>
            </a:xfrm>
            <a:custGeom>
              <a:avLst/>
              <a:gdLst>
                <a:gd name="T0" fmla="*/ 4 w 14"/>
                <a:gd name="T1" fmla="*/ 4 h 12"/>
                <a:gd name="T2" fmla="*/ 0 w 14"/>
                <a:gd name="T3" fmla="*/ 12 h 12"/>
                <a:gd name="T4" fmla="*/ 10 w 14"/>
                <a:gd name="T5" fmla="*/ 6 h 12"/>
                <a:gd name="T6" fmla="*/ 14 w 14"/>
                <a:gd name="T7" fmla="*/ 6 h 12"/>
                <a:gd name="T8" fmla="*/ 14 w 14"/>
                <a:gd name="T9" fmla="*/ 4 h 12"/>
                <a:gd name="T10" fmla="*/ 12 w 14"/>
                <a:gd name="T11" fmla="*/ 0 h 12"/>
                <a:gd name="T12" fmla="*/ 4 w 14"/>
                <a:gd name="T13" fmla="*/ 4 h 12"/>
                <a:gd name="T14" fmla="*/ 0 60000 65536"/>
                <a:gd name="T15" fmla="*/ 0 60000 65536"/>
                <a:gd name="T16" fmla="*/ 0 60000 65536"/>
                <a:gd name="T17" fmla="*/ 0 60000 65536"/>
                <a:gd name="T18" fmla="*/ 0 60000 65536"/>
                <a:gd name="T19" fmla="*/ 0 60000 65536"/>
                <a:gd name="T20" fmla="*/ 0 60000 65536"/>
                <a:gd name="T21" fmla="*/ 0 w 14"/>
                <a:gd name="T22" fmla="*/ 0 h 12"/>
                <a:gd name="T23" fmla="*/ 14 w 1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2">
                  <a:moveTo>
                    <a:pt x="4" y="4"/>
                  </a:moveTo>
                  <a:lnTo>
                    <a:pt x="0" y="12"/>
                  </a:lnTo>
                  <a:lnTo>
                    <a:pt x="10" y="6"/>
                  </a:lnTo>
                  <a:lnTo>
                    <a:pt x="14" y="6"/>
                  </a:lnTo>
                  <a:lnTo>
                    <a:pt x="14" y="4"/>
                  </a:lnTo>
                  <a:lnTo>
                    <a:pt x="12" y="0"/>
                  </a:lnTo>
                  <a:lnTo>
                    <a:pt x="4"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4" name="Freeform 143"/>
            <p:cNvSpPr>
              <a:spLocks/>
            </p:cNvSpPr>
            <p:nvPr/>
          </p:nvSpPr>
          <p:spPr bwMode="auto">
            <a:xfrm>
              <a:off x="634" y="2356"/>
              <a:ext cx="30" cy="10"/>
            </a:xfrm>
            <a:custGeom>
              <a:avLst/>
              <a:gdLst>
                <a:gd name="T0" fmla="*/ 24 w 30"/>
                <a:gd name="T1" fmla="*/ 0 h 10"/>
                <a:gd name="T2" fmla="*/ 12 w 30"/>
                <a:gd name="T3" fmla="*/ 4 h 10"/>
                <a:gd name="T4" fmla="*/ 6 w 30"/>
                <a:gd name="T5" fmla="*/ 6 h 10"/>
                <a:gd name="T6" fmla="*/ 0 w 30"/>
                <a:gd name="T7" fmla="*/ 10 h 10"/>
                <a:gd name="T8" fmla="*/ 8 w 30"/>
                <a:gd name="T9" fmla="*/ 10 h 10"/>
                <a:gd name="T10" fmla="*/ 16 w 30"/>
                <a:gd name="T11" fmla="*/ 8 h 10"/>
                <a:gd name="T12" fmla="*/ 24 w 30"/>
                <a:gd name="T13" fmla="*/ 6 h 10"/>
                <a:gd name="T14" fmla="*/ 30 w 30"/>
                <a:gd name="T15" fmla="*/ 2 h 10"/>
                <a:gd name="T16" fmla="*/ 20 w 30"/>
                <a:gd name="T17" fmla="*/ 0 h 10"/>
                <a:gd name="T18" fmla="*/ 10 w 30"/>
                <a:gd name="T19" fmla="*/ 2 h 10"/>
                <a:gd name="T20" fmla="*/ 24 w 3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0"/>
                <a:gd name="T35" fmla="*/ 30 w 3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0">
                  <a:moveTo>
                    <a:pt x="24" y="0"/>
                  </a:moveTo>
                  <a:lnTo>
                    <a:pt x="12" y="4"/>
                  </a:lnTo>
                  <a:lnTo>
                    <a:pt x="6" y="6"/>
                  </a:lnTo>
                  <a:lnTo>
                    <a:pt x="0" y="10"/>
                  </a:lnTo>
                  <a:lnTo>
                    <a:pt x="8" y="10"/>
                  </a:lnTo>
                  <a:lnTo>
                    <a:pt x="16" y="8"/>
                  </a:lnTo>
                  <a:lnTo>
                    <a:pt x="24" y="6"/>
                  </a:lnTo>
                  <a:lnTo>
                    <a:pt x="30" y="2"/>
                  </a:lnTo>
                  <a:lnTo>
                    <a:pt x="20" y="0"/>
                  </a:lnTo>
                  <a:lnTo>
                    <a:pt x="10" y="2"/>
                  </a:lnTo>
                  <a:lnTo>
                    <a:pt x="2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5" name="Freeform 144"/>
            <p:cNvSpPr>
              <a:spLocks/>
            </p:cNvSpPr>
            <p:nvPr/>
          </p:nvSpPr>
          <p:spPr bwMode="auto">
            <a:xfrm>
              <a:off x="642" y="2236"/>
              <a:ext cx="60" cy="26"/>
            </a:xfrm>
            <a:custGeom>
              <a:avLst/>
              <a:gdLst>
                <a:gd name="T0" fmla="*/ 46 w 60"/>
                <a:gd name="T1" fmla="*/ 4 h 26"/>
                <a:gd name="T2" fmla="*/ 34 w 60"/>
                <a:gd name="T3" fmla="*/ 2 h 26"/>
                <a:gd name="T4" fmla="*/ 20 w 60"/>
                <a:gd name="T5" fmla="*/ 4 h 26"/>
                <a:gd name="T6" fmla="*/ 14 w 60"/>
                <a:gd name="T7" fmla="*/ 4 h 26"/>
                <a:gd name="T8" fmla="*/ 10 w 60"/>
                <a:gd name="T9" fmla="*/ 8 h 26"/>
                <a:gd name="T10" fmla="*/ 6 w 60"/>
                <a:gd name="T11" fmla="*/ 10 h 26"/>
                <a:gd name="T12" fmla="*/ 2 w 60"/>
                <a:gd name="T13" fmla="*/ 16 h 26"/>
                <a:gd name="T14" fmla="*/ 0 w 60"/>
                <a:gd name="T15" fmla="*/ 20 h 26"/>
                <a:gd name="T16" fmla="*/ 2 w 60"/>
                <a:gd name="T17" fmla="*/ 20 h 26"/>
                <a:gd name="T18" fmla="*/ 8 w 60"/>
                <a:gd name="T19" fmla="*/ 20 h 26"/>
                <a:gd name="T20" fmla="*/ 16 w 60"/>
                <a:gd name="T21" fmla="*/ 18 h 26"/>
                <a:gd name="T22" fmla="*/ 20 w 60"/>
                <a:gd name="T23" fmla="*/ 18 h 26"/>
                <a:gd name="T24" fmla="*/ 22 w 60"/>
                <a:gd name="T25" fmla="*/ 20 h 26"/>
                <a:gd name="T26" fmla="*/ 20 w 60"/>
                <a:gd name="T27" fmla="*/ 22 h 26"/>
                <a:gd name="T28" fmla="*/ 16 w 60"/>
                <a:gd name="T29" fmla="*/ 24 h 26"/>
                <a:gd name="T30" fmla="*/ 16 w 60"/>
                <a:gd name="T31" fmla="*/ 26 h 26"/>
                <a:gd name="T32" fmla="*/ 34 w 60"/>
                <a:gd name="T33" fmla="*/ 22 h 26"/>
                <a:gd name="T34" fmla="*/ 44 w 60"/>
                <a:gd name="T35" fmla="*/ 20 h 26"/>
                <a:gd name="T36" fmla="*/ 52 w 60"/>
                <a:gd name="T37" fmla="*/ 20 h 26"/>
                <a:gd name="T38" fmla="*/ 48 w 60"/>
                <a:gd name="T39" fmla="*/ 22 h 26"/>
                <a:gd name="T40" fmla="*/ 44 w 60"/>
                <a:gd name="T41" fmla="*/ 22 h 26"/>
                <a:gd name="T42" fmla="*/ 40 w 60"/>
                <a:gd name="T43" fmla="*/ 22 h 26"/>
                <a:gd name="T44" fmla="*/ 36 w 60"/>
                <a:gd name="T45" fmla="*/ 24 h 26"/>
                <a:gd name="T46" fmla="*/ 44 w 60"/>
                <a:gd name="T47" fmla="*/ 22 h 26"/>
                <a:gd name="T48" fmla="*/ 52 w 60"/>
                <a:gd name="T49" fmla="*/ 18 h 26"/>
                <a:gd name="T50" fmla="*/ 58 w 60"/>
                <a:gd name="T51" fmla="*/ 14 h 26"/>
                <a:gd name="T52" fmla="*/ 60 w 60"/>
                <a:gd name="T53" fmla="*/ 8 h 26"/>
                <a:gd name="T54" fmla="*/ 60 w 60"/>
                <a:gd name="T55" fmla="*/ 4 h 26"/>
                <a:gd name="T56" fmla="*/ 58 w 60"/>
                <a:gd name="T57" fmla="*/ 2 h 26"/>
                <a:gd name="T58" fmla="*/ 52 w 60"/>
                <a:gd name="T59" fmla="*/ 2 h 26"/>
                <a:gd name="T60" fmla="*/ 44 w 60"/>
                <a:gd name="T61" fmla="*/ 4 h 26"/>
                <a:gd name="T62" fmla="*/ 40 w 60"/>
                <a:gd name="T63" fmla="*/ 4 h 26"/>
                <a:gd name="T64" fmla="*/ 38 w 60"/>
                <a:gd name="T65" fmla="*/ 4 h 26"/>
                <a:gd name="T66" fmla="*/ 44 w 60"/>
                <a:gd name="T67" fmla="*/ 2 h 26"/>
                <a:gd name="T68" fmla="*/ 50 w 60"/>
                <a:gd name="T69" fmla="*/ 0 h 26"/>
                <a:gd name="T70" fmla="*/ 46 w 60"/>
                <a:gd name="T71" fmla="*/ 4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26"/>
                <a:gd name="T110" fmla="*/ 60 w 60"/>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26">
                  <a:moveTo>
                    <a:pt x="46" y="4"/>
                  </a:moveTo>
                  <a:lnTo>
                    <a:pt x="34" y="2"/>
                  </a:lnTo>
                  <a:lnTo>
                    <a:pt x="20" y="4"/>
                  </a:lnTo>
                  <a:lnTo>
                    <a:pt x="14" y="4"/>
                  </a:lnTo>
                  <a:lnTo>
                    <a:pt x="10" y="8"/>
                  </a:lnTo>
                  <a:lnTo>
                    <a:pt x="6" y="10"/>
                  </a:lnTo>
                  <a:lnTo>
                    <a:pt x="2" y="16"/>
                  </a:lnTo>
                  <a:lnTo>
                    <a:pt x="0" y="20"/>
                  </a:lnTo>
                  <a:lnTo>
                    <a:pt x="2" y="20"/>
                  </a:lnTo>
                  <a:lnTo>
                    <a:pt x="8" y="20"/>
                  </a:lnTo>
                  <a:lnTo>
                    <a:pt x="16" y="18"/>
                  </a:lnTo>
                  <a:lnTo>
                    <a:pt x="20" y="18"/>
                  </a:lnTo>
                  <a:lnTo>
                    <a:pt x="22" y="20"/>
                  </a:lnTo>
                  <a:lnTo>
                    <a:pt x="20" y="22"/>
                  </a:lnTo>
                  <a:lnTo>
                    <a:pt x="16" y="24"/>
                  </a:lnTo>
                  <a:lnTo>
                    <a:pt x="16" y="26"/>
                  </a:lnTo>
                  <a:lnTo>
                    <a:pt x="34" y="22"/>
                  </a:lnTo>
                  <a:lnTo>
                    <a:pt x="44" y="20"/>
                  </a:lnTo>
                  <a:lnTo>
                    <a:pt x="52" y="20"/>
                  </a:lnTo>
                  <a:lnTo>
                    <a:pt x="48" y="22"/>
                  </a:lnTo>
                  <a:lnTo>
                    <a:pt x="44" y="22"/>
                  </a:lnTo>
                  <a:lnTo>
                    <a:pt x="40" y="22"/>
                  </a:lnTo>
                  <a:lnTo>
                    <a:pt x="36" y="24"/>
                  </a:lnTo>
                  <a:lnTo>
                    <a:pt x="44" y="22"/>
                  </a:lnTo>
                  <a:lnTo>
                    <a:pt x="52" y="18"/>
                  </a:lnTo>
                  <a:lnTo>
                    <a:pt x="58" y="14"/>
                  </a:lnTo>
                  <a:lnTo>
                    <a:pt x="60" y="8"/>
                  </a:lnTo>
                  <a:lnTo>
                    <a:pt x="60" y="4"/>
                  </a:lnTo>
                  <a:lnTo>
                    <a:pt x="58" y="2"/>
                  </a:lnTo>
                  <a:lnTo>
                    <a:pt x="52" y="2"/>
                  </a:lnTo>
                  <a:lnTo>
                    <a:pt x="44" y="4"/>
                  </a:lnTo>
                  <a:lnTo>
                    <a:pt x="40" y="4"/>
                  </a:lnTo>
                  <a:lnTo>
                    <a:pt x="38" y="4"/>
                  </a:lnTo>
                  <a:lnTo>
                    <a:pt x="44" y="2"/>
                  </a:lnTo>
                  <a:lnTo>
                    <a:pt x="50" y="0"/>
                  </a:lnTo>
                  <a:lnTo>
                    <a:pt x="46"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6" name="Freeform 145"/>
            <p:cNvSpPr>
              <a:spLocks/>
            </p:cNvSpPr>
            <p:nvPr/>
          </p:nvSpPr>
          <p:spPr bwMode="auto">
            <a:xfrm>
              <a:off x="630" y="2216"/>
              <a:ext cx="62" cy="14"/>
            </a:xfrm>
            <a:custGeom>
              <a:avLst/>
              <a:gdLst>
                <a:gd name="T0" fmla="*/ 42 w 62"/>
                <a:gd name="T1" fmla="*/ 0 h 14"/>
                <a:gd name="T2" fmla="*/ 30 w 62"/>
                <a:gd name="T3" fmla="*/ 0 h 14"/>
                <a:gd name="T4" fmla="*/ 20 w 62"/>
                <a:gd name="T5" fmla="*/ 2 h 14"/>
                <a:gd name="T6" fmla="*/ 10 w 62"/>
                <a:gd name="T7" fmla="*/ 6 h 14"/>
                <a:gd name="T8" fmla="*/ 0 w 62"/>
                <a:gd name="T9" fmla="*/ 12 h 14"/>
                <a:gd name="T10" fmla="*/ 8 w 62"/>
                <a:gd name="T11" fmla="*/ 10 h 14"/>
                <a:gd name="T12" fmla="*/ 14 w 62"/>
                <a:gd name="T13" fmla="*/ 8 h 14"/>
                <a:gd name="T14" fmla="*/ 20 w 62"/>
                <a:gd name="T15" fmla="*/ 8 h 14"/>
                <a:gd name="T16" fmla="*/ 28 w 62"/>
                <a:gd name="T17" fmla="*/ 6 h 14"/>
                <a:gd name="T18" fmla="*/ 30 w 62"/>
                <a:gd name="T19" fmla="*/ 8 h 14"/>
                <a:gd name="T20" fmla="*/ 28 w 62"/>
                <a:gd name="T21" fmla="*/ 10 h 14"/>
                <a:gd name="T22" fmla="*/ 26 w 62"/>
                <a:gd name="T23" fmla="*/ 12 h 14"/>
                <a:gd name="T24" fmla="*/ 30 w 62"/>
                <a:gd name="T25" fmla="*/ 14 h 14"/>
                <a:gd name="T26" fmla="*/ 36 w 62"/>
                <a:gd name="T27" fmla="*/ 14 h 14"/>
                <a:gd name="T28" fmla="*/ 44 w 62"/>
                <a:gd name="T29" fmla="*/ 12 h 14"/>
                <a:gd name="T30" fmla="*/ 52 w 62"/>
                <a:gd name="T31" fmla="*/ 8 h 14"/>
                <a:gd name="T32" fmla="*/ 62 w 62"/>
                <a:gd name="T33" fmla="*/ 8 h 14"/>
                <a:gd name="T34" fmla="*/ 60 w 62"/>
                <a:gd name="T35" fmla="*/ 4 h 14"/>
                <a:gd name="T36" fmla="*/ 56 w 62"/>
                <a:gd name="T37" fmla="*/ 2 h 14"/>
                <a:gd name="T38" fmla="*/ 44 w 62"/>
                <a:gd name="T39" fmla="*/ 2 h 14"/>
                <a:gd name="T40" fmla="*/ 50 w 62"/>
                <a:gd name="T41" fmla="*/ 0 h 14"/>
                <a:gd name="T42" fmla="*/ 42 w 62"/>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14"/>
                <a:gd name="T68" fmla="*/ 62 w 62"/>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14">
                  <a:moveTo>
                    <a:pt x="42" y="0"/>
                  </a:moveTo>
                  <a:lnTo>
                    <a:pt x="30" y="0"/>
                  </a:lnTo>
                  <a:lnTo>
                    <a:pt x="20" y="2"/>
                  </a:lnTo>
                  <a:lnTo>
                    <a:pt x="10" y="6"/>
                  </a:lnTo>
                  <a:lnTo>
                    <a:pt x="0" y="12"/>
                  </a:lnTo>
                  <a:lnTo>
                    <a:pt x="8" y="10"/>
                  </a:lnTo>
                  <a:lnTo>
                    <a:pt x="14" y="8"/>
                  </a:lnTo>
                  <a:lnTo>
                    <a:pt x="20" y="8"/>
                  </a:lnTo>
                  <a:lnTo>
                    <a:pt x="28" y="6"/>
                  </a:lnTo>
                  <a:lnTo>
                    <a:pt x="30" y="8"/>
                  </a:lnTo>
                  <a:lnTo>
                    <a:pt x="28" y="10"/>
                  </a:lnTo>
                  <a:lnTo>
                    <a:pt x="26" y="12"/>
                  </a:lnTo>
                  <a:lnTo>
                    <a:pt x="30" y="14"/>
                  </a:lnTo>
                  <a:lnTo>
                    <a:pt x="36" y="14"/>
                  </a:lnTo>
                  <a:lnTo>
                    <a:pt x="44" y="12"/>
                  </a:lnTo>
                  <a:lnTo>
                    <a:pt x="52" y="8"/>
                  </a:lnTo>
                  <a:lnTo>
                    <a:pt x="62" y="8"/>
                  </a:lnTo>
                  <a:lnTo>
                    <a:pt x="60" y="4"/>
                  </a:lnTo>
                  <a:lnTo>
                    <a:pt x="56" y="2"/>
                  </a:lnTo>
                  <a:lnTo>
                    <a:pt x="44" y="2"/>
                  </a:lnTo>
                  <a:lnTo>
                    <a:pt x="50" y="0"/>
                  </a:lnTo>
                  <a:lnTo>
                    <a:pt x="4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7" name="Freeform 146"/>
            <p:cNvSpPr>
              <a:spLocks/>
            </p:cNvSpPr>
            <p:nvPr/>
          </p:nvSpPr>
          <p:spPr bwMode="auto">
            <a:xfrm>
              <a:off x="604" y="2202"/>
              <a:ext cx="70" cy="20"/>
            </a:xfrm>
            <a:custGeom>
              <a:avLst/>
              <a:gdLst>
                <a:gd name="T0" fmla="*/ 54 w 70"/>
                <a:gd name="T1" fmla="*/ 0 h 20"/>
                <a:gd name="T2" fmla="*/ 40 w 70"/>
                <a:gd name="T3" fmla="*/ 0 h 20"/>
                <a:gd name="T4" fmla="*/ 26 w 70"/>
                <a:gd name="T5" fmla="*/ 2 h 20"/>
                <a:gd name="T6" fmla="*/ 12 w 70"/>
                <a:gd name="T7" fmla="*/ 8 h 20"/>
                <a:gd name="T8" fmla="*/ 0 w 70"/>
                <a:gd name="T9" fmla="*/ 14 h 20"/>
                <a:gd name="T10" fmla="*/ 12 w 70"/>
                <a:gd name="T11" fmla="*/ 10 h 20"/>
                <a:gd name="T12" fmla="*/ 18 w 70"/>
                <a:gd name="T13" fmla="*/ 10 h 20"/>
                <a:gd name="T14" fmla="*/ 24 w 70"/>
                <a:gd name="T15" fmla="*/ 12 h 20"/>
                <a:gd name="T16" fmla="*/ 22 w 70"/>
                <a:gd name="T17" fmla="*/ 14 h 20"/>
                <a:gd name="T18" fmla="*/ 16 w 70"/>
                <a:gd name="T19" fmla="*/ 20 h 20"/>
                <a:gd name="T20" fmla="*/ 30 w 70"/>
                <a:gd name="T21" fmla="*/ 20 h 20"/>
                <a:gd name="T22" fmla="*/ 44 w 70"/>
                <a:gd name="T23" fmla="*/ 16 h 20"/>
                <a:gd name="T24" fmla="*/ 56 w 70"/>
                <a:gd name="T25" fmla="*/ 14 h 20"/>
                <a:gd name="T26" fmla="*/ 70 w 70"/>
                <a:gd name="T27" fmla="*/ 12 h 20"/>
                <a:gd name="T28" fmla="*/ 68 w 70"/>
                <a:gd name="T29" fmla="*/ 6 h 20"/>
                <a:gd name="T30" fmla="*/ 64 w 70"/>
                <a:gd name="T31" fmla="*/ 4 h 20"/>
                <a:gd name="T32" fmla="*/ 60 w 70"/>
                <a:gd name="T33" fmla="*/ 2 h 20"/>
                <a:gd name="T34" fmla="*/ 56 w 70"/>
                <a:gd name="T35" fmla="*/ 2 h 20"/>
                <a:gd name="T36" fmla="*/ 46 w 70"/>
                <a:gd name="T37" fmla="*/ 4 h 20"/>
                <a:gd name="T38" fmla="*/ 36 w 70"/>
                <a:gd name="T39" fmla="*/ 4 h 20"/>
                <a:gd name="T40" fmla="*/ 54 w 70"/>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0"/>
                <a:gd name="T65" fmla="*/ 70 w 7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0">
                  <a:moveTo>
                    <a:pt x="54" y="0"/>
                  </a:moveTo>
                  <a:lnTo>
                    <a:pt x="40" y="0"/>
                  </a:lnTo>
                  <a:lnTo>
                    <a:pt x="26" y="2"/>
                  </a:lnTo>
                  <a:lnTo>
                    <a:pt x="12" y="8"/>
                  </a:lnTo>
                  <a:lnTo>
                    <a:pt x="0" y="14"/>
                  </a:lnTo>
                  <a:lnTo>
                    <a:pt x="12" y="10"/>
                  </a:lnTo>
                  <a:lnTo>
                    <a:pt x="18" y="10"/>
                  </a:lnTo>
                  <a:lnTo>
                    <a:pt x="24" y="12"/>
                  </a:lnTo>
                  <a:lnTo>
                    <a:pt x="22" y="14"/>
                  </a:lnTo>
                  <a:lnTo>
                    <a:pt x="16" y="20"/>
                  </a:lnTo>
                  <a:lnTo>
                    <a:pt x="30" y="20"/>
                  </a:lnTo>
                  <a:lnTo>
                    <a:pt x="44" y="16"/>
                  </a:lnTo>
                  <a:lnTo>
                    <a:pt x="56" y="14"/>
                  </a:lnTo>
                  <a:lnTo>
                    <a:pt x="70" y="12"/>
                  </a:lnTo>
                  <a:lnTo>
                    <a:pt x="68" y="6"/>
                  </a:lnTo>
                  <a:lnTo>
                    <a:pt x="64" y="4"/>
                  </a:lnTo>
                  <a:lnTo>
                    <a:pt x="60" y="2"/>
                  </a:lnTo>
                  <a:lnTo>
                    <a:pt x="56" y="2"/>
                  </a:lnTo>
                  <a:lnTo>
                    <a:pt x="46" y="4"/>
                  </a:lnTo>
                  <a:lnTo>
                    <a:pt x="36" y="4"/>
                  </a:lnTo>
                  <a:lnTo>
                    <a:pt x="5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8" name="Freeform 147"/>
            <p:cNvSpPr>
              <a:spLocks/>
            </p:cNvSpPr>
            <p:nvPr/>
          </p:nvSpPr>
          <p:spPr bwMode="auto">
            <a:xfrm>
              <a:off x="604" y="2232"/>
              <a:ext cx="38" cy="18"/>
            </a:xfrm>
            <a:custGeom>
              <a:avLst/>
              <a:gdLst>
                <a:gd name="T0" fmla="*/ 18 w 38"/>
                <a:gd name="T1" fmla="*/ 0 h 18"/>
                <a:gd name="T2" fmla="*/ 0 w 38"/>
                <a:gd name="T3" fmla="*/ 14 h 18"/>
                <a:gd name="T4" fmla="*/ 8 w 38"/>
                <a:gd name="T5" fmla="*/ 14 h 18"/>
                <a:gd name="T6" fmla="*/ 14 w 38"/>
                <a:gd name="T7" fmla="*/ 10 h 18"/>
                <a:gd name="T8" fmla="*/ 22 w 38"/>
                <a:gd name="T9" fmla="*/ 8 h 18"/>
                <a:gd name="T10" fmla="*/ 28 w 38"/>
                <a:gd name="T11" fmla="*/ 8 h 18"/>
                <a:gd name="T12" fmla="*/ 30 w 38"/>
                <a:gd name="T13" fmla="*/ 10 h 18"/>
                <a:gd name="T14" fmla="*/ 28 w 38"/>
                <a:gd name="T15" fmla="*/ 14 h 18"/>
                <a:gd name="T16" fmla="*/ 26 w 38"/>
                <a:gd name="T17" fmla="*/ 16 h 18"/>
                <a:gd name="T18" fmla="*/ 26 w 38"/>
                <a:gd name="T19" fmla="*/ 18 h 18"/>
                <a:gd name="T20" fmla="*/ 30 w 38"/>
                <a:gd name="T21" fmla="*/ 18 h 18"/>
                <a:gd name="T22" fmla="*/ 34 w 38"/>
                <a:gd name="T23" fmla="*/ 16 h 18"/>
                <a:gd name="T24" fmla="*/ 36 w 38"/>
                <a:gd name="T25" fmla="*/ 12 h 18"/>
                <a:gd name="T26" fmla="*/ 38 w 38"/>
                <a:gd name="T27" fmla="*/ 8 h 18"/>
                <a:gd name="T28" fmla="*/ 34 w 38"/>
                <a:gd name="T29" fmla="*/ 4 h 18"/>
                <a:gd name="T30" fmla="*/ 30 w 38"/>
                <a:gd name="T31" fmla="*/ 4 h 18"/>
                <a:gd name="T32" fmla="*/ 24 w 38"/>
                <a:gd name="T33" fmla="*/ 4 h 18"/>
                <a:gd name="T34" fmla="*/ 18 w 38"/>
                <a:gd name="T35" fmla="*/ 8 h 18"/>
                <a:gd name="T36" fmla="*/ 18 w 38"/>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8"/>
                <a:gd name="T59" fmla="*/ 38 w 3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8">
                  <a:moveTo>
                    <a:pt x="18" y="0"/>
                  </a:moveTo>
                  <a:lnTo>
                    <a:pt x="0" y="14"/>
                  </a:lnTo>
                  <a:lnTo>
                    <a:pt x="8" y="14"/>
                  </a:lnTo>
                  <a:lnTo>
                    <a:pt x="14" y="10"/>
                  </a:lnTo>
                  <a:lnTo>
                    <a:pt x="22" y="8"/>
                  </a:lnTo>
                  <a:lnTo>
                    <a:pt x="28" y="8"/>
                  </a:lnTo>
                  <a:lnTo>
                    <a:pt x="30" y="10"/>
                  </a:lnTo>
                  <a:lnTo>
                    <a:pt x="28" y="14"/>
                  </a:lnTo>
                  <a:lnTo>
                    <a:pt x="26" y="16"/>
                  </a:lnTo>
                  <a:lnTo>
                    <a:pt x="26" y="18"/>
                  </a:lnTo>
                  <a:lnTo>
                    <a:pt x="30" y="18"/>
                  </a:lnTo>
                  <a:lnTo>
                    <a:pt x="34" y="16"/>
                  </a:lnTo>
                  <a:lnTo>
                    <a:pt x="36" y="12"/>
                  </a:lnTo>
                  <a:lnTo>
                    <a:pt x="38" y="8"/>
                  </a:lnTo>
                  <a:lnTo>
                    <a:pt x="34" y="4"/>
                  </a:lnTo>
                  <a:lnTo>
                    <a:pt x="30" y="4"/>
                  </a:lnTo>
                  <a:lnTo>
                    <a:pt x="24" y="4"/>
                  </a:lnTo>
                  <a:lnTo>
                    <a:pt x="18" y="8"/>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9" name="Freeform 148"/>
            <p:cNvSpPr>
              <a:spLocks/>
            </p:cNvSpPr>
            <p:nvPr/>
          </p:nvSpPr>
          <p:spPr bwMode="auto">
            <a:xfrm>
              <a:off x="616" y="2274"/>
              <a:ext cx="20" cy="10"/>
            </a:xfrm>
            <a:custGeom>
              <a:avLst/>
              <a:gdLst>
                <a:gd name="T0" fmla="*/ 14 w 20"/>
                <a:gd name="T1" fmla="*/ 0 h 10"/>
                <a:gd name="T2" fmla="*/ 4 w 20"/>
                <a:gd name="T3" fmla="*/ 2 h 10"/>
                <a:gd name="T4" fmla="*/ 0 w 20"/>
                <a:gd name="T5" fmla="*/ 4 h 10"/>
                <a:gd name="T6" fmla="*/ 0 w 20"/>
                <a:gd name="T7" fmla="*/ 6 h 10"/>
                <a:gd name="T8" fmla="*/ 0 w 20"/>
                <a:gd name="T9" fmla="*/ 8 h 10"/>
                <a:gd name="T10" fmla="*/ 4 w 20"/>
                <a:gd name="T11" fmla="*/ 10 h 10"/>
                <a:gd name="T12" fmla="*/ 10 w 20"/>
                <a:gd name="T13" fmla="*/ 10 h 10"/>
                <a:gd name="T14" fmla="*/ 16 w 20"/>
                <a:gd name="T15" fmla="*/ 6 h 10"/>
                <a:gd name="T16" fmla="*/ 18 w 20"/>
                <a:gd name="T17" fmla="*/ 2 h 10"/>
                <a:gd name="T18" fmla="*/ 20 w 20"/>
                <a:gd name="T19" fmla="*/ 0 h 10"/>
                <a:gd name="T20" fmla="*/ 14 w 2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0"/>
                <a:gd name="T35" fmla="*/ 20 w 2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0">
                  <a:moveTo>
                    <a:pt x="14" y="0"/>
                  </a:moveTo>
                  <a:lnTo>
                    <a:pt x="4" y="2"/>
                  </a:lnTo>
                  <a:lnTo>
                    <a:pt x="0" y="4"/>
                  </a:lnTo>
                  <a:lnTo>
                    <a:pt x="0" y="6"/>
                  </a:lnTo>
                  <a:lnTo>
                    <a:pt x="0" y="8"/>
                  </a:lnTo>
                  <a:lnTo>
                    <a:pt x="4" y="10"/>
                  </a:lnTo>
                  <a:lnTo>
                    <a:pt x="10" y="10"/>
                  </a:lnTo>
                  <a:lnTo>
                    <a:pt x="16" y="6"/>
                  </a:lnTo>
                  <a:lnTo>
                    <a:pt x="18" y="2"/>
                  </a:lnTo>
                  <a:lnTo>
                    <a:pt x="20" y="0"/>
                  </a:lnTo>
                  <a:lnTo>
                    <a:pt x="1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0" name="Freeform 149"/>
            <p:cNvSpPr>
              <a:spLocks/>
            </p:cNvSpPr>
            <p:nvPr/>
          </p:nvSpPr>
          <p:spPr bwMode="auto">
            <a:xfrm>
              <a:off x="926" y="2384"/>
              <a:ext cx="22" cy="18"/>
            </a:xfrm>
            <a:custGeom>
              <a:avLst/>
              <a:gdLst>
                <a:gd name="T0" fmla="*/ 16 w 22"/>
                <a:gd name="T1" fmla="*/ 0 h 18"/>
                <a:gd name="T2" fmla="*/ 10 w 22"/>
                <a:gd name="T3" fmla="*/ 4 h 18"/>
                <a:gd name="T4" fmla="*/ 4 w 22"/>
                <a:gd name="T5" fmla="*/ 6 h 18"/>
                <a:gd name="T6" fmla="*/ 0 w 22"/>
                <a:gd name="T7" fmla="*/ 10 h 18"/>
                <a:gd name="T8" fmla="*/ 0 w 22"/>
                <a:gd name="T9" fmla="*/ 12 h 18"/>
                <a:gd name="T10" fmla="*/ 2 w 22"/>
                <a:gd name="T11" fmla="*/ 16 h 18"/>
                <a:gd name="T12" fmla="*/ 6 w 22"/>
                <a:gd name="T13" fmla="*/ 18 h 18"/>
                <a:gd name="T14" fmla="*/ 10 w 22"/>
                <a:gd name="T15" fmla="*/ 18 h 18"/>
                <a:gd name="T16" fmla="*/ 16 w 22"/>
                <a:gd name="T17" fmla="*/ 16 h 18"/>
                <a:gd name="T18" fmla="*/ 20 w 22"/>
                <a:gd name="T19" fmla="*/ 12 h 18"/>
                <a:gd name="T20" fmla="*/ 22 w 22"/>
                <a:gd name="T21" fmla="*/ 8 h 18"/>
                <a:gd name="T22" fmla="*/ 20 w 22"/>
                <a:gd name="T23" fmla="*/ 6 h 18"/>
                <a:gd name="T24" fmla="*/ 14 w 22"/>
                <a:gd name="T25" fmla="*/ 6 h 18"/>
                <a:gd name="T26" fmla="*/ 10 w 22"/>
                <a:gd name="T27" fmla="*/ 8 h 18"/>
                <a:gd name="T28" fmla="*/ 16 w 2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8"/>
                <a:gd name="T47" fmla="*/ 22 w 2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8">
                  <a:moveTo>
                    <a:pt x="16" y="0"/>
                  </a:moveTo>
                  <a:lnTo>
                    <a:pt x="10" y="4"/>
                  </a:lnTo>
                  <a:lnTo>
                    <a:pt x="4" y="6"/>
                  </a:lnTo>
                  <a:lnTo>
                    <a:pt x="0" y="10"/>
                  </a:lnTo>
                  <a:lnTo>
                    <a:pt x="0" y="12"/>
                  </a:lnTo>
                  <a:lnTo>
                    <a:pt x="2" y="16"/>
                  </a:lnTo>
                  <a:lnTo>
                    <a:pt x="6" y="18"/>
                  </a:lnTo>
                  <a:lnTo>
                    <a:pt x="10" y="18"/>
                  </a:lnTo>
                  <a:lnTo>
                    <a:pt x="16" y="16"/>
                  </a:lnTo>
                  <a:lnTo>
                    <a:pt x="20" y="12"/>
                  </a:lnTo>
                  <a:lnTo>
                    <a:pt x="22" y="8"/>
                  </a:lnTo>
                  <a:lnTo>
                    <a:pt x="20" y="6"/>
                  </a:lnTo>
                  <a:lnTo>
                    <a:pt x="14" y="6"/>
                  </a:lnTo>
                  <a:lnTo>
                    <a:pt x="10" y="8"/>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1" name="Freeform 150"/>
            <p:cNvSpPr>
              <a:spLocks/>
            </p:cNvSpPr>
            <p:nvPr/>
          </p:nvSpPr>
          <p:spPr bwMode="auto">
            <a:xfrm>
              <a:off x="976" y="2404"/>
              <a:ext cx="22" cy="12"/>
            </a:xfrm>
            <a:custGeom>
              <a:avLst/>
              <a:gdLst>
                <a:gd name="T0" fmla="*/ 22 w 22"/>
                <a:gd name="T1" fmla="*/ 4 h 12"/>
                <a:gd name="T2" fmla="*/ 20 w 22"/>
                <a:gd name="T3" fmla="*/ 0 h 12"/>
                <a:gd name="T4" fmla="*/ 16 w 22"/>
                <a:gd name="T5" fmla="*/ 0 h 12"/>
                <a:gd name="T6" fmla="*/ 8 w 22"/>
                <a:gd name="T7" fmla="*/ 0 h 12"/>
                <a:gd name="T8" fmla="*/ 4 w 22"/>
                <a:gd name="T9" fmla="*/ 2 h 12"/>
                <a:gd name="T10" fmla="*/ 0 w 22"/>
                <a:gd name="T11" fmla="*/ 4 h 12"/>
                <a:gd name="T12" fmla="*/ 0 w 22"/>
                <a:gd name="T13" fmla="*/ 6 h 12"/>
                <a:gd name="T14" fmla="*/ 2 w 22"/>
                <a:gd name="T15" fmla="*/ 10 h 12"/>
                <a:gd name="T16" fmla="*/ 6 w 22"/>
                <a:gd name="T17" fmla="*/ 12 h 12"/>
                <a:gd name="T18" fmla="*/ 14 w 22"/>
                <a:gd name="T19" fmla="*/ 12 h 12"/>
                <a:gd name="T20" fmla="*/ 22 w 22"/>
                <a:gd name="T21" fmla="*/ 10 h 12"/>
                <a:gd name="T22" fmla="*/ 22 w 22"/>
                <a:gd name="T23" fmla="*/ 8 h 12"/>
                <a:gd name="T24" fmla="*/ 22 w 22"/>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22" y="4"/>
                  </a:moveTo>
                  <a:lnTo>
                    <a:pt x="20" y="0"/>
                  </a:lnTo>
                  <a:lnTo>
                    <a:pt x="16" y="0"/>
                  </a:lnTo>
                  <a:lnTo>
                    <a:pt x="8" y="0"/>
                  </a:lnTo>
                  <a:lnTo>
                    <a:pt x="4" y="2"/>
                  </a:lnTo>
                  <a:lnTo>
                    <a:pt x="0" y="4"/>
                  </a:lnTo>
                  <a:lnTo>
                    <a:pt x="0" y="6"/>
                  </a:lnTo>
                  <a:lnTo>
                    <a:pt x="2" y="10"/>
                  </a:lnTo>
                  <a:lnTo>
                    <a:pt x="6" y="12"/>
                  </a:lnTo>
                  <a:lnTo>
                    <a:pt x="14" y="12"/>
                  </a:lnTo>
                  <a:lnTo>
                    <a:pt x="22" y="10"/>
                  </a:lnTo>
                  <a:lnTo>
                    <a:pt x="22" y="8"/>
                  </a:lnTo>
                  <a:lnTo>
                    <a:pt x="22"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2" name="Freeform 151"/>
            <p:cNvSpPr>
              <a:spLocks/>
            </p:cNvSpPr>
            <p:nvPr/>
          </p:nvSpPr>
          <p:spPr bwMode="auto">
            <a:xfrm>
              <a:off x="1028" y="2446"/>
              <a:ext cx="52" cy="16"/>
            </a:xfrm>
            <a:custGeom>
              <a:avLst/>
              <a:gdLst>
                <a:gd name="T0" fmla="*/ 18 w 52"/>
                <a:gd name="T1" fmla="*/ 4 h 16"/>
                <a:gd name="T2" fmla="*/ 20 w 52"/>
                <a:gd name="T3" fmla="*/ 4 h 16"/>
                <a:gd name="T4" fmla="*/ 0 w 52"/>
                <a:gd name="T5" fmla="*/ 4 h 16"/>
                <a:gd name="T6" fmla="*/ 8 w 52"/>
                <a:gd name="T7" fmla="*/ 8 h 16"/>
                <a:gd name="T8" fmla="*/ 18 w 52"/>
                <a:gd name="T9" fmla="*/ 10 h 16"/>
                <a:gd name="T10" fmla="*/ 26 w 52"/>
                <a:gd name="T11" fmla="*/ 10 h 16"/>
                <a:gd name="T12" fmla="*/ 36 w 52"/>
                <a:gd name="T13" fmla="*/ 14 h 16"/>
                <a:gd name="T14" fmla="*/ 44 w 52"/>
                <a:gd name="T15" fmla="*/ 16 h 16"/>
                <a:gd name="T16" fmla="*/ 48 w 52"/>
                <a:gd name="T17" fmla="*/ 16 h 16"/>
                <a:gd name="T18" fmla="*/ 52 w 52"/>
                <a:gd name="T19" fmla="*/ 14 h 16"/>
                <a:gd name="T20" fmla="*/ 50 w 52"/>
                <a:gd name="T21" fmla="*/ 12 h 16"/>
                <a:gd name="T22" fmla="*/ 48 w 52"/>
                <a:gd name="T23" fmla="*/ 8 h 16"/>
                <a:gd name="T24" fmla="*/ 38 w 52"/>
                <a:gd name="T25" fmla="*/ 2 h 16"/>
                <a:gd name="T26" fmla="*/ 32 w 52"/>
                <a:gd name="T27" fmla="*/ 0 h 16"/>
                <a:gd name="T28" fmla="*/ 24 w 52"/>
                <a:gd name="T29" fmla="*/ 0 h 16"/>
                <a:gd name="T30" fmla="*/ 18 w 52"/>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6"/>
                <a:gd name="T50" fmla="*/ 52 w 5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6">
                  <a:moveTo>
                    <a:pt x="18" y="4"/>
                  </a:moveTo>
                  <a:lnTo>
                    <a:pt x="20" y="4"/>
                  </a:lnTo>
                  <a:lnTo>
                    <a:pt x="0" y="4"/>
                  </a:lnTo>
                  <a:lnTo>
                    <a:pt x="8" y="8"/>
                  </a:lnTo>
                  <a:lnTo>
                    <a:pt x="18" y="10"/>
                  </a:lnTo>
                  <a:lnTo>
                    <a:pt x="26" y="10"/>
                  </a:lnTo>
                  <a:lnTo>
                    <a:pt x="36" y="14"/>
                  </a:lnTo>
                  <a:lnTo>
                    <a:pt x="44" y="16"/>
                  </a:lnTo>
                  <a:lnTo>
                    <a:pt x="48" y="16"/>
                  </a:lnTo>
                  <a:lnTo>
                    <a:pt x="52" y="14"/>
                  </a:lnTo>
                  <a:lnTo>
                    <a:pt x="50" y="12"/>
                  </a:lnTo>
                  <a:lnTo>
                    <a:pt x="48" y="8"/>
                  </a:lnTo>
                  <a:lnTo>
                    <a:pt x="38" y="2"/>
                  </a:lnTo>
                  <a:lnTo>
                    <a:pt x="32" y="0"/>
                  </a:lnTo>
                  <a:lnTo>
                    <a:pt x="24" y="0"/>
                  </a:lnTo>
                  <a:lnTo>
                    <a:pt x="18"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3" name="Freeform 152"/>
            <p:cNvSpPr>
              <a:spLocks/>
            </p:cNvSpPr>
            <p:nvPr/>
          </p:nvSpPr>
          <p:spPr bwMode="auto">
            <a:xfrm>
              <a:off x="1034" y="2512"/>
              <a:ext cx="56" cy="28"/>
            </a:xfrm>
            <a:custGeom>
              <a:avLst/>
              <a:gdLst>
                <a:gd name="T0" fmla="*/ 18 w 56"/>
                <a:gd name="T1" fmla="*/ 6 h 28"/>
                <a:gd name="T2" fmla="*/ 8 w 56"/>
                <a:gd name="T3" fmla="*/ 8 h 28"/>
                <a:gd name="T4" fmla="*/ 2 w 56"/>
                <a:gd name="T5" fmla="*/ 8 h 28"/>
                <a:gd name="T6" fmla="*/ 0 w 56"/>
                <a:gd name="T7" fmla="*/ 12 h 28"/>
                <a:gd name="T8" fmla="*/ 0 w 56"/>
                <a:gd name="T9" fmla="*/ 14 h 28"/>
                <a:gd name="T10" fmla="*/ 2 w 56"/>
                <a:gd name="T11" fmla="*/ 16 h 28"/>
                <a:gd name="T12" fmla="*/ 8 w 56"/>
                <a:gd name="T13" fmla="*/ 18 h 28"/>
                <a:gd name="T14" fmla="*/ 14 w 56"/>
                <a:gd name="T15" fmla="*/ 18 h 28"/>
                <a:gd name="T16" fmla="*/ 22 w 56"/>
                <a:gd name="T17" fmla="*/ 20 h 28"/>
                <a:gd name="T18" fmla="*/ 18 w 56"/>
                <a:gd name="T19" fmla="*/ 22 h 28"/>
                <a:gd name="T20" fmla="*/ 38 w 56"/>
                <a:gd name="T21" fmla="*/ 24 h 28"/>
                <a:gd name="T22" fmla="*/ 46 w 56"/>
                <a:gd name="T23" fmla="*/ 26 h 28"/>
                <a:gd name="T24" fmla="*/ 56 w 56"/>
                <a:gd name="T25" fmla="*/ 28 h 28"/>
                <a:gd name="T26" fmla="*/ 50 w 56"/>
                <a:gd name="T27" fmla="*/ 24 h 28"/>
                <a:gd name="T28" fmla="*/ 46 w 56"/>
                <a:gd name="T29" fmla="*/ 18 h 28"/>
                <a:gd name="T30" fmla="*/ 38 w 56"/>
                <a:gd name="T31" fmla="*/ 6 h 28"/>
                <a:gd name="T32" fmla="*/ 46 w 56"/>
                <a:gd name="T33" fmla="*/ 6 h 28"/>
                <a:gd name="T34" fmla="*/ 34 w 56"/>
                <a:gd name="T35" fmla="*/ 2 h 28"/>
                <a:gd name="T36" fmla="*/ 26 w 56"/>
                <a:gd name="T37" fmla="*/ 0 h 28"/>
                <a:gd name="T38" fmla="*/ 20 w 56"/>
                <a:gd name="T39" fmla="*/ 0 h 28"/>
                <a:gd name="T40" fmla="*/ 20 w 56"/>
                <a:gd name="T41" fmla="*/ 2 h 28"/>
                <a:gd name="T42" fmla="*/ 18 w 56"/>
                <a:gd name="T43" fmla="*/ 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28"/>
                <a:gd name="T68" fmla="*/ 56 w 56"/>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28">
                  <a:moveTo>
                    <a:pt x="18" y="6"/>
                  </a:moveTo>
                  <a:lnTo>
                    <a:pt x="8" y="8"/>
                  </a:lnTo>
                  <a:lnTo>
                    <a:pt x="2" y="8"/>
                  </a:lnTo>
                  <a:lnTo>
                    <a:pt x="0" y="12"/>
                  </a:lnTo>
                  <a:lnTo>
                    <a:pt x="0" y="14"/>
                  </a:lnTo>
                  <a:lnTo>
                    <a:pt x="2" y="16"/>
                  </a:lnTo>
                  <a:lnTo>
                    <a:pt x="8" y="18"/>
                  </a:lnTo>
                  <a:lnTo>
                    <a:pt x="14" y="18"/>
                  </a:lnTo>
                  <a:lnTo>
                    <a:pt x="22" y="20"/>
                  </a:lnTo>
                  <a:lnTo>
                    <a:pt x="18" y="22"/>
                  </a:lnTo>
                  <a:lnTo>
                    <a:pt x="38" y="24"/>
                  </a:lnTo>
                  <a:lnTo>
                    <a:pt x="46" y="26"/>
                  </a:lnTo>
                  <a:lnTo>
                    <a:pt x="56" y="28"/>
                  </a:lnTo>
                  <a:lnTo>
                    <a:pt x="50" y="24"/>
                  </a:lnTo>
                  <a:lnTo>
                    <a:pt x="46" y="18"/>
                  </a:lnTo>
                  <a:lnTo>
                    <a:pt x="38" y="6"/>
                  </a:lnTo>
                  <a:lnTo>
                    <a:pt x="46" y="6"/>
                  </a:lnTo>
                  <a:lnTo>
                    <a:pt x="34" y="2"/>
                  </a:lnTo>
                  <a:lnTo>
                    <a:pt x="26" y="0"/>
                  </a:lnTo>
                  <a:lnTo>
                    <a:pt x="20" y="0"/>
                  </a:lnTo>
                  <a:lnTo>
                    <a:pt x="20" y="2"/>
                  </a:lnTo>
                  <a:lnTo>
                    <a:pt x="18"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4" name="Freeform 153"/>
            <p:cNvSpPr>
              <a:spLocks/>
            </p:cNvSpPr>
            <p:nvPr/>
          </p:nvSpPr>
          <p:spPr bwMode="auto">
            <a:xfrm>
              <a:off x="1034" y="2556"/>
              <a:ext cx="30" cy="10"/>
            </a:xfrm>
            <a:custGeom>
              <a:avLst/>
              <a:gdLst>
                <a:gd name="T0" fmla="*/ 22 w 30"/>
                <a:gd name="T1" fmla="*/ 2 h 10"/>
                <a:gd name="T2" fmla="*/ 10 w 30"/>
                <a:gd name="T3" fmla="*/ 0 h 10"/>
                <a:gd name="T4" fmla="*/ 4 w 30"/>
                <a:gd name="T5" fmla="*/ 0 h 10"/>
                <a:gd name="T6" fmla="*/ 2 w 30"/>
                <a:gd name="T7" fmla="*/ 2 h 10"/>
                <a:gd name="T8" fmla="*/ 0 w 30"/>
                <a:gd name="T9" fmla="*/ 4 h 10"/>
                <a:gd name="T10" fmla="*/ 14 w 30"/>
                <a:gd name="T11" fmla="*/ 8 h 10"/>
                <a:gd name="T12" fmla="*/ 30 w 30"/>
                <a:gd name="T13" fmla="*/ 10 h 10"/>
                <a:gd name="T14" fmla="*/ 30 w 30"/>
                <a:gd name="T15" fmla="*/ 8 h 10"/>
                <a:gd name="T16" fmla="*/ 30 w 30"/>
                <a:gd name="T17" fmla="*/ 4 h 10"/>
                <a:gd name="T18" fmla="*/ 28 w 30"/>
                <a:gd name="T19" fmla="*/ 2 h 10"/>
                <a:gd name="T20" fmla="*/ 22 w 30"/>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0"/>
                <a:gd name="T35" fmla="*/ 30 w 3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0">
                  <a:moveTo>
                    <a:pt x="22" y="2"/>
                  </a:moveTo>
                  <a:lnTo>
                    <a:pt x="10" y="0"/>
                  </a:lnTo>
                  <a:lnTo>
                    <a:pt x="4" y="0"/>
                  </a:lnTo>
                  <a:lnTo>
                    <a:pt x="2" y="2"/>
                  </a:lnTo>
                  <a:lnTo>
                    <a:pt x="0" y="4"/>
                  </a:lnTo>
                  <a:lnTo>
                    <a:pt x="14" y="8"/>
                  </a:lnTo>
                  <a:lnTo>
                    <a:pt x="30" y="10"/>
                  </a:lnTo>
                  <a:lnTo>
                    <a:pt x="30" y="8"/>
                  </a:lnTo>
                  <a:lnTo>
                    <a:pt x="30" y="4"/>
                  </a:lnTo>
                  <a:lnTo>
                    <a:pt x="28" y="2"/>
                  </a:lnTo>
                  <a:lnTo>
                    <a:pt x="22"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5" name="Freeform 154"/>
            <p:cNvSpPr>
              <a:spLocks/>
            </p:cNvSpPr>
            <p:nvPr/>
          </p:nvSpPr>
          <p:spPr bwMode="auto">
            <a:xfrm>
              <a:off x="1014" y="2498"/>
              <a:ext cx="36" cy="10"/>
            </a:xfrm>
            <a:custGeom>
              <a:avLst/>
              <a:gdLst>
                <a:gd name="T0" fmla="*/ 24 w 36"/>
                <a:gd name="T1" fmla="*/ 4 h 10"/>
                <a:gd name="T2" fmla="*/ 0 w 36"/>
                <a:gd name="T3" fmla="*/ 8 h 10"/>
                <a:gd name="T4" fmla="*/ 18 w 36"/>
                <a:gd name="T5" fmla="*/ 10 h 10"/>
                <a:gd name="T6" fmla="*/ 36 w 36"/>
                <a:gd name="T7" fmla="*/ 10 h 10"/>
                <a:gd name="T8" fmla="*/ 26 w 36"/>
                <a:gd name="T9" fmla="*/ 2 h 10"/>
                <a:gd name="T10" fmla="*/ 20 w 36"/>
                <a:gd name="T11" fmla="*/ 0 h 10"/>
                <a:gd name="T12" fmla="*/ 14 w 36"/>
                <a:gd name="T13" fmla="*/ 0 h 10"/>
                <a:gd name="T14" fmla="*/ 24 w 36"/>
                <a:gd name="T15" fmla="*/ 4 h 10"/>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0"/>
                <a:gd name="T26" fmla="*/ 36 w 3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0">
                  <a:moveTo>
                    <a:pt x="24" y="4"/>
                  </a:moveTo>
                  <a:lnTo>
                    <a:pt x="0" y="8"/>
                  </a:lnTo>
                  <a:lnTo>
                    <a:pt x="18" y="10"/>
                  </a:lnTo>
                  <a:lnTo>
                    <a:pt x="36" y="10"/>
                  </a:lnTo>
                  <a:lnTo>
                    <a:pt x="26" y="2"/>
                  </a:lnTo>
                  <a:lnTo>
                    <a:pt x="20" y="0"/>
                  </a:lnTo>
                  <a:lnTo>
                    <a:pt x="14" y="0"/>
                  </a:lnTo>
                  <a:lnTo>
                    <a:pt x="24"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6" name="Freeform 155"/>
            <p:cNvSpPr>
              <a:spLocks/>
            </p:cNvSpPr>
            <p:nvPr/>
          </p:nvSpPr>
          <p:spPr bwMode="auto">
            <a:xfrm>
              <a:off x="838" y="2372"/>
              <a:ext cx="26" cy="14"/>
            </a:xfrm>
            <a:custGeom>
              <a:avLst/>
              <a:gdLst>
                <a:gd name="T0" fmla="*/ 18 w 26"/>
                <a:gd name="T1" fmla="*/ 0 h 14"/>
                <a:gd name="T2" fmla="*/ 12 w 26"/>
                <a:gd name="T3" fmla="*/ 2 h 14"/>
                <a:gd name="T4" fmla="*/ 6 w 26"/>
                <a:gd name="T5" fmla="*/ 4 h 14"/>
                <a:gd name="T6" fmla="*/ 0 w 26"/>
                <a:gd name="T7" fmla="*/ 8 h 14"/>
                <a:gd name="T8" fmla="*/ 0 w 26"/>
                <a:gd name="T9" fmla="*/ 10 h 14"/>
                <a:gd name="T10" fmla="*/ 2 w 26"/>
                <a:gd name="T11" fmla="*/ 14 h 14"/>
                <a:gd name="T12" fmla="*/ 4 w 26"/>
                <a:gd name="T13" fmla="*/ 14 h 14"/>
                <a:gd name="T14" fmla="*/ 12 w 26"/>
                <a:gd name="T15" fmla="*/ 14 h 14"/>
                <a:gd name="T16" fmla="*/ 18 w 26"/>
                <a:gd name="T17" fmla="*/ 10 h 14"/>
                <a:gd name="T18" fmla="*/ 26 w 26"/>
                <a:gd name="T19" fmla="*/ 4 h 14"/>
                <a:gd name="T20" fmla="*/ 24 w 26"/>
                <a:gd name="T21" fmla="*/ 2 h 14"/>
                <a:gd name="T22" fmla="*/ 14 w 26"/>
                <a:gd name="T23" fmla="*/ 0 h 14"/>
                <a:gd name="T24" fmla="*/ 8 w 26"/>
                <a:gd name="T25" fmla="*/ 0 h 14"/>
                <a:gd name="T26" fmla="*/ 4 w 26"/>
                <a:gd name="T27" fmla="*/ 2 h 14"/>
                <a:gd name="T28" fmla="*/ 18 w 2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4"/>
                <a:gd name="T47" fmla="*/ 26 w 2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4">
                  <a:moveTo>
                    <a:pt x="18" y="0"/>
                  </a:moveTo>
                  <a:lnTo>
                    <a:pt x="12" y="2"/>
                  </a:lnTo>
                  <a:lnTo>
                    <a:pt x="6" y="4"/>
                  </a:lnTo>
                  <a:lnTo>
                    <a:pt x="0" y="8"/>
                  </a:lnTo>
                  <a:lnTo>
                    <a:pt x="0" y="10"/>
                  </a:lnTo>
                  <a:lnTo>
                    <a:pt x="2" y="14"/>
                  </a:lnTo>
                  <a:lnTo>
                    <a:pt x="4" y="14"/>
                  </a:lnTo>
                  <a:lnTo>
                    <a:pt x="12" y="14"/>
                  </a:lnTo>
                  <a:lnTo>
                    <a:pt x="18" y="10"/>
                  </a:lnTo>
                  <a:lnTo>
                    <a:pt x="26" y="4"/>
                  </a:lnTo>
                  <a:lnTo>
                    <a:pt x="24" y="2"/>
                  </a:lnTo>
                  <a:lnTo>
                    <a:pt x="14" y="0"/>
                  </a:lnTo>
                  <a:lnTo>
                    <a:pt x="8" y="0"/>
                  </a:lnTo>
                  <a:lnTo>
                    <a:pt x="4" y="2"/>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7" name="Freeform 156"/>
            <p:cNvSpPr>
              <a:spLocks/>
            </p:cNvSpPr>
            <p:nvPr/>
          </p:nvSpPr>
          <p:spPr bwMode="auto">
            <a:xfrm>
              <a:off x="728" y="2358"/>
              <a:ext cx="16" cy="10"/>
            </a:xfrm>
            <a:custGeom>
              <a:avLst/>
              <a:gdLst>
                <a:gd name="T0" fmla="*/ 10 w 16"/>
                <a:gd name="T1" fmla="*/ 0 h 10"/>
                <a:gd name="T2" fmla="*/ 2 w 16"/>
                <a:gd name="T3" fmla="*/ 4 h 10"/>
                <a:gd name="T4" fmla="*/ 0 w 16"/>
                <a:gd name="T5" fmla="*/ 6 h 10"/>
                <a:gd name="T6" fmla="*/ 2 w 16"/>
                <a:gd name="T7" fmla="*/ 8 h 10"/>
                <a:gd name="T8" fmla="*/ 4 w 16"/>
                <a:gd name="T9" fmla="*/ 10 h 10"/>
                <a:gd name="T10" fmla="*/ 8 w 16"/>
                <a:gd name="T11" fmla="*/ 8 h 10"/>
                <a:gd name="T12" fmla="*/ 14 w 16"/>
                <a:gd name="T13" fmla="*/ 6 h 10"/>
                <a:gd name="T14" fmla="*/ 16 w 16"/>
                <a:gd name="T15" fmla="*/ 4 h 10"/>
                <a:gd name="T16" fmla="*/ 14 w 16"/>
                <a:gd name="T17" fmla="*/ 2 h 10"/>
                <a:gd name="T18" fmla="*/ 14 w 16"/>
                <a:gd name="T19" fmla="*/ 0 h 10"/>
                <a:gd name="T20" fmla="*/ 10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0" y="0"/>
                  </a:moveTo>
                  <a:lnTo>
                    <a:pt x="2" y="4"/>
                  </a:lnTo>
                  <a:lnTo>
                    <a:pt x="0" y="6"/>
                  </a:lnTo>
                  <a:lnTo>
                    <a:pt x="2" y="8"/>
                  </a:lnTo>
                  <a:lnTo>
                    <a:pt x="4" y="10"/>
                  </a:lnTo>
                  <a:lnTo>
                    <a:pt x="8" y="8"/>
                  </a:lnTo>
                  <a:lnTo>
                    <a:pt x="14" y="6"/>
                  </a:lnTo>
                  <a:lnTo>
                    <a:pt x="16" y="4"/>
                  </a:lnTo>
                  <a:lnTo>
                    <a:pt x="14" y="2"/>
                  </a:lnTo>
                  <a:lnTo>
                    <a:pt x="14" y="0"/>
                  </a:lnTo>
                  <a:lnTo>
                    <a:pt x="1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8" name="Freeform 157"/>
            <p:cNvSpPr>
              <a:spLocks/>
            </p:cNvSpPr>
            <p:nvPr/>
          </p:nvSpPr>
          <p:spPr bwMode="auto">
            <a:xfrm>
              <a:off x="742" y="2346"/>
              <a:ext cx="16" cy="10"/>
            </a:xfrm>
            <a:custGeom>
              <a:avLst/>
              <a:gdLst>
                <a:gd name="T0" fmla="*/ 12 w 16"/>
                <a:gd name="T1" fmla="*/ 0 h 10"/>
                <a:gd name="T2" fmla="*/ 0 w 16"/>
                <a:gd name="T3" fmla="*/ 8 h 10"/>
                <a:gd name="T4" fmla="*/ 2 w 16"/>
                <a:gd name="T5" fmla="*/ 10 h 10"/>
                <a:gd name="T6" fmla="*/ 10 w 16"/>
                <a:gd name="T7" fmla="*/ 10 h 10"/>
                <a:gd name="T8" fmla="*/ 14 w 16"/>
                <a:gd name="T9" fmla="*/ 8 h 10"/>
                <a:gd name="T10" fmla="*/ 16 w 16"/>
                <a:gd name="T11" fmla="*/ 4 h 10"/>
                <a:gd name="T12" fmla="*/ 14 w 16"/>
                <a:gd name="T13" fmla="*/ 2 h 10"/>
                <a:gd name="T14" fmla="*/ 12 w 16"/>
                <a:gd name="T15" fmla="*/ 0 h 10"/>
                <a:gd name="T16" fmla="*/ 10 w 16"/>
                <a:gd name="T17" fmla="*/ 0 h 10"/>
                <a:gd name="T18" fmla="*/ 6 w 16"/>
                <a:gd name="T19" fmla="*/ 2 h 10"/>
                <a:gd name="T20" fmla="*/ 12 w 1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2" y="0"/>
                  </a:moveTo>
                  <a:lnTo>
                    <a:pt x="0" y="8"/>
                  </a:lnTo>
                  <a:lnTo>
                    <a:pt x="2" y="10"/>
                  </a:lnTo>
                  <a:lnTo>
                    <a:pt x="10" y="10"/>
                  </a:lnTo>
                  <a:lnTo>
                    <a:pt x="14" y="8"/>
                  </a:lnTo>
                  <a:lnTo>
                    <a:pt x="16" y="4"/>
                  </a:lnTo>
                  <a:lnTo>
                    <a:pt x="14" y="2"/>
                  </a:lnTo>
                  <a:lnTo>
                    <a:pt x="12" y="0"/>
                  </a:lnTo>
                  <a:lnTo>
                    <a:pt x="10" y="0"/>
                  </a:lnTo>
                  <a:lnTo>
                    <a:pt x="6" y="2"/>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9" name="Freeform 158"/>
            <p:cNvSpPr>
              <a:spLocks/>
            </p:cNvSpPr>
            <p:nvPr/>
          </p:nvSpPr>
          <p:spPr bwMode="auto">
            <a:xfrm>
              <a:off x="722" y="2332"/>
              <a:ext cx="14" cy="10"/>
            </a:xfrm>
            <a:custGeom>
              <a:avLst/>
              <a:gdLst>
                <a:gd name="T0" fmla="*/ 10 w 14"/>
                <a:gd name="T1" fmla="*/ 2 h 10"/>
                <a:gd name="T2" fmla="*/ 4 w 14"/>
                <a:gd name="T3" fmla="*/ 6 h 10"/>
                <a:gd name="T4" fmla="*/ 2 w 14"/>
                <a:gd name="T5" fmla="*/ 8 h 10"/>
                <a:gd name="T6" fmla="*/ 0 w 14"/>
                <a:gd name="T7" fmla="*/ 10 h 10"/>
                <a:gd name="T8" fmla="*/ 4 w 14"/>
                <a:gd name="T9" fmla="*/ 10 h 10"/>
                <a:gd name="T10" fmla="*/ 8 w 14"/>
                <a:gd name="T11" fmla="*/ 10 h 10"/>
                <a:gd name="T12" fmla="*/ 12 w 14"/>
                <a:gd name="T13" fmla="*/ 6 h 10"/>
                <a:gd name="T14" fmla="*/ 14 w 14"/>
                <a:gd name="T15" fmla="*/ 4 h 10"/>
                <a:gd name="T16" fmla="*/ 12 w 14"/>
                <a:gd name="T17" fmla="*/ 2 h 10"/>
                <a:gd name="T18" fmla="*/ 12 w 14"/>
                <a:gd name="T19" fmla="*/ 0 h 10"/>
                <a:gd name="T20" fmla="*/ 10 w 14"/>
                <a:gd name="T21" fmla="*/ 0 h 10"/>
                <a:gd name="T22" fmla="*/ 4 w 14"/>
                <a:gd name="T23" fmla="*/ 2 h 10"/>
                <a:gd name="T24" fmla="*/ 10 w 14"/>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0"/>
                <a:gd name="T41" fmla="*/ 14 w 1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0">
                  <a:moveTo>
                    <a:pt x="10" y="2"/>
                  </a:moveTo>
                  <a:lnTo>
                    <a:pt x="4" y="6"/>
                  </a:lnTo>
                  <a:lnTo>
                    <a:pt x="2" y="8"/>
                  </a:lnTo>
                  <a:lnTo>
                    <a:pt x="0" y="10"/>
                  </a:lnTo>
                  <a:lnTo>
                    <a:pt x="4" y="10"/>
                  </a:lnTo>
                  <a:lnTo>
                    <a:pt x="8" y="10"/>
                  </a:lnTo>
                  <a:lnTo>
                    <a:pt x="12" y="6"/>
                  </a:lnTo>
                  <a:lnTo>
                    <a:pt x="14" y="4"/>
                  </a:lnTo>
                  <a:lnTo>
                    <a:pt x="12" y="2"/>
                  </a:lnTo>
                  <a:lnTo>
                    <a:pt x="12" y="0"/>
                  </a:lnTo>
                  <a:lnTo>
                    <a:pt x="10" y="0"/>
                  </a:lnTo>
                  <a:lnTo>
                    <a:pt x="4" y="2"/>
                  </a:lnTo>
                  <a:lnTo>
                    <a:pt x="1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0" name="Freeform 159"/>
            <p:cNvSpPr>
              <a:spLocks/>
            </p:cNvSpPr>
            <p:nvPr/>
          </p:nvSpPr>
          <p:spPr bwMode="auto">
            <a:xfrm>
              <a:off x="702" y="2324"/>
              <a:ext cx="12" cy="10"/>
            </a:xfrm>
            <a:custGeom>
              <a:avLst/>
              <a:gdLst>
                <a:gd name="T0" fmla="*/ 10 w 12"/>
                <a:gd name="T1" fmla="*/ 2 h 10"/>
                <a:gd name="T2" fmla="*/ 2 w 12"/>
                <a:gd name="T3" fmla="*/ 4 h 10"/>
                <a:gd name="T4" fmla="*/ 0 w 12"/>
                <a:gd name="T5" fmla="*/ 6 h 10"/>
                <a:gd name="T6" fmla="*/ 0 w 12"/>
                <a:gd name="T7" fmla="*/ 8 h 10"/>
                <a:gd name="T8" fmla="*/ 4 w 12"/>
                <a:gd name="T9" fmla="*/ 10 h 10"/>
                <a:gd name="T10" fmla="*/ 8 w 12"/>
                <a:gd name="T11" fmla="*/ 8 h 10"/>
                <a:gd name="T12" fmla="*/ 12 w 12"/>
                <a:gd name="T13" fmla="*/ 4 h 10"/>
                <a:gd name="T14" fmla="*/ 12 w 12"/>
                <a:gd name="T15" fmla="*/ 0 h 10"/>
                <a:gd name="T16" fmla="*/ 10 w 12"/>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0" y="2"/>
                  </a:moveTo>
                  <a:lnTo>
                    <a:pt x="2" y="4"/>
                  </a:lnTo>
                  <a:lnTo>
                    <a:pt x="0" y="6"/>
                  </a:lnTo>
                  <a:lnTo>
                    <a:pt x="0" y="8"/>
                  </a:lnTo>
                  <a:lnTo>
                    <a:pt x="4" y="10"/>
                  </a:lnTo>
                  <a:lnTo>
                    <a:pt x="8" y="8"/>
                  </a:lnTo>
                  <a:lnTo>
                    <a:pt x="12" y="4"/>
                  </a:lnTo>
                  <a:lnTo>
                    <a:pt x="12" y="0"/>
                  </a:lnTo>
                  <a:lnTo>
                    <a:pt x="10"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1" name="Freeform 160"/>
            <p:cNvSpPr>
              <a:spLocks/>
            </p:cNvSpPr>
            <p:nvPr/>
          </p:nvSpPr>
          <p:spPr bwMode="auto">
            <a:xfrm>
              <a:off x="704" y="2310"/>
              <a:ext cx="18" cy="10"/>
            </a:xfrm>
            <a:custGeom>
              <a:avLst/>
              <a:gdLst>
                <a:gd name="T0" fmla="*/ 12 w 18"/>
                <a:gd name="T1" fmla="*/ 0 h 10"/>
                <a:gd name="T2" fmla="*/ 4 w 18"/>
                <a:gd name="T3" fmla="*/ 4 h 10"/>
                <a:gd name="T4" fmla="*/ 2 w 18"/>
                <a:gd name="T5" fmla="*/ 6 h 10"/>
                <a:gd name="T6" fmla="*/ 0 w 18"/>
                <a:gd name="T7" fmla="*/ 8 h 10"/>
                <a:gd name="T8" fmla="*/ 2 w 18"/>
                <a:gd name="T9" fmla="*/ 10 h 10"/>
                <a:gd name="T10" fmla="*/ 6 w 18"/>
                <a:gd name="T11" fmla="*/ 10 h 10"/>
                <a:gd name="T12" fmla="*/ 12 w 18"/>
                <a:gd name="T13" fmla="*/ 10 h 10"/>
                <a:gd name="T14" fmla="*/ 16 w 18"/>
                <a:gd name="T15" fmla="*/ 6 h 10"/>
                <a:gd name="T16" fmla="*/ 18 w 18"/>
                <a:gd name="T17" fmla="*/ 4 h 10"/>
                <a:gd name="T18" fmla="*/ 18 w 18"/>
                <a:gd name="T19" fmla="*/ 2 h 10"/>
                <a:gd name="T20" fmla="*/ 16 w 18"/>
                <a:gd name="T21" fmla="*/ 0 h 10"/>
                <a:gd name="T22" fmla="*/ 12 w 1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2" y="0"/>
                  </a:moveTo>
                  <a:lnTo>
                    <a:pt x="4" y="4"/>
                  </a:lnTo>
                  <a:lnTo>
                    <a:pt x="2" y="6"/>
                  </a:lnTo>
                  <a:lnTo>
                    <a:pt x="0" y="8"/>
                  </a:lnTo>
                  <a:lnTo>
                    <a:pt x="2" y="10"/>
                  </a:lnTo>
                  <a:lnTo>
                    <a:pt x="6" y="10"/>
                  </a:lnTo>
                  <a:lnTo>
                    <a:pt x="12" y="10"/>
                  </a:lnTo>
                  <a:lnTo>
                    <a:pt x="16" y="6"/>
                  </a:lnTo>
                  <a:lnTo>
                    <a:pt x="18" y="4"/>
                  </a:lnTo>
                  <a:lnTo>
                    <a:pt x="18" y="2"/>
                  </a:lnTo>
                  <a:lnTo>
                    <a:pt x="16"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2" name="Freeform 161"/>
            <p:cNvSpPr>
              <a:spLocks/>
            </p:cNvSpPr>
            <p:nvPr/>
          </p:nvSpPr>
          <p:spPr bwMode="auto">
            <a:xfrm>
              <a:off x="726" y="2296"/>
              <a:ext cx="14" cy="10"/>
            </a:xfrm>
            <a:custGeom>
              <a:avLst/>
              <a:gdLst>
                <a:gd name="T0" fmla="*/ 8 w 14"/>
                <a:gd name="T1" fmla="*/ 4 h 10"/>
                <a:gd name="T2" fmla="*/ 2 w 14"/>
                <a:gd name="T3" fmla="*/ 4 h 10"/>
                <a:gd name="T4" fmla="*/ 0 w 14"/>
                <a:gd name="T5" fmla="*/ 4 h 10"/>
                <a:gd name="T6" fmla="*/ 2 w 14"/>
                <a:gd name="T7" fmla="*/ 8 h 10"/>
                <a:gd name="T8" fmla="*/ 4 w 14"/>
                <a:gd name="T9" fmla="*/ 10 h 10"/>
                <a:gd name="T10" fmla="*/ 8 w 14"/>
                <a:gd name="T11" fmla="*/ 10 h 10"/>
                <a:gd name="T12" fmla="*/ 10 w 14"/>
                <a:gd name="T13" fmla="*/ 8 h 10"/>
                <a:gd name="T14" fmla="*/ 14 w 14"/>
                <a:gd name="T15" fmla="*/ 4 h 10"/>
                <a:gd name="T16" fmla="*/ 12 w 14"/>
                <a:gd name="T17" fmla="*/ 2 h 10"/>
                <a:gd name="T18" fmla="*/ 10 w 14"/>
                <a:gd name="T19" fmla="*/ 0 h 10"/>
                <a:gd name="T20" fmla="*/ 2 w 14"/>
                <a:gd name="T21" fmla="*/ 2 h 10"/>
                <a:gd name="T22" fmla="*/ 8 w 14"/>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0"/>
                <a:gd name="T38" fmla="*/ 14 w 1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0">
                  <a:moveTo>
                    <a:pt x="8" y="4"/>
                  </a:moveTo>
                  <a:lnTo>
                    <a:pt x="2" y="4"/>
                  </a:lnTo>
                  <a:lnTo>
                    <a:pt x="0" y="4"/>
                  </a:lnTo>
                  <a:lnTo>
                    <a:pt x="2" y="8"/>
                  </a:lnTo>
                  <a:lnTo>
                    <a:pt x="4" y="10"/>
                  </a:lnTo>
                  <a:lnTo>
                    <a:pt x="8" y="10"/>
                  </a:lnTo>
                  <a:lnTo>
                    <a:pt x="10" y="8"/>
                  </a:lnTo>
                  <a:lnTo>
                    <a:pt x="14" y="4"/>
                  </a:lnTo>
                  <a:lnTo>
                    <a:pt x="12" y="2"/>
                  </a:lnTo>
                  <a:lnTo>
                    <a:pt x="10" y="0"/>
                  </a:lnTo>
                  <a:lnTo>
                    <a:pt x="2" y="2"/>
                  </a:lnTo>
                  <a:lnTo>
                    <a:pt x="8"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3" name="Freeform 162"/>
            <p:cNvSpPr>
              <a:spLocks/>
            </p:cNvSpPr>
            <p:nvPr/>
          </p:nvSpPr>
          <p:spPr bwMode="auto">
            <a:xfrm>
              <a:off x="672" y="2612"/>
              <a:ext cx="80" cy="70"/>
            </a:xfrm>
            <a:custGeom>
              <a:avLst/>
              <a:gdLst>
                <a:gd name="T0" fmla="*/ 62 w 80"/>
                <a:gd name="T1" fmla="*/ 0 h 70"/>
                <a:gd name="T2" fmla="*/ 50 w 80"/>
                <a:gd name="T3" fmla="*/ 2 h 70"/>
                <a:gd name="T4" fmla="*/ 40 w 80"/>
                <a:gd name="T5" fmla="*/ 6 h 70"/>
                <a:gd name="T6" fmla="*/ 30 w 80"/>
                <a:gd name="T7" fmla="*/ 12 h 70"/>
                <a:gd name="T8" fmla="*/ 24 w 80"/>
                <a:gd name="T9" fmla="*/ 16 h 70"/>
                <a:gd name="T10" fmla="*/ 22 w 80"/>
                <a:gd name="T11" fmla="*/ 20 h 70"/>
                <a:gd name="T12" fmla="*/ 34 w 80"/>
                <a:gd name="T13" fmla="*/ 18 h 70"/>
                <a:gd name="T14" fmla="*/ 46 w 80"/>
                <a:gd name="T15" fmla="*/ 18 h 70"/>
                <a:gd name="T16" fmla="*/ 22 w 80"/>
                <a:gd name="T17" fmla="*/ 34 h 70"/>
                <a:gd name="T18" fmla="*/ 10 w 80"/>
                <a:gd name="T19" fmla="*/ 42 h 70"/>
                <a:gd name="T20" fmla="*/ 0 w 80"/>
                <a:gd name="T21" fmla="*/ 54 h 70"/>
                <a:gd name="T22" fmla="*/ 6 w 80"/>
                <a:gd name="T23" fmla="*/ 52 h 70"/>
                <a:gd name="T24" fmla="*/ 14 w 80"/>
                <a:gd name="T25" fmla="*/ 50 h 70"/>
                <a:gd name="T26" fmla="*/ 20 w 80"/>
                <a:gd name="T27" fmla="*/ 50 h 70"/>
                <a:gd name="T28" fmla="*/ 26 w 80"/>
                <a:gd name="T29" fmla="*/ 48 h 70"/>
                <a:gd name="T30" fmla="*/ 24 w 80"/>
                <a:gd name="T31" fmla="*/ 52 h 70"/>
                <a:gd name="T32" fmla="*/ 20 w 80"/>
                <a:gd name="T33" fmla="*/ 56 h 70"/>
                <a:gd name="T34" fmla="*/ 16 w 80"/>
                <a:gd name="T35" fmla="*/ 60 h 70"/>
                <a:gd name="T36" fmla="*/ 12 w 80"/>
                <a:gd name="T37" fmla="*/ 64 h 70"/>
                <a:gd name="T38" fmla="*/ 18 w 80"/>
                <a:gd name="T39" fmla="*/ 64 h 70"/>
                <a:gd name="T40" fmla="*/ 24 w 80"/>
                <a:gd name="T41" fmla="*/ 62 h 70"/>
                <a:gd name="T42" fmla="*/ 30 w 80"/>
                <a:gd name="T43" fmla="*/ 60 h 70"/>
                <a:gd name="T44" fmla="*/ 34 w 80"/>
                <a:gd name="T45" fmla="*/ 60 h 70"/>
                <a:gd name="T46" fmla="*/ 38 w 80"/>
                <a:gd name="T47" fmla="*/ 64 h 70"/>
                <a:gd name="T48" fmla="*/ 34 w 80"/>
                <a:gd name="T49" fmla="*/ 66 h 70"/>
                <a:gd name="T50" fmla="*/ 30 w 80"/>
                <a:gd name="T51" fmla="*/ 66 h 70"/>
                <a:gd name="T52" fmla="*/ 28 w 80"/>
                <a:gd name="T53" fmla="*/ 68 h 70"/>
                <a:gd name="T54" fmla="*/ 28 w 80"/>
                <a:gd name="T55" fmla="*/ 70 h 70"/>
                <a:gd name="T56" fmla="*/ 38 w 80"/>
                <a:gd name="T57" fmla="*/ 66 h 70"/>
                <a:gd name="T58" fmla="*/ 48 w 80"/>
                <a:gd name="T59" fmla="*/ 62 h 70"/>
                <a:gd name="T60" fmla="*/ 58 w 80"/>
                <a:gd name="T61" fmla="*/ 58 h 70"/>
                <a:gd name="T62" fmla="*/ 62 w 80"/>
                <a:gd name="T63" fmla="*/ 54 h 70"/>
                <a:gd name="T64" fmla="*/ 66 w 80"/>
                <a:gd name="T65" fmla="*/ 50 h 70"/>
                <a:gd name="T66" fmla="*/ 64 w 80"/>
                <a:gd name="T67" fmla="*/ 48 h 70"/>
                <a:gd name="T68" fmla="*/ 62 w 80"/>
                <a:gd name="T69" fmla="*/ 46 h 70"/>
                <a:gd name="T70" fmla="*/ 58 w 80"/>
                <a:gd name="T71" fmla="*/ 44 h 70"/>
                <a:gd name="T72" fmla="*/ 58 w 80"/>
                <a:gd name="T73" fmla="*/ 42 h 70"/>
                <a:gd name="T74" fmla="*/ 58 w 80"/>
                <a:gd name="T75" fmla="*/ 40 h 70"/>
                <a:gd name="T76" fmla="*/ 60 w 80"/>
                <a:gd name="T77" fmla="*/ 36 h 70"/>
                <a:gd name="T78" fmla="*/ 64 w 80"/>
                <a:gd name="T79" fmla="*/ 34 h 70"/>
                <a:gd name="T80" fmla="*/ 74 w 80"/>
                <a:gd name="T81" fmla="*/ 30 h 70"/>
                <a:gd name="T82" fmla="*/ 72 w 80"/>
                <a:gd name="T83" fmla="*/ 26 h 70"/>
                <a:gd name="T84" fmla="*/ 72 w 80"/>
                <a:gd name="T85" fmla="*/ 24 h 70"/>
                <a:gd name="T86" fmla="*/ 76 w 80"/>
                <a:gd name="T87" fmla="*/ 20 h 70"/>
                <a:gd name="T88" fmla="*/ 80 w 80"/>
                <a:gd name="T89" fmla="*/ 16 h 70"/>
                <a:gd name="T90" fmla="*/ 80 w 80"/>
                <a:gd name="T91" fmla="*/ 14 h 70"/>
                <a:gd name="T92" fmla="*/ 78 w 80"/>
                <a:gd name="T93" fmla="*/ 10 h 70"/>
                <a:gd name="T94" fmla="*/ 74 w 80"/>
                <a:gd name="T95" fmla="*/ 8 h 70"/>
                <a:gd name="T96" fmla="*/ 64 w 80"/>
                <a:gd name="T97" fmla="*/ 8 h 70"/>
                <a:gd name="T98" fmla="*/ 54 w 80"/>
                <a:gd name="T99" fmla="*/ 10 h 70"/>
                <a:gd name="T100" fmla="*/ 44 w 80"/>
                <a:gd name="T101" fmla="*/ 16 h 70"/>
                <a:gd name="T102" fmla="*/ 62 w 80"/>
                <a:gd name="T103" fmla="*/ 0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
                <a:gd name="T157" fmla="*/ 0 h 70"/>
                <a:gd name="T158" fmla="*/ 80 w 80"/>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 h="70">
                  <a:moveTo>
                    <a:pt x="62" y="0"/>
                  </a:moveTo>
                  <a:lnTo>
                    <a:pt x="50" y="2"/>
                  </a:lnTo>
                  <a:lnTo>
                    <a:pt x="40" y="6"/>
                  </a:lnTo>
                  <a:lnTo>
                    <a:pt x="30" y="12"/>
                  </a:lnTo>
                  <a:lnTo>
                    <a:pt x="24" y="16"/>
                  </a:lnTo>
                  <a:lnTo>
                    <a:pt x="22" y="20"/>
                  </a:lnTo>
                  <a:lnTo>
                    <a:pt x="34" y="18"/>
                  </a:lnTo>
                  <a:lnTo>
                    <a:pt x="46" y="18"/>
                  </a:lnTo>
                  <a:lnTo>
                    <a:pt x="22" y="34"/>
                  </a:lnTo>
                  <a:lnTo>
                    <a:pt x="10" y="42"/>
                  </a:lnTo>
                  <a:lnTo>
                    <a:pt x="0" y="54"/>
                  </a:lnTo>
                  <a:lnTo>
                    <a:pt x="6" y="52"/>
                  </a:lnTo>
                  <a:lnTo>
                    <a:pt x="14" y="50"/>
                  </a:lnTo>
                  <a:lnTo>
                    <a:pt x="20" y="50"/>
                  </a:lnTo>
                  <a:lnTo>
                    <a:pt x="26" y="48"/>
                  </a:lnTo>
                  <a:lnTo>
                    <a:pt x="24" y="52"/>
                  </a:lnTo>
                  <a:lnTo>
                    <a:pt x="20" y="56"/>
                  </a:lnTo>
                  <a:lnTo>
                    <a:pt x="16" y="60"/>
                  </a:lnTo>
                  <a:lnTo>
                    <a:pt x="12" y="64"/>
                  </a:lnTo>
                  <a:lnTo>
                    <a:pt x="18" y="64"/>
                  </a:lnTo>
                  <a:lnTo>
                    <a:pt x="24" y="62"/>
                  </a:lnTo>
                  <a:lnTo>
                    <a:pt x="30" y="60"/>
                  </a:lnTo>
                  <a:lnTo>
                    <a:pt x="34" y="60"/>
                  </a:lnTo>
                  <a:lnTo>
                    <a:pt x="38" y="64"/>
                  </a:lnTo>
                  <a:lnTo>
                    <a:pt x="34" y="66"/>
                  </a:lnTo>
                  <a:lnTo>
                    <a:pt x="30" y="66"/>
                  </a:lnTo>
                  <a:lnTo>
                    <a:pt x="28" y="68"/>
                  </a:lnTo>
                  <a:lnTo>
                    <a:pt x="28" y="70"/>
                  </a:lnTo>
                  <a:lnTo>
                    <a:pt x="38" y="66"/>
                  </a:lnTo>
                  <a:lnTo>
                    <a:pt x="48" y="62"/>
                  </a:lnTo>
                  <a:lnTo>
                    <a:pt x="58" y="58"/>
                  </a:lnTo>
                  <a:lnTo>
                    <a:pt x="62" y="54"/>
                  </a:lnTo>
                  <a:lnTo>
                    <a:pt x="66" y="50"/>
                  </a:lnTo>
                  <a:lnTo>
                    <a:pt x="64" y="48"/>
                  </a:lnTo>
                  <a:lnTo>
                    <a:pt x="62" y="46"/>
                  </a:lnTo>
                  <a:lnTo>
                    <a:pt x="58" y="44"/>
                  </a:lnTo>
                  <a:lnTo>
                    <a:pt x="58" y="42"/>
                  </a:lnTo>
                  <a:lnTo>
                    <a:pt x="58" y="40"/>
                  </a:lnTo>
                  <a:lnTo>
                    <a:pt x="60" y="36"/>
                  </a:lnTo>
                  <a:lnTo>
                    <a:pt x="64" y="34"/>
                  </a:lnTo>
                  <a:lnTo>
                    <a:pt x="74" y="30"/>
                  </a:lnTo>
                  <a:lnTo>
                    <a:pt x="72" y="26"/>
                  </a:lnTo>
                  <a:lnTo>
                    <a:pt x="72" y="24"/>
                  </a:lnTo>
                  <a:lnTo>
                    <a:pt x="76" y="20"/>
                  </a:lnTo>
                  <a:lnTo>
                    <a:pt x="80" y="16"/>
                  </a:lnTo>
                  <a:lnTo>
                    <a:pt x="80" y="14"/>
                  </a:lnTo>
                  <a:lnTo>
                    <a:pt x="78" y="10"/>
                  </a:lnTo>
                  <a:lnTo>
                    <a:pt x="74" y="8"/>
                  </a:lnTo>
                  <a:lnTo>
                    <a:pt x="64" y="8"/>
                  </a:lnTo>
                  <a:lnTo>
                    <a:pt x="54" y="10"/>
                  </a:lnTo>
                  <a:lnTo>
                    <a:pt x="44" y="16"/>
                  </a:lnTo>
                  <a:lnTo>
                    <a:pt x="6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4" name="Freeform 163"/>
            <p:cNvSpPr>
              <a:spLocks/>
            </p:cNvSpPr>
            <p:nvPr/>
          </p:nvSpPr>
          <p:spPr bwMode="auto">
            <a:xfrm>
              <a:off x="648" y="2670"/>
              <a:ext cx="40" cy="24"/>
            </a:xfrm>
            <a:custGeom>
              <a:avLst/>
              <a:gdLst>
                <a:gd name="T0" fmla="*/ 24 w 40"/>
                <a:gd name="T1" fmla="*/ 0 h 24"/>
                <a:gd name="T2" fmla="*/ 12 w 40"/>
                <a:gd name="T3" fmla="*/ 6 h 24"/>
                <a:gd name="T4" fmla="*/ 6 w 40"/>
                <a:gd name="T5" fmla="*/ 10 h 24"/>
                <a:gd name="T6" fmla="*/ 0 w 40"/>
                <a:gd name="T7" fmla="*/ 16 h 24"/>
                <a:gd name="T8" fmla="*/ 8 w 40"/>
                <a:gd name="T9" fmla="*/ 16 h 24"/>
                <a:gd name="T10" fmla="*/ 14 w 40"/>
                <a:gd name="T11" fmla="*/ 14 h 24"/>
                <a:gd name="T12" fmla="*/ 20 w 40"/>
                <a:gd name="T13" fmla="*/ 12 h 24"/>
                <a:gd name="T14" fmla="*/ 26 w 40"/>
                <a:gd name="T15" fmla="*/ 12 h 24"/>
                <a:gd name="T16" fmla="*/ 22 w 40"/>
                <a:gd name="T17" fmla="*/ 18 h 24"/>
                <a:gd name="T18" fmla="*/ 16 w 40"/>
                <a:gd name="T19" fmla="*/ 24 h 24"/>
                <a:gd name="T20" fmla="*/ 24 w 40"/>
                <a:gd name="T21" fmla="*/ 24 h 24"/>
                <a:gd name="T22" fmla="*/ 32 w 40"/>
                <a:gd name="T23" fmla="*/ 20 h 24"/>
                <a:gd name="T24" fmla="*/ 38 w 40"/>
                <a:gd name="T25" fmla="*/ 18 h 24"/>
                <a:gd name="T26" fmla="*/ 40 w 40"/>
                <a:gd name="T27" fmla="*/ 12 h 24"/>
                <a:gd name="T28" fmla="*/ 40 w 40"/>
                <a:gd name="T29" fmla="*/ 8 h 24"/>
                <a:gd name="T30" fmla="*/ 38 w 40"/>
                <a:gd name="T31" fmla="*/ 6 h 24"/>
                <a:gd name="T32" fmla="*/ 34 w 40"/>
                <a:gd name="T33" fmla="*/ 6 h 24"/>
                <a:gd name="T34" fmla="*/ 20 w 40"/>
                <a:gd name="T35" fmla="*/ 6 h 24"/>
                <a:gd name="T36" fmla="*/ 24 w 40"/>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24"/>
                <a:gd name="T59" fmla="*/ 40 w 4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24">
                  <a:moveTo>
                    <a:pt x="24" y="0"/>
                  </a:moveTo>
                  <a:lnTo>
                    <a:pt x="12" y="6"/>
                  </a:lnTo>
                  <a:lnTo>
                    <a:pt x="6" y="10"/>
                  </a:lnTo>
                  <a:lnTo>
                    <a:pt x="0" y="16"/>
                  </a:lnTo>
                  <a:lnTo>
                    <a:pt x="8" y="16"/>
                  </a:lnTo>
                  <a:lnTo>
                    <a:pt x="14" y="14"/>
                  </a:lnTo>
                  <a:lnTo>
                    <a:pt x="20" y="12"/>
                  </a:lnTo>
                  <a:lnTo>
                    <a:pt x="26" y="12"/>
                  </a:lnTo>
                  <a:lnTo>
                    <a:pt x="22" y="18"/>
                  </a:lnTo>
                  <a:lnTo>
                    <a:pt x="16" y="24"/>
                  </a:lnTo>
                  <a:lnTo>
                    <a:pt x="24" y="24"/>
                  </a:lnTo>
                  <a:lnTo>
                    <a:pt x="32" y="20"/>
                  </a:lnTo>
                  <a:lnTo>
                    <a:pt x="38" y="18"/>
                  </a:lnTo>
                  <a:lnTo>
                    <a:pt x="40" y="12"/>
                  </a:lnTo>
                  <a:lnTo>
                    <a:pt x="40" y="8"/>
                  </a:lnTo>
                  <a:lnTo>
                    <a:pt x="38" y="6"/>
                  </a:lnTo>
                  <a:lnTo>
                    <a:pt x="34" y="6"/>
                  </a:lnTo>
                  <a:lnTo>
                    <a:pt x="20" y="6"/>
                  </a:lnTo>
                  <a:lnTo>
                    <a:pt x="24"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5" name="Freeform 164"/>
            <p:cNvSpPr>
              <a:spLocks/>
            </p:cNvSpPr>
            <p:nvPr/>
          </p:nvSpPr>
          <p:spPr bwMode="auto">
            <a:xfrm>
              <a:off x="758" y="2622"/>
              <a:ext cx="44" cy="18"/>
            </a:xfrm>
            <a:custGeom>
              <a:avLst/>
              <a:gdLst>
                <a:gd name="T0" fmla="*/ 26 w 44"/>
                <a:gd name="T1" fmla="*/ 2 h 18"/>
                <a:gd name="T2" fmla="*/ 12 w 44"/>
                <a:gd name="T3" fmla="*/ 6 h 18"/>
                <a:gd name="T4" fmla="*/ 0 w 44"/>
                <a:gd name="T5" fmla="*/ 10 h 18"/>
                <a:gd name="T6" fmla="*/ 2 w 44"/>
                <a:gd name="T7" fmla="*/ 12 h 18"/>
                <a:gd name="T8" fmla="*/ 6 w 44"/>
                <a:gd name="T9" fmla="*/ 14 h 18"/>
                <a:gd name="T10" fmla="*/ 14 w 44"/>
                <a:gd name="T11" fmla="*/ 14 h 18"/>
                <a:gd name="T12" fmla="*/ 22 w 44"/>
                <a:gd name="T13" fmla="*/ 12 h 18"/>
                <a:gd name="T14" fmla="*/ 28 w 44"/>
                <a:gd name="T15" fmla="*/ 12 h 18"/>
                <a:gd name="T16" fmla="*/ 26 w 44"/>
                <a:gd name="T17" fmla="*/ 18 h 18"/>
                <a:gd name="T18" fmla="*/ 34 w 44"/>
                <a:gd name="T19" fmla="*/ 16 h 18"/>
                <a:gd name="T20" fmla="*/ 38 w 44"/>
                <a:gd name="T21" fmla="*/ 14 h 18"/>
                <a:gd name="T22" fmla="*/ 42 w 44"/>
                <a:gd name="T23" fmla="*/ 12 h 18"/>
                <a:gd name="T24" fmla="*/ 44 w 44"/>
                <a:gd name="T25" fmla="*/ 8 h 18"/>
                <a:gd name="T26" fmla="*/ 44 w 44"/>
                <a:gd name="T27" fmla="*/ 4 h 18"/>
                <a:gd name="T28" fmla="*/ 42 w 44"/>
                <a:gd name="T29" fmla="*/ 2 h 18"/>
                <a:gd name="T30" fmla="*/ 38 w 44"/>
                <a:gd name="T31" fmla="*/ 0 h 18"/>
                <a:gd name="T32" fmla="*/ 34 w 44"/>
                <a:gd name="T33" fmla="*/ 0 h 18"/>
                <a:gd name="T34" fmla="*/ 26 w 44"/>
                <a:gd name="T35" fmla="*/ 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18"/>
                <a:gd name="T56" fmla="*/ 44 w 4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18">
                  <a:moveTo>
                    <a:pt x="26" y="2"/>
                  </a:moveTo>
                  <a:lnTo>
                    <a:pt x="12" y="6"/>
                  </a:lnTo>
                  <a:lnTo>
                    <a:pt x="0" y="10"/>
                  </a:lnTo>
                  <a:lnTo>
                    <a:pt x="2" y="12"/>
                  </a:lnTo>
                  <a:lnTo>
                    <a:pt x="6" y="14"/>
                  </a:lnTo>
                  <a:lnTo>
                    <a:pt x="14" y="14"/>
                  </a:lnTo>
                  <a:lnTo>
                    <a:pt x="22" y="12"/>
                  </a:lnTo>
                  <a:lnTo>
                    <a:pt x="28" y="12"/>
                  </a:lnTo>
                  <a:lnTo>
                    <a:pt x="26" y="18"/>
                  </a:lnTo>
                  <a:lnTo>
                    <a:pt x="34" y="16"/>
                  </a:lnTo>
                  <a:lnTo>
                    <a:pt x="38" y="14"/>
                  </a:lnTo>
                  <a:lnTo>
                    <a:pt x="42" y="12"/>
                  </a:lnTo>
                  <a:lnTo>
                    <a:pt x="44" y="8"/>
                  </a:lnTo>
                  <a:lnTo>
                    <a:pt x="44" y="4"/>
                  </a:lnTo>
                  <a:lnTo>
                    <a:pt x="42" y="2"/>
                  </a:lnTo>
                  <a:lnTo>
                    <a:pt x="38" y="0"/>
                  </a:lnTo>
                  <a:lnTo>
                    <a:pt x="34" y="0"/>
                  </a:lnTo>
                  <a:lnTo>
                    <a:pt x="2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6" name="Freeform 165"/>
            <p:cNvSpPr>
              <a:spLocks/>
            </p:cNvSpPr>
            <p:nvPr/>
          </p:nvSpPr>
          <p:spPr bwMode="auto">
            <a:xfrm>
              <a:off x="842" y="2596"/>
              <a:ext cx="128" cy="64"/>
            </a:xfrm>
            <a:custGeom>
              <a:avLst/>
              <a:gdLst>
                <a:gd name="T0" fmla="*/ 6 w 128"/>
                <a:gd name="T1" fmla="*/ 8 h 64"/>
                <a:gd name="T2" fmla="*/ 30 w 128"/>
                <a:gd name="T3" fmla="*/ 2 h 64"/>
                <a:gd name="T4" fmla="*/ 42 w 128"/>
                <a:gd name="T5" fmla="*/ 0 h 64"/>
                <a:gd name="T6" fmla="*/ 54 w 128"/>
                <a:gd name="T7" fmla="*/ 2 h 64"/>
                <a:gd name="T8" fmla="*/ 44 w 128"/>
                <a:gd name="T9" fmla="*/ 4 h 64"/>
                <a:gd name="T10" fmla="*/ 42 w 128"/>
                <a:gd name="T11" fmla="*/ 6 h 64"/>
                <a:gd name="T12" fmla="*/ 38 w 128"/>
                <a:gd name="T13" fmla="*/ 10 h 64"/>
                <a:gd name="T14" fmla="*/ 48 w 128"/>
                <a:gd name="T15" fmla="*/ 12 h 64"/>
                <a:gd name="T16" fmla="*/ 56 w 128"/>
                <a:gd name="T17" fmla="*/ 10 h 64"/>
                <a:gd name="T18" fmla="*/ 66 w 128"/>
                <a:gd name="T19" fmla="*/ 8 h 64"/>
                <a:gd name="T20" fmla="*/ 70 w 128"/>
                <a:gd name="T21" fmla="*/ 10 h 64"/>
                <a:gd name="T22" fmla="*/ 74 w 128"/>
                <a:gd name="T23" fmla="*/ 10 h 64"/>
                <a:gd name="T24" fmla="*/ 74 w 128"/>
                <a:gd name="T25" fmla="*/ 14 h 64"/>
                <a:gd name="T26" fmla="*/ 72 w 128"/>
                <a:gd name="T27" fmla="*/ 16 h 64"/>
                <a:gd name="T28" fmla="*/ 68 w 128"/>
                <a:gd name="T29" fmla="*/ 18 h 64"/>
                <a:gd name="T30" fmla="*/ 64 w 128"/>
                <a:gd name="T31" fmla="*/ 22 h 64"/>
                <a:gd name="T32" fmla="*/ 86 w 128"/>
                <a:gd name="T33" fmla="*/ 22 h 64"/>
                <a:gd name="T34" fmla="*/ 96 w 128"/>
                <a:gd name="T35" fmla="*/ 22 h 64"/>
                <a:gd name="T36" fmla="*/ 106 w 128"/>
                <a:gd name="T37" fmla="*/ 26 h 64"/>
                <a:gd name="T38" fmla="*/ 94 w 128"/>
                <a:gd name="T39" fmla="*/ 32 h 64"/>
                <a:gd name="T40" fmla="*/ 102 w 128"/>
                <a:gd name="T41" fmla="*/ 34 h 64"/>
                <a:gd name="T42" fmla="*/ 112 w 128"/>
                <a:gd name="T43" fmla="*/ 36 h 64"/>
                <a:gd name="T44" fmla="*/ 120 w 128"/>
                <a:gd name="T45" fmla="*/ 38 h 64"/>
                <a:gd name="T46" fmla="*/ 124 w 128"/>
                <a:gd name="T47" fmla="*/ 40 h 64"/>
                <a:gd name="T48" fmla="*/ 128 w 128"/>
                <a:gd name="T49" fmla="*/ 44 h 64"/>
                <a:gd name="T50" fmla="*/ 108 w 128"/>
                <a:gd name="T51" fmla="*/ 48 h 64"/>
                <a:gd name="T52" fmla="*/ 110 w 128"/>
                <a:gd name="T53" fmla="*/ 50 h 64"/>
                <a:gd name="T54" fmla="*/ 114 w 128"/>
                <a:gd name="T55" fmla="*/ 52 h 64"/>
                <a:gd name="T56" fmla="*/ 118 w 128"/>
                <a:gd name="T57" fmla="*/ 56 h 64"/>
                <a:gd name="T58" fmla="*/ 112 w 128"/>
                <a:gd name="T59" fmla="*/ 58 h 64"/>
                <a:gd name="T60" fmla="*/ 104 w 128"/>
                <a:gd name="T61" fmla="*/ 62 h 64"/>
                <a:gd name="T62" fmla="*/ 90 w 128"/>
                <a:gd name="T63" fmla="*/ 64 h 64"/>
                <a:gd name="T64" fmla="*/ 94 w 128"/>
                <a:gd name="T65" fmla="*/ 58 h 64"/>
                <a:gd name="T66" fmla="*/ 96 w 128"/>
                <a:gd name="T67" fmla="*/ 56 h 64"/>
                <a:gd name="T68" fmla="*/ 98 w 128"/>
                <a:gd name="T69" fmla="*/ 54 h 64"/>
                <a:gd name="T70" fmla="*/ 96 w 128"/>
                <a:gd name="T71" fmla="*/ 50 h 64"/>
                <a:gd name="T72" fmla="*/ 94 w 128"/>
                <a:gd name="T73" fmla="*/ 48 h 64"/>
                <a:gd name="T74" fmla="*/ 90 w 128"/>
                <a:gd name="T75" fmla="*/ 46 h 64"/>
                <a:gd name="T76" fmla="*/ 76 w 128"/>
                <a:gd name="T77" fmla="*/ 44 h 64"/>
                <a:gd name="T78" fmla="*/ 80 w 128"/>
                <a:gd name="T79" fmla="*/ 38 h 64"/>
                <a:gd name="T80" fmla="*/ 80 w 128"/>
                <a:gd name="T81" fmla="*/ 34 h 64"/>
                <a:gd name="T82" fmla="*/ 70 w 128"/>
                <a:gd name="T83" fmla="*/ 30 h 64"/>
                <a:gd name="T84" fmla="*/ 62 w 128"/>
                <a:gd name="T85" fmla="*/ 26 h 64"/>
                <a:gd name="T86" fmla="*/ 40 w 128"/>
                <a:gd name="T87" fmla="*/ 22 h 64"/>
                <a:gd name="T88" fmla="*/ 20 w 128"/>
                <a:gd name="T89" fmla="*/ 22 h 64"/>
                <a:gd name="T90" fmla="*/ 0 w 128"/>
                <a:gd name="T91" fmla="*/ 26 h 64"/>
                <a:gd name="T92" fmla="*/ 6 w 128"/>
                <a:gd name="T93" fmla="*/ 20 h 64"/>
                <a:gd name="T94" fmla="*/ 8 w 128"/>
                <a:gd name="T95" fmla="*/ 16 h 64"/>
                <a:gd name="T96" fmla="*/ 10 w 128"/>
                <a:gd name="T97" fmla="*/ 10 h 64"/>
                <a:gd name="T98" fmla="*/ 8 w 128"/>
                <a:gd name="T99" fmla="*/ 8 h 64"/>
                <a:gd name="T100" fmla="*/ 2 w 128"/>
                <a:gd name="T101" fmla="*/ 8 h 64"/>
                <a:gd name="T102" fmla="*/ 12 w 128"/>
                <a:gd name="T103" fmla="*/ 4 h 64"/>
                <a:gd name="T104" fmla="*/ 22 w 128"/>
                <a:gd name="T105" fmla="*/ 2 h 64"/>
                <a:gd name="T106" fmla="*/ 6 w 128"/>
                <a:gd name="T107" fmla="*/ 8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64"/>
                <a:gd name="T164" fmla="*/ 128 w 128"/>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64">
                  <a:moveTo>
                    <a:pt x="6" y="8"/>
                  </a:moveTo>
                  <a:lnTo>
                    <a:pt x="30" y="2"/>
                  </a:lnTo>
                  <a:lnTo>
                    <a:pt x="42" y="0"/>
                  </a:lnTo>
                  <a:lnTo>
                    <a:pt x="54" y="2"/>
                  </a:lnTo>
                  <a:lnTo>
                    <a:pt x="44" y="4"/>
                  </a:lnTo>
                  <a:lnTo>
                    <a:pt x="42" y="6"/>
                  </a:lnTo>
                  <a:lnTo>
                    <a:pt x="38" y="10"/>
                  </a:lnTo>
                  <a:lnTo>
                    <a:pt x="48" y="12"/>
                  </a:lnTo>
                  <a:lnTo>
                    <a:pt x="56" y="10"/>
                  </a:lnTo>
                  <a:lnTo>
                    <a:pt x="66" y="8"/>
                  </a:lnTo>
                  <a:lnTo>
                    <a:pt x="70" y="10"/>
                  </a:lnTo>
                  <a:lnTo>
                    <a:pt x="74" y="10"/>
                  </a:lnTo>
                  <a:lnTo>
                    <a:pt x="74" y="14"/>
                  </a:lnTo>
                  <a:lnTo>
                    <a:pt x="72" y="16"/>
                  </a:lnTo>
                  <a:lnTo>
                    <a:pt x="68" y="18"/>
                  </a:lnTo>
                  <a:lnTo>
                    <a:pt x="64" y="22"/>
                  </a:lnTo>
                  <a:lnTo>
                    <a:pt x="86" y="22"/>
                  </a:lnTo>
                  <a:lnTo>
                    <a:pt x="96" y="22"/>
                  </a:lnTo>
                  <a:lnTo>
                    <a:pt x="106" y="26"/>
                  </a:lnTo>
                  <a:lnTo>
                    <a:pt x="94" y="32"/>
                  </a:lnTo>
                  <a:lnTo>
                    <a:pt x="102" y="34"/>
                  </a:lnTo>
                  <a:lnTo>
                    <a:pt x="112" y="36"/>
                  </a:lnTo>
                  <a:lnTo>
                    <a:pt x="120" y="38"/>
                  </a:lnTo>
                  <a:lnTo>
                    <a:pt x="124" y="40"/>
                  </a:lnTo>
                  <a:lnTo>
                    <a:pt x="128" y="44"/>
                  </a:lnTo>
                  <a:lnTo>
                    <a:pt x="108" y="48"/>
                  </a:lnTo>
                  <a:lnTo>
                    <a:pt x="110" y="50"/>
                  </a:lnTo>
                  <a:lnTo>
                    <a:pt x="114" y="52"/>
                  </a:lnTo>
                  <a:lnTo>
                    <a:pt x="118" y="56"/>
                  </a:lnTo>
                  <a:lnTo>
                    <a:pt x="112" y="58"/>
                  </a:lnTo>
                  <a:lnTo>
                    <a:pt x="104" y="62"/>
                  </a:lnTo>
                  <a:lnTo>
                    <a:pt x="90" y="64"/>
                  </a:lnTo>
                  <a:lnTo>
                    <a:pt x="94" y="58"/>
                  </a:lnTo>
                  <a:lnTo>
                    <a:pt x="96" y="56"/>
                  </a:lnTo>
                  <a:lnTo>
                    <a:pt x="98" y="54"/>
                  </a:lnTo>
                  <a:lnTo>
                    <a:pt x="96" y="50"/>
                  </a:lnTo>
                  <a:lnTo>
                    <a:pt x="94" y="48"/>
                  </a:lnTo>
                  <a:lnTo>
                    <a:pt x="90" y="46"/>
                  </a:lnTo>
                  <a:lnTo>
                    <a:pt x="76" y="44"/>
                  </a:lnTo>
                  <a:lnTo>
                    <a:pt x="80" y="38"/>
                  </a:lnTo>
                  <a:lnTo>
                    <a:pt x="80" y="34"/>
                  </a:lnTo>
                  <a:lnTo>
                    <a:pt x="70" y="30"/>
                  </a:lnTo>
                  <a:lnTo>
                    <a:pt x="62" y="26"/>
                  </a:lnTo>
                  <a:lnTo>
                    <a:pt x="40" y="22"/>
                  </a:lnTo>
                  <a:lnTo>
                    <a:pt x="20" y="22"/>
                  </a:lnTo>
                  <a:lnTo>
                    <a:pt x="0" y="26"/>
                  </a:lnTo>
                  <a:lnTo>
                    <a:pt x="6" y="20"/>
                  </a:lnTo>
                  <a:lnTo>
                    <a:pt x="8" y="16"/>
                  </a:lnTo>
                  <a:lnTo>
                    <a:pt x="10" y="10"/>
                  </a:lnTo>
                  <a:lnTo>
                    <a:pt x="8" y="8"/>
                  </a:lnTo>
                  <a:lnTo>
                    <a:pt x="2" y="8"/>
                  </a:lnTo>
                  <a:lnTo>
                    <a:pt x="12" y="4"/>
                  </a:lnTo>
                  <a:lnTo>
                    <a:pt x="22" y="2"/>
                  </a:lnTo>
                  <a:lnTo>
                    <a:pt x="6" y="8"/>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7" name="Freeform 166"/>
            <p:cNvSpPr>
              <a:spLocks/>
            </p:cNvSpPr>
            <p:nvPr/>
          </p:nvSpPr>
          <p:spPr bwMode="auto">
            <a:xfrm>
              <a:off x="922" y="2600"/>
              <a:ext cx="32" cy="16"/>
            </a:xfrm>
            <a:custGeom>
              <a:avLst/>
              <a:gdLst>
                <a:gd name="T0" fmla="*/ 16 w 32"/>
                <a:gd name="T1" fmla="*/ 0 h 16"/>
                <a:gd name="T2" fmla="*/ 10 w 32"/>
                <a:gd name="T3" fmla="*/ 2 h 16"/>
                <a:gd name="T4" fmla="*/ 4 w 32"/>
                <a:gd name="T5" fmla="*/ 2 h 16"/>
                <a:gd name="T6" fmla="*/ 0 w 32"/>
                <a:gd name="T7" fmla="*/ 4 h 16"/>
                <a:gd name="T8" fmla="*/ 0 w 32"/>
                <a:gd name="T9" fmla="*/ 6 h 16"/>
                <a:gd name="T10" fmla="*/ 2 w 32"/>
                <a:gd name="T11" fmla="*/ 8 h 16"/>
                <a:gd name="T12" fmla="*/ 8 w 32"/>
                <a:gd name="T13" fmla="*/ 14 h 16"/>
                <a:gd name="T14" fmla="*/ 18 w 32"/>
                <a:gd name="T15" fmla="*/ 16 h 16"/>
                <a:gd name="T16" fmla="*/ 22 w 32"/>
                <a:gd name="T17" fmla="*/ 14 h 16"/>
                <a:gd name="T18" fmla="*/ 28 w 32"/>
                <a:gd name="T19" fmla="*/ 14 h 16"/>
                <a:gd name="T20" fmla="*/ 30 w 32"/>
                <a:gd name="T21" fmla="*/ 10 h 16"/>
                <a:gd name="T22" fmla="*/ 32 w 32"/>
                <a:gd name="T23" fmla="*/ 6 h 16"/>
                <a:gd name="T24" fmla="*/ 30 w 32"/>
                <a:gd name="T25" fmla="*/ 4 h 16"/>
                <a:gd name="T26" fmla="*/ 24 w 32"/>
                <a:gd name="T27" fmla="*/ 2 h 16"/>
                <a:gd name="T28" fmla="*/ 16 w 32"/>
                <a:gd name="T29" fmla="*/ 2 h 16"/>
                <a:gd name="T30" fmla="*/ 10 w 32"/>
                <a:gd name="T31" fmla="*/ 4 h 16"/>
                <a:gd name="T32" fmla="*/ 16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16" y="0"/>
                  </a:moveTo>
                  <a:lnTo>
                    <a:pt x="10" y="2"/>
                  </a:lnTo>
                  <a:lnTo>
                    <a:pt x="4" y="2"/>
                  </a:lnTo>
                  <a:lnTo>
                    <a:pt x="0" y="4"/>
                  </a:lnTo>
                  <a:lnTo>
                    <a:pt x="0" y="6"/>
                  </a:lnTo>
                  <a:lnTo>
                    <a:pt x="2" y="8"/>
                  </a:lnTo>
                  <a:lnTo>
                    <a:pt x="8" y="14"/>
                  </a:lnTo>
                  <a:lnTo>
                    <a:pt x="18" y="16"/>
                  </a:lnTo>
                  <a:lnTo>
                    <a:pt x="22" y="14"/>
                  </a:lnTo>
                  <a:lnTo>
                    <a:pt x="28" y="14"/>
                  </a:lnTo>
                  <a:lnTo>
                    <a:pt x="30" y="10"/>
                  </a:lnTo>
                  <a:lnTo>
                    <a:pt x="32" y="6"/>
                  </a:lnTo>
                  <a:lnTo>
                    <a:pt x="30" y="4"/>
                  </a:lnTo>
                  <a:lnTo>
                    <a:pt x="24" y="2"/>
                  </a:lnTo>
                  <a:lnTo>
                    <a:pt x="16" y="2"/>
                  </a:lnTo>
                  <a:lnTo>
                    <a:pt x="10" y="4"/>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8" name="Freeform 167"/>
            <p:cNvSpPr>
              <a:spLocks/>
            </p:cNvSpPr>
            <p:nvPr/>
          </p:nvSpPr>
          <p:spPr bwMode="auto">
            <a:xfrm>
              <a:off x="886" y="2580"/>
              <a:ext cx="32" cy="16"/>
            </a:xfrm>
            <a:custGeom>
              <a:avLst/>
              <a:gdLst>
                <a:gd name="T0" fmla="*/ 18 w 32"/>
                <a:gd name="T1" fmla="*/ 0 h 16"/>
                <a:gd name="T2" fmla="*/ 14 w 32"/>
                <a:gd name="T3" fmla="*/ 0 h 16"/>
                <a:gd name="T4" fmla="*/ 8 w 32"/>
                <a:gd name="T5" fmla="*/ 0 h 16"/>
                <a:gd name="T6" fmla="*/ 2 w 32"/>
                <a:gd name="T7" fmla="*/ 2 h 16"/>
                <a:gd name="T8" fmla="*/ 2 w 32"/>
                <a:gd name="T9" fmla="*/ 4 h 16"/>
                <a:gd name="T10" fmla="*/ 0 w 32"/>
                <a:gd name="T11" fmla="*/ 6 h 16"/>
                <a:gd name="T12" fmla="*/ 8 w 32"/>
                <a:gd name="T13" fmla="*/ 6 h 16"/>
                <a:gd name="T14" fmla="*/ 14 w 32"/>
                <a:gd name="T15" fmla="*/ 4 h 16"/>
                <a:gd name="T16" fmla="*/ 12 w 32"/>
                <a:gd name="T17" fmla="*/ 10 h 16"/>
                <a:gd name="T18" fmla="*/ 8 w 32"/>
                <a:gd name="T19" fmla="*/ 16 h 16"/>
                <a:gd name="T20" fmla="*/ 20 w 32"/>
                <a:gd name="T21" fmla="*/ 14 h 16"/>
                <a:gd name="T22" fmla="*/ 32 w 32"/>
                <a:gd name="T23" fmla="*/ 10 h 16"/>
                <a:gd name="T24" fmla="*/ 26 w 32"/>
                <a:gd name="T25" fmla="*/ 6 h 16"/>
                <a:gd name="T26" fmla="*/ 20 w 32"/>
                <a:gd name="T27" fmla="*/ 2 h 16"/>
                <a:gd name="T28" fmla="*/ 26 w 32"/>
                <a:gd name="T29" fmla="*/ 4 h 16"/>
                <a:gd name="T30" fmla="*/ 18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18" y="0"/>
                  </a:moveTo>
                  <a:lnTo>
                    <a:pt x="14" y="0"/>
                  </a:lnTo>
                  <a:lnTo>
                    <a:pt x="8" y="0"/>
                  </a:lnTo>
                  <a:lnTo>
                    <a:pt x="2" y="2"/>
                  </a:lnTo>
                  <a:lnTo>
                    <a:pt x="2" y="4"/>
                  </a:lnTo>
                  <a:lnTo>
                    <a:pt x="0" y="6"/>
                  </a:lnTo>
                  <a:lnTo>
                    <a:pt x="8" y="6"/>
                  </a:lnTo>
                  <a:lnTo>
                    <a:pt x="14" y="4"/>
                  </a:lnTo>
                  <a:lnTo>
                    <a:pt x="12" y="10"/>
                  </a:lnTo>
                  <a:lnTo>
                    <a:pt x="8" y="16"/>
                  </a:lnTo>
                  <a:lnTo>
                    <a:pt x="20" y="14"/>
                  </a:lnTo>
                  <a:lnTo>
                    <a:pt x="32" y="10"/>
                  </a:lnTo>
                  <a:lnTo>
                    <a:pt x="26" y="6"/>
                  </a:lnTo>
                  <a:lnTo>
                    <a:pt x="20" y="2"/>
                  </a:lnTo>
                  <a:lnTo>
                    <a:pt x="26" y="4"/>
                  </a:lnTo>
                  <a:lnTo>
                    <a:pt x="1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9" name="Freeform 168"/>
            <p:cNvSpPr>
              <a:spLocks/>
            </p:cNvSpPr>
            <p:nvPr/>
          </p:nvSpPr>
          <p:spPr bwMode="auto">
            <a:xfrm>
              <a:off x="936" y="2594"/>
              <a:ext cx="26" cy="12"/>
            </a:xfrm>
            <a:custGeom>
              <a:avLst/>
              <a:gdLst>
                <a:gd name="T0" fmla="*/ 22 w 26"/>
                <a:gd name="T1" fmla="*/ 2 h 12"/>
                <a:gd name="T2" fmla="*/ 18 w 26"/>
                <a:gd name="T3" fmla="*/ 0 h 12"/>
                <a:gd name="T4" fmla="*/ 10 w 26"/>
                <a:gd name="T5" fmla="*/ 0 h 12"/>
                <a:gd name="T6" fmla="*/ 4 w 26"/>
                <a:gd name="T7" fmla="*/ 2 h 12"/>
                <a:gd name="T8" fmla="*/ 0 w 26"/>
                <a:gd name="T9" fmla="*/ 4 h 12"/>
                <a:gd name="T10" fmla="*/ 10 w 26"/>
                <a:gd name="T11" fmla="*/ 6 h 12"/>
                <a:gd name="T12" fmla="*/ 20 w 26"/>
                <a:gd name="T13" fmla="*/ 10 h 12"/>
                <a:gd name="T14" fmla="*/ 18 w 26"/>
                <a:gd name="T15" fmla="*/ 12 h 12"/>
                <a:gd name="T16" fmla="*/ 22 w 26"/>
                <a:gd name="T17" fmla="*/ 10 h 12"/>
                <a:gd name="T18" fmla="*/ 24 w 26"/>
                <a:gd name="T19" fmla="*/ 8 h 12"/>
                <a:gd name="T20" fmla="*/ 26 w 26"/>
                <a:gd name="T21" fmla="*/ 4 h 12"/>
                <a:gd name="T22" fmla="*/ 22 w 26"/>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2"/>
                <a:gd name="T38" fmla="*/ 26 w 2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2">
                  <a:moveTo>
                    <a:pt x="22" y="2"/>
                  </a:moveTo>
                  <a:lnTo>
                    <a:pt x="18" y="0"/>
                  </a:lnTo>
                  <a:lnTo>
                    <a:pt x="10" y="0"/>
                  </a:lnTo>
                  <a:lnTo>
                    <a:pt x="4" y="2"/>
                  </a:lnTo>
                  <a:lnTo>
                    <a:pt x="0" y="4"/>
                  </a:lnTo>
                  <a:lnTo>
                    <a:pt x="10" y="6"/>
                  </a:lnTo>
                  <a:lnTo>
                    <a:pt x="20" y="10"/>
                  </a:lnTo>
                  <a:lnTo>
                    <a:pt x="18" y="12"/>
                  </a:lnTo>
                  <a:lnTo>
                    <a:pt x="22" y="10"/>
                  </a:lnTo>
                  <a:lnTo>
                    <a:pt x="24" y="8"/>
                  </a:lnTo>
                  <a:lnTo>
                    <a:pt x="26" y="4"/>
                  </a:lnTo>
                  <a:lnTo>
                    <a:pt x="22"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0" name="Freeform 169"/>
            <p:cNvSpPr>
              <a:spLocks/>
            </p:cNvSpPr>
            <p:nvPr/>
          </p:nvSpPr>
          <p:spPr bwMode="auto">
            <a:xfrm>
              <a:off x="904" y="2668"/>
              <a:ext cx="44" cy="8"/>
            </a:xfrm>
            <a:custGeom>
              <a:avLst/>
              <a:gdLst>
                <a:gd name="T0" fmla="*/ 28 w 44"/>
                <a:gd name="T1" fmla="*/ 0 h 8"/>
                <a:gd name="T2" fmla="*/ 14 w 44"/>
                <a:gd name="T3" fmla="*/ 0 h 8"/>
                <a:gd name="T4" fmla="*/ 6 w 44"/>
                <a:gd name="T5" fmla="*/ 4 h 8"/>
                <a:gd name="T6" fmla="*/ 0 w 44"/>
                <a:gd name="T7" fmla="*/ 8 h 8"/>
                <a:gd name="T8" fmla="*/ 12 w 44"/>
                <a:gd name="T9" fmla="*/ 8 h 8"/>
                <a:gd name="T10" fmla="*/ 22 w 44"/>
                <a:gd name="T11" fmla="*/ 6 h 8"/>
                <a:gd name="T12" fmla="*/ 34 w 44"/>
                <a:gd name="T13" fmla="*/ 6 h 8"/>
                <a:gd name="T14" fmla="*/ 44 w 44"/>
                <a:gd name="T15" fmla="*/ 8 h 8"/>
                <a:gd name="T16" fmla="*/ 36 w 44"/>
                <a:gd name="T17" fmla="*/ 2 h 8"/>
                <a:gd name="T18" fmla="*/ 32 w 44"/>
                <a:gd name="T19" fmla="*/ 0 h 8"/>
                <a:gd name="T20" fmla="*/ 28 w 4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8"/>
                <a:gd name="T35" fmla="*/ 44 w 4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8">
                  <a:moveTo>
                    <a:pt x="28" y="0"/>
                  </a:moveTo>
                  <a:lnTo>
                    <a:pt x="14" y="0"/>
                  </a:lnTo>
                  <a:lnTo>
                    <a:pt x="6" y="4"/>
                  </a:lnTo>
                  <a:lnTo>
                    <a:pt x="0" y="8"/>
                  </a:lnTo>
                  <a:lnTo>
                    <a:pt x="12" y="8"/>
                  </a:lnTo>
                  <a:lnTo>
                    <a:pt x="22" y="6"/>
                  </a:lnTo>
                  <a:lnTo>
                    <a:pt x="34" y="6"/>
                  </a:lnTo>
                  <a:lnTo>
                    <a:pt x="44" y="8"/>
                  </a:lnTo>
                  <a:lnTo>
                    <a:pt x="36" y="2"/>
                  </a:lnTo>
                  <a:lnTo>
                    <a:pt x="32" y="0"/>
                  </a:lnTo>
                  <a:lnTo>
                    <a:pt x="28"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1" name="Freeform 170"/>
            <p:cNvSpPr>
              <a:spLocks/>
            </p:cNvSpPr>
            <p:nvPr/>
          </p:nvSpPr>
          <p:spPr bwMode="auto">
            <a:xfrm>
              <a:off x="970" y="2660"/>
              <a:ext cx="44" cy="14"/>
            </a:xfrm>
            <a:custGeom>
              <a:avLst/>
              <a:gdLst>
                <a:gd name="T0" fmla="*/ 20 w 44"/>
                <a:gd name="T1" fmla="*/ 4 h 14"/>
                <a:gd name="T2" fmla="*/ 0 w 44"/>
                <a:gd name="T3" fmla="*/ 6 h 14"/>
                <a:gd name="T4" fmla="*/ 4 w 44"/>
                <a:gd name="T5" fmla="*/ 8 h 14"/>
                <a:gd name="T6" fmla="*/ 8 w 44"/>
                <a:gd name="T7" fmla="*/ 10 h 14"/>
                <a:gd name="T8" fmla="*/ 22 w 44"/>
                <a:gd name="T9" fmla="*/ 10 h 14"/>
                <a:gd name="T10" fmla="*/ 30 w 44"/>
                <a:gd name="T11" fmla="*/ 12 h 14"/>
                <a:gd name="T12" fmla="*/ 36 w 44"/>
                <a:gd name="T13" fmla="*/ 14 h 14"/>
                <a:gd name="T14" fmla="*/ 38 w 44"/>
                <a:gd name="T15" fmla="*/ 12 h 14"/>
                <a:gd name="T16" fmla="*/ 42 w 44"/>
                <a:gd name="T17" fmla="*/ 12 h 14"/>
                <a:gd name="T18" fmla="*/ 44 w 44"/>
                <a:gd name="T19" fmla="*/ 12 h 14"/>
                <a:gd name="T20" fmla="*/ 42 w 44"/>
                <a:gd name="T21" fmla="*/ 6 h 14"/>
                <a:gd name="T22" fmla="*/ 38 w 44"/>
                <a:gd name="T23" fmla="*/ 2 h 14"/>
                <a:gd name="T24" fmla="*/ 34 w 44"/>
                <a:gd name="T25" fmla="*/ 2 h 14"/>
                <a:gd name="T26" fmla="*/ 28 w 44"/>
                <a:gd name="T27" fmla="*/ 0 h 14"/>
                <a:gd name="T28" fmla="*/ 22 w 44"/>
                <a:gd name="T29" fmla="*/ 2 h 14"/>
                <a:gd name="T30" fmla="*/ 20 w 44"/>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4"/>
                <a:gd name="T50" fmla="*/ 44 w 4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4">
                  <a:moveTo>
                    <a:pt x="20" y="4"/>
                  </a:moveTo>
                  <a:lnTo>
                    <a:pt x="0" y="6"/>
                  </a:lnTo>
                  <a:lnTo>
                    <a:pt x="4" y="8"/>
                  </a:lnTo>
                  <a:lnTo>
                    <a:pt x="8" y="10"/>
                  </a:lnTo>
                  <a:lnTo>
                    <a:pt x="22" y="10"/>
                  </a:lnTo>
                  <a:lnTo>
                    <a:pt x="30" y="12"/>
                  </a:lnTo>
                  <a:lnTo>
                    <a:pt x="36" y="14"/>
                  </a:lnTo>
                  <a:lnTo>
                    <a:pt x="38" y="12"/>
                  </a:lnTo>
                  <a:lnTo>
                    <a:pt x="42" y="12"/>
                  </a:lnTo>
                  <a:lnTo>
                    <a:pt x="44" y="12"/>
                  </a:lnTo>
                  <a:lnTo>
                    <a:pt x="42" y="6"/>
                  </a:lnTo>
                  <a:lnTo>
                    <a:pt x="38" y="2"/>
                  </a:lnTo>
                  <a:lnTo>
                    <a:pt x="34" y="2"/>
                  </a:lnTo>
                  <a:lnTo>
                    <a:pt x="28" y="0"/>
                  </a:lnTo>
                  <a:lnTo>
                    <a:pt x="22" y="2"/>
                  </a:lnTo>
                  <a:lnTo>
                    <a:pt x="20"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2" name="Freeform 171"/>
            <p:cNvSpPr>
              <a:spLocks/>
            </p:cNvSpPr>
            <p:nvPr/>
          </p:nvSpPr>
          <p:spPr bwMode="auto">
            <a:xfrm>
              <a:off x="588" y="2550"/>
              <a:ext cx="52" cy="28"/>
            </a:xfrm>
            <a:custGeom>
              <a:avLst/>
              <a:gdLst>
                <a:gd name="T0" fmla="*/ 36 w 52"/>
                <a:gd name="T1" fmla="*/ 6 h 28"/>
                <a:gd name="T2" fmla="*/ 26 w 52"/>
                <a:gd name="T3" fmla="*/ 6 h 28"/>
                <a:gd name="T4" fmla="*/ 18 w 52"/>
                <a:gd name="T5" fmla="*/ 12 h 28"/>
                <a:gd name="T6" fmla="*/ 4 w 52"/>
                <a:gd name="T7" fmla="*/ 24 h 28"/>
                <a:gd name="T8" fmla="*/ 0 w 52"/>
                <a:gd name="T9" fmla="*/ 26 h 28"/>
                <a:gd name="T10" fmla="*/ 0 w 52"/>
                <a:gd name="T11" fmla="*/ 28 h 28"/>
                <a:gd name="T12" fmla="*/ 2 w 52"/>
                <a:gd name="T13" fmla="*/ 28 h 28"/>
                <a:gd name="T14" fmla="*/ 26 w 52"/>
                <a:gd name="T15" fmla="*/ 24 h 28"/>
                <a:gd name="T16" fmla="*/ 50 w 52"/>
                <a:gd name="T17" fmla="*/ 16 h 28"/>
                <a:gd name="T18" fmla="*/ 42 w 52"/>
                <a:gd name="T19" fmla="*/ 16 h 28"/>
                <a:gd name="T20" fmla="*/ 36 w 52"/>
                <a:gd name="T21" fmla="*/ 12 h 28"/>
                <a:gd name="T22" fmla="*/ 40 w 52"/>
                <a:gd name="T23" fmla="*/ 10 h 28"/>
                <a:gd name="T24" fmla="*/ 44 w 52"/>
                <a:gd name="T25" fmla="*/ 6 h 28"/>
                <a:gd name="T26" fmla="*/ 48 w 52"/>
                <a:gd name="T27" fmla="*/ 4 h 28"/>
                <a:gd name="T28" fmla="*/ 52 w 52"/>
                <a:gd name="T29" fmla="*/ 0 h 28"/>
                <a:gd name="T30" fmla="*/ 38 w 52"/>
                <a:gd name="T31" fmla="*/ 0 h 28"/>
                <a:gd name="T32" fmla="*/ 32 w 52"/>
                <a:gd name="T33" fmla="*/ 0 h 28"/>
                <a:gd name="T34" fmla="*/ 26 w 52"/>
                <a:gd name="T35" fmla="*/ 4 h 28"/>
                <a:gd name="T36" fmla="*/ 36 w 52"/>
                <a:gd name="T37" fmla="*/ 6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28"/>
                <a:gd name="T59" fmla="*/ 52 w 5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28">
                  <a:moveTo>
                    <a:pt x="36" y="6"/>
                  </a:moveTo>
                  <a:lnTo>
                    <a:pt x="26" y="6"/>
                  </a:lnTo>
                  <a:lnTo>
                    <a:pt x="18" y="12"/>
                  </a:lnTo>
                  <a:lnTo>
                    <a:pt x="4" y="24"/>
                  </a:lnTo>
                  <a:lnTo>
                    <a:pt x="0" y="26"/>
                  </a:lnTo>
                  <a:lnTo>
                    <a:pt x="0" y="28"/>
                  </a:lnTo>
                  <a:lnTo>
                    <a:pt x="2" y="28"/>
                  </a:lnTo>
                  <a:lnTo>
                    <a:pt x="26" y="24"/>
                  </a:lnTo>
                  <a:lnTo>
                    <a:pt x="50" y="16"/>
                  </a:lnTo>
                  <a:lnTo>
                    <a:pt x="42" y="16"/>
                  </a:lnTo>
                  <a:lnTo>
                    <a:pt x="36" y="12"/>
                  </a:lnTo>
                  <a:lnTo>
                    <a:pt x="40" y="10"/>
                  </a:lnTo>
                  <a:lnTo>
                    <a:pt x="44" y="6"/>
                  </a:lnTo>
                  <a:lnTo>
                    <a:pt x="48" y="4"/>
                  </a:lnTo>
                  <a:lnTo>
                    <a:pt x="52" y="0"/>
                  </a:lnTo>
                  <a:lnTo>
                    <a:pt x="38" y="0"/>
                  </a:lnTo>
                  <a:lnTo>
                    <a:pt x="32" y="0"/>
                  </a:lnTo>
                  <a:lnTo>
                    <a:pt x="26" y="4"/>
                  </a:lnTo>
                  <a:lnTo>
                    <a:pt x="36" y="6"/>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3" name="Freeform 172"/>
            <p:cNvSpPr>
              <a:spLocks/>
            </p:cNvSpPr>
            <p:nvPr/>
          </p:nvSpPr>
          <p:spPr bwMode="auto">
            <a:xfrm>
              <a:off x="534" y="2558"/>
              <a:ext cx="20" cy="12"/>
            </a:xfrm>
            <a:custGeom>
              <a:avLst/>
              <a:gdLst>
                <a:gd name="T0" fmla="*/ 8 w 20"/>
                <a:gd name="T1" fmla="*/ 2 h 12"/>
                <a:gd name="T2" fmla="*/ 0 w 20"/>
                <a:gd name="T3" fmla="*/ 12 h 12"/>
                <a:gd name="T4" fmla="*/ 6 w 20"/>
                <a:gd name="T5" fmla="*/ 12 h 12"/>
                <a:gd name="T6" fmla="*/ 10 w 20"/>
                <a:gd name="T7" fmla="*/ 10 h 12"/>
                <a:gd name="T8" fmla="*/ 20 w 20"/>
                <a:gd name="T9" fmla="*/ 4 h 12"/>
                <a:gd name="T10" fmla="*/ 18 w 20"/>
                <a:gd name="T11" fmla="*/ 0 h 12"/>
                <a:gd name="T12" fmla="*/ 16 w 20"/>
                <a:gd name="T13" fmla="*/ 0 h 12"/>
                <a:gd name="T14" fmla="*/ 12 w 20"/>
                <a:gd name="T15" fmla="*/ 0 h 12"/>
                <a:gd name="T16" fmla="*/ 8 w 20"/>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2"/>
                <a:gd name="T29" fmla="*/ 20 w 2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2">
                  <a:moveTo>
                    <a:pt x="8" y="2"/>
                  </a:moveTo>
                  <a:lnTo>
                    <a:pt x="0" y="12"/>
                  </a:lnTo>
                  <a:lnTo>
                    <a:pt x="6" y="12"/>
                  </a:lnTo>
                  <a:lnTo>
                    <a:pt x="10" y="10"/>
                  </a:lnTo>
                  <a:lnTo>
                    <a:pt x="20" y="4"/>
                  </a:lnTo>
                  <a:lnTo>
                    <a:pt x="18" y="0"/>
                  </a:lnTo>
                  <a:lnTo>
                    <a:pt x="16" y="0"/>
                  </a:lnTo>
                  <a:lnTo>
                    <a:pt x="12" y="0"/>
                  </a:lnTo>
                  <a:lnTo>
                    <a:pt x="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4" name="Freeform 173"/>
            <p:cNvSpPr>
              <a:spLocks/>
            </p:cNvSpPr>
            <p:nvPr/>
          </p:nvSpPr>
          <p:spPr bwMode="auto">
            <a:xfrm>
              <a:off x="480" y="2544"/>
              <a:ext cx="34" cy="20"/>
            </a:xfrm>
            <a:custGeom>
              <a:avLst/>
              <a:gdLst>
                <a:gd name="T0" fmla="*/ 20 w 34"/>
                <a:gd name="T1" fmla="*/ 0 h 20"/>
                <a:gd name="T2" fmla="*/ 8 w 34"/>
                <a:gd name="T3" fmla="*/ 8 h 20"/>
                <a:gd name="T4" fmla="*/ 4 w 34"/>
                <a:gd name="T5" fmla="*/ 14 h 20"/>
                <a:gd name="T6" fmla="*/ 0 w 34"/>
                <a:gd name="T7" fmla="*/ 20 h 20"/>
                <a:gd name="T8" fmla="*/ 16 w 34"/>
                <a:gd name="T9" fmla="*/ 14 h 20"/>
                <a:gd name="T10" fmla="*/ 34 w 34"/>
                <a:gd name="T11" fmla="*/ 10 h 20"/>
                <a:gd name="T12" fmla="*/ 32 w 34"/>
                <a:gd name="T13" fmla="*/ 6 h 20"/>
                <a:gd name="T14" fmla="*/ 28 w 34"/>
                <a:gd name="T15" fmla="*/ 4 h 20"/>
                <a:gd name="T16" fmla="*/ 18 w 34"/>
                <a:gd name="T17" fmla="*/ 2 h 20"/>
                <a:gd name="T18" fmla="*/ 20 w 3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0"/>
                <a:gd name="T32" fmla="*/ 34 w 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0">
                  <a:moveTo>
                    <a:pt x="20" y="0"/>
                  </a:moveTo>
                  <a:lnTo>
                    <a:pt x="8" y="8"/>
                  </a:lnTo>
                  <a:lnTo>
                    <a:pt x="4" y="14"/>
                  </a:lnTo>
                  <a:lnTo>
                    <a:pt x="0" y="20"/>
                  </a:lnTo>
                  <a:lnTo>
                    <a:pt x="16" y="14"/>
                  </a:lnTo>
                  <a:lnTo>
                    <a:pt x="34" y="10"/>
                  </a:lnTo>
                  <a:lnTo>
                    <a:pt x="32" y="6"/>
                  </a:lnTo>
                  <a:lnTo>
                    <a:pt x="28" y="4"/>
                  </a:lnTo>
                  <a:lnTo>
                    <a:pt x="18" y="2"/>
                  </a:lnTo>
                  <a:lnTo>
                    <a:pt x="20"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5" name="Freeform 174"/>
            <p:cNvSpPr>
              <a:spLocks/>
            </p:cNvSpPr>
            <p:nvPr/>
          </p:nvSpPr>
          <p:spPr bwMode="auto">
            <a:xfrm>
              <a:off x="522" y="2550"/>
              <a:ext cx="26" cy="8"/>
            </a:xfrm>
            <a:custGeom>
              <a:avLst/>
              <a:gdLst>
                <a:gd name="T0" fmla="*/ 14 w 26"/>
                <a:gd name="T1" fmla="*/ 2 h 8"/>
                <a:gd name="T2" fmla="*/ 0 w 26"/>
                <a:gd name="T3" fmla="*/ 8 h 8"/>
                <a:gd name="T4" fmla="*/ 6 w 26"/>
                <a:gd name="T5" fmla="*/ 8 h 8"/>
                <a:gd name="T6" fmla="*/ 14 w 26"/>
                <a:gd name="T7" fmla="*/ 8 h 8"/>
                <a:gd name="T8" fmla="*/ 26 w 26"/>
                <a:gd name="T9" fmla="*/ 2 h 8"/>
                <a:gd name="T10" fmla="*/ 22 w 26"/>
                <a:gd name="T11" fmla="*/ 2 h 8"/>
                <a:gd name="T12" fmla="*/ 18 w 26"/>
                <a:gd name="T13" fmla="*/ 0 h 8"/>
                <a:gd name="T14" fmla="*/ 10 w 26"/>
                <a:gd name="T15" fmla="*/ 2 h 8"/>
                <a:gd name="T16" fmla="*/ 14 w 26"/>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14" y="2"/>
                  </a:moveTo>
                  <a:lnTo>
                    <a:pt x="0" y="8"/>
                  </a:lnTo>
                  <a:lnTo>
                    <a:pt x="6" y="8"/>
                  </a:lnTo>
                  <a:lnTo>
                    <a:pt x="14" y="8"/>
                  </a:lnTo>
                  <a:lnTo>
                    <a:pt x="26" y="2"/>
                  </a:lnTo>
                  <a:lnTo>
                    <a:pt x="22" y="2"/>
                  </a:lnTo>
                  <a:lnTo>
                    <a:pt x="18" y="0"/>
                  </a:lnTo>
                  <a:lnTo>
                    <a:pt x="10" y="2"/>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6" name="Freeform 175"/>
            <p:cNvSpPr>
              <a:spLocks/>
            </p:cNvSpPr>
            <p:nvPr/>
          </p:nvSpPr>
          <p:spPr bwMode="auto">
            <a:xfrm>
              <a:off x="466" y="2532"/>
              <a:ext cx="30" cy="8"/>
            </a:xfrm>
            <a:custGeom>
              <a:avLst/>
              <a:gdLst>
                <a:gd name="T0" fmla="*/ 14 w 30"/>
                <a:gd name="T1" fmla="*/ 2 h 8"/>
                <a:gd name="T2" fmla="*/ 0 w 30"/>
                <a:gd name="T3" fmla="*/ 8 h 8"/>
                <a:gd name="T4" fmla="*/ 8 w 30"/>
                <a:gd name="T5" fmla="*/ 8 h 8"/>
                <a:gd name="T6" fmla="*/ 16 w 30"/>
                <a:gd name="T7" fmla="*/ 6 h 8"/>
                <a:gd name="T8" fmla="*/ 30 w 30"/>
                <a:gd name="T9" fmla="*/ 4 h 8"/>
                <a:gd name="T10" fmla="*/ 22 w 30"/>
                <a:gd name="T11" fmla="*/ 2 h 8"/>
                <a:gd name="T12" fmla="*/ 18 w 30"/>
                <a:gd name="T13" fmla="*/ 0 h 8"/>
                <a:gd name="T14" fmla="*/ 14 w 30"/>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8"/>
                <a:gd name="T26" fmla="*/ 30 w 3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8">
                  <a:moveTo>
                    <a:pt x="14" y="2"/>
                  </a:moveTo>
                  <a:lnTo>
                    <a:pt x="0" y="8"/>
                  </a:lnTo>
                  <a:lnTo>
                    <a:pt x="8" y="8"/>
                  </a:lnTo>
                  <a:lnTo>
                    <a:pt x="16" y="6"/>
                  </a:lnTo>
                  <a:lnTo>
                    <a:pt x="30" y="4"/>
                  </a:lnTo>
                  <a:lnTo>
                    <a:pt x="22" y="2"/>
                  </a:lnTo>
                  <a:lnTo>
                    <a:pt x="18" y="0"/>
                  </a:lnTo>
                  <a:lnTo>
                    <a:pt x="14"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7" name="Freeform 176"/>
            <p:cNvSpPr>
              <a:spLocks/>
            </p:cNvSpPr>
            <p:nvPr/>
          </p:nvSpPr>
          <p:spPr bwMode="auto">
            <a:xfrm>
              <a:off x="476" y="2512"/>
              <a:ext cx="22" cy="10"/>
            </a:xfrm>
            <a:custGeom>
              <a:avLst/>
              <a:gdLst>
                <a:gd name="T0" fmla="*/ 16 w 22"/>
                <a:gd name="T1" fmla="*/ 0 h 10"/>
                <a:gd name="T2" fmla="*/ 8 w 22"/>
                <a:gd name="T3" fmla="*/ 2 h 10"/>
                <a:gd name="T4" fmla="*/ 4 w 22"/>
                <a:gd name="T5" fmla="*/ 4 h 10"/>
                <a:gd name="T6" fmla="*/ 0 w 22"/>
                <a:gd name="T7" fmla="*/ 8 h 10"/>
                <a:gd name="T8" fmla="*/ 6 w 22"/>
                <a:gd name="T9" fmla="*/ 10 h 10"/>
                <a:gd name="T10" fmla="*/ 12 w 22"/>
                <a:gd name="T11" fmla="*/ 10 h 10"/>
                <a:gd name="T12" fmla="*/ 18 w 22"/>
                <a:gd name="T13" fmla="*/ 8 h 10"/>
                <a:gd name="T14" fmla="*/ 22 w 22"/>
                <a:gd name="T15" fmla="*/ 4 h 10"/>
                <a:gd name="T16" fmla="*/ 22 w 22"/>
                <a:gd name="T17" fmla="*/ 0 h 10"/>
                <a:gd name="T18" fmla="*/ 20 w 22"/>
                <a:gd name="T19" fmla="*/ 0 h 10"/>
                <a:gd name="T20" fmla="*/ 16 w 22"/>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0"/>
                <a:gd name="T35" fmla="*/ 22 w 2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0">
                  <a:moveTo>
                    <a:pt x="16" y="0"/>
                  </a:moveTo>
                  <a:lnTo>
                    <a:pt x="8" y="2"/>
                  </a:lnTo>
                  <a:lnTo>
                    <a:pt x="4" y="4"/>
                  </a:lnTo>
                  <a:lnTo>
                    <a:pt x="0" y="8"/>
                  </a:lnTo>
                  <a:lnTo>
                    <a:pt x="6" y="10"/>
                  </a:lnTo>
                  <a:lnTo>
                    <a:pt x="12" y="10"/>
                  </a:lnTo>
                  <a:lnTo>
                    <a:pt x="18" y="8"/>
                  </a:lnTo>
                  <a:lnTo>
                    <a:pt x="22" y="4"/>
                  </a:lnTo>
                  <a:lnTo>
                    <a:pt x="22" y="0"/>
                  </a:lnTo>
                  <a:lnTo>
                    <a:pt x="20" y="0"/>
                  </a:lnTo>
                  <a:lnTo>
                    <a:pt x="16"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8" name="Freeform 177"/>
            <p:cNvSpPr>
              <a:spLocks/>
            </p:cNvSpPr>
            <p:nvPr/>
          </p:nvSpPr>
          <p:spPr bwMode="auto">
            <a:xfrm>
              <a:off x="564" y="2546"/>
              <a:ext cx="36" cy="12"/>
            </a:xfrm>
            <a:custGeom>
              <a:avLst/>
              <a:gdLst>
                <a:gd name="T0" fmla="*/ 10 w 36"/>
                <a:gd name="T1" fmla="*/ 4 h 12"/>
                <a:gd name="T2" fmla="*/ 0 w 36"/>
                <a:gd name="T3" fmla="*/ 10 h 12"/>
                <a:gd name="T4" fmla="*/ 4 w 36"/>
                <a:gd name="T5" fmla="*/ 10 h 12"/>
                <a:gd name="T6" fmla="*/ 8 w 36"/>
                <a:gd name="T7" fmla="*/ 10 h 12"/>
                <a:gd name="T8" fmla="*/ 18 w 36"/>
                <a:gd name="T9" fmla="*/ 8 h 12"/>
                <a:gd name="T10" fmla="*/ 18 w 36"/>
                <a:gd name="T11" fmla="*/ 10 h 12"/>
                <a:gd name="T12" fmla="*/ 18 w 36"/>
                <a:gd name="T13" fmla="*/ 12 h 12"/>
                <a:gd name="T14" fmla="*/ 24 w 36"/>
                <a:gd name="T15" fmla="*/ 12 h 12"/>
                <a:gd name="T16" fmla="*/ 28 w 36"/>
                <a:gd name="T17" fmla="*/ 12 h 12"/>
                <a:gd name="T18" fmla="*/ 36 w 36"/>
                <a:gd name="T19" fmla="*/ 6 h 12"/>
                <a:gd name="T20" fmla="*/ 34 w 36"/>
                <a:gd name="T21" fmla="*/ 4 h 12"/>
                <a:gd name="T22" fmla="*/ 30 w 36"/>
                <a:gd name="T23" fmla="*/ 2 h 12"/>
                <a:gd name="T24" fmla="*/ 22 w 36"/>
                <a:gd name="T25" fmla="*/ 0 h 12"/>
                <a:gd name="T26" fmla="*/ 14 w 36"/>
                <a:gd name="T27" fmla="*/ 2 h 12"/>
                <a:gd name="T28" fmla="*/ 6 w 36"/>
                <a:gd name="T29" fmla="*/ 2 h 12"/>
                <a:gd name="T30" fmla="*/ 10 w 36"/>
                <a:gd name="T31" fmla="*/ 4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2"/>
                <a:gd name="T50" fmla="*/ 36 w 3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2">
                  <a:moveTo>
                    <a:pt x="10" y="4"/>
                  </a:moveTo>
                  <a:lnTo>
                    <a:pt x="0" y="10"/>
                  </a:lnTo>
                  <a:lnTo>
                    <a:pt x="4" y="10"/>
                  </a:lnTo>
                  <a:lnTo>
                    <a:pt x="8" y="10"/>
                  </a:lnTo>
                  <a:lnTo>
                    <a:pt x="18" y="8"/>
                  </a:lnTo>
                  <a:lnTo>
                    <a:pt x="18" y="10"/>
                  </a:lnTo>
                  <a:lnTo>
                    <a:pt x="18" y="12"/>
                  </a:lnTo>
                  <a:lnTo>
                    <a:pt x="24" y="12"/>
                  </a:lnTo>
                  <a:lnTo>
                    <a:pt x="28" y="12"/>
                  </a:lnTo>
                  <a:lnTo>
                    <a:pt x="36" y="6"/>
                  </a:lnTo>
                  <a:lnTo>
                    <a:pt x="34" y="4"/>
                  </a:lnTo>
                  <a:lnTo>
                    <a:pt x="30" y="2"/>
                  </a:lnTo>
                  <a:lnTo>
                    <a:pt x="22" y="0"/>
                  </a:lnTo>
                  <a:lnTo>
                    <a:pt x="14" y="2"/>
                  </a:lnTo>
                  <a:lnTo>
                    <a:pt x="6" y="2"/>
                  </a:lnTo>
                  <a:lnTo>
                    <a:pt x="10" y="4"/>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9" name="Freeform 178"/>
            <p:cNvSpPr>
              <a:spLocks/>
            </p:cNvSpPr>
            <p:nvPr/>
          </p:nvSpPr>
          <p:spPr bwMode="auto">
            <a:xfrm>
              <a:off x="618" y="2524"/>
              <a:ext cx="28" cy="12"/>
            </a:xfrm>
            <a:custGeom>
              <a:avLst/>
              <a:gdLst>
                <a:gd name="T0" fmla="*/ 22 w 28"/>
                <a:gd name="T1" fmla="*/ 0 h 12"/>
                <a:gd name="T2" fmla="*/ 16 w 28"/>
                <a:gd name="T3" fmla="*/ 4 h 12"/>
                <a:gd name="T4" fmla="*/ 10 w 28"/>
                <a:gd name="T5" fmla="*/ 6 h 12"/>
                <a:gd name="T6" fmla="*/ 4 w 28"/>
                <a:gd name="T7" fmla="*/ 8 h 12"/>
                <a:gd name="T8" fmla="*/ 0 w 28"/>
                <a:gd name="T9" fmla="*/ 12 h 12"/>
                <a:gd name="T10" fmla="*/ 6 w 28"/>
                <a:gd name="T11" fmla="*/ 12 h 12"/>
                <a:gd name="T12" fmla="*/ 12 w 28"/>
                <a:gd name="T13" fmla="*/ 12 h 12"/>
                <a:gd name="T14" fmla="*/ 22 w 28"/>
                <a:gd name="T15" fmla="*/ 10 h 12"/>
                <a:gd name="T16" fmla="*/ 26 w 28"/>
                <a:gd name="T17" fmla="*/ 10 h 12"/>
                <a:gd name="T18" fmla="*/ 28 w 28"/>
                <a:gd name="T19" fmla="*/ 6 h 12"/>
                <a:gd name="T20" fmla="*/ 28 w 28"/>
                <a:gd name="T21" fmla="*/ 4 h 12"/>
                <a:gd name="T22" fmla="*/ 26 w 28"/>
                <a:gd name="T23" fmla="*/ 2 h 12"/>
                <a:gd name="T24" fmla="*/ 22 w 28"/>
                <a:gd name="T25" fmla="*/ 2 h 12"/>
                <a:gd name="T26" fmla="*/ 18 w 28"/>
                <a:gd name="T27" fmla="*/ 2 h 12"/>
                <a:gd name="T28" fmla="*/ 14 w 28"/>
                <a:gd name="T29" fmla="*/ 6 h 12"/>
                <a:gd name="T30" fmla="*/ 22 w 2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2"/>
                <a:gd name="T50" fmla="*/ 28 w 2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2">
                  <a:moveTo>
                    <a:pt x="22" y="0"/>
                  </a:moveTo>
                  <a:lnTo>
                    <a:pt x="16" y="4"/>
                  </a:lnTo>
                  <a:lnTo>
                    <a:pt x="10" y="6"/>
                  </a:lnTo>
                  <a:lnTo>
                    <a:pt x="4" y="8"/>
                  </a:lnTo>
                  <a:lnTo>
                    <a:pt x="0" y="12"/>
                  </a:lnTo>
                  <a:lnTo>
                    <a:pt x="6" y="12"/>
                  </a:lnTo>
                  <a:lnTo>
                    <a:pt x="12" y="12"/>
                  </a:lnTo>
                  <a:lnTo>
                    <a:pt x="22" y="10"/>
                  </a:lnTo>
                  <a:lnTo>
                    <a:pt x="26" y="10"/>
                  </a:lnTo>
                  <a:lnTo>
                    <a:pt x="28" y="6"/>
                  </a:lnTo>
                  <a:lnTo>
                    <a:pt x="28" y="4"/>
                  </a:lnTo>
                  <a:lnTo>
                    <a:pt x="26" y="2"/>
                  </a:lnTo>
                  <a:lnTo>
                    <a:pt x="22" y="2"/>
                  </a:lnTo>
                  <a:lnTo>
                    <a:pt x="18" y="2"/>
                  </a:lnTo>
                  <a:lnTo>
                    <a:pt x="14" y="6"/>
                  </a:lnTo>
                  <a:lnTo>
                    <a:pt x="2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0" name="Freeform 179"/>
            <p:cNvSpPr>
              <a:spLocks/>
            </p:cNvSpPr>
            <p:nvPr/>
          </p:nvSpPr>
          <p:spPr bwMode="auto">
            <a:xfrm>
              <a:off x="658" y="2540"/>
              <a:ext cx="32" cy="12"/>
            </a:xfrm>
            <a:custGeom>
              <a:avLst/>
              <a:gdLst>
                <a:gd name="T0" fmla="*/ 18 w 32"/>
                <a:gd name="T1" fmla="*/ 2 h 12"/>
                <a:gd name="T2" fmla="*/ 6 w 32"/>
                <a:gd name="T3" fmla="*/ 4 h 12"/>
                <a:gd name="T4" fmla="*/ 2 w 32"/>
                <a:gd name="T5" fmla="*/ 6 h 12"/>
                <a:gd name="T6" fmla="*/ 0 w 32"/>
                <a:gd name="T7" fmla="*/ 8 h 12"/>
                <a:gd name="T8" fmla="*/ 0 w 32"/>
                <a:gd name="T9" fmla="*/ 12 h 12"/>
                <a:gd name="T10" fmla="*/ 6 w 32"/>
                <a:gd name="T11" fmla="*/ 12 h 12"/>
                <a:gd name="T12" fmla="*/ 10 w 32"/>
                <a:gd name="T13" fmla="*/ 10 h 12"/>
                <a:gd name="T14" fmla="*/ 16 w 32"/>
                <a:gd name="T15" fmla="*/ 8 h 12"/>
                <a:gd name="T16" fmla="*/ 20 w 32"/>
                <a:gd name="T17" fmla="*/ 10 h 12"/>
                <a:gd name="T18" fmla="*/ 18 w 32"/>
                <a:gd name="T19" fmla="*/ 12 h 12"/>
                <a:gd name="T20" fmla="*/ 24 w 32"/>
                <a:gd name="T21" fmla="*/ 12 h 12"/>
                <a:gd name="T22" fmla="*/ 30 w 32"/>
                <a:gd name="T23" fmla="*/ 8 h 12"/>
                <a:gd name="T24" fmla="*/ 32 w 32"/>
                <a:gd name="T25" fmla="*/ 4 h 12"/>
                <a:gd name="T26" fmla="*/ 30 w 32"/>
                <a:gd name="T27" fmla="*/ 2 h 12"/>
                <a:gd name="T28" fmla="*/ 24 w 32"/>
                <a:gd name="T29" fmla="*/ 0 h 12"/>
                <a:gd name="T30" fmla="*/ 18 w 32"/>
                <a:gd name="T31" fmla="*/ 0 h 12"/>
                <a:gd name="T32" fmla="*/ 8 w 32"/>
                <a:gd name="T33" fmla="*/ 4 h 12"/>
                <a:gd name="T34" fmla="*/ 18 w 32"/>
                <a:gd name="T35" fmla="*/ 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2"/>
                <a:gd name="T56" fmla="*/ 32 w 3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2">
                  <a:moveTo>
                    <a:pt x="18" y="2"/>
                  </a:moveTo>
                  <a:lnTo>
                    <a:pt x="6" y="4"/>
                  </a:lnTo>
                  <a:lnTo>
                    <a:pt x="2" y="6"/>
                  </a:lnTo>
                  <a:lnTo>
                    <a:pt x="0" y="8"/>
                  </a:lnTo>
                  <a:lnTo>
                    <a:pt x="0" y="12"/>
                  </a:lnTo>
                  <a:lnTo>
                    <a:pt x="6" y="12"/>
                  </a:lnTo>
                  <a:lnTo>
                    <a:pt x="10" y="10"/>
                  </a:lnTo>
                  <a:lnTo>
                    <a:pt x="16" y="8"/>
                  </a:lnTo>
                  <a:lnTo>
                    <a:pt x="20" y="10"/>
                  </a:lnTo>
                  <a:lnTo>
                    <a:pt x="18" y="12"/>
                  </a:lnTo>
                  <a:lnTo>
                    <a:pt x="24" y="12"/>
                  </a:lnTo>
                  <a:lnTo>
                    <a:pt x="30" y="8"/>
                  </a:lnTo>
                  <a:lnTo>
                    <a:pt x="32" y="4"/>
                  </a:lnTo>
                  <a:lnTo>
                    <a:pt x="30" y="2"/>
                  </a:lnTo>
                  <a:lnTo>
                    <a:pt x="24" y="0"/>
                  </a:lnTo>
                  <a:lnTo>
                    <a:pt x="18" y="0"/>
                  </a:lnTo>
                  <a:lnTo>
                    <a:pt x="8" y="4"/>
                  </a:lnTo>
                  <a:lnTo>
                    <a:pt x="18"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1" name="Freeform 180"/>
            <p:cNvSpPr>
              <a:spLocks/>
            </p:cNvSpPr>
            <p:nvPr/>
          </p:nvSpPr>
          <p:spPr bwMode="auto">
            <a:xfrm>
              <a:off x="562" y="2612"/>
              <a:ext cx="32" cy="18"/>
            </a:xfrm>
            <a:custGeom>
              <a:avLst/>
              <a:gdLst>
                <a:gd name="T0" fmla="*/ 26 w 32"/>
                <a:gd name="T1" fmla="*/ 2 h 18"/>
                <a:gd name="T2" fmla="*/ 18 w 32"/>
                <a:gd name="T3" fmla="*/ 4 h 18"/>
                <a:gd name="T4" fmla="*/ 12 w 32"/>
                <a:gd name="T5" fmla="*/ 6 h 18"/>
                <a:gd name="T6" fmla="*/ 6 w 32"/>
                <a:gd name="T7" fmla="*/ 10 h 18"/>
                <a:gd name="T8" fmla="*/ 0 w 32"/>
                <a:gd name="T9" fmla="*/ 18 h 18"/>
                <a:gd name="T10" fmla="*/ 16 w 32"/>
                <a:gd name="T11" fmla="*/ 14 h 18"/>
                <a:gd name="T12" fmla="*/ 24 w 32"/>
                <a:gd name="T13" fmla="*/ 12 h 18"/>
                <a:gd name="T14" fmla="*/ 30 w 32"/>
                <a:gd name="T15" fmla="*/ 10 h 18"/>
                <a:gd name="T16" fmla="*/ 32 w 32"/>
                <a:gd name="T17" fmla="*/ 8 h 18"/>
                <a:gd name="T18" fmla="*/ 30 w 32"/>
                <a:gd name="T19" fmla="*/ 6 h 18"/>
                <a:gd name="T20" fmla="*/ 26 w 32"/>
                <a:gd name="T21" fmla="*/ 2 h 18"/>
                <a:gd name="T22" fmla="*/ 28 w 32"/>
                <a:gd name="T23" fmla="*/ 0 h 18"/>
                <a:gd name="T24" fmla="*/ 26 w 32"/>
                <a:gd name="T25" fmla="*/ 0 h 18"/>
                <a:gd name="T26" fmla="*/ 20 w 32"/>
                <a:gd name="T27" fmla="*/ 2 h 18"/>
                <a:gd name="T28" fmla="*/ 26 w 32"/>
                <a:gd name="T29" fmla="*/ 2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8"/>
                <a:gd name="T47" fmla="*/ 32 w 3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8">
                  <a:moveTo>
                    <a:pt x="26" y="2"/>
                  </a:moveTo>
                  <a:lnTo>
                    <a:pt x="18" y="4"/>
                  </a:lnTo>
                  <a:lnTo>
                    <a:pt x="12" y="6"/>
                  </a:lnTo>
                  <a:lnTo>
                    <a:pt x="6" y="10"/>
                  </a:lnTo>
                  <a:lnTo>
                    <a:pt x="0" y="18"/>
                  </a:lnTo>
                  <a:lnTo>
                    <a:pt x="16" y="14"/>
                  </a:lnTo>
                  <a:lnTo>
                    <a:pt x="24" y="12"/>
                  </a:lnTo>
                  <a:lnTo>
                    <a:pt x="30" y="10"/>
                  </a:lnTo>
                  <a:lnTo>
                    <a:pt x="32" y="8"/>
                  </a:lnTo>
                  <a:lnTo>
                    <a:pt x="30" y="6"/>
                  </a:lnTo>
                  <a:lnTo>
                    <a:pt x="26" y="2"/>
                  </a:lnTo>
                  <a:lnTo>
                    <a:pt x="28" y="0"/>
                  </a:lnTo>
                  <a:lnTo>
                    <a:pt x="26" y="0"/>
                  </a:lnTo>
                  <a:lnTo>
                    <a:pt x="20" y="2"/>
                  </a:lnTo>
                  <a:lnTo>
                    <a:pt x="26" y="2"/>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2" name="Freeform 181"/>
            <p:cNvSpPr>
              <a:spLocks/>
            </p:cNvSpPr>
            <p:nvPr/>
          </p:nvSpPr>
          <p:spPr bwMode="auto">
            <a:xfrm>
              <a:off x="524" y="2606"/>
              <a:ext cx="24" cy="10"/>
            </a:xfrm>
            <a:custGeom>
              <a:avLst/>
              <a:gdLst>
                <a:gd name="T0" fmla="*/ 12 w 24"/>
                <a:gd name="T1" fmla="*/ 0 h 10"/>
                <a:gd name="T2" fmla="*/ 4 w 24"/>
                <a:gd name="T3" fmla="*/ 2 h 10"/>
                <a:gd name="T4" fmla="*/ 2 w 24"/>
                <a:gd name="T5" fmla="*/ 6 h 10"/>
                <a:gd name="T6" fmla="*/ 0 w 24"/>
                <a:gd name="T7" fmla="*/ 10 h 10"/>
                <a:gd name="T8" fmla="*/ 2 w 24"/>
                <a:gd name="T9" fmla="*/ 10 h 10"/>
                <a:gd name="T10" fmla="*/ 12 w 24"/>
                <a:gd name="T11" fmla="*/ 10 h 10"/>
                <a:gd name="T12" fmla="*/ 24 w 24"/>
                <a:gd name="T13" fmla="*/ 4 h 10"/>
                <a:gd name="T14" fmla="*/ 16 w 24"/>
                <a:gd name="T15" fmla="*/ 2 h 10"/>
                <a:gd name="T16" fmla="*/ 8 w 24"/>
                <a:gd name="T17" fmla="*/ 0 h 10"/>
                <a:gd name="T18" fmla="*/ 12 w 2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
                <a:gd name="T32" fmla="*/ 24 w 2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
                  <a:moveTo>
                    <a:pt x="12" y="0"/>
                  </a:moveTo>
                  <a:lnTo>
                    <a:pt x="4" y="2"/>
                  </a:lnTo>
                  <a:lnTo>
                    <a:pt x="2" y="6"/>
                  </a:lnTo>
                  <a:lnTo>
                    <a:pt x="0" y="10"/>
                  </a:lnTo>
                  <a:lnTo>
                    <a:pt x="2" y="10"/>
                  </a:lnTo>
                  <a:lnTo>
                    <a:pt x="12" y="10"/>
                  </a:lnTo>
                  <a:lnTo>
                    <a:pt x="24" y="4"/>
                  </a:lnTo>
                  <a:lnTo>
                    <a:pt x="16" y="2"/>
                  </a:lnTo>
                  <a:lnTo>
                    <a:pt x="8"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3" name="Freeform 182"/>
            <p:cNvSpPr>
              <a:spLocks/>
            </p:cNvSpPr>
            <p:nvPr/>
          </p:nvSpPr>
          <p:spPr bwMode="auto">
            <a:xfrm>
              <a:off x="502" y="2592"/>
              <a:ext cx="16" cy="10"/>
            </a:xfrm>
            <a:custGeom>
              <a:avLst/>
              <a:gdLst>
                <a:gd name="T0" fmla="*/ 12 w 16"/>
                <a:gd name="T1" fmla="*/ 0 h 10"/>
                <a:gd name="T2" fmla="*/ 4 w 16"/>
                <a:gd name="T3" fmla="*/ 2 h 10"/>
                <a:gd name="T4" fmla="*/ 0 w 16"/>
                <a:gd name="T5" fmla="*/ 6 h 10"/>
                <a:gd name="T6" fmla="*/ 0 w 16"/>
                <a:gd name="T7" fmla="*/ 8 h 10"/>
                <a:gd name="T8" fmla="*/ 0 w 16"/>
                <a:gd name="T9" fmla="*/ 10 h 10"/>
                <a:gd name="T10" fmla="*/ 4 w 16"/>
                <a:gd name="T11" fmla="*/ 8 h 10"/>
                <a:gd name="T12" fmla="*/ 10 w 16"/>
                <a:gd name="T13" fmla="*/ 8 h 10"/>
                <a:gd name="T14" fmla="*/ 14 w 16"/>
                <a:gd name="T15" fmla="*/ 8 h 10"/>
                <a:gd name="T16" fmla="*/ 16 w 16"/>
                <a:gd name="T17" fmla="*/ 4 h 10"/>
                <a:gd name="T18" fmla="*/ 14 w 16"/>
                <a:gd name="T19" fmla="*/ 2 h 10"/>
                <a:gd name="T20" fmla="*/ 12 w 16"/>
                <a:gd name="T21" fmla="*/ 0 h 10"/>
                <a:gd name="T22" fmla="*/ 6 w 16"/>
                <a:gd name="T23" fmla="*/ 0 h 10"/>
                <a:gd name="T24" fmla="*/ 12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12" y="0"/>
                  </a:moveTo>
                  <a:lnTo>
                    <a:pt x="4" y="2"/>
                  </a:lnTo>
                  <a:lnTo>
                    <a:pt x="0" y="6"/>
                  </a:lnTo>
                  <a:lnTo>
                    <a:pt x="0" y="8"/>
                  </a:lnTo>
                  <a:lnTo>
                    <a:pt x="0" y="10"/>
                  </a:lnTo>
                  <a:lnTo>
                    <a:pt x="4" y="8"/>
                  </a:lnTo>
                  <a:lnTo>
                    <a:pt x="10" y="8"/>
                  </a:lnTo>
                  <a:lnTo>
                    <a:pt x="14" y="8"/>
                  </a:lnTo>
                  <a:lnTo>
                    <a:pt x="16" y="4"/>
                  </a:lnTo>
                  <a:lnTo>
                    <a:pt x="14" y="2"/>
                  </a:lnTo>
                  <a:lnTo>
                    <a:pt x="12" y="0"/>
                  </a:lnTo>
                  <a:lnTo>
                    <a:pt x="6" y="0"/>
                  </a:lnTo>
                  <a:lnTo>
                    <a:pt x="12" y="0"/>
                  </a:lnTo>
                  <a:close/>
                </a:path>
              </a:pathLst>
            </a:custGeom>
            <a:solidFill>
              <a:srgbClr val="1151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4" name="Freeform 183"/>
            <p:cNvSpPr>
              <a:spLocks/>
            </p:cNvSpPr>
            <p:nvPr/>
          </p:nvSpPr>
          <p:spPr bwMode="auto">
            <a:xfrm>
              <a:off x="558" y="2166"/>
              <a:ext cx="496" cy="702"/>
            </a:xfrm>
            <a:custGeom>
              <a:avLst/>
              <a:gdLst>
                <a:gd name="T0" fmla="*/ 272 w 496"/>
                <a:gd name="T1" fmla="*/ 198 h 702"/>
                <a:gd name="T2" fmla="*/ 250 w 496"/>
                <a:gd name="T3" fmla="*/ 28 h 702"/>
                <a:gd name="T4" fmla="*/ 242 w 496"/>
                <a:gd name="T5" fmla="*/ 28 h 702"/>
                <a:gd name="T6" fmla="*/ 260 w 496"/>
                <a:gd name="T7" fmla="*/ 190 h 702"/>
                <a:gd name="T8" fmla="*/ 160 w 496"/>
                <a:gd name="T9" fmla="*/ 98 h 702"/>
                <a:gd name="T10" fmla="*/ 116 w 496"/>
                <a:gd name="T11" fmla="*/ 52 h 702"/>
                <a:gd name="T12" fmla="*/ 226 w 496"/>
                <a:gd name="T13" fmla="*/ 184 h 702"/>
                <a:gd name="T14" fmla="*/ 246 w 496"/>
                <a:gd name="T15" fmla="*/ 278 h 702"/>
                <a:gd name="T16" fmla="*/ 238 w 496"/>
                <a:gd name="T17" fmla="*/ 458 h 702"/>
                <a:gd name="T18" fmla="*/ 214 w 496"/>
                <a:gd name="T19" fmla="*/ 482 h 702"/>
                <a:gd name="T20" fmla="*/ 190 w 496"/>
                <a:gd name="T21" fmla="*/ 406 h 702"/>
                <a:gd name="T22" fmla="*/ 204 w 496"/>
                <a:gd name="T23" fmla="*/ 332 h 702"/>
                <a:gd name="T24" fmla="*/ 232 w 496"/>
                <a:gd name="T25" fmla="*/ 206 h 702"/>
                <a:gd name="T26" fmla="*/ 208 w 496"/>
                <a:gd name="T27" fmla="*/ 278 h 702"/>
                <a:gd name="T28" fmla="*/ 188 w 496"/>
                <a:gd name="T29" fmla="*/ 344 h 702"/>
                <a:gd name="T30" fmla="*/ 158 w 496"/>
                <a:gd name="T31" fmla="*/ 234 h 702"/>
                <a:gd name="T32" fmla="*/ 98 w 496"/>
                <a:gd name="T33" fmla="*/ 136 h 702"/>
                <a:gd name="T34" fmla="*/ 80 w 496"/>
                <a:gd name="T35" fmla="*/ 122 h 702"/>
                <a:gd name="T36" fmla="*/ 158 w 496"/>
                <a:gd name="T37" fmla="*/ 268 h 702"/>
                <a:gd name="T38" fmla="*/ 180 w 496"/>
                <a:gd name="T39" fmla="*/ 384 h 702"/>
                <a:gd name="T40" fmla="*/ 158 w 496"/>
                <a:gd name="T41" fmla="*/ 340 h 702"/>
                <a:gd name="T42" fmla="*/ 76 w 496"/>
                <a:gd name="T43" fmla="*/ 220 h 702"/>
                <a:gd name="T44" fmla="*/ 26 w 496"/>
                <a:gd name="T45" fmla="*/ 160 h 702"/>
                <a:gd name="T46" fmla="*/ 122 w 496"/>
                <a:gd name="T47" fmla="*/ 286 h 702"/>
                <a:gd name="T48" fmla="*/ 188 w 496"/>
                <a:gd name="T49" fmla="*/ 478 h 702"/>
                <a:gd name="T50" fmla="*/ 130 w 496"/>
                <a:gd name="T51" fmla="*/ 418 h 702"/>
                <a:gd name="T52" fmla="*/ 84 w 496"/>
                <a:gd name="T53" fmla="*/ 378 h 702"/>
                <a:gd name="T54" fmla="*/ 152 w 496"/>
                <a:gd name="T55" fmla="*/ 472 h 702"/>
                <a:gd name="T56" fmla="*/ 106 w 496"/>
                <a:gd name="T57" fmla="*/ 470 h 702"/>
                <a:gd name="T58" fmla="*/ 2 w 496"/>
                <a:gd name="T59" fmla="*/ 410 h 702"/>
                <a:gd name="T60" fmla="*/ 142 w 496"/>
                <a:gd name="T61" fmla="*/ 502 h 702"/>
                <a:gd name="T62" fmla="*/ 196 w 496"/>
                <a:gd name="T63" fmla="*/ 592 h 702"/>
                <a:gd name="T64" fmla="*/ 202 w 496"/>
                <a:gd name="T65" fmla="*/ 696 h 702"/>
                <a:gd name="T66" fmla="*/ 264 w 496"/>
                <a:gd name="T67" fmla="*/ 700 h 702"/>
                <a:gd name="T68" fmla="*/ 298 w 496"/>
                <a:gd name="T69" fmla="*/ 690 h 702"/>
                <a:gd name="T70" fmla="*/ 290 w 496"/>
                <a:gd name="T71" fmla="*/ 594 h 702"/>
                <a:gd name="T72" fmla="*/ 316 w 496"/>
                <a:gd name="T73" fmla="*/ 510 h 702"/>
                <a:gd name="T74" fmla="*/ 496 w 496"/>
                <a:gd name="T75" fmla="*/ 452 h 702"/>
                <a:gd name="T76" fmla="*/ 398 w 496"/>
                <a:gd name="T77" fmla="*/ 466 h 702"/>
                <a:gd name="T78" fmla="*/ 356 w 496"/>
                <a:gd name="T79" fmla="*/ 454 h 702"/>
                <a:gd name="T80" fmla="*/ 468 w 496"/>
                <a:gd name="T81" fmla="*/ 310 h 702"/>
                <a:gd name="T82" fmla="*/ 388 w 496"/>
                <a:gd name="T83" fmla="*/ 400 h 702"/>
                <a:gd name="T84" fmla="*/ 412 w 496"/>
                <a:gd name="T85" fmla="*/ 340 h 702"/>
                <a:gd name="T86" fmla="*/ 446 w 496"/>
                <a:gd name="T87" fmla="*/ 226 h 702"/>
                <a:gd name="T88" fmla="*/ 410 w 496"/>
                <a:gd name="T89" fmla="*/ 326 h 702"/>
                <a:gd name="T90" fmla="*/ 302 w 496"/>
                <a:gd name="T91" fmla="*/ 490 h 702"/>
                <a:gd name="T92" fmla="*/ 296 w 496"/>
                <a:gd name="T93" fmla="*/ 460 h 702"/>
                <a:gd name="T94" fmla="*/ 328 w 496"/>
                <a:gd name="T95" fmla="*/ 404 h 702"/>
                <a:gd name="T96" fmla="*/ 382 w 496"/>
                <a:gd name="T97" fmla="*/ 282 h 702"/>
                <a:gd name="T98" fmla="*/ 406 w 496"/>
                <a:gd name="T99" fmla="*/ 236 h 702"/>
                <a:gd name="T100" fmla="*/ 346 w 496"/>
                <a:gd name="T101" fmla="*/ 324 h 702"/>
                <a:gd name="T102" fmla="*/ 304 w 496"/>
                <a:gd name="T103" fmla="*/ 388 h 702"/>
                <a:gd name="T104" fmla="*/ 328 w 496"/>
                <a:gd name="T105" fmla="*/ 278 h 702"/>
                <a:gd name="T106" fmla="*/ 392 w 496"/>
                <a:gd name="T107" fmla="*/ 134 h 702"/>
                <a:gd name="T108" fmla="*/ 314 w 496"/>
                <a:gd name="T109" fmla="*/ 278 h 702"/>
                <a:gd name="T110" fmla="*/ 320 w 496"/>
                <a:gd name="T111" fmla="*/ 220 h 702"/>
                <a:gd name="T112" fmla="*/ 400 w 496"/>
                <a:gd name="T113" fmla="*/ 88 h 702"/>
                <a:gd name="T114" fmla="*/ 320 w 496"/>
                <a:gd name="T115" fmla="*/ 198 h 702"/>
                <a:gd name="T116" fmla="*/ 304 w 496"/>
                <a:gd name="T117" fmla="*/ 114 h 702"/>
                <a:gd name="T118" fmla="*/ 292 w 496"/>
                <a:gd name="T119" fmla="*/ 52 h 702"/>
                <a:gd name="T120" fmla="*/ 306 w 496"/>
                <a:gd name="T121" fmla="*/ 160 h 702"/>
                <a:gd name="T122" fmla="*/ 286 w 496"/>
                <a:gd name="T123" fmla="*/ 360 h 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6"/>
                <a:gd name="T187" fmla="*/ 0 h 702"/>
                <a:gd name="T188" fmla="*/ 496 w 496"/>
                <a:gd name="T189" fmla="*/ 702 h 7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6" h="702">
                  <a:moveTo>
                    <a:pt x="270" y="368"/>
                  </a:moveTo>
                  <a:lnTo>
                    <a:pt x="272" y="344"/>
                  </a:lnTo>
                  <a:lnTo>
                    <a:pt x="272" y="320"/>
                  </a:lnTo>
                  <a:lnTo>
                    <a:pt x="272" y="270"/>
                  </a:lnTo>
                  <a:lnTo>
                    <a:pt x="270" y="222"/>
                  </a:lnTo>
                  <a:lnTo>
                    <a:pt x="272" y="198"/>
                  </a:lnTo>
                  <a:lnTo>
                    <a:pt x="272" y="174"/>
                  </a:lnTo>
                  <a:lnTo>
                    <a:pt x="274" y="150"/>
                  </a:lnTo>
                  <a:lnTo>
                    <a:pt x="270" y="126"/>
                  </a:lnTo>
                  <a:lnTo>
                    <a:pt x="254" y="56"/>
                  </a:lnTo>
                  <a:lnTo>
                    <a:pt x="252" y="42"/>
                  </a:lnTo>
                  <a:lnTo>
                    <a:pt x="250" y="28"/>
                  </a:lnTo>
                  <a:lnTo>
                    <a:pt x="250" y="14"/>
                  </a:lnTo>
                  <a:lnTo>
                    <a:pt x="250" y="0"/>
                  </a:lnTo>
                  <a:lnTo>
                    <a:pt x="246" y="4"/>
                  </a:lnTo>
                  <a:lnTo>
                    <a:pt x="244" y="4"/>
                  </a:lnTo>
                  <a:lnTo>
                    <a:pt x="242" y="6"/>
                  </a:lnTo>
                  <a:lnTo>
                    <a:pt x="242" y="28"/>
                  </a:lnTo>
                  <a:lnTo>
                    <a:pt x="244" y="50"/>
                  </a:lnTo>
                  <a:lnTo>
                    <a:pt x="250" y="94"/>
                  </a:lnTo>
                  <a:lnTo>
                    <a:pt x="258" y="138"/>
                  </a:lnTo>
                  <a:lnTo>
                    <a:pt x="260" y="160"/>
                  </a:lnTo>
                  <a:lnTo>
                    <a:pt x="262" y="182"/>
                  </a:lnTo>
                  <a:lnTo>
                    <a:pt x="260" y="190"/>
                  </a:lnTo>
                  <a:lnTo>
                    <a:pt x="260" y="192"/>
                  </a:lnTo>
                  <a:lnTo>
                    <a:pt x="256" y="192"/>
                  </a:lnTo>
                  <a:lnTo>
                    <a:pt x="238" y="180"/>
                  </a:lnTo>
                  <a:lnTo>
                    <a:pt x="222" y="164"/>
                  </a:lnTo>
                  <a:lnTo>
                    <a:pt x="192" y="130"/>
                  </a:lnTo>
                  <a:lnTo>
                    <a:pt x="160" y="98"/>
                  </a:lnTo>
                  <a:lnTo>
                    <a:pt x="144" y="82"/>
                  </a:lnTo>
                  <a:lnTo>
                    <a:pt x="130" y="64"/>
                  </a:lnTo>
                  <a:lnTo>
                    <a:pt x="124" y="56"/>
                  </a:lnTo>
                  <a:lnTo>
                    <a:pt x="120" y="48"/>
                  </a:lnTo>
                  <a:lnTo>
                    <a:pt x="116" y="50"/>
                  </a:lnTo>
                  <a:lnTo>
                    <a:pt x="116" y="52"/>
                  </a:lnTo>
                  <a:lnTo>
                    <a:pt x="126" y="72"/>
                  </a:lnTo>
                  <a:lnTo>
                    <a:pt x="138" y="90"/>
                  </a:lnTo>
                  <a:lnTo>
                    <a:pt x="164" y="124"/>
                  </a:lnTo>
                  <a:lnTo>
                    <a:pt x="178" y="134"/>
                  </a:lnTo>
                  <a:lnTo>
                    <a:pt x="202" y="160"/>
                  </a:lnTo>
                  <a:lnTo>
                    <a:pt x="226" y="184"/>
                  </a:lnTo>
                  <a:lnTo>
                    <a:pt x="230" y="190"/>
                  </a:lnTo>
                  <a:lnTo>
                    <a:pt x="234" y="196"/>
                  </a:lnTo>
                  <a:lnTo>
                    <a:pt x="240" y="208"/>
                  </a:lnTo>
                  <a:lnTo>
                    <a:pt x="242" y="222"/>
                  </a:lnTo>
                  <a:lnTo>
                    <a:pt x="244" y="236"/>
                  </a:lnTo>
                  <a:lnTo>
                    <a:pt x="246" y="278"/>
                  </a:lnTo>
                  <a:lnTo>
                    <a:pt x="248" y="320"/>
                  </a:lnTo>
                  <a:lnTo>
                    <a:pt x="246" y="362"/>
                  </a:lnTo>
                  <a:lnTo>
                    <a:pt x="242" y="402"/>
                  </a:lnTo>
                  <a:lnTo>
                    <a:pt x="240" y="420"/>
                  </a:lnTo>
                  <a:lnTo>
                    <a:pt x="240" y="440"/>
                  </a:lnTo>
                  <a:lnTo>
                    <a:pt x="238" y="458"/>
                  </a:lnTo>
                  <a:lnTo>
                    <a:pt x="234" y="478"/>
                  </a:lnTo>
                  <a:lnTo>
                    <a:pt x="232" y="482"/>
                  </a:lnTo>
                  <a:lnTo>
                    <a:pt x="230" y="486"/>
                  </a:lnTo>
                  <a:lnTo>
                    <a:pt x="226" y="488"/>
                  </a:lnTo>
                  <a:lnTo>
                    <a:pt x="222" y="488"/>
                  </a:lnTo>
                  <a:lnTo>
                    <a:pt x="214" y="482"/>
                  </a:lnTo>
                  <a:lnTo>
                    <a:pt x="208" y="476"/>
                  </a:lnTo>
                  <a:lnTo>
                    <a:pt x="204" y="468"/>
                  </a:lnTo>
                  <a:lnTo>
                    <a:pt x="200" y="460"/>
                  </a:lnTo>
                  <a:lnTo>
                    <a:pt x="196" y="440"/>
                  </a:lnTo>
                  <a:lnTo>
                    <a:pt x="192" y="422"/>
                  </a:lnTo>
                  <a:lnTo>
                    <a:pt x="190" y="406"/>
                  </a:lnTo>
                  <a:lnTo>
                    <a:pt x="192" y="390"/>
                  </a:lnTo>
                  <a:lnTo>
                    <a:pt x="194" y="374"/>
                  </a:lnTo>
                  <a:lnTo>
                    <a:pt x="196" y="358"/>
                  </a:lnTo>
                  <a:lnTo>
                    <a:pt x="198" y="350"/>
                  </a:lnTo>
                  <a:lnTo>
                    <a:pt x="200" y="340"/>
                  </a:lnTo>
                  <a:lnTo>
                    <a:pt x="204" y="332"/>
                  </a:lnTo>
                  <a:lnTo>
                    <a:pt x="206" y="324"/>
                  </a:lnTo>
                  <a:lnTo>
                    <a:pt x="210" y="294"/>
                  </a:lnTo>
                  <a:lnTo>
                    <a:pt x="216" y="266"/>
                  </a:lnTo>
                  <a:lnTo>
                    <a:pt x="224" y="238"/>
                  </a:lnTo>
                  <a:lnTo>
                    <a:pt x="234" y="208"/>
                  </a:lnTo>
                  <a:lnTo>
                    <a:pt x="232" y="206"/>
                  </a:lnTo>
                  <a:lnTo>
                    <a:pt x="230" y="202"/>
                  </a:lnTo>
                  <a:lnTo>
                    <a:pt x="228" y="200"/>
                  </a:lnTo>
                  <a:lnTo>
                    <a:pt x="224" y="204"/>
                  </a:lnTo>
                  <a:lnTo>
                    <a:pt x="218" y="220"/>
                  </a:lnTo>
                  <a:lnTo>
                    <a:pt x="214" y="240"/>
                  </a:lnTo>
                  <a:lnTo>
                    <a:pt x="208" y="278"/>
                  </a:lnTo>
                  <a:lnTo>
                    <a:pt x="204" y="294"/>
                  </a:lnTo>
                  <a:lnTo>
                    <a:pt x="202" y="312"/>
                  </a:lnTo>
                  <a:lnTo>
                    <a:pt x="198" y="328"/>
                  </a:lnTo>
                  <a:lnTo>
                    <a:pt x="196" y="336"/>
                  </a:lnTo>
                  <a:lnTo>
                    <a:pt x="192" y="344"/>
                  </a:lnTo>
                  <a:lnTo>
                    <a:pt x="188" y="344"/>
                  </a:lnTo>
                  <a:lnTo>
                    <a:pt x="186" y="344"/>
                  </a:lnTo>
                  <a:lnTo>
                    <a:pt x="180" y="316"/>
                  </a:lnTo>
                  <a:lnTo>
                    <a:pt x="176" y="288"/>
                  </a:lnTo>
                  <a:lnTo>
                    <a:pt x="170" y="260"/>
                  </a:lnTo>
                  <a:lnTo>
                    <a:pt x="164" y="246"/>
                  </a:lnTo>
                  <a:lnTo>
                    <a:pt x="158" y="234"/>
                  </a:lnTo>
                  <a:lnTo>
                    <a:pt x="134" y="194"/>
                  </a:lnTo>
                  <a:lnTo>
                    <a:pt x="122" y="176"/>
                  </a:lnTo>
                  <a:lnTo>
                    <a:pt x="110" y="156"/>
                  </a:lnTo>
                  <a:lnTo>
                    <a:pt x="106" y="148"/>
                  </a:lnTo>
                  <a:lnTo>
                    <a:pt x="100" y="140"/>
                  </a:lnTo>
                  <a:lnTo>
                    <a:pt x="98" y="136"/>
                  </a:lnTo>
                  <a:lnTo>
                    <a:pt x="96" y="130"/>
                  </a:lnTo>
                  <a:lnTo>
                    <a:pt x="94" y="124"/>
                  </a:lnTo>
                  <a:lnTo>
                    <a:pt x="92" y="120"/>
                  </a:lnTo>
                  <a:lnTo>
                    <a:pt x="90" y="120"/>
                  </a:lnTo>
                  <a:lnTo>
                    <a:pt x="86" y="120"/>
                  </a:lnTo>
                  <a:lnTo>
                    <a:pt x="80" y="122"/>
                  </a:lnTo>
                  <a:lnTo>
                    <a:pt x="74" y="124"/>
                  </a:lnTo>
                  <a:lnTo>
                    <a:pt x="70" y="124"/>
                  </a:lnTo>
                  <a:lnTo>
                    <a:pt x="114" y="190"/>
                  </a:lnTo>
                  <a:lnTo>
                    <a:pt x="136" y="222"/>
                  </a:lnTo>
                  <a:lnTo>
                    <a:pt x="154" y="256"/>
                  </a:lnTo>
                  <a:lnTo>
                    <a:pt x="158" y="268"/>
                  </a:lnTo>
                  <a:lnTo>
                    <a:pt x="160" y="278"/>
                  </a:lnTo>
                  <a:lnTo>
                    <a:pt x="164" y="300"/>
                  </a:lnTo>
                  <a:lnTo>
                    <a:pt x="172" y="338"/>
                  </a:lnTo>
                  <a:lnTo>
                    <a:pt x="178" y="358"/>
                  </a:lnTo>
                  <a:lnTo>
                    <a:pt x="180" y="376"/>
                  </a:lnTo>
                  <a:lnTo>
                    <a:pt x="180" y="384"/>
                  </a:lnTo>
                  <a:lnTo>
                    <a:pt x="180" y="386"/>
                  </a:lnTo>
                  <a:lnTo>
                    <a:pt x="178" y="386"/>
                  </a:lnTo>
                  <a:lnTo>
                    <a:pt x="172" y="382"/>
                  </a:lnTo>
                  <a:lnTo>
                    <a:pt x="168" y="376"/>
                  </a:lnTo>
                  <a:lnTo>
                    <a:pt x="164" y="362"/>
                  </a:lnTo>
                  <a:lnTo>
                    <a:pt x="158" y="340"/>
                  </a:lnTo>
                  <a:lnTo>
                    <a:pt x="148" y="320"/>
                  </a:lnTo>
                  <a:lnTo>
                    <a:pt x="128" y="278"/>
                  </a:lnTo>
                  <a:lnTo>
                    <a:pt x="122" y="270"/>
                  </a:lnTo>
                  <a:lnTo>
                    <a:pt x="114" y="260"/>
                  </a:lnTo>
                  <a:lnTo>
                    <a:pt x="96" y="242"/>
                  </a:lnTo>
                  <a:lnTo>
                    <a:pt x="76" y="220"/>
                  </a:lnTo>
                  <a:lnTo>
                    <a:pt x="58" y="196"/>
                  </a:lnTo>
                  <a:lnTo>
                    <a:pt x="42" y="178"/>
                  </a:lnTo>
                  <a:lnTo>
                    <a:pt x="36" y="168"/>
                  </a:lnTo>
                  <a:lnTo>
                    <a:pt x="30" y="156"/>
                  </a:lnTo>
                  <a:lnTo>
                    <a:pt x="28" y="158"/>
                  </a:lnTo>
                  <a:lnTo>
                    <a:pt x="26" y="160"/>
                  </a:lnTo>
                  <a:lnTo>
                    <a:pt x="34" y="176"/>
                  </a:lnTo>
                  <a:lnTo>
                    <a:pt x="42" y="190"/>
                  </a:lnTo>
                  <a:lnTo>
                    <a:pt x="64" y="218"/>
                  </a:lnTo>
                  <a:lnTo>
                    <a:pt x="108" y="270"/>
                  </a:lnTo>
                  <a:lnTo>
                    <a:pt x="118" y="280"/>
                  </a:lnTo>
                  <a:lnTo>
                    <a:pt x="122" y="286"/>
                  </a:lnTo>
                  <a:lnTo>
                    <a:pt x="124" y="292"/>
                  </a:lnTo>
                  <a:lnTo>
                    <a:pt x="144" y="356"/>
                  </a:lnTo>
                  <a:lnTo>
                    <a:pt x="166" y="420"/>
                  </a:lnTo>
                  <a:lnTo>
                    <a:pt x="176" y="448"/>
                  </a:lnTo>
                  <a:lnTo>
                    <a:pt x="182" y="464"/>
                  </a:lnTo>
                  <a:lnTo>
                    <a:pt x="188" y="478"/>
                  </a:lnTo>
                  <a:lnTo>
                    <a:pt x="186" y="478"/>
                  </a:lnTo>
                  <a:lnTo>
                    <a:pt x="184" y="480"/>
                  </a:lnTo>
                  <a:lnTo>
                    <a:pt x="176" y="472"/>
                  </a:lnTo>
                  <a:lnTo>
                    <a:pt x="170" y="462"/>
                  </a:lnTo>
                  <a:lnTo>
                    <a:pt x="154" y="444"/>
                  </a:lnTo>
                  <a:lnTo>
                    <a:pt x="130" y="418"/>
                  </a:lnTo>
                  <a:lnTo>
                    <a:pt x="106" y="392"/>
                  </a:lnTo>
                  <a:lnTo>
                    <a:pt x="98" y="382"/>
                  </a:lnTo>
                  <a:lnTo>
                    <a:pt x="94" y="376"/>
                  </a:lnTo>
                  <a:lnTo>
                    <a:pt x="90" y="374"/>
                  </a:lnTo>
                  <a:lnTo>
                    <a:pt x="86" y="374"/>
                  </a:lnTo>
                  <a:lnTo>
                    <a:pt x="84" y="378"/>
                  </a:lnTo>
                  <a:lnTo>
                    <a:pt x="86" y="384"/>
                  </a:lnTo>
                  <a:lnTo>
                    <a:pt x="88" y="388"/>
                  </a:lnTo>
                  <a:lnTo>
                    <a:pt x="96" y="398"/>
                  </a:lnTo>
                  <a:lnTo>
                    <a:pt x="114" y="424"/>
                  </a:lnTo>
                  <a:lnTo>
                    <a:pt x="134" y="448"/>
                  </a:lnTo>
                  <a:lnTo>
                    <a:pt x="152" y="472"/>
                  </a:lnTo>
                  <a:lnTo>
                    <a:pt x="170" y="496"/>
                  </a:lnTo>
                  <a:lnTo>
                    <a:pt x="170" y="498"/>
                  </a:lnTo>
                  <a:lnTo>
                    <a:pt x="170" y="500"/>
                  </a:lnTo>
                  <a:lnTo>
                    <a:pt x="166" y="500"/>
                  </a:lnTo>
                  <a:lnTo>
                    <a:pt x="136" y="486"/>
                  </a:lnTo>
                  <a:lnTo>
                    <a:pt x="106" y="470"/>
                  </a:lnTo>
                  <a:lnTo>
                    <a:pt x="78" y="452"/>
                  </a:lnTo>
                  <a:lnTo>
                    <a:pt x="48" y="436"/>
                  </a:lnTo>
                  <a:lnTo>
                    <a:pt x="30" y="424"/>
                  </a:lnTo>
                  <a:lnTo>
                    <a:pt x="14" y="412"/>
                  </a:lnTo>
                  <a:lnTo>
                    <a:pt x="6" y="408"/>
                  </a:lnTo>
                  <a:lnTo>
                    <a:pt x="2" y="410"/>
                  </a:lnTo>
                  <a:lnTo>
                    <a:pt x="0" y="414"/>
                  </a:lnTo>
                  <a:lnTo>
                    <a:pt x="20" y="428"/>
                  </a:lnTo>
                  <a:lnTo>
                    <a:pt x="40" y="442"/>
                  </a:lnTo>
                  <a:lnTo>
                    <a:pt x="80" y="464"/>
                  </a:lnTo>
                  <a:lnTo>
                    <a:pt x="122" y="490"/>
                  </a:lnTo>
                  <a:lnTo>
                    <a:pt x="142" y="502"/>
                  </a:lnTo>
                  <a:lnTo>
                    <a:pt x="162" y="518"/>
                  </a:lnTo>
                  <a:lnTo>
                    <a:pt x="174" y="530"/>
                  </a:lnTo>
                  <a:lnTo>
                    <a:pt x="186" y="544"/>
                  </a:lnTo>
                  <a:lnTo>
                    <a:pt x="192" y="558"/>
                  </a:lnTo>
                  <a:lnTo>
                    <a:pt x="194" y="574"/>
                  </a:lnTo>
                  <a:lnTo>
                    <a:pt x="196" y="592"/>
                  </a:lnTo>
                  <a:lnTo>
                    <a:pt x="200" y="612"/>
                  </a:lnTo>
                  <a:lnTo>
                    <a:pt x="208" y="652"/>
                  </a:lnTo>
                  <a:lnTo>
                    <a:pt x="210" y="670"/>
                  </a:lnTo>
                  <a:lnTo>
                    <a:pt x="208" y="684"/>
                  </a:lnTo>
                  <a:lnTo>
                    <a:pt x="206" y="690"/>
                  </a:lnTo>
                  <a:lnTo>
                    <a:pt x="202" y="696"/>
                  </a:lnTo>
                  <a:lnTo>
                    <a:pt x="196" y="698"/>
                  </a:lnTo>
                  <a:lnTo>
                    <a:pt x="190" y="700"/>
                  </a:lnTo>
                  <a:lnTo>
                    <a:pt x="206" y="700"/>
                  </a:lnTo>
                  <a:lnTo>
                    <a:pt x="224" y="698"/>
                  </a:lnTo>
                  <a:lnTo>
                    <a:pt x="258" y="700"/>
                  </a:lnTo>
                  <a:lnTo>
                    <a:pt x="264" y="700"/>
                  </a:lnTo>
                  <a:lnTo>
                    <a:pt x="268" y="700"/>
                  </a:lnTo>
                  <a:lnTo>
                    <a:pt x="272" y="700"/>
                  </a:lnTo>
                  <a:lnTo>
                    <a:pt x="278" y="698"/>
                  </a:lnTo>
                  <a:lnTo>
                    <a:pt x="286" y="698"/>
                  </a:lnTo>
                  <a:lnTo>
                    <a:pt x="302" y="702"/>
                  </a:lnTo>
                  <a:lnTo>
                    <a:pt x="298" y="690"/>
                  </a:lnTo>
                  <a:lnTo>
                    <a:pt x="296" y="678"/>
                  </a:lnTo>
                  <a:lnTo>
                    <a:pt x="294" y="652"/>
                  </a:lnTo>
                  <a:lnTo>
                    <a:pt x="294" y="626"/>
                  </a:lnTo>
                  <a:lnTo>
                    <a:pt x="294" y="614"/>
                  </a:lnTo>
                  <a:lnTo>
                    <a:pt x="290" y="602"/>
                  </a:lnTo>
                  <a:lnTo>
                    <a:pt x="290" y="594"/>
                  </a:lnTo>
                  <a:lnTo>
                    <a:pt x="288" y="586"/>
                  </a:lnTo>
                  <a:lnTo>
                    <a:pt x="292" y="556"/>
                  </a:lnTo>
                  <a:lnTo>
                    <a:pt x="296" y="540"/>
                  </a:lnTo>
                  <a:lnTo>
                    <a:pt x="302" y="526"/>
                  </a:lnTo>
                  <a:lnTo>
                    <a:pt x="308" y="518"/>
                  </a:lnTo>
                  <a:lnTo>
                    <a:pt x="316" y="510"/>
                  </a:lnTo>
                  <a:lnTo>
                    <a:pt x="324" y="504"/>
                  </a:lnTo>
                  <a:lnTo>
                    <a:pt x="332" y="496"/>
                  </a:lnTo>
                  <a:lnTo>
                    <a:pt x="342" y="490"/>
                  </a:lnTo>
                  <a:lnTo>
                    <a:pt x="418" y="470"/>
                  </a:lnTo>
                  <a:lnTo>
                    <a:pt x="456" y="460"/>
                  </a:lnTo>
                  <a:lnTo>
                    <a:pt x="496" y="452"/>
                  </a:lnTo>
                  <a:lnTo>
                    <a:pt x="494" y="450"/>
                  </a:lnTo>
                  <a:lnTo>
                    <a:pt x="484" y="448"/>
                  </a:lnTo>
                  <a:lnTo>
                    <a:pt x="472" y="448"/>
                  </a:lnTo>
                  <a:lnTo>
                    <a:pt x="450" y="452"/>
                  </a:lnTo>
                  <a:lnTo>
                    <a:pt x="424" y="458"/>
                  </a:lnTo>
                  <a:lnTo>
                    <a:pt x="398" y="466"/>
                  </a:lnTo>
                  <a:lnTo>
                    <a:pt x="372" y="474"/>
                  </a:lnTo>
                  <a:lnTo>
                    <a:pt x="346" y="480"/>
                  </a:lnTo>
                  <a:lnTo>
                    <a:pt x="346" y="472"/>
                  </a:lnTo>
                  <a:lnTo>
                    <a:pt x="348" y="466"/>
                  </a:lnTo>
                  <a:lnTo>
                    <a:pt x="350" y="460"/>
                  </a:lnTo>
                  <a:lnTo>
                    <a:pt x="356" y="454"/>
                  </a:lnTo>
                  <a:lnTo>
                    <a:pt x="366" y="442"/>
                  </a:lnTo>
                  <a:lnTo>
                    <a:pt x="376" y="430"/>
                  </a:lnTo>
                  <a:lnTo>
                    <a:pt x="426" y="370"/>
                  </a:lnTo>
                  <a:lnTo>
                    <a:pt x="476" y="312"/>
                  </a:lnTo>
                  <a:lnTo>
                    <a:pt x="470" y="310"/>
                  </a:lnTo>
                  <a:lnTo>
                    <a:pt x="468" y="310"/>
                  </a:lnTo>
                  <a:lnTo>
                    <a:pt x="466" y="312"/>
                  </a:lnTo>
                  <a:lnTo>
                    <a:pt x="442" y="342"/>
                  </a:lnTo>
                  <a:lnTo>
                    <a:pt x="430" y="356"/>
                  </a:lnTo>
                  <a:lnTo>
                    <a:pt x="416" y="370"/>
                  </a:lnTo>
                  <a:lnTo>
                    <a:pt x="402" y="384"/>
                  </a:lnTo>
                  <a:lnTo>
                    <a:pt x="388" y="400"/>
                  </a:lnTo>
                  <a:lnTo>
                    <a:pt x="384" y="404"/>
                  </a:lnTo>
                  <a:lnTo>
                    <a:pt x="378" y="406"/>
                  </a:lnTo>
                  <a:lnTo>
                    <a:pt x="382" y="394"/>
                  </a:lnTo>
                  <a:lnTo>
                    <a:pt x="386" y="384"/>
                  </a:lnTo>
                  <a:lnTo>
                    <a:pt x="398" y="362"/>
                  </a:lnTo>
                  <a:lnTo>
                    <a:pt x="412" y="340"/>
                  </a:lnTo>
                  <a:lnTo>
                    <a:pt x="416" y="330"/>
                  </a:lnTo>
                  <a:lnTo>
                    <a:pt x="420" y="318"/>
                  </a:lnTo>
                  <a:lnTo>
                    <a:pt x="430" y="272"/>
                  </a:lnTo>
                  <a:lnTo>
                    <a:pt x="438" y="250"/>
                  </a:lnTo>
                  <a:lnTo>
                    <a:pt x="446" y="230"/>
                  </a:lnTo>
                  <a:lnTo>
                    <a:pt x="446" y="226"/>
                  </a:lnTo>
                  <a:lnTo>
                    <a:pt x="440" y="226"/>
                  </a:lnTo>
                  <a:lnTo>
                    <a:pt x="438" y="228"/>
                  </a:lnTo>
                  <a:lnTo>
                    <a:pt x="436" y="232"/>
                  </a:lnTo>
                  <a:lnTo>
                    <a:pt x="432" y="256"/>
                  </a:lnTo>
                  <a:lnTo>
                    <a:pt x="424" y="280"/>
                  </a:lnTo>
                  <a:lnTo>
                    <a:pt x="410" y="326"/>
                  </a:lnTo>
                  <a:lnTo>
                    <a:pt x="402" y="342"/>
                  </a:lnTo>
                  <a:lnTo>
                    <a:pt x="392" y="358"/>
                  </a:lnTo>
                  <a:lnTo>
                    <a:pt x="360" y="410"/>
                  </a:lnTo>
                  <a:lnTo>
                    <a:pt x="328" y="460"/>
                  </a:lnTo>
                  <a:lnTo>
                    <a:pt x="316" y="476"/>
                  </a:lnTo>
                  <a:lnTo>
                    <a:pt x="302" y="490"/>
                  </a:lnTo>
                  <a:lnTo>
                    <a:pt x="298" y="492"/>
                  </a:lnTo>
                  <a:lnTo>
                    <a:pt x="294" y="492"/>
                  </a:lnTo>
                  <a:lnTo>
                    <a:pt x="292" y="490"/>
                  </a:lnTo>
                  <a:lnTo>
                    <a:pt x="292" y="486"/>
                  </a:lnTo>
                  <a:lnTo>
                    <a:pt x="292" y="474"/>
                  </a:lnTo>
                  <a:lnTo>
                    <a:pt x="296" y="460"/>
                  </a:lnTo>
                  <a:lnTo>
                    <a:pt x="302" y="434"/>
                  </a:lnTo>
                  <a:lnTo>
                    <a:pt x="304" y="430"/>
                  </a:lnTo>
                  <a:lnTo>
                    <a:pt x="308" y="426"/>
                  </a:lnTo>
                  <a:lnTo>
                    <a:pt x="314" y="422"/>
                  </a:lnTo>
                  <a:lnTo>
                    <a:pt x="318" y="418"/>
                  </a:lnTo>
                  <a:lnTo>
                    <a:pt x="328" y="404"/>
                  </a:lnTo>
                  <a:lnTo>
                    <a:pt x="334" y="390"/>
                  </a:lnTo>
                  <a:lnTo>
                    <a:pt x="340" y="374"/>
                  </a:lnTo>
                  <a:lnTo>
                    <a:pt x="346" y="360"/>
                  </a:lnTo>
                  <a:lnTo>
                    <a:pt x="358" y="334"/>
                  </a:lnTo>
                  <a:lnTo>
                    <a:pt x="374" y="300"/>
                  </a:lnTo>
                  <a:lnTo>
                    <a:pt x="382" y="282"/>
                  </a:lnTo>
                  <a:lnTo>
                    <a:pt x="392" y="264"/>
                  </a:lnTo>
                  <a:lnTo>
                    <a:pt x="402" y="250"/>
                  </a:lnTo>
                  <a:lnTo>
                    <a:pt x="406" y="242"/>
                  </a:lnTo>
                  <a:lnTo>
                    <a:pt x="412" y="234"/>
                  </a:lnTo>
                  <a:lnTo>
                    <a:pt x="408" y="234"/>
                  </a:lnTo>
                  <a:lnTo>
                    <a:pt x="406" y="236"/>
                  </a:lnTo>
                  <a:lnTo>
                    <a:pt x="402" y="240"/>
                  </a:lnTo>
                  <a:lnTo>
                    <a:pt x="390" y="256"/>
                  </a:lnTo>
                  <a:lnTo>
                    <a:pt x="378" y="270"/>
                  </a:lnTo>
                  <a:lnTo>
                    <a:pt x="358" y="302"/>
                  </a:lnTo>
                  <a:lnTo>
                    <a:pt x="352" y="312"/>
                  </a:lnTo>
                  <a:lnTo>
                    <a:pt x="346" y="324"/>
                  </a:lnTo>
                  <a:lnTo>
                    <a:pt x="336" y="346"/>
                  </a:lnTo>
                  <a:lnTo>
                    <a:pt x="326" y="368"/>
                  </a:lnTo>
                  <a:lnTo>
                    <a:pt x="320" y="378"/>
                  </a:lnTo>
                  <a:lnTo>
                    <a:pt x="312" y="388"/>
                  </a:lnTo>
                  <a:lnTo>
                    <a:pt x="306" y="388"/>
                  </a:lnTo>
                  <a:lnTo>
                    <a:pt x="304" y="388"/>
                  </a:lnTo>
                  <a:lnTo>
                    <a:pt x="302" y="384"/>
                  </a:lnTo>
                  <a:lnTo>
                    <a:pt x="302" y="366"/>
                  </a:lnTo>
                  <a:lnTo>
                    <a:pt x="304" y="348"/>
                  </a:lnTo>
                  <a:lnTo>
                    <a:pt x="308" y="330"/>
                  </a:lnTo>
                  <a:lnTo>
                    <a:pt x="314" y="312"/>
                  </a:lnTo>
                  <a:lnTo>
                    <a:pt x="328" y="278"/>
                  </a:lnTo>
                  <a:lnTo>
                    <a:pt x="344" y="244"/>
                  </a:lnTo>
                  <a:lnTo>
                    <a:pt x="358" y="216"/>
                  </a:lnTo>
                  <a:lnTo>
                    <a:pt x="372" y="188"/>
                  </a:lnTo>
                  <a:lnTo>
                    <a:pt x="398" y="132"/>
                  </a:lnTo>
                  <a:lnTo>
                    <a:pt x="394" y="132"/>
                  </a:lnTo>
                  <a:lnTo>
                    <a:pt x="392" y="134"/>
                  </a:lnTo>
                  <a:lnTo>
                    <a:pt x="390" y="138"/>
                  </a:lnTo>
                  <a:lnTo>
                    <a:pt x="370" y="174"/>
                  </a:lnTo>
                  <a:lnTo>
                    <a:pt x="354" y="208"/>
                  </a:lnTo>
                  <a:lnTo>
                    <a:pt x="336" y="242"/>
                  </a:lnTo>
                  <a:lnTo>
                    <a:pt x="316" y="278"/>
                  </a:lnTo>
                  <a:lnTo>
                    <a:pt x="314" y="278"/>
                  </a:lnTo>
                  <a:lnTo>
                    <a:pt x="312" y="278"/>
                  </a:lnTo>
                  <a:lnTo>
                    <a:pt x="310" y="268"/>
                  </a:lnTo>
                  <a:lnTo>
                    <a:pt x="310" y="258"/>
                  </a:lnTo>
                  <a:lnTo>
                    <a:pt x="310" y="248"/>
                  </a:lnTo>
                  <a:lnTo>
                    <a:pt x="312" y="238"/>
                  </a:lnTo>
                  <a:lnTo>
                    <a:pt x="320" y="220"/>
                  </a:lnTo>
                  <a:lnTo>
                    <a:pt x="330" y="204"/>
                  </a:lnTo>
                  <a:lnTo>
                    <a:pt x="350" y="172"/>
                  </a:lnTo>
                  <a:lnTo>
                    <a:pt x="372" y="140"/>
                  </a:lnTo>
                  <a:lnTo>
                    <a:pt x="416" y="80"/>
                  </a:lnTo>
                  <a:lnTo>
                    <a:pt x="408" y="84"/>
                  </a:lnTo>
                  <a:lnTo>
                    <a:pt x="400" y="88"/>
                  </a:lnTo>
                  <a:lnTo>
                    <a:pt x="394" y="96"/>
                  </a:lnTo>
                  <a:lnTo>
                    <a:pt x="390" y="102"/>
                  </a:lnTo>
                  <a:lnTo>
                    <a:pt x="372" y="126"/>
                  </a:lnTo>
                  <a:lnTo>
                    <a:pt x="354" y="150"/>
                  </a:lnTo>
                  <a:lnTo>
                    <a:pt x="336" y="172"/>
                  </a:lnTo>
                  <a:lnTo>
                    <a:pt x="320" y="198"/>
                  </a:lnTo>
                  <a:lnTo>
                    <a:pt x="318" y="198"/>
                  </a:lnTo>
                  <a:lnTo>
                    <a:pt x="316" y="196"/>
                  </a:lnTo>
                  <a:lnTo>
                    <a:pt x="316" y="170"/>
                  </a:lnTo>
                  <a:lnTo>
                    <a:pt x="312" y="144"/>
                  </a:lnTo>
                  <a:lnTo>
                    <a:pt x="308" y="128"/>
                  </a:lnTo>
                  <a:lnTo>
                    <a:pt x="304" y="114"/>
                  </a:lnTo>
                  <a:lnTo>
                    <a:pt x="298" y="100"/>
                  </a:lnTo>
                  <a:lnTo>
                    <a:pt x="294" y="84"/>
                  </a:lnTo>
                  <a:lnTo>
                    <a:pt x="294" y="76"/>
                  </a:lnTo>
                  <a:lnTo>
                    <a:pt x="294" y="68"/>
                  </a:lnTo>
                  <a:lnTo>
                    <a:pt x="294" y="60"/>
                  </a:lnTo>
                  <a:lnTo>
                    <a:pt x="292" y="52"/>
                  </a:lnTo>
                  <a:lnTo>
                    <a:pt x="288" y="52"/>
                  </a:lnTo>
                  <a:lnTo>
                    <a:pt x="288" y="70"/>
                  </a:lnTo>
                  <a:lnTo>
                    <a:pt x="290" y="88"/>
                  </a:lnTo>
                  <a:lnTo>
                    <a:pt x="300" y="124"/>
                  </a:lnTo>
                  <a:lnTo>
                    <a:pt x="302" y="142"/>
                  </a:lnTo>
                  <a:lnTo>
                    <a:pt x="306" y="160"/>
                  </a:lnTo>
                  <a:lnTo>
                    <a:pt x="306" y="184"/>
                  </a:lnTo>
                  <a:lnTo>
                    <a:pt x="306" y="208"/>
                  </a:lnTo>
                  <a:lnTo>
                    <a:pt x="302" y="258"/>
                  </a:lnTo>
                  <a:lnTo>
                    <a:pt x="294" y="306"/>
                  </a:lnTo>
                  <a:lnTo>
                    <a:pt x="288" y="354"/>
                  </a:lnTo>
                  <a:lnTo>
                    <a:pt x="286" y="360"/>
                  </a:lnTo>
                  <a:lnTo>
                    <a:pt x="282" y="364"/>
                  </a:lnTo>
                  <a:lnTo>
                    <a:pt x="274" y="372"/>
                  </a:lnTo>
                  <a:lnTo>
                    <a:pt x="270" y="368"/>
                  </a:lnTo>
                  <a:close/>
                </a:path>
              </a:pathLst>
            </a:custGeom>
            <a:solidFill>
              <a:srgbClr val="53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5" name="Freeform 184"/>
            <p:cNvSpPr>
              <a:spLocks/>
            </p:cNvSpPr>
            <p:nvPr/>
          </p:nvSpPr>
          <p:spPr bwMode="auto">
            <a:xfrm>
              <a:off x="558" y="2166"/>
              <a:ext cx="496" cy="702"/>
            </a:xfrm>
            <a:custGeom>
              <a:avLst/>
              <a:gdLst>
                <a:gd name="T0" fmla="*/ 272 w 496"/>
                <a:gd name="T1" fmla="*/ 198 h 702"/>
                <a:gd name="T2" fmla="*/ 250 w 496"/>
                <a:gd name="T3" fmla="*/ 28 h 702"/>
                <a:gd name="T4" fmla="*/ 242 w 496"/>
                <a:gd name="T5" fmla="*/ 28 h 702"/>
                <a:gd name="T6" fmla="*/ 260 w 496"/>
                <a:gd name="T7" fmla="*/ 190 h 702"/>
                <a:gd name="T8" fmla="*/ 160 w 496"/>
                <a:gd name="T9" fmla="*/ 98 h 702"/>
                <a:gd name="T10" fmla="*/ 116 w 496"/>
                <a:gd name="T11" fmla="*/ 52 h 702"/>
                <a:gd name="T12" fmla="*/ 226 w 496"/>
                <a:gd name="T13" fmla="*/ 184 h 702"/>
                <a:gd name="T14" fmla="*/ 246 w 496"/>
                <a:gd name="T15" fmla="*/ 278 h 702"/>
                <a:gd name="T16" fmla="*/ 238 w 496"/>
                <a:gd name="T17" fmla="*/ 458 h 702"/>
                <a:gd name="T18" fmla="*/ 214 w 496"/>
                <a:gd name="T19" fmla="*/ 482 h 702"/>
                <a:gd name="T20" fmla="*/ 190 w 496"/>
                <a:gd name="T21" fmla="*/ 406 h 702"/>
                <a:gd name="T22" fmla="*/ 204 w 496"/>
                <a:gd name="T23" fmla="*/ 332 h 702"/>
                <a:gd name="T24" fmla="*/ 232 w 496"/>
                <a:gd name="T25" fmla="*/ 206 h 702"/>
                <a:gd name="T26" fmla="*/ 208 w 496"/>
                <a:gd name="T27" fmla="*/ 278 h 702"/>
                <a:gd name="T28" fmla="*/ 188 w 496"/>
                <a:gd name="T29" fmla="*/ 344 h 702"/>
                <a:gd name="T30" fmla="*/ 158 w 496"/>
                <a:gd name="T31" fmla="*/ 234 h 702"/>
                <a:gd name="T32" fmla="*/ 98 w 496"/>
                <a:gd name="T33" fmla="*/ 136 h 702"/>
                <a:gd name="T34" fmla="*/ 80 w 496"/>
                <a:gd name="T35" fmla="*/ 122 h 702"/>
                <a:gd name="T36" fmla="*/ 158 w 496"/>
                <a:gd name="T37" fmla="*/ 268 h 702"/>
                <a:gd name="T38" fmla="*/ 180 w 496"/>
                <a:gd name="T39" fmla="*/ 384 h 702"/>
                <a:gd name="T40" fmla="*/ 158 w 496"/>
                <a:gd name="T41" fmla="*/ 340 h 702"/>
                <a:gd name="T42" fmla="*/ 76 w 496"/>
                <a:gd name="T43" fmla="*/ 220 h 702"/>
                <a:gd name="T44" fmla="*/ 26 w 496"/>
                <a:gd name="T45" fmla="*/ 160 h 702"/>
                <a:gd name="T46" fmla="*/ 122 w 496"/>
                <a:gd name="T47" fmla="*/ 286 h 702"/>
                <a:gd name="T48" fmla="*/ 188 w 496"/>
                <a:gd name="T49" fmla="*/ 478 h 702"/>
                <a:gd name="T50" fmla="*/ 130 w 496"/>
                <a:gd name="T51" fmla="*/ 418 h 702"/>
                <a:gd name="T52" fmla="*/ 84 w 496"/>
                <a:gd name="T53" fmla="*/ 378 h 702"/>
                <a:gd name="T54" fmla="*/ 152 w 496"/>
                <a:gd name="T55" fmla="*/ 472 h 702"/>
                <a:gd name="T56" fmla="*/ 106 w 496"/>
                <a:gd name="T57" fmla="*/ 470 h 702"/>
                <a:gd name="T58" fmla="*/ 2 w 496"/>
                <a:gd name="T59" fmla="*/ 410 h 702"/>
                <a:gd name="T60" fmla="*/ 142 w 496"/>
                <a:gd name="T61" fmla="*/ 502 h 702"/>
                <a:gd name="T62" fmla="*/ 196 w 496"/>
                <a:gd name="T63" fmla="*/ 592 h 702"/>
                <a:gd name="T64" fmla="*/ 202 w 496"/>
                <a:gd name="T65" fmla="*/ 696 h 702"/>
                <a:gd name="T66" fmla="*/ 264 w 496"/>
                <a:gd name="T67" fmla="*/ 700 h 702"/>
                <a:gd name="T68" fmla="*/ 298 w 496"/>
                <a:gd name="T69" fmla="*/ 690 h 702"/>
                <a:gd name="T70" fmla="*/ 290 w 496"/>
                <a:gd name="T71" fmla="*/ 594 h 702"/>
                <a:gd name="T72" fmla="*/ 316 w 496"/>
                <a:gd name="T73" fmla="*/ 510 h 702"/>
                <a:gd name="T74" fmla="*/ 496 w 496"/>
                <a:gd name="T75" fmla="*/ 452 h 702"/>
                <a:gd name="T76" fmla="*/ 398 w 496"/>
                <a:gd name="T77" fmla="*/ 466 h 702"/>
                <a:gd name="T78" fmla="*/ 356 w 496"/>
                <a:gd name="T79" fmla="*/ 454 h 702"/>
                <a:gd name="T80" fmla="*/ 468 w 496"/>
                <a:gd name="T81" fmla="*/ 310 h 702"/>
                <a:gd name="T82" fmla="*/ 388 w 496"/>
                <a:gd name="T83" fmla="*/ 400 h 702"/>
                <a:gd name="T84" fmla="*/ 412 w 496"/>
                <a:gd name="T85" fmla="*/ 340 h 702"/>
                <a:gd name="T86" fmla="*/ 446 w 496"/>
                <a:gd name="T87" fmla="*/ 226 h 702"/>
                <a:gd name="T88" fmla="*/ 410 w 496"/>
                <a:gd name="T89" fmla="*/ 326 h 702"/>
                <a:gd name="T90" fmla="*/ 302 w 496"/>
                <a:gd name="T91" fmla="*/ 490 h 702"/>
                <a:gd name="T92" fmla="*/ 296 w 496"/>
                <a:gd name="T93" fmla="*/ 460 h 702"/>
                <a:gd name="T94" fmla="*/ 328 w 496"/>
                <a:gd name="T95" fmla="*/ 404 h 702"/>
                <a:gd name="T96" fmla="*/ 382 w 496"/>
                <a:gd name="T97" fmla="*/ 282 h 702"/>
                <a:gd name="T98" fmla="*/ 406 w 496"/>
                <a:gd name="T99" fmla="*/ 236 h 702"/>
                <a:gd name="T100" fmla="*/ 346 w 496"/>
                <a:gd name="T101" fmla="*/ 324 h 702"/>
                <a:gd name="T102" fmla="*/ 304 w 496"/>
                <a:gd name="T103" fmla="*/ 388 h 702"/>
                <a:gd name="T104" fmla="*/ 328 w 496"/>
                <a:gd name="T105" fmla="*/ 278 h 702"/>
                <a:gd name="T106" fmla="*/ 392 w 496"/>
                <a:gd name="T107" fmla="*/ 134 h 702"/>
                <a:gd name="T108" fmla="*/ 314 w 496"/>
                <a:gd name="T109" fmla="*/ 278 h 702"/>
                <a:gd name="T110" fmla="*/ 320 w 496"/>
                <a:gd name="T111" fmla="*/ 220 h 702"/>
                <a:gd name="T112" fmla="*/ 400 w 496"/>
                <a:gd name="T113" fmla="*/ 88 h 702"/>
                <a:gd name="T114" fmla="*/ 320 w 496"/>
                <a:gd name="T115" fmla="*/ 198 h 702"/>
                <a:gd name="T116" fmla="*/ 304 w 496"/>
                <a:gd name="T117" fmla="*/ 114 h 702"/>
                <a:gd name="T118" fmla="*/ 292 w 496"/>
                <a:gd name="T119" fmla="*/ 52 h 702"/>
                <a:gd name="T120" fmla="*/ 306 w 496"/>
                <a:gd name="T121" fmla="*/ 160 h 702"/>
                <a:gd name="T122" fmla="*/ 286 w 496"/>
                <a:gd name="T123" fmla="*/ 360 h 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6"/>
                <a:gd name="T187" fmla="*/ 0 h 702"/>
                <a:gd name="T188" fmla="*/ 496 w 496"/>
                <a:gd name="T189" fmla="*/ 702 h 7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6" h="702">
                  <a:moveTo>
                    <a:pt x="270" y="368"/>
                  </a:moveTo>
                  <a:lnTo>
                    <a:pt x="272" y="344"/>
                  </a:lnTo>
                  <a:lnTo>
                    <a:pt x="272" y="320"/>
                  </a:lnTo>
                  <a:lnTo>
                    <a:pt x="272" y="270"/>
                  </a:lnTo>
                  <a:lnTo>
                    <a:pt x="270" y="222"/>
                  </a:lnTo>
                  <a:lnTo>
                    <a:pt x="272" y="198"/>
                  </a:lnTo>
                  <a:lnTo>
                    <a:pt x="272" y="174"/>
                  </a:lnTo>
                  <a:lnTo>
                    <a:pt x="274" y="150"/>
                  </a:lnTo>
                  <a:lnTo>
                    <a:pt x="270" y="126"/>
                  </a:lnTo>
                  <a:lnTo>
                    <a:pt x="254" y="56"/>
                  </a:lnTo>
                  <a:lnTo>
                    <a:pt x="252" y="42"/>
                  </a:lnTo>
                  <a:lnTo>
                    <a:pt x="250" y="28"/>
                  </a:lnTo>
                  <a:lnTo>
                    <a:pt x="250" y="14"/>
                  </a:lnTo>
                  <a:lnTo>
                    <a:pt x="250" y="0"/>
                  </a:lnTo>
                  <a:lnTo>
                    <a:pt x="246" y="4"/>
                  </a:lnTo>
                  <a:lnTo>
                    <a:pt x="244" y="4"/>
                  </a:lnTo>
                  <a:lnTo>
                    <a:pt x="242" y="6"/>
                  </a:lnTo>
                  <a:lnTo>
                    <a:pt x="242" y="28"/>
                  </a:lnTo>
                  <a:lnTo>
                    <a:pt x="244" y="50"/>
                  </a:lnTo>
                  <a:lnTo>
                    <a:pt x="250" y="94"/>
                  </a:lnTo>
                  <a:lnTo>
                    <a:pt x="258" y="138"/>
                  </a:lnTo>
                  <a:lnTo>
                    <a:pt x="260" y="160"/>
                  </a:lnTo>
                  <a:lnTo>
                    <a:pt x="262" y="182"/>
                  </a:lnTo>
                  <a:lnTo>
                    <a:pt x="260" y="190"/>
                  </a:lnTo>
                  <a:lnTo>
                    <a:pt x="260" y="192"/>
                  </a:lnTo>
                  <a:lnTo>
                    <a:pt x="256" y="192"/>
                  </a:lnTo>
                  <a:lnTo>
                    <a:pt x="238" y="180"/>
                  </a:lnTo>
                  <a:lnTo>
                    <a:pt x="222" y="164"/>
                  </a:lnTo>
                  <a:lnTo>
                    <a:pt x="192" y="130"/>
                  </a:lnTo>
                  <a:lnTo>
                    <a:pt x="160" y="98"/>
                  </a:lnTo>
                  <a:lnTo>
                    <a:pt x="144" y="82"/>
                  </a:lnTo>
                  <a:lnTo>
                    <a:pt x="130" y="64"/>
                  </a:lnTo>
                  <a:lnTo>
                    <a:pt x="124" y="56"/>
                  </a:lnTo>
                  <a:lnTo>
                    <a:pt x="120" y="48"/>
                  </a:lnTo>
                  <a:lnTo>
                    <a:pt x="116" y="50"/>
                  </a:lnTo>
                  <a:lnTo>
                    <a:pt x="116" y="52"/>
                  </a:lnTo>
                  <a:lnTo>
                    <a:pt x="126" y="72"/>
                  </a:lnTo>
                  <a:lnTo>
                    <a:pt x="138" y="90"/>
                  </a:lnTo>
                  <a:lnTo>
                    <a:pt x="164" y="124"/>
                  </a:lnTo>
                  <a:lnTo>
                    <a:pt x="178" y="134"/>
                  </a:lnTo>
                  <a:lnTo>
                    <a:pt x="202" y="160"/>
                  </a:lnTo>
                  <a:lnTo>
                    <a:pt x="226" y="184"/>
                  </a:lnTo>
                  <a:lnTo>
                    <a:pt x="230" y="190"/>
                  </a:lnTo>
                  <a:lnTo>
                    <a:pt x="234" y="196"/>
                  </a:lnTo>
                  <a:lnTo>
                    <a:pt x="240" y="208"/>
                  </a:lnTo>
                  <a:lnTo>
                    <a:pt x="242" y="222"/>
                  </a:lnTo>
                  <a:lnTo>
                    <a:pt x="244" y="236"/>
                  </a:lnTo>
                  <a:lnTo>
                    <a:pt x="246" y="278"/>
                  </a:lnTo>
                  <a:lnTo>
                    <a:pt x="248" y="320"/>
                  </a:lnTo>
                  <a:lnTo>
                    <a:pt x="246" y="362"/>
                  </a:lnTo>
                  <a:lnTo>
                    <a:pt x="242" y="402"/>
                  </a:lnTo>
                  <a:lnTo>
                    <a:pt x="240" y="420"/>
                  </a:lnTo>
                  <a:lnTo>
                    <a:pt x="240" y="440"/>
                  </a:lnTo>
                  <a:lnTo>
                    <a:pt x="238" y="458"/>
                  </a:lnTo>
                  <a:lnTo>
                    <a:pt x="234" y="478"/>
                  </a:lnTo>
                  <a:lnTo>
                    <a:pt x="232" y="482"/>
                  </a:lnTo>
                  <a:lnTo>
                    <a:pt x="230" y="486"/>
                  </a:lnTo>
                  <a:lnTo>
                    <a:pt x="226" y="488"/>
                  </a:lnTo>
                  <a:lnTo>
                    <a:pt x="222" y="488"/>
                  </a:lnTo>
                  <a:lnTo>
                    <a:pt x="214" y="482"/>
                  </a:lnTo>
                  <a:lnTo>
                    <a:pt x="208" y="476"/>
                  </a:lnTo>
                  <a:lnTo>
                    <a:pt x="204" y="468"/>
                  </a:lnTo>
                  <a:lnTo>
                    <a:pt x="200" y="460"/>
                  </a:lnTo>
                  <a:lnTo>
                    <a:pt x="196" y="440"/>
                  </a:lnTo>
                  <a:lnTo>
                    <a:pt x="192" y="422"/>
                  </a:lnTo>
                  <a:lnTo>
                    <a:pt x="190" y="406"/>
                  </a:lnTo>
                  <a:lnTo>
                    <a:pt x="192" y="390"/>
                  </a:lnTo>
                  <a:lnTo>
                    <a:pt x="194" y="374"/>
                  </a:lnTo>
                  <a:lnTo>
                    <a:pt x="196" y="358"/>
                  </a:lnTo>
                  <a:lnTo>
                    <a:pt x="198" y="350"/>
                  </a:lnTo>
                  <a:lnTo>
                    <a:pt x="200" y="340"/>
                  </a:lnTo>
                  <a:lnTo>
                    <a:pt x="204" y="332"/>
                  </a:lnTo>
                  <a:lnTo>
                    <a:pt x="206" y="324"/>
                  </a:lnTo>
                  <a:lnTo>
                    <a:pt x="210" y="294"/>
                  </a:lnTo>
                  <a:lnTo>
                    <a:pt x="216" y="266"/>
                  </a:lnTo>
                  <a:lnTo>
                    <a:pt x="224" y="238"/>
                  </a:lnTo>
                  <a:lnTo>
                    <a:pt x="234" y="208"/>
                  </a:lnTo>
                  <a:lnTo>
                    <a:pt x="232" y="206"/>
                  </a:lnTo>
                  <a:lnTo>
                    <a:pt x="230" y="202"/>
                  </a:lnTo>
                  <a:lnTo>
                    <a:pt x="228" y="200"/>
                  </a:lnTo>
                  <a:lnTo>
                    <a:pt x="224" y="204"/>
                  </a:lnTo>
                  <a:lnTo>
                    <a:pt x="218" y="220"/>
                  </a:lnTo>
                  <a:lnTo>
                    <a:pt x="214" y="240"/>
                  </a:lnTo>
                  <a:lnTo>
                    <a:pt x="208" y="278"/>
                  </a:lnTo>
                  <a:lnTo>
                    <a:pt x="204" y="294"/>
                  </a:lnTo>
                  <a:lnTo>
                    <a:pt x="202" y="312"/>
                  </a:lnTo>
                  <a:lnTo>
                    <a:pt x="198" y="328"/>
                  </a:lnTo>
                  <a:lnTo>
                    <a:pt x="196" y="336"/>
                  </a:lnTo>
                  <a:lnTo>
                    <a:pt x="192" y="344"/>
                  </a:lnTo>
                  <a:lnTo>
                    <a:pt x="188" y="344"/>
                  </a:lnTo>
                  <a:lnTo>
                    <a:pt x="186" y="344"/>
                  </a:lnTo>
                  <a:lnTo>
                    <a:pt x="180" y="316"/>
                  </a:lnTo>
                  <a:lnTo>
                    <a:pt x="176" y="288"/>
                  </a:lnTo>
                  <a:lnTo>
                    <a:pt x="170" y="260"/>
                  </a:lnTo>
                  <a:lnTo>
                    <a:pt x="164" y="246"/>
                  </a:lnTo>
                  <a:lnTo>
                    <a:pt x="158" y="234"/>
                  </a:lnTo>
                  <a:lnTo>
                    <a:pt x="134" y="194"/>
                  </a:lnTo>
                  <a:lnTo>
                    <a:pt x="122" y="176"/>
                  </a:lnTo>
                  <a:lnTo>
                    <a:pt x="110" y="156"/>
                  </a:lnTo>
                  <a:lnTo>
                    <a:pt x="106" y="148"/>
                  </a:lnTo>
                  <a:lnTo>
                    <a:pt x="100" y="140"/>
                  </a:lnTo>
                  <a:lnTo>
                    <a:pt x="98" y="136"/>
                  </a:lnTo>
                  <a:lnTo>
                    <a:pt x="96" y="130"/>
                  </a:lnTo>
                  <a:lnTo>
                    <a:pt x="94" y="124"/>
                  </a:lnTo>
                  <a:lnTo>
                    <a:pt x="92" y="120"/>
                  </a:lnTo>
                  <a:lnTo>
                    <a:pt x="90" y="120"/>
                  </a:lnTo>
                  <a:lnTo>
                    <a:pt x="86" y="120"/>
                  </a:lnTo>
                  <a:lnTo>
                    <a:pt x="80" y="122"/>
                  </a:lnTo>
                  <a:lnTo>
                    <a:pt x="74" y="124"/>
                  </a:lnTo>
                  <a:lnTo>
                    <a:pt x="70" y="124"/>
                  </a:lnTo>
                  <a:lnTo>
                    <a:pt x="114" y="190"/>
                  </a:lnTo>
                  <a:lnTo>
                    <a:pt x="136" y="222"/>
                  </a:lnTo>
                  <a:lnTo>
                    <a:pt x="154" y="256"/>
                  </a:lnTo>
                  <a:lnTo>
                    <a:pt x="158" y="268"/>
                  </a:lnTo>
                  <a:lnTo>
                    <a:pt x="160" y="278"/>
                  </a:lnTo>
                  <a:lnTo>
                    <a:pt x="164" y="300"/>
                  </a:lnTo>
                  <a:lnTo>
                    <a:pt x="172" y="338"/>
                  </a:lnTo>
                  <a:lnTo>
                    <a:pt x="178" y="358"/>
                  </a:lnTo>
                  <a:lnTo>
                    <a:pt x="180" y="376"/>
                  </a:lnTo>
                  <a:lnTo>
                    <a:pt x="180" y="384"/>
                  </a:lnTo>
                  <a:lnTo>
                    <a:pt x="180" y="386"/>
                  </a:lnTo>
                  <a:lnTo>
                    <a:pt x="178" y="386"/>
                  </a:lnTo>
                  <a:lnTo>
                    <a:pt x="172" y="382"/>
                  </a:lnTo>
                  <a:lnTo>
                    <a:pt x="168" y="376"/>
                  </a:lnTo>
                  <a:lnTo>
                    <a:pt x="164" y="362"/>
                  </a:lnTo>
                  <a:lnTo>
                    <a:pt x="158" y="340"/>
                  </a:lnTo>
                  <a:lnTo>
                    <a:pt x="148" y="320"/>
                  </a:lnTo>
                  <a:lnTo>
                    <a:pt x="128" y="278"/>
                  </a:lnTo>
                  <a:lnTo>
                    <a:pt x="122" y="270"/>
                  </a:lnTo>
                  <a:lnTo>
                    <a:pt x="114" y="260"/>
                  </a:lnTo>
                  <a:lnTo>
                    <a:pt x="96" y="242"/>
                  </a:lnTo>
                  <a:lnTo>
                    <a:pt x="76" y="220"/>
                  </a:lnTo>
                  <a:lnTo>
                    <a:pt x="58" y="196"/>
                  </a:lnTo>
                  <a:lnTo>
                    <a:pt x="42" y="178"/>
                  </a:lnTo>
                  <a:lnTo>
                    <a:pt x="36" y="168"/>
                  </a:lnTo>
                  <a:lnTo>
                    <a:pt x="30" y="156"/>
                  </a:lnTo>
                  <a:lnTo>
                    <a:pt x="28" y="158"/>
                  </a:lnTo>
                  <a:lnTo>
                    <a:pt x="26" y="160"/>
                  </a:lnTo>
                  <a:lnTo>
                    <a:pt x="34" y="176"/>
                  </a:lnTo>
                  <a:lnTo>
                    <a:pt x="42" y="190"/>
                  </a:lnTo>
                  <a:lnTo>
                    <a:pt x="64" y="218"/>
                  </a:lnTo>
                  <a:lnTo>
                    <a:pt x="108" y="270"/>
                  </a:lnTo>
                  <a:lnTo>
                    <a:pt x="118" y="280"/>
                  </a:lnTo>
                  <a:lnTo>
                    <a:pt x="122" y="286"/>
                  </a:lnTo>
                  <a:lnTo>
                    <a:pt x="124" y="292"/>
                  </a:lnTo>
                  <a:lnTo>
                    <a:pt x="144" y="356"/>
                  </a:lnTo>
                  <a:lnTo>
                    <a:pt x="166" y="420"/>
                  </a:lnTo>
                  <a:lnTo>
                    <a:pt x="176" y="448"/>
                  </a:lnTo>
                  <a:lnTo>
                    <a:pt x="182" y="464"/>
                  </a:lnTo>
                  <a:lnTo>
                    <a:pt x="188" y="478"/>
                  </a:lnTo>
                  <a:lnTo>
                    <a:pt x="186" y="478"/>
                  </a:lnTo>
                  <a:lnTo>
                    <a:pt x="184" y="480"/>
                  </a:lnTo>
                  <a:lnTo>
                    <a:pt x="176" y="472"/>
                  </a:lnTo>
                  <a:lnTo>
                    <a:pt x="170" y="462"/>
                  </a:lnTo>
                  <a:lnTo>
                    <a:pt x="154" y="444"/>
                  </a:lnTo>
                  <a:lnTo>
                    <a:pt x="130" y="418"/>
                  </a:lnTo>
                  <a:lnTo>
                    <a:pt x="106" y="392"/>
                  </a:lnTo>
                  <a:lnTo>
                    <a:pt x="98" y="382"/>
                  </a:lnTo>
                  <a:lnTo>
                    <a:pt x="94" y="376"/>
                  </a:lnTo>
                  <a:lnTo>
                    <a:pt x="90" y="374"/>
                  </a:lnTo>
                  <a:lnTo>
                    <a:pt x="86" y="374"/>
                  </a:lnTo>
                  <a:lnTo>
                    <a:pt x="84" y="378"/>
                  </a:lnTo>
                  <a:lnTo>
                    <a:pt x="86" y="384"/>
                  </a:lnTo>
                  <a:lnTo>
                    <a:pt x="88" y="388"/>
                  </a:lnTo>
                  <a:lnTo>
                    <a:pt x="96" y="398"/>
                  </a:lnTo>
                  <a:lnTo>
                    <a:pt x="114" y="424"/>
                  </a:lnTo>
                  <a:lnTo>
                    <a:pt x="134" y="448"/>
                  </a:lnTo>
                  <a:lnTo>
                    <a:pt x="152" y="472"/>
                  </a:lnTo>
                  <a:lnTo>
                    <a:pt x="170" y="496"/>
                  </a:lnTo>
                  <a:lnTo>
                    <a:pt x="170" y="498"/>
                  </a:lnTo>
                  <a:lnTo>
                    <a:pt x="170" y="500"/>
                  </a:lnTo>
                  <a:lnTo>
                    <a:pt x="166" y="500"/>
                  </a:lnTo>
                  <a:lnTo>
                    <a:pt x="136" y="486"/>
                  </a:lnTo>
                  <a:lnTo>
                    <a:pt x="106" y="470"/>
                  </a:lnTo>
                  <a:lnTo>
                    <a:pt x="78" y="452"/>
                  </a:lnTo>
                  <a:lnTo>
                    <a:pt x="48" y="436"/>
                  </a:lnTo>
                  <a:lnTo>
                    <a:pt x="30" y="424"/>
                  </a:lnTo>
                  <a:lnTo>
                    <a:pt x="14" y="412"/>
                  </a:lnTo>
                  <a:lnTo>
                    <a:pt x="6" y="408"/>
                  </a:lnTo>
                  <a:lnTo>
                    <a:pt x="2" y="410"/>
                  </a:lnTo>
                  <a:lnTo>
                    <a:pt x="0" y="414"/>
                  </a:lnTo>
                  <a:lnTo>
                    <a:pt x="20" y="428"/>
                  </a:lnTo>
                  <a:lnTo>
                    <a:pt x="40" y="442"/>
                  </a:lnTo>
                  <a:lnTo>
                    <a:pt x="80" y="464"/>
                  </a:lnTo>
                  <a:lnTo>
                    <a:pt x="122" y="490"/>
                  </a:lnTo>
                  <a:lnTo>
                    <a:pt x="142" y="502"/>
                  </a:lnTo>
                  <a:lnTo>
                    <a:pt x="162" y="518"/>
                  </a:lnTo>
                  <a:lnTo>
                    <a:pt x="174" y="530"/>
                  </a:lnTo>
                  <a:lnTo>
                    <a:pt x="186" y="544"/>
                  </a:lnTo>
                  <a:lnTo>
                    <a:pt x="192" y="558"/>
                  </a:lnTo>
                  <a:lnTo>
                    <a:pt x="194" y="574"/>
                  </a:lnTo>
                  <a:lnTo>
                    <a:pt x="196" y="592"/>
                  </a:lnTo>
                  <a:lnTo>
                    <a:pt x="200" y="612"/>
                  </a:lnTo>
                  <a:lnTo>
                    <a:pt x="208" y="652"/>
                  </a:lnTo>
                  <a:lnTo>
                    <a:pt x="210" y="670"/>
                  </a:lnTo>
                  <a:lnTo>
                    <a:pt x="208" y="684"/>
                  </a:lnTo>
                  <a:lnTo>
                    <a:pt x="206" y="690"/>
                  </a:lnTo>
                  <a:lnTo>
                    <a:pt x="202" y="696"/>
                  </a:lnTo>
                  <a:lnTo>
                    <a:pt x="196" y="698"/>
                  </a:lnTo>
                  <a:lnTo>
                    <a:pt x="190" y="700"/>
                  </a:lnTo>
                  <a:lnTo>
                    <a:pt x="206" y="700"/>
                  </a:lnTo>
                  <a:lnTo>
                    <a:pt x="224" y="698"/>
                  </a:lnTo>
                  <a:lnTo>
                    <a:pt x="258" y="700"/>
                  </a:lnTo>
                  <a:lnTo>
                    <a:pt x="264" y="700"/>
                  </a:lnTo>
                  <a:lnTo>
                    <a:pt x="268" y="700"/>
                  </a:lnTo>
                  <a:lnTo>
                    <a:pt x="272" y="700"/>
                  </a:lnTo>
                  <a:lnTo>
                    <a:pt x="278" y="698"/>
                  </a:lnTo>
                  <a:lnTo>
                    <a:pt x="286" y="698"/>
                  </a:lnTo>
                  <a:lnTo>
                    <a:pt x="302" y="702"/>
                  </a:lnTo>
                  <a:lnTo>
                    <a:pt x="298" y="690"/>
                  </a:lnTo>
                  <a:lnTo>
                    <a:pt x="296" y="678"/>
                  </a:lnTo>
                  <a:lnTo>
                    <a:pt x="294" y="652"/>
                  </a:lnTo>
                  <a:lnTo>
                    <a:pt x="294" y="626"/>
                  </a:lnTo>
                  <a:lnTo>
                    <a:pt x="294" y="614"/>
                  </a:lnTo>
                  <a:lnTo>
                    <a:pt x="290" y="602"/>
                  </a:lnTo>
                  <a:lnTo>
                    <a:pt x="290" y="594"/>
                  </a:lnTo>
                  <a:lnTo>
                    <a:pt x="288" y="586"/>
                  </a:lnTo>
                  <a:lnTo>
                    <a:pt x="292" y="556"/>
                  </a:lnTo>
                  <a:lnTo>
                    <a:pt x="296" y="540"/>
                  </a:lnTo>
                  <a:lnTo>
                    <a:pt x="302" y="526"/>
                  </a:lnTo>
                  <a:lnTo>
                    <a:pt x="308" y="518"/>
                  </a:lnTo>
                  <a:lnTo>
                    <a:pt x="316" y="510"/>
                  </a:lnTo>
                  <a:lnTo>
                    <a:pt x="324" y="504"/>
                  </a:lnTo>
                  <a:lnTo>
                    <a:pt x="332" y="496"/>
                  </a:lnTo>
                  <a:lnTo>
                    <a:pt x="342" y="490"/>
                  </a:lnTo>
                  <a:lnTo>
                    <a:pt x="418" y="470"/>
                  </a:lnTo>
                  <a:lnTo>
                    <a:pt x="456" y="460"/>
                  </a:lnTo>
                  <a:lnTo>
                    <a:pt x="496" y="452"/>
                  </a:lnTo>
                  <a:lnTo>
                    <a:pt x="494" y="450"/>
                  </a:lnTo>
                  <a:lnTo>
                    <a:pt x="484" y="448"/>
                  </a:lnTo>
                  <a:lnTo>
                    <a:pt x="472" y="448"/>
                  </a:lnTo>
                  <a:lnTo>
                    <a:pt x="450" y="452"/>
                  </a:lnTo>
                  <a:lnTo>
                    <a:pt x="424" y="458"/>
                  </a:lnTo>
                  <a:lnTo>
                    <a:pt x="398" y="466"/>
                  </a:lnTo>
                  <a:lnTo>
                    <a:pt x="372" y="474"/>
                  </a:lnTo>
                  <a:lnTo>
                    <a:pt x="346" y="480"/>
                  </a:lnTo>
                  <a:lnTo>
                    <a:pt x="346" y="472"/>
                  </a:lnTo>
                  <a:lnTo>
                    <a:pt x="348" y="466"/>
                  </a:lnTo>
                  <a:lnTo>
                    <a:pt x="350" y="460"/>
                  </a:lnTo>
                  <a:lnTo>
                    <a:pt x="356" y="454"/>
                  </a:lnTo>
                  <a:lnTo>
                    <a:pt x="366" y="442"/>
                  </a:lnTo>
                  <a:lnTo>
                    <a:pt x="376" y="430"/>
                  </a:lnTo>
                  <a:lnTo>
                    <a:pt x="426" y="370"/>
                  </a:lnTo>
                  <a:lnTo>
                    <a:pt x="476" y="312"/>
                  </a:lnTo>
                  <a:lnTo>
                    <a:pt x="470" y="310"/>
                  </a:lnTo>
                  <a:lnTo>
                    <a:pt x="468" y="310"/>
                  </a:lnTo>
                  <a:lnTo>
                    <a:pt x="466" y="312"/>
                  </a:lnTo>
                  <a:lnTo>
                    <a:pt x="442" y="342"/>
                  </a:lnTo>
                  <a:lnTo>
                    <a:pt x="430" y="356"/>
                  </a:lnTo>
                  <a:lnTo>
                    <a:pt x="416" y="370"/>
                  </a:lnTo>
                  <a:lnTo>
                    <a:pt x="402" y="384"/>
                  </a:lnTo>
                  <a:lnTo>
                    <a:pt x="388" y="400"/>
                  </a:lnTo>
                  <a:lnTo>
                    <a:pt x="384" y="404"/>
                  </a:lnTo>
                  <a:lnTo>
                    <a:pt x="378" y="406"/>
                  </a:lnTo>
                  <a:lnTo>
                    <a:pt x="382" y="394"/>
                  </a:lnTo>
                  <a:lnTo>
                    <a:pt x="386" y="384"/>
                  </a:lnTo>
                  <a:lnTo>
                    <a:pt x="398" y="362"/>
                  </a:lnTo>
                  <a:lnTo>
                    <a:pt x="412" y="340"/>
                  </a:lnTo>
                  <a:lnTo>
                    <a:pt x="416" y="330"/>
                  </a:lnTo>
                  <a:lnTo>
                    <a:pt x="420" y="318"/>
                  </a:lnTo>
                  <a:lnTo>
                    <a:pt x="430" y="272"/>
                  </a:lnTo>
                  <a:lnTo>
                    <a:pt x="438" y="250"/>
                  </a:lnTo>
                  <a:lnTo>
                    <a:pt x="446" y="230"/>
                  </a:lnTo>
                  <a:lnTo>
                    <a:pt x="446" y="226"/>
                  </a:lnTo>
                  <a:lnTo>
                    <a:pt x="440" y="226"/>
                  </a:lnTo>
                  <a:lnTo>
                    <a:pt x="438" y="228"/>
                  </a:lnTo>
                  <a:lnTo>
                    <a:pt x="436" y="232"/>
                  </a:lnTo>
                  <a:lnTo>
                    <a:pt x="432" y="256"/>
                  </a:lnTo>
                  <a:lnTo>
                    <a:pt x="424" y="280"/>
                  </a:lnTo>
                  <a:lnTo>
                    <a:pt x="410" y="326"/>
                  </a:lnTo>
                  <a:lnTo>
                    <a:pt x="402" y="342"/>
                  </a:lnTo>
                  <a:lnTo>
                    <a:pt x="392" y="358"/>
                  </a:lnTo>
                  <a:lnTo>
                    <a:pt x="360" y="410"/>
                  </a:lnTo>
                  <a:lnTo>
                    <a:pt x="328" y="460"/>
                  </a:lnTo>
                  <a:lnTo>
                    <a:pt x="316" y="476"/>
                  </a:lnTo>
                  <a:lnTo>
                    <a:pt x="302" y="490"/>
                  </a:lnTo>
                  <a:lnTo>
                    <a:pt x="298" y="492"/>
                  </a:lnTo>
                  <a:lnTo>
                    <a:pt x="294" y="492"/>
                  </a:lnTo>
                  <a:lnTo>
                    <a:pt x="292" y="490"/>
                  </a:lnTo>
                  <a:lnTo>
                    <a:pt x="292" y="486"/>
                  </a:lnTo>
                  <a:lnTo>
                    <a:pt x="292" y="474"/>
                  </a:lnTo>
                  <a:lnTo>
                    <a:pt x="296" y="460"/>
                  </a:lnTo>
                  <a:lnTo>
                    <a:pt x="302" y="434"/>
                  </a:lnTo>
                  <a:lnTo>
                    <a:pt x="304" y="430"/>
                  </a:lnTo>
                  <a:lnTo>
                    <a:pt x="308" y="426"/>
                  </a:lnTo>
                  <a:lnTo>
                    <a:pt x="314" y="422"/>
                  </a:lnTo>
                  <a:lnTo>
                    <a:pt x="318" y="418"/>
                  </a:lnTo>
                  <a:lnTo>
                    <a:pt x="328" y="404"/>
                  </a:lnTo>
                  <a:lnTo>
                    <a:pt x="334" y="390"/>
                  </a:lnTo>
                  <a:lnTo>
                    <a:pt x="340" y="374"/>
                  </a:lnTo>
                  <a:lnTo>
                    <a:pt x="346" y="360"/>
                  </a:lnTo>
                  <a:lnTo>
                    <a:pt x="358" y="334"/>
                  </a:lnTo>
                  <a:lnTo>
                    <a:pt x="374" y="300"/>
                  </a:lnTo>
                  <a:lnTo>
                    <a:pt x="382" y="282"/>
                  </a:lnTo>
                  <a:lnTo>
                    <a:pt x="392" y="264"/>
                  </a:lnTo>
                  <a:lnTo>
                    <a:pt x="402" y="250"/>
                  </a:lnTo>
                  <a:lnTo>
                    <a:pt x="406" y="242"/>
                  </a:lnTo>
                  <a:lnTo>
                    <a:pt x="412" y="234"/>
                  </a:lnTo>
                  <a:lnTo>
                    <a:pt x="408" y="234"/>
                  </a:lnTo>
                  <a:lnTo>
                    <a:pt x="406" y="236"/>
                  </a:lnTo>
                  <a:lnTo>
                    <a:pt x="402" y="240"/>
                  </a:lnTo>
                  <a:lnTo>
                    <a:pt x="390" y="256"/>
                  </a:lnTo>
                  <a:lnTo>
                    <a:pt x="378" y="270"/>
                  </a:lnTo>
                  <a:lnTo>
                    <a:pt x="358" y="302"/>
                  </a:lnTo>
                  <a:lnTo>
                    <a:pt x="352" y="312"/>
                  </a:lnTo>
                  <a:lnTo>
                    <a:pt x="346" y="324"/>
                  </a:lnTo>
                  <a:lnTo>
                    <a:pt x="336" y="346"/>
                  </a:lnTo>
                  <a:lnTo>
                    <a:pt x="326" y="368"/>
                  </a:lnTo>
                  <a:lnTo>
                    <a:pt x="320" y="378"/>
                  </a:lnTo>
                  <a:lnTo>
                    <a:pt x="312" y="388"/>
                  </a:lnTo>
                  <a:lnTo>
                    <a:pt x="306" y="388"/>
                  </a:lnTo>
                  <a:lnTo>
                    <a:pt x="304" y="388"/>
                  </a:lnTo>
                  <a:lnTo>
                    <a:pt x="302" y="384"/>
                  </a:lnTo>
                  <a:lnTo>
                    <a:pt x="302" y="366"/>
                  </a:lnTo>
                  <a:lnTo>
                    <a:pt x="304" y="348"/>
                  </a:lnTo>
                  <a:lnTo>
                    <a:pt x="308" y="330"/>
                  </a:lnTo>
                  <a:lnTo>
                    <a:pt x="314" y="312"/>
                  </a:lnTo>
                  <a:lnTo>
                    <a:pt x="328" y="278"/>
                  </a:lnTo>
                  <a:lnTo>
                    <a:pt x="344" y="244"/>
                  </a:lnTo>
                  <a:lnTo>
                    <a:pt x="358" y="216"/>
                  </a:lnTo>
                  <a:lnTo>
                    <a:pt x="372" y="188"/>
                  </a:lnTo>
                  <a:lnTo>
                    <a:pt x="398" y="132"/>
                  </a:lnTo>
                  <a:lnTo>
                    <a:pt x="394" y="132"/>
                  </a:lnTo>
                  <a:lnTo>
                    <a:pt x="392" y="134"/>
                  </a:lnTo>
                  <a:lnTo>
                    <a:pt x="390" y="138"/>
                  </a:lnTo>
                  <a:lnTo>
                    <a:pt x="370" y="174"/>
                  </a:lnTo>
                  <a:lnTo>
                    <a:pt x="354" y="208"/>
                  </a:lnTo>
                  <a:lnTo>
                    <a:pt x="336" y="242"/>
                  </a:lnTo>
                  <a:lnTo>
                    <a:pt x="316" y="278"/>
                  </a:lnTo>
                  <a:lnTo>
                    <a:pt x="314" y="278"/>
                  </a:lnTo>
                  <a:lnTo>
                    <a:pt x="312" y="278"/>
                  </a:lnTo>
                  <a:lnTo>
                    <a:pt x="310" y="268"/>
                  </a:lnTo>
                  <a:lnTo>
                    <a:pt x="310" y="258"/>
                  </a:lnTo>
                  <a:lnTo>
                    <a:pt x="310" y="248"/>
                  </a:lnTo>
                  <a:lnTo>
                    <a:pt x="312" y="238"/>
                  </a:lnTo>
                  <a:lnTo>
                    <a:pt x="320" y="220"/>
                  </a:lnTo>
                  <a:lnTo>
                    <a:pt x="330" y="204"/>
                  </a:lnTo>
                  <a:lnTo>
                    <a:pt x="350" y="172"/>
                  </a:lnTo>
                  <a:lnTo>
                    <a:pt x="372" y="140"/>
                  </a:lnTo>
                  <a:lnTo>
                    <a:pt x="416" y="80"/>
                  </a:lnTo>
                  <a:lnTo>
                    <a:pt x="408" y="84"/>
                  </a:lnTo>
                  <a:lnTo>
                    <a:pt x="400" y="88"/>
                  </a:lnTo>
                  <a:lnTo>
                    <a:pt x="394" y="96"/>
                  </a:lnTo>
                  <a:lnTo>
                    <a:pt x="390" y="102"/>
                  </a:lnTo>
                  <a:lnTo>
                    <a:pt x="372" y="126"/>
                  </a:lnTo>
                  <a:lnTo>
                    <a:pt x="354" y="150"/>
                  </a:lnTo>
                  <a:lnTo>
                    <a:pt x="336" y="172"/>
                  </a:lnTo>
                  <a:lnTo>
                    <a:pt x="320" y="198"/>
                  </a:lnTo>
                  <a:lnTo>
                    <a:pt x="318" y="198"/>
                  </a:lnTo>
                  <a:lnTo>
                    <a:pt x="316" y="196"/>
                  </a:lnTo>
                  <a:lnTo>
                    <a:pt x="316" y="170"/>
                  </a:lnTo>
                  <a:lnTo>
                    <a:pt x="312" y="144"/>
                  </a:lnTo>
                  <a:lnTo>
                    <a:pt x="308" y="128"/>
                  </a:lnTo>
                  <a:lnTo>
                    <a:pt x="304" y="114"/>
                  </a:lnTo>
                  <a:lnTo>
                    <a:pt x="298" y="100"/>
                  </a:lnTo>
                  <a:lnTo>
                    <a:pt x="294" y="84"/>
                  </a:lnTo>
                  <a:lnTo>
                    <a:pt x="294" y="76"/>
                  </a:lnTo>
                  <a:lnTo>
                    <a:pt x="294" y="68"/>
                  </a:lnTo>
                  <a:lnTo>
                    <a:pt x="294" y="60"/>
                  </a:lnTo>
                  <a:lnTo>
                    <a:pt x="292" y="52"/>
                  </a:lnTo>
                  <a:lnTo>
                    <a:pt x="288" y="52"/>
                  </a:lnTo>
                  <a:lnTo>
                    <a:pt x="288" y="70"/>
                  </a:lnTo>
                  <a:lnTo>
                    <a:pt x="290" y="88"/>
                  </a:lnTo>
                  <a:lnTo>
                    <a:pt x="300" y="124"/>
                  </a:lnTo>
                  <a:lnTo>
                    <a:pt x="302" y="142"/>
                  </a:lnTo>
                  <a:lnTo>
                    <a:pt x="306" y="160"/>
                  </a:lnTo>
                  <a:lnTo>
                    <a:pt x="306" y="184"/>
                  </a:lnTo>
                  <a:lnTo>
                    <a:pt x="306" y="208"/>
                  </a:lnTo>
                  <a:lnTo>
                    <a:pt x="302" y="258"/>
                  </a:lnTo>
                  <a:lnTo>
                    <a:pt x="294" y="306"/>
                  </a:lnTo>
                  <a:lnTo>
                    <a:pt x="288" y="354"/>
                  </a:lnTo>
                  <a:lnTo>
                    <a:pt x="286" y="360"/>
                  </a:lnTo>
                  <a:lnTo>
                    <a:pt x="282" y="364"/>
                  </a:lnTo>
                  <a:lnTo>
                    <a:pt x="274" y="372"/>
                  </a:lnTo>
                  <a:lnTo>
                    <a:pt x="270" y="36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26" name="Freeform 185"/>
            <p:cNvSpPr>
              <a:spLocks/>
            </p:cNvSpPr>
            <p:nvPr/>
          </p:nvSpPr>
          <p:spPr bwMode="auto">
            <a:xfrm>
              <a:off x="840" y="2718"/>
              <a:ext cx="6" cy="34"/>
            </a:xfrm>
            <a:custGeom>
              <a:avLst/>
              <a:gdLst>
                <a:gd name="T0" fmla="*/ 4 w 6"/>
                <a:gd name="T1" fmla="*/ 2 h 34"/>
                <a:gd name="T2" fmla="*/ 0 w 6"/>
                <a:gd name="T3" fmla="*/ 18 h 34"/>
                <a:gd name="T4" fmla="*/ 0 w 6"/>
                <a:gd name="T5" fmla="*/ 32 h 34"/>
                <a:gd name="T6" fmla="*/ 2 w 6"/>
                <a:gd name="T7" fmla="*/ 34 h 34"/>
                <a:gd name="T8" fmla="*/ 4 w 6"/>
                <a:gd name="T9" fmla="*/ 18 h 34"/>
                <a:gd name="T10" fmla="*/ 6 w 6"/>
                <a:gd name="T11" fmla="*/ 0 h 34"/>
                <a:gd name="T12" fmla="*/ 4 w 6"/>
                <a:gd name="T13" fmla="*/ 0 h 34"/>
                <a:gd name="T14" fmla="*/ 4 w 6"/>
                <a:gd name="T15" fmla="*/ 2 h 3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4"/>
                <a:gd name="T26" fmla="*/ 6 w 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4">
                  <a:moveTo>
                    <a:pt x="4" y="2"/>
                  </a:moveTo>
                  <a:lnTo>
                    <a:pt x="0" y="18"/>
                  </a:lnTo>
                  <a:lnTo>
                    <a:pt x="0" y="32"/>
                  </a:lnTo>
                  <a:lnTo>
                    <a:pt x="2" y="34"/>
                  </a:lnTo>
                  <a:lnTo>
                    <a:pt x="4" y="18"/>
                  </a:lnTo>
                  <a:lnTo>
                    <a:pt x="6" y="0"/>
                  </a:lnTo>
                  <a:lnTo>
                    <a:pt x="4" y="0"/>
                  </a:lnTo>
                  <a:lnTo>
                    <a:pt x="4"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7" name="Freeform 186"/>
            <p:cNvSpPr>
              <a:spLocks/>
            </p:cNvSpPr>
            <p:nvPr/>
          </p:nvSpPr>
          <p:spPr bwMode="auto">
            <a:xfrm>
              <a:off x="842" y="2754"/>
              <a:ext cx="6" cy="32"/>
            </a:xfrm>
            <a:custGeom>
              <a:avLst/>
              <a:gdLst>
                <a:gd name="T0" fmla="*/ 0 w 6"/>
                <a:gd name="T1" fmla="*/ 4 h 32"/>
                <a:gd name="T2" fmla="*/ 2 w 6"/>
                <a:gd name="T3" fmla="*/ 18 h 32"/>
                <a:gd name="T4" fmla="*/ 2 w 6"/>
                <a:gd name="T5" fmla="*/ 24 h 32"/>
                <a:gd name="T6" fmla="*/ 6 w 6"/>
                <a:gd name="T7" fmla="*/ 32 h 32"/>
                <a:gd name="T8" fmla="*/ 6 w 6"/>
                <a:gd name="T9" fmla="*/ 26 h 32"/>
                <a:gd name="T10" fmla="*/ 4 w 6"/>
                <a:gd name="T11" fmla="*/ 14 h 32"/>
                <a:gd name="T12" fmla="*/ 0 w 6"/>
                <a:gd name="T13" fmla="*/ 0 h 32"/>
                <a:gd name="T14" fmla="*/ 0 w 6"/>
                <a:gd name="T15" fmla="*/ 2 h 32"/>
                <a:gd name="T16" fmla="*/ 0 w 6"/>
                <a:gd name="T17" fmla="*/ 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2"/>
                <a:gd name="T29" fmla="*/ 6 w 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2">
                  <a:moveTo>
                    <a:pt x="0" y="4"/>
                  </a:moveTo>
                  <a:lnTo>
                    <a:pt x="2" y="18"/>
                  </a:lnTo>
                  <a:lnTo>
                    <a:pt x="2" y="24"/>
                  </a:lnTo>
                  <a:lnTo>
                    <a:pt x="6" y="32"/>
                  </a:lnTo>
                  <a:lnTo>
                    <a:pt x="6" y="26"/>
                  </a:lnTo>
                  <a:lnTo>
                    <a:pt x="4" y="14"/>
                  </a:lnTo>
                  <a:lnTo>
                    <a:pt x="0" y="0"/>
                  </a:lnTo>
                  <a:lnTo>
                    <a:pt x="0" y="2"/>
                  </a:lnTo>
                  <a:lnTo>
                    <a:pt x="0"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8" name="Freeform 187"/>
            <p:cNvSpPr>
              <a:spLocks/>
            </p:cNvSpPr>
            <p:nvPr/>
          </p:nvSpPr>
          <p:spPr bwMode="auto">
            <a:xfrm>
              <a:off x="846" y="2788"/>
              <a:ext cx="2" cy="32"/>
            </a:xfrm>
            <a:custGeom>
              <a:avLst/>
              <a:gdLst>
                <a:gd name="T0" fmla="*/ 0 w 2"/>
                <a:gd name="T1" fmla="*/ 2 h 32"/>
                <a:gd name="T2" fmla="*/ 0 w 2"/>
                <a:gd name="T3" fmla="*/ 18 h 32"/>
                <a:gd name="T4" fmla="*/ 0 w 2"/>
                <a:gd name="T5" fmla="*/ 26 h 32"/>
                <a:gd name="T6" fmla="*/ 2 w 2"/>
                <a:gd name="T7" fmla="*/ 32 h 32"/>
                <a:gd name="T8" fmla="*/ 2 w 2"/>
                <a:gd name="T9" fmla="*/ 30 h 32"/>
                <a:gd name="T10" fmla="*/ 2 w 2"/>
                <a:gd name="T11" fmla="*/ 28 h 32"/>
                <a:gd name="T12" fmla="*/ 0 w 2"/>
                <a:gd name="T13" fmla="*/ 0 h 32"/>
                <a:gd name="T14" fmla="*/ 0 w 2"/>
                <a:gd name="T15" fmla="*/ 2 h 3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2"/>
                <a:gd name="T26" fmla="*/ 2 w 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2">
                  <a:moveTo>
                    <a:pt x="0" y="2"/>
                  </a:moveTo>
                  <a:lnTo>
                    <a:pt x="0" y="18"/>
                  </a:lnTo>
                  <a:lnTo>
                    <a:pt x="0" y="26"/>
                  </a:lnTo>
                  <a:lnTo>
                    <a:pt x="2" y="32"/>
                  </a:lnTo>
                  <a:lnTo>
                    <a:pt x="2" y="30"/>
                  </a:lnTo>
                  <a:lnTo>
                    <a:pt x="2" y="28"/>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9" name="Freeform 188"/>
            <p:cNvSpPr>
              <a:spLocks/>
            </p:cNvSpPr>
            <p:nvPr/>
          </p:nvSpPr>
          <p:spPr bwMode="auto">
            <a:xfrm>
              <a:off x="840" y="2772"/>
              <a:ext cx="4" cy="26"/>
            </a:xfrm>
            <a:custGeom>
              <a:avLst/>
              <a:gdLst>
                <a:gd name="T0" fmla="*/ 0 w 4"/>
                <a:gd name="T1" fmla="*/ 2 h 26"/>
                <a:gd name="T2" fmla="*/ 0 w 4"/>
                <a:gd name="T3" fmla="*/ 14 h 26"/>
                <a:gd name="T4" fmla="*/ 2 w 4"/>
                <a:gd name="T5" fmla="*/ 20 h 26"/>
                <a:gd name="T6" fmla="*/ 2 w 4"/>
                <a:gd name="T7" fmla="*/ 26 h 26"/>
                <a:gd name="T8" fmla="*/ 4 w 4"/>
                <a:gd name="T9" fmla="*/ 20 h 26"/>
                <a:gd name="T10" fmla="*/ 2 w 4"/>
                <a:gd name="T11" fmla="*/ 10 h 26"/>
                <a:gd name="T12" fmla="*/ 2 w 4"/>
                <a:gd name="T13" fmla="*/ 0 h 26"/>
                <a:gd name="T14" fmla="*/ 0 w 4"/>
                <a:gd name="T15" fmla="*/ 2 h 2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6"/>
                <a:gd name="T26" fmla="*/ 4 w 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6">
                  <a:moveTo>
                    <a:pt x="0" y="2"/>
                  </a:moveTo>
                  <a:lnTo>
                    <a:pt x="0" y="14"/>
                  </a:lnTo>
                  <a:lnTo>
                    <a:pt x="2" y="20"/>
                  </a:lnTo>
                  <a:lnTo>
                    <a:pt x="2" y="26"/>
                  </a:lnTo>
                  <a:lnTo>
                    <a:pt x="4" y="20"/>
                  </a:lnTo>
                  <a:lnTo>
                    <a:pt x="2" y="10"/>
                  </a:lnTo>
                  <a:lnTo>
                    <a:pt x="2"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0" name="Freeform 189"/>
            <p:cNvSpPr>
              <a:spLocks/>
            </p:cNvSpPr>
            <p:nvPr/>
          </p:nvSpPr>
          <p:spPr bwMode="auto">
            <a:xfrm>
              <a:off x="836" y="2740"/>
              <a:ext cx="2" cy="28"/>
            </a:xfrm>
            <a:custGeom>
              <a:avLst/>
              <a:gdLst>
                <a:gd name="T0" fmla="*/ 0 w 2"/>
                <a:gd name="T1" fmla="*/ 2 h 28"/>
                <a:gd name="T2" fmla="*/ 0 w 2"/>
                <a:gd name="T3" fmla="*/ 16 h 28"/>
                <a:gd name="T4" fmla="*/ 2 w 2"/>
                <a:gd name="T5" fmla="*/ 28 h 28"/>
                <a:gd name="T6" fmla="*/ 2 w 2"/>
                <a:gd name="T7" fmla="*/ 22 h 28"/>
                <a:gd name="T8" fmla="*/ 2 w 2"/>
                <a:gd name="T9" fmla="*/ 2 h 28"/>
                <a:gd name="T10" fmla="*/ 0 w 2"/>
                <a:gd name="T11" fmla="*/ 0 h 28"/>
                <a:gd name="T12" fmla="*/ 0 w 2"/>
                <a:gd name="T13" fmla="*/ 6 h 28"/>
                <a:gd name="T14" fmla="*/ 0 w 2"/>
                <a:gd name="T15" fmla="*/ 2 h 28"/>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8"/>
                <a:gd name="T26" fmla="*/ 2 w 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8">
                  <a:moveTo>
                    <a:pt x="0" y="2"/>
                  </a:moveTo>
                  <a:lnTo>
                    <a:pt x="0" y="16"/>
                  </a:lnTo>
                  <a:lnTo>
                    <a:pt x="2" y="28"/>
                  </a:lnTo>
                  <a:lnTo>
                    <a:pt x="2" y="22"/>
                  </a:lnTo>
                  <a:lnTo>
                    <a:pt x="2" y="2"/>
                  </a:lnTo>
                  <a:lnTo>
                    <a:pt x="0" y="0"/>
                  </a:lnTo>
                  <a:lnTo>
                    <a:pt x="0" y="6"/>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1" name="Freeform 190"/>
            <p:cNvSpPr>
              <a:spLocks/>
            </p:cNvSpPr>
            <p:nvPr/>
          </p:nvSpPr>
          <p:spPr bwMode="auto">
            <a:xfrm>
              <a:off x="836" y="2716"/>
              <a:ext cx="4" cy="20"/>
            </a:xfrm>
            <a:custGeom>
              <a:avLst/>
              <a:gdLst>
                <a:gd name="T0" fmla="*/ 2 w 4"/>
                <a:gd name="T1" fmla="*/ 2 h 20"/>
                <a:gd name="T2" fmla="*/ 0 w 4"/>
                <a:gd name="T3" fmla="*/ 12 h 20"/>
                <a:gd name="T4" fmla="*/ 0 w 4"/>
                <a:gd name="T5" fmla="*/ 16 h 20"/>
                <a:gd name="T6" fmla="*/ 0 w 4"/>
                <a:gd name="T7" fmla="*/ 20 h 20"/>
                <a:gd name="T8" fmla="*/ 2 w 4"/>
                <a:gd name="T9" fmla="*/ 18 h 20"/>
                <a:gd name="T10" fmla="*/ 4 w 4"/>
                <a:gd name="T11" fmla="*/ 0 h 20"/>
                <a:gd name="T12" fmla="*/ 2 w 4"/>
                <a:gd name="T13" fmla="*/ 2 h 20"/>
                <a:gd name="T14" fmla="*/ 2 w 4"/>
                <a:gd name="T15" fmla="*/ 4 h 20"/>
                <a:gd name="T16" fmla="*/ 2 w 4"/>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0"/>
                <a:gd name="T29" fmla="*/ 4 w 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0">
                  <a:moveTo>
                    <a:pt x="2" y="2"/>
                  </a:moveTo>
                  <a:lnTo>
                    <a:pt x="0" y="12"/>
                  </a:lnTo>
                  <a:lnTo>
                    <a:pt x="0" y="16"/>
                  </a:lnTo>
                  <a:lnTo>
                    <a:pt x="0" y="20"/>
                  </a:lnTo>
                  <a:lnTo>
                    <a:pt x="2" y="18"/>
                  </a:lnTo>
                  <a:lnTo>
                    <a:pt x="4" y="0"/>
                  </a:lnTo>
                  <a:lnTo>
                    <a:pt x="2" y="2"/>
                  </a:lnTo>
                  <a:lnTo>
                    <a:pt x="2" y="4"/>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2" name="Freeform 191"/>
            <p:cNvSpPr>
              <a:spLocks/>
            </p:cNvSpPr>
            <p:nvPr/>
          </p:nvSpPr>
          <p:spPr bwMode="auto">
            <a:xfrm>
              <a:off x="846" y="2822"/>
              <a:ext cx="2" cy="26"/>
            </a:xfrm>
            <a:custGeom>
              <a:avLst/>
              <a:gdLst>
                <a:gd name="T0" fmla="*/ 0 w 2"/>
                <a:gd name="T1" fmla="*/ 0 h 26"/>
                <a:gd name="T2" fmla="*/ 0 w 2"/>
                <a:gd name="T3" fmla="*/ 12 h 26"/>
                <a:gd name="T4" fmla="*/ 0 w 2"/>
                <a:gd name="T5" fmla="*/ 24 h 26"/>
                <a:gd name="T6" fmla="*/ 2 w 2"/>
                <a:gd name="T7" fmla="*/ 26 h 26"/>
                <a:gd name="T8" fmla="*/ 2 w 2"/>
                <a:gd name="T9" fmla="*/ 18 h 26"/>
                <a:gd name="T10" fmla="*/ 2 w 2"/>
                <a:gd name="T11" fmla="*/ 10 h 26"/>
                <a:gd name="T12" fmla="*/ 0 w 2"/>
                <a:gd name="T13" fmla="*/ 4 h 26"/>
                <a:gd name="T14" fmla="*/ 0 w 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6"/>
                <a:gd name="T26" fmla="*/ 2 w 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6">
                  <a:moveTo>
                    <a:pt x="0" y="0"/>
                  </a:moveTo>
                  <a:lnTo>
                    <a:pt x="0" y="12"/>
                  </a:lnTo>
                  <a:lnTo>
                    <a:pt x="0" y="24"/>
                  </a:lnTo>
                  <a:lnTo>
                    <a:pt x="2" y="26"/>
                  </a:lnTo>
                  <a:lnTo>
                    <a:pt x="2" y="18"/>
                  </a:lnTo>
                  <a:lnTo>
                    <a:pt x="2" y="10"/>
                  </a:lnTo>
                  <a:lnTo>
                    <a:pt x="0" y="4"/>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3" name="Freeform 192"/>
            <p:cNvSpPr>
              <a:spLocks/>
            </p:cNvSpPr>
            <p:nvPr/>
          </p:nvSpPr>
          <p:spPr bwMode="auto">
            <a:xfrm>
              <a:off x="850" y="2826"/>
              <a:ext cx="4" cy="28"/>
            </a:xfrm>
            <a:custGeom>
              <a:avLst/>
              <a:gdLst>
                <a:gd name="T0" fmla="*/ 0 w 4"/>
                <a:gd name="T1" fmla="*/ 0 h 28"/>
                <a:gd name="T2" fmla="*/ 0 w 4"/>
                <a:gd name="T3" fmla="*/ 10 h 28"/>
                <a:gd name="T4" fmla="*/ 2 w 4"/>
                <a:gd name="T5" fmla="*/ 20 h 28"/>
                <a:gd name="T6" fmla="*/ 2 w 4"/>
                <a:gd name="T7" fmla="*/ 24 h 28"/>
                <a:gd name="T8" fmla="*/ 4 w 4"/>
                <a:gd name="T9" fmla="*/ 28 h 28"/>
                <a:gd name="T10" fmla="*/ 0 w 4"/>
                <a:gd name="T11" fmla="*/ 0 h 28"/>
                <a:gd name="T12" fmla="*/ 0 60000 65536"/>
                <a:gd name="T13" fmla="*/ 0 60000 65536"/>
                <a:gd name="T14" fmla="*/ 0 60000 65536"/>
                <a:gd name="T15" fmla="*/ 0 60000 65536"/>
                <a:gd name="T16" fmla="*/ 0 60000 65536"/>
                <a:gd name="T17" fmla="*/ 0 60000 65536"/>
                <a:gd name="T18" fmla="*/ 0 w 4"/>
                <a:gd name="T19" fmla="*/ 0 h 28"/>
                <a:gd name="T20" fmla="*/ 4 w 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 h="28">
                  <a:moveTo>
                    <a:pt x="0" y="0"/>
                  </a:moveTo>
                  <a:lnTo>
                    <a:pt x="0" y="10"/>
                  </a:lnTo>
                  <a:lnTo>
                    <a:pt x="2" y="20"/>
                  </a:lnTo>
                  <a:lnTo>
                    <a:pt x="2" y="24"/>
                  </a:lnTo>
                  <a:lnTo>
                    <a:pt x="4" y="28"/>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4" name="Freeform 193"/>
            <p:cNvSpPr>
              <a:spLocks/>
            </p:cNvSpPr>
            <p:nvPr/>
          </p:nvSpPr>
          <p:spPr bwMode="auto">
            <a:xfrm>
              <a:off x="850" y="2800"/>
              <a:ext cx="1" cy="22"/>
            </a:xfrm>
            <a:custGeom>
              <a:avLst/>
              <a:gdLst>
                <a:gd name="T0" fmla="*/ 0 w 1"/>
                <a:gd name="T1" fmla="*/ 2 h 22"/>
                <a:gd name="T2" fmla="*/ 0 w 1"/>
                <a:gd name="T3" fmla="*/ 12 h 22"/>
                <a:gd name="T4" fmla="*/ 0 w 1"/>
                <a:gd name="T5" fmla="*/ 22 h 22"/>
                <a:gd name="T6" fmla="*/ 0 w 1"/>
                <a:gd name="T7" fmla="*/ 20 h 22"/>
                <a:gd name="T8" fmla="*/ 0 w 1"/>
                <a:gd name="T9" fmla="*/ 18 h 22"/>
                <a:gd name="T10" fmla="*/ 0 w 1"/>
                <a:gd name="T11" fmla="*/ 8 h 22"/>
                <a:gd name="T12" fmla="*/ 0 w 1"/>
                <a:gd name="T13" fmla="*/ 0 h 22"/>
                <a:gd name="T14" fmla="*/ 0 w 1"/>
                <a:gd name="T15" fmla="*/ 2 h 2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2"/>
                <a:gd name="T26" fmla="*/ 1 w 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2">
                  <a:moveTo>
                    <a:pt x="0" y="2"/>
                  </a:moveTo>
                  <a:lnTo>
                    <a:pt x="0" y="12"/>
                  </a:lnTo>
                  <a:lnTo>
                    <a:pt x="0" y="22"/>
                  </a:lnTo>
                  <a:lnTo>
                    <a:pt x="0" y="20"/>
                  </a:lnTo>
                  <a:lnTo>
                    <a:pt x="0" y="18"/>
                  </a:lnTo>
                  <a:lnTo>
                    <a:pt x="0" y="8"/>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5" name="Freeform 194"/>
            <p:cNvSpPr>
              <a:spLocks/>
            </p:cNvSpPr>
            <p:nvPr/>
          </p:nvSpPr>
          <p:spPr bwMode="auto">
            <a:xfrm>
              <a:off x="848" y="2780"/>
              <a:ext cx="2" cy="20"/>
            </a:xfrm>
            <a:custGeom>
              <a:avLst/>
              <a:gdLst>
                <a:gd name="T0" fmla="*/ 0 w 2"/>
                <a:gd name="T1" fmla="*/ 2 h 20"/>
                <a:gd name="T2" fmla="*/ 0 w 2"/>
                <a:gd name="T3" fmla="*/ 10 h 20"/>
                <a:gd name="T4" fmla="*/ 0 w 2"/>
                <a:gd name="T5" fmla="*/ 20 h 20"/>
                <a:gd name="T6" fmla="*/ 2 w 2"/>
                <a:gd name="T7" fmla="*/ 18 h 20"/>
                <a:gd name="T8" fmla="*/ 2 w 2"/>
                <a:gd name="T9" fmla="*/ 16 h 20"/>
                <a:gd name="T10" fmla="*/ 2 w 2"/>
                <a:gd name="T11" fmla="*/ 10 h 20"/>
                <a:gd name="T12" fmla="*/ 0 w 2"/>
                <a:gd name="T13" fmla="*/ 0 h 20"/>
                <a:gd name="T14" fmla="*/ 0 w 2"/>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0"/>
                <a:gd name="T26" fmla="*/ 2 w 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0">
                  <a:moveTo>
                    <a:pt x="0" y="2"/>
                  </a:moveTo>
                  <a:lnTo>
                    <a:pt x="0" y="10"/>
                  </a:lnTo>
                  <a:lnTo>
                    <a:pt x="0" y="20"/>
                  </a:lnTo>
                  <a:lnTo>
                    <a:pt x="2" y="18"/>
                  </a:lnTo>
                  <a:lnTo>
                    <a:pt x="2" y="16"/>
                  </a:lnTo>
                  <a:lnTo>
                    <a:pt x="2" y="10"/>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6" name="Freeform 195"/>
            <p:cNvSpPr>
              <a:spLocks/>
            </p:cNvSpPr>
            <p:nvPr/>
          </p:nvSpPr>
          <p:spPr bwMode="auto">
            <a:xfrm>
              <a:off x="850" y="2850"/>
              <a:ext cx="2" cy="14"/>
            </a:xfrm>
            <a:custGeom>
              <a:avLst/>
              <a:gdLst>
                <a:gd name="T0" fmla="*/ 0 w 2"/>
                <a:gd name="T1" fmla="*/ 0 h 14"/>
                <a:gd name="T2" fmla="*/ 0 w 2"/>
                <a:gd name="T3" fmla="*/ 8 h 14"/>
                <a:gd name="T4" fmla="*/ 0 w 2"/>
                <a:gd name="T5" fmla="*/ 12 h 14"/>
                <a:gd name="T6" fmla="*/ 2 w 2"/>
                <a:gd name="T7" fmla="*/ 14 h 14"/>
                <a:gd name="T8" fmla="*/ 2 w 2"/>
                <a:gd name="T9" fmla="*/ 12 h 14"/>
                <a:gd name="T10" fmla="*/ 2 w 2"/>
                <a:gd name="T11" fmla="*/ 10 h 14"/>
                <a:gd name="T12" fmla="*/ 2 w 2"/>
                <a:gd name="T13" fmla="*/ 4 h 14"/>
                <a:gd name="T14" fmla="*/ 0 w 2"/>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4"/>
                <a:gd name="T26" fmla="*/ 2 w 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4">
                  <a:moveTo>
                    <a:pt x="0" y="0"/>
                  </a:moveTo>
                  <a:lnTo>
                    <a:pt x="0" y="8"/>
                  </a:lnTo>
                  <a:lnTo>
                    <a:pt x="0" y="12"/>
                  </a:lnTo>
                  <a:lnTo>
                    <a:pt x="2" y="14"/>
                  </a:lnTo>
                  <a:lnTo>
                    <a:pt x="2" y="12"/>
                  </a:lnTo>
                  <a:lnTo>
                    <a:pt x="2" y="10"/>
                  </a:lnTo>
                  <a:lnTo>
                    <a:pt x="2" y="4"/>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7" name="Freeform 196"/>
            <p:cNvSpPr>
              <a:spLocks/>
            </p:cNvSpPr>
            <p:nvPr/>
          </p:nvSpPr>
          <p:spPr bwMode="auto">
            <a:xfrm>
              <a:off x="854" y="2854"/>
              <a:ext cx="2" cy="10"/>
            </a:xfrm>
            <a:custGeom>
              <a:avLst/>
              <a:gdLst>
                <a:gd name="T0" fmla="*/ 0 w 2"/>
                <a:gd name="T1" fmla="*/ 2 h 10"/>
                <a:gd name="T2" fmla="*/ 0 w 2"/>
                <a:gd name="T3" fmla="*/ 6 h 10"/>
                <a:gd name="T4" fmla="*/ 2 w 2"/>
                <a:gd name="T5" fmla="*/ 10 h 10"/>
                <a:gd name="T6" fmla="*/ 2 w 2"/>
                <a:gd name="T7" fmla="*/ 6 h 10"/>
                <a:gd name="T8" fmla="*/ 0 w 2"/>
                <a:gd name="T9" fmla="*/ 0 h 10"/>
                <a:gd name="T10" fmla="*/ 0 w 2"/>
                <a:gd name="T11" fmla="*/ 2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0" y="2"/>
                  </a:moveTo>
                  <a:lnTo>
                    <a:pt x="0" y="6"/>
                  </a:lnTo>
                  <a:lnTo>
                    <a:pt x="2" y="10"/>
                  </a:lnTo>
                  <a:lnTo>
                    <a:pt x="2" y="6"/>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8" name="Freeform 197"/>
            <p:cNvSpPr>
              <a:spLocks/>
            </p:cNvSpPr>
            <p:nvPr/>
          </p:nvSpPr>
          <p:spPr bwMode="auto">
            <a:xfrm>
              <a:off x="838" y="2802"/>
              <a:ext cx="2" cy="34"/>
            </a:xfrm>
            <a:custGeom>
              <a:avLst/>
              <a:gdLst>
                <a:gd name="T0" fmla="*/ 2 w 2"/>
                <a:gd name="T1" fmla="*/ 2 h 34"/>
                <a:gd name="T2" fmla="*/ 0 w 2"/>
                <a:gd name="T3" fmla="*/ 18 h 34"/>
                <a:gd name="T4" fmla="*/ 0 w 2"/>
                <a:gd name="T5" fmla="*/ 26 h 34"/>
                <a:gd name="T6" fmla="*/ 2 w 2"/>
                <a:gd name="T7" fmla="*/ 34 h 34"/>
                <a:gd name="T8" fmla="*/ 2 w 2"/>
                <a:gd name="T9" fmla="*/ 32 h 34"/>
                <a:gd name="T10" fmla="*/ 2 w 2"/>
                <a:gd name="T11" fmla="*/ 0 h 34"/>
                <a:gd name="T12" fmla="*/ 2 w 2"/>
                <a:gd name="T13" fmla="*/ 2 h 34"/>
                <a:gd name="T14" fmla="*/ 0 60000 65536"/>
                <a:gd name="T15" fmla="*/ 0 60000 65536"/>
                <a:gd name="T16" fmla="*/ 0 60000 65536"/>
                <a:gd name="T17" fmla="*/ 0 60000 65536"/>
                <a:gd name="T18" fmla="*/ 0 60000 65536"/>
                <a:gd name="T19" fmla="*/ 0 60000 65536"/>
                <a:gd name="T20" fmla="*/ 0 60000 65536"/>
                <a:gd name="T21" fmla="*/ 0 w 2"/>
                <a:gd name="T22" fmla="*/ 0 h 34"/>
                <a:gd name="T23" fmla="*/ 2 w 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4">
                  <a:moveTo>
                    <a:pt x="2" y="2"/>
                  </a:moveTo>
                  <a:lnTo>
                    <a:pt x="0" y="18"/>
                  </a:lnTo>
                  <a:lnTo>
                    <a:pt x="0" y="26"/>
                  </a:lnTo>
                  <a:lnTo>
                    <a:pt x="2" y="34"/>
                  </a:lnTo>
                  <a:lnTo>
                    <a:pt x="2" y="32"/>
                  </a:lnTo>
                  <a:lnTo>
                    <a:pt x="2" y="0"/>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9" name="Freeform 198"/>
            <p:cNvSpPr>
              <a:spLocks/>
            </p:cNvSpPr>
            <p:nvPr/>
          </p:nvSpPr>
          <p:spPr bwMode="auto">
            <a:xfrm>
              <a:off x="838" y="2786"/>
              <a:ext cx="2" cy="20"/>
            </a:xfrm>
            <a:custGeom>
              <a:avLst/>
              <a:gdLst>
                <a:gd name="T0" fmla="*/ 0 w 2"/>
                <a:gd name="T1" fmla="*/ 0 h 20"/>
                <a:gd name="T2" fmla="*/ 0 w 2"/>
                <a:gd name="T3" fmla="*/ 10 h 20"/>
                <a:gd name="T4" fmla="*/ 0 w 2"/>
                <a:gd name="T5" fmla="*/ 14 h 20"/>
                <a:gd name="T6" fmla="*/ 0 w 2"/>
                <a:gd name="T7" fmla="*/ 20 h 20"/>
                <a:gd name="T8" fmla="*/ 2 w 2"/>
                <a:gd name="T9" fmla="*/ 16 h 20"/>
                <a:gd name="T10" fmla="*/ 2 w 2"/>
                <a:gd name="T11" fmla="*/ 12 h 20"/>
                <a:gd name="T12" fmla="*/ 2 w 2"/>
                <a:gd name="T13" fmla="*/ 4 h 20"/>
                <a:gd name="T14" fmla="*/ 0 w 2"/>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0"/>
                <a:gd name="T26" fmla="*/ 2 w 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0">
                  <a:moveTo>
                    <a:pt x="0" y="0"/>
                  </a:moveTo>
                  <a:lnTo>
                    <a:pt x="0" y="10"/>
                  </a:lnTo>
                  <a:lnTo>
                    <a:pt x="0" y="14"/>
                  </a:lnTo>
                  <a:lnTo>
                    <a:pt x="0" y="20"/>
                  </a:lnTo>
                  <a:lnTo>
                    <a:pt x="2" y="16"/>
                  </a:lnTo>
                  <a:lnTo>
                    <a:pt x="2" y="12"/>
                  </a:lnTo>
                  <a:lnTo>
                    <a:pt x="2" y="4"/>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0" name="Freeform 199"/>
            <p:cNvSpPr>
              <a:spLocks/>
            </p:cNvSpPr>
            <p:nvPr/>
          </p:nvSpPr>
          <p:spPr bwMode="auto">
            <a:xfrm>
              <a:off x="834" y="2762"/>
              <a:ext cx="2" cy="22"/>
            </a:xfrm>
            <a:custGeom>
              <a:avLst/>
              <a:gdLst>
                <a:gd name="T0" fmla="*/ 0 w 2"/>
                <a:gd name="T1" fmla="*/ 0 h 22"/>
                <a:gd name="T2" fmla="*/ 0 w 2"/>
                <a:gd name="T3" fmla="*/ 12 h 22"/>
                <a:gd name="T4" fmla="*/ 0 w 2"/>
                <a:gd name="T5" fmla="*/ 18 h 22"/>
                <a:gd name="T6" fmla="*/ 0 w 2"/>
                <a:gd name="T7" fmla="*/ 20 h 22"/>
                <a:gd name="T8" fmla="*/ 2 w 2"/>
                <a:gd name="T9" fmla="*/ 22 h 22"/>
                <a:gd name="T10" fmla="*/ 2 w 2"/>
                <a:gd name="T11" fmla="*/ 20 h 22"/>
                <a:gd name="T12" fmla="*/ 2 w 2"/>
                <a:gd name="T13" fmla="*/ 10 h 22"/>
                <a:gd name="T14" fmla="*/ 0 w 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2"/>
                <a:gd name="T26" fmla="*/ 2 w 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2">
                  <a:moveTo>
                    <a:pt x="0" y="0"/>
                  </a:moveTo>
                  <a:lnTo>
                    <a:pt x="0" y="12"/>
                  </a:lnTo>
                  <a:lnTo>
                    <a:pt x="0" y="18"/>
                  </a:lnTo>
                  <a:lnTo>
                    <a:pt x="0" y="20"/>
                  </a:lnTo>
                  <a:lnTo>
                    <a:pt x="2" y="22"/>
                  </a:lnTo>
                  <a:lnTo>
                    <a:pt x="2" y="20"/>
                  </a:lnTo>
                  <a:lnTo>
                    <a:pt x="2" y="1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1" name="Freeform 200"/>
            <p:cNvSpPr>
              <a:spLocks/>
            </p:cNvSpPr>
            <p:nvPr/>
          </p:nvSpPr>
          <p:spPr bwMode="auto">
            <a:xfrm>
              <a:off x="832" y="2738"/>
              <a:ext cx="1" cy="22"/>
            </a:xfrm>
            <a:custGeom>
              <a:avLst/>
              <a:gdLst>
                <a:gd name="T0" fmla="*/ 0 w 1"/>
                <a:gd name="T1" fmla="*/ 2 h 22"/>
                <a:gd name="T2" fmla="*/ 0 w 1"/>
                <a:gd name="T3" fmla="*/ 12 h 22"/>
                <a:gd name="T4" fmla="*/ 0 w 1"/>
                <a:gd name="T5" fmla="*/ 22 h 22"/>
                <a:gd name="T6" fmla="*/ 0 w 1"/>
                <a:gd name="T7" fmla="*/ 10 h 22"/>
                <a:gd name="T8" fmla="*/ 0 w 1"/>
                <a:gd name="T9" fmla="*/ 0 h 22"/>
                <a:gd name="T10" fmla="*/ 0 w 1"/>
                <a:gd name="T11" fmla="*/ 2 h 22"/>
                <a:gd name="T12" fmla="*/ 0 60000 65536"/>
                <a:gd name="T13" fmla="*/ 0 60000 65536"/>
                <a:gd name="T14" fmla="*/ 0 60000 65536"/>
                <a:gd name="T15" fmla="*/ 0 60000 65536"/>
                <a:gd name="T16" fmla="*/ 0 60000 65536"/>
                <a:gd name="T17" fmla="*/ 0 60000 65536"/>
                <a:gd name="T18" fmla="*/ 0 w 1"/>
                <a:gd name="T19" fmla="*/ 0 h 22"/>
                <a:gd name="T20" fmla="*/ 1 w 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 h="22">
                  <a:moveTo>
                    <a:pt x="0" y="2"/>
                  </a:moveTo>
                  <a:lnTo>
                    <a:pt x="0" y="12"/>
                  </a:lnTo>
                  <a:lnTo>
                    <a:pt x="0" y="22"/>
                  </a:lnTo>
                  <a:lnTo>
                    <a:pt x="0" y="10"/>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2" name="Freeform 201"/>
            <p:cNvSpPr>
              <a:spLocks/>
            </p:cNvSpPr>
            <p:nvPr/>
          </p:nvSpPr>
          <p:spPr bwMode="auto">
            <a:xfrm>
              <a:off x="832" y="2712"/>
              <a:ext cx="4" cy="20"/>
            </a:xfrm>
            <a:custGeom>
              <a:avLst/>
              <a:gdLst>
                <a:gd name="T0" fmla="*/ 2 w 4"/>
                <a:gd name="T1" fmla="*/ 2 h 20"/>
                <a:gd name="T2" fmla="*/ 0 w 4"/>
                <a:gd name="T3" fmla="*/ 10 h 20"/>
                <a:gd name="T4" fmla="*/ 0 w 4"/>
                <a:gd name="T5" fmla="*/ 20 h 20"/>
                <a:gd name="T6" fmla="*/ 4 w 4"/>
                <a:gd name="T7" fmla="*/ 0 h 20"/>
                <a:gd name="T8" fmla="*/ 2 w 4"/>
                <a:gd name="T9" fmla="*/ 4 h 20"/>
                <a:gd name="T10" fmla="*/ 2 w 4"/>
                <a:gd name="T11" fmla="*/ 8 h 20"/>
                <a:gd name="T12" fmla="*/ 2 w 4"/>
                <a:gd name="T13" fmla="*/ 2 h 20"/>
                <a:gd name="T14" fmla="*/ 0 60000 65536"/>
                <a:gd name="T15" fmla="*/ 0 60000 65536"/>
                <a:gd name="T16" fmla="*/ 0 60000 65536"/>
                <a:gd name="T17" fmla="*/ 0 60000 65536"/>
                <a:gd name="T18" fmla="*/ 0 60000 65536"/>
                <a:gd name="T19" fmla="*/ 0 60000 65536"/>
                <a:gd name="T20" fmla="*/ 0 60000 65536"/>
                <a:gd name="T21" fmla="*/ 0 w 4"/>
                <a:gd name="T22" fmla="*/ 0 h 20"/>
                <a:gd name="T23" fmla="*/ 4 w 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0">
                  <a:moveTo>
                    <a:pt x="2" y="2"/>
                  </a:moveTo>
                  <a:lnTo>
                    <a:pt x="0" y="10"/>
                  </a:lnTo>
                  <a:lnTo>
                    <a:pt x="0" y="20"/>
                  </a:lnTo>
                  <a:lnTo>
                    <a:pt x="4" y="0"/>
                  </a:lnTo>
                  <a:lnTo>
                    <a:pt x="2" y="4"/>
                  </a:lnTo>
                  <a:lnTo>
                    <a:pt x="2" y="8"/>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3" name="Freeform 202"/>
            <p:cNvSpPr>
              <a:spLocks/>
            </p:cNvSpPr>
            <p:nvPr/>
          </p:nvSpPr>
          <p:spPr bwMode="auto">
            <a:xfrm>
              <a:off x="828" y="2732"/>
              <a:ext cx="2" cy="16"/>
            </a:xfrm>
            <a:custGeom>
              <a:avLst/>
              <a:gdLst>
                <a:gd name="T0" fmla="*/ 0 w 2"/>
                <a:gd name="T1" fmla="*/ 0 h 16"/>
                <a:gd name="T2" fmla="*/ 0 w 2"/>
                <a:gd name="T3" fmla="*/ 8 h 16"/>
                <a:gd name="T4" fmla="*/ 2 w 2"/>
                <a:gd name="T5" fmla="*/ 16 h 16"/>
                <a:gd name="T6" fmla="*/ 2 w 2"/>
                <a:gd name="T7" fmla="*/ 8 h 16"/>
                <a:gd name="T8" fmla="*/ 0 w 2"/>
                <a:gd name="T9" fmla="*/ 0 h 16"/>
                <a:gd name="T10" fmla="*/ 0 w 2"/>
                <a:gd name="T11" fmla="*/ 8 h 16"/>
                <a:gd name="T12" fmla="*/ 0 w 2"/>
                <a:gd name="T13" fmla="*/ 0 h 16"/>
                <a:gd name="T14" fmla="*/ 0 60000 65536"/>
                <a:gd name="T15" fmla="*/ 0 60000 65536"/>
                <a:gd name="T16" fmla="*/ 0 60000 65536"/>
                <a:gd name="T17" fmla="*/ 0 60000 65536"/>
                <a:gd name="T18" fmla="*/ 0 60000 65536"/>
                <a:gd name="T19" fmla="*/ 0 60000 65536"/>
                <a:gd name="T20" fmla="*/ 0 60000 65536"/>
                <a:gd name="T21" fmla="*/ 0 w 2"/>
                <a:gd name="T22" fmla="*/ 0 h 16"/>
                <a:gd name="T23" fmla="*/ 2 w 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6">
                  <a:moveTo>
                    <a:pt x="0" y="0"/>
                  </a:moveTo>
                  <a:lnTo>
                    <a:pt x="0" y="8"/>
                  </a:lnTo>
                  <a:lnTo>
                    <a:pt x="2" y="16"/>
                  </a:lnTo>
                  <a:lnTo>
                    <a:pt x="2" y="8"/>
                  </a:lnTo>
                  <a:lnTo>
                    <a:pt x="0" y="0"/>
                  </a:lnTo>
                  <a:lnTo>
                    <a:pt x="0" y="8"/>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4" name="Freeform 203"/>
            <p:cNvSpPr>
              <a:spLocks/>
            </p:cNvSpPr>
            <p:nvPr/>
          </p:nvSpPr>
          <p:spPr bwMode="auto">
            <a:xfrm>
              <a:off x="840" y="2824"/>
              <a:ext cx="4" cy="26"/>
            </a:xfrm>
            <a:custGeom>
              <a:avLst/>
              <a:gdLst>
                <a:gd name="T0" fmla="*/ 2 w 4"/>
                <a:gd name="T1" fmla="*/ 2 h 26"/>
                <a:gd name="T2" fmla="*/ 0 w 4"/>
                <a:gd name="T3" fmla="*/ 14 h 26"/>
                <a:gd name="T4" fmla="*/ 0 w 4"/>
                <a:gd name="T5" fmla="*/ 20 h 26"/>
                <a:gd name="T6" fmla="*/ 2 w 4"/>
                <a:gd name="T7" fmla="*/ 26 h 26"/>
                <a:gd name="T8" fmla="*/ 2 w 4"/>
                <a:gd name="T9" fmla="*/ 24 h 26"/>
                <a:gd name="T10" fmla="*/ 4 w 4"/>
                <a:gd name="T11" fmla="*/ 12 h 26"/>
                <a:gd name="T12" fmla="*/ 2 w 4"/>
                <a:gd name="T13" fmla="*/ 0 h 26"/>
                <a:gd name="T14" fmla="*/ 2 w 4"/>
                <a:gd name="T15" fmla="*/ 2 h 2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6"/>
                <a:gd name="T26" fmla="*/ 4 w 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6">
                  <a:moveTo>
                    <a:pt x="2" y="2"/>
                  </a:moveTo>
                  <a:lnTo>
                    <a:pt x="0" y="14"/>
                  </a:lnTo>
                  <a:lnTo>
                    <a:pt x="0" y="20"/>
                  </a:lnTo>
                  <a:lnTo>
                    <a:pt x="2" y="26"/>
                  </a:lnTo>
                  <a:lnTo>
                    <a:pt x="2" y="24"/>
                  </a:lnTo>
                  <a:lnTo>
                    <a:pt x="4" y="12"/>
                  </a:lnTo>
                  <a:lnTo>
                    <a:pt x="2" y="0"/>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5" name="Freeform 204"/>
            <p:cNvSpPr>
              <a:spLocks/>
            </p:cNvSpPr>
            <p:nvPr/>
          </p:nvSpPr>
          <p:spPr bwMode="auto">
            <a:xfrm>
              <a:off x="842" y="2802"/>
              <a:ext cx="2" cy="16"/>
            </a:xfrm>
            <a:custGeom>
              <a:avLst/>
              <a:gdLst>
                <a:gd name="T0" fmla="*/ 0 w 2"/>
                <a:gd name="T1" fmla="*/ 0 h 16"/>
                <a:gd name="T2" fmla="*/ 0 w 2"/>
                <a:gd name="T3" fmla="*/ 8 h 16"/>
                <a:gd name="T4" fmla="*/ 2 w 2"/>
                <a:gd name="T5" fmla="*/ 16 h 16"/>
                <a:gd name="T6" fmla="*/ 2 w 2"/>
                <a:gd name="T7" fmla="*/ 12 h 16"/>
                <a:gd name="T8" fmla="*/ 2 w 2"/>
                <a:gd name="T9" fmla="*/ 8 h 16"/>
                <a:gd name="T10" fmla="*/ 2 w 2"/>
                <a:gd name="T11" fmla="*/ 0 h 16"/>
                <a:gd name="T12" fmla="*/ 0 w 2"/>
                <a:gd name="T13" fmla="*/ 0 h 16"/>
                <a:gd name="T14" fmla="*/ 0 60000 65536"/>
                <a:gd name="T15" fmla="*/ 0 60000 65536"/>
                <a:gd name="T16" fmla="*/ 0 60000 65536"/>
                <a:gd name="T17" fmla="*/ 0 60000 65536"/>
                <a:gd name="T18" fmla="*/ 0 60000 65536"/>
                <a:gd name="T19" fmla="*/ 0 60000 65536"/>
                <a:gd name="T20" fmla="*/ 0 60000 65536"/>
                <a:gd name="T21" fmla="*/ 0 w 2"/>
                <a:gd name="T22" fmla="*/ 0 h 16"/>
                <a:gd name="T23" fmla="*/ 2 w 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6">
                  <a:moveTo>
                    <a:pt x="0" y="0"/>
                  </a:moveTo>
                  <a:lnTo>
                    <a:pt x="0" y="8"/>
                  </a:lnTo>
                  <a:lnTo>
                    <a:pt x="2" y="16"/>
                  </a:lnTo>
                  <a:lnTo>
                    <a:pt x="2" y="12"/>
                  </a:lnTo>
                  <a:lnTo>
                    <a:pt x="2" y="8"/>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6" name="Freeform 205"/>
            <p:cNvSpPr>
              <a:spLocks/>
            </p:cNvSpPr>
            <p:nvPr/>
          </p:nvSpPr>
          <p:spPr bwMode="auto">
            <a:xfrm>
              <a:off x="832" y="2782"/>
              <a:ext cx="4" cy="32"/>
            </a:xfrm>
            <a:custGeom>
              <a:avLst/>
              <a:gdLst>
                <a:gd name="T0" fmla="*/ 0 w 4"/>
                <a:gd name="T1" fmla="*/ 4 h 32"/>
                <a:gd name="T2" fmla="*/ 2 w 4"/>
                <a:gd name="T3" fmla="*/ 32 h 32"/>
                <a:gd name="T4" fmla="*/ 4 w 4"/>
                <a:gd name="T5" fmla="*/ 28 h 32"/>
                <a:gd name="T6" fmla="*/ 4 w 4"/>
                <a:gd name="T7" fmla="*/ 16 h 32"/>
                <a:gd name="T8" fmla="*/ 4 w 4"/>
                <a:gd name="T9" fmla="*/ 2 h 32"/>
                <a:gd name="T10" fmla="*/ 2 w 4"/>
                <a:gd name="T11" fmla="*/ 0 h 32"/>
                <a:gd name="T12" fmla="*/ 0 w 4"/>
                <a:gd name="T13" fmla="*/ 2 h 32"/>
                <a:gd name="T14" fmla="*/ 0 w 4"/>
                <a:gd name="T15" fmla="*/ 4 h 3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2"/>
                <a:gd name="T26" fmla="*/ 4 w 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2">
                  <a:moveTo>
                    <a:pt x="0" y="4"/>
                  </a:moveTo>
                  <a:lnTo>
                    <a:pt x="2" y="32"/>
                  </a:lnTo>
                  <a:lnTo>
                    <a:pt x="4" y="28"/>
                  </a:lnTo>
                  <a:lnTo>
                    <a:pt x="4" y="16"/>
                  </a:lnTo>
                  <a:lnTo>
                    <a:pt x="4" y="2"/>
                  </a:lnTo>
                  <a:lnTo>
                    <a:pt x="2" y="0"/>
                  </a:lnTo>
                  <a:lnTo>
                    <a:pt x="0" y="2"/>
                  </a:lnTo>
                  <a:lnTo>
                    <a:pt x="0"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7" name="Freeform 206"/>
            <p:cNvSpPr>
              <a:spLocks/>
            </p:cNvSpPr>
            <p:nvPr/>
          </p:nvSpPr>
          <p:spPr bwMode="auto">
            <a:xfrm>
              <a:off x="828" y="2760"/>
              <a:ext cx="4" cy="22"/>
            </a:xfrm>
            <a:custGeom>
              <a:avLst/>
              <a:gdLst>
                <a:gd name="T0" fmla="*/ 0 w 4"/>
                <a:gd name="T1" fmla="*/ 2 h 22"/>
                <a:gd name="T2" fmla="*/ 0 w 4"/>
                <a:gd name="T3" fmla="*/ 12 h 22"/>
                <a:gd name="T4" fmla="*/ 2 w 4"/>
                <a:gd name="T5" fmla="*/ 22 h 22"/>
                <a:gd name="T6" fmla="*/ 4 w 4"/>
                <a:gd name="T7" fmla="*/ 20 h 22"/>
                <a:gd name="T8" fmla="*/ 4 w 4"/>
                <a:gd name="T9" fmla="*/ 16 h 22"/>
                <a:gd name="T10" fmla="*/ 2 w 4"/>
                <a:gd name="T11" fmla="*/ 12 h 22"/>
                <a:gd name="T12" fmla="*/ 2 w 4"/>
                <a:gd name="T13" fmla="*/ 0 h 22"/>
                <a:gd name="T14" fmla="*/ 0 w 4"/>
                <a:gd name="T15" fmla="*/ 2 h 2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2"/>
                <a:gd name="T26" fmla="*/ 4 w 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2">
                  <a:moveTo>
                    <a:pt x="0" y="2"/>
                  </a:moveTo>
                  <a:lnTo>
                    <a:pt x="0" y="12"/>
                  </a:lnTo>
                  <a:lnTo>
                    <a:pt x="2" y="22"/>
                  </a:lnTo>
                  <a:lnTo>
                    <a:pt x="4" y="20"/>
                  </a:lnTo>
                  <a:lnTo>
                    <a:pt x="4" y="16"/>
                  </a:lnTo>
                  <a:lnTo>
                    <a:pt x="2" y="12"/>
                  </a:lnTo>
                  <a:lnTo>
                    <a:pt x="2"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8" name="Freeform 207"/>
            <p:cNvSpPr>
              <a:spLocks/>
            </p:cNvSpPr>
            <p:nvPr/>
          </p:nvSpPr>
          <p:spPr bwMode="auto">
            <a:xfrm>
              <a:off x="826" y="2742"/>
              <a:ext cx="2" cy="16"/>
            </a:xfrm>
            <a:custGeom>
              <a:avLst/>
              <a:gdLst>
                <a:gd name="T0" fmla="*/ 0 w 2"/>
                <a:gd name="T1" fmla="*/ 2 h 16"/>
                <a:gd name="T2" fmla="*/ 0 w 2"/>
                <a:gd name="T3" fmla="*/ 10 h 16"/>
                <a:gd name="T4" fmla="*/ 2 w 2"/>
                <a:gd name="T5" fmla="*/ 16 h 16"/>
                <a:gd name="T6" fmla="*/ 2 w 2"/>
                <a:gd name="T7" fmla="*/ 12 h 16"/>
                <a:gd name="T8" fmla="*/ 0 w 2"/>
                <a:gd name="T9" fmla="*/ 8 h 16"/>
                <a:gd name="T10" fmla="*/ 0 w 2"/>
                <a:gd name="T11" fmla="*/ 0 h 16"/>
                <a:gd name="T12" fmla="*/ 0 w 2"/>
                <a:gd name="T13" fmla="*/ 2 h 16"/>
                <a:gd name="T14" fmla="*/ 0 60000 65536"/>
                <a:gd name="T15" fmla="*/ 0 60000 65536"/>
                <a:gd name="T16" fmla="*/ 0 60000 65536"/>
                <a:gd name="T17" fmla="*/ 0 60000 65536"/>
                <a:gd name="T18" fmla="*/ 0 60000 65536"/>
                <a:gd name="T19" fmla="*/ 0 60000 65536"/>
                <a:gd name="T20" fmla="*/ 0 60000 65536"/>
                <a:gd name="T21" fmla="*/ 0 w 2"/>
                <a:gd name="T22" fmla="*/ 0 h 16"/>
                <a:gd name="T23" fmla="*/ 2 w 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6">
                  <a:moveTo>
                    <a:pt x="0" y="2"/>
                  </a:moveTo>
                  <a:lnTo>
                    <a:pt x="0" y="10"/>
                  </a:lnTo>
                  <a:lnTo>
                    <a:pt x="2" y="16"/>
                  </a:lnTo>
                  <a:lnTo>
                    <a:pt x="2" y="12"/>
                  </a:lnTo>
                  <a:lnTo>
                    <a:pt x="0" y="8"/>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9" name="Freeform 208"/>
            <p:cNvSpPr>
              <a:spLocks/>
            </p:cNvSpPr>
            <p:nvPr/>
          </p:nvSpPr>
          <p:spPr bwMode="auto">
            <a:xfrm>
              <a:off x="826" y="2716"/>
              <a:ext cx="4" cy="22"/>
            </a:xfrm>
            <a:custGeom>
              <a:avLst/>
              <a:gdLst>
                <a:gd name="T0" fmla="*/ 2 w 4"/>
                <a:gd name="T1" fmla="*/ 10 h 22"/>
                <a:gd name="T2" fmla="*/ 2 w 4"/>
                <a:gd name="T3" fmla="*/ 8 h 22"/>
                <a:gd name="T4" fmla="*/ 0 w 4"/>
                <a:gd name="T5" fmla="*/ 14 h 22"/>
                <a:gd name="T6" fmla="*/ 0 w 4"/>
                <a:gd name="T7" fmla="*/ 22 h 22"/>
                <a:gd name="T8" fmla="*/ 0 w 4"/>
                <a:gd name="T9" fmla="*/ 20 h 22"/>
                <a:gd name="T10" fmla="*/ 4 w 4"/>
                <a:gd name="T11" fmla="*/ 0 h 22"/>
                <a:gd name="T12" fmla="*/ 2 w 4"/>
                <a:gd name="T13" fmla="*/ 6 h 22"/>
                <a:gd name="T14" fmla="*/ 2 w 4"/>
                <a:gd name="T15" fmla="*/ 10 h 2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2"/>
                <a:gd name="T26" fmla="*/ 4 w 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2">
                  <a:moveTo>
                    <a:pt x="2" y="10"/>
                  </a:moveTo>
                  <a:lnTo>
                    <a:pt x="2" y="8"/>
                  </a:lnTo>
                  <a:lnTo>
                    <a:pt x="0" y="14"/>
                  </a:lnTo>
                  <a:lnTo>
                    <a:pt x="0" y="22"/>
                  </a:lnTo>
                  <a:lnTo>
                    <a:pt x="0" y="20"/>
                  </a:lnTo>
                  <a:lnTo>
                    <a:pt x="4" y="0"/>
                  </a:lnTo>
                  <a:lnTo>
                    <a:pt x="2" y="6"/>
                  </a:lnTo>
                  <a:lnTo>
                    <a:pt x="2" y="1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0" name="Freeform 209"/>
            <p:cNvSpPr>
              <a:spLocks/>
            </p:cNvSpPr>
            <p:nvPr/>
          </p:nvSpPr>
          <p:spPr bwMode="auto">
            <a:xfrm>
              <a:off x="834" y="2818"/>
              <a:ext cx="2" cy="26"/>
            </a:xfrm>
            <a:custGeom>
              <a:avLst/>
              <a:gdLst>
                <a:gd name="T0" fmla="*/ 2 w 2"/>
                <a:gd name="T1" fmla="*/ 0 h 26"/>
                <a:gd name="T2" fmla="*/ 0 w 2"/>
                <a:gd name="T3" fmla="*/ 26 h 26"/>
                <a:gd name="T4" fmla="*/ 2 w 2"/>
                <a:gd name="T5" fmla="*/ 16 h 26"/>
                <a:gd name="T6" fmla="*/ 2 w 2"/>
                <a:gd name="T7" fmla="*/ 4 h 26"/>
                <a:gd name="T8" fmla="*/ 2 w 2"/>
                <a:gd name="T9" fmla="*/ 0 h 26"/>
                <a:gd name="T10" fmla="*/ 0 60000 65536"/>
                <a:gd name="T11" fmla="*/ 0 60000 65536"/>
                <a:gd name="T12" fmla="*/ 0 60000 65536"/>
                <a:gd name="T13" fmla="*/ 0 60000 65536"/>
                <a:gd name="T14" fmla="*/ 0 60000 65536"/>
                <a:gd name="T15" fmla="*/ 0 w 2"/>
                <a:gd name="T16" fmla="*/ 0 h 26"/>
                <a:gd name="T17" fmla="*/ 2 w 2"/>
                <a:gd name="T18" fmla="*/ 26 h 26"/>
              </a:gdLst>
              <a:ahLst/>
              <a:cxnLst>
                <a:cxn ang="T10">
                  <a:pos x="T0" y="T1"/>
                </a:cxn>
                <a:cxn ang="T11">
                  <a:pos x="T2" y="T3"/>
                </a:cxn>
                <a:cxn ang="T12">
                  <a:pos x="T4" y="T5"/>
                </a:cxn>
                <a:cxn ang="T13">
                  <a:pos x="T6" y="T7"/>
                </a:cxn>
                <a:cxn ang="T14">
                  <a:pos x="T8" y="T9"/>
                </a:cxn>
              </a:cxnLst>
              <a:rect l="T15" t="T16" r="T17" b="T18"/>
              <a:pathLst>
                <a:path w="2" h="26">
                  <a:moveTo>
                    <a:pt x="2" y="0"/>
                  </a:moveTo>
                  <a:lnTo>
                    <a:pt x="0" y="26"/>
                  </a:lnTo>
                  <a:lnTo>
                    <a:pt x="2" y="16"/>
                  </a:lnTo>
                  <a:lnTo>
                    <a:pt x="2" y="4"/>
                  </a:lnTo>
                  <a:lnTo>
                    <a:pt x="2"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1" name="Freeform 210"/>
            <p:cNvSpPr>
              <a:spLocks/>
            </p:cNvSpPr>
            <p:nvPr/>
          </p:nvSpPr>
          <p:spPr bwMode="auto">
            <a:xfrm>
              <a:off x="830" y="2802"/>
              <a:ext cx="2" cy="26"/>
            </a:xfrm>
            <a:custGeom>
              <a:avLst/>
              <a:gdLst>
                <a:gd name="T0" fmla="*/ 0 w 2"/>
                <a:gd name="T1" fmla="*/ 2 h 26"/>
                <a:gd name="T2" fmla="*/ 0 w 2"/>
                <a:gd name="T3" fmla="*/ 14 h 26"/>
                <a:gd name="T4" fmla="*/ 2 w 2"/>
                <a:gd name="T5" fmla="*/ 26 h 26"/>
                <a:gd name="T6" fmla="*/ 2 w 2"/>
                <a:gd name="T7" fmla="*/ 24 h 26"/>
                <a:gd name="T8" fmla="*/ 2 w 2"/>
                <a:gd name="T9" fmla="*/ 12 h 26"/>
                <a:gd name="T10" fmla="*/ 0 w 2"/>
                <a:gd name="T11" fmla="*/ 0 h 26"/>
                <a:gd name="T12" fmla="*/ 0 w 2"/>
                <a:gd name="T13" fmla="*/ 2 h 26"/>
                <a:gd name="T14" fmla="*/ 0 60000 65536"/>
                <a:gd name="T15" fmla="*/ 0 60000 65536"/>
                <a:gd name="T16" fmla="*/ 0 60000 65536"/>
                <a:gd name="T17" fmla="*/ 0 60000 65536"/>
                <a:gd name="T18" fmla="*/ 0 60000 65536"/>
                <a:gd name="T19" fmla="*/ 0 60000 65536"/>
                <a:gd name="T20" fmla="*/ 0 60000 65536"/>
                <a:gd name="T21" fmla="*/ 0 w 2"/>
                <a:gd name="T22" fmla="*/ 0 h 26"/>
                <a:gd name="T23" fmla="*/ 2 w 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6">
                  <a:moveTo>
                    <a:pt x="0" y="2"/>
                  </a:moveTo>
                  <a:lnTo>
                    <a:pt x="0" y="14"/>
                  </a:lnTo>
                  <a:lnTo>
                    <a:pt x="2" y="26"/>
                  </a:lnTo>
                  <a:lnTo>
                    <a:pt x="2" y="24"/>
                  </a:lnTo>
                  <a:lnTo>
                    <a:pt x="2" y="12"/>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2" name="Freeform 211"/>
            <p:cNvSpPr>
              <a:spLocks/>
            </p:cNvSpPr>
            <p:nvPr/>
          </p:nvSpPr>
          <p:spPr bwMode="auto">
            <a:xfrm>
              <a:off x="822" y="2794"/>
              <a:ext cx="2" cy="20"/>
            </a:xfrm>
            <a:custGeom>
              <a:avLst/>
              <a:gdLst>
                <a:gd name="T0" fmla="*/ 0 w 2"/>
                <a:gd name="T1" fmla="*/ 0 h 20"/>
                <a:gd name="T2" fmla="*/ 0 w 2"/>
                <a:gd name="T3" fmla="*/ 10 h 20"/>
                <a:gd name="T4" fmla="*/ 0 w 2"/>
                <a:gd name="T5" fmla="*/ 16 h 20"/>
                <a:gd name="T6" fmla="*/ 2 w 2"/>
                <a:gd name="T7" fmla="*/ 20 h 20"/>
                <a:gd name="T8" fmla="*/ 2 w 2"/>
                <a:gd name="T9" fmla="*/ 10 h 20"/>
                <a:gd name="T10" fmla="*/ 2 w 2"/>
                <a:gd name="T11" fmla="*/ 0 h 20"/>
                <a:gd name="T12" fmla="*/ 0 w 2"/>
                <a:gd name="T13" fmla="*/ 0 h 20"/>
                <a:gd name="T14" fmla="*/ 0 60000 65536"/>
                <a:gd name="T15" fmla="*/ 0 60000 65536"/>
                <a:gd name="T16" fmla="*/ 0 60000 65536"/>
                <a:gd name="T17" fmla="*/ 0 60000 65536"/>
                <a:gd name="T18" fmla="*/ 0 60000 65536"/>
                <a:gd name="T19" fmla="*/ 0 60000 65536"/>
                <a:gd name="T20" fmla="*/ 0 60000 65536"/>
                <a:gd name="T21" fmla="*/ 0 w 2"/>
                <a:gd name="T22" fmla="*/ 0 h 20"/>
                <a:gd name="T23" fmla="*/ 2 w 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0">
                  <a:moveTo>
                    <a:pt x="0" y="0"/>
                  </a:moveTo>
                  <a:lnTo>
                    <a:pt x="0" y="10"/>
                  </a:lnTo>
                  <a:lnTo>
                    <a:pt x="0" y="16"/>
                  </a:lnTo>
                  <a:lnTo>
                    <a:pt x="2" y="20"/>
                  </a:lnTo>
                  <a:lnTo>
                    <a:pt x="2" y="10"/>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3" name="Freeform 212"/>
            <p:cNvSpPr>
              <a:spLocks/>
            </p:cNvSpPr>
            <p:nvPr/>
          </p:nvSpPr>
          <p:spPr bwMode="auto">
            <a:xfrm>
              <a:off x="814" y="2772"/>
              <a:ext cx="2" cy="32"/>
            </a:xfrm>
            <a:custGeom>
              <a:avLst/>
              <a:gdLst>
                <a:gd name="T0" fmla="*/ 0 w 2"/>
                <a:gd name="T1" fmla="*/ 0 h 32"/>
                <a:gd name="T2" fmla="*/ 0 w 2"/>
                <a:gd name="T3" fmla="*/ 16 h 32"/>
                <a:gd name="T4" fmla="*/ 0 w 2"/>
                <a:gd name="T5" fmla="*/ 32 h 32"/>
                <a:gd name="T6" fmla="*/ 2 w 2"/>
                <a:gd name="T7" fmla="*/ 26 h 32"/>
                <a:gd name="T8" fmla="*/ 2 w 2"/>
                <a:gd name="T9" fmla="*/ 20 h 32"/>
                <a:gd name="T10" fmla="*/ 2 w 2"/>
                <a:gd name="T11" fmla="*/ 2 h 32"/>
                <a:gd name="T12" fmla="*/ 0 w 2"/>
                <a:gd name="T13" fmla="*/ 0 h 32"/>
                <a:gd name="T14" fmla="*/ 0 60000 65536"/>
                <a:gd name="T15" fmla="*/ 0 60000 65536"/>
                <a:gd name="T16" fmla="*/ 0 60000 65536"/>
                <a:gd name="T17" fmla="*/ 0 60000 65536"/>
                <a:gd name="T18" fmla="*/ 0 60000 65536"/>
                <a:gd name="T19" fmla="*/ 0 60000 65536"/>
                <a:gd name="T20" fmla="*/ 0 60000 65536"/>
                <a:gd name="T21" fmla="*/ 0 w 2"/>
                <a:gd name="T22" fmla="*/ 0 h 32"/>
                <a:gd name="T23" fmla="*/ 2 w 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2">
                  <a:moveTo>
                    <a:pt x="0" y="0"/>
                  </a:moveTo>
                  <a:lnTo>
                    <a:pt x="0" y="16"/>
                  </a:lnTo>
                  <a:lnTo>
                    <a:pt x="0" y="32"/>
                  </a:lnTo>
                  <a:lnTo>
                    <a:pt x="2" y="26"/>
                  </a:lnTo>
                  <a:lnTo>
                    <a:pt x="2" y="20"/>
                  </a:lnTo>
                  <a:lnTo>
                    <a:pt x="2" y="2"/>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4" name="Freeform 213"/>
            <p:cNvSpPr>
              <a:spLocks/>
            </p:cNvSpPr>
            <p:nvPr/>
          </p:nvSpPr>
          <p:spPr bwMode="auto">
            <a:xfrm>
              <a:off x="816" y="2732"/>
              <a:ext cx="2" cy="30"/>
            </a:xfrm>
            <a:custGeom>
              <a:avLst/>
              <a:gdLst>
                <a:gd name="T0" fmla="*/ 2 w 2"/>
                <a:gd name="T1" fmla="*/ 4 h 30"/>
                <a:gd name="T2" fmla="*/ 0 w 2"/>
                <a:gd name="T3" fmla="*/ 26 h 30"/>
                <a:gd name="T4" fmla="*/ 0 w 2"/>
                <a:gd name="T5" fmla="*/ 30 h 30"/>
                <a:gd name="T6" fmla="*/ 2 w 2"/>
                <a:gd name="T7" fmla="*/ 14 h 30"/>
                <a:gd name="T8" fmla="*/ 2 w 2"/>
                <a:gd name="T9" fmla="*/ 0 h 30"/>
                <a:gd name="T10" fmla="*/ 0 w 2"/>
                <a:gd name="T11" fmla="*/ 6 h 30"/>
                <a:gd name="T12" fmla="*/ 2 w 2"/>
                <a:gd name="T13" fmla="*/ 4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2" y="4"/>
                  </a:moveTo>
                  <a:lnTo>
                    <a:pt x="0" y="26"/>
                  </a:lnTo>
                  <a:lnTo>
                    <a:pt x="0" y="30"/>
                  </a:lnTo>
                  <a:lnTo>
                    <a:pt x="2" y="14"/>
                  </a:lnTo>
                  <a:lnTo>
                    <a:pt x="2" y="0"/>
                  </a:lnTo>
                  <a:lnTo>
                    <a:pt x="0" y="6"/>
                  </a:lnTo>
                  <a:lnTo>
                    <a:pt x="2"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5" name="Freeform 214"/>
            <p:cNvSpPr>
              <a:spLocks/>
            </p:cNvSpPr>
            <p:nvPr/>
          </p:nvSpPr>
          <p:spPr bwMode="auto">
            <a:xfrm>
              <a:off x="818" y="2758"/>
              <a:ext cx="2" cy="28"/>
            </a:xfrm>
            <a:custGeom>
              <a:avLst/>
              <a:gdLst>
                <a:gd name="T0" fmla="*/ 0 w 2"/>
                <a:gd name="T1" fmla="*/ 4 h 28"/>
                <a:gd name="T2" fmla="*/ 0 w 2"/>
                <a:gd name="T3" fmla="*/ 16 h 28"/>
                <a:gd name="T4" fmla="*/ 2 w 2"/>
                <a:gd name="T5" fmla="*/ 28 h 28"/>
                <a:gd name="T6" fmla="*/ 2 w 2"/>
                <a:gd name="T7" fmla="*/ 24 h 28"/>
                <a:gd name="T8" fmla="*/ 2 w 2"/>
                <a:gd name="T9" fmla="*/ 22 h 28"/>
                <a:gd name="T10" fmla="*/ 2 w 2"/>
                <a:gd name="T11" fmla="*/ 10 h 28"/>
                <a:gd name="T12" fmla="*/ 2 w 2"/>
                <a:gd name="T13" fmla="*/ 6 h 28"/>
                <a:gd name="T14" fmla="*/ 2 w 2"/>
                <a:gd name="T15" fmla="*/ 0 h 28"/>
                <a:gd name="T16" fmla="*/ 2 w 2"/>
                <a:gd name="T17" fmla="*/ 4 h 28"/>
                <a:gd name="T18" fmla="*/ 2 w 2"/>
                <a:gd name="T19" fmla="*/ 8 h 28"/>
                <a:gd name="T20" fmla="*/ 0 w 2"/>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28"/>
                <a:gd name="T35" fmla="*/ 2 w 2"/>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28">
                  <a:moveTo>
                    <a:pt x="0" y="4"/>
                  </a:moveTo>
                  <a:lnTo>
                    <a:pt x="0" y="16"/>
                  </a:lnTo>
                  <a:lnTo>
                    <a:pt x="2" y="28"/>
                  </a:lnTo>
                  <a:lnTo>
                    <a:pt x="2" y="24"/>
                  </a:lnTo>
                  <a:lnTo>
                    <a:pt x="2" y="22"/>
                  </a:lnTo>
                  <a:lnTo>
                    <a:pt x="2" y="10"/>
                  </a:lnTo>
                  <a:lnTo>
                    <a:pt x="2" y="6"/>
                  </a:lnTo>
                  <a:lnTo>
                    <a:pt x="2" y="0"/>
                  </a:lnTo>
                  <a:lnTo>
                    <a:pt x="2" y="4"/>
                  </a:lnTo>
                  <a:lnTo>
                    <a:pt x="2" y="8"/>
                  </a:lnTo>
                  <a:lnTo>
                    <a:pt x="0"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6" name="Freeform 215"/>
            <p:cNvSpPr>
              <a:spLocks/>
            </p:cNvSpPr>
            <p:nvPr/>
          </p:nvSpPr>
          <p:spPr bwMode="auto">
            <a:xfrm>
              <a:off x="810" y="2746"/>
              <a:ext cx="2" cy="34"/>
            </a:xfrm>
            <a:custGeom>
              <a:avLst/>
              <a:gdLst>
                <a:gd name="T0" fmla="*/ 0 w 2"/>
                <a:gd name="T1" fmla="*/ 6 h 34"/>
                <a:gd name="T2" fmla="*/ 0 w 2"/>
                <a:gd name="T3" fmla="*/ 20 h 34"/>
                <a:gd name="T4" fmla="*/ 0 w 2"/>
                <a:gd name="T5" fmla="*/ 34 h 34"/>
                <a:gd name="T6" fmla="*/ 2 w 2"/>
                <a:gd name="T7" fmla="*/ 24 h 34"/>
                <a:gd name="T8" fmla="*/ 2 w 2"/>
                <a:gd name="T9" fmla="*/ 12 h 34"/>
                <a:gd name="T10" fmla="*/ 2 w 2"/>
                <a:gd name="T11" fmla="*/ 0 h 34"/>
                <a:gd name="T12" fmla="*/ 0 w 2"/>
                <a:gd name="T13" fmla="*/ 2 h 34"/>
                <a:gd name="T14" fmla="*/ 0 w 2"/>
                <a:gd name="T15" fmla="*/ 6 h 3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4"/>
                <a:gd name="T26" fmla="*/ 2 w 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4">
                  <a:moveTo>
                    <a:pt x="0" y="6"/>
                  </a:moveTo>
                  <a:lnTo>
                    <a:pt x="0" y="20"/>
                  </a:lnTo>
                  <a:lnTo>
                    <a:pt x="0" y="34"/>
                  </a:lnTo>
                  <a:lnTo>
                    <a:pt x="2" y="24"/>
                  </a:lnTo>
                  <a:lnTo>
                    <a:pt x="2" y="12"/>
                  </a:lnTo>
                  <a:lnTo>
                    <a:pt x="2" y="0"/>
                  </a:lnTo>
                  <a:lnTo>
                    <a:pt x="0" y="2"/>
                  </a:lnTo>
                  <a:lnTo>
                    <a:pt x="0" y="6"/>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7" name="Freeform 216"/>
            <p:cNvSpPr>
              <a:spLocks/>
            </p:cNvSpPr>
            <p:nvPr/>
          </p:nvSpPr>
          <p:spPr bwMode="auto">
            <a:xfrm>
              <a:off x="804" y="2722"/>
              <a:ext cx="4" cy="26"/>
            </a:xfrm>
            <a:custGeom>
              <a:avLst/>
              <a:gdLst>
                <a:gd name="T0" fmla="*/ 2 w 4"/>
                <a:gd name="T1" fmla="*/ 4 h 26"/>
                <a:gd name="T2" fmla="*/ 0 w 4"/>
                <a:gd name="T3" fmla="*/ 14 h 26"/>
                <a:gd name="T4" fmla="*/ 0 w 4"/>
                <a:gd name="T5" fmla="*/ 26 h 26"/>
                <a:gd name="T6" fmla="*/ 4 w 4"/>
                <a:gd name="T7" fmla="*/ 0 h 26"/>
                <a:gd name="T8" fmla="*/ 2 w 4"/>
                <a:gd name="T9" fmla="*/ 4 h 26"/>
                <a:gd name="T10" fmla="*/ 2 w 4"/>
                <a:gd name="T11" fmla="*/ 8 h 26"/>
                <a:gd name="T12" fmla="*/ 2 w 4"/>
                <a:gd name="T13" fmla="*/ 4 h 26"/>
                <a:gd name="T14" fmla="*/ 0 60000 65536"/>
                <a:gd name="T15" fmla="*/ 0 60000 65536"/>
                <a:gd name="T16" fmla="*/ 0 60000 65536"/>
                <a:gd name="T17" fmla="*/ 0 60000 65536"/>
                <a:gd name="T18" fmla="*/ 0 60000 65536"/>
                <a:gd name="T19" fmla="*/ 0 60000 65536"/>
                <a:gd name="T20" fmla="*/ 0 60000 65536"/>
                <a:gd name="T21" fmla="*/ 0 w 4"/>
                <a:gd name="T22" fmla="*/ 0 h 26"/>
                <a:gd name="T23" fmla="*/ 4 w 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6">
                  <a:moveTo>
                    <a:pt x="2" y="4"/>
                  </a:moveTo>
                  <a:lnTo>
                    <a:pt x="0" y="14"/>
                  </a:lnTo>
                  <a:lnTo>
                    <a:pt x="0" y="26"/>
                  </a:lnTo>
                  <a:lnTo>
                    <a:pt x="4" y="0"/>
                  </a:lnTo>
                  <a:lnTo>
                    <a:pt x="2" y="4"/>
                  </a:lnTo>
                  <a:lnTo>
                    <a:pt x="2" y="8"/>
                  </a:lnTo>
                  <a:lnTo>
                    <a:pt x="2"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8" name="Freeform 217"/>
            <p:cNvSpPr>
              <a:spLocks/>
            </p:cNvSpPr>
            <p:nvPr/>
          </p:nvSpPr>
          <p:spPr bwMode="auto">
            <a:xfrm>
              <a:off x="806" y="2790"/>
              <a:ext cx="2" cy="34"/>
            </a:xfrm>
            <a:custGeom>
              <a:avLst/>
              <a:gdLst>
                <a:gd name="T0" fmla="*/ 0 w 2"/>
                <a:gd name="T1" fmla="*/ 4 h 34"/>
                <a:gd name="T2" fmla="*/ 0 w 2"/>
                <a:gd name="T3" fmla="*/ 18 h 34"/>
                <a:gd name="T4" fmla="*/ 0 w 2"/>
                <a:gd name="T5" fmla="*/ 32 h 34"/>
                <a:gd name="T6" fmla="*/ 2 w 2"/>
                <a:gd name="T7" fmla="*/ 34 h 34"/>
                <a:gd name="T8" fmla="*/ 2 w 2"/>
                <a:gd name="T9" fmla="*/ 26 h 34"/>
                <a:gd name="T10" fmla="*/ 2 w 2"/>
                <a:gd name="T11" fmla="*/ 12 h 34"/>
                <a:gd name="T12" fmla="*/ 2 w 2"/>
                <a:gd name="T13" fmla="*/ 6 h 34"/>
                <a:gd name="T14" fmla="*/ 0 w 2"/>
                <a:gd name="T15" fmla="*/ 0 h 34"/>
                <a:gd name="T16" fmla="*/ 0 w 2"/>
                <a:gd name="T17" fmla="*/ 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4"/>
                <a:gd name="T29" fmla="*/ 2 w 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4">
                  <a:moveTo>
                    <a:pt x="0" y="4"/>
                  </a:moveTo>
                  <a:lnTo>
                    <a:pt x="0" y="18"/>
                  </a:lnTo>
                  <a:lnTo>
                    <a:pt x="0" y="32"/>
                  </a:lnTo>
                  <a:lnTo>
                    <a:pt x="2" y="34"/>
                  </a:lnTo>
                  <a:lnTo>
                    <a:pt x="2" y="26"/>
                  </a:lnTo>
                  <a:lnTo>
                    <a:pt x="2" y="12"/>
                  </a:lnTo>
                  <a:lnTo>
                    <a:pt x="2" y="6"/>
                  </a:lnTo>
                  <a:lnTo>
                    <a:pt x="0" y="0"/>
                  </a:lnTo>
                  <a:lnTo>
                    <a:pt x="0"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9" name="Freeform 218"/>
            <p:cNvSpPr>
              <a:spLocks/>
            </p:cNvSpPr>
            <p:nvPr/>
          </p:nvSpPr>
          <p:spPr bwMode="auto">
            <a:xfrm>
              <a:off x="806" y="2842"/>
              <a:ext cx="2" cy="22"/>
            </a:xfrm>
            <a:custGeom>
              <a:avLst/>
              <a:gdLst>
                <a:gd name="T0" fmla="*/ 2 w 2"/>
                <a:gd name="T1" fmla="*/ 0 h 22"/>
                <a:gd name="T2" fmla="*/ 0 w 2"/>
                <a:gd name="T3" fmla="*/ 22 h 22"/>
                <a:gd name="T4" fmla="*/ 2 w 2"/>
                <a:gd name="T5" fmla="*/ 10 h 22"/>
                <a:gd name="T6" fmla="*/ 2 w 2"/>
                <a:gd name="T7" fmla="*/ 0 h 22"/>
                <a:gd name="T8" fmla="*/ 0 60000 65536"/>
                <a:gd name="T9" fmla="*/ 0 60000 65536"/>
                <a:gd name="T10" fmla="*/ 0 60000 65536"/>
                <a:gd name="T11" fmla="*/ 0 60000 65536"/>
                <a:gd name="T12" fmla="*/ 0 w 2"/>
                <a:gd name="T13" fmla="*/ 0 h 22"/>
                <a:gd name="T14" fmla="*/ 2 w 2"/>
                <a:gd name="T15" fmla="*/ 22 h 22"/>
              </a:gdLst>
              <a:ahLst/>
              <a:cxnLst>
                <a:cxn ang="T8">
                  <a:pos x="T0" y="T1"/>
                </a:cxn>
                <a:cxn ang="T9">
                  <a:pos x="T2" y="T3"/>
                </a:cxn>
                <a:cxn ang="T10">
                  <a:pos x="T4" y="T5"/>
                </a:cxn>
                <a:cxn ang="T11">
                  <a:pos x="T6" y="T7"/>
                </a:cxn>
              </a:cxnLst>
              <a:rect l="T12" t="T13" r="T14" b="T15"/>
              <a:pathLst>
                <a:path w="2" h="22">
                  <a:moveTo>
                    <a:pt x="2" y="0"/>
                  </a:moveTo>
                  <a:lnTo>
                    <a:pt x="0" y="22"/>
                  </a:lnTo>
                  <a:lnTo>
                    <a:pt x="2" y="10"/>
                  </a:lnTo>
                  <a:lnTo>
                    <a:pt x="2"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0" name="Freeform 219"/>
            <p:cNvSpPr>
              <a:spLocks/>
            </p:cNvSpPr>
            <p:nvPr/>
          </p:nvSpPr>
          <p:spPr bwMode="auto">
            <a:xfrm>
              <a:off x="798" y="2832"/>
              <a:ext cx="2" cy="14"/>
            </a:xfrm>
            <a:custGeom>
              <a:avLst/>
              <a:gdLst>
                <a:gd name="T0" fmla="*/ 0 w 2"/>
                <a:gd name="T1" fmla="*/ 0 h 14"/>
                <a:gd name="T2" fmla="*/ 0 w 2"/>
                <a:gd name="T3" fmla="*/ 14 h 14"/>
                <a:gd name="T4" fmla="*/ 2 w 2"/>
                <a:gd name="T5" fmla="*/ 10 h 14"/>
                <a:gd name="T6" fmla="*/ 2 w 2"/>
                <a:gd name="T7" fmla="*/ 6 h 14"/>
                <a:gd name="T8" fmla="*/ 0 w 2"/>
                <a:gd name="T9" fmla="*/ 0 h 14"/>
                <a:gd name="T10" fmla="*/ 0 w 2"/>
                <a:gd name="T11" fmla="*/ 2 h 14"/>
                <a:gd name="T12" fmla="*/ 0 w 2"/>
                <a:gd name="T13" fmla="*/ 0 h 14"/>
                <a:gd name="T14" fmla="*/ 0 60000 65536"/>
                <a:gd name="T15" fmla="*/ 0 60000 65536"/>
                <a:gd name="T16" fmla="*/ 0 60000 65536"/>
                <a:gd name="T17" fmla="*/ 0 60000 65536"/>
                <a:gd name="T18" fmla="*/ 0 60000 65536"/>
                <a:gd name="T19" fmla="*/ 0 60000 65536"/>
                <a:gd name="T20" fmla="*/ 0 60000 65536"/>
                <a:gd name="T21" fmla="*/ 0 w 2"/>
                <a:gd name="T22" fmla="*/ 0 h 14"/>
                <a:gd name="T23" fmla="*/ 2 w 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4">
                  <a:moveTo>
                    <a:pt x="0" y="0"/>
                  </a:moveTo>
                  <a:lnTo>
                    <a:pt x="0" y="14"/>
                  </a:lnTo>
                  <a:lnTo>
                    <a:pt x="2" y="10"/>
                  </a:lnTo>
                  <a:lnTo>
                    <a:pt x="2" y="6"/>
                  </a:lnTo>
                  <a:lnTo>
                    <a:pt x="0" y="0"/>
                  </a:lnTo>
                  <a:lnTo>
                    <a:pt x="0" y="2"/>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1" name="Freeform 220"/>
            <p:cNvSpPr>
              <a:spLocks/>
            </p:cNvSpPr>
            <p:nvPr/>
          </p:nvSpPr>
          <p:spPr bwMode="auto">
            <a:xfrm>
              <a:off x="802" y="2762"/>
              <a:ext cx="2" cy="12"/>
            </a:xfrm>
            <a:custGeom>
              <a:avLst/>
              <a:gdLst>
                <a:gd name="T0" fmla="*/ 0 w 2"/>
                <a:gd name="T1" fmla="*/ 0 h 12"/>
                <a:gd name="T2" fmla="*/ 2 w 2"/>
                <a:gd name="T3" fmla="*/ 12 h 12"/>
                <a:gd name="T4" fmla="*/ 2 w 2"/>
                <a:gd name="T5" fmla="*/ 8 h 12"/>
                <a:gd name="T6" fmla="*/ 2 w 2"/>
                <a:gd name="T7" fmla="*/ 2 h 12"/>
                <a:gd name="T8" fmla="*/ 2 w 2"/>
                <a:gd name="T9" fmla="*/ 0 h 12"/>
                <a:gd name="T10" fmla="*/ 0 w 2"/>
                <a:gd name="T11" fmla="*/ 0 h 12"/>
                <a:gd name="T12" fmla="*/ 0 60000 65536"/>
                <a:gd name="T13" fmla="*/ 0 60000 65536"/>
                <a:gd name="T14" fmla="*/ 0 60000 65536"/>
                <a:gd name="T15" fmla="*/ 0 60000 65536"/>
                <a:gd name="T16" fmla="*/ 0 60000 65536"/>
                <a:gd name="T17" fmla="*/ 0 60000 65536"/>
                <a:gd name="T18" fmla="*/ 0 w 2"/>
                <a:gd name="T19" fmla="*/ 0 h 12"/>
                <a:gd name="T20" fmla="*/ 2 w 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 h="12">
                  <a:moveTo>
                    <a:pt x="0" y="0"/>
                  </a:moveTo>
                  <a:lnTo>
                    <a:pt x="2" y="12"/>
                  </a:lnTo>
                  <a:lnTo>
                    <a:pt x="2" y="8"/>
                  </a:lnTo>
                  <a:lnTo>
                    <a:pt x="2" y="2"/>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2" name="Freeform 221"/>
            <p:cNvSpPr>
              <a:spLocks/>
            </p:cNvSpPr>
            <p:nvPr/>
          </p:nvSpPr>
          <p:spPr bwMode="auto">
            <a:xfrm>
              <a:off x="786" y="2734"/>
              <a:ext cx="4" cy="12"/>
            </a:xfrm>
            <a:custGeom>
              <a:avLst/>
              <a:gdLst>
                <a:gd name="T0" fmla="*/ 0 w 4"/>
                <a:gd name="T1" fmla="*/ 0 h 12"/>
                <a:gd name="T2" fmla="*/ 2 w 4"/>
                <a:gd name="T3" fmla="*/ 6 h 12"/>
                <a:gd name="T4" fmla="*/ 2 w 4"/>
                <a:gd name="T5" fmla="*/ 12 h 12"/>
                <a:gd name="T6" fmla="*/ 4 w 4"/>
                <a:gd name="T7" fmla="*/ 6 h 12"/>
                <a:gd name="T8" fmla="*/ 2 w 4"/>
                <a:gd name="T9" fmla="*/ 0 h 12"/>
                <a:gd name="T10" fmla="*/ 0 w 4"/>
                <a:gd name="T11" fmla="*/ 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0" y="0"/>
                  </a:moveTo>
                  <a:lnTo>
                    <a:pt x="2" y="6"/>
                  </a:lnTo>
                  <a:lnTo>
                    <a:pt x="2" y="12"/>
                  </a:lnTo>
                  <a:lnTo>
                    <a:pt x="4" y="6"/>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3" name="Freeform 222"/>
            <p:cNvSpPr>
              <a:spLocks/>
            </p:cNvSpPr>
            <p:nvPr/>
          </p:nvSpPr>
          <p:spPr bwMode="auto">
            <a:xfrm>
              <a:off x="824" y="2820"/>
              <a:ext cx="4" cy="26"/>
            </a:xfrm>
            <a:custGeom>
              <a:avLst/>
              <a:gdLst>
                <a:gd name="T0" fmla="*/ 2 w 4"/>
                <a:gd name="T1" fmla="*/ 0 h 26"/>
                <a:gd name="T2" fmla="*/ 2 w 4"/>
                <a:gd name="T3" fmla="*/ 14 h 26"/>
                <a:gd name="T4" fmla="*/ 0 w 4"/>
                <a:gd name="T5" fmla="*/ 20 h 26"/>
                <a:gd name="T6" fmla="*/ 2 w 4"/>
                <a:gd name="T7" fmla="*/ 26 h 26"/>
                <a:gd name="T8" fmla="*/ 4 w 4"/>
                <a:gd name="T9" fmla="*/ 14 h 26"/>
                <a:gd name="T10" fmla="*/ 4 w 4"/>
                <a:gd name="T11" fmla="*/ 0 h 26"/>
                <a:gd name="T12" fmla="*/ 2 w 4"/>
                <a:gd name="T13" fmla="*/ 0 h 26"/>
                <a:gd name="T14" fmla="*/ 2 w 4"/>
                <a:gd name="T15" fmla="*/ 6 h 26"/>
                <a:gd name="T16" fmla="*/ 2 w 4"/>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6"/>
                <a:gd name="T29" fmla="*/ 4 w 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6">
                  <a:moveTo>
                    <a:pt x="2" y="0"/>
                  </a:moveTo>
                  <a:lnTo>
                    <a:pt x="2" y="14"/>
                  </a:lnTo>
                  <a:lnTo>
                    <a:pt x="0" y="20"/>
                  </a:lnTo>
                  <a:lnTo>
                    <a:pt x="2" y="26"/>
                  </a:lnTo>
                  <a:lnTo>
                    <a:pt x="4" y="14"/>
                  </a:lnTo>
                  <a:lnTo>
                    <a:pt x="4" y="0"/>
                  </a:lnTo>
                  <a:lnTo>
                    <a:pt x="2" y="0"/>
                  </a:lnTo>
                  <a:lnTo>
                    <a:pt x="2" y="6"/>
                  </a:lnTo>
                  <a:lnTo>
                    <a:pt x="2"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4" name="Freeform 223"/>
            <p:cNvSpPr>
              <a:spLocks/>
            </p:cNvSpPr>
            <p:nvPr/>
          </p:nvSpPr>
          <p:spPr bwMode="auto">
            <a:xfrm>
              <a:off x="838" y="2840"/>
              <a:ext cx="2" cy="22"/>
            </a:xfrm>
            <a:custGeom>
              <a:avLst/>
              <a:gdLst>
                <a:gd name="T0" fmla="*/ 0 w 2"/>
                <a:gd name="T1" fmla="*/ 0 h 22"/>
                <a:gd name="T2" fmla="*/ 0 w 2"/>
                <a:gd name="T3" fmla="*/ 10 h 22"/>
                <a:gd name="T4" fmla="*/ 2 w 2"/>
                <a:gd name="T5" fmla="*/ 22 h 22"/>
                <a:gd name="T6" fmla="*/ 2 w 2"/>
                <a:gd name="T7" fmla="*/ 10 h 22"/>
                <a:gd name="T8" fmla="*/ 0 w 2"/>
                <a:gd name="T9" fmla="*/ 0 h 22"/>
                <a:gd name="T10" fmla="*/ 0 w 2"/>
                <a:gd name="T11" fmla="*/ 4 h 22"/>
                <a:gd name="T12" fmla="*/ 0 w 2"/>
                <a:gd name="T13" fmla="*/ 0 h 22"/>
                <a:gd name="T14" fmla="*/ 0 60000 65536"/>
                <a:gd name="T15" fmla="*/ 0 60000 65536"/>
                <a:gd name="T16" fmla="*/ 0 60000 65536"/>
                <a:gd name="T17" fmla="*/ 0 60000 65536"/>
                <a:gd name="T18" fmla="*/ 0 60000 65536"/>
                <a:gd name="T19" fmla="*/ 0 60000 65536"/>
                <a:gd name="T20" fmla="*/ 0 60000 65536"/>
                <a:gd name="T21" fmla="*/ 0 w 2"/>
                <a:gd name="T22" fmla="*/ 0 h 22"/>
                <a:gd name="T23" fmla="*/ 2 w 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2">
                  <a:moveTo>
                    <a:pt x="0" y="0"/>
                  </a:moveTo>
                  <a:lnTo>
                    <a:pt x="0" y="10"/>
                  </a:lnTo>
                  <a:lnTo>
                    <a:pt x="2" y="22"/>
                  </a:lnTo>
                  <a:lnTo>
                    <a:pt x="2" y="10"/>
                  </a:lnTo>
                  <a:lnTo>
                    <a:pt x="0" y="0"/>
                  </a:lnTo>
                  <a:lnTo>
                    <a:pt x="0" y="4"/>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5" name="Freeform 224"/>
            <p:cNvSpPr>
              <a:spLocks/>
            </p:cNvSpPr>
            <p:nvPr/>
          </p:nvSpPr>
          <p:spPr bwMode="auto">
            <a:xfrm>
              <a:off x="834" y="2842"/>
              <a:ext cx="2" cy="20"/>
            </a:xfrm>
            <a:custGeom>
              <a:avLst/>
              <a:gdLst>
                <a:gd name="T0" fmla="*/ 0 w 2"/>
                <a:gd name="T1" fmla="*/ 2 h 20"/>
                <a:gd name="T2" fmla="*/ 0 w 2"/>
                <a:gd name="T3" fmla="*/ 10 h 20"/>
                <a:gd name="T4" fmla="*/ 2 w 2"/>
                <a:gd name="T5" fmla="*/ 20 h 20"/>
                <a:gd name="T6" fmla="*/ 2 w 2"/>
                <a:gd name="T7" fmla="*/ 10 h 20"/>
                <a:gd name="T8" fmla="*/ 0 w 2"/>
                <a:gd name="T9" fmla="*/ 0 h 20"/>
                <a:gd name="T10" fmla="*/ 0 w 2"/>
                <a:gd name="T11" fmla="*/ 2 h 20"/>
                <a:gd name="T12" fmla="*/ 0 60000 65536"/>
                <a:gd name="T13" fmla="*/ 0 60000 65536"/>
                <a:gd name="T14" fmla="*/ 0 60000 65536"/>
                <a:gd name="T15" fmla="*/ 0 60000 65536"/>
                <a:gd name="T16" fmla="*/ 0 60000 65536"/>
                <a:gd name="T17" fmla="*/ 0 60000 65536"/>
                <a:gd name="T18" fmla="*/ 0 w 2"/>
                <a:gd name="T19" fmla="*/ 0 h 20"/>
                <a:gd name="T20" fmla="*/ 2 w 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 h="20">
                  <a:moveTo>
                    <a:pt x="0" y="2"/>
                  </a:moveTo>
                  <a:lnTo>
                    <a:pt x="0" y="10"/>
                  </a:lnTo>
                  <a:lnTo>
                    <a:pt x="2" y="20"/>
                  </a:lnTo>
                  <a:lnTo>
                    <a:pt x="2" y="10"/>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6" name="Freeform 225"/>
            <p:cNvSpPr>
              <a:spLocks/>
            </p:cNvSpPr>
            <p:nvPr/>
          </p:nvSpPr>
          <p:spPr bwMode="auto">
            <a:xfrm>
              <a:off x="830" y="2844"/>
              <a:ext cx="2" cy="20"/>
            </a:xfrm>
            <a:custGeom>
              <a:avLst/>
              <a:gdLst>
                <a:gd name="T0" fmla="*/ 0 w 2"/>
                <a:gd name="T1" fmla="*/ 2 h 20"/>
                <a:gd name="T2" fmla="*/ 0 w 2"/>
                <a:gd name="T3" fmla="*/ 12 h 20"/>
                <a:gd name="T4" fmla="*/ 2 w 2"/>
                <a:gd name="T5" fmla="*/ 20 h 20"/>
                <a:gd name="T6" fmla="*/ 2 w 2"/>
                <a:gd name="T7" fmla="*/ 10 h 20"/>
                <a:gd name="T8" fmla="*/ 0 w 2"/>
                <a:gd name="T9" fmla="*/ 0 h 20"/>
                <a:gd name="T10" fmla="*/ 0 w 2"/>
                <a:gd name="T11" fmla="*/ 2 h 20"/>
                <a:gd name="T12" fmla="*/ 0 60000 65536"/>
                <a:gd name="T13" fmla="*/ 0 60000 65536"/>
                <a:gd name="T14" fmla="*/ 0 60000 65536"/>
                <a:gd name="T15" fmla="*/ 0 60000 65536"/>
                <a:gd name="T16" fmla="*/ 0 60000 65536"/>
                <a:gd name="T17" fmla="*/ 0 60000 65536"/>
                <a:gd name="T18" fmla="*/ 0 w 2"/>
                <a:gd name="T19" fmla="*/ 0 h 20"/>
                <a:gd name="T20" fmla="*/ 2 w 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 h="20">
                  <a:moveTo>
                    <a:pt x="0" y="2"/>
                  </a:moveTo>
                  <a:lnTo>
                    <a:pt x="0" y="12"/>
                  </a:lnTo>
                  <a:lnTo>
                    <a:pt x="2" y="20"/>
                  </a:lnTo>
                  <a:lnTo>
                    <a:pt x="2" y="10"/>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7" name="Freeform 226"/>
            <p:cNvSpPr>
              <a:spLocks/>
            </p:cNvSpPr>
            <p:nvPr/>
          </p:nvSpPr>
          <p:spPr bwMode="auto">
            <a:xfrm>
              <a:off x="830" y="2826"/>
              <a:ext cx="1" cy="14"/>
            </a:xfrm>
            <a:custGeom>
              <a:avLst/>
              <a:gdLst>
                <a:gd name="T0" fmla="*/ 0 w 1"/>
                <a:gd name="T1" fmla="*/ 2 h 14"/>
                <a:gd name="T2" fmla="*/ 0 w 1"/>
                <a:gd name="T3" fmla="*/ 8 h 14"/>
                <a:gd name="T4" fmla="*/ 0 w 1"/>
                <a:gd name="T5" fmla="*/ 10 h 14"/>
                <a:gd name="T6" fmla="*/ 0 w 1"/>
                <a:gd name="T7" fmla="*/ 14 h 14"/>
                <a:gd name="T8" fmla="*/ 0 w 1"/>
                <a:gd name="T9" fmla="*/ 6 h 14"/>
                <a:gd name="T10" fmla="*/ 0 w 1"/>
                <a:gd name="T11" fmla="*/ 0 h 14"/>
                <a:gd name="T12" fmla="*/ 0 w 1"/>
                <a:gd name="T13" fmla="*/ 2 h 14"/>
                <a:gd name="T14" fmla="*/ 0 60000 65536"/>
                <a:gd name="T15" fmla="*/ 0 60000 65536"/>
                <a:gd name="T16" fmla="*/ 0 60000 65536"/>
                <a:gd name="T17" fmla="*/ 0 60000 65536"/>
                <a:gd name="T18" fmla="*/ 0 60000 65536"/>
                <a:gd name="T19" fmla="*/ 0 60000 65536"/>
                <a:gd name="T20" fmla="*/ 0 60000 65536"/>
                <a:gd name="T21" fmla="*/ 0 w 1"/>
                <a:gd name="T22" fmla="*/ 0 h 14"/>
                <a:gd name="T23" fmla="*/ 1 w 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4">
                  <a:moveTo>
                    <a:pt x="0" y="2"/>
                  </a:moveTo>
                  <a:lnTo>
                    <a:pt x="0" y="8"/>
                  </a:lnTo>
                  <a:lnTo>
                    <a:pt x="0" y="10"/>
                  </a:lnTo>
                  <a:lnTo>
                    <a:pt x="0" y="14"/>
                  </a:lnTo>
                  <a:lnTo>
                    <a:pt x="0" y="6"/>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8" name="Freeform 227"/>
            <p:cNvSpPr>
              <a:spLocks/>
            </p:cNvSpPr>
            <p:nvPr/>
          </p:nvSpPr>
          <p:spPr bwMode="auto">
            <a:xfrm>
              <a:off x="828" y="2778"/>
              <a:ext cx="2" cy="22"/>
            </a:xfrm>
            <a:custGeom>
              <a:avLst/>
              <a:gdLst>
                <a:gd name="T0" fmla="*/ 0 w 2"/>
                <a:gd name="T1" fmla="*/ 0 h 22"/>
                <a:gd name="T2" fmla="*/ 0 w 2"/>
                <a:gd name="T3" fmla="*/ 10 h 22"/>
                <a:gd name="T4" fmla="*/ 0 w 2"/>
                <a:gd name="T5" fmla="*/ 20 h 22"/>
                <a:gd name="T6" fmla="*/ 2 w 2"/>
                <a:gd name="T7" fmla="*/ 22 h 22"/>
                <a:gd name="T8" fmla="*/ 2 w 2"/>
                <a:gd name="T9" fmla="*/ 10 h 22"/>
                <a:gd name="T10" fmla="*/ 0 w 2"/>
                <a:gd name="T11" fmla="*/ 0 h 22"/>
                <a:gd name="T12" fmla="*/ 0 60000 65536"/>
                <a:gd name="T13" fmla="*/ 0 60000 65536"/>
                <a:gd name="T14" fmla="*/ 0 60000 65536"/>
                <a:gd name="T15" fmla="*/ 0 60000 65536"/>
                <a:gd name="T16" fmla="*/ 0 60000 65536"/>
                <a:gd name="T17" fmla="*/ 0 60000 65536"/>
                <a:gd name="T18" fmla="*/ 0 w 2"/>
                <a:gd name="T19" fmla="*/ 0 h 22"/>
                <a:gd name="T20" fmla="*/ 2 w 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 h="22">
                  <a:moveTo>
                    <a:pt x="0" y="0"/>
                  </a:moveTo>
                  <a:lnTo>
                    <a:pt x="0" y="10"/>
                  </a:lnTo>
                  <a:lnTo>
                    <a:pt x="0" y="20"/>
                  </a:lnTo>
                  <a:lnTo>
                    <a:pt x="2" y="22"/>
                  </a:lnTo>
                  <a:lnTo>
                    <a:pt x="2" y="1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9" name="Freeform 228"/>
            <p:cNvSpPr>
              <a:spLocks/>
            </p:cNvSpPr>
            <p:nvPr/>
          </p:nvSpPr>
          <p:spPr bwMode="auto">
            <a:xfrm>
              <a:off x="824" y="2760"/>
              <a:ext cx="4" cy="22"/>
            </a:xfrm>
            <a:custGeom>
              <a:avLst/>
              <a:gdLst>
                <a:gd name="T0" fmla="*/ 0 w 4"/>
                <a:gd name="T1" fmla="*/ 0 h 22"/>
                <a:gd name="T2" fmla="*/ 0 w 4"/>
                <a:gd name="T3" fmla="*/ 10 h 22"/>
                <a:gd name="T4" fmla="*/ 2 w 4"/>
                <a:gd name="T5" fmla="*/ 22 h 22"/>
                <a:gd name="T6" fmla="*/ 4 w 4"/>
                <a:gd name="T7" fmla="*/ 16 h 22"/>
                <a:gd name="T8" fmla="*/ 2 w 4"/>
                <a:gd name="T9" fmla="*/ 10 h 22"/>
                <a:gd name="T10" fmla="*/ 2 w 4"/>
                <a:gd name="T11" fmla="*/ 0 h 22"/>
                <a:gd name="T12" fmla="*/ 0 w 4"/>
                <a:gd name="T13" fmla="*/ 0 h 22"/>
                <a:gd name="T14" fmla="*/ 0 60000 65536"/>
                <a:gd name="T15" fmla="*/ 0 60000 65536"/>
                <a:gd name="T16" fmla="*/ 0 60000 65536"/>
                <a:gd name="T17" fmla="*/ 0 60000 65536"/>
                <a:gd name="T18" fmla="*/ 0 60000 65536"/>
                <a:gd name="T19" fmla="*/ 0 60000 65536"/>
                <a:gd name="T20" fmla="*/ 0 60000 65536"/>
                <a:gd name="T21" fmla="*/ 0 w 4"/>
                <a:gd name="T22" fmla="*/ 0 h 22"/>
                <a:gd name="T23" fmla="*/ 4 w 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2">
                  <a:moveTo>
                    <a:pt x="0" y="0"/>
                  </a:moveTo>
                  <a:lnTo>
                    <a:pt x="0" y="10"/>
                  </a:lnTo>
                  <a:lnTo>
                    <a:pt x="2" y="22"/>
                  </a:lnTo>
                  <a:lnTo>
                    <a:pt x="4" y="16"/>
                  </a:lnTo>
                  <a:lnTo>
                    <a:pt x="2" y="10"/>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0" name="Freeform 229"/>
            <p:cNvSpPr>
              <a:spLocks/>
            </p:cNvSpPr>
            <p:nvPr/>
          </p:nvSpPr>
          <p:spPr bwMode="auto">
            <a:xfrm>
              <a:off x="822" y="2738"/>
              <a:ext cx="2" cy="16"/>
            </a:xfrm>
            <a:custGeom>
              <a:avLst/>
              <a:gdLst>
                <a:gd name="T0" fmla="*/ 0 w 2"/>
                <a:gd name="T1" fmla="*/ 0 h 16"/>
                <a:gd name="T2" fmla="*/ 0 w 2"/>
                <a:gd name="T3" fmla="*/ 16 h 16"/>
                <a:gd name="T4" fmla="*/ 2 w 2"/>
                <a:gd name="T5" fmla="*/ 12 h 16"/>
                <a:gd name="T6" fmla="*/ 2 w 2"/>
                <a:gd name="T7" fmla="*/ 8 h 16"/>
                <a:gd name="T8" fmla="*/ 0 w 2"/>
                <a:gd name="T9" fmla="*/ 0 h 16"/>
                <a:gd name="T10" fmla="*/ 0 w 2"/>
                <a:gd name="T11" fmla="*/ 2 h 16"/>
                <a:gd name="T12" fmla="*/ 0 w 2"/>
                <a:gd name="T13" fmla="*/ 0 h 16"/>
                <a:gd name="T14" fmla="*/ 0 60000 65536"/>
                <a:gd name="T15" fmla="*/ 0 60000 65536"/>
                <a:gd name="T16" fmla="*/ 0 60000 65536"/>
                <a:gd name="T17" fmla="*/ 0 60000 65536"/>
                <a:gd name="T18" fmla="*/ 0 60000 65536"/>
                <a:gd name="T19" fmla="*/ 0 60000 65536"/>
                <a:gd name="T20" fmla="*/ 0 60000 65536"/>
                <a:gd name="T21" fmla="*/ 0 w 2"/>
                <a:gd name="T22" fmla="*/ 0 h 16"/>
                <a:gd name="T23" fmla="*/ 2 w 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6">
                  <a:moveTo>
                    <a:pt x="0" y="0"/>
                  </a:moveTo>
                  <a:lnTo>
                    <a:pt x="0" y="16"/>
                  </a:lnTo>
                  <a:lnTo>
                    <a:pt x="2" y="12"/>
                  </a:lnTo>
                  <a:lnTo>
                    <a:pt x="2" y="8"/>
                  </a:lnTo>
                  <a:lnTo>
                    <a:pt x="0" y="0"/>
                  </a:lnTo>
                  <a:lnTo>
                    <a:pt x="0" y="2"/>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1" name="Freeform 230"/>
            <p:cNvSpPr>
              <a:spLocks/>
            </p:cNvSpPr>
            <p:nvPr/>
          </p:nvSpPr>
          <p:spPr bwMode="auto">
            <a:xfrm>
              <a:off x="844" y="2844"/>
              <a:ext cx="2" cy="20"/>
            </a:xfrm>
            <a:custGeom>
              <a:avLst/>
              <a:gdLst>
                <a:gd name="T0" fmla="*/ 0 w 2"/>
                <a:gd name="T1" fmla="*/ 0 h 20"/>
                <a:gd name="T2" fmla="*/ 0 w 2"/>
                <a:gd name="T3" fmla="*/ 10 h 20"/>
                <a:gd name="T4" fmla="*/ 0 w 2"/>
                <a:gd name="T5" fmla="*/ 14 h 20"/>
                <a:gd name="T6" fmla="*/ 2 w 2"/>
                <a:gd name="T7" fmla="*/ 20 h 20"/>
                <a:gd name="T8" fmla="*/ 2 w 2"/>
                <a:gd name="T9" fmla="*/ 10 h 20"/>
                <a:gd name="T10" fmla="*/ 0 w 2"/>
                <a:gd name="T11" fmla="*/ 0 h 20"/>
                <a:gd name="T12" fmla="*/ 0 60000 65536"/>
                <a:gd name="T13" fmla="*/ 0 60000 65536"/>
                <a:gd name="T14" fmla="*/ 0 60000 65536"/>
                <a:gd name="T15" fmla="*/ 0 60000 65536"/>
                <a:gd name="T16" fmla="*/ 0 60000 65536"/>
                <a:gd name="T17" fmla="*/ 0 60000 65536"/>
                <a:gd name="T18" fmla="*/ 0 w 2"/>
                <a:gd name="T19" fmla="*/ 0 h 20"/>
                <a:gd name="T20" fmla="*/ 2 w 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 h="20">
                  <a:moveTo>
                    <a:pt x="0" y="0"/>
                  </a:moveTo>
                  <a:lnTo>
                    <a:pt x="0" y="10"/>
                  </a:lnTo>
                  <a:lnTo>
                    <a:pt x="0" y="14"/>
                  </a:lnTo>
                  <a:lnTo>
                    <a:pt x="2" y="20"/>
                  </a:lnTo>
                  <a:lnTo>
                    <a:pt x="2" y="1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2" name="Freeform 231"/>
            <p:cNvSpPr>
              <a:spLocks/>
            </p:cNvSpPr>
            <p:nvPr/>
          </p:nvSpPr>
          <p:spPr bwMode="auto">
            <a:xfrm>
              <a:off x="848" y="2852"/>
              <a:ext cx="2" cy="12"/>
            </a:xfrm>
            <a:custGeom>
              <a:avLst/>
              <a:gdLst>
                <a:gd name="T0" fmla="*/ 0 w 2"/>
                <a:gd name="T1" fmla="*/ 2 h 12"/>
                <a:gd name="T2" fmla="*/ 0 w 2"/>
                <a:gd name="T3" fmla="*/ 8 h 12"/>
                <a:gd name="T4" fmla="*/ 0 w 2"/>
                <a:gd name="T5" fmla="*/ 12 h 12"/>
                <a:gd name="T6" fmla="*/ 2 w 2"/>
                <a:gd name="T7" fmla="*/ 12 h 12"/>
                <a:gd name="T8" fmla="*/ 2 w 2"/>
                <a:gd name="T9" fmla="*/ 8 h 12"/>
                <a:gd name="T10" fmla="*/ 0 w 2"/>
                <a:gd name="T11" fmla="*/ 4 h 12"/>
                <a:gd name="T12" fmla="*/ 0 w 2"/>
                <a:gd name="T13" fmla="*/ 0 h 12"/>
                <a:gd name="T14" fmla="*/ 0 w 2"/>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2"/>
                <a:gd name="T26" fmla="*/ 2 w 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2">
                  <a:moveTo>
                    <a:pt x="0" y="2"/>
                  </a:moveTo>
                  <a:lnTo>
                    <a:pt x="0" y="8"/>
                  </a:lnTo>
                  <a:lnTo>
                    <a:pt x="0" y="12"/>
                  </a:lnTo>
                  <a:lnTo>
                    <a:pt x="2" y="12"/>
                  </a:lnTo>
                  <a:lnTo>
                    <a:pt x="2" y="8"/>
                  </a:lnTo>
                  <a:lnTo>
                    <a:pt x="0" y="4"/>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3" name="Freeform 232"/>
            <p:cNvSpPr>
              <a:spLocks/>
            </p:cNvSpPr>
            <p:nvPr/>
          </p:nvSpPr>
          <p:spPr bwMode="auto">
            <a:xfrm>
              <a:off x="826" y="2844"/>
              <a:ext cx="2" cy="24"/>
            </a:xfrm>
            <a:custGeom>
              <a:avLst/>
              <a:gdLst>
                <a:gd name="T0" fmla="*/ 0 w 2"/>
                <a:gd name="T1" fmla="*/ 2 h 24"/>
                <a:gd name="T2" fmla="*/ 0 w 2"/>
                <a:gd name="T3" fmla="*/ 24 h 24"/>
                <a:gd name="T4" fmla="*/ 2 w 2"/>
                <a:gd name="T5" fmla="*/ 24 h 24"/>
                <a:gd name="T6" fmla="*/ 2 w 2"/>
                <a:gd name="T7" fmla="*/ 18 h 24"/>
                <a:gd name="T8" fmla="*/ 2 w 2"/>
                <a:gd name="T9" fmla="*/ 12 h 24"/>
                <a:gd name="T10" fmla="*/ 2 w 2"/>
                <a:gd name="T11" fmla="*/ 0 h 24"/>
                <a:gd name="T12" fmla="*/ 2 w 2"/>
                <a:gd name="T13" fmla="*/ 2 h 24"/>
                <a:gd name="T14" fmla="*/ 0 w 2"/>
                <a:gd name="T15" fmla="*/ 6 h 24"/>
                <a:gd name="T16" fmla="*/ 0 w 2"/>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4"/>
                <a:gd name="T29" fmla="*/ 2 w 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4">
                  <a:moveTo>
                    <a:pt x="0" y="2"/>
                  </a:moveTo>
                  <a:lnTo>
                    <a:pt x="0" y="24"/>
                  </a:lnTo>
                  <a:lnTo>
                    <a:pt x="2" y="24"/>
                  </a:lnTo>
                  <a:lnTo>
                    <a:pt x="2" y="18"/>
                  </a:lnTo>
                  <a:lnTo>
                    <a:pt x="2" y="12"/>
                  </a:lnTo>
                  <a:lnTo>
                    <a:pt x="2" y="0"/>
                  </a:lnTo>
                  <a:lnTo>
                    <a:pt x="2" y="2"/>
                  </a:lnTo>
                  <a:lnTo>
                    <a:pt x="0" y="6"/>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4" name="Freeform 233"/>
            <p:cNvSpPr>
              <a:spLocks/>
            </p:cNvSpPr>
            <p:nvPr/>
          </p:nvSpPr>
          <p:spPr bwMode="auto">
            <a:xfrm>
              <a:off x="822" y="2840"/>
              <a:ext cx="1" cy="26"/>
            </a:xfrm>
            <a:custGeom>
              <a:avLst/>
              <a:gdLst>
                <a:gd name="T0" fmla="*/ 0 w 1"/>
                <a:gd name="T1" fmla="*/ 2 h 26"/>
                <a:gd name="T2" fmla="*/ 0 w 1"/>
                <a:gd name="T3" fmla="*/ 26 h 26"/>
                <a:gd name="T4" fmla="*/ 0 w 1"/>
                <a:gd name="T5" fmla="*/ 24 h 26"/>
                <a:gd name="T6" fmla="*/ 0 w 1"/>
                <a:gd name="T7" fmla="*/ 0 h 26"/>
                <a:gd name="T8" fmla="*/ 0 w 1"/>
                <a:gd name="T9" fmla="*/ 2 h 26"/>
                <a:gd name="T10" fmla="*/ 0 60000 65536"/>
                <a:gd name="T11" fmla="*/ 0 60000 65536"/>
                <a:gd name="T12" fmla="*/ 0 60000 65536"/>
                <a:gd name="T13" fmla="*/ 0 60000 65536"/>
                <a:gd name="T14" fmla="*/ 0 60000 65536"/>
                <a:gd name="T15" fmla="*/ 0 w 1"/>
                <a:gd name="T16" fmla="*/ 0 h 26"/>
                <a:gd name="T17" fmla="*/ 1 w 1"/>
                <a:gd name="T18" fmla="*/ 26 h 26"/>
              </a:gdLst>
              <a:ahLst/>
              <a:cxnLst>
                <a:cxn ang="T10">
                  <a:pos x="T0" y="T1"/>
                </a:cxn>
                <a:cxn ang="T11">
                  <a:pos x="T2" y="T3"/>
                </a:cxn>
                <a:cxn ang="T12">
                  <a:pos x="T4" y="T5"/>
                </a:cxn>
                <a:cxn ang="T13">
                  <a:pos x="T6" y="T7"/>
                </a:cxn>
                <a:cxn ang="T14">
                  <a:pos x="T8" y="T9"/>
                </a:cxn>
              </a:cxnLst>
              <a:rect l="T15" t="T16" r="T17" b="T18"/>
              <a:pathLst>
                <a:path w="1" h="26">
                  <a:moveTo>
                    <a:pt x="0" y="2"/>
                  </a:moveTo>
                  <a:lnTo>
                    <a:pt x="0" y="26"/>
                  </a:lnTo>
                  <a:lnTo>
                    <a:pt x="0" y="24"/>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5" name="Freeform 234"/>
            <p:cNvSpPr>
              <a:spLocks/>
            </p:cNvSpPr>
            <p:nvPr/>
          </p:nvSpPr>
          <p:spPr bwMode="auto">
            <a:xfrm>
              <a:off x="820" y="2820"/>
              <a:ext cx="2" cy="16"/>
            </a:xfrm>
            <a:custGeom>
              <a:avLst/>
              <a:gdLst>
                <a:gd name="T0" fmla="*/ 2 w 2"/>
                <a:gd name="T1" fmla="*/ 0 h 16"/>
                <a:gd name="T2" fmla="*/ 0 w 2"/>
                <a:gd name="T3" fmla="*/ 14 h 16"/>
                <a:gd name="T4" fmla="*/ 2 w 2"/>
                <a:gd name="T5" fmla="*/ 16 h 16"/>
                <a:gd name="T6" fmla="*/ 2 w 2"/>
                <a:gd name="T7" fmla="*/ 8 h 16"/>
                <a:gd name="T8" fmla="*/ 2 w 2"/>
                <a:gd name="T9" fmla="*/ 0 h 16"/>
                <a:gd name="T10" fmla="*/ 0 60000 65536"/>
                <a:gd name="T11" fmla="*/ 0 60000 65536"/>
                <a:gd name="T12" fmla="*/ 0 60000 65536"/>
                <a:gd name="T13" fmla="*/ 0 60000 65536"/>
                <a:gd name="T14" fmla="*/ 0 60000 65536"/>
                <a:gd name="T15" fmla="*/ 0 w 2"/>
                <a:gd name="T16" fmla="*/ 0 h 16"/>
                <a:gd name="T17" fmla="*/ 2 w 2"/>
                <a:gd name="T18" fmla="*/ 16 h 16"/>
              </a:gdLst>
              <a:ahLst/>
              <a:cxnLst>
                <a:cxn ang="T10">
                  <a:pos x="T0" y="T1"/>
                </a:cxn>
                <a:cxn ang="T11">
                  <a:pos x="T2" y="T3"/>
                </a:cxn>
                <a:cxn ang="T12">
                  <a:pos x="T4" y="T5"/>
                </a:cxn>
                <a:cxn ang="T13">
                  <a:pos x="T6" y="T7"/>
                </a:cxn>
                <a:cxn ang="T14">
                  <a:pos x="T8" y="T9"/>
                </a:cxn>
              </a:cxnLst>
              <a:rect l="T15" t="T16" r="T17" b="T18"/>
              <a:pathLst>
                <a:path w="2" h="16">
                  <a:moveTo>
                    <a:pt x="2" y="0"/>
                  </a:moveTo>
                  <a:lnTo>
                    <a:pt x="0" y="14"/>
                  </a:lnTo>
                  <a:lnTo>
                    <a:pt x="2" y="16"/>
                  </a:lnTo>
                  <a:lnTo>
                    <a:pt x="2" y="8"/>
                  </a:lnTo>
                  <a:lnTo>
                    <a:pt x="2"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6" name="Freeform 235"/>
            <p:cNvSpPr>
              <a:spLocks/>
            </p:cNvSpPr>
            <p:nvPr/>
          </p:nvSpPr>
          <p:spPr bwMode="auto">
            <a:xfrm>
              <a:off x="828" y="2806"/>
              <a:ext cx="2" cy="10"/>
            </a:xfrm>
            <a:custGeom>
              <a:avLst/>
              <a:gdLst>
                <a:gd name="T0" fmla="*/ 0 w 2"/>
                <a:gd name="T1" fmla="*/ 2 h 10"/>
                <a:gd name="T2" fmla="*/ 0 w 2"/>
                <a:gd name="T3" fmla="*/ 10 h 10"/>
                <a:gd name="T4" fmla="*/ 2 w 2"/>
                <a:gd name="T5" fmla="*/ 10 h 10"/>
                <a:gd name="T6" fmla="*/ 2 w 2"/>
                <a:gd name="T7" fmla="*/ 4 h 10"/>
                <a:gd name="T8" fmla="*/ 0 w 2"/>
                <a:gd name="T9" fmla="*/ 0 h 10"/>
                <a:gd name="T10" fmla="*/ 0 w 2"/>
                <a:gd name="T11" fmla="*/ 2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0" y="2"/>
                  </a:moveTo>
                  <a:lnTo>
                    <a:pt x="0" y="10"/>
                  </a:lnTo>
                  <a:lnTo>
                    <a:pt x="2" y="10"/>
                  </a:lnTo>
                  <a:lnTo>
                    <a:pt x="2" y="4"/>
                  </a:lnTo>
                  <a:lnTo>
                    <a:pt x="0"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7" name="Freeform 236"/>
            <p:cNvSpPr>
              <a:spLocks/>
            </p:cNvSpPr>
            <p:nvPr/>
          </p:nvSpPr>
          <p:spPr bwMode="auto">
            <a:xfrm>
              <a:off x="820" y="2784"/>
              <a:ext cx="2" cy="16"/>
            </a:xfrm>
            <a:custGeom>
              <a:avLst/>
              <a:gdLst>
                <a:gd name="T0" fmla="*/ 0 w 2"/>
                <a:gd name="T1" fmla="*/ 4 h 16"/>
                <a:gd name="T2" fmla="*/ 0 w 2"/>
                <a:gd name="T3" fmla="*/ 16 h 16"/>
                <a:gd name="T4" fmla="*/ 2 w 2"/>
                <a:gd name="T5" fmla="*/ 14 h 16"/>
                <a:gd name="T6" fmla="*/ 2 w 2"/>
                <a:gd name="T7" fmla="*/ 8 h 16"/>
                <a:gd name="T8" fmla="*/ 2 w 2"/>
                <a:gd name="T9" fmla="*/ 0 h 16"/>
                <a:gd name="T10" fmla="*/ 0 w 2"/>
                <a:gd name="T11" fmla="*/ 4 h 16"/>
                <a:gd name="T12" fmla="*/ 0 w 2"/>
                <a:gd name="T13" fmla="*/ 8 h 16"/>
                <a:gd name="T14" fmla="*/ 0 w 2"/>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6"/>
                <a:gd name="T26" fmla="*/ 2 w 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6">
                  <a:moveTo>
                    <a:pt x="0" y="4"/>
                  </a:moveTo>
                  <a:lnTo>
                    <a:pt x="0" y="16"/>
                  </a:lnTo>
                  <a:lnTo>
                    <a:pt x="2" y="14"/>
                  </a:lnTo>
                  <a:lnTo>
                    <a:pt x="2" y="8"/>
                  </a:lnTo>
                  <a:lnTo>
                    <a:pt x="2" y="0"/>
                  </a:lnTo>
                  <a:lnTo>
                    <a:pt x="0" y="4"/>
                  </a:lnTo>
                  <a:lnTo>
                    <a:pt x="0" y="8"/>
                  </a:lnTo>
                  <a:lnTo>
                    <a:pt x="0" y="4"/>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8" name="Freeform 237"/>
            <p:cNvSpPr>
              <a:spLocks/>
            </p:cNvSpPr>
            <p:nvPr/>
          </p:nvSpPr>
          <p:spPr bwMode="auto">
            <a:xfrm>
              <a:off x="816" y="2830"/>
              <a:ext cx="2" cy="24"/>
            </a:xfrm>
            <a:custGeom>
              <a:avLst/>
              <a:gdLst>
                <a:gd name="T0" fmla="*/ 2 w 2"/>
                <a:gd name="T1" fmla="*/ 0 h 24"/>
                <a:gd name="T2" fmla="*/ 0 w 2"/>
                <a:gd name="T3" fmla="*/ 12 h 24"/>
                <a:gd name="T4" fmla="*/ 0 w 2"/>
                <a:gd name="T5" fmla="*/ 24 h 24"/>
                <a:gd name="T6" fmla="*/ 2 w 2"/>
                <a:gd name="T7" fmla="*/ 22 h 24"/>
                <a:gd name="T8" fmla="*/ 2 w 2"/>
                <a:gd name="T9" fmla="*/ 20 h 24"/>
                <a:gd name="T10" fmla="*/ 2 w 2"/>
                <a:gd name="T11" fmla="*/ 10 h 24"/>
                <a:gd name="T12" fmla="*/ 2 w 2"/>
                <a:gd name="T13" fmla="*/ 2 h 24"/>
                <a:gd name="T14" fmla="*/ 2 w 2"/>
                <a:gd name="T15" fmla="*/ 4 h 24"/>
                <a:gd name="T16" fmla="*/ 2 w 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4"/>
                <a:gd name="T29" fmla="*/ 2 w 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4">
                  <a:moveTo>
                    <a:pt x="2" y="0"/>
                  </a:moveTo>
                  <a:lnTo>
                    <a:pt x="0" y="12"/>
                  </a:lnTo>
                  <a:lnTo>
                    <a:pt x="0" y="24"/>
                  </a:lnTo>
                  <a:lnTo>
                    <a:pt x="2" y="22"/>
                  </a:lnTo>
                  <a:lnTo>
                    <a:pt x="2" y="20"/>
                  </a:lnTo>
                  <a:lnTo>
                    <a:pt x="2" y="10"/>
                  </a:lnTo>
                  <a:lnTo>
                    <a:pt x="2" y="2"/>
                  </a:lnTo>
                  <a:lnTo>
                    <a:pt x="2" y="4"/>
                  </a:lnTo>
                  <a:lnTo>
                    <a:pt x="2"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9" name="Freeform 238"/>
            <p:cNvSpPr>
              <a:spLocks/>
            </p:cNvSpPr>
            <p:nvPr/>
          </p:nvSpPr>
          <p:spPr bwMode="auto">
            <a:xfrm>
              <a:off x="814" y="2856"/>
              <a:ext cx="2" cy="10"/>
            </a:xfrm>
            <a:custGeom>
              <a:avLst/>
              <a:gdLst>
                <a:gd name="T0" fmla="*/ 2 w 2"/>
                <a:gd name="T1" fmla="*/ 2 h 10"/>
                <a:gd name="T2" fmla="*/ 0 w 2"/>
                <a:gd name="T3" fmla="*/ 10 h 10"/>
                <a:gd name="T4" fmla="*/ 2 w 2"/>
                <a:gd name="T5" fmla="*/ 8 h 10"/>
                <a:gd name="T6" fmla="*/ 2 w 2"/>
                <a:gd name="T7" fmla="*/ 6 h 10"/>
                <a:gd name="T8" fmla="*/ 2 w 2"/>
                <a:gd name="T9" fmla="*/ 0 h 10"/>
                <a:gd name="T10" fmla="*/ 2 w 2"/>
                <a:gd name="T11" fmla="*/ 2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2" y="2"/>
                  </a:moveTo>
                  <a:lnTo>
                    <a:pt x="0" y="10"/>
                  </a:lnTo>
                  <a:lnTo>
                    <a:pt x="2" y="8"/>
                  </a:lnTo>
                  <a:lnTo>
                    <a:pt x="2" y="6"/>
                  </a:lnTo>
                  <a:lnTo>
                    <a:pt x="2" y="0"/>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0" name="Freeform 239"/>
            <p:cNvSpPr>
              <a:spLocks/>
            </p:cNvSpPr>
            <p:nvPr/>
          </p:nvSpPr>
          <p:spPr bwMode="auto">
            <a:xfrm>
              <a:off x="818" y="2806"/>
              <a:ext cx="2" cy="14"/>
            </a:xfrm>
            <a:custGeom>
              <a:avLst/>
              <a:gdLst>
                <a:gd name="T0" fmla="*/ 0 w 2"/>
                <a:gd name="T1" fmla="*/ 0 h 14"/>
                <a:gd name="T2" fmla="*/ 0 w 2"/>
                <a:gd name="T3" fmla="*/ 8 h 14"/>
                <a:gd name="T4" fmla="*/ 0 w 2"/>
                <a:gd name="T5" fmla="*/ 14 h 14"/>
                <a:gd name="T6" fmla="*/ 2 w 2"/>
                <a:gd name="T7" fmla="*/ 12 h 14"/>
                <a:gd name="T8" fmla="*/ 2 w 2"/>
                <a:gd name="T9" fmla="*/ 8 h 14"/>
                <a:gd name="T10" fmla="*/ 2 w 2"/>
                <a:gd name="T11" fmla="*/ 2 h 14"/>
                <a:gd name="T12" fmla="*/ 2 w 2"/>
                <a:gd name="T13" fmla="*/ 0 h 14"/>
                <a:gd name="T14" fmla="*/ 0 w 2"/>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4"/>
                <a:gd name="T26" fmla="*/ 2 w 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4">
                  <a:moveTo>
                    <a:pt x="0" y="0"/>
                  </a:moveTo>
                  <a:lnTo>
                    <a:pt x="0" y="8"/>
                  </a:lnTo>
                  <a:lnTo>
                    <a:pt x="0" y="14"/>
                  </a:lnTo>
                  <a:lnTo>
                    <a:pt x="2" y="12"/>
                  </a:lnTo>
                  <a:lnTo>
                    <a:pt x="2" y="8"/>
                  </a:lnTo>
                  <a:lnTo>
                    <a:pt x="2" y="2"/>
                  </a:lnTo>
                  <a:lnTo>
                    <a:pt x="2" y="0"/>
                  </a:lnTo>
                  <a:lnTo>
                    <a:pt x="0" y="0"/>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1" name="Freeform 240"/>
            <p:cNvSpPr>
              <a:spLocks/>
            </p:cNvSpPr>
            <p:nvPr/>
          </p:nvSpPr>
          <p:spPr bwMode="auto">
            <a:xfrm>
              <a:off x="810" y="2824"/>
              <a:ext cx="2" cy="12"/>
            </a:xfrm>
            <a:custGeom>
              <a:avLst/>
              <a:gdLst>
                <a:gd name="T0" fmla="*/ 0 w 2"/>
                <a:gd name="T1" fmla="*/ 2 h 12"/>
                <a:gd name="T2" fmla="*/ 0 w 2"/>
                <a:gd name="T3" fmla="*/ 8 h 12"/>
                <a:gd name="T4" fmla="*/ 0 w 2"/>
                <a:gd name="T5" fmla="*/ 12 h 12"/>
                <a:gd name="T6" fmla="*/ 2 w 2"/>
                <a:gd name="T7" fmla="*/ 12 h 12"/>
                <a:gd name="T8" fmla="*/ 2 w 2"/>
                <a:gd name="T9" fmla="*/ 6 h 12"/>
                <a:gd name="T10" fmla="*/ 2 w 2"/>
                <a:gd name="T11" fmla="*/ 0 h 12"/>
                <a:gd name="T12" fmla="*/ 0 w 2"/>
                <a:gd name="T13" fmla="*/ 2 h 12"/>
                <a:gd name="T14" fmla="*/ 0 60000 65536"/>
                <a:gd name="T15" fmla="*/ 0 60000 65536"/>
                <a:gd name="T16" fmla="*/ 0 60000 65536"/>
                <a:gd name="T17" fmla="*/ 0 60000 65536"/>
                <a:gd name="T18" fmla="*/ 0 60000 65536"/>
                <a:gd name="T19" fmla="*/ 0 60000 65536"/>
                <a:gd name="T20" fmla="*/ 0 60000 65536"/>
                <a:gd name="T21" fmla="*/ 0 w 2"/>
                <a:gd name="T22" fmla="*/ 0 h 12"/>
                <a:gd name="T23" fmla="*/ 2 w 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2">
                  <a:moveTo>
                    <a:pt x="0" y="2"/>
                  </a:moveTo>
                  <a:lnTo>
                    <a:pt x="0" y="8"/>
                  </a:lnTo>
                  <a:lnTo>
                    <a:pt x="0" y="12"/>
                  </a:lnTo>
                  <a:lnTo>
                    <a:pt x="2" y="12"/>
                  </a:lnTo>
                  <a:lnTo>
                    <a:pt x="2" y="6"/>
                  </a:lnTo>
                  <a:lnTo>
                    <a:pt x="2" y="0"/>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2" name="Freeform 241"/>
            <p:cNvSpPr>
              <a:spLocks/>
            </p:cNvSpPr>
            <p:nvPr/>
          </p:nvSpPr>
          <p:spPr bwMode="auto">
            <a:xfrm>
              <a:off x="806" y="2782"/>
              <a:ext cx="2" cy="10"/>
            </a:xfrm>
            <a:custGeom>
              <a:avLst/>
              <a:gdLst>
                <a:gd name="T0" fmla="*/ 2 w 2"/>
                <a:gd name="T1" fmla="*/ 2 h 10"/>
                <a:gd name="T2" fmla="*/ 0 w 2"/>
                <a:gd name="T3" fmla="*/ 6 h 10"/>
                <a:gd name="T4" fmla="*/ 0 w 2"/>
                <a:gd name="T5" fmla="*/ 10 h 10"/>
                <a:gd name="T6" fmla="*/ 2 w 2"/>
                <a:gd name="T7" fmla="*/ 4 h 10"/>
                <a:gd name="T8" fmla="*/ 2 w 2"/>
                <a:gd name="T9" fmla="*/ 0 h 10"/>
                <a:gd name="T10" fmla="*/ 2 w 2"/>
                <a:gd name="T11" fmla="*/ 2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2" y="2"/>
                  </a:moveTo>
                  <a:lnTo>
                    <a:pt x="0" y="6"/>
                  </a:lnTo>
                  <a:lnTo>
                    <a:pt x="0" y="10"/>
                  </a:lnTo>
                  <a:lnTo>
                    <a:pt x="2" y="4"/>
                  </a:lnTo>
                  <a:lnTo>
                    <a:pt x="2" y="0"/>
                  </a:lnTo>
                  <a:lnTo>
                    <a:pt x="2"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3" name="Freeform 242"/>
            <p:cNvSpPr>
              <a:spLocks/>
            </p:cNvSpPr>
            <p:nvPr/>
          </p:nvSpPr>
          <p:spPr bwMode="auto">
            <a:xfrm>
              <a:off x="796" y="2766"/>
              <a:ext cx="4" cy="14"/>
            </a:xfrm>
            <a:custGeom>
              <a:avLst/>
              <a:gdLst>
                <a:gd name="T0" fmla="*/ 0 w 4"/>
                <a:gd name="T1" fmla="*/ 2 h 14"/>
                <a:gd name="T2" fmla="*/ 2 w 4"/>
                <a:gd name="T3" fmla="*/ 14 h 14"/>
                <a:gd name="T4" fmla="*/ 4 w 4"/>
                <a:gd name="T5" fmla="*/ 8 h 14"/>
                <a:gd name="T6" fmla="*/ 2 w 4"/>
                <a:gd name="T7" fmla="*/ 0 h 14"/>
                <a:gd name="T8" fmla="*/ 0 w 4"/>
                <a:gd name="T9" fmla="*/ 8 h 14"/>
                <a:gd name="T10" fmla="*/ 0 w 4"/>
                <a:gd name="T11" fmla="*/ 2 h 14"/>
                <a:gd name="T12" fmla="*/ 0 60000 65536"/>
                <a:gd name="T13" fmla="*/ 0 60000 65536"/>
                <a:gd name="T14" fmla="*/ 0 60000 65536"/>
                <a:gd name="T15" fmla="*/ 0 60000 65536"/>
                <a:gd name="T16" fmla="*/ 0 60000 65536"/>
                <a:gd name="T17" fmla="*/ 0 60000 65536"/>
                <a:gd name="T18" fmla="*/ 0 w 4"/>
                <a:gd name="T19" fmla="*/ 0 h 14"/>
                <a:gd name="T20" fmla="*/ 4 w 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 h="14">
                  <a:moveTo>
                    <a:pt x="0" y="2"/>
                  </a:moveTo>
                  <a:lnTo>
                    <a:pt x="2" y="14"/>
                  </a:lnTo>
                  <a:lnTo>
                    <a:pt x="4" y="8"/>
                  </a:lnTo>
                  <a:lnTo>
                    <a:pt x="2" y="0"/>
                  </a:lnTo>
                  <a:lnTo>
                    <a:pt x="0" y="8"/>
                  </a:lnTo>
                  <a:lnTo>
                    <a:pt x="0" y="2"/>
                  </a:lnTo>
                  <a:close/>
                </a:path>
              </a:pathLst>
            </a:custGeom>
            <a:solidFill>
              <a:srgbClr val="7B5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4" name="Freeform 243"/>
            <p:cNvSpPr>
              <a:spLocks/>
            </p:cNvSpPr>
            <p:nvPr/>
          </p:nvSpPr>
          <p:spPr bwMode="auto">
            <a:xfrm>
              <a:off x="766" y="2538"/>
              <a:ext cx="50" cy="26"/>
            </a:xfrm>
            <a:custGeom>
              <a:avLst/>
              <a:gdLst>
                <a:gd name="T0" fmla="*/ 22 w 50"/>
                <a:gd name="T1" fmla="*/ 2 h 26"/>
                <a:gd name="T2" fmla="*/ 10 w 50"/>
                <a:gd name="T3" fmla="*/ 6 h 26"/>
                <a:gd name="T4" fmla="*/ 4 w 50"/>
                <a:gd name="T5" fmla="*/ 8 h 26"/>
                <a:gd name="T6" fmla="*/ 0 w 50"/>
                <a:gd name="T7" fmla="*/ 14 h 26"/>
                <a:gd name="T8" fmla="*/ 2 w 50"/>
                <a:gd name="T9" fmla="*/ 14 h 26"/>
                <a:gd name="T10" fmla="*/ 10 w 50"/>
                <a:gd name="T11" fmla="*/ 14 h 26"/>
                <a:gd name="T12" fmla="*/ 18 w 50"/>
                <a:gd name="T13" fmla="*/ 14 h 26"/>
                <a:gd name="T14" fmla="*/ 8 w 50"/>
                <a:gd name="T15" fmla="*/ 18 h 26"/>
                <a:gd name="T16" fmla="*/ 4 w 50"/>
                <a:gd name="T17" fmla="*/ 22 h 26"/>
                <a:gd name="T18" fmla="*/ 2 w 50"/>
                <a:gd name="T19" fmla="*/ 26 h 26"/>
                <a:gd name="T20" fmla="*/ 18 w 50"/>
                <a:gd name="T21" fmla="*/ 26 h 26"/>
                <a:gd name="T22" fmla="*/ 26 w 50"/>
                <a:gd name="T23" fmla="*/ 26 h 26"/>
                <a:gd name="T24" fmla="*/ 32 w 50"/>
                <a:gd name="T25" fmla="*/ 24 h 26"/>
                <a:gd name="T26" fmla="*/ 30 w 50"/>
                <a:gd name="T27" fmla="*/ 22 h 26"/>
                <a:gd name="T28" fmla="*/ 30 w 50"/>
                <a:gd name="T29" fmla="*/ 20 h 26"/>
                <a:gd name="T30" fmla="*/ 28 w 50"/>
                <a:gd name="T31" fmla="*/ 18 h 26"/>
                <a:gd name="T32" fmla="*/ 30 w 50"/>
                <a:gd name="T33" fmla="*/ 16 h 26"/>
                <a:gd name="T34" fmla="*/ 32 w 50"/>
                <a:gd name="T35" fmla="*/ 16 h 26"/>
                <a:gd name="T36" fmla="*/ 34 w 50"/>
                <a:gd name="T37" fmla="*/ 14 h 26"/>
                <a:gd name="T38" fmla="*/ 36 w 50"/>
                <a:gd name="T39" fmla="*/ 12 h 26"/>
                <a:gd name="T40" fmla="*/ 38 w 50"/>
                <a:gd name="T41" fmla="*/ 10 h 26"/>
                <a:gd name="T42" fmla="*/ 42 w 50"/>
                <a:gd name="T43" fmla="*/ 8 h 26"/>
                <a:gd name="T44" fmla="*/ 50 w 50"/>
                <a:gd name="T45" fmla="*/ 6 h 26"/>
                <a:gd name="T46" fmla="*/ 46 w 50"/>
                <a:gd name="T47" fmla="*/ 4 h 26"/>
                <a:gd name="T48" fmla="*/ 42 w 50"/>
                <a:gd name="T49" fmla="*/ 4 h 26"/>
                <a:gd name="T50" fmla="*/ 34 w 50"/>
                <a:gd name="T51" fmla="*/ 4 h 26"/>
                <a:gd name="T52" fmla="*/ 36 w 50"/>
                <a:gd name="T53" fmla="*/ 2 h 26"/>
                <a:gd name="T54" fmla="*/ 40 w 50"/>
                <a:gd name="T55" fmla="*/ 0 h 26"/>
                <a:gd name="T56" fmla="*/ 36 w 50"/>
                <a:gd name="T57" fmla="*/ 0 h 26"/>
                <a:gd name="T58" fmla="*/ 30 w 50"/>
                <a:gd name="T59" fmla="*/ 0 h 26"/>
                <a:gd name="T60" fmla="*/ 22 w 50"/>
                <a:gd name="T61" fmla="*/ 2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26"/>
                <a:gd name="T95" fmla="*/ 50 w 50"/>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26">
                  <a:moveTo>
                    <a:pt x="22" y="2"/>
                  </a:moveTo>
                  <a:lnTo>
                    <a:pt x="10" y="6"/>
                  </a:lnTo>
                  <a:lnTo>
                    <a:pt x="4" y="8"/>
                  </a:lnTo>
                  <a:lnTo>
                    <a:pt x="0" y="14"/>
                  </a:lnTo>
                  <a:lnTo>
                    <a:pt x="2" y="14"/>
                  </a:lnTo>
                  <a:lnTo>
                    <a:pt x="10" y="14"/>
                  </a:lnTo>
                  <a:lnTo>
                    <a:pt x="18" y="14"/>
                  </a:lnTo>
                  <a:lnTo>
                    <a:pt x="8" y="18"/>
                  </a:lnTo>
                  <a:lnTo>
                    <a:pt x="4" y="22"/>
                  </a:lnTo>
                  <a:lnTo>
                    <a:pt x="2" y="26"/>
                  </a:lnTo>
                  <a:lnTo>
                    <a:pt x="18" y="26"/>
                  </a:lnTo>
                  <a:lnTo>
                    <a:pt x="26" y="26"/>
                  </a:lnTo>
                  <a:lnTo>
                    <a:pt x="32" y="24"/>
                  </a:lnTo>
                  <a:lnTo>
                    <a:pt x="30" y="22"/>
                  </a:lnTo>
                  <a:lnTo>
                    <a:pt x="30" y="20"/>
                  </a:lnTo>
                  <a:lnTo>
                    <a:pt x="28" y="18"/>
                  </a:lnTo>
                  <a:lnTo>
                    <a:pt x="30" y="16"/>
                  </a:lnTo>
                  <a:lnTo>
                    <a:pt x="32" y="16"/>
                  </a:lnTo>
                  <a:lnTo>
                    <a:pt x="34" y="14"/>
                  </a:lnTo>
                  <a:lnTo>
                    <a:pt x="36" y="12"/>
                  </a:lnTo>
                  <a:lnTo>
                    <a:pt x="38" y="10"/>
                  </a:lnTo>
                  <a:lnTo>
                    <a:pt x="42" y="8"/>
                  </a:lnTo>
                  <a:lnTo>
                    <a:pt x="50" y="6"/>
                  </a:lnTo>
                  <a:lnTo>
                    <a:pt x="46" y="4"/>
                  </a:lnTo>
                  <a:lnTo>
                    <a:pt x="42" y="4"/>
                  </a:lnTo>
                  <a:lnTo>
                    <a:pt x="34" y="4"/>
                  </a:lnTo>
                  <a:lnTo>
                    <a:pt x="36" y="2"/>
                  </a:lnTo>
                  <a:lnTo>
                    <a:pt x="40" y="0"/>
                  </a:lnTo>
                  <a:lnTo>
                    <a:pt x="36" y="0"/>
                  </a:lnTo>
                  <a:lnTo>
                    <a:pt x="30" y="0"/>
                  </a:lnTo>
                  <a:lnTo>
                    <a:pt x="22" y="2"/>
                  </a:lnTo>
                  <a:close/>
                </a:path>
              </a:pathLst>
            </a:custGeom>
            <a:solidFill>
              <a:srgbClr val="1F8E43"/>
            </a:solidFill>
            <a:ln w="3175">
              <a:solidFill>
                <a:srgbClr val="006B30"/>
              </a:solidFill>
              <a:round/>
              <a:headEnd/>
              <a:tailEnd/>
            </a:ln>
          </p:spPr>
          <p:txBody>
            <a:bodyPr/>
            <a:lstStyle/>
            <a:p>
              <a:endParaRPr lang="en-US"/>
            </a:p>
          </p:txBody>
        </p:sp>
        <p:sp>
          <p:nvSpPr>
            <p:cNvPr id="29185" name="Freeform 244"/>
            <p:cNvSpPr>
              <a:spLocks/>
            </p:cNvSpPr>
            <p:nvPr/>
          </p:nvSpPr>
          <p:spPr bwMode="auto">
            <a:xfrm>
              <a:off x="806" y="2532"/>
              <a:ext cx="58" cy="32"/>
            </a:xfrm>
            <a:custGeom>
              <a:avLst/>
              <a:gdLst>
                <a:gd name="T0" fmla="*/ 24 w 58"/>
                <a:gd name="T1" fmla="*/ 14 h 32"/>
                <a:gd name="T2" fmla="*/ 10 w 58"/>
                <a:gd name="T3" fmla="*/ 16 h 32"/>
                <a:gd name="T4" fmla="*/ 4 w 58"/>
                <a:gd name="T5" fmla="*/ 20 h 32"/>
                <a:gd name="T6" fmla="*/ 0 w 58"/>
                <a:gd name="T7" fmla="*/ 26 h 32"/>
                <a:gd name="T8" fmla="*/ 16 w 58"/>
                <a:gd name="T9" fmla="*/ 26 h 32"/>
                <a:gd name="T10" fmla="*/ 12 w 58"/>
                <a:gd name="T11" fmla="*/ 30 h 32"/>
                <a:gd name="T12" fmla="*/ 10 w 58"/>
                <a:gd name="T13" fmla="*/ 32 h 32"/>
                <a:gd name="T14" fmla="*/ 28 w 58"/>
                <a:gd name="T15" fmla="*/ 32 h 32"/>
                <a:gd name="T16" fmla="*/ 46 w 58"/>
                <a:gd name="T17" fmla="*/ 32 h 32"/>
                <a:gd name="T18" fmla="*/ 48 w 58"/>
                <a:gd name="T19" fmla="*/ 30 h 32"/>
                <a:gd name="T20" fmla="*/ 52 w 58"/>
                <a:gd name="T21" fmla="*/ 30 h 32"/>
                <a:gd name="T22" fmla="*/ 54 w 58"/>
                <a:gd name="T23" fmla="*/ 28 h 32"/>
                <a:gd name="T24" fmla="*/ 54 w 58"/>
                <a:gd name="T25" fmla="*/ 24 h 32"/>
                <a:gd name="T26" fmla="*/ 52 w 58"/>
                <a:gd name="T27" fmla="*/ 22 h 32"/>
                <a:gd name="T28" fmla="*/ 48 w 58"/>
                <a:gd name="T29" fmla="*/ 22 h 32"/>
                <a:gd name="T30" fmla="*/ 46 w 58"/>
                <a:gd name="T31" fmla="*/ 20 h 32"/>
                <a:gd name="T32" fmla="*/ 42 w 58"/>
                <a:gd name="T33" fmla="*/ 18 h 32"/>
                <a:gd name="T34" fmla="*/ 46 w 58"/>
                <a:gd name="T35" fmla="*/ 16 h 32"/>
                <a:gd name="T36" fmla="*/ 52 w 58"/>
                <a:gd name="T37" fmla="*/ 16 h 32"/>
                <a:gd name="T38" fmla="*/ 56 w 58"/>
                <a:gd name="T39" fmla="*/ 14 h 32"/>
                <a:gd name="T40" fmla="*/ 58 w 58"/>
                <a:gd name="T41" fmla="*/ 12 h 32"/>
                <a:gd name="T42" fmla="*/ 58 w 58"/>
                <a:gd name="T43" fmla="*/ 10 h 32"/>
                <a:gd name="T44" fmla="*/ 56 w 58"/>
                <a:gd name="T45" fmla="*/ 8 h 32"/>
                <a:gd name="T46" fmla="*/ 48 w 58"/>
                <a:gd name="T47" fmla="*/ 4 h 32"/>
                <a:gd name="T48" fmla="*/ 30 w 58"/>
                <a:gd name="T49" fmla="*/ 0 h 32"/>
                <a:gd name="T50" fmla="*/ 20 w 58"/>
                <a:gd name="T51" fmla="*/ 0 h 32"/>
                <a:gd name="T52" fmla="*/ 12 w 58"/>
                <a:gd name="T53" fmla="*/ 0 h 32"/>
                <a:gd name="T54" fmla="*/ 14 w 58"/>
                <a:gd name="T55" fmla="*/ 2 h 32"/>
                <a:gd name="T56" fmla="*/ 18 w 58"/>
                <a:gd name="T57" fmla="*/ 4 h 32"/>
                <a:gd name="T58" fmla="*/ 14 w 58"/>
                <a:gd name="T59" fmla="*/ 6 h 32"/>
                <a:gd name="T60" fmla="*/ 12 w 58"/>
                <a:gd name="T61" fmla="*/ 6 h 32"/>
                <a:gd name="T62" fmla="*/ 14 w 58"/>
                <a:gd name="T63" fmla="*/ 8 h 32"/>
                <a:gd name="T64" fmla="*/ 16 w 58"/>
                <a:gd name="T65" fmla="*/ 12 h 32"/>
                <a:gd name="T66" fmla="*/ 20 w 58"/>
                <a:gd name="T67" fmla="*/ 14 h 32"/>
                <a:gd name="T68" fmla="*/ 24 w 58"/>
                <a:gd name="T69" fmla="*/ 14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2"/>
                <a:gd name="T107" fmla="*/ 58 w 58"/>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2">
                  <a:moveTo>
                    <a:pt x="24" y="14"/>
                  </a:moveTo>
                  <a:lnTo>
                    <a:pt x="10" y="16"/>
                  </a:lnTo>
                  <a:lnTo>
                    <a:pt x="4" y="20"/>
                  </a:lnTo>
                  <a:lnTo>
                    <a:pt x="0" y="26"/>
                  </a:lnTo>
                  <a:lnTo>
                    <a:pt x="16" y="26"/>
                  </a:lnTo>
                  <a:lnTo>
                    <a:pt x="12" y="30"/>
                  </a:lnTo>
                  <a:lnTo>
                    <a:pt x="10" y="32"/>
                  </a:lnTo>
                  <a:lnTo>
                    <a:pt x="28" y="32"/>
                  </a:lnTo>
                  <a:lnTo>
                    <a:pt x="46" y="32"/>
                  </a:lnTo>
                  <a:lnTo>
                    <a:pt x="48" y="30"/>
                  </a:lnTo>
                  <a:lnTo>
                    <a:pt x="52" y="30"/>
                  </a:lnTo>
                  <a:lnTo>
                    <a:pt x="54" y="28"/>
                  </a:lnTo>
                  <a:lnTo>
                    <a:pt x="54" y="24"/>
                  </a:lnTo>
                  <a:lnTo>
                    <a:pt x="52" y="22"/>
                  </a:lnTo>
                  <a:lnTo>
                    <a:pt x="48" y="22"/>
                  </a:lnTo>
                  <a:lnTo>
                    <a:pt x="46" y="20"/>
                  </a:lnTo>
                  <a:lnTo>
                    <a:pt x="42" y="18"/>
                  </a:lnTo>
                  <a:lnTo>
                    <a:pt x="46" y="16"/>
                  </a:lnTo>
                  <a:lnTo>
                    <a:pt x="52" y="16"/>
                  </a:lnTo>
                  <a:lnTo>
                    <a:pt x="56" y="14"/>
                  </a:lnTo>
                  <a:lnTo>
                    <a:pt x="58" y="12"/>
                  </a:lnTo>
                  <a:lnTo>
                    <a:pt x="58" y="10"/>
                  </a:lnTo>
                  <a:lnTo>
                    <a:pt x="56" y="8"/>
                  </a:lnTo>
                  <a:lnTo>
                    <a:pt x="48" y="4"/>
                  </a:lnTo>
                  <a:lnTo>
                    <a:pt x="30" y="0"/>
                  </a:lnTo>
                  <a:lnTo>
                    <a:pt x="20" y="0"/>
                  </a:lnTo>
                  <a:lnTo>
                    <a:pt x="12" y="0"/>
                  </a:lnTo>
                  <a:lnTo>
                    <a:pt x="14" y="2"/>
                  </a:lnTo>
                  <a:lnTo>
                    <a:pt x="18" y="4"/>
                  </a:lnTo>
                  <a:lnTo>
                    <a:pt x="14" y="6"/>
                  </a:lnTo>
                  <a:lnTo>
                    <a:pt x="12" y="6"/>
                  </a:lnTo>
                  <a:lnTo>
                    <a:pt x="14" y="8"/>
                  </a:lnTo>
                  <a:lnTo>
                    <a:pt x="16" y="12"/>
                  </a:lnTo>
                  <a:lnTo>
                    <a:pt x="20" y="14"/>
                  </a:lnTo>
                  <a:lnTo>
                    <a:pt x="24" y="14"/>
                  </a:lnTo>
                  <a:close/>
                </a:path>
              </a:pathLst>
            </a:custGeom>
            <a:solidFill>
              <a:srgbClr val="1F8E43"/>
            </a:solidFill>
            <a:ln w="3175">
              <a:solidFill>
                <a:srgbClr val="006B30"/>
              </a:solidFill>
              <a:round/>
              <a:headEnd/>
              <a:tailEnd/>
            </a:ln>
          </p:spPr>
          <p:txBody>
            <a:bodyPr/>
            <a:lstStyle/>
            <a:p>
              <a:endParaRPr lang="en-US"/>
            </a:p>
          </p:txBody>
        </p:sp>
        <p:sp>
          <p:nvSpPr>
            <p:cNvPr id="29186" name="Freeform 245"/>
            <p:cNvSpPr>
              <a:spLocks/>
            </p:cNvSpPr>
            <p:nvPr/>
          </p:nvSpPr>
          <p:spPr bwMode="auto">
            <a:xfrm>
              <a:off x="696" y="2570"/>
              <a:ext cx="58" cy="34"/>
            </a:xfrm>
            <a:custGeom>
              <a:avLst/>
              <a:gdLst>
                <a:gd name="T0" fmla="*/ 22 w 58"/>
                <a:gd name="T1" fmla="*/ 14 h 34"/>
                <a:gd name="T2" fmla="*/ 10 w 58"/>
                <a:gd name="T3" fmla="*/ 18 h 34"/>
                <a:gd name="T4" fmla="*/ 4 w 58"/>
                <a:gd name="T5" fmla="*/ 22 h 34"/>
                <a:gd name="T6" fmla="*/ 0 w 58"/>
                <a:gd name="T7" fmla="*/ 26 h 34"/>
                <a:gd name="T8" fmla="*/ 14 w 58"/>
                <a:gd name="T9" fmla="*/ 26 h 34"/>
                <a:gd name="T10" fmla="*/ 12 w 58"/>
                <a:gd name="T11" fmla="*/ 30 h 34"/>
                <a:gd name="T12" fmla="*/ 8 w 58"/>
                <a:gd name="T13" fmla="*/ 34 h 34"/>
                <a:gd name="T14" fmla="*/ 26 w 58"/>
                <a:gd name="T15" fmla="*/ 32 h 34"/>
                <a:gd name="T16" fmla="*/ 44 w 58"/>
                <a:gd name="T17" fmla="*/ 32 h 34"/>
                <a:gd name="T18" fmla="*/ 44 w 58"/>
                <a:gd name="T19" fmla="*/ 34 h 34"/>
                <a:gd name="T20" fmla="*/ 48 w 58"/>
                <a:gd name="T21" fmla="*/ 32 h 34"/>
                <a:gd name="T22" fmla="*/ 50 w 58"/>
                <a:gd name="T23" fmla="*/ 30 h 34"/>
                <a:gd name="T24" fmla="*/ 54 w 58"/>
                <a:gd name="T25" fmla="*/ 28 h 34"/>
                <a:gd name="T26" fmla="*/ 54 w 58"/>
                <a:gd name="T27" fmla="*/ 26 h 34"/>
                <a:gd name="T28" fmla="*/ 52 w 58"/>
                <a:gd name="T29" fmla="*/ 24 h 34"/>
                <a:gd name="T30" fmla="*/ 48 w 58"/>
                <a:gd name="T31" fmla="*/ 22 h 34"/>
                <a:gd name="T32" fmla="*/ 44 w 58"/>
                <a:gd name="T33" fmla="*/ 22 h 34"/>
                <a:gd name="T34" fmla="*/ 40 w 58"/>
                <a:gd name="T35" fmla="*/ 20 h 34"/>
                <a:gd name="T36" fmla="*/ 46 w 58"/>
                <a:gd name="T37" fmla="*/ 18 h 34"/>
                <a:gd name="T38" fmla="*/ 50 w 58"/>
                <a:gd name="T39" fmla="*/ 16 h 34"/>
                <a:gd name="T40" fmla="*/ 54 w 58"/>
                <a:gd name="T41" fmla="*/ 16 h 34"/>
                <a:gd name="T42" fmla="*/ 58 w 58"/>
                <a:gd name="T43" fmla="*/ 12 h 34"/>
                <a:gd name="T44" fmla="*/ 58 w 58"/>
                <a:gd name="T45" fmla="*/ 10 h 34"/>
                <a:gd name="T46" fmla="*/ 54 w 58"/>
                <a:gd name="T47" fmla="*/ 8 h 34"/>
                <a:gd name="T48" fmla="*/ 46 w 58"/>
                <a:gd name="T49" fmla="*/ 6 h 34"/>
                <a:gd name="T50" fmla="*/ 28 w 58"/>
                <a:gd name="T51" fmla="*/ 0 h 34"/>
                <a:gd name="T52" fmla="*/ 20 w 58"/>
                <a:gd name="T53" fmla="*/ 0 h 34"/>
                <a:gd name="T54" fmla="*/ 10 w 58"/>
                <a:gd name="T55" fmla="*/ 2 h 34"/>
                <a:gd name="T56" fmla="*/ 14 w 58"/>
                <a:gd name="T57" fmla="*/ 4 h 34"/>
                <a:gd name="T58" fmla="*/ 18 w 58"/>
                <a:gd name="T59" fmla="*/ 4 h 34"/>
                <a:gd name="T60" fmla="*/ 14 w 58"/>
                <a:gd name="T61" fmla="*/ 6 h 34"/>
                <a:gd name="T62" fmla="*/ 12 w 58"/>
                <a:gd name="T63" fmla="*/ 8 h 34"/>
                <a:gd name="T64" fmla="*/ 12 w 58"/>
                <a:gd name="T65" fmla="*/ 10 h 34"/>
                <a:gd name="T66" fmla="*/ 16 w 58"/>
                <a:gd name="T67" fmla="*/ 12 h 34"/>
                <a:gd name="T68" fmla="*/ 20 w 58"/>
                <a:gd name="T69" fmla="*/ 14 h 34"/>
                <a:gd name="T70" fmla="*/ 22 w 58"/>
                <a:gd name="T71" fmla="*/ 14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34"/>
                <a:gd name="T110" fmla="*/ 58 w 5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34">
                  <a:moveTo>
                    <a:pt x="22" y="14"/>
                  </a:moveTo>
                  <a:lnTo>
                    <a:pt x="10" y="18"/>
                  </a:lnTo>
                  <a:lnTo>
                    <a:pt x="4" y="22"/>
                  </a:lnTo>
                  <a:lnTo>
                    <a:pt x="0" y="26"/>
                  </a:lnTo>
                  <a:lnTo>
                    <a:pt x="14" y="26"/>
                  </a:lnTo>
                  <a:lnTo>
                    <a:pt x="12" y="30"/>
                  </a:lnTo>
                  <a:lnTo>
                    <a:pt x="8" y="34"/>
                  </a:lnTo>
                  <a:lnTo>
                    <a:pt x="26" y="32"/>
                  </a:lnTo>
                  <a:lnTo>
                    <a:pt x="44" y="32"/>
                  </a:lnTo>
                  <a:lnTo>
                    <a:pt x="44" y="34"/>
                  </a:lnTo>
                  <a:lnTo>
                    <a:pt x="48" y="32"/>
                  </a:lnTo>
                  <a:lnTo>
                    <a:pt x="50" y="30"/>
                  </a:lnTo>
                  <a:lnTo>
                    <a:pt x="54" y="28"/>
                  </a:lnTo>
                  <a:lnTo>
                    <a:pt x="54" y="26"/>
                  </a:lnTo>
                  <a:lnTo>
                    <a:pt x="52" y="24"/>
                  </a:lnTo>
                  <a:lnTo>
                    <a:pt x="48" y="22"/>
                  </a:lnTo>
                  <a:lnTo>
                    <a:pt x="44" y="22"/>
                  </a:lnTo>
                  <a:lnTo>
                    <a:pt x="40" y="20"/>
                  </a:lnTo>
                  <a:lnTo>
                    <a:pt x="46" y="18"/>
                  </a:lnTo>
                  <a:lnTo>
                    <a:pt x="50" y="16"/>
                  </a:lnTo>
                  <a:lnTo>
                    <a:pt x="54" y="16"/>
                  </a:lnTo>
                  <a:lnTo>
                    <a:pt x="58" y="12"/>
                  </a:lnTo>
                  <a:lnTo>
                    <a:pt x="58" y="10"/>
                  </a:lnTo>
                  <a:lnTo>
                    <a:pt x="54" y="8"/>
                  </a:lnTo>
                  <a:lnTo>
                    <a:pt x="46" y="6"/>
                  </a:lnTo>
                  <a:lnTo>
                    <a:pt x="28" y="0"/>
                  </a:lnTo>
                  <a:lnTo>
                    <a:pt x="20" y="0"/>
                  </a:lnTo>
                  <a:lnTo>
                    <a:pt x="10" y="2"/>
                  </a:lnTo>
                  <a:lnTo>
                    <a:pt x="14" y="4"/>
                  </a:lnTo>
                  <a:lnTo>
                    <a:pt x="18" y="4"/>
                  </a:lnTo>
                  <a:lnTo>
                    <a:pt x="14" y="6"/>
                  </a:lnTo>
                  <a:lnTo>
                    <a:pt x="12" y="8"/>
                  </a:lnTo>
                  <a:lnTo>
                    <a:pt x="12" y="10"/>
                  </a:lnTo>
                  <a:lnTo>
                    <a:pt x="16" y="12"/>
                  </a:lnTo>
                  <a:lnTo>
                    <a:pt x="20" y="14"/>
                  </a:lnTo>
                  <a:lnTo>
                    <a:pt x="22" y="14"/>
                  </a:lnTo>
                  <a:close/>
                </a:path>
              </a:pathLst>
            </a:custGeom>
            <a:solidFill>
              <a:srgbClr val="1F8E43"/>
            </a:solidFill>
            <a:ln w="3175">
              <a:solidFill>
                <a:srgbClr val="006B30"/>
              </a:solidFill>
              <a:round/>
              <a:headEnd/>
              <a:tailEnd/>
            </a:ln>
          </p:spPr>
          <p:txBody>
            <a:bodyPr/>
            <a:lstStyle/>
            <a:p>
              <a:endParaRPr lang="en-US"/>
            </a:p>
          </p:txBody>
        </p:sp>
        <p:sp>
          <p:nvSpPr>
            <p:cNvPr id="29187" name="Freeform 246"/>
            <p:cNvSpPr>
              <a:spLocks/>
            </p:cNvSpPr>
            <p:nvPr/>
          </p:nvSpPr>
          <p:spPr bwMode="auto">
            <a:xfrm>
              <a:off x="828" y="2572"/>
              <a:ext cx="32" cy="16"/>
            </a:xfrm>
            <a:custGeom>
              <a:avLst/>
              <a:gdLst>
                <a:gd name="T0" fmla="*/ 16 w 32"/>
                <a:gd name="T1" fmla="*/ 0 h 16"/>
                <a:gd name="T2" fmla="*/ 8 w 32"/>
                <a:gd name="T3" fmla="*/ 2 h 16"/>
                <a:gd name="T4" fmla="*/ 0 w 32"/>
                <a:gd name="T5" fmla="*/ 6 h 16"/>
                <a:gd name="T6" fmla="*/ 10 w 32"/>
                <a:gd name="T7" fmla="*/ 8 h 16"/>
                <a:gd name="T8" fmla="*/ 20 w 32"/>
                <a:gd name="T9" fmla="*/ 8 h 16"/>
                <a:gd name="T10" fmla="*/ 18 w 32"/>
                <a:gd name="T11" fmla="*/ 12 h 16"/>
                <a:gd name="T12" fmla="*/ 16 w 32"/>
                <a:gd name="T13" fmla="*/ 14 h 16"/>
                <a:gd name="T14" fmla="*/ 20 w 32"/>
                <a:gd name="T15" fmla="*/ 16 h 16"/>
                <a:gd name="T16" fmla="*/ 26 w 32"/>
                <a:gd name="T17" fmla="*/ 14 h 16"/>
                <a:gd name="T18" fmla="*/ 30 w 32"/>
                <a:gd name="T19" fmla="*/ 12 h 16"/>
                <a:gd name="T20" fmla="*/ 32 w 32"/>
                <a:gd name="T21" fmla="*/ 8 h 16"/>
                <a:gd name="T22" fmla="*/ 32 w 32"/>
                <a:gd name="T23" fmla="*/ 4 h 16"/>
                <a:gd name="T24" fmla="*/ 28 w 32"/>
                <a:gd name="T25" fmla="*/ 2 h 16"/>
                <a:gd name="T26" fmla="*/ 22 w 32"/>
                <a:gd name="T27" fmla="*/ 2 h 16"/>
                <a:gd name="T28" fmla="*/ 18 w 32"/>
                <a:gd name="T29" fmla="*/ 0 h 16"/>
                <a:gd name="T30" fmla="*/ 32 w 32"/>
                <a:gd name="T31" fmla="*/ 0 h 16"/>
                <a:gd name="T32" fmla="*/ 16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16" y="0"/>
                  </a:moveTo>
                  <a:lnTo>
                    <a:pt x="8" y="2"/>
                  </a:lnTo>
                  <a:lnTo>
                    <a:pt x="0" y="6"/>
                  </a:lnTo>
                  <a:lnTo>
                    <a:pt x="10" y="8"/>
                  </a:lnTo>
                  <a:lnTo>
                    <a:pt x="20" y="8"/>
                  </a:lnTo>
                  <a:lnTo>
                    <a:pt x="18" y="12"/>
                  </a:lnTo>
                  <a:lnTo>
                    <a:pt x="16" y="14"/>
                  </a:lnTo>
                  <a:lnTo>
                    <a:pt x="20" y="16"/>
                  </a:lnTo>
                  <a:lnTo>
                    <a:pt x="26" y="14"/>
                  </a:lnTo>
                  <a:lnTo>
                    <a:pt x="30" y="12"/>
                  </a:lnTo>
                  <a:lnTo>
                    <a:pt x="32" y="8"/>
                  </a:lnTo>
                  <a:lnTo>
                    <a:pt x="32" y="4"/>
                  </a:lnTo>
                  <a:lnTo>
                    <a:pt x="28" y="2"/>
                  </a:lnTo>
                  <a:lnTo>
                    <a:pt x="22" y="2"/>
                  </a:lnTo>
                  <a:lnTo>
                    <a:pt x="18" y="0"/>
                  </a:lnTo>
                  <a:lnTo>
                    <a:pt x="32" y="0"/>
                  </a:lnTo>
                  <a:lnTo>
                    <a:pt x="16" y="0"/>
                  </a:lnTo>
                  <a:close/>
                </a:path>
              </a:pathLst>
            </a:custGeom>
            <a:solidFill>
              <a:srgbClr val="1F8E43"/>
            </a:solidFill>
            <a:ln w="3175">
              <a:solidFill>
                <a:srgbClr val="006B30"/>
              </a:solidFill>
              <a:round/>
              <a:headEnd/>
              <a:tailEnd/>
            </a:ln>
          </p:spPr>
          <p:txBody>
            <a:bodyPr/>
            <a:lstStyle/>
            <a:p>
              <a:endParaRPr lang="en-US"/>
            </a:p>
          </p:txBody>
        </p:sp>
        <p:sp>
          <p:nvSpPr>
            <p:cNvPr id="29188" name="Freeform 247"/>
            <p:cNvSpPr>
              <a:spLocks/>
            </p:cNvSpPr>
            <p:nvPr/>
          </p:nvSpPr>
          <p:spPr bwMode="auto">
            <a:xfrm>
              <a:off x="800" y="2600"/>
              <a:ext cx="32" cy="14"/>
            </a:xfrm>
            <a:custGeom>
              <a:avLst/>
              <a:gdLst>
                <a:gd name="T0" fmla="*/ 16 w 32"/>
                <a:gd name="T1" fmla="*/ 0 h 14"/>
                <a:gd name="T2" fmla="*/ 8 w 32"/>
                <a:gd name="T3" fmla="*/ 2 h 14"/>
                <a:gd name="T4" fmla="*/ 0 w 32"/>
                <a:gd name="T5" fmla="*/ 6 h 14"/>
                <a:gd name="T6" fmla="*/ 10 w 32"/>
                <a:gd name="T7" fmla="*/ 8 h 14"/>
                <a:gd name="T8" fmla="*/ 20 w 32"/>
                <a:gd name="T9" fmla="*/ 8 h 14"/>
                <a:gd name="T10" fmla="*/ 20 w 32"/>
                <a:gd name="T11" fmla="*/ 12 h 14"/>
                <a:gd name="T12" fmla="*/ 16 w 32"/>
                <a:gd name="T13" fmla="*/ 14 h 14"/>
                <a:gd name="T14" fmla="*/ 22 w 32"/>
                <a:gd name="T15" fmla="*/ 14 h 14"/>
                <a:gd name="T16" fmla="*/ 26 w 32"/>
                <a:gd name="T17" fmla="*/ 14 h 14"/>
                <a:gd name="T18" fmla="*/ 30 w 32"/>
                <a:gd name="T19" fmla="*/ 10 h 14"/>
                <a:gd name="T20" fmla="*/ 32 w 32"/>
                <a:gd name="T21" fmla="*/ 6 h 14"/>
                <a:gd name="T22" fmla="*/ 32 w 32"/>
                <a:gd name="T23" fmla="*/ 4 h 14"/>
                <a:gd name="T24" fmla="*/ 28 w 32"/>
                <a:gd name="T25" fmla="*/ 2 h 14"/>
                <a:gd name="T26" fmla="*/ 22 w 32"/>
                <a:gd name="T27" fmla="*/ 2 h 14"/>
                <a:gd name="T28" fmla="*/ 18 w 32"/>
                <a:gd name="T29" fmla="*/ 0 h 14"/>
                <a:gd name="T30" fmla="*/ 32 w 32"/>
                <a:gd name="T31" fmla="*/ 0 h 14"/>
                <a:gd name="T32" fmla="*/ 16 w 3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4"/>
                <a:gd name="T53" fmla="*/ 32 w 3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4">
                  <a:moveTo>
                    <a:pt x="16" y="0"/>
                  </a:moveTo>
                  <a:lnTo>
                    <a:pt x="8" y="2"/>
                  </a:lnTo>
                  <a:lnTo>
                    <a:pt x="0" y="6"/>
                  </a:lnTo>
                  <a:lnTo>
                    <a:pt x="10" y="8"/>
                  </a:lnTo>
                  <a:lnTo>
                    <a:pt x="20" y="8"/>
                  </a:lnTo>
                  <a:lnTo>
                    <a:pt x="20" y="12"/>
                  </a:lnTo>
                  <a:lnTo>
                    <a:pt x="16" y="14"/>
                  </a:lnTo>
                  <a:lnTo>
                    <a:pt x="22" y="14"/>
                  </a:lnTo>
                  <a:lnTo>
                    <a:pt x="26" y="14"/>
                  </a:lnTo>
                  <a:lnTo>
                    <a:pt x="30" y="10"/>
                  </a:lnTo>
                  <a:lnTo>
                    <a:pt x="32" y="6"/>
                  </a:lnTo>
                  <a:lnTo>
                    <a:pt x="32" y="4"/>
                  </a:lnTo>
                  <a:lnTo>
                    <a:pt x="28" y="2"/>
                  </a:lnTo>
                  <a:lnTo>
                    <a:pt x="22" y="2"/>
                  </a:lnTo>
                  <a:lnTo>
                    <a:pt x="18" y="0"/>
                  </a:lnTo>
                  <a:lnTo>
                    <a:pt x="32" y="0"/>
                  </a:lnTo>
                  <a:lnTo>
                    <a:pt x="16" y="0"/>
                  </a:lnTo>
                  <a:close/>
                </a:path>
              </a:pathLst>
            </a:custGeom>
            <a:solidFill>
              <a:srgbClr val="1F8E43"/>
            </a:solidFill>
            <a:ln w="3175">
              <a:solidFill>
                <a:srgbClr val="006B30"/>
              </a:solidFill>
              <a:round/>
              <a:headEnd/>
              <a:tailEnd/>
            </a:ln>
          </p:spPr>
          <p:txBody>
            <a:bodyPr/>
            <a:lstStyle/>
            <a:p>
              <a:endParaRPr lang="en-US"/>
            </a:p>
          </p:txBody>
        </p:sp>
        <p:sp>
          <p:nvSpPr>
            <p:cNvPr id="29189" name="Freeform 248"/>
            <p:cNvSpPr>
              <a:spLocks/>
            </p:cNvSpPr>
            <p:nvPr/>
          </p:nvSpPr>
          <p:spPr bwMode="auto">
            <a:xfrm>
              <a:off x="868" y="2564"/>
              <a:ext cx="30" cy="16"/>
            </a:xfrm>
            <a:custGeom>
              <a:avLst/>
              <a:gdLst>
                <a:gd name="T0" fmla="*/ 14 w 30"/>
                <a:gd name="T1" fmla="*/ 2 h 16"/>
                <a:gd name="T2" fmla="*/ 6 w 30"/>
                <a:gd name="T3" fmla="*/ 0 h 16"/>
                <a:gd name="T4" fmla="*/ 2 w 30"/>
                <a:gd name="T5" fmla="*/ 2 h 16"/>
                <a:gd name="T6" fmla="*/ 0 w 30"/>
                <a:gd name="T7" fmla="*/ 6 h 16"/>
                <a:gd name="T8" fmla="*/ 6 w 30"/>
                <a:gd name="T9" fmla="*/ 6 h 16"/>
                <a:gd name="T10" fmla="*/ 12 w 30"/>
                <a:gd name="T11" fmla="*/ 6 h 16"/>
                <a:gd name="T12" fmla="*/ 6 w 30"/>
                <a:gd name="T13" fmla="*/ 10 h 16"/>
                <a:gd name="T14" fmla="*/ 4 w 30"/>
                <a:gd name="T15" fmla="*/ 12 h 16"/>
                <a:gd name="T16" fmla="*/ 2 w 30"/>
                <a:gd name="T17" fmla="*/ 16 h 16"/>
                <a:gd name="T18" fmla="*/ 16 w 30"/>
                <a:gd name="T19" fmla="*/ 14 h 16"/>
                <a:gd name="T20" fmla="*/ 28 w 30"/>
                <a:gd name="T21" fmla="*/ 12 h 16"/>
                <a:gd name="T22" fmla="*/ 30 w 30"/>
                <a:gd name="T23" fmla="*/ 10 h 16"/>
                <a:gd name="T24" fmla="*/ 28 w 30"/>
                <a:gd name="T25" fmla="*/ 8 h 16"/>
                <a:gd name="T26" fmla="*/ 20 w 30"/>
                <a:gd name="T27" fmla="*/ 4 h 16"/>
                <a:gd name="T28" fmla="*/ 20 w 30"/>
                <a:gd name="T29" fmla="*/ 2 h 16"/>
                <a:gd name="T30" fmla="*/ 24 w 30"/>
                <a:gd name="T31" fmla="*/ 0 h 16"/>
                <a:gd name="T32" fmla="*/ 14 w 30"/>
                <a:gd name="T33" fmla="*/ 2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6"/>
                <a:gd name="T53" fmla="*/ 30 w 3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6">
                  <a:moveTo>
                    <a:pt x="14" y="2"/>
                  </a:moveTo>
                  <a:lnTo>
                    <a:pt x="6" y="0"/>
                  </a:lnTo>
                  <a:lnTo>
                    <a:pt x="2" y="2"/>
                  </a:lnTo>
                  <a:lnTo>
                    <a:pt x="0" y="6"/>
                  </a:lnTo>
                  <a:lnTo>
                    <a:pt x="6" y="6"/>
                  </a:lnTo>
                  <a:lnTo>
                    <a:pt x="12" y="6"/>
                  </a:lnTo>
                  <a:lnTo>
                    <a:pt x="6" y="10"/>
                  </a:lnTo>
                  <a:lnTo>
                    <a:pt x="4" y="12"/>
                  </a:lnTo>
                  <a:lnTo>
                    <a:pt x="2" y="16"/>
                  </a:lnTo>
                  <a:lnTo>
                    <a:pt x="16" y="14"/>
                  </a:lnTo>
                  <a:lnTo>
                    <a:pt x="28" y="12"/>
                  </a:lnTo>
                  <a:lnTo>
                    <a:pt x="30" y="10"/>
                  </a:lnTo>
                  <a:lnTo>
                    <a:pt x="28" y="8"/>
                  </a:lnTo>
                  <a:lnTo>
                    <a:pt x="20" y="4"/>
                  </a:lnTo>
                  <a:lnTo>
                    <a:pt x="20" y="2"/>
                  </a:lnTo>
                  <a:lnTo>
                    <a:pt x="24" y="0"/>
                  </a:lnTo>
                  <a:lnTo>
                    <a:pt x="14" y="2"/>
                  </a:lnTo>
                  <a:close/>
                </a:path>
              </a:pathLst>
            </a:custGeom>
            <a:solidFill>
              <a:srgbClr val="1F8E43"/>
            </a:solidFill>
            <a:ln w="3175">
              <a:solidFill>
                <a:srgbClr val="006B30"/>
              </a:solidFill>
              <a:round/>
              <a:headEnd/>
              <a:tailEnd/>
            </a:ln>
          </p:spPr>
          <p:txBody>
            <a:bodyPr/>
            <a:lstStyle/>
            <a:p>
              <a:endParaRPr lang="en-US"/>
            </a:p>
          </p:txBody>
        </p:sp>
        <p:sp>
          <p:nvSpPr>
            <p:cNvPr id="29190" name="Freeform 249"/>
            <p:cNvSpPr>
              <a:spLocks/>
            </p:cNvSpPr>
            <p:nvPr/>
          </p:nvSpPr>
          <p:spPr bwMode="auto">
            <a:xfrm>
              <a:off x="866" y="2528"/>
              <a:ext cx="34" cy="16"/>
            </a:xfrm>
            <a:custGeom>
              <a:avLst/>
              <a:gdLst>
                <a:gd name="T0" fmla="*/ 14 w 34"/>
                <a:gd name="T1" fmla="*/ 0 h 16"/>
                <a:gd name="T2" fmla="*/ 6 w 34"/>
                <a:gd name="T3" fmla="*/ 2 h 16"/>
                <a:gd name="T4" fmla="*/ 0 w 34"/>
                <a:gd name="T5" fmla="*/ 6 h 16"/>
                <a:gd name="T6" fmla="*/ 8 w 34"/>
                <a:gd name="T7" fmla="*/ 6 h 16"/>
                <a:gd name="T8" fmla="*/ 16 w 34"/>
                <a:gd name="T9" fmla="*/ 8 h 16"/>
                <a:gd name="T10" fmla="*/ 12 w 34"/>
                <a:gd name="T11" fmla="*/ 10 h 16"/>
                <a:gd name="T12" fmla="*/ 10 w 34"/>
                <a:gd name="T13" fmla="*/ 14 h 16"/>
                <a:gd name="T14" fmla="*/ 16 w 34"/>
                <a:gd name="T15" fmla="*/ 16 h 16"/>
                <a:gd name="T16" fmla="*/ 22 w 34"/>
                <a:gd name="T17" fmla="*/ 16 h 16"/>
                <a:gd name="T18" fmla="*/ 34 w 34"/>
                <a:gd name="T19" fmla="*/ 14 h 16"/>
                <a:gd name="T20" fmla="*/ 32 w 34"/>
                <a:gd name="T21" fmla="*/ 10 h 16"/>
                <a:gd name="T22" fmla="*/ 28 w 34"/>
                <a:gd name="T23" fmla="*/ 6 h 16"/>
                <a:gd name="T24" fmla="*/ 20 w 34"/>
                <a:gd name="T25" fmla="*/ 2 h 16"/>
                <a:gd name="T26" fmla="*/ 14 w 34"/>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6"/>
                <a:gd name="T44" fmla="*/ 34 w 3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6">
                  <a:moveTo>
                    <a:pt x="14" y="0"/>
                  </a:moveTo>
                  <a:lnTo>
                    <a:pt x="6" y="2"/>
                  </a:lnTo>
                  <a:lnTo>
                    <a:pt x="0" y="6"/>
                  </a:lnTo>
                  <a:lnTo>
                    <a:pt x="8" y="6"/>
                  </a:lnTo>
                  <a:lnTo>
                    <a:pt x="16" y="8"/>
                  </a:lnTo>
                  <a:lnTo>
                    <a:pt x="12" y="10"/>
                  </a:lnTo>
                  <a:lnTo>
                    <a:pt x="10" y="14"/>
                  </a:lnTo>
                  <a:lnTo>
                    <a:pt x="16" y="16"/>
                  </a:lnTo>
                  <a:lnTo>
                    <a:pt x="22" y="16"/>
                  </a:lnTo>
                  <a:lnTo>
                    <a:pt x="34" y="14"/>
                  </a:lnTo>
                  <a:lnTo>
                    <a:pt x="32" y="10"/>
                  </a:lnTo>
                  <a:lnTo>
                    <a:pt x="28" y="6"/>
                  </a:lnTo>
                  <a:lnTo>
                    <a:pt x="20" y="2"/>
                  </a:lnTo>
                  <a:lnTo>
                    <a:pt x="14" y="0"/>
                  </a:lnTo>
                  <a:close/>
                </a:path>
              </a:pathLst>
            </a:custGeom>
            <a:solidFill>
              <a:srgbClr val="1F8E43"/>
            </a:solidFill>
            <a:ln w="3175">
              <a:solidFill>
                <a:srgbClr val="006B30"/>
              </a:solidFill>
              <a:round/>
              <a:headEnd/>
              <a:tailEnd/>
            </a:ln>
          </p:spPr>
          <p:txBody>
            <a:bodyPr/>
            <a:lstStyle/>
            <a:p>
              <a:endParaRPr lang="en-US"/>
            </a:p>
          </p:txBody>
        </p:sp>
        <p:sp>
          <p:nvSpPr>
            <p:cNvPr id="29191" name="Freeform 250"/>
            <p:cNvSpPr>
              <a:spLocks/>
            </p:cNvSpPr>
            <p:nvPr/>
          </p:nvSpPr>
          <p:spPr bwMode="auto">
            <a:xfrm>
              <a:off x="828" y="2506"/>
              <a:ext cx="72" cy="24"/>
            </a:xfrm>
            <a:custGeom>
              <a:avLst/>
              <a:gdLst>
                <a:gd name="T0" fmla="*/ 18 w 72"/>
                <a:gd name="T1" fmla="*/ 10 h 24"/>
                <a:gd name="T2" fmla="*/ 8 w 72"/>
                <a:gd name="T3" fmla="*/ 10 h 24"/>
                <a:gd name="T4" fmla="*/ 4 w 72"/>
                <a:gd name="T5" fmla="*/ 12 h 24"/>
                <a:gd name="T6" fmla="*/ 0 w 72"/>
                <a:gd name="T7" fmla="*/ 16 h 24"/>
                <a:gd name="T8" fmla="*/ 14 w 72"/>
                <a:gd name="T9" fmla="*/ 18 h 24"/>
                <a:gd name="T10" fmla="*/ 30 w 72"/>
                <a:gd name="T11" fmla="*/ 20 h 24"/>
                <a:gd name="T12" fmla="*/ 28 w 72"/>
                <a:gd name="T13" fmla="*/ 22 h 24"/>
                <a:gd name="T14" fmla="*/ 26 w 72"/>
                <a:gd name="T15" fmla="*/ 24 h 24"/>
                <a:gd name="T16" fmla="*/ 34 w 72"/>
                <a:gd name="T17" fmla="*/ 22 h 24"/>
                <a:gd name="T18" fmla="*/ 38 w 72"/>
                <a:gd name="T19" fmla="*/ 22 h 24"/>
                <a:gd name="T20" fmla="*/ 42 w 72"/>
                <a:gd name="T21" fmla="*/ 20 h 24"/>
                <a:gd name="T22" fmla="*/ 42 w 72"/>
                <a:gd name="T23" fmla="*/ 18 h 24"/>
                <a:gd name="T24" fmla="*/ 42 w 72"/>
                <a:gd name="T25" fmla="*/ 16 h 24"/>
                <a:gd name="T26" fmla="*/ 38 w 72"/>
                <a:gd name="T27" fmla="*/ 14 h 24"/>
                <a:gd name="T28" fmla="*/ 44 w 72"/>
                <a:gd name="T29" fmla="*/ 12 h 24"/>
                <a:gd name="T30" fmla="*/ 58 w 72"/>
                <a:gd name="T31" fmla="*/ 12 h 24"/>
                <a:gd name="T32" fmla="*/ 72 w 72"/>
                <a:gd name="T33" fmla="*/ 12 h 24"/>
                <a:gd name="T34" fmla="*/ 68 w 72"/>
                <a:gd name="T35" fmla="*/ 8 h 24"/>
                <a:gd name="T36" fmla="*/ 62 w 72"/>
                <a:gd name="T37" fmla="*/ 6 h 24"/>
                <a:gd name="T38" fmla="*/ 56 w 72"/>
                <a:gd name="T39" fmla="*/ 2 h 24"/>
                <a:gd name="T40" fmla="*/ 50 w 72"/>
                <a:gd name="T41" fmla="*/ 2 h 24"/>
                <a:gd name="T42" fmla="*/ 38 w 72"/>
                <a:gd name="T43" fmla="*/ 0 h 24"/>
                <a:gd name="T44" fmla="*/ 32 w 72"/>
                <a:gd name="T45" fmla="*/ 0 h 24"/>
                <a:gd name="T46" fmla="*/ 28 w 72"/>
                <a:gd name="T47" fmla="*/ 0 h 24"/>
                <a:gd name="T48" fmla="*/ 32 w 72"/>
                <a:gd name="T49" fmla="*/ 6 h 24"/>
                <a:gd name="T50" fmla="*/ 30 w 72"/>
                <a:gd name="T51" fmla="*/ 6 h 24"/>
                <a:gd name="T52" fmla="*/ 28 w 72"/>
                <a:gd name="T53" fmla="*/ 6 h 24"/>
                <a:gd name="T54" fmla="*/ 24 w 72"/>
                <a:gd name="T55" fmla="*/ 6 h 24"/>
                <a:gd name="T56" fmla="*/ 22 w 72"/>
                <a:gd name="T57" fmla="*/ 6 h 24"/>
                <a:gd name="T58" fmla="*/ 18 w 72"/>
                <a:gd name="T59" fmla="*/ 1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24"/>
                <a:gd name="T92" fmla="*/ 72 w 72"/>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24">
                  <a:moveTo>
                    <a:pt x="18" y="10"/>
                  </a:moveTo>
                  <a:lnTo>
                    <a:pt x="8" y="10"/>
                  </a:lnTo>
                  <a:lnTo>
                    <a:pt x="4" y="12"/>
                  </a:lnTo>
                  <a:lnTo>
                    <a:pt x="0" y="16"/>
                  </a:lnTo>
                  <a:lnTo>
                    <a:pt x="14" y="18"/>
                  </a:lnTo>
                  <a:lnTo>
                    <a:pt x="30" y="20"/>
                  </a:lnTo>
                  <a:lnTo>
                    <a:pt x="28" y="22"/>
                  </a:lnTo>
                  <a:lnTo>
                    <a:pt x="26" y="24"/>
                  </a:lnTo>
                  <a:lnTo>
                    <a:pt x="34" y="22"/>
                  </a:lnTo>
                  <a:lnTo>
                    <a:pt x="38" y="22"/>
                  </a:lnTo>
                  <a:lnTo>
                    <a:pt x="42" y="20"/>
                  </a:lnTo>
                  <a:lnTo>
                    <a:pt x="42" y="18"/>
                  </a:lnTo>
                  <a:lnTo>
                    <a:pt x="42" y="16"/>
                  </a:lnTo>
                  <a:lnTo>
                    <a:pt x="38" y="14"/>
                  </a:lnTo>
                  <a:lnTo>
                    <a:pt x="44" y="12"/>
                  </a:lnTo>
                  <a:lnTo>
                    <a:pt x="58" y="12"/>
                  </a:lnTo>
                  <a:lnTo>
                    <a:pt x="72" y="12"/>
                  </a:lnTo>
                  <a:lnTo>
                    <a:pt x="68" y="8"/>
                  </a:lnTo>
                  <a:lnTo>
                    <a:pt x="62" y="6"/>
                  </a:lnTo>
                  <a:lnTo>
                    <a:pt x="56" y="2"/>
                  </a:lnTo>
                  <a:lnTo>
                    <a:pt x="50" y="2"/>
                  </a:lnTo>
                  <a:lnTo>
                    <a:pt x="38" y="0"/>
                  </a:lnTo>
                  <a:lnTo>
                    <a:pt x="32" y="0"/>
                  </a:lnTo>
                  <a:lnTo>
                    <a:pt x="28" y="0"/>
                  </a:lnTo>
                  <a:lnTo>
                    <a:pt x="32" y="6"/>
                  </a:lnTo>
                  <a:lnTo>
                    <a:pt x="30" y="6"/>
                  </a:lnTo>
                  <a:lnTo>
                    <a:pt x="28" y="6"/>
                  </a:lnTo>
                  <a:lnTo>
                    <a:pt x="24" y="6"/>
                  </a:lnTo>
                  <a:lnTo>
                    <a:pt x="22" y="6"/>
                  </a:lnTo>
                  <a:lnTo>
                    <a:pt x="18" y="10"/>
                  </a:lnTo>
                  <a:close/>
                </a:path>
              </a:pathLst>
            </a:custGeom>
            <a:solidFill>
              <a:srgbClr val="1F8E43"/>
            </a:solidFill>
            <a:ln w="3175">
              <a:solidFill>
                <a:srgbClr val="006B30"/>
              </a:solidFill>
              <a:round/>
              <a:headEnd/>
              <a:tailEnd/>
            </a:ln>
          </p:spPr>
          <p:txBody>
            <a:bodyPr/>
            <a:lstStyle/>
            <a:p>
              <a:endParaRPr lang="en-US"/>
            </a:p>
          </p:txBody>
        </p:sp>
        <p:sp>
          <p:nvSpPr>
            <p:cNvPr id="29192" name="Freeform 251"/>
            <p:cNvSpPr>
              <a:spLocks/>
            </p:cNvSpPr>
            <p:nvPr/>
          </p:nvSpPr>
          <p:spPr bwMode="auto">
            <a:xfrm>
              <a:off x="810" y="2500"/>
              <a:ext cx="40" cy="12"/>
            </a:xfrm>
            <a:custGeom>
              <a:avLst/>
              <a:gdLst>
                <a:gd name="T0" fmla="*/ 26 w 40"/>
                <a:gd name="T1" fmla="*/ 2 h 12"/>
                <a:gd name="T2" fmla="*/ 20 w 40"/>
                <a:gd name="T3" fmla="*/ 0 h 12"/>
                <a:gd name="T4" fmla="*/ 14 w 40"/>
                <a:gd name="T5" fmla="*/ 0 h 12"/>
                <a:gd name="T6" fmla="*/ 6 w 40"/>
                <a:gd name="T7" fmla="*/ 2 h 12"/>
                <a:gd name="T8" fmla="*/ 0 w 40"/>
                <a:gd name="T9" fmla="*/ 4 h 12"/>
                <a:gd name="T10" fmla="*/ 4 w 40"/>
                <a:gd name="T11" fmla="*/ 6 h 12"/>
                <a:gd name="T12" fmla="*/ 10 w 40"/>
                <a:gd name="T13" fmla="*/ 6 h 12"/>
                <a:gd name="T14" fmla="*/ 16 w 40"/>
                <a:gd name="T15" fmla="*/ 6 h 12"/>
                <a:gd name="T16" fmla="*/ 20 w 40"/>
                <a:gd name="T17" fmla="*/ 8 h 12"/>
                <a:gd name="T18" fmla="*/ 16 w 40"/>
                <a:gd name="T19" fmla="*/ 10 h 12"/>
                <a:gd name="T20" fmla="*/ 14 w 40"/>
                <a:gd name="T21" fmla="*/ 12 h 12"/>
                <a:gd name="T22" fmla="*/ 32 w 40"/>
                <a:gd name="T23" fmla="*/ 12 h 12"/>
                <a:gd name="T24" fmla="*/ 32 w 40"/>
                <a:gd name="T25" fmla="*/ 8 h 12"/>
                <a:gd name="T26" fmla="*/ 34 w 40"/>
                <a:gd name="T27" fmla="*/ 6 h 12"/>
                <a:gd name="T28" fmla="*/ 38 w 40"/>
                <a:gd name="T29" fmla="*/ 4 h 12"/>
                <a:gd name="T30" fmla="*/ 40 w 40"/>
                <a:gd name="T31" fmla="*/ 2 h 12"/>
                <a:gd name="T32" fmla="*/ 38 w 40"/>
                <a:gd name="T33" fmla="*/ 2 h 12"/>
                <a:gd name="T34" fmla="*/ 36 w 40"/>
                <a:gd name="T35" fmla="*/ 2 h 12"/>
                <a:gd name="T36" fmla="*/ 32 w 40"/>
                <a:gd name="T37" fmla="*/ 2 h 12"/>
                <a:gd name="T38" fmla="*/ 30 w 40"/>
                <a:gd name="T39" fmla="*/ 0 h 12"/>
                <a:gd name="T40" fmla="*/ 26 w 40"/>
                <a:gd name="T41" fmla="*/ 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12"/>
                <a:gd name="T65" fmla="*/ 40 w 40"/>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12">
                  <a:moveTo>
                    <a:pt x="26" y="2"/>
                  </a:moveTo>
                  <a:lnTo>
                    <a:pt x="20" y="0"/>
                  </a:lnTo>
                  <a:lnTo>
                    <a:pt x="14" y="0"/>
                  </a:lnTo>
                  <a:lnTo>
                    <a:pt x="6" y="2"/>
                  </a:lnTo>
                  <a:lnTo>
                    <a:pt x="0" y="4"/>
                  </a:lnTo>
                  <a:lnTo>
                    <a:pt x="4" y="6"/>
                  </a:lnTo>
                  <a:lnTo>
                    <a:pt x="10" y="6"/>
                  </a:lnTo>
                  <a:lnTo>
                    <a:pt x="16" y="6"/>
                  </a:lnTo>
                  <a:lnTo>
                    <a:pt x="20" y="8"/>
                  </a:lnTo>
                  <a:lnTo>
                    <a:pt x="16" y="10"/>
                  </a:lnTo>
                  <a:lnTo>
                    <a:pt x="14" y="12"/>
                  </a:lnTo>
                  <a:lnTo>
                    <a:pt x="32" y="12"/>
                  </a:lnTo>
                  <a:lnTo>
                    <a:pt x="32" y="8"/>
                  </a:lnTo>
                  <a:lnTo>
                    <a:pt x="34" y="6"/>
                  </a:lnTo>
                  <a:lnTo>
                    <a:pt x="38" y="4"/>
                  </a:lnTo>
                  <a:lnTo>
                    <a:pt x="40" y="2"/>
                  </a:lnTo>
                  <a:lnTo>
                    <a:pt x="38" y="2"/>
                  </a:lnTo>
                  <a:lnTo>
                    <a:pt x="36" y="2"/>
                  </a:lnTo>
                  <a:lnTo>
                    <a:pt x="32" y="2"/>
                  </a:lnTo>
                  <a:lnTo>
                    <a:pt x="30"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193" name="Freeform 252"/>
            <p:cNvSpPr>
              <a:spLocks/>
            </p:cNvSpPr>
            <p:nvPr/>
          </p:nvSpPr>
          <p:spPr bwMode="auto">
            <a:xfrm>
              <a:off x="860" y="2492"/>
              <a:ext cx="26" cy="10"/>
            </a:xfrm>
            <a:custGeom>
              <a:avLst/>
              <a:gdLst>
                <a:gd name="T0" fmla="*/ 14 w 26"/>
                <a:gd name="T1" fmla="*/ 0 h 10"/>
                <a:gd name="T2" fmla="*/ 8 w 26"/>
                <a:gd name="T3" fmla="*/ 0 h 10"/>
                <a:gd name="T4" fmla="*/ 2 w 26"/>
                <a:gd name="T5" fmla="*/ 4 h 10"/>
                <a:gd name="T6" fmla="*/ 0 w 26"/>
                <a:gd name="T7" fmla="*/ 4 h 10"/>
                <a:gd name="T8" fmla="*/ 2 w 26"/>
                <a:gd name="T9" fmla="*/ 8 h 10"/>
                <a:gd name="T10" fmla="*/ 8 w 26"/>
                <a:gd name="T11" fmla="*/ 10 h 10"/>
                <a:gd name="T12" fmla="*/ 14 w 26"/>
                <a:gd name="T13" fmla="*/ 10 h 10"/>
                <a:gd name="T14" fmla="*/ 24 w 26"/>
                <a:gd name="T15" fmla="*/ 10 h 10"/>
                <a:gd name="T16" fmla="*/ 26 w 26"/>
                <a:gd name="T17" fmla="*/ 8 h 10"/>
                <a:gd name="T18" fmla="*/ 24 w 26"/>
                <a:gd name="T19" fmla="*/ 6 h 10"/>
                <a:gd name="T20" fmla="*/ 20 w 26"/>
                <a:gd name="T21" fmla="*/ 0 h 10"/>
                <a:gd name="T22" fmla="*/ 26 w 26"/>
                <a:gd name="T23" fmla="*/ 0 h 10"/>
                <a:gd name="T24" fmla="*/ 14 w 2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0"/>
                <a:gd name="T41" fmla="*/ 26 w 2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0">
                  <a:moveTo>
                    <a:pt x="14" y="0"/>
                  </a:moveTo>
                  <a:lnTo>
                    <a:pt x="8" y="0"/>
                  </a:lnTo>
                  <a:lnTo>
                    <a:pt x="2" y="4"/>
                  </a:lnTo>
                  <a:lnTo>
                    <a:pt x="0" y="4"/>
                  </a:lnTo>
                  <a:lnTo>
                    <a:pt x="2" y="8"/>
                  </a:lnTo>
                  <a:lnTo>
                    <a:pt x="8" y="10"/>
                  </a:lnTo>
                  <a:lnTo>
                    <a:pt x="14" y="10"/>
                  </a:lnTo>
                  <a:lnTo>
                    <a:pt x="24" y="10"/>
                  </a:lnTo>
                  <a:lnTo>
                    <a:pt x="26" y="8"/>
                  </a:lnTo>
                  <a:lnTo>
                    <a:pt x="24" y="6"/>
                  </a:lnTo>
                  <a:lnTo>
                    <a:pt x="20" y="0"/>
                  </a:lnTo>
                  <a:lnTo>
                    <a:pt x="26" y="0"/>
                  </a:lnTo>
                  <a:lnTo>
                    <a:pt x="14" y="0"/>
                  </a:lnTo>
                  <a:close/>
                </a:path>
              </a:pathLst>
            </a:custGeom>
            <a:solidFill>
              <a:srgbClr val="1F8E43"/>
            </a:solidFill>
            <a:ln w="3175">
              <a:solidFill>
                <a:srgbClr val="006B30"/>
              </a:solidFill>
              <a:round/>
              <a:headEnd/>
              <a:tailEnd/>
            </a:ln>
          </p:spPr>
          <p:txBody>
            <a:bodyPr/>
            <a:lstStyle/>
            <a:p>
              <a:endParaRPr lang="en-US"/>
            </a:p>
          </p:txBody>
        </p:sp>
        <p:sp>
          <p:nvSpPr>
            <p:cNvPr id="29194" name="Freeform 253"/>
            <p:cNvSpPr>
              <a:spLocks/>
            </p:cNvSpPr>
            <p:nvPr/>
          </p:nvSpPr>
          <p:spPr bwMode="auto">
            <a:xfrm>
              <a:off x="890" y="2506"/>
              <a:ext cx="46" cy="18"/>
            </a:xfrm>
            <a:custGeom>
              <a:avLst/>
              <a:gdLst>
                <a:gd name="T0" fmla="*/ 14 w 46"/>
                <a:gd name="T1" fmla="*/ 0 h 18"/>
                <a:gd name="T2" fmla="*/ 6 w 46"/>
                <a:gd name="T3" fmla="*/ 4 h 18"/>
                <a:gd name="T4" fmla="*/ 0 w 46"/>
                <a:gd name="T5" fmla="*/ 8 h 18"/>
                <a:gd name="T6" fmla="*/ 6 w 46"/>
                <a:gd name="T7" fmla="*/ 8 h 18"/>
                <a:gd name="T8" fmla="*/ 12 w 46"/>
                <a:gd name="T9" fmla="*/ 10 h 18"/>
                <a:gd name="T10" fmla="*/ 16 w 46"/>
                <a:gd name="T11" fmla="*/ 10 h 18"/>
                <a:gd name="T12" fmla="*/ 22 w 46"/>
                <a:gd name="T13" fmla="*/ 10 h 18"/>
                <a:gd name="T14" fmla="*/ 22 w 46"/>
                <a:gd name="T15" fmla="*/ 12 h 18"/>
                <a:gd name="T16" fmla="*/ 22 w 46"/>
                <a:gd name="T17" fmla="*/ 14 h 18"/>
                <a:gd name="T18" fmla="*/ 20 w 46"/>
                <a:gd name="T19" fmla="*/ 16 h 18"/>
                <a:gd name="T20" fmla="*/ 24 w 46"/>
                <a:gd name="T21" fmla="*/ 18 h 18"/>
                <a:gd name="T22" fmla="*/ 30 w 46"/>
                <a:gd name="T23" fmla="*/ 18 h 18"/>
                <a:gd name="T24" fmla="*/ 42 w 46"/>
                <a:gd name="T25" fmla="*/ 18 h 18"/>
                <a:gd name="T26" fmla="*/ 36 w 46"/>
                <a:gd name="T27" fmla="*/ 16 h 18"/>
                <a:gd name="T28" fmla="*/ 34 w 46"/>
                <a:gd name="T29" fmla="*/ 14 h 18"/>
                <a:gd name="T30" fmla="*/ 34 w 46"/>
                <a:gd name="T31" fmla="*/ 12 h 18"/>
                <a:gd name="T32" fmla="*/ 36 w 46"/>
                <a:gd name="T33" fmla="*/ 10 h 18"/>
                <a:gd name="T34" fmla="*/ 40 w 46"/>
                <a:gd name="T35" fmla="*/ 10 h 18"/>
                <a:gd name="T36" fmla="*/ 46 w 46"/>
                <a:gd name="T37" fmla="*/ 6 h 18"/>
                <a:gd name="T38" fmla="*/ 34 w 46"/>
                <a:gd name="T39" fmla="*/ 2 h 18"/>
                <a:gd name="T40" fmla="*/ 28 w 46"/>
                <a:gd name="T41" fmla="*/ 0 h 18"/>
                <a:gd name="T42" fmla="*/ 20 w 46"/>
                <a:gd name="T43" fmla="*/ 0 h 18"/>
                <a:gd name="T44" fmla="*/ 14 w 46"/>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18"/>
                <a:gd name="T71" fmla="*/ 46 w 46"/>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18">
                  <a:moveTo>
                    <a:pt x="14" y="0"/>
                  </a:moveTo>
                  <a:lnTo>
                    <a:pt x="6" y="4"/>
                  </a:lnTo>
                  <a:lnTo>
                    <a:pt x="0" y="8"/>
                  </a:lnTo>
                  <a:lnTo>
                    <a:pt x="6" y="8"/>
                  </a:lnTo>
                  <a:lnTo>
                    <a:pt x="12" y="10"/>
                  </a:lnTo>
                  <a:lnTo>
                    <a:pt x="16" y="10"/>
                  </a:lnTo>
                  <a:lnTo>
                    <a:pt x="22" y="10"/>
                  </a:lnTo>
                  <a:lnTo>
                    <a:pt x="22" y="12"/>
                  </a:lnTo>
                  <a:lnTo>
                    <a:pt x="22" y="14"/>
                  </a:lnTo>
                  <a:lnTo>
                    <a:pt x="20" y="16"/>
                  </a:lnTo>
                  <a:lnTo>
                    <a:pt x="24" y="18"/>
                  </a:lnTo>
                  <a:lnTo>
                    <a:pt x="30" y="18"/>
                  </a:lnTo>
                  <a:lnTo>
                    <a:pt x="42" y="18"/>
                  </a:lnTo>
                  <a:lnTo>
                    <a:pt x="36" y="16"/>
                  </a:lnTo>
                  <a:lnTo>
                    <a:pt x="34" y="14"/>
                  </a:lnTo>
                  <a:lnTo>
                    <a:pt x="34" y="12"/>
                  </a:lnTo>
                  <a:lnTo>
                    <a:pt x="36" y="10"/>
                  </a:lnTo>
                  <a:lnTo>
                    <a:pt x="40" y="10"/>
                  </a:lnTo>
                  <a:lnTo>
                    <a:pt x="46" y="6"/>
                  </a:lnTo>
                  <a:lnTo>
                    <a:pt x="34" y="2"/>
                  </a:lnTo>
                  <a:lnTo>
                    <a:pt x="28" y="0"/>
                  </a:lnTo>
                  <a:lnTo>
                    <a:pt x="20" y="0"/>
                  </a:lnTo>
                  <a:lnTo>
                    <a:pt x="14" y="0"/>
                  </a:lnTo>
                  <a:close/>
                </a:path>
              </a:pathLst>
            </a:custGeom>
            <a:solidFill>
              <a:srgbClr val="1F8E43"/>
            </a:solidFill>
            <a:ln w="3175">
              <a:solidFill>
                <a:srgbClr val="006B30"/>
              </a:solidFill>
              <a:round/>
              <a:headEnd/>
              <a:tailEnd/>
            </a:ln>
          </p:spPr>
          <p:txBody>
            <a:bodyPr/>
            <a:lstStyle/>
            <a:p>
              <a:endParaRPr lang="en-US"/>
            </a:p>
          </p:txBody>
        </p:sp>
        <p:sp>
          <p:nvSpPr>
            <p:cNvPr id="29195" name="Freeform 254"/>
            <p:cNvSpPr>
              <a:spLocks/>
            </p:cNvSpPr>
            <p:nvPr/>
          </p:nvSpPr>
          <p:spPr bwMode="auto">
            <a:xfrm>
              <a:off x="886" y="2524"/>
              <a:ext cx="34" cy="14"/>
            </a:xfrm>
            <a:custGeom>
              <a:avLst/>
              <a:gdLst>
                <a:gd name="T0" fmla="*/ 14 w 34"/>
                <a:gd name="T1" fmla="*/ 0 h 14"/>
                <a:gd name="T2" fmla="*/ 10 w 34"/>
                <a:gd name="T3" fmla="*/ 2 h 14"/>
                <a:gd name="T4" fmla="*/ 6 w 34"/>
                <a:gd name="T5" fmla="*/ 2 h 14"/>
                <a:gd name="T6" fmla="*/ 4 w 34"/>
                <a:gd name="T7" fmla="*/ 2 h 14"/>
                <a:gd name="T8" fmla="*/ 0 w 34"/>
                <a:gd name="T9" fmla="*/ 6 h 14"/>
                <a:gd name="T10" fmla="*/ 6 w 34"/>
                <a:gd name="T11" fmla="*/ 8 h 14"/>
                <a:gd name="T12" fmla="*/ 12 w 34"/>
                <a:gd name="T13" fmla="*/ 8 h 14"/>
                <a:gd name="T14" fmla="*/ 16 w 34"/>
                <a:gd name="T15" fmla="*/ 8 h 14"/>
                <a:gd name="T16" fmla="*/ 22 w 34"/>
                <a:gd name="T17" fmla="*/ 10 h 14"/>
                <a:gd name="T18" fmla="*/ 20 w 34"/>
                <a:gd name="T19" fmla="*/ 10 h 14"/>
                <a:gd name="T20" fmla="*/ 20 w 34"/>
                <a:gd name="T21" fmla="*/ 12 h 14"/>
                <a:gd name="T22" fmla="*/ 22 w 34"/>
                <a:gd name="T23" fmla="*/ 14 h 14"/>
                <a:gd name="T24" fmla="*/ 28 w 34"/>
                <a:gd name="T25" fmla="*/ 14 h 14"/>
                <a:gd name="T26" fmla="*/ 32 w 34"/>
                <a:gd name="T27" fmla="*/ 12 h 14"/>
                <a:gd name="T28" fmla="*/ 34 w 34"/>
                <a:gd name="T29" fmla="*/ 8 h 14"/>
                <a:gd name="T30" fmla="*/ 34 w 34"/>
                <a:gd name="T31" fmla="*/ 6 h 14"/>
                <a:gd name="T32" fmla="*/ 32 w 34"/>
                <a:gd name="T33" fmla="*/ 2 h 14"/>
                <a:gd name="T34" fmla="*/ 28 w 34"/>
                <a:gd name="T35" fmla="*/ 2 h 14"/>
                <a:gd name="T36" fmla="*/ 22 w 34"/>
                <a:gd name="T37" fmla="*/ 2 h 14"/>
                <a:gd name="T38" fmla="*/ 20 w 34"/>
                <a:gd name="T39" fmla="*/ 4 h 14"/>
                <a:gd name="T40" fmla="*/ 14 w 34"/>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4"/>
                <a:gd name="T65" fmla="*/ 34 w 3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4">
                  <a:moveTo>
                    <a:pt x="14" y="0"/>
                  </a:moveTo>
                  <a:lnTo>
                    <a:pt x="10" y="2"/>
                  </a:lnTo>
                  <a:lnTo>
                    <a:pt x="6" y="2"/>
                  </a:lnTo>
                  <a:lnTo>
                    <a:pt x="4" y="2"/>
                  </a:lnTo>
                  <a:lnTo>
                    <a:pt x="0" y="6"/>
                  </a:lnTo>
                  <a:lnTo>
                    <a:pt x="6" y="8"/>
                  </a:lnTo>
                  <a:lnTo>
                    <a:pt x="12" y="8"/>
                  </a:lnTo>
                  <a:lnTo>
                    <a:pt x="16" y="8"/>
                  </a:lnTo>
                  <a:lnTo>
                    <a:pt x="22" y="10"/>
                  </a:lnTo>
                  <a:lnTo>
                    <a:pt x="20" y="10"/>
                  </a:lnTo>
                  <a:lnTo>
                    <a:pt x="20" y="12"/>
                  </a:lnTo>
                  <a:lnTo>
                    <a:pt x="22" y="14"/>
                  </a:lnTo>
                  <a:lnTo>
                    <a:pt x="28" y="14"/>
                  </a:lnTo>
                  <a:lnTo>
                    <a:pt x="32" y="12"/>
                  </a:lnTo>
                  <a:lnTo>
                    <a:pt x="34" y="8"/>
                  </a:lnTo>
                  <a:lnTo>
                    <a:pt x="34" y="6"/>
                  </a:lnTo>
                  <a:lnTo>
                    <a:pt x="32" y="2"/>
                  </a:lnTo>
                  <a:lnTo>
                    <a:pt x="28" y="2"/>
                  </a:lnTo>
                  <a:lnTo>
                    <a:pt x="22" y="2"/>
                  </a:lnTo>
                  <a:lnTo>
                    <a:pt x="20" y="4"/>
                  </a:lnTo>
                  <a:lnTo>
                    <a:pt x="14" y="0"/>
                  </a:lnTo>
                  <a:close/>
                </a:path>
              </a:pathLst>
            </a:custGeom>
            <a:solidFill>
              <a:srgbClr val="1F8E43"/>
            </a:solidFill>
            <a:ln w="3175">
              <a:solidFill>
                <a:srgbClr val="006B30"/>
              </a:solidFill>
              <a:round/>
              <a:headEnd/>
              <a:tailEnd/>
            </a:ln>
          </p:spPr>
          <p:txBody>
            <a:bodyPr/>
            <a:lstStyle/>
            <a:p>
              <a:endParaRPr lang="en-US"/>
            </a:p>
          </p:txBody>
        </p:sp>
        <p:sp>
          <p:nvSpPr>
            <p:cNvPr id="29196" name="Freeform 255"/>
            <p:cNvSpPr>
              <a:spLocks/>
            </p:cNvSpPr>
            <p:nvPr/>
          </p:nvSpPr>
          <p:spPr bwMode="auto">
            <a:xfrm>
              <a:off x="900" y="2538"/>
              <a:ext cx="40" cy="18"/>
            </a:xfrm>
            <a:custGeom>
              <a:avLst/>
              <a:gdLst>
                <a:gd name="T0" fmla="*/ 14 w 40"/>
                <a:gd name="T1" fmla="*/ 8 h 18"/>
                <a:gd name="T2" fmla="*/ 10 w 40"/>
                <a:gd name="T3" fmla="*/ 8 h 18"/>
                <a:gd name="T4" fmla="*/ 6 w 40"/>
                <a:gd name="T5" fmla="*/ 10 h 18"/>
                <a:gd name="T6" fmla="*/ 2 w 40"/>
                <a:gd name="T7" fmla="*/ 12 h 18"/>
                <a:gd name="T8" fmla="*/ 0 w 40"/>
                <a:gd name="T9" fmla="*/ 14 h 18"/>
                <a:gd name="T10" fmla="*/ 12 w 40"/>
                <a:gd name="T11" fmla="*/ 14 h 18"/>
                <a:gd name="T12" fmla="*/ 18 w 40"/>
                <a:gd name="T13" fmla="*/ 14 h 18"/>
                <a:gd name="T14" fmla="*/ 22 w 40"/>
                <a:gd name="T15" fmla="*/ 16 h 18"/>
                <a:gd name="T16" fmla="*/ 26 w 40"/>
                <a:gd name="T17" fmla="*/ 18 h 18"/>
                <a:gd name="T18" fmla="*/ 30 w 40"/>
                <a:gd name="T19" fmla="*/ 18 h 18"/>
                <a:gd name="T20" fmla="*/ 38 w 40"/>
                <a:gd name="T21" fmla="*/ 18 h 18"/>
                <a:gd name="T22" fmla="*/ 40 w 40"/>
                <a:gd name="T23" fmla="*/ 16 h 18"/>
                <a:gd name="T24" fmla="*/ 40 w 40"/>
                <a:gd name="T25" fmla="*/ 14 h 18"/>
                <a:gd name="T26" fmla="*/ 34 w 40"/>
                <a:gd name="T27" fmla="*/ 10 h 18"/>
                <a:gd name="T28" fmla="*/ 26 w 40"/>
                <a:gd name="T29" fmla="*/ 8 h 18"/>
                <a:gd name="T30" fmla="*/ 32 w 40"/>
                <a:gd name="T31" fmla="*/ 6 h 18"/>
                <a:gd name="T32" fmla="*/ 38 w 40"/>
                <a:gd name="T33" fmla="*/ 4 h 18"/>
                <a:gd name="T34" fmla="*/ 34 w 40"/>
                <a:gd name="T35" fmla="*/ 2 h 18"/>
                <a:gd name="T36" fmla="*/ 28 w 40"/>
                <a:gd name="T37" fmla="*/ 0 h 18"/>
                <a:gd name="T38" fmla="*/ 20 w 40"/>
                <a:gd name="T39" fmla="*/ 0 h 18"/>
                <a:gd name="T40" fmla="*/ 14 w 40"/>
                <a:gd name="T41" fmla="*/ 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18"/>
                <a:gd name="T65" fmla="*/ 40 w 40"/>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18">
                  <a:moveTo>
                    <a:pt x="14" y="8"/>
                  </a:moveTo>
                  <a:lnTo>
                    <a:pt x="10" y="8"/>
                  </a:lnTo>
                  <a:lnTo>
                    <a:pt x="6" y="10"/>
                  </a:lnTo>
                  <a:lnTo>
                    <a:pt x="2" y="12"/>
                  </a:lnTo>
                  <a:lnTo>
                    <a:pt x="0" y="14"/>
                  </a:lnTo>
                  <a:lnTo>
                    <a:pt x="12" y="14"/>
                  </a:lnTo>
                  <a:lnTo>
                    <a:pt x="18" y="14"/>
                  </a:lnTo>
                  <a:lnTo>
                    <a:pt x="22" y="16"/>
                  </a:lnTo>
                  <a:lnTo>
                    <a:pt x="26" y="18"/>
                  </a:lnTo>
                  <a:lnTo>
                    <a:pt x="30" y="18"/>
                  </a:lnTo>
                  <a:lnTo>
                    <a:pt x="38" y="18"/>
                  </a:lnTo>
                  <a:lnTo>
                    <a:pt x="40" y="16"/>
                  </a:lnTo>
                  <a:lnTo>
                    <a:pt x="40" y="14"/>
                  </a:lnTo>
                  <a:lnTo>
                    <a:pt x="34" y="10"/>
                  </a:lnTo>
                  <a:lnTo>
                    <a:pt x="26" y="8"/>
                  </a:lnTo>
                  <a:lnTo>
                    <a:pt x="32" y="6"/>
                  </a:lnTo>
                  <a:lnTo>
                    <a:pt x="38" y="4"/>
                  </a:lnTo>
                  <a:lnTo>
                    <a:pt x="34" y="2"/>
                  </a:lnTo>
                  <a:lnTo>
                    <a:pt x="28" y="0"/>
                  </a:lnTo>
                  <a:lnTo>
                    <a:pt x="20" y="0"/>
                  </a:lnTo>
                  <a:lnTo>
                    <a:pt x="14" y="8"/>
                  </a:lnTo>
                  <a:close/>
                </a:path>
              </a:pathLst>
            </a:custGeom>
            <a:solidFill>
              <a:srgbClr val="1F8E43"/>
            </a:solidFill>
            <a:ln w="3175">
              <a:solidFill>
                <a:srgbClr val="006B30"/>
              </a:solidFill>
              <a:round/>
              <a:headEnd/>
              <a:tailEnd/>
            </a:ln>
          </p:spPr>
          <p:txBody>
            <a:bodyPr/>
            <a:lstStyle/>
            <a:p>
              <a:endParaRPr lang="en-US"/>
            </a:p>
          </p:txBody>
        </p:sp>
        <p:sp>
          <p:nvSpPr>
            <p:cNvPr id="29197" name="Freeform 256"/>
            <p:cNvSpPr>
              <a:spLocks/>
            </p:cNvSpPr>
            <p:nvPr/>
          </p:nvSpPr>
          <p:spPr bwMode="auto">
            <a:xfrm>
              <a:off x="922" y="2510"/>
              <a:ext cx="70" cy="30"/>
            </a:xfrm>
            <a:custGeom>
              <a:avLst/>
              <a:gdLst>
                <a:gd name="T0" fmla="*/ 22 w 70"/>
                <a:gd name="T1" fmla="*/ 12 h 30"/>
                <a:gd name="T2" fmla="*/ 10 w 70"/>
                <a:gd name="T3" fmla="*/ 14 h 30"/>
                <a:gd name="T4" fmla="*/ 4 w 70"/>
                <a:gd name="T5" fmla="*/ 18 h 30"/>
                <a:gd name="T6" fmla="*/ 0 w 70"/>
                <a:gd name="T7" fmla="*/ 22 h 30"/>
                <a:gd name="T8" fmla="*/ 2 w 70"/>
                <a:gd name="T9" fmla="*/ 24 h 30"/>
                <a:gd name="T10" fmla="*/ 16 w 70"/>
                <a:gd name="T11" fmla="*/ 26 h 30"/>
                <a:gd name="T12" fmla="*/ 28 w 70"/>
                <a:gd name="T13" fmla="*/ 26 h 30"/>
                <a:gd name="T14" fmla="*/ 22 w 70"/>
                <a:gd name="T15" fmla="*/ 26 h 30"/>
                <a:gd name="T16" fmla="*/ 30 w 70"/>
                <a:gd name="T17" fmla="*/ 26 h 30"/>
                <a:gd name="T18" fmla="*/ 38 w 70"/>
                <a:gd name="T19" fmla="*/ 28 h 30"/>
                <a:gd name="T20" fmla="*/ 52 w 70"/>
                <a:gd name="T21" fmla="*/ 30 h 30"/>
                <a:gd name="T22" fmla="*/ 46 w 70"/>
                <a:gd name="T23" fmla="*/ 24 h 30"/>
                <a:gd name="T24" fmla="*/ 38 w 70"/>
                <a:gd name="T25" fmla="*/ 18 h 30"/>
                <a:gd name="T26" fmla="*/ 54 w 70"/>
                <a:gd name="T27" fmla="*/ 22 h 30"/>
                <a:gd name="T28" fmla="*/ 70 w 70"/>
                <a:gd name="T29" fmla="*/ 24 h 30"/>
                <a:gd name="T30" fmla="*/ 64 w 70"/>
                <a:gd name="T31" fmla="*/ 18 h 30"/>
                <a:gd name="T32" fmla="*/ 56 w 70"/>
                <a:gd name="T33" fmla="*/ 14 h 30"/>
                <a:gd name="T34" fmla="*/ 40 w 70"/>
                <a:gd name="T35" fmla="*/ 8 h 30"/>
                <a:gd name="T36" fmla="*/ 42 w 70"/>
                <a:gd name="T37" fmla="*/ 8 h 30"/>
                <a:gd name="T38" fmla="*/ 40 w 70"/>
                <a:gd name="T39" fmla="*/ 4 h 30"/>
                <a:gd name="T40" fmla="*/ 38 w 70"/>
                <a:gd name="T41" fmla="*/ 4 h 30"/>
                <a:gd name="T42" fmla="*/ 24 w 70"/>
                <a:gd name="T43" fmla="*/ 2 h 30"/>
                <a:gd name="T44" fmla="*/ 18 w 70"/>
                <a:gd name="T45" fmla="*/ 0 h 30"/>
                <a:gd name="T46" fmla="*/ 10 w 70"/>
                <a:gd name="T47" fmla="*/ 2 h 30"/>
                <a:gd name="T48" fmla="*/ 12 w 70"/>
                <a:gd name="T49" fmla="*/ 4 h 30"/>
                <a:gd name="T50" fmla="*/ 16 w 70"/>
                <a:gd name="T51" fmla="*/ 4 h 30"/>
                <a:gd name="T52" fmla="*/ 18 w 70"/>
                <a:gd name="T53" fmla="*/ 4 h 30"/>
                <a:gd name="T54" fmla="*/ 20 w 70"/>
                <a:gd name="T55" fmla="*/ 6 h 30"/>
                <a:gd name="T56" fmla="*/ 12 w 70"/>
                <a:gd name="T57" fmla="*/ 10 h 30"/>
                <a:gd name="T58" fmla="*/ 12 w 70"/>
                <a:gd name="T59" fmla="*/ 12 h 30"/>
                <a:gd name="T60" fmla="*/ 22 w 70"/>
                <a:gd name="T61" fmla="*/ 12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30"/>
                <a:gd name="T95" fmla="*/ 70 w 7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30">
                  <a:moveTo>
                    <a:pt x="22" y="12"/>
                  </a:moveTo>
                  <a:lnTo>
                    <a:pt x="10" y="14"/>
                  </a:lnTo>
                  <a:lnTo>
                    <a:pt x="4" y="18"/>
                  </a:lnTo>
                  <a:lnTo>
                    <a:pt x="0" y="22"/>
                  </a:lnTo>
                  <a:lnTo>
                    <a:pt x="2" y="24"/>
                  </a:lnTo>
                  <a:lnTo>
                    <a:pt x="16" y="26"/>
                  </a:lnTo>
                  <a:lnTo>
                    <a:pt x="28" y="26"/>
                  </a:lnTo>
                  <a:lnTo>
                    <a:pt x="22" y="26"/>
                  </a:lnTo>
                  <a:lnTo>
                    <a:pt x="30" y="26"/>
                  </a:lnTo>
                  <a:lnTo>
                    <a:pt x="38" y="28"/>
                  </a:lnTo>
                  <a:lnTo>
                    <a:pt x="52" y="30"/>
                  </a:lnTo>
                  <a:lnTo>
                    <a:pt x="46" y="24"/>
                  </a:lnTo>
                  <a:lnTo>
                    <a:pt x="38" y="18"/>
                  </a:lnTo>
                  <a:lnTo>
                    <a:pt x="54" y="22"/>
                  </a:lnTo>
                  <a:lnTo>
                    <a:pt x="70" y="24"/>
                  </a:lnTo>
                  <a:lnTo>
                    <a:pt x="64" y="18"/>
                  </a:lnTo>
                  <a:lnTo>
                    <a:pt x="56" y="14"/>
                  </a:lnTo>
                  <a:lnTo>
                    <a:pt x="40" y="8"/>
                  </a:lnTo>
                  <a:lnTo>
                    <a:pt x="42" y="8"/>
                  </a:lnTo>
                  <a:lnTo>
                    <a:pt x="40" y="4"/>
                  </a:lnTo>
                  <a:lnTo>
                    <a:pt x="38" y="4"/>
                  </a:lnTo>
                  <a:lnTo>
                    <a:pt x="24" y="2"/>
                  </a:lnTo>
                  <a:lnTo>
                    <a:pt x="18" y="0"/>
                  </a:lnTo>
                  <a:lnTo>
                    <a:pt x="10" y="2"/>
                  </a:lnTo>
                  <a:lnTo>
                    <a:pt x="12" y="4"/>
                  </a:lnTo>
                  <a:lnTo>
                    <a:pt x="16" y="4"/>
                  </a:lnTo>
                  <a:lnTo>
                    <a:pt x="18" y="4"/>
                  </a:lnTo>
                  <a:lnTo>
                    <a:pt x="20" y="6"/>
                  </a:lnTo>
                  <a:lnTo>
                    <a:pt x="12" y="10"/>
                  </a:lnTo>
                  <a:lnTo>
                    <a:pt x="12" y="12"/>
                  </a:lnTo>
                  <a:lnTo>
                    <a:pt x="22" y="12"/>
                  </a:lnTo>
                  <a:close/>
                </a:path>
              </a:pathLst>
            </a:custGeom>
            <a:solidFill>
              <a:srgbClr val="1F8E43"/>
            </a:solidFill>
            <a:ln w="3175">
              <a:solidFill>
                <a:srgbClr val="006B30"/>
              </a:solidFill>
              <a:round/>
              <a:headEnd/>
              <a:tailEnd/>
            </a:ln>
          </p:spPr>
          <p:txBody>
            <a:bodyPr/>
            <a:lstStyle/>
            <a:p>
              <a:endParaRPr lang="en-US"/>
            </a:p>
          </p:txBody>
        </p:sp>
        <p:sp>
          <p:nvSpPr>
            <p:cNvPr id="29198" name="Freeform 257"/>
            <p:cNvSpPr>
              <a:spLocks/>
            </p:cNvSpPr>
            <p:nvPr/>
          </p:nvSpPr>
          <p:spPr bwMode="auto">
            <a:xfrm>
              <a:off x="954" y="2576"/>
              <a:ext cx="40" cy="12"/>
            </a:xfrm>
            <a:custGeom>
              <a:avLst/>
              <a:gdLst>
                <a:gd name="T0" fmla="*/ 24 w 40"/>
                <a:gd name="T1" fmla="*/ 0 h 12"/>
                <a:gd name="T2" fmla="*/ 12 w 40"/>
                <a:gd name="T3" fmla="*/ 2 h 12"/>
                <a:gd name="T4" fmla="*/ 0 w 40"/>
                <a:gd name="T5" fmla="*/ 8 h 12"/>
                <a:gd name="T6" fmla="*/ 4 w 40"/>
                <a:gd name="T7" fmla="*/ 10 h 12"/>
                <a:gd name="T8" fmla="*/ 16 w 40"/>
                <a:gd name="T9" fmla="*/ 10 h 12"/>
                <a:gd name="T10" fmla="*/ 28 w 40"/>
                <a:gd name="T11" fmla="*/ 12 h 12"/>
                <a:gd name="T12" fmla="*/ 32 w 40"/>
                <a:gd name="T13" fmla="*/ 12 h 12"/>
                <a:gd name="T14" fmla="*/ 38 w 40"/>
                <a:gd name="T15" fmla="*/ 10 h 12"/>
                <a:gd name="T16" fmla="*/ 40 w 40"/>
                <a:gd name="T17" fmla="*/ 8 h 12"/>
                <a:gd name="T18" fmla="*/ 36 w 40"/>
                <a:gd name="T19" fmla="*/ 6 h 12"/>
                <a:gd name="T20" fmla="*/ 32 w 40"/>
                <a:gd name="T21" fmla="*/ 4 h 12"/>
                <a:gd name="T22" fmla="*/ 28 w 40"/>
                <a:gd name="T23" fmla="*/ 2 h 12"/>
                <a:gd name="T24" fmla="*/ 38 w 40"/>
                <a:gd name="T25" fmla="*/ 0 h 12"/>
                <a:gd name="T26" fmla="*/ 24 w 4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2"/>
                <a:gd name="T44" fmla="*/ 40 w 4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2">
                  <a:moveTo>
                    <a:pt x="24" y="0"/>
                  </a:moveTo>
                  <a:lnTo>
                    <a:pt x="12" y="2"/>
                  </a:lnTo>
                  <a:lnTo>
                    <a:pt x="0" y="8"/>
                  </a:lnTo>
                  <a:lnTo>
                    <a:pt x="4" y="10"/>
                  </a:lnTo>
                  <a:lnTo>
                    <a:pt x="16" y="10"/>
                  </a:lnTo>
                  <a:lnTo>
                    <a:pt x="28" y="12"/>
                  </a:lnTo>
                  <a:lnTo>
                    <a:pt x="32" y="12"/>
                  </a:lnTo>
                  <a:lnTo>
                    <a:pt x="38" y="10"/>
                  </a:lnTo>
                  <a:lnTo>
                    <a:pt x="40" y="8"/>
                  </a:lnTo>
                  <a:lnTo>
                    <a:pt x="36" y="6"/>
                  </a:lnTo>
                  <a:lnTo>
                    <a:pt x="32" y="4"/>
                  </a:lnTo>
                  <a:lnTo>
                    <a:pt x="28" y="2"/>
                  </a:lnTo>
                  <a:lnTo>
                    <a:pt x="38" y="0"/>
                  </a:lnTo>
                  <a:lnTo>
                    <a:pt x="24" y="0"/>
                  </a:lnTo>
                  <a:close/>
                </a:path>
              </a:pathLst>
            </a:custGeom>
            <a:solidFill>
              <a:srgbClr val="1F8E43"/>
            </a:solidFill>
            <a:ln w="3175">
              <a:solidFill>
                <a:srgbClr val="006B30"/>
              </a:solidFill>
              <a:round/>
              <a:headEnd/>
              <a:tailEnd/>
            </a:ln>
          </p:spPr>
          <p:txBody>
            <a:bodyPr/>
            <a:lstStyle/>
            <a:p>
              <a:endParaRPr lang="en-US"/>
            </a:p>
          </p:txBody>
        </p:sp>
        <p:sp>
          <p:nvSpPr>
            <p:cNvPr id="29199" name="Freeform 258"/>
            <p:cNvSpPr>
              <a:spLocks/>
            </p:cNvSpPr>
            <p:nvPr/>
          </p:nvSpPr>
          <p:spPr bwMode="auto">
            <a:xfrm>
              <a:off x="992" y="2582"/>
              <a:ext cx="44" cy="20"/>
            </a:xfrm>
            <a:custGeom>
              <a:avLst/>
              <a:gdLst>
                <a:gd name="T0" fmla="*/ 22 w 44"/>
                <a:gd name="T1" fmla="*/ 2 h 20"/>
                <a:gd name="T2" fmla="*/ 10 w 44"/>
                <a:gd name="T3" fmla="*/ 2 h 20"/>
                <a:gd name="T4" fmla="*/ 4 w 44"/>
                <a:gd name="T5" fmla="*/ 4 h 20"/>
                <a:gd name="T6" fmla="*/ 0 w 44"/>
                <a:gd name="T7" fmla="*/ 8 h 20"/>
                <a:gd name="T8" fmla="*/ 10 w 44"/>
                <a:gd name="T9" fmla="*/ 10 h 20"/>
                <a:gd name="T10" fmla="*/ 20 w 44"/>
                <a:gd name="T11" fmla="*/ 10 h 20"/>
                <a:gd name="T12" fmla="*/ 16 w 44"/>
                <a:gd name="T13" fmla="*/ 14 h 20"/>
                <a:gd name="T14" fmla="*/ 14 w 44"/>
                <a:gd name="T15" fmla="*/ 18 h 20"/>
                <a:gd name="T16" fmla="*/ 44 w 44"/>
                <a:gd name="T17" fmla="*/ 20 h 20"/>
                <a:gd name="T18" fmla="*/ 42 w 44"/>
                <a:gd name="T19" fmla="*/ 14 h 20"/>
                <a:gd name="T20" fmla="*/ 36 w 44"/>
                <a:gd name="T21" fmla="*/ 10 h 20"/>
                <a:gd name="T22" fmla="*/ 26 w 44"/>
                <a:gd name="T23" fmla="*/ 4 h 20"/>
                <a:gd name="T24" fmla="*/ 30 w 44"/>
                <a:gd name="T25" fmla="*/ 4 h 20"/>
                <a:gd name="T26" fmla="*/ 32 w 44"/>
                <a:gd name="T27" fmla="*/ 4 h 20"/>
                <a:gd name="T28" fmla="*/ 34 w 44"/>
                <a:gd name="T29" fmla="*/ 2 h 20"/>
                <a:gd name="T30" fmla="*/ 22 w 44"/>
                <a:gd name="T31" fmla="*/ 0 h 20"/>
                <a:gd name="T32" fmla="*/ 14 w 44"/>
                <a:gd name="T33" fmla="*/ 0 h 20"/>
                <a:gd name="T34" fmla="*/ 8 w 44"/>
                <a:gd name="T35" fmla="*/ 2 h 20"/>
                <a:gd name="T36" fmla="*/ 22 w 44"/>
                <a:gd name="T37" fmla="*/ 2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20"/>
                <a:gd name="T59" fmla="*/ 44 w 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20">
                  <a:moveTo>
                    <a:pt x="22" y="2"/>
                  </a:moveTo>
                  <a:lnTo>
                    <a:pt x="10" y="2"/>
                  </a:lnTo>
                  <a:lnTo>
                    <a:pt x="4" y="4"/>
                  </a:lnTo>
                  <a:lnTo>
                    <a:pt x="0" y="8"/>
                  </a:lnTo>
                  <a:lnTo>
                    <a:pt x="10" y="10"/>
                  </a:lnTo>
                  <a:lnTo>
                    <a:pt x="20" y="10"/>
                  </a:lnTo>
                  <a:lnTo>
                    <a:pt x="16" y="14"/>
                  </a:lnTo>
                  <a:lnTo>
                    <a:pt x="14" y="18"/>
                  </a:lnTo>
                  <a:lnTo>
                    <a:pt x="44" y="20"/>
                  </a:lnTo>
                  <a:lnTo>
                    <a:pt x="42" y="14"/>
                  </a:lnTo>
                  <a:lnTo>
                    <a:pt x="36" y="10"/>
                  </a:lnTo>
                  <a:lnTo>
                    <a:pt x="26" y="4"/>
                  </a:lnTo>
                  <a:lnTo>
                    <a:pt x="30" y="4"/>
                  </a:lnTo>
                  <a:lnTo>
                    <a:pt x="32" y="4"/>
                  </a:lnTo>
                  <a:lnTo>
                    <a:pt x="34" y="2"/>
                  </a:lnTo>
                  <a:lnTo>
                    <a:pt x="22" y="0"/>
                  </a:lnTo>
                  <a:lnTo>
                    <a:pt x="14" y="0"/>
                  </a:lnTo>
                  <a:lnTo>
                    <a:pt x="8" y="2"/>
                  </a:lnTo>
                  <a:lnTo>
                    <a:pt x="22" y="2"/>
                  </a:lnTo>
                  <a:close/>
                </a:path>
              </a:pathLst>
            </a:custGeom>
            <a:solidFill>
              <a:srgbClr val="1F8E43"/>
            </a:solidFill>
            <a:ln w="3175">
              <a:solidFill>
                <a:srgbClr val="006B30"/>
              </a:solidFill>
              <a:round/>
              <a:headEnd/>
              <a:tailEnd/>
            </a:ln>
          </p:spPr>
          <p:txBody>
            <a:bodyPr/>
            <a:lstStyle/>
            <a:p>
              <a:endParaRPr lang="en-US"/>
            </a:p>
          </p:txBody>
        </p:sp>
        <p:sp>
          <p:nvSpPr>
            <p:cNvPr id="29200" name="Freeform 259"/>
            <p:cNvSpPr>
              <a:spLocks/>
            </p:cNvSpPr>
            <p:nvPr/>
          </p:nvSpPr>
          <p:spPr bwMode="auto">
            <a:xfrm>
              <a:off x="964" y="2588"/>
              <a:ext cx="42" cy="20"/>
            </a:xfrm>
            <a:custGeom>
              <a:avLst/>
              <a:gdLst>
                <a:gd name="T0" fmla="*/ 18 w 42"/>
                <a:gd name="T1" fmla="*/ 0 h 20"/>
                <a:gd name="T2" fmla="*/ 8 w 42"/>
                <a:gd name="T3" fmla="*/ 4 h 20"/>
                <a:gd name="T4" fmla="*/ 4 w 42"/>
                <a:gd name="T5" fmla="*/ 6 h 20"/>
                <a:gd name="T6" fmla="*/ 0 w 42"/>
                <a:gd name="T7" fmla="*/ 8 h 20"/>
                <a:gd name="T8" fmla="*/ 8 w 42"/>
                <a:gd name="T9" fmla="*/ 10 h 20"/>
                <a:gd name="T10" fmla="*/ 18 w 42"/>
                <a:gd name="T11" fmla="*/ 10 h 20"/>
                <a:gd name="T12" fmla="*/ 20 w 42"/>
                <a:gd name="T13" fmla="*/ 12 h 20"/>
                <a:gd name="T14" fmla="*/ 20 w 42"/>
                <a:gd name="T15" fmla="*/ 14 h 20"/>
                <a:gd name="T16" fmla="*/ 18 w 42"/>
                <a:gd name="T17" fmla="*/ 16 h 20"/>
                <a:gd name="T18" fmla="*/ 18 w 42"/>
                <a:gd name="T19" fmla="*/ 18 h 20"/>
                <a:gd name="T20" fmla="*/ 22 w 42"/>
                <a:gd name="T21" fmla="*/ 20 h 20"/>
                <a:gd name="T22" fmla="*/ 30 w 42"/>
                <a:gd name="T23" fmla="*/ 18 h 20"/>
                <a:gd name="T24" fmla="*/ 36 w 42"/>
                <a:gd name="T25" fmla="*/ 18 h 20"/>
                <a:gd name="T26" fmla="*/ 42 w 42"/>
                <a:gd name="T27" fmla="*/ 16 h 20"/>
                <a:gd name="T28" fmla="*/ 38 w 42"/>
                <a:gd name="T29" fmla="*/ 12 h 20"/>
                <a:gd name="T30" fmla="*/ 34 w 42"/>
                <a:gd name="T31" fmla="*/ 8 h 20"/>
                <a:gd name="T32" fmla="*/ 28 w 42"/>
                <a:gd name="T33" fmla="*/ 6 h 20"/>
                <a:gd name="T34" fmla="*/ 22 w 42"/>
                <a:gd name="T35" fmla="*/ 4 h 20"/>
                <a:gd name="T36" fmla="*/ 26 w 42"/>
                <a:gd name="T37" fmla="*/ 4 h 20"/>
                <a:gd name="T38" fmla="*/ 18 w 42"/>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0"/>
                <a:gd name="T62" fmla="*/ 42 w 42"/>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0">
                  <a:moveTo>
                    <a:pt x="18" y="0"/>
                  </a:moveTo>
                  <a:lnTo>
                    <a:pt x="8" y="4"/>
                  </a:lnTo>
                  <a:lnTo>
                    <a:pt x="4" y="6"/>
                  </a:lnTo>
                  <a:lnTo>
                    <a:pt x="0" y="8"/>
                  </a:lnTo>
                  <a:lnTo>
                    <a:pt x="8" y="10"/>
                  </a:lnTo>
                  <a:lnTo>
                    <a:pt x="18" y="10"/>
                  </a:lnTo>
                  <a:lnTo>
                    <a:pt x="20" y="12"/>
                  </a:lnTo>
                  <a:lnTo>
                    <a:pt x="20" y="14"/>
                  </a:lnTo>
                  <a:lnTo>
                    <a:pt x="18" y="16"/>
                  </a:lnTo>
                  <a:lnTo>
                    <a:pt x="18" y="18"/>
                  </a:lnTo>
                  <a:lnTo>
                    <a:pt x="22" y="20"/>
                  </a:lnTo>
                  <a:lnTo>
                    <a:pt x="30" y="18"/>
                  </a:lnTo>
                  <a:lnTo>
                    <a:pt x="36" y="18"/>
                  </a:lnTo>
                  <a:lnTo>
                    <a:pt x="42" y="16"/>
                  </a:lnTo>
                  <a:lnTo>
                    <a:pt x="38" y="12"/>
                  </a:lnTo>
                  <a:lnTo>
                    <a:pt x="34" y="8"/>
                  </a:lnTo>
                  <a:lnTo>
                    <a:pt x="28" y="6"/>
                  </a:lnTo>
                  <a:lnTo>
                    <a:pt x="22" y="4"/>
                  </a:lnTo>
                  <a:lnTo>
                    <a:pt x="26" y="4"/>
                  </a:lnTo>
                  <a:lnTo>
                    <a:pt x="18" y="0"/>
                  </a:lnTo>
                  <a:close/>
                </a:path>
              </a:pathLst>
            </a:custGeom>
            <a:solidFill>
              <a:srgbClr val="1F8E43"/>
            </a:solidFill>
            <a:ln w="3175">
              <a:solidFill>
                <a:srgbClr val="006B30"/>
              </a:solidFill>
              <a:round/>
              <a:headEnd/>
              <a:tailEnd/>
            </a:ln>
          </p:spPr>
          <p:txBody>
            <a:bodyPr/>
            <a:lstStyle/>
            <a:p>
              <a:endParaRPr lang="en-US"/>
            </a:p>
          </p:txBody>
        </p:sp>
        <p:sp>
          <p:nvSpPr>
            <p:cNvPr id="29201" name="Freeform 260"/>
            <p:cNvSpPr>
              <a:spLocks/>
            </p:cNvSpPr>
            <p:nvPr/>
          </p:nvSpPr>
          <p:spPr bwMode="auto">
            <a:xfrm>
              <a:off x="1026" y="2592"/>
              <a:ext cx="44" cy="16"/>
            </a:xfrm>
            <a:custGeom>
              <a:avLst/>
              <a:gdLst>
                <a:gd name="T0" fmla="*/ 16 w 44"/>
                <a:gd name="T1" fmla="*/ 2 h 16"/>
                <a:gd name="T2" fmla="*/ 8 w 44"/>
                <a:gd name="T3" fmla="*/ 2 h 16"/>
                <a:gd name="T4" fmla="*/ 4 w 44"/>
                <a:gd name="T5" fmla="*/ 4 h 16"/>
                <a:gd name="T6" fmla="*/ 0 w 44"/>
                <a:gd name="T7" fmla="*/ 6 h 16"/>
                <a:gd name="T8" fmla="*/ 10 w 44"/>
                <a:gd name="T9" fmla="*/ 6 h 16"/>
                <a:gd name="T10" fmla="*/ 14 w 44"/>
                <a:gd name="T11" fmla="*/ 8 h 16"/>
                <a:gd name="T12" fmla="*/ 18 w 44"/>
                <a:gd name="T13" fmla="*/ 10 h 16"/>
                <a:gd name="T14" fmla="*/ 18 w 44"/>
                <a:gd name="T15" fmla="*/ 12 h 16"/>
                <a:gd name="T16" fmla="*/ 16 w 44"/>
                <a:gd name="T17" fmla="*/ 12 h 16"/>
                <a:gd name="T18" fmla="*/ 14 w 44"/>
                <a:gd name="T19" fmla="*/ 16 h 16"/>
                <a:gd name="T20" fmla="*/ 40 w 44"/>
                <a:gd name="T21" fmla="*/ 16 h 16"/>
                <a:gd name="T22" fmla="*/ 32 w 44"/>
                <a:gd name="T23" fmla="*/ 12 h 16"/>
                <a:gd name="T24" fmla="*/ 38 w 44"/>
                <a:gd name="T25" fmla="*/ 8 h 16"/>
                <a:gd name="T26" fmla="*/ 42 w 44"/>
                <a:gd name="T27" fmla="*/ 8 h 16"/>
                <a:gd name="T28" fmla="*/ 44 w 44"/>
                <a:gd name="T29" fmla="*/ 4 h 16"/>
                <a:gd name="T30" fmla="*/ 38 w 44"/>
                <a:gd name="T31" fmla="*/ 2 h 16"/>
                <a:gd name="T32" fmla="*/ 30 w 44"/>
                <a:gd name="T33" fmla="*/ 0 h 16"/>
                <a:gd name="T34" fmla="*/ 24 w 44"/>
                <a:gd name="T35" fmla="*/ 0 h 16"/>
                <a:gd name="T36" fmla="*/ 16 w 44"/>
                <a:gd name="T37" fmla="*/ 0 h 16"/>
                <a:gd name="T38" fmla="*/ 16 w 44"/>
                <a:gd name="T39" fmla="*/ 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16"/>
                <a:gd name="T62" fmla="*/ 44 w 4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16">
                  <a:moveTo>
                    <a:pt x="16" y="2"/>
                  </a:moveTo>
                  <a:lnTo>
                    <a:pt x="8" y="2"/>
                  </a:lnTo>
                  <a:lnTo>
                    <a:pt x="4" y="4"/>
                  </a:lnTo>
                  <a:lnTo>
                    <a:pt x="0" y="6"/>
                  </a:lnTo>
                  <a:lnTo>
                    <a:pt x="10" y="6"/>
                  </a:lnTo>
                  <a:lnTo>
                    <a:pt x="14" y="8"/>
                  </a:lnTo>
                  <a:lnTo>
                    <a:pt x="18" y="10"/>
                  </a:lnTo>
                  <a:lnTo>
                    <a:pt x="18" y="12"/>
                  </a:lnTo>
                  <a:lnTo>
                    <a:pt x="16" y="12"/>
                  </a:lnTo>
                  <a:lnTo>
                    <a:pt x="14" y="16"/>
                  </a:lnTo>
                  <a:lnTo>
                    <a:pt x="40" y="16"/>
                  </a:lnTo>
                  <a:lnTo>
                    <a:pt x="32" y="12"/>
                  </a:lnTo>
                  <a:lnTo>
                    <a:pt x="38" y="8"/>
                  </a:lnTo>
                  <a:lnTo>
                    <a:pt x="42" y="8"/>
                  </a:lnTo>
                  <a:lnTo>
                    <a:pt x="44" y="4"/>
                  </a:lnTo>
                  <a:lnTo>
                    <a:pt x="38" y="2"/>
                  </a:lnTo>
                  <a:lnTo>
                    <a:pt x="30" y="0"/>
                  </a:lnTo>
                  <a:lnTo>
                    <a:pt x="24" y="0"/>
                  </a:lnTo>
                  <a:lnTo>
                    <a:pt x="16" y="0"/>
                  </a:lnTo>
                  <a:lnTo>
                    <a:pt x="16" y="2"/>
                  </a:lnTo>
                  <a:close/>
                </a:path>
              </a:pathLst>
            </a:custGeom>
            <a:solidFill>
              <a:srgbClr val="1F8E43"/>
            </a:solidFill>
            <a:ln w="3175">
              <a:solidFill>
                <a:srgbClr val="006B30"/>
              </a:solidFill>
              <a:round/>
              <a:headEnd/>
              <a:tailEnd/>
            </a:ln>
          </p:spPr>
          <p:txBody>
            <a:bodyPr/>
            <a:lstStyle/>
            <a:p>
              <a:endParaRPr lang="en-US"/>
            </a:p>
          </p:txBody>
        </p:sp>
        <p:sp>
          <p:nvSpPr>
            <p:cNvPr id="29202" name="Freeform 261"/>
            <p:cNvSpPr>
              <a:spLocks/>
            </p:cNvSpPr>
            <p:nvPr/>
          </p:nvSpPr>
          <p:spPr bwMode="auto">
            <a:xfrm>
              <a:off x="1020" y="2572"/>
              <a:ext cx="42" cy="16"/>
            </a:xfrm>
            <a:custGeom>
              <a:avLst/>
              <a:gdLst>
                <a:gd name="T0" fmla="*/ 22 w 42"/>
                <a:gd name="T1" fmla="*/ 0 h 16"/>
                <a:gd name="T2" fmla="*/ 12 w 42"/>
                <a:gd name="T3" fmla="*/ 0 h 16"/>
                <a:gd name="T4" fmla="*/ 6 w 42"/>
                <a:gd name="T5" fmla="*/ 0 h 16"/>
                <a:gd name="T6" fmla="*/ 0 w 42"/>
                <a:gd name="T7" fmla="*/ 4 h 16"/>
                <a:gd name="T8" fmla="*/ 8 w 42"/>
                <a:gd name="T9" fmla="*/ 4 h 16"/>
                <a:gd name="T10" fmla="*/ 12 w 42"/>
                <a:gd name="T11" fmla="*/ 6 h 16"/>
                <a:gd name="T12" fmla="*/ 14 w 42"/>
                <a:gd name="T13" fmla="*/ 8 h 16"/>
                <a:gd name="T14" fmla="*/ 14 w 42"/>
                <a:gd name="T15" fmla="*/ 10 h 16"/>
                <a:gd name="T16" fmla="*/ 10 w 42"/>
                <a:gd name="T17" fmla="*/ 10 h 16"/>
                <a:gd name="T18" fmla="*/ 8 w 42"/>
                <a:gd name="T19" fmla="*/ 12 h 16"/>
                <a:gd name="T20" fmla="*/ 8 w 42"/>
                <a:gd name="T21" fmla="*/ 14 h 16"/>
                <a:gd name="T22" fmla="*/ 12 w 42"/>
                <a:gd name="T23" fmla="*/ 16 h 16"/>
                <a:gd name="T24" fmla="*/ 18 w 42"/>
                <a:gd name="T25" fmla="*/ 16 h 16"/>
                <a:gd name="T26" fmla="*/ 28 w 42"/>
                <a:gd name="T27" fmla="*/ 16 h 16"/>
                <a:gd name="T28" fmla="*/ 36 w 42"/>
                <a:gd name="T29" fmla="*/ 16 h 16"/>
                <a:gd name="T30" fmla="*/ 38 w 42"/>
                <a:gd name="T31" fmla="*/ 16 h 16"/>
                <a:gd name="T32" fmla="*/ 42 w 42"/>
                <a:gd name="T33" fmla="*/ 14 h 16"/>
                <a:gd name="T34" fmla="*/ 34 w 42"/>
                <a:gd name="T35" fmla="*/ 12 h 16"/>
                <a:gd name="T36" fmla="*/ 30 w 42"/>
                <a:gd name="T37" fmla="*/ 10 h 16"/>
                <a:gd name="T38" fmla="*/ 28 w 42"/>
                <a:gd name="T39" fmla="*/ 6 h 16"/>
                <a:gd name="T40" fmla="*/ 30 w 42"/>
                <a:gd name="T41" fmla="*/ 6 h 16"/>
                <a:gd name="T42" fmla="*/ 32 w 42"/>
                <a:gd name="T43" fmla="*/ 6 h 16"/>
                <a:gd name="T44" fmla="*/ 34 w 42"/>
                <a:gd name="T45" fmla="*/ 6 h 16"/>
                <a:gd name="T46" fmla="*/ 34 w 42"/>
                <a:gd name="T47" fmla="*/ 4 h 16"/>
                <a:gd name="T48" fmla="*/ 30 w 42"/>
                <a:gd name="T49" fmla="*/ 0 h 16"/>
                <a:gd name="T50" fmla="*/ 22 w 4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6"/>
                <a:gd name="T80" fmla="*/ 42 w 4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6">
                  <a:moveTo>
                    <a:pt x="22" y="0"/>
                  </a:moveTo>
                  <a:lnTo>
                    <a:pt x="12" y="0"/>
                  </a:lnTo>
                  <a:lnTo>
                    <a:pt x="6" y="0"/>
                  </a:lnTo>
                  <a:lnTo>
                    <a:pt x="0" y="4"/>
                  </a:lnTo>
                  <a:lnTo>
                    <a:pt x="8" y="4"/>
                  </a:lnTo>
                  <a:lnTo>
                    <a:pt x="12" y="6"/>
                  </a:lnTo>
                  <a:lnTo>
                    <a:pt x="14" y="8"/>
                  </a:lnTo>
                  <a:lnTo>
                    <a:pt x="14" y="10"/>
                  </a:lnTo>
                  <a:lnTo>
                    <a:pt x="10" y="10"/>
                  </a:lnTo>
                  <a:lnTo>
                    <a:pt x="8" y="12"/>
                  </a:lnTo>
                  <a:lnTo>
                    <a:pt x="8" y="14"/>
                  </a:lnTo>
                  <a:lnTo>
                    <a:pt x="12" y="16"/>
                  </a:lnTo>
                  <a:lnTo>
                    <a:pt x="18" y="16"/>
                  </a:lnTo>
                  <a:lnTo>
                    <a:pt x="28" y="16"/>
                  </a:lnTo>
                  <a:lnTo>
                    <a:pt x="36" y="16"/>
                  </a:lnTo>
                  <a:lnTo>
                    <a:pt x="38" y="16"/>
                  </a:lnTo>
                  <a:lnTo>
                    <a:pt x="42" y="14"/>
                  </a:lnTo>
                  <a:lnTo>
                    <a:pt x="34" y="12"/>
                  </a:lnTo>
                  <a:lnTo>
                    <a:pt x="30" y="10"/>
                  </a:lnTo>
                  <a:lnTo>
                    <a:pt x="28" y="6"/>
                  </a:lnTo>
                  <a:lnTo>
                    <a:pt x="30" y="6"/>
                  </a:lnTo>
                  <a:lnTo>
                    <a:pt x="32" y="6"/>
                  </a:lnTo>
                  <a:lnTo>
                    <a:pt x="34" y="6"/>
                  </a:lnTo>
                  <a:lnTo>
                    <a:pt x="34" y="4"/>
                  </a:lnTo>
                  <a:lnTo>
                    <a:pt x="30" y="0"/>
                  </a:lnTo>
                  <a:lnTo>
                    <a:pt x="22" y="0"/>
                  </a:lnTo>
                  <a:close/>
                </a:path>
              </a:pathLst>
            </a:custGeom>
            <a:solidFill>
              <a:srgbClr val="1F8E43"/>
            </a:solidFill>
            <a:ln w="3175">
              <a:solidFill>
                <a:srgbClr val="006B30"/>
              </a:solidFill>
              <a:round/>
              <a:headEnd/>
              <a:tailEnd/>
            </a:ln>
          </p:spPr>
          <p:txBody>
            <a:bodyPr/>
            <a:lstStyle/>
            <a:p>
              <a:endParaRPr lang="en-US"/>
            </a:p>
          </p:txBody>
        </p:sp>
        <p:sp>
          <p:nvSpPr>
            <p:cNvPr id="29203" name="Freeform 262"/>
            <p:cNvSpPr>
              <a:spLocks/>
            </p:cNvSpPr>
            <p:nvPr/>
          </p:nvSpPr>
          <p:spPr bwMode="auto">
            <a:xfrm>
              <a:off x="1008" y="2562"/>
              <a:ext cx="22" cy="8"/>
            </a:xfrm>
            <a:custGeom>
              <a:avLst/>
              <a:gdLst>
                <a:gd name="T0" fmla="*/ 18 w 22"/>
                <a:gd name="T1" fmla="*/ 0 h 8"/>
                <a:gd name="T2" fmla="*/ 12 w 22"/>
                <a:gd name="T3" fmla="*/ 0 h 8"/>
                <a:gd name="T4" fmla="*/ 8 w 22"/>
                <a:gd name="T5" fmla="*/ 2 h 8"/>
                <a:gd name="T6" fmla="*/ 0 w 22"/>
                <a:gd name="T7" fmla="*/ 4 h 8"/>
                <a:gd name="T8" fmla="*/ 4 w 22"/>
                <a:gd name="T9" fmla="*/ 6 h 8"/>
                <a:gd name="T10" fmla="*/ 8 w 22"/>
                <a:gd name="T11" fmla="*/ 6 h 8"/>
                <a:gd name="T12" fmla="*/ 18 w 22"/>
                <a:gd name="T13" fmla="*/ 6 h 8"/>
                <a:gd name="T14" fmla="*/ 18 w 22"/>
                <a:gd name="T15" fmla="*/ 8 h 8"/>
                <a:gd name="T16" fmla="*/ 16 w 22"/>
                <a:gd name="T17" fmla="*/ 8 h 8"/>
                <a:gd name="T18" fmla="*/ 20 w 22"/>
                <a:gd name="T19" fmla="*/ 8 h 8"/>
                <a:gd name="T20" fmla="*/ 22 w 22"/>
                <a:gd name="T21" fmla="*/ 6 h 8"/>
                <a:gd name="T22" fmla="*/ 22 w 22"/>
                <a:gd name="T23" fmla="*/ 4 h 8"/>
                <a:gd name="T24" fmla="*/ 22 w 22"/>
                <a:gd name="T25" fmla="*/ 2 h 8"/>
                <a:gd name="T26" fmla="*/ 20 w 22"/>
                <a:gd name="T27" fmla="*/ 2 h 8"/>
                <a:gd name="T28" fmla="*/ 18 w 22"/>
                <a:gd name="T29" fmla="*/ 2 h 8"/>
                <a:gd name="T30" fmla="*/ 18 w 2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8"/>
                <a:gd name="T50" fmla="*/ 22 w 2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8">
                  <a:moveTo>
                    <a:pt x="18" y="0"/>
                  </a:moveTo>
                  <a:lnTo>
                    <a:pt x="12" y="0"/>
                  </a:lnTo>
                  <a:lnTo>
                    <a:pt x="8" y="2"/>
                  </a:lnTo>
                  <a:lnTo>
                    <a:pt x="0" y="4"/>
                  </a:lnTo>
                  <a:lnTo>
                    <a:pt x="4" y="6"/>
                  </a:lnTo>
                  <a:lnTo>
                    <a:pt x="8" y="6"/>
                  </a:lnTo>
                  <a:lnTo>
                    <a:pt x="18" y="6"/>
                  </a:lnTo>
                  <a:lnTo>
                    <a:pt x="18" y="8"/>
                  </a:lnTo>
                  <a:lnTo>
                    <a:pt x="16" y="8"/>
                  </a:lnTo>
                  <a:lnTo>
                    <a:pt x="20" y="8"/>
                  </a:lnTo>
                  <a:lnTo>
                    <a:pt x="22" y="6"/>
                  </a:lnTo>
                  <a:lnTo>
                    <a:pt x="22" y="4"/>
                  </a:lnTo>
                  <a:lnTo>
                    <a:pt x="22" y="2"/>
                  </a:lnTo>
                  <a:lnTo>
                    <a:pt x="20" y="2"/>
                  </a:lnTo>
                  <a:lnTo>
                    <a:pt x="18" y="2"/>
                  </a:lnTo>
                  <a:lnTo>
                    <a:pt x="18" y="0"/>
                  </a:lnTo>
                  <a:close/>
                </a:path>
              </a:pathLst>
            </a:custGeom>
            <a:solidFill>
              <a:srgbClr val="1F8E43"/>
            </a:solidFill>
            <a:ln w="3175">
              <a:solidFill>
                <a:srgbClr val="006B30"/>
              </a:solidFill>
              <a:round/>
              <a:headEnd/>
              <a:tailEnd/>
            </a:ln>
          </p:spPr>
          <p:txBody>
            <a:bodyPr/>
            <a:lstStyle/>
            <a:p>
              <a:endParaRPr lang="en-US"/>
            </a:p>
          </p:txBody>
        </p:sp>
        <p:sp>
          <p:nvSpPr>
            <p:cNvPr id="29204" name="Freeform 263"/>
            <p:cNvSpPr>
              <a:spLocks/>
            </p:cNvSpPr>
            <p:nvPr/>
          </p:nvSpPr>
          <p:spPr bwMode="auto">
            <a:xfrm>
              <a:off x="986" y="2618"/>
              <a:ext cx="44" cy="16"/>
            </a:xfrm>
            <a:custGeom>
              <a:avLst/>
              <a:gdLst>
                <a:gd name="T0" fmla="*/ 22 w 44"/>
                <a:gd name="T1" fmla="*/ 4 h 16"/>
                <a:gd name="T2" fmla="*/ 10 w 44"/>
                <a:gd name="T3" fmla="*/ 8 h 16"/>
                <a:gd name="T4" fmla="*/ 0 w 44"/>
                <a:gd name="T5" fmla="*/ 14 h 16"/>
                <a:gd name="T6" fmla="*/ 16 w 44"/>
                <a:gd name="T7" fmla="*/ 14 h 16"/>
                <a:gd name="T8" fmla="*/ 24 w 44"/>
                <a:gd name="T9" fmla="*/ 14 h 16"/>
                <a:gd name="T10" fmla="*/ 32 w 44"/>
                <a:gd name="T11" fmla="*/ 16 h 16"/>
                <a:gd name="T12" fmla="*/ 36 w 44"/>
                <a:gd name="T13" fmla="*/ 14 h 16"/>
                <a:gd name="T14" fmla="*/ 36 w 44"/>
                <a:gd name="T15" fmla="*/ 12 h 16"/>
                <a:gd name="T16" fmla="*/ 36 w 44"/>
                <a:gd name="T17" fmla="*/ 8 h 16"/>
                <a:gd name="T18" fmla="*/ 36 w 44"/>
                <a:gd name="T19" fmla="*/ 6 h 16"/>
                <a:gd name="T20" fmla="*/ 40 w 44"/>
                <a:gd name="T21" fmla="*/ 4 h 16"/>
                <a:gd name="T22" fmla="*/ 44 w 44"/>
                <a:gd name="T23" fmla="*/ 2 h 16"/>
                <a:gd name="T24" fmla="*/ 38 w 44"/>
                <a:gd name="T25" fmla="*/ 0 h 16"/>
                <a:gd name="T26" fmla="*/ 34 w 44"/>
                <a:gd name="T27" fmla="*/ 0 h 16"/>
                <a:gd name="T28" fmla="*/ 24 w 44"/>
                <a:gd name="T29" fmla="*/ 0 h 16"/>
                <a:gd name="T30" fmla="*/ 22 w 44"/>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6"/>
                <a:gd name="T50" fmla="*/ 44 w 4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6">
                  <a:moveTo>
                    <a:pt x="22" y="4"/>
                  </a:moveTo>
                  <a:lnTo>
                    <a:pt x="10" y="8"/>
                  </a:lnTo>
                  <a:lnTo>
                    <a:pt x="0" y="14"/>
                  </a:lnTo>
                  <a:lnTo>
                    <a:pt x="16" y="14"/>
                  </a:lnTo>
                  <a:lnTo>
                    <a:pt x="24" y="14"/>
                  </a:lnTo>
                  <a:lnTo>
                    <a:pt x="32" y="16"/>
                  </a:lnTo>
                  <a:lnTo>
                    <a:pt x="36" y="14"/>
                  </a:lnTo>
                  <a:lnTo>
                    <a:pt x="36" y="12"/>
                  </a:lnTo>
                  <a:lnTo>
                    <a:pt x="36" y="8"/>
                  </a:lnTo>
                  <a:lnTo>
                    <a:pt x="36" y="6"/>
                  </a:lnTo>
                  <a:lnTo>
                    <a:pt x="40" y="4"/>
                  </a:lnTo>
                  <a:lnTo>
                    <a:pt x="44" y="2"/>
                  </a:lnTo>
                  <a:lnTo>
                    <a:pt x="38" y="0"/>
                  </a:lnTo>
                  <a:lnTo>
                    <a:pt x="34" y="0"/>
                  </a:lnTo>
                  <a:lnTo>
                    <a:pt x="24" y="0"/>
                  </a:lnTo>
                  <a:lnTo>
                    <a:pt x="22" y="4"/>
                  </a:lnTo>
                  <a:close/>
                </a:path>
              </a:pathLst>
            </a:custGeom>
            <a:solidFill>
              <a:srgbClr val="1F8E43"/>
            </a:solidFill>
            <a:ln w="3175">
              <a:solidFill>
                <a:srgbClr val="006B30"/>
              </a:solidFill>
              <a:round/>
              <a:headEnd/>
              <a:tailEnd/>
            </a:ln>
          </p:spPr>
          <p:txBody>
            <a:bodyPr/>
            <a:lstStyle/>
            <a:p>
              <a:endParaRPr lang="en-US"/>
            </a:p>
          </p:txBody>
        </p:sp>
        <p:sp>
          <p:nvSpPr>
            <p:cNvPr id="29205" name="Freeform 264"/>
            <p:cNvSpPr>
              <a:spLocks/>
            </p:cNvSpPr>
            <p:nvPr/>
          </p:nvSpPr>
          <p:spPr bwMode="auto">
            <a:xfrm>
              <a:off x="968" y="2610"/>
              <a:ext cx="38" cy="10"/>
            </a:xfrm>
            <a:custGeom>
              <a:avLst/>
              <a:gdLst>
                <a:gd name="T0" fmla="*/ 22 w 38"/>
                <a:gd name="T1" fmla="*/ 0 h 10"/>
                <a:gd name="T2" fmla="*/ 16 w 38"/>
                <a:gd name="T3" fmla="*/ 0 h 10"/>
                <a:gd name="T4" fmla="*/ 10 w 38"/>
                <a:gd name="T5" fmla="*/ 2 h 10"/>
                <a:gd name="T6" fmla="*/ 0 w 38"/>
                <a:gd name="T7" fmla="*/ 8 h 10"/>
                <a:gd name="T8" fmla="*/ 16 w 38"/>
                <a:gd name="T9" fmla="*/ 10 h 10"/>
                <a:gd name="T10" fmla="*/ 24 w 38"/>
                <a:gd name="T11" fmla="*/ 10 h 10"/>
                <a:gd name="T12" fmla="*/ 32 w 38"/>
                <a:gd name="T13" fmla="*/ 10 h 10"/>
                <a:gd name="T14" fmla="*/ 38 w 38"/>
                <a:gd name="T15" fmla="*/ 6 h 10"/>
                <a:gd name="T16" fmla="*/ 34 w 38"/>
                <a:gd name="T17" fmla="*/ 2 h 10"/>
                <a:gd name="T18" fmla="*/ 30 w 38"/>
                <a:gd name="T19" fmla="*/ 2 h 10"/>
                <a:gd name="T20" fmla="*/ 20 w 38"/>
                <a:gd name="T21" fmla="*/ 2 h 10"/>
                <a:gd name="T22" fmla="*/ 22 w 38"/>
                <a:gd name="T23" fmla="*/ 4 h 10"/>
                <a:gd name="T24" fmla="*/ 22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22" y="0"/>
                  </a:moveTo>
                  <a:lnTo>
                    <a:pt x="16" y="0"/>
                  </a:lnTo>
                  <a:lnTo>
                    <a:pt x="10" y="2"/>
                  </a:lnTo>
                  <a:lnTo>
                    <a:pt x="0" y="8"/>
                  </a:lnTo>
                  <a:lnTo>
                    <a:pt x="16" y="10"/>
                  </a:lnTo>
                  <a:lnTo>
                    <a:pt x="24" y="10"/>
                  </a:lnTo>
                  <a:lnTo>
                    <a:pt x="32" y="10"/>
                  </a:lnTo>
                  <a:lnTo>
                    <a:pt x="38" y="6"/>
                  </a:lnTo>
                  <a:lnTo>
                    <a:pt x="34" y="2"/>
                  </a:lnTo>
                  <a:lnTo>
                    <a:pt x="30" y="2"/>
                  </a:lnTo>
                  <a:lnTo>
                    <a:pt x="20" y="2"/>
                  </a:lnTo>
                  <a:lnTo>
                    <a:pt x="22" y="4"/>
                  </a:lnTo>
                  <a:lnTo>
                    <a:pt x="22" y="0"/>
                  </a:lnTo>
                  <a:close/>
                </a:path>
              </a:pathLst>
            </a:custGeom>
            <a:solidFill>
              <a:srgbClr val="1F8E43"/>
            </a:solidFill>
            <a:ln w="3175">
              <a:solidFill>
                <a:srgbClr val="006B30"/>
              </a:solidFill>
              <a:round/>
              <a:headEnd/>
              <a:tailEnd/>
            </a:ln>
          </p:spPr>
          <p:txBody>
            <a:bodyPr/>
            <a:lstStyle/>
            <a:p>
              <a:endParaRPr lang="en-US"/>
            </a:p>
          </p:txBody>
        </p:sp>
        <p:sp>
          <p:nvSpPr>
            <p:cNvPr id="29206" name="Freeform 265"/>
            <p:cNvSpPr>
              <a:spLocks/>
            </p:cNvSpPr>
            <p:nvPr/>
          </p:nvSpPr>
          <p:spPr bwMode="auto">
            <a:xfrm>
              <a:off x="1050" y="2596"/>
              <a:ext cx="88" cy="64"/>
            </a:xfrm>
            <a:custGeom>
              <a:avLst/>
              <a:gdLst>
                <a:gd name="T0" fmla="*/ 32 w 88"/>
                <a:gd name="T1" fmla="*/ 12 h 64"/>
                <a:gd name="T2" fmla="*/ 24 w 88"/>
                <a:gd name="T3" fmla="*/ 10 h 64"/>
                <a:gd name="T4" fmla="*/ 16 w 88"/>
                <a:gd name="T5" fmla="*/ 12 h 64"/>
                <a:gd name="T6" fmla="*/ 8 w 88"/>
                <a:gd name="T7" fmla="*/ 14 h 64"/>
                <a:gd name="T8" fmla="*/ 0 w 88"/>
                <a:gd name="T9" fmla="*/ 18 h 64"/>
                <a:gd name="T10" fmla="*/ 4 w 88"/>
                <a:gd name="T11" fmla="*/ 20 h 64"/>
                <a:gd name="T12" fmla="*/ 14 w 88"/>
                <a:gd name="T13" fmla="*/ 20 h 64"/>
                <a:gd name="T14" fmla="*/ 20 w 88"/>
                <a:gd name="T15" fmla="*/ 22 h 64"/>
                <a:gd name="T16" fmla="*/ 26 w 88"/>
                <a:gd name="T17" fmla="*/ 24 h 64"/>
                <a:gd name="T18" fmla="*/ 24 w 88"/>
                <a:gd name="T19" fmla="*/ 26 h 64"/>
                <a:gd name="T20" fmla="*/ 20 w 88"/>
                <a:gd name="T21" fmla="*/ 28 h 64"/>
                <a:gd name="T22" fmla="*/ 16 w 88"/>
                <a:gd name="T23" fmla="*/ 30 h 64"/>
                <a:gd name="T24" fmla="*/ 12 w 88"/>
                <a:gd name="T25" fmla="*/ 32 h 64"/>
                <a:gd name="T26" fmla="*/ 16 w 88"/>
                <a:gd name="T27" fmla="*/ 36 h 64"/>
                <a:gd name="T28" fmla="*/ 22 w 88"/>
                <a:gd name="T29" fmla="*/ 36 h 64"/>
                <a:gd name="T30" fmla="*/ 28 w 88"/>
                <a:gd name="T31" fmla="*/ 38 h 64"/>
                <a:gd name="T32" fmla="*/ 32 w 88"/>
                <a:gd name="T33" fmla="*/ 40 h 64"/>
                <a:gd name="T34" fmla="*/ 36 w 88"/>
                <a:gd name="T35" fmla="*/ 42 h 64"/>
                <a:gd name="T36" fmla="*/ 36 w 88"/>
                <a:gd name="T37" fmla="*/ 44 h 64"/>
                <a:gd name="T38" fmla="*/ 34 w 88"/>
                <a:gd name="T39" fmla="*/ 52 h 64"/>
                <a:gd name="T40" fmla="*/ 44 w 88"/>
                <a:gd name="T41" fmla="*/ 54 h 64"/>
                <a:gd name="T42" fmla="*/ 52 w 88"/>
                <a:gd name="T43" fmla="*/ 56 h 64"/>
                <a:gd name="T44" fmla="*/ 70 w 88"/>
                <a:gd name="T45" fmla="*/ 64 h 64"/>
                <a:gd name="T46" fmla="*/ 62 w 88"/>
                <a:gd name="T47" fmla="*/ 48 h 64"/>
                <a:gd name="T48" fmla="*/ 66 w 88"/>
                <a:gd name="T49" fmla="*/ 48 h 64"/>
                <a:gd name="T50" fmla="*/ 72 w 88"/>
                <a:gd name="T51" fmla="*/ 48 h 64"/>
                <a:gd name="T52" fmla="*/ 58 w 88"/>
                <a:gd name="T53" fmla="*/ 38 h 64"/>
                <a:gd name="T54" fmla="*/ 66 w 88"/>
                <a:gd name="T55" fmla="*/ 38 h 64"/>
                <a:gd name="T56" fmla="*/ 72 w 88"/>
                <a:gd name="T57" fmla="*/ 40 h 64"/>
                <a:gd name="T58" fmla="*/ 88 w 88"/>
                <a:gd name="T59" fmla="*/ 44 h 64"/>
                <a:gd name="T60" fmla="*/ 80 w 88"/>
                <a:gd name="T61" fmla="*/ 38 h 64"/>
                <a:gd name="T62" fmla="*/ 72 w 88"/>
                <a:gd name="T63" fmla="*/ 32 h 64"/>
                <a:gd name="T64" fmla="*/ 62 w 88"/>
                <a:gd name="T65" fmla="*/ 28 h 64"/>
                <a:gd name="T66" fmla="*/ 52 w 88"/>
                <a:gd name="T67" fmla="*/ 26 h 64"/>
                <a:gd name="T68" fmla="*/ 58 w 88"/>
                <a:gd name="T69" fmla="*/ 22 h 64"/>
                <a:gd name="T70" fmla="*/ 66 w 88"/>
                <a:gd name="T71" fmla="*/ 20 h 64"/>
                <a:gd name="T72" fmla="*/ 74 w 88"/>
                <a:gd name="T73" fmla="*/ 20 h 64"/>
                <a:gd name="T74" fmla="*/ 80 w 88"/>
                <a:gd name="T75" fmla="*/ 18 h 64"/>
                <a:gd name="T76" fmla="*/ 72 w 88"/>
                <a:gd name="T77" fmla="*/ 16 h 64"/>
                <a:gd name="T78" fmla="*/ 64 w 88"/>
                <a:gd name="T79" fmla="*/ 14 h 64"/>
                <a:gd name="T80" fmla="*/ 56 w 88"/>
                <a:gd name="T81" fmla="*/ 10 h 64"/>
                <a:gd name="T82" fmla="*/ 46 w 88"/>
                <a:gd name="T83" fmla="*/ 8 h 64"/>
                <a:gd name="T84" fmla="*/ 52 w 88"/>
                <a:gd name="T85" fmla="*/ 6 h 64"/>
                <a:gd name="T86" fmla="*/ 56 w 88"/>
                <a:gd name="T87" fmla="*/ 4 h 64"/>
                <a:gd name="T88" fmla="*/ 58 w 88"/>
                <a:gd name="T89" fmla="*/ 2 h 64"/>
                <a:gd name="T90" fmla="*/ 52 w 88"/>
                <a:gd name="T91" fmla="*/ 0 h 64"/>
                <a:gd name="T92" fmla="*/ 46 w 88"/>
                <a:gd name="T93" fmla="*/ 0 h 64"/>
                <a:gd name="T94" fmla="*/ 32 w 88"/>
                <a:gd name="T95" fmla="*/ 2 h 64"/>
                <a:gd name="T96" fmla="*/ 28 w 88"/>
                <a:gd name="T97" fmla="*/ 4 h 64"/>
                <a:gd name="T98" fmla="*/ 26 w 88"/>
                <a:gd name="T99" fmla="*/ 6 h 64"/>
                <a:gd name="T100" fmla="*/ 32 w 88"/>
                <a:gd name="T101" fmla="*/ 12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
                <a:gd name="T154" fmla="*/ 0 h 64"/>
                <a:gd name="T155" fmla="*/ 88 w 88"/>
                <a:gd name="T156" fmla="*/ 64 h 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 h="64">
                  <a:moveTo>
                    <a:pt x="32" y="12"/>
                  </a:moveTo>
                  <a:lnTo>
                    <a:pt x="24" y="10"/>
                  </a:lnTo>
                  <a:lnTo>
                    <a:pt x="16" y="12"/>
                  </a:lnTo>
                  <a:lnTo>
                    <a:pt x="8" y="14"/>
                  </a:lnTo>
                  <a:lnTo>
                    <a:pt x="0" y="18"/>
                  </a:lnTo>
                  <a:lnTo>
                    <a:pt x="4" y="20"/>
                  </a:lnTo>
                  <a:lnTo>
                    <a:pt x="14" y="20"/>
                  </a:lnTo>
                  <a:lnTo>
                    <a:pt x="20" y="22"/>
                  </a:lnTo>
                  <a:lnTo>
                    <a:pt x="26" y="24"/>
                  </a:lnTo>
                  <a:lnTo>
                    <a:pt x="24" y="26"/>
                  </a:lnTo>
                  <a:lnTo>
                    <a:pt x="20" y="28"/>
                  </a:lnTo>
                  <a:lnTo>
                    <a:pt x="16" y="30"/>
                  </a:lnTo>
                  <a:lnTo>
                    <a:pt x="12" y="32"/>
                  </a:lnTo>
                  <a:lnTo>
                    <a:pt x="16" y="36"/>
                  </a:lnTo>
                  <a:lnTo>
                    <a:pt x="22" y="36"/>
                  </a:lnTo>
                  <a:lnTo>
                    <a:pt x="28" y="38"/>
                  </a:lnTo>
                  <a:lnTo>
                    <a:pt x="32" y="40"/>
                  </a:lnTo>
                  <a:lnTo>
                    <a:pt x="36" y="42"/>
                  </a:lnTo>
                  <a:lnTo>
                    <a:pt x="36" y="44"/>
                  </a:lnTo>
                  <a:lnTo>
                    <a:pt x="34" y="52"/>
                  </a:lnTo>
                  <a:lnTo>
                    <a:pt x="44" y="54"/>
                  </a:lnTo>
                  <a:lnTo>
                    <a:pt x="52" y="56"/>
                  </a:lnTo>
                  <a:lnTo>
                    <a:pt x="70" y="64"/>
                  </a:lnTo>
                  <a:lnTo>
                    <a:pt x="62" y="48"/>
                  </a:lnTo>
                  <a:lnTo>
                    <a:pt x="66" y="48"/>
                  </a:lnTo>
                  <a:lnTo>
                    <a:pt x="72" y="48"/>
                  </a:lnTo>
                  <a:lnTo>
                    <a:pt x="58" y="38"/>
                  </a:lnTo>
                  <a:lnTo>
                    <a:pt x="66" y="38"/>
                  </a:lnTo>
                  <a:lnTo>
                    <a:pt x="72" y="40"/>
                  </a:lnTo>
                  <a:lnTo>
                    <a:pt x="88" y="44"/>
                  </a:lnTo>
                  <a:lnTo>
                    <a:pt x="80" y="38"/>
                  </a:lnTo>
                  <a:lnTo>
                    <a:pt x="72" y="32"/>
                  </a:lnTo>
                  <a:lnTo>
                    <a:pt x="62" y="28"/>
                  </a:lnTo>
                  <a:lnTo>
                    <a:pt x="52" y="26"/>
                  </a:lnTo>
                  <a:lnTo>
                    <a:pt x="58" y="22"/>
                  </a:lnTo>
                  <a:lnTo>
                    <a:pt x="66" y="20"/>
                  </a:lnTo>
                  <a:lnTo>
                    <a:pt x="74" y="20"/>
                  </a:lnTo>
                  <a:lnTo>
                    <a:pt x="80" y="18"/>
                  </a:lnTo>
                  <a:lnTo>
                    <a:pt x="72" y="16"/>
                  </a:lnTo>
                  <a:lnTo>
                    <a:pt x="64" y="14"/>
                  </a:lnTo>
                  <a:lnTo>
                    <a:pt x="56" y="10"/>
                  </a:lnTo>
                  <a:lnTo>
                    <a:pt x="46" y="8"/>
                  </a:lnTo>
                  <a:lnTo>
                    <a:pt x="52" y="6"/>
                  </a:lnTo>
                  <a:lnTo>
                    <a:pt x="56" y="4"/>
                  </a:lnTo>
                  <a:lnTo>
                    <a:pt x="58" y="2"/>
                  </a:lnTo>
                  <a:lnTo>
                    <a:pt x="52" y="0"/>
                  </a:lnTo>
                  <a:lnTo>
                    <a:pt x="46" y="0"/>
                  </a:lnTo>
                  <a:lnTo>
                    <a:pt x="32" y="2"/>
                  </a:lnTo>
                  <a:lnTo>
                    <a:pt x="28" y="4"/>
                  </a:lnTo>
                  <a:lnTo>
                    <a:pt x="26" y="6"/>
                  </a:lnTo>
                  <a:lnTo>
                    <a:pt x="32" y="12"/>
                  </a:lnTo>
                  <a:close/>
                </a:path>
              </a:pathLst>
            </a:custGeom>
            <a:solidFill>
              <a:srgbClr val="1F8E43"/>
            </a:solidFill>
            <a:ln w="3175">
              <a:solidFill>
                <a:srgbClr val="006B30"/>
              </a:solidFill>
              <a:round/>
              <a:headEnd/>
              <a:tailEnd/>
            </a:ln>
          </p:spPr>
          <p:txBody>
            <a:bodyPr/>
            <a:lstStyle/>
            <a:p>
              <a:endParaRPr lang="en-US"/>
            </a:p>
          </p:txBody>
        </p:sp>
        <p:sp>
          <p:nvSpPr>
            <p:cNvPr id="29207" name="Freeform 266"/>
            <p:cNvSpPr>
              <a:spLocks/>
            </p:cNvSpPr>
            <p:nvPr/>
          </p:nvSpPr>
          <p:spPr bwMode="auto">
            <a:xfrm>
              <a:off x="1062" y="2574"/>
              <a:ext cx="56" cy="16"/>
            </a:xfrm>
            <a:custGeom>
              <a:avLst/>
              <a:gdLst>
                <a:gd name="T0" fmla="*/ 24 w 56"/>
                <a:gd name="T1" fmla="*/ 2 h 16"/>
                <a:gd name="T2" fmla="*/ 12 w 56"/>
                <a:gd name="T3" fmla="*/ 2 h 16"/>
                <a:gd name="T4" fmla="*/ 22 w 56"/>
                <a:gd name="T5" fmla="*/ 0 h 16"/>
                <a:gd name="T6" fmla="*/ 34 w 56"/>
                <a:gd name="T7" fmla="*/ 2 h 16"/>
                <a:gd name="T8" fmla="*/ 46 w 56"/>
                <a:gd name="T9" fmla="*/ 4 h 16"/>
                <a:gd name="T10" fmla="*/ 56 w 56"/>
                <a:gd name="T11" fmla="*/ 8 h 16"/>
                <a:gd name="T12" fmla="*/ 42 w 56"/>
                <a:gd name="T13" fmla="*/ 8 h 16"/>
                <a:gd name="T14" fmla="*/ 34 w 56"/>
                <a:gd name="T15" fmla="*/ 8 h 16"/>
                <a:gd name="T16" fmla="*/ 28 w 56"/>
                <a:gd name="T17" fmla="*/ 10 h 16"/>
                <a:gd name="T18" fmla="*/ 32 w 56"/>
                <a:gd name="T19" fmla="*/ 10 h 16"/>
                <a:gd name="T20" fmla="*/ 34 w 56"/>
                <a:gd name="T21" fmla="*/ 12 h 16"/>
                <a:gd name="T22" fmla="*/ 36 w 56"/>
                <a:gd name="T23" fmla="*/ 14 h 16"/>
                <a:gd name="T24" fmla="*/ 30 w 56"/>
                <a:gd name="T25" fmla="*/ 14 h 16"/>
                <a:gd name="T26" fmla="*/ 24 w 56"/>
                <a:gd name="T27" fmla="*/ 14 h 16"/>
                <a:gd name="T28" fmla="*/ 14 w 56"/>
                <a:gd name="T29" fmla="*/ 16 h 16"/>
                <a:gd name="T30" fmla="*/ 16 w 56"/>
                <a:gd name="T31" fmla="*/ 14 h 16"/>
                <a:gd name="T32" fmla="*/ 16 w 56"/>
                <a:gd name="T33" fmla="*/ 12 h 16"/>
                <a:gd name="T34" fmla="*/ 16 w 56"/>
                <a:gd name="T35" fmla="*/ 8 h 16"/>
                <a:gd name="T36" fmla="*/ 16 w 56"/>
                <a:gd name="T37" fmla="*/ 6 h 16"/>
                <a:gd name="T38" fmla="*/ 10 w 56"/>
                <a:gd name="T39" fmla="*/ 4 h 16"/>
                <a:gd name="T40" fmla="*/ 6 w 56"/>
                <a:gd name="T41" fmla="*/ 4 h 16"/>
                <a:gd name="T42" fmla="*/ 0 w 56"/>
                <a:gd name="T43" fmla="*/ 2 h 16"/>
                <a:gd name="T44" fmla="*/ 6 w 56"/>
                <a:gd name="T45" fmla="*/ 2 h 16"/>
                <a:gd name="T46" fmla="*/ 10 w 56"/>
                <a:gd name="T47" fmla="*/ 0 h 16"/>
                <a:gd name="T48" fmla="*/ 24 w 56"/>
                <a:gd name="T49" fmla="*/ 2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16"/>
                <a:gd name="T77" fmla="*/ 56 w 56"/>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16">
                  <a:moveTo>
                    <a:pt x="24" y="2"/>
                  </a:moveTo>
                  <a:lnTo>
                    <a:pt x="12" y="2"/>
                  </a:lnTo>
                  <a:lnTo>
                    <a:pt x="22" y="0"/>
                  </a:lnTo>
                  <a:lnTo>
                    <a:pt x="34" y="2"/>
                  </a:lnTo>
                  <a:lnTo>
                    <a:pt x="46" y="4"/>
                  </a:lnTo>
                  <a:lnTo>
                    <a:pt x="56" y="8"/>
                  </a:lnTo>
                  <a:lnTo>
                    <a:pt x="42" y="8"/>
                  </a:lnTo>
                  <a:lnTo>
                    <a:pt x="34" y="8"/>
                  </a:lnTo>
                  <a:lnTo>
                    <a:pt x="28" y="10"/>
                  </a:lnTo>
                  <a:lnTo>
                    <a:pt x="32" y="10"/>
                  </a:lnTo>
                  <a:lnTo>
                    <a:pt x="34" y="12"/>
                  </a:lnTo>
                  <a:lnTo>
                    <a:pt x="36" y="14"/>
                  </a:lnTo>
                  <a:lnTo>
                    <a:pt x="30" y="14"/>
                  </a:lnTo>
                  <a:lnTo>
                    <a:pt x="24" y="14"/>
                  </a:lnTo>
                  <a:lnTo>
                    <a:pt x="14" y="16"/>
                  </a:lnTo>
                  <a:lnTo>
                    <a:pt x="16" y="14"/>
                  </a:lnTo>
                  <a:lnTo>
                    <a:pt x="16" y="12"/>
                  </a:lnTo>
                  <a:lnTo>
                    <a:pt x="16" y="8"/>
                  </a:lnTo>
                  <a:lnTo>
                    <a:pt x="16" y="6"/>
                  </a:lnTo>
                  <a:lnTo>
                    <a:pt x="10" y="4"/>
                  </a:lnTo>
                  <a:lnTo>
                    <a:pt x="6" y="4"/>
                  </a:lnTo>
                  <a:lnTo>
                    <a:pt x="0" y="2"/>
                  </a:lnTo>
                  <a:lnTo>
                    <a:pt x="6" y="2"/>
                  </a:lnTo>
                  <a:lnTo>
                    <a:pt x="10" y="0"/>
                  </a:lnTo>
                  <a:lnTo>
                    <a:pt x="24" y="2"/>
                  </a:lnTo>
                  <a:close/>
                </a:path>
              </a:pathLst>
            </a:custGeom>
            <a:solidFill>
              <a:srgbClr val="1F8E43"/>
            </a:solidFill>
            <a:ln w="3175">
              <a:solidFill>
                <a:srgbClr val="006B30"/>
              </a:solidFill>
              <a:round/>
              <a:headEnd/>
              <a:tailEnd/>
            </a:ln>
          </p:spPr>
          <p:txBody>
            <a:bodyPr/>
            <a:lstStyle/>
            <a:p>
              <a:endParaRPr lang="en-US"/>
            </a:p>
          </p:txBody>
        </p:sp>
        <p:sp>
          <p:nvSpPr>
            <p:cNvPr id="29208" name="Freeform 267"/>
            <p:cNvSpPr>
              <a:spLocks/>
            </p:cNvSpPr>
            <p:nvPr/>
          </p:nvSpPr>
          <p:spPr bwMode="auto">
            <a:xfrm>
              <a:off x="1066" y="2550"/>
              <a:ext cx="74" cy="16"/>
            </a:xfrm>
            <a:custGeom>
              <a:avLst/>
              <a:gdLst>
                <a:gd name="T0" fmla="*/ 26 w 74"/>
                <a:gd name="T1" fmla="*/ 8 h 16"/>
                <a:gd name="T2" fmla="*/ 52 w 74"/>
                <a:gd name="T3" fmla="*/ 8 h 16"/>
                <a:gd name="T4" fmla="*/ 62 w 74"/>
                <a:gd name="T5" fmla="*/ 10 h 16"/>
                <a:gd name="T6" fmla="*/ 74 w 74"/>
                <a:gd name="T7" fmla="*/ 16 h 16"/>
                <a:gd name="T8" fmla="*/ 68 w 74"/>
                <a:gd name="T9" fmla="*/ 12 h 16"/>
                <a:gd name="T10" fmla="*/ 60 w 74"/>
                <a:gd name="T11" fmla="*/ 10 h 16"/>
                <a:gd name="T12" fmla="*/ 52 w 74"/>
                <a:gd name="T13" fmla="*/ 12 h 16"/>
                <a:gd name="T14" fmla="*/ 46 w 74"/>
                <a:gd name="T15" fmla="*/ 14 h 16"/>
                <a:gd name="T16" fmla="*/ 40 w 74"/>
                <a:gd name="T17" fmla="*/ 16 h 16"/>
                <a:gd name="T18" fmla="*/ 34 w 74"/>
                <a:gd name="T19" fmla="*/ 16 h 16"/>
                <a:gd name="T20" fmla="*/ 24 w 74"/>
                <a:gd name="T21" fmla="*/ 16 h 16"/>
                <a:gd name="T22" fmla="*/ 2 w 74"/>
                <a:gd name="T23" fmla="*/ 16 h 16"/>
                <a:gd name="T24" fmla="*/ 8 w 74"/>
                <a:gd name="T25" fmla="*/ 12 h 16"/>
                <a:gd name="T26" fmla="*/ 10 w 74"/>
                <a:gd name="T27" fmla="*/ 10 h 16"/>
                <a:gd name="T28" fmla="*/ 10 w 74"/>
                <a:gd name="T29" fmla="*/ 8 h 16"/>
                <a:gd name="T30" fmla="*/ 10 w 74"/>
                <a:gd name="T31" fmla="*/ 6 h 16"/>
                <a:gd name="T32" fmla="*/ 6 w 74"/>
                <a:gd name="T33" fmla="*/ 4 h 16"/>
                <a:gd name="T34" fmla="*/ 0 w 74"/>
                <a:gd name="T35" fmla="*/ 4 h 16"/>
                <a:gd name="T36" fmla="*/ 4 w 74"/>
                <a:gd name="T37" fmla="*/ 2 h 16"/>
                <a:gd name="T38" fmla="*/ 10 w 74"/>
                <a:gd name="T39" fmla="*/ 0 h 16"/>
                <a:gd name="T40" fmla="*/ 24 w 74"/>
                <a:gd name="T41" fmla="*/ 0 h 16"/>
                <a:gd name="T42" fmla="*/ 26 w 74"/>
                <a:gd name="T43" fmla="*/ 8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16"/>
                <a:gd name="T68" fmla="*/ 74 w 74"/>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16">
                  <a:moveTo>
                    <a:pt x="26" y="8"/>
                  </a:moveTo>
                  <a:lnTo>
                    <a:pt x="52" y="8"/>
                  </a:lnTo>
                  <a:lnTo>
                    <a:pt x="62" y="10"/>
                  </a:lnTo>
                  <a:lnTo>
                    <a:pt x="74" y="16"/>
                  </a:lnTo>
                  <a:lnTo>
                    <a:pt x="68" y="12"/>
                  </a:lnTo>
                  <a:lnTo>
                    <a:pt x="60" y="10"/>
                  </a:lnTo>
                  <a:lnTo>
                    <a:pt x="52" y="12"/>
                  </a:lnTo>
                  <a:lnTo>
                    <a:pt x="46" y="14"/>
                  </a:lnTo>
                  <a:lnTo>
                    <a:pt x="40" y="16"/>
                  </a:lnTo>
                  <a:lnTo>
                    <a:pt x="34" y="16"/>
                  </a:lnTo>
                  <a:lnTo>
                    <a:pt x="24" y="16"/>
                  </a:lnTo>
                  <a:lnTo>
                    <a:pt x="2" y="16"/>
                  </a:lnTo>
                  <a:lnTo>
                    <a:pt x="8" y="12"/>
                  </a:lnTo>
                  <a:lnTo>
                    <a:pt x="10" y="10"/>
                  </a:lnTo>
                  <a:lnTo>
                    <a:pt x="10" y="8"/>
                  </a:lnTo>
                  <a:lnTo>
                    <a:pt x="10" y="6"/>
                  </a:lnTo>
                  <a:lnTo>
                    <a:pt x="6" y="4"/>
                  </a:lnTo>
                  <a:lnTo>
                    <a:pt x="0" y="4"/>
                  </a:lnTo>
                  <a:lnTo>
                    <a:pt x="4" y="2"/>
                  </a:lnTo>
                  <a:lnTo>
                    <a:pt x="10" y="0"/>
                  </a:lnTo>
                  <a:lnTo>
                    <a:pt x="24" y="0"/>
                  </a:lnTo>
                  <a:lnTo>
                    <a:pt x="26" y="8"/>
                  </a:lnTo>
                  <a:close/>
                </a:path>
              </a:pathLst>
            </a:custGeom>
            <a:solidFill>
              <a:srgbClr val="1F8E43"/>
            </a:solidFill>
            <a:ln w="3175">
              <a:solidFill>
                <a:srgbClr val="006B30"/>
              </a:solidFill>
              <a:round/>
              <a:headEnd/>
              <a:tailEnd/>
            </a:ln>
          </p:spPr>
          <p:txBody>
            <a:bodyPr/>
            <a:lstStyle/>
            <a:p>
              <a:endParaRPr lang="en-US"/>
            </a:p>
          </p:txBody>
        </p:sp>
        <p:sp>
          <p:nvSpPr>
            <p:cNvPr id="29209" name="Freeform 268"/>
            <p:cNvSpPr>
              <a:spLocks/>
            </p:cNvSpPr>
            <p:nvPr/>
          </p:nvSpPr>
          <p:spPr bwMode="auto">
            <a:xfrm>
              <a:off x="1048" y="2544"/>
              <a:ext cx="60" cy="20"/>
            </a:xfrm>
            <a:custGeom>
              <a:avLst/>
              <a:gdLst>
                <a:gd name="T0" fmla="*/ 50 w 60"/>
                <a:gd name="T1" fmla="*/ 4 h 20"/>
                <a:gd name="T2" fmla="*/ 40 w 60"/>
                <a:gd name="T3" fmla="*/ 2 h 20"/>
                <a:gd name="T4" fmla="*/ 26 w 60"/>
                <a:gd name="T5" fmla="*/ 0 h 20"/>
                <a:gd name="T6" fmla="*/ 16 w 60"/>
                <a:gd name="T7" fmla="*/ 2 h 20"/>
                <a:gd name="T8" fmla="*/ 4 w 60"/>
                <a:gd name="T9" fmla="*/ 8 h 20"/>
                <a:gd name="T10" fmla="*/ 10 w 60"/>
                <a:gd name="T11" fmla="*/ 8 h 20"/>
                <a:gd name="T12" fmla="*/ 18 w 60"/>
                <a:gd name="T13" fmla="*/ 8 h 20"/>
                <a:gd name="T14" fmla="*/ 14 w 60"/>
                <a:gd name="T15" fmla="*/ 12 h 20"/>
                <a:gd name="T16" fmla="*/ 10 w 60"/>
                <a:gd name="T17" fmla="*/ 14 h 20"/>
                <a:gd name="T18" fmla="*/ 4 w 60"/>
                <a:gd name="T19" fmla="*/ 16 h 20"/>
                <a:gd name="T20" fmla="*/ 0 w 60"/>
                <a:gd name="T21" fmla="*/ 20 h 20"/>
                <a:gd name="T22" fmla="*/ 20 w 60"/>
                <a:gd name="T23" fmla="*/ 18 h 20"/>
                <a:gd name="T24" fmla="*/ 30 w 60"/>
                <a:gd name="T25" fmla="*/ 18 h 20"/>
                <a:gd name="T26" fmla="*/ 40 w 60"/>
                <a:gd name="T27" fmla="*/ 16 h 20"/>
                <a:gd name="T28" fmla="*/ 48 w 60"/>
                <a:gd name="T29" fmla="*/ 12 h 20"/>
                <a:gd name="T30" fmla="*/ 58 w 60"/>
                <a:gd name="T31" fmla="*/ 12 h 20"/>
                <a:gd name="T32" fmla="*/ 54 w 60"/>
                <a:gd name="T33" fmla="*/ 8 h 20"/>
                <a:gd name="T34" fmla="*/ 52 w 60"/>
                <a:gd name="T35" fmla="*/ 4 h 20"/>
                <a:gd name="T36" fmla="*/ 60 w 60"/>
                <a:gd name="T37" fmla="*/ 2 h 20"/>
                <a:gd name="T38" fmla="*/ 48 w 60"/>
                <a:gd name="T39" fmla="*/ 2 h 20"/>
                <a:gd name="T40" fmla="*/ 50 w 60"/>
                <a:gd name="T41" fmla="*/ 4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0"/>
                <a:gd name="T65" fmla="*/ 60 w 6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0">
                  <a:moveTo>
                    <a:pt x="50" y="4"/>
                  </a:moveTo>
                  <a:lnTo>
                    <a:pt x="40" y="2"/>
                  </a:lnTo>
                  <a:lnTo>
                    <a:pt x="26" y="0"/>
                  </a:lnTo>
                  <a:lnTo>
                    <a:pt x="16" y="2"/>
                  </a:lnTo>
                  <a:lnTo>
                    <a:pt x="4" y="8"/>
                  </a:lnTo>
                  <a:lnTo>
                    <a:pt x="10" y="8"/>
                  </a:lnTo>
                  <a:lnTo>
                    <a:pt x="18" y="8"/>
                  </a:lnTo>
                  <a:lnTo>
                    <a:pt x="14" y="12"/>
                  </a:lnTo>
                  <a:lnTo>
                    <a:pt x="10" y="14"/>
                  </a:lnTo>
                  <a:lnTo>
                    <a:pt x="4" y="16"/>
                  </a:lnTo>
                  <a:lnTo>
                    <a:pt x="0" y="20"/>
                  </a:lnTo>
                  <a:lnTo>
                    <a:pt x="20" y="18"/>
                  </a:lnTo>
                  <a:lnTo>
                    <a:pt x="30" y="18"/>
                  </a:lnTo>
                  <a:lnTo>
                    <a:pt x="40" y="16"/>
                  </a:lnTo>
                  <a:lnTo>
                    <a:pt x="48" y="12"/>
                  </a:lnTo>
                  <a:lnTo>
                    <a:pt x="58" y="12"/>
                  </a:lnTo>
                  <a:lnTo>
                    <a:pt x="54" y="8"/>
                  </a:lnTo>
                  <a:lnTo>
                    <a:pt x="52" y="4"/>
                  </a:lnTo>
                  <a:lnTo>
                    <a:pt x="60" y="2"/>
                  </a:lnTo>
                  <a:lnTo>
                    <a:pt x="48" y="2"/>
                  </a:lnTo>
                  <a:lnTo>
                    <a:pt x="50" y="4"/>
                  </a:lnTo>
                  <a:close/>
                </a:path>
              </a:pathLst>
            </a:custGeom>
            <a:solidFill>
              <a:srgbClr val="1F8E43"/>
            </a:solidFill>
            <a:ln w="3175">
              <a:solidFill>
                <a:srgbClr val="006B30"/>
              </a:solidFill>
              <a:round/>
              <a:headEnd/>
              <a:tailEnd/>
            </a:ln>
          </p:spPr>
          <p:txBody>
            <a:bodyPr/>
            <a:lstStyle/>
            <a:p>
              <a:endParaRPr lang="en-US"/>
            </a:p>
          </p:txBody>
        </p:sp>
        <p:sp>
          <p:nvSpPr>
            <p:cNvPr id="29210" name="Freeform 269"/>
            <p:cNvSpPr>
              <a:spLocks/>
            </p:cNvSpPr>
            <p:nvPr/>
          </p:nvSpPr>
          <p:spPr bwMode="auto">
            <a:xfrm>
              <a:off x="1094" y="2572"/>
              <a:ext cx="58" cy="32"/>
            </a:xfrm>
            <a:custGeom>
              <a:avLst/>
              <a:gdLst>
                <a:gd name="T0" fmla="*/ 28 w 58"/>
                <a:gd name="T1" fmla="*/ 2 h 32"/>
                <a:gd name="T2" fmla="*/ 20 w 58"/>
                <a:gd name="T3" fmla="*/ 0 h 32"/>
                <a:gd name="T4" fmla="*/ 14 w 58"/>
                <a:gd name="T5" fmla="*/ 2 h 32"/>
                <a:gd name="T6" fmla="*/ 0 w 58"/>
                <a:gd name="T7" fmla="*/ 6 h 32"/>
                <a:gd name="T8" fmla="*/ 16 w 58"/>
                <a:gd name="T9" fmla="*/ 8 h 32"/>
                <a:gd name="T10" fmla="*/ 24 w 58"/>
                <a:gd name="T11" fmla="*/ 8 h 32"/>
                <a:gd name="T12" fmla="*/ 30 w 58"/>
                <a:gd name="T13" fmla="*/ 10 h 32"/>
                <a:gd name="T14" fmla="*/ 24 w 58"/>
                <a:gd name="T15" fmla="*/ 14 h 32"/>
                <a:gd name="T16" fmla="*/ 20 w 58"/>
                <a:gd name="T17" fmla="*/ 16 h 32"/>
                <a:gd name="T18" fmla="*/ 16 w 58"/>
                <a:gd name="T19" fmla="*/ 20 h 32"/>
                <a:gd name="T20" fmla="*/ 22 w 58"/>
                <a:gd name="T21" fmla="*/ 22 h 32"/>
                <a:gd name="T22" fmla="*/ 28 w 58"/>
                <a:gd name="T23" fmla="*/ 22 h 32"/>
                <a:gd name="T24" fmla="*/ 34 w 58"/>
                <a:gd name="T25" fmla="*/ 22 h 32"/>
                <a:gd name="T26" fmla="*/ 40 w 58"/>
                <a:gd name="T27" fmla="*/ 26 h 32"/>
                <a:gd name="T28" fmla="*/ 32 w 58"/>
                <a:gd name="T29" fmla="*/ 28 h 32"/>
                <a:gd name="T30" fmla="*/ 44 w 58"/>
                <a:gd name="T31" fmla="*/ 30 h 32"/>
                <a:gd name="T32" fmla="*/ 56 w 58"/>
                <a:gd name="T33" fmla="*/ 32 h 32"/>
                <a:gd name="T34" fmla="*/ 54 w 58"/>
                <a:gd name="T35" fmla="*/ 28 h 32"/>
                <a:gd name="T36" fmla="*/ 50 w 58"/>
                <a:gd name="T37" fmla="*/ 24 h 32"/>
                <a:gd name="T38" fmla="*/ 42 w 58"/>
                <a:gd name="T39" fmla="*/ 18 h 32"/>
                <a:gd name="T40" fmla="*/ 46 w 58"/>
                <a:gd name="T41" fmla="*/ 16 h 32"/>
                <a:gd name="T42" fmla="*/ 50 w 58"/>
                <a:gd name="T43" fmla="*/ 16 h 32"/>
                <a:gd name="T44" fmla="*/ 58 w 58"/>
                <a:gd name="T45" fmla="*/ 16 h 32"/>
                <a:gd name="T46" fmla="*/ 52 w 58"/>
                <a:gd name="T47" fmla="*/ 10 h 32"/>
                <a:gd name="T48" fmla="*/ 44 w 58"/>
                <a:gd name="T49" fmla="*/ 6 h 32"/>
                <a:gd name="T50" fmla="*/ 28 w 58"/>
                <a:gd name="T51" fmla="*/ 2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32"/>
                <a:gd name="T80" fmla="*/ 58 w 58"/>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32">
                  <a:moveTo>
                    <a:pt x="28" y="2"/>
                  </a:moveTo>
                  <a:lnTo>
                    <a:pt x="20" y="0"/>
                  </a:lnTo>
                  <a:lnTo>
                    <a:pt x="14" y="2"/>
                  </a:lnTo>
                  <a:lnTo>
                    <a:pt x="0" y="6"/>
                  </a:lnTo>
                  <a:lnTo>
                    <a:pt x="16" y="8"/>
                  </a:lnTo>
                  <a:lnTo>
                    <a:pt x="24" y="8"/>
                  </a:lnTo>
                  <a:lnTo>
                    <a:pt x="30" y="10"/>
                  </a:lnTo>
                  <a:lnTo>
                    <a:pt x="24" y="14"/>
                  </a:lnTo>
                  <a:lnTo>
                    <a:pt x="20" y="16"/>
                  </a:lnTo>
                  <a:lnTo>
                    <a:pt x="16" y="20"/>
                  </a:lnTo>
                  <a:lnTo>
                    <a:pt x="22" y="22"/>
                  </a:lnTo>
                  <a:lnTo>
                    <a:pt x="28" y="22"/>
                  </a:lnTo>
                  <a:lnTo>
                    <a:pt x="34" y="22"/>
                  </a:lnTo>
                  <a:lnTo>
                    <a:pt x="40" y="26"/>
                  </a:lnTo>
                  <a:lnTo>
                    <a:pt x="32" y="28"/>
                  </a:lnTo>
                  <a:lnTo>
                    <a:pt x="44" y="30"/>
                  </a:lnTo>
                  <a:lnTo>
                    <a:pt x="56" y="32"/>
                  </a:lnTo>
                  <a:lnTo>
                    <a:pt x="54" y="28"/>
                  </a:lnTo>
                  <a:lnTo>
                    <a:pt x="50" y="24"/>
                  </a:lnTo>
                  <a:lnTo>
                    <a:pt x="42" y="18"/>
                  </a:lnTo>
                  <a:lnTo>
                    <a:pt x="46" y="16"/>
                  </a:lnTo>
                  <a:lnTo>
                    <a:pt x="50" y="16"/>
                  </a:lnTo>
                  <a:lnTo>
                    <a:pt x="58" y="16"/>
                  </a:lnTo>
                  <a:lnTo>
                    <a:pt x="52" y="10"/>
                  </a:lnTo>
                  <a:lnTo>
                    <a:pt x="44" y="6"/>
                  </a:lnTo>
                  <a:lnTo>
                    <a:pt x="28" y="2"/>
                  </a:lnTo>
                  <a:close/>
                </a:path>
              </a:pathLst>
            </a:custGeom>
            <a:solidFill>
              <a:srgbClr val="1F8E43"/>
            </a:solidFill>
            <a:ln w="3175">
              <a:solidFill>
                <a:srgbClr val="006B30"/>
              </a:solidFill>
              <a:round/>
              <a:headEnd/>
              <a:tailEnd/>
            </a:ln>
          </p:spPr>
          <p:txBody>
            <a:bodyPr/>
            <a:lstStyle/>
            <a:p>
              <a:endParaRPr lang="en-US"/>
            </a:p>
          </p:txBody>
        </p:sp>
        <p:sp>
          <p:nvSpPr>
            <p:cNvPr id="29211" name="Freeform 270"/>
            <p:cNvSpPr>
              <a:spLocks/>
            </p:cNvSpPr>
            <p:nvPr/>
          </p:nvSpPr>
          <p:spPr bwMode="auto">
            <a:xfrm>
              <a:off x="732" y="2552"/>
              <a:ext cx="54" cy="32"/>
            </a:xfrm>
            <a:custGeom>
              <a:avLst/>
              <a:gdLst>
                <a:gd name="T0" fmla="*/ 24 w 54"/>
                <a:gd name="T1" fmla="*/ 4 h 32"/>
                <a:gd name="T2" fmla="*/ 12 w 54"/>
                <a:gd name="T3" fmla="*/ 6 h 32"/>
                <a:gd name="T4" fmla="*/ 2 w 54"/>
                <a:gd name="T5" fmla="*/ 10 h 32"/>
                <a:gd name="T6" fmla="*/ 18 w 54"/>
                <a:gd name="T7" fmla="*/ 10 h 32"/>
                <a:gd name="T8" fmla="*/ 8 w 54"/>
                <a:gd name="T9" fmla="*/ 16 h 32"/>
                <a:gd name="T10" fmla="*/ 4 w 54"/>
                <a:gd name="T11" fmla="*/ 20 h 32"/>
                <a:gd name="T12" fmla="*/ 0 w 54"/>
                <a:gd name="T13" fmla="*/ 26 h 32"/>
                <a:gd name="T14" fmla="*/ 12 w 54"/>
                <a:gd name="T15" fmla="*/ 24 h 32"/>
                <a:gd name="T16" fmla="*/ 22 w 54"/>
                <a:gd name="T17" fmla="*/ 22 h 32"/>
                <a:gd name="T18" fmla="*/ 14 w 54"/>
                <a:gd name="T19" fmla="*/ 30 h 32"/>
                <a:gd name="T20" fmla="*/ 16 w 54"/>
                <a:gd name="T21" fmla="*/ 32 h 32"/>
                <a:gd name="T22" fmla="*/ 30 w 54"/>
                <a:gd name="T23" fmla="*/ 28 h 32"/>
                <a:gd name="T24" fmla="*/ 42 w 54"/>
                <a:gd name="T25" fmla="*/ 22 h 32"/>
                <a:gd name="T26" fmla="*/ 38 w 54"/>
                <a:gd name="T27" fmla="*/ 20 h 32"/>
                <a:gd name="T28" fmla="*/ 36 w 54"/>
                <a:gd name="T29" fmla="*/ 18 h 32"/>
                <a:gd name="T30" fmla="*/ 34 w 54"/>
                <a:gd name="T31" fmla="*/ 18 h 32"/>
                <a:gd name="T32" fmla="*/ 42 w 54"/>
                <a:gd name="T33" fmla="*/ 14 h 32"/>
                <a:gd name="T34" fmla="*/ 50 w 54"/>
                <a:gd name="T35" fmla="*/ 10 h 32"/>
                <a:gd name="T36" fmla="*/ 48 w 54"/>
                <a:gd name="T37" fmla="*/ 10 h 32"/>
                <a:gd name="T38" fmla="*/ 46 w 54"/>
                <a:gd name="T39" fmla="*/ 8 h 32"/>
                <a:gd name="T40" fmla="*/ 48 w 54"/>
                <a:gd name="T41" fmla="*/ 6 h 32"/>
                <a:gd name="T42" fmla="*/ 50 w 54"/>
                <a:gd name="T43" fmla="*/ 6 h 32"/>
                <a:gd name="T44" fmla="*/ 52 w 54"/>
                <a:gd name="T45" fmla="*/ 4 h 32"/>
                <a:gd name="T46" fmla="*/ 54 w 54"/>
                <a:gd name="T47" fmla="*/ 0 h 32"/>
                <a:gd name="T48" fmla="*/ 40 w 54"/>
                <a:gd name="T49" fmla="*/ 2 h 32"/>
                <a:gd name="T50" fmla="*/ 24 w 54"/>
                <a:gd name="T51" fmla="*/ 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32"/>
                <a:gd name="T80" fmla="*/ 54 w 5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32">
                  <a:moveTo>
                    <a:pt x="24" y="4"/>
                  </a:moveTo>
                  <a:lnTo>
                    <a:pt x="12" y="6"/>
                  </a:lnTo>
                  <a:lnTo>
                    <a:pt x="2" y="10"/>
                  </a:lnTo>
                  <a:lnTo>
                    <a:pt x="18" y="10"/>
                  </a:lnTo>
                  <a:lnTo>
                    <a:pt x="8" y="16"/>
                  </a:lnTo>
                  <a:lnTo>
                    <a:pt x="4" y="20"/>
                  </a:lnTo>
                  <a:lnTo>
                    <a:pt x="0" y="26"/>
                  </a:lnTo>
                  <a:lnTo>
                    <a:pt x="12" y="24"/>
                  </a:lnTo>
                  <a:lnTo>
                    <a:pt x="22" y="22"/>
                  </a:lnTo>
                  <a:lnTo>
                    <a:pt x="14" y="30"/>
                  </a:lnTo>
                  <a:lnTo>
                    <a:pt x="16" y="32"/>
                  </a:lnTo>
                  <a:lnTo>
                    <a:pt x="30" y="28"/>
                  </a:lnTo>
                  <a:lnTo>
                    <a:pt x="42" y="22"/>
                  </a:lnTo>
                  <a:lnTo>
                    <a:pt x="38" y="20"/>
                  </a:lnTo>
                  <a:lnTo>
                    <a:pt x="36" y="18"/>
                  </a:lnTo>
                  <a:lnTo>
                    <a:pt x="34" y="18"/>
                  </a:lnTo>
                  <a:lnTo>
                    <a:pt x="42" y="14"/>
                  </a:lnTo>
                  <a:lnTo>
                    <a:pt x="50" y="10"/>
                  </a:lnTo>
                  <a:lnTo>
                    <a:pt x="48" y="10"/>
                  </a:lnTo>
                  <a:lnTo>
                    <a:pt x="46" y="8"/>
                  </a:lnTo>
                  <a:lnTo>
                    <a:pt x="48" y="6"/>
                  </a:lnTo>
                  <a:lnTo>
                    <a:pt x="50" y="6"/>
                  </a:lnTo>
                  <a:lnTo>
                    <a:pt x="52" y="4"/>
                  </a:lnTo>
                  <a:lnTo>
                    <a:pt x="54" y="0"/>
                  </a:lnTo>
                  <a:lnTo>
                    <a:pt x="40" y="2"/>
                  </a:lnTo>
                  <a:lnTo>
                    <a:pt x="24" y="4"/>
                  </a:lnTo>
                  <a:close/>
                </a:path>
              </a:pathLst>
            </a:custGeom>
            <a:solidFill>
              <a:srgbClr val="1F8E43"/>
            </a:solidFill>
            <a:ln w="3175">
              <a:solidFill>
                <a:srgbClr val="006B30"/>
              </a:solidFill>
              <a:round/>
              <a:headEnd/>
              <a:tailEnd/>
            </a:ln>
          </p:spPr>
          <p:txBody>
            <a:bodyPr/>
            <a:lstStyle/>
            <a:p>
              <a:endParaRPr lang="en-US"/>
            </a:p>
          </p:txBody>
        </p:sp>
        <p:sp>
          <p:nvSpPr>
            <p:cNvPr id="29212" name="Freeform 271"/>
            <p:cNvSpPr>
              <a:spLocks/>
            </p:cNvSpPr>
            <p:nvPr/>
          </p:nvSpPr>
          <p:spPr bwMode="auto">
            <a:xfrm>
              <a:off x="730" y="2536"/>
              <a:ext cx="42" cy="18"/>
            </a:xfrm>
            <a:custGeom>
              <a:avLst/>
              <a:gdLst>
                <a:gd name="T0" fmla="*/ 38 w 42"/>
                <a:gd name="T1" fmla="*/ 0 h 18"/>
                <a:gd name="T2" fmla="*/ 28 w 42"/>
                <a:gd name="T3" fmla="*/ 0 h 18"/>
                <a:gd name="T4" fmla="*/ 18 w 42"/>
                <a:gd name="T5" fmla="*/ 4 h 18"/>
                <a:gd name="T6" fmla="*/ 0 w 42"/>
                <a:gd name="T7" fmla="*/ 12 h 18"/>
                <a:gd name="T8" fmla="*/ 4 w 42"/>
                <a:gd name="T9" fmla="*/ 12 h 18"/>
                <a:gd name="T10" fmla="*/ 8 w 42"/>
                <a:gd name="T11" fmla="*/ 10 h 18"/>
                <a:gd name="T12" fmla="*/ 10 w 42"/>
                <a:gd name="T13" fmla="*/ 8 h 18"/>
                <a:gd name="T14" fmla="*/ 14 w 42"/>
                <a:gd name="T15" fmla="*/ 10 h 18"/>
                <a:gd name="T16" fmla="*/ 12 w 42"/>
                <a:gd name="T17" fmla="*/ 14 h 18"/>
                <a:gd name="T18" fmla="*/ 10 w 42"/>
                <a:gd name="T19" fmla="*/ 16 h 18"/>
                <a:gd name="T20" fmla="*/ 8 w 42"/>
                <a:gd name="T21" fmla="*/ 16 h 18"/>
                <a:gd name="T22" fmla="*/ 10 w 42"/>
                <a:gd name="T23" fmla="*/ 18 h 18"/>
                <a:gd name="T24" fmla="*/ 26 w 42"/>
                <a:gd name="T25" fmla="*/ 14 h 18"/>
                <a:gd name="T26" fmla="*/ 42 w 42"/>
                <a:gd name="T27" fmla="*/ 10 h 18"/>
                <a:gd name="T28" fmla="*/ 38 w 42"/>
                <a:gd name="T29" fmla="*/ 10 h 18"/>
                <a:gd name="T30" fmla="*/ 36 w 42"/>
                <a:gd name="T31" fmla="*/ 8 h 18"/>
                <a:gd name="T32" fmla="*/ 36 w 42"/>
                <a:gd name="T33" fmla="*/ 6 h 18"/>
                <a:gd name="T34" fmla="*/ 38 w 42"/>
                <a:gd name="T35" fmla="*/ 2 h 18"/>
                <a:gd name="T36" fmla="*/ 42 w 42"/>
                <a:gd name="T37" fmla="*/ 0 h 18"/>
                <a:gd name="T38" fmla="*/ 40 w 42"/>
                <a:gd name="T39" fmla="*/ 0 h 18"/>
                <a:gd name="T40" fmla="*/ 36 w 42"/>
                <a:gd name="T41" fmla="*/ 0 h 18"/>
                <a:gd name="T42" fmla="*/ 32 w 42"/>
                <a:gd name="T43" fmla="*/ 2 h 18"/>
                <a:gd name="T44" fmla="*/ 38 w 42"/>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18"/>
                <a:gd name="T71" fmla="*/ 42 w 42"/>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18">
                  <a:moveTo>
                    <a:pt x="38" y="0"/>
                  </a:moveTo>
                  <a:lnTo>
                    <a:pt x="28" y="0"/>
                  </a:lnTo>
                  <a:lnTo>
                    <a:pt x="18" y="4"/>
                  </a:lnTo>
                  <a:lnTo>
                    <a:pt x="0" y="12"/>
                  </a:lnTo>
                  <a:lnTo>
                    <a:pt x="4" y="12"/>
                  </a:lnTo>
                  <a:lnTo>
                    <a:pt x="8" y="10"/>
                  </a:lnTo>
                  <a:lnTo>
                    <a:pt x="10" y="8"/>
                  </a:lnTo>
                  <a:lnTo>
                    <a:pt x="14" y="10"/>
                  </a:lnTo>
                  <a:lnTo>
                    <a:pt x="12" y="14"/>
                  </a:lnTo>
                  <a:lnTo>
                    <a:pt x="10" y="16"/>
                  </a:lnTo>
                  <a:lnTo>
                    <a:pt x="8" y="16"/>
                  </a:lnTo>
                  <a:lnTo>
                    <a:pt x="10" y="18"/>
                  </a:lnTo>
                  <a:lnTo>
                    <a:pt x="26" y="14"/>
                  </a:lnTo>
                  <a:lnTo>
                    <a:pt x="42" y="10"/>
                  </a:lnTo>
                  <a:lnTo>
                    <a:pt x="38" y="10"/>
                  </a:lnTo>
                  <a:lnTo>
                    <a:pt x="36" y="8"/>
                  </a:lnTo>
                  <a:lnTo>
                    <a:pt x="36" y="6"/>
                  </a:lnTo>
                  <a:lnTo>
                    <a:pt x="38" y="2"/>
                  </a:lnTo>
                  <a:lnTo>
                    <a:pt x="42" y="0"/>
                  </a:lnTo>
                  <a:lnTo>
                    <a:pt x="40" y="0"/>
                  </a:lnTo>
                  <a:lnTo>
                    <a:pt x="36" y="0"/>
                  </a:lnTo>
                  <a:lnTo>
                    <a:pt x="32" y="2"/>
                  </a:lnTo>
                  <a:lnTo>
                    <a:pt x="38" y="0"/>
                  </a:lnTo>
                  <a:close/>
                </a:path>
              </a:pathLst>
            </a:custGeom>
            <a:solidFill>
              <a:srgbClr val="1F8E43"/>
            </a:solidFill>
            <a:ln w="3175">
              <a:solidFill>
                <a:srgbClr val="006B30"/>
              </a:solidFill>
              <a:round/>
              <a:headEnd/>
              <a:tailEnd/>
            </a:ln>
          </p:spPr>
          <p:txBody>
            <a:bodyPr/>
            <a:lstStyle/>
            <a:p>
              <a:endParaRPr lang="en-US"/>
            </a:p>
          </p:txBody>
        </p:sp>
        <p:sp>
          <p:nvSpPr>
            <p:cNvPr id="29213" name="Freeform 272"/>
            <p:cNvSpPr>
              <a:spLocks/>
            </p:cNvSpPr>
            <p:nvPr/>
          </p:nvSpPr>
          <p:spPr bwMode="auto">
            <a:xfrm>
              <a:off x="648" y="2618"/>
              <a:ext cx="56" cy="28"/>
            </a:xfrm>
            <a:custGeom>
              <a:avLst/>
              <a:gdLst>
                <a:gd name="T0" fmla="*/ 38 w 56"/>
                <a:gd name="T1" fmla="*/ 2 h 28"/>
                <a:gd name="T2" fmla="*/ 26 w 56"/>
                <a:gd name="T3" fmla="*/ 4 h 28"/>
                <a:gd name="T4" fmla="*/ 16 w 56"/>
                <a:gd name="T5" fmla="*/ 8 h 28"/>
                <a:gd name="T6" fmla="*/ 8 w 56"/>
                <a:gd name="T7" fmla="*/ 14 h 28"/>
                <a:gd name="T8" fmla="*/ 0 w 56"/>
                <a:gd name="T9" fmla="*/ 22 h 28"/>
                <a:gd name="T10" fmla="*/ 4 w 56"/>
                <a:gd name="T11" fmla="*/ 22 h 28"/>
                <a:gd name="T12" fmla="*/ 16 w 56"/>
                <a:gd name="T13" fmla="*/ 18 h 28"/>
                <a:gd name="T14" fmla="*/ 28 w 56"/>
                <a:gd name="T15" fmla="*/ 16 h 28"/>
                <a:gd name="T16" fmla="*/ 22 w 56"/>
                <a:gd name="T17" fmla="*/ 22 h 28"/>
                <a:gd name="T18" fmla="*/ 18 w 56"/>
                <a:gd name="T19" fmla="*/ 24 h 28"/>
                <a:gd name="T20" fmla="*/ 16 w 56"/>
                <a:gd name="T21" fmla="*/ 28 h 28"/>
                <a:gd name="T22" fmla="*/ 26 w 56"/>
                <a:gd name="T23" fmla="*/ 24 h 28"/>
                <a:gd name="T24" fmla="*/ 30 w 56"/>
                <a:gd name="T25" fmla="*/ 24 h 28"/>
                <a:gd name="T26" fmla="*/ 36 w 56"/>
                <a:gd name="T27" fmla="*/ 24 h 28"/>
                <a:gd name="T28" fmla="*/ 34 w 56"/>
                <a:gd name="T29" fmla="*/ 26 h 28"/>
                <a:gd name="T30" fmla="*/ 44 w 56"/>
                <a:gd name="T31" fmla="*/ 22 h 28"/>
                <a:gd name="T32" fmla="*/ 56 w 56"/>
                <a:gd name="T33" fmla="*/ 20 h 28"/>
                <a:gd name="T34" fmla="*/ 46 w 56"/>
                <a:gd name="T35" fmla="*/ 16 h 28"/>
                <a:gd name="T36" fmla="*/ 38 w 56"/>
                <a:gd name="T37" fmla="*/ 12 h 28"/>
                <a:gd name="T38" fmla="*/ 42 w 56"/>
                <a:gd name="T39" fmla="*/ 10 h 28"/>
                <a:gd name="T40" fmla="*/ 46 w 56"/>
                <a:gd name="T41" fmla="*/ 8 h 28"/>
                <a:gd name="T42" fmla="*/ 50 w 56"/>
                <a:gd name="T43" fmla="*/ 6 h 28"/>
                <a:gd name="T44" fmla="*/ 52 w 56"/>
                <a:gd name="T45" fmla="*/ 4 h 28"/>
                <a:gd name="T46" fmla="*/ 50 w 56"/>
                <a:gd name="T47" fmla="*/ 0 h 28"/>
                <a:gd name="T48" fmla="*/ 46 w 56"/>
                <a:gd name="T49" fmla="*/ 0 h 28"/>
                <a:gd name="T50" fmla="*/ 38 w 56"/>
                <a:gd name="T51" fmla="*/ 2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8"/>
                <a:gd name="T80" fmla="*/ 56 w 56"/>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8">
                  <a:moveTo>
                    <a:pt x="38" y="2"/>
                  </a:moveTo>
                  <a:lnTo>
                    <a:pt x="26" y="4"/>
                  </a:lnTo>
                  <a:lnTo>
                    <a:pt x="16" y="8"/>
                  </a:lnTo>
                  <a:lnTo>
                    <a:pt x="8" y="14"/>
                  </a:lnTo>
                  <a:lnTo>
                    <a:pt x="0" y="22"/>
                  </a:lnTo>
                  <a:lnTo>
                    <a:pt x="4" y="22"/>
                  </a:lnTo>
                  <a:lnTo>
                    <a:pt x="16" y="18"/>
                  </a:lnTo>
                  <a:lnTo>
                    <a:pt x="28" y="16"/>
                  </a:lnTo>
                  <a:lnTo>
                    <a:pt x="22" y="22"/>
                  </a:lnTo>
                  <a:lnTo>
                    <a:pt x="18" y="24"/>
                  </a:lnTo>
                  <a:lnTo>
                    <a:pt x="16" y="28"/>
                  </a:lnTo>
                  <a:lnTo>
                    <a:pt x="26" y="24"/>
                  </a:lnTo>
                  <a:lnTo>
                    <a:pt x="30" y="24"/>
                  </a:lnTo>
                  <a:lnTo>
                    <a:pt x="36" y="24"/>
                  </a:lnTo>
                  <a:lnTo>
                    <a:pt x="34" y="26"/>
                  </a:lnTo>
                  <a:lnTo>
                    <a:pt x="44" y="22"/>
                  </a:lnTo>
                  <a:lnTo>
                    <a:pt x="56" y="20"/>
                  </a:lnTo>
                  <a:lnTo>
                    <a:pt x="46" y="16"/>
                  </a:lnTo>
                  <a:lnTo>
                    <a:pt x="38" y="12"/>
                  </a:lnTo>
                  <a:lnTo>
                    <a:pt x="42" y="10"/>
                  </a:lnTo>
                  <a:lnTo>
                    <a:pt x="46" y="8"/>
                  </a:lnTo>
                  <a:lnTo>
                    <a:pt x="50" y="6"/>
                  </a:lnTo>
                  <a:lnTo>
                    <a:pt x="52" y="4"/>
                  </a:lnTo>
                  <a:lnTo>
                    <a:pt x="50" y="0"/>
                  </a:lnTo>
                  <a:lnTo>
                    <a:pt x="46" y="0"/>
                  </a:lnTo>
                  <a:lnTo>
                    <a:pt x="38" y="2"/>
                  </a:lnTo>
                  <a:close/>
                </a:path>
              </a:pathLst>
            </a:custGeom>
            <a:solidFill>
              <a:srgbClr val="1F8E43"/>
            </a:solidFill>
            <a:ln w="3175">
              <a:solidFill>
                <a:srgbClr val="006B30"/>
              </a:solidFill>
              <a:round/>
              <a:headEnd/>
              <a:tailEnd/>
            </a:ln>
          </p:spPr>
          <p:txBody>
            <a:bodyPr/>
            <a:lstStyle/>
            <a:p>
              <a:endParaRPr lang="en-US"/>
            </a:p>
          </p:txBody>
        </p:sp>
        <p:sp>
          <p:nvSpPr>
            <p:cNvPr id="29214" name="Freeform 273"/>
            <p:cNvSpPr>
              <a:spLocks/>
            </p:cNvSpPr>
            <p:nvPr/>
          </p:nvSpPr>
          <p:spPr bwMode="auto">
            <a:xfrm>
              <a:off x="670" y="2600"/>
              <a:ext cx="38" cy="16"/>
            </a:xfrm>
            <a:custGeom>
              <a:avLst/>
              <a:gdLst>
                <a:gd name="T0" fmla="*/ 20 w 38"/>
                <a:gd name="T1" fmla="*/ 0 h 16"/>
                <a:gd name="T2" fmla="*/ 8 w 38"/>
                <a:gd name="T3" fmla="*/ 4 h 16"/>
                <a:gd name="T4" fmla="*/ 4 w 38"/>
                <a:gd name="T5" fmla="*/ 6 h 16"/>
                <a:gd name="T6" fmla="*/ 0 w 38"/>
                <a:gd name="T7" fmla="*/ 10 h 16"/>
                <a:gd name="T8" fmla="*/ 6 w 38"/>
                <a:gd name="T9" fmla="*/ 10 h 16"/>
                <a:gd name="T10" fmla="*/ 10 w 38"/>
                <a:gd name="T11" fmla="*/ 10 h 16"/>
                <a:gd name="T12" fmla="*/ 16 w 38"/>
                <a:gd name="T13" fmla="*/ 8 h 16"/>
                <a:gd name="T14" fmla="*/ 22 w 38"/>
                <a:gd name="T15" fmla="*/ 10 h 16"/>
                <a:gd name="T16" fmla="*/ 16 w 38"/>
                <a:gd name="T17" fmla="*/ 14 h 16"/>
                <a:gd name="T18" fmla="*/ 18 w 38"/>
                <a:gd name="T19" fmla="*/ 16 h 16"/>
                <a:gd name="T20" fmla="*/ 28 w 38"/>
                <a:gd name="T21" fmla="*/ 12 h 16"/>
                <a:gd name="T22" fmla="*/ 38 w 38"/>
                <a:gd name="T23" fmla="*/ 12 h 16"/>
                <a:gd name="T24" fmla="*/ 34 w 38"/>
                <a:gd name="T25" fmla="*/ 10 h 16"/>
                <a:gd name="T26" fmla="*/ 32 w 38"/>
                <a:gd name="T27" fmla="*/ 8 h 16"/>
                <a:gd name="T28" fmla="*/ 34 w 38"/>
                <a:gd name="T29" fmla="*/ 4 h 16"/>
                <a:gd name="T30" fmla="*/ 36 w 38"/>
                <a:gd name="T31" fmla="*/ 2 h 16"/>
                <a:gd name="T32" fmla="*/ 32 w 38"/>
                <a:gd name="T33" fmla="*/ 0 h 16"/>
                <a:gd name="T34" fmla="*/ 26 w 38"/>
                <a:gd name="T35" fmla="*/ 0 h 16"/>
                <a:gd name="T36" fmla="*/ 22 w 38"/>
                <a:gd name="T37" fmla="*/ 2 h 16"/>
                <a:gd name="T38" fmla="*/ 16 w 38"/>
                <a:gd name="T39" fmla="*/ 0 h 16"/>
                <a:gd name="T40" fmla="*/ 20 w 38"/>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6"/>
                <a:gd name="T65" fmla="*/ 38 w 3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6">
                  <a:moveTo>
                    <a:pt x="20" y="0"/>
                  </a:moveTo>
                  <a:lnTo>
                    <a:pt x="8" y="4"/>
                  </a:lnTo>
                  <a:lnTo>
                    <a:pt x="4" y="6"/>
                  </a:lnTo>
                  <a:lnTo>
                    <a:pt x="0" y="10"/>
                  </a:lnTo>
                  <a:lnTo>
                    <a:pt x="6" y="10"/>
                  </a:lnTo>
                  <a:lnTo>
                    <a:pt x="10" y="10"/>
                  </a:lnTo>
                  <a:lnTo>
                    <a:pt x="16" y="8"/>
                  </a:lnTo>
                  <a:lnTo>
                    <a:pt x="22" y="10"/>
                  </a:lnTo>
                  <a:lnTo>
                    <a:pt x="16" y="14"/>
                  </a:lnTo>
                  <a:lnTo>
                    <a:pt x="18" y="16"/>
                  </a:lnTo>
                  <a:lnTo>
                    <a:pt x="28" y="12"/>
                  </a:lnTo>
                  <a:lnTo>
                    <a:pt x="38" y="12"/>
                  </a:lnTo>
                  <a:lnTo>
                    <a:pt x="34" y="10"/>
                  </a:lnTo>
                  <a:lnTo>
                    <a:pt x="32" y="8"/>
                  </a:lnTo>
                  <a:lnTo>
                    <a:pt x="34" y="4"/>
                  </a:lnTo>
                  <a:lnTo>
                    <a:pt x="36" y="2"/>
                  </a:lnTo>
                  <a:lnTo>
                    <a:pt x="32" y="0"/>
                  </a:lnTo>
                  <a:lnTo>
                    <a:pt x="26" y="0"/>
                  </a:lnTo>
                  <a:lnTo>
                    <a:pt x="22" y="2"/>
                  </a:lnTo>
                  <a:lnTo>
                    <a:pt x="16" y="0"/>
                  </a:lnTo>
                  <a:lnTo>
                    <a:pt x="20" y="0"/>
                  </a:lnTo>
                  <a:close/>
                </a:path>
              </a:pathLst>
            </a:custGeom>
            <a:solidFill>
              <a:srgbClr val="1F8E43"/>
            </a:solidFill>
            <a:ln w="3175">
              <a:solidFill>
                <a:srgbClr val="006B30"/>
              </a:solidFill>
              <a:round/>
              <a:headEnd/>
              <a:tailEnd/>
            </a:ln>
          </p:spPr>
          <p:txBody>
            <a:bodyPr/>
            <a:lstStyle/>
            <a:p>
              <a:endParaRPr lang="en-US"/>
            </a:p>
          </p:txBody>
        </p:sp>
        <p:sp>
          <p:nvSpPr>
            <p:cNvPr id="29215" name="Freeform 274"/>
            <p:cNvSpPr>
              <a:spLocks/>
            </p:cNvSpPr>
            <p:nvPr/>
          </p:nvSpPr>
          <p:spPr bwMode="auto">
            <a:xfrm>
              <a:off x="648" y="2602"/>
              <a:ext cx="30" cy="18"/>
            </a:xfrm>
            <a:custGeom>
              <a:avLst/>
              <a:gdLst>
                <a:gd name="T0" fmla="*/ 18 w 30"/>
                <a:gd name="T1" fmla="*/ 0 h 18"/>
                <a:gd name="T2" fmla="*/ 8 w 30"/>
                <a:gd name="T3" fmla="*/ 4 h 18"/>
                <a:gd name="T4" fmla="*/ 4 w 30"/>
                <a:gd name="T5" fmla="*/ 6 h 18"/>
                <a:gd name="T6" fmla="*/ 0 w 30"/>
                <a:gd name="T7" fmla="*/ 10 h 18"/>
                <a:gd name="T8" fmla="*/ 8 w 30"/>
                <a:gd name="T9" fmla="*/ 10 h 18"/>
                <a:gd name="T10" fmla="*/ 18 w 30"/>
                <a:gd name="T11" fmla="*/ 8 h 18"/>
                <a:gd name="T12" fmla="*/ 14 w 30"/>
                <a:gd name="T13" fmla="*/ 12 h 18"/>
                <a:gd name="T14" fmla="*/ 10 w 30"/>
                <a:gd name="T15" fmla="*/ 18 h 18"/>
                <a:gd name="T16" fmla="*/ 20 w 30"/>
                <a:gd name="T17" fmla="*/ 16 h 18"/>
                <a:gd name="T18" fmla="*/ 30 w 30"/>
                <a:gd name="T19" fmla="*/ 12 h 18"/>
                <a:gd name="T20" fmla="*/ 26 w 30"/>
                <a:gd name="T21" fmla="*/ 8 h 18"/>
                <a:gd name="T22" fmla="*/ 26 w 30"/>
                <a:gd name="T23" fmla="*/ 6 h 18"/>
                <a:gd name="T24" fmla="*/ 26 w 30"/>
                <a:gd name="T25" fmla="*/ 4 h 18"/>
                <a:gd name="T26" fmla="*/ 30 w 30"/>
                <a:gd name="T27" fmla="*/ 0 h 18"/>
                <a:gd name="T28" fmla="*/ 24 w 30"/>
                <a:gd name="T29" fmla="*/ 0 h 18"/>
                <a:gd name="T30" fmla="*/ 18 w 30"/>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8" y="0"/>
                  </a:moveTo>
                  <a:lnTo>
                    <a:pt x="8" y="4"/>
                  </a:lnTo>
                  <a:lnTo>
                    <a:pt x="4" y="6"/>
                  </a:lnTo>
                  <a:lnTo>
                    <a:pt x="0" y="10"/>
                  </a:lnTo>
                  <a:lnTo>
                    <a:pt x="8" y="10"/>
                  </a:lnTo>
                  <a:lnTo>
                    <a:pt x="18" y="8"/>
                  </a:lnTo>
                  <a:lnTo>
                    <a:pt x="14" y="12"/>
                  </a:lnTo>
                  <a:lnTo>
                    <a:pt x="10" y="18"/>
                  </a:lnTo>
                  <a:lnTo>
                    <a:pt x="20" y="16"/>
                  </a:lnTo>
                  <a:lnTo>
                    <a:pt x="30" y="12"/>
                  </a:lnTo>
                  <a:lnTo>
                    <a:pt x="26" y="8"/>
                  </a:lnTo>
                  <a:lnTo>
                    <a:pt x="26" y="6"/>
                  </a:lnTo>
                  <a:lnTo>
                    <a:pt x="26" y="4"/>
                  </a:lnTo>
                  <a:lnTo>
                    <a:pt x="30" y="0"/>
                  </a:lnTo>
                  <a:lnTo>
                    <a:pt x="24"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216" name="Freeform 275"/>
            <p:cNvSpPr>
              <a:spLocks/>
            </p:cNvSpPr>
            <p:nvPr/>
          </p:nvSpPr>
          <p:spPr bwMode="auto">
            <a:xfrm>
              <a:off x="630" y="2586"/>
              <a:ext cx="40" cy="16"/>
            </a:xfrm>
            <a:custGeom>
              <a:avLst/>
              <a:gdLst>
                <a:gd name="T0" fmla="*/ 30 w 40"/>
                <a:gd name="T1" fmla="*/ 2 h 16"/>
                <a:gd name="T2" fmla="*/ 22 w 40"/>
                <a:gd name="T3" fmla="*/ 2 h 16"/>
                <a:gd name="T4" fmla="*/ 12 w 40"/>
                <a:gd name="T5" fmla="*/ 6 h 16"/>
                <a:gd name="T6" fmla="*/ 6 w 40"/>
                <a:gd name="T7" fmla="*/ 10 h 16"/>
                <a:gd name="T8" fmla="*/ 0 w 40"/>
                <a:gd name="T9" fmla="*/ 16 h 16"/>
                <a:gd name="T10" fmla="*/ 14 w 40"/>
                <a:gd name="T11" fmla="*/ 14 h 16"/>
                <a:gd name="T12" fmla="*/ 20 w 40"/>
                <a:gd name="T13" fmla="*/ 12 h 16"/>
                <a:gd name="T14" fmla="*/ 28 w 40"/>
                <a:gd name="T15" fmla="*/ 12 h 16"/>
                <a:gd name="T16" fmla="*/ 24 w 40"/>
                <a:gd name="T17" fmla="*/ 14 h 16"/>
                <a:gd name="T18" fmla="*/ 22 w 40"/>
                <a:gd name="T19" fmla="*/ 16 h 16"/>
                <a:gd name="T20" fmla="*/ 30 w 40"/>
                <a:gd name="T21" fmla="*/ 14 h 16"/>
                <a:gd name="T22" fmla="*/ 36 w 40"/>
                <a:gd name="T23" fmla="*/ 12 h 16"/>
                <a:gd name="T24" fmla="*/ 38 w 40"/>
                <a:gd name="T25" fmla="*/ 10 h 16"/>
                <a:gd name="T26" fmla="*/ 38 w 40"/>
                <a:gd name="T27" fmla="*/ 8 h 16"/>
                <a:gd name="T28" fmla="*/ 36 w 40"/>
                <a:gd name="T29" fmla="*/ 8 h 16"/>
                <a:gd name="T30" fmla="*/ 34 w 40"/>
                <a:gd name="T31" fmla="*/ 8 h 16"/>
                <a:gd name="T32" fmla="*/ 32 w 40"/>
                <a:gd name="T33" fmla="*/ 6 h 16"/>
                <a:gd name="T34" fmla="*/ 36 w 40"/>
                <a:gd name="T35" fmla="*/ 4 h 16"/>
                <a:gd name="T36" fmla="*/ 40 w 40"/>
                <a:gd name="T37" fmla="*/ 0 h 16"/>
                <a:gd name="T38" fmla="*/ 32 w 40"/>
                <a:gd name="T39" fmla="*/ 0 h 16"/>
                <a:gd name="T40" fmla="*/ 28 w 40"/>
                <a:gd name="T41" fmla="*/ 0 h 16"/>
                <a:gd name="T42" fmla="*/ 26 w 40"/>
                <a:gd name="T43" fmla="*/ 4 h 16"/>
                <a:gd name="T44" fmla="*/ 30 w 40"/>
                <a:gd name="T45" fmla="*/ 2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16"/>
                <a:gd name="T71" fmla="*/ 40 w 40"/>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16">
                  <a:moveTo>
                    <a:pt x="30" y="2"/>
                  </a:moveTo>
                  <a:lnTo>
                    <a:pt x="22" y="2"/>
                  </a:lnTo>
                  <a:lnTo>
                    <a:pt x="12" y="6"/>
                  </a:lnTo>
                  <a:lnTo>
                    <a:pt x="6" y="10"/>
                  </a:lnTo>
                  <a:lnTo>
                    <a:pt x="0" y="16"/>
                  </a:lnTo>
                  <a:lnTo>
                    <a:pt x="14" y="14"/>
                  </a:lnTo>
                  <a:lnTo>
                    <a:pt x="20" y="12"/>
                  </a:lnTo>
                  <a:lnTo>
                    <a:pt x="28" y="12"/>
                  </a:lnTo>
                  <a:lnTo>
                    <a:pt x="24" y="14"/>
                  </a:lnTo>
                  <a:lnTo>
                    <a:pt x="22" y="16"/>
                  </a:lnTo>
                  <a:lnTo>
                    <a:pt x="30" y="14"/>
                  </a:lnTo>
                  <a:lnTo>
                    <a:pt x="36" y="12"/>
                  </a:lnTo>
                  <a:lnTo>
                    <a:pt x="38" y="10"/>
                  </a:lnTo>
                  <a:lnTo>
                    <a:pt x="38" y="8"/>
                  </a:lnTo>
                  <a:lnTo>
                    <a:pt x="36" y="8"/>
                  </a:lnTo>
                  <a:lnTo>
                    <a:pt x="34" y="8"/>
                  </a:lnTo>
                  <a:lnTo>
                    <a:pt x="32" y="6"/>
                  </a:lnTo>
                  <a:lnTo>
                    <a:pt x="36" y="4"/>
                  </a:lnTo>
                  <a:lnTo>
                    <a:pt x="40" y="0"/>
                  </a:lnTo>
                  <a:lnTo>
                    <a:pt x="32" y="0"/>
                  </a:lnTo>
                  <a:lnTo>
                    <a:pt x="28" y="0"/>
                  </a:lnTo>
                  <a:lnTo>
                    <a:pt x="26" y="4"/>
                  </a:lnTo>
                  <a:lnTo>
                    <a:pt x="30" y="2"/>
                  </a:lnTo>
                  <a:close/>
                </a:path>
              </a:pathLst>
            </a:custGeom>
            <a:solidFill>
              <a:srgbClr val="1F8E43"/>
            </a:solidFill>
            <a:ln w="3175">
              <a:solidFill>
                <a:srgbClr val="006B30"/>
              </a:solidFill>
              <a:round/>
              <a:headEnd/>
              <a:tailEnd/>
            </a:ln>
          </p:spPr>
          <p:txBody>
            <a:bodyPr/>
            <a:lstStyle/>
            <a:p>
              <a:endParaRPr lang="en-US"/>
            </a:p>
          </p:txBody>
        </p:sp>
        <p:sp>
          <p:nvSpPr>
            <p:cNvPr id="29217" name="Freeform 276"/>
            <p:cNvSpPr>
              <a:spLocks/>
            </p:cNvSpPr>
            <p:nvPr/>
          </p:nvSpPr>
          <p:spPr bwMode="auto">
            <a:xfrm>
              <a:off x="630" y="2606"/>
              <a:ext cx="22" cy="8"/>
            </a:xfrm>
            <a:custGeom>
              <a:avLst/>
              <a:gdLst>
                <a:gd name="T0" fmla="*/ 12 w 22"/>
                <a:gd name="T1" fmla="*/ 2 h 8"/>
                <a:gd name="T2" fmla="*/ 6 w 22"/>
                <a:gd name="T3" fmla="*/ 4 h 8"/>
                <a:gd name="T4" fmla="*/ 0 w 22"/>
                <a:gd name="T5" fmla="*/ 8 h 8"/>
                <a:gd name="T6" fmla="*/ 2 w 22"/>
                <a:gd name="T7" fmla="*/ 8 h 8"/>
                <a:gd name="T8" fmla="*/ 14 w 22"/>
                <a:gd name="T9" fmla="*/ 8 h 8"/>
                <a:gd name="T10" fmla="*/ 18 w 22"/>
                <a:gd name="T11" fmla="*/ 8 h 8"/>
                <a:gd name="T12" fmla="*/ 22 w 22"/>
                <a:gd name="T13" fmla="*/ 4 h 8"/>
                <a:gd name="T14" fmla="*/ 22 w 22"/>
                <a:gd name="T15" fmla="*/ 0 h 8"/>
                <a:gd name="T16" fmla="*/ 18 w 22"/>
                <a:gd name="T17" fmla="*/ 0 h 8"/>
                <a:gd name="T18" fmla="*/ 16 w 22"/>
                <a:gd name="T19" fmla="*/ 0 h 8"/>
                <a:gd name="T20" fmla="*/ 12 w 22"/>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12" y="2"/>
                  </a:moveTo>
                  <a:lnTo>
                    <a:pt x="6" y="4"/>
                  </a:lnTo>
                  <a:lnTo>
                    <a:pt x="0" y="8"/>
                  </a:lnTo>
                  <a:lnTo>
                    <a:pt x="2" y="8"/>
                  </a:lnTo>
                  <a:lnTo>
                    <a:pt x="14" y="8"/>
                  </a:lnTo>
                  <a:lnTo>
                    <a:pt x="18" y="8"/>
                  </a:lnTo>
                  <a:lnTo>
                    <a:pt x="22" y="4"/>
                  </a:lnTo>
                  <a:lnTo>
                    <a:pt x="22" y="0"/>
                  </a:lnTo>
                  <a:lnTo>
                    <a:pt x="18" y="0"/>
                  </a:lnTo>
                  <a:lnTo>
                    <a:pt x="16" y="0"/>
                  </a:lnTo>
                  <a:lnTo>
                    <a:pt x="12" y="2"/>
                  </a:lnTo>
                  <a:close/>
                </a:path>
              </a:pathLst>
            </a:custGeom>
            <a:solidFill>
              <a:srgbClr val="1F8E43"/>
            </a:solidFill>
            <a:ln w="3175">
              <a:solidFill>
                <a:srgbClr val="006B30"/>
              </a:solidFill>
              <a:round/>
              <a:headEnd/>
              <a:tailEnd/>
            </a:ln>
          </p:spPr>
          <p:txBody>
            <a:bodyPr/>
            <a:lstStyle/>
            <a:p>
              <a:endParaRPr lang="en-US"/>
            </a:p>
          </p:txBody>
        </p:sp>
        <p:sp>
          <p:nvSpPr>
            <p:cNvPr id="29218" name="Freeform 277"/>
            <p:cNvSpPr>
              <a:spLocks/>
            </p:cNvSpPr>
            <p:nvPr/>
          </p:nvSpPr>
          <p:spPr bwMode="auto">
            <a:xfrm>
              <a:off x="612" y="2624"/>
              <a:ext cx="46" cy="22"/>
            </a:xfrm>
            <a:custGeom>
              <a:avLst/>
              <a:gdLst>
                <a:gd name="T0" fmla="*/ 34 w 46"/>
                <a:gd name="T1" fmla="*/ 2 h 22"/>
                <a:gd name="T2" fmla="*/ 26 w 46"/>
                <a:gd name="T3" fmla="*/ 4 h 22"/>
                <a:gd name="T4" fmla="*/ 16 w 46"/>
                <a:gd name="T5" fmla="*/ 8 h 22"/>
                <a:gd name="T6" fmla="*/ 8 w 46"/>
                <a:gd name="T7" fmla="*/ 14 h 22"/>
                <a:gd name="T8" fmla="*/ 0 w 46"/>
                <a:gd name="T9" fmla="*/ 22 h 22"/>
                <a:gd name="T10" fmla="*/ 16 w 46"/>
                <a:gd name="T11" fmla="*/ 18 h 22"/>
                <a:gd name="T12" fmla="*/ 22 w 46"/>
                <a:gd name="T13" fmla="*/ 16 h 22"/>
                <a:gd name="T14" fmla="*/ 30 w 46"/>
                <a:gd name="T15" fmla="*/ 16 h 22"/>
                <a:gd name="T16" fmla="*/ 26 w 46"/>
                <a:gd name="T17" fmla="*/ 18 h 22"/>
                <a:gd name="T18" fmla="*/ 22 w 46"/>
                <a:gd name="T19" fmla="*/ 20 h 22"/>
                <a:gd name="T20" fmla="*/ 28 w 46"/>
                <a:gd name="T21" fmla="*/ 20 h 22"/>
                <a:gd name="T22" fmla="*/ 34 w 46"/>
                <a:gd name="T23" fmla="*/ 18 h 22"/>
                <a:gd name="T24" fmla="*/ 44 w 46"/>
                <a:gd name="T25" fmla="*/ 14 h 22"/>
                <a:gd name="T26" fmla="*/ 36 w 46"/>
                <a:gd name="T27" fmla="*/ 6 h 22"/>
                <a:gd name="T28" fmla="*/ 42 w 46"/>
                <a:gd name="T29" fmla="*/ 4 h 22"/>
                <a:gd name="T30" fmla="*/ 46 w 46"/>
                <a:gd name="T31" fmla="*/ 2 h 22"/>
                <a:gd name="T32" fmla="*/ 38 w 46"/>
                <a:gd name="T33" fmla="*/ 0 h 22"/>
                <a:gd name="T34" fmla="*/ 28 w 46"/>
                <a:gd name="T35" fmla="*/ 0 h 22"/>
                <a:gd name="T36" fmla="*/ 34 w 46"/>
                <a:gd name="T37" fmla="*/ 2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2"/>
                <a:gd name="T59" fmla="*/ 46 w 4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2">
                  <a:moveTo>
                    <a:pt x="34" y="2"/>
                  </a:moveTo>
                  <a:lnTo>
                    <a:pt x="26" y="4"/>
                  </a:lnTo>
                  <a:lnTo>
                    <a:pt x="16" y="8"/>
                  </a:lnTo>
                  <a:lnTo>
                    <a:pt x="8" y="14"/>
                  </a:lnTo>
                  <a:lnTo>
                    <a:pt x="0" y="22"/>
                  </a:lnTo>
                  <a:lnTo>
                    <a:pt x="16" y="18"/>
                  </a:lnTo>
                  <a:lnTo>
                    <a:pt x="22" y="16"/>
                  </a:lnTo>
                  <a:lnTo>
                    <a:pt x="30" y="16"/>
                  </a:lnTo>
                  <a:lnTo>
                    <a:pt x="26" y="18"/>
                  </a:lnTo>
                  <a:lnTo>
                    <a:pt x="22" y="20"/>
                  </a:lnTo>
                  <a:lnTo>
                    <a:pt x="28" y="20"/>
                  </a:lnTo>
                  <a:lnTo>
                    <a:pt x="34" y="18"/>
                  </a:lnTo>
                  <a:lnTo>
                    <a:pt x="44" y="14"/>
                  </a:lnTo>
                  <a:lnTo>
                    <a:pt x="36" y="6"/>
                  </a:lnTo>
                  <a:lnTo>
                    <a:pt x="42" y="4"/>
                  </a:lnTo>
                  <a:lnTo>
                    <a:pt x="46" y="2"/>
                  </a:lnTo>
                  <a:lnTo>
                    <a:pt x="38" y="0"/>
                  </a:lnTo>
                  <a:lnTo>
                    <a:pt x="28" y="0"/>
                  </a:lnTo>
                  <a:lnTo>
                    <a:pt x="34" y="2"/>
                  </a:lnTo>
                  <a:close/>
                </a:path>
              </a:pathLst>
            </a:custGeom>
            <a:solidFill>
              <a:srgbClr val="1F8E43"/>
            </a:solidFill>
            <a:ln w="3175">
              <a:solidFill>
                <a:srgbClr val="006B30"/>
              </a:solidFill>
              <a:round/>
              <a:headEnd/>
              <a:tailEnd/>
            </a:ln>
          </p:spPr>
          <p:txBody>
            <a:bodyPr/>
            <a:lstStyle/>
            <a:p>
              <a:endParaRPr lang="en-US"/>
            </a:p>
          </p:txBody>
        </p:sp>
        <p:sp>
          <p:nvSpPr>
            <p:cNvPr id="29219" name="Freeform 278"/>
            <p:cNvSpPr>
              <a:spLocks/>
            </p:cNvSpPr>
            <p:nvPr/>
          </p:nvSpPr>
          <p:spPr bwMode="auto">
            <a:xfrm>
              <a:off x="606" y="2620"/>
              <a:ext cx="34" cy="10"/>
            </a:xfrm>
            <a:custGeom>
              <a:avLst/>
              <a:gdLst>
                <a:gd name="T0" fmla="*/ 18 w 34"/>
                <a:gd name="T1" fmla="*/ 0 h 10"/>
                <a:gd name="T2" fmla="*/ 8 w 34"/>
                <a:gd name="T3" fmla="*/ 2 h 10"/>
                <a:gd name="T4" fmla="*/ 4 w 34"/>
                <a:gd name="T5" fmla="*/ 4 h 10"/>
                <a:gd name="T6" fmla="*/ 0 w 34"/>
                <a:gd name="T7" fmla="*/ 6 h 10"/>
                <a:gd name="T8" fmla="*/ 4 w 34"/>
                <a:gd name="T9" fmla="*/ 8 h 10"/>
                <a:gd name="T10" fmla="*/ 8 w 34"/>
                <a:gd name="T11" fmla="*/ 8 h 10"/>
                <a:gd name="T12" fmla="*/ 16 w 34"/>
                <a:gd name="T13" fmla="*/ 8 h 10"/>
                <a:gd name="T14" fmla="*/ 18 w 34"/>
                <a:gd name="T15" fmla="*/ 8 h 10"/>
                <a:gd name="T16" fmla="*/ 16 w 34"/>
                <a:gd name="T17" fmla="*/ 10 h 10"/>
                <a:gd name="T18" fmla="*/ 26 w 34"/>
                <a:gd name="T19" fmla="*/ 8 h 10"/>
                <a:gd name="T20" fmla="*/ 34 w 34"/>
                <a:gd name="T21" fmla="*/ 4 h 10"/>
                <a:gd name="T22" fmla="*/ 28 w 34"/>
                <a:gd name="T23" fmla="*/ 0 h 10"/>
                <a:gd name="T24" fmla="*/ 18 w 3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0"/>
                <a:gd name="T41" fmla="*/ 34 w 3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0">
                  <a:moveTo>
                    <a:pt x="18" y="0"/>
                  </a:moveTo>
                  <a:lnTo>
                    <a:pt x="8" y="2"/>
                  </a:lnTo>
                  <a:lnTo>
                    <a:pt x="4" y="4"/>
                  </a:lnTo>
                  <a:lnTo>
                    <a:pt x="0" y="6"/>
                  </a:lnTo>
                  <a:lnTo>
                    <a:pt x="4" y="8"/>
                  </a:lnTo>
                  <a:lnTo>
                    <a:pt x="8" y="8"/>
                  </a:lnTo>
                  <a:lnTo>
                    <a:pt x="16" y="8"/>
                  </a:lnTo>
                  <a:lnTo>
                    <a:pt x="18" y="8"/>
                  </a:lnTo>
                  <a:lnTo>
                    <a:pt x="16" y="10"/>
                  </a:lnTo>
                  <a:lnTo>
                    <a:pt x="26" y="8"/>
                  </a:lnTo>
                  <a:lnTo>
                    <a:pt x="34" y="4"/>
                  </a:lnTo>
                  <a:lnTo>
                    <a:pt x="28"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220" name="Freeform 279"/>
            <p:cNvSpPr>
              <a:spLocks/>
            </p:cNvSpPr>
            <p:nvPr/>
          </p:nvSpPr>
          <p:spPr bwMode="auto">
            <a:xfrm>
              <a:off x="612" y="2650"/>
              <a:ext cx="40" cy="16"/>
            </a:xfrm>
            <a:custGeom>
              <a:avLst/>
              <a:gdLst>
                <a:gd name="T0" fmla="*/ 18 w 40"/>
                <a:gd name="T1" fmla="*/ 6 h 16"/>
                <a:gd name="T2" fmla="*/ 8 w 40"/>
                <a:gd name="T3" fmla="*/ 8 h 16"/>
                <a:gd name="T4" fmla="*/ 4 w 40"/>
                <a:gd name="T5" fmla="*/ 10 h 16"/>
                <a:gd name="T6" fmla="*/ 0 w 40"/>
                <a:gd name="T7" fmla="*/ 14 h 16"/>
                <a:gd name="T8" fmla="*/ 10 w 40"/>
                <a:gd name="T9" fmla="*/ 12 h 16"/>
                <a:gd name="T10" fmla="*/ 16 w 40"/>
                <a:gd name="T11" fmla="*/ 12 h 16"/>
                <a:gd name="T12" fmla="*/ 22 w 40"/>
                <a:gd name="T13" fmla="*/ 12 h 16"/>
                <a:gd name="T14" fmla="*/ 20 w 40"/>
                <a:gd name="T15" fmla="*/ 14 h 16"/>
                <a:gd name="T16" fmla="*/ 18 w 40"/>
                <a:gd name="T17" fmla="*/ 16 h 16"/>
                <a:gd name="T18" fmla="*/ 30 w 40"/>
                <a:gd name="T19" fmla="*/ 16 h 16"/>
                <a:gd name="T20" fmla="*/ 34 w 40"/>
                <a:gd name="T21" fmla="*/ 14 h 16"/>
                <a:gd name="T22" fmla="*/ 38 w 40"/>
                <a:gd name="T23" fmla="*/ 10 h 16"/>
                <a:gd name="T24" fmla="*/ 36 w 40"/>
                <a:gd name="T25" fmla="*/ 8 h 16"/>
                <a:gd name="T26" fmla="*/ 30 w 40"/>
                <a:gd name="T27" fmla="*/ 6 h 16"/>
                <a:gd name="T28" fmla="*/ 40 w 40"/>
                <a:gd name="T29" fmla="*/ 2 h 16"/>
                <a:gd name="T30" fmla="*/ 34 w 40"/>
                <a:gd name="T31" fmla="*/ 0 h 16"/>
                <a:gd name="T32" fmla="*/ 28 w 40"/>
                <a:gd name="T33" fmla="*/ 0 h 16"/>
                <a:gd name="T34" fmla="*/ 16 w 40"/>
                <a:gd name="T35" fmla="*/ 0 h 16"/>
                <a:gd name="T36" fmla="*/ 18 w 40"/>
                <a:gd name="T37" fmla="*/ 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6"/>
                <a:gd name="T59" fmla="*/ 40 w 4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6">
                  <a:moveTo>
                    <a:pt x="18" y="6"/>
                  </a:moveTo>
                  <a:lnTo>
                    <a:pt x="8" y="8"/>
                  </a:lnTo>
                  <a:lnTo>
                    <a:pt x="4" y="10"/>
                  </a:lnTo>
                  <a:lnTo>
                    <a:pt x="0" y="14"/>
                  </a:lnTo>
                  <a:lnTo>
                    <a:pt x="10" y="12"/>
                  </a:lnTo>
                  <a:lnTo>
                    <a:pt x="16" y="12"/>
                  </a:lnTo>
                  <a:lnTo>
                    <a:pt x="22" y="12"/>
                  </a:lnTo>
                  <a:lnTo>
                    <a:pt x="20" y="14"/>
                  </a:lnTo>
                  <a:lnTo>
                    <a:pt x="18" y="16"/>
                  </a:lnTo>
                  <a:lnTo>
                    <a:pt x="30" y="16"/>
                  </a:lnTo>
                  <a:lnTo>
                    <a:pt x="34" y="14"/>
                  </a:lnTo>
                  <a:lnTo>
                    <a:pt x="38" y="10"/>
                  </a:lnTo>
                  <a:lnTo>
                    <a:pt x="36" y="8"/>
                  </a:lnTo>
                  <a:lnTo>
                    <a:pt x="30" y="6"/>
                  </a:lnTo>
                  <a:lnTo>
                    <a:pt x="40" y="2"/>
                  </a:lnTo>
                  <a:lnTo>
                    <a:pt x="34" y="0"/>
                  </a:lnTo>
                  <a:lnTo>
                    <a:pt x="28" y="0"/>
                  </a:lnTo>
                  <a:lnTo>
                    <a:pt x="16" y="0"/>
                  </a:lnTo>
                  <a:lnTo>
                    <a:pt x="18" y="6"/>
                  </a:lnTo>
                  <a:close/>
                </a:path>
              </a:pathLst>
            </a:custGeom>
            <a:solidFill>
              <a:srgbClr val="1F8E43"/>
            </a:solidFill>
            <a:ln w="3175">
              <a:solidFill>
                <a:srgbClr val="006B30"/>
              </a:solidFill>
              <a:round/>
              <a:headEnd/>
              <a:tailEnd/>
            </a:ln>
          </p:spPr>
          <p:txBody>
            <a:bodyPr/>
            <a:lstStyle/>
            <a:p>
              <a:endParaRPr lang="en-US"/>
            </a:p>
          </p:txBody>
        </p:sp>
        <p:sp>
          <p:nvSpPr>
            <p:cNvPr id="29221" name="Freeform 280"/>
            <p:cNvSpPr>
              <a:spLocks/>
            </p:cNvSpPr>
            <p:nvPr/>
          </p:nvSpPr>
          <p:spPr bwMode="auto">
            <a:xfrm>
              <a:off x="592" y="2644"/>
              <a:ext cx="26" cy="12"/>
            </a:xfrm>
            <a:custGeom>
              <a:avLst/>
              <a:gdLst>
                <a:gd name="T0" fmla="*/ 20 w 26"/>
                <a:gd name="T1" fmla="*/ 0 h 12"/>
                <a:gd name="T2" fmla="*/ 10 w 26"/>
                <a:gd name="T3" fmla="*/ 0 h 12"/>
                <a:gd name="T4" fmla="*/ 4 w 26"/>
                <a:gd name="T5" fmla="*/ 4 h 12"/>
                <a:gd name="T6" fmla="*/ 0 w 26"/>
                <a:gd name="T7" fmla="*/ 6 h 12"/>
                <a:gd name="T8" fmla="*/ 6 w 26"/>
                <a:gd name="T9" fmla="*/ 6 h 12"/>
                <a:gd name="T10" fmla="*/ 12 w 26"/>
                <a:gd name="T11" fmla="*/ 6 h 12"/>
                <a:gd name="T12" fmla="*/ 14 w 26"/>
                <a:gd name="T13" fmla="*/ 6 h 12"/>
                <a:gd name="T14" fmla="*/ 14 w 26"/>
                <a:gd name="T15" fmla="*/ 8 h 12"/>
                <a:gd name="T16" fmla="*/ 10 w 26"/>
                <a:gd name="T17" fmla="*/ 12 h 12"/>
                <a:gd name="T18" fmla="*/ 26 w 26"/>
                <a:gd name="T19" fmla="*/ 8 h 12"/>
                <a:gd name="T20" fmla="*/ 2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20" y="0"/>
                  </a:moveTo>
                  <a:lnTo>
                    <a:pt x="10" y="0"/>
                  </a:lnTo>
                  <a:lnTo>
                    <a:pt x="4" y="4"/>
                  </a:lnTo>
                  <a:lnTo>
                    <a:pt x="0" y="6"/>
                  </a:lnTo>
                  <a:lnTo>
                    <a:pt x="6" y="6"/>
                  </a:lnTo>
                  <a:lnTo>
                    <a:pt x="12" y="6"/>
                  </a:lnTo>
                  <a:lnTo>
                    <a:pt x="14" y="6"/>
                  </a:lnTo>
                  <a:lnTo>
                    <a:pt x="14" y="8"/>
                  </a:lnTo>
                  <a:lnTo>
                    <a:pt x="10" y="12"/>
                  </a:lnTo>
                  <a:lnTo>
                    <a:pt x="26" y="8"/>
                  </a:lnTo>
                  <a:lnTo>
                    <a:pt x="20" y="0"/>
                  </a:lnTo>
                  <a:close/>
                </a:path>
              </a:pathLst>
            </a:custGeom>
            <a:solidFill>
              <a:srgbClr val="1F8E43"/>
            </a:solidFill>
            <a:ln w="3175">
              <a:solidFill>
                <a:srgbClr val="006B30"/>
              </a:solidFill>
              <a:round/>
              <a:headEnd/>
              <a:tailEnd/>
            </a:ln>
          </p:spPr>
          <p:txBody>
            <a:bodyPr/>
            <a:lstStyle/>
            <a:p>
              <a:endParaRPr lang="en-US"/>
            </a:p>
          </p:txBody>
        </p:sp>
        <p:sp>
          <p:nvSpPr>
            <p:cNvPr id="29222" name="Freeform 281"/>
            <p:cNvSpPr>
              <a:spLocks/>
            </p:cNvSpPr>
            <p:nvPr/>
          </p:nvSpPr>
          <p:spPr bwMode="auto">
            <a:xfrm>
              <a:off x="584" y="2632"/>
              <a:ext cx="26" cy="8"/>
            </a:xfrm>
            <a:custGeom>
              <a:avLst/>
              <a:gdLst>
                <a:gd name="T0" fmla="*/ 18 w 26"/>
                <a:gd name="T1" fmla="*/ 0 h 8"/>
                <a:gd name="T2" fmla="*/ 10 w 26"/>
                <a:gd name="T3" fmla="*/ 4 h 8"/>
                <a:gd name="T4" fmla="*/ 4 w 26"/>
                <a:gd name="T5" fmla="*/ 4 h 8"/>
                <a:gd name="T6" fmla="*/ 0 w 26"/>
                <a:gd name="T7" fmla="*/ 8 h 8"/>
                <a:gd name="T8" fmla="*/ 6 w 26"/>
                <a:gd name="T9" fmla="*/ 8 h 8"/>
                <a:gd name="T10" fmla="*/ 12 w 26"/>
                <a:gd name="T11" fmla="*/ 6 h 8"/>
                <a:gd name="T12" fmla="*/ 16 w 26"/>
                <a:gd name="T13" fmla="*/ 6 h 8"/>
                <a:gd name="T14" fmla="*/ 22 w 26"/>
                <a:gd name="T15" fmla="*/ 8 h 8"/>
                <a:gd name="T16" fmla="*/ 26 w 26"/>
                <a:gd name="T17" fmla="*/ 8 h 8"/>
                <a:gd name="T18" fmla="*/ 26 w 26"/>
                <a:gd name="T19" fmla="*/ 4 h 8"/>
                <a:gd name="T20" fmla="*/ 26 w 26"/>
                <a:gd name="T21" fmla="*/ 2 h 8"/>
                <a:gd name="T22" fmla="*/ 26 w 26"/>
                <a:gd name="T23" fmla="*/ 0 h 8"/>
                <a:gd name="T24" fmla="*/ 22 w 26"/>
                <a:gd name="T25" fmla="*/ 0 h 8"/>
                <a:gd name="T26" fmla="*/ 18 w 2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8"/>
                <a:gd name="T44" fmla="*/ 26 w 2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8">
                  <a:moveTo>
                    <a:pt x="18" y="0"/>
                  </a:moveTo>
                  <a:lnTo>
                    <a:pt x="10" y="4"/>
                  </a:lnTo>
                  <a:lnTo>
                    <a:pt x="4" y="4"/>
                  </a:lnTo>
                  <a:lnTo>
                    <a:pt x="0" y="8"/>
                  </a:lnTo>
                  <a:lnTo>
                    <a:pt x="6" y="8"/>
                  </a:lnTo>
                  <a:lnTo>
                    <a:pt x="12" y="6"/>
                  </a:lnTo>
                  <a:lnTo>
                    <a:pt x="16" y="6"/>
                  </a:lnTo>
                  <a:lnTo>
                    <a:pt x="22" y="8"/>
                  </a:lnTo>
                  <a:lnTo>
                    <a:pt x="26" y="8"/>
                  </a:lnTo>
                  <a:lnTo>
                    <a:pt x="26" y="4"/>
                  </a:lnTo>
                  <a:lnTo>
                    <a:pt x="26" y="2"/>
                  </a:lnTo>
                  <a:lnTo>
                    <a:pt x="26" y="0"/>
                  </a:lnTo>
                  <a:lnTo>
                    <a:pt x="22"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223" name="Freeform 282"/>
            <p:cNvSpPr>
              <a:spLocks/>
            </p:cNvSpPr>
            <p:nvPr/>
          </p:nvSpPr>
          <p:spPr bwMode="auto">
            <a:xfrm>
              <a:off x="644" y="2644"/>
              <a:ext cx="32" cy="14"/>
            </a:xfrm>
            <a:custGeom>
              <a:avLst/>
              <a:gdLst>
                <a:gd name="T0" fmla="*/ 22 w 32"/>
                <a:gd name="T1" fmla="*/ 0 h 14"/>
                <a:gd name="T2" fmla="*/ 10 w 32"/>
                <a:gd name="T3" fmla="*/ 4 h 14"/>
                <a:gd name="T4" fmla="*/ 0 w 32"/>
                <a:gd name="T5" fmla="*/ 10 h 14"/>
                <a:gd name="T6" fmla="*/ 8 w 32"/>
                <a:gd name="T7" fmla="*/ 10 h 14"/>
                <a:gd name="T8" fmla="*/ 16 w 32"/>
                <a:gd name="T9" fmla="*/ 10 h 14"/>
                <a:gd name="T10" fmla="*/ 12 w 32"/>
                <a:gd name="T11" fmla="*/ 14 h 14"/>
                <a:gd name="T12" fmla="*/ 22 w 32"/>
                <a:gd name="T13" fmla="*/ 12 h 14"/>
                <a:gd name="T14" fmla="*/ 32 w 32"/>
                <a:gd name="T15" fmla="*/ 12 h 14"/>
                <a:gd name="T16" fmla="*/ 28 w 32"/>
                <a:gd name="T17" fmla="*/ 8 h 14"/>
                <a:gd name="T18" fmla="*/ 22 w 32"/>
                <a:gd name="T19" fmla="*/ 4 h 14"/>
                <a:gd name="T20" fmla="*/ 12 w 32"/>
                <a:gd name="T21" fmla="*/ 2 h 14"/>
                <a:gd name="T22" fmla="*/ 22 w 3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4"/>
                <a:gd name="T38" fmla="*/ 32 w 3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4">
                  <a:moveTo>
                    <a:pt x="22" y="0"/>
                  </a:moveTo>
                  <a:lnTo>
                    <a:pt x="10" y="4"/>
                  </a:lnTo>
                  <a:lnTo>
                    <a:pt x="0" y="10"/>
                  </a:lnTo>
                  <a:lnTo>
                    <a:pt x="8" y="10"/>
                  </a:lnTo>
                  <a:lnTo>
                    <a:pt x="16" y="10"/>
                  </a:lnTo>
                  <a:lnTo>
                    <a:pt x="12" y="14"/>
                  </a:lnTo>
                  <a:lnTo>
                    <a:pt x="22" y="12"/>
                  </a:lnTo>
                  <a:lnTo>
                    <a:pt x="32" y="12"/>
                  </a:lnTo>
                  <a:lnTo>
                    <a:pt x="28" y="8"/>
                  </a:lnTo>
                  <a:lnTo>
                    <a:pt x="22" y="4"/>
                  </a:lnTo>
                  <a:lnTo>
                    <a:pt x="12"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224" name="Freeform 283"/>
            <p:cNvSpPr>
              <a:spLocks/>
            </p:cNvSpPr>
            <p:nvPr/>
          </p:nvSpPr>
          <p:spPr bwMode="auto">
            <a:xfrm>
              <a:off x="574" y="2606"/>
              <a:ext cx="42" cy="20"/>
            </a:xfrm>
            <a:custGeom>
              <a:avLst/>
              <a:gdLst>
                <a:gd name="T0" fmla="*/ 42 w 42"/>
                <a:gd name="T1" fmla="*/ 4 h 20"/>
                <a:gd name="T2" fmla="*/ 30 w 42"/>
                <a:gd name="T3" fmla="*/ 4 h 20"/>
                <a:gd name="T4" fmla="*/ 18 w 42"/>
                <a:gd name="T5" fmla="*/ 6 h 20"/>
                <a:gd name="T6" fmla="*/ 8 w 42"/>
                <a:gd name="T7" fmla="*/ 12 h 20"/>
                <a:gd name="T8" fmla="*/ 0 w 42"/>
                <a:gd name="T9" fmla="*/ 20 h 20"/>
                <a:gd name="T10" fmla="*/ 10 w 42"/>
                <a:gd name="T11" fmla="*/ 18 h 20"/>
                <a:gd name="T12" fmla="*/ 20 w 42"/>
                <a:gd name="T13" fmla="*/ 16 h 20"/>
                <a:gd name="T14" fmla="*/ 30 w 42"/>
                <a:gd name="T15" fmla="*/ 12 h 20"/>
                <a:gd name="T16" fmla="*/ 38 w 42"/>
                <a:gd name="T17" fmla="*/ 6 h 20"/>
                <a:gd name="T18" fmla="*/ 38 w 42"/>
                <a:gd name="T19" fmla="*/ 4 h 20"/>
                <a:gd name="T20" fmla="*/ 32 w 42"/>
                <a:gd name="T21" fmla="*/ 2 h 20"/>
                <a:gd name="T22" fmla="*/ 34 w 42"/>
                <a:gd name="T23" fmla="*/ 0 h 20"/>
                <a:gd name="T24" fmla="*/ 42 w 42"/>
                <a:gd name="T25" fmla="*/ 4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0"/>
                <a:gd name="T41" fmla="*/ 42 w 4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0">
                  <a:moveTo>
                    <a:pt x="42" y="4"/>
                  </a:moveTo>
                  <a:lnTo>
                    <a:pt x="30" y="4"/>
                  </a:lnTo>
                  <a:lnTo>
                    <a:pt x="18" y="6"/>
                  </a:lnTo>
                  <a:lnTo>
                    <a:pt x="8" y="12"/>
                  </a:lnTo>
                  <a:lnTo>
                    <a:pt x="0" y="20"/>
                  </a:lnTo>
                  <a:lnTo>
                    <a:pt x="10" y="18"/>
                  </a:lnTo>
                  <a:lnTo>
                    <a:pt x="20" y="16"/>
                  </a:lnTo>
                  <a:lnTo>
                    <a:pt x="30" y="12"/>
                  </a:lnTo>
                  <a:lnTo>
                    <a:pt x="38" y="6"/>
                  </a:lnTo>
                  <a:lnTo>
                    <a:pt x="38" y="4"/>
                  </a:lnTo>
                  <a:lnTo>
                    <a:pt x="32" y="2"/>
                  </a:lnTo>
                  <a:lnTo>
                    <a:pt x="34" y="0"/>
                  </a:lnTo>
                  <a:lnTo>
                    <a:pt x="42" y="4"/>
                  </a:lnTo>
                  <a:close/>
                </a:path>
              </a:pathLst>
            </a:custGeom>
            <a:solidFill>
              <a:srgbClr val="1F8E43"/>
            </a:solidFill>
            <a:ln w="3175">
              <a:solidFill>
                <a:srgbClr val="006B30"/>
              </a:solidFill>
              <a:round/>
              <a:headEnd/>
              <a:tailEnd/>
            </a:ln>
          </p:spPr>
          <p:txBody>
            <a:bodyPr/>
            <a:lstStyle/>
            <a:p>
              <a:endParaRPr lang="en-US"/>
            </a:p>
          </p:txBody>
        </p:sp>
        <p:sp>
          <p:nvSpPr>
            <p:cNvPr id="29225" name="Freeform 284"/>
            <p:cNvSpPr>
              <a:spLocks/>
            </p:cNvSpPr>
            <p:nvPr/>
          </p:nvSpPr>
          <p:spPr bwMode="auto">
            <a:xfrm>
              <a:off x="580" y="2578"/>
              <a:ext cx="56" cy="26"/>
            </a:xfrm>
            <a:custGeom>
              <a:avLst/>
              <a:gdLst>
                <a:gd name="T0" fmla="*/ 32 w 56"/>
                <a:gd name="T1" fmla="*/ 8 h 26"/>
                <a:gd name="T2" fmla="*/ 22 w 56"/>
                <a:gd name="T3" fmla="*/ 8 h 26"/>
                <a:gd name="T4" fmla="*/ 12 w 56"/>
                <a:gd name="T5" fmla="*/ 10 h 26"/>
                <a:gd name="T6" fmla="*/ 4 w 56"/>
                <a:gd name="T7" fmla="*/ 16 h 26"/>
                <a:gd name="T8" fmla="*/ 0 w 56"/>
                <a:gd name="T9" fmla="*/ 24 h 26"/>
                <a:gd name="T10" fmla="*/ 2 w 56"/>
                <a:gd name="T11" fmla="*/ 26 h 26"/>
                <a:gd name="T12" fmla="*/ 20 w 56"/>
                <a:gd name="T13" fmla="*/ 16 h 26"/>
                <a:gd name="T14" fmla="*/ 30 w 56"/>
                <a:gd name="T15" fmla="*/ 14 h 26"/>
                <a:gd name="T16" fmla="*/ 40 w 56"/>
                <a:gd name="T17" fmla="*/ 14 h 26"/>
                <a:gd name="T18" fmla="*/ 44 w 56"/>
                <a:gd name="T19" fmla="*/ 12 h 26"/>
                <a:gd name="T20" fmla="*/ 48 w 56"/>
                <a:gd name="T21" fmla="*/ 10 h 26"/>
                <a:gd name="T22" fmla="*/ 52 w 56"/>
                <a:gd name="T23" fmla="*/ 8 h 26"/>
                <a:gd name="T24" fmla="*/ 56 w 56"/>
                <a:gd name="T25" fmla="*/ 4 h 26"/>
                <a:gd name="T26" fmla="*/ 50 w 56"/>
                <a:gd name="T27" fmla="*/ 6 h 26"/>
                <a:gd name="T28" fmla="*/ 44 w 56"/>
                <a:gd name="T29" fmla="*/ 6 h 26"/>
                <a:gd name="T30" fmla="*/ 40 w 56"/>
                <a:gd name="T31" fmla="*/ 6 h 26"/>
                <a:gd name="T32" fmla="*/ 34 w 56"/>
                <a:gd name="T33" fmla="*/ 4 h 26"/>
                <a:gd name="T34" fmla="*/ 42 w 56"/>
                <a:gd name="T35" fmla="*/ 0 h 26"/>
                <a:gd name="T36" fmla="*/ 34 w 56"/>
                <a:gd name="T37" fmla="*/ 0 h 26"/>
                <a:gd name="T38" fmla="*/ 30 w 56"/>
                <a:gd name="T39" fmla="*/ 0 h 26"/>
                <a:gd name="T40" fmla="*/ 28 w 56"/>
                <a:gd name="T41" fmla="*/ 2 h 26"/>
                <a:gd name="T42" fmla="*/ 32 w 56"/>
                <a:gd name="T43" fmla="*/ 8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26"/>
                <a:gd name="T68" fmla="*/ 56 w 5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26">
                  <a:moveTo>
                    <a:pt x="32" y="8"/>
                  </a:moveTo>
                  <a:lnTo>
                    <a:pt x="22" y="8"/>
                  </a:lnTo>
                  <a:lnTo>
                    <a:pt x="12" y="10"/>
                  </a:lnTo>
                  <a:lnTo>
                    <a:pt x="4" y="16"/>
                  </a:lnTo>
                  <a:lnTo>
                    <a:pt x="0" y="24"/>
                  </a:lnTo>
                  <a:lnTo>
                    <a:pt x="2" y="26"/>
                  </a:lnTo>
                  <a:lnTo>
                    <a:pt x="20" y="16"/>
                  </a:lnTo>
                  <a:lnTo>
                    <a:pt x="30" y="14"/>
                  </a:lnTo>
                  <a:lnTo>
                    <a:pt x="40" y="14"/>
                  </a:lnTo>
                  <a:lnTo>
                    <a:pt x="44" y="12"/>
                  </a:lnTo>
                  <a:lnTo>
                    <a:pt x="48" y="10"/>
                  </a:lnTo>
                  <a:lnTo>
                    <a:pt x="52" y="8"/>
                  </a:lnTo>
                  <a:lnTo>
                    <a:pt x="56" y="4"/>
                  </a:lnTo>
                  <a:lnTo>
                    <a:pt x="50" y="6"/>
                  </a:lnTo>
                  <a:lnTo>
                    <a:pt x="44" y="6"/>
                  </a:lnTo>
                  <a:lnTo>
                    <a:pt x="40" y="6"/>
                  </a:lnTo>
                  <a:lnTo>
                    <a:pt x="34" y="4"/>
                  </a:lnTo>
                  <a:lnTo>
                    <a:pt x="42" y="0"/>
                  </a:lnTo>
                  <a:lnTo>
                    <a:pt x="34" y="0"/>
                  </a:lnTo>
                  <a:lnTo>
                    <a:pt x="30" y="0"/>
                  </a:lnTo>
                  <a:lnTo>
                    <a:pt x="28" y="2"/>
                  </a:lnTo>
                  <a:lnTo>
                    <a:pt x="32" y="8"/>
                  </a:lnTo>
                  <a:close/>
                </a:path>
              </a:pathLst>
            </a:custGeom>
            <a:solidFill>
              <a:srgbClr val="1F8E43"/>
            </a:solidFill>
            <a:ln w="3175">
              <a:solidFill>
                <a:srgbClr val="006B30"/>
              </a:solidFill>
              <a:round/>
              <a:headEnd/>
              <a:tailEnd/>
            </a:ln>
          </p:spPr>
          <p:txBody>
            <a:bodyPr/>
            <a:lstStyle/>
            <a:p>
              <a:endParaRPr lang="en-US"/>
            </a:p>
          </p:txBody>
        </p:sp>
        <p:sp>
          <p:nvSpPr>
            <p:cNvPr id="29226" name="Freeform 285"/>
            <p:cNvSpPr>
              <a:spLocks/>
            </p:cNvSpPr>
            <p:nvPr/>
          </p:nvSpPr>
          <p:spPr bwMode="auto">
            <a:xfrm>
              <a:off x="566" y="2658"/>
              <a:ext cx="78" cy="28"/>
            </a:xfrm>
            <a:custGeom>
              <a:avLst/>
              <a:gdLst>
                <a:gd name="T0" fmla="*/ 26 w 78"/>
                <a:gd name="T1" fmla="*/ 2 h 28"/>
                <a:gd name="T2" fmla="*/ 18 w 78"/>
                <a:gd name="T3" fmla="*/ 6 h 28"/>
                <a:gd name="T4" fmla="*/ 12 w 78"/>
                <a:gd name="T5" fmla="*/ 10 h 28"/>
                <a:gd name="T6" fmla="*/ 6 w 78"/>
                <a:gd name="T7" fmla="*/ 16 h 28"/>
                <a:gd name="T8" fmla="*/ 0 w 78"/>
                <a:gd name="T9" fmla="*/ 22 h 28"/>
                <a:gd name="T10" fmla="*/ 0 w 78"/>
                <a:gd name="T11" fmla="*/ 26 h 28"/>
                <a:gd name="T12" fmla="*/ 16 w 78"/>
                <a:gd name="T13" fmla="*/ 18 h 28"/>
                <a:gd name="T14" fmla="*/ 32 w 78"/>
                <a:gd name="T15" fmla="*/ 14 h 28"/>
                <a:gd name="T16" fmla="*/ 30 w 78"/>
                <a:gd name="T17" fmla="*/ 14 h 28"/>
                <a:gd name="T18" fmla="*/ 34 w 78"/>
                <a:gd name="T19" fmla="*/ 14 h 28"/>
                <a:gd name="T20" fmla="*/ 36 w 78"/>
                <a:gd name="T21" fmla="*/ 16 h 28"/>
                <a:gd name="T22" fmla="*/ 34 w 78"/>
                <a:gd name="T23" fmla="*/ 22 h 28"/>
                <a:gd name="T24" fmla="*/ 30 w 78"/>
                <a:gd name="T25" fmla="*/ 26 h 28"/>
                <a:gd name="T26" fmla="*/ 36 w 78"/>
                <a:gd name="T27" fmla="*/ 24 h 28"/>
                <a:gd name="T28" fmla="*/ 40 w 78"/>
                <a:gd name="T29" fmla="*/ 22 h 28"/>
                <a:gd name="T30" fmla="*/ 46 w 78"/>
                <a:gd name="T31" fmla="*/ 20 h 28"/>
                <a:gd name="T32" fmla="*/ 50 w 78"/>
                <a:gd name="T33" fmla="*/ 20 h 28"/>
                <a:gd name="T34" fmla="*/ 48 w 78"/>
                <a:gd name="T35" fmla="*/ 22 h 28"/>
                <a:gd name="T36" fmla="*/ 46 w 78"/>
                <a:gd name="T37" fmla="*/ 26 h 28"/>
                <a:gd name="T38" fmla="*/ 44 w 78"/>
                <a:gd name="T39" fmla="*/ 28 h 28"/>
                <a:gd name="T40" fmla="*/ 52 w 78"/>
                <a:gd name="T41" fmla="*/ 24 h 28"/>
                <a:gd name="T42" fmla="*/ 60 w 78"/>
                <a:gd name="T43" fmla="*/ 22 h 28"/>
                <a:gd name="T44" fmla="*/ 78 w 78"/>
                <a:gd name="T45" fmla="*/ 20 h 28"/>
                <a:gd name="T46" fmla="*/ 74 w 78"/>
                <a:gd name="T47" fmla="*/ 18 h 28"/>
                <a:gd name="T48" fmla="*/ 68 w 78"/>
                <a:gd name="T49" fmla="*/ 16 h 28"/>
                <a:gd name="T50" fmla="*/ 62 w 78"/>
                <a:gd name="T51" fmla="*/ 14 h 28"/>
                <a:gd name="T52" fmla="*/ 56 w 78"/>
                <a:gd name="T53" fmla="*/ 12 h 28"/>
                <a:gd name="T54" fmla="*/ 58 w 78"/>
                <a:gd name="T55" fmla="*/ 12 h 28"/>
                <a:gd name="T56" fmla="*/ 60 w 78"/>
                <a:gd name="T57" fmla="*/ 10 h 28"/>
                <a:gd name="T58" fmla="*/ 56 w 78"/>
                <a:gd name="T59" fmla="*/ 8 h 28"/>
                <a:gd name="T60" fmla="*/ 50 w 78"/>
                <a:gd name="T61" fmla="*/ 8 h 28"/>
                <a:gd name="T62" fmla="*/ 42 w 78"/>
                <a:gd name="T63" fmla="*/ 10 h 28"/>
                <a:gd name="T64" fmla="*/ 44 w 78"/>
                <a:gd name="T65" fmla="*/ 4 h 28"/>
                <a:gd name="T66" fmla="*/ 48 w 78"/>
                <a:gd name="T67" fmla="*/ 0 h 28"/>
                <a:gd name="T68" fmla="*/ 38 w 78"/>
                <a:gd name="T69" fmla="*/ 0 h 28"/>
                <a:gd name="T70" fmla="*/ 28 w 78"/>
                <a:gd name="T71" fmla="*/ 2 h 28"/>
                <a:gd name="T72" fmla="*/ 30 w 78"/>
                <a:gd name="T73" fmla="*/ 0 h 28"/>
                <a:gd name="T74" fmla="*/ 26 w 78"/>
                <a:gd name="T75" fmla="*/ 2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28"/>
                <a:gd name="T116" fmla="*/ 78 w 78"/>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28">
                  <a:moveTo>
                    <a:pt x="26" y="2"/>
                  </a:moveTo>
                  <a:lnTo>
                    <a:pt x="18" y="6"/>
                  </a:lnTo>
                  <a:lnTo>
                    <a:pt x="12" y="10"/>
                  </a:lnTo>
                  <a:lnTo>
                    <a:pt x="6" y="16"/>
                  </a:lnTo>
                  <a:lnTo>
                    <a:pt x="0" y="22"/>
                  </a:lnTo>
                  <a:lnTo>
                    <a:pt x="0" y="26"/>
                  </a:lnTo>
                  <a:lnTo>
                    <a:pt x="16" y="18"/>
                  </a:lnTo>
                  <a:lnTo>
                    <a:pt x="32" y="14"/>
                  </a:lnTo>
                  <a:lnTo>
                    <a:pt x="30" y="14"/>
                  </a:lnTo>
                  <a:lnTo>
                    <a:pt x="34" y="14"/>
                  </a:lnTo>
                  <a:lnTo>
                    <a:pt x="36" y="16"/>
                  </a:lnTo>
                  <a:lnTo>
                    <a:pt x="34" y="22"/>
                  </a:lnTo>
                  <a:lnTo>
                    <a:pt x="30" y="26"/>
                  </a:lnTo>
                  <a:lnTo>
                    <a:pt x="36" y="24"/>
                  </a:lnTo>
                  <a:lnTo>
                    <a:pt x="40" y="22"/>
                  </a:lnTo>
                  <a:lnTo>
                    <a:pt x="46" y="20"/>
                  </a:lnTo>
                  <a:lnTo>
                    <a:pt x="50" y="20"/>
                  </a:lnTo>
                  <a:lnTo>
                    <a:pt x="48" y="22"/>
                  </a:lnTo>
                  <a:lnTo>
                    <a:pt x="46" y="26"/>
                  </a:lnTo>
                  <a:lnTo>
                    <a:pt x="44" y="28"/>
                  </a:lnTo>
                  <a:lnTo>
                    <a:pt x="52" y="24"/>
                  </a:lnTo>
                  <a:lnTo>
                    <a:pt x="60" y="22"/>
                  </a:lnTo>
                  <a:lnTo>
                    <a:pt x="78" y="20"/>
                  </a:lnTo>
                  <a:lnTo>
                    <a:pt x="74" y="18"/>
                  </a:lnTo>
                  <a:lnTo>
                    <a:pt x="68" y="16"/>
                  </a:lnTo>
                  <a:lnTo>
                    <a:pt x="62" y="14"/>
                  </a:lnTo>
                  <a:lnTo>
                    <a:pt x="56" y="12"/>
                  </a:lnTo>
                  <a:lnTo>
                    <a:pt x="58" y="12"/>
                  </a:lnTo>
                  <a:lnTo>
                    <a:pt x="60" y="10"/>
                  </a:lnTo>
                  <a:lnTo>
                    <a:pt x="56" y="8"/>
                  </a:lnTo>
                  <a:lnTo>
                    <a:pt x="50" y="8"/>
                  </a:lnTo>
                  <a:lnTo>
                    <a:pt x="42" y="10"/>
                  </a:lnTo>
                  <a:lnTo>
                    <a:pt x="44" y="4"/>
                  </a:lnTo>
                  <a:lnTo>
                    <a:pt x="48" y="0"/>
                  </a:lnTo>
                  <a:lnTo>
                    <a:pt x="38" y="0"/>
                  </a:lnTo>
                  <a:lnTo>
                    <a:pt x="28" y="2"/>
                  </a:lnTo>
                  <a:lnTo>
                    <a:pt x="30"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227" name="Freeform 286"/>
            <p:cNvSpPr>
              <a:spLocks/>
            </p:cNvSpPr>
            <p:nvPr/>
          </p:nvSpPr>
          <p:spPr bwMode="auto">
            <a:xfrm>
              <a:off x="560" y="2628"/>
              <a:ext cx="48" cy="32"/>
            </a:xfrm>
            <a:custGeom>
              <a:avLst/>
              <a:gdLst>
                <a:gd name="T0" fmla="*/ 24 w 48"/>
                <a:gd name="T1" fmla="*/ 4 h 32"/>
                <a:gd name="T2" fmla="*/ 16 w 48"/>
                <a:gd name="T3" fmla="*/ 8 h 32"/>
                <a:gd name="T4" fmla="*/ 10 w 48"/>
                <a:gd name="T5" fmla="*/ 12 h 32"/>
                <a:gd name="T6" fmla="*/ 0 w 48"/>
                <a:gd name="T7" fmla="*/ 22 h 32"/>
                <a:gd name="T8" fmla="*/ 0 w 48"/>
                <a:gd name="T9" fmla="*/ 24 h 32"/>
                <a:gd name="T10" fmla="*/ 8 w 48"/>
                <a:gd name="T11" fmla="*/ 20 h 32"/>
                <a:gd name="T12" fmla="*/ 18 w 48"/>
                <a:gd name="T13" fmla="*/ 18 h 32"/>
                <a:gd name="T14" fmla="*/ 8 w 48"/>
                <a:gd name="T15" fmla="*/ 32 h 32"/>
                <a:gd name="T16" fmla="*/ 22 w 48"/>
                <a:gd name="T17" fmla="*/ 26 h 32"/>
                <a:gd name="T18" fmla="*/ 28 w 48"/>
                <a:gd name="T19" fmla="*/ 22 h 32"/>
                <a:gd name="T20" fmla="*/ 34 w 48"/>
                <a:gd name="T21" fmla="*/ 22 h 32"/>
                <a:gd name="T22" fmla="*/ 26 w 48"/>
                <a:gd name="T23" fmla="*/ 22 h 32"/>
                <a:gd name="T24" fmla="*/ 36 w 48"/>
                <a:gd name="T25" fmla="*/ 16 h 32"/>
                <a:gd name="T26" fmla="*/ 48 w 48"/>
                <a:gd name="T27" fmla="*/ 10 h 32"/>
                <a:gd name="T28" fmla="*/ 42 w 48"/>
                <a:gd name="T29" fmla="*/ 8 h 32"/>
                <a:gd name="T30" fmla="*/ 38 w 48"/>
                <a:gd name="T31" fmla="*/ 8 h 32"/>
                <a:gd name="T32" fmla="*/ 28 w 48"/>
                <a:gd name="T33" fmla="*/ 8 h 32"/>
                <a:gd name="T34" fmla="*/ 30 w 48"/>
                <a:gd name="T35" fmla="*/ 4 h 32"/>
                <a:gd name="T36" fmla="*/ 32 w 48"/>
                <a:gd name="T37" fmla="*/ 2 h 32"/>
                <a:gd name="T38" fmla="*/ 34 w 48"/>
                <a:gd name="T39" fmla="*/ 2 h 32"/>
                <a:gd name="T40" fmla="*/ 32 w 48"/>
                <a:gd name="T41" fmla="*/ 0 h 32"/>
                <a:gd name="T42" fmla="*/ 30 w 48"/>
                <a:gd name="T43" fmla="*/ 2 h 32"/>
                <a:gd name="T44" fmla="*/ 28 w 48"/>
                <a:gd name="T45" fmla="*/ 2 h 32"/>
                <a:gd name="T46" fmla="*/ 24 w 48"/>
                <a:gd name="T47" fmla="*/ 2 h 32"/>
                <a:gd name="T48" fmla="*/ 24 w 48"/>
                <a:gd name="T49" fmla="*/ 4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32"/>
                <a:gd name="T77" fmla="*/ 48 w 48"/>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32">
                  <a:moveTo>
                    <a:pt x="24" y="4"/>
                  </a:moveTo>
                  <a:lnTo>
                    <a:pt x="16" y="8"/>
                  </a:lnTo>
                  <a:lnTo>
                    <a:pt x="10" y="12"/>
                  </a:lnTo>
                  <a:lnTo>
                    <a:pt x="0" y="22"/>
                  </a:lnTo>
                  <a:lnTo>
                    <a:pt x="0" y="24"/>
                  </a:lnTo>
                  <a:lnTo>
                    <a:pt x="8" y="20"/>
                  </a:lnTo>
                  <a:lnTo>
                    <a:pt x="18" y="18"/>
                  </a:lnTo>
                  <a:lnTo>
                    <a:pt x="8" y="32"/>
                  </a:lnTo>
                  <a:lnTo>
                    <a:pt x="22" y="26"/>
                  </a:lnTo>
                  <a:lnTo>
                    <a:pt x="28" y="22"/>
                  </a:lnTo>
                  <a:lnTo>
                    <a:pt x="34" y="22"/>
                  </a:lnTo>
                  <a:lnTo>
                    <a:pt x="26" y="22"/>
                  </a:lnTo>
                  <a:lnTo>
                    <a:pt x="36" y="16"/>
                  </a:lnTo>
                  <a:lnTo>
                    <a:pt x="48" y="10"/>
                  </a:lnTo>
                  <a:lnTo>
                    <a:pt x="42" y="8"/>
                  </a:lnTo>
                  <a:lnTo>
                    <a:pt x="38" y="8"/>
                  </a:lnTo>
                  <a:lnTo>
                    <a:pt x="28" y="8"/>
                  </a:lnTo>
                  <a:lnTo>
                    <a:pt x="30" y="4"/>
                  </a:lnTo>
                  <a:lnTo>
                    <a:pt x="32" y="2"/>
                  </a:lnTo>
                  <a:lnTo>
                    <a:pt x="34" y="2"/>
                  </a:lnTo>
                  <a:lnTo>
                    <a:pt x="32" y="0"/>
                  </a:lnTo>
                  <a:lnTo>
                    <a:pt x="30" y="2"/>
                  </a:lnTo>
                  <a:lnTo>
                    <a:pt x="28" y="2"/>
                  </a:lnTo>
                  <a:lnTo>
                    <a:pt x="24" y="2"/>
                  </a:lnTo>
                  <a:lnTo>
                    <a:pt x="24" y="4"/>
                  </a:lnTo>
                  <a:close/>
                </a:path>
              </a:pathLst>
            </a:custGeom>
            <a:solidFill>
              <a:srgbClr val="1F8E43"/>
            </a:solidFill>
            <a:ln w="3175">
              <a:solidFill>
                <a:srgbClr val="006B30"/>
              </a:solidFill>
              <a:round/>
              <a:headEnd/>
              <a:tailEnd/>
            </a:ln>
          </p:spPr>
          <p:txBody>
            <a:bodyPr/>
            <a:lstStyle/>
            <a:p>
              <a:endParaRPr lang="en-US"/>
            </a:p>
          </p:txBody>
        </p:sp>
        <p:sp>
          <p:nvSpPr>
            <p:cNvPr id="29228" name="Freeform 287"/>
            <p:cNvSpPr>
              <a:spLocks/>
            </p:cNvSpPr>
            <p:nvPr/>
          </p:nvSpPr>
          <p:spPr bwMode="auto">
            <a:xfrm>
              <a:off x="526" y="2606"/>
              <a:ext cx="50" cy="34"/>
            </a:xfrm>
            <a:custGeom>
              <a:avLst/>
              <a:gdLst>
                <a:gd name="T0" fmla="*/ 20 w 50"/>
                <a:gd name="T1" fmla="*/ 8 h 34"/>
                <a:gd name="T2" fmla="*/ 14 w 50"/>
                <a:gd name="T3" fmla="*/ 10 h 34"/>
                <a:gd name="T4" fmla="*/ 8 w 50"/>
                <a:gd name="T5" fmla="*/ 16 h 34"/>
                <a:gd name="T6" fmla="*/ 2 w 50"/>
                <a:gd name="T7" fmla="*/ 20 h 34"/>
                <a:gd name="T8" fmla="*/ 0 w 50"/>
                <a:gd name="T9" fmla="*/ 28 h 34"/>
                <a:gd name="T10" fmla="*/ 10 w 50"/>
                <a:gd name="T11" fmla="*/ 22 h 34"/>
                <a:gd name="T12" fmla="*/ 14 w 50"/>
                <a:gd name="T13" fmla="*/ 20 h 34"/>
                <a:gd name="T14" fmla="*/ 20 w 50"/>
                <a:gd name="T15" fmla="*/ 18 h 34"/>
                <a:gd name="T16" fmla="*/ 18 w 50"/>
                <a:gd name="T17" fmla="*/ 22 h 34"/>
                <a:gd name="T18" fmla="*/ 14 w 50"/>
                <a:gd name="T19" fmla="*/ 24 h 34"/>
                <a:gd name="T20" fmla="*/ 12 w 50"/>
                <a:gd name="T21" fmla="*/ 28 h 34"/>
                <a:gd name="T22" fmla="*/ 10 w 50"/>
                <a:gd name="T23" fmla="*/ 32 h 34"/>
                <a:gd name="T24" fmla="*/ 20 w 50"/>
                <a:gd name="T25" fmla="*/ 28 h 34"/>
                <a:gd name="T26" fmla="*/ 24 w 50"/>
                <a:gd name="T27" fmla="*/ 26 h 34"/>
                <a:gd name="T28" fmla="*/ 30 w 50"/>
                <a:gd name="T29" fmla="*/ 26 h 34"/>
                <a:gd name="T30" fmla="*/ 28 w 50"/>
                <a:gd name="T31" fmla="*/ 26 h 34"/>
                <a:gd name="T32" fmla="*/ 26 w 50"/>
                <a:gd name="T33" fmla="*/ 28 h 34"/>
                <a:gd name="T34" fmla="*/ 22 w 50"/>
                <a:gd name="T35" fmla="*/ 34 h 34"/>
                <a:gd name="T36" fmla="*/ 36 w 50"/>
                <a:gd name="T37" fmla="*/ 26 h 34"/>
                <a:gd name="T38" fmla="*/ 50 w 50"/>
                <a:gd name="T39" fmla="*/ 22 h 34"/>
                <a:gd name="T40" fmla="*/ 46 w 50"/>
                <a:gd name="T41" fmla="*/ 20 h 34"/>
                <a:gd name="T42" fmla="*/ 42 w 50"/>
                <a:gd name="T43" fmla="*/ 18 h 34"/>
                <a:gd name="T44" fmla="*/ 38 w 50"/>
                <a:gd name="T45" fmla="*/ 16 h 34"/>
                <a:gd name="T46" fmla="*/ 36 w 50"/>
                <a:gd name="T47" fmla="*/ 14 h 34"/>
                <a:gd name="T48" fmla="*/ 36 w 50"/>
                <a:gd name="T49" fmla="*/ 12 h 34"/>
                <a:gd name="T50" fmla="*/ 38 w 50"/>
                <a:gd name="T51" fmla="*/ 10 h 34"/>
                <a:gd name="T52" fmla="*/ 42 w 50"/>
                <a:gd name="T53" fmla="*/ 8 h 34"/>
                <a:gd name="T54" fmla="*/ 46 w 50"/>
                <a:gd name="T55" fmla="*/ 6 h 34"/>
                <a:gd name="T56" fmla="*/ 28 w 50"/>
                <a:gd name="T57" fmla="*/ 6 h 34"/>
                <a:gd name="T58" fmla="*/ 34 w 50"/>
                <a:gd name="T59" fmla="*/ 4 h 34"/>
                <a:gd name="T60" fmla="*/ 38 w 50"/>
                <a:gd name="T61" fmla="*/ 0 h 34"/>
                <a:gd name="T62" fmla="*/ 28 w 50"/>
                <a:gd name="T63" fmla="*/ 4 h 34"/>
                <a:gd name="T64" fmla="*/ 16 w 50"/>
                <a:gd name="T65" fmla="*/ 6 h 34"/>
                <a:gd name="T66" fmla="*/ 20 w 50"/>
                <a:gd name="T67" fmla="*/ 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34"/>
                <a:gd name="T104" fmla="*/ 50 w 50"/>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34">
                  <a:moveTo>
                    <a:pt x="20" y="8"/>
                  </a:moveTo>
                  <a:lnTo>
                    <a:pt x="14" y="10"/>
                  </a:lnTo>
                  <a:lnTo>
                    <a:pt x="8" y="16"/>
                  </a:lnTo>
                  <a:lnTo>
                    <a:pt x="2" y="20"/>
                  </a:lnTo>
                  <a:lnTo>
                    <a:pt x="0" y="28"/>
                  </a:lnTo>
                  <a:lnTo>
                    <a:pt x="10" y="22"/>
                  </a:lnTo>
                  <a:lnTo>
                    <a:pt x="14" y="20"/>
                  </a:lnTo>
                  <a:lnTo>
                    <a:pt x="20" y="18"/>
                  </a:lnTo>
                  <a:lnTo>
                    <a:pt x="18" y="22"/>
                  </a:lnTo>
                  <a:lnTo>
                    <a:pt x="14" y="24"/>
                  </a:lnTo>
                  <a:lnTo>
                    <a:pt x="12" y="28"/>
                  </a:lnTo>
                  <a:lnTo>
                    <a:pt x="10" y="32"/>
                  </a:lnTo>
                  <a:lnTo>
                    <a:pt x="20" y="28"/>
                  </a:lnTo>
                  <a:lnTo>
                    <a:pt x="24" y="26"/>
                  </a:lnTo>
                  <a:lnTo>
                    <a:pt x="30" y="26"/>
                  </a:lnTo>
                  <a:lnTo>
                    <a:pt x="28" y="26"/>
                  </a:lnTo>
                  <a:lnTo>
                    <a:pt x="26" y="28"/>
                  </a:lnTo>
                  <a:lnTo>
                    <a:pt x="22" y="34"/>
                  </a:lnTo>
                  <a:lnTo>
                    <a:pt x="36" y="26"/>
                  </a:lnTo>
                  <a:lnTo>
                    <a:pt x="50" y="22"/>
                  </a:lnTo>
                  <a:lnTo>
                    <a:pt x="46" y="20"/>
                  </a:lnTo>
                  <a:lnTo>
                    <a:pt x="42" y="18"/>
                  </a:lnTo>
                  <a:lnTo>
                    <a:pt x="38" y="16"/>
                  </a:lnTo>
                  <a:lnTo>
                    <a:pt x="36" y="14"/>
                  </a:lnTo>
                  <a:lnTo>
                    <a:pt x="36" y="12"/>
                  </a:lnTo>
                  <a:lnTo>
                    <a:pt x="38" y="10"/>
                  </a:lnTo>
                  <a:lnTo>
                    <a:pt x="42" y="8"/>
                  </a:lnTo>
                  <a:lnTo>
                    <a:pt x="46" y="6"/>
                  </a:lnTo>
                  <a:lnTo>
                    <a:pt x="28" y="6"/>
                  </a:lnTo>
                  <a:lnTo>
                    <a:pt x="34" y="4"/>
                  </a:lnTo>
                  <a:lnTo>
                    <a:pt x="38" y="0"/>
                  </a:lnTo>
                  <a:lnTo>
                    <a:pt x="28" y="4"/>
                  </a:lnTo>
                  <a:lnTo>
                    <a:pt x="16" y="6"/>
                  </a:lnTo>
                  <a:lnTo>
                    <a:pt x="20" y="8"/>
                  </a:lnTo>
                  <a:close/>
                </a:path>
              </a:pathLst>
            </a:custGeom>
            <a:solidFill>
              <a:srgbClr val="1F8E43"/>
            </a:solidFill>
            <a:ln w="3175">
              <a:solidFill>
                <a:srgbClr val="006B30"/>
              </a:solidFill>
              <a:round/>
              <a:headEnd/>
              <a:tailEnd/>
            </a:ln>
          </p:spPr>
          <p:txBody>
            <a:bodyPr/>
            <a:lstStyle/>
            <a:p>
              <a:endParaRPr lang="en-US"/>
            </a:p>
          </p:txBody>
        </p:sp>
        <p:sp>
          <p:nvSpPr>
            <p:cNvPr id="29229" name="Freeform 288"/>
            <p:cNvSpPr>
              <a:spLocks/>
            </p:cNvSpPr>
            <p:nvPr/>
          </p:nvSpPr>
          <p:spPr bwMode="auto">
            <a:xfrm>
              <a:off x="710" y="2596"/>
              <a:ext cx="54" cy="22"/>
            </a:xfrm>
            <a:custGeom>
              <a:avLst/>
              <a:gdLst>
                <a:gd name="T0" fmla="*/ 26 w 54"/>
                <a:gd name="T1" fmla="*/ 0 h 22"/>
                <a:gd name="T2" fmla="*/ 18 w 54"/>
                <a:gd name="T3" fmla="*/ 0 h 22"/>
                <a:gd name="T4" fmla="*/ 12 w 54"/>
                <a:gd name="T5" fmla="*/ 2 h 22"/>
                <a:gd name="T6" fmla="*/ 0 w 54"/>
                <a:gd name="T7" fmla="*/ 8 h 22"/>
                <a:gd name="T8" fmla="*/ 8 w 54"/>
                <a:gd name="T9" fmla="*/ 12 h 22"/>
                <a:gd name="T10" fmla="*/ 16 w 54"/>
                <a:gd name="T11" fmla="*/ 12 h 22"/>
                <a:gd name="T12" fmla="*/ 10 w 54"/>
                <a:gd name="T13" fmla="*/ 16 h 22"/>
                <a:gd name="T14" fmla="*/ 4 w 54"/>
                <a:gd name="T15" fmla="*/ 20 h 22"/>
                <a:gd name="T16" fmla="*/ 6 w 54"/>
                <a:gd name="T17" fmla="*/ 22 h 22"/>
                <a:gd name="T18" fmla="*/ 22 w 54"/>
                <a:gd name="T19" fmla="*/ 22 h 22"/>
                <a:gd name="T20" fmla="*/ 40 w 54"/>
                <a:gd name="T21" fmla="*/ 22 h 22"/>
                <a:gd name="T22" fmla="*/ 34 w 54"/>
                <a:gd name="T23" fmla="*/ 18 h 22"/>
                <a:gd name="T24" fmla="*/ 30 w 54"/>
                <a:gd name="T25" fmla="*/ 12 h 22"/>
                <a:gd name="T26" fmla="*/ 38 w 54"/>
                <a:gd name="T27" fmla="*/ 10 h 22"/>
                <a:gd name="T28" fmla="*/ 44 w 54"/>
                <a:gd name="T29" fmla="*/ 8 h 22"/>
                <a:gd name="T30" fmla="*/ 44 w 54"/>
                <a:gd name="T31" fmla="*/ 6 h 22"/>
                <a:gd name="T32" fmla="*/ 46 w 54"/>
                <a:gd name="T33" fmla="*/ 4 h 22"/>
                <a:gd name="T34" fmla="*/ 48 w 54"/>
                <a:gd name="T35" fmla="*/ 4 h 22"/>
                <a:gd name="T36" fmla="*/ 52 w 54"/>
                <a:gd name="T37" fmla="*/ 2 h 22"/>
                <a:gd name="T38" fmla="*/ 54 w 54"/>
                <a:gd name="T39" fmla="*/ 0 h 22"/>
                <a:gd name="T40" fmla="*/ 42 w 54"/>
                <a:gd name="T41" fmla="*/ 0 h 22"/>
                <a:gd name="T42" fmla="*/ 28 w 54"/>
                <a:gd name="T43" fmla="*/ 0 h 22"/>
                <a:gd name="T44" fmla="*/ 26 w 54"/>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2"/>
                <a:gd name="T71" fmla="*/ 54 w 54"/>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2">
                  <a:moveTo>
                    <a:pt x="26" y="0"/>
                  </a:moveTo>
                  <a:lnTo>
                    <a:pt x="18" y="0"/>
                  </a:lnTo>
                  <a:lnTo>
                    <a:pt x="12" y="2"/>
                  </a:lnTo>
                  <a:lnTo>
                    <a:pt x="0" y="8"/>
                  </a:lnTo>
                  <a:lnTo>
                    <a:pt x="8" y="12"/>
                  </a:lnTo>
                  <a:lnTo>
                    <a:pt x="16" y="12"/>
                  </a:lnTo>
                  <a:lnTo>
                    <a:pt x="10" y="16"/>
                  </a:lnTo>
                  <a:lnTo>
                    <a:pt x="4" y="20"/>
                  </a:lnTo>
                  <a:lnTo>
                    <a:pt x="6" y="22"/>
                  </a:lnTo>
                  <a:lnTo>
                    <a:pt x="22" y="22"/>
                  </a:lnTo>
                  <a:lnTo>
                    <a:pt x="40" y="22"/>
                  </a:lnTo>
                  <a:lnTo>
                    <a:pt x="34" y="18"/>
                  </a:lnTo>
                  <a:lnTo>
                    <a:pt x="30" y="12"/>
                  </a:lnTo>
                  <a:lnTo>
                    <a:pt x="38" y="10"/>
                  </a:lnTo>
                  <a:lnTo>
                    <a:pt x="44" y="8"/>
                  </a:lnTo>
                  <a:lnTo>
                    <a:pt x="44" y="6"/>
                  </a:lnTo>
                  <a:lnTo>
                    <a:pt x="46" y="4"/>
                  </a:lnTo>
                  <a:lnTo>
                    <a:pt x="48" y="4"/>
                  </a:lnTo>
                  <a:lnTo>
                    <a:pt x="52" y="2"/>
                  </a:lnTo>
                  <a:lnTo>
                    <a:pt x="54" y="0"/>
                  </a:lnTo>
                  <a:lnTo>
                    <a:pt x="42" y="0"/>
                  </a:lnTo>
                  <a:lnTo>
                    <a:pt x="28" y="0"/>
                  </a:lnTo>
                  <a:lnTo>
                    <a:pt x="26" y="0"/>
                  </a:lnTo>
                  <a:close/>
                </a:path>
              </a:pathLst>
            </a:custGeom>
            <a:solidFill>
              <a:srgbClr val="1F8E43"/>
            </a:solidFill>
            <a:ln w="3175">
              <a:solidFill>
                <a:srgbClr val="006B30"/>
              </a:solidFill>
              <a:round/>
              <a:headEnd/>
              <a:tailEnd/>
            </a:ln>
          </p:spPr>
          <p:txBody>
            <a:bodyPr/>
            <a:lstStyle/>
            <a:p>
              <a:endParaRPr lang="en-US"/>
            </a:p>
          </p:txBody>
        </p:sp>
        <p:sp>
          <p:nvSpPr>
            <p:cNvPr id="29230" name="Freeform 289"/>
            <p:cNvSpPr>
              <a:spLocks/>
            </p:cNvSpPr>
            <p:nvPr/>
          </p:nvSpPr>
          <p:spPr bwMode="auto">
            <a:xfrm>
              <a:off x="766" y="2574"/>
              <a:ext cx="52" cy="22"/>
            </a:xfrm>
            <a:custGeom>
              <a:avLst/>
              <a:gdLst>
                <a:gd name="T0" fmla="*/ 24 w 52"/>
                <a:gd name="T1" fmla="*/ 0 h 22"/>
                <a:gd name="T2" fmla="*/ 18 w 52"/>
                <a:gd name="T3" fmla="*/ 0 h 22"/>
                <a:gd name="T4" fmla="*/ 12 w 52"/>
                <a:gd name="T5" fmla="*/ 2 h 22"/>
                <a:gd name="T6" fmla="*/ 0 w 52"/>
                <a:gd name="T7" fmla="*/ 8 h 22"/>
                <a:gd name="T8" fmla="*/ 8 w 52"/>
                <a:gd name="T9" fmla="*/ 10 h 22"/>
                <a:gd name="T10" fmla="*/ 14 w 52"/>
                <a:gd name="T11" fmla="*/ 12 h 22"/>
                <a:gd name="T12" fmla="*/ 8 w 52"/>
                <a:gd name="T13" fmla="*/ 16 h 22"/>
                <a:gd name="T14" fmla="*/ 4 w 52"/>
                <a:gd name="T15" fmla="*/ 20 h 22"/>
                <a:gd name="T16" fmla="*/ 6 w 52"/>
                <a:gd name="T17" fmla="*/ 22 h 22"/>
                <a:gd name="T18" fmla="*/ 22 w 52"/>
                <a:gd name="T19" fmla="*/ 22 h 22"/>
                <a:gd name="T20" fmla="*/ 38 w 52"/>
                <a:gd name="T21" fmla="*/ 22 h 22"/>
                <a:gd name="T22" fmla="*/ 34 w 52"/>
                <a:gd name="T23" fmla="*/ 18 h 22"/>
                <a:gd name="T24" fmla="*/ 30 w 52"/>
                <a:gd name="T25" fmla="*/ 12 h 22"/>
                <a:gd name="T26" fmla="*/ 36 w 52"/>
                <a:gd name="T27" fmla="*/ 10 h 22"/>
                <a:gd name="T28" fmla="*/ 44 w 52"/>
                <a:gd name="T29" fmla="*/ 8 h 22"/>
                <a:gd name="T30" fmla="*/ 44 w 52"/>
                <a:gd name="T31" fmla="*/ 6 h 22"/>
                <a:gd name="T32" fmla="*/ 46 w 52"/>
                <a:gd name="T33" fmla="*/ 4 h 22"/>
                <a:gd name="T34" fmla="*/ 48 w 52"/>
                <a:gd name="T35" fmla="*/ 4 h 22"/>
                <a:gd name="T36" fmla="*/ 52 w 52"/>
                <a:gd name="T37" fmla="*/ 2 h 22"/>
                <a:gd name="T38" fmla="*/ 52 w 52"/>
                <a:gd name="T39" fmla="*/ 0 h 22"/>
                <a:gd name="T40" fmla="*/ 40 w 52"/>
                <a:gd name="T41" fmla="*/ 0 h 22"/>
                <a:gd name="T42" fmla="*/ 28 w 52"/>
                <a:gd name="T43" fmla="*/ 0 h 22"/>
                <a:gd name="T44" fmla="*/ 24 w 52"/>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2"/>
                <a:gd name="T71" fmla="*/ 52 w 52"/>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2">
                  <a:moveTo>
                    <a:pt x="24" y="0"/>
                  </a:moveTo>
                  <a:lnTo>
                    <a:pt x="18" y="0"/>
                  </a:lnTo>
                  <a:lnTo>
                    <a:pt x="12" y="2"/>
                  </a:lnTo>
                  <a:lnTo>
                    <a:pt x="0" y="8"/>
                  </a:lnTo>
                  <a:lnTo>
                    <a:pt x="8" y="10"/>
                  </a:lnTo>
                  <a:lnTo>
                    <a:pt x="14" y="12"/>
                  </a:lnTo>
                  <a:lnTo>
                    <a:pt x="8" y="16"/>
                  </a:lnTo>
                  <a:lnTo>
                    <a:pt x="4" y="20"/>
                  </a:lnTo>
                  <a:lnTo>
                    <a:pt x="6" y="22"/>
                  </a:lnTo>
                  <a:lnTo>
                    <a:pt x="22" y="22"/>
                  </a:lnTo>
                  <a:lnTo>
                    <a:pt x="38" y="22"/>
                  </a:lnTo>
                  <a:lnTo>
                    <a:pt x="34" y="18"/>
                  </a:lnTo>
                  <a:lnTo>
                    <a:pt x="30" y="12"/>
                  </a:lnTo>
                  <a:lnTo>
                    <a:pt x="36" y="10"/>
                  </a:lnTo>
                  <a:lnTo>
                    <a:pt x="44" y="8"/>
                  </a:lnTo>
                  <a:lnTo>
                    <a:pt x="44" y="6"/>
                  </a:lnTo>
                  <a:lnTo>
                    <a:pt x="46" y="4"/>
                  </a:lnTo>
                  <a:lnTo>
                    <a:pt x="48" y="4"/>
                  </a:lnTo>
                  <a:lnTo>
                    <a:pt x="52" y="2"/>
                  </a:lnTo>
                  <a:lnTo>
                    <a:pt x="52" y="0"/>
                  </a:lnTo>
                  <a:lnTo>
                    <a:pt x="40" y="0"/>
                  </a:lnTo>
                  <a:lnTo>
                    <a:pt x="28" y="0"/>
                  </a:lnTo>
                  <a:lnTo>
                    <a:pt x="24" y="0"/>
                  </a:lnTo>
                  <a:close/>
                </a:path>
              </a:pathLst>
            </a:custGeom>
            <a:solidFill>
              <a:srgbClr val="1F8E43"/>
            </a:solidFill>
            <a:ln w="3175">
              <a:solidFill>
                <a:srgbClr val="006B30"/>
              </a:solidFill>
              <a:round/>
              <a:headEnd/>
              <a:tailEnd/>
            </a:ln>
          </p:spPr>
          <p:txBody>
            <a:bodyPr/>
            <a:lstStyle/>
            <a:p>
              <a:endParaRPr lang="en-US"/>
            </a:p>
          </p:txBody>
        </p:sp>
        <p:sp>
          <p:nvSpPr>
            <p:cNvPr id="29231" name="Freeform 290"/>
            <p:cNvSpPr>
              <a:spLocks/>
            </p:cNvSpPr>
            <p:nvPr/>
          </p:nvSpPr>
          <p:spPr bwMode="auto">
            <a:xfrm>
              <a:off x="608" y="2514"/>
              <a:ext cx="92" cy="48"/>
            </a:xfrm>
            <a:custGeom>
              <a:avLst/>
              <a:gdLst>
                <a:gd name="T0" fmla="*/ 46 w 92"/>
                <a:gd name="T1" fmla="*/ 4 h 48"/>
                <a:gd name="T2" fmla="*/ 36 w 92"/>
                <a:gd name="T3" fmla="*/ 4 h 48"/>
                <a:gd name="T4" fmla="*/ 26 w 92"/>
                <a:gd name="T5" fmla="*/ 6 h 48"/>
                <a:gd name="T6" fmla="*/ 16 w 92"/>
                <a:gd name="T7" fmla="*/ 8 h 48"/>
                <a:gd name="T8" fmla="*/ 8 w 92"/>
                <a:gd name="T9" fmla="*/ 16 h 48"/>
                <a:gd name="T10" fmla="*/ 18 w 92"/>
                <a:gd name="T11" fmla="*/ 14 h 48"/>
                <a:gd name="T12" fmla="*/ 24 w 92"/>
                <a:gd name="T13" fmla="*/ 14 h 48"/>
                <a:gd name="T14" fmla="*/ 30 w 92"/>
                <a:gd name="T15" fmla="*/ 16 h 48"/>
                <a:gd name="T16" fmla="*/ 14 w 92"/>
                <a:gd name="T17" fmla="*/ 20 h 48"/>
                <a:gd name="T18" fmla="*/ 6 w 92"/>
                <a:gd name="T19" fmla="*/ 24 h 48"/>
                <a:gd name="T20" fmla="*/ 0 w 92"/>
                <a:gd name="T21" fmla="*/ 30 h 48"/>
                <a:gd name="T22" fmla="*/ 14 w 92"/>
                <a:gd name="T23" fmla="*/ 28 h 48"/>
                <a:gd name="T24" fmla="*/ 26 w 92"/>
                <a:gd name="T25" fmla="*/ 30 h 48"/>
                <a:gd name="T26" fmla="*/ 18 w 92"/>
                <a:gd name="T27" fmla="*/ 38 h 48"/>
                <a:gd name="T28" fmla="*/ 14 w 92"/>
                <a:gd name="T29" fmla="*/ 42 h 48"/>
                <a:gd name="T30" fmla="*/ 12 w 92"/>
                <a:gd name="T31" fmla="*/ 48 h 48"/>
                <a:gd name="T32" fmla="*/ 24 w 92"/>
                <a:gd name="T33" fmla="*/ 44 h 48"/>
                <a:gd name="T34" fmla="*/ 36 w 92"/>
                <a:gd name="T35" fmla="*/ 40 h 48"/>
                <a:gd name="T36" fmla="*/ 60 w 92"/>
                <a:gd name="T37" fmla="*/ 40 h 48"/>
                <a:gd name="T38" fmla="*/ 52 w 92"/>
                <a:gd name="T39" fmla="*/ 34 h 48"/>
                <a:gd name="T40" fmla="*/ 44 w 92"/>
                <a:gd name="T41" fmla="*/ 28 h 48"/>
                <a:gd name="T42" fmla="*/ 48 w 92"/>
                <a:gd name="T43" fmla="*/ 28 h 48"/>
                <a:gd name="T44" fmla="*/ 54 w 92"/>
                <a:gd name="T45" fmla="*/ 26 h 48"/>
                <a:gd name="T46" fmla="*/ 58 w 92"/>
                <a:gd name="T47" fmla="*/ 26 h 48"/>
                <a:gd name="T48" fmla="*/ 62 w 92"/>
                <a:gd name="T49" fmla="*/ 24 h 48"/>
                <a:gd name="T50" fmla="*/ 58 w 92"/>
                <a:gd name="T51" fmla="*/ 22 h 48"/>
                <a:gd name="T52" fmla="*/ 56 w 92"/>
                <a:gd name="T53" fmla="*/ 22 h 48"/>
                <a:gd name="T54" fmla="*/ 56 w 92"/>
                <a:gd name="T55" fmla="*/ 20 h 48"/>
                <a:gd name="T56" fmla="*/ 74 w 92"/>
                <a:gd name="T57" fmla="*/ 18 h 48"/>
                <a:gd name="T58" fmla="*/ 82 w 92"/>
                <a:gd name="T59" fmla="*/ 18 h 48"/>
                <a:gd name="T60" fmla="*/ 92 w 92"/>
                <a:gd name="T61" fmla="*/ 20 h 48"/>
                <a:gd name="T62" fmla="*/ 82 w 92"/>
                <a:gd name="T63" fmla="*/ 14 h 48"/>
                <a:gd name="T64" fmla="*/ 72 w 92"/>
                <a:gd name="T65" fmla="*/ 10 h 48"/>
                <a:gd name="T66" fmla="*/ 60 w 92"/>
                <a:gd name="T67" fmla="*/ 8 h 48"/>
                <a:gd name="T68" fmla="*/ 48 w 92"/>
                <a:gd name="T69" fmla="*/ 8 h 48"/>
                <a:gd name="T70" fmla="*/ 60 w 92"/>
                <a:gd name="T71" fmla="*/ 0 h 48"/>
                <a:gd name="T72" fmla="*/ 50 w 92"/>
                <a:gd name="T73" fmla="*/ 0 h 48"/>
                <a:gd name="T74" fmla="*/ 40 w 92"/>
                <a:gd name="T75" fmla="*/ 0 h 48"/>
                <a:gd name="T76" fmla="*/ 42 w 92"/>
                <a:gd name="T77" fmla="*/ 0 h 48"/>
                <a:gd name="T78" fmla="*/ 46 w 92"/>
                <a:gd name="T79" fmla="*/ 4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
                <a:gd name="T121" fmla="*/ 0 h 48"/>
                <a:gd name="T122" fmla="*/ 92 w 92"/>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 h="48">
                  <a:moveTo>
                    <a:pt x="46" y="4"/>
                  </a:moveTo>
                  <a:lnTo>
                    <a:pt x="36" y="4"/>
                  </a:lnTo>
                  <a:lnTo>
                    <a:pt x="26" y="6"/>
                  </a:lnTo>
                  <a:lnTo>
                    <a:pt x="16" y="8"/>
                  </a:lnTo>
                  <a:lnTo>
                    <a:pt x="8" y="16"/>
                  </a:lnTo>
                  <a:lnTo>
                    <a:pt x="18" y="14"/>
                  </a:lnTo>
                  <a:lnTo>
                    <a:pt x="24" y="14"/>
                  </a:lnTo>
                  <a:lnTo>
                    <a:pt x="30" y="16"/>
                  </a:lnTo>
                  <a:lnTo>
                    <a:pt x="14" y="20"/>
                  </a:lnTo>
                  <a:lnTo>
                    <a:pt x="6" y="24"/>
                  </a:lnTo>
                  <a:lnTo>
                    <a:pt x="0" y="30"/>
                  </a:lnTo>
                  <a:lnTo>
                    <a:pt x="14" y="28"/>
                  </a:lnTo>
                  <a:lnTo>
                    <a:pt x="26" y="30"/>
                  </a:lnTo>
                  <a:lnTo>
                    <a:pt x="18" y="38"/>
                  </a:lnTo>
                  <a:lnTo>
                    <a:pt x="14" y="42"/>
                  </a:lnTo>
                  <a:lnTo>
                    <a:pt x="12" y="48"/>
                  </a:lnTo>
                  <a:lnTo>
                    <a:pt x="24" y="44"/>
                  </a:lnTo>
                  <a:lnTo>
                    <a:pt x="36" y="40"/>
                  </a:lnTo>
                  <a:lnTo>
                    <a:pt x="60" y="40"/>
                  </a:lnTo>
                  <a:lnTo>
                    <a:pt x="52" y="34"/>
                  </a:lnTo>
                  <a:lnTo>
                    <a:pt x="44" y="28"/>
                  </a:lnTo>
                  <a:lnTo>
                    <a:pt x="48" y="28"/>
                  </a:lnTo>
                  <a:lnTo>
                    <a:pt x="54" y="26"/>
                  </a:lnTo>
                  <a:lnTo>
                    <a:pt x="58" y="26"/>
                  </a:lnTo>
                  <a:lnTo>
                    <a:pt x="62" y="24"/>
                  </a:lnTo>
                  <a:lnTo>
                    <a:pt x="58" y="22"/>
                  </a:lnTo>
                  <a:lnTo>
                    <a:pt x="56" y="22"/>
                  </a:lnTo>
                  <a:lnTo>
                    <a:pt x="56" y="20"/>
                  </a:lnTo>
                  <a:lnTo>
                    <a:pt x="74" y="18"/>
                  </a:lnTo>
                  <a:lnTo>
                    <a:pt x="82" y="18"/>
                  </a:lnTo>
                  <a:lnTo>
                    <a:pt x="92" y="20"/>
                  </a:lnTo>
                  <a:lnTo>
                    <a:pt x="82" y="14"/>
                  </a:lnTo>
                  <a:lnTo>
                    <a:pt x="72" y="10"/>
                  </a:lnTo>
                  <a:lnTo>
                    <a:pt x="60" y="8"/>
                  </a:lnTo>
                  <a:lnTo>
                    <a:pt x="48" y="8"/>
                  </a:lnTo>
                  <a:lnTo>
                    <a:pt x="60" y="0"/>
                  </a:lnTo>
                  <a:lnTo>
                    <a:pt x="50" y="0"/>
                  </a:lnTo>
                  <a:lnTo>
                    <a:pt x="40" y="0"/>
                  </a:lnTo>
                  <a:lnTo>
                    <a:pt x="42" y="0"/>
                  </a:lnTo>
                  <a:lnTo>
                    <a:pt x="46" y="4"/>
                  </a:lnTo>
                  <a:close/>
                </a:path>
              </a:pathLst>
            </a:custGeom>
            <a:solidFill>
              <a:srgbClr val="1F8E43"/>
            </a:solidFill>
            <a:ln w="3175">
              <a:solidFill>
                <a:srgbClr val="006B30"/>
              </a:solidFill>
              <a:round/>
              <a:headEnd/>
              <a:tailEnd/>
            </a:ln>
          </p:spPr>
          <p:txBody>
            <a:bodyPr/>
            <a:lstStyle/>
            <a:p>
              <a:endParaRPr lang="en-US"/>
            </a:p>
          </p:txBody>
        </p:sp>
        <p:sp>
          <p:nvSpPr>
            <p:cNvPr id="29232" name="Freeform 291"/>
            <p:cNvSpPr>
              <a:spLocks/>
            </p:cNvSpPr>
            <p:nvPr/>
          </p:nvSpPr>
          <p:spPr bwMode="auto">
            <a:xfrm>
              <a:off x="656" y="2492"/>
              <a:ext cx="54" cy="26"/>
            </a:xfrm>
            <a:custGeom>
              <a:avLst/>
              <a:gdLst>
                <a:gd name="T0" fmla="*/ 30 w 54"/>
                <a:gd name="T1" fmla="*/ 6 h 26"/>
                <a:gd name="T2" fmla="*/ 22 w 54"/>
                <a:gd name="T3" fmla="*/ 6 h 26"/>
                <a:gd name="T4" fmla="*/ 14 w 54"/>
                <a:gd name="T5" fmla="*/ 8 h 26"/>
                <a:gd name="T6" fmla="*/ 6 w 54"/>
                <a:gd name="T7" fmla="*/ 12 h 26"/>
                <a:gd name="T8" fmla="*/ 0 w 54"/>
                <a:gd name="T9" fmla="*/ 16 h 26"/>
                <a:gd name="T10" fmla="*/ 10 w 54"/>
                <a:gd name="T11" fmla="*/ 16 h 26"/>
                <a:gd name="T12" fmla="*/ 16 w 54"/>
                <a:gd name="T13" fmla="*/ 16 h 26"/>
                <a:gd name="T14" fmla="*/ 22 w 54"/>
                <a:gd name="T15" fmla="*/ 18 h 26"/>
                <a:gd name="T16" fmla="*/ 12 w 54"/>
                <a:gd name="T17" fmla="*/ 24 h 26"/>
                <a:gd name="T18" fmla="*/ 30 w 54"/>
                <a:gd name="T19" fmla="*/ 24 h 26"/>
                <a:gd name="T20" fmla="*/ 38 w 54"/>
                <a:gd name="T21" fmla="*/ 24 h 26"/>
                <a:gd name="T22" fmla="*/ 48 w 54"/>
                <a:gd name="T23" fmla="*/ 26 h 26"/>
                <a:gd name="T24" fmla="*/ 42 w 54"/>
                <a:gd name="T25" fmla="*/ 20 h 26"/>
                <a:gd name="T26" fmla="*/ 34 w 54"/>
                <a:gd name="T27" fmla="*/ 14 h 26"/>
                <a:gd name="T28" fmla="*/ 44 w 54"/>
                <a:gd name="T29" fmla="*/ 14 h 26"/>
                <a:gd name="T30" fmla="*/ 54 w 54"/>
                <a:gd name="T31" fmla="*/ 14 h 26"/>
                <a:gd name="T32" fmla="*/ 50 w 54"/>
                <a:gd name="T33" fmla="*/ 10 h 26"/>
                <a:gd name="T34" fmla="*/ 44 w 54"/>
                <a:gd name="T35" fmla="*/ 8 h 26"/>
                <a:gd name="T36" fmla="*/ 32 w 54"/>
                <a:gd name="T37" fmla="*/ 6 h 26"/>
                <a:gd name="T38" fmla="*/ 38 w 54"/>
                <a:gd name="T39" fmla="*/ 4 h 26"/>
                <a:gd name="T40" fmla="*/ 44 w 54"/>
                <a:gd name="T41" fmla="*/ 2 h 26"/>
                <a:gd name="T42" fmla="*/ 30 w 54"/>
                <a:gd name="T43" fmla="*/ 0 h 26"/>
                <a:gd name="T44" fmla="*/ 14 w 54"/>
                <a:gd name="T45" fmla="*/ 2 h 26"/>
                <a:gd name="T46" fmla="*/ 30 w 54"/>
                <a:gd name="T47" fmla="*/ 6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26"/>
                <a:gd name="T74" fmla="*/ 54 w 54"/>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26">
                  <a:moveTo>
                    <a:pt x="30" y="6"/>
                  </a:moveTo>
                  <a:lnTo>
                    <a:pt x="22" y="6"/>
                  </a:lnTo>
                  <a:lnTo>
                    <a:pt x="14" y="8"/>
                  </a:lnTo>
                  <a:lnTo>
                    <a:pt x="6" y="12"/>
                  </a:lnTo>
                  <a:lnTo>
                    <a:pt x="0" y="16"/>
                  </a:lnTo>
                  <a:lnTo>
                    <a:pt x="10" y="16"/>
                  </a:lnTo>
                  <a:lnTo>
                    <a:pt x="16" y="16"/>
                  </a:lnTo>
                  <a:lnTo>
                    <a:pt x="22" y="18"/>
                  </a:lnTo>
                  <a:lnTo>
                    <a:pt x="12" y="24"/>
                  </a:lnTo>
                  <a:lnTo>
                    <a:pt x="30" y="24"/>
                  </a:lnTo>
                  <a:lnTo>
                    <a:pt x="38" y="24"/>
                  </a:lnTo>
                  <a:lnTo>
                    <a:pt x="48" y="26"/>
                  </a:lnTo>
                  <a:lnTo>
                    <a:pt x="42" y="20"/>
                  </a:lnTo>
                  <a:lnTo>
                    <a:pt x="34" y="14"/>
                  </a:lnTo>
                  <a:lnTo>
                    <a:pt x="44" y="14"/>
                  </a:lnTo>
                  <a:lnTo>
                    <a:pt x="54" y="14"/>
                  </a:lnTo>
                  <a:lnTo>
                    <a:pt x="50" y="10"/>
                  </a:lnTo>
                  <a:lnTo>
                    <a:pt x="44" y="8"/>
                  </a:lnTo>
                  <a:lnTo>
                    <a:pt x="32" y="6"/>
                  </a:lnTo>
                  <a:lnTo>
                    <a:pt x="38" y="4"/>
                  </a:lnTo>
                  <a:lnTo>
                    <a:pt x="44" y="2"/>
                  </a:lnTo>
                  <a:lnTo>
                    <a:pt x="30" y="0"/>
                  </a:lnTo>
                  <a:lnTo>
                    <a:pt x="14" y="2"/>
                  </a:lnTo>
                  <a:lnTo>
                    <a:pt x="30" y="6"/>
                  </a:lnTo>
                  <a:close/>
                </a:path>
              </a:pathLst>
            </a:custGeom>
            <a:solidFill>
              <a:srgbClr val="1F8E43"/>
            </a:solidFill>
            <a:ln w="3175">
              <a:solidFill>
                <a:srgbClr val="006B30"/>
              </a:solidFill>
              <a:round/>
              <a:headEnd/>
              <a:tailEnd/>
            </a:ln>
          </p:spPr>
          <p:txBody>
            <a:bodyPr/>
            <a:lstStyle/>
            <a:p>
              <a:endParaRPr lang="en-US"/>
            </a:p>
          </p:txBody>
        </p:sp>
        <p:sp>
          <p:nvSpPr>
            <p:cNvPr id="29233" name="Freeform 292"/>
            <p:cNvSpPr>
              <a:spLocks/>
            </p:cNvSpPr>
            <p:nvPr/>
          </p:nvSpPr>
          <p:spPr bwMode="auto">
            <a:xfrm>
              <a:off x="584" y="2494"/>
              <a:ext cx="64" cy="26"/>
            </a:xfrm>
            <a:custGeom>
              <a:avLst/>
              <a:gdLst>
                <a:gd name="T0" fmla="*/ 46 w 64"/>
                <a:gd name="T1" fmla="*/ 2 h 26"/>
                <a:gd name="T2" fmla="*/ 34 w 64"/>
                <a:gd name="T3" fmla="*/ 2 h 26"/>
                <a:gd name="T4" fmla="*/ 20 w 64"/>
                <a:gd name="T5" fmla="*/ 6 h 26"/>
                <a:gd name="T6" fmla="*/ 10 w 64"/>
                <a:gd name="T7" fmla="*/ 14 h 26"/>
                <a:gd name="T8" fmla="*/ 0 w 64"/>
                <a:gd name="T9" fmla="*/ 24 h 26"/>
                <a:gd name="T10" fmla="*/ 10 w 64"/>
                <a:gd name="T11" fmla="*/ 20 h 26"/>
                <a:gd name="T12" fmla="*/ 18 w 64"/>
                <a:gd name="T13" fmla="*/ 18 h 26"/>
                <a:gd name="T14" fmla="*/ 36 w 64"/>
                <a:gd name="T15" fmla="*/ 18 h 26"/>
                <a:gd name="T16" fmla="*/ 28 w 64"/>
                <a:gd name="T17" fmla="*/ 20 h 26"/>
                <a:gd name="T18" fmla="*/ 22 w 64"/>
                <a:gd name="T19" fmla="*/ 26 h 26"/>
                <a:gd name="T20" fmla="*/ 32 w 64"/>
                <a:gd name="T21" fmla="*/ 22 h 26"/>
                <a:gd name="T22" fmla="*/ 40 w 64"/>
                <a:gd name="T23" fmla="*/ 18 h 26"/>
                <a:gd name="T24" fmla="*/ 60 w 64"/>
                <a:gd name="T25" fmla="*/ 18 h 26"/>
                <a:gd name="T26" fmla="*/ 54 w 64"/>
                <a:gd name="T27" fmla="*/ 16 h 26"/>
                <a:gd name="T28" fmla="*/ 50 w 64"/>
                <a:gd name="T29" fmla="*/ 16 h 26"/>
                <a:gd name="T30" fmla="*/ 50 w 64"/>
                <a:gd name="T31" fmla="*/ 12 h 26"/>
                <a:gd name="T32" fmla="*/ 50 w 64"/>
                <a:gd name="T33" fmla="*/ 10 h 26"/>
                <a:gd name="T34" fmla="*/ 54 w 64"/>
                <a:gd name="T35" fmla="*/ 8 h 26"/>
                <a:gd name="T36" fmla="*/ 62 w 64"/>
                <a:gd name="T37" fmla="*/ 6 h 26"/>
                <a:gd name="T38" fmla="*/ 64 w 64"/>
                <a:gd name="T39" fmla="*/ 4 h 26"/>
                <a:gd name="T40" fmla="*/ 64 w 64"/>
                <a:gd name="T41" fmla="*/ 0 h 26"/>
                <a:gd name="T42" fmla="*/ 56 w 64"/>
                <a:gd name="T43" fmla="*/ 0 h 26"/>
                <a:gd name="T44" fmla="*/ 50 w 64"/>
                <a:gd name="T45" fmla="*/ 0 h 26"/>
                <a:gd name="T46" fmla="*/ 46 w 64"/>
                <a:gd name="T47" fmla="*/ 2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6"/>
                <a:gd name="T74" fmla="*/ 64 w 64"/>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6">
                  <a:moveTo>
                    <a:pt x="46" y="2"/>
                  </a:moveTo>
                  <a:lnTo>
                    <a:pt x="34" y="2"/>
                  </a:lnTo>
                  <a:lnTo>
                    <a:pt x="20" y="6"/>
                  </a:lnTo>
                  <a:lnTo>
                    <a:pt x="10" y="14"/>
                  </a:lnTo>
                  <a:lnTo>
                    <a:pt x="0" y="24"/>
                  </a:lnTo>
                  <a:lnTo>
                    <a:pt x="10" y="20"/>
                  </a:lnTo>
                  <a:lnTo>
                    <a:pt x="18" y="18"/>
                  </a:lnTo>
                  <a:lnTo>
                    <a:pt x="36" y="18"/>
                  </a:lnTo>
                  <a:lnTo>
                    <a:pt x="28" y="20"/>
                  </a:lnTo>
                  <a:lnTo>
                    <a:pt x="22" y="26"/>
                  </a:lnTo>
                  <a:lnTo>
                    <a:pt x="32" y="22"/>
                  </a:lnTo>
                  <a:lnTo>
                    <a:pt x="40" y="18"/>
                  </a:lnTo>
                  <a:lnTo>
                    <a:pt x="60" y="18"/>
                  </a:lnTo>
                  <a:lnTo>
                    <a:pt x="54" y="16"/>
                  </a:lnTo>
                  <a:lnTo>
                    <a:pt x="50" y="16"/>
                  </a:lnTo>
                  <a:lnTo>
                    <a:pt x="50" y="12"/>
                  </a:lnTo>
                  <a:lnTo>
                    <a:pt x="50" y="10"/>
                  </a:lnTo>
                  <a:lnTo>
                    <a:pt x="54" y="8"/>
                  </a:lnTo>
                  <a:lnTo>
                    <a:pt x="62" y="6"/>
                  </a:lnTo>
                  <a:lnTo>
                    <a:pt x="64" y="4"/>
                  </a:lnTo>
                  <a:lnTo>
                    <a:pt x="64" y="0"/>
                  </a:lnTo>
                  <a:lnTo>
                    <a:pt x="56" y="0"/>
                  </a:lnTo>
                  <a:lnTo>
                    <a:pt x="50" y="0"/>
                  </a:lnTo>
                  <a:lnTo>
                    <a:pt x="46" y="2"/>
                  </a:lnTo>
                  <a:close/>
                </a:path>
              </a:pathLst>
            </a:custGeom>
            <a:solidFill>
              <a:srgbClr val="1F8E43"/>
            </a:solidFill>
            <a:ln w="3175">
              <a:solidFill>
                <a:srgbClr val="006B30"/>
              </a:solidFill>
              <a:round/>
              <a:headEnd/>
              <a:tailEnd/>
            </a:ln>
          </p:spPr>
          <p:txBody>
            <a:bodyPr/>
            <a:lstStyle/>
            <a:p>
              <a:endParaRPr lang="en-US"/>
            </a:p>
          </p:txBody>
        </p:sp>
        <p:sp>
          <p:nvSpPr>
            <p:cNvPr id="29234" name="Freeform 293"/>
            <p:cNvSpPr>
              <a:spLocks/>
            </p:cNvSpPr>
            <p:nvPr/>
          </p:nvSpPr>
          <p:spPr bwMode="auto">
            <a:xfrm>
              <a:off x="550" y="2478"/>
              <a:ext cx="66" cy="30"/>
            </a:xfrm>
            <a:custGeom>
              <a:avLst/>
              <a:gdLst>
                <a:gd name="T0" fmla="*/ 38 w 66"/>
                <a:gd name="T1" fmla="*/ 4 h 30"/>
                <a:gd name="T2" fmla="*/ 28 w 66"/>
                <a:gd name="T3" fmla="*/ 6 h 30"/>
                <a:gd name="T4" fmla="*/ 18 w 66"/>
                <a:gd name="T5" fmla="*/ 8 h 30"/>
                <a:gd name="T6" fmla="*/ 8 w 66"/>
                <a:gd name="T7" fmla="*/ 14 h 30"/>
                <a:gd name="T8" fmla="*/ 0 w 66"/>
                <a:gd name="T9" fmla="*/ 20 h 30"/>
                <a:gd name="T10" fmla="*/ 0 w 66"/>
                <a:gd name="T11" fmla="*/ 22 h 30"/>
                <a:gd name="T12" fmla="*/ 6 w 66"/>
                <a:gd name="T13" fmla="*/ 20 h 30"/>
                <a:gd name="T14" fmla="*/ 12 w 66"/>
                <a:gd name="T15" fmla="*/ 18 h 30"/>
                <a:gd name="T16" fmla="*/ 26 w 66"/>
                <a:gd name="T17" fmla="*/ 16 h 30"/>
                <a:gd name="T18" fmla="*/ 22 w 66"/>
                <a:gd name="T19" fmla="*/ 20 h 30"/>
                <a:gd name="T20" fmla="*/ 18 w 66"/>
                <a:gd name="T21" fmla="*/ 22 h 30"/>
                <a:gd name="T22" fmla="*/ 12 w 66"/>
                <a:gd name="T23" fmla="*/ 26 h 30"/>
                <a:gd name="T24" fmla="*/ 10 w 66"/>
                <a:gd name="T25" fmla="*/ 30 h 30"/>
                <a:gd name="T26" fmla="*/ 28 w 66"/>
                <a:gd name="T27" fmla="*/ 22 h 30"/>
                <a:gd name="T28" fmla="*/ 38 w 66"/>
                <a:gd name="T29" fmla="*/ 20 h 30"/>
                <a:gd name="T30" fmla="*/ 48 w 66"/>
                <a:gd name="T31" fmla="*/ 18 h 30"/>
                <a:gd name="T32" fmla="*/ 44 w 66"/>
                <a:gd name="T33" fmla="*/ 20 h 30"/>
                <a:gd name="T34" fmla="*/ 40 w 66"/>
                <a:gd name="T35" fmla="*/ 20 h 30"/>
                <a:gd name="T36" fmla="*/ 54 w 66"/>
                <a:gd name="T37" fmla="*/ 14 h 30"/>
                <a:gd name="T38" fmla="*/ 66 w 66"/>
                <a:gd name="T39" fmla="*/ 10 h 30"/>
                <a:gd name="T40" fmla="*/ 58 w 66"/>
                <a:gd name="T41" fmla="*/ 8 h 30"/>
                <a:gd name="T42" fmla="*/ 52 w 66"/>
                <a:gd name="T43" fmla="*/ 6 h 30"/>
                <a:gd name="T44" fmla="*/ 50 w 66"/>
                <a:gd name="T45" fmla="*/ 4 h 30"/>
                <a:gd name="T46" fmla="*/ 64 w 66"/>
                <a:gd name="T47" fmla="*/ 0 h 30"/>
                <a:gd name="T48" fmla="*/ 54 w 66"/>
                <a:gd name="T49" fmla="*/ 0 h 30"/>
                <a:gd name="T50" fmla="*/ 46 w 66"/>
                <a:gd name="T51" fmla="*/ 0 h 30"/>
                <a:gd name="T52" fmla="*/ 38 w 66"/>
                <a:gd name="T53" fmla="*/ 2 h 30"/>
                <a:gd name="T54" fmla="*/ 30 w 66"/>
                <a:gd name="T55" fmla="*/ 6 h 30"/>
                <a:gd name="T56" fmla="*/ 38 w 66"/>
                <a:gd name="T57" fmla="*/ 4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30"/>
                <a:gd name="T89" fmla="*/ 66 w 66"/>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30">
                  <a:moveTo>
                    <a:pt x="38" y="4"/>
                  </a:moveTo>
                  <a:lnTo>
                    <a:pt x="28" y="6"/>
                  </a:lnTo>
                  <a:lnTo>
                    <a:pt x="18" y="8"/>
                  </a:lnTo>
                  <a:lnTo>
                    <a:pt x="8" y="14"/>
                  </a:lnTo>
                  <a:lnTo>
                    <a:pt x="0" y="20"/>
                  </a:lnTo>
                  <a:lnTo>
                    <a:pt x="0" y="22"/>
                  </a:lnTo>
                  <a:lnTo>
                    <a:pt x="6" y="20"/>
                  </a:lnTo>
                  <a:lnTo>
                    <a:pt x="12" y="18"/>
                  </a:lnTo>
                  <a:lnTo>
                    <a:pt x="26" y="16"/>
                  </a:lnTo>
                  <a:lnTo>
                    <a:pt x="22" y="20"/>
                  </a:lnTo>
                  <a:lnTo>
                    <a:pt x="18" y="22"/>
                  </a:lnTo>
                  <a:lnTo>
                    <a:pt x="12" y="26"/>
                  </a:lnTo>
                  <a:lnTo>
                    <a:pt x="10" y="30"/>
                  </a:lnTo>
                  <a:lnTo>
                    <a:pt x="28" y="22"/>
                  </a:lnTo>
                  <a:lnTo>
                    <a:pt x="38" y="20"/>
                  </a:lnTo>
                  <a:lnTo>
                    <a:pt x="48" y="18"/>
                  </a:lnTo>
                  <a:lnTo>
                    <a:pt x="44" y="20"/>
                  </a:lnTo>
                  <a:lnTo>
                    <a:pt x="40" y="20"/>
                  </a:lnTo>
                  <a:lnTo>
                    <a:pt x="54" y="14"/>
                  </a:lnTo>
                  <a:lnTo>
                    <a:pt x="66" y="10"/>
                  </a:lnTo>
                  <a:lnTo>
                    <a:pt x="58" y="8"/>
                  </a:lnTo>
                  <a:lnTo>
                    <a:pt x="52" y="6"/>
                  </a:lnTo>
                  <a:lnTo>
                    <a:pt x="50" y="4"/>
                  </a:lnTo>
                  <a:lnTo>
                    <a:pt x="64" y="0"/>
                  </a:lnTo>
                  <a:lnTo>
                    <a:pt x="54" y="0"/>
                  </a:lnTo>
                  <a:lnTo>
                    <a:pt x="46" y="0"/>
                  </a:lnTo>
                  <a:lnTo>
                    <a:pt x="38" y="2"/>
                  </a:lnTo>
                  <a:lnTo>
                    <a:pt x="30" y="6"/>
                  </a:lnTo>
                  <a:lnTo>
                    <a:pt x="38" y="4"/>
                  </a:lnTo>
                  <a:close/>
                </a:path>
              </a:pathLst>
            </a:custGeom>
            <a:solidFill>
              <a:srgbClr val="1F8E43"/>
            </a:solidFill>
            <a:ln w="3175">
              <a:solidFill>
                <a:srgbClr val="006B30"/>
              </a:solidFill>
              <a:round/>
              <a:headEnd/>
              <a:tailEnd/>
            </a:ln>
          </p:spPr>
          <p:txBody>
            <a:bodyPr/>
            <a:lstStyle/>
            <a:p>
              <a:endParaRPr lang="en-US"/>
            </a:p>
          </p:txBody>
        </p:sp>
        <p:sp>
          <p:nvSpPr>
            <p:cNvPr id="29235" name="Freeform 294"/>
            <p:cNvSpPr>
              <a:spLocks/>
            </p:cNvSpPr>
            <p:nvPr/>
          </p:nvSpPr>
          <p:spPr bwMode="auto">
            <a:xfrm>
              <a:off x="570" y="2518"/>
              <a:ext cx="56" cy="24"/>
            </a:xfrm>
            <a:custGeom>
              <a:avLst/>
              <a:gdLst>
                <a:gd name="T0" fmla="*/ 40 w 56"/>
                <a:gd name="T1" fmla="*/ 0 h 24"/>
                <a:gd name="T2" fmla="*/ 28 w 56"/>
                <a:gd name="T3" fmla="*/ 2 h 24"/>
                <a:gd name="T4" fmla="*/ 16 w 56"/>
                <a:gd name="T5" fmla="*/ 6 h 24"/>
                <a:gd name="T6" fmla="*/ 6 w 56"/>
                <a:gd name="T7" fmla="*/ 14 h 24"/>
                <a:gd name="T8" fmla="*/ 0 w 56"/>
                <a:gd name="T9" fmla="*/ 24 h 24"/>
                <a:gd name="T10" fmla="*/ 16 w 56"/>
                <a:gd name="T11" fmla="*/ 18 h 24"/>
                <a:gd name="T12" fmla="*/ 24 w 56"/>
                <a:gd name="T13" fmla="*/ 16 h 24"/>
                <a:gd name="T14" fmla="*/ 32 w 56"/>
                <a:gd name="T15" fmla="*/ 18 h 24"/>
                <a:gd name="T16" fmla="*/ 22 w 56"/>
                <a:gd name="T17" fmla="*/ 24 h 24"/>
                <a:gd name="T18" fmla="*/ 38 w 56"/>
                <a:gd name="T19" fmla="*/ 20 h 24"/>
                <a:gd name="T20" fmla="*/ 44 w 56"/>
                <a:gd name="T21" fmla="*/ 20 h 24"/>
                <a:gd name="T22" fmla="*/ 52 w 56"/>
                <a:gd name="T23" fmla="*/ 20 h 24"/>
                <a:gd name="T24" fmla="*/ 52 w 56"/>
                <a:gd name="T25" fmla="*/ 16 h 24"/>
                <a:gd name="T26" fmla="*/ 54 w 56"/>
                <a:gd name="T27" fmla="*/ 14 h 24"/>
                <a:gd name="T28" fmla="*/ 56 w 56"/>
                <a:gd name="T29" fmla="*/ 12 h 24"/>
                <a:gd name="T30" fmla="*/ 56 w 56"/>
                <a:gd name="T31" fmla="*/ 10 h 24"/>
                <a:gd name="T32" fmla="*/ 52 w 56"/>
                <a:gd name="T33" fmla="*/ 8 h 24"/>
                <a:gd name="T34" fmla="*/ 48 w 56"/>
                <a:gd name="T35" fmla="*/ 8 h 24"/>
                <a:gd name="T36" fmla="*/ 40 w 56"/>
                <a:gd name="T37" fmla="*/ 8 h 24"/>
                <a:gd name="T38" fmla="*/ 44 w 56"/>
                <a:gd name="T39" fmla="*/ 4 h 24"/>
                <a:gd name="T40" fmla="*/ 50 w 56"/>
                <a:gd name="T41" fmla="*/ 0 h 24"/>
                <a:gd name="T42" fmla="*/ 44 w 56"/>
                <a:gd name="T43" fmla="*/ 0 h 24"/>
                <a:gd name="T44" fmla="*/ 38 w 56"/>
                <a:gd name="T45" fmla="*/ 0 h 24"/>
                <a:gd name="T46" fmla="*/ 32 w 56"/>
                <a:gd name="T47" fmla="*/ 0 h 24"/>
                <a:gd name="T48" fmla="*/ 26 w 56"/>
                <a:gd name="T49" fmla="*/ 0 h 24"/>
                <a:gd name="T50" fmla="*/ 40 w 5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4"/>
                <a:gd name="T80" fmla="*/ 56 w 5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4">
                  <a:moveTo>
                    <a:pt x="40" y="0"/>
                  </a:moveTo>
                  <a:lnTo>
                    <a:pt x="28" y="2"/>
                  </a:lnTo>
                  <a:lnTo>
                    <a:pt x="16" y="6"/>
                  </a:lnTo>
                  <a:lnTo>
                    <a:pt x="6" y="14"/>
                  </a:lnTo>
                  <a:lnTo>
                    <a:pt x="0" y="24"/>
                  </a:lnTo>
                  <a:lnTo>
                    <a:pt x="16" y="18"/>
                  </a:lnTo>
                  <a:lnTo>
                    <a:pt x="24" y="16"/>
                  </a:lnTo>
                  <a:lnTo>
                    <a:pt x="32" y="18"/>
                  </a:lnTo>
                  <a:lnTo>
                    <a:pt x="22" y="24"/>
                  </a:lnTo>
                  <a:lnTo>
                    <a:pt x="38" y="20"/>
                  </a:lnTo>
                  <a:lnTo>
                    <a:pt x="44" y="20"/>
                  </a:lnTo>
                  <a:lnTo>
                    <a:pt x="52" y="20"/>
                  </a:lnTo>
                  <a:lnTo>
                    <a:pt x="52" y="16"/>
                  </a:lnTo>
                  <a:lnTo>
                    <a:pt x="54" y="14"/>
                  </a:lnTo>
                  <a:lnTo>
                    <a:pt x="56" y="12"/>
                  </a:lnTo>
                  <a:lnTo>
                    <a:pt x="56" y="10"/>
                  </a:lnTo>
                  <a:lnTo>
                    <a:pt x="52" y="8"/>
                  </a:lnTo>
                  <a:lnTo>
                    <a:pt x="48" y="8"/>
                  </a:lnTo>
                  <a:lnTo>
                    <a:pt x="40" y="8"/>
                  </a:lnTo>
                  <a:lnTo>
                    <a:pt x="44" y="4"/>
                  </a:lnTo>
                  <a:lnTo>
                    <a:pt x="50" y="0"/>
                  </a:lnTo>
                  <a:lnTo>
                    <a:pt x="44" y="0"/>
                  </a:lnTo>
                  <a:lnTo>
                    <a:pt x="38" y="0"/>
                  </a:lnTo>
                  <a:lnTo>
                    <a:pt x="32" y="0"/>
                  </a:lnTo>
                  <a:lnTo>
                    <a:pt x="26" y="0"/>
                  </a:lnTo>
                  <a:lnTo>
                    <a:pt x="40" y="0"/>
                  </a:lnTo>
                  <a:close/>
                </a:path>
              </a:pathLst>
            </a:custGeom>
            <a:solidFill>
              <a:srgbClr val="1F8E43"/>
            </a:solidFill>
            <a:ln w="3175">
              <a:solidFill>
                <a:srgbClr val="006B30"/>
              </a:solidFill>
              <a:round/>
              <a:headEnd/>
              <a:tailEnd/>
            </a:ln>
          </p:spPr>
          <p:txBody>
            <a:bodyPr/>
            <a:lstStyle/>
            <a:p>
              <a:endParaRPr lang="en-US"/>
            </a:p>
          </p:txBody>
        </p:sp>
        <p:sp>
          <p:nvSpPr>
            <p:cNvPr id="29236" name="Freeform 295"/>
            <p:cNvSpPr>
              <a:spLocks/>
            </p:cNvSpPr>
            <p:nvPr/>
          </p:nvSpPr>
          <p:spPr bwMode="auto">
            <a:xfrm>
              <a:off x="550" y="2508"/>
              <a:ext cx="28" cy="16"/>
            </a:xfrm>
            <a:custGeom>
              <a:avLst/>
              <a:gdLst>
                <a:gd name="T0" fmla="*/ 22 w 28"/>
                <a:gd name="T1" fmla="*/ 0 h 16"/>
                <a:gd name="T2" fmla="*/ 10 w 28"/>
                <a:gd name="T3" fmla="*/ 4 h 16"/>
                <a:gd name="T4" fmla="*/ 0 w 28"/>
                <a:gd name="T5" fmla="*/ 8 h 16"/>
                <a:gd name="T6" fmla="*/ 6 w 28"/>
                <a:gd name="T7" fmla="*/ 8 h 16"/>
                <a:gd name="T8" fmla="*/ 10 w 28"/>
                <a:gd name="T9" fmla="*/ 8 h 16"/>
                <a:gd name="T10" fmla="*/ 14 w 28"/>
                <a:gd name="T11" fmla="*/ 8 h 16"/>
                <a:gd name="T12" fmla="*/ 18 w 28"/>
                <a:gd name="T13" fmla="*/ 8 h 16"/>
                <a:gd name="T14" fmla="*/ 14 w 28"/>
                <a:gd name="T15" fmla="*/ 12 h 16"/>
                <a:gd name="T16" fmla="*/ 8 w 28"/>
                <a:gd name="T17" fmla="*/ 16 h 16"/>
                <a:gd name="T18" fmla="*/ 18 w 28"/>
                <a:gd name="T19" fmla="*/ 14 h 16"/>
                <a:gd name="T20" fmla="*/ 26 w 28"/>
                <a:gd name="T21" fmla="*/ 10 h 16"/>
                <a:gd name="T22" fmla="*/ 28 w 28"/>
                <a:gd name="T23" fmla="*/ 8 h 16"/>
                <a:gd name="T24" fmla="*/ 28 w 28"/>
                <a:gd name="T25" fmla="*/ 6 h 16"/>
                <a:gd name="T26" fmla="*/ 28 w 28"/>
                <a:gd name="T27" fmla="*/ 4 h 16"/>
                <a:gd name="T28" fmla="*/ 20 w 28"/>
                <a:gd name="T29" fmla="*/ 2 h 16"/>
                <a:gd name="T30" fmla="*/ 12 w 28"/>
                <a:gd name="T31" fmla="*/ 2 h 16"/>
                <a:gd name="T32" fmla="*/ 22 w 28"/>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6"/>
                <a:gd name="T53" fmla="*/ 28 w 2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6">
                  <a:moveTo>
                    <a:pt x="22" y="0"/>
                  </a:moveTo>
                  <a:lnTo>
                    <a:pt x="10" y="4"/>
                  </a:lnTo>
                  <a:lnTo>
                    <a:pt x="0" y="8"/>
                  </a:lnTo>
                  <a:lnTo>
                    <a:pt x="6" y="8"/>
                  </a:lnTo>
                  <a:lnTo>
                    <a:pt x="10" y="8"/>
                  </a:lnTo>
                  <a:lnTo>
                    <a:pt x="14" y="8"/>
                  </a:lnTo>
                  <a:lnTo>
                    <a:pt x="18" y="8"/>
                  </a:lnTo>
                  <a:lnTo>
                    <a:pt x="14" y="12"/>
                  </a:lnTo>
                  <a:lnTo>
                    <a:pt x="8" y="16"/>
                  </a:lnTo>
                  <a:lnTo>
                    <a:pt x="18" y="14"/>
                  </a:lnTo>
                  <a:lnTo>
                    <a:pt x="26" y="10"/>
                  </a:lnTo>
                  <a:lnTo>
                    <a:pt x="28" y="8"/>
                  </a:lnTo>
                  <a:lnTo>
                    <a:pt x="28" y="6"/>
                  </a:lnTo>
                  <a:lnTo>
                    <a:pt x="28" y="4"/>
                  </a:lnTo>
                  <a:lnTo>
                    <a:pt x="20" y="2"/>
                  </a:lnTo>
                  <a:lnTo>
                    <a:pt x="12"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237" name="Freeform 296"/>
            <p:cNvSpPr>
              <a:spLocks/>
            </p:cNvSpPr>
            <p:nvPr/>
          </p:nvSpPr>
          <p:spPr bwMode="auto">
            <a:xfrm>
              <a:off x="526" y="2500"/>
              <a:ext cx="38" cy="22"/>
            </a:xfrm>
            <a:custGeom>
              <a:avLst/>
              <a:gdLst>
                <a:gd name="T0" fmla="*/ 22 w 38"/>
                <a:gd name="T1" fmla="*/ 2 h 22"/>
                <a:gd name="T2" fmla="*/ 14 w 38"/>
                <a:gd name="T3" fmla="*/ 4 h 22"/>
                <a:gd name="T4" fmla="*/ 8 w 38"/>
                <a:gd name="T5" fmla="*/ 6 h 22"/>
                <a:gd name="T6" fmla="*/ 4 w 38"/>
                <a:gd name="T7" fmla="*/ 8 h 22"/>
                <a:gd name="T8" fmla="*/ 0 w 38"/>
                <a:gd name="T9" fmla="*/ 14 h 22"/>
                <a:gd name="T10" fmla="*/ 0 w 38"/>
                <a:gd name="T11" fmla="*/ 16 h 22"/>
                <a:gd name="T12" fmla="*/ 4 w 38"/>
                <a:gd name="T13" fmla="*/ 16 h 22"/>
                <a:gd name="T14" fmla="*/ 8 w 38"/>
                <a:gd name="T15" fmla="*/ 14 h 22"/>
                <a:gd name="T16" fmla="*/ 12 w 38"/>
                <a:gd name="T17" fmla="*/ 14 h 22"/>
                <a:gd name="T18" fmla="*/ 4 w 38"/>
                <a:gd name="T19" fmla="*/ 22 h 22"/>
                <a:gd name="T20" fmla="*/ 22 w 38"/>
                <a:gd name="T21" fmla="*/ 20 h 22"/>
                <a:gd name="T22" fmla="*/ 30 w 38"/>
                <a:gd name="T23" fmla="*/ 16 h 22"/>
                <a:gd name="T24" fmla="*/ 38 w 38"/>
                <a:gd name="T25" fmla="*/ 14 h 22"/>
                <a:gd name="T26" fmla="*/ 34 w 38"/>
                <a:gd name="T27" fmla="*/ 12 h 22"/>
                <a:gd name="T28" fmla="*/ 30 w 38"/>
                <a:gd name="T29" fmla="*/ 10 h 22"/>
                <a:gd name="T30" fmla="*/ 32 w 38"/>
                <a:gd name="T31" fmla="*/ 6 h 22"/>
                <a:gd name="T32" fmla="*/ 34 w 38"/>
                <a:gd name="T33" fmla="*/ 4 h 22"/>
                <a:gd name="T34" fmla="*/ 38 w 38"/>
                <a:gd name="T35" fmla="*/ 2 h 22"/>
                <a:gd name="T36" fmla="*/ 34 w 38"/>
                <a:gd name="T37" fmla="*/ 0 h 22"/>
                <a:gd name="T38" fmla="*/ 30 w 38"/>
                <a:gd name="T39" fmla="*/ 2 h 22"/>
                <a:gd name="T40" fmla="*/ 22 w 38"/>
                <a:gd name="T41" fmla="*/ 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2"/>
                <a:gd name="T65" fmla="*/ 38 w 38"/>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2">
                  <a:moveTo>
                    <a:pt x="22" y="2"/>
                  </a:moveTo>
                  <a:lnTo>
                    <a:pt x="14" y="4"/>
                  </a:lnTo>
                  <a:lnTo>
                    <a:pt x="8" y="6"/>
                  </a:lnTo>
                  <a:lnTo>
                    <a:pt x="4" y="8"/>
                  </a:lnTo>
                  <a:lnTo>
                    <a:pt x="0" y="14"/>
                  </a:lnTo>
                  <a:lnTo>
                    <a:pt x="0" y="16"/>
                  </a:lnTo>
                  <a:lnTo>
                    <a:pt x="4" y="16"/>
                  </a:lnTo>
                  <a:lnTo>
                    <a:pt x="8" y="14"/>
                  </a:lnTo>
                  <a:lnTo>
                    <a:pt x="12" y="14"/>
                  </a:lnTo>
                  <a:lnTo>
                    <a:pt x="4" y="22"/>
                  </a:lnTo>
                  <a:lnTo>
                    <a:pt x="22" y="20"/>
                  </a:lnTo>
                  <a:lnTo>
                    <a:pt x="30" y="16"/>
                  </a:lnTo>
                  <a:lnTo>
                    <a:pt x="38" y="14"/>
                  </a:lnTo>
                  <a:lnTo>
                    <a:pt x="34" y="12"/>
                  </a:lnTo>
                  <a:lnTo>
                    <a:pt x="30" y="10"/>
                  </a:lnTo>
                  <a:lnTo>
                    <a:pt x="32" y="6"/>
                  </a:lnTo>
                  <a:lnTo>
                    <a:pt x="34" y="4"/>
                  </a:lnTo>
                  <a:lnTo>
                    <a:pt x="38" y="2"/>
                  </a:lnTo>
                  <a:lnTo>
                    <a:pt x="34" y="0"/>
                  </a:lnTo>
                  <a:lnTo>
                    <a:pt x="30" y="2"/>
                  </a:lnTo>
                  <a:lnTo>
                    <a:pt x="22" y="2"/>
                  </a:lnTo>
                  <a:close/>
                </a:path>
              </a:pathLst>
            </a:custGeom>
            <a:solidFill>
              <a:srgbClr val="1F8E43"/>
            </a:solidFill>
            <a:ln w="3175">
              <a:solidFill>
                <a:srgbClr val="006B30"/>
              </a:solidFill>
              <a:round/>
              <a:headEnd/>
              <a:tailEnd/>
            </a:ln>
          </p:spPr>
          <p:txBody>
            <a:bodyPr/>
            <a:lstStyle/>
            <a:p>
              <a:endParaRPr lang="en-US"/>
            </a:p>
          </p:txBody>
        </p:sp>
        <p:sp>
          <p:nvSpPr>
            <p:cNvPr id="29238" name="Freeform 297"/>
            <p:cNvSpPr>
              <a:spLocks/>
            </p:cNvSpPr>
            <p:nvPr/>
          </p:nvSpPr>
          <p:spPr bwMode="auto">
            <a:xfrm>
              <a:off x="520" y="2528"/>
              <a:ext cx="48" cy="22"/>
            </a:xfrm>
            <a:custGeom>
              <a:avLst/>
              <a:gdLst>
                <a:gd name="T0" fmla="*/ 32 w 48"/>
                <a:gd name="T1" fmla="*/ 0 h 22"/>
                <a:gd name="T2" fmla="*/ 22 w 48"/>
                <a:gd name="T3" fmla="*/ 0 h 22"/>
                <a:gd name="T4" fmla="*/ 14 w 48"/>
                <a:gd name="T5" fmla="*/ 4 h 22"/>
                <a:gd name="T6" fmla="*/ 6 w 48"/>
                <a:gd name="T7" fmla="*/ 10 h 22"/>
                <a:gd name="T8" fmla="*/ 0 w 48"/>
                <a:gd name="T9" fmla="*/ 18 h 22"/>
                <a:gd name="T10" fmla="*/ 28 w 48"/>
                <a:gd name="T11" fmla="*/ 12 h 22"/>
                <a:gd name="T12" fmla="*/ 22 w 48"/>
                <a:gd name="T13" fmla="*/ 16 h 22"/>
                <a:gd name="T14" fmla="*/ 20 w 48"/>
                <a:gd name="T15" fmla="*/ 18 h 22"/>
                <a:gd name="T16" fmla="*/ 16 w 48"/>
                <a:gd name="T17" fmla="*/ 22 h 22"/>
                <a:gd name="T18" fmla="*/ 32 w 48"/>
                <a:gd name="T19" fmla="*/ 18 h 22"/>
                <a:gd name="T20" fmla="*/ 48 w 48"/>
                <a:gd name="T21" fmla="*/ 12 h 22"/>
                <a:gd name="T22" fmla="*/ 42 w 48"/>
                <a:gd name="T23" fmla="*/ 10 h 22"/>
                <a:gd name="T24" fmla="*/ 36 w 48"/>
                <a:gd name="T25" fmla="*/ 8 h 22"/>
                <a:gd name="T26" fmla="*/ 38 w 48"/>
                <a:gd name="T27" fmla="*/ 6 h 22"/>
                <a:gd name="T28" fmla="*/ 42 w 48"/>
                <a:gd name="T29" fmla="*/ 6 h 22"/>
                <a:gd name="T30" fmla="*/ 44 w 48"/>
                <a:gd name="T31" fmla="*/ 6 h 22"/>
                <a:gd name="T32" fmla="*/ 46 w 48"/>
                <a:gd name="T33" fmla="*/ 4 h 22"/>
                <a:gd name="T34" fmla="*/ 40 w 48"/>
                <a:gd name="T35" fmla="*/ 2 h 22"/>
                <a:gd name="T36" fmla="*/ 32 w 48"/>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22"/>
                <a:gd name="T59" fmla="*/ 48 w 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22">
                  <a:moveTo>
                    <a:pt x="32" y="0"/>
                  </a:moveTo>
                  <a:lnTo>
                    <a:pt x="22" y="0"/>
                  </a:lnTo>
                  <a:lnTo>
                    <a:pt x="14" y="4"/>
                  </a:lnTo>
                  <a:lnTo>
                    <a:pt x="6" y="10"/>
                  </a:lnTo>
                  <a:lnTo>
                    <a:pt x="0" y="18"/>
                  </a:lnTo>
                  <a:lnTo>
                    <a:pt x="28" y="12"/>
                  </a:lnTo>
                  <a:lnTo>
                    <a:pt x="22" y="16"/>
                  </a:lnTo>
                  <a:lnTo>
                    <a:pt x="20" y="18"/>
                  </a:lnTo>
                  <a:lnTo>
                    <a:pt x="16" y="22"/>
                  </a:lnTo>
                  <a:lnTo>
                    <a:pt x="32" y="18"/>
                  </a:lnTo>
                  <a:lnTo>
                    <a:pt x="48" y="12"/>
                  </a:lnTo>
                  <a:lnTo>
                    <a:pt x="42" y="10"/>
                  </a:lnTo>
                  <a:lnTo>
                    <a:pt x="36" y="8"/>
                  </a:lnTo>
                  <a:lnTo>
                    <a:pt x="38" y="6"/>
                  </a:lnTo>
                  <a:lnTo>
                    <a:pt x="42" y="6"/>
                  </a:lnTo>
                  <a:lnTo>
                    <a:pt x="44" y="6"/>
                  </a:lnTo>
                  <a:lnTo>
                    <a:pt x="46" y="4"/>
                  </a:lnTo>
                  <a:lnTo>
                    <a:pt x="40" y="2"/>
                  </a:lnTo>
                  <a:lnTo>
                    <a:pt x="32" y="0"/>
                  </a:lnTo>
                  <a:close/>
                </a:path>
              </a:pathLst>
            </a:custGeom>
            <a:solidFill>
              <a:srgbClr val="1F8E43"/>
            </a:solidFill>
            <a:ln w="3175">
              <a:solidFill>
                <a:srgbClr val="006B30"/>
              </a:solidFill>
              <a:round/>
              <a:headEnd/>
              <a:tailEnd/>
            </a:ln>
          </p:spPr>
          <p:txBody>
            <a:bodyPr/>
            <a:lstStyle/>
            <a:p>
              <a:endParaRPr lang="en-US"/>
            </a:p>
          </p:txBody>
        </p:sp>
        <p:sp>
          <p:nvSpPr>
            <p:cNvPr id="29239" name="Freeform 298"/>
            <p:cNvSpPr>
              <a:spLocks/>
            </p:cNvSpPr>
            <p:nvPr/>
          </p:nvSpPr>
          <p:spPr bwMode="auto">
            <a:xfrm>
              <a:off x="582" y="2532"/>
              <a:ext cx="86" cy="36"/>
            </a:xfrm>
            <a:custGeom>
              <a:avLst/>
              <a:gdLst>
                <a:gd name="T0" fmla="*/ 52 w 86"/>
                <a:gd name="T1" fmla="*/ 6 h 36"/>
                <a:gd name="T2" fmla="*/ 38 w 86"/>
                <a:gd name="T3" fmla="*/ 8 h 36"/>
                <a:gd name="T4" fmla="*/ 22 w 86"/>
                <a:gd name="T5" fmla="*/ 12 h 36"/>
                <a:gd name="T6" fmla="*/ 10 w 86"/>
                <a:gd name="T7" fmla="*/ 22 h 36"/>
                <a:gd name="T8" fmla="*/ 6 w 86"/>
                <a:gd name="T9" fmla="*/ 28 h 36"/>
                <a:gd name="T10" fmla="*/ 0 w 86"/>
                <a:gd name="T11" fmla="*/ 34 h 36"/>
                <a:gd name="T12" fmla="*/ 8 w 86"/>
                <a:gd name="T13" fmla="*/ 28 h 36"/>
                <a:gd name="T14" fmla="*/ 14 w 86"/>
                <a:gd name="T15" fmla="*/ 26 h 36"/>
                <a:gd name="T16" fmla="*/ 32 w 86"/>
                <a:gd name="T17" fmla="*/ 24 h 36"/>
                <a:gd name="T18" fmla="*/ 40 w 86"/>
                <a:gd name="T19" fmla="*/ 22 h 36"/>
                <a:gd name="T20" fmla="*/ 48 w 86"/>
                <a:gd name="T21" fmla="*/ 22 h 36"/>
                <a:gd name="T22" fmla="*/ 40 w 86"/>
                <a:gd name="T23" fmla="*/ 28 h 36"/>
                <a:gd name="T24" fmla="*/ 32 w 86"/>
                <a:gd name="T25" fmla="*/ 36 h 36"/>
                <a:gd name="T26" fmla="*/ 50 w 86"/>
                <a:gd name="T27" fmla="*/ 28 h 36"/>
                <a:gd name="T28" fmla="*/ 58 w 86"/>
                <a:gd name="T29" fmla="*/ 26 h 36"/>
                <a:gd name="T30" fmla="*/ 68 w 86"/>
                <a:gd name="T31" fmla="*/ 28 h 36"/>
                <a:gd name="T32" fmla="*/ 64 w 86"/>
                <a:gd name="T33" fmla="*/ 28 h 36"/>
                <a:gd name="T34" fmla="*/ 60 w 86"/>
                <a:gd name="T35" fmla="*/ 30 h 36"/>
                <a:gd name="T36" fmla="*/ 72 w 86"/>
                <a:gd name="T37" fmla="*/ 28 h 36"/>
                <a:gd name="T38" fmla="*/ 76 w 86"/>
                <a:gd name="T39" fmla="*/ 26 h 36"/>
                <a:gd name="T40" fmla="*/ 80 w 86"/>
                <a:gd name="T41" fmla="*/ 22 h 36"/>
                <a:gd name="T42" fmla="*/ 82 w 86"/>
                <a:gd name="T43" fmla="*/ 20 h 36"/>
                <a:gd name="T44" fmla="*/ 82 w 86"/>
                <a:gd name="T45" fmla="*/ 18 h 36"/>
                <a:gd name="T46" fmla="*/ 78 w 86"/>
                <a:gd name="T47" fmla="*/ 16 h 36"/>
                <a:gd name="T48" fmla="*/ 68 w 86"/>
                <a:gd name="T49" fmla="*/ 14 h 36"/>
                <a:gd name="T50" fmla="*/ 76 w 86"/>
                <a:gd name="T51" fmla="*/ 10 h 36"/>
                <a:gd name="T52" fmla="*/ 86 w 86"/>
                <a:gd name="T53" fmla="*/ 8 h 36"/>
                <a:gd name="T54" fmla="*/ 86 w 86"/>
                <a:gd name="T55" fmla="*/ 4 h 36"/>
                <a:gd name="T56" fmla="*/ 78 w 86"/>
                <a:gd name="T57" fmla="*/ 2 h 36"/>
                <a:gd name="T58" fmla="*/ 70 w 86"/>
                <a:gd name="T59" fmla="*/ 2 h 36"/>
                <a:gd name="T60" fmla="*/ 54 w 86"/>
                <a:gd name="T61" fmla="*/ 0 h 36"/>
                <a:gd name="T62" fmla="*/ 52 w 86"/>
                <a:gd name="T63" fmla="*/ 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36"/>
                <a:gd name="T98" fmla="*/ 86 w 86"/>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36">
                  <a:moveTo>
                    <a:pt x="52" y="6"/>
                  </a:moveTo>
                  <a:lnTo>
                    <a:pt x="38" y="8"/>
                  </a:lnTo>
                  <a:lnTo>
                    <a:pt x="22" y="12"/>
                  </a:lnTo>
                  <a:lnTo>
                    <a:pt x="10" y="22"/>
                  </a:lnTo>
                  <a:lnTo>
                    <a:pt x="6" y="28"/>
                  </a:lnTo>
                  <a:lnTo>
                    <a:pt x="0" y="34"/>
                  </a:lnTo>
                  <a:lnTo>
                    <a:pt x="8" y="28"/>
                  </a:lnTo>
                  <a:lnTo>
                    <a:pt x="14" y="26"/>
                  </a:lnTo>
                  <a:lnTo>
                    <a:pt x="32" y="24"/>
                  </a:lnTo>
                  <a:lnTo>
                    <a:pt x="40" y="22"/>
                  </a:lnTo>
                  <a:lnTo>
                    <a:pt x="48" y="22"/>
                  </a:lnTo>
                  <a:lnTo>
                    <a:pt x="40" y="28"/>
                  </a:lnTo>
                  <a:lnTo>
                    <a:pt x="32" y="36"/>
                  </a:lnTo>
                  <a:lnTo>
                    <a:pt x="50" y="28"/>
                  </a:lnTo>
                  <a:lnTo>
                    <a:pt x="58" y="26"/>
                  </a:lnTo>
                  <a:lnTo>
                    <a:pt x="68" y="28"/>
                  </a:lnTo>
                  <a:lnTo>
                    <a:pt x="64" y="28"/>
                  </a:lnTo>
                  <a:lnTo>
                    <a:pt x="60" y="30"/>
                  </a:lnTo>
                  <a:lnTo>
                    <a:pt x="72" y="28"/>
                  </a:lnTo>
                  <a:lnTo>
                    <a:pt x="76" y="26"/>
                  </a:lnTo>
                  <a:lnTo>
                    <a:pt x="80" y="22"/>
                  </a:lnTo>
                  <a:lnTo>
                    <a:pt x="82" y="20"/>
                  </a:lnTo>
                  <a:lnTo>
                    <a:pt x="82" y="18"/>
                  </a:lnTo>
                  <a:lnTo>
                    <a:pt x="78" y="16"/>
                  </a:lnTo>
                  <a:lnTo>
                    <a:pt x="68" y="14"/>
                  </a:lnTo>
                  <a:lnTo>
                    <a:pt x="76" y="10"/>
                  </a:lnTo>
                  <a:lnTo>
                    <a:pt x="86" y="8"/>
                  </a:lnTo>
                  <a:lnTo>
                    <a:pt x="86" y="4"/>
                  </a:lnTo>
                  <a:lnTo>
                    <a:pt x="78" y="2"/>
                  </a:lnTo>
                  <a:lnTo>
                    <a:pt x="70" y="2"/>
                  </a:lnTo>
                  <a:lnTo>
                    <a:pt x="54" y="0"/>
                  </a:lnTo>
                  <a:lnTo>
                    <a:pt x="52" y="6"/>
                  </a:lnTo>
                  <a:close/>
                </a:path>
              </a:pathLst>
            </a:custGeom>
            <a:solidFill>
              <a:srgbClr val="1F8E43"/>
            </a:solidFill>
            <a:ln w="3175">
              <a:solidFill>
                <a:srgbClr val="006B30"/>
              </a:solidFill>
              <a:round/>
              <a:headEnd/>
              <a:tailEnd/>
            </a:ln>
          </p:spPr>
          <p:txBody>
            <a:bodyPr/>
            <a:lstStyle/>
            <a:p>
              <a:endParaRPr lang="en-US"/>
            </a:p>
          </p:txBody>
        </p:sp>
        <p:sp>
          <p:nvSpPr>
            <p:cNvPr id="29240" name="Freeform 299"/>
            <p:cNvSpPr>
              <a:spLocks/>
            </p:cNvSpPr>
            <p:nvPr/>
          </p:nvSpPr>
          <p:spPr bwMode="auto">
            <a:xfrm>
              <a:off x="662" y="2550"/>
              <a:ext cx="64" cy="24"/>
            </a:xfrm>
            <a:custGeom>
              <a:avLst/>
              <a:gdLst>
                <a:gd name="T0" fmla="*/ 30 w 64"/>
                <a:gd name="T1" fmla="*/ 6 h 24"/>
                <a:gd name="T2" fmla="*/ 22 w 64"/>
                <a:gd name="T3" fmla="*/ 6 h 24"/>
                <a:gd name="T4" fmla="*/ 14 w 64"/>
                <a:gd name="T5" fmla="*/ 6 h 24"/>
                <a:gd name="T6" fmla="*/ 6 w 64"/>
                <a:gd name="T7" fmla="*/ 10 h 24"/>
                <a:gd name="T8" fmla="*/ 0 w 64"/>
                <a:gd name="T9" fmla="*/ 16 h 24"/>
                <a:gd name="T10" fmla="*/ 14 w 64"/>
                <a:gd name="T11" fmla="*/ 14 h 24"/>
                <a:gd name="T12" fmla="*/ 20 w 64"/>
                <a:gd name="T13" fmla="*/ 14 h 24"/>
                <a:gd name="T14" fmla="*/ 28 w 64"/>
                <a:gd name="T15" fmla="*/ 14 h 24"/>
                <a:gd name="T16" fmla="*/ 20 w 64"/>
                <a:gd name="T17" fmla="*/ 18 h 24"/>
                <a:gd name="T18" fmla="*/ 14 w 64"/>
                <a:gd name="T19" fmla="*/ 24 h 24"/>
                <a:gd name="T20" fmla="*/ 24 w 64"/>
                <a:gd name="T21" fmla="*/ 22 h 24"/>
                <a:gd name="T22" fmla="*/ 34 w 64"/>
                <a:gd name="T23" fmla="*/ 22 h 24"/>
                <a:gd name="T24" fmla="*/ 52 w 64"/>
                <a:gd name="T25" fmla="*/ 24 h 24"/>
                <a:gd name="T26" fmla="*/ 40 w 64"/>
                <a:gd name="T27" fmla="*/ 12 h 24"/>
                <a:gd name="T28" fmla="*/ 46 w 64"/>
                <a:gd name="T29" fmla="*/ 10 h 24"/>
                <a:gd name="T30" fmla="*/ 52 w 64"/>
                <a:gd name="T31" fmla="*/ 10 h 24"/>
                <a:gd name="T32" fmla="*/ 58 w 64"/>
                <a:gd name="T33" fmla="*/ 10 h 24"/>
                <a:gd name="T34" fmla="*/ 64 w 64"/>
                <a:gd name="T35" fmla="*/ 8 h 24"/>
                <a:gd name="T36" fmla="*/ 64 w 64"/>
                <a:gd name="T37" fmla="*/ 6 h 24"/>
                <a:gd name="T38" fmla="*/ 56 w 64"/>
                <a:gd name="T39" fmla="*/ 2 h 24"/>
                <a:gd name="T40" fmla="*/ 46 w 64"/>
                <a:gd name="T41" fmla="*/ 0 h 24"/>
                <a:gd name="T42" fmla="*/ 26 w 64"/>
                <a:gd name="T43" fmla="*/ 0 h 24"/>
                <a:gd name="T44" fmla="*/ 30 w 64"/>
                <a:gd name="T45" fmla="*/ 6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24"/>
                <a:gd name="T71" fmla="*/ 64 w 64"/>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24">
                  <a:moveTo>
                    <a:pt x="30" y="6"/>
                  </a:moveTo>
                  <a:lnTo>
                    <a:pt x="22" y="6"/>
                  </a:lnTo>
                  <a:lnTo>
                    <a:pt x="14" y="6"/>
                  </a:lnTo>
                  <a:lnTo>
                    <a:pt x="6" y="10"/>
                  </a:lnTo>
                  <a:lnTo>
                    <a:pt x="0" y="16"/>
                  </a:lnTo>
                  <a:lnTo>
                    <a:pt x="14" y="14"/>
                  </a:lnTo>
                  <a:lnTo>
                    <a:pt x="20" y="14"/>
                  </a:lnTo>
                  <a:lnTo>
                    <a:pt x="28" y="14"/>
                  </a:lnTo>
                  <a:lnTo>
                    <a:pt x="20" y="18"/>
                  </a:lnTo>
                  <a:lnTo>
                    <a:pt x="14" y="24"/>
                  </a:lnTo>
                  <a:lnTo>
                    <a:pt x="24" y="22"/>
                  </a:lnTo>
                  <a:lnTo>
                    <a:pt x="34" y="22"/>
                  </a:lnTo>
                  <a:lnTo>
                    <a:pt x="52" y="24"/>
                  </a:lnTo>
                  <a:lnTo>
                    <a:pt x="40" y="12"/>
                  </a:lnTo>
                  <a:lnTo>
                    <a:pt x="46" y="10"/>
                  </a:lnTo>
                  <a:lnTo>
                    <a:pt x="52" y="10"/>
                  </a:lnTo>
                  <a:lnTo>
                    <a:pt x="58" y="10"/>
                  </a:lnTo>
                  <a:lnTo>
                    <a:pt x="64" y="8"/>
                  </a:lnTo>
                  <a:lnTo>
                    <a:pt x="64" y="6"/>
                  </a:lnTo>
                  <a:lnTo>
                    <a:pt x="56" y="2"/>
                  </a:lnTo>
                  <a:lnTo>
                    <a:pt x="46" y="0"/>
                  </a:lnTo>
                  <a:lnTo>
                    <a:pt x="26" y="0"/>
                  </a:lnTo>
                  <a:lnTo>
                    <a:pt x="30" y="6"/>
                  </a:lnTo>
                  <a:close/>
                </a:path>
              </a:pathLst>
            </a:custGeom>
            <a:solidFill>
              <a:srgbClr val="1F8E43"/>
            </a:solidFill>
            <a:ln w="3175">
              <a:solidFill>
                <a:srgbClr val="006B30"/>
              </a:solidFill>
              <a:round/>
              <a:headEnd/>
              <a:tailEnd/>
            </a:ln>
          </p:spPr>
          <p:txBody>
            <a:bodyPr/>
            <a:lstStyle/>
            <a:p>
              <a:endParaRPr lang="en-US"/>
            </a:p>
          </p:txBody>
        </p:sp>
        <p:sp>
          <p:nvSpPr>
            <p:cNvPr id="29241" name="Freeform 300"/>
            <p:cNvSpPr>
              <a:spLocks/>
            </p:cNvSpPr>
            <p:nvPr/>
          </p:nvSpPr>
          <p:spPr bwMode="auto">
            <a:xfrm>
              <a:off x="686" y="2492"/>
              <a:ext cx="80" cy="48"/>
            </a:xfrm>
            <a:custGeom>
              <a:avLst/>
              <a:gdLst>
                <a:gd name="T0" fmla="*/ 40 w 80"/>
                <a:gd name="T1" fmla="*/ 20 h 48"/>
                <a:gd name="T2" fmla="*/ 32 w 80"/>
                <a:gd name="T3" fmla="*/ 18 h 48"/>
                <a:gd name="T4" fmla="*/ 22 w 80"/>
                <a:gd name="T5" fmla="*/ 20 h 48"/>
                <a:gd name="T6" fmla="*/ 12 w 80"/>
                <a:gd name="T7" fmla="*/ 22 h 48"/>
                <a:gd name="T8" fmla="*/ 4 w 80"/>
                <a:gd name="T9" fmla="*/ 28 h 48"/>
                <a:gd name="T10" fmla="*/ 16 w 80"/>
                <a:gd name="T11" fmla="*/ 28 h 48"/>
                <a:gd name="T12" fmla="*/ 28 w 80"/>
                <a:gd name="T13" fmla="*/ 28 h 48"/>
                <a:gd name="T14" fmla="*/ 12 w 80"/>
                <a:gd name="T15" fmla="*/ 38 h 48"/>
                <a:gd name="T16" fmla="*/ 6 w 80"/>
                <a:gd name="T17" fmla="*/ 42 h 48"/>
                <a:gd name="T18" fmla="*/ 0 w 80"/>
                <a:gd name="T19" fmla="*/ 48 h 48"/>
                <a:gd name="T20" fmla="*/ 12 w 80"/>
                <a:gd name="T21" fmla="*/ 46 h 48"/>
                <a:gd name="T22" fmla="*/ 24 w 80"/>
                <a:gd name="T23" fmla="*/ 44 h 48"/>
                <a:gd name="T24" fmla="*/ 36 w 80"/>
                <a:gd name="T25" fmla="*/ 44 h 48"/>
                <a:gd name="T26" fmla="*/ 48 w 80"/>
                <a:gd name="T27" fmla="*/ 46 h 48"/>
                <a:gd name="T28" fmla="*/ 44 w 80"/>
                <a:gd name="T29" fmla="*/ 44 h 48"/>
                <a:gd name="T30" fmla="*/ 42 w 80"/>
                <a:gd name="T31" fmla="*/ 44 h 48"/>
                <a:gd name="T32" fmla="*/ 42 w 80"/>
                <a:gd name="T33" fmla="*/ 42 h 48"/>
                <a:gd name="T34" fmla="*/ 44 w 80"/>
                <a:gd name="T35" fmla="*/ 38 h 48"/>
                <a:gd name="T36" fmla="*/ 48 w 80"/>
                <a:gd name="T37" fmla="*/ 38 h 48"/>
                <a:gd name="T38" fmla="*/ 54 w 80"/>
                <a:gd name="T39" fmla="*/ 36 h 48"/>
                <a:gd name="T40" fmla="*/ 56 w 80"/>
                <a:gd name="T41" fmla="*/ 34 h 48"/>
                <a:gd name="T42" fmla="*/ 54 w 80"/>
                <a:gd name="T43" fmla="*/ 32 h 48"/>
                <a:gd name="T44" fmla="*/ 52 w 80"/>
                <a:gd name="T45" fmla="*/ 30 h 48"/>
                <a:gd name="T46" fmla="*/ 48 w 80"/>
                <a:gd name="T47" fmla="*/ 30 h 48"/>
                <a:gd name="T48" fmla="*/ 48 w 80"/>
                <a:gd name="T49" fmla="*/ 26 h 48"/>
                <a:gd name="T50" fmla="*/ 56 w 80"/>
                <a:gd name="T51" fmla="*/ 22 h 48"/>
                <a:gd name="T52" fmla="*/ 64 w 80"/>
                <a:gd name="T53" fmla="*/ 20 h 48"/>
                <a:gd name="T54" fmla="*/ 80 w 80"/>
                <a:gd name="T55" fmla="*/ 20 h 48"/>
                <a:gd name="T56" fmla="*/ 74 w 80"/>
                <a:gd name="T57" fmla="*/ 16 h 48"/>
                <a:gd name="T58" fmla="*/ 68 w 80"/>
                <a:gd name="T59" fmla="*/ 12 h 48"/>
                <a:gd name="T60" fmla="*/ 60 w 80"/>
                <a:gd name="T61" fmla="*/ 10 h 48"/>
                <a:gd name="T62" fmla="*/ 52 w 80"/>
                <a:gd name="T63" fmla="*/ 10 h 48"/>
                <a:gd name="T64" fmla="*/ 56 w 80"/>
                <a:gd name="T65" fmla="*/ 6 h 48"/>
                <a:gd name="T66" fmla="*/ 62 w 80"/>
                <a:gd name="T67" fmla="*/ 6 h 48"/>
                <a:gd name="T68" fmla="*/ 66 w 80"/>
                <a:gd name="T69" fmla="*/ 4 h 48"/>
                <a:gd name="T70" fmla="*/ 70 w 80"/>
                <a:gd name="T71" fmla="*/ 2 h 48"/>
                <a:gd name="T72" fmla="*/ 66 w 80"/>
                <a:gd name="T73" fmla="*/ 0 h 48"/>
                <a:gd name="T74" fmla="*/ 60 w 80"/>
                <a:gd name="T75" fmla="*/ 0 h 48"/>
                <a:gd name="T76" fmla="*/ 50 w 80"/>
                <a:gd name="T77" fmla="*/ 2 h 48"/>
                <a:gd name="T78" fmla="*/ 42 w 80"/>
                <a:gd name="T79" fmla="*/ 2 h 48"/>
                <a:gd name="T80" fmla="*/ 34 w 80"/>
                <a:gd name="T81" fmla="*/ 6 h 48"/>
                <a:gd name="T82" fmla="*/ 26 w 80"/>
                <a:gd name="T83" fmla="*/ 10 h 48"/>
                <a:gd name="T84" fmla="*/ 20 w 80"/>
                <a:gd name="T85" fmla="*/ 14 h 48"/>
                <a:gd name="T86" fmla="*/ 22 w 80"/>
                <a:gd name="T87" fmla="*/ 14 h 48"/>
                <a:gd name="T88" fmla="*/ 40 w 80"/>
                <a:gd name="T89" fmla="*/ 20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48"/>
                <a:gd name="T137" fmla="*/ 80 w 80"/>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48">
                  <a:moveTo>
                    <a:pt x="40" y="20"/>
                  </a:moveTo>
                  <a:lnTo>
                    <a:pt x="32" y="18"/>
                  </a:lnTo>
                  <a:lnTo>
                    <a:pt x="22" y="20"/>
                  </a:lnTo>
                  <a:lnTo>
                    <a:pt x="12" y="22"/>
                  </a:lnTo>
                  <a:lnTo>
                    <a:pt x="4" y="28"/>
                  </a:lnTo>
                  <a:lnTo>
                    <a:pt x="16" y="28"/>
                  </a:lnTo>
                  <a:lnTo>
                    <a:pt x="28" y="28"/>
                  </a:lnTo>
                  <a:lnTo>
                    <a:pt x="12" y="38"/>
                  </a:lnTo>
                  <a:lnTo>
                    <a:pt x="6" y="42"/>
                  </a:lnTo>
                  <a:lnTo>
                    <a:pt x="0" y="48"/>
                  </a:lnTo>
                  <a:lnTo>
                    <a:pt x="12" y="46"/>
                  </a:lnTo>
                  <a:lnTo>
                    <a:pt x="24" y="44"/>
                  </a:lnTo>
                  <a:lnTo>
                    <a:pt x="36" y="44"/>
                  </a:lnTo>
                  <a:lnTo>
                    <a:pt x="48" y="46"/>
                  </a:lnTo>
                  <a:lnTo>
                    <a:pt x="44" y="44"/>
                  </a:lnTo>
                  <a:lnTo>
                    <a:pt x="42" y="44"/>
                  </a:lnTo>
                  <a:lnTo>
                    <a:pt x="42" y="42"/>
                  </a:lnTo>
                  <a:lnTo>
                    <a:pt x="44" y="38"/>
                  </a:lnTo>
                  <a:lnTo>
                    <a:pt x="48" y="38"/>
                  </a:lnTo>
                  <a:lnTo>
                    <a:pt x="54" y="36"/>
                  </a:lnTo>
                  <a:lnTo>
                    <a:pt x="56" y="34"/>
                  </a:lnTo>
                  <a:lnTo>
                    <a:pt x="54" y="32"/>
                  </a:lnTo>
                  <a:lnTo>
                    <a:pt x="52" y="30"/>
                  </a:lnTo>
                  <a:lnTo>
                    <a:pt x="48" y="30"/>
                  </a:lnTo>
                  <a:lnTo>
                    <a:pt x="48" y="26"/>
                  </a:lnTo>
                  <a:lnTo>
                    <a:pt x="56" y="22"/>
                  </a:lnTo>
                  <a:lnTo>
                    <a:pt x="64" y="20"/>
                  </a:lnTo>
                  <a:lnTo>
                    <a:pt x="80" y="20"/>
                  </a:lnTo>
                  <a:lnTo>
                    <a:pt x="74" y="16"/>
                  </a:lnTo>
                  <a:lnTo>
                    <a:pt x="68" y="12"/>
                  </a:lnTo>
                  <a:lnTo>
                    <a:pt x="60" y="10"/>
                  </a:lnTo>
                  <a:lnTo>
                    <a:pt x="52" y="10"/>
                  </a:lnTo>
                  <a:lnTo>
                    <a:pt x="56" y="6"/>
                  </a:lnTo>
                  <a:lnTo>
                    <a:pt x="62" y="6"/>
                  </a:lnTo>
                  <a:lnTo>
                    <a:pt x="66" y="4"/>
                  </a:lnTo>
                  <a:lnTo>
                    <a:pt x="70" y="2"/>
                  </a:lnTo>
                  <a:lnTo>
                    <a:pt x="66" y="0"/>
                  </a:lnTo>
                  <a:lnTo>
                    <a:pt x="60" y="0"/>
                  </a:lnTo>
                  <a:lnTo>
                    <a:pt x="50" y="2"/>
                  </a:lnTo>
                  <a:lnTo>
                    <a:pt x="42" y="2"/>
                  </a:lnTo>
                  <a:lnTo>
                    <a:pt x="34" y="6"/>
                  </a:lnTo>
                  <a:lnTo>
                    <a:pt x="26" y="10"/>
                  </a:lnTo>
                  <a:lnTo>
                    <a:pt x="20" y="14"/>
                  </a:lnTo>
                  <a:lnTo>
                    <a:pt x="22" y="14"/>
                  </a:lnTo>
                  <a:lnTo>
                    <a:pt x="40" y="20"/>
                  </a:lnTo>
                  <a:close/>
                </a:path>
              </a:pathLst>
            </a:custGeom>
            <a:solidFill>
              <a:srgbClr val="1F8E43"/>
            </a:solidFill>
            <a:ln w="3175">
              <a:solidFill>
                <a:srgbClr val="006B30"/>
              </a:solidFill>
              <a:round/>
              <a:headEnd/>
              <a:tailEnd/>
            </a:ln>
          </p:spPr>
          <p:txBody>
            <a:bodyPr/>
            <a:lstStyle/>
            <a:p>
              <a:endParaRPr lang="en-US"/>
            </a:p>
          </p:txBody>
        </p:sp>
        <p:sp>
          <p:nvSpPr>
            <p:cNvPr id="29242" name="Freeform 301"/>
            <p:cNvSpPr>
              <a:spLocks/>
            </p:cNvSpPr>
            <p:nvPr/>
          </p:nvSpPr>
          <p:spPr bwMode="auto">
            <a:xfrm>
              <a:off x="698" y="2464"/>
              <a:ext cx="54" cy="22"/>
            </a:xfrm>
            <a:custGeom>
              <a:avLst/>
              <a:gdLst>
                <a:gd name="T0" fmla="*/ 38 w 54"/>
                <a:gd name="T1" fmla="*/ 6 h 22"/>
                <a:gd name="T2" fmla="*/ 28 w 54"/>
                <a:gd name="T3" fmla="*/ 6 h 22"/>
                <a:gd name="T4" fmla="*/ 18 w 54"/>
                <a:gd name="T5" fmla="*/ 8 h 22"/>
                <a:gd name="T6" fmla="*/ 8 w 54"/>
                <a:gd name="T7" fmla="*/ 12 h 22"/>
                <a:gd name="T8" fmla="*/ 0 w 54"/>
                <a:gd name="T9" fmla="*/ 18 h 22"/>
                <a:gd name="T10" fmla="*/ 12 w 54"/>
                <a:gd name="T11" fmla="*/ 16 h 22"/>
                <a:gd name="T12" fmla="*/ 18 w 54"/>
                <a:gd name="T13" fmla="*/ 16 h 22"/>
                <a:gd name="T14" fmla="*/ 24 w 54"/>
                <a:gd name="T15" fmla="*/ 18 h 22"/>
                <a:gd name="T16" fmla="*/ 24 w 54"/>
                <a:gd name="T17" fmla="*/ 20 h 22"/>
                <a:gd name="T18" fmla="*/ 18 w 54"/>
                <a:gd name="T19" fmla="*/ 22 h 22"/>
                <a:gd name="T20" fmla="*/ 36 w 54"/>
                <a:gd name="T21" fmla="*/ 20 h 22"/>
                <a:gd name="T22" fmla="*/ 54 w 54"/>
                <a:gd name="T23" fmla="*/ 20 h 22"/>
                <a:gd name="T24" fmla="*/ 54 w 54"/>
                <a:gd name="T25" fmla="*/ 16 h 22"/>
                <a:gd name="T26" fmla="*/ 54 w 54"/>
                <a:gd name="T27" fmla="*/ 14 h 22"/>
                <a:gd name="T28" fmla="*/ 50 w 54"/>
                <a:gd name="T29" fmla="*/ 12 h 22"/>
                <a:gd name="T30" fmla="*/ 40 w 54"/>
                <a:gd name="T31" fmla="*/ 8 h 22"/>
                <a:gd name="T32" fmla="*/ 46 w 54"/>
                <a:gd name="T33" fmla="*/ 6 h 22"/>
                <a:gd name="T34" fmla="*/ 50 w 54"/>
                <a:gd name="T35" fmla="*/ 4 h 22"/>
                <a:gd name="T36" fmla="*/ 54 w 54"/>
                <a:gd name="T37" fmla="*/ 4 h 22"/>
                <a:gd name="T38" fmla="*/ 48 w 54"/>
                <a:gd name="T39" fmla="*/ 2 h 22"/>
                <a:gd name="T40" fmla="*/ 40 w 54"/>
                <a:gd name="T41" fmla="*/ 2 h 22"/>
                <a:gd name="T42" fmla="*/ 34 w 54"/>
                <a:gd name="T43" fmla="*/ 2 h 22"/>
                <a:gd name="T44" fmla="*/ 28 w 54"/>
                <a:gd name="T45" fmla="*/ 0 h 22"/>
                <a:gd name="T46" fmla="*/ 38 w 54"/>
                <a:gd name="T47" fmla="*/ 6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22"/>
                <a:gd name="T74" fmla="*/ 54 w 54"/>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22">
                  <a:moveTo>
                    <a:pt x="38" y="6"/>
                  </a:moveTo>
                  <a:lnTo>
                    <a:pt x="28" y="6"/>
                  </a:lnTo>
                  <a:lnTo>
                    <a:pt x="18" y="8"/>
                  </a:lnTo>
                  <a:lnTo>
                    <a:pt x="8" y="12"/>
                  </a:lnTo>
                  <a:lnTo>
                    <a:pt x="0" y="18"/>
                  </a:lnTo>
                  <a:lnTo>
                    <a:pt x="12" y="16"/>
                  </a:lnTo>
                  <a:lnTo>
                    <a:pt x="18" y="16"/>
                  </a:lnTo>
                  <a:lnTo>
                    <a:pt x="24" y="18"/>
                  </a:lnTo>
                  <a:lnTo>
                    <a:pt x="24" y="20"/>
                  </a:lnTo>
                  <a:lnTo>
                    <a:pt x="18" y="22"/>
                  </a:lnTo>
                  <a:lnTo>
                    <a:pt x="36" y="20"/>
                  </a:lnTo>
                  <a:lnTo>
                    <a:pt x="54" y="20"/>
                  </a:lnTo>
                  <a:lnTo>
                    <a:pt x="54" y="16"/>
                  </a:lnTo>
                  <a:lnTo>
                    <a:pt x="54" y="14"/>
                  </a:lnTo>
                  <a:lnTo>
                    <a:pt x="50" y="12"/>
                  </a:lnTo>
                  <a:lnTo>
                    <a:pt x="40" y="8"/>
                  </a:lnTo>
                  <a:lnTo>
                    <a:pt x="46" y="6"/>
                  </a:lnTo>
                  <a:lnTo>
                    <a:pt x="50" y="4"/>
                  </a:lnTo>
                  <a:lnTo>
                    <a:pt x="54" y="4"/>
                  </a:lnTo>
                  <a:lnTo>
                    <a:pt x="48" y="2"/>
                  </a:lnTo>
                  <a:lnTo>
                    <a:pt x="40" y="2"/>
                  </a:lnTo>
                  <a:lnTo>
                    <a:pt x="34" y="2"/>
                  </a:lnTo>
                  <a:lnTo>
                    <a:pt x="28" y="0"/>
                  </a:lnTo>
                  <a:lnTo>
                    <a:pt x="38" y="6"/>
                  </a:lnTo>
                  <a:close/>
                </a:path>
              </a:pathLst>
            </a:custGeom>
            <a:solidFill>
              <a:srgbClr val="1F8E43"/>
            </a:solidFill>
            <a:ln w="3175">
              <a:solidFill>
                <a:srgbClr val="006B30"/>
              </a:solidFill>
              <a:round/>
              <a:headEnd/>
              <a:tailEnd/>
            </a:ln>
          </p:spPr>
          <p:txBody>
            <a:bodyPr/>
            <a:lstStyle/>
            <a:p>
              <a:endParaRPr lang="en-US"/>
            </a:p>
          </p:txBody>
        </p:sp>
        <p:sp>
          <p:nvSpPr>
            <p:cNvPr id="29243" name="Freeform 302"/>
            <p:cNvSpPr>
              <a:spLocks/>
            </p:cNvSpPr>
            <p:nvPr/>
          </p:nvSpPr>
          <p:spPr bwMode="auto">
            <a:xfrm>
              <a:off x="670" y="2426"/>
              <a:ext cx="78" cy="34"/>
            </a:xfrm>
            <a:custGeom>
              <a:avLst/>
              <a:gdLst>
                <a:gd name="T0" fmla="*/ 34 w 78"/>
                <a:gd name="T1" fmla="*/ 10 h 34"/>
                <a:gd name="T2" fmla="*/ 28 w 78"/>
                <a:gd name="T3" fmla="*/ 8 h 34"/>
                <a:gd name="T4" fmla="*/ 24 w 78"/>
                <a:gd name="T5" fmla="*/ 8 h 34"/>
                <a:gd name="T6" fmla="*/ 16 w 78"/>
                <a:gd name="T7" fmla="*/ 8 h 34"/>
                <a:gd name="T8" fmla="*/ 0 w 78"/>
                <a:gd name="T9" fmla="*/ 16 h 34"/>
                <a:gd name="T10" fmla="*/ 12 w 78"/>
                <a:gd name="T11" fmla="*/ 18 h 34"/>
                <a:gd name="T12" fmla="*/ 22 w 78"/>
                <a:gd name="T13" fmla="*/ 18 h 34"/>
                <a:gd name="T14" fmla="*/ 18 w 78"/>
                <a:gd name="T15" fmla="*/ 20 h 34"/>
                <a:gd name="T16" fmla="*/ 14 w 78"/>
                <a:gd name="T17" fmla="*/ 24 h 34"/>
                <a:gd name="T18" fmla="*/ 10 w 78"/>
                <a:gd name="T19" fmla="*/ 26 h 34"/>
                <a:gd name="T20" fmla="*/ 8 w 78"/>
                <a:gd name="T21" fmla="*/ 28 h 34"/>
                <a:gd name="T22" fmla="*/ 20 w 78"/>
                <a:gd name="T23" fmla="*/ 28 h 34"/>
                <a:gd name="T24" fmla="*/ 32 w 78"/>
                <a:gd name="T25" fmla="*/ 28 h 34"/>
                <a:gd name="T26" fmla="*/ 46 w 78"/>
                <a:gd name="T27" fmla="*/ 30 h 34"/>
                <a:gd name="T28" fmla="*/ 58 w 78"/>
                <a:gd name="T29" fmla="*/ 34 h 34"/>
                <a:gd name="T30" fmla="*/ 58 w 78"/>
                <a:gd name="T31" fmla="*/ 30 h 34"/>
                <a:gd name="T32" fmla="*/ 56 w 78"/>
                <a:gd name="T33" fmla="*/ 26 h 34"/>
                <a:gd name="T34" fmla="*/ 50 w 78"/>
                <a:gd name="T35" fmla="*/ 20 h 34"/>
                <a:gd name="T36" fmla="*/ 64 w 78"/>
                <a:gd name="T37" fmla="*/ 20 h 34"/>
                <a:gd name="T38" fmla="*/ 78 w 78"/>
                <a:gd name="T39" fmla="*/ 20 h 34"/>
                <a:gd name="T40" fmla="*/ 74 w 78"/>
                <a:gd name="T41" fmla="*/ 14 h 34"/>
                <a:gd name="T42" fmla="*/ 66 w 78"/>
                <a:gd name="T43" fmla="*/ 12 h 34"/>
                <a:gd name="T44" fmla="*/ 54 w 78"/>
                <a:gd name="T45" fmla="*/ 6 h 34"/>
                <a:gd name="T46" fmla="*/ 52 w 78"/>
                <a:gd name="T47" fmla="*/ 6 h 34"/>
                <a:gd name="T48" fmla="*/ 54 w 78"/>
                <a:gd name="T49" fmla="*/ 4 h 34"/>
                <a:gd name="T50" fmla="*/ 56 w 78"/>
                <a:gd name="T51" fmla="*/ 0 h 34"/>
                <a:gd name="T52" fmla="*/ 48 w 78"/>
                <a:gd name="T53" fmla="*/ 2 h 34"/>
                <a:gd name="T54" fmla="*/ 42 w 78"/>
                <a:gd name="T55" fmla="*/ 2 h 34"/>
                <a:gd name="T56" fmla="*/ 34 w 78"/>
                <a:gd name="T57" fmla="*/ 0 h 34"/>
                <a:gd name="T58" fmla="*/ 28 w 78"/>
                <a:gd name="T59" fmla="*/ 2 h 34"/>
                <a:gd name="T60" fmla="*/ 34 w 78"/>
                <a:gd name="T61" fmla="*/ 10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34"/>
                <a:gd name="T95" fmla="*/ 78 w 78"/>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34">
                  <a:moveTo>
                    <a:pt x="34" y="10"/>
                  </a:moveTo>
                  <a:lnTo>
                    <a:pt x="28" y="8"/>
                  </a:lnTo>
                  <a:lnTo>
                    <a:pt x="24" y="8"/>
                  </a:lnTo>
                  <a:lnTo>
                    <a:pt x="16" y="8"/>
                  </a:lnTo>
                  <a:lnTo>
                    <a:pt x="0" y="16"/>
                  </a:lnTo>
                  <a:lnTo>
                    <a:pt x="12" y="18"/>
                  </a:lnTo>
                  <a:lnTo>
                    <a:pt x="22" y="18"/>
                  </a:lnTo>
                  <a:lnTo>
                    <a:pt x="18" y="20"/>
                  </a:lnTo>
                  <a:lnTo>
                    <a:pt x="14" y="24"/>
                  </a:lnTo>
                  <a:lnTo>
                    <a:pt x="10" y="26"/>
                  </a:lnTo>
                  <a:lnTo>
                    <a:pt x="8" y="28"/>
                  </a:lnTo>
                  <a:lnTo>
                    <a:pt x="20" y="28"/>
                  </a:lnTo>
                  <a:lnTo>
                    <a:pt x="32" y="28"/>
                  </a:lnTo>
                  <a:lnTo>
                    <a:pt x="46" y="30"/>
                  </a:lnTo>
                  <a:lnTo>
                    <a:pt x="58" y="34"/>
                  </a:lnTo>
                  <a:lnTo>
                    <a:pt x="58" y="30"/>
                  </a:lnTo>
                  <a:lnTo>
                    <a:pt x="56" y="26"/>
                  </a:lnTo>
                  <a:lnTo>
                    <a:pt x="50" y="20"/>
                  </a:lnTo>
                  <a:lnTo>
                    <a:pt x="64" y="20"/>
                  </a:lnTo>
                  <a:lnTo>
                    <a:pt x="78" y="20"/>
                  </a:lnTo>
                  <a:lnTo>
                    <a:pt x="74" y="14"/>
                  </a:lnTo>
                  <a:lnTo>
                    <a:pt x="66" y="12"/>
                  </a:lnTo>
                  <a:lnTo>
                    <a:pt x="54" y="6"/>
                  </a:lnTo>
                  <a:lnTo>
                    <a:pt x="52" y="6"/>
                  </a:lnTo>
                  <a:lnTo>
                    <a:pt x="54" y="4"/>
                  </a:lnTo>
                  <a:lnTo>
                    <a:pt x="56" y="0"/>
                  </a:lnTo>
                  <a:lnTo>
                    <a:pt x="48" y="2"/>
                  </a:lnTo>
                  <a:lnTo>
                    <a:pt x="42" y="2"/>
                  </a:lnTo>
                  <a:lnTo>
                    <a:pt x="34" y="0"/>
                  </a:lnTo>
                  <a:lnTo>
                    <a:pt x="28" y="2"/>
                  </a:lnTo>
                  <a:lnTo>
                    <a:pt x="34" y="10"/>
                  </a:lnTo>
                  <a:close/>
                </a:path>
              </a:pathLst>
            </a:custGeom>
            <a:solidFill>
              <a:srgbClr val="1F8E43"/>
            </a:solidFill>
            <a:ln w="3175">
              <a:solidFill>
                <a:srgbClr val="006B30"/>
              </a:solidFill>
              <a:round/>
              <a:headEnd/>
              <a:tailEnd/>
            </a:ln>
          </p:spPr>
          <p:txBody>
            <a:bodyPr/>
            <a:lstStyle/>
            <a:p>
              <a:endParaRPr lang="en-US"/>
            </a:p>
          </p:txBody>
        </p:sp>
        <p:sp>
          <p:nvSpPr>
            <p:cNvPr id="29244" name="Freeform 303"/>
            <p:cNvSpPr>
              <a:spLocks/>
            </p:cNvSpPr>
            <p:nvPr/>
          </p:nvSpPr>
          <p:spPr bwMode="auto">
            <a:xfrm>
              <a:off x="674" y="2460"/>
              <a:ext cx="42" cy="12"/>
            </a:xfrm>
            <a:custGeom>
              <a:avLst/>
              <a:gdLst>
                <a:gd name="T0" fmla="*/ 18 w 42"/>
                <a:gd name="T1" fmla="*/ 0 h 12"/>
                <a:gd name="T2" fmla="*/ 10 w 42"/>
                <a:gd name="T3" fmla="*/ 4 h 12"/>
                <a:gd name="T4" fmla="*/ 0 w 42"/>
                <a:gd name="T5" fmla="*/ 8 h 12"/>
                <a:gd name="T6" fmla="*/ 8 w 42"/>
                <a:gd name="T7" fmla="*/ 8 h 12"/>
                <a:gd name="T8" fmla="*/ 16 w 42"/>
                <a:gd name="T9" fmla="*/ 8 h 12"/>
                <a:gd name="T10" fmla="*/ 22 w 42"/>
                <a:gd name="T11" fmla="*/ 8 h 12"/>
                <a:gd name="T12" fmla="*/ 30 w 42"/>
                <a:gd name="T13" fmla="*/ 12 h 12"/>
                <a:gd name="T14" fmla="*/ 26 w 42"/>
                <a:gd name="T15" fmla="*/ 12 h 12"/>
                <a:gd name="T16" fmla="*/ 36 w 42"/>
                <a:gd name="T17" fmla="*/ 12 h 12"/>
                <a:gd name="T18" fmla="*/ 40 w 42"/>
                <a:gd name="T19" fmla="*/ 10 h 12"/>
                <a:gd name="T20" fmla="*/ 42 w 42"/>
                <a:gd name="T21" fmla="*/ 6 h 12"/>
                <a:gd name="T22" fmla="*/ 38 w 42"/>
                <a:gd name="T23" fmla="*/ 2 h 12"/>
                <a:gd name="T24" fmla="*/ 32 w 42"/>
                <a:gd name="T25" fmla="*/ 0 h 12"/>
                <a:gd name="T26" fmla="*/ 22 w 42"/>
                <a:gd name="T27" fmla="*/ 0 h 12"/>
                <a:gd name="T28" fmla="*/ 18 w 42"/>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2"/>
                <a:gd name="T47" fmla="*/ 42 w 4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2">
                  <a:moveTo>
                    <a:pt x="18" y="0"/>
                  </a:moveTo>
                  <a:lnTo>
                    <a:pt x="10" y="4"/>
                  </a:lnTo>
                  <a:lnTo>
                    <a:pt x="0" y="8"/>
                  </a:lnTo>
                  <a:lnTo>
                    <a:pt x="8" y="8"/>
                  </a:lnTo>
                  <a:lnTo>
                    <a:pt x="16" y="8"/>
                  </a:lnTo>
                  <a:lnTo>
                    <a:pt x="22" y="8"/>
                  </a:lnTo>
                  <a:lnTo>
                    <a:pt x="30" y="12"/>
                  </a:lnTo>
                  <a:lnTo>
                    <a:pt x="26" y="12"/>
                  </a:lnTo>
                  <a:lnTo>
                    <a:pt x="36" y="12"/>
                  </a:lnTo>
                  <a:lnTo>
                    <a:pt x="40" y="10"/>
                  </a:lnTo>
                  <a:lnTo>
                    <a:pt x="42" y="6"/>
                  </a:lnTo>
                  <a:lnTo>
                    <a:pt x="38" y="2"/>
                  </a:lnTo>
                  <a:lnTo>
                    <a:pt x="32" y="0"/>
                  </a:lnTo>
                  <a:lnTo>
                    <a:pt x="22"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245" name="Freeform 304"/>
            <p:cNvSpPr>
              <a:spLocks/>
            </p:cNvSpPr>
            <p:nvPr/>
          </p:nvSpPr>
          <p:spPr bwMode="auto">
            <a:xfrm>
              <a:off x="796" y="2622"/>
              <a:ext cx="52" cy="28"/>
            </a:xfrm>
            <a:custGeom>
              <a:avLst/>
              <a:gdLst>
                <a:gd name="T0" fmla="*/ 36 w 52"/>
                <a:gd name="T1" fmla="*/ 4 h 28"/>
                <a:gd name="T2" fmla="*/ 26 w 52"/>
                <a:gd name="T3" fmla="*/ 4 h 28"/>
                <a:gd name="T4" fmla="*/ 18 w 52"/>
                <a:gd name="T5" fmla="*/ 6 h 28"/>
                <a:gd name="T6" fmla="*/ 8 w 52"/>
                <a:gd name="T7" fmla="*/ 12 h 28"/>
                <a:gd name="T8" fmla="*/ 0 w 52"/>
                <a:gd name="T9" fmla="*/ 16 h 28"/>
                <a:gd name="T10" fmla="*/ 14 w 52"/>
                <a:gd name="T11" fmla="*/ 16 h 28"/>
                <a:gd name="T12" fmla="*/ 20 w 52"/>
                <a:gd name="T13" fmla="*/ 14 h 28"/>
                <a:gd name="T14" fmla="*/ 26 w 52"/>
                <a:gd name="T15" fmla="*/ 16 h 28"/>
                <a:gd name="T16" fmla="*/ 18 w 52"/>
                <a:gd name="T17" fmla="*/ 20 h 28"/>
                <a:gd name="T18" fmla="*/ 14 w 52"/>
                <a:gd name="T19" fmla="*/ 24 h 28"/>
                <a:gd name="T20" fmla="*/ 12 w 52"/>
                <a:gd name="T21" fmla="*/ 28 h 28"/>
                <a:gd name="T22" fmla="*/ 26 w 52"/>
                <a:gd name="T23" fmla="*/ 26 h 28"/>
                <a:gd name="T24" fmla="*/ 34 w 52"/>
                <a:gd name="T25" fmla="*/ 26 h 28"/>
                <a:gd name="T26" fmla="*/ 40 w 52"/>
                <a:gd name="T27" fmla="*/ 28 h 28"/>
                <a:gd name="T28" fmla="*/ 40 w 52"/>
                <a:gd name="T29" fmla="*/ 24 h 28"/>
                <a:gd name="T30" fmla="*/ 38 w 52"/>
                <a:gd name="T31" fmla="*/ 22 h 28"/>
                <a:gd name="T32" fmla="*/ 34 w 52"/>
                <a:gd name="T33" fmla="*/ 20 h 28"/>
                <a:gd name="T34" fmla="*/ 32 w 52"/>
                <a:gd name="T35" fmla="*/ 16 h 28"/>
                <a:gd name="T36" fmla="*/ 46 w 52"/>
                <a:gd name="T37" fmla="*/ 16 h 28"/>
                <a:gd name="T38" fmla="*/ 44 w 52"/>
                <a:gd name="T39" fmla="*/ 12 h 28"/>
                <a:gd name="T40" fmla="*/ 40 w 52"/>
                <a:gd name="T41" fmla="*/ 12 h 28"/>
                <a:gd name="T42" fmla="*/ 46 w 52"/>
                <a:gd name="T43" fmla="*/ 10 h 28"/>
                <a:gd name="T44" fmla="*/ 52 w 52"/>
                <a:gd name="T45" fmla="*/ 10 h 28"/>
                <a:gd name="T46" fmla="*/ 52 w 52"/>
                <a:gd name="T47" fmla="*/ 6 h 28"/>
                <a:gd name="T48" fmla="*/ 44 w 52"/>
                <a:gd name="T49" fmla="*/ 4 h 28"/>
                <a:gd name="T50" fmla="*/ 34 w 52"/>
                <a:gd name="T51" fmla="*/ 0 h 28"/>
                <a:gd name="T52" fmla="*/ 36 w 52"/>
                <a:gd name="T53" fmla="*/ 4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28"/>
                <a:gd name="T83" fmla="*/ 52 w 52"/>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28">
                  <a:moveTo>
                    <a:pt x="36" y="4"/>
                  </a:moveTo>
                  <a:lnTo>
                    <a:pt x="26" y="4"/>
                  </a:lnTo>
                  <a:lnTo>
                    <a:pt x="18" y="6"/>
                  </a:lnTo>
                  <a:lnTo>
                    <a:pt x="8" y="12"/>
                  </a:lnTo>
                  <a:lnTo>
                    <a:pt x="0" y="16"/>
                  </a:lnTo>
                  <a:lnTo>
                    <a:pt x="14" y="16"/>
                  </a:lnTo>
                  <a:lnTo>
                    <a:pt x="20" y="14"/>
                  </a:lnTo>
                  <a:lnTo>
                    <a:pt x="26" y="16"/>
                  </a:lnTo>
                  <a:lnTo>
                    <a:pt x="18" y="20"/>
                  </a:lnTo>
                  <a:lnTo>
                    <a:pt x="14" y="24"/>
                  </a:lnTo>
                  <a:lnTo>
                    <a:pt x="12" y="28"/>
                  </a:lnTo>
                  <a:lnTo>
                    <a:pt x="26" y="26"/>
                  </a:lnTo>
                  <a:lnTo>
                    <a:pt x="34" y="26"/>
                  </a:lnTo>
                  <a:lnTo>
                    <a:pt x="40" y="28"/>
                  </a:lnTo>
                  <a:lnTo>
                    <a:pt x="40" y="24"/>
                  </a:lnTo>
                  <a:lnTo>
                    <a:pt x="38" y="22"/>
                  </a:lnTo>
                  <a:lnTo>
                    <a:pt x="34" y="20"/>
                  </a:lnTo>
                  <a:lnTo>
                    <a:pt x="32" y="16"/>
                  </a:lnTo>
                  <a:lnTo>
                    <a:pt x="46" y="16"/>
                  </a:lnTo>
                  <a:lnTo>
                    <a:pt x="44" y="12"/>
                  </a:lnTo>
                  <a:lnTo>
                    <a:pt x="40" y="12"/>
                  </a:lnTo>
                  <a:lnTo>
                    <a:pt x="46" y="10"/>
                  </a:lnTo>
                  <a:lnTo>
                    <a:pt x="52" y="10"/>
                  </a:lnTo>
                  <a:lnTo>
                    <a:pt x="52" y="6"/>
                  </a:lnTo>
                  <a:lnTo>
                    <a:pt x="44" y="4"/>
                  </a:lnTo>
                  <a:lnTo>
                    <a:pt x="34" y="0"/>
                  </a:lnTo>
                  <a:lnTo>
                    <a:pt x="36" y="4"/>
                  </a:lnTo>
                  <a:close/>
                </a:path>
              </a:pathLst>
            </a:custGeom>
            <a:solidFill>
              <a:srgbClr val="1F8E43"/>
            </a:solidFill>
            <a:ln w="3175">
              <a:solidFill>
                <a:srgbClr val="006B30"/>
              </a:solidFill>
              <a:round/>
              <a:headEnd/>
              <a:tailEnd/>
            </a:ln>
          </p:spPr>
          <p:txBody>
            <a:bodyPr/>
            <a:lstStyle/>
            <a:p>
              <a:endParaRPr lang="en-US"/>
            </a:p>
          </p:txBody>
        </p:sp>
        <p:sp>
          <p:nvSpPr>
            <p:cNvPr id="29246" name="Freeform 305"/>
            <p:cNvSpPr>
              <a:spLocks/>
            </p:cNvSpPr>
            <p:nvPr/>
          </p:nvSpPr>
          <p:spPr bwMode="auto">
            <a:xfrm>
              <a:off x="838" y="2638"/>
              <a:ext cx="42" cy="18"/>
            </a:xfrm>
            <a:custGeom>
              <a:avLst/>
              <a:gdLst>
                <a:gd name="T0" fmla="*/ 10 w 42"/>
                <a:gd name="T1" fmla="*/ 6 h 18"/>
                <a:gd name="T2" fmla="*/ 6 w 42"/>
                <a:gd name="T3" fmla="*/ 4 h 18"/>
                <a:gd name="T4" fmla="*/ 4 w 42"/>
                <a:gd name="T5" fmla="*/ 4 h 18"/>
                <a:gd name="T6" fmla="*/ 0 w 42"/>
                <a:gd name="T7" fmla="*/ 6 h 18"/>
                <a:gd name="T8" fmla="*/ 4 w 42"/>
                <a:gd name="T9" fmla="*/ 8 h 18"/>
                <a:gd name="T10" fmla="*/ 10 w 42"/>
                <a:gd name="T11" fmla="*/ 6 h 18"/>
                <a:gd name="T12" fmla="*/ 14 w 42"/>
                <a:gd name="T13" fmla="*/ 6 h 18"/>
                <a:gd name="T14" fmla="*/ 20 w 42"/>
                <a:gd name="T15" fmla="*/ 8 h 18"/>
                <a:gd name="T16" fmla="*/ 14 w 42"/>
                <a:gd name="T17" fmla="*/ 12 h 18"/>
                <a:gd name="T18" fmla="*/ 10 w 42"/>
                <a:gd name="T19" fmla="*/ 14 h 18"/>
                <a:gd name="T20" fmla="*/ 26 w 42"/>
                <a:gd name="T21" fmla="*/ 16 h 18"/>
                <a:gd name="T22" fmla="*/ 42 w 42"/>
                <a:gd name="T23" fmla="*/ 18 h 18"/>
                <a:gd name="T24" fmla="*/ 36 w 42"/>
                <a:gd name="T25" fmla="*/ 16 h 18"/>
                <a:gd name="T26" fmla="*/ 34 w 42"/>
                <a:gd name="T27" fmla="*/ 14 h 18"/>
                <a:gd name="T28" fmla="*/ 34 w 42"/>
                <a:gd name="T29" fmla="*/ 12 h 18"/>
                <a:gd name="T30" fmla="*/ 34 w 42"/>
                <a:gd name="T31" fmla="*/ 10 h 18"/>
                <a:gd name="T32" fmla="*/ 36 w 42"/>
                <a:gd name="T33" fmla="*/ 10 h 18"/>
                <a:gd name="T34" fmla="*/ 42 w 42"/>
                <a:gd name="T35" fmla="*/ 6 h 18"/>
                <a:gd name="T36" fmla="*/ 28 w 42"/>
                <a:gd name="T37" fmla="*/ 4 h 18"/>
                <a:gd name="T38" fmla="*/ 14 w 42"/>
                <a:gd name="T39" fmla="*/ 0 h 18"/>
                <a:gd name="T40" fmla="*/ 10 w 42"/>
                <a:gd name="T41" fmla="*/ 6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8"/>
                <a:gd name="T65" fmla="*/ 42 w 42"/>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8">
                  <a:moveTo>
                    <a:pt x="10" y="6"/>
                  </a:moveTo>
                  <a:lnTo>
                    <a:pt x="6" y="4"/>
                  </a:lnTo>
                  <a:lnTo>
                    <a:pt x="4" y="4"/>
                  </a:lnTo>
                  <a:lnTo>
                    <a:pt x="0" y="6"/>
                  </a:lnTo>
                  <a:lnTo>
                    <a:pt x="4" y="8"/>
                  </a:lnTo>
                  <a:lnTo>
                    <a:pt x="10" y="6"/>
                  </a:lnTo>
                  <a:lnTo>
                    <a:pt x="14" y="6"/>
                  </a:lnTo>
                  <a:lnTo>
                    <a:pt x="20" y="8"/>
                  </a:lnTo>
                  <a:lnTo>
                    <a:pt x="14" y="12"/>
                  </a:lnTo>
                  <a:lnTo>
                    <a:pt x="10" y="14"/>
                  </a:lnTo>
                  <a:lnTo>
                    <a:pt x="26" y="16"/>
                  </a:lnTo>
                  <a:lnTo>
                    <a:pt x="42" y="18"/>
                  </a:lnTo>
                  <a:lnTo>
                    <a:pt x="36" y="16"/>
                  </a:lnTo>
                  <a:lnTo>
                    <a:pt x="34" y="14"/>
                  </a:lnTo>
                  <a:lnTo>
                    <a:pt x="34" y="12"/>
                  </a:lnTo>
                  <a:lnTo>
                    <a:pt x="34" y="10"/>
                  </a:lnTo>
                  <a:lnTo>
                    <a:pt x="36" y="10"/>
                  </a:lnTo>
                  <a:lnTo>
                    <a:pt x="42" y="6"/>
                  </a:lnTo>
                  <a:lnTo>
                    <a:pt x="28" y="4"/>
                  </a:lnTo>
                  <a:lnTo>
                    <a:pt x="14" y="0"/>
                  </a:lnTo>
                  <a:lnTo>
                    <a:pt x="10" y="6"/>
                  </a:lnTo>
                  <a:close/>
                </a:path>
              </a:pathLst>
            </a:custGeom>
            <a:solidFill>
              <a:srgbClr val="1F8E43"/>
            </a:solidFill>
            <a:ln w="3175">
              <a:solidFill>
                <a:srgbClr val="006B30"/>
              </a:solidFill>
              <a:round/>
              <a:headEnd/>
              <a:tailEnd/>
            </a:ln>
          </p:spPr>
          <p:txBody>
            <a:bodyPr/>
            <a:lstStyle/>
            <a:p>
              <a:endParaRPr lang="en-US"/>
            </a:p>
          </p:txBody>
        </p:sp>
        <p:sp>
          <p:nvSpPr>
            <p:cNvPr id="29247" name="Freeform 306"/>
            <p:cNvSpPr>
              <a:spLocks/>
            </p:cNvSpPr>
            <p:nvPr/>
          </p:nvSpPr>
          <p:spPr bwMode="auto">
            <a:xfrm>
              <a:off x="852" y="2624"/>
              <a:ext cx="34" cy="16"/>
            </a:xfrm>
            <a:custGeom>
              <a:avLst/>
              <a:gdLst>
                <a:gd name="T0" fmla="*/ 22 w 34"/>
                <a:gd name="T1" fmla="*/ 0 h 16"/>
                <a:gd name="T2" fmla="*/ 16 w 34"/>
                <a:gd name="T3" fmla="*/ 0 h 16"/>
                <a:gd name="T4" fmla="*/ 10 w 34"/>
                <a:gd name="T5" fmla="*/ 0 h 16"/>
                <a:gd name="T6" fmla="*/ 0 w 34"/>
                <a:gd name="T7" fmla="*/ 6 h 16"/>
                <a:gd name="T8" fmla="*/ 4 w 34"/>
                <a:gd name="T9" fmla="*/ 8 h 16"/>
                <a:gd name="T10" fmla="*/ 8 w 34"/>
                <a:gd name="T11" fmla="*/ 8 h 16"/>
                <a:gd name="T12" fmla="*/ 18 w 34"/>
                <a:gd name="T13" fmla="*/ 8 h 16"/>
                <a:gd name="T14" fmla="*/ 8 w 34"/>
                <a:gd name="T15" fmla="*/ 14 h 16"/>
                <a:gd name="T16" fmla="*/ 22 w 34"/>
                <a:gd name="T17" fmla="*/ 14 h 16"/>
                <a:gd name="T18" fmla="*/ 28 w 34"/>
                <a:gd name="T19" fmla="*/ 14 h 16"/>
                <a:gd name="T20" fmla="*/ 34 w 34"/>
                <a:gd name="T21" fmla="*/ 16 h 16"/>
                <a:gd name="T22" fmla="*/ 32 w 34"/>
                <a:gd name="T23" fmla="*/ 14 h 16"/>
                <a:gd name="T24" fmla="*/ 28 w 34"/>
                <a:gd name="T25" fmla="*/ 12 h 16"/>
                <a:gd name="T26" fmla="*/ 26 w 34"/>
                <a:gd name="T27" fmla="*/ 10 h 16"/>
                <a:gd name="T28" fmla="*/ 24 w 34"/>
                <a:gd name="T29" fmla="*/ 8 h 16"/>
                <a:gd name="T30" fmla="*/ 26 w 34"/>
                <a:gd name="T31" fmla="*/ 6 h 16"/>
                <a:gd name="T32" fmla="*/ 28 w 34"/>
                <a:gd name="T33" fmla="*/ 6 h 16"/>
                <a:gd name="T34" fmla="*/ 32 w 34"/>
                <a:gd name="T35" fmla="*/ 6 h 16"/>
                <a:gd name="T36" fmla="*/ 32 w 34"/>
                <a:gd name="T37" fmla="*/ 4 h 16"/>
                <a:gd name="T38" fmla="*/ 30 w 34"/>
                <a:gd name="T39" fmla="*/ 2 h 16"/>
                <a:gd name="T40" fmla="*/ 28 w 34"/>
                <a:gd name="T41" fmla="*/ 2 h 16"/>
                <a:gd name="T42" fmla="*/ 20 w 34"/>
                <a:gd name="T43" fmla="*/ 0 h 16"/>
                <a:gd name="T44" fmla="*/ 22 w 34"/>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6"/>
                <a:gd name="T71" fmla="*/ 34 w 34"/>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6">
                  <a:moveTo>
                    <a:pt x="22" y="0"/>
                  </a:moveTo>
                  <a:lnTo>
                    <a:pt x="16" y="0"/>
                  </a:lnTo>
                  <a:lnTo>
                    <a:pt x="10" y="0"/>
                  </a:lnTo>
                  <a:lnTo>
                    <a:pt x="0" y="6"/>
                  </a:lnTo>
                  <a:lnTo>
                    <a:pt x="4" y="8"/>
                  </a:lnTo>
                  <a:lnTo>
                    <a:pt x="8" y="8"/>
                  </a:lnTo>
                  <a:lnTo>
                    <a:pt x="18" y="8"/>
                  </a:lnTo>
                  <a:lnTo>
                    <a:pt x="8" y="14"/>
                  </a:lnTo>
                  <a:lnTo>
                    <a:pt x="22" y="14"/>
                  </a:lnTo>
                  <a:lnTo>
                    <a:pt x="28" y="14"/>
                  </a:lnTo>
                  <a:lnTo>
                    <a:pt x="34" y="16"/>
                  </a:lnTo>
                  <a:lnTo>
                    <a:pt x="32" y="14"/>
                  </a:lnTo>
                  <a:lnTo>
                    <a:pt x="28" y="12"/>
                  </a:lnTo>
                  <a:lnTo>
                    <a:pt x="26" y="10"/>
                  </a:lnTo>
                  <a:lnTo>
                    <a:pt x="24" y="8"/>
                  </a:lnTo>
                  <a:lnTo>
                    <a:pt x="26" y="6"/>
                  </a:lnTo>
                  <a:lnTo>
                    <a:pt x="28" y="6"/>
                  </a:lnTo>
                  <a:lnTo>
                    <a:pt x="32" y="6"/>
                  </a:lnTo>
                  <a:lnTo>
                    <a:pt x="32" y="4"/>
                  </a:lnTo>
                  <a:lnTo>
                    <a:pt x="30" y="2"/>
                  </a:lnTo>
                  <a:lnTo>
                    <a:pt x="28" y="2"/>
                  </a:lnTo>
                  <a:lnTo>
                    <a:pt x="20" y="0"/>
                  </a:lnTo>
                  <a:lnTo>
                    <a:pt x="22" y="0"/>
                  </a:lnTo>
                  <a:close/>
                </a:path>
              </a:pathLst>
            </a:custGeom>
            <a:solidFill>
              <a:srgbClr val="1F8E43"/>
            </a:solidFill>
            <a:ln w="3175">
              <a:solidFill>
                <a:srgbClr val="006B30"/>
              </a:solidFill>
              <a:round/>
              <a:headEnd/>
              <a:tailEnd/>
            </a:ln>
          </p:spPr>
          <p:txBody>
            <a:bodyPr/>
            <a:lstStyle/>
            <a:p>
              <a:endParaRPr lang="en-US"/>
            </a:p>
          </p:txBody>
        </p:sp>
        <p:sp>
          <p:nvSpPr>
            <p:cNvPr id="29248" name="Freeform 307"/>
            <p:cNvSpPr>
              <a:spLocks/>
            </p:cNvSpPr>
            <p:nvPr/>
          </p:nvSpPr>
          <p:spPr bwMode="auto">
            <a:xfrm>
              <a:off x="872" y="2642"/>
              <a:ext cx="26" cy="14"/>
            </a:xfrm>
            <a:custGeom>
              <a:avLst/>
              <a:gdLst>
                <a:gd name="T0" fmla="*/ 14 w 26"/>
                <a:gd name="T1" fmla="*/ 4 h 14"/>
                <a:gd name="T2" fmla="*/ 6 w 26"/>
                <a:gd name="T3" fmla="*/ 6 h 14"/>
                <a:gd name="T4" fmla="*/ 0 w 26"/>
                <a:gd name="T5" fmla="*/ 8 h 14"/>
                <a:gd name="T6" fmla="*/ 12 w 26"/>
                <a:gd name="T7" fmla="*/ 10 h 14"/>
                <a:gd name="T8" fmla="*/ 18 w 26"/>
                <a:gd name="T9" fmla="*/ 12 h 14"/>
                <a:gd name="T10" fmla="*/ 24 w 26"/>
                <a:gd name="T11" fmla="*/ 14 h 14"/>
                <a:gd name="T12" fmla="*/ 24 w 26"/>
                <a:gd name="T13" fmla="*/ 12 h 14"/>
                <a:gd name="T14" fmla="*/ 22 w 26"/>
                <a:gd name="T15" fmla="*/ 10 h 14"/>
                <a:gd name="T16" fmla="*/ 20 w 26"/>
                <a:gd name="T17" fmla="*/ 10 h 14"/>
                <a:gd name="T18" fmla="*/ 18 w 26"/>
                <a:gd name="T19" fmla="*/ 8 h 14"/>
                <a:gd name="T20" fmla="*/ 18 w 26"/>
                <a:gd name="T21" fmla="*/ 6 h 14"/>
                <a:gd name="T22" fmla="*/ 20 w 26"/>
                <a:gd name="T23" fmla="*/ 4 h 14"/>
                <a:gd name="T24" fmla="*/ 26 w 26"/>
                <a:gd name="T25" fmla="*/ 2 h 14"/>
                <a:gd name="T26" fmla="*/ 18 w 26"/>
                <a:gd name="T27" fmla="*/ 2 h 14"/>
                <a:gd name="T28" fmla="*/ 12 w 26"/>
                <a:gd name="T29" fmla="*/ 0 h 14"/>
                <a:gd name="T30" fmla="*/ 14 w 26"/>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4"/>
                <a:gd name="T50" fmla="*/ 26 w 2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4">
                  <a:moveTo>
                    <a:pt x="14" y="4"/>
                  </a:moveTo>
                  <a:lnTo>
                    <a:pt x="6" y="6"/>
                  </a:lnTo>
                  <a:lnTo>
                    <a:pt x="0" y="8"/>
                  </a:lnTo>
                  <a:lnTo>
                    <a:pt x="12" y="10"/>
                  </a:lnTo>
                  <a:lnTo>
                    <a:pt x="18" y="12"/>
                  </a:lnTo>
                  <a:lnTo>
                    <a:pt x="24" y="14"/>
                  </a:lnTo>
                  <a:lnTo>
                    <a:pt x="24" y="12"/>
                  </a:lnTo>
                  <a:lnTo>
                    <a:pt x="22" y="10"/>
                  </a:lnTo>
                  <a:lnTo>
                    <a:pt x="20" y="10"/>
                  </a:lnTo>
                  <a:lnTo>
                    <a:pt x="18" y="8"/>
                  </a:lnTo>
                  <a:lnTo>
                    <a:pt x="18" y="6"/>
                  </a:lnTo>
                  <a:lnTo>
                    <a:pt x="20" y="4"/>
                  </a:lnTo>
                  <a:lnTo>
                    <a:pt x="26" y="2"/>
                  </a:lnTo>
                  <a:lnTo>
                    <a:pt x="18" y="2"/>
                  </a:lnTo>
                  <a:lnTo>
                    <a:pt x="12" y="0"/>
                  </a:lnTo>
                  <a:lnTo>
                    <a:pt x="14" y="4"/>
                  </a:lnTo>
                  <a:close/>
                </a:path>
              </a:pathLst>
            </a:custGeom>
            <a:solidFill>
              <a:srgbClr val="1F8E43"/>
            </a:solidFill>
            <a:ln w="3175">
              <a:solidFill>
                <a:srgbClr val="006B30"/>
              </a:solidFill>
              <a:round/>
              <a:headEnd/>
              <a:tailEnd/>
            </a:ln>
          </p:spPr>
          <p:txBody>
            <a:bodyPr/>
            <a:lstStyle/>
            <a:p>
              <a:endParaRPr lang="en-US"/>
            </a:p>
          </p:txBody>
        </p:sp>
        <p:sp>
          <p:nvSpPr>
            <p:cNvPr id="29249" name="Freeform 308"/>
            <p:cNvSpPr>
              <a:spLocks/>
            </p:cNvSpPr>
            <p:nvPr/>
          </p:nvSpPr>
          <p:spPr bwMode="auto">
            <a:xfrm>
              <a:off x="846" y="2662"/>
              <a:ext cx="36" cy="10"/>
            </a:xfrm>
            <a:custGeom>
              <a:avLst/>
              <a:gdLst>
                <a:gd name="T0" fmla="*/ 24 w 36"/>
                <a:gd name="T1" fmla="*/ 2 h 10"/>
                <a:gd name="T2" fmla="*/ 12 w 36"/>
                <a:gd name="T3" fmla="*/ 2 h 10"/>
                <a:gd name="T4" fmla="*/ 6 w 36"/>
                <a:gd name="T5" fmla="*/ 2 h 10"/>
                <a:gd name="T6" fmla="*/ 0 w 36"/>
                <a:gd name="T7" fmla="*/ 4 h 10"/>
                <a:gd name="T8" fmla="*/ 2 w 36"/>
                <a:gd name="T9" fmla="*/ 6 h 10"/>
                <a:gd name="T10" fmla="*/ 12 w 36"/>
                <a:gd name="T11" fmla="*/ 6 h 10"/>
                <a:gd name="T12" fmla="*/ 20 w 36"/>
                <a:gd name="T13" fmla="*/ 4 h 10"/>
                <a:gd name="T14" fmla="*/ 24 w 36"/>
                <a:gd name="T15" fmla="*/ 4 h 10"/>
                <a:gd name="T16" fmla="*/ 26 w 36"/>
                <a:gd name="T17" fmla="*/ 4 h 10"/>
                <a:gd name="T18" fmla="*/ 26 w 36"/>
                <a:gd name="T19" fmla="*/ 6 h 10"/>
                <a:gd name="T20" fmla="*/ 24 w 36"/>
                <a:gd name="T21" fmla="*/ 8 h 10"/>
                <a:gd name="T22" fmla="*/ 20 w 36"/>
                <a:gd name="T23" fmla="*/ 10 h 10"/>
                <a:gd name="T24" fmla="*/ 28 w 36"/>
                <a:gd name="T25" fmla="*/ 10 h 10"/>
                <a:gd name="T26" fmla="*/ 32 w 36"/>
                <a:gd name="T27" fmla="*/ 10 h 10"/>
                <a:gd name="T28" fmla="*/ 36 w 36"/>
                <a:gd name="T29" fmla="*/ 6 h 10"/>
                <a:gd name="T30" fmla="*/ 34 w 36"/>
                <a:gd name="T31" fmla="*/ 4 h 10"/>
                <a:gd name="T32" fmla="*/ 30 w 36"/>
                <a:gd name="T33" fmla="*/ 0 h 10"/>
                <a:gd name="T34" fmla="*/ 24 w 36"/>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10"/>
                <a:gd name="T56" fmla="*/ 36 w 36"/>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10">
                  <a:moveTo>
                    <a:pt x="24" y="2"/>
                  </a:moveTo>
                  <a:lnTo>
                    <a:pt x="12" y="2"/>
                  </a:lnTo>
                  <a:lnTo>
                    <a:pt x="6" y="2"/>
                  </a:lnTo>
                  <a:lnTo>
                    <a:pt x="0" y="4"/>
                  </a:lnTo>
                  <a:lnTo>
                    <a:pt x="2" y="6"/>
                  </a:lnTo>
                  <a:lnTo>
                    <a:pt x="12" y="6"/>
                  </a:lnTo>
                  <a:lnTo>
                    <a:pt x="20" y="4"/>
                  </a:lnTo>
                  <a:lnTo>
                    <a:pt x="24" y="4"/>
                  </a:lnTo>
                  <a:lnTo>
                    <a:pt x="26" y="4"/>
                  </a:lnTo>
                  <a:lnTo>
                    <a:pt x="26" y="6"/>
                  </a:lnTo>
                  <a:lnTo>
                    <a:pt x="24" y="8"/>
                  </a:lnTo>
                  <a:lnTo>
                    <a:pt x="20" y="10"/>
                  </a:lnTo>
                  <a:lnTo>
                    <a:pt x="28" y="10"/>
                  </a:lnTo>
                  <a:lnTo>
                    <a:pt x="32" y="10"/>
                  </a:lnTo>
                  <a:lnTo>
                    <a:pt x="36" y="6"/>
                  </a:lnTo>
                  <a:lnTo>
                    <a:pt x="34" y="4"/>
                  </a:lnTo>
                  <a:lnTo>
                    <a:pt x="30" y="0"/>
                  </a:lnTo>
                  <a:lnTo>
                    <a:pt x="24" y="2"/>
                  </a:lnTo>
                  <a:close/>
                </a:path>
              </a:pathLst>
            </a:custGeom>
            <a:solidFill>
              <a:srgbClr val="1F8E43"/>
            </a:solidFill>
            <a:ln w="3175">
              <a:solidFill>
                <a:srgbClr val="006B30"/>
              </a:solidFill>
              <a:round/>
              <a:headEnd/>
              <a:tailEnd/>
            </a:ln>
          </p:spPr>
          <p:txBody>
            <a:bodyPr/>
            <a:lstStyle/>
            <a:p>
              <a:endParaRPr lang="en-US"/>
            </a:p>
          </p:txBody>
        </p:sp>
        <p:sp>
          <p:nvSpPr>
            <p:cNvPr id="29250" name="Freeform 309"/>
            <p:cNvSpPr>
              <a:spLocks/>
            </p:cNvSpPr>
            <p:nvPr/>
          </p:nvSpPr>
          <p:spPr bwMode="auto">
            <a:xfrm>
              <a:off x="876" y="2670"/>
              <a:ext cx="56" cy="26"/>
            </a:xfrm>
            <a:custGeom>
              <a:avLst/>
              <a:gdLst>
                <a:gd name="T0" fmla="*/ 26 w 56"/>
                <a:gd name="T1" fmla="*/ 8 h 26"/>
                <a:gd name="T2" fmla="*/ 12 w 56"/>
                <a:gd name="T3" fmla="*/ 10 h 26"/>
                <a:gd name="T4" fmla="*/ 6 w 56"/>
                <a:gd name="T5" fmla="*/ 12 h 26"/>
                <a:gd name="T6" fmla="*/ 0 w 56"/>
                <a:gd name="T7" fmla="*/ 16 h 26"/>
                <a:gd name="T8" fmla="*/ 16 w 56"/>
                <a:gd name="T9" fmla="*/ 16 h 26"/>
                <a:gd name="T10" fmla="*/ 24 w 56"/>
                <a:gd name="T11" fmla="*/ 16 h 26"/>
                <a:gd name="T12" fmla="*/ 32 w 56"/>
                <a:gd name="T13" fmla="*/ 18 h 26"/>
                <a:gd name="T14" fmla="*/ 30 w 56"/>
                <a:gd name="T15" fmla="*/ 20 h 26"/>
                <a:gd name="T16" fmla="*/ 26 w 56"/>
                <a:gd name="T17" fmla="*/ 20 h 26"/>
                <a:gd name="T18" fmla="*/ 24 w 56"/>
                <a:gd name="T19" fmla="*/ 20 h 26"/>
                <a:gd name="T20" fmla="*/ 22 w 56"/>
                <a:gd name="T21" fmla="*/ 22 h 26"/>
                <a:gd name="T22" fmla="*/ 28 w 56"/>
                <a:gd name="T23" fmla="*/ 24 h 26"/>
                <a:gd name="T24" fmla="*/ 34 w 56"/>
                <a:gd name="T25" fmla="*/ 24 h 26"/>
                <a:gd name="T26" fmla="*/ 40 w 56"/>
                <a:gd name="T27" fmla="*/ 24 h 26"/>
                <a:gd name="T28" fmla="*/ 46 w 56"/>
                <a:gd name="T29" fmla="*/ 26 h 26"/>
                <a:gd name="T30" fmla="*/ 44 w 56"/>
                <a:gd name="T31" fmla="*/ 20 h 26"/>
                <a:gd name="T32" fmla="*/ 42 w 56"/>
                <a:gd name="T33" fmla="*/ 16 h 26"/>
                <a:gd name="T34" fmla="*/ 48 w 56"/>
                <a:gd name="T35" fmla="*/ 16 h 26"/>
                <a:gd name="T36" fmla="*/ 56 w 56"/>
                <a:gd name="T37" fmla="*/ 16 h 26"/>
                <a:gd name="T38" fmla="*/ 52 w 56"/>
                <a:gd name="T39" fmla="*/ 12 h 26"/>
                <a:gd name="T40" fmla="*/ 46 w 56"/>
                <a:gd name="T41" fmla="*/ 12 h 26"/>
                <a:gd name="T42" fmla="*/ 40 w 56"/>
                <a:gd name="T43" fmla="*/ 10 h 26"/>
                <a:gd name="T44" fmla="*/ 36 w 56"/>
                <a:gd name="T45" fmla="*/ 6 h 26"/>
                <a:gd name="T46" fmla="*/ 38 w 56"/>
                <a:gd name="T47" fmla="*/ 6 h 26"/>
                <a:gd name="T48" fmla="*/ 36 w 56"/>
                <a:gd name="T49" fmla="*/ 4 h 26"/>
                <a:gd name="T50" fmla="*/ 32 w 56"/>
                <a:gd name="T51" fmla="*/ 4 h 26"/>
                <a:gd name="T52" fmla="*/ 30 w 56"/>
                <a:gd name="T53" fmla="*/ 4 h 26"/>
                <a:gd name="T54" fmla="*/ 28 w 56"/>
                <a:gd name="T55" fmla="*/ 4 h 26"/>
                <a:gd name="T56" fmla="*/ 28 w 56"/>
                <a:gd name="T57" fmla="*/ 2 h 26"/>
                <a:gd name="T58" fmla="*/ 32 w 56"/>
                <a:gd name="T59" fmla="*/ 0 h 26"/>
                <a:gd name="T60" fmla="*/ 26 w 56"/>
                <a:gd name="T61" fmla="*/ 8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26"/>
                <a:gd name="T95" fmla="*/ 56 w 56"/>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26">
                  <a:moveTo>
                    <a:pt x="26" y="8"/>
                  </a:moveTo>
                  <a:lnTo>
                    <a:pt x="12" y="10"/>
                  </a:lnTo>
                  <a:lnTo>
                    <a:pt x="6" y="12"/>
                  </a:lnTo>
                  <a:lnTo>
                    <a:pt x="0" y="16"/>
                  </a:lnTo>
                  <a:lnTo>
                    <a:pt x="16" y="16"/>
                  </a:lnTo>
                  <a:lnTo>
                    <a:pt x="24" y="16"/>
                  </a:lnTo>
                  <a:lnTo>
                    <a:pt x="32" y="18"/>
                  </a:lnTo>
                  <a:lnTo>
                    <a:pt x="30" y="20"/>
                  </a:lnTo>
                  <a:lnTo>
                    <a:pt x="26" y="20"/>
                  </a:lnTo>
                  <a:lnTo>
                    <a:pt x="24" y="20"/>
                  </a:lnTo>
                  <a:lnTo>
                    <a:pt x="22" y="22"/>
                  </a:lnTo>
                  <a:lnTo>
                    <a:pt x="28" y="24"/>
                  </a:lnTo>
                  <a:lnTo>
                    <a:pt x="34" y="24"/>
                  </a:lnTo>
                  <a:lnTo>
                    <a:pt x="40" y="24"/>
                  </a:lnTo>
                  <a:lnTo>
                    <a:pt x="46" y="26"/>
                  </a:lnTo>
                  <a:lnTo>
                    <a:pt x="44" y="20"/>
                  </a:lnTo>
                  <a:lnTo>
                    <a:pt x="42" y="16"/>
                  </a:lnTo>
                  <a:lnTo>
                    <a:pt x="48" y="16"/>
                  </a:lnTo>
                  <a:lnTo>
                    <a:pt x="56" y="16"/>
                  </a:lnTo>
                  <a:lnTo>
                    <a:pt x="52" y="12"/>
                  </a:lnTo>
                  <a:lnTo>
                    <a:pt x="46" y="12"/>
                  </a:lnTo>
                  <a:lnTo>
                    <a:pt x="40" y="10"/>
                  </a:lnTo>
                  <a:lnTo>
                    <a:pt x="36" y="6"/>
                  </a:lnTo>
                  <a:lnTo>
                    <a:pt x="38" y="6"/>
                  </a:lnTo>
                  <a:lnTo>
                    <a:pt x="36" y="4"/>
                  </a:lnTo>
                  <a:lnTo>
                    <a:pt x="32" y="4"/>
                  </a:lnTo>
                  <a:lnTo>
                    <a:pt x="30" y="4"/>
                  </a:lnTo>
                  <a:lnTo>
                    <a:pt x="28" y="4"/>
                  </a:lnTo>
                  <a:lnTo>
                    <a:pt x="28" y="2"/>
                  </a:lnTo>
                  <a:lnTo>
                    <a:pt x="32" y="0"/>
                  </a:lnTo>
                  <a:lnTo>
                    <a:pt x="26" y="8"/>
                  </a:lnTo>
                  <a:close/>
                </a:path>
              </a:pathLst>
            </a:custGeom>
            <a:solidFill>
              <a:srgbClr val="1F8E43"/>
            </a:solidFill>
            <a:ln w="3175">
              <a:solidFill>
                <a:srgbClr val="006B30"/>
              </a:solidFill>
              <a:round/>
              <a:headEnd/>
              <a:tailEnd/>
            </a:ln>
          </p:spPr>
          <p:txBody>
            <a:bodyPr/>
            <a:lstStyle/>
            <a:p>
              <a:endParaRPr lang="en-US"/>
            </a:p>
          </p:txBody>
        </p:sp>
        <p:sp>
          <p:nvSpPr>
            <p:cNvPr id="29251" name="Freeform 310"/>
            <p:cNvSpPr>
              <a:spLocks/>
            </p:cNvSpPr>
            <p:nvPr/>
          </p:nvSpPr>
          <p:spPr bwMode="auto">
            <a:xfrm>
              <a:off x="898" y="2658"/>
              <a:ext cx="38" cy="14"/>
            </a:xfrm>
            <a:custGeom>
              <a:avLst/>
              <a:gdLst>
                <a:gd name="T0" fmla="*/ 26 w 38"/>
                <a:gd name="T1" fmla="*/ 4 h 14"/>
                <a:gd name="T2" fmla="*/ 20 w 38"/>
                <a:gd name="T3" fmla="*/ 0 h 14"/>
                <a:gd name="T4" fmla="*/ 14 w 38"/>
                <a:gd name="T5" fmla="*/ 0 h 14"/>
                <a:gd name="T6" fmla="*/ 6 w 38"/>
                <a:gd name="T7" fmla="*/ 2 h 14"/>
                <a:gd name="T8" fmla="*/ 0 w 38"/>
                <a:gd name="T9" fmla="*/ 4 h 14"/>
                <a:gd name="T10" fmla="*/ 10 w 38"/>
                <a:gd name="T11" fmla="*/ 6 h 14"/>
                <a:gd name="T12" fmla="*/ 20 w 38"/>
                <a:gd name="T13" fmla="*/ 6 h 14"/>
                <a:gd name="T14" fmla="*/ 14 w 38"/>
                <a:gd name="T15" fmla="*/ 10 h 14"/>
                <a:gd name="T16" fmla="*/ 8 w 38"/>
                <a:gd name="T17" fmla="*/ 12 h 14"/>
                <a:gd name="T18" fmla="*/ 22 w 38"/>
                <a:gd name="T19" fmla="*/ 14 h 14"/>
                <a:gd name="T20" fmla="*/ 38 w 38"/>
                <a:gd name="T21" fmla="*/ 14 h 14"/>
                <a:gd name="T22" fmla="*/ 36 w 38"/>
                <a:gd name="T23" fmla="*/ 10 h 14"/>
                <a:gd name="T24" fmla="*/ 34 w 38"/>
                <a:gd name="T25" fmla="*/ 8 h 14"/>
                <a:gd name="T26" fmla="*/ 28 w 38"/>
                <a:gd name="T27" fmla="*/ 8 h 14"/>
                <a:gd name="T28" fmla="*/ 32 w 38"/>
                <a:gd name="T29" fmla="*/ 4 h 14"/>
                <a:gd name="T30" fmla="*/ 38 w 38"/>
                <a:gd name="T31" fmla="*/ 4 h 14"/>
                <a:gd name="T32" fmla="*/ 36 w 38"/>
                <a:gd name="T33" fmla="*/ 2 h 14"/>
                <a:gd name="T34" fmla="*/ 32 w 38"/>
                <a:gd name="T35" fmla="*/ 2 h 14"/>
                <a:gd name="T36" fmla="*/ 26 w 38"/>
                <a:gd name="T37" fmla="*/ 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
                <a:gd name="T59" fmla="*/ 38 w 3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
                  <a:moveTo>
                    <a:pt x="26" y="4"/>
                  </a:moveTo>
                  <a:lnTo>
                    <a:pt x="20" y="0"/>
                  </a:lnTo>
                  <a:lnTo>
                    <a:pt x="14" y="0"/>
                  </a:lnTo>
                  <a:lnTo>
                    <a:pt x="6" y="2"/>
                  </a:lnTo>
                  <a:lnTo>
                    <a:pt x="0" y="4"/>
                  </a:lnTo>
                  <a:lnTo>
                    <a:pt x="10" y="6"/>
                  </a:lnTo>
                  <a:lnTo>
                    <a:pt x="20" y="6"/>
                  </a:lnTo>
                  <a:lnTo>
                    <a:pt x="14" y="10"/>
                  </a:lnTo>
                  <a:lnTo>
                    <a:pt x="8" y="12"/>
                  </a:lnTo>
                  <a:lnTo>
                    <a:pt x="22" y="14"/>
                  </a:lnTo>
                  <a:lnTo>
                    <a:pt x="38" y="14"/>
                  </a:lnTo>
                  <a:lnTo>
                    <a:pt x="36" y="10"/>
                  </a:lnTo>
                  <a:lnTo>
                    <a:pt x="34" y="8"/>
                  </a:lnTo>
                  <a:lnTo>
                    <a:pt x="28" y="8"/>
                  </a:lnTo>
                  <a:lnTo>
                    <a:pt x="32" y="4"/>
                  </a:lnTo>
                  <a:lnTo>
                    <a:pt x="38" y="4"/>
                  </a:lnTo>
                  <a:lnTo>
                    <a:pt x="36" y="2"/>
                  </a:lnTo>
                  <a:lnTo>
                    <a:pt x="32" y="2"/>
                  </a:lnTo>
                  <a:lnTo>
                    <a:pt x="26" y="4"/>
                  </a:lnTo>
                  <a:close/>
                </a:path>
              </a:pathLst>
            </a:custGeom>
            <a:solidFill>
              <a:srgbClr val="1F8E43"/>
            </a:solidFill>
            <a:ln w="3175">
              <a:solidFill>
                <a:srgbClr val="006B30"/>
              </a:solidFill>
              <a:round/>
              <a:headEnd/>
              <a:tailEnd/>
            </a:ln>
          </p:spPr>
          <p:txBody>
            <a:bodyPr/>
            <a:lstStyle/>
            <a:p>
              <a:endParaRPr lang="en-US"/>
            </a:p>
          </p:txBody>
        </p:sp>
        <p:sp>
          <p:nvSpPr>
            <p:cNvPr id="29252" name="Freeform 311"/>
            <p:cNvSpPr>
              <a:spLocks/>
            </p:cNvSpPr>
            <p:nvPr/>
          </p:nvSpPr>
          <p:spPr bwMode="auto">
            <a:xfrm>
              <a:off x="930" y="2660"/>
              <a:ext cx="44" cy="20"/>
            </a:xfrm>
            <a:custGeom>
              <a:avLst/>
              <a:gdLst>
                <a:gd name="T0" fmla="*/ 22 w 44"/>
                <a:gd name="T1" fmla="*/ 4 h 20"/>
                <a:gd name="T2" fmla="*/ 16 w 44"/>
                <a:gd name="T3" fmla="*/ 2 h 20"/>
                <a:gd name="T4" fmla="*/ 10 w 44"/>
                <a:gd name="T5" fmla="*/ 2 h 20"/>
                <a:gd name="T6" fmla="*/ 6 w 44"/>
                <a:gd name="T7" fmla="*/ 2 h 20"/>
                <a:gd name="T8" fmla="*/ 0 w 44"/>
                <a:gd name="T9" fmla="*/ 4 h 20"/>
                <a:gd name="T10" fmla="*/ 0 w 44"/>
                <a:gd name="T11" fmla="*/ 6 h 20"/>
                <a:gd name="T12" fmla="*/ 10 w 44"/>
                <a:gd name="T13" fmla="*/ 8 h 20"/>
                <a:gd name="T14" fmla="*/ 20 w 44"/>
                <a:gd name="T15" fmla="*/ 8 h 20"/>
                <a:gd name="T16" fmla="*/ 14 w 44"/>
                <a:gd name="T17" fmla="*/ 12 h 20"/>
                <a:gd name="T18" fmla="*/ 10 w 44"/>
                <a:gd name="T19" fmla="*/ 14 h 20"/>
                <a:gd name="T20" fmla="*/ 18 w 44"/>
                <a:gd name="T21" fmla="*/ 16 h 20"/>
                <a:gd name="T22" fmla="*/ 26 w 44"/>
                <a:gd name="T23" fmla="*/ 18 h 20"/>
                <a:gd name="T24" fmla="*/ 32 w 44"/>
                <a:gd name="T25" fmla="*/ 18 h 20"/>
                <a:gd name="T26" fmla="*/ 40 w 44"/>
                <a:gd name="T27" fmla="*/ 20 h 20"/>
                <a:gd name="T28" fmla="*/ 38 w 44"/>
                <a:gd name="T29" fmla="*/ 18 h 20"/>
                <a:gd name="T30" fmla="*/ 36 w 44"/>
                <a:gd name="T31" fmla="*/ 16 h 20"/>
                <a:gd name="T32" fmla="*/ 34 w 44"/>
                <a:gd name="T33" fmla="*/ 14 h 20"/>
                <a:gd name="T34" fmla="*/ 34 w 44"/>
                <a:gd name="T35" fmla="*/ 10 h 20"/>
                <a:gd name="T36" fmla="*/ 36 w 44"/>
                <a:gd name="T37" fmla="*/ 10 h 20"/>
                <a:gd name="T38" fmla="*/ 40 w 44"/>
                <a:gd name="T39" fmla="*/ 10 h 20"/>
                <a:gd name="T40" fmla="*/ 42 w 44"/>
                <a:gd name="T41" fmla="*/ 8 h 20"/>
                <a:gd name="T42" fmla="*/ 44 w 44"/>
                <a:gd name="T43" fmla="*/ 6 h 20"/>
                <a:gd name="T44" fmla="*/ 42 w 44"/>
                <a:gd name="T45" fmla="*/ 6 h 20"/>
                <a:gd name="T46" fmla="*/ 40 w 44"/>
                <a:gd name="T47" fmla="*/ 4 h 20"/>
                <a:gd name="T48" fmla="*/ 32 w 44"/>
                <a:gd name="T49" fmla="*/ 2 h 20"/>
                <a:gd name="T50" fmla="*/ 36 w 44"/>
                <a:gd name="T51" fmla="*/ 2 h 20"/>
                <a:gd name="T52" fmla="*/ 32 w 44"/>
                <a:gd name="T53" fmla="*/ 0 h 20"/>
                <a:gd name="T54" fmla="*/ 28 w 44"/>
                <a:gd name="T55" fmla="*/ 0 h 20"/>
                <a:gd name="T56" fmla="*/ 20 w 44"/>
                <a:gd name="T57" fmla="*/ 0 h 20"/>
                <a:gd name="T58" fmla="*/ 22 w 44"/>
                <a:gd name="T59" fmla="*/ 4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20"/>
                <a:gd name="T92" fmla="*/ 44 w 4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20">
                  <a:moveTo>
                    <a:pt x="22" y="4"/>
                  </a:moveTo>
                  <a:lnTo>
                    <a:pt x="16" y="2"/>
                  </a:lnTo>
                  <a:lnTo>
                    <a:pt x="10" y="2"/>
                  </a:lnTo>
                  <a:lnTo>
                    <a:pt x="6" y="2"/>
                  </a:lnTo>
                  <a:lnTo>
                    <a:pt x="0" y="4"/>
                  </a:lnTo>
                  <a:lnTo>
                    <a:pt x="0" y="6"/>
                  </a:lnTo>
                  <a:lnTo>
                    <a:pt x="10" y="8"/>
                  </a:lnTo>
                  <a:lnTo>
                    <a:pt x="20" y="8"/>
                  </a:lnTo>
                  <a:lnTo>
                    <a:pt x="14" y="12"/>
                  </a:lnTo>
                  <a:lnTo>
                    <a:pt x="10" y="14"/>
                  </a:lnTo>
                  <a:lnTo>
                    <a:pt x="18" y="16"/>
                  </a:lnTo>
                  <a:lnTo>
                    <a:pt x="26" y="18"/>
                  </a:lnTo>
                  <a:lnTo>
                    <a:pt x="32" y="18"/>
                  </a:lnTo>
                  <a:lnTo>
                    <a:pt x="40" y="20"/>
                  </a:lnTo>
                  <a:lnTo>
                    <a:pt x="38" y="18"/>
                  </a:lnTo>
                  <a:lnTo>
                    <a:pt x="36" y="16"/>
                  </a:lnTo>
                  <a:lnTo>
                    <a:pt x="34" y="14"/>
                  </a:lnTo>
                  <a:lnTo>
                    <a:pt x="34" y="10"/>
                  </a:lnTo>
                  <a:lnTo>
                    <a:pt x="36" y="10"/>
                  </a:lnTo>
                  <a:lnTo>
                    <a:pt x="40" y="10"/>
                  </a:lnTo>
                  <a:lnTo>
                    <a:pt x="42" y="8"/>
                  </a:lnTo>
                  <a:lnTo>
                    <a:pt x="44" y="6"/>
                  </a:lnTo>
                  <a:lnTo>
                    <a:pt x="42" y="6"/>
                  </a:lnTo>
                  <a:lnTo>
                    <a:pt x="40" y="4"/>
                  </a:lnTo>
                  <a:lnTo>
                    <a:pt x="32" y="2"/>
                  </a:lnTo>
                  <a:lnTo>
                    <a:pt x="36" y="2"/>
                  </a:lnTo>
                  <a:lnTo>
                    <a:pt x="32" y="0"/>
                  </a:lnTo>
                  <a:lnTo>
                    <a:pt x="28" y="0"/>
                  </a:lnTo>
                  <a:lnTo>
                    <a:pt x="20" y="0"/>
                  </a:lnTo>
                  <a:lnTo>
                    <a:pt x="22" y="4"/>
                  </a:lnTo>
                  <a:close/>
                </a:path>
              </a:pathLst>
            </a:custGeom>
            <a:solidFill>
              <a:srgbClr val="1F8E43"/>
            </a:solidFill>
            <a:ln w="3175">
              <a:solidFill>
                <a:srgbClr val="006B30"/>
              </a:solidFill>
              <a:round/>
              <a:headEnd/>
              <a:tailEnd/>
            </a:ln>
          </p:spPr>
          <p:txBody>
            <a:bodyPr/>
            <a:lstStyle/>
            <a:p>
              <a:endParaRPr lang="en-US"/>
            </a:p>
          </p:txBody>
        </p:sp>
        <p:sp>
          <p:nvSpPr>
            <p:cNvPr id="29253" name="Freeform 312"/>
            <p:cNvSpPr>
              <a:spLocks/>
            </p:cNvSpPr>
            <p:nvPr/>
          </p:nvSpPr>
          <p:spPr bwMode="auto">
            <a:xfrm>
              <a:off x="904" y="2634"/>
              <a:ext cx="40" cy="18"/>
            </a:xfrm>
            <a:custGeom>
              <a:avLst/>
              <a:gdLst>
                <a:gd name="T0" fmla="*/ 26 w 40"/>
                <a:gd name="T1" fmla="*/ 0 h 18"/>
                <a:gd name="T2" fmla="*/ 20 w 40"/>
                <a:gd name="T3" fmla="*/ 0 h 18"/>
                <a:gd name="T4" fmla="*/ 12 w 40"/>
                <a:gd name="T5" fmla="*/ 2 h 18"/>
                <a:gd name="T6" fmla="*/ 6 w 40"/>
                <a:gd name="T7" fmla="*/ 4 h 18"/>
                <a:gd name="T8" fmla="*/ 0 w 40"/>
                <a:gd name="T9" fmla="*/ 8 h 18"/>
                <a:gd name="T10" fmla="*/ 12 w 40"/>
                <a:gd name="T11" fmla="*/ 6 h 18"/>
                <a:gd name="T12" fmla="*/ 18 w 40"/>
                <a:gd name="T13" fmla="*/ 6 h 18"/>
                <a:gd name="T14" fmla="*/ 22 w 40"/>
                <a:gd name="T15" fmla="*/ 8 h 18"/>
                <a:gd name="T16" fmla="*/ 16 w 40"/>
                <a:gd name="T17" fmla="*/ 10 h 18"/>
                <a:gd name="T18" fmla="*/ 8 w 40"/>
                <a:gd name="T19" fmla="*/ 16 h 18"/>
                <a:gd name="T20" fmla="*/ 10 w 40"/>
                <a:gd name="T21" fmla="*/ 16 h 18"/>
                <a:gd name="T22" fmla="*/ 12 w 40"/>
                <a:gd name="T23" fmla="*/ 16 h 18"/>
                <a:gd name="T24" fmla="*/ 16 w 40"/>
                <a:gd name="T25" fmla="*/ 14 h 18"/>
                <a:gd name="T26" fmla="*/ 26 w 40"/>
                <a:gd name="T27" fmla="*/ 16 h 18"/>
                <a:gd name="T28" fmla="*/ 34 w 40"/>
                <a:gd name="T29" fmla="*/ 18 h 18"/>
                <a:gd name="T30" fmla="*/ 30 w 40"/>
                <a:gd name="T31" fmla="*/ 16 h 18"/>
                <a:gd name="T32" fmla="*/ 26 w 40"/>
                <a:gd name="T33" fmla="*/ 16 h 18"/>
                <a:gd name="T34" fmla="*/ 30 w 40"/>
                <a:gd name="T35" fmla="*/ 14 h 18"/>
                <a:gd name="T36" fmla="*/ 34 w 40"/>
                <a:gd name="T37" fmla="*/ 14 h 18"/>
                <a:gd name="T38" fmla="*/ 38 w 40"/>
                <a:gd name="T39" fmla="*/ 12 h 18"/>
                <a:gd name="T40" fmla="*/ 40 w 40"/>
                <a:gd name="T41" fmla="*/ 10 h 18"/>
                <a:gd name="T42" fmla="*/ 40 w 40"/>
                <a:gd name="T43" fmla="*/ 8 h 18"/>
                <a:gd name="T44" fmla="*/ 38 w 40"/>
                <a:gd name="T45" fmla="*/ 6 h 18"/>
                <a:gd name="T46" fmla="*/ 30 w 40"/>
                <a:gd name="T47" fmla="*/ 4 h 18"/>
                <a:gd name="T48" fmla="*/ 36 w 40"/>
                <a:gd name="T49" fmla="*/ 4 h 18"/>
                <a:gd name="T50" fmla="*/ 40 w 40"/>
                <a:gd name="T51" fmla="*/ 2 h 18"/>
                <a:gd name="T52" fmla="*/ 34 w 40"/>
                <a:gd name="T53" fmla="*/ 0 h 18"/>
                <a:gd name="T54" fmla="*/ 28 w 40"/>
                <a:gd name="T55" fmla="*/ 2 h 18"/>
                <a:gd name="T56" fmla="*/ 26 w 4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8"/>
                <a:gd name="T89" fmla="*/ 40 w 40"/>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8">
                  <a:moveTo>
                    <a:pt x="26" y="0"/>
                  </a:moveTo>
                  <a:lnTo>
                    <a:pt x="20" y="0"/>
                  </a:lnTo>
                  <a:lnTo>
                    <a:pt x="12" y="2"/>
                  </a:lnTo>
                  <a:lnTo>
                    <a:pt x="6" y="4"/>
                  </a:lnTo>
                  <a:lnTo>
                    <a:pt x="0" y="8"/>
                  </a:lnTo>
                  <a:lnTo>
                    <a:pt x="12" y="6"/>
                  </a:lnTo>
                  <a:lnTo>
                    <a:pt x="18" y="6"/>
                  </a:lnTo>
                  <a:lnTo>
                    <a:pt x="22" y="8"/>
                  </a:lnTo>
                  <a:lnTo>
                    <a:pt x="16" y="10"/>
                  </a:lnTo>
                  <a:lnTo>
                    <a:pt x="8" y="16"/>
                  </a:lnTo>
                  <a:lnTo>
                    <a:pt x="10" y="16"/>
                  </a:lnTo>
                  <a:lnTo>
                    <a:pt x="12" y="16"/>
                  </a:lnTo>
                  <a:lnTo>
                    <a:pt x="16" y="14"/>
                  </a:lnTo>
                  <a:lnTo>
                    <a:pt x="26" y="16"/>
                  </a:lnTo>
                  <a:lnTo>
                    <a:pt x="34" y="18"/>
                  </a:lnTo>
                  <a:lnTo>
                    <a:pt x="30" y="16"/>
                  </a:lnTo>
                  <a:lnTo>
                    <a:pt x="26" y="16"/>
                  </a:lnTo>
                  <a:lnTo>
                    <a:pt x="30" y="14"/>
                  </a:lnTo>
                  <a:lnTo>
                    <a:pt x="34" y="14"/>
                  </a:lnTo>
                  <a:lnTo>
                    <a:pt x="38" y="12"/>
                  </a:lnTo>
                  <a:lnTo>
                    <a:pt x="40" y="10"/>
                  </a:lnTo>
                  <a:lnTo>
                    <a:pt x="40" y="8"/>
                  </a:lnTo>
                  <a:lnTo>
                    <a:pt x="38" y="6"/>
                  </a:lnTo>
                  <a:lnTo>
                    <a:pt x="30" y="4"/>
                  </a:lnTo>
                  <a:lnTo>
                    <a:pt x="36" y="4"/>
                  </a:lnTo>
                  <a:lnTo>
                    <a:pt x="40" y="2"/>
                  </a:lnTo>
                  <a:lnTo>
                    <a:pt x="34" y="0"/>
                  </a:lnTo>
                  <a:lnTo>
                    <a:pt x="28" y="2"/>
                  </a:lnTo>
                  <a:lnTo>
                    <a:pt x="26" y="0"/>
                  </a:lnTo>
                  <a:close/>
                </a:path>
              </a:pathLst>
            </a:custGeom>
            <a:solidFill>
              <a:srgbClr val="1F8E43"/>
            </a:solidFill>
            <a:ln w="3175">
              <a:solidFill>
                <a:srgbClr val="006B30"/>
              </a:solidFill>
              <a:round/>
              <a:headEnd/>
              <a:tailEnd/>
            </a:ln>
          </p:spPr>
          <p:txBody>
            <a:bodyPr/>
            <a:lstStyle/>
            <a:p>
              <a:endParaRPr lang="en-US"/>
            </a:p>
          </p:txBody>
        </p:sp>
        <p:sp>
          <p:nvSpPr>
            <p:cNvPr id="29254" name="Freeform 313"/>
            <p:cNvSpPr>
              <a:spLocks/>
            </p:cNvSpPr>
            <p:nvPr/>
          </p:nvSpPr>
          <p:spPr bwMode="auto">
            <a:xfrm>
              <a:off x="950" y="2644"/>
              <a:ext cx="46" cy="22"/>
            </a:xfrm>
            <a:custGeom>
              <a:avLst/>
              <a:gdLst>
                <a:gd name="T0" fmla="*/ 20 w 46"/>
                <a:gd name="T1" fmla="*/ 4 h 22"/>
                <a:gd name="T2" fmla="*/ 10 w 46"/>
                <a:gd name="T3" fmla="*/ 4 h 22"/>
                <a:gd name="T4" fmla="*/ 4 w 46"/>
                <a:gd name="T5" fmla="*/ 6 h 22"/>
                <a:gd name="T6" fmla="*/ 0 w 46"/>
                <a:gd name="T7" fmla="*/ 10 h 22"/>
                <a:gd name="T8" fmla="*/ 8 w 46"/>
                <a:gd name="T9" fmla="*/ 12 h 22"/>
                <a:gd name="T10" fmla="*/ 14 w 46"/>
                <a:gd name="T11" fmla="*/ 12 h 22"/>
                <a:gd name="T12" fmla="*/ 20 w 46"/>
                <a:gd name="T13" fmla="*/ 12 h 22"/>
                <a:gd name="T14" fmla="*/ 28 w 46"/>
                <a:gd name="T15" fmla="*/ 14 h 22"/>
                <a:gd name="T16" fmla="*/ 24 w 46"/>
                <a:gd name="T17" fmla="*/ 16 h 22"/>
                <a:gd name="T18" fmla="*/ 20 w 46"/>
                <a:gd name="T19" fmla="*/ 16 h 22"/>
                <a:gd name="T20" fmla="*/ 16 w 46"/>
                <a:gd name="T21" fmla="*/ 16 h 22"/>
                <a:gd name="T22" fmla="*/ 14 w 46"/>
                <a:gd name="T23" fmla="*/ 20 h 22"/>
                <a:gd name="T24" fmla="*/ 30 w 46"/>
                <a:gd name="T25" fmla="*/ 20 h 22"/>
                <a:gd name="T26" fmla="*/ 46 w 46"/>
                <a:gd name="T27" fmla="*/ 22 h 22"/>
                <a:gd name="T28" fmla="*/ 44 w 46"/>
                <a:gd name="T29" fmla="*/ 20 h 22"/>
                <a:gd name="T30" fmla="*/ 40 w 46"/>
                <a:gd name="T31" fmla="*/ 18 h 22"/>
                <a:gd name="T32" fmla="*/ 38 w 46"/>
                <a:gd name="T33" fmla="*/ 16 h 22"/>
                <a:gd name="T34" fmla="*/ 36 w 46"/>
                <a:gd name="T35" fmla="*/ 14 h 22"/>
                <a:gd name="T36" fmla="*/ 38 w 46"/>
                <a:gd name="T37" fmla="*/ 12 h 22"/>
                <a:gd name="T38" fmla="*/ 40 w 46"/>
                <a:gd name="T39" fmla="*/ 12 h 22"/>
                <a:gd name="T40" fmla="*/ 46 w 46"/>
                <a:gd name="T41" fmla="*/ 10 h 22"/>
                <a:gd name="T42" fmla="*/ 40 w 46"/>
                <a:gd name="T43" fmla="*/ 8 h 22"/>
                <a:gd name="T44" fmla="*/ 36 w 46"/>
                <a:gd name="T45" fmla="*/ 6 h 22"/>
                <a:gd name="T46" fmla="*/ 26 w 46"/>
                <a:gd name="T47" fmla="*/ 2 h 22"/>
                <a:gd name="T48" fmla="*/ 32 w 46"/>
                <a:gd name="T49" fmla="*/ 2 h 22"/>
                <a:gd name="T50" fmla="*/ 36 w 46"/>
                <a:gd name="T51" fmla="*/ 2 h 22"/>
                <a:gd name="T52" fmla="*/ 28 w 46"/>
                <a:gd name="T53" fmla="*/ 0 h 22"/>
                <a:gd name="T54" fmla="*/ 18 w 46"/>
                <a:gd name="T55" fmla="*/ 0 h 22"/>
                <a:gd name="T56" fmla="*/ 20 w 46"/>
                <a:gd name="T57" fmla="*/ 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22"/>
                <a:gd name="T89" fmla="*/ 46 w 46"/>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22">
                  <a:moveTo>
                    <a:pt x="20" y="4"/>
                  </a:moveTo>
                  <a:lnTo>
                    <a:pt x="10" y="4"/>
                  </a:lnTo>
                  <a:lnTo>
                    <a:pt x="4" y="6"/>
                  </a:lnTo>
                  <a:lnTo>
                    <a:pt x="0" y="10"/>
                  </a:lnTo>
                  <a:lnTo>
                    <a:pt x="8" y="12"/>
                  </a:lnTo>
                  <a:lnTo>
                    <a:pt x="14" y="12"/>
                  </a:lnTo>
                  <a:lnTo>
                    <a:pt x="20" y="12"/>
                  </a:lnTo>
                  <a:lnTo>
                    <a:pt x="28" y="14"/>
                  </a:lnTo>
                  <a:lnTo>
                    <a:pt x="24" y="16"/>
                  </a:lnTo>
                  <a:lnTo>
                    <a:pt x="20" y="16"/>
                  </a:lnTo>
                  <a:lnTo>
                    <a:pt x="16" y="16"/>
                  </a:lnTo>
                  <a:lnTo>
                    <a:pt x="14" y="20"/>
                  </a:lnTo>
                  <a:lnTo>
                    <a:pt x="30" y="20"/>
                  </a:lnTo>
                  <a:lnTo>
                    <a:pt x="46" y="22"/>
                  </a:lnTo>
                  <a:lnTo>
                    <a:pt x="44" y="20"/>
                  </a:lnTo>
                  <a:lnTo>
                    <a:pt x="40" y="18"/>
                  </a:lnTo>
                  <a:lnTo>
                    <a:pt x="38" y="16"/>
                  </a:lnTo>
                  <a:lnTo>
                    <a:pt x="36" y="14"/>
                  </a:lnTo>
                  <a:lnTo>
                    <a:pt x="38" y="12"/>
                  </a:lnTo>
                  <a:lnTo>
                    <a:pt x="40" y="12"/>
                  </a:lnTo>
                  <a:lnTo>
                    <a:pt x="46" y="10"/>
                  </a:lnTo>
                  <a:lnTo>
                    <a:pt x="40" y="8"/>
                  </a:lnTo>
                  <a:lnTo>
                    <a:pt x="36" y="6"/>
                  </a:lnTo>
                  <a:lnTo>
                    <a:pt x="26" y="2"/>
                  </a:lnTo>
                  <a:lnTo>
                    <a:pt x="32" y="2"/>
                  </a:lnTo>
                  <a:lnTo>
                    <a:pt x="36" y="2"/>
                  </a:lnTo>
                  <a:lnTo>
                    <a:pt x="28" y="0"/>
                  </a:lnTo>
                  <a:lnTo>
                    <a:pt x="18" y="0"/>
                  </a:lnTo>
                  <a:lnTo>
                    <a:pt x="20" y="4"/>
                  </a:lnTo>
                  <a:close/>
                </a:path>
              </a:pathLst>
            </a:custGeom>
            <a:solidFill>
              <a:srgbClr val="1F8E43"/>
            </a:solidFill>
            <a:ln w="3175">
              <a:solidFill>
                <a:srgbClr val="006B30"/>
              </a:solidFill>
              <a:round/>
              <a:headEnd/>
              <a:tailEnd/>
            </a:ln>
          </p:spPr>
          <p:txBody>
            <a:bodyPr/>
            <a:lstStyle/>
            <a:p>
              <a:endParaRPr lang="en-US"/>
            </a:p>
          </p:txBody>
        </p:sp>
        <p:sp>
          <p:nvSpPr>
            <p:cNvPr id="29255" name="Freeform 314"/>
            <p:cNvSpPr>
              <a:spLocks/>
            </p:cNvSpPr>
            <p:nvPr/>
          </p:nvSpPr>
          <p:spPr bwMode="auto">
            <a:xfrm>
              <a:off x="928" y="2674"/>
              <a:ext cx="42" cy="20"/>
            </a:xfrm>
            <a:custGeom>
              <a:avLst/>
              <a:gdLst>
                <a:gd name="T0" fmla="*/ 28 w 42"/>
                <a:gd name="T1" fmla="*/ 2 h 20"/>
                <a:gd name="T2" fmla="*/ 14 w 42"/>
                <a:gd name="T3" fmla="*/ 2 h 20"/>
                <a:gd name="T4" fmla="*/ 6 w 42"/>
                <a:gd name="T5" fmla="*/ 4 h 20"/>
                <a:gd name="T6" fmla="*/ 0 w 42"/>
                <a:gd name="T7" fmla="*/ 8 h 20"/>
                <a:gd name="T8" fmla="*/ 22 w 42"/>
                <a:gd name="T9" fmla="*/ 12 h 20"/>
                <a:gd name="T10" fmla="*/ 42 w 42"/>
                <a:gd name="T11" fmla="*/ 20 h 20"/>
                <a:gd name="T12" fmla="*/ 40 w 42"/>
                <a:gd name="T13" fmla="*/ 16 h 20"/>
                <a:gd name="T14" fmla="*/ 38 w 42"/>
                <a:gd name="T15" fmla="*/ 12 h 20"/>
                <a:gd name="T16" fmla="*/ 28 w 42"/>
                <a:gd name="T17" fmla="*/ 0 h 20"/>
                <a:gd name="T18" fmla="*/ 28 w 42"/>
                <a:gd name="T19" fmla="*/ 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0"/>
                <a:gd name="T32" fmla="*/ 42 w 4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0">
                  <a:moveTo>
                    <a:pt x="28" y="2"/>
                  </a:moveTo>
                  <a:lnTo>
                    <a:pt x="14" y="2"/>
                  </a:lnTo>
                  <a:lnTo>
                    <a:pt x="6" y="4"/>
                  </a:lnTo>
                  <a:lnTo>
                    <a:pt x="0" y="8"/>
                  </a:lnTo>
                  <a:lnTo>
                    <a:pt x="22" y="12"/>
                  </a:lnTo>
                  <a:lnTo>
                    <a:pt x="42" y="20"/>
                  </a:lnTo>
                  <a:lnTo>
                    <a:pt x="40" y="16"/>
                  </a:lnTo>
                  <a:lnTo>
                    <a:pt x="38" y="12"/>
                  </a:lnTo>
                  <a:lnTo>
                    <a:pt x="28" y="0"/>
                  </a:lnTo>
                  <a:lnTo>
                    <a:pt x="28" y="2"/>
                  </a:lnTo>
                  <a:close/>
                </a:path>
              </a:pathLst>
            </a:custGeom>
            <a:solidFill>
              <a:srgbClr val="1F8E43"/>
            </a:solidFill>
            <a:ln w="3175">
              <a:solidFill>
                <a:srgbClr val="006B30"/>
              </a:solidFill>
              <a:round/>
              <a:headEnd/>
              <a:tailEnd/>
            </a:ln>
          </p:spPr>
          <p:txBody>
            <a:bodyPr/>
            <a:lstStyle/>
            <a:p>
              <a:endParaRPr lang="en-US"/>
            </a:p>
          </p:txBody>
        </p:sp>
        <p:sp>
          <p:nvSpPr>
            <p:cNvPr id="29256" name="Freeform 315"/>
            <p:cNvSpPr>
              <a:spLocks/>
            </p:cNvSpPr>
            <p:nvPr/>
          </p:nvSpPr>
          <p:spPr bwMode="auto">
            <a:xfrm>
              <a:off x="952" y="2668"/>
              <a:ext cx="108" cy="32"/>
            </a:xfrm>
            <a:custGeom>
              <a:avLst/>
              <a:gdLst>
                <a:gd name="T0" fmla="*/ 46 w 108"/>
                <a:gd name="T1" fmla="*/ 12 h 32"/>
                <a:gd name="T2" fmla="*/ 34 w 108"/>
                <a:gd name="T3" fmla="*/ 12 h 32"/>
                <a:gd name="T4" fmla="*/ 22 w 108"/>
                <a:gd name="T5" fmla="*/ 12 h 32"/>
                <a:gd name="T6" fmla="*/ 10 w 108"/>
                <a:gd name="T7" fmla="*/ 16 h 32"/>
                <a:gd name="T8" fmla="*/ 0 w 108"/>
                <a:gd name="T9" fmla="*/ 24 h 32"/>
                <a:gd name="T10" fmla="*/ 2 w 108"/>
                <a:gd name="T11" fmla="*/ 22 h 32"/>
                <a:gd name="T12" fmla="*/ 6 w 108"/>
                <a:gd name="T13" fmla="*/ 20 h 32"/>
                <a:gd name="T14" fmla="*/ 12 w 108"/>
                <a:gd name="T15" fmla="*/ 20 h 32"/>
                <a:gd name="T16" fmla="*/ 30 w 108"/>
                <a:gd name="T17" fmla="*/ 20 h 32"/>
                <a:gd name="T18" fmla="*/ 50 w 108"/>
                <a:gd name="T19" fmla="*/ 24 h 32"/>
                <a:gd name="T20" fmla="*/ 40 w 108"/>
                <a:gd name="T21" fmla="*/ 26 h 32"/>
                <a:gd name="T22" fmla="*/ 36 w 108"/>
                <a:gd name="T23" fmla="*/ 28 h 32"/>
                <a:gd name="T24" fmla="*/ 32 w 108"/>
                <a:gd name="T25" fmla="*/ 32 h 32"/>
                <a:gd name="T26" fmla="*/ 38 w 108"/>
                <a:gd name="T27" fmla="*/ 28 h 32"/>
                <a:gd name="T28" fmla="*/ 46 w 108"/>
                <a:gd name="T29" fmla="*/ 26 h 32"/>
                <a:gd name="T30" fmla="*/ 58 w 108"/>
                <a:gd name="T31" fmla="*/ 24 h 32"/>
                <a:gd name="T32" fmla="*/ 72 w 108"/>
                <a:gd name="T33" fmla="*/ 24 h 32"/>
                <a:gd name="T34" fmla="*/ 86 w 108"/>
                <a:gd name="T35" fmla="*/ 26 h 32"/>
                <a:gd name="T36" fmla="*/ 82 w 108"/>
                <a:gd name="T37" fmla="*/ 22 h 32"/>
                <a:gd name="T38" fmla="*/ 78 w 108"/>
                <a:gd name="T39" fmla="*/ 20 h 32"/>
                <a:gd name="T40" fmla="*/ 72 w 108"/>
                <a:gd name="T41" fmla="*/ 16 h 32"/>
                <a:gd name="T42" fmla="*/ 70 w 108"/>
                <a:gd name="T43" fmla="*/ 12 h 32"/>
                <a:gd name="T44" fmla="*/ 90 w 108"/>
                <a:gd name="T45" fmla="*/ 10 h 32"/>
                <a:gd name="T46" fmla="*/ 108 w 108"/>
                <a:gd name="T47" fmla="*/ 10 h 32"/>
                <a:gd name="T48" fmla="*/ 106 w 108"/>
                <a:gd name="T49" fmla="*/ 6 h 32"/>
                <a:gd name="T50" fmla="*/ 84 w 108"/>
                <a:gd name="T51" fmla="*/ 2 h 32"/>
                <a:gd name="T52" fmla="*/ 60 w 108"/>
                <a:gd name="T53" fmla="*/ 2 h 32"/>
                <a:gd name="T54" fmla="*/ 64 w 108"/>
                <a:gd name="T55" fmla="*/ 0 h 32"/>
                <a:gd name="T56" fmla="*/ 52 w 108"/>
                <a:gd name="T57" fmla="*/ 4 h 32"/>
                <a:gd name="T58" fmla="*/ 38 w 108"/>
                <a:gd name="T59" fmla="*/ 8 h 32"/>
                <a:gd name="T60" fmla="*/ 42 w 108"/>
                <a:gd name="T61" fmla="*/ 6 h 32"/>
                <a:gd name="T62" fmla="*/ 46 w 108"/>
                <a:gd name="T63" fmla="*/ 12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32"/>
                <a:gd name="T98" fmla="*/ 108 w 108"/>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32">
                  <a:moveTo>
                    <a:pt x="46" y="12"/>
                  </a:moveTo>
                  <a:lnTo>
                    <a:pt x="34" y="12"/>
                  </a:lnTo>
                  <a:lnTo>
                    <a:pt x="22" y="12"/>
                  </a:lnTo>
                  <a:lnTo>
                    <a:pt x="10" y="16"/>
                  </a:lnTo>
                  <a:lnTo>
                    <a:pt x="0" y="24"/>
                  </a:lnTo>
                  <a:lnTo>
                    <a:pt x="2" y="22"/>
                  </a:lnTo>
                  <a:lnTo>
                    <a:pt x="6" y="20"/>
                  </a:lnTo>
                  <a:lnTo>
                    <a:pt x="12" y="20"/>
                  </a:lnTo>
                  <a:lnTo>
                    <a:pt x="30" y="20"/>
                  </a:lnTo>
                  <a:lnTo>
                    <a:pt x="50" y="24"/>
                  </a:lnTo>
                  <a:lnTo>
                    <a:pt x="40" y="26"/>
                  </a:lnTo>
                  <a:lnTo>
                    <a:pt x="36" y="28"/>
                  </a:lnTo>
                  <a:lnTo>
                    <a:pt x="32" y="32"/>
                  </a:lnTo>
                  <a:lnTo>
                    <a:pt x="38" y="28"/>
                  </a:lnTo>
                  <a:lnTo>
                    <a:pt x="46" y="26"/>
                  </a:lnTo>
                  <a:lnTo>
                    <a:pt x="58" y="24"/>
                  </a:lnTo>
                  <a:lnTo>
                    <a:pt x="72" y="24"/>
                  </a:lnTo>
                  <a:lnTo>
                    <a:pt x="86" y="26"/>
                  </a:lnTo>
                  <a:lnTo>
                    <a:pt x="82" y="22"/>
                  </a:lnTo>
                  <a:lnTo>
                    <a:pt x="78" y="20"/>
                  </a:lnTo>
                  <a:lnTo>
                    <a:pt x="72" y="16"/>
                  </a:lnTo>
                  <a:lnTo>
                    <a:pt x="70" y="12"/>
                  </a:lnTo>
                  <a:lnTo>
                    <a:pt x="90" y="10"/>
                  </a:lnTo>
                  <a:lnTo>
                    <a:pt x="108" y="10"/>
                  </a:lnTo>
                  <a:lnTo>
                    <a:pt x="106" y="6"/>
                  </a:lnTo>
                  <a:lnTo>
                    <a:pt x="84" y="2"/>
                  </a:lnTo>
                  <a:lnTo>
                    <a:pt x="60" y="2"/>
                  </a:lnTo>
                  <a:lnTo>
                    <a:pt x="64" y="0"/>
                  </a:lnTo>
                  <a:lnTo>
                    <a:pt x="52" y="4"/>
                  </a:lnTo>
                  <a:lnTo>
                    <a:pt x="38" y="8"/>
                  </a:lnTo>
                  <a:lnTo>
                    <a:pt x="42" y="6"/>
                  </a:lnTo>
                  <a:lnTo>
                    <a:pt x="46" y="12"/>
                  </a:lnTo>
                  <a:close/>
                </a:path>
              </a:pathLst>
            </a:custGeom>
            <a:solidFill>
              <a:srgbClr val="1F8E43"/>
            </a:solidFill>
            <a:ln w="3175">
              <a:solidFill>
                <a:srgbClr val="006B30"/>
              </a:solidFill>
              <a:round/>
              <a:headEnd/>
              <a:tailEnd/>
            </a:ln>
          </p:spPr>
          <p:txBody>
            <a:bodyPr/>
            <a:lstStyle/>
            <a:p>
              <a:endParaRPr lang="en-US"/>
            </a:p>
          </p:txBody>
        </p:sp>
        <p:sp>
          <p:nvSpPr>
            <p:cNvPr id="29257" name="Freeform 316"/>
            <p:cNvSpPr>
              <a:spLocks/>
            </p:cNvSpPr>
            <p:nvPr/>
          </p:nvSpPr>
          <p:spPr bwMode="auto">
            <a:xfrm>
              <a:off x="1034" y="2686"/>
              <a:ext cx="26" cy="12"/>
            </a:xfrm>
            <a:custGeom>
              <a:avLst/>
              <a:gdLst>
                <a:gd name="T0" fmla="*/ 20 w 26"/>
                <a:gd name="T1" fmla="*/ 2 h 12"/>
                <a:gd name="T2" fmla="*/ 10 w 26"/>
                <a:gd name="T3" fmla="*/ 2 h 12"/>
                <a:gd name="T4" fmla="*/ 4 w 26"/>
                <a:gd name="T5" fmla="*/ 2 h 12"/>
                <a:gd name="T6" fmla="*/ 0 w 26"/>
                <a:gd name="T7" fmla="*/ 4 h 12"/>
                <a:gd name="T8" fmla="*/ 6 w 26"/>
                <a:gd name="T9" fmla="*/ 8 h 12"/>
                <a:gd name="T10" fmla="*/ 12 w 26"/>
                <a:gd name="T11" fmla="*/ 8 h 12"/>
                <a:gd name="T12" fmla="*/ 18 w 26"/>
                <a:gd name="T13" fmla="*/ 10 h 12"/>
                <a:gd name="T14" fmla="*/ 24 w 26"/>
                <a:gd name="T15" fmla="*/ 12 h 12"/>
                <a:gd name="T16" fmla="*/ 26 w 26"/>
                <a:gd name="T17" fmla="*/ 8 h 12"/>
                <a:gd name="T18" fmla="*/ 26 w 26"/>
                <a:gd name="T19" fmla="*/ 6 h 12"/>
                <a:gd name="T20" fmla="*/ 24 w 26"/>
                <a:gd name="T21" fmla="*/ 2 h 12"/>
                <a:gd name="T22" fmla="*/ 20 w 26"/>
                <a:gd name="T23" fmla="*/ 2 h 12"/>
                <a:gd name="T24" fmla="*/ 14 w 26"/>
                <a:gd name="T25" fmla="*/ 2 h 12"/>
                <a:gd name="T26" fmla="*/ 10 w 26"/>
                <a:gd name="T27" fmla="*/ 0 h 12"/>
                <a:gd name="T28" fmla="*/ 12 w 26"/>
                <a:gd name="T29" fmla="*/ 0 h 12"/>
                <a:gd name="T30" fmla="*/ 20 w 26"/>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2"/>
                <a:gd name="T50" fmla="*/ 26 w 2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2">
                  <a:moveTo>
                    <a:pt x="20" y="2"/>
                  </a:moveTo>
                  <a:lnTo>
                    <a:pt x="10" y="2"/>
                  </a:lnTo>
                  <a:lnTo>
                    <a:pt x="4" y="2"/>
                  </a:lnTo>
                  <a:lnTo>
                    <a:pt x="0" y="4"/>
                  </a:lnTo>
                  <a:lnTo>
                    <a:pt x="6" y="8"/>
                  </a:lnTo>
                  <a:lnTo>
                    <a:pt x="12" y="8"/>
                  </a:lnTo>
                  <a:lnTo>
                    <a:pt x="18" y="10"/>
                  </a:lnTo>
                  <a:lnTo>
                    <a:pt x="24" y="12"/>
                  </a:lnTo>
                  <a:lnTo>
                    <a:pt x="26" y="8"/>
                  </a:lnTo>
                  <a:lnTo>
                    <a:pt x="26" y="6"/>
                  </a:lnTo>
                  <a:lnTo>
                    <a:pt x="24" y="2"/>
                  </a:lnTo>
                  <a:lnTo>
                    <a:pt x="20" y="2"/>
                  </a:lnTo>
                  <a:lnTo>
                    <a:pt x="14" y="2"/>
                  </a:lnTo>
                  <a:lnTo>
                    <a:pt x="10" y="0"/>
                  </a:lnTo>
                  <a:lnTo>
                    <a:pt x="12"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258" name="Freeform 317"/>
            <p:cNvSpPr>
              <a:spLocks/>
            </p:cNvSpPr>
            <p:nvPr/>
          </p:nvSpPr>
          <p:spPr bwMode="auto">
            <a:xfrm>
              <a:off x="986" y="2646"/>
              <a:ext cx="36" cy="12"/>
            </a:xfrm>
            <a:custGeom>
              <a:avLst/>
              <a:gdLst>
                <a:gd name="T0" fmla="*/ 26 w 36"/>
                <a:gd name="T1" fmla="*/ 0 h 12"/>
                <a:gd name="T2" fmla="*/ 18 w 36"/>
                <a:gd name="T3" fmla="*/ 0 h 12"/>
                <a:gd name="T4" fmla="*/ 12 w 36"/>
                <a:gd name="T5" fmla="*/ 0 h 12"/>
                <a:gd name="T6" fmla="*/ 6 w 36"/>
                <a:gd name="T7" fmla="*/ 0 h 12"/>
                <a:gd name="T8" fmla="*/ 0 w 36"/>
                <a:gd name="T9" fmla="*/ 4 h 12"/>
                <a:gd name="T10" fmla="*/ 16 w 36"/>
                <a:gd name="T11" fmla="*/ 6 h 12"/>
                <a:gd name="T12" fmla="*/ 22 w 36"/>
                <a:gd name="T13" fmla="*/ 8 h 12"/>
                <a:gd name="T14" fmla="*/ 30 w 36"/>
                <a:gd name="T15" fmla="*/ 12 h 12"/>
                <a:gd name="T16" fmla="*/ 34 w 36"/>
                <a:gd name="T17" fmla="*/ 12 h 12"/>
                <a:gd name="T18" fmla="*/ 36 w 36"/>
                <a:gd name="T19" fmla="*/ 10 h 12"/>
                <a:gd name="T20" fmla="*/ 36 w 36"/>
                <a:gd name="T21" fmla="*/ 6 h 12"/>
                <a:gd name="T22" fmla="*/ 28 w 36"/>
                <a:gd name="T23" fmla="*/ 2 h 12"/>
                <a:gd name="T24" fmla="*/ 18 w 36"/>
                <a:gd name="T25" fmla="*/ 0 h 12"/>
                <a:gd name="T26" fmla="*/ 26 w 3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2"/>
                <a:gd name="T44" fmla="*/ 36 w 3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2">
                  <a:moveTo>
                    <a:pt x="26" y="0"/>
                  </a:moveTo>
                  <a:lnTo>
                    <a:pt x="18" y="0"/>
                  </a:lnTo>
                  <a:lnTo>
                    <a:pt x="12" y="0"/>
                  </a:lnTo>
                  <a:lnTo>
                    <a:pt x="6" y="0"/>
                  </a:lnTo>
                  <a:lnTo>
                    <a:pt x="0" y="4"/>
                  </a:lnTo>
                  <a:lnTo>
                    <a:pt x="16" y="6"/>
                  </a:lnTo>
                  <a:lnTo>
                    <a:pt x="22" y="8"/>
                  </a:lnTo>
                  <a:lnTo>
                    <a:pt x="30" y="12"/>
                  </a:lnTo>
                  <a:lnTo>
                    <a:pt x="34" y="12"/>
                  </a:lnTo>
                  <a:lnTo>
                    <a:pt x="36" y="10"/>
                  </a:lnTo>
                  <a:lnTo>
                    <a:pt x="36" y="6"/>
                  </a:lnTo>
                  <a:lnTo>
                    <a:pt x="28" y="2"/>
                  </a:lnTo>
                  <a:lnTo>
                    <a:pt x="18" y="0"/>
                  </a:lnTo>
                  <a:lnTo>
                    <a:pt x="26" y="0"/>
                  </a:lnTo>
                  <a:close/>
                </a:path>
              </a:pathLst>
            </a:custGeom>
            <a:solidFill>
              <a:srgbClr val="1F8E43"/>
            </a:solidFill>
            <a:ln w="3175">
              <a:solidFill>
                <a:srgbClr val="006B30"/>
              </a:solidFill>
              <a:round/>
              <a:headEnd/>
              <a:tailEnd/>
            </a:ln>
          </p:spPr>
          <p:txBody>
            <a:bodyPr/>
            <a:lstStyle/>
            <a:p>
              <a:endParaRPr lang="en-US"/>
            </a:p>
          </p:txBody>
        </p:sp>
        <p:sp>
          <p:nvSpPr>
            <p:cNvPr id="29259" name="Freeform 318"/>
            <p:cNvSpPr>
              <a:spLocks/>
            </p:cNvSpPr>
            <p:nvPr/>
          </p:nvSpPr>
          <p:spPr bwMode="auto">
            <a:xfrm>
              <a:off x="874" y="2568"/>
              <a:ext cx="90" cy="26"/>
            </a:xfrm>
            <a:custGeom>
              <a:avLst/>
              <a:gdLst>
                <a:gd name="T0" fmla="*/ 46 w 90"/>
                <a:gd name="T1" fmla="*/ 10 h 26"/>
                <a:gd name="T2" fmla="*/ 40 w 90"/>
                <a:gd name="T3" fmla="*/ 8 h 26"/>
                <a:gd name="T4" fmla="*/ 34 w 90"/>
                <a:gd name="T5" fmla="*/ 6 h 26"/>
                <a:gd name="T6" fmla="*/ 28 w 90"/>
                <a:gd name="T7" fmla="*/ 8 h 26"/>
                <a:gd name="T8" fmla="*/ 22 w 90"/>
                <a:gd name="T9" fmla="*/ 8 h 26"/>
                <a:gd name="T10" fmla="*/ 10 w 90"/>
                <a:gd name="T11" fmla="*/ 14 h 26"/>
                <a:gd name="T12" fmla="*/ 0 w 90"/>
                <a:gd name="T13" fmla="*/ 22 h 26"/>
                <a:gd name="T14" fmla="*/ 12 w 90"/>
                <a:gd name="T15" fmla="*/ 20 h 26"/>
                <a:gd name="T16" fmla="*/ 26 w 90"/>
                <a:gd name="T17" fmla="*/ 20 h 26"/>
                <a:gd name="T18" fmla="*/ 38 w 90"/>
                <a:gd name="T19" fmla="*/ 20 h 26"/>
                <a:gd name="T20" fmla="*/ 52 w 90"/>
                <a:gd name="T21" fmla="*/ 24 h 26"/>
                <a:gd name="T22" fmla="*/ 48 w 90"/>
                <a:gd name="T23" fmla="*/ 24 h 26"/>
                <a:gd name="T24" fmla="*/ 46 w 90"/>
                <a:gd name="T25" fmla="*/ 24 h 26"/>
                <a:gd name="T26" fmla="*/ 42 w 90"/>
                <a:gd name="T27" fmla="*/ 24 h 26"/>
                <a:gd name="T28" fmla="*/ 40 w 90"/>
                <a:gd name="T29" fmla="*/ 26 h 26"/>
                <a:gd name="T30" fmla="*/ 46 w 90"/>
                <a:gd name="T31" fmla="*/ 26 h 26"/>
                <a:gd name="T32" fmla="*/ 50 w 90"/>
                <a:gd name="T33" fmla="*/ 26 h 26"/>
                <a:gd name="T34" fmla="*/ 62 w 90"/>
                <a:gd name="T35" fmla="*/ 24 h 26"/>
                <a:gd name="T36" fmla="*/ 64 w 90"/>
                <a:gd name="T37" fmla="*/ 22 h 26"/>
                <a:gd name="T38" fmla="*/ 64 w 90"/>
                <a:gd name="T39" fmla="*/ 18 h 26"/>
                <a:gd name="T40" fmla="*/ 58 w 90"/>
                <a:gd name="T41" fmla="*/ 18 h 26"/>
                <a:gd name="T42" fmla="*/ 66 w 90"/>
                <a:gd name="T43" fmla="*/ 16 h 26"/>
                <a:gd name="T44" fmla="*/ 74 w 90"/>
                <a:gd name="T45" fmla="*/ 18 h 26"/>
                <a:gd name="T46" fmla="*/ 88 w 90"/>
                <a:gd name="T47" fmla="*/ 20 h 26"/>
                <a:gd name="T48" fmla="*/ 90 w 90"/>
                <a:gd name="T49" fmla="*/ 18 h 26"/>
                <a:gd name="T50" fmla="*/ 84 w 90"/>
                <a:gd name="T51" fmla="*/ 14 h 26"/>
                <a:gd name="T52" fmla="*/ 76 w 90"/>
                <a:gd name="T53" fmla="*/ 10 h 26"/>
                <a:gd name="T54" fmla="*/ 68 w 90"/>
                <a:gd name="T55" fmla="*/ 8 h 26"/>
                <a:gd name="T56" fmla="*/ 60 w 90"/>
                <a:gd name="T57" fmla="*/ 8 h 26"/>
                <a:gd name="T58" fmla="*/ 66 w 90"/>
                <a:gd name="T59" fmla="*/ 6 h 26"/>
                <a:gd name="T60" fmla="*/ 70 w 90"/>
                <a:gd name="T61" fmla="*/ 4 h 26"/>
                <a:gd name="T62" fmla="*/ 54 w 90"/>
                <a:gd name="T63" fmla="*/ 0 h 26"/>
                <a:gd name="T64" fmla="*/ 40 w 90"/>
                <a:gd name="T65" fmla="*/ 0 h 26"/>
                <a:gd name="T66" fmla="*/ 42 w 90"/>
                <a:gd name="T67" fmla="*/ 2 h 26"/>
                <a:gd name="T68" fmla="*/ 40 w 90"/>
                <a:gd name="T69" fmla="*/ 4 h 26"/>
                <a:gd name="T70" fmla="*/ 36 w 90"/>
                <a:gd name="T71" fmla="*/ 4 h 26"/>
                <a:gd name="T72" fmla="*/ 34 w 90"/>
                <a:gd name="T73" fmla="*/ 6 h 26"/>
                <a:gd name="T74" fmla="*/ 36 w 90"/>
                <a:gd name="T75" fmla="*/ 8 h 26"/>
                <a:gd name="T76" fmla="*/ 46 w 90"/>
                <a:gd name="T77" fmla="*/ 10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26"/>
                <a:gd name="T119" fmla="*/ 90 w 90"/>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26">
                  <a:moveTo>
                    <a:pt x="46" y="10"/>
                  </a:moveTo>
                  <a:lnTo>
                    <a:pt x="40" y="8"/>
                  </a:lnTo>
                  <a:lnTo>
                    <a:pt x="34" y="6"/>
                  </a:lnTo>
                  <a:lnTo>
                    <a:pt x="28" y="8"/>
                  </a:lnTo>
                  <a:lnTo>
                    <a:pt x="22" y="8"/>
                  </a:lnTo>
                  <a:lnTo>
                    <a:pt x="10" y="14"/>
                  </a:lnTo>
                  <a:lnTo>
                    <a:pt x="0" y="22"/>
                  </a:lnTo>
                  <a:lnTo>
                    <a:pt x="12" y="20"/>
                  </a:lnTo>
                  <a:lnTo>
                    <a:pt x="26" y="20"/>
                  </a:lnTo>
                  <a:lnTo>
                    <a:pt x="38" y="20"/>
                  </a:lnTo>
                  <a:lnTo>
                    <a:pt x="52" y="24"/>
                  </a:lnTo>
                  <a:lnTo>
                    <a:pt x="48" y="24"/>
                  </a:lnTo>
                  <a:lnTo>
                    <a:pt x="46" y="24"/>
                  </a:lnTo>
                  <a:lnTo>
                    <a:pt x="42" y="24"/>
                  </a:lnTo>
                  <a:lnTo>
                    <a:pt x="40" y="26"/>
                  </a:lnTo>
                  <a:lnTo>
                    <a:pt x="46" y="26"/>
                  </a:lnTo>
                  <a:lnTo>
                    <a:pt x="50" y="26"/>
                  </a:lnTo>
                  <a:lnTo>
                    <a:pt x="62" y="24"/>
                  </a:lnTo>
                  <a:lnTo>
                    <a:pt x="64" y="22"/>
                  </a:lnTo>
                  <a:lnTo>
                    <a:pt x="64" y="18"/>
                  </a:lnTo>
                  <a:lnTo>
                    <a:pt x="58" y="18"/>
                  </a:lnTo>
                  <a:lnTo>
                    <a:pt x="66" y="16"/>
                  </a:lnTo>
                  <a:lnTo>
                    <a:pt x="74" y="18"/>
                  </a:lnTo>
                  <a:lnTo>
                    <a:pt x="88" y="20"/>
                  </a:lnTo>
                  <a:lnTo>
                    <a:pt x="90" y="18"/>
                  </a:lnTo>
                  <a:lnTo>
                    <a:pt x="84" y="14"/>
                  </a:lnTo>
                  <a:lnTo>
                    <a:pt x="76" y="10"/>
                  </a:lnTo>
                  <a:lnTo>
                    <a:pt x="68" y="8"/>
                  </a:lnTo>
                  <a:lnTo>
                    <a:pt x="60" y="8"/>
                  </a:lnTo>
                  <a:lnTo>
                    <a:pt x="66" y="6"/>
                  </a:lnTo>
                  <a:lnTo>
                    <a:pt x="70" y="4"/>
                  </a:lnTo>
                  <a:lnTo>
                    <a:pt x="54" y="0"/>
                  </a:lnTo>
                  <a:lnTo>
                    <a:pt x="40" y="0"/>
                  </a:lnTo>
                  <a:lnTo>
                    <a:pt x="42" y="2"/>
                  </a:lnTo>
                  <a:lnTo>
                    <a:pt x="40" y="4"/>
                  </a:lnTo>
                  <a:lnTo>
                    <a:pt x="36" y="4"/>
                  </a:lnTo>
                  <a:lnTo>
                    <a:pt x="34" y="6"/>
                  </a:lnTo>
                  <a:lnTo>
                    <a:pt x="36" y="8"/>
                  </a:lnTo>
                  <a:lnTo>
                    <a:pt x="46" y="10"/>
                  </a:lnTo>
                  <a:close/>
                </a:path>
              </a:pathLst>
            </a:custGeom>
            <a:solidFill>
              <a:srgbClr val="1F8E43"/>
            </a:solidFill>
            <a:ln w="3175">
              <a:solidFill>
                <a:srgbClr val="006B30"/>
              </a:solidFill>
              <a:round/>
              <a:headEnd/>
              <a:tailEnd/>
            </a:ln>
          </p:spPr>
          <p:txBody>
            <a:bodyPr/>
            <a:lstStyle/>
            <a:p>
              <a:endParaRPr lang="en-US"/>
            </a:p>
          </p:txBody>
        </p:sp>
        <p:sp>
          <p:nvSpPr>
            <p:cNvPr id="29260" name="Freeform 319"/>
            <p:cNvSpPr>
              <a:spLocks/>
            </p:cNvSpPr>
            <p:nvPr/>
          </p:nvSpPr>
          <p:spPr bwMode="auto">
            <a:xfrm>
              <a:off x="898" y="2596"/>
              <a:ext cx="28" cy="8"/>
            </a:xfrm>
            <a:custGeom>
              <a:avLst/>
              <a:gdLst>
                <a:gd name="T0" fmla="*/ 20 w 28"/>
                <a:gd name="T1" fmla="*/ 0 h 8"/>
                <a:gd name="T2" fmla="*/ 10 w 28"/>
                <a:gd name="T3" fmla="*/ 0 h 8"/>
                <a:gd name="T4" fmla="*/ 4 w 28"/>
                <a:gd name="T5" fmla="*/ 2 h 8"/>
                <a:gd name="T6" fmla="*/ 0 w 28"/>
                <a:gd name="T7" fmla="*/ 6 h 8"/>
                <a:gd name="T8" fmla="*/ 14 w 28"/>
                <a:gd name="T9" fmla="*/ 6 h 8"/>
                <a:gd name="T10" fmla="*/ 28 w 28"/>
                <a:gd name="T11" fmla="*/ 8 h 8"/>
                <a:gd name="T12" fmla="*/ 28 w 28"/>
                <a:gd name="T13" fmla="*/ 6 h 8"/>
                <a:gd name="T14" fmla="*/ 24 w 28"/>
                <a:gd name="T15" fmla="*/ 2 h 8"/>
                <a:gd name="T16" fmla="*/ 22 w 28"/>
                <a:gd name="T17" fmla="*/ 2 h 8"/>
                <a:gd name="T18" fmla="*/ 18 w 28"/>
                <a:gd name="T19" fmla="*/ 2 h 8"/>
                <a:gd name="T20" fmla="*/ 18 w 28"/>
                <a:gd name="T21" fmla="*/ 0 h 8"/>
                <a:gd name="T22" fmla="*/ 20 w 2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8"/>
                <a:gd name="T38" fmla="*/ 28 w 2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8">
                  <a:moveTo>
                    <a:pt x="20" y="0"/>
                  </a:moveTo>
                  <a:lnTo>
                    <a:pt x="10" y="0"/>
                  </a:lnTo>
                  <a:lnTo>
                    <a:pt x="4" y="2"/>
                  </a:lnTo>
                  <a:lnTo>
                    <a:pt x="0" y="6"/>
                  </a:lnTo>
                  <a:lnTo>
                    <a:pt x="14" y="6"/>
                  </a:lnTo>
                  <a:lnTo>
                    <a:pt x="28" y="8"/>
                  </a:lnTo>
                  <a:lnTo>
                    <a:pt x="28" y="6"/>
                  </a:lnTo>
                  <a:lnTo>
                    <a:pt x="24" y="2"/>
                  </a:lnTo>
                  <a:lnTo>
                    <a:pt x="22" y="2"/>
                  </a:lnTo>
                  <a:lnTo>
                    <a:pt x="18" y="2"/>
                  </a:lnTo>
                  <a:lnTo>
                    <a:pt x="18" y="0"/>
                  </a:lnTo>
                  <a:lnTo>
                    <a:pt x="20" y="0"/>
                  </a:lnTo>
                  <a:close/>
                </a:path>
              </a:pathLst>
            </a:custGeom>
            <a:solidFill>
              <a:srgbClr val="1F8E43"/>
            </a:solidFill>
            <a:ln w="3175">
              <a:solidFill>
                <a:srgbClr val="006B30"/>
              </a:solidFill>
              <a:round/>
              <a:headEnd/>
              <a:tailEnd/>
            </a:ln>
          </p:spPr>
          <p:txBody>
            <a:bodyPr/>
            <a:lstStyle/>
            <a:p>
              <a:endParaRPr lang="en-US"/>
            </a:p>
          </p:txBody>
        </p:sp>
        <p:sp>
          <p:nvSpPr>
            <p:cNvPr id="29261" name="Freeform 320"/>
            <p:cNvSpPr>
              <a:spLocks/>
            </p:cNvSpPr>
            <p:nvPr/>
          </p:nvSpPr>
          <p:spPr bwMode="auto">
            <a:xfrm>
              <a:off x="950" y="2568"/>
              <a:ext cx="34" cy="14"/>
            </a:xfrm>
            <a:custGeom>
              <a:avLst/>
              <a:gdLst>
                <a:gd name="T0" fmla="*/ 18 w 34"/>
                <a:gd name="T1" fmla="*/ 2 h 14"/>
                <a:gd name="T2" fmla="*/ 12 w 34"/>
                <a:gd name="T3" fmla="*/ 2 h 14"/>
                <a:gd name="T4" fmla="*/ 8 w 34"/>
                <a:gd name="T5" fmla="*/ 2 h 14"/>
                <a:gd name="T6" fmla="*/ 0 w 34"/>
                <a:gd name="T7" fmla="*/ 6 h 14"/>
                <a:gd name="T8" fmla="*/ 4 w 34"/>
                <a:gd name="T9" fmla="*/ 8 h 14"/>
                <a:gd name="T10" fmla="*/ 8 w 34"/>
                <a:gd name="T11" fmla="*/ 8 h 14"/>
                <a:gd name="T12" fmla="*/ 14 w 34"/>
                <a:gd name="T13" fmla="*/ 8 h 14"/>
                <a:gd name="T14" fmla="*/ 18 w 34"/>
                <a:gd name="T15" fmla="*/ 8 h 14"/>
                <a:gd name="T16" fmla="*/ 34 w 34"/>
                <a:gd name="T17" fmla="*/ 14 h 14"/>
                <a:gd name="T18" fmla="*/ 32 w 34"/>
                <a:gd name="T19" fmla="*/ 12 h 14"/>
                <a:gd name="T20" fmla="*/ 32 w 34"/>
                <a:gd name="T21" fmla="*/ 8 h 14"/>
                <a:gd name="T22" fmla="*/ 32 w 34"/>
                <a:gd name="T23" fmla="*/ 6 h 14"/>
                <a:gd name="T24" fmla="*/ 26 w 34"/>
                <a:gd name="T25" fmla="*/ 2 h 14"/>
                <a:gd name="T26" fmla="*/ 20 w 34"/>
                <a:gd name="T27" fmla="*/ 0 h 14"/>
                <a:gd name="T28" fmla="*/ 14 w 34"/>
                <a:gd name="T29" fmla="*/ 0 h 14"/>
                <a:gd name="T30" fmla="*/ 18 w 34"/>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14"/>
                <a:gd name="T50" fmla="*/ 34 w 3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14">
                  <a:moveTo>
                    <a:pt x="18" y="2"/>
                  </a:moveTo>
                  <a:lnTo>
                    <a:pt x="12" y="2"/>
                  </a:lnTo>
                  <a:lnTo>
                    <a:pt x="8" y="2"/>
                  </a:lnTo>
                  <a:lnTo>
                    <a:pt x="0" y="6"/>
                  </a:lnTo>
                  <a:lnTo>
                    <a:pt x="4" y="8"/>
                  </a:lnTo>
                  <a:lnTo>
                    <a:pt x="8" y="8"/>
                  </a:lnTo>
                  <a:lnTo>
                    <a:pt x="14" y="8"/>
                  </a:lnTo>
                  <a:lnTo>
                    <a:pt x="18" y="8"/>
                  </a:lnTo>
                  <a:lnTo>
                    <a:pt x="34" y="14"/>
                  </a:lnTo>
                  <a:lnTo>
                    <a:pt x="32" y="12"/>
                  </a:lnTo>
                  <a:lnTo>
                    <a:pt x="32" y="8"/>
                  </a:lnTo>
                  <a:lnTo>
                    <a:pt x="32" y="6"/>
                  </a:lnTo>
                  <a:lnTo>
                    <a:pt x="26" y="2"/>
                  </a:lnTo>
                  <a:lnTo>
                    <a:pt x="20" y="0"/>
                  </a:lnTo>
                  <a:lnTo>
                    <a:pt x="14" y="0"/>
                  </a:lnTo>
                  <a:lnTo>
                    <a:pt x="18" y="2"/>
                  </a:lnTo>
                  <a:close/>
                </a:path>
              </a:pathLst>
            </a:custGeom>
            <a:solidFill>
              <a:srgbClr val="1F8E43"/>
            </a:solidFill>
            <a:ln w="3175">
              <a:solidFill>
                <a:srgbClr val="006B30"/>
              </a:solidFill>
              <a:round/>
              <a:headEnd/>
              <a:tailEnd/>
            </a:ln>
          </p:spPr>
          <p:txBody>
            <a:bodyPr/>
            <a:lstStyle/>
            <a:p>
              <a:endParaRPr lang="en-US"/>
            </a:p>
          </p:txBody>
        </p:sp>
        <p:sp>
          <p:nvSpPr>
            <p:cNvPr id="29262" name="Freeform 321"/>
            <p:cNvSpPr>
              <a:spLocks/>
            </p:cNvSpPr>
            <p:nvPr/>
          </p:nvSpPr>
          <p:spPr bwMode="auto">
            <a:xfrm>
              <a:off x="480" y="2512"/>
              <a:ext cx="60" cy="36"/>
            </a:xfrm>
            <a:custGeom>
              <a:avLst/>
              <a:gdLst>
                <a:gd name="T0" fmla="*/ 36 w 60"/>
                <a:gd name="T1" fmla="*/ 4 h 36"/>
                <a:gd name="T2" fmla="*/ 28 w 60"/>
                <a:gd name="T3" fmla="*/ 2 h 36"/>
                <a:gd name="T4" fmla="*/ 20 w 60"/>
                <a:gd name="T5" fmla="*/ 4 h 36"/>
                <a:gd name="T6" fmla="*/ 14 w 60"/>
                <a:gd name="T7" fmla="*/ 8 h 36"/>
                <a:gd name="T8" fmla="*/ 0 w 60"/>
                <a:gd name="T9" fmla="*/ 20 h 36"/>
                <a:gd name="T10" fmla="*/ 2 w 60"/>
                <a:gd name="T11" fmla="*/ 20 h 36"/>
                <a:gd name="T12" fmla="*/ 10 w 60"/>
                <a:gd name="T13" fmla="*/ 16 h 36"/>
                <a:gd name="T14" fmla="*/ 18 w 60"/>
                <a:gd name="T15" fmla="*/ 16 h 36"/>
                <a:gd name="T16" fmla="*/ 8 w 60"/>
                <a:gd name="T17" fmla="*/ 24 h 36"/>
                <a:gd name="T18" fmla="*/ 4 w 60"/>
                <a:gd name="T19" fmla="*/ 28 h 36"/>
                <a:gd name="T20" fmla="*/ 2 w 60"/>
                <a:gd name="T21" fmla="*/ 32 h 36"/>
                <a:gd name="T22" fmla="*/ 16 w 60"/>
                <a:gd name="T23" fmla="*/ 28 h 36"/>
                <a:gd name="T24" fmla="*/ 24 w 60"/>
                <a:gd name="T25" fmla="*/ 26 h 36"/>
                <a:gd name="T26" fmla="*/ 32 w 60"/>
                <a:gd name="T27" fmla="*/ 28 h 36"/>
                <a:gd name="T28" fmla="*/ 32 w 60"/>
                <a:gd name="T29" fmla="*/ 30 h 36"/>
                <a:gd name="T30" fmla="*/ 28 w 60"/>
                <a:gd name="T31" fmla="*/ 32 h 36"/>
                <a:gd name="T32" fmla="*/ 26 w 60"/>
                <a:gd name="T33" fmla="*/ 32 h 36"/>
                <a:gd name="T34" fmla="*/ 24 w 60"/>
                <a:gd name="T35" fmla="*/ 34 h 36"/>
                <a:gd name="T36" fmla="*/ 26 w 60"/>
                <a:gd name="T37" fmla="*/ 36 h 36"/>
                <a:gd name="T38" fmla="*/ 36 w 60"/>
                <a:gd name="T39" fmla="*/ 32 h 36"/>
                <a:gd name="T40" fmla="*/ 44 w 60"/>
                <a:gd name="T41" fmla="*/ 26 h 36"/>
                <a:gd name="T42" fmla="*/ 44 w 60"/>
                <a:gd name="T43" fmla="*/ 24 h 36"/>
                <a:gd name="T44" fmla="*/ 40 w 60"/>
                <a:gd name="T45" fmla="*/ 22 h 36"/>
                <a:gd name="T46" fmla="*/ 34 w 60"/>
                <a:gd name="T47" fmla="*/ 22 h 36"/>
                <a:gd name="T48" fmla="*/ 40 w 60"/>
                <a:gd name="T49" fmla="*/ 18 h 36"/>
                <a:gd name="T50" fmla="*/ 48 w 60"/>
                <a:gd name="T51" fmla="*/ 16 h 36"/>
                <a:gd name="T52" fmla="*/ 60 w 60"/>
                <a:gd name="T53" fmla="*/ 12 h 36"/>
                <a:gd name="T54" fmla="*/ 58 w 60"/>
                <a:gd name="T55" fmla="*/ 10 h 36"/>
                <a:gd name="T56" fmla="*/ 54 w 60"/>
                <a:gd name="T57" fmla="*/ 10 h 36"/>
                <a:gd name="T58" fmla="*/ 50 w 60"/>
                <a:gd name="T59" fmla="*/ 10 h 36"/>
                <a:gd name="T60" fmla="*/ 48 w 60"/>
                <a:gd name="T61" fmla="*/ 8 h 36"/>
                <a:gd name="T62" fmla="*/ 50 w 60"/>
                <a:gd name="T63" fmla="*/ 4 h 36"/>
                <a:gd name="T64" fmla="*/ 54 w 60"/>
                <a:gd name="T65" fmla="*/ 4 h 36"/>
                <a:gd name="T66" fmla="*/ 54 w 60"/>
                <a:gd name="T67" fmla="*/ 2 h 36"/>
                <a:gd name="T68" fmla="*/ 56 w 60"/>
                <a:gd name="T69" fmla="*/ 0 h 36"/>
                <a:gd name="T70" fmla="*/ 44 w 60"/>
                <a:gd name="T71" fmla="*/ 0 h 36"/>
                <a:gd name="T72" fmla="*/ 34 w 60"/>
                <a:gd name="T73" fmla="*/ 2 h 36"/>
                <a:gd name="T74" fmla="*/ 36 w 60"/>
                <a:gd name="T75" fmla="*/ 4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36"/>
                <a:gd name="T116" fmla="*/ 60 w 60"/>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36">
                  <a:moveTo>
                    <a:pt x="36" y="4"/>
                  </a:moveTo>
                  <a:lnTo>
                    <a:pt x="28" y="2"/>
                  </a:lnTo>
                  <a:lnTo>
                    <a:pt x="20" y="4"/>
                  </a:lnTo>
                  <a:lnTo>
                    <a:pt x="14" y="8"/>
                  </a:lnTo>
                  <a:lnTo>
                    <a:pt x="0" y="20"/>
                  </a:lnTo>
                  <a:lnTo>
                    <a:pt x="2" y="20"/>
                  </a:lnTo>
                  <a:lnTo>
                    <a:pt x="10" y="16"/>
                  </a:lnTo>
                  <a:lnTo>
                    <a:pt x="18" y="16"/>
                  </a:lnTo>
                  <a:lnTo>
                    <a:pt x="8" y="24"/>
                  </a:lnTo>
                  <a:lnTo>
                    <a:pt x="4" y="28"/>
                  </a:lnTo>
                  <a:lnTo>
                    <a:pt x="2" y="32"/>
                  </a:lnTo>
                  <a:lnTo>
                    <a:pt x="16" y="28"/>
                  </a:lnTo>
                  <a:lnTo>
                    <a:pt x="24" y="26"/>
                  </a:lnTo>
                  <a:lnTo>
                    <a:pt x="32" y="28"/>
                  </a:lnTo>
                  <a:lnTo>
                    <a:pt x="32" y="30"/>
                  </a:lnTo>
                  <a:lnTo>
                    <a:pt x="28" y="32"/>
                  </a:lnTo>
                  <a:lnTo>
                    <a:pt x="26" y="32"/>
                  </a:lnTo>
                  <a:lnTo>
                    <a:pt x="24" y="34"/>
                  </a:lnTo>
                  <a:lnTo>
                    <a:pt x="26" y="36"/>
                  </a:lnTo>
                  <a:lnTo>
                    <a:pt x="36" y="32"/>
                  </a:lnTo>
                  <a:lnTo>
                    <a:pt x="44" y="26"/>
                  </a:lnTo>
                  <a:lnTo>
                    <a:pt x="44" y="24"/>
                  </a:lnTo>
                  <a:lnTo>
                    <a:pt x="40" y="22"/>
                  </a:lnTo>
                  <a:lnTo>
                    <a:pt x="34" y="22"/>
                  </a:lnTo>
                  <a:lnTo>
                    <a:pt x="40" y="18"/>
                  </a:lnTo>
                  <a:lnTo>
                    <a:pt x="48" y="16"/>
                  </a:lnTo>
                  <a:lnTo>
                    <a:pt x="60" y="12"/>
                  </a:lnTo>
                  <a:lnTo>
                    <a:pt x="58" y="10"/>
                  </a:lnTo>
                  <a:lnTo>
                    <a:pt x="54" y="10"/>
                  </a:lnTo>
                  <a:lnTo>
                    <a:pt x="50" y="10"/>
                  </a:lnTo>
                  <a:lnTo>
                    <a:pt x="48" y="8"/>
                  </a:lnTo>
                  <a:lnTo>
                    <a:pt x="50" y="4"/>
                  </a:lnTo>
                  <a:lnTo>
                    <a:pt x="54" y="4"/>
                  </a:lnTo>
                  <a:lnTo>
                    <a:pt x="54" y="2"/>
                  </a:lnTo>
                  <a:lnTo>
                    <a:pt x="56" y="0"/>
                  </a:lnTo>
                  <a:lnTo>
                    <a:pt x="44" y="0"/>
                  </a:lnTo>
                  <a:lnTo>
                    <a:pt x="34" y="2"/>
                  </a:lnTo>
                  <a:lnTo>
                    <a:pt x="36" y="4"/>
                  </a:lnTo>
                  <a:close/>
                </a:path>
              </a:pathLst>
            </a:custGeom>
            <a:solidFill>
              <a:srgbClr val="1F8E43"/>
            </a:solidFill>
            <a:ln w="3175">
              <a:solidFill>
                <a:srgbClr val="006B30"/>
              </a:solidFill>
              <a:round/>
              <a:headEnd/>
              <a:tailEnd/>
            </a:ln>
          </p:spPr>
          <p:txBody>
            <a:bodyPr/>
            <a:lstStyle/>
            <a:p>
              <a:endParaRPr lang="en-US"/>
            </a:p>
          </p:txBody>
        </p:sp>
        <p:sp>
          <p:nvSpPr>
            <p:cNvPr id="29263" name="Freeform 322"/>
            <p:cNvSpPr>
              <a:spLocks/>
            </p:cNvSpPr>
            <p:nvPr/>
          </p:nvSpPr>
          <p:spPr bwMode="auto">
            <a:xfrm>
              <a:off x="498" y="2534"/>
              <a:ext cx="62" cy="30"/>
            </a:xfrm>
            <a:custGeom>
              <a:avLst/>
              <a:gdLst>
                <a:gd name="T0" fmla="*/ 32 w 62"/>
                <a:gd name="T1" fmla="*/ 6 h 30"/>
                <a:gd name="T2" fmla="*/ 22 w 62"/>
                <a:gd name="T3" fmla="*/ 8 h 30"/>
                <a:gd name="T4" fmla="*/ 14 w 62"/>
                <a:gd name="T5" fmla="*/ 12 h 30"/>
                <a:gd name="T6" fmla="*/ 6 w 62"/>
                <a:gd name="T7" fmla="*/ 18 h 30"/>
                <a:gd name="T8" fmla="*/ 0 w 62"/>
                <a:gd name="T9" fmla="*/ 24 h 30"/>
                <a:gd name="T10" fmla="*/ 14 w 62"/>
                <a:gd name="T11" fmla="*/ 20 h 30"/>
                <a:gd name="T12" fmla="*/ 22 w 62"/>
                <a:gd name="T13" fmla="*/ 18 h 30"/>
                <a:gd name="T14" fmla="*/ 28 w 62"/>
                <a:gd name="T15" fmla="*/ 18 h 30"/>
                <a:gd name="T16" fmla="*/ 16 w 62"/>
                <a:gd name="T17" fmla="*/ 30 h 30"/>
                <a:gd name="T18" fmla="*/ 24 w 62"/>
                <a:gd name="T19" fmla="*/ 28 h 30"/>
                <a:gd name="T20" fmla="*/ 34 w 62"/>
                <a:gd name="T21" fmla="*/ 26 h 30"/>
                <a:gd name="T22" fmla="*/ 52 w 62"/>
                <a:gd name="T23" fmla="*/ 22 h 30"/>
                <a:gd name="T24" fmla="*/ 48 w 62"/>
                <a:gd name="T25" fmla="*/ 20 h 30"/>
                <a:gd name="T26" fmla="*/ 46 w 62"/>
                <a:gd name="T27" fmla="*/ 18 h 30"/>
                <a:gd name="T28" fmla="*/ 46 w 62"/>
                <a:gd name="T29" fmla="*/ 14 h 30"/>
                <a:gd name="T30" fmla="*/ 50 w 62"/>
                <a:gd name="T31" fmla="*/ 12 h 30"/>
                <a:gd name="T32" fmla="*/ 54 w 62"/>
                <a:gd name="T33" fmla="*/ 12 h 30"/>
                <a:gd name="T34" fmla="*/ 62 w 62"/>
                <a:gd name="T35" fmla="*/ 10 h 30"/>
                <a:gd name="T36" fmla="*/ 56 w 62"/>
                <a:gd name="T37" fmla="*/ 8 h 30"/>
                <a:gd name="T38" fmla="*/ 50 w 62"/>
                <a:gd name="T39" fmla="*/ 6 h 30"/>
                <a:gd name="T40" fmla="*/ 50 w 62"/>
                <a:gd name="T41" fmla="*/ 4 h 30"/>
                <a:gd name="T42" fmla="*/ 54 w 62"/>
                <a:gd name="T43" fmla="*/ 2 h 30"/>
                <a:gd name="T44" fmla="*/ 58 w 62"/>
                <a:gd name="T45" fmla="*/ 2 h 30"/>
                <a:gd name="T46" fmla="*/ 62 w 62"/>
                <a:gd name="T47" fmla="*/ 0 h 30"/>
                <a:gd name="T48" fmla="*/ 56 w 62"/>
                <a:gd name="T49" fmla="*/ 0 h 30"/>
                <a:gd name="T50" fmla="*/ 50 w 62"/>
                <a:gd name="T51" fmla="*/ 2 h 30"/>
                <a:gd name="T52" fmla="*/ 44 w 62"/>
                <a:gd name="T53" fmla="*/ 2 h 30"/>
                <a:gd name="T54" fmla="*/ 38 w 62"/>
                <a:gd name="T55" fmla="*/ 0 h 30"/>
                <a:gd name="T56" fmla="*/ 32 w 62"/>
                <a:gd name="T57" fmla="*/ 6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0"/>
                <a:gd name="T89" fmla="*/ 62 w 6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0">
                  <a:moveTo>
                    <a:pt x="32" y="6"/>
                  </a:moveTo>
                  <a:lnTo>
                    <a:pt x="22" y="8"/>
                  </a:lnTo>
                  <a:lnTo>
                    <a:pt x="14" y="12"/>
                  </a:lnTo>
                  <a:lnTo>
                    <a:pt x="6" y="18"/>
                  </a:lnTo>
                  <a:lnTo>
                    <a:pt x="0" y="24"/>
                  </a:lnTo>
                  <a:lnTo>
                    <a:pt x="14" y="20"/>
                  </a:lnTo>
                  <a:lnTo>
                    <a:pt x="22" y="18"/>
                  </a:lnTo>
                  <a:lnTo>
                    <a:pt x="28" y="18"/>
                  </a:lnTo>
                  <a:lnTo>
                    <a:pt x="16" y="30"/>
                  </a:lnTo>
                  <a:lnTo>
                    <a:pt x="24" y="28"/>
                  </a:lnTo>
                  <a:lnTo>
                    <a:pt x="34" y="26"/>
                  </a:lnTo>
                  <a:lnTo>
                    <a:pt x="52" y="22"/>
                  </a:lnTo>
                  <a:lnTo>
                    <a:pt x="48" y="20"/>
                  </a:lnTo>
                  <a:lnTo>
                    <a:pt x="46" y="18"/>
                  </a:lnTo>
                  <a:lnTo>
                    <a:pt x="46" y="14"/>
                  </a:lnTo>
                  <a:lnTo>
                    <a:pt x="50" y="12"/>
                  </a:lnTo>
                  <a:lnTo>
                    <a:pt x="54" y="12"/>
                  </a:lnTo>
                  <a:lnTo>
                    <a:pt x="62" y="10"/>
                  </a:lnTo>
                  <a:lnTo>
                    <a:pt x="56" y="8"/>
                  </a:lnTo>
                  <a:lnTo>
                    <a:pt x="50" y="6"/>
                  </a:lnTo>
                  <a:lnTo>
                    <a:pt x="50" y="4"/>
                  </a:lnTo>
                  <a:lnTo>
                    <a:pt x="54" y="2"/>
                  </a:lnTo>
                  <a:lnTo>
                    <a:pt x="58" y="2"/>
                  </a:lnTo>
                  <a:lnTo>
                    <a:pt x="62" y="0"/>
                  </a:lnTo>
                  <a:lnTo>
                    <a:pt x="56" y="0"/>
                  </a:lnTo>
                  <a:lnTo>
                    <a:pt x="50" y="2"/>
                  </a:lnTo>
                  <a:lnTo>
                    <a:pt x="44" y="2"/>
                  </a:lnTo>
                  <a:lnTo>
                    <a:pt x="38" y="0"/>
                  </a:lnTo>
                  <a:lnTo>
                    <a:pt x="32" y="6"/>
                  </a:lnTo>
                  <a:close/>
                </a:path>
              </a:pathLst>
            </a:custGeom>
            <a:solidFill>
              <a:srgbClr val="1F8E43"/>
            </a:solidFill>
            <a:ln w="3175">
              <a:solidFill>
                <a:srgbClr val="006B30"/>
              </a:solidFill>
              <a:round/>
              <a:headEnd/>
              <a:tailEnd/>
            </a:ln>
          </p:spPr>
          <p:txBody>
            <a:bodyPr/>
            <a:lstStyle/>
            <a:p>
              <a:endParaRPr lang="en-US"/>
            </a:p>
          </p:txBody>
        </p:sp>
        <p:sp>
          <p:nvSpPr>
            <p:cNvPr id="29264" name="Freeform 323"/>
            <p:cNvSpPr>
              <a:spLocks/>
            </p:cNvSpPr>
            <p:nvPr/>
          </p:nvSpPr>
          <p:spPr bwMode="auto">
            <a:xfrm>
              <a:off x="502" y="2480"/>
              <a:ext cx="60" cy="24"/>
            </a:xfrm>
            <a:custGeom>
              <a:avLst/>
              <a:gdLst>
                <a:gd name="T0" fmla="*/ 30 w 60"/>
                <a:gd name="T1" fmla="*/ 6 h 24"/>
                <a:gd name="T2" fmla="*/ 22 w 60"/>
                <a:gd name="T3" fmla="*/ 4 h 24"/>
                <a:gd name="T4" fmla="*/ 16 w 60"/>
                <a:gd name="T5" fmla="*/ 4 h 24"/>
                <a:gd name="T6" fmla="*/ 6 w 60"/>
                <a:gd name="T7" fmla="*/ 10 h 24"/>
                <a:gd name="T8" fmla="*/ 0 w 60"/>
                <a:gd name="T9" fmla="*/ 18 h 24"/>
                <a:gd name="T10" fmla="*/ 12 w 60"/>
                <a:gd name="T11" fmla="*/ 14 h 24"/>
                <a:gd name="T12" fmla="*/ 18 w 60"/>
                <a:gd name="T13" fmla="*/ 14 h 24"/>
                <a:gd name="T14" fmla="*/ 24 w 60"/>
                <a:gd name="T15" fmla="*/ 14 h 24"/>
                <a:gd name="T16" fmla="*/ 18 w 60"/>
                <a:gd name="T17" fmla="*/ 20 h 24"/>
                <a:gd name="T18" fmla="*/ 10 w 60"/>
                <a:gd name="T19" fmla="*/ 24 h 24"/>
                <a:gd name="T20" fmla="*/ 16 w 60"/>
                <a:gd name="T21" fmla="*/ 24 h 24"/>
                <a:gd name="T22" fmla="*/ 20 w 60"/>
                <a:gd name="T23" fmla="*/ 22 h 24"/>
                <a:gd name="T24" fmla="*/ 26 w 60"/>
                <a:gd name="T25" fmla="*/ 20 h 24"/>
                <a:gd name="T26" fmla="*/ 32 w 60"/>
                <a:gd name="T27" fmla="*/ 20 h 24"/>
                <a:gd name="T28" fmla="*/ 42 w 60"/>
                <a:gd name="T29" fmla="*/ 20 h 24"/>
                <a:gd name="T30" fmla="*/ 38 w 60"/>
                <a:gd name="T31" fmla="*/ 22 h 24"/>
                <a:gd name="T32" fmla="*/ 32 w 60"/>
                <a:gd name="T33" fmla="*/ 22 h 24"/>
                <a:gd name="T34" fmla="*/ 46 w 60"/>
                <a:gd name="T35" fmla="*/ 20 h 24"/>
                <a:gd name="T36" fmla="*/ 60 w 60"/>
                <a:gd name="T37" fmla="*/ 16 h 24"/>
                <a:gd name="T38" fmla="*/ 56 w 60"/>
                <a:gd name="T39" fmla="*/ 14 h 24"/>
                <a:gd name="T40" fmla="*/ 52 w 60"/>
                <a:gd name="T41" fmla="*/ 12 h 24"/>
                <a:gd name="T42" fmla="*/ 44 w 60"/>
                <a:gd name="T43" fmla="*/ 8 h 24"/>
                <a:gd name="T44" fmla="*/ 52 w 60"/>
                <a:gd name="T45" fmla="*/ 6 h 24"/>
                <a:gd name="T46" fmla="*/ 60 w 60"/>
                <a:gd name="T47" fmla="*/ 4 h 24"/>
                <a:gd name="T48" fmla="*/ 46 w 60"/>
                <a:gd name="T49" fmla="*/ 2 h 24"/>
                <a:gd name="T50" fmla="*/ 30 w 60"/>
                <a:gd name="T51" fmla="*/ 0 h 24"/>
                <a:gd name="T52" fmla="*/ 32 w 60"/>
                <a:gd name="T53" fmla="*/ 0 h 24"/>
                <a:gd name="T54" fmla="*/ 30 w 60"/>
                <a:gd name="T55" fmla="*/ 6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24"/>
                <a:gd name="T86" fmla="*/ 60 w 60"/>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24">
                  <a:moveTo>
                    <a:pt x="30" y="6"/>
                  </a:moveTo>
                  <a:lnTo>
                    <a:pt x="22" y="4"/>
                  </a:lnTo>
                  <a:lnTo>
                    <a:pt x="16" y="4"/>
                  </a:lnTo>
                  <a:lnTo>
                    <a:pt x="6" y="10"/>
                  </a:lnTo>
                  <a:lnTo>
                    <a:pt x="0" y="18"/>
                  </a:lnTo>
                  <a:lnTo>
                    <a:pt x="12" y="14"/>
                  </a:lnTo>
                  <a:lnTo>
                    <a:pt x="18" y="14"/>
                  </a:lnTo>
                  <a:lnTo>
                    <a:pt x="24" y="14"/>
                  </a:lnTo>
                  <a:lnTo>
                    <a:pt x="18" y="20"/>
                  </a:lnTo>
                  <a:lnTo>
                    <a:pt x="10" y="24"/>
                  </a:lnTo>
                  <a:lnTo>
                    <a:pt x="16" y="24"/>
                  </a:lnTo>
                  <a:lnTo>
                    <a:pt x="20" y="22"/>
                  </a:lnTo>
                  <a:lnTo>
                    <a:pt x="26" y="20"/>
                  </a:lnTo>
                  <a:lnTo>
                    <a:pt x="32" y="20"/>
                  </a:lnTo>
                  <a:lnTo>
                    <a:pt x="42" y="20"/>
                  </a:lnTo>
                  <a:lnTo>
                    <a:pt x="38" y="22"/>
                  </a:lnTo>
                  <a:lnTo>
                    <a:pt x="32" y="22"/>
                  </a:lnTo>
                  <a:lnTo>
                    <a:pt x="46" y="20"/>
                  </a:lnTo>
                  <a:lnTo>
                    <a:pt x="60" y="16"/>
                  </a:lnTo>
                  <a:lnTo>
                    <a:pt x="56" y="14"/>
                  </a:lnTo>
                  <a:lnTo>
                    <a:pt x="52" y="12"/>
                  </a:lnTo>
                  <a:lnTo>
                    <a:pt x="44" y="8"/>
                  </a:lnTo>
                  <a:lnTo>
                    <a:pt x="52" y="6"/>
                  </a:lnTo>
                  <a:lnTo>
                    <a:pt x="60" y="4"/>
                  </a:lnTo>
                  <a:lnTo>
                    <a:pt x="46" y="2"/>
                  </a:lnTo>
                  <a:lnTo>
                    <a:pt x="30" y="0"/>
                  </a:lnTo>
                  <a:lnTo>
                    <a:pt x="32" y="0"/>
                  </a:lnTo>
                  <a:lnTo>
                    <a:pt x="30" y="6"/>
                  </a:lnTo>
                  <a:close/>
                </a:path>
              </a:pathLst>
            </a:custGeom>
            <a:solidFill>
              <a:srgbClr val="1F8E43"/>
            </a:solidFill>
            <a:ln w="3175">
              <a:solidFill>
                <a:srgbClr val="006B30"/>
              </a:solidFill>
              <a:round/>
              <a:headEnd/>
              <a:tailEnd/>
            </a:ln>
          </p:spPr>
          <p:txBody>
            <a:bodyPr/>
            <a:lstStyle/>
            <a:p>
              <a:endParaRPr lang="en-US"/>
            </a:p>
          </p:txBody>
        </p:sp>
        <p:sp>
          <p:nvSpPr>
            <p:cNvPr id="29265" name="Freeform 324"/>
            <p:cNvSpPr>
              <a:spLocks/>
            </p:cNvSpPr>
            <p:nvPr/>
          </p:nvSpPr>
          <p:spPr bwMode="auto">
            <a:xfrm>
              <a:off x="502" y="2460"/>
              <a:ext cx="58" cy="16"/>
            </a:xfrm>
            <a:custGeom>
              <a:avLst/>
              <a:gdLst>
                <a:gd name="T0" fmla="*/ 24 w 58"/>
                <a:gd name="T1" fmla="*/ 0 h 16"/>
                <a:gd name="T2" fmla="*/ 12 w 58"/>
                <a:gd name="T3" fmla="*/ 4 h 16"/>
                <a:gd name="T4" fmla="*/ 6 w 58"/>
                <a:gd name="T5" fmla="*/ 6 h 16"/>
                <a:gd name="T6" fmla="*/ 0 w 58"/>
                <a:gd name="T7" fmla="*/ 10 h 16"/>
                <a:gd name="T8" fmla="*/ 14 w 58"/>
                <a:gd name="T9" fmla="*/ 8 h 16"/>
                <a:gd name="T10" fmla="*/ 20 w 58"/>
                <a:gd name="T11" fmla="*/ 8 h 16"/>
                <a:gd name="T12" fmla="*/ 26 w 58"/>
                <a:gd name="T13" fmla="*/ 8 h 16"/>
                <a:gd name="T14" fmla="*/ 20 w 58"/>
                <a:gd name="T15" fmla="*/ 12 h 16"/>
                <a:gd name="T16" fmla="*/ 18 w 58"/>
                <a:gd name="T17" fmla="*/ 14 h 16"/>
                <a:gd name="T18" fmla="*/ 16 w 58"/>
                <a:gd name="T19" fmla="*/ 16 h 16"/>
                <a:gd name="T20" fmla="*/ 30 w 58"/>
                <a:gd name="T21" fmla="*/ 14 h 16"/>
                <a:gd name="T22" fmla="*/ 44 w 58"/>
                <a:gd name="T23" fmla="*/ 14 h 16"/>
                <a:gd name="T24" fmla="*/ 40 w 58"/>
                <a:gd name="T25" fmla="*/ 16 h 16"/>
                <a:gd name="T26" fmla="*/ 34 w 58"/>
                <a:gd name="T27" fmla="*/ 16 h 16"/>
                <a:gd name="T28" fmla="*/ 42 w 58"/>
                <a:gd name="T29" fmla="*/ 16 h 16"/>
                <a:gd name="T30" fmla="*/ 46 w 58"/>
                <a:gd name="T31" fmla="*/ 16 h 16"/>
                <a:gd name="T32" fmla="*/ 58 w 58"/>
                <a:gd name="T33" fmla="*/ 12 h 16"/>
                <a:gd name="T34" fmla="*/ 52 w 58"/>
                <a:gd name="T35" fmla="*/ 8 h 16"/>
                <a:gd name="T36" fmla="*/ 46 w 58"/>
                <a:gd name="T37" fmla="*/ 6 h 16"/>
                <a:gd name="T38" fmla="*/ 38 w 58"/>
                <a:gd name="T39" fmla="*/ 4 h 16"/>
                <a:gd name="T40" fmla="*/ 32 w 58"/>
                <a:gd name="T41" fmla="*/ 2 h 16"/>
                <a:gd name="T42" fmla="*/ 40 w 58"/>
                <a:gd name="T43" fmla="*/ 0 h 16"/>
                <a:gd name="T44" fmla="*/ 48 w 58"/>
                <a:gd name="T45" fmla="*/ 0 h 16"/>
                <a:gd name="T46" fmla="*/ 42 w 58"/>
                <a:gd name="T47" fmla="*/ 0 h 16"/>
                <a:gd name="T48" fmla="*/ 34 w 58"/>
                <a:gd name="T49" fmla="*/ 0 h 16"/>
                <a:gd name="T50" fmla="*/ 18 w 58"/>
                <a:gd name="T51" fmla="*/ 4 h 16"/>
                <a:gd name="T52" fmla="*/ 24 w 58"/>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16"/>
                <a:gd name="T83" fmla="*/ 58 w 5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16">
                  <a:moveTo>
                    <a:pt x="24" y="0"/>
                  </a:moveTo>
                  <a:lnTo>
                    <a:pt x="12" y="4"/>
                  </a:lnTo>
                  <a:lnTo>
                    <a:pt x="6" y="6"/>
                  </a:lnTo>
                  <a:lnTo>
                    <a:pt x="0" y="10"/>
                  </a:lnTo>
                  <a:lnTo>
                    <a:pt x="14" y="8"/>
                  </a:lnTo>
                  <a:lnTo>
                    <a:pt x="20" y="8"/>
                  </a:lnTo>
                  <a:lnTo>
                    <a:pt x="26" y="8"/>
                  </a:lnTo>
                  <a:lnTo>
                    <a:pt x="20" y="12"/>
                  </a:lnTo>
                  <a:lnTo>
                    <a:pt x="18" y="14"/>
                  </a:lnTo>
                  <a:lnTo>
                    <a:pt x="16" y="16"/>
                  </a:lnTo>
                  <a:lnTo>
                    <a:pt x="30" y="14"/>
                  </a:lnTo>
                  <a:lnTo>
                    <a:pt x="44" y="14"/>
                  </a:lnTo>
                  <a:lnTo>
                    <a:pt x="40" y="16"/>
                  </a:lnTo>
                  <a:lnTo>
                    <a:pt x="34" y="16"/>
                  </a:lnTo>
                  <a:lnTo>
                    <a:pt x="42" y="16"/>
                  </a:lnTo>
                  <a:lnTo>
                    <a:pt x="46" y="16"/>
                  </a:lnTo>
                  <a:lnTo>
                    <a:pt x="58" y="12"/>
                  </a:lnTo>
                  <a:lnTo>
                    <a:pt x="52" y="8"/>
                  </a:lnTo>
                  <a:lnTo>
                    <a:pt x="46" y="6"/>
                  </a:lnTo>
                  <a:lnTo>
                    <a:pt x="38" y="4"/>
                  </a:lnTo>
                  <a:lnTo>
                    <a:pt x="32" y="2"/>
                  </a:lnTo>
                  <a:lnTo>
                    <a:pt x="40" y="0"/>
                  </a:lnTo>
                  <a:lnTo>
                    <a:pt x="48" y="0"/>
                  </a:lnTo>
                  <a:lnTo>
                    <a:pt x="42" y="0"/>
                  </a:lnTo>
                  <a:lnTo>
                    <a:pt x="34" y="0"/>
                  </a:lnTo>
                  <a:lnTo>
                    <a:pt x="18" y="4"/>
                  </a:lnTo>
                  <a:lnTo>
                    <a:pt x="24" y="0"/>
                  </a:lnTo>
                  <a:close/>
                </a:path>
              </a:pathLst>
            </a:custGeom>
            <a:solidFill>
              <a:srgbClr val="1F8E43"/>
            </a:solidFill>
            <a:ln w="3175">
              <a:solidFill>
                <a:srgbClr val="006B30"/>
              </a:solidFill>
              <a:round/>
              <a:headEnd/>
              <a:tailEnd/>
            </a:ln>
          </p:spPr>
          <p:txBody>
            <a:bodyPr/>
            <a:lstStyle/>
            <a:p>
              <a:endParaRPr lang="en-US"/>
            </a:p>
          </p:txBody>
        </p:sp>
        <p:sp>
          <p:nvSpPr>
            <p:cNvPr id="29266" name="Freeform 325"/>
            <p:cNvSpPr>
              <a:spLocks/>
            </p:cNvSpPr>
            <p:nvPr/>
          </p:nvSpPr>
          <p:spPr bwMode="auto">
            <a:xfrm>
              <a:off x="440" y="2486"/>
              <a:ext cx="62" cy="26"/>
            </a:xfrm>
            <a:custGeom>
              <a:avLst/>
              <a:gdLst>
                <a:gd name="T0" fmla="*/ 38 w 62"/>
                <a:gd name="T1" fmla="*/ 4 h 26"/>
                <a:gd name="T2" fmla="*/ 32 w 62"/>
                <a:gd name="T3" fmla="*/ 4 h 26"/>
                <a:gd name="T4" fmla="*/ 28 w 62"/>
                <a:gd name="T5" fmla="*/ 4 h 26"/>
                <a:gd name="T6" fmla="*/ 16 w 62"/>
                <a:gd name="T7" fmla="*/ 8 h 26"/>
                <a:gd name="T8" fmla="*/ 6 w 62"/>
                <a:gd name="T9" fmla="*/ 14 h 26"/>
                <a:gd name="T10" fmla="*/ 0 w 62"/>
                <a:gd name="T11" fmla="*/ 24 h 26"/>
                <a:gd name="T12" fmla="*/ 8 w 62"/>
                <a:gd name="T13" fmla="*/ 20 h 26"/>
                <a:gd name="T14" fmla="*/ 16 w 62"/>
                <a:gd name="T15" fmla="*/ 18 h 26"/>
                <a:gd name="T16" fmla="*/ 32 w 62"/>
                <a:gd name="T17" fmla="*/ 16 h 26"/>
                <a:gd name="T18" fmla="*/ 20 w 62"/>
                <a:gd name="T19" fmla="*/ 26 h 26"/>
                <a:gd name="T20" fmla="*/ 28 w 62"/>
                <a:gd name="T21" fmla="*/ 24 h 26"/>
                <a:gd name="T22" fmla="*/ 38 w 62"/>
                <a:gd name="T23" fmla="*/ 22 h 26"/>
                <a:gd name="T24" fmla="*/ 46 w 62"/>
                <a:gd name="T25" fmla="*/ 20 h 26"/>
                <a:gd name="T26" fmla="*/ 56 w 62"/>
                <a:gd name="T27" fmla="*/ 20 h 26"/>
                <a:gd name="T28" fmla="*/ 42 w 62"/>
                <a:gd name="T29" fmla="*/ 22 h 26"/>
                <a:gd name="T30" fmla="*/ 46 w 62"/>
                <a:gd name="T31" fmla="*/ 18 h 26"/>
                <a:gd name="T32" fmla="*/ 52 w 62"/>
                <a:gd name="T33" fmla="*/ 16 h 26"/>
                <a:gd name="T34" fmla="*/ 58 w 62"/>
                <a:gd name="T35" fmla="*/ 14 h 26"/>
                <a:gd name="T36" fmla="*/ 62 w 62"/>
                <a:gd name="T37" fmla="*/ 10 h 26"/>
                <a:gd name="T38" fmla="*/ 58 w 62"/>
                <a:gd name="T39" fmla="*/ 10 h 26"/>
                <a:gd name="T40" fmla="*/ 54 w 62"/>
                <a:gd name="T41" fmla="*/ 10 h 26"/>
                <a:gd name="T42" fmla="*/ 50 w 62"/>
                <a:gd name="T43" fmla="*/ 10 h 26"/>
                <a:gd name="T44" fmla="*/ 46 w 62"/>
                <a:gd name="T45" fmla="*/ 8 h 26"/>
                <a:gd name="T46" fmla="*/ 54 w 62"/>
                <a:gd name="T47" fmla="*/ 4 h 26"/>
                <a:gd name="T48" fmla="*/ 44 w 62"/>
                <a:gd name="T49" fmla="*/ 4 h 26"/>
                <a:gd name="T50" fmla="*/ 40 w 62"/>
                <a:gd name="T51" fmla="*/ 4 h 26"/>
                <a:gd name="T52" fmla="*/ 34 w 62"/>
                <a:gd name="T53" fmla="*/ 0 h 26"/>
                <a:gd name="T54" fmla="*/ 38 w 62"/>
                <a:gd name="T55" fmla="*/ 4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26"/>
                <a:gd name="T86" fmla="*/ 62 w 62"/>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26">
                  <a:moveTo>
                    <a:pt x="38" y="4"/>
                  </a:moveTo>
                  <a:lnTo>
                    <a:pt x="32" y="4"/>
                  </a:lnTo>
                  <a:lnTo>
                    <a:pt x="28" y="4"/>
                  </a:lnTo>
                  <a:lnTo>
                    <a:pt x="16" y="8"/>
                  </a:lnTo>
                  <a:lnTo>
                    <a:pt x="6" y="14"/>
                  </a:lnTo>
                  <a:lnTo>
                    <a:pt x="0" y="24"/>
                  </a:lnTo>
                  <a:lnTo>
                    <a:pt x="8" y="20"/>
                  </a:lnTo>
                  <a:lnTo>
                    <a:pt x="16" y="18"/>
                  </a:lnTo>
                  <a:lnTo>
                    <a:pt x="32" y="16"/>
                  </a:lnTo>
                  <a:lnTo>
                    <a:pt x="20" y="26"/>
                  </a:lnTo>
                  <a:lnTo>
                    <a:pt x="28" y="24"/>
                  </a:lnTo>
                  <a:lnTo>
                    <a:pt x="38" y="22"/>
                  </a:lnTo>
                  <a:lnTo>
                    <a:pt x="46" y="20"/>
                  </a:lnTo>
                  <a:lnTo>
                    <a:pt x="56" y="20"/>
                  </a:lnTo>
                  <a:lnTo>
                    <a:pt x="42" y="22"/>
                  </a:lnTo>
                  <a:lnTo>
                    <a:pt x="46" y="18"/>
                  </a:lnTo>
                  <a:lnTo>
                    <a:pt x="52" y="16"/>
                  </a:lnTo>
                  <a:lnTo>
                    <a:pt x="58" y="14"/>
                  </a:lnTo>
                  <a:lnTo>
                    <a:pt x="62" y="10"/>
                  </a:lnTo>
                  <a:lnTo>
                    <a:pt x="58" y="10"/>
                  </a:lnTo>
                  <a:lnTo>
                    <a:pt x="54" y="10"/>
                  </a:lnTo>
                  <a:lnTo>
                    <a:pt x="50" y="10"/>
                  </a:lnTo>
                  <a:lnTo>
                    <a:pt x="46" y="8"/>
                  </a:lnTo>
                  <a:lnTo>
                    <a:pt x="54" y="4"/>
                  </a:lnTo>
                  <a:lnTo>
                    <a:pt x="44" y="4"/>
                  </a:lnTo>
                  <a:lnTo>
                    <a:pt x="40" y="4"/>
                  </a:lnTo>
                  <a:lnTo>
                    <a:pt x="34" y="0"/>
                  </a:lnTo>
                  <a:lnTo>
                    <a:pt x="38" y="4"/>
                  </a:lnTo>
                  <a:close/>
                </a:path>
              </a:pathLst>
            </a:custGeom>
            <a:solidFill>
              <a:srgbClr val="1F8E43"/>
            </a:solidFill>
            <a:ln w="3175">
              <a:solidFill>
                <a:srgbClr val="006B30"/>
              </a:solidFill>
              <a:round/>
              <a:headEnd/>
              <a:tailEnd/>
            </a:ln>
          </p:spPr>
          <p:txBody>
            <a:bodyPr/>
            <a:lstStyle/>
            <a:p>
              <a:endParaRPr lang="en-US"/>
            </a:p>
          </p:txBody>
        </p:sp>
        <p:sp>
          <p:nvSpPr>
            <p:cNvPr id="29267" name="Freeform 326"/>
            <p:cNvSpPr>
              <a:spLocks/>
            </p:cNvSpPr>
            <p:nvPr/>
          </p:nvSpPr>
          <p:spPr bwMode="auto">
            <a:xfrm>
              <a:off x="456" y="2468"/>
              <a:ext cx="60" cy="18"/>
            </a:xfrm>
            <a:custGeom>
              <a:avLst/>
              <a:gdLst>
                <a:gd name="T0" fmla="*/ 26 w 60"/>
                <a:gd name="T1" fmla="*/ 2 h 18"/>
                <a:gd name="T2" fmla="*/ 18 w 60"/>
                <a:gd name="T3" fmla="*/ 2 h 18"/>
                <a:gd name="T4" fmla="*/ 12 w 60"/>
                <a:gd name="T5" fmla="*/ 4 h 18"/>
                <a:gd name="T6" fmla="*/ 4 w 60"/>
                <a:gd name="T7" fmla="*/ 6 h 18"/>
                <a:gd name="T8" fmla="*/ 0 w 60"/>
                <a:gd name="T9" fmla="*/ 12 h 18"/>
                <a:gd name="T10" fmla="*/ 6 w 60"/>
                <a:gd name="T11" fmla="*/ 12 h 18"/>
                <a:gd name="T12" fmla="*/ 12 w 60"/>
                <a:gd name="T13" fmla="*/ 10 h 18"/>
                <a:gd name="T14" fmla="*/ 18 w 60"/>
                <a:gd name="T15" fmla="*/ 10 h 18"/>
                <a:gd name="T16" fmla="*/ 26 w 60"/>
                <a:gd name="T17" fmla="*/ 10 h 18"/>
                <a:gd name="T18" fmla="*/ 22 w 60"/>
                <a:gd name="T19" fmla="*/ 14 h 18"/>
                <a:gd name="T20" fmla="*/ 18 w 60"/>
                <a:gd name="T21" fmla="*/ 18 h 18"/>
                <a:gd name="T22" fmla="*/ 22 w 60"/>
                <a:gd name="T23" fmla="*/ 18 h 18"/>
                <a:gd name="T24" fmla="*/ 26 w 60"/>
                <a:gd name="T25" fmla="*/ 18 h 18"/>
                <a:gd name="T26" fmla="*/ 34 w 60"/>
                <a:gd name="T27" fmla="*/ 16 h 18"/>
                <a:gd name="T28" fmla="*/ 56 w 60"/>
                <a:gd name="T29" fmla="*/ 16 h 18"/>
                <a:gd name="T30" fmla="*/ 48 w 60"/>
                <a:gd name="T31" fmla="*/ 14 h 18"/>
                <a:gd name="T32" fmla="*/ 40 w 60"/>
                <a:gd name="T33" fmla="*/ 12 h 18"/>
                <a:gd name="T34" fmla="*/ 46 w 60"/>
                <a:gd name="T35" fmla="*/ 10 h 18"/>
                <a:gd name="T36" fmla="*/ 50 w 60"/>
                <a:gd name="T37" fmla="*/ 10 h 18"/>
                <a:gd name="T38" fmla="*/ 60 w 60"/>
                <a:gd name="T39" fmla="*/ 6 h 18"/>
                <a:gd name="T40" fmla="*/ 32 w 60"/>
                <a:gd name="T41" fmla="*/ 0 h 18"/>
                <a:gd name="T42" fmla="*/ 26 w 60"/>
                <a:gd name="T43" fmla="*/ 2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8"/>
                <a:gd name="T68" fmla="*/ 60 w 6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8">
                  <a:moveTo>
                    <a:pt x="26" y="2"/>
                  </a:moveTo>
                  <a:lnTo>
                    <a:pt x="18" y="2"/>
                  </a:lnTo>
                  <a:lnTo>
                    <a:pt x="12" y="4"/>
                  </a:lnTo>
                  <a:lnTo>
                    <a:pt x="4" y="6"/>
                  </a:lnTo>
                  <a:lnTo>
                    <a:pt x="0" y="12"/>
                  </a:lnTo>
                  <a:lnTo>
                    <a:pt x="6" y="12"/>
                  </a:lnTo>
                  <a:lnTo>
                    <a:pt x="12" y="10"/>
                  </a:lnTo>
                  <a:lnTo>
                    <a:pt x="18" y="10"/>
                  </a:lnTo>
                  <a:lnTo>
                    <a:pt x="26" y="10"/>
                  </a:lnTo>
                  <a:lnTo>
                    <a:pt x="22" y="14"/>
                  </a:lnTo>
                  <a:lnTo>
                    <a:pt x="18" y="18"/>
                  </a:lnTo>
                  <a:lnTo>
                    <a:pt x="22" y="18"/>
                  </a:lnTo>
                  <a:lnTo>
                    <a:pt x="26" y="18"/>
                  </a:lnTo>
                  <a:lnTo>
                    <a:pt x="34" y="16"/>
                  </a:lnTo>
                  <a:lnTo>
                    <a:pt x="56" y="16"/>
                  </a:lnTo>
                  <a:lnTo>
                    <a:pt x="48" y="14"/>
                  </a:lnTo>
                  <a:lnTo>
                    <a:pt x="40" y="12"/>
                  </a:lnTo>
                  <a:lnTo>
                    <a:pt x="46" y="10"/>
                  </a:lnTo>
                  <a:lnTo>
                    <a:pt x="50" y="10"/>
                  </a:lnTo>
                  <a:lnTo>
                    <a:pt x="60" y="6"/>
                  </a:lnTo>
                  <a:lnTo>
                    <a:pt x="32"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268" name="Freeform 327"/>
            <p:cNvSpPr>
              <a:spLocks/>
            </p:cNvSpPr>
            <p:nvPr/>
          </p:nvSpPr>
          <p:spPr bwMode="auto">
            <a:xfrm>
              <a:off x="428" y="2450"/>
              <a:ext cx="64" cy="24"/>
            </a:xfrm>
            <a:custGeom>
              <a:avLst/>
              <a:gdLst>
                <a:gd name="T0" fmla="*/ 42 w 64"/>
                <a:gd name="T1" fmla="*/ 2 h 24"/>
                <a:gd name="T2" fmla="*/ 32 w 64"/>
                <a:gd name="T3" fmla="*/ 6 h 24"/>
                <a:gd name="T4" fmla="*/ 20 w 64"/>
                <a:gd name="T5" fmla="*/ 10 h 24"/>
                <a:gd name="T6" fmla="*/ 10 w 64"/>
                <a:gd name="T7" fmla="*/ 16 h 24"/>
                <a:gd name="T8" fmla="*/ 0 w 64"/>
                <a:gd name="T9" fmla="*/ 24 h 24"/>
                <a:gd name="T10" fmla="*/ 12 w 64"/>
                <a:gd name="T11" fmla="*/ 18 h 24"/>
                <a:gd name="T12" fmla="*/ 16 w 64"/>
                <a:gd name="T13" fmla="*/ 16 h 24"/>
                <a:gd name="T14" fmla="*/ 24 w 64"/>
                <a:gd name="T15" fmla="*/ 16 h 24"/>
                <a:gd name="T16" fmla="*/ 44 w 64"/>
                <a:gd name="T17" fmla="*/ 14 h 24"/>
                <a:gd name="T18" fmla="*/ 64 w 64"/>
                <a:gd name="T19" fmla="*/ 12 h 24"/>
                <a:gd name="T20" fmla="*/ 52 w 64"/>
                <a:gd name="T21" fmla="*/ 10 h 24"/>
                <a:gd name="T22" fmla="*/ 40 w 64"/>
                <a:gd name="T23" fmla="*/ 6 h 24"/>
                <a:gd name="T24" fmla="*/ 46 w 64"/>
                <a:gd name="T25" fmla="*/ 2 h 24"/>
                <a:gd name="T26" fmla="*/ 52 w 64"/>
                <a:gd name="T27" fmla="*/ 0 h 24"/>
                <a:gd name="T28" fmla="*/ 50 w 64"/>
                <a:gd name="T29" fmla="*/ 2 h 24"/>
                <a:gd name="T30" fmla="*/ 42 w 64"/>
                <a:gd name="T31" fmla="*/ 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24"/>
                <a:gd name="T50" fmla="*/ 64 w 6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24">
                  <a:moveTo>
                    <a:pt x="42" y="2"/>
                  </a:moveTo>
                  <a:lnTo>
                    <a:pt x="32" y="6"/>
                  </a:lnTo>
                  <a:lnTo>
                    <a:pt x="20" y="10"/>
                  </a:lnTo>
                  <a:lnTo>
                    <a:pt x="10" y="16"/>
                  </a:lnTo>
                  <a:lnTo>
                    <a:pt x="0" y="24"/>
                  </a:lnTo>
                  <a:lnTo>
                    <a:pt x="12" y="18"/>
                  </a:lnTo>
                  <a:lnTo>
                    <a:pt x="16" y="16"/>
                  </a:lnTo>
                  <a:lnTo>
                    <a:pt x="24" y="16"/>
                  </a:lnTo>
                  <a:lnTo>
                    <a:pt x="44" y="14"/>
                  </a:lnTo>
                  <a:lnTo>
                    <a:pt x="64" y="12"/>
                  </a:lnTo>
                  <a:lnTo>
                    <a:pt x="52" y="10"/>
                  </a:lnTo>
                  <a:lnTo>
                    <a:pt x="40" y="6"/>
                  </a:lnTo>
                  <a:lnTo>
                    <a:pt x="46" y="2"/>
                  </a:lnTo>
                  <a:lnTo>
                    <a:pt x="52" y="0"/>
                  </a:lnTo>
                  <a:lnTo>
                    <a:pt x="50" y="2"/>
                  </a:lnTo>
                  <a:lnTo>
                    <a:pt x="42" y="2"/>
                  </a:lnTo>
                  <a:close/>
                </a:path>
              </a:pathLst>
            </a:custGeom>
            <a:solidFill>
              <a:srgbClr val="1F8E43"/>
            </a:solidFill>
            <a:ln w="3175">
              <a:solidFill>
                <a:srgbClr val="006B30"/>
              </a:solidFill>
              <a:round/>
              <a:headEnd/>
              <a:tailEnd/>
            </a:ln>
          </p:spPr>
          <p:txBody>
            <a:bodyPr/>
            <a:lstStyle/>
            <a:p>
              <a:endParaRPr lang="en-US"/>
            </a:p>
          </p:txBody>
        </p:sp>
        <p:sp>
          <p:nvSpPr>
            <p:cNvPr id="29269" name="Freeform 328"/>
            <p:cNvSpPr>
              <a:spLocks/>
            </p:cNvSpPr>
            <p:nvPr/>
          </p:nvSpPr>
          <p:spPr bwMode="auto">
            <a:xfrm>
              <a:off x="428" y="2482"/>
              <a:ext cx="42" cy="18"/>
            </a:xfrm>
            <a:custGeom>
              <a:avLst/>
              <a:gdLst>
                <a:gd name="T0" fmla="*/ 24 w 42"/>
                <a:gd name="T1" fmla="*/ 2 h 18"/>
                <a:gd name="T2" fmla="*/ 16 w 42"/>
                <a:gd name="T3" fmla="*/ 4 h 18"/>
                <a:gd name="T4" fmla="*/ 10 w 42"/>
                <a:gd name="T5" fmla="*/ 6 h 18"/>
                <a:gd name="T6" fmla="*/ 4 w 42"/>
                <a:gd name="T7" fmla="*/ 10 h 18"/>
                <a:gd name="T8" fmla="*/ 0 w 42"/>
                <a:gd name="T9" fmla="*/ 18 h 18"/>
                <a:gd name="T10" fmla="*/ 22 w 42"/>
                <a:gd name="T11" fmla="*/ 12 h 18"/>
                <a:gd name="T12" fmla="*/ 42 w 42"/>
                <a:gd name="T13" fmla="*/ 10 h 18"/>
                <a:gd name="T14" fmla="*/ 28 w 42"/>
                <a:gd name="T15" fmla="*/ 2 h 18"/>
                <a:gd name="T16" fmla="*/ 20 w 42"/>
                <a:gd name="T17" fmla="*/ 0 h 18"/>
                <a:gd name="T18" fmla="*/ 12 w 42"/>
                <a:gd name="T19" fmla="*/ 0 h 18"/>
                <a:gd name="T20" fmla="*/ 16 w 42"/>
                <a:gd name="T21" fmla="*/ 0 h 18"/>
                <a:gd name="T22" fmla="*/ 24 w 42"/>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24" y="2"/>
                  </a:moveTo>
                  <a:lnTo>
                    <a:pt x="16" y="4"/>
                  </a:lnTo>
                  <a:lnTo>
                    <a:pt x="10" y="6"/>
                  </a:lnTo>
                  <a:lnTo>
                    <a:pt x="4" y="10"/>
                  </a:lnTo>
                  <a:lnTo>
                    <a:pt x="0" y="18"/>
                  </a:lnTo>
                  <a:lnTo>
                    <a:pt x="22" y="12"/>
                  </a:lnTo>
                  <a:lnTo>
                    <a:pt x="42" y="10"/>
                  </a:lnTo>
                  <a:lnTo>
                    <a:pt x="28" y="2"/>
                  </a:lnTo>
                  <a:lnTo>
                    <a:pt x="20" y="0"/>
                  </a:lnTo>
                  <a:lnTo>
                    <a:pt x="12" y="0"/>
                  </a:lnTo>
                  <a:lnTo>
                    <a:pt x="16" y="0"/>
                  </a:lnTo>
                  <a:lnTo>
                    <a:pt x="24" y="2"/>
                  </a:lnTo>
                  <a:close/>
                </a:path>
              </a:pathLst>
            </a:custGeom>
            <a:solidFill>
              <a:srgbClr val="1F8E43"/>
            </a:solidFill>
            <a:ln w="3175">
              <a:solidFill>
                <a:srgbClr val="006B30"/>
              </a:solidFill>
              <a:round/>
              <a:headEnd/>
              <a:tailEnd/>
            </a:ln>
          </p:spPr>
          <p:txBody>
            <a:bodyPr/>
            <a:lstStyle/>
            <a:p>
              <a:endParaRPr lang="en-US"/>
            </a:p>
          </p:txBody>
        </p:sp>
        <p:sp>
          <p:nvSpPr>
            <p:cNvPr id="29270" name="Freeform 329"/>
            <p:cNvSpPr>
              <a:spLocks/>
            </p:cNvSpPr>
            <p:nvPr/>
          </p:nvSpPr>
          <p:spPr bwMode="auto">
            <a:xfrm>
              <a:off x="458" y="2474"/>
              <a:ext cx="36" cy="16"/>
            </a:xfrm>
            <a:custGeom>
              <a:avLst/>
              <a:gdLst>
                <a:gd name="T0" fmla="*/ 26 w 36"/>
                <a:gd name="T1" fmla="*/ 2 h 16"/>
                <a:gd name="T2" fmla="*/ 12 w 36"/>
                <a:gd name="T3" fmla="*/ 6 h 16"/>
                <a:gd name="T4" fmla="*/ 6 w 36"/>
                <a:gd name="T5" fmla="*/ 10 h 16"/>
                <a:gd name="T6" fmla="*/ 0 w 36"/>
                <a:gd name="T7" fmla="*/ 16 h 16"/>
                <a:gd name="T8" fmla="*/ 18 w 36"/>
                <a:gd name="T9" fmla="*/ 14 h 16"/>
                <a:gd name="T10" fmla="*/ 26 w 36"/>
                <a:gd name="T11" fmla="*/ 12 h 16"/>
                <a:gd name="T12" fmla="*/ 36 w 36"/>
                <a:gd name="T13" fmla="*/ 16 h 16"/>
                <a:gd name="T14" fmla="*/ 36 w 36"/>
                <a:gd name="T15" fmla="*/ 10 h 16"/>
                <a:gd name="T16" fmla="*/ 32 w 36"/>
                <a:gd name="T17" fmla="*/ 6 h 16"/>
                <a:gd name="T18" fmla="*/ 28 w 36"/>
                <a:gd name="T19" fmla="*/ 2 h 16"/>
                <a:gd name="T20" fmla="*/ 22 w 36"/>
                <a:gd name="T21" fmla="*/ 0 h 16"/>
                <a:gd name="T22" fmla="*/ 26 w 36"/>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6"/>
                <a:gd name="T38" fmla="*/ 36 w 3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6">
                  <a:moveTo>
                    <a:pt x="26" y="2"/>
                  </a:moveTo>
                  <a:lnTo>
                    <a:pt x="12" y="6"/>
                  </a:lnTo>
                  <a:lnTo>
                    <a:pt x="6" y="10"/>
                  </a:lnTo>
                  <a:lnTo>
                    <a:pt x="0" y="16"/>
                  </a:lnTo>
                  <a:lnTo>
                    <a:pt x="18" y="14"/>
                  </a:lnTo>
                  <a:lnTo>
                    <a:pt x="26" y="12"/>
                  </a:lnTo>
                  <a:lnTo>
                    <a:pt x="36" y="16"/>
                  </a:lnTo>
                  <a:lnTo>
                    <a:pt x="36" y="10"/>
                  </a:lnTo>
                  <a:lnTo>
                    <a:pt x="32" y="6"/>
                  </a:lnTo>
                  <a:lnTo>
                    <a:pt x="28" y="2"/>
                  </a:lnTo>
                  <a:lnTo>
                    <a:pt x="22"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271" name="Freeform 330"/>
            <p:cNvSpPr>
              <a:spLocks/>
            </p:cNvSpPr>
            <p:nvPr/>
          </p:nvSpPr>
          <p:spPr bwMode="auto">
            <a:xfrm>
              <a:off x="424" y="2470"/>
              <a:ext cx="46" cy="14"/>
            </a:xfrm>
            <a:custGeom>
              <a:avLst/>
              <a:gdLst>
                <a:gd name="T0" fmla="*/ 24 w 46"/>
                <a:gd name="T1" fmla="*/ 4 h 14"/>
                <a:gd name="T2" fmla="*/ 16 w 46"/>
                <a:gd name="T3" fmla="*/ 2 h 14"/>
                <a:gd name="T4" fmla="*/ 10 w 46"/>
                <a:gd name="T5" fmla="*/ 4 h 14"/>
                <a:gd name="T6" fmla="*/ 4 w 46"/>
                <a:gd name="T7" fmla="*/ 8 h 14"/>
                <a:gd name="T8" fmla="*/ 0 w 46"/>
                <a:gd name="T9" fmla="*/ 14 h 14"/>
                <a:gd name="T10" fmla="*/ 10 w 46"/>
                <a:gd name="T11" fmla="*/ 8 h 14"/>
                <a:gd name="T12" fmla="*/ 18 w 46"/>
                <a:gd name="T13" fmla="*/ 8 h 14"/>
                <a:gd name="T14" fmla="*/ 26 w 46"/>
                <a:gd name="T15" fmla="*/ 8 h 14"/>
                <a:gd name="T16" fmla="*/ 20 w 46"/>
                <a:gd name="T17" fmla="*/ 14 h 14"/>
                <a:gd name="T18" fmla="*/ 32 w 46"/>
                <a:gd name="T19" fmla="*/ 10 h 14"/>
                <a:gd name="T20" fmla="*/ 46 w 46"/>
                <a:gd name="T21" fmla="*/ 8 h 14"/>
                <a:gd name="T22" fmla="*/ 42 w 46"/>
                <a:gd name="T23" fmla="*/ 2 h 14"/>
                <a:gd name="T24" fmla="*/ 36 w 46"/>
                <a:gd name="T25" fmla="*/ 0 h 14"/>
                <a:gd name="T26" fmla="*/ 22 w 46"/>
                <a:gd name="T27" fmla="*/ 0 h 14"/>
                <a:gd name="T28" fmla="*/ 28 w 46"/>
                <a:gd name="T29" fmla="*/ 0 h 14"/>
                <a:gd name="T30" fmla="*/ 24 w 46"/>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4"/>
                <a:gd name="T50" fmla="*/ 46 w 4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4">
                  <a:moveTo>
                    <a:pt x="24" y="4"/>
                  </a:moveTo>
                  <a:lnTo>
                    <a:pt x="16" y="2"/>
                  </a:lnTo>
                  <a:lnTo>
                    <a:pt x="10" y="4"/>
                  </a:lnTo>
                  <a:lnTo>
                    <a:pt x="4" y="8"/>
                  </a:lnTo>
                  <a:lnTo>
                    <a:pt x="0" y="14"/>
                  </a:lnTo>
                  <a:lnTo>
                    <a:pt x="10" y="8"/>
                  </a:lnTo>
                  <a:lnTo>
                    <a:pt x="18" y="8"/>
                  </a:lnTo>
                  <a:lnTo>
                    <a:pt x="26" y="8"/>
                  </a:lnTo>
                  <a:lnTo>
                    <a:pt x="20" y="14"/>
                  </a:lnTo>
                  <a:lnTo>
                    <a:pt x="32" y="10"/>
                  </a:lnTo>
                  <a:lnTo>
                    <a:pt x="46" y="8"/>
                  </a:lnTo>
                  <a:lnTo>
                    <a:pt x="42" y="2"/>
                  </a:lnTo>
                  <a:lnTo>
                    <a:pt x="36" y="0"/>
                  </a:lnTo>
                  <a:lnTo>
                    <a:pt x="22" y="0"/>
                  </a:lnTo>
                  <a:lnTo>
                    <a:pt x="28" y="0"/>
                  </a:lnTo>
                  <a:lnTo>
                    <a:pt x="24" y="4"/>
                  </a:lnTo>
                  <a:close/>
                </a:path>
              </a:pathLst>
            </a:custGeom>
            <a:solidFill>
              <a:srgbClr val="1F8E43"/>
            </a:solidFill>
            <a:ln w="3175">
              <a:solidFill>
                <a:srgbClr val="006B30"/>
              </a:solidFill>
              <a:round/>
              <a:headEnd/>
              <a:tailEnd/>
            </a:ln>
          </p:spPr>
          <p:txBody>
            <a:bodyPr/>
            <a:lstStyle/>
            <a:p>
              <a:endParaRPr lang="en-US"/>
            </a:p>
          </p:txBody>
        </p:sp>
        <p:sp>
          <p:nvSpPr>
            <p:cNvPr id="29272" name="Freeform 331"/>
            <p:cNvSpPr>
              <a:spLocks/>
            </p:cNvSpPr>
            <p:nvPr/>
          </p:nvSpPr>
          <p:spPr bwMode="auto">
            <a:xfrm>
              <a:off x="494" y="2450"/>
              <a:ext cx="34" cy="12"/>
            </a:xfrm>
            <a:custGeom>
              <a:avLst/>
              <a:gdLst>
                <a:gd name="T0" fmla="*/ 20 w 34"/>
                <a:gd name="T1" fmla="*/ 2 h 12"/>
                <a:gd name="T2" fmla="*/ 10 w 34"/>
                <a:gd name="T3" fmla="*/ 4 h 12"/>
                <a:gd name="T4" fmla="*/ 0 w 34"/>
                <a:gd name="T5" fmla="*/ 10 h 12"/>
                <a:gd name="T6" fmla="*/ 2 w 34"/>
                <a:gd name="T7" fmla="*/ 12 h 12"/>
                <a:gd name="T8" fmla="*/ 16 w 34"/>
                <a:gd name="T9" fmla="*/ 12 h 12"/>
                <a:gd name="T10" fmla="*/ 30 w 34"/>
                <a:gd name="T11" fmla="*/ 10 h 12"/>
                <a:gd name="T12" fmla="*/ 32 w 34"/>
                <a:gd name="T13" fmla="*/ 10 h 12"/>
                <a:gd name="T14" fmla="*/ 34 w 34"/>
                <a:gd name="T15" fmla="*/ 6 h 12"/>
                <a:gd name="T16" fmla="*/ 30 w 34"/>
                <a:gd name="T17" fmla="*/ 4 h 12"/>
                <a:gd name="T18" fmla="*/ 24 w 34"/>
                <a:gd name="T19" fmla="*/ 2 h 12"/>
                <a:gd name="T20" fmla="*/ 14 w 34"/>
                <a:gd name="T21" fmla="*/ 0 h 12"/>
                <a:gd name="T22" fmla="*/ 20 w 34"/>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
                <a:gd name="T38" fmla="*/ 34 w 3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
                  <a:moveTo>
                    <a:pt x="20" y="2"/>
                  </a:moveTo>
                  <a:lnTo>
                    <a:pt x="10" y="4"/>
                  </a:lnTo>
                  <a:lnTo>
                    <a:pt x="0" y="10"/>
                  </a:lnTo>
                  <a:lnTo>
                    <a:pt x="2" y="12"/>
                  </a:lnTo>
                  <a:lnTo>
                    <a:pt x="16" y="12"/>
                  </a:lnTo>
                  <a:lnTo>
                    <a:pt x="30" y="10"/>
                  </a:lnTo>
                  <a:lnTo>
                    <a:pt x="32" y="10"/>
                  </a:lnTo>
                  <a:lnTo>
                    <a:pt x="34" y="6"/>
                  </a:lnTo>
                  <a:lnTo>
                    <a:pt x="30" y="4"/>
                  </a:lnTo>
                  <a:lnTo>
                    <a:pt x="24" y="2"/>
                  </a:lnTo>
                  <a:lnTo>
                    <a:pt x="14"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273" name="Freeform 332"/>
            <p:cNvSpPr>
              <a:spLocks/>
            </p:cNvSpPr>
            <p:nvPr/>
          </p:nvSpPr>
          <p:spPr bwMode="auto">
            <a:xfrm>
              <a:off x="430" y="2506"/>
              <a:ext cx="30" cy="16"/>
            </a:xfrm>
            <a:custGeom>
              <a:avLst/>
              <a:gdLst>
                <a:gd name="T0" fmla="*/ 22 w 30"/>
                <a:gd name="T1" fmla="*/ 0 h 16"/>
                <a:gd name="T2" fmla="*/ 10 w 30"/>
                <a:gd name="T3" fmla="*/ 6 h 16"/>
                <a:gd name="T4" fmla="*/ 6 w 30"/>
                <a:gd name="T5" fmla="*/ 10 h 16"/>
                <a:gd name="T6" fmla="*/ 0 w 30"/>
                <a:gd name="T7" fmla="*/ 16 h 16"/>
                <a:gd name="T8" fmla="*/ 16 w 30"/>
                <a:gd name="T9" fmla="*/ 12 h 16"/>
                <a:gd name="T10" fmla="*/ 30 w 30"/>
                <a:gd name="T11" fmla="*/ 10 h 16"/>
                <a:gd name="T12" fmla="*/ 30 w 30"/>
                <a:gd name="T13" fmla="*/ 6 h 16"/>
                <a:gd name="T14" fmla="*/ 28 w 30"/>
                <a:gd name="T15" fmla="*/ 4 h 16"/>
                <a:gd name="T16" fmla="*/ 20 w 30"/>
                <a:gd name="T17" fmla="*/ 0 h 16"/>
                <a:gd name="T18" fmla="*/ 20 w 30"/>
                <a:gd name="T19" fmla="*/ 2 h 16"/>
                <a:gd name="T20" fmla="*/ 22 w 3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6"/>
                <a:gd name="T35" fmla="*/ 30 w 3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6">
                  <a:moveTo>
                    <a:pt x="22" y="0"/>
                  </a:moveTo>
                  <a:lnTo>
                    <a:pt x="10" y="6"/>
                  </a:lnTo>
                  <a:lnTo>
                    <a:pt x="6" y="10"/>
                  </a:lnTo>
                  <a:lnTo>
                    <a:pt x="0" y="16"/>
                  </a:lnTo>
                  <a:lnTo>
                    <a:pt x="16" y="12"/>
                  </a:lnTo>
                  <a:lnTo>
                    <a:pt x="30" y="10"/>
                  </a:lnTo>
                  <a:lnTo>
                    <a:pt x="30" y="6"/>
                  </a:lnTo>
                  <a:lnTo>
                    <a:pt x="28" y="4"/>
                  </a:lnTo>
                  <a:lnTo>
                    <a:pt x="20" y="0"/>
                  </a:lnTo>
                  <a:lnTo>
                    <a:pt x="20"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274" name="Freeform 333"/>
            <p:cNvSpPr>
              <a:spLocks/>
            </p:cNvSpPr>
            <p:nvPr/>
          </p:nvSpPr>
          <p:spPr bwMode="auto">
            <a:xfrm>
              <a:off x="456" y="2520"/>
              <a:ext cx="24" cy="10"/>
            </a:xfrm>
            <a:custGeom>
              <a:avLst/>
              <a:gdLst>
                <a:gd name="T0" fmla="*/ 12 w 24"/>
                <a:gd name="T1" fmla="*/ 0 h 10"/>
                <a:gd name="T2" fmla="*/ 0 w 24"/>
                <a:gd name="T3" fmla="*/ 10 h 10"/>
                <a:gd name="T4" fmla="*/ 12 w 24"/>
                <a:gd name="T5" fmla="*/ 8 h 10"/>
                <a:gd name="T6" fmla="*/ 24 w 24"/>
                <a:gd name="T7" fmla="*/ 4 h 10"/>
                <a:gd name="T8" fmla="*/ 22 w 24"/>
                <a:gd name="T9" fmla="*/ 2 h 10"/>
                <a:gd name="T10" fmla="*/ 18 w 24"/>
                <a:gd name="T11" fmla="*/ 2 h 10"/>
                <a:gd name="T12" fmla="*/ 16 w 24"/>
                <a:gd name="T13" fmla="*/ 2 h 10"/>
                <a:gd name="T14" fmla="*/ 12 w 24"/>
                <a:gd name="T15" fmla="*/ 4 h 10"/>
                <a:gd name="T16" fmla="*/ 12 w 24"/>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
                <a:gd name="T29" fmla="*/ 24 w 2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
                  <a:moveTo>
                    <a:pt x="12" y="0"/>
                  </a:moveTo>
                  <a:lnTo>
                    <a:pt x="0" y="10"/>
                  </a:lnTo>
                  <a:lnTo>
                    <a:pt x="12" y="8"/>
                  </a:lnTo>
                  <a:lnTo>
                    <a:pt x="24" y="4"/>
                  </a:lnTo>
                  <a:lnTo>
                    <a:pt x="22" y="2"/>
                  </a:lnTo>
                  <a:lnTo>
                    <a:pt x="18" y="2"/>
                  </a:lnTo>
                  <a:lnTo>
                    <a:pt x="16" y="2"/>
                  </a:lnTo>
                  <a:lnTo>
                    <a:pt x="12" y="4"/>
                  </a:lnTo>
                  <a:lnTo>
                    <a:pt x="12" y="0"/>
                  </a:lnTo>
                  <a:close/>
                </a:path>
              </a:pathLst>
            </a:custGeom>
            <a:solidFill>
              <a:srgbClr val="1F8E43"/>
            </a:solidFill>
            <a:ln w="3175">
              <a:solidFill>
                <a:srgbClr val="006B30"/>
              </a:solidFill>
              <a:round/>
              <a:headEnd/>
              <a:tailEnd/>
            </a:ln>
          </p:spPr>
          <p:txBody>
            <a:bodyPr/>
            <a:lstStyle/>
            <a:p>
              <a:endParaRPr lang="en-US"/>
            </a:p>
          </p:txBody>
        </p:sp>
        <p:sp>
          <p:nvSpPr>
            <p:cNvPr id="29275" name="Freeform 334"/>
            <p:cNvSpPr>
              <a:spLocks/>
            </p:cNvSpPr>
            <p:nvPr/>
          </p:nvSpPr>
          <p:spPr bwMode="auto">
            <a:xfrm>
              <a:off x="440" y="2524"/>
              <a:ext cx="14" cy="8"/>
            </a:xfrm>
            <a:custGeom>
              <a:avLst/>
              <a:gdLst>
                <a:gd name="T0" fmla="*/ 12 w 14"/>
                <a:gd name="T1" fmla="*/ 0 h 8"/>
                <a:gd name="T2" fmla="*/ 6 w 14"/>
                <a:gd name="T3" fmla="*/ 2 h 8"/>
                <a:gd name="T4" fmla="*/ 2 w 14"/>
                <a:gd name="T5" fmla="*/ 4 h 8"/>
                <a:gd name="T6" fmla="*/ 0 w 14"/>
                <a:gd name="T7" fmla="*/ 6 h 8"/>
                <a:gd name="T8" fmla="*/ 8 w 14"/>
                <a:gd name="T9" fmla="*/ 8 h 8"/>
                <a:gd name="T10" fmla="*/ 12 w 14"/>
                <a:gd name="T11" fmla="*/ 6 h 8"/>
                <a:gd name="T12" fmla="*/ 14 w 14"/>
                <a:gd name="T13" fmla="*/ 4 h 8"/>
                <a:gd name="T14" fmla="*/ 12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2" y="0"/>
                  </a:moveTo>
                  <a:lnTo>
                    <a:pt x="6" y="2"/>
                  </a:lnTo>
                  <a:lnTo>
                    <a:pt x="2" y="4"/>
                  </a:lnTo>
                  <a:lnTo>
                    <a:pt x="0" y="6"/>
                  </a:lnTo>
                  <a:lnTo>
                    <a:pt x="8" y="8"/>
                  </a:lnTo>
                  <a:lnTo>
                    <a:pt x="12" y="6"/>
                  </a:lnTo>
                  <a:lnTo>
                    <a:pt x="14" y="4"/>
                  </a:lnTo>
                  <a:lnTo>
                    <a:pt x="12" y="0"/>
                  </a:lnTo>
                  <a:close/>
                </a:path>
              </a:pathLst>
            </a:custGeom>
            <a:solidFill>
              <a:srgbClr val="1F8E43"/>
            </a:solidFill>
            <a:ln w="3175">
              <a:solidFill>
                <a:srgbClr val="006B30"/>
              </a:solidFill>
              <a:round/>
              <a:headEnd/>
              <a:tailEnd/>
            </a:ln>
          </p:spPr>
          <p:txBody>
            <a:bodyPr/>
            <a:lstStyle/>
            <a:p>
              <a:endParaRPr lang="en-US"/>
            </a:p>
          </p:txBody>
        </p:sp>
        <p:sp>
          <p:nvSpPr>
            <p:cNvPr id="29276" name="Freeform 335"/>
            <p:cNvSpPr>
              <a:spLocks/>
            </p:cNvSpPr>
            <p:nvPr/>
          </p:nvSpPr>
          <p:spPr bwMode="auto">
            <a:xfrm>
              <a:off x="460" y="2508"/>
              <a:ext cx="42" cy="16"/>
            </a:xfrm>
            <a:custGeom>
              <a:avLst/>
              <a:gdLst>
                <a:gd name="T0" fmla="*/ 18 w 42"/>
                <a:gd name="T1" fmla="*/ 8 h 16"/>
                <a:gd name="T2" fmla="*/ 14 w 42"/>
                <a:gd name="T3" fmla="*/ 6 h 16"/>
                <a:gd name="T4" fmla="*/ 8 w 42"/>
                <a:gd name="T5" fmla="*/ 6 h 16"/>
                <a:gd name="T6" fmla="*/ 4 w 42"/>
                <a:gd name="T7" fmla="*/ 8 h 16"/>
                <a:gd name="T8" fmla="*/ 0 w 42"/>
                <a:gd name="T9" fmla="*/ 12 h 16"/>
                <a:gd name="T10" fmla="*/ 2 w 42"/>
                <a:gd name="T11" fmla="*/ 14 h 16"/>
                <a:gd name="T12" fmla="*/ 4 w 42"/>
                <a:gd name="T13" fmla="*/ 16 h 16"/>
                <a:gd name="T14" fmla="*/ 22 w 42"/>
                <a:gd name="T15" fmla="*/ 10 h 16"/>
                <a:gd name="T16" fmla="*/ 42 w 42"/>
                <a:gd name="T17" fmla="*/ 8 h 16"/>
                <a:gd name="T18" fmla="*/ 40 w 42"/>
                <a:gd name="T19" fmla="*/ 2 h 16"/>
                <a:gd name="T20" fmla="*/ 34 w 42"/>
                <a:gd name="T21" fmla="*/ 2 h 16"/>
                <a:gd name="T22" fmla="*/ 22 w 42"/>
                <a:gd name="T23" fmla="*/ 0 h 16"/>
                <a:gd name="T24" fmla="*/ 20 w 42"/>
                <a:gd name="T25" fmla="*/ 2 h 16"/>
                <a:gd name="T26" fmla="*/ 18 w 42"/>
                <a:gd name="T27" fmla="*/ 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6"/>
                <a:gd name="T44" fmla="*/ 42 w 4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6">
                  <a:moveTo>
                    <a:pt x="18" y="8"/>
                  </a:moveTo>
                  <a:lnTo>
                    <a:pt x="14" y="6"/>
                  </a:lnTo>
                  <a:lnTo>
                    <a:pt x="8" y="6"/>
                  </a:lnTo>
                  <a:lnTo>
                    <a:pt x="4" y="8"/>
                  </a:lnTo>
                  <a:lnTo>
                    <a:pt x="0" y="12"/>
                  </a:lnTo>
                  <a:lnTo>
                    <a:pt x="2" y="14"/>
                  </a:lnTo>
                  <a:lnTo>
                    <a:pt x="4" y="16"/>
                  </a:lnTo>
                  <a:lnTo>
                    <a:pt x="22" y="10"/>
                  </a:lnTo>
                  <a:lnTo>
                    <a:pt x="42" y="8"/>
                  </a:lnTo>
                  <a:lnTo>
                    <a:pt x="40" y="2"/>
                  </a:lnTo>
                  <a:lnTo>
                    <a:pt x="34" y="2"/>
                  </a:lnTo>
                  <a:lnTo>
                    <a:pt x="22" y="0"/>
                  </a:lnTo>
                  <a:lnTo>
                    <a:pt x="20" y="2"/>
                  </a:lnTo>
                  <a:lnTo>
                    <a:pt x="18" y="8"/>
                  </a:lnTo>
                  <a:close/>
                </a:path>
              </a:pathLst>
            </a:custGeom>
            <a:solidFill>
              <a:srgbClr val="1F8E43"/>
            </a:solidFill>
            <a:ln w="3175">
              <a:solidFill>
                <a:srgbClr val="006B30"/>
              </a:solidFill>
              <a:round/>
              <a:headEnd/>
              <a:tailEnd/>
            </a:ln>
          </p:spPr>
          <p:txBody>
            <a:bodyPr/>
            <a:lstStyle/>
            <a:p>
              <a:endParaRPr lang="en-US"/>
            </a:p>
          </p:txBody>
        </p:sp>
        <p:sp>
          <p:nvSpPr>
            <p:cNvPr id="29277" name="Freeform 336"/>
            <p:cNvSpPr>
              <a:spLocks/>
            </p:cNvSpPr>
            <p:nvPr/>
          </p:nvSpPr>
          <p:spPr bwMode="auto">
            <a:xfrm>
              <a:off x="454" y="2540"/>
              <a:ext cx="64" cy="30"/>
            </a:xfrm>
            <a:custGeom>
              <a:avLst/>
              <a:gdLst>
                <a:gd name="T0" fmla="*/ 46 w 64"/>
                <a:gd name="T1" fmla="*/ 0 h 30"/>
                <a:gd name="T2" fmla="*/ 32 w 64"/>
                <a:gd name="T3" fmla="*/ 4 h 30"/>
                <a:gd name="T4" fmla="*/ 20 w 64"/>
                <a:gd name="T5" fmla="*/ 10 h 30"/>
                <a:gd name="T6" fmla="*/ 8 w 64"/>
                <a:gd name="T7" fmla="*/ 20 h 30"/>
                <a:gd name="T8" fmla="*/ 0 w 64"/>
                <a:gd name="T9" fmla="*/ 30 h 30"/>
                <a:gd name="T10" fmla="*/ 10 w 64"/>
                <a:gd name="T11" fmla="*/ 24 h 30"/>
                <a:gd name="T12" fmla="*/ 20 w 64"/>
                <a:gd name="T13" fmla="*/ 20 h 30"/>
                <a:gd name="T14" fmla="*/ 32 w 64"/>
                <a:gd name="T15" fmla="*/ 18 h 30"/>
                <a:gd name="T16" fmla="*/ 42 w 64"/>
                <a:gd name="T17" fmla="*/ 18 h 30"/>
                <a:gd name="T18" fmla="*/ 38 w 64"/>
                <a:gd name="T19" fmla="*/ 20 h 30"/>
                <a:gd name="T20" fmla="*/ 36 w 64"/>
                <a:gd name="T21" fmla="*/ 22 h 30"/>
                <a:gd name="T22" fmla="*/ 34 w 64"/>
                <a:gd name="T23" fmla="*/ 24 h 30"/>
                <a:gd name="T24" fmla="*/ 48 w 64"/>
                <a:gd name="T25" fmla="*/ 18 h 30"/>
                <a:gd name="T26" fmla="*/ 64 w 64"/>
                <a:gd name="T27" fmla="*/ 12 h 30"/>
                <a:gd name="T28" fmla="*/ 60 w 64"/>
                <a:gd name="T29" fmla="*/ 8 h 30"/>
                <a:gd name="T30" fmla="*/ 56 w 64"/>
                <a:gd name="T31" fmla="*/ 6 h 30"/>
                <a:gd name="T32" fmla="*/ 46 w 64"/>
                <a:gd name="T33" fmla="*/ 6 h 30"/>
                <a:gd name="T34" fmla="*/ 26 w 64"/>
                <a:gd name="T35" fmla="*/ 6 h 30"/>
                <a:gd name="T36" fmla="*/ 32 w 64"/>
                <a:gd name="T37" fmla="*/ 6 h 30"/>
                <a:gd name="T38" fmla="*/ 46 w 6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30"/>
                <a:gd name="T62" fmla="*/ 64 w 64"/>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30">
                  <a:moveTo>
                    <a:pt x="46" y="0"/>
                  </a:moveTo>
                  <a:lnTo>
                    <a:pt x="32" y="4"/>
                  </a:lnTo>
                  <a:lnTo>
                    <a:pt x="20" y="10"/>
                  </a:lnTo>
                  <a:lnTo>
                    <a:pt x="8" y="20"/>
                  </a:lnTo>
                  <a:lnTo>
                    <a:pt x="0" y="30"/>
                  </a:lnTo>
                  <a:lnTo>
                    <a:pt x="10" y="24"/>
                  </a:lnTo>
                  <a:lnTo>
                    <a:pt x="20" y="20"/>
                  </a:lnTo>
                  <a:lnTo>
                    <a:pt x="32" y="18"/>
                  </a:lnTo>
                  <a:lnTo>
                    <a:pt x="42" y="18"/>
                  </a:lnTo>
                  <a:lnTo>
                    <a:pt x="38" y="20"/>
                  </a:lnTo>
                  <a:lnTo>
                    <a:pt x="36" y="22"/>
                  </a:lnTo>
                  <a:lnTo>
                    <a:pt x="34" y="24"/>
                  </a:lnTo>
                  <a:lnTo>
                    <a:pt x="48" y="18"/>
                  </a:lnTo>
                  <a:lnTo>
                    <a:pt x="64" y="12"/>
                  </a:lnTo>
                  <a:lnTo>
                    <a:pt x="60" y="8"/>
                  </a:lnTo>
                  <a:lnTo>
                    <a:pt x="56" y="6"/>
                  </a:lnTo>
                  <a:lnTo>
                    <a:pt x="46" y="6"/>
                  </a:lnTo>
                  <a:lnTo>
                    <a:pt x="26" y="6"/>
                  </a:lnTo>
                  <a:lnTo>
                    <a:pt x="32" y="6"/>
                  </a:lnTo>
                  <a:lnTo>
                    <a:pt x="46" y="0"/>
                  </a:lnTo>
                  <a:close/>
                </a:path>
              </a:pathLst>
            </a:custGeom>
            <a:solidFill>
              <a:srgbClr val="1F8E43"/>
            </a:solidFill>
            <a:ln w="3175">
              <a:solidFill>
                <a:srgbClr val="006B30"/>
              </a:solidFill>
              <a:round/>
              <a:headEnd/>
              <a:tailEnd/>
            </a:ln>
          </p:spPr>
          <p:txBody>
            <a:bodyPr/>
            <a:lstStyle/>
            <a:p>
              <a:endParaRPr lang="en-US"/>
            </a:p>
          </p:txBody>
        </p:sp>
        <p:sp>
          <p:nvSpPr>
            <p:cNvPr id="29278" name="Freeform 337"/>
            <p:cNvSpPr>
              <a:spLocks/>
            </p:cNvSpPr>
            <p:nvPr/>
          </p:nvSpPr>
          <p:spPr bwMode="auto">
            <a:xfrm>
              <a:off x="502" y="2550"/>
              <a:ext cx="70" cy="46"/>
            </a:xfrm>
            <a:custGeom>
              <a:avLst/>
              <a:gdLst>
                <a:gd name="T0" fmla="*/ 50 w 70"/>
                <a:gd name="T1" fmla="*/ 10 h 46"/>
                <a:gd name="T2" fmla="*/ 42 w 70"/>
                <a:gd name="T3" fmla="*/ 10 h 46"/>
                <a:gd name="T4" fmla="*/ 34 w 70"/>
                <a:gd name="T5" fmla="*/ 12 h 46"/>
                <a:gd name="T6" fmla="*/ 28 w 70"/>
                <a:gd name="T7" fmla="*/ 14 h 46"/>
                <a:gd name="T8" fmla="*/ 22 w 70"/>
                <a:gd name="T9" fmla="*/ 18 h 46"/>
                <a:gd name="T10" fmla="*/ 10 w 70"/>
                <a:gd name="T11" fmla="*/ 28 h 46"/>
                <a:gd name="T12" fmla="*/ 0 w 70"/>
                <a:gd name="T13" fmla="*/ 40 h 46"/>
                <a:gd name="T14" fmla="*/ 18 w 70"/>
                <a:gd name="T15" fmla="*/ 32 h 46"/>
                <a:gd name="T16" fmla="*/ 28 w 70"/>
                <a:gd name="T17" fmla="*/ 30 h 46"/>
                <a:gd name="T18" fmla="*/ 38 w 70"/>
                <a:gd name="T19" fmla="*/ 30 h 46"/>
                <a:gd name="T20" fmla="*/ 28 w 70"/>
                <a:gd name="T21" fmla="*/ 36 h 46"/>
                <a:gd name="T22" fmla="*/ 20 w 70"/>
                <a:gd name="T23" fmla="*/ 46 h 46"/>
                <a:gd name="T24" fmla="*/ 24 w 70"/>
                <a:gd name="T25" fmla="*/ 44 h 46"/>
                <a:gd name="T26" fmla="*/ 28 w 70"/>
                <a:gd name="T27" fmla="*/ 42 h 46"/>
                <a:gd name="T28" fmla="*/ 32 w 70"/>
                <a:gd name="T29" fmla="*/ 40 h 46"/>
                <a:gd name="T30" fmla="*/ 36 w 70"/>
                <a:gd name="T31" fmla="*/ 38 h 46"/>
                <a:gd name="T32" fmla="*/ 46 w 70"/>
                <a:gd name="T33" fmla="*/ 38 h 46"/>
                <a:gd name="T34" fmla="*/ 56 w 70"/>
                <a:gd name="T35" fmla="*/ 36 h 46"/>
                <a:gd name="T36" fmla="*/ 52 w 70"/>
                <a:gd name="T37" fmla="*/ 34 h 46"/>
                <a:gd name="T38" fmla="*/ 52 w 70"/>
                <a:gd name="T39" fmla="*/ 32 h 46"/>
                <a:gd name="T40" fmla="*/ 52 w 70"/>
                <a:gd name="T41" fmla="*/ 30 h 46"/>
                <a:gd name="T42" fmla="*/ 54 w 70"/>
                <a:gd name="T43" fmla="*/ 26 h 46"/>
                <a:gd name="T44" fmla="*/ 56 w 70"/>
                <a:gd name="T45" fmla="*/ 24 h 46"/>
                <a:gd name="T46" fmla="*/ 64 w 70"/>
                <a:gd name="T47" fmla="*/ 24 h 46"/>
                <a:gd name="T48" fmla="*/ 60 w 70"/>
                <a:gd name="T49" fmla="*/ 22 h 46"/>
                <a:gd name="T50" fmla="*/ 58 w 70"/>
                <a:gd name="T51" fmla="*/ 20 h 46"/>
                <a:gd name="T52" fmla="*/ 56 w 70"/>
                <a:gd name="T53" fmla="*/ 20 h 46"/>
                <a:gd name="T54" fmla="*/ 62 w 70"/>
                <a:gd name="T55" fmla="*/ 16 h 46"/>
                <a:gd name="T56" fmla="*/ 70 w 70"/>
                <a:gd name="T57" fmla="*/ 14 h 46"/>
                <a:gd name="T58" fmla="*/ 50 w 70"/>
                <a:gd name="T59" fmla="*/ 8 h 46"/>
                <a:gd name="T60" fmla="*/ 54 w 70"/>
                <a:gd name="T61" fmla="*/ 4 h 46"/>
                <a:gd name="T62" fmla="*/ 58 w 70"/>
                <a:gd name="T63" fmla="*/ 2 h 46"/>
                <a:gd name="T64" fmla="*/ 66 w 70"/>
                <a:gd name="T65" fmla="*/ 0 h 46"/>
                <a:gd name="T66" fmla="*/ 54 w 70"/>
                <a:gd name="T67" fmla="*/ 0 h 46"/>
                <a:gd name="T68" fmla="*/ 46 w 70"/>
                <a:gd name="T69" fmla="*/ 2 h 46"/>
                <a:gd name="T70" fmla="*/ 40 w 70"/>
                <a:gd name="T71" fmla="*/ 4 h 46"/>
                <a:gd name="T72" fmla="*/ 42 w 70"/>
                <a:gd name="T73" fmla="*/ 6 h 46"/>
                <a:gd name="T74" fmla="*/ 50 w 70"/>
                <a:gd name="T75" fmla="*/ 1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46"/>
                <a:gd name="T116" fmla="*/ 70 w 7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46">
                  <a:moveTo>
                    <a:pt x="50" y="10"/>
                  </a:moveTo>
                  <a:lnTo>
                    <a:pt x="42" y="10"/>
                  </a:lnTo>
                  <a:lnTo>
                    <a:pt x="34" y="12"/>
                  </a:lnTo>
                  <a:lnTo>
                    <a:pt x="28" y="14"/>
                  </a:lnTo>
                  <a:lnTo>
                    <a:pt x="22" y="18"/>
                  </a:lnTo>
                  <a:lnTo>
                    <a:pt x="10" y="28"/>
                  </a:lnTo>
                  <a:lnTo>
                    <a:pt x="0" y="40"/>
                  </a:lnTo>
                  <a:lnTo>
                    <a:pt x="18" y="32"/>
                  </a:lnTo>
                  <a:lnTo>
                    <a:pt x="28" y="30"/>
                  </a:lnTo>
                  <a:lnTo>
                    <a:pt x="38" y="30"/>
                  </a:lnTo>
                  <a:lnTo>
                    <a:pt x="28" y="36"/>
                  </a:lnTo>
                  <a:lnTo>
                    <a:pt x="20" y="46"/>
                  </a:lnTo>
                  <a:lnTo>
                    <a:pt x="24" y="44"/>
                  </a:lnTo>
                  <a:lnTo>
                    <a:pt x="28" y="42"/>
                  </a:lnTo>
                  <a:lnTo>
                    <a:pt x="32" y="40"/>
                  </a:lnTo>
                  <a:lnTo>
                    <a:pt x="36" y="38"/>
                  </a:lnTo>
                  <a:lnTo>
                    <a:pt x="46" y="38"/>
                  </a:lnTo>
                  <a:lnTo>
                    <a:pt x="56" y="36"/>
                  </a:lnTo>
                  <a:lnTo>
                    <a:pt x="52" y="34"/>
                  </a:lnTo>
                  <a:lnTo>
                    <a:pt x="52" y="32"/>
                  </a:lnTo>
                  <a:lnTo>
                    <a:pt x="52" y="30"/>
                  </a:lnTo>
                  <a:lnTo>
                    <a:pt x="54" y="26"/>
                  </a:lnTo>
                  <a:lnTo>
                    <a:pt x="56" y="24"/>
                  </a:lnTo>
                  <a:lnTo>
                    <a:pt x="64" y="24"/>
                  </a:lnTo>
                  <a:lnTo>
                    <a:pt x="60" y="22"/>
                  </a:lnTo>
                  <a:lnTo>
                    <a:pt x="58" y="20"/>
                  </a:lnTo>
                  <a:lnTo>
                    <a:pt x="56" y="20"/>
                  </a:lnTo>
                  <a:lnTo>
                    <a:pt x="62" y="16"/>
                  </a:lnTo>
                  <a:lnTo>
                    <a:pt x="70" y="14"/>
                  </a:lnTo>
                  <a:lnTo>
                    <a:pt x="50" y="8"/>
                  </a:lnTo>
                  <a:lnTo>
                    <a:pt x="54" y="4"/>
                  </a:lnTo>
                  <a:lnTo>
                    <a:pt x="58" y="2"/>
                  </a:lnTo>
                  <a:lnTo>
                    <a:pt x="66" y="0"/>
                  </a:lnTo>
                  <a:lnTo>
                    <a:pt x="54" y="0"/>
                  </a:lnTo>
                  <a:lnTo>
                    <a:pt x="46" y="2"/>
                  </a:lnTo>
                  <a:lnTo>
                    <a:pt x="40" y="4"/>
                  </a:lnTo>
                  <a:lnTo>
                    <a:pt x="42" y="6"/>
                  </a:lnTo>
                  <a:lnTo>
                    <a:pt x="50" y="10"/>
                  </a:lnTo>
                  <a:close/>
                </a:path>
              </a:pathLst>
            </a:custGeom>
            <a:solidFill>
              <a:srgbClr val="1F8E43"/>
            </a:solidFill>
            <a:ln w="3175">
              <a:solidFill>
                <a:srgbClr val="006B30"/>
              </a:solidFill>
              <a:round/>
              <a:headEnd/>
              <a:tailEnd/>
            </a:ln>
          </p:spPr>
          <p:txBody>
            <a:bodyPr/>
            <a:lstStyle/>
            <a:p>
              <a:endParaRPr lang="en-US"/>
            </a:p>
          </p:txBody>
        </p:sp>
        <p:sp>
          <p:nvSpPr>
            <p:cNvPr id="29279" name="Freeform 338"/>
            <p:cNvSpPr>
              <a:spLocks/>
            </p:cNvSpPr>
            <p:nvPr/>
          </p:nvSpPr>
          <p:spPr bwMode="auto">
            <a:xfrm>
              <a:off x="564" y="2558"/>
              <a:ext cx="44" cy="16"/>
            </a:xfrm>
            <a:custGeom>
              <a:avLst/>
              <a:gdLst>
                <a:gd name="T0" fmla="*/ 18 w 44"/>
                <a:gd name="T1" fmla="*/ 2 h 16"/>
                <a:gd name="T2" fmla="*/ 14 w 44"/>
                <a:gd name="T3" fmla="*/ 2 h 16"/>
                <a:gd name="T4" fmla="*/ 8 w 44"/>
                <a:gd name="T5" fmla="*/ 2 h 16"/>
                <a:gd name="T6" fmla="*/ 0 w 44"/>
                <a:gd name="T7" fmla="*/ 10 h 16"/>
                <a:gd name="T8" fmla="*/ 8 w 44"/>
                <a:gd name="T9" fmla="*/ 8 h 16"/>
                <a:gd name="T10" fmla="*/ 12 w 44"/>
                <a:gd name="T11" fmla="*/ 8 h 16"/>
                <a:gd name="T12" fmla="*/ 16 w 44"/>
                <a:gd name="T13" fmla="*/ 10 h 16"/>
                <a:gd name="T14" fmla="*/ 16 w 44"/>
                <a:gd name="T15" fmla="*/ 12 h 16"/>
                <a:gd name="T16" fmla="*/ 14 w 44"/>
                <a:gd name="T17" fmla="*/ 12 h 16"/>
                <a:gd name="T18" fmla="*/ 12 w 44"/>
                <a:gd name="T19" fmla="*/ 14 h 16"/>
                <a:gd name="T20" fmla="*/ 10 w 44"/>
                <a:gd name="T21" fmla="*/ 16 h 16"/>
                <a:gd name="T22" fmla="*/ 16 w 44"/>
                <a:gd name="T23" fmla="*/ 14 h 16"/>
                <a:gd name="T24" fmla="*/ 24 w 44"/>
                <a:gd name="T25" fmla="*/ 14 h 16"/>
                <a:gd name="T26" fmla="*/ 30 w 44"/>
                <a:gd name="T27" fmla="*/ 16 h 16"/>
                <a:gd name="T28" fmla="*/ 36 w 44"/>
                <a:gd name="T29" fmla="*/ 14 h 16"/>
                <a:gd name="T30" fmla="*/ 32 w 44"/>
                <a:gd name="T31" fmla="*/ 12 h 16"/>
                <a:gd name="T32" fmla="*/ 30 w 44"/>
                <a:gd name="T33" fmla="*/ 8 h 16"/>
                <a:gd name="T34" fmla="*/ 32 w 44"/>
                <a:gd name="T35" fmla="*/ 6 h 16"/>
                <a:gd name="T36" fmla="*/ 36 w 44"/>
                <a:gd name="T37" fmla="*/ 4 h 16"/>
                <a:gd name="T38" fmla="*/ 44 w 44"/>
                <a:gd name="T39" fmla="*/ 4 h 16"/>
                <a:gd name="T40" fmla="*/ 28 w 44"/>
                <a:gd name="T41" fmla="*/ 0 h 16"/>
                <a:gd name="T42" fmla="*/ 12 w 44"/>
                <a:gd name="T43" fmla="*/ 0 h 16"/>
                <a:gd name="T44" fmla="*/ 18 w 44"/>
                <a:gd name="T45" fmla="*/ 2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16"/>
                <a:gd name="T71" fmla="*/ 44 w 44"/>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16">
                  <a:moveTo>
                    <a:pt x="18" y="2"/>
                  </a:moveTo>
                  <a:lnTo>
                    <a:pt x="14" y="2"/>
                  </a:lnTo>
                  <a:lnTo>
                    <a:pt x="8" y="2"/>
                  </a:lnTo>
                  <a:lnTo>
                    <a:pt x="0" y="10"/>
                  </a:lnTo>
                  <a:lnTo>
                    <a:pt x="8" y="8"/>
                  </a:lnTo>
                  <a:lnTo>
                    <a:pt x="12" y="8"/>
                  </a:lnTo>
                  <a:lnTo>
                    <a:pt x="16" y="10"/>
                  </a:lnTo>
                  <a:lnTo>
                    <a:pt x="16" y="12"/>
                  </a:lnTo>
                  <a:lnTo>
                    <a:pt x="14" y="12"/>
                  </a:lnTo>
                  <a:lnTo>
                    <a:pt x="12" y="14"/>
                  </a:lnTo>
                  <a:lnTo>
                    <a:pt x="10" y="16"/>
                  </a:lnTo>
                  <a:lnTo>
                    <a:pt x="16" y="14"/>
                  </a:lnTo>
                  <a:lnTo>
                    <a:pt x="24" y="14"/>
                  </a:lnTo>
                  <a:lnTo>
                    <a:pt x="30" y="16"/>
                  </a:lnTo>
                  <a:lnTo>
                    <a:pt x="36" y="14"/>
                  </a:lnTo>
                  <a:lnTo>
                    <a:pt x="32" y="12"/>
                  </a:lnTo>
                  <a:lnTo>
                    <a:pt x="30" y="8"/>
                  </a:lnTo>
                  <a:lnTo>
                    <a:pt x="32" y="6"/>
                  </a:lnTo>
                  <a:lnTo>
                    <a:pt x="36" y="4"/>
                  </a:lnTo>
                  <a:lnTo>
                    <a:pt x="44" y="4"/>
                  </a:lnTo>
                  <a:lnTo>
                    <a:pt x="28" y="0"/>
                  </a:lnTo>
                  <a:lnTo>
                    <a:pt x="12" y="0"/>
                  </a:lnTo>
                  <a:lnTo>
                    <a:pt x="18" y="2"/>
                  </a:lnTo>
                  <a:close/>
                </a:path>
              </a:pathLst>
            </a:custGeom>
            <a:solidFill>
              <a:srgbClr val="1F8E43"/>
            </a:solidFill>
            <a:ln w="3175">
              <a:solidFill>
                <a:srgbClr val="006B30"/>
              </a:solidFill>
              <a:round/>
              <a:headEnd/>
              <a:tailEnd/>
            </a:ln>
          </p:spPr>
          <p:txBody>
            <a:bodyPr/>
            <a:lstStyle/>
            <a:p>
              <a:endParaRPr lang="en-US"/>
            </a:p>
          </p:txBody>
        </p:sp>
        <p:sp>
          <p:nvSpPr>
            <p:cNvPr id="29280" name="Freeform 339"/>
            <p:cNvSpPr>
              <a:spLocks/>
            </p:cNvSpPr>
            <p:nvPr/>
          </p:nvSpPr>
          <p:spPr bwMode="auto">
            <a:xfrm>
              <a:off x="500" y="2554"/>
              <a:ext cx="30" cy="16"/>
            </a:xfrm>
            <a:custGeom>
              <a:avLst/>
              <a:gdLst>
                <a:gd name="T0" fmla="*/ 30 w 30"/>
                <a:gd name="T1" fmla="*/ 2 h 16"/>
                <a:gd name="T2" fmla="*/ 22 w 30"/>
                <a:gd name="T3" fmla="*/ 2 h 16"/>
                <a:gd name="T4" fmla="*/ 14 w 30"/>
                <a:gd name="T5" fmla="*/ 4 h 16"/>
                <a:gd name="T6" fmla="*/ 6 w 30"/>
                <a:gd name="T7" fmla="*/ 8 h 16"/>
                <a:gd name="T8" fmla="*/ 0 w 30"/>
                <a:gd name="T9" fmla="*/ 14 h 16"/>
                <a:gd name="T10" fmla="*/ 10 w 30"/>
                <a:gd name="T11" fmla="*/ 12 h 16"/>
                <a:gd name="T12" fmla="*/ 20 w 30"/>
                <a:gd name="T13" fmla="*/ 10 h 16"/>
                <a:gd name="T14" fmla="*/ 10 w 30"/>
                <a:gd name="T15" fmla="*/ 16 h 16"/>
                <a:gd name="T16" fmla="*/ 18 w 30"/>
                <a:gd name="T17" fmla="*/ 14 h 16"/>
                <a:gd name="T18" fmla="*/ 24 w 30"/>
                <a:gd name="T19" fmla="*/ 12 h 16"/>
                <a:gd name="T20" fmla="*/ 28 w 30"/>
                <a:gd name="T21" fmla="*/ 8 h 16"/>
                <a:gd name="T22" fmla="*/ 30 w 30"/>
                <a:gd name="T23" fmla="*/ 2 h 16"/>
                <a:gd name="T24" fmla="*/ 30 w 30"/>
                <a:gd name="T25" fmla="*/ 0 h 16"/>
                <a:gd name="T26" fmla="*/ 28 w 30"/>
                <a:gd name="T27" fmla="*/ 0 h 16"/>
                <a:gd name="T28" fmla="*/ 22 w 30"/>
                <a:gd name="T29" fmla="*/ 2 h 16"/>
                <a:gd name="T30" fmla="*/ 30 w 30"/>
                <a:gd name="T31" fmla="*/ 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6"/>
                <a:gd name="T50" fmla="*/ 30 w 3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6">
                  <a:moveTo>
                    <a:pt x="30" y="2"/>
                  </a:moveTo>
                  <a:lnTo>
                    <a:pt x="22" y="2"/>
                  </a:lnTo>
                  <a:lnTo>
                    <a:pt x="14" y="4"/>
                  </a:lnTo>
                  <a:lnTo>
                    <a:pt x="6" y="8"/>
                  </a:lnTo>
                  <a:lnTo>
                    <a:pt x="0" y="14"/>
                  </a:lnTo>
                  <a:lnTo>
                    <a:pt x="10" y="12"/>
                  </a:lnTo>
                  <a:lnTo>
                    <a:pt x="20" y="10"/>
                  </a:lnTo>
                  <a:lnTo>
                    <a:pt x="10" y="16"/>
                  </a:lnTo>
                  <a:lnTo>
                    <a:pt x="18" y="14"/>
                  </a:lnTo>
                  <a:lnTo>
                    <a:pt x="24" y="12"/>
                  </a:lnTo>
                  <a:lnTo>
                    <a:pt x="28" y="8"/>
                  </a:lnTo>
                  <a:lnTo>
                    <a:pt x="30" y="2"/>
                  </a:lnTo>
                  <a:lnTo>
                    <a:pt x="30" y="0"/>
                  </a:lnTo>
                  <a:lnTo>
                    <a:pt x="28" y="0"/>
                  </a:lnTo>
                  <a:lnTo>
                    <a:pt x="22" y="2"/>
                  </a:lnTo>
                  <a:lnTo>
                    <a:pt x="30" y="2"/>
                  </a:lnTo>
                  <a:close/>
                </a:path>
              </a:pathLst>
            </a:custGeom>
            <a:solidFill>
              <a:srgbClr val="1F8E43"/>
            </a:solidFill>
            <a:ln w="3175">
              <a:solidFill>
                <a:srgbClr val="006B30"/>
              </a:solidFill>
              <a:round/>
              <a:headEnd/>
              <a:tailEnd/>
            </a:ln>
          </p:spPr>
          <p:txBody>
            <a:bodyPr/>
            <a:lstStyle/>
            <a:p>
              <a:endParaRPr lang="en-US"/>
            </a:p>
          </p:txBody>
        </p:sp>
        <p:sp>
          <p:nvSpPr>
            <p:cNvPr id="29281" name="Freeform 340"/>
            <p:cNvSpPr>
              <a:spLocks/>
            </p:cNvSpPr>
            <p:nvPr/>
          </p:nvSpPr>
          <p:spPr bwMode="auto">
            <a:xfrm>
              <a:off x="506" y="2592"/>
              <a:ext cx="28" cy="18"/>
            </a:xfrm>
            <a:custGeom>
              <a:avLst/>
              <a:gdLst>
                <a:gd name="T0" fmla="*/ 24 w 28"/>
                <a:gd name="T1" fmla="*/ 0 h 18"/>
                <a:gd name="T2" fmla="*/ 10 w 28"/>
                <a:gd name="T3" fmla="*/ 6 h 18"/>
                <a:gd name="T4" fmla="*/ 4 w 28"/>
                <a:gd name="T5" fmla="*/ 10 h 18"/>
                <a:gd name="T6" fmla="*/ 0 w 28"/>
                <a:gd name="T7" fmla="*/ 18 h 18"/>
                <a:gd name="T8" fmla="*/ 14 w 28"/>
                <a:gd name="T9" fmla="*/ 12 h 18"/>
                <a:gd name="T10" fmla="*/ 28 w 28"/>
                <a:gd name="T11" fmla="*/ 8 h 18"/>
                <a:gd name="T12" fmla="*/ 26 w 28"/>
                <a:gd name="T13" fmla="*/ 6 h 18"/>
                <a:gd name="T14" fmla="*/ 26 w 28"/>
                <a:gd name="T15" fmla="*/ 4 h 18"/>
                <a:gd name="T16" fmla="*/ 20 w 28"/>
                <a:gd name="T17" fmla="*/ 4 h 18"/>
                <a:gd name="T18" fmla="*/ 14 w 28"/>
                <a:gd name="T19" fmla="*/ 6 h 18"/>
                <a:gd name="T20" fmla="*/ 24 w 2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8"/>
                <a:gd name="T35" fmla="*/ 28 w 2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8">
                  <a:moveTo>
                    <a:pt x="24" y="0"/>
                  </a:moveTo>
                  <a:lnTo>
                    <a:pt x="10" y="6"/>
                  </a:lnTo>
                  <a:lnTo>
                    <a:pt x="4" y="10"/>
                  </a:lnTo>
                  <a:lnTo>
                    <a:pt x="0" y="18"/>
                  </a:lnTo>
                  <a:lnTo>
                    <a:pt x="14" y="12"/>
                  </a:lnTo>
                  <a:lnTo>
                    <a:pt x="28" y="8"/>
                  </a:lnTo>
                  <a:lnTo>
                    <a:pt x="26" y="6"/>
                  </a:lnTo>
                  <a:lnTo>
                    <a:pt x="26" y="4"/>
                  </a:lnTo>
                  <a:lnTo>
                    <a:pt x="20" y="4"/>
                  </a:lnTo>
                  <a:lnTo>
                    <a:pt x="14" y="6"/>
                  </a:lnTo>
                  <a:lnTo>
                    <a:pt x="24" y="0"/>
                  </a:lnTo>
                  <a:close/>
                </a:path>
              </a:pathLst>
            </a:custGeom>
            <a:solidFill>
              <a:srgbClr val="1F8E43"/>
            </a:solidFill>
            <a:ln w="3175">
              <a:solidFill>
                <a:srgbClr val="006B30"/>
              </a:solidFill>
              <a:round/>
              <a:headEnd/>
              <a:tailEnd/>
            </a:ln>
          </p:spPr>
          <p:txBody>
            <a:bodyPr/>
            <a:lstStyle/>
            <a:p>
              <a:endParaRPr lang="en-US"/>
            </a:p>
          </p:txBody>
        </p:sp>
        <p:sp>
          <p:nvSpPr>
            <p:cNvPr id="29282" name="Freeform 341"/>
            <p:cNvSpPr>
              <a:spLocks/>
            </p:cNvSpPr>
            <p:nvPr/>
          </p:nvSpPr>
          <p:spPr bwMode="auto">
            <a:xfrm>
              <a:off x="480" y="2572"/>
              <a:ext cx="24" cy="14"/>
            </a:xfrm>
            <a:custGeom>
              <a:avLst/>
              <a:gdLst>
                <a:gd name="T0" fmla="*/ 18 w 24"/>
                <a:gd name="T1" fmla="*/ 0 h 14"/>
                <a:gd name="T2" fmla="*/ 8 w 24"/>
                <a:gd name="T3" fmla="*/ 6 h 14"/>
                <a:gd name="T4" fmla="*/ 0 w 24"/>
                <a:gd name="T5" fmla="*/ 14 h 14"/>
                <a:gd name="T6" fmla="*/ 6 w 24"/>
                <a:gd name="T7" fmla="*/ 12 h 14"/>
                <a:gd name="T8" fmla="*/ 12 w 24"/>
                <a:gd name="T9" fmla="*/ 12 h 14"/>
                <a:gd name="T10" fmla="*/ 22 w 24"/>
                <a:gd name="T11" fmla="*/ 10 h 14"/>
                <a:gd name="T12" fmla="*/ 16 w 24"/>
                <a:gd name="T13" fmla="*/ 12 h 14"/>
                <a:gd name="T14" fmla="*/ 24 w 24"/>
                <a:gd name="T15" fmla="*/ 2 h 14"/>
                <a:gd name="T16" fmla="*/ 24 w 24"/>
                <a:gd name="T17" fmla="*/ 0 h 14"/>
                <a:gd name="T18" fmla="*/ 22 w 24"/>
                <a:gd name="T19" fmla="*/ 0 h 14"/>
                <a:gd name="T20" fmla="*/ 20 w 24"/>
                <a:gd name="T21" fmla="*/ 0 h 14"/>
                <a:gd name="T22" fmla="*/ 16 w 24"/>
                <a:gd name="T23" fmla="*/ 4 h 14"/>
                <a:gd name="T24" fmla="*/ 18 w 2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4"/>
                <a:gd name="T41" fmla="*/ 24 w 2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4">
                  <a:moveTo>
                    <a:pt x="18" y="0"/>
                  </a:moveTo>
                  <a:lnTo>
                    <a:pt x="8" y="6"/>
                  </a:lnTo>
                  <a:lnTo>
                    <a:pt x="0" y="14"/>
                  </a:lnTo>
                  <a:lnTo>
                    <a:pt x="6" y="12"/>
                  </a:lnTo>
                  <a:lnTo>
                    <a:pt x="12" y="12"/>
                  </a:lnTo>
                  <a:lnTo>
                    <a:pt x="22" y="10"/>
                  </a:lnTo>
                  <a:lnTo>
                    <a:pt x="16" y="12"/>
                  </a:lnTo>
                  <a:lnTo>
                    <a:pt x="24" y="2"/>
                  </a:lnTo>
                  <a:lnTo>
                    <a:pt x="24" y="0"/>
                  </a:lnTo>
                  <a:lnTo>
                    <a:pt x="22" y="0"/>
                  </a:lnTo>
                  <a:lnTo>
                    <a:pt x="20" y="0"/>
                  </a:lnTo>
                  <a:lnTo>
                    <a:pt x="16" y="4"/>
                  </a:lnTo>
                  <a:lnTo>
                    <a:pt x="18" y="0"/>
                  </a:lnTo>
                  <a:close/>
                </a:path>
              </a:pathLst>
            </a:custGeom>
            <a:solidFill>
              <a:srgbClr val="1F8E43"/>
            </a:solidFill>
            <a:ln w="3175">
              <a:solidFill>
                <a:srgbClr val="006B30"/>
              </a:solidFill>
              <a:round/>
              <a:headEnd/>
              <a:tailEnd/>
            </a:ln>
          </p:spPr>
          <p:txBody>
            <a:bodyPr/>
            <a:lstStyle/>
            <a:p>
              <a:endParaRPr lang="en-US"/>
            </a:p>
          </p:txBody>
        </p:sp>
        <p:sp>
          <p:nvSpPr>
            <p:cNvPr id="29283" name="Freeform 342"/>
            <p:cNvSpPr>
              <a:spLocks/>
            </p:cNvSpPr>
            <p:nvPr/>
          </p:nvSpPr>
          <p:spPr bwMode="auto">
            <a:xfrm>
              <a:off x="486" y="2604"/>
              <a:ext cx="20" cy="12"/>
            </a:xfrm>
            <a:custGeom>
              <a:avLst/>
              <a:gdLst>
                <a:gd name="T0" fmla="*/ 18 w 20"/>
                <a:gd name="T1" fmla="*/ 0 h 12"/>
                <a:gd name="T2" fmla="*/ 8 w 20"/>
                <a:gd name="T3" fmla="*/ 4 h 12"/>
                <a:gd name="T4" fmla="*/ 4 w 20"/>
                <a:gd name="T5" fmla="*/ 8 h 12"/>
                <a:gd name="T6" fmla="*/ 0 w 20"/>
                <a:gd name="T7" fmla="*/ 12 h 12"/>
                <a:gd name="T8" fmla="*/ 4 w 20"/>
                <a:gd name="T9" fmla="*/ 12 h 12"/>
                <a:gd name="T10" fmla="*/ 8 w 20"/>
                <a:gd name="T11" fmla="*/ 12 h 12"/>
                <a:gd name="T12" fmla="*/ 16 w 20"/>
                <a:gd name="T13" fmla="*/ 8 h 12"/>
                <a:gd name="T14" fmla="*/ 20 w 20"/>
                <a:gd name="T15" fmla="*/ 6 h 12"/>
                <a:gd name="T16" fmla="*/ 18 w 20"/>
                <a:gd name="T17" fmla="*/ 4 h 12"/>
                <a:gd name="T18" fmla="*/ 14 w 20"/>
                <a:gd name="T19" fmla="*/ 2 h 12"/>
                <a:gd name="T20" fmla="*/ 18 w 2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2"/>
                <a:gd name="T35" fmla="*/ 20 w 2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2">
                  <a:moveTo>
                    <a:pt x="18" y="0"/>
                  </a:moveTo>
                  <a:lnTo>
                    <a:pt x="8" y="4"/>
                  </a:lnTo>
                  <a:lnTo>
                    <a:pt x="4" y="8"/>
                  </a:lnTo>
                  <a:lnTo>
                    <a:pt x="0" y="12"/>
                  </a:lnTo>
                  <a:lnTo>
                    <a:pt x="4" y="12"/>
                  </a:lnTo>
                  <a:lnTo>
                    <a:pt x="8" y="12"/>
                  </a:lnTo>
                  <a:lnTo>
                    <a:pt x="16" y="8"/>
                  </a:lnTo>
                  <a:lnTo>
                    <a:pt x="20" y="6"/>
                  </a:lnTo>
                  <a:lnTo>
                    <a:pt x="18" y="4"/>
                  </a:lnTo>
                  <a:lnTo>
                    <a:pt x="14" y="2"/>
                  </a:lnTo>
                  <a:lnTo>
                    <a:pt x="18" y="0"/>
                  </a:lnTo>
                  <a:close/>
                </a:path>
              </a:pathLst>
            </a:custGeom>
            <a:solidFill>
              <a:srgbClr val="1F8E43"/>
            </a:solidFill>
            <a:ln w="3175">
              <a:solidFill>
                <a:srgbClr val="006B30"/>
              </a:solidFill>
              <a:round/>
              <a:headEnd/>
              <a:tailEnd/>
            </a:ln>
          </p:spPr>
          <p:txBody>
            <a:bodyPr/>
            <a:lstStyle/>
            <a:p>
              <a:endParaRPr lang="en-US"/>
            </a:p>
          </p:txBody>
        </p:sp>
        <p:sp>
          <p:nvSpPr>
            <p:cNvPr id="29284" name="Freeform 343"/>
            <p:cNvSpPr>
              <a:spLocks/>
            </p:cNvSpPr>
            <p:nvPr/>
          </p:nvSpPr>
          <p:spPr bwMode="auto">
            <a:xfrm>
              <a:off x="472" y="2554"/>
              <a:ext cx="46" cy="20"/>
            </a:xfrm>
            <a:custGeom>
              <a:avLst/>
              <a:gdLst>
                <a:gd name="T0" fmla="*/ 20 w 46"/>
                <a:gd name="T1" fmla="*/ 4 h 20"/>
                <a:gd name="T2" fmla="*/ 14 w 46"/>
                <a:gd name="T3" fmla="*/ 6 h 20"/>
                <a:gd name="T4" fmla="*/ 8 w 46"/>
                <a:gd name="T5" fmla="*/ 8 h 20"/>
                <a:gd name="T6" fmla="*/ 4 w 46"/>
                <a:gd name="T7" fmla="*/ 14 h 20"/>
                <a:gd name="T8" fmla="*/ 0 w 46"/>
                <a:gd name="T9" fmla="*/ 18 h 20"/>
                <a:gd name="T10" fmla="*/ 12 w 46"/>
                <a:gd name="T11" fmla="*/ 14 h 20"/>
                <a:gd name="T12" fmla="*/ 26 w 46"/>
                <a:gd name="T13" fmla="*/ 10 h 20"/>
                <a:gd name="T14" fmla="*/ 24 w 46"/>
                <a:gd name="T15" fmla="*/ 14 h 20"/>
                <a:gd name="T16" fmla="*/ 20 w 46"/>
                <a:gd name="T17" fmla="*/ 14 h 20"/>
                <a:gd name="T18" fmla="*/ 16 w 46"/>
                <a:gd name="T19" fmla="*/ 16 h 20"/>
                <a:gd name="T20" fmla="*/ 14 w 46"/>
                <a:gd name="T21" fmla="*/ 20 h 20"/>
                <a:gd name="T22" fmla="*/ 30 w 46"/>
                <a:gd name="T23" fmla="*/ 16 h 20"/>
                <a:gd name="T24" fmla="*/ 46 w 46"/>
                <a:gd name="T25" fmla="*/ 16 h 20"/>
                <a:gd name="T26" fmla="*/ 46 w 46"/>
                <a:gd name="T27" fmla="*/ 8 h 20"/>
                <a:gd name="T28" fmla="*/ 44 w 46"/>
                <a:gd name="T29" fmla="*/ 4 h 20"/>
                <a:gd name="T30" fmla="*/ 40 w 46"/>
                <a:gd name="T31" fmla="*/ 0 h 20"/>
                <a:gd name="T32" fmla="*/ 38 w 46"/>
                <a:gd name="T33" fmla="*/ 0 h 20"/>
                <a:gd name="T34" fmla="*/ 34 w 46"/>
                <a:gd name="T35" fmla="*/ 0 h 20"/>
                <a:gd name="T36" fmla="*/ 30 w 46"/>
                <a:gd name="T37" fmla="*/ 0 h 20"/>
                <a:gd name="T38" fmla="*/ 20 w 46"/>
                <a:gd name="T39" fmla="*/ 4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20"/>
                <a:gd name="T62" fmla="*/ 46 w 46"/>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20">
                  <a:moveTo>
                    <a:pt x="20" y="4"/>
                  </a:moveTo>
                  <a:lnTo>
                    <a:pt x="14" y="6"/>
                  </a:lnTo>
                  <a:lnTo>
                    <a:pt x="8" y="8"/>
                  </a:lnTo>
                  <a:lnTo>
                    <a:pt x="4" y="14"/>
                  </a:lnTo>
                  <a:lnTo>
                    <a:pt x="0" y="18"/>
                  </a:lnTo>
                  <a:lnTo>
                    <a:pt x="12" y="14"/>
                  </a:lnTo>
                  <a:lnTo>
                    <a:pt x="26" y="10"/>
                  </a:lnTo>
                  <a:lnTo>
                    <a:pt x="24" y="14"/>
                  </a:lnTo>
                  <a:lnTo>
                    <a:pt x="20" y="14"/>
                  </a:lnTo>
                  <a:lnTo>
                    <a:pt x="16" y="16"/>
                  </a:lnTo>
                  <a:lnTo>
                    <a:pt x="14" y="20"/>
                  </a:lnTo>
                  <a:lnTo>
                    <a:pt x="30" y="16"/>
                  </a:lnTo>
                  <a:lnTo>
                    <a:pt x="46" y="16"/>
                  </a:lnTo>
                  <a:lnTo>
                    <a:pt x="46" y="8"/>
                  </a:lnTo>
                  <a:lnTo>
                    <a:pt x="44" y="4"/>
                  </a:lnTo>
                  <a:lnTo>
                    <a:pt x="40" y="0"/>
                  </a:lnTo>
                  <a:lnTo>
                    <a:pt x="38" y="0"/>
                  </a:lnTo>
                  <a:lnTo>
                    <a:pt x="34" y="0"/>
                  </a:lnTo>
                  <a:lnTo>
                    <a:pt x="30" y="0"/>
                  </a:lnTo>
                  <a:lnTo>
                    <a:pt x="20" y="4"/>
                  </a:lnTo>
                  <a:close/>
                </a:path>
              </a:pathLst>
            </a:custGeom>
            <a:solidFill>
              <a:srgbClr val="1F8E43"/>
            </a:solidFill>
            <a:ln w="3175">
              <a:solidFill>
                <a:srgbClr val="006B30"/>
              </a:solidFill>
              <a:round/>
              <a:headEnd/>
              <a:tailEnd/>
            </a:ln>
          </p:spPr>
          <p:txBody>
            <a:bodyPr/>
            <a:lstStyle/>
            <a:p>
              <a:endParaRPr lang="en-US"/>
            </a:p>
          </p:txBody>
        </p:sp>
        <p:sp>
          <p:nvSpPr>
            <p:cNvPr id="29285" name="Freeform 344"/>
            <p:cNvSpPr>
              <a:spLocks/>
            </p:cNvSpPr>
            <p:nvPr/>
          </p:nvSpPr>
          <p:spPr bwMode="auto">
            <a:xfrm>
              <a:off x="494" y="2588"/>
              <a:ext cx="70" cy="36"/>
            </a:xfrm>
            <a:custGeom>
              <a:avLst/>
              <a:gdLst>
                <a:gd name="T0" fmla="*/ 26 w 70"/>
                <a:gd name="T1" fmla="*/ 14 h 36"/>
                <a:gd name="T2" fmla="*/ 18 w 70"/>
                <a:gd name="T3" fmla="*/ 16 h 36"/>
                <a:gd name="T4" fmla="*/ 10 w 70"/>
                <a:gd name="T5" fmla="*/ 22 h 36"/>
                <a:gd name="T6" fmla="*/ 4 w 70"/>
                <a:gd name="T7" fmla="*/ 28 h 36"/>
                <a:gd name="T8" fmla="*/ 0 w 70"/>
                <a:gd name="T9" fmla="*/ 36 h 36"/>
                <a:gd name="T10" fmla="*/ 8 w 70"/>
                <a:gd name="T11" fmla="*/ 32 h 36"/>
                <a:gd name="T12" fmla="*/ 18 w 70"/>
                <a:gd name="T13" fmla="*/ 28 h 36"/>
                <a:gd name="T14" fmla="*/ 38 w 70"/>
                <a:gd name="T15" fmla="*/ 26 h 36"/>
                <a:gd name="T16" fmla="*/ 22 w 70"/>
                <a:gd name="T17" fmla="*/ 34 h 36"/>
                <a:gd name="T18" fmla="*/ 46 w 70"/>
                <a:gd name="T19" fmla="*/ 28 h 36"/>
                <a:gd name="T20" fmla="*/ 70 w 70"/>
                <a:gd name="T21" fmla="*/ 20 h 36"/>
                <a:gd name="T22" fmla="*/ 66 w 70"/>
                <a:gd name="T23" fmla="*/ 16 h 36"/>
                <a:gd name="T24" fmla="*/ 60 w 70"/>
                <a:gd name="T25" fmla="*/ 14 h 36"/>
                <a:gd name="T26" fmla="*/ 54 w 70"/>
                <a:gd name="T27" fmla="*/ 14 h 36"/>
                <a:gd name="T28" fmla="*/ 48 w 70"/>
                <a:gd name="T29" fmla="*/ 12 h 36"/>
                <a:gd name="T30" fmla="*/ 52 w 70"/>
                <a:gd name="T31" fmla="*/ 8 h 36"/>
                <a:gd name="T32" fmla="*/ 56 w 70"/>
                <a:gd name="T33" fmla="*/ 6 h 36"/>
                <a:gd name="T34" fmla="*/ 62 w 70"/>
                <a:gd name="T35" fmla="*/ 6 h 36"/>
                <a:gd name="T36" fmla="*/ 66 w 70"/>
                <a:gd name="T37" fmla="*/ 2 h 36"/>
                <a:gd name="T38" fmla="*/ 56 w 70"/>
                <a:gd name="T39" fmla="*/ 0 h 36"/>
                <a:gd name="T40" fmla="*/ 48 w 70"/>
                <a:gd name="T41" fmla="*/ 0 h 36"/>
                <a:gd name="T42" fmla="*/ 38 w 70"/>
                <a:gd name="T43" fmla="*/ 0 h 36"/>
                <a:gd name="T44" fmla="*/ 30 w 70"/>
                <a:gd name="T45" fmla="*/ 4 h 36"/>
                <a:gd name="T46" fmla="*/ 26 w 70"/>
                <a:gd name="T47" fmla="*/ 14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36"/>
                <a:gd name="T74" fmla="*/ 70 w 7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36">
                  <a:moveTo>
                    <a:pt x="26" y="14"/>
                  </a:moveTo>
                  <a:lnTo>
                    <a:pt x="18" y="16"/>
                  </a:lnTo>
                  <a:lnTo>
                    <a:pt x="10" y="22"/>
                  </a:lnTo>
                  <a:lnTo>
                    <a:pt x="4" y="28"/>
                  </a:lnTo>
                  <a:lnTo>
                    <a:pt x="0" y="36"/>
                  </a:lnTo>
                  <a:lnTo>
                    <a:pt x="8" y="32"/>
                  </a:lnTo>
                  <a:lnTo>
                    <a:pt x="18" y="28"/>
                  </a:lnTo>
                  <a:lnTo>
                    <a:pt x="38" y="26"/>
                  </a:lnTo>
                  <a:lnTo>
                    <a:pt x="22" y="34"/>
                  </a:lnTo>
                  <a:lnTo>
                    <a:pt x="46" y="28"/>
                  </a:lnTo>
                  <a:lnTo>
                    <a:pt x="70" y="20"/>
                  </a:lnTo>
                  <a:lnTo>
                    <a:pt x="66" y="16"/>
                  </a:lnTo>
                  <a:lnTo>
                    <a:pt x="60" y="14"/>
                  </a:lnTo>
                  <a:lnTo>
                    <a:pt x="54" y="14"/>
                  </a:lnTo>
                  <a:lnTo>
                    <a:pt x="48" y="12"/>
                  </a:lnTo>
                  <a:lnTo>
                    <a:pt x="52" y="8"/>
                  </a:lnTo>
                  <a:lnTo>
                    <a:pt x="56" y="6"/>
                  </a:lnTo>
                  <a:lnTo>
                    <a:pt x="62" y="6"/>
                  </a:lnTo>
                  <a:lnTo>
                    <a:pt x="66" y="2"/>
                  </a:lnTo>
                  <a:lnTo>
                    <a:pt x="56" y="0"/>
                  </a:lnTo>
                  <a:lnTo>
                    <a:pt x="48" y="0"/>
                  </a:lnTo>
                  <a:lnTo>
                    <a:pt x="38" y="0"/>
                  </a:lnTo>
                  <a:lnTo>
                    <a:pt x="30" y="4"/>
                  </a:lnTo>
                  <a:lnTo>
                    <a:pt x="26" y="14"/>
                  </a:lnTo>
                  <a:close/>
                </a:path>
              </a:pathLst>
            </a:custGeom>
            <a:solidFill>
              <a:srgbClr val="1F8E43"/>
            </a:solidFill>
            <a:ln w="3175">
              <a:solidFill>
                <a:srgbClr val="006B30"/>
              </a:solidFill>
              <a:round/>
              <a:headEnd/>
              <a:tailEnd/>
            </a:ln>
          </p:spPr>
          <p:txBody>
            <a:bodyPr/>
            <a:lstStyle/>
            <a:p>
              <a:endParaRPr lang="en-US"/>
            </a:p>
          </p:txBody>
        </p:sp>
        <p:sp>
          <p:nvSpPr>
            <p:cNvPr id="29286" name="Freeform 345"/>
            <p:cNvSpPr>
              <a:spLocks/>
            </p:cNvSpPr>
            <p:nvPr/>
          </p:nvSpPr>
          <p:spPr bwMode="auto">
            <a:xfrm>
              <a:off x="532" y="2412"/>
              <a:ext cx="98" cy="44"/>
            </a:xfrm>
            <a:custGeom>
              <a:avLst/>
              <a:gdLst>
                <a:gd name="T0" fmla="*/ 52 w 98"/>
                <a:gd name="T1" fmla="*/ 14 h 44"/>
                <a:gd name="T2" fmla="*/ 44 w 98"/>
                <a:gd name="T3" fmla="*/ 12 h 44"/>
                <a:gd name="T4" fmla="*/ 38 w 98"/>
                <a:gd name="T5" fmla="*/ 12 h 44"/>
                <a:gd name="T6" fmla="*/ 30 w 98"/>
                <a:gd name="T7" fmla="*/ 14 h 44"/>
                <a:gd name="T8" fmla="*/ 22 w 98"/>
                <a:gd name="T9" fmla="*/ 16 h 44"/>
                <a:gd name="T10" fmla="*/ 16 w 98"/>
                <a:gd name="T11" fmla="*/ 20 h 44"/>
                <a:gd name="T12" fmla="*/ 10 w 98"/>
                <a:gd name="T13" fmla="*/ 24 h 44"/>
                <a:gd name="T14" fmla="*/ 4 w 98"/>
                <a:gd name="T15" fmla="*/ 30 h 44"/>
                <a:gd name="T16" fmla="*/ 0 w 98"/>
                <a:gd name="T17" fmla="*/ 38 h 44"/>
                <a:gd name="T18" fmla="*/ 12 w 98"/>
                <a:gd name="T19" fmla="*/ 34 h 44"/>
                <a:gd name="T20" fmla="*/ 16 w 98"/>
                <a:gd name="T21" fmla="*/ 32 h 44"/>
                <a:gd name="T22" fmla="*/ 22 w 98"/>
                <a:gd name="T23" fmla="*/ 30 h 44"/>
                <a:gd name="T24" fmla="*/ 36 w 98"/>
                <a:gd name="T25" fmla="*/ 30 h 44"/>
                <a:gd name="T26" fmla="*/ 26 w 98"/>
                <a:gd name="T27" fmla="*/ 36 h 44"/>
                <a:gd name="T28" fmla="*/ 22 w 98"/>
                <a:gd name="T29" fmla="*/ 40 h 44"/>
                <a:gd name="T30" fmla="*/ 18 w 98"/>
                <a:gd name="T31" fmla="*/ 44 h 44"/>
                <a:gd name="T32" fmla="*/ 32 w 98"/>
                <a:gd name="T33" fmla="*/ 38 h 44"/>
                <a:gd name="T34" fmla="*/ 46 w 98"/>
                <a:gd name="T35" fmla="*/ 36 h 44"/>
                <a:gd name="T36" fmla="*/ 74 w 98"/>
                <a:gd name="T37" fmla="*/ 32 h 44"/>
                <a:gd name="T38" fmla="*/ 68 w 98"/>
                <a:gd name="T39" fmla="*/ 34 h 44"/>
                <a:gd name="T40" fmla="*/ 64 w 98"/>
                <a:gd name="T41" fmla="*/ 34 h 44"/>
                <a:gd name="T42" fmla="*/ 54 w 98"/>
                <a:gd name="T43" fmla="*/ 32 h 44"/>
                <a:gd name="T44" fmla="*/ 60 w 98"/>
                <a:gd name="T45" fmla="*/ 26 h 44"/>
                <a:gd name="T46" fmla="*/ 68 w 98"/>
                <a:gd name="T47" fmla="*/ 22 h 44"/>
                <a:gd name="T48" fmla="*/ 76 w 98"/>
                <a:gd name="T49" fmla="*/ 20 h 44"/>
                <a:gd name="T50" fmla="*/ 82 w 98"/>
                <a:gd name="T51" fmla="*/ 16 h 44"/>
                <a:gd name="T52" fmla="*/ 78 w 98"/>
                <a:gd name="T53" fmla="*/ 14 h 44"/>
                <a:gd name="T54" fmla="*/ 72 w 98"/>
                <a:gd name="T55" fmla="*/ 14 h 44"/>
                <a:gd name="T56" fmla="*/ 68 w 98"/>
                <a:gd name="T57" fmla="*/ 16 h 44"/>
                <a:gd name="T58" fmla="*/ 62 w 98"/>
                <a:gd name="T59" fmla="*/ 16 h 44"/>
                <a:gd name="T60" fmla="*/ 80 w 98"/>
                <a:gd name="T61" fmla="*/ 10 h 44"/>
                <a:gd name="T62" fmla="*/ 98 w 98"/>
                <a:gd name="T63" fmla="*/ 4 h 44"/>
                <a:gd name="T64" fmla="*/ 84 w 98"/>
                <a:gd name="T65" fmla="*/ 0 h 44"/>
                <a:gd name="T66" fmla="*/ 70 w 98"/>
                <a:gd name="T67" fmla="*/ 0 h 44"/>
                <a:gd name="T68" fmla="*/ 56 w 98"/>
                <a:gd name="T69" fmla="*/ 4 h 44"/>
                <a:gd name="T70" fmla="*/ 44 w 98"/>
                <a:gd name="T71" fmla="*/ 10 h 44"/>
                <a:gd name="T72" fmla="*/ 46 w 98"/>
                <a:gd name="T73" fmla="*/ 10 h 44"/>
                <a:gd name="T74" fmla="*/ 52 w 98"/>
                <a:gd name="T75" fmla="*/ 14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44"/>
                <a:gd name="T116" fmla="*/ 98 w 98"/>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44">
                  <a:moveTo>
                    <a:pt x="52" y="14"/>
                  </a:moveTo>
                  <a:lnTo>
                    <a:pt x="44" y="12"/>
                  </a:lnTo>
                  <a:lnTo>
                    <a:pt x="38" y="12"/>
                  </a:lnTo>
                  <a:lnTo>
                    <a:pt x="30" y="14"/>
                  </a:lnTo>
                  <a:lnTo>
                    <a:pt x="22" y="16"/>
                  </a:lnTo>
                  <a:lnTo>
                    <a:pt x="16" y="20"/>
                  </a:lnTo>
                  <a:lnTo>
                    <a:pt x="10" y="24"/>
                  </a:lnTo>
                  <a:lnTo>
                    <a:pt x="4" y="30"/>
                  </a:lnTo>
                  <a:lnTo>
                    <a:pt x="0" y="38"/>
                  </a:lnTo>
                  <a:lnTo>
                    <a:pt x="12" y="34"/>
                  </a:lnTo>
                  <a:lnTo>
                    <a:pt x="16" y="32"/>
                  </a:lnTo>
                  <a:lnTo>
                    <a:pt x="22" y="30"/>
                  </a:lnTo>
                  <a:lnTo>
                    <a:pt x="36" y="30"/>
                  </a:lnTo>
                  <a:lnTo>
                    <a:pt x="26" y="36"/>
                  </a:lnTo>
                  <a:lnTo>
                    <a:pt x="22" y="40"/>
                  </a:lnTo>
                  <a:lnTo>
                    <a:pt x="18" y="44"/>
                  </a:lnTo>
                  <a:lnTo>
                    <a:pt x="32" y="38"/>
                  </a:lnTo>
                  <a:lnTo>
                    <a:pt x="46" y="36"/>
                  </a:lnTo>
                  <a:lnTo>
                    <a:pt x="74" y="32"/>
                  </a:lnTo>
                  <a:lnTo>
                    <a:pt x="68" y="34"/>
                  </a:lnTo>
                  <a:lnTo>
                    <a:pt x="64" y="34"/>
                  </a:lnTo>
                  <a:lnTo>
                    <a:pt x="54" y="32"/>
                  </a:lnTo>
                  <a:lnTo>
                    <a:pt x="60" y="26"/>
                  </a:lnTo>
                  <a:lnTo>
                    <a:pt x="68" y="22"/>
                  </a:lnTo>
                  <a:lnTo>
                    <a:pt x="76" y="20"/>
                  </a:lnTo>
                  <a:lnTo>
                    <a:pt x="82" y="16"/>
                  </a:lnTo>
                  <a:lnTo>
                    <a:pt x="78" y="14"/>
                  </a:lnTo>
                  <a:lnTo>
                    <a:pt x="72" y="14"/>
                  </a:lnTo>
                  <a:lnTo>
                    <a:pt x="68" y="16"/>
                  </a:lnTo>
                  <a:lnTo>
                    <a:pt x="62" y="16"/>
                  </a:lnTo>
                  <a:lnTo>
                    <a:pt x="80" y="10"/>
                  </a:lnTo>
                  <a:lnTo>
                    <a:pt x="98" y="4"/>
                  </a:lnTo>
                  <a:lnTo>
                    <a:pt x="84" y="0"/>
                  </a:lnTo>
                  <a:lnTo>
                    <a:pt x="70" y="0"/>
                  </a:lnTo>
                  <a:lnTo>
                    <a:pt x="56" y="4"/>
                  </a:lnTo>
                  <a:lnTo>
                    <a:pt x="44" y="10"/>
                  </a:lnTo>
                  <a:lnTo>
                    <a:pt x="46" y="10"/>
                  </a:lnTo>
                  <a:lnTo>
                    <a:pt x="52" y="14"/>
                  </a:lnTo>
                  <a:close/>
                </a:path>
              </a:pathLst>
            </a:custGeom>
            <a:solidFill>
              <a:srgbClr val="1F8E43"/>
            </a:solidFill>
            <a:ln w="3175">
              <a:solidFill>
                <a:srgbClr val="006B30"/>
              </a:solidFill>
              <a:round/>
              <a:headEnd/>
              <a:tailEnd/>
            </a:ln>
          </p:spPr>
          <p:txBody>
            <a:bodyPr/>
            <a:lstStyle/>
            <a:p>
              <a:endParaRPr lang="en-US"/>
            </a:p>
          </p:txBody>
        </p:sp>
        <p:sp>
          <p:nvSpPr>
            <p:cNvPr id="29287" name="Freeform 346"/>
            <p:cNvSpPr>
              <a:spLocks/>
            </p:cNvSpPr>
            <p:nvPr/>
          </p:nvSpPr>
          <p:spPr bwMode="auto">
            <a:xfrm>
              <a:off x="612" y="2418"/>
              <a:ext cx="70" cy="30"/>
            </a:xfrm>
            <a:custGeom>
              <a:avLst/>
              <a:gdLst>
                <a:gd name="T0" fmla="*/ 8 w 70"/>
                <a:gd name="T1" fmla="*/ 0 h 30"/>
                <a:gd name="T2" fmla="*/ 32 w 70"/>
                <a:gd name="T3" fmla="*/ 4 h 30"/>
                <a:gd name="T4" fmla="*/ 44 w 70"/>
                <a:gd name="T5" fmla="*/ 6 h 30"/>
                <a:gd name="T6" fmla="*/ 56 w 70"/>
                <a:gd name="T7" fmla="*/ 10 h 30"/>
                <a:gd name="T8" fmla="*/ 46 w 70"/>
                <a:gd name="T9" fmla="*/ 8 h 30"/>
                <a:gd name="T10" fmla="*/ 36 w 70"/>
                <a:gd name="T11" fmla="*/ 8 h 30"/>
                <a:gd name="T12" fmla="*/ 26 w 70"/>
                <a:gd name="T13" fmla="*/ 10 h 30"/>
                <a:gd name="T14" fmla="*/ 16 w 70"/>
                <a:gd name="T15" fmla="*/ 16 h 30"/>
                <a:gd name="T16" fmla="*/ 30 w 70"/>
                <a:gd name="T17" fmla="*/ 16 h 30"/>
                <a:gd name="T18" fmla="*/ 44 w 70"/>
                <a:gd name="T19" fmla="*/ 18 h 30"/>
                <a:gd name="T20" fmla="*/ 58 w 70"/>
                <a:gd name="T21" fmla="*/ 22 h 30"/>
                <a:gd name="T22" fmla="*/ 70 w 70"/>
                <a:gd name="T23" fmla="*/ 30 h 30"/>
                <a:gd name="T24" fmla="*/ 64 w 70"/>
                <a:gd name="T25" fmla="*/ 26 h 30"/>
                <a:gd name="T26" fmla="*/ 56 w 70"/>
                <a:gd name="T27" fmla="*/ 24 h 30"/>
                <a:gd name="T28" fmla="*/ 40 w 70"/>
                <a:gd name="T29" fmla="*/ 24 h 30"/>
                <a:gd name="T30" fmla="*/ 22 w 70"/>
                <a:gd name="T31" fmla="*/ 24 h 30"/>
                <a:gd name="T32" fmla="*/ 12 w 70"/>
                <a:gd name="T33" fmla="*/ 26 h 30"/>
                <a:gd name="T34" fmla="*/ 4 w 70"/>
                <a:gd name="T35" fmla="*/ 28 h 30"/>
                <a:gd name="T36" fmla="*/ 8 w 70"/>
                <a:gd name="T37" fmla="*/ 26 h 30"/>
                <a:gd name="T38" fmla="*/ 12 w 70"/>
                <a:gd name="T39" fmla="*/ 24 h 30"/>
                <a:gd name="T40" fmla="*/ 16 w 70"/>
                <a:gd name="T41" fmla="*/ 22 h 30"/>
                <a:gd name="T42" fmla="*/ 16 w 70"/>
                <a:gd name="T43" fmla="*/ 16 h 30"/>
                <a:gd name="T44" fmla="*/ 8 w 70"/>
                <a:gd name="T45" fmla="*/ 14 h 30"/>
                <a:gd name="T46" fmla="*/ 0 w 70"/>
                <a:gd name="T47" fmla="*/ 14 h 30"/>
                <a:gd name="T48" fmla="*/ 0 w 70"/>
                <a:gd name="T49" fmla="*/ 10 h 30"/>
                <a:gd name="T50" fmla="*/ 10 w 70"/>
                <a:gd name="T51" fmla="*/ 8 h 30"/>
                <a:gd name="T52" fmla="*/ 22 w 70"/>
                <a:gd name="T53" fmla="*/ 6 h 30"/>
                <a:gd name="T54" fmla="*/ 8 w 70"/>
                <a:gd name="T55" fmla="*/ 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30"/>
                <a:gd name="T86" fmla="*/ 70 w 70"/>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30">
                  <a:moveTo>
                    <a:pt x="8" y="0"/>
                  </a:moveTo>
                  <a:lnTo>
                    <a:pt x="32" y="4"/>
                  </a:lnTo>
                  <a:lnTo>
                    <a:pt x="44" y="6"/>
                  </a:lnTo>
                  <a:lnTo>
                    <a:pt x="56" y="10"/>
                  </a:lnTo>
                  <a:lnTo>
                    <a:pt x="46" y="8"/>
                  </a:lnTo>
                  <a:lnTo>
                    <a:pt x="36" y="8"/>
                  </a:lnTo>
                  <a:lnTo>
                    <a:pt x="26" y="10"/>
                  </a:lnTo>
                  <a:lnTo>
                    <a:pt x="16" y="16"/>
                  </a:lnTo>
                  <a:lnTo>
                    <a:pt x="30" y="16"/>
                  </a:lnTo>
                  <a:lnTo>
                    <a:pt x="44" y="18"/>
                  </a:lnTo>
                  <a:lnTo>
                    <a:pt x="58" y="22"/>
                  </a:lnTo>
                  <a:lnTo>
                    <a:pt x="70" y="30"/>
                  </a:lnTo>
                  <a:lnTo>
                    <a:pt x="64" y="26"/>
                  </a:lnTo>
                  <a:lnTo>
                    <a:pt x="56" y="24"/>
                  </a:lnTo>
                  <a:lnTo>
                    <a:pt x="40" y="24"/>
                  </a:lnTo>
                  <a:lnTo>
                    <a:pt x="22" y="24"/>
                  </a:lnTo>
                  <a:lnTo>
                    <a:pt x="12" y="26"/>
                  </a:lnTo>
                  <a:lnTo>
                    <a:pt x="4" y="28"/>
                  </a:lnTo>
                  <a:lnTo>
                    <a:pt x="8" y="26"/>
                  </a:lnTo>
                  <a:lnTo>
                    <a:pt x="12" y="24"/>
                  </a:lnTo>
                  <a:lnTo>
                    <a:pt x="16" y="22"/>
                  </a:lnTo>
                  <a:lnTo>
                    <a:pt x="16" y="16"/>
                  </a:lnTo>
                  <a:lnTo>
                    <a:pt x="8" y="14"/>
                  </a:lnTo>
                  <a:lnTo>
                    <a:pt x="0" y="14"/>
                  </a:lnTo>
                  <a:lnTo>
                    <a:pt x="0" y="10"/>
                  </a:lnTo>
                  <a:lnTo>
                    <a:pt x="10" y="8"/>
                  </a:lnTo>
                  <a:lnTo>
                    <a:pt x="22" y="6"/>
                  </a:lnTo>
                  <a:lnTo>
                    <a:pt x="8" y="0"/>
                  </a:lnTo>
                  <a:close/>
                </a:path>
              </a:pathLst>
            </a:custGeom>
            <a:solidFill>
              <a:srgbClr val="1F8E43"/>
            </a:solidFill>
            <a:ln w="3175">
              <a:solidFill>
                <a:srgbClr val="006B30"/>
              </a:solidFill>
              <a:round/>
              <a:headEnd/>
              <a:tailEnd/>
            </a:ln>
          </p:spPr>
          <p:txBody>
            <a:bodyPr/>
            <a:lstStyle/>
            <a:p>
              <a:endParaRPr lang="en-US"/>
            </a:p>
          </p:txBody>
        </p:sp>
        <p:sp>
          <p:nvSpPr>
            <p:cNvPr id="29288" name="Freeform 347"/>
            <p:cNvSpPr>
              <a:spLocks/>
            </p:cNvSpPr>
            <p:nvPr/>
          </p:nvSpPr>
          <p:spPr bwMode="auto">
            <a:xfrm>
              <a:off x="602" y="2444"/>
              <a:ext cx="74" cy="20"/>
            </a:xfrm>
            <a:custGeom>
              <a:avLst/>
              <a:gdLst>
                <a:gd name="T0" fmla="*/ 36 w 74"/>
                <a:gd name="T1" fmla="*/ 6 h 20"/>
                <a:gd name="T2" fmla="*/ 18 w 74"/>
                <a:gd name="T3" fmla="*/ 8 h 20"/>
                <a:gd name="T4" fmla="*/ 8 w 74"/>
                <a:gd name="T5" fmla="*/ 10 h 20"/>
                <a:gd name="T6" fmla="*/ 0 w 74"/>
                <a:gd name="T7" fmla="*/ 16 h 20"/>
                <a:gd name="T8" fmla="*/ 4 w 74"/>
                <a:gd name="T9" fmla="*/ 18 h 20"/>
                <a:gd name="T10" fmla="*/ 28 w 74"/>
                <a:gd name="T11" fmla="*/ 16 h 20"/>
                <a:gd name="T12" fmla="*/ 40 w 74"/>
                <a:gd name="T13" fmla="*/ 16 h 20"/>
                <a:gd name="T14" fmla="*/ 50 w 74"/>
                <a:gd name="T15" fmla="*/ 20 h 20"/>
                <a:gd name="T16" fmla="*/ 44 w 74"/>
                <a:gd name="T17" fmla="*/ 20 h 20"/>
                <a:gd name="T18" fmla="*/ 58 w 74"/>
                <a:gd name="T19" fmla="*/ 20 h 20"/>
                <a:gd name="T20" fmla="*/ 64 w 74"/>
                <a:gd name="T21" fmla="*/ 20 h 20"/>
                <a:gd name="T22" fmla="*/ 72 w 74"/>
                <a:gd name="T23" fmla="*/ 16 h 20"/>
                <a:gd name="T24" fmla="*/ 68 w 74"/>
                <a:gd name="T25" fmla="*/ 12 h 20"/>
                <a:gd name="T26" fmla="*/ 64 w 74"/>
                <a:gd name="T27" fmla="*/ 8 h 20"/>
                <a:gd name="T28" fmla="*/ 54 w 74"/>
                <a:gd name="T29" fmla="*/ 6 h 20"/>
                <a:gd name="T30" fmla="*/ 64 w 74"/>
                <a:gd name="T31" fmla="*/ 6 h 20"/>
                <a:gd name="T32" fmla="*/ 74 w 74"/>
                <a:gd name="T33" fmla="*/ 6 h 20"/>
                <a:gd name="T34" fmla="*/ 62 w 74"/>
                <a:gd name="T35" fmla="*/ 4 h 20"/>
                <a:gd name="T36" fmla="*/ 50 w 74"/>
                <a:gd name="T37" fmla="*/ 2 h 20"/>
                <a:gd name="T38" fmla="*/ 26 w 74"/>
                <a:gd name="T39" fmla="*/ 0 h 20"/>
                <a:gd name="T40" fmla="*/ 24 w 74"/>
                <a:gd name="T41" fmla="*/ 2 h 20"/>
                <a:gd name="T42" fmla="*/ 36 w 74"/>
                <a:gd name="T43" fmla="*/ 6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20"/>
                <a:gd name="T68" fmla="*/ 74 w 74"/>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20">
                  <a:moveTo>
                    <a:pt x="36" y="6"/>
                  </a:moveTo>
                  <a:lnTo>
                    <a:pt x="18" y="8"/>
                  </a:lnTo>
                  <a:lnTo>
                    <a:pt x="8" y="10"/>
                  </a:lnTo>
                  <a:lnTo>
                    <a:pt x="0" y="16"/>
                  </a:lnTo>
                  <a:lnTo>
                    <a:pt x="4" y="18"/>
                  </a:lnTo>
                  <a:lnTo>
                    <a:pt x="28" y="16"/>
                  </a:lnTo>
                  <a:lnTo>
                    <a:pt x="40" y="16"/>
                  </a:lnTo>
                  <a:lnTo>
                    <a:pt x="50" y="20"/>
                  </a:lnTo>
                  <a:lnTo>
                    <a:pt x="44" y="20"/>
                  </a:lnTo>
                  <a:lnTo>
                    <a:pt x="58" y="20"/>
                  </a:lnTo>
                  <a:lnTo>
                    <a:pt x="64" y="20"/>
                  </a:lnTo>
                  <a:lnTo>
                    <a:pt x="72" y="16"/>
                  </a:lnTo>
                  <a:lnTo>
                    <a:pt x="68" y="12"/>
                  </a:lnTo>
                  <a:lnTo>
                    <a:pt x="64" y="8"/>
                  </a:lnTo>
                  <a:lnTo>
                    <a:pt x="54" y="6"/>
                  </a:lnTo>
                  <a:lnTo>
                    <a:pt x="64" y="6"/>
                  </a:lnTo>
                  <a:lnTo>
                    <a:pt x="74" y="6"/>
                  </a:lnTo>
                  <a:lnTo>
                    <a:pt x="62" y="4"/>
                  </a:lnTo>
                  <a:lnTo>
                    <a:pt x="50" y="2"/>
                  </a:lnTo>
                  <a:lnTo>
                    <a:pt x="26" y="0"/>
                  </a:lnTo>
                  <a:lnTo>
                    <a:pt x="24" y="2"/>
                  </a:lnTo>
                  <a:lnTo>
                    <a:pt x="36" y="6"/>
                  </a:lnTo>
                  <a:close/>
                </a:path>
              </a:pathLst>
            </a:custGeom>
            <a:solidFill>
              <a:srgbClr val="1F8E43"/>
            </a:solidFill>
            <a:ln w="3175">
              <a:solidFill>
                <a:srgbClr val="006B30"/>
              </a:solidFill>
              <a:round/>
              <a:headEnd/>
              <a:tailEnd/>
            </a:ln>
          </p:spPr>
          <p:txBody>
            <a:bodyPr/>
            <a:lstStyle/>
            <a:p>
              <a:endParaRPr lang="en-US"/>
            </a:p>
          </p:txBody>
        </p:sp>
        <p:sp>
          <p:nvSpPr>
            <p:cNvPr id="29289" name="Freeform 348"/>
            <p:cNvSpPr>
              <a:spLocks/>
            </p:cNvSpPr>
            <p:nvPr/>
          </p:nvSpPr>
          <p:spPr bwMode="auto">
            <a:xfrm>
              <a:off x="566" y="2452"/>
              <a:ext cx="66" cy="26"/>
            </a:xfrm>
            <a:custGeom>
              <a:avLst/>
              <a:gdLst>
                <a:gd name="T0" fmla="*/ 42 w 66"/>
                <a:gd name="T1" fmla="*/ 0 h 26"/>
                <a:gd name="T2" fmla="*/ 36 w 66"/>
                <a:gd name="T3" fmla="*/ 0 h 26"/>
                <a:gd name="T4" fmla="*/ 30 w 66"/>
                <a:gd name="T5" fmla="*/ 0 h 26"/>
                <a:gd name="T6" fmla="*/ 18 w 66"/>
                <a:gd name="T7" fmla="*/ 4 h 26"/>
                <a:gd name="T8" fmla="*/ 8 w 66"/>
                <a:gd name="T9" fmla="*/ 12 h 26"/>
                <a:gd name="T10" fmla="*/ 0 w 66"/>
                <a:gd name="T11" fmla="*/ 20 h 26"/>
                <a:gd name="T12" fmla="*/ 8 w 66"/>
                <a:gd name="T13" fmla="*/ 16 h 26"/>
                <a:gd name="T14" fmla="*/ 18 w 66"/>
                <a:gd name="T15" fmla="*/ 16 h 26"/>
                <a:gd name="T16" fmla="*/ 36 w 66"/>
                <a:gd name="T17" fmla="*/ 16 h 26"/>
                <a:gd name="T18" fmla="*/ 34 w 66"/>
                <a:gd name="T19" fmla="*/ 18 h 26"/>
                <a:gd name="T20" fmla="*/ 30 w 66"/>
                <a:gd name="T21" fmla="*/ 20 h 26"/>
                <a:gd name="T22" fmla="*/ 26 w 66"/>
                <a:gd name="T23" fmla="*/ 22 h 26"/>
                <a:gd name="T24" fmla="*/ 24 w 66"/>
                <a:gd name="T25" fmla="*/ 24 h 26"/>
                <a:gd name="T26" fmla="*/ 24 w 66"/>
                <a:gd name="T27" fmla="*/ 26 h 26"/>
                <a:gd name="T28" fmla="*/ 46 w 66"/>
                <a:gd name="T29" fmla="*/ 24 h 26"/>
                <a:gd name="T30" fmla="*/ 66 w 66"/>
                <a:gd name="T31" fmla="*/ 24 h 26"/>
                <a:gd name="T32" fmla="*/ 58 w 66"/>
                <a:gd name="T33" fmla="*/ 18 h 26"/>
                <a:gd name="T34" fmla="*/ 50 w 66"/>
                <a:gd name="T35" fmla="*/ 12 h 26"/>
                <a:gd name="T36" fmla="*/ 30 w 66"/>
                <a:gd name="T37" fmla="*/ 0 h 26"/>
                <a:gd name="T38" fmla="*/ 30 w 66"/>
                <a:gd name="T39" fmla="*/ 2 h 26"/>
                <a:gd name="T40" fmla="*/ 42 w 6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26"/>
                <a:gd name="T65" fmla="*/ 66 w 6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26">
                  <a:moveTo>
                    <a:pt x="42" y="0"/>
                  </a:moveTo>
                  <a:lnTo>
                    <a:pt x="36" y="0"/>
                  </a:lnTo>
                  <a:lnTo>
                    <a:pt x="30" y="0"/>
                  </a:lnTo>
                  <a:lnTo>
                    <a:pt x="18" y="4"/>
                  </a:lnTo>
                  <a:lnTo>
                    <a:pt x="8" y="12"/>
                  </a:lnTo>
                  <a:lnTo>
                    <a:pt x="0" y="20"/>
                  </a:lnTo>
                  <a:lnTo>
                    <a:pt x="8" y="16"/>
                  </a:lnTo>
                  <a:lnTo>
                    <a:pt x="18" y="16"/>
                  </a:lnTo>
                  <a:lnTo>
                    <a:pt x="36" y="16"/>
                  </a:lnTo>
                  <a:lnTo>
                    <a:pt x="34" y="18"/>
                  </a:lnTo>
                  <a:lnTo>
                    <a:pt x="30" y="20"/>
                  </a:lnTo>
                  <a:lnTo>
                    <a:pt x="26" y="22"/>
                  </a:lnTo>
                  <a:lnTo>
                    <a:pt x="24" y="24"/>
                  </a:lnTo>
                  <a:lnTo>
                    <a:pt x="24" y="26"/>
                  </a:lnTo>
                  <a:lnTo>
                    <a:pt x="46" y="24"/>
                  </a:lnTo>
                  <a:lnTo>
                    <a:pt x="66" y="24"/>
                  </a:lnTo>
                  <a:lnTo>
                    <a:pt x="58" y="18"/>
                  </a:lnTo>
                  <a:lnTo>
                    <a:pt x="50" y="12"/>
                  </a:lnTo>
                  <a:lnTo>
                    <a:pt x="30" y="0"/>
                  </a:lnTo>
                  <a:lnTo>
                    <a:pt x="30" y="2"/>
                  </a:lnTo>
                  <a:lnTo>
                    <a:pt x="42" y="0"/>
                  </a:lnTo>
                  <a:close/>
                </a:path>
              </a:pathLst>
            </a:custGeom>
            <a:solidFill>
              <a:srgbClr val="1F8E43"/>
            </a:solidFill>
            <a:ln w="3175">
              <a:solidFill>
                <a:srgbClr val="006B30"/>
              </a:solidFill>
              <a:round/>
              <a:headEnd/>
              <a:tailEnd/>
            </a:ln>
          </p:spPr>
          <p:txBody>
            <a:bodyPr/>
            <a:lstStyle/>
            <a:p>
              <a:endParaRPr lang="en-US"/>
            </a:p>
          </p:txBody>
        </p:sp>
        <p:sp>
          <p:nvSpPr>
            <p:cNvPr id="29290" name="Freeform 349"/>
            <p:cNvSpPr>
              <a:spLocks/>
            </p:cNvSpPr>
            <p:nvPr/>
          </p:nvSpPr>
          <p:spPr bwMode="auto">
            <a:xfrm>
              <a:off x="514" y="2446"/>
              <a:ext cx="80" cy="48"/>
            </a:xfrm>
            <a:custGeom>
              <a:avLst/>
              <a:gdLst>
                <a:gd name="T0" fmla="*/ 54 w 80"/>
                <a:gd name="T1" fmla="*/ 8 h 48"/>
                <a:gd name="T2" fmla="*/ 44 w 80"/>
                <a:gd name="T3" fmla="*/ 4 h 48"/>
                <a:gd name="T4" fmla="*/ 38 w 80"/>
                <a:gd name="T5" fmla="*/ 4 h 48"/>
                <a:gd name="T6" fmla="*/ 30 w 80"/>
                <a:gd name="T7" fmla="*/ 4 h 48"/>
                <a:gd name="T8" fmla="*/ 20 w 80"/>
                <a:gd name="T9" fmla="*/ 12 h 48"/>
                <a:gd name="T10" fmla="*/ 8 w 80"/>
                <a:gd name="T11" fmla="*/ 18 h 48"/>
                <a:gd name="T12" fmla="*/ 2 w 80"/>
                <a:gd name="T13" fmla="*/ 22 h 48"/>
                <a:gd name="T14" fmla="*/ 0 w 80"/>
                <a:gd name="T15" fmla="*/ 28 h 48"/>
                <a:gd name="T16" fmla="*/ 14 w 80"/>
                <a:gd name="T17" fmla="*/ 26 h 48"/>
                <a:gd name="T18" fmla="*/ 28 w 80"/>
                <a:gd name="T19" fmla="*/ 24 h 48"/>
                <a:gd name="T20" fmla="*/ 20 w 80"/>
                <a:gd name="T21" fmla="*/ 30 h 48"/>
                <a:gd name="T22" fmla="*/ 14 w 80"/>
                <a:gd name="T23" fmla="*/ 34 h 48"/>
                <a:gd name="T24" fmla="*/ 8 w 80"/>
                <a:gd name="T25" fmla="*/ 40 h 48"/>
                <a:gd name="T26" fmla="*/ 6 w 80"/>
                <a:gd name="T27" fmla="*/ 44 h 48"/>
                <a:gd name="T28" fmla="*/ 4 w 80"/>
                <a:gd name="T29" fmla="*/ 48 h 48"/>
                <a:gd name="T30" fmla="*/ 20 w 80"/>
                <a:gd name="T31" fmla="*/ 44 h 48"/>
                <a:gd name="T32" fmla="*/ 36 w 80"/>
                <a:gd name="T33" fmla="*/ 40 h 48"/>
                <a:gd name="T34" fmla="*/ 54 w 80"/>
                <a:gd name="T35" fmla="*/ 40 h 48"/>
                <a:gd name="T36" fmla="*/ 70 w 80"/>
                <a:gd name="T37" fmla="*/ 40 h 48"/>
                <a:gd name="T38" fmla="*/ 62 w 80"/>
                <a:gd name="T39" fmla="*/ 34 h 48"/>
                <a:gd name="T40" fmla="*/ 54 w 80"/>
                <a:gd name="T41" fmla="*/ 28 h 48"/>
                <a:gd name="T42" fmla="*/ 68 w 80"/>
                <a:gd name="T43" fmla="*/ 26 h 48"/>
                <a:gd name="T44" fmla="*/ 80 w 80"/>
                <a:gd name="T45" fmla="*/ 22 h 48"/>
                <a:gd name="T46" fmla="*/ 78 w 80"/>
                <a:gd name="T47" fmla="*/ 18 h 48"/>
                <a:gd name="T48" fmla="*/ 74 w 80"/>
                <a:gd name="T49" fmla="*/ 16 h 48"/>
                <a:gd name="T50" fmla="*/ 70 w 80"/>
                <a:gd name="T51" fmla="*/ 14 h 48"/>
                <a:gd name="T52" fmla="*/ 68 w 80"/>
                <a:gd name="T53" fmla="*/ 10 h 48"/>
                <a:gd name="T54" fmla="*/ 70 w 80"/>
                <a:gd name="T55" fmla="*/ 8 h 48"/>
                <a:gd name="T56" fmla="*/ 74 w 80"/>
                <a:gd name="T57" fmla="*/ 6 h 48"/>
                <a:gd name="T58" fmla="*/ 72 w 80"/>
                <a:gd name="T59" fmla="*/ 4 h 48"/>
                <a:gd name="T60" fmla="*/ 68 w 80"/>
                <a:gd name="T61" fmla="*/ 2 h 48"/>
                <a:gd name="T62" fmla="*/ 60 w 80"/>
                <a:gd name="T63" fmla="*/ 2 h 48"/>
                <a:gd name="T64" fmla="*/ 48 w 80"/>
                <a:gd name="T65" fmla="*/ 0 h 48"/>
                <a:gd name="T66" fmla="*/ 34 w 80"/>
                <a:gd name="T67" fmla="*/ 2 h 48"/>
                <a:gd name="T68" fmla="*/ 54 w 80"/>
                <a:gd name="T69" fmla="*/ 8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48"/>
                <a:gd name="T107" fmla="*/ 80 w 80"/>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48">
                  <a:moveTo>
                    <a:pt x="54" y="8"/>
                  </a:moveTo>
                  <a:lnTo>
                    <a:pt x="44" y="4"/>
                  </a:lnTo>
                  <a:lnTo>
                    <a:pt x="38" y="4"/>
                  </a:lnTo>
                  <a:lnTo>
                    <a:pt x="30" y="4"/>
                  </a:lnTo>
                  <a:lnTo>
                    <a:pt x="20" y="12"/>
                  </a:lnTo>
                  <a:lnTo>
                    <a:pt x="8" y="18"/>
                  </a:lnTo>
                  <a:lnTo>
                    <a:pt x="2" y="22"/>
                  </a:lnTo>
                  <a:lnTo>
                    <a:pt x="0" y="28"/>
                  </a:lnTo>
                  <a:lnTo>
                    <a:pt x="14" y="26"/>
                  </a:lnTo>
                  <a:lnTo>
                    <a:pt x="28" y="24"/>
                  </a:lnTo>
                  <a:lnTo>
                    <a:pt x="20" y="30"/>
                  </a:lnTo>
                  <a:lnTo>
                    <a:pt x="14" y="34"/>
                  </a:lnTo>
                  <a:lnTo>
                    <a:pt x="8" y="40"/>
                  </a:lnTo>
                  <a:lnTo>
                    <a:pt x="6" y="44"/>
                  </a:lnTo>
                  <a:lnTo>
                    <a:pt x="4" y="48"/>
                  </a:lnTo>
                  <a:lnTo>
                    <a:pt x="20" y="44"/>
                  </a:lnTo>
                  <a:lnTo>
                    <a:pt x="36" y="40"/>
                  </a:lnTo>
                  <a:lnTo>
                    <a:pt x="54" y="40"/>
                  </a:lnTo>
                  <a:lnTo>
                    <a:pt x="70" y="40"/>
                  </a:lnTo>
                  <a:lnTo>
                    <a:pt x="62" y="34"/>
                  </a:lnTo>
                  <a:lnTo>
                    <a:pt x="54" y="28"/>
                  </a:lnTo>
                  <a:lnTo>
                    <a:pt x="68" y="26"/>
                  </a:lnTo>
                  <a:lnTo>
                    <a:pt x="80" y="22"/>
                  </a:lnTo>
                  <a:lnTo>
                    <a:pt x="78" y="18"/>
                  </a:lnTo>
                  <a:lnTo>
                    <a:pt x="74" y="16"/>
                  </a:lnTo>
                  <a:lnTo>
                    <a:pt x="70" y="14"/>
                  </a:lnTo>
                  <a:lnTo>
                    <a:pt x="68" y="10"/>
                  </a:lnTo>
                  <a:lnTo>
                    <a:pt x="70" y="8"/>
                  </a:lnTo>
                  <a:lnTo>
                    <a:pt x="74" y="6"/>
                  </a:lnTo>
                  <a:lnTo>
                    <a:pt x="72" y="4"/>
                  </a:lnTo>
                  <a:lnTo>
                    <a:pt x="68" y="2"/>
                  </a:lnTo>
                  <a:lnTo>
                    <a:pt x="60" y="2"/>
                  </a:lnTo>
                  <a:lnTo>
                    <a:pt x="48" y="0"/>
                  </a:lnTo>
                  <a:lnTo>
                    <a:pt x="34" y="2"/>
                  </a:lnTo>
                  <a:lnTo>
                    <a:pt x="54" y="8"/>
                  </a:lnTo>
                  <a:close/>
                </a:path>
              </a:pathLst>
            </a:custGeom>
            <a:solidFill>
              <a:srgbClr val="1F8E43"/>
            </a:solidFill>
            <a:ln w="3175">
              <a:solidFill>
                <a:srgbClr val="006B30"/>
              </a:solidFill>
              <a:round/>
              <a:headEnd/>
              <a:tailEnd/>
            </a:ln>
          </p:spPr>
          <p:txBody>
            <a:bodyPr/>
            <a:lstStyle/>
            <a:p>
              <a:endParaRPr lang="en-US"/>
            </a:p>
          </p:txBody>
        </p:sp>
        <p:sp>
          <p:nvSpPr>
            <p:cNvPr id="29291" name="Freeform 350"/>
            <p:cNvSpPr>
              <a:spLocks/>
            </p:cNvSpPr>
            <p:nvPr/>
          </p:nvSpPr>
          <p:spPr bwMode="auto">
            <a:xfrm>
              <a:off x="504" y="2380"/>
              <a:ext cx="114" cy="52"/>
            </a:xfrm>
            <a:custGeom>
              <a:avLst/>
              <a:gdLst>
                <a:gd name="T0" fmla="*/ 74 w 114"/>
                <a:gd name="T1" fmla="*/ 2 h 52"/>
                <a:gd name="T2" fmla="*/ 62 w 114"/>
                <a:gd name="T3" fmla="*/ 2 h 52"/>
                <a:gd name="T4" fmla="*/ 52 w 114"/>
                <a:gd name="T5" fmla="*/ 4 h 52"/>
                <a:gd name="T6" fmla="*/ 42 w 114"/>
                <a:gd name="T7" fmla="*/ 8 h 52"/>
                <a:gd name="T8" fmla="*/ 32 w 114"/>
                <a:gd name="T9" fmla="*/ 12 h 52"/>
                <a:gd name="T10" fmla="*/ 22 w 114"/>
                <a:gd name="T11" fmla="*/ 18 h 52"/>
                <a:gd name="T12" fmla="*/ 14 w 114"/>
                <a:gd name="T13" fmla="*/ 26 h 52"/>
                <a:gd name="T14" fmla="*/ 0 w 114"/>
                <a:gd name="T15" fmla="*/ 42 h 52"/>
                <a:gd name="T16" fmla="*/ 10 w 114"/>
                <a:gd name="T17" fmla="*/ 36 h 52"/>
                <a:gd name="T18" fmla="*/ 20 w 114"/>
                <a:gd name="T19" fmla="*/ 34 h 52"/>
                <a:gd name="T20" fmla="*/ 32 w 114"/>
                <a:gd name="T21" fmla="*/ 32 h 52"/>
                <a:gd name="T22" fmla="*/ 44 w 114"/>
                <a:gd name="T23" fmla="*/ 32 h 52"/>
                <a:gd name="T24" fmla="*/ 28 w 114"/>
                <a:gd name="T25" fmla="*/ 40 h 52"/>
                <a:gd name="T26" fmla="*/ 22 w 114"/>
                <a:gd name="T27" fmla="*/ 46 h 52"/>
                <a:gd name="T28" fmla="*/ 16 w 114"/>
                <a:gd name="T29" fmla="*/ 52 h 52"/>
                <a:gd name="T30" fmla="*/ 38 w 114"/>
                <a:gd name="T31" fmla="*/ 46 h 52"/>
                <a:gd name="T32" fmla="*/ 58 w 114"/>
                <a:gd name="T33" fmla="*/ 40 h 52"/>
                <a:gd name="T34" fmla="*/ 80 w 114"/>
                <a:gd name="T35" fmla="*/ 40 h 52"/>
                <a:gd name="T36" fmla="*/ 102 w 114"/>
                <a:gd name="T37" fmla="*/ 40 h 52"/>
                <a:gd name="T38" fmla="*/ 98 w 114"/>
                <a:gd name="T39" fmla="*/ 34 h 52"/>
                <a:gd name="T40" fmla="*/ 90 w 114"/>
                <a:gd name="T41" fmla="*/ 30 h 52"/>
                <a:gd name="T42" fmla="*/ 74 w 114"/>
                <a:gd name="T43" fmla="*/ 24 h 52"/>
                <a:gd name="T44" fmla="*/ 74 w 114"/>
                <a:gd name="T45" fmla="*/ 22 h 52"/>
                <a:gd name="T46" fmla="*/ 98 w 114"/>
                <a:gd name="T47" fmla="*/ 20 h 52"/>
                <a:gd name="T48" fmla="*/ 88 w 114"/>
                <a:gd name="T49" fmla="*/ 16 h 52"/>
                <a:gd name="T50" fmla="*/ 94 w 114"/>
                <a:gd name="T51" fmla="*/ 14 h 52"/>
                <a:gd name="T52" fmla="*/ 102 w 114"/>
                <a:gd name="T53" fmla="*/ 12 h 52"/>
                <a:gd name="T54" fmla="*/ 108 w 114"/>
                <a:gd name="T55" fmla="*/ 10 h 52"/>
                <a:gd name="T56" fmla="*/ 114 w 114"/>
                <a:gd name="T57" fmla="*/ 8 h 52"/>
                <a:gd name="T58" fmla="*/ 92 w 114"/>
                <a:gd name="T59" fmla="*/ 2 h 52"/>
                <a:gd name="T60" fmla="*/ 80 w 114"/>
                <a:gd name="T61" fmla="*/ 0 h 52"/>
                <a:gd name="T62" fmla="*/ 68 w 114"/>
                <a:gd name="T63" fmla="*/ 0 h 52"/>
                <a:gd name="T64" fmla="*/ 68 w 114"/>
                <a:gd name="T65" fmla="*/ 2 h 52"/>
                <a:gd name="T66" fmla="*/ 74 w 114"/>
                <a:gd name="T67" fmla="*/ 2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52"/>
                <a:gd name="T104" fmla="*/ 114 w 114"/>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52">
                  <a:moveTo>
                    <a:pt x="74" y="2"/>
                  </a:moveTo>
                  <a:lnTo>
                    <a:pt x="62" y="2"/>
                  </a:lnTo>
                  <a:lnTo>
                    <a:pt x="52" y="4"/>
                  </a:lnTo>
                  <a:lnTo>
                    <a:pt x="42" y="8"/>
                  </a:lnTo>
                  <a:lnTo>
                    <a:pt x="32" y="12"/>
                  </a:lnTo>
                  <a:lnTo>
                    <a:pt x="22" y="18"/>
                  </a:lnTo>
                  <a:lnTo>
                    <a:pt x="14" y="26"/>
                  </a:lnTo>
                  <a:lnTo>
                    <a:pt x="0" y="42"/>
                  </a:lnTo>
                  <a:lnTo>
                    <a:pt x="10" y="36"/>
                  </a:lnTo>
                  <a:lnTo>
                    <a:pt x="20" y="34"/>
                  </a:lnTo>
                  <a:lnTo>
                    <a:pt x="32" y="32"/>
                  </a:lnTo>
                  <a:lnTo>
                    <a:pt x="44" y="32"/>
                  </a:lnTo>
                  <a:lnTo>
                    <a:pt x="28" y="40"/>
                  </a:lnTo>
                  <a:lnTo>
                    <a:pt x="22" y="46"/>
                  </a:lnTo>
                  <a:lnTo>
                    <a:pt x="16" y="52"/>
                  </a:lnTo>
                  <a:lnTo>
                    <a:pt x="38" y="46"/>
                  </a:lnTo>
                  <a:lnTo>
                    <a:pt x="58" y="40"/>
                  </a:lnTo>
                  <a:lnTo>
                    <a:pt x="80" y="40"/>
                  </a:lnTo>
                  <a:lnTo>
                    <a:pt x="102" y="40"/>
                  </a:lnTo>
                  <a:lnTo>
                    <a:pt x="98" y="34"/>
                  </a:lnTo>
                  <a:lnTo>
                    <a:pt x="90" y="30"/>
                  </a:lnTo>
                  <a:lnTo>
                    <a:pt x="74" y="24"/>
                  </a:lnTo>
                  <a:lnTo>
                    <a:pt x="74" y="22"/>
                  </a:lnTo>
                  <a:lnTo>
                    <a:pt x="98" y="20"/>
                  </a:lnTo>
                  <a:lnTo>
                    <a:pt x="88" y="16"/>
                  </a:lnTo>
                  <a:lnTo>
                    <a:pt x="94" y="14"/>
                  </a:lnTo>
                  <a:lnTo>
                    <a:pt x="102" y="12"/>
                  </a:lnTo>
                  <a:lnTo>
                    <a:pt x="108" y="10"/>
                  </a:lnTo>
                  <a:lnTo>
                    <a:pt x="114" y="8"/>
                  </a:lnTo>
                  <a:lnTo>
                    <a:pt x="92" y="2"/>
                  </a:lnTo>
                  <a:lnTo>
                    <a:pt x="80" y="0"/>
                  </a:lnTo>
                  <a:lnTo>
                    <a:pt x="68" y="0"/>
                  </a:lnTo>
                  <a:lnTo>
                    <a:pt x="68" y="2"/>
                  </a:lnTo>
                  <a:lnTo>
                    <a:pt x="74" y="2"/>
                  </a:lnTo>
                  <a:close/>
                </a:path>
              </a:pathLst>
            </a:custGeom>
            <a:solidFill>
              <a:srgbClr val="1F8E43"/>
            </a:solidFill>
            <a:ln w="3175">
              <a:solidFill>
                <a:srgbClr val="006B30"/>
              </a:solidFill>
              <a:round/>
              <a:headEnd/>
              <a:tailEnd/>
            </a:ln>
          </p:spPr>
          <p:txBody>
            <a:bodyPr/>
            <a:lstStyle/>
            <a:p>
              <a:endParaRPr lang="en-US"/>
            </a:p>
          </p:txBody>
        </p:sp>
        <p:sp>
          <p:nvSpPr>
            <p:cNvPr id="29292" name="Freeform 351"/>
            <p:cNvSpPr>
              <a:spLocks/>
            </p:cNvSpPr>
            <p:nvPr/>
          </p:nvSpPr>
          <p:spPr bwMode="auto">
            <a:xfrm>
              <a:off x="660" y="2336"/>
              <a:ext cx="90" cy="38"/>
            </a:xfrm>
            <a:custGeom>
              <a:avLst/>
              <a:gdLst>
                <a:gd name="T0" fmla="*/ 36 w 90"/>
                <a:gd name="T1" fmla="*/ 8 h 38"/>
                <a:gd name="T2" fmla="*/ 26 w 90"/>
                <a:gd name="T3" fmla="*/ 10 h 38"/>
                <a:gd name="T4" fmla="*/ 16 w 90"/>
                <a:gd name="T5" fmla="*/ 14 h 38"/>
                <a:gd name="T6" fmla="*/ 8 w 90"/>
                <a:gd name="T7" fmla="*/ 20 h 38"/>
                <a:gd name="T8" fmla="*/ 0 w 90"/>
                <a:gd name="T9" fmla="*/ 28 h 38"/>
                <a:gd name="T10" fmla="*/ 6 w 90"/>
                <a:gd name="T11" fmla="*/ 30 h 38"/>
                <a:gd name="T12" fmla="*/ 12 w 90"/>
                <a:gd name="T13" fmla="*/ 28 h 38"/>
                <a:gd name="T14" fmla="*/ 18 w 90"/>
                <a:gd name="T15" fmla="*/ 26 h 38"/>
                <a:gd name="T16" fmla="*/ 24 w 90"/>
                <a:gd name="T17" fmla="*/ 26 h 38"/>
                <a:gd name="T18" fmla="*/ 22 w 90"/>
                <a:gd name="T19" fmla="*/ 30 h 38"/>
                <a:gd name="T20" fmla="*/ 18 w 90"/>
                <a:gd name="T21" fmla="*/ 32 h 38"/>
                <a:gd name="T22" fmla="*/ 14 w 90"/>
                <a:gd name="T23" fmla="*/ 34 h 38"/>
                <a:gd name="T24" fmla="*/ 12 w 90"/>
                <a:gd name="T25" fmla="*/ 38 h 38"/>
                <a:gd name="T26" fmla="*/ 34 w 90"/>
                <a:gd name="T27" fmla="*/ 36 h 38"/>
                <a:gd name="T28" fmla="*/ 54 w 90"/>
                <a:gd name="T29" fmla="*/ 38 h 38"/>
                <a:gd name="T30" fmla="*/ 46 w 90"/>
                <a:gd name="T31" fmla="*/ 30 h 38"/>
                <a:gd name="T32" fmla="*/ 54 w 90"/>
                <a:gd name="T33" fmla="*/ 28 h 38"/>
                <a:gd name="T34" fmla="*/ 60 w 90"/>
                <a:gd name="T35" fmla="*/ 26 h 38"/>
                <a:gd name="T36" fmla="*/ 68 w 90"/>
                <a:gd name="T37" fmla="*/ 26 h 38"/>
                <a:gd name="T38" fmla="*/ 76 w 90"/>
                <a:gd name="T39" fmla="*/ 22 h 38"/>
                <a:gd name="T40" fmla="*/ 74 w 90"/>
                <a:gd name="T41" fmla="*/ 20 h 38"/>
                <a:gd name="T42" fmla="*/ 70 w 90"/>
                <a:gd name="T43" fmla="*/ 18 h 38"/>
                <a:gd name="T44" fmla="*/ 74 w 90"/>
                <a:gd name="T45" fmla="*/ 16 h 38"/>
                <a:gd name="T46" fmla="*/ 80 w 90"/>
                <a:gd name="T47" fmla="*/ 14 h 38"/>
                <a:gd name="T48" fmla="*/ 86 w 90"/>
                <a:gd name="T49" fmla="*/ 12 h 38"/>
                <a:gd name="T50" fmla="*/ 90 w 90"/>
                <a:gd name="T51" fmla="*/ 8 h 38"/>
                <a:gd name="T52" fmla="*/ 88 w 90"/>
                <a:gd name="T53" fmla="*/ 6 h 38"/>
                <a:gd name="T54" fmla="*/ 82 w 90"/>
                <a:gd name="T55" fmla="*/ 4 h 38"/>
                <a:gd name="T56" fmla="*/ 72 w 90"/>
                <a:gd name="T57" fmla="*/ 0 h 38"/>
                <a:gd name="T58" fmla="*/ 62 w 90"/>
                <a:gd name="T59" fmla="*/ 0 h 38"/>
                <a:gd name="T60" fmla="*/ 40 w 90"/>
                <a:gd name="T61" fmla="*/ 0 h 38"/>
                <a:gd name="T62" fmla="*/ 42 w 90"/>
                <a:gd name="T63" fmla="*/ 0 h 38"/>
                <a:gd name="T64" fmla="*/ 36 w 90"/>
                <a:gd name="T65" fmla="*/ 8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38"/>
                <a:gd name="T101" fmla="*/ 90 w 9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38">
                  <a:moveTo>
                    <a:pt x="36" y="8"/>
                  </a:moveTo>
                  <a:lnTo>
                    <a:pt x="26" y="10"/>
                  </a:lnTo>
                  <a:lnTo>
                    <a:pt x="16" y="14"/>
                  </a:lnTo>
                  <a:lnTo>
                    <a:pt x="8" y="20"/>
                  </a:lnTo>
                  <a:lnTo>
                    <a:pt x="0" y="28"/>
                  </a:lnTo>
                  <a:lnTo>
                    <a:pt x="6" y="30"/>
                  </a:lnTo>
                  <a:lnTo>
                    <a:pt x="12" y="28"/>
                  </a:lnTo>
                  <a:lnTo>
                    <a:pt x="18" y="26"/>
                  </a:lnTo>
                  <a:lnTo>
                    <a:pt x="24" y="26"/>
                  </a:lnTo>
                  <a:lnTo>
                    <a:pt x="22" y="30"/>
                  </a:lnTo>
                  <a:lnTo>
                    <a:pt x="18" y="32"/>
                  </a:lnTo>
                  <a:lnTo>
                    <a:pt x="14" y="34"/>
                  </a:lnTo>
                  <a:lnTo>
                    <a:pt x="12" y="38"/>
                  </a:lnTo>
                  <a:lnTo>
                    <a:pt x="34" y="36"/>
                  </a:lnTo>
                  <a:lnTo>
                    <a:pt x="54" y="38"/>
                  </a:lnTo>
                  <a:lnTo>
                    <a:pt x="46" y="30"/>
                  </a:lnTo>
                  <a:lnTo>
                    <a:pt x="54" y="28"/>
                  </a:lnTo>
                  <a:lnTo>
                    <a:pt x="60" y="26"/>
                  </a:lnTo>
                  <a:lnTo>
                    <a:pt x="68" y="26"/>
                  </a:lnTo>
                  <a:lnTo>
                    <a:pt x="76" y="22"/>
                  </a:lnTo>
                  <a:lnTo>
                    <a:pt x="74" y="20"/>
                  </a:lnTo>
                  <a:lnTo>
                    <a:pt x="70" y="18"/>
                  </a:lnTo>
                  <a:lnTo>
                    <a:pt x="74" y="16"/>
                  </a:lnTo>
                  <a:lnTo>
                    <a:pt x="80" y="14"/>
                  </a:lnTo>
                  <a:lnTo>
                    <a:pt x="86" y="12"/>
                  </a:lnTo>
                  <a:lnTo>
                    <a:pt x="90" y="8"/>
                  </a:lnTo>
                  <a:lnTo>
                    <a:pt x="88" y="6"/>
                  </a:lnTo>
                  <a:lnTo>
                    <a:pt x="82" y="4"/>
                  </a:lnTo>
                  <a:lnTo>
                    <a:pt x="72" y="0"/>
                  </a:lnTo>
                  <a:lnTo>
                    <a:pt x="62" y="0"/>
                  </a:lnTo>
                  <a:lnTo>
                    <a:pt x="40" y="0"/>
                  </a:lnTo>
                  <a:lnTo>
                    <a:pt x="42" y="0"/>
                  </a:lnTo>
                  <a:lnTo>
                    <a:pt x="36" y="8"/>
                  </a:lnTo>
                  <a:close/>
                </a:path>
              </a:pathLst>
            </a:custGeom>
            <a:solidFill>
              <a:srgbClr val="1F8E43"/>
            </a:solidFill>
            <a:ln w="3175">
              <a:solidFill>
                <a:srgbClr val="006B30"/>
              </a:solidFill>
              <a:round/>
              <a:headEnd/>
              <a:tailEnd/>
            </a:ln>
          </p:spPr>
          <p:txBody>
            <a:bodyPr/>
            <a:lstStyle/>
            <a:p>
              <a:endParaRPr lang="en-US"/>
            </a:p>
          </p:txBody>
        </p:sp>
        <p:sp>
          <p:nvSpPr>
            <p:cNvPr id="29293" name="Freeform 352"/>
            <p:cNvSpPr>
              <a:spLocks/>
            </p:cNvSpPr>
            <p:nvPr/>
          </p:nvSpPr>
          <p:spPr bwMode="auto">
            <a:xfrm>
              <a:off x="668" y="2368"/>
              <a:ext cx="78" cy="32"/>
            </a:xfrm>
            <a:custGeom>
              <a:avLst/>
              <a:gdLst>
                <a:gd name="T0" fmla="*/ 36 w 78"/>
                <a:gd name="T1" fmla="*/ 6 h 32"/>
                <a:gd name="T2" fmla="*/ 24 w 78"/>
                <a:gd name="T3" fmla="*/ 8 h 32"/>
                <a:gd name="T4" fmla="*/ 16 w 78"/>
                <a:gd name="T5" fmla="*/ 12 h 32"/>
                <a:gd name="T6" fmla="*/ 6 w 78"/>
                <a:gd name="T7" fmla="*/ 16 h 32"/>
                <a:gd name="T8" fmla="*/ 0 w 78"/>
                <a:gd name="T9" fmla="*/ 24 h 32"/>
                <a:gd name="T10" fmla="*/ 2 w 78"/>
                <a:gd name="T11" fmla="*/ 24 h 32"/>
                <a:gd name="T12" fmla="*/ 20 w 78"/>
                <a:gd name="T13" fmla="*/ 24 h 32"/>
                <a:gd name="T14" fmla="*/ 38 w 78"/>
                <a:gd name="T15" fmla="*/ 24 h 32"/>
                <a:gd name="T16" fmla="*/ 34 w 78"/>
                <a:gd name="T17" fmla="*/ 28 h 32"/>
                <a:gd name="T18" fmla="*/ 30 w 78"/>
                <a:gd name="T19" fmla="*/ 30 h 32"/>
                <a:gd name="T20" fmla="*/ 34 w 78"/>
                <a:gd name="T21" fmla="*/ 32 h 32"/>
                <a:gd name="T22" fmla="*/ 70 w 78"/>
                <a:gd name="T23" fmla="*/ 32 h 32"/>
                <a:gd name="T24" fmla="*/ 62 w 78"/>
                <a:gd name="T25" fmla="*/ 28 h 32"/>
                <a:gd name="T26" fmla="*/ 56 w 78"/>
                <a:gd name="T27" fmla="*/ 26 h 32"/>
                <a:gd name="T28" fmla="*/ 62 w 78"/>
                <a:gd name="T29" fmla="*/ 24 h 32"/>
                <a:gd name="T30" fmla="*/ 66 w 78"/>
                <a:gd name="T31" fmla="*/ 22 h 32"/>
                <a:gd name="T32" fmla="*/ 72 w 78"/>
                <a:gd name="T33" fmla="*/ 22 h 32"/>
                <a:gd name="T34" fmla="*/ 78 w 78"/>
                <a:gd name="T35" fmla="*/ 20 h 32"/>
                <a:gd name="T36" fmla="*/ 72 w 78"/>
                <a:gd name="T37" fmla="*/ 16 h 32"/>
                <a:gd name="T38" fmla="*/ 68 w 78"/>
                <a:gd name="T39" fmla="*/ 14 h 32"/>
                <a:gd name="T40" fmla="*/ 62 w 78"/>
                <a:gd name="T41" fmla="*/ 14 h 32"/>
                <a:gd name="T42" fmla="*/ 56 w 78"/>
                <a:gd name="T43" fmla="*/ 12 h 32"/>
                <a:gd name="T44" fmla="*/ 60 w 78"/>
                <a:gd name="T45" fmla="*/ 10 h 32"/>
                <a:gd name="T46" fmla="*/ 64 w 78"/>
                <a:gd name="T47" fmla="*/ 10 h 32"/>
                <a:gd name="T48" fmla="*/ 66 w 78"/>
                <a:gd name="T49" fmla="*/ 8 h 32"/>
                <a:gd name="T50" fmla="*/ 70 w 78"/>
                <a:gd name="T51" fmla="*/ 6 h 32"/>
                <a:gd name="T52" fmla="*/ 60 w 78"/>
                <a:gd name="T53" fmla="*/ 2 h 32"/>
                <a:gd name="T54" fmla="*/ 52 w 78"/>
                <a:gd name="T55" fmla="*/ 2 h 32"/>
                <a:gd name="T56" fmla="*/ 42 w 78"/>
                <a:gd name="T57" fmla="*/ 2 h 32"/>
                <a:gd name="T58" fmla="*/ 34 w 78"/>
                <a:gd name="T59" fmla="*/ 0 h 32"/>
                <a:gd name="T60" fmla="*/ 38 w 78"/>
                <a:gd name="T61" fmla="*/ 2 h 32"/>
                <a:gd name="T62" fmla="*/ 36 w 78"/>
                <a:gd name="T63" fmla="*/ 6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32"/>
                <a:gd name="T98" fmla="*/ 78 w 78"/>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32">
                  <a:moveTo>
                    <a:pt x="36" y="6"/>
                  </a:moveTo>
                  <a:lnTo>
                    <a:pt x="24" y="8"/>
                  </a:lnTo>
                  <a:lnTo>
                    <a:pt x="16" y="12"/>
                  </a:lnTo>
                  <a:lnTo>
                    <a:pt x="6" y="16"/>
                  </a:lnTo>
                  <a:lnTo>
                    <a:pt x="0" y="24"/>
                  </a:lnTo>
                  <a:lnTo>
                    <a:pt x="2" y="24"/>
                  </a:lnTo>
                  <a:lnTo>
                    <a:pt x="20" y="24"/>
                  </a:lnTo>
                  <a:lnTo>
                    <a:pt x="38" y="24"/>
                  </a:lnTo>
                  <a:lnTo>
                    <a:pt x="34" y="28"/>
                  </a:lnTo>
                  <a:lnTo>
                    <a:pt x="30" y="30"/>
                  </a:lnTo>
                  <a:lnTo>
                    <a:pt x="34" y="32"/>
                  </a:lnTo>
                  <a:lnTo>
                    <a:pt x="70" y="32"/>
                  </a:lnTo>
                  <a:lnTo>
                    <a:pt x="62" y="28"/>
                  </a:lnTo>
                  <a:lnTo>
                    <a:pt x="56" y="26"/>
                  </a:lnTo>
                  <a:lnTo>
                    <a:pt x="62" y="24"/>
                  </a:lnTo>
                  <a:lnTo>
                    <a:pt x="66" y="22"/>
                  </a:lnTo>
                  <a:lnTo>
                    <a:pt x="72" y="22"/>
                  </a:lnTo>
                  <a:lnTo>
                    <a:pt x="78" y="20"/>
                  </a:lnTo>
                  <a:lnTo>
                    <a:pt x="72" y="16"/>
                  </a:lnTo>
                  <a:lnTo>
                    <a:pt x="68" y="14"/>
                  </a:lnTo>
                  <a:lnTo>
                    <a:pt x="62" y="14"/>
                  </a:lnTo>
                  <a:lnTo>
                    <a:pt x="56" y="12"/>
                  </a:lnTo>
                  <a:lnTo>
                    <a:pt x="60" y="10"/>
                  </a:lnTo>
                  <a:lnTo>
                    <a:pt x="64" y="10"/>
                  </a:lnTo>
                  <a:lnTo>
                    <a:pt x="66" y="8"/>
                  </a:lnTo>
                  <a:lnTo>
                    <a:pt x="70" y="6"/>
                  </a:lnTo>
                  <a:lnTo>
                    <a:pt x="60" y="2"/>
                  </a:lnTo>
                  <a:lnTo>
                    <a:pt x="52" y="2"/>
                  </a:lnTo>
                  <a:lnTo>
                    <a:pt x="42" y="2"/>
                  </a:lnTo>
                  <a:lnTo>
                    <a:pt x="34" y="0"/>
                  </a:lnTo>
                  <a:lnTo>
                    <a:pt x="38" y="2"/>
                  </a:lnTo>
                  <a:lnTo>
                    <a:pt x="36" y="6"/>
                  </a:lnTo>
                  <a:close/>
                </a:path>
              </a:pathLst>
            </a:custGeom>
            <a:solidFill>
              <a:srgbClr val="1F8E43"/>
            </a:solidFill>
            <a:ln w="3175">
              <a:solidFill>
                <a:srgbClr val="006B30"/>
              </a:solidFill>
              <a:round/>
              <a:headEnd/>
              <a:tailEnd/>
            </a:ln>
          </p:spPr>
          <p:txBody>
            <a:bodyPr/>
            <a:lstStyle/>
            <a:p>
              <a:endParaRPr lang="en-US"/>
            </a:p>
          </p:txBody>
        </p:sp>
        <p:sp>
          <p:nvSpPr>
            <p:cNvPr id="29294" name="Freeform 353"/>
            <p:cNvSpPr>
              <a:spLocks/>
            </p:cNvSpPr>
            <p:nvPr/>
          </p:nvSpPr>
          <p:spPr bwMode="auto">
            <a:xfrm>
              <a:off x="738" y="2366"/>
              <a:ext cx="80" cy="28"/>
            </a:xfrm>
            <a:custGeom>
              <a:avLst/>
              <a:gdLst>
                <a:gd name="T0" fmla="*/ 32 w 80"/>
                <a:gd name="T1" fmla="*/ 2 h 28"/>
                <a:gd name="T2" fmla="*/ 14 w 80"/>
                <a:gd name="T3" fmla="*/ 2 h 28"/>
                <a:gd name="T4" fmla="*/ 8 w 80"/>
                <a:gd name="T5" fmla="*/ 4 h 28"/>
                <a:gd name="T6" fmla="*/ 4 w 80"/>
                <a:gd name="T7" fmla="*/ 6 h 28"/>
                <a:gd name="T8" fmla="*/ 0 w 80"/>
                <a:gd name="T9" fmla="*/ 10 h 28"/>
                <a:gd name="T10" fmla="*/ 8 w 80"/>
                <a:gd name="T11" fmla="*/ 12 h 28"/>
                <a:gd name="T12" fmla="*/ 14 w 80"/>
                <a:gd name="T13" fmla="*/ 12 h 28"/>
                <a:gd name="T14" fmla="*/ 22 w 80"/>
                <a:gd name="T15" fmla="*/ 12 h 28"/>
                <a:gd name="T16" fmla="*/ 28 w 80"/>
                <a:gd name="T17" fmla="*/ 12 h 28"/>
                <a:gd name="T18" fmla="*/ 28 w 80"/>
                <a:gd name="T19" fmla="*/ 14 h 28"/>
                <a:gd name="T20" fmla="*/ 20 w 80"/>
                <a:gd name="T21" fmla="*/ 18 h 28"/>
                <a:gd name="T22" fmla="*/ 12 w 80"/>
                <a:gd name="T23" fmla="*/ 22 h 28"/>
                <a:gd name="T24" fmla="*/ 20 w 80"/>
                <a:gd name="T25" fmla="*/ 24 h 28"/>
                <a:gd name="T26" fmla="*/ 30 w 80"/>
                <a:gd name="T27" fmla="*/ 26 h 28"/>
                <a:gd name="T28" fmla="*/ 48 w 80"/>
                <a:gd name="T29" fmla="*/ 28 h 28"/>
                <a:gd name="T30" fmla="*/ 38 w 80"/>
                <a:gd name="T31" fmla="*/ 28 h 28"/>
                <a:gd name="T32" fmla="*/ 54 w 80"/>
                <a:gd name="T33" fmla="*/ 28 h 28"/>
                <a:gd name="T34" fmla="*/ 68 w 80"/>
                <a:gd name="T35" fmla="*/ 26 h 28"/>
                <a:gd name="T36" fmla="*/ 64 w 80"/>
                <a:gd name="T37" fmla="*/ 24 h 28"/>
                <a:gd name="T38" fmla="*/ 60 w 80"/>
                <a:gd name="T39" fmla="*/ 22 h 28"/>
                <a:gd name="T40" fmla="*/ 52 w 80"/>
                <a:gd name="T41" fmla="*/ 18 h 28"/>
                <a:gd name="T42" fmla="*/ 56 w 80"/>
                <a:gd name="T43" fmla="*/ 14 h 28"/>
                <a:gd name="T44" fmla="*/ 58 w 80"/>
                <a:gd name="T45" fmla="*/ 14 h 28"/>
                <a:gd name="T46" fmla="*/ 66 w 80"/>
                <a:gd name="T47" fmla="*/ 12 h 28"/>
                <a:gd name="T48" fmla="*/ 72 w 80"/>
                <a:gd name="T49" fmla="*/ 12 h 28"/>
                <a:gd name="T50" fmla="*/ 80 w 80"/>
                <a:gd name="T51" fmla="*/ 10 h 28"/>
                <a:gd name="T52" fmla="*/ 74 w 80"/>
                <a:gd name="T53" fmla="*/ 8 h 28"/>
                <a:gd name="T54" fmla="*/ 68 w 80"/>
                <a:gd name="T55" fmla="*/ 6 h 28"/>
                <a:gd name="T56" fmla="*/ 64 w 80"/>
                <a:gd name="T57" fmla="*/ 6 h 28"/>
                <a:gd name="T58" fmla="*/ 58 w 80"/>
                <a:gd name="T59" fmla="*/ 2 h 28"/>
                <a:gd name="T60" fmla="*/ 62 w 80"/>
                <a:gd name="T61" fmla="*/ 2 h 28"/>
                <a:gd name="T62" fmla="*/ 54 w 80"/>
                <a:gd name="T63" fmla="*/ 0 h 28"/>
                <a:gd name="T64" fmla="*/ 46 w 80"/>
                <a:gd name="T65" fmla="*/ 0 h 28"/>
                <a:gd name="T66" fmla="*/ 38 w 80"/>
                <a:gd name="T67" fmla="*/ 0 h 28"/>
                <a:gd name="T68" fmla="*/ 32 w 80"/>
                <a:gd name="T69" fmla="*/ 0 h 28"/>
                <a:gd name="T70" fmla="*/ 32 w 80"/>
                <a:gd name="T71" fmla="*/ 2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28"/>
                <a:gd name="T110" fmla="*/ 80 w 80"/>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28">
                  <a:moveTo>
                    <a:pt x="32" y="2"/>
                  </a:moveTo>
                  <a:lnTo>
                    <a:pt x="14" y="2"/>
                  </a:lnTo>
                  <a:lnTo>
                    <a:pt x="8" y="4"/>
                  </a:lnTo>
                  <a:lnTo>
                    <a:pt x="4" y="6"/>
                  </a:lnTo>
                  <a:lnTo>
                    <a:pt x="0" y="10"/>
                  </a:lnTo>
                  <a:lnTo>
                    <a:pt x="8" y="12"/>
                  </a:lnTo>
                  <a:lnTo>
                    <a:pt x="14" y="12"/>
                  </a:lnTo>
                  <a:lnTo>
                    <a:pt x="22" y="12"/>
                  </a:lnTo>
                  <a:lnTo>
                    <a:pt x="28" y="12"/>
                  </a:lnTo>
                  <a:lnTo>
                    <a:pt x="28" y="14"/>
                  </a:lnTo>
                  <a:lnTo>
                    <a:pt x="20" y="18"/>
                  </a:lnTo>
                  <a:lnTo>
                    <a:pt x="12" y="22"/>
                  </a:lnTo>
                  <a:lnTo>
                    <a:pt x="20" y="24"/>
                  </a:lnTo>
                  <a:lnTo>
                    <a:pt x="30" y="26"/>
                  </a:lnTo>
                  <a:lnTo>
                    <a:pt x="48" y="28"/>
                  </a:lnTo>
                  <a:lnTo>
                    <a:pt x="38" y="28"/>
                  </a:lnTo>
                  <a:lnTo>
                    <a:pt x="54" y="28"/>
                  </a:lnTo>
                  <a:lnTo>
                    <a:pt x="68" y="26"/>
                  </a:lnTo>
                  <a:lnTo>
                    <a:pt x="64" y="24"/>
                  </a:lnTo>
                  <a:lnTo>
                    <a:pt x="60" y="22"/>
                  </a:lnTo>
                  <a:lnTo>
                    <a:pt x="52" y="18"/>
                  </a:lnTo>
                  <a:lnTo>
                    <a:pt x="56" y="14"/>
                  </a:lnTo>
                  <a:lnTo>
                    <a:pt x="58" y="14"/>
                  </a:lnTo>
                  <a:lnTo>
                    <a:pt x="66" y="12"/>
                  </a:lnTo>
                  <a:lnTo>
                    <a:pt x="72" y="12"/>
                  </a:lnTo>
                  <a:lnTo>
                    <a:pt x="80" y="10"/>
                  </a:lnTo>
                  <a:lnTo>
                    <a:pt x="74" y="8"/>
                  </a:lnTo>
                  <a:lnTo>
                    <a:pt x="68" y="6"/>
                  </a:lnTo>
                  <a:lnTo>
                    <a:pt x="64" y="6"/>
                  </a:lnTo>
                  <a:lnTo>
                    <a:pt x="58" y="2"/>
                  </a:lnTo>
                  <a:lnTo>
                    <a:pt x="62" y="2"/>
                  </a:lnTo>
                  <a:lnTo>
                    <a:pt x="54" y="0"/>
                  </a:lnTo>
                  <a:lnTo>
                    <a:pt x="46" y="0"/>
                  </a:lnTo>
                  <a:lnTo>
                    <a:pt x="38" y="0"/>
                  </a:lnTo>
                  <a:lnTo>
                    <a:pt x="32" y="0"/>
                  </a:lnTo>
                  <a:lnTo>
                    <a:pt x="32" y="2"/>
                  </a:lnTo>
                  <a:close/>
                </a:path>
              </a:pathLst>
            </a:custGeom>
            <a:solidFill>
              <a:srgbClr val="1F8E43"/>
            </a:solidFill>
            <a:ln w="3175">
              <a:solidFill>
                <a:srgbClr val="006B30"/>
              </a:solidFill>
              <a:round/>
              <a:headEnd/>
              <a:tailEnd/>
            </a:ln>
          </p:spPr>
          <p:txBody>
            <a:bodyPr/>
            <a:lstStyle/>
            <a:p>
              <a:endParaRPr lang="en-US"/>
            </a:p>
          </p:txBody>
        </p:sp>
        <p:sp>
          <p:nvSpPr>
            <p:cNvPr id="29295" name="Freeform 354"/>
            <p:cNvSpPr>
              <a:spLocks/>
            </p:cNvSpPr>
            <p:nvPr/>
          </p:nvSpPr>
          <p:spPr bwMode="auto">
            <a:xfrm>
              <a:off x="714" y="2356"/>
              <a:ext cx="58" cy="26"/>
            </a:xfrm>
            <a:custGeom>
              <a:avLst/>
              <a:gdLst>
                <a:gd name="T0" fmla="*/ 30 w 58"/>
                <a:gd name="T1" fmla="*/ 0 h 26"/>
                <a:gd name="T2" fmla="*/ 14 w 58"/>
                <a:gd name="T3" fmla="*/ 2 h 26"/>
                <a:gd name="T4" fmla="*/ 6 w 58"/>
                <a:gd name="T5" fmla="*/ 6 h 26"/>
                <a:gd name="T6" fmla="*/ 0 w 58"/>
                <a:gd name="T7" fmla="*/ 10 h 26"/>
                <a:gd name="T8" fmla="*/ 6 w 58"/>
                <a:gd name="T9" fmla="*/ 12 h 26"/>
                <a:gd name="T10" fmla="*/ 10 w 58"/>
                <a:gd name="T11" fmla="*/ 12 h 26"/>
                <a:gd name="T12" fmla="*/ 16 w 58"/>
                <a:gd name="T13" fmla="*/ 12 h 26"/>
                <a:gd name="T14" fmla="*/ 20 w 58"/>
                <a:gd name="T15" fmla="*/ 12 h 26"/>
                <a:gd name="T16" fmla="*/ 4 w 58"/>
                <a:gd name="T17" fmla="*/ 22 h 26"/>
                <a:gd name="T18" fmla="*/ 6 w 58"/>
                <a:gd name="T19" fmla="*/ 24 h 26"/>
                <a:gd name="T20" fmla="*/ 20 w 58"/>
                <a:gd name="T21" fmla="*/ 24 h 26"/>
                <a:gd name="T22" fmla="*/ 28 w 58"/>
                <a:gd name="T23" fmla="*/ 24 h 26"/>
                <a:gd name="T24" fmla="*/ 36 w 58"/>
                <a:gd name="T25" fmla="*/ 26 h 26"/>
                <a:gd name="T26" fmla="*/ 32 w 58"/>
                <a:gd name="T27" fmla="*/ 26 h 26"/>
                <a:gd name="T28" fmla="*/ 58 w 58"/>
                <a:gd name="T29" fmla="*/ 22 h 26"/>
                <a:gd name="T30" fmla="*/ 52 w 58"/>
                <a:gd name="T31" fmla="*/ 18 h 26"/>
                <a:gd name="T32" fmla="*/ 48 w 58"/>
                <a:gd name="T33" fmla="*/ 16 h 26"/>
                <a:gd name="T34" fmla="*/ 42 w 58"/>
                <a:gd name="T35" fmla="*/ 16 h 26"/>
                <a:gd name="T36" fmla="*/ 36 w 58"/>
                <a:gd name="T37" fmla="*/ 12 h 26"/>
                <a:gd name="T38" fmla="*/ 46 w 58"/>
                <a:gd name="T39" fmla="*/ 10 h 26"/>
                <a:gd name="T40" fmla="*/ 42 w 58"/>
                <a:gd name="T41" fmla="*/ 6 h 26"/>
                <a:gd name="T42" fmla="*/ 36 w 58"/>
                <a:gd name="T43" fmla="*/ 6 h 26"/>
                <a:gd name="T44" fmla="*/ 32 w 58"/>
                <a:gd name="T45" fmla="*/ 6 h 26"/>
                <a:gd name="T46" fmla="*/ 26 w 58"/>
                <a:gd name="T47" fmla="*/ 4 h 26"/>
                <a:gd name="T48" fmla="*/ 30 w 58"/>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26"/>
                <a:gd name="T77" fmla="*/ 58 w 58"/>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26">
                  <a:moveTo>
                    <a:pt x="30" y="0"/>
                  </a:moveTo>
                  <a:lnTo>
                    <a:pt x="14" y="2"/>
                  </a:lnTo>
                  <a:lnTo>
                    <a:pt x="6" y="6"/>
                  </a:lnTo>
                  <a:lnTo>
                    <a:pt x="0" y="10"/>
                  </a:lnTo>
                  <a:lnTo>
                    <a:pt x="6" y="12"/>
                  </a:lnTo>
                  <a:lnTo>
                    <a:pt x="10" y="12"/>
                  </a:lnTo>
                  <a:lnTo>
                    <a:pt x="16" y="12"/>
                  </a:lnTo>
                  <a:lnTo>
                    <a:pt x="20" y="12"/>
                  </a:lnTo>
                  <a:lnTo>
                    <a:pt x="4" y="22"/>
                  </a:lnTo>
                  <a:lnTo>
                    <a:pt x="6" y="24"/>
                  </a:lnTo>
                  <a:lnTo>
                    <a:pt x="20" y="24"/>
                  </a:lnTo>
                  <a:lnTo>
                    <a:pt x="28" y="24"/>
                  </a:lnTo>
                  <a:lnTo>
                    <a:pt x="36" y="26"/>
                  </a:lnTo>
                  <a:lnTo>
                    <a:pt x="32" y="26"/>
                  </a:lnTo>
                  <a:lnTo>
                    <a:pt x="58" y="22"/>
                  </a:lnTo>
                  <a:lnTo>
                    <a:pt x="52" y="18"/>
                  </a:lnTo>
                  <a:lnTo>
                    <a:pt x="48" y="16"/>
                  </a:lnTo>
                  <a:lnTo>
                    <a:pt x="42" y="16"/>
                  </a:lnTo>
                  <a:lnTo>
                    <a:pt x="36" y="12"/>
                  </a:lnTo>
                  <a:lnTo>
                    <a:pt x="46" y="10"/>
                  </a:lnTo>
                  <a:lnTo>
                    <a:pt x="42" y="6"/>
                  </a:lnTo>
                  <a:lnTo>
                    <a:pt x="36" y="6"/>
                  </a:lnTo>
                  <a:lnTo>
                    <a:pt x="32" y="6"/>
                  </a:lnTo>
                  <a:lnTo>
                    <a:pt x="26" y="4"/>
                  </a:lnTo>
                  <a:lnTo>
                    <a:pt x="30" y="0"/>
                  </a:lnTo>
                  <a:close/>
                </a:path>
              </a:pathLst>
            </a:custGeom>
            <a:solidFill>
              <a:srgbClr val="1F8E43"/>
            </a:solidFill>
            <a:ln w="3175">
              <a:solidFill>
                <a:srgbClr val="006B30"/>
              </a:solidFill>
              <a:round/>
              <a:headEnd/>
              <a:tailEnd/>
            </a:ln>
          </p:spPr>
          <p:txBody>
            <a:bodyPr/>
            <a:lstStyle/>
            <a:p>
              <a:endParaRPr lang="en-US"/>
            </a:p>
          </p:txBody>
        </p:sp>
        <p:sp>
          <p:nvSpPr>
            <p:cNvPr id="29296" name="Freeform 355"/>
            <p:cNvSpPr>
              <a:spLocks/>
            </p:cNvSpPr>
            <p:nvPr/>
          </p:nvSpPr>
          <p:spPr bwMode="auto">
            <a:xfrm>
              <a:off x="770" y="2438"/>
              <a:ext cx="56" cy="28"/>
            </a:xfrm>
            <a:custGeom>
              <a:avLst/>
              <a:gdLst>
                <a:gd name="T0" fmla="*/ 30 w 56"/>
                <a:gd name="T1" fmla="*/ 0 h 28"/>
                <a:gd name="T2" fmla="*/ 14 w 56"/>
                <a:gd name="T3" fmla="*/ 4 h 28"/>
                <a:gd name="T4" fmla="*/ 6 w 56"/>
                <a:gd name="T5" fmla="*/ 6 h 28"/>
                <a:gd name="T6" fmla="*/ 0 w 56"/>
                <a:gd name="T7" fmla="*/ 12 h 28"/>
                <a:gd name="T8" fmla="*/ 4 w 56"/>
                <a:gd name="T9" fmla="*/ 14 h 28"/>
                <a:gd name="T10" fmla="*/ 10 w 56"/>
                <a:gd name="T11" fmla="*/ 14 h 28"/>
                <a:gd name="T12" fmla="*/ 14 w 56"/>
                <a:gd name="T13" fmla="*/ 14 h 28"/>
                <a:gd name="T14" fmla="*/ 20 w 56"/>
                <a:gd name="T15" fmla="*/ 14 h 28"/>
                <a:gd name="T16" fmla="*/ 2 w 56"/>
                <a:gd name="T17" fmla="*/ 22 h 28"/>
                <a:gd name="T18" fmla="*/ 4 w 56"/>
                <a:gd name="T19" fmla="*/ 24 h 28"/>
                <a:gd name="T20" fmla="*/ 20 w 56"/>
                <a:gd name="T21" fmla="*/ 24 h 28"/>
                <a:gd name="T22" fmla="*/ 28 w 56"/>
                <a:gd name="T23" fmla="*/ 24 h 28"/>
                <a:gd name="T24" fmla="*/ 34 w 56"/>
                <a:gd name="T25" fmla="*/ 26 h 28"/>
                <a:gd name="T26" fmla="*/ 32 w 56"/>
                <a:gd name="T27" fmla="*/ 28 h 28"/>
                <a:gd name="T28" fmla="*/ 56 w 56"/>
                <a:gd name="T29" fmla="*/ 22 h 28"/>
                <a:gd name="T30" fmla="*/ 52 w 56"/>
                <a:gd name="T31" fmla="*/ 20 h 28"/>
                <a:gd name="T32" fmla="*/ 46 w 56"/>
                <a:gd name="T33" fmla="*/ 18 h 28"/>
                <a:gd name="T34" fmla="*/ 40 w 56"/>
                <a:gd name="T35" fmla="*/ 16 h 28"/>
                <a:gd name="T36" fmla="*/ 36 w 56"/>
                <a:gd name="T37" fmla="*/ 14 h 28"/>
                <a:gd name="T38" fmla="*/ 46 w 56"/>
                <a:gd name="T39" fmla="*/ 10 h 28"/>
                <a:gd name="T40" fmla="*/ 42 w 56"/>
                <a:gd name="T41" fmla="*/ 8 h 28"/>
                <a:gd name="T42" fmla="*/ 36 w 56"/>
                <a:gd name="T43" fmla="*/ 8 h 28"/>
                <a:gd name="T44" fmla="*/ 30 w 56"/>
                <a:gd name="T45" fmla="*/ 6 h 28"/>
                <a:gd name="T46" fmla="*/ 26 w 56"/>
                <a:gd name="T47" fmla="*/ 6 h 28"/>
                <a:gd name="T48" fmla="*/ 30 w 56"/>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8"/>
                <a:gd name="T77" fmla="*/ 56 w 5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8">
                  <a:moveTo>
                    <a:pt x="30" y="0"/>
                  </a:moveTo>
                  <a:lnTo>
                    <a:pt x="14" y="4"/>
                  </a:lnTo>
                  <a:lnTo>
                    <a:pt x="6" y="6"/>
                  </a:lnTo>
                  <a:lnTo>
                    <a:pt x="0" y="12"/>
                  </a:lnTo>
                  <a:lnTo>
                    <a:pt x="4" y="14"/>
                  </a:lnTo>
                  <a:lnTo>
                    <a:pt x="10" y="14"/>
                  </a:lnTo>
                  <a:lnTo>
                    <a:pt x="14" y="14"/>
                  </a:lnTo>
                  <a:lnTo>
                    <a:pt x="20" y="14"/>
                  </a:lnTo>
                  <a:lnTo>
                    <a:pt x="2" y="22"/>
                  </a:lnTo>
                  <a:lnTo>
                    <a:pt x="4" y="24"/>
                  </a:lnTo>
                  <a:lnTo>
                    <a:pt x="20" y="24"/>
                  </a:lnTo>
                  <a:lnTo>
                    <a:pt x="28" y="24"/>
                  </a:lnTo>
                  <a:lnTo>
                    <a:pt x="34" y="26"/>
                  </a:lnTo>
                  <a:lnTo>
                    <a:pt x="32" y="28"/>
                  </a:lnTo>
                  <a:lnTo>
                    <a:pt x="56" y="22"/>
                  </a:lnTo>
                  <a:lnTo>
                    <a:pt x="52" y="20"/>
                  </a:lnTo>
                  <a:lnTo>
                    <a:pt x="46" y="18"/>
                  </a:lnTo>
                  <a:lnTo>
                    <a:pt x="40" y="16"/>
                  </a:lnTo>
                  <a:lnTo>
                    <a:pt x="36" y="14"/>
                  </a:lnTo>
                  <a:lnTo>
                    <a:pt x="46" y="10"/>
                  </a:lnTo>
                  <a:lnTo>
                    <a:pt x="42" y="8"/>
                  </a:lnTo>
                  <a:lnTo>
                    <a:pt x="36" y="8"/>
                  </a:lnTo>
                  <a:lnTo>
                    <a:pt x="30" y="6"/>
                  </a:lnTo>
                  <a:lnTo>
                    <a:pt x="26" y="6"/>
                  </a:lnTo>
                  <a:lnTo>
                    <a:pt x="30" y="0"/>
                  </a:lnTo>
                  <a:close/>
                </a:path>
              </a:pathLst>
            </a:custGeom>
            <a:solidFill>
              <a:srgbClr val="1F8E43"/>
            </a:solidFill>
            <a:ln w="3175">
              <a:solidFill>
                <a:srgbClr val="006B30"/>
              </a:solidFill>
              <a:round/>
              <a:headEnd/>
              <a:tailEnd/>
            </a:ln>
          </p:spPr>
          <p:txBody>
            <a:bodyPr/>
            <a:lstStyle/>
            <a:p>
              <a:endParaRPr lang="en-US"/>
            </a:p>
          </p:txBody>
        </p:sp>
        <p:sp>
          <p:nvSpPr>
            <p:cNvPr id="29297" name="Freeform 356"/>
            <p:cNvSpPr>
              <a:spLocks/>
            </p:cNvSpPr>
            <p:nvPr/>
          </p:nvSpPr>
          <p:spPr bwMode="auto">
            <a:xfrm>
              <a:off x="630" y="2350"/>
              <a:ext cx="58" cy="28"/>
            </a:xfrm>
            <a:custGeom>
              <a:avLst/>
              <a:gdLst>
                <a:gd name="T0" fmla="*/ 32 w 58"/>
                <a:gd name="T1" fmla="*/ 0 h 28"/>
                <a:gd name="T2" fmla="*/ 16 w 58"/>
                <a:gd name="T3" fmla="*/ 2 h 28"/>
                <a:gd name="T4" fmla="*/ 8 w 58"/>
                <a:gd name="T5" fmla="*/ 6 h 28"/>
                <a:gd name="T6" fmla="*/ 0 w 58"/>
                <a:gd name="T7" fmla="*/ 10 h 28"/>
                <a:gd name="T8" fmla="*/ 6 w 58"/>
                <a:gd name="T9" fmla="*/ 12 h 28"/>
                <a:gd name="T10" fmla="*/ 12 w 58"/>
                <a:gd name="T11" fmla="*/ 12 h 28"/>
                <a:gd name="T12" fmla="*/ 16 w 58"/>
                <a:gd name="T13" fmla="*/ 12 h 28"/>
                <a:gd name="T14" fmla="*/ 22 w 58"/>
                <a:gd name="T15" fmla="*/ 14 h 28"/>
                <a:gd name="T16" fmla="*/ 4 w 58"/>
                <a:gd name="T17" fmla="*/ 22 h 28"/>
                <a:gd name="T18" fmla="*/ 6 w 58"/>
                <a:gd name="T19" fmla="*/ 24 h 28"/>
                <a:gd name="T20" fmla="*/ 22 w 58"/>
                <a:gd name="T21" fmla="*/ 24 h 28"/>
                <a:gd name="T22" fmla="*/ 28 w 58"/>
                <a:gd name="T23" fmla="*/ 24 h 28"/>
                <a:gd name="T24" fmla="*/ 36 w 58"/>
                <a:gd name="T25" fmla="*/ 26 h 28"/>
                <a:gd name="T26" fmla="*/ 34 w 58"/>
                <a:gd name="T27" fmla="*/ 28 h 28"/>
                <a:gd name="T28" fmla="*/ 58 w 58"/>
                <a:gd name="T29" fmla="*/ 22 h 28"/>
                <a:gd name="T30" fmla="*/ 54 w 58"/>
                <a:gd name="T31" fmla="*/ 18 h 28"/>
                <a:gd name="T32" fmla="*/ 48 w 58"/>
                <a:gd name="T33" fmla="*/ 18 h 28"/>
                <a:gd name="T34" fmla="*/ 42 w 58"/>
                <a:gd name="T35" fmla="*/ 16 h 28"/>
                <a:gd name="T36" fmla="*/ 38 w 58"/>
                <a:gd name="T37" fmla="*/ 14 h 28"/>
                <a:gd name="T38" fmla="*/ 48 w 58"/>
                <a:gd name="T39" fmla="*/ 10 h 28"/>
                <a:gd name="T40" fmla="*/ 44 w 58"/>
                <a:gd name="T41" fmla="*/ 8 h 28"/>
                <a:gd name="T42" fmla="*/ 38 w 58"/>
                <a:gd name="T43" fmla="*/ 6 h 28"/>
                <a:gd name="T44" fmla="*/ 32 w 58"/>
                <a:gd name="T45" fmla="*/ 6 h 28"/>
                <a:gd name="T46" fmla="*/ 26 w 58"/>
                <a:gd name="T47" fmla="*/ 4 h 28"/>
                <a:gd name="T48" fmla="*/ 28 w 58"/>
                <a:gd name="T49" fmla="*/ 4 h 28"/>
                <a:gd name="T50" fmla="*/ 32 w 58"/>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28"/>
                <a:gd name="T80" fmla="*/ 58 w 58"/>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28">
                  <a:moveTo>
                    <a:pt x="32" y="0"/>
                  </a:moveTo>
                  <a:lnTo>
                    <a:pt x="16" y="2"/>
                  </a:lnTo>
                  <a:lnTo>
                    <a:pt x="8" y="6"/>
                  </a:lnTo>
                  <a:lnTo>
                    <a:pt x="0" y="10"/>
                  </a:lnTo>
                  <a:lnTo>
                    <a:pt x="6" y="12"/>
                  </a:lnTo>
                  <a:lnTo>
                    <a:pt x="12" y="12"/>
                  </a:lnTo>
                  <a:lnTo>
                    <a:pt x="16" y="12"/>
                  </a:lnTo>
                  <a:lnTo>
                    <a:pt x="22" y="14"/>
                  </a:lnTo>
                  <a:lnTo>
                    <a:pt x="4" y="22"/>
                  </a:lnTo>
                  <a:lnTo>
                    <a:pt x="6" y="24"/>
                  </a:lnTo>
                  <a:lnTo>
                    <a:pt x="22" y="24"/>
                  </a:lnTo>
                  <a:lnTo>
                    <a:pt x="28" y="24"/>
                  </a:lnTo>
                  <a:lnTo>
                    <a:pt x="36" y="26"/>
                  </a:lnTo>
                  <a:lnTo>
                    <a:pt x="34" y="28"/>
                  </a:lnTo>
                  <a:lnTo>
                    <a:pt x="58" y="22"/>
                  </a:lnTo>
                  <a:lnTo>
                    <a:pt x="54" y="18"/>
                  </a:lnTo>
                  <a:lnTo>
                    <a:pt x="48" y="18"/>
                  </a:lnTo>
                  <a:lnTo>
                    <a:pt x="42" y="16"/>
                  </a:lnTo>
                  <a:lnTo>
                    <a:pt x="38" y="14"/>
                  </a:lnTo>
                  <a:lnTo>
                    <a:pt x="48" y="10"/>
                  </a:lnTo>
                  <a:lnTo>
                    <a:pt x="44" y="8"/>
                  </a:lnTo>
                  <a:lnTo>
                    <a:pt x="38" y="6"/>
                  </a:lnTo>
                  <a:lnTo>
                    <a:pt x="32" y="6"/>
                  </a:lnTo>
                  <a:lnTo>
                    <a:pt x="26" y="4"/>
                  </a:lnTo>
                  <a:lnTo>
                    <a:pt x="28" y="4"/>
                  </a:lnTo>
                  <a:lnTo>
                    <a:pt x="32" y="0"/>
                  </a:lnTo>
                  <a:close/>
                </a:path>
              </a:pathLst>
            </a:custGeom>
            <a:solidFill>
              <a:srgbClr val="1F8E43"/>
            </a:solidFill>
            <a:ln w="3175">
              <a:solidFill>
                <a:srgbClr val="006B30"/>
              </a:solidFill>
              <a:round/>
              <a:headEnd/>
              <a:tailEnd/>
            </a:ln>
          </p:spPr>
          <p:txBody>
            <a:bodyPr/>
            <a:lstStyle/>
            <a:p>
              <a:endParaRPr lang="en-US"/>
            </a:p>
          </p:txBody>
        </p:sp>
        <p:sp>
          <p:nvSpPr>
            <p:cNvPr id="29298" name="Freeform 357"/>
            <p:cNvSpPr>
              <a:spLocks/>
            </p:cNvSpPr>
            <p:nvPr/>
          </p:nvSpPr>
          <p:spPr bwMode="auto">
            <a:xfrm>
              <a:off x="760" y="2344"/>
              <a:ext cx="52" cy="22"/>
            </a:xfrm>
            <a:custGeom>
              <a:avLst/>
              <a:gdLst>
                <a:gd name="T0" fmla="*/ 26 w 52"/>
                <a:gd name="T1" fmla="*/ 0 h 22"/>
                <a:gd name="T2" fmla="*/ 18 w 52"/>
                <a:gd name="T3" fmla="*/ 0 h 22"/>
                <a:gd name="T4" fmla="*/ 12 w 52"/>
                <a:gd name="T5" fmla="*/ 2 h 22"/>
                <a:gd name="T6" fmla="*/ 4 w 52"/>
                <a:gd name="T7" fmla="*/ 6 h 22"/>
                <a:gd name="T8" fmla="*/ 0 w 52"/>
                <a:gd name="T9" fmla="*/ 10 h 22"/>
                <a:gd name="T10" fmla="*/ 6 w 52"/>
                <a:gd name="T11" fmla="*/ 10 h 22"/>
                <a:gd name="T12" fmla="*/ 10 w 52"/>
                <a:gd name="T13" fmla="*/ 8 h 22"/>
                <a:gd name="T14" fmla="*/ 12 w 52"/>
                <a:gd name="T15" fmla="*/ 10 h 22"/>
                <a:gd name="T16" fmla="*/ 12 w 52"/>
                <a:gd name="T17" fmla="*/ 12 h 22"/>
                <a:gd name="T18" fmla="*/ 10 w 52"/>
                <a:gd name="T19" fmla="*/ 14 h 22"/>
                <a:gd name="T20" fmla="*/ 6 w 52"/>
                <a:gd name="T21" fmla="*/ 18 h 22"/>
                <a:gd name="T22" fmla="*/ 22 w 52"/>
                <a:gd name="T23" fmla="*/ 18 h 22"/>
                <a:gd name="T24" fmla="*/ 38 w 52"/>
                <a:gd name="T25" fmla="*/ 22 h 22"/>
                <a:gd name="T26" fmla="*/ 44 w 52"/>
                <a:gd name="T27" fmla="*/ 22 h 22"/>
                <a:gd name="T28" fmla="*/ 48 w 52"/>
                <a:gd name="T29" fmla="*/ 20 h 22"/>
                <a:gd name="T30" fmla="*/ 42 w 52"/>
                <a:gd name="T31" fmla="*/ 16 h 22"/>
                <a:gd name="T32" fmla="*/ 38 w 52"/>
                <a:gd name="T33" fmla="*/ 16 h 22"/>
                <a:gd name="T34" fmla="*/ 36 w 52"/>
                <a:gd name="T35" fmla="*/ 14 h 22"/>
                <a:gd name="T36" fmla="*/ 40 w 52"/>
                <a:gd name="T37" fmla="*/ 12 h 22"/>
                <a:gd name="T38" fmla="*/ 44 w 52"/>
                <a:gd name="T39" fmla="*/ 12 h 22"/>
                <a:gd name="T40" fmla="*/ 48 w 52"/>
                <a:gd name="T41" fmla="*/ 12 h 22"/>
                <a:gd name="T42" fmla="*/ 52 w 52"/>
                <a:gd name="T43" fmla="*/ 10 h 22"/>
                <a:gd name="T44" fmla="*/ 46 w 52"/>
                <a:gd name="T45" fmla="*/ 6 h 22"/>
                <a:gd name="T46" fmla="*/ 40 w 52"/>
                <a:gd name="T47" fmla="*/ 4 h 22"/>
                <a:gd name="T48" fmla="*/ 30 w 52"/>
                <a:gd name="T49" fmla="*/ 2 h 22"/>
                <a:gd name="T50" fmla="*/ 26 w 52"/>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2"/>
                <a:gd name="T80" fmla="*/ 52 w 52"/>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2">
                  <a:moveTo>
                    <a:pt x="26" y="0"/>
                  </a:moveTo>
                  <a:lnTo>
                    <a:pt x="18" y="0"/>
                  </a:lnTo>
                  <a:lnTo>
                    <a:pt x="12" y="2"/>
                  </a:lnTo>
                  <a:lnTo>
                    <a:pt x="4" y="6"/>
                  </a:lnTo>
                  <a:lnTo>
                    <a:pt x="0" y="10"/>
                  </a:lnTo>
                  <a:lnTo>
                    <a:pt x="6" y="10"/>
                  </a:lnTo>
                  <a:lnTo>
                    <a:pt x="10" y="8"/>
                  </a:lnTo>
                  <a:lnTo>
                    <a:pt x="12" y="10"/>
                  </a:lnTo>
                  <a:lnTo>
                    <a:pt x="12" y="12"/>
                  </a:lnTo>
                  <a:lnTo>
                    <a:pt x="10" y="14"/>
                  </a:lnTo>
                  <a:lnTo>
                    <a:pt x="6" y="18"/>
                  </a:lnTo>
                  <a:lnTo>
                    <a:pt x="22" y="18"/>
                  </a:lnTo>
                  <a:lnTo>
                    <a:pt x="38" y="22"/>
                  </a:lnTo>
                  <a:lnTo>
                    <a:pt x="44" y="22"/>
                  </a:lnTo>
                  <a:lnTo>
                    <a:pt x="48" y="20"/>
                  </a:lnTo>
                  <a:lnTo>
                    <a:pt x="42" y="16"/>
                  </a:lnTo>
                  <a:lnTo>
                    <a:pt x="38" y="16"/>
                  </a:lnTo>
                  <a:lnTo>
                    <a:pt x="36" y="14"/>
                  </a:lnTo>
                  <a:lnTo>
                    <a:pt x="40" y="12"/>
                  </a:lnTo>
                  <a:lnTo>
                    <a:pt x="44" y="12"/>
                  </a:lnTo>
                  <a:lnTo>
                    <a:pt x="48" y="12"/>
                  </a:lnTo>
                  <a:lnTo>
                    <a:pt x="52" y="10"/>
                  </a:lnTo>
                  <a:lnTo>
                    <a:pt x="46" y="6"/>
                  </a:lnTo>
                  <a:lnTo>
                    <a:pt x="40" y="4"/>
                  </a:lnTo>
                  <a:lnTo>
                    <a:pt x="30" y="2"/>
                  </a:lnTo>
                  <a:lnTo>
                    <a:pt x="26" y="0"/>
                  </a:lnTo>
                  <a:close/>
                </a:path>
              </a:pathLst>
            </a:custGeom>
            <a:solidFill>
              <a:srgbClr val="1F8E43"/>
            </a:solidFill>
            <a:ln w="3175">
              <a:solidFill>
                <a:srgbClr val="006B30"/>
              </a:solidFill>
              <a:round/>
              <a:headEnd/>
              <a:tailEnd/>
            </a:ln>
          </p:spPr>
          <p:txBody>
            <a:bodyPr/>
            <a:lstStyle/>
            <a:p>
              <a:endParaRPr lang="en-US"/>
            </a:p>
          </p:txBody>
        </p:sp>
        <p:sp>
          <p:nvSpPr>
            <p:cNvPr id="29299" name="Freeform 358"/>
            <p:cNvSpPr>
              <a:spLocks/>
            </p:cNvSpPr>
            <p:nvPr/>
          </p:nvSpPr>
          <p:spPr bwMode="auto">
            <a:xfrm>
              <a:off x="726" y="2316"/>
              <a:ext cx="68" cy="26"/>
            </a:xfrm>
            <a:custGeom>
              <a:avLst/>
              <a:gdLst>
                <a:gd name="T0" fmla="*/ 36 w 68"/>
                <a:gd name="T1" fmla="*/ 0 h 26"/>
                <a:gd name="T2" fmla="*/ 26 w 68"/>
                <a:gd name="T3" fmla="*/ 0 h 26"/>
                <a:gd name="T4" fmla="*/ 16 w 68"/>
                <a:gd name="T5" fmla="*/ 2 h 26"/>
                <a:gd name="T6" fmla="*/ 6 w 68"/>
                <a:gd name="T7" fmla="*/ 6 h 26"/>
                <a:gd name="T8" fmla="*/ 0 w 68"/>
                <a:gd name="T9" fmla="*/ 12 h 26"/>
                <a:gd name="T10" fmla="*/ 22 w 68"/>
                <a:gd name="T11" fmla="*/ 12 h 26"/>
                <a:gd name="T12" fmla="*/ 18 w 68"/>
                <a:gd name="T13" fmla="*/ 14 h 26"/>
                <a:gd name="T14" fmla="*/ 12 w 68"/>
                <a:gd name="T15" fmla="*/ 16 h 26"/>
                <a:gd name="T16" fmla="*/ 4 w 68"/>
                <a:gd name="T17" fmla="*/ 24 h 26"/>
                <a:gd name="T18" fmla="*/ 12 w 68"/>
                <a:gd name="T19" fmla="*/ 22 h 26"/>
                <a:gd name="T20" fmla="*/ 20 w 68"/>
                <a:gd name="T21" fmla="*/ 22 h 26"/>
                <a:gd name="T22" fmla="*/ 28 w 68"/>
                <a:gd name="T23" fmla="*/ 22 h 26"/>
                <a:gd name="T24" fmla="*/ 34 w 68"/>
                <a:gd name="T25" fmla="*/ 24 h 26"/>
                <a:gd name="T26" fmla="*/ 32 w 68"/>
                <a:gd name="T27" fmla="*/ 24 h 26"/>
                <a:gd name="T28" fmla="*/ 28 w 68"/>
                <a:gd name="T29" fmla="*/ 26 h 26"/>
                <a:gd name="T30" fmla="*/ 62 w 68"/>
                <a:gd name="T31" fmla="*/ 24 h 26"/>
                <a:gd name="T32" fmla="*/ 54 w 68"/>
                <a:gd name="T33" fmla="*/ 20 h 26"/>
                <a:gd name="T34" fmla="*/ 46 w 68"/>
                <a:gd name="T35" fmla="*/ 16 h 26"/>
                <a:gd name="T36" fmla="*/ 52 w 68"/>
                <a:gd name="T37" fmla="*/ 14 h 26"/>
                <a:gd name="T38" fmla="*/ 56 w 68"/>
                <a:gd name="T39" fmla="*/ 14 h 26"/>
                <a:gd name="T40" fmla="*/ 62 w 68"/>
                <a:gd name="T41" fmla="*/ 12 h 26"/>
                <a:gd name="T42" fmla="*/ 68 w 68"/>
                <a:gd name="T43" fmla="*/ 10 h 26"/>
                <a:gd name="T44" fmla="*/ 62 w 68"/>
                <a:gd name="T45" fmla="*/ 8 h 26"/>
                <a:gd name="T46" fmla="*/ 56 w 68"/>
                <a:gd name="T47" fmla="*/ 6 h 26"/>
                <a:gd name="T48" fmla="*/ 52 w 68"/>
                <a:gd name="T49" fmla="*/ 6 h 26"/>
                <a:gd name="T50" fmla="*/ 46 w 68"/>
                <a:gd name="T51" fmla="*/ 2 h 26"/>
                <a:gd name="T52" fmla="*/ 42 w 68"/>
                <a:gd name="T53" fmla="*/ 0 h 26"/>
                <a:gd name="T54" fmla="*/ 36 w 68"/>
                <a:gd name="T55" fmla="*/ 0 h 26"/>
                <a:gd name="T56" fmla="*/ 32 w 68"/>
                <a:gd name="T57" fmla="*/ 0 h 26"/>
                <a:gd name="T58" fmla="*/ 28 w 68"/>
                <a:gd name="T59" fmla="*/ 0 h 26"/>
                <a:gd name="T60" fmla="*/ 36 w 68"/>
                <a:gd name="T61" fmla="*/ 0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26"/>
                <a:gd name="T95" fmla="*/ 68 w 68"/>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26">
                  <a:moveTo>
                    <a:pt x="36" y="0"/>
                  </a:moveTo>
                  <a:lnTo>
                    <a:pt x="26" y="0"/>
                  </a:lnTo>
                  <a:lnTo>
                    <a:pt x="16" y="2"/>
                  </a:lnTo>
                  <a:lnTo>
                    <a:pt x="6" y="6"/>
                  </a:lnTo>
                  <a:lnTo>
                    <a:pt x="0" y="12"/>
                  </a:lnTo>
                  <a:lnTo>
                    <a:pt x="22" y="12"/>
                  </a:lnTo>
                  <a:lnTo>
                    <a:pt x="18" y="14"/>
                  </a:lnTo>
                  <a:lnTo>
                    <a:pt x="12" y="16"/>
                  </a:lnTo>
                  <a:lnTo>
                    <a:pt x="4" y="24"/>
                  </a:lnTo>
                  <a:lnTo>
                    <a:pt x="12" y="22"/>
                  </a:lnTo>
                  <a:lnTo>
                    <a:pt x="20" y="22"/>
                  </a:lnTo>
                  <a:lnTo>
                    <a:pt x="28" y="22"/>
                  </a:lnTo>
                  <a:lnTo>
                    <a:pt x="34" y="24"/>
                  </a:lnTo>
                  <a:lnTo>
                    <a:pt x="32" y="24"/>
                  </a:lnTo>
                  <a:lnTo>
                    <a:pt x="28" y="26"/>
                  </a:lnTo>
                  <a:lnTo>
                    <a:pt x="62" y="24"/>
                  </a:lnTo>
                  <a:lnTo>
                    <a:pt x="54" y="20"/>
                  </a:lnTo>
                  <a:lnTo>
                    <a:pt x="46" y="16"/>
                  </a:lnTo>
                  <a:lnTo>
                    <a:pt x="52" y="14"/>
                  </a:lnTo>
                  <a:lnTo>
                    <a:pt x="56" y="14"/>
                  </a:lnTo>
                  <a:lnTo>
                    <a:pt x="62" y="12"/>
                  </a:lnTo>
                  <a:lnTo>
                    <a:pt x="68" y="10"/>
                  </a:lnTo>
                  <a:lnTo>
                    <a:pt x="62" y="8"/>
                  </a:lnTo>
                  <a:lnTo>
                    <a:pt x="56" y="6"/>
                  </a:lnTo>
                  <a:lnTo>
                    <a:pt x="52" y="6"/>
                  </a:lnTo>
                  <a:lnTo>
                    <a:pt x="46" y="2"/>
                  </a:lnTo>
                  <a:lnTo>
                    <a:pt x="42" y="0"/>
                  </a:lnTo>
                  <a:lnTo>
                    <a:pt x="36" y="0"/>
                  </a:lnTo>
                  <a:lnTo>
                    <a:pt x="32" y="0"/>
                  </a:lnTo>
                  <a:lnTo>
                    <a:pt x="28" y="0"/>
                  </a:lnTo>
                  <a:lnTo>
                    <a:pt x="36" y="0"/>
                  </a:lnTo>
                  <a:close/>
                </a:path>
              </a:pathLst>
            </a:custGeom>
            <a:solidFill>
              <a:srgbClr val="1F8E43"/>
            </a:solidFill>
            <a:ln w="3175">
              <a:solidFill>
                <a:srgbClr val="006B30"/>
              </a:solidFill>
              <a:round/>
              <a:headEnd/>
              <a:tailEnd/>
            </a:ln>
          </p:spPr>
          <p:txBody>
            <a:bodyPr/>
            <a:lstStyle/>
            <a:p>
              <a:endParaRPr lang="en-US"/>
            </a:p>
          </p:txBody>
        </p:sp>
        <p:sp>
          <p:nvSpPr>
            <p:cNvPr id="29300" name="Freeform 359"/>
            <p:cNvSpPr>
              <a:spLocks/>
            </p:cNvSpPr>
            <p:nvPr/>
          </p:nvSpPr>
          <p:spPr bwMode="auto">
            <a:xfrm>
              <a:off x="730" y="2282"/>
              <a:ext cx="68" cy="28"/>
            </a:xfrm>
            <a:custGeom>
              <a:avLst/>
              <a:gdLst>
                <a:gd name="T0" fmla="*/ 38 w 68"/>
                <a:gd name="T1" fmla="*/ 0 h 28"/>
                <a:gd name="T2" fmla="*/ 28 w 68"/>
                <a:gd name="T3" fmla="*/ 2 h 28"/>
                <a:gd name="T4" fmla="*/ 18 w 68"/>
                <a:gd name="T5" fmla="*/ 2 h 28"/>
                <a:gd name="T6" fmla="*/ 8 w 68"/>
                <a:gd name="T7" fmla="*/ 6 h 28"/>
                <a:gd name="T8" fmla="*/ 0 w 68"/>
                <a:gd name="T9" fmla="*/ 12 h 28"/>
                <a:gd name="T10" fmla="*/ 24 w 68"/>
                <a:gd name="T11" fmla="*/ 12 h 28"/>
                <a:gd name="T12" fmla="*/ 18 w 68"/>
                <a:gd name="T13" fmla="*/ 14 h 28"/>
                <a:gd name="T14" fmla="*/ 14 w 68"/>
                <a:gd name="T15" fmla="*/ 18 h 28"/>
                <a:gd name="T16" fmla="*/ 6 w 68"/>
                <a:gd name="T17" fmla="*/ 24 h 28"/>
                <a:gd name="T18" fmla="*/ 14 w 68"/>
                <a:gd name="T19" fmla="*/ 24 h 28"/>
                <a:gd name="T20" fmla="*/ 22 w 68"/>
                <a:gd name="T21" fmla="*/ 22 h 28"/>
                <a:gd name="T22" fmla="*/ 28 w 68"/>
                <a:gd name="T23" fmla="*/ 22 h 28"/>
                <a:gd name="T24" fmla="*/ 36 w 68"/>
                <a:gd name="T25" fmla="*/ 24 h 28"/>
                <a:gd name="T26" fmla="*/ 34 w 68"/>
                <a:gd name="T27" fmla="*/ 24 h 28"/>
                <a:gd name="T28" fmla="*/ 30 w 68"/>
                <a:gd name="T29" fmla="*/ 28 h 28"/>
                <a:gd name="T30" fmla="*/ 62 w 68"/>
                <a:gd name="T31" fmla="*/ 26 h 28"/>
                <a:gd name="T32" fmla="*/ 56 w 68"/>
                <a:gd name="T33" fmla="*/ 20 h 28"/>
                <a:gd name="T34" fmla="*/ 48 w 68"/>
                <a:gd name="T35" fmla="*/ 16 h 28"/>
                <a:gd name="T36" fmla="*/ 52 w 68"/>
                <a:gd name="T37" fmla="*/ 14 h 28"/>
                <a:gd name="T38" fmla="*/ 58 w 68"/>
                <a:gd name="T39" fmla="*/ 14 h 28"/>
                <a:gd name="T40" fmla="*/ 64 w 68"/>
                <a:gd name="T41" fmla="*/ 14 h 28"/>
                <a:gd name="T42" fmla="*/ 68 w 68"/>
                <a:gd name="T43" fmla="*/ 12 h 28"/>
                <a:gd name="T44" fmla="*/ 64 w 68"/>
                <a:gd name="T45" fmla="*/ 8 h 28"/>
                <a:gd name="T46" fmla="*/ 58 w 68"/>
                <a:gd name="T47" fmla="*/ 8 h 28"/>
                <a:gd name="T48" fmla="*/ 52 w 68"/>
                <a:gd name="T49" fmla="*/ 6 h 28"/>
                <a:gd name="T50" fmla="*/ 48 w 68"/>
                <a:gd name="T51" fmla="*/ 4 h 28"/>
                <a:gd name="T52" fmla="*/ 42 w 68"/>
                <a:gd name="T53" fmla="*/ 2 h 28"/>
                <a:gd name="T54" fmla="*/ 38 w 68"/>
                <a:gd name="T55" fmla="*/ 2 h 28"/>
                <a:gd name="T56" fmla="*/ 34 w 68"/>
                <a:gd name="T57" fmla="*/ 2 h 28"/>
                <a:gd name="T58" fmla="*/ 28 w 68"/>
                <a:gd name="T59" fmla="*/ 0 h 28"/>
                <a:gd name="T60" fmla="*/ 38 w 68"/>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28"/>
                <a:gd name="T95" fmla="*/ 68 w 68"/>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28">
                  <a:moveTo>
                    <a:pt x="38" y="0"/>
                  </a:moveTo>
                  <a:lnTo>
                    <a:pt x="28" y="2"/>
                  </a:lnTo>
                  <a:lnTo>
                    <a:pt x="18" y="2"/>
                  </a:lnTo>
                  <a:lnTo>
                    <a:pt x="8" y="6"/>
                  </a:lnTo>
                  <a:lnTo>
                    <a:pt x="0" y="12"/>
                  </a:lnTo>
                  <a:lnTo>
                    <a:pt x="24" y="12"/>
                  </a:lnTo>
                  <a:lnTo>
                    <a:pt x="18" y="14"/>
                  </a:lnTo>
                  <a:lnTo>
                    <a:pt x="14" y="18"/>
                  </a:lnTo>
                  <a:lnTo>
                    <a:pt x="6" y="24"/>
                  </a:lnTo>
                  <a:lnTo>
                    <a:pt x="14" y="24"/>
                  </a:lnTo>
                  <a:lnTo>
                    <a:pt x="22" y="22"/>
                  </a:lnTo>
                  <a:lnTo>
                    <a:pt x="28" y="22"/>
                  </a:lnTo>
                  <a:lnTo>
                    <a:pt x="36" y="24"/>
                  </a:lnTo>
                  <a:lnTo>
                    <a:pt x="34" y="24"/>
                  </a:lnTo>
                  <a:lnTo>
                    <a:pt x="30" y="28"/>
                  </a:lnTo>
                  <a:lnTo>
                    <a:pt x="62" y="26"/>
                  </a:lnTo>
                  <a:lnTo>
                    <a:pt x="56" y="20"/>
                  </a:lnTo>
                  <a:lnTo>
                    <a:pt x="48" y="16"/>
                  </a:lnTo>
                  <a:lnTo>
                    <a:pt x="52" y="14"/>
                  </a:lnTo>
                  <a:lnTo>
                    <a:pt x="58" y="14"/>
                  </a:lnTo>
                  <a:lnTo>
                    <a:pt x="64" y="14"/>
                  </a:lnTo>
                  <a:lnTo>
                    <a:pt x="68" y="12"/>
                  </a:lnTo>
                  <a:lnTo>
                    <a:pt x="64" y="8"/>
                  </a:lnTo>
                  <a:lnTo>
                    <a:pt x="58" y="8"/>
                  </a:lnTo>
                  <a:lnTo>
                    <a:pt x="52" y="6"/>
                  </a:lnTo>
                  <a:lnTo>
                    <a:pt x="48" y="4"/>
                  </a:lnTo>
                  <a:lnTo>
                    <a:pt x="42" y="2"/>
                  </a:lnTo>
                  <a:lnTo>
                    <a:pt x="38" y="2"/>
                  </a:lnTo>
                  <a:lnTo>
                    <a:pt x="34" y="2"/>
                  </a:lnTo>
                  <a:lnTo>
                    <a:pt x="28" y="0"/>
                  </a:lnTo>
                  <a:lnTo>
                    <a:pt x="38" y="0"/>
                  </a:lnTo>
                  <a:close/>
                </a:path>
              </a:pathLst>
            </a:custGeom>
            <a:solidFill>
              <a:srgbClr val="1F8E43"/>
            </a:solidFill>
            <a:ln w="3175">
              <a:solidFill>
                <a:srgbClr val="006B30"/>
              </a:solidFill>
              <a:round/>
              <a:headEnd/>
              <a:tailEnd/>
            </a:ln>
          </p:spPr>
          <p:txBody>
            <a:bodyPr/>
            <a:lstStyle/>
            <a:p>
              <a:endParaRPr lang="en-US"/>
            </a:p>
          </p:txBody>
        </p:sp>
        <p:sp>
          <p:nvSpPr>
            <p:cNvPr id="29301" name="Freeform 360"/>
            <p:cNvSpPr>
              <a:spLocks/>
            </p:cNvSpPr>
            <p:nvPr/>
          </p:nvSpPr>
          <p:spPr bwMode="auto">
            <a:xfrm>
              <a:off x="662" y="2302"/>
              <a:ext cx="74" cy="32"/>
            </a:xfrm>
            <a:custGeom>
              <a:avLst/>
              <a:gdLst>
                <a:gd name="T0" fmla="*/ 44 w 74"/>
                <a:gd name="T1" fmla="*/ 0 h 32"/>
                <a:gd name="T2" fmla="*/ 36 w 74"/>
                <a:gd name="T3" fmla="*/ 0 h 32"/>
                <a:gd name="T4" fmla="*/ 28 w 74"/>
                <a:gd name="T5" fmla="*/ 2 h 32"/>
                <a:gd name="T6" fmla="*/ 22 w 74"/>
                <a:gd name="T7" fmla="*/ 6 h 32"/>
                <a:gd name="T8" fmla="*/ 14 w 74"/>
                <a:gd name="T9" fmla="*/ 10 h 32"/>
                <a:gd name="T10" fmla="*/ 6 w 74"/>
                <a:gd name="T11" fmla="*/ 14 h 32"/>
                <a:gd name="T12" fmla="*/ 2 w 74"/>
                <a:gd name="T13" fmla="*/ 16 h 32"/>
                <a:gd name="T14" fmla="*/ 0 w 74"/>
                <a:gd name="T15" fmla="*/ 20 h 32"/>
                <a:gd name="T16" fmla="*/ 14 w 74"/>
                <a:gd name="T17" fmla="*/ 18 h 32"/>
                <a:gd name="T18" fmla="*/ 22 w 74"/>
                <a:gd name="T19" fmla="*/ 18 h 32"/>
                <a:gd name="T20" fmla="*/ 30 w 74"/>
                <a:gd name="T21" fmla="*/ 20 h 32"/>
                <a:gd name="T22" fmla="*/ 26 w 74"/>
                <a:gd name="T23" fmla="*/ 22 h 32"/>
                <a:gd name="T24" fmla="*/ 22 w 74"/>
                <a:gd name="T25" fmla="*/ 24 h 32"/>
                <a:gd name="T26" fmla="*/ 18 w 74"/>
                <a:gd name="T27" fmla="*/ 26 h 32"/>
                <a:gd name="T28" fmla="*/ 16 w 74"/>
                <a:gd name="T29" fmla="*/ 30 h 32"/>
                <a:gd name="T30" fmla="*/ 30 w 74"/>
                <a:gd name="T31" fmla="*/ 28 h 32"/>
                <a:gd name="T32" fmla="*/ 38 w 74"/>
                <a:gd name="T33" fmla="*/ 28 h 32"/>
                <a:gd name="T34" fmla="*/ 44 w 74"/>
                <a:gd name="T35" fmla="*/ 28 h 32"/>
                <a:gd name="T36" fmla="*/ 40 w 74"/>
                <a:gd name="T37" fmla="*/ 30 h 32"/>
                <a:gd name="T38" fmla="*/ 36 w 74"/>
                <a:gd name="T39" fmla="*/ 32 h 32"/>
                <a:gd name="T40" fmla="*/ 42 w 74"/>
                <a:gd name="T41" fmla="*/ 32 h 32"/>
                <a:gd name="T42" fmla="*/ 46 w 74"/>
                <a:gd name="T43" fmla="*/ 32 h 32"/>
                <a:gd name="T44" fmla="*/ 54 w 74"/>
                <a:gd name="T45" fmla="*/ 28 h 32"/>
                <a:gd name="T46" fmla="*/ 56 w 74"/>
                <a:gd name="T47" fmla="*/ 24 h 32"/>
                <a:gd name="T48" fmla="*/ 54 w 74"/>
                <a:gd name="T49" fmla="*/ 22 h 32"/>
                <a:gd name="T50" fmla="*/ 48 w 74"/>
                <a:gd name="T51" fmla="*/ 16 h 32"/>
                <a:gd name="T52" fmla="*/ 74 w 74"/>
                <a:gd name="T53" fmla="*/ 12 h 32"/>
                <a:gd name="T54" fmla="*/ 72 w 74"/>
                <a:gd name="T55" fmla="*/ 10 h 32"/>
                <a:gd name="T56" fmla="*/ 70 w 74"/>
                <a:gd name="T57" fmla="*/ 6 h 32"/>
                <a:gd name="T58" fmla="*/ 62 w 74"/>
                <a:gd name="T59" fmla="*/ 4 h 32"/>
                <a:gd name="T60" fmla="*/ 46 w 74"/>
                <a:gd name="T61" fmla="*/ 2 h 32"/>
                <a:gd name="T62" fmla="*/ 44 w 74"/>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32"/>
                <a:gd name="T98" fmla="*/ 74 w 74"/>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32">
                  <a:moveTo>
                    <a:pt x="44" y="0"/>
                  </a:moveTo>
                  <a:lnTo>
                    <a:pt x="36" y="0"/>
                  </a:lnTo>
                  <a:lnTo>
                    <a:pt x="28" y="2"/>
                  </a:lnTo>
                  <a:lnTo>
                    <a:pt x="22" y="6"/>
                  </a:lnTo>
                  <a:lnTo>
                    <a:pt x="14" y="10"/>
                  </a:lnTo>
                  <a:lnTo>
                    <a:pt x="6" y="14"/>
                  </a:lnTo>
                  <a:lnTo>
                    <a:pt x="2" y="16"/>
                  </a:lnTo>
                  <a:lnTo>
                    <a:pt x="0" y="20"/>
                  </a:lnTo>
                  <a:lnTo>
                    <a:pt x="14" y="18"/>
                  </a:lnTo>
                  <a:lnTo>
                    <a:pt x="22" y="18"/>
                  </a:lnTo>
                  <a:lnTo>
                    <a:pt x="30" y="20"/>
                  </a:lnTo>
                  <a:lnTo>
                    <a:pt x="26" y="22"/>
                  </a:lnTo>
                  <a:lnTo>
                    <a:pt x="22" y="24"/>
                  </a:lnTo>
                  <a:lnTo>
                    <a:pt x="18" y="26"/>
                  </a:lnTo>
                  <a:lnTo>
                    <a:pt x="16" y="30"/>
                  </a:lnTo>
                  <a:lnTo>
                    <a:pt x="30" y="28"/>
                  </a:lnTo>
                  <a:lnTo>
                    <a:pt x="38" y="28"/>
                  </a:lnTo>
                  <a:lnTo>
                    <a:pt x="44" y="28"/>
                  </a:lnTo>
                  <a:lnTo>
                    <a:pt x="40" y="30"/>
                  </a:lnTo>
                  <a:lnTo>
                    <a:pt x="36" y="32"/>
                  </a:lnTo>
                  <a:lnTo>
                    <a:pt x="42" y="32"/>
                  </a:lnTo>
                  <a:lnTo>
                    <a:pt x="46" y="32"/>
                  </a:lnTo>
                  <a:lnTo>
                    <a:pt x="54" y="28"/>
                  </a:lnTo>
                  <a:lnTo>
                    <a:pt x="56" y="24"/>
                  </a:lnTo>
                  <a:lnTo>
                    <a:pt x="54" y="22"/>
                  </a:lnTo>
                  <a:lnTo>
                    <a:pt x="48" y="16"/>
                  </a:lnTo>
                  <a:lnTo>
                    <a:pt x="74" y="12"/>
                  </a:lnTo>
                  <a:lnTo>
                    <a:pt x="72" y="10"/>
                  </a:lnTo>
                  <a:lnTo>
                    <a:pt x="70" y="6"/>
                  </a:lnTo>
                  <a:lnTo>
                    <a:pt x="62" y="4"/>
                  </a:lnTo>
                  <a:lnTo>
                    <a:pt x="46" y="2"/>
                  </a:lnTo>
                  <a:lnTo>
                    <a:pt x="44" y="0"/>
                  </a:lnTo>
                  <a:close/>
                </a:path>
              </a:pathLst>
            </a:custGeom>
            <a:solidFill>
              <a:srgbClr val="1F8E43"/>
            </a:solidFill>
            <a:ln w="3175">
              <a:solidFill>
                <a:srgbClr val="006B30"/>
              </a:solidFill>
              <a:round/>
              <a:headEnd/>
              <a:tailEnd/>
            </a:ln>
          </p:spPr>
          <p:txBody>
            <a:bodyPr/>
            <a:lstStyle/>
            <a:p>
              <a:endParaRPr lang="en-US"/>
            </a:p>
          </p:txBody>
        </p:sp>
        <p:sp>
          <p:nvSpPr>
            <p:cNvPr id="29302" name="Freeform 361"/>
            <p:cNvSpPr>
              <a:spLocks/>
            </p:cNvSpPr>
            <p:nvPr/>
          </p:nvSpPr>
          <p:spPr bwMode="auto">
            <a:xfrm>
              <a:off x="634" y="2284"/>
              <a:ext cx="82" cy="26"/>
            </a:xfrm>
            <a:custGeom>
              <a:avLst/>
              <a:gdLst>
                <a:gd name="T0" fmla="*/ 40 w 82"/>
                <a:gd name="T1" fmla="*/ 4 h 26"/>
                <a:gd name="T2" fmla="*/ 28 w 82"/>
                <a:gd name="T3" fmla="*/ 6 h 26"/>
                <a:gd name="T4" fmla="*/ 16 w 82"/>
                <a:gd name="T5" fmla="*/ 8 h 26"/>
                <a:gd name="T6" fmla="*/ 12 w 82"/>
                <a:gd name="T7" fmla="*/ 10 h 26"/>
                <a:gd name="T8" fmla="*/ 8 w 82"/>
                <a:gd name="T9" fmla="*/ 12 h 26"/>
                <a:gd name="T10" fmla="*/ 4 w 82"/>
                <a:gd name="T11" fmla="*/ 16 h 26"/>
                <a:gd name="T12" fmla="*/ 0 w 82"/>
                <a:gd name="T13" fmla="*/ 16 h 26"/>
                <a:gd name="T14" fmla="*/ 16 w 82"/>
                <a:gd name="T15" fmla="*/ 14 h 26"/>
                <a:gd name="T16" fmla="*/ 24 w 82"/>
                <a:gd name="T17" fmla="*/ 14 h 26"/>
                <a:gd name="T18" fmla="*/ 30 w 82"/>
                <a:gd name="T19" fmla="*/ 16 h 26"/>
                <a:gd name="T20" fmla="*/ 24 w 82"/>
                <a:gd name="T21" fmla="*/ 20 h 26"/>
                <a:gd name="T22" fmla="*/ 18 w 82"/>
                <a:gd name="T23" fmla="*/ 26 h 26"/>
                <a:gd name="T24" fmla="*/ 42 w 82"/>
                <a:gd name="T25" fmla="*/ 20 h 26"/>
                <a:gd name="T26" fmla="*/ 54 w 82"/>
                <a:gd name="T27" fmla="*/ 20 h 26"/>
                <a:gd name="T28" fmla="*/ 66 w 82"/>
                <a:gd name="T29" fmla="*/ 22 h 26"/>
                <a:gd name="T30" fmla="*/ 62 w 82"/>
                <a:gd name="T31" fmla="*/ 18 h 26"/>
                <a:gd name="T32" fmla="*/ 60 w 82"/>
                <a:gd name="T33" fmla="*/ 16 h 26"/>
                <a:gd name="T34" fmla="*/ 62 w 82"/>
                <a:gd name="T35" fmla="*/ 14 h 26"/>
                <a:gd name="T36" fmla="*/ 66 w 82"/>
                <a:gd name="T37" fmla="*/ 12 h 26"/>
                <a:gd name="T38" fmla="*/ 72 w 82"/>
                <a:gd name="T39" fmla="*/ 10 h 26"/>
                <a:gd name="T40" fmla="*/ 76 w 82"/>
                <a:gd name="T41" fmla="*/ 10 h 26"/>
                <a:gd name="T42" fmla="*/ 82 w 82"/>
                <a:gd name="T43" fmla="*/ 8 h 26"/>
                <a:gd name="T44" fmla="*/ 78 w 82"/>
                <a:gd name="T45" fmla="*/ 4 h 26"/>
                <a:gd name="T46" fmla="*/ 74 w 82"/>
                <a:gd name="T47" fmla="*/ 4 h 26"/>
                <a:gd name="T48" fmla="*/ 64 w 82"/>
                <a:gd name="T49" fmla="*/ 4 h 26"/>
                <a:gd name="T50" fmla="*/ 70 w 82"/>
                <a:gd name="T51" fmla="*/ 2 h 26"/>
                <a:gd name="T52" fmla="*/ 76 w 82"/>
                <a:gd name="T53" fmla="*/ 0 h 26"/>
                <a:gd name="T54" fmla="*/ 60 w 82"/>
                <a:gd name="T55" fmla="*/ 0 h 26"/>
                <a:gd name="T56" fmla="*/ 42 w 82"/>
                <a:gd name="T57" fmla="*/ 0 h 26"/>
                <a:gd name="T58" fmla="*/ 40 w 82"/>
                <a:gd name="T59" fmla="*/ 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26"/>
                <a:gd name="T92" fmla="*/ 82 w 82"/>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26">
                  <a:moveTo>
                    <a:pt x="40" y="4"/>
                  </a:moveTo>
                  <a:lnTo>
                    <a:pt x="28" y="6"/>
                  </a:lnTo>
                  <a:lnTo>
                    <a:pt x="16" y="8"/>
                  </a:lnTo>
                  <a:lnTo>
                    <a:pt x="12" y="10"/>
                  </a:lnTo>
                  <a:lnTo>
                    <a:pt x="8" y="12"/>
                  </a:lnTo>
                  <a:lnTo>
                    <a:pt x="4" y="16"/>
                  </a:lnTo>
                  <a:lnTo>
                    <a:pt x="0" y="16"/>
                  </a:lnTo>
                  <a:lnTo>
                    <a:pt x="16" y="14"/>
                  </a:lnTo>
                  <a:lnTo>
                    <a:pt x="24" y="14"/>
                  </a:lnTo>
                  <a:lnTo>
                    <a:pt x="30" y="16"/>
                  </a:lnTo>
                  <a:lnTo>
                    <a:pt x="24" y="20"/>
                  </a:lnTo>
                  <a:lnTo>
                    <a:pt x="18" y="26"/>
                  </a:lnTo>
                  <a:lnTo>
                    <a:pt x="42" y="20"/>
                  </a:lnTo>
                  <a:lnTo>
                    <a:pt x="54" y="20"/>
                  </a:lnTo>
                  <a:lnTo>
                    <a:pt x="66" y="22"/>
                  </a:lnTo>
                  <a:lnTo>
                    <a:pt x="62" y="18"/>
                  </a:lnTo>
                  <a:lnTo>
                    <a:pt x="60" y="16"/>
                  </a:lnTo>
                  <a:lnTo>
                    <a:pt x="62" y="14"/>
                  </a:lnTo>
                  <a:lnTo>
                    <a:pt x="66" y="12"/>
                  </a:lnTo>
                  <a:lnTo>
                    <a:pt x="72" y="10"/>
                  </a:lnTo>
                  <a:lnTo>
                    <a:pt x="76" y="10"/>
                  </a:lnTo>
                  <a:lnTo>
                    <a:pt x="82" y="8"/>
                  </a:lnTo>
                  <a:lnTo>
                    <a:pt x="78" y="4"/>
                  </a:lnTo>
                  <a:lnTo>
                    <a:pt x="74" y="4"/>
                  </a:lnTo>
                  <a:lnTo>
                    <a:pt x="64" y="4"/>
                  </a:lnTo>
                  <a:lnTo>
                    <a:pt x="70" y="2"/>
                  </a:lnTo>
                  <a:lnTo>
                    <a:pt x="76" y="0"/>
                  </a:lnTo>
                  <a:lnTo>
                    <a:pt x="60" y="0"/>
                  </a:lnTo>
                  <a:lnTo>
                    <a:pt x="42" y="0"/>
                  </a:lnTo>
                  <a:lnTo>
                    <a:pt x="40" y="4"/>
                  </a:lnTo>
                  <a:close/>
                </a:path>
              </a:pathLst>
            </a:custGeom>
            <a:solidFill>
              <a:srgbClr val="1F8E43"/>
            </a:solidFill>
            <a:ln w="3175">
              <a:solidFill>
                <a:srgbClr val="006B30"/>
              </a:solidFill>
              <a:round/>
              <a:headEnd/>
              <a:tailEnd/>
            </a:ln>
          </p:spPr>
          <p:txBody>
            <a:bodyPr/>
            <a:lstStyle/>
            <a:p>
              <a:endParaRPr lang="en-US"/>
            </a:p>
          </p:txBody>
        </p:sp>
        <p:sp>
          <p:nvSpPr>
            <p:cNvPr id="29303" name="Freeform 362"/>
            <p:cNvSpPr>
              <a:spLocks/>
            </p:cNvSpPr>
            <p:nvPr/>
          </p:nvSpPr>
          <p:spPr bwMode="auto">
            <a:xfrm>
              <a:off x="584" y="2252"/>
              <a:ext cx="116" cy="40"/>
            </a:xfrm>
            <a:custGeom>
              <a:avLst/>
              <a:gdLst>
                <a:gd name="T0" fmla="*/ 58 w 116"/>
                <a:gd name="T1" fmla="*/ 6 h 40"/>
                <a:gd name="T2" fmla="*/ 50 w 116"/>
                <a:gd name="T3" fmla="*/ 6 h 40"/>
                <a:gd name="T4" fmla="*/ 42 w 116"/>
                <a:gd name="T5" fmla="*/ 6 h 40"/>
                <a:gd name="T6" fmla="*/ 32 w 116"/>
                <a:gd name="T7" fmla="*/ 10 h 40"/>
                <a:gd name="T8" fmla="*/ 26 w 116"/>
                <a:gd name="T9" fmla="*/ 14 h 40"/>
                <a:gd name="T10" fmla="*/ 12 w 116"/>
                <a:gd name="T11" fmla="*/ 24 h 40"/>
                <a:gd name="T12" fmla="*/ 0 w 116"/>
                <a:gd name="T13" fmla="*/ 36 h 40"/>
                <a:gd name="T14" fmla="*/ 12 w 116"/>
                <a:gd name="T15" fmla="*/ 32 h 40"/>
                <a:gd name="T16" fmla="*/ 26 w 116"/>
                <a:gd name="T17" fmla="*/ 30 h 40"/>
                <a:gd name="T18" fmla="*/ 54 w 116"/>
                <a:gd name="T19" fmla="*/ 30 h 40"/>
                <a:gd name="T20" fmla="*/ 46 w 116"/>
                <a:gd name="T21" fmla="*/ 36 h 40"/>
                <a:gd name="T22" fmla="*/ 38 w 116"/>
                <a:gd name="T23" fmla="*/ 40 h 40"/>
                <a:gd name="T24" fmla="*/ 50 w 116"/>
                <a:gd name="T25" fmla="*/ 38 h 40"/>
                <a:gd name="T26" fmla="*/ 62 w 116"/>
                <a:gd name="T27" fmla="*/ 38 h 40"/>
                <a:gd name="T28" fmla="*/ 88 w 116"/>
                <a:gd name="T29" fmla="*/ 34 h 40"/>
                <a:gd name="T30" fmla="*/ 84 w 116"/>
                <a:gd name="T31" fmla="*/ 30 h 40"/>
                <a:gd name="T32" fmla="*/ 82 w 116"/>
                <a:gd name="T33" fmla="*/ 28 h 40"/>
                <a:gd name="T34" fmla="*/ 84 w 116"/>
                <a:gd name="T35" fmla="*/ 24 h 40"/>
                <a:gd name="T36" fmla="*/ 86 w 116"/>
                <a:gd name="T37" fmla="*/ 22 h 40"/>
                <a:gd name="T38" fmla="*/ 90 w 116"/>
                <a:gd name="T39" fmla="*/ 22 h 40"/>
                <a:gd name="T40" fmla="*/ 98 w 116"/>
                <a:gd name="T41" fmla="*/ 22 h 40"/>
                <a:gd name="T42" fmla="*/ 92 w 116"/>
                <a:gd name="T43" fmla="*/ 20 h 40"/>
                <a:gd name="T44" fmla="*/ 84 w 116"/>
                <a:gd name="T45" fmla="*/ 16 h 40"/>
                <a:gd name="T46" fmla="*/ 102 w 116"/>
                <a:gd name="T47" fmla="*/ 14 h 40"/>
                <a:gd name="T48" fmla="*/ 110 w 116"/>
                <a:gd name="T49" fmla="*/ 12 h 40"/>
                <a:gd name="T50" fmla="*/ 116 w 116"/>
                <a:gd name="T51" fmla="*/ 8 h 40"/>
                <a:gd name="T52" fmla="*/ 116 w 116"/>
                <a:gd name="T53" fmla="*/ 6 h 40"/>
                <a:gd name="T54" fmla="*/ 114 w 116"/>
                <a:gd name="T55" fmla="*/ 4 h 40"/>
                <a:gd name="T56" fmla="*/ 106 w 116"/>
                <a:gd name="T57" fmla="*/ 2 h 40"/>
                <a:gd name="T58" fmla="*/ 98 w 116"/>
                <a:gd name="T59" fmla="*/ 0 h 40"/>
                <a:gd name="T60" fmla="*/ 82 w 116"/>
                <a:gd name="T61" fmla="*/ 0 h 40"/>
                <a:gd name="T62" fmla="*/ 46 w 116"/>
                <a:gd name="T63" fmla="*/ 2 h 40"/>
                <a:gd name="T64" fmla="*/ 58 w 116"/>
                <a:gd name="T65" fmla="*/ 6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40"/>
                <a:gd name="T101" fmla="*/ 116 w 116"/>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40">
                  <a:moveTo>
                    <a:pt x="58" y="6"/>
                  </a:moveTo>
                  <a:lnTo>
                    <a:pt x="50" y="6"/>
                  </a:lnTo>
                  <a:lnTo>
                    <a:pt x="42" y="6"/>
                  </a:lnTo>
                  <a:lnTo>
                    <a:pt x="32" y="10"/>
                  </a:lnTo>
                  <a:lnTo>
                    <a:pt x="26" y="14"/>
                  </a:lnTo>
                  <a:lnTo>
                    <a:pt x="12" y="24"/>
                  </a:lnTo>
                  <a:lnTo>
                    <a:pt x="0" y="36"/>
                  </a:lnTo>
                  <a:lnTo>
                    <a:pt x="12" y="32"/>
                  </a:lnTo>
                  <a:lnTo>
                    <a:pt x="26" y="30"/>
                  </a:lnTo>
                  <a:lnTo>
                    <a:pt x="54" y="30"/>
                  </a:lnTo>
                  <a:lnTo>
                    <a:pt x="46" y="36"/>
                  </a:lnTo>
                  <a:lnTo>
                    <a:pt x="38" y="40"/>
                  </a:lnTo>
                  <a:lnTo>
                    <a:pt x="50" y="38"/>
                  </a:lnTo>
                  <a:lnTo>
                    <a:pt x="62" y="38"/>
                  </a:lnTo>
                  <a:lnTo>
                    <a:pt x="88" y="34"/>
                  </a:lnTo>
                  <a:lnTo>
                    <a:pt x="84" y="30"/>
                  </a:lnTo>
                  <a:lnTo>
                    <a:pt x="82" y="28"/>
                  </a:lnTo>
                  <a:lnTo>
                    <a:pt x="84" y="24"/>
                  </a:lnTo>
                  <a:lnTo>
                    <a:pt x="86" y="22"/>
                  </a:lnTo>
                  <a:lnTo>
                    <a:pt x="90" y="22"/>
                  </a:lnTo>
                  <a:lnTo>
                    <a:pt x="98" y="22"/>
                  </a:lnTo>
                  <a:lnTo>
                    <a:pt x="92" y="20"/>
                  </a:lnTo>
                  <a:lnTo>
                    <a:pt x="84" y="16"/>
                  </a:lnTo>
                  <a:lnTo>
                    <a:pt x="102" y="14"/>
                  </a:lnTo>
                  <a:lnTo>
                    <a:pt x="110" y="12"/>
                  </a:lnTo>
                  <a:lnTo>
                    <a:pt x="116" y="8"/>
                  </a:lnTo>
                  <a:lnTo>
                    <a:pt x="116" y="6"/>
                  </a:lnTo>
                  <a:lnTo>
                    <a:pt x="114" y="4"/>
                  </a:lnTo>
                  <a:lnTo>
                    <a:pt x="106" y="2"/>
                  </a:lnTo>
                  <a:lnTo>
                    <a:pt x="98" y="0"/>
                  </a:lnTo>
                  <a:lnTo>
                    <a:pt x="82" y="0"/>
                  </a:lnTo>
                  <a:lnTo>
                    <a:pt x="46" y="2"/>
                  </a:lnTo>
                  <a:lnTo>
                    <a:pt x="58" y="6"/>
                  </a:lnTo>
                  <a:close/>
                </a:path>
              </a:pathLst>
            </a:custGeom>
            <a:solidFill>
              <a:srgbClr val="1F8E43"/>
            </a:solidFill>
            <a:ln w="3175">
              <a:solidFill>
                <a:srgbClr val="006B30"/>
              </a:solidFill>
              <a:round/>
              <a:headEnd/>
              <a:tailEnd/>
            </a:ln>
          </p:spPr>
          <p:txBody>
            <a:bodyPr/>
            <a:lstStyle/>
            <a:p>
              <a:endParaRPr lang="en-US"/>
            </a:p>
          </p:txBody>
        </p:sp>
        <p:sp>
          <p:nvSpPr>
            <p:cNvPr id="29304" name="Freeform 363"/>
            <p:cNvSpPr>
              <a:spLocks/>
            </p:cNvSpPr>
            <p:nvPr/>
          </p:nvSpPr>
          <p:spPr bwMode="auto">
            <a:xfrm>
              <a:off x="576" y="2298"/>
              <a:ext cx="122" cy="38"/>
            </a:xfrm>
            <a:custGeom>
              <a:avLst/>
              <a:gdLst>
                <a:gd name="T0" fmla="*/ 64 w 122"/>
                <a:gd name="T1" fmla="*/ 4 h 38"/>
                <a:gd name="T2" fmla="*/ 54 w 122"/>
                <a:gd name="T3" fmla="*/ 2 h 38"/>
                <a:gd name="T4" fmla="*/ 46 w 122"/>
                <a:gd name="T5" fmla="*/ 2 h 38"/>
                <a:gd name="T6" fmla="*/ 38 w 122"/>
                <a:gd name="T7" fmla="*/ 4 h 38"/>
                <a:gd name="T8" fmla="*/ 28 w 122"/>
                <a:gd name="T9" fmla="*/ 6 h 38"/>
                <a:gd name="T10" fmla="*/ 12 w 122"/>
                <a:gd name="T11" fmla="*/ 16 h 38"/>
                <a:gd name="T12" fmla="*/ 0 w 122"/>
                <a:gd name="T13" fmla="*/ 26 h 38"/>
                <a:gd name="T14" fmla="*/ 16 w 122"/>
                <a:gd name="T15" fmla="*/ 26 h 38"/>
                <a:gd name="T16" fmla="*/ 32 w 122"/>
                <a:gd name="T17" fmla="*/ 24 h 38"/>
                <a:gd name="T18" fmla="*/ 48 w 122"/>
                <a:gd name="T19" fmla="*/ 24 h 38"/>
                <a:gd name="T20" fmla="*/ 64 w 122"/>
                <a:gd name="T21" fmla="*/ 26 h 38"/>
                <a:gd name="T22" fmla="*/ 60 w 122"/>
                <a:gd name="T23" fmla="*/ 28 h 38"/>
                <a:gd name="T24" fmla="*/ 54 w 122"/>
                <a:gd name="T25" fmla="*/ 30 h 38"/>
                <a:gd name="T26" fmla="*/ 48 w 122"/>
                <a:gd name="T27" fmla="*/ 30 h 38"/>
                <a:gd name="T28" fmla="*/ 48 w 122"/>
                <a:gd name="T29" fmla="*/ 32 h 38"/>
                <a:gd name="T30" fmla="*/ 48 w 122"/>
                <a:gd name="T31" fmla="*/ 36 h 38"/>
                <a:gd name="T32" fmla="*/ 50 w 122"/>
                <a:gd name="T33" fmla="*/ 36 h 38"/>
                <a:gd name="T34" fmla="*/ 54 w 122"/>
                <a:gd name="T35" fmla="*/ 36 h 38"/>
                <a:gd name="T36" fmla="*/ 80 w 122"/>
                <a:gd name="T37" fmla="*/ 38 h 38"/>
                <a:gd name="T38" fmla="*/ 106 w 122"/>
                <a:gd name="T39" fmla="*/ 38 h 38"/>
                <a:gd name="T40" fmla="*/ 114 w 122"/>
                <a:gd name="T41" fmla="*/ 34 h 38"/>
                <a:gd name="T42" fmla="*/ 122 w 122"/>
                <a:gd name="T43" fmla="*/ 30 h 38"/>
                <a:gd name="T44" fmla="*/ 122 w 122"/>
                <a:gd name="T45" fmla="*/ 26 h 38"/>
                <a:gd name="T46" fmla="*/ 116 w 122"/>
                <a:gd name="T47" fmla="*/ 24 h 38"/>
                <a:gd name="T48" fmla="*/ 108 w 122"/>
                <a:gd name="T49" fmla="*/ 20 h 38"/>
                <a:gd name="T50" fmla="*/ 94 w 122"/>
                <a:gd name="T51" fmla="*/ 16 h 38"/>
                <a:gd name="T52" fmla="*/ 108 w 122"/>
                <a:gd name="T53" fmla="*/ 14 h 38"/>
                <a:gd name="T54" fmla="*/ 120 w 122"/>
                <a:gd name="T55" fmla="*/ 8 h 38"/>
                <a:gd name="T56" fmla="*/ 120 w 122"/>
                <a:gd name="T57" fmla="*/ 6 h 38"/>
                <a:gd name="T58" fmla="*/ 118 w 122"/>
                <a:gd name="T59" fmla="*/ 4 h 38"/>
                <a:gd name="T60" fmla="*/ 114 w 122"/>
                <a:gd name="T61" fmla="*/ 2 h 38"/>
                <a:gd name="T62" fmla="*/ 102 w 122"/>
                <a:gd name="T63" fmla="*/ 2 h 38"/>
                <a:gd name="T64" fmla="*/ 88 w 122"/>
                <a:gd name="T65" fmla="*/ 2 h 38"/>
                <a:gd name="T66" fmla="*/ 76 w 122"/>
                <a:gd name="T67" fmla="*/ 2 h 38"/>
                <a:gd name="T68" fmla="*/ 62 w 122"/>
                <a:gd name="T69" fmla="*/ 0 h 38"/>
                <a:gd name="T70" fmla="*/ 64 w 122"/>
                <a:gd name="T71" fmla="*/ 4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38"/>
                <a:gd name="T110" fmla="*/ 122 w 122"/>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38">
                  <a:moveTo>
                    <a:pt x="64" y="4"/>
                  </a:moveTo>
                  <a:lnTo>
                    <a:pt x="54" y="2"/>
                  </a:lnTo>
                  <a:lnTo>
                    <a:pt x="46" y="2"/>
                  </a:lnTo>
                  <a:lnTo>
                    <a:pt x="38" y="4"/>
                  </a:lnTo>
                  <a:lnTo>
                    <a:pt x="28" y="6"/>
                  </a:lnTo>
                  <a:lnTo>
                    <a:pt x="12" y="16"/>
                  </a:lnTo>
                  <a:lnTo>
                    <a:pt x="0" y="26"/>
                  </a:lnTo>
                  <a:lnTo>
                    <a:pt x="16" y="26"/>
                  </a:lnTo>
                  <a:lnTo>
                    <a:pt x="32" y="24"/>
                  </a:lnTo>
                  <a:lnTo>
                    <a:pt x="48" y="24"/>
                  </a:lnTo>
                  <a:lnTo>
                    <a:pt x="64" y="26"/>
                  </a:lnTo>
                  <a:lnTo>
                    <a:pt x="60" y="28"/>
                  </a:lnTo>
                  <a:lnTo>
                    <a:pt x="54" y="30"/>
                  </a:lnTo>
                  <a:lnTo>
                    <a:pt x="48" y="30"/>
                  </a:lnTo>
                  <a:lnTo>
                    <a:pt x="48" y="32"/>
                  </a:lnTo>
                  <a:lnTo>
                    <a:pt x="48" y="36"/>
                  </a:lnTo>
                  <a:lnTo>
                    <a:pt x="50" y="36"/>
                  </a:lnTo>
                  <a:lnTo>
                    <a:pt x="54" y="36"/>
                  </a:lnTo>
                  <a:lnTo>
                    <a:pt x="80" y="38"/>
                  </a:lnTo>
                  <a:lnTo>
                    <a:pt x="106" y="38"/>
                  </a:lnTo>
                  <a:lnTo>
                    <a:pt x="114" y="34"/>
                  </a:lnTo>
                  <a:lnTo>
                    <a:pt x="122" y="30"/>
                  </a:lnTo>
                  <a:lnTo>
                    <a:pt x="122" y="26"/>
                  </a:lnTo>
                  <a:lnTo>
                    <a:pt x="116" y="24"/>
                  </a:lnTo>
                  <a:lnTo>
                    <a:pt x="108" y="20"/>
                  </a:lnTo>
                  <a:lnTo>
                    <a:pt x="94" y="16"/>
                  </a:lnTo>
                  <a:lnTo>
                    <a:pt x="108" y="14"/>
                  </a:lnTo>
                  <a:lnTo>
                    <a:pt x="120" y="8"/>
                  </a:lnTo>
                  <a:lnTo>
                    <a:pt x="120" y="6"/>
                  </a:lnTo>
                  <a:lnTo>
                    <a:pt x="118" y="4"/>
                  </a:lnTo>
                  <a:lnTo>
                    <a:pt x="114" y="2"/>
                  </a:lnTo>
                  <a:lnTo>
                    <a:pt x="102" y="2"/>
                  </a:lnTo>
                  <a:lnTo>
                    <a:pt x="88" y="2"/>
                  </a:lnTo>
                  <a:lnTo>
                    <a:pt x="76" y="2"/>
                  </a:lnTo>
                  <a:lnTo>
                    <a:pt x="62" y="0"/>
                  </a:lnTo>
                  <a:lnTo>
                    <a:pt x="64" y="4"/>
                  </a:lnTo>
                  <a:close/>
                </a:path>
              </a:pathLst>
            </a:custGeom>
            <a:solidFill>
              <a:srgbClr val="1F8E43"/>
            </a:solidFill>
            <a:ln w="3175">
              <a:solidFill>
                <a:srgbClr val="006B30"/>
              </a:solidFill>
              <a:round/>
              <a:headEnd/>
              <a:tailEnd/>
            </a:ln>
          </p:spPr>
          <p:txBody>
            <a:bodyPr/>
            <a:lstStyle/>
            <a:p>
              <a:endParaRPr lang="en-US"/>
            </a:p>
          </p:txBody>
        </p:sp>
        <p:sp>
          <p:nvSpPr>
            <p:cNvPr id="29305" name="Freeform 364"/>
            <p:cNvSpPr>
              <a:spLocks/>
            </p:cNvSpPr>
            <p:nvPr/>
          </p:nvSpPr>
          <p:spPr bwMode="auto">
            <a:xfrm>
              <a:off x="542" y="2274"/>
              <a:ext cx="68" cy="28"/>
            </a:xfrm>
            <a:custGeom>
              <a:avLst/>
              <a:gdLst>
                <a:gd name="T0" fmla="*/ 48 w 68"/>
                <a:gd name="T1" fmla="*/ 0 h 28"/>
                <a:gd name="T2" fmla="*/ 34 w 68"/>
                <a:gd name="T3" fmla="*/ 2 h 28"/>
                <a:gd name="T4" fmla="*/ 20 w 68"/>
                <a:gd name="T5" fmla="*/ 6 h 28"/>
                <a:gd name="T6" fmla="*/ 8 w 68"/>
                <a:gd name="T7" fmla="*/ 12 h 28"/>
                <a:gd name="T8" fmla="*/ 0 w 68"/>
                <a:gd name="T9" fmla="*/ 22 h 28"/>
                <a:gd name="T10" fmla="*/ 16 w 68"/>
                <a:gd name="T11" fmla="*/ 18 h 28"/>
                <a:gd name="T12" fmla="*/ 24 w 68"/>
                <a:gd name="T13" fmla="*/ 18 h 28"/>
                <a:gd name="T14" fmla="*/ 32 w 68"/>
                <a:gd name="T15" fmla="*/ 20 h 28"/>
                <a:gd name="T16" fmla="*/ 30 w 68"/>
                <a:gd name="T17" fmla="*/ 24 h 28"/>
                <a:gd name="T18" fmla="*/ 26 w 68"/>
                <a:gd name="T19" fmla="*/ 26 h 28"/>
                <a:gd name="T20" fmla="*/ 24 w 68"/>
                <a:gd name="T21" fmla="*/ 28 h 28"/>
                <a:gd name="T22" fmla="*/ 44 w 68"/>
                <a:gd name="T23" fmla="*/ 26 h 28"/>
                <a:gd name="T24" fmla="*/ 54 w 68"/>
                <a:gd name="T25" fmla="*/ 24 h 28"/>
                <a:gd name="T26" fmla="*/ 64 w 68"/>
                <a:gd name="T27" fmla="*/ 24 h 28"/>
                <a:gd name="T28" fmla="*/ 56 w 68"/>
                <a:gd name="T29" fmla="*/ 22 h 28"/>
                <a:gd name="T30" fmla="*/ 52 w 68"/>
                <a:gd name="T31" fmla="*/ 20 h 28"/>
                <a:gd name="T32" fmla="*/ 48 w 68"/>
                <a:gd name="T33" fmla="*/ 16 h 28"/>
                <a:gd name="T34" fmla="*/ 56 w 68"/>
                <a:gd name="T35" fmla="*/ 10 h 28"/>
                <a:gd name="T36" fmla="*/ 68 w 68"/>
                <a:gd name="T37" fmla="*/ 4 h 28"/>
                <a:gd name="T38" fmla="*/ 64 w 68"/>
                <a:gd name="T39" fmla="*/ 4 h 28"/>
                <a:gd name="T40" fmla="*/ 62 w 68"/>
                <a:gd name="T41" fmla="*/ 2 h 28"/>
                <a:gd name="T42" fmla="*/ 54 w 68"/>
                <a:gd name="T43" fmla="*/ 4 h 28"/>
                <a:gd name="T44" fmla="*/ 48 w 68"/>
                <a:gd name="T45" fmla="*/ 4 h 28"/>
                <a:gd name="T46" fmla="*/ 46 w 68"/>
                <a:gd name="T47" fmla="*/ 2 h 28"/>
                <a:gd name="T48" fmla="*/ 42 w 68"/>
                <a:gd name="T49" fmla="*/ 0 h 28"/>
                <a:gd name="T50" fmla="*/ 48 w 68"/>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28"/>
                <a:gd name="T80" fmla="*/ 68 w 68"/>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28">
                  <a:moveTo>
                    <a:pt x="48" y="0"/>
                  </a:moveTo>
                  <a:lnTo>
                    <a:pt x="34" y="2"/>
                  </a:lnTo>
                  <a:lnTo>
                    <a:pt x="20" y="6"/>
                  </a:lnTo>
                  <a:lnTo>
                    <a:pt x="8" y="12"/>
                  </a:lnTo>
                  <a:lnTo>
                    <a:pt x="0" y="22"/>
                  </a:lnTo>
                  <a:lnTo>
                    <a:pt x="16" y="18"/>
                  </a:lnTo>
                  <a:lnTo>
                    <a:pt x="24" y="18"/>
                  </a:lnTo>
                  <a:lnTo>
                    <a:pt x="32" y="20"/>
                  </a:lnTo>
                  <a:lnTo>
                    <a:pt x="30" y="24"/>
                  </a:lnTo>
                  <a:lnTo>
                    <a:pt x="26" y="26"/>
                  </a:lnTo>
                  <a:lnTo>
                    <a:pt x="24" y="28"/>
                  </a:lnTo>
                  <a:lnTo>
                    <a:pt x="44" y="26"/>
                  </a:lnTo>
                  <a:lnTo>
                    <a:pt x="54" y="24"/>
                  </a:lnTo>
                  <a:lnTo>
                    <a:pt x="64" y="24"/>
                  </a:lnTo>
                  <a:lnTo>
                    <a:pt x="56" y="22"/>
                  </a:lnTo>
                  <a:lnTo>
                    <a:pt x="52" y="20"/>
                  </a:lnTo>
                  <a:lnTo>
                    <a:pt x="48" y="16"/>
                  </a:lnTo>
                  <a:lnTo>
                    <a:pt x="56" y="10"/>
                  </a:lnTo>
                  <a:lnTo>
                    <a:pt x="68" y="4"/>
                  </a:lnTo>
                  <a:lnTo>
                    <a:pt x="64" y="4"/>
                  </a:lnTo>
                  <a:lnTo>
                    <a:pt x="62" y="2"/>
                  </a:lnTo>
                  <a:lnTo>
                    <a:pt x="54" y="4"/>
                  </a:lnTo>
                  <a:lnTo>
                    <a:pt x="48" y="4"/>
                  </a:lnTo>
                  <a:lnTo>
                    <a:pt x="46" y="2"/>
                  </a:lnTo>
                  <a:lnTo>
                    <a:pt x="42" y="0"/>
                  </a:lnTo>
                  <a:lnTo>
                    <a:pt x="48" y="0"/>
                  </a:lnTo>
                  <a:close/>
                </a:path>
              </a:pathLst>
            </a:custGeom>
            <a:solidFill>
              <a:srgbClr val="1F8E43"/>
            </a:solidFill>
            <a:ln w="3175">
              <a:solidFill>
                <a:srgbClr val="006B30"/>
              </a:solidFill>
              <a:round/>
              <a:headEnd/>
              <a:tailEnd/>
            </a:ln>
          </p:spPr>
          <p:txBody>
            <a:bodyPr/>
            <a:lstStyle/>
            <a:p>
              <a:endParaRPr lang="en-US"/>
            </a:p>
          </p:txBody>
        </p:sp>
        <p:sp>
          <p:nvSpPr>
            <p:cNvPr id="29306" name="Freeform 365"/>
            <p:cNvSpPr>
              <a:spLocks/>
            </p:cNvSpPr>
            <p:nvPr/>
          </p:nvSpPr>
          <p:spPr bwMode="auto">
            <a:xfrm>
              <a:off x="568" y="2238"/>
              <a:ext cx="66" cy="26"/>
            </a:xfrm>
            <a:custGeom>
              <a:avLst/>
              <a:gdLst>
                <a:gd name="T0" fmla="*/ 34 w 66"/>
                <a:gd name="T1" fmla="*/ 2 h 26"/>
                <a:gd name="T2" fmla="*/ 16 w 66"/>
                <a:gd name="T3" fmla="*/ 6 h 26"/>
                <a:gd name="T4" fmla="*/ 8 w 66"/>
                <a:gd name="T5" fmla="*/ 10 h 26"/>
                <a:gd name="T6" fmla="*/ 0 w 66"/>
                <a:gd name="T7" fmla="*/ 16 h 26"/>
                <a:gd name="T8" fmla="*/ 2 w 66"/>
                <a:gd name="T9" fmla="*/ 18 h 26"/>
                <a:gd name="T10" fmla="*/ 16 w 66"/>
                <a:gd name="T11" fmla="*/ 16 h 26"/>
                <a:gd name="T12" fmla="*/ 30 w 66"/>
                <a:gd name="T13" fmla="*/ 16 h 26"/>
                <a:gd name="T14" fmla="*/ 24 w 66"/>
                <a:gd name="T15" fmla="*/ 20 h 26"/>
                <a:gd name="T16" fmla="*/ 16 w 66"/>
                <a:gd name="T17" fmla="*/ 26 h 26"/>
                <a:gd name="T18" fmla="*/ 40 w 66"/>
                <a:gd name="T19" fmla="*/ 22 h 26"/>
                <a:gd name="T20" fmla="*/ 64 w 66"/>
                <a:gd name="T21" fmla="*/ 20 h 26"/>
                <a:gd name="T22" fmla="*/ 58 w 66"/>
                <a:gd name="T23" fmla="*/ 18 h 26"/>
                <a:gd name="T24" fmla="*/ 54 w 66"/>
                <a:gd name="T25" fmla="*/ 16 h 26"/>
                <a:gd name="T26" fmla="*/ 52 w 66"/>
                <a:gd name="T27" fmla="*/ 14 h 26"/>
                <a:gd name="T28" fmla="*/ 54 w 66"/>
                <a:gd name="T29" fmla="*/ 10 h 26"/>
                <a:gd name="T30" fmla="*/ 58 w 66"/>
                <a:gd name="T31" fmla="*/ 8 h 26"/>
                <a:gd name="T32" fmla="*/ 62 w 66"/>
                <a:gd name="T33" fmla="*/ 6 h 26"/>
                <a:gd name="T34" fmla="*/ 66 w 66"/>
                <a:gd name="T35" fmla="*/ 4 h 26"/>
                <a:gd name="T36" fmla="*/ 66 w 66"/>
                <a:gd name="T37" fmla="*/ 2 h 26"/>
                <a:gd name="T38" fmla="*/ 48 w 66"/>
                <a:gd name="T39" fmla="*/ 0 h 26"/>
                <a:gd name="T40" fmla="*/ 32 w 66"/>
                <a:gd name="T41" fmla="*/ 2 h 26"/>
                <a:gd name="T42" fmla="*/ 34 w 66"/>
                <a:gd name="T43" fmla="*/ 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26"/>
                <a:gd name="T68" fmla="*/ 66 w 6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26">
                  <a:moveTo>
                    <a:pt x="34" y="2"/>
                  </a:moveTo>
                  <a:lnTo>
                    <a:pt x="16" y="6"/>
                  </a:lnTo>
                  <a:lnTo>
                    <a:pt x="8" y="10"/>
                  </a:lnTo>
                  <a:lnTo>
                    <a:pt x="0" y="16"/>
                  </a:lnTo>
                  <a:lnTo>
                    <a:pt x="2" y="18"/>
                  </a:lnTo>
                  <a:lnTo>
                    <a:pt x="16" y="16"/>
                  </a:lnTo>
                  <a:lnTo>
                    <a:pt x="30" y="16"/>
                  </a:lnTo>
                  <a:lnTo>
                    <a:pt x="24" y="20"/>
                  </a:lnTo>
                  <a:lnTo>
                    <a:pt x="16" y="26"/>
                  </a:lnTo>
                  <a:lnTo>
                    <a:pt x="40" y="22"/>
                  </a:lnTo>
                  <a:lnTo>
                    <a:pt x="64" y="20"/>
                  </a:lnTo>
                  <a:lnTo>
                    <a:pt x="58" y="18"/>
                  </a:lnTo>
                  <a:lnTo>
                    <a:pt x="54" y="16"/>
                  </a:lnTo>
                  <a:lnTo>
                    <a:pt x="52" y="14"/>
                  </a:lnTo>
                  <a:lnTo>
                    <a:pt x="54" y="10"/>
                  </a:lnTo>
                  <a:lnTo>
                    <a:pt x="58" y="8"/>
                  </a:lnTo>
                  <a:lnTo>
                    <a:pt x="62" y="6"/>
                  </a:lnTo>
                  <a:lnTo>
                    <a:pt x="66" y="4"/>
                  </a:lnTo>
                  <a:lnTo>
                    <a:pt x="66" y="2"/>
                  </a:lnTo>
                  <a:lnTo>
                    <a:pt x="48" y="0"/>
                  </a:lnTo>
                  <a:lnTo>
                    <a:pt x="32" y="2"/>
                  </a:lnTo>
                  <a:lnTo>
                    <a:pt x="34" y="2"/>
                  </a:lnTo>
                  <a:close/>
                </a:path>
              </a:pathLst>
            </a:custGeom>
            <a:solidFill>
              <a:srgbClr val="1F8E43"/>
            </a:solidFill>
            <a:ln w="3175">
              <a:solidFill>
                <a:srgbClr val="006B30"/>
              </a:solidFill>
              <a:round/>
              <a:headEnd/>
              <a:tailEnd/>
            </a:ln>
          </p:spPr>
          <p:txBody>
            <a:bodyPr/>
            <a:lstStyle/>
            <a:p>
              <a:endParaRPr lang="en-US"/>
            </a:p>
          </p:txBody>
        </p:sp>
        <p:sp>
          <p:nvSpPr>
            <p:cNvPr id="29307" name="Freeform 366"/>
            <p:cNvSpPr>
              <a:spLocks/>
            </p:cNvSpPr>
            <p:nvPr/>
          </p:nvSpPr>
          <p:spPr bwMode="auto">
            <a:xfrm>
              <a:off x="564" y="2324"/>
              <a:ext cx="62" cy="34"/>
            </a:xfrm>
            <a:custGeom>
              <a:avLst/>
              <a:gdLst>
                <a:gd name="T0" fmla="*/ 38 w 62"/>
                <a:gd name="T1" fmla="*/ 4 h 34"/>
                <a:gd name="T2" fmla="*/ 26 w 62"/>
                <a:gd name="T3" fmla="*/ 8 h 34"/>
                <a:gd name="T4" fmla="*/ 16 w 62"/>
                <a:gd name="T5" fmla="*/ 14 h 34"/>
                <a:gd name="T6" fmla="*/ 8 w 62"/>
                <a:gd name="T7" fmla="*/ 24 h 34"/>
                <a:gd name="T8" fmla="*/ 0 w 62"/>
                <a:gd name="T9" fmla="*/ 34 h 34"/>
                <a:gd name="T10" fmla="*/ 14 w 62"/>
                <a:gd name="T11" fmla="*/ 28 h 34"/>
                <a:gd name="T12" fmla="*/ 26 w 62"/>
                <a:gd name="T13" fmla="*/ 24 h 34"/>
                <a:gd name="T14" fmla="*/ 40 w 62"/>
                <a:gd name="T15" fmla="*/ 22 h 34"/>
                <a:gd name="T16" fmla="*/ 54 w 62"/>
                <a:gd name="T17" fmla="*/ 22 h 34"/>
                <a:gd name="T18" fmla="*/ 50 w 62"/>
                <a:gd name="T19" fmla="*/ 24 h 34"/>
                <a:gd name="T20" fmla="*/ 44 w 62"/>
                <a:gd name="T21" fmla="*/ 26 h 34"/>
                <a:gd name="T22" fmla="*/ 54 w 62"/>
                <a:gd name="T23" fmla="*/ 22 h 34"/>
                <a:gd name="T24" fmla="*/ 58 w 62"/>
                <a:gd name="T25" fmla="*/ 18 h 34"/>
                <a:gd name="T26" fmla="*/ 60 w 62"/>
                <a:gd name="T27" fmla="*/ 14 h 34"/>
                <a:gd name="T28" fmla="*/ 60 w 62"/>
                <a:gd name="T29" fmla="*/ 10 h 34"/>
                <a:gd name="T30" fmla="*/ 56 w 62"/>
                <a:gd name="T31" fmla="*/ 8 h 34"/>
                <a:gd name="T32" fmla="*/ 46 w 62"/>
                <a:gd name="T33" fmla="*/ 6 h 34"/>
                <a:gd name="T34" fmla="*/ 62 w 62"/>
                <a:gd name="T35" fmla="*/ 0 h 34"/>
                <a:gd name="T36" fmla="*/ 52 w 62"/>
                <a:gd name="T37" fmla="*/ 0 h 34"/>
                <a:gd name="T38" fmla="*/ 44 w 62"/>
                <a:gd name="T39" fmla="*/ 2 h 34"/>
                <a:gd name="T40" fmla="*/ 36 w 62"/>
                <a:gd name="T41" fmla="*/ 4 h 34"/>
                <a:gd name="T42" fmla="*/ 28 w 62"/>
                <a:gd name="T43" fmla="*/ 4 h 34"/>
                <a:gd name="T44" fmla="*/ 38 w 62"/>
                <a:gd name="T45" fmla="*/ 4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34"/>
                <a:gd name="T71" fmla="*/ 62 w 62"/>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34">
                  <a:moveTo>
                    <a:pt x="38" y="4"/>
                  </a:moveTo>
                  <a:lnTo>
                    <a:pt x="26" y="8"/>
                  </a:lnTo>
                  <a:lnTo>
                    <a:pt x="16" y="14"/>
                  </a:lnTo>
                  <a:lnTo>
                    <a:pt x="8" y="24"/>
                  </a:lnTo>
                  <a:lnTo>
                    <a:pt x="0" y="34"/>
                  </a:lnTo>
                  <a:lnTo>
                    <a:pt x="14" y="28"/>
                  </a:lnTo>
                  <a:lnTo>
                    <a:pt x="26" y="24"/>
                  </a:lnTo>
                  <a:lnTo>
                    <a:pt x="40" y="22"/>
                  </a:lnTo>
                  <a:lnTo>
                    <a:pt x="54" y="22"/>
                  </a:lnTo>
                  <a:lnTo>
                    <a:pt x="50" y="24"/>
                  </a:lnTo>
                  <a:lnTo>
                    <a:pt x="44" y="26"/>
                  </a:lnTo>
                  <a:lnTo>
                    <a:pt x="54" y="22"/>
                  </a:lnTo>
                  <a:lnTo>
                    <a:pt x="58" y="18"/>
                  </a:lnTo>
                  <a:lnTo>
                    <a:pt x="60" y="14"/>
                  </a:lnTo>
                  <a:lnTo>
                    <a:pt x="60" y="10"/>
                  </a:lnTo>
                  <a:lnTo>
                    <a:pt x="56" y="8"/>
                  </a:lnTo>
                  <a:lnTo>
                    <a:pt x="46" y="6"/>
                  </a:lnTo>
                  <a:lnTo>
                    <a:pt x="62" y="0"/>
                  </a:lnTo>
                  <a:lnTo>
                    <a:pt x="52" y="0"/>
                  </a:lnTo>
                  <a:lnTo>
                    <a:pt x="44" y="2"/>
                  </a:lnTo>
                  <a:lnTo>
                    <a:pt x="36" y="4"/>
                  </a:lnTo>
                  <a:lnTo>
                    <a:pt x="28" y="4"/>
                  </a:lnTo>
                  <a:lnTo>
                    <a:pt x="38" y="4"/>
                  </a:lnTo>
                  <a:close/>
                </a:path>
              </a:pathLst>
            </a:custGeom>
            <a:solidFill>
              <a:srgbClr val="1F8E43"/>
            </a:solidFill>
            <a:ln w="3175">
              <a:solidFill>
                <a:srgbClr val="006B30"/>
              </a:solidFill>
              <a:round/>
              <a:headEnd/>
              <a:tailEnd/>
            </a:ln>
          </p:spPr>
          <p:txBody>
            <a:bodyPr/>
            <a:lstStyle/>
            <a:p>
              <a:endParaRPr lang="en-US"/>
            </a:p>
          </p:txBody>
        </p:sp>
        <p:sp>
          <p:nvSpPr>
            <p:cNvPr id="29308" name="Freeform 367"/>
            <p:cNvSpPr>
              <a:spLocks/>
            </p:cNvSpPr>
            <p:nvPr/>
          </p:nvSpPr>
          <p:spPr bwMode="auto">
            <a:xfrm>
              <a:off x="528" y="2300"/>
              <a:ext cx="68" cy="32"/>
            </a:xfrm>
            <a:custGeom>
              <a:avLst/>
              <a:gdLst>
                <a:gd name="T0" fmla="*/ 44 w 68"/>
                <a:gd name="T1" fmla="*/ 0 h 32"/>
                <a:gd name="T2" fmla="*/ 30 w 68"/>
                <a:gd name="T3" fmla="*/ 2 h 32"/>
                <a:gd name="T4" fmla="*/ 18 w 68"/>
                <a:gd name="T5" fmla="*/ 8 h 32"/>
                <a:gd name="T6" fmla="*/ 8 w 68"/>
                <a:gd name="T7" fmla="*/ 16 h 32"/>
                <a:gd name="T8" fmla="*/ 2 w 68"/>
                <a:gd name="T9" fmla="*/ 22 h 32"/>
                <a:gd name="T10" fmla="*/ 0 w 68"/>
                <a:gd name="T11" fmla="*/ 28 h 32"/>
                <a:gd name="T12" fmla="*/ 20 w 68"/>
                <a:gd name="T13" fmla="*/ 22 h 32"/>
                <a:gd name="T14" fmla="*/ 30 w 68"/>
                <a:gd name="T15" fmla="*/ 20 h 32"/>
                <a:gd name="T16" fmla="*/ 40 w 68"/>
                <a:gd name="T17" fmla="*/ 20 h 32"/>
                <a:gd name="T18" fmla="*/ 32 w 68"/>
                <a:gd name="T19" fmla="*/ 26 h 32"/>
                <a:gd name="T20" fmla="*/ 26 w 68"/>
                <a:gd name="T21" fmla="*/ 32 h 32"/>
                <a:gd name="T22" fmla="*/ 46 w 68"/>
                <a:gd name="T23" fmla="*/ 26 h 32"/>
                <a:gd name="T24" fmla="*/ 56 w 68"/>
                <a:gd name="T25" fmla="*/ 24 h 32"/>
                <a:gd name="T26" fmla="*/ 68 w 68"/>
                <a:gd name="T27" fmla="*/ 24 h 32"/>
                <a:gd name="T28" fmla="*/ 64 w 68"/>
                <a:gd name="T29" fmla="*/ 20 h 32"/>
                <a:gd name="T30" fmla="*/ 58 w 68"/>
                <a:gd name="T31" fmla="*/ 18 h 32"/>
                <a:gd name="T32" fmla="*/ 52 w 68"/>
                <a:gd name="T33" fmla="*/ 16 h 32"/>
                <a:gd name="T34" fmla="*/ 48 w 68"/>
                <a:gd name="T35" fmla="*/ 12 h 32"/>
                <a:gd name="T36" fmla="*/ 64 w 68"/>
                <a:gd name="T37" fmla="*/ 6 h 32"/>
                <a:gd name="T38" fmla="*/ 56 w 68"/>
                <a:gd name="T39" fmla="*/ 4 h 32"/>
                <a:gd name="T40" fmla="*/ 50 w 68"/>
                <a:gd name="T41" fmla="*/ 4 h 32"/>
                <a:gd name="T42" fmla="*/ 34 w 68"/>
                <a:gd name="T43" fmla="*/ 4 h 32"/>
                <a:gd name="T44" fmla="*/ 34 w 68"/>
                <a:gd name="T45" fmla="*/ 2 h 32"/>
                <a:gd name="T46" fmla="*/ 34 w 68"/>
                <a:gd name="T47" fmla="*/ 0 h 32"/>
                <a:gd name="T48" fmla="*/ 44 w 68"/>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32"/>
                <a:gd name="T77" fmla="*/ 68 w 68"/>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32">
                  <a:moveTo>
                    <a:pt x="44" y="0"/>
                  </a:moveTo>
                  <a:lnTo>
                    <a:pt x="30" y="2"/>
                  </a:lnTo>
                  <a:lnTo>
                    <a:pt x="18" y="8"/>
                  </a:lnTo>
                  <a:lnTo>
                    <a:pt x="8" y="16"/>
                  </a:lnTo>
                  <a:lnTo>
                    <a:pt x="2" y="22"/>
                  </a:lnTo>
                  <a:lnTo>
                    <a:pt x="0" y="28"/>
                  </a:lnTo>
                  <a:lnTo>
                    <a:pt x="20" y="22"/>
                  </a:lnTo>
                  <a:lnTo>
                    <a:pt x="30" y="20"/>
                  </a:lnTo>
                  <a:lnTo>
                    <a:pt x="40" y="20"/>
                  </a:lnTo>
                  <a:lnTo>
                    <a:pt x="32" y="26"/>
                  </a:lnTo>
                  <a:lnTo>
                    <a:pt x="26" y="32"/>
                  </a:lnTo>
                  <a:lnTo>
                    <a:pt x="46" y="26"/>
                  </a:lnTo>
                  <a:lnTo>
                    <a:pt x="56" y="24"/>
                  </a:lnTo>
                  <a:lnTo>
                    <a:pt x="68" y="24"/>
                  </a:lnTo>
                  <a:lnTo>
                    <a:pt x="64" y="20"/>
                  </a:lnTo>
                  <a:lnTo>
                    <a:pt x="58" y="18"/>
                  </a:lnTo>
                  <a:lnTo>
                    <a:pt x="52" y="16"/>
                  </a:lnTo>
                  <a:lnTo>
                    <a:pt x="48" y="12"/>
                  </a:lnTo>
                  <a:lnTo>
                    <a:pt x="64" y="6"/>
                  </a:lnTo>
                  <a:lnTo>
                    <a:pt x="56" y="4"/>
                  </a:lnTo>
                  <a:lnTo>
                    <a:pt x="50" y="4"/>
                  </a:lnTo>
                  <a:lnTo>
                    <a:pt x="34" y="4"/>
                  </a:lnTo>
                  <a:lnTo>
                    <a:pt x="34" y="2"/>
                  </a:lnTo>
                  <a:lnTo>
                    <a:pt x="34" y="0"/>
                  </a:lnTo>
                  <a:lnTo>
                    <a:pt x="44" y="0"/>
                  </a:lnTo>
                  <a:close/>
                </a:path>
              </a:pathLst>
            </a:custGeom>
            <a:solidFill>
              <a:srgbClr val="1F8E43"/>
            </a:solidFill>
            <a:ln w="3175">
              <a:solidFill>
                <a:srgbClr val="006B30"/>
              </a:solidFill>
              <a:round/>
              <a:headEnd/>
              <a:tailEnd/>
            </a:ln>
          </p:spPr>
          <p:txBody>
            <a:bodyPr/>
            <a:lstStyle/>
            <a:p>
              <a:endParaRPr lang="en-US"/>
            </a:p>
          </p:txBody>
        </p:sp>
        <p:sp>
          <p:nvSpPr>
            <p:cNvPr id="29309" name="Freeform 368"/>
            <p:cNvSpPr>
              <a:spLocks/>
            </p:cNvSpPr>
            <p:nvPr/>
          </p:nvSpPr>
          <p:spPr bwMode="auto">
            <a:xfrm>
              <a:off x="530" y="2248"/>
              <a:ext cx="60" cy="32"/>
            </a:xfrm>
            <a:custGeom>
              <a:avLst/>
              <a:gdLst>
                <a:gd name="T0" fmla="*/ 40 w 60"/>
                <a:gd name="T1" fmla="*/ 0 h 32"/>
                <a:gd name="T2" fmla="*/ 28 w 60"/>
                <a:gd name="T3" fmla="*/ 4 h 32"/>
                <a:gd name="T4" fmla="*/ 16 w 60"/>
                <a:gd name="T5" fmla="*/ 6 h 32"/>
                <a:gd name="T6" fmla="*/ 6 w 60"/>
                <a:gd name="T7" fmla="*/ 14 h 32"/>
                <a:gd name="T8" fmla="*/ 2 w 60"/>
                <a:gd name="T9" fmla="*/ 18 h 32"/>
                <a:gd name="T10" fmla="*/ 0 w 60"/>
                <a:gd name="T11" fmla="*/ 24 h 32"/>
                <a:gd name="T12" fmla="*/ 14 w 60"/>
                <a:gd name="T13" fmla="*/ 20 h 32"/>
                <a:gd name="T14" fmla="*/ 28 w 60"/>
                <a:gd name="T15" fmla="*/ 18 h 32"/>
                <a:gd name="T16" fmla="*/ 18 w 60"/>
                <a:gd name="T17" fmla="*/ 26 h 32"/>
                <a:gd name="T18" fmla="*/ 12 w 60"/>
                <a:gd name="T19" fmla="*/ 28 h 32"/>
                <a:gd name="T20" fmla="*/ 8 w 60"/>
                <a:gd name="T21" fmla="*/ 32 h 32"/>
                <a:gd name="T22" fmla="*/ 22 w 60"/>
                <a:gd name="T23" fmla="*/ 30 h 32"/>
                <a:gd name="T24" fmla="*/ 34 w 60"/>
                <a:gd name="T25" fmla="*/ 28 h 32"/>
                <a:gd name="T26" fmla="*/ 48 w 60"/>
                <a:gd name="T27" fmla="*/ 24 h 32"/>
                <a:gd name="T28" fmla="*/ 60 w 60"/>
                <a:gd name="T29" fmla="*/ 24 h 32"/>
                <a:gd name="T30" fmla="*/ 56 w 60"/>
                <a:gd name="T31" fmla="*/ 20 h 32"/>
                <a:gd name="T32" fmla="*/ 52 w 60"/>
                <a:gd name="T33" fmla="*/ 18 h 32"/>
                <a:gd name="T34" fmla="*/ 48 w 60"/>
                <a:gd name="T35" fmla="*/ 16 h 32"/>
                <a:gd name="T36" fmla="*/ 44 w 60"/>
                <a:gd name="T37" fmla="*/ 12 h 32"/>
                <a:gd name="T38" fmla="*/ 46 w 60"/>
                <a:gd name="T39" fmla="*/ 10 h 32"/>
                <a:gd name="T40" fmla="*/ 48 w 60"/>
                <a:gd name="T41" fmla="*/ 10 h 32"/>
                <a:gd name="T42" fmla="*/ 52 w 60"/>
                <a:gd name="T43" fmla="*/ 10 h 32"/>
                <a:gd name="T44" fmla="*/ 56 w 60"/>
                <a:gd name="T45" fmla="*/ 8 h 32"/>
                <a:gd name="T46" fmla="*/ 56 w 60"/>
                <a:gd name="T47" fmla="*/ 6 h 32"/>
                <a:gd name="T48" fmla="*/ 48 w 60"/>
                <a:gd name="T49" fmla="*/ 4 h 32"/>
                <a:gd name="T50" fmla="*/ 40 w 60"/>
                <a:gd name="T51" fmla="*/ 4 h 32"/>
                <a:gd name="T52" fmla="*/ 42 w 60"/>
                <a:gd name="T53" fmla="*/ 4 h 32"/>
                <a:gd name="T54" fmla="*/ 40 w 60"/>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32"/>
                <a:gd name="T86" fmla="*/ 60 w 60"/>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32">
                  <a:moveTo>
                    <a:pt x="40" y="0"/>
                  </a:moveTo>
                  <a:lnTo>
                    <a:pt x="28" y="4"/>
                  </a:lnTo>
                  <a:lnTo>
                    <a:pt x="16" y="6"/>
                  </a:lnTo>
                  <a:lnTo>
                    <a:pt x="6" y="14"/>
                  </a:lnTo>
                  <a:lnTo>
                    <a:pt x="2" y="18"/>
                  </a:lnTo>
                  <a:lnTo>
                    <a:pt x="0" y="24"/>
                  </a:lnTo>
                  <a:lnTo>
                    <a:pt x="14" y="20"/>
                  </a:lnTo>
                  <a:lnTo>
                    <a:pt x="28" y="18"/>
                  </a:lnTo>
                  <a:lnTo>
                    <a:pt x="18" y="26"/>
                  </a:lnTo>
                  <a:lnTo>
                    <a:pt x="12" y="28"/>
                  </a:lnTo>
                  <a:lnTo>
                    <a:pt x="8" y="32"/>
                  </a:lnTo>
                  <a:lnTo>
                    <a:pt x="22" y="30"/>
                  </a:lnTo>
                  <a:lnTo>
                    <a:pt x="34" y="28"/>
                  </a:lnTo>
                  <a:lnTo>
                    <a:pt x="48" y="24"/>
                  </a:lnTo>
                  <a:lnTo>
                    <a:pt x="60" y="24"/>
                  </a:lnTo>
                  <a:lnTo>
                    <a:pt x="56" y="20"/>
                  </a:lnTo>
                  <a:lnTo>
                    <a:pt x="52" y="18"/>
                  </a:lnTo>
                  <a:lnTo>
                    <a:pt x="48" y="16"/>
                  </a:lnTo>
                  <a:lnTo>
                    <a:pt x="44" y="12"/>
                  </a:lnTo>
                  <a:lnTo>
                    <a:pt x="46" y="10"/>
                  </a:lnTo>
                  <a:lnTo>
                    <a:pt x="48" y="10"/>
                  </a:lnTo>
                  <a:lnTo>
                    <a:pt x="52" y="10"/>
                  </a:lnTo>
                  <a:lnTo>
                    <a:pt x="56" y="8"/>
                  </a:lnTo>
                  <a:lnTo>
                    <a:pt x="56" y="6"/>
                  </a:lnTo>
                  <a:lnTo>
                    <a:pt x="48" y="4"/>
                  </a:lnTo>
                  <a:lnTo>
                    <a:pt x="40" y="4"/>
                  </a:lnTo>
                  <a:lnTo>
                    <a:pt x="42" y="4"/>
                  </a:lnTo>
                  <a:lnTo>
                    <a:pt x="40" y="0"/>
                  </a:lnTo>
                  <a:close/>
                </a:path>
              </a:pathLst>
            </a:custGeom>
            <a:solidFill>
              <a:srgbClr val="1F8E43"/>
            </a:solidFill>
            <a:ln w="3175">
              <a:solidFill>
                <a:srgbClr val="006B30"/>
              </a:solidFill>
              <a:round/>
              <a:headEnd/>
              <a:tailEnd/>
            </a:ln>
          </p:spPr>
          <p:txBody>
            <a:bodyPr/>
            <a:lstStyle/>
            <a:p>
              <a:endParaRPr lang="en-US"/>
            </a:p>
          </p:txBody>
        </p:sp>
        <p:sp>
          <p:nvSpPr>
            <p:cNvPr id="29310" name="Freeform 369"/>
            <p:cNvSpPr>
              <a:spLocks/>
            </p:cNvSpPr>
            <p:nvPr/>
          </p:nvSpPr>
          <p:spPr bwMode="auto">
            <a:xfrm>
              <a:off x="670" y="2260"/>
              <a:ext cx="102" cy="24"/>
            </a:xfrm>
            <a:custGeom>
              <a:avLst/>
              <a:gdLst>
                <a:gd name="T0" fmla="*/ 44 w 102"/>
                <a:gd name="T1" fmla="*/ 4 h 24"/>
                <a:gd name="T2" fmla="*/ 32 w 102"/>
                <a:gd name="T3" fmla="*/ 2 h 24"/>
                <a:gd name="T4" fmla="*/ 20 w 102"/>
                <a:gd name="T5" fmla="*/ 6 h 24"/>
                <a:gd name="T6" fmla="*/ 10 w 102"/>
                <a:gd name="T7" fmla="*/ 12 h 24"/>
                <a:gd name="T8" fmla="*/ 0 w 102"/>
                <a:gd name="T9" fmla="*/ 20 h 24"/>
                <a:gd name="T10" fmla="*/ 26 w 102"/>
                <a:gd name="T11" fmla="*/ 20 h 24"/>
                <a:gd name="T12" fmla="*/ 38 w 102"/>
                <a:gd name="T13" fmla="*/ 22 h 24"/>
                <a:gd name="T14" fmla="*/ 50 w 102"/>
                <a:gd name="T15" fmla="*/ 24 h 24"/>
                <a:gd name="T16" fmla="*/ 50 w 102"/>
                <a:gd name="T17" fmla="*/ 22 h 24"/>
                <a:gd name="T18" fmla="*/ 48 w 102"/>
                <a:gd name="T19" fmla="*/ 18 h 24"/>
                <a:gd name="T20" fmla="*/ 46 w 102"/>
                <a:gd name="T21" fmla="*/ 14 h 24"/>
                <a:gd name="T22" fmla="*/ 54 w 102"/>
                <a:gd name="T23" fmla="*/ 12 h 24"/>
                <a:gd name="T24" fmla="*/ 60 w 102"/>
                <a:gd name="T25" fmla="*/ 14 h 24"/>
                <a:gd name="T26" fmla="*/ 66 w 102"/>
                <a:gd name="T27" fmla="*/ 16 h 24"/>
                <a:gd name="T28" fmla="*/ 74 w 102"/>
                <a:gd name="T29" fmla="*/ 16 h 24"/>
                <a:gd name="T30" fmla="*/ 86 w 102"/>
                <a:gd name="T31" fmla="*/ 18 h 24"/>
                <a:gd name="T32" fmla="*/ 98 w 102"/>
                <a:gd name="T33" fmla="*/ 22 h 24"/>
                <a:gd name="T34" fmla="*/ 96 w 102"/>
                <a:gd name="T35" fmla="*/ 16 h 24"/>
                <a:gd name="T36" fmla="*/ 92 w 102"/>
                <a:gd name="T37" fmla="*/ 14 h 24"/>
                <a:gd name="T38" fmla="*/ 84 w 102"/>
                <a:gd name="T39" fmla="*/ 8 h 24"/>
                <a:gd name="T40" fmla="*/ 92 w 102"/>
                <a:gd name="T41" fmla="*/ 8 h 24"/>
                <a:gd name="T42" fmla="*/ 102 w 102"/>
                <a:gd name="T43" fmla="*/ 8 h 24"/>
                <a:gd name="T44" fmla="*/ 96 w 102"/>
                <a:gd name="T45" fmla="*/ 4 h 24"/>
                <a:gd name="T46" fmla="*/ 88 w 102"/>
                <a:gd name="T47" fmla="*/ 2 h 24"/>
                <a:gd name="T48" fmla="*/ 74 w 102"/>
                <a:gd name="T49" fmla="*/ 0 h 24"/>
                <a:gd name="T50" fmla="*/ 44 w 102"/>
                <a:gd name="T51" fmla="*/ 0 h 24"/>
                <a:gd name="T52" fmla="*/ 46 w 102"/>
                <a:gd name="T53" fmla="*/ 0 h 24"/>
                <a:gd name="T54" fmla="*/ 44 w 102"/>
                <a:gd name="T55" fmla="*/ 4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2"/>
                <a:gd name="T85" fmla="*/ 0 h 24"/>
                <a:gd name="T86" fmla="*/ 102 w 102"/>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2" h="24">
                  <a:moveTo>
                    <a:pt x="44" y="4"/>
                  </a:moveTo>
                  <a:lnTo>
                    <a:pt x="32" y="2"/>
                  </a:lnTo>
                  <a:lnTo>
                    <a:pt x="20" y="6"/>
                  </a:lnTo>
                  <a:lnTo>
                    <a:pt x="10" y="12"/>
                  </a:lnTo>
                  <a:lnTo>
                    <a:pt x="0" y="20"/>
                  </a:lnTo>
                  <a:lnTo>
                    <a:pt x="26" y="20"/>
                  </a:lnTo>
                  <a:lnTo>
                    <a:pt x="38" y="22"/>
                  </a:lnTo>
                  <a:lnTo>
                    <a:pt x="50" y="24"/>
                  </a:lnTo>
                  <a:lnTo>
                    <a:pt x="50" y="22"/>
                  </a:lnTo>
                  <a:lnTo>
                    <a:pt x="48" y="18"/>
                  </a:lnTo>
                  <a:lnTo>
                    <a:pt x="46" y="14"/>
                  </a:lnTo>
                  <a:lnTo>
                    <a:pt x="54" y="12"/>
                  </a:lnTo>
                  <a:lnTo>
                    <a:pt x="60" y="14"/>
                  </a:lnTo>
                  <a:lnTo>
                    <a:pt x="66" y="16"/>
                  </a:lnTo>
                  <a:lnTo>
                    <a:pt x="74" y="16"/>
                  </a:lnTo>
                  <a:lnTo>
                    <a:pt x="86" y="18"/>
                  </a:lnTo>
                  <a:lnTo>
                    <a:pt x="98" y="22"/>
                  </a:lnTo>
                  <a:lnTo>
                    <a:pt x="96" y="16"/>
                  </a:lnTo>
                  <a:lnTo>
                    <a:pt x="92" y="14"/>
                  </a:lnTo>
                  <a:lnTo>
                    <a:pt x="84" y="8"/>
                  </a:lnTo>
                  <a:lnTo>
                    <a:pt x="92" y="8"/>
                  </a:lnTo>
                  <a:lnTo>
                    <a:pt x="102" y="8"/>
                  </a:lnTo>
                  <a:lnTo>
                    <a:pt x="96" y="4"/>
                  </a:lnTo>
                  <a:lnTo>
                    <a:pt x="88" y="2"/>
                  </a:lnTo>
                  <a:lnTo>
                    <a:pt x="74" y="0"/>
                  </a:lnTo>
                  <a:lnTo>
                    <a:pt x="44" y="0"/>
                  </a:lnTo>
                  <a:lnTo>
                    <a:pt x="46" y="0"/>
                  </a:lnTo>
                  <a:lnTo>
                    <a:pt x="44" y="4"/>
                  </a:lnTo>
                  <a:close/>
                </a:path>
              </a:pathLst>
            </a:custGeom>
            <a:solidFill>
              <a:srgbClr val="1F8E43"/>
            </a:solidFill>
            <a:ln w="3175">
              <a:solidFill>
                <a:srgbClr val="006B30"/>
              </a:solidFill>
              <a:round/>
              <a:headEnd/>
              <a:tailEnd/>
            </a:ln>
          </p:spPr>
          <p:txBody>
            <a:bodyPr/>
            <a:lstStyle/>
            <a:p>
              <a:endParaRPr lang="en-US"/>
            </a:p>
          </p:txBody>
        </p:sp>
        <p:sp>
          <p:nvSpPr>
            <p:cNvPr id="29311" name="Freeform 370"/>
            <p:cNvSpPr>
              <a:spLocks/>
            </p:cNvSpPr>
            <p:nvPr/>
          </p:nvSpPr>
          <p:spPr bwMode="auto">
            <a:xfrm>
              <a:off x="614" y="2196"/>
              <a:ext cx="108" cy="38"/>
            </a:xfrm>
            <a:custGeom>
              <a:avLst/>
              <a:gdLst>
                <a:gd name="T0" fmla="*/ 64 w 108"/>
                <a:gd name="T1" fmla="*/ 0 h 38"/>
                <a:gd name="T2" fmla="*/ 46 w 108"/>
                <a:gd name="T3" fmla="*/ 0 h 38"/>
                <a:gd name="T4" fmla="*/ 28 w 108"/>
                <a:gd name="T5" fmla="*/ 6 h 38"/>
                <a:gd name="T6" fmla="*/ 20 w 108"/>
                <a:gd name="T7" fmla="*/ 10 h 38"/>
                <a:gd name="T8" fmla="*/ 12 w 108"/>
                <a:gd name="T9" fmla="*/ 14 h 38"/>
                <a:gd name="T10" fmla="*/ 6 w 108"/>
                <a:gd name="T11" fmla="*/ 20 h 38"/>
                <a:gd name="T12" fmla="*/ 0 w 108"/>
                <a:gd name="T13" fmla="*/ 28 h 38"/>
                <a:gd name="T14" fmla="*/ 18 w 108"/>
                <a:gd name="T15" fmla="*/ 22 h 38"/>
                <a:gd name="T16" fmla="*/ 28 w 108"/>
                <a:gd name="T17" fmla="*/ 20 h 38"/>
                <a:gd name="T18" fmla="*/ 38 w 108"/>
                <a:gd name="T19" fmla="*/ 20 h 38"/>
                <a:gd name="T20" fmla="*/ 26 w 108"/>
                <a:gd name="T21" fmla="*/ 28 h 38"/>
                <a:gd name="T22" fmla="*/ 20 w 108"/>
                <a:gd name="T23" fmla="*/ 32 h 38"/>
                <a:gd name="T24" fmla="*/ 16 w 108"/>
                <a:gd name="T25" fmla="*/ 36 h 38"/>
                <a:gd name="T26" fmla="*/ 20 w 108"/>
                <a:gd name="T27" fmla="*/ 38 h 38"/>
                <a:gd name="T28" fmla="*/ 44 w 108"/>
                <a:gd name="T29" fmla="*/ 32 h 38"/>
                <a:gd name="T30" fmla="*/ 56 w 108"/>
                <a:gd name="T31" fmla="*/ 30 h 38"/>
                <a:gd name="T32" fmla="*/ 66 w 108"/>
                <a:gd name="T33" fmla="*/ 32 h 38"/>
                <a:gd name="T34" fmla="*/ 60 w 108"/>
                <a:gd name="T35" fmla="*/ 32 h 38"/>
                <a:gd name="T36" fmla="*/ 56 w 108"/>
                <a:gd name="T37" fmla="*/ 32 h 38"/>
                <a:gd name="T38" fmla="*/ 52 w 108"/>
                <a:gd name="T39" fmla="*/ 32 h 38"/>
                <a:gd name="T40" fmla="*/ 64 w 108"/>
                <a:gd name="T41" fmla="*/ 26 h 38"/>
                <a:gd name="T42" fmla="*/ 74 w 108"/>
                <a:gd name="T43" fmla="*/ 20 h 38"/>
                <a:gd name="T44" fmla="*/ 70 w 108"/>
                <a:gd name="T45" fmla="*/ 18 h 38"/>
                <a:gd name="T46" fmla="*/ 66 w 108"/>
                <a:gd name="T47" fmla="*/ 16 h 38"/>
                <a:gd name="T48" fmla="*/ 58 w 108"/>
                <a:gd name="T49" fmla="*/ 18 h 38"/>
                <a:gd name="T50" fmla="*/ 82 w 108"/>
                <a:gd name="T51" fmla="*/ 12 h 38"/>
                <a:gd name="T52" fmla="*/ 108 w 108"/>
                <a:gd name="T53" fmla="*/ 8 h 38"/>
                <a:gd name="T54" fmla="*/ 96 w 108"/>
                <a:gd name="T55" fmla="*/ 4 h 38"/>
                <a:gd name="T56" fmla="*/ 84 w 108"/>
                <a:gd name="T57" fmla="*/ 0 h 38"/>
                <a:gd name="T58" fmla="*/ 60 w 108"/>
                <a:gd name="T59" fmla="*/ 0 h 38"/>
                <a:gd name="T60" fmla="*/ 64 w 108"/>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38"/>
                <a:gd name="T95" fmla="*/ 108 w 108"/>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38">
                  <a:moveTo>
                    <a:pt x="64" y="0"/>
                  </a:moveTo>
                  <a:lnTo>
                    <a:pt x="46" y="0"/>
                  </a:lnTo>
                  <a:lnTo>
                    <a:pt x="28" y="6"/>
                  </a:lnTo>
                  <a:lnTo>
                    <a:pt x="20" y="10"/>
                  </a:lnTo>
                  <a:lnTo>
                    <a:pt x="12" y="14"/>
                  </a:lnTo>
                  <a:lnTo>
                    <a:pt x="6" y="20"/>
                  </a:lnTo>
                  <a:lnTo>
                    <a:pt x="0" y="28"/>
                  </a:lnTo>
                  <a:lnTo>
                    <a:pt x="18" y="22"/>
                  </a:lnTo>
                  <a:lnTo>
                    <a:pt x="28" y="20"/>
                  </a:lnTo>
                  <a:lnTo>
                    <a:pt x="38" y="20"/>
                  </a:lnTo>
                  <a:lnTo>
                    <a:pt x="26" y="28"/>
                  </a:lnTo>
                  <a:lnTo>
                    <a:pt x="20" y="32"/>
                  </a:lnTo>
                  <a:lnTo>
                    <a:pt x="16" y="36"/>
                  </a:lnTo>
                  <a:lnTo>
                    <a:pt x="20" y="38"/>
                  </a:lnTo>
                  <a:lnTo>
                    <a:pt x="44" y="32"/>
                  </a:lnTo>
                  <a:lnTo>
                    <a:pt x="56" y="30"/>
                  </a:lnTo>
                  <a:lnTo>
                    <a:pt x="66" y="32"/>
                  </a:lnTo>
                  <a:lnTo>
                    <a:pt x="60" y="32"/>
                  </a:lnTo>
                  <a:lnTo>
                    <a:pt x="56" y="32"/>
                  </a:lnTo>
                  <a:lnTo>
                    <a:pt x="52" y="32"/>
                  </a:lnTo>
                  <a:lnTo>
                    <a:pt x="64" y="26"/>
                  </a:lnTo>
                  <a:lnTo>
                    <a:pt x="74" y="20"/>
                  </a:lnTo>
                  <a:lnTo>
                    <a:pt x="70" y="18"/>
                  </a:lnTo>
                  <a:lnTo>
                    <a:pt x="66" y="16"/>
                  </a:lnTo>
                  <a:lnTo>
                    <a:pt x="58" y="18"/>
                  </a:lnTo>
                  <a:lnTo>
                    <a:pt x="82" y="12"/>
                  </a:lnTo>
                  <a:lnTo>
                    <a:pt x="108" y="8"/>
                  </a:lnTo>
                  <a:lnTo>
                    <a:pt x="96" y="4"/>
                  </a:lnTo>
                  <a:lnTo>
                    <a:pt x="84" y="0"/>
                  </a:lnTo>
                  <a:lnTo>
                    <a:pt x="60" y="0"/>
                  </a:lnTo>
                  <a:lnTo>
                    <a:pt x="64" y="0"/>
                  </a:lnTo>
                  <a:close/>
                </a:path>
              </a:pathLst>
            </a:custGeom>
            <a:solidFill>
              <a:srgbClr val="1F8E43"/>
            </a:solidFill>
            <a:ln w="3175">
              <a:solidFill>
                <a:srgbClr val="006B30"/>
              </a:solidFill>
              <a:round/>
              <a:headEnd/>
              <a:tailEnd/>
            </a:ln>
          </p:spPr>
          <p:txBody>
            <a:bodyPr/>
            <a:lstStyle/>
            <a:p>
              <a:endParaRPr lang="en-US"/>
            </a:p>
          </p:txBody>
        </p:sp>
        <p:sp>
          <p:nvSpPr>
            <p:cNvPr id="29312" name="Freeform 371"/>
            <p:cNvSpPr>
              <a:spLocks/>
            </p:cNvSpPr>
            <p:nvPr/>
          </p:nvSpPr>
          <p:spPr bwMode="auto">
            <a:xfrm>
              <a:off x="578" y="2190"/>
              <a:ext cx="68" cy="36"/>
            </a:xfrm>
            <a:custGeom>
              <a:avLst/>
              <a:gdLst>
                <a:gd name="T0" fmla="*/ 56 w 68"/>
                <a:gd name="T1" fmla="*/ 0 h 36"/>
                <a:gd name="T2" fmla="*/ 42 w 68"/>
                <a:gd name="T3" fmla="*/ 4 h 36"/>
                <a:gd name="T4" fmla="*/ 26 w 68"/>
                <a:gd name="T5" fmla="*/ 8 h 36"/>
                <a:gd name="T6" fmla="*/ 12 w 68"/>
                <a:gd name="T7" fmla="*/ 16 h 36"/>
                <a:gd name="T8" fmla="*/ 0 w 68"/>
                <a:gd name="T9" fmla="*/ 26 h 36"/>
                <a:gd name="T10" fmla="*/ 14 w 68"/>
                <a:gd name="T11" fmla="*/ 22 h 36"/>
                <a:gd name="T12" fmla="*/ 22 w 68"/>
                <a:gd name="T13" fmla="*/ 20 h 36"/>
                <a:gd name="T14" fmla="*/ 30 w 68"/>
                <a:gd name="T15" fmla="*/ 18 h 36"/>
                <a:gd name="T16" fmla="*/ 18 w 68"/>
                <a:gd name="T17" fmla="*/ 28 h 36"/>
                <a:gd name="T18" fmla="*/ 12 w 68"/>
                <a:gd name="T19" fmla="*/ 32 h 36"/>
                <a:gd name="T20" fmla="*/ 6 w 68"/>
                <a:gd name="T21" fmla="*/ 36 h 36"/>
                <a:gd name="T22" fmla="*/ 20 w 68"/>
                <a:gd name="T23" fmla="*/ 34 h 36"/>
                <a:gd name="T24" fmla="*/ 32 w 68"/>
                <a:gd name="T25" fmla="*/ 30 h 36"/>
                <a:gd name="T26" fmla="*/ 36 w 68"/>
                <a:gd name="T27" fmla="*/ 28 h 36"/>
                <a:gd name="T28" fmla="*/ 38 w 68"/>
                <a:gd name="T29" fmla="*/ 24 h 36"/>
                <a:gd name="T30" fmla="*/ 38 w 68"/>
                <a:gd name="T31" fmla="*/ 20 h 36"/>
                <a:gd name="T32" fmla="*/ 36 w 68"/>
                <a:gd name="T33" fmla="*/ 18 h 36"/>
                <a:gd name="T34" fmla="*/ 58 w 68"/>
                <a:gd name="T35" fmla="*/ 12 h 36"/>
                <a:gd name="T36" fmla="*/ 56 w 68"/>
                <a:gd name="T37" fmla="*/ 10 h 36"/>
                <a:gd name="T38" fmla="*/ 62 w 68"/>
                <a:gd name="T39" fmla="*/ 8 h 36"/>
                <a:gd name="T40" fmla="*/ 68 w 68"/>
                <a:gd name="T41" fmla="*/ 4 h 36"/>
                <a:gd name="T42" fmla="*/ 68 w 68"/>
                <a:gd name="T43" fmla="*/ 2 h 36"/>
                <a:gd name="T44" fmla="*/ 62 w 68"/>
                <a:gd name="T45" fmla="*/ 2 h 36"/>
                <a:gd name="T46" fmla="*/ 56 w 68"/>
                <a:gd name="T47" fmla="*/ 2 h 36"/>
                <a:gd name="T48" fmla="*/ 56 w 6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36"/>
                <a:gd name="T77" fmla="*/ 68 w 68"/>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36">
                  <a:moveTo>
                    <a:pt x="56" y="0"/>
                  </a:moveTo>
                  <a:lnTo>
                    <a:pt x="42" y="4"/>
                  </a:lnTo>
                  <a:lnTo>
                    <a:pt x="26" y="8"/>
                  </a:lnTo>
                  <a:lnTo>
                    <a:pt x="12" y="16"/>
                  </a:lnTo>
                  <a:lnTo>
                    <a:pt x="0" y="26"/>
                  </a:lnTo>
                  <a:lnTo>
                    <a:pt x="14" y="22"/>
                  </a:lnTo>
                  <a:lnTo>
                    <a:pt x="22" y="20"/>
                  </a:lnTo>
                  <a:lnTo>
                    <a:pt x="30" y="18"/>
                  </a:lnTo>
                  <a:lnTo>
                    <a:pt x="18" y="28"/>
                  </a:lnTo>
                  <a:lnTo>
                    <a:pt x="12" y="32"/>
                  </a:lnTo>
                  <a:lnTo>
                    <a:pt x="6" y="36"/>
                  </a:lnTo>
                  <a:lnTo>
                    <a:pt x="20" y="34"/>
                  </a:lnTo>
                  <a:lnTo>
                    <a:pt x="32" y="30"/>
                  </a:lnTo>
                  <a:lnTo>
                    <a:pt x="36" y="28"/>
                  </a:lnTo>
                  <a:lnTo>
                    <a:pt x="38" y="24"/>
                  </a:lnTo>
                  <a:lnTo>
                    <a:pt x="38" y="20"/>
                  </a:lnTo>
                  <a:lnTo>
                    <a:pt x="36" y="18"/>
                  </a:lnTo>
                  <a:lnTo>
                    <a:pt x="58" y="12"/>
                  </a:lnTo>
                  <a:lnTo>
                    <a:pt x="56" y="10"/>
                  </a:lnTo>
                  <a:lnTo>
                    <a:pt x="62" y="8"/>
                  </a:lnTo>
                  <a:lnTo>
                    <a:pt x="68" y="4"/>
                  </a:lnTo>
                  <a:lnTo>
                    <a:pt x="68" y="2"/>
                  </a:lnTo>
                  <a:lnTo>
                    <a:pt x="62" y="2"/>
                  </a:lnTo>
                  <a:lnTo>
                    <a:pt x="56" y="2"/>
                  </a:lnTo>
                  <a:lnTo>
                    <a:pt x="56" y="0"/>
                  </a:lnTo>
                  <a:close/>
                </a:path>
              </a:pathLst>
            </a:custGeom>
            <a:solidFill>
              <a:srgbClr val="1F8E43"/>
            </a:solidFill>
            <a:ln w="3175">
              <a:solidFill>
                <a:srgbClr val="006B30"/>
              </a:solidFill>
              <a:round/>
              <a:headEnd/>
              <a:tailEnd/>
            </a:ln>
          </p:spPr>
          <p:txBody>
            <a:bodyPr/>
            <a:lstStyle/>
            <a:p>
              <a:endParaRPr lang="en-US"/>
            </a:p>
          </p:txBody>
        </p:sp>
        <p:sp>
          <p:nvSpPr>
            <p:cNvPr id="29313" name="Freeform 372"/>
            <p:cNvSpPr>
              <a:spLocks/>
            </p:cNvSpPr>
            <p:nvPr/>
          </p:nvSpPr>
          <p:spPr bwMode="auto">
            <a:xfrm>
              <a:off x="596" y="2182"/>
              <a:ext cx="38" cy="10"/>
            </a:xfrm>
            <a:custGeom>
              <a:avLst/>
              <a:gdLst>
                <a:gd name="T0" fmla="*/ 32 w 38"/>
                <a:gd name="T1" fmla="*/ 0 h 10"/>
                <a:gd name="T2" fmla="*/ 24 w 38"/>
                <a:gd name="T3" fmla="*/ 0 h 10"/>
                <a:gd name="T4" fmla="*/ 14 w 38"/>
                <a:gd name="T5" fmla="*/ 2 h 10"/>
                <a:gd name="T6" fmla="*/ 8 w 38"/>
                <a:gd name="T7" fmla="*/ 4 h 10"/>
                <a:gd name="T8" fmla="*/ 0 w 38"/>
                <a:gd name="T9" fmla="*/ 10 h 10"/>
                <a:gd name="T10" fmla="*/ 8 w 38"/>
                <a:gd name="T11" fmla="*/ 10 h 10"/>
                <a:gd name="T12" fmla="*/ 16 w 38"/>
                <a:gd name="T13" fmla="*/ 8 h 10"/>
                <a:gd name="T14" fmla="*/ 32 w 38"/>
                <a:gd name="T15" fmla="*/ 6 h 10"/>
                <a:gd name="T16" fmla="*/ 36 w 38"/>
                <a:gd name="T17" fmla="*/ 6 h 10"/>
                <a:gd name="T18" fmla="*/ 36 w 38"/>
                <a:gd name="T19" fmla="*/ 4 h 10"/>
                <a:gd name="T20" fmla="*/ 36 w 38"/>
                <a:gd name="T21" fmla="*/ 0 h 10"/>
                <a:gd name="T22" fmla="*/ 38 w 38"/>
                <a:gd name="T23" fmla="*/ 2 h 10"/>
                <a:gd name="T24" fmla="*/ 32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2" y="0"/>
                  </a:moveTo>
                  <a:lnTo>
                    <a:pt x="24" y="0"/>
                  </a:lnTo>
                  <a:lnTo>
                    <a:pt x="14" y="2"/>
                  </a:lnTo>
                  <a:lnTo>
                    <a:pt x="8" y="4"/>
                  </a:lnTo>
                  <a:lnTo>
                    <a:pt x="0" y="10"/>
                  </a:lnTo>
                  <a:lnTo>
                    <a:pt x="8" y="10"/>
                  </a:lnTo>
                  <a:lnTo>
                    <a:pt x="16" y="8"/>
                  </a:lnTo>
                  <a:lnTo>
                    <a:pt x="32" y="6"/>
                  </a:lnTo>
                  <a:lnTo>
                    <a:pt x="36" y="6"/>
                  </a:lnTo>
                  <a:lnTo>
                    <a:pt x="36" y="4"/>
                  </a:lnTo>
                  <a:lnTo>
                    <a:pt x="36" y="0"/>
                  </a:lnTo>
                  <a:lnTo>
                    <a:pt x="38" y="2"/>
                  </a:lnTo>
                  <a:lnTo>
                    <a:pt x="32" y="0"/>
                  </a:lnTo>
                  <a:close/>
                </a:path>
              </a:pathLst>
            </a:custGeom>
            <a:solidFill>
              <a:srgbClr val="1F8E43"/>
            </a:solidFill>
            <a:ln w="3175">
              <a:solidFill>
                <a:srgbClr val="006B30"/>
              </a:solidFill>
              <a:round/>
              <a:headEnd/>
              <a:tailEnd/>
            </a:ln>
          </p:spPr>
          <p:txBody>
            <a:bodyPr/>
            <a:lstStyle/>
            <a:p>
              <a:endParaRPr lang="en-US"/>
            </a:p>
          </p:txBody>
        </p:sp>
        <p:sp>
          <p:nvSpPr>
            <p:cNvPr id="29314" name="Freeform 373"/>
            <p:cNvSpPr>
              <a:spLocks/>
            </p:cNvSpPr>
            <p:nvPr/>
          </p:nvSpPr>
          <p:spPr bwMode="auto">
            <a:xfrm>
              <a:off x="640" y="2186"/>
              <a:ext cx="42" cy="8"/>
            </a:xfrm>
            <a:custGeom>
              <a:avLst/>
              <a:gdLst>
                <a:gd name="T0" fmla="*/ 24 w 42"/>
                <a:gd name="T1" fmla="*/ 2 h 8"/>
                <a:gd name="T2" fmla="*/ 18 w 42"/>
                <a:gd name="T3" fmla="*/ 0 h 8"/>
                <a:gd name="T4" fmla="*/ 12 w 42"/>
                <a:gd name="T5" fmla="*/ 2 h 8"/>
                <a:gd name="T6" fmla="*/ 4 w 42"/>
                <a:gd name="T7" fmla="*/ 4 h 8"/>
                <a:gd name="T8" fmla="*/ 0 w 42"/>
                <a:gd name="T9" fmla="*/ 8 h 8"/>
                <a:gd name="T10" fmla="*/ 16 w 42"/>
                <a:gd name="T11" fmla="*/ 8 h 8"/>
                <a:gd name="T12" fmla="*/ 34 w 42"/>
                <a:gd name="T13" fmla="*/ 6 h 8"/>
                <a:gd name="T14" fmla="*/ 42 w 42"/>
                <a:gd name="T15" fmla="*/ 4 h 8"/>
                <a:gd name="T16" fmla="*/ 36 w 42"/>
                <a:gd name="T17" fmla="*/ 4 h 8"/>
                <a:gd name="T18" fmla="*/ 38 w 42"/>
                <a:gd name="T19" fmla="*/ 2 h 8"/>
                <a:gd name="T20" fmla="*/ 42 w 42"/>
                <a:gd name="T21" fmla="*/ 2 h 8"/>
                <a:gd name="T22" fmla="*/ 36 w 42"/>
                <a:gd name="T23" fmla="*/ 0 h 8"/>
                <a:gd name="T24" fmla="*/ 30 w 42"/>
                <a:gd name="T25" fmla="*/ 0 h 8"/>
                <a:gd name="T26" fmla="*/ 20 w 42"/>
                <a:gd name="T27" fmla="*/ 2 h 8"/>
                <a:gd name="T28" fmla="*/ 24 w 42"/>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8"/>
                <a:gd name="T47" fmla="*/ 42 w 4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8">
                  <a:moveTo>
                    <a:pt x="24" y="2"/>
                  </a:moveTo>
                  <a:lnTo>
                    <a:pt x="18" y="0"/>
                  </a:lnTo>
                  <a:lnTo>
                    <a:pt x="12" y="2"/>
                  </a:lnTo>
                  <a:lnTo>
                    <a:pt x="4" y="4"/>
                  </a:lnTo>
                  <a:lnTo>
                    <a:pt x="0" y="8"/>
                  </a:lnTo>
                  <a:lnTo>
                    <a:pt x="16" y="8"/>
                  </a:lnTo>
                  <a:lnTo>
                    <a:pt x="34" y="6"/>
                  </a:lnTo>
                  <a:lnTo>
                    <a:pt x="42" y="4"/>
                  </a:lnTo>
                  <a:lnTo>
                    <a:pt x="36" y="4"/>
                  </a:lnTo>
                  <a:lnTo>
                    <a:pt x="38" y="2"/>
                  </a:lnTo>
                  <a:lnTo>
                    <a:pt x="42" y="2"/>
                  </a:lnTo>
                  <a:lnTo>
                    <a:pt x="36" y="0"/>
                  </a:lnTo>
                  <a:lnTo>
                    <a:pt x="30" y="0"/>
                  </a:lnTo>
                  <a:lnTo>
                    <a:pt x="20" y="2"/>
                  </a:lnTo>
                  <a:lnTo>
                    <a:pt x="24" y="2"/>
                  </a:lnTo>
                  <a:close/>
                </a:path>
              </a:pathLst>
            </a:custGeom>
            <a:solidFill>
              <a:srgbClr val="1F8E43"/>
            </a:solidFill>
            <a:ln w="3175">
              <a:solidFill>
                <a:srgbClr val="006B30"/>
              </a:solidFill>
              <a:round/>
              <a:headEnd/>
              <a:tailEnd/>
            </a:ln>
          </p:spPr>
          <p:txBody>
            <a:bodyPr/>
            <a:lstStyle/>
            <a:p>
              <a:endParaRPr lang="en-US"/>
            </a:p>
          </p:txBody>
        </p:sp>
        <p:sp>
          <p:nvSpPr>
            <p:cNvPr id="29315" name="Freeform 374"/>
            <p:cNvSpPr>
              <a:spLocks/>
            </p:cNvSpPr>
            <p:nvPr/>
          </p:nvSpPr>
          <p:spPr bwMode="auto">
            <a:xfrm>
              <a:off x="640" y="2176"/>
              <a:ext cx="24" cy="8"/>
            </a:xfrm>
            <a:custGeom>
              <a:avLst/>
              <a:gdLst>
                <a:gd name="T0" fmla="*/ 20 w 24"/>
                <a:gd name="T1" fmla="*/ 0 h 8"/>
                <a:gd name="T2" fmla="*/ 10 w 24"/>
                <a:gd name="T3" fmla="*/ 2 h 8"/>
                <a:gd name="T4" fmla="*/ 4 w 24"/>
                <a:gd name="T5" fmla="*/ 4 h 8"/>
                <a:gd name="T6" fmla="*/ 0 w 24"/>
                <a:gd name="T7" fmla="*/ 6 h 8"/>
                <a:gd name="T8" fmla="*/ 4 w 24"/>
                <a:gd name="T9" fmla="*/ 8 h 8"/>
                <a:gd name="T10" fmla="*/ 10 w 24"/>
                <a:gd name="T11" fmla="*/ 8 h 8"/>
                <a:gd name="T12" fmla="*/ 18 w 24"/>
                <a:gd name="T13" fmla="*/ 8 h 8"/>
                <a:gd name="T14" fmla="*/ 22 w 24"/>
                <a:gd name="T15" fmla="*/ 6 h 8"/>
                <a:gd name="T16" fmla="*/ 24 w 24"/>
                <a:gd name="T17" fmla="*/ 6 h 8"/>
                <a:gd name="T18" fmla="*/ 24 w 24"/>
                <a:gd name="T19" fmla="*/ 4 h 8"/>
                <a:gd name="T20" fmla="*/ 22 w 24"/>
                <a:gd name="T21" fmla="*/ 2 h 8"/>
                <a:gd name="T22" fmla="*/ 16 w 24"/>
                <a:gd name="T23" fmla="*/ 2 h 8"/>
                <a:gd name="T24" fmla="*/ 20 w 2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8"/>
                <a:gd name="T41" fmla="*/ 24 w 2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8">
                  <a:moveTo>
                    <a:pt x="20" y="0"/>
                  </a:moveTo>
                  <a:lnTo>
                    <a:pt x="10" y="2"/>
                  </a:lnTo>
                  <a:lnTo>
                    <a:pt x="4" y="4"/>
                  </a:lnTo>
                  <a:lnTo>
                    <a:pt x="0" y="6"/>
                  </a:lnTo>
                  <a:lnTo>
                    <a:pt x="4" y="8"/>
                  </a:lnTo>
                  <a:lnTo>
                    <a:pt x="10" y="8"/>
                  </a:lnTo>
                  <a:lnTo>
                    <a:pt x="18" y="8"/>
                  </a:lnTo>
                  <a:lnTo>
                    <a:pt x="22" y="6"/>
                  </a:lnTo>
                  <a:lnTo>
                    <a:pt x="24" y="6"/>
                  </a:lnTo>
                  <a:lnTo>
                    <a:pt x="24" y="4"/>
                  </a:lnTo>
                  <a:lnTo>
                    <a:pt x="22" y="2"/>
                  </a:lnTo>
                  <a:lnTo>
                    <a:pt x="16" y="2"/>
                  </a:lnTo>
                  <a:lnTo>
                    <a:pt x="20" y="0"/>
                  </a:lnTo>
                  <a:close/>
                </a:path>
              </a:pathLst>
            </a:custGeom>
            <a:solidFill>
              <a:srgbClr val="1F8E43"/>
            </a:solidFill>
            <a:ln w="3175">
              <a:solidFill>
                <a:srgbClr val="006B30"/>
              </a:solidFill>
              <a:round/>
              <a:headEnd/>
              <a:tailEnd/>
            </a:ln>
          </p:spPr>
          <p:txBody>
            <a:bodyPr/>
            <a:lstStyle/>
            <a:p>
              <a:endParaRPr lang="en-US"/>
            </a:p>
          </p:txBody>
        </p:sp>
        <p:sp>
          <p:nvSpPr>
            <p:cNvPr id="29316" name="Freeform 375"/>
            <p:cNvSpPr>
              <a:spLocks/>
            </p:cNvSpPr>
            <p:nvPr/>
          </p:nvSpPr>
          <p:spPr bwMode="auto">
            <a:xfrm>
              <a:off x="616" y="2170"/>
              <a:ext cx="22" cy="12"/>
            </a:xfrm>
            <a:custGeom>
              <a:avLst/>
              <a:gdLst>
                <a:gd name="T0" fmla="*/ 22 w 22"/>
                <a:gd name="T1" fmla="*/ 0 h 12"/>
                <a:gd name="T2" fmla="*/ 10 w 22"/>
                <a:gd name="T3" fmla="*/ 4 h 12"/>
                <a:gd name="T4" fmla="*/ 4 w 22"/>
                <a:gd name="T5" fmla="*/ 6 h 12"/>
                <a:gd name="T6" fmla="*/ 0 w 22"/>
                <a:gd name="T7" fmla="*/ 10 h 12"/>
                <a:gd name="T8" fmla="*/ 6 w 22"/>
                <a:gd name="T9" fmla="*/ 12 h 12"/>
                <a:gd name="T10" fmla="*/ 10 w 22"/>
                <a:gd name="T11" fmla="*/ 12 h 12"/>
                <a:gd name="T12" fmla="*/ 22 w 22"/>
                <a:gd name="T13" fmla="*/ 8 h 12"/>
                <a:gd name="T14" fmla="*/ 20 w 22"/>
                <a:gd name="T15" fmla="*/ 6 h 12"/>
                <a:gd name="T16" fmla="*/ 16 w 22"/>
                <a:gd name="T17" fmla="*/ 4 h 12"/>
                <a:gd name="T18" fmla="*/ 8 w 22"/>
                <a:gd name="T19" fmla="*/ 6 h 12"/>
                <a:gd name="T20" fmla="*/ 22 w 2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2"/>
                <a:gd name="T35" fmla="*/ 22 w 2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2">
                  <a:moveTo>
                    <a:pt x="22" y="0"/>
                  </a:moveTo>
                  <a:lnTo>
                    <a:pt x="10" y="4"/>
                  </a:lnTo>
                  <a:lnTo>
                    <a:pt x="4" y="6"/>
                  </a:lnTo>
                  <a:lnTo>
                    <a:pt x="0" y="10"/>
                  </a:lnTo>
                  <a:lnTo>
                    <a:pt x="6" y="12"/>
                  </a:lnTo>
                  <a:lnTo>
                    <a:pt x="10" y="12"/>
                  </a:lnTo>
                  <a:lnTo>
                    <a:pt x="22" y="8"/>
                  </a:lnTo>
                  <a:lnTo>
                    <a:pt x="20" y="6"/>
                  </a:lnTo>
                  <a:lnTo>
                    <a:pt x="16" y="4"/>
                  </a:lnTo>
                  <a:lnTo>
                    <a:pt x="8" y="6"/>
                  </a:lnTo>
                  <a:lnTo>
                    <a:pt x="22" y="0"/>
                  </a:lnTo>
                  <a:close/>
                </a:path>
              </a:pathLst>
            </a:custGeom>
            <a:solidFill>
              <a:srgbClr val="1F8E43"/>
            </a:solidFill>
            <a:ln w="3175">
              <a:solidFill>
                <a:srgbClr val="006B30"/>
              </a:solidFill>
              <a:round/>
              <a:headEnd/>
              <a:tailEnd/>
            </a:ln>
          </p:spPr>
          <p:txBody>
            <a:bodyPr/>
            <a:lstStyle/>
            <a:p>
              <a:endParaRPr lang="en-US"/>
            </a:p>
          </p:txBody>
        </p:sp>
        <p:sp>
          <p:nvSpPr>
            <p:cNvPr id="29317" name="Freeform 376"/>
            <p:cNvSpPr>
              <a:spLocks/>
            </p:cNvSpPr>
            <p:nvPr/>
          </p:nvSpPr>
          <p:spPr bwMode="auto">
            <a:xfrm>
              <a:off x="574" y="2198"/>
              <a:ext cx="26" cy="12"/>
            </a:xfrm>
            <a:custGeom>
              <a:avLst/>
              <a:gdLst>
                <a:gd name="T0" fmla="*/ 18 w 26"/>
                <a:gd name="T1" fmla="*/ 0 h 12"/>
                <a:gd name="T2" fmla="*/ 8 w 26"/>
                <a:gd name="T3" fmla="*/ 4 h 12"/>
                <a:gd name="T4" fmla="*/ 4 w 26"/>
                <a:gd name="T5" fmla="*/ 8 h 12"/>
                <a:gd name="T6" fmla="*/ 0 w 26"/>
                <a:gd name="T7" fmla="*/ 12 h 12"/>
                <a:gd name="T8" fmla="*/ 14 w 26"/>
                <a:gd name="T9" fmla="*/ 10 h 12"/>
                <a:gd name="T10" fmla="*/ 26 w 26"/>
                <a:gd name="T11" fmla="*/ 4 h 12"/>
                <a:gd name="T12" fmla="*/ 22 w 26"/>
                <a:gd name="T13" fmla="*/ 2 h 12"/>
                <a:gd name="T14" fmla="*/ 18 w 26"/>
                <a:gd name="T15" fmla="*/ 2 h 12"/>
                <a:gd name="T16" fmla="*/ 18 w 2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18" y="0"/>
                  </a:moveTo>
                  <a:lnTo>
                    <a:pt x="8" y="4"/>
                  </a:lnTo>
                  <a:lnTo>
                    <a:pt x="4" y="8"/>
                  </a:lnTo>
                  <a:lnTo>
                    <a:pt x="0" y="12"/>
                  </a:lnTo>
                  <a:lnTo>
                    <a:pt x="14" y="10"/>
                  </a:lnTo>
                  <a:lnTo>
                    <a:pt x="26" y="4"/>
                  </a:lnTo>
                  <a:lnTo>
                    <a:pt x="22" y="2"/>
                  </a:lnTo>
                  <a:lnTo>
                    <a:pt x="18" y="2"/>
                  </a:lnTo>
                  <a:lnTo>
                    <a:pt x="18" y="0"/>
                  </a:lnTo>
                  <a:close/>
                </a:path>
              </a:pathLst>
            </a:custGeom>
            <a:solidFill>
              <a:srgbClr val="1F8E43"/>
            </a:solidFill>
            <a:ln w="3175">
              <a:solidFill>
                <a:srgbClr val="006B30"/>
              </a:solidFill>
              <a:round/>
              <a:headEnd/>
              <a:tailEnd/>
            </a:ln>
          </p:spPr>
          <p:txBody>
            <a:bodyPr/>
            <a:lstStyle/>
            <a:p>
              <a:endParaRPr lang="en-US"/>
            </a:p>
          </p:txBody>
        </p:sp>
        <p:sp>
          <p:nvSpPr>
            <p:cNvPr id="29318" name="Freeform 377"/>
            <p:cNvSpPr>
              <a:spLocks/>
            </p:cNvSpPr>
            <p:nvPr/>
          </p:nvSpPr>
          <p:spPr bwMode="auto">
            <a:xfrm>
              <a:off x="568" y="2220"/>
              <a:ext cx="24" cy="16"/>
            </a:xfrm>
            <a:custGeom>
              <a:avLst/>
              <a:gdLst>
                <a:gd name="T0" fmla="*/ 20 w 24"/>
                <a:gd name="T1" fmla="*/ 0 h 16"/>
                <a:gd name="T2" fmla="*/ 14 w 24"/>
                <a:gd name="T3" fmla="*/ 2 h 16"/>
                <a:gd name="T4" fmla="*/ 8 w 24"/>
                <a:gd name="T5" fmla="*/ 4 h 16"/>
                <a:gd name="T6" fmla="*/ 4 w 24"/>
                <a:gd name="T7" fmla="*/ 10 h 16"/>
                <a:gd name="T8" fmla="*/ 0 w 24"/>
                <a:gd name="T9" fmla="*/ 16 h 16"/>
                <a:gd name="T10" fmla="*/ 16 w 24"/>
                <a:gd name="T11" fmla="*/ 10 h 16"/>
                <a:gd name="T12" fmla="*/ 22 w 24"/>
                <a:gd name="T13" fmla="*/ 8 h 16"/>
                <a:gd name="T14" fmla="*/ 24 w 24"/>
                <a:gd name="T15" fmla="*/ 2 h 16"/>
                <a:gd name="T16" fmla="*/ 22 w 24"/>
                <a:gd name="T17" fmla="*/ 0 h 16"/>
                <a:gd name="T18" fmla="*/ 18 w 24"/>
                <a:gd name="T19" fmla="*/ 0 h 16"/>
                <a:gd name="T20" fmla="*/ 14 w 24"/>
                <a:gd name="T21" fmla="*/ 2 h 16"/>
                <a:gd name="T22" fmla="*/ 20 w 24"/>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6"/>
                <a:gd name="T38" fmla="*/ 24 w 2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6">
                  <a:moveTo>
                    <a:pt x="20" y="0"/>
                  </a:moveTo>
                  <a:lnTo>
                    <a:pt x="14" y="2"/>
                  </a:lnTo>
                  <a:lnTo>
                    <a:pt x="8" y="4"/>
                  </a:lnTo>
                  <a:lnTo>
                    <a:pt x="4" y="10"/>
                  </a:lnTo>
                  <a:lnTo>
                    <a:pt x="0" y="16"/>
                  </a:lnTo>
                  <a:lnTo>
                    <a:pt x="16" y="10"/>
                  </a:lnTo>
                  <a:lnTo>
                    <a:pt x="22" y="8"/>
                  </a:lnTo>
                  <a:lnTo>
                    <a:pt x="24" y="2"/>
                  </a:lnTo>
                  <a:lnTo>
                    <a:pt x="22" y="0"/>
                  </a:lnTo>
                  <a:lnTo>
                    <a:pt x="18" y="0"/>
                  </a:lnTo>
                  <a:lnTo>
                    <a:pt x="14" y="2"/>
                  </a:lnTo>
                  <a:lnTo>
                    <a:pt x="20" y="0"/>
                  </a:lnTo>
                  <a:close/>
                </a:path>
              </a:pathLst>
            </a:custGeom>
            <a:solidFill>
              <a:srgbClr val="1F8E43"/>
            </a:solidFill>
            <a:ln w="3175">
              <a:solidFill>
                <a:srgbClr val="006B30"/>
              </a:solidFill>
              <a:round/>
              <a:headEnd/>
              <a:tailEnd/>
            </a:ln>
          </p:spPr>
          <p:txBody>
            <a:bodyPr/>
            <a:lstStyle/>
            <a:p>
              <a:endParaRPr lang="en-US"/>
            </a:p>
          </p:txBody>
        </p:sp>
        <p:sp>
          <p:nvSpPr>
            <p:cNvPr id="29319" name="Freeform 378"/>
            <p:cNvSpPr>
              <a:spLocks/>
            </p:cNvSpPr>
            <p:nvPr/>
          </p:nvSpPr>
          <p:spPr bwMode="auto">
            <a:xfrm>
              <a:off x="550" y="2214"/>
              <a:ext cx="22" cy="14"/>
            </a:xfrm>
            <a:custGeom>
              <a:avLst/>
              <a:gdLst>
                <a:gd name="T0" fmla="*/ 22 w 22"/>
                <a:gd name="T1" fmla="*/ 0 h 14"/>
                <a:gd name="T2" fmla="*/ 14 w 22"/>
                <a:gd name="T3" fmla="*/ 2 h 14"/>
                <a:gd name="T4" fmla="*/ 10 w 22"/>
                <a:gd name="T5" fmla="*/ 6 h 14"/>
                <a:gd name="T6" fmla="*/ 4 w 22"/>
                <a:gd name="T7" fmla="*/ 10 h 14"/>
                <a:gd name="T8" fmla="*/ 0 w 22"/>
                <a:gd name="T9" fmla="*/ 14 h 14"/>
                <a:gd name="T10" fmla="*/ 6 w 22"/>
                <a:gd name="T11" fmla="*/ 14 h 14"/>
                <a:gd name="T12" fmla="*/ 12 w 22"/>
                <a:gd name="T13" fmla="*/ 12 h 14"/>
                <a:gd name="T14" fmla="*/ 16 w 22"/>
                <a:gd name="T15" fmla="*/ 8 h 14"/>
                <a:gd name="T16" fmla="*/ 20 w 22"/>
                <a:gd name="T17" fmla="*/ 4 h 14"/>
                <a:gd name="T18" fmla="*/ 20 w 22"/>
                <a:gd name="T19" fmla="*/ 6 h 14"/>
                <a:gd name="T20" fmla="*/ 22 w 22"/>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4"/>
                <a:gd name="T35" fmla="*/ 22 w 2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4">
                  <a:moveTo>
                    <a:pt x="22" y="0"/>
                  </a:moveTo>
                  <a:lnTo>
                    <a:pt x="14" y="2"/>
                  </a:lnTo>
                  <a:lnTo>
                    <a:pt x="10" y="6"/>
                  </a:lnTo>
                  <a:lnTo>
                    <a:pt x="4" y="10"/>
                  </a:lnTo>
                  <a:lnTo>
                    <a:pt x="0" y="14"/>
                  </a:lnTo>
                  <a:lnTo>
                    <a:pt x="6" y="14"/>
                  </a:lnTo>
                  <a:lnTo>
                    <a:pt x="12" y="12"/>
                  </a:lnTo>
                  <a:lnTo>
                    <a:pt x="16" y="8"/>
                  </a:lnTo>
                  <a:lnTo>
                    <a:pt x="20" y="4"/>
                  </a:lnTo>
                  <a:lnTo>
                    <a:pt x="20" y="6"/>
                  </a:lnTo>
                  <a:lnTo>
                    <a:pt x="22" y="0"/>
                  </a:lnTo>
                  <a:close/>
                </a:path>
              </a:pathLst>
            </a:custGeom>
            <a:solidFill>
              <a:srgbClr val="1F8E43"/>
            </a:solidFill>
            <a:ln w="3175">
              <a:solidFill>
                <a:srgbClr val="006B30"/>
              </a:solidFill>
              <a:round/>
              <a:headEnd/>
              <a:tailEnd/>
            </a:ln>
          </p:spPr>
          <p:txBody>
            <a:bodyPr/>
            <a:lstStyle/>
            <a:p>
              <a:endParaRPr lang="en-US"/>
            </a:p>
          </p:txBody>
        </p:sp>
        <p:sp>
          <p:nvSpPr>
            <p:cNvPr id="29320" name="Freeform 379"/>
            <p:cNvSpPr>
              <a:spLocks/>
            </p:cNvSpPr>
            <p:nvPr/>
          </p:nvSpPr>
          <p:spPr bwMode="auto">
            <a:xfrm>
              <a:off x="588" y="2224"/>
              <a:ext cx="30" cy="14"/>
            </a:xfrm>
            <a:custGeom>
              <a:avLst/>
              <a:gdLst>
                <a:gd name="T0" fmla="*/ 20 w 30"/>
                <a:gd name="T1" fmla="*/ 0 h 14"/>
                <a:gd name="T2" fmla="*/ 14 w 30"/>
                <a:gd name="T3" fmla="*/ 0 h 14"/>
                <a:gd name="T4" fmla="*/ 8 w 30"/>
                <a:gd name="T5" fmla="*/ 4 h 14"/>
                <a:gd name="T6" fmla="*/ 2 w 30"/>
                <a:gd name="T7" fmla="*/ 8 h 14"/>
                <a:gd name="T8" fmla="*/ 0 w 30"/>
                <a:gd name="T9" fmla="*/ 14 h 14"/>
                <a:gd name="T10" fmla="*/ 14 w 30"/>
                <a:gd name="T11" fmla="*/ 10 h 14"/>
                <a:gd name="T12" fmla="*/ 22 w 30"/>
                <a:gd name="T13" fmla="*/ 6 h 14"/>
                <a:gd name="T14" fmla="*/ 30 w 30"/>
                <a:gd name="T15" fmla="*/ 2 h 14"/>
                <a:gd name="T16" fmla="*/ 22 w 30"/>
                <a:gd name="T17" fmla="*/ 0 h 14"/>
                <a:gd name="T18" fmla="*/ 14 w 30"/>
                <a:gd name="T19" fmla="*/ 0 h 14"/>
                <a:gd name="T20" fmla="*/ 20 w 3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4"/>
                <a:gd name="T35" fmla="*/ 30 w 3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4">
                  <a:moveTo>
                    <a:pt x="20" y="0"/>
                  </a:moveTo>
                  <a:lnTo>
                    <a:pt x="14" y="0"/>
                  </a:lnTo>
                  <a:lnTo>
                    <a:pt x="8" y="4"/>
                  </a:lnTo>
                  <a:lnTo>
                    <a:pt x="2" y="8"/>
                  </a:lnTo>
                  <a:lnTo>
                    <a:pt x="0" y="14"/>
                  </a:lnTo>
                  <a:lnTo>
                    <a:pt x="14" y="10"/>
                  </a:lnTo>
                  <a:lnTo>
                    <a:pt x="22" y="6"/>
                  </a:lnTo>
                  <a:lnTo>
                    <a:pt x="30" y="2"/>
                  </a:lnTo>
                  <a:lnTo>
                    <a:pt x="22" y="0"/>
                  </a:lnTo>
                  <a:lnTo>
                    <a:pt x="14" y="0"/>
                  </a:lnTo>
                  <a:lnTo>
                    <a:pt x="20" y="0"/>
                  </a:lnTo>
                  <a:close/>
                </a:path>
              </a:pathLst>
            </a:custGeom>
            <a:solidFill>
              <a:srgbClr val="1F8E43"/>
            </a:solidFill>
            <a:ln w="3175">
              <a:solidFill>
                <a:srgbClr val="006B30"/>
              </a:solidFill>
              <a:round/>
              <a:headEnd/>
              <a:tailEnd/>
            </a:ln>
          </p:spPr>
          <p:txBody>
            <a:bodyPr/>
            <a:lstStyle/>
            <a:p>
              <a:endParaRPr lang="en-US"/>
            </a:p>
          </p:txBody>
        </p:sp>
        <p:sp>
          <p:nvSpPr>
            <p:cNvPr id="29321" name="Freeform 380"/>
            <p:cNvSpPr>
              <a:spLocks/>
            </p:cNvSpPr>
            <p:nvPr/>
          </p:nvSpPr>
          <p:spPr bwMode="auto">
            <a:xfrm>
              <a:off x="676" y="2216"/>
              <a:ext cx="52" cy="28"/>
            </a:xfrm>
            <a:custGeom>
              <a:avLst/>
              <a:gdLst>
                <a:gd name="T0" fmla="*/ 28 w 52"/>
                <a:gd name="T1" fmla="*/ 2 h 28"/>
                <a:gd name="T2" fmla="*/ 14 w 52"/>
                <a:gd name="T3" fmla="*/ 8 h 28"/>
                <a:gd name="T4" fmla="*/ 0 w 52"/>
                <a:gd name="T5" fmla="*/ 16 h 28"/>
                <a:gd name="T6" fmla="*/ 4 w 52"/>
                <a:gd name="T7" fmla="*/ 18 h 28"/>
                <a:gd name="T8" fmla="*/ 8 w 52"/>
                <a:gd name="T9" fmla="*/ 16 h 28"/>
                <a:gd name="T10" fmla="*/ 10 w 52"/>
                <a:gd name="T11" fmla="*/ 16 h 28"/>
                <a:gd name="T12" fmla="*/ 14 w 52"/>
                <a:gd name="T13" fmla="*/ 16 h 28"/>
                <a:gd name="T14" fmla="*/ 2 w 52"/>
                <a:gd name="T15" fmla="*/ 28 h 28"/>
                <a:gd name="T16" fmla="*/ 22 w 52"/>
                <a:gd name="T17" fmla="*/ 26 h 28"/>
                <a:gd name="T18" fmla="*/ 40 w 52"/>
                <a:gd name="T19" fmla="*/ 26 h 28"/>
                <a:gd name="T20" fmla="*/ 38 w 52"/>
                <a:gd name="T21" fmla="*/ 22 h 28"/>
                <a:gd name="T22" fmla="*/ 34 w 52"/>
                <a:gd name="T23" fmla="*/ 22 h 28"/>
                <a:gd name="T24" fmla="*/ 32 w 52"/>
                <a:gd name="T25" fmla="*/ 20 h 28"/>
                <a:gd name="T26" fmla="*/ 28 w 52"/>
                <a:gd name="T27" fmla="*/ 18 h 28"/>
                <a:gd name="T28" fmla="*/ 28 w 52"/>
                <a:gd name="T29" fmla="*/ 16 h 28"/>
                <a:gd name="T30" fmla="*/ 38 w 52"/>
                <a:gd name="T31" fmla="*/ 14 h 28"/>
                <a:gd name="T32" fmla="*/ 46 w 52"/>
                <a:gd name="T33" fmla="*/ 12 h 28"/>
                <a:gd name="T34" fmla="*/ 42 w 52"/>
                <a:gd name="T35" fmla="*/ 10 h 28"/>
                <a:gd name="T36" fmla="*/ 38 w 52"/>
                <a:gd name="T37" fmla="*/ 10 h 28"/>
                <a:gd name="T38" fmla="*/ 52 w 52"/>
                <a:gd name="T39" fmla="*/ 4 h 28"/>
                <a:gd name="T40" fmla="*/ 52 w 52"/>
                <a:gd name="T41" fmla="*/ 2 h 28"/>
                <a:gd name="T42" fmla="*/ 42 w 52"/>
                <a:gd name="T43" fmla="*/ 0 h 28"/>
                <a:gd name="T44" fmla="*/ 32 w 52"/>
                <a:gd name="T45" fmla="*/ 0 h 28"/>
                <a:gd name="T46" fmla="*/ 28 w 52"/>
                <a:gd name="T47" fmla="*/ 2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28"/>
                <a:gd name="T74" fmla="*/ 52 w 52"/>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28">
                  <a:moveTo>
                    <a:pt x="28" y="2"/>
                  </a:moveTo>
                  <a:lnTo>
                    <a:pt x="14" y="8"/>
                  </a:lnTo>
                  <a:lnTo>
                    <a:pt x="0" y="16"/>
                  </a:lnTo>
                  <a:lnTo>
                    <a:pt x="4" y="18"/>
                  </a:lnTo>
                  <a:lnTo>
                    <a:pt x="8" y="16"/>
                  </a:lnTo>
                  <a:lnTo>
                    <a:pt x="10" y="16"/>
                  </a:lnTo>
                  <a:lnTo>
                    <a:pt x="14" y="16"/>
                  </a:lnTo>
                  <a:lnTo>
                    <a:pt x="2" y="28"/>
                  </a:lnTo>
                  <a:lnTo>
                    <a:pt x="22" y="26"/>
                  </a:lnTo>
                  <a:lnTo>
                    <a:pt x="40" y="26"/>
                  </a:lnTo>
                  <a:lnTo>
                    <a:pt x="38" y="22"/>
                  </a:lnTo>
                  <a:lnTo>
                    <a:pt x="34" y="22"/>
                  </a:lnTo>
                  <a:lnTo>
                    <a:pt x="32" y="20"/>
                  </a:lnTo>
                  <a:lnTo>
                    <a:pt x="28" y="18"/>
                  </a:lnTo>
                  <a:lnTo>
                    <a:pt x="28" y="16"/>
                  </a:lnTo>
                  <a:lnTo>
                    <a:pt x="38" y="14"/>
                  </a:lnTo>
                  <a:lnTo>
                    <a:pt x="46" y="12"/>
                  </a:lnTo>
                  <a:lnTo>
                    <a:pt x="42" y="10"/>
                  </a:lnTo>
                  <a:lnTo>
                    <a:pt x="38" y="10"/>
                  </a:lnTo>
                  <a:lnTo>
                    <a:pt x="52" y="4"/>
                  </a:lnTo>
                  <a:lnTo>
                    <a:pt x="52" y="2"/>
                  </a:lnTo>
                  <a:lnTo>
                    <a:pt x="42" y="0"/>
                  </a:lnTo>
                  <a:lnTo>
                    <a:pt x="32" y="0"/>
                  </a:lnTo>
                  <a:lnTo>
                    <a:pt x="28" y="2"/>
                  </a:lnTo>
                  <a:close/>
                </a:path>
              </a:pathLst>
            </a:custGeom>
            <a:solidFill>
              <a:srgbClr val="1F8E43"/>
            </a:solidFill>
            <a:ln w="3175">
              <a:solidFill>
                <a:srgbClr val="006B30"/>
              </a:solidFill>
              <a:round/>
              <a:headEnd/>
              <a:tailEnd/>
            </a:ln>
          </p:spPr>
          <p:txBody>
            <a:bodyPr/>
            <a:lstStyle/>
            <a:p>
              <a:endParaRPr lang="en-US"/>
            </a:p>
          </p:txBody>
        </p:sp>
        <p:sp>
          <p:nvSpPr>
            <p:cNvPr id="29322" name="Freeform 381"/>
            <p:cNvSpPr>
              <a:spLocks/>
            </p:cNvSpPr>
            <p:nvPr/>
          </p:nvSpPr>
          <p:spPr bwMode="auto">
            <a:xfrm>
              <a:off x="714" y="2222"/>
              <a:ext cx="52" cy="24"/>
            </a:xfrm>
            <a:custGeom>
              <a:avLst/>
              <a:gdLst>
                <a:gd name="T0" fmla="*/ 24 w 52"/>
                <a:gd name="T1" fmla="*/ 4 h 24"/>
                <a:gd name="T2" fmla="*/ 16 w 52"/>
                <a:gd name="T3" fmla="*/ 6 h 24"/>
                <a:gd name="T4" fmla="*/ 10 w 52"/>
                <a:gd name="T5" fmla="*/ 8 h 24"/>
                <a:gd name="T6" fmla="*/ 4 w 52"/>
                <a:gd name="T7" fmla="*/ 12 h 24"/>
                <a:gd name="T8" fmla="*/ 0 w 52"/>
                <a:gd name="T9" fmla="*/ 18 h 24"/>
                <a:gd name="T10" fmla="*/ 12 w 52"/>
                <a:gd name="T11" fmla="*/ 16 h 24"/>
                <a:gd name="T12" fmla="*/ 24 w 52"/>
                <a:gd name="T13" fmla="*/ 16 h 24"/>
                <a:gd name="T14" fmla="*/ 12 w 52"/>
                <a:gd name="T15" fmla="*/ 24 h 24"/>
                <a:gd name="T16" fmla="*/ 30 w 52"/>
                <a:gd name="T17" fmla="*/ 22 h 24"/>
                <a:gd name="T18" fmla="*/ 38 w 52"/>
                <a:gd name="T19" fmla="*/ 22 h 24"/>
                <a:gd name="T20" fmla="*/ 46 w 52"/>
                <a:gd name="T21" fmla="*/ 22 h 24"/>
                <a:gd name="T22" fmla="*/ 34 w 52"/>
                <a:gd name="T23" fmla="*/ 14 h 24"/>
                <a:gd name="T24" fmla="*/ 38 w 52"/>
                <a:gd name="T25" fmla="*/ 10 h 24"/>
                <a:gd name="T26" fmla="*/ 42 w 52"/>
                <a:gd name="T27" fmla="*/ 10 h 24"/>
                <a:gd name="T28" fmla="*/ 52 w 52"/>
                <a:gd name="T29" fmla="*/ 8 h 24"/>
                <a:gd name="T30" fmla="*/ 46 w 52"/>
                <a:gd name="T31" fmla="*/ 4 h 24"/>
                <a:gd name="T32" fmla="*/ 40 w 52"/>
                <a:gd name="T33" fmla="*/ 2 h 24"/>
                <a:gd name="T34" fmla="*/ 28 w 52"/>
                <a:gd name="T35" fmla="*/ 0 h 24"/>
                <a:gd name="T36" fmla="*/ 28 w 52"/>
                <a:gd name="T37" fmla="*/ 2 h 24"/>
                <a:gd name="T38" fmla="*/ 24 w 52"/>
                <a:gd name="T39" fmla="*/ 4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24"/>
                <a:gd name="T62" fmla="*/ 52 w 5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24">
                  <a:moveTo>
                    <a:pt x="24" y="4"/>
                  </a:moveTo>
                  <a:lnTo>
                    <a:pt x="16" y="6"/>
                  </a:lnTo>
                  <a:lnTo>
                    <a:pt x="10" y="8"/>
                  </a:lnTo>
                  <a:lnTo>
                    <a:pt x="4" y="12"/>
                  </a:lnTo>
                  <a:lnTo>
                    <a:pt x="0" y="18"/>
                  </a:lnTo>
                  <a:lnTo>
                    <a:pt x="12" y="16"/>
                  </a:lnTo>
                  <a:lnTo>
                    <a:pt x="24" y="16"/>
                  </a:lnTo>
                  <a:lnTo>
                    <a:pt x="12" y="24"/>
                  </a:lnTo>
                  <a:lnTo>
                    <a:pt x="30" y="22"/>
                  </a:lnTo>
                  <a:lnTo>
                    <a:pt x="38" y="22"/>
                  </a:lnTo>
                  <a:lnTo>
                    <a:pt x="46" y="22"/>
                  </a:lnTo>
                  <a:lnTo>
                    <a:pt x="34" y="14"/>
                  </a:lnTo>
                  <a:lnTo>
                    <a:pt x="38" y="10"/>
                  </a:lnTo>
                  <a:lnTo>
                    <a:pt x="42" y="10"/>
                  </a:lnTo>
                  <a:lnTo>
                    <a:pt x="52" y="8"/>
                  </a:lnTo>
                  <a:lnTo>
                    <a:pt x="46" y="4"/>
                  </a:lnTo>
                  <a:lnTo>
                    <a:pt x="40" y="2"/>
                  </a:lnTo>
                  <a:lnTo>
                    <a:pt x="28" y="0"/>
                  </a:lnTo>
                  <a:lnTo>
                    <a:pt x="28" y="2"/>
                  </a:lnTo>
                  <a:lnTo>
                    <a:pt x="24" y="4"/>
                  </a:lnTo>
                  <a:close/>
                </a:path>
              </a:pathLst>
            </a:custGeom>
            <a:solidFill>
              <a:srgbClr val="1F8E43"/>
            </a:solidFill>
            <a:ln w="3175">
              <a:solidFill>
                <a:srgbClr val="006B30"/>
              </a:solidFill>
              <a:round/>
              <a:headEnd/>
              <a:tailEnd/>
            </a:ln>
          </p:spPr>
          <p:txBody>
            <a:bodyPr/>
            <a:lstStyle/>
            <a:p>
              <a:endParaRPr lang="en-US"/>
            </a:p>
          </p:txBody>
        </p:sp>
        <p:sp>
          <p:nvSpPr>
            <p:cNvPr id="29323" name="Freeform 382"/>
            <p:cNvSpPr>
              <a:spLocks/>
            </p:cNvSpPr>
            <p:nvPr/>
          </p:nvSpPr>
          <p:spPr bwMode="auto">
            <a:xfrm>
              <a:off x="710" y="2200"/>
              <a:ext cx="54" cy="24"/>
            </a:xfrm>
            <a:custGeom>
              <a:avLst/>
              <a:gdLst>
                <a:gd name="T0" fmla="*/ 32 w 54"/>
                <a:gd name="T1" fmla="*/ 2 h 24"/>
                <a:gd name="T2" fmla="*/ 22 w 54"/>
                <a:gd name="T3" fmla="*/ 4 h 24"/>
                <a:gd name="T4" fmla="*/ 14 w 54"/>
                <a:gd name="T5" fmla="*/ 8 h 24"/>
                <a:gd name="T6" fmla="*/ 6 w 54"/>
                <a:gd name="T7" fmla="*/ 14 h 24"/>
                <a:gd name="T8" fmla="*/ 0 w 54"/>
                <a:gd name="T9" fmla="*/ 20 h 24"/>
                <a:gd name="T10" fmla="*/ 16 w 54"/>
                <a:gd name="T11" fmla="*/ 18 h 24"/>
                <a:gd name="T12" fmla="*/ 24 w 54"/>
                <a:gd name="T13" fmla="*/ 18 h 24"/>
                <a:gd name="T14" fmla="*/ 32 w 54"/>
                <a:gd name="T15" fmla="*/ 18 h 24"/>
                <a:gd name="T16" fmla="*/ 26 w 54"/>
                <a:gd name="T17" fmla="*/ 20 h 24"/>
                <a:gd name="T18" fmla="*/ 22 w 54"/>
                <a:gd name="T19" fmla="*/ 24 h 24"/>
                <a:gd name="T20" fmla="*/ 26 w 54"/>
                <a:gd name="T21" fmla="*/ 22 h 24"/>
                <a:gd name="T22" fmla="*/ 32 w 54"/>
                <a:gd name="T23" fmla="*/ 20 h 24"/>
                <a:gd name="T24" fmla="*/ 44 w 54"/>
                <a:gd name="T25" fmla="*/ 20 h 24"/>
                <a:gd name="T26" fmla="*/ 42 w 54"/>
                <a:gd name="T27" fmla="*/ 16 h 24"/>
                <a:gd name="T28" fmla="*/ 40 w 54"/>
                <a:gd name="T29" fmla="*/ 14 h 24"/>
                <a:gd name="T30" fmla="*/ 36 w 54"/>
                <a:gd name="T31" fmla="*/ 12 h 24"/>
                <a:gd name="T32" fmla="*/ 32 w 54"/>
                <a:gd name="T33" fmla="*/ 10 h 24"/>
                <a:gd name="T34" fmla="*/ 54 w 54"/>
                <a:gd name="T35" fmla="*/ 6 h 24"/>
                <a:gd name="T36" fmla="*/ 44 w 54"/>
                <a:gd name="T37" fmla="*/ 2 h 24"/>
                <a:gd name="T38" fmla="*/ 34 w 54"/>
                <a:gd name="T39" fmla="*/ 0 h 24"/>
                <a:gd name="T40" fmla="*/ 32 w 54"/>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4"/>
                <a:gd name="T65" fmla="*/ 54 w 54"/>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4">
                  <a:moveTo>
                    <a:pt x="32" y="2"/>
                  </a:moveTo>
                  <a:lnTo>
                    <a:pt x="22" y="4"/>
                  </a:lnTo>
                  <a:lnTo>
                    <a:pt x="14" y="8"/>
                  </a:lnTo>
                  <a:lnTo>
                    <a:pt x="6" y="14"/>
                  </a:lnTo>
                  <a:lnTo>
                    <a:pt x="0" y="20"/>
                  </a:lnTo>
                  <a:lnTo>
                    <a:pt x="16" y="18"/>
                  </a:lnTo>
                  <a:lnTo>
                    <a:pt x="24" y="18"/>
                  </a:lnTo>
                  <a:lnTo>
                    <a:pt x="32" y="18"/>
                  </a:lnTo>
                  <a:lnTo>
                    <a:pt x="26" y="20"/>
                  </a:lnTo>
                  <a:lnTo>
                    <a:pt x="22" y="24"/>
                  </a:lnTo>
                  <a:lnTo>
                    <a:pt x="26" y="22"/>
                  </a:lnTo>
                  <a:lnTo>
                    <a:pt x="32" y="20"/>
                  </a:lnTo>
                  <a:lnTo>
                    <a:pt x="44" y="20"/>
                  </a:lnTo>
                  <a:lnTo>
                    <a:pt x="42" y="16"/>
                  </a:lnTo>
                  <a:lnTo>
                    <a:pt x="40" y="14"/>
                  </a:lnTo>
                  <a:lnTo>
                    <a:pt x="36" y="12"/>
                  </a:lnTo>
                  <a:lnTo>
                    <a:pt x="32" y="10"/>
                  </a:lnTo>
                  <a:lnTo>
                    <a:pt x="54" y="6"/>
                  </a:lnTo>
                  <a:lnTo>
                    <a:pt x="44" y="2"/>
                  </a:lnTo>
                  <a:lnTo>
                    <a:pt x="34" y="0"/>
                  </a:lnTo>
                  <a:lnTo>
                    <a:pt x="32" y="2"/>
                  </a:lnTo>
                  <a:close/>
                </a:path>
              </a:pathLst>
            </a:custGeom>
            <a:solidFill>
              <a:srgbClr val="1F8E43"/>
            </a:solidFill>
            <a:ln w="3175">
              <a:solidFill>
                <a:srgbClr val="006B30"/>
              </a:solidFill>
              <a:round/>
              <a:headEnd/>
              <a:tailEnd/>
            </a:ln>
          </p:spPr>
          <p:txBody>
            <a:bodyPr/>
            <a:lstStyle/>
            <a:p>
              <a:endParaRPr lang="en-US"/>
            </a:p>
          </p:txBody>
        </p:sp>
        <p:sp>
          <p:nvSpPr>
            <p:cNvPr id="29324" name="Freeform 383"/>
            <p:cNvSpPr>
              <a:spLocks/>
            </p:cNvSpPr>
            <p:nvPr/>
          </p:nvSpPr>
          <p:spPr bwMode="auto">
            <a:xfrm>
              <a:off x="704" y="2178"/>
              <a:ext cx="46" cy="22"/>
            </a:xfrm>
            <a:custGeom>
              <a:avLst/>
              <a:gdLst>
                <a:gd name="T0" fmla="*/ 28 w 46"/>
                <a:gd name="T1" fmla="*/ 0 h 22"/>
                <a:gd name="T2" fmla="*/ 14 w 46"/>
                <a:gd name="T3" fmla="*/ 4 h 22"/>
                <a:gd name="T4" fmla="*/ 6 w 46"/>
                <a:gd name="T5" fmla="*/ 8 h 22"/>
                <a:gd name="T6" fmla="*/ 0 w 46"/>
                <a:gd name="T7" fmla="*/ 12 h 22"/>
                <a:gd name="T8" fmla="*/ 10 w 46"/>
                <a:gd name="T9" fmla="*/ 12 h 22"/>
                <a:gd name="T10" fmla="*/ 14 w 46"/>
                <a:gd name="T11" fmla="*/ 10 h 22"/>
                <a:gd name="T12" fmla="*/ 20 w 46"/>
                <a:gd name="T13" fmla="*/ 12 h 22"/>
                <a:gd name="T14" fmla="*/ 16 w 46"/>
                <a:gd name="T15" fmla="*/ 14 h 22"/>
                <a:gd name="T16" fmla="*/ 12 w 46"/>
                <a:gd name="T17" fmla="*/ 16 h 22"/>
                <a:gd name="T18" fmla="*/ 10 w 46"/>
                <a:gd name="T19" fmla="*/ 18 h 22"/>
                <a:gd name="T20" fmla="*/ 6 w 46"/>
                <a:gd name="T21" fmla="*/ 22 h 22"/>
                <a:gd name="T22" fmla="*/ 22 w 46"/>
                <a:gd name="T23" fmla="*/ 18 h 22"/>
                <a:gd name="T24" fmla="*/ 36 w 46"/>
                <a:gd name="T25" fmla="*/ 18 h 22"/>
                <a:gd name="T26" fmla="*/ 32 w 46"/>
                <a:gd name="T27" fmla="*/ 16 h 22"/>
                <a:gd name="T28" fmla="*/ 30 w 46"/>
                <a:gd name="T29" fmla="*/ 14 h 22"/>
                <a:gd name="T30" fmla="*/ 34 w 46"/>
                <a:gd name="T31" fmla="*/ 12 h 22"/>
                <a:gd name="T32" fmla="*/ 38 w 46"/>
                <a:gd name="T33" fmla="*/ 10 h 22"/>
                <a:gd name="T34" fmla="*/ 46 w 46"/>
                <a:gd name="T35" fmla="*/ 10 h 22"/>
                <a:gd name="T36" fmla="*/ 44 w 46"/>
                <a:gd name="T37" fmla="*/ 8 h 22"/>
                <a:gd name="T38" fmla="*/ 40 w 46"/>
                <a:gd name="T39" fmla="*/ 6 h 22"/>
                <a:gd name="T40" fmla="*/ 34 w 46"/>
                <a:gd name="T41" fmla="*/ 4 h 22"/>
                <a:gd name="T42" fmla="*/ 36 w 46"/>
                <a:gd name="T43" fmla="*/ 2 h 22"/>
                <a:gd name="T44" fmla="*/ 30 w 46"/>
                <a:gd name="T45" fmla="*/ 2 h 22"/>
                <a:gd name="T46" fmla="*/ 24 w 46"/>
                <a:gd name="T47" fmla="*/ 2 h 22"/>
                <a:gd name="T48" fmla="*/ 28 w 46"/>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22"/>
                <a:gd name="T77" fmla="*/ 46 w 46"/>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22">
                  <a:moveTo>
                    <a:pt x="28" y="0"/>
                  </a:moveTo>
                  <a:lnTo>
                    <a:pt x="14" y="4"/>
                  </a:lnTo>
                  <a:lnTo>
                    <a:pt x="6" y="8"/>
                  </a:lnTo>
                  <a:lnTo>
                    <a:pt x="0" y="12"/>
                  </a:lnTo>
                  <a:lnTo>
                    <a:pt x="10" y="12"/>
                  </a:lnTo>
                  <a:lnTo>
                    <a:pt x="14" y="10"/>
                  </a:lnTo>
                  <a:lnTo>
                    <a:pt x="20" y="12"/>
                  </a:lnTo>
                  <a:lnTo>
                    <a:pt x="16" y="14"/>
                  </a:lnTo>
                  <a:lnTo>
                    <a:pt x="12" y="16"/>
                  </a:lnTo>
                  <a:lnTo>
                    <a:pt x="10" y="18"/>
                  </a:lnTo>
                  <a:lnTo>
                    <a:pt x="6" y="22"/>
                  </a:lnTo>
                  <a:lnTo>
                    <a:pt x="22" y="18"/>
                  </a:lnTo>
                  <a:lnTo>
                    <a:pt x="36" y="18"/>
                  </a:lnTo>
                  <a:lnTo>
                    <a:pt x="32" y="16"/>
                  </a:lnTo>
                  <a:lnTo>
                    <a:pt x="30" y="14"/>
                  </a:lnTo>
                  <a:lnTo>
                    <a:pt x="34" y="12"/>
                  </a:lnTo>
                  <a:lnTo>
                    <a:pt x="38" y="10"/>
                  </a:lnTo>
                  <a:lnTo>
                    <a:pt x="46" y="10"/>
                  </a:lnTo>
                  <a:lnTo>
                    <a:pt x="44" y="8"/>
                  </a:lnTo>
                  <a:lnTo>
                    <a:pt x="40" y="6"/>
                  </a:lnTo>
                  <a:lnTo>
                    <a:pt x="34" y="4"/>
                  </a:lnTo>
                  <a:lnTo>
                    <a:pt x="36" y="2"/>
                  </a:lnTo>
                  <a:lnTo>
                    <a:pt x="30" y="2"/>
                  </a:lnTo>
                  <a:lnTo>
                    <a:pt x="24" y="2"/>
                  </a:lnTo>
                  <a:lnTo>
                    <a:pt x="28" y="0"/>
                  </a:lnTo>
                  <a:close/>
                </a:path>
              </a:pathLst>
            </a:custGeom>
            <a:solidFill>
              <a:srgbClr val="1F8E43"/>
            </a:solidFill>
            <a:ln w="3175">
              <a:solidFill>
                <a:srgbClr val="006B30"/>
              </a:solidFill>
              <a:round/>
              <a:headEnd/>
              <a:tailEnd/>
            </a:ln>
          </p:spPr>
          <p:txBody>
            <a:bodyPr/>
            <a:lstStyle/>
            <a:p>
              <a:endParaRPr lang="en-US"/>
            </a:p>
          </p:txBody>
        </p:sp>
        <p:sp>
          <p:nvSpPr>
            <p:cNvPr id="29325" name="Freeform 384"/>
            <p:cNvSpPr>
              <a:spLocks/>
            </p:cNvSpPr>
            <p:nvPr/>
          </p:nvSpPr>
          <p:spPr bwMode="auto">
            <a:xfrm>
              <a:off x="676" y="2168"/>
              <a:ext cx="44" cy="18"/>
            </a:xfrm>
            <a:custGeom>
              <a:avLst/>
              <a:gdLst>
                <a:gd name="T0" fmla="*/ 24 w 44"/>
                <a:gd name="T1" fmla="*/ 2 h 18"/>
                <a:gd name="T2" fmla="*/ 12 w 44"/>
                <a:gd name="T3" fmla="*/ 6 h 18"/>
                <a:gd name="T4" fmla="*/ 6 w 44"/>
                <a:gd name="T5" fmla="*/ 8 h 18"/>
                <a:gd name="T6" fmla="*/ 0 w 44"/>
                <a:gd name="T7" fmla="*/ 12 h 18"/>
                <a:gd name="T8" fmla="*/ 10 w 44"/>
                <a:gd name="T9" fmla="*/ 10 h 18"/>
                <a:gd name="T10" fmla="*/ 16 w 44"/>
                <a:gd name="T11" fmla="*/ 10 h 18"/>
                <a:gd name="T12" fmla="*/ 22 w 44"/>
                <a:gd name="T13" fmla="*/ 12 h 18"/>
                <a:gd name="T14" fmla="*/ 16 w 44"/>
                <a:gd name="T15" fmla="*/ 14 h 18"/>
                <a:gd name="T16" fmla="*/ 10 w 44"/>
                <a:gd name="T17" fmla="*/ 18 h 18"/>
                <a:gd name="T18" fmla="*/ 22 w 44"/>
                <a:gd name="T19" fmla="*/ 16 h 18"/>
                <a:gd name="T20" fmla="*/ 34 w 44"/>
                <a:gd name="T21" fmla="*/ 14 h 18"/>
                <a:gd name="T22" fmla="*/ 32 w 44"/>
                <a:gd name="T23" fmla="*/ 10 h 18"/>
                <a:gd name="T24" fmla="*/ 34 w 44"/>
                <a:gd name="T25" fmla="*/ 8 h 18"/>
                <a:gd name="T26" fmla="*/ 38 w 44"/>
                <a:gd name="T27" fmla="*/ 8 h 18"/>
                <a:gd name="T28" fmla="*/ 42 w 44"/>
                <a:gd name="T29" fmla="*/ 8 h 18"/>
                <a:gd name="T30" fmla="*/ 44 w 44"/>
                <a:gd name="T31" fmla="*/ 6 h 18"/>
                <a:gd name="T32" fmla="*/ 36 w 44"/>
                <a:gd name="T33" fmla="*/ 2 h 18"/>
                <a:gd name="T34" fmla="*/ 30 w 44"/>
                <a:gd name="T35" fmla="*/ 0 h 18"/>
                <a:gd name="T36" fmla="*/ 26 w 44"/>
                <a:gd name="T37" fmla="*/ 0 h 18"/>
                <a:gd name="T38" fmla="*/ 28 w 44"/>
                <a:gd name="T39" fmla="*/ 0 h 18"/>
                <a:gd name="T40" fmla="*/ 24 w 44"/>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8"/>
                <a:gd name="T65" fmla="*/ 44 w 44"/>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8">
                  <a:moveTo>
                    <a:pt x="24" y="2"/>
                  </a:moveTo>
                  <a:lnTo>
                    <a:pt x="12" y="6"/>
                  </a:lnTo>
                  <a:lnTo>
                    <a:pt x="6" y="8"/>
                  </a:lnTo>
                  <a:lnTo>
                    <a:pt x="0" y="12"/>
                  </a:lnTo>
                  <a:lnTo>
                    <a:pt x="10" y="10"/>
                  </a:lnTo>
                  <a:lnTo>
                    <a:pt x="16" y="10"/>
                  </a:lnTo>
                  <a:lnTo>
                    <a:pt x="22" y="12"/>
                  </a:lnTo>
                  <a:lnTo>
                    <a:pt x="16" y="14"/>
                  </a:lnTo>
                  <a:lnTo>
                    <a:pt x="10" y="18"/>
                  </a:lnTo>
                  <a:lnTo>
                    <a:pt x="22" y="16"/>
                  </a:lnTo>
                  <a:lnTo>
                    <a:pt x="34" y="14"/>
                  </a:lnTo>
                  <a:lnTo>
                    <a:pt x="32" y="10"/>
                  </a:lnTo>
                  <a:lnTo>
                    <a:pt x="34" y="8"/>
                  </a:lnTo>
                  <a:lnTo>
                    <a:pt x="38" y="8"/>
                  </a:lnTo>
                  <a:lnTo>
                    <a:pt x="42" y="8"/>
                  </a:lnTo>
                  <a:lnTo>
                    <a:pt x="44" y="6"/>
                  </a:lnTo>
                  <a:lnTo>
                    <a:pt x="36" y="2"/>
                  </a:lnTo>
                  <a:lnTo>
                    <a:pt x="30" y="0"/>
                  </a:lnTo>
                  <a:lnTo>
                    <a:pt x="26" y="0"/>
                  </a:lnTo>
                  <a:lnTo>
                    <a:pt x="28" y="0"/>
                  </a:lnTo>
                  <a:lnTo>
                    <a:pt x="24" y="2"/>
                  </a:lnTo>
                  <a:close/>
                </a:path>
              </a:pathLst>
            </a:custGeom>
            <a:solidFill>
              <a:srgbClr val="1F8E43"/>
            </a:solidFill>
            <a:ln w="3175">
              <a:solidFill>
                <a:srgbClr val="006B30"/>
              </a:solidFill>
              <a:round/>
              <a:headEnd/>
              <a:tailEnd/>
            </a:ln>
          </p:spPr>
          <p:txBody>
            <a:bodyPr/>
            <a:lstStyle/>
            <a:p>
              <a:endParaRPr lang="en-US"/>
            </a:p>
          </p:txBody>
        </p:sp>
        <p:sp>
          <p:nvSpPr>
            <p:cNvPr id="29326" name="Freeform 385"/>
            <p:cNvSpPr>
              <a:spLocks/>
            </p:cNvSpPr>
            <p:nvPr/>
          </p:nvSpPr>
          <p:spPr bwMode="auto">
            <a:xfrm>
              <a:off x="718" y="2166"/>
              <a:ext cx="60" cy="16"/>
            </a:xfrm>
            <a:custGeom>
              <a:avLst/>
              <a:gdLst>
                <a:gd name="T0" fmla="*/ 32 w 60"/>
                <a:gd name="T1" fmla="*/ 0 h 16"/>
                <a:gd name="T2" fmla="*/ 22 w 60"/>
                <a:gd name="T3" fmla="*/ 0 h 16"/>
                <a:gd name="T4" fmla="*/ 14 w 60"/>
                <a:gd name="T5" fmla="*/ 4 h 16"/>
                <a:gd name="T6" fmla="*/ 6 w 60"/>
                <a:gd name="T7" fmla="*/ 8 h 16"/>
                <a:gd name="T8" fmla="*/ 0 w 60"/>
                <a:gd name="T9" fmla="*/ 14 h 16"/>
                <a:gd name="T10" fmla="*/ 8 w 60"/>
                <a:gd name="T11" fmla="*/ 12 h 16"/>
                <a:gd name="T12" fmla="*/ 18 w 60"/>
                <a:gd name="T13" fmla="*/ 12 h 16"/>
                <a:gd name="T14" fmla="*/ 34 w 60"/>
                <a:gd name="T15" fmla="*/ 14 h 16"/>
                <a:gd name="T16" fmla="*/ 30 w 60"/>
                <a:gd name="T17" fmla="*/ 14 h 16"/>
                <a:gd name="T18" fmla="*/ 38 w 60"/>
                <a:gd name="T19" fmla="*/ 16 h 16"/>
                <a:gd name="T20" fmla="*/ 46 w 60"/>
                <a:gd name="T21" fmla="*/ 14 h 16"/>
                <a:gd name="T22" fmla="*/ 48 w 60"/>
                <a:gd name="T23" fmla="*/ 12 h 16"/>
                <a:gd name="T24" fmla="*/ 48 w 60"/>
                <a:gd name="T25" fmla="*/ 10 h 16"/>
                <a:gd name="T26" fmla="*/ 42 w 60"/>
                <a:gd name="T27" fmla="*/ 8 h 16"/>
                <a:gd name="T28" fmla="*/ 52 w 60"/>
                <a:gd name="T29" fmla="*/ 8 h 16"/>
                <a:gd name="T30" fmla="*/ 56 w 60"/>
                <a:gd name="T31" fmla="*/ 6 h 16"/>
                <a:gd name="T32" fmla="*/ 60 w 60"/>
                <a:gd name="T33" fmla="*/ 4 h 16"/>
                <a:gd name="T34" fmla="*/ 54 w 60"/>
                <a:gd name="T35" fmla="*/ 0 h 16"/>
                <a:gd name="T36" fmla="*/ 46 w 60"/>
                <a:gd name="T37" fmla="*/ 0 h 16"/>
                <a:gd name="T38" fmla="*/ 32 w 60"/>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32" y="0"/>
                  </a:moveTo>
                  <a:lnTo>
                    <a:pt x="22" y="0"/>
                  </a:lnTo>
                  <a:lnTo>
                    <a:pt x="14" y="4"/>
                  </a:lnTo>
                  <a:lnTo>
                    <a:pt x="6" y="8"/>
                  </a:lnTo>
                  <a:lnTo>
                    <a:pt x="0" y="14"/>
                  </a:lnTo>
                  <a:lnTo>
                    <a:pt x="8" y="12"/>
                  </a:lnTo>
                  <a:lnTo>
                    <a:pt x="18" y="12"/>
                  </a:lnTo>
                  <a:lnTo>
                    <a:pt x="34" y="14"/>
                  </a:lnTo>
                  <a:lnTo>
                    <a:pt x="30" y="14"/>
                  </a:lnTo>
                  <a:lnTo>
                    <a:pt x="38" y="16"/>
                  </a:lnTo>
                  <a:lnTo>
                    <a:pt x="46" y="14"/>
                  </a:lnTo>
                  <a:lnTo>
                    <a:pt x="48" y="12"/>
                  </a:lnTo>
                  <a:lnTo>
                    <a:pt x="48" y="10"/>
                  </a:lnTo>
                  <a:lnTo>
                    <a:pt x="42" y="8"/>
                  </a:lnTo>
                  <a:lnTo>
                    <a:pt x="52" y="8"/>
                  </a:lnTo>
                  <a:lnTo>
                    <a:pt x="56" y="6"/>
                  </a:lnTo>
                  <a:lnTo>
                    <a:pt x="60" y="4"/>
                  </a:lnTo>
                  <a:lnTo>
                    <a:pt x="54" y="0"/>
                  </a:lnTo>
                  <a:lnTo>
                    <a:pt x="46" y="0"/>
                  </a:lnTo>
                  <a:lnTo>
                    <a:pt x="32" y="0"/>
                  </a:lnTo>
                  <a:close/>
                </a:path>
              </a:pathLst>
            </a:custGeom>
            <a:solidFill>
              <a:srgbClr val="1F8E43"/>
            </a:solidFill>
            <a:ln w="3175">
              <a:solidFill>
                <a:srgbClr val="006B30"/>
              </a:solidFill>
              <a:round/>
              <a:headEnd/>
              <a:tailEnd/>
            </a:ln>
          </p:spPr>
          <p:txBody>
            <a:bodyPr/>
            <a:lstStyle/>
            <a:p>
              <a:endParaRPr lang="en-US"/>
            </a:p>
          </p:txBody>
        </p:sp>
        <p:sp>
          <p:nvSpPr>
            <p:cNvPr id="29327" name="Freeform 386"/>
            <p:cNvSpPr>
              <a:spLocks/>
            </p:cNvSpPr>
            <p:nvPr/>
          </p:nvSpPr>
          <p:spPr bwMode="auto">
            <a:xfrm>
              <a:off x="708" y="2148"/>
              <a:ext cx="58" cy="12"/>
            </a:xfrm>
            <a:custGeom>
              <a:avLst/>
              <a:gdLst>
                <a:gd name="T0" fmla="*/ 26 w 58"/>
                <a:gd name="T1" fmla="*/ 2 h 12"/>
                <a:gd name="T2" fmla="*/ 20 w 58"/>
                <a:gd name="T3" fmla="*/ 2 h 12"/>
                <a:gd name="T4" fmla="*/ 12 w 58"/>
                <a:gd name="T5" fmla="*/ 4 h 12"/>
                <a:gd name="T6" fmla="*/ 6 w 58"/>
                <a:gd name="T7" fmla="*/ 8 h 12"/>
                <a:gd name="T8" fmla="*/ 0 w 58"/>
                <a:gd name="T9" fmla="*/ 12 h 12"/>
                <a:gd name="T10" fmla="*/ 10 w 58"/>
                <a:gd name="T11" fmla="*/ 12 h 12"/>
                <a:gd name="T12" fmla="*/ 20 w 58"/>
                <a:gd name="T13" fmla="*/ 12 h 12"/>
                <a:gd name="T14" fmla="*/ 30 w 58"/>
                <a:gd name="T15" fmla="*/ 12 h 12"/>
                <a:gd name="T16" fmla="*/ 42 w 58"/>
                <a:gd name="T17" fmla="*/ 10 h 12"/>
                <a:gd name="T18" fmla="*/ 38 w 58"/>
                <a:gd name="T19" fmla="*/ 10 h 12"/>
                <a:gd name="T20" fmla="*/ 36 w 58"/>
                <a:gd name="T21" fmla="*/ 8 h 12"/>
                <a:gd name="T22" fmla="*/ 46 w 58"/>
                <a:gd name="T23" fmla="*/ 8 h 12"/>
                <a:gd name="T24" fmla="*/ 58 w 58"/>
                <a:gd name="T25" fmla="*/ 6 h 12"/>
                <a:gd name="T26" fmla="*/ 50 w 58"/>
                <a:gd name="T27" fmla="*/ 2 h 12"/>
                <a:gd name="T28" fmla="*/ 42 w 58"/>
                <a:gd name="T29" fmla="*/ 0 h 12"/>
                <a:gd name="T30" fmla="*/ 26 w 58"/>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2"/>
                <a:gd name="T50" fmla="*/ 58 w 5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2">
                  <a:moveTo>
                    <a:pt x="26" y="2"/>
                  </a:moveTo>
                  <a:lnTo>
                    <a:pt x="20" y="2"/>
                  </a:lnTo>
                  <a:lnTo>
                    <a:pt x="12" y="4"/>
                  </a:lnTo>
                  <a:lnTo>
                    <a:pt x="6" y="8"/>
                  </a:lnTo>
                  <a:lnTo>
                    <a:pt x="0" y="12"/>
                  </a:lnTo>
                  <a:lnTo>
                    <a:pt x="10" y="12"/>
                  </a:lnTo>
                  <a:lnTo>
                    <a:pt x="20" y="12"/>
                  </a:lnTo>
                  <a:lnTo>
                    <a:pt x="30" y="12"/>
                  </a:lnTo>
                  <a:lnTo>
                    <a:pt x="42" y="10"/>
                  </a:lnTo>
                  <a:lnTo>
                    <a:pt x="38" y="10"/>
                  </a:lnTo>
                  <a:lnTo>
                    <a:pt x="36" y="8"/>
                  </a:lnTo>
                  <a:lnTo>
                    <a:pt x="46" y="8"/>
                  </a:lnTo>
                  <a:lnTo>
                    <a:pt x="58" y="6"/>
                  </a:lnTo>
                  <a:lnTo>
                    <a:pt x="50" y="2"/>
                  </a:lnTo>
                  <a:lnTo>
                    <a:pt x="42"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328" name="Freeform 387"/>
            <p:cNvSpPr>
              <a:spLocks/>
            </p:cNvSpPr>
            <p:nvPr/>
          </p:nvSpPr>
          <p:spPr bwMode="auto">
            <a:xfrm>
              <a:off x="686" y="2148"/>
              <a:ext cx="32" cy="10"/>
            </a:xfrm>
            <a:custGeom>
              <a:avLst/>
              <a:gdLst>
                <a:gd name="T0" fmla="*/ 24 w 32"/>
                <a:gd name="T1" fmla="*/ 0 h 10"/>
                <a:gd name="T2" fmla="*/ 18 w 32"/>
                <a:gd name="T3" fmla="*/ 0 h 10"/>
                <a:gd name="T4" fmla="*/ 12 w 32"/>
                <a:gd name="T5" fmla="*/ 2 h 10"/>
                <a:gd name="T6" fmla="*/ 0 w 32"/>
                <a:gd name="T7" fmla="*/ 10 h 10"/>
                <a:gd name="T8" fmla="*/ 8 w 32"/>
                <a:gd name="T9" fmla="*/ 10 h 10"/>
                <a:gd name="T10" fmla="*/ 14 w 32"/>
                <a:gd name="T11" fmla="*/ 10 h 10"/>
                <a:gd name="T12" fmla="*/ 20 w 32"/>
                <a:gd name="T13" fmla="*/ 10 h 10"/>
                <a:gd name="T14" fmla="*/ 26 w 32"/>
                <a:gd name="T15" fmla="*/ 6 h 10"/>
                <a:gd name="T16" fmla="*/ 22 w 32"/>
                <a:gd name="T17" fmla="*/ 4 h 10"/>
                <a:gd name="T18" fmla="*/ 32 w 32"/>
                <a:gd name="T19" fmla="*/ 2 h 10"/>
                <a:gd name="T20" fmla="*/ 18 w 32"/>
                <a:gd name="T21" fmla="*/ 2 h 10"/>
                <a:gd name="T22" fmla="*/ 24 w 3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0"/>
                <a:gd name="T38" fmla="*/ 32 w 3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0">
                  <a:moveTo>
                    <a:pt x="24" y="0"/>
                  </a:moveTo>
                  <a:lnTo>
                    <a:pt x="18" y="0"/>
                  </a:lnTo>
                  <a:lnTo>
                    <a:pt x="12" y="2"/>
                  </a:lnTo>
                  <a:lnTo>
                    <a:pt x="0" y="10"/>
                  </a:lnTo>
                  <a:lnTo>
                    <a:pt x="8" y="10"/>
                  </a:lnTo>
                  <a:lnTo>
                    <a:pt x="14" y="10"/>
                  </a:lnTo>
                  <a:lnTo>
                    <a:pt x="20" y="10"/>
                  </a:lnTo>
                  <a:lnTo>
                    <a:pt x="26" y="6"/>
                  </a:lnTo>
                  <a:lnTo>
                    <a:pt x="22" y="4"/>
                  </a:lnTo>
                  <a:lnTo>
                    <a:pt x="32" y="2"/>
                  </a:lnTo>
                  <a:lnTo>
                    <a:pt x="18" y="2"/>
                  </a:lnTo>
                  <a:lnTo>
                    <a:pt x="24" y="0"/>
                  </a:lnTo>
                  <a:close/>
                </a:path>
              </a:pathLst>
            </a:custGeom>
            <a:solidFill>
              <a:srgbClr val="1F8E43"/>
            </a:solidFill>
            <a:ln w="3175">
              <a:solidFill>
                <a:srgbClr val="006B30"/>
              </a:solidFill>
              <a:round/>
              <a:headEnd/>
              <a:tailEnd/>
            </a:ln>
          </p:spPr>
          <p:txBody>
            <a:bodyPr/>
            <a:lstStyle/>
            <a:p>
              <a:endParaRPr lang="en-US"/>
            </a:p>
          </p:txBody>
        </p:sp>
        <p:sp>
          <p:nvSpPr>
            <p:cNvPr id="29329" name="Freeform 388"/>
            <p:cNvSpPr>
              <a:spLocks/>
            </p:cNvSpPr>
            <p:nvPr/>
          </p:nvSpPr>
          <p:spPr bwMode="auto">
            <a:xfrm>
              <a:off x="654" y="2154"/>
              <a:ext cx="34" cy="12"/>
            </a:xfrm>
            <a:custGeom>
              <a:avLst/>
              <a:gdLst>
                <a:gd name="T0" fmla="*/ 20 w 34"/>
                <a:gd name="T1" fmla="*/ 0 h 12"/>
                <a:gd name="T2" fmla="*/ 10 w 34"/>
                <a:gd name="T3" fmla="*/ 4 h 12"/>
                <a:gd name="T4" fmla="*/ 4 w 34"/>
                <a:gd name="T5" fmla="*/ 6 h 12"/>
                <a:gd name="T6" fmla="*/ 0 w 34"/>
                <a:gd name="T7" fmla="*/ 8 h 12"/>
                <a:gd name="T8" fmla="*/ 12 w 34"/>
                <a:gd name="T9" fmla="*/ 8 h 12"/>
                <a:gd name="T10" fmla="*/ 18 w 34"/>
                <a:gd name="T11" fmla="*/ 8 h 12"/>
                <a:gd name="T12" fmla="*/ 24 w 34"/>
                <a:gd name="T13" fmla="*/ 10 h 12"/>
                <a:gd name="T14" fmla="*/ 22 w 34"/>
                <a:gd name="T15" fmla="*/ 10 h 12"/>
                <a:gd name="T16" fmla="*/ 20 w 34"/>
                <a:gd name="T17" fmla="*/ 12 h 12"/>
                <a:gd name="T18" fmla="*/ 28 w 34"/>
                <a:gd name="T19" fmla="*/ 10 h 12"/>
                <a:gd name="T20" fmla="*/ 32 w 34"/>
                <a:gd name="T21" fmla="*/ 10 h 12"/>
                <a:gd name="T22" fmla="*/ 34 w 34"/>
                <a:gd name="T23" fmla="*/ 8 h 12"/>
                <a:gd name="T24" fmla="*/ 32 w 34"/>
                <a:gd name="T25" fmla="*/ 4 h 12"/>
                <a:gd name="T26" fmla="*/ 28 w 34"/>
                <a:gd name="T27" fmla="*/ 2 h 12"/>
                <a:gd name="T28" fmla="*/ 24 w 34"/>
                <a:gd name="T29" fmla="*/ 2 h 12"/>
                <a:gd name="T30" fmla="*/ 18 w 34"/>
                <a:gd name="T31" fmla="*/ 2 h 12"/>
                <a:gd name="T32" fmla="*/ 20 w 3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2"/>
                <a:gd name="T53" fmla="*/ 34 w 3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2">
                  <a:moveTo>
                    <a:pt x="20" y="0"/>
                  </a:moveTo>
                  <a:lnTo>
                    <a:pt x="10" y="4"/>
                  </a:lnTo>
                  <a:lnTo>
                    <a:pt x="4" y="6"/>
                  </a:lnTo>
                  <a:lnTo>
                    <a:pt x="0" y="8"/>
                  </a:lnTo>
                  <a:lnTo>
                    <a:pt x="12" y="8"/>
                  </a:lnTo>
                  <a:lnTo>
                    <a:pt x="18" y="8"/>
                  </a:lnTo>
                  <a:lnTo>
                    <a:pt x="24" y="10"/>
                  </a:lnTo>
                  <a:lnTo>
                    <a:pt x="22" y="10"/>
                  </a:lnTo>
                  <a:lnTo>
                    <a:pt x="20" y="12"/>
                  </a:lnTo>
                  <a:lnTo>
                    <a:pt x="28" y="10"/>
                  </a:lnTo>
                  <a:lnTo>
                    <a:pt x="32" y="10"/>
                  </a:lnTo>
                  <a:lnTo>
                    <a:pt x="34" y="8"/>
                  </a:lnTo>
                  <a:lnTo>
                    <a:pt x="32" y="4"/>
                  </a:lnTo>
                  <a:lnTo>
                    <a:pt x="28" y="2"/>
                  </a:lnTo>
                  <a:lnTo>
                    <a:pt x="24" y="2"/>
                  </a:lnTo>
                  <a:lnTo>
                    <a:pt x="18" y="2"/>
                  </a:lnTo>
                  <a:lnTo>
                    <a:pt x="20" y="0"/>
                  </a:lnTo>
                  <a:close/>
                </a:path>
              </a:pathLst>
            </a:custGeom>
            <a:solidFill>
              <a:srgbClr val="1F8E43"/>
            </a:solidFill>
            <a:ln w="3175">
              <a:solidFill>
                <a:srgbClr val="006B30"/>
              </a:solidFill>
              <a:round/>
              <a:headEnd/>
              <a:tailEnd/>
            </a:ln>
          </p:spPr>
          <p:txBody>
            <a:bodyPr/>
            <a:lstStyle/>
            <a:p>
              <a:endParaRPr lang="en-US"/>
            </a:p>
          </p:txBody>
        </p:sp>
        <p:sp>
          <p:nvSpPr>
            <p:cNvPr id="29330" name="Freeform 389"/>
            <p:cNvSpPr>
              <a:spLocks/>
            </p:cNvSpPr>
            <p:nvPr/>
          </p:nvSpPr>
          <p:spPr bwMode="auto">
            <a:xfrm>
              <a:off x="746" y="2180"/>
              <a:ext cx="76" cy="22"/>
            </a:xfrm>
            <a:custGeom>
              <a:avLst/>
              <a:gdLst>
                <a:gd name="T0" fmla="*/ 32 w 76"/>
                <a:gd name="T1" fmla="*/ 2 h 22"/>
                <a:gd name="T2" fmla="*/ 24 w 76"/>
                <a:gd name="T3" fmla="*/ 4 h 22"/>
                <a:gd name="T4" fmla="*/ 14 w 76"/>
                <a:gd name="T5" fmla="*/ 6 h 22"/>
                <a:gd name="T6" fmla="*/ 6 w 76"/>
                <a:gd name="T7" fmla="*/ 12 h 22"/>
                <a:gd name="T8" fmla="*/ 0 w 76"/>
                <a:gd name="T9" fmla="*/ 18 h 22"/>
                <a:gd name="T10" fmla="*/ 18 w 76"/>
                <a:gd name="T11" fmla="*/ 16 h 22"/>
                <a:gd name="T12" fmla="*/ 28 w 76"/>
                <a:gd name="T13" fmla="*/ 16 h 22"/>
                <a:gd name="T14" fmla="*/ 38 w 76"/>
                <a:gd name="T15" fmla="*/ 18 h 22"/>
                <a:gd name="T16" fmla="*/ 32 w 76"/>
                <a:gd name="T17" fmla="*/ 20 h 22"/>
                <a:gd name="T18" fmla="*/ 28 w 76"/>
                <a:gd name="T19" fmla="*/ 20 h 22"/>
                <a:gd name="T20" fmla="*/ 26 w 76"/>
                <a:gd name="T21" fmla="*/ 22 h 22"/>
                <a:gd name="T22" fmla="*/ 48 w 76"/>
                <a:gd name="T23" fmla="*/ 20 h 22"/>
                <a:gd name="T24" fmla="*/ 70 w 76"/>
                <a:gd name="T25" fmla="*/ 18 h 22"/>
                <a:gd name="T26" fmla="*/ 62 w 76"/>
                <a:gd name="T27" fmla="*/ 12 h 22"/>
                <a:gd name="T28" fmla="*/ 54 w 76"/>
                <a:gd name="T29" fmla="*/ 6 h 22"/>
                <a:gd name="T30" fmla="*/ 64 w 76"/>
                <a:gd name="T31" fmla="*/ 4 h 22"/>
                <a:gd name="T32" fmla="*/ 76 w 76"/>
                <a:gd name="T33" fmla="*/ 4 h 22"/>
                <a:gd name="T34" fmla="*/ 66 w 76"/>
                <a:gd name="T35" fmla="*/ 0 h 22"/>
                <a:gd name="T36" fmla="*/ 54 w 76"/>
                <a:gd name="T37" fmla="*/ 0 h 22"/>
                <a:gd name="T38" fmla="*/ 32 w 76"/>
                <a:gd name="T39" fmla="*/ 2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22"/>
                <a:gd name="T62" fmla="*/ 76 w 76"/>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22">
                  <a:moveTo>
                    <a:pt x="32" y="2"/>
                  </a:moveTo>
                  <a:lnTo>
                    <a:pt x="24" y="4"/>
                  </a:lnTo>
                  <a:lnTo>
                    <a:pt x="14" y="6"/>
                  </a:lnTo>
                  <a:lnTo>
                    <a:pt x="6" y="12"/>
                  </a:lnTo>
                  <a:lnTo>
                    <a:pt x="0" y="18"/>
                  </a:lnTo>
                  <a:lnTo>
                    <a:pt x="18" y="16"/>
                  </a:lnTo>
                  <a:lnTo>
                    <a:pt x="28" y="16"/>
                  </a:lnTo>
                  <a:lnTo>
                    <a:pt x="38" y="18"/>
                  </a:lnTo>
                  <a:lnTo>
                    <a:pt x="32" y="20"/>
                  </a:lnTo>
                  <a:lnTo>
                    <a:pt x="28" y="20"/>
                  </a:lnTo>
                  <a:lnTo>
                    <a:pt x="26" y="22"/>
                  </a:lnTo>
                  <a:lnTo>
                    <a:pt x="48" y="20"/>
                  </a:lnTo>
                  <a:lnTo>
                    <a:pt x="70" y="18"/>
                  </a:lnTo>
                  <a:lnTo>
                    <a:pt x="62" y="12"/>
                  </a:lnTo>
                  <a:lnTo>
                    <a:pt x="54" y="6"/>
                  </a:lnTo>
                  <a:lnTo>
                    <a:pt x="64" y="4"/>
                  </a:lnTo>
                  <a:lnTo>
                    <a:pt x="76" y="4"/>
                  </a:lnTo>
                  <a:lnTo>
                    <a:pt x="66" y="0"/>
                  </a:lnTo>
                  <a:lnTo>
                    <a:pt x="54" y="0"/>
                  </a:lnTo>
                  <a:lnTo>
                    <a:pt x="32" y="2"/>
                  </a:lnTo>
                  <a:close/>
                </a:path>
              </a:pathLst>
            </a:custGeom>
            <a:solidFill>
              <a:srgbClr val="1F8E43"/>
            </a:solidFill>
            <a:ln w="3175">
              <a:solidFill>
                <a:srgbClr val="006B30"/>
              </a:solidFill>
              <a:round/>
              <a:headEnd/>
              <a:tailEnd/>
            </a:ln>
          </p:spPr>
          <p:txBody>
            <a:bodyPr/>
            <a:lstStyle/>
            <a:p>
              <a:endParaRPr lang="en-US"/>
            </a:p>
          </p:txBody>
        </p:sp>
        <p:sp>
          <p:nvSpPr>
            <p:cNvPr id="29331" name="Freeform 390"/>
            <p:cNvSpPr>
              <a:spLocks/>
            </p:cNvSpPr>
            <p:nvPr/>
          </p:nvSpPr>
          <p:spPr bwMode="auto">
            <a:xfrm>
              <a:off x="766" y="2148"/>
              <a:ext cx="80" cy="22"/>
            </a:xfrm>
            <a:custGeom>
              <a:avLst/>
              <a:gdLst>
                <a:gd name="T0" fmla="*/ 34 w 80"/>
                <a:gd name="T1" fmla="*/ 2 h 22"/>
                <a:gd name="T2" fmla="*/ 24 w 80"/>
                <a:gd name="T3" fmla="*/ 2 h 22"/>
                <a:gd name="T4" fmla="*/ 16 w 80"/>
                <a:gd name="T5" fmla="*/ 4 h 22"/>
                <a:gd name="T6" fmla="*/ 8 w 80"/>
                <a:gd name="T7" fmla="*/ 10 h 22"/>
                <a:gd name="T8" fmla="*/ 0 w 80"/>
                <a:gd name="T9" fmla="*/ 18 h 22"/>
                <a:gd name="T10" fmla="*/ 18 w 80"/>
                <a:gd name="T11" fmla="*/ 14 h 22"/>
                <a:gd name="T12" fmla="*/ 38 w 80"/>
                <a:gd name="T13" fmla="*/ 14 h 22"/>
                <a:gd name="T14" fmla="*/ 34 w 80"/>
                <a:gd name="T15" fmla="*/ 18 h 22"/>
                <a:gd name="T16" fmla="*/ 30 w 80"/>
                <a:gd name="T17" fmla="*/ 20 h 22"/>
                <a:gd name="T18" fmla="*/ 26 w 80"/>
                <a:gd name="T19" fmla="*/ 20 h 22"/>
                <a:gd name="T20" fmla="*/ 24 w 80"/>
                <a:gd name="T21" fmla="*/ 22 h 22"/>
                <a:gd name="T22" fmla="*/ 34 w 80"/>
                <a:gd name="T23" fmla="*/ 20 h 22"/>
                <a:gd name="T24" fmla="*/ 46 w 80"/>
                <a:gd name="T25" fmla="*/ 20 h 22"/>
                <a:gd name="T26" fmla="*/ 70 w 80"/>
                <a:gd name="T27" fmla="*/ 20 h 22"/>
                <a:gd name="T28" fmla="*/ 66 w 80"/>
                <a:gd name="T29" fmla="*/ 18 h 22"/>
                <a:gd name="T30" fmla="*/ 64 w 80"/>
                <a:gd name="T31" fmla="*/ 16 h 22"/>
                <a:gd name="T32" fmla="*/ 68 w 80"/>
                <a:gd name="T33" fmla="*/ 16 h 22"/>
                <a:gd name="T34" fmla="*/ 72 w 80"/>
                <a:gd name="T35" fmla="*/ 14 h 22"/>
                <a:gd name="T36" fmla="*/ 80 w 80"/>
                <a:gd name="T37" fmla="*/ 14 h 22"/>
                <a:gd name="T38" fmla="*/ 76 w 80"/>
                <a:gd name="T39" fmla="*/ 12 h 22"/>
                <a:gd name="T40" fmla="*/ 70 w 80"/>
                <a:gd name="T41" fmla="*/ 10 h 22"/>
                <a:gd name="T42" fmla="*/ 58 w 80"/>
                <a:gd name="T43" fmla="*/ 6 h 22"/>
                <a:gd name="T44" fmla="*/ 66 w 80"/>
                <a:gd name="T45" fmla="*/ 6 h 22"/>
                <a:gd name="T46" fmla="*/ 74 w 80"/>
                <a:gd name="T47" fmla="*/ 4 h 22"/>
                <a:gd name="T48" fmla="*/ 52 w 80"/>
                <a:gd name="T49" fmla="*/ 0 h 22"/>
                <a:gd name="T50" fmla="*/ 28 w 80"/>
                <a:gd name="T51" fmla="*/ 0 h 22"/>
                <a:gd name="T52" fmla="*/ 34 w 80"/>
                <a:gd name="T53" fmla="*/ 2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22"/>
                <a:gd name="T83" fmla="*/ 80 w 80"/>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22">
                  <a:moveTo>
                    <a:pt x="34" y="2"/>
                  </a:moveTo>
                  <a:lnTo>
                    <a:pt x="24" y="2"/>
                  </a:lnTo>
                  <a:lnTo>
                    <a:pt x="16" y="4"/>
                  </a:lnTo>
                  <a:lnTo>
                    <a:pt x="8" y="10"/>
                  </a:lnTo>
                  <a:lnTo>
                    <a:pt x="0" y="18"/>
                  </a:lnTo>
                  <a:lnTo>
                    <a:pt x="18" y="14"/>
                  </a:lnTo>
                  <a:lnTo>
                    <a:pt x="38" y="14"/>
                  </a:lnTo>
                  <a:lnTo>
                    <a:pt x="34" y="18"/>
                  </a:lnTo>
                  <a:lnTo>
                    <a:pt x="30" y="20"/>
                  </a:lnTo>
                  <a:lnTo>
                    <a:pt x="26" y="20"/>
                  </a:lnTo>
                  <a:lnTo>
                    <a:pt x="24" y="22"/>
                  </a:lnTo>
                  <a:lnTo>
                    <a:pt x="34" y="20"/>
                  </a:lnTo>
                  <a:lnTo>
                    <a:pt x="46" y="20"/>
                  </a:lnTo>
                  <a:lnTo>
                    <a:pt x="70" y="20"/>
                  </a:lnTo>
                  <a:lnTo>
                    <a:pt x="66" y="18"/>
                  </a:lnTo>
                  <a:lnTo>
                    <a:pt x="64" y="16"/>
                  </a:lnTo>
                  <a:lnTo>
                    <a:pt x="68" y="16"/>
                  </a:lnTo>
                  <a:lnTo>
                    <a:pt x="72" y="14"/>
                  </a:lnTo>
                  <a:lnTo>
                    <a:pt x="80" y="14"/>
                  </a:lnTo>
                  <a:lnTo>
                    <a:pt x="76" y="12"/>
                  </a:lnTo>
                  <a:lnTo>
                    <a:pt x="70" y="10"/>
                  </a:lnTo>
                  <a:lnTo>
                    <a:pt x="58" y="6"/>
                  </a:lnTo>
                  <a:lnTo>
                    <a:pt x="66" y="6"/>
                  </a:lnTo>
                  <a:lnTo>
                    <a:pt x="74" y="4"/>
                  </a:lnTo>
                  <a:lnTo>
                    <a:pt x="52" y="0"/>
                  </a:lnTo>
                  <a:lnTo>
                    <a:pt x="28" y="0"/>
                  </a:lnTo>
                  <a:lnTo>
                    <a:pt x="34" y="2"/>
                  </a:lnTo>
                  <a:close/>
                </a:path>
              </a:pathLst>
            </a:custGeom>
            <a:solidFill>
              <a:srgbClr val="1F8E43"/>
            </a:solidFill>
            <a:ln w="3175">
              <a:solidFill>
                <a:srgbClr val="006B30"/>
              </a:solidFill>
              <a:round/>
              <a:headEnd/>
              <a:tailEnd/>
            </a:ln>
          </p:spPr>
          <p:txBody>
            <a:bodyPr/>
            <a:lstStyle/>
            <a:p>
              <a:endParaRPr lang="en-US"/>
            </a:p>
          </p:txBody>
        </p:sp>
        <p:sp>
          <p:nvSpPr>
            <p:cNvPr id="29332" name="Freeform 391"/>
            <p:cNvSpPr>
              <a:spLocks/>
            </p:cNvSpPr>
            <p:nvPr/>
          </p:nvSpPr>
          <p:spPr bwMode="auto">
            <a:xfrm>
              <a:off x="752" y="2216"/>
              <a:ext cx="84" cy="26"/>
            </a:xfrm>
            <a:custGeom>
              <a:avLst/>
              <a:gdLst>
                <a:gd name="T0" fmla="*/ 60 w 84"/>
                <a:gd name="T1" fmla="*/ 4 h 26"/>
                <a:gd name="T2" fmla="*/ 52 w 84"/>
                <a:gd name="T3" fmla="*/ 4 h 26"/>
                <a:gd name="T4" fmla="*/ 44 w 84"/>
                <a:gd name="T5" fmla="*/ 4 h 26"/>
                <a:gd name="T6" fmla="*/ 28 w 84"/>
                <a:gd name="T7" fmla="*/ 8 h 26"/>
                <a:gd name="T8" fmla="*/ 12 w 84"/>
                <a:gd name="T9" fmla="*/ 14 h 26"/>
                <a:gd name="T10" fmla="*/ 0 w 84"/>
                <a:gd name="T11" fmla="*/ 26 h 26"/>
                <a:gd name="T12" fmla="*/ 12 w 84"/>
                <a:gd name="T13" fmla="*/ 22 h 26"/>
                <a:gd name="T14" fmla="*/ 24 w 84"/>
                <a:gd name="T15" fmla="*/ 20 h 26"/>
                <a:gd name="T16" fmla="*/ 48 w 84"/>
                <a:gd name="T17" fmla="*/ 20 h 26"/>
                <a:gd name="T18" fmla="*/ 44 w 84"/>
                <a:gd name="T19" fmla="*/ 22 h 26"/>
                <a:gd name="T20" fmla="*/ 38 w 84"/>
                <a:gd name="T21" fmla="*/ 24 h 26"/>
                <a:gd name="T22" fmla="*/ 52 w 84"/>
                <a:gd name="T23" fmla="*/ 22 h 26"/>
                <a:gd name="T24" fmla="*/ 58 w 84"/>
                <a:gd name="T25" fmla="*/ 22 h 26"/>
                <a:gd name="T26" fmla="*/ 64 w 84"/>
                <a:gd name="T27" fmla="*/ 18 h 26"/>
                <a:gd name="T28" fmla="*/ 64 w 84"/>
                <a:gd name="T29" fmla="*/ 16 h 26"/>
                <a:gd name="T30" fmla="*/ 58 w 84"/>
                <a:gd name="T31" fmla="*/ 14 h 26"/>
                <a:gd name="T32" fmla="*/ 64 w 84"/>
                <a:gd name="T33" fmla="*/ 12 h 26"/>
                <a:gd name="T34" fmla="*/ 70 w 84"/>
                <a:gd name="T35" fmla="*/ 10 h 26"/>
                <a:gd name="T36" fmla="*/ 84 w 84"/>
                <a:gd name="T37" fmla="*/ 10 h 26"/>
                <a:gd name="T38" fmla="*/ 82 w 84"/>
                <a:gd name="T39" fmla="*/ 8 h 26"/>
                <a:gd name="T40" fmla="*/ 80 w 84"/>
                <a:gd name="T41" fmla="*/ 6 h 26"/>
                <a:gd name="T42" fmla="*/ 74 w 84"/>
                <a:gd name="T43" fmla="*/ 6 h 26"/>
                <a:gd name="T44" fmla="*/ 60 w 84"/>
                <a:gd name="T45" fmla="*/ 2 h 26"/>
                <a:gd name="T46" fmla="*/ 46 w 84"/>
                <a:gd name="T47" fmla="*/ 0 h 26"/>
                <a:gd name="T48" fmla="*/ 60 w 84"/>
                <a:gd name="T49" fmla="*/ 4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26"/>
                <a:gd name="T77" fmla="*/ 84 w 84"/>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26">
                  <a:moveTo>
                    <a:pt x="60" y="4"/>
                  </a:moveTo>
                  <a:lnTo>
                    <a:pt x="52" y="4"/>
                  </a:lnTo>
                  <a:lnTo>
                    <a:pt x="44" y="4"/>
                  </a:lnTo>
                  <a:lnTo>
                    <a:pt x="28" y="8"/>
                  </a:lnTo>
                  <a:lnTo>
                    <a:pt x="12" y="14"/>
                  </a:lnTo>
                  <a:lnTo>
                    <a:pt x="0" y="26"/>
                  </a:lnTo>
                  <a:lnTo>
                    <a:pt x="12" y="22"/>
                  </a:lnTo>
                  <a:lnTo>
                    <a:pt x="24" y="20"/>
                  </a:lnTo>
                  <a:lnTo>
                    <a:pt x="48" y="20"/>
                  </a:lnTo>
                  <a:lnTo>
                    <a:pt x="44" y="22"/>
                  </a:lnTo>
                  <a:lnTo>
                    <a:pt x="38" y="24"/>
                  </a:lnTo>
                  <a:lnTo>
                    <a:pt x="52" y="22"/>
                  </a:lnTo>
                  <a:lnTo>
                    <a:pt x="58" y="22"/>
                  </a:lnTo>
                  <a:lnTo>
                    <a:pt x="64" y="18"/>
                  </a:lnTo>
                  <a:lnTo>
                    <a:pt x="64" y="16"/>
                  </a:lnTo>
                  <a:lnTo>
                    <a:pt x="58" y="14"/>
                  </a:lnTo>
                  <a:lnTo>
                    <a:pt x="64" y="12"/>
                  </a:lnTo>
                  <a:lnTo>
                    <a:pt x="70" y="10"/>
                  </a:lnTo>
                  <a:lnTo>
                    <a:pt x="84" y="10"/>
                  </a:lnTo>
                  <a:lnTo>
                    <a:pt x="82" y="8"/>
                  </a:lnTo>
                  <a:lnTo>
                    <a:pt x="80" y="6"/>
                  </a:lnTo>
                  <a:lnTo>
                    <a:pt x="74" y="6"/>
                  </a:lnTo>
                  <a:lnTo>
                    <a:pt x="60" y="2"/>
                  </a:lnTo>
                  <a:lnTo>
                    <a:pt x="46" y="0"/>
                  </a:lnTo>
                  <a:lnTo>
                    <a:pt x="60" y="4"/>
                  </a:lnTo>
                  <a:close/>
                </a:path>
              </a:pathLst>
            </a:custGeom>
            <a:solidFill>
              <a:srgbClr val="1F8E43"/>
            </a:solidFill>
            <a:ln w="3175">
              <a:solidFill>
                <a:srgbClr val="006B30"/>
              </a:solidFill>
              <a:round/>
              <a:headEnd/>
              <a:tailEnd/>
            </a:ln>
          </p:spPr>
          <p:txBody>
            <a:bodyPr/>
            <a:lstStyle/>
            <a:p>
              <a:endParaRPr lang="en-US"/>
            </a:p>
          </p:txBody>
        </p:sp>
        <p:sp>
          <p:nvSpPr>
            <p:cNvPr id="29333" name="Freeform 392"/>
            <p:cNvSpPr>
              <a:spLocks/>
            </p:cNvSpPr>
            <p:nvPr/>
          </p:nvSpPr>
          <p:spPr bwMode="auto">
            <a:xfrm>
              <a:off x="932" y="2388"/>
              <a:ext cx="56" cy="20"/>
            </a:xfrm>
            <a:custGeom>
              <a:avLst/>
              <a:gdLst>
                <a:gd name="T0" fmla="*/ 30 w 56"/>
                <a:gd name="T1" fmla="*/ 2 h 20"/>
                <a:gd name="T2" fmla="*/ 14 w 56"/>
                <a:gd name="T3" fmla="*/ 4 h 20"/>
                <a:gd name="T4" fmla="*/ 6 w 56"/>
                <a:gd name="T5" fmla="*/ 6 h 20"/>
                <a:gd name="T6" fmla="*/ 0 w 56"/>
                <a:gd name="T7" fmla="*/ 10 h 20"/>
                <a:gd name="T8" fmla="*/ 4 w 56"/>
                <a:gd name="T9" fmla="*/ 10 h 20"/>
                <a:gd name="T10" fmla="*/ 10 w 56"/>
                <a:gd name="T11" fmla="*/ 10 h 20"/>
                <a:gd name="T12" fmla="*/ 16 w 56"/>
                <a:gd name="T13" fmla="*/ 8 h 20"/>
                <a:gd name="T14" fmla="*/ 22 w 56"/>
                <a:gd name="T15" fmla="*/ 10 h 20"/>
                <a:gd name="T16" fmla="*/ 18 w 56"/>
                <a:gd name="T17" fmla="*/ 12 h 20"/>
                <a:gd name="T18" fmla="*/ 12 w 56"/>
                <a:gd name="T19" fmla="*/ 14 h 20"/>
                <a:gd name="T20" fmla="*/ 8 w 56"/>
                <a:gd name="T21" fmla="*/ 16 h 20"/>
                <a:gd name="T22" fmla="*/ 4 w 56"/>
                <a:gd name="T23" fmla="*/ 20 h 20"/>
                <a:gd name="T24" fmla="*/ 24 w 56"/>
                <a:gd name="T25" fmla="*/ 18 h 20"/>
                <a:gd name="T26" fmla="*/ 46 w 56"/>
                <a:gd name="T27" fmla="*/ 18 h 20"/>
                <a:gd name="T28" fmla="*/ 44 w 56"/>
                <a:gd name="T29" fmla="*/ 16 h 20"/>
                <a:gd name="T30" fmla="*/ 40 w 56"/>
                <a:gd name="T31" fmla="*/ 14 h 20"/>
                <a:gd name="T32" fmla="*/ 34 w 56"/>
                <a:gd name="T33" fmla="*/ 12 h 20"/>
                <a:gd name="T34" fmla="*/ 40 w 56"/>
                <a:gd name="T35" fmla="*/ 10 h 20"/>
                <a:gd name="T36" fmla="*/ 46 w 56"/>
                <a:gd name="T37" fmla="*/ 8 h 20"/>
                <a:gd name="T38" fmla="*/ 56 w 56"/>
                <a:gd name="T39" fmla="*/ 6 h 20"/>
                <a:gd name="T40" fmla="*/ 44 w 56"/>
                <a:gd name="T41" fmla="*/ 2 h 20"/>
                <a:gd name="T42" fmla="*/ 38 w 56"/>
                <a:gd name="T43" fmla="*/ 0 h 20"/>
                <a:gd name="T44" fmla="*/ 30 w 56"/>
                <a:gd name="T45" fmla="*/ 2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20"/>
                <a:gd name="T71" fmla="*/ 56 w 56"/>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20">
                  <a:moveTo>
                    <a:pt x="30" y="2"/>
                  </a:moveTo>
                  <a:lnTo>
                    <a:pt x="14" y="4"/>
                  </a:lnTo>
                  <a:lnTo>
                    <a:pt x="6" y="6"/>
                  </a:lnTo>
                  <a:lnTo>
                    <a:pt x="0" y="10"/>
                  </a:lnTo>
                  <a:lnTo>
                    <a:pt x="4" y="10"/>
                  </a:lnTo>
                  <a:lnTo>
                    <a:pt x="10" y="10"/>
                  </a:lnTo>
                  <a:lnTo>
                    <a:pt x="16" y="8"/>
                  </a:lnTo>
                  <a:lnTo>
                    <a:pt x="22" y="10"/>
                  </a:lnTo>
                  <a:lnTo>
                    <a:pt x="18" y="12"/>
                  </a:lnTo>
                  <a:lnTo>
                    <a:pt x="12" y="14"/>
                  </a:lnTo>
                  <a:lnTo>
                    <a:pt x="8" y="16"/>
                  </a:lnTo>
                  <a:lnTo>
                    <a:pt x="4" y="20"/>
                  </a:lnTo>
                  <a:lnTo>
                    <a:pt x="24" y="18"/>
                  </a:lnTo>
                  <a:lnTo>
                    <a:pt x="46" y="18"/>
                  </a:lnTo>
                  <a:lnTo>
                    <a:pt x="44" y="16"/>
                  </a:lnTo>
                  <a:lnTo>
                    <a:pt x="40" y="14"/>
                  </a:lnTo>
                  <a:lnTo>
                    <a:pt x="34" y="12"/>
                  </a:lnTo>
                  <a:lnTo>
                    <a:pt x="40" y="10"/>
                  </a:lnTo>
                  <a:lnTo>
                    <a:pt x="46" y="8"/>
                  </a:lnTo>
                  <a:lnTo>
                    <a:pt x="56" y="6"/>
                  </a:lnTo>
                  <a:lnTo>
                    <a:pt x="44" y="2"/>
                  </a:lnTo>
                  <a:lnTo>
                    <a:pt x="38" y="0"/>
                  </a:lnTo>
                  <a:lnTo>
                    <a:pt x="30" y="2"/>
                  </a:lnTo>
                  <a:close/>
                </a:path>
              </a:pathLst>
            </a:custGeom>
            <a:solidFill>
              <a:srgbClr val="1F8E43"/>
            </a:solidFill>
            <a:ln w="3175">
              <a:solidFill>
                <a:srgbClr val="006B30"/>
              </a:solidFill>
              <a:round/>
              <a:headEnd/>
              <a:tailEnd/>
            </a:ln>
          </p:spPr>
          <p:txBody>
            <a:bodyPr/>
            <a:lstStyle/>
            <a:p>
              <a:endParaRPr lang="en-US"/>
            </a:p>
          </p:txBody>
        </p:sp>
        <p:sp>
          <p:nvSpPr>
            <p:cNvPr id="29334" name="Freeform 393"/>
            <p:cNvSpPr>
              <a:spLocks/>
            </p:cNvSpPr>
            <p:nvPr/>
          </p:nvSpPr>
          <p:spPr bwMode="auto">
            <a:xfrm>
              <a:off x="946" y="2398"/>
              <a:ext cx="52" cy="20"/>
            </a:xfrm>
            <a:custGeom>
              <a:avLst/>
              <a:gdLst>
                <a:gd name="T0" fmla="*/ 34 w 52"/>
                <a:gd name="T1" fmla="*/ 4 h 20"/>
                <a:gd name="T2" fmla="*/ 26 w 52"/>
                <a:gd name="T3" fmla="*/ 6 h 20"/>
                <a:gd name="T4" fmla="*/ 16 w 52"/>
                <a:gd name="T5" fmla="*/ 8 h 20"/>
                <a:gd name="T6" fmla="*/ 8 w 52"/>
                <a:gd name="T7" fmla="*/ 12 h 20"/>
                <a:gd name="T8" fmla="*/ 0 w 52"/>
                <a:gd name="T9" fmla="*/ 16 h 20"/>
                <a:gd name="T10" fmla="*/ 26 w 52"/>
                <a:gd name="T11" fmla="*/ 16 h 20"/>
                <a:gd name="T12" fmla="*/ 52 w 52"/>
                <a:gd name="T13" fmla="*/ 20 h 20"/>
                <a:gd name="T14" fmla="*/ 46 w 52"/>
                <a:gd name="T15" fmla="*/ 18 h 20"/>
                <a:gd name="T16" fmla="*/ 42 w 52"/>
                <a:gd name="T17" fmla="*/ 16 h 20"/>
                <a:gd name="T18" fmla="*/ 36 w 52"/>
                <a:gd name="T19" fmla="*/ 6 h 20"/>
                <a:gd name="T20" fmla="*/ 44 w 52"/>
                <a:gd name="T21" fmla="*/ 4 h 20"/>
                <a:gd name="T22" fmla="*/ 50 w 52"/>
                <a:gd name="T23" fmla="*/ 4 h 20"/>
                <a:gd name="T24" fmla="*/ 36 w 52"/>
                <a:gd name="T25" fmla="*/ 0 h 20"/>
                <a:gd name="T26" fmla="*/ 34 w 52"/>
                <a:gd name="T27" fmla="*/ 4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20"/>
                <a:gd name="T44" fmla="*/ 52 w 5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20">
                  <a:moveTo>
                    <a:pt x="34" y="4"/>
                  </a:moveTo>
                  <a:lnTo>
                    <a:pt x="26" y="6"/>
                  </a:lnTo>
                  <a:lnTo>
                    <a:pt x="16" y="8"/>
                  </a:lnTo>
                  <a:lnTo>
                    <a:pt x="8" y="12"/>
                  </a:lnTo>
                  <a:lnTo>
                    <a:pt x="0" y="16"/>
                  </a:lnTo>
                  <a:lnTo>
                    <a:pt x="26" y="16"/>
                  </a:lnTo>
                  <a:lnTo>
                    <a:pt x="52" y="20"/>
                  </a:lnTo>
                  <a:lnTo>
                    <a:pt x="46" y="18"/>
                  </a:lnTo>
                  <a:lnTo>
                    <a:pt x="42" y="16"/>
                  </a:lnTo>
                  <a:lnTo>
                    <a:pt x="36" y="6"/>
                  </a:lnTo>
                  <a:lnTo>
                    <a:pt x="44" y="4"/>
                  </a:lnTo>
                  <a:lnTo>
                    <a:pt x="50" y="4"/>
                  </a:lnTo>
                  <a:lnTo>
                    <a:pt x="36" y="0"/>
                  </a:lnTo>
                  <a:lnTo>
                    <a:pt x="34" y="4"/>
                  </a:lnTo>
                  <a:close/>
                </a:path>
              </a:pathLst>
            </a:custGeom>
            <a:solidFill>
              <a:srgbClr val="1F8E43"/>
            </a:solidFill>
            <a:ln w="3175">
              <a:solidFill>
                <a:srgbClr val="006B30"/>
              </a:solidFill>
              <a:round/>
              <a:headEnd/>
              <a:tailEnd/>
            </a:ln>
          </p:spPr>
          <p:txBody>
            <a:bodyPr/>
            <a:lstStyle/>
            <a:p>
              <a:endParaRPr lang="en-US"/>
            </a:p>
          </p:txBody>
        </p:sp>
        <p:sp>
          <p:nvSpPr>
            <p:cNvPr id="29335" name="Freeform 394"/>
            <p:cNvSpPr>
              <a:spLocks/>
            </p:cNvSpPr>
            <p:nvPr/>
          </p:nvSpPr>
          <p:spPr bwMode="auto">
            <a:xfrm>
              <a:off x="984" y="2386"/>
              <a:ext cx="60" cy="24"/>
            </a:xfrm>
            <a:custGeom>
              <a:avLst/>
              <a:gdLst>
                <a:gd name="T0" fmla="*/ 30 w 60"/>
                <a:gd name="T1" fmla="*/ 2 h 24"/>
                <a:gd name="T2" fmla="*/ 22 w 60"/>
                <a:gd name="T3" fmla="*/ 0 h 24"/>
                <a:gd name="T4" fmla="*/ 14 w 60"/>
                <a:gd name="T5" fmla="*/ 2 h 24"/>
                <a:gd name="T6" fmla="*/ 0 w 60"/>
                <a:gd name="T7" fmla="*/ 6 h 24"/>
                <a:gd name="T8" fmla="*/ 6 w 60"/>
                <a:gd name="T9" fmla="*/ 8 h 24"/>
                <a:gd name="T10" fmla="*/ 12 w 60"/>
                <a:gd name="T11" fmla="*/ 10 h 24"/>
                <a:gd name="T12" fmla="*/ 24 w 60"/>
                <a:gd name="T13" fmla="*/ 12 h 24"/>
                <a:gd name="T14" fmla="*/ 22 w 60"/>
                <a:gd name="T15" fmla="*/ 14 h 24"/>
                <a:gd name="T16" fmla="*/ 18 w 60"/>
                <a:gd name="T17" fmla="*/ 16 h 24"/>
                <a:gd name="T18" fmla="*/ 14 w 60"/>
                <a:gd name="T19" fmla="*/ 16 h 24"/>
                <a:gd name="T20" fmla="*/ 12 w 60"/>
                <a:gd name="T21" fmla="*/ 18 h 24"/>
                <a:gd name="T22" fmla="*/ 30 w 60"/>
                <a:gd name="T23" fmla="*/ 20 h 24"/>
                <a:gd name="T24" fmla="*/ 48 w 60"/>
                <a:gd name="T25" fmla="*/ 24 h 24"/>
                <a:gd name="T26" fmla="*/ 44 w 60"/>
                <a:gd name="T27" fmla="*/ 20 h 24"/>
                <a:gd name="T28" fmla="*/ 42 w 60"/>
                <a:gd name="T29" fmla="*/ 16 h 24"/>
                <a:gd name="T30" fmla="*/ 42 w 60"/>
                <a:gd name="T31" fmla="*/ 14 h 24"/>
                <a:gd name="T32" fmla="*/ 60 w 60"/>
                <a:gd name="T33" fmla="*/ 12 h 24"/>
                <a:gd name="T34" fmla="*/ 54 w 60"/>
                <a:gd name="T35" fmla="*/ 8 h 24"/>
                <a:gd name="T36" fmla="*/ 46 w 60"/>
                <a:gd name="T37" fmla="*/ 6 h 24"/>
                <a:gd name="T38" fmla="*/ 36 w 60"/>
                <a:gd name="T39" fmla="*/ 4 h 24"/>
                <a:gd name="T40" fmla="*/ 28 w 60"/>
                <a:gd name="T41" fmla="*/ 2 h 24"/>
                <a:gd name="T42" fmla="*/ 30 w 60"/>
                <a:gd name="T43" fmla="*/ 2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24"/>
                <a:gd name="T68" fmla="*/ 60 w 6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24">
                  <a:moveTo>
                    <a:pt x="30" y="2"/>
                  </a:moveTo>
                  <a:lnTo>
                    <a:pt x="22" y="0"/>
                  </a:lnTo>
                  <a:lnTo>
                    <a:pt x="14" y="2"/>
                  </a:lnTo>
                  <a:lnTo>
                    <a:pt x="0" y="6"/>
                  </a:lnTo>
                  <a:lnTo>
                    <a:pt x="6" y="8"/>
                  </a:lnTo>
                  <a:lnTo>
                    <a:pt x="12" y="10"/>
                  </a:lnTo>
                  <a:lnTo>
                    <a:pt x="24" y="12"/>
                  </a:lnTo>
                  <a:lnTo>
                    <a:pt x="22" y="14"/>
                  </a:lnTo>
                  <a:lnTo>
                    <a:pt x="18" y="16"/>
                  </a:lnTo>
                  <a:lnTo>
                    <a:pt x="14" y="16"/>
                  </a:lnTo>
                  <a:lnTo>
                    <a:pt x="12" y="18"/>
                  </a:lnTo>
                  <a:lnTo>
                    <a:pt x="30" y="20"/>
                  </a:lnTo>
                  <a:lnTo>
                    <a:pt x="48" y="24"/>
                  </a:lnTo>
                  <a:lnTo>
                    <a:pt x="44" y="20"/>
                  </a:lnTo>
                  <a:lnTo>
                    <a:pt x="42" y="16"/>
                  </a:lnTo>
                  <a:lnTo>
                    <a:pt x="42" y="14"/>
                  </a:lnTo>
                  <a:lnTo>
                    <a:pt x="60" y="12"/>
                  </a:lnTo>
                  <a:lnTo>
                    <a:pt x="54" y="8"/>
                  </a:lnTo>
                  <a:lnTo>
                    <a:pt x="46" y="6"/>
                  </a:lnTo>
                  <a:lnTo>
                    <a:pt x="36" y="4"/>
                  </a:lnTo>
                  <a:lnTo>
                    <a:pt x="28" y="2"/>
                  </a:lnTo>
                  <a:lnTo>
                    <a:pt x="30" y="2"/>
                  </a:lnTo>
                  <a:close/>
                </a:path>
              </a:pathLst>
            </a:custGeom>
            <a:solidFill>
              <a:srgbClr val="1F8E43"/>
            </a:solidFill>
            <a:ln w="3175">
              <a:solidFill>
                <a:srgbClr val="006B30"/>
              </a:solidFill>
              <a:round/>
              <a:headEnd/>
              <a:tailEnd/>
            </a:ln>
          </p:spPr>
          <p:txBody>
            <a:bodyPr/>
            <a:lstStyle/>
            <a:p>
              <a:endParaRPr lang="en-US"/>
            </a:p>
          </p:txBody>
        </p:sp>
        <p:sp>
          <p:nvSpPr>
            <p:cNvPr id="29336" name="Freeform 395"/>
            <p:cNvSpPr>
              <a:spLocks/>
            </p:cNvSpPr>
            <p:nvPr/>
          </p:nvSpPr>
          <p:spPr bwMode="auto">
            <a:xfrm>
              <a:off x="984" y="2410"/>
              <a:ext cx="66" cy="22"/>
            </a:xfrm>
            <a:custGeom>
              <a:avLst/>
              <a:gdLst>
                <a:gd name="T0" fmla="*/ 34 w 66"/>
                <a:gd name="T1" fmla="*/ 2 h 22"/>
                <a:gd name="T2" fmla="*/ 26 w 66"/>
                <a:gd name="T3" fmla="*/ 2 h 22"/>
                <a:gd name="T4" fmla="*/ 16 w 66"/>
                <a:gd name="T5" fmla="*/ 2 h 22"/>
                <a:gd name="T6" fmla="*/ 8 w 66"/>
                <a:gd name="T7" fmla="*/ 6 h 22"/>
                <a:gd name="T8" fmla="*/ 0 w 66"/>
                <a:gd name="T9" fmla="*/ 10 h 22"/>
                <a:gd name="T10" fmla="*/ 16 w 66"/>
                <a:gd name="T11" fmla="*/ 12 h 22"/>
                <a:gd name="T12" fmla="*/ 22 w 66"/>
                <a:gd name="T13" fmla="*/ 14 h 22"/>
                <a:gd name="T14" fmla="*/ 30 w 66"/>
                <a:gd name="T15" fmla="*/ 16 h 22"/>
                <a:gd name="T16" fmla="*/ 26 w 66"/>
                <a:gd name="T17" fmla="*/ 18 h 22"/>
                <a:gd name="T18" fmla="*/ 24 w 66"/>
                <a:gd name="T19" fmla="*/ 18 h 22"/>
                <a:gd name="T20" fmla="*/ 18 w 66"/>
                <a:gd name="T21" fmla="*/ 18 h 22"/>
                <a:gd name="T22" fmla="*/ 26 w 66"/>
                <a:gd name="T23" fmla="*/ 20 h 22"/>
                <a:gd name="T24" fmla="*/ 34 w 66"/>
                <a:gd name="T25" fmla="*/ 20 h 22"/>
                <a:gd name="T26" fmla="*/ 42 w 66"/>
                <a:gd name="T27" fmla="*/ 22 h 22"/>
                <a:gd name="T28" fmla="*/ 52 w 66"/>
                <a:gd name="T29" fmla="*/ 22 h 22"/>
                <a:gd name="T30" fmla="*/ 44 w 66"/>
                <a:gd name="T31" fmla="*/ 14 h 22"/>
                <a:gd name="T32" fmla="*/ 40 w 66"/>
                <a:gd name="T33" fmla="*/ 8 h 22"/>
                <a:gd name="T34" fmla="*/ 66 w 66"/>
                <a:gd name="T35" fmla="*/ 12 h 22"/>
                <a:gd name="T36" fmla="*/ 56 w 66"/>
                <a:gd name="T37" fmla="*/ 6 h 22"/>
                <a:gd name="T38" fmla="*/ 44 w 66"/>
                <a:gd name="T39" fmla="*/ 2 h 22"/>
                <a:gd name="T40" fmla="*/ 34 w 66"/>
                <a:gd name="T41" fmla="*/ 0 h 22"/>
                <a:gd name="T42" fmla="*/ 22 w 66"/>
                <a:gd name="T43" fmla="*/ 0 h 22"/>
                <a:gd name="T44" fmla="*/ 34 w 66"/>
                <a:gd name="T45" fmla="*/ 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22"/>
                <a:gd name="T71" fmla="*/ 66 w 6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22">
                  <a:moveTo>
                    <a:pt x="34" y="2"/>
                  </a:moveTo>
                  <a:lnTo>
                    <a:pt x="26" y="2"/>
                  </a:lnTo>
                  <a:lnTo>
                    <a:pt x="16" y="2"/>
                  </a:lnTo>
                  <a:lnTo>
                    <a:pt x="8" y="6"/>
                  </a:lnTo>
                  <a:lnTo>
                    <a:pt x="0" y="10"/>
                  </a:lnTo>
                  <a:lnTo>
                    <a:pt x="16" y="12"/>
                  </a:lnTo>
                  <a:lnTo>
                    <a:pt x="22" y="14"/>
                  </a:lnTo>
                  <a:lnTo>
                    <a:pt x="30" y="16"/>
                  </a:lnTo>
                  <a:lnTo>
                    <a:pt x="26" y="18"/>
                  </a:lnTo>
                  <a:lnTo>
                    <a:pt x="24" y="18"/>
                  </a:lnTo>
                  <a:lnTo>
                    <a:pt x="18" y="18"/>
                  </a:lnTo>
                  <a:lnTo>
                    <a:pt x="26" y="20"/>
                  </a:lnTo>
                  <a:lnTo>
                    <a:pt x="34" y="20"/>
                  </a:lnTo>
                  <a:lnTo>
                    <a:pt x="42" y="22"/>
                  </a:lnTo>
                  <a:lnTo>
                    <a:pt x="52" y="22"/>
                  </a:lnTo>
                  <a:lnTo>
                    <a:pt x="44" y="14"/>
                  </a:lnTo>
                  <a:lnTo>
                    <a:pt x="40" y="8"/>
                  </a:lnTo>
                  <a:lnTo>
                    <a:pt x="66" y="12"/>
                  </a:lnTo>
                  <a:lnTo>
                    <a:pt x="56" y="6"/>
                  </a:lnTo>
                  <a:lnTo>
                    <a:pt x="44" y="2"/>
                  </a:lnTo>
                  <a:lnTo>
                    <a:pt x="34" y="0"/>
                  </a:lnTo>
                  <a:lnTo>
                    <a:pt x="22" y="0"/>
                  </a:lnTo>
                  <a:lnTo>
                    <a:pt x="34" y="2"/>
                  </a:lnTo>
                  <a:close/>
                </a:path>
              </a:pathLst>
            </a:custGeom>
            <a:solidFill>
              <a:srgbClr val="1F8E43"/>
            </a:solidFill>
            <a:ln w="3175">
              <a:solidFill>
                <a:srgbClr val="006B30"/>
              </a:solidFill>
              <a:round/>
              <a:headEnd/>
              <a:tailEnd/>
            </a:ln>
          </p:spPr>
          <p:txBody>
            <a:bodyPr/>
            <a:lstStyle/>
            <a:p>
              <a:endParaRPr lang="en-US"/>
            </a:p>
          </p:txBody>
        </p:sp>
        <p:sp>
          <p:nvSpPr>
            <p:cNvPr id="29337" name="Freeform 396"/>
            <p:cNvSpPr>
              <a:spLocks/>
            </p:cNvSpPr>
            <p:nvPr/>
          </p:nvSpPr>
          <p:spPr bwMode="auto">
            <a:xfrm>
              <a:off x="940" y="2414"/>
              <a:ext cx="66" cy="24"/>
            </a:xfrm>
            <a:custGeom>
              <a:avLst/>
              <a:gdLst>
                <a:gd name="T0" fmla="*/ 34 w 66"/>
                <a:gd name="T1" fmla="*/ 6 h 24"/>
                <a:gd name="T2" fmla="*/ 26 w 66"/>
                <a:gd name="T3" fmla="*/ 6 h 24"/>
                <a:gd name="T4" fmla="*/ 16 w 66"/>
                <a:gd name="T5" fmla="*/ 10 h 24"/>
                <a:gd name="T6" fmla="*/ 12 w 66"/>
                <a:gd name="T7" fmla="*/ 10 h 24"/>
                <a:gd name="T8" fmla="*/ 6 w 66"/>
                <a:gd name="T9" fmla="*/ 10 h 24"/>
                <a:gd name="T10" fmla="*/ 2 w 66"/>
                <a:gd name="T11" fmla="*/ 12 h 24"/>
                <a:gd name="T12" fmla="*/ 0 w 66"/>
                <a:gd name="T13" fmla="*/ 18 h 24"/>
                <a:gd name="T14" fmla="*/ 18 w 66"/>
                <a:gd name="T15" fmla="*/ 16 h 24"/>
                <a:gd name="T16" fmla="*/ 26 w 66"/>
                <a:gd name="T17" fmla="*/ 16 h 24"/>
                <a:gd name="T18" fmla="*/ 34 w 66"/>
                <a:gd name="T19" fmla="*/ 18 h 24"/>
                <a:gd name="T20" fmla="*/ 26 w 66"/>
                <a:gd name="T21" fmla="*/ 24 h 24"/>
                <a:gd name="T22" fmla="*/ 46 w 66"/>
                <a:gd name="T23" fmla="*/ 24 h 24"/>
                <a:gd name="T24" fmla="*/ 66 w 66"/>
                <a:gd name="T25" fmla="*/ 22 h 24"/>
                <a:gd name="T26" fmla="*/ 54 w 66"/>
                <a:gd name="T27" fmla="*/ 10 h 24"/>
                <a:gd name="T28" fmla="*/ 48 w 66"/>
                <a:gd name="T29" fmla="*/ 6 h 24"/>
                <a:gd name="T30" fmla="*/ 42 w 66"/>
                <a:gd name="T31" fmla="*/ 2 h 24"/>
                <a:gd name="T32" fmla="*/ 40 w 66"/>
                <a:gd name="T33" fmla="*/ 0 h 24"/>
                <a:gd name="T34" fmla="*/ 40 w 66"/>
                <a:gd name="T35" fmla="*/ 2 h 24"/>
                <a:gd name="T36" fmla="*/ 34 w 66"/>
                <a:gd name="T37" fmla="*/ 6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4"/>
                <a:gd name="T59" fmla="*/ 66 w 6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4">
                  <a:moveTo>
                    <a:pt x="34" y="6"/>
                  </a:moveTo>
                  <a:lnTo>
                    <a:pt x="26" y="6"/>
                  </a:lnTo>
                  <a:lnTo>
                    <a:pt x="16" y="10"/>
                  </a:lnTo>
                  <a:lnTo>
                    <a:pt x="12" y="10"/>
                  </a:lnTo>
                  <a:lnTo>
                    <a:pt x="6" y="10"/>
                  </a:lnTo>
                  <a:lnTo>
                    <a:pt x="2" y="12"/>
                  </a:lnTo>
                  <a:lnTo>
                    <a:pt x="0" y="18"/>
                  </a:lnTo>
                  <a:lnTo>
                    <a:pt x="18" y="16"/>
                  </a:lnTo>
                  <a:lnTo>
                    <a:pt x="26" y="16"/>
                  </a:lnTo>
                  <a:lnTo>
                    <a:pt x="34" y="18"/>
                  </a:lnTo>
                  <a:lnTo>
                    <a:pt x="26" y="24"/>
                  </a:lnTo>
                  <a:lnTo>
                    <a:pt x="46" y="24"/>
                  </a:lnTo>
                  <a:lnTo>
                    <a:pt x="66" y="22"/>
                  </a:lnTo>
                  <a:lnTo>
                    <a:pt x="54" y="10"/>
                  </a:lnTo>
                  <a:lnTo>
                    <a:pt x="48" y="6"/>
                  </a:lnTo>
                  <a:lnTo>
                    <a:pt x="42" y="2"/>
                  </a:lnTo>
                  <a:lnTo>
                    <a:pt x="40" y="0"/>
                  </a:lnTo>
                  <a:lnTo>
                    <a:pt x="40" y="2"/>
                  </a:lnTo>
                  <a:lnTo>
                    <a:pt x="34" y="6"/>
                  </a:lnTo>
                  <a:close/>
                </a:path>
              </a:pathLst>
            </a:custGeom>
            <a:solidFill>
              <a:srgbClr val="1F8E43"/>
            </a:solidFill>
            <a:ln w="3175">
              <a:solidFill>
                <a:srgbClr val="006B30"/>
              </a:solidFill>
              <a:round/>
              <a:headEnd/>
              <a:tailEnd/>
            </a:ln>
          </p:spPr>
          <p:txBody>
            <a:bodyPr/>
            <a:lstStyle/>
            <a:p>
              <a:endParaRPr lang="en-US"/>
            </a:p>
          </p:txBody>
        </p:sp>
        <p:sp>
          <p:nvSpPr>
            <p:cNvPr id="29338" name="Freeform 397"/>
            <p:cNvSpPr>
              <a:spLocks/>
            </p:cNvSpPr>
            <p:nvPr/>
          </p:nvSpPr>
          <p:spPr bwMode="auto">
            <a:xfrm>
              <a:off x="952" y="2440"/>
              <a:ext cx="60" cy="20"/>
            </a:xfrm>
            <a:custGeom>
              <a:avLst/>
              <a:gdLst>
                <a:gd name="T0" fmla="*/ 32 w 60"/>
                <a:gd name="T1" fmla="*/ 8 h 20"/>
                <a:gd name="T2" fmla="*/ 24 w 60"/>
                <a:gd name="T3" fmla="*/ 8 h 20"/>
                <a:gd name="T4" fmla="*/ 14 w 60"/>
                <a:gd name="T5" fmla="*/ 10 h 20"/>
                <a:gd name="T6" fmla="*/ 6 w 60"/>
                <a:gd name="T7" fmla="*/ 14 h 20"/>
                <a:gd name="T8" fmla="*/ 0 w 60"/>
                <a:gd name="T9" fmla="*/ 20 h 20"/>
                <a:gd name="T10" fmla="*/ 22 w 60"/>
                <a:gd name="T11" fmla="*/ 18 h 20"/>
                <a:gd name="T12" fmla="*/ 44 w 60"/>
                <a:gd name="T13" fmla="*/ 20 h 20"/>
                <a:gd name="T14" fmla="*/ 46 w 60"/>
                <a:gd name="T15" fmla="*/ 20 h 20"/>
                <a:gd name="T16" fmla="*/ 50 w 60"/>
                <a:gd name="T17" fmla="*/ 18 h 20"/>
                <a:gd name="T18" fmla="*/ 46 w 60"/>
                <a:gd name="T19" fmla="*/ 16 h 20"/>
                <a:gd name="T20" fmla="*/ 42 w 60"/>
                <a:gd name="T21" fmla="*/ 14 h 20"/>
                <a:gd name="T22" fmla="*/ 46 w 60"/>
                <a:gd name="T23" fmla="*/ 12 h 20"/>
                <a:gd name="T24" fmla="*/ 50 w 60"/>
                <a:gd name="T25" fmla="*/ 10 h 20"/>
                <a:gd name="T26" fmla="*/ 60 w 60"/>
                <a:gd name="T27" fmla="*/ 10 h 20"/>
                <a:gd name="T28" fmla="*/ 52 w 60"/>
                <a:gd name="T29" fmla="*/ 6 h 20"/>
                <a:gd name="T30" fmla="*/ 44 w 60"/>
                <a:gd name="T31" fmla="*/ 2 h 20"/>
                <a:gd name="T32" fmla="*/ 28 w 60"/>
                <a:gd name="T33" fmla="*/ 0 h 20"/>
                <a:gd name="T34" fmla="*/ 34 w 60"/>
                <a:gd name="T35" fmla="*/ 0 h 20"/>
                <a:gd name="T36" fmla="*/ 32 w 60"/>
                <a:gd name="T37" fmla="*/ 8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20"/>
                <a:gd name="T59" fmla="*/ 60 w 6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20">
                  <a:moveTo>
                    <a:pt x="32" y="8"/>
                  </a:moveTo>
                  <a:lnTo>
                    <a:pt x="24" y="8"/>
                  </a:lnTo>
                  <a:lnTo>
                    <a:pt x="14" y="10"/>
                  </a:lnTo>
                  <a:lnTo>
                    <a:pt x="6" y="14"/>
                  </a:lnTo>
                  <a:lnTo>
                    <a:pt x="0" y="20"/>
                  </a:lnTo>
                  <a:lnTo>
                    <a:pt x="22" y="18"/>
                  </a:lnTo>
                  <a:lnTo>
                    <a:pt x="44" y="20"/>
                  </a:lnTo>
                  <a:lnTo>
                    <a:pt x="46" y="20"/>
                  </a:lnTo>
                  <a:lnTo>
                    <a:pt x="50" y="18"/>
                  </a:lnTo>
                  <a:lnTo>
                    <a:pt x="46" y="16"/>
                  </a:lnTo>
                  <a:lnTo>
                    <a:pt x="42" y="14"/>
                  </a:lnTo>
                  <a:lnTo>
                    <a:pt x="46" y="12"/>
                  </a:lnTo>
                  <a:lnTo>
                    <a:pt x="50" y="10"/>
                  </a:lnTo>
                  <a:lnTo>
                    <a:pt x="60" y="10"/>
                  </a:lnTo>
                  <a:lnTo>
                    <a:pt x="52" y="6"/>
                  </a:lnTo>
                  <a:lnTo>
                    <a:pt x="44" y="2"/>
                  </a:lnTo>
                  <a:lnTo>
                    <a:pt x="28" y="0"/>
                  </a:lnTo>
                  <a:lnTo>
                    <a:pt x="34" y="0"/>
                  </a:lnTo>
                  <a:lnTo>
                    <a:pt x="32" y="8"/>
                  </a:lnTo>
                  <a:close/>
                </a:path>
              </a:pathLst>
            </a:custGeom>
            <a:solidFill>
              <a:srgbClr val="1F8E43"/>
            </a:solidFill>
            <a:ln w="3175">
              <a:solidFill>
                <a:srgbClr val="006B30"/>
              </a:solidFill>
              <a:round/>
              <a:headEnd/>
              <a:tailEnd/>
            </a:ln>
          </p:spPr>
          <p:txBody>
            <a:bodyPr/>
            <a:lstStyle/>
            <a:p>
              <a:endParaRPr lang="en-US"/>
            </a:p>
          </p:txBody>
        </p:sp>
        <p:sp>
          <p:nvSpPr>
            <p:cNvPr id="29339" name="Freeform 398"/>
            <p:cNvSpPr>
              <a:spLocks/>
            </p:cNvSpPr>
            <p:nvPr/>
          </p:nvSpPr>
          <p:spPr bwMode="auto">
            <a:xfrm>
              <a:off x="998" y="2436"/>
              <a:ext cx="48" cy="14"/>
            </a:xfrm>
            <a:custGeom>
              <a:avLst/>
              <a:gdLst>
                <a:gd name="T0" fmla="*/ 30 w 48"/>
                <a:gd name="T1" fmla="*/ 2 h 14"/>
                <a:gd name="T2" fmla="*/ 22 w 48"/>
                <a:gd name="T3" fmla="*/ 0 h 14"/>
                <a:gd name="T4" fmla="*/ 14 w 48"/>
                <a:gd name="T5" fmla="*/ 0 h 14"/>
                <a:gd name="T6" fmla="*/ 6 w 48"/>
                <a:gd name="T7" fmla="*/ 2 h 14"/>
                <a:gd name="T8" fmla="*/ 0 w 48"/>
                <a:gd name="T9" fmla="*/ 4 h 14"/>
                <a:gd name="T10" fmla="*/ 22 w 48"/>
                <a:gd name="T11" fmla="*/ 10 h 14"/>
                <a:gd name="T12" fmla="*/ 34 w 48"/>
                <a:gd name="T13" fmla="*/ 12 h 14"/>
                <a:gd name="T14" fmla="*/ 44 w 48"/>
                <a:gd name="T15" fmla="*/ 14 h 14"/>
                <a:gd name="T16" fmla="*/ 42 w 48"/>
                <a:gd name="T17" fmla="*/ 8 h 14"/>
                <a:gd name="T18" fmla="*/ 36 w 48"/>
                <a:gd name="T19" fmla="*/ 4 h 14"/>
                <a:gd name="T20" fmla="*/ 42 w 48"/>
                <a:gd name="T21" fmla="*/ 2 h 14"/>
                <a:gd name="T22" fmla="*/ 48 w 48"/>
                <a:gd name="T23" fmla="*/ 2 h 14"/>
                <a:gd name="T24" fmla="*/ 38 w 48"/>
                <a:gd name="T25" fmla="*/ 0 h 14"/>
                <a:gd name="T26" fmla="*/ 32 w 48"/>
                <a:gd name="T27" fmla="*/ 0 h 14"/>
                <a:gd name="T28" fmla="*/ 26 w 48"/>
                <a:gd name="T29" fmla="*/ 2 h 14"/>
                <a:gd name="T30" fmla="*/ 30 w 48"/>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4"/>
                <a:gd name="T50" fmla="*/ 48 w 4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4">
                  <a:moveTo>
                    <a:pt x="30" y="2"/>
                  </a:moveTo>
                  <a:lnTo>
                    <a:pt x="22" y="0"/>
                  </a:lnTo>
                  <a:lnTo>
                    <a:pt x="14" y="0"/>
                  </a:lnTo>
                  <a:lnTo>
                    <a:pt x="6" y="2"/>
                  </a:lnTo>
                  <a:lnTo>
                    <a:pt x="0" y="4"/>
                  </a:lnTo>
                  <a:lnTo>
                    <a:pt x="22" y="10"/>
                  </a:lnTo>
                  <a:lnTo>
                    <a:pt x="34" y="12"/>
                  </a:lnTo>
                  <a:lnTo>
                    <a:pt x="44" y="14"/>
                  </a:lnTo>
                  <a:lnTo>
                    <a:pt x="42" y="8"/>
                  </a:lnTo>
                  <a:lnTo>
                    <a:pt x="36" y="4"/>
                  </a:lnTo>
                  <a:lnTo>
                    <a:pt x="42" y="2"/>
                  </a:lnTo>
                  <a:lnTo>
                    <a:pt x="48" y="2"/>
                  </a:lnTo>
                  <a:lnTo>
                    <a:pt x="38" y="0"/>
                  </a:lnTo>
                  <a:lnTo>
                    <a:pt x="32" y="0"/>
                  </a:lnTo>
                  <a:lnTo>
                    <a:pt x="26" y="2"/>
                  </a:lnTo>
                  <a:lnTo>
                    <a:pt x="30" y="2"/>
                  </a:lnTo>
                  <a:close/>
                </a:path>
              </a:pathLst>
            </a:custGeom>
            <a:solidFill>
              <a:srgbClr val="1F8E43"/>
            </a:solidFill>
            <a:ln w="3175">
              <a:solidFill>
                <a:srgbClr val="006B30"/>
              </a:solidFill>
              <a:round/>
              <a:headEnd/>
              <a:tailEnd/>
            </a:ln>
          </p:spPr>
          <p:txBody>
            <a:bodyPr/>
            <a:lstStyle/>
            <a:p>
              <a:endParaRPr lang="en-US"/>
            </a:p>
          </p:txBody>
        </p:sp>
        <p:sp>
          <p:nvSpPr>
            <p:cNvPr id="29340" name="Freeform 399"/>
            <p:cNvSpPr>
              <a:spLocks/>
            </p:cNvSpPr>
            <p:nvPr/>
          </p:nvSpPr>
          <p:spPr bwMode="auto">
            <a:xfrm>
              <a:off x="952" y="2462"/>
              <a:ext cx="24" cy="8"/>
            </a:xfrm>
            <a:custGeom>
              <a:avLst/>
              <a:gdLst>
                <a:gd name="T0" fmla="*/ 18 w 24"/>
                <a:gd name="T1" fmla="*/ 0 h 8"/>
                <a:gd name="T2" fmla="*/ 8 w 24"/>
                <a:gd name="T3" fmla="*/ 2 h 8"/>
                <a:gd name="T4" fmla="*/ 4 w 24"/>
                <a:gd name="T5" fmla="*/ 4 h 8"/>
                <a:gd name="T6" fmla="*/ 0 w 24"/>
                <a:gd name="T7" fmla="*/ 6 h 8"/>
                <a:gd name="T8" fmla="*/ 10 w 24"/>
                <a:gd name="T9" fmla="*/ 8 h 8"/>
                <a:gd name="T10" fmla="*/ 22 w 24"/>
                <a:gd name="T11" fmla="*/ 8 h 8"/>
                <a:gd name="T12" fmla="*/ 24 w 24"/>
                <a:gd name="T13" fmla="*/ 6 h 8"/>
                <a:gd name="T14" fmla="*/ 24 w 24"/>
                <a:gd name="T15" fmla="*/ 4 h 8"/>
                <a:gd name="T16" fmla="*/ 22 w 24"/>
                <a:gd name="T17" fmla="*/ 0 h 8"/>
                <a:gd name="T18" fmla="*/ 20 w 24"/>
                <a:gd name="T19" fmla="*/ 0 h 8"/>
                <a:gd name="T20" fmla="*/ 18 w 2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8"/>
                <a:gd name="T35" fmla="*/ 24 w 2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8">
                  <a:moveTo>
                    <a:pt x="18" y="0"/>
                  </a:moveTo>
                  <a:lnTo>
                    <a:pt x="8" y="2"/>
                  </a:lnTo>
                  <a:lnTo>
                    <a:pt x="4" y="4"/>
                  </a:lnTo>
                  <a:lnTo>
                    <a:pt x="0" y="6"/>
                  </a:lnTo>
                  <a:lnTo>
                    <a:pt x="10" y="8"/>
                  </a:lnTo>
                  <a:lnTo>
                    <a:pt x="22" y="8"/>
                  </a:lnTo>
                  <a:lnTo>
                    <a:pt x="24" y="6"/>
                  </a:lnTo>
                  <a:lnTo>
                    <a:pt x="24" y="4"/>
                  </a:lnTo>
                  <a:lnTo>
                    <a:pt x="22" y="0"/>
                  </a:lnTo>
                  <a:lnTo>
                    <a:pt x="20"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341" name="Freeform 400"/>
            <p:cNvSpPr>
              <a:spLocks/>
            </p:cNvSpPr>
            <p:nvPr/>
          </p:nvSpPr>
          <p:spPr bwMode="auto">
            <a:xfrm>
              <a:off x="972" y="2466"/>
              <a:ext cx="22" cy="8"/>
            </a:xfrm>
            <a:custGeom>
              <a:avLst/>
              <a:gdLst>
                <a:gd name="T0" fmla="*/ 20 w 22"/>
                <a:gd name="T1" fmla="*/ 0 h 8"/>
                <a:gd name="T2" fmla="*/ 10 w 22"/>
                <a:gd name="T3" fmla="*/ 0 h 8"/>
                <a:gd name="T4" fmla="*/ 6 w 22"/>
                <a:gd name="T5" fmla="*/ 2 h 8"/>
                <a:gd name="T6" fmla="*/ 0 w 22"/>
                <a:gd name="T7" fmla="*/ 6 h 8"/>
                <a:gd name="T8" fmla="*/ 12 w 22"/>
                <a:gd name="T9" fmla="*/ 8 h 8"/>
                <a:gd name="T10" fmla="*/ 16 w 22"/>
                <a:gd name="T11" fmla="*/ 8 h 8"/>
                <a:gd name="T12" fmla="*/ 20 w 22"/>
                <a:gd name="T13" fmla="*/ 6 h 8"/>
                <a:gd name="T14" fmla="*/ 22 w 22"/>
                <a:gd name="T15" fmla="*/ 4 h 8"/>
                <a:gd name="T16" fmla="*/ 20 w 22"/>
                <a:gd name="T17" fmla="*/ 2 h 8"/>
                <a:gd name="T18" fmla="*/ 18 w 22"/>
                <a:gd name="T19" fmla="*/ 0 h 8"/>
                <a:gd name="T20" fmla="*/ 14 w 22"/>
                <a:gd name="T21" fmla="*/ 0 h 8"/>
                <a:gd name="T22" fmla="*/ 20 w 2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0" y="0"/>
                  </a:moveTo>
                  <a:lnTo>
                    <a:pt x="10" y="0"/>
                  </a:lnTo>
                  <a:lnTo>
                    <a:pt x="6" y="2"/>
                  </a:lnTo>
                  <a:lnTo>
                    <a:pt x="0" y="6"/>
                  </a:lnTo>
                  <a:lnTo>
                    <a:pt x="12" y="8"/>
                  </a:lnTo>
                  <a:lnTo>
                    <a:pt x="16" y="8"/>
                  </a:lnTo>
                  <a:lnTo>
                    <a:pt x="20" y="6"/>
                  </a:lnTo>
                  <a:lnTo>
                    <a:pt x="22" y="4"/>
                  </a:lnTo>
                  <a:lnTo>
                    <a:pt x="20" y="2"/>
                  </a:lnTo>
                  <a:lnTo>
                    <a:pt x="18" y="0"/>
                  </a:lnTo>
                  <a:lnTo>
                    <a:pt x="14" y="0"/>
                  </a:lnTo>
                  <a:lnTo>
                    <a:pt x="20" y="0"/>
                  </a:lnTo>
                  <a:close/>
                </a:path>
              </a:pathLst>
            </a:custGeom>
            <a:solidFill>
              <a:srgbClr val="1F8E43"/>
            </a:solidFill>
            <a:ln w="3175">
              <a:solidFill>
                <a:srgbClr val="006B30"/>
              </a:solidFill>
              <a:round/>
              <a:headEnd/>
              <a:tailEnd/>
            </a:ln>
          </p:spPr>
          <p:txBody>
            <a:bodyPr/>
            <a:lstStyle/>
            <a:p>
              <a:endParaRPr lang="en-US"/>
            </a:p>
          </p:txBody>
        </p:sp>
        <p:sp>
          <p:nvSpPr>
            <p:cNvPr id="29342" name="Freeform 401"/>
            <p:cNvSpPr>
              <a:spLocks/>
            </p:cNvSpPr>
            <p:nvPr/>
          </p:nvSpPr>
          <p:spPr bwMode="auto">
            <a:xfrm>
              <a:off x="954" y="2474"/>
              <a:ext cx="20" cy="8"/>
            </a:xfrm>
            <a:custGeom>
              <a:avLst/>
              <a:gdLst>
                <a:gd name="T0" fmla="*/ 14 w 20"/>
                <a:gd name="T1" fmla="*/ 4 h 8"/>
                <a:gd name="T2" fmla="*/ 6 w 20"/>
                <a:gd name="T3" fmla="*/ 4 h 8"/>
                <a:gd name="T4" fmla="*/ 0 w 20"/>
                <a:gd name="T5" fmla="*/ 6 h 8"/>
                <a:gd name="T6" fmla="*/ 2 w 20"/>
                <a:gd name="T7" fmla="*/ 8 h 8"/>
                <a:gd name="T8" fmla="*/ 4 w 20"/>
                <a:gd name="T9" fmla="*/ 8 h 8"/>
                <a:gd name="T10" fmla="*/ 10 w 20"/>
                <a:gd name="T11" fmla="*/ 8 h 8"/>
                <a:gd name="T12" fmla="*/ 20 w 20"/>
                <a:gd name="T13" fmla="*/ 8 h 8"/>
                <a:gd name="T14" fmla="*/ 18 w 20"/>
                <a:gd name="T15" fmla="*/ 4 h 8"/>
                <a:gd name="T16" fmla="*/ 12 w 20"/>
                <a:gd name="T17" fmla="*/ 0 h 8"/>
                <a:gd name="T18" fmla="*/ 18 w 20"/>
                <a:gd name="T19" fmla="*/ 0 h 8"/>
                <a:gd name="T20" fmla="*/ 14 w 20"/>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8"/>
                <a:gd name="T35" fmla="*/ 20 w 2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8">
                  <a:moveTo>
                    <a:pt x="14" y="4"/>
                  </a:moveTo>
                  <a:lnTo>
                    <a:pt x="6" y="4"/>
                  </a:lnTo>
                  <a:lnTo>
                    <a:pt x="0" y="6"/>
                  </a:lnTo>
                  <a:lnTo>
                    <a:pt x="2" y="8"/>
                  </a:lnTo>
                  <a:lnTo>
                    <a:pt x="4" y="8"/>
                  </a:lnTo>
                  <a:lnTo>
                    <a:pt x="10" y="8"/>
                  </a:lnTo>
                  <a:lnTo>
                    <a:pt x="20" y="8"/>
                  </a:lnTo>
                  <a:lnTo>
                    <a:pt x="18" y="4"/>
                  </a:lnTo>
                  <a:lnTo>
                    <a:pt x="12" y="0"/>
                  </a:lnTo>
                  <a:lnTo>
                    <a:pt x="18" y="0"/>
                  </a:lnTo>
                  <a:lnTo>
                    <a:pt x="14" y="4"/>
                  </a:lnTo>
                  <a:close/>
                </a:path>
              </a:pathLst>
            </a:custGeom>
            <a:solidFill>
              <a:srgbClr val="1F8E43"/>
            </a:solidFill>
            <a:ln w="3175">
              <a:solidFill>
                <a:srgbClr val="006B30"/>
              </a:solidFill>
              <a:round/>
              <a:headEnd/>
              <a:tailEnd/>
            </a:ln>
          </p:spPr>
          <p:txBody>
            <a:bodyPr/>
            <a:lstStyle/>
            <a:p>
              <a:endParaRPr lang="en-US"/>
            </a:p>
          </p:txBody>
        </p:sp>
        <p:sp>
          <p:nvSpPr>
            <p:cNvPr id="29343" name="Freeform 402"/>
            <p:cNvSpPr>
              <a:spLocks/>
            </p:cNvSpPr>
            <p:nvPr/>
          </p:nvSpPr>
          <p:spPr bwMode="auto">
            <a:xfrm>
              <a:off x="984" y="2476"/>
              <a:ext cx="22" cy="6"/>
            </a:xfrm>
            <a:custGeom>
              <a:avLst/>
              <a:gdLst>
                <a:gd name="T0" fmla="*/ 16 w 22"/>
                <a:gd name="T1" fmla="*/ 0 h 6"/>
                <a:gd name="T2" fmla="*/ 8 w 22"/>
                <a:gd name="T3" fmla="*/ 2 h 6"/>
                <a:gd name="T4" fmla="*/ 0 w 22"/>
                <a:gd name="T5" fmla="*/ 4 h 6"/>
                <a:gd name="T6" fmla="*/ 6 w 22"/>
                <a:gd name="T7" fmla="*/ 6 h 6"/>
                <a:gd name="T8" fmla="*/ 10 w 22"/>
                <a:gd name="T9" fmla="*/ 6 h 6"/>
                <a:gd name="T10" fmla="*/ 22 w 22"/>
                <a:gd name="T11" fmla="*/ 6 h 6"/>
                <a:gd name="T12" fmla="*/ 20 w 22"/>
                <a:gd name="T13" fmla="*/ 4 h 6"/>
                <a:gd name="T14" fmla="*/ 18 w 22"/>
                <a:gd name="T15" fmla="*/ 2 h 6"/>
                <a:gd name="T16" fmla="*/ 18 w 22"/>
                <a:gd name="T17" fmla="*/ 0 h 6"/>
                <a:gd name="T18" fmla="*/ 16 w 2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
                <a:gd name="T32" fmla="*/ 22 w 2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
                  <a:moveTo>
                    <a:pt x="16" y="0"/>
                  </a:moveTo>
                  <a:lnTo>
                    <a:pt x="8" y="2"/>
                  </a:lnTo>
                  <a:lnTo>
                    <a:pt x="0" y="4"/>
                  </a:lnTo>
                  <a:lnTo>
                    <a:pt x="6" y="6"/>
                  </a:lnTo>
                  <a:lnTo>
                    <a:pt x="10" y="6"/>
                  </a:lnTo>
                  <a:lnTo>
                    <a:pt x="22" y="6"/>
                  </a:lnTo>
                  <a:lnTo>
                    <a:pt x="20" y="4"/>
                  </a:lnTo>
                  <a:lnTo>
                    <a:pt x="18" y="2"/>
                  </a:lnTo>
                  <a:lnTo>
                    <a:pt x="18" y="0"/>
                  </a:lnTo>
                  <a:lnTo>
                    <a:pt x="16" y="0"/>
                  </a:lnTo>
                  <a:close/>
                </a:path>
              </a:pathLst>
            </a:custGeom>
            <a:solidFill>
              <a:srgbClr val="1F8E43"/>
            </a:solidFill>
            <a:ln w="3175">
              <a:solidFill>
                <a:srgbClr val="006B30"/>
              </a:solidFill>
              <a:round/>
              <a:headEnd/>
              <a:tailEnd/>
            </a:ln>
          </p:spPr>
          <p:txBody>
            <a:bodyPr/>
            <a:lstStyle/>
            <a:p>
              <a:endParaRPr lang="en-US"/>
            </a:p>
          </p:txBody>
        </p:sp>
        <p:sp>
          <p:nvSpPr>
            <p:cNvPr id="29344" name="Freeform 403"/>
            <p:cNvSpPr>
              <a:spLocks/>
            </p:cNvSpPr>
            <p:nvPr/>
          </p:nvSpPr>
          <p:spPr bwMode="auto">
            <a:xfrm>
              <a:off x="1002" y="2466"/>
              <a:ext cx="24" cy="10"/>
            </a:xfrm>
            <a:custGeom>
              <a:avLst/>
              <a:gdLst>
                <a:gd name="T0" fmla="*/ 20 w 24"/>
                <a:gd name="T1" fmla="*/ 2 h 10"/>
                <a:gd name="T2" fmla="*/ 16 w 24"/>
                <a:gd name="T3" fmla="*/ 0 h 10"/>
                <a:gd name="T4" fmla="*/ 10 w 24"/>
                <a:gd name="T5" fmla="*/ 0 h 10"/>
                <a:gd name="T6" fmla="*/ 6 w 24"/>
                <a:gd name="T7" fmla="*/ 0 h 10"/>
                <a:gd name="T8" fmla="*/ 0 w 24"/>
                <a:gd name="T9" fmla="*/ 2 h 10"/>
                <a:gd name="T10" fmla="*/ 12 w 24"/>
                <a:gd name="T11" fmla="*/ 6 h 10"/>
                <a:gd name="T12" fmla="*/ 24 w 24"/>
                <a:gd name="T13" fmla="*/ 10 h 10"/>
                <a:gd name="T14" fmla="*/ 20 w 24"/>
                <a:gd name="T15" fmla="*/ 6 h 10"/>
                <a:gd name="T16" fmla="*/ 20 w 24"/>
                <a:gd name="T17" fmla="*/ 2 h 10"/>
                <a:gd name="T18" fmla="*/ 20 w 24"/>
                <a:gd name="T19" fmla="*/ 0 h 10"/>
                <a:gd name="T20" fmla="*/ 20 w 24"/>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0"/>
                <a:gd name="T35" fmla="*/ 24 w 2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0">
                  <a:moveTo>
                    <a:pt x="20" y="2"/>
                  </a:moveTo>
                  <a:lnTo>
                    <a:pt x="16" y="0"/>
                  </a:lnTo>
                  <a:lnTo>
                    <a:pt x="10" y="0"/>
                  </a:lnTo>
                  <a:lnTo>
                    <a:pt x="6" y="0"/>
                  </a:lnTo>
                  <a:lnTo>
                    <a:pt x="0" y="2"/>
                  </a:lnTo>
                  <a:lnTo>
                    <a:pt x="12" y="6"/>
                  </a:lnTo>
                  <a:lnTo>
                    <a:pt x="24" y="10"/>
                  </a:lnTo>
                  <a:lnTo>
                    <a:pt x="20" y="6"/>
                  </a:lnTo>
                  <a:lnTo>
                    <a:pt x="20" y="2"/>
                  </a:lnTo>
                  <a:lnTo>
                    <a:pt x="20"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345" name="Freeform 404"/>
            <p:cNvSpPr>
              <a:spLocks/>
            </p:cNvSpPr>
            <p:nvPr/>
          </p:nvSpPr>
          <p:spPr bwMode="auto">
            <a:xfrm>
              <a:off x="1022" y="2452"/>
              <a:ext cx="20" cy="12"/>
            </a:xfrm>
            <a:custGeom>
              <a:avLst/>
              <a:gdLst>
                <a:gd name="T0" fmla="*/ 18 w 20"/>
                <a:gd name="T1" fmla="*/ 2 h 12"/>
                <a:gd name="T2" fmla="*/ 8 w 20"/>
                <a:gd name="T3" fmla="*/ 0 h 12"/>
                <a:gd name="T4" fmla="*/ 4 w 20"/>
                <a:gd name="T5" fmla="*/ 0 h 12"/>
                <a:gd name="T6" fmla="*/ 0 w 20"/>
                <a:gd name="T7" fmla="*/ 2 h 12"/>
                <a:gd name="T8" fmla="*/ 14 w 20"/>
                <a:gd name="T9" fmla="*/ 10 h 12"/>
                <a:gd name="T10" fmla="*/ 16 w 20"/>
                <a:gd name="T11" fmla="*/ 12 h 12"/>
                <a:gd name="T12" fmla="*/ 18 w 20"/>
                <a:gd name="T13" fmla="*/ 12 h 12"/>
                <a:gd name="T14" fmla="*/ 20 w 20"/>
                <a:gd name="T15" fmla="*/ 10 h 12"/>
                <a:gd name="T16" fmla="*/ 18 w 20"/>
                <a:gd name="T17" fmla="*/ 8 h 12"/>
                <a:gd name="T18" fmla="*/ 18 w 20"/>
                <a:gd name="T19" fmla="*/ 6 h 12"/>
                <a:gd name="T20" fmla="*/ 18 w 20"/>
                <a:gd name="T21" fmla="*/ 2 h 12"/>
                <a:gd name="T22" fmla="*/ 18 w 20"/>
                <a:gd name="T23" fmla="*/ 0 h 12"/>
                <a:gd name="T24" fmla="*/ 18 w 20"/>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2"/>
                <a:gd name="T41" fmla="*/ 20 w 2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2">
                  <a:moveTo>
                    <a:pt x="18" y="2"/>
                  </a:moveTo>
                  <a:lnTo>
                    <a:pt x="8" y="0"/>
                  </a:lnTo>
                  <a:lnTo>
                    <a:pt x="4" y="0"/>
                  </a:lnTo>
                  <a:lnTo>
                    <a:pt x="0" y="2"/>
                  </a:lnTo>
                  <a:lnTo>
                    <a:pt x="14" y="10"/>
                  </a:lnTo>
                  <a:lnTo>
                    <a:pt x="16" y="12"/>
                  </a:lnTo>
                  <a:lnTo>
                    <a:pt x="18" y="12"/>
                  </a:lnTo>
                  <a:lnTo>
                    <a:pt x="20" y="10"/>
                  </a:lnTo>
                  <a:lnTo>
                    <a:pt x="18" y="8"/>
                  </a:lnTo>
                  <a:lnTo>
                    <a:pt x="18" y="6"/>
                  </a:lnTo>
                  <a:lnTo>
                    <a:pt x="18" y="2"/>
                  </a:lnTo>
                  <a:lnTo>
                    <a:pt x="18" y="0"/>
                  </a:lnTo>
                  <a:lnTo>
                    <a:pt x="18" y="2"/>
                  </a:lnTo>
                  <a:close/>
                </a:path>
              </a:pathLst>
            </a:custGeom>
            <a:solidFill>
              <a:srgbClr val="1F8E43"/>
            </a:solidFill>
            <a:ln w="3175">
              <a:solidFill>
                <a:srgbClr val="006B30"/>
              </a:solidFill>
              <a:round/>
              <a:headEnd/>
              <a:tailEnd/>
            </a:ln>
          </p:spPr>
          <p:txBody>
            <a:bodyPr/>
            <a:lstStyle/>
            <a:p>
              <a:endParaRPr lang="en-US"/>
            </a:p>
          </p:txBody>
        </p:sp>
        <p:sp>
          <p:nvSpPr>
            <p:cNvPr id="29346" name="Freeform 405"/>
            <p:cNvSpPr>
              <a:spLocks/>
            </p:cNvSpPr>
            <p:nvPr/>
          </p:nvSpPr>
          <p:spPr bwMode="auto">
            <a:xfrm>
              <a:off x="904" y="2438"/>
              <a:ext cx="58" cy="22"/>
            </a:xfrm>
            <a:custGeom>
              <a:avLst/>
              <a:gdLst>
                <a:gd name="T0" fmla="*/ 42 w 58"/>
                <a:gd name="T1" fmla="*/ 2 h 22"/>
                <a:gd name="T2" fmla="*/ 30 w 58"/>
                <a:gd name="T3" fmla="*/ 4 h 22"/>
                <a:gd name="T4" fmla="*/ 18 w 58"/>
                <a:gd name="T5" fmla="*/ 8 h 22"/>
                <a:gd name="T6" fmla="*/ 8 w 58"/>
                <a:gd name="T7" fmla="*/ 14 h 22"/>
                <a:gd name="T8" fmla="*/ 0 w 58"/>
                <a:gd name="T9" fmla="*/ 22 h 22"/>
                <a:gd name="T10" fmla="*/ 8 w 58"/>
                <a:gd name="T11" fmla="*/ 20 h 22"/>
                <a:gd name="T12" fmla="*/ 16 w 58"/>
                <a:gd name="T13" fmla="*/ 18 h 22"/>
                <a:gd name="T14" fmla="*/ 34 w 58"/>
                <a:gd name="T15" fmla="*/ 16 h 22"/>
                <a:gd name="T16" fmla="*/ 28 w 58"/>
                <a:gd name="T17" fmla="*/ 20 h 22"/>
                <a:gd name="T18" fmla="*/ 40 w 58"/>
                <a:gd name="T19" fmla="*/ 18 h 22"/>
                <a:gd name="T20" fmla="*/ 46 w 58"/>
                <a:gd name="T21" fmla="*/ 16 h 22"/>
                <a:gd name="T22" fmla="*/ 52 w 58"/>
                <a:gd name="T23" fmla="*/ 12 h 22"/>
                <a:gd name="T24" fmla="*/ 48 w 58"/>
                <a:gd name="T25" fmla="*/ 12 h 22"/>
                <a:gd name="T26" fmla="*/ 46 w 58"/>
                <a:gd name="T27" fmla="*/ 12 h 22"/>
                <a:gd name="T28" fmla="*/ 44 w 58"/>
                <a:gd name="T29" fmla="*/ 10 h 22"/>
                <a:gd name="T30" fmla="*/ 52 w 58"/>
                <a:gd name="T31" fmla="*/ 8 h 22"/>
                <a:gd name="T32" fmla="*/ 58 w 58"/>
                <a:gd name="T33" fmla="*/ 6 h 22"/>
                <a:gd name="T34" fmla="*/ 58 w 58"/>
                <a:gd name="T35" fmla="*/ 4 h 22"/>
                <a:gd name="T36" fmla="*/ 50 w 58"/>
                <a:gd name="T37" fmla="*/ 0 h 22"/>
                <a:gd name="T38" fmla="*/ 40 w 58"/>
                <a:gd name="T39" fmla="*/ 0 h 22"/>
                <a:gd name="T40" fmla="*/ 42 w 58"/>
                <a:gd name="T41" fmla="*/ 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2"/>
                <a:gd name="T65" fmla="*/ 58 w 58"/>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2">
                  <a:moveTo>
                    <a:pt x="42" y="2"/>
                  </a:moveTo>
                  <a:lnTo>
                    <a:pt x="30" y="4"/>
                  </a:lnTo>
                  <a:lnTo>
                    <a:pt x="18" y="8"/>
                  </a:lnTo>
                  <a:lnTo>
                    <a:pt x="8" y="14"/>
                  </a:lnTo>
                  <a:lnTo>
                    <a:pt x="0" y="22"/>
                  </a:lnTo>
                  <a:lnTo>
                    <a:pt x="8" y="20"/>
                  </a:lnTo>
                  <a:lnTo>
                    <a:pt x="16" y="18"/>
                  </a:lnTo>
                  <a:lnTo>
                    <a:pt x="34" y="16"/>
                  </a:lnTo>
                  <a:lnTo>
                    <a:pt x="28" y="20"/>
                  </a:lnTo>
                  <a:lnTo>
                    <a:pt x="40" y="18"/>
                  </a:lnTo>
                  <a:lnTo>
                    <a:pt x="46" y="16"/>
                  </a:lnTo>
                  <a:lnTo>
                    <a:pt x="52" y="12"/>
                  </a:lnTo>
                  <a:lnTo>
                    <a:pt x="48" y="12"/>
                  </a:lnTo>
                  <a:lnTo>
                    <a:pt x="46" y="12"/>
                  </a:lnTo>
                  <a:lnTo>
                    <a:pt x="44" y="10"/>
                  </a:lnTo>
                  <a:lnTo>
                    <a:pt x="52" y="8"/>
                  </a:lnTo>
                  <a:lnTo>
                    <a:pt x="58" y="6"/>
                  </a:lnTo>
                  <a:lnTo>
                    <a:pt x="58" y="4"/>
                  </a:lnTo>
                  <a:lnTo>
                    <a:pt x="50" y="0"/>
                  </a:lnTo>
                  <a:lnTo>
                    <a:pt x="40" y="0"/>
                  </a:lnTo>
                  <a:lnTo>
                    <a:pt x="42" y="2"/>
                  </a:lnTo>
                  <a:close/>
                </a:path>
              </a:pathLst>
            </a:custGeom>
            <a:solidFill>
              <a:srgbClr val="1F8E43"/>
            </a:solidFill>
            <a:ln w="3175">
              <a:solidFill>
                <a:srgbClr val="006B30"/>
              </a:solidFill>
              <a:round/>
              <a:headEnd/>
              <a:tailEnd/>
            </a:ln>
          </p:spPr>
          <p:txBody>
            <a:bodyPr/>
            <a:lstStyle/>
            <a:p>
              <a:endParaRPr lang="en-US"/>
            </a:p>
          </p:txBody>
        </p:sp>
        <p:sp>
          <p:nvSpPr>
            <p:cNvPr id="29347" name="Freeform 406"/>
            <p:cNvSpPr>
              <a:spLocks/>
            </p:cNvSpPr>
            <p:nvPr/>
          </p:nvSpPr>
          <p:spPr bwMode="auto">
            <a:xfrm>
              <a:off x="888" y="2418"/>
              <a:ext cx="68" cy="20"/>
            </a:xfrm>
            <a:custGeom>
              <a:avLst/>
              <a:gdLst>
                <a:gd name="T0" fmla="*/ 48 w 68"/>
                <a:gd name="T1" fmla="*/ 4 h 20"/>
                <a:gd name="T2" fmla="*/ 40 w 68"/>
                <a:gd name="T3" fmla="*/ 0 h 20"/>
                <a:gd name="T4" fmla="*/ 34 w 68"/>
                <a:gd name="T5" fmla="*/ 0 h 20"/>
                <a:gd name="T6" fmla="*/ 16 w 68"/>
                <a:gd name="T7" fmla="*/ 4 h 20"/>
                <a:gd name="T8" fmla="*/ 12 w 68"/>
                <a:gd name="T9" fmla="*/ 4 h 20"/>
                <a:gd name="T10" fmla="*/ 8 w 68"/>
                <a:gd name="T11" fmla="*/ 6 h 20"/>
                <a:gd name="T12" fmla="*/ 0 w 68"/>
                <a:gd name="T13" fmla="*/ 14 h 20"/>
                <a:gd name="T14" fmla="*/ 16 w 68"/>
                <a:gd name="T15" fmla="*/ 12 h 20"/>
                <a:gd name="T16" fmla="*/ 32 w 68"/>
                <a:gd name="T17" fmla="*/ 14 h 20"/>
                <a:gd name="T18" fmla="*/ 24 w 68"/>
                <a:gd name="T19" fmla="*/ 18 h 20"/>
                <a:gd name="T20" fmla="*/ 16 w 68"/>
                <a:gd name="T21" fmla="*/ 20 h 20"/>
                <a:gd name="T22" fmla="*/ 54 w 68"/>
                <a:gd name="T23" fmla="*/ 20 h 20"/>
                <a:gd name="T24" fmla="*/ 52 w 68"/>
                <a:gd name="T25" fmla="*/ 16 h 20"/>
                <a:gd name="T26" fmla="*/ 50 w 68"/>
                <a:gd name="T27" fmla="*/ 12 h 20"/>
                <a:gd name="T28" fmla="*/ 54 w 68"/>
                <a:gd name="T29" fmla="*/ 10 h 20"/>
                <a:gd name="T30" fmla="*/ 58 w 68"/>
                <a:gd name="T31" fmla="*/ 8 h 20"/>
                <a:gd name="T32" fmla="*/ 62 w 68"/>
                <a:gd name="T33" fmla="*/ 8 h 20"/>
                <a:gd name="T34" fmla="*/ 68 w 68"/>
                <a:gd name="T35" fmla="*/ 6 h 20"/>
                <a:gd name="T36" fmla="*/ 58 w 68"/>
                <a:gd name="T37" fmla="*/ 2 h 20"/>
                <a:gd name="T38" fmla="*/ 54 w 68"/>
                <a:gd name="T39" fmla="*/ 2 h 20"/>
                <a:gd name="T40" fmla="*/ 48 w 68"/>
                <a:gd name="T41" fmla="*/ 4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0"/>
                <a:gd name="T65" fmla="*/ 68 w 6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0">
                  <a:moveTo>
                    <a:pt x="48" y="4"/>
                  </a:moveTo>
                  <a:lnTo>
                    <a:pt x="40" y="0"/>
                  </a:lnTo>
                  <a:lnTo>
                    <a:pt x="34" y="0"/>
                  </a:lnTo>
                  <a:lnTo>
                    <a:pt x="16" y="4"/>
                  </a:lnTo>
                  <a:lnTo>
                    <a:pt x="12" y="4"/>
                  </a:lnTo>
                  <a:lnTo>
                    <a:pt x="8" y="6"/>
                  </a:lnTo>
                  <a:lnTo>
                    <a:pt x="0" y="14"/>
                  </a:lnTo>
                  <a:lnTo>
                    <a:pt x="16" y="12"/>
                  </a:lnTo>
                  <a:lnTo>
                    <a:pt x="32" y="14"/>
                  </a:lnTo>
                  <a:lnTo>
                    <a:pt x="24" y="18"/>
                  </a:lnTo>
                  <a:lnTo>
                    <a:pt x="16" y="20"/>
                  </a:lnTo>
                  <a:lnTo>
                    <a:pt x="54" y="20"/>
                  </a:lnTo>
                  <a:lnTo>
                    <a:pt x="52" y="16"/>
                  </a:lnTo>
                  <a:lnTo>
                    <a:pt x="50" y="12"/>
                  </a:lnTo>
                  <a:lnTo>
                    <a:pt x="54" y="10"/>
                  </a:lnTo>
                  <a:lnTo>
                    <a:pt x="58" y="8"/>
                  </a:lnTo>
                  <a:lnTo>
                    <a:pt x="62" y="8"/>
                  </a:lnTo>
                  <a:lnTo>
                    <a:pt x="68" y="6"/>
                  </a:lnTo>
                  <a:lnTo>
                    <a:pt x="58" y="2"/>
                  </a:lnTo>
                  <a:lnTo>
                    <a:pt x="54" y="2"/>
                  </a:lnTo>
                  <a:lnTo>
                    <a:pt x="48" y="4"/>
                  </a:lnTo>
                  <a:close/>
                </a:path>
              </a:pathLst>
            </a:custGeom>
            <a:solidFill>
              <a:srgbClr val="1F8E43"/>
            </a:solidFill>
            <a:ln w="3175">
              <a:solidFill>
                <a:srgbClr val="006B30"/>
              </a:solidFill>
              <a:round/>
              <a:headEnd/>
              <a:tailEnd/>
            </a:ln>
          </p:spPr>
          <p:txBody>
            <a:bodyPr/>
            <a:lstStyle/>
            <a:p>
              <a:endParaRPr lang="en-US"/>
            </a:p>
          </p:txBody>
        </p:sp>
        <p:sp>
          <p:nvSpPr>
            <p:cNvPr id="29348" name="Freeform 407"/>
            <p:cNvSpPr>
              <a:spLocks/>
            </p:cNvSpPr>
            <p:nvPr/>
          </p:nvSpPr>
          <p:spPr bwMode="auto">
            <a:xfrm>
              <a:off x="868" y="2370"/>
              <a:ext cx="90" cy="22"/>
            </a:xfrm>
            <a:custGeom>
              <a:avLst/>
              <a:gdLst>
                <a:gd name="T0" fmla="*/ 50 w 90"/>
                <a:gd name="T1" fmla="*/ 2 h 22"/>
                <a:gd name="T2" fmla="*/ 38 w 90"/>
                <a:gd name="T3" fmla="*/ 0 h 22"/>
                <a:gd name="T4" fmla="*/ 24 w 90"/>
                <a:gd name="T5" fmla="*/ 2 h 22"/>
                <a:gd name="T6" fmla="*/ 10 w 90"/>
                <a:gd name="T7" fmla="*/ 6 h 22"/>
                <a:gd name="T8" fmla="*/ 0 w 90"/>
                <a:gd name="T9" fmla="*/ 12 h 22"/>
                <a:gd name="T10" fmla="*/ 20 w 90"/>
                <a:gd name="T11" fmla="*/ 10 h 22"/>
                <a:gd name="T12" fmla="*/ 30 w 90"/>
                <a:gd name="T13" fmla="*/ 10 h 22"/>
                <a:gd name="T14" fmla="*/ 42 w 90"/>
                <a:gd name="T15" fmla="*/ 12 h 22"/>
                <a:gd name="T16" fmla="*/ 32 w 90"/>
                <a:gd name="T17" fmla="*/ 14 h 22"/>
                <a:gd name="T18" fmla="*/ 28 w 90"/>
                <a:gd name="T19" fmla="*/ 16 h 22"/>
                <a:gd name="T20" fmla="*/ 26 w 90"/>
                <a:gd name="T21" fmla="*/ 20 h 22"/>
                <a:gd name="T22" fmla="*/ 26 w 90"/>
                <a:gd name="T23" fmla="*/ 22 h 22"/>
                <a:gd name="T24" fmla="*/ 38 w 90"/>
                <a:gd name="T25" fmla="*/ 20 h 22"/>
                <a:gd name="T26" fmla="*/ 50 w 90"/>
                <a:gd name="T27" fmla="*/ 20 h 22"/>
                <a:gd name="T28" fmla="*/ 72 w 90"/>
                <a:gd name="T29" fmla="*/ 22 h 22"/>
                <a:gd name="T30" fmla="*/ 68 w 90"/>
                <a:gd name="T31" fmla="*/ 18 h 22"/>
                <a:gd name="T32" fmla="*/ 64 w 90"/>
                <a:gd name="T33" fmla="*/ 12 h 22"/>
                <a:gd name="T34" fmla="*/ 90 w 90"/>
                <a:gd name="T35" fmla="*/ 12 h 22"/>
                <a:gd name="T36" fmla="*/ 84 w 90"/>
                <a:gd name="T37" fmla="*/ 8 h 22"/>
                <a:gd name="T38" fmla="*/ 76 w 90"/>
                <a:gd name="T39" fmla="*/ 6 h 22"/>
                <a:gd name="T40" fmla="*/ 64 w 90"/>
                <a:gd name="T41" fmla="*/ 4 h 22"/>
                <a:gd name="T42" fmla="*/ 50 w 90"/>
                <a:gd name="T43" fmla="*/ 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22"/>
                <a:gd name="T68" fmla="*/ 90 w 90"/>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22">
                  <a:moveTo>
                    <a:pt x="50" y="2"/>
                  </a:moveTo>
                  <a:lnTo>
                    <a:pt x="38" y="0"/>
                  </a:lnTo>
                  <a:lnTo>
                    <a:pt x="24" y="2"/>
                  </a:lnTo>
                  <a:lnTo>
                    <a:pt x="10" y="6"/>
                  </a:lnTo>
                  <a:lnTo>
                    <a:pt x="0" y="12"/>
                  </a:lnTo>
                  <a:lnTo>
                    <a:pt x="20" y="10"/>
                  </a:lnTo>
                  <a:lnTo>
                    <a:pt x="30" y="10"/>
                  </a:lnTo>
                  <a:lnTo>
                    <a:pt x="42" y="12"/>
                  </a:lnTo>
                  <a:lnTo>
                    <a:pt x="32" y="14"/>
                  </a:lnTo>
                  <a:lnTo>
                    <a:pt x="28" y="16"/>
                  </a:lnTo>
                  <a:lnTo>
                    <a:pt x="26" y="20"/>
                  </a:lnTo>
                  <a:lnTo>
                    <a:pt x="26" y="22"/>
                  </a:lnTo>
                  <a:lnTo>
                    <a:pt x="38" y="20"/>
                  </a:lnTo>
                  <a:lnTo>
                    <a:pt x="50" y="20"/>
                  </a:lnTo>
                  <a:lnTo>
                    <a:pt x="72" y="22"/>
                  </a:lnTo>
                  <a:lnTo>
                    <a:pt x="68" y="18"/>
                  </a:lnTo>
                  <a:lnTo>
                    <a:pt x="64" y="12"/>
                  </a:lnTo>
                  <a:lnTo>
                    <a:pt x="90" y="12"/>
                  </a:lnTo>
                  <a:lnTo>
                    <a:pt x="84" y="8"/>
                  </a:lnTo>
                  <a:lnTo>
                    <a:pt x="76" y="6"/>
                  </a:lnTo>
                  <a:lnTo>
                    <a:pt x="64" y="4"/>
                  </a:lnTo>
                  <a:lnTo>
                    <a:pt x="50" y="2"/>
                  </a:lnTo>
                  <a:close/>
                </a:path>
              </a:pathLst>
            </a:custGeom>
            <a:solidFill>
              <a:srgbClr val="1F8E43"/>
            </a:solidFill>
            <a:ln w="3175">
              <a:solidFill>
                <a:srgbClr val="006B30"/>
              </a:solidFill>
              <a:round/>
              <a:headEnd/>
              <a:tailEnd/>
            </a:ln>
          </p:spPr>
          <p:txBody>
            <a:bodyPr/>
            <a:lstStyle/>
            <a:p>
              <a:endParaRPr lang="en-US"/>
            </a:p>
          </p:txBody>
        </p:sp>
        <p:sp>
          <p:nvSpPr>
            <p:cNvPr id="29349" name="Freeform 408"/>
            <p:cNvSpPr>
              <a:spLocks/>
            </p:cNvSpPr>
            <p:nvPr/>
          </p:nvSpPr>
          <p:spPr bwMode="auto">
            <a:xfrm>
              <a:off x="882" y="2284"/>
              <a:ext cx="96" cy="32"/>
            </a:xfrm>
            <a:custGeom>
              <a:avLst/>
              <a:gdLst>
                <a:gd name="T0" fmla="*/ 34 w 96"/>
                <a:gd name="T1" fmla="*/ 10 h 32"/>
                <a:gd name="T2" fmla="*/ 26 w 96"/>
                <a:gd name="T3" fmla="*/ 10 h 32"/>
                <a:gd name="T4" fmla="*/ 16 w 96"/>
                <a:gd name="T5" fmla="*/ 12 h 32"/>
                <a:gd name="T6" fmla="*/ 8 w 96"/>
                <a:gd name="T7" fmla="*/ 16 h 32"/>
                <a:gd name="T8" fmla="*/ 0 w 96"/>
                <a:gd name="T9" fmla="*/ 22 h 32"/>
                <a:gd name="T10" fmla="*/ 20 w 96"/>
                <a:gd name="T11" fmla="*/ 18 h 32"/>
                <a:gd name="T12" fmla="*/ 30 w 96"/>
                <a:gd name="T13" fmla="*/ 18 h 32"/>
                <a:gd name="T14" fmla="*/ 40 w 96"/>
                <a:gd name="T15" fmla="*/ 22 h 32"/>
                <a:gd name="T16" fmla="*/ 30 w 96"/>
                <a:gd name="T17" fmla="*/ 26 h 32"/>
                <a:gd name="T18" fmla="*/ 24 w 96"/>
                <a:gd name="T19" fmla="*/ 28 h 32"/>
                <a:gd name="T20" fmla="*/ 20 w 96"/>
                <a:gd name="T21" fmla="*/ 32 h 32"/>
                <a:gd name="T22" fmla="*/ 34 w 96"/>
                <a:gd name="T23" fmla="*/ 30 h 32"/>
                <a:gd name="T24" fmla="*/ 50 w 96"/>
                <a:gd name="T25" fmla="*/ 28 h 32"/>
                <a:gd name="T26" fmla="*/ 64 w 96"/>
                <a:gd name="T27" fmla="*/ 28 h 32"/>
                <a:gd name="T28" fmla="*/ 80 w 96"/>
                <a:gd name="T29" fmla="*/ 32 h 32"/>
                <a:gd name="T30" fmla="*/ 78 w 96"/>
                <a:gd name="T31" fmla="*/ 30 h 32"/>
                <a:gd name="T32" fmla="*/ 76 w 96"/>
                <a:gd name="T33" fmla="*/ 28 h 32"/>
                <a:gd name="T34" fmla="*/ 72 w 96"/>
                <a:gd name="T35" fmla="*/ 26 h 32"/>
                <a:gd name="T36" fmla="*/ 72 w 96"/>
                <a:gd name="T37" fmla="*/ 22 h 32"/>
                <a:gd name="T38" fmla="*/ 96 w 96"/>
                <a:gd name="T39" fmla="*/ 24 h 32"/>
                <a:gd name="T40" fmla="*/ 88 w 96"/>
                <a:gd name="T41" fmla="*/ 18 h 32"/>
                <a:gd name="T42" fmla="*/ 80 w 96"/>
                <a:gd name="T43" fmla="*/ 16 h 32"/>
                <a:gd name="T44" fmla="*/ 62 w 96"/>
                <a:gd name="T45" fmla="*/ 10 h 32"/>
                <a:gd name="T46" fmla="*/ 66 w 96"/>
                <a:gd name="T47" fmla="*/ 8 h 32"/>
                <a:gd name="T48" fmla="*/ 70 w 96"/>
                <a:gd name="T49" fmla="*/ 8 h 32"/>
                <a:gd name="T50" fmla="*/ 76 w 96"/>
                <a:gd name="T51" fmla="*/ 8 h 32"/>
                <a:gd name="T52" fmla="*/ 68 w 96"/>
                <a:gd name="T53" fmla="*/ 4 h 32"/>
                <a:gd name="T54" fmla="*/ 56 w 96"/>
                <a:gd name="T55" fmla="*/ 0 h 32"/>
                <a:gd name="T56" fmla="*/ 46 w 96"/>
                <a:gd name="T57" fmla="*/ 0 h 32"/>
                <a:gd name="T58" fmla="*/ 36 w 96"/>
                <a:gd name="T59" fmla="*/ 2 h 32"/>
                <a:gd name="T60" fmla="*/ 36 w 96"/>
                <a:gd name="T61" fmla="*/ 4 h 32"/>
                <a:gd name="T62" fmla="*/ 34 w 96"/>
                <a:gd name="T63" fmla="*/ 1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32"/>
                <a:gd name="T98" fmla="*/ 96 w 96"/>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32">
                  <a:moveTo>
                    <a:pt x="34" y="10"/>
                  </a:moveTo>
                  <a:lnTo>
                    <a:pt x="26" y="10"/>
                  </a:lnTo>
                  <a:lnTo>
                    <a:pt x="16" y="12"/>
                  </a:lnTo>
                  <a:lnTo>
                    <a:pt x="8" y="16"/>
                  </a:lnTo>
                  <a:lnTo>
                    <a:pt x="0" y="22"/>
                  </a:lnTo>
                  <a:lnTo>
                    <a:pt x="20" y="18"/>
                  </a:lnTo>
                  <a:lnTo>
                    <a:pt x="30" y="18"/>
                  </a:lnTo>
                  <a:lnTo>
                    <a:pt x="40" y="22"/>
                  </a:lnTo>
                  <a:lnTo>
                    <a:pt x="30" y="26"/>
                  </a:lnTo>
                  <a:lnTo>
                    <a:pt x="24" y="28"/>
                  </a:lnTo>
                  <a:lnTo>
                    <a:pt x="20" y="32"/>
                  </a:lnTo>
                  <a:lnTo>
                    <a:pt x="34" y="30"/>
                  </a:lnTo>
                  <a:lnTo>
                    <a:pt x="50" y="28"/>
                  </a:lnTo>
                  <a:lnTo>
                    <a:pt x="64" y="28"/>
                  </a:lnTo>
                  <a:lnTo>
                    <a:pt x="80" y="32"/>
                  </a:lnTo>
                  <a:lnTo>
                    <a:pt x="78" y="30"/>
                  </a:lnTo>
                  <a:lnTo>
                    <a:pt x="76" y="28"/>
                  </a:lnTo>
                  <a:lnTo>
                    <a:pt x="72" y="26"/>
                  </a:lnTo>
                  <a:lnTo>
                    <a:pt x="72" y="22"/>
                  </a:lnTo>
                  <a:lnTo>
                    <a:pt x="96" y="24"/>
                  </a:lnTo>
                  <a:lnTo>
                    <a:pt x="88" y="18"/>
                  </a:lnTo>
                  <a:lnTo>
                    <a:pt x="80" y="16"/>
                  </a:lnTo>
                  <a:lnTo>
                    <a:pt x="62" y="10"/>
                  </a:lnTo>
                  <a:lnTo>
                    <a:pt x="66" y="8"/>
                  </a:lnTo>
                  <a:lnTo>
                    <a:pt x="70" y="8"/>
                  </a:lnTo>
                  <a:lnTo>
                    <a:pt x="76" y="8"/>
                  </a:lnTo>
                  <a:lnTo>
                    <a:pt x="68" y="4"/>
                  </a:lnTo>
                  <a:lnTo>
                    <a:pt x="56" y="0"/>
                  </a:lnTo>
                  <a:lnTo>
                    <a:pt x="46" y="0"/>
                  </a:lnTo>
                  <a:lnTo>
                    <a:pt x="36" y="2"/>
                  </a:lnTo>
                  <a:lnTo>
                    <a:pt x="36" y="4"/>
                  </a:lnTo>
                  <a:lnTo>
                    <a:pt x="34" y="10"/>
                  </a:lnTo>
                  <a:close/>
                </a:path>
              </a:pathLst>
            </a:custGeom>
            <a:solidFill>
              <a:srgbClr val="1F8E43"/>
            </a:solidFill>
            <a:ln w="3175">
              <a:solidFill>
                <a:srgbClr val="006B30"/>
              </a:solidFill>
              <a:round/>
              <a:headEnd/>
              <a:tailEnd/>
            </a:ln>
          </p:spPr>
          <p:txBody>
            <a:bodyPr/>
            <a:lstStyle/>
            <a:p>
              <a:endParaRPr lang="en-US"/>
            </a:p>
          </p:txBody>
        </p:sp>
        <p:sp>
          <p:nvSpPr>
            <p:cNvPr id="29350" name="Freeform 409"/>
            <p:cNvSpPr>
              <a:spLocks/>
            </p:cNvSpPr>
            <p:nvPr/>
          </p:nvSpPr>
          <p:spPr bwMode="auto">
            <a:xfrm>
              <a:off x="926" y="2314"/>
              <a:ext cx="76" cy="18"/>
            </a:xfrm>
            <a:custGeom>
              <a:avLst/>
              <a:gdLst>
                <a:gd name="T0" fmla="*/ 30 w 76"/>
                <a:gd name="T1" fmla="*/ 4 h 18"/>
                <a:gd name="T2" fmla="*/ 14 w 76"/>
                <a:gd name="T3" fmla="*/ 4 h 18"/>
                <a:gd name="T4" fmla="*/ 8 w 76"/>
                <a:gd name="T5" fmla="*/ 6 h 18"/>
                <a:gd name="T6" fmla="*/ 0 w 76"/>
                <a:gd name="T7" fmla="*/ 10 h 18"/>
                <a:gd name="T8" fmla="*/ 12 w 76"/>
                <a:gd name="T9" fmla="*/ 10 h 18"/>
                <a:gd name="T10" fmla="*/ 24 w 76"/>
                <a:gd name="T11" fmla="*/ 12 h 18"/>
                <a:gd name="T12" fmla="*/ 46 w 76"/>
                <a:gd name="T13" fmla="*/ 18 h 18"/>
                <a:gd name="T14" fmla="*/ 40 w 76"/>
                <a:gd name="T15" fmla="*/ 16 h 18"/>
                <a:gd name="T16" fmla="*/ 46 w 76"/>
                <a:gd name="T17" fmla="*/ 14 h 18"/>
                <a:gd name="T18" fmla="*/ 50 w 76"/>
                <a:gd name="T19" fmla="*/ 12 h 18"/>
                <a:gd name="T20" fmla="*/ 50 w 76"/>
                <a:gd name="T21" fmla="*/ 10 h 18"/>
                <a:gd name="T22" fmla="*/ 48 w 76"/>
                <a:gd name="T23" fmla="*/ 8 h 18"/>
                <a:gd name="T24" fmla="*/ 40 w 76"/>
                <a:gd name="T25" fmla="*/ 4 h 18"/>
                <a:gd name="T26" fmla="*/ 48 w 76"/>
                <a:gd name="T27" fmla="*/ 4 h 18"/>
                <a:gd name="T28" fmla="*/ 58 w 76"/>
                <a:gd name="T29" fmla="*/ 4 h 18"/>
                <a:gd name="T30" fmla="*/ 76 w 76"/>
                <a:gd name="T31" fmla="*/ 4 h 18"/>
                <a:gd name="T32" fmla="*/ 66 w 76"/>
                <a:gd name="T33" fmla="*/ 0 h 18"/>
                <a:gd name="T34" fmla="*/ 56 w 76"/>
                <a:gd name="T35" fmla="*/ 0 h 18"/>
                <a:gd name="T36" fmla="*/ 46 w 76"/>
                <a:gd name="T37" fmla="*/ 0 h 18"/>
                <a:gd name="T38" fmla="*/ 36 w 76"/>
                <a:gd name="T39" fmla="*/ 0 h 18"/>
                <a:gd name="T40" fmla="*/ 30 w 76"/>
                <a:gd name="T41" fmla="*/ 4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8"/>
                <a:gd name="T65" fmla="*/ 76 w 7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8">
                  <a:moveTo>
                    <a:pt x="30" y="4"/>
                  </a:moveTo>
                  <a:lnTo>
                    <a:pt x="14" y="4"/>
                  </a:lnTo>
                  <a:lnTo>
                    <a:pt x="8" y="6"/>
                  </a:lnTo>
                  <a:lnTo>
                    <a:pt x="0" y="10"/>
                  </a:lnTo>
                  <a:lnTo>
                    <a:pt x="12" y="10"/>
                  </a:lnTo>
                  <a:lnTo>
                    <a:pt x="24" y="12"/>
                  </a:lnTo>
                  <a:lnTo>
                    <a:pt x="46" y="18"/>
                  </a:lnTo>
                  <a:lnTo>
                    <a:pt x="40" y="16"/>
                  </a:lnTo>
                  <a:lnTo>
                    <a:pt x="46" y="14"/>
                  </a:lnTo>
                  <a:lnTo>
                    <a:pt x="50" y="12"/>
                  </a:lnTo>
                  <a:lnTo>
                    <a:pt x="50" y="10"/>
                  </a:lnTo>
                  <a:lnTo>
                    <a:pt x="48" y="8"/>
                  </a:lnTo>
                  <a:lnTo>
                    <a:pt x="40" y="4"/>
                  </a:lnTo>
                  <a:lnTo>
                    <a:pt x="48" y="4"/>
                  </a:lnTo>
                  <a:lnTo>
                    <a:pt x="58" y="4"/>
                  </a:lnTo>
                  <a:lnTo>
                    <a:pt x="76" y="4"/>
                  </a:lnTo>
                  <a:lnTo>
                    <a:pt x="66" y="0"/>
                  </a:lnTo>
                  <a:lnTo>
                    <a:pt x="56" y="0"/>
                  </a:lnTo>
                  <a:lnTo>
                    <a:pt x="46" y="0"/>
                  </a:lnTo>
                  <a:lnTo>
                    <a:pt x="36" y="0"/>
                  </a:lnTo>
                  <a:lnTo>
                    <a:pt x="30" y="4"/>
                  </a:lnTo>
                  <a:close/>
                </a:path>
              </a:pathLst>
            </a:custGeom>
            <a:solidFill>
              <a:srgbClr val="1F8E43"/>
            </a:solidFill>
            <a:ln w="3175">
              <a:solidFill>
                <a:srgbClr val="006B30"/>
              </a:solidFill>
              <a:round/>
              <a:headEnd/>
              <a:tailEnd/>
            </a:ln>
          </p:spPr>
          <p:txBody>
            <a:bodyPr/>
            <a:lstStyle/>
            <a:p>
              <a:endParaRPr lang="en-US"/>
            </a:p>
          </p:txBody>
        </p:sp>
        <p:sp>
          <p:nvSpPr>
            <p:cNvPr id="29351" name="Freeform 410"/>
            <p:cNvSpPr>
              <a:spLocks/>
            </p:cNvSpPr>
            <p:nvPr/>
          </p:nvSpPr>
          <p:spPr bwMode="auto">
            <a:xfrm>
              <a:off x="928" y="2332"/>
              <a:ext cx="86" cy="30"/>
            </a:xfrm>
            <a:custGeom>
              <a:avLst/>
              <a:gdLst>
                <a:gd name="T0" fmla="*/ 34 w 86"/>
                <a:gd name="T1" fmla="*/ 2 h 30"/>
                <a:gd name="T2" fmla="*/ 24 w 86"/>
                <a:gd name="T3" fmla="*/ 2 h 30"/>
                <a:gd name="T4" fmla="*/ 16 w 86"/>
                <a:gd name="T5" fmla="*/ 4 h 30"/>
                <a:gd name="T6" fmla="*/ 8 w 86"/>
                <a:gd name="T7" fmla="*/ 8 h 30"/>
                <a:gd name="T8" fmla="*/ 0 w 86"/>
                <a:gd name="T9" fmla="*/ 14 h 30"/>
                <a:gd name="T10" fmla="*/ 20 w 86"/>
                <a:gd name="T11" fmla="*/ 14 h 30"/>
                <a:gd name="T12" fmla="*/ 30 w 86"/>
                <a:gd name="T13" fmla="*/ 16 h 30"/>
                <a:gd name="T14" fmla="*/ 40 w 86"/>
                <a:gd name="T15" fmla="*/ 20 h 30"/>
                <a:gd name="T16" fmla="*/ 36 w 86"/>
                <a:gd name="T17" fmla="*/ 20 h 30"/>
                <a:gd name="T18" fmla="*/ 30 w 86"/>
                <a:gd name="T19" fmla="*/ 22 h 30"/>
                <a:gd name="T20" fmla="*/ 26 w 86"/>
                <a:gd name="T21" fmla="*/ 24 h 30"/>
                <a:gd name="T22" fmla="*/ 22 w 86"/>
                <a:gd name="T23" fmla="*/ 26 h 30"/>
                <a:gd name="T24" fmla="*/ 42 w 86"/>
                <a:gd name="T25" fmla="*/ 28 h 30"/>
                <a:gd name="T26" fmla="*/ 62 w 86"/>
                <a:gd name="T27" fmla="*/ 30 h 30"/>
                <a:gd name="T28" fmla="*/ 58 w 86"/>
                <a:gd name="T29" fmla="*/ 20 h 30"/>
                <a:gd name="T30" fmla="*/ 84 w 86"/>
                <a:gd name="T31" fmla="*/ 20 h 30"/>
                <a:gd name="T32" fmla="*/ 68 w 86"/>
                <a:gd name="T33" fmla="*/ 10 h 30"/>
                <a:gd name="T34" fmla="*/ 86 w 86"/>
                <a:gd name="T35" fmla="*/ 10 h 30"/>
                <a:gd name="T36" fmla="*/ 74 w 86"/>
                <a:gd name="T37" fmla="*/ 6 h 30"/>
                <a:gd name="T38" fmla="*/ 64 w 86"/>
                <a:gd name="T39" fmla="*/ 2 h 30"/>
                <a:gd name="T40" fmla="*/ 40 w 86"/>
                <a:gd name="T41" fmla="*/ 0 h 30"/>
                <a:gd name="T42" fmla="*/ 34 w 86"/>
                <a:gd name="T43" fmla="*/ 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0"/>
                <a:gd name="T68" fmla="*/ 86 w 86"/>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0">
                  <a:moveTo>
                    <a:pt x="34" y="2"/>
                  </a:moveTo>
                  <a:lnTo>
                    <a:pt x="24" y="2"/>
                  </a:lnTo>
                  <a:lnTo>
                    <a:pt x="16" y="4"/>
                  </a:lnTo>
                  <a:lnTo>
                    <a:pt x="8" y="8"/>
                  </a:lnTo>
                  <a:lnTo>
                    <a:pt x="0" y="14"/>
                  </a:lnTo>
                  <a:lnTo>
                    <a:pt x="20" y="14"/>
                  </a:lnTo>
                  <a:lnTo>
                    <a:pt x="30" y="16"/>
                  </a:lnTo>
                  <a:lnTo>
                    <a:pt x="40" y="20"/>
                  </a:lnTo>
                  <a:lnTo>
                    <a:pt x="36" y="20"/>
                  </a:lnTo>
                  <a:lnTo>
                    <a:pt x="30" y="22"/>
                  </a:lnTo>
                  <a:lnTo>
                    <a:pt x="26" y="24"/>
                  </a:lnTo>
                  <a:lnTo>
                    <a:pt x="22" y="26"/>
                  </a:lnTo>
                  <a:lnTo>
                    <a:pt x="42" y="28"/>
                  </a:lnTo>
                  <a:lnTo>
                    <a:pt x="62" y="30"/>
                  </a:lnTo>
                  <a:lnTo>
                    <a:pt x="58" y="20"/>
                  </a:lnTo>
                  <a:lnTo>
                    <a:pt x="84" y="20"/>
                  </a:lnTo>
                  <a:lnTo>
                    <a:pt x="68" y="10"/>
                  </a:lnTo>
                  <a:lnTo>
                    <a:pt x="86" y="10"/>
                  </a:lnTo>
                  <a:lnTo>
                    <a:pt x="74" y="6"/>
                  </a:lnTo>
                  <a:lnTo>
                    <a:pt x="64" y="2"/>
                  </a:lnTo>
                  <a:lnTo>
                    <a:pt x="40" y="0"/>
                  </a:lnTo>
                  <a:lnTo>
                    <a:pt x="34" y="2"/>
                  </a:lnTo>
                  <a:close/>
                </a:path>
              </a:pathLst>
            </a:custGeom>
            <a:solidFill>
              <a:srgbClr val="1F8E43"/>
            </a:solidFill>
            <a:ln w="3175">
              <a:solidFill>
                <a:srgbClr val="006B30"/>
              </a:solidFill>
              <a:round/>
              <a:headEnd/>
              <a:tailEnd/>
            </a:ln>
          </p:spPr>
          <p:txBody>
            <a:bodyPr/>
            <a:lstStyle/>
            <a:p>
              <a:endParaRPr lang="en-US"/>
            </a:p>
          </p:txBody>
        </p:sp>
        <p:sp>
          <p:nvSpPr>
            <p:cNvPr id="29352" name="Freeform 411"/>
            <p:cNvSpPr>
              <a:spLocks/>
            </p:cNvSpPr>
            <p:nvPr/>
          </p:nvSpPr>
          <p:spPr bwMode="auto">
            <a:xfrm>
              <a:off x="864" y="2306"/>
              <a:ext cx="70" cy="30"/>
            </a:xfrm>
            <a:custGeom>
              <a:avLst/>
              <a:gdLst>
                <a:gd name="T0" fmla="*/ 28 w 70"/>
                <a:gd name="T1" fmla="*/ 2 h 30"/>
                <a:gd name="T2" fmla="*/ 22 w 70"/>
                <a:gd name="T3" fmla="*/ 2 h 30"/>
                <a:gd name="T4" fmla="*/ 14 w 70"/>
                <a:gd name="T5" fmla="*/ 4 h 30"/>
                <a:gd name="T6" fmla="*/ 0 w 70"/>
                <a:gd name="T7" fmla="*/ 10 h 30"/>
                <a:gd name="T8" fmla="*/ 12 w 70"/>
                <a:gd name="T9" fmla="*/ 12 h 30"/>
                <a:gd name="T10" fmla="*/ 24 w 70"/>
                <a:gd name="T11" fmla="*/ 12 h 30"/>
                <a:gd name="T12" fmla="*/ 14 w 70"/>
                <a:gd name="T13" fmla="*/ 18 h 30"/>
                <a:gd name="T14" fmla="*/ 8 w 70"/>
                <a:gd name="T15" fmla="*/ 22 h 30"/>
                <a:gd name="T16" fmla="*/ 4 w 70"/>
                <a:gd name="T17" fmla="*/ 26 h 30"/>
                <a:gd name="T18" fmla="*/ 28 w 70"/>
                <a:gd name="T19" fmla="*/ 26 h 30"/>
                <a:gd name="T20" fmla="*/ 52 w 70"/>
                <a:gd name="T21" fmla="*/ 30 h 30"/>
                <a:gd name="T22" fmla="*/ 48 w 70"/>
                <a:gd name="T23" fmla="*/ 26 h 30"/>
                <a:gd name="T24" fmla="*/ 44 w 70"/>
                <a:gd name="T25" fmla="*/ 22 h 30"/>
                <a:gd name="T26" fmla="*/ 50 w 70"/>
                <a:gd name="T27" fmla="*/ 20 h 30"/>
                <a:gd name="T28" fmla="*/ 58 w 70"/>
                <a:gd name="T29" fmla="*/ 20 h 30"/>
                <a:gd name="T30" fmla="*/ 64 w 70"/>
                <a:gd name="T31" fmla="*/ 20 h 30"/>
                <a:gd name="T32" fmla="*/ 70 w 70"/>
                <a:gd name="T33" fmla="*/ 18 h 30"/>
                <a:gd name="T34" fmla="*/ 64 w 70"/>
                <a:gd name="T35" fmla="*/ 16 h 30"/>
                <a:gd name="T36" fmla="*/ 56 w 70"/>
                <a:gd name="T37" fmla="*/ 12 h 30"/>
                <a:gd name="T38" fmla="*/ 50 w 70"/>
                <a:gd name="T39" fmla="*/ 10 h 30"/>
                <a:gd name="T40" fmla="*/ 42 w 70"/>
                <a:gd name="T41" fmla="*/ 6 h 30"/>
                <a:gd name="T42" fmla="*/ 46 w 70"/>
                <a:gd name="T43" fmla="*/ 4 h 30"/>
                <a:gd name="T44" fmla="*/ 48 w 70"/>
                <a:gd name="T45" fmla="*/ 4 h 30"/>
                <a:gd name="T46" fmla="*/ 52 w 70"/>
                <a:gd name="T47" fmla="*/ 4 h 30"/>
                <a:gd name="T48" fmla="*/ 54 w 70"/>
                <a:gd name="T49" fmla="*/ 2 h 30"/>
                <a:gd name="T50" fmla="*/ 40 w 70"/>
                <a:gd name="T51" fmla="*/ 2 h 30"/>
                <a:gd name="T52" fmla="*/ 26 w 70"/>
                <a:gd name="T53" fmla="*/ 0 h 30"/>
                <a:gd name="T54" fmla="*/ 28 w 70"/>
                <a:gd name="T55" fmla="*/ 2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30"/>
                <a:gd name="T86" fmla="*/ 70 w 70"/>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30">
                  <a:moveTo>
                    <a:pt x="28" y="2"/>
                  </a:moveTo>
                  <a:lnTo>
                    <a:pt x="22" y="2"/>
                  </a:lnTo>
                  <a:lnTo>
                    <a:pt x="14" y="4"/>
                  </a:lnTo>
                  <a:lnTo>
                    <a:pt x="0" y="10"/>
                  </a:lnTo>
                  <a:lnTo>
                    <a:pt x="12" y="12"/>
                  </a:lnTo>
                  <a:lnTo>
                    <a:pt x="24" y="12"/>
                  </a:lnTo>
                  <a:lnTo>
                    <a:pt x="14" y="18"/>
                  </a:lnTo>
                  <a:lnTo>
                    <a:pt x="8" y="22"/>
                  </a:lnTo>
                  <a:lnTo>
                    <a:pt x="4" y="26"/>
                  </a:lnTo>
                  <a:lnTo>
                    <a:pt x="28" y="26"/>
                  </a:lnTo>
                  <a:lnTo>
                    <a:pt x="52" y="30"/>
                  </a:lnTo>
                  <a:lnTo>
                    <a:pt x="48" y="26"/>
                  </a:lnTo>
                  <a:lnTo>
                    <a:pt x="44" y="22"/>
                  </a:lnTo>
                  <a:lnTo>
                    <a:pt x="50" y="20"/>
                  </a:lnTo>
                  <a:lnTo>
                    <a:pt x="58" y="20"/>
                  </a:lnTo>
                  <a:lnTo>
                    <a:pt x="64" y="20"/>
                  </a:lnTo>
                  <a:lnTo>
                    <a:pt x="70" y="18"/>
                  </a:lnTo>
                  <a:lnTo>
                    <a:pt x="64" y="16"/>
                  </a:lnTo>
                  <a:lnTo>
                    <a:pt x="56" y="12"/>
                  </a:lnTo>
                  <a:lnTo>
                    <a:pt x="50" y="10"/>
                  </a:lnTo>
                  <a:lnTo>
                    <a:pt x="42" y="6"/>
                  </a:lnTo>
                  <a:lnTo>
                    <a:pt x="46" y="4"/>
                  </a:lnTo>
                  <a:lnTo>
                    <a:pt x="48" y="4"/>
                  </a:lnTo>
                  <a:lnTo>
                    <a:pt x="52" y="4"/>
                  </a:lnTo>
                  <a:lnTo>
                    <a:pt x="54" y="2"/>
                  </a:lnTo>
                  <a:lnTo>
                    <a:pt x="40" y="2"/>
                  </a:lnTo>
                  <a:lnTo>
                    <a:pt x="26" y="0"/>
                  </a:lnTo>
                  <a:lnTo>
                    <a:pt x="28" y="2"/>
                  </a:lnTo>
                  <a:close/>
                </a:path>
              </a:pathLst>
            </a:custGeom>
            <a:solidFill>
              <a:srgbClr val="1F8E43"/>
            </a:solidFill>
            <a:ln w="3175">
              <a:solidFill>
                <a:srgbClr val="006B30"/>
              </a:solidFill>
              <a:round/>
              <a:headEnd/>
              <a:tailEnd/>
            </a:ln>
          </p:spPr>
          <p:txBody>
            <a:bodyPr/>
            <a:lstStyle/>
            <a:p>
              <a:endParaRPr lang="en-US"/>
            </a:p>
          </p:txBody>
        </p:sp>
        <p:sp>
          <p:nvSpPr>
            <p:cNvPr id="29353" name="Freeform 412"/>
            <p:cNvSpPr>
              <a:spLocks/>
            </p:cNvSpPr>
            <p:nvPr/>
          </p:nvSpPr>
          <p:spPr bwMode="auto">
            <a:xfrm>
              <a:off x="816" y="2298"/>
              <a:ext cx="76" cy="28"/>
            </a:xfrm>
            <a:custGeom>
              <a:avLst/>
              <a:gdLst>
                <a:gd name="T0" fmla="*/ 42 w 76"/>
                <a:gd name="T1" fmla="*/ 0 h 28"/>
                <a:gd name="T2" fmla="*/ 30 w 76"/>
                <a:gd name="T3" fmla="*/ 0 h 28"/>
                <a:gd name="T4" fmla="*/ 20 w 76"/>
                <a:gd name="T5" fmla="*/ 4 h 28"/>
                <a:gd name="T6" fmla="*/ 10 w 76"/>
                <a:gd name="T7" fmla="*/ 10 h 28"/>
                <a:gd name="T8" fmla="*/ 0 w 76"/>
                <a:gd name="T9" fmla="*/ 16 h 28"/>
                <a:gd name="T10" fmla="*/ 14 w 76"/>
                <a:gd name="T11" fmla="*/ 12 h 28"/>
                <a:gd name="T12" fmla="*/ 22 w 76"/>
                <a:gd name="T13" fmla="*/ 12 h 28"/>
                <a:gd name="T14" fmla="*/ 30 w 76"/>
                <a:gd name="T15" fmla="*/ 12 h 28"/>
                <a:gd name="T16" fmla="*/ 26 w 76"/>
                <a:gd name="T17" fmla="*/ 16 h 28"/>
                <a:gd name="T18" fmla="*/ 20 w 76"/>
                <a:gd name="T19" fmla="*/ 20 h 28"/>
                <a:gd name="T20" fmla="*/ 10 w 76"/>
                <a:gd name="T21" fmla="*/ 28 h 28"/>
                <a:gd name="T22" fmla="*/ 28 w 76"/>
                <a:gd name="T23" fmla="*/ 26 h 28"/>
                <a:gd name="T24" fmla="*/ 36 w 76"/>
                <a:gd name="T25" fmla="*/ 24 h 28"/>
                <a:gd name="T26" fmla="*/ 46 w 76"/>
                <a:gd name="T27" fmla="*/ 26 h 28"/>
                <a:gd name="T28" fmla="*/ 42 w 76"/>
                <a:gd name="T29" fmla="*/ 28 h 28"/>
                <a:gd name="T30" fmla="*/ 54 w 76"/>
                <a:gd name="T31" fmla="*/ 24 h 28"/>
                <a:gd name="T32" fmla="*/ 68 w 76"/>
                <a:gd name="T33" fmla="*/ 20 h 28"/>
                <a:gd name="T34" fmla="*/ 64 w 76"/>
                <a:gd name="T35" fmla="*/ 16 h 28"/>
                <a:gd name="T36" fmla="*/ 60 w 76"/>
                <a:gd name="T37" fmla="*/ 16 h 28"/>
                <a:gd name="T38" fmla="*/ 56 w 76"/>
                <a:gd name="T39" fmla="*/ 16 h 28"/>
                <a:gd name="T40" fmla="*/ 54 w 76"/>
                <a:gd name="T41" fmla="*/ 14 h 28"/>
                <a:gd name="T42" fmla="*/ 58 w 76"/>
                <a:gd name="T43" fmla="*/ 12 h 28"/>
                <a:gd name="T44" fmla="*/ 64 w 76"/>
                <a:gd name="T45" fmla="*/ 10 h 28"/>
                <a:gd name="T46" fmla="*/ 70 w 76"/>
                <a:gd name="T47" fmla="*/ 10 h 28"/>
                <a:gd name="T48" fmla="*/ 76 w 76"/>
                <a:gd name="T49" fmla="*/ 8 h 28"/>
                <a:gd name="T50" fmla="*/ 68 w 76"/>
                <a:gd name="T51" fmla="*/ 2 h 28"/>
                <a:gd name="T52" fmla="*/ 58 w 76"/>
                <a:gd name="T53" fmla="*/ 2 h 28"/>
                <a:gd name="T54" fmla="*/ 40 w 76"/>
                <a:gd name="T55" fmla="*/ 0 h 28"/>
                <a:gd name="T56" fmla="*/ 42 w 76"/>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28"/>
                <a:gd name="T89" fmla="*/ 76 w 76"/>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28">
                  <a:moveTo>
                    <a:pt x="42" y="0"/>
                  </a:moveTo>
                  <a:lnTo>
                    <a:pt x="30" y="0"/>
                  </a:lnTo>
                  <a:lnTo>
                    <a:pt x="20" y="4"/>
                  </a:lnTo>
                  <a:lnTo>
                    <a:pt x="10" y="10"/>
                  </a:lnTo>
                  <a:lnTo>
                    <a:pt x="0" y="16"/>
                  </a:lnTo>
                  <a:lnTo>
                    <a:pt x="14" y="12"/>
                  </a:lnTo>
                  <a:lnTo>
                    <a:pt x="22" y="12"/>
                  </a:lnTo>
                  <a:lnTo>
                    <a:pt x="30" y="12"/>
                  </a:lnTo>
                  <a:lnTo>
                    <a:pt x="26" y="16"/>
                  </a:lnTo>
                  <a:lnTo>
                    <a:pt x="20" y="20"/>
                  </a:lnTo>
                  <a:lnTo>
                    <a:pt x="10" y="28"/>
                  </a:lnTo>
                  <a:lnTo>
                    <a:pt x="28" y="26"/>
                  </a:lnTo>
                  <a:lnTo>
                    <a:pt x="36" y="24"/>
                  </a:lnTo>
                  <a:lnTo>
                    <a:pt x="46" y="26"/>
                  </a:lnTo>
                  <a:lnTo>
                    <a:pt x="42" y="28"/>
                  </a:lnTo>
                  <a:lnTo>
                    <a:pt x="54" y="24"/>
                  </a:lnTo>
                  <a:lnTo>
                    <a:pt x="68" y="20"/>
                  </a:lnTo>
                  <a:lnTo>
                    <a:pt x="64" y="16"/>
                  </a:lnTo>
                  <a:lnTo>
                    <a:pt x="60" y="16"/>
                  </a:lnTo>
                  <a:lnTo>
                    <a:pt x="56" y="16"/>
                  </a:lnTo>
                  <a:lnTo>
                    <a:pt x="54" y="14"/>
                  </a:lnTo>
                  <a:lnTo>
                    <a:pt x="58" y="12"/>
                  </a:lnTo>
                  <a:lnTo>
                    <a:pt x="64" y="10"/>
                  </a:lnTo>
                  <a:lnTo>
                    <a:pt x="70" y="10"/>
                  </a:lnTo>
                  <a:lnTo>
                    <a:pt x="76" y="8"/>
                  </a:lnTo>
                  <a:lnTo>
                    <a:pt x="68" y="2"/>
                  </a:lnTo>
                  <a:lnTo>
                    <a:pt x="58" y="2"/>
                  </a:lnTo>
                  <a:lnTo>
                    <a:pt x="40" y="0"/>
                  </a:lnTo>
                  <a:lnTo>
                    <a:pt x="42" y="0"/>
                  </a:lnTo>
                  <a:close/>
                </a:path>
              </a:pathLst>
            </a:custGeom>
            <a:solidFill>
              <a:srgbClr val="1F8E43"/>
            </a:solidFill>
            <a:ln w="3175">
              <a:solidFill>
                <a:srgbClr val="006B30"/>
              </a:solidFill>
              <a:round/>
              <a:headEnd/>
              <a:tailEnd/>
            </a:ln>
          </p:spPr>
          <p:txBody>
            <a:bodyPr/>
            <a:lstStyle/>
            <a:p>
              <a:endParaRPr lang="en-US"/>
            </a:p>
          </p:txBody>
        </p:sp>
        <p:sp>
          <p:nvSpPr>
            <p:cNvPr id="29354" name="Freeform 413"/>
            <p:cNvSpPr>
              <a:spLocks/>
            </p:cNvSpPr>
            <p:nvPr/>
          </p:nvSpPr>
          <p:spPr bwMode="auto">
            <a:xfrm>
              <a:off x="782" y="2312"/>
              <a:ext cx="70" cy="30"/>
            </a:xfrm>
            <a:custGeom>
              <a:avLst/>
              <a:gdLst>
                <a:gd name="T0" fmla="*/ 34 w 70"/>
                <a:gd name="T1" fmla="*/ 0 h 30"/>
                <a:gd name="T2" fmla="*/ 24 w 70"/>
                <a:gd name="T3" fmla="*/ 2 h 30"/>
                <a:gd name="T4" fmla="*/ 16 w 70"/>
                <a:gd name="T5" fmla="*/ 6 h 30"/>
                <a:gd name="T6" fmla="*/ 6 w 70"/>
                <a:gd name="T7" fmla="*/ 12 h 30"/>
                <a:gd name="T8" fmla="*/ 0 w 70"/>
                <a:gd name="T9" fmla="*/ 18 h 30"/>
                <a:gd name="T10" fmla="*/ 12 w 70"/>
                <a:gd name="T11" fmla="*/ 16 h 30"/>
                <a:gd name="T12" fmla="*/ 18 w 70"/>
                <a:gd name="T13" fmla="*/ 14 h 30"/>
                <a:gd name="T14" fmla="*/ 24 w 70"/>
                <a:gd name="T15" fmla="*/ 16 h 30"/>
                <a:gd name="T16" fmla="*/ 8 w 70"/>
                <a:gd name="T17" fmla="*/ 30 h 30"/>
                <a:gd name="T18" fmla="*/ 26 w 70"/>
                <a:gd name="T19" fmla="*/ 26 h 30"/>
                <a:gd name="T20" fmla="*/ 46 w 70"/>
                <a:gd name="T21" fmla="*/ 26 h 30"/>
                <a:gd name="T22" fmla="*/ 44 w 70"/>
                <a:gd name="T23" fmla="*/ 26 h 30"/>
                <a:gd name="T24" fmla="*/ 42 w 70"/>
                <a:gd name="T25" fmla="*/ 26 h 30"/>
                <a:gd name="T26" fmla="*/ 56 w 70"/>
                <a:gd name="T27" fmla="*/ 20 h 30"/>
                <a:gd name="T28" fmla="*/ 70 w 70"/>
                <a:gd name="T29" fmla="*/ 16 h 30"/>
                <a:gd name="T30" fmla="*/ 68 w 70"/>
                <a:gd name="T31" fmla="*/ 14 h 30"/>
                <a:gd name="T32" fmla="*/ 54 w 70"/>
                <a:gd name="T33" fmla="*/ 14 h 30"/>
                <a:gd name="T34" fmla="*/ 40 w 70"/>
                <a:gd name="T35" fmla="*/ 10 h 30"/>
                <a:gd name="T36" fmla="*/ 42 w 70"/>
                <a:gd name="T37" fmla="*/ 8 h 30"/>
                <a:gd name="T38" fmla="*/ 46 w 70"/>
                <a:gd name="T39" fmla="*/ 6 h 30"/>
                <a:gd name="T40" fmla="*/ 52 w 70"/>
                <a:gd name="T41" fmla="*/ 6 h 30"/>
                <a:gd name="T42" fmla="*/ 58 w 70"/>
                <a:gd name="T43" fmla="*/ 4 h 30"/>
                <a:gd name="T44" fmla="*/ 62 w 70"/>
                <a:gd name="T45" fmla="*/ 2 h 30"/>
                <a:gd name="T46" fmla="*/ 64 w 70"/>
                <a:gd name="T47" fmla="*/ 0 h 30"/>
                <a:gd name="T48" fmla="*/ 30 w 70"/>
                <a:gd name="T49" fmla="*/ 4 h 30"/>
                <a:gd name="T50" fmla="*/ 30 w 70"/>
                <a:gd name="T51" fmla="*/ 2 h 30"/>
                <a:gd name="T52" fmla="*/ 34 w 70"/>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0"/>
                <a:gd name="T83" fmla="*/ 70 w 70"/>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0">
                  <a:moveTo>
                    <a:pt x="34" y="0"/>
                  </a:moveTo>
                  <a:lnTo>
                    <a:pt x="24" y="2"/>
                  </a:lnTo>
                  <a:lnTo>
                    <a:pt x="16" y="6"/>
                  </a:lnTo>
                  <a:lnTo>
                    <a:pt x="6" y="12"/>
                  </a:lnTo>
                  <a:lnTo>
                    <a:pt x="0" y="18"/>
                  </a:lnTo>
                  <a:lnTo>
                    <a:pt x="12" y="16"/>
                  </a:lnTo>
                  <a:lnTo>
                    <a:pt x="18" y="14"/>
                  </a:lnTo>
                  <a:lnTo>
                    <a:pt x="24" y="16"/>
                  </a:lnTo>
                  <a:lnTo>
                    <a:pt x="8" y="30"/>
                  </a:lnTo>
                  <a:lnTo>
                    <a:pt x="26" y="26"/>
                  </a:lnTo>
                  <a:lnTo>
                    <a:pt x="46" y="26"/>
                  </a:lnTo>
                  <a:lnTo>
                    <a:pt x="44" y="26"/>
                  </a:lnTo>
                  <a:lnTo>
                    <a:pt x="42" y="26"/>
                  </a:lnTo>
                  <a:lnTo>
                    <a:pt x="56" y="20"/>
                  </a:lnTo>
                  <a:lnTo>
                    <a:pt x="70" y="16"/>
                  </a:lnTo>
                  <a:lnTo>
                    <a:pt x="68" y="14"/>
                  </a:lnTo>
                  <a:lnTo>
                    <a:pt x="54" y="14"/>
                  </a:lnTo>
                  <a:lnTo>
                    <a:pt x="40" y="10"/>
                  </a:lnTo>
                  <a:lnTo>
                    <a:pt x="42" y="8"/>
                  </a:lnTo>
                  <a:lnTo>
                    <a:pt x="46" y="6"/>
                  </a:lnTo>
                  <a:lnTo>
                    <a:pt x="52" y="6"/>
                  </a:lnTo>
                  <a:lnTo>
                    <a:pt x="58" y="4"/>
                  </a:lnTo>
                  <a:lnTo>
                    <a:pt x="62" y="2"/>
                  </a:lnTo>
                  <a:lnTo>
                    <a:pt x="64" y="0"/>
                  </a:lnTo>
                  <a:lnTo>
                    <a:pt x="30" y="4"/>
                  </a:lnTo>
                  <a:lnTo>
                    <a:pt x="30" y="2"/>
                  </a:lnTo>
                  <a:lnTo>
                    <a:pt x="34" y="0"/>
                  </a:lnTo>
                  <a:close/>
                </a:path>
              </a:pathLst>
            </a:custGeom>
            <a:solidFill>
              <a:srgbClr val="1F8E43"/>
            </a:solidFill>
            <a:ln w="3175">
              <a:solidFill>
                <a:srgbClr val="006B30"/>
              </a:solidFill>
              <a:round/>
              <a:headEnd/>
              <a:tailEnd/>
            </a:ln>
          </p:spPr>
          <p:txBody>
            <a:bodyPr/>
            <a:lstStyle/>
            <a:p>
              <a:endParaRPr lang="en-US"/>
            </a:p>
          </p:txBody>
        </p:sp>
        <p:sp>
          <p:nvSpPr>
            <p:cNvPr id="29355" name="Freeform 414"/>
            <p:cNvSpPr>
              <a:spLocks/>
            </p:cNvSpPr>
            <p:nvPr/>
          </p:nvSpPr>
          <p:spPr bwMode="auto">
            <a:xfrm>
              <a:off x="776" y="2262"/>
              <a:ext cx="86" cy="32"/>
            </a:xfrm>
            <a:custGeom>
              <a:avLst/>
              <a:gdLst>
                <a:gd name="T0" fmla="*/ 54 w 86"/>
                <a:gd name="T1" fmla="*/ 2 h 32"/>
                <a:gd name="T2" fmla="*/ 38 w 86"/>
                <a:gd name="T3" fmla="*/ 6 h 32"/>
                <a:gd name="T4" fmla="*/ 24 w 86"/>
                <a:gd name="T5" fmla="*/ 12 h 32"/>
                <a:gd name="T6" fmla="*/ 10 w 86"/>
                <a:gd name="T7" fmla="*/ 20 h 32"/>
                <a:gd name="T8" fmla="*/ 4 w 86"/>
                <a:gd name="T9" fmla="*/ 26 h 32"/>
                <a:gd name="T10" fmla="*/ 0 w 86"/>
                <a:gd name="T11" fmla="*/ 32 h 32"/>
                <a:gd name="T12" fmla="*/ 12 w 86"/>
                <a:gd name="T13" fmla="*/ 26 h 32"/>
                <a:gd name="T14" fmla="*/ 26 w 86"/>
                <a:gd name="T15" fmla="*/ 24 h 32"/>
                <a:gd name="T16" fmla="*/ 40 w 86"/>
                <a:gd name="T17" fmla="*/ 22 h 32"/>
                <a:gd name="T18" fmla="*/ 54 w 86"/>
                <a:gd name="T19" fmla="*/ 22 h 32"/>
                <a:gd name="T20" fmla="*/ 50 w 86"/>
                <a:gd name="T21" fmla="*/ 24 h 32"/>
                <a:gd name="T22" fmla="*/ 44 w 86"/>
                <a:gd name="T23" fmla="*/ 26 h 32"/>
                <a:gd name="T24" fmla="*/ 40 w 86"/>
                <a:gd name="T25" fmla="*/ 30 h 32"/>
                <a:gd name="T26" fmla="*/ 36 w 86"/>
                <a:gd name="T27" fmla="*/ 32 h 32"/>
                <a:gd name="T28" fmla="*/ 56 w 86"/>
                <a:gd name="T29" fmla="*/ 28 h 32"/>
                <a:gd name="T30" fmla="*/ 76 w 86"/>
                <a:gd name="T31" fmla="*/ 26 h 32"/>
                <a:gd name="T32" fmla="*/ 68 w 86"/>
                <a:gd name="T33" fmla="*/ 20 h 32"/>
                <a:gd name="T34" fmla="*/ 60 w 86"/>
                <a:gd name="T35" fmla="*/ 16 h 32"/>
                <a:gd name="T36" fmla="*/ 72 w 86"/>
                <a:gd name="T37" fmla="*/ 14 h 32"/>
                <a:gd name="T38" fmla="*/ 86 w 86"/>
                <a:gd name="T39" fmla="*/ 12 h 32"/>
                <a:gd name="T40" fmla="*/ 80 w 86"/>
                <a:gd name="T41" fmla="*/ 8 h 32"/>
                <a:gd name="T42" fmla="*/ 72 w 86"/>
                <a:gd name="T43" fmla="*/ 6 h 32"/>
                <a:gd name="T44" fmla="*/ 78 w 86"/>
                <a:gd name="T45" fmla="*/ 4 h 32"/>
                <a:gd name="T46" fmla="*/ 80 w 86"/>
                <a:gd name="T47" fmla="*/ 2 h 32"/>
                <a:gd name="T48" fmla="*/ 82 w 86"/>
                <a:gd name="T49" fmla="*/ 0 h 32"/>
                <a:gd name="T50" fmla="*/ 54 w 86"/>
                <a:gd name="T51" fmla="*/ 2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32"/>
                <a:gd name="T80" fmla="*/ 86 w 86"/>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32">
                  <a:moveTo>
                    <a:pt x="54" y="2"/>
                  </a:moveTo>
                  <a:lnTo>
                    <a:pt x="38" y="6"/>
                  </a:lnTo>
                  <a:lnTo>
                    <a:pt x="24" y="12"/>
                  </a:lnTo>
                  <a:lnTo>
                    <a:pt x="10" y="20"/>
                  </a:lnTo>
                  <a:lnTo>
                    <a:pt x="4" y="26"/>
                  </a:lnTo>
                  <a:lnTo>
                    <a:pt x="0" y="32"/>
                  </a:lnTo>
                  <a:lnTo>
                    <a:pt x="12" y="26"/>
                  </a:lnTo>
                  <a:lnTo>
                    <a:pt x="26" y="24"/>
                  </a:lnTo>
                  <a:lnTo>
                    <a:pt x="40" y="22"/>
                  </a:lnTo>
                  <a:lnTo>
                    <a:pt x="54" y="22"/>
                  </a:lnTo>
                  <a:lnTo>
                    <a:pt x="50" y="24"/>
                  </a:lnTo>
                  <a:lnTo>
                    <a:pt x="44" y="26"/>
                  </a:lnTo>
                  <a:lnTo>
                    <a:pt x="40" y="30"/>
                  </a:lnTo>
                  <a:lnTo>
                    <a:pt x="36" y="32"/>
                  </a:lnTo>
                  <a:lnTo>
                    <a:pt x="56" y="28"/>
                  </a:lnTo>
                  <a:lnTo>
                    <a:pt x="76" y="26"/>
                  </a:lnTo>
                  <a:lnTo>
                    <a:pt x="68" y="20"/>
                  </a:lnTo>
                  <a:lnTo>
                    <a:pt x="60" y="16"/>
                  </a:lnTo>
                  <a:lnTo>
                    <a:pt x="72" y="14"/>
                  </a:lnTo>
                  <a:lnTo>
                    <a:pt x="86" y="12"/>
                  </a:lnTo>
                  <a:lnTo>
                    <a:pt x="80" y="8"/>
                  </a:lnTo>
                  <a:lnTo>
                    <a:pt x="72" y="6"/>
                  </a:lnTo>
                  <a:lnTo>
                    <a:pt x="78" y="4"/>
                  </a:lnTo>
                  <a:lnTo>
                    <a:pt x="80" y="2"/>
                  </a:lnTo>
                  <a:lnTo>
                    <a:pt x="82" y="0"/>
                  </a:lnTo>
                  <a:lnTo>
                    <a:pt x="54" y="2"/>
                  </a:lnTo>
                  <a:close/>
                </a:path>
              </a:pathLst>
            </a:custGeom>
            <a:solidFill>
              <a:srgbClr val="1F8E43"/>
            </a:solidFill>
            <a:ln w="3175">
              <a:solidFill>
                <a:srgbClr val="006B30"/>
              </a:solidFill>
              <a:round/>
              <a:headEnd/>
              <a:tailEnd/>
            </a:ln>
          </p:spPr>
          <p:txBody>
            <a:bodyPr/>
            <a:lstStyle/>
            <a:p>
              <a:endParaRPr lang="en-US"/>
            </a:p>
          </p:txBody>
        </p:sp>
        <p:sp>
          <p:nvSpPr>
            <p:cNvPr id="29356" name="Freeform 415"/>
            <p:cNvSpPr>
              <a:spLocks/>
            </p:cNvSpPr>
            <p:nvPr/>
          </p:nvSpPr>
          <p:spPr bwMode="auto">
            <a:xfrm>
              <a:off x="852" y="2276"/>
              <a:ext cx="52" cy="18"/>
            </a:xfrm>
            <a:custGeom>
              <a:avLst/>
              <a:gdLst>
                <a:gd name="T0" fmla="*/ 38 w 52"/>
                <a:gd name="T1" fmla="*/ 4 h 18"/>
                <a:gd name="T2" fmla="*/ 18 w 52"/>
                <a:gd name="T3" fmla="*/ 6 h 18"/>
                <a:gd name="T4" fmla="*/ 8 w 52"/>
                <a:gd name="T5" fmla="*/ 8 h 18"/>
                <a:gd name="T6" fmla="*/ 0 w 52"/>
                <a:gd name="T7" fmla="*/ 14 h 18"/>
                <a:gd name="T8" fmla="*/ 34 w 52"/>
                <a:gd name="T9" fmla="*/ 12 h 18"/>
                <a:gd name="T10" fmla="*/ 32 w 52"/>
                <a:gd name="T11" fmla="*/ 14 h 18"/>
                <a:gd name="T12" fmla="*/ 30 w 52"/>
                <a:gd name="T13" fmla="*/ 16 h 18"/>
                <a:gd name="T14" fmla="*/ 26 w 52"/>
                <a:gd name="T15" fmla="*/ 16 h 18"/>
                <a:gd name="T16" fmla="*/ 24 w 52"/>
                <a:gd name="T17" fmla="*/ 18 h 18"/>
                <a:gd name="T18" fmla="*/ 34 w 52"/>
                <a:gd name="T19" fmla="*/ 18 h 18"/>
                <a:gd name="T20" fmla="*/ 44 w 52"/>
                <a:gd name="T21" fmla="*/ 16 h 18"/>
                <a:gd name="T22" fmla="*/ 46 w 52"/>
                <a:gd name="T23" fmla="*/ 14 h 18"/>
                <a:gd name="T24" fmla="*/ 44 w 52"/>
                <a:gd name="T25" fmla="*/ 12 h 18"/>
                <a:gd name="T26" fmla="*/ 42 w 52"/>
                <a:gd name="T27" fmla="*/ 10 h 18"/>
                <a:gd name="T28" fmla="*/ 40 w 52"/>
                <a:gd name="T29" fmla="*/ 8 h 18"/>
                <a:gd name="T30" fmla="*/ 42 w 52"/>
                <a:gd name="T31" fmla="*/ 6 h 18"/>
                <a:gd name="T32" fmla="*/ 46 w 52"/>
                <a:gd name="T33" fmla="*/ 6 h 18"/>
                <a:gd name="T34" fmla="*/ 50 w 52"/>
                <a:gd name="T35" fmla="*/ 6 h 18"/>
                <a:gd name="T36" fmla="*/ 52 w 52"/>
                <a:gd name="T37" fmla="*/ 2 h 18"/>
                <a:gd name="T38" fmla="*/ 44 w 52"/>
                <a:gd name="T39" fmla="*/ 0 h 18"/>
                <a:gd name="T40" fmla="*/ 34 w 52"/>
                <a:gd name="T41" fmla="*/ 2 h 18"/>
                <a:gd name="T42" fmla="*/ 38 w 52"/>
                <a:gd name="T43" fmla="*/ 4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18"/>
                <a:gd name="T68" fmla="*/ 52 w 52"/>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18">
                  <a:moveTo>
                    <a:pt x="38" y="4"/>
                  </a:moveTo>
                  <a:lnTo>
                    <a:pt x="18" y="6"/>
                  </a:lnTo>
                  <a:lnTo>
                    <a:pt x="8" y="8"/>
                  </a:lnTo>
                  <a:lnTo>
                    <a:pt x="0" y="14"/>
                  </a:lnTo>
                  <a:lnTo>
                    <a:pt x="34" y="12"/>
                  </a:lnTo>
                  <a:lnTo>
                    <a:pt x="32" y="14"/>
                  </a:lnTo>
                  <a:lnTo>
                    <a:pt x="30" y="16"/>
                  </a:lnTo>
                  <a:lnTo>
                    <a:pt x="26" y="16"/>
                  </a:lnTo>
                  <a:lnTo>
                    <a:pt x="24" y="18"/>
                  </a:lnTo>
                  <a:lnTo>
                    <a:pt x="34" y="18"/>
                  </a:lnTo>
                  <a:lnTo>
                    <a:pt x="44" y="16"/>
                  </a:lnTo>
                  <a:lnTo>
                    <a:pt x="46" y="14"/>
                  </a:lnTo>
                  <a:lnTo>
                    <a:pt x="44" y="12"/>
                  </a:lnTo>
                  <a:lnTo>
                    <a:pt x="42" y="10"/>
                  </a:lnTo>
                  <a:lnTo>
                    <a:pt x="40" y="8"/>
                  </a:lnTo>
                  <a:lnTo>
                    <a:pt x="42" y="6"/>
                  </a:lnTo>
                  <a:lnTo>
                    <a:pt x="46" y="6"/>
                  </a:lnTo>
                  <a:lnTo>
                    <a:pt x="50" y="6"/>
                  </a:lnTo>
                  <a:lnTo>
                    <a:pt x="52" y="2"/>
                  </a:lnTo>
                  <a:lnTo>
                    <a:pt x="44" y="0"/>
                  </a:lnTo>
                  <a:lnTo>
                    <a:pt x="34" y="2"/>
                  </a:lnTo>
                  <a:lnTo>
                    <a:pt x="38" y="4"/>
                  </a:lnTo>
                  <a:close/>
                </a:path>
              </a:pathLst>
            </a:custGeom>
            <a:solidFill>
              <a:srgbClr val="1F8E43"/>
            </a:solidFill>
            <a:ln w="3175">
              <a:solidFill>
                <a:srgbClr val="006B30"/>
              </a:solidFill>
              <a:round/>
              <a:headEnd/>
              <a:tailEnd/>
            </a:ln>
          </p:spPr>
          <p:txBody>
            <a:bodyPr/>
            <a:lstStyle/>
            <a:p>
              <a:endParaRPr lang="en-US"/>
            </a:p>
          </p:txBody>
        </p:sp>
        <p:sp>
          <p:nvSpPr>
            <p:cNvPr id="29357" name="Freeform 416"/>
            <p:cNvSpPr>
              <a:spLocks/>
            </p:cNvSpPr>
            <p:nvPr/>
          </p:nvSpPr>
          <p:spPr bwMode="auto">
            <a:xfrm>
              <a:off x="978" y="2296"/>
              <a:ext cx="82" cy="32"/>
            </a:xfrm>
            <a:custGeom>
              <a:avLst/>
              <a:gdLst>
                <a:gd name="T0" fmla="*/ 46 w 82"/>
                <a:gd name="T1" fmla="*/ 2 h 32"/>
                <a:gd name="T2" fmla="*/ 36 w 82"/>
                <a:gd name="T3" fmla="*/ 0 h 32"/>
                <a:gd name="T4" fmla="*/ 24 w 82"/>
                <a:gd name="T5" fmla="*/ 0 h 32"/>
                <a:gd name="T6" fmla="*/ 12 w 82"/>
                <a:gd name="T7" fmla="*/ 4 h 32"/>
                <a:gd name="T8" fmla="*/ 2 w 82"/>
                <a:gd name="T9" fmla="*/ 10 h 32"/>
                <a:gd name="T10" fmla="*/ 8 w 82"/>
                <a:gd name="T11" fmla="*/ 12 h 32"/>
                <a:gd name="T12" fmla="*/ 14 w 82"/>
                <a:gd name="T13" fmla="*/ 12 h 32"/>
                <a:gd name="T14" fmla="*/ 20 w 82"/>
                <a:gd name="T15" fmla="*/ 12 h 32"/>
                <a:gd name="T16" fmla="*/ 28 w 82"/>
                <a:gd name="T17" fmla="*/ 14 h 32"/>
                <a:gd name="T18" fmla="*/ 14 w 82"/>
                <a:gd name="T19" fmla="*/ 18 h 32"/>
                <a:gd name="T20" fmla="*/ 6 w 82"/>
                <a:gd name="T21" fmla="*/ 22 h 32"/>
                <a:gd name="T22" fmla="*/ 0 w 82"/>
                <a:gd name="T23" fmla="*/ 26 h 32"/>
                <a:gd name="T24" fmla="*/ 14 w 82"/>
                <a:gd name="T25" fmla="*/ 26 h 32"/>
                <a:gd name="T26" fmla="*/ 28 w 82"/>
                <a:gd name="T27" fmla="*/ 26 h 32"/>
                <a:gd name="T28" fmla="*/ 54 w 82"/>
                <a:gd name="T29" fmla="*/ 32 h 32"/>
                <a:gd name="T30" fmla="*/ 48 w 82"/>
                <a:gd name="T31" fmla="*/ 28 h 32"/>
                <a:gd name="T32" fmla="*/ 42 w 82"/>
                <a:gd name="T33" fmla="*/ 22 h 32"/>
                <a:gd name="T34" fmla="*/ 50 w 82"/>
                <a:gd name="T35" fmla="*/ 20 h 32"/>
                <a:gd name="T36" fmla="*/ 56 w 82"/>
                <a:gd name="T37" fmla="*/ 18 h 32"/>
                <a:gd name="T38" fmla="*/ 72 w 82"/>
                <a:gd name="T39" fmla="*/ 20 h 32"/>
                <a:gd name="T40" fmla="*/ 68 w 82"/>
                <a:gd name="T41" fmla="*/ 18 h 32"/>
                <a:gd name="T42" fmla="*/ 64 w 82"/>
                <a:gd name="T43" fmla="*/ 16 h 32"/>
                <a:gd name="T44" fmla="*/ 72 w 82"/>
                <a:gd name="T45" fmla="*/ 14 h 32"/>
                <a:gd name="T46" fmla="*/ 82 w 82"/>
                <a:gd name="T47" fmla="*/ 14 h 32"/>
                <a:gd name="T48" fmla="*/ 74 w 82"/>
                <a:gd name="T49" fmla="*/ 10 h 32"/>
                <a:gd name="T50" fmla="*/ 66 w 82"/>
                <a:gd name="T51" fmla="*/ 6 h 32"/>
                <a:gd name="T52" fmla="*/ 46 w 82"/>
                <a:gd name="T53" fmla="*/ 4 h 32"/>
                <a:gd name="T54" fmla="*/ 50 w 82"/>
                <a:gd name="T55" fmla="*/ 0 h 32"/>
                <a:gd name="T56" fmla="*/ 46 w 82"/>
                <a:gd name="T57" fmla="*/ 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32"/>
                <a:gd name="T89" fmla="*/ 82 w 82"/>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32">
                  <a:moveTo>
                    <a:pt x="46" y="2"/>
                  </a:moveTo>
                  <a:lnTo>
                    <a:pt x="36" y="0"/>
                  </a:lnTo>
                  <a:lnTo>
                    <a:pt x="24" y="0"/>
                  </a:lnTo>
                  <a:lnTo>
                    <a:pt x="12" y="4"/>
                  </a:lnTo>
                  <a:lnTo>
                    <a:pt x="2" y="10"/>
                  </a:lnTo>
                  <a:lnTo>
                    <a:pt x="8" y="12"/>
                  </a:lnTo>
                  <a:lnTo>
                    <a:pt x="14" y="12"/>
                  </a:lnTo>
                  <a:lnTo>
                    <a:pt x="20" y="12"/>
                  </a:lnTo>
                  <a:lnTo>
                    <a:pt x="28" y="14"/>
                  </a:lnTo>
                  <a:lnTo>
                    <a:pt x="14" y="18"/>
                  </a:lnTo>
                  <a:lnTo>
                    <a:pt x="6" y="22"/>
                  </a:lnTo>
                  <a:lnTo>
                    <a:pt x="0" y="26"/>
                  </a:lnTo>
                  <a:lnTo>
                    <a:pt x="14" y="26"/>
                  </a:lnTo>
                  <a:lnTo>
                    <a:pt x="28" y="26"/>
                  </a:lnTo>
                  <a:lnTo>
                    <a:pt x="54" y="32"/>
                  </a:lnTo>
                  <a:lnTo>
                    <a:pt x="48" y="28"/>
                  </a:lnTo>
                  <a:lnTo>
                    <a:pt x="42" y="22"/>
                  </a:lnTo>
                  <a:lnTo>
                    <a:pt x="50" y="20"/>
                  </a:lnTo>
                  <a:lnTo>
                    <a:pt x="56" y="18"/>
                  </a:lnTo>
                  <a:lnTo>
                    <a:pt x="72" y="20"/>
                  </a:lnTo>
                  <a:lnTo>
                    <a:pt x="68" y="18"/>
                  </a:lnTo>
                  <a:lnTo>
                    <a:pt x="64" y="16"/>
                  </a:lnTo>
                  <a:lnTo>
                    <a:pt x="72" y="14"/>
                  </a:lnTo>
                  <a:lnTo>
                    <a:pt x="82" y="14"/>
                  </a:lnTo>
                  <a:lnTo>
                    <a:pt x="74" y="10"/>
                  </a:lnTo>
                  <a:lnTo>
                    <a:pt x="66" y="6"/>
                  </a:lnTo>
                  <a:lnTo>
                    <a:pt x="46" y="4"/>
                  </a:lnTo>
                  <a:lnTo>
                    <a:pt x="50" y="0"/>
                  </a:lnTo>
                  <a:lnTo>
                    <a:pt x="46" y="2"/>
                  </a:lnTo>
                  <a:close/>
                </a:path>
              </a:pathLst>
            </a:custGeom>
            <a:solidFill>
              <a:srgbClr val="1F8E43"/>
            </a:solidFill>
            <a:ln w="3175">
              <a:solidFill>
                <a:srgbClr val="006B30"/>
              </a:solidFill>
              <a:round/>
              <a:headEnd/>
              <a:tailEnd/>
            </a:ln>
          </p:spPr>
          <p:txBody>
            <a:bodyPr/>
            <a:lstStyle/>
            <a:p>
              <a:endParaRPr lang="en-US"/>
            </a:p>
          </p:txBody>
        </p:sp>
        <p:sp>
          <p:nvSpPr>
            <p:cNvPr id="29358" name="Freeform 417"/>
            <p:cNvSpPr>
              <a:spLocks/>
            </p:cNvSpPr>
            <p:nvPr/>
          </p:nvSpPr>
          <p:spPr bwMode="auto">
            <a:xfrm>
              <a:off x="976" y="2234"/>
              <a:ext cx="78" cy="26"/>
            </a:xfrm>
            <a:custGeom>
              <a:avLst/>
              <a:gdLst>
                <a:gd name="T0" fmla="*/ 40 w 78"/>
                <a:gd name="T1" fmla="*/ 2 h 26"/>
                <a:gd name="T2" fmla="*/ 28 w 78"/>
                <a:gd name="T3" fmla="*/ 0 h 26"/>
                <a:gd name="T4" fmla="*/ 22 w 78"/>
                <a:gd name="T5" fmla="*/ 0 h 26"/>
                <a:gd name="T6" fmla="*/ 16 w 78"/>
                <a:gd name="T7" fmla="*/ 2 h 26"/>
                <a:gd name="T8" fmla="*/ 8 w 78"/>
                <a:gd name="T9" fmla="*/ 8 h 26"/>
                <a:gd name="T10" fmla="*/ 0 w 78"/>
                <a:gd name="T11" fmla="*/ 12 h 26"/>
                <a:gd name="T12" fmla="*/ 16 w 78"/>
                <a:gd name="T13" fmla="*/ 10 h 26"/>
                <a:gd name="T14" fmla="*/ 24 w 78"/>
                <a:gd name="T15" fmla="*/ 10 h 26"/>
                <a:gd name="T16" fmla="*/ 32 w 78"/>
                <a:gd name="T17" fmla="*/ 14 h 26"/>
                <a:gd name="T18" fmla="*/ 26 w 78"/>
                <a:gd name="T19" fmla="*/ 16 h 26"/>
                <a:gd name="T20" fmla="*/ 20 w 78"/>
                <a:gd name="T21" fmla="*/ 22 h 26"/>
                <a:gd name="T22" fmla="*/ 30 w 78"/>
                <a:gd name="T23" fmla="*/ 20 h 26"/>
                <a:gd name="T24" fmla="*/ 42 w 78"/>
                <a:gd name="T25" fmla="*/ 22 h 26"/>
                <a:gd name="T26" fmla="*/ 64 w 78"/>
                <a:gd name="T27" fmla="*/ 26 h 26"/>
                <a:gd name="T28" fmla="*/ 62 w 78"/>
                <a:gd name="T29" fmla="*/ 22 h 26"/>
                <a:gd name="T30" fmla="*/ 60 w 78"/>
                <a:gd name="T31" fmla="*/ 20 h 26"/>
                <a:gd name="T32" fmla="*/ 58 w 78"/>
                <a:gd name="T33" fmla="*/ 20 h 26"/>
                <a:gd name="T34" fmla="*/ 58 w 78"/>
                <a:gd name="T35" fmla="*/ 18 h 26"/>
                <a:gd name="T36" fmla="*/ 62 w 78"/>
                <a:gd name="T37" fmla="*/ 16 h 26"/>
                <a:gd name="T38" fmla="*/ 66 w 78"/>
                <a:gd name="T39" fmla="*/ 14 h 26"/>
                <a:gd name="T40" fmla="*/ 78 w 78"/>
                <a:gd name="T41" fmla="*/ 14 h 26"/>
                <a:gd name="T42" fmla="*/ 70 w 78"/>
                <a:gd name="T43" fmla="*/ 10 h 26"/>
                <a:gd name="T44" fmla="*/ 62 w 78"/>
                <a:gd name="T45" fmla="*/ 8 h 26"/>
                <a:gd name="T46" fmla="*/ 44 w 78"/>
                <a:gd name="T47" fmla="*/ 2 h 26"/>
                <a:gd name="T48" fmla="*/ 50 w 78"/>
                <a:gd name="T49" fmla="*/ 4 h 26"/>
                <a:gd name="T50" fmla="*/ 58 w 78"/>
                <a:gd name="T51" fmla="*/ 4 h 26"/>
                <a:gd name="T52" fmla="*/ 50 w 78"/>
                <a:gd name="T53" fmla="*/ 2 h 26"/>
                <a:gd name="T54" fmla="*/ 40 w 78"/>
                <a:gd name="T55" fmla="*/ 2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26"/>
                <a:gd name="T86" fmla="*/ 78 w 78"/>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26">
                  <a:moveTo>
                    <a:pt x="40" y="2"/>
                  </a:moveTo>
                  <a:lnTo>
                    <a:pt x="28" y="0"/>
                  </a:lnTo>
                  <a:lnTo>
                    <a:pt x="22" y="0"/>
                  </a:lnTo>
                  <a:lnTo>
                    <a:pt x="16" y="2"/>
                  </a:lnTo>
                  <a:lnTo>
                    <a:pt x="8" y="8"/>
                  </a:lnTo>
                  <a:lnTo>
                    <a:pt x="0" y="12"/>
                  </a:lnTo>
                  <a:lnTo>
                    <a:pt x="16" y="10"/>
                  </a:lnTo>
                  <a:lnTo>
                    <a:pt x="24" y="10"/>
                  </a:lnTo>
                  <a:lnTo>
                    <a:pt x="32" y="14"/>
                  </a:lnTo>
                  <a:lnTo>
                    <a:pt x="26" y="16"/>
                  </a:lnTo>
                  <a:lnTo>
                    <a:pt x="20" y="22"/>
                  </a:lnTo>
                  <a:lnTo>
                    <a:pt x="30" y="20"/>
                  </a:lnTo>
                  <a:lnTo>
                    <a:pt x="42" y="22"/>
                  </a:lnTo>
                  <a:lnTo>
                    <a:pt x="64" y="26"/>
                  </a:lnTo>
                  <a:lnTo>
                    <a:pt x="62" y="22"/>
                  </a:lnTo>
                  <a:lnTo>
                    <a:pt x="60" y="20"/>
                  </a:lnTo>
                  <a:lnTo>
                    <a:pt x="58" y="20"/>
                  </a:lnTo>
                  <a:lnTo>
                    <a:pt x="58" y="18"/>
                  </a:lnTo>
                  <a:lnTo>
                    <a:pt x="62" y="16"/>
                  </a:lnTo>
                  <a:lnTo>
                    <a:pt x="66" y="14"/>
                  </a:lnTo>
                  <a:lnTo>
                    <a:pt x="78" y="14"/>
                  </a:lnTo>
                  <a:lnTo>
                    <a:pt x="70" y="10"/>
                  </a:lnTo>
                  <a:lnTo>
                    <a:pt x="62" y="8"/>
                  </a:lnTo>
                  <a:lnTo>
                    <a:pt x="44" y="2"/>
                  </a:lnTo>
                  <a:lnTo>
                    <a:pt x="50" y="4"/>
                  </a:lnTo>
                  <a:lnTo>
                    <a:pt x="58" y="4"/>
                  </a:lnTo>
                  <a:lnTo>
                    <a:pt x="50" y="2"/>
                  </a:lnTo>
                  <a:lnTo>
                    <a:pt x="40" y="2"/>
                  </a:lnTo>
                  <a:close/>
                </a:path>
              </a:pathLst>
            </a:custGeom>
            <a:solidFill>
              <a:srgbClr val="1F8E43"/>
            </a:solidFill>
            <a:ln w="3175">
              <a:solidFill>
                <a:srgbClr val="006B30"/>
              </a:solidFill>
              <a:round/>
              <a:headEnd/>
              <a:tailEnd/>
            </a:ln>
          </p:spPr>
          <p:txBody>
            <a:bodyPr/>
            <a:lstStyle/>
            <a:p>
              <a:endParaRPr lang="en-US"/>
            </a:p>
          </p:txBody>
        </p:sp>
        <p:sp>
          <p:nvSpPr>
            <p:cNvPr id="29359" name="Freeform 418"/>
            <p:cNvSpPr>
              <a:spLocks/>
            </p:cNvSpPr>
            <p:nvPr/>
          </p:nvSpPr>
          <p:spPr bwMode="auto">
            <a:xfrm>
              <a:off x="928" y="2222"/>
              <a:ext cx="74" cy="24"/>
            </a:xfrm>
            <a:custGeom>
              <a:avLst/>
              <a:gdLst>
                <a:gd name="T0" fmla="*/ 46 w 74"/>
                <a:gd name="T1" fmla="*/ 0 h 24"/>
                <a:gd name="T2" fmla="*/ 34 w 74"/>
                <a:gd name="T3" fmla="*/ 0 h 24"/>
                <a:gd name="T4" fmla="*/ 22 w 74"/>
                <a:gd name="T5" fmla="*/ 2 h 24"/>
                <a:gd name="T6" fmla="*/ 10 w 74"/>
                <a:gd name="T7" fmla="*/ 8 h 24"/>
                <a:gd name="T8" fmla="*/ 0 w 74"/>
                <a:gd name="T9" fmla="*/ 16 h 24"/>
                <a:gd name="T10" fmla="*/ 16 w 74"/>
                <a:gd name="T11" fmla="*/ 12 h 24"/>
                <a:gd name="T12" fmla="*/ 24 w 74"/>
                <a:gd name="T13" fmla="*/ 12 h 24"/>
                <a:gd name="T14" fmla="*/ 34 w 74"/>
                <a:gd name="T15" fmla="*/ 12 h 24"/>
                <a:gd name="T16" fmla="*/ 20 w 74"/>
                <a:gd name="T17" fmla="*/ 18 h 24"/>
                <a:gd name="T18" fmla="*/ 14 w 74"/>
                <a:gd name="T19" fmla="*/ 20 h 24"/>
                <a:gd name="T20" fmla="*/ 8 w 74"/>
                <a:gd name="T21" fmla="*/ 24 h 24"/>
                <a:gd name="T22" fmla="*/ 28 w 74"/>
                <a:gd name="T23" fmla="*/ 22 h 24"/>
                <a:gd name="T24" fmla="*/ 36 w 74"/>
                <a:gd name="T25" fmla="*/ 22 h 24"/>
                <a:gd name="T26" fmla="*/ 46 w 74"/>
                <a:gd name="T27" fmla="*/ 24 h 24"/>
                <a:gd name="T28" fmla="*/ 50 w 74"/>
                <a:gd name="T29" fmla="*/ 24 h 24"/>
                <a:gd name="T30" fmla="*/ 54 w 74"/>
                <a:gd name="T31" fmla="*/ 22 h 24"/>
                <a:gd name="T32" fmla="*/ 62 w 74"/>
                <a:gd name="T33" fmla="*/ 20 h 24"/>
                <a:gd name="T34" fmla="*/ 62 w 74"/>
                <a:gd name="T35" fmla="*/ 18 h 24"/>
                <a:gd name="T36" fmla="*/ 58 w 74"/>
                <a:gd name="T37" fmla="*/ 14 h 24"/>
                <a:gd name="T38" fmla="*/ 50 w 74"/>
                <a:gd name="T39" fmla="*/ 10 h 24"/>
                <a:gd name="T40" fmla="*/ 56 w 74"/>
                <a:gd name="T41" fmla="*/ 10 h 24"/>
                <a:gd name="T42" fmla="*/ 62 w 74"/>
                <a:gd name="T43" fmla="*/ 8 h 24"/>
                <a:gd name="T44" fmla="*/ 68 w 74"/>
                <a:gd name="T45" fmla="*/ 8 h 24"/>
                <a:gd name="T46" fmla="*/ 74 w 74"/>
                <a:gd name="T47" fmla="*/ 6 h 24"/>
                <a:gd name="T48" fmla="*/ 66 w 74"/>
                <a:gd name="T49" fmla="*/ 4 h 24"/>
                <a:gd name="T50" fmla="*/ 60 w 74"/>
                <a:gd name="T51" fmla="*/ 2 h 24"/>
                <a:gd name="T52" fmla="*/ 46 w 74"/>
                <a:gd name="T53" fmla="*/ 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4"/>
                <a:gd name="T83" fmla="*/ 74 w 74"/>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4">
                  <a:moveTo>
                    <a:pt x="46" y="0"/>
                  </a:moveTo>
                  <a:lnTo>
                    <a:pt x="34" y="0"/>
                  </a:lnTo>
                  <a:lnTo>
                    <a:pt x="22" y="2"/>
                  </a:lnTo>
                  <a:lnTo>
                    <a:pt x="10" y="8"/>
                  </a:lnTo>
                  <a:lnTo>
                    <a:pt x="0" y="16"/>
                  </a:lnTo>
                  <a:lnTo>
                    <a:pt x="16" y="12"/>
                  </a:lnTo>
                  <a:lnTo>
                    <a:pt x="24" y="12"/>
                  </a:lnTo>
                  <a:lnTo>
                    <a:pt x="34" y="12"/>
                  </a:lnTo>
                  <a:lnTo>
                    <a:pt x="20" y="18"/>
                  </a:lnTo>
                  <a:lnTo>
                    <a:pt x="14" y="20"/>
                  </a:lnTo>
                  <a:lnTo>
                    <a:pt x="8" y="24"/>
                  </a:lnTo>
                  <a:lnTo>
                    <a:pt x="28" y="22"/>
                  </a:lnTo>
                  <a:lnTo>
                    <a:pt x="36" y="22"/>
                  </a:lnTo>
                  <a:lnTo>
                    <a:pt x="46" y="24"/>
                  </a:lnTo>
                  <a:lnTo>
                    <a:pt x="50" y="24"/>
                  </a:lnTo>
                  <a:lnTo>
                    <a:pt x="54" y="22"/>
                  </a:lnTo>
                  <a:lnTo>
                    <a:pt x="62" y="20"/>
                  </a:lnTo>
                  <a:lnTo>
                    <a:pt x="62" y="18"/>
                  </a:lnTo>
                  <a:lnTo>
                    <a:pt x="58" y="14"/>
                  </a:lnTo>
                  <a:lnTo>
                    <a:pt x="50" y="10"/>
                  </a:lnTo>
                  <a:lnTo>
                    <a:pt x="56" y="10"/>
                  </a:lnTo>
                  <a:lnTo>
                    <a:pt x="62" y="8"/>
                  </a:lnTo>
                  <a:lnTo>
                    <a:pt x="68" y="8"/>
                  </a:lnTo>
                  <a:lnTo>
                    <a:pt x="74" y="6"/>
                  </a:lnTo>
                  <a:lnTo>
                    <a:pt x="66" y="4"/>
                  </a:lnTo>
                  <a:lnTo>
                    <a:pt x="60" y="2"/>
                  </a:lnTo>
                  <a:lnTo>
                    <a:pt x="46" y="0"/>
                  </a:lnTo>
                  <a:close/>
                </a:path>
              </a:pathLst>
            </a:custGeom>
            <a:solidFill>
              <a:srgbClr val="1F8E43"/>
            </a:solidFill>
            <a:ln w="3175">
              <a:solidFill>
                <a:srgbClr val="006B30"/>
              </a:solidFill>
              <a:round/>
              <a:headEnd/>
              <a:tailEnd/>
            </a:ln>
          </p:spPr>
          <p:txBody>
            <a:bodyPr/>
            <a:lstStyle/>
            <a:p>
              <a:endParaRPr lang="en-US"/>
            </a:p>
          </p:txBody>
        </p:sp>
        <p:sp>
          <p:nvSpPr>
            <p:cNvPr id="29360" name="Freeform 419"/>
            <p:cNvSpPr>
              <a:spLocks/>
            </p:cNvSpPr>
            <p:nvPr/>
          </p:nvSpPr>
          <p:spPr bwMode="auto">
            <a:xfrm>
              <a:off x="946" y="2248"/>
              <a:ext cx="62" cy="22"/>
            </a:xfrm>
            <a:custGeom>
              <a:avLst/>
              <a:gdLst>
                <a:gd name="T0" fmla="*/ 36 w 62"/>
                <a:gd name="T1" fmla="*/ 4 h 22"/>
                <a:gd name="T2" fmla="*/ 26 w 62"/>
                <a:gd name="T3" fmla="*/ 2 h 22"/>
                <a:gd name="T4" fmla="*/ 16 w 62"/>
                <a:gd name="T5" fmla="*/ 4 h 22"/>
                <a:gd name="T6" fmla="*/ 8 w 62"/>
                <a:gd name="T7" fmla="*/ 8 h 22"/>
                <a:gd name="T8" fmla="*/ 0 w 62"/>
                <a:gd name="T9" fmla="*/ 14 h 22"/>
                <a:gd name="T10" fmla="*/ 14 w 62"/>
                <a:gd name="T11" fmla="*/ 14 h 22"/>
                <a:gd name="T12" fmla="*/ 20 w 62"/>
                <a:gd name="T13" fmla="*/ 12 h 22"/>
                <a:gd name="T14" fmla="*/ 28 w 62"/>
                <a:gd name="T15" fmla="*/ 14 h 22"/>
                <a:gd name="T16" fmla="*/ 20 w 62"/>
                <a:gd name="T17" fmla="*/ 18 h 22"/>
                <a:gd name="T18" fmla="*/ 14 w 62"/>
                <a:gd name="T19" fmla="*/ 22 h 22"/>
                <a:gd name="T20" fmla="*/ 34 w 62"/>
                <a:gd name="T21" fmla="*/ 20 h 22"/>
                <a:gd name="T22" fmla="*/ 46 w 62"/>
                <a:gd name="T23" fmla="*/ 22 h 22"/>
                <a:gd name="T24" fmla="*/ 50 w 62"/>
                <a:gd name="T25" fmla="*/ 22 h 22"/>
                <a:gd name="T26" fmla="*/ 56 w 62"/>
                <a:gd name="T27" fmla="*/ 20 h 22"/>
                <a:gd name="T28" fmla="*/ 54 w 62"/>
                <a:gd name="T29" fmla="*/ 18 h 22"/>
                <a:gd name="T30" fmla="*/ 52 w 62"/>
                <a:gd name="T31" fmla="*/ 18 h 22"/>
                <a:gd name="T32" fmla="*/ 50 w 62"/>
                <a:gd name="T33" fmla="*/ 16 h 22"/>
                <a:gd name="T34" fmla="*/ 50 w 62"/>
                <a:gd name="T35" fmla="*/ 14 h 22"/>
                <a:gd name="T36" fmla="*/ 52 w 62"/>
                <a:gd name="T37" fmla="*/ 12 h 22"/>
                <a:gd name="T38" fmla="*/ 54 w 62"/>
                <a:gd name="T39" fmla="*/ 12 h 22"/>
                <a:gd name="T40" fmla="*/ 58 w 62"/>
                <a:gd name="T41" fmla="*/ 10 h 22"/>
                <a:gd name="T42" fmla="*/ 62 w 62"/>
                <a:gd name="T43" fmla="*/ 8 h 22"/>
                <a:gd name="T44" fmla="*/ 62 w 62"/>
                <a:gd name="T45" fmla="*/ 6 h 22"/>
                <a:gd name="T46" fmla="*/ 60 w 62"/>
                <a:gd name="T47" fmla="*/ 4 h 22"/>
                <a:gd name="T48" fmla="*/ 54 w 62"/>
                <a:gd name="T49" fmla="*/ 4 h 22"/>
                <a:gd name="T50" fmla="*/ 38 w 62"/>
                <a:gd name="T51" fmla="*/ 0 h 22"/>
                <a:gd name="T52" fmla="*/ 36 w 62"/>
                <a:gd name="T53" fmla="*/ 4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22"/>
                <a:gd name="T83" fmla="*/ 62 w 62"/>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22">
                  <a:moveTo>
                    <a:pt x="36" y="4"/>
                  </a:moveTo>
                  <a:lnTo>
                    <a:pt x="26" y="2"/>
                  </a:lnTo>
                  <a:lnTo>
                    <a:pt x="16" y="4"/>
                  </a:lnTo>
                  <a:lnTo>
                    <a:pt x="8" y="8"/>
                  </a:lnTo>
                  <a:lnTo>
                    <a:pt x="0" y="14"/>
                  </a:lnTo>
                  <a:lnTo>
                    <a:pt x="14" y="14"/>
                  </a:lnTo>
                  <a:lnTo>
                    <a:pt x="20" y="12"/>
                  </a:lnTo>
                  <a:lnTo>
                    <a:pt x="28" y="14"/>
                  </a:lnTo>
                  <a:lnTo>
                    <a:pt x="20" y="18"/>
                  </a:lnTo>
                  <a:lnTo>
                    <a:pt x="14" y="22"/>
                  </a:lnTo>
                  <a:lnTo>
                    <a:pt x="34" y="20"/>
                  </a:lnTo>
                  <a:lnTo>
                    <a:pt x="46" y="22"/>
                  </a:lnTo>
                  <a:lnTo>
                    <a:pt x="50" y="22"/>
                  </a:lnTo>
                  <a:lnTo>
                    <a:pt x="56" y="20"/>
                  </a:lnTo>
                  <a:lnTo>
                    <a:pt x="54" y="18"/>
                  </a:lnTo>
                  <a:lnTo>
                    <a:pt x="52" y="18"/>
                  </a:lnTo>
                  <a:lnTo>
                    <a:pt x="50" y="16"/>
                  </a:lnTo>
                  <a:lnTo>
                    <a:pt x="50" y="14"/>
                  </a:lnTo>
                  <a:lnTo>
                    <a:pt x="52" y="12"/>
                  </a:lnTo>
                  <a:lnTo>
                    <a:pt x="54" y="12"/>
                  </a:lnTo>
                  <a:lnTo>
                    <a:pt x="58" y="10"/>
                  </a:lnTo>
                  <a:lnTo>
                    <a:pt x="62" y="8"/>
                  </a:lnTo>
                  <a:lnTo>
                    <a:pt x="62" y="6"/>
                  </a:lnTo>
                  <a:lnTo>
                    <a:pt x="60" y="4"/>
                  </a:lnTo>
                  <a:lnTo>
                    <a:pt x="54" y="4"/>
                  </a:lnTo>
                  <a:lnTo>
                    <a:pt x="38" y="0"/>
                  </a:lnTo>
                  <a:lnTo>
                    <a:pt x="36" y="4"/>
                  </a:lnTo>
                  <a:close/>
                </a:path>
              </a:pathLst>
            </a:custGeom>
            <a:solidFill>
              <a:srgbClr val="1F8E43"/>
            </a:solidFill>
            <a:ln w="3175">
              <a:solidFill>
                <a:srgbClr val="006B30"/>
              </a:solidFill>
              <a:round/>
              <a:headEnd/>
              <a:tailEnd/>
            </a:ln>
          </p:spPr>
          <p:txBody>
            <a:bodyPr/>
            <a:lstStyle/>
            <a:p>
              <a:endParaRPr lang="en-US"/>
            </a:p>
          </p:txBody>
        </p:sp>
        <p:sp>
          <p:nvSpPr>
            <p:cNvPr id="29361" name="Freeform 420"/>
            <p:cNvSpPr>
              <a:spLocks/>
            </p:cNvSpPr>
            <p:nvPr/>
          </p:nvSpPr>
          <p:spPr bwMode="auto">
            <a:xfrm>
              <a:off x="950" y="2236"/>
              <a:ext cx="40" cy="16"/>
            </a:xfrm>
            <a:custGeom>
              <a:avLst/>
              <a:gdLst>
                <a:gd name="T0" fmla="*/ 26 w 40"/>
                <a:gd name="T1" fmla="*/ 2 h 16"/>
                <a:gd name="T2" fmla="*/ 20 w 40"/>
                <a:gd name="T3" fmla="*/ 2 h 16"/>
                <a:gd name="T4" fmla="*/ 12 w 40"/>
                <a:gd name="T5" fmla="*/ 4 h 16"/>
                <a:gd name="T6" fmla="*/ 0 w 40"/>
                <a:gd name="T7" fmla="*/ 10 h 16"/>
                <a:gd name="T8" fmla="*/ 10 w 40"/>
                <a:gd name="T9" fmla="*/ 10 h 16"/>
                <a:gd name="T10" fmla="*/ 14 w 40"/>
                <a:gd name="T11" fmla="*/ 12 h 16"/>
                <a:gd name="T12" fmla="*/ 20 w 40"/>
                <a:gd name="T13" fmla="*/ 14 h 16"/>
                <a:gd name="T14" fmla="*/ 16 w 40"/>
                <a:gd name="T15" fmla="*/ 16 h 16"/>
                <a:gd name="T16" fmla="*/ 28 w 40"/>
                <a:gd name="T17" fmla="*/ 16 h 16"/>
                <a:gd name="T18" fmla="*/ 40 w 40"/>
                <a:gd name="T19" fmla="*/ 14 h 16"/>
                <a:gd name="T20" fmla="*/ 36 w 40"/>
                <a:gd name="T21" fmla="*/ 6 h 16"/>
                <a:gd name="T22" fmla="*/ 32 w 40"/>
                <a:gd name="T23" fmla="*/ 0 h 16"/>
                <a:gd name="T24" fmla="*/ 26 w 40"/>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6"/>
                <a:gd name="T41" fmla="*/ 40 w 4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6">
                  <a:moveTo>
                    <a:pt x="26" y="2"/>
                  </a:moveTo>
                  <a:lnTo>
                    <a:pt x="20" y="2"/>
                  </a:lnTo>
                  <a:lnTo>
                    <a:pt x="12" y="4"/>
                  </a:lnTo>
                  <a:lnTo>
                    <a:pt x="0" y="10"/>
                  </a:lnTo>
                  <a:lnTo>
                    <a:pt x="10" y="10"/>
                  </a:lnTo>
                  <a:lnTo>
                    <a:pt x="14" y="12"/>
                  </a:lnTo>
                  <a:lnTo>
                    <a:pt x="20" y="14"/>
                  </a:lnTo>
                  <a:lnTo>
                    <a:pt x="16" y="16"/>
                  </a:lnTo>
                  <a:lnTo>
                    <a:pt x="28" y="16"/>
                  </a:lnTo>
                  <a:lnTo>
                    <a:pt x="40" y="14"/>
                  </a:lnTo>
                  <a:lnTo>
                    <a:pt x="36" y="6"/>
                  </a:lnTo>
                  <a:lnTo>
                    <a:pt x="32" y="0"/>
                  </a:lnTo>
                  <a:lnTo>
                    <a:pt x="26" y="2"/>
                  </a:lnTo>
                  <a:close/>
                </a:path>
              </a:pathLst>
            </a:custGeom>
            <a:solidFill>
              <a:srgbClr val="1F8E43"/>
            </a:solidFill>
            <a:ln w="3175">
              <a:solidFill>
                <a:srgbClr val="006B30"/>
              </a:solidFill>
              <a:round/>
              <a:headEnd/>
              <a:tailEnd/>
            </a:ln>
          </p:spPr>
          <p:txBody>
            <a:bodyPr/>
            <a:lstStyle/>
            <a:p>
              <a:endParaRPr lang="en-US"/>
            </a:p>
          </p:txBody>
        </p:sp>
        <p:sp>
          <p:nvSpPr>
            <p:cNvPr id="29362" name="Freeform 421"/>
            <p:cNvSpPr>
              <a:spLocks/>
            </p:cNvSpPr>
            <p:nvPr/>
          </p:nvSpPr>
          <p:spPr bwMode="auto">
            <a:xfrm>
              <a:off x="918" y="2204"/>
              <a:ext cx="66" cy="18"/>
            </a:xfrm>
            <a:custGeom>
              <a:avLst/>
              <a:gdLst>
                <a:gd name="T0" fmla="*/ 38 w 66"/>
                <a:gd name="T1" fmla="*/ 2 h 18"/>
                <a:gd name="T2" fmla="*/ 34 w 66"/>
                <a:gd name="T3" fmla="*/ 0 h 18"/>
                <a:gd name="T4" fmla="*/ 28 w 66"/>
                <a:gd name="T5" fmla="*/ 0 h 18"/>
                <a:gd name="T6" fmla="*/ 18 w 66"/>
                <a:gd name="T7" fmla="*/ 2 h 18"/>
                <a:gd name="T8" fmla="*/ 8 w 66"/>
                <a:gd name="T9" fmla="*/ 6 h 18"/>
                <a:gd name="T10" fmla="*/ 0 w 66"/>
                <a:gd name="T11" fmla="*/ 10 h 18"/>
                <a:gd name="T12" fmla="*/ 12 w 66"/>
                <a:gd name="T13" fmla="*/ 10 h 18"/>
                <a:gd name="T14" fmla="*/ 24 w 66"/>
                <a:gd name="T15" fmla="*/ 10 h 18"/>
                <a:gd name="T16" fmla="*/ 24 w 66"/>
                <a:gd name="T17" fmla="*/ 14 h 18"/>
                <a:gd name="T18" fmla="*/ 22 w 66"/>
                <a:gd name="T19" fmla="*/ 16 h 18"/>
                <a:gd name="T20" fmla="*/ 16 w 66"/>
                <a:gd name="T21" fmla="*/ 18 h 18"/>
                <a:gd name="T22" fmla="*/ 36 w 66"/>
                <a:gd name="T23" fmla="*/ 18 h 18"/>
                <a:gd name="T24" fmla="*/ 56 w 66"/>
                <a:gd name="T25" fmla="*/ 18 h 18"/>
                <a:gd name="T26" fmla="*/ 48 w 66"/>
                <a:gd name="T27" fmla="*/ 12 h 18"/>
                <a:gd name="T28" fmla="*/ 56 w 66"/>
                <a:gd name="T29" fmla="*/ 10 h 18"/>
                <a:gd name="T30" fmla="*/ 66 w 66"/>
                <a:gd name="T31" fmla="*/ 10 h 18"/>
                <a:gd name="T32" fmla="*/ 62 w 66"/>
                <a:gd name="T33" fmla="*/ 8 h 18"/>
                <a:gd name="T34" fmla="*/ 58 w 66"/>
                <a:gd name="T35" fmla="*/ 6 h 18"/>
                <a:gd name="T36" fmla="*/ 54 w 66"/>
                <a:gd name="T37" fmla="*/ 4 h 18"/>
                <a:gd name="T38" fmla="*/ 48 w 66"/>
                <a:gd name="T39" fmla="*/ 4 h 18"/>
                <a:gd name="T40" fmla="*/ 44 w 66"/>
                <a:gd name="T41" fmla="*/ 4 h 18"/>
                <a:gd name="T42" fmla="*/ 38 w 66"/>
                <a:gd name="T43" fmla="*/ 2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8"/>
                <a:gd name="T68" fmla="*/ 66 w 66"/>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8">
                  <a:moveTo>
                    <a:pt x="38" y="2"/>
                  </a:moveTo>
                  <a:lnTo>
                    <a:pt x="34" y="0"/>
                  </a:lnTo>
                  <a:lnTo>
                    <a:pt x="28" y="0"/>
                  </a:lnTo>
                  <a:lnTo>
                    <a:pt x="18" y="2"/>
                  </a:lnTo>
                  <a:lnTo>
                    <a:pt x="8" y="6"/>
                  </a:lnTo>
                  <a:lnTo>
                    <a:pt x="0" y="10"/>
                  </a:lnTo>
                  <a:lnTo>
                    <a:pt x="12" y="10"/>
                  </a:lnTo>
                  <a:lnTo>
                    <a:pt x="24" y="10"/>
                  </a:lnTo>
                  <a:lnTo>
                    <a:pt x="24" y="14"/>
                  </a:lnTo>
                  <a:lnTo>
                    <a:pt x="22" y="16"/>
                  </a:lnTo>
                  <a:lnTo>
                    <a:pt x="16" y="18"/>
                  </a:lnTo>
                  <a:lnTo>
                    <a:pt x="36" y="18"/>
                  </a:lnTo>
                  <a:lnTo>
                    <a:pt x="56" y="18"/>
                  </a:lnTo>
                  <a:lnTo>
                    <a:pt x="48" y="12"/>
                  </a:lnTo>
                  <a:lnTo>
                    <a:pt x="56" y="10"/>
                  </a:lnTo>
                  <a:lnTo>
                    <a:pt x="66" y="10"/>
                  </a:lnTo>
                  <a:lnTo>
                    <a:pt x="62" y="8"/>
                  </a:lnTo>
                  <a:lnTo>
                    <a:pt x="58" y="6"/>
                  </a:lnTo>
                  <a:lnTo>
                    <a:pt x="54" y="4"/>
                  </a:lnTo>
                  <a:lnTo>
                    <a:pt x="48" y="4"/>
                  </a:lnTo>
                  <a:lnTo>
                    <a:pt x="44" y="4"/>
                  </a:lnTo>
                  <a:lnTo>
                    <a:pt x="38" y="2"/>
                  </a:lnTo>
                  <a:close/>
                </a:path>
              </a:pathLst>
            </a:custGeom>
            <a:solidFill>
              <a:srgbClr val="1F8E43"/>
            </a:solidFill>
            <a:ln w="3175">
              <a:solidFill>
                <a:srgbClr val="006B30"/>
              </a:solidFill>
              <a:round/>
              <a:headEnd/>
              <a:tailEnd/>
            </a:ln>
          </p:spPr>
          <p:txBody>
            <a:bodyPr/>
            <a:lstStyle/>
            <a:p>
              <a:endParaRPr lang="en-US"/>
            </a:p>
          </p:txBody>
        </p:sp>
        <p:sp>
          <p:nvSpPr>
            <p:cNvPr id="29363" name="Freeform 422"/>
            <p:cNvSpPr>
              <a:spLocks/>
            </p:cNvSpPr>
            <p:nvPr/>
          </p:nvSpPr>
          <p:spPr bwMode="auto">
            <a:xfrm>
              <a:off x="880" y="2192"/>
              <a:ext cx="58" cy="16"/>
            </a:xfrm>
            <a:custGeom>
              <a:avLst/>
              <a:gdLst>
                <a:gd name="T0" fmla="*/ 36 w 58"/>
                <a:gd name="T1" fmla="*/ 2 h 16"/>
                <a:gd name="T2" fmla="*/ 26 w 58"/>
                <a:gd name="T3" fmla="*/ 0 h 16"/>
                <a:gd name="T4" fmla="*/ 18 w 58"/>
                <a:gd name="T5" fmla="*/ 2 h 16"/>
                <a:gd name="T6" fmla="*/ 10 w 58"/>
                <a:gd name="T7" fmla="*/ 6 h 16"/>
                <a:gd name="T8" fmla="*/ 2 w 58"/>
                <a:gd name="T9" fmla="*/ 10 h 16"/>
                <a:gd name="T10" fmla="*/ 0 w 58"/>
                <a:gd name="T11" fmla="*/ 12 h 16"/>
                <a:gd name="T12" fmla="*/ 12 w 58"/>
                <a:gd name="T13" fmla="*/ 10 h 16"/>
                <a:gd name="T14" fmla="*/ 20 w 58"/>
                <a:gd name="T15" fmla="*/ 10 h 16"/>
                <a:gd name="T16" fmla="*/ 26 w 58"/>
                <a:gd name="T17" fmla="*/ 10 h 16"/>
                <a:gd name="T18" fmla="*/ 22 w 58"/>
                <a:gd name="T19" fmla="*/ 12 h 16"/>
                <a:gd name="T20" fmla="*/ 18 w 58"/>
                <a:gd name="T21" fmla="*/ 16 h 16"/>
                <a:gd name="T22" fmla="*/ 34 w 58"/>
                <a:gd name="T23" fmla="*/ 14 h 16"/>
                <a:gd name="T24" fmla="*/ 50 w 58"/>
                <a:gd name="T25" fmla="*/ 12 h 16"/>
                <a:gd name="T26" fmla="*/ 48 w 58"/>
                <a:gd name="T27" fmla="*/ 10 h 16"/>
                <a:gd name="T28" fmla="*/ 46 w 58"/>
                <a:gd name="T29" fmla="*/ 10 h 16"/>
                <a:gd name="T30" fmla="*/ 44 w 58"/>
                <a:gd name="T31" fmla="*/ 6 h 16"/>
                <a:gd name="T32" fmla="*/ 58 w 58"/>
                <a:gd name="T33" fmla="*/ 4 h 16"/>
                <a:gd name="T34" fmla="*/ 46 w 58"/>
                <a:gd name="T35" fmla="*/ 4 h 16"/>
                <a:gd name="T36" fmla="*/ 36 w 58"/>
                <a:gd name="T37" fmla="*/ 2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6"/>
                <a:gd name="T59" fmla="*/ 58 w 5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6">
                  <a:moveTo>
                    <a:pt x="36" y="2"/>
                  </a:moveTo>
                  <a:lnTo>
                    <a:pt x="26" y="0"/>
                  </a:lnTo>
                  <a:lnTo>
                    <a:pt x="18" y="2"/>
                  </a:lnTo>
                  <a:lnTo>
                    <a:pt x="10" y="6"/>
                  </a:lnTo>
                  <a:lnTo>
                    <a:pt x="2" y="10"/>
                  </a:lnTo>
                  <a:lnTo>
                    <a:pt x="0" y="12"/>
                  </a:lnTo>
                  <a:lnTo>
                    <a:pt x="12" y="10"/>
                  </a:lnTo>
                  <a:lnTo>
                    <a:pt x="20" y="10"/>
                  </a:lnTo>
                  <a:lnTo>
                    <a:pt x="26" y="10"/>
                  </a:lnTo>
                  <a:lnTo>
                    <a:pt x="22" y="12"/>
                  </a:lnTo>
                  <a:lnTo>
                    <a:pt x="18" y="16"/>
                  </a:lnTo>
                  <a:lnTo>
                    <a:pt x="34" y="14"/>
                  </a:lnTo>
                  <a:lnTo>
                    <a:pt x="50" y="12"/>
                  </a:lnTo>
                  <a:lnTo>
                    <a:pt x="48" y="10"/>
                  </a:lnTo>
                  <a:lnTo>
                    <a:pt x="46" y="10"/>
                  </a:lnTo>
                  <a:lnTo>
                    <a:pt x="44" y="6"/>
                  </a:lnTo>
                  <a:lnTo>
                    <a:pt x="58" y="4"/>
                  </a:lnTo>
                  <a:lnTo>
                    <a:pt x="46" y="4"/>
                  </a:lnTo>
                  <a:lnTo>
                    <a:pt x="36" y="2"/>
                  </a:lnTo>
                  <a:close/>
                </a:path>
              </a:pathLst>
            </a:custGeom>
            <a:solidFill>
              <a:srgbClr val="1F8E43"/>
            </a:solidFill>
            <a:ln w="3175">
              <a:solidFill>
                <a:srgbClr val="006B30"/>
              </a:solidFill>
              <a:round/>
              <a:headEnd/>
              <a:tailEnd/>
            </a:ln>
          </p:spPr>
          <p:txBody>
            <a:bodyPr/>
            <a:lstStyle/>
            <a:p>
              <a:endParaRPr lang="en-US"/>
            </a:p>
          </p:txBody>
        </p:sp>
        <p:sp>
          <p:nvSpPr>
            <p:cNvPr id="29364" name="Freeform 423"/>
            <p:cNvSpPr>
              <a:spLocks/>
            </p:cNvSpPr>
            <p:nvPr/>
          </p:nvSpPr>
          <p:spPr bwMode="auto">
            <a:xfrm>
              <a:off x="894" y="2208"/>
              <a:ext cx="50" cy="20"/>
            </a:xfrm>
            <a:custGeom>
              <a:avLst/>
              <a:gdLst>
                <a:gd name="T0" fmla="*/ 22 w 50"/>
                <a:gd name="T1" fmla="*/ 0 h 20"/>
                <a:gd name="T2" fmla="*/ 14 w 50"/>
                <a:gd name="T3" fmla="*/ 2 h 20"/>
                <a:gd name="T4" fmla="*/ 8 w 50"/>
                <a:gd name="T5" fmla="*/ 2 h 20"/>
                <a:gd name="T6" fmla="*/ 4 w 50"/>
                <a:gd name="T7" fmla="*/ 6 h 20"/>
                <a:gd name="T8" fmla="*/ 0 w 50"/>
                <a:gd name="T9" fmla="*/ 12 h 20"/>
                <a:gd name="T10" fmla="*/ 10 w 50"/>
                <a:gd name="T11" fmla="*/ 10 h 20"/>
                <a:gd name="T12" fmla="*/ 16 w 50"/>
                <a:gd name="T13" fmla="*/ 10 h 20"/>
                <a:gd name="T14" fmla="*/ 22 w 50"/>
                <a:gd name="T15" fmla="*/ 12 h 20"/>
                <a:gd name="T16" fmla="*/ 20 w 50"/>
                <a:gd name="T17" fmla="*/ 14 h 20"/>
                <a:gd name="T18" fmla="*/ 18 w 50"/>
                <a:gd name="T19" fmla="*/ 16 h 20"/>
                <a:gd name="T20" fmla="*/ 14 w 50"/>
                <a:gd name="T21" fmla="*/ 18 h 20"/>
                <a:gd name="T22" fmla="*/ 14 w 50"/>
                <a:gd name="T23" fmla="*/ 20 h 20"/>
                <a:gd name="T24" fmla="*/ 22 w 50"/>
                <a:gd name="T25" fmla="*/ 18 h 20"/>
                <a:gd name="T26" fmla="*/ 30 w 50"/>
                <a:gd name="T27" fmla="*/ 18 h 20"/>
                <a:gd name="T28" fmla="*/ 38 w 50"/>
                <a:gd name="T29" fmla="*/ 20 h 20"/>
                <a:gd name="T30" fmla="*/ 46 w 50"/>
                <a:gd name="T31" fmla="*/ 18 h 20"/>
                <a:gd name="T32" fmla="*/ 36 w 50"/>
                <a:gd name="T33" fmla="*/ 12 h 20"/>
                <a:gd name="T34" fmla="*/ 32 w 50"/>
                <a:gd name="T35" fmla="*/ 10 h 20"/>
                <a:gd name="T36" fmla="*/ 26 w 50"/>
                <a:gd name="T37" fmla="*/ 10 h 20"/>
                <a:gd name="T38" fmla="*/ 38 w 50"/>
                <a:gd name="T39" fmla="*/ 8 h 20"/>
                <a:gd name="T40" fmla="*/ 50 w 50"/>
                <a:gd name="T41" fmla="*/ 4 h 20"/>
                <a:gd name="T42" fmla="*/ 38 w 50"/>
                <a:gd name="T43" fmla="*/ 2 h 20"/>
                <a:gd name="T44" fmla="*/ 26 w 50"/>
                <a:gd name="T45" fmla="*/ 0 h 20"/>
                <a:gd name="T46" fmla="*/ 22 w 50"/>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20"/>
                <a:gd name="T74" fmla="*/ 50 w 50"/>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20">
                  <a:moveTo>
                    <a:pt x="22" y="0"/>
                  </a:moveTo>
                  <a:lnTo>
                    <a:pt x="14" y="2"/>
                  </a:lnTo>
                  <a:lnTo>
                    <a:pt x="8" y="2"/>
                  </a:lnTo>
                  <a:lnTo>
                    <a:pt x="4" y="6"/>
                  </a:lnTo>
                  <a:lnTo>
                    <a:pt x="0" y="12"/>
                  </a:lnTo>
                  <a:lnTo>
                    <a:pt x="10" y="10"/>
                  </a:lnTo>
                  <a:lnTo>
                    <a:pt x="16" y="10"/>
                  </a:lnTo>
                  <a:lnTo>
                    <a:pt x="22" y="12"/>
                  </a:lnTo>
                  <a:lnTo>
                    <a:pt x="20" y="14"/>
                  </a:lnTo>
                  <a:lnTo>
                    <a:pt x="18" y="16"/>
                  </a:lnTo>
                  <a:lnTo>
                    <a:pt x="14" y="18"/>
                  </a:lnTo>
                  <a:lnTo>
                    <a:pt x="14" y="20"/>
                  </a:lnTo>
                  <a:lnTo>
                    <a:pt x="22" y="18"/>
                  </a:lnTo>
                  <a:lnTo>
                    <a:pt x="30" y="18"/>
                  </a:lnTo>
                  <a:lnTo>
                    <a:pt x="38" y="20"/>
                  </a:lnTo>
                  <a:lnTo>
                    <a:pt x="46" y="18"/>
                  </a:lnTo>
                  <a:lnTo>
                    <a:pt x="36" y="12"/>
                  </a:lnTo>
                  <a:lnTo>
                    <a:pt x="32" y="10"/>
                  </a:lnTo>
                  <a:lnTo>
                    <a:pt x="26" y="10"/>
                  </a:lnTo>
                  <a:lnTo>
                    <a:pt x="38" y="8"/>
                  </a:lnTo>
                  <a:lnTo>
                    <a:pt x="50" y="4"/>
                  </a:lnTo>
                  <a:lnTo>
                    <a:pt x="38" y="2"/>
                  </a:lnTo>
                  <a:lnTo>
                    <a:pt x="26" y="0"/>
                  </a:lnTo>
                  <a:lnTo>
                    <a:pt x="22" y="0"/>
                  </a:lnTo>
                  <a:close/>
                </a:path>
              </a:pathLst>
            </a:custGeom>
            <a:solidFill>
              <a:srgbClr val="1F8E43"/>
            </a:solidFill>
            <a:ln w="3175">
              <a:solidFill>
                <a:srgbClr val="006B30"/>
              </a:solidFill>
              <a:round/>
              <a:headEnd/>
              <a:tailEnd/>
            </a:ln>
          </p:spPr>
          <p:txBody>
            <a:bodyPr/>
            <a:lstStyle/>
            <a:p>
              <a:endParaRPr lang="en-US"/>
            </a:p>
          </p:txBody>
        </p:sp>
        <p:sp>
          <p:nvSpPr>
            <p:cNvPr id="29365" name="Freeform 424"/>
            <p:cNvSpPr>
              <a:spLocks/>
            </p:cNvSpPr>
            <p:nvPr/>
          </p:nvSpPr>
          <p:spPr bwMode="auto">
            <a:xfrm>
              <a:off x="872" y="2242"/>
              <a:ext cx="94" cy="26"/>
            </a:xfrm>
            <a:custGeom>
              <a:avLst/>
              <a:gdLst>
                <a:gd name="T0" fmla="*/ 60 w 94"/>
                <a:gd name="T1" fmla="*/ 6 h 26"/>
                <a:gd name="T2" fmla="*/ 44 w 94"/>
                <a:gd name="T3" fmla="*/ 4 h 26"/>
                <a:gd name="T4" fmla="*/ 26 w 94"/>
                <a:gd name="T5" fmla="*/ 8 h 26"/>
                <a:gd name="T6" fmla="*/ 18 w 94"/>
                <a:gd name="T7" fmla="*/ 10 h 26"/>
                <a:gd name="T8" fmla="*/ 12 w 94"/>
                <a:gd name="T9" fmla="*/ 14 h 26"/>
                <a:gd name="T10" fmla="*/ 4 w 94"/>
                <a:gd name="T11" fmla="*/ 20 h 26"/>
                <a:gd name="T12" fmla="*/ 0 w 94"/>
                <a:gd name="T13" fmla="*/ 26 h 26"/>
                <a:gd name="T14" fmla="*/ 14 w 94"/>
                <a:gd name="T15" fmla="*/ 22 h 26"/>
                <a:gd name="T16" fmla="*/ 30 w 94"/>
                <a:gd name="T17" fmla="*/ 20 h 26"/>
                <a:gd name="T18" fmla="*/ 46 w 94"/>
                <a:gd name="T19" fmla="*/ 20 h 26"/>
                <a:gd name="T20" fmla="*/ 62 w 94"/>
                <a:gd name="T21" fmla="*/ 22 h 26"/>
                <a:gd name="T22" fmla="*/ 58 w 94"/>
                <a:gd name="T23" fmla="*/ 18 h 26"/>
                <a:gd name="T24" fmla="*/ 66 w 94"/>
                <a:gd name="T25" fmla="*/ 14 h 26"/>
                <a:gd name="T26" fmla="*/ 76 w 94"/>
                <a:gd name="T27" fmla="*/ 14 h 26"/>
                <a:gd name="T28" fmla="*/ 84 w 94"/>
                <a:gd name="T29" fmla="*/ 14 h 26"/>
                <a:gd name="T30" fmla="*/ 94 w 94"/>
                <a:gd name="T31" fmla="*/ 12 h 26"/>
                <a:gd name="T32" fmla="*/ 86 w 94"/>
                <a:gd name="T33" fmla="*/ 8 h 26"/>
                <a:gd name="T34" fmla="*/ 76 w 94"/>
                <a:gd name="T35" fmla="*/ 4 h 26"/>
                <a:gd name="T36" fmla="*/ 72 w 94"/>
                <a:gd name="T37" fmla="*/ 2 h 26"/>
                <a:gd name="T38" fmla="*/ 66 w 94"/>
                <a:gd name="T39" fmla="*/ 2 h 26"/>
                <a:gd name="T40" fmla="*/ 56 w 94"/>
                <a:gd name="T41" fmla="*/ 0 h 26"/>
                <a:gd name="T42" fmla="*/ 60 w 94"/>
                <a:gd name="T43" fmla="*/ 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26"/>
                <a:gd name="T68" fmla="*/ 94 w 9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26">
                  <a:moveTo>
                    <a:pt x="60" y="6"/>
                  </a:moveTo>
                  <a:lnTo>
                    <a:pt x="44" y="4"/>
                  </a:lnTo>
                  <a:lnTo>
                    <a:pt x="26" y="8"/>
                  </a:lnTo>
                  <a:lnTo>
                    <a:pt x="18" y="10"/>
                  </a:lnTo>
                  <a:lnTo>
                    <a:pt x="12" y="14"/>
                  </a:lnTo>
                  <a:lnTo>
                    <a:pt x="4" y="20"/>
                  </a:lnTo>
                  <a:lnTo>
                    <a:pt x="0" y="26"/>
                  </a:lnTo>
                  <a:lnTo>
                    <a:pt x="14" y="22"/>
                  </a:lnTo>
                  <a:lnTo>
                    <a:pt x="30" y="20"/>
                  </a:lnTo>
                  <a:lnTo>
                    <a:pt x="46" y="20"/>
                  </a:lnTo>
                  <a:lnTo>
                    <a:pt x="62" y="22"/>
                  </a:lnTo>
                  <a:lnTo>
                    <a:pt x="58" y="18"/>
                  </a:lnTo>
                  <a:lnTo>
                    <a:pt x="66" y="14"/>
                  </a:lnTo>
                  <a:lnTo>
                    <a:pt x="76" y="14"/>
                  </a:lnTo>
                  <a:lnTo>
                    <a:pt x="84" y="14"/>
                  </a:lnTo>
                  <a:lnTo>
                    <a:pt x="94" y="12"/>
                  </a:lnTo>
                  <a:lnTo>
                    <a:pt x="86" y="8"/>
                  </a:lnTo>
                  <a:lnTo>
                    <a:pt x="76" y="4"/>
                  </a:lnTo>
                  <a:lnTo>
                    <a:pt x="72" y="2"/>
                  </a:lnTo>
                  <a:lnTo>
                    <a:pt x="66" y="2"/>
                  </a:lnTo>
                  <a:lnTo>
                    <a:pt x="56" y="0"/>
                  </a:lnTo>
                  <a:lnTo>
                    <a:pt x="60" y="6"/>
                  </a:lnTo>
                  <a:close/>
                </a:path>
              </a:pathLst>
            </a:custGeom>
            <a:solidFill>
              <a:srgbClr val="1F8E43"/>
            </a:solidFill>
            <a:ln w="3175">
              <a:solidFill>
                <a:srgbClr val="006B30"/>
              </a:solidFill>
              <a:round/>
              <a:headEnd/>
              <a:tailEnd/>
            </a:ln>
          </p:spPr>
          <p:txBody>
            <a:bodyPr/>
            <a:lstStyle/>
            <a:p>
              <a:endParaRPr lang="en-US"/>
            </a:p>
          </p:txBody>
        </p:sp>
        <p:sp>
          <p:nvSpPr>
            <p:cNvPr id="29366" name="Freeform 425"/>
            <p:cNvSpPr>
              <a:spLocks/>
            </p:cNvSpPr>
            <p:nvPr/>
          </p:nvSpPr>
          <p:spPr bwMode="auto">
            <a:xfrm>
              <a:off x="896" y="2230"/>
              <a:ext cx="58" cy="16"/>
            </a:xfrm>
            <a:custGeom>
              <a:avLst/>
              <a:gdLst>
                <a:gd name="T0" fmla="*/ 34 w 58"/>
                <a:gd name="T1" fmla="*/ 0 h 16"/>
                <a:gd name="T2" fmla="*/ 24 w 58"/>
                <a:gd name="T3" fmla="*/ 0 h 16"/>
                <a:gd name="T4" fmla="*/ 16 w 58"/>
                <a:gd name="T5" fmla="*/ 0 h 16"/>
                <a:gd name="T6" fmla="*/ 8 w 58"/>
                <a:gd name="T7" fmla="*/ 4 h 16"/>
                <a:gd name="T8" fmla="*/ 0 w 58"/>
                <a:gd name="T9" fmla="*/ 8 h 16"/>
                <a:gd name="T10" fmla="*/ 12 w 58"/>
                <a:gd name="T11" fmla="*/ 8 h 16"/>
                <a:gd name="T12" fmla="*/ 18 w 58"/>
                <a:gd name="T13" fmla="*/ 8 h 16"/>
                <a:gd name="T14" fmla="*/ 24 w 58"/>
                <a:gd name="T15" fmla="*/ 10 h 16"/>
                <a:gd name="T16" fmla="*/ 24 w 58"/>
                <a:gd name="T17" fmla="*/ 12 h 16"/>
                <a:gd name="T18" fmla="*/ 20 w 58"/>
                <a:gd name="T19" fmla="*/ 12 h 16"/>
                <a:gd name="T20" fmla="*/ 16 w 58"/>
                <a:gd name="T21" fmla="*/ 16 h 16"/>
                <a:gd name="T22" fmla="*/ 28 w 58"/>
                <a:gd name="T23" fmla="*/ 16 h 16"/>
                <a:gd name="T24" fmla="*/ 38 w 58"/>
                <a:gd name="T25" fmla="*/ 14 h 16"/>
                <a:gd name="T26" fmla="*/ 44 w 58"/>
                <a:gd name="T27" fmla="*/ 14 h 16"/>
                <a:gd name="T28" fmla="*/ 48 w 58"/>
                <a:gd name="T29" fmla="*/ 14 h 16"/>
                <a:gd name="T30" fmla="*/ 52 w 58"/>
                <a:gd name="T31" fmla="*/ 14 h 16"/>
                <a:gd name="T32" fmla="*/ 58 w 58"/>
                <a:gd name="T33" fmla="*/ 14 h 16"/>
                <a:gd name="T34" fmla="*/ 50 w 58"/>
                <a:gd name="T35" fmla="*/ 6 h 16"/>
                <a:gd name="T36" fmla="*/ 40 w 58"/>
                <a:gd name="T37" fmla="*/ 0 h 16"/>
                <a:gd name="T38" fmla="*/ 48 w 58"/>
                <a:gd name="T39" fmla="*/ 2 h 16"/>
                <a:gd name="T40" fmla="*/ 34 w 58"/>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6"/>
                <a:gd name="T65" fmla="*/ 58 w 5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6">
                  <a:moveTo>
                    <a:pt x="34" y="0"/>
                  </a:moveTo>
                  <a:lnTo>
                    <a:pt x="24" y="0"/>
                  </a:lnTo>
                  <a:lnTo>
                    <a:pt x="16" y="0"/>
                  </a:lnTo>
                  <a:lnTo>
                    <a:pt x="8" y="4"/>
                  </a:lnTo>
                  <a:lnTo>
                    <a:pt x="0" y="8"/>
                  </a:lnTo>
                  <a:lnTo>
                    <a:pt x="12" y="8"/>
                  </a:lnTo>
                  <a:lnTo>
                    <a:pt x="18" y="8"/>
                  </a:lnTo>
                  <a:lnTo>
                    <a:pt x="24" y="10"/>
                  </a:lnTo>
                  <a:lnTo>
                    <a:pt x="24" y="12"/>
                  </a:lnTo>
                  <a:lnTo>
                    <a:pt x="20" y="12"/>
                  </a:lnTo>
                  <a:lnTo>
                    <a:pt x="16" y="16"/>
                  </a:lnTo>
                  <a:lnTo>
                    <a:pt x="28" y="16"/>
                  </a:lnTo>
                  <a:lnTo>
                    <a:pt x="38" y="14"/>
                  </a:lnTo>
                  <a:lnTo>
                    <a:pt x="44" y="14"/>
                  </a:lnTo>
                  <a:lnTo>
                    <a:pt x="48" y="14"/>
                  </a:lnTo>
                  <a:lnTo>
                    <a:pt x="52" y="14"/>
                  </a:lnTo>
                  <a:lnTo>
                    <a:pt x="58" y="14"/>
                  </a:lnTo>
                  <a:lnTo>
                    <a:pt x="50" y="6"/>
                  </a:lnTo>
                  <a:lnTo>
                    <a:pt x="40" y="0"/>
                  </a:lnTo>
                  <a:lnTo>
                    <a:pt x="48" y="2"/>
                  </a:lnTo>
                  <a:lnTo>
                    <a:pt x="34" y="0"/>
                  </a:lnTo>
                  <a:close/>
                </a:path>
              </a:pathLst>
            </a:custGeom>
            <a:solidFill>
              <a:srgbClr val="1F8E43"/>
            </a:solidFill>
            <a:ln w="3175">
              <a:solidFill>
                <a:srgbClr val="006B30"/>
              </a:solidFill>
              <a:round/>
              <a:headEnd/>
              <a:tailEnd/>
            </a:ln>
          </p:spPr>
          <p:txBody>
            <a:bodyPr/>
            <a:lstStyle/>
            <a:p>
              <a:endParaRPr lang="en-US"/>
            </a:p>
          </p:txBody>
        </p:sp>
        <p:sp>
          <p:nvSpPr>
            <p:cNvPr id="29367" name="Freeform 426"/>
            <p:cNvSpPr>
              <a:spLocks/>
            </p:cNvSpPr>
            <p:nvPr/>
          </p:nvSpPr>
          <p:spPr bwMode="auto">
            <a:xfrm>
              <a:off x="974" y="2192"/>
              <a:ext cx="92" cy="32"/>
            </a:xfrm>
            <a:custGeom>
              <a:avLst/>
              <a:gdLst>
                <a:gd name="T0" fmla="*/ 46 w 92"/>
                <a:gd name="T1" fmla="*/ 4 h 32"/>
                <a:gd name="T2" fmla="*/ 22 w 92"/>
                <a:gd name="T3" fmla="*/ 4 h 32"/>
                <a:gd name="T4" fmla="*/ 10 w 92"/>
                <a:gd name="T5" fmla="*/ 6 h 32"/>
                <a:gd name="T6" fmla="*/ 4 w 92"/>
                <a:gd name="T7" fmla="*/ 8 h 32"/>
                <a:gd name="T8" fmla="*/ 0 w 92"/>
                <a:gd name="T9" fmla="*/ 12 h 32"/>
                <a:gd name="T10" fmla="*/ 6 w 92"/>
                <a:gd name="T11" fmla="*/ 14 h 32"/>
                <a:gd name="T12" fmla="*/ 14 w 92"/>
                <a:gd name="T13" fmla="*/ 14 h 32"/>
                <a:gd name="T14" fmla="*/ 20 w 92"/>
                <a:gd name="T15" fmla="*/ 14 h 32"/>
                <a:gd name="T16" fmla="*/ 26 w 92"/>
                <a:gd name="T17" fmla="*/ 16 h 32"/>
                <a:gd name="T18" fmla="*/ 18 w 92"/>
                <a:gd name="T19" fmla="*/ 20 h 32"/>
                <a:gd name="T20" fmla="*/ 10 w 92"/>
                <a:gd name="T21" fmla="*/ 28 h 32"/>
                <a:gd name="T22" fmla="*/ 18 w 92"/>
                <a:gd name="T23" fmla="*/ 28 h 32"/>
                <a:gd name="T24" fmla="*/ 28 w 92"/>
                <a:gd name="T25" fmla="*/ 28 h 32"/>
                <a:gd name="T26" fmla="*/ 36 w 92"/>
                <a:gd name="T27" fmla="*/ 28 h 32"/>
                <a:gd name="T28" fmla="*/ 44 w 92"/>
                <a:gd name="T29" fmla="*/ 28 h 32"/>
                <a:gd name="T30" fmla="*/ 42 w 92"/>
                <a:gd name="T31" fmla="*/ 30 h 32"/>
                <a:gd name="T32" fmla="*/ 40 w 92"/>
                <a:gd name="T33" fmla="*/ 32 h 32"/>
                <a:gd name="T34" fmla="*/ 46 w 92"/>
                <a:gd name="T35" fmla="*/ 30 h 32"/>
                <a:gd name="T36" fmla="*/ 54 w 92"/>
                <a:gd name="T37" fmla="*/ 30 h 32"/>
                <a:gd name="T38" fmla="*/ 68 w 92"/>
                <a:gd name="T39" fmla="*/ 30 h 32"/>
                <a:gd name="T40" fmla="*/ 64 w 92"/>
                <a:gd name="T41" fmla="*/ 26 h 32"/>
                <a:gd name="T42" fmla="*/ 58 w 92"/>
                <a:gd name="T43" fmla="*/ 22 h 32"/>
                <a:gd name="T44" fmla="*/ 48 w 92"/>
                <a:gd name="T45" fmla="*/ 18 h 32"/>
                <a:gd name="T46" fmla="*/ 58 w 92"/>
                <a:gd name="T47" fmla="*/ 18 h 32"/>
                <a:gd name="T48" fmla="*/ 68 w 92"/>
                <a:gd name="T49" fmla="*/ 20 h 32"/>
                <a:gd name="T50" fmla="*/ 88 w 92"/>
                <a:gd name="T51" fmla="*/ 22 h 32"/>
                <a:gd name="T52" fmla="*/ 78 w 92"/>
                <a:gd name="T53" fmla="*/ 14 h 32"/>
                <a:gd name="T54" fmla="*/ 90 w 92"/>
                <a:gd name="T55" fmla="*/ 14 h 32"/>
                <a:gd name="T56" fmla="*/ 92 w 92"/>
                <a:gd name="T57" fmla="*/ 12 h 32"/>
                <a:gd name="T58" fmla="*/ 82 w 92"/>
                <a:gd name="T59" fmla="*/ 6 h 32"/>
                <a:gd name="T60" fmla="*/ 72 w 92"/>
                <a:gd name="T61" fmla="*/ 4 h 32"/>
                <a:gd name="T62" fmla="*/ 52 w 92"/>
                <a:gd name="T63" fmla="*/ 0 h 32"/>
                <a:gd name="T64" fmla="*/ 46 w 92"/>
                <a:gd name="T65" fmla="*/ 4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32"/>
                <a:gd name="T101" fmla="*/ 92 w 9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32">
                  <a:moveTo>
                    <a:pt x="46" y="4"/>
                  </a:moveTo>
                  <a:lnTo>
                    <a:pt x="22" y="4"/>
                  </a:lnTo>
                  <a:lnTo>
                    <a:pt x="10" y="6"/>
                  </a:lnTo>
                  <a:lnTo>
                    <a:pt x="4" y="8"/>
                  </a:lnTo>
                  <a:lnTo>
                    <a:pt x="0" y="12"/>
                  </a:lnTo>
                  <a:lnTo>
                    <a:pt x="6" y="14"/>
                  </a:lnTo>
                  <a:lnTo>
                    <a:pt x="14" y="14"/>
                  </a:lnTo>
                  <a:lnTo>
                    <a:pt x="20" y="14"/>
                  </a:lnTo>
                  <a:lnTo>
                    <a:pt x="26" y="16"/>
                  </a:lnTo>
                  <a:lnTo>
                    <a:pt x="18" y="20"/>
                  </a:lnTo>
                  <a:lnTo>
                    <a:pt x="10" y="28"/>
                  </a:lnTo>
                  <a:lnTo>
                    <a:pt x="18" y="28"/>
                  </a:lnTo>
                  <a:lnTo>
                    <a:pt x="28" y="28"/>
                  </a:lnTo>
                  <a:lnTo>
                    <a:pt x="36" y="28"/>
                  </a:lnTo>
                  <a:lnTo>
                    <a:pt x="44" y="28"/>
                  </a:lnTo>
                  <a:lnTo>
                    <a:pt x="42" y="30"/>
                  </a:lnTo>
                  <a:lnTo>
                    <a:pt x="40" y="32"/>
                  </a:lnTo>
                  <a:lnTo>
                    <a:pt x="46" y="30"/>
                  </a:lnTo>
                  <a:lnTo>
                    <a:pt x="54" y="30"/>
                  </a:lnTo>
                  <a:lnTo>
                    <a:pt x="68" y="30"/>
                  </a:lnTo>
                  <a:lnTo>
                    <a:pt x="64" y="26"/>
                  </a:lnTo>
                  <a:lnTo>
                    <a:pt x="58" y="22"/>
                  </a:lnTo>
                  <a:lnTo>
                    <a:pt x="48" y="18"/>
                  </a:lnTo>
                  <a:lnTo>
                    <a:pt x="58" y="18"/>
                  </a:lnTo>
                  <a:lnTo>
                    <a:pt x="68" y="20"/>
                  </a:lnTo>
                  <a:lnTo>
                    <a:pt x="88" y="22"/>
                  </a:lnTo>
                  <a:lnTo>
                    <a:pt x="78" y="14"/>
                  </a:lnTo>
                  <a:lnTo>
                    <a:pt x="90" y="14"/>
                  </a:lnTo>
                  <a:lnTo>
                    <a:pt x="92" y="12"/>
                  </a:lnTo>
                  <a:lnTo>
                    <a:pt x="82" y="6"/>
                  </a:lnTo>
                  <a:lnTo>
                    <a:pt x="72" y="4"/>
                  </a:lnTo>
                  <a:lnTo>
                    <a:pt x="52" y="0"/>
                  </a:lnTo>
                  <a:lnTo>
                    <a:pt x="46" y="4"/>
                  </a:lnTo>
                  <a:close/>
                </a:path>
              </a:pathLst>
            </a:custGeom>
            <a:solidFill>
              <a:srgbClr val="1F8E43"/>
            </a:solidFill>
            <a:ln w="3175">
              <a:solidFill>
                <a:srgbClr val="006B30"/>
              </a:solidFill>
              <a:round/>
              <a:headEnd/>
              <a:tailEnd/>
            </a:ln>
          </p:spPr>
          <p:txBody>
            <a:bodyPr/>
            <a:lstStyle/>
            <a:p>
              <a:endParaRPr lang="en-US"/>
            </a:p>
          </p:txBody>
        </p:sp>
        <p:sp>
          <p:nvSpPr>
            <p:cNvPr id="29368" name="Freeform 427"/>
            <p:cNvSpPr>
              <a:spLocks/>
            </p:cNvSpPr>
            <p:nvPr/>
          </p:nvSpPr>
          <p:spPr bwMode="auto">
            <a:xfrm>
              <a:off x="946" y="2176"/>
              <a:ext cx="66" cy="30"/>
            </a:xfrm>
            <a:custGeom>
              <a:avLst/>
              <a:gdLst>
                <a:gd name="T0" fmla="*/ 46 w 66"/>
                <a:gd name="T1" fmla="*/ 4 h 30"/>
                <a:gd name="T2" fmla="*/ 34 w 66"/>
                <a:gd name="T3" fmla="*/ 0 h 30"/>
                <a:gd name="T4" fmla="*/ 22 w 66"/>
                <a:gd name="T5" fmla="*/ 2 h 30"/>
                <a:gd name="T6" fmla="*/ 10 w 66"/>
                <a:gd name="T7" fmla="*/ 6 h 30"/>
                <a:gd name="T8" fmla="*/ 0 w 66"/>
                <a:gd name="T9" fmla="*/ 10 h 30"/>
                <a:gd name="T10" fmla="*/ 10 w 66"/>
                <a:gd name="T11" fmla="*/ 12 h 30"/>
                <a:gd name="T12" fmla="*/ 22 w 66"/>
                <a:gd name="T13" fmla="*/ 14 h 30"/>
                <a:gd name="T14" fmla="*/ 12 w 66"/>
                <a:gd name="T15" fmla="*/ 18 h 30"/>
                <a:gd name="T16" fmla="*/ 8 w 66"/>
                <a:gd name="T17" fmla="*/ 22 h 30"/>
                <a:gd name="T18" fmla="*/ 4 w 66"/>
                <a:gd name="T19" fmla="*/ 26 h 30"/>
                <a:gd name="T20" fmla="*/ 16 w 66"/>
                <a:gd name="T21" fmla="*/ 24 h 30"/>
                <a:gd name="T22" fmla="*/ 28 w 66"/>
                <a:gd name="T23" fmla="*/ 24 h 30"/>
                <a:gd name="T24" fmla="*/ 52 w 66"/>
                <a:gd name="T25" fmla="*/ 30 h 30"/>
                <a:gd name="T26" fmla="*/ 48 w 66"/>
                <a:gd name="T27" fmla="*/ 24 h 30"/>
                <a:gd name="T28" fmla="*/ 44 w 66"/>
                <a:gd name="T29" fmla="*/ 20 h 30"/>
                <a:gd name="T30" fmla="*/ 50 w 66"/>
                <a:gd name="T31" fmla="*/ 18 h 30"/>
                <a:gd name="T32" fmla="*/ 56 w 66"/>
                <a:gd name="T33" fmla="*/ 18 h 30"/>
                <a:gd name="T34" fmla="*/ 60 w 66"/>
                <a:gd name="T35" fmla="*/ 18 h 30"/>
                <a:gd name="T36" fmla="*/ 66 w 66"/>
                <a:gd name="T37" fmla="*/ 18 h 30"/>
                <a:gd name="T38" fmla="*/ 60 w 66"/>
                <a:gd name="T39" fmla="*/ 14 h 30"/>
                <a:gd name="T40" fmla="*/ 52 w 66"/>
                <a:gd name="T41" fmla="*/ 12 h 30"/>
                <a:gd name="T42" fmla="*/ 60 w 66"/>
                <a:gd name="T43" fmla="*/ 10 h 30"/>
                <a:gd name="T44" fmla="*/ 66 w 66"/>
                <a:gd name="T45" fmla="*/ 10 h 30"/>
                <a:gd name="T46" fmla="*/ 58 w 66"/>
                <a:gd name="T47" fmla="*/ 6 h 30"/>
                <a:gd name="T48" fmla="*/ 48 w 66"/>
                <a:gd name="T49" fmla="*/ 4 h 30"/>
                <a:gd name="T50" fmla="*/ 50 w 66"/>
                <a:gd name="T51" fmla="*/ 4 h 30"/>
                <a:gd name="T52" fmla="*/ 50 w 66"/>
                <a:gd name="T53" fmla="*/ 6 h 30"/>
                <a:gd name="T54" fmla="*/ 46 w 66"/>
                <a:gd name="T55" fmla="*/ 4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30"/>
                <a:gd name="T86" fmla="*/ 66 w 66"/>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30">
                  <a:moveTo>
                    <a:pt x="46" y="4"/>
                  </a:moveTo>
                  <a:lnTo>
                    <a:pt x="34" y="0"/>
                  </a:lnTo>
                  <a:lnTo>
                    <a:pt x="22" y="2"/>
                  </a:lnTo>
                  <a:lnTo>
                    <a:pt x="10" y="6"/>
                  </a:lnTo>
                  <a:lnTo>
                    <a:pt x="0" y="10"/>
                  </a:lnTo>
                  <a:lnTo>
                    <a:pt x="10" y="12"/>
                  </a:lnTo>
                  <a:lnTo>
                    <a:pt x="22" y="14"/>
                  </a:lnTo>
                  <a:lnTo>
                    <a:pt x="12" y="18"/>
                  </a:lnTo>
                  <a:lnTo>
                    <a:pt x="8" y="22"/>
                  </a:lnTo>
                  <a:lnTo>
                    <a:pt x="4" y="26"/>
                  </a:lnTo>
                  <a:lnTo>
                    <a:pt x="16" y="24"/>
                  </a:lnTo>
                  <a:lnTo>
                    <a:pt x="28" y="24"/>
                  </a:lnTo>
                  <a:lnTo>
                    <a:pt x="52" y="30"/>
                  </a:lnTo>
                  <a:lnTo>
                    <a:pt x="48" y="24"/>
                  </a:lnTo>
                  <a:lnTo>
                    <a:pt x="44" y="20"/>
                  </a:lnTo>
                  <a:lnTo>
                    <a:pt x="50" y="18"/>
                  </a:lnTo>
                  <a:lnTo>
                    <a:pt x="56" y="18"/>
                  </a:lnTo>
                  <a:lnTo>
                    <a:pt x="60" y="18"/>
                  </a:lnTo>
                  <a:lnTo>
                    <a:pt x="66" y="18"/>
                  </a:lnTo>
                  <a:lnTo>
                    <a:pt x="60" y="14"/>
                  </a:lnTo>
                  <a:lnTo>
                    <a:pt x="52" y="12"/>
                  </a:lnTo>
                  <a:lnTo>
                    <a:pt x="60" y="10"/>
                  </a:lnTo>
                  <a:lnTo>
                    <a:pt x="66" y="10"/>
                  </a:lnTo>
                  <a:lnTo>
                    <a:pt x="58" y="6"/>
                  </a:lnTo>
                  <a:lnTo>
                    <a:pt x="48" y="4"/>
                  </a:lnTo>
                  <a:lnTo>
                    <a:pt x="50" y="4"/>
                  </a:lnTo>
                  <a:lnTo>
                    <a:pt x="50" y="6"/>
                  </a:lnTo>
                  <a:lnTo>
                    <a:pt x="46" y="4"/>
                  </a:lnTo>
                  <a:close/>
                </a:path>
              </a:pathLst>
            </a:custGeom>
            <a:solidFill>
              <a:srgbClr val="1F8E43"/>
            </a:solidFill>
            <a:ln w="3175">
              <a:solidFill>
                <a:srgbClr val="006B30"/>
              </a:solidFill>
              <a:round/>
              <a:headEnd/>
              <a:tailEnd/>
            </a:ln>
          </p:spPr>
          <p:txBody>
            <a:bodyPr/>
            <a:lstStyle/>
            <a:p>
              <a:endParaRPr lang="en-US"/>
            </a:p>
          </p:txBody>
        </p:sp>
        <p:sp>
          <p:nvSpPr>
            <p:cNvPr id="29369" name="Freeform 428"/>
            <p:cNvSpPr>
              <a:spLocks/>
            </p:cNvSpPr>
            <p:nvPr/>
          </p:nvSpPr>
          <p:spPr bwMode="auto">
            <a:xfrm>
              <a:off x="1008" y="2216"/>
              <a:ext cx="76" cy="32"/>
            </a:xfrm>
            <a:custGeom>
              <a:avLst/>
              <a:gdLst>
                <a:gd name="T0" fmla="*/ 36 w 76"/>
                <a:gd name="T1" fmla="*/ 0 h 32"/>
                <a:gd name="T2" fmla="*/ 26 w 76"/>
                <a:gd name="T3" fmla="*/ 0 h 32"/>
                <a:gd name="T4" fmla="*/ 18 w 76"/>
                <a:gd name="T5" fmla="*/ 0 h 32"/>
                <a:gd name="T6" fmla="*/ 8 w 76"/>
                <a:gd name="T7" fmla="*/ 4 h 32"/>
                <a:gd name="T8" fmla="*/ 0 w 76"/>
                <a:gd name="T9" fmla="*/ 10 h 32"/>
                <a:gd name="T10" fmla="*/ 10 w 76"/>
                <a:gd name="T11" fmla="*/ 10 h 32"/>
                <a:gd name="T12" fmla="*/ 18 w 76"/>
                <a:gd name="T13" fmla="*/ 10 h 32"/>
                <a:gd name="T14" fmla="*/ 26 w 76"/>
                <a:gd name="T15" fmla="*/ 12 h 32"/>
                <a:gd name="T16" fmla="*/ 34 w 76"/>
                <a:gd name="T17" fmla="*/ 16 h 32"/>
                <a:gd name="T18" fmla="*/ 26 w 76"/>
                <a:gd name="T19" fmla="*/ 18 h 32"/>
                <a:gd name="T20" fmla="*/ 16 w 76"/>
                <a:gd name="T21" fmla="*/ 22 h 32"/>
                <a:gd name="T22" fmla="*/ 42 w 76"/>
                <a:gd name="T23" fmla="*/ 26 h 32"/>
                <a:gd name="T24" fmla="*/ 56 w 76"/>
                <a:gd name="T25" fmla="*/ 28 h 32"/>
                <a:gd name="T26" fmla="*/ 68 w 76"/>
                <a:gd name="T27" fmla="*/ 32 h 32"/>
                <a:gd name="T28" fmla="*/ 64 w 76"/>
                <a:gd name="T29" fmla="*/ 28 h 32"/>
                <a:gd name="T30" fmla="*/ 62 w 76"/>
                <a:gd name="T31" fmla="*/ 24 h 32"/>
                <a:gd name="T32" fmla="*/ 56 w 76"/>
                <a:gd name="T33" fmla="*/ 16 h 32"/>
                <a:gd name="T34" fmla="*/ 66 w 76"/>
                <a:gd name="T35" fmla="*/ 14 h 32"/>
                <a:gd name="T36" fmla="*/ 76 w 76"/>
                <a:gd name="T37" fmla="*/ 16 h 32"/>
                <a:gd name="T38" fmla="*/ 58 w 76"/>
                <a:gd name="T39" fmla="*/ 8 h 32"/>
                <a:gd name="T40" fmla="*/ 40 w 76"/>
                <a:gd name="T41" fmla="*/ 2 h 32"/>
                <a:gd name="T42" fmla="*/ 44 w 76"/>
                <a:gd name="T43" fmla="*/ 4 h 32"/>
                <a:gd name="T44" fmla="*/ 36 w 76"/>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
                <a:gd name="T70" fmla="*/ 0 h 32"/>
                <a:gd name="T71" fmla="*/ 76 w 76"/>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 h="32">
                  <a:moveTo>
                    <a:pt x="36" y="0"/>
                  </a:moveTo>
                  <a:lnTo>
                    <a:pt x="26" y="0"/>
                  </a:lnTo>
                  <a:lnTo>
                    <a:pt x="18" y="0"/>
                  </a:lnTo>
                  <a:lnTo>
                    <a:pt x="8" y="4"/>
                  </a:lnTo>
                  <a:lnTo>
                    <a:pt x="0" y="10"/>
                  </a:lnTo>
                  <a:lnTo>
                    <a:pt x="10" y="10"/>
                  </a:lnTo>
                  <a:lnTo>
                    <a:pt x="18" y="10"/>
                  </a:lnTo>
                  <a:lnTo>
                    <a:pt x="26" y="12"/>
                  </a:lnTo>
                  <a:lnTo>
                    <a:pt x="34" y="16"/>
                  </a:lnTo>
                  <a:lnTo>
                    <a:pt x="26" y="18"/>
                  </a:lnTo>
                  <a:lnTo>
                    <a:pt x="16" y="22"/>
                  </a:lnTo>
                  <a:lnTo>
                    <a:pt x="42" y="26"/>
                  </a:lnTo>
                  <a:lnTo>
                    <a:pt x="56" y="28"/>
                  </a:lnTo>
                  <a:lnTo>
                    <a:pt x="68" y="32"/>
                  </a:lnTo>
                  <a:lnTo>
                    <a:pt x="64" y="28"/>
                  </a:lnTo>
                  <a:lnTo>
                    <a:pt x="62" y="24"/>
                  </a:lnTo>
                  <a:lnTo>
                    <a:pt x="56" y="16"/>
                  </a:lnTo>
                  <a:lnTo>
                    <a:pt x="66" y="14"/>
                  </a:lnTo>
                  <a:lnTo>
                    <a:pt x="76" y="16"/>
                  </a:lnTo>
                  <a:lnTo>
                    <a:pt x="58" y="8"/>
                  </a:lnTo>
                  <a:lnTo>
                    <a:pt x="40" y="2"/>
                  </a:lnTo>
                  <a:lnTo>
                    <a:pt x="44" y="4"/>
                  </a:lnTo>
                  <a:lnTo>
                    <a:pt x="36" y="0"/>
                  </a:lnTo>
                  <a:close/>
                </a:path>
              </a:pathLst>
            </a:custGeom>
            <a:solidFill>
              <a:srgbClr val="1F8E43"/>
            </a:solidFill>
            <a:ln w="3175">
              <a:solidFill>
                <a:srgbClr val="006B30"/>
              </a:solidFill>
              <a:round/>
              <a:headEnd/>
              <a:tailEnd/>
            </a:ln>
          </p:spPr>
          <p:txBody>
            <a:bodyPr/>
            <a:lstStyle/>
            <a:p>
              <a:endParaRPr lang="en-US"/>
            </a:p>
          </p:txBody>
        </p:sp>
        <p:sp>
          <p:nvSpPr>
            <p:cNvPr id="29370" name="Freeform 429"/>
            <p:cNvSpPr>
              <a:spLocks/>
            </p:cNvSpPr>
            <p:nvPr/>
          </p:nvSpPr>
          <p:spPr bwMode="auto">
            <a:xfrm>
              <a:off x="1032" y="2248"/>
              <a:ext cx="66" cy="28"/>
            </a:xfrm>
            <a:custGeom>
              <a:avLst/>
              <a:gdLst>
                <a:gd name="T0" fmla="*/ 40 w 66"/>
                <a:gd name="T1" fmla="*/ 4 h 28"/>
                <a:gd name="T2" fmla="*/ 30 w 66"/>
                <a:gd name="T3" fmla="*/ 2 h 28"/>
                <a:gd name="T4" fmla="*/ 20 w 66"/>
                <a:gd name="T5" fmla="*/ 2 h 28"/>
                <a:gd name="T6" fmla="*/ 10 w 66"/>
                <a:gd name="T7" fmla="*/ 6 h 28"/>
                <a:gd name="T8" fmla="*/ 0 w 66"/>
                <a:gd name="T9" fmla="*/ 12 h 28"/>
                <a:gd name="T10" fmla="*/ 14 w 66"/>
                <a:gd name="T11" fmla="*/ 12 h 28"/>
                <a:gd name="T12" fmla="*/ 26 w 66"/>
                <a:gd name="T13" fmla="*/ 14 h 28"/>
                <a:gd name="T14" fmla="*/ 38 w 66"/>
                <a:gd name="T15" fmla="*/ 18 h 28"/>
                <a:gd name="T16" fmla="*/ 50 w 66"/>
                <a:gd name="T17" fmla="*/ 26 h 28"/>
                <a:gd name="T18" fmla="*/ 54 w 66"/>
                <a:gd name="T19" fmla="*/ 28 h 28"/>
                <a:gd name="T20" fmla="*/ 58 w 66"/>
                <a:gd name="T21" fmla="*/ 28 h 28"/>
                <a:gd name="T22" fmla="*/ 52 w 66"/>
                <a:gd name="T23" fmla="*/ 20 h 28"/>
                <a:gd name="T24" fmla="*/ 50 w 66"/>
                <a:gd name="T25" fmla="*/ 12 h 28"/>
                <a:gd name="T26" fmla="*/ 58 w 66"/>
                <a:gd name="T27" fmla="*/ 14 h 28"/>
                <a:gd name="T28" fmla="*/ 66 w 66"/>
                <a:gd name="T29" fmla="*/ 14 h 28"/>
                <a:gd name="T30" fmla="*/ 54 w 66"/>
                <a:gd name="T31" fmla="*/ 8 h 28"/>
                <a:gd name="T32" fmla="*/ 44 w 66"/>
                <a:gd name="T33" fmla="*/ 0 h 28"/>
                <a:gd name="T34" fmla="*/ 40 w 66"/>
                <a:gd name="T35" fmla="*/ 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40" y="4"/>
                  </a:moveTo>
                  <a:lnTo>
                    <a:pt x="30" y="2"/>
                  </a:lnTo>
                  <a:lnTo>
                    <a:pt x="20" y="2"/>
                  </a:lnTo>
                  <a:lnTo>
                    <a:pt x="10" y="6"/>
                  </a:lnTo>
                  <a:lnTo>
                    <a:pt x="0" y="12"/>
                  </a:lnTo>
                  <a:lnTo>
                    <a:pt x="14" y="12"/>
                  </a:lnTo>
                  <a:lnTo>
                    <a:pt x="26" y="14"/>
                  </a:lnTo>
                  <a:lnTo>
                    <a:pt x="38" y="18"/>
                  </a:lnTo>
                  <a:lnTo>
                    <a:pt x="50" y="26"/>
                  </a:lnTo>
                  <a:lnTo>
                    <a:pt x="54" y="28"/>
                  </a:lnTo>
                  <a:lnTo>
                    <a:pt x="58" y="28"/>
                  </a:lnTo>
                  <a:lnTo>
                    <a:pt x="52" y="20"/>
                  </a:lnTo>
                  <a:lnTo>
                    <a:pt x="50" y="12"/>
                  </a:lnTo>
                  <a:lnTo>
                    <a:pt x="58" y="14"/>
                  </a:lnTo>
                  <a:lnTo>
                    <a:pt x="66" y="14"/>
                  </a:lnTo>
                  <a:lnTo>
                    <a:pt x="54" y="8"/>
                  </a:lnTo>
                  <a:lnTo>
                    <a:pt x="44" y="0"/>
                  </a:lnTo>
                  <a:lnTo>
                    <a:pt x="40" y="4"/>
                  </a:lnTo>
                  <a:close/>
                </a:path>
              </a:pathLst>
            </a:custGeom>
            <a:solidFill>
              <a:srgbClr val="1F8E43"/>
            </a:solidFill>
            <a:ln w="3175">
              <a:solidFill>
                <a:srgbClr val="006B30"/>
              </a:solidFill>
              <a:round/>
              <a:headEnd/>
              <a:tailEnd/>
            </a:ln>
          </p:spPr>
          <p:txBody>
            <a:bodyPr/>
            <a:lstStyle/>
            <a:p>
              <a:endParaRPr lang="en-US"/>
            </a:p>
          </p:txBody>
        </p:sp>
        <p:sp>
          <p:nvSpPr>
            <p:cNvPr id="29371" name="Freeform 430"/>
            <p:cNvSpPr>
              <a:spLocks/>
            </p:cNvSpPr>
            <p:nvPr/>
          </p:nvSpPr>
          <p:spPr bwMode="auto">
            <a:xfrm>
              <a:off x="1076" y="2276"/>
              <a:ext cx="28" cy="16"/>
            </a:xfrm>
            <a:custGeom>
              <a:avLst/>
              <a:gdLst>
                <a:gd name="T0" fmla="*/ 22 w 28"/>
                <a:gd name="T1" fmla="*/ 4 h 16"/>
                <a:gd name="T2" fmla="*/ 16 w 28"/>
                <a:gd name="T3" fmla="*/ 0 h 16"/>
                <a:gd name="T4" fmla="*/ 12 w 28"/>
                <a:gd name="T5" fmla="*/ 0 h 16"/>
                <a:gd name="T6" fmla="*/ 6 w 28"/>
                <a:gd name="T7" fmla="*/ 0 h 16"/>
                <a:gd name="T8" fmla="*/ 0 w 28"/>
                <a:gd name="T9" fmla="*/ 2 h 16"/>
                <a:gd name="T10" fmla="*/ 14 w 28"/>
                <a:gd name="T11" fmla="*/ 8 h 16"/>
                <a:gd name="T12" fmla="*/ 28 w 28"/>
                <a:gd name="T13" fmla="*/ 16 h 16"/>
                <a:gd name="T14" fmla="*/ 28 w 28"/>
                <a:gd name="T15" fmla="*/ 12 h 16"/>
                <a:gd name="T16" fmla="*/ 26 w 28"/>
                <a:gd name="T17" fmla="*/ 8 h 16"/>
                <a:gd name="T18" fmla="*/ 22 w 28"/>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22" y="4"/>
                  </a:moveTo>
                  <a:lnTo>
                    <a:pt x="16" y="0"/>
                  </a:lnTo>
                  <a:lnTo>
                    <a:pt x="12" y="0"/>
                  </a:lnTo>
                  <a:lnTo>
                    <a:pt x="6" y="0"/>
                  </a:lnTo>
                  <a:lnTo>
                    <a:pt x="0" y="2"/>
                  </a:lnTo>
                  <a:lnTo>
                    <a:pt x="14" y="8"/>
                  </a:lnTo>
                  <a:lnTo>
                    <a:pt x="28" y="16"/>
                  </a:lnTo>
                  <a:lnTo>
                    <a:pt x="28" y="12"/>
                  </a:lnTo>
                  <a:lnTo>
                    <a:pt x="26" y="8"/>
                  </a:lnTo>
                  <a:lnTo>
                    <a:pt x="22" y="4"/>
                  </a:lnTo>
                  <a:close/>
                </a:path>
              </a:pathLst>
            </a:custGeom>
            <a:solidFill>
              <a:srgbClr val="1F8E43"/>
            </a:solidFill>
            <a:ln w="3175">
              <a:solidFill>
                <a:srgbClr val="006B30"/>
              </a:solidFill>
              <a:round/>
              <a:headEnd/>
              <a:tailEnd/>
            </a:ln>
          </p:spPr>
          <p:txBody>
            <a:bodyPr/>
            <a:lstStyle/>
            <a:p>
              <a:endParaRPr lang="en-US"/>
            </a:p>
          </p:txBody>
        </p:sp>
        <p:sp>
          <p:nvSpPr>
            <p:cNvPr id="29372" name="Freeform 431"/>
            <p:cNvSpPr>
              <a:spLocks/>
            </p:cNvSpPr>
            <p:nvPr/>
          </p:nvSpPr>
          <p:spPr bwMode="auto">
            <a:xfrm>
              <a:off x="1078" y="2234"/>
              <a:ext cx="14" cy="12"/>
            </a:xfrm>
            <a:custGeom>
              <a:avLst/>
              <a:gdLst>
                <a:gd name="T0" fmla="*/ 14 w 14"/>
                <a:gd name="T1" fmla="*/ 4 h 12"/>
                <a:gd name="T2" fmla="*/ 0 w 14"/>
                <a:gd name="T3" fmla="*/ 4 h 12"/>
                <a:gd name="T4" fmla="*/ 8 w 14"/>
                <a:gd name="T5" fmla="*/ 8 h 12"/>
                <a:gd name="T6" fmla="*/ 14 w 14"/>
                <a:gd name="T7" fmla="*/ 12 h 12"/>
                <a:gd name="T8" fmla="*/ 12 w 14"/>
                <a:gd name="T9" fmla="*/ 0 h 12"/>
                <a:gd name="T10" fmla="*/ 14 w 14"/>
                <a:gd name="T11" fmla="*/ 4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4" y="4"/>
                  </a:moveTo>
                  <a:lnTo>
                    <a:pt x="0" y="4"/>
                  </a:lnTo>
                  <a:lnTo>
                    <a:pt x="8" y="8"/>
                  </a:lnTo>
                  <a:lnTo>
                    <a:pt x="14" y="12"/>
                  </a:lnTo>
                  <a:lnTo>
                    <a:pt x="12" y="0"/>
                  </a:lnTo>
                  <a:lnTo>
                    <a:pt x="14" y="4"/>
                  </a:lnTo>
                  <a:close/>
                </a:path>
              </a:pathLst>
            </a:custGeom>
            <a:solidFill>
              <a:srgbClr val="1F8E43"/>
            </a:solidFill>
            <a:ln w="3175">
              <a:solidFill>
                <a:srgbClr val="006B30"/>
              </a:solidFill>
              <a:round/>
              <a:headEnd/>
              <a:tailEnd/>
            </a:ln>
          </p:spPr>
          <p:txBody>
            <a:bodyPr/>
            <a:lstStyle/>
            <a:p>
              <a:endParaRPr lang="en-US"/>
            </a:p>
          </p:txBody>
        </p:sp>
        <p:sp>
          <p:nvSpPr>
            <p:cNvPr id="29373" name="Freeform 432"/>
            <p:cNvSpPr>
              <a:spLocks/>
            </p:cNvSpPr>
            <p:nvPr/>
          </p:nvSpPr>
          <p:spPr bwMode="auto">
            <a:xfrm>
              <a:off x="1012" y="2178"/>
              <a:ext cx="50" cy="20"/>
            </a:xfrm>
            <a:custGeom>
              <a:avLst/>
              <a:gdLst>
                <a:gd name="T0" fmla="*/ 26 w 50"/>
                <a:gd name="T1" fmla="*/ 2 h 20"/>
                <a:gd name="T2" fmla="*/ 20 w 50"/>
                <a:gd name="T3" fmla="*/ 0 h 20"/>
                <a:gd name="T4" fmla="*/ 14 w 50"/>
                <a:gd name="T5" fmla="*/ 0 h 20"/>
                <a:gd name="T6" fmla="*/ 0 w 50"/>
                <a:gd name="T7" fmla="*/ 2 h 20"/>
                <a:gd name="T8" fmla="*/ 22 w 50"/>
                <a:gd name="T9" fmla="*/ 10 h 20"/>
                <a:gd name="T10" fmla="*/ 22 w 50"/>
                <a:gd name="T11" fmla="*/ 12 h 20"/>
                <a:gd name="T12" fmla="*/ 20 w 50"/>
                <a:gd name="T13" fmla="*/ 12 h 20"/>
                <a:gd name="T14" fmla="*/ 32 w 50"/>
                <a:gd name="T15" fmla="*/ 16 h 20"/>
                <a:gd name="T16" fmla="*/ 44 w 50"/>
                <a:gd name="T17" fmla="*/ 20 h 20"/>
                <a:gd name="T18" fmla="*/ 38 w 50"/>
                <a:gd name="T19" fmla="*/ 14 h 20"/>
                <a:gd name="T20" fmla="*/ 32 w 50"/>
                <a:gd name="T21" fmla="*/ 10 h 20"/>
                <a:gd name="T22" fmla="*/ 42 w 50"/>
                <a:gd name="T23" fmla="*/ 12 h 20"/>
                <a:gd name="T24" fmla="*/ 50 w 50"/>
                <a:gd name="T25" fmla="*/ 12 h 20"/>
                <a:gd name="T26" fmla="*/ 40 w 50"/>
                <a:gd name="T27" fmla="*/ 8 h 20"/>
                <a:gd name="T28" fmla="*/ 30 w 50"/>
                <a:gd name="T29" fmla="*/ 4 h 20"/>
                <a:gd name="T30" fmla="*/ 26 w 50"/>
                <a:gd name="T31" fmla="*/ 2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0"/>
                <a:gd name="T50" fmla="*/ 50 w 5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0">
                  <a:moveTo>
                    <a:pt x="26" y="2"/>
                  </a:moveTo>
                  <a:lnTo>
                    <a:pt x="20" y="0"/>
                  </a:lnTo>
                  <a:lnTo>
                    <a:pt x="14" y="0"/>
                  </a:lnTo>
                  <a:lnTo>
                    <a:pt x="0" y="2"/>
                  </a:lnTo>
                  <a:lnTo>
                    <a:pt x="22" y="10"/>
                  </a:lnTo>
                  <a:lnTo>
                    <a:pt x="22" y="12"/>
                  </a:lnTo>
                  <a:lnTo>
                    <a:pt x="20" y="12"/>
                  </a:lnTo>
                  <a:lnTo>
                    <a:pt x="32" y="16"/>
                  </a:lnTo>
                  <a:lnTo>
                    <a:pt x="44" y="20"/>
                  </a:lnTo>
                  <a:lnTo>
                    <a:pt x="38" y="14"/>
                  </a:lnTo>
                  <a:lnTo>
                    <a:pt x="32" y="10"/>
                  </a:lnTo>
                  <a:lnTo>
                    <a:pt x="42" y="12"/>
                  </a:lnTo>
                  <a:lnTo>
                    <a:pt x="50" y="12"/>
                  </a:lnTo>
                  <a:lnTo>
                    <a:pt x="40" y="8"/>
                  </a:lnTo>
                  <a:lnTo>
                    <a:pt x="30" y="4"/>
                  </a:lnTo>
                  <a:lnTo>
                    <a:pt x="26" y="2"/>
                  </a:lnTo>
                  <a:close/>
                </a:path>
              </a:pathLst>
            </a:custGeom>
            <a:solidFill>
              <a:srgbClr val="1F8E43"/>
            </a:solidFill>
            <a:ln w="3175">
              <a:solidFill>
                <a:srgbClr val="006B30"/>
              </a:solidFill>
              <a:round/>
              <a:headEnd/>
              <a:tailEnd/>
            </a:ln>
          </p:spPr>
          <p:txBody>
            <a:bodyPr/>
            <a:lstStyle/>
            <a:p>
              <a:endParaRPr lang="en-US"/>
            </a:p>
          </p:txBody>
        </p:sp>
        <p:sp>
          <p:nvSpPr>
            <p:cNvPr id="29374" name="Freeform 433"/>
            <p:cNvSpPr>
              <a:spLocks/>
            </p:cNvSpPr>
            <p:nvPr/>
          </p:nvSpPr>
          <p:spPr bwMode="auto">
            <a:xfrm>
              <a:off x="976" y="2164"/>
              <a:ext cx="42" cy="12"/>
            </a:xfrm>
            <a:custGeom>
              <a:avLst/>
              <a:gdLst>
                <a:gd name="T0" fmla="*/ 22 w 42"/>
                <a:gd name="T1" fmla="*/ 0 h 12"/>
                <a:gd name="T2" fmla="*/ 16 w 42"/>
                <a:gd name="T3" fmla="*/ 0 h 12"/>
                <a:gd name="T4" fmla="*/ 10 w 42"/>
                <a:gd name="T5" fmla="*/ 2 h 12"/>
                <a:gd name="T6" fmla="*/ 0 w 42"/>
                <a:gd name="T7" fmla="*/ 6 h 12"/>
                <a:gd name="T8" fmla="*/ 12 w 42"/>
                <a:gd name="T9" fmla="*/ 6 h 12"/>
                <a:gd name="T10" fmla="*/ 20 w 42"/>
                <a:gd name="T11" fmla="*/ 6 h 12"/>
                <a:gd name="T12" fmla="*/ 26 w 42"/>
                <a:gd name="T13" fmla="*/ 10 h 12"/>
                <a:gd name="T14" fmla="*/ 22 w 42"/>
                <a:gd name="T15" fmla="*/ 12 h 12"/>
                <a:gd name="T16" fmla="*/ 18 w 42"/>
                <a:gd name="T17" fmla="*/ 12 h 12"/>
                <a:gd name="T18" fmla="*/ 42 w 42"/>
                <a:gd name="T19" fmla="*/ 10 h 12"/>
                <a:gd name="T20" fmla="*/ 36 w 42"/>
                <a:gd name="T21" fmla="*/ 6 h 12"/>
                <a:gd name="T22" fmla="*/ 30 w 42"/>
                <a:gd name="T23" fmla="*/ 2 h 12"/>
                <a:gd name="T24" fmla="*/ 22 w 42"/>
                <a:gd name="T25" fmla="*/ 0 h 12"/>
                <a:gd name="T26" fmla="*/ 14 w 42"/>
                <a:gd name="T27" fmla="*/ 0 h 12"/>
                <a:gd name="T28" fmla="*/ 22 w 42"/>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2"/>
                <a:gd name="T47" fmla="*/ 42 w 4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2">
                  <a:moveTo>
                    <a:pt x="22" y="0"/>
                  </a:moveTo>
                  <a:lnTo>
                    <a:pt x="16" y="0"/>
                  </a:lnTo>
                  <a:lnTo>
                    <a:pt x="10" y="2"/>
                  </a:lnTo>
                  <a:lnTo>
                    <a:pt x="0" y="6"/>
                  </a:lnTo>
                  <a:lnTo>
                    <a:pt x="12" y="6"/>
                  </a:lnTo>
                  <a:lnTo>
                    <a:pt x="20" y="6"/>
                  </a:lnTo>
                  <a:lnTo>
                    <a:pt x="26" y="10"/>
                  </a:lnTo>
                  <a:lnTo>
                    <a:pt x="22" y="12"/>
                  </a:lnTo>
                  <a:lnTo>
                    <a:pt x="18" y="12"/>
                  </a:lnTo>
                  <a:lnTo>
                    <a:pt x="42" y="10"/>
                  </a:lnTo>
                  <a:lnTo>
                    <a:pt x="36" y="6"/>
                  </a:lnTo>
                  <a:lnTo>
                    <a:pt x="30" y="2"/>
                  </a:lnTo>
                  <a:lnTo>
                    <a:pt x="22" y="0"/>
                  </a:lnTo>
                  <a:lnTo>
                    <a:pt x="14" y="0"/>
                  </a:lnTo>
                  <a:lnTo>
                    <a:pt x="22" y="0"/>
                  </a:lnTo>
                  <a:close/>
                </a:path>
              </a:pathLst>
            </a:custGeom>
            <a:solidFill>
              <a:srgbClr val="1F8E43"/>
            </a:solidFill>
            <a:ln w="3175">
              <a:solidFill>
                <a:srgbClr val="006B30"/>
              </a:solidFill>
              <a:round/>
              <a:headEnd/>
              <a:tailEnd/>
            </a:ln>
          </p:spPr>
          <p:txBody>
            <a:bodyPr/>
            <a:lstStyle/>
            <a:p>
              <a:endParaRPr lang="en-US"/>
            </a:p>
          </p:txBody>
        </p:sp>
        <p:sp>
          <p:nvSpPr>
            <p:cNvPr id="29375" name="Freeform 434"/>
            <p:cNvSpPr>
              <a:spLocks/>
            </p:cNvSpPr>
            <p:nvPr/>
          </p:nvSpPr>
          <p:spPr bwMode="auto">
            <a:xfrm>
              <a:off x="938" y="2164"/>
              <a:ext cx="38" cy="10"/>
            </a:xfrm>
            <a:custGeom>
              <a:avLst/>
              <a:gdLst>
                <a:gd name="T0" fmla="*/ 30 w 38"/>
                <a:gd name="T1" fmla="*/ 0 h 10"/>
                <a:gd name="T2" fmla="*/ 22 w 38"/>
                <a:gd name="T3" fmla="*/ 0 h 10"/>
                <a:gd name="T4" fmla="*/ 14 w 38"/>
                <a:gd name="T5" fmla="*/ 4 h 10"/>
                <a:gd name="T6" fmla="*/ 0 w 38"/>
                <a:gd name="T7" fmla="*/ 10 h 10"/>
                <a:gd name="T8" fmla="*/ 10 w 38"/>
                <a:gd name="T9" fmla="*/ 8 h 10"/>
                <a:gd name="T10" fmla="*/ 20 w 38"/>
                <a:gd name="T11" fmla="*/ 8 h 10"/>
                <a:gd name="T12" fmla="*/ 28 w 38"/>
                <a:gd name="T13" fmla="*/ 8 h 10"/>
                <a:gd name="T14" fmla="*/ 38 w 38"/>
                <a:gd name="T15" fmla="*/ 6 h 10"/>
                <a:gd name="T16" fmla="*/ 36 w 38"/>
                <a:gd name="T17" fmla="*/ 4 h 10"/>
                <a:gd name="T18" fmla="*/ 34 w 38"/>
                <a:gd name="T19" fmla="*/ 4 h 10"/>
                <a:gd name="T20" fmla="*/ 28 w 38"/>
                <a:gd name="T21" fmla="*/ 4 h 10"/>
                <a:gd name="T22" fmla="*/ 26 w 38"/>
                <a:gd name="T23" fmla="*/ 2 h 10"/>
                <a:gd name="T24" fmla="*/ 22 w 38"/>
                <a:gd name="T25" fmla="*/ 2 h 10"/>
                <a:gd name="T26" fmla="*/ 18 w 38"/>
                <a:gd name="T27" fmla="*/ 4 h 10"/>
                <a:gd name="T28" fmla="*/ 30 w 38"/>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0"/>
                <a:gd name="T47" fmla="*/ 38 w 3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0">
                  <a:moveTo>
                    <a:pt x="30" y="0"/>
                  </a:moveTo>
                  <a:lnTo>
                    <a:pt x="22" y="0"/>
                  </a:lnTo>
                  <a:lnTo>
                    <a:pt x="14" y="4"/>
                  </a:lnTo>
                  <a:lnTo>
                    <a:pt x="0" y="10"/>
                  </a:lnTo>
                  <a:lnTo>
                    <a:pt x="10" y="8"/>
                  </a:lnTo>
                  <a:lnTo>
                    <a:pt x="20" y="8"/>
                  </a:lnTo>
                  <a:lnTo>
                    <a:pt x="28" y="8"/>
                  </a:lnTo>
                  <a:lnTo>
                    <a:pt x="38" y="6"/>
                  </a:lnTo>
                  <a:lnTo>
                    <a:pt x="36" y="4"/>
                  </a:lnTo>
                  <a:lnTo>
                    <a:pt x="34" y="4"/>
                  </a:lnTo>
                  <a:lnTo>
                    <a:pt x="28" y="4"/>
                  </a:lnTo>
                  <a:lnTo>
                    <a:pt x="26" y="2"/>
                  </a:lnTo>
                  <a:lnTo>
                    <a:pt x="22" y="2"/>
                  </a:lnTo>
                  <a:lnTo>
                    <a:pt x="18" y="4"/>
                  </a:lnTo>
                  <a:lnTo>
                    <a:pt x="30" y="0"/>
                  </a:lnTo>
                  <a:close/>
                </a:path>
              </a:pathLst>
            </a:custGeom>
            <a:solidFill>
              <a:srgbClr val="1F8E43"/>
            </a:solidFill>
            <a:ln w="3175">
              <a:solidFill>
                <a:srgbClr val="006B30"/>
              </a:solidFill>
              <a:round/>
              <a:headEnd/>
              <a:tailEnd/>
            </a:ln>
          </p:spPr>
          <p:txBody>
            <a:bodyPr/>
            <a:lstStyle/>
            <a:p>
              <a:endParaRPr lang="en-US"/>
            </a:p>
          </p:txBody>
        </p:sp>
        <p:sp>
          <p:nvSpPr>
            <p:cNvPr id="29376" name="Freeform 435"/>
            <p:cNvSpPr>
              <a:spLocks/>
            </p:cNvSpPr>
            <p:nvPr/>
          </p:nvSpPr>
          <p:spPr bwMode="auto">
            <a:xfrm>
              <a:off x="916" y="2182"/>
              <a:ext cx="32" cy="8"/>
            </a:xfrm>
            <a:custGeom>
              <a:avLst/>
              <a:gdLst>
                <a:gd name="T0" fmla="*/ 22 w 32"/>
                <a:gd name="T1" fmla="*/ 0 h 8"/>
                <a:gd name="T2" fmla="*/ 16 w 32"/>
                <a:gd name="T3" fmla="*/ 0 h 8"/>
                <a:gd name="T4" fmla="*/ 10 w 32"/>
                <a:gd name="T5" fmla="*/ 2 h 8"/>
                <a:gd name="T6" fmla="*/ 0 w 32"/>
                <a:gd name="T7" fmla="*/ 8 h 8"/>
                <a:gd name="T8" fmla="*/ 8 w 32"/>
                <a:gd name="T9" fmla="*/ 8 h 8"/>
                <a:gd name="T10" fmla="*/ 16 w 32"/>
                <a:gd name="T11" fmla="*/ 8 h 8"/>
                <a:gd name="T12" fmla="*/ 24 w 32"/>
                <a:gd name="T13" fmla="*/ 8 h 8"/>
                <a:gd name="T14" fmla="*/ 32 w 32"/>
                <a:gd name="T15" fmla="*/ 8 h 8"/>
                <a:gd name="T16" fmla="*/ 26 w 32"/>
                <a:gd name="T17" fmla="*/ 4 h 8"/>
                <a:gd name="T18" fmla="*/ 18 w 32"/>
                <a:gd name="T19" fmla="*/ 2 h 8"/>
                <a:gd name="T20" fmla="*/ 20 w 32"/>
                <a:gd name="T21" fmla="*/ 2 h 8"/>
                <a:gd name="T22" fmla="*/ 22 w 3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8"/>
                <a:gd name="T38" fmla="*/ 32 w 3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8">
                  <a:moveTo>
                    <a:pt x="22" y="0"/>
                  </a:moveTo>
                  <a:lnTo>
                    <a:pt x="16" y="0"/>
                  </a:lnTo>
                  <a:lnTo>
                    <a:pt x="10" y="2"/>
                  </a:lnTo>
                  <a:lnTo>
                    <a:pt x="0" y="8"/>
                  </a:lnTo>
                  <a:lnTo>
                    <a:pt x="8" y="8"/>
                  </a:lnTo>
                  <a:lnTo>
                    <a:pt x="16" y="8"/>
                  </a:lnTo>
                  <a:lnTo>
                    <a:pt x="24" y="8"/>
                  </a:lnTo>
                  <a:lnTo>
                    <a:pt x="32" y="8"/>
                  </a:lnTo>
                  <a:lnTo>
                    <a:pt x="26" y="4"/>
                  </a:lnTo>
                  <a:lnTo>
                    <a:pt x="18" y="2"/>
                  </a:lnTo>
                  <a:lnTo>
                    <a:pt x="20"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377" name="Freeform 436"/>
            <p:cNvSpPr>
              <a:spLocks/>
            </p:cNvSpPr>
            <p:nvPr/>
          </p:nvSpPr>
          <p:spPr bwMode="auto">
            <a:xfrm>
              <a:off x="898" y="2172"/>
              <a:ext cx="28" cy="8"/>
            </a:xfrm>
            <a:custGeom>
              <a:avLst/>
              <a:gdLst>
                <a:gd name="T0" fmla="*/ 22 w 28"/>
                <a:gd name="T1" fmla="*/ 2 h 8"/>
                <a:gd name="T2" fmla="*/ 10 w 28"/>
                <a:gd name="T3" fmla="*/ 2 h 8"/>
                <a:gd name="T4" fmla="*/ 6 w 28"/>
                <a:gd name="T5" fmla="*/ 4 h 8"/>
                <a:gd name="T6" fmla="*/ 0 w 28"/>
                <a:gd name="T7" fmla="*/ 8 h 8"/>
                <a:gd name="T8" fmla="*/ 14 w 28"/>
                <a:gd name="T9" fmla="*/ 8 h 8"/>
                <a:gd name="T10" fmla="*/ 28 w 28"/>
                <a:gd name="T11" fmla="*/ 8 h 8"/>
                <a:gd name="T12" fmla="*/ 28 w 28"/>
                <a:gd name="T13" fmla="*/ 4 h 8"/>
                <a:gd name="T14" fmla="*/ 26 w 28"/>
                <a:gd name="T15" fmla="*/ 2 h 8"/>
                <a:gd name="T16" fmla="*/ 22 w 28"/>
                <a:gd name="T17" fmla="*/ 0 h 8"/>
                <a:gd name="T18" fmla="*/ 18 w 28"/>
                <a:gd name="T19" fmla="*/ 2 h 8"/>
                <a:gd name="T20" fmla="*/ 22 w 28"/>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8"/>
                <a:gd name="T35" fmla="*/ 28 w 2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8">
                  <a:moveTo>
                    <a:pt x="22" y="2"/>
                  </a:moveTo>
                  <a:lnTo>
                    <a:pt x="10" y="2"/>
                  </a:lnTo>
                  <a:lnTo>
                    <a:pt x="6" y="4"/>
                  </a:lnTo>
                  <a:lnTo>
                    <a:pt x="0" y="8"/>
                  </a:lnTo>
                  <a:lnTo>
                    <a:pt x="14" y="8"/>
                  </a:lnTo>
                  <a:lnTo>
                    <a:pt x="28" y="8"/>
                  </a:lnTo>
                  <a:lnTo>
                    <a:pt x="28" y="4"/>
                  </a:lnTo>
                  <a:lnTo>
                    <a:pt x="26" y="2"/>
                  </a:lnTo>
                  <a:lnTo>
                    <a:pt x="22" y="0"/>
                  </a:lnTo>
                  <a:lnTo>
                    <a:pt x="18" y="2"/>
                  </a:lnTo>
                  <a:lnTo>
                    <a:pt x="22" y="2"/>
                  </a:lnTo>
                  <a:close/>
                </a:path>
              </a:pathLst>
            </a:custGeom>
            <a:solidFill>
              <a:srgbClr val="1F8E43"/>
            </a:solidFill>
            <a:ln w="3175">
              <a:solidFill>
                <a:srgbClr val="006B30"/>
              </a:solidFill>
              <a:round/>
              <a:headEnd/>
              <a:tailEnd/>
            </a:ln>
          </p:spPr>
          <p:txBody>
            <a:bodyPr/>
            <a:lstStyle/>
            <a:p>
              <a:endParaRPr lang="en-US"/>
            </a:p>
          </p:txBody>
        </p:sp>
        <p:sp>
          <p:nvSpPr>
            <p:cNvPr id="29378" name="Freeform 437"/>
            <p:cNvSpPr>
              <a:spLocks/>
            </p:cNvSpPr>
            <p:nvPr/>
          </p:nvSpPr>
          <p:spPr bwMode="auto">
            <a:xfrm>
              <a:off x="830" y="2192"/>
              <a:ext cx="68" cy="32"/>
            </a:xfrm>
            <a:custGeom>
              <a:avLst/>
              <a:gdLst>
                <a:gd name="T0" fmla="*/ 30 w 68"/>
                <a:gd name="T1" fmla="*/ 2 h 32"/>
                <a:gd name="T2" fmla="*/ 22 w 68"/>
                <a:gd name="T3" fmla="*/ 2 h 32"/>
                <a:gd name="T4" fmla="*/ 14 w 68"/>
                <a:gd name="T5" fmla="*/ 6 h 32"/>
                <a:gd name="T6" fmla="*/ 0 w 68"/>
                <a:gd name="T7" fmla="*/ 14 h 32"/>
                <a:gd name="T8" fmla="*/ 14 w 68"/>
                <a:gd name="T9" fmla="*/ 14 h 32"/>
                <a:gd name="T10" fmla="*/ 28 w 68"/>
                <a:gd name="T11" fmla="*/ 14 h 32"/>
                <a:gd name="T12" fmla="*/ 14 w 68"/>
                <a:gd name="T13" fmla="*/ 20 h 32"/>
                <a:gd name="T14" fmla="*/ 2 w 68"/>
                <a:gd name="T15" fmla="*/ 28 h 32"/>
                <a:gd name="T16" fmla="*/ 18 w 68"/>
                <a:gd name="T17" fmla="*/ 26 h 32"/>
                <a:gd name="T18" fmla="*/ 34 w 68"/>
                <a:gd name="T19" fmla="*/ 26 h 32"/>
                <a:gd name="T20" fmla="*/ 50 w 68"/>
                <a:gd name="T21" fmla="*/ 28 h 32"/>
                <a:gd name="T22" fmla="*/ 64 w 68"/>
                <a:gd name="T23" fmla="*/ 32 h 32"/>
                <a:gd name="T24" fmla="*/ 58 w 68"/>
                <a:gd name="T25" fmla="*/ 26 h 32"/>
                <a:gd name="T26" fmla="*/ 52 w 68"/>
                <a:gd name="T27" fmla="*/ 20 h 32"/>
                <a:gd name="T28" fmla="*/ 36 w 68"/>
                <a:gd name="T29" fmla="*/ 14 h 32"/>
                <a:gd name="T30" fmla="*/ 44 w 68"/>
                <a:gd name="T31" fmla="*/ 14 h 32"/>
                <a:gd name="T32" fmla="*/ 52 w 68"/>
                <a:gd name="T33" fmla="*/ 14 h 32"/>
                <a:gd name="T34" fmla="*/ 68 w 68"/>
                <a:gd name="T35" fmla="*/ 14 h 32"/>
                <a:gd name="T36" fmla="*/ 62 w 68"/>
                <a:gd name="T37" fmla="*/ 10 h 32"/>
                <a:gd name="T38" fmla="*/ 54 w 68"/>
                <a:gd name="T39" fmla="*/ 6 h 32"/>
                <a:gd name="T40" fmla="*/ 46 w 68"/>
                <a:gd name="T41" fmla="*/ 4 h 32"/>
                <a:gd name="T42" fmla="*/ 38 w 68"/>
                <a:gd name="T43" fmla="*/ 2 h 32"/>
                <a:gd name="T44" fmla="*/ 34 w 68"/>
                <a:gd name="T45" fmla="*/ 0 h 32"/>
                <a:gd name="T46" fmla="*/ 28 w 68"/>
                <a:gd name="T47" fmla="*/ 0 h 32"/>
                <a:gd name="T48" fmla="*/ 32 w 68"/>
                <a:gd name="T49" fmla="*/ 4 h 32"/>
                <a:gd name="T50" fmla="*/ 30 w 68"/>
                <a:gd name="T51" fmla="*/ 2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32"/>
                <a:gd name="T80" fmla="*/ 68 w 68"/>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32">
                  <a:moveTo>
                    <a:pt x="30" y="2"/>
                  </a:moveTo>
                  <a:lnTo>
                    <a:pt x="22" y="2"/>
                  </a:lnTo>
                  <a:lnTo>
                    <a:pt x="14" y="6"/>
                  </a:lnTo>
                  <a:lnTo>
                    <a:pt x="0" y="14"/>
                  </a:lnTo>
                  <a:lnTo>
                    <a:pt x="14" y="14"/>
                  </a:lnTo>
                  <a:lnTo>
                    <a:pt x="28" y="14"/>
                  </a:lnTo>
                  <a:lnTo>
                    <a:pt x="14" y="20"/>
                  </a:lnTo>
                  <a:lnTo>
                    <a:pt x="2" y="28"/>
                  </a:lnTo>
                  <a:lnTo>
                    <a:pt x="18" y="26"/>
                  </a:lnTo>
                  <a:lnTo>
                    <a:pt x="34" y="26"/>
                  </a:lnTo>
                  <a:lnTo>
                    <a:pt x="50" y="28"/>
                  </a:lnTo>
                  <a:lnTo>
                    <a:pt x="64" y="32"/>
                  </a:lnTo>
                  <a:lnTo>
                    <a:pt x="58" y="26"/>
                  </a:lnTo>
                  <a:lnTo>
                    <a:pt x="52" y="20"/>
                  </a:lnTo>
                  <a:lnTo>
                    <a:pt x="36" y="14"/>
                  </a:lnTo>
                  <a:lnTo>
                    <a:pt x="44" y="14"/>
                  </a:lnTo>
                  <a:lnTo>
                    <a:pt x="52" y="14"/>
                  </a:lnTo>
                  <a:lnTo>
                    <a:pt x="68" y="14"/>
                  </a:lnTo>
                  <a:lnTo>
                    <a:pt x="62" y="10"/>
                  </a:lnTo>
                  <a:lnTo>
                    <a:pt x="54" y="6"/>
                  </a:lnTo>
                  <a:lnTo>
                    <a:pt x="46" y="4"/>
                  </a:lnTo>
                  <a:lnTo>
                    <a:pt x="38" y="2"/>
                  </a:lnTo>
                  <a:lnTo>
                    <a:pt x="34" y="0"/>
                  </a:lnTo>
                  <a:lnTo>
                    <a:pt x="28" y="0"/>
                  </a:lnTo>
                  <a:lnTo>
                    <a:pt x="32" y="4"/>
                  </a:lnTo>
                  <a:lnTo>
                    <a:pt x="30" y="2"/>
                  </a:lnTo>
                  <a:close/>
                </a:path>
              </a:pathLst>
            </a:custGeom>
            <a:solidFill>
              <a:srgbClr val="1F8E43"/>
            </a:solidFill>
            <a:ln w="3175">
              <a:solidFill>
                <a:srgbClr val="006B30"/>
              </a:solidFill>
              <a:round/>
              <a:headEnd/>
              <a:tailEnd/>
            </a:ln>
          </p:spPr>
          <p:txBody>
            <a:bodyPr/>
            <a:lstStyle/>
            <a:p>
              <a:endParaRPr lang="en-US"/>
            </a:p>
          </p:txBody>
        </p:sp>
        <p:sp>
          <p:nvSpPr>
            <p:cNvPr id="29379" name="Freeform 438"/>
            <p:cNvSpPr>
              <a:spLocks/>
            </p:cNvSpPr>
            <p:nvPr/>
          </p:nvSpPr>
          <p:spPr bwMode="auto">
            <a:xfrm>
              <a:off x="842" y="2218"/>
              <a:ext cx="70" cy="30"/>
            </a:xfrm>
            <a:custGeom>
              <a:avLst/>
              <a:gdLst>
                <a:gd name="T0" fmla="*/ 42 w 70"/>
                <a:gd name="T1" fmla="*/ 2 h 30"/>
                <a:gd name="T2" fmla="*/ 32 w 70"/>
                <a:gd name="T3" fmla="*/ 2 h 30"/>
                <a:gd name="T4" fmla="*/ 20 w 70"/>
                <a:gd name="T5" fmla="*/ 4 h 30"/>
                <a:gd name="T6" fmla="*/ 10 w 70"/>
                <a:gd name="T7" fmla="*/ 8 h 30"/>
                <a:gd name="T8" fmla="*/ 0 w 70"/>
                <a:gd name="T9" fmla="*/ 12 h 30"/>
                <a:gd name="T10" fmla="*/ 10 w 70"/>
                <a:gd name="T11" fmla="*/ 12 h 30"/>
                <a:gd name="T12" fmla="*/ 22 w 70"/>
                <a:gd name="T13" fmla="*/ 12 h 30"/>
                <a:gd name="T14" fmla="*/ 32 w 70"/>
                <a:gd name="T15" fmla="*/ 12 h 30"/>
                <a:gd name="T16" fmla="*/ 42 w 70"/>
                <a:gd name="T17" fmla="*/ 16 h 30"/>
                <a:gd name="T18" fmla="*/ 22 w 70"/>
                <a:gd name="T19" fmla="*/ 20 h 30"/>
                <a:gd name="T20" fmla="*/ 34 w 70"/>
                <a:gd name="T21" fmla="*/ 24 h 30"/>
                <a:gd name="T22" fmla="*/ 44 w 70"/>
                <a:gd name="T23" fmla="*/ 26 h 30"/>
                <a:gd name="T24" fmla="*/ 54 w 70"/>
                <a:gd name="T25" fmla="*/ 26 h 30"/>
                <a:gd name="T26" fmla="*/ 66 w 70"/>
                <a:gd name="T27" fmla="*/ 30 h 30"/>
                <a:gd name="T28" fmla="*/ 60 w 70"/>
                <a:gd name="T29" fmla="*/ 22 h 30"/>
                <a:gd name="T30" fmla="*/ 56 w 70"/>
                <a:gd name="T31" fmla="*/ 18 h 30"/>
                <a:gd name="T32" fmla="*/ 70 w 70"/>
                <a:gd name="T33" fmla="*/ 16 h 30"/>
                <a:gd name="T34" fmla="*/ 62 w 70"/>
                <a:gd name="T35" fmla="*/ 12 h 30"/>
                <a:gd name="T36" fmla="*/ 54 w 70"/>
                <a:gd name="T37" fmla="*/ 8 h 30"/>
                <a:gd name="T38" fmla="*/ 46 w 70"/>
                <a:gd name="T39" fmla="*/ 4 h 30"/>
                <a:gd name="T40" fmla="*/ 38 w 70"/>
                <a:gd name="T41" fmla="*/ 0 h 30"/>
                <a:gd name="T42" fmla="*/ 38 w 70"/>
                <a:gd name="T43" fmla="*/ 2 h 30"/>
                <a:gd name="T44" fmla="*/ 42 w 70"/>
                <a:gd name="T45" fmla="*/ 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30"/>
                <a:gd name="T71" fmla="*/ 70 w 7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30">
                  <a:moveTo>
                    <a:pt x="42" y="2"/>
                  </a:moveTo>
                  <a:lnTo>
                    <a:pt x="32" y="2"/>
                  </a:lnTo>
                  <a:lnTo>
                    <a:pt x="20" y="4"/>
                  </a:lnTo>
                  <a:lnTo>
                    <a:pt x="10" y="8"/>
                  </a:lnTo>
                  <a:lnTo>
                    <a:pt x="0" y="12"/>
                  </a:lnTo>
                  <a:lnTo>
                    <a:pt x="10" y="12"/>
                  </a:lnTo>
                  <a:lnTo>
                    <a:pt x="22" y="12"/>
                  </a:lnTo>
                  <a:lnTo>
                    <a:pt x="32" y="12"/>
                  </a:lnTo>
                  <a:lnTo>
                    <a:pt x="42" y="16"/>
                  </a:lnTo>
                  <a:lnTo>
                    <a:pt x="22" y="20"/>
                  </a:lnTo>
                  <a:lnTo>
                    <a:pt x="34" y="24"/>
                  </a:lnTo>
                  <a:lnTo>
                    <a:pt x="44" y="26"/>
                  </a:lnTo>
                  <a:lnTo>
                    <a:pt x="54" y="26"/>
                  </a:lnTo>
                  <a:lnTo>
                    <a:pt x="66" y="30"/>
                  </a:lnTo>
                  <a:lnTo>
                    <a:pt x="60" y="22"/>
                  </a:lnTo>
                  <a:lnTo>
                    <a:pt x="56" y="18"/>
                  </a:lnTo>
                  <a:lnTo>
                    <a:pt x="70" y="16"/>
                  </a:lnTo>
                  <a:lnTo>
                    <a:pt x="62" y="12"/>
                  </a:lnTo>
                  <a:lnTo>
                    <a:pt x="54" y="8"/>
                  </a:lnTo>
                  <a:lnTo>
                    <a:pt x="46" y="4"/>
                  </a:lnTo>
                  <a:lnTo>
                    <a:pt x="38" y="0"/>
                  </a:lnTo>
                  <a:lnTo>
                    <a:pt x="38" y="2"/>
                  </a:lnTo>
                  <a:lnTo>
                    <a:pt x="42" y="2"/>
                  </a:lnTo>
                  <a:close/>
                </a:path>
              </a:pathLst>
            </a:custGeom>
            <a:solidFill>
              <a:srgbClr val="1F8E43"/>
            </a:solidFill>
            <a:ln w="3175">
              <a:solidFill>
                <a:srgbClr val="006B30"/>
              </a:solidFill>
              <a:round/>
              <a:headEnd/>
              <a:tailEnd/>
            </a:ln>
          </p:spPr>
          <p:txBody>
            <a:bodyPr/>
            <a:lstStyle/>
            <a:p>
              <a:endParaRPr lang="en-US"/>
            </a:p>
          </p:txBody>
        </p:sp>
        <p:sp>
          <p:nvSpPr>
            <p:cNvPr id="29380" name="Freeform 439"/>
            <p:cNvSpPr>
              <a:spLocks/>
            </p:cNvSpPr>
            <p:nvPr/>
          </p:nvSpPr>
          <p:spPr bwMode="auto">
            <a:xfrm>
              <a:off x="854" y="2174"/>
              <a:ext cx="50" cy="22"/>
            </a:xfrm>
            <a:custGeom>
              <a:avLst/>
              <a:gdLst>
                <a:gd name="T0" fmla="*/ 40 w 50"/>
                <a:gd name="T1" fmla="*/ 4 h 22"/>
                <a:gd name="T2" fmla="*/ 30 w 50"/>
                <a:gd name="T3" fmla="*/ 0 h 22"/>
                <a:gd name="T4" fmla="*/ 18 w 50"/>
                <a:gd name="T5" fmla="*/ 0 h 22"/>
                <a:gd name="T6" fmla="*/ 8 w 50"/>
                <a:gd name="T7" fmla="*/ 4 h 22"/>
                <a:gd name="T8" fmla="*/ 0 w 50"/>
                <a:gd name="T9" fmla="*/ 10 h 22"/>
                <a:gd name="T10" fmla="*/ 12 w 50"/>
                <a:gd name="T11" fmla="*/ 10 h 22"/>
                <a:gd name="T12" fmla="*/ 22 w 50"/>
                <a:gd name="T13" fmla="*/ 12 h 22"/>
                <a:gd name="T14" fmla="*/ 20 w 50"/>
                <a:gd name="T15" fmla="*/ 14 h 22"/>
                <a:gd name="T16" fmla="*/ 16 w 50"/>
                <a:gd name="T17" fmla="*/ 18 h 22"/>
                <a:gd name="T18" fmla="*/ 32 w 50"/>
                <a:gd name="T19" fmla="*/ 18 h 22"/>
                <a:gd name="T20" fmla="*/ 42 w 50"/>
                <a:gd name="T21" fmla="*/ 20 h 22"/>
                <a:gd name="T22" fmla="*/ 50 w 50"/>
                <a:gd name="T23" fmla="*/ 22 h 22"/>
                <a:gd name="T24" fmla="*/ 48 w 50"/>
                <a:gd name="T25" fmla="*/ 18 h 22"/>
                <a:gd name="T26" fmla="*/ 44 w 50"/>
                <a:gd name="T27" fmla="*/ 14 h 22"/>
                <a:gd name="T28" fmla="*/ 38 w 50"/>
                <a:gd name="T29" fmla="*/ 12 h 22"/>
                <a:gd name="T30" fmla="*/ 34 w 50"/>
                <a:gd name="T31" fmla="*/ 10 h 22"/>
                <a:gd name="T32" fmla="*/ 50 w 50"/>
                <a:gd name="T33" fmla="*/ 10 h 22"/>
                <a:gd name="T34" fmla="*/ 40 w 50"/>
                <a:gd name="T35" fmla="*/ 4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2"/>
                <a:gd name="T56" fmla="*/ 50 w 5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2">
                  <a:moveTo>
                    <a:pt x="40" y="4"/>
                  </a:moveTo>
                  <a:lnTo>
                    <a:pt x="30" y="0"/>
                  </a:lnTo>
                  <a:lnTo>
                    <a:pt x="18" y="0"/>
                  </a:lnTo>
                  <a:lnTo>
                    <a:pt x="8" y="4"/>
                  </a:lnTo>
                  <a:lnTo>
                    <a:pt x="0" y="10"/>
                  </a:lnTo>
                  <a:lnTo>
                    <a:pt x="12" y="10"/>
                  </a:lnTo>
                  <a:lnTo>
                    <a:pt x="22" y="12"/>
                  </a:lnTo>
                  <a:lnTo>
                    <a:pt x="20" y="14"/>
                  </a:lnTo>
                  <a:lnTo>
                    <a:pt x="16" y="18"/>
                  </a:lnTo>
                  <a:lnTo>
                    <a:pt x="32" y="18"/>
                  </a:lnTo>
                  <a:lnTo>
                    <a:pt x="42" y="20"/>
                  </a:lnTo>
                  <a:lnTo>
                    <a:pt x="50" y="22"/>
                  </a:lnTo>
                  <a:lnTo>
                    <a:pt x="48" y="18"/>
                  </a:lnTo>
                  <a:lnTo>
                    <a:pt x="44" y="14"/>
                  </a:lnTo>
                  <a:lnTo>
                    <a:pt x="38" y="12"/>
                  </a:lnTo>
                  <a:lnTo>
                    <a:pt x="34" y="10"/>
                  </a:lnTo>
                  <a:lnTo>
                    <a:pt x="50" y="10"/>
                  </a:lnTo>
                  <a:lnTo>
                    <a:pt x="40" y="4"/>
                  </a:lnTo>
                  <a:close/>
                </a:path>
              </a:pathLst>
            </a:custGeom>
            <a:solidFill>
              <a:srgbClr val="1F8E43"/>
            </a:solidFill>
            <a:ln w="3175">
              <a:solidFill>
                <a:srgbClr val="006B30"/>
              </a:solidFill>
              <a:round/>
              <a:headEnd/>
              <a:tailEnd/>
            </a:ln>
          </p:spPr>
          <p:txBody>
            <a:bodyPr/>
            <a:lstStyle/>
            <a:p>
              <a:endParaRPr lang="en-US"/>
            </a:p>
          </p:txBody>
        </p:sp>
        <p:sp>
          <p:nvSpPr>
            <p:cNvPr id="29381" name="Freeform 440"/>
            <p:cNvSpPr>
              <a:spLocks/>
            </p:cNvSpPr>
            <p:nvPr/>
          </p:nvSpPr>
          <p:spPr bwMode="auto">
            <a:xfrm>
              <a:off x="870" y="2166"/>
              <a:ext cx="24" cy="8"/>
            </a:xfrm>
            <a:custGeom>
              <a:avLst/>
              <a:gdLst>
                <a:gd name="T0" fmla="*/ 16 w 24"/>
                <a:gd name="T1" fmla="*/ 0 h 8"/>
                <a:gd name="T2" fmla="*/ 8 w 24"/>
                <a:gd name="T3" fmla="*/ 0 h 8"/>
                <a:gd name="T4" fmla="*/ 0 w 24"/>
                <a:gd name="T5" fmla="*/ 0 h 8"/>
                <a:gd name="T6" fmla="*/ 6 w 24"/>
                <a:gd name="T7" fmla="*/ 4 h 8"/>
                <a:gd name="T8" fmla="*/ 10 w 24"/>
                <a:gd name="T9" fmla="*/ 4 h 8"/>
                <a:gd name="T10" fmla="*/ 16 w 24"/>
                <a:gd name="T11" fmla="*/ 6 h 8"/>
                <a:gd name="T12" fmla="*/ 20 w 24"/>
                <a:gd name="T13" fmla="*/ 8 h 8"/>
                <a:gd name="T14" fmla="*/ 22 w 24"/>
                <a:gd name="T15" fmla="*/ 8 h 8"/>
                <a:gd name="T16" fmla="*/ 24 w 24"/>
                <a:gd name="T17" fmla="*/ 6 h 8"/>
                <a:gd name="T18" fmla="*/ 24 w 24"/>
                <a:gd name="T19" fmla="*/ 4 h 8"/>
                <a:gd name="T20" fmla="*/ 22 w 24"/>
                <a:gd name="T21" fmla="*/ 2 h 8"/>
                <a:gd name="T22" fmla="*/ 16 w 2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8"/>
                <a:gd name="T38" fmla="*/ 24 w 2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8">
                  <a:moveTo>
                    <a:pt x="16" y="0"/>
                  </a:moveTo>
                  <a:lnTo>
                    <a:pt x="8" y="0"/>
                  </a:lnTo>
                  <a:lnTo>
                    <a:pt x="0" y="0"/>
                  </a:lnTo>
                  <a:lnTo>
                    <a:pt x="6" y="4"/>
                  </a:lnTo>
                  <a:lnTo>
                    <a:pt x="10" y="4"/>
                  </a:lnTo>
                  <a:lnTo>
                    <a:pt x="16" y="6"/>
                  </a:lnTo>
                  <a:lnTo>
                    <a:pt x="20" y="8"/>
                  </a:lnTo>
                  <a:lnTo>
                    <a:pt x="22" y="8"/>
                  </a:lnTo>
                  <a:lnTo>
                    <a:pt x="24" y="6"/>
                  </a:lnTo>
                  <a:lnTo>
                    <a:pt x="24" y="4"/>
                  </a:lnTo>
                  <a:lnTo>
                    <a:pt x="22" y="2"/>
                  </a:lnTo>
                  <a:lnTo>
                    <a:pt x="16" y="0"/>
                  </a:lnTo>
                  <a:close/>
                </a:path>
              </a:pathLst>
            </a:custGeom>
            <a:solidFill>
              <a:srgbClr val="1F8E43"/>
            </a:solidFill>
            <a:ln w="3175">
              <a:solidFill>
                <a:srgbClr val="006B30"/>
              </a:solidFill>
              <a:round/>
              <a:headEnd/>
              <a:tailEnd/>
            </a:ln>
          </p:spPr>
          <p:txBody>
            <a:bodyPr/>
            <a:lstStyle/>
            <a:p>
              <a:endParaRPr lang="en-US"/>
            </a:p>
          </p:txBody>
        </p:sp>
        <p:sp>
          <p:nvSpPr>
            <p:cNvPr id="29382" name="Freeform 441"/>
            <p:cNvSpPr>
              <a:spLocks/>
            </p:cNvSpPr>
            <p:nvPr/>
          </p:nvSpPr>
          <p:spPr bwMode="auto">
            <a:xfrm>
              <a:off x="820" y="2230"/>
              <a:ext cx="94" cy="32"/>
            </a:xfrm>
            <a:custGeom>
              <a:avLst/>
              <a:gdLst>
                <a:gd name="T0" fmla="*/ 50 w 94"/>
                <a:gd name="T1" fmla="*/ 6 h 32"/>
                <a:gd name="T2" fmla="*/ 34 w 94"/>
                <a:gd name="T3" fmla="*/ 8 h 32"/>
                <a:gd name="T4" fmla="*/ 22 w 94"/>
                <a:gd name="T5" fmla="*/ 12 h 32"/>
                <a:gd name="T6" fmla="*/ 10 w 94"/>
                <a:gd name="T7" fmla="*/ 20 h 32"/>
                <a:gd name="T8" fmla="*/ 0 w 94"/>
                <a:gd name="T9" fmla="*/ 30 h 32"/>
                <a:gd name="T10" fmla="*/ 18 w 94"/>
                <a:gd name="T11" fmla="*/ 28 h 32"/>
                <a:gd name="T12" fmla="*/ 38 w 94"/>
                <a:gd name="T13" fmla="*/ 26 h 32"/>
                <a:gd name="T14" fmla="*/ 58 w 94"/>
                <a:gd name="T15" fmla="*/ 26 h 32"/>
                <a:gd name="T16" fmla="*/ 66 w 94"/>
                <a:gd name="T17" fmla="*/ 28 h 32"/>
                <a:gd name="T18" fmla="*/ 76 w 94"/>
                <a:gd name="T19" fmla="*/ 32 h 32"/>
                <a:gd name="T20" fmla="*/ 70 w 94"/>
                <a:gd name="T21" fmla="*/ 28 h 32"/>
                <a:gd name="T22" fmla="*/ 62 w 94"/>
                <a:gd name="T23" fmla="*/ 24 h 32"/>
                <a:gd name="T24" fmla="*/ 70 w 94"/>
                <a:gd name="T25" fmla="*/ 22 h 32"/>
                <a:gd name="T26" fmla="*/ 78 w 94"/>
                <a:gd name="T27" fmla="*/ 22 h 32"/>
                <a:gd name="T28" fmla="*/ 86 w 94"/>
                <a:gd name="T29" fmla="*/ 22 h 32"/>
                <a:gd name="T30" fmla="*/ 94 w 94"/>
                <a:gd name="T31" fmla="*/ 20 h 32"/>
                <a:gd name="T32" fmla="*/ 94 w 94"/>
                <a:gd name="T33" fmla="*/ 18 h 32"/>
                <a:gd name="T34" fmla="*/ 92 w 94"/>
                <a:gd name="T35" fmla="*/ 16 h 32"/>
                <a:gd name="T36" fmla="*/ 82 w 94"/>
                <a:gd name="T37" fmla="*/ 10 h 32"/>
                <a:gd name="T38" fmla="*/ 70 w 94"/>
                <a:gd name="T39" fmla="*/ 6 h 32"/>
                <a:gd name="T40" fmla="*/ 48 w 94"/>
                <a:gd name="T41" fmla="*/ 0 h 32"/>
                <a:gd name="T42" fmla="*/ 52 w 94"/>
                <a:gd name="T43" fmla="*/ 2 h 32"/>
                <a:gd name="T44" fmla="*/ 50 w 94"/>
                <a:gd name="T45" fmla="*/ 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32"/>
                <a:gd name="T71" fmla="*/ 94 w 94"/>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32">
                  <a:moveTo>
                    <a:pt x="50" y="6"/>
                  </a:moveTo>
                  <a:lnTo>
                    <a:pt x="34" y="8"/>
                  </a:lnTo>
                  <a:lnTo>
                    <a:pt x="22" y="12"/>
                  </a:lnTo>
                  <a:lnTo>
                    <a:pt x="10" y="20"/>
                  </a:lnTo>
                  <a:lnTo>
                    <a:pt x="0" y="30"/>
                  </a:lnTo>
                  <a:lnTo>
                    <a:pt x="18" y="28"/>
                  </a:lnTo>
                  <a:lnTo>
                    <a:pt x="38" y="26"/>
                  </a:lnTo>
                  <a:lnTo>
                    <a:pt x="58" y="26"/>
                  </a:lnTo>
                  <a:lnTo>
                    <a:pt x="66" y="28"/>
                  </a:lnTo>
                  <a:lnTo>
                    <a:pt x="76" y="32"/>
                  </a:lnTo>
                  <a:lnTo>
                    <a:pt x="70" y="28"/>
                  </a:lnTo>
                  <a:lnTo>
                    <a:pt x="62" y="24"/>
                  </a:lnTo>
                  <a:lnTo>
                    <a:pt x="70" y="22"/>
                  </a:lnTo>
                  <a:lnTo>
                    <a:pt x="78" y="22"/>
                  </a:lnTo>
                  <a:lnTo>
                    <a:pt x="86" y="22"/>
                  </a:lnTo>
                  <a:lnTo>
                    <a:pt x="94" y="20"/>
                  </a:lnTo>
                  <a:lnTo>
                    <a:pt x="94" y="18"/>
                  </a:lnTo>
                  <a:lnTo>
                    <a:pt x="92" y="16"/>
                  </a:lnTo>
                  <a:lnTo>
                    <a:pt x="82" y="10"/>
                  </a:lnTo>
                  <a:lnTo>
                    <a:pt x="70" y="6"/>
                  </a:lnTo>
                  <a:lnTo>
                    <a:pt x="48" y="0"/>
                  </a:lnTo>
                  <a:lnTo>
                    <a:pt x="52" y="2"/>
                  </a:lnTo>
                  <a:lnTo>
                    <a:pt x="50" y="6"/>
                  </a:lnTo>
                  <a:close/>
                </a:path>
              </a:pathLst>
            </a:custGeom>
            <a:solidFill>
              <a:srgbClr val="1F8E43"/>
            </a:solidFill>
            <a:ln w="3175">
              <a:solidFill>
                <a:srgbClr val="006B30"/>
              </a:solidFill>
              <a:round/>
              <a:headEnd/>
              <a:tailEnd/>
            </a:ln>
          </p:spPr>
          <p:txBody>
            <a:bodyPr/>
            <a:lstStyle/>
            <a:p>
              <a:endParaRPr lang="en-US"/>
            </a:p>
          </p:txBody>
        </p:sp>
        <p:sp>
          <p:nvSpPr>
            <p:cNvPr id="29383" name="Freeform 442"/>
            <p:cNvSpPr>
              <a:spLocks/>
            </p:cNvSpPr>
            <p:nvPr/>
          </p:nvSpPr>
          <p:spPr bwMode="auto">
            <a:xfrm>
              <a:off x="800" y="2392"/>
              <a:ext cx="78" cy="28"/>
            </a:xfrm>
            <a:custGeom>
              <a:avLst/>
              <a:gdLst>
                <a:gd name="T0" fmla="*/ 44 w 78"/>
                <a:gd name="T1" fmla="*/ 2 h 28"/>
                <a:gd name="T2" fmla="*/ 32 w 78"/>
                <a:gd name="T3" fmla="*/ 2 h 28"/>
                <a:gd name="T4" fmla="*/ 20 w 78"/>
                <a:gd name="T5" fmla="*/ 4 h 28"/>
                <a:gd name="T6" fmla="*/ 10 w 78"/>
                <a:gd name="T7" fmla="*/ 8 h 28"/>
                <a:gd name="T8" fmla="*/ 0 w 78"/>
                <a:gd name="T9" fmla="*/ 16 h 28"/>
                <a:gd name="T10" fmla="*/ 14 w 78"/>
                <a:gd name="T11" fmla="*/ 12 h 28"/>
                <a:gd name="T12" fmla="*/ 26 w 78"/>
                <a:gd name="T13" fmla="*/ 12 h 28"/>
                <a:gd name="T14" fmla="*/ 16 w 78"/>
                <a:gd name="T15" fmla="*/ 20 h 28"/>
                <a:gd name="T16" fmla="*/ 12 w 78"/>
                <a:gd name="T17" fmla="*/ 24 h 28"/>
                <a:gd name="T18" fmla="*/ 8 w 78"/>
                <a:gd name="T19" fmla="*/ 28 h 28"/>
                <a:gd name="T20" fmla="*/ 32 w 78"/>
                <a:gd name="T21" fmla="*/ 26 h 28"/>
                <a:gd name="T22" fmla="*/ 46 w 78"/>
                <a:gd name="T23" fmla="*/ 26 h 28"/>
                <a:gd name="T24" fmla="*/ 58 w 78"/>
                <a:gd name="T25" fmla="*/ 28 h 28"/>
                <a:gd name="T26" fmla="*/ 56 w 78"/>
                <a:gd name="T27" fmla="*/ 24 h 28"/>
                <a:gd name="T28" fmla="*/ 54 w 78"/>
                <a:gd name="T29" fmla="*/ 20 h 28"/>
                <a:gd name="T30" fmla="*/ 50 w 78"/>
                <a:gd name="T31" fmla="*/ 16 h 28"/>
                <a:gd name="T32" fmla="*/ 44 w 78"/>
                <a:gd name="T33" fmla="*/ 14 h 28"/>
                <a:gd name="T34" fmla="*/ 52 w 78"/>
                <a:gd name="T35" fmla="*/ 12 h 28"/>
                <a:gd name="T36" fmla="*/ 62 w 78"/>
                <a:gd name="T37" fmla="*/ 12 h 28"/>
                <a:gd name="T38" fmla="*/ 70 w 78"/>
                <a:gd name="T39" fmla="*/ 12 h 28"/>
                <a:gd name="T40" fmla="*/ 78 w 78"/>
                <a:gd name="T41" fmla="*/ 12 h 28"/>
                <a:gd name="T42" fmla="*/ 78 w 78"/>
                <a:gd name="T43" fmla="*/ 10 h 28"/>
                <a:gd name="T44" fmla="*/ 74 w 78"/>
                <a:gd name="T45" fmla="*/ 8 h 28"/>
                <a:gd name="T46" fmla="*/ 60 w 78"/>
                <a:gd name="T47" fmla="*/ 2 h 28"/>
                <a:gd name="T48" fmla="*/ 52 w 78"/>
                <a:gd name="T49" fmla="*/ 0 h 28"/>
                <a:gd name="T50" fmla="*/ 46 w 78"/>
                <a:gd name="T51" fmla="*/ 0 h 28"/>
                <a:gd name="T52" fmla="*/ 44 w 78"/>
                <a:gd name="T53" fmla="*/ 2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28"/>
                <a:gd name="T83" fmla="*/ 78 w 78"/>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28">
                  <a:moveTo>
                    <a:pt x="44" y="2"/>
                  </a:moveTo>
                  <a:lnTo>
                    <a:pt x="32" y="2"/>
                  </a:lnTo>
                  <a:lnTo>
                    <a:pt x="20" y="4"/>
                  </a:lnTo>
                  <a:lnTo>
                    <a:pt x="10" y="8"/>
                  </a:lnTo>
                  <a:lnTo>
                    <a:pt x="0" y="16"/>
                  </a:lnTo>
                  <a:lnTo>
                    <a:pt x="14" y="12"/>
                  </a:lnTo>
                  <a:lnTo>
                    <a:pt x="26" y="12"/>
                  </a:lnTo>
                  <a:lnTo>
                    <a:pt x="16" y="20"/>
                  </a:lnTo>
                  <a:lnTo>
                    <a:pt x="12" y="24"/>
                  </a:lnTo>
                  <a:lnTo>
                    <a:pt x="8" y="28"/>
                  </a:lnTo>
                  <a:lnTo>
                    <a:pt x="32" y="26"/>
                  </a:lnTo>
                  <a:lnTo>
                    <a:pt x="46" y="26"/>
                  </a:lnTo>
                  <a:lnTo>
                    <a:pt x="58" y="28"/>
                  </a:lnTo>
                  <a:lnTo>
                    <a:pt x="56" y="24"/>
                  </a:lnTo>
                  <a:lnTo>
                    <a:pt x="54" y="20"/>
                  </a:lnTo>
                  <a:lnTo>
                    <a:pt x="50" y="16"/>
                  </a:lnTo>
                  <a:lnTo>
                    <a:pt x="44" y="14"/>
                  </a:lnTo>
                  <a:lnTo>
                    <a:pt x="52" y="12"/>
                  </a:lnTo>
                  <a:lnTo>
                    <a:pt x="62" y="12"/>
                  </a:lnTo>
                  <a:lnTo>
                    <a:pt x="70" y="12"/>
                  </a:lnTo>
                  <a:lnTo>
                    <a:pt x="78" y="12"/>
                  </a:lnTo>
                  <a:lnTo>
                    <a:pt x="78" y="10"/>
                  </a:lnTo>
                  <a:lnTo>
                    <a:pt x="74" y="8"/>
                  </a:lnTo>
                  <a:lnTo>
                    <a:pt x="60" y="2"/>
                  </a:lnTo>
                  <a:lnTo>
                    <a:pt x="52" y="0"/>
                  </a:lnTo>
                  <a:lnTo>
                    <a:pt x="46" y="0"/>
                  </a:lnTo>
                  <a:lnTo>
                    <a:pt x="44" y="2"/>
                  </a:lnTo>
                  <a:close/>
                </a:path>
              </a:pathLst>
            </a:custGeom>
            <a:solidFill>
              <a:srgbClr val="1F8E43"/>
            </a:solidFill>
            <a:ln w="3175">
              <a:solidFill>
                <a:srgbClr val="006B30"/>
              </a:solidFill>
              <a:round/>
              <a:headEnd/>
              <a:tailEnd/>
            </a:ln>
          </p:spPr>
          <p:txBody>
            <a:bodyPr/>
            <a:lstStyle/>
            <a:p>
              <a:endParaRPr lang="en-US"/>
            </a:p>
          </p:txBody>
        </p:sp>
        <p:sp>
          <p:nvSpPr>
            <p:cNvPr id="29384" name="Freeform 443"/>
            <p:cNvSpPr>
              <a:spLocks/>
            </p:cNvSpPr>
            <p:nvPr/>
          </p:nvSpPr>
          <p:spPr bwMode="auto">
            <a:xfrm>
              <a:off x="860" y="2392"/>
              <a:ext cx="66" cy="26"/>
            </a:xfrm>
            <a:custGeom>
              <a:avLst/>
              <a:gdLst>
                <a:gd name="T0" fmla="*/ 32 w 66"/>
                <a:gd name="T1" fmla="*/ 2 h 26"/>
                <a:gd name="T2" fmla="*/ 24 w 66"/>
                <a:gd name="T3" fmla="*/ 0 h 26"/>
                <a:gd name="T4" fmla="*/ 16 w 66"/>
                <a:gd name="T5" fmla="*/ 0 h 26"/>
                <a:gd name="T6" fmla="*/ 8 w 66"/>
                <a:gd name="T7" fmla="*/ 4 h 26"/>
                <a:gd name="T8" fmla="*/ 0 w 66"/>
                <a:gd name="T9" fmla="*/ 8 h 26"/>
                <a:gd name="T10" fmla="*/ 6 w 66"/>
                <a:gd name="T11" fmla="*/ 10 h 26"/>
                <a:gd name="T12" fmla="*/ 10 w 66"/>
                <a:gd name="T13" fmla="*/ 10 h 26"/>
                <a:gd name="T14" fmla="*/ 16 w 66"/>
                <a:gd name="T15" fmla="*/ 10 h 26"/>
                <a:gd name="T16" fmla="*/ 20 w 66"/>
                <a:gd name="T17" fmla="*/ 12 h 26"/>
                <a:gd name="T18" fmla="*/ 12 w 66"/>
                <a:gd name="T19" fmla="*/ 16 h 26"/>
                <a:gd name="T20" fmla="*/ 4 w 66"/>
                <a:gd name="T21" fmla="*/ 20 h 26"/>
                <a:gd name="T22" fmla="*/ 28 w 66"/>
                <a:gd name="T23" fmla="*/ 22 h 26"/>
                <a:gd name="T24" fmla="*/ 40 w 66"/>
                <a:gd name="T25" fmla="*/ 24 h 26"/>
                <a:gd name="T26" fmla="*/ 52 w 66"/>
                <a:gd name="T27" fmla="*/ 26 h 26"/>
                <a:gd name="T28" fmla="*/ 50 w 66"/>
                <a:gd name="T29" fmla="*/ 22 h 26"/>
                <a:gd name="T30" fmla="*/ 46 w 66"/>
                <a:gd name="T31" fmla="*/ 20 h 26"/>
                <a:gd name="T32" fmla="*/ 44 w 66"/>
                <a:gd name="T33" fmla="*/ 18 h 26"/>
                <a:gd name="T34" fmla="*/ 40 w 66"/>
                <a:gd name="T35" fmla="*/ 14 h 26"/>
                <a:gd name="T36" fmla="*/ 52 w 66"/>
                <a:gd name="T37" fmla="*/ 14 h 26"/>
                <a:gd name="T38" fmla="*/ 66 w 66"/>
                <a:gd name="T39" fmla="*/ 14 h 26"/>
                <a:gd name="T40" fmla="*/ 58 w 66"/>
                <a:gd name="T41" fmla="*/ 10 h 26"/>
                <a:gd name="T42" fmla="*/ 52 w 66"/>
                <a:gd name="T43" fmla="*/ 8 h 26"/>
                <a:gd name="T44" fmla="*/ 44 w 66"/>
                <a:gd name="T45" fmla="*/ 6 h 26"/>
                <a:gd name="T46" fmla="*/ 36 w 66"/>
                <a:gd name="T47" fmla="*/ 4 h 26"/>
                <a:gd name="T48" fmla="*/ 32 w 66"/>
                <a:gd name="T49" fmla="*/ 2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26"/>
                <a:gd name="T77" fmla="*/ 66 w 66"/>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26">
                  <a:moveTo>
                    <a:pt x="32" y="2"/>
                  </a:moveTo>
                  <a:lnTo>
                    <a:pt x="24" y="0"/>
                  </a:lnTo>
                  <a:lnTo>
                    <a:pt x="16" y="0"/>
                  </a:lnTo>
                  <a:lnTo>
                    <a:pt x="8" y="4"/>
                  </a:lnTo>
                  <a:lnTo>
                    <a:pt x="0" y="8"/>
                  </a:lnTo>
                  <a:lnTo>
                    <a:pt x="6" y="10"/>
                  </a:lnTo>
                  <a:lnTo>
                    <a:pt x="10" y="10"/>
                  </a:lnTo>
                  <a:lnTo>
                    <a:pt x="16" y="10"/>
                  </a:lnTo>
                  <a:lnTo>
                    <a:pt x="20" y="12"/>
                  </a:lnTo>
                  <a:lnTo>
                    <a:pt x="12" y="16"/>
                  </a:lnTo>
                  <a:lnTo>
                    <a:pt x="4" y="20"/>
                  </a:lnTo>
                  <a:lnTo>
                    <a:pt x="28" y="22"/>
                  </a:lnTo>
                  <a:lnTo>
                    <a:pt x="40" y="24"/>
                  </a:lnTo>
                  <a:lnTo>
                    <a:pt x="52" y="26"/>
                  </a:lnTo>
                  <a:lnTo>
                    <a:pt x="50" y="22"/>
                  </a:lnTo>
                  <a:lnTo>
                    <a:pt x="46" y="20"/>
                  </a:lnTo>
                  <a:lnTo>
                    <a:pt x="44" y="18"/>
                  </a:lnTo>
                  <a:lnTo>
                    <a:pt x="40" y="14"/>
                  </a:lnTo>
                  <a:lnTo>
                    <a:pt x="52" y="14"/>
                  </a:lnTo>
                  <a:lnTo>
                    <a:pt x="66" y="14"/>
                  </a:lnTo>
                  <a:lnTo>
                    <a:pt x="58" y="10"/>
                  </a:lnTo>
                  <a:lnTo>
                    <a:pt x="52" y="8"/>
                  </a:lnTo>
                  <a:lnTo>
                    <a:pt x="44" y="6"/>
                  </a:lnTo>
                  <a:lnTo>
                    <a:pt x="36" y="4"/>
                  </a:lnTo>
                  <a:lnTo>
                    <a:pt x="32" y="2"/>
                  </a:lnTo>
                  <a:close/>
                </a:path>
              </a:pathLst>
            </a:custGeom>
            <a:solidFill>
              <a:srgbClr val="1F8E43"/>
            </a:solidFill>
            <a:ln w="3175">
              <a:solidFill>
                <a:srgbClr val="006B30"/>
              </a:solidFill>
              <a:round/>
              <a:headEnd/>
              <a:tailEnd/>
            </a:ln>
          </p:spPr>
          <p:txBody>
            <a:bodyPr/>
            <a:lstStyle/>
            <a:p>
              <a:endParaRPr lang="en-US"/>
            </a:p>
          </p:txBody>
        </p:sp>
        <p:sp>
          <p:nvSpPr>
            <p:cNvPr id="29385" name="Freeform 444"/>
            <p:cNvSpPr>
              <a:spLocks/>
            </p:cNvSpPr>
            <p:nvPr/>
          </p:nvSpPr>
          <p:spPr bwMode="auto">
            <a:xfrm>
              <a:off x="834" y="2376"/>
              <a:ext cx="58" cy="18"/>
            </a:xfrm>
            <a:custGeom>
              <a:avLst/>
              <a:gdLst>
                <a:gd name="T0" fmla="*/ 46 w 58"/>
                <a:gd name="T1" fmla="*/ 2 h 18"/>
                <a:gd name="T2" fmla="*/ 34 w 58"/>
                <a:gd name="T3" fmla="*/ 0 h 18"/>
                <a:gd name="T4" fmla="*/ 20 w 58"/>
                <a:gd name="T5" fmla="*/ 0 h 18"/>
                <a:gd name="T6" fmla="*/ 14 w 58"/>
                <a:gd name="T7" fmla="*/ 2 h 18"/>
                <a:gd name="T8" fmla="*/ 8 w 58"/>
                <a:gd name="T9" fmla="*/ 4 h 18"/>
                <a:gd name="T10" fmla="*/ 4 w 58"/>
                <a:gd name="T11" fmla="*/ 8 h 18"/>
                <a:gd name="T12" fmla="*/ 0 w 58"/>
                <a:gd name="T13" fmla="*/ 14 h 18"/>
                <a:gd name="T14" fmla="*/ 10 w 58"/>
                <a:gd name="T15" fmla="*/ 12 h 18"/>
                <a:gd name="T16" fmla="*/ 18 w 58"/>
                <a:gd name="T17" fmla="*/ 12 h 18"/>
                <a:gd name="T18" fmla="*/ 38 w 58"/>
                <a:gd name="T19" fmla="*/ 14 h 18"/>
                <a:gd name="T20" fmla="*/ 32 w 58"/>
                <a:gd name="T21" fmla="*/ 16 h 18"/>
                <a:gd name="T22" fmla="*/ 26 w 58"/>
                <a:gd name="T23" fmla="*/ 18 h 18"/>
                <a:gd name="T24" fmla="*/ 42 w 58"/>
                <a:gd name="T25" fmla="*/ 18 h 18"/>
                <a:gd name="T26" fmla="*/ 50 w 58"/>
                <a:gd name="T27" fmla="*/ 16 h 18"/>
                <a:gd name="T28" fmla="*/ 58 w 58"/>
                <a:gd name="T29" fmla="*/ 14 h 18"/>
                <a:gd name="T30" fmla="*/ 54 w 58"/>
                <a:gd name="T31" fmla="*/ 10 h 18"/>
                <a:gd name="T32" fmla="*/ 48 w 58"/>
                <a:gd name="T33" fmla="*/ 10 h 18"/>
                <a:gd name="T34" fmla="*/ 50 w 58"/>
                <a:gd name="T35" fmla="*/ 8 h 18"/>
                <a:gd name="T36" fmla="*/ 54 w 58"/>
                <a:gd name="T37" fmla="*/ 6 h 18"/>
                <a:gd name="T38" fmla="*/ 56 w 58"/>
                <a:gd name="T39" fmla="*/ 6 h 18"/>
                <a:gd name="T40" fmla="*/ 58 w 58"/>
                <a:gd name="T41" fmla="*/ 4 h 18"/>
                <a:gd name="T42" fmla="*/ 48 w 58"/>
                <a:gd name="T43" fmla="*/ 2 h 18"/>
                <a:gd name="T44" fmla="*/ 38 w 58"/>
                <a:gd name="T45" fmla="*/ 0 h 18"/>
                <a:gd name="T46" fmla="*/ 38 w 58"/>
                <a:gd name="T47" fmla="*/ 2 h 18"/>
                <a:gd name="T48" fmla="*/ 46 w 58"/>
                <a:gd name="T49" fmla="*/ 2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8"/>
                <a:gd name="T77" fmla="*/ 58 w 58"/>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8">
                  <a:moveTo>
                    <a:pt x="46" y="2"/>
                  </a:moveTo>
                  <a:lnTo>
                    <a:pt x="34" y="0"/>
                  </a:lnTo>
                  <a:lnTo>
                    <a:pt x="20" y="0"/>
                  </a:lnTo>
                  <a:lnTo>
                    <a:pt x="14" y="2"/>
                  </a:lnTo>
                  <a:lnTo>
                    <a:pt x="8" y="4"/>
                  </a:lnTo>
                  <a:lnTo>
                    <a:pt x="4" y="8"/>
                  </a:lnTo>
                  <a:lnTo>
                    <a:pt x="0" y="14"/>
                  </a:lnTo>
                  <a:lnTo>
                    <a:pt x="10" y="12"/>
                  </a:lnTo>
                  <a:lnTo>
                    <a:pt x="18" y="12"/>
                  </a:lnTo>
                  <a:lnTo>
                    <a:pt x="38" y="14"/>
                  </a:lnTo>
                  <a:lnTo>
                    <a:pt x="32" y="16"/>
                  </a:lnTo>
                  <a:lnTo>
                    <a:pt x="26" y="18"/>
                  </a:lnTo>
                  <a:lnTo>
                    <a:pt x="42" y="18"/>
                  </a:lnTo>
                  <a:lnTo>
                    <a:pt x="50" y="16"/>
                  </a:lnTo>
                  <a:lnTo>
                    <a:pt x="58" y="14"/>
                  </a:lnTo>
                  <a:lnTo>
                    <a:pt x="54" y="10"/>
                  </a:lnTo>
                  <a:lnTo>
                    <a:pt x="48" y="10"/>
                  </a:lnTo>
                  <a:lnTo>
                    <a:pt x="50" y="8"/>
                  </a:lnTo>
                  <a:lnTo>
                    <a:pt x="54" y="6"/>
                  </a:lnTo>
                  <a:lnTo>
                    <a:pt x="56" y="6"/>
                  </a:lnTo>
                  <a:lnTo>
                    <a:pt x="58" y="4"/>
                  </a:lnTo>
                  <a:lnTo>
                    <a:pt x="48" y="2"/>
                  </a:lnTo>
                  <a:lnTo>
                    <a:pt x="38" y="0"/>
                  </a:lnTo>
                  <a:lnTo>
                    <a:pt x="38" y="2"/>
                  </a:lnTo>
                  <a:lnTo>
                    <a:pt x="46" y="2"/>
                  </a:lnTo>
                  <a:close/>
                </a:path>
              </a:pathLst>
            </a:custGeom>
            <a:solidFill>
              <a:srgbClr val="1F8E43"/>
            </a:solidFill>
            <a:ln w="3175">
              <a:solidFill>
                <a:srgbClr val="006B30"/>
              </a:solidFill>
              <a:round/>
              <a:headEnd/>
              <a:tailEnd/>
            </a:ln>
          </p:spPr>
          <p:txBody>
            <a:bodyPr/>
            <a:lstStyle/>
            <a:p>
              <a:endParaRPr lang="en-US"/>
            </a:p>
          </p:txBody>
        </p:sp>
        <p:sp>
          <p:nvSpPr>
            <p:cNvPr id="29386" name="Freeform 445"/>
            <p:cNvSpPr>
              <a:spLocks/>
            </p:cNvSpPr>
            <p:nvPr/>
          </p:nvSpPr>
          <p:spPr bwMode="auto">
            <a:xfrm>
              <a:off x="796" y="2368"/>
              <a:ext cx="68" cy="18"/>
            </a:xfrm>
            <a:custGeom>
              <a:avLst/>
              <a:gdLst>
                <a:gd name="T0" fmla="*/ 38 w 68"/>
                <a:gd name="T1" fmla="*/ 0 h 18"/>
                <a:gd name="T2" fmla="*/ 28 w 68"/>
                <a:gd name="T3" fmla="*/ 0 h 18"/>
                <a:gd name="T4" fmla="*/ 18 w 68"/>
                <a:gd name="T5" fmla="*/ 4 h 18"/>
                <a:gd name="T6" fmla="*/ 10 w 68"/>
                <a:gd name="T7" fmla="*/ 8 h 18"/>
                <a:gd name="T8" fmla="*/ 0 w 68"/>
                <a:gd name="T9" fmla="*/ 14 h 18"/>
                <a:gd name="T10" fmla="*/ 16 w 68"/>
                <a:gd name="T11" fmla="*/ 10 h 18"/>
                <a:gd name="T12" fmla="*/ 22 w 68"/>
                <a:gd name="T13" fmla="*/ 10 h 18"/>
                <a:gd name="T14" fmla="*/ 30 w 68"/>
                <a:gd name="T15" fmla="*/ 10 h 18"/>
                <a:gd name="T16" fmla="*/ 30 w 68"/>
                <a:gd name="T17" fmla="*/ 12 h 18"/>
                <a:gd name="T18" fmla="*/ 26 w 68"/>
                <a:gd name="T19" fmla="*/ 14 h 18"/>
                <a:gd name="T20" fmla="*/ 24 w 68"/>
                <a:gd name="T21" fmla="*/ 14 h 18"/>
                <a:gd name="T22" fmla="*/ 22 w 68"/>
                <a:gd name="T23" fmla="*/ 18 h 18"/>
                <a:gd name="T24" fmla="*/ 40 w 68"/>
                <a:gd name="T25" fmla="*/ 16 h 18"/>
                <a:gd name="T26" fmla="*/ 48 w 68"/>
                <a:gd name="T27" fmla="*/ 14 h 18"/>
                <a:gd name="T28" fmla="*/ 56 w 68"/>
                <a:gd name="T29" fmla="*/ 16 h 18"/>
                <a:gd name="T30" fmla="*/ 48 w 68"/>
                <a:gd name="T31" fmla="*/ 14 h 18"/>
                <a:gd name="T32" fmla="*/ 52 w 68"/>
                <a:gd name="T33" fmla="*/ 10 h 18"/>
                <a:gd name="T34" fmla="*/ 58 w 68"/>
                <a:gd name="T35" fmla="*/ 10 h 18"/>
                <a:gd name="T36" fmla="*/ 62 w 68"/>
                <a:gd name="T37" fmla="*/ 10 h 18"/>
                <a:gd name="T38" fmla="*/ 68 w 68"/>
                <a:gd name="T39" fmla="*/ 8 h 18"/>
                <a:gd name="T40" fmla="*/ 60 w 68"/>
                <a:gd name="T41" fmla="*/ 4 h 18"/>
                <a:gd name="T42" fmla="*/ 52 w 68"/>
                <a:gd name="T43" fmla="*/ 2 h 18"/>
                <a:gd name="T44" fmla="*/ 46 w 68"/>
                <a:gd name="T45" fmla="*/ 2 h 18"/>
                <a:gd name="T46" fmla="*/ 38 w 68"/>
                <a:gd name="T47" fmla="*/ 0 h 18"/>
                <a:gd name="T48" fmla="*/ 38 w 68"/>
                <a:gd name="T49" fmla="*/ 2 h 18"/>
                <a:gd name="T50" fmla="*/ 36 w 68"/>
                <a:gd name="T51" fmla="*/ 4 h 18"/>
                <a:gd name="T52" fmla="*/ 38 w 68"/>
                <a:gd name="T53" fmla="*/ 0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18"/>
                <a:gd name="T83" fmla="*/ 68 w 68"/>
                <a:gd name="T84" fmla="*/ 18 h 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18">
                  <a:moveTo>
                    <a:pt x="38" y="0"/>
                  </a:moveTo>
                  <a:lnTo>
                    <a:pt x="28" y="0"/>
                  </a:lnTo>
                  <a:lnTo>
                    <a:pt x="18" y="4"/>
                  </a:lnTo>
                  <a:lnTo>
                    <a:pt x="10" y="8"/>
                  </a:lnTo>
                  <a:lnTo>
                    <a:pt x="0" y="14"/>
                  </a:lnTo>
                  <a:lnTo>
                    <a:pt x="16" y="10"/>
                  </a:lnTo>
                  <a:lnTo>
                    <a:pt x="22" y="10"/>
                  </a:lnTo>
                  <a:lnTo>
                    <a:pt x="30" y="10"/>
                  </a:lnTo>
                  <a:lnTo>
                    <a:pt x="30" y="12"/>
                  </a:lnTo>
                  <a:lnTo>
                    <a:pt x="26" y="14"/>
                  </a:lnTo>
                  <a:lnTo>
                    <a:pt x="24" y="14"/>
                  </a:lnTo>
                  <a:lnTo>
                    <a:pt x="22" y="18"/>
                  </a:lnTo>
                  <a:lnTo>
                    <a:pt x="40" y="16"/>
                  </a:lnTo>
                  <a:lnTo>
                    <a:pt x="48" y="14"/>
                  </a:lnTo>
                  <a:lnTo>
                    <a:pt x="56" y="16"/>
                  </a:lnTo>
                  <a:lnTo>
                    <a:pt x="48" y="14"/>
                  </a:lnTo>
                  <a:lnTo>
                    <a:pt x="52" y="10"/>
                  </a:lnTo>
                  <a:lnTo>
                    <a:pt x="58" y="10"/>
                  </a:lnTo>
                  <a:lnTo>
                    <a:pt x="62" y="10"/>
                  </a:lnTo>
                  <a:lnTo>
                    <a:pt x="68" y="8"/>
                  </a:lnTo>
                  <a:lnTo>
                    <a:pt x="60" y="4"/>
                  </a:lnTo>
                  <a:lnTo>
                    <a:pt x="52" y="2"/>
                  </a:lnTo>
                  <a:lnTo>
                    <a:pt x="46" y="2"/>
                  </a:lnTo>
                  <a:lnTo>
                    <a:pt x="38" y="0"/>
                  </a:lnTo>
                  <a:lnTo>
                    <a:pt x="38" y="2"/>
                  </a:lnTo>
                  <a:lnTo>
                    <a:pt x="36" y="4"/>
                  </a:lnTo>
                  <a:lnTo>
                    <a:pt x="38" y="0"/>
                  </a:lnTo>
                  <a:close/>
                </a:path>
              </a:pathLst>
            </a:custGeom>
            <a:solidFill>
              <a:srgbClr val="1F8E43"/>
            </a:solidFill>
            <a:ln w="3175">
              <a:solidFill>
                <a:srgbClr val="006B30"/>
              </a:solidFill>
              <a:round/>
              <a:headEnd/>
              <a:tailEnd/>
            </a:ln>
          </p:spPr>
          <p:txBody>
            <a:bodyPr/>
            <a:lstStyle/>
            <a:p>
              <a:endParaRPr lang="en-US"/>
            </a:p>
          </p:txBody>
        </p:sp>
        <p:sp>
          <p:nvSpPr>
            <p:cNvPr id="29387" name="Freeform 446"/>
            <p:cNvSpPr>
              <a:spLocks/>
            </p:cNvSpPr>
            <p:nvPr/>
          </p:nvSpPr>
          <p:spPr bwMode="auto">
            <a:xfrm>
              <a:off x="780" y="2380"/>
              <a:ext cx="56" cy="20"/>
            </a:xfrm>
            <a:custGeom>
              <a:avLst/>
              <a:gdLst>
                <a:gd name="T0" fmla="*/ 34 w 56"/>
                <a:gd name="T1" fmla="*/ 2 h 20"/>
                <a:gd name="T2" fmla="*/ 24 w 56"/>
                <a:gd name="T3" fmla="*/ 4 h 20"/>
                <a:gd name="T4" fmla="*/ 16 w 56"/>
                <a:gd name="T5" fmla="*/ 8 h 20"/>
                <a:gd name="T6" fmla="*/ 8 w 56"/>
                <a:gd name="T7" fmla="*/ 14 h 20"/>
                <a:gd name="T8" fmla="*/ 0 w 56"/>
                <a:gd name="T9" fmla="*/ 20 h 20"/>
                <a:gd name="T10" fmla="*/ 18 w 56"/>
                <a:gd name="T11" fmla="*/ 16 h 20"/>
                <a:gd name="T12" fmla="*/ 36 w 56"/>
                <a:gd name="T13" fmla="*/ 12 h 20"/>
                <a:gd name="T14" fmla="*/ 36 w 56"/>
                <a:gd name="T15" fmla="*/ 16 h 20"/>
                <a:gd name="T16" fmla="*/ 34 w 56"/>
                <a:gd name="T17" fmla="*/ 16 h 20"/>
                <a:gd name="T18" fmla="*/ 32 w 56"/>
                <a:gd name="T19" fmla="*/ 16 h 20"/>
                <a:gd name="T20" fmla="*/ 30 w 56"/>
                <a:gd name="T21" fmla="*/ 18 h 20"/>
                <a:gd name="T22" fmla="*/ 44 w 56"/>
                <a:gd name="T23" fmla="*/ 18 h 20"/>
                <a:gd name="T24" fmla="*/ 56 w 56"/>
                <a:gd name="T25" fmla="*/ 14 h 20"/>
                <a:gd name="T26" fmla="*/ 48 w 56"/>
                <a:gd name="T27" fmla="*/ 8 h 20"/>
                <a:gd name="T28" fmla="*/ 38 w 56"/>
                <a:gd name="T29" fmla="*/ 4 h 20"/>
                <a:gd name="T30" fmla="*/ 42 w 56"/>
                <a:gd name="T31" fmla="*/ 4 h 20"/>
                <a:gd name="T32" fmla="*/ 44 w 56"/>
                <a:gd name="T33" fmla="*/ 0 h 20"/>
                <a:gd name="T34" fmla="*/ 34 w 56"/>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0"/>
                <a:gd name="T56" fmla="*/ 56 w 5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0">
                  <a:moveTo>
                    <a:pt x="34" y="2"/>
                  </a:moveTo>
                  <a:lnTo>
                    <a:pt x="24" y="4"/>
                  </a:lnTo>
                  <a:lnTo>
                    <a:pt x="16" y="8"/>
                  </a:lnTo>
                  <a:lnTo>
                    <a:pt x="8" y="14"/>
                  </a:lnTo>
                  <a:lnTo>
                    <a:pt x="0" y="20"/>
                  </a:lnTo>
                  <a:lnTo>
                    <a:pt x="18" y="16"/>
                  </a:lnTo>
                  <a:lnTo>
                    <a:pt x="36" y="12"/>
                  </a:lnTo>
                  <a:lnTo>
                    <a:pt x="36" y="16"/>
                  </a:lnTo>
                  <a:lnTo>
                    <a:pt x="34" y="16"/>
                  </a:lnTo>
                  <a:lnTo>
                    <a:pt x="32" y="16"/>
                  </a:lnTo>
                  <a:lnTo>
                    <a:pt x="30" y="18"/>
                  </a:lnTo>
                  <a:lnTo>
                    <a:pt x="44" y="18"/>
                  </a:lnTo>
                  <a:lnTo>
                    <a:pt x="56" y="14"/>
                  </a:lnTo>
                  <a:lnTo>
                    <a:pt x="48" y="8"/>
                  </a:lnTo>
                  <a:lnTo>
                    <a:pt x="38" y="4"/>
                  </a:lnTo>
                  <a:lnTo>
                    <a:pt x="42" y="4"/>
                  </a:lnTo>
                  <a:lnTo>
                    <a:pt x="44" y="0"/>
                  </a:lnTo>
                  <a:lnTo>
                    <a:pt x="34" y="2"/>
                  </a:lnTo>
                  <a:close/>
                </a:path>
              </a:pathLst>
            </a:custGeom>
            <a:solidFill>
              <a:srgbClr val="1F8E43"/>
            </a:solidFill>
            <a:ln w="3175">
              <a:solidFill>
                <a:srgbClr val="006B30"/>
              </a:solidFill>
              <a:round/>
              <a:headEnd/>
              <a:tailEnd/>
            </a:ln>
          </p:spPr>
          <p:txBody>
            <a:bodyPr/>
            <a:lstStyle/>
            <a:p>
              <a:endParaRPr lang="en-US"/>
            </a:p>
          </p:txBody>
        </p:sp>
        <p:sp>
          <p:nvSpPr>
            <p:cNvPr id="29388" name="Freeform 447"/>
            <p:cNvSpPr>
              <a:spLocks/>
            </p:cNvSpPr>
            <p:nvPr/>
          </p:nvSpPr>
          <p:spPr bwMode="auto">
            <a:xfrm>
              <a:off x="832" y="2348"/>
              <a:ext cx="68" cy="26"/>
            </a:xfrm>
            <a:custGeom>
              <a:avLst/>
              <a:gdLst>
                <a:gd name="T0" fmla="*/ 38 w 68"/>
                <a:gd name="T1" fmla="*/ 4 h 26"/>
                <a:gd name="T2" fmla="*/ 34 w 68"/>
                <a:gd name="T3" fmla="*/ 2 h 26"/>
                <a:gd name="T4" fmla="*/ 28 w 68"/>
                <a:gd name="T5" fmla="*/ 0 h 26"/>
                <a:gd name="T6" fmla="*/ 18 w 68"/>
                <a:gd name="T7" fmla="*/ 0 h 26"/>
                <a:gd name="T8" fmla="*/ 8 w 68"/>
                <a:gd name="T9" fmla="*/ 4 h 26"/>
                <a:gd name="T10" fmla="*/ 0 w 68"/>
                <a:gd name="T11" fmla="*/ 10 h 26"/>
                <a:gd name="T12" fmla="*/ 10 w 68"/>
                <a:gd name="T13" fmla="*/ 12 h 26"/>
                <a:gd name="T14" fmla="*/ 20 w 68"/>
                <a:gd name="T15" fmla="*/ 14 h 26"/>
                <a:gd name="T16" fmla="*/ 10 w 68"/>
                <a:gd name="T17" fmla="*/ 20 h 26"/>
                <a:gd name="T18" fmla="*/ 32 w 68"/>
                <a:gd name="T19" fmla="*/ 22 h 26"/>
                <a:gd name="T20" fmla="*/ 52 w 68"/>
                <a:gd name="T21" fmla="*/ 26 h 26"/>
                <a:gd name="T22" fmla="*/ 38 w 68"/>
                <a:gd name="T23" fmla="*/ 16 h 26"/>
                <a:gd name="T24" fmla="*/ 52 w 68"/>
                <a:gd name="T25" fmla="*/ 18 h 26"/>
                <a:gd name="T26" fmla="*/ 68 w 68"/>
                <a:gd name="T27" fmla="*/ 18 h 26"/>
                <a:gd name="T28" fmla="*/ 62 w 68"/>
                <a:gd name="T29" fmla="*/ 12 h 26"/>
                <a:gd name="T30" fmla="*/ 56 w 68"/>
                <a:gd name="T31" fmla="*/ 8 h 26"/>
                <a:gd name="T32" fmla="*/ 40 w 68"/>
                <a:gd name="T33" fmla="*/ 4 h 26"/>
                <a:gd name="T34" fmla="*/ 44 w 68"/>
                <a:gd name="T35" fmla="*/ 4 h 26"/>
                <a:gd name="T36" fmla="*/ 38 w 68"/>
                <a:gd name="T37" fmla="*/ 4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6"/>
                <a:gd name="T59" fmla="*/ 68 w 6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6">
                  <a:moveTo>
                    <a:pt x="38" y="4"/>
                  </a:moveTo>
                  <a:lnTo>
                    <a:pt x="34" y="2"/>
                  </a:lnTo>
                  <a:lnTo>
                    <a:pt x="28" y="0"/>
                  </a:lnTo>
                  <a:lnTo>
                    <a:pt x="18" y="0"/>
                  </a:lnTo>
                  <a:lnTo>
                    <a:pt x="8" y="4"/>
                  </a:lnTo>
                  <a:lnTo>
                    <a:pt x="0" y="10"/>
                  </a:lnTo>
                  <a:lnTo>
                    <a:pt x="10" y="12"/>
                  </a:lnTo>
                  <a:lnTo>
                    <a:pt x="20" y="14"/>
                  </a:lnTo>
                  <a:lnTo>
                    <a:pt x="10" y="20"/>
                  </a:lnTo>
                  <a:lnTo>
                    <a:pt x="32" y="22"/>
                  </a:lnTo>
                  <a:lnTo>
                    <a:pt x="52" y="26"/>
                  </a:lnTo>
                  <a:lnTo>
                    <a:pt x="38" y="16"/>
                  </a:lnTo>
                  <a:lnTo>
                    <a:pt x="52" y="18"/>
                  </a:lnTo>
                  <a:lnTo>
                    <a:pt x="68" y="18"/>
                  </a:lnTo>
                  <a:lnTo>
                    <a:pt x="62" y="12"/>
                  </a:lnTo>
                  <a:lnTo>
                    <a:pt x="56" y="8"/>
                  </a:lnTo>
                  <a:lnTo>
                    <a:pt x="40" y="4"/>
                  </a:lnTo>
                  <a:lnTo>
                    <a:pt x="44" y="4"/>
                  </a:lnTo>
                  <a:lnTo>
                    <a:pt x="38" y="4"/>
                  </a:lnTo>
                  <a:close/>
                </a:path>
              </a:pathLst>
            </a:custGeom>
            <a:solidFill>
              <a:srgbClr val="1F8E43"/>
            </a:solidFill>
            <a:ln w="3175">
              <a:solidFill>
                <a:srgbClr val="006B30"/>
              </a:solidFill>
              <a:round/>
              <a:headEnd/>
              <a:tailEnd/>
            </a:ln>
          </p:spPr>
          <p:txBody>
            <a:bodyPr/>
            <a:lstStyle/>
            <a:p>
              <a:endParaRPr lang="en-US"/>
            </a:p>
          </p:txBody>
        </p:sp>
        <p:sp>
          <p:nvSpPr>
            <p:cNvPr id="29389" name="Freeform 448"/>
            <p:cNvSpPr>
              <a:spLocks/>
            </p:cNvSpPr>
            <p:nvPr/>
          </p:nvSpPr>
          <p:spPr bwMode="auto">
            <a:xfrm>
              <a:off x="842" y="2408"/>
              <a:ext cx="88" cy="34"/>
            </a:xfrm>
            <a:custGeom>
              <a:avLst/>
              <a:gdLst>
                <a:gd name="T0" fmla="*/ 42 w 88"/>
                <a:gd name="T1" fmla="*/ 0 h 34"/>
                <a:gd name="T2" fmla="*/ 30 w 88"/>
                <a:gd name="T3" fmla="*/ 2 h 34"/>
                <a:gd name="T4" fmla="*/ 20 w 88"/>
                <a:gd name="T5" fmla="*/ 2 h 34"/>
                <a:gd name="T6" fmla="*/ 10 w 88"/>
                <a:gd name="T7" fmla="*/ 6 h 34"/>
                <a:gd name="T8" fmla="*/ 0 w 88"/>
                <a:gd name="T9" fmla="*/ 12 h 34"/>
                <a:gd name="T10" fmla="*/ 20 w 88"/>
                <a:gd name="T11" fmla="*/ 12 h 34"/>
                <a:gd name="T12" fmla="*/ 30 w 88"/>
                <a:gd name="T13" fmla="*/ 14 h 34"/>
                <a:gd name="T14" fmla="*/ 40 w 88"/>
                <a:gd name="T15" fmla="*/ 18 h 34"/>
                <a:gd name="T16" fmla="*/ 32 w 88"/>
                <a:gd name="T17" fmla="*/ 20 h 34"/>
                <a:gd name="T18" fmla="*/ 22 w 88"/>
                <a:gd name="T19" fmla="*/ 24 h 34"/>
                <a:gd name="T20" fmla="*/ 48 w 88"/>
                <a:gd name="T21" fmla="*/ 28 h 34"/>
                <a:gd name="T22" fmla="*/ 74 w 88"/>
                <a:gd name="T23" fmla="*/ 34 h 34"/>
                <a:gd name="T24" fmla="*/ 70 w 88"/>
                <a:gd name="T25" fmla="*/ 30 h 34"/>
                <a:gd name="T26" fmla="*/ 64 w 88"/>
                <a:gd name="T27" fmla="*/ 26 h 34"/>
                <a:gd name="T28" fmla="*/ 52 w 88"/>
                <a:gd name="T29" fmla="*/ 18 h 34"/>
                <a:gd name="T30" fmla="*/ 70 w 88"/>
                <a:gd name="T31" fmla="*/ 20 h 34"/>
                <a:gd name="T32" fmla="*/ 88 w 88"/>
                <a:gd name="T33" fmla="*/ 22 h 34"/>
                <a:gd name="T34" fmla="*/ 78 w 88"/>
                <a:gd name="T35" fmla="*/ 16 h 34"/>
                <a:gd name="T36" fmla="*/ 66 w 88"/>
                <a:gd name="T37" fmla="*/ 12 h 34"/>
                <a:gd name="T38" fmla="*/ 44 w 88"/>
                <a:gd name="T39" fmla="*/ 4 h 34"/>
                <a:gd name="T40" fmla="*/ 44 w 88"/>
                <a:gd name="T41" fmla="*/ 6 h 34"/>
                <a:gd name="T42" fmla="*/ 42 w 88"/>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34"/>
                <a:gd name="T68" fmla="*/ 88 w 8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34">
                  <a:moveTo>
                    <a:pt x="42" y="0"/>
                  </a:moveTo>
                  <a:lnTo>
                    <a:pt x="30" y="2"/>
                  </a:lnTo>
                  <a:lnTo>
                    <a:pt x="20" y="2"/>
                  </a:lnTo>
                  <a:lnTo>
                    <a:pt x="10" y="6"/>
                  </a:lnTo>
                  <a:lnTo>
                    <a:pt x="0" y="12"/>
                  </a:lnTo>
                  <a:lnTo>
                    <a:pt x="20" y="12"/>
                  </a:lnTo>
                  <a:lnTo>
                    <a:pt x="30" y="14"/>
                  </a:lnTo>
                  <a:lnTo>
                    <a:pt x="40" y="18"/>
                  </a:lnTo>
                  <a:lnTo>
                    <a:pt x="32" y="20"/>
                  </a:lnTo>
                  <a:lnTo>
                    <a:pt x="22" y="24"/>
                  </a:lnTo>
                  <a:lnTo>
                    <a:pt x="48" y="28"/>
                  </a:lnTo>
                  <a:lnTo>
                    <a:pt x="74" y="34"/>
                  </a:lnTo>
                  <a:lnTo>
                    <a:pt x="70" y="30"/>
                  </a:lnTo>
                  <a:lnTo>
                    <a:pt x="64" y="26"/>
                  </a:lnTo>
                  <a:lnTo>
                    <a:pt x="52" y="18"/>
                  </a:lnTo>
                  <a:lnTo>
                    <a:pt x="70" y="20"/>
                  </a:lnTo>
                  <a:lnTo>
                    <a:pt x="88" y="22"/>
                  </a:lnTo>
                  <a:lnTo>
                    <a:pt x="78" y="16"/>
                  </a:lnTo>
                  <a:lnTo>
                    <a:pt x="66" y="12"/>
                  </a:lnTo>
                  <a:lnTo>
                    <a:pt x="44" y="4"/>
                  </a:lnTo>
                  <a:lnTo>
                    <a:pt x="44" y="6"/>
                  </a:lnTo>
                  <a:lnTo>
                    <a:pt x="42" y="0"/>
                  </a:lnTo>
                  <a:close/>
                </a:path>
              </a:pathLst>
            </a:custGeom>
            <a:solidFill>
              <a:srgbClr val="1F8E43"/>
            </a:solidFill>
            <a:ln w="3175">
              <a:solidFill>
                <a:srgbClr val="006B30"/>
              </a:solidFill>
              <a:round/>
              <a:headEnd/>
              <a:tailEnd/>
            </a:ln>
          </p:spPr>
          <p:txBody>
            <a:bodyPr/>
            <a:lstStyle/>
            <a:p>
              <a:endParaRPr lang="en-US"/>
            </a:p>
          </p:txBody>
        </p:sp>
        <p:sp>
          <p:nvSpPr>
            <p:cNvPr id="29390" name="Freeform 449"/>
            <p:cNvSpPr>
              <a:spLocks/>
            </p:cNvSpPr>
            <p:nvPr/>
          </p:nvSpPr>
          <p:spPr bwMode="auto">
            <a:xfrm>
              <a:off x="888" y="2380"/>
              <a:ext cx="68" cy="28"/>
            </a:xfrm>
            <a:custGeom>
              <a:avLst/>
              <a:gdLst>
                <a:gd name="T0" fmla="*/ 38 w 68"/>
                <a:gd name="T1" fmla="*/ 4 h 28"/>
                <a:gd name="T2" fmla="*/ 28 w 68"/>
                <a:gd name="T3" fmla="*/ 2 h 28"/>
                <a:gd name="T4" fmla="*/ 18 w 68"/>
                <a:gd name="T5" fmla="*/ 2 h 28"/>
                <a:gd name="T6" fmla="*/ 8 w 68"/>
                <a:gd name="T7" fmla="*/ 4 h 28"/>
                <a:gd name="T8" fmla="*/ 0 w 68"/>
                <a:gd name="T9" fmla="*/ 10 h 28"/>
                <a:gd name="T10" fmla="*/ 12 w 68"/>
                <a:gd name="T11" fmla="*/ 10 h 28"/>
                <a:gd name="T12" fmla="*/ 20 w 68"/>
                <a:gd name="T13" fmla="*/ 10 h 28"/>
                <a:gd name="T14" fmla="*/ 26 w 68"/>
                <a:gd name="T15" fmla="*/ 12 h 28"/>
                <a:gd name="T16" fmla="*/ 16 w 68"/>
                <a:gd name="T17" fmla="*/ 16 h 28"/>
                <a:gd name="T18" fmla="*/ 8 w 68"/>
                <a:gd name="T19" fmla="*/ 22 h 28"/>
                <a:gd name="T20" fmla="*/ 20 w 68"/>
                <a:gd name="T21" fmla="*/ 22 h 28"/>
                <a:gd name="T22" fmla="*/ 34 w 68"/>
                <a:gd name="T23" fmla="*/ 22 h 28"/>
                <a:gd name="T24" fmla="*/ 58 w 68"/>
                <a:gd name="T25" fmla="*/ 28 h 28"/>
                <a:gd name="T26" fmla="*/ 52 w 68"/>
                <a:gd name="T27" fmla="*/ 22 h 28"/>
                <a:gd name="T28" fmla="*/ 48 w 68"/>
                <a:gd name="T29" fmla="*/ 16 h 28"/>
                <a:gd name="T30" fmla="*/ 52 w 68"/>
                <a:gd name="T31" fmla="*/ 14 h 28"/>
                <a:gd name="T32" fmla="*/ 58 w 68"/>
                <a:gd name="T33" fmla="*/ 14 h 28"/>
                <a:gd name="T34" fmla="*/ 68 w 68"/>
                <a:gd name="T35" fmla="*/ 12 h 28"/>
                <a:gd name="T36" fmla="*/ 62 w 68"/>
                <a:gd name="T37" fmla="*/ 10 h 28"/>
                <a:gd name="T38" fmla="*/ 54 w 68"/>
                <a:gd name="T39" fmla="*/ 6 h 28"/>
                <a:gd name="T40" fmla="*/ 38 w 68"/>
                <a:gd name="T41" fmla="*/ 2 h 28"/>
                <a:gd name="T42" fmla="*/ 42 w 68"/>
                <a:gd name="T43" fmla="*/ 0 h 28"/>
                <a:gd name="T44" fmla="*/ 38 w 68"/>
                <a:gd name="T45" fmla="*/ 4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28"/>
                <a:gd name="T71" fmla="*/ 68 w 68"/>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28">
                  <a:moveTo>
                    <a:pt x="38" y="4"/>
                  </a:moveTo>
                  <a:lnTo>
                    <a:pt x="28" y="2"/>
                  </a:lnTo>
                  <a:lnTo>
                    <a:pt x="18" y="2"/>
                  </a:lnTo>
                  <a:lnTo>
                    <a:pt x="8" y="4"/>
                  </a:lnTo>
                  <a:lnTo>
                    <a:pt x="0" y="10"/>
                  </a:lnTo>
                  <a:lnTo>
                    <a:pt x="12" y="10"/>
                  </a:lnTo>
                  <a:lnTo>
                    <a:pt x="20" y="10"/>
                  </a:lnTo>
                  <a:lnTo>
                    <a:pt x="26" y="12"/>
                  </a:lnTo>
                  <a:lnTo>
                    <a:pt x="16" y="16"/>
                  </a:lnTo>
                  <a:lnTo>
                    <a:pt x="8" y="22"/>
                  </a:lnTo>
                  <a:lnTo>
                    <a:pt x="20" y="22"/>
                  </a:lnTo>
                  <a:lnTo>
                    <a:pt x="34" y="22"/>
                  </a:lnTo>
                  <a:lnTo>
                    <a:pt x="58" y="28"/>
                  </a:lnTo>
                  <a:lnTo>
                    <a:pt x="52" y="22"/>
                  </a:lnTo>
                  <a:lnTo>
                    <a:pt x="48" y="16"/>
                  </a:lnTo>
                  <a:lnTo>
                    <a:pt x="52" y="14"/>
                  </a:lnTo>
                  <a:lnTo>
                    <a:pt x="58" y="14"/>
                  </a:lnTo>
                  <a:lnTo>
                    <a:pt x="68" y="12"/>
                  </a:lnTo>
                  <a:lnTo>
                    <a:pt x="62" y="10"/>
                  </a:lnTo>
                  <a:lnTo>
                    <a:pt x="54" y="6"/>
                  </a:lnTo>
                  <a:lnTo>
                    <a:pt x="38" y="2"/>
                  </a:lnTo>
                  <a:lnTo>
                    <a:pt x="42" y="0"/>
                  </a:lnTo>
                  <a:lnTo>
                    <a:pt x="38" y="4"/>
                  </a:lnTo>
                  <a:close/>
                </a:path>
              </a:pathLst>
            </a:custGeom>
            <a:solidFill>
              <a:srgbClr val="1F8E43"/>
            </a:solidFill>
            <a:ln w="3175">
              <a:solidFill>
                <a:srgbClr val="006B30"/>
              </a:solidFill>
              <a:round/>
              <a:headEnd/>
              <a:tailEnd/>
            </a:ln>
          </p:spPr>
          <p:txBody>
            <a:bodyPr/>
            <a:lstStyle/>
            <a:p>
              <a:endParaRPr lang="en-US"/>
            </a:p>
          </p:txBody>
        </p:sp>
        <p:sp>
          <p:nvSpPr>
            <p:cNvPr id="29391" name="Freeform 450"/>
            <p:cNvSpPr>
              <a:spLocks/>
            </p:cNvSpPr>
            <p:nvPr/>
          </p:nvSpPr>
          <p:spPr bwMode="auto">
            <a:xfrm>
              <a:off x="886" y="2352"/>
              <a:ext cx="52" cy="16"/>
            </a:xfrm>
            <a:custGeom>
              <a:avLst/>
              <a:gdLst>
                <a:gd name="T0" fmla="*/ 36 w 52"/>
                <a:gd name="T1" fmla="*/ 0 h 16"/>
                <a:gd name="T2" fmla="*/ 18 w 52"/>
                <a:gd name="T3" fmla="*/ 0 h 16"/>
                <a:gd name="T4" fmla="*/ 10 w 52"/>
                <a:gd name="T5" fmla="*/ 2 h 16"/>
                <a:gd name="T6" fmla="*/ 0 w 52"/>
                <a:gd name="T7" fmla="*/ 6 h 16"/>
                <a:gd name="T8" fmla="*/ 12 w 52"/>
                <a:gd name="T9" fmla="*/ 6 h 16"/>
                <a:gd name="T10" fmla="*/ 24 w 52"/>
                <a:gd name="T11" fmla="*/ 8 h 16"/>
                <a:gd name="T12" fmla="*/ 18 w 52"/>
                <a:gd name="T13" fmla="*/ 14 h 16"/>
                <a:gd name="T14" fmla="*/ 32 w 52"/>
                <a:gd name="T15" fmla="*/ 14 h 16"/>
                <a:gd name="T16" fmla="*/ 46 w 52"/>
                <a:gd name="T17" fmla="*/ 16 h 16"/>
                <a:gd name="T18" fmla="*/ 44 w 52"/>
                <a:gd name="T19" fmla="*/ 12 h 16"/>
                <a:gd name="T20" fmla="*/ 42 w 52"/>
                <a:gd name="T21" fmla="*/ 10 h 16"/>
                <a:gd name="T22" fmla="*/ 36 w 52"/>
                <a:gd name="T23" fmla="*/ 6 h 16"/>
                <a:gd name="T24" fmla="*/ 44 w 52"/>
                <a:gd name="T25" fmla="*/ 4 h 16"/>
                <a:gd name="T26" fmla="*/ 52 w 52"/>
                <a:gd name="T27" fmla="*/ 6 h 16"/>
                <a:gd name="T28" fmla="*/ 46 w 52"/>
                <a:gd name="T29" fmla="*/ 2 h 16"/>
                <a:gd name="T30" fmla="*/ 40 w 52"/>
                <a:gd name="T31" fmla="*/ 0 h 16"/>
                <a:gd name="T32" fmla="*/ 28 w 52"/>
                <a:gd name="T33" fmla="*/ 0 h 16"/>
                <a:gd name="T34" fmla="*/ 36 w 52"/>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16"/>
                <a:gd name="T56" fmla="*/ 52 w 5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16">
                  <a:moveTo>
                    <a:pt x="36" y="0"/>
                  </a:moveTo>
                  <a:lnTo>
                    <a:pt x="18" y="0"/>
                  </a:lnTo>
                  <a:lnTo>
                    <a:pt x="10" y="2"/>
                  </a:lnTo>
                  <a:lnTo>
                    <a:pt x="0" y="6"/>
                  </a:lnTo>
                  <a:lnTo>
                    <a:pt x="12" y="6"/>
                  </a:lnTo>
                  <a:lnTo>
                    <a:pt x="24" y="8"/>
                  </a:lnTo>
                  <a:lnTo>
                    <a:pt x="18" y="14"/>
                  </a:lnTo>
                  <a:lnTo>
                    <a:pt x="32" y="14"/>
                  </a:lnTo>
                  <a:lnTo>
                    <a:pt x="46" y="16"/>
                  </a:lnTo>
                  <a:lnTo>
                    <a:pt x="44" y="12"/>
                  </a:lnTo>
                  <a:lnTo>
                    <a:pt x="42" y="10"/>
                  </a:lnTo>
                  <a:lnTo>
                    <a:pt x="36" y="6"/>
                  </a:lnTo>
                  <a:lnTo>
                    <a:pt x="44" y="4"/>
                  </a:lnTo>
                  <a:lnTo>
                    <a:pt x="52" y="6"/>
                  </a:lnTo>
                  <a:lnTo>
                    <a:pt x="46" y="2"/>
                  </a:lnTo>
                  <a:lnTo>
                    <a:pt x="40" y="0"/>
                  </a:lnTo>
                  <a:lnTo>
                    <a:pt x="28" y="0"/>
                  </a:lnTo>
                  <a:lnTo>
                    <a:pt x="36" y="0"/>
                  </a:lnTo>
                  <a:close/>
                </a:path>
              </a:pathLst>
            </a:custGeom>
            <a:solidFill>
              <a:srgbClr val="1F8E43"/>
            </a:solidFill>
            <a:ln w="3175">
              <a:solidFill>
                <a:srgbClr val="006B30"/>
              </a:solidFill>
              <a:round/>
              <a:headEnd/>
              <a:tailEnd/>
            </a:ln>
          </p:spPr>
          <p:txBody>
            <a:bodyPr/>
            <a:lstStyle/>
            <a:p>
              <a:endParaRPr lang="en-US"/>
            </a:p>
          </p:txBody>
        </p:sp>
        <p:sp>
          <p:nvSpPr>
            <p:cNvPr id="29392" name="Freeform 451"/>
            <p:cNvSpPr>
              <a:spLocks/>
            </p:cNvSpPr>
            <p:nvPr/>
          </p:nvSpPr>
          <p:spPr bwMode="auto">
            <a:xfrm>
              <a:off x="766" y="2406"/>
              <a:ext cx="46" cy="16"/>
            </a:xfrm>
            <a:custGeom>
              <a:avLst/>
              <a:gdLst>
                <a:gd name="T0" fmla="*/ 28 w 46"/>
                <a:gd name="T1" fmla="*/ 0 h 16"/>
                <a:gd name="T2" fmla="*/ 20 w 46"/>
                <a:gd name="T3" fmla="*/ 2 h 16"/>
                <a:gd name="T4" fmla="*/ 12 w 46"/>
                <a:gd name="T5" fmla="*/ 6 h 16"/>
                <a:gd name="T6" fmla="*/ 0 w 46"/>
                <a:gd name="T7" fmla="*/ 16 h 16"/>
                <a:gd name="T8" fmla="*/ 12 w 46"/>
                <a:gd name="T9" fmla="*/ 12 h 16"/>
                <a:gd name="T10" fmla="*/ 20 w 46"/>
                <a:gd name="T11" fmla="*/ 10 h 16"/>
                <a:gd name="T12" fmla="*/ 26 w 46"/>
                <a:gd name="T13" fmla="*/ 12 h 16"/>
                <a:gd name="T14" fmla="*/ 24 w 46"/>
                <a:gd name="T15" fmla="*/ 16 h 16"/>
                <a:gd name="T16" fmla="*/ 30 w 46"/>
                <a:gd name="T17" fmla="*/ 16 h 16"/>
                <a:gd name="T18" fmla="*/ 36 w 46"/>
                <a:gd name="T19" fmla="*/ 12 h 16"/>
                <a:gd name="T20" fmla="*/ 46 w 46"/>
                <a:gd name="T21" fmla="*/ 4 h 16"/>
                <a:gd name="T22" fmla="*/ 40 w 46"/>
                <a:gd name="T23" fmla="*/ 2 h 16"/>
                <a:gd name="T24" fmla="*/ 34 w 46"/>
                <a:gd name="T25" fmla="*/ 2 h 16"/>
                <a:gd name="T26" fmla="*/ 22 w 46"/>
                <a:gd name="T27" fmla="*/ 2 h 16"/>
                <a:gd name="T28" fmla="*/ 24 w 46"/>
                <a:gd name="T29" fmla="*/ 2 h 16"/>
                <a:gd name="T30" fmla="*/ 28 w 4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28" y="0"/>
                  </a:moveTo>
                  <a:lnTo>
                    <a:pt x="20" y="2"/>
                  </a:lnTo>
                  <a:lnTo>
                    <a:pt x="12" y="6"/>
                  </a:lnTo>
                  <a:lnTo>
                    <a:pt x="0" y="16"/>
                  </a:lnTo>
                  <a:lnTo>
                    <a:pt x="12" y="12"/>
                  </a:lnTo>
                  <a:lnTo>
                    <a:pt x="20" y="10"/>
                  </a:lnTo>
                  <a:lnTo>
                    <a:pt x="26" y="12"/>
                  </a:lnTo>
                  <a:lnTo>
                    <a:pt x="24" y="16"/>
                  </a:lnTo>
                  <a:lnTo>
                    <a:pt x="30" y="16"/>
                  </a:lnTo>
                  <a:lnTo>
                    <a:pt x="36" y="12"/>
                  </a:lnTo>
                  <a:lnTo>
                    <a:pt x="46" y="4"/>
                  </a:lnTo>
                  <a:lnTo>
                    <a:pt x="40" y="2"/>
                  </a:lnTo>
                  <a:lnTo>
                    <a:pt x="34" y="2"/>
                  </a:lnTo>
                  <a:lnTo>
                    <a:pt x="22" y="2"/>
                  </a:lnTo>
                  <a:lnTo>
                    <a:pt x="24" y="2"/>
                  </a:lnTo>
                  <a:lnTo>
                    <a:pt x="28" y="0"/>
                  </a:lnTo>
                  <a:close/>
                </a:path>
              </a:pathLst>
            </a:custGeom>
            <a:solidFill>
              <a:srgbClr val="1F8E43"/>
            </a:solidFill>
            <a:ln w="3175">
              <a:solidFill>
                <a:srgbClr val="006B30"/>
              </a:solidFill>
              <a:round/>
              <a:headEnd/>
              <a:tailEnd/>
            </a:ln>
          </p:spPr>
          <p:txBody>
            <a:bodyPr/>
            <a:lstStyle/>
            <a:p>
              <a:endParaRPr lang="en-US"/>
            </a:p>
          </p:txBody>
        </p:sp>
        <p:sp>
          <p:nvSpPr>
            <p:cNvPr id="29393" name="Freeform 452"/>
            <p:cNvSpPr>
              <a:spLocks/>
            </p:cNvSpPr>
            <p:nvPr/>
          </p:nvSpPr>
          <p:spPr bwMode="auto">
            <a:xfrm>
              <a:off x="804" y="2430"/>
              <a:ext cx="32" cy="14"/>
            </a:xfrm>
            <a:custGeom>
              <a:avLst/>
              <a:gdLst>
                <a:gd name="T0" fmla="*/ 20 w 32"/>
                <a:gd name="T1" fmla="*/ 0 h 14"/>
                <a:gd name="T2" fmla="*/ 14 w 32"/>
                <a:gd name="T3" fmla="*/ 0 h 14"/>
                <a:gd name="T4" fmla="*/ 8 w 32"/>
                <a:gd name="T5" fmla="*/ 2 h 14"/>
                <a:gd name="T6" fmla="*/ 0 w 32"/>
                <a:gd name="T7" fmla="*/ 12 h 14"/>
                <a:gd name="T8" fmla="*/ 4 w 32"/>
                <a:gd name="T9" fmla="*/ 10 h 14"/>
                <a:gd name="T10" fmla="*/ 8 w 32"/>
                <a:gd name="T11" fmla="*/ 10 h 14"/>
                <a:gd name="T12" fmla="*/ 18 w 32"/>
                <a:gd name="T13" fmla="*/ 10 h 14"/>
                <a:gd name="T14" fmla="*/ 16 w 32"/>
                <a:gd name="T15" fmla="*/ 14 h 14"/>
                <a:gd name="T16" fmla="*/ 22 w 32"/>
                <a:gd name="T17" fmla="*/ 14 h 14"/>
                <a:gd name="T18" fmla="*/ 26 w 32"/>
                <a:gd name="T19" fmla="*/ 12 h 14"/>
                <a:gd name="T20" fmla="*/ 30 w 32"/>
                <a:gd name="T21" fmla="*/ 10 h 14"/>
                <a:gd name="T22" fmla="*/ 32 w 32"/>
                <a:gd name="T23" fmla="*/ 6 h 14"/>
                <a:gd name="T24" fmla="*/ 32 w 32"/>
                <a:gd name="T25" fmla="*/ 4 h 14"/>
                <a:gd name="T26" fmla="*/ 28 w 32"/>
                <a:gd name="T27" fmla="*/ 2 h 14"/>
                <a:gd name="T28" fmla="*/ 20 w 32"/>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4"/>
                <a:gd name="T47" fmla="*/ 32 w 32"/>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4">
                  <a:moveTo>
                    <a:pt x="20" y="0"/>
                  </a:moveTo>
                  <a:lnTo>
                    <a:pt x="14" y="0"/>
                  </a:lnTo>
                  <a:lnTo>
                    <a:pt x="8" y="2"/>
                  </a:lnTo>
                  <a:lnTo>
                    <a:pt x="0" y="12"/>
                  </a:lnTo>
                  <a:lnTo>
                    <a:pt x="4" y="10"/>
                  </a:lnTo>
                  <a:lnTo>
                    <a:pt x="8" y="10"/>
                  </a:lnTo>
                  <a:lnTo>
                    <a:pt x="18" y="10"/>
                  </a:lnTo>
                  <a:lnTo>
                    <a:pt x="16" y="14"/>
                  </a:lnTo>
                  <a:lnTo>
                    <a:pt x="22" y="14"/>
                  </a:lnTo>
                  <a:lnTo>
                    <a:pt x="26" y="12"/>
                  </a:lnTo>
                  <a:lnTo>
                    <a:pt x="30" y="10"/>
                  </a:lnTo>
                  <a:lnTo>
                    <a:pt x="32" y="6"/>
                  </a:lnTo>
                  <a:lnTo>
                    <a:pt x="32" y="4"/>
                  </a:lnTo>
                  <a:lnTo>
                    <a:pt x="28" y="2"/>
                  </a:lnTo>
                  <a:lnTo>
                    <a:pt x="20" y="0"/>
                  </a:lnTo>
                  <a:close/>
                </a:path>
              </a:pathLst>
            </a:custGeom>
            <a:solidFill>
              <a:srgbClr val="1F8E43"/>
            </a:solidFill>
            <a:ln w="3175">
              <a:solidFill>
                <a:srgbClr val="006B30"/>
              </a:solidFill>
              <a:round/>
              <a:headEnd/>
              <a:tailEnd/>
            </a:ln>
          </p:spPr>
          <p:txBody>
            <a:bodyPr/>
            <a:lstStyle/>
            <a:p>
              <a:endParaRPr lang="en-US"/>
            </a:p>
          </p:txBody>
        </p:sp>
        <p:sp>
          <p:nvSpPr>
            <p:cNvPr id="29394" name="Freeform 453"/>
            <p:cNvSpPr>
              <a:spLocks/>
            </p:cNvSpPr>
            <p:nvPr/>
          </p:nvSpPr>
          <p:spPr bwMode="auto">
            <a:xfrm>
              <a:off x="796" y="2456"/>
              <a:ext cx="34" cy="10"/>
            </a:xfrm>
            <a:custGeom>
              <a:avLst/>
              <a:gdLst>
                <a:gd name="T0" fmla="*/ 14 w 34"/>
                <a:gd name="T1" fmla="*/ 2 h 10"/>
                <a:gd name="T2" fmla="*/ 6 w 34"/>
                <a:gd name="T3" fmla="*/ 4 h 10"/>
                <a:gd name="T4" fmla="*/ 4 w 34"/>
                <a:gd name="T5" fmla="*/ 6 h 10"/>
                <a:gd name="T6" fmla="*/ 0 w 34"/>
                <a:gd name="T7" fmla="*/ 10 h 10"/>
                <a:gd name="T8" fmla="*/ 14 w 34"/>
                <a:gd name="T9" fmla="*/ 6 h 10"/>
                <a:gd name="T10" fmla="*/ 30 w 34"/>
                <a:gd name="T11" fmla="*/ 6 h 10"/>
                <a:gd name="T12" fmla="*/ 34 w 34"/>
                <a:gd name="T13" fmla="*/ 4 h 10"/>
                <a:gd name="T14" fmla="*/ 30 w 34"/>
                <a:gd name="T15" fmla="*/ 2 h 10"/>
                <a:gd name="T16" fmla="*/ 26 w 34"/>
                <a:gd name="T17" fmla="*/ 2 h 10"/>
                <a:gd name="T18" fmla="*/ 16 w 34"/>
                <a:gd name="T19" fmla="*/ 0 h 10"/>
                <a:gd name="T20" fmla="*/ 14 w 34"/>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0"/>
                <a:gd name="T35" fmla="*/ 34 w 3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0">
                  <a:moveTo>
                    <a:pt x="14" y="2"/>
                  </a:moveTo>
                  <a:lnTo>
                    <a:pt x="6" y="4"/>
                  </a:lnTo>
                  <a:lnTo>
                    <a:pt x="4" y="6"/>
                  </a:lnTo>
                  <a:lnTo>
                    <a:pt x="0" y="10"/>
                  </a:lnTo>
                  <a:lnTo>
                    <a:pt x="14" y="6"/>
                  </a:lnTo>
                  <a:lnTo>
                    <a:pt x="30" y="6"/>
                  </a:lnTo>
                  <a:lnTo>
                    <a:pt x="34" y="4"/>
                  </a:lnTo>
                  <a:lnTo>
                    <a:pt x="30" y="2"/>
                  </a:lnTo>
                  <a:lnTo>
                    <a:pt x="26" y="2"/>
                  </a:lnTo>
                  <a:lnTo>
                    <a:pt x="16" y="0"/>
                  </a:lnTo>
                  <a:lnTo>
                    <a:pt x="14" y="2"/>
                  </a:lnTo>
                  <a:close/>
                </a:path>
              </a:pathLst>
            </a:custGeom>
            <a:solidFill>
              <a:srgbClr val="1F8E43"/>
            </a:solidFill>
            <a:ln w="3175">
              <a:solidFill>
                <a:srgbClr val="006B30"/>
              </a:solidFill>
              <a:round/>
              <a:headEnd/>
              <a:tailEnd/>
            </a:ln>
          </p:spPr>
          <p:txBody>
            <a:bodyPr/>
            <a:lstStyle/>
            <a:p>
              <a:endParaRPr lang="en-US"/>
            </a:p>
          </p:txBody>
        </p:sp>
        <p:sp>
          <p:nvSpPr>
            <p:cNvPr id="29395" name="Freeform 454"/>
            <p:cNvSpPr>
              <a:spLocks/>
            </p:cNvSpPr>
            <p:nvPr/>
          </p:nvSpPr>
          <p:spPr bwMode="auto">
            <a:xfrm>
              <a:off x="784" y="2440"/>
              <a:ext cx="28" cy="10"/>
            </a:xfrm>
            <a:custGeom>
              <a:avLst/>
              <a:gdLst>
                <a:gd name="T0" fmla="*/ 28 w 28"/>
                <a:gd name="T1" fmla="*/ 0 h 10"/>
                <a:gd name="T2" fmla="*/ 14 w 28"/>
                <a:gd name="T3" fmla="*/ 4 h 10"/>
                <a:gd name="T4" fmla="*/ 0 w 28"/>
                <a:gd name="T5" fmla="*/ 8 h 10"/>
                <a:gd name="T6" fmla="*/ 6 w 28"/>
                <a:gd name="T7" fmla="*/ 10 h 10"/>
                <a:gd name="T8" fmla="*/ 12 w 28"/>
                <a:gd name="T9" fmla="*/ 10 h 10"/>
                <a:gd name="T10" fmla="*/ 22 w 28"/>
                <a:gd name="T11" fmla="*/ 10 h 10"/>
                <a:gd name="T12" fmla="*/ 24 w 28"/>
                <a:gd name="T13" fmla="*/ 10 h 10"/>
                <a:gd name="T14" fmla="*/ 24 w 28"/>
                <a:gd name="T15" fmla="*/ 6 h 10"/>
                <a:gd name="T16" fmla="*/ 24 w 28"/>
                <a:gd name="T17" fmla="*/ 4 h 10"/>
                <a:gd name="T18" fmla="*/ 22 w 28"/>
                <a:gd name="T19" fmla="*/ 4 h 10"/>
                <a:gd name="T20" fmla="*/ 28 w 2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0"/>
                <a:gd name="T35" fmla="*/ 28 w 2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0">
                  <a:moveTo>
                    <a:pt x="28" y="0"/>
                  </a:moveTo>
                  <a:lnTo>
                    <a:pt x="14" y="4"/>
                  </a:lnTo>
                  <a:lnTo>
                    <a:pt x="0" y="8"/>
                  </a:lnTo>
                  <a:lnTo>
                    <a:pt x="6" y="10"/>
                  </a:lnTo>
                  <a:lnTo>
                    <a:pt x="12" y="10"/>
                  </a:lnTo>
                  <a:lnTo>
                    <a:pt x="22" y="10"/>
                  </a:lnTo>
                  <a:lnTo>
                    <a:pt x="24" y="10"/>
                  </a:lnTo>
                  <a:lnTo>
                    <a:pt x="24" y="6"/>
                  </a:lnTo>
                  <a:lnTo>
                    <a:pt x="24" y="4"/>
                  </a:lnTo>
                  <a:lnTo>
                    <a:pt x="22" y="4"/>
                  </a:lnTo>
                  <a:lnTo>
                    <a:pt x="28" y="0"/>
                  </a:lnTo>
                  <a:close/>
                </a:path>
              </a:pathLst>
            </a:custGeom>
            <a:solidFill>
              <a:srgbClr val="1F8E43"/>
            </a:solidFill>
            <a:ln w="3175">
              <a:solidFill>
                <a:srgbClr val="006B30"/>
              </a:solidFill>
              <a:round/>
              <a:headEnd/>
              <a:tailEnd/>
            </a:ln>
          </p:spPr>
          <p:txBody>
            <a:bodyPr/>
            <a:lstStyle/>
            <a:p>
              <a:endParaRPr lang="en-US"/>
            </a:p>
          </p:txBody>
        </p:sp>
        <p:sp>
          <p:nvSpPr>
            <p:cNvPr id="29396" name="Freeform 455"/>
            <p:cNvSpPr>
              <a:spLocks/>
            </p:cNvSpPr>
            <p:nvPr/>
          </p:nvSpPr>
          <p:spPr bwMode="auto">
            <a:xfrm>
              <a:off x="786" y="2422"/>
              <a:ext cx="22" cy="6"/>
            </a:xfrm>
            <a:custGeom>
              <a:avLst/>
              <a:gdLst>
                <a:gd name="T0" fmla="*/ 20 w 22"/>
                <a:gd name="T1" fmla="*/ 0 h 6"/>
                <a:gd name="T2" fmla="*/ 14 w 22"/>
                <a:gd name="T3" fmla="*/ 0 h 6"/>
                <a:gd name="T4" fmla="*/ 10 w 22"/>
                <a:gd name="T5" fmla="*/ 0 h 6"/>
                <a:gd name="T6" fmla="*/ 0 w 22"/>
                <a:gd name="T7" fmla="*/ 4 h 6"/>
                <a:gd name="T8" fmla="*/ 12 w 22"/>
                <a:gd name="T9" fmla="*/ 6 h 6"/>
                <a:gd name="T10" fmla="*/ 18 w 22"/>
                <a:gd name="T11" fmla="*/ 6 h 6"/>
                <a:gd name="T12" fmla="*/ 22 w 22"/>
                <a:gd name="T13" fmla="*/ 4 h 6"/>
                <a:gd name="T14" fmla="*/ 22 w 22"/>
                <a:gd name="T15" fmla="*/ 2 h 6"/>
                <a:gd name="T16" fmla="*/ 20 w 2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
                <a:gd name="T29" fmla="*/ 22 w 2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
                  <a:moveTo>
                    <a:pt x="20" y="0"/>
                  </a:moveTo>
                  <a:lnTo>
                    <a:pt x="14" y="0"/>
                  </a:lnTo>
                  <a:lnTo>
                    <a:pt x="10" y="0"/>
                  </a:lnTo>
                  <a:lnTo>
                    <a:pt x="0" y="4"/>
                  </a:lnTo>
                  <a:lnTo>
                    <a:pt x="12" y="6"/>
                  </a:lnTo>
                  <a:lnTo>
                    <a:pt x="18" y="6"/>
                  </a:lnTo>
                  <a:lnTo>
                    <a:pt x="22" y="4"/>
                  </a:lnTo>
                  <a:lnTo>
                    <a:pt x="22" y="2"/>
                  </a:lnTo>
                  <a:lnTo>
                    <a:pt x="20" y="0"/>
                  </a:lnTo>
                  <a:close/>
                </a:path>
              </a:pathLst>
            </a:custGeom>
            <a:solidFill>
              <a:srgbClr val="1F8E43"/>
            </a:solidFill>
            <a:ln w="3175">
              <a:solidFill>
                <a:srgbClr val="006B30"/>
              </a:solidFill>
              <a:round/>
              <a:headEnd/>
              <a:tailEnd/>
            </a:ln>
          </p:spPr>
          <p:txBody>
            <a:bodyPr/>
            <a:lstStyle/>
            <a:p>
              <a:endParaRPr lang="en-US"/>
            </a:p>
          </p:txBody>
        </p:sp>
        <p:sp>
          <p:nvSpPr>
            <p:cNvPr id="29397" name="Freeform 456"/>
            <p:cNvSpPr>
              <a:spLocks/>
            </p:cNvSpPr>
            <p:nvPr/>
          </p:nvSpPr>
          <p:spPr bwMode="auto">
            <a:xfrm>
              <a:off x="846" y="2430"/>
              <a:ext cx="28" cy="12"/>
            </a:xfrm>
            <a:custGeom>
              <a:avLst/>
              <a:gdLst>
                <a:gd name="T0" fmla="*/ 14 w 28"/>
                <a:gd name="T1" fmla="*/ 0 h 12"/>
                <a:gd name="T2" fmla="*/ 6 w 28"/>
                <a:gd name="T3" fmla="*/ 2 h 12"/>
                <a:gd name="T4" fmla="*/ 0 w 28"/>
                <a:gd name="T5" fmla="*/ 4 h 12"/>
                <a:gd name="T6" fmla="*/ 6 w 28"/>
                <a:gd name="T7" fmla="*/ 6 h 12"/>
                <a:gd name="T8" fmla="*/ 12 w 28"/>
                <a:gd name="T9" fmla="*/ 10 h 12"/>
                <a:gd name="T10" fmla="*/ 20 w 28"/>
                <a:gd name="T11" fmla="*/ 12 h 12"/>
                <a:gd name="T12" fmla="*/ 28 w 28"/>
                <a:gd name="T13" fmla="*/ 12 h 12"/>
                <a:gd name="T14" fmla="*/ 26 w 28"/>
                <a:gd name="T15" fmla="*/ 8 h 12"/>
                <a:gd name="T16" fmla="*/ 24 w 28"/>
                <a:gd name="T17" fmla="*/ 6 h 12"/>
                <a:gd name="T18" fmla="*/ 20 w 28"/>
                <a:gd name="T19" fmla="*/ 4 h 12"/>
                <a:gd name="T20" fmla="*/ 18 w 28"/>
                <a:gd name="T21" fmla="*/ 0 h 12"/>
                <a:gd name="T22" fmla="*/ 22 w 28"/>
                <a:gd name="T23" fmla="*/ 0 h 12"/>
                <a:gd name="T24" fmla="*/ 14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14" y="0"/>
                  </a:moveTo>
                  <a:lnTo>
                    <a:pt x="6" y="2"/>
                  </a:lnTo>
                  <a:lnTo>
                    <a:pt x="0" y="4"/>
                  </a:lnTo>
                  <a:lnTo>
                    <a:pt x="6" y="6"/>
                  </a:lnTo>
                  <a:lnTo>
                    <a:pt x="12" y="10"/>
                  </a:lnTo>
                  <a:lnTo>
                    <a:pt x="20" y="12"/>
                  </a:lnTo>
                  <a:lnTo>
                    <a:pt x="28" y="12"/>
                  </a:lnTo>
                  <a:lnTo>
                    <a:pt x="26" y="8"/>
                  </a:lnTo>
                  <a:lnTo>
                    <a:pt x="24" y="6"/>
                  </a:lnTo>
                  <a:lnTo>
                    <a:pt x="20" y="4"/>
                  </a:lnTo>
                  <a:lnTo>
                    <a:pt x="18" y="0"/>
                  </a:lnTo>
                  <a:lnTo>
                    <a:pt x="22" y="0"/>
                  </a:lnTo>
                  <a:lnTo>
                    <a:pt x="14" y="0"/>
                  </a:lnTo>
                  <a:close/>
                </a:path>
              </a:pathLst>
            </a:custGeom>
            <a:solidFill>
              <a:srgbClr val="1F8E43"/>
            </a:solidFill>
            <a:ln w="3175">
              <a:solidFill>
                <a:srgbClr val="006B30"/>
              </a:solidFill>
              <a:round/>
              <a:headEnd/>
              <a:tailEnd/>
            </a:ln>
          </p:spPr>
          <p:txBody>
            <a:bodyPr/>
            <a:lstStyle/>
            <a:p>
              <a:endParaRPr lang="en-US"/>
            </a:p>
          </p:txBody>
        </p:sp>
        <p:sp>
          <p:nvSpPr>
            <p:cNvPr id="29398" name="Freeform 457"/>
            <p:cNvSpPr>
              <a:spLocks/>
            </p:cNvSpPr>
            <p:nvPr/>
          </p:nvSpPr>
          <p:spPr bwMode="auto">
            <a:xfrm>
              <a:off x="768" y="2496"/>
              <a:ext cx="28" cy="12"/>
            </a:xfrm>
            <a:custGeom>
              <a:avLst/>
              <a:gdLst>
                <a:gd name="T0" fmla="*/ 14 w 28"/>
                <a:gd name="T1" fmla="*/ 0 h 12"/>
                <a:gd name="T2" fmla="*/ 8 w 28"/>
                <a:gd name="T3" fmla="*/ 2 h 12"/>
                <a:gd name="T4" fmla="*/ 0 w 28"/>
                <a:gd name="T5" fmla="*/ 4 h 12"/>
                <a:gd name="T6" fmla="*/ 6 w 28"/>
                <a:gd name="T7" fmla="*/ 6 h 12"/>
                <a:gd name="T8" fmla="*/ 14 w 28"/>
                <a:gd name="T9" fmla="*/ 10 h 12"/>
                <a:gd name="T10" fmla="*/ 20 w 28"/>
                <a:gd name="T11" fmla="*/ 12 h 12"/>
                <a:gd name="T12" fmla="*/ 28 w 28"/>
                <a:gd name="T13" fmla="*/ 12 h 12"/>
                <a:gd name="T14" fmla="*/ 26 w 28"/>
                <a:gd name="T15" fmla="*/ 8 h 12"/>
                <a:gd name="T16" fmla="*/ 24 w 28"/>
                <a:gd name="T17" fmla="*/ 6 h 12"/>
                <a:gd name="T18" fmla="*/ 20 w 28"/>
                <a:gd name="T19" fmla="*/ 4 h 12"/>
                <a:gd name="T20" fmla="*/ 18 w 28"/>
                <a:gd name="T21" fmla="*/ 0 h 12"/>
                <a:gd name="T22" fmla="*/ 22 w 28"/>
                <a:gd name="T23" fmla="*/ 0 h 12"/>
                <a:gd name="T24" fmla="*/ 14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14" y="0"/>
                  </a:moveTo>
                  <a:lnTo>
                    <a:pt x="8" y="2"/>
                  </a:lnTo>
                  <a:lnTo>
                    <a:pt x="0" y="4"/>
                  </a:lnTo>
                  <a:lnTo>
                    <a:pt x="6" y="6"/>
                  </a:lnTo>
                  <a:lnTo>
                    <a:pt x="14" y="10"/>
                  </a:lnTo>
                  <a:lnTo>
                    <a:pt x="20" y="12"/>
                  </a:lnTo>
                  <a:lnTo>
                    <a:pt x="28" y="12"/>
                  </a:lnTo>
                  <a:lnTo>
                    <a:pt x="26" y="8"/>
                  </a:lnTo>
                  <a:lnTo>
                    <a:pt x="24" y="6"/>
                  </a:lnTo>
                  <a:lnTo>
                    <a:pt x="20" y="4"/>
                  </a:lnTo>
                  <a:lnTo>
                    <a:pt x="18" y="0"/>
                  </a:lnTo>
                  <a:lnTo>
                    <a:pt x="22" y="0"/>
                  </a:lnTo>
                  <a:lnTo>
                    <a:pt x="14" y="0"/>
                  </a:lnTo>
                  <a:close/>
                </a:path>
              </a:pathLst>
            </a:custGeom>
            <a:solidFill>
              <a:srgbClr val="1F8E43"/>
            </a:solidFill>
            <a:ln w="3175">
              <a:solidFill>
                <a:srgbClr val="006B30"/>
              </a:solidFill>
              <a:round/>
              <a:headEnd/>
              <a:tailEnd/>
            </a:ln>
          </p:spPr>
          <p:txBody>
            <a:bodyPr/>
            <a:lstStyle/>
            <a:p>
              <a:endParaRPr lang="en-US"/>
            </a:p>
          </p:txBody>
        </p:sp>
        <p:sp>
          <p:nvSpPr>
            <p:cNvPr id="29399" name="Freeform 458"/>
            <p:cNvSpPr>
              <a:spLocks/>
            </p:cNvSpPr>
            <p:nvPr/>
          </p:nvSpPr>
          <p:spPr bwMode="auto">
            <a:xfrm>
              <a:off x="964" y="2358"/>
              <a:ext cx="104" cy="34"/>
            </a:xfrm>
            <a:custGeom>
              <a:avLst/>
              <a:gdLst>
                <a:gd name="T0" fmla="*/ 64 w 104"/>
                <a:gd name="T1" fmla="*/ 2 h 34"/>
                <a:gd name="T2" fmla="*/ 48 w 104"/>
                <a:gd name="T3" fmla="*/ 0 h 34"/>
                <a:gd name="T4" fmla="*/ 30 w 104"/>
                <a:gd name="T5" fmla="*/ 2 h 34"/>
                <a:gd name="T6" fmla="*/ 22 w 104"/>
                <a:gd name="T7" fmla="*/ 4 h 34"/>
                <a:gd name="T8" fmla="*/ 14 w 104"/>
                <a:gd name="T9" fmla="*/ 8 h 34"/>
                <a:gd name="T10" fmla="*/ 6 w 104"/>
                <a:gd name="T11" fmla="*/ 12 h 34"/>
                <a:gd name="T12" fmla="*/ 0 w 104"/>
                <a:gd name="T13" fmla="*/ 18 h 34"/>
                <a:gd name="T14" fmla="*/ 10 w 104"/>
                <a:gd name="T15" fmla="*/ 18 h 34"/>
                <a:gd name="T16" fmla="*/ 22 w 104"/>
                <a:gd name="T17" fmla="*/ 18 h 34"/>
                <a:gd name="T18" fmla="*/ 42 w 104"/>
                <a:gd name="T19" fmla="*/ 20 h 34"/>
                <a:gd name="T20" fmla="*/ 36 w 104"/>
                <a:gd name="T21" fmla="*/ 22 h 34"/>
                <a:gd name="T22" fmla="*/ 28 w 104"/>
                <a:gd name="T23" fmla="*/ 24 h 34"/>
                <a:gd name="T24" fmla="*/ 48 w 104"/>
                <a:gd name="T25" fmla="*/ 30 h 34"/>
                <a:gd name="T26" fmla="*/ 68 w 104"/>
                <a:gd name="T27" fmla="*/ 34 h 34"/>
                <a:gd name="T28" fmla="*/ 66 w 104"/>
                <a:gd name="T29" fmla="*/ 30 h 34"/>
                <a:gd name="T30" fmla="*/ 64 w 104"/>
                <a:gd name="T31" fmla="*/ 26 h 34"/>
                <a:gd name="T32" fmla="*/ 56 w 104"/>
                <a:gd name="T33" fmla="*/ 18 h 34"/>
                <a:gd name="T34" fmla="*/ 72 w 104"/>
                <a:gd name="T35" fmla="*/ 20 h 34"/>
                <a:gd name="T36" fmla="*/ 88 w 104"/>
                <a:gd name="T37" fmla="*/ 22 h 34"/>
                <a:gd name="T38" fmla="*/ 84 w 104"/>
                <a:gd name="T39" fmla="*/ 20 h 34"/>
                <a:gd name="T40" fmla="*/ 82 w 104"/>
                <a:gd name="T41" fmla="*/ 16 h 34"/>
                <a:gd name="T42" fmla="*/ 104 w 104"/>
                <a:gd name="T43" fmla="*/ 14 h 34"/>
                <a:gd name="T44" fmla="*/ 96 w 104"/>
                <a:gd name="T45" fmla="*/ 8 h 34"/>
                <a:gd name="T46" fmla="*/ 86 w 104"/>
                <a:gd name="T47" fmla="*/ 6 h 34"/>
                <a:gd name="T48" fmla="*/ 76 w 104"/>
                <a:gd name="T49" fmla="*/ 2 h 34"/>
                <a:gd name="T50" fmla="*/ 68 w 104"/>
                <a:gd name="T51" fmla="*/ 0 h 34"/>
                <a:gd name="T52" fmla="*/ 70 w 104"/>
                <a:gd name="T53" fmla="*/ 2 h 34"/>
                <a:gd name="T54" fmla="*/ 72 w 104"/>
                <a:gd name="T55" fmla="*/ 2 h 34"/>
                <a:gd name="T56" fmla="*/ 64 w 104"/>
                <a:gd name="T57" fmla="*/ 2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34"/>
                <a:gd name="T89" fmla="*/ 104 w 10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34">
                  <a:moveTo>
                    <a:pt x="64" y="2"/>
                  </a:moveTo>
                  <a:lnTo>
                    <a:pt x="48" y="0"/>
                  </a:lnTo>
                  <a:lnTo>
                    <a:pt x="30" y="2"/>
                  </a:lnTo>
                  <a:lnTo>
                    <a:pt x="22" y="4"/>
                  </a:lnTo>
                  <a:lnTo>
                    <a:pt x="14" y="8"/>
                  </a:lnTo>
                  <a:lnTo>
                    <a:pt x="6" y="12"/>
                  </a:lnTo>
                  <a:lnTo>
                    <a:pt x="0" y="18"/>
                  </a:lnTo>
                  <a:lnTo>
                    <a:pt x="10" y="18"/>
                  </a:lnTo>
                  <a:lnTo>
                    <a:pt x="22" y="18"/>
                  </a:lnTo>
                  <a:lnTo>
                    <a:pt x="42" y="20"/>
                  </a:lnTo>
                  <a:lnTo>
                    <a:pt x="36" y="22"/>
                  </a:lnTo>
                  <a:lnTo>
                    <a:pt x="28" y="24"/>
                  </a:lnTo>
                  <a:lnTo>
                    <a:pt x="48" y="30"/>
                  </a:lnTo>
                  <a:lnTo>
                    <a:pt x="68" y="34"/>
                  </a:lnTo>
                  <a:lnTo>
                    <a:pt x="66" y="30"/>
                  </a:lnTo>
                  <a:lnTo>
                    <a:pt x="64" y="26"/>
                  </a:lnTo>
                  <a:lnTo>
                    <a:pt x="56" y="18"/>
                  </a:lnTo>
                  <a:lnTo>
                    <a:pt x="72" y="20"/>
                  </a:lnTo>
                  <a:lnTo>
                    <a:pt x="88" y="22"/>
                  </a:lnTo>
                  <a:lnTo>
                    <a:pt x="84" y="20"/>
                  </a:lnTo>
                  <a:lnTo>
                    <a:pt x="82" y="16"/>
                  </a:lnTo>
                  <a:lnTo>
                    <a:pt x="104" y="14"/>
                  </a:lnTo>
                  <a:lnTo>
                    <a:pt x="96" y="8"/>
                  </a:lnTo>
                  <a:lnTo>
                    <a:pt x="86" y="6"/>
                  </a:lnTo>
                  <a:lnTo>
                    <a:pt x="76" y="2"/>
                  </a:lnTo>
                  <a:lnTo>
                    <a:pt x="68" y="0"/>
                  </a:lnTo>
                  <a:lnTo>
                    <a:pt x="70" y="2"/>
                  </a:lnTo>
                  <a:lnTo>
                    <a:pt x="72" y="2"/>
                  </a:lnTo>
                  <a:lnTo>
                    <a:pt x="64" y="2"/>
                  </a:lnTo>
                  <a:close/>
                </a:path>
              </a:pathLst>
            </a:custGeom>
            <a:solidFill>
              <a:srgbClr val="1F8E43"/>
            </a:solidFill>
            <a:ln w="3175">
              <a:solidFill>
                <a:srgbClr val="006B30"/>
              </a:solidFill>
              <a:round/>
              <a:headEnd/>
              <a:tailEnd/>
            </a:ln>
          </p:spPr>
          <p:txBody>
            <a:bodyPr/>
            <a:lstStyle/>
            <a:p>
              <a:endParaRPr lang="en-US"/>
            </a:p>
          </p:txBody>
        </p:sp>
        <p:sp>
          <p:nvSpPr>
            <p:cNvPr id="29400" name="Freeform 459"/>
            <p:cNvSpPr>
              <a:spLocks/>
            </p:cNvSpPr>
            <p:nvPr/>
          </p:nvSpPr>
          <p:spPr bwMode="auto">
            <a:xfrm>
              <a:off x="1068" y="2350"/>
              <a:ext cx="70" cy="42"/>
            </a:xfrm>
            <a:custGeom>
              <a:avLst/>
              <a:gdLst>
                <a:gd name="T0" fmla="*/ 46 w 70"/>
                <a:gd name="T1" fmla="*/ 4 h 42"/>
                <a:gd name="T2" fmla="*/ 34 w 70"/>
                <a:gd name="T3" fmla="*/ 0 h 42"/>
                <a:gd name="T4" fmla="*/ 22 w 70"/>
                <a:gd name="T5" fmla="*/ 0 h 42"/>
                <a:gd name="T6" fmla="*/ 10 w 70"/>
                <a:gd name="T7" fmla="*/ 4 h 42"/>
                <a:gd name="T8" fmla="*/ 0 w 70"/>
                <a:gd name="T9" fmla="*/ 8 h 42"/>
                <a:gd name="T10" fmla="*/ 10 w 70"/>
                <a:gd name="T11" fmla="*/ 10 h 42"/>
                <a:gd name="T12" fmla="*/ 18 w 70"/>
                <a:gd name="T13" fmla="*/ 12 h 42"/>
                <a:gd name="T14" fmla="*/ 36 w 70"/>
                <a:gd name="T15" fmla="*/ 18 h 42"/>
                <a:gd name="T16" fmla="*/ 26 w 70"/>
                <a:gd name="T17" fmla="*/ 18 h 42"/>
                <a:gd name="T18" fmla="*/ 20 w 70"/>
                <a:gd name="T19" fmla="*/ 20 h 42"/>
                <a:gd name="T20" fmla="*/ 16 w 70"/>
                <a:gd name="T21" fmla="*/ 22 h 42"/>
                <a:gd name="T22" fmla="*/ 22 w 70"/>
                <a:gd name="T23" fmla="*/ 24 h 42"/>
                <a:gd name="T24" fmla="*/ 36 w 70"/>
                <a:gd name="T25" fmla="*/ 24 h 42"/>
                <a:gd name="T26" fmla="*/ 48 w 70"/>
                <a:gd name="T27" fmla="*/ 28 h 42"/>
                <a:gd name="T28" fmla="*/ 60 w 70"/>
                <a:gd name="T29" fmla="*/ 34 h 42"/>
                <a:gd name="T30" fmla="*/ 70 w 70"/>
                <a:gd name="T31" fmla="*/ 42 h 42"/>
                <a:gd name="T32" fmla="*/ 64 w 70"/>
                <a:gd name="T33" fmla="*/ 34 h 42"/>
                <a:gd name="T34" fmla="*/ 62 w 70"/>
                <a:gd name="T35" fmla="*/ 30 h 42"/>
                <a:gd name="T36" fmla="*/ 58 w 70"/>
                <a:gd name="T37" fmla="*/ 26 h 42"/>
                <a:gd name="T38" fmla="*/ 52 w 70"/>
                <a:gd name="T39" fmla="*/ 18 h 42"/>
                <a:gd name="T40" fmla="*/ 58 w 70"/>
                <a:gd name="T41" fmla="*/ 20 h 42"/>
                <a:gd name="T42" fmla="*/ 64 w 70"/>
                <a:gd name="T43" fmla="*/ 18 h 42"/>
                <a:gd name="T44" fmla="*/ 60 w 70"/>
                <a:gd name="T45" fmla="*/ 16 h 42"/>
                <a:gd name="T46" fmla="*/ 58 w 70"/>
                <a:gd name="T47" fmla="*/ 14 h 42"/>
                <a:gd name="T48" fmla="*/ 54 w 70"/>
                <a:gd name="T49" fmla="*/ 12 h 42"/>
                <a:gd name="T50" fmla="*/ 50 w 70"/>
                <a:gd name="T51" fmla="*/ 10 h 42"/>
                <a:gd name="T52" fmla="*/ 52 w 70"/>
                <a:gd name="T53" fmla="*/ 12 h 42"/>
                <a:gd name="T54" fmla="*/ 54 w 70"/>
                <a:gd name="T55" fmla="*/ 10 h 42"/>
                <a:gd name="T56" fmla="*/ 54 w 70"/>
                <a:gd name="T57" fmla="*/ 8 h 42"/>
                <a:gd name="T58" fmla="*/ 36 w 70"/>
                <a:gd name="T59" fmla="*/ 4 h 42"/>
                <a:gd name="T60" fmla="*/ 38 w 70"/>
                <a:gd name="T61" fmla="*/ 4 h 42"/>
                <a:gd name="T62" fmla="*/ 46 w 70"/>
                <a:gd name="T63" fmla="*/ 4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42"/>
                <a:gd name="T98" fmla="*/ 70 w 70"/>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42">
                  <a:moveTo>
                    <a:pt x="46" y="4"/>
                  </a:moveTo>
                  <a:lnTo>
                    <a:pt x="34" y="0"/>
                  </a:lnTo>
                  <a:lnTo>
                    <a:pt x="22" y="0"/>
                  </a:lnTo>
                  <a:lnTo>
                    <a:pt x="10" y="4"/>
                  </a:lnTo>
                  <a:lnTo>
                    <a:pt x="0" y="8"/>
                  </a:lnTo>
                  <a:lnTo>
                    <a:pt x="10" y="10"/>
                  </a:lnTo>
                  <a:lnTo>
                    <a:pt x="18" y="12"/>
                  </a:lnTo>
                  <a:lnTo>
                    <a:pt x="36" y="18"/>
                  </a:lnTo>
                  <a:lnTo>
                    <a:pt x="26" y="18"/>
                  </a:lnTo>
                  <a:lnTo>
                    <a:pt x="20" y="20"/>
                  </a:lnTo>
                  <a:lnTo>
                    <a:pt x="16" y="22"/>
                  </a:lnTo>
                  <a:lnTo>
                    <a:pt x="22" y="24"/>
                  </a:lnTo>
                  <a:lnTo>
                    <a:pt x="36" y="24"/>
                  </a:lnTo>
                  <a:lnTo>
                    <a:pt x="48" y="28"/>
                  </a:lnTo>
                  <a:lnTo>
                    <a:pt x="60" y="34"/>
                  </a:lnTo>
                  <a:lnTo>
                    <a:pt x="70" y="42"/>
                  </a:lnTo>
                  <a:lnTo>
                    <a:pt x="64" y="34"/>
                  </a:lnTo>
                  <a:lnTo>
                    <a:pt x="62" y="30"/>
                  </a:lnTo>
                  <a:lnTo>
                    <a:pt x="58" y="26"/>
                  </a:lnTo>
                  <a:lnTo>
                    <a:pt x="52" y="18"/>
                  </a:lnTo>
                  <a:lnTo>
                    <a:pt x="58" y="20"/>
                  </a:lnTo>
                  <a:lnTo>
                    <a:pt x="64" y="18"/>
                  </a:lnTo>
                  <a:lnTo>
                    <a:pt x="60" y="16"/>
                  </a:lnTo>
                  <a:lnTo>
                    <a:pt x="58" y="14"/>
                  </a:lnTo>
                  <a:lnTo>
                    <a:pt x="54" y="12"/>
                  </a:lnTo>
                  <a:lnTo>
                    <a:pt x="50" y="10"/>
                  </a:lnTo>
                  <a:lnTo>
                    <a:pt x="52" y="12"/>
                  </a:lnTo>
                  <a:lnTo>
                    <a:pt x="54" y="10"/>
                  </a:lnTo>
                  <a:lnTo>
                    <a:pt x="54" y="8"/>
                  </a:lnTo>
                  <a:lnTo>
                    <a:pt x="36" y="4"/>
                  </a:lnTo>
                  <a:lnTo>
                    <a:pt x="38" y="4"/>
                  </a:lnTo>
                  <a:lnTo>
                    <a:pt x="46" y="4"/>
                  </a:lnTo>
                  <a:close/>
                </a:path>
              </a:pathLst>
            </a:custGeom>
            <a:solidFill>
              <a:srgbClr val="1F8E43"/>
            </a:solidFill>
            <a:ln w="3175">
              <a:solidFill>
                <a:srgbClr val="006B30"/>
              </a:solidFill>
              <a:round/>
              <a:headEnd/>
              <a:tailEnd/>
            </a:ln>
          </p:spPr>
          <p:txBody>
            <a:bodyPr/>
            <a:lstStyle/>
            <a:p>
              <a:endParaRPr lang="en-US"/>
            </a:p>
          </p:txBody>
        </p:sp>
        <p:sp>
          <p:nvSpPr>
            <p:cNvPr id="29401" name="Freeform 460"/>
            <p:cNvSpPr>
              <a:spLocks/>
            </p:cNvSpPr>
            <p:nvPr/>
          </p:nvSpPr>
          <p:spPr bwMode="auto">
            <a:xfrm>
              <a:off x="1002" y="2470"/>
              <a:ext cx="86" cy="26"/>
            </a:xfrm>
            <a:custGeom>
              <a:avLst/>
              <a:gdLst>
                <a:gd name="T0" fmla="*/ 44 w 86"/>
                <a:gd name="T1" fmla="*/ 2 h 26"/>
                <a:gd name="T2" fmla="*/ 38 w 86"/>
                <a:gd name="T3" fmla="*/ 0 h 26"/>
                <a:gd name="T4" fmla="*/ 30 w 86"/>
                <a:gd name="T5" fmla="*/ 0 h 26"/>
                <a:gd name="T6" fmla="*/ 24 w 86"/>
                <a:gd name="T7" fmla="*/ 0 h 26"/>
                <a:gd name="T8" fmla="*/ 18 w 86"/>
                <a:gd name="T9" fmla="*/ 2 h 26"/>
                <a:gd name="T10" fmla="*/ 6 w 86"/>
                <a:gd name="T11" fmla="*/ 10 h 26"/>
                <a:gd name="T12" fmla="*/ 2 w 86"/>
                <a:gd name="T13" fmla="*/ 14 h 26"/>
                <a:gd name="T14" fmla="*/ 0 w 86"/>
                <a:gd name="T15" fmla="*/ 20 h 26"/>
                <a:gd name="T16" fmla="*/ 10 w 86"/>
                <a:gd name="T17" fmla="*/ 18 h 26"/>
                <a:gd name="T18" fmla="*/ 22 w 86"/>
                <a:gd name="T19" fmla="*/ 16 h 26"/>
                <a:gd name="T20" fmla="*/ 34 w 86"/>
                <a:gd name="T21" fmla="*/ 18 h 26"/>
                <a:gd name="T22" fmla="*/ 46 w 86"/>
                <a:gd name="T23" fmla="*/ 20 h 26"/>
                <a:gd name="T24" fmla="*/ 38 w 86"/>
                <a:gd name="T25" fmla="*/ 20 h 26"/>
                <a:gd name="T26" fmla="*/ 36 w 86"/>
                <a:gd name="T27" fmla="*/ 20 h 26"/>
                <a:gd name="T28" fmla="*/ 32 w 86"/>
                <a:gd name="T29" fmla="*/ 22 h 26"/>
                <a:gd name="T30" fmla="*/ 50 w 86"/>
                <a:gd name="T31" fmla="*/ 24 h 26"/>
                <a:gd name="T32" fmla="*/ 68 w 86"/>
                <a:gd name="T33" fmla="*/ 26 h 26"/>
                <a:gd name="T34" fmla="*/ 60 w 86"/>
                <a:gd name="T35" fmla="*/ 20 h 26"/>
                <a:gd name="T36" fmla="*/ 52 w 86"/>
                <a:gd name="T37" fmla="*/ 16 h 26"/>
                <a:gd name="T38" fmla="*/ 68 w 86"/>
                <a:gd name="T39" fmla="*/ 16 h 26"/>
                <a:gd name="T40" fmla="*/ 76 w 86"/>
                <a:gd name="T41" fmla="*/ 16 h 26"/>
                <a:gd name="T42" fmla="*/ 86 w 86"/>
                <a:gd name="T43" fmla="*/ 20 h 26"/>
                <a:gd name="T44" fmla="*/ 84 w 86"/>
                <a:gd name="T45" fmla="*/ 16 h 26"/>
                <a:gd name="T46" fmla="*/ 82 w 86"/>
                <a:gd name="T47" fmla="*/ 12 h 26"/>
                <a:gd name="T48" fmla="*/ 74 w 86"/>
                <a:gd name="T49" fmla="*/ 8 h 26"/>
                <a:gd name="T50" fmla="*/ 66 w 86"/>
                <a:gd name="T51" fmla="*/ 6 h 26"/>
                <a:gd name="T52" fmla="*/ 58 w 86"/>
                <a:gd name="T53" fmla="*/ 4 h 26"/>
                <a:gd name="T54" fmla="*/ 40 w 86"/>
                <a:gd name="T55" fmla="*/ 0 h 26"/>
                <a:gd name="T56" fmla="*/ 42 w 86"/>
                <a:gd name="T57" fmla="*/ 0 h 26"/>
                <a:gd name="T58" fmla="*/ 44 w 86"/>
                <a:gd name="T59" fmla="*/ 2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26"/>
                <a:gd name="T92" fmla="*/ 86 w 86"/>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26">
                  <a:moveTo>
                    <a:pt x="44" y="2"/>
                  </a:moveTo>
                  <a:lnTo>
                    <a:pt x="38" y="0"/>
                  </a:lnTo>
                  <a:lnTo>
                    <a:pt x="30" y="0"/>
                  </a:lnTo>
                  <a:lnTo>
                    <a:pt x="24" y="0"/>
                  </a:lnTo>
                  <a:lnTo>
                    <a:pt x="18" y="2"/>
                  </a:lnTo>
                  <a:lnTo>
                    <a:pt x="6" y="10"/>
                  </a:lnTo>
                  <a:lnTo>
                    <a:pt x="2" y="14"/>
                  </a:lnTo>
                  <a:lnTo>
                    <a:pt x="0" y="20"/>
                  </a:lnTo>
                  <a:lnTo>
                    <a:pt x="10" y="18"/>
                  </a:lnTo>
                  <a:lnTo>
                    <a:pt x="22" y="16"/>
                  </a:lnTo>
                  <a:lnTo>
                    <a:pt x="34" y="18"/>
                  </a:lnTo>
                  <a:lnTo>
                    <a:pt x="46" y="20"/>
                  </a:lnTo>
                  <a:lnTo>
                    <a:pt x="38" y="20"/>
                  </a:lnTo>
                  <a:lnTo>
                    <a:pt x="36" y="20"/>
                  </a:lnTo>
                  <a:lnTo>
                    <a:pt x="32" y="22"/>
                  </a:lnTo>
                  <a:lnTo>
                    <a:pt x="50" y="24"/>
                  </a:lnTo>
                  <a:lnTo>
                    <a:pt x="68" y="26"/>
                  </a:lnTo>
                  <a:lnTo>
                    <a:pt x="60" y="20"/>
                  </a:lnTo>
                  <a:lnTo>
                    <a:pt x="52" y="16"/>
                  </a:lnTo>
                  <a:lnTo>
                    <a:pt x="68" y="16"/>
                  </a:lnTo>
                  <a:lnTo>
                    <a:pt x="76" y="16"/>
                  </a:lnTo>
                  <a:lnTo>
                    <a:pt x="86" y="20"/>
                  </a:lnTo>
                  <a:lnTo>
                    <a:pt x="84" y="16"/>
                  </a:lnTo>
                  <a:lnTo>
                    <a:pt x="82" y="12"/>
                  </a:lnTo>
                  <a:lnTo>
                    <a:pt x="74" y="8"/>
                  </a:lnTo>
                  <a:lnTo>
                    <a:pt x="66" y="6"/>
                  </a:lnTo>
                  <a:lnTo>
                    <a:pt x="58" y="4"/>
                  </a:lnTo>
                  <a:lnTo>
                    <a:pt x="40" y="0"/>
                  </a:lnTo>
                  <a:lnTo>
                    <a:pt x="42" y="0"/>
                  </a:lnTo>
                  <a:lnTo>
                    <a:pt x="44" y="2"/>
                  </a:lnTo>
                  <a:close/>
                </a:path>
              </a:pathLst>
            </a:custGeom>
            <a:solidFill>
              <a:srgbClr val="1F8E43"/>
            </a:solidFill>
            <a:ln w="3175">
              <a:solidFill>
                <a:srgbClr val="006B30"/>
              </a:solidFill>
              <a:round/>
              <a:headEnd/>
              <a:tailEnd/>
            </a:ln>
          </p:spPr>
          <p:txBody>
            <a:bodyPr/>
            <a:lstStyle/>
            <a:p>
              <a:endParaRPr lang="en-US"/>
            </a:p>
          </p:txBody>
        </p:sp>
        <p:sp>
          <p:nvSpPr>
            <p:cNvPr id="29402" name="Freeform 461"/>
            <p:cNvSpPr>
              <a:spLocks/>
            </p:cNvSpPr>
            <p:nvPr/>
          </p:nvSpPr>
          <p:spPr bwMode="auto">
            <a:xfrm>
              <a:off x="1066" y="2462"/>
              <a:ext cx="82" cy="28"/>
            </a:xfrm>
            <a:custGeom>
              <a:avLst/>
              <a:gdLst>
                <a:gd name="T0" fmla="*/ 34 w 82"/>
                <a:gd name="T1" fmla="*/ 2 h 28"/>
                <a:gd name="T2" fmla="*/ 24 w 82"/>
                <a:gd name="T3" fmla="*/ 0 h 28"/>
                <a:gd name="T4" fmla="*/ 16 w 82"/>
                <a:gd name="T5" fmla="*/ 2 h 28"/>
                <a:gd name="T6" fmla="*/ 8 w 82"/>
                <a:gd name="T7" fmla="*/ 4 h 28"/>
                <a:gd name="T8" fmla="*/ 0 w 82"/>
                <a:gd name="T9" fmla="*/ 10 h 28"/>
                <a:gd name="T10" fmla="*/ 10 w 82"/>
                <a:gd name="T11" fmla="*/ 10 h 28"/>
                <a:gd name="T12" fmla="*/ 20 w 82"/>
                <a:gd name="T13" fmla="*/ 10 h 28"/>
                <a:gd name="T14" fmla="*/ 28 w 82"/>
                <a:gd name="T15" fmla="*/ 12 h 28"/>
                <a:gd name="T16" fmla="*/ 38 w 82"/>
                <a:gd name="T17" fmla="*/ 14 h 28"/>
                <a:gd name="T18" fmla="*/ 26 w 82"/>
                <a:gd name="T19" fmla="*/ 16 h 28"/>
                <a:gd name="T20" fmla="*/ 16 w 82"/>
                <a:gd name="T21" fmla="*/ 20 h 28"/>
                <a:gd name="T22" fmla="*/ 28 w 82"/>
                <a:gd name="T23" fmla="*/ 22 h 28"/>
                <a:gd name="T24" fmla="*/ 38 w 82"/>
                <a:gd name="T25" fmla="*/ 22 h 28"/>
                <a:gd name="T26" fmla="*/ 50 w 82"/>
                <a:gd name="T27" fmla="*/ 24 h 28"/>
                <a:gd name="T28" fmla="*/ 60 w 82"/>
                <a:gd name="T29" fmla="*/ 28 h 28"/>
                <a:gd name="T30" fmla="*/ 58 w 82"/>
                <a:gd name="T31" fmla="*/ 24 h 28"/>
                <a:gd name="T32" fmla="*/ 58 w 82"/>
                <a:gd name="T33" fmla="*/ 22 h 28"/>
                <a:gd name="T34" fmla="*/ 60 w 82"/>
                <a:gd name="T35" fmla="*/ 18 h 28"/>
                <a:gd name="T36" fmla="*/ 66 w 82"/>
                <a:gd name="T37" fmla="*/ 16 h 28"/>
                <a:gd name="T38" fmla="*/ 70 w 82"/>
                <a:gd name="T39" fmla="*/ 18 h 28"/>
                <a:gd name="T40" fmla="*/ 82 w 82"/>
                <a:gd name="T41" fmla="*/ 18 h 28"/>
                <a:gd name="T42" fmla="*/ 76 w 82"/>
                <a:gd name="T43" fmla="*/ 14 h 28"/>
                <a:gd name="T44" fmla="*/ 70 w 82"/>
                <a:gd name="T45" fmla="*/ 10 h 28"/>
                <a:gd name="T46" fmla="*/ 58 w 82"/>
                <a:gd name="T47" fmla="*/ 6 h 28"/>
                <a:gd name="T48" fmla="*/ 44 w 82"/>
                <a:gd name="T49" fmla="*/ 2 h 28"/>
                <a:gd name="T50" fmla="*/ 38 w 82"/>
                <a:gd name="T51" fmla="*/ 0 h 28"/>
                <a:gd name="T52" fmla="*/ 30 w 82"/>
                <a:gd name="T53" fmla="*/ 2 h 28"/>
                <a:gd name="T54" fmla="*/ 34 w 8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28"/>
                <a:gd name="T86" fmla="*/ 82 w 8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28">
                  <a:moveTo>
                    <a:pt x="34" y="2"/>
                  </a:moveTo>
                  <a:lnTo>
                    <a:pt x="24" y="0"/>
                  </a:lnTo>
                  <a:lnTo>
                    <a:pt x="16" y="2"/>
                  </a:lnTo>
                  <a:lnTo>
                    <a:pt x="8" y="4"/>
                  </a:lnTo>
                  <a:lnTo>
                    <a:pt x="0" y="10"/>
                  </a:lnTo>
                  <a:lnTo>
                    <a:pt x="10" y="10"/>
                  </a:lnTo>
                  <a:lnTo>
                    <a:pt x="20" y="10"/>
                  </a:lnTo>
                  <a:lnTo>
                    <a:pt x="28" y="12"/>
                  </a:lnTo>
                  <a:lnTo>
                    <a:pt x="38" y="14"/>
                  </a:lnTo>
                  <a:lnTo>
                    <a:pt x="26" y="16"/>
                  </a:lnTo>
                  <a:lnTo>
                    <a:pt x="16" y="20"/>
                  </a:lnTo>
                  <a:lnTo>
                    <a:pt x="28" y="22"/>
                  </a:lnTo>
                  <a:lnTo>
                    <a:pt x="38" y="22"/>
                  </a:lnTo>
                  <a:lnTo>
                    <a:pt x="50" y="24"/>
                  </a:lnTo>
                  <a:lnTo>
                    <a:pt x="60" y="28"/>
                  </a:lnTo>
                  <a:lnTo>
                    <a:pt x="58" y="24"/>
                  </a:lnTo>
                  <a:lnTo>
                    <a:pt x="58" y="22"/>
                  </a:lnTo>
                  <a:lnTo>
                    <a:pt x="60" y="18"/>
                  </a:lnTo>
                  <a:lnTo>
                    <a:pt x="66" y="16"/>
                  </a:lnTo>
                  <a:lnTo>
                    <a:pt x="70" y="18"/>
                  </a:lnTo>
                  <a:lnTo>
                    <a:pt x="82" y="18"/>
                  </a:lnTo>
                  <a:lnTo>
                    <a:pt x="76" y="14"/>
                  </a:lnTo>
                  <a:lnTo>
                    <a:pt x="70" y="10"/>
                  </a:lnTo>
                  <a:lnTo>
                    <a:pt x="58" y="6"/>
                  </a:lnTo>
                  <a:lnTo>
                    <a:pt x="44" y="2"/>
                  </a:lnTo>
                  <a:lnTo>
                    <a:pt x="38" y="0"/>
                  </a:lnTo>
                  <a:lnTo>
                    <a:pt x="30" y="2"/>
                  </a:lnTo>
                  <a:lnTo>
                    <a:pt x="34" y="2"/>
                  </a:lnTo>
                  <a:close/>
                </a:path>
              </a:pathLst>
            </a:custGeom>
            <a:solidFill>
              <a:srgbClr val="1F8E43"/>
            </a:solidFill>
            <a:ln w="3175">
              <a:solidFill>
                <a:srgbClr val="006B30"/>
              </a:solidFill>
              <a:round/>
              <a:headEnd/>
              <a:tailEnd/>
            </a:ln>
          </p:spPr>
          <p:txBody>
            <a:bodyPr/>
            <a:lstStyle/>
            <a:p>
              <a:endParaRPr lang="en-US"/>
            </a:p>
          </p:txBody>
        </p:sp>
        <p:sp>
          <p:nvSpPr>
            <p:cNvPr id="29403" name="Freeform 462"/>
            <p:cNvSpPr>
              <a:spLocks/>
            </p:cNvSpPr>
            <p:nvPr/>
          </p:nvSpPr>
          <p:spPr bwMode="auto">
            <a:xfrm>
              <a:off x="966" y="2468"/>
              <a:ext cx="60" cy="28"/>
            </a:xfrm>
            <a:custGeom>
              <a:avLst/>
              <a:gdLst>
                <a:gd name="T0" fmla="*/ 46 w 60"/>
                <a:gd name="T1" fmla="*/ 0 h 28"/>
                <a:gd name="T2" fmla="*/ 34 w 60"/>
                <a:gd name="T3" fmla="*/ 2 h 28"/>
                <a:gd name="T4" fmla="*/ 22 w 60"/>
                <a:gd name="T5" fmla="*/ 4 h 28"/>
                <a:gd name="T6" fmla="*/ 12 w 60"/>
                <a:gd name="T7" fmla="*/ 10 h 28"/>
                <a:gd name="T8" fmla="*/ 2 w 60"/>
                <a:gd name="T9" fmla="*/ 18 h 28"/>
                <a:gd name="T10" fmla="*/ 0 w 60"/>
                <a:gd name="T11" fmla="*/ 22 h 28"/>
                <a:gd name="T12" fmla="*/ 12 w 60"/>
                <a:gd name="T13" fmla="*/ 16 h 28"/>
                <a:gd name="T14" fmla="*/ 24 w 60"/>
                <a:gd name="T15" fmla="*/ 16 h 28"/>
                <a:gd name="T16" fmla="*/ 20 w 60"/>
                <a:gd name="T17" fmla="*/ 20 h 28"/>
                <a:gd name="T18" fmla="*/ 16 w 60"/>
                <a:gd name="T19" fmla="*/ 22 h 28"/>
                <a:gd name="T20" fmla="*/ 10 w 60"/>
                <a:gd name="T21" fmla="*/ 24 h 28"/>
                <a:gd name="T22" fmla="*/ 6 w 60"/>
                <a:gd name="T23" fmla="*/ 28 h 28"/>
                <a:gd name="T24" fmla="*/ 28 w 60"/>
                <a:gd name="T25" fmla="*/ 26 h 28"/>
                <a:gd name="T26" fmla="*/ 38 w 60"/>
                <a:gd name="T27" fmla="*/ 24 h 28"/>
                <a:gd name="T28" fmla="*/ 48 w 60"/>
                <a:gd name="T29" fmla="*/ 26 h 28"/>
                <a:gd name="T30" fmla="*/ 44 w 60"/>
                <a:gd name="T31" fmla="*/ 24 h 28"/>
                <a:gd name="T32" fmla="*/ 46 w 60"/>
                <a:gd name="T33" fmla="*/ 20 h 28"/>
                <a:gd name="T34" fmla="*/ 48 w 60"/>
                <a:gd name="T35" fmla="*/ 18 h 28"/>
                <a:gd name="T36" fmla="*/ 54 w 60"/>
                <a:gd name="T37" fmla="*/ 16 h 28"/>
                <a:gd name="T38" fmla="*/ 60 w 60"/>
                <a:gd name="T39" fmla="*/ 12 h 28"/>
                <a:gd name="T40" fmla="*/ 60 w 60"/>
                <a:gd name="T41" fmla="*/ 10 h 28"/>
                <a:gd name="T42" fmla="*/ 60 w 60"/>
                <a:gd name="T43" fmla="*/ 6 h 28"/>
                <a:gd name="T44" fmla="*/ 50 w 60"/>
                <a:gd name="T45" fmla="*/ 6 h 28"/>
                <a:gd name="T46" fmla="*/ 40 w 60"/>
                <a:gd name="T47" fmla="*/ 4 h 28"/>
                <a:gd name="T48" fmla="*/ 50 w 60"/>
                <a:gd name="T49" fmla="*/ 2 h 28"/>
                <a:gd name="T50" fmla="*/ 60 w 60"/>
                <a:gd name="T51" fmla="*/ 0 h 28"/>
                <a:gd name="T52" fmla="*/ 46 w 60"/>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28"/>
                <a:gd name="T83" fmla="*/ 60 w 60"/>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28">
                  <a:moveTo>
                    <a:pt x="46" y="0"/>
                  </a:moveTo>
                  <a:lnTo>
                    <a:pt x="34" y="2"/>
                  </a:lnTo>
                  <a:lnTo>
                    <a:pt x="22" y="4"/>
                  </a:lnTo>
                  <a:lnTo>
                    <a:pt x="12" y="10"/>
                  </a:lnTo>
                  <a:lnTo>
                    <a:pt x="2" y="18"/>
                  </a:lnTo>
                  <a:lnTo>
                    <a:pt x="0" y="22"/>
                  </a:lnTo>
                  <a:lnTo>
                    <a:pt x="12" y="16"/>
                  </a:lnTo>
                  <a:lnTo>
                    <a:pt x="24" y="16"/>
                  </a:lnTo>
                  <a:lnTo>
                    <a:pt x="20" y="20"/>
                  </a:lnTo>
                  <a:lnTo>
                    <a:pt x="16" y="22"/>
                  </a:lnTo>
                  <a:lnTo>
                    <a:pt x="10" y="24"/>
                  </a:lnTo>
                  <a:lnTo>
                    <a:pt x="6" y="28"/>
                  </a:lnTo>
                  <a:lnTo>
                    <a:pt x="28" y="26"/>
                  </a:lnTo>
                  <a:lnTo>
                    <a:pt x="38" y="24"/>
                  </a:lnTo>
                  <a:lnTo>
                    <a:pt x="48" y="26"/>
                  </a:lnTo>
                  <a:lnTo>
                    <a:pt x="44" y="24"/>
                  </a:lnTo>
                  <a:lnTo>
                    <a:pt x="46" y="20"/>
                  </a:lnTo>
                  <a:lnTo>
                    <a:pt x="48" y="18"/>
                  </a:lnTo>
                  <a:lnTo>
                    <a:pt x="54" y="16"/>
                  </a:lnTo>
                  <a:lnTo>
                    <a:pt x="60" y="12"/>
                  </a:lnTo>
                  <a:lnTo>
                    <a:pt x="60" y="10"/>
                  </a:lnTo>
                  <a:lnTo>
                    <a:pt x="60" y="6"/>
                  </a:lnTo>
                  <a:lnTo>
                    <a:pt x="50" y="6"/>
                  </a:lnTo>
                  <a:lnTo>
                    <a:pt x="40" y="4"/>
                  </a:lnTo>
                  <a:lnTo>
                    <a:pt x="50" y="2"/>
                  </a:lnTo>
                  <a:lnTo>
                    <a:pt x="60" y="0"/>
                  </a:lnTo>
                  <a:lnTo>
                    <a:pt x="46" y="0"/>
                  </a:lnTo>
                  <a:close/>
                </a:path>
              </a:pathLst>
            </a:custGeom>
            <a:solidFill>
              <a:srgbClr val="1F8E43"/>
            </a:solidFill>
            <a:ln w="3175">
              <a:solidFill>
                <a:srgbClr val="006B30"/>
              </a:solidFill>
              <a:round/>
              <a:headEnd/>
              <a:tailEnd/>
            </a:ln>
          </p:spPr>
          <p:txBody>
            <a:bodyPr/>
            <a:lstStyle/>
            <a:p>
              <a:endParaRPr lang="en-US"/>
            </a:p>
          </p:txBody>
        </p:sp>
        <p:sp>
          <p:nvSpPr>
            <p:cNvPr id="29404" name="Freeform 463"/>
            <p:cNvSpPr>
              <a:spLocks/>
            </p:cNvSpPr>
            <p:nvPr/>
          </p:nvSpPr>
          <p:spPr bwMode="auto">
            <a:xfrm>
              <a:off x="1020" y="2444"/>
              <a:ext cx="90" cy="26"/>
            </a:xfrm>
            <a:custGeom>
              <a:avLst/>
              <a:gdLst>
                <a:gd name="T0" fmla="*/ 46 w 90"/>
                <a:gd name="T1" fmla="*/ 8 h 26"/>
                <a:gd name="T2" fmla="*/ 40 w 90"/>
                <a:gd name="T3" fmla="*/ 6 h 26"/>
                <a:gd name="T4" fmla="*/ 34 w 90"/>
                <a:gd name="T5" fmla="*/ 4 h 26"/>
                <a:gd name="T6" fmla="*/ 22 w 90"/>
                <a:gd name="T7" fmla="*/ 4 h 26"/>
                <a:gd name="T8" fmla="*/ 10 w 90"/>
                <a:gd name="T9" fmla="*/ 10 h 26"/>
                <a:gd name="T10" fmla="*/ 0 w 90"/>
                <a:gd name="T11" fmla="*/ 18 h 26"/>
                <a:gd name="T12" fmla="*/ 12 w 90"/>
                <a:gd name="T13" fmla="*/ 16 h 26"/>
                <a:gd name="T14" fmla="*/ 24 w 90"/>
                <a:gd name="T15" fmla="*/ 16 h 26"/>
                <a:gd name="T16" fmla="*/ 22 w 90"/>
                <a:gd name="T17" fmla="*/ 20 h 26"/>
                <a:gd name="T18" fmla="*/ 20 w 90"/>
                <a:gd name="T19" fmla="*/ 22 h 26"/>
                <a:gd name="T20" fmla="*/ 14 w 90"/>
                <a:gd name="T21" fmla="*/ 26 h 26"/>
                <a:gd name="T22" fmla="*/ 28 w 90"/>
                <a:gd name="T23" fmla="*/ 22 h 26"/>
                <a:gd name="T24" fmla="*/ 44 w 90"/>
                <a:gd name="T25" fmla="*/ 20 h 26"/>
                <a:gd name="T26" fmla="*/ 60 w 90"/>
                <a:gd name="T27" fmla="*/ 18 h 26"/>
                <a:gd name="T28" fmla="*/ 74 w 90"/>
                <a:gd name="T29" fmla="*/ 18 h 26"/>
                <a:gd name="T30" fmla="*/ 68 w 90"/>
                <a:gd name="T31" fmla="*/ 14 h 26"/>
                <a:gd name="T32" fmla="*/ 78 w 90"/>
                <a:gd name="T33" fmla="*/ 12 h 26"/>
                <a:gd name="T34" fmla="*/ 90 w 90"/>
                <a:gd name="T35" fmla="*/ 10 h 26"/>
                <a:gd name="T36" fmla="*/ 86 w 90"/>
                <a:gd name="T37" fmla="*/ 8 h 26"/>
                <a:gd name="T38" fmla="*/ 80 w 90"/>
                <a:gd name="T39" fmla="*/ 6 h 26"/>
                <a:gd name="T40" fmla="*/ 68 w 90"/>
                <a:gd name="T41" fmla="*/ 2 h 26"/>
                <a:gd name="T42" fmla="*/ 44 w 90"/>
                <a:gd name="T43" fmla="*/ 0 h 26"/>
                <a:gd name="T44" fmla="*/ 46 w 90"/>
                <a:gd name="T45" fmla="*/ 2 h 26"/>
                <a:gd name="T46" fmla="*/ 46 w 90"/>
                <a:gd name="T47" fmla="*/ 8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26"/>
                <a:gd name="T74" fmla="*/ 90 w 90"/>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26">
                  <a:moveTo>
                    <a:pt x="46" y="8"/>
                  </a:moveTo>
                  <a:lnTo>
                    <a:pt x="40" y="6"/>
                  </a:lnTo>
                  <a:lnTo>
                    <a:pt x="34" y="4"/>
                  </a:lnTo>
                  <a:lnTo>
                    <a:pt x="22" y="4"/>
                  </a:lnTo>
                  <a:lnTo>
                    <a:pt x="10" y="10"/>
                  </a:lnTo>
                  <a:lnTo>
                    <a:pt x="0" y="18"/>
                  </a:lnTo>
                  <a:lnTo>
                    <a:pt x="12" y="16"/>
                  </a:lnTo>
                  <a:lnTo>
                    <a:pt x="24" y="16"/>
                  </a:lnTo>
                  <a:lnTo>
                    <a:pt x="22" y="20"/>
                  </a:lnTo>
                  <a:lnTo>
                    <a:pt x="20" y="22"/>
                  </a:lnTo>
                  <a:lnTo>
                    <a:pt x="14" y="26"/>
                  </a:lnTo>
                  <a:lnTo>
                    <a:pt x="28" y="22"/>
                  </a:lnTo>
                  <a:lnTo>
                    <a:pt x="44" y="20"/>
                  </a:lnTo>
                  <a:lnTo>
                    <a:pt x="60" y="18"/>
                  </a:lnTo>
                  <a:lnTo>
                    <a:pt x="74" y="18"/>
                  </a:lnTo>
                  <a:lnTo>
                    <a:pt x="68" y="14"/>
                  </a:lnTo>
                  <a:lnTo>
                    <a:pt x="78" y="12"/>
                  </a:lnTo>
                  <a:lnTo>
                    <a:pt x="90" y="10"/>
                  </a:lnTo>
                  <a:lnTo>
                    <a:pt x="86" y="8"/>
                  </a:lnTo>
                  <a:lnTo>
                    <a:pt x="80" y="6"/>
                  </a:lnTo>
                  <a:lnTo>
                    <a:pt x="68" y="2"/>
                  </a:lnTo>
                  <a:lnTo>
                    <a:pt x="44" y="0"/>
                  </a:lnTo>
                  <a:lnTo>
                    <a:pt x="46" y="2"/>
                  </a:lnTo>
                  <a:lnTo>
                    <a:pt x="46" y="8"/>
                  </a:lnTo>
                  <a:close/>
                </a:path>
              </a:pathLst>
            </a:custGeom>
            <a:solidFill>
              <a:srgbClr val="1F8E43"/>
            </a:solidFill>
            <a:ln w="3175">
              <a:solidFill>
                <a:srgbClr val="006B30"/>
              </a:solidFill>
              <a:round/>
              <a:headEnd/>
              <a:tailEnd/>
            </a:ln>
          </p:spPr>
          <p:txBody>
            <a:bodyPr/>
            <a:lstStyle/>
            <a:p>
              <a:endParaRPr lang="en-US"/>
            </a:p>
          </p:txBody>
        </p:sp>
        <p:sp>
          <p:nvSpPr>
            <p:cNvPr id="29405" name="Freeform 464"/>
            <p:cNvSpPr>
              <a:spLocks/>
            </p:cNvSpPr>
            <p:nvPr/>
          </p:nvSpPr>
          <p:spPr bwMode="auto">
            <a:xfrm>
              <a:off x="1034" y="2482"/>
              <a:ext cx="96" cy="28"/>
            </a:xfrm>
            <a:custGeom>
              <a:avLst/>
              <a:gdLst>
                <a:gd name="T0" fmla="*/ 48 w 96"/>
                <a:gd name="T1" fmla="*/ 6 h 28"/>
                <a:gd name="T2" fmla="*/ 34 w 96"/>
                <a:gd name="T3" fmla="*/ 6 h 28"/>
                <a:gd name="T4" fmla="*/ 22 w 96"/>
                <a:gd name="T5" fmla="*/ 8 h 28"/>
                <a:gd name="T6" fmla="*/ 10 w 96"/>
                <a:gd name="T7" fmla="*/ 14 h 28"/>
                <a:gd name="T8" fmla="*/ 4 w 96"/>
                <a:gd name="T9" fmla="*/ 18 h 28"/>
                <a:gd name="T10" fmla="*/ 0 w 96"/>
                <a:gd name="T11" fmla="*/ 22 h 28"/>
                <a:gd name="T12" fmla="*/ 16 w 96"/>
                <a:gd name="T13" fmla="*/ 20 h 28"/>
                <a:gd name="T14" fmla="*/ 30 w 96"/>
                <a:gd name="T15" fmla="*/ 20 h 28"/>
                <a:gd name="T16" fmla="*/ 46 w 96"/>
                <a:gd name="T17" fmla="*/ 22 h 28"/>
                <a:gd name="T18" fmla="*/ 60 w 96"/>
                <a:gd name="T19" fmla="*/ 28 h 28"/>
                <a:gd name="T20" fmla="*/ 48 w 96"/>
                <a:gd name="T21" fmla="*/ 24 h 28"/>
                <a:gd name="T22" fmla="*/ 56 w 96"/>
                <a:gd name="T23" fmla="*/ 24 h 28"/>
                <a:gd name="T24" fmla="*/ 64 w 96"/>
                <a:gd name="T25" fmla="*/ 24 h 28"/>
                <a:gd name="T26" fmla="*/ 82 w 96"/>
                <a:gd name="T27" fmla="*/ 26 h 28"/>
                <a:gd name="T28" fmla="*/ 80 w 96"/>
                <a:gd name="T29" fmla="*/ 22 h 28"/>
                <a:gd name="T30" fmla="*/ 76 w 96"/>
                <a:gd name="T31" fmla="*/ 18 h 28"/>
                <a:gd name="T32" fmla="*/ 66 w 96"/>
                <a:gd name="T33" fmla="*/ 12 h 28"/>
                <a:gd name="T34" fmla="*/ 82 w 96"/>
                <a:gd name="T35" fmla="*/ 14 h 28"/>
                <a:gd name="T36" fmla="*/ 96 w 96"/>
                <a:gd name="T37" fmla="*/ 18 h 28"/>
                <a:gd name="T38" fmla="*/ 84 w 96"/>
                <a:gd name="T39" fmla="*/ 10 h 28"/>
                <a:gd name="T40" fmla="*/ 72 w 96"/>
                <a:gd name="T41" fmla="*/ 6 h 28"/>
                <a:gd name="T42" fmla="*/ 60 w 96"/>
                <a:gd name="T43" fmla="*/ 2 h 28"/>
                <a:gd name="T44" fmla="*/ 48 w 96"/>
                <a:gd name="T45" fmla="*/ 0 h 28"/>
                <a:gd name="T46" fmla="*/ 46 w 96"/>
                <a:gd name="T47" fmla="*/ 2 h 28"/>
                <a:gd name="T48" fmla="*/ 48 w 96"/>
                <a:gd name="T49" fmla="*/ 6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28"/>
                <a:gd name="T77" fmla="*/ 96 w 9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28">
                  <a:moveTo>
                    <a:pt x="48" y="6"/>
                  </a:moveTo>
                  <a:lnTo>
                    <a:pt x="34" y="6"/>
                  </a:lnTo>
                  <a:lnTo>
                    <a:pt x="22" y="8"/>
                  </a:lnTo>
                  <a:lnTo>
                    <a:pt x="10" y="14"/>
                  </a:lnTo>
                  <a:lnTo>
                    <a:pt x="4" y="18"/>
                  </a:lnTo>
                  <a:lnTo>
                    <a:pt x="0" y="22"/>
                  </a:lnTo>
                  <a:lnTo>
                    <a:pt x="16" y="20"/>
                  </a:lnTo>
                  <a:lnTo>
                    <a:pt x="30" y="20"/>
                  </a:lnTo>
                  <a:lnTo>
                    <a:pt x="46" y="22"/>
                  </a:lnTo>
                  <a:lnTo>
                    <a:pt x="60" y="28"/>
                  </a:lnTo>
                  <a:lnTo>
                    <a:pt x="48" y="24"/>
                  </a:lnTo>
                  <a:lnTo>
                    <a:pt x="56" y="24"/>
                  </a:lnTo>
                  <a:lnTo>
                    <a:pt x="64" y="24"/>
                  </a:lnTo>
                  <a:lnTo>
                    <a:pt x="82" y="26"/>
                  </a:lnTo>
                  <a:lnTo>
                    <a:pt x="80" y="22"/>
                  </a:lnTo>
                  <a:lnTo>
                    <a:pt x="76" y="18"/>
                  </a:lnTo>
                  <a:lnTo>
                    <a:pt x="66" y="12"/>
                  </a:lnTo>
                  <a:lnTo>
                    <a:pt x="82" y="14"/>
                  </a:lnTo>
                  <a:lnTo>
                    <a:pt x="96" y="18"/>
                  </a:lnTo>
                  <a:lnTo>
                    <a:pt x="84" y="10"/>
                  </a:lnTo>
                  <a:lnTo>
                    <a:pt x="72" y="6"/>
                  </a:lnTo>
                  <a:lnTo>
                    <a:pt x="60" y="2"/>
                  </a:lnTo>
                  <a:lnTo>
                    <a:pt x="48" y="0"/>
                  </a:lnTo>
                  <a:lnTo>
                    <a:pt x="46" y="2"/>
                  </a:lnTo>
                  <a:lnTo>
                    <a:pt x="48" y="6"/>
                  </a:lnTo>
                  <a:close/>
                </a:path>
              </a:pathLst>
            </a:custGeom>
            <a:solidFill>
              <a:srgbClr val="1F8E43"/>
            </a:solidFill>
            <a:ln w="3175">
              <a:solidFill>
                <a:srgbClr val="006B30"/>
              </a:solidFill>
              <a:round/>
              <a:headEnd/>
              <a:tailEnd/>
            </a:ln>
          </p:spPr>
          <p:txBody>
            <a:bodyPr/>
            <a:lstStyle/>
            <a:p>
              <a:endParaRPr lang="en-US"/>
            </a:p>
          </p:txBody>
        </p:sp>
        <p:sp>
          <p:nvSpPr>
            <p:cNvPr id="29406" name="Freeform 465"/>
            <p:cNvSpPr>
              <a:spLocks/>
            </p:cNvSpPr>
            <p:nvPr/>
          </p:nvSpPr>
          <p:spPr bwMode="auto">
            <a:xfrm>
              <a:off x="990" y="2502"/>
              <a:ext cx="92" cy="34"/>
            </a:xfrm>
            <a:custGeom>
              <a:avLst/>
              <a:gdLst>
                <a:gd name="T0" fmla="*/ 56 w 92"/>
                <a:gd name="T1" fmla="*/ 0 h 34"/>
                <a:gd name="T2" fmla="*/ 40 w 92"/>
                <a:gd name="T3" fmla="*/ 2 h 34"/>
                <a:gd name="T4" fmla="*/ 24 w 92"/>
                <a:gd name="T5" fmla="*/ 6 h 34"/>
                <a:gd name="T6" fmla="*/ 12 w 92"/>
                <a:gd name="T7" fmla="*/ 14 h 34"/>
                <a:gd name="T8" fmla="*/ 0 w 92"/>
                <a:gd name="T9" fmla="*/ 26 h 34"/>
                <a:gd name="T10" fmla="*/ 24 w 92"/>
                <a:gd name="T11" fmla="*/ 22 h 34"/>
                <a:gd name="T12" fmla="*/ 36 w 92"/>
                <a:gd name="T13" fmla="*/ 22 h 34"/>
                <a:gd name="T14" fmla="*/ 46 w 92"/>
                <a:gd name="T15" fmla="*/ 22 h 34"/>
                <a:gd name="T16" fmla="*/ 42 w 92"/>
                <a:gd name="T17" fmla="*/ 26 h 34"/>
                <a:gd name="T18" fmla="*/ 38 w 92"/>
                <a:gd name="T19" fmla="*/ 28 h 34"/>
                <a:gd name="T20" fmla="*/ 60 w 92"/>
                <a:gd name="T21" fmla="*/ 30 h 34"/>
                <a:gd name="T22" fmla="*/ 72 w 92"/>
                <a:gd name="T23" fmla="*/ 32 h 34"/>
                <a:gd name="T24" fmla="*/ 82 w 92"/>
                <a:gd name="T25" fmla="*/ 34 h 34"/>
                <a:gd name="T26" fmla="*/ 80 w 92"/>
                <a:gd name="T27" fmla="*/ 28 h 34"/>
                <a:gd name="T28" fmla="*/ 76 w 92"/>
                <a:gd name="T29" fmla="*/ 24 h 34"/>
                <a:gd name="T30" fmla="*/ 66 w 92"/>
                <a:gd name="T31" fmla="*/ 16 h 34"/>
                <a:gd name="T32" fmla="*/ 80 w 92"/>
                <a:gd name="T33" fmla="*/ 16 h 34"/>
                <a:gd name="T34" fmla="*/ 92 w 92"/>
                <a:gd name="T35" fmla="*/ 16 h 34"/>
                <a:gd name="T36" fmla="*/ 76 w 92"/>
                <a:gd name="T37" fmla="*/ 8 h 34"/>
                <a:gd name="T38" fmla="*/ 58 w 92"/>
                <a:gd name="T39" fmla="*/ 6 h 34"/>
                <a:gd name="T40" fmla="*/ 56 w 92"/>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34"/>
                <a:gd name="T65" fmla="*/ 92 w 9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34">
                  <a:moveTo>
                    <a:pt x="56" y="0"/>
                  </a:moveTo>
                  <a:lnTo>
                    <a:pt x="40" y="2"/>
                  </a:lnTo>
                  <a:lnTo>
                    <a:pt x="24" y="6"/>
                  </a:lnTo>
                  <a:lnTo>
                    <a:pt x="12" y="14"/>
                  </a:lnTo>
                  <a:lnTo>
                    <a:pt x="0" y="26"/>
                  </a:lnTo>
                  <a:lnTo>
                    <a:pt x="24" y="22"/>
                  </a:lnTo>
                  <a:lnTo>
                    <a:pt x="36" y="22"/>
                  </a:lnTo>
                  <a:lnTo>
                    <a:pt x="46" y="22"/>
                  </a:lnTo>
                  <a:lnTo>
                    <a:pt x="42" y="26"/>
                  </a:lnTo>
                  <a:lnTo>
                    <a:pt x="38" y="28"/>
                  </a:lnTo>
                  <a:lnTo>
                    <a:pt x="60" y="30"/>
                  </a:lnTo>
                  <a:lnTo>
                    <a:pt x="72" y="32"/>
                  </a:lnTo>
                  <a:lnTo>
                    <a:pt x="82" y="34"/>
                  </a:lnTo>
                  <a:lnTo>
                    <a:pt x="80" y="28"/>
                  </a:lnTo>
                  <a:lnTo>
                    <a:pt x="76" y="24"/>
                  </a:lnTo>
                  <a:lnTo>
                    <a:pt x="66" y="16"/>
                  </a:lnTo>
                  <a:lnTo>
                    <a:pt x="80" y="16"/>
                  </a:lnTo>
                  <a:lnTo>
                    <a:pt x="92" y="16"/>
                  </a:lnTo>
                  <a:lnTo>
                    <a:pt x="76" y="8"/>
                  </a:lnTo>
                  <a:lnTo>
                    <a:pt x="58" y="6"/>
                  </a:lnTo>
                  <a:lnTo>
                    <a:pt x="56" y="0"/>
                  </a:lnTo>
                  <a:close/>
                </a:path>
              </a:pathLst>
            </a:custGeom>
            <a:solidFill>
              <a:srgbClr val="1F8E43"/>
            </a:solidFill>
            <a:ln w="3175">
              <a:solidFill>
                <a:srgbClr val="006B30"/>
              </a:solidFill>
              <a:round/>
              <a:headEnd/>
              <a:tailEnd/>
            </a:ln>
          </p:spPr>
          <p:txBody>
            <a:bodyPr/>
            <a:lstStyle/>
            <a:p>
              <a:endParaRPr lang="en-US"/>
            </a:p>
          </p:txBody>
        </p:sp>
        <p:sp>
          <p:nvSpPr>
            <p:cNvPr id="29407" name="Freeform 466"/>
            <p:cNvSpPr>
              <a:spLocks/>
            </p:cNvSpPr>
            <p:nvPr/>
          </p:nvSpPr>
          <p:spPr bwMode="auto">
            <a:xfrm>
              <a:off x="978" y="2486"/>
              <a:ext cx="64" cy="24"/>
            </a:xfrm>
            <a:custGeom>
              <a:avLst/>
              <a:gdLst>
                <a:gd name="T0" fmla="*/ 40 w 64"/>
                <a:gd name="T1" fmla="*/ 0 h 24"/>
                <a:gd name="T2" fmla="*/ 28 w 64"/>
                <a:gd name="T3" fmla="*/ 0 h 24"/>
                <a:gd name="T4" fmla="*/ 18 w 64"/>
                <a:gd name="T5" fmla="*/ 4 h 24"/>
                <a:gd name="T6" fmla="*/ 8 w 64"/>
                <a:gd name="T7" fmla="*/ 8 h 24"/>
                <a:gd name="T8" fmla="*/ 0 w 64"/>
                <a:gd name="T9" fmla="*/ 16 h 24"/>
                <a:gd name="T10" fmla="*/ 16 w 64"/>
                <a:gd name="T11" fmla="*/ 14 h 24"/>
                <a:gd name="T12" fmla="*/ 34 w 64"/>
                <a:gd name="T13" fmla="*/ 14 h 24"/>
                <a:gd name="T14" fmla="*/ 28 w 64"/>
                <a:gd name="T15" fmla="*/ 18 h 24"/>
                <a:gd name="T16" fmla="*/ 24 w 64"/>
                <a:gd name="T17" fmla="*/ 24 h 24"/>
                <a:gd name="T18" fmla="*/ 34 w 64"/>
                <a:gd name="T19" fmla="*/ 22 h 24"/>
                <a:gd name="T20" fmla="*/ 44 w 64"/>
                <a:gd name="T21" fmla="*/ 20 h 24"/>
                <a:gd name="T22" fmla="*/ 64 w 64"/>
                <a:gd name="T23" fmla="*/ 18 h 24"/>
                <a:gd name="T24" fmla="*/ 50 w 64"/>
                <a:gd name="T25" fmla="*/ 8 h 24"/>
                <a:gd name="T26" fmla="*/ 34 w 64"/>
                <a:gd name="T27" fmla="*/ 4 h 24"/>
                <a:gd name="T28" fmla="*/ 40 w 64"/>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24"/>
                <a:gd name="T47" fmla="*/ 64 w 64"/>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24">
                  <a:moveTo>
                    <a:pt x="40" y="0"/>
                  </a:moveTo>
                  <a:lnTo>
                    <a:pt x="28" y="0"/>
                  </a:lnTo>
                  <a:lnTo>
                    <a:pt x="18" y="4"/>
                  </a:lnTo>
                  <a:lnTo>
                    <a:pt x="8" y="8"/>
                  </a:lnTo>
                  <a:lnTo>
                    <a:pt x="0" y="16"/>
                  </a:lnTo>
                  <a:lnTo>
                    <a:pt x="16" y="14"/>
                  </a:lnTo>
                  <a:lnTo>
                    <a:pt x="34" y="14"/>
                  </a:lnTo>
                  <a:lnTo>
                    <a:pt x="28" y="18"/>
                  </a:lnTo>
                  <a:lnTo>
                    <a:pt x="24" y="24"/>
                  </a:lnTo>
                  <a:lnTo>
                    <a:pt x="34" y="22"/>
                  </a:lnTo>
                  <a:lnTo>
                    <a:pt x="44" y="20"/>
                  </a:lnTo>
                  <a:lnTo>
                    <a:pt x="64" y="18"/>
                  </a:lnTo>
                  <a:lnTo>
                    <a:pt x="50" y="8"/>
                  </a:lnTo>
                  <a:lnTo>
                    <a:pt x="34" y="4"/>
                  </a:lnTo>
                  <a:lnTo>
                    <a:pt x="40" y="0"/>
                  </a:lnTo>
                  <a:close/>
                </a:path>
              </a:pathLst>
            </a:custGeom>
            <a:solidFill>
              <a:srgbClr val="1F8E43"/>
            </a:solidFill>
            <a:ln w="3175">
              <a:solidFill>
                <a:srgbClr val="006B30"/>
              </a:solidFill>
              <a:round/>
              <a:headEnd/>
              <a:tailEnd/>
            </a:ln>
          </p:spPr>
          <p:txBody>
            <a:bodyPr/>
            <a:lstStyle/>
            <a:p>
              <a:endParaRPr lang="en-US"/>
            </a:p>
          </p:txBody>
        </p:sp>
        <p:sp>
          <p:nvSpPr>
            <p:cNvPr id="29408" name="Freeform 467"/>
            <p:cNvSpPr>
              <a:spLocks/>
            </p:cNvSpPr>
            <p:nvPr/>
          </p:nvSpPr>
          <p:spPr bwMode="auto">
            <a:xfrm>
              <a:off x="1076" y="2512"/>
              <a:ext cx="64" cy="20"/>
            </a:xfrm>
            <a:custGeom>
              <a:avLst/>
              <a:gdLst>
                <a:gd name="T0" fmla="*/ 30 w 64"/>
                <a:gd name="T1" fmla="*/ 0 h 20"/>
                <a:gd name="T2" fmla="*/ 22 w 64"/>
                <a:gd name="T3" fmla="*/ 0 h 20"/>
                <a:gd name="T4" fmla="*/ 14 w 64"/>
                <a:gd name="T5" fmla="*/ 2 h 20"/>
                <a:gd name="T6" fmla="*/ 6 w 64"/>
                <a:gd name="T7" fmla="*/ 6 h 20"/>
                <a:gd name="T8" fmla="*/ 0 w 64"/>
                <a:gd name="T9" fmla="*/ 10 h 20"/>
                <a:gd name="T10" fmla="*/ 22 w 64"/>
                <a:gd name="T11" fmla="*/ 12 h 20"/>
                <a:gd name="T12" fmla="*/ 32 w 64"/>
                <a:gd name="T13" fmla="*/ 14 h 20"/>
                <a:gd name="T14" fmla="*/ 44 w 64"/>
                <a:gd name="T15" fmla="*/ 18 h 20"/>
                <a:gd name="T16" fmla="*/ 28 w 64"/>
                <a:gd name="T17" fmla="*/ 14 h 20"/>
                <a:gd name="T18" fmla="*/ 42 w 64"/>
                <a:gd name="T19" fmla="*/ 16 h 20"/>
                <a:gd name="T20" fmla="*/ 58 w 64"/>
                <a:gd name="T21" fmla="*/ 20 h 20"/>
                <a:gd name="T22" fmla="*/ 56 w 64"/>
                <a:gd name="T23" fmla="*/ 14 h 20"/>
                <a:gd name="T24" fmla="*/ 54 w 64"/>
                <a:gd name="T25" fmla="*/ 10 h 20"/>
                <a:gd name="T26" fmla="*/ 46 w 64"/>
                <a:gd name="T27" fmla="*/ 4 h 20"/>
                <a:gd name="T28" fmla="*/ 54 w 64"/>
                <a:gd name="T29" fmla="*/ 4 h 20"/>
                <a:gd name="T30" fmla="*/ 64 w 64"/>
                <a:gd name="T31" fmla="*/ 6 h 20"/>
                <a:gd name="T32" fmla="*/ 58 w 64"/>
                <a:gd name="T33" fmla="*/ 2 h 20"/>
                <a:gd name="T34" fmla="*/ 52 w 64"/>
                <a:gd name="T35" fmla="*/ 0 h 20"/>
                <a:gd name="T36" fmla="*/ 40 w 64"/>
                <a:gd name="T37" fmla="*/ 0 h 20"/>
                <a:gd name="T38" fmla="*/ 30 w 6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20"/>
                <a:gd name="T62" fmla="*/ 64 w 6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20">
                  <a:moveTo>
                    <a:pt x="30" y="0"/>
                  </a:moveTo>
                  <a:lnTo>
                    <a:pt x="22" y="0"/>
                  </a:lnTo>
                  <a:lnTo>
                    <a:pt x="14" y="2"/>
                  </a:lnTo>
                  <a:lnTo>
                    <a:pt x="6" y="6"/>
                  </a:lnTo>
                  <a:lnTo>
                    <a:pt x="0" y="10"/>
                  </a:lnTo>
                  <a:lnTo>
                    <a:pt x="22" y="12"/>
                  </a:lnTo>
                  <a:lnTo>
                    <a:pt x="32" y="14"/>
                  </a:lnTo>
                  <a:lnTo>
                    <a:pt x="44" y="18"/>
                  </a:lnTo>
                  <a:lnTo>
                    <a:pt x="28" y="14"/>
                  </a:lnTo>
                  <a:lnTo>
                    <a:pt x="42" y="16"/>
                  </a:lnTo>
                  <a:lnTo>
                    <a:pt x="58" y="20"/>
                  </a:lnTo>
                  <a:lnTo>
                    <a:pt x="56" y="14"/>
                  </a:lnTo>
                  <a:lnTo>
                    <a:pt x="54" y="10"/>
                  </a:lnTo>
                  <a:lnTo>
                    <a:pt x="46" y="4"/>
                  </a:lnTo>
                  <a:lnTo>
                    <a:pt x="54" y="4"/>
                  </a:lnTo>
                  <a:lnTo>
                    <a:pt x="64" y="6"/>
                  </a:lnTo>
                  <a:lnTo>
                    <a:pt x="58" y="2"/>
                  </a:lnTo>
                  <a:lnTo>
                    <a:pt x="52" y="0"/>
                  </a:lnTo>
                  <a:lnTo>
                    <a:pt x="40" y="0"/>
                  </a:lnTo>
                  <a:lnTo>
                    <a:pt x="30" y="0"/>
                  </a:lnTo>
                  <a:close/>
                </a:path>
              </a:pathLst>
            </a:custGeom>
            <a:solidFill>
              <a:srgbClr val="1F8E43"/>
            </a:solidFill>
            <a:ln w="3175">
              <a:solidFill>
                <a:srgbClr val="006B30"/>
              </a:solidFill>
              <a:round/>
              <a:headEnd/>
              <a:tailEnd/>
            </a:ln>
          </p:spPr>
          <p:txBody>
            <a:bodyPr/>
            <a:lstStyle/>
            <a:p>
              <a:endParaRPr lang="en-US"/>
            </a:p>
          </p:txBody>
        </p:sp>
        <p:sp>
          <p:nvSpPr>
            <p:cNvPr id="29409" name="Freeform 468"/>
            <p:cNvSpPr>
              <a:spLocks/>
            </p:cNvSpPr>
            <p:nvPr/>
          </p:nvSpPr>
          <p:spPr bwMode="auto">
            <a:xfrm>
              <a:off x="1128" y="2480"/>
              <a:ext cx="54" cy="30"/>
            </a:xfrm>
            <a:custGeom>
              <a:avLst/>
              <a:gdLst>
                <a:gd name="T0" fmla="*/ 38 w 54"/>
                <a:gd name="T1" fmla="*/ 4 h 30"/>
                <a:gd name="T2" fmla="*/ 32 w 54"/>
                <a:gd name="T3" fmla="*/ 2 h 30"/>
                <a:gd name="T4" fmla="*/ 28 w 54"/>
                <a:gd name="T5" fmla="*/ 0 h 30"/>
                <a:gd name="T6" fmla="*/ 18 w 54"/>
                <a:gd name="T7" fmla="*/ 2 h 30"/>
                <a:gd name="T8" fmla="*/ 8 w 54"/>
                <a:gd name="T9" fmla="*/ 6 h 30"/>
                <a:gd name="T10" fmla="*/ 0 w 54"/>
                <a:gd name="T11" fmla="*/ 14 h 30"/>
                <a:gd name="T12" fmla="*/ 16 w 54"/>
                <a:gd name="T13" fmla="*/ 14 h 30"/>
                <a:gd name="T14" fmla="*/ 24 w 54"/>
                <a:gd name="T15" fmla="*/ 16 h 30"/>
                <a:gd name="T16" fmla="*/ 32 w 54"/>
                <a:gd name="T17" fmla="*/ 20 h 30"/>
                <a:gd name="T18" fmla="*/ 26 w 54"/>
                <a:gd name="T19" fmla="*/ 22 h 30"/>
                <a:gd name="T20" fmla="*/ 40 w 54"/>
                <a:gd name="T21" fmla="*/ 26 h 30"/>
                <a:gd name="T22" fmla="*/ 54 w 54"/>
                <a:gd name="T23" fmla="*/ 30 h 30"/>
                <a:gd name="T24" fmla="*/ 48 w 54"/>
                <a:gd name="T25" fmla="*/ 20 h 30"/>
                <a:gd name="T26" fmla="*/ 46 w 54"/>
                <a:gd name="T27" fmla="*/ 14 h 30"/>
                <a:gd name="T28" fmla="*/ 42 w 54"/>
                <a:gd name="T29" fmla="*/ 10 h 30"/>
                <a:gd name="T30" fmla="*/ 48 w 54"/>
                <a:gd name="T31" fmla="*/ 10 h 30"/>
                <a:gd name="T32" fmla="*/ 44 w 54"/>
                <a:gd name="T33" fmla="*/ 8 h 30"/>
                <a:gd name="T34" fmla="*/ 40 w 54"/>
                <a:gd name="T35" fmla="*/ 6 h 30"/>
                <a:gd name="T36" fmla="*/ 36 w 54"/>
                <a:gd name="T37" fmla="*/ 4 h 30"/>
                <a:gd name="T38" fmla="*/ 32 w 54"/>
                <a:gd name="T39" fmla="*/ 2 h 30"/>
                <a:gd name="T40" fmla="*/ 34 w 54"/>
                <a:gd name="T41" fmla="*/ 0 h 30"/>
                <a:gd name="T42" fmla="*/ 38 w 54"/>
                <a:gd name="T43" fmla="*/ 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0"/>
                <a:gd name="T68" fmla="*/ 54 w 54"/>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0">
                  <a:moveTo>
                    <a:pt x="38" y="4"/>
                  </a:moveTo>
                  <a:lnTo>
                    <a:pt x="32" y="2"/>
                  </a:lnTo>
                  <a:lnTo>
                    <a:pt x="28" y="0"/>
                  </a:lnTo>
                  <a:lnTo>
                    <a:pt x="18" y="2"/>
                  </a:lnTo>
                  <a:lnTo>
                    <a:pt x="8" y="6"/>
                  </a:lnTo>
                  <a:lnTo>
                    <a:pt x="0" y="14"/>
                  </a:lnTo>
                  <a:lnTo>
                    <a:pt x="16" y="14"/>
                  </a:lnTo>
                  <a:lnTo>
                    <a:pt x="24" y="16"/>
                  </a:lnTo>
                  <a:lnTo>
                    <a:pt x="32" y="20"/>
                  </a:lnTo>
                  <a:lnTo>
                    <a:pt x="26" y="22"/>
                  </a:lnTo>
                  <a:lnTo>
                    <a:pt x="40" y="26"/>
                  </a:lnTo>
                  <a:lnTo>
                    <a:pt x="54" y="30"/>
                  </a:lnTo>
                  <a:lnTo>
                    <a:pt x="48" y="20"/>
                  </a:lnTo>
                  <a:lnTo>
                    <a:pt x="46" y="14"/>
                  </a:lnTo>
                  <a:lnTo>
                    <a:pt x="42" y="10"/>
                  </a:lnTo>
                  <a:lnTo>
                    <a:pt x="48" y="10"/>
                  </a:lnTo>
                  <a:lnTo>
                    <a:pt x="44" y="8"/>
                  </a:lnTo>
                  <a:lnTo>
                    <a:pt x="40" y="6"/>
                  </a:lnTo>
                  <a:lnTo>
                    <a:pt x="36" y="4"/>
                  </a:lnTo>
                  <a:lnTo>
                    <a:pt x="32" y="2"/>
                  </a:lnTo>
                  <a:lnTo>
                    <a:pt x="34" y="0"/>
                  </a:lnTo>
                  <a:lnTo>
                    <a:pt x="38" y="4"/>
                  </a:lnTo>
                  <a:close/>
                </a:path>
              </a:pathLst>
            </a:custGeom>
            <a:solidFill>
              <a:srgbClr val="1F8E43"/>
            </a:solidFill>
            <a:ln w="3175">
              <a:solidFill>
                <a:srgbClr val="006B30"/>
              </a:solidFill>
              <a:round/>
              <a:headEnd/>
              <a:tailEnd/>
            </a:ln>
          </p:spPr>
          <p:txBody>
            <a:bodyPr/>
            <a:lstStyle/>
            <a:p>
              <a:endParaRPr lang="en-US"/>
            </a:p>
          </p:txBody>
        </p:sp>
        <p:sp>
          <p:nvSpPr>
            <p:cNvPr id="29410" name="Freeform 469"/>
            <p:cNvSpPr>
              <a:spLocks/>
            </p:cNvSpPr>
            <p:nvPr/>
          </p:nvSpPr>
          <p:spPr bwMode="auto">
            <a:xfrm>
              <a:off x="1116" y="2450"/>
              <a:ext cx="30" cy="18"/>
            </a:xfrm>
            <a:custGeom>
              <a:avLst/>
              <a:gdLst>
                <a:gd name="T0" fmla="*/ 28 w 30"/>
                <a:gd name="T1" fmla="*/ 4 h 18"/>
                <a:gd name="T2" fmla="*/ 14 w 30"/>
                <a:gd name="T3" fmla="*/ 2 h 18"/>
                <a:gd name="T4" fmla="*/ 8 w 30"/>
                <a:gd name="T5" fmla="*/ 2 h 18"/>
                <a:gd name="T6" fmla="*/ 0 w 30"/>
                <a:gd name="T7" fmla="*/ 4 h 18"/>
                <a:gd name="T8" fmla="*/ 10 w 30"/>
                <a:gd name="T9" fmla="*/ 6 h 18"/>
                <a:gd name="T10" fmla="*/ 18 w 30"/>
                <a:gd name="T11" fmla="*/ 10 h 18"/>
                <a:gd name="T12" fmla="*/ 14 w 30"/>
                <a:gd name="T13" fmla="*/ 12 h 18"/>
                <a:gd name="T14" fmla="*/ 10 w 30"/>
                <a:gd name="T15" fmla="*/ 12 h 18"/>
                <a:gd name="T16" fmla="*/ 20 w 30"/>
                <a:gd name="T17" fmla="*/ 16 h 18"/>
                <a:gd name="T18" fmla="*/ 30 w 30"/>
                <a:gd name="T19" fmla="*/ 18 h 18"/>
                <a:gd name="T20" fmla="*/ 28 w 30"/>
                <a:gd name="T21" fmla="*/ 12 h 18"/>
                <a:gd name="T22" fmla="*/ 22 w 30"/>
                <a:gd name="T23" fmla="*/ 6 h 18"/>
                <a:gd name="T24" fmla="*/ 30 w 30"/>
                <a:gd name="T25" fmla="*/ 8 h 18"/>
                <a:gd name="T26" fmla="*/ 28 w 30"/>
                <a:gd name="T27" fmla="*/ 4 h 18"/>
                <a:gd name="T28" fmla="*/ 24 w 30"/>
                <a:gd name="T29" fmla="*/ 2 h 18"/>
                <a:gd name="T30" fmla="*/ 14 w 30"/>
                <a:gd name="T31" fmla="*/ 0 h 18"/>
                <a:gd name="T32" fmla="*/ 28 w 30"/>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28" y="4"/>
                  </a:moveTo>
                  <a:lnTo>
                    <a:pt x="14" y="2"/>
                  </a:lnTo>
                  <a:lnTo>
                    <a:pt x="8" y="2"/>
                  </a:lnTo>
                  <a:lnTo>
                    <a:pt x="0" y="4"/>
                  </a:lnTo>
                  <a:lnTo>
                    <a:pt x="10" y="6"/>
                  </a:lnTo>
                  <a:lnTo>
                    <a:pt x="18" y="10"/>
                  </a:lnTo>
                  <a:lnTo>
                    <a:pt x="14" y="12"/>
                  </a:lnTo>
                  <a:lnTo>
                    <a:pt x="10" y="12"/>
                  </a:lnTo>
                  <a:lnTo>
                    <a:pt x="20" y="16"/>
                  </a:lnTo>
                  <a:lnTo>
                    <a:pt x="30" y="18"/>
                  </a:lnTo>
                  <a:lnTo>
                    <a:pt x="28" y="12"/>
                  </a:lnTo>
                  <a:lnTo>
                    <a:pt x="22" y="6"/>
                  </a:lnTo>
                  <a:lnTo>
                    <a:pt x="30" y="8"/>
                  </a:lnTo>
                  <a:lnTo>
                    <a:pt x="28" y="4"/>
                  </a:lnTo>
                  <a:lnTo>
                    <a:pt x="24" y="2"/>
                  </a:lnTo>
                  <a:lnTo>
                    <a:pt x="14" y="0"/>
                  </a:lnTo>
                  <a:lnTo>
                    <a:pt x="28" y="4"/>
                  </a:lnTo>
                  <a:close/>
                </a:path>
              </a:pathLst>
            </a:custGeom>
            <a:solidFill>
              <a:srgbClr val="1F8E43"/>
            </a:solidFill>
            <a:ln w="3175">
              <a:solidFill>
                <a:srgbClr val="006B30"/>
              </a:solidFill>
              <a:round/>
              <a:headEnd/>
              <a:tailEnd/>
            </a:ln>
          </p:spPr>
          <p:txBody>
            <a:bodyPr/>
            <a:lstStyle/>
            <a:p>
              <a:endParaRPr lang="en-US"/>
            </a:p>
          </p:txBody>
        </p:sp>
        <p:sp>
          <p:nvSpPr>
            <p:cNvPr id="29411" name="Freeform 470"/>
            <p:cNvSpPr>
              <a:spLocks/>
            </p:cNvSpPr>
            <p:nvPr/>
          </p:nvSpPr>
          <p:spPr bwMode="auto">
            <a:xfrm>
              <a:off x="1092" y="2442"/>
              <a:ext cx="28" cy="10"/>
            </a:xfrm>
            <a:custGeom>
              <a:avLst/>
              <a:gdLst>
                <a:gd name="T0" fmla="*/ 20 w 28"/>
                <a:gd name="T1" fmla="*/ 2 h 10"/>
                <a:gd name="T2" fmla="*/ 16 w 28"/>
                <a:gd name="T3" fmla="*/ 0 h 10"/>
                <a:gd name="T4" fmla="*/ 10 w 28"/>
                <a:gd name="T5" fmla="*/ 0 h 10"/>
                <a:gd name="T6" fmla="*/ 0 w 28"/>
                <a:gd name="T7" fmla="*/ 2 h 10"/>
                <a:gd name="T8" fmla="*/ 6 w 28"/>
                <a:gd name="T9" fmla="*/ 4 h 10"/>
                <a:gd name="T10" fmla="*/ 12 w 28"/>
                <a:gd name="T11" fmla="*/ 6 h 10"/>
                <a:gd name="T12" fmla="*/ 10 w 28"/>
                <a:gd name="T13" fmla="*/ 6 h 10"/>
                <a:gd name="T14" fmla="*/ 10 w 28"/>
                <a:gd name="T15" fmla="*/ 8 h 10"/>
                <a:gd name="T16" fmla="*/ 14 w 28"/>
                <a:gd name="T17" fmla="*/ 10 h 10"/>
                <a:gd name="T18" fmla="*/ 18 w 28"/>
                <a:gd name="T19" fmla="*/ 10 h 10"/>
                <a:gd name="T20" fmla="*/ 28 w 28"/>
                <a:gd name="T21" fmla="*/ 10 h 10"/>
                <a:gd name="T22" fmla="*/ 24 w 28"/>
                <a:gd name="T23" fmla="*/ 6 h 10"/>
                <a:gd name="T24" fmla="*/ 20 w 28"/>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0"/>
                <a:gd name="T41" fmla="*/ 28 w 2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0">
                  <a:moveTo>
                    <a:pt x="20" y="2"/>
                  </a:moveTo>
                  <a:lnTo>
                    <a:pt x="16" y="0"/>
                  </a:lnTo>
                  <a:lnTo>
                    <a:pt x="10" y="0"/>
                  </a:lnTo>
                  <a:lnTo>
                    <a:pt x="0" y="2"/>
                  </a:lnTo>
                  <a:lnTo>
                    <a:pt x="6" y="4"/>
                  </a:lnTo>
                  <a:lnTo>
                    <a:pt x="12" y="6"/>
                  </a:lnTo>
                  <a:lnTo>
                    <a:pt x="10" y="6"/>
                  </a:lnTo>
                  <a:lnTo>
                    <a:pt x="10" y="8"/>
                  </a:lnTo>
                  <a:lnTo>
                    <a:pt x="14" y="10"/>
                  </a:lnTo>
                  <a:lnTo>
                    <a:pt x="18" y="10"/>
                  </a:lnTo>
                  <a:lnTo>
                    <a:pt x="28" y="10"/>
                  </a:lnTo>
                  <a:lnTo>
                    <a:pt x="24" y="6"/>
                  </a:lnTo>
                  <a:lnTo>
                    <a:pt x="20" y="2"/>
                  </a:lnTo>
                  <a:close/>
                </a:path>
              </a:pathLst>
            </a:custGeom>
            <a:solidFill>
              <a:srgbClr val="1F8E43"/>
            </a:solidFill>
            <a:ln w="3175">
              <a:solidFill>
                <a:srgbClr val="006B30"/>
              </a:solidFill>
              <a:round/>
              <a:headEnd/>
              <a:tailEnd/>
            </a:ln>
          </p:spPr>
          <p:txBody>
            <a:bodyPr/>
            <a:lstStyle/>
            <a:p>
              <a:endParaRPr lang="en-US"/>
            </a:p>
          </p:txBody>
        </p:sp>
        <p:sp>
          <p:nvSpPr>
            <p:cNvPr id="29412" name="Freeform 471"/>
            <p:cNvSpPr>
              <a:spLocks/>
            </p:cNvSpPr>
            <p:nvPr/>
          </p:nvSpPr>
          <p:spPr bwMode="auto">
            <a:xfrm>
              <a:off x="1106" y="2456"/>
              <a:ext cx="16" cy="6"/>
            </a:xfrm>
            <a:custGeom>
              <a:avLst/>
              <a:gdLst>
                <a:gd name="T0" fmla="*/ 16 w 16"/>
                <a:gd name="T1" fmla="*/ 2 h 6"/>
                <a:gd name="T2" fmla="*/ 12 w 16"/>
                <a:gd name="T3" fmla="*/ 0 h 6"/>
                <a:gd name="T4" fmla="*/ 8 w 16"/>
                <a:gd name="T5" fmla="*/ 0 h 6"/>
                <a:gd name="T6" fmla="*/ 4 w 16"/>
                <a:gd name="T7" fmla="*/ 0 h 6"/>
                <a:gd name="T8" fmla="*/ 0 w 16"/>
                <a:gd name="T9" fmla="*/ 4 h 6"/>
                <a:gd name="T10" fmla="*/ 4 w 16"/>
                <a:gd name="T11" fmla="*/ 6 h 6"/>
                <a:gd name="T12" fmla="*/ 8 w 16"/>
                <a:gd name="T13" fmla="*/ 6 h 6"/>
                <a:gd name="T14" fmla="*/ 16 w 16"/>
                <a:gd name="T15" fmla="*/ 6 h 6"/>
                <a:gd name="T16" fmla="*/ 10 w 16"/>
                <a:gd name="T17" fmla="*/ 0 h 6"/>
                <a:gd name="T18" fmla="*/ 16 w 1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16" y="2"/>
                  </a:moveTo>
                  <a:lnTo>
                    <a:pt x="12" y="0"/>
                  </a:lnTo>
                  <a:lnTo>
                    <a:pt x="8" y="0"/>
                  </a:lnTo>
                  <a:lnTo>
                    <a:pt x="4" y="0"/>
                  </a:lnTo>
                  <a:lnTo>
                    <a:pt x="0" y="4"/>
                  </a:lnTo>
                  <a:lnTo>
                    <a:pt x="4" y="6"/>
                  </a:lnTo>
                  <a:lnTo>
                    <a:pt x="8" y="6"/>
                  </a:lnTo>
                  <a:lnTo>
                    <a:pt x="16" y="6"/>
                  </a:lnTo>
                  <a:lnTo>
                    <a:pt x="10" y="0"/>
                  </a:lnTo>
                  <a:lnTo>
                    <a:pt x="16" y="2"/>
                  </a:lnTo>
                  <a:close/>
                </a:path>
              </a:pathLst>
            </a:custGeom>
            <a:solidFill>
              <a:srgbClr val="1F8E43"/>
            </a:solidFill>
            <a:ln w="3175">
              <a:solidFill>
                <a:srgbClr val="006B30"/>
              </a:solidFill>
              <a:round/>
              <a:headEnd/>
              <a:tailEnd/>
            </a:ln>
          </p:spPr>
          <p:txBody>
            <a:bodyPr/>
            <a:lstStyle/>
            <a:p>
              <a:endParaRPr lang="en-US"/>
            </a:p>
          </p:txBody>
        </p:sp>
        <p:sp>
          <p:nvSpPr>
            <p:cNvPr id="29413" name="Freeform 472"/>
            <p:cNvSpPr>
              <a:spLocks/>
            </p:cNvSpPr>
            <p:nvPr/>
          </p:nvSpPr>
          <p:spPr bwMode="auto">
            <a:xfrm>
              <a:off x="1114" y="2434"/>
              <a:ext cx="24" cy="10"/>
            </a:xfrm>
            <a:custGeom>
              <a:avLst/>
              <a:gdLst>
                <a:gd name="T0" fmla="*/ 20 w 24"/>
                <a:gd name="T1" fmla="*/ 6 h 10"/>
                <a:gd name="T2" fmla="*/ 14 w 24"/>
                <a:gd name="T3" fmla="*/ 2 h 10"/>
                <a:gd name="T4" fmla="*/ 10 w 24"/>
                <a:gd name="T5" fmla="*/ 2 h 10"/>
                <a:gd name="T6" fmla="*/ 4 w 24"/>
                <a:gd name="T7" fmla="*/ 0 h 10"/>
                <a:gd name="T8" fmla="*/ 0 w 24"/>
                <a:gd name="T9" fmla="*/ 4 h 10"/>
                <a:gd name="T10" fmla="*/ 6 w 24"/>
                <a:gd name="T11" fmla="*/ 6 h 10"/>
                <a:gd name="T12" fmla="*/ 12 w 24"/>
                <a:gd name="T13" fmla="*/ 8 h 10"/>
                <a:gd name="T14" fmla="*/ 24 w 24"/>
                <a:gd name="T15" fmla="*/ 10 h 10"/>
                <a:gd name="T16" fmla="*/ 18 w 24"/>
                <a:gd name="T17" fmla="*/ 4 h 10"/>
                <a:gd name="T18" fmla="*/ 20 w 24"/>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
                <a:gd name="T32" fmla="*/ 24 w 2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
                  <a:moveTo>
                    <a:pt x="20" y="6"/>
                  </a:moveTo>
                  <a:lnTo>
                    <a:pt x="14" y="2"/>
                  </a:lnTo>
                  <a:lnTo>
                    <a:pt x="10" y="2"/>
                  </a:lnTo>
                  <a:lnTo>
                    <a:pt x="4" y="0"/>
                  </a:lnTo>
                  <a:lnTo>
                    <a:pt x="0" y="4"/>
                  </a:lnTo>
                  <a:lnTo>
                    <a:pt x="6" y="6"/>
                  </a:lnTo>
                  <a:lnTo>
                    <a:pt x="12" y="8"/>
                  </a:lnTo>
                  <a:lnTo>
                    <a:pt x="24" y="10"/>
                  </a:lnTo>
                  <a:lnTo>
                    <a:pt x="18" y="4"/>
                  </a:lnTo>
                  <a:lnTo>
                    <a:pt x="20" y="6"/>
                  </a:lnTo>
                  <a:close/>
                </a:path>
              </a:pathLst>
            </a:custGeom>
            <a:solidFill>
              <a:srgbClr val="1F8E43"/>
            </a:solidFill>
            <a:ln w="3175">
              <a:solidFill>
                <a:srgbClr val="006B30"/>
              </a:solidFill>
              <a:round/>
              <a:headEnd/>
              <a:tailEnd/>
            </a:ln>
          </p:spPr>
          <p:txBody>
            <a:bodyPr/>
            <a:lstStyle/>
            <a:p>
              <a:endParaRPr lang="en-US"/>
            </a:p>
          </p:txBody>
        </p:sp>
        <p:sp>
          <p:nvSpPr>
            <p:cNvPr id="29414" name="Freeform 473"/>
            <p:cNvSpPr>
              <a:spLocks/>
            </p:cNvSpPr>
            <p:nvPr/>
          </p:nvSpPr>
          <p:spPr bwMode="auto">
            <a:xfrm>
              <a:off x="1154" y="2464"/>
              <a:ext cx="20" cy="8"/>
            </a:xfrm>
            <a:custGeom>
              <a:avLst/>
              <a:gdLst>
                <a:gd name="T0" fmla="*/ 20 w 20"/>
                <a:gd name="T1" fmla="*/ 2 h 8"/>
                <a:gd name="T2" fmla="*/ 10 w 20"/>
                <a:gd name="T3" fmla="*/ 0 h 8"/>
                <a:gd name="T4" fmla="*/ 4 w 20"/>
                <a:gd name="T5" fmla="*/ 0 h 8"/>
                <a:gd name="T6" fmla="*/ 0 w 20"/>
                <a:gd name="T7" fmla="*/ 4 h 8"/>
                <a:gd name="T8" fmla="*/ 10 w 20"/>
                <a:gd name="T9" fmla="*/ 8 h 8"/>
                <a:gd name="T10" fmla="*/ 20 w 20"/>
                <a:gd name="T11" fmla="*/ 8 h 8"/>
                <a:gd name="T12" fmla="*/ 16 w 20"/>
                <a:gd name="T13" fmla="*/ 2 h 8"/>
                <a:gd name="T14" fmla="*/ 12 w 20"/>
                <a:gd name="T15" fmla="*/ 0 h 8"/>
                <a:gd name="T16" fmla="*/ 6 w 20"/>
                <a:gd name="T17" fmla="*/ 0 h 8"/>
                <a:gd name="T18" fmla="*/ 20 w 20"/>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
                <a:gd name="T32" fmla="*/ 20 w 2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
                  <a:moveTo>
                    <a:pt x="20" y="2"/>
                  </a:moveTo>
                  <a:lnTo>
                    <a:pt x="10" y="0"/>
                  </a:lnTo>
                  <a:lnTo>
                    <a:pt x="4" y="0"/>
                  </a:lnTo>
                  <a:lnTo>
                    <a:pt x="0" y="4"/>
                  </a:lnTo>
                  <a:lnTo>
                    <a:pt x="10" y="8"/>
                  </a:lnTo>
                  <a:lnTo>
                    <a:pt x="20" y="8"/>
                  </a:lnTo>
                  <a:lnTo>
                    <a:pt x="16" y="2"/>
                  </a:lnTo>
                  <a:lnTo>
                    <a:pt x="12" y="0"/>
                  </a:lnTo>
                  <a:lnTo>
                    <a:pt x="6"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415" name="Freeform 474"/>
            <p:cNvSpPr>
              <a:spLocks/>
            </p:cNvSpPr>
            <p:nvPr/>
          </p:nvSpPr>
          <p:spPr bwMode="auto">
            <a:xfrm>
              <a:off x="1138" y="2516"/>
              <a:ext cx="22" cy="8"/>
            </a:xfrm>
            <a:custGeom>
              <a:avLst/>
              <a:gdLst>
                <a:gd name="T0" fmla="*/ 18 w 22"/>
                <a:gd name="T1" fmla="*/ 2 h 8"/>
                <a:gd name="T2" fmla="*/ 10 w 22"/>
                <a:gd name="T3" fmla="*/ 0 h 8"/>
                <a:gd name="T4" fmla="*/ 4 w 22"/>
                <a:gd name="T5" fmla="*/ 0 h 8"/>
                <a:gd name="T6" fmla="*/ 0 w 22"/>
                <a:gd name="T7" fmla="*/ 2 h 8"/>
                <a:gd name="T8" fmla="*/ 10 w 22"/>
                <a:gd name="T9" fmla="*/ 6 h 8"/>
                <a:gd name="T10" fmla="*/ 22 w 22"/>
                <a:gd name="T11" fmla="*/ 8 h 8"/>
                <a:gd name="T12" fmla="*/ 18 w 22"/>
                <a:gd name="T13" fmla="*/ 4 h 8"/>
                <a:gd name="T14" fmla="*/ 14 w 22"/>
                <a:gd name="T15" fmla="*/ 0 h 8"/>
                <a:gd name="T16" fmla="*/ 18 w 22"/>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
                <a:gd name="T29" fmla="*/ 22 w 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
                  <a:moveTo>
                    <a:pt x="18" y="2"/>
                  </a:moveTo>
                  <a:lnTo>
                    <a:pt x="10" y="0"/>
                  </a:lnTo>
                  <a:lnTo>
                    <a:pt x="4" y="0"/>
                  </a:lnTo>
                  <a:lnTo>
                    <a:pt x="0" y="2"/>
                  </a:lnTo>
                  <a:lnTo>
                    <a:pt x="10" y="6"/>
                  </a:lnTo>
                  <a:lnTo>
                    <a:pt x="22" y="8"/>
                  </a:lnTo>
                  <a:lnTo>
                    <a:pt x="18" y="4"/>
                  </a:lnTo>
                  <a:lnTo>
                    <a:pt x="14" y="0"/>
                  </a:lnTo>
                  <a:lnTo>
                    <a:pt x="18" y="2"/>
                  </a:lnTo>
                  <a:close/>
                </a:path>
              </a:pathLst>
            </a:custGeom>
            <a:solidFill>
              <a:srgbClr val="1F8E43"/>
            </a:solidFill>
            <a:ln w="3175">
              <a:solidFill>
                <a:srgbClr val="006B30"/>
              </a:solidFill>
              <a:round/>
              <a:headEnd/>
              <a:tailEnd/>
            </a:ln>
          </p:spPr>
          <p:txBody>
            <a:bodyPr/>
            <a:lstStyle/>
            <a:p>
              <a:endParaRPr lang="en-US"/>
            </a:p>
          </p:txBody>
        </p:sp>
        <p:sp>
          <p:nvSpPr>
            <p:cNvPr id="29416" name="Freeform 475"/>
            <p:cNvSpPr>
              <a:spLocks/>
            </p:cNvSpPr>
            <p:nvPr/>
          </p:nvSpPr>
          <p:spPr bwMode="auto">
            <a:xfrm>
              <a:off x="1138" y="2504"/>
              <a:ext cx="24" cy="12"/>
            </a:xfrm>
            <a:custGeom>
              <a:avLst/>
              <a:gdLst>
                <a:gd name="T0" fmla="*/ 24 w 24"/>
                <a:gd name="T1" fmla="*/ 6 h 12"/>
                <a:gd name="T2" fmla="*/ 12 w 24"/>
                <a:gd name="T3" fmla="*/ 2 h 12"/>
                <a:gd name="T4" fmla="*/ 0 w 24"/>
                <a:gd name="T5" fmla="*/ 0 h 12"/>
                <a:gd name="T6" fmla="*/ 4 w 24"/>
                <a:gd name="T7" fmla="*/ 6 h 12"/>
                <a:gd name="T8" fmla="*/ 10 w 24"/>
                <a:gd name="T9" fmla="*/ 8 h 12"/>
                <a:gd name="T10" fmla="*/ 22 w 24"/>
                <a:gd name="T11" fmla="*/ 12 h 12"/>
                <a:gd name="T12" fmla="*/ 22 w 24"/>
                <a:gd name="T13" fmla="*/ 10 h 12"/>
                <a:gd name="T14" fmla="*/ 18 w 24"/>
                <a:gd name="T15" fmla="*/ 6 h 12"/>
                <a:gd name="T16" fmla="*/ 24 w 24"/>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2"/>
                <a:gd name="T29" fmla="*/ 24 w 2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2">
                  <a:moveTo>
                    <a:pt x="24" y="6"/>
                  </a:moveTo>
                  <a:lnTo>
                    <a:pt x="12" y="2"/>
                  </a:lnTo>
                  <a:lnTo>
                    <a:pt x="0" y="0"/>
                  </a:lnTo>
                  <a:lnTo>
                    <a:pt x="4" y="6"/>
                  </a:lnTo>
                  <a:lnTo>
                    <a:pt x="10" y="8"/>
                  </a:lnTo>
                  <a:lnTo>
                    <a:pt x="22" y="12"/>
                  </a:lnTo>
                  <a:lnTo>
                    <a:pt x="22" y="10"/>
                  </a:lnTo>
                  <a:lnTo>
                    <a:pt x="18" y="6"/>
                  </a:lnTo>
                  <a:lnTo>
                    <a:pt x="24" y="6"/>
                  </a:lnTo>
                  <a:close/>
                </a:path>
              </a:pathLst>
            </a:custGeom>
            <a:solidFill>
              <a:srgbClr val="1F8E43"/>
            </a:solidFill>
            <a:ln w="3175">
              <a:solidFill>
                <a:srgbClr val="006B30"/>
              </a:solidFill>
              <a:round/>
              <a:headEnd/>
              <a:tailEnd/>
            </a:ln>
          </p:spPr>
          <p:txBody>
            <a:bodyPr/>
            <a:lstStyle/>
            <a:p>
              <a:endParaRPr lang="en-US"/>
            </a:p>
          </p:txBody>
        </p:sp>
        <p:sp>
          <p:nvSpPr>
            <p:cNvPr id="29417" name="Freeform 476"/>
            <p:cNvSpPr>
              <a:spLocks/>
            </p:cNvSpPr>
            <p:nvPr/>
          </p:nvSpPr>
          <p:spPr bwMode="auto">
            <a:xfrm>
              <a:off x="1128" y="2614"/>
              <a:ext cx="22" cy="6"/>
            </a:xfrm>
            <a:custGeom>
              <a:avLst/>
              <a:gdLst>
                <a:gd name="T0" fmla="*/ 20 w 22"/>
                <a:gd name="T1" fmla="*/ 2 h 6"/>
                <a:gd name="T2" fmla="*/ 10 w 22"/>
                <a:gd name="T3" fmla="*/ 0 h 6"/>
                <a:gd name="T4" fmla="*/ 4 w 22"/>
                <a:gd name="T5" fmla="*/ 0 h 6"/>
                <a:gd name="T6" fmla="*/ 0 w 22"/>
                <a:gd name="T7" fmla="*/ 2 h 6"/>
                <a:gd name="T8" fmla="*/ 6 w 22"/>
                <a:gd name="T9" fmla="*/ 4 h 6"/>
                <a:gd name="T10" fmla="*/ 10 w 22"/>
                <a:gd name="T11" fmla="*/ 6 h 6"/>
                <a:gd name="T12" fmla="*/ 22 w 22"/>
                <a:gd name="T13" fmla="*/ 6 h 6"/>
                <a:gd name="T14" fmla="*/ 20 w 22"/>
                <a:gd name="T15" fmla="*/ 4 h 6"/>
                <a:gd name="T16" fmla="*/ 18 w 22"/>
                <a:gd name="T17" fmla="*/ 0 h 6"/>
                <a:gd name="T18" fmla="*/ 20 w 22"/>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
                <a:gd name="T32" fmla="*/ 22 w 2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
                  <a:moveTo>
                    <a:pt x="20" y="2"/>
                  </a:moveTo>
                  <a:lnTo>
                    <a:pt x="10" y="0"/>
                  </a:lnTo>
                  <a:lnTo>
                    <a:pt x="4" y="0"/>
                  </a:lnTo>
                  <a:lnTo>
                    <a:pt x="0" y="2"/>
                  </a:lnTo>
                  <a:lnTo>
                    <a:pt x="6" y="4"/>
                  </a:lnTo>
                  <a:lnTo>
                    <a:pt x="10" y="6"/>
                  </a:lnTo>
                  <a:lnTo>
                    <a:pt x="22" y="6"/>
                  </a:lnTo>
                  <a:lnTo>
                    <a:pt x="20" y="4"/>
                  </a:lnTo>
                  <a:lnTo>
                    <a:pt x="18"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418" name="Freeform 477"/>
            <p:cNvSpPr>
              <a:spLocks/>
            </p:cNvSpPr>
            <p:nvPr/>
          </p:nvSpPr>
          <p:spPr bwMode="auto">
            <a:xfrm>
              <a:off x="1110" y="2538"/>
              <a:ext cx="22" cy="10"/>
            </a:xfrm>
            <a:custGeom>
              <a:avLst/>
              <a:gdLst>
                <a:gd name="T0" fmla="*/ 22 w 22"/>
                <a:gd name="T1" fmla="*/ 2 h 10"/>
                <a:gd name="T2" fmla="*/ 18 w 22"/>
                <a:gd name="T3" fmla="*/ 0 h 10"/>
                <a:gd name="T4" fmla="*/ 12 w 22"/>
                <a:gd name="T5" fmla="*/ 0 h 10"/>
                <a:gd name="T6" fmla="*/ 6 w 22"/>
                <a:gd name="T7" fmla="*/ 0 h 10"/>
                <a:gd name="T8" fmla="*/ 0 w 22"/>
                <a:gd name="T9" fmla="*/ 2 h 10"/>
                <a:gd name="T10" fmla="*/ 12 w 22"/>
                <a:gd name="T11" fmla="*/ 6 h 10"/>
                <a:gd name="T12" fmla="*/ 22 w 22"/>
                <a:gd name="T13" fmla="*/ 10 h 10"/>
                <a:gd name="T14" fmla="*/ 20 w 22"/>
                <a:gd name="T15" fmla="*/ 6 h 10"/>
                <a:gd name="T16" fmla="*/ 18 w 22"/>
                <a:gd name="T17" fmla="*/ 2 h 10"/>
                <a:gd name="T18" fmla="*/ 22 w 22"/>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
                <a:gd name="T32" fmla="*/ 22 w 2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
                  <a:moveTo>
                    <a:pt x="22" y="2"/>
                  </a:moveTo>
                  <a:lnTo>
                    <a:pt x="18" y="0"/>
                  </a:lnTo>
                  <a:lnTo>
                    <a:pt x="12" y="0"/>
                  </a:lnTo>
                  <a:lnTo>
                    <a:pt x="6" y="0"/>
                  </a:lnTo>
                  <a:lnTo>
                    <a:pt x="0" y="2"/>
                  </a:lnTo>
                  <a:lnTo>
                    <a:pt x="12" y="6"/>
                  </a:lnTo>
                  <a:lnTo>
                    <a:pt x="22" y="10"/>
                  </a:lnTo>
                  <a:lnTo>
                    <a:pt x="20" y="6"/>
                  </a:lnTo>
                  <a:lnTo>
                    <a:pt x="18" y="2"/>
                  </a:lnTo>
                  <a:lnTo>
                    <a:pt x="22" y="2"/>
                  </a:lnTo>
                  <a:close/>
                </a:path>
              </a:pathLst>
            </a:custGeom>
            <a:solidFill>
              <a:srgbClr val="1F8E43"/>
            </a:solidFill>
            <a:ln w="3175">
              <a:solidFill>
                <a:srgbClr val="006B30"/>
              </a:solidFill>
              <a:round/>
              <a:headEnd/>
              <a:tailEnd/>
            </a:ln>
          </p:spPr>
          <p:txBody>
            <a:bodyPr/>
            <a:lstStyle/>
            <a:p>
              <a:endParaRPr lang="en-US"/>
            </a:p>
          </p:txBody>
        </p:sp>
        <p:sp>
          <p:nvSpPr>
            <p:cNvPr id="29419" name="Freeform 478"/>
            <p:cNvSpPr>
              <a:spLocks/>
            </p:cNvSpPr>
            <p:nvPr/>
          </p:nvSpPr>
          <p:spPr bwMode="auto">
            <a:xfrm>
              <a:off x="1136" y="2530"/>
              <a:ext cx="24" cy="10"/>
            </a:xfrm>
            <a:custGeom>
              <a:avLst/>
              <a:gdLst>
                <a:gd name="T0" fmla="*/ 24 w 24"/>
                <a:gd name="T1" fmla="*/ 6 h 10"/>
                <a:gd name="T2" fmla="*/ 18 w 24"/>
                <a:gd name="T3" fmla="*/ 2 h 10"/>
                <a:gd name="T4" fmla="*/ 12 w 24"/>
                <a:gd name="T5" fmla="*/ 0 h 10"/>
                <a:gd name="T6" fmla="*/ 0 w 24"/>
                <a:gd name="T7" fmla="*/ 0 h 10"/>
                <a:gd name="T8" fmla="*/ 2 w 24"/>
                <a:gd name="T9" fmla="*/ 4 h 10"/>
                <a:gd name="T10" fmla="*/ 6 w 24"/>
                <a:gd name="T11" fmla="*/ 8 h 10"/>
                <a:gd name="T12" fmla="*/ 12 w 24"/>
                <a:gd name="T13" fmla="*/ 10 h 10"/>
                <a:gd name="T14" fmla="*/ 16 w 24"/>
                <a:gd name="T15" fmla="*/ 10 h 10"/>
                <a:gd name="T16" fmla="*/ 18 w 24"/>
                <a:gd name="T17" fmla="*/ 8 h 10"/>
                <a:gd name="T18" fmla="*/ 18 w 24"/>
                <a:gd name="T19" fmla="*/ 4 h 10"/>
                <a:gd name="T20" fmla="*/ 24 w 24"/>
                <a:gd name="T21" fmla="*/ 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0"/>
                <a:gd name="T35" fmla="*/ 24 w 2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0">
                  <a:moveTo>
                    <a:pt x="24" y="6"/>
                  </a:moveTo>
                  <a:lnTo>
                    <a:pt x="18" y="2"/>
                  </a:lnTo>
                  <a:lnTo>
                    <a:pt x="12" y="0"/>
                  </a:lnTo>
                  <a:lnTo>
                    <a:pt x="0" y="0"/>
                  </a:lnTo>
                  <a:lnTo>
                    <a:pt x="2" y="4"/>
                  </a:lnTo>
                  <a:lnTo>
                    <a:pt x="6" y="8"/>
                  </a:lnTo>
                  <a:lnTo>
                    <a:pt x="12" y="10"/>
                  </a:lnTo>
                  <a:lnTo>
                    <a:pt x="16" y="10"/>
                  </a:lnTo>
                  <a:lnTo>
                    <a:pt x="18" y="8"/>
                  </a:lnTo>
                  <a:lnTo>
                    <a:pt x="18" y="4"/>
                  </a:lnTo>
                  <a:lnTo>
                    <a:pt x="24" y="6"/>
                  </a:lnTo>
                  <a:close/>
                </a:path>
              </a:pathLst>
            </a:custGeom>
            <a:solidFill>
              <a:srgbClr val="1F8E43"/>
            </a:solidFill>
            <a:ln w="3175">
              <a:solidFill>
                <a:srgbClr val="006B30"/>
              </a:solidFill>
              <a:round/>
              <a:headEnd/>
              <a:tailEnd/>
            </a:ln>
          </p:spPr>
          <p:txBody>
            <a:bodyPr/>
            <a:lstStyle/>
            <a:p>
              <a:endParaRPr lang="en-US"/>
            </a:p>
          </p:txBody>
        </p:sp>
        <p:sp>
          <p:nvSpPr>
            <p:cNvPr id="29420" name="Freeform 479"/>
            <p:cNvSpPr>
              <a:spLocks/>
            </p:cNvSpPr>
            <p:nvPr/>
          </p:nvSpPr>
          <p:spPr bwMode="auto">
            <a:xfrm>
              <a:off x="1012" y="2508"/>
              <a:ext cx="26" cy="10"/>
            </a:xfrm>
            <a:custGeom>
              <a:avLst/>
              <a:gdLst>
                <a:gd name="T0" fmla="*/ 18 w 26"/>
                <a:gd name="T1" fmla="*/ 0 h 10"/>
                <a:gd name="T2" fmla="*/ 0 w 26"/>
                <a:gd name="T3" fmla="*/ 10 h 10"/>
                <a:gd name="T4" fmla="*/ 6 w 26"/>
                <a:gd name="T5" fmla="*/ 10 h 10"/>
                <a:gd name="T6" fmla="*/ 12 w 26"/>
                <a:gd name="T7" fmla="*/ 10 h 10"/>
                <a:gd name="T8" fmla="*/ 24 w 26"/>
                <a:gd name="T9" fmla="*/ 8 h 10"/>
                <a:gd name="T10" fmla="*/ 26 w 26"/>
                <a:gd name="T11" fmla="*/ 6 h 10"/>
                <a:gd name="T12" fmla="*/ 26 w 26"/>
                <a:gd name="T13" fmla="*/ 2 h 10"/>
                <a:gd name="T14" fmla="*/ 22 w 26"/>
                <a:gd name="T15" fmla="*/ 0 h 10"/>
                <a:gd name="T16" fmla="*/ 18 w 26"/>
                <a:gd name="T17" fmla="*/ 2 h 10"/>
                <a:gd name="T18" fmla="*/ 12 w 26"/>
                <a:gd name="T19" fmla="*/ 2 h 10"/>
                <a:gd name="T20" fmla="*/ 18 w 2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0"/>
                <a:gd name="T35" fmla="*/ 26 w 2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0">
                  <a:moveTo>
                    <a:pt x="18" y="0"/>
                  </a:moveTo>
                  <a:lnTo>
                    <a:pt x="0" y="10"/>
                  </a:lnTo>
                  <a:lnTo>
                    <a:pt x="6" y="10"/>
                  </a:lnTo>
                  <a:lnTo>
                    <a:pt x="12" y="10"/>
                  </a:lnTo>
                  <a:lnTo>
                    <a:pt x="24" y="8"/>
                  </a:lnTo>
                  <a:lnTo>
                    <a:pt x="26" y="6"/>
                  </a:lnTo>
                  <a:lnTo>
                    <a:pt x="26" y="2"/>
                  </a:lnTo>
                  <a:lnTo>
                    <a:pt x="22" y="0"/>
                  </a:lnTo>
                  <a:lnTo>
                    <a:pt x="18" y="2"/>
                  </a:lnTo>
                  <a:lnTo>
                    <a:pt x="12" y="2"/>
                  </a:lnTo>
                  <a:lnTo>
                    <a:pt x="18" y="0"/>
                  </a:lnTo>
                  <a:close/>
                </a:path>
              </a:pathLst>
            </a:custGeom>
            <a:solidFill>
              <a:srgbClr val="1F8E43"/>
            </a:solidFill>
            <a:ln w="3175">
              <a:solidFill>
                <a:srgbClr val="006B30"/>
              </a:solidFill>
              <a:round/>
              <a:headEnd/>
              <a:tailEnd/>
            </a:ln>
          </p:spPr>
          <p:txBody>
            <a:bodyPr/>
            <a:lstStyle/>
            <a:p>
              <a:endParaRPr lang="en-US"/>
            </a:p>
          </p:txBody>
        </p:sp>
        <p:sp>
          <p:nvSpPr>
            <p:cNvPr id="29421" name="Freeform 480"/>
            <p:cNvSpPr>
              <a:spLocks/>
            </p:cNvSpPr>
            <p:nvPr/>
          </p:nvSpPr>
          <p:spPr bwMode="auto">
            <a:xfrm>
              <a:off x="1090" y="2404"/>
              <a:ext cx="36" cy="14"/>
            </a:xfrm>
            <a:custGeom>
              <a:avLst/>
              <a:gdLst>
                <a:gd name="T0" fmla="*/ 22 w 36"/>
                <a:gd name="T1" fmla="*/ 4 h 14"/>
                <a:gd name="T2" fmla="*/ 10 w 36"/>
                <a:gd name="T3" fmla="*/ 4 h 14"/>
                <a:gd name="T4" fmla="*/ 0 w 36"/>
                <a:gd name="T5" fmla="*/ 8 h 14"/>
                <a:gd name="T6" fmla="*/ 18 w 36"/>
                <a:gd name="T7" fmla="*/ 12 h 14"/>
                <a:gd name="T8" fmla="*/ 26 w 36"/>
                <a:gd name="T9" fmla="*/ 14 h 14"/>
                <a:gd name="T10" fmla="*/ 36 w 36"/>
                <a:gd name="T11" fmla="*/ 14 h 14"/>
                <a:gd name="T12" fmla="*/ 32 w 36"/>
                <a:gd name="T13" fmla="*/ 10 h 14"/>
                <a:gd name="T14" fmla="*/ 30 w 36"/>
                <a:gd name="T15" fmla="*/ 8 h 14"/>
                <a:gd name="T16" fmla="*/ 20 w 36"/>
                <a:gd name="T17" fmla="*/ 4 h 14"/>
                <a:gd name="T18" fmla="*/ 26 w 36"/>
                <a:gd name="T19" fmla="*/ 6 h 14"/>
                <a:gd name="T20" fmla="*/ 32 w 36"/>
                <a:gd name="T21" fmla="*/ 6 h 14"/>
                <a:gd name="T22" fmla="*/ 28 w 36"/>
                <a:gd name="T23" fmla="*/ 2 h 14"/>
                <a:gd name="T24" fmla="*/ 22 w 36"/>
                <a:gd name="T25" fmla="*/ 0 h 14"/>
                <a:gd name="T26" fmla="*/ 22 w 36"/>
                <a:gd name="T27" fmla="*/ 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4"/>
                <a:gd name="T44" fmla="*/ 36 w 3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4">
                  <a:moveTo>
                    <a:pt x="22" y="4"/>
                  </a:moveTo>
                  <a:lnTo>
                    <a:pt x="10" y="4"/>
                  </a:lnTo>
                  <a:lnTo>
                    <a:pt x="0" y="8"/>
                  </a:lnTo>
                  <a:lnTo>
                    <a:pt x="18" y="12"/>
                  </a:lnTo>
                  <a:lnTo>
                    <a:pt x="26" y="14"/>
                  </a:lnTo>
                  <a:lnTo>
                    <a:pt x="36" y="14"/>
                  </a:lnTo>
                  <a:lnTo>
                    <a:pt x="32" y="10"/>
                  </a:lnTo>
                  <a:lnTo>
                    <a:pt x="30" y="8"/>
                  </a:lnTo>
                  <a:lnTo>
                    <a:pt x="20" y="4"/>
                  </a:lnTo>
                  <a:lnTo>
                    <a:pt x="26" y="6"/>
                  </a:lnTo>
                  <a:lnTo>
                    <a:pt x="32" y="6"/>
                  </a:lnTo>
                  <a:lnTo>
                    <a:pt x="28" y="2"/>
                  </a:lnTo>
                  <a:lnTo>
                    <a:pt x="22" y="0"/>
                  </a:lnTo>
                  <a:lnTo>
                    <a:pt x="22" y="4"/>
                  </a:lnTo>
                  <a:close/>
                </a:path>
              </a:pathLst>
            </a:custGeom>
            <a:solidFill>
              <a:srgbClr val="1F8E43"/>
            </a:solidFill>
            <a:ln w="3175">
              <a:solidFill>
                <a:srgbClr val="006B30"/>
              </a:solidFill>
              <a:round/>
              <a:headEnd/>
              <a:tailEnd/>
            </a:ln>
          </p:spPr>
          <p:txBody>
            <a:bodyPr/>
            <a:lstStyle/>
            <a:p>
              <a:endParaRPr lang="en-US"/>
            </a:p>
          </p:txBody>
        </p:sp>
        <p:sp>
          <p:nvSpPr>
            <p:cNvPr id="29422" name="Freeform 481"/>
            <p:cNvSpPr>
              <a:spLocks/>
            </p:cNvSpPr>
            <p:nvPr/>
          </p:nvSpPr>
          <p:spPr bwMode="auto">
            <a:xfrm>
              <a:off x="1128" y="2398"/>
              <a:ext cx="30" cy="12"/>
            </a:xfrm>
            <a:custGeom>
              <a:avLst/>
              <a:gdLst>
                <a:gd name="T0" fmla="*/ 18 w 30"/>
                <a:gd name="T1" fmla="*/ 0 h 12"/>
                <a:gd name="T2" fmla="*/ 8 w 30"/>
                <a:gd name="T3" fmla="*/ 0 h 12"/>
                <a:gd name="T4" fmla="*/ 4 w 30"/>
                <a:gd name="T5" fmla="*/ 0 h 12"/>
                <a:gd name="T6" fmla="*/ 0 w 30"/>
                <a:gd name="T7" fmla="*/ 2 h 12"/>
                <a:gd name="T8" fmla="*/ 8 w 30"/>
                <a:gd name="T9" fmla="*/ 8 h 12"/>
                <a:gd name="T10" fmla="*/ 18 w 30"/>
                <a:gd name="T11" fmla="*/ 12 h 12"/>
                <a:gd name="T12" fmla="*/ 14 w 30"/>
                <a:gd name="T13" fmla="*/ 12 h 12"/>
                <a:gd name="T14" fmla="*/ 10 w 30"/>
                <a:gd name="T15" fmla="*/ 10 h 12"/>
                <a:gd name="T16" fmla="*/ 16 w 30"/>
                <a:gd name="T17" fmla="*/ 12 h 12"/>
                <a:gd name="T18" fmla="*/ 18 w 30"/>
                <a:gd name="T19" fmla="*/ 12 h 12"/>
                <a:gd name="T20" fmla="*/ 20 w 30"/>
                <a:gd name="T21" fmla="*/ 12 h 12"/>
                <a:gd name="T22" fmla="*/ 18 w 30"/>
                <a:gd name="T23" fmla="*/ 8 h 12"/>
                <a:gd name="T24" fmla="*/ 16 w 30"/>
                <a:gd name="T25" fmla="*/ 4 h 12"/>
                <a:gd name="T26" fmla="*/ 22 w 30"/>
                <a:gd name="T27" fmla="*/ 6 h 12"/>
                <a:gd name="T28" fmla="*/ 30 w 30"/>
                <a:gd name="T29" fmla="*/ 6 h 12"/>
                <a:gd name="T30" fmla="*/ 24 w 30"/>
                <a:gd name="T31" fmla="*/ 2 h 12"/>
                <a:gd name="T32" fmla="*/ 22 w 30"/>
                <a:gd name="T33" fmla="*/ 0 h 12"/>
                <a:gd name="T34" fmla="*/ 18 w 30"/>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2"/>
                <a:gd name="T56" fmla="*/ 30 w 30"/>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2">
                  <a:moveTo>
                    <a:pt x="18" y="0"/>
                  </a:moveTo>
                  <a:lnTo>
                    <a:pt x="8" y="0"/>
                  </a:lnTo>
                  <a:lnTo>
                    <a:pt x="4" y="0"/>
                  </a:lnTo>
                  <a:lnTo>
                    <a:pt x="0" y="2"/>
                  </a:lnTo>
                  <a:lnTo>
                    <a:pt x="8" y="8"/>
                  </a:lnTo>
                  <a:lnTo>
                    <a:pt x="18" y="12"/>
                  </a:lnTo>
                  <a:lnTo>
                    <a:pt x="14" y="12"/>
                  </a:lnTo>
                  <a:lnTo>
                    <a:pt x="10" y="10"/>
                  </a:lnTo>
                  <a:lnTo>
                    <a:pt x="16" y="12"/>
                  </a:lnTo>
                  <a:lnTo>
                    <a:pt x="18" y="12"/>
                  </a:lnTo>
                  <a:lnTo>
                    <a:pt x="20" y="12"/>
                  </a:lnTo>
                  <a:lnTo>
                    <a:pt x="18" y="8"/>
                  </a:lnTo>
                  <a:lnTo>
                    <a:pt x="16" y="4"/>
                  </a:lnTo>
                  <a:lnTo>
                    <a:pt x="22" y="6"/>
                  </a:lnTo>
                  <a:lnTo>
                    <a:pt x="30" y="6"/>
                  </a:lnTo>
                  <a:lnTo>
                    <a:pt x="24" y="2"/>
                  </a:lnTo>
                  <a:lnTo>
                    <a:pt x="22" y="0"/>
                  </a:lnTo>
                  <a:lnTo>
                    <a:pt x="18" y="0"/>
                  </a:lnTo>
                  <a:close/>
                </a:path>
              </a:pathLst>
            </a:custGeom>
            <a:solidFill>
              <a:srgbClr val="1F8E43"/>
            </a:solidFill>
            <a:ln w="3175">
              <a:solidFill>
                <a:srgbClr val="006B30"/>
              </a:solidFill>
              <a:round/>
              <a:headEnd/>
              <a:tailEnd/>
            </a:ln>
          </p:spPr>
          <p:txBody>
            <a:bodyPr/>
            <a:lstStyle/>
            <a:p>
              <a:endParaRPr lang="en-US"/>
            </a:p>
          </p:txBody>
        </p:sp>
        <p:sp>
          <p:nvSpPr>
            <p:cNvPr id="29423" name="Freeform 482"/>
            <p:cNvSpPr>
              <a:spLocks/>
            </p:cNvSpPr>
            <p:nvPr/>
          </p:nvSpPr>
          <p:spPr bwMode="auto">
            <a:xfrm>
              <a:off x="1136" y="2370"/>
              <a:ext cx="32" cy="18"/>
            </a:xfrm>
            <a:custGeom>
              <a:avLst/>
              <a:gdLst>
                <a:gd name="T0" fmla="*/ 20 w 32"/>
                <a:gd name="T1" fmla="*/ 0 h 18"/>
                <a:gd name="T2" fmla="*/ 10 w 32"/>
                <a:gd name="T3" fmla="*/ 0 h 18"/>
                <a:gd name="T4" fmla="*/ 0 w 32"/>
                <a:gd name="T5" fmla="*/ 4 h 18"/>
                <a:gd name="T6" fmla="*/ 4 w 32"/>
                <a:gd name="T7" fmla="*/ 6 h 18"/>
                <a:gd name="T8" fmla="*/ 8 w 32"/>
                <a:gd name="T9" fmla="*/ 6 h 18"/>
                <a:gd name="T10" fmla="*/ 10 w 32"/>
                <a:gd name="T11" fmla="*/ 8 h 18"/>
                <a:gd name="T12" fmla="*/ 10 w 32"/>
                <a:gd name="T13" fmla="*/ 10 h 18"/>
                <a:gd name="T14" fmla="*/ 8 w 32"/>
                <a:gd name="T15" fmla="*/ 10 h 18"/>
                <a:gd name="T16" fmla="*/ 6 w 32"/>
                <a:gd name="T17" fmla="*/ 10 h 18"/>
                <a:gd name="T18" fmla="*/ 12 w 32"/>
                <a:gd name="T19" fmla="*/ 14 h 18"/>
                <a:gd name="T20" fmla="*/ 18 w 32"/>
                <a:gd name="T21" fmla="*/ 14 h 18"/>
                <a:gd name="T22" fmla="*/ 32 w 32"/>
                <a:gd name="T23" fmla="*/ 18 h 18"/>
                <a:gd name="T24" fmla="*/ 20 w 32"/>
                <a:gd name="T25" fmla="*/ 8 h 18"/>
                <a:gd name="T26" fmla="*/ 30 w 32"/>
                <a:gd name="T27" fmla="*/ 8 h 18"/>
                <a:gd name="T28" fmla="*/ 28 w 32"/>
                <a:gd name="T29" fmla="*/ 6 h 18"/>
                <a:gd name="T30" fmla="*/ 24 w 32"/>
                <a:gd name="T31" fmla="*/ 4 h 18"/>
                <a:gd name="T32" fmla="*/ 16 w 32"/>
                <a:gd name="T33" fmla="*/ 0 h 18"/>
                <a:gd name="T34" fmla="*/ 20 w 3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8"/>
                <a:gd name="T56" fmla="*/ 32 w 3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8">
                  <a:moveTo>
                    <a:pt x="20" y="0"/>
                  </a:moveTo>
                  <a:lnTo>
                    <a:pt x="10" y="0"/>
                  </a:lnTo>
                  <a:lnTo>
                    <a:pt x="0" y="4"/>
                  </a:lnTo>
                  <a:lnTo>
                    <a:pt x="4" y="6"/>
                  </a:lnTo>
                  <a:lnTo>
                    <a:pt x="8" y="6"/>
                  </a:lnTo>
                  <a:lnTo>
                    <a:pt x="10" y="8"/>
                  </a:lnTo>
                  <a:lnTo>
                    <a:pt x="10" y="10"/>
                  </a:lnTo>
                  <a:lnTo>
                    <a:pt x="8" y="10"/>
                  </a:lnTo>
                  <a:lnTo>
                    <a:pt x="6" y="10"/>
                  </a:lnTo>
                  <a:lnTo>
                    <a:pt x="12" y="14"/>
                  </a:lnTo>
                  <a:lnTo>
                    <a:pt x="18" y="14"/>
                  </a:lnTo>
                  <a:lnTo>
                    <a:pt x="32" y="18"/>
                  </a:lnTo>
                  <a:lnTo>
                    <a:pt x="20" y="8"/>
                  </a:lnTo>
                  <a:lnTo>
                    <a:pt x="30" y="8"/>
                  </a:lnTo>
                  <a:lnTo>
                    <a:pt x="28" y="6"/>
                  </a:lnTo>
                  <a:lnTo>
                    <a:pt x="24" y="4"/>
                  </a:lnTo>
                  <a:lnTo>
                    <a:pt x="16" y="0"/>
                  </a:lnTo>
                  <a:lnTo>
                    <a:pt x="20" y="0"/>
                  </a:lnTo>
                  <a:close/>
                </a:path>
              </a:pathLst>
            </a:custGeom>
            <a:solidFill>
              <a:srgbClr val="1F8E43"/>
            </a:solidFill>
            <a:ln w="3175">
              <a:solidFill>
                <a:srgbClr val="006B30"/>
              </a:solidFill>
              <a:round/>
              <a:headEnd/>
              <a:tailEnd/>
            </a:ln>
          </p:spPr>
          <p:txBody>
            <a:bodyPr/>
            <a:lstStyle/>
            <a:p>
              <a:endParaRPr lang="en-US"/>
            </a:p>
          </p:txBody>
        </p:sp>
        <p:sp>
          <p:nvSpPr>
            <p:cNvPr id="29424" name="Freeform 483"/>
            <p:cNvSpPr>
              <a:spLocks/>
            </p:cNvSpPr>
            <p:nvPr/>
          </p:nvSpPr>
          <p:spPr bwMode="auto">
            <a:xfrm>
              <a:off x="1064" y="2292"/>
              <a:ext cx="54" cy="18"/>
            </a:xfrm>
            <a:custGeom>
              <a:avLst/>
              <a:gdLst>
                <a:gd name="T0" fmla="*/ 26 w 54"/>
                <a:gd name="T1" fmla="*/ 4 h 18"/>
                <a:gd name="T2" fmla="*/ 18 w 54"/>
                <a:gd name="T3" fmla="*/ 4 h 18"/>
                <a:gd name="T4" fmla="*/ 12 w 54"/>
                <a:gd name="T5" fmla="*/ 6 h 18"/>
                <a:gd name="T6" fmla="*/ 4 w 54"/>
                <a:gd name="T7" fmla="*/ 10 h 18"/>
                <a:gd name="T8" fmla="*/ 0 w 54"/>
                <a:gd name="T9" fmla="*/ 16 h 18"/>
                <a:gd name="T10" fmla="*/ 16 w 54"/>
                <a:gd name="T11" fmla="*/ 16 h 18"/>
                <a:gd name="T12" fmla="*/ 34 w 54"/>
                <a:gd name="T13" fmla="*/ 18 h 18"/>
                <a:gd name="T14" fmla="*/ 30 w 54"/>
                <a:gd name="T15" fmla="*/ 16 h 18"/>
                <a:gd name="T16" fmla="*/ 26 w 54"/>
                <a:gd name="T17" fmla="*/ 14 h 18"/>
                <a:gd name="T18" fmla="*/ 32 w 54"/>
                <a:gd name="T19" fmla="*/ 12 h 18"/>
                <a:gd name="T20" fmla="*/ 38 w 54"/>
                <a:gd name="T21" fmla="*/ 12 h 18"/>
                <a:gd name="T22" fmla="*/ 44 w 54"/>
                <a:gd name="T23" fmla="*/ 12 h 18"/>
                <a:gd name="T24" fmla="*/ 50 w 54"/>
                <a:gd name="T25" fmla="*/ 10 h 18"/>
                <a:gd name="T26" fmla="*/ 42 w 54"/>
                <a:gd name="T27" fmla="*/ 6 h 18"/>
                <a:gd name="T28" fmla="*/ 34 w 54"/>
                <a:gd name="T29" fmla="*/ 4 h 18"/>
                <a:gd name="T30" fmla="*/ 44 w 54"/>
                <a:gd name="T31" fmla="*/ 4 h 18"/>
                <a:gd name="T32" fmla="*/ 54 w 54"/>
                <a:gd name="T33" fmla="*/ 6 h 18"/>
                <a:gd name="T34" fmla="*/ 46 w 54"/>
                <a:gd name="T35" fmla="*/ 2 h 18"/>
                <a:gd name="T36" fmla="*/ 38 w 54"/>
                <a:gd name="T37" fmla="*/ 0 h 18"/>
                <a:gd name="T38" fmla="*/ 20 w 54"/>
                <a:gd name="T39" fmla="*/ 0 h 18"/>
                <a:gd name="T40" fmla="*/ 22 w 54"/>
                <a:gd name="T41" fmla="*/ 0 h 18"/>
                <a:gd name="T42" fmla="*/ 26 w 54"/>
                <a:gd name="T43" fmla="*/ 4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18"/>
                <a:gd name="T68" fmla="*/ 54 w 54"/>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18">
                  <a:moveTo>
                    <a:pt x="26" y="4"/>
                  </a:moveTo>
                  <a:lnTo>
                    <a:pt x="18" y="4"/>
                  </a:lnTo>
                  <a:lnTo>
                    <a:pt x="12" y="6"/>
                  </a:lnTo>
                  <a:lnTo>
                    <a:pt x="4" y="10"/>
                  </a:lnTo>
                  <a:lnTo>
                    <a:pt x="0" y="16"/>
                  </a:lnTo>
                  <a:lnTo>
                    <a:pt x="16" y="16"/>
                  </a:lnTo>
                  <a:lnTo>
                    <a:pt x="34" y="18"/>
                  </a:lnTo>
                  <a:lnTo>
                    <a:pt x="30" y="16"/>
                  </a:lnTo>
                  <a:lnTo>
                    <a:pt x="26" y="14"/>
                  </a:lnTo>
                  <a:lnTo>
                    <a:pt x="32" y="12"/>
                  </a:lnTo>
                  <a:lnTo>
                    <a:pt x="38" y="12"/>
                  </a:lnTo>
                  <a:lnTo>
                    <a:pt x="44" y="12"/>
                  </a:lnTo>
                  <a:lnTo>
                    <a:pt x="50" y="10"/>
                  </a:lnTo>
                  <a:lnTo>
                    <a:pt x="42" y="6"/>
                  </a:lnTo>
                  <a:lnTo>
                    <a:pt x="34" y="4"/>
                  </a:lnTo>
                  <a:lnTo>
                    <a:pt x="44" y="4"/>
                  </a:lnTo>
                  <a:lnTo>
                    <a:pt x="54" y="6"/>
                  </a:lnTo>
                  <a:lnTo>
                    <a:pt x="46" y="2"/>
                  </a:lnTo>
                  <a:lnTo>
                    <a:pt x="38" y="0"/>
                  </a:lnTo>
                  <a:lnTo>
                    <a:pt x="20" y="0"/>
                  </a:lnTo>
                  <a:lnTo>
                    <a:pt x="22" y="0"/>
                  </a:lnTo>
                  <a:lnTo>
                    <a:pt x="26" y="4"/>
                  </a:lnTo>
                  <a:close/>
                </a:path>
              </a:pathLst>
            </a:custGeom>
            <a:solidFill>
              <a:srgbClr val="1F8E43"/>
            </a:solidFill>
            <a:ln w="3175">
              <a:solidFill>
                <a:srgbClr val="006B30"/>
              </a:solidFill>
              <a:round/>
              <a:headEnd/>
              <a:tailEnd/>
            </a:ln>
          </p:spPr>
          <p:txBody>
            <a:bodyPr/>
            <a:lstStyle/>
            <a:p>
              <a:endParaRPr lang="en-US"/>
            </a:p>
          </p:txBody>
        </p:sp>
        <p:sp>
          <p:nvSpPr>
            <p:cNvPr id="29425" name="Freeform 484"/>
            <p:cNvSpPr>
              <a:spLocks/>
            </p:cNvSpPr>
            <p:nvPr/>
          </p:nvSpPr>
          <p:spPr bwMode="auto">
            <a:xfrm>
              <a:off x="932" y="2258"/>
              <a:ext cx="74" cy="36"/>
            </a:xfrm>
            <a:custGeom>
              <a:avLst/>
              <a:gdLst>
                <a:gd name="T0" fmla="*/ 46 w 74"/>
                <a:gd name="T1" fmla="*/ 2 h 36"/>
                <a:gd name="T2" fmla="*/ 36 w 74"/>
                <a:gd name="T3" fmla="*/ 0 h 36"/>
                <a:gd name="T4" fmla="*/ 26 w 74"/>
                <a:gd name="T5" fmla="*/ 2 h 36"/>
                <a:gd name="T6" fmla="*/ 18 w 74"/>
                <a:gd name="T7" fmla="*/ 6 h 36"/>
                <a:gd name="T8" fmla="*/ 8 w 74"/>
                <a:gd name="T9" fmla="*/ 12 h 36"/>
                <a:gd name="T10" fmla="*/ 6 w 74"/>
                <a:gd name="T11" fmla="*/ 14 h 36"/>
                <a:gd name="T12" fmla="*/ 2 w 74"/>
                <a:gd name="T13" fmla="*/ 18 h 36"/>
                <a:gd name="T14" fmla="*/ 14 w 74"/>
                <a:gd name="T15" fmla="*/ 16 h 36"/>
                <a:gd name="T16" fmla="*/ 28 w 74"/>
                <a:gd name="T17" fmla="*/ 18 h 36"/>
                <a:gd name="T18" fmla="*/ 14 w 74"/>
                <a:gd name="T19" fmla="*/ 26 h 36"/>
                <a:gd name="T20" fmla="*/ 6 w 74"/>
                <a:gd name="T21" fmla="*/ 30 h 36"/>
                <a:gd name="T22" fmla="*/ 0 w 74"/>
                <a:gd name="T23" fmla="*/ 36 h 36"/>
                <a:gd name="T24" fmla="*/ 22 w 74"/>
                <a:gd name="T25" fmla="*/ 32 h 36"/>
                <a:gd name="T26" fmla="*/ 32 w 74"/>
                <a:gd name="T27" fmla="*/ 32 h 36"/>
                <a:gd name="T28" fmla="*/ 42 w 74"/>
                <a:gd name="T29" fmla="*/ 32 h 36"/>
                <a:gd name="T30" fmla="*/ 36 w 74"/>
                <a:gd name="T31" fmla="*/ 34 h 36"/>
                <a:gd name="T32" fmla="*/ 30 w 74"/>
                <a:gd name="T33" fmla="*/ 36 h 36"/>
                <a:gd name="T34" fmla="*/ 44 w 74"/>
                <a:gd name="T35" fmla="*/ 32 h 36"/>
                <a:gd name="T36" fmla="*/ 50 w 74"/>
                <a:gd name="T37" fmla="*/ 30 h 36"/>
                <a:gd name="T38" fmla="*/ 56 w 74"/>
                <a:gd name="T39" fmla="*/ 26 h 36"/>
                <a:gd name="T40" fmla="*/ 54 w 74"/>
                <a:gd name="T41" fmla="*/ 24 h 36"/>
                <a:gd name="T42" fmla="*/ 58 w 74"/>
                <a:gd name="T43" fmla="*/ 22 h 36"/>
                <a:gd name="T44" fmla="*/ 64 w 74"/>
                <a:gd name="T45" fmla="*/ 20 h 36"/>
                <a:gd name="T46" fmla="*/ 74 w 74"/>
                <a:gd name="T47" fmla="*/ 20 h 36"/>
                <a:gd name="T48" fmla="*/ 74 w 74"/>
                <a:gd name="T49" fmla="*/ 16 h 36"/>
                <a:gd name="T50" fmla="*/ 66 w 74"/>
                <a:gd name="T51" fmla="*/ 12 h 36"/>
                <a:gd name="T52" fmla="*/ 58 w 74"/>
                <a:gd name="T53" fmla="*/ 8 h 36"/>
                <a:gd name="T54" fmla="*/ 40 w 74"/>
                <a:gd name="T55" fmla="*/ 4 h 36"/>
                <a:gd name="T56" fmla="*/ 46 w 74"/>
                <a:gd name="T57" fmla="*/ 2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6"/>
                <a:gd name="T89" fmla="*/ 74 w 74"/>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6">
                  <a:moveTo>
                    <a:pt x="46" y="2"/>
                  </a:moveTo>
                  <a:lnTo>
                    <a:pt x="36" y="0"/>
                  </a:lnTo>
                  <a:lnTo>
                    <a:pt x="26" y="2"/>
                  </a:lnTo>
                  <a:lnTo>
                    <a:pt x="18" y="6"/>
                  </a:lnTo>
                  <a:lnTo>
                    <a:pt x="8" y="12"/>
                  </a:lnTo>
                  <a:lnTo>
                    <a:pt x="6" y="14"/>
                  </a:lnTo>
                  <a:lnTo>
                    <a:pt x="2" y="18"/>
                  </a:lnTo>
                  <a:lnTo>
                    <a:pt x="14" y="16"/>
                  </a:lnTo>
                  <a:lnTo>
                    <a:pt x="28" y="18"/>
                  </a:lnTo>
                  <a:lnTo>
                    <a:pt x="14" y="26"/>
                  </a:lnTo>
                  <a:lnTo>
                    <a:pt x="6" y="30"/>
                  </a:lnTo>
                  <a:lnTo>
                    <a:pt x="0" y="36"/>
                  </a:lnTo>
                  <a:lnTo>
                    <a:pt x="22" y="32"/>
                  </a:lnTo>
                  <a:lnTo>
                    <a:pt x="32" y="32"/>
                  </a:lnTo>
                  <a:lnTo>
                    <a:pt x="42" y="32"/>
                  </a:lnTo>
                  <a:lnTo>
                    <a:pt x="36" y="34"/>
                  </a:lnTo>
                  <a:lnTo>
                    <a:pt x="30" y="36"/>
                  </a:lnTo>
                  <a:lnTo>
                    <a:pt x="44" y="32"/>
                  </a:lnTo>
                  <a:lnTo>
                    <a:pt x="50" y="30"/>
                  </a:lnTo>
                  <a:lnTo>
                    <a:pt x="56" y="26"/>
                  </a:lnTo>
                  <a:lnTo>
                    <a:pt x="54" y="24"/>
                  </a:lnTo>
                  <a:lnTo>
                    <a:pt x="58" y="22"/>
                  </a:lnTo>
                  <a:lnTo>
                    <a:pt x="64" y="20"/>
                  </a:lnTo>
                  <a:lnTo>
                    <a:pt x="74" y="20"/>
                  </a:lnTo>
                  <a:lnTo>
                    <a:pt x="74" y="16"/>
                  </a:lnTo>
                  <a:lnTo>
                    <a:pt x="66" y="12"/>
                  </a:lnTo>
                  <a:lnTo>
                    <a:pt x="58" y="8"/>
                  </a:lnTo>
                  <a:lnTo>
                    <a:pt x="40" y="4"/>
                  </a:lnTo>
                  <a:lnTo>
                    <a:pt x="46" y="2"/>
                  </a:lnTo>
                  <a:close/>
                </a:path>
              </a:pathLst>
            </a:custGeom>
            <a:solidFill>
              <a:srgbClr val="1F8E43"/>
            </a:solidFill>
            <a:ln w="3175">
              <a:solidFill>
                <a:srgbClr val="006B30"/>
              </a:solidFill>
              <a:round/>
              <a:headEnd/>
              <a:tailEnd/>
            </a:ln>
          </p:spPr>
          <p:txBody>
            <a:bodyPr/>
            <a:lstStyle/>
            <a:p>
              <a:endParaRPr lang="en-US"/>
            </a:p>
          </p:txBody>
        </p:sp>
        <p:sp>
          <p:nvSpPr>
            <p:cNvPr id="29426" name="Freeform 485"/>
            <p:cNvSpPr>
              <a:spLocks/>
            </p:cNvSpPr>
            <p:nvPr/>
          </p:nvSpPr>
          <p:spPr bwMode="auto">
            <a:xfrm>
              <a:off x="942" y="2292"/>
              <a:ext cx="48" cy="20"/>
            </a:xfrm>
            <a:custGeom>
              <a:avLst/>
              <a:gdLst>
                <a:gd name="T0" fmla="*/ 28 w 48"/>
                <a:gd name="T1" fmla="*/ 2 h 20"/>
                <a:gd name="T2" fmla="*/ 20 w 48"/>
                <a:gd name="T3" fmla="*/ 2 h 20"/>
                <a:gd name="T4" fmla="*/ 12 w 48"/>
                <a:gd name="T5" fmla="*/ 4 h 20"/>
                <a:gd name="T6" fmla="*/ 6 w 48"/>
                <a:gd name="T7" fmla="*/ 8 h 20"/>
                <a:gd name="T8" fmla="*/ 0 w 48"/>
                <a:gd name="T9" fmla="*/ 12 h 20"/>
                <a:gd name="T10" fmla="*/ 8 w 48"/>
                <a:gd name="T11" fmla="*/ 10 h 20"/>
                <a:gd name="T12" fmla="*/ 16 w 48"/>
                <a:gd name="T13" fmla="*/ 10 h 20"/>
                <a:gd name="T14" fmla="*/ 20 w 48"/>
                <a:gd name="T15" fmla="*/ 12 h 20"/>
                <a:gd name="T16" fmla="*/ 16 w 48"/>
                <a:gd name="T17" fmla="*/ 16 h 20"/>
                <a:gd name="T18" fmla="*/ 10 w 48"/>
                <a:gd name="T19" fmla="*/ 20 h 20"/>
                <a:gd name="T20" fmla="*/ 20 w 48"/>
                <a:gd name="T21" fmla="*/ 18 h 20"/>
                <a:gd name="T22" fmla="*/ 30 w 48"/>
                <a:gd name="T23" fmla="*/ 18 h 20"/>
                <a:gd name="T24" fmla="*/ 48 w 48"/>
                <a:gd name="T25" fmla="*/ 20 h 20"/>
                <a:gd name="T26" fmla="*/ 46 w 48"/>
                <a:gd name="T27" fmla="*/ 16 h 20"/>
                <a:gd name="T28" fmla="*/ 44 w 48"/>
                <a:gd name="T29" fmla="*/ 14 h 20"/>
                <a:gd name="T30" fmla="*/ 40 w 48"/>
                <a:gd name="T31" fmla="*/ 12 h 20"/>
                <a:gd name="T32" fmla="*/ 36 w 48"/>
                <a:gd name="T33" fmla="*/ 8 h 20"/>
                <a:gd name="T34" fmla="*/ 48 w 48"/>
                <a:gd name="T35" fmla="*/ 6 h 20"/>
                <a:gd name="T36" fmla="*/ 42 w 48"/>
                <a:gd name="T37" fmla="*/ 2 h 20"/>
                <a:gd name="T38" fmla="*/ 34 w 48"/>
                <a:gd name="T39" fmla="*/ 2 h 20"/>
                <a:gd name="T40" fmla="*/ 28 w 48"/>
                <a:gd name="T41" fmla="*/ 0 h 20"/>
                <a:gd name="T42" fmla="*/ 22 w 48"/>
                <a:gd name="T43" fmla="*/ 0 h 20"/>
                <a:gd name="T44" fmla="*/ 22 w 48"/>
                <a:gd name="T45" fmla="*/ 2 h 20"/>
                <a:gd name="T46" fmla="*/ 28 w 48"/>
                <a:gd name="T47" fmla="*/ 2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20"/>
                <a:gd name="T74" fmla="*/ 48 w 4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20">
                  <a:moveTo>
                    <a:pt x="28" y="2"/>
                  </a:moveTo>
                  <a:lnTo>
                    <a:pt x="20" y="2"/>
                  </a:lnTo>
                  <a:lnTo>
                    <a:pt x="12" y="4"/>
                  </a:lnTo>
                  <a:lnTo>
                    <a:pt x="6" y="8"/>
                  </a:lnTo>
                  <a:lnTo>
                    <a:pt x="0" y="12"/>
                  </a:lnTo>
                  <a:lnTo>
                    <a:pt x="8" y="10"/>
                  </a:lnTo>
                  <a:lnTo>
                    <a:pt x="16" y="10"/>
                  </a:lnTo>
                  <a:lnTo>
                    <a:pt x="20" y="12"/>
                  </a:lnTo>
                  <a:lnTo>
                    <a:pt x="16" y="16"/>
                  </a:lnTo>
                  <a:lnTo>
                    <a:pt x="10" y="20"/>
                  </a:lnTo>
                  <a:lnTo>
                    <a:pt x="20" y="18"/>
                  </a:lnTo>
                  <a:lnTo>
                    <a:pt x="30" y="18"/>
                  </a:lnTo>
                  <a:lnTo>
                    <a:pt x="48" y="20"/>
                  </a:lnTo>
                  <a:lnTo>
                    <a:pt x="46" y="16"/>
                  </a:lnTo>
                  <a:lnTo>
                    <a:pt x="44" y="14"/>
                  </a:lnTo>
                  <a:lnTo>
                    <a:pt x="40" y="12"/>
                  </a:lnTo>
                  <a:lnTo>
                    <a:pt x="36" y="8"/>
                  </a:lnTo>
                  <a:lnTo>
                    <a:pt x="48" y="6"/>
                  </a:lnTo>
                  <a:lnTo>
                    <a:pt x="42" y="2"/>
                  </a:lnTo>
                  <a:lnTo>
                    <a:pt x="34" y="2"/>
                  </a:lnTo>
                  <a:lnTo>
                    <a:pt x="28" y="0"/>
                  </a:lnTo>
                  <a:lnTo>
                    <a:pt x="22" y="0"/>
                  </a:lnTo>
                  <a:lnTo>
                    <a:pt x="22" y="2"/>
                  </a:lnTo>
                  <a:lnTo>
                    <a:pt x="28" y="2"/>
                  </a:lnTo>
                  <a:close/>
                </a:path>
              </a:pathLst>
            </a:custGeom>
            <a:solidFill>
              <a:srgbClr val="1F8E43"/>
            </a:solidFill>
            <a:ln w="3175">
              <a:solidFill>
                <a:srgbClr val="006B30"/>
              </a:solidFill>
              <a:round/>
              <a:headEnd/>
              <a:tailEnd/>
            </a:ln>
          </p:spPr>
          <p:txBody>
            <a:bodyPr/>
            <a:lstStyle/>
            <a:p>
              <a:endParaRPr lang="en-US"/>
            </a:p>
          </p:txBody>
        </p:sp>
        <p:sp>
          <p:nvSpPr>
            <p:cNvPr id="29427" name="Freeform 486"/>
            <p:cNvSpPr>
              <a:spLocks/>
            </p:cNvSpPr>
            <p:nvPr/>
          </p:nvSpPr>
          <p:spPr bwMode="auto">
            <a:xfrm>
              <a:off x="1032" y="2368"/>
              <a:ext cx="114" cy="50"/>
            </a:xfrm>
            <a:custGeom>
              <a:avLst/>
              <a:gdLst>
                <a:gd name="T0" fmla="*/ 62 w 114"/>
                <a:gd name="T1" fmla="*/ 6 h 50"/>
                <a:gd name="T2" fmla="*/ 54 w 114"/>
                <a:gd name="T3" fmla="*/ 4 h 50"/>
                <a:gd name="T4" fmla="*/ 46 w 114"/>
                <a:gd name="T5" fmla="*/ 2 h 50"/>
                <a:gd name="T6" fmla="*/ 30 w 114"/>
                <a:gd name="T7" fmla="*/ 6 h 50"/>
                <a:gd name="T8" fmla="*/ 14 w 114"/>
                <a:gd name="T9" fmla="*/ 12 h 50"/>
                <a:gd name="T10" fmla="*/ 0 w 114"/>
                <a:gd name="T11" fmla="*/ 20 h 50"/>
                <a:gd name="T12" fmla="*/ 10 w 114"/>
                <a:gd name="T13" fmla="*/ 22 h 50"/>
                <a:gd name="T14" fmla="*/ 20 w 114"/>
                <a:gd name="T15" fmla="*/ 22 h 50"/>
                <a:gd name="T16" fmla="*/ 30 w 114"/>
                <a:gd name="T17" fmla="*/ 22 h 50"/>
                <a:gd name="T18" fmla="*/ 40 w 114"/>
                <a:gd name="T19" fmla="*/ 24 h 50"/>
                <a:gd name="T20" fmla="*/ 26 w 114"/>
                <a:gd name="T21" fmla="*/ 30 h 50"/>
                <a:gd name="T22" fmla="*/ 18 w 114"/>
                <a:gd name="T23" fmla="*/ 32 h 50"/>
                <a:gd name="T24" fmla="*/ 12 w 114"/>
                <a:gd name="T25" fmla="*/ 36 h 50"/>
                <a:gd name="T26" fmla="*/ 28 w 114"/>
                <a:gd name="T27" fmla="*/ 40 h 50"/>
                <a:gd name="T28" fmla="*/ 46 w 114"/>
                <a:gd name="T29" fmla="*/ 44 h 50"/>
                <a:gd name="T30" fmla="*/ 80 w 114"/>
                <a:gd name="T31" fmla="*/ 50 h 50"/>
                <a:gd name="T32" fmla="*/ 72 w 114"/>
                <a:gd name="T33" fmla="*/ 38 h 50"/>
                <a:gd name="T34" fmla="*/ 64 w 114"/>
                <a:gd name="T35" fmla="*/ 28 h 50"/>
                <a:gd name="T36" fmla="*/ 78 w 114"/>
                <a:gd name="T37" fmla="*/ 28 h 50"/>
                <a:gd name="T38" fmla="*/ 90 w 114"/>
                <a:gd name="T39" fmla="*/ 30 h 50"/>
                <a:gd name="T40" fmla="*/ 114 w 114"/>
                <a:gd name="T41" fmla="*/ 34 h 50"/>
                <a:gd name="T42" fmla="*/ 104 w 114"/>
                <a:gd name="T43" fmla="*/ 24 h 50"/>
                <a:gd name="T44" fmla="*/ 92 w 114"/>
                <a:gd name="T45" fmla="*/ 14 h 50"/>
                <a:gd name="T46" fmla="*/ 96 w 114"/>
                <a:gd name="T47" fmla="*/ 14 h 50"/>
                <a:gd name="T48" fmla="*/ 98 w 114"/>
                <a:gd name="T49" fmla="*/ 12 h 50"/>
                <a:gd name="T50" fmla="*/ 92 w 114"/>
                <a:gd name="T51" fmla="*/ 8 h 50"/>
                <a:gd name="T52" fmla="*/ 84 w 114"/>
                <a:gd name="T53" fmla="*/ 6 h 50"/>
                <a:gd name="T54" fmla="*/ 76 w 114"/>
                <a:gd name="T55" fmla="*/ 4 h 50"/>
                <a:gd name="T56" fmla="*/ 68 w 114"/>
                <a:gd name="T57" fmla="*/ 0 h 50"/>
                <a:gd name="T58" fmla="*/ 70 w 114"/>
                <a:gd name="T59" fmla="*/ 2 h 50"/>
                <a:gd name="T60" fmla="*/ 70 w 114"/>
                <a:gd name="T61" fmla="*/ 4 h 50"/>
                <a:gd name="T62" fmla="*/ 62 w 114"/>
                <a:gd name="T63" fmla="*/ 6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50"/>
                <a:gd name="T98" fmla="*/ 114 w 114"/>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50">
                  <a:moveTo>
                    <a:pt x="62" y="6"/>
                  </a:moveTo>
                  <a:lnTo>
                    <a:pt x="54" y="4"/>
                  </a:lnTo>
                  <a:lnTo>
                    <a:pt x="46" y="2"/>
                  </a:lnTo>
                  <a:lnTo>
                    <a:pt x="30" y="6"/>
                  </a:lnTo>
                  <a:lnTo>
                    <a:pt x="14" y="12"/>
                  </a:lnTo>
                  <a:lnTo>
                    <a:pt x="0" y="20"/>
                  </a:lnTo>
                  <a:lnTo>
                    <a:pt x="10" y="22"/>
                  </a:lnTo>
                  <a:lnTo>
                    <a:pt x="20" y="22"/>
                  </a:lnTo>
                  <a:lnTo>
                    <a:pt x="30" y="22"/>
                  </a:lnTo>
                  <a:lnTo>
                    <a:pt x="40" y="24"/>
                  </a:lnTo>
                  <a:lnTo>
                    <a:pt x="26" y="30"/>
                  </a:lnTo>
                  <a:lnTo>
                    <a:pt x="18" y="32"/>
                  </a:lnTo>
                  <a:lnTo>
                    <a:pt x="12" y="36"/>
                  </a:lnTo>
                  <a:lnTo>
                    <a:pt x="28" y="40"/>
                  </a:lnTo>
                  <a:lnTo>
                    <a:pt x="46" y="44"/>
                  </a:lnTo>
                  <a:lnTo>
                    <a:pt x="80" y="50"/>
                  </a:lnTo>
                  <a:lnTo>
                    <a:pt x="72" y="38"/>
                  </a:lnTo>
                  <a:lnTo>
                    <a:pt x="64" y="28"/>
                  </a:lnTo>
                  <a:lnTo>
                    <a:pt x="78" y="28"/>
                  </a:lnTo>
                  <a:lnTo>
                    <a:pt x="90" y="30"/>
                  </a:lnTo>
                  <a:lnTo>
                    <a:pt x="114" y="34"/>
                  </a:lnTo>
                  <a:lnTo>
                    <a:pt x="104" y="24"/>
                  </a:lnTo>
                  <a:lnTo>
                    <a:pt x="92" y="14"/>
                  </a:lnTo>
                  <a:lnTo>
                    <a:pt x="96" y="14"/>
                  </a:lnTo>
                  <a:lnTo>
                    <a:pt x="98" y="12"/>
                  </a:lnTo>
                  <a:lnTo>
                    <a:pt x="92" y="8"/>
                  </a:lnTo>
                  <a:lnTo>
                    <a:pt x="84" y="6"/>
                  </a:lnTo>
                  <a:lnTo>
                    <a:pt x="76" y="4"/>
                  </a:lnTo>
                  <a:lnTo>
                    <a:pt x="68" y="0"/>
                  </a:lnTo>
                  <a:lnTo>
                    <a:pt x="70" y="2"/>
                  </a:lnTo>
                  <a:lnTo>
                    <a:pt x="70" y="4"/>
                  </a:lnTo>
                  <a:lnTo>
                    <a:pt x="62" y="6"/>
                  </a:lnTo>
                  <a:close/>
                </a:path>
              </a:pathLst>
            </a:custGeom>
            <a:solidFill>
              <a:srgbClr val="1F8E43"/>
            </a:solidFill>
            <a:ln w="3175">
              <a:solidFill>
                <a:srgbClr val="006B30"/>
              </a:solidFill>
              <a:round/>
              <a:headEnd/>
              <a:tailEnd/>
            </a:ln>
          </p:spPr>
          <p:txBody>
            <a:bodyPr/>
            <a:lstStyle/>
            <a:p>
              <a:endParaRPr lang="en-US"/>
            </a:p>
          </p:txBody>
        </p:sp>
        <p:sp>
          <p:nvSpPr>
            <p:cNvPr id="29428" name="Freeform 487"/>
            <p:cNvSpPr>
              <a:spLocks/>
            </p:cNvSpPr>
            <p:nvPr/>
          </p:nvSpPr>
          <p:spPr bwMode="auto">
            <a:xfrm>
              <a:off x="1106" y="2408"/>
              <a:ext cx="48" cy="20"/>
            </a:xfrm>
            <a:custGeom>
              <a:avLst/>
              <a:gdLst>
                <a:gd name="T0" fmla="*/ 32 w 48"/>
                <a:gd name="T1" fmla="*/ 4 h 20"/>
                <a:gd name="T2" fmla="*/ 24 w 48"/>
                <a:gd name="T3" fmla="*/ 0 h 20"/>
                <a:gd name="T4" fmla="*/ 16 w 48"/>
                <a:gd name="T5" fmla="*/ 2 h 20"/>
                <a:gd name="T6" fmla="*/ 8 w 48"/>
                <a:gd name="T7" fmla="*/ 4 h 20"/>
                <a:gd name="T8" fmla="*/ 0 w 48"/>
                <a:gd name="T9" fmla="*/ 8 h 20"/>
                <a:gd name="T10" fmla="*/ 8 w 48"/>
                <a:gd name="T11" fmla="*/ 12 h 20"/>
                <a:gd name="T12" fmla="*/ 16 w 48"/>
                <a:gd name="T13" fmla="*/ 12 h 20"/>
                <a:gd name="T14" fmla="*/ 24 w 48"/>
                <a:gd name="T15" fmla="*/ 14 h 20"/>
                <a:gd name="T16" fmla="*/ 32 w 48"/>
                <a:gd name="T17" fmla="*/ 16 h 20"/>
                <a:gd name="T18" fmla="*/ 20 w 48"/>
                <a:gd name="T19" fmla="*/ 16 h 20"/>
                <a:gd name="T20" fmla="*/ 34 w 48"/>
                <a:gd name="T21" fmla="*/ 20 h 20"/>
                <a:gd name="T22" fmla="*/ 40 w 48"/>
                <a:gd name="T23" fmla="*/ 20 h 20"/>
                <a:gd name="T24" fmla="*/ 48 w 48"/>
                <a:gd name="T25" fmla="*/ 18 h 20"/>
                <a:gd name="T26" fmla="*/ 40 w 48"/>
                <a:gd name="T27" fmla="*/ 10 h 20"/>
                <a:gd name="T28" fmla="*/ 32 w 48"/>
                <a:gd name="T29" fmla="*/ 4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0"/>
                <a:gd name="T47" fmla="*/ 48 w 4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0">
                  <a:moveTo>
                    <a:pt x="32" y="4"/>
                  </a:moveTo>
                  <a:lnTo>
                    <a:pt x="24" y="0"/>
                  </a:lnTo>
                  <a:lnTo>
                    <a:pt x="16" y="2"/>
                  </a:lnTo>
                  <a:lnTo>
                    <a:pt x="8" y="4"/>
                  </a:lnTo>
                  <a:lnTo>
                    <a:pt x="0" y="8"/>
                  </a:lnTo>
                  <a:lnTo>
                    <a:pt x="8" y="12"/>
                  </a:lnTo>
                  <a:lnTo>
                    <a:pt x="16" y="12"/>
                  </a:lnTo>
                  <a:lnTo>
                    <a:pt x="24" y="14"/>
                  </a:lnTo>
                  <a:lnTo>
                    <a:pt x="32" y="16"/>
                  </a:lnTo>
                  <a:lnTo>
                    <a:pt x="20" y="16"/>
                  </a:lnTo>
                  <a:lnTo>
                    <a:pt x="34" y="20"/>
                  </a:lnTo>
                  <a:lnTo>
                    <a:pt x="40" y="20"/>
                  </a:lnTo>
                  <a:lnTo>
                    <a:pt x="48" y="18"/>
                  </a:lnTo>
                  <a:lnTo>
                    <a:pt x="40" y="10"/>
                  </a:lnTo>
                  <a:lnTo>
                    <a:pt x="32" y="4"/>
                  </a:lnTo>
                  <a:close/>
                </a:path>
              </a:pathLst>
            </a:custGeom>
            <a:solidFill>
              <a:srgbClr val="1F8E43"/>
            </a:solidFill>
            <a:ln w="3175">
              <a:solidFill>
                <a:srgbClr val="006B30"/>
              </a:solidFill>
              <a:round/>
              <a:headEnd/>
              <a:tailEnd/>
            </a:ln>
          </p:spPr>
          <p:txBody>
            <a:bodyPr/>
            <a:lstStyle/>
            <a:p>
              <a:endParaRPr lang="en-US"/>
            </a:p>
          </p:txBody>
        </p:sp>
        <p:sp>
          <p:nvSpPr>
            <p:cNvPr id="29429" name="Freeform 488"/>
            <p:cNvSpPr>
              <a:spLocks/>
            </p:cNvSpPr>
            <p:nvPr/>
          </p:nvSpPr>
          <p:spPr bwMode="auto">
            <a:xfrm>
              <a:off x="1060" y="2348"/>
              <a:ext cx="42" cy="24"/>
            </a:xfrm>
            <a:custGeom>
              <a:avLst/>
              <a:gdLst>
                <a:gd name="T0" fmla="*/ 24 w 42"/>
                <a:gd name="T1" fmla="*/ 6 h 24"/>
                <a:gd name="T2" fmla="*/ 0 w 42"/>
                <a:gd name="T3" fmla="*/ 14 h 24"/>
                <a:gd name="T4" fmla="*/ 6 w 42"/>
                <a:gd name="T5" fmla="*/ 16 h 24"/>
                <a:gd name="T6" fmla="*/ 14 w 42"/>
                <a:gd name="T7" fmla="*/ 18 h 24"/>
                <a:gd name="T8" fmla="*/ 22 w 42"/>
                <a:gd name="T9" fmla="*/ 18 h 24"/>
                <a:gd name="T10" fmla="*/ 28 w 42"/>
                <a:gd name="T11" fmla="*/ 18 h 24"/>
                <a:gd name="T12" fmla="*/ 24 w 42"/>
                <a:gd name="T13" fmla="*/ 20 h 24"/>
                <a:gd name="T14" fmla="*/ 22 w 42"/>
                <a:gd name="T15" fmla="*/ 20 h 24"/>
                <a:gd name="T16" fmla="*/ 18 w 42"/>
                <a:gd name="T17" fmla="*/ 22 h 24"/>
                <a:gd name="T18" fmla="*/ 14 w 42"/>
                <a:gd name="T19" fmla="*/ 22 h 24"/>
                <a:gd name="T20" fmla="*/ 22 w 42"/>
                <a:gd name="T21" fmla="*/ 24 h 24"/>
                <a:gd name="T22" fmla="*/ 28 w 42"/>
                <a:gd name="T23" fmla="*/ 24 h 24"/>
                <a:gd name="T24" fmla="*/ 36 w 42"/>
                <a:gd name="T25" fmla="*/ 24 h 24"/>
                <a:gd name="T26" fmla="*/ 42 w 42"/>
                <a:gd name="T27" fmla="*/ 24 h 24"/>
                <a:gd name="T28" fmla="*/ 38 w 42"/>
                <a:gd name="T29" fmla="*/ 16 h 24"/>
                <a:gd name="T30" fmla="*/ 34 w 42"/>
                <a:gd name="T31" fmla="*/ 8 h 24"/>
                <a:gd name="T32" fmla="*/ 26 w 42"/>
                <a:gd name="T33" fmla="*/ 4 h 24"/>
                <a:gd name="T34" fmla="*/ 18 w 42"/>
                <a:gd name="T35" fmla="*/ 0 h 24"/>
                <a:gd name="T36" fmla="*/ 24 w 42"/>
                <a:gd name="T37" fmla="*/ 6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4"/>
                <a:gd name="T59" fmla="*/ 42 w 4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4">
                  <a:moveTo>
                    <a:pt x="24" y="6"/>
                  </a:moveTo>
                  <a:lnTo>
                    <a:pt x="0" y="14"/>
                  </a:lnTo>
                  <a:lnTo>
                    <a:pt x="6" y="16"/>
                  </a:lnTo>
                  <a:lnTo>
                    <a:pt x="14" y="18"/>
                  </a:lnTo>
                  <a:lnTo>
                    <a:pt x="22" y="18"/>
                  </a:lnTo>
                  <a:lnTo>
                    <a:pt x="28" y="18"/>
                  </a:lnTo>
                  <a:lnTo>
                    <a:pt x="24" y="20"/>
                  </a:lnTo>
                  <a:lnTo>
                    <a:pt x="22" y="20"/>
                  </a:lnTo>
                  <a:lnTo>
                    <a:pt x="18" y="22"/>
                  </a:lnTo>
                  <a:lnTo>
                    <a:pt x="14" y="22"/>
                  </a:lnTo>
                  <a:lnTo>
                    <a:pt x="22" y="24"/>
                  </a:lnTo>
                  <a:lnTo>
                    <a:pt x="28" y="24"/>
                  </a:lnTo>
                  <a:lnTo>
                    <a:pt x="36" y="24"/>
                  </a:lnTo>
                  <a:lnTo>
                    <a:pt x="42" y="24"/>
                  </a:lnTo>
                  <a:lnTo>
                    <a:pt x="38" y="16"/>
                  </a:lnTo>
                  <a:lnTo>
                    <a:pt x="34" y="8"/>
                  </a:lnTo>
                  <a:lnTo>
                    <a:pt x="26" y="4"/>
                  </a:lnTo>
                  <a:lnTo>
                    <a:pt x="18" y="0"/>
                  </a:lnTo>
                  <a:lnTo>
                    <a:pt x="24" y="6"/>
                  </a:lnTo>
                  <a:close/>
                </a:path>
              </a:pathLst>
            </a:custGeom>
            <a:solidFill>
              <a:srgbClr val="1F8E43"/>
            </a:solidFill>
            <a:ln w="3175">
              <a:solidFill>
                <a:srgbClr val="006B30"/>
              </a:solidFill>
              <a:round/>
              <a:headEnd/>
              <a:tailEnd/>
            </a:ln>
          </p:spPr>
          <p:txBody>
            <a:bodyPr/>
            <a:lstStyle/>
            <a:p>
              <a:endParaRPr lang="en-US"/>
            </a:p>
          </p:txBody>
        </p:sp>
        <p:sp>
          <p:nvSpPr>
            <p:cNvPr id="29430" name="Freeform 489"/>
            <p:cNvSpPr>
              <a:spLocks/>
            </p:cNvSpPr>
            <p:nvPr/>
          </p:nvSpPr>
          <p:spPr bwMode="auto">
            <a:xfrm>
              <a:off x="1080" y="2340"/>
              <a:ext cx="44" cy="18"/>
            </a:xfrm>
            <a:custGeom>
              <a:avLst/>
              <a:gdLst>
                <a:gd name="T0" fmla="*/ 28 w 44"/>
                <a:gd name="T1" fmla="*/ 4 h 18"/>
                <a:gd name="T2" fmla="*/ 20 w 44"/>
                <a:gd name="T3" fmla="*/ 0 h 18"/>
                <a:gd name="T4" fmla="*/ 14 w 44"/>
                <a:gd name="T5" fmla="*/ 0 h 18"/>
                <a:gd name="T6" fmla="*/ 6 w 44"/>
                <a:gd name="T7" fmla="*/ 0 h 18"/>
                <a:gd name="T8" fmla="*/ 0 w 44"/>
                <a:gd name="T9" fmla="*/ 4 h 18"/>
                <a:gd name="T10" fmla="*/ 12 w 44"/>
                <a:gd name="T11" fmla="*/ 8 h 18"/>
                <a:gd name="T12" fmla="*/ 22 w 44"/>
                <a:gd name="T13" fmla="*/ 12 h 18"/>
                <a:gd name="T14" fmla="*/ 32 w 44"/>
                <a:gd name="T15" fmla="*/ 16 h 18"/>
                <a:gd name="T16" fmla="*/ 44 w 44"/>
                <a:gd name="T17" fmla="*/ 18 h 18"/>
                <a:gd name="T18" fmla="*/ 42 w 44"/>
                <a:gd name="T19" fmla="*/ 14 h 18"/>
                <a:gd name="T20" fmla="*/ 38 w 44"/>
                <a:gd name="T21" fmla="*/ 10 h 18"/>
                <a:gd name="T22" fmla="*/ 34 w 44"/>
                <a:gd name="T23" fmla="*/ 8 h 18"/>
                <a:gd name="T24" fmla="*/ 30 w 44"/>
                <a:gd name="T25" fmla="*/ 4 h 18"/>
                <a:gd name="T26" fmla="*/ 32 w 44"/>
                <a:gd name="T27" fmla="*/ 4 h 18"/>
                <a:gd name="T28" fmla="*/ 26 w 44"/>
                <a:gd name="T29" fmla="*/ 4 h 18"/>
                <a:gd name="T30" fmla="*/ 18 w 44"/>
                <a:gd name="T31" fmla="*/ 4 h 18"/>
                <a:gd name="T32" fmla="*/ 28 w 44"/>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8"/>
                <a:gd name="T53" fmla="*/ 44 w 4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8">
                  <a:moveTo>
                    <a:pt x="28" y="4"/>
                  </a:moveTo>
                  <a:lnTo>
                    <a:pt x="20" y="0"/>
                  </a:lnTo>
                  <a:lnTo>
                    <a:pt x="14" y="0"/>
                  </a:lnTo>
                  <a:lnTo>
                    <a:pt x="6" y="0"/>
                  </a:lnTo>
                  <a:lnTo>
                    <a:pt x="0" y="4"/>
                  </a:lnTo>
                  <a:lnTo>
                    <a:pt x="12" y="8"/>
                  </a:lnTo>
                  <a:lnTo>
                    <a:pt x="22" y="12"/>
                  </a:lnTo>
                  <a:lnTo>
                    <a:pt x="32" y="16"/>
                  </a:lnTo>
                  <a:lnTo>
                    <a:pt x="44" y="18"/>
                  </a:lnTo>
                  <a:lnTo>
                    <a:pt x="42" y="14"/>
                  </a:lnTo>
                  <a:lnTo>
                    <a:pt x="38" y="10"/>
                  </a:lnTo>
                  <a:lnTo>
                    <a:pt x="34" y="8"/>
                  </a:lnTo>
                  <a:lnTo>
                    <a:pt x="30" y="4"/>
                  </a:lnTo>
                  <a:lnTo>
                    <a:pt x="32" y="4"/>
                  </a:lnTo>
                  <a:lnTo>
                    <a:pt x="26" y="4"/>
                  </a:lnTo>
                  <a:lnTo>
                    <a:pt x="18" y="4"/>
                  </a:lnTo>
                  <a:lnTo>
                    <a:pt x="28" y="4"/>
                  </a:lnTo>
                  <a:close/>
                </a:path>
              </a:pathLst>
            </a:custGeom>
            <a:solidFill>
              <a:srgbClr val="1F8E43"/>
            </a:solidFill>
            <a:ln w="3175">
              <a:solidFill>
                <a:srgbClr val="006B30"/>
              </a:solidFill>
              <a:round/>
              <a:headEnd/>
              <a:tailEnd/>
            </a:ln>
          </p:spPr>
          <p:txBody>
            <a:bodyPr/>
            <a:lstStyle/>
            <a:p>
              <a:endParaRPr lang="en-US"/>
            </a:p>
          </p:txBody>
        </p:sp>
        <p:sp>
          <p:nvSpPr>
            <p:cNvPr id="29431" name="Freeform 490"/>
            <p:cNvSpPr>
              <a:spLocks/>
            </p:cNvSpPr>
            <p:nvPr/>
          </p:nvSpPr>
          <p:spPr bwMode="auto">
            <a:xfrm>
              <a:off x="1076" y="2314"/>
              <a:ext cx="32" cy="14"/>
            </a:xfrm>
            <a:custGeom>
              <a:avLst/>
              <a:gdLst>
                <a:gd name="T0" fmla="*/ 20 w 32"/>
                <a:gd name="T1" fmla="*/ 4 h 14"/>
                <a:gd name="T2" fmla="*/ 20 w 32"/>
                <a:gd name="T3" fmla="*/ 2 h 14"/>
                <a:gd name="T4" fmla="*/ 0 w 32"/>
                <a:gd name="T5" fmla="*/ 4 h 14"/>
                <a:gd name="T6" fmla="*/ 6 w 32"/>
                <a:gd name="T7" fmla="*/ 10 h 14"/>
                <a:gd name="T8" fmla="*/ 14 w 32"/>
                <a:gd name="T9" fmla="*/ 12 h 14"/>
                <a:gd name="T10" fmla="*/ 30 w 32"/>
                <a:gd name="T11" fmla="*/ 14 h 14"/>
                <a:gd name="T12" fmla="*/ 26 w 32"/>
                <a:gd name="T13" fmla="*/ 10 h 14"/>
                <a:gd name="T14" fmla="*/ 26 w 32"/>
                <a:gd name="T15" fmla="*/ 6 h 14"/>
                <a:gd name="T16" fmla="*/ 30 w 32"/>
                <a:gd name="T17" fmla="*/ 6 h 14"/>
                <a:gd name="T18" fmla="*/ 32 w 32"/>
                <a:gd name="T19" fmla="*/ 4 h 14"/>
                <a:gd name="T20" fmla="*/ 26 w 32"/>
                <a:gd name="T21" fmla="*/ 0 h 14"/>
                <a:gd name="T22" fmla="*/ 22 w 32"/>
                <a:gd name="T23" fmla="*/ 0 h 14"/>
                <a:gd name="T24" fmla="*/ 20 w 32"/>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4"/>
                <a:gd name="T41" fmla="*/ 32 w 3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4">
                  <a:moveTo>
                    <a:pt x="20" y="4"/>
                  </a:moveTo>
                  <a:lnTo>
                    <a:pt x="20" y="2"/>
                  </a:lnTo>
                  <a:lnTo>
                    <a:pt x="0" y="4"/>
                  </a:lnTo>
                  <a:lnTo>
                    <a:pt x="6" y="10"/>
                  </a:lnTo>
                  <a:lnTo>
                    <a:pt x="14" y="12"/>
                  </a:lnTo>
                  <a:lnTo>
                    <a:pt x="30" y="14"/>
                  </a:lnTo>
                  <a:lnTo>
                    <a:pt x="26" y="10"/>
                  </a:lnTo>
                  <a:lnTo>
                    <a:pt x="26" y="6"/>
                  </a:lnTo>
                  <a:lnTo>
                    <a:pt x="30" y="6"/>
                  </a:lnTo>
                  <a:lnTo>
                    <a:pt x="32" y="4"/>
                  </a:lnTo>
                  <a:lnTo>
                    <a:pt x="26" y="0"/>
                  </a:lnTo>
                  <a:lnTo>
                    <a:pt x="22" y="0"/>
                  </a:lnTo>
                  <a:lnTo>
                    <a:pt x="20" y="4"/>
                  </a:lnTo>
                  <a:close/>
                </a:path>
              </a:pathLst>
            </a:custGeom>
            <a:solidFill>
              <a:srgbClr val="1F8E43"/>
            </a:solidFill>
            <a:ln w="3175">
              <a:solidFill>
                <a:srgbClr val="006B30"/>
              </a:solidFill>
              <a:round/>
              <a:headEnd/>
              <a:tailEnd/>
            </a:ln>
          </p:spPr>
          <p:txBody>
            <a:bodyPr/>
            <a:lstStyle/>
            <a:p>
              <a:endParaRPr lang="en-US"/>
            </a:p>
          </p:txBody>
        </p:sp>
        <p:sp>
          <p:nvSpPr>
            <p:cNvPr id="29432" name="Freeform 491"/>
            <p:cNvSpPr>
              <a:spLocks/>
            </p:cNvSpPr>
            <p:nvPr/>
          </p:nvSpPr>
          <p:spPr bwMode="auto">
            <a:xfrm>
              <a:off x="506" y="2296"/>
              <a:ext cx="36" cy="14"/>
            </a:xfrm>
            <a:custGeom>
              <a:avLst/>
              <a:gdLst>
                <a:gd name="T0" fmla="*/ 20 w 36"/>
                <a:gd name="T1" fmla="*/ 2 h 14"/>
                <a:gd name="T2" fmla="*/ 10 w 36"/>
                <a:gd name="T3" fmla="*/ 8 h 14"/>
                <a:gd name="T4" fmla="*/ 0 w 36"/>
                <a:gd name="T5" fmla="*/ 14 h 14"/>
                <a:gd name="T6" fmla="*/ 8 w 36"/>
                <a:gd name="T7" fmla="*/ 12 h 14"/>
                <a:gd name="T8" fmla="*/ 18 w 36"/>
                <a:gd name="T9" fmla="*/ 10 h 14"/>
                <a:gd name="T10" fmla="*/ 28 w 36"/>
                <a:gd name="T11" fmla="*/ 8 h 14"/>
                <a:gd name="T12" fmla="*/ 32 w 36"/>
                <a:gd name="T13" fmla="*/ 4 h 14"/>
                <a:gd name="T14" fmla="*/ 36 w 36"/>
                <a:gd name="T15" fmla="*/ 2 h 14"/>
                <a:gd name="T16" fmla="*/ 32 w 36"/>
                <a:gd name="T17" fmla="*/ 0 h 14"/>
                <a:gd name="T18" fmla="*/ 28 w 36"/>
                <a:gd name="T19" fmla="*/ 0 h 14"/>
                <a:gd name="T20" fmla="*/ 20 w 36"/>
                <a:gd name="T21" fmla="*/ 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4"/>
                <a:gd name="T35" fmla="*/ 36 w 3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4">
                  <a:moveTo>
                    <a:pt x="20" y="2"/>
                  </a:moveTo>
                  <a:lnTo>
                    <a:pt x="10" y="8"/>
                  </a:lnTo>
                  <a:lnTo>
                    <a:pt x="0" y="14"/>
                  </a:lnTo>
                  <a:lnTo>
                    <a:pt x="8" y="12"/>
                  </a:lnTo>
                  <a:lnTo>
                    <a:pt x="18" y="10"/>
                  </a:lnTo>
                  <a:lnTo>
                    <a:pt x="28" y="8"/>
                  </a:lnTo>
                  <a:lnTo>
                    <a:pt x="32" y="4"/>
                  </a:lnTo>
                  <a:lnTo>
                    <a:pt x="36" y="2"/>
                  </a:lnTo>
                  <a:lnTo>
                    <a:pt x="32" y="0"/>
                  </a:lnTo>
                  <a:lnTo>
                    <a:pt x="28"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433" name="Freeform 492"/>
            <p:cNvSpPr>
              <a:spLocks/>
            </p:cNvSpPr>
            <p:nvPr/>
          </p:nvSpPr>
          <p:spPr bwMode="auto">
            <a:xfrm>
              <a:off x="528" y="2236"/>
              <a:ext cx="28" cy="14"/>
            </a:xfrm>
            <a:custGeom>
              <a:avLst/>
              <a:gdLst>
                <a:gd name="T0" fmla="*/ 18 w 28"/>
                <a:gd name="T1" fmla="*/ 0 h 14"/>
                <a:gd name="T2" fmla="*/ 14 w 28"/>
                <a:gd name="T3" fmla="*/ 2 h 14"/>
                <a:gd name="T4" fmla="*/ 8 w 28"/>
                <a:gd name="T5" fmla="*/ 4 h 14"/>
                <a:gd name="T6" fmla="*/ 2 w 28"/>
                <a:gd name="T7" fmla="*/ 8 h 14"/>
                <a:gd name="T8" fmla="*/ 0 w 28"/>
                <a:gd name="T9" fmla="*/ 10 h 14"/>
                <a:gd name="T10" fmla="*/ 0 w 28"/>
                <a:gd name="T11" fmla="*/ 14 h 14"/>
                <a:gd name="T12" fmla="*/ 14 w 28"/>
                <a:gd name="T13" fmla="*/ 12 h 14"/>
                <a:gd name="T14" fmla="*/ 20 w 28"/>
                <a:gd name="T15" fmla="*/ 10 h 14"/>
                <a:gd name="T16" fmla="*/ 26 w 28"/>
                <a:gd name="T17" fmla="*/ 8 h 14"/>
                <a:gd name="T18" fmla="*/ 28 w 28"/>
                <a:gd name="T19" fmla="*/ 4 h 14"/>
                <a:gd name="T20" fmla="*/ 26 w 28"/>
                <a:gd name="T21" fmla="*/ 4 h 14"/>
                <a:gd name="T22" fmla="*/ 20 w 28"/>
                <a:gd name="T23" fmla="*/ 2 h 14"/>
                <a:gd name="T24" fmla="*/ 18 w 2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4"/>
                <a:gd name="T41" fmla="*/ 28 w 2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4">
                  <a:moveTo>
                    <a:pt x="18" y="0"/>
                  </a:moveTo>
                  <a:lnTo>
                    <a:pt x="14" y="2"/>
                  </a:lnTo>
                  <a:lnTo>
                    <a:pt x="8" y="4"/>
                  </a:lnTo>
                  <a:lnTo>
                    <a:pt x="2" y="8"/>
                  </a:lnTo>
                  <a:lnTo>
                    <a:pt x="0" y="10"/>
                  </a:lnTo>
                  <a:lnTo>
                    <a:pt x="0" y="14"/>
                  </a:lnTo>
                  <a:lnTo>
                    <a:pt x="14" y="12"/>
                  </a:lnTo>
                  <a:lnTo>
                    <a:pt x="20" y="10"/>
                  </a:lnTo>
                  <a:lnTo>
                    <a:pt x="26" y="8"/>
                  </a:lnTo>
                  <a:lnTo>
                    <a:pt x="28" y="4"/>
                  </a:lnTo>
                  <a:lnTo>
                    <a:pt x="26" y="4"/>
                  </a:lnTo>
                  <a:lnTo>
                    <a:pt x="20" y="2"/>
                  </a:lnTo>
                  <a:lnTo>
                    <a:pt x="18" y="0"/>
                  </a:lnTo>
                  <a:close/>
                </a:path>
              </a:pathLst>
            </a:custGeom>
            <a:solidFill>
              <a:srgbClr val="1F8E43"/>
            </a:solidFill>
            <a:ln w="3175">
              <a:solidFill>
                <a:srgbClr val="006B30"/>
              </a:solidFill>
              <a:round/>
              <a:headEnd/>
              <a:tailEnd/>
            </a:ln>
          </p:spPr>
          <p:txBody>
            <a:bodyPr/>
            <a:lstStyle/>
            <a:p>
              <a:endParaRPr lang="en-US"/>
            </a:p>
          </p:txBody>
        </p:sp>
        <p:sp>
          <p:nvSpPr>
            <p:cNvPr id="29434" name="Freeform 493"/>
            <p:cNvSpPr>
              <a:spLocks/>
            </p:cNvSpPr>
            <p:nvPr/>
          </p:nvSpPr>
          <p:spPr bwMode="auto">
            <a:xfrm>
              <a:off x="486" y="2354"/>
              <a:ext cx="28" cy="16"/>
            </a:xfrm>
            <a:custGeom>
              <a:avLst/>
              <a:gdLst>
                <a:gd name="T0" fmla="*/ 24 w 28"/>
                <a:gd name="T1" fmla="*/ 0 h 16"/>
                <a:gd name="T2" fmla="*/ 16 w 28"/>
                <a:gd name="T3" fmla="*/ 2 h 16"/>
                <a:gd name="T4" fmla="*/ 10 w 28"/>
                <a:gd name="T5" fmla="*/ 4 h 16"/>
                <a:gd name="T6" fmla="*/ 4 w 28"/>
                <a:gd name="T7" fmla="*/ 8 h 16"/>
                <a:gd name="T8" fmla="*/ 0 w 28"/>
                <a:gd name="T9" fmla="*/ 16 h 16"/>
                <a:gd name="T10" fmla="*/ 8 w 28"/>
                <a:gd name="T11" fmla="*/ 16 h 16"/>
                <a:gd name="T12" fmla="*/ 16 w 28"/>
                <a:gd name="T13" fmla="*/ 14 h 16"/>
                <a:gd name="T14" fmla="*/ 28 w 28"/>
                <a:gd name="T15" fmla="*/ 6 h 16"/>
                <a:gd name="T16" fmla="*/ 24 w 28"/>
                <a:gd name="T17" fmla="*/ 6 h 16"/>
                <a:gd name="T18" fmla="*/ 24 w 2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24" y="0"/>
                  </a:moveTo>
                  <a:lnTo>
                    <a:pt x="16" y="2"/>
                  </a:lnTo>
                  <a:lnTo>
                    <a:pt x="10" y="4"/>
                  </a:lnTo>
                  <a:lnTo>
                    <a:pt x="4" y="8"/>
                  </a:lnTo>
                  <a:lnTo>
                    <a:pt x="0" y="16"/>
                  </a:lnTo>
                  <a:lnTo>
                    <a:pt x="8" y="16"/>
                  </a:lnTo>
                  <a:lnTo>
                    <a:pt x="16" y="14"/>
                  </a:lnTo>
                  <a:lnTo>
                    <a:pt x="28" y="6"/>
                  </a:lnTo>
                  <a:lnTo>
                    <a:pt x="24" y="6"/>
                  </a:lnTo>
                  <a:lnTo>
                    <a:pt x="24" y="0"/>
                  </a:lnTo>
                  <a:close/>
                </a:path>
              </a:pathLst>
            </a:custGeom>
            <a:solidFill>
              <a:srgbClr val="1F8E43"/>
            </a:solidFill>
            <a:ln w="3175">
              <a:solidFill>
                <a:srgbClr val="006B30"/>
              </a:solidFill>
              <a:round/>
              <a:headEnd/>
              <a:tailEnd/>
            </a:ln>
          </p:spPr>
          <p:txBody>
            <a:bodyPr/>
            <a:lstStyle/>
            <a:p>
              <a:endParaRPr lang="en-US"/>
            </a:p>
          </p:txBody>
        </p:sp>
        <p:sp>
          <p:nvSpPr>
            <p:cNvPr id="29435" name="Freeform 494"/>
            <p:cNvSpPr>
              <a:spLocks/>
            </p:cNvSpPr>
            <p:nvPr/>
          </p:nvSpPr>
          <p:spPr bwMode="auto">
            <a:xfrm>
              <a:off x="462" y="2372"/>
              <a:ext cx="22" cy="16"/>
            </a:xfrm>
            <a:custGeom>
              <a:avLst/>
              <a:gdLst>
                <a:gd name="T0" fmla="*/ 16 w 22"/>
                <a:gd name="T1" fmla="*/ 0 h 16"/>
                <a:gd name="T2" fmla="*/ 0 w 22"/>
                <a:gd name="T3" fmla="*/ 16 h 16"/>
                <a:gd name="T4" fmla="*/ 6 w 22"/>
                <a:gd name="T5" fmla="*/ 14 h 16"/>
                <a:gd name="T6" fmla="*/ 12 w 22"/>
                <a:gd name="T7" fmla="*/ 12 h 16"/>
                <a:gd name="T8" fmla="*/ 16 w 22"/>
                <a:gd name="T9" fmla="*/ 6 h 16"/>
                <a:gd name="T10" fmla="*/ 22 w 22"/>
                <a:gd name="T11" fmla="*/ 4 h 16"/>
                <a:gd name="T12" fmla="*/ 16 w 22"/>
                <a:gd name="T13" fmla="*/ 0 h 16"/>
                <a:gd name="T14" fmla="*/ 0 60000 65536"/>
                <a:gd name="T15" fmla="*/ 0 60000 65536"/>
                <a:gd name="T16" fmla="*/ 0 60000 65536"/>
                <a:gd name="T17" fmla="*/ 0 60000 65536"/>
                <a:gd name="T18" fmla="*/ 0 60000 65536"/>
                <a:gd name="T19" fmla="*/ 0 60000 65536"/>
                <a:gd name="T20" fmla="*/ 0 60000 65536"/>
                <a:gd name="T21" fmla="*/ 0 w 22"/>
                <a:gd name="T22" fmla="*/ 0 h 16"/>
                <a:gd name="T23" fmla="*/ 22 w 2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6">
                  <a:moveTo>
                    <a:pt x="16" y="0"/>
                  </a:moveTo>
                  <a:lnTo>
                    <a:pt x="0" y="16"/>
                  </a:lnTo>
                  <a:lnTo>
                    <a:pt x="6" y="14"/>
                  </a:lnTo>
                  <a:lnTo>
                    <a:pt x="12" y="12"/>
                  </a:lnTo>
                  <a:lnTo>
                    <a:pt x="16" y="6"/>
                  </a:lnTo>
                  <a:lnTo>
                    <a:pt x="22" y="4"/>
                  </a:lnTo>
                  <a:lnTo>
                    <a:pt x="16" y="0"/>
                  </a:lnTo>
                  <a:close/>
                </a:path>
              </a:pathLst>
            </a:custGeom>
            <a:solidFill>
              <a:srgbClr val="1F8E43"/>
            </a:solidFill>
            <a:ln w="3175">
              <a:solidFill>
                <a:srgbClr val="006B30"/>
              </a:solidFill>
              <a:round/>
              <a:headEnd/>
              <a:tailEnd/>
            </a:ln>
          </p:spPr>
          <p:txBody>
            <a:bodyPr/>
            <a:lstStyle/>
            <a:p>
              <a:endParaRPr lang="en-US"/>
            </a:p>
          </p:txBody>
        </p:sp>
        <p:sp>
          <p:nvSpPr>
            <p:cNvPr id="29436" name="Freeform 495"/>
            <p:cNvSpPr>
              <a:spLocks/>
            </p:cNvSpPr>
            <p:nvPr/>
          </p:nvSpPr>
          <p:spPr bwMode="auto">
            <a:xfrm>
              <a:off x="514" y="2332"/>
              <a:ext cx="24" cy="20"/>
            </a:xfrm>
            <a:custGeom>
              <a:avLst/>
              <a:gdLst>
                <a:gd name="T0" fmla="*/ 18 w 24"/>
                <a:gd name="T1" fmla="*/ 0 h 20"/>
                <a:gd name="T2" fmla="*/ 12 w 24"/>
                <a:gd name="T3" fmla="*/ 4 h 20"/>
                <a:gd name="T4" fmla="*/ 8 w 24"/>
                <a:gd name="T5" fmla="*/ 8 h 20"/>
                <a:gd name="T6" fmla="*/ 2 w 24"/>
                <a:gd name="T7" fmla="*/ 12 h 20"/>
                <a:gd name="T8" fmla="*/ 0 w 24"/>
                <a:gd name="T9" fmla="*/ 20 h 20"/>
                <a:gd name="T10" fmla="*/ 8 w 24"/>
                <a:gd name="T11" fmla="*/ 18 h 20"/>
                <a:gd name="T12" fmla="*/ 14 w 24"/>
                <a:gd name="T13" fmla="*/ 16 h 20"/>
                <a:gd name="T14" fmla="*/ 24 w 24"/>
                <a:gd name="T15" fmla="*/ 6 h 20"/>
                <a:gd name="T16" fmla="*/ 20 w 24"/>
                <a:gd name="T17" fmla="*/ 6 h 20"/>
                <a:gd name="T18" fmla="*/ 18 w 24"/>
                <a:gd name="T19" fmla="*/ 4 h 20"/>
                <a:gd name="T20" fmla="*/ 18 w 2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18" y="0"/>
                  </a:moveTo>
                  <a:lnTo>
                    <a:pt x="12" y="4"/>
                  </a:lnTo>
                  <a:lnTo>
                    <a:pt x="8" y="8"/>
                  </a:lnTo>
                  <a:lnTo>
                    <a:pt x="2" y="12"/>
                  </a:lnTo>
                  <a:lnTo>
                    <a:pt x="0" y="20"/>
                  </a:lnTo>
                  <a:lnTo>
                    <a:pt x="8" y="18"/>
                  </a:lnTo>
                  <a:lnTo>
                    <a:pt x="14" y="16"/>
                  </a:lnTo>
                  <a:lnTo>
                    <a:pt x="24" y="6"/>
                  </a:lnTo>
                  <a:lnTo>
                    <a:pt x="20" y="6"/>
                  </a:lnTo>
                  <a:lnTo>
                    <a:pt x="18" y="4"/>
                  </a:lnTo>
                  <a:lnTo>
                    <a:pt x="18" y="0"/>
                  </a:lnTo>
                  <a:close/>
                </a:path>
              </a:pathLst>
            </a:custGeom>
            <a:solidFill>
              <a:srgbClr val="1F8E43"/>
            </a:solidFill>
            <a:ln w="3175">
              <a:solidFill>
                <a:srgbClr val="006B30"/>
              </a:solidFill>
              <a:round/>
              <a:headEnd/>
              <a:tailEnd/>
            </a:ln>
          </p:spPr>
          <p:txBody>
            <a:bodyPr/>
            <a:lstStyle/>
            <a:p>
              <a:endParaRPr lang="en-US"/>
            </a:p>
          </p:txBody>
        </p:sp>
        <p:sp>
          <p:nvSpPr>
            <p:cNvPr id="29437" name="Freeform 496"/>
            <p:cNvSpPr>
              <a:spLocks/>
            </p:cNvSpPr>
            <p:nvPr/>
          </p:nvSpPr>
          <p:spPr bwMode="auto">
            <a:xfrm>
              <a:off x="400" y="2492"/>
              <a:ext cx="30" cy="22"/>
            </a:xfrm>
            <a:custGeom>
              <a:avLst/>
              <a:gdLst>
                <a:gd name="T0" fmla="*/ 20 w 30"/>
                <a:gd name="T1" fmla="*/ 2 h 22"/>
                <a:gd name="T2" fmla="*/ 8 w 30"/>
                <a:gd name="T3" fmla="*/ 12 h 22"/>
                <a:gd name="T4" fmla="*/ 4 w 30"/>
                <a:gd name="T5" fmla="*/ 16 h 22"/>
                <a:gd name="T6" fmla="*/ 0 w 30"/>
                <a:gd name="T7" fmla="*/ 22 h 22"/>
                <a:gd name="T8" fmla="*/ 18 w 30"/>
                <a:gd name="T9" fmla="*/ 16 h 22"/>
                <a:gd name="T10" fmla="*/ 26 w 30"/>
                <a:gd name="T11" fmla="*/ 12 h 22"/>
                <a:gd name="T12" fmla="*/ 28 w 30"/>
                <a:gd name="T13" fmla="*/ 6 h 22"/>
                <a:gd name="T14" fmla="*/ 30 w 30"/>
                <a:gd name="T15" fmla="*/ 4 h 22"/>
                <a:gd name="T16" fmla="*/ 28 w 30"/>
                <a:gd name="T17" fmla="*/ 2 h 22"/>
                <a:gd name="T18" fmla="*/ 24 w 30"/>
                <a:gd name="T19" fmla="*/ 0 h 22"/>
                <a:gd name="T20" fmla="*/ 20 w 30"/>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2"/>
                <a:gd name="T35" fmla="*/ 30 w 3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2">
                  <a:moveTo>
                    <a:pt x="20" y="2"/>
                  </a:moveTo>
                  <a:lnTo>
                    <a:pt x="8" y="12"/>
                  </a:lnTo>
                  <a:lnTo>
                    <a:pt x="4" y="16"/>
                  </a:lnTo>
                  <a:lnTo>
                    <a:pt x="0" y="22"/>
                  </a:lnTo>
                  <a:lnTo>
                    <a:pt x="18" y="16"/>
                  </a:lnTo>
                  <a:lnTo>
                    <a:pt x="26" y="12"/>
                  </a:lnTo>
                  <a:lnTo>
                    <a:pt x="28" y="6"/>
                  </a:lnTo>
                  <a:lnTo>
                    <a:pt x="30" y="4"/>
                  </a:lnTo>
                  <a:lnTo>
                    <a:pt x="28" y="2"/>
                  </a:lnTo>
                  <a:lnTo>
                    <a:pt x="24" y="0"/>
                  </a:lnTo>
                  <a:lnTo>
                    <a:pt x="20" y="2"/>
                  </a:lnTo>
                  <a:close/>
                </a:path>
              </a:pathLst>
            </a:custGeom>
            <a:solidFill>
              <a:srgbClr val="1F8E43"/>
            </a:solidFill>
            <a:ln w="3175">
              <a:solidFill>
                <a:srgbClr val="006B30"/>
              </a:solidFill>
              <a:round/>
              <a:headEnd/>
              <a:tailEnd/>
            </a:ln>
          </p:spPr>
          <p:txBody>
            <a:bodyPr/>
            <a:lstStyle/>
            <a:p>
              <a:endParaRPr lang="en-US"/>
            </a:p>
          </p:txBody>
        </p:sp>
        <p:sp>
          <p:nvSpPr>
            <p:cNvPr id="29438" name="Freeform 497"/>
            <p:cNvSpPr>
              <a:spLocks/>
            </p:cNvSpPr>
            <p:nvPr/>
          </p:nvSpPr>
          <p:spPr bwMode="auto">
            <a:xfrm>
              <a:off x="418" y="2514"/>
              <a:ext cx="20" cy="12"/>
            </a:xfrm>
            <a:custGeom>
              <a:avLst/>
              <a:gdLst>
                <a:gd name="T0" fmla="*/ 12 w 20"/>
                <a:gd name="T1" fmla="*/ 0 h 12"/>
                <a:gd name="T2" fmla="*/ 10 w 20"/>
                <a:gd name="T3" fmla="*/ 2 h 12"/>
                <a:gd name="T4" fmla="*/ 8 w 20"/>
                <a:gd name="T5" fmla="*/ 6 h 12"/>
                <a:gd name="T6" fmla="*/ 0 w 20"/>
                <a:gd name="T7" fmla="*/ 12 h 12"/>
                <a:gd name="T8" fmla="*/ 10 w 20"/>
                <a:gd name="T9" fmla="*/ 10 h 12"/>
                <a:gd name="T10" fmla="*/ 14 w 20"/>
                <a:gd name="T11" fmla="*/ 6 h 12"/>
                <a:gd name="T12" fmla="*/ 20 w 20"/>
                <a:gd name="T13" fmla="*/ 2 h 12"/>
                <a:gd name="T14" fmla="*/ 14 w 20"/>
                <a:gd name="T15" fmla="*/ 2 h 12"/>
                <a:gd name="T16" fmla="*/ 12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2"/>
                <a:gd name="T29" fmla="*/ 20 w 2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2">
                  <a:moveTo>
                    <a:pt x="12" y="0"/>
                  </a:moveTo>
                  <a:lnTo>
                    <a:pt x="10" y="2"/>
                  </a:lnTo>
                  <a:lnTo>
                    <a:pt x="8" y="6"/>
                  </a:lnTo>
                  <a:lnTo>
                    <a:pt x="0" y="12"/>
                  </a:lnTo>
                  <a:lnTo>
                    <a:pt x="10" y="10"/>
                  </a:lnTo>
                  <a:lnTo>
                    <a:pt x="14" y="6"/>
                  </a:lnTo>
                  <a:lnTo>
                    <a:pt x="20" y="2"/>
                  </a:lnTo>
                  <a:lnTo>
                    <a:pt x="14" y="2"/>
                  </a:lnTo>
                  <a:lnTo>
                    <a:pt x="12" y="0"/>
                  </a:lnTo>
                  <a:close/>
                </a:path>
              </a:pathLst>
            </a:custGeom>
            <a:solidFill>
              <a:srgbClr val="1F8E43"/>
            </a:solidFill>
            <a:ln w="3175">
              <a:solidFill>
                <a:srgbClr val="006B30"/>
              </a:solidFill>
              <a:round/>
              <a:headEnd/>
              <a:tailEnd/>
            </a:ln>
          </p:spPr>
          <p:txBody>
            <a:bodyPr/>
            <a:lstStyle/>
            <a:p>
              <a:endParaRPr lang="en-US"/>
            </a:p>
          </p:txBody>
        </p:sp>
        <p:sp>
          <p:nvSpPr>
            <p:cNvPr id="29439" name="Freeform 498"/>
            <p:cNvSpPr>
              <a:spLocks/>
            </p:cNvSpPr>
            <p:nvPr/>
          </p:nvSpPr>
          <p:spPr bwMode="auto">
            <a:xfrm>
              <a:off x="462" y="2434"/>
              <a:ext cx="82" cy="34"/>
            </a:xfrm>
            <a:custGeom>
              <a:avLst/>
              <a:gdLst>
                <a:gd name="T0" fmla="*/ 28 w 82"/>
                <a:gd name="T1" fmla="*/ 10 h 34"/>
                <a:gd name="T2" fmla="*/ 20 w 82"/>
                <a:gd name="T3" fmla="*/ 12 h 34"/>
                <a:gd name="T4" fmla="*/ 12 w 82"/>
                <a:gd name="T5" fmla="*/ 18 h 34"/>
                <a:gd name="T6" fmla="*/ 4 w 82"/>
                <a:gd name="T7" fmla="*/ 24 h 34"/>
                <a:gd name="T8" fmla="*/ 0 w 82"/>
                <a:gd name="T9" fmla="*/ 34 h 34"/>
                <a:gd name="T10" fmla="*/ 38 w 82"/>
                <a:gd name="T11" fmla="*/ 30 h 34"/>
                <a:gd name="T12" fmla="*/ 58 w 82"/>
                <a:gd name="T13" fmla="*/ 28 h 34"/>
                <a:gd name="T14" fmla="*/ 76 w 82"/>
                <a:gd name="T15" fmla="*/ 28 h 34"/>
                <a:gd name="T16" fmla="*/ 70 w 82"/>
                <a:gd name="T17" fmla="*/ 20 h 34"/>
                <a:gd name="T18" fmla="*/ 68 w 82"/>
                <a:gd name="T19" fmla="*/ 16 h 34"/>
                <a:gd name="T20" fmla="*/ 66 w 82"/>
                <a:gd name="T21" fmla="*/ 12 h 34"/>
                <a:gd name="T22" fmla="*/ 68 w 82"/>
                <a:gd name="T23" fmla="*/ 8 h 34"/>
                <a:gd name="T24" fmla="*/ 72 w 82"/>
                <a:gd name="T25" fmla="*/ 6 h 34"/>
                <a:gd name="T26" fmla="*/ 78 w 82"/>
                <a:gd name="T27" fmla="*/ 2 h 34"/>
                <a:gd name="T28" fmla="*/ 82 w 82"/>
                <a:gd name="T29" fmla="*/ 0 h 34"/>
                <a:gd name="T30" fmla="*/ 70 w 82"/>
                <a:gd name="T31" fmla="*/ 0 h 34"/>
                <a:gd name="T32" fmla="*/ 58 w 82"/>
                <a:gd name="T33" fmla="*/ 0 h 34"/>
                <a:gd name="T34" fmla="*/ 36 w 82"/>
                <a:gd name="T35" fmla="*/ 2 h 34"/>
                <a:gd name="T36" fmla="*/ 38 w 82"/>
                <a:gd name="T37" fmla="*/ 8 h 34"/>
                <a:gd name="T38" fmla="*/ 28 w 82"/>
                <a:gd name="T39" fmla="*/ 1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34"/>
                <a:gd name="T62" fmla="*/ 82 w 82"/>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34">
                  <a:moveTo>
                    <a:pt x="28" y="10"/>
                  </a:moveTo>
                  <a:lnTo>
                    <a:pt x="20" y="12"/>
                  </a:lnTo>
                  <a:lnTo>
                    <a:pt x="12" y="18"/>
                  </a:lnTo>
                  <a:lnTo>
                    <a:pt x="4" y="24"/>
                  </a:lnTo>
                  <a:lnTo>
                    <a:pt x="0" y="34"/>
                  </a:lnTo>
                  <a:lnTo>
                    <a:pt x="38" y="30"/>
                  </a:lnTo>
                  <a:lnTo>
                    <a:pt x="58" y="28"/>
                  </a:lnTo>
                  <a:lnTo>
                    <a:pt x="76" y="28"/>
                  </a:lnTo>
                  <a:lnTo>
                    <a:pt x="70" y="20"/>
                  </a:lnTo>
                  <a:lnTo>
                    <a:pt x="68" y="16"/>
                  </a:lnTo>
                  <a:lnTo>
                    <a:pt x="66" y="12"/>
                  </a:lnTo>
                  <a:lnTo>
                    <a:pt x="68" y="8"/>
                  </a:lnTo>
                  <a:lnTo>
                    <a:pt x="72" y="6"/>
                  </a:lnTo>
                  <a:lnTo>
                    <a:pt x="78" y="2"/>
                  </a:lnTo>
                  <a:lnTo>
                    <a:pt x="82" y="0"/>
                  </a:lnTo>
                  <a:lnTo>
                    <a:pt x="70" y="0"/>
                  </a:lnTo>
                  <a:lnTo>
                    <a:pt x="58" y="0"/>
                  </a:lnTo>
                  <a:lnTo>
                    <a:pt x="36" y="2"/>
                  </a:lnTo>
                  <a:lnTo>
                    <a:pt x="38" y="8"/>
                  </a:lnTo>
                  <a:lnTo>
                    <a:pt x="28" y="10"/>
                  </a:lnTo>
                  <a:close/>
                </a:path>
              </a:pathLst>
            </a:custGeom>
            <a:solidFill>
              <a:srgbClr val="1F8E43"/>
            </a:solidFill>
            <a:ln w="3175">
              <a:solidFill>
                <a:srgbClr val="006B30"/>
              </a:solidFill>
              <a:round/>
              <a:headEnd/>
              <a:tailEnd/>
            </a:ln>
          </p:spPr>
          <p:txBody>
            <a:bodyPr/>
            <a:lstStyle/>
            <a:p>
              <a:endParaRPr lang="en-US"/>
            </a:p>
          </p:txBody>
        </p:sp>
        <p:sp>
          <p:nvSpPr>
            <p:cNvPr id="29440" name="Freeform 499"/>
            <p:cNvSpPr>
              <a:spLocks/>
            </p:cNvSpPr>
            <p:nvPr/>
          </p:nvSpPr>
          <p:spPr bwMode="auto">
            <a:xfrm>
              <a:off x="456" y="2614"/>
              <a:ext cx="32" cy="18"/>
            </a:xfrm>
            <a:custGeom>
              <a:avLst/>
              <a:gdLst>
                <a:gd name="T0" fmla="*/ 22 w 32"/>
                <a:gd name="T1" fmla="*/ 0 h 18"/>
                <a:gd name="T2" fmla="*/ 14 w 32"/>
                <a:gd name="T3" fmla="*/ 2 h 18"/>
                <a:gd name="T4" fmla="*/ 8 w 32"/>
                <a:gd name="T5" fmla="*/ 6 h 18"/>
                <a:gd name="T6" fmla="*/ 4 w 32"/>
                <a:gd name="T7" fmla="*/ 12 h 18"/>
                <a:gd name="T8" fmla="*/ 0 w 32"/>
                <a:gd name="T9" fmla="*/ 18 h 18"/>
                <a:gd name="T10" fmla="*/ 32 w 32"/>
                <a:gd name="T11" fmla="*/ 4 h 18"/>
                <a:gd name="T12" fmla="*/ 26 w 32"/>
                <a:gd name="T13" fmla="*/ 2 h 18"/>
                <a:gd name="T14" fmla="*/ 22 w 32"/>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8"/>
                <a:gd name="T26" fmla="*/ 32 w 3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8">
                  <a:moveTo>
                    <a:pt x="22" y="0"/>
                  </a:moveTo>
                  <a:lnTo>
                    <a:pt x="14" y="2"/>
                  </a:lnTo>
                  <a:lnTo>
                    <a:pt x="8" y="6"/>
                  </a:lnTo>
                  <a:lnTo>
                    <a:pt x="4" y="12"/>
                  </a:lnTo>
                  <a:lnTo>
                    <a:pt x="0" y="18"/>
                  </a:lnTo>
                  <a:lnTo>
                    <a:pt x="32" y="4"/>
                  </a:lnTo>
                  <a:lnTo>
                    <a:pt x="26"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441" name="Freeform 500"/>
            <p:cNvSpPr>
              <a:spLocks/>
            </p:cNvSpPr>
            <p:nvPr/>
          </p:nvSpPr>
          <p:spPr bwMode="auto">
            <a:xfrm>
              <a:off x="1064" y="2690"/>
              <a:ext cx="44" cy="10"/>
            </a:xfrm>
            <a:custGeom>
              <a:avLst/>
              <a:gdLst>
                <a:gd name="T0" fmla="*/ 8 w 44"/>
                <a:gd name="T1" fmla="*/ 2 h 10"/>
                <a:gd name="T2" fmla="*/ 28 w 44"/>
                <a:gd name="T3" fmla="*/ 0 h 10"/>
                <a:gd name="T4" fmla="*/ 38 w 44"/>
                <a:gd name="T5" fmla="*/ 2 h 10"/>
                <a:gd name="T6" fmla="*/ 42 w 44"/>
                <a:gd name="T7" fmla="*/ 4 h 10"/>
                <a:gd name="T8" fmla="*/ 44 w 44"/>
                <a:gd name="T9" fmla="*/ 8 h 10"/>
                <a:gd name="T10" fmla="*/ 40 w 44"/>
                <a:gd name="T11" fmla="*/ 4 h 10"/>
                <a:gd name="T12" fmla="*/ 36 w 44"/>
                <a:gd name="T13" fmla="*/ 4 h 10"/>
                <a:gd name="T14" fmla="*/ 26 w 44"/>
                <a:gd name="T15" fmla="*/ 6 h 10"/>
                <a:gd name="T16" fmla="*/ 16 w 44"/>
                <a:gd name="T17" fmla="*/ 8 h 10"/>
                <a:gd name="T18" fmla="*/ 6 w 44"/>
                <a:gd name="T19" fmla="*/ 10 h 10"/>
                <a:gd name="T20" fmla="*/ 4 w 44"/>
                <a:gd name="T21" fmla="*/ 10 h 10"/>
                <a:gd name="T22" fmla="*/ 0 w 44"/>
                <a:gd name="T23" fmla="*/ 8 h 10"/>
                <a:gd name="T24" fmla="*/ 4 w 44"/>
                <a:gd name="T25" fmla="*/ 4 h 10"/>
                <a:gd name="T26" fmla="*/ 8 w 4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
                <a:gd name="T44" fmla="*/ 44 w 4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
                  <a:moveTo>
                    <a:pt x="8" y="2"/>
                  </a:moveTo>
                  <a:lnTo>
                    <a:pt x="28" y="0"/>
                  </a:lnTo>
                  <a:lnTo>
                    <a:pt x="38" y="2"/>
                  </a:lnTo>
                  <a:lnTo>
                    <a:pt x="42" y="4"/>
                  </a:lnTo>
                  <a:lnTo>
                    <a:pt x="44" y="8"/>
                  </a:lnTo>
                  <a:lnTo>
                    <a:pt x="40" y="4"/>
                  </a:lnTo>
                  <a:lnTo>
                    <a:pt x="36" y="4"/>
                  </a:lnTo>
                  <a:lnTo>
                    <a:pt x="26" y="6"/>
                  </a:lnTo>
                  <a:lnTo>
                    <a:pt x="16" y="8"/>
                  </a:lnTo>
                  <a:lnTo>
                    <a:pt x="6" y="10"/>
                  </a:lnTo>
                  <a:lnTo>
                    <a:pt x="4" y="10"/>
                  </a:lnTo>
                  <a:lnTo>
                    <a:pt x="0" y="8"/>
                  </a:lnTo>
                  <a:lnTo>
                    <a:pt x="4" y="4"/>
                  </a:lnTo>
                  <a:lnTo>
                    <a:pt x="8" y="2"/>
                  </a:lnTo>
                  <a:close/>
                </a:path>
              </a:pathLst>
            </a:custGeom>
            <a:solidFill>
              <a:srgbClr val="1F8E43"/>
            </a:solidFill>
            <a:ln w="3175">
              <a:solidFill>
                <a:srgbClr val="006B30"/>
              </a:solidFill>
              <a:round/>
              <a:headEnd/>
              <a:tailEnd/>
            </a:ln>
          </p:spPr>
          <p:txBody>
            <a:bodyPr/>
            <a:lstStyle/>
            <a:p>
              <a:endParaRPr lang="en-US"/>
            </a:p>
          </p:txBody>
        </p:sp>
        <p:sp>
          <p:nvSpPr>
            <p:cNvPr id="29442" name="Freeform 501"/>
            <p:cNvSpPr>
              <a:spLocks/>
            </p:cNvSpPr>
            <p:nvPr/>
          </p:nvSpPr>
          <p:spPr bwMode="auto">
            <a:xfrm>
              <a:off x="1092" y="2676"/>
              <a:ext cx="34" cy="12"/>
            </a:xfrm>
            <a:custGeom>
              <a:avLst/>
              <a:gdLst>
                <a:gd name="T0" fmla="*/ 14 w 34"/>
                <a:gd name="T1" fmla="*/ 0 h 12"/>
                <a:gd name="T2" fmla="*/ 24 w 34"/>
                <a:gd name="T3" fmla="*/ 2 h 12"/>
                <a:gd name="T4" fmla="*/ 34 w 34"/>
                <a:gd name="T5" fmla="*/ 4 h 12"/>
                <a:gd name="T6" fmla="*/ 28 w 34"/>
                <a:gd name="T7" fmla="*/ 4 h 12"/>
                <a:gd name="T8" fmla="*/ 22 w 34"/>
                <a:gd name="T9" fmla="*/ 4 h 12"/>
                <a:gd name="T10" fmla="*/ 12 w 34"/>
                <a:gd name="T11" fmla="*/ 10 h 12"/>
                <a:gd name="T12" fmla="*/ 8 w 34"/>
                <a:gd name="T13" fmla="*/ 12 h 12"/>
                <a:gd name="T14" fmla="*/ 4 w 34"/>
                <a:gd name="T15" fmla="*/ 10 h 12"/>
                <a:gd name="T16" fmla="*/ 0 w 34"/>
                <a:gd name="T17" fmla="*/ 4 h 12"/>
                <a:gd name="T18" fmla="*/ 4 w 34"/>
                <a:gd name="T19" fmla="*/ 4 h 12"/>
                <a:gd name="T20" fmla="*/ 6 w 34"/>
                <a:gd name="T21" fmla="*/ 2 h 12"/>
                <a:gd name="T22" fmla="*/ 14 w 34"/>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
                <a:gd name="T38" fmla="*/ 34 w 3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
                  <a:moveTo>
                    <a:pt x="14" y="0"/>
                  </a:moveTo>
                  <a:lnTo>
                    <a:pt x="24" y="2"/>
                  </a:lnTo>
                  <a:lnTo>
                    <a:pt x="34" y="4"/>
                  </a:lnTo>
                  <a:lnTo>
                    <a:pt x="28" y="4"/>
                  </a:lnTo>
                  <a:lnTo>
                    <a:pt x="22" y="4"/>
                  </a:lnTo>
                  <a:lnTo>
                    <a:pt x="12" y="10"/>
                  </a:lnTo>
                  <a:lnTo>
                    <a:pt x="8" y="12"/>
                  </a:lnTo>
                  <a:lnTo>
                    <a:pt x="4" y="10"/>
                  </a:lnTo>
                  <a:lnTo>
                    <a:pt x="0" y="4"/>
                  </a:lnTo>
                  <a:lnTo>
                    <a:pt x="4" y="4"/>
                  </a:lnTo>
                  <a:lnTo>
                    <a:pt x="6" y="2"/>
                  </a:lnTo>
                  <a:lnTo>
                    <a:pt x="14" y="0"/>
                  </a:lnTo>
                  <a:close/>
                </a:path>
              </a:pathLst>
            </a:custGeom>
            <a:solidFill>
              <a:srgbClr val="1F8E43"/>
            </a:solidFill>
            <a:ln w="3175">
              <a:solidFill>
                <a:srgbClr val="006B30"/>
              </a:solidFill>
              <a:round/>
              <a:headEnd/>
              <a:tailEnd/>
            </a:ln>
          </p:spPr>
          <p:txBody>
            <a:bodyPr/>
            <a:lstStyle/>
            <a:p>
              <a:endParaRPr lang="en-US"/>
            </a:p>
          </p:txBody>
        </p:sp>
        <p:sp>
          <p:nvSpPr>
            <p:cNvPr id="29443" name="Freeform 502"/>
            <p:cNvSpPr>
              <a:spLocks/>
            </p:cNvSpPr>
            <p:nvPr/>
          </p:nvSpPr>
          <p:spPr bwMode="auto">
            <a:xfrm>
              <a:off x="1122" y="2664"/>
              <a:ext cx="32" cy="8"/>
            </a:xfrm>
            <a:custGeom>
              <a:avLst/>
              <a:gdLst>
                <a:gd name="T0" fmla="*/ 12 w 32"/>
                <a:gd name="T1" fmla="*/ 0 h 8"/>
                <a:gd name="T2" fmla="*/ 22 w 32"/>
                <a:gd name="T3" fmla="*/ 0 h 8"/>
                <a:gd name="T4" fmla="*/ 26 w 32"/>
                <a:gd name="T5" fmla="*/ 2 h 8"/>
                <a:gd name="T6" fmla="*/ 32 w 32"/>
                <a:gd name="T7" fmla="*/ 4 h 8"/>
                <a:gd name="T8" fmla="*/ 18 w 32"/>
                <a:gd name="T9" fmla="*/ 4 h 8"/>
                <a:gd name="T10" fmla="*/ 4 w 32"/>
                <a:gd name="T11" fmla="*/ 8 h 8"/>
                <a:gd name="T12" fmla="*/ 2 w 32"/>
                <a:gd name="T13" fmla="*/ 6 h 8"/>
                <a:gd name="T14" fmla="*/ 2 w 32"/>
                <a:gd name="T15" fmla="*/ 4 h 8"/>
                <a:gd name="T16" fmla="*/ 0 w 32"/>
                <a:gd name="T17" fmla="*/ 2 h 8"/>
                <a:gd name="T18" fmla="*/ 12 w 3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
                <a:gd name="T32" fmla="*/ 32 w 3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
                  <a:moveTo>
                    <a:pt x="12" y="0"/>
                  </a:moveTo>
                  <a:lnTo>
                    <a:pt x="22" y="0"/>
                  </a:lnTo>
                  <a:lnTo>
                    <a:pt x="26" y="2"/>
                  </a:lnTo>
                  <a:lnTo>
                    <a:pt x="32" y="4"/>
                  </a:lnTo>
                  <a:lnTo>
                    <a:pt x="18" y="4"/>
                  </a:lnTo>
                  <a:lnTo>
                    <a:pt x="4" y="8"/>
                  </a:lnTo>
                  <a:lnTo>
                    <a:pt x="2" y="6"/>
                  </a:lnTo>
                  <a:lnTo>
                    <a:pt x="2" y="4"/>
                  </a:lnTo>
                  <a:lnTo>
                    <a:pt x="0" y="2"/>
                  </a:lnTo>
                  <a:lnTo>
                    <a:pt x="12" y="0"/>
                  </a:lnTo>
                  <a:close/>
                </a:path>
              </a:pathLst>
            </a:custGeom>
            <a:solidFill>
              <a:srgbClr val="1F8E43"/>
            </a:solidFill>
            <a:ln w="3175">
              <a:solidFill>
                <a:srgbClr val="006B30"/>
              </a:solidFill>
              <a:round/>
              <a:headEnd/>
              <a:tailEnd/>
            </a:ln>
          </p:spPr>
          <p:txBody>
            <a:bodyPr/>
            <a:lstStyle/>
            <a:p>
              <a:endParaRPr lang="en-US"/>
            </a:p>
          </p:txBody>
        </p:sp>
        <p:sp>
          <p:nvSpPr>
            <p:cNvPr id="29444" name="Freeform 503"/>
            <p:cNvSpPr>
              <a:spLocks/>
            </p:cNvSpPr>
            <p:nvPr/>
          </p:nvSpPr>
          <p:spPr bwMode="auto">
            <a:xfrm>
              <a:off x="1054" y="2652"/>
              <a:ext cx="36" cy="10"/>
            </a:xfrm>
            <a:custGeom>
              <a:avLst/>
              <a:gdLst>
                <a:gd name="T0" fmla="*/ 24 w 36"/>
                <a:gd name="T1" fmla="*/ 2 h 10"/>
                <a:gd name="T2" fmla="*/ 12 w 36"/>
                <a:gd name="T3" fmla="*/ 4 h 10"/>
                <a:gd name="T4" fmla="*/ 0 w 36"/>
                <a:gd name="T5" fmla="*/ 6 h 10"/>
                <a:gd name="T6" fmla="*/ 34 w 36"/>
                <a:gd name="T7" fmla="*/ 10 h 10"/>
                <a:gd name="T8" fmla="*/ 36 w 36"/>
                <a:gd name="T9" fmla="*/ 8 h 10"/>
                <a:gd name="T10" fmla="*/ 36 w 36"/>
                <a:gd name="T11" fmla="*/ 6 h 10"/>
                <a:gd name="T12" fmla="*/ 32 w 36"/>
                <a:gd name="T13" fmla="*/ 0 h 10"/>
                <a:gd name="T14" fmla="*/ 24 w 36"/>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0"/>
                <a:gd name="T26" fmla="*/ 36 w 3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0">
                  <a:moveTo>
                    <a:pt x="24" y="2"/>
                  </a:moveTo>
                  <a:lnTo>
                    <a:pt x="12" y="4"/>
                  </a:lnTo>
                  <a:lnTo>
                    <a:pt x="0" y="6"/>
                  </a:lnTo>
                  <a:lnTo>
                    <a:pt x="34" y="10"/>
                  </a:lnTo>
                  <a:lnTo>
                    <a:pt x="36" y="8"/>
                  </a:lnTo>
                  <a:lnTo>
                    <a:pt x="36" y="6"/>
                  </a:lnTo>
                  <a:lnTo>
                    <a:pt x="32" y="0"/>
                  </a:lnTo>
                  <a:lnTo>
                    <a:pt x="24" y="2"/>
                  </a:lnTo>
                  <a:close/>
                </a:path>
              </a:pathLst>
            </a:custGeom>
            <a:solidFill>
              <a:srgbClr val="1F8E43"/>
            </a:solidFill>
            <a:ln w="3175">
              <a:solidFill>
                <a:srgbClr val="006B30"/>
              </a:solidFill>
              <a:round/>
              <a:headEnd/>
              <a:tailEnd/>
            </a:ln>
          </p:spPr>
          <p:txBody>
            <a:bodyPr/>
            <a:lstStyle/>
            <a:p>
              <a:endParaRPr lang="en-US"/>
            </a:p>
          </p:txBody>
        </p:sp>
        <p:sp>
          <p:nvSpPr>
            <p:cNvPr id="29445" name="Freeform 504"/>
            <p:cNvSpPr>
              <a:spLocks/>
            </p:cNvSpPr>
            <p:nvPr/>
          </p:nvSpPr>
          <p:spPr bwMode="auto">
            <a:xfrm>
              <a:off x="1030" y="2706"/>
              <a:ext cx="42" cy="18"/>
            </a:xfrm>
            <a:custGeom>
              <a:avLst/>
              <a:gdLst>
                <a:gd name="T0" fmla="*/ 14 w 42"/>
                <a:gd name="T1" fmla="*/ 0 h 18"/>
                <a:gd name="T2" fmla="*/ 12 w 42"/>
                <a:gd name="T3" fmla="*/ 0 h 18"/>
                <a:gd name="T4" fmla="*/ 42 w 42"/>
                <a:gd name="T5" fmla="*/ 8 h 18"/>
                <a:gd name="T6" fmla="*/ 28 w 42"/>
                <a:gd name="T7" fmla="*/ 12 h 18"/>
                <a:gd name="T8" fmla="*/ 14 w 42"/>
                <a:gd name="T9" fmla="*/ 18 h 18"/>
                <a:gd name="T10" fmla="*/ 10 w 42"/>
                <a:gd name="T11" fmla="*/ 18 h 18"/>
                <a:gd name="T12" fmla="*/ 8 w 42"/>
                <a:gd name="T13" fmla="*/ 16 h 18"/>
                <a:gd name="T14" fmla="*/ 0 w 42"/>
                <a:gd name="T15" fmla="*/ 12 h 18"/>
                <a:gd name="T16" fmla="*/ 8 w 42"/>
                <a:gd name="T17" fmla="*/ 6 h 18"/>
                <a:gd name="T18" fmla="*/ 16 w 42"/>
                <a:gd name="T19" fmla="*/ 4 h 18"/>
                <a:gd name="T20" fmla="*/ 10 w 42"/>
                <a:gd name="T21" fmla="*/ 4 h 18"/>
                <a:gd name="T22" fmla="*/ 6 w 42"/>
                <a:gd name="T23" fmla="*/ 2 h 18"/>
                <a:gd name="T24" fmla="*/ 4 w 42"/>
                <a:gd name="T25" fmla="*/ 0 h 18"/>
                <a:gd name="T26" fmla="*/ 14 w 42"/>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8"/>
                <a:gd name="T44" fmla="*/ 42 w 4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8">
                  <a:moveTo>
                    <a:pt x="14" y="0"/>
                  </a:moveTo>
                  <a:lnTo>
                    <a:pt x="12" y="0"/>
                  </a:lnTo>
                  <a:lnTo>
                    <a:pt x="42" y="8"/>
                  </a:lnTo>
                  <a:lnTo>
                    <a:pt x="28" y="12"/>
                  </a:lnTo>
                  <a:lnTo>
                    <a:pt x="14" y="18"/>
                  </a:lnTo>
                  <a:lnTo>
                    <a:pt x="10" y="18"/>
                  </a:lnTo>
                  <a:lnTo>
                    <a:pt x="8" y="16"/>
                  </a:lnTo>
                  <a:lnTo>
                    <a:pt x="0" y="12"/>
                  </a:lnTo>
                  <a:lnTo>
                    <a:pt x="8" y="6"/>
                  </a:lnTo>
                  <a:lnTo>
                    <a:pt x="16" y="4"/>
                  </a:lnTo>
                  <a:lnTo>
                    <a:pt x="10" y="4"/>
                  </a:lnTo>
                  <a:lnTo>
                    <a:pt x="6" y="2"/>
                  </a:lnTo>
                  <a:lnTo>
                    <a:pt x="4" y="0"/>
                  </a:lnTo>
                  <a:lnTo>
                    <a:pt x="14" y="0"/>
                  </a:lnTo>
                  <a:close/>
                </a:path>
              </a:pathLst>
            </a:custGeom>
            <a:solidFill>
              <a:srgbClr val="1F8E43"/>
            </a:solidFill>
            <a:ln w="3175">
              <a:solidFill>
                <a:srgbClr val="006B30"/>
              </a:solidFill>
              <a:round/>
              <a:headEnd/>
              <a:tailEnd/>
            </a:ln>
          </p:spPr>
          <p:txBody>
            <a:bodyPr/>
            <a:lstStyle/>
            <a:p>
              <a:endParaRPr lang="en-US"/>
            </a:p>
          </p:txBody>
        </p:sp>
        <p:sp>
          <p:nvSpPr>
            <p:cNvPr id="29446" name="Freeform 505"/>
            <p:cNvSpPr>
              <a:spLocks/>
            </p:cNvSpPr>
            <p:nvPr/>
          </p:nvSpPr>
          <p:spPr bwMode="auto">
            <a:xfrm>
              <a:off x="1002" y="2698"/>
              <a:ext cx="28" cy="14"/>
            </a:xfrm>
            <a:custGeom>
              <a:avLst/>
              <a:gdLst>
                <a:gd name="T0" fmla="*/ 0 w 28"/>
                <a:gd name="T1" fmla="*/ 6 h 14"/>
                <a:gd name="T2" fmla="*/ 6 w 28"/>
                <a:gd name="T3" fmla="*/ 10 h 14"/>
                <a:gd name="T4" fmla="*/ 14 w 28"/>
                <a:gd name="T5" fmla="*/ 14 h 14"/>
                <a:gd name="T6" fmla="*/ 20 w 28"/>
                <a:gd name="T7" fmla="*/ 14 h 14"/>
                <a:gd name="T8" fmla="*/ 28 w 28"/>
                <a:gd name="T9" fmla="*/ 14 h 14"/>
                <a:gd name="T10" fmla="*/ 28 w 28"/>
                <a:gd name="T11" fmla="*/ 10 h 14"/>
                <a:gd name="T12" fmla="*/ 26 w 28"/>
                <a:gd name="T13" fmla="*/ 6 h 14"/>
                <a:gd name="T14" fmla="*/ 22 w 28"/>
                <a:gd name="T15" fmla="*/ 4 h 14"/>
                <a:gd name="T16" fmla="*/ 20 w 28"/>
                <a:gd name="T17" fmla="*/ 2 h 14"/>
                <a:gd name="T18" fmla="*/ 2 w 28"/>
                <a:gd name="T19" fmla="*/ 0 h 14"/>
                <a:gd name="T20" fmla="*/ 0 w 28"/>
                <a:gd name="T21" fmla="*/ 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4"/>
                <a:gd name="T35" fmla="*/ 28 w 2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4">
                  <a:moveTo>
                    <a:pt x="0" y="6"/>
                  </a:moveTo>
                  <a:lnTo>
                    <a:pt x="6" y="10"/>
                  </a:lnTo>
                  <a:lnTo>
                    <a:pt x="14" y="14"/>
                  </a:lnTo>
                  <a:lnTo>
                    <a:pt x="20" y="14"/>
                  </a:lnTo>
                  <a:lnTo>
                    <a:pt x="28" y="14"/>
                  </a:lnTo>
                  <a:lnTo>
                    <a:pt x="28" y="10"/>
                  </a:lnTo>
                  <a:lnTo>
                    <a:pt x="26" y="6"/>
                  </a:lnTo>
                  <a:lnTo>
                    <a:pt x="22" y="4"/>
                  </a:lnTo>
                  <a:lnTo>
                    <a:pt x="20" y="2"/>
                  </a:lnTo>
                  <a:lnTo>
                    <a:pt x="2" y="0"/>
                  </a:lnTo>
                  <a:lnTo>
                    <a:pt x="0" y="6"/>
                  </a:lnTo>
                  <a:close/>
                </a:path>
              </a:pathLst>
            </a:custGeom>
            <a:solidFill>
              <a:srgbClr val="1F8E43"/>
            </a:solidFill>
            <a:ln w="3175">
              <a:solidFill>
                <a:srgbClr val="006B30"/>
              </a:solidFill>
              <a:round/>
              <a:headEnd/>
              <a:tailEnd/>
            </a:ln>
          </p:spPr>
          <p:txBody>
            <a:bodyPr/>
            <a:lstStyle/>
            <a:p>
              <a:endParaRPr lang="en-US"/>
            </a:p>
          </p:txBody>
        </p:sp>
        <p:sp>
          <p:nvSpPr>
            <p:cNvPr id="29447" name="Freeform 506"/>
            <p:cNvSpPr>
              <a:spLocks/>
            </p:cNvSpPr>
            <p:nvPr/>
          </p:nvSpPr>
          <p:spPr bwMode="auto">
            <a:xfrm>
              <a:off x="522" y="2662"/>
              <a:ext cx="38" cy="18"/>
            </a:xfrm>
            <a:custGeom>
              <a:avLst/>
              <a:gdLst>
                <a:gd name="T0" fmla="*/ 22 w 38"/>
                <a:gd name="T1" fmla="*/ 0 h 18"/>
                <a:gd name="T2" fmla="*/ 14 w 38"/>
                <a:gd name="T3" fmla="*/ 2 h 18"/>
                <a:gd name="T4" fmla="*/ 8 w 38"/>
                <a:gd name="T5" fmla="*/ 6 h 18"/>
                <a:gd name="T6" fmla="*/ 4 w 38"/>
                <a:gd name="T7" fmla="*/ 12 h 18"/>
                <a:gd name="T8" fmla="*/ 0 w 38"/>
                <a:gd name="T9" fmla="*/ 18 h 18"/>
                <a:gd name="T10" fmla="*/ 10 w 38"/>
                <a:gd name="T11" fmla="*/ 18 h 18"/>
                <a:gd name="T12" fmla="*/ 18 w 38"/>
                <a:gd name="T13" fmla="*/ 14 h 18"/>
                <a:gd name="T14" fmla="*/ 28 w 38"/>
                <a:gd name="T15" fmla="*/ 12 h 18"/>
                <a:gd name="T16" fmla="*/ 38 w 38"/>
                <a:gd name="T17" fmla="*/ 10 h 18"/>
                <a:gd name="T18" fmla="*/ 36 w 38"/>
                <a:gd name="T19" fmla="*/ 6 h 18"/>
                <a:gd name="T20" fmla="*/ 30 w 38"/>
                <a:gd name="T21" fmla="*/ 2 h 18"/>
                <a:gd name="T22" fmla="*/ 22 w 38"/>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8"/>
                <a:gd name="T38" fmla="*/ 38 w 3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8">
                  <a:moveTo>
                    <a:pt x="22" y="0"/>
                  </a:moveTo>
                  <a:lnTo>
                    <a:pt x="14" y="2"/>
                  </a:lnTo>
                  <a:lnTo>
                    <a:pt x="8" y="6"/>
                  </a:lnTo>
                  <a:lnTo>
                    <a:pt x="4" y="12"/>
                  </a:lnTo>
                  <a:lnTo>
                    <a:pt x="0" y="18"/>
                  </a:lnTo>
                  <a:lnTo>
                    <a:pt x="10" y="18"/>
                  </a:lnTo>
                  <a:lnTo>
                    <a:pt x="18" y="14"/>
                  </a:lnTo>
                  <a:lnTo>
                    <a:pt x="28" y="12"/>
                  </a:lnTo>
                  <a:lnTo>
                    <a:pt x="38" y="10"/>
                  </a:lnTo>
                  <a:lnTo>
                    <a:pt x="36" y="6"/>
                  </a:lnTo>
                  <a:lnTo>
                    <a:pt x="30" y="2"/>
                  </a:lnTo>
                  <a:lnTo>
                    <a:pt x="22" y="0"/>
                  </a:lnTo>
                  <a:close/>
                </a:path>
              </a:pathLst>
            </a:custGeom>
            <a:solidFill>
              <a:srgbClr val="1F8E43"/>
            </a:solidFill>
            <a:ln w="3175">
              <a:solidFill>
                <a:srgbClr val="006B30"/>
              </a:solidFill>
              <a:round/>
              <a:headEnd/>
              <a:tailEnd/>
            </a:ln>
          </p:spPr>
          <p:txBody>
            <a:bodyPr/>
            <a:lstStyle/>
            <a:p>
              <a:endParaRPr lang="en-US"/>
            </a:p>
          </p:txBody>
        </p:sp>
        <p:sp>
          <p:nvSpPr>
            <p:cNvPr id="29448" name="Freeform 507"/>
            <p:cNvSpPr>
              <a:spLocks/>
            </p:cNvSpPr>
            <p:nvPr/>
          </p:nvSpPr>
          <p:spPr bwMode="auto">
            <a:xfrm>
              <a:off x="524" y="2646"/>
              <a:ext cx="26" cy="22"/>
            </a:xfrm>
            <a:custGeom>
              <a:avLst/>
              <a:gdLst>
                <a:gd name="T0" fmla="*/ 10 w 26"/>
                <a:gd name="T1" fmla="*/ 0 h 22"/>
                <a:gd name="T2" fmla="*/ 14 w 26"/>
                <a:gd name="T3" fmla="*/ 8 h 22"/>
                <a:gd name="T4" fmla="*/ 14 w 26"/>
                <a:gd name="T5" fmla="*/ 12 h 22"/>
                <a:gd name="T6" fmla="*/ 12 w 26"/>
                <a:gd name="T7" fmla="*/ 14 h 22"/>
                <a:gd name="T8" fmla="*/ 8 w 26"/>
                <a:gd name="T9" fmla="*/ 18 h 22"/>
                <a:gd name="T10" fmla="*/ 0 w 26"/>
                <a:gd name="T11" fmla="*/ 22 h 22"/>
                <a:gd name="T12" fmla="*/ 8 w 26"/>
                <a:gd name="T13" fmla="*/ 22 h 22"/>
                <a:gd name="T14" fmla="*/ 14 w 26"/>
                <a:gd name="T15" fmla="*/ 20 h 22"/>
                <a:gd name="T16" fmla="*/ 26 w 26"/>
                <a:gd name="T17" fmla="*/ 14 h 22"/>
                <a:gd name="T18" fmla="*/ 18 w 26"/>
                <a:gd name="T19" fmla="*/ 10 h 22"/>
                <a:gd name="T20" fmla="*/ 10 w 26"/>
                <a:gd name="T21" fmla="*/ 8 h 22"/>
                <a:gd name="T22" fmla="*/ 10 w 2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2"/>
                <a:gd name="T38" fmla="*/ 26 w 2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2">
                  <a:moveTo>
                    <a:pt x="10" y="0"/>
                  </a:moveTo>
                  <a:lnTo>
                    <a:pt x="14" y="8"/>
                  </a:lnTo>
                  <a:lnTo>
                    <a:pt x="14" y="12"/>
                  </a:lnTo>
                  <a:lnTo>
                    <a:pt x="12" y="14"/>
                  </a:lnTo>
                  <a:lnTo>
                    <a:pt x="8" y="18"/>
                  </a:lnTo>
                  <a:lnTo>
                    <a:pt x="0" y="22"/>
                  </a:lnTo>
                  <a:lnTo>
                    <a:pt x="8" y="22"/>
                  </a:lnTo>
                  <a:lnTo>
                    <a:pt x="14" y="20"/>
                  </a:lnTo>
                  <a:lnTo>
                    <a:pt x="26" y="14"/>
                  </a:lnTo>
                  <a:lnTo>
                    <a:pt x="18" y="10"/>
                  </a:lnTo>
                  <a:lnTo>
                    <a:pt x="10" y="8"/>
                  </a:lnTo>
                  <a:lnTo>
                    <a:pt x="10" y="0"/>
                  </a:lnTo>
                  <a:close/>
                </a:path>
              </a:pathLst>
            </a:custGeom>
            <a:solidFill>
              <a:srgbClr val="1F8E43"/>
            </a:solidFill>
            <a:ln w="3175">
              <a:solidFill>
                <a:srgbClr val="006B30"/>
              </a:solidFill>
              <a:round/>
              <a:headEnd/>
              <a:tailEnd/>
            </a:ln>
          </p:spPr>
          <p:txBody>
            <a:bodyPr/>
            <a:lstStyle/>
            <a:p>
              <a:endParaRPr lang="en-US"/>
            </a:p>
          </p:txBody>
        </p:sp>
        <p:sp>
          <p:nvSpPr>
            <p:cNvPr id="29449" name="Freeform 508"/>
            <p:cNvSpPr>
              <a:spLocks/>
            </p:cNvSpPr>
            <p:nvPr/>
          </p:nvSpPr>
          <p:spPr bwMode="auto">
            <a:xfrm>
              <a:off x="500" y="2640"/>
              <a:ext cx="36" cy="18"/>
            </a:xfrm>
            <a:custGeom>
              <a:avLst/>
              <a:gdLst>
                <a:gd name="T0" fmla="*/ 22 w 36"/>
                <a:gd name="T1" fmla="*/ 2 h 18"/>
                <a:gd name="T2" fmla="*/ 10 w 36"/>
                <a:gd name="T3" fmla="*/ 8 h 18"/>
                <a:gd name="T4" fmla="*/ 4 w 36"/>
                <a:gd name="T5" fmla="*/ 12 h 18"/>
                <a:gd name="T6" fmla="*/ 0 w 36"/>
                <a:gd name="T7" fmla="*/ 18 h 18"/>
                <a:gd name="T8" fmla="*/ 14 w 36"/>
                <a:gd name="T9" fmla="*/ 14 h 18"/>
                <a:gd name="T10" fmla="*/ 20 w 36"/>
                <a:gd name="T11" fmla="*/ 14 h 18"/>
                <a:gd name="T12" fmla="*/ 26 w 36"/>
                <a:gd name="T13" fmla="*/ 12 h 18"/>
                <a:gd name="T14" fmla="*/ 26 w 36"/>
                <a:gd name="T15" fmla="*/ 8 h 18"/>
                <a:gd name="T16" fmla="*/ 28 w 36"/>
                <a:gd name="T17" fmla="*/ 4 h 18"/>
                <a:gd name="T18" fmla="*/ 36 w 36"/>
                <a:gd name="T19" fmla="*/ 0 h 18"/>
                <a:gd name="T20" fmla="*/ 32 w 36"/>
                <a:gd name="T21" fmla="*/ 0 h 18"/>
                <a:gd name="T22" fmla="*/ 26 w 36"/>
                <a:gd name="T23" fmla="*/ 2 h 18"/>
                <a:gd name="T24" fmla="*/ 22 w 36"/>
                <a:gd name="T25" fmla="*/ 2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8"/>
                <a:gd name="T41" fmla="*/ 36 w 3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8">
                  <a:moveTo>
                    <a:pt x="22" y="2"/>
                  </a:moveTo>
                  <a:lnTo>
                    <a:pt x="10" y="8"/>
                  </a:lnTo>
                  <a:lnTo>
                    <a:pt x="4" y="12"/>
                  </a:lnTo>
                  <a:lnTo>
                    <a:pt x="0" y="18"/>
                  </a:lnTo>
                  <a:lnTo>
                    <a:pt x="14" y="14"/>
                  </a:lnTo>
                  <a:lnTo>
                    <a:pt x="20" y="14"/>
                  </a:lnTo>
                  <a:lnTo>
                    <a:pt x="26" y="12"/>
                  </a:lnTo>
                  <a:lnTo>
                    <a:pt x="26" y="8"/>
                  </a:lnTo>
                  <a:lnTo>
                    <a:pt x="28" y="4"/>
                  </a:lnTo>
                  <a:lnTo>
                    <a:pt x="36" y="0"/>
                  </a:lnTo>
                  <a:lnTo>
                    <a:pt x="32" y="0"/>
                  </a:lnTo>
                  <a:lnTo>
                    <a:pt x="26" y="2"/>
                  </a:lnTo>
                  <a:lnTo>
                    <a:pt x="22" y="2"/>
                  </a:lnTo>
                  <a:close/>
                </a:path>
              </a:pathLst>
            </a:custGeom>
            <a:solidFill>
              <a:srgbClr val="1F8E43"/>
            </a:solidFill>
            <a:ln w="3175">
              <a:solidFill>
                <a:srgbClr val="006B30"/>
              </a:solidFill>
              <a:round/>
              <a:headEnd/>
              <a:tailEnd/>
            </a:ln>
          </p:spPr>
          <p:txBody>
            <a:bodyPr/>
            <a:lstStyle/>
            <a:p>
              <a:endParaRPr lang="en-US"/>
            </a:p>
          </p:txBody>
        </p:sp>
        <p:sp>
          <p:nvSpPr>
            <p:cNvPr id="29450" name="Freeform 509"/>
            <p:cNvSpPr>
              <a:spLocks/>
            </p:cNvSpPr>
            <p:nvPr/>
          </p:nvSpPr>
          <p:spPr bwMode="auto">
            <a:xfrm>
              <a:off x="534" y="2644"/>
              <a:ext cx="24" cy="10"/>
            </a:xfrm>
            <a:custGeom>
              <a:avLst/>
              <a:gdLst>
                <a:gd name="T0" fmla="*/ 18 w 24"/>
                <a:gd name="T1" fmla="*/ 0 h 10"/>
                <a:gd name="T2" fmla="*/ 0 w 24"/>
                <a:gd name="T3" fmla="*/ 10 h 10"/>
                <a:gd name="T4" fmla="*/ 6 w 24"/>
                <a:gd name="T5" fmla="*/ 10 h 10"/>
                <a:gd name="T6" fmla="*/ 12 w 24"/>
                <a:gd name="T7" fmla="*/ 8 h 10"/>
                <a:gd name="T8" fmla="*/ 16 w 24"/>
                <a:gd name="T9" fmla="*/ 8 h 10"/>
                <a:gd name="T10" fmla="*/ 24 w 24"/>
                <a:gd name="T11" fmla="*/ 8 h 10"/>
                <a:gd name="T12" fmla="*/ 22 w 24"/>
                <a:gd name="T13" fmla="*/ 4 h 10"/>
                <a:gd name="T14" fmla="*/ 20 w 24"/>
                <a:gd name="T15" fmla="*/ 4 h 10"/>
                <a:gd name="T16" fmla="*/ 18 w 24"/>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
                <a:gd name="T29" fmla="*/ 24 w 2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
                  <a:moveTo>
                    <a:pt x="18" y="0"/>
                  </a:moveTo>
                  <a:lnTo>
                    <a:pt x="0" y="10"/>
                  </a:lnTo>
                  <a:lnTo>
                    <a:pt x="6" y="10"/>
                  </a:lnTo>
                  <a:lnTo>
                    <a:pt x="12" y="8"/>
                  </a:lnTo>
                  <a:lnTo>
                    <a:pt x="16" y="8"/>
                  </a:lnTo>
                  <a:lnTo>
                    <a:pt x="24" y="8"/>
                  </a:lnTo>
                  <a:lnTo>
                    <a:pt x="22" y="4"/>
                  </a:lnTo>
                  <a:lnTo>
                    <a:pt x="20" y="4"/>
                  </a:lnTo>
                  <a:lnTo>
                    <a:pt x="18" y="0"/>
                  </a:lnTo>
                  <a:close/>
                </a:path>
              </a:pathLst>
            </a:custGeom>
            <a:solidFill>
              <a:srgbClr val="1F8E43"/>
            </a:solidFill>
            <a:ln w="3175">
              <a:solidFill>
                <a:srgbClr val="006B30"/>
              </a:solidFill>
              <a:round/>
              <a:headEnd/>
              <a:tailEnd/>
            </a:ln>
          </p:spPr>
          <p:txBody>
            <a:bodyPr/>
            <a:lstStyle/>
            <a:p>
              <a:endParaRPr lang="en-US"/>
            </a:p>
          </p:txBody>
        </p:sp>
        <p:sp>
          <p:nvSpPr>
            <p:cNvPr id="29451" name="Freeform 510"/>
            <p:cNvSpPr>
              <a:spLocks/>
            </p:cNvSpPr>
            <p:nvPr/>
          </p:nvSpPr>
          <p:spPr bwMode="auto">
            <a:xfrm>
              <a:off x="492" y="2666"/>
              <a:ext cx="28" cy="16"/>
            </a:xfrm>
            <a:custGeom>
              <a:avLst/>
              <a:gdLst>
                <a:gd name="T0" fmla="*/ 0 w 28"/>
                <a:gd name="T1" fmla="*/ 16 h 16"/>
                <a:gd name="T2" fmla="*/ 4 w 28"/>
                <a:gd name="T3" fmla="*/ 14 h 16"/>
                <a:gd name="T4" fmla="*/ 8 w 28"/>
                <a:gd name="T5" fmla="*/ 12 h 16"/>
                <a:gd name="T6" fmla="*/ 16 w 28"/>
                <a:gd name="T7" fmla="*/ 10 h 16"/>
                <a:gd name="T8" fmla="*/ 22 w 28"/>
                <a:gd name="T9" fmla="*/ 10 h 16"/>
                <a:gd name="T10" fmla="*/ 26 w 28"/>
                <a:gd name="T11" fmla="*/ 10 h 16"/>
                <a:gd name="T12" fmla="*/ 28 w 28"/>
                <a:gd name="T13" fmla="*/ 8 h 16"/>
                <a:gd name="T14" fmla="*/ 28 w 28"/>
                <a:gd name="T15" fmla="*/ 6 h 16"/>
                <a:gd name="T16" fmla="*/ 26 w 28"/>
                <a:gd name="T17" fmla="*/ 2 h 16"/>
                <a:gd name="T18" fmla="*/ 22 w 28"/>
                <a:gd name="T19" fmla="*/ 0 h 16"/>
                <a:gd name="T20" fmla="*/ 14 w 28"/>
                <a:gd name="T21" fmla="*/ 0 h 16"/>
                <a:gd name="T22" fmla="*/ 10 w 28"/>
                <a:gd name="T23" fmla="*/ 2 h 16"/>
                <a:gd name="T24" fmla="*/ 8 w 28"/>
                <a:gd name="T25" fmla="*/ 4 h 16"/>
                <a:gd name="T26" fmla="*/ 0 w 28"/>
                <a:gd name="T27" fmla="*/ 1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6"/>
                <a:gd name="T44" fmla="*/ 28 w 28"/>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6">
                  <a:moveTo>
                    <a:pt x="0" y="16"/>
                  </a:moveTo>
                  <a:lnTo>
                    <a:pt x="4" y="14"/>
                  </a:lnTo>
                  <a:lnTo>
                    <a:pt x="8" y="12"/>
                  </a:lnTo>
                  <a:lnTo>
                    <a:pt x="16" y="10"/>
                  </a:lnTo>
                  <a:lnTo>
                    <a:pt x="22" y="10"/>
                  </a:lnTo>
                  <a:lnTo>
                    <a:pt x="26" y="10"/>
                  </a:lnTo>
                  <a:lnTo>
                    <a:pt x="28" y="8"/>
                  </a:lnTo>
                  <a:lnTo>
                    <a:pt x="28" y="6"/>
                  </a:lnTo>
                  <a:lnTo>
                    <a:pt x="26" y="2"/>
                  </a:lnTo>
                  <a:lnTo>
                    <a:pt x="22" y="0"/>
                  </a:lnTo>
                  <a:lnTo>
                    <a:pt x="14" y="0"/>
                  </a:lnTo>
                  <a:lnTo>
                    <a:pt x="10" y="2"/>
                  </a:lnTo>
                  <a:lnTo>
                    <a:pt x="8" y="4"/>
                  </a:lnTo>
                  <a:lnTo>
                    <a:pt x="0" y="16"/>
                  </a:lnTo>
                  <a:close/>
                </a:path>
              </a:pathLst>
            </a:custGeom>
            <a:solidFill>
              <a:srgbClr val="1F8E43"/>
            </a:solidFill>
            <a:ln w="3175">
              <a:solidFill>
                <a:srgbClr val="006B30"/>
              </a:solidFill>
              <a:round/>
              <a:headEnd/>
              <a:tailEnd/>
            </a:ln>
          </p:spPr>
          <p:txBody>
            <a:bodyPr/>
            <a:lstStyle/>
            <a:p>
              <a:endParaRPr lang="en-US"/>
            </a:p>
          </p:txBody>
        </p:sp>
        <p:sp>
          <p:nvSpPr>
            <p:cNvPr id="29452" name="Freeform 511"/>
            <p:cNvSpPr>
              <a:spLocks/>
            </p:cNvSpPr>
            <p:nvPr/>
          </p:nvSpPr>
          <p:spPr bwMode="auto">
            <a:xfrm>
              <a:off x="1048" y="2348"/>
              <a:ext cx="34" cy="14"/>
            </a:xfrm>
            <a:custGeom>
              <a:avLst/>
              <a:gdLst>
                <a:gd name="T0" fmla="*/ 16 w 34"/>
                <a:gd name="T1" fmla="*/ 0 h 14"/>
                <a:gd name="T2" fmla="*/ 6 w 34"/>
                <a:gd name="T3" fmla="*/ 2 h 14"/>
                <a:gd name="T4" fmla="*/ 2 w 34"/>
                <a:gd name="T5" fmla="*/ 4 h 14"/>
                <a:gd name="T6" fmla="*/ 0 w 34"/>
                <a:gd name="T7" fmla="*/ 8 h 14"/>
                <a:gd name="T8" fmla="*/ 8 w 34"/>
                <a:gd name="T9" fmla="*/ 8 h 14"/>
                <a:gd name="T10" fmla="*/ 16 w 34"/>
                <a:gd name="T11" fmla="*/ 10 h 14"/>
                <a:gd name="T12" fmla="*/ 12 w 34"/>
                <a:gd name="T13" fmla="*/ 12 h 14"/>
                <a:gd name="T14" fmla="*/ 8 w 34"/>
                <a:gd name="T15" fmla="*/ 14 h 14"/>
                <a:gd name="T16" fmla="*/ 30 w 34"/>
                <a:gd name="T17" fmla="*/ 14 h 14"/>
                <a:gd name="T18" fmla="*/ 28 w 34"/>
                <a:gd name="T19" fmla="*/ 10 h 14"/>
                <a:gd name="T20" fmla="*/ 26 w 34"/>
                <a:gd name="T21" fmla="*/ 8 h 14"/>
                <a:gd name="T22" fmla="*/ 22 w 34"/>
                <a:gd name="T23" fmla="*/ 4 h 14"/>
                <a:gd name="T24" fmla="*/ 34 w 34"/>
                <a:gd name="T25" fmla="*/ 4 h 14"/>
                <a:gd name="T26" fmla="*/ 26 w 34"/>
                <a:gd name="T27" fmla="*/ 0 h 14"/>
                <a:gd name="T28" fmla="*/ 16 w 3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6" y="0"/>
                  </a:moveTo>
                  <a:lnTo>
                    <a:pt x="6" y="2"/>
                  </a:lnTo>
                  <a:lnTo>
                    <a:pt x="2" y="4"/>
                  </a:lnTo>
                  <a:lnTo>
                    <a:pt x="0" y="8"/>
                  </a:lnTo>
                  <a:lnTo>
                    <a:pt x="8" y="8"/>
                  </a:lnTo>
                  <a:lnTo>
                    <a:pt x="16" y="10"/>
                  </a:lnTo>
                  <a:lnTo>
                    <a:pt x="12" y="12"/>
                  </a:lnTo>
                  <a:lnTo>
                    <a:pt x="8" y="14"/>
                  </a:lnTo>
                  <a:lnTo>
                    <a:pt x="30" y="14"/>
                  </a:lnTo>
                  <a:lnTo>
                    <a:pt x="28" y="10"/>
                  </a:lnTo>
                  <a:lnTo>
                    <a:pt x="26" y="8"/>
                  </a:lnTo>
                  <a:lnTo>
                    <a:pt x="22" y="4"/>
                  </a:lnTo>
                  <a:lnTo>
                    <a:pt x="34" y="4"/>
                  </a:lnTo>
                  <a:lnTo>
                    <a:pt x="26" y="0"/>
                  </a:lnTo>
                  <a:lnTo>
                    <a:pt x="16" y="0"/>
                  </a:lnTo>
                  <a:close/>
                </a:path>
              </a:pathLst>
            </a:custGeom>
            <a:solidFill>
              <a:srgbClr val="55A26A"/>
            </a:solidFill>
            <a:ln w="3175">
              <a:solidFill>
                <a:srgbClr val="16753F"/>
              </a:solidFill>
              <a:round/>
              <a:headEnd/>
              <a:tailEnd/>
            </a:ln>
          </p:spPr>
          <p:txBody>
            <a:bodyPr/>
            <a:lstStyle/>
            <a:p>
              <a:endParaRPr lang="en-US"/>
            </a:p>
          </p:txBody>
        </p:sp>
        <p:sp>
          <p:nvSpPr>
            <p:cNvPr id="29453" name="Freeform 512"/>
            <p:cNvSpPr>
              <a:spLocks/>
            </p:cNvSpPr>
            <p:nvPr/>
          </p:nvSpPr>
          <p:spPr bwMode="auto">
            <a:xfrm>
              <a:off x="1082" y="2344"/>
              <a:ext cx="32" cy="14"/>
            </a:xfrm>
            <a:custGeom>
              <a:avLst/>
              <a:gdLst>
                <a:gd name="T0" fmla="*/ 20 w 32"/>
                <a:gd name="T1" fmla="*/ 0 h 14"/>
                <a:gd name="T2" fmla="*/ 14 w 32"/>
                <a:gd name="T3" fmla="*/ 0 h 14"/>
                <a:gd name="T4" fmla="*/ 10 w 32"/>
                <a:gd name="T5" fmla="*/ 2 h 14"/>
                <a:gd name="T6" fmla="*/ 4 w 32"/>
                <a:gd name="T7" fmla="*/ 4 h 14"/>
                <a:gd name="T8" fmla="*/ 0 w 32"/>
                <a:gd name="T9" fmla="*/ 8 h 14"/>
                <a:gd name="T10" fmla="*/ 12 w 32"/>
                <a:gd name="T11" fmla="*/ 6 h 14"/>
                <a:gd name="T12" fmla="*/ 22 w 32"/>
                <a:gd name="T13" fmla="*/ 8 h 14"/>
                <a:gd name="T14" fmla="*/ 20 w 32"/>
                <a:gd name="T15" fmla="*/ 10 h 14"/>
                <a:gd name="T16" fmla="*/ 16 w 32"/>
                <a:gd name="T17" fmla="*/ 12 h 14"/>
                <a:gd name="T18" fmla="*/ 24 w 32"/>
                <a:gd name="T19" fmla="*/ 14 h 14"/>
                <a:gd name="T20" fmla="*/ 28 w 32"/>
                <a:gd name="T21" fmla="*/ 14 h 14"/>
                <a:gd name="T22" fmla="*/ 32 w 32"/>
                <a:gd name="T23" fmla="*/ 12 h 14"/>
                <a:gd name="T24" fmla="*/ 32 w 32"/>
                <a:gd name="T25" fmla="*/ 10 h 14"/>
                <a:gd name="T26" fmla="*/ 30 w 32"/>
                <a:gd name="T27" fmla="*/ 10 h 14"/>
                <a:gd name="T28" fmla="*/ 28 w 32"/>
                <a:gd name="T29" fmla="*/ 8 h 14"/>
                <a:gd name="T30" fmla="*/ 28 w 32"/>
                <a:gd name="T31" fmla="*/ 6 h 14"/>
                <a:gd name="T32" fmla="*/ 30 w 32"/>
                <a:gd name="T33" fmla="*/ 4 h 14"/>
                <a:gd name="T34" fmla="*/ 32 w 32"/>
                <a:gd name="T35" fmla="*/ 4 h 14"/>
                <a:gd name="T36" fmla="*/ 22 w 32"/>
                <a:gd name="T37" fmla="*/ 0 h 14"/>
                <a:gd name="T38" fmla="*/ 20 w 32"/>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4"/>
                <a:gd name="T62" fmla="*/ 32 w 32"/>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4">
                  <a:moveTo>
                    <a:pt x="20" y="0"/>
                  </a:moveTo>
                  <a:lnTo>
                    <a:pt x="14" y="0"/>
                  </a:lnTo>
                  <a:lnTo>
                    <a:pt x="10" y="2"/>
                  </a:lnTo>
                  <a:lnTo>
                    <a:pt x="4" y="4"/>
                  </a:lnTo>
                  <a:lnTo>
                    <a:pt x="0" y="8"/>
                  </a:lnTo>
                  <a:lnTo>
                    <a:pt x="12" y="6"/>
                  </a:lnTo>
                  <a:lnTo>
                    <a:pt x="22" y="8"/>
                  </a:lnTo>
                  <a:lnTo>
                    <a:pt x="20" y="10"/>
                  </a:lnTo>
                  <a:lnTo>
                    <a:pt x="16" y="12"/>
                  </a:lnTo>
                  <a:lnTo>
                    <a:pt x="24" y="14"/>
                  </a:lnTo>
                  <a:lnTo>
                    <a:pt x="28" y="14"/>
                  </a:lnTo>
                  <a:lnTo>
                    <a:pt x="32" y="12"/>
                  </a:lnTo>
                  <a:lnTo>
                    <a:pt x="32" y="10"/>
                  </a:lnTo>
                  <a:lnTo>
                    <a:pt x="30" y="10"/>
                  </a:lnTo>
                  <a:lnTo>
                    <a:pt x="28" y="8"/>
                  </a:lnTo>
                  <a:lnTo>
                    <a:pt x="28" y="6"/>
                  </a:lnTo>
                  <a:lnTo>
                    <a:pt x="30" y="4"/>
                  </a:lnTo>
                  <a:lnTo>
                    <a:pt x="32" y="4"/>
                  </a:lnTo>
                  <a:lnTo>
                    <a:pt x="22"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54" name="Freeform 513"/>
            <p:cNvSpPr>
              <a:spLocks/>
            </p:cNvSpPr>
            <p:nvPr/>
          </p:nvSpPr>
          <p:spPr bwMode="auto">
            <a:xfrm>
              <a:off x="1068" y="2326"/>
              <a:ext cx="36" cy="16"/>
            </a:xfrm>
            <a:custGeom>
              <a:avLst/>
              <a:gdLst>
                <a:gd name="T0" fmla="*/ 18 w 36"/>
                <a:gd name="T1" fmla="*/ 0 h 16"/>
                <a:gd name="T2" fmla="*/ 8 w 36"/>
                <a:gd name="T3" fmla="*/ 2 h 16"/>
                <a:gd name="T4" fmla="*/ 4 w 36"/>
                <a:gd name="T5" fmla="*/ 4 h 16"/>
                <a:gd name="T6" fmla="*/ 0 w 36"/>
                <a:gd name="T7" fmla="*/ 8 h 16"/>
                <a:gd name="T8" fmla="*/ 14 w 36"/>
                <a:gd name="T9" fmla="*/ 8 h 16"/>
                <a:gd name="T10" fmla="*/ 10 w 36"/>
                <a:gd name="T11" fmla="*/ 12 h 16"/>
                <a:gd name="T12" fmla="*/ 4 w 36"/>
                <a:gd name="T13" fmla="*/ 14 h 16"/>
                <a:gd name="T14" fmla="*/ 16 w 36"/>
                <a:gd name="T15" fmla="*/ 14 h 16"/>
                <a:gd name="T16" fmla="*/ 28 w 36"/>
                <a:gd name="T17" fmla="*/ 16 h 16"/>
                <a:gd name="T18" fmla="*/ 26 w 36"/>
                <a:gd name="T19" fmla="*/ 12 h 16"/>
                <a:gd name="T20" fmla="*/ 24 w 36"/>
                <a:gd name="T21" fmla="*/ 10 h 16"/>
                <a:gd name="T22" fmla="*/ 36 w 36"/>
                <a:gd name="T23" fmla="*/ 8 h 16"/>
                <a:gd name="T24" fmla="*/ 28 w 36"/>
                <a:gd name="T25" fmla="*/ 4 h 16"/>
                <a:gd name="T26" fmla="*/ 20 w 36"/>
                <a:gd name="T27" fmla="*/ 2 h 16"/>
                <a:gd name="T28" fmla="*/ 18 w 36"/>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6"/>
                <a:gd name="T47" fmla="*/ 36 w 3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6">
                  <a:moveTo>
                    <a:pt x="18" y="0"/>
                  </a:moveTo>
                  <a:lnTo>
                    <a:pt x="8" y="2"/>
                  </a:lnTo>
                  <a:lnTo>
                    <a:pt x="4" y="4"/>
                  </a:lnTo>
                  <a:lnTo>
                    <a:pt x="0" y="8"/>
                  </a:lnTo>
                  <a:lnTo>
                    <a:pt x="14" y="8"/>
                  </a:lnTo>
                  <a:lnTo>
                    <a:pt x="10" y="12"/>
                  </a:lnTo>
                  <a:lnTo>
                    <a:pt x="4" y="14"/>
                  </a:lnTo>
                  <a:lnTo>
                    <a:pt x="16" y="14"/>
                  </a:lnTo>
                  <a:lnTo>
                    <a:pt x="28" y="16"/>
                  </a:lnTo>
                  <a:lnTo>
                    <a:pt x="26" y="12"/>
                  </a:lnTo>
                  <a:lnTo>
                    <a:pt x="24" y="10"/>
                  </a:lnTo>
                  <a:lnTo>
                    <a:pt x="36" y="8"/>
                  </a:lnTo>
                  <a:lnTo>
                    <a:pt x="28" y="4"/>
                  </a:lnTo>
                  <a:lnTo>
                    <a:pt x="20"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455" name="Freeform 514"/>
            <p:cNvSpPr>
              <a:spLocks/>
            </p:cNvSpPr>
            <p:nvPr/>
          </p:nvSpPr>
          <p:spPr bwMode="auto">
            <a:xfrm>
              <a:off x="1022" y="2342"/>
              <a:ext cx="30" cy="14"/>
            </a:xfrm>
            <a:custGeom>
              <a:avLst/>
              <a:gdLst>
                <a:gd name="T0" fmla="*/ 24 w 30"/>
                <a:gd name="T1" fmla="*/ 0 h 14"/>
                <a:gd name="T2" fmla="*/ 18 w 30"/>
                <a:gd name="T3" fmla="*/ 0 h 14"/>
                <a:gd name="T4" fmla="*/ 12 w 30"/>
                <a:gd name="T5" fmla="*/ 2 h 14"/>
                <a:gd name="T6" fmla="*/ 0 w 30"/>
                <a:gd name="T7" fmla="*/ 10 h 14"/>
                <a:gd name="T8" fmla="*/ 20 w 30"/>
                <a:gd name="T9" fmla="*/ 10 h 14"/>
                <a:gd name="T10" fmla="*/ 16 w 30"/>
                <a:gd name="T11" fmla="*/ 12 h 14"/>
                <a:gd name="T12" fmla="*/ 12 w 30"/>
                <a:gd name="T13" fmla="*/ 14 h 14"/>
                <a:gd name="T14" fmla="*/ 20 w 30"/>
                <a:gd name="T15" fmla="*/ 14 h 14"/>
                <a:gd name="T16" fmla="*/ 24 w 30"/>
                <a:gd name="T17" fmla="*/ 14 h 14"/>
                <a:gd name="T18" fmla="*/ 26 w 30"/>
                <a:gd name="T19" fmla="*/ 12 h 14"/>
                <a:gd name="T20" fmla="*/ 28 w 30"/>
                <a:gd name="T21" fmla="*/ 10 h 14"/>
                <a:gd name="T22" fmla="*/ 26 w 30"/>
                <a:gd name="T23" fmla="*/ 10 h 14"/>
                <a:gd name="T24" fmla="*/ 20 w 30"/>
                <a:gd name="T25" fmla="*/ 8 h 14"/>
                <a:gd name="T26" fmla="*/ 20 w 30"/>
                <a:gd name="T27" fmla="*/ 6 h 14"/>
                <a:gd name="T28" fmla="*/ 26 w 30"/>
                <a:gd name="T29" fmla="*/ 4 h 14"/>
                <a:gd name="T30" fmla="*/ 30 w 30"/>
                <a:gd name="T31" fmla="*/ 4 h 14"/>
                <a:gd name="T32" fmla="*/ 28 w 30"/>
                <a:gd name="T33" fmla="*/ 2 h 14"/>
                <a:gd name="T34" fmla="*/ 24 w 30"/>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4"/>
                <a:gd name="T56" fmla="*/ 30 w 3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4">
                  <a:moveTo>
                    <a:pt x="24" y="0"/>
                  </a:moveTo>
                  <a:lnTo>
                    <a:pt x="18" y="0"/>
                  </a:lnTo>
                  <a:lnTo>
                    <a:pt x="12" y="2"/>
                  </a:lnTo>
                  <a:lnTo>
                    <a:pt x="0" y="10"/>
                  </a:lnTo>
                  <a:lnTo>
                    <a:pt x="20" y="10"/>
                  </a:lnTo>
                  <a:lnTo>
                    <a:pt x="16" y="12"/>
                  </a:lnTo>
                  <a:lnTo>
                    <a:pt x="12" y="14"/>
                  </a:lnTo>
                  <a:lnTo>
                    <a:pt x="20" y="14"/>
                  </a:lnTo>
                  <a:lnTo>
                    <a:pt x="24" y="14"/>
                  </a:lnTo>
                  <a:lnTo>
                    <a:pt x="26" y="12"/>
                  </a:lnTo>
                  <a:lnTo>
                    <a:pt x="28" y="10"/>
                  </a:lnTo>
                  <a:lnTo>
                    <a:pt x="26" y="10"/>
                  </a:lnTo>
                  <a:lnTo>
                    <a:pt x="20" y="8"/>
                  </a:lnTo>
                  <a:lnTo>
                    <a:pt x="20" y="6"/>
                  </a:lnTo>
                  <a:lnTo>
                    <a:pt x="26" y="4"/>
                  </a:lnTo>
                  <a:lnTo>
                    <a:pt x="30" y="4"/>
                  </a:lnTo>
                  <a:lnTo>
                    <a:pt x="28" y="2"/>
                  </a:lnTo>
                  <a:lnTo>
                    <a:pt x="24" y="0"/>
                  </a:lnTo>
                  <a:close/>
                </a:path>
              </a:pathLst>
            </a:custGeom>
            <a:solidFill>
              <a:srgbClr val="55A26A"/>
            </a:solidFill>
            <a:ln w="3175">
              <a:solidFill>
                <a:srgbClr val="16753F"/>
              </a:solidFill>
              <a:round/>
              <a:headEnd/>
              <a:tailEnd/>
            </a:ln>
          </p:spPr>
          <p:txBody>
            <a:bodyPr/>
            <a:lstStyle/>
            <a:p>
              <a:endParaRPr lang="en-US"/>
            </a:p>
          </p:txBody>
        </p:sp>
        <p:sp>
          <p:nvSpPr>
            <p:cNvPr id="29456" name="Freeform 515"/>
            <p:cNvSpPr>
              <a:spLocks/>
            </p:cNvSpPr>
            <p:nvPr/>
          </p:nvSpPr>
          <p:spPr bwMode="auto">
            <a:xfrm>
              <a:off x="1108" y="2364"/>
              <a:ext cx="40" cy="14"/>
            </a:xfrm>
            <a:custGeom>
              <a:avLst/>
              <a:gdLst>
                <a:gd name="T0" fmla="*/ 20 w 40"/>
                <a:gd name="T1" fmla="*/ 0 h 14"/>
                <a:gd name="T2" fmla="*/ 10 w 40"/>
                <a:gd name="T3" fmla="*/ 0 h 14"/>
                <a:gd name="T4" fmla="*/ 4 w 40"/>
                <a:gd name="T5" fmla="*/ 2 h 14"/>
                <a:gd name="T6" fmla="*/ 0 w 40"/>
                <a:gd name="T7" fmla="*/ 4 h 14"/>
                <a:gd name="T8" fmla="*/ 10 w 40"/>
                <a:gd name="T9" fmla="*/ 6 h 14"/>
                <a:gd name="T10" fmla="*/ 22 w 40"/>
                <a:gd name="T11" fmla="*/ 8 h 14"/>
                <a:gd name="T12" fmla="*/ 14 w 40"/>
                <a:gd name="T13" fmla="*/ 12 h 14"/>
                <a:gd name="T14" fmla="*/ 22 w 40"/>
                <a:gd name="T15" fmla="*/ 14 h 14"/>
                <a:gd name="T16" fmla="*/ 30 w 40"/>
                <a:gd name="T17" fmla="*/ 14 h 14"/>
                <a:gd name="T18" fmla="*/ 28 w 40"/>
                <a:gd name="T19" fmla="*/ 10 h 14"/>
                <a:gd name="T20" fmla="*/ 26 w 40"/>
                <a:gd name="T21" fmla="*/ 8 h 14"/>
                <a:gd name="T22" fmla="*/ 32 w 40"/>
                <a:gd name="T23" fmla="*/ 8 h 14"/>
                <a:gd name="T24" fmla="*/ 40 w 40"/>
                <a:gd name="T25" fmla="*/ 6 h 14"/>
                <a:gd name="T26" fmla="*/ 36 w 40"/>
                <a:gd name="T27" fmla="*/ 4 h 14"/>
                <a:gd name="T28" fmla="*/ 32 w 40"/>
                <a:gd name="T29" fmla="*/ 2 h 14"/>
                <a:gd name="T30" fmla="*/ 26 w 40"/>
                <a:gd name="T31" fmla="*/ 0 h 14"/>
                <a:gd name="T32" fmla="*/ 20 w 4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4"/>
                <a:gd name="T53" fmla="*/ 40 w 40"/>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4">
                  <a:moveTo>
                    <a:pt x="20" y="0"/>
                  </a:moveTo>
                  <a:lnTo>
                    <a:pt x="10" y="0"/>
                  </a:lnTo>
                  <a:lnTo>
                    <a:pt x="4" y="2"/>
                  </a:lnTo>
                  <a:lnTo>
                    <a:pt x="0" y="4"/>
                  </a:lnTo>
                  <a:lnTo>
                    <a:pt x="10" y="6"/>
                  </a:lnTo>
                  <a:lnTo>
                    <a:pt x="22" y="8"/>
                  </a:lnTo>
                  <a:lnTo>
                    <a:pt x="14" y="12"/>
                  </a:lnTo>
                  <a:lnTo>
                    <a:pt x="22" y="14"/>
                  </a:lnTo>
                  <a:lnTo>
                    <a:pt x="30" y="14"/>
                  </a:lnTo>
                  <a:lnTo>
                    <a:pt x="28" y="10"/>
                  </a:lnTo>
                  <a:lnTo>
                    <a:pt x="26" y="8"/>
                  </a:lnTo>
                  <a:lnTo>
                    <a:pt x="32" y="8"/>
                  </a:lnTo>
                  <a:lnTo>
                    <a:pt x="40" y="6"/>
                  </a:lnTo>
                  <a:lnTo>
                    <a:pt x="36" y="4"/>
                  </a:lnTo>
                  <a:lnTo>
                    <a:pt x="32" y="2"/>
                  </a:lnTo>
                  <a:lnTo>
                    <a:pt x="26"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57" name="Freeform 516"/>
            <p:cNvSpPr>
              <a:spLocks/>
            </p:cNvSpPr>
            <p:nvPr/>
          </p:nvSpPr>
          <p:spPr bwMode="auto">
            <a:xfrm>
              <a:off x="1104" y="2386"/>
              <a:ext cx="32" cy="12"/>
            </a:xfrm>
            <a:custGeom>
              <a:avLst/>
              <a:gdLst>
                <a:gd name="T0" fmla="*/ 12 w 32"/>
                <a:gd name="T1" fmla="*/ 2 h 12"/>
                <a:gd name="T2" fmla="*/ 6 w 32"/>
                <a:gd name="T3" fmla="*/ 4 h 12"/>
                <a:gd name="T4" fmla="*/ 2 w 32"/>
                <a:gd name="T5" fmla="*/ 4 h 12"/>
                <a:gd name="T6" fmla="*/ 0 w 32"/>
                <a:gd name="T7" fmla="*/ 6 h 12"/>
                <a:gd name="T8" fmla="*/ 14 w 32"/>
                <a:gd name="T9" fmla="*/ 10 h 12"/>
                <a:gd name="T10" fmla="*/ 22 w 32"/>
                <a:gd name="T11" fmla="*/ 12 h 12"/>
                <a:gd name="T12" fmla="*/ 30 w 32"/>
                <a:gd name="T13" fmla="*/ 12 h 12"/>
                <a:gd name="T14" fmla="*/ 30 w 32"/>
                <a:gd name="T15" fmla="*/ 8 h 12"/>
                <a:gd name="T16" fmla="*/ 28 w 32"/>
                <a:gd name="T17" fmla="*/ 8 h 12"/>
                <a:gd name="T18" fmla="*/ 26 w 32"/>
                <a:gd name="T19" fmla="*/ 6 h 12"/>
                <a:gd name="T20" fmla="*/ 24 w 32"/>
                <a:gd name="T21" fmla="*/ 6 h 12"/>
                <a:gd name="T22" fmla="*/ 28 w 32"/>
                <a:gd name="T23" fmla="*/ 6 h 12"/>
                <a:gd name="T24" fmla="*/ 32 w 32"/>
                <a:gd name="T25" fmla="*/ 4 h 12"/>
                <a:gd name="T26" fmla="*/ 26 w 32"/>
                <a:gd name="T27" fmla="*/ 2 h 12"/>
                <a:gd name="T28" fmla="*/ 20 w 32"/>
                <a:gd name="T29" fmla="*/ 0 h 12"/>
                <a:gd name="T30" fmla="*/ 12 w 32"/>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12" y="2"/>
                  </a:moveTo>
                  <a:lnTo>
                    <a:pt x="6" y="4"/>
                  </a:lnTo>
                  <a:lnTo>
                    <a:pt x="2" y="4"/>
                  </a:lnTo>
                  <a:lnTo>
                    <a:pt x="0" y="6"/>
                  </a:lnTo>
                  <a:lnTo>
                    <a:pt x="14" y="10"/>
                  </a:lnTo>
                  <a:lnTo>
                    <a:pt x="22" y="12"/>
                  </a:lnTo>
                  <a:lnTo>
                    <a:pt x="30" y="12"/>
                  </a:lnTo>
                  <a:lnTo>
                    <a:pt x="30" y="8"/>
                  </a:lnTo>
                  <a:lnTo>
                    <a:pt x="28" y="8"/>
                  </a:lnTo>
                  <a:lnTo>
                    <a:pt x="26" y="6"/>
                  </a:lnTo>
                  <a:lnTo>
                    <a:pt x="24" y="6"/>
                  </a:lnTo>
                  <a:lnTo>
                    <a:pt x="28" y="6"/>
                  </a:lnTo>
                  <a:lnTo>
                    <a:pt x="32" y="4"/>
                  </a:lnTo>
                  <a:lnTo>
                    <a:pt x="26" y="2"/>
                  </a:lnTo>
                  <a:lnTo>
                    <a:pt x="20" y="0"/>
                  </a:lnTo>
                  <a:lnTo>
                    <a:pt x="12" y="2"/>
                  </a:lnTo>
                  <a:close/>
                </a:path>
              </a:pathLst>
            </a:custGeom>
            <a:solidFill>
              <a:srgbClr val="55A26A"/>
            </a:solidFill>
            <a:ln w="3175">
              <a:solidFill>
                <a:srgbClr val="16753F"/>
              </a:solidFill>
              <a:round/>
              <a:headEnd/>
              <a:tailEnd/>
            </a:ln>
          </p:spPr>
          <p:txBody>
            <a:bodyPr/>
            <a:lstStyle/>
            <a:p>
              <a:endParaRPr lang="en-US"/>
            </a:p>
          </p:txBody>
        </p:sp>
        <p:sp>
          <p:nvSpPr>
            <p:cNvPr id="29458" name="Freeform 517"/>
            <p:cNvSpPr>
              <a:spLocks/>
            </p:cNvSpPr>
            <p:nvPr/>
          </p:nvSpPr>
          <p:spPr bwMode="auto">
            <a:xfrm>
              <a:off x="1122" y="2346"/>
              <a:ext cx="32" cy="18"/>
            </a:xfrm>
            <a:custGeom>
              <a:avLst/>
              <a:gdLst>
                <a:gd name="T0" fmla="*/ 16 w 32"/>
                <a:gd name="T1" fmla="*/ 2 h 18"/>
                <a:gd name="T2" fmla="*/ 12 w 32"/>
                <a:gd name="T3" fmla="*/ 0 h 18"/>
                <a:gd name="T4" fmla="*/ 10 w 32"/>
                <a:gd name="T5" fmla="*/ 2 h 18"/>
                <a:gd name="T6" fmla="*/ 8 w 32"/>
                <a:gd name="T7" fmla="*/ 2 h 18"/>
                <a:gd name="T8" fmla="*/ 4 w 32"/>
                <a:gd name="T9" fmla="*/ 4 h 18"/>
                <a:gd name="T10" fmla="*/ 2 w 32"/>
                <a:gd name="T11" fmla="*/ 4 h 18"/>
                <a:gd name="T12" fmla="*/ 0 w 32"/>
                <a:gd name="T13" fmla="*/ 6 h 18"/>
                <a:gd name="T14" fmla="*/ 16 w 32"/>
                <a:gd name="T15" fmla="*/ 10 h 18"/>
                <a:gd name="T16" fmla="*/ 12 w 32"/>
                <a:gd name="T17" fmla="*/ 12 h 18"/>
                <a:gd name="T18" fmla="*/ 8 w 32"/>
                <a:gd name="T19" fmla="*/ 14 h 18"/>
                <a:gd name="T20" fmla="*/ 32 w 32"/>
                <a:gd name="T21" fmla="*/ 18 h 18"/>
                <a:gd name="T22" fmla="*/ 28 w 32"/>
                <a:gd name="T23" fmla="*/ 14 h 18"/>
                <a:gd name="T24" fmla="*/ 26 w 32"/>
                <a:gd name="T25" fmla="*/ 10 h 18"/>
                <a:gd name="T26" fmla="*/ 28 w 32"/>
                <a:gd name="T27" fmla="*/ 8 h 18"/>
                <a:gd name="T28" fmla="*/ 30 w 32"/>
                <a:gd name="T29" fmla="*/ 8 h 18"/>
                <a:gd name="T30" fmla="*/ 30 w 32"/>
                <a:gd name="T31" fmla="*/ 10 h 18"/>
                <a:gd name="T32" fmla="*/ 32 w 32"/>
                <a:gd name="T33" fmla="*/ 8 h 18"/>
                <a:gd name="T34" fmla="*/ 24 w 32"/>
                <a:gd name="T35" fmla="*/ 6 h 18"/>
                <a:gd name="T36" fmla="*/ 16 w 32"/>
                <a:gd name="T37" fmla="*/ 2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8"/>
                <a:gd name="T59" fmla="*/ 32 w 32"/>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8">
                  <a:moveTo>
                    <a:pt x="16" y="2"/>
                  </a:moveTo>
                  <a:lnTo>
                    <a:pt x="12" y="0"/>
                  </a:lnTo>
                  <a:lnTo>
                    <a:pt x="10" y="2"/>
                  </a:lnTo>
                  <a:lnTo>
                    <a:pt x="8" y="2"/>
                  </a:lnTo>
                  <a:lnTo>
                    <a:pt x="4" y="4"/>
                  </a:lnTo>
                  <a:lnTo>
                    <a:pt x="2" y="4"/>
                  </a:lnTo>
                  <a:lnTo>
                    <a:pt x="0" y="6"/>
                  </a:lnTo>
                  <a:lnTo>
                    <a:pt x="16" y="10"/>
                  </a:lnTo>
                  <a:lnTo>
                    <a:pt x="12" y="12"/>
                  </a:lnTo>
                  <a:lnTo>
                    <a:pt x="8" y="14"/>
                  </a:lnTo>
                  <a:lnTo>
                    <a:pt x="32" y="18"/>
                  </a:lnTo>
                  <a:lnTo>
                    <a:pt x="28" y="14"/>
                  </a:lnTo>
                  <a:lnTo>
                    <a:pt x="26" y="10"/>
                  </a:lnTo>
                  <a:lnTo>
                    <a:pt x="28" y="8"/>
                  </a:lnTo>
                  <a:lnTo>
                    <a:pt x="30" y="8"/>
                  </a:lnTo>
                  <a:lnTo>
                    <a:pt x="30" y="10"/>
                  </a:lnTo>
                  <a:lnTo>
                    <a:pt x="32" y="8"/>
                  </a:lnTo>
                  <a:lnTo>
                    <a:pt x="24" y="6"/>
                  </a:lnTo>
                  <a:lnTo>
                    <a:pt x="16" y="2"/>
                  </a:lnTo>
                  <a:close/>
                </a:path>
              </a:pathLst>
            </a:custGeom>
            <a:solidFill>
              <a:srgbClr val="55A26A"/>
            </a:solidFill>
            <a:ln w="3175">
              <a:solidFill>
                <a:srgbClr val="16753F"/>
              </a:solidFill>
              <a:round/>
              <a:headEnd/>
              <a:tailEnd/>
            </a:ln>
          </p:spPr>
          <p:txBody>
            <a:bodyPr/>
            <a:lstStyle/>
            <a:p>
              <a:endParaRPr lang="en-US"/>
            </a:p>
          </p:txBody>
        </p:sp>
        <p:sp>
          <p:nvSpPr>
            <p:cNvPr id="29459" name="Freeform 518"/>
            <p:cNvSpPr>
              <a:spLocks/>
            </p:cNvSpPr>
            <p:nvPr/>
          </p:nvSpPr>
          <p:spPr bwMode="auto">
            <a:xfrm>
              <a:off x="1110" y="2334"/>
              <a:ext cx="28" cy="12"/>
            </a:xfrm>
            <a:custGeom>
              <a:avLst/>
              <a:gdLst>
                <a:gd name="T0" fmla="*/ 16 w 28"/>
                <a:gd name="T1" fmla="*/ 0 h 12"/>
                <a:gd name="T2" fmla="*/ 8 w 28"/>
                <a:gd name="T3" fmla="*/ 2 h 12"/>
                <a:gd name="T4" fmla="*/ 0 w 28"/>
                <a:gd name="T5" fmla="*/ 4 h 12"/>
                <a:gd name="T6" fmla="*/ 4 w 28"/>
                <a:gd name="T7" fmla="*/ 4 h 12"/>
                <a:gd name="T8" fmla="*/ 8 w 28"/>
                <a:gd name="T9" fmla="*/ 6 h 12"/>
                <a:gd name="T10" fmla="*/ 12 w 28"/>
                <a:gd name="T11" fmla="*/ 6 h 12"/>
                <a:gd name="T12" fmla="*/ 16 w 28"/>
                <a:gd name="T13" fmla="*/ 8 h 12"/>
                <a:gd name="T14" fmla="*/ 12 w 28"/>
                <a:gd name="T15" fmla="*/ 12 h 12"/>
                <a:gd name="T16" fmla="*/ 20 w 28"/>
                <a:gd name="T17" fmla="*/ 10 h 12"/>
                <a:gd name="T18" fmla="*/ 28 w 28"/>
                <a:gd name="T19" fmla="*/ 10 h 12"/>
                <a:gd name="T20" fmla="*/ 24 w 28"/>
                <a:gd name="T21" fmla="*/ 4 h 12"/>
                <a:gd name="T22" fmla="*/ 20 w 28"/>
                <a:gd name="T23" fmla="*/ 2 h 12"/>
                <a:gd name="T24" fmla="*/ 16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16" y="0"/>
                  </a:moveTo>
                  <a:lnTo>
                    <a:pt x="8" y="2"/>
                  </a:lnTo>
                  <a:lnTo>
                    <a:pt x="0" y="4"/>
                  </a:lnTo>
                  <a:lnTo>
                    <a:pt x="4" y="4"/>
                  </a:lnTo>
                  <a:lnTo>
                    <a:pt x="8" y="6"/>
                  </a:lnTo>
                  <a:lnTo>
                    <a:pt x="12" y="6"/>
                  </a:lnTo>
                  <a:lnTo>
                    <a:pt x="16" y="8"/>
                  </a:lnTo>
                  <a:lnTo>
                    <a:pt x="12" y="12"/>
                  </a:lnTo>
                  <a:lnTo>
                    <a:pt x="20" y="10"/>
                  </a:lnTo>
                  <a:lnTo>
                    <a:pt x="28" y="10"/>
                  </a:lnTo>
                  <a:lnTo>
                    <a:pt x="24" y="4"/>
                  </a:lnTo>
                  <a:lnTo>
                    <a:pt x="20" y="2"/>
                  </a:lnTo>
                  <a:lnTo>
                    <a:pt x="16" y="0"/>
                  </a:lnTo>
                  <a:close/>
                </a:path>
              </a:pathLst>
            </a:custGeom>
            <a:solidFill>
              <a:srgbClr val="55A26A"/>
            </a:solidFill>
            <a:ln w="3175">
              <a:solidFill>
                <a:srgbClr val="16753F"/>
              </a:solidFill>
              <a:round/>
              <a:headEnd/>
              <a:tailEnd/>
            </a:ln>
          </p:spPr>
          <p:txBody>
            <a:bodyPr/>
            <a:lstStyle/>
            <a:p>
              <a:endParaRPr lang="en-US"/>
            </a:p>
          </p:txBody>
        </p:sp>
        <p:sp>
          <p:nvSpPr>
            <p:cNvPr id="29460" name="Freeform 519"/>
            <p:cNvSpPr>
              <a:spLocks/>
            </p:cNvSpPr>
            <p:nvPr/>
          </p:nvSpPr>
          <p:spPr bwMode="auto">
            <a:xfrm>
              <a:off x="994" y="2340"/>
              <a:ext cx="36" cy="14"/>
            </a:xfrm>
            <a:custGeom>
              <a:avLst/>
              <a:gdLst>
                <a:gd name="T0" fmla="*/ 20 w 36"/>
                <a:gd name="T1" fmla="*/ 0 h 14"/>
                <a:gd name="T2" fmla="*/ 14 w 36"/>
                <a:gd name="T3" fmla="*/ 0 h 14"/>
                <a:gd name="T4" fmla="*/ 10 w 36"/>
                <a:gd name="T5" fmla="*/ 2 h 14"/>
                <a:gd name="T6" fmla="*/ 0 w 36"/>
                <a:gd name="T7" fmla="*/ 8 h 14"/>
                <a:gd name="T8" fmla="*/ 10 w 36"/>
                <a:gd name="T9" fmla="*/ 8 h 14"/>
                <a:gd name="T10" fmla="*/ 14 w 36"/>
                <a:gd name="T11" fmla="*/ 8 h 14"/>
                <a:gd name="T12" fmla="*/ 20 w 36"/>
                <a:gd name="T13" fmla="*/ 8 h 14"/>
                <a:gd name="T14" fmla="*/ 14 w 36"/>
                <a:gd name="T15" fmla="*/ 12 h 14"/>
                <a:gd name="T16" fmla="*/ 20 w 36"/>
                <a:gd name="T17" fmla="*/ 14 h 14"/>
                <a:gd name="T18" fmla="*/ 26 w 36"/>
                <a:gd name="T19" fmla="*/ 14 h 14"/>
                <a:gd name="T20" fmla="*/ 36 w 36"/>
                <a:gd name="T21" fmla="*/ 12 h 14"/>
                <a:gd name="T22" fmla="*/ 30 w 36"/>
                <a:gd name="T23" fmla="*/ 12 h 14"/>
                <a:gd name="T24" fmla="*/ 28 w 36"/>
                <a:gd name="T25" fmla="*/ 12 h 14"/>
                <a:gd name="T26" fmla="*/ 26 w 36"/>
                <a:gd name="T27" fmla="*/ 8 h 14"/>
                <a:gd name="T28" fmla="*/ 30 w 36"/>
                <a:gd name="T29" fmla="*/ 6 h 14"/>
                <a:gd name="T30" fmla="*/ 36 w 36"/>
                <a:gd name="T31" fmla="*/ 6 h 14"/>
                <a:gd name="T32" fmla="*/ 34 w 36"/>
                <a:gd name="T33" fmla="*/ 4 h 14"/>
                <a:gd name="T34" fmla="*/ 30 w 36"/>
                <a:gd name="T35" fmla="*/ 2 h 14"/>
                <a:gd name="T36" fmla="*/ 26 w 36"/>
                <a:gd name="T37" fmla="*/ 2 h 14"/>
                <a:gd name="T38" fmla="*/ 24 w 36"/>
                <a:gd name="T39" fmla="*/ 0 h 14"/>
                <a:gd name="T40" fmla="*/ 20 w 36"/>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4"/>
                <a:gd name="T65" fmla="*/ 36 w 36"/>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4">
                  <a:moveTo>
                    <a:pt x="20" y="0"/>
                  </a:moveTo>
                  <a:lnTo>
                    <a:pt x="14" y="0"/>
                  </a:lnTo>
                  <a:lnTo>
                    <a:pt x="10" y="2"/>
                  </a:lnTo>
                  <a:lnTo>
                    <a:pt x="0" y="8"/>
                  </a:lnTo>
                  <a:lnTo>
                    <a:pt x="10" y="8"/>
                  </a:lnTo>
                  <a:lnTo>
                    <a:pt x="14" y="8"/>
                  </a:lnTo>
                  <a:lnTo>
                    <a:pt x="20" y="8"/>
                  </a:lnTo>
                  <a:lnTo>
                    <a:pt x="14" y="12"/>
                  </a:lnTo>
                  <a:lnTo>
                    <a:pt x="20" y="14"/>
                  </a:lnTo>
                  <a:lnTo>
                    <a:pt x="26" y="14"/>
                  </a:lnTo>
                  <a:lnTo>
                    <a:pt x="36" y="12"/>
                  </a:lnTo>
                  <a:lnTo>
                    <a:pt x="30" y="12"/>
                  </a:lnTo>
                  <a:lnTo>
                    <a:pt x="28" y="12"/>
                  </a:lnTo>
                  <a:lnTo>
                    <a:pt x="26" y="8"/>
                  </a:lnTo>
                  <a:lnTo>
                    <a:pt x="30" y="6"/>
                  </a:lnTo>
                  <a:lnTo>
                    <a:pt x="36" y="6"/>
                  </a:lnTo>
                  <a:lnTo>
                    <a:pt x="34" y="4"/>
                  </a:lnTo>
                  <a:lnTo>
                    <a:pt x="30" y="2"/>
                  </a:lnTo>
                  <a:lnTo>
                    <a:pt x="26" y="2"/>
                  </a:lnTo>
                  <a:lnTo>
                    <a:pt x="24"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61" name="Freeform 520"/>
            <p:cNvSpPr>
              <a:spLocks/>
            </p:cNvSpPr>
            <p:nvPr/>
          </p:nvSpPr>
          <p:spPr bwMode="auto">
            <a:xfrm>
              <a:off x="1062" y="2442"/>
              <a:ext cx="34" cy="8"/>
            </a:xfrm>
            <a:custGeom>
              <a:avLst/>
              <a:gdLst>
                <a:gd name="T0" fmla="*/ 20 w 34"/>
                <a:gd name="T1" fmla="*/ 0 h 8"/>
                <a:gd name="T2" fmla="*/ 14 w 34"/>
                <a:gd name="T3" fmla="*/ 0 h 8"/>
                <a:gd name="T4" fmla="*/ 8 w 34"/>
                <a:gd name="T5" fmla="*/ 2 h 8"/>
                <a:gd name="T6" fmla="*/ 0 w 34"/>
                <a:gd name="T7" fmla="*/ 8 h 8"/>
                <a:gd name="T8" fmla="*/ 16 w 34"/>
                <a:gd name="T9" fmla="*/ 8 h 8"/>
                <a:gd name="T10" fmla="*/ 34 w 34"/>
                <a:gd name="T11" fmla="*/ 8 h 8"/>
                <a:gd name="T12" fmla="*/ 32 w 34"/>
                <a:gd name="T13" fmla="*/ 6 h 8"/>
                <a:gd name="T14" fmla="*/ 28 w 34"/>
                <a:gd name="T15" fmla="*/ 4 h 8"/>
                <a:gd name="T16" fmla="*/ 24 w 34"/>
                <a:gd name="T17" fmla="*/ 2 h 8"/>
                <a:gd name="T18" fmla="*/ 34 w 34"/>
                <a:gd name="T19" fmla="*/ 2 h 8"/>
                <a:gd name="T20" fmla="*/ 32 w 34"/>
                <a:gd name="T21" fmla="*/ 2 h 8"/>
                <a:gd name="T22" fmla="*/ 20 w 3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
                <a:gd name="T38" fmla="*/ 34 w 3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
                  <a:moveTo>
                    <a:pt x="20" y="0"/>
                  </a:moveTo>
                  <a:lnTo>
                    <a:pt x="14" y="0"/>
                  </a:lnTo>
                  <a:lnTo>
                    <a:pt x="8" y="2"/>
                  </a:lnTo>
                  <a:lnTo>
                    <a:pt x="0" y="8"/>
                  </a:lnTo>
                  <a:lnTo>
                    <a:pt x="16" y="8"/>
                  </a:lnTo>
                  <a:lnTo>
                    <a:pt x="34" y="8"/>
                  </a:lnTo>
                  <a:lnTo>
                    <a:pt x="32" y="6"/>
                  </a:lnTo>
                  <a:lnTo>
                    <a:pt x="28" y="4"/>
                  </a:lnTo>
                  <a:lnTo>
                    <a:pt x="24" y="2"/>
                  </a:lnTo>
                  <a:lnTo>
                    <a:pt x="34" y="2"/>
                  </a:lnTo>
                  <a:lnTo>
                    <a:pt x="32" y="2"/>
                  </a:lnTo>
                  <a:lnTo>
                    <a:pt x="20" y="0"/>
                  </a:lnTo>
                  <a:close/>
                </a:path>
              </a:pathLst>
            </a:custGeom>
            <a:solidFill>
              <a:srgbClr val="55A26A"/>
            </a:solidFill>
            <a:ln w="3175">
              <a:solidFill>
                <a:srgbClr val="16753F"/>
              </a:solidFill>
              <a:round/>
              <a:headEnd/>
              <a:tailEnd/>
            </a:ln>
          </p:spPr>
          <p:txBody>
            <a:bodyPr/>
            <a:lstStyle/>
            <a:p>
              <a:endParaRPr lang="en-US"/>
            </a:p>
          </p:txBody>
        </p:sp>
        <p:sp>
          <p:nvSpPr>
            <p:cNvPr id="29462" name="Freeform 521"/>
            <p:cNvSpPr>
              <a:spLocks/>
            </p:cNvSpPr>
            <p:nvPr/>
          </p:nvSpPr>
          <p:spPr bwMode="auto">
            <a:xfrm>
              <a:off x="1096" y="2452"/>
              <a:ext cx="34" cy="16"/>
            </a:xfrm>
            <a:custGeom>
              <a:avLst/>
              <a:gdLst>
                <a:gd name="T0" fmla="*/ 22 w 34"/>
                <a:gd name="T1" fmla="*/ 0 h 16"/>
                <a:gd name="T2" fmla="*/ 16 w 34"/>
                <a:gd name="T3" fmla="*/ 0 h 16"/>
                <a:gd name="T4" fmla="*/ 10 w 34"/>
                <a:gd name="T5" fmla="*/ 0 h 16"/>
                <a:gd name="T6" fmla="*/ 4 w 34"/>
                <a:gd name="T7" fmla="*/ 2 h 16"/>
                <a:gd name="T8" fmla="*/ 0 w 34"/>
                <a:gd name="T9" fmla="*/ 6 h 16"/>
                <a:gd name="T10" fmla="*/ 8 w 34"/>
                <a:gd name="T11" fmla="*/ 6 h 16"/>
                <a:gd name="T12" fmla="*/ 16 w 34"/>
                <a:gd name="T13" fmla="*/ 8 h 16"/>
                <a:gd name="T14" fmla="*/ 12 w 34"/>
                <a:gd name="T15" fmla="*/ 10 h 16"/>
                <a:gd name="T16" fmla="*/ 10 w 34"/>
                <a:gd name="T17" fmla="*/ 12 h 16"/>
                <a:gd name="T18" fmla="*/ 8 w 34"/>
                <a:gd name="T19" fmla="*/ 14 h 16"/>
                <a:gd name="T20" fmla="*/ 20 w 34"/>
                <a:gd name="T21" fmla="*/ 16 h 16"/>
                <a:gd name="T22" fmla="*/ 32 w 34"/>
                <a:gd name="T23" fmla="*/ 16 h 16"/>
                <a:gd name="T24" fmla="*/ 30 w 34"/>
                <a:gd name="T25" fmla="*/ 14 h 16"/>
                <a:gd name="T26" fmla="*/ 28 w 34"/>
                <a:gd name="T27" fmla="*/ 12 h 16"/>
                <a:gd name="T28" fmla="*/ 28 w 34"/>
                <a:gd name="T29" fmla="*/ 10 h 16"/>
                <a:gd name="T30" fmla="*/ 30 w 34"/>
                <a:gd name="T31" fmla="*/ 10 h 16"/>
                <a:gd name="T32" fmla="*/ 34 w 34"/>
                <a:gd name="T33" fmla="*/ 8 h 16"/>
                <a:gd name="T34" fmla="*/ 28 w 34"/>
                <a:gd name="T35" fmla="*/ 6 h 16"/>
                <a:gd name="T36" fmla="*/ 22 w 34"/>
                <a:gd name="T37" fmla="*/ 2 h 16"/>
                <a:gd name="T38" fmla="*/ 22 w 34"/>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6"/>
                <a:gd name="T62" fmla="*/ 34 w 3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6">
                  <a:moveTo>
                    <a:pt x="22" y="0"/>
                  </a:moveTo>
                  <a:lnTo>
                    <a:pt x="16" y="0"/>
                  </a:lnTo>
                  <a:lnTo>
                    <a:pt x="10" y="0"/>
                  </a:lnTo>
                  <a:lnTo>
                    <a:pt x="4" y="2"/>
                  </a:lnTo>
                  <a:lnTo>
                    <a:pt x="0" y="6"/>
                  </a:lnTo>
                  <a:lnTo>
                    <a:pt x="8" y="6"/>
                  </a:lnTo>
                  <a:lnTo>
                    <a:pt x="16" y="8"/>
                  </a:lnTo>
                  <a:lnTo>
                    <a:pt x="12" y="10"/>
                  </a:lnTo>
                  <a:lnTo>
                    <a:pt x="10" y="12"/>
                  </a:lnTo>
                  <a:lnTo>
                    <a:pt x="8" y="14"/>
                  </a:lnTo>
                  <a:lnTo>
                    <a:pt x="20" y="16"/>
                  </a:lnTo>
                  <a:lnTo>
                    <a:pt x="32" y="16"/>
                  </a:lnTo>
                  <a:lnTo>
                    <a:pt x="30" y="14"/>
                  </a:lnTo>
                  <a:lnTo>
                    <a:pt x="28" y="12"/>
                  </a:lnTo>
                  <a:lnTo>
                    <a:pt x="28" y="10"/>
                  </a:lnTo>
                  <a:lnTo>
                    <a:pt x="30" y="10"/>
                  </a:lnTo>
                  <a:lnTo>
                    <a:pt x="34" y="8"/>
                  </a:lnTo>
                  <a:lnTo>
                    <a:pt x="28" y="6"/>
                  </a:lnTo>
                  <a:lnTo>
                    <a:pt x="22" y="2"/>
                  </a:lnTo>
                  <a:lnTo>
                    <a:pt x="22" y="0"/>
                  </a:lnTo>
                  <a:close/>
                </a:path>
              </a:pathLst>
            </a:custGeom>
            <a:solidFill>
              <a:srgbClr val="55A26A"/>
            </a:solidFill>
            <a:ln w="3175">
              <a:solidFill>
                <a:srgbClr val="16753F"/>
              </a:solidFill>
              <a:round/>
              <a:headEnd/>
              <a:tailEnd/>
            </a:ln>
          </p:spPr>
          <p:txBody>
            <a:bodyPr/>
            <a:lstStyle/>
            <a:p>
              <a:endParaRPr lang="en-US"/>
            </a:p>
          </p:txBody>
        </p:sp>
        <p:sp>
          <p:nvSpPr>
            <p:cNvPr id="29463" name="Freeform 522"/>
            <p:cNvSpPr>
              <a:spLocks/>
            </p:cNvSpPr>
            <p:nvPr/>
          </p:nvSpPr>
          <p:spPr bwMode="auto">
            <a:xfrm>
              <a:off x="1104" y="2440"/>
              <a:ext cx="28" cy="12"/>
            </a:xfrm>
            <a:custGeom>
              <a:avLst/>
              <a:gdLst>
                <a:gd name="T0" fmla="*/ 16 w 28"/>
                <a:gd name="T1" fmla="*/ 0 h 12"/>
                <a:gd name="T2" fmla="*/ 8 w 28"/>
                <a:gd name="T3" fmla="*/ 0 h 12"/>
                <a:gd name="T4" fmla="*/ 4 w 28"/>
                <a:gd name="T5" fmla="*/ 2 h 12"/>
                <a:gd name="T6" fmla="*/ 0 w 28"/>
                <a:gd name="T7" fmla="*/ 4 h 12"/>
                <a:gd name="T8" fmla="*/ 12 w 28"/>
                <a:gd name="T9" fmla="*/ 6 h 12"/>
                <a:gd name="T10" fmla="*/ 18 w 28"/>
                <a:gd name="T11" fmla="*/ 8 h 12"/>
                <a:gd name="T12" fmla="*/ 24 w 28"/>
                <a:gd name="T13" fmla="*/ 10 h 12"/>
                <a:gd name="T14" fmla="*/ 26 w 28"/>
                <a:gd name="T15" fmla="*/ 12 h 12"/>
                <a:gd name="T16" fmla="*/ 28 w 28"/>
                <a:gd name="T17" fmla="*/ 10 h 12"/>
                <a:gd name="T18" fmla="*/ 28 w 28"/>
                <a:gd name="T19" fmla="*/ 8 h 12"/>
                <a:gd name="T20" fmla="*/ 26 w 28"/>
                <a:gd name="T21" fmla="*/ 4 h 12"/>
                <a:gd name="T22" fmla="*/ 20 w 28"/>
                <a:gd name="T23" fmla="*/ 2 h 12"/>
                <a:gd name="T24" fmla="*/ 16 w 2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16" y="0"/>
                  </a:moveTo>
                  <a:lnTo>
                    <a:pt x="8" y="0"/>
                  </a:lnTo>
                  <a:lnTo>
                    <a:pt x="4" y="2"/>
                  </a:lnTo>
                  <a:lnTo>
                    <a:pt x="0" y="4"/>
                  </a:lnTo>
                  <a:lnTo>
                    <a:pt x="12" y="6"/>
                  </a:lnTo>
                  <a:lnTo>
                    <a:pt x="18" y="8"/>
                  </a:lnTo>
                  <a:lnTo>
                    <a:pt x="24" y="10"/>
                  </a:lnTo>
                  <a:lnTo>
                    <a:pt x="26" y="12"/>
                  </a:lnTo>
                  <a:lnTo>
                    <a:pt x="28" y="10"/>
                  </a:lnTo>
                  <a:lnTo>
                    <a:pt x="28" y="8"/>
                  </a:lnTo>
                  <a:lnTo>
                    <a:pt x="26" y="4"/>
                  </a:lnTo>
                  <a:lnTo>
                    <a:pt x="20" y="2"/>
                  </a:lnTo>
                  <a:lnTo>
                    <a:pt x="16" y="0"/>
                  </a:lnTo>
                  <a:close/>
                </a:path>
              </a:pathLst>
            </a:custGeom>
            <a:solidFill>
              <a:srgbClr val="55A26A"/>
            </a:solidFill>
            <a:ln w="3175">
              <a:solidFill>
                <a:srgbClr val="16753F"/>
              </a:solidFill>
              <a:round/>
              <a:headEnd/>
              <a:tailEnd/>
            </a:ln>
          </p:spPr>
          <p:txBody>
            <a:bodyPr/>
            <a:lstStyle/>
            <a:p>
              <a:endParaRPr lang="en-US"/>
            </a:p>
          </p:txBody>
        </p:sp>
        <p:sp>
          <p:nvSpPr>
            <p:cNvPr id="29464" name="Freeform 523"/>
            <p:cNvSpPr>
              <a:spLocks/>
            </p:cNvSpPr>
            <p:nvPr/>
          </p:nvSpPr>
          <p:spPr bwMode="auto">
            <a:xfrm>
              <a:off x="1058" y="2452"/>
              <a:ext cx="34" cy="10"/>
            </a:xfrm>
            <a:custGeom>
              <a:avLst/>
              <a:gdLst>
                <a:gd name="T0" fmla="*/ 16 w 34"/>
                <a:gd name="T1" fmla="*/ 0 h 10"/>
                <a:gd name="T2" fmla="*/ 12 w 34"/>
                <a:gd name="T3" fmla="*/ 0 h 10"/>
                <a:gd name="T4" fmla="*/ 8 w 34"/>
                <a:gd name="T5" fmla="*/ 0 h 10"/>
                <a:gd name="T6" fmla="*/ 0 w 34"/>
                <a:gd name="T7" fmla="*/ 4 h 10"/>
                <a:gd name="T8" fmla="*/ 0 w 34"/>
                <a:gd name="T9" fmla="*/ 6 h 10"/>
                <a:gd name="T10" fmla="*/ 6 w 34"/>
                <a:gd name="T11" fmla="*/ 6 h 10"/>
                <a:gd name="T12" fmla="*/ 14 w 34"/>
                <a:gd name="T13" fmla="*/ 6 h 10"/>
                <a:gd name="T14" fmla="*/ 22 w 34"/>
                <a:gd name="T15" fmla="*/ 6 h 10"/>
                <a:gd name="T16" fmla="*/ 30 w 34"/>
                <a:gd name="T17" fmla="*/ 10 h 10"/>
                <a:gd name="T18" fmla="*/ 32 w 34"/>
                <a:gd name="T19" fmla="*/ 8 h 10"/>
                <a:gd name="T20" fmla="*/ 34 w 34"/>
                <a:gd name="T21" fmla="*/ 6 h 10"/>
                <a:gd name="T22" fmla="*/ 28 w 34"/>
                <a:gd name="T23" fmla="*/ 2 h 10"/>
                <a:gd name="T24" fmla="*/ 20 w 34"/>
                <a:gd name="T25" fmla="*/ 0 h 10"/>
                <a:gd name="T26" fmla="*/ 16 w 3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0"/>
                <a:gd name="T44" fmla="*/ 34 w 3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0">
                  <a:moveTo>
                    <a:pt x="16" y="0"/>
                  </a:moveTo>
                  <a:lnTo>
                    <a:pt x="12" y="0"/>
                  </a:lnTo>
                  <a:lnTo>
                    <a:pt x="8" y="0"/>
                  </a:lnTo>
                  <a:lnTo>
                    <a:pt x="0" y="4"/>
                  </a:lnTo>
                  <a:lnTo>
                    <a:pt x="0" y="6"/>
                  </a:lnTo>
                  <a:lnTo>
                    <a:pt x="6" y="6"/>
                  </a:lnTo>
                  <a:lnTo>
                    <a:pt x="14" y="6"/>
                  </a:lnTo>
                  <a:lnTo>
                    <a:pt x="22" y="6"/>
                  </a:lnTo>
                  <a:lnTo>
                    <a:pt x="30" y="10"/>
                  </a:lnTo>
                  <a:lnTo>
                    <a:pt x="32" y="8"/>
                  </a:lnTo>
                  <a:lnTo>
                    <a:pt x="34" y="6"/>
                  </a:lnTo>
                  <a:lnTo>
                    <a:pt x="28" y="2"/>
                  </a:lnTo>
                  <a:lnTo>
                    <a:pt x="20" y="0"/>
                  </a:lnTo>
                  <a:lnTo>
                    <a:pt x="16" y="0"/>
                  </a:lnTo>
                  <a:close/>
                </a:path>
              </a:pathLst>
            </a:custGeom>
            <a:solidFill>
              <a:srgbClr val="55A26A"/>
            </a:solidFill>
            <a:ln w="3175">
              <a:solidFill>
                <a:srgbClr val="16753F"/>
              </a:solidFill>
              <a:round/>
              <a:headEnd/>
              <a:tailEnd/>
            </a:ln>
          </p:spPr>
          <p:txBody>
            <a:bodyPr/>
            <a:lstStyle/>
            <a:p>
              <a:endParaRPr lang="en-US"/>
            </a:p>
          </p:txBody>
        </p:sp>
        <p:sp>
          <p:nvSpPr>
            <p:cNvPr id="29465" name="Freeform 524"/>
            <p:cNvSpPr>
              <a:spLocks/>
            </p:cNvSpPr>
            <p:nvPr/>
          </p:nvSpPr>
          <p:spPr bwMode="auto">
            <a:xfrm>
              <a:off x="1038" y="2434"/>
              <a:ext cx="30" cy="16"/>
            </a:xfrm>
            <a:custGeom>
              <a:avLst/>
              <a:gdLst>
                <a:gd name="T0" fmla="*/ 24 w 30"/>
                <a:gd name="T1" fmla="*/ 0 h 16"/>
                <a:gd name="T2" fmla="*/ 10 w 30"/>
                <a:gd name="T3" fmla="*/ 4 h 16"/>
                <a:gd name="T4" fmla="*/ 0 w 30"/>
                <a:gd name="T5" fmla="*/ 10 h 16"/>
                <a:gd name="T6" fmla="*/ 12 w 30"/>
                <a:gd name="T7" fmla="*/ 8 h 16"/>
                <a:gd name="T8" fmla="*/ 14 w 30"/>
                <a:gd name="T9" fmla="*/ 10 h 16"/>
                <a:gd name="T10" fmla="*/ 10 w 30"/>
                <a:gd name="T11" fmla="*/ 12 h 16"/>
                <a:gd name="T12" fmla="*/ 6 w 30"/>
                <a:gd name="T13" fmla="*/ 16 h 16"/>
                <a:gd name="T14" fmla="*/ 30 w 30"/>
                <a:gd name="T15" fmla="*/ 10 h 16"/>
                <a:gd name="T16" fmla="*/ 28 w 30"/>
                <a:gd name="T17" fmla="*/ 6 h 16"/>
                <a:gd name="T18" fmla="*/ 24 w 30"/>
                <a:gd name="T19" fmla="*/ 2 h 16"/>
                <a:gd name="T20" fmla="*/ 24 w 30"/>
                <a:gd name="T21" fmla="*/ 4 h 16"/>
                <a:gd name="T22" fmla="*/ 24 w 30"/>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6"/>
                <a:gd name="T38" fmla="*/ 30 w 3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6">
                  <a:moveTo>
                    <a:pt x="24" y="0"/>
                  </a:moveTo>
                  <a:lnTo>
                    <a:pt x="10" y="4"/>
                  </a:lnTo>
                  <a:lnTo>
                    <a:pt x="0" y="10"/>
                  </a:lnTo>
                  <a:lnTo>
                    <a:pt x="12" y="8"/>
                  </a:lnTo>
                  <a:lnTo>
                    <a:pt x="14" y="10"/>
                  </a:lnTo>
                  <a:lnTo>
                    <a:pt x="10" y="12"/>
                  </a:lnTo>
                  <a:lnTo>
                    <a:pt x="6" y="16"/>
                  </a:lnTo>
                  <a:lnTo>
                    <a:pt x="30" y="10"/>
                  </a:lnTo>
                  <a:lnTo>
                    <a:pt x="28" y="6"/>
                  </a:lnTo>
                  <a:lnTo>
                    <a:pt x="24" y="2"/>
                  </a:lnTo>
                  <a:lnTo>
                    <a:pt x="24" y="4"/>
                  </a:lnTo>
                  <a:lnTo>
                    <a:pt x="24" y="0"/>
                  </a:lnTo>
                  <a:close/>
                </a:path>
              </a:pathLst>
            </a:custGeom>
            <a:solidFill>
              <a:srgbClr val="55A26A"/>
            </a:solidFill>
            <a:ln w="3175">
              <a:solidFill>
                <a:srgbClr val="16753F"/>
              </a:solidFill>
              <a:round/>
              <a:headEnd/>
              <a:tailEnd/>
            </a:ln>
          </p:spPr>
          <p:txBody>
            <a:bodyPr/>
            <a:lstStyle/>
            <a:p>
              <a:endParaRPr lang="en-US"/>
            </a:p>
          </p:txBody>
        </p:sp>
        <p:sp>
          <p:nvSpPr>
            <p:cNvPr id="29466" name="Freeform 525"/>
            <p:cNvSpPr>
              <a:spLocks/>
            </p:cNvSpPr>
            <p:nvPr/>
          </p:nvSpPr>
          <p:spPr bwMode="auto">
            <a:xfrm>
              <a:off x="1070" y="2482"/>
              <a:ext cx="42" cy="14"/>
            </a:xfrm>
            <a:custGeom>
              <a:avLst/>
              <a:gdLst>
                <a:gd name="T0" fmla="*/ 20 w 42"/>
                <a:gd name="T1" fmla="*/ 0 h 14"/>
                <a:gd name="T2" fmla="*/ 10 w 42"/>
                <a:gd name="T3" fmla="*/ 2 h 14"/>
                <a:gd name="T4" fmla="*/ 4 w 42"/>
                <a:gd name="T5" fmla="*/ 2 h 14"/>
                <a:gd name="T6" fmla="*/ 0 w 42"/>
                <a:gd name="T7" fmla="*/ 8 h 14"/>
                <a:gd name="T8" fmla="*/ 12 w 42"/>
                <a:gd name="T9" fmla="*/ 6 h 14"/>
                <a:gd name="T10" fmla="*/ 22 w 42"/>
                <a:gd name="T11" fmla="*/ 8 h 14"/>
                <a:gd name="T12" fmla="*/ 18 w 42"/>
                <a:gd name="T13" fmla="*/ 10 h 14"/>
                <a:gd name="T14" fmla="*/ 16 w 42"/>
                <a:gd name="T15" fmla="*/ 14 h 14"/>
                <a:gd name="T16" fmla="*/ 36 w 42"/>
                <a:gd name="T17" fmla="*/ 14 h 14"/>
                <a:gd name="T18" fmla="*/ 28 w 42"/>
                <a:gd name="T19" fmla="*/ 10 h 14"/>
                <a:gd name="T20" fmla="*/ 36 w 42"/>
                <a:gd name="T21" fmla="*/ 8 h 14"/>
                <a:gd name="T22" fmla="*/ 42 w 42"/>
                <a:gd name="T23" fmla="*/ 8 h 14"/>
                <a:gd name="T24" fmla="*/ 36 w 42"/>
                <a:gd name="T25" fmla="*/ 4 h 14"/>
                <a:gd name="T26" fmla="*/ 28 w 42"/>
                <a:gd name="T27" fmla="*/ 2 h 14"/>
                <a:gd name="T28" fmla="*/ 32 w 42"/>
                <a:gd name="T29" fmla="*/ 2 h 14"/>
                <a:gd name="T30" fmla="*/ 20 w 42"/>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4"/>
                <a:gd name="T50" fmla="*/ 42 w 4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4">
                  <a:moveTo>
                    <a:pt x="20" y="0"/>
                  </a:moveTo>
                  <a:lnTo>
                    <a:pt x="10" y="2"/>
                  </a:lnTo>
                  <a:lnTo>
                    <a:pt x="4" y="2"/>
                  </a:lnTo>
                  <a:lnTo>
                    <a:pt x="0" y="8"/>
                  </a:lnTo>
                  <a:lnTo>
                    <a:pt x="12" y="6"/>
                  </a:lnTo>
                  <a:lnTo>
                    <a:pt x="22" y="8"/>
                  </a:lnTo>
                  <a:lnTo>
                    <a:pt x="18" y="10"/>
                  </a:lnTo>
                  <a:lnTo>
                    <a:pt x="16" y="14"/>
                  </a:lnTo>
                  <a:lnTo>
                    <a:pt x="36" y="14"/>
                  </a:lnTo>
                  <a:lnTo>
                    <a:pt x="28" y="10"/>
                  </a:lnTo>
                  <a:lnTo>
                    <a:pt x="36" y="8"/>
                  </a:lnTo>
                  <a:lnTo>
                    <a:pt x="42" y="8"/>
                  </a:lnTo>
                  <a:lnTo>
                    <a:pt x="36" y="4"/>
                  </a:lnTo>
                  <a:lnTo>
                    <a:pt x="28" y="2"/>
                  </a:lnTo>
                  <a:lnTo>
                    <a:pt x="32" y="2"/>
                  </a:lnTo>
                  <a:lnTo>
                    <a:pt x="20" y="0"/>
                  </a:lnTo>
                  <a:close/>
                </a:path>
              </a:pathLst>
            </a:custGeom>
            <a:solidFill>
              <a:srgbClr val="55A26A"/>
            </a:solidFill>
            <a:ln w="3175">
              <a:solidFill>
                <a:srgbClr val="16753F"/>
              </a:solidFill>
              <a:round/>
              <a:headEnd/>
              <a:tailEnd/>
            </a:ln>
          </p:spPr>
          <p:txBody>
            <a:bodyPr/>
            <a:lstStyle/>
            <a:p>
              <a:endParaRPr lang="en-US"/>
            </a:p>
          </p:txBody>
        </p:sp>
        <p:sp>
          <p:nvSpPr>
            <p:cNvPr id="29467" name="Freeform 526"/>
            <p:cNvSpPr>
              <a:spLocks/>
            </p:cNvSpPr>
            <p:nvPr/>
          </p:nvSpPr>
          <p:spPr bwMode="auto">
            <a:xfrm>
              <a:off x="1110" y="2474"/>
              <a:ext cx="28" cy="12"/>
            </a:xfrm>
            <a:custGeom>
              <a:avLst/>
              <a:gdLst>
                <a:gd name="T0" fmla="*/ 16 w 28"/>
                <a:gd name="T1" fmla="*/ 2 h 12"/>
                <a:gd name="T2" fmla="*/ 12 w 28"/>
                <a:gd name="T3" fmla="*/ 0 h 12"/>
                <a:gd name="T4" fmla="*/ 8 w 28"/>
                <a:gd name="T5" fmla="*/ 2 h 12"/>
                <a:gd name="T6" fmla="*/ 0 w 28"/>
                <a:gd name="T7" fmla="*/ 4 h 12"/>
                <a:gd name="T8" fmla="*/ 2 w 28"/>
                <a:gd name="T9" fmla="*/ 8 h 12"/>
                <a:gd name="T10" fmla="*/ 8 w 28"/>
                <a:gd name="T11" fmla="*/ 8 h 12"/>
                <a:gd name="T12" fmla="*/ 12 w 28"/>
                <a:gd name="T13" fmla="*/ 8 h 12"/>
                <a:gd name="T14" fmla="*/ 16 w 28"/>
                <a:gd name="T15" fmla="*/ 10 h 12"/>
                <a:gd name="T16" fmla="*/ 22 w 28"/>
                <a:gd name="T17" fmla="*/ 12 h 12"/>
                <a:gd name="T18" fmla="*/ 28 w 28"/>
                <a:gd name="T19" fmla="*/ 12 h 12"/>
                <a:gd name="T20" fmla="*/ 26 w 28"/>
                <a:gd name="T21" fmla="*/ 10 h 12"/>
                <a:gd name="T22" fmla="*/ 24 w 28"/>
                <a:gd name="T23" fmla="*/ 8 h 12"/>
                <a:gd name="T24" fmla="*/ 18 w 28"/>
                <a:gd name="T25" fmla="*/ 4 h 12"/>
                <a:gd name="T26" fmla="*/ 22 w 28"/>
                <a:gd name="T27" fmla="*/ 4 h 12"/>
                <a:gd name="T28" fmla="*/ 20 w 28"/>
                <a:gd name="T29" fmla="*/ 4 h 12"/>
                <a:gd name="T30" fmla="*/ 20 w 28"/>
                <a:gd name="T31" fmla="*/ 2 h 12"/>
                <a:gd name="T32" fmla="*/ 16 w 28"/>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2"/>
                <a:gd name="T53" fmla="*/ 28 w 2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2">
                  <a:moveTo>
                    <a:pt x="16" y="2"/>
                  </a:moveTo>
                  <a:lnTo>
                    <a:pt x="12" y="0"/>
                  </a:lnTo>
                  <a:lnTo>
                    <a:pt x="8" y="2"/>
                  </a:lnTo>
                  <a:lnTo>
                    <a:pt x="0" y="4"/>
                  </a:lnTo>
                  <a:lnTo>
                    <a:pt x="2" y="8"/>
                  </a:lnTo>
                  <a:lnTo>
                    <a:pt x="8" y="8"/>
                  </a:lnTo>
                  <a:lnTo>
                    <a:pt x="12" y="8"/>
                  </a:lnTo>
                  <a:lnTo>
                    <a:pt x="16" y="10"/>
                  </a:lnTo>
                  <a:lnTo>
                    <a:pt x="22" y="12"/>
                  </a:lnTo>
                  <a:lnTo>
                    <a:pt x="28" y="12"/>
                  </a:lnTo>
                  <a:lnTo>
                    <a:pt x="26" y="10"/>
                  </a:lnTo>
                  <a:lnTo>
                    <a:pt x="24" y="8"/>
                  </a:lnTo>
                  <a:lnTo>
                    <a:pt x="18" y="4"/>
                  </a:lnTo>
                  <a:lnTo>
                    <a:pt x="22" y="4"/>
                  </a:lnTo>
                  <a:lnTo>
                    <a:pt x="20" y="4"/>
                  </a:lnTo>
                  <a:lnTo>
                    <a:pt x="20" y="2"/>
                  </a:lnTo>
                  <a:lnTo>
                    <a:pt x="16" y="2"/>
                  </a:lnTo>
                  <a:close/>
                </a:path>
              </a:pathLst>
            </a:custGeom>
            <a:solidFill>
              <a:srgbClr val="55A26A"/>
            </a:solidFill>
            <a:ln w="3175">
              <a:solidFill>
                <a:srgbClr val="16753F"/>
              </a:solidFill>
              <a:round/>
              <a:headEnd/>
              <a:tailEnd/>
            </a:ln>
          </p:spPr>
          <p:txBody>
            <a:bodyPr/>
            <a:lstStyle/>
            <a:p>
              <a:endParaRPr lang="en-US"/>
            </a:p>
          </p:txBody>
        </p:sp>
        <p:sp>
          <p:nvSpPr>
            <p:cNvPr id="29468" name="Freeform 527"/>
            <p:cNvSpPr>
              <a:spLocks/>
            </p:cNvSpPr>
            <p:nvPr/>
          </p:nvSpPr>
          <p:spPr bwMode="auto">
            <a:xfrm>
              <a:off x="1132" y="2466"/>
              <a:ext cx="28" cy="16"/>
            </a:xfrm>
            <a:custGeom>
              <a:avLst/>
              <a:gdLst>
                <a:gd name="T0" fmla="*/ 20 w 28"/>
                <a:gd name="T1" fmla="*/ 4 h 16"/>
                <a:gd name="T2" fmla="*/ 14 w 28"/>
                <a:gd name="T3" fmla="*/ 2 h 16"/>
                <a:gd name="T4" fmla="*/ 10 w 28"/>
                <a:gd name="T5" fmla="*/ 2 h 16"/>
                <a:gd name="T6" fmla="*/ 0 w 28"/>
                <a:gd name="T7" fmla="*/ 6 h 16"/>
                <a:gd name="T8" fmla="*/ 14 w 28"/>
                <a:gd name="T9" fmla="*/ 10 h 16"/>
                <a:gd name="T10" fmla="*/ 20 w 28"/>
                <a:gd name="T11" fmla="*/ 14 h 16"/>
                <a:gd name="T12" fmla="*/ 28 w 28"/>
                <a:gd name="T13" fmla="*/ 16 h 16"/>
                <a:gd name="T14" fmla="*/ 26 w 28"/>
                <a:gd name="T15" fmla="*/ 14 h 16"/>
                <a:gd name="T16" fmla="*/ 24 w 28"/>
                <a:gd name="T17" fmla="*/ 12 h 16"/>
                <a:gd name="T18" fmla="*/ 22 w 28"/>
                <a:gd name="T19" fmla="*/ 12 h 16"/>
                <a:gd name="T20" fmla="*/ 22 w 28"/>
                <a:gd name="T21" fmla="*/ 10 h 16"/>
                <a:gd name="T22" fmla="*/ 22 w 28"/>
                <a:gd name="T23" fmla="*/ 8 h 16"/>
                <a:gd name="T24" fmla="*/ 24 w 28"/>
                <a:gd name="T25" fmla="*/ 8 h 16"/>
                <a:gd name="T26" fmla="*/ 26 w 28"/>
                <a:gd name="T27" fmla="*/ 8 h 16"/>
                <a:gd name="T28" fmla="*/ 28 w 28"/>
                <a:gd name="T29" fmla="*/ 6 h 16"/>
                <a:gd name="T30" fmla="*/ 22 w 28"/>
                <a:gd name="T31" fmla="*/ 4 h 16"/>
                <a:gd name="T32" fmla="*/ 14 w 28"/>
                <a:gd name="T33" fmla="*/ 0 h 16"/>
                <a:gd name="T34" fmla="*/ 20 w 28"/>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6"/>
                <a:gd name="T56" fmla="*/ 28 w 2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6">
                  <a:moveTo>
                    <a:pt x="20" y="4"/>
                  </a:moveTo>
                  <a:lnTo>
                    <a:pt x="14" y="2"/>
                  </a:lnTo>
                  <a:lnTo>
                    <a:pt x="10" y="2"/>
                  </a:lnTo>
                  <a:lnTo>
                    <a:pt x="0" y="6"/>
                  </a:lnTo>
                  <a:lnTo>
                    <a:pt x="14" y="10"/>
                  </a:lnTo>
                  <a:lnTo>
                    <a:pt x="20" y="14"/>
                  </a:lnTo>
                  <a:lnTo>
                    <a:pt x="28" y="16"/>
                  </a:lnTo>
                  <a:lnTo>
                    <a:pt x="26" y="14"/>
                  </a:lnTo>
                  <a:lnTo>
                    <a:pt x="24" y="12"/>
                  </a:lnTo>
                  <a:lnTo>
                    <a:pt x="22" y="12"/>
                  </a:lnTo>
                  <a:lnTo>
                    <a:pt x="22" y="10"/>
                  </a:lnTo>
                  <a:lnTo>
                    <a:pt x="22" y="8"/>
                  </a:lnTo>
                  <a:lnTo>
                    <a:pt x="24" y="8"/>
                  </a:lnTo>
                  <a:lnTo>
                    <a:pt x="26" y="8"/>
                  </a:lnTo>
                  <a:lnTo>
                    <a:pt x="28" y="6"/>
                  </a:lnTo>
                  <a:lnTo>
                    <a:pt x="22" y="4"/>
                  </a:lnTo>
                  <a:lnTo>
                    <a:pt x="14" y="0"/>
                  </a:lnTo>
                  <a:lnTo>
                    <a:pt x="20" y="4"/>
                  </a:lnTo>
                  <a:close/>
                </a:path>
              </a:pathLst>
            </a:custGeom>
            <a:solidFill>
              <a:srgbClr val="55A26A"/>
            </a:solidFill>
            <a:ln w="3175">
              <a:solidFill>
                <a:srgbClr val="16753F"/>
              </a:solidFill>
              <a:round/>
              <a:headEnd/>
              <a:tailEnd/>
            </a:ln>
          </p:spPr>
          <p:txBody>
            <a:bodyPr/>
            <a:lstStyle/>
            <a:p>
              <a:endParaRPr lang="en-US"/>
            </a:p>
          </p:txBody>
        </p:sp>
        <p:sp>
          <p:nvSpPr>
            <p:cNvPr id="29469" name="Freeform 528"/>
            <p:cNvSpPr>
              <a:spLocks/>
            </p:cNvSpPr>
            <p:nvPr/>
          </p:nvSpPr>
          <p:spPr bwMode="auto">
            <a:xfrm>
              <a:off x="1016" y="2448"/>
              <a:ext cx="38" cy="8"/>
            </a:xfrm>
            <a:custGeom>
              <a:avLst/>
              <a:gdLst>
                <a:gd name="T0" fmla="*/ 20 w 38"/>
                <a:gd name="T1" fmla="*/ 0 h 8"/>
                <a:gd name="T2" fmla="*/ 14 w 38"/>
                <a:gd name="T3" fmla="*/ 0 h 8"/>
                <a:gd name="T4" fmla="*/ 10 w 38"/>
                <a:gd name="T5" fmla="*/ 2 h 8"/>
                <a:gd name="T6" fmla="*/ 4 w 38"/>
                <a:gd name="T7" fmla="*/ 4 h 8"/>
                <a:gd name="T8" fmla="*/ 0 w 38"/>
                <a:gd name="T9" fmla="*/ 8 h 8"/>
                <a:gd name="T10" fmla="*/ 10 w 38"/>
                <a:gd name="T11" fmla="*/ 6 h 8"/>
                <a:gd name="T12" fmla="*/ 16 w 38"/>
                <a:gd name="T13" fmla="*/ 6 h 8"/>
                <a:gd name="T14" fmla="*/ 20 w 38"/>
                <a:gd name="T15" fmla="*/ 6 h 8"/>
                <a:gd name="T16" fmla="*/ 30 w 38"/>
                <a:gd name="T17" fmla="*/ 6 h 8"/>
                <a:gd name="T18" fmla="*/ 34 w 38"/>
                <a:gd name="T19" fmla="*/ 6 h 8"/>
                <a:gd name="T20" fmla="*/ 38 w 38"/>
                <a:gd name="T21" fmla="*/ 2 h 8"/>
                <a:gd name="T22" fmla="*/ 32 w 38"/>
                <a:gd name="T23" fmla="*/ 2 h 8"/>
                <a:gd name="T24" fmla="*/ 24 w 38"/>
                <a:gd name="T25" fmla="*/ 0 h 8"/>
                <a:gd name="T26" fmla="*/ 20 w 38"/>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8"/>
                <a:gd name="T44" fmla="*/ 38 w 3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8">
                  <a:moveTo>
                    <a:pt x="20" y="0"/>
                  </a:moveTo>
                  <a:lnTo>
                    <a:pt x="14" y="0"/>
                  </a:lnTo>
                  <a:lnTo>
                    <a:pt x="10" y="2"/>
                  </a:lnTo>
                  <a:lnTo>
                    <a:pt x="4" y="4"/>
                  </a:lnTo>
                  <a:lnTo>
                    <a:pt x="0" y="8"/>
                  </a:lnTo>
                  <a:lnTo>
                    <a:pt x="10" y="6"/>
                  </a:lnTo>
                  <a:lnTo>
                    <a:pt x="16" y="6"/>
                  </a:lnTo>
                  <a:lnTo>
                    <a:pt x="20" y="6"/>
                  </a:lnTo>
                  <a:lnTo>
                    <a:pt x="30" y="6"/>
                  </a:lnTo>
                  <a:lnTo>
                    <a:pt x="34" y="6"/>
                  </a:lnTo>
                  <a:lnTo>
                    <a:pt x="38" y="2"/>
                  </a:lnTo>
                  <a:lnTo>
                    <a:pt x="32" y="2"/>
                  </a:lnTo>
                  <a:lnTo>
                    <a:pt x="24"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70" name="Freeform 529"/>
            <p:cNvSpPr>
              <a:spLocks/>
            </p:cNvSpPr>
            <p:nvPr/>
          </p:nvSpPr>
          <p:spPr bwMode="auto">
            <a:xfrm>
              <a:off x="980" y="2430"/>
              <a:ext cx="46" cy="14"/>
            </a:xfrm>
            <a:custGeom>
              <a:avLst/>
              <a:gdLst>
                <a:gd name="T0" fmla="*/ 22 w 46"/>
                <a:gd name="T1" fmla="*/ 2 h 14"/>
                <a:gd name="T2" fmla="*/ 10 w 46"/>
                <a:gd name="T3" fmla="*/ 6 h 14"/>
                <a:gd name="T4" fmla="*/ 0 w 46"/>
                <a:gd name="T5" fmla="*/ 12 h 14"/>
                <a:gd name="T6" fmla="*/ 14 w 46"/>
                <a:gd name="T7" fmla="*/ 12 h 14"/>
                <a:gd name="T8" fmla="*/ 28 w 46"/>
                <a:gd name="T9" fmla="*/ 14 h 14"/>
                <a:gd name="T10" fmla="*/ 26 w 46"/>
                <a:gd name="T11" fmla="*/ 14 h 14"/>
                <a:gd name="T12" fmla="*/ 46 w 46"/>
                <a:gd name="T13" fmla="*/ 12 h 14"/>
                <a:gd name="T14" fmla="*/ 42 w 46"/>
                <a:gd name="T15" fmla="*/ 8 h 14"/>
                <a:gd name="T16" fmla="*/ 38 w 46"/>
                <a:gd name="T17" fmla="*/ 6 h 14"/>
                <a:gd name="T18" fmla="*/ 26 w 46"/>
                <a:gd name="T19" fmla="*/ 2 h 14"/>
                <a:gd name="T20" fmla="*/ 28 w 46"/>
                <a:gd name="T21" fmla="*/ 0 h 14"/>
                <a:gd name="T22" fmla="*/ 22 w 46"/>
                <a:gd name="T23" fmla="*/ 2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4"/>
                <a:gd name="T38" fmla="*/ 46 w 4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4">
                  <a:moveTo>
                    <a:pt x="22" y="2"/>
                  </a:moveTo>
                  <a:lnTo>
                    <a:pt x="10" y="6"/>
                  </a:lnTo>
                  <a:lnTo>
                    <a:pt x="0" y="12"/>
                  </a:lnTo>
                  <a:lnTo>
                    <a:pt x="14" y="12"/>
                  </a:lnTo>
                  <a:lnTo>
                    <a:pt x="28" y="14"/>
                  </a:lnTo>
                  <a:lnTo>
                    <a:pt x="26" y="14"/>
                  </a:lnTo>
                  <a:lnTo>
                    <a:pt x="46" y="12"/>
                  </a:lnTo>
                  <a:lnTo>
                    <a:pt x="42" y="8"/>
                  </a:lnTo>
                  <a:lnTo>
                    <a:pt x="38" y="6"/>
                  </a:lnTo>
                  <a:lnTo>
                    <a:pt x="26" y="2"/>
                  </a:lnTo>
                  <a:lnTo>
                    <a:pt x="28" y="0"/>
                  </a:lnTo>
                  <a:lnTo>
                    <a:pt x="22" y="2"/>
                  </a:lnTo>
                  <a:close/>
                </a:path>
              </a:pathLst>
            </a:custGeom>
            <a:solidFill>
              <a:srgbClr val="55A26A"/>
            </a:solidFill>
            <a:ln w="3175">
              <a:solidFill>
                <a:srgbClr val="16753F"/>
              </a:solidFill>
              <a:round/>
              <a:headEnd/>
              <a:tailEnd/>
            </a:ln>
          </p:spPr>
          <p:txBody>
            <a:bodyPr/>
            <a:lstStyle/>
            <a:p>
              <a:endParaRPr lang="en-US"/>
            </a:p>
          </p:txBody>
        </p:sp>
        <p:sp>
          <p:nvSpPr>
            <p:cNvPr id="29471" name="Freeform 530"/>
            <p:cNvSpPr>
              <a:spLocks/>
            </p:cNvSpPr>
            <p:nvPr/>
          </p:nvSpPr>
          <p:spPr bwMode="auto">
            <a:xfrm>
              <a:off x="1012" y="2424"/>
              <a:ext cx="30" cy="12"/>
            </a:xfrm>
            <a:custGeom>
              <a:avLst/>
              <a:gdLst>
                <a:gd name="T0" fmla="*/ 18 w 30"/>
                <a:gd name="T1" fmla="*/ 2 h 12"/>
                <a:gd name="T2" fmla="*/ 8 w 30"/>
                <a:gd name="T3" fmla="*/ 0 h 12"/>
                <a:gd name="T4" fmla="*/ 0 w 30"/>
                <a:gd name="T5" fmla="*/ 2 h 12"/>
                <a:gd name="T6" fmla="*/ 12 w 30"/>
                <a:gd name="T7" fmla="*/ 6 h 12"/>
                <a:gd name="T8" fmla="*/ 24 w 30"/>
                <a:gd name="T9" fmla="*/ 12 h 12"/>
                <a:gd name="T10" fmla="*/ 26 w 30"/>
                <a:gd name="T11" fmla="*/ 12 h 12"/>
                <a:gd name="T12" fmla="*/ 28 w 30"/>
                <a:gd name="T13" fmla="*/ 12 h 12"/>
                <a:gd name="T14" fmla="*/ 30 w 30"/>
                <a:gd name="T15" fmla="*/ 8 h 12"/>
                <a:gd name="T16" fmla="*/ 28 w 30"/>
                <a:gd name="T17" fmla="*/ 6 h 12"/>
                <a:gd name="T18" fmla="*/ 22 w 30"/>
                <a:gd name="T19" fmla="*/ 2 h 12"/>
                <a:gd name="T20" fmla="*/ 20 w 30"/>
                <a:gd name="T21" fmla="*/ 2 h 12"/>
                <a:gd name="T22" fmla="*/ 20 w 30"/>
                <a:gd name="T23" fmla="*/ 4 h 12"/>
                <a:gd name="T24" fmla="*/ 18 w 30"/>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2"/>
                <a:gd name="T41" fmla="*/ 30 w 3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2">
                  <a:moveTo>
                    <a:pt x="18" y="2"/>
                  </a:moveTo>
                  <a:lnTo>
                    <a:pt x="8" y="0"/>
                  </a:lnTo>
                  <a:lnTo>
                    <a:pt x="0" y="2"/>
                  </a:lnTo>
                  <a:lnTo>
                    <a:pt x="12" y="6"/>
                  </a:lnTo>
                  <a:lnTo>
                    <a:pt x="24" y="12"/>
                  </a:lnTo>
                  <a:lnTo>
                    <a:pt x="26" y="12"/>
                  </a:lnTo>
                  <a:lnTo>
                    <a:pt x="28" y="12"/>
                  </a:lnTo>
                  <a:lnTo>
                    <a:pt x="30" y="8"/>
                  </a:lnTo>
                  <a:lnTo>
                    <a:pt x="28" y="6"/>
                  </a:lnTo>
                  <a:lnTo>
                    <a:pt x="22" y="2"/>
                  </a:lnTo>
                  <a:lnTo>
                    <a:pt x="20" y="2"/>
                  </a:lnTo>
                  <a:lnTo>
                    <a:pt x="20" y="4"/>
                  </a:lnTo>
                  <a:lnTo>
                    <a:pt x="18" y="2"/>
                  </a:lnTo>
                  <a:close/>
                </a:path>
              </a:pathLst>
            </a:custGeom>
            <a:solidFill>
              <a:srgbClr val="55A26A"/>
            </a:solidFill>
            <a:ln w="3175">
              <a:solidFill>
                <a:srgbClr val="16753F"/>
              </a:solidFill>
              <a:round/>
              <a:headEnd/>
              <a:tailEnd/>
            </a:ln>
          </p:spPr>
          <p:txBody>
            <a:bodyPr/>
            <a:lstStyle/>
            <a:p>
              <a:endParaRPr lang="en-US"/>
            </a:p>
          </p:txBody>
        </p:sp>
        <p:sp>
          <p:nvSpPr>
            <p:cNvPr id="29472" name="Freeform 531"/>
            <p:cNvSpPr>
              <a:spLocks/>
            </p:cNvSpPr>
            <p:nvPr/>
          </p:nvSpPr>
          <p:spPr bwMode="auto">
            <a:xfrm>
              <a:off x="988" y="2452"/>
              <a:ext cx="26" cy="6"/>
            </a:xfrm>
            <a:custGeom>
              <a:avLst/>
              <a:gdLst>
                <a:gd name="T0" fmla="*/ 14 w 26"/>
                <a:gd name="T1" fmla="*/ 0 h 6"/>
                <a:gd name="T2" fmla="*/ 6 w 26"/>
                <a:gd name="T3" fmla="*/ 2 h 6"/>
                <a:gd name="T4" fmla="*/ 2 w 26"/>
                <a:gd name="T5" fmla="*/ 4 h 6"/>
                <a:gd name="T6" fmla="*/ 0 w 26"/>
                <a:gd name="T7" fmla="*/ 6 h 6"/>
                <a:gd name="T8" fmla="*/ 12 w 26"/>
                <a:gd name="T9" fmla="*/ 6 h 6"/>
                <a:gd name="T10" fmla="*/ 26 w 26"/>
                <a:gd name="T11" fmla="*/ 6 h 6"/>
                <a:gd name="T12" fmla="*/ 22 w 26"/>
                <a:gd name="T13" fmla="*/ 4 h 6"/>
                <a:gd name="T14" fmla="*/ 18 w 26"/>
                <a:gd name="T15" fmla="*/ 2 h 6"/>
                <a:gd name="T16" fmla="*/ 10 w 26"/>
                <a:gd name="T17" fmla="*/ 4 h 6"/>
                <a:gd name="T18" fmla="*/ 14 w 2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
                <a:gd name="T32" fmla="*/ 26 w 2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
                  <a:moveTo>
                    <a:pt x="14" y="0"/>
                  </a:moveTo>
                  <a:lnTo>
                    <a:pt x="6" y="2"/>
                  </a:lnTo>
                  <a:lnTo>
                    <a:pt x="2" y="4"/>
                  </a:lnTo>
                  <a:lnTo>
                    <a:pt x="0" y="6"/>
                  </a:lnTo>
                  <a:lnTo>
                    <a:pt x="12" y="6"/>
                  </a:lnTo>
                  <a:lnTo>
                    <a:pt x="26" y="6"/>
                  </a:lnTo>
                  <a:lnTo>
                    <a:pt x="22" y="4"/>
                  </a:lnTo>
                  <a:lnTo>
                    <a:pt x="18" y="2"/>
                  </a:lnTo>
                  <a:lnTo>
                    <a:pt x="10" y="4"/>
                  </a:lnTo>
                  <a:lnTo>
                    <a:pt x="14" y="0"/>
                  </a:lnTo>
                  <a:close/>
                </a:path>
              </a:pathLst>
            </a:custGeom>
            <a:solidFill>
              <a:srgbClr val="55A26A"/>
            </a:solidFill>
            <a:ln w="3175">
              <a:solidFill>
                <a:srgbClr val="16753F"/>
              </a:solidFill>
              <a:round/>
              <a:headEnd/>
              <a:tailEnd/>
            </a:ln>
          </p:spPr>
          <p:txBody>
            <a:bodyPr/>
            <a:lstStyle/>
            <a:p>
              <a:endParaRPr lang="en-US"/>
            </a:p>
          </p:txBody>
        </p:sp>
        <p:sp>
          <p:nvSpPr>
            <p:cNvPr id="29473" name="Freeform 532"/>
            <p:cNvSpPr>
              <a:spLocks/>
            </p:cNvSpPr>
            <p:nvPr/>
          </p:nvSpPr>
          <p:spPr bwMode="auto">
            <a:xfrm>
              <a:off x="950" y="2460"/>
              <a:ext cx="26" cy="12"/>
            </a:xfrm>
            <a:custGeom>
              <a:avLst/>
              <a:gdLst>
                <a:gd name="T0" fmla="*/ 12 w 26"/>
                <a:gd name="T1" fmla="*/ 2 h 12"/>
                <a:gd name="T2" fmla="*/ 6 w 26"/>
                <a:gd name="T3" fmla="*/ 6 h 12"/>
                <a:gd name="T4" fmla="*/ 0 w 26"/>
                <a:gd name="T5" fmla="*/ 12 h 12"/>
                <a:gd name="T6" fmla="*/ 14 w 26"/>
                <a:gd name="T7" fmla="*/ 10 h 12"/>
                <a:gd name="T8" fmla="*/ 20 w 26"/>
                <a:gd name="T9" fmla="*/ 10 h 12"/>
                <a:gd name="T10" fmla="*/ 26 w 26"/>
                <a:gd name="T11" fmla="*/ 8 h 12"/>
                <a:gd name="T12" fmla="*/ 20 w 26"/>
                <a:gd name="T13" fmla="*/ 2 h 12"/>
                <a:gd name="T14" fmla="*/ 18 w 26"/>
                <a:gd name="T15" fmla="*/ 0 h 12"/>
                <a:gd name="T16" fmla="*/ 12 w 26"/>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2"/>
                <a:gd name="T29" fmla="*/ 26 w 2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2">
                  <a:moveTo>
                    <a:pt x="12" y="2"/>
                  </a:moveTo>
                  <a:lnTo>
                    <a:pt x="6" y="6"/>
                  </a:lnTo>
                  <a:lnTo>
                    <a:pt x="0" y="12"/>
                  </a:lnTo>
                  <a:lnTo>
                    <a:pt x="14" y="10"/>
                  </a:lnTo>
                  <a:lnTo>
                    <a:pt x="20" y="10"/>
                  </a:lnTo>
                  <a:lnTo>
                    <a:pt x="26" y="8"/>
                  </a:lnTo>
                  <a:lnTo>
                    <a:pt x="20" y="2"/>
                  </a:lnTo>
                  <a:lnTo>
                    <a:pt x="18" y="0"/>
                  </a:lnTo>
                  <a:lnTo>
                    <a:pt x="12" y="2"/>
                  </a:lnTo>
                  <a:close/>
                </a:path>
              </a:pathLst>
            </a:custGeom>
            <a:solidFill>
              <a:srgbClr val="55A26A"/>
            </a:solidFill>
            <a:ln w="3175">
              <a:solidFill>
                <a:srgbClr val="16753F"/>
              </a:solidFill>
              <a:round/>
              <a:headEnd/>
              <a:tailEnd/>
            </a:ln>
          </p:spPr>
          <p:txBody>
            <a:bodyPr/>
            <a:lstStyle/>
            <a:p>
              <a:endParaRPr lang="en-US"/>
            </a:p>
          </p:txBody>
        </p:sp>
        <p:sp>
          <p:nvSpPr>
            <p:cNvPr id="29474" name="Freeform 533"/>
            <p:cNvSpPr>
              <a:spLocks/>
            </p:cNvSpPr>
            <p:nvPr/>
          </p:nvSpPr>
          <p:spPr bwMode="auto">
            <a:xfrm>
              <a:off x="956" y="2222"/>
              <a:ext cx="32" cy="16"/>
            </a:xfrm>
            <a:custGeom>
              <a:avLst/>
              <a:gdLst>
                <a:gd name="T0" fmla="*/ 16 w 32"/>
                <a:gd name="T1" fmla="*/ 4 h 16"/>
                <a:gd name="T2" fmla="*/ 16 w 32"/>
                <a:gd name="T3" fmla="*/ 2 h 16"/>
                <a:gd name="T4" fmla="*/ 6 w 32"/>
                <a:gd name="T5" fmla="*/ 4 h 16"/>
                <a:gd name="T6" fmla="*/ 2 w 32"/>
                <a:gd name="T7" fmla="*/ 6 h 16"/>
                <a:gd name="T8" fmla="*/ 0 w 32"/>
                <a:gd name="T9" fmla="*/ 10 h 16"/>
                <a:gd name="T10" fmla="*/ 18 w 32"/>
                <a:gd name="T11" fmla="*/ 10 h 16"/>
                <a:gd name="T12" fmla="*/ 10 w 32"/>
                <a:gd name="T13" fmla="*/ 16 h 16"/>
                <a:gd name="T14" fmla="*/ 32 w 32"/>
                <a:gd name="T15" fmla="*/ 12 h 16"/>
                <a:gd name="T16" fmla="*/ 30 w 32"/>
                <a:gd name="T17" fmla="*/ 10 h 16"/>
                <a:gd name="T18" fmla="*/ 28 w 32"/>
                <a:gd name="T19" fmla="*/ 8 h 16"/>
                <a:gd name="T20" fmla="*/ 22 w 32"/>
                <a:gd name="T21" fmla="*/ 6 h 16"/>
                <a:gd name="T22" fmla="*/ 26 w 32"/>
                <a:gd name="T23" fmla="*/ 4 h 16"/>
                <a:gd name="T24" fmla="*/ 22 w 32"/>
                <a:gd name="T25" fmla="*/ 0 h 16"/>
                <a:gd name="T26" fmla="*/ 16 w 32"/>
                <a:gd name="T27" fmla="*/ 0 h 16"/>
                <a:gd name="T28" fmla="*/ 18 w 32"/>
                <a:gd name="T29" fmla="*/ 4 h 16"/>
                <a:gd name="T30" fmla="*/ 16 w 32"/>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16" y="4"/>
                  </a:moveTo>
                  <a:lnTo>
                    <a:pt x="16" y="2"/>
                  </a:lnTo>
                  <a:lnTo>
                    <a:pt x="6" y="4"/>
                  </a:lnTo>
                  <a:lnTo>
                    <a:pt x="2" y="6"/>
                  </a:lnTo>
                  <a:lnTo>
                    <a:pt x="0" y="10"/>
                  </a:lnTo>
                  <a:lnTo>
                    <a:pt x="18" y="10"/>
                  </a:lnTo>
                  <a:lnTo>
                    <a:pt x="10" y="16"/>
                  </a:lnTo>
                  <a:lnTo>
                    <a:pt x="32" y="12"/>
                  </a:lnTo>
                  <a:lnTo>
                    <a:pt x="30" y="10"/>
                  </a:lnTo>
                  <a:lnTo>
                    <a:pt x="28" y="8"/>
                  </a:lnTo>
                  <a:lnTo>
                    <a:pt x="22" y="6"/>
                  </a:lnTo>
                  <a:lnTo>
                    <a:pt x="26" y="4"/>
                  </a:lnTo>
                  <a:lnTo>
                    <a:pt x="22" y="0"/>
                  </a:lnTo>
                  <a:lnTo>
                    <a:pt x="16" y="0"/>
                  </a:lnTo>
                  <a:lnTo>
                    <a:pt x="18" y="4"/>
                  </a:lnTo>
                  <a:lnTo>
                    <a:pt x="16" y="4"/>
                  </a:lnTo>
                  <a:close/>
                </a:path>
              </a:pathLst>
            </a:custGeom>
            <a:solidFill>
              <a:srgbClr val="55A26A"/>
            </a:solidFill>
            <a:ln w="3175">
              <a:solidFill>
                <a:srgbClr val="16753F"/>
              </a:solidFill>
              <a:round/>
              <a:headEnd/>
              <a:tailEnd/>
            </a:ln>
          </p:spPr>
          <p:txBody>
            <a:bodyPr/>
            <a:lstStyle/>
            <a:p>
              <a:endParaRPr lang="en-US"/>
            </a:p>
          </p:txBody>
        </p:sp>
        <p:sp>
          <p:nvSpPr>
            <p:cNvPr id="29475" name="Freeform 534"/>
            <p:cNvSpPr>
              <a:spLocks/>
            </p:cNvSpPr>
            <p:nvPr/>
          </p:nvSpPr>
          <p:spPr bwMode="auto">
            <a:xfrm>
              <a:off x="986" y="2228"/>
              <a:ext cx="38" cy="14"/>
            </a:xfrm>
            <a:custGeom>
              <a:avLst/>
              <a:gdLst>
                <a:gd name="T0" fmla="*/ 20 w 38"/>
                <a:gd name="T1" fmla="*/ 0 h 14"/>
                <a:gd name="T2" fmla="*/ 14 w 38"/>
                <a:gd name="T3" fmla="*/ 0 h 14"/>
                <a:gd name="T4" fmla="*/ 8 w 38"/>
                <a:gd name="T5" fmla="*/ 0 h 14"/>
                <a:gd name="T6" fmla="*/ 0 w 38"/>
                <a:gd name="T7" fmla="*/ 6 h 14"/>
                <a:gd name="T8" fmla="*/ 8 w 38"/>
                <a:gd name="T9" fmla="*/ 8 h 14"/>
                <a:gd name="T10" fmla="*/ 18 w 38"/>
                <a:gd name="T11" fmla="*/ 10 h 14"/>
                <a:gd name="T12" fmla="*/ 14 w 38"/>
                <a:gd name="T13" fmla="*/ 10 h 14"/>
                <a:gd name="T14" fmla="*/ 14 w 38"/>
                <a:gd name="T15" fmla="*/ 12 h 14"/>
                <a:gd name="T16" fmla="*/ 26 w 38"/>
                <a:gd name="T17" fmla="*/ 12 h 14"/>
                <a:gd name="T18" fmla="*/ 38 w 38"/>
                <a:gd name="T19" fmla="*/ 14 h 14"/>
                <a:gd name="T20" fmla="*/ 28 w 38"/>
                <a:gd name="T21" fmla="*/ 6 h 14"/>
                <a:gd name="T22" fmla="*/ 34 w 38"/>
                <a:gd name="T23" fmla="*/ 6 h 14"/>
                <a:gd name="T24" fmla="*/ 38 w 38"/>
                <a:gd name="T25" fmla="*/ 4 h 14"/>
                <a:gd name="T26" fmla="*/ 30 w 38"/>
                <a:gd name="T27" fmla="*/ 2 h 14"/>
                <a:gd name="T28" fmla="*/ 26 w 38"/>
                <a:gd name="T29" fmla="*/ 2 h 14"/>
                <a:gd name="T30" fmla="*/ 22 w 38"/>
                <a:gd name="T31" fmla="*/ 0 h 14"/>
                <a:gd name="T32" fmla="*/ 20 w 3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4"/>
                <a:gd name="T53" fmla="*/ 38 w 3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4">
                  <a:moveTo>
                    <a:pt x="20" y="0"/>
                  </a:moveTo>
                  <a:lnTo>
                    <a:pt x="14" y="0"/>
                  </a:lnTo>
                  <a:lnTo>
                    <a:pt x="8" y="0"/>
                  </a:lnTo>
                  <a:lnTo>
                    <a:pt x="0" y="6"/>
                  </a:lnTo>
                  <a:lnTo>
                    <a:pt x="8" y="8"/>
                  </a:lnTo>
                  <a:lnTo>
                    <a:pt x="18" y="10"/>
                  </a:lnTo>
                  <a:lnTo>
                    <a:pt x="14" y="10"/>
                  </a:lnTo>
                  <a:lnTo>
                    <a:pt x="14" y="12"/>
                  </a:lnTo>
                  <a:lnTo>
                    <a:pt x="26" y="12"/>
                  </a:lnTo>
                  <a:lnTo>
                    <a:pt x="38" y="14"/>
                  </a:lnTo>
                  <a:lnTo>
                    <a:pt x="28" y="6"/>
                  </a:lnTo>
                  <a:lnTo>
                    <a:pt x="34" y="6"/>
                  </a:lnTo>
                  <a:lnTo>
                    <a:pt x="38" y="4"/>
                  </a:lnTo>
                  <a:lnTo>
                    <a:pt x="30" y="2"/>
                  </a:lnTo>
                  <a:lnTo>
                    <a:pt x="26" y="2"/>
                  </a:lnTo>
                  <a:lnTo>
                    <a:pt x="22"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76" name="Freeform 535"/>
            <p:cNvSpPr>
              <a:spLocks/>
            </p:cNvSpPr>
            <p:nvPr/>
          </p:nvSpPr>
          <p:spPr bwMode="auto">
            <a:xfrm>
              <a:off x="984" y="2208"/>
              <a:ext cx="36" cy="18"/>
            </a:xfrm>
            <a:custGeom>
              <a:avLst/>
              <a:gdLst>
                <a:gd name="T0" fmla="*/ 20 w 36"/>
                <a:gd name="T1" fmla="*/ 0 h 18"/>
                <a:gd name="T2" fmla="*/ 10 w 36"/>
                <a:gd name="T3" fmla="*/ 4 h 18"/>
                <a:gd name="T4" fmla="*/ 0 w 36"/>
                <a:gd name="T5" fmla="*/ 8 h 18"/>
                <a:gd name="T6" fmla="*/ 8 w 36"/>
                <a:gd name="T7" fmla="*/ 10 h 18"/>
                <a:gd name="T8" fmla="*/ 18 w 36"/>
                <a:gd name="T9" fmla="*/ 12 h 18"/>
                <a:gd name="T10" fmla="*/ 12 w 36"/>
                <a:gd name="T11" fmla="*/ 14 h 18"/>
                <a:gd name="T12" fmla="*/ 8 w 36"/>
                <a:gd name="T13" fmla="*/ 16 h 18"/>
                <a:gd name="T14" fmla="*/ 22 w 36"/>
                <a:gd name="T15" fmla="*/ 16 h 18"/>
                <a:gd name="T16" fmla="*/ 36 w 36"/>
                <a:gd name="T17" fmla="*/ 18 h 18"/>
                <a:gd name="T18" fmla="*/ 30 w 36"/>
                <a:gd name="T19" fmla="*/ 16 h 18"/>
                <a:gd name="T20" fmla="*/ 28 w 36"/>
                <a:gd name="T21" fmla="*/ 12 h 18"/>
                <a:gd name="T22" fmla="*/ 28 w 36"/>
                <a:gd name="T23" fmla="*/ 10 h 18"/>
                <a:gd name="T24" fmla="*/ 32 w 36"/>
                <a:gd name="T25" fmla="*/ 10 h 18"/>
                <a:gd name="T26" fmla="*/ 36 w 36"/>
                <a:gd name="T27" fmla="*/ 8 h 18"/>
                <a:gd name="T28" fmla="*/ 30 w 36"/>
                <a:gd name="T29" fmla="*/ 6 h 18"/>
                <a:gd name="T30" fmla="*/ 22 w 36"/>
                <a:gd name="T31" fmla="*/ 6 h 18"/>
                <a:gd name="T32" fmla="*/ 2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20" y="0"/>
                  </a:moveTo>
                  <a:lnTo>
                    <a:pt x="10" y="4"/>
                  </a:lnTo>
                  <a:lnTo>
                    <a:pt x="0" y="8"/>
                  </a:lnTo>
                  <a:lnTo>
                    <a:pt x="8" y="10"/>
                  </a:lnTo>
                  <a:lnTo>
                    <a:pt x="18" y="12"/>
                  </a:lnTo>
                  <a:lnTo>
                    <a:pt x="12" y="14"/>
                  </a:lnTo>
                  <a:lnTo>
                    <a:pt x="8" y="16"/>
                  </a:lnTo>
                  <a:lnTo>
                    <a:pt x="22" y="16"/>
                  </a:lnTo>
                  <a:lnTo>
                    <a:pt x="36" y="18"/>
                  </a:lnTo>
                  <a:lnTo>
                    <a:pt x="30" y="16"/>
                  </a:lnTo>
                  <a:lnTo>
                    <a:pt x="28" y="12"/>
                  </a:lnTo>
                  <a:lnTo>
                    <a:pt x="28" y="10"/>
                  </a:lnTo>
                  <a:lnTo>
                    <a:pt x="32" y="10"/>
                  </a:lnTo>
                  <a:lnTo>
                    <a:pt x="36" y="8"/>
                  </a:lnTo>
                  <a:lnTo>
                    <a:pt x="30" y="6"/>
                  </a:lnTo>
                  <a:lnTo>
                    <a:pt x="22" y="6"/>
                  </a:lnTo>
                  <a:lnTo>
                    <a:pt x="20" y="0"/>
                  </a:lnTo>
                  <a:close/>
                </a:path>
              </a:pathLst>
            </a:custGeom>
            <a:solidFill>
              <a:srgbClr val="55A26A"/>
            </a:solidFill>
            <a:ln w="3175">
              <a:solidFill>
                <a:srgbClr val="16753F"/>
              </a:solidFill>
              <a:round/>
              <a:headEnd/>
              <a:tailEnd/>
            </a:ln>
          </p:spPr>
          <p:txBody>
            <a:bodyPr/>
            <a:lstStyle/>
            <a:p>
              <a:endParaRPr lang="en-US"/>
            </a:p>
          </p:txBody>
        </p:sp>
        <p:sp>
          <p:nvSpPr>
            <p:cNvPr id="29477" name="Freeform 536"/>
            <p:cNvSpPr>
              <a:spLocks/>
            </p:cNvSpPr>
            <p:nvPr/>
          </p:nvSpPr>
          <p:spPr bwMode="auto">
            <a:xfrm>
              <a:off x="934" y="2202"/>
              <a:ext cx="36" cy="12"/>
            </a:xfrm>
            <a:custGeom>
              <a:avLst/>
              <a:gdLst>
                <a:gd name="T0" fmla="*/ 20 w 36"/>
                <a:gd name="T1" fmla="*/ 0 h 12"/>
                <a:gd name="T2" fmla="*/ 10 w 36"/>
                <a:gd name="T3" fmla="*/ 0 h 12"/>
                <a:gd name="T4" fmla="*/ 4 w 36"/>
                <a:gd name="T5" fmla="*/ 4 h 12"/>
                <a:gd name="T6" fmla="*/ 0 w 36"/>
                <a:gd name="T7" fmla="*/ 6 h 12"/>
                <a:gd name="T8" fmla="*/ 14 w 36"/>
                <a:gd name="T9" fmla="*/ 6 h 12"/>
                <a:gd name="T10" fmla="*/ 20 w 36"/>
                <a:gd name="T11" fmla="*/ 8 h 12"/>
                <a:gd name="T12" fmla="*/ 28 w 36"/>
                <a:gd name="T13" fmla="*/ 8 h 12"/>
                <a:gd name="T14" fmla="*/ 22 w 36"/>
                <a:gd name="T15" fmla="*/ 10 h 12"/>
                <a:gd name="T16" fmla="*/ 18 w 36"/>
                <a:gd name="T17" fmla="*/ 12 h 12"/>
                <a:gd name="T18" fmla="*/ 34 w 36"/>
                <a:gd name="T19" fmla="*/ 10 h 12"/>
                <a:gd name="T20" fmla="*/ 36 w 36"/>
                <a:gd name="T21" fmla="*/ 8 h 12"/>
                <a:gd name="T22" fmla="*/ 34 w 36"/>
                <a:gd name="T23" fmla="*/ 6 h 12"/>
                <a:gd name="T24" fmla="*/ 32 w 36"/>
                <a:gd name="T25" fmla="*/ 4 h 12"/>
                <a:gd name="T26" fmla="*/ 24 w 36"/>
                <a:gd name="T27" fmla="*/ 0 h 12"/>
                <a:gd name="T28" fmla="*/ 24 w 36"/>
                <a:gd name="T29" fmla="*/ 2 h 12"/>
                <a:gd name="T30" fmla="*/ 20 w 36"/>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2"/>
                <a:gd name="T50" fmla="*/ 36 w 3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2">
                  <a:moveTo>
                    <a:pt x="20" y="0"/>
                  </a:moveTo>
                  <a:lnTo>
                    <a:pt x="10" y="0"/>
                  </a:lnTo>
                  <a:lnTo>
                    <a:pt x="4" y="4"/>
                  </a:lnTo>
                  <a:lnTo>
                    <a:pt x="0" y="6"/>
                  </a:lnTo>
                  <a:lnTo>
                    <a:pt x="14" y="6"/>
                  </a:lnTo>
                  <a:lnTo>
                    <a:pt x="20" y="8"/>
                  </a:lnTo>
                  <a:lnTo>
                    <a:pt x="28" y="8"/>
                  </a:lnTo>
                  <a:lnTo>
                    <a:pt x="22" y="10"/>
                  </a:lnTo>
                  <a:lnTo>
                    <a:pt x="18" y="12"/>
                  </a:lnTo>
                  <a:lnTo>
                    <a:pt x="34" y="10"/>
                  </a:lnTo>
                  <a:lnTo>
                    <a:pt x="36" y="8"/>
                  </a:lnTo>
                  <a:lnTo>
                    <a:pt x="34" y="6"/>
                  </a:lnTo>
                  <a:lnTo>
                    <a:pt x="32" y="4"/>
                  </a:lnTo>
                  <a:lnTo>
                    <a:pt x="24" y="0"/>
                  </a:lnTo>
                  <a:lnTo>
                    <a:pt x="24" y="2"/>
                  </a:lnTo>
                  <a:lnTo>
                    <a:pt x="20" y="0"/>
                  </a:lnTo>
                  <a:close/>
                </a:path>
              </a:pathLst>
            </a:custGeom>
            <a:solidFill>
              <a:srgbClr val="55A26A"/>
            </a:solidFill>
            <a:ln w="3175">
              <a:solidFill>
                <a:srgbClr val="16753F"/>
              </a:solidFill>
              <a:round/>
              <a:headEnd/>
              <a:tailEnd/>
            </a:ln>
          </p:spPr>
          <p:txBody>
            <a:bodyPr/>
            <a:lstStyle/>
            <a:p>
              <a:endParaRPr lang="en-US"/>
            </a:p>
          </p:txBody>
        </p:sp>
        <p:sp>
          <p:nvSpPr>
            <p:cNvPr id="29478" name="Freeform 537"/>
            <p:cNvSpPr>
              <a:spLocks/>
            </p:cNvSpPr>
            <p:nvPr/>
          </p:nvSpPr>
          <p:spPr bwMode="auto">
            <a:xfrm>
              <a:off x="908" y="2230"/>
              <a:ext cx="36" cy="14"/>
            </a:xfrm>
            <a:custGeom>
              <a:avLst/>
              <a:gdLst>
                <a:gd name="T0" fmla="*/ 24 w 36"/>
                <a:gd name="T1" fmla="*/ 0 h 14"/>
                <a:gd name="T2" fmla="*/ 16 w 36"/>
                <a:gd name="T3" fmla="*/ 0 h 14"/>
                <a:gd name="T4" fmla="*/ 10 w 36"/>
                <a:gd name="T5" fmla="*/ 4 h 14"/>
                <a:gd name="T6" fmla="*/ 0 w 36"/>
                <a:gd name="T7" fmla="*/ 12 h 14"/>
                <a:gd name="T8" fmla="*/ 10 w 36"/>
                <a:gd name="T9" fmla="*/ 12 h 14"/>
                <a:gd name="T10" fmla="*/ 22 w 36"/>
                <a:gd name="T11" fmla="*/ 12 h 14"/>
                <a:gd name="T12" fmla="*/ 18 w 36"/>
                <a:gd name="T13" fmla="*/ 12 h 14"/>
                <a:gd name="T14" fmla="*/ 16 w 36"/>
                <a:gd name="T15" fmla="*/ 14 h 14"/>
                <a:gd name="T16" fmla="*/ 20 w 36"/>
                <a:gd name="T17" fmla="*/ 14 h 14"/>
                <a:gd name="T18" fmla="*/ 26 w 36"/>
                <a:gd name="T19" fmla="*/ 14 h 14"/>
                <a:gd name="T20" fmla="*/ 36 w 36"/>
                <a:gd name="T21" fmla="*/ 12 h 14"/>
                <a:gd name="T22" fmla="*/ 30 w 36"/>
                <a:gd name="T23" fmla="*/ 10 h 14"/>
                <a:gd name="T24" fmla="*/ 24 w 36"/>
                <a:gd name="T25" fmla="*/ 8 h 14"/>
                <a:gd name="T26" fmla="*/ 30 w 36"/>
                <a:gd name="T27" fmla="*/ 4 h 14"/>
                <a:gd name="T28" fmla="*/ 34 w 36"/>
                <a:gd name="T29" fmla="*/ 2 h 14"/>
                <a:gd name="T30" fmla="*/ 28 w 36"/>
                <a:gd name="T31" fmla="*/ 2 h 14"/>
                <a:gd name="T32" fmla="*/ 24 w 3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4"/>
                <a:gd name="T53" fmla="*/ 36 w 3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4">
                  <a:moveTo>
                    <a:pt x="24" y="0"/>
                  </a:moveTo>
                  <a:lnTo>
                    <a:pt x="16" y="0"/>
                  </a:lnTo>
                  <a:lnTo>
                    <a:pt x="10" y="4"/>
                  </a:lnTo>
                  <a:lnTo>
                    <a:pt x="0" y="12"/>
                  </a:lnTo>
                  <a:lnTo>
                    <a:pt x="10" y="12"/>
                  </a:lnTo>
                  <a:lnTo>
                    <a:pt x="22" y="12"/>
                  </a:lnTo>
                  <a:lnTo>
                    <a:pt x="18" y="12"/>
                  </a:lnTo>
                  <a:lnTo>
                    <a:pt x="16" y="14"/>
                  </a:lnTo>
                  <a:lnTo>
                    <a:pt x="20" y="14"/>
                  </a:lnTo>
                  <a:lnTo>
                    <a:pt x="26" y="14"/>
                  </a:lnTo>
                  <a:lnTo>
                    <a:pt x="36" y="12"/>
                  </a:lnTo>
                  <a:lnTo>
                    <a:pt x="30" y="10"/>
                  </a:lnTo>
                  <a:lnTo>
                    <a:pt x="24" y="8"/>
                  </a:lnTo>
                  <a:lnTo>
                    <a:pt x="30" y="4"/>
                  </a:lnTo>
                  <a:lnTo>
                    <a:pt x="34" y="2"/>
                  </a:lnTo>
                  <a:lnTo>
                    <a:pt x="28" y="2"/>
                  </a:lnTo>
                  <a:lnTo>
                    <a:pt x="24" y="0"/>
                  </a:lnTo>
                  <a:close/>
                </a:path>
              </a:pathLst>
            </a:custGeom>
            <a:solidFill>
              <a:srgbClr val="55A26A"/>
            </a:solidFill>
            <a:ln w="3175">
              <a:solidFill>
                <a:srgbClr val="16753F"/>
              </a:solidFill>
              <a:round/>
              <a:headEnd/>
              <a:tailEnd/>
            </a:ln>
          </p:spPr>
          <p:txBody>
            <a:bodyPr/>
            <a:lstStyle/>
            <a:p>
              <a:endParaRPr lang="en-US"/>
            </a:p>
          </p:txBody>
        </p:sp>
        <p:sp>
          <p:nvSpPr>
            <p:cNvPr id="29479" name="Freeform 538"/>
            <p:cNvSpPr>
              <a:spLocks/>
            </p:cNvSpPr>
            <p:nvPr/>
          </p:nvSpPr>
          <p:spPr bwMode="auto">
            <a:xfrm>
              <a:off x="930" y="2218"/>
              <a:ext cx="22" cy="8"/>
            </a:xfrm>
            <a:custGeom>
              <a:avLst/>
              <a:gdLst>
                <a:gd name="T0" fmla="*/ 20 w 22"/>
                <a:gd name="T1" fmla="*/ 0 h 8"/>
                <a:gd name="T2" fmla="*/ 10 w 22"/>
                <a:gd name="T3" fmla="*/ 2 h 8"/>
                <a:gd name="T4" fmla="*/ 4 w 22"/>
                <a:gd name="T5" fmla="*/ 4 h 8"/>
                <a:gd name="T6" fmla="*/ 0 w 22"/>
                <a:gd name="T7" fmla="*/ 8 h 8"/>
                <a:gd name="T8" fmla="*/ 12 w 22"/>
                <a:gd name="T9" fmla="*/ 8 h 8"/>
                <a:gd name="T10" fmla="*/ 18 w 22"/>
                <a:gd name="T11" fmla="*/ 8 h 8"/>
                <a:gd name="T12" fmla="*/ 22 w 22"/>
                <a:gd name="T13" fmla="*/ 8 h 8"/>
                <a:gd name="T14" fmla="*/ 22 w 22"/>
                <a:gd name="T15" fmla="*/ 4 h 8"/>
                <a:gd name="T16" fmla="*/ 20 w 2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
                <a:gd name="T29" fmla="*/ 22 w 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
                  <a:moveTo>
                    <a:pt x="20" y="0"/>
                  </a:moveTo>
                  <a:lnTo>
                    <a:pt x="10" y="2"/>
                  </a:lnTo>
                  <a:lnTo>
                    <a:pt x="4" y="4"/>
                  </a:lnTo>
                  <a:lnTo>
                    <a:pt x="0" y="8"/>
                  </a:lnTo>
                  <a:lnTo>
                    <a:pt x="12" y="8"/>
                  </a:lnTo>
                  <a:lnTo>
                    <a:pt x="18" y="8"/>
                  </a:lnTo>
                  <a:lnTo>
                    <a:pt x="22" y="8"/>
                  </a:lnTo>
                  <a:lnTo>
                    <a:pt x="22" y="4"/>
                  </a:lnTo>
                  <a:lnTo>
                    <a:pt x="20" y="0"/>
                  </a:lnTo>
                  <a:close/>
                </a:path>
              </a:pathLst>
            </a:custGeom>
            <a:solidFill>
              <a:srgbClr val="55A26A"/>
            </a:solidFill>
            <a:ln w="3175">
              <a:solidFill>
                <a:srgbClr val="16753F"/>
              </a:solidFill>
              <a:round/>
              <a:headEnd/>
              <a:tailEnd/>
            </a:ln>
          </p:spPr>
          <p:txBody>
            <a:bodyPr/>
            <a:lstStyle/>
            <a:p>
              <a:endParaRPr lang="en-US"/>
            </a:p>
          </p:txBody>
        </p:sp>
        <p:sp>
          <p:nvSpPr>
            <p:cNvPr id="29480" name="Freeform 539"/>
            <p:cNvSpPr>
              <a:spLocks/>
            </p:cNvSpPr>
            <p:nvPr/>
          </p:nvSpPr>
          <p:spPr bwMode="auto">
            <a:xfrm>
              <a:off x="1018" y="2242"/>
              <a:ext cx="38" cy="12"/>
            </a:xfrm>
            <a:custGeom>
              <a:avLst/>
              <a:gdLst>
                <a:gd name="T0" fmla="*/ 22 w 38"/>
                <a:gd name="T1" fmla="*/ 4 h 12"/>
                <a:gd name="T2" fmla="*/ 12 w 38"/>
                <a:gd name="T3" fmla="*/ 4 h 12"/>
                <a:gd name="T4" fmla="*/ 6 w 38"/>
                <a:gd name="T5" fmla="*/ 4 h 12"/>
                <a:gd name="T6" fmla="*/ 0 w 38"/>
                <a:gd name="T7" fmla="*/ 6 h 12"/>
                <a:gd name="T8" fmla="*/ 18 w 38"/>
                <a:gd name="T9" fmla="*/ 10 h 12"/>
                <a:gd name="T10" fmla="*/ 26 w 38"/>
                <a:gd name="T11" fmla="*/ 12 h 12"/>
                <a:gd name="T12" fmla="*/ 36 w 38"/>
                <a:gd name="T13" fmla="*/ 12 h 12"/>
                <a:gd name="T14" fmla="*/ 32 w 38"/>
                <a:gd name="T15" fmla="*/ 10 h 12"/>
                <a:gd name="T16" fmla="*/ 28 w 38"/>
                <a:gd name="T17" fmla="*/ 8 h 12"/>
                <a:gd name="T18" fmla="*/ 34 w 38"/>
                <a:gd name="T19" fmla="*/ 8 h 12"/>
                <a:gd name="T20" fmla="*/ 38 w 38"/>
                <a:gd name="T21" fmla="*/ 6 h 12"/>
                <a:gd name="T22" fmla="*/ 34 w 38"/>
                <a:gd name="T23" fmla="*/ 4 h 12"/>
                <a:gd name="T24" fmla="*/ 30 w 38"/>
                <a:gd name="T25" fmla="*/ 0 h 12"/>
                <a:gd name="T26" fmla="*/ 22 w 38"/>
                <a:gd name="T27" fmla="*/ 4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2"/>
                <a:gd name="T44" fmla="*/ 38 w 3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2">
                  <a:moveTo>
                    <a:pt x="22" y="4"/>
                  </a:moveTo>
                  <a:lnTo>
                    <a:pt x="12" y="4"/>
                  </a:lnTo>
                  <a:lnTo>
                    <a:pt x="6" y="4"/>
                  </a:lnTo>
                  <a:lnTo>
                    <a:pt x="0" y="6"/>
                  </a:lnTo>
                  <a:lnTo>
                    <a:pt x="18" y="10"/>
                  </a:lnTo>
                  <a:lnTo>
                    <a:pt x="26" y="12"/>
                  </a:lnTo>
                  <a:lnTo>
                    <a:pt x="36" y="12"/>
                  </a:lnTo>
                  <a:lnTo>
                    <a:pt x="32" y="10"/>
                  </a:lnTo>
                  <a:lnTo>
                    <a:pt x="28" y="8"/>
                  </a:lnTo>
                  <a:lnTo>
                    <a:pt x="34" y="8"/>
                  </a:lnTo>
                  <a:lnTo>
                    <a:pt x="38" y="6"/>
                  </a:lnTo>
                  <a:lnTo>
                    <a:pt x="34" y="4"/>
                  </a:lnTo>
                  <a:lnTo>
                    <a:pt x="30" y="0"/>
                  </a:lnTo>
                  <a:lnTo>
                    <a:pt x="22" y="4"/>
                  </a:lnTo>
                  <a:close/>
                </a:path>
              </a:pathLst>
            </a:custGeom>
            <a:solidFill>
              <a:srgbClr val="55A26A"/>
            </a:solidFill>
            <a:ln w="3175">
              <a:solidFill>
                <a:srgbClr val="16753F"/>
              </a:solidFill>
              <a:round/>
              <a:headEnd/>
              <a:tailEnd/>
            </a:ln>
          </p:spPr>
          <p:txBody>
            <a:bodyPr/>
            <a:lstStyle/>
            <a:p>
              <a:endParaRPr lang="en-US"/>
            </a:p>
          </p:txBody>
        </p:sp>
        <p:sp>
          <p:nvSpPr>
            <p:cNvPr id="29481" name="Freeform 540"/>
            <p:cNvSpPr>
              <a:spLocks/>
            </p:cNvSpPr>
            <p:nvPr/>
          </p:nvSpPr>
          <p:spPr bwMode="auto">
            <a:xfrm>
              <a:off x="1038" y="2228"/>
              <a:ext cx="28" cy="10"/>
            </a:xfrm>
            <a:custGeom>
              <a:avLst/>
              <a:gdLst>
                <a:gd name="T0" fmla="*/ 20 w 28"/>
                <a:gd name="T1" fmla="*/ 2 h 10"/>
                <a:gd name="T2" fmla="*/ 14 w 28"/>
                <a:gd name="T3" fmla="*/ 0 h 10"/>
                <a:gd name="T4" fmla="*/ 10 w 28"/>
                <a:gd name="T5" fmla="*/ 0 h 10"/>
                <a:gd name="T6" fmla="*/ 0 w 28"/>
                <a:gd name="T7" fmla="*/ 4 h 10"/>
                <a:gd name="T8" fmla="*/ 14 w 28"/>
                <a:gd name="T9" fmla="*/ 8 h 10"/>
                <a:gd name="T10" fmla="*/ 28 w 28"/>
                <a:gd name="T11" fmla="*/ 10 h 10"/>
                <a:gd name="T12" fmla="*/ 24 w 28"/>
                <a:gd name="T13" fmla="*/ 8 h 10"/>
                <a:gd name="T14" fmla="*/ 20 w 28"/>
                <a:gd name="T15" fmla="*/ 6 h 10"/>
                <a:gd name="T16" fmla="*/ 24 w 28"/>
                <a:gd name="T17" fmla="*/ 6 h 10"/>
                <a:gd name="T18" fmla="*/ 28 w 28"/>
                <a:gd name="T19" fmla="*/ 4 h 10"/>
                <a:gd name="T20" fmla="*/ 24 w 28"/>
                <a:gd name="T21" fmla="*/ 2 h 10"/>
                <a:gd name="T22" fmla="*/ 18 w 28"/>
                <a:gd name="T23" fmla="*/ 0 h 10"/>
                <a:gd name="T24" fmla="*/ 20 w 28"/>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0"/>
                <a:gd name="T41" fmla="*/ 28 w 2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0">
                  <a:moveTo>
                    <a:pt x="20" y="2"/>
                  </a:moveTo>
                  <a:lnTo>
                    <a:pt x="14" y="0"/>
                  </a:lnTo>
                  <a:lnTo>
                    <a:pt x="10" y="0"/>
                  </a:lnTo>
                  <a:lnTo>
                    <a:pt x="0" y="4"/>
                  </a:lnTo>
                  <a:lnTo>
                    <a:pt x="14" y="8"/>
                  </a:lnTo>
                  <a:lnTo>
                    <a:pt x="28" y="10"/>
                  </a:lnTo>
                  <a:lnTo>
                    <a:pt x="24" y="8"/>
                  </a:lnTo>
                  <a:lnTo>
                    <a:pt x="20" y="6"/>
                  </a:lnTo>
                  <a:lnTo>
                    <a:pt x="24" y="6"/>
                  </a:lnTo>
                  <a:lnTo>
                    <a:pt x="28" y="4"/>
                  </a:lnTo>
                  <a:lnTo>
                    <a:pt x="24" y="2"/>
                  </a:lnTo>
                  <a:lnTo>
                    <a:pt x="18" y="0"/>
                  </a:lnTo>
                  <a:lnTo>
                    <a:pt x="20" y="2"/>
                  </a:lnTo>
                  <a:close/>
                </a:path>
              </a:pathLst>
            </a:custGeom>
            <a:solidFill>
              <a:srgbClr val="55A26A"/>
            </a:solidFill>
            <a:ln w="3175">
              <a:solidFill>
                <a:srgbClr val="16753F"/>
              </a:solidFill>
              <a:round/>
              <a:headEnd/>
              <a:tailEnd/>
            </a:ln>
          </p:spPr>
          <p:txBody>
            <a:bodyPr/>
            <a:lstStyle/>
            <a:p>
              <a:endParaRPr lang="en-US"/>
            </a:p>
          </p:txBody>
        </p:sp>
        <p:sp>
          <p:nvSpPr>
            <p:cNvPr id="29482" name="Freeform 541"/>
            <p:cNvSpPr>
              <a:spLocks/>
            </p:cNvSpPr>
            <p:nvPr/>
          </p:nvSpPr>
          <p:spPr bwMode="auto">
            <a:xfrm>
              <a:off x="996" y="2252"/>
              <a:ext cx="32" cy="14"/>
            </a:xfrm>
            <a:custGeom>
              <a:avLst/>
              <a:gdLst>
                <a:gd name="T0" fmla="*/ 18 w 32"/>
                <a:gd name="T1" fmla="*/ 0 h 14"/>
                <a:gd name="T2" fmla="*/ 8 w 32"/>
                <a:gd name="T3" fmla="*/ 2 h 14"/>
                <a:gd name="T4" fmla="*/ 0 w 32"/>
                <a:gd name="T5" fmla="*/ 6 h 14"/>
                <a:gd name="T6" fmla="*/ 16 w 32"/>
                <a:gd name="T7" fmla="*/ 10 h 14"/>
                <a:gd name="T8" fmla="*/ 32 w 32"/>
                <a:gd name="T9" fmla="*/ 14 h 14"/>
                <a:gd name="T10" fmla="*/ 30 w 32"/>
                <a:gd name="T11" fmla="*/ 10 h 14"/>
                <a:gd name="T12" fmla="*/ 28 w 32"/>
                <a:gd name="T13" fmla="*/ 6 h 14"/>
                <a:gd name="T14" fmla="*/ 22 w 32"/>
                <a:gd name="T15" fmla="*/ 0 h 14"/>
                <a:gd name="T16" fmla="*/ 22 w 32"/>
                <a:gd name="T17" fmla="*/ 2 h 14"/>
                <a:gd name="T18" fmla="*/ 18 w 32"/>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4"/>
                <a:gd name="T32" fmla="*/ 32 w 3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4">
                  <a:moveTo>
                    <a:pt x="18" y="0"/>
                  </a:moveTo>
                  <a:lnTo>
                    <a:pt x="8" y="2"/>
                  </a:lnTo>
                  <a:lnTo>
                    <a:pt x="0" y="6"/>
                  </a:lnTo>
                  <a:lnTo>
                    <a:pt x="16" y="10"/>
                  </a:lnTo>
                  <a:lnTo>
                    <a:pt x="32" y="14"/>
                  </a:lnTo>
                  <a:lnTo>
                    <a:pt x="30" y="10"/>
                  </a:lnTo>
                  <a:lnTo>
                    <a:pt x="28" y="6"/>
                  </a:lnTo>
                  <a:lnTo>
                    <a:pt x="22" y="0"/>
                  </a:lnTo>
                  <a:lnTo>
                    <a:pt x="22"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483" name="Freeform 542"/>
            <p:cNvSpPr>
              <a:spLocks/>
            </p:cNvSpPr>
            <p:nvPr/>
          </p:nvSpPr>
          <p:spPr bwMode="auto">
            <a:xfrm>
              <a:off x="1026" y="2268"/>
              <a:ext cx="34" cy="12"/>
            </a:xfrm>
            <a:custGeom>
              <a:avLst/>
              <a:gdLst>
                <a:gd name="T0" fmla="*/ 22 w 34"/>
                <a:gd name="T1" fmla="*/ 0 h 12"/>
                <a:gd name="T2" fmla="*/ 10 w 34"/>
                <a:gd name="T3" fmla="*/ 2 h 12"/>
                <a:gd name="T4" fmla="*/ 4 w 34"/>
                <a:gd name="T5" fmla="*/ 4 h 12"/>
                <a:gd name="T6" fmla="*/ 0 w 34"/>
                <a:gd name="T7" fmla="*/ 6 h 12"/>
                <a:gd name="T8" fmla="*/ 16 w 34"/>
                <a:gd name="T9" fmla="*/ 10 h 12"/>
                <a:gd name="T10" fmla="*/ 34 w 34"/>
                <a:gd name="T11" fmla="*/ 12 h 12"/>
                <a:gd name="T12" fmla="*/ 28 w 34"/>
                <a:gd name="T13" fmla="*/ 8 h 12"/>
                <a:gd name="T14" fmla="*/ 22 w 34"/>
                <a:gd name="T15" fmla="*/ 4 h 12"/>
                <a:gd name="T16" fmla="*/ 28 w 34"/>
                <a:gd name="T17" fmla="*/ 4 h 12"/>
                <a:gd name="T18" fmla="*/ 22 w 34"/>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2"/>
                <a:gd name="T32" fmla="*/ 34 w 3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2">
                  <a:moveTo>
                    <a:pt x="22" y="0"/>
                  </a:moveTo>
                  <a:lnTo>
                    <a:pt x="10" y="2"/>
                  </a:lnTo>
                  <a:lnTo>
                    <a:pt x="4" y="4"/>
                  </a:lnTo>
                  <a:lnTo>
                    <a:pt x="0" y="6"/>
                  </a:lnTo>
                  <a:lnTo>
                    <a:pt x="16" y="10"/>
                  </a:lnTo>
                  <a:lnTo>
                    <a:pt x="34" y="12"/>
                  </a:lnTo>
                  <a:lnTo>
                    <a:pt x="28" y="8"/>
                  </a:lnTo>
                  <a:lnTo>
                    <a:pt x="22" y="4"/>
                  </a:lnTo>
                  <a:lnTo>
                    <a:pt x="28" y="4"/>
                  </a:lnTo>
                  <a:lnTo>
                    <a:pt x="22" y="0"/>
                  </a:lnTo>
                  <a:close/>
                </a:path>
              </a:pathLst>
            </a:custGeom>
            <a:solidFill>
              <a:srgbClr val="55A26A"/>
            </a:solidFill>
            <a:ln w="3175">
              <a:solidFill>
                <a:srgbClr val="16753F"/>
              </a:solidFill>
              <a:round/>
              <a:headEnd/>
              <a:tailEnd/>
            </a:ln>
          </p:spPr>
          <p:txBody>
            <a:bodyPr/>
            <a:lstStyle/>
            <a:p>
              <a:endParaRPr lang="en-US"/>
            </a:p>
          </p:txBody>
        </p:sp>
        <p:sp>
          <p:nvSpPr>
            <p:cNvPr id="29484" name="Freeform 543"/>
            <p:cNvSpPr>
              <a:spLocks/>
            </p:cNvSpPr>
            <p:nvPr/>
          </p:nvSpPr>
          <p:spPr bwMode="auto">
            <a:xfrm>
              <a:off x="1052" y="2264"/>
              <a:ext cx="30" cy="14"/>
            </a:xfrm>
            <a:custGeom>
              <a:avLst/>
              <a:gdLst>
                <a:gd name="T0" fmla="*/ 14 w 30"/>
                <a:gd name="T1" fmla="*/ 2 h 14"/>
                <a:gd name="T2" fmla="*/ 8 w 30"/>
                <a:gd name="T3" fmla="*/ 0 h 14"/>
                <a:gd name="T4" fmla="*/ 4 w 30"/>
                <a:gd name="T5" fmla="*/ 2 h 14"/>
                <a:gd name="T6" fmla="*/ 0 w 30"/>
                <a:gd name="T7" fmla="*/ 2 h 14"/>
                <a:gd name="T8" fmla="*/ 12 w 30"/>
                <a:gd name="T9" fmla="*/ 8 h 14"/>
                <a:gd name="T10" fmla="*/ 14 w 30"/>
                <a:gd name="T11" fmla="*/ 8 h 14"/>
                <a:gd name="T12" fmla="*/ 12 w 30"/>
                <a:gd name="T13" fmla="*/ 8 h 14"/>
                <a:gd name="T14" fmla="*/ 12 w 30"/>
                <a:gd name="T15" fmla="*/ 10 h 14"/>
                <a:gd name="T16" fmla="*/ 20 w 30"/>
                <a:gd name="T17" fmla="*/ 12 h 14"/>
                <a:gd name="T18" fmla="*/ 30 w 30"/>
                <a:gd name="T19" fmla="*/ 14 h 14"/>
                <a:gd name="T20" fmla="*/ 24 w 30"/>
                <a:gd name="T21" fmla="*/ 10 h 14"/>
                <a:gd name="T22" fmla="*/ 20 w 30"/>
                <a:gd name="T23" fmla="*/ 4 h 14"/>
                <a:gd name="T24" fmla="*/ 18 w 30"/>
                <a:gd name="T25" fmla="*/ 2 h 14"/>
                <a:gd name="T26" fmla="*/ 14 w 30"/>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4"/>
                <a:gd name="T44" fmla="*/ 30 w 3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4">
                  <a:moveTo>
                    <a:pt x="14" y="2"/>
                  </a:moveTo>
                  <a:lnTo>
                    <a:pt x="8" y="0"/>
                  </a:lnTo>
                  <a:lnTo>
                    <a:pt x="4" y="2"/>
                  </a:lnTo>
                  <a:lnTo>
                    <a:pt x="0" y="2"/>
                  </a:lnTo>
                  <a:lnTo>
                    <a:pt x="12" y="8"/>
                  </a:lnTo>
                  <a:lnTo>
                    <a:pt x="14" y="8"/>
                  </a:lnTo>
                  <a:lnTo>
                    <a:pt x="12" y="8"/>
                  </a:lnTo>
                  <a:lnTo>
                    <a:pt x="12" y="10"/>
                  </a:lnTo>
                  <a:lnTo>
                    <a:pt x="20" y="12"/>
                  </a:lnTo>
                  <a:lnTo>
                    <a:pt x="30" y="14"/>
                  </a:lnTo>
                  <a:lnTo>
                    <a:pt x="24" y="10"/>
                  </a:lnTo>
                  <a:lnTo>
                    <a:pt x="20" y="4"/>
                  </a:lnTo>
                  <a:lnTo>
                    <a:pt x="18" y="2"/>
                  </a:lnTo>
                  <a:lnTo>
                    <a:pt x="14" y="2"/>
                  </a:lnTo>
                  <a:close/>
                </a:path>
              </a:pathLst>
            </a:custGeom>
            <a:solidFill>
              <a:srgbClr val="55A26A"/>
            </a:solidFill>
            <a:ln w="3175">
              <a:solidFill>
                <a:srgbClr val="16753F"/>
              </a:solidFill>
              <a:round/>
              <a:headEnd/>
              <a:tailEnd/>
            </a:ln>
          </p:spPr>
          <p:txBody>
            <a:bodyPr/>
            <a:lstStyle/>
            <a:p>
              <a:endParaRPr lang="en-US"/>
            </a:p>
          </p:txBody>
        </p:sp>
        <p:sp>
          <p:nvSpPr>
            <p:cNvPr id="29485" name="Freeform 544"/>
            <p:cNvSpPr>
              <a:spLocks/>
            </p:cNvSpPr>
            <p:nvPr/>
          </p:nvSpPr>
          <p:spPr bwMode="auto">
            <a:xfrm>
              <a:off x="988" y="2272"/>
              <a:ext cx="36" cy="10"/>
            </a:xfrm>
            <a:custGeom>
              <a:avLst/>
              <a:gdLst>
                <a:gd name="T0" fmla="*/ 16 w 36"/>
                <a:gd name="T1" fmla="*/ 0 h 10"/>
                <a:gd name="T2" fmla="*/ 8 w 36"/>
                <a:gd name="T3" fmla="*/ 4 h 10"/>
                <a:gd name="T4" fmla="*/ 0 w 36"/>
                <a:gd name="T5" fmla="*/ 8 h 10"/>
                <a:gd name="T6" fmla="*/ 14 w 36"/>
                <a:gd name="T7" fmla="*/ 8 h 10"/>
                <a:gd name="T8" fmla="*/ 20 w 36"/>
                <a:gd name="T9" fmla="*/ 8 h 10"/>
                <a:gd name="T10" fmla="*/ 26 w 36"/>
                <a:gd name="T11" fmla="*/ 10 h 10"/>
                <a:gd name="T12" fmla="*/ 24 w 36"/>
                <a:gd name="T13" fmla="*/ 10 h 10"/>
                <a:gd name="T14" fmla="*/ 22 w 36"/>
                <a:gd name="T15" fmla="*/ 10 h 10"/>
                <a:gd name="T16" fmla="*/ 30 w 36"/>
                <a:gd name="T17" fmla="*/ 8 h 10"/>
                <a:gd name="T18" fmla="*/ 36 w 36"/>
                <a:gd name="T19" fmla="*/ 2 h 10"/>
                <a:gd name="T20" fmla="*/ 24 w 36"/>
                <a:gd name="T21" fmla="*/ 2 h 10"/>
                <a:gd name="T22" fmla="*/ 14 w 36"/>
                <a:gd name="T23" fmla="*/ 4 h 10"/>
                <a:gd name="T24" fmla="*/ 16 w 3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16" y="0"/>
                  </a:moveTo>
                  <a:lnTo>
                    <a:pt x="8" y="4"/>
                  </a:lnTo>
                  <a:lnTo>
                    <a:pt x="0" y="8"/>
                  </a:lnTo>
                  <a:lnTo>
                    <a:pt x="14" y="8"/>
                  </a:lnTo>
                  <a:lnTo>
                    <a:pt x="20" y="8"/>
                  </a:lnTo>
                  <a:lnTo>
                    <a:pt x="26" y="10"/>
                  </a:lnTo>
                  <a:lnTo>
                    <a:pt x="24" y="10"/>
                  </a:lnTo>
                  <a:lnTo>
                    <a:pt x="22" y="10"/>
                  </a:lnTo>
                  <a:lnTo>
                    <a:pt x="30" y="8"/>
                  </a:lnTo>
                  <a:lnTo>
                    <a:pt x="36" y="2"/>
                  </a:lnTo>
                  <a:lnTo>
                    <a:pt x="24" y="2"/>
                  </a:lnTo>
                  <a:lnTo>
                    <a:pt x="14" y="4"/>
                  </a:lnTo>
                  <a:lnTo>
                    <a:pt x="16" y="0"/>
                  </a:lnTo>
                  <a:close/>
                </a:path>
              </a:pathLst>
            </a:custGeom>
            <a:solidFill>
              <a:srgbClr val="55A26A"/>
            </a:solidFill>
            <a:ln w="3175">
              <a:solidFill>
                <a:srgbClr val="16753F"/>
              </a:solidFill>
              <a:round/>
              <a:headEnd/>
              <a:tailEnd/>
            </a:ln>
          </p:spPr>
          <p:txBody>
            <a:bodyPr/>
            <a:lstStyle/>
            <a:p>
              <a:endParaRPr lang="en-US"/>
            </a:p>
          </p:txBody>
        </p:sp>
        <p:sp>
          <p:nvSpPr>
            <p:cNvPr id="29486" name="Freeform 545"/>
            <p:cNvSpPr>
              <a:spLocks/>
            </p:cNvSpPr>
            <p:nvPr/>
          </p:nvSpPr>
          <p:spPr bwMode="auto">
            <a:xfrm>
              <a:off x="944" y="2268"/>
              <a:ext cx="36" cy="14"/>
            </a:xfrm>
            <a:custGeom>
              <a:avLst/>
              <a:gdLst>
                <a:gd name="T0" fmla="*/ 22 w 36"/>
                <a:gd name="T1" fmla="*/ 0 h 14"/>
                <a:gd name="T2" fmla="*/ 16 w 36"/>
                <a:gd name="T3" fmla="*/ 0 h 14"/>
                <a:gd name="T4" fmla="*/ 10 w 36"/>
                <a:gd name="T5" fmla="*/ 4 h 14"/>
                <a:gd name="T6" fmla="*/ 0 w 36"/>
                <a:gd name="T7" fmla="*/ 10 h 14"/>
                <a:gd name="T8" fmla="*/ 10 w 36"/>
                <a:gd name="T9" fmla="*/ 10 h 14"/>
                <a:gd name="T10" fmla="*/ 14 w 36"/>
                <a:gd name="T11" fmla="*/ 8 h 14"/>
                <a:gd name="T12" fmla="*/ 20 w 36"/>
                <a:gd name="T13" fmla="*/ 10 h 14"/>
                <a:gd name="T14" fmla="*/ 18 w 36"/>
                <a:gd name="T15" fmla="*/ 14 h 14"/>
                <a:gd name="T16" fmla="*/ 28 w 36"/>
                <a:gd name="T17" fmla="*/ 10 h 14"/>
                <a:gd name="T18" fmla="*/ 36 w 36"/>
                <a:gd name="T19" fmla="*/ 6 h 14"/>
                <a:gd name="T20" fmla="*/ 32 w 36"/>
                <a:gd name="T21" fmla="*/ 4 h 14"/>
                <a:gd name="T22" fmla="*/ 26 w 36"/>
                <a:gd name="T23" fmla="*/ 2 h 14"/>
                <a:gd name="T24" fmla="*/ 16 w 36"/>
                <a:gd name="T25" fmla="*/ 4 h 14"/>
                <a:gd name="T26" fmla="*/ 22 w 3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4"/>
                <a:gd name="T44" fmla="*/ 36 w 3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4">
                  <a:moveTo>
                    <a:pt x="22" y="0"/>
                  </a:moveTo>
                  <a:lnTo>
                    <a:pt x="16" y="0"/>
                  </a:lnTo>
                  <a:lnTo>
                    <a:pt x="10" y="4"/>
                  </a:lnTo>
                  <a:lnTo>
                    <a:pt x="0" y="10"/>
                  </a:lnTo>
                  <a:lnTo>
                    <a:pt x="10" y="10"/>
                  </a:lnTo>
                  <a:lnTo>
                    <a:pt x="14" y="8"/>
                  </a:lnTo>
                  <a:lnTo>
                    <a:pt x="20" y="10"/>
                  </a:lnTo>
                  <a:lnTo>
                    <a:pt x="18" y="14"/>
                  </a:lnTo>
                  <a:lnTo>
                    <a:pt x="28" y="10"/>
                  </a:lnTo>
                  <a:lnTo>
                    <a:pt x="36" y="6"/>
                  </a:lnTo>
                  <a:lnTo>
                    <a:pt x="32" y="4"/>
                  </a:lnTo>
                  <a:lnTo>
                    <a:pt x="26" y="2"/>
                  </a:lnTo>
                  <a:lnTo>
                    <a:pt x="16" y="4"/>
                  </a:lnTo>
                  <a:lnTo>
                    <a:pt x="22" y="0"/>
                  </a:lnTo>
                  <a:close/>
                </a:path>
              </a:pathLst>
            </a:custGeom>
            <a:solidFill>
              <a:srgbClr val="55A26A"/>
            </a:solidFill>
            <a:ln w="3175">
              <a:solidFill>
                <a:srgbClr val="16753F"/>
              </a:solidFill>
              <a:round/>
              <a:headEnd/>
              <a:tailEnd/>
            </a:ln>
          </p:spPr>
          <p:txBody>
            <a:bodyPr/>
            <a:lstStyle/>
            <a:p>
              <a:endParaRPr lang="en-US"/>
            </a:p>
          </p:txBody>
        </p:sp>
        <p:sp>
          <p:nvSpPr>
            <p:cNvPr id="29487" name="Freeform 546"/>
            <p:cNvSpPr>
              <a:spLocks/>
            </p:cNvSpPr>
            <p:nvPr/>
          </p:nvSpPr>
          <p:spPr bwMode="auto">
            <a:xfrm>
              <a:off x="1064" y="2244"/>
              <a:ext cx="50" cy="14"/>
            </a:xfrm>
            <a:custGeom>
              <a:avLst/>
              <a:gdLst>
                <a:gd name="T0" fmla="*/ 18 w 50"/>
                <a:gd name="T1" fmla="*/ 0 h 14"/>
                <a:gd name="T2" fmla="*/ 14 w 50"/>
                <a:gd name="T3" fmla="*/ 0 h 14"/>
                <a:gd name="T4" fmla="*/ 8 w 50"/>
                <a:gd name="T5" fmla="*/ 2 h 14"/>
                <a:gd name="T6" fmla="*/ 4 w 50"/>
                <a:gd name="T7" fmla="*/ 4 h 14"/>
                <a:gd name="T8" fmla="*/ 0 w 50"/>
                <a:gd name="T9" fmla="*/ 8 h 14"/>
                <a:gd name="T10" fmla="*/ 4 w 50"/>
                <a:gd name="T11" fmla="*/ 8 h 14"/>
                <a:gd name="T12" fmla="*/ 10 w 50"/>
                <a:gd name="T13" fmla="*/ 8 h 14"/>
                <a:gd name="T14" fmla="*/ 14 w 50"/>
                <a:gd name="T15" fmla="*/ 8 h 14"/>
                <a:gd name="T16" fmla="*/ 20 w 50"/>
                <a:gd name="T17" fmla="*/ 10 h 14"/>
                <a:gd name="T18" fmla="*/ 16 w 50"/>
                <a:gd name="T19" fmla="*/ 10 h 14"/>
                <a:gd name="T20" fmla="*/ 14 w 50"/>
                <a:gd name="T21" fmla="*/ 14 h 14"/>
                <a:gd name="T22" fmla="*/ 24 w 50"/>
                <a:gd name="T23" fmla="*/ 14 h 14"/>
                <a:gd name="T24" fmla="*/ 32 w 50"/>
                <a:gd name="T25" fmla="*/ 14 h 14"/>
                <a:gd name="T26" fmla="*/ 30 w 50"/>
                <a:gd name="T27" fmla="*/ 10 h 14"/>
                <a:gd name="T28" fmla="*/ 28 w 50"/>
                <a:gd name="T29" fmla="*/ 8 h 14"/>
                <a:gd name="T30" fmla="*/ 38 w 50"/>
                <a:gd name="T31" fmla="*/ 8 h 14"/>
                <a:gd name="T32" fmla="*/ 50 w 50"/>
                <a:gd name="T33" fmla="*/ 10 h 14"/>
                <a:gd name="T34" fmla="*/ 44 w 50"/>
                <a:gd name="T35" fmla="*/ 4 h 14"/>
                <a:gd name="T36" fmla="*/ 36 w 50"/>
                <a:gd name="T37" fmla="*/ 2 h 14"/>
                <a:gd name="T38" fmla="*/ 28 w 50"/>
                <a:gd name="T39" fmla="*/ 0 h 14"/>
                <a:gd name="T40" fmla="*/ 20 w 50"/>
                <a:gd name="T41" fmla="*/ 0 h 14"/>
                <a:gd name="T42" fmla="*/ 22 w 50"/>
                <a:gd name="T43" fmla="*/ 0 h 14"/>
                <a:gd name="T44" fmla="*/ 18 w 50"/>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14"/>
                <a:gd name="T71" fmla="*/ 50 w 5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14">
                  <a:moveTo>
                    <a:pt x="18" y="0"/>
                  </a:moveTo>
                  <a:lnTo>
                    <a:pt x="14" y="0"/>
                  </a:lnTo>
                  <a:lnTo>
                    <a:pt x="8" y="2"/>
                  </a:lnTo>
                  <a:lnTo>
                    <a:pt x="4" y="4"/>
                  </a:lnTo>
                  <a:lnTo>
                    <a:pt x="0" y="8"/>
                  </a:lnTo>
                  <a:lnTo>
                    <a:pt x="4" y="8"/>
                  </a:lnTo>
                  <a:lnTo>
                    <a:pt x="10" y="8"/>
                  </a:lnTo>
                  <a:lnTo>
                    <a:pt x="14" y="8"/>
                  </a:lnTo>
                  <a:lnTo>
                    <a:pt x="20" y="10"/>
                  </a:lnTo>
                  <a:lnTo>
                    <a:pt x="16" y="10"/>
                  </a:lnTo>
                  <a:lnTo>
                    <a:pt x="14" y="14"/>
                  </a:lnTo>
                  <a:lnTo>
                    <a:pt x="24" y="14"/>
                  </a:lnTo>
                  <a:lnTo>
                    <a:pt x="32" y="14"/>
                  </a:lnTo>
                  <a:lnTo>
                    <a:pt x="30" y="10"/>
                  </a:lnTo>
                  <a:lnTo>
                    <a:pt x="28" y="8"/>
                  </a:lnTo>
                  <a:lnTo>
                    <a:pt x="38" y="8"/>
                  </a:lnTo>
                  <a:lnTo>
                    <a:pt x="50" y="10"/>
                  </a:lnTo>
                  <a:lnTo>
                    <a:pt x="44" y="4"/>
                  </a:lnTo>
                  <a:lnTo>
                    <a:pt x="36" y="2"/>
                  </a:lnTo>
                  <a:lnTo>
                    <a:pt x="28" y="0"/>
                  </a:lnTo>
                  <a:lnTo>
                    <a:pt x="20" y="0"/>
                  </a:lnTo>
                  <a:lnTo>
                    <a:pt x="22"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488" name="Freeform 547"/>
            <p:cNvSpPr>
              <a:spLocks/>
            </p:cNvSpPr>
            <p:nvPr/>
          </p:nvSpPr>
          <p:spPr bwMode="auto">
            <a:xfrm>
              <a:off x="1092" y="2258"/>
              <a:ext cx="42" cy="14"/>
            </a:xfrm>
            <a:custGeom>
              <a:avLst/>
              <a:gdLst>
                <a:gd name="T0" fmla="*/ 16 w 42"/>
                <a:gd name="T1" fmla="*/ 4 h 14"/>
                <a:gd name="T2" fmla="*/ 12 w 42"/>
                <a:gd name="T3" fmla="*/ 2 h 14"/>
                <a:gd name="T4" fmla="*/ 8 w 42"/>
                <a:gd name="T5" fmla="*/ 4 h 14"/>
                <a:gd name="T6" fmla="*/ 0 w 42"/>
                <a:gd name="T7" fmla="*/ 8 h 14"/>
                <a:gd name="T8" fmla="*/ 6 w 42"/>
                <a:gd name="T9" fmla="*/ 8 h 14"/>
                <a:gd name="T10" fmla="*/ 14 w 42"/>
                <a:gd name="T11" fmla="*/ 10 h 14"/>
                <a:gd name="T12" fmla="*/ 26 w 42"/>
                <a:gd name="T13" fmla="*/ 14 h 14"/>
                <a:gd name="T14" fmla="*/ 24 w 42"/>
                <a:gd name="T15" fmla="*/ 12 h 14"/>
                <a:gd name="T16" fmla="*/ 22 w 42"/>
                <a:gd name="T17" fmla="*/ 8 h 14"/>
                <a:gd name="T18" fmla="*/ 32 w 42"/>
                <a:gd name="T19" fmla="*/ 8 h 14"/>
                <a:gd name="T20" fmla="*/ 42 w 42"/>
                <a:gd name="T21" fmla="*/ 8 h 14"/>
                <a:gd name="T22" fmla="*/ 28 w 42"/>
                <a:gd name="T23" fmla="*/ 2 h 14"/>
                <a:gd name="T24" fmla="*/ 30 w 42"/>
                <a:gd name="T25" fmla="*/ 2 h 14"/>
                <a:gd name="T26" fmla="*/ 28 w 42"/>
                <a:gd name="T27" fmla="*/ 0 h 14"/>
                <a:gd name="T28" fmla="*/ 24 w 42"/>
                <a:gd name="T29" fmla="*/ 0 h 14"/>
                <a:gd name="T30" fmla="*/ 18 w 42"/>
                <a:gd name="T31" fmla="*/ 2 h 14"/>
                <a:gd name="T32" fmla="*/ 16 w 42"/>
                <a:gd name="T33" fmla="*/ 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4"/>
                <a:gd name="T53" fmla="*/ 42 w 4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4">
                  <a:moveTo>
                    <a:pt x="16" y="4"/>
                  </a:moveTo>
                  <a:lnTo>
                    <a:pt x="12" y="2"/>
                  </a:lnTo>
                  <a:lnTo>
                    <a:pt x="8" y="4"/>
                  </a:lnTo>
                  <a:lnTo>
                    <a:pt x="0" y="8"/>
                  </a:lnTo>
                  <a:lnTo>
                    <a:pt x="6" y="8"/>
                  </a:lnTo>
                  <a:lnTo>
                    <a:pt x="14" y="10"/>
                  </a:lnTo>
                  <a:lnTo>
                    <a:pt x="26" y="14"/>
                  </a:lnTo>
                  <a:lnTo>
                    <a:pt x="24" y="12"/>
                  </a:lnTo>
                  <a:lnTo>
                    <a:pt x="22" y="8"/>
                  </a:lnTo>
                  <a:lnTo>
                    <a:pt x="32" y="8"/>
                  </a:lnTo>
                  <a:lnTo>
                    <a:pt x="42" y="8"/>
                  </a:lnTo>
                  <a:lnTo>
                    <a:pt x="28" y="2"/>
                  </a:lnTo>
                  <a:lnTo>
                    <a:pt x="30" y="2"/>
                  </a:lnTo>
                  <a:lnTo>
                    <a:pt x="28" y="0"/>
                  </a:lnTo>
                  <a:lnTo>
                    <a:pt x="24" y="0"/>
                  </a:lnTo>
                  <a:lnTo>
                    <a:pt x="18" y="2"/>
                  </a:lnTo>
                  <a:lnTo>
                    <a:pt x="16" y="4"/>
                  </a:lnTo>
                  <a:close/>
                </a:path>
              </a:pathLst>
            </a:custGeom>
            <a:solidFill>
              <a:srgbClr val="55A26A"/>
            </a:solidFill>
            <a:ln w="3175">
              <a:solidFill>
                <a:srgbClr val="16753F"/>
              </a:solidFill>
              <a:round/>
              <a:headEnd/>
              <a:tailEnd/>
            </a:ln>
          </p:spPr>
          <p:txBody>
            <a:bodyPr/>
            <a:lstStyle/>
            <a:p>
              <a:endParaRPr lang="en-US"/>
            </a:p>
          </p:txBody>
        </p:sp>
        <p:sp>
          <p:nvSpPr>
            <p:cNvPr id="29489" name="Freeform 548"/>
            <p:cNvSpPr>
              <a:spLocks/>
            </p:cNvSpPr>
            <p:nvPr/>
          </p:nvSpPr>
          <p:spPr bwMode="auto">
            <a:xfrm>
              <a:off x="1086" y="2234"/>
              <a:ext cx="30" cy="10"/>
            </a:xfrm>
            <a:custGeom>
              <a:avLst/>
              <a:gdLst>
                <a:gd name="T0" fmla="*/ 18 w 30"/>
                <a:gd name="T1" fmla="*/ 0 h 10"/>
                <a:gd name="T2" fmla="*/ 8 w 30"/>
                <a:gd name="T3" fmla="*/ 0 h 10"/>
                <a:gd name="T4" fmla="*/ 4 w 30"/>
                <a:gd name="T5" fmla="*/ 2 h 10"/>
                <a:gd name="T6" fmla="*/ 0 w 30"/>
                <a:gd name="T7" fmla="*/ 4 h 10"/>
                <a:gd name="T8" fmla="*/ 16 w 30"/>
                <a:gd name="T9" fmla="*/ 10 h 10"/>
                <a:gd name="T10" fmla="*/ 22 w 30"/>
                <a:gd name="T11" fmla="*/ 10 h 10"/>
                <a:gd name="T12" fmla="*/ 28 w 30"/>
                <a:gd name="T13" fmla="*/ 8 h 10"/>
                <a:gd name="T14" fmla="*/ 26 w 30"/>
                <a:gd name="T15" fmla="*/ 6 h 10"/>
                <a:gd name="T16" fmla="*/ 22 w 30"/>
                <a:gd name="T17" fmla="*/ 4 h 10"/>
                <a:gd name="T18" fmla="*/ 24 w 30"/>
                <a:gd name="T19" fmla="*/ 4 h 10"/>
                <a:gd name="T20" fmla="*/ 26 w 30"/>
                <a:gd name="T21" fmla="*/ 4 h 10"/>
                <a:gd name="T22" fmla="*/ 28 w 30"/>
                <a:gd name="T23" fmla="*/ 4 h 10"/>
                <a:gd name="T24" fmla="*/ 30 w 30"/>
                <a:gd name="T25" fmla="*/ 4 h 10"/>
                <a:gd name="T26" fmla="*/ 28 w 30"/>
                <a:gd name="T27" fmla="*/ 2 h 10"/>
                <a:gd name="T28" fmla="*/ 26 w 30"/>
                <a:gd name="T29" fmla="*/ 0 h 10"/>
                <a:gd name="T30" fmla="*/ 18 w 30"/>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0"/>
                <a:gd name="T50" fmla="*/ 30 w 3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0">
                  <a:moveTo>
                    <a:pt x="18" y="0"/>
                  </a:moveTo>
                  <a:lnTo>
                    <a:pt x="8" y="0"/>
                  </a:lnTo>
                  <a:lnTo>
                    <a:pt x="4" y="2"/>
                  </a:lnTo>
                  <a:lnTo>
                    <a:pt x="0" y="4"/>
                  </a:lnTo>
                  <a:lnTo>
                    <a:pt x="16" y="10"/>
                  </a:lnTo>
                  <a:lnTo>
                    <a:pt x="22" y="10"/>
                  </a:lnTo>
                  <a:lnTo>
                    <a:pt x="28" y="8"/>
                  </a:lnTo>
                  <a:lnTo>
                    <a:pt x="26" y="6"/>
                  </a:lnTo>
                  <a:lnTo>
                    <a:pt x="22" y="4"/>
                  </a:lnTo>
                  <a:lnTo>
                    <a:pt x="24" y="4"/>
                  </a:lnTo>
                  <a:lnTo>
                    <a:pt x="26" y="4"/>
                  </a:lnTo>
                  <a:lnTo>
                    <a:pt x="28" y="4"/>
                  </a:lnTo>
                  <a:lnTo>
                    <a:pt x="30" y="4"/>
                  </a:lnTo>
                  <a:lnTo>
                    <a:pt x="28" y="2"/>
                  </a:lnTo>
                  <a:lnTo>
                    <a:pt x="26"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490" name="Freeform 549"/>
            <p:cNvSpPr>
              <a:spLocks/>
            </p:cNvSpPr>
            <p:nvPr/>
          </p:nvSpPr>
          <p:spPr bwMode="auto">
            <a:xfrm>
              <a:off x="1070" y="2224"/>
              <a:ext cx="30" cy="8"/>
            </a:xfrm>
            <a:custGeom>
              <a:avLst/>
              <a:gdLst>
                <a:gd name="T0" fmla="*/ 20 w 30"/>
                <a:gd name="T1" fmla="*/ 0 h 8"/>
                <a:gd name="T2" fmla="*/ 10 w 30"/>
                <a:gd name="T3" fmla="*/ 0 h 8"/>
                <a:gd name="T4" fmla="*/ 0 w 30"/>
                <a:gd name="T5" fmla="*/ 4 h 8"/>
                <a:gd name="T6" fmla="*/ 12 w 30"/>
                <a:gd name="T7" fmla="*/ 6 h 8"/>
                <a:gd name="T8" fmla="*/ 18 w 30"/>
                <a:gd name="T9" fmla="*/ 6 h 8"/>
                <a:gd name="T10" fmla="*/ 24 w 30"/>
                <a:gd name="T11" fmla="*/ 8 h 8"/>
                <a:gd name="T12" fmla="*/ 20 w 30"/>
                <a:gd name="T13" fmla="*/ 4 h 8"/>
                <a:gd name="T14" fmla="*/ 26 w 30"/>
                <a:gd name="T15" fmla="*/ 4 h 8"/>
                <a:gd name="T16" fmla="*/ 30 w 30"/>
                <a:gd name="T17" fmla="*/ 2 h 8"/>
                <a:gd name="T18" fmla="*/ 28 w 30"/>
                <a:gd name="T19" fmla="*/ 0 h 8"/>
                <a:gd name="T20" fmla="*/ 26 w 30"/>
                <a:gd name="T21" fmla="*/ 0 h 8"/>
                <a:gd name="T22" fmla="*/ 20 w 30"/>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
                <a:gd name="T38" fmla="*/ 30 w 3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
                  <a:moveTo>
                    <a:pt x="20" y="0"/>
                  </a:moveTo>
                  <a:lnTo>
                    <a:pt x="10" y="0"/>
                  </a:lnTo>
                  <a:lnTo>
                    <a:pt x="0" y="4"/>
                  </a:lnTo>
                  <a:lnTo>
                    <a:pt x="12" y="6"/>
                  </a:lnTo>
                  <a:lnTo>
                    <a:pt x="18" y="6"/>
                  </a:lnTo>
                  <a:lnTo>
                    <a:pt x="24" y="8"/>
                  </a:lnTo>
                  <a:lnTo>
                    <a:pt x="20" y="4"/>
                  </a:lnTo>
                  <a:lnTo>
                    <a:pt x="26" y="4"/>
                  </a:lnTo>
                  <a:lnTo>
                    <a:pt x="30" y="2"/>
                  </a:lnTo>
                  <a:lnTo>
                    <a:pt x="28" y="0"/>
                  </a:lnTo>
                  <a:lnTo>
                    <a:pt x="26"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491" name="Freeform 550"/>
            <p:cNvSpPr>
              <a:spLocks/>
            </p:cNvSpPr>
            <p:nvPr/>
          </p:nvSpPr>
          <p:spPr bwMode="auto">
            <a:xfrm>
              <a:off x="1046" y="2210"/>
              <a:ext cx="34" cy="10"/>
            </a:xfrm>
            <a:custGeom>
              <a:avLst/>
              <a:gdLst>
                <a:gd name="T0" fmla="*/ 20 w 34"/>
                <a:gd name="T1" fmla="*/ 2 h 10"/>
                <a:gd name="T2" fmla="*/ 10 w 34"/>
                <a:gd name="T3" fmla="*/ 2 h 10"/>
                <a:gd name="T4" fmla="*/ 0 w 34"/>
                <a:gd name="T5" fmla="*/ 6 h 10"/>
                <a:gd name="T6" fmla="*/ 16 w 34"/>
                <a:gd name="T7" fmla="*/ 10 h 10"/>
                <a:gd name="T8" fmla="*/ 24 w 34"/>
                <a:gd name="T9" fmla="*/ 10 h 10"/>
                <a:gd name="T10" fmla="*/ 30 w 34"/>
                <a:gd name="T11" fmla="*/ 10 h 10"/>
                <a:gd name="T12" fmla="*/ 24 w 34"/>
                <a:gd name="T13" fmla="*/ 6 h 10"/>
                <a:gd name="T14" fmla="*/ 30 w 34"/>
                <a:gd name="T15" fmla="*/ 8 h 10"/>
                <a:gd name="T16" fmla="*/ 32 w 34"/>
                <a:gd name="T17" fmla="*/ 8 h 10"/>
                <a:gd name="T18" fmla="*/ 34 w 34"/>
                <a:gd name="T19" fmla="*/ 6 h 10"/>
                <a:gd name="T20" fmla="*/ 32 w 34"/>
                <a:gd name="T21" fmla="*/ 4 h 10"/>
                <a:gd name="T22" fmla="*/ 30 w 34"/>
                <a:gd name="T23" fmla="*/ 2 h 10"/>
                <a:gd name="T24" fmla="*/ 24 w 34"/>
                <a:gd name="T25" fmla="*/ 0 h 10"/>
                <a:gd name="T26" fmla="*/ 20 w 3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0"/>
                <a:gd name="T44" fmla="*/ 34 w 3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0">
                  <a:moveTo>
                    <a:pt x="20" y="2"/>
                  </a:moveTo>
                  <a:lnTo>
                    <a:pt x="10" y="2"/>
                  </a:lnTo>
                  <a:lnTo>
                    <a:pt x="0" y="6"/>
                  </a:lnTo>
                  <a:lnTo>
                    <a:pt x="16" y="10"/>
                  </a:lnTo>
                  <a:lnTo>
                    <a:pt x="24" y="10"/>
                  </a:lnTo>
                  <a:lnTo>
                    <a:pt x="30" y="10"/>
                  </a:lnTo>
                  <a:lnTo>
                    <a:pt x="24" y="6"/>
                  </a:lnTo>
                  <a:lnTo>
                    <a:pt x="30" y="8"/>
                  </a:lnTo>
                  <a:lnTo>
                    <a:pt x="32" y="8"/>
                  </a:lnTo>
                  <a:lnTo>
                    <a:pt x="34" y="6"/>
                  </a:lnTo>
                  <a:lnTo>
                    <a:pt x="32" y="4"/>
                  </a:lnTo>
                  <a:lnTo>
                    <a:pt x="30" y="2"/>
                  </a:lnTo>
                  <a:lnTo>
                    <a:pt x="24" y="0"/>
                  </a:lnTo>
                  <a:lnTo>
                    <a:pt x="20" y="2"/>
                  </a:lnTo>
                  <a:close/>
                </a:path>
              </a:pathLst>
            </a:custGeom>
            <a:solidFill>
              <a:srgbClr val="55A26A"/>
            </a:solidFill>
            <a:ln w="3175">
              <a:solidFill>
                <a:srgbClr val="16753F"/>
              </a:solidFill>
              <a:round/>
              <a:headEnd/>
              <a:tailEnd/>
            </a:ln>
          </p:spPr>
          <p:txBody>
            <a:bodyPr/>
            <a:lstStyle/>
            <a:p>
              <a:endParaRPr lang="en-US"/>
            </a:p>
          </p:txBody>
        </p:sp>
        <p:sp>
          <p:nvSpPr>
            <p:cNvPr id="29492" name="Freeform 551"/>
            <p:cNvSpPr>
              <a:spLocks/>
            </p:cNvSpPr>
            <p:nvPr/>
          </p:nvSpPr>
          <p:spPr bwMode="auto">
            <a:xfrm>
              <a:off x="1092" y="2214"/>
              <a:ext cx="30" cy="10"/>
            </a:xfrm>
            <a:custGeom>
              <a:avLst/>
              <a:gdLst>
                <a:gd name="T0" fmla="*/ 14 w 30"/>
                <a:gd name="T1" fmla="*/ 0 h 10"/>
                <a:gd name="T2" fmla="*/ 6 w 30"/>
                <a:gd name="T3" fmla="*/ 0 h 10"/>
                <a:gd name="T4" fmla="*/ 0 w 30"/>
                <a:gd name="T5" fmla="*/ 2 h 10"/>
                <a:gd name="T6" fmla="*/ 10 w 30"/>
                <a:gd name="T7" fmla="*/ 8 h 10"/>
                <a:gd name="T8" fmla="*/ 24 w 30"/>
                <a:gd name="T9" fmla="*/ 10 h 10"/>
                <a:gd name="T10" fmla="*/ 20 w 30"/>
                <a:gd name="T11" fmla="*/ 8 h 10"/>
                <a:gd name="T12" fmla="*/ 28 w 30"/>
                <a:gd name="T13" fmla="*/ 6 h 10"/>
                <a:gd name="T14" fmla="*/ 24 w 30"/>
                <a:gd name="T15" fmla="*/ 4 h 10"/>
                <a:gd name="T16" fmla="*/ 30 w 30"/>
                <a:gd name="T17" fmla="*/ 2 h 10"/>
                <a:gd name="T18" fmla="*/ 24 w 30"/>
                <a:gd name="T19" fmla="*/ 2 h 10"/>
                <a:gd name="T20" fmla="*/ 18 w 30"/>
                <a:gd name="T21" fmla="*/ 2 h 10"/>
                <a:gd name="T22" fmla="*/ 14 w 3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0"/>
                <a:gd name="T38" fmla="*/ 30 w 3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0">
                  <a:moveTo>
                    <a:pt x="14" y="0"/>
                  </a:moveTo>
                  <a:lnTo>
                    <a:pt x="6" y="0"/>
                  </a:lnTo>
                  <a:lnTo>
                    <a:pt x="0" y="2"/>
                  </a:lnTo>
                  <a:lnTo>
                    <a:pt x="10" y="8"/>
                  </a:lnTo>
                  <a:lnTo>
                    <a:pt x="24" y="10"/>
                  </a:lnTo>
                  <a:lnTo>
                    <a:pt x="20" y="8"/>
                  </a:lnTo>
                  <a:lnTo>
                    <a:pt x="28" y="6"/>
                  </a:lnTo>
                  <a:lnTo>
                    <a:pt x="24" y="4"/>
                  </a:lnTo>
                  <a:lnTo>
                    <a:pt x="30" y="2"/>
                  </a:lnTo>
                  <a:lnTo>
                    <a:pt x="24" y="2"/>
                  </a:lnTo>
                  <a:lnTo>
                    <a:pt x="18" y="2"/>
                  </a:lnTo>
                  <a:lnTo>
                    <a:pt x="14" y="0"/>
                  </a:lnTo>
                  <a:close/>
                </a:path>
              </a:pathLst>
            </a:custGeom>
            <a:solidFill>
              <a:srgbClr val="55A26A"/>
            </a:solidFill>
            <a:ln w="3175">
              <a:solidFill>
                <a:srgbClr val="16753F"/>
              </a:solidFill>
              <a:round/>
              <a:headEnd/>
              <a:tailEnd/>
            </a:ln>
          </p:spPr>
          <p:txBody>
            <a:bodyPr/>
            <a:lstStyle/>
            <a:p>
              <a:endParaRPr lang="en-US"/>
            </a:p>
          </p:txBody>
        </p:sp>
        <p:sp>
          <p:nvSpPr>
            <p:cNvPr id="29493" name="Freeform 552"/>
            <p:cNvSpPr>
              <a:spLocks/>
            </p:cNvSpPr>
            <p:nvPr/>
          </p:nvSpPr>
          <p:spPr bwMode="auto">
            <a:xfrm>
              <a:off x="1078" y="2202"/>
              <a:ext cx="24" cy="10"/>
            </a:xfrm>
            <a:custGeom>
              <a:avLst/>
              <a:gdLst>
                <a:gd name="T0" fmla="*/ 16 w 24"/>
                <a:gd name="T1" fmla="*/ 0 h 10"/>
                <a:gd name="T2" fmla="*/ 6 w 24"/>
                <a:gd name="T3" fmla="*/ 0 h 10"/>
                <a:gd name="T4" fmla="*/ 2 w 24"/>
                <a:gd name="T5" fmla="*/ 2 h 10"/>
                <a:gd name="T6" fmla="*/ 0 w 24"/>
                <a:gd name="T7" fmla="*/ 4 h 10"/>
                <a:gd name="T8" fmla="*/ 2 w 24"/>
                <a:gd name="T9" fmla="*/ 8 h 10"/>
                <a:gd name="T10" fmla="*/ 6 w 24"/>
                <a:gd name="T11" fmla="*/ 8 h 10"/>
                <a:gd name="T12" fmla="*/ 12 w 24"/>
                <a:gd name="T13" fmla="*/ 8 h 10"/>
                <a:gd name="T14" fmla="*/ 16 w 24"/>
                <a:gd name="T15" fmla="*/ 10 h 10"/>
                <a:gd name="T16" fmla="*/ 14 w 24"/>
                <a:gd name="T17" fmla="*/ 4 h 10"/>
                <a:gd name="T18" fmla="*/ 24 w 24"/>
                <a:gd name="T19" fmla="*/ 4 h 10"/>
                <a:gd name="T20" fmla="*/ 20 w 24"/>
                <a:gd name="T21" fmla="*/ 2 h 10"/>
                <a:gd name="T22" fmla="*/ 16 w 2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0"/>
                <a:gd name="T38" fmla="*/ 24 w 2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0">
                  <a:moveTo>
                    <a:pt x="16" y="0"/>
                  </a:moveTo>
                  <a:lnTo>
                    <a:pt x="6" y="0"/>
                  </a:lnTo>
                  <a:lnTo>
                    <a:pt x="2" y="2"/>
                  </a:lnTo>
                  <a:lnTo>
                    <a:pt x="0" y="4"/>
                  </a:lnTo>
                  <a:lnTo>
                    <a:pt x="2" y="8"/>
                  </a:lnTo>
                  <a:lnTo>
                    <a:pt x="6" y="8"/>
                  </a:lnTo>
                  <a:lnTo>
                    <a:pt x="12" y="8"/>
                  </a:lnTo>
                  <a:lnTo>
                    <a:pt x="16" y="10"/>
                  </a:lnTo>
                  <a:lnTo>
                    <a:pt x="14" y="4"/>
                  </a:lnTo>
                  <a:lnTo>
                    <a:pt x="24" y="4"/>
                  </a:lnTo>
                  <a:lnTo>
                    <a:pt x="20" y="2"/>
                  </a:lnTo>
                  <a:lnTo>
                    <a:pt x="16" y="0"/>
                  </a:lnTo>
                  <a:close/>
                </a:path>
              </a:pathLst>
            </a:custGeom>
            <a:solidFill>
              <a:srgbClr val="55A26A"/>
            </a:solidFill>
            <a:ln w="3175">
              <a:solidFill>
                <a:srgbClr val="16753F"/>
              </a:solidFill>
              <a:round/>
              <a:headEnd/>
              <a:tailEnd/>
            </a:ln>
          </p:spPr>
          <p:txBody>
            <a:bodyPr/>
            <a:lstStyle/>
            <a:p>
              <a:endParaRPr lang="en-US"/>
            </a:p>
          </p:txBody>
        </p:sp>
        <p:sp>
          <p:nvSpPr>
            <p:cNvPr id="29494" name="Freeform 553"/>
            <p:cNvSpPr>
              <a:spLocks/>
            </p:cNvSpPr>
            <p:nvPr/>
          </p:nvSpPr>
          <p:spPr bwMode="auto">
            <a:xfrm>
              <a:off x="1012" y="2192"/>
              <a:ext cx="34" cy="10"/>
            </a:xfrm>
            <a:custGeom>
              <a:avLst/>
              <a:gdLst>
                <a:gd name="T0" fmla="*/ 18 w 34"/>
                <a:gd name="T1" fmla="*/ 4 h 10"/>
                <a:gd name="T2" fmla="*/ 14 w 34"/>
                <a:gd name="T3" fmla="*/ 2 h 10"/>
                <a:gd name="T4" fmla="*/ 8 w 34"/>
                <a:gd name="T5" fmla="*/ 4 h 10"/>
                <a:gd name="T6" fmla="*/ 4 w 34"/>
                <a:gd name="T7" fmla="*/ 6 h 10"/>
                <a:gd name="T8" fmla="*/ 0 w 34"/>
                <a:gd name="T9" fmla="*/ 10 h 10"/>
                <a:gd name="T10" fmla="*/ 12 w 34"/>
                <a:gd name="T11" fmla="*/ 10 h 10"/>
                <a:gd name="T12" fmla="*/ 24 w 34"/>
                <a:gd name="T13" fmla="*/ 10 h 10"/>
                <a:gd name="T14" fmla="*/ 20 w 34"/>
                <a:gd name="T15" fmla="*/ 8 h 10"/>
                <a:gd name="T16" fmla="*/ 26 w 34"/>
                <a:gd name="T17" fmla="*/ 8 h 10"/>
                <a:gd name="T18" fmla="*/ 34 w 34"/>
                <a:gd name="T19" fmla="*/ 6 h 10"/>
                <a:gd name="T20" fmla="*/ 26 w 34"/>
                <a:gd name="T21" fmla="*/ 2 h 10"/>
                <a:gd name="T22" fmla="*/ 18 w 34"/>
                <a:gd name="T23" fmla="*/ 0 h 10"/>
                <a:gd name="T24" fmla="*/ 16 w 34"/>
                <a:gd name="T25" fmla="*/ 2 h 10"/>
                <a:gd name="T26" fmla="*/ 18 w 34"/>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0"/>
                <a:gd name="T44" fmla="*/ 34 w 3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0">
                  <a:moveTo>
                    <a:pt x="18" y="4"/>
                  </a:moveTo>
                  <a:lnTo>
                    <a:pt x="14" y="2"/>
                  </a:lnTo>
                  <a:lnTo>
                    <a:pt x="8" y="4"/>
                  </a:lnTo>
                  <a:lnTo>
                    <a:pt x="4" y="6"/>
                  </a:lnTo>
                  <a:lnTo>
                    <a:pt x="0" y="10"/>
                  </a:lnTo>
                  <a:lnTo>
                    <a:pt x="12" y="10"/>
                  </a:lnTo>
                  <a:lnTo>
                    <a:pt x="24" y="10"/>
                  </a:lnTo>
                  <a:lnTo>
                    <a:pt x="20" y="8"/>
                  </a:lnTo>
                  <a:lnTo>
                    <a:pt x="26" y="8"/>
                  </a:lnTo>
                  <a:lnTo>
                    <a:pt x="34" y="6"/>
                  </a:lnTo>
                  <a:lnTo>
                    <a:pt x="26" y="2"/>
                  </a:lnTo>
                  <a:lnTo>
                    <a:pt x="18" y="0"/>
                  </a:lnTo>
                  <a:lnTo>
                    <a:pt x="16" y="2"/>
                  </a:lnTo>
                  <a:lnTo>
                    <a:pt x="18" y="4"/>
                  </a:lnTo>
                  <a:close/>
                </a:path>
              </a:pathLst>
            </a:custGeom>
            <a:solidFill>
              <a:srgbClr val="55A26A"/>
            </a:solidFill>
            <a:ln w="3175">
              <a:solidFill>
                <a:srgbClr val="16753F"/>
              </a:solidFill>
              <a:round/>
              <a:headEnd/>
              <a:tailEnd/>
            </a:ln>
          </p:spPr>
          <p:txBody>
            <a:bodyPr/>
            <a:lstStyle/>
            <a:p>
              <a:endParaRPr lang="en-US"/>
            </a:p>
          </p:txBody>
        </p:sp>
        <p:sp>
          <p:nvSpPr>
            <p:cNvPr id="29495" name="Freeform 554"/>
            <p:cNvSpPr>
              <a:spLocks/>
            </p:cNvSpPr>
            <p:nvPr/>
          </p:nvSpPr>
          <p:spPr bwMode="auto">
            <a:xfrm>
              <a:off x="1094" y="2282"/>
              <a:ext cx="40" cy="12"/>
            </a:xfrm>
            <a:custGeom>
              <a:avLst/>
              <a:gdLst>
                <a:gd name="T0" fmla="*/ 24 w 40"/>
                <a:gd name="T1" fmla="*/ 0 h 12"/>
                <a:gd name="T2" fmla="*/ 12 w 40"/>
                <a:gd name="T3" fmla="*/ 0 h 12"/>
                <a:gd name="T4" fmla="*/ 6 w 40"/>
                <a:gd name="T5" fmla="*/ 2 h 12"/>
                <a:gd name="T6" fmla="*/ 0 w 40"/>
                <a:gd name="T7" fmla="*/ 6 h 12"/>
                <a:gd name="T8" fmla="*/ 18 w 40"/>
                <a:gd name="T9" fmla="*/ 8 h 12"/>
                <a:gd name="T10" fmla="*/ 34 w 40"/>
                <a:gd name="T11" fmla="*/ 12 h 12"/>
                <a:gd name="T12" fmla="*/ 34 w 40"/>
                <a:gd name="T13" fmla="*/ 10 h 12"/>
                <a:gd name="T14" fmla="*/ 34 w 40"/>
                <a:gd name="T15" fmla="*/ 8 h 12"/>
                <a:gd name="T16" fmla="*/ 36 w 40"/>
                <a:gd name="T17" fmla="*/ 6 h 12"/>
                <a:gd name="T18" fmla="*/ 40 w 40"/>
                <a:gd name="T19" fmla="*/ 6 h 12"/>
                <a:gd name="T20" fmla="*/ 36 w 40"/>
                <a:gd name="T21" fmla="*/ 2 h 12"/>
                <a:gd name="T22" fmla="*/ 30 w 40"/>
                <a:gd name="T23" fmla="*/ 0 h 12"/>
                <a:gd name="T24" fmla="*/ 26 w 40"/>
                <a:gd name="T25" fmla="*/ 0 h 12"/>
                <a:gd name="T26" fmla="*/ 24 w 4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2"/>
                <a:gd name="T44" fmla="*/ 40 w 4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2">
                  <a:moveTo>
                    <a:pt x="24" y="0"/>
                  </a:moveTo>
                  <a:lnTo>
                    <a:pt x="12" y="0"/>
                  </a:lnTo>
                  <a:lnTo>
                    <a:pt x="6" y="2"/>
                  </a:lnTo>
                  <a:lnTo>
                    <a:pt x="0" y="6"/>
                  </a:lnTo>
                  <a:lnTo>
                    <a:pt x="18" y="8"/>
                  </a:lnTo>
                  <a:lnTo>
                    <a:pt x="34" y="12"/>
                  </a:lnTo>
                  <a:lnTo>
                    <a:pt x="34" y="10"/>
                  </a:lnTo>
                  <a:lnTo>
                    <a:pt x="34" y="8"/>
                  </a:lnTo>
                  <a:lnTo>
                    <a:pt x="36" y="6"/>
                  </a:lnTo>
                  <a:lnTo>
                    <a:pt x="40" y="6"/>
                  </a:lnTo>
                  <a:lnTo>
                    <a:pt x="36" y="2"/>
                  </a:lnTo>
                  <a:lnTo>
                    <a:pt x="30" y="0"/>
                  </a:lnTo>
                  <a:lnTo>
                    <a:pt x="26" y="0"/>
                  </a:lnTo>
                  <a:lnTo>
                    <a:pt x="24" y="0"/>
                  </a:lnTo>
                  <a:close/>
                </a:path>
              </a:pathLst>
            </a:custGeom>
            <a:solidFill>
              <a:srgbClr val="55A26A"/>
            </a:solidFill>
            <a:ln w="3175">
              <a:solidFill>
                <a:srgbClr val="16753F"/>
              </a:solidFill>
              <a:round/>
              <a:headEnd/>
              <a:tailEnd/>
            </a:ln>
          </p:spPr>
          <p:txBody>
            <a:bodyPr/>
            <a:lstStyle/>
            <a:p>
              <a:endParaRPr lang="en-US"/>
            </a:p>
          </p:txBody>
        </p:sp>
        <p:sp>
          <p:nvSpPr>
            <p:cNvPr id="29496" name="Freeform 555"/>
            <p:cNvSpPr>
              <a:spLocks/>
            </p:cNvSpPr>
            <p:nvPr/>
          </p:nvSpPr>
          <p:spPr bwMode="auto">
            <a:xfrm>
              <a:off x="974" y="2278"/>
              <a:ext cx="32" cy="12"/>
            </a:xfrm>
            <a:custGeom>
              <a:avLst/>
              <a:gdLst>
                <a:gd name="T0" fmla="*/ 22 w 32"/>
                <a:gd name="T1" fmla="*/ 0 h 12"/>
                <a:gd name="T2" fmla="*/ 16 w 32"/>
                <a:gd name="T3" fmla="*/ 2 h 12"/>
                <a:gd name="T4" fmla="*/ 10 w 32"/>
                <a:gd name="T5" fmla="*/ 4 h 12"/>
                <a:gd name="T6" fmla="*/ 0 w 32"/>
                <a:gd name="T7" fmla="*/ 12 h 12"/>
                <a:gd name="T8" fmla="*/ 14 w 32"/>
                <a:gd name="T9" fmla="*/ 12 h 12"/>
                <a:gd name="T10" fmla="*/ 26 w 32"/>
                <a:gd name="T11" fmla="*/ 10 h 12"/>
                <a:gd name="T12" fmla="*/ 28 w 32"/>
                <a:gd name="T13" fmla="*/ 8 h 12"/>
                <a:gd name="T14" fmla="*/ 32 w 32"/>
                <a:gd name="T15" fmla="*/ 4 h 12"/>
                <a:gd name="T16" fmla="*/ 28 w 32"/>
                <a:gd name="T17" fmla="*/ 4 h 12"/>
                <a:gd name="T18" fmla="*/ 24 w 32"/>
                <a:gd name="T19" fmla="*/ 4 h 12"/>
                <a:gd name="T20" fmla="*/ 30 w 32"/>
                <a:gd name="T21" fmla="*/ 0 h 12"/>
                <a:gd name="T22" fmla="*/ 24 w 32"/>
                <a:gd name="T23" fmla="*/ 0 h 12"/>
                <a:gd name="T24" fmla="*/ 16 w 32"/>
                <a:gd name="T25" fmla="*/ 0 h 12"/>
                <a:gd name="T26" fmla="*/ 22 w 32"/>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2"/>
                <a:gd name="T44" fmla="*/ 32 w 3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2">
                  <a:moveTo>
                    <a:pt x="22" y="0"/>
                  </a:moveTo>
                  <a:lnTo>
                    <a:pt x="16" y="2"/>
                  </a:lnTo>
                  <a:lnTo>
                    <a:pt x="10" y="4"/>
                  </a:lnTo>
                  <a:lnTo>
                    <a:pt x="0" y="12"/>
                  </a:lnTo>
                  <a:lnTo>
                    <a:pt x="14" y="12"/>
                  </a:lnTo>
                  <a:lnTo>
                    <a:pt x="26" y="10"/>
                  </a:lnTo>
                  <a:lnTo>
                    <a:pt x="28" y="8"/>
                  </a:lnTo>
                  <a:lnTo>
                    <a:pt x="32" y="4"/>
                  </a:lnTo>
                  <a:lnTo>
                    <a:pt x="28" y="4"/>
                  </a:lnTo>
                  <a:lnTo>
                    <a:pt x="24" y="4"/>
                  </a:lnTo>
                  <a:lnTo>
                    <a:pt x="30" y="0"/>
                  </a:lnTo>
                  <a:lnTo>
                    <a:pt x="24" y="0"/>
                  </a:lnTo>
                  <a:lnTo>
                    <a:pt x="16" y="0"/>
                  </a:lnTo>
                  <a:lnTo>
                    <a:pt x="22" y="0"/>
                  </a:lnTo>
                  <a:close/>
                </a:path>
              </a:pathLst>
            </a:custGeom>
            <a:solidFill>
              <a:srgbClr val="55A26A"/>
            </a:solidFill>
            <a:ln w="3175">
              <a:solidFill>
                <a:srgbClr val="16753F"/>
              </a:solidFill>
              <a:round/>
              <a:headEnd/>
              <a:tailEnd/>
            </a:ln>
          </p:spPr>
          <p:txBody>
            <a:bodyPr/>
            <a:lstStyle/>
            <a:p>
              <a:endParaRPr lang="en-US"/>
            </a:p>
          </p:txBody>
        </p:sp>
        <p:sp>
          <p:nvSpPr>
            <p:cNvPr id="29497" name="Freeform 556"/>
            <p:cNvSpPr>
              <a:spLocks/>
            </p:cNvSpPr>
            <p:nvPr/>
          </p:nvSpPr>
          <p:spPr bwMode="auto">
            <a:xfrm>
              <a:off x="940" y="2254"/>
              <a:ext cx="34" cy="10"/>
            </a:xfrm>
            <a:custGeom>
              <a:avLst/>
              <a:gdLst>
                <a:gd name="T0" fmla="*/ 22 w 34"/>
                <a:gd name="T1" fmla="*/ 0 h 10"/>
                <a:gd name="T2" fmla="*/ 16 w 34"/>
                <a:gd name="T3" fmla="*/ 2 h 10"/>
                <a:gd name="T4" fmla="*/ 10 w 34"/>
                <a:gd name="T5" fmla="*/ 2 h 10"/>
                <a:gd name="T6" fmla="*/ 0 w 34"/>
                <a:gd name="T7" fmla="*/ 10 h 10"/>
                <a:gd name="T8" fmla="*/ 18 w 34"/>
                <a:gd name="T9" fmla="*/ 10 h 10"/>
                <a:gd name="T10" fmla="*/ 34 w 34"/>
                <a:gd name="T11" fmla="*/ 10 h 10"/>
                <a:gd name="T12" fmla="*/ 28 w 34"/>
                <a:gd name="T13" fmla="*/ 6 h 10"/>
                <a:gd name="T14" fmla="*/ 32 w 34"/>
                <a:gd name="T15" fmla="*/ 4 h 10"/>
                <a:gd name="T16" fmla="*/ 32 w 34"/>
                <a:gd name="T17" fmla="*/ 2 h 10"/>
                <a:gd name="T18" fmla="*/ 30 w 34"/>
                <a:gd name="T19" fmla="*/ 0 h 10"/>
                <a:gd name="T20" fmla="*/ 26 w 34"/>
                <a:gd name="T21" fmla="*/ 0 h 10"/>
                <a:gd name="T22" fmla="*/ 22 w 3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0"/>
                <a:gd name="T38" fmla="*/ 34 w 3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0">
                  <a:moveTo>
                    <a:pt x="22" y="0"/>
                  </a:moveTo>
                  <a:lnTo>
                    <a:pt x="16" y="2"/>
                  </a:lnTo>
                  <a:lnTo>
                    <a:pt x="10" y="2"/>
                  </a:lnTo>
                  <a:lnTo>
                    <a:pt x="0" y="10"/>
                  </a:lnTo>
                  <a:lnTo>
                    <a:pt x="18" y="10"/>
                  </a:lnTo>
                  <a:lnTo>
                    <a:pt x="34" y="10"/>
                  </a:lnTo>
                  <a:lnTo>
                    <a:pt x="28" y="6"/>
                  </a:lnTo>
                  <a:lnTo>
                    <a:pt x="32" y="4"/>
                  </a:lnTo>
                  <a:lnTo>
                    <a:pt x="32" y="2"/>
                  </a:lnTo>
                  <a:lnTo>
                    <a:pt x="30" y="0"/>
                  </a:lnTo>
                  <a:lnTo>
                    <a:pt x="26" y="0"/>
                  </a:lnTo>
                  <a:lnTo>
                    <a:pt x="22" y="0"/>
                  </a:lnTo>
                  <a:close/>
                </a:path>
              </a:pathLst>
            </a:custGeom>
            <a:solidFill>
              <a:srgbClr val="55A26A"/>
            </a:solidFill>
            <a:ln w="3175">
              <a:solidFill>
                <a:srgbClr val="16753F"/>
              </a:solidFill>
              <a:round/>
              <a:headEnd/>
              <a:tailEnd/>
            </a:ln>
          </p:spPr>
          <p:txBody>
            <a:bodyPr/>
            <a:lstStyle/>
            <a:p>
              <a:endParaRPr lang="en-US"/>
            </a:p>
          </p:txBody>
        </p:sp>
        <p:sp>
          <p:nvSpPr>
            <p:cNvPr id="29498" name="Freeform 557"/>
            <p:cNvSpPr>
              <a:spLocks/>
            </p:cNvSpPr>
            <p:nvPr/>
          </p:nvSpPr>
          <p:spPr bwMode="auto">
            <a:xfrm>
              <a:off x="880" y="2288"/>
              <a:ext cx="32" cy="12"/>
            </a:xfrm>
            <a:custGeom>
              <a:avLst/>
              <a:gdLst>
                <a:gd name="T0" fmla="*/ 16 w 32"/>
                <a:gd name="T1" fmla="*/ 0 h 12"/>
                <a:gd name="T2" fmla="*/ 8 w 32"/>
                <a:gd name="T3" fmla="*/ 4 h 12"/>
                <a:gd name="T4" fmla="*/ 4 w 32"/>
                <a:gd name="T5" fmla="*/ 4 h 12"/>
                <a:gd name="T6" fmla="*/ 0 w 32"/>
                <a:gd name="T7" fmla="*/ 8 h 12"/>
                <a:gd name="T8" fmla="*/ 6 w 32"/>
                <a:gd name="T9" fmla="*/ 10 h 12"/>
                <a:gd name="T10" fmla="*/ 10 w 32"/>
                <a:gd name="T11" fmla="*/ 8 h 12"/>
                <a:gd name="T12" fmla="*/ 16 w 32"/>
                <a:gd name="T13" fmla="*/ 8 h 12"/>
                <a:gd name="T14" fmla="*/ 20 w 32"/>
                <a:gd name="T15" fmla="*/ 8 h 12"/>
                <a:gd name="T16" fmla="*/ 16 w 32"/>
                <a:gd name="T17" fmla="*/ 12 h 12"/>
                <a:gd name="T18" fmla="*/ 20 w 32"/>
                <a:gd name="T19" fmla="*/ 10 h 12"/>
                <a:gd name="T20" fmla="*/ 26 w 32"/>
                <a:gd name="T21" fmla="*/ 10 h 12"/>
                <a:gd name="T22" fmla="*/ 30 w 32"/>
                <a:gd name="T23" fmla="*/ 10 h 12"/>
                <a:gd name="T24" fmla="*/ 32 w 32"/>
                <a:gd name="T25" fmla="*/ 8 h 12"/>
                <a:gd name="T26" fmla="*/ 32 w 32"/>
                <a:gd name="T27" fmla="*/ 6 h 12"/>
                <a:gd name="T28" fmla="*/ 32 w 32"/>
                <a:gd name="T29" fmla="*/ 4 h 12"/>
                <a:gd name="T30" fmla="*/ 30 w 32"/>
                <a:gd name="T31" fmla="*/ 4 h 12"/>
                <a:gd name="T32" fmla="*/ 24 w 32"/>
                <a:gd name="T33" fmla="*/ 2 h 12"/>
                <a:gd name="T34" fmla="*/ 26 w 32"/>
                <a:gd name="T35" fmla="*/ 0 h 12"/>
                <a:gd name="T36" fmla="*/ 12 w 32"/>
                <a:gd name="T37" fmla="*/ 2 h 12"/>
                <a:gd name="T38" fmla="*/ 16 w 32"/>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2"/>
                <a:gd name="T62" fmla="*/ 32 w 3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2">
                  <a:moveTo>
                    <a:pt x="16" y="0"/>
                  </a:moveTo>
                  <a:lnTo>
                    <a:pt x="8" y="4"/>
                  </a:lnTo>
                  <a:lnTo>
                    <a:pt x="4" y="4"/>
                  </a:lnTo>
                  <a:lnTo>
                    <a:pt x="0" y="8"/>
                  </a:lnTo>
                  <a:lnTo>
                    <a:pt x="6" y="10"/>
                  </a:lnTo>
                  <a:lnTo>
                    <a:pt x="10" y="8"/>
                  </a:lnTo>
                  <a:lnTo>
                    <a:pt x="16" y="8"/>
                  </a:lnTo>
                  <a:lnTo>
                    <a:pt x="20" y="8"/>
                  </a:lnTo>
                  <a:lnTo>
                    <a:pt x="16" y="12"/>
                  </a:lnTo>
                  <a:lnTo>
                    <a:pt x="20" y="10"/>
                  </a:lnTo>
                  <a:lnTo>
                    <a:pt x="26" y="10"/>
                  </a:lnTo>
                  <a:lnTo>
                    <a:pt x="30" y="10"/>
                  </a:lnTo>
                  <a:lnTo>
                    <a:pt x="32" y="8"/>
                  </a:lnTo>
                  <a:lnTo>
                    <a:pt x="32" y="6"/>
                  </a:lnTo>
                  <a:lnTo>
                    <a:pt x="32" y="4"/>
                  </a:lnTo>
                  <a:lnTo>
                    <a:pt x="30" y="4"/>
                  </a:lnTo>
                  <a:lnTo>
                    <a:pt x="24" y="2"/>
                  </a:lnTo>
                  <a:lnTo>
                    <a:pt x="26" y="0"/>
                  </a:lnTo>
                  <a:lnTo>
                    <a:pt x="12" y="2"/>
                  </a:lnTo>
                  <a:lnTo>
                    <a:pt x="16" y="0"/>
                  </a:lnTo>
                  <a:close/>
                </a:path>
              </a:pathLst>
            </a:custGeom>
            <a:solidFill>
              <a:srgbClr val="55A26A"/>
            </a:solidFill>
            <a:ln w="3175">
              <a:solidFill>
                <a:srgbClr val="16753F"/>
              </a:solidFill>
              <a:round/>
              <a:headEnd/>
              <a:tailEnd/>
            </a:ln>
          </p:spPr>
          <p:txBody>
            <a:bodyPr/>
            <a:lstStyle/>
            <a:p>
              <a:endParaRPr lang="en-US"/>
            </a:p>
          </p:txBody>
        </p:sp>
        <p:sp>
          <p:nvSpPr>
            <p:cNvPr id="29499" name="Freeform 558"/>
            <p:cNvSpPr>
              <a:spLocks/>
            </p:cNvSpPr>
            <p:nvPr/>
          </p:nvSpPr>
          <p:spPr bwMode="auto">
            <a:xfrm>
              <a:off x="848" y="2294"/>
              <a:ext cx="34" cy="18"/>
            </a:xfrm>
            <a:custGeom>
              <a:avLst/>
              <a:gdLst>
                <a:gd name="T0" fmla="*/ 16 w 34"/>
                <a:gd name="T1" fmla="*/ 4 h 18"/>
                <a:gd name="T2" fmla="*/ 8 w 34"/>
                <a:gd name="T3" fmla="*/ 8 h 18"/>
                <a:gd name="T4" fmla="*/ 0 w 34"/>
                <a:gd name="T5" fmla="*/ 12 h 18"/>
                <a:gd name="T6" fmla="*/ 10 w 34"/>
                <a:gd name="T7" fmla="*/ 12 h 18"/>
                <a:gd name="T8" fmla="*/ 20 w 34"/>
                <a:gd name="T9" fmla="*/ 10 h 18"/>
                <a:gd name="T10" fmla="*/ 16 w 34"/>
                <a:gd name="T11" fmla="*/ 14 h 18"/>
                <a:gd name="T12" fmla="*/ 12 w 34"/>
                <a:gd name="T13" fmla="*/ 18 h 18"/>
                <a:gd name="T14" fmla="*/ 34 w 34"/>
                <a:gd name="T15" fmla="*/ 12 h 18"/>
                <a:gd name="T16" fmla="*/ 30 w 34"/>
                <a:gd name="T17" fmla="*/ 12 h 18"/>
                <a:gd name="T18" fmla="*/ 28 w 34"/>
                <a:gd name="T19" fmla="*/ 10 h 18"/>
                <a:gd name="T20" fmla="*/ 24 w 34"/>
                <a:gd name="T21" fmla="*/ 8 h 18"/>
                <a:gd name="T22" fmla="*/ 24 w 34"/>
                <a:gd name="T23" fmla="*/ 6 h 18"/>
                <a:gd name="T24" fmla="*/ 26 w 34"/>
                <a:gd name="T25" fmla="*/ 4 h 18"/>
                <a:gd name="T26" fmla="*/ 28 w 34"/>
                <a:gd name="T27" fmla="*/ 0 h 18"/>
                <a:gd name="T28" fmla="*/ 20 w 34"/>
                <a:gd name="T29" fmla="*/ 2 h 18"/>
                <a:gd name="T30" fmla="*/ 22 w 34"/>
                <a:gd name="T31" fmla="*/ 2 h 18"/>
                <a:gd name="T32" fmla="*/ 16 w 34"/>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16" y="4"/>
                  </a:moveTo>
                  <a:lnTo>
                    <a:pt x="8" y="8"/>
                  </a:lnTo>
                  <a:lnTo>
                    <a:pt x="0" y="12"/>
                  </a:lnTo>
                  <a:lnTo>
                    <a:pt x="10" y="12"/>
                  </a:lnTo>
                  <a:lnTo>
                    <a:pt x="20" y="10"/>
                  </a:lnTo>
                  <a:lnTo>
                    <a:pt x="16" y="14"/>
                  </a:lnTo>
                  <a:lnTo>
                    <a:pt x="12" y="18"/>
                  </a:lnTo>
                  <a:lnTo>
                    <a:pt x="34" y="12"/>
                  </a:lnTo>
                  <a:lnTo>
                    <a:pt x="30" y="12"/>
                  </a:lnTo>
                  <a:lnTo>
                    <a:pt x="28" y="10"/>
                  </a:lnTo>
                  <a:lnTo>
                    <a:pt x="24" y="8"/>
                  </a:lnTo>
                  <a:lnTo>
                    <a:pt x="24" y="6"/>
                  </a:lnTo>
                  <a:lnTo>
                    <a:pt x="26" y="4"/>
                  </a:lnTo>
                  <a:lnTo>
                    <a:pt x="28" y="0"/>
                  </a:lnTo>
                  <a:lnTo>
                    <a:pt x="20" y="2"/>
                  </a:lnTo>
                  <a:lnTo>
                    <a:pt x="22" y="2"/>
                  </a:lnTo>
                  <a:lnTo>
                    <a:pt x="16" y="4"/>
                  </a:lnTo>
                  <a:close/>
                </a:path>
              </a:pathLst>
            </a:custGeom>
            <a:solidFill>
              <a:srgbClr val="55A26A"/>
            </a:solidFill>
            <a:ln w="3175">
              <a:solidFill>
                <a:srgbClr val="16753F"/>
              </a:solidFill>
              <a:round/>
              <a:headEnd/>
              <a:tailEnd/>
            </a:ln>
          </p:spPr>
          <p:txBody>
            <a:bodyPr/>
            <a:lstStyle/>
            <a:p>
              <a:endParaRPr lang="en-US"/>
            </a:p>
          </p:txBody>
        </p:sp>
        <p:sp>
          <p:nvSpPr>
            <p:cNvPr id="29500" name="Freeform 559"/>
            <p:cNvSpPr>
              <a:spLocks/>
            </p:cNvSpPr>
            <p:nvPr/>
          </p:nvSpPr>
          <p:spPr bwMode="auto">
            <a:xfrm>
              <a:off x="894" y="2300"/>
              <a:ext cx="38" cy="12"/>
            </a:xfrm>
            <a:custGeom>
              <a:avLst/>
              <a:gdLst>
                <a:gd name="T0" fmla="*/ 20 w 38"/>
                <a:gd name="T1" fmla="*/ 0 h 12"/>
                <a:gd name="T2" fmla="*/ 14 w 38"/>
                <a:gd name="T3" fmla="*/ 0 h 12"/>
                <a:gd name="T4" fmla="*/ 10 w 38"/>
                <a:gd name="T5" fmla="*/ 2 h 12"/>
                <a:gd name="T6" fmla="*/ 0 w 38"/>
                <a:gd name="T7" fmla="*/ 10 h 12"/>
                <a:gd name="T8" fmla="*/ 6 w 38"/>
                <a:gd name="T9" fmla="*/ 8 h 12"/>
                <a:gd name="T10" fmla="*/ 14 w 38"/>
                <a:gd name="T11" fmla="*/ 8 h 12"/>
                <a:gd name="T12" fmla="*/ 28 w 38"/>
                <a:gd name="T13" fmla="*/ 12 h 12"/>
                <a:gd name="T14" fmla="*/ 24 w 38"/>
                <a:gd name="T15" fmla="*/ 12 h 12"/>
                <a:gd name="T16" fmla="*/ 38 w 38"/>
                <a:gd name="T17" fmla="*/ 10 h 12"/>
                <a:gd name="T18" fmla="*/ 34 w 38"/>
                <a:gd name="T19" fmla="*/ 6 h 12"/>
                <a:gd name="T20" fmla="*/ 30 w 38"/>
                <a:gd name="T21" fmla="*/ 4 h 12"/>
                <a:gd name="T22" fmla="*/ 22 w 38"/>
                <a:gd name="T23" fmla="*/ 0 h 12"/>
                <a:gd name="T24" fmla="*/ 24 w 38"/>
                <a:gd name="T25" fmla="*/ 0 h 12"/>
                <a:gd name="T26" fmla="*/ 20 w 38"/>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2"/>
                <a:gd name="T44" fmla="*/ 38 w 3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2">
                  <a:moveTo>
                    <a:pt x="20" y="0"/>
                  </a:moveTo>
                  <a:lnTo>
                    <a:pt x="14" y="0"/>
                  </a:lnTo>
                  <a:lnTo>
                    <a:pt x="10" y="2"/>
                  </a:lnTo>
                  <a:lnTo>
                    <a:pt x="0" y="10"/>
                  </a:lnTo>
                  <a:lnTo>
                    <a:pt x="6" y="8"/>
                  </a:lnTo>
                  <a:lnTo>
                    <a:pt x="14" y="8"/>
                  </a:lnTo>
                  <a:lnTo>
                    <a:pt x="28" y="12"/>
                  </a:lnTo>
                  <a:lnTo>
                    <a:pt x="24" y="12"/>
                  </a:lnTo>
                  <a:lnTo>
                    <a:pt x="38" y="10"/>
                  </a:lnTo>
                  <a:lnTo>
                    <a:pt x="34" y="6"/>
                  </a:lnTo>
                  <a:lnTo>
                    <a:pt x="30" y="4"/>
                  </a:lnTo>
                  <a:lnTo>
                    <a:pt x="22" y="0"/>
                  </a:lnTo>
                  <a:lnTo>
                    <a:pt x="24"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501" name="Freeform 560"/>
            <p:cNvSpPr>
              <a:spLocks/>
            </p:cNvSpPr>
            <p:nvPr/>
          </p:nvSpPr>
          <p:spPr bwMode="auto">
            <a:xfrm>
              <a:off x="932" y="2300"/>
              <a:ext cx="26" cy="12"/>
            </a:xfrm>
            <a:custGeom>
              <a:avLst/>
              <a:gdLst>
                <a:gd name="T0" fmla="*/ 14 w 26"/>
                <a:gd name="T1" fmla="*/ 0 h 12"/>
                <a:gd name="T2" fmla="*/ 6 w 26"/>
                <a:gd name="T3" fmla="*/ 2 h 12"/>
                <a:gd name="T4" fmla="*/ 2 w 26"/>
                <a:gd name="T5" fmla="*/ 4 h 12"/>
                <a:gd name="T6" fmla="*/ 0 w 26"/>
                <a:gd name="T7" fmla="*/ 6 h 12"/>
                <a:gd name="T8" fmla="*/ 4 w 26"/>
                <a:gd name="T9" fmla="*/ 8 h 12"/>
                <a:gd name="T10" fmla="*/ 10 w 26"/>
                <a:gd name="T11" fmla="*/ 8 h 12"/>
                <a:gd name="T12" fmla="*/ 14 w 26"/>
                <a:gd name="T13" fmla="*/ 10 h 12"/>
                <a:gd name="T14" fmla="*/ 20 w 26"/>
                <a:gd name="T15" fmla="*/ 12 h 12"/>
                <a:gd name="T16" fmla="*/ 18 w 26"/>
                <a:gd name="T17" fmla="*/ 12 h 12"/>
                <a:gd name="T18" fmla="*/ 20 w 26"/>
                <a:gd name="T19" fmla="*/ 12 h 12"/>
                <a:gd name="T20" fmla="*/ 24 w 26"/>
                <a:gd name="T21" fmla="*/ 12 h 12"/>
                <a:gd name="T22" fmla="*/ 26 w 26"/>
                <a:gd name="T23" fmla="*/ 12 h 12"/>
                <a:gd name="T24" fmla="*/ 26 w 26"/>
                <a:gd name="T25" fmla="*/ 10 h 12"/>
                <a:gd name="T26" fmla="*/ 26 w 26"/>
                <a:gd name="T27" fmla="*/ 8 h 12"/>
                <a:gd name="T28" fmla="*/ 24 w 26"/>
                <a:gd name="T29" fmla="*/ 6 h 12"/>
                <a:gd name="T30" fmla="*/ 18 w 26"/>
                <a:gd name="T31" fmla="*/ 2 h 12"/>
                <a:gd name="T32" fmla="*/ 14 w 2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2"/>
                <a:gd name="T53" fmla="*/ 26 w 2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2">
                  <a:moveTo>
                    <a:pt x="14" y="0"/>
                  </a:moveTo>
                  <a:lnTo>
                    <a:pt x="6" y="2"/>
                  </a:lnTo>
                  <a:lnTo>
                    <a:pt x="2" y="4"/>
                  </a:lnTo>
                  <a:lnTo>
                    <a:pt x="0" y="6"/>
                  </a:lnTo>
                  <a:lnTo>
                    <a:pt x="4" y="8"/>
                  </a:lnTo>
                  <a:lnTo>
                    <a:pt x="10" y="8"/>
                  </a:lnTo>
                  <a:lnTo>
                    <a:pt x="14" y="10"/>
                  </a:lnTo>
                  <a:lnTo>
                    <a:pt x="20" y="12"/>
                  </a:lnTo>
                  <a:lnTo>
                    <a:pt x="18" y="12"/>
                  </a:lnTo>
                  <a:lnTo>
                    <a:pt x="20" y="12"/>
                  </a:lnTo>
                  <a:lnTo>
                    <a:pt x="24" y="12"/>
                  </a:lnTo>
                  <a:lnTo>
                    <a:pt x="26" y="12"/>
                  </a:lnTo>
                  <a:lnTo>
                    <a:pt x="26" y="10"/>
                  </a:lnTo>
                  <a:lnTo>
                    <a:pt x="26" y="8"/>
                  </a:lnTo>
                  <a:lnTo>
                    <a:pt x="24" y="6"/>
                  </a:lnTo>
                  <a:lnTo>
                    <a:pt x="18" y="2"/>
                  </a:lnTo>
                  <a:lnTo>
                    <a:pt x="14" y="0"/>
                  </a:lnTo>
                  <a:close/>
                </a:path>
              </a:pathLst>
            </a:custGeom>
            <a:solidFill>
              <a:srgbClr val="55A26A"/>
            </a:solidFill>
            <a:ln w="3175">
              <a:solidFill>
                <a:srgbClr val="16753F"/>
              </a:solidFill>
              <a:round/>
              <a:headEnd/>
              <a:tailEnd/>
            </a:ln>
          </p:spPr>
          <p:txBody>
            <a:bodyPr/>
            <a:lstStyle/>
            <a:p>
              <a:endParaRPr lang="en-US"/>
            </a:p>
          </p:txBody>
        </p:sp>
        <p:sp>
          <p:nvSpPr>
            <p:cNvPr id="29502" name="Freeform 561"/>
            <p:cNvSpPr>
              <a:spLocks/>
            </p:cNvSpPr>
            <p:nvPr/>
          </p:nvSpPr>
          <p:spPr bwMode="auto">
            <a:xfrm>
              <a:off x="912" y="2288"/>
              <a:ext cx="34" cy="12"/>
            </a:xfrm>
            <a:custGeom>
              <a:avLst/>
              <a:gdLst>
                <a:gd name="T0" fmla="*/ 18 w 34"/>
                <a:gd name="T1" fmla="*/ 0 h 12"/>
                <a:gd name="T2" fmla="*/ 8 w 34"/>
                <a:gd name="T3" fmla="*/ 0 h 12"/>
                <a:gd name="T4" fmla="*/ 0 w 34"/>
                <a:gd name="T5" fmla="*/ 2 h 12"/>
                <a:gd name="T6" fmla="*/ 10 w 34"/>
                <a:gd name="T7" fmla="*/ 4 h 12"/>
                <a:gd name="T8" fmla="*/ 18 w 34"/>
                <a:gd name="T9" fmla="*/ 6 h 12"/>
                <a:gd name="T10" fmla="*/ 14 w 34"/>
                <a:gd name="T11" fmla="*/ 8 h 12"/>
                <a:gd name="T12" fmla="*/ 10 w 34"/>
                <a:gd name="T13" fmla="*/ 10 h 12"/>
                <a:gd name="T14" fmla="*/ 22 w 34"/>
                <a:gd name="T15" fmla="*/ 10 h 12"/>
                <a:gd name="T16" fmla="*/ 34 w 34"/>
                <a:gd name="T17" fmla="*/ 12 h 12"/>
                <a:gd name="T18" fmla="*/ 32 w 34"/>
                <a:gd name="T19" fmla="*/ 6 h 12"/>
                <a:gd name="T20" fmla="*/ 28 w 34"/>
                <a:gd name="T21" fmla="*/ 4 h 12"/>
                <a:gd name="T22" fmla="*/ 18 w 34"/>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
                <a:gd name="T38" fmla="*/ 34 w 3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
                  <a:moveTo>
                    <a:pt x="18" y="0"/>
                  </a:moveTo>
                  <a:lnTo>
                    <a:pt x="8" y="0"/>
                  </a:lnTo>
                  <a:lnTo>
                    <a:pt x="0" y="2"/>
                  </a:lnTo>
                  <a:lnTo>
                    <a:pt x="10" y="4"/>
                  </a:lnTo>
                  <a:lnTo>
                    <a:pt x="18" y="6"/>
                  </a:lnTo>
                  <a:lnTo>
                    <a:pt x="14" y="8"/>
                  </a:lnTo>
                  <a:lnTo>
                    <a:pt x="10" y="10"/>
                  </a:lnTo>
                  <a:lnTo>
                    <a:pt x="22" y="10"/>
                  </a:lnTo>
                  <a:lnTo>
                    <a:pt x="34" y="12"/>
                  </a:lnTo>
                  <a:lnTo>
                    <a:pt x="32" y="6"/>
                  </a:lnTo>
                  <a:lnTo>
                    <a:pt x="28" y="4"/>
                  </a:lnTo>
                  <a:lnTo>
                    <a:pt x="18" y="0"/>
                  </a:lnTo>
                  <a:close/>
                </a:path>
              </a:pathLst>
            </a:custGeom>
            <a:solidFill>
              <a:srgbClr val="55A26A"/>
            </a:solidFill>
            <a:ln w="3175">
              <a:solidFill>
                <a:srgbClr val="16753F"/>
              </a:solidFill>
              <a:round/>
              <a:headEnd/>
              <a:tailEnd/>
            </a:ln>
          </p:spPr>
          <p:txBody>
            <a:bodyPr/>
            <a:lstStyle/>
            <a:p>
              <a:endParaRPr lang="en-US"/>
            </a:p>
          </p:txBody>
        </p:sp>
        <p:sp>
          <p:nvSpPr>
            <p:cNvPr id="29503" name="Freeform 562"/>
            <p:cNvSpPr>
              <a:spLocks/>
            </p:cNvSpPr>
            <p:nvPr/>
          </p:nvSpPr>
          <p:spPr bwMode="auto">
            <a:xfrm>
              <a:off x="898" y="2270"/>
              <a:ext cx="18" cy="8"/>
            </a:xfrm>
            <a:custGeom>
              <a:avLst/>
              <a:gdLst>
                <a:gd name="T0" fmla="*/ 14 w 18"/>
                <a:gd name="T1" fmla="*/ 2 h 8"/>
                <a:gd name="T2" fmla="*/ 8 w 18"/>
                <a:gd name="T3" fmla="*/ 2 h 8"/>
                <a:gd name="T4" fmla="*/ 0 w 18"/>
                <a:gd name="T5" fmla="*/ 4 h 8"/>
                <a:gd name="T6" fmla="*/ 8 w 18"/>
                <a:gd name="T7" fmla="*/ 6 h 8"/>
                <a:gd name="T8" fmla="*/ 18 w 18"/>
                <a:gd name="T9" fmla="*/ 8 h 8"/>
                <a:gd name="T10" fmla="*/ 16 w 18"/>
                <a:gd name="T11" fmla="*/ 2 h 8"/>
                <a:gd name="T12" fmla="*/ 14 w 18"/>
                <a:gd name="T13" fmla="*/ 0 h 8"/>
                <a:gd name="T14" fmla="*/ 14 w 18"/>
                <a:gd name="T15" fmla="*/ 2 h 8"/>
                <a:gd name="T16" fmla="*/ 12 w 18"/>
                <a:gd name="T17" fmla="*/ 6 h 8"/>
                <a:gd name="T18" fmla="*/ 14 w 18"/>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
                <a:gd name="T32" fmla="*/ 18 w 1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
                  <a:moveTo>
                    <a:pt x="14" y="2"/>
                  </a:moveTo>
                  <a:lnTo>
                    <a:pt x="8" y="2"/>
                  </a:lnTo>
                  <a:lnTo>
                    <a:pt x="0" y="4"/>
                  </a:lnTo>
                  <a:lnTo>
                    <a:pt x="8" y="6"/>
                  </a:lnTo>
                  <a:lnTo>
                    <a:pt x="18" y="8"/>
                  </a:lnTo>
                  <a:lnTo>
                    <a:pt x="16" y="2"/>
                  </a:lnTo>
                  <a:lnTo>
                    <a:pt x="14" y="0"/>
                  </a:lnTo>
                  <a:lnTo>
                    <a:pt x="14" y="2"/>
                  </a:lnTo>
                  <a:lnTo>
                    <a:pt x="12" y="6"/>
                  </a:lnTo>
                  <a:lnTo>
                    <a:pt x="14" y="2"/>
                  </a:lnTo>
                  <a:close/>
                </a:path>
              </a:pathLst>
            </a:custGeom>
            <a:solidFill>
              <a:srgbClr val="55A26A"/>
            </a:solidFill>
            <a:ln w="3175">
              <a:solidFill>
                <a:srgbClr val="16753F"/>
              </a:solidFill>
              <a:round/>
              <a:headEnd/>
              <a:tailEnd/>
            </a:ln>
          </p:spPr>
          <p:txBody>
            <a:bodyPr/>
            <a:lstStyle/>
            <a:p>
              <a:endParaRPr lang="en-US"/>
            </a:p>
          </p:txBody>
        </p:sp>
        <p:sp>
          <p:nvSpPr>
            <p:cNvPr id="29504" name="Freeform 563"/>
            <p:cNvSpPr>
              <a:spLocks/>
            </p:cNvSpPr>
            <p:nvPr/>
          </p:nvSpPr>
          <p:spPr bwMode="auto">
            <a:xfrm>
              <a:off x="880" y="2320"/>
              <a:ext cx="30" cy="12"/>
            </a:xfrm>
            <a:custGeom>
              <a:avLst/>
              <a:gdLst>
                <a:gd name="T0" fmla="*/ 18 w 30"/>
                <a:gd name="T1" fmla="*/ 2 h 12"/>
                <a:gd name="T2" fmla="*/ 14 w 30"/>
                <a:gd name="T3" fmla="*/ 2 h 12"/>
                <a:gd name="T4" fmla="*/ 8 w 30"/>
                <a:gd name="T5" fmla="*/ 4 h 12"/>
                <a:gd name="T6" fmla="*/ 0 w 30"/>
                <a:gd name="T7" fmla="*/ 12 h 12"/>
                <a:gd name="T8" fmla="*/ 14 w 30"/>
                <a:gd name="T9" fmla="*/ 10 h 12"/>
                <a:gd name="T10" fmla="*/ 30 w 30"/>
                <a:gd name="T11" fmla="*/ 10 h 12"/>
                <a:gd name="T12" fmla="*/ 26 w 30"/>
                <a:gd name="T13" fmla="*/ 6 h 12"/>
                <a:gd name="T14" fmla="*/ 22 w 30"/>
                <a:gd name="T15" fmla="*/ 2 h 12"/>
                <a:gd name="T16" fmla="*/ 26 w 30"/>
                <a:gd name="T17" fmla="*/ 2 h 12"/>
                <a:gd name="T18" fmla="*/ 26 w 30"/>
                <a:gd name="T19" fmla="*/ 0 h 12"/>
                <a:gd name="T20" fmla="*/ 24 w 30"/>
                <a:gd name="T21" fmla="*/ 0 h 12"/>
                <a:gd name="T22" fmla="*/ 20 w 30"/>
                <a:gd name="T23" fmla="*/ 0 h 12"/>
                <a:gd name="T24" fmla="*/ 18 w 30"/>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2"/>
                <a:gd name="T41" fmla="*/ 30 w 3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2">
                  <a:moveTo>
                    <a:pt x="18" y="2"/>
                  </a:moveTo>
                  <a:lnTo>
                    <a:pt x="14" y="2"/>
                  </a:lnTo>
                  <a:lnTo>
                    <a:pt x="8" y="4"/>
                  </a:lnTo>
                  <a:lnTo>
                    <a:pt x="0" y="12"/>
                  </a:lnTo>
                  <a:lnTo>
                    <a:pt x="14" y="10"/>
                  </a:lnTo>
                  <a:lnTo>
                    <a:pt x="30" y="10"/>
                  </a:lnTo>
                  <a:lnTo>
                    <a:pt x="26" y="6"/>
                  </a:lnTo>
                  <a:lnTo>
                    <a:pt x="22" y="2"/>
                  </a:lnTo>
                  <a:lnTo>
                    <a:pt x="26" y="2"/>
                  </a:lnTo>
                  <a:lnTo>
                    <a:pt x="26" y="0"/>
                  </a:lnTo>
                  <a:lnTo>
                    <a:pt x="24" y="0"/>
                  </a:lnTo>
                  <a:lnTo>
                    <a:pt x="20" y="0"/>
                  </a:lnTo>
                  <a:lnTo>
                    <a:pt x="18" y="2"/>
                  </a:lnTo>
                  <a:close/>
                </a:path>
              </a:pathLst>
            </a:custGeom>
            <a:solidFill>
              <a:srgbClr val="55A26A"/>
            </a:solidFill>
            <a:ln w="3175">
              <a:solidFill>
                <a:srgbClr val="16753F"/>
              </a:solidFill>
              <a:round/>
              <a:headEnd/>
              <a:tailEnd/>
            </a:ln>
          </p:spPr>
          <p:txBody>
            <a:bodyPr/>
            <a:lstStyle/>
            <a:p>
              <a:endParaRPr lang="en-US"/>
            </a:p>
          </p:txBody>
        </p:sp>
        <p:sp>
          <p:nvSpPr>
            <p:cNvPr id="29505" name="Freeform 564"/>
            <p:cNvSpPr>
              <a:spLocks/>
            </p:cNvSpPr>
            <p:nvPr/>
          </p:nvSpPr>
          <p:spPr bwMode="auto">
            <a:xfrm>
              <a:off x="796" y="2158"/>
              <a:ext cx="36" cy="12"/>
            </a:xfrm>
            <a:custGeom>
              <a:avLst/>
              <a:gdLst>
                <a:gd name="T0" fmla="*/ 18 w 36"/>
                <a:gd name="T1" fmla="*/ 2 h 12"/>
                <a:gd name="T2" fmla="*/ 8 w 36"/>
                <a:gd name="T3" fmla="*/ 4 h 12"/>
                <a:gd name="T4" fmla="*/ 2 w 36"/>
                <a:gd name="T5" fmla="*/ 6 h 12"/>
                <a:gd name="T6" fmla="*/ 0 w 36"/>
                <a:gd name="T7" fmla="*/ 10 h 12"/>
                <a:gd name="T8" fmla="*/ 16 w 36"/>
                <a:gd name="T9" fmla="*/ 10 h 12"/>
                <a:gd name="T10" fmla="*/ 24 w 36"/>
                <a:gd name="T11" fmla="*/ 12 h 12"/>
                <a:gd name="T12" fmla="*/ 32 w 36"/>
                <a:gd name="T13" fmla="*/ 12 h 12"/>
                <a:gd name="T14" fmla="*/ 28 w 36"/>
                <a:gd name="T15" fmla="*/ 8 h 12"/>
                <a:gd name="T16" fmla="*/ 26 w 36"/>
                <a:gd name="T17" fmla="*/ 4 h 12"/>
                <a:gd name="T18" fmla="*/ 26 w 36"/>
                <a:gd name="T19" fmla="*/ 2 h 12"/>
                <a:gd name="T20" fmla="*/ 30 w 36"/>
                <a:gd name="T21" fmla="*/ 2 h 12"/>
                <a:gd name="T22" fmla="*/ 36 w 36"/>
                <a:gd name="T23" fmla="*/ 2 h 12"/>
                <a:gd name="T24" fmla="*/ 28 w 36"/>
                <a:gd name="T25" fmla="*/ 0 h 12"/>
                <a:gd name="T26" fmla="*/ 22 w 36"/>
                <a:gd name="T27" fmla="*/ 0 h 12"/>
                <a:gd name="T28" fmla="*/ 22 w 36"/>
                <a:gd name="T29" fmla="*/ 2 h 12"/>
                <a:gd name="T30" fmla="*/ 18 w 36"/>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2"/>
                <a:gd name="T50" fmla="*/ 36 w 3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2">
                  <a:moveTo>
                    <a:pt x="18" y="2"/>
                  </a:moveTo>
                  <a:lnTo>
                    <a:pt x="8" y="4"/>
                  </a:lnTo>
                  <a:lnTo>
                    <a:pt x="2" y="6"/>
                  </a:lnTo>
                  <a:lnTo>
                    <a:pt x="0" y="10"/>
                  </a:lnTo>
                  <a:lnTo>
                    <a:pt x="16" y="10"/>
                  </a:lnTo>
                  <a:lnTo>
                    <a:pt x="24" y="12"/>
                  </a:lnTo>
                  <a:lnTo>
                    <a:pt x="32" y="12"/>
                  </a:lnTo>
                  <a:lnTo>
                    <a:pt x="28" y="8"/>
                  </a:lnTo>
                  <a:lnTo>
                    <a:pt x="26" y="4"/>
                  </a:lnTo>
                  <a:lnTo>
                    <a:pt x="26" y="2"/>
                  </a:lnTo>
                  <a:lnTo>
                    <a:pt x="30" y="2"/>
                  </a:lnTo>
                  <a:lnTo>
                    <a:pt x="36" y="2"/>
                  </a:lnTo>
                  <a:lnTo>
                    <a:pt x="28" y="0"/>
                  </a:lnTo>
                  <a:lnTo>
                    <a:pt x="22" y="0"/>
                  </a:lnTo>
                  <a:lnTo>
                    <a:pt x="22" y="2"/>
                  </a:lnTo>
                  <a:lnTo>
                    <a:pt x="18" y="2"/>
                  </a:lnTo>
                  <a:close/>
                </a:path>
              </a:pathLst>
            </a:custGeom>
            <a:solidFill>
              <a:srgbClr val="55A26A"/>
            </a:solidFill>
            <a:ln w="3175">
              <a:solidFill>
                <a:srgbClr val="16753F"/>
              </a:solidFill>
              <a:round/>
              <a:headEnd/>
              <a:tailEnd/>
            </a:ln>
          </p:spPr>
          <p:txBody>
            <a:bodyPr/>
            <a:lstStyle/>
            <a:p>
              <a:endParaRPr lang="en-US"/>
            </a:p>
          </p:txBody>
        </p:sp>
        <p:sp>
          <p:nvSpPr>
            <p:cNvPr id="29506" name="Freeform 565"/>
            <p:cNvSpPr>
              <a:spLocks/>
            </p:cNvSpPr>
            <p:nvPr/>
          </p:nvSpPr>
          <p:spPr bwMode="auto">
            <a:xfrm>
              <a:off x="828" y="2162"/>
              <a:ext cx="32" cy="14"/>
            </a:xfrm>
            <a:custGeom>
              <a:avLst/>
              <a:gdLst>
                <a:gd name="T0" fmla="*/ 18 w 32"/>
                <a:gd name="T1" fmla="*/ 0 h 14"/>
                <a:gd name="T2" fmla="*/ 8 w 32"/>
                <a:gd name="T3" fmla="*/ 0 h 14"/>
                <a:gd name="T4" fmla="*/ 4 w 32"/>
                <a:gd name="T5" fmla="*/ 2 h 14"/>
                <a:gd name="T6" fmla="*/ 0 w 32"/>
                <a:gd name="T7" fmla="*/ 4 h 14"/>
                <a:gd name="T8" fmla="*/ 4 w 32"/>
                <a:gd name="T9" fmla="*/ 6 h 14"/>
                <a:gd name="T10" fmla="*/ 10 w 32"/>
                <a:gd name="T11" fmla="*/ 8 h 14"/>
                <a:gd name="T12" fmla="*/ 20 w 32"/>
                <a:gd name="T13" fmla="*/ 10 h 14"/>
                <a:gd name="T14" fmla="*/ 20 w 32"/>
                <a:gd name="T15" fmla="*/ 12 h 14"/>
                <a:gd name="T16" fmla="*/ 16 w 32"/>
                <a:gd name="T17" fmla="*/ 12 h 14"/>
                <a:gd name="T18" fmla="*/ 24 w 32"/>
                <a:gd name="T19" fmla="*/ 14 h 14"/>
                <a:gd name="T20" fmla="*/ 32 w 32"/>
                <a:gd name="T21" fmla="*/ 12 h 14"/>
                <a:gd name="T22" fmla="*/ 24 w 32"/>
                <a:gd name="T23" fmla="*/ 4 h 14"/>
                <a:gd name="T24" fmla="*/ 26 w 32"/>
                <a:gd name="T25" fmla="*/ 4 h 14"/>
                <a:gd name="T26" fmla="*/ 24 w 32"/>
                <a:gd name="T27" fmla="*/ 2 h 14"/>
                <a:gd name="T28" fmla="*/ 20 w 32"/>
                <a:gd name="T29" fmla="*/ 0 h 14"/>
                <a:gd name="T30" fmla="*/ 16 w 32"/>
                <a:gd name="T31" fmla="*/ 0 h 14"/>
                <a:gd name="T32" fmla="*/ 12 w 32"/>
                <a:gd name="T33" fmla="*/ 0 h 14"/>
                <a:gd name="T34" fmla="*/ 18 w 32"/>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4"/>
                <a:gd name="T56" fmla="*/ 32 w 3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4">
                  <a:moveTo>
                    <a:pt x="18" y="0"/>
                  </a:moveTo>
                  <a:lnTo>
                    <a:pt x="8" y="0"/>
                  </a:lnTo>
                  <a:lnTo>
                    <a:pt x="4" y="2"/>
                  </a:lnTo>
                  <a:lnTo>
                    <a:pt x="0" y="4"/>
                  </a:lnTo>
                  <a:lnTo>
                    <a:pt x="4" y="6"/>
                  </a:lnTo>
                  <a:lnTo>
                    <a:pt x="10" y="8"/>
                  </a:lnTo>
                  <a:lnTo>
                    <a:pt x="20" y="10"/>
                  </a:lnTo>
                  <a:lnTo>
                    <a:pt x="20" y="12"/>
                  </a:lnTo>
                  <a:lnTo>
                    <a:pt x="16" y="12"/>
                  </a:lnTo>
                  <a:lnTo>
                    <a:pt x="24" y="14"/>
                  </a:lnTo>
                  <a:lnTo>
                    <a:pt x="32" y="12"/>
                  </a:lnTo>
                  <a:lnTo>
                    <a:pt x="24" y="4"/>
                  </a:lnTo>
                  <a:lnTo>
                    <a:pt x="26" y="4"/>
                  </a:lnTo>
                  <a:lnTo>
                    <a:pt x="24" y="2"/>
                  </a:lnTo>
                  <a:lnTo>
                    <a:pt x="20" y="0"/>
                  </a:lnTo>
                  <a:lnTo>
                    <a:pt x="16" y="0"/>
                  </a:lnTo>
                  <a:lnTo>
                    <a:pt x="12"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07" name="Freeform 566"/>
            <p:cNvSpPr>
              <a:spLocks/>
            </p:cNvSpPr>
            <p:nvPr/>
          </p:nvSpPr>
          <p:spPr bwMode="auto">
            <a:xfrm>
              <a:off x="806" y="2170"/>
              <a:ext cx="28" cy="10"/>
            </a:xfrm>
            <a:custGeom>
              <a:avLst/>
              <a:gdLst>
                <a:gd name="T0" fmla="*/ 14 w 28"/>
                <a:gd name="T1" fmla="*/ 4 h 10"/>
                <a:gd name="T2" fmla="*/ 10 w 28"/>
                <a:gd name="T3" fmla="*/ 4 h 10"/>
                <a:gd name="T4" fmla="*/ 6 w 28"/>
                <a:gd name="T5" fmla="*/ 4 h 10"/>
                <a:gd name="T6" fmla="*/ 0 w 28"/>
                <a:gd name="T7" fmla="*/ 10 h 10"/>
                <a:gd name="T8" fmla="*/ 8 w 28"/>
                <a:gd name="T9" fmla="*/ 10 h 10"/>
                <a:gd name="T10" fmla="*/ 14 w 28"/>
                <a:gd name="T11" fmla="*/ 10 h 10"/>
                <a:gd name="T12" fmla="*/ 22 w 28"/>
                <a:gd name="T13" fmla="*/ 10 h 10"/>
                <a:gd name="T14" fmla="*/ 28 w 28"/>
                <a:gd name="T15" fmla="*/ 10 h 10"/>
                <a:gd name="T16" fmla="*/ 20 w 28"/>
                <a:gd name="T17" fmla="*/ 0 h 10"/>
                <a:gd name="T18" fmla="*/ 14 w 28"/>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0"/>
                <a:gd name="T32" fmla="*/ 28 w 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0">
                  <a:moveTo>
                    <a:pt x="14" y="4"/>
                  </a:moveTo>
                  <a:lnTo>
                    <a:pt x="10" y="4"/>
                  </a:lnTo>
                  <a:lnTo>
                    <a:pt x="6" y="4"/>
                  </a:lnTo>
                  <a:lnTo>
                    <a:pt x="0" y="10"/>
                  </a:lnTo>
                  <a:lnTo>
                    <a:pt x="8" y="10"/>
                  </a:lnTo>
                  <a:lnTo>
                    <a:pt x="14" y="10"/>
                  </a:lnTo>
                  <a:lnTo>
                    <a:pt x="22" y="10"/>
                  </a:lnTo>
                  <a:lnTo>
                    <a:pt x="28" y="10"/>
                  </a:lnTo>
                  <a:lnTo>
                    <a:pt x="20" y="0"/>
                  </a:lnTo>
                  <a:lnTo>
                    <a:pt x="14" y="4"/>
                  </a:lnTo>
                  <a:close/>
                </a:path>
              </a:pathLst>
            </a:custGeom>
            <a:solidFill>
              <a:srgbClr val="55A26A"/>
            </a:solidFill>
            <a:ln w="3175">
              <a:solidFill>
                <a:srgbClr val="16753F"/>
              </a:solidFill>
              <a:round/>
              <a:headEnd/>
              <a:tailEnd/>
            </a:ln>
          </p:spPr>
          <p:txBody>
            <a:bodyPr/>
            <a:lstStyle/>
            <a:p>
              <a:endParaRPr lang="en-US"/>
            </a:p>
          </p:txBody>
        </p:sp>
        <p:sp>
          <p:nvSpPr>
            <p:cNvPr id="29508" name="Freeform 567"/>
            <p:cNvSpPr>
              <a:spLocks/>
            </p:cNvSpPr>
            <p:nvPr/>
          </p:nvSpPr>
          <p:spPr bwMode="auto">
            <a:xfrm>
              <a:off x="818" y="2134"/>
              <a:ext cx="32" cy="18"/>
            </a:xfrm>
            <a:custGeom>
              <a:avLst/>
              <a:gdLst>
                <a:gd name="T0" fmla="*/ 18 w 32"/>
                <a:gd name="T1" fmla="*/ 0 h 18"/>
                <a:gd name="T2" fmla="*/ 8 w 32"/>
                <a:gd name="T3" fmla="*/ 2 h 18"/>
                <a:gd name="T4" fmla="*/ 0 w 32"/>
                <a:gd name="T5" fmla="*/ 6 h 18"/>
                <a:gd name="T6" fmla="*/ 6 w 32"/>
                <a:gd name="T7" fmla="*/ 8 h 18"/>
                <a:gd name="T8" fmla="*/ 8 w 32"/>
                <a:gd name="T9" fmla="*/ 8 h 18"/>
                <a:gd name="T10" fmla="*/ 10 w 32"/>
                <a:gd name="T11" fmla="*/ 10 h 18"/>
                <a:gd name="T12" fmla="*/ 8 w 32"/>
                <a:gd name="T13" fmla="*/ 12 h 18"/>
                <a:gd name="T14" fmla="*/ 6 w 32"/>
                <a:gd name="T15" fmla="*/ 12 h 18"/>
                <a:gd name="T16" fmla="*/ 4 w 32"/>
                <a:gd name="T17" fmla="*/ 14 h 18"/>
                <a:gd name="T18" fmla="*/ 2 w 32"/>
                <a:gd name="T19" fmla="*/ 16 h 18"/>
                <a:gd name="T20" fmla="*/ 18 w 32"/>
                <a:gd name="T21" fmla="*/ 16 h 18"/>
                <a:gd name="T22" fmla="*/ 32 w 32"/>
                <a:gd name="T23" fmla="*/ 18 h 18"/>
                <a:gd name="T24" fmla="*/ 28 w 32"/>
                <a:gd name="T25" fmla="*/ 14 h 18"/>
                <a:gd name="T26" fmla="*/ 22 w 32"/>
                <a:gd name="T27" fmla="*/ 10 h 18"/>
                <a:gd name="T28" fmla="*/ 32 w 32"/>
                <a:gd name="T29" fmla="*/ 10 h 18"/>
                <a:gd name="T30" fmla="*/ 24 w 32"/>
                <a:gd name="T31" fmla="*/ 6 h 18"/>
                <a:gd name="T32" fmla="*/ 18 w 32"/>
                <a:gd name="T33" fmla="*/ 4 h 18"/>
                <a:gd name="T34" fmla="*/ 18 w 3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8"/>
                <a:gd name="T56" fmla="*/ 32 w 3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8">
                  <a:moveTo>
                    <a:pt x="18" y="0"/>
                  </a:moveTo>
                  <a:lnTo>
                    <a:pt x="8" y="2"/>
                  </a:lnTo>
                  <a:lnTo>
                    <a:pt x="0" y="6"/>
                  </a:lnTo>
                  <a:lnTo>
                    <a:pt x="6" y="8"/>
                  </a:lnTo>
                  <a:lnTo>
                    <a:pt x="8" y="8"/>
                  </a:lnTo>
                  <a:lnTo>
                    <a:pt x="10" y="10"/>
                  </a:lnTo>
                  <a:lnTo>
                    <a:pt x="8" y="12"/>
                  </a:lnTo>
                  <a:lnTo>
                    <a:pt x="6" y="12"/>
                  </a:lnTo>
                  <a:lnTo>
                    <a:pt x="4" y="14"/>
                  </a:lnTo>
                  <a:lnTo>
                    <a:pt x="2" y="16"/>
                  </a:lnTo>
                  <a:lnTo>
                    <a:pt x="18" y="16"/>
                  </a:lnTo>
                  <a:lnTo>
                    <a:pt x="32" y="18"/>
                  </a:lnTo>
                  <a:lnTo>
                    <a:pt x="28" y="14"/>
                  </a:lnTo>
                  <a:lnTo>
                    <a:pt x="22" y="10"/>
                  </a:lnTo>
                  <a:lnTo>
                    <a:pt x="32" y="10"/>
                  </a:lnTo>
                  <a:lnTo>
                    <a:pt x="24" y="6"/>
                  </a:lnTo>
                  <a:lnTo>
                    <a:pt x="18" y="4"/>
                  </a:lnTo>
                  <a:lnTo>
                    <a:pt x="18" y="0"/>
                  </a:lnTo>
                  <a:close/>
                </a:path>
              </a:pathLst>
            </a:custGeom>
            <a:solidFill>
              <a:srgbClr val="55A26A"/>
            </a:solidFill>
            <a:ln w="3175">
              <a:solidFill>
                <a:srgbClr val="16753F"/>
              </a:solidFill>
              <a:round/>
              <a:headEnd/>
              <a:tailEnd/>
            </a:ln>
          </p:spPr>
          <p:txBody>
            <a:bodyPr/>
            <a:lstStyle/>
            <a:p>
              <a:endParaRPr lang="en-US"/>
            </a:p>
          </p:txBody>
        </p:sp>
        <p:sp>
          <p:nvSpPr>
            <p:cNvPr id="29509" name="Freeform 568"/>
            <p:cNvSpPr>
              <a:spLocks/>
            </p:cNvSpPr>
            <p:nvPr/>
          </p:nvSpPr>
          <p:spPr bwMode="auto">
            <a:xfrm>
              <a:off x="772" y="2144"/>
              <a:ext cx="42" cy="14"/>
            </a:xfrm>
            <a:custGeom>
              <a:avLst/>
              <a:gdLst>
                <a:gd name="T0" fmla="*/ 16 w 42"/>
                <a:gd name="T1" fmla="*/ 0 h 14"/>
                <a:gd name="T2" fmla="*/ 6 w 42"/>
                <a:gd name="T3" fmla="*/ 4 h 14"/>
                <a:gd name="T4" fmla="*/ 2 w 42"/>
                <a:gd name="T5" fmla="*/ 6 h 14"/>
                <a:gd name="T6" fmla="*/ 0 w 42"/>
                <a:gd name="T7" fmla="*/ 8 h 14"/>
                <a:gd name="T8" fmla="*/ 10 w 42"/>
                <a:gd name="T9" fmla="*/ 8 h 14"/>
                <a:gd name="T10" fmla="*/ 22 w 42"/>
                <a:gd name="T11" fmla="*/ 8 h 14"/>
                <a:gd name="T12" fmla="*/ 20 w 42"/>
                <a:gd name="T13" fmla="*/ 10 h 14"/>
                <a:gd name="T14" fmla="*/ 18 w 42"/>
                <a:gd name="T15" fmla="*/ 10 h 14"/>
                <a:gd name="T16" fmla="*/ 16 w 42"/>
                <a:gd name="T17" fmla="*/ 12 h 14"/>
                <a:gd name="T18" fmla="*/ 14 w 42"/>
                <a:gd name="T19" fmla="*/ 14 h 14"/>
                <a:gd name="T20" fmla="*/ 20 w 42"/>
                <a:gd name="T21" fmla="*/ 12 h 14"/>
                <a:gd name="T22" fmla="*/ 28 w 42"/>
                <a:gd name="T23" fmla="*/ 10 h 14"/>
                <a:gd name="T24" fmla="*/ 42 w 42"/>
                <a:gd name="T25" fmla="*/ 8 h 14"/>
                <a:gd name="T26" fmla="*/ 36 w 42"/>
                <a:gd name="T27" fmla="*/ 6 h 14"/>
                <a:gd name="T28" fmla="*/ 30 w 42"/>
                <a:gd name="T29" fmla="*/ 4 h 14"/>
                <a:gd name="T30" fmla="*/ 24 w 42"/>
                <a:gd name="T31" fmla="*/ 0 h 14"/>
                <a:gd name="T32" fmla="*/ 18 w 42"/>
                <a:gd name="T33" fmla="*/ 2 h 14"/>
                <a:gd name="T34" fmla="*/ 22 w 42"/>
                <a:gd name="T35" fmla="*/ 2 h 14"/>
                <a:gd name="T36" fmla="*/ 24 w 42"/>
                <a:gd name="T37" fmla="*/ 6 h 14"/>
                <a:gd name="T38" fmla="*/ 16 w 42"/>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4"/>
                <a:gd name="T62" fmla="*/ 42 w 42"/>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4">
                  <a:moveTo>
                    <a:pt x="16" y="0"/>
                  </a:moveTo>
                  <a:lnTo>
                    <a:pt x="6" y="4"/>
                  </a:lnTo>
                  <a:lnTo>
                    <a:pt x="2" y="6"/>
                  </a:lnTo>
                  <a:lnTo>
                    <a:pt x="0" y="8"/>
                  </a:lnTo>
                  <a:lnTo>
                    <a:pt x="10" y="8"/>
                  </a:lnTo>
                  <a:lnTo>
                    <a:pt x="22" y="8"/>
                  </a:lnTo>
                  <a:lnTo>
                    <a:pt x="20" y="10"/>
                  </a:lnTo>
                  <a:lnTo>
                    <a:pt x="18" y="10"/>
                  </a:lnTo>
                  <a:lnTo>
                    <a:pt x="16" y="12"/>
                  </a:lnTo>
                  <a:lnTo>
                    <a:pt x="14" y="14"/>
                  </a:lnTo>
                  <a:lnTo>
                    <a:pt x="20" y="12"/>
                  </a:lnTo>
                  <a:lnTo>
                    <a:pt x="28" y="10"/>
                  </a:lnTo>
                  <a:lnTo>
                    <a:pt x="42" y="8"/>
                  </a:lnTo>
                  <a:lnTo>
                    <a:pt x="36" y="6"/>
                  </a:lnTo>
                  <a:lnTo>
                    <a:pt x="30" y="4"/>
                  </a:lnTo>
                  <a:lnTo>
                    <a:pt x="24" y="0"/>
                  </a:lnTo>
                  <a:lnTo>
                    <a:pt x="18" y="2"/>
                  </a:lnTo>
                  <a:lnTo>
                    <a:pt x="22" y="2"/>
                  </a:lnTo>
                  <a:lnTo>
                    <a:pt x="24" y="6"/>
                  </a:lnTo>
                  <a:lnTo>
                    <a:pt x="16" y="0"/>
                  </a:lnTo>
                  <a:close/>
                </a:path>
              </a:pathLst>
            </a:custGeom>
            <a:solidFill>
              <a:srgbClr val="55A26A"/>
            </a:solidFill>
            <a:ln w="3175">
              <a:solidFill>
                <a:srgbClr val="16753F"/>
              </a:solidFill>
              <a:round/>
              <a:headEnd/>
              <a:tailEnd/>
            </a:ln>
          </p:spPr>
          <p:txBody>
            <a:bodyPr/>
            <a:lstStyle/>
            <a:p>
              <a:endParaRPr lang="en-US"/>
            </a:p>
          </p:txBody>
        </p:sp>
        <p:sp>
          <p:nvSpPr>
            <p:cNvPr id="29510" name="Freeform 569"/>
            <p:cNvSpPr>
              <a:spLocks/>
            </p:cNvSpPr>
            <p:nvPr/>
          </p:nvSpPr>
          <p:spPr bwMode="auto">
            <a:xfrm>
              <a:off x="768" y="2168"/>
              <a:ext cx="28" cy="16"/>
            </a:xfrm>
            <a:custGeom>
              <a:avLst/>
              <a:gdLst>
                <a:gd name="T0" fmla="*/ 22 w 28"/>
                <a:gd name="T1" fmla="*/ 0 h 16"/>
                <a:gd name="T2" fmla="*/ 16 w 28"/>
                <a:gd name="T3" fmla="*/ 2 h 16"/>
                <a:gd name="T4" fmla="*/ 10 w 28"/>
                <a:gd name="T5" fmla="*/ 6 h 16"/>
                <a:gd name="T6" fmla="*/ 0 w 28"/>
                <a:gd name="T7" fmla="*/ 16 h 16"/>
                <a:gd name="T8" fmla="*/ 14 w 28"/>
                <a:gd name="T9" fmla="*/ 12 h 16"/>
                <a:gd name="T10" fmla="*/ 22 w 28"/>
                <a:gd name="T11" fmla="*/ 10 h 16"/>
                <a:gd name="T12" fmla="*/ 28 w 28"/>
                <a:gd name="T13" fmla="*/ 8 h 16"/>
                <a:gd name="T14" fmla="*/ 26 w 28"/>
                <a:gd name="T15" fmla="*/ 6 h 16"/>
                <a:gd name="T16" fmla="*/ 24 w 28"/>
                <a:gd name="T17" fmla="*/ 6 h 16"/>
                <a:gd name="T18" fmla="*/ 20 w 28"/>
                <a:gd name="T19" fmla="*/ 4 h 16"/>
                <a:gd name="T20" fmla="*/ 20 w 28"/>
                <a:gd name="T21" fmla="*/ 6 h 16"/>
                <a:gd name="T22" fmla="*/ 22 w 2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6"/>
                <a:gd name="T38" fmla="*/ 28 w 2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6">
                  <a:moveTo>
                    <a:pt x="22" y="0"/>
                  </a:moveTo>
                  <a:lnTo>
                    <a:pt x="16" y="2"/>
                  </a:lnTo>
                  <a:lnTo>
                    <a:pt x="10" y="6"/>
                  </a:lnTo>
                  <a:lnTo>
                    <a:pt x="0" y="16"/>
                  </a:lnTo>
                  <a:lnTo>
                    <a:pt x="14" y="12"/>
                  </a:lnTo>
                  <a:lnTo>
                    <a:pt x="22" y="10"/>
                  </a:lnTo>
                  <a:lnTo>
                    <a:pt x="28" y="8"/>
                  </a:lnTo>
                  <a:lnTo>
                    <a:pt x="26" y="6"/>
                  </a:lnTo>
                  <a:lnTo>
                    <a:pt x="24" y="6"/>
                  </a:lnTo>
                  <a:lnTo>
                    <a:pt x="20" y="4"/>
                  </a:lnTo>
                  <a:lnTo>
                    <a:pt x="20" y="6"/>
                  </a:lnTo>
                  <a:lnTo>
                    <a:pt x="22" y="0"/>
                  </a:lnTo>
                  <a:close/>
                </a:path>
              </a:pathLst>
            </a:custGeom>
            <a:solidFill>
              <a:srgbClr val="55A26A"/>
            </a:solidFill>
            <a:ln w="3175">
              <a:solidFill>
                <a:srgbClr val="16753F"/>
              </a:solidFill>
              <a:round/>
              <a:headEnd/>
              <a:tailEnd/>
            </a:ln>
          </p:spPr>
          <p:txBody>
            <a:bodyPr/>
            <a:lstStyle/>
            <a:p>
              <a:endParaRPr lang="en-US"/>
            </a:p>
          </p:txBody>
        </p:sp>
        <p:sp>
          <p:nvSpPr>
            <p:cNvPr id="29511" name="Freeform 570"/>
            <p:cNvSpPr>
              <a:spLocks/>
            </p:cNvSpPr>
            <p:nvPr/>
          </p:nvSpPr>
          <p:spPr bwMode="auto">
            <a:xfrm>
              <a:off x="744" y="2192"/>
              <a:ext cx="34" cy="16"/>
            </a:xfrm>
            <a:custGeom>
              <a:avLst/>
              <a:gdLst>
                <a:gd name="T0" fmla="*/ 18 w 34"/>
                <a:gd name="T1" fmla="*/ 0 h 16"/>
                <a:gd name="T2" fmla="*/ 12 w 34"/>
                <a:gd name="T3" fmla="*/ 2 h 16"/>
                <a:gd name="T4" fmla="*/ 8 w 34"/>
                <a:gd name="T5" fmla="*/ 6 h 16"/>
                <a:gd name="T6" fmla="*/ 0 w 34"/>
                <a:gd name="T7" fmla="*/ 14 h 16"/>
                <a:gd name="T8" fmla="*/ 6 w 34"/>
                <a:gd name="T9" fmla="*/ 16 h 16"/>
                <a:gd name="T10" fmla="*/ 12 w 34"/>
                <a:gd name="T11" fmla="*/ 14 h 16"/>
                <a:gd name="T12" fmla="*/ 20 w 34"/>
                <a:gd name="T13" fmla="*/ 12 h 16"/>
                <a:gd name="T14" fmla="*/ 26 w 34"/>
                <a:gd name="T15" fmla="*/ 12 h 16"/>
                <a:gd name="T16" fmla="*/ 24 w 34"/>
                <a:gd name="T17" fmla="*/ 12 h 16"/>
                <a:gd name="T18" fmla="*/ 22 w 34"/>
                <a:gd name="T19" fmla="*/ 14 h 16"/>
                <a:gd name="T20" fmla="*/ 30 w 34"/>
                <a:gd name="T21" fmla="*/ 10 h 16"/>
                <a:gd name="T22" fmla="*/ 34 w 34"/>
                <a:gd name="T23" fmla="*/ 8 h 16"/>
                <a:gd name="T24" fmla="*/ 34 w 34"/>
                <a:gd name="T25" fmla="*/ 4 h 16"/>
                <a:gd name="T26" fmla="*/ 34 w 34"/>
                <a:gd name="T27" fmla="*/ 2 h 16"/>
                <a:gd name="T28" fmla="*/ 32 w 34"/>
                <a:gd name="T29" fmla="*/ 2 h 16"/>
                <a:gd name="T30" fmla="*/ 26 w 34"/>
                <a:gd name="T31" fmla="*/ 2 h 16"/>
                <a:gd name="T32" fmla="*/ 14 w 34"/>
                <a:gd name="T33" fmla="*/ 6 h 16"/>
                <a:gd name="T34" fmla="*/ 28 w 34"/>
                <a:gd name="T35" fmla="*/ 0 h 16"/>
                <a:gd name="T36" fmla="*/ 18 w 34"/>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6"/>
                <a:gd name="T59" fmla="*/ 34 w 34"/>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6">
                  <a:moveTo>
                    <a:pt x="18" y="0"/>
                  </a:moveTo>
                  <a:lnTo>
                    <a:pt x="12" y="2"/>
                  </a:lnTo>
                  <a:lnTo>
                    <a:pt x="8" y="6"/>
                  </a:lnTo>
                  <a:lnTo>
                    <a:pt x="0" y="14"/>
                  </a:lnTo>
                  <a:lnTo>
                    <a:pt x="6" y="16"/>
                  </a:lnTo>
                  <a:lnTo>
                    <a:pt x="12" y="14"/>
                  </a:lnTo>
                  <a:lnTo>
                    <a:pt x="20" y="12"/>
                  </a:lnTo>
                  <a:lnTo>
                    <a:pt x="26" y="12"/>
                  </a:lnTo>
                  <a:lnTo>
                    <a:pt x="24" y="12"/>
                  </a:lnTo>
                  <a:lnTo>
                    <a:pt x="22" y="14"/>
                  </a:lnTo>
                  <a:lnTo>
                    <a:pt x="30" y="10"/>
                  </a:lnTo>
                  <a:lnTo>
                    <a:pt x="34" y="8"/>
                  </a:lnTo>
                  <a:lnTo>
                    <a:pt x="34" y="4"/>
                  </a:lnTo>
                  <a:lnTo>
                    <a:pt x="34" y="2"/>
                  </a:lnTo>
                  <a:lnTo>
                    <a:pt x="32" y="2"/>
                  </a:lnTo>
                  <a:lnTo>
                    <a:pt x="26" y="2"/>
                  </a:lnTo>
                  <a:lnTo>
                    <a:pt x="14" y="6"/>
                  </a:lnTo>
                  <a:lnTo>
                    <a:pt x="28"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12" name="Freeform 571"/>
            <p:cNvSpPr>
              <a:spLocks/>
            </p:cNvSpPr>
            <p:nvPr/>
          </p:nvSpPr>
          <p:spPr bwMode="auto">
            <a:xfrm>
              <a:off x="780" y="2184"/>
              <a:ext cx="28" cy="10"/>
            </a:xfrm>
            <a:custGeom>
              <a:avLst/>
              <a:gdLst>
                <a:gd name="T0" fmla="*/ 18 w 28"/>
                <a:gd name="T1" fmla="*/ 0 h 10"/>
                <a:gd name="T2" fmla="*/ 12 w 28"/>
                <a:gd name="T3" fmla="*/ 0 h 10"/>
                <a:gd name="T4" fmla="*/ 8 w 28"/>
                <a:gd name="T5" fmla="*/ 2 h 10"/>
                <a:gd name="T6" fmla="*/ 0 w 28"/>
                <a:gd name="T7" fmla="*/ 10 h 10"/>
                <a:gd name="T8" fmla="*/ 14 w 28"/>
                <a:gd name="T9" fmla="*/ 8 h 10"/>
                <a:gd name="T10" fmla="*/ 20 w 28"/>
                <a:gd name="T11" fmla="*/ 6 h 10"/>
                <a:gd name="T12" fmla="*/ 28 w 28"/>
                <a:gd name="T13" fmla="*/ 6 h 10"/>
                <a:gd name="T14" fmla="*/ 26 w 28"/>
                <a:gd name="T15" fmla="*/ 4 h 10"/>
                <a:gd name="T16" fmla="*/ 22 w 28"/>
                <a:gd name="T17" fmla="*/ 2 h 10"/>
                <a:gd name="T18" fmla="*/ 14 w 28"/>
                <a:gd name="T19" fmla="*/ 2 h 10"/>
                <a:gd name="T20" fmla="*/ 18 w 2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0"/>
                <a:gd name="T35" fmla="*/ 28 w 2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0">
                  <a:moveTo>
                    <a:pt x="18" y="0"/>
                  </a:moveTo>
                  <a:lnTo>
                    <a:pt x="12" y="0"/>
                  </a:lnTo>
                  <a:lnTo>
                    <a:pt x="8" y="2"/>
                  </a:lnTo>
                  <a:lnTo>
                    <a:pt x="0" y="10"/>
                  </a:lnTo>
                  <a:lnTo>
                    <a:pt x="14" y="8"/>
                  </a:lnTo>
                  <a:lnTo>
                    <a:pt x="20" y="6"/>
                  </a:lnTo>
                  <a:lnTo>
                    <a:pt x="28" y="6"/>
                  </a:lnTo>
                  <a:lnTo>
                    <a:pt x="26" y="4"/>
                  </a:lnTo>
                  <a:lnTo>
                    <a:pt x="22" y="2"/>
                  </a:lnTo>
                  <a:lnTo>
                    <a:pt x="14"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513" name="Freeform 572"/>
            <p:cNvSpPr>
              <a:spLocks/>
            </p:cNvSpPr>
            <p:nvPr/>
          </p:nvSpPr>
          <p:spPr bwMode="auto">
            <a:xfrm>
              <a:off x="748" y="2176"/>
              <a:ext cx="22" cy="10"/>
            </a:xfrm>
            <a:custGeom>
              <a:avLst/>
              <a:gdLst>
                <a:gd name="T0" fmla="*/ 18 w 22"/>
                <a:gd name="T1" fmla="*/ 0 h 10"/>
                <a:gd name="T2" fmla="*/ 0 w 22"/>
                <a:gd name="T3" fmla="*/ 10 h 10"/>
                <a:gd name="T4" fmla="*/ 10 w 22"/>
                <a:gd name="T5" fmla="*/ 10 h 10"/>
                <a:gd name="T6" fmla="*/ 16 w 22"/>
                <a:gd name="T7" fmla="*/ 8 h 10"/>
                <a:gd name="T8" fmla="*/ 22 w 22"/>
                <a:gd name="T9" fmla="*/ 4 h 10"/>
                <a:gd name="T10" fmla="*/ 18 w 22"/>
                <a:gd name="T11" fmla="*/ 0 h 10"/>
                <a:gd name="T12" fmla="*/ 0 60000 65536"/>
                <a:gd name="T13" fmla="*/ 0 60000 65536"/>
                <a:gd name="T14" fmla="*/ 0 60000 65536"/>
                <a:gd name="T15" fmla="*/ 0 60000 65536"/>
                <a:gd name="T16" fmla="*/ 0 60000 65536"/>
                <a:gd name="T17" fmla="*/ 0 60000 65536"/>
                <a:gd name="T18" fmla="*/ 0 w 22"/>
                <a:gd name="T19" fmla="*/ 0 h 10"/>
                <a:gd name="T20" fmla="*/ 22 w 2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2" h="10">
                  <a:moveTo>
                    <a:pt x="18" y="0"/>
                  </a:moveTo>
                  <a:lnTo>
                    <a:pt x="0" y="10"/>
                  </a:lnTo>
                  <a:lnTo>
                    <a:pt x="10" y="10"/>
                  </a:lnTo>
                  <a:lnTo>
                    <a:pt x="16" y="8"/>
                  </a:lnTo>
                  <a:lnTo>
                    <a:pt x="22" y="4"/>
                  </a:lnTo>
                  <a:lnTo>
                    <a:pt x="18" y="0"/>
                  </a:lnTo>
                  <a:close/>
                </a:path>
              </a:pathLst>
            </a:custGeom>
            <a:solidFill>
              <a:srgbClr val="55A26A"/>
            </a:solidFill>
            <a:ln w="3175">
              <a:solidFill>
                <a:srgbClr val="16753F"/>
              </a:solidFill>
              <a:round/>
              <a:headEnd/>
              <a:tailEnd/>
            </a:ln>
          </p:spPr>
          <p:txBody>
            <a:bodyPr/>
            <a:lstStyle/>
            <a:p>
              <a:endParaRPr lang="en-US"/>
            </a:p>
          </p:txBody>
        </p:sp>
        <p:sp>
          <p:nvSpPr>
            <p:cNvPr id="29514" name="Freeform 573"/>
            <p:cNvSpPr>
              <a:spLocks/>
            </p:cNvSpPr>
            <p:nvPr/>
          </p:nvSpPr>
          <p:spPr bwMode="auto">
            <a:xfrm>
              <a:off x="720" y="2208"/>
              <a:ext cx="30" cy="18"/>
            </a:xfrm>
            <a:custGeom>
              <a:avLst/>
              <a:gdLst>
                <a:gd name="T0" fmla="*/ 18 w 30"/>
                <a:gd name="T1" fmla="*/ 0 h 18"/>
                <a:gd name="T2" fmla="*/ 12 w 30"/>
                <a:gd name="T3" fmla="*/ 2 h 18"/>
                <a:gd name="T4" fmla="*/ 6 w 30"/>
                <a:gd name="T5" fmla="*/ 6 h 18"/>
                <a:gd name="T6" fmla="*/ 2 w 30"/>
                <a:gd name="T7" fmla="*/ 12 h 18"/>
                <a:gd name="T8" fmla="*/ 0 w 30"/>
                <a:gd name="T9" fmla="*/ 18 h 18"/>
                <a:gd name="T10" fmla="*/ 6 w 30"/>
                <a:gd name="T11" fmla="*/ 16 h 18"/>
                <a:gd name="T12" fmla="*/ 12 w 30"/>
                <a:gd name="T13" fmla="*/ 14 h 18"/>
                <a:gd name="T14" fmla="*/ 24 w 30"/>
                <a:gd name="T15" fmla="*/ 8 h 18"/>
                <a:gd name="T16" fmla="*/ 28 w 30"/>
                <a:gd name="T17" fmla="*/ 4 h 18"/>
                <a:gd name="T18" fmla="*/ 30 w 30"/>
                <a:gd name="T19" fmla="*/ 2 h 18"/>
                <a:gd name="T20" fmla="*/ 28 w 30"/>
                <a:gd name="T21" fmla="*/ 0 h 18"/>
                <a:gd name="T22" fmla="*/ 26 w 30"/>
                <a:gd name="T23" fmla="*/ 0 h 18"/>
                <a:gd name="T24" fmla="*/ 22 w 30"/>
                <a:gd name="T25" fmla="*/ 0 h 18"/>
                <a:gd name="T26" fmla="*/ 16 w 30"/>
                <a:gd name="T27" fmla="*/ 2 h 18"/>
                <a:gd name="T28" fmla="*/ 20 w 30"/>
                <a:gd name="T29" fmla="*/ 2 h 18"/>
                <a:gd name="T30" fmla="*/ 18 w 30"/>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8" y="0"/>
                  </a:moveTo>
                  <a:lnTo>
                    <a:pt x="12" y="2"/>
                  </a:lnTo>
                  <a:lnTo>
                    <a:pt x="6" y="6"/>
                  </a:lnTo>
                  <a:lnTo>
                    <a:pt x="2" y="12"/>
                  </a:lnTo>
                  <a:lnTo>
                    <a:pt x="0" y="18"/>
                  </a:lnTo>
                  <a:lnTo>
                    <a:pt x="6" y="16"/>
                  </a:lnTo>
                  <a:lnTo>
                    <a:pt x="12" y="14"/>
                  </a:lnTo>
                  <a:lnTo>
                    <a:pt x="24" y="8"/>
                  </a:lnTo>
                  <a:lnTo>
                    <a:pt x="28" y="4"/>
                  </a:lnTo>
                  <a:lnTo>
                    <a:pt x="30" y="2"/>
                  </a:lnTo>
                  <a:lnTo>
                    <a:pt x="28" y="0"/>
                  </a:lnTo>
                  <a:lnTo>
                    <a:pt x="26" y="0"/>
                  </a:lnTo>
                  <a:lnTo>
                    <a:pt x="22" y="0"/>
                  </a:lnTo>
                  <a:lnTo>
                    <a:pt x="16" y="2"/>
                  </a:lnTo>
                  <a:lnTo>
                    <a:pt x="20"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515" name="Freeform 574"/>
            <p:cNvSpPr>
              <a:spLocks/>
            </p:cNvSpPr>
            <p:nvPr/>
          </p:nvSpPr>
          <p:spPr bwMode="auto">
            <a:xfrm>
              <a:off x="830" y="2194"/>
              <a:ext cx="42" cy="12"/>
            </a:xfrm>
            <a:custGeom>
              <a:avLst/>
              <a:gdLst>
                <a:gd name="T0" fmla="*/ 14 w 42"/>
                <a:gd name="T1" fmla="*/ 2 h 12"/>
                <a:gd name="T2" fmla="*/ 6 w 42"/>
                <a:gd name="T3" fmla="*/ 2 h 12"/>
                <a:gd name="T4" fmla="*/ 0 w 42"/>
                <a:gd name="T5" fmla="*/ 6 h 12"/>
                <a:gd name="T6" fmla="*/ 6 w 42"/>
                <a:gd name="T7" fmla="*/ 8 h 12"/>
                <a:gd name="T8" fmla="*/ 12 w 42"/>
                <a:gd name="T9" fmla="*/ 8 h 12"/>
                <a:gd name="T10" fmla="*/ 20 w 42"/>
                <a:gd name="T11" fmla="*/ 10 h 12"/>
                <a:gd name="T12" fmla="*/ 28 w 42"/>
                <a:gd name="T13" fmla="*/ 12 h 12"/>
                <a:gd name="T14" fmla="*/ 28 w 42"/>
                <a:gd name="T15" fmla="*/ 10 h 12"/>
                <a:gd name="T16" fmla="*/ 28 w 42"/>
                <a:gd name="T17" fmla="*/ 8 h 12"/>
                <a:gd name="T18" fmla="*/ 26 w 42"/>
                <a:gd name="T19" fmla="*/ 8 h 12"/>
                <a:gd name="T20" fmla="*/ 34 w 42"/>
                <a:gd name="T21" fmla="*/ 8 h 12"/>
                <a:gd name="T22" fmla="*/ 42 w 42"/>
                <a:gd name="T23" fmla="*/ 8 h 12"/>
                <a:gd name="T24" fmla="*/ 38 w 42"/>
                <a:gd name="T25" fmla="*/ 4 h 12"/>
                <a:gd name="T26" fmla="*/ 32 w 42"/>
                <a:gd name="T27" fmla="*/ 2 h 12"/>
                <a:gd name="T28" fmla="*/ 22 w 42"/>
                <a:gd name="T29" fmla="*/ 0 h 12"/>
                <a:gd name="T30" fmla="*/ 14 w 42"/>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2"/>
                <a:gd name="T50" fmla="*/ 42 w 4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2">
                  <a:moveTo>
                    <a:pt x="14" y="2"/>
                  </a:moveTo>
                  <a:lnTo>
                    <a:pt x="6" y="2"/>
                  </a:lnTo>
                  <a:lnTo>
                    <a:pt x="0" y="6"/>
                  </a:lnTo>
                  <a:lnTo>
                    <a:pt x="6" y="8"/>
                  </a:lnTo>
                  <a:lnTo>
                    <a:pt x="12" y="8"/>
                  </a:lnTo>
                  <a:lnTo>
                    <a:pt x="20" y="10"/>
                  </a:lnTo>
                  <a:lnTo>
                    <a:pt x="28" y="12"/>
                  </a:lnTo>
                  <a:lnTo>
                    <a:pt x="28" y="10"/>
                  </a:lnTo>
                  <a:lnTo>
                    <a:pt x="28" y="8"/>
                  </a:lnTo>
                  <a:lnTo>
                    <a:pt x="26" y="8"/>
                  </a:lnTo>
                  <a:lnTo>
                    <a:pt x="34" y="8"/>
                  </a:lnTo>
                  <a:lnTo>
                    <a:pt x="42" y="8"/>
                  </a:lnTo>
                  <a:lnTo>
                    <a:pt x="38" y="4"/>
                  </a:lnTo>
                  <a:lnTo>
                    <a:pt x="32" y="2"/>
                  </a:lnTo>
                  <a:lnTo>
                    <a:pt x="22" y="0"/>
                  </a:lnTo>
                  <a:lnTo>
                    <a:pt x="14" y="2"/>
                  </a:lnTo>
                  <a:close/>
                </a:path>
              </a:pathLst>
            </a:custGeom>
            <a:solidFill>
              <a:srgbClr val="55A26A"/>
            </a:solidFill>
            <a:ln w="3175">
              <a:solidFill>
                <a:srgbClr val="16753F"/>
              </a:solidFill>
              <a:round/>
              <a:headEnd/>
              <a:tailEnd/>
            </a:ln>
          </p:spPr>
          <p:txBody>
            <a:bodyPr/>
            <a:lstStyle/>
            <a:p>
              <a:endParaRPr lang="en-US"/>
            </a:p>
          </p:txBody>
        </p:sp>
        <p:sp>
          <p:nvSpPr>
            <p:cNvPr id="29516" name="Freeform 575"/>
            <p:cNvSpPr>
              <a:spLocks/>
            </p:cNvSpPr>
            <p:nvPr/>
          </p:nvSpPr>
          <p:spPr bwMode="auto">
            <a:xfrm>
              <a:off x="662" y="2270"/>
              <a:ext cx="36" cy="12"/>
            </a:xfrm>
            <a:custGeom>
              <a:avLst/>
              <a:gdLst>
                <a:gd name="T0" fmla="*/ 18 w 36"/>
                <a:gd name="T1" fmla="*/ 0 h 12"/>
                <a:gd name="T2" fmla="*/ 14 w 36"/>
                <a:gd name="T3" fmla="*/ 2 h 12"/>
                <a:gd name="T4" fmla="*/ 8 w 36"/>
                <a:gd name="T5" fmla="*/ 4 h 12"/>
                <a:gd name="T6" fmla="*/ 0 w 36"/>
                <a:gd name="T7" fmla="*/ 10 h 12"/>
                <a:gd name="T8" fmla="*/ 10 w 36"/>
                <a:gd name="T9" fmla="*/ 8 h 12"/>
                <a:gd name="T10" fmla="*/ 20 w 36"/>
                <a:gd name="T11" fmla="*/ 8 h 12"/>
                <a:gd name="T12" fmla="*/ 16 w 36"/>
                <a:gd name="T13" fmla="*/ 10 h 12"/>
                <a:gd name="T14" fmla="*/ 14 w 36"/>
                <a:gd name="T15" fmla="*/ 12 h 12"/>
                <a:gd name="T16" fmla="*/ 24 w 36"/>
                <a:gd name="T17" fmla="*/ 12 h 12"/>
                <a:gd name="T18" fmla="*/ 34 w 36"/>
                <a:gd name="T19" fmla="*/ 12 h 12"/>
                <a:gd name="T20" fmla="*/ 34 w 36"/>
                <a:gd name="T21" fmla="*/ 8 h 12"/>
                <a:gd name="T22" fmla="*/ 30 w 36"/>
                <a:gd name="T23" fmla="*/ 6 h 12"/>
                <a:gd name="T24" fmla="*/ 26 w 36"/>
                <a:gd name="T25" fmla="*/ 6 h 12"/>
                <a:gd name="T26" fmla="*/ 28 w 36"/>
                <a:gd name="T27" fmla="*/ 4 h 12"/>
                <a:gd name="T28" fmla="*/ 30 w 36"/>
                <a:gd name="T29" fmla="*/ 2 h 12"/>
                <a:gd name="T30" fmla="*/ 36 w 36"/>
                <a:gd name="T31" fmla="*/ 2 h 12"/>
                <a:gd name="T32" fmla="*/ 28 w 36"/>
                <a:gd name="T33" fmla="*/ 0 h 12"/>
                <a:gd name="T34" fmla="*/ 18 w 36"/>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12"/>
                <a:gd name="T56" fmla="*/ 36 w 3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12">
                  <a:moveTo>
                    <a:pt x="18" y="0"/>
                  </a:moveTo>
                  <a:lnTo>
                    <a:pt x="14" y="2"/>
                  </a:lnTo>
                  <a:lnTo>
                    <a:pt x="8" y="4"/>
                  </a:lnTo>
                  <a:lnTo>
                    <a:pt x="0" y="10"/>
                  </a:lnTo>
                  <a:lnTo>
                    <a:pt x="10" y="8"/>
                  </a:lnTo>
                  <a:lnTo>
                    <a:pt x="20" y="8"/>
                  </a:lnTo>
                  <a:lnTo>
                    <a:pt x="16" y="10"/>
                  </a:lnTo>
                  <a:lnTo>
                    <a:pt x="14" y="12"/>
                  </a:lnTo>
                  <a:lnTo>
                    <a:pt x="24" y="12"/>
                  </a:lnTo>
                  <a:lnTo>
                    <a:pt x="34" y="12"/>
                  </a:lnTo>
                  <a:lnTo>
                    <a:pt x="34" y="8"/>
                  </a:lnTo>
                  <a:lnTo>
                    <a:pt x="30" y="6"/>
                  </a:lnTo>
                  <a:lnTo>
                    <a:pt x="26" y="6"/>
                  </a:lnTo>
                  <a:lnTo>
                    <a:pt x="28" y="4"/>
                  </a:lnTo>
                  <a:lnTo>
                    <a:pt x="30" y="2"/>
                  </a:lnTo>
                  <a:lnTo>
                    <a:pt x="36" y="2"/>
                  </a:lnTo>
                  <a:lnTo>
                    <a:pt x="28"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17" name="Freeform 576"/>
            <p:cNvSpPr>
              <a:spLocks/>
            </p:cNvSpPr>
            <p:nvPr/>
          </p:nvSpPr>
          <p:spPr bwMode="auto">
            <a:xfrm>
              <a:off x="628" y="2268"/>
              <a:ext cx="32" cy="18"/>
            </a:xfrm>
            <a:custGeom>
              <a:avLst/>
              <a:gdLst>
                <a:gd name="T0" fmla="*/ 16 w 32"/>
                <a:gd name="T1" fmla="*/ 2 h 18"/>
                <a:gd name="T2" fmla="*/ 8 w 32"/>
                <a:gd name="T3" fmla="*/ 6 h 18"/>
                <a:gd name="T4" fmla="*/ 4 w 32"/>
                <a:gd name="T5" fmla="*/ 10 h 18"/>
                <a:gd name="T6" fmla="*/ 0 w 32"/>
                <a:gd name="T7" fmla="*/ 14 h 18"/>
                <a:gd name="T8" fmla="*/ 8 w 32"/>
                <a:gd name="T9" fmla="*/ 10 h 18"/>
                <a:gd name="T10" fmla="*/ 12 w 32"/>
                <a:gd name="T11" fmla="*/ 10 h 18"/>
                <a:gd name="T12" fmla="*/ 16 w 32"/>
                <a:gd name="T13" fmla="*/ 10 h 18"/>
                <a:gd name="T14" fmla="*/ 12 w 32"/>
                <a:gd name="T15" fmla="*/ 14 h 18"/>
                <a:gd name="T16" fmla="*/ 8 w 32"/>
                <a:gd name="T17" fmla="*/ 18 h 18"/>
                <a:gd name="T18" fmla="*/ 20 w 32"/>
                <a:gd name="T19" fmla="*/ 14 h 18"/>
                <a:gd name="T20" fmla="*/ 32 w 32"/>
                <a:gd name="T21" fmla="*/ 12 h 18"/>
                <a:gd name="T22" fmla="*/ 28 w 32"/>
                <a:gd name="T23" fmla="*/ 12 h 18"/>
                <a:gd name="T24" fmla="*/ 24 w 32"/>
                <a:gd name="T25" fmla="*/ 10 h 18"/>
                <a:gd name="T26" fmla="*/ 24 w 32"/>
                <a:gd name="T27" fmla="*/ 8 h 18"/>
                <a:gd name="T28" fmla="*/ 24 w 32"/>
                <a:gd name="T29" fmla="*/ 4 h 18"/>
                <a:gd name="T30" fmla="*/ 28 w 32"/>
                <a:gd name="T31" fmla="*/ 2 h 18"/>
                <a:gd name="T32" fmla="*/ 22 w 32"/>
                <a:gd name="T33" fmla="*/ 0 h 18"/>
                <a:gd name="T34" fmla="*/ 18 w 32"/>
                <a:gd name="T35" fmla="*/ 2 h 18"/>
                <a:gd name="T36" fmla="*/ 20 w 32"/>
                <a:gd name="T37" fmla="*/ 2 h 18"/>
                <a:gd name="T38" fmla="*/ 16 w 32"/>
                <a:gd name="T39" fmla="*/ 2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8"/>
                <a:gd name="T62" fmla="*/ 32 w 32"/>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8">
                  <a:moveTo>
                    <a:pt x="16" y="2"/>
                  </a:moveTo>
                  <a:lnTo>
                    <a:pt x="8" y="6"/>
                  </a:lnTo>
                  <a:lnTo>
                    <a:pt x="4" y="10"/>
                  </a:lnTo>
                  <a:lnTo>
                    <a:pt x="0" y="14"/>
                  </a:lnTo>
                  <a:lnTo>
                    <a:pt x="8" y="10"/>
                  </a:lnTo>
                  <a:lnTo>
                    <a:pt x="12" y="10"/>
                  </a:lnTo>
                  <a:lnTo>
                    <a:pt x="16" y="10"/>
                  </a:lnTo>
                  <a:lnTo>
                    <a:pt x="12" y="14"/>
                  </a:lnTo>
                  <a:lnTo>
                    <a:pt x="8" y="18"/>
                  </a:lnTo>
                  <a:lnTo>
                    <a:pt x="20" y="14"/>
                  </a:lnTo>
                  <a:lnTo>
                    <a:pt x="32" y="12"/>
                  </a:lnTo>
                  <a:lnTo>
                    <a:pt x="28" y="12"/>
                  </a:lnTo>
                  <a:lnTo>
                    <a:pt x="24" y="10"/>
                  </a:lnTo>
                  <a:lnTo>
                    <a:pt x="24" y="8"/>
                  </a:lnTo>
                  <a:lnTo>
                    <a:pt x="24" y="4"/>
                  </a:lnTo>
                  <a:lnTo>
                    <a:pt x="28" y="2"/>
                  </a:lnTo>
                  <a:lnTo>
                    <a:pt x="22" y="0"/>
                  </a:lnTo>
                  <a:lnTo>
                    <a:pt x="18" y="2"/>
                  </a:lnTo>
                  <a:lnTo>
                    <a:pt x="20" y="2"/>
                  </a:lnTo>
                  <a:lnTo>
                    <a:pt x="16" y="2"/>
                  </a:lnTo>
                  <a:close/>
                </a:path>
              </a:pathLst>
            </a:custGeom>
            <a:solidFill>
              <a:srgbClr val="55A26A"/>
            </a:solidFill>
            <a:ln w="3175">
              <a:solidFill>
                <a:srgbClr val="16753F"/>
              </a:solidFill>
              <a:round/>
              <a:headEnd/>
              <a:tailEnd/>
            </a:ln>
          </p:spPr>
          <p:txBody>
            <a:bodyPr/>
            <a:lstStyle/>
            <a:p>
              <a:endParaRPr lang="en-US"/>
            </a:p>
          </p:txBody>
        </p:sp>
        <p:sp>
          <p:nvSpPr>
            <p:cNvPr id="29518" name="Freeform 577"/>
            <p:cNvSpPr>
              <a:spLocks/>
            </p:cNvSpPr>
            <p:nvPr/>
          </p:nvSpPr>
          <p:spPr bwMode="auto">
            <a:xfrm>
              <a:off x="658" y="2256"/>
              <a:ext cx="38" cy="10"/>
            </a:xfrm>
            <a:custGeom>
              <a:avLst/>
              <a:gdLst>
                <a:gd name="T0" fmla="*/ 22 w 38"/>
                <a:gd name="T1" fmla="*/ 2 h 10"/>
                <a:gd name="T2" fmla="*/ 10 w 38"/>
                <a:gd name="T3" fmla="*/ 4 h 10"/>
                <a:gd name="T4" fmla="*/ 6 w 38"/>
                <a:gd name="T5" fmla="*/ 8 h 10"/>
                <a:gd name="T6" fmla="*/ 0 w 38"/>
                <a:gd name="T7" fmla="*/ 10 h 10"/>
                <a:gd name="T8" fmla="*/ 10 w 38"/>
                <a:gd name="T9" fmla="*/ 10 h 10"/>
                <a:gd name="T10" fmla="*/ 20 w 38"/>
                <a:gd name="T11" fmla="*/ 10 h 10"/>
                <a:gd name="T12" fmla="*/ 28 w 38"/>
                <a:gd name="T13" fmla="*/ 10 h 10"/>
                <a:gd name="T14" fmla="*/ 38 w 38"/>
                <a:gd name="T15" fmla="*/ 6 h 10"/>
                <a:gd name="T16" fmla="*/ 34 w 38"/>
                <a:gd name="T17" fmla="*/ 4 h 10"/>
                <a:gd name="T18" fmla="*/ 32 w 38"/>
                <a:gd name="T19" fmla="*/ 4 h 10"/>
                <a:gd name="T20" fmla="*/ 30 w 38"/>
                <a:gd name="T21" fmla="*/ 4 h 10"/>
                <a:gd name="T22" fmla="*/ 28 w 38"/>
                <a:gd name="T23" fmla="*/ 2 h 10"/>
                <a:gd name="T24" fmla="*/ 30 w 38"/>
                <a:gd name="T25" fmla="*/ 0 h 10"/>
                <a:gd name="T26" fmla="*/ 34 w 38"/>
                <a:gd name="T27" fmla="*/ 0 h 10"/>
                <a:gd name="T28" fmla="*/ 22 w 38"/>
                <a:gd name="T29" fmla="*/ 2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0"/>
                <a:gd name="T47" fmla="*/ 38 w 3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0">
                  <a:moveTo>
                    <a:pt x="22" y="2"/>
                  </a:moveTo>
                  <a:lnTo>
                    <a:pt x="10" y="4"/>
                  </a:lnTo>
                  <a:lnTo>
                    <a:pt x="6" y="8"/>
                  </a:lnTo>
                  <a:lnTo>
                    <a:pt x="0" y="10"/>
                  </a:lnTo>
                  <a:lnTo>
                    <a:pt x="10" y="10"/>
                  </a:lnTo>
                  <a:lnTo>
                    <a:pt x="20" y="10"/>
                  </a:lnTo>
                  <a:lnTo>
                    <a:pt x="28" y="10"/>
                  </a:lnTo>
                  <a:lnTo>
                    <a:pt x="38" y="6"/>
                  </a:lnTo>
                  <a:lnTo>
                    <a:pt x="34" y="4"/>
                  </a:lnTo>
                  <a:lnTo>
                    <a:pt x="32" y="4"/>
                  </a:lnTo>
                  <a:lnTo>
                    <a:pt x="30" y="4"/>
                  </a:lnTo>
                  <a:lnTo>
                    <a:pt x="28" y="2"/>
                  </a:lnTo>
                  <a:lnTo>
                    <a:pt x="30" y="0"/>
                  </a:lnTo>
                  <a:lnTo>
                    <a:pt x="34" y="0"/>
                  </a:lnTo>
                  <a:lnTo>
                    <a:pt x="22" y="2"/>
                  </a:lnTo>
                  <a:close/>
                </a:path>
              </a:pathLst>
            </a:custGeom>
            <a:solidFill>
              <a:srgbClr val="55A26A"/>
            </a:solidFill>
            <a:ln w="3175">
              <a:solidFill>
                <a:srgbClr val="16753F"/>
              </a:solidFill>
              <a:round/>
              <a:headEnd/>
              <a:tailEnd/>
            </a:ln>
          </p:spPr>
          <p:txBody>
            <a:bodyPr/>
            <a:lstStyle/>
            <a:p>
              <a:endParaRPr lang="en-US"/>
            </a:p>
          </p:txBody>
        </p:sp>
        <p:sp>
          <p:nvSpPr>
            <p:cNvPr id="29519" name="Freeform 578"/>
            <p:cNvSpPr>
              <a:spLocks/>
            </p:cNvSpPr>
            <p:nvPr/>
          </p:nvSpPr>
          <p:spPr bwMode="auto">
            <a:xfrm>
              <a:off x="696" y="2250"/>
              <a:ext cx="40" cy="16"/>
            </a:xfrm>
            <a:custGeom>
              <a:avLst/>
              <a:gdLst>
                <a:gd name="T0" fmla="*/ 22 w 40"/>
                <a:gd name="T1" fmla="*/ 2 h 16"/>
                <a:gd name="T2" fmla="*/ 16 w 40"/>
                <a:gd name="T3" fmla="*/ 0 h 16"/>
                <a:gd name="T4" fmla="*/ 10 w 40"/>
                <a:gd name="T5" fmla="*/ 2 h 16"/>
                <a:gd name="T6" fmla="*/ 4 w 40"/>
                <a:gd name="T7" fmla="*/ 4 h 16"/>
                <a:gd name="T8" fmla="*/ 0 w 40"/>
                <a:gd name="T9" fmla="*/ 8 h 16"/>
                <a:gd name="T10" fmla="*/ 10 w 40"/>
                <a:gd name="T11" fmla="*/ 8 h 16"/>
                <a:gd name="T12" fmla="*/ 14 w 40"/>
                <a:gd name="T13" fmla="*/ 8 h 16"/>
                <a:gd name="T14" fmla="*/ 18 w 40"/>
                <a:gd name="T15" fmla="*/ 10 h 16"/>
                <a:gd name="T16" fmla="*/ 18 w 40"/>
                <a:gd name="T17" fmla="*/ 12 h 16"/>
                <a:gd name="T18" fmla="*/ 14 w 40"/>
                <a:gd name="T19" fmla="*/ 14 h 16"/>
                <a:gd name="T20" fmla="*/ 28 w 40"/>
                <a:gd name="T21" fmla="*/ 14 h 16"/>
                <a:gd name="T22" fmla="*/ 40 w 40"/>
                <a:gd name="T23" fmla="*/ 16 h 16"/>
                <a:gd name="T24" fmla="*/ 34 w 40"/>
                <a:gd name="T25" fmla="*/ 12 h 16"/>
                <a:gd name="T26" fmla="*/ 30 w 40"/>
                <a:gd name="T27" fmla="*/ 8 h 16"/>
                <a:gd name="T28" fmla="*/ 32 w 40"/>
                <a:gd name="T29" fmla="*/ 8 h 16"/>
                <a:gd name="T30" fmla="*/ 36 w 40"/>
                <a:gd name="T31" fmla="*/ 6 h 16"/>
                <a:gd name="T32" fmla="*/ 32 w 40"/>
                <a:gd name="T33" fmla="*/ 4 h 16"/>
                <a:gd name="T34" fmla="*/ 28 w 40"/>
                <a:gd name="T35" fmla="*/ 4 h 16"/>
                <a:gd name="T36" fmla="*/ 18 w 40"/>
                <a:gd name="T37" fmla="*/ 2 h 16"/>
                <a:gd name="T38" fmla="*/ 22 w 40"/>
                <a:gd name="T39" fmla="*/ 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22" y="2"/>
                  </a:moveTo>
                  <a:lnTo>
                    <a:pt x="16" y="0"/>
                  </a:lnTo>
                  <a:lnTo>
                    <a:pt x="10" y="2"/>
                  </a:lnTo>
                  <a:lnTo>
                    <a:pt x="4" y="4"/>
                  </a:lnTo>
                  <a:lnTo>
                    <a:pt x="0" y="8"/>
                  </a:lnTo>
                  <a:lnTo>
                    <a:pt x="10" y="8"/>
                  </a:lnTo>
                  <a:lnTo>
                    <a:pt x="14" y="8"/>
                  </a:lnTo>
                  <a:lnTo>
                    <a:pt x="18" y="10"/>
                  </a:lnTo>
                  <a:lnTo>
                    <a:pt x="18" y="12"/>
                  </a:lnTo>
                  <a:lnTo>
                    <a:pt x="14" y="14"/>
                  </a:lnTo>
                  <a:lnTo>
                    <a:pt x="28" y="14"/>
                  </a:lnTo>
                  <a:lnTo>
                    <a:pt x="40" y="16"/>
                  </a:lnTo>
                  <a:lnTo>
                    <a:pt x="34" y="12"/>
                  </a:lnTo>
                  <a:lnTo>
                    <a:pt x="30" y="8"/>
                  </a:lnTo>
                  <a:lnTo>
                    <a:pt x="32" y="8"/>
                  </a:lnTo>
                  <a:lnTo>
                    <a:pt x="36" y="6"/>
                  </a:lnTo>
                  <a:lnTo>
                    <a:pt x="32" y="4"/>
                  </a:lnTo>
                  <a:lnTo>
                    <a:pt x="28" y="4"/>
                  </a:lnTo>
                  <a:lnTo>
                    <a:pt x="18" y="2"/>
                  </a:lnTo>
                  <a:lnTo>
                    <a:pt x="22" y="2"/>
                  </a:lnTo>
                  <a:close/>
                </a:path>
              </a:pathLst>
            </a:custGeom>
            <a:solidFill>
              <a:srgbClr val="55A26A"/>
            </a:solidFill>
            <a:ln w="3175">
              <a:solidFill>
                <a:srgbClr val="16753F"/>
              </a:solidFill>
              <a:round/>
              <a:headEnd/>
              <a:tailEnd/>
            </a:ln>
          </p:spPr>
          <p:txBody>
            <a:bodyPr/>
            <a:lstStyle/>
            <a:p>
              <a:endParaRPr lang="en-US"/>
            </a:p>
          </p:txBody>
        </p:sp>
        <p:sp>
          <p:nvSpPr>
            <p:cNvPr id="29520" name="Freeform 579"/>
            <p:cNvSpPr>
              <a:spLocks/>
            </p:cNvSpPr>
            <p:nvPr/>
          </p:nvSpPr>
          <p:spPr bwMode="auto">
            <a:xfrm>
              <a:off x="674" y="2242"/>
              <a:ext cx="38" cy="12"/>
            </a:xfrm>
            <a:custGeom>
              <a:avLst/>
              <a:gdLst>
                <a:gd name="T0" fmla="*/ 18 w 38"/>
                <a:gd name="T1" fmla="*/ 0 h 12"/>
                <a:gd name="T2" fmla="*/ 14 w 38"/>
                <a:gd name="T3" fmla="*/ 0 h 12"/>
                <a:gd name="T4" fmla="*/ 8 w 38"/>
                <a:gd name="T5" fmla="*/ 2 h 12"/>
                <a:gd name="T6" fmla="*/ 0 w 38"/>
                <a:gd name="T7" fmla="*/ 6 h 12"/>
                <a:gd name="T8" fmla="*/ 4 w 38"/>
                <a:gd name="T9" fmla="*/ 8 h 12"/>
                <a:gd name="T10" fmla="*/ 6 w 38"/>
                <a:gd name="T11" fmla="*/ 8 h 12"/>
                <a:gd name="T12" fmla="*/ 10 w 38"/>
                <a:gd name="T13" fmla="*/ 8 h 12"/>
                <a:gd name="T14" fmla="*/ 12 w 38"/>
                <a:gd name="T15" fmla="*/ 8 h 12"/>
                <a:gd name="T16" fmla="*/ 10 w 38"/>
                <a:gd name="T17" fmla="*/ 10 h 12"/>
                <a:gd name="T18" fmla="*/ 10 w 38"/>
                <a:gd name="T19" fmla="*/ 12 h 12"/>
                <a:gd name="T20" fmla="*/ 24 w 38"/>
                <a:gd name="T21" fmla="*/ 8 h 12"/>
                <a:gd name="T22" fmla="*/ 38 w 38"/>
                <a:gd name="T23" fmla="*/ 8 h 12"/>
                <a:gd name="T24" fmla="*/ 26 w 38"/>
                <a:gd name="T25" fmla="*/ 0 h 12"/>
                <a:gd name="T26" fmla="*/ 26 w 38"/>
                <a:gd name="T27" fmla="*/ 2 h 12"/>
                <a:gd name="T28" fmla="*/ 28 w 38"/>
                <a:gd name="T29" fmla="*/ 4 h 12"/>
                <a:gd name="T30" fmla="*/ 18 w 3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2"/>
                <a:gd name="T50" fmla="*/ 38 w 3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2">
                  <a:moveTo>
                    <a:pt x="18" y="0"/>
                  </a:moveTo>
                  <a:lnTo>
                    <a:pt x="14" y="0"/>
                  </a:lnTo>
                  <a:lnTo>
                    <a:pt x="8" y="2"/>
                  </a:lnTo>
                  <a:lnTo>
                    <a:pt x="0" y="6"/>
                  </a:lnTo>
                  <a:lnTo>
                    <a:pt x="4" y="8"/>
                  </a:lnTo>
                  <a:lnTo>
                    <a:pt x="6" y="8"/>
                  </a:lnTo>
                  <a:lnTo>
                    <a:pt x="10" y="8"/>
                  </a:lnTo>
                  <a:lnTo>
                    <a:pt x="12" y="8"/>
                  </a:lnTo>
                  <a:lnTo>
                    <a:pt x="10" y="10"/>
                  </a:lnTo>
                  <a:lnTo>
                    <a:pt x="10" y="12"/>
                  </a:lnTo>
                  <a:lnTo>
                    <a:pt x="24" y="8"/>
                  </a:lnTo>
                  <a:lnTo>
                    <a:pt x="38" y="8"/>
                  </a:lnTo>
                  <a:lnTo>
                    <a:pt x="26" y="0"/>
                  </a:lnTo>
                  <a:lnTo>
                    <a:pt x="26" y="2"/>
                  </a:lnTo>
                  <a:lnTo>
                    <a:pt x="28" y="4"/>
                  </a:lnTo>
                  <a:lnTo>
                    <a:pt x="18" y="0"/>
                  </a:lnTo>
                  <a:close/>
                </a:path>
              </a:pathLst>
            </a:custGeom>
            <a:solidFill>
              <a:srgbClr val="55A26A"/>
            </a:solidFill>
            <a:ln w="3175">
              <a:solidFill>
                <a:srgbClr val="16753F"/>
              </a:solidFill>
              <a:round/>
              <a:headEnd/>
              <a:tailEnd/>
            </a:ln>
          </p:spPr>
          <p:txBody>
            <a:bodyPr/>
            <a:lstStyle/>
            <a:p>
              <a:endParaRPr lang="en-US"/>
            </a:p>
          </p:txBody>
        </p:sp>
        <p:sp>
          <p:nvSpPr>
            <p:cNvPr id="29521" name="Freeform 580"/>
            <p:cNvSpPr>
              <a:spLocks/>
            </p:cNvSpPr>
            <p:nvPr/>
          </p:nvSpPr>
          <p:spPr bwMode="auto">
            <a:xfrm>
              <a:off x="728" y="2274"/>
              <a:ext cx="30" cy="10"/>
            </a:xfrm>
            <a:custGeom>
              <a:avLst/>
              <a:gdLst>
                <a:gd name="T0" fmla="*/ 22 w 30"/>
                <a:gd name="T1" fmla="*/ 0 h 10"/>
                <a:gd name="T2" fmla="*/ 16 w 30"/>
                <a:gd name="T3" fmla="*/ 2 h 10"/>
                <a:gd name="T4" fmla="*/ 10 w 30"/>
                <a:gd name="T5" fmla="*/ 4 h 10"/>
                <a:gd name="T6" fmla="*/ 0 w 30"/>
                <a:gd name="T7" fmla="*/ 8 h 10"/>
                <a:gd name="T8" fmla="*/ 16 w 30"/>
                <a:gd name="T9" fmla="*/ 8 h 10"/>
                <a:gd name="T10" fmla="*/ 30 w 30"/>
                <a:gd name="T11" fmla="*/ 10 h 10"/>
                <a:gd name="T12" fmla="*/ 28 w 30"/>
                <a:gd name="T13" fmla="*/ 8 h 10"/>
                <a:gd name="T14" fmla="*/ 28 w 30"/>
                <a:gd name="T15" fmla="*/ 4 h 10"/>
                <a:gd name="T16" fmla="*/ 26 w 30"/>
                <a:gd name="T17" fmla="*/ 2 h 10"/>
                <a:gd name="T18" fmla="*/ 24 w 30"/>
                <a:gd name="T19" fmla="*/ 2 h 10"/>
                <a:gd name="T20" fmla="*/ 24 w 30"/>
                <a:gd name="T21" fmla="*/ 0 h 10"/>
                <a:gd name="T22" fmla="*/ 22 w 3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0"/>
                <a:gd name="T38" fmla="*/ 30 w 3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0">
                  <a:moveTo>
                    <a:pt x="22" y="0"/>
                  </a:moveTo>
                  <a:lnTo>
                    <a:pt x="16" y="2"/>
                  </a:lnTo>
                  <a:lnTo>
                    <a:pt x="10" y="4"/>
                  </a:lnTo>
                  <a:lnTo>
                    <a:pt x="0" y="8"/>
                  </a:lnTo>
                  <a:lnTo>
                    <a:pt x="16" y="8"/>
                  </a:lnTo>
                  <a:lnTo>
                    <a:pt x="30" y="10"/>
                  </a:lnTo>
                  <a:lnTo>
                    <a:pt x="28" y="8"/>
                  </a:lnTo>
                  <a:lnTo>
                    <a:pt x="28" y="4"/>
                  </a:lnTo>
                  <a:lnTo>
                    <a:pt x="26" y="2"/>
                  </a:lnTo>
                  <a:lnTo>
                    <a:pt x="24" y="2"/>
                  </a:lnTo>
                  <a:lnTo>
                    <a:pt x="24" y="0"/>
                  </a:lnTo>
                  <a:lnTo>
                    <a:pt x="22" y="0"/>
                  </a:lnTo>
                  <a:close/>
                </a:path>
              </a:pathLst>
            </a:custGeom>
            <a:solidFill>
              <a:srgbClr val="55A26A"/>
            </a:solidFill>
            <a:ln w="3175">
              <a:solidFill>
                <a:srgbClr val="16753F"/>
              </a:solidFill>
              <a:round/>
              <a:headEnd/>
              <a:tailEnd/>
            </a:ln>
          </p:spPr>
          <p:txBody>
            <a:bodyPr/>
            <a:lstStyle/>
            <a:p>
              <a:endParaRPr lang="en-US"/>
            </a:p>
          </p:txBody>
        </p:sp>
        <p:sp>
          <p:nvSpPr>
            <p:cNvPr id="29522" name="Freeform 581"/>
            <p:cNvSpPr>
              <a:spLocks/>
            </p:cNvSpPr>
            <p:nvPr/>
          </p:nvSpPr>
          <p:spPr bwMode="auto">
            <a:xfrm>
              <a:off x="738" y="2246"/>
              <a:ext cx="38" cy="12"/>
            </a:xfrm>
            <a:custGeom>
              <a:avLst/>
              <a:gdLst>
                <a:gd name="T0" fmla="*/ 18 w 38"/>
                <a:gd name="T1" fmla="*/ 0 h 12"/>
                <a:gd name="T2" fmla="*/ 8 w 38"/>
                <a:gd name="T3" fmla="*/ 2 h 12"/>
                <a:gd name="T4" fmla="*/ 0 w 38"/>
                <a:gd name="T5" fmla="*/ 6 h 12"/>
                <a:gd name="T6" fmla="*/ 10 w 38"/>
                <a:gd name="T7" fmla="*/ 6 h 12"/>
                <a:gd name="T8" fmla="*/ 16 w 38"/>
                <a:gd name="T9" fmla="*/ 8 h 12"/>
                <a:gd name="T10" fmla="*/ 22 w 38"/>
                <a:gd name="T11" fmla="*/ 8 h 12"/>
                <a:gd name="T12" fmla="*/ 18 w 38"/>
                <a:gd name="T13" fmla="*/ 10 h 12"/>
                <a:gd name="T14" fmla="*/ 16 w 38"/>
                <a:gd name="T15" fmla="*/ 12 h 12"/>
                <a:gd name="T16" fmla="*/ 28 w 38"/>
                <a:gd name="T17" fmla="*/ 12 h 12"/>
                <a:gd name="T18" fmla="*/ 38 w 38"/>
                <a:gd name="T19" fmla="*/ 12 h 12"/>
                <a:gd name="T20" fmla="*/ 36 w 38"/>
                <a:gd name="T21" fmla="*/ 8 h 12"/>
                <a:gd name="T22" fmla="*/ 32 w 38"/>
                <a:gd name="T23" fmla="*/ 4 h 12"/>
                <a:gd name="T24" fmla="*/ 26 w 38"/>
                <a:gd name="T25" fmla="*/ 2 h 12"/>
                <a:gd name="T26" fmla="*/ 22 w 38"/>
                <a:gd name="T27" fmla="*/ 2 h 12"/>
                <a:gd name="T28" fmla="*/ 18 w 3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2"/>
                <a:gd name="T47" fmla="*/ 38 w 3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2">
                  <a:moveTo>
                    <a:pt x="18" y="0"/>
                  </a:moveTo>
                  <a:lnTo>
                    <a:pt x="8" y="2"/>
                  </a:lnTo>
                  <a:lnTo>
                    <a:pt x="0" y="6"/>
                  </a:lnTo>
                  <a:lnTo>
                    <a:pt x="10" y="6"/>
                  </a:lnTo>
                  <a:lnTo>
                    <a:pt x="16" y="8"/>
                  </a:lnTo>
                  <a:lnTo>
                    <a:pt x="22" y="8"/>
                  </a:lnTo>
                  <a:lnTo>
                    <a:pt x="18" y="10"/>
                  </a:lnTo>
                  <a:lnTo>
                    <a:pt x="16" y="12"/>
                  </a:lnTo>
                  <a:lnTo>
                    <a:pt x="28" y="12"/>
                  </a:lnTo>
                  <a:lnTo>
                    <a:pt x="38" y="12"/>
                  </a:lnTo>
                  <a:lnTo>
                    <a:pt x="36" y="8"/>
                  </a:lnTo>
                  <a:lnTo>
                    <a:pt x="32" y="4"/>
                  </a:lnTo>
                  <a:lnTo>
                    <a:pt x="26" y="2"/>
                  </a:lnTo>
                  <a:lnTo>
                    <a:pt x="22"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523" name="Freeform 582"/>
            <p:cNvSpPr>
              <a:spLocks/>
            </p:cNvSpPr>
            <p:nvPr/>
          </p:nvSpPr>
          <p:spPr bwMode="auto">
            <a:xfrm>
              <a:off x="612" y="2252"/>
              <a:ext cx="40" cy="16"/>
            </a:xfrm>
            <a:custGeom>
              <a:avLst/>
              <a:gdLst>
                <a:gd name="T0" fmla="*/ 22 w 40"/>
                <a:gd name="T1" fmla="*/ 2 h 16"/>
                <a:gd name="T2" fmla="*/ 10 w 40"/>
                <a:gd name="T3" fmla="*/ 6 h 16"/>
                <a:gd name="T4" fmla="*/ 6 w 40"/>
                <a:gd name="T5" fmla="*/ 12 h 16"/>
                <a:gd name="T6" fmla="*/ 0 w 40"/>
                <a:gd name="T7" fmla="*/ 16 h 16"/>
                <a:gd name="T8" fmla="*/ 14 w 40"/>
                <a:gd name="T9" fmla="*/ 12 h 16"/>
                <a:gd name="T10" fmla="*/ 28 w 40"/>
                <a:gd name="T11" fmla="*/ 8 h 16"/>
                <a:gd name="T12" fmla="*/ 22 w 40"/>
                <a:gd name="T13" fmla="*/ 14 h 16"/>
                <a:gd name="T14" fmla="*/ 32 w 40"/>
                <a:gd name="T15" fmla="*/ 10 h 16"/>
                <a:gd name="T16" fmla="*/ 40 w 40"/>
                <a:gd name="T17" fmla="*/ 4 h 16"/>
                <a:gd name="T18" fmla="*/ 32 w 40"/>
                <a:gd name="T19" fmla="*/ 0 h 16"/>
                <a:gd name="T20" fmla="*/ 28 w 40"/>
                <a:gd name="T21" fmla="*/ 0 h 16"/>
                <a:gd name="T22" fmla="*/ 22 w 40"/>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22" y="2"/>
                  </a:moveTo>
                  <a:lnTo>
                    <a:pt x="10" y="6"/>
                  </a:lnTo>
                  <a:lnTo>
                    <a:pt x="6" y="12"/>
                  </a:lnTo>
                  <a:lnTo>
                    <a:pt x="0" y="16"/>
                  </a:lnTo>
                  <a:lnTo>
                    <a:pt x="14" y="12"/>
                  </a:lnTo>
                  <a:lnTo>
                    <a:pt x="28" y="8"/>
                  </a:lnTo>
                  <a:lnTo>
                    <a:pt x="22" y="14"/>
                  </a:lnTo>
                  <a:lnTo>
                    <a:pt x="32" y="10"/>
                  </a:lnTo>
                  <a:lnTo>
                    <a:pt x="40" y="4"/>
                  </a:lnTo>
                  <a:lnTo>
                    <a:pt x="32" y="0"/>
                  </a:lnTo>
                  <a:lnTo>
                    <a:pt x="28" y="0"/>
                  </a:lnTo>
                  <a:lnTo>
                    <a:pt x="22" y="2"/>
                  </a:lnTo>
                  <a:close/>
                </a:path>
              </a:pathLst>
            </a:custGeom>
            <a:solidFill>
              <a:srgbClr val="55A26A"/>
            </a:solidFill>
            <a:ln w="3175">
              <a:solidFill>
                <a:srgbClr val="16753F"/>
              </a:solidFill>
              <a:round/>
              <a:headEnd/>
              <a:tailEnd/>
            </a:ln>
          </p:spPr>
          <p:txBody>
            <a:bodyPr/>
            <a:lstStyle/>
            <a:p>
              <a:endParaRPr lang="en-US"/>
            </a:p>
          </p:txBody>
        </p:sp>
        <p:sp>
          <p:nvSpPr>
            <p:cNvPr id="29524" name="Freeform 583"/>
            <p:cNvSpPr>
              <a:spLocks/>
            </p:cNvSpPr>
            <p:nvPr/>
          </p:nvSpPr>
          <p:spPr bwMode="auto">
            <a:xfrm>
              <a:off x="634" y="2300"/>
              <a:ext cx="48" cy="22"/>
            </a:xfrm>
            <a:custGeom>
              <a:avLst/>
              <a:gdLst>
                <a:gd name="T0" fmla="*/ 18 w 48"/>
                <a:gd name="T1" fmla="*/ 6 h 22"/>
                <a:gd name="T2" fmla="*/ 12 w 48"/>
                <a:gd name="T3" fmla="*/ 8 h 22"/>
                <a:gd name="T4" fmla="*/ 8 w 48"/>
                <a:gd name="T5" fmla="*/ 12 h 22"/>
                <a:gd name="T6" fmla="*/ 0 w 48"/>
                <a:gd name="T7" fmla="*/ 22 h 22"/>
                <a:gd name="T8" fmla="*/ 14 w 48"/>
                <a:gd name="T9" fmla="*/ 16 h 22"/>
                <a:gd name="T10" fmla="*/ 22 w 48"/>
                <a:gd name="T11" fmla="*/ 14 h 22"/>
                <a:gd name="T12" fmla="*/ 30 w 48"/>
                <a:gd name="T13" fmla="*/ 14 h 22"/>
                <a:gd name="T14" fmla="*/ 28 w 48"/>
                <a:gd name="T15" fmla="*/ 16 h 22"/>
                <a:gd name="T16" fmla="*/ 26 w 48"/>
                <a:gd name="T17" fmla="*/ 18 h 22"/>
                <a:gd name="T18" fmla="*/ 32 w 48"/>
                <a:gd name="T19" fmla="*/ 14 h 22"/>
                <a:gd name="T20" fmla="*/ 38 w 48"/>
                <a:gd name="T21" fmla="*/ 12 h 22"/>
                <a:gd name="T22" fmla="*/ 44 w 48"/>
                <a:gd name="T23" fmla="*/ 10 h 22"/>
                <a:gd name="T24" fmla="*/ 48 w 48"/>
                <a:gd name="T25" fmla="*/ 6 h 22"/>
                <a:gd name="T26" fmla="*/ 42 w 48"/>
                <a:gd name="T27" fmla="*/ 6 h 22"/>
                <a:gd name="T28" fmla="*/ 36 w 48"/>
                <a:gd name="T29" fmla="*/ 6 h 22"/>
                <a:gd name="T30" fmla="*/ 30 w 48"/>
                <a:gd name="T31" fmla="*/ 8 h 22"/>
                <a:gd name="T32" fmla="*/ 24 w 48"/>
                <a:gd name="T33" fmla="*/ 8 h 22"/>
                <a:gd name="T34" fmla="*/ 28 w 48"/>
                <a:gd name="T35" fmla="*/ 4 h 22"/>
                <a:gd name="T36" fmla="*/ 34 w 48"/>
                <a:gd name="T37" fmla="*/ 0 h 22"/>
                <a:gd name="T38" fmla="*/ 22 w 48"/>
                <a:gd name="T39" fmla="*/ 4 h 22"/>
                <a:gd name="T40" fmla="*/ 12 w 48"/>
                <a:gd name="T41" fmla="*/ 6 h 22"/>
                <a:gd name="T42" fmla="*/ 18 w 48"/>
                <a:gd name="T43" fmla="*/ 6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2"/>
                <a:gd name="T68" fmla="*/ 48 w 48"/>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2">
                  <a:moveTo>
                    <a:pt x="18" y="6"/>
                  </a:moveTo>
                  <a:lnTo>
                    <a:pt x="12" y="8"/>
                  </a:lnTo>
                  <a:lnTo>
                    <a:pt x="8" y="12"/>
                  </a:lnTo>
                  <a:lnTo>
                    <a:pt x="0" y="22"/>
                  </a:lnTo>
                  <a:lnTo>
                    <a:pt x="14" y="16"/>
                  </a:lnTo>
                  <a:lnTo>
                    <a:pt x="22" y="14"/>
                  </a:lnTo>
                  <a:lnTo>
                    <a:pt x="30" y="14"/>
                  </a:lnTo>
                  <a:lnTo>
                    <a:pt x="28" y="16"/>
                  </a:lnTo>
                  <a:lnTo>
                    <a:pt x="26" y="18"/>
                  </a:lnTo>
                  <a:lnTo>
                    <a:pt x="32" y="14"/>
                  </a:lnTo>
                  <a:lnTo>
                    <a:pt x="38" y="12"/>
                  </a:lnTo>
                  <a:lnTo>
                    <a:pt x="44" y="10"/>
                  </a:lnTo>
                  <a:lnTo>
                    <a:pt x="48" y="6"/>
                  </a:lnTo>
                  <a:lnTo>
                    <a:pt x="42" y="6"/>
                  </a:lnTo>
                  <a:lnTo>
                    <a:pt x="36" y="6"/>
                  </a:lnTo>
                  <a:lnTo>
                    <a:pt x="30" y="8"/>
                  </a:lnTo>
                  <a:lnTo>
                    <a:pt x="24" y="8"/>
                  </a:lnTo>
                  <a:lnTo>
                    <a:pt x="28" y="4"/>
                  </a:lnTo>
                  <a:lnTo>
                    <a:pt x="34" y="0"/>
                  </a:lnTo>
                  <a:lnTo>
                    <a:pt x="22" y="4"/>
                  </a:lnTo>
                  <a:lnTo>
                    <a:pt x="12" y="6"/>
                  </a:lnTo>
                  <a:lnTo>
                    <a:pt x="18" y="6"/>
                  </a:lnTo>
                  <a:close/>
                </a:path>
              </a:pathLst>
            </a:custGeom>
            <a:solidFill>
              <a:srgbClr val="55A26A"/>
            </a:solidFill>
            <a:ln w="3175">
              <a:solidFill>
                <a:srgbClr val="16753F"/>
              </a:solidFill>
              <a:round/>
              <a:headEnd/>
              <a:tailEnd/>
            </a:ln>
          </p:spPr>
          <p:txBody>
            <a:bodyPr/>
            <a:lstStyle/>
            <a:p>
              <a:endParaRPr lang="en-US"/>
            </a:p>
          </p:txBody>
        </p:sp>
        <p:sp>
          <p:nvSpPr>
            <p:cNvPr id="29525" name="Freeform 584"/>
            <p:cNvSpPr>
              <a:spLocks/>
            </p:cNvSpPr>
            <p:nvPr/>
          </p:nvSpPr>
          <p:spPr bwMode="auto">
            <a:xfrm>
              <a:off x="608" y="2294"/>
              <a:ext cx="38" cy="14"/>
            </a:xfrm>
            <a:custGeom>
              <a:avLst/>
              <a:gdLst>
                <a:gd name="T0" fmla="*/ 20 w 38"/>
                <a:gd name="T1" fmla="*/ 0 h 14"/>
                <a:gd name="T2" fmla="*/ 14 w 38"/>
                <a:gd name="T3" fmla="*/ 0 h 14"/>
                <a:gd name="T4" fmla="*/ 10 w 38"/>
                <a:gd name="T5" fmla="*/ 2 h 14"/>
                <a:gd name="T6" fmla="*/ 0 w 38"/>
                <a:gd name="T7" fmla="*/ 10 h 14"/>
                <a:gd name="T8" fmla="*/ 10 w 38"/>
                <a:gd name="T9" fmla="*/ 8 h 14"/>
                <a:gd name="T10" fmla="*/ 14 w 38"/>
                <a:gd name="T11" fmla="*/ 6 h 14"/>
                <a:gd name="T12" fmla="*/ 18 w 38"/>
                <a:gd name="T13" fmla="*/ 6 h 14"/>
                <a:gd name="T14" fmla="*/ 20 w 38"/>
                <a:gd name="T15" fmla="*/ 8 h 14"/>
                <a:gd name="T16" fmla="*/ 14 w 38"/>
                <a:gd name="T17" fmla="*/ 14 h 14"/>
                <a:gd name="T18" fmla="*/ 26 w 38"/>
                <a:gd name="T19" fmla="*/ 10 h 14"/>
                <a:gd name="T20" fmla="*/ 38 w 38"/>
                <a:gd name="T21" fmla="*/ 6 h 14"/>
                <a:gd name="T22" fmla="*/ 34 w 38"/>
                <a:gd name="T23" fmla="*/ 2 h 14"/>
                <a:gd name="T24" fmla="*/ 28 w 38"/>
                <a:gd name="T25" fmla="*/ 2 h 14"/>
                <a:gd name="T26" fmla="*/ 24 w 38"/>
                <a:gd name="T27" fmla="*/ 0 h 14"/>
                <a:gd name="T28" fmla="*/ 18 w 38"/>
                <a:gd name="T29" fmla="*/ 0 h 14"/>
                <a:gd name="T30" fmla="*/ 20 w 38"/>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4"/>
                <a:gd name="T50" fmla="*/ 38 w 3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4">
                  <a:moveTo>
                    <a:pt x="20" y="0"/>
                  </a:moveTo>
                  <a:lnTo>
                    <a:pt x="14" y="0"/>
                  </a:lnTo>
                  <a:lnTo>
                    <a:pt x="10" y="2"/>
                  </a:lnTo>
                  <a:lnTo>
                    <a:pt x="0" y="10"/>
                  </a:lnTo>
                  <a:lnTo>
                    <a:pt x="10" y="8"/>
                  </a:lnTo>
                  <a:lnTo>
                    <a:pt x="14" y="6"/>
                  </a:lnTo>
                  <a:lnTo>
                    <a:pt x="18" y="6"/>
                  </a:lnTo>
                  <a:lnTo>
                    <a:pt x="20" y="8"/>
                  </a:lnTo>
                  <a:lnTo>
                    <a:pt x="14" y="14"/>
                  </a:lnTo>
                  <a:lnTo>
                    <a:pt x="26" y="10"/>
                  </a:lnTo>
                  <a:lnTo>
                    <a:pt x="38" y="6"/>
                  </a:lnTo>
                  <a:lnTo>
                    <a:pt x="34" y="2"/>
                  </a:lnTo>
                  <a:lnTo>
                    <a:pt x="28" y="2"/>
                  </a:lnTo>
                  <a:lnTo>
                    <a:pt x="24" y="0"/>
                  </a:lnTo>
                  <a:lnTo>
                    <a:pt x="18"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526" name="Freeform 585"/>
            <p:cNvSpPr>
              <a:spLocks/>
            </p:cNvSpPr>
            <p:nvPr/>
          </p:nvSpPr>
          <p:spPr bwMode="auto">
            <a:xfrm>
              <a:off x="632" y="2166"/>
              <a:ext cx="34" cy="16"/>
            </a:xfrm>
            <a:custGeom>
              <a:avLst/>
              <a:gdLst>
                <a:gd name="T0" fmla="*/ 18 w 34"/>
                <a:gd name="T1" fmla="*/ 2 h 16"/>
                <a:gd name="T2" fmla="*/ 8 w 34"/>
                <a:gd name="T3" fmla="*/ 6 h 16"/>
                <a:gd name="T4" fmla="*/ 4 w 34"/>
                <a:gd name="T5" fmla="*/ 8 h 16"/>
                <a:gd name="T6" fmla="*/ 0 w 34"/>
                <a:gd name="T7" fmla="*/ 12 h 16"/>
                <a:gd name="T8" fmla="*/ 6 w 34"/>
                <a:gd name="T9" fmla="*/ 14 h 16"/>
                <a:gd name="T10" fmla="*/ 10 w 34"/>
                <a:gd name="T11" fmla="*/ 12 h 16"/>
                <a:gd name="T12" fmla="*/ 14 w 34"/>
                <a:gd name="T13" fmla="*/ 10 h 16"/>
                <a:gd name="T14" fmla="*/ 16 w 34"/>
                <a:gd name="T15" fmla="*/ 10 h 16"/>
                <a:gd name="T16" fmla="*/ 18 w 34"/>
                <a:gd name="T17" fmla="*/ 10 h 16"/>
                <a:gd name="T18" fmla="*/ 16 w 34"/>
                <a:gd name="T19" fmla="*/ 12 h 16"/>
                <a:gd name="T20" fmla="*/ 12 w 34"/>
                <a:gd name="T21" fmla="*/ 16 h 16"/>
                <a:gd name="T22" fmla="*/ 22 w 34"/>
                <a:gd name="T23" fmla="*/ 14 h 16"/>
                <a:gd name="T24" fmla="*/ 34 w 34"/>
                <a:gd name="T25" fmla="*/ 10 h 16"/>
                <a:gd name="T26" fmla="*/ 26 w 34"/>
                <a:gd name="T27" fmla="*/ 4 h 16"/>
                <a:gd name="T28" fmla="*/ 28 w 34"/>
                <a:gd name="T29" fmla="*/ 4 h 16"/>
                <a:gd name="T30" fmla="*/ 30 w 34"/>
                <a:gd name="T31" fmla="*/ 2 h 16"/>
                <a:gd name="T32" fmla="*/ 30 w 34"/>
                <a:gd name="T33" fmla="*/ 0 h 16"/>
                <a:gd name="T34" fmla="*/ 26 w 34"/>
                <a:gd name="T35" fmla="*/ 0 h 16"/>
                <a:gd name="T36" fmla="*/ 24 w 34"/>
                <a:gd name="T37" fmla="*/ 2 h 16"/>
                <a:gd name="T38" fmla="*/ 18 w 34"/>
                <a:gd name="T39" fmla="*/ 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6"/>
                <a:gd name="T62" fmla="*/ 34 w 34"/>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6">
                  <a:moveTo>
                    <a:pt x="18" y="2"/>
                  </a:moveTo>
                  <a:lnTo>
                    <a:pt x="8" y="6"/>
                  </a:lnTo>
                  <a:lnTo>
                    <a:pt x="4" y="8"/>
                  </a:lnTo>
                  <a:lnTo>
                    <a:pt x="0" y="12"/>
                  </a:lnTo>
                  <a:lnTo>
                    <a:pt x="6" y="14"/>
                  </a:lnTo>
                  <a:lnTo>
                    <a:pt x="10" y="12"/>
                  </a:lnTo>
                  <a:lnTo>
                    <a:pt x="14" y="10"/>
                  </a:lnTo>
                  <a:lnTo>
                    <a:pt x="16" y="10"/>
                  </a:lnTo>
                  <a:lnTo>
                    <a:pt x="18" y="10"/>
                  </a:lnTo>
                  <a:lnTo>
                    <a:pt x="16" y="12"/>
                  </a:lnTo>
                  <a:lnTo>
                    <a:pt x="12" y="16"/>
                  </a:lnTo>
                  <a:lnTo>
                    <a:pt x="22" y="14"/>
                  </a:lnTo>
                  <a:lnTo>
                    <a:pt x="34" y="10"/>
                  </a:lnTo>
                  <a:lnTo>
                    <a:pt x="26" y="4"/>
                  </a:lnTo>
                  <a:lnTo>
                    <a:pt x="28" y="4"/>
                  </a:lnTo>
                  <a:lnTo>
                    <a:pt x="30" y="2"/>
                  </a:lnTo>
                  <a:lnTo>
                    <a:pt x="30" y="0"/>
                  </a:lnTo>
                  <a:lnTo>
                    <a:pt x="26" y="0"/>
                  </a:lnTo>
                  <a:lnTo>
                    <a:pt x="24" y="2"/>
                  </a:lnTo>
                  <a:lnTo>
                    <a:pt x="18" y="2"/>
                  </a:lnTo>
                  <a:close/>
                </a:path>
              </a:pathLst>
            </a:custGeom>
            <a:solidFill>
              <a:srgbClr val="55A26A"/>
            </a:solidFill>
            <a:ln w="3175">
              <a:solidFill>
                <a:srgbClr val="16753F"/>
              </a:solidFill>
              <a:round/>
              <a:headEnd/>
              <a:tailEnd/>
            </a:ln>
          </p:spPr>
          <p:txBody>
            <a:bodyPr/>
            <a:lstStyle/>
            <a:p>
              <a:endParaRPr lang="en-US"/>
            </a:p>
          </p:txBody>
        </p:sp>
        <p:sp>
          <p:nvSpPr>
            <p:cNvPr id="29527" name="Freeform 586"/>
            <p:cNvSpPr>
              <a:spLocks/>
            </p:cNvSpPr>
            <p:nvPr/>
          </p:nvSpPr>
          <p:spPr bwMode="auto">
            <a:xfrm>
              <a:off x="662" y="2168"/>
              <a:ext cx="34" cy="10"/>
            </a:xfrm>
            <a:custGeom>
              <a:avLst/>
              <a:gdLst>
                <a:gd name="T0" fmla="*/ 16 w 34"/>
                <a:gd name="T1" fmla="*/ 2 h 10"/>
                <a:gd name="T2" fmla="*/ 6 w 34"/>
                <a:gd name="T3" fmla="*/ 4 h 10"/>
                <a:gd name="T4" fmla="*/ 2 w 34"/>
                <a:gd name="T5" fmla="*/ 6 h 10"/>
                <a:gd name="T6" fmla="*/ 0 w 34"/>
                <a:gd name="T7" fmla="*/ 10 h 10"/>
                <a:gd name="T8" fmla="*/ 12 w 34"/>
                <a:gd name="T9" fmla="*/ 8 h 10"/>
                <a:gd name="T10" fmla="*/ 24 w 34"/>
                <a:gd name="T11" fmla="*/ 8 h 10"/>
                <a:gd name="T12" fmla="*/ 22 w 34"/>
                <a:gd name="T13" fmla="*/ 10 h 10"/>
                <a:gd name="T14" fmla="*/ 20 w 34"/>
                <a:gd name="T15" fmla="*/ 10 h 10"/>
                <a:gd name="T16" fmla="*/ 34 w 34"/>
                <a:gd name="T17" fmla="*/ 8 h 10"/>
                <a:gd name="T18" fmla="*/ 32 w 34"/>
                <a:gd name="T19" fmla="*/ 4 h 10"/>
                <a:gd name="T20" fmla="*/ 28 w 34"/>
                <a:gd name="T21" fmla="*/ 4 h 10"/>
                <a:gd name="T22" fmla="*/ 24 w 34"/>
                <a:gd name="T23" fmla="*/ 2 h 10"/>
                <a:gd name="T24" fmla="*/ 22 w 34"/>
                <a:gd name="T25" fmla="*/ 0 h 10"/>
                <a:gd name="T26" fmla="*/ 24 w 34"/>
                <a:gd name="T27" fmla="*/ 2 h 10"/>
                <a:gd name="T28" fmla="*/ 26 w 34"/>
                <a:gd name="T29" fmla="*/ 0 h 10"/>
                <a:gd name="T30" fmla="*/ 16 w 34"/>
                <a:gd name="T31" fmla="*/ 2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10"/>
                <a:gd name="T50" fmla="*/ 34 w 3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10">
                  <a:moveTo>
                    <a:pt x="16" y="2"/>
                  </a:moveTo>
                  <a:lnTo>
                    <a:pt x="6" y="4"/>
                  </a:lnTo>
                  <a:lnTo>
                    <a:pt x="2" y="6"/>
                  </a:lnTo>
                  <a:lnTo>
                    <a:pt x="0" y="10"/>
                  </a:lnTo>
                  <a:lnTo>
                    <a:pt x="12" y="8"/>
                  </a:lnTo>
                  <a:lnTo>
                    <a:pt x="24" y="8"/>
                  </a:lnTo>
                  <a:lnTo>
                    <a:pt x="22" y="10"/>
                  </a:lnTo>
                  <a:lnTo>
                    <a:pt x="20" y="10"/>
                  </a:lnTo>
                  <a:lnTo>
                    <a:pt x="34" y="8"/>
                  </a:lnTo>
                  <a:lnTo>
                    <a:pt x="32" y="4"/>
                  </a:lnTo>
                  <a:lnTo>
                    <a:pt x="28" y="4"/>
                  </a:lnTo>
                  <a:lnTo>
                    <a:pt x="24" y="2"/>
                  </a:lnTo>
                  <a:lnTo>
                    <a:pt x="22" y="0"/>
                  </a:lnTo>
                  <a:lnTo>
                    <a:pt x="24" y="2"/>
                  </a:lnTo>
                  <a:lnTo>
                    <a:pt x="26" y="0"/>
                  </a:lnTo>
                  <a:lnTo>
                    <a:pt x="16" y="2"/>
                  </a:lnTo>
                  <a:close/>
                </a:path>
              </a:pathLst>
            </a:custGeom>
            <a:solidFill>
              <a:srgbClr val="55A26A"/>
            </a:solidFill>
            <a:ln w="3175">
              <a:solidFill>
                <a:srgbClr val="16753F"/>
              </a:solidFill>
              <a:round/>
              <a:headEnd/>
              <a:tailEnd/>
            </a:ln>
          </p:spPr>
          <p:txBody>
            <a:bodyPr/>
            <a:lstStyle/>
            <a:p>
              <a:endParaRPr lang="en-US"/>
            </a:p>
          </p:txBody>
        </p:sp>
        <p:sp>
          <p:nvSpPr>
            <p:cNvPr id="29528" name="Freeform 587"/>
            <p:cNvSpPr>
              <a:spLocks/>
            </p:cNvSpPr>
            <p:nvPr/>
          </p:nvSpPr>
          <p:spPr bwMode="auto">
            <a:xfrm>
              <a:off x="636" y="2156"/>
              <a:ext cx="34" cy="10"/>
            </a:xfrm>
            <a:custGeom>
              <a:avLst/>
              <a:gdLst>
                <a:gd name="T0" fmla="*/ 22 w 34"/>
                <a:gd name="T1" fmla="*/ 0 h 10"/>
                <a:gd name="T2" fmla="*/ 10 w 34"/>
                <a:gd name="T3" fmla="*/ 0 h 10"/>
                <a:gd name="T4" fmla="*/ 4 w 34"/>
                <a:gd name="T5" fmla="*/ 2 h 10"/>
                <a:gd name="T6" fmla="*/ 0 w 34"/>
                <a:gd name="T7" fmla="*/ 6 h 10"/>
                <a:gd name="T8" fmla="*/ 8 w 34"/>
                <a:gd name="T9" fmla="*/ 6 h 10"/>
                <a:gd name="T10" fmla="*/ 14 w 34"/>
                <a:gd name="T11" fmla="*/ 6 h 10"/>
                <a:gd name="T12" fmla="*/ 14 w 34"/>
                <a:gd name="T13" fmla="*/ 8 h 10"/>
                <a:gd name="T14" fmla="*/ 12 w 34"/>
                <a:gd name="T15" fmla="*/ 10 h 10"/>
                <a:gd name="T16" fmla="*/ 24 w 34"/>
                <a:gd name="T17" fmla="*/ 8 h 10"/>
                <a:gd name="T18" fmla="*/ 34 w 34"/>
                <a:gd name="T19" fmla="*/ 6 h 10"/>
                <a:gd name="T20" fmla="*/ 32 w 34"/>
                <a:gd name="T21" fmla="*/ 2 h 10"/>
                <a:gd name="T22" fmla="*/ 28 w 34"/>
                <a:gd name="T23" fmla="*/ 0 h 10"/>
                <a:gd name="T24" fmla="*/ 22 w 3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0"/>
                <a:gd name="T41" fmla="*/ 34 w 3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0">
                  <a:moveTo>
                    <a:pt x="22" y="0"/>
                  </a:moveTo>
                  <a:lnTo>
                    <a:pt x="10" y="0"/>
                  </a:lnTo>
                  <a:lnTo>
                    <a:pt x="4" y="2"/>
                  </a:lnTo>
                  <a:lnTo>
                    <a:pt x="0" y="6"/>
                  </a:lnTo>
                  <a:lnTo>
                    <a:pt x="8" y="6"/>
                  </a:lnTo>
                  <a:lnTo>
                    <a:pt x="14" y="6"/>
                  </a:lnTo>
                  <a:lnTo>
                    <a:pt x="14" y="8"/>
                  </a:lnTo>
                  <a:lnTo>
                    <a:pt x="12" y="10"/>
                  </a:lnTo>
                  <a:lnTo>
                    <a:pt x="24" y="8"/>
                  </a:lnTo>
                  <a:lnTo>
                    <a:pt x="34" y="6"/>
                  </a:lnTo>
                  <a:lnTo>
                    <a:pt x="32" y="2"/>
                  </a:lnTo>
                  <a:lnTo>
                    <a:pt x="28" y="0"/>
                  </a:lnTo>
                  <a:lnTo>
                    <a:pt x="22" y="0"/>
                  </a:lnTo>
                  <a:close/>
                </a:path>
              </a:pathLst>
            </a:custGeom>
            <a:solidFill>
              <a:srgbClr val="55A26A"/>
            </a:solidFill>
            <a:ln w="3175">
              <a:solidFill>
                <a:srgbClr val="16753F"/>
              </a:solidFill>
              <a:round/>
              <a:headEnd/>
              <a:tailEnd/>
            </a:ln>
          </p:spPr>
          <p:txBody>
            <a:bodyPr/>
            <a:lstStyle/>
            <a:p>
              <a:endParaRPr lang="en-US"/>
            </a:p>
          </p:txBody>
        </p:sp>
        <p:sp>
          <p:nvSpPr>
            <p:cNvPr id="29529" name="Freeform 588"/>
            <p:cNvSpPr>
              <a:spLocks/>
            </p:cNvSpPr>
            <p:nvPr/>
          </p:nvSpPr>
          <p:spPr bwMode="auto">
            <a:xfrm>
              <a:off x="604" y="2152"/>
              <a:ext cx="38" cy="16"/>
            </a:xfrm>
            <a:custGeom>
              <a:avLst/>
              <a:gdLst>
                <a:gd name="T0" fmla="*/ 18 w 38"/>
                <a:gd name="T1" fmla="*/ 0 h 16"/>
                <a:gd name="T2" fmla="*/ 12 w 38"/>
                <a:gd name="T3" fmla="*/ 2 h 16"/>
                <a:gd name="T4" fmla="*/ 8 w 38"/>
                <a:gd name="T5" fmla="*/ 4 h 16"/>
                <a:gd name="T6" fmla="*/ 4 w 38"/>
                <a:gd name="T7" fmla="*/ 6 h 16"/>
                <a:gd name="T8" fmla="*/ 0 w 38"/>
                <a:gd name="T9" fmla="*/ 10 h 16"/>
                <a:gd name="T10" fmla="*/ 8 w 38"/>
                <a:gd name="T11" fmla="*/ 8 h 16"/>
                <a:gd name="T12" fmla="*/ 16 w 38"/>
                <a:gd name="T13" fmla="*/ 6 h 16"/>
                <a:gd name="T14" fmla="*/ 8 w 38"/>
                <a:gd name="T15" fmla="*/ 16 h 16"/>
                <a:gd name="T16" fmla="*/ 14 w 38"/>
                <a:gd name="T17" fmla="*/ 16 h 16"/>
                <a:gd name="T18" fmla="*/ 20 w 38"/>
                <a:gd name="T19" fmla="*/ 16 h 16"/>
                <a:gd name="T20" fmla="*/ 24 w 38"/>
                <a:gd name="T21" fmla="*/ 14 h 16"/>
                <a:gd name="T22" fmla="*/ 30 w 38"/>
                <a:gd name="T23" fmla="*/ 14 h 16"/>
                <a:gd name="T24" fmla="*/ 24 w 38"/>
                <a:gd name="T25" fmla="*/ 10 h 16"/>
                <a:gd name="T26" fmla="*/ 28 w 38"/>
                <a:gd name="T27" fmla="*/ 8 h 16"/>
                <a:gd name="T28" fmla="*/ 32 w 38"/>
                <a:gd name="T29" fmla="*/ 6 h 16"/>
                <a:gd name="T30" fmla="*/ 38 w 38"/>
                <a:gd name="T31" fmla="*/ 2 h 16"/>
                <a:gd name="T32" fmla="*/ 18 w 38"/>
                <a:gd name="T33" fmla="*/ 2 h 16"/>
                <a:gd name="T34" fmla="*/ 20 w 38"/>
                <a:gd name="T35" fmla="*/ 2 h 16"/>
                <a:gd name="T36" fmla="*/ 18 w 38"/>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6"/>
                <a:gd name="T59" fmla="*/ 38 w 3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6">
                  <a:moveTo>
                    <a:pt x="18" y="0"/>
                  </a:moveTo>
                  <a:lnTo>
                    <a:pt x="12" y="2"/>
                  </a:lnTo>
                  <a:lnTo>
                    <a:pt x="8" y="4"/>
                  </a:lnTo>
                  <a:lnTo>
                    <a:pt x="4" y="6"/>
                  </a:lnTo>
                  <a:lnTo>
                    <a:pt x="0" y="10"/>
                  </a:lnTo>
                  <a:lnTo>
                    <a:pt x="8" y="8"/>
                  </a:lnTo>
                  <a:lnTo>
                    <a:pt x="16" y="6"/>
                  </a:lnTo>
                  <a:lnTo>
                    <a:pt x="8" y="16"/>
                  </a:lnTo>
                  <a:lnTo>
                    <a:pt x="14" y="16"/>
                  </a:lnTo>
                  <a:lnTo>
                    <a:pt x="20" y="16"/>
                  </a:lnTo>
                  <a:lnTo>
                    <a:pt x="24" y="14"/>
                  </a:lnTo>
                  <a:lnTo>
                    <a:pt x="30" y="14"/>
                  </a:lnTo>
                  <a:lnTo>
                    <a:pt x="24" y="10"/>
                  </a:lnTo>
                  <a:lnTo>
                    <a:pt x="28" y="8"/>
                  </a:lnTo>
                  <a:lnTo>
                    <a:pt x="32" y="6"/>
                  </a:lnTo>
                  <a:lnTo>
                    <a:pt x="38" y="2"/>
                  </a:lnTo>
                  <a:lnTo>
                    <a:pt x="18" y="2"/>
                  </a:lnTo>
                  <a:lnTo>
                    <a:pt x="20" y="2"/>
                  </a:lnTo>
                  <a:lnTo>
                    <a:pt x="18" y="0"/>
                  </a:lnTo>
                  <a:close/>
                </a:path>
              </a:pathLst>
            </a:custGeom>
            <a:solidFill>
              <a:srgbClr val="55A26A"/>
            </a:solidFill>
            <a:ln w="3175">
              <a:solidFill>
                <a:srgbClr val="16753F"/>
              </a:solidFill>
              <a:round/>
              <a:headEnd/>
              <a:tailEnd/>
            </a:ln>
          </p:spPr>
          <p:txBody>
            <a:bodyPr/>
            <a:lstStyle/>
            <a:p>
              <a:endParaRPr lang="en-US"/>
            </a:p>
          </p:txBody>
        </p:sp>
        <p:sp>
          <p:nvSpPr>
            <p:cNvPr id="29530" name="Freeform 589"/>
            <p:cNvSpPr>
              <a:spLocks/>
            </p:cNvSpPr>
            <p:nvPr/>
          </p:nvSpPr>
          <p:spPr bwMode="auto">
            <a:xfrm>
              <a:off x="582" y="2146"/>
              <a:ext cx="36" cy="14"/>
            </a:xfrm>
            <a:custGeom>
              <a:avLst/>
              <a:gdLst>
                <a:gd name="T0" fmla="*/ 16 w 36"/>
                <a:gd name="T1" fmla="*/ 2 h 14"/>
                <a:gd name="T2" fmla="*/ 18 w 36"/>
                <a:gd name="T3" fmla="*/ 0 h 14"/>
                <a:gd name="T4" fmla="*/ 8 w 36"/>
                <a:gd name="T5" fmla="*/ 2 h 14"/>
                <a:gd name="T6" fmla="*/ 4 w 36"/>
                <a:gd name="T7" fmla="*/ 4 h 14"/>
                <a:gd name="T8" fmla="*/ 0 w 36"/>
                <a:gd name="T9" fmla="*/ 8 h 14"/>
                <a:gd name="T10" fmla="*/ 8 w 36"/>
                <a:gd name="T11" fmla="*/ 6 h 14"/>
                <a:gd name="T12" fmla="*/ 12 w 36"/>
                <a:gd name="T13" fmla="*/ 6 h 14"/>
                <a:gd name="T14" fmla="*/ 14 w 36"/>
                <a:gd name="T15" fmla="*/ 8 h 14"/>
                <a:gd name="T16" fmla="*/ 14 w 36"/>
                <a:gd name="T17" fmla="*/ 10 h 14"/>
                <a:gd name="T18" fmla="*/ 12 w 36"/>
                <a:gd name="T19" fmla="*/ 14 h 14"/>
                <a:gd name="T20" fmla="*/ 24 w 36"/>
                <a:gd name="T21" fmla="*/ 10 h 14"/>
                <a:gd name="T22" fmla="*/ 36 w 36"/>
                <a:gd name="T23" fmla="*/ 6 h 14"/>
                <a:gd name="T24" fmla="*/ 24 w 36"/>
                <a:gd name="T25" fmla="*/ 0 h 14"/>
                <a:gd name="T26" fmla="*/ 16 w 36"/>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4"/>
                <a:gd name="T44" fmla="*/ 36 w 3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4">
                  <a:moveTo>
                    <a:pt x="16" y="2"/>
                  </a:moveTo>
                  <a:lnTo>
                    <a:pt x="18" y="0"/>
                  </a:lnTo>
                  <a:lnTo>
                    <a:pt x="8" y="2"/>
                  </a:lnTo>
                  <a:lnTo>
                    <a:pt x="4" y="4"/>
                  </a:lnTo>
                  <a:lnTo>
                    <a:pt x="0" y="8"/>
                  </a:lnTo>
                  <a:lnTo>
                    <a:pt x="8" y="6"/>
                  </a:lnTo>
                  <a:lnTo>
                    <a:pt x="12" y="6"/>
                  </a:lnTo>
                  <a:lnTo>
                    <a:pt x="14" y="8"/>
                  </a:lnTo>
                  <a:lnTo>
                    <a:pt x="14" y="10"/>
                  </a:lnTo>
                  <a:lnTo>
                    <a:pt x="12" y="14"/>
                  </a:lnTo>
                  <a:lnTo>
                    <a:pt x="24" y="10"/>
                  </a:lnTo>
                  <a:lnTo>
                    <a:pt x="36" y="6"/>
                  </a:lnTo>
                  <a:lnTo>
                    <a:pt x="24" y="0"/>
                  </a:lnTo>
                  <a:lnTo>
                    <a:pt x="16" y="2"/>
                  </a:lnTo>
                  <a:close/>
                </a:path>
              </a:pathLst>
            </a:custGeom>
            <a:solidFill>
              <a:srgbClr val="55A26A"/>
            </a:solidFill>
            <a:ln w="3175">
              <a:solidFill>
                <a:srgbClr val="16753F"/>
              </a:solidFill>
              <a:round/>
              <a:headEnd/>
              <a:tailEnd/>
            </a:ln>
          </p:spPr>
          <p:txBody>
            <a:bodyPr/>
            <a:lstStyle/>
            <a:p>
              <a:endParaRPr lang="en-US"/>
            </a:p>
          </p:txBody>
        </p:sp>
        <p:sp>
          <p:nvSpPr>
            <p:cNvPr id="29531" name="Freeform 590"/>
            <p:cNvSpPr>
              <a:spLocks/>
            </p:cNvSpPr>
            <p:nvPr/>
          </p:nvSpPr>
          <p:spPr bwMode="auto">
            <a:xfrm>
              <a:off x="598" y="2170"/>
              <a:ext cx="30" cy="18"/>
            </a:xfrm>
            <a:custGeom>
              <a:avLst/>
              <a:gdLst>
                <a:gd name="T0" fmla="*/ 16 w 30"/>
                <a:gd name="T1" fmla="*/ 6 h 18"/>
                <a:gd name="T2" fmla="*/ 6 w 30"/>
                <a:gd name="T3" fmla="*/ 10 h 18"/>
                <a:gd name="T4" fmla="*/ 2 w 30"/>
                <a:gd name="T5" fmla="*/ 14 h 18"/>
                <a:gd name="T6" fmla="*/ 0 w 30"/>
                <a:gd name="T7" fmla="*/ 18 h 18"/>
                <a:gd name="T8" fmla="*/ 10 w 30"/>
                <a:gd name="T9" fmla="*/ 14 h 18"/>
                <a:gd name="T10" fmla="*/ 20 w 30"/>
                <a:gd name="T11" fmla="*/ 12 h 18"/>
                <a:gd name="T12" fmla="*/ 18 w 30"/>
                <a:gd name="T13" fmla="*/ 14 h 18"/>
                <a:gd name="T14" fmla="*/ 18 w 30"/>
                <a:gd name="T15" fmla="*/ 16 h 18"/>
                <a:gd name="T16" fmla="*/ 26 w 30"/>
                <a:gd name="T17" fmla="*/ 14 h 18"/>
                <a:gd name="T18" fmla="*/ 28 w 30"/>
                <a:gd name="T19" fmla="*/ 12 h 18"/>
                <a:gd name="T20" fmla="*/ 30 w 30"/>
                <a:gd name="T21" fmla="*/ 8 h 18"/>
                <a:gd name="T22" fmla="*/ 28 w 30"/>
                <a:gd name="T23" fmla="*/ 8 h 18"/>
                <a:gd name="T24" fmla="*/ 24 w 30"/>
                <a:gd name="T25" fmla="*/ 8 h 18"/>
                <a:gd name="T26" fmla="*/ 18 w 30"/>
                <a:gd name="T27" fmla="*/ 8 h 18"/>
                <a:gd name="T28" fmla="*/ 26 w 30"/>
                <a:gd name="T29" fmla="*/ 2 h 18"/>
                <a:gd name="T30" fmla="*/ 22 w 30"/>
                <a:gd name="T31" fmla="*/ 2 h 18"/>
                <a:gd name="T32" fmla="*/ 20 w 30"/>
                <a:gd name="T33" fmla="*/ 2 h 18"/>
                <a:gd name="T34" fmla="*/ 20 w 30"/>
                <a:gd name="T35" fmla="*/ 0 h 18"/>
                <a:gd name="T36" fmla="*/ 16 w 30"/>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8"/>
                <a:gd name="T59" fmla="*/ 30 w 3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8">
                  <a:moveTo>
                    <a:pt x="16" y="6"/>
                  </a:moveTo>
                  <a:lnTo>
                    <a:pt x="6" y="10"/>
                  </a:lnTo>
                  <a:lnTo>
                    <a:pt x="2" y="14"/>
                  </a:lnTo>
                  <a:lnTo>
                    <a:pt x="0" y="18"/>
                  </a:lnTo>
                  <a:lnTo>
                    <a:pt x="10" y="14"/>
                  </a:lnTo>
                  <a:lnTo>
                    <a:pt x="20" y="12"/>
                  </a:lnTo>
                  <a:lnTo>
                    <a:pt x="18" y="14"/>
                  </a:lnTo>
                  <a:lnTo>
                    <a:pt x="18" y="16"/>
                  </a:lnTo>
                  <a:lnTo>
                    <a:pt x="26" y="14"/>
                  </a:lnTo>
                  <a:lnTo>
                    <a:pt x="28" y="12"/>
                  </a:lnTo>
                  <a:lnTo>
                    <a:pt x="30" y="8"/>
                  </a:lnTo>
                  <a:lnTo>
                    <a:pt x="28" y="8"/>
                  </a:lnTo>
                  <a:lnTo>
                    <a:pt x="24" y="8"/>
                  </a:lnTo>
                  <a:lnTo>
                    <a:pt x="18" y="8"/>
                  </a:lnTo>
                  <a:lnTo>
                    <a:pt x="26" y="2"/>
                  </a:lnTo>
                  <a:lnTo>
                    <a:pt x="22" y="2"/>
                  </a:lnTo>
                  <a:lnTo>
                    <a:pt x="20" y="2"/>
                  </a:lnTo>
                  <a:lnTo>
                    <a:pt x="20" y="0"/>
                  </a:lnTo>
                  <a:lnTo>
                    <a:pt x="16" y="6"/>
                  </a:lnTo>
                  <a:close/>
                </a:path>
              </a:pathLst>
            </a:custGeom>
            <a:solidFill>
              <a:srgbClr val="55A26A"/>
            </a:solidFill>
            <a:ln w="3175">
              <a:solidFill>
                <a:srgbClr val="16753F"/>
              </a:solidFill>
              <a:round/>
              <a:headEnd/>
              <a:tailEnd/>
            </a:ln>
          </p:spPr>
          <p:txBody>
            <a:bodyPr/>
            <a:lstStyle/>
            <a:p>
              <a:endParaRPr lang="en-US"/>
            </a:p>
          </p:txBody>
        </p:sp>
        <p:sp>
          <p:nvSpPr>
            <p:cNvPr id="29532" name="Freeform 591"/>
            <p:cNvSpPr>
              <a:spLocks/>
            </p:cNvSpPr>
            <p:nvPr/>
          </p:nvSpPr>
          <p:spPr bwMode="auto">
            <a:xfrm>
              <a:off x="652" y="2140"/>
              <a:ext cx="40" cy="12"/>
            </a:xfrm>
            <a:custGeom>
              <a:avLst/>
              <a:gdLst>
                <a:gd name="T0" fmla="*/ 12 w 40"/>
                <a:gd name="T1" fmla="*/ 0 h 12"/>
                <a:gd name="T2" fmla="*/ 4 w 40"/>
                <a:gd name="T3" fmla="*/ 4 h 12"/>
                <a:gd name="T4" fmla="*/ 2 w 40"/>
                <a:gd name="T5" fmla="*/ 6 h 12"/>
                <a:gd name="T6" fmla="*/ 0 w 40"/>
                <a:gd name="T7" fmla="*/ 10 h 12"/>
                <a:gd name="T8" fmla="*/ 20 w 40"/>
                <a:gd name="T9" fmla="*/ 10 h 12"/>
                <a:gd name="T10" fmla="*/ 18 w 40"/>
                <a:gd name="T11" fmla="*/ 12 h 12"/>
                <a:gd name="T12" fmla="*/ 24 w 40"/>
                <a:gd name="T13" fmla="*/ 12 h 12"/>
                <a:gd name="T14" fmla="*/ 30 w 40"/>
                <a:gd name="T15" fmla="*/ 10 h 12"/>
                <a:gd name="T16" fmla="*/ 36 w 40"/>
                <a:gd name="T17" fmla="*/ 10 h 12"/>
                <a:gd name="T18" fmla="*/ 40 w 40"/>
                <a:gd name="T19" fmla="*/ 10 h 12"/>
                <a:gd name="T20" fmla="*/ 38 w 40"/>
                <a:gd name="T21" fmla="*/ 6 h 12"/>
                <a:gd name="T22" fmla="*/ 34 w 40"/>
                <a:gd name="T23" fmla="*/ 6 h 12"/>
                <a:gd name="T24" fmla="*/ 28 w 40"/>
                <a:gd name="T25" fmla="*/ 2 h 12"/>
                <a:gd name="T26" fmla="*/ 38 w 40"/>
                <a:gd name="T27" fmla="*/ 0 h 12"/>
                <a:gd name="T28" fmla="*/ 16 w 40"/>
                <a:gd name="T29" fmla="*/ 0 h 12"/>
                <a:gd name="T30" fmla="*/ 12 w 40"/>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2"/>
                <a:gd name="T50" fmla="*/ 40 w 40"/>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2">
                  <a:moveTo>
                    <a:pt x="12" y="0"/>
                  </a:moveTo>
                  <a:lnTo>
                    <a:pt x="4" y="4"/>
                  </a:lnTo>
                  <a:lnTo>
                    <a:pt x="2" y="6"/>
                  </a:lnTo>
                  <a:lnTo>
                    <a:pt x="0" y="10"/>
                  </a:lnTo>
                  <a:lnTo>
                    <a:pt x="20" y="10"/>
                  </a:lnTo>
                  <a:lnTo>
                    <a:pt x="18" y="12"/>
                  </a:lnTo>
                  <a:lnTo>
                    <a:pt x="24" y="12"/>
                  </a:lnTo>
                  <a:lnTo>
                    <a:pt x="30" y="10"/>
                  </a:lnTo>
                  <a:lnTo>
                    <a:pt x="36" y="10"/>
                  </a:lnTo>
                  <a:lnTo>
                    <a:pt x="40" y="10"/>
                  </a:lnTo>
                  <a:lnTo>
                    <a:pt x="38" y="6"/>
                  </a:lnTo>
                  <a:lnTo>
                    <a:pt x="34" y="6"/>
                  </a:lnTo>
                  <a:lnTo>
                    <a:pt x="28" y="2"/>
                  </a:lnTo>
                  <a:lnTo>
                    <a:pt x="38" y="0"/>
                  </a:lnTo>
                  <a:lnTo>
                    <a:pt x="16" y="0"/>
                  </a:lnTo>
                  <a:lnTo>
                    <a:pt x="12" y="0"/>
                  </a:lnTo>
                  <a:close/>
                </a:path>
              </a:pathLst>
            </a:custGeom>
            <a:solidFill>
              <a:srgbClr val="55A26A"/>
            </a:solidFill>
            <a:ln w="3175">
              <a:solidFill>
                <a:srgbClr val="16753F"/>
              </a:solidFill>
              <a:round/>
              <a:headEnd/>
              <a:tailEnd/>
            </a:ln>
          </p:spPr>
          <p:txBody>
            <a:bodyPr/>
            <a:lstStyle/>
            <a:p>
              <a:endParaRPr lang="en-US"/>
            </a:p>
          </p:txBody>
        </p:sp>
        <p:sp>
          <p:nvSpPr>
            <p:cNvPr id="29533" name="Freeform 592"/>
            <p:cNvSpPr>
              <a:spLocks/>
            </p:cNvSpPr>
            <p:nvPr/>
          </p:nvSpPr>
          <p:spPr bwMode="auto">
            <a:xfrm>
              <a:off x="680" y="2170"/>
              <a:ext cx="28" cy="8"/>
            </a:xfrm>
            <a:custGeom>
              <a:avLst/>
              <a:gdLst>
                <a:gd name="T0" fmla="*/ 14 w 28"/>
                <a:gd name="T1" fmla="*/ 0 h 8"/>
                <a:gd name="T2" fmla="*/ 8 w 28"/>
                <a:gd name="T3" fmla="*/ 2 h 8"/>
                <a:gd name="T4" fmla="*/ 0 w 28"/>
                <a:gd name="T5" fmla="*/ 6 h 8"/>
                <a:gd name="T6" fmla="*/ 8 w 28"/>
                <a:gd name="T7" fmla="*/ 6 h 8"/>
                <a:gd name="T8" fmla="*/ 14 w 28"/>
                <a:gd name="T9" fmla="*/ 6 h 8"/>
                <a:gd name="T10" fmla="*/ 22 w 28"/>
                <a:gd name="T11" fmla="*/ 6 h 8"/>
                <a:gd name="T12" fmla="*/ 28 w 28"/>
                <a:gd name="T13" fmla="*/ 8 h 8"/>
                <a:gd name="T14" fmla="*/ 28 w 28"/>
                <a:gd name="T15" fmla="*/ 6 h 8"/>
                <a:gd name="T16" fmla="*/ 26 w 28"/>
                <a:gd name="T17" fmla="*/ 2 h 8"/>
                <a:gd name="T18" fmla="*/ 20 w 28"/>
                <a:gd name="T19" fmla="*/ 0 h 8"/>
                <a:gd name="T20" fmla="*/ 14 w 28"/>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8"/>
                <a:gd name="T35" fmla="*/ 28 w 2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8">
                  <a:moveTo>
                    <a:pt x="14" y="0"/>
                  </a:moveTo>
                  <a:lnTo>
                    <a:pt x="8" y="2"/>
                  </a:lnTo>
                  <a:lnTo>
                    <a:pt x="0" y="6"/>
                  </a:lnTo>
                  <a:lnTo>
                    <a:pt x="8" y="6"/>
                  </a:lnTo>
                  <a:lnTo>
                    <a:pt x="14" y="6"/>
                  </a:lnTo>
                  <a:lnTo>
                    <a:pt x="22" y="6"/>
                  </a:lnTo>
                  <a:lnTo>
                    <a:pt x="28" y="8"/>
                  </a:lnTo>
                  <a:lnTo>
                    <a:pt x="28" y="6"/>
                  </a:lnTo>
                  <a:lnTo>
                    <a:pt x="26" y="2"/>
                  </a:lnTo>
                  <a:lnTo>
                    <a:pt x="20" y="0"/>
                  </a:lnTo>
                  <a:lnTo>
                    <a:pt x="14" y="0"/>
                  </a:lnTo>
                  <a:close/>
                </a:path>
              </a:pathLst>
            </a:custGeom>
            <a:solidFill>
              <a:srgbClr val="55A26A"/>
            </a:solidFill>
            <a:ln w="3175">
              <a:solidFill>
                <a:srgbClr val="16753F"/>
              </a:solidFill>
              <a:round/>
              <a:headEnd/>
              <a:tailEnd/>
            </a:ln>
          </p:spPr>
          <p:txBody>
            <a:bodyPr/>
            <a:lstStyle/>
            <a:p>
              <a:endParaRPr lang="en-US"/>
            </a:p>
          </p:txBody>
        </p:sp>
        <p:sp>
          <p:nvSpPr>
            <p:cNvPr id="29534" name="Freeform 593"/>
            <p:cNvSpPr>
              <a:spLocks/>
            </p:cNvSpPr>
            <p:nvPr/>
          </p:nvSpPr>
          <p:spPr bwMode="auto">
            <a:xfrm>
              <a:off x="632" y="2142"/>
              <a:ext cx="20" cy="8"/>
            </a:xfrm>
            <a:custGeom>
              <a:avLst/>
              <a:gdLst>
                <a:gd name="T0" fmla="*/ 16 w 20"/>
                <a:gd name="T1" fmla="*/ 0 h 8"/>
                <a:gd name="T2" fmla="*/ 8 w 20"/>
                <a:gd name="T3" fmla="*/ 2 h 8"/>
                <a:gd name="T4" fmla="*/ 0 w 20"/>
                <a:gd name="T5" fmla="*/ 8 h 8"/>
                <a:gd name="T6" fmla="*/ 10 w 20"/>
                <a:gd name="T7" fmla="*/ 8 h 8"/>
                <a:gd name="T8" fmla="*/ 20 w 20"/>
                <a:gd name="T9" fmla="*/ 8 h 8"/>
                <a:gd name="T10" fmla="*/ 20 w 20"/>
                <a:gd name="T11" fmla="*/ 6 h 8"/>
                <a:gd name="T12" fmla="*/ 20 w 20"/>
                <a:gd name="T13" fmla="*/ 4 h 8"/>
                <a:gd name="T14" fmla="*/ 20 w 20"/>
                <a:gd name="T15" fmla="*/ 2 h 8"/>
                <a:gd name="T16" fmla="*/ 20 w 20"/>
                <a:gd name="T17" fmla="*/ 0 h 8"/>
                <a:gd name="T18" fmla="*/ 16 w 20"/>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
                <a:gd name="T32" fmla="*/ 20 w 2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
                  <a:moveTo>
                    <a:pt x="16" y="0"/>
                  </a:moveTo>
                  <a:lnTo>
                    <a:pt x="8" y="2"/>
                  </a:lnTo>
                  <a:lnTo>
                    <a:pt x="0" y="8"/>
                  </a:lnTo>
                  <a:lnTo>
                    <a:pt x="10" y="8"/>
                  </a:lnTo>
                  <a:lnTo>
                    <a:pt x="20" y="8"/>
                  </a:lnTo>
                  <a:lnTo>
                    <a:pt x="20" y="6"/>
                  </a:lnTo>
                  <a:lnTo>
                    <a:pt x="20" y="4"/>
                  </a:lnTo>
                  <a:lnTo>
                    <a:pt x="20" y="2"/>
                  </a:lnTo>
                  <a:lnTo>
                    <a:pt x="20" y="0"/>
                  </a:lnTo>
                  <a:lnTo>
                    <a:pt x="16" y="0"/>
                  </a:lnTo>
                  <a:close/>
                </a:path>
              </a:pathLst>
            </a:custGeom>
            <a:solidFill>
              <a:srgbClr val="55A26A"/>
            </a:solidFill>
            <a:ln w="3175">
              <a:solidFill>
                <a:srgbClr val="16753F"/>
              </a:solidFill>
              <a:round/>
              <a:headEnd/>
              <a:tailEnd/>
            </a:ln>
          </p:spPr>
          <p:txBody>
            <a:bodyPr/>
            <a:lstStyle/>
            <a:p>
              <a:endParaRPr lang="en-US"/>
            </a:p>
          </p:txBody>
        </p:sp>
        <p:sp>
          <p:nvSpPr>
            <p:cNvPr id="29535" name="Freeform 594"/>
            <p:cNvSpPr>
              <a:spLocks/>
            </p:cNvSpPr>
            <p:nvPr/>
          </p:nvSpPr>
          <p:spPr bwMode="auto">
            <a:xfrm>
              <a:off x="582" y="2192"/>
              <a:ext cx="30" cy="16"/>
            </a:xfrm>
            <a:custGeom>
              <a:avLst/>
              <a:gdLst>
                <a:gd name="T0" fmla="*/ 12 w 30"/>
                <a:gd name="T1" fmla="*/ 4 h 16"/>
                <a:gd name="T2" fmla="*/ 8 w 30"/>
                <a:gd name="T3" fmla="*/ 6 h 16"/>
                <a:gd name="T4" fmla="*/ 6 w 30"/>
                <a:gd name="T5" fmla="*/ 8 h 16"/>
                <a:gd name="T6" fmla="*/ 0 w 30"/>
                <a:gd name="T7" fmla="*/ 16 h 16"/>
                <a:gd name="T8" fmla="*/ 14 w 30"/>
                <a:gd name="T9" fmla="*/ 12 h 16"/>
                <a:gd name="T10" fmla="*/ 20 w 30"/>
                <a:gd name="T11" fmla="*/ 12 h 16"/>
                <a:gd name="T12" fmla="*/ 28 w 30"/>
                <a:gd name="T13" fmla="*/ 12 h 16"/>
                <a:gd name="T14" fmla="*/ 26 w 30"/>
                <a:gd name="T15" fmla="*/ 10 h 16"/>
                <a:gd name="T16" fmla="*/ 26 w 30"/>
                <a:gd name="T17" fmla="*/ 8 h 16"/>
                <a:gd name="T18" fmla="*/ 30 w 30"/>
                <a:gd name="T19" fmla="*/ 4 h 16"/>
                <a:gd name="T20" fmla="*/ 28 w 30"/>
                <a:gd name="T21" fmla="*/ 2 h 16"/>
                <a:gd name="T22" fmla="*/ 24 w 30"/>
                <a:gd name="T23" fmla="*/ 2 h 16"/>
                <a:gd name="T24" fmla="*/ 22 w 30"/>
                <a:gd name="T25" fmla="*/ 2 h 16"/>
                <a:gd name="T26" fmla="*/ 20 w 30"/>
                <a:gd name="T27" fmla="*/ 2 h 16"/>
                <a:gd name="T28" fmla="*/ 22 w 30"/>
                <a:gd name="T29" fmla="*/ 0 h 16"/>
                <a:gd name="T30" fmla="*/ 24 w 30"/>
                <a:gd name="T31" fmla="*/ 0 h 16"/>
                <a:gd name="T32" fmla="*/ 18 w 30"/>
                <a:gd name="T33" fmla="*/ 0 h 16"/>
                <a:gd name="T34" fmla="*/ 12 w 30"/>
                <a:gd name="T35" fmla="*/ 0 h 16"/>
                <a:gd name="T36" fmla="*/ 12 w 30"/>
                <a:gd name="T37" fmla="*/ 4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6"/>
                <a:gd name="T59" fmla="*/ 30 w 3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6">
                  <a:moveTo>
                    <a:pt x="12" y="4"/>
                  </a:moveTo>
                  <a:lnTo>
                    <a:pt x="8" y="6"/>
                  </a:lnTo>
                  <a:lnTo>
                    <a:pt x="6" y="8"/>
                  </a:lnTo>
                  <a:lnTo>
                    <a:pt x="0" y="16"/>
                  </a:lnTo>
                  <a:lnTo>
                    <a:pt x="14" y="12"/>
                  </a:lnTo>
                  <a:lnTo>
                    <a:pt x="20" y="12"/>
                  </a:lnTo>
                  <a:lnTo>
                    <a:pt x="28" y="12"/>
                  </a:lnTo>
                  <a:lnTo>
                    <a:pt x="26" y="10"/>
                  </a:lnTo>
                  <a:lnTo>
                    <a:pt x="26" y="8"/>
                  </a:lnTo>
                  <a:lnTo>
                    <a:pt x="30" y="4"/>
                  </a:lnTo>
                  <a:lnTo>
                    <a:pt x="28" y="2"/>
                  </a:lnTo>
                  <a:lnTo>
                    <a:pt x="24" y="2"/>
                  </a:lnTo>
                  <a:lnTo>
                    <a:pt x="22" y="2"/>
                  </a:lnTo>
                  <a:lnTo>
                    <a:pt x="20" y="2"/>
                  </a:lnTo>
                  <a:lnTo>
                    <a:pt x="22" y="0"/>
                  </a:lnTo>
                  <a:lnTo>
                    <a:pt x="24" y="0"/>
                  </a:lnTo>
                  <a:lnTo>
                    <a:pt x="18" y="0"/>
                  </a:lnTo>
                  <a:lnTo>
                    <a:pt x="12" y="0"/>
                  </a:lnTo>
                  <a:lnTo>
                    <a:pt x="12" y="4"/>
                  </a:lnTo>
                  <a:close/>
                </a:path>
              </a:pathLst>
            </a:custGeom>
            <a:solidFill>
              <a:srgbClr val="55A26A"/>
            </a:solidFill>
            <a:ln w="3175">
              <a:solidFill>
                <a:srgbClr val="16753F"/>
              </a:solidFill>
              <a:round/>
              <a:headEnd/>
              <a:tailEnd/>
            </a:ln>
          </p:spPr>
          <p:txBody>
            <a:bodyPr/>
            <a:lstStyle/>
            <a:p>
              <a:endParaRPr lang="en-US"/>
            </a:p>
          </p:txBody>
        </p:sp>
        <p:sp>
          <p:nvSpPr>
            <p:cNvPr id="29536" name="Freeform 595"/>
            <p:cNvSpPr>
              <a:spLocks/>
            </p:cNvSpPr>
            <p:nvPr/>
          </p:nvSpPr>
          <p:spPr bwMode="auto">
            <a:xfrm>
              <a:off x="582" y="2168"/>
              <a:ext cx="24" cy="6"/>
            </a:xfrm>
            <a:custGeom>
              <a:avLst/>
              <a:gdLst>
                <a:gd name="T0" fmla="*/ 12 w 24"/>
                <a:gd name="T1" fmla="*/ 2 h 6"/>
                <a:gd name="T2" fmla="*/ 8 w 24"/>
                <a:gd name="T3" fmla="*/ 0 h 6"/>
                <a:gd name="T4" fmla="*/ 6 w 24"/>
                <a:gd name="T5" fmla="*/ 2 h 6"/>
                <a:gd name="T6" fmla="*/ 0 w 24"/>
                <a:gd name="T7" fmla="*/ 6 h 6"/>
                <a:gd name="T8" fmla="*/ 22 w 24"/>
                <a:gd name="T9" fmla="*/ 6 h 6"/>
                <a:gd name="T10" fmla="*/ 22 w 24"/>
                <a:gd name="T11" fmla="*/ 4 h 6"/>
                <a:gd name="T12" fmla="*/ 24 w 24"/>
                <a:gd name="T13" fmla="*/ 4 h 6"/>
                <a:gd name="T14" fmla="*/ 24 w 24"/>
                <a:gd name="T15" fmla="*/ 2 h 6"/>
                <a:gd name="T16" fmla="*/ 22 w 24"/>
                <a:gd name="T17" fmla="*/ 0 h 6"/>
                <a:gd name="T18" fmla="*/ 18 w 24"/>
                <a:gd name="T19" fmla="*/ 0 h 6"/>
                <a:gd name="T20" fmla="*/ 12 w 24"/>
                <a:gd name="T21" fmla="*/ 0 h 6"/>
                <a:gd name="T22" fmla="*/ 16 w 24"/>
                <a:gd name="T23" fmla="*/ 0 h 6"/>
                <a:gd name="T24" fmla="*/ 12 w 24"/>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
                <a:gd name="T41" fmla="*/ 24 w 2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
                  <a:moveTo>
                    <a:pt x="12" y="2"/>
                  </a:moveTo>
                  <a:lnTo>
                    <a:pt x="8" y="0"/>
                  </a:lnTo>
                  <a:lnTo>
                    <a:pt x="6" y="2"/>
                  </a:lnTo>
                  <a:lnTo>
                    <a:pt x="0" y="6"/>
                  </a:lnTo>
                  <a:lnTo>
                    <a:pt x="22" y="6"/>
                  </a:lnTo>
                  <a:lnTo>
                    <a:pt x="22" y="4"/>
                  </a:lnTo>
                  <a:lnTo>
                    <a:pt x="24" y="4"/>
                  </a:lnTo>
                  <a:lnTo>
                    <a:pt x="24" y="2"/>
                  </a:lnTo>
                  <a:lnTo>
                    <a:pt x="22" y="0"/>
                  </a:lnTo>
                  <a:lnTo>
                    <a:pt x="18" y="0"/>
                  </a:lnTo>
                  <a:lnTo>
                    <a:pt x="12" y="0"/>
                  </a:lnTo>
                  <a:lnTo>
                    <a:pt x="16" y="0"/>
                  </a:lnTo>
                  <a:lnTo>
                    <a:pt x="12" y="2"/>
                  </a:lnTo>
                  <a:close/>
                </a:path>
              </a:pathLst>
            </a:custGeom>
            <a:solidFill>
              <a:srgbClr val="55A26A"/>
            </a:solidFill>
            <a:ln w="3175">
              <a:solidFill>
                <a:srgbClr val="16753F"/>
              </a:solidFill>
              <a:round/>
              <a:headEnd/>
              <a:tailEnd/>
            </a:ln>
          </p:spPr>
          <p:txBody>
            <a:bodyPr/>
            <a:lstStyle/>
            <a:p>
              <a:endParaRPr lang="en-US"/>
            </a:p>
          </p:txBody>
        </p:sp>
        <p:sp>
          <p:nvSpPr>
            <p:cNvPr id="29537" name="Freeform 596"/>
            <p:cNvSpPr>
              <a:spLocks/>
            </p:cNvSpPr>
            <p:nvPr/>
          </p:nvSpPr>
          <p:spPr bwMode="auto">
            <a:xfrm>
              <a:off x="698" y="2134"/>
              <a:ext cx="44" cy="18"/>
            </a:xfrm>
            <a:custGeom>
              <a:avLst/>
              <a:gdLst>
                <a:gd name="T0" fmla="*/ 20 w 44"/>
                <a:gd name="T1" fmla="*/ 2 h 18"/>
                <a:gd name="T2" fmla="*/ 10 w 44"/>
                <a:gd name="T3" fmla="*/ 6 h 18"/>
                <a:gd name="T4" fmla="*/ 0 w 44"/>
                <a:gd name="T5" fmla="*/ 12 h 18"/>
                <a:gd name="T6" fmla="*/ 6 w 44"/>
                <a:gd name="T7" fmla="*/ 12 h 18"/>
                <a:gd name="T8" fmla="*/ 10 w 44"/>
                <a:gd name="T9" fmla="*/ 12 h 18"/>
                <a:gd name="T10" fmla="*/ 16 w 44"/>
                <a:gd name="T11" fmla="*/ 12 h 18"/>
                <a:gd name="T12" fmla="*/ 18 w 44"/>
                <a:gd name="T13" fmla="*/ 12 h 18"/>
                <a:gd name="T14" fmla="*/ 18 w 44"/>
                <a:gd name="T15" fmla="*/ 14 h 18"/>
                <a:gd name="T16" fmla="*/ 14 w 44"/>
                <a:gd name="T17" fmla="*/ 18 h 18"/>
                <a:gd name="T18" fmla="*/ 28 w 44"/>
                <a:gd name="T19" fmla="*/ 14 h 18"/>
                <a:gd name="T20" fmla="*/ 44 w 44"/>
                <a:gd name="T21" fmla="*/ 14 h 18"/>
                <a:gd name="T22" fmla="*/ 38 w 44"/>
                <a:gd name="T23" fmla="*/ 8 h 18"/>
                <a:gd name="T24" fmla="*/ 30 w 44"/>
                <a:gd name="T25" fmla="*/ 4 h 18"/>
                <a:gd name="T26" fmla="*/ 22 w 44"/>
                <a:gd name="T27" fmla="*/ 0 h 18"/>
                <a:gd name="T28" fmla="*/ 14 w 44"/>
                <a:gd name="T29" fmla="*/ 0 h 18"/>
                <a:gd name="T30" fmla="*/ 2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20" y="2"/>
                  </a:moveTo>
                  <a:lnTo>
                    <a:pt x="10" y="6"/>
                  </a:lnTo>
                  <a:lnTo>
                    <a:pt x="0" y="12"/>
                  </a:lnTo>
                  <a:lnTo>
                    <a:pt x="6" y="12"/>
                  </a:lnTo>
                  <a:lnTo>
                    <a:pt x="10" y="12"/>
                  </a:lnTo>
                  <a:lnTo>
                    <a:pt x="16" y="12"/>
                  </a:lnTo>
                  <a:lnTo>
                    <a:pt x="18" y="12"/>
                  </a:lnTo>
                  <a:lnTo>
                    <a:pt x="18" y="14"/>
                  </a:lnTo>
                  <a:lnTo>
                    <a:pt x="14" y="18"/>
                  </a:lnTo>
                  <a:lnTo>
                    <a:pt x="28" y="14"/>
                  </a:lnTo>
                  <a:lnTo>
                    <a:pt x="44" y="14"/>
                  </a:lnTo>
                  <a:lnTo>
                    <a:pt x="38" y="8"/>
                  </a:lnTo>
                  <a:lnTo>
                    <a:pt x="30" y="4"/>
                  </a:lnTo>
                  <a:lnTo>
                    <a:pt x="22" y="0"/>
                  </a:lnTo>
                  <a:lnTo>
                    <a:pt x="14" y="0"/>
                  </a:lnTo>
                  <a:lnTo>
                    <a:pt x="20" y="2"/>
                  </a:lnTo>
                  <a:close/>
                </a:path>
              </a:pathLst>
            </a:custGeom>
            <a:solidFill>
              <a:srgbClr val="55A26A"/>
            </a:solidFill>
            <a:ln w="3175">
              <a:solidFill>
                <a:srgbClr val="16753F"/>
              </a:solidFill>
              <a:round/>
              <a:headEnd/>
              <a:tailEnd/>
            </a:ln>
          </p:spPr>
          <p:txBody>
            <a:bodyPr/>
            <a:lstStyle/>
            <a:p>
              <a:endParaRPr lang="en-US"/>
            </a:p>
          </p:txBody>
        </p:sp>
        <p:sp>
          <p:nvSpPr>
            <p:cNvPr id="29538" name="Freeform 597"/>
            <p:cNvSpPr>
              <a:spLocks/>
            </p:cNvSpPr>
            <p:nvPr/>
          </p:nvSpPr>
          <p:spPr bwMode="auto">
            <a:xfrm>
              <a:off x="588" y="2390"/>
              <a:ext cx="50" cy="14"/>
            </a:xfrm>
            <a:custGeom>
              <a:avLst/>
              <a:gdLst>
                <a:gd name="T0" fmla="*/ 24 w 50"/>
                <a:gd name="T1" fmla="*/ 0 h 14"/>
                <a:gd name="T2" fmla="*/ 10 w 50"/>
                <a:gd name="T3" fmla="*/ 2 h 14"/>
                <a:gd name="T4" fmla="*/ 4 w 50"/>
                <a:gd name="T5" fmla="*/ 4 h 14"/>
                <a:gd name="T6" fmla="*/ 0 w 50"/>
                <a:gd name="T7" fmla="*/ 10 h 14"/>
                <a:gd name="T8" fmla="*/ 6 w 50"/>
                <a:gd name="T9" fmla="*/ 8 h 14"/>
                <a:gd name="T10" fmla="*/ 12 w 50"/>
                <a:gd name="T11" fmla="*/ 8 h 14"/>
                <a:gd name="T12" fmla="*/ 26 w 50"/>
                <a:gd name="T13" fmla="*/ 8 h 14"/>
                <a:gd name="T14" fmla="*/ 18 w 50"/>
                <a:gd name="T15" fmla="*/ 14 h 14"/>
                <a:gd name="T16" fmla="*/ 34 w 50"/>
                <a:gd name="T17" fmla="*/ 12 h 14"/>
                <a:gd name="T18" fmla="*/ 50 w 50"/>
                <a:gd name="T19" fmla="*/ 12 h 14"/>
                <a:gd name="T20" fmla="*/ 46 w 50"/>
                <a:gd name="T21" fmla="*/ 6 h 14"/>
                <a:gd name="T22" fmla="*/ 38 w 50"/>
                <a:gd name="T23" fmla="*/ 2 h 14"/>
                <a:gd name="T24" fmla="*/ 32 w 50"/>
                <a:gd name="T25" fmla="*/ 0 h 14"/>
                <a:gd name="T26" fmla="*/ 24 w 50"/>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14"/>
                <a:gd name="T44" fmla="*/ 50 w 5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14">
                  <a:moveTo>
                    <a:pt x="24" y="0"/>
                  </a:moveTo>
                  <a:lnTo>
                    <a:pt x="10" y="2"/>
                  </a:lnTo>
                  <a:lnTo>
                    <a:pt x="4" y="4"/>
                  </a:lnTo>
                  <a:lnTo>
                    <a:pt x="0" y="10"/>
                  </a:lnTo>
                  <a:lnTo>
                    <a:pt x="6" y="8"/>
                  </a:lnTo>
                  <a:lnTo>
                    <a:pt x="12" y="8"/>
                  </a:lnTo>
                  <a:lnTo>
                    <a:pt x="26" y="8"/>
                  </a:lnTo>
                  <a:lnTo>
                    <a:pt x="18" y="14"/>
                  </a:lnTo>
                  <a:lnTo>
                    <a:pt x="34" y="12"/>
                  </a:lnTo>
                  <a:lnTo>
                    <a:pt x="50" y="12"/>
                  </a:lnTo>
                  <a:lnTo>
                    <a:pt x="46" y="6"/>
                  </a:lnTo>
                  <a:lnTo>
                    <a:pt x="38" y="2"/>
                  </a:lnTo>
                  <a:lnTo>
                    <a:pt x="32" y="0"/>
                  </a:lnTo>
                  <a:lnTo>
                    <a:pt x="24" y="0"/>
                  </a:lnTo>
                  <a:close/>
                </a:path>
              </a:pathLst>
            </a:custGeom>
            <a:solidFill>
              <a:srgbClr val="55A26A"/>
            </a:solidFill>
            <a:ln w="3175">
              <a:solidFill>
                <a:srgbClr val="16753F"/>
              </a:solidFill>
              <a:round/>
              <a:headEnd/>
              <a:tailEnd/>
            </a:ln>
          </p:spPr>
          <p:txBody>
            <a:bodyPr/>
            <a:lstStyle/>
            <a:p>
              <a:endParaRPr lang="en-US"/>
            </a:p>
          </p:txBody>
        </p:sp>
        <p:sp>
          <p:nvSpPr>
            <p:cNvPr id="29539" name="Freeform 598"/>
            <p:cNvSpPr>
              <a:spLocks/>
            </p:cNvSpPr>
            <p:nvPr/>
          </p:nvSpPr>
          <p:spPr bwMode="auto">
            <a:xfrm>
              <a:off x="608" y="2378"/>
              <a:ext cx="42" cy="12"/>
            </a:xfrm>
            <a:custGeom>
              <a:avLst/>
              <a:gdLst>
                <a:gd name="T0" fmla="*/ 20 w 42"/>
                <a:gd name="T1" fmla="*/ 0 h 12"/>
                <a:gd name="T2" fmla="*/ 10 w 42"/>
                <a:gd name="T3" fmla="*/ 0 h 12"/>
                <a:gd name="T4" fmla="*/ 6 w 42"/>
                <a:gd name="T5" fmla="*/ 0 h 12"/>
                <a:gd name="T6" fmla="*/ 0 w 42"/>
                <a:gd name="T7" fmla="*/ 2 h 12"/>
                <a:gd name="T8" fmla="*/ 20 w 42"/>
                <a:gd name="T9" fmla="*/ 4 h 12"/>
                <a:gd name="T10" fmla="*/ 20 w 42"/>
                <a:gd name="T11" fmla="*/ 6 h 12"/>
                <a:gd name="T12" fmla="*/ 18 w 42"/>
                <a:gd name="T13" fmla="*/ 8 h 12"/>
                <a:gd name="T14" fmla="*/ 16 w 42"/>
                <a:gd name="T15" fmla="*/ 10 h 12"/>
                <a:gd name="T16" fmla="*/ 16 w 42"/>
                <a:gd name="T17" fmla="*/ 12 h 12"/>
                <a:gd name="T18" fmla="*/ 28 w 42"/>
                <a:gd name="T19" fmla="*/ 10 h 12"/>
                <a:gd name="T20" fmla="*/ 42 w 42"/>
                <a:gd name="T21" fmla="*/ 10 h 12"/>
                <a:gd name="T22" fmla="*/ 32 w 42"/>
                <a:gd name="T23" fmla="*/ 4 h 12"/>
                <a:gd name="T24" fmla="*/ 26 w 42"/>
                <a:gd name="T25" fmla="*/ 0 h 12"/>
                <a:gd name="T26" fmla="*/ 20 w 42"/>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2"/>
                <a:gd name="T44" fmla="*/ 42 w 4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2">
                  <a:moveTo>
                    <a:pt x="20" y="0"/>
                  </a:moveTo>
                  <a:lnTo>
                    <a:pt x="10" y="0"/>
                  </a:lnTo>
                  <a:lnTo>
                    <a:pt x="6" y="0"/>
                  </a:lnTo>
                  <a:lnTo>
                    <a:pt x="0" y="2"/>
                  </a:lnTo>
                  <a:lnTo>
                    <a:pt x="20" y="4"/>
                  </a:lnTo>
                  <a:lnTo>
                    <a:pt x="20" y="6"/>
                  </a:lnTo>
                  <a:lnTo>
                    <a:pt x="18" y="8"/>
                  </a:lnTo>
                  <a:lnTo>
                    <a:pt x="16" y="10"/>
                  </a:lnTo>
                  <a:lnTo>
                    <a:pt x="16" y="12"/>
                  </a:lnTo>
                  <a:lnTo>
                    <a:pt x="28" y="10"/>
                  </a:lnTo>
                  <a:lnTo>
                    <a:pt x="42" y="10"/>
                  </a:lnTo>
                  <a:lnTo>
                    <a:pt x="32" y="4"/>
                  </a:lnTo>
                  <a:lnTo>
                    <a:pt x="26" y="0"/>
                  </a:lnTo>
                  <a:lnTo>
                    <a:pt x="20" y="0"/>
                  </a:lnTo>
                  <a:close/>
                </a:path>
              </a:pathLst>
            </a:custGeom>
            <a:solidFill>
              <a:srgbClr val="55A26A"/>
            </a:solidFill>
            <a:ln w="3175">
              <a:solidFill>
                <a:srgbClr val="16753F"/>
              </a:solidFill>
              <a:round/>
              <a:headEnd/>
              <a:tailEnd/>
            </a:ln>
          </p:spPr>
          <p:txBody>
            <a:bodyPr/>
            <a:lstStyle/>
            <a:p>
              <a:endParaRPr lang="en-US"/>
            </a:p>
          </p:txBody>
        </p:sp>
        <p:sp>
          <p:nvSpPr>
            <p:cNvPr id="29540" name="Freeform 599"/>
            <p:cNvSpPr>
              <a:spLocks/>
            </p:cNvSpPr>
            <p:nvPr/>
          </p:nvSpPr>
          <p:spPr bwMode="auto">
            <a:xfrm>
              <a:off x="578" y="2380"/>
              <a:ext cx="38" cy="12"/>
            </a:xfrm>
            <a:custGeom>
              <a:avLst/>
              <a:gdLst>
                <a:gd name="T0" fmla="*/ 22 w 38"/>
                <a:gd name="T1" fmla="*/ 0 h 12"/>
                <a:gd name="T2" fmla="*/ 10 w 38"/>
                <a:gd name="T3" fmla="*/ 0 h 12"/>
                <a:gd name="T4" fmla="*/ 6 w 38"/>
                <a:gd name="T5" fmla="*/ 4 h 12"/>
                <a:gd name="T6" fmla="*/ 0 w 38"/>
                <a:gd name="T7" fmla="*/ 6 h 12"/>
                <a:gd name="T8" fmla="*/ 10 w 38"/>
                <a:gd name="T9" fmla="*/ 4 h 12"/>
                <a:gd name="T10" fmla="*/ 14 w 38"/>
                <a:gd name="T11" fmla="*/ 4 h 12"/>
                <a:gd name="T12" fmla="*/ 20 w 38"/>
                <a:gd name="T13" fmla="*/ 6 h 12"/>
                <a:gd name="T14" fmla="*/ 14 w 38"/>
                <a:gd name="T15" fmla="*/ 12 h 12"/>
                <a:gd name="T16" fmla="*/ 26 w 38"/>
                <a:gd name="T17" fmla="*/ 8 h 12"/>
                <a:gd name="T18" fmla="*/ 38 w 38"/>
                <a:gd name="T19" fmla="*/ 6 h 12"/>
                <a:gd name="T20" fmla="*/ 34 w 38"/>
                <a:gd name="T21" fmla="*/ 2 h 12"/>
                <a:gd name="T22" fmla="*/ 30 w 38"/>
                <a:gd name="T23" fmla="*/ 0 h 12"/>
                <a:gd name="T24" fmla="*/ 22 w 3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2"/>
                <a:gd name="T41" fmla="*/ 38 w 3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2">
                  <a:moveTo>
                    <a:pt x="22" y="0"/>
                  </a:moveTo>
                  <a:lnTo>
                    <a:pt x="10" y="0"/>
                  </a:lnTo>
                  <a:lnTo>
                    <a:pt x="6" y="4"/>
                  </a:lnTo>
                  <a:lnTo>
                    <a:pt x="0" y="6"/>
                  </a:lnTo>
                  <a:lnTo>
                    <a:pt x="10" y="4"/>
                  </a:lnTo>
                  <a:lnTo>
                    <a:pt x="14" y="4"/>
                  </a:lnTo>
                  <a:lnTo>
                    <a:pt x="20" y="6"/>
                  </a:lnTo>
                  <a:lnTo>
                    <a:pt x="14" y="12"/>
                  </a:lnTo>
                  <a:lnTo>
                    <a:pt x="26" y="8"/>
                  </a:lnTo>
                  <a:lnTo>
                    <a:pt x="38" y="6"/>
                  </a:lnTo>
                  <a:lnTo>
                    <a:pt x="34" y="2"/>
                  </a:lnTo>
                  <a:lnTo>
                    <a:pt x="30" y="0"/>
                  </a:lnTo>
                  <a:lnTo>
                    <a:pt x="22" y="0"/>
                  </a:lnTo>
                  <a:close/>
                </a:path>
              </a:pathLst>
            </a:custGeom>
            <a:solidFill>
              <a:srgbClr val="55A26A"/>
            </a:solidFill>
            <a:ln w="3175">
              <a:solidFill>
                <a:srgbClr val="16753F"/>
              </a:solidFill>
              <a:round/>
              <a:headEnd/>
              <a:tailEnd/>
            </a:ln>
          </p:spPr>
          <p:txBody>
            <a:bodyPr/>
            <a:lstStyle/>
            <a:p>
              <a:endParaRPr lang="en-US"/>
            </a:p>
          </p:txBody>
        </p:sp>
        <p:sp>
          <p:nvSpPr>
            <p:cNvPr id="29541" name="Freeform 600"/>
            <p:cNvSpPr>
              <a:spLocks/>
            </p:cNvSpPr>
            <p:nvPr/>
          </p:nvSpPr>
          <p:spPr bwMode="auto">
            <a:xfrm>
              <a:off x="546" y="2374"/>
              <a:ext cx="36" cy="24"/>
            </a:xfrm>
            <a:custGeom>
              <a:avLst/>
              <a:gdLst>
                <a:gd name="T0" fmla="*/ 30 w 36"/>
                <a:gd name="T1" fmla="*/ 0 h 24"/>
                <a:gd name="T2" fmla="*/ 22 w 36"/>
                <a:gd name="T3" fmla="*/ 4 h 24"/>
                <a:gd name="T4" fmla="*/ 14 w 36"/>
                <a:gd name="T5" fmla="*/ 8 h 24"/>
                <a:gd name="T6" fmla="*/ 0 w 36"/>
                <a:gd name="T7" fmla="*/ 18 h 24"/>
                <a:gd name="T8" fmla="*/ 8 w 36"/>
                <a:gd name="T9" fmla="*/ 16 h 24"/>
                <a:gd name="T10" fmla="*/ 16 w 36"/>
                <a:gd name="T11" fmla="*/ 16 h 24"/>
                <a:gd name="T12" fmla="*/ 14 w 36"/>
                <a:gd name="T13" fmla="*/ 18 h 24"/>
                <a:gd name="T14" fmla="*/ 12 w 36"/>
                <a:gd name="T15" fmla="*/ 24 h 24"/>
                <a:gd name="T16" fmla="*/ 26 w 36"/>
                <a:gd name="T17" fmla="*/ 16 h 24"/>
                <a:gd name="T18" fmla="*/ 32 w 36"/>
                <a:gd name="T19" fmla="*/ 14 h 24"/>
                <a:gd name="T20" fmla="*/ 36 w 36"/>
                <a:gd name="T21" fmla="*/ 8 h 24"/>
                <a:gd name="T22" fmla="*/ 36 w 36"/>
                <a:gd name="T23" fmla="*/ 6 h 24"/>
                <a:gd name="T24" fmla="*/ 34 w 36"/>
                <a:gd name="T25" fmla="*/ 6 h 24"/>
                <a:gd name="T26" fmla="*/ 30 w 36"/>
                <a:gd name="T27" fmla="*/ 6 h 24"/>
                <a:gd name="T28" fmla="*/ 26 w 36"/>
                <a:gd name="T29" fmla="*/ 6 h 24"/>
                <a:gd name="T30" fmla="*/ 24 w 36"/>
                <a:gd name="T31" fmla="*/ 8 h 24"/>
                <a:gd name="T32" fmla="*/ 3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0" y="0"/>
                  </a:moveTo>
                  <a:lnTo>
                    <a:pt x="22" y="4"/>
                  </a:lnTo>
                  <a:lnTo>
                    <a:pt x="14" y="8"/>
                  </a:lnTo>
                  <a:lnTo>
                    <a:pt x="0" y="18"/>
                  </a:lnTo>
                  <a:lnTo>
                    <a:pt x="8" y="16"/>
                  </a:lnTo>
                  <a:lnTo>
                    <a:pt x="16" y="16"/>
                  </a:lnTo>
                  <a:lnTo>
                    <a:pt x="14" y="18"/>
                  </a:lnTo>
                  <a:lnTo>
                    <a:pt x="12" y="24"/>
                  </a:lnTo>
                  <a:lnTo>
                    <a:pt x="26" y="16"/>
                  </a:lnTo>
                  <a:lnTo>
                    <a:pt x="32" y="14"/>
                  </a:lnTo>
                  <a:lnTo>
                    <a:pt x="36" y="8"/>
                  </a:lnTo>
                  <a:lnTo>
                    <a:pt x="36" y="6"/>
                  </a:lnTo>
                  <a:lnTo>
                    <a:pt x="34" y="6"/>
                  </a:lnTo>
                  <a:lnTo>
                    <a:pt x="30" y="6"/>
                  </a:lnTo>
                  <a:lnTo>
                    <a:pt x="26" y="6"/>
                  </a:lnTo>
                  <a:lnTo>
                    <a:pt x="24" y="8"/>
                  </a:lnTo>
                  <a:lnTo>
                    <a:pt x="30" y="0"/>
                  </a:lnTo>
                  <a:close/>
                </a:path>
              </a:pathLst>
            </a:custGeom>
            <a:solidFill>
              <a:srgbClr val="55A26A"/>
            </a:solidFill>
            <a:ln w="3175">
              <a:solidFill>
                <a:srgbClr val="16753F"/>
              </a:solidFill>
              <a:round/>
              <a:headEnd/>
              <a:tailEnd/>
            </a:ln>
          </p:spPr>
          <p:txBody>
            <a:bodyPr/>
            <a:lstStyle/>
            <a:p>
              <a:endParaRPr lang="en-US"/>
            </a:p>
          </p:txBody>
        </p:sp>
        <p:sp>
          <p:nvSpPr>
            <p:cNvPr id="29542" name="Freeform 601"/>
            <p:cNvSpPr>
              <a:spLocks/>
            </p:cNvSpPr>
            <p:nvPr/>
          </p:nvSpPr>
          <p:spPr bwMode="auto">
            <a:xfrm>
              <a:off x="610" y="2408"/>
              <a:ext cx="60" cy="24"/>
            </a:xfrm>
            <a:custGeom>
              <a:avLst/>
              <a:gdLst>
                <a:gd name="T0" fmla="*/ 22 w 60"/>
                <a:gd name="T1" fmla="*/ 10 h 24"/>
                <a:gd name="T2" fmla="*/ 10 w 60"/>
                <a:gd name="T3" fmla="*/ 14 h 24"/>
                <a:gd name="T4" fmla="*/ 4 w 60"/>
                <a:gd name="T5" fmla="*/ 18 h 24"/>
                <a:gd name="T6" fmla="*/ 0 w 60"/>
                <a:gd name="T7" fmla="*/ 24 h 24"/>
                <a:gd name="T8" fmla="*/ 18 w 60"/>
                <a:gd name="T9" fmla="*/ 20 h 24"/>
                <a:gd name="T10" fmla="*/ 28 w 60"/>
                <a:gd name="T11" fmla="*/ 18 h 24"/>
                <a:gd name="T12" fmla="*/ 38 w 60"/>
                <a:gd name="T13" fmla="*/ 20 h 24"/>
                <a:gd name="T14" fmla="*/ 34 w 60"/>
                <a:gd name="T15" fmla="*/ 22 h 24"/>
                <a:gd name="T16" fmla="*/ 32 w 60"/>
                <a:gd name="T17" fmla="*/ 22 h 24"/>
                <a:gd name="T18" fmla="*/ 46 w 60"/>
                <a:gd name="T19" fmla="*/ 18 h 24"/>
                <a:gd name="T20" fmla="*/ 60 w 60"/>
                <a:gd name="T21" fmla="*/ 16 h 24"/>
                <a:gd name="T22" fmla="*/ 48 w 60"/>
                <a:gd name="T23" fmla="*/ 12 h 24"/>
                <a:gd name="T24" fmla="*/ 36 w 60"/>
                <a:gd name="T25" fmla="*/ 6 h 24"/>
                <a:gd name="T26" fmla="*/ 42 w 60"/>
                <a:gd name="T27" fmla="*/ 4 h 24"/>
                <a:gd name="T28" fmla="*/ 50 w 60"/>
                <a:gd name="T29" fmla="*/ 2 h 24"/>
                <a:gd name="T30" fmla="*/ 42 w 60"/>
                <a:gd name="T31" fmla="*/ 0 h 24"/>
                <a:gd name="T32" fmla="*/ 32 w 60"/>
                <a:gd name="T33" fmla="*/ 0 h 24"/>
                <a:gd name="T34" fmla="*/ 12 w 60"/>
                <a:gd name="T35" fmla="*/ 2 h 24"/>
                <a:gd name="T36" fmla="*/ 14 w 60"/>
                <a:gd name="T37" fmla="*/ 2 h 24"/>
                <a:gd name="T38" fmla="*/ 14 w 60"/>
                <a:gd name="T39" fmla="*/ 0 h 24"/>
                <a:gd name="T40" fmla="*/ 18 w 60"/>
                <a:gd name="T41" fmla="*/ 0 h 24"/>
                <a:gd name="T42" fmla="*/ 22 w 60"/>
                <a:gd name="T43" fmla="*/ 1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24"/>
                <a:gd name="T68" fmla="*/ 60 w 6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24">
                  <a:moveTo>
                    <a:pt x="22" y="10"/>
                  </a:moveTo>
                  <a:lnTo>
                    <a:pt x="10" y="14"/>
                  </a:lnTo>
                  <a:lnTo>
                    <a:pt x="4" y="18"/>
                  </a:lnTo>
                  <a:lnTo>
                    <a:pt x="0" y="24"/>
                  </a:lnTo>
                  <a:lnTo>
                    <a:pt x="18" y="20"/>
                  </a:lnTo>
                  <a:lnTo>
                    <a:pt x="28" y="18"/>
                  </a:lnTo>
                  <a:lnTo>
                    <a:pt x="38" y="20"/>
                  </a:lnTo>
                  <a:lnTo>
                    <a:pt x="34" y="22"/>
                  </a:lnTo>
                  <a:lnTo>
                    <a:pt x="32" y="22"/>
                  </a:lnTo>
                  <a:lnTo>
                    <a:pt x="46" y="18"/>
                  </a:lnTo>
                  <a:lnTo>
                    <a:pt x="60" y="16"/>
                  </a:lnTo>
                  <a:lnTo>
                    <a:pt x="48" y="12"/>
                  </a:lnTo>
                  <a:lnTo>
                    <a:pt x="36" y="6"/>
                  </a:lnTo>
                  <a:lnTo>
                    <a:pt x="42" y="4"/>
                  </a:lnTo>
                  <a:lnTo>
                    <a:pt x="50" y="2"/>
                  </a:lnTo>
                  <a:lnTo>
                    <a:pt x="42" y="0"/>
                  </a:lnTo>
                  <a:lnTo>
                    <a:pt x="32" y="0"/>
                  </a:lnTo>
                  <a:lnTo>
                    <a:pt x="12" y="2"/>
                  </a:lnTo>
                  <a:lnTo>
                    <a:pt x="14" y="2"/>
                  </a:lnTo>
                  <a:lnTo>
                    <a:pt x="14" y="0"/>
                  </a:lnTo>
                  <a:lnTo>
                    <a:pt x="18" y="0"/>
                  </a:lnTo>
                  <a:lnTo>
                    <a:pt x="22" y="10"/>
                  </a:lnTo>
                  <a:close/>
                </a:path>
              </a:pathLst>
            </a:custGeom>
            <a:solidFill>
              <a:srgbClr val="55A26A"/>
            </a:solidFill>
            <a:ln w="3175">
              <a:solidFill>
                <a:srgbClr val="16753F"/>
              </a:solidFill>
              <a:round/>
              <a:headEnd/>
              <a:tailEnd/>
            </a:ln>
          </p:spPr>
          <p:txBody>
            <a:bodyPr/>
            <a:lstStyle/>
            <a:p>
              <a:endParaRPr lang="en-US"/>
            </a:p>
          </p:txBody>
        </p:sp>
        <p:sp>
          <p:nvSpPr>
            <p:cNvPr id="29543" name="Freeform 602"/>
            <p:cNvSpPr>
              <a:spLocks/>
            </p:cNvSpPr>
            <p:nvPr/>
          </p:nvSpPr>
          <p:spPr bwMode="auto">
            <a:xfrm>
              <a:off x="652" y="2400"/>
              <a:ext cx="58" cy="16"/>
            </a:xfrm>
            <a:custGeom>
              <a:avLst/>
              <a:gdLst>
                <a:gd name="T0" fmla="*/ 22 w 58"/>
                <a:gd name="T1" fmla="*/ 2 h 16"/>
                <a:gd name="T2" fmla="*/ 10 w 58"/>
                <a:gd name="T3" fmla="*/ 4 h 16"/>
                <a:gd name="T4" fmla="*/ 4 w 58"/>
                <a:gd name="T5" fmla="*/ 6 h 16"/>
                <a:gd name="T6" fmla="*/ 0 w 58"/>
                <a:gd name="T7" fmla="*/ 8 h 16"/>
                <a:gd name="T8" fmla="*/ 12 w 58"/>
                <a:gd name="T9" fmla="*/ 8 h 16"/>
                <a:gd name="T10" fmla="*/ 24 w 58"/>
                <a:gd name="T11" fmla="*/ 8 h 16"/>
                <a:gd name="T12" fmla="*/ 18 w 58"/>
                <a:gd name="T13" fmla="*/ 12 h 16"/>
                <a:gd name="T14" fmla="*/ 12 w 58"/>
                <a:gd name="T15" fmla="*/ 14 h 16"/>
                <a:gd name="T16" fmla="*/ 28 w 58"/>
                <a:gd name="T17" fmla="*/ 14 h 16"/>
                <a:gd name="T18" fmla="*/ 42 w 58"/>
                <a:gd name="T19" fmla="*/ 16 h 16"/>
                <a:gd name="T20" fmla="*/ 42 w 58"/>
                <a:gd name="T21" fmla="*/ 14 h 16"/>
                <a:gd name="T22" fmla="*/ 50 w 58"/>
                <a:gd name="T23" fmla="*/ 12 h 16"/>
                <a:gd name="T24" fmla="*/ 58 w 58"/>
                <a:gd name="T25" fmla="*/ 12 h 16"/>
                <a:gd name="T26" fmla="*/ 52 w 58"/>
                <a:gd name="T27" fmla="*/ 8 h 16"/>
                <a:gd name="T28" fmla="*/ 46 w 58"/>
                <a:gd name="T29" fmla="*/ 6 h 16"/>
                <a:gd name="T30" fmla="*/ 34 w 58"/>
                <a:gd name="T31" fmla="*/ 2 h 16"/>
                <a:gd name="T32" fmla="*/ 44 w 58"/>
                <a:gd name="T33" fmla="*/ 2 h 16"/>
                <a:gd name="T34" fmla="*/ 32 w 58"/>
                <a:gd name="T35" fmla="*/ 0 h 16"/>
                <a:gd name="T36" fmla="*/ 22 w 58"/>
                <a:gd name="T37" fmla="*/ 2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6"/>
                <a:gd name="T59" fmla="*/ 58 w 5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6">
                  <a:moveTo>
                    <a:pt x="22" y="2"/>
                  </a:moveTo>
                  <a:lnTo>
                    <a:pt x="10" y="4"/>
                  </a:lnTo>
                  <a:lnTo>
                    <a:pt x="4" y="6"/>
                  </a:lnTo>
                  <a:lnTo>
                    <a:pt x="0" y="8"/>
                  </a:lnTo>
                  <a:lnTo>
                    <a:pt x="12" y="8"/>
                  </a:lnTo>
                  <a:lnTo>
                    <a:pt x="24" y="8"/>
                  </a:lnTo>
                  <a:lnTo>
                    <a:pt x="18" y="12"/>
                  </a:lnTo>
                  <a:lnTo>
                    <a:pt x="12" y="14"/>
                  </a:lnTo>
                  <a:lnTo>
                    <a:pt x="28" y="14"/>
                  </a:lnTo>
                  <a:lnTo>
                    <a:pt x="42" y="16"/>
                  </a:lnTo>
                  <a:lnTo>
                    <a:pt x="42" y="14"/>
                  </a:lnTo>
                  <a:lnTo>
                    <a:pt x="50" y="12"/>
                  </a:lnTo>
                  <a:lnTo>
                    <a:pt x="58" y="12"/>
                  </a:lnTo>
                  <a:lnTo>
                    <a:pt x="52" y="8"/>
                  </a:lnTo>
                  <a:lnTo>
                    <a:pt x="46" y="6"/>
                  </a:lnTo>
                  <a:lnTo>
                    <a:pt x="34" y="2"/>
                  </a:lnTo>
                  <a:lnTo>
                    <a:pt x="44" y="2"/>
                  </a:lnTo>
                  <a:lnTo>
                    <a:pt x="32" y="0"/>
                  </a:lnTo>
                  <a:lnTo>
                    <a:pt x="22" y="2"/>
                  </a:lnTo>
                  <a:close/>
                </a:path>
              </a:pathLst>
            </a:custGeom>
            <a:solidFill>
              <a:srgbClr val="55A26A"/>
            </a:solidFill>
            <a:ln w="3175">
              <a:solidFill>
                <a:srgbClr val="16753F"/>
              </a:solidFill>
              <a:round/>
              <a:headEnd/>
              <a:tailEnd/>
            </a:ln>
          </p:spPr>
          <p:txBody>
            <a:bodyPr/>
            <a:lstStyle/>
            <a:p>
              <a:endParaRPr lang="en-US"/>
            </a:p>
          </p:txBody>
        </p:sp>
        <p:sp>
          <p:nvSpPr>
            <p:cNvPr id="29544" name="Freeform 603"/>
            <p:cNvSpPr>
              <a:spLocks/>
            </p:cNvSpPr>
            <p:nvPr/>
          </p:nvSpPr>
          <p:spPr bwMode="auto">
            <a:xfrm>
              <a:off x="558" y="2410"/>
              <a:ext cx="30" cy="16"/>
            </a:xfrm>
            <a:custGeom>
              <a:avLst/>
              <a:gdLst>
                <a:gd name="T0" fmla="*/ 20 w 30"/>
                <a:gd name="T1" fmla="*/ 2 h 16"/>
                <a:gd name="T2" fmla="*/ 14 w 30"/>
                <a:gd name="T3" fmla="*/ 4 h 16"/>
                <a:gd name="T4" fmla="*/ 8 w 30"/>
                <a:gd name="T5" fmla="*/ 6 h 16"/>
                <a:gd name="T6" fmla="*/ 0 w 30"/>
                <a:gd name="T7" fmla="*/ 16 h 16"/>
                <a:gd name="T8" fmla="*/ 14 w 30"/>
                <a:gd name="T9" fmla="*/ 12 h 16"/>
                <a:gd name="T10" fmla="*/ 28 w 30"/>
                <a:gd name="T11" fmla="*/ 12 h 16"/>
                <a:gd name="T12" fmla="*/ 24 w 30"/>
                <a:gd name="T13" fmla="*/ 10 h 16"/>
                <a:gd name="T14" fmla="*/ 22 w 30"/>
                <a:gd name="T15" fmla="*/ 8 h 16"/>
                <a:gd name="T16" fmla="*/ 22 w 30"/>
                <a:gd name="T17" fmla="*/ 6 h 16"/>
                <a:gd name="T18" fmla="*/ 26 w 30"/>
                <a:gd name="T19" fmla="*/ 6 h 16"/>
                <a:gd name="T20" fmla="*/ 28 w 30"/>
                <a:gd name="T21" fmla="*/ 4 h 16"/>
                <a:gd name="T22" fmla="*/ 30 w 30"/>
                <a:gd name="T23" fmla="*/ 2 h 16"/>
                <a:gd name="T24" fmla="*/ 28 w 30"/>
                <a:gd name="T25" fmla="*/ 2 h 16"/>
                <a:gd name="T26" fmla="*/ 26 w 30"/>
                <a:gd name="T27" fmla="*/ 0 h 16"/>
                <a:gd name="T28" fmla="*/ 20 w 30"/>
                <a:gd name="T29" fmla="*/ 2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6"/>
                <a:gd name="T47" fmla="*/ 30 w 3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6">
                  <a:moveTo>
                    <a:pt x="20" y="2"/>
                  </a:moveTo>
                  <a:lnTo>
                    <a:pt x="14" y="4"/>
                  </a:lnTo>
                  <a:lnTo>
                    <a:pt x="8" y="6"/>
                  </a:lnTo>
                  <a:lnTo>
                    <a:pt x="0" y="16"/>
                  </a:lnTo>
                  <a:lnTo>
                    <a:pt x="14" y="12"/>
                  </a:lnTo>
                  <a:lnTo>
                    <a:pt x="28" y="12"/>
                  </a:lnTo>
                  <a:lnTo>
                    <a:pt x="24" y="10"/>
                  </a:lnTo>
                  <a:lnTo>
                    <a:pt x="22" y="8"/>
                  </a:lnTo>
                  <a:lnTo>
                    <a:pt x="22" y="6"/>
                  </a:lnTo>
                  <a:lnTo>
                    <a:pt x="26" y="6"/>
                  </a:lnTo>
                  <a:lnTo>
                    <a:pt x="28" y="4"/>
                  </a:lnTo>
                  <a:lnTo>
                    <a:pt x="30" y="2"/>
                  </a:lnTo>
                  <a:lnTo>
                    <a:pt x="28" y="2"/>
                  </a:lnTo>
                  <a:lnTo>
                    <a:pt x="26" y="0"/>
                  </a:lnTo>
                  <a:lnTo>
                    <a:pt x="20" y="2"/>
                  </a:lnTo>
                  <a:close/>
                </a:path>
              </a:pathLst>
            </a:custGeom>
            <a:solidFill>
              <a:srgbClr val="55A26A"/>
            </a:solidFill>
            <a:ln w="3175">
              <a:solidFill>
                <a:srgbClr val="16753F"/>
              </a:solidFill>
              <a:round/>
              <a:headEnd/>
              <a:tailEnd/>
            </a:ln>
          </p:spPr>
          <p:txBody>
            <a:bodyPr/>
            <a:lstStyle/>
            <a:p>
              <a:endParaRPr lang="en-US"/>
            </a:p>
          </p:txBody>
        </p:sp>
        <p:sp>
          <p:nvSpPr>
            <p:cNvPr id="29545" name="Freeform 604"/>
            <p:cNvSpPr>
              <a:spLocks/>
            </p:cNvSpPr>
            <p:nvPr/>
          </p:nvSpPr>
          <p:spPr bwMode="auto">
            <a:xfrm>
              <a:off x="532" y="2408"/>
              <a:ext cx="32" cy="14"/>
            </a:xfrm>
            <a:custGeom>
              <a:avLst/>
              <a:gdLst>
                <a:gd name="T0" fmla="*/ 14 w 32"/>
                <a:gd name="T1" fmla="*/ 2 h 14"/>
                <a:gd name="T2" fmla="*/ 6 w 32"/>
                <a:gd name="T3" fmla="*/ 8 h 14"/>
                <a:gd name="T4" fmla="*/ 2 w 32"/>
                <a:gd name="T5" fmla="*/ 10 h 14"/>
                <a:gd name="T6" fmla="*/ 0 w 32"/>
                <a:gd name="T7" fmla="*/ 14 h 14"/>
                <a:gd name="T8" fmla="*/ 22 w 32"/>
                <a:gd name="T9" fmla="*/ 10 h 14"/>
                <a:gd name="T10" fmla="*/ 20 w 32"/>
                <a:gd name="T11" fmla="*/ 8 h 14"/>
                <a:gd name="T12" fmla="*/ 24 w 32"/>
                <a:gd name="T13" fmla="*/ 6 h 14"/>
                <a:gd name="T14" fmla="*/ 26 w 32"/>
                <a:gd name="T15" fmla="*/ 6 h 14"/>
                <a:gd name="T16" fmla="*/ 30 w 32"/>
                <a:gd name="T17" fmla="*/ 6 h 14"/>
                <a:gd name="T18" fmla="*/ 32 w 32"/>
                <a:gd name="T19" fmla="*/ 2 h 14"/>
                <a:gd name="T20" fmla="*/ 24 w 32"/>
                <a:gd name="T21" fmla="*/ 2 h 14"/>
                <a:gd name="T22" fmla="*/ 16 w 32"/>
                <a:gd name="T23" fmla="*/ 0 h 14"/>
                <a:gd name="T24" fmla="*/ 14 w 32"/>
                <a:gd name="T25" fmla="*/ 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4"/>
                <a:gd name="T41" fmla="*/ 32 w 3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4">
                  <a:moveTo>
                    <a:pt x="14" y="2"/>
                  </a:moveTo>
                  <a:lnTo>
                    <a:pt x="6" y="8"/>
                  </a:lnTo>
                  <a:lnTo>
                    <a:pt x="2" y="10"/>
                  </a:lnTo>
                  <a:lnTo>
                    <a:pt x="0" y="14"/>
                  </a:lnTo>
                  <a:lnTo>
                    <a:pt x="22" y="10"/>
                  </a:lnTo>
                  <a:lnTo>
                    <a:pt x="20" y="8"/>
                  </a:lnTo>
                  <a:lnTo>
                    <a:pt x="24" y="6"/>
                  </a:lnTo>
                  <a:lnTo>
                    <a:pt x="26" y="6"/>
                  </a:lnTo>
                  <a:lnTo>
                    <a:pt x="30" y="6"/>
                  </a:lnTo>
                  <a:lnTo>
                    <a:pt x="32" y="2"/>
                  </a:lnTo>
                  <a:lnTo>
                    <a:pt x="24" y="2"/>
                  </a:lnTo>
                  <a:lnTo>
                    <a:pt x="16" y="0"/>
                  </a:lnTo>
                  <a:lnTo>
                    <a:pt x="14" y="2"/>
                  </a:lnTo>
                  <a:close/>
                </a:path>
              </a:pathLst>
            </a:custGeom>
            <a:solidFill>
              <a:srgbClr val="55A26A"/>
            </a:solidFill>
            <a:ln w="3175">
              <a:solidFill>
                <a:srgbClr val="16753F"/>
              </a:solidFill>
              <a:round/>
              <a:headEnd/>
              <a:tailEnd/>
            </a:ln>
          </p:spPr>
          <p:txBody>
            <a:bodyPr/>
            <a:lstStyle/>
            <a:p>
              <a:endParaRPr lang="en-US"/>
            </a:p>
          </p:txBody>
        </p:sp>
        <p:sp>
          <p:nvSpPr>
            <p:cNvPr id="29546" name="Freeform 605"/>
            <p:cNvSpPr>
              <a:spLocks/>
            </p:cNvSpPr>
            <p:nvPr/>
          </p:nvSpPr>
          <p:spPr bwMode="auto">
            <a:xfrm>
              <a:off x="520" y="2366"/>
              <a:ext cx="48" cy="20"/>
            </a:xfrm>
            <a:custGeom>
              <a:avLst/>
              <a:gdLst>
                <a:gd name="T0" fmla="*/ 24 w 48"/>
                <a:gd name="T1" fmla="*/ 2 h 20"/>
                <a:gd name="T2" fmla="*/ 12 w 48"/>
                <a:gd name="T3" fmla="*/ 10 h 20"/>
                <a:gd name="T4" fmla="*/ 0 w 48"/>
                <a:gd name="T5" fmla="*/ 20 h 20"/>
                <a:gd name="T6" fmla="*/ 12 w 48"/>
                <a:gd name="T7" fmla="*/ 16 h 20"/>
                <a:gd name="T8" fmla="*/ 22 w 48"/>
                <a:gd name="T9" fmla="*/ 14 h 20"/>
                <a:gd name="T10" fmla="*/ 20 w 48"/>
                <a:gd name="T11" fmla="*/ 18 h 20"/>
                <a:gd name="T12" fmla="*/ 18 w 48"/>
                <a:gd name="T13" fmla="*/ 20 h 20"/>
                <a:gd name="T14" fmla="*/ 30 w 48"/>
                <a:gd name="T15" fmla="*/ 16 h 20"/>
                <a:gd name="T16" fmla="*/ 42 w 48"/>
                <a:gd name="T17" fmla="*/ 12 h 20"/>
                <a:gd name="T18" fmla="*/ 32 w 48"/>
                <a:gd name="T19" fmla="*/ 8 h 20"/>
                <a:gd name="T20" fmla="*/ 48 w 48"/>
                <a:gd name="T21" fmla="*/ 2 h 20"/>
                <a:gd name="T22" fmla="*/ 38 w 48"/>
                <a:gd name="T23" fmla="*/ 0 h 20"/>
                <a:gd name="T24" fmla="*/ 28 w 48"/>
                <a:gd name="T25" fmla="*/ 2 h 20"/>
                <a:gd name="T26" fmla="*/ 30 w 48"/>
                <a:gd name="T27" fmla="*/ 2 h 20"/>
                <a:gd name="T28" fmla="*/ 24 w 48"/>
                <a:gd name="T29" fmla="*/ 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0"/>
                <a:gd name="T47" fmla="*/ 48 w 4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0">
                  <a:moveTo>
                    <a:pt x="24" y="2"/>
                  </a:moveTo>
                  <a:lnTo>
                    <a:pt x="12" y="10"/>
                  </a:lnTo>
                  <a:lnTo>
                    <a:pt x="0" y="20"/>
                  </a:lnTo>
                  <a:lnTo>
                    <a:pt x="12" y="16"/>
                  </a:lnTo>
                  <a:lnTo>
                    <a:pt x="22" y="14"/>
                  </a:lnTo>
                  <a:lnTo>
                    <a:pt x="20" y="18"/>
                  </a:lnTo>
                  <a:lnTo>
                    <a:pt x="18" y="20"/>
                  </a:lnTo>
                  <a:lnTo>
                    <a:pt x="30" y="16"/>
                  </a:lnTo>
                  <a:lnTo>
                    <a:pt x="42" y="12"/>
                  </a:lnTo>
                  <a:lnTo>
                    <a:pt x="32" y="8"/>
                  </a:lnTo>
                  <a:lnTo>
                    <a:pt x="48" y="2"/>
                  </a:lnTo>
                  <a:lnTo>
                    <a:pt x="38" y="0"/>
                  </a:lnTo>
                  <a:lnTo>
                    <a:pt x="28" y="2"/>
                  </a:lnTo>
                  <a:lnTo>
                    <a:pt x="30" y="2"/>
                  </a:lnTo>
                  <a:lnTo>
                    <a:pt x="24" y="2"/>
                  </a:lnTo>
                  <a:close/>
                </a:path>
              </a:pathLst>
            </a:custGeom>
            <a:solidFill>
              <a:srgbClr val="55A26A"/>
            </a:solidFill>
            <a:ln w="3175">
              <a:solidFill>
                <a:srgbClr val="16753F"/>
              </a:solidFill>
              <a:round/>
              <a:headEnd/>
              <a:tailEnd/>
            </a:ln>
          </p:spPr>
          <p:txBody>
            <a:bodyPr/>
            <a:lstStyle/>
            <a:p>
              <a:endParaRPr lang="en-US"/>
            </a:p>
          </p:txBody>
        </p:sp>
        <p:sp>
          <p:nvSpPr>
            <p:cNvPr id="29547" name="Freeform 606"/>
            <p:cNvSpPr>
              <a:spLocks/>
            </p:cNvSpPr>
            <p:nvPr/>
          </p:nvSpPr>
          <p:spPr bwMode="auto">
            <a:xfrm>
              <a:off x="600" y="2360"/>
              <a:ext cx="50" cy="14"/>
            </a:xfrm>
            <a:custGeom>
              <a:avLst/>
              <a:gdLst>
                <a:gd name="T0" fmla="*/ 20 w 50"/>
                <a:gd name="T1" fmla="*/ 4 h 14"/>
                <a:gd name="T2" fmla="*/ 14 w 50"/>
                <a:gd name="T3" fmla="*/ 4 h 14"/>
                <a:gd name="T4" fmla="*/ 10 w 50"/>
                <a:gd name="T5" fmla="*/ 6 h 14"/>
                <a:gd name="T6" fmla="*/ 0 w 50"/>
                <a:gd name="T7" fmla="*/ 10 h 14"/>
                <a:gd name="T8" fmla="*/ 32 w 50"/>
                <a:gd name="T9" fmla="*/ 14 h 14"/>
                <a:gd name="T10" fmla="*/ 40 w 50"/>
                <a:gd name="T11" fmla="*/ 14 h 14"/>
                <a:gd name="T12" fmla="*/ 46 w 50"/>
                <a:gd name="T13" fmla="*/ 14 h 14"/>
                <a:gd name="T14" fmla="*/ 50 w 50"/>
                <a:gd name="T15" fmla="*/ 14 h 14"/>
                <a:gd name="T16" fmla="*/ 46 w 50"/>
                <a:gd name="T17" fmla="*/ 12 h 14"/>
                <a:gd name="T18" fmla="*/ 42 w 50"/>
                <a:gd name="T19" fmla="*/ 10 h 14"/>
                <a:gd name="T20" fmla="*/ 34 w 50"/>
                <a:gd name="T21" fmla="*/ 8 h 14"/>
                <a:gd name="T22" fmla="*/ 38 w 50"/>
                <a:gd name="T23" fmla="*/ 6 h 14"/>
                <a:gd name="T24" fmla="*/ 44 w 50"/>
                <a:gd name="T25" fmla="*/ 6 h 14"/>
                <a:gd name="T26" fmla="*/ 34 w 50"/>
                <a:gd name="T27" fmla="*/ 2 h 14"/>
                <a:gd name="T28" fmla="*/ 24 w 50"/>
                <a:gd name="T29" fmla="*/ 0 h 14"/>
                <a:gd name="T30" fmla="*/ 20 w 50"/>
                <a:gd name="T31" fmla="*/ 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4"/>
                <a:gd name="T50" fmla="*/ 50 w 50"/>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4">
                  <a:moveTo>
                    <a:pt x="20" y="4"/>
                  </a:moveTo>
                  <a:lnTo>
                    <a:pt x="14" y="4"/>
                  </a:lnTo>
                  <a:lnTo>
                    <a:pt x="10" y="6"/>
                  </a:lnTo>
                  <a:lnTo>
                    <a:pt x="0" y="10"/>
                  </a:lnTo>
                  <a:lnTo>
                    <a:pt x="32" y="14"/>
                  </a:lnTo>
                  <a:lnTo>
                    <a:pt x="40" y="14"/>
                  </a:lnTo>
                  <a:lnTo>
                    <a:pt x="46" y="14"/>
                  </a:lnTo>
                  <a:lnTo>
                    <a:pt x="50" y="14"/>
                  </a:lnTo>
                  <a:lnTo>
                    <a:pt x="46" y="12"/>
                  </a:lnTo>
                  <a:lnTo>
                    <a:pt x="42" y="10"/>
                  </a:lnTo>
                  <a:lnTo>
                    <a:pt x="34" y="8"/>
                  </a:lnTo>
                  <a:lnTo>
                    <a:pt x="38" y="6"/>
                  </a:lnTo>
                  <a:lnTo>
                    <a:pt x="44" y="6"/>
                  </a:lnTo>
                  <a:lnTo>
                    <a:pt x="34" y="2"/>
                  </a:lnTo>
                  <a:lnTo>
                    <a:pt x="24" y="0"/>
                  </a:lnTo>
                  <a:lnTo>
                    <a:pt x="20" y="4"/>
                  </a:lnTo>
                  <a:close/>
                </a:path>
              </a:pathLst>
            </a:custGeom>
            <a:solidFill>
              <a:srgbClr val="55A26A"/>
            </a:solidFill>
            <a:ln w="3175">
              <a:solidFill>
                <a:srgbClr val="16753F"/>
              </a:solidFill>
              <a:round/>
              <a:headEnd/>
              <a:tailEnd/>
            </a:ln>
          </p:spPr>
          <p:txBody>
            <a:bodyPr/>
            <a:lstStyle/>
            <a:p>
              <a:endParaRPr lang="en-US"/>
            </a:p>
          </p:txBody>
        </p:sp>
        <p:sp>
          <p:nvSpPr>
            <p:cNvPr id="29548" name="Freeform 607"/>
            <p:cNvSpPr>
              <a:spLocks/>
            </p:cNvSpPr>
            <p:nvPr/>
          </p:nvSpPr>
          <p:spPr bwMode="auto">
            <a:xfrm>
              <a:off x="658" y="2430"/>
              <a:ext cx="46" cy="20"/>
            </a:xfrm>
            <a:custGeom>
              <a:avLst/>
              <a:gdLst>
                <a:gd name="T0" fmla="*/ 20 w 46"/>
                <a:gd name="T1" fmla="*/ 2 h 20"/>
                <a:gd name="T2" fmla="*/ 16 w 46"/>
                <a:gd name="T3" fmla="*/ 2 h 20"/>
                <a:gd name="T4" fmla="*/ 10 w 46"/>
                <a:gd name="T5" fmla="*/ 2 h 20"/>
                <a:gd name="T6" fmla="*/ 6 w 46"/>
                <a:gd name="T7" fmla="*/ 4 h 20"/>
                <a:gd name="T8" fmla="*/ 0 w 46"/>
                <a:gd name="T9" fmla="*/ 6 h 20"/>
                <a:gd name="T10" fmla="*/ 20 w 46"/>
                <a:gd name="T11" fmla="*/ 12 h 20"/>
                <a:gd name="T12" fmla="*/ 30 w 46"/>
                <a:gd name="T13" fmla="*/ 16 h 20"/>
                <a:gd name="T14" fmla="*/ 40 w 46"/>
                <a:gd name="T15" fmla="*/ 20 h 20"/>
                <a:gd name="T16" fmla="*/ 36 w 46"/>
                <a:gd name="T17" fmla="*/ 14 h 20"/>
                <a:gd name="T18" fmla="*/ 30 w 46"/>
                <a:gd name="T19" fmla="*/ 10 h 20"/>
                <a:gd name="T20" fmla="*/ 34 w 46"/>
                <a:gd name="T21" fmla="*/ 10 h 20"/>
                <a:gd name="T22" fmla="*/ 38 w 46"/>
                <a:gd name="T23" fmla="*/ 10 h 20"/>
                <a:gd name="T24" fmla="*/ 42 w 46"/>
                <a:gd name="T25" fmla="*/ 12 h 20"/>
                <a:gd name="T26" fmla="*/ 46 w 46"/>
                <a:gd name="T27" fmla="*/ 10 h 20"/>
                <a:gd name="T28" fmla="*/ 36 w 46"/>
                <a:gd name="T29" fmla="*/ 4 h 20"/>
                <a:gd name="T30" fmla="*/ 28 w 46"/>
                <a:gd name="T31" fmla="*/ 0 h 20"/>
                <a:gd name="T32" fmla="*/ 20 w 46"/>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0"/>
                <a:gd name="T53" fmla="*/ 46 w 4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0">
                  <a:moveTo>
                    <a:pt x="20" y="2"/>
                  </a:moveTo>
                  <a:lnTo>
                    <a:pt x="16" y="2"/>
                  </a:lnTo>
                  <a:lnTo>
                    <a:pt x="10" y="2"/>
                  </a:lnTo>
                  <a:lnTo>
                    <a:pt x="6" y="4"/>
                  </a:lnTo>
                  <a:lnTo>
                    <a:pt x="0" y="6"/>
                  </a:lnTo>
                  <a:lnTo>
                    <a:pt x="20" y="12"/>
                  </a:lnTo>
                  <a:lnTo>
                    <a:pt x="30" y="16"/>
                  </a:lnTo>
                  <a:lnTo>
                    <a:pt x="40" y="20"/>
                  </a:lnTo>
                  <a:lnTo>
                    <a:pt x="36" y="14"/>
                  </a:lnTo>
                  <a:lnTo>
                    <a:pt x="30" y="10"/>
                  </a:lnTo>
                  <a:lnTo>
                    <a:pt x="34" y="10"/>
                  </a:lnTo>
                  <a:lnTo>
                    <a:pt x="38" y="10"/>
                  </a:lnTo>
                  <a:lnTo>
                    <a:pt x="42" y="12"/>
                  </a:lnTo>
                  <a:lnTo>
                    <a:pt x="46" y="10"/>
                  </a:lnTo>
                  <a:lnTo>
                    <a:pt x="36" y="4"/>
                  </a:lnTo>
                  <a:lnTo>
                    <a:pt x="28" y="0"/>
                  </a:lnTo>
                  <a:lnTo>
                    <a:pt x="20" y="2"/>
                  </a:lnTo>
                  <a:close/>
                </a:path>
              </a:pathLst>
            </a:custGeom>
            <a:solidFill>
              <a:srgbClr val="55A26A"/>
            </a:solidFill>
            <a:ln w="3175">
              <a:solidFill>
                <a:srgbClr val="16753F"/>
              </a:solidFill>
              <a:round/>
              <a:headEnd/>
              <a:tailEnd/>
            </a:ln>
          </p:spPr>
          <p:txBody>
            <a:bodyPr/>
            <a:lstStyle/>
            <a:p>
              <a:endParaRPr lang="en-US"/>
            </a:p>
          </p:txBody>
        </p:sp>
        <p:sp>
          <p:nvSpPr>
            <p:cNvPr id="29549" name="Freeform 608"/>
            <p:cNvSpPr>
              <a:spLocks/>
            </p:cNvSpPr>
            <p:nvPr/>
          </p:nvSpPr>
          <p:spPr bwMode="auto">
            <a:xfrm>
              <a:off x="704" y="2432"/>
              <a:ext cx="32" cy="16"/>
            </a:xfrm>
            <a:custGeom>
              <a:avLst/>
              <a:gdLst>
                <a:gd name="T0" fmla="*/ 12 w 32"/>
                <a:gd name="T1" fmla="*/ 0 h 16"/>
                <a:gd name="T2" fmla="*/ 6 w 32"/>
                <a:gd name="T3" fmla="*/ 0 h 16"/>
                <a:gd name="T4" fmla="*/ 2 w 32"/>
                <a:gd name="T5" fmla="*/ 0 h 16"/>
                <a:gd name="T6" fmla="*/ 0 w 32"/>
                <a:gd name="T7" fmla="*/ 0 h 16"/>
                <a:gd name="T8" fmla="*/ 12 w 32"/>
                <a:gd name="T9" fmla="*/ 8 h 16"/>
                <a:gd name="T10" fmla="*/ 24 w 32"/>
                <a:gd name="T11" fmla="*/ 16 h 16"/>
                <a:gd name="T12" fmla="*/ 20 w 32"/>
                <a:gd name="T13" fmla="*/ 14 h 16"/>
                <a:gd name="T14" fmla="*/ 18 w 32"/>
                <a:gd name="T15" fmla="*/ 12 h 16"/>
                <a:gd name="T16" fmla="*/ 22 w 32"/>
                <a:gd name="T17" fmla="*/ 14 h 16"/>
                <a:gd name="T18" fmla="*/ 24 w 32"/>
                <a:gd name="T19" fmla="*/ 16 h 16"/>
                <a:gd name="T20" fmla="*/ 32 w 32"/>
                <a:gd name="T21" fmla="*/ 16 h 16"/>
                <a:gd name="T22" fmla="*/ 28 w 32"/>
                <a:gd name="T23" fmla="*/ 10 h 16"/>
                <a:gd name="T24" fmla="*/ 24 w 32"/>
                <a:gd name="T25" fmla="*/ 6 h 16"/>
                <a:gd name="T26" fmla="*/ 12 w 3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6"/>
                <a:gd name="T44" fmla="*/ 32 w 3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6">
                  <a:moveTo>
                    <a:pt x="12" y="0"/>
                  </a:moveTo>
                  <a:lnTo>
                    <a:pt x="6" y="0"/>
                  </a:lnTo>
                  <a:lnTo>
                    <a:pt x="2" y="0"/>
                  </a:lnTo>
                  <a:lnTo>
                    <a:pt x="0" y="0"/>
                  </a:lnTo>
                  <a:lnTo>
                    <a:pt x="12" y="8"/>
                  </a:lnTo>
                  <a:lnTo>
                    <a:pt x="24" y="16"/>
                  </a:lnTo>
                  <a:lnTo>
                    <a:pt x="20" y="14"/>
                  </a:lnTo>
                  <a:lnTo>
                    <a:pt x="18" y="12"/>
                  </a:lnTo>
                  <a:lnTo>
                    <a:pt x="22" y="14"/>
                  </a:lnTo>
                  <a:lnTo>
                    <a:pt x="24" y="16"/>
                  </a:lnTo>
                  <a:lnTo>
                    <a:pt x="32" y="16"/>
                  </a:lnTo>
                  <a:lnTo>
                    <a:pt x="28" y="10"/>
                  </a:lnTo>
                  <a:lnTo>
                    <a:pt x="24" y="6"/>
                  </a:lnTo>
                  <a:lnTo>
                    <a:pt x="12" y="0"/>
                  </a:lnTo>
                  <a:close/>
                </a:path>
              </a:pathLst>
            </a:custGeom>
            <a:solidFill>
              <a:srgbClr val="55A26A"/>
            </a:solidFill>
            <a:ln w="3175">
              <a:solidFill>
                <a:srgbClr val="16753F"/>
              </a:solidFill>
              <a:round/>
              <a:headEnd/>
              <a:tailEnd/>
            </a:ln>
          </p:spPr>
          <p:txBody>
            <a:bodyPr/>
            <a:lstStyle/>
            <a:p>
              <a:endParaRPr lang="en-US"/>
            </a:p>
          </p:txBody>
        </p:sp>
        <p:sp>
          <p:nvSpPr>
            <p:cNvPr id="29550" name="Freeform 609"/>
            <p:cNvSpPr>
              <a:spLocks/>
            </p:cNvSpPr>
            <p:nvPr/>
          </p:nvSpPr>
          <p:spPr bwMode="auto">
            <a:xfrm>
              <a:off x="694" y="2408"/>
              <a:ext cx="46" cy="18"/>
            </a:xfrm>
            <a:custGeom>
              <a:avLst/>
              <a:gdLst>
                <a:gd name="T0" fmla="*/ 28 w 46"/>
                <a:gd name="T1" fmla="*/ 4 h 18"/>
                <a:gd name="T2" fmla="*/ 22 w 46"/>
                <a:gd name="T3" fmla="*/ 0 h 18"/>
                <a:gd name="T4" fmla="*/ 14 w 46"/>
                <a:gd name="T5" fmla="*/ 0 h 18"/>
                <a:gd name="T6" fmla="*/ 0 w 46"/>
                <a:gd name="T7" fmla="*/ 0 h 18"/>
                <a:gd name="T8" fmla="*/ 20 w 46"/>
                <a:gd name="T9" fmla="*/ 8 h 18"/>
                <a:gd name="T10" fmla="*/ 40 w 46"/>
                <a:gd name="T11" fmla="*/ 18 h 18"/>
                <a:gd name="T12" fmla="*/ 38 w 46"/>
                <a:gd name="T13" fmla="*/ 16 h 18"/>
                <a:gd name="T14" fmla="*/ 36 w 46"/>
                <a:gd name="T15" fmla="*/ 14 h 18"/>
                <a:gd name="T16" fmla="*/ 46 w 46"/>
                <a:gd name="T17" fmla="*/ 14 h 18"/>
                <a:gd name="T18" fmla="*/ 42 w 46"/>
                <a:gd name="T19" fmla="*/ 10 h 18"/>
                <a:gd name="T20" fmla="*/ 36 w 46"/>
                <a:gd name="T21" fmla="*/ 8 h 18"/>
                <a:gd name="T22" fmla="*/ 38 w 46"/>
                <a:gd name="T23" fmla="*/ 6 h 18"/>
                <a:gd name="T24" fmla="*/ 40 w 46"/>
                <a:gd name="T25" fmla="*/ 6 h 18"/>
                <a:gd name="T26" fmla="*/ 36 w 46"/>
                <a:gd name="T27" fmla="*/ 2 h 18"/>
                <a:gd name="T28" fmla="*/ 30 w 46"/>
                <a:gd name="T29" fmla="*/ 0 h 18"/>
                <a:gd name="T30" fmla="*/ 28 w 46"/>
                <a:gd name="T31" fmla="*/ 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28" y="4"/>
                  </a:moveTo>
                  <a:lnTo>
                    <a:pt x="22" y="0"/>
                  </a:lnTo>
                  <a:lnTo>
                    <a:pt x="14" y="0"/>
                  </a:lnTo>
                  <a:lnTo>
                    <a:pt x="0" y="0"/>
                  </a:lnTo>
                  <a:lnTo>
                    <a:pt x="20" y="8"/>
                  </a:lnTo>
                  <a:lnTo>
                    <a:pt x="40" y="18"/>
                  </a:lnTo>
                  <a:lnTo>
                    <a:pt x="38" y="16"/>
                  </a:lnTo>
                  <a:lnTo>
                    <a:pt x="36" y="14"/>
                  </a:lnTo>
                  <a:lnTo>
                    <a:pt x="46" y="14"/>
                  </a:lnTo>
                  <a:lnTo>
                    <a:pt x="42" y="10"/>
                  </a:lnTo>
                  <a:lnTo>
                    <a:pt x="36" y="8"/>
                  </a:lnTo>
                  <a:lnTo>
                    <a:pt x="38" y="6"/>
                  </a:lnTo>
                  <a:lnTo>
                    <a:pt x="40" y="6"/>
                  </a:lnTo>
                  <a:lnTo>
                    <a:pt x="36" y="2"/>
                  </a:lnTo>
                  <a:lnTo>
                    <a:pt x="30" y="0"/>
                  </a:lnTo>
                  <a:lnTo>
                    <a:pt x="28" y="4"/>
                  </a:lnTo>
                  <a:close/>
                </a:path>
              </a:pathLst>
            </a:custGeom>
            <a:solidFill>
              <a:srgbClr val="55A26A"/>
            </a:solidFill>
            <a:ln w="3175">
              <a:solidFill>
                <a:srgbClr val="16753F"/>
              </a:solidFill>
              <a:round/>
              <a:headEnd/>
              <a:tailEnd/>
            </a:ln>
          </p:spPr>
          <p:txBody>
            <a:bodyPr/>
            <a:lstStyle/>
            <a:p>
              <a:endParaRPr lang="en-US"/>
            </a:p>
          </p:txBody>
        </p:sp>
        <p:sp>
          <p:nvSpPr>
            <p:cNvPr id="29551" name="Freeform 610"/>
            <p:cNvSpPr>
              <a:spLocks/>
            </p:cNvSpPr>
            <p:nvPr/>
          </p:nvSpPr>
          <p:spPr bwMode="auto">
            <a:xfrm>
              <a:off x="706" y="2386"/>
              <a:ext cx="36" cy="20"/>
            </a:xfrm>
            <a:custGeom>
              <a:avLst/>
              <a:gdLst>
                <a:gd name="T0" fmla="*/ 16 w 36"/>
                <a:gd name="T1" fmla="*/ 0 h 20"/>
                <a:gd name="T2" fmla="*/ 8 w 36"/>
                <a:gd name="T3" fmla="*/ 0 h 20"/>
                <a:gd name="T4" fmla="*/ 0 w 36"/>
                <a:gd name="T5" fmla="*/ 4 h 20"/>
                <a:gd name="T6" fmla="*/ 4 w 36"/>
                <a:gd name="T7" fmla="*/ 6 h 20"/>
                <a:gd name="T8" fmla="*/ 8 w 36"/>
                <a:gd name="T9" fmla="*/ 6 h 20"/>
                <a:gd name="T10" fmla="*/ 12 w 36"/>
                <a:gd name="T11" fmla="*/ 6 h 20"/>
                <a:gd name="T12" fmla="*/ 16 w 36"/>
                <a:gd name="T13" fmla="*/ 8 h 20"/>
                <a:gd name="T14" fmla="*/ 16 w 36"/>
                <a:gd name="T15" fmla="*/ 10 h 20"/>
                <a:gd name="T16" fmla="*/ 14 w 36"/>
                <a:gd name="T17" fmla="*/ 12 h 20"/>
                <a:gd name="T18" fmla="*/ 8 w 36"/>
                <a:gd name="T19" fmla="*/ 14 h 20"/>
                <a:gd name="T20" fmla="*/ 22 w 36"/>
                <a:gd name="T21" fmla="*/ 16 h 20"/>
                <a:gd name="T22" fmla="*/ 28 w 36"/>
                <a:gd name="T23" fmla="*/ 18 h 20"/>
                <a:gd name="T24" fmla="*/ 34 w 36"/>
                <a:gd name="T25" fmla="*/ 20 h 20"/>
                <a:gd name="T26" fmla="*/ 32 w 36"/>
                <a:gd name="T27" fmla="*/ 12 h 20"/>
                <a:gd name="T28" fmla="*/ 32 w 36"/>
                <a:gd name="T29" fmla="*/ 10 h 20"/>
                <a:gd name="T30" fmla="*/ 36 w 36"/>
                <a:gd name="T31" fmla="*/ 8 h 20"/>
                <a:gd name="T32" fmla="*/ 32 w 36"/>
                <a:gd name="T33" fmla="*/ 4 h 20"/>
                <a:gd name="T34" fmla="*/ 26 w 36"/>
                <a:gd name="T35" fmla="*/ 2 h 20"/>
                <a:gd name="T36" fmla="*/ 16 w 36"/>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0"/>
                <a:gd name="T59" fmla="*/ 36 w 3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0">
                  <a:moveTo>
                    <a:pt x="16" y="0"/>
                  </a:moveTo>
                  <a:lnTo>
                    <a:pt x="8" y="0"/>
                  </a:lnTo>
                  <a:lnTo>
                    <a:pt x="0" y="4"/>
                  </a:lnTo>
                  <a:lnTo>
                    <a:pt x="4" y="6"/>
                  </a:lnTo>
                  <a:lnTo>
                    <a:pt x="8" y="6"/>
                  </a:lnTo>
                  <a:lnTo>
                    <a:pt x="12" y="6"/>
                  </a:lnTo>
                  <a:lnTo>
                    <a:pt x="16" y="8"/>
                  </a:lnTo>
                  <a:lnTo>
                    <a:pt x="16" y="10"/>
                  </a:lnTo>
                  <a:lnTo>
                    <a:pt x="14" y="12"/>
                  </a:lnTo>
                  <a:lnTo>
                    <a:pt x="8" y="14"/>
                  </a:lnTo>
                  <a:lnTo>
                    <a:pt x="22" y="16"/>
                  </a:lnTo>
                  <a:lnTo>
                    <a:pt x="28" y="18"/>
                  </a:lnTo>
                  <a:lnTo>
                    <a:pt x="34" y="20"/>
                  </a:lnTo>
                  <a:lnTo>
                    <a:pt x="32" y="12"/>
                  </a:lnTo>
                  <a:lnTo>
                    <a:pt x="32" y="10"/>
                  </a:lnTo>
                  <a:lnTo>
                    <a:pt x="36" y="8"/>
                  </a:lnTo>
                  <a:lnTo>
                    <a:pt x="32" y="4"/>
                  </a:lnTo>
                  <a:lnTo>
                    <a:pt x="26" y="2"/>
                  </a:lnTo>
                  <a:lnTo>
                    <a:pt x="16" y="0"/>
                  </a:lnTo>
                  <a:close/>
                </a:path>
              </a:pathLst>
            </a:custGeom>
            <a:solidFill>
              <a:srgbClr val="55A26A"/>
            </a:solidFill>
            <a:ln w="3175">
              <a:solidFill>
                <a:srgbClr val="16753F"/>
              </a:solidFill>
              <a:round/>
              <a:headEnd/>
              <a:tailEnd/>
            </a:ln>
          </p:spPr>
          <p:txBody>
            <a:bodyPr/>
            <a:lstStyle/>
            <a:p>
              <a:endParaRPr lang="en-US"/>
            </a:p>
          </p:txBody>
        </p:sp>
        <p:sp>
          <p:nvSpPr>
            <p:cNvPr id="29552" name="Freeform 611"/>
            <p:cNvSpPr>
              <a:spLocks/>
            </p:cNvSpPr>
            <p:nvPr/>
          </p:nvSpPr>
          <p:spPr bwMode="auto">
            <a:xfrm>
              <a:off x="690" y="2450"/>
              <a:ext cx="42" cy="20"/>
            </a:xfrm>
            <a:custGeom>
              <a:avLst/>
              <a:gdLst>
                <a:gd name="T0" fmla="*/ 18 w 42"/>
                <a:gd name="T1" fmla="*/ 10 h 20"/>
                <a:gd name="T2" fmla="*/ 14 w 42"/>
                <a:gd name="T3" fmla="*/ 10 h 20"/>
                <a:gd name="T4" fmla="*/ 8 w 42"/>
                <a:gd name="T5" fmla="*/ 10 h 20"/>
                <a:gd name="T6" fmla="*/ 0 w 42"/>
                <a:gd name="T7" fmla="*/ 14 h 20"/>
                <a:gd name="T8" fmla="*/ 8 w 42"/>
                <a:gd name="T9" fmla="*/ 16 h 20"/>
                <a:gd name="T10" fmla="*/ 16 w 42"/>
                <a:gd name="T11" fmla="*/ 18 h 20"/>
                <a:gd name="T12" fmla="*/ 24 w 42"/>
                <a:gd name="T13" fmla="*/ 18 h 20"/>
                <a:gd name="T14" fmla="*/ 30 w 42"/>
                <a:gd name="T15" fmla="*/ 20 h 20"/>
                <a:gd name="T16" fmla="*/ 26 w 42"/>
                <a:gd name="T17" fmla="*/ 18 h 20"/>
                <a:gd name="T18" fmla="*/ 32 w 42"/>
                <a:gd name="T19" fmla="*/ 16 h 20"/>
                <a:gd name="T20" fmla="*/ 38 w 42"/>
                <a:gd name="T21" fmla="*/ 12 h 20"/>
                <a:gd name="T22" fmla="*/ 36 w 42"/>
                <a:gd name="T23" fmla="*/ 10 h 20"/>
                <a:gd name="T24" fmla="*/ 32 w 42"/>
                <a:gd name="T25" fmla="*/ 8 h 20"/>
                <a:gd name="T26" fmla="*/ 38 w 42"/>
                <a:gd name="T27" fmla="*/ 8 h 20"/>
                <a:gd name="T28" fmla="*/ 42 w 42"/>
                <a:gd name="T29" fmla="*/ 8 h 20"/>
                <a:gd name="T30" fmla="*/ 42 w 42"/>
                <a:gd name="T31" fmla="*/ 6 h 20"/>
                <a:gd name="T32" fmla="*/ 40 w 42"/>
                <a:gd name="T33" fmla="*/ 4 h 20"/>
                <a:gd name="T34" fmla="*/ 34 w 42"/>
                <a:gd name="T35" fmla="*/ 4 h 20"/>
                <a:gd name="T36" fmla="*/ 14 w 42"/>
                <a:gd name="T37" fmla="*/ 0 h 20"/>
                <a:gd name="T38" fmla="*/ 16 w 42"/>
                <a:gd name="T39" fmla="*/ 2 h 20"/>
                <a:gd name="T40" fmla="*/ 18 w 42"/>
                <a:gd name="T41" fmla="*/ 4 h 20"/>
                <a:gd name="T42" fmla="*/ 16 w 42"/>
                <a:gd name="T43" fmla="*/ 4 h 20"/>
                <a:gd name="T44" fmla="*/ 14 w 42"/>
                <a:gd name="T45" fmla="*/ 4 h 20"/>
                <a:gd name="T46" fmla="*/ 12 w 42"/>
                <a:gd name="T47" fmla="*/ 4 h 20"/>
                <a:gd name="T48" fmla="*/ 10 w 42"/>
                <a:gd name="T49" fmla="*/ 4 h 20"/>
                <a:gd name="T50" fmla="*/ 18 w 42"/>
                <a:gd name="T51" fmla="*/ 1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20"/>
                <a:gd name="T80" fmla="*/ 42 w 42"/>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20">
                  <a:moveTo>
                    <a:pt x="18" y="10"/>
                  </a:moveTo>
                  <a:lnTo>
                    <a:pt x="14" y="10"/>
                  </a:lnTo>
                  <a:lnTo>
                    <a:pt x="8" y="10"/>
                  </a:lnTo>
                  <a:lnTo>
                    <a:pt x="0" y="14"/>
                  </a:lnTo>
                  <a:lnTo>
                    <a:pt x="8" y="16"/>
                  </a:lnTo>
                  <a:lnTo>
                    <a:pt x="16" y="18"/>
                  </a:lnTo>
                  <a:lnTo>
                    <a:pt x="24" y="18"/>
                  </a:lnTo>
                  <a:lnTo>
                    <a:pt x="30" y="20"/>
                  </a:lnTo>
                  <a:lnTo>
                    <a:pt x="26" y="18"/>
                  </a:lnTo>
                  <a:lnTo>
                    <a:pt x="32" y="16"/>
                  </a:lnTo>
                  <a:lnTo>
                    <a:pt x="38" y="12"/>
                  </a:lnTo>
                  <a:lnTo>
                    <a:pt x="36" y="10"/>
                  </a:lnTo>
                  <a:lnTo>
                    <a:pt x="32" y="8"/>
                  </a:lnTo>
                  <a:lnTo>
                    <a:pt x="38" y="8"/>
                  </a:lnTo>
                  <a:lnTo>
                    <a:pt x="42" y="8"/>
                  </a:lnTo>
                  <a:lnTo>
                    <a:pt x="42" y="6"/>
                  </a:lnTo>
                  <a:lnTo>
                    <a:pt x="40" y="4"/>
                  </a:lnTo>
                  <a:lnTo>
                    <a:pt x="34" y="4"/>
                  </a:lnTo>
                  <a:lnTo>
                    <a:pt x="14" y="0"/>
                  </a:lnTo>
                  <a:lnTo>
                    <a:pt x="16" y="2"/>
                  </a:lnTo>
                  <a:lnTo>
                    <a:pt x="18" y="4"/>
                  </a:lnTo>
                  <a:lnTo>
                    <a:pt x="16" y="4"/>
                  </a:lnTo>
                  <a:lnTo>
                    <a:pt x="14" y="4"/>
                  </a:lnTo>
                  <a:lnTo>
                    <a:pt x="12" y="4"/>
                  </a:lnTo>
                  <a:lnTo>
                    <a:pt x="10" y="4"/>
                  </a:lnTo>
                  <a:lnTo>
                    <a:pt x="18" y="10"/>
                  </a:lnTo>
                  <a:close/>
                </a:path>
              </a:pathLst>
            </a:custGeom>
            <a:solidFill>
              <a:srgbClr val="55A26A"/>
            </a:solidFill>
            <a:ln w="3175">
              <a:solidFill>
                <a:srgbClr val="16753F"/>
              </a:solidFill>
              <a:round/>
              <a:headEnd/>
              <a:tailEnd/>
            </a:ln>
          </p:spPr>
          <p:txBody>
            <a:bodyPr/>
            <a:lstStyle/>
            <a:p>
              <a:endParaRPr lang="en-US"/>
            </a:p>
          </p:txBody>
        </p:sp>
        <p:sp>
          <p:nvSpPr>
            <p:cNvPr id="29553" name="Freeform 612"/>
            <p:cNvSpPr>
              <a:spLocks/>
            </p:cNvSpPr>
            <p:nvPr/>
          </p:nvSpPr>
          <p:spPr bwMode="auto">
            <a:xfrm>
              <a:off x="656" y="2428"/>
              <a:ext cx="48" cy="12"/>
            </a:xfrm>
            <a:custGeom>
              <a:avLst/>
              <a:gdLst>
                <a:gd name="T0" fmla="*/ 18 w 48"/>
                <a:gd name="T1" fmla="*/ 0 h 12"/>
                <a:gd name="T2" fmla="*/ 14 w 48"/>
                <a:gd name="T3" fmla="*/ 2 h 12"/>
                <a:gd name="T4" fmla="*/ 10 w 48"/>
                <a:gd name="T5" fmla="*/ 2 h 12"/>
                <a:gd name="T6" fmla="*/ 4 w 48"/>
                <a:gd name="T7" fmla="*/ 2 h 12"/>
                <a:gd name="T8" fmla="*/ 0 w 48"/>
                <a:gd name="T9" fmla="*/ 4 h 12"/>
                <a:gd name="T10" fmla="*/ 6 w 48"/>
                <a:gd name="T11" fmla="*/ 6 h 12"/>
                <a:gd name="T12" fmla="*/ 10 w 48"/>
                <a:gd name="T13" fmla="*/ 6 h 12"/>
                <a:gd name="T14" fmla="*/ 16 w 48"/>
                <a:gd name="T15" fmla="*/ 6 h 12"/>
                <a:gd name="T16" fmla="*/ 20 w 48"/>
                <a:gd name="T17" fmla="*/ 10 h 12"/>
                <a:gd name="T18" fmla="*/ 20 w 48"/>
                <a:gd name="T19" fmla="*/ 12 h 12"/>
                <a:gd name="T20" fmla="*/ 48 w 48"/>
                <a:gd name="T21" fmla="*/ 12 h 12"/>
                <a:gd name="T22" fmla="*/ 40 w 48"/>
                <a:gd name="T23" fmla="*/ 10 h 12"/>
                <a:gd name="T24" fmla="*/ 36 w 48"/>
                <a:gd name="T25" fmla="*/ 4 h 12"/>
                <a:gd name="T26" fmla="*/ 30 w 48"/>
                <a:gd name="T27" fmla="*/ 2 h 12"/>
                <a:gd name="T28" fmla="*/ 24 w 48"/>
                <a:gd name="T29" fmla="*/ 0 h 12"/>
                <a:gd name="T30" fmla="*/ 18 w 4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2"/>
                <a:gd name="T50" fmla="*/ 48 w 4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2">
                  <a:moveTo>
                    <a:pt x="18" y="0"/>
                  </a:moveTo>
                  <a:lnTo>
                    <a:pt x="14" y="2"/>
                  </a:lnTo>
                  <a:lnTo>
                    <a:pt x="10" y="2"/>
                  </a:lnTo>
                  <a:lnTo>
                    <a:pt x="4" y="2"/>
                  </a:lnTo>
                  <a:lnTo>
                    <a:pt x="0" y="4"/>
                  </a:lnTo>
                  <a:lnTo>
                    <a:pt x="6" y="6"/>
                  </a:lnTo>
                  <a:lnTo>
                    <a:pt x="10" y="6"/>
                  </a:lnTo>
                  <a:lnTo>
                    <a:pt x="16" y="6"/>
                  </a:lnTo>
                  <a:lnTo>
                    <a:pt x="20" y="10"/>
                  </a:lnTo>
                  <a:lnTo>
                    <a:pt x="20" y="12"/>
                  </a:lnTo>
                  <a:lnTo>
                    <a:pt x="48" y="12"/>
                  </a:lnTo>
                  <a:lnTo>
                    <a:pt x="40" y="10"/>
                  </a:lnTo>
                  <a:lnTo>
                    <a:pt x="36" y="4"/>
                  </a:lnTo>
                  <a:lnTo>
                    <a:pt x="30" y="2"/>
                  </a:lnTo>
                  <a:lnTo>
                    <a:pt x="24"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54" name="Freeform 613"/>
            <p:cNvSpPr>
              <a:spLocks/>
            </p:cNvSpPr>
            <p:nvPr/>
          </p:nvSpPr>
          <p:spPr bwMode="auto">
            <a:xfrm>
              <a:off x="720" y="2438"/>
              <a:ext cx="38" cy="22"/>
            </a:xfrm>
            <a:custGeom>
              <a:avLst/>
              <a:gdLst>
                <a:gd name="T0" fmla="*/ 18 w 38"/>
                <a:gd name="T1" fmla="*/ 6 h 22"/>
                <a:gd name="T2" fmla="*/ 8 w 38"/>
                <a:gd name="T3" fmla="*/ 6 h 22"/>
                <a:gd name="T4" fmla="*/ 4 w 38"/>
                <a:gd name="T5" fmla="*/ 6 h 22"/>
                <a:gd name="T6" fmla="*/ 0 w 38"/>
                <a:gd name="T7" fmla="*/ 10 h 22"/>
                <a:gd name="T8" fmla="*/ 10 w 38"/>
                <a:gd name="T9" fmla="*/ 12 h 22"/>
                <a:gd name="T10" fmla="*/ 18 w 38"/>
                <a:gd name="T11" fmla="*/ 16 h 22"/>
                <a:gd name="T12" fmla="*/ 16 w 38"/>
                <a:gd name="T13" fmla="*/ 16 h 22"/>
                <a:gd name="T14" fmla="*/ 16 w 38"/>
                <a:gd name="T15" fmla="*/ 18 h 22"/>
                <a:gd name="T16" fmla="*/ 24 w 38"/>
                <a:gd name="T17" fmla="*/ 20 h 22"/>
                <a:gd name="T18" fmla="*/ 34 w 38"/>
                <a:gd name="T19" fmla="*/ 22 h 22"/>
                <a:gd name="T20" fmla="*/ 30 w 38"/>
                <a:gd name="T21" fmla="*/ 20 h 22"/>
                <a:gd name="T22" fmla="*/ 28 w 38"/>
                <a:gd name="T23" fmla="*/ 16 h 22"/>
                <a:gd name="T24" fmla="*/ 30 w 38"/>
                <a:gd name="T25" fmla="*/ 14 h 22"/>
                <a:gd name="T26" fmla="*/ 32 w 38"/>
                <a:gd name="T27" fmla="*/ 14 h 22"/>
                <a:gd name="T28" fmla="*/ 38 w 38"/>
                <a:gd name="T29" fmla="*/ 14 h 22"/>
                <a:gd name="T30" fmla="*/ 26 w 38"/>
                <a:gd name="T31" fmla="*/ 6 h 22"/>
                <a:gd name="T32" fmla="*/ 14 w 38"/>
                <a:gd name="T33" fmla="*/ 0 h 22"/>
                <a:gd name="T34" fmla="*/ 16 w 38"/>
                <a:gd name="T35" fmla="*/ 2 h 22"/>
                <a:gd name="T36" fmla="*/ 18 w 38"/>
                <a:gd name="T37" fmla="*/ 6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2"/>
                <a:gd name="T59" fmla="*/ 38 w 3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2">
                  <a:moveTo>
                    <a:pt x="18" y="6"/>
                  </a:moveTo>
                  <a:lnTo>
                    <a:pt x="8" y="6"/>
                  </a:lnTo>
                  <a:lnTo>
                    <a:pt x="4" y="6"/>
                  </a:lnTo>
                  <a:lnTo>
                    <a:pt x="0" y="10"/>
                  </a:lnTo>
                  <a:lnTo>
                    <a:pt x="10" y="12"/>
                  </a:lnTo>
                  <a:lnTo>
                    <a:pt x="18" y="16"/>
                  </a:lnTo>
                  <a:lnTo>
                    <a:pt x="16" y="16"/>
                  </a:lnTo>
                  <a:lnTo>
                    <a:pt x="16" y="18"/>
                  </a:lnTo>
                  <a:lnTo>
                    <a:pt x="24" y="20"/>
                  </a:lnTo>
                  <a:lnTo>
                    <a:pt x="34" y="22"/>
                  </a:lnTo>
                  <a:lnTo>
                    <a:pt x="30" y="20"/>
                  </a:lnTo>
                  <a:lnTo>
                    <a:pt x="28" y="16"/>
                  </a:lnTo>
                  <a:lnTo>
                    <a:pt x="30" y="14"/>
                  </a:lnTo>
                  <a:lnTo>
                    <a:pt x="32" y="14"/>
                  </a:lnTo>
                  <a:lnTo>
                    <a:pt x="38" y="14"/>
                  </a:lnTo>
                  <a:lnTo>
                    <a:pt x="26" y="6"/>
                  </a:lnTo>
                  <a:lnTo>
                    <a:pt x="14" y="0"/>
                  </a:lnTo>
                  <a:lnTo>
                    <a:pt x="16" y="2"/>
                  </a:lnTo>
                  <a:lnTo>
                    <a:pt x="18" y="6"/>
                  </a:lnTo>
                  <a:close/>
                </a:path>
              </a:pathLst>
            </a:custGeom>
            <a:solidFill>
              <a:srgbClr val="55A26A"/>
            </a:solidFill>
            <a:ln w="3175">
              <a:solidFill>
                <a:srgbClr val="16753F"/>
              </a:solidFill>
              <a:round/>
              <a:headEnd/>
              <a:tailEnd/>
            </a:ln>
          </p:spPr>
          <p:txBody>
            <a:bodyPr/>
            <a:lstStyle/>
            <a:p>
              <a:endParaRPr lang="en-US"/>
            </a:p>
          </p:txBody>
        </p:sp>
        <p:sp>
          <p:nvSpPr>
            <p:cNvPr id="29555" name="Freeform 614"/>
            <p:cNvSpPr>
              <a:spLocks/>
            </p:cNvSpPr>
            <p:nvPr/>
          </p:nvSpPr>
          <p:spPr bwMode="auto">
            <a:xfrm>
              <a:off x="1006" y="2548"/>
              <a:ext cx="46" cy="20"/>
            </a:xfrm>
            <a:custGeom>
              <a:avLst/>
              <a:gdLst>
                <a:gd name="T0" fmla="*/ 32 w 46"/>
                <a:gd name="T1" fmla="*/ 4 h 20"/>
                <a:gd name="T2" fmla="*/ 28 w 46"/>
                <a:gd name="T3" fmla="*/ 2 h 20"/>
                <a:gd name="T4" fmla="*/ 24 w 46"/>
                <a:gd name="T5" fmla="*/ 0 h 20"/>
                <a:gd name="T6" fmla="*/ 16 w 46"/>
                <a:gd name="T7" fmla="*/ 2 h 20"/>
                <a:gd name="T8" fmla="*/ 8 w 46"/>
                <a:gd name="T9" fmla="*/ 6 h 20"/>
                <a:gd name="T10" fmla="*/ 0 w 46"/>
                <a:gd name="T11" fmla="*/ 12 h 20"/>
                <a:gd name="T12" fmla="*/ 6 w 46"/>
                <a:gd name="T13" fmla="*/ 10 h 20"/>
                <a:gd name="T14" fmla="*/ 12 w 46"/>
                <a:gd name="T15" fmla="*/ 10 h 20"/>
                <a:gd name="T16" fmla="*/ 24 w 46"/>
                <a:gd name="T17" fmla="*/ 12 h 20"/>
                <a:gd name="T18" fmla="*/ 20 w 46"/>
                <a:gd name="T19" fmla="*/ 14 h 20"/>
                <a:gd name="T20" fmla="*/ 18 w 46"/>
                <a:gd name="T21" fmla="*/ 16 h 20"/>
                <a:gd name="T22" fmla="*/ 12 w 46"/>
                <a:gd name="T23" fmla="*/ 20 h 20"/>
                <a:gd name="T24" fmla="*/ 26 w 46"/>
                <a:gd name="T25" fmla="*/ 18 h 20"/>
                <a:gd name="T26" fmla="*/ 42 w 46"/>
                <a:gd name="T27" fmla="*/ 20 h 20"/>
                <a:gd name="T28" fmla="*/ 38 w 46"/>
                <a:gd name="T29" fmla="*/ 16 h 20"/>
                <a:gd name="T30" fmla="*/ 34 w 46"/>
                <a:gd name="T31" fmla="*/ 14 h 20"/>
                <a:gd name="T32" fmla="*/ 36 w 46"/>
                <a:gd name="T33" fmla="*/ 12 h 20"/>
                <a:gd name="T34" fmla="*/ 40 w 46"/>
                <a:gd name="T35" fmla="*/ 12 h 20"/>
                <a:gd name="T36" fmla="*/ 46 w 46"/>
                <a:gd name="T37" fmla="*/ 10 h 20"/>
                <a:gd name="T38" fmla="*/ 40 w 46"/>
                <a:gd name="T39" fmla="*/ 4 h 20"/>
                <a:gd name="T40" fmla="*/ 36 w 46"/>
                <a:gd name="T41" fmla="*/ 2 h 20"/>
                <a:gd name="T42" fmla="*/ 30 w 46"/>
                <a:gd name="T43" fmla="*/ 0 h 20"/>
                <a:gd name="T44" fmla="*/ 36 w 46"/>
                <a:gd name="T45" fmla="*/ 2 h 20"/>
                <a:gd name="T46" fmla="*/ 32 w 46"/>
                <a:gd name="T47" fmla="*/ 4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20"/>
                <a:gd name="T74" fmla="*/ 46 w 46"/>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20">
                  <a:moveTo>
                    <a:pt x="32" y="4"/>
                  </a:moveTo>
                  <a:lnTo>
                    <a:pt x="28" y="2"/>
                  </a:lnTo>
                  <a:lnTo>
                    <a:pt x="24" y="0"/>
                  </a:lnTo>
                  <a:lnTo>
                    <a:pt x="16" y="2"/>
                  </a:lnTo>
                  <a:lnTo>
                    <a:pt x="8" y="6"/>
                  </a:lnTo>
                  <a:lnTo>
                    <a:pt x="0" y="12"/>
                  </a:lnTo>
                  <a:lnTo>
                    <a:pt x="6" y="10"/>
                  </a:lnTo>
                  <a:lnTo>
                    <a:pt x="12" y="10"/>
                  </a:lnTo>
                  <a:lnTo>
                    <a:pt x="24" y="12"/>
                  </a:lnTo>
                  <a:lnTo>
                    <a:pt x="20" y="14"/>
                  </a:lnTo>
                  <a:lnTo>
                    <a:pt x="18" y="16"/>
                  </a:lnTo>
                  <a:lnTo>
                    <a:pt x="12" y="20"/>
                  </a:lnTo>
                  <a:lnTo>
                    <a:pt x="26" y="18"/>
                  </a:lnTo>
                  <a:lnTo>
                    <a:pt x="42" y="20"/>
                  </a:lnTo>
                  <a:lnTo>
                    <a:pt x="38" y="16"/>
                  </a:lnTo>
                  <a:lnTo>
                    <a:pt x="34" y="14"/>
                  </a:lnTo>
                  <a:lnTo>
                    <a:pt x="36" y="12"/>
                  </a:lnTo>
                  <a:lnTo>
                    <a:pt x="40" y="12"/>
                  </a:lnTo>
                  <a:lnTo>
                    <a:pt x="46" y="10"/>
                  </a:lnTo>
                  <a:lnTo>
                    <a:pt x="40" y="4"/>
                  </a:lnTo>
                  <a:lnTo>
                    <a:pt x="36" y="2"/>
                  </a:lnTo>
                  <a:lnTo>
                    <a:pt x="30" y="0"/>
                  </a:lnTo>
                  <a:lnTo>
                    <a:pt x="36" y="2"/>
                  </a:lnTo>
                  <a:lnTo>
                    <a:pt x="32" y="4"/>
                  </a:lnTo>
                  <a:close/>
                </a:path>
              </a:pathLst>
            </a:custGeom>
            <a:solidFill>
              <a:srgbClr val="55A26A"/>
            </a:solidFill>
            <a:ln w="3175">
              <a:solidFill>
                <a:srgbClr val="16753F"/>
              </a:solidFill>
              <a:round/>
              <a:headEnd/>
              <a:tailEnd/>
            </a:ln>
          </p:spPr>
          <p:txBody>
            <a:bodyPr/>
            <a:lstStyle/>
            <a:p>
              <a:endParaRPr lang="en-US"/>
            </a:p>
          </p:txBody>
        </p:sp>
        <p:sp>
          <p:nvSpPr>
            <p:cNvPr id="29556" name="Freeform 615"/>
            <p:cNvSpPr>
              <a:spLocks/>
            </p:cNvSpPr>
            <p:nvPr/>
          </p:nvSpPr>
          <p:spPr bwMode="auto">
            <a:xfrm>
              <a:off x="1050" y="2558"/>
              <a:ext cx="44" cy="24"/>
            </a:xfrm>
            <a:custGeom>
              <a:avLst/>
              <a:gdLst>
                <a:gd name="T0" fmla="*/ 22 w 44"/>
                <a:gd name="T1" fmla="*/ 6 h 24"/>
                <a:gd name="T2" fmla="*/ 16 w 44"/>
                <a:gd name="T3" fmla="*/ 4 h 24"/>
                <a:gd name="T4" fmla="*/ 10 w 44"/>
                <a:gd name="T5" fmla="*/ 4 h 24"/>
                <a:gd name="T6" fmla="*/ 0 w 44"/>
                <a:gd name="T7" fmla="*/ 10 h 24"/>
                <a:gd name="T8" fmla="*/ 10 w 44"/>
                <a:gd name="T9" fmla="*/ 10 h 24"/>
                <a:gd name="T10" fmla="*/ 20 w 44"/>
                <a:gd name="T11" fmla="*/ 12 h 24"/>
                <a:gd name="T12" fmla="*/ 14 w 44"/>
                <a:gd name="T13" fmla="*/ 14 h 24"/>
                <a:gd name="T14" fmla="*/ 10 w 44"/>
                <a:gd name="T15" fmla="*/ 18 h 24"/>
                <a:gd name="T16" fmla="*/ 18 w 44"/>
                <a:gd name="T17" fmla="*/ 18 h 24"/>
                <a:gd name="T18" fmla="*/ 24 w 44"/>
                <a:gd name="T19" fmla="*/ 20 h 24"/>
                <a:gd name="T20" fmla="*/ 32 w 44"/>
                <a:gd name="T21" fmla="*/ 22 h 24"/>
                <a:gd name="T22" fmla="*/ 38 w 44"/>
                <a:gd name="T23" fmla="*/ 24 h 24"/>
                <a:gd name="T24" fmla="*/ 34 w 44"/>
                <a:gd name="T25" fmla="*/ 20 h 24"/>
                <a:gd name="T26" fmla="*/ 30 w 44"/>
                <a:gd name="T27" fmla="*/ 14 h 24"/>
                <a:gd name="T28" fmla="*/ 34 w 44"/>
                <a:gd name="T29" fmla="*/ 14 h 24"/>
                <a:gd name="T30" fmla="*/ 36 w 44"/>
                <a:gd name="T31" fmla="*/ 14 h 24"/>
                <a:gd name="T32" fmla="*/ 44 w 44"/>
                <a:gd name="T33" fmla="*/ 14 h 24"/>
                <a:gd name="T34" fmla="*/ 34 w 44"/>
                <a:gd name="T35" fmla="*/ 8 h 24"/>
                <a:gd name="T36" fmla="*/ 22 w 44"/>
                <a:gd name="T37" fmla="*/ 2 h 24"/>
                <a:gd name="T38" fmla="*/ 22 w 44"/>
                <a:gd name="T39" fmla="*/ 0 h 24"/>
                <a:gd name="T40" fmla="*/ 22 w 44"/>
                <a:gd name="T41" fmla="*/ 6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4"/>
                <a:gd name="T65" fmla="*/ 44 w 44"/>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4">
                  <a:moveTo>
                    <a:pt x="22" y="6"/>
                  </a:moveTo>
                  <a:lnTo>
                    <a:pt x="16" y="4"/>
                  </a:lnTo>
                  <a:lnTo>
                    <a:pt x="10" y="4"/>
                  </a:lnTo>
                  <a:lnTo>
                    <a:pt x="0" y="10"/>
                  </a:lnTo>
                  <a:lnTo>
                    <a:pt x="10" y="10"/>
                  </a:lnTo>
                  <a:lnTo>
                    <a:pt x="20" y="12"/>
                  </a:lnTo>
                  <a:lnTo>
                    <a:pt x="14" y="14"/>
                  </a:lnTo>
                  <a:lnTo>
                    <a:pt x="10" y="18"/>
                  </a:lnTo>
                  <a:lnTo>
                    <a:pt x="18" y="18"/>
                  </a:lnTo>
                  <a:lnTo>
                    <a:pt x="24" y="20"/>
                  </a:lnTo>
                  <a:lnTo>
                    <a:pt x="32" y="22"/>
                  </a:lnTo>
                  <a:lnTo>
                    <a:pt x="38" y="24"/>
                  </a:lnTo>
                  <a:lnTo>
                    <a:pt x="34" y="20"/>
                  </a:lnTo>
                  <a:lnTo>
                    <a:pt x="30" y="14"/>
                  </a:lnTo>
                  <a:lnTo>
                    <a:pt x="34" y="14"/>
                  </a:lnTo>
                  <a:lnTo>
                    <a:pt x="36" y="14"/>
                  </a:lnTo>
                  <a:lnTo>
                    <a:pt x="44" y="14"/>
                  </a:lnTo>
                  <a:lnTo>
                    <a:pt x="34" y="8"/>
                  </a:lnTo>
                  <a:lnTo>
                    <a:pt x="22" y="2"/>
                  </a:lnTo>
                  <a:lnTo>
                    <a:pt x="22" y="0"/>
                  </a:lnTo>
                  <a:lnTo>
                    <a:pt x="22" y="6"/>
                  </a:lnTo>
                  <a:close/>
                </a:path>
              </a:pathLst>
            </a:custGeom>
            <a:solidFill>
              <a:srgbClr val="55A26A"/>
            </a:solidFill>
            <a:ln w="3175">
              <a:solidFill>
                <a:srgbClr val="16753F"/>
              </a:solidFill>
              <a:round/>
              <a:headEnd/>
              <a:tailEnd/>
            </a:ln>
          </p:spPr>
          <p:txBody>
            <a:bodyPr/>
            <a:lstStyle/>
            <a:p>
              <a:endParaRPr lang="en-US"/>
            </a:p>
          </p:txBody>
        </p:sp>
        <p:sp>
          <p:nvSpPr>
            <p:cNvPr id="29557" name="Freeform 616"/>
            <p:cNvSpPr>
              <a:spLocks/>
            </p:cNvSpPr>
            <p:nvPr/>
          </p:nvSpPr>
          <p:spPr bwMode="auto">
            <a:xfrm>
              <a:off x="1044" y="2540"/>
              <a:ext cx="42" cy="18"/>
            </a:xfrm>
            <a:custGeom>
              <a:avLst/>
              <a:gdLst>
                <a:gd name="T0" fmla="*/ 26 w 42"/>
                <a:gd name="T1" fmla="*/ 0 h 18"/>
                <a:gd name="T2" fmla="*/ 20 w 42"/>
                <a:gd name="T3" fmla="*/ 0 h 18"/>
                <a:gd name="T4" fmla="*/ 12 w 42"/>
                <a:gd name="T5" fmla="*/ 0 h 18"/>
                <a:gd name="T6" fmla="*/ 0 w 42"/>
                <a:gd name="T7" fmla="*/ 4 h 18"/>
                <a:gd name="T8" fmla="*/ 10 w 42"/>
                <a:gd name="T9" fmla="*/ 6 h 18"/>
                <a:gd name="T10" fmla="*/ 20 w 42"/>
                <a:gd name="T11" fmla="*/ 8 h 18"/>
                <a:gd name="T12" fmla="*/ 14 w 42"/>
                <a:gd name="T13" fmla="*/ 10 h 18"/>
                <a:gd name="T14" fmla="*/ 10 w 42"/>
                <a:gd name="T15" fmla="*/ 12 h 18"/>
                <a:gd name="T16" fmla="*/ 22 w 42"/>
                <a:gd name="T17" fmla="*/ 14 h 18"/>
                <a:gd name="T18" fmla="*/ 36 w 42"/>
                <a:gd name="T19" fmla="*/ 18 h 18"/>
                <a:gd name="T20" fmla="*/ 32 w 42"/>
                <a:gd name="T21" fmla="*/ 14 h 18"/>
                <a:gd name="T22" fmla="*/ 30 w 42"/>
                <a:gd name="T23" fmla="*/ 10 h 18"/>
                <a:gd name="T24" fmla="*/ 42 w 42"/>
                <a:gd name="T25" fmla="*/ 10 h 18"/>
                <a:gd name="T26" fmla="*/ 36 w 42"/>
                <a:gd name="T27" fmla="*/ 4 h 18"/>
                <a:gd name="T28" fmla="*/ 30 w 42"/>
                <a:gd name="T29" fmla="*/ 0 h 18"/>
                <a:gd name="T30" fmla="*/ 26 w 42"/>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8"/>
                <a:gd name="T50" fmla="*/ 42 w 4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8">
                  <a:moveTo>
                    <a:pt x="26" y="0"/>
                  </a:moveTo>
                  <a:lnTo>
                    <a:pt x="20" y="0"/>
                  </a:lnTo>
                  <a:lnTo>
                    <a:pt x="12" y="0"/>
                  </a:lnTo>
                  <a:lnTo>
                    <a:pt x="0" y="4"/>
                  </a:lnTo>
                  <a:lnTo>
                    <a:pt x="10" y="6"/>
                  </a:lnTo>
                  <a:lnTo>
                    <a:pt x="20" y="8"/>
                  </a:lnTo>
                  <a:lnTo>
                    <a:pt x="14" y="10"/>
                  </a:lnTo>
                  <a:lnTo>
                    <a:pt x="10" y="12"/>
                  </a:lnTo>
                  <a:lnTo>
                    <a:pt x="22" y="14"/>
                  </a:lnTo>
                  <a:lnTo>
                    <a:pt x="36" y="18"/>
                  </a:lnTo>
                  <a:lnTo>
                    <a:pt x="32" y="14"/>
                  </a:lnTo>
                  <a:lnTo>
                    <a:pt x="30" y="10"/>
                  </a:lnTo>
                  <a:lnTo>
                    <a:pt x="42" y="10"/>
                  </a:lnTo>
                  <a:lnTo>
                    <a:pt x="36" y="4"/>
                  </a:lnTo>
                  <a:lnTo>
                    <a:pt x="30" y="0"/>
                  </a:lnTo>
                  <a:lnTo>
                    <a:pt x="26" y="0"/>
                  </a:lnTo>
                  <a:close/>
                </a:path>
              </a:pathLst>
            </a:custGeom>
            <a:solidFill>
              <a:srgbClr val="55A26A"/>
            </a:solidFill>
            <a:ln w="3175">
              <a:solidFill>
                <a:srgbClr val="16753F"/>
              </a:solidFill>
              <a:round/>
              <a:headEnd/>
              <a:tailEnd/>
            </a:ln>
          </p:spPr>
          <p:txBody>
            <a:bodyPr/>
            <a:lstStyle/>
            <a:p>
              <a:endParaRPr lang="en-US"/>
            </a:p>
          </p:txBody>
        </p:sp>
        <p:sp>
          <p:nvSpPr>
            <p:cNvPr id="29558" name="Freeform 617"/>
            <p:cNvSpPr>
              <a:spLocks/>
            </p:cNvSpPr>
            <p:nvPr/>
          </p:nvSpPr>
          <p:spPr bwMode="auto">
            <a:xfrm>
              <a:off x="1026" y="2536"/>
              <a:ext cx="30" cy="10"/>
            </a:xfrm>
            <a:custGeom>
              <a:avLst/>
              <a:gdLst>
                <a:gd name="T0" fmla="*/ 14 w 30"/>
                <a:gd name="T1" fmla="*/ 0 h 10"/>
                <a:gd name="T2" fmla="*/ 6 w 30"/>
                <a:gd name="T3" fmla="*/ 0 h 10"/>
                <a:gd name="T4" fmla="*/ 0 w 30"/>
                <a:gd name="T5" fmla="*/ 4 h 10"/>
                <a:gd name="T6" fmla="*/ 8 w 30"/>
                <a:gd name="T7" fmla="*/ 4 h 10"/>
                <a:gd name="T8" fmla="*/ 12 w 30"/>
                <a:gd name="T9" fmla="*/ 4 h 10"/>
                <a:gd name="T10" fmla="*/ 16 w 30"/>
                <a:gd name="T11" fmla="*/ 6 h 10"/>
                <a:gd name="T12" fmla="*/ 10 w 30"/>
                <a:gd name="T13" fmla="*/ 10 h 10"/>
                <a:gd name="T14" fmla="*/ 18 w 30"/>
                <a:gd name="T15" fmla="*/ 8 h 10"/>
                <a:gd name="T16" fmla="*/ 24 w 30"/>
                <a:gd name="T17" fmla="*/ 8 h 10"/>
                <a:gd name="T18" fmla="*/ 28 w 30"/>
                <a:gd name="T19" fmla="*/ 10 h 10"/>
                <a:gd name="T20" fmla="*/ 24 w 30"/>
                <a:gd name="T21" fmla="*/ 6 h 10"/>
                <a:gd name="T22" fmla="*/ 24 w 30"/>
                <a:gd name="T23" fmla="*/ 2 h 10"/>
                <a:gd name="T24" fmla="*/ 26 w 30"/>
                <a:gd name="T25" fmla="*/ 0 h 10"/>
                <a:gd name="T26" fmla="*/ 30 w 30"/>
                <a:gd name="T27" fmla="*/ 0 h 10"/>
                <a:gd name="T28" fmla="*/ 20 w 30"/>
                <a:gd name="T29" fmla="*/ 0 h 10"/>
                <a:gd name="T30" fmla="*/ 10 w 30"/>
                <a:gd name="T31" fmla="*/ 0 h 10"/>
                <a:gd name="T32" fmla="*/ 14 w 3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0"/>
                <a:gd name="T53" fmla="*/ 30 w 3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0">
                  <a:moveTo>
                    <a:pt x="14" y="0"/>
                  </a:moveTo>
                  <a:lnTo>
                    <a:pt x="6" y="0"/>
                  </a:lnTo>
                  <a:lnTo>
                    <a:pt x="0" y="4"/>
                  </a:lnTo>
                  <a:lnTo>
                    <a:pt x="8" y="4"/>
                  </a:lnTo>
                  <a:lnTo>
                    <a:pt x="12" y="4"/>
                  </a:lnTo>
                  <a:lnTo>
                    <a:pt x="16" y="6"/>
                  </a:lnTo>
                  <a:lnTo>
                    <a:pt x="10" y="10"/>
                  </a:lnTo>
                  <a:lnTo>
                    <a:pt x="18" y="8"/>
                  </a:lnTo>
                  <a:lnTo>
                    <a:pt x="24" y="8"/>
                  </a:lnTo>
                  <a:lnTo>
                    <a:pt x="28" y="10"/>
                  </a:lnTo>
                  <a:lnTo>
                    <a:pt x="24" y="6"/>
                  </a:lnTo>
                  <a:lnTo>
                    <a:pt x="24" y="2"/>
                  </a:lnTo>
                  <a:lnTo>
                    <a:pt x="26" y="0"/>
                  </a:lnTo>
                  <a:lnTo>
                    <a:pt x="30" y="0"/>
                  </a:lnTo>
                  <a:lnTo>
                    <a:pt x="20" y="0"/>
                  </a:lnTo>
                  <a:lnTo>
                    <a:pt x="10" y="0"/>
                  </a:lnTo>
                  <a:lnTo>
                    <a:pt x="14" y="0"/>
                  </a:lnTo>
                  <a:close/>
                </a:path>
              </a:pathLst>
            </a:custGeom>
            <a:solidFill>
              <a:srgbClr val="55A26A"/>
            </a:solidFill>
            <a:ln w="3175">
              <a:solidFill>
                <a:srgbClr val="16753F"/>
              </a:solidFill>
              <a:round/>
              <a:headEnd/>
              <a:tailEnd/>
            </a:ln>
          </p:spPr>
          <p:txBody>
            <a:bodyPr/>
            <a:lstStyle/>
            <a:p>
              <a:endParaRPr lang="en-US"/>
            </a:p>
          </p:txBody>
        </p:sp>
        <p:sp>
          <p:nvSpPr>
            <p:cNvPr id="29559" name="Freeform 618"/>
            <p:cNvSpPr>
              <a:spLocks/>
            </p:cNvSpPr>
            <p:nvPr/>
          </p:nvSpPr>
          <p:spPr bwMode="auto">
            <a:xfrm>
              <a:off x="978" y="2546"/>
              <a:ext cx="36" cy="26"/>
            </a:xfrm>
            <a:custGeom>
              <a:avLst/>
              <a:gdLst>
                <a:gd name="T0" fmla="*/ 18 w 36"/>
                <a:gd name="T1" fmla="*/ 0 h 26"/>
                <a:gd name="T2" fmla="*/ 8 w 36"/>
                <a:gd name="T3" fmla="*/ 6 h 26"/>
                <a:gd name="T4" fmla="*/ 4 w 36"/>
                <a:gd name="T5" fmla="*/ 8 h 26"/>
                <a:gd name="T6" fmla="*/ 0 w 36"/>
                <a:gd name="T7" fmla="*/ 12 h 26"/>
                <a:gd name="T8" fmla="*/ 18 w 36"/>
                <a:gd name="T9" fmla="*/ 10 h 26"/>
                <a:gd name="T10" fmla="*/ 10 w 36"/>
                <a:gd name="T11" fmla="*/ 16 h 26"/>
                <a:gd name="T12" fmla="*/ 12 w 36"/>
                <a:gd name="T13" fmla="*/ 16 h 26"/>
                <a:gd name="T14" fmla="*/ 16 w 36"/>
                <a:gd name="T15" fmla="*/ 16 h 26"/>
                <a:gd name="T16" fmla="*/ 20 w 36"/>
                <a:gd name="T17" fmla="*/ 16 h 26"/>
                <a:gd name="T18" fmla="*/ 22 w 36"/>
                <a:gd name="T19" fmla="*/ 16 h 26"/>
                <a:gd name="T20" fmla="*/ 14 w 36"/>
                <a:gd name="T21" fmla="*/ 20 h 26"/>
                <a:gd name="T22" fmla="*/ 10 w 36"/>
                <a:gd name="T23" fmla="*/ 24 h 26"/>
                <a:gd name="T24" fmla="*/ 8 w 36"/>
                <a:gd name="T25" fmla="*/ 26 h 26"/>
                <a:gd name="T26" fmla="*/ 22 w 36"/>
                <a:gd name="T27" fmla="*/ 20 h 26"/>
                <a:gd name="T28" fmla="*/ 36 w 36"/>
                <a:gd name="T29" fmla="*/ 16 h 26"/>
                <a:gd name="T30" fmla="*/ 34 w 36"/>
                <a:gd name="T31" fmla="*/ 14 h 26"/>
                <a:gd name="T32" fmla="*/ 30 w 36"/>
                <a:gd name="T33" fmla="*/ 12 h 26"/>
                <a:gd name="T34" fmla="*/ 26 w 36"/>
                <a:gd name="T35" fmla="*/ 6 h 26"/>
                <a:gd name="T36" fmla="*/ 36 w 36"/>
                <a:gd name="T37" fmla="*/ 2 h 26"/>
                <a:gd name="T38" fmla="*/ 28 w 36"/>
                <a:gd name="T39" fmla="*/ 0 h 26"/>
                <a:gd name="T40" fmla="*/ 20 w 36"/>
                <a:gd name="T41" fmla="*/ 0 h 26"/>
                <a:gd name="T42" fmla="*/ 24 w 36"/>
                <a:gd name="T43" fmla="*/ 0 h 26"/>
                <a:gd name="T44" fmla="*/ 18 w 36"/>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6"/>
                <a:gd name="T71" fmla="*/ 36 w 36"/>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6">
                  <a:moveTo>
                    <a:pt x="18" y="0"/>
                  </a:moveTo>
                  <a:lnTo>
                    <a:pt x="8" y="6"/>
                  </a:lnTo>
                  <a:lnTo>
                    <a:pt x="4" y="8"/>
                  </a:lnTo>
                  <a:lnTo>
                    <a:pt x="0" y="12"/>
                  </a:lnTo>
                  <a:lnTo>
                    <a:pt x="18" y="10"/>
                  </a:lnTo>
                  <a:lnTo>
                    <a:pt x="10" y="16"/>
                  </a:lnTo>
                  <a:lnTo>
                    <a:pt x="12" y="16"/>
                  </a:lnTo>
                  <a:lnTo>
                    <a:pt x="16" y="16"/>
                  </a:lnTo>
                  <a:lnTo>
                    <a:pt x="20" y="16"/>
                  </a:lnTo>
                  <a:lnTo>
                    <a:pt x="22" y="16"/>
                  </a:lnTo>
                  <a:lnTo>
                    <a:pt x="14" y="20"/>
                  </a:lnTo>
                  <a:lnTo>
                    <a:pt x="10" y="24"/>
                  </a:lnTo>
                  <a:lnTo>
                    <a:pt x="8" y="26"/>
                  </a:lnTo>
                  <a:lnTo>
                    <a:pt x="22" y="20"/>
                  </a:lnTo>
                  <a:lnTo>
                    <a:pt x="36" y="16"/>
                  </a:lnTo>
                  <a:lnTo>
                    <a:pt x="34" y="14"/>
                  </a:lnTo>
                  <a:lnTo>
                    <a:pt x="30" y="12"/>
                  </a:lnTo>
                  <a:lnTo>
                    <a:pt x="26" y="6"/>
                  </a:lnTo>
                  <a:lnTo>
                    <a:pt x="36" y="2"/>
                  </a:lnTo>
                  <a:lnTo>
                    <a:pt x="28" y="0"/>
                  </a:lnTo>
                  <a:lnTo>
                    <a:pt x="20" y="0"/>
                  </a:lnTo>
                  <a:lnTo>
                    <a:pt x="24"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60" name="Freeform 619"/>
            <p:cNvSpPr>
              <a:spLocks/>
            </p:cNvSpPr>
            <p:nvPr/>
          </p:nvSpPr>
          <p:spPr bwMode="auto">
            <a:xfrm>
              <a:off x="1086" y="2564"/>
              <a:ext cx="40" cy="20"/>
            </a:xfrm>
            <a:custGeom>
              <a:avLst/>
              <a:gdLst>
                <a:gd name="T0" fmla="*/ 20 w 40"/>
                <a:gd name="T1" fmla="*/ 0 h 20"/>
                <a:gd name="T2" fmla="*/ 14 w 40"/>
                <a:gd name="T3" fmla="*/ 2 h 20"/>
                <a:gd name="T4" fmla="*/ 10 w 40"/>
                <a:gd name="T5" fmla="*/ 2 h 20"/>
                <a:gd name="T6" fmla="*/ 4 w 40"/>
                <a:gd name="T7" fmla="*/ 2 h 20"/>
                <a:gd name="T8" fmla="*/ 0 w 40"/>
                <a:gd name="T9" fmla="*/ 6 h 20"/>
                <a:gd name="T10" fmla="*/ 8 w 40"/>
                <a:gd name="T11" fmla="*/ 6 h 20"/>
                <a:gd name="T12" fmla="*/ 18 w 40"/>
                <a:gd name="T13" fmla="*/ 10 h 20"/>
                <a:gd name="T14" fmla="*/ 14 w 40"/>
                <a:gd name="T15" fmla="*/ 10 h 20"/>
                <a:gd name="T16" fmla="*/ 10 w 40"/>
                <a:gd name="T17" fmla="*/ 12 h 20"/>
                <a:gd name="T18" fmla="*/ 28 w 40"/>
                <a:gd name="T19" fmla="*/ 16 h 20"/>
                <a:gd name="T20" fmla="*/ 32 w 40"/>
                <a:gd name="T21" fmla="*/ 18 h 20"/>
                <a:gd name="T22" fmla="*/ 34 w 40"/>
                <a:gd name="T23" fmla="*/ 20 h 20"/>
                <a:gd name="T24" fmla="*/ 36 w 40"/>
                <a:gd name="T25" fmla="*/ 20 h 20"/>
                <a:gd name="T26" fmla="*/ 30 w 40"/>
                <a:gd name="T27" fmla="*/ 10 h 20"/>
                <a:gd name="T28" fmla="*/ 40 w 40"/>
                <a:gd name="T29" fmla="*/ 10 h 20"/>
                <a:gd name="T30" fmla="*/ 32 w 40"/>
                <a:gd name="T31" fmla="*/ 6 h 20"/>
                <a:gd name="T32" fmla="*/ 24 w 40"/>
                <a:gd name="T33" fmla="*/ 2 h 20"/>
                <a:gd name="T34" fmla="*/ 20 w 4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0"/>
                <a:gd name="T56" fmla="*/ 40 w 4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0">
                  <a:moveTo>
                    <a:pt x="20" y="0"/>
                  </a:moveTo>
                  <a:lnTo>
                    <a:pt x="14" y="2"/>
                  </a:lnTo>
                  <a:lnTo>
                    <a:pt x="10" y="2"/>
                  </a:lnTo>
                  <a:lnTo>
                    <a:pt x="4" y="2"/>
                  </a:lnTo>
                  <a:lnTo>
                    <a:pt x="0" y="6"/>
                  </a:lnTo>
                  <a:lnTo>
                    <a:pt x="8" y="6"/>
                  </a:lnTo>
                  <a:lnTo>
                    <a:pt x="18" y="10"/>
                  </a:lnTo>
                  <a:lnTo>
                    <a:pt x="14" y="10"/>
                  </a:lnTo>
                  <a:lnTo>
                    <a:pt x="10" y="12"/>
                  </a:lnTo>
                  <a:lnTo>
                    <a:pt x="28" y="16"/>
                  </a:lnTo>
                  <a:lnTo>
                    <a:pt x="32" y="18"/>
                  </a:lnTo>
                  <a:lnTo>
                    <a:pt x="34" y="20"/>
                  </a:lnTo>
                  <a:lnTo>
                    <a:pt x="36" y="20"/>
                  </a:lnTo>
                  <a:lnTo>
                    <a:pt x="30" y="10"/>
                  </a:lnTo>
                  <a:lnTo>
                    <a:pt x="40" y="10"/>
                  </a:lnTo>
                  <a:lnTo>
                    <a:pt x="32" y="6"/>
                  </a:lnTo>
                  <a:lnTo>
                    <a:pt x="24" y="2"/>
                  </a:lnTo>
                  <a:lnTo>
                    <a:pt x="20" y="0"/>
                  </a:lnTo>
                  <a:close/>
                </a:path>
              </a:pathLst>
            </a:custGeom>
            <a:solidFill>
              <a:srgbClr val="55A26A"/>
            </a:solidFill>
            <a:ln w="3175">
              <a:solidFill>
                <a:srgbClr val="16753F"/>
              </a:solidFill>
              <a:round/>
              <a:headEnd/>
              <a:tailEnd/>
            </a:ln>
          </p:spPr>
          <p:txBody>
            <a:bodyPr/>
            <a:lstStyle/>
            <a:p>
              <a:endParaRPr lang="en-US"/>
            </a:p>
          </p:txBody>
        </p:sp>
        <p:sp>
          <p:nvSpPr>
            <p:cNvPr id="29561" name="Freeform 620"/>
            <p:cNvSpPr>
              <a:spLocks/>
            </p:cNvSpPr>
            <p:nvPr/>
          </p:nvSpPr>
          <p:spPr bwMode="auto">
            <a:xfrm>
              <a:off x="1092" y="2546"/>
              <a:ext cx="32" cy="18"/>
            </a:xfrm>
            <a:custGeom>
              <a:avLst/>
              <a:gdLst>
                <a:gd name="T0" fmla="*/ 18 w 32"/>
                <a:gd name="T1" fmla="*/ 0 h 18"/>
                <a:gd name="T2" fmla="*/ 8 w 32"/>
                <a:gd name="T3" fmla="*/ 0 h 18"/>
                <a:gd name="T4" fmla="*/ 0 w 32"/>
                <a:gd name="T5" fmla="*/ 4 h 18"/>
                <a:gd name="T6" fmla="*/ 8 w 32"/>
                <a:gd name="T7" fmla="*/ 6 h 18"/>
                <a:gd name="T8" fmla="*/ 16 w 32"/>
                <a:gd name="T9" fmla="*/ 10 h 18"/>
                <a:gd name="T10" fmla="*/ 8 w 32"/>
                <a:gd name="T11" fmla="*/ 12 h 18"/>
                <a:gd name="T12" fmla="*/ 14 w 32"/>
                <a:gd name="T13" fmla="*/ 12 h 18"/>
                <a:gd name="T14" fmla="*/ 20 w 32"/>
                <a:gd name="T15" fmla="*/ 14 h 18"/>
                <a:gd name="T16" fmla="*/ 32 w 32"/>
                <a:gd name="T17" fmla="*/ 18 h 18"/>
                <a:gd name="T18" fmla="*/ 26 w 32"/>
                <a:gd name="T19" fmla="*/ 10 h 18"/>
                <a:gd name="T20" fmla="*/ 20 w 32"/>
                <a:gd name="T21" fmla="*/ 2 h 18"/>
                <a:gd name="T22" fmla="*/ 26 w 32"/>
                <a:gd name="T23" fmla="*/ 4 h 18"/>
                <a:gd name="T24" fmla="*/ 32 w 32"/>
                <a:gd name="T25" fmla="*/ 6 h 18"/>
                <a:gd name="T26" fmla="*/ 28 w 32"/>
                <a:gd name="T27" fmla="*/ 2 h 18"/>
                <a:gd name="T28" fmla="*/ 24 w 32"/>
                <a:gd name="T29" fmla="*/ 2 h 18"/>
                <a:gd name="T30" fmla="*/ 14 w 32"/>
                <a:gd name="T31" fmla="*/ 0 h 18"/>
                <a:gd name="T32" fmla="*/ 18 w 3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8" y="0"/>
                  </a:moveTo>
                  <a:lnTo>
                    <a:pt x="8" y="0"/>
                  </a:lnTo>
                  <a:lnTo>
                    <a:pt x="0" y="4"/>
                  </a:lnTo>
                  <a:lnTo>
                    <a:pt x="8" y="6"/>
                  </a:lnTo>
                  <a:lnTo>
                    <a:pt x="16" y="10"/>
                  </a:lnTo>
                  <a:lnTo>
                    <a:pt x="8" y="12"/>
                  </a:lnTo>
                  <a:lnTo>
                    <a:pt x="14" y="12"/>
                  </a:lnTo>
                  <a:lnTo>
                    <a:pt x="20" y="14"/>
                  </a:lnTo>
                  <a:lnTo>
                    <a:pt x="32" y="18"/>
                  </a:lnTo>
                  <a:lnTo>
                    <a:pt x="26" y="10"/>
                  </a:lnTo>
                  <a:lnTo>
                    <a:pt x="20" y="2"/>
                  </a:lnTo>
                  <a:lnTo>
                    <a:pt x="26" y="4"/>
                  </a:lnTo>
                  <a:lnTo>
                    <a:pt x="32" y="6"/>
                  </a:lnTo>
                  <a:lnTo>
                    <a:pt x="28" y="2"/>
                  </a:lnTo>
                  <a:lnTo>
                    <a:pt x="24" y="2"/>
                  </a:lnTo>
                  <a:lnTo>
                    <a:pt x="14" y="0"/>
                  </a:lnTo>
                  <a:lnTo>
                    <a:pt x="18" y="0"/>
                  </a:lnTo>
                  <a:close/>
                </a:path>
              </a:pathLst>
            </a:custGeom>
            <a:solidFill>
              <a:srgbClr val="55A26A"/>
            </a:solidFill>
            <a:ln w="3175">
              <a:solidFill>
                <a:srgbClr val="16753F"/>
              </a:solidFill>
              <a:round/>
              <a:headEnd/>
              <a:tailEnd/>
            </a:ln>
          </p:spPr>
          <p:txBody>
            <a:bodyPr/>
            <a:lstStyle/>
            <a:p>
              <a:endParaRPr lang="en-US"/>
            </a:p>
          </p:txBody>
        </p:sp>
        <p:sp>
          <p:nvSpPr>
            <p:cNvPr id="29562" name="Freeform 621"/>
            <p:cNvSpPr>
              <a:spLocks/>
            </p:cNvSpPr>
            <p:nvPr/>
          </p:nvSpPr>
          <p:spPr bwMode="auto">
            <a:xfrm>
              <a:off x="1012" y="2566"/>
              <a:ext cx="40" cy="14"/>
            </a:xfrm>
            <a:custGeom>
              <a:avLst/>
              <a:gdLst>
                <a:gd name="T0" fmla="*/ 26 w 40"/>
                <a:gd name="T1" fmla="*/ 2 h 14"/>
                <a:gd name="T2" fmla="*/ 20 w 40"/>
                <a:gd name="T3" fmla="*/ 4 h 14"/>
                <a:gd name="T4" fmla="*/ 14 w 40"/>
                <a:gd name="T5" fmla="*/ 6 h 14"/>
                <a:gd name="T6" fmla="*/ 0 w 40"/>
                <a:gd name="T7" fmla="*/ 14 h 14"/>
                <a:gd name="T8" fmla="*/ 8 w 40"/>
                <a:gd name="T9" fmla="*/ 12 h 14"/>
                <a:gd name="T10" fmla="*/ 16 w 40"/>
                <a:gd name="T11" fmla="*/ 12 h 14"/>
                <a:gd name="T12" fmla="*/ 32 w 40"/>
                <a:gd name="T13" fmla="*/ 14 h 14"/>
                <a:gd name="T14" fmla="*/ 30 w 40"/>
                <a:gd name="T15" fmla="*/ 14 h 14"/>
                <a:gd name="T16" fmla="*/ 36 w 40"/>
                <a:gd name="T17" fmla="*/ 12 h 14"/>
                <a:gd name="T18" fmla="*/ 40 w 40"/>
                <a:gd name="T19" fmla="*/ 10 h 14"/>
                <a:gd name="T20" fmla="*/ 40 w 40"/>
                <a:gd name="T21" fmla="*/ 8 h 14"/>
                <a:gd name="T22" fmla="*/ 38 w 40"/>
                <a:gd name="T23" fmla="*/ 6 h 14"/>
                <a:gd name="T24" fmla="*/ 32 w 40"/>
                <a:gd name="T25" fmla="*/ 4 h 14"/>
                <a:gd name="T26" fmla="*/ 26 w 40"/>
                <a:gd name="T27" fmla="*/ 2 h 14"/>
                <a:gd name="T28" fmla="*/ 22 w 40"/>
                <a:gd name="T29" fmla="*/ 0 h 14"/>
                <a:gd name="T30" fmla="*/ 24 w 40"/>
                <a:gd name="T31" fmla="*/ 0 h 14"/>
                <a:gd name="T32" fmla="*/ 26 w 40"/>
                <a:gd name="T33" fmla="*/ 0 h 14"/>
                <a:gd name="T34" fmla="*/ 32 w 40"/>
                <a:gd name="T35" fmla="*/ 2 h 14"/>
                <a:gd name="T36" fmla="*/ 26 w 40"/>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4"/>
                <a:gd name="T59" fmla="*/ 40 w 40"/>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4">
                  <a:moveTo>
                    <a:pt x="26" y="2"/>
                  </a:moveTo>
                  <a:lnTo>
                    <a:pt x="20" y="4"/>
                  </a:lnTo>
                  <a:lnTo>
                    <a:pt x="14" y="6"/>
                  </a:lnTo>
                  <a:lnTo>
                    <a:pt x="0" y="14"/>
                  </a:lnTo>
                  <a:lnTo>
                    <a:pt x="8" y="12"/>
                  </a:lnTo>
                  <a:lnTo>
                    <a:pt x="16" y="12"/>
                  </a:lnTo>
                  <a:lnTo>
                    <a:pt x="32" y="14"/>
                  </a:lnTo>
                  <a:lnTo>
                    <a:pt x="30" y="14"/>
                  </a:lnTo>
                  <a:lnTo>
                    <a:pt x="36" y="12"/>
                  </a:lnTo>
                  <a:lnTo>
                    <a:pt x="40" y="10"/>
                  </a:lnTo>
                  <a:lnTo>
                    <a:pt x="40" y="8"/>
                  </a:lnTo>
                  <a:lnTo>
                    <a:pt x="38" y="6"/>
                  </a:lnTo>
                  <a:lnTo>
                    <a:pt x="32" y="4"/>
                  </a:lnTo>
                  <a:lnTo>
                    <a:pt x="26" y="2"/>
                  </a:lnTo>
                  <a:lnTo>
                    <a:pt x="22" y="0"/>
                  </a:lnTo>
                  <a:lnTo>
                    <a:pt x="24" y="0"/>
                  </a:lnTo>
                  <a:lnTo>
                    <a:pt x="26" y="0"/>
                  </a:lnTo>
                  <a:lnTo>
                    <a:pt x="32" y="2"/>
                  </a:lnTo>
                  <a:lnTo>
                    <a:pt x="26" y="2"/>
                  </a:lnTo>
                  <a:close/>
                </a:path>
              </a:pathLst>
            </a:custGeom>
            <a:solidFill>
              <a:srgbClr val="55A26A"/>
            </a:solidFill>
            <a:ln w="3175">
              <a:solidFill>
                <a:srgbClr val="16753F"/>
              </a:solidFill>
              <a:round/>
              <a:headEnd/>
              <a:tailEnd/>
            </a:ln>
          </p:spPr>
          <p:txBody>
            <a:bodyPr/>
            <a:lstStyle/>
            <a:p>
              <a:endParaRPr lang="en-US"/>
            </a:p>
          </p:txBody>
        </p:sp>
        <p:sp>
          <p:nvSpPr>
            <p:cNvPr id="29563" name="Freeform 622"/>
            <p:cNvSpPr>
              <a:spLocks/>
            </p:cNvSpPr>
            <p:nvPr/>
          </p:nvSpPr>
          <p:spPr bwMode="auto">
            <a:xfrm>
              <a:off x="1070" y="2598"/>
              <a:ext cx="48" cy="16"/>
            </a:xfrm>
            <a:custGeom>
              <a:avLst/>
              <a:gdLst>
                <a:gd name="T0" fmla="*/ 22 w 48"/>
                <a:gd name="T1" fmla="*/ 2 h 16"/>
                <a:gd name="T2" fmla="*/ 18 w 48"/>
                <a:gd name="T3" fmla="*/ 0 h 16"/>
                <a:gd name="T4" fmla="*/ 12 w 48"/>
                <a:gd name="T5" fmla="*/ 0 h 16"/>
                <a:gd name="T6" fmla="*/ 6 w 48"/>
                <a:gd name="T7" fmla="*/ 0 h 16"/>
                <a:gd name="T8" fmla="*/ 0 w 48"/>
                <a:gd name="T9" fmla="*/ 4 h 16"/>
                <a:gd name="T10" fmla="*/ 10 w 48"/>
                <a:gd name="T11" fmla="*/ 6 h 16"/>
                <a:gd name="T12" fmla="*/ 14 w 48"/>
                <a:gd name="T13" fmla="*/ 6 h 16"/>
                <a:gd name="T14" fmla="*/ 20 w 48"/>
                <a:gd name="T15" fmla="*/ 8 h 16"/>
                <a:gd name="T16" fmla="*/ 14 w 48"/>
                <a:gd name="T17" fmla="*/ 10 h 16"/>
                <a:gd name="T18" fmla="*/ 10 w 48"/>
                <a:gd name="T19" fmla="*/ 12 h 16"/>
                <a:gd name="T20" fmla="*/ 24 w 48"/>
                <a:gd name="T21" fmla="*/ 14 h 16"/>
                <a:gd name="T22" fmla="*/ 36 w 48"/>
                <a:gd name="T23" fmla="*/ 16 h 16"/>
                <a:gd name="T24" fmla="*/ 34 w 48"/>
                <a:gd name="T25" fmla="*/ 14 h 16"/>
                <a:gd name="T26" fmla="*/ 34 w 48"/>
                <a:gd name="T27" fmla="*/ 12 h 16"/>
                <a:gd name="T28" fmla="*/ 36 w 48"/>
                <a:gd name="T29" fmla="*/ 10 h 16"/>
                <a:gd name="T30" fmla="*/ 40 w 48"/>
                <a:gd name="T31" fmla="*/ 10 h 16"/>
                <a:gd name="T32" fmla="*/ 44 w 48"/>
                <a:gd name="T33" fmla="*/ 12 h 16"/>
                <a:gd name="T34" fmla="*/ 48 w 48"/>
                <a:gd name="T35" fmla="*/ 10 h 16"/>
                <a:gd name="T36" fmla="*/ 32 w 48"/>
                <a:gd name="T37" fmla="*/ 6 h 16"/>
                <a:gd name="T38" fmla="*/ 34 w 48"/>
                <a:gd name="T39" fmla="*/ 2 h 16"/>
                <a:gd name="T40" fmla="*/ 22 w 48"/>
                <a:gd name="T41" fmla="*/ 2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
                <a:gd name="T65" fmla="*/ 48 w 4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
                  <a:moveTo>
                    <a:pt x="22" y="2"/>
                  </a:moveTo>
                  <a:lnTo>
                    <a:pt x="18" y="0"/>
                  </a:lnTo>
                  <a:lnTo>
                    <a:pt x="12" y="0"/>
                  </a:lnTo>
                  <a:lnTo>
                    <a:pt x="6" y="0"/>
                  </a:lnTo>
                  <a:lnTo>
                    <a:pt x="0" y="4"/>
                  </a:lnTo>
                  <a:lnTo>
                    <a:pt x="10" y="6"/>
                  </a:lnTo>
                  <a:lnTo>
                    <a:pt x="14" y="6"/>
                  </a:lnTo>
                  <a:lnTo>
                    <a:pt x="20" y="8"/>
                  </a:lnTo>
                  <a:lnTo>
                    <a:pt x="14" y="10"/>
                  </a:lnTo>
                  <a:lnTo>
                    <a:pt x="10" y="12"/>
                  </a:lnTo>
                  <a:lnTo>
                    <a:pt x="24" y="14"/>
                  </a:lnTo>
                  <a:lnTo>
                    <a:pt x="36" y="16"/>
                  </a:lnTo>
                  <a:lnTo>
                    <a:pt x="34" y="14"/>
                  </a:lnTo>
                  <a:lnTo>
                    <a:pt x="34" y="12"/>
                  </a:lnTo>
                  <a:lnTo>
                    <a:pt x="36" y="10"/>
                  </a:lnTo>
                  <a:lnTo>
                    <a:pt x="40" y="10"/>
                  </a:lnTo>
                  <a:lnTo>
                    <a:pt x="44" y="12"/>
                  </a:lnTo>
                  <a:lnTo>
                    <a:pt x="48" y="10"/>
                  </a:lnTo>
                  <a:lnTo>
                    <a:pt x="32" y="6"/>
                  </a:lnTo>
                  <a:lnTo>
                    <a:pt x="34" y="2"/>
                  </a:lnTo>
                  <a:lnTo>
                    <a:pt x="22" y="2"/>
                  </a:lnTo>
                  <a:close/>
                </a:path>
              </a:pathLst>
            </a:custGeom>
            <a:solidFill>
              <a:srgbClr val="55A26A"/>
            </a:solidFill>
            <a:ln w="3175">
              <a:solidFill>
                <a:srgbClr val="16753F"/>
              </a:solidFill>
              <a:round/>
              <a:headEnd/>
              <a:tailEnd/>
            </a:ln>
          </p:spPr>
          <p:txBody>
            <a:bodyPr/>
            <a:lstStyle/>
            <a:p>
              <a:endParaRPr lang="en-US"/>
            </a:p>
          </p:txBody>
        </p:sp>
        <p:sp>
          <p:nvSpPr>
            <p:cNvPr id="29564" name="Freeform 623"/>
            <p:cNvSpPr>
              <a:spLocks/>
            </p:cNvSpPr>
            <p:nvPr/>
          </p:nvSpPr>
          <p:spPr bwMode="auto">
            <a:xfrm>
              <a:off x="992" y="2516"/>
              <a:ext cx="48" cy="18"/>
            </a:xfrm>
            <a:custGeom>
              <a:avLst/>
              <a:gdLst>
                <a:gd name="T0" fmla="*/ 26 w 48"/>
                <a:gd name="T1" fmla="*/ 0 h 18"/>
                <a:gd name="T2" fmla="*/ 12 w 48"/>
                <a:gd name="T3" fmla="*/ 4 h 18"/>
                <a:gd name="T4" fmla="*/ 6 w 48"/>
                <a:gd name="T5" fmla="*/ 8 h 18"/>
                <a:gd name="T6" fmla="*/ 0 w 48"/>
                <a:gd name="T7" fmla="*/ 12 h 18"/>
                <a:gd name="T8" fmla="*/ 12 w 48"/>
                <a:gd name="T9" fmla="*/ 10 h 18"/>
                <a:gd name="T10" fmla="*/ 22 w 48"/>
                <a:gd name="T11" fmla="*/ 10 h 18"/>
                <a:gd name="T12" fmla="*/ 20 w 48"/>
                <a:gd name="T13" fmla="*/ 14 h 18"/>
                <a:gd name="T14" fmla="*/ 16 w 48"/>
                <a:gd name="T15" fmla="*/ 18 h 18"/>
                <a:gd name="T16" fmla="*/ 26 w 48"/>
                <a:gd name="T17" fmla="*/ 16 h 18"/>
                <a:gd name="T18" fmla="*/ 38 w 48"/>
                <a:gd name="T19" fmla="*/ 14 h 18"/>
                <a:gd name="T20" fmla="*/ 34 w 48"/>
                <a:gd name="T21" fmla="*/ 12 h 18"/>
                <a:gd name="T22" fmla="*/ 30 w 48"/>
                <a:gd name="T23" fmla="*/ 12 h 18"/>
                <a:gd name="T24" fmla="*/ 34 w 48"/>
                <a:gd name="T25" fmla="*/ 8 h 18"/>
                <a:gd name="T26" fmla="*/ 38 w 48"/>
                <a:gd name="T27" fmla="*/ 8 h 18"/>
                <a:gd name="T28" fmla="*/ 48 w 48"/>
                <a:gd name="T29" fmla="*/ 4 h 18"/>
                <a:gd name="T30" fmla="*/ 44 w 48"/>
                <a:gd name="T31" fmla="*/ 2 h 18"/>
                <a:gd name="T32" fmla="*/ 38 w 48"/>
                <a:gd name="T33" fmla="*/ 0 h 18"/>
                <a:gd name="T34" fmla="*/ 32 w 48"/>
                <a:gd name="T35" fmla="*/ 0 h 18"/>
                <a:gd name="T36" fmla="*/ 26 w 48"/>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8"/>
                <a:gd name="T59" fmla="*/ 48 w 4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8">
                  <a:moveTo>
                    <a:pt x="26" y="0"/>
                  </a:moveTo>
                  <a:lnTo>
                    <a:pt x="12" y="4"/>
                  </a:lnTo>
                  <a:lnTo>
                    <a:pt x="6" y="8"/>
                  </a:lnTo>
                  <a:lnTo>
                    <a:pt x="0" y="12"/>
                  </a:lnTo>
                  <a:lnTo>
                    <a:pt x="12" y="10"/>
                  </a:lnTo>
                  <a:lnTo>
                    <a:pt x="22" y="10"/>
                  </a:lnTo>
                  <a:lnTo>
                    <a:pt x="20" y="14"/>
                  </a:lnTo>
                  <a:lnTo>
                    <a:pt x="16" y="18"/>
                  </a:lnTo>
                  <a:lnTo>
                    <a:pt x="26" y="16"/>
                  </a:lnTo>
                  <a:lnTo>
                    <a:pt x="38" y="14"/>
                  </a:lnTo>
                  <a:lnTo>
                    <a:pt x="34" y="12"/>
                  </a:lnTo>
                  <a:lnTo>
                    <a:pt x="30" y="12"/>
                  </a:lnTo>
                  <a:lnTo>
                    <a:pt x="34" y="8"/>
                  </a:lnTo>
                  <a:lnTo>
                    <a:pt x="38" y="8"/>
                  </a:lnTo>
                  <a:lnTo>
                    <a:pt x="48" y="4"/>
                  </a:lnTo>
                  <a:lnTo>
                    <a:pt x="44" y="2"/>
                  </a:lnTo>
                  <a:lnTo>
                    <a:pt x="38" y="0"/>
                  </a:lnTo>
                  <a:lnTo>
                    <a:pt x="32" y="0"/>
                  </a:lnTo>
                  <a:lnTo>
                    <a:pt x="26" y="0"/>
                  </a:lnTo>
                  <a:close/>
                </a:path>
              </a:pathLst>
            </a:custGeom>
            <a:solidFill>
              <a:srgbClr val="55A26A"/>
            </a:solidFill>
            <a:ln w="3175">
              <a:solidFill>
                <a:srgbClr val="16753F"/>
              </a:solidFill>
              <a:round/>
              <a:headEnd/>
              <a:tailEnd/>
            </a:ln>
          </p:spPr>
          <p:txBody>
            <a:bodyPr/>
            <a:lstStyle/>
            <a:p>
              <a:endParaRPr lang="en-US"/>
            </a:p>
          </p:txBody>
        </p:sp>
        <p:sp>
          <p:nvSpPr>
            <p:cNvPr id="29565" name="Freeform 624"/>
            <p:cNvSpPr>
              <a:spLocks/>
            </p:cNvSpPr>
            <p:nvPr/>
          </p:nvSpPr>
          <p:spPr bwMode="auto">
            <a:xfrm>
              <a:off x="936" y="2558"/>
              <a:ext cx="50" cy="20"/>
            </a:xfrm>
            <a:custGeom>
              <a:avLst/>
              <a:gdLst>
                <a:gd name="T0" fmla="*/ 14 w 50"/>
                <a:gd name="T1" fmla="*/ 4 h 20"/>
                <a:gd name="T2" fmla="*/ 6 w 50"/>
                <a:gd name="T3" fmla="*/ 8 h 20"/>
                <a:gd name="T4" fmla="*/ 2 w 50"/>
                <a:gd name="T5" fmla="*/ 10 h 20"/>
                <a:gd name="T6" fmla="*/ 0 w 50"/>
                <a:gd name="T7" fmla="*/ 14 h 20"/>
                <a:gd name="T8" fmla="*/ 12 w 50"/>
                <a:gd name="T9" fmla="*/ 12 h 20"/>
                <a:gd name="T10" fmla="*/ 22 w 50"/>
                <a:gd name="T11" fmla="*/ 12 h 20"/>
                <a:gd name="T12" fmla="*/ 22 w 50"/>
                <a:gd name="T13" fmla="*/ 14 h 20"/>
                <a:gd name="T14" fmla="*/ 20 w 50"/>
                <a:gd name="T15" fmla="*/ 16 h 20"/>
                <a:gd name="T16" fmla="*/ 14 w 50"/>
                <a:gd name="T17" fmla="*/ 20 h 20"/>
                <a:gd name="T18" fmla="*/ 32 w 50"/>
                <a:gd name="T19" fmla="*/ 18 h 20"/>
                <a:gd name="T20" fmla="*/ 50 w 50"/>
                <a:gd name="T21" fmla="*/ 18 h 20"/>
                <a:gd name="T22" fmla="*/ 42 w 50"/>
                <a:gd name="T23" fmla="*/ 12 h 20"/>
                <a:gd name="T24" fmla="*/ 34 w 50"/>
                <a:gd name="T25" fmla="*/ 8 h 20"/>
                <a:gd name="T26" fmla="*/ 44 w 50"/>
                <a:gd name="T27" fmla="*/ 6 h 20"/>
                <a:gd name="T28" fmla="*/ 14 w 50"/>
                <a:gd name="T29" fmla="*/ 2 h 20"/>
                <a:gd name="T30" fmla="*/ 16 w 50"/>
                <a:gd name="T31" fmla="*/ 0 h 20"/>
                <a:gd name="T32" fmla="*/ 14 w 50"/>
                <a:gd name="T33" fmla="*/ 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0"/>
                <a:gd name="T53" fmla="*/ 50 w 5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0">
                  <a:moveTo>
                    <a:pt x="14" y="4"/>
                  </a:moveTo>
                  <a:lnTo>
                    <a:pt x="6" y="8"/>
                  </a:lnTo>
                  <a:lnTo>
                    <a:pt x="2" y="10"/>
                  </a:lnTo>
                  <a:lnTo>
                    <a:pt x="0" y="14"/>
                  </a:lnTo>
                  <a:lnTo>
                    <a:pt x="12" y="12"/>
                  </a:lnTo>
                  <a:lnTo>
                    <a:pt x="22" y="12"/>
                  </a:lnTo>
                  <a:lnTo>
                    <a:pt x="22" y="14"/>
                  </a:lnTo>
                  <a:lnTo>
                    <a:pt x="20" y="16"/>
                  </a:lnTo>
                  <a:lnTo>
                    <a:pt x="14" y="20"/>
                  </a:lnTo>
                  <a:lnTo>
                    <a:pt x="32" y="18"/>
                  </a:lnTo>
                  <a:lnTo>
                    <a:pt x="50" y="18"/>
                  </a:lnTo>
                  <a:lnTo>
                    <a:pt x="42" y="12"/>
                  </a:lnTo>
                  <a:lnTo>
                    <a:pt x="34" y="8"/>
                  </a:lnTo>
                  <a:lnTo>
                    <a:pt x="44" y="6"/>
                  </a:lnTo>
                  <a:lnTo>
                    <a:pt x="14" y="2"/>
                  </a:lnTo>
                  <a:lnTo>
                    <a:pt x="16" y="0"/>
                  </a:lnTo>
                  <a:lnTo>
                    <a:pt x="14" y="4"/>
                  </a:lnTo>
                  <a:close/>
                </a:path>
              </a:pathLst>
            </a:custGeom>
            <a:solidFill>
              <a:srgbClr val="55A26A"/>
            </a:solidFill>
            <a:ln w="3175">
              <a:solidFill>
                <a:srgbClr val="16753F"/>
              </a:solidFill>
              <a:round/>
              <a:headEnd/>
              <a:tailEnd/>
            </a:ln>
          </p:spPr>
          <p:txBody>
            <a:bodyPr/>
            <a:lstStyle/>
            <a:p>
              <a:endParaRPr lang="en-US"/>
            </a:p>
          </p:txBody>
        </p:sp>
        <p:sp>
          <p:nvSpPr>
            <p:cNvPr id="29566" name="Freeform 625"/>
            <p:cNvSpPr>
              <a:spLocks/>
            </p:cNvSpPr>
            <p:nvPr/>
          </p:nvSpPr>
          <p:spPr bwMode="auto">
            <a:xfrm>
              <a:off x="1128" y="2564"/>
              <a:ext cx="48" cy="18"/>
            </a:xfrm>
            <a:custGeom>
              <a:avLst/>
              <a:gdLst>
                <a:gd name="T0" fmla="*/ 22 w 48"/>
                <a:gd name="T1" fmla="*/ 2 h 18"/>
                <a:gd name="T2" fmla="*/ 10 w 48"/>
                <a:gd name="T3" fmla="*/ 0 h 18"/>
                <a:gd name="T4" fmla="*/ 4 w 48"/>
                <a:gd name="T5" fmla="*/ 2 h 18"/>
                <a:gd name="T6" fmla="*/ 0 w 48"/>
                <a:gd name="T7" fmla="*/ 4 h 18"/>
                <a:gd name="T8" fmla="*/ 6 w 48"/>
                <a:gd name="T9" fmla="*/ 4 h 18"/>
                <a:gd name="T10" fmla="*/ 14 w 48"/>
                <a:gd name="T11" fmla="*/ 6 h 18"/>
                <a:gd name="T12" fmla="*/ 10 w 48"/>
                <a:gd name="T13" fmla="*/ 10 h 18"/>
                <a:gd name="T14" fmla="*/ 4 w 48"/>
                <a:gd name="T15" fmla="*/ 12 h 18"/>
                <a:gd name="T16" fmla="*/ 14 w 48"/>
                <a:gd name="T17" fmla="*/ 14 h 18"/>
                <a:gd name="T18" fmla="*/ 26 w 48"/>
                <a:gd name="T19" fmla="*/ 14 h 18"/>
                <a:gd name="T20" fmla="*/ 34 w 48"/>
                <a:gd name="T21" fmla="*/ 18 h 18"/>
                <a:gd name="T22" fmla="*/ 34 w 48"/>
                <a:gd name="T23" fmla="*/ 16 h 18"/>
                <a:gd name="T24" fmla="*/ 32 w 48"/>
                <a:gd name="T25" fmla="*/ 14 h 18"/>
                <a:gd name="T26" fmla="*/ 32 w 48"/>
                <a:gd name="T27" fmla="*/ 12 h 18"/>
                <a:gd name="T28" fmla="*/ 48 w 48"/>
                <a:gd name="T29" fmla="*/ 12 h 18"/>
                <a:gd name="T30" fmla="*/ 46 w 48"/>
                <a:gd name="T31" fmla="*/ 10 h 18"/>
                <a:gd name="T32" fmla="*/ 44 w 48"/>
                <a:gd name="T33" fmla="*/ 8 h 18"/>
                <a:gd name="T34" fmla="*/ 40 w 48"/>
                <a:gd name="T35" fmla="*/ 6 h 18"/>
                <a:gd name="T36" fmla="*/ 34 w 48"/>
                <a:gd name="T37" fmla="*/ 4 h 18"/>
                <a:gd name="T38" fmla="*/ 28 w 48"/>
                <a:gd name="T39" fmla="*/ 2 h 18"/>
                <a:gd name="T40" fmla="*/ 22 w 48"/>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8"/>
                <a:gd name="T65" fmla="*/ 48 w 48"/>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8">
                  <a:moveTo>
                    <a:pt x="22" y="2"/>
                  </a:moveTo>
                  <a:lnTo>
                    <a:pt x="10" y="0"/>
                  </a:lnTo>
                  <a:lnTo>
                    <a:pt x="4" y="2"/>
                  </a:lnTo>
                  <a:lnTo>
                    <a:pt x="0" y="4"/>
                  </a:lnTo>
                  <a:lnTo>
                    <a:pt x="6" y="4"/>
                  </a:lnTo>
                  <a:lnTo>
                    <a:pt x="14" y="6"/>
                  </a:lnTo>
                  <a:lnTo>
                    <a:pt x="10" y="10"/>
                  </a:lnTo>
                  <a:lnTo>
                    <a:pt x="4" y="12"/>
                  </a:lnTo>
                  <a:lnTo>
                    <a:pt x="14" y="14"/>
                  </a:lnTo>
                  <a:lnTo>
                    <a:pt x="26" y="14"/>
                  </a:lnTo>
                  <a:lnTo>
                    <a:pt x="34" y="18"/>
                  </a:lnTo>
                  <a:lnTo>
                    <a:pt x="34" y="16"/>
                  </a:lnTo>
                  <a:lnTo>
                    <a:pt x="32" y="14"/>
                  </a:lnTo>
                  <a:lnTo>
                    <a:pt x="32" y="12"/>
                  </a:lnTo>
                  <a:lnTo>
                    <a:pt x="48" y="12"/>
                  </a:lnTo>
                  <a:lnTo>
                    <a:pt x="46" y="10"/>
                  </a:lnTo>
                  <a:lnTo>
                    <a:pt x="44" y="8"/>
                  </a:lnTo>
                  <a:lnTo>
                    <a:pt x="40" y="6"/>
                  </a:lnTo>
                  <a:lnTo>
                    <a:pt x="34" y="4"/>
                  </a:lnTo>
                  <a:lnTo>
                    <a:pt x="28" y="2"/>
                  </a:lnTo>
                  <a:lnTo>
                    <a:pt x="22" y="2"/>
                  </a:lnTo>
                  <a:close/>
                </a:path>
              </a:pathLst>
            </a:custGeom>
            <a:solidFill>
              <a:srgbClr val="55A26A"/>
            </a:solidFill>
            <a:ln w="3175">
              <a:solidFill>
                <a:srgbClr val="16753F"/>
              </a:solidFill>
              <a:round/>
              <a:headEnd/>
              <a:tailEnd/>
            </a:ln>
          </p:spPr>
          <p:txBody>
            <a:bodyPr/>
            <a:lstStyle/>
            <a:p>
              <a:endParaRPr lang="en-US"/>
            </a:p>
          </p:txBody>
        </p:sp>
        <p:sp>
          <p:nvSpPr>
            <p:cNvPr id="29567" name="Freeform 626"/>
            <p:cNvSpPr>
              <a:spLocks/>
            </p:cNvSpPr>
            <p:nvPr/>
          </p:nvSpPr>
          <p:spPr bwMode="auto">
            <a:xfrm>
              <a:off x="1130" y="2540"/>
              <a:ext cx="38" cy="20"/>
            </a:xfrm>
            <a:custGeom>
              <a:avLst/>
              <a:gdLst>
                <a:gd name="T0" fmla="*/ 22 w 38"/>
                <a:gd name="T1" fmla="*/ 2 h 20"/>
                <a:gd name="T2" fmla="*/ 0 w 38"/>
                <a:gd name="T3" fmla="*/ 2 h 20"/>
                <a:gd name="T4" fmla="*/ 10 w 38"/>
                <a:gd name="T5" fmla="*/ 6 h 20"/>
                <a:gd name="T6" fmla="*/ 20 w 38"/>
                <a:gd name="T7" fmla="*/ 10 h 20"/>
                <a:gd name="T8" fmla="*/ 12 w 38"/>
                <a:gd name="T9" fmla="*/ 12 h 20"/>
                <a:gd name="T10" fmla="*/ 24 w 38"/>
                <a:gd name="T11" fmla="*/ 16 h 20"/>
                <a:gd name="T12" fmla="*/ 36 w 38"/>
                <a:gd name="T13" fmla="*/ 20 h 20"/>
                <a:gd name="T14" fmla="*/ 36 w 38"/>
                <a:gd name="T15" fmla="*/ 16 h 20"/>
                <a:gd name="T16" fmla="*/ 36 w 38"/>
                <a:gd name="T17" fmla="*/ 12 h 20"/>
                <a:gd name="T18" fmla="*/ 30 w 38"/>
                <a:gd name="T19" fmla="*/ 8 h 20"/>
                <a:gd name="T20" fmla="*/ 38 w 38"/>
                <a:gd name="T21" fmla="*/ 8 h 20"/>
                <a:gd name="T22" fmla="*/ 22 w 38"/>
                <a:gd name="T23" fmla="*/ 0 h 20"/>
                <a:gd name="T24" fmla="*/ 22 w 38"/>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0"/>
                <a:gd name="T41" fmla="*/ 38 w 3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0">
                  <a:moveTo>
                    <a:pt x="22" y="2"/>
                  </a:moveTo>
                  <a:lnTo>
                    <a:pt x="0" y="2"/>
                  </a:lnTo>
                  <a:lnTo>
                    <a:pt x="10" y="6"/>
                  </a:lnTo>
                  <a:lnTo>
                    <a:pt x="20" y="10"/>
                  </a:lnTo>
                  <a:lnTo>
                    <a:pt x="12" y="12"/>
                  </a:lnTo>
                  <a:lnTo>
                    <a:pt x="24" y="16"/>
                  </a:lnTo>
                  <a:lnTo>
                    <a:pt x="36" y="20"/>
                  </a:lnTo>
                  <a:lnTo>
                    <a:pt x="36" y="16"/>
                  </a:lnTo>
                  <a:lnTo>
                    <a:pt x="36" y="12"/>
                  </a:lnTo>
                  <a:lnTo>
                    <a:pt x="30" y="8"/>
                  </a:lnTo>
                  <a:lnTo>
                    <a:pt x="38" y="8"/>
                  </a:lnTo>
                  <a:lnTo>
                    <a:pt x="22" y="0"/>
                  </a:lnTo>
                  <a:lnTo>
                    <a:pt x="22" y="2"/>
                  </a:lnTo>
                  <a:close/>
                </a:path>
              </a:pathLst>
            </a:custGeom>
            <a:solidFill>
              <a:srgbClr val="55A26A"/>
            </a:solidFill>
            <a:ln w="3175">
              <a:solidFill>
                <a:srgbClr val="16753F"/>
              </a:solidFill>
              <a:round/>
              <a:headEnd/>
              <a:tailEnd/>
            </a:ln>
          </p:spPr>
          <p:txBody>
            <a:bodyPr/>
            <a:lstStyle/>
            <a:p>
              <a:endParaRPr lang="en-US"/>
            </a:p>
          </p:txBody>
        </p:sp>
        <p:sp>
          <p:nvSpPr>
            <p:cNvPr id="29568" name="Freeform 627"/>
            <p:cNvSpPr>
              <a:spLocks/>
            </p:cNvSpPr>
            <p:nvPr/>
          </p:nvSpPr>
          <p:spPr bwMode="auto">
            <a:xfrm>
              <a:off x="374" y="2788"/>
              <a:ext cx="24" cy="28"/>
            </a:xfrm>
            <a:custGeom>
              <a:avLst/>
              <a:gdLst>
                <a:gd name="T0" fmla="*/ 24 w 24"/>
                <a:gd name="T1" fmla="*/ 28 h 28"/>
                <a:gd name="T2" fmla="*/ 18 w 24"/>
                <a:gd name="T3" fmla="*/ 24 h 28"/>
                <a:gd name="T4" fmla="*/ 12 w 24"/>
                <a:gd name="T5" fmla="*/ 20 h 28"/>
                <a:gd name="T6" fmla="*/ 10 w 24"/>
                <a:gd name="T7" fmla="*/ 14 h 28"/>
                <a:gd name="T8" fmla="*/ 4 w 24"/>
                <a:gd name="T9" fmla="*/ 4 h 28"/>
                <a:gd name="T10" fmla="*/ 0 w 24"/>
                <a:gd name="T11" fmla="*/ 0 h 28"/>
                <a:gd name="T12" fmla="*/ 6 w 24"/>
                <a:gd name="T13" fmla="*/ 2 h 28"/>
                <a:gd name="T14" fmla="*/ 10 w 24"/>
                <a:gd name="T15" fmla="*/ 6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2" y="20"/>
                  </a:lnTo>
                  <a:lnTo>
                    <a:pt x="10" y="14"/>
                  </a:lnTo>
                  <a:lnTo>
                    <a:pt x="4" y="4"/>
                  </a:lnTo>
                  <a:lnTo>
                    <a:pt x="0" y="0"/>
                  </a:lnTo>
                  <a:lnTo>
                    <a:pt x="6" y="2"/>
                  </a:lnTo>
                  <a:lnTo>
                    <a:pt x="10" y="6"/>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29569" name="Freeform 628"/>
            <p:cNvSpPr>
              <a:spLocks/>
            </p:cNvSpPr>
            <p:nvPr/>
          </p:nvSpPr>
          <p:spPr bwMode="auto">
            <a:xfrm>
              <a:off x="358" y="2754"/>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70" name="Freeform 629"/>
            <p:cNvSpPr>
              <a:spLocks/>
            </p:cNvSpPr>
            <p:nvPr/>
          </p:nvSpPr>
          <p:spPr bwMode="auto">
            <a:xfrm>
              <a:off x="358" y="2754"/>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71" name="Freeform 630"/>
            <p:cNvSpPr>
              <a:spLocks/>
            </p:cNvSpPr>
            <p:nvPr/>
          </p:nvSpPr>
          <p:spPr bwMode="auto">
            <a:xfrm>
              <a:off x="366" y="2796"/>
              <a:ext cx="32" cy="20"/>
            </a:xfrm>
            <a:custGeom>
              <a:avLst/>
              <a:gdLst>
                <a:gd name="T0" fmla="*/ 32 w 32"/>
                <a:gd name="T1" fmla="*/ 20 h 20"/>
                <a:gd name="T2" fmla="*/ 24 w 32"/>
                <a:gd name="T3" fmla="*/ 18 h 20"/>
                <a:gd name="T4" fmla="*/ 18 w 32"/>
                <a:gd name="T5" fmla="*/ 14 h 20"/>
                <a:gd name="T6" fmla="*/ 14 w 32"/>
                <a:gd name="T7" fmla="*/ 12 h 20"/>
                <a:gd name="T8" fmla="*/ 6 w 32"/>
                <a:gd name="T9" fmla="*/ 4 h 20"/>
                <a:gd name="T10" fmla="*/ 0 w 32"/>
                <a:gd name="T11" fmla="*/ 0 h 20"/>
                <a:gd name="T12" fmla="*/ 6 w 32"/>
                <a:gd name="T13" fmla="*/ 2 h 20"/>
                <a:gd name="T14" fmla="*/ 12 w 32"/>
                <a:gd name="T15" fmla="*/ 4 h 20"/>
                <a:gd name="T16" fmla="*/ 16 w 32"/>
                <a:gd name="T17" fmla="*/ 8 h 20"/>
                <a:gd name="T18" fmla="*/ 32 w 32"/>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32" y="20"/>
                  </a:moveTo>
                  <a:lnTo>
                    <a:pt x="24" y="18"/>
                  </a:lnTo>
                  <a:lnTo>
                    <a:pt x="18" y="14"/>
                  </a:lnTo>
                  <a:lnTo>
                    <a:pt x="14" y="12"/>
                  </a:lnTo>
                  <a:lnTo>
                    <a:pt x="6" y="4"/>
                  </a:lnTo>
                  <a:lnTo>
                    <a:pt x="0" y="0"/>
                  </a:lnTo>
                  <a:lnTo>
                    <a:pt x="6" y="2"/>
                  </a:lnTo>
                  <a:lnTo>
                    <a:pt x="12" y="4"/>
                  </a:lnTo>
                  <a:lnTo>
                    <a:pt x="16" y="8"/>
                  </a:lnTo>
                  <a:lnTo>
                    <a:pt x="32" y="20"/>
                  </a:lnTo>
                  <a:close/>
                </a:path>
              </a:pathLst>
            </a:custGeom>
            <a:solidFill>
              <a:srgbClr val="55A26A"/>
            </a:solidFill>
            <a:ln w="3175">
              <a:solidFill>
                <a:srgbClr val="1D1D1B"/>
              </a:solidFill>
              <a:round/>
              <a:headEnd/>
              <a:tailEnd/>
            </a:ln>
          </p:spPr>
          <p:txBody>
            <a:bodyPr/>
            <a:lstStyle/>
            <a:p>
              <a:endParaRPr lang="en-US"/>
            </a:p>
          </p:txBody>
        </p:sp>
        <p:sp>
          <p:nvSpPr>
            <p:cNvPr id="29572" name="Freeform 631"/>
            <p:cNvSpPr>
              <a:spLocks/>
            </p:cNvSpPr>
            <p:nvPr/>
          </p:nvSpPr>
          <p:spPr bwMode="auto">
            <a:xfrm>
              <a:off x="398" y="2712"/>
              <a:ext cx="22" cy="106"/>
            </a:xfrm>
            <a:custGeom>
              <a:avLst/>
              <a:gdLst>
                <a:gd name="T0" fmla="*/ 10 w 22"/>
                <a:gd name="T1" fmla="*/ 72 h 106"/>
                <a:gd name="T2" fmla="*/ 4 w 22"/>
                <a:gd name="T3" fmla="*/ 90 h 106"/>
                <a:gd name="T4" fmla="*/ 2 w 22"/>
                <a:gd name="T5" fmla="*/ 106 h 106"/>
                <a:gd name="T6" fmla="*/ 0 w 22"/>
                <a:gd name="T7" fmla="*/ 102 h 106"/>
                <a:gd name="T8" fmla="*/ 0 w 22"/>
                <a:gd name="T9" fmla="*/ 92 h 106"/>
                <a:gd name="T10" fmla="*/ 6 w 22"/>
                <a:gd name="T11" fmla="*/ 74 h 106"/>
                <a:gd name="T12" fmla="*/ 10 w 22"/>
                <a:gd name="T13" fmla="*/ 56 h 106"/>
                <a:gd name="T14" fmla="*/ 14 w 22"/>
                <a:gd name="T15" fmla="*/ 42 h 106"/>
                <a:gd name="T16" fmla="*/ 16 w 22"/>
                <a:gd name="T17" fmla="*/ 30 h 106"/>
                <a:gd name="T18" fmla="*/ 16 w 22"/>
                <a:gd name="T19" fmla="*/ 0 h 106"/>
                <a:gd name="T20" fmla="*/ 22 w 22"/>
                <a:gd name="T21" fmla="*/ 24 h 106"/>
                <a:gd name="T22" fmla="*/ 20 w 22"/>
                <a:gd name="T23" fmla="*/ 32 h 106"/>
                <a:gd name="T24" fmla="*/ 18 w 22"/>
                <a:gd name="T25" fmla="*/ 48 h 106"/>
                <a:gd name="T26" fmla="*/ 10 w 22"/>
                <a:gd name="T27" fmla="*/ 72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6"/>
                <a:gd name="T44" fmla="*/ 22 w 22"/>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6">
                  <a:moveTo>
                    <a:pt x="10" y="72"/>
                  </a:moveTo>
                  <a:lnTo>
                    <a:pt x="4" y="90"/>
                  </a:lnTo>
                  <a:lnTo>
                    <a:pt x="2" y="106"/>
                  </a:lnTo>
                  <a:lnTo>
                    <a:pt x="0" y="102"/>
                  </a:lnTo>
                  <a:lnTo>
                    <a:pt x="0" y="92"/>
                  </a:lnTo>
                  <a:lnTo>
                    <a:pt x="6" y="74"/>
                  </a:lnTo>
                  <a:lnTo>
                    <a:pt x="10" y="56"/>
                  </a:lnTo>
                  <a:lnTo>
                    <a:pt x="14" y="42"/>
                  </a:lnTo>
                  <a:lnTo>
                    <a:pt x="16" y="30"/>
                  </a:lnTo>
                  <a:lnTo>
                    <a:pt x="16" y="0"/>
                  </a:lnTo>
                  <a:lnTo>
                    <a:pt x="22" y="24"/>
                  </a:lnTo>
                  <a:lnTo>
                    <a:pt x="20" y="32"/>
                  </a:lnTo>
                  <a:lnTo>
                    <a:pt x="18" y="48"/>
                  </a:lnTo>
                  <a:lnTo>
                    <a:pt x="10" y="72"/>
                  </a:lnTo>
                  <a:close/>
                </a:path>
              </a:pathLst>
            </a:custGeom>
            <a:solidFill>
              <a:srgbClr val="55A26A"/>
            </a:solidFill>
            <a:ln w="3175">
              <a:solidFill>
                <a:srgbClr val="1D1D1B"/>
              </a:solidFill>
              <a:round/>
              <a:headEnd/>
              <a:tailEnd/>
            </a:ln>
          </p:spPr>
          <p:txBody>
            <a:bodyPr/>
            <a:lstStyle/>
            <a:p>
              <a:endParaRPr lang="en-US"/>
            </a:p>
          </p:txBody>
        </p:sp>
        <p:sp>
          <p:nvSpPr>
            <p:cNvPr id="29573" name="Freeform 632"/>
            <p:cNvSpPr>
              <a:spLocks/>
            </p:cNvSpPr>
            <p:nvPr/>
          </p:nvSpPr>
          <p:spPr bwMode="auto">
            <a:xfrm>
              <a:off x="394" y="2796"/>
              <a:ext cx="84" cy="20"/>
            </a:xfrm>
            <a:custGeom>
              <a:avLst/>
              <a:gdLst>
                <a:gd name="T0" fmla="*/ 0 w 84"/>
                <a:gd name="T1" fmla="*/ 20 h 20"/>
                <a:gd name="T2" fmla="*/ 26 w 84"/>
                <a:gd name="T3" fmla="*/ 8 h 20"/>
                <a:gd name="T4" fmla="*/ 36 w 84"/>
                <a:gd name="T5" fmla="*/ 4 h 20"/>
                <a:gd name="T6" fmla="*/ 44 w 84"/>
                <a:gd name="T7" fmla="*/ 2 h 20"/>
                <a:gd name="T8" fmla="*/ 54 w 84"/>
                <a:gd name="T9" fmla="*/ 4 h 20"/>
                <a:gd name="T10" fmla="*/ 66 w 84"/>
                <a:gd name="T11" fmla="*/ 4 h 20"/>
                <a:gd name="T12" fmla="*/ 84 w 84"/>
                <a:gd name="T13" fmla="*/ 0 h 20"/>
                <a:gd name="T14" fmla="*/ 66 w 84"/>
                <a:gd name="T15" fmla="*/ 4 h 20"/>
                <a:gd name="T16" fmla="*/ 54 w 84"/>
                <a:gd name="T17" fmla="*/ 6 h 20"/>
                <a:gd name="T18" fmla="*/ 44 w 84"/>
                <a:gd name="T19" fmla="*/ 4 h 20"/>
                <a:gd name="T20" fmla="*/ 38 w 84"/>
                <a:gd name="T21" fmla="*/ 6 h 20"/>
                <a:gd name="T22" fmla="*/ 28 w 84"/>
                <a:gd name="T23" fmla="*/ 8 h 20"/>
                <a:gd name="T24" fmla="*/ 16 w 84"/>
                <a:gd name="T25" fmla="*/ 12 h 20"/>
                <a:gd name="T26" fmla="*/ 8 w 84"/>
                <a:gd name="T27" fmla="*/ 16 h 20"/>
                <a:gd name="T28" fmla="*/ 0 w 84"/>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20"/>
                <a:gd name="T47" fmla="*/ 84 w 84"/>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20">
                  <a:moveTo>
                    <a:pt x="0" y="20"/>
                  </a:moveTo>
                  <a:lnTo>
                    <a:pt x="26" y="8"/>
                  </a:lnTo>
                  <a:lnTo>
                    <a:pt x="36" y="4"/>
                  </a:lnTo>
                  <a:lnTo>
                    <a:pt x="44" y="2"/>
                  </a:lnTo>
                  <a:lnTo>
                    <a:pt x="54" y="4"/>
                  </a:lnTo>
                  <a:lnTo>
                    <a:pt x="66" y="4"/>
                  </a:lnTo>
                  <a:lnTo>
                    <a:pt x="84" y="0"/>
                  </a:lnTo>
                  <a:lnTo>
                    <a:pt x="66" y="4"/>
                  </a:lnTo>
                  <a:lnTo>
                    <a:pt x="54" y="6"/>
                  </a:lnTo>
                  <a:lnTo>
                    <a:pt x="44" y="4"/>
                  </a:lnTo>
                  <a:lnTo>
                    <a:pt x="38" y="6"/>
                  </a:lnTo>
                  <a:lnTo>
                    <a:pt x="28" y="8"/>
                  </a:lnTo>
                  <a:lnTo>
                    <a:pt x="16" y="12"/>
                  </a:lnTo>
                  <a:lnTo>
                    <a:pt x="8" y="16"/>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74" name="Freeform 633"/>
            <p:cNvSpPr>
              <a:spLocks/>
            </p:cNvSpPr>
            <p:nvPr/>
          </p:nvSpPr>
          <p:spPr bwMode="auto">
            <a:xfrm>
              <a:off x="394" y="2796"/>
              <a:ext cx="84" cy="20"/>
            </a:xfrm>
            <a:custGeom>
              <a:avLst/>
              <a:gdLst>
                <a:gd name="T0" fmla="*/ 0 w 84"/>
                <a:gd name="T1" fmla="*/ 20 h 20"/>
                <a:gd name="T2" fmla="*/ 26 w 84"/>
                <a:gd name="T3" fmla="*/ 8 h 20"/>
                <a:gd name="T4" fmla="*/ 36 w 84"/>
                <a:gd name="T5" fmla="*/ 4 h 20"/>
                <a:gd name="T6" fmla="*/ 44 w 84"/>
                <a:gd name="T7" fmla="*/ 2 h 20"/>
                <a:gd name="T8" fmla="*/ 54 w 84"/>
                <a:gd name="T9" fmla="*/ 4 h 20"/>
                <a:gd name="T10" fmla="*/ 66 w 84"/>
                <a:gd name="T11" fmla="*/ 4 h 20"/>
                <a:gd name="T12" fmla="*/ 84 w 84"/>
                <a:gd name="T13" fmla="*/ 0 h 20"/>
                <a:gd name="T14" fmla="*/ 66 w 84"/>
                <a:gd name="T15" fmla="*/ 4 h 20"/>
                <a:gd name="T16" fmla="*/ 54 w 84"/>
                <a:gd name="T17" fmla="*/ 6 h 20"/>
                <a:gd name="T18" fmla="*/ 44 w 84"/>
                <a:gd name="T19" fmla="*/ 4 h 20"/>
                <a:gd name="T20" fmla="*/ 38 w 84"/>
                <a:gd name="T21" fmla="*/ 6 h 20"/>
                <a:gd name="T22" fmla="*/ 28 w 84"/>
                <a:gd name="T23" fmla="*/ 8 h 20"/>
                <a:gd name="T24" fmla="*/ 16 w 84"/>
                <a:gd name="T25" fmla="*/ 12 h 20"/>
                <a:gd name="T26" fmla="*/ 8 w 84"/>
                <a:gd name="T27" fmla="*/ 16 h 20"/>
                <a:gd name="T28" fmla="*/ 0 w 84"/>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20"/>
                <a:gd name="T47" fmla="*/ 84 w 84"/>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20">
                  <a:moveTo>
                    <a:pt x="0" y="20"/>
                  </a:moveTo>
                  <a:lnTo>
                    <a:pt x="26" y="8"/>
                  </a:lnTo>
                  <a:lnTo>
                    <a:pt x="36" y="4"/>
                  </a:lnTo>
                  <a:lnTo>
                    <a:pt x="44" y="2"/>
                  </a:lnTo>
                  <a:lnTo>
                    <a:pt x="54" y="4"/>
                  </a:lnTo>
                  <a:lnTo>
                    <a:pt x="66" y="4"/>
                  </a:lnTo>
                  <a:lnTo>
                    <a:pt x="84" y="0"/>
                  </a:lnTo>
                  <a:lnTo>
                    <a:pt x="66" y="4"/>
                  </a:lnTo>
                  <a:lnTo>
                    <a:pt x="54" y="6"/>
                  </a:lnTo>
                  <a:lnTo>
                    <a:pt x="44" y="4"/>
                  </a:lnTo>
                  <a:lnTo>
                    <a:pt x="38" y="6"/>
                  </a:lnTo>
                  <a:lnTo>
                    <a:pt x="28" y="8"/>
                  </a:lnTo>
                  <a:lnTo>
                    <a:pt x="16" y="12"/>
                  </a:lnTo>
                  <a:lnTo>
                    <a:pt x="8" y="16"/>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75" name="Freeform 634"/>
            <p:cNvSpPr>
              <a:spLocks/>
            </p:cNvSpPr>
            <p:nvPr/>
          </p:nvSpPr>
          <p:spPr bwMode="auto">
            <a:xfrm>
              <a:off x="398" y="2764"/>
              <a:ext cx="98" cy="48"/>
            </a:xfrm>
            <a:custGeom>
              <a:avLst/>
              <a:gdLst>
                <a:gd name="T0" fmla="*/ 0 w 98"/>
                <a:gd name="T1" fmla="*/ 48 h 48"/>
                <a:gd name="T2" fmla="*/ 12 w 98"/>
                <a:gd name="T3" fmla="*/ 44 h 48"/>
                <a:gd name="T4" fmla="*/ 20 w 98"/>
                <a:gd name="T5" fmla="*/ 38 h 48"/>
                <a:gd name="T6" fmla="*/ 30 w 98"/>
                <a:gd name="T7" fmla="*/ 30 h 48"/>
                <a:gd name="T8" fmla="*/ 42 w 98"/>
                <a:gd name="T9" fmla="*/ 22 h 48"/>
                <a:gd name="T10" fmla="*/ 70 w 98"/>
                <a:gd name="T11" fmla="*/ 14 h 48"/>
                <a:gd name="T12" fmla="*/ 86 w 98"/>
                <a:gd name="T13" fmla="*/ 6 h 48"/>
                <a:gd name="T14" fmla="*/ 98 w 98"/>
                <a:gd name="T15" fmla="*/ 0 h 48"/>
                <a:gd name="T16" fmla="*/ 86 w 98"/>
                <a:gd name="T17" fmla="*/ 6 h 48"/>
                <a:gd name="T18" fmla="*/ 70 w 98"/>
                <a:gd name="T19" fmla="*/ 12 h 48"/>
                <a:gd name="T20" fmla="*/ 42 w 98"/>
                <a:gd name="T21" fmla="*/ 18 h 48"/>
                <a:gd name="T22" fmla="*/ 36 w 98"/>
                <a:gd name="T23" fmla="*/ 20 h 48"/>
                <a:gd name="T24" fmla="*/ 30 w 98"/>
                <a:gd name="T25" fmla="*/ 26 h 48"/>
                <a:gd name="T26" fmla="*/ 24 w 98"/>
                <a:gd name="T27" fmla="*/ 34 h 48"/>
                <a:gd name="T28" fmla="*/ 14 w 98"/>
                <a:gd name="T29" fmla="*/ 40 h 48"/>
                <a:gd name="T30" fmla="*/ 6 w 98"/>
                <a:gd name="T31" fmla="*/ 44 h 48"/>
                <a:gd name="T32" fmla="*/ 0 w 9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8"/>
                <a:gd name="T53" fmla="*/ 98 w 9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8">
                  <a:moveTo>
                    <a:pt x="0" y="48"/>
                  </a:moveTo>
                  <a:lnTo>
                    <a:pt x="12" y="44"/>
                  </a:lnTo>
                  <a:lnTo>
                    <a:pt x="20" y="38"/>
                  </a:lnTo>
                  <a:lnTo>
                    <a:pt x="30" y="30"/>
                  </a:lnTo>
                  <a:lnTo>
                    <a:pt x="42" y="22"/>
                  </a:lnTo>
                  <a:lnTo>
                    <a:pt x="70" y="14"/>
                  </a:lnTo>
                  <a:lnTo>
                    <a:pt x="86" y="6"/>
                  </a:lnTo>
                  <a:lnTo>
                    <a:pt x="98" y="0"/>
                  </a:lnTo>
                  <a:lnTo>
                    <a:pt x="86" y="6"/>
                  </a:lnTo>
                  <a:lnTo>
                    <a:pt x="70" y="12"/>
                  </a:lnTo>
                  <a:lnTo>
                    <a:pt x="42" y="18"/>
                  </a:lnTo>
                  <a:lnTo>
                    <a:pt x="36" y="20"/>
                  </a:lnTo>
                  <a:lnTo>
                    <a:pt x="30" y="26"/>
                  </a:lnTo>
                  <a:lnTo>
                    <a:pt x="24" y="34"/>
                  </a:lnTo>
                  <a:lnTo>
                    <a:pt x="14" y="40"/>
                  </a:lnTo>
                  <a:lnTo>
                    <a:pt x="6" y="44"/>
                  </a:lnTo>
                  <a:lnTo>
                    <a:pt x="0" y="48"/>
                  </a:lnTo>
                  <a:close/>
                </a:path>
              </a:pathLst>
            </a:custGeom>
            <a:solidFill>
              <a:srgbClr val="55A26A"/>
            </a:solidFill>
            <a:ln w="3175">
              <a:solidFill>
                <a:srgbClr val="1D1D1B"/>
              </a:solidFill>
              <a:round/>
              <a:headEnd/>
              <a:tailEnd/>
            </a:ln>
          </p:spPr>
          <p:txBody>
            <a:bodyPr/>
            <a:lstStyle/>
            <a:p>
              <a:endParaRPr lang="en-US"/>
            </a:p>
          </p:txBody>
        </p:sp>
        <p:sp>
          <p:nvSpPr>
            <p:cNvPr id="29576" name="Freeform 635"/>
            <p:cNvSpPr>
              <a:spLocks/>
            </p:cNvSpPr>
            <p:nvPr/>
          </p:nvSpPr>
          <p:spPr bwMode="auto">
            <a:xfrm>
              <a:off x="396" y="2712"/>
              <a:ext cx="8" cy="100"/>
            </a:xfrm>
            <a:custGeom>
              <a:avLst/>
              <a:gdLst>
                <a:gd name="T0" fmla="*/ 2 w 8"/>
                <a:gd name="T1" fmla="*/ 100 h 100"/>
                <a:gd name="T2" fmla="*/ 4 w 8"/>
                <a:gd name="T3" fmla="*/ 38 h 100"/>
                <a:gd name="T4" fmla="*/ 8 w 8"/>
                <a:gd name="T5" fmla="*/ 0 h 100"/>
                <a:gd name="T6" fmla="*/ 6 w 8"/>
                <a:gd name="T7" fmla="*/ 0 h 100"/>
                <a:gd name="T8" fmla="*/ 2 w 8"/>
                <a:gd name="T9" fmla="*/ 38 h 100"/>
                <a:gd name="T10" fmla="*/ 0 w 8"/>
                <a:gd name="T11" fmla="*/ 98 h 100"/>
                <a:gd name="T12" fmla="*/ 2 w 8"/>
                <a:gd name="T13" fmla="*/ 100 h 100"/>
                <a:gd name="T14" fmla="*/ 0 60000 65536"/>
                <a:gd name="T15" fmla="*/ 0 60000 65536"/>
                <a:gd name="T16" fmla="*/ 0 60000 65536"/>
                <a:gd name="T17" fmla="*/ 0 60000 65536"/>
                <a:gd name="T18" fmla="*/ 0 60000 65536"/>
                <a:gd name="T19" fmla="*/ 0 60000 65536"/>
                <a:gd name="T20" fmla="*/ 0 60000 65536"/>
                <a:gd name="T21" fmla="*/ 0 w 8"/>
                <a:gd name="T22" fmla="*/ 0 h 100"/>
                <a:gd name="T23" fmla="*/ 8 w 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0">
                  <a:moveTo>
                    <a:pt x="2" y="100"/>
                  </a:moveTo>
                  <a:lnTo>
                    <a:pt x="4" y="38"/>
                  </a:lnTo>
                  <a:lnTo>
                    <a:pt x="8" y="0"/>
                  </a:lnTo>
                  <a:lnTo>
                    <a:pt x="6" y="0"/>
                  </a:lnTo>
                  <a:lnTo>
                    <a:pt x="2" y="38"/>
                  </a:lnTo>
                  <a:lnTo>
                    <a:pt x="0" y="98"/>
                  </a:lnTo>
                  <a:lnTo>
                    <a:pt x="2" y="100"/>
                  </a:lnTo>
                  <a:close/>
                </a:path>
              </a:pathLst>
            </a:custGeom>
            <a:solidFill>
              <a:srgbClr val="52775E"/>
            </a:solidFill>
            <a:ln w="3175">
              <a:solidFill>
                <a:srgbClr val="1D1D1B"/>
              </a:solidFill>
              <a:round/>
              <a:headEnd/>
              <a:tailEnd/>
            </a:ln>
          </p:spPr>
          <p:txBody>
            <a:bodyPr/>
            <a:lstStyle/>
            <a:p>
              <a:endParaRPr lang="en-US"/>
            </a:p>
          </p:txBody>
        </p:sp>
        <p:sp>
          <p:nvSpPr>
            <p:cNvPr id="29577" name="Freeform 636"/>
            <p:cNvSpPr>
              <a:spLocks/>
            </p:cNvSpPr>
            <p:nvPr/>
          </p:nvSpPr>
          <p:spPr bwMode="auto">
            <a:xfrm>
              <a:off x="402" y="2672"/>
              <a:ext cx="12" cy="44"/>
            </a:xfrm>
            <a:custGeom>
              <a:avLst/>
              <a:gdLst>
                <a:gd name="T0" fmla="*/ 2 w 12"/>
                <a:gd name="T1" fmla="*/ 44 h 44"/>
                <a:gd name="T2" fmla="*/ 4 w 12"/>
                <a:gd name="T3" fmla="*/ 44 h 44"/>
                <a:gd name="T4" fmla="*/ 4 w 12"/>
                <a:gd name="T5" fmla="*/ 40 h 44"/>
                <a:gd name="T6" fmla="*/ 6 w 12"/>
                <a:gd name="T7" fmla="*/ 28 h 44"/>
                <a:gd name="T8" fmla="*/ 8 w 12"/>
                <a:gd name="T9" fmla="*/ 18 h 44"/>
                <a:gd name="T10" fmla="*/ 12 w 12"/>
                <a:gd name="T11" fmla="*/ 8 h 44"/>
                <a:gd name="T12" fmla="*/ 12 w 12"/>
                <a:gd name="T13" fmla="*/ 2 h 44"/>
                <a:gd name="T14" fmla="*/ 12 w 12"/>
                <a:gd name="T15" fmla="*/ 0 h 44"/>
                <a:gd name="T16" fmla="*/ 10 w 12"/>
                <a:gd name="T17" fmla="*/ 0 h 44"/>
                <a:gd name="T18" fmla="*/ 8 w 12"/>
                <a:gd name="T19" fmla="*/ 4 h 44"/>
                <a:gd name="T20" fmla="*/ 6 w 12"/>
                <a:gd name="T21" fmla="*/ 12 h 44"/>
                <a:gd name="T22" fmla="*/ 2 w 12"/>
                <a:gd name="T23" fmla="*/ 32 h 44"/>
                <a:gd name="T24" fmla="*/ 0 w 12"/>
                <a:gd name="T25" fmla="*/ 40 h 44"/>
                <a:gd name="T26" fmla="*/ 0 w 12"/>
                <a:gd name="T27" fmla="*/ 42 h 44"/>
                <a:gd name="T28" fmla="*/ 2 w 12"/>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4"/>
                <a:gd name="T47" fmla="*/ 12 w 12"/>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4">
                  <a:moveTo>
                    <a:pt x="2" y="44"/>
                  </a:moveTo>
                  <a:lnTo>
                    <a:pt x="4" y="44"/>
                  </a:lnTo>
                  <a:lnTo>
                    <a:pt x="4" y="40"/>
                  </a:lnTo>
                  <a:lnTo>
                    <a:pt x="6" y="28"/>
                  </a:lnTo>
                  <a:lnTo>
                    <a:pt x="8" y="18"/>
                  </a:lnTo>
                  <a:lnTo>
                    <a:pt x="12" y="8"/>
                  </a:lnTo>
                  <a:lnTo>
                    <a:pt x="12" y="2"/>
                  </a:lnTo>
                  <a:lnTo>
                    <a:pt x="12" y="0"/>
                  </a:lnTo>
                  <a:lnTo>
                    <a:pt x="10" y="0"/>
                  </a:lnTo>
                  <a:lnTo>
                    <a:pt x="8" y="4"/>
                  </a:lnTo>
                  <a:lnTo>
                    <a:pt x="6" y="12"/>
                  </a:lnTo>
                  <a:lnTo>
                    <a:pt x="2" y="32"/>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29578" name="Line 637"/>
            <p:cNvSpPr>
              <a:spLocks noChangeShapeType="1"/>
            </p:cNvSpPr>
            <p:nvPr/>
          </p:nvSpPr>
          <p:spPr bwMode="auto">
            <a:xfrm flipH="1" flipV="1">
              <a:off x="410" y="267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79" name="Line 638"/>
            <p:cNvSpPr>
              <a:spLocks noChangeShapeType="1"/>
            </p:cNvSpPr>
            <p:nvPr/>
          </p:nvSpPr>
          <p:spPr bwMode="auto">
            <a:xfrm flipH="1" flipV="1">
              <a:off x="410" y="267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0" name="Line 639"/>
            <p:cNvSpPr>
              <a:spLocks noChangeShapeType="1"/>
            </p:cNvSpPr>
            <p:nvPr/>
          </p:nvSpPr>
          <p:spPr bwMode="auto">
            <a:xfrm flipH="1" flipV="1">
              <a:off x="408" y="2674"/>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1" name="Line 640"/>
            <p:cNvSpPr>
              <a:spLocks noChangeShapeType="1"/>
            </p:cNvSpPr>
            <p:nvPr/>
          </p:nvSpPr>
          <p:spPr bwMode="auto">
            <a:xfrm flipH="1" flipV="1">
              <a:off x="408" y="267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2" name="Line 641"/>
            <p:cNvSpPr>
              <a:spLocks noChangeShapeType="1"/>
            </p:cNvSpPr>
            <p:nvPr/>
          </p:nvSpPr>
          <p:spPr bwMode="auto">
            <a:xfrm flipH="1" flipV="1">
              <a:off x="408" y="267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3" name="Line 642"/>
            <p:cNvSpPr>
              <a:spLocks noChangeShapeType="1"/>
            </p:cNvSpPr>
            <p:nvPr/>
          </p:nvSpPr>
          <p:spPr bwMode="auto">
            <a:xfrm flipH="1" flipV="1">
              <a:off x="406" y="268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4" name="Line 643"/>
            <p:cNvSpPr>
              <a:spLocks noChangeShapeType="1"/>
            </p:cNvSpPr>
            <p:nvPr/>
          </p:nvSpPr>
          <p:spPr bwMode="auto">
            <a:xfrm flipH="1" flipV="1">
              <a:off x="406" y="268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5" name="Line 644"/>
            <p:cNvSpPr>
              <a:spLocks noChangeShapeType="1"/>
            </p:cNvSpPr>
            <p:nvPr/>
          </p:nvSpPr>
          <p:spPr bwMode="auto">
            <a:xfrm flipH="1" flipV="1">
              <a:off x="406" y="268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6" name="Line 645"/>
            <p:cNvSpPr>
              <a:spLocks noChangeShapeType="1"/>
            </p:cNvSpPr>
            <p:nvPr/>
          </p:nvSpPr>
          <p:spPr bwMode="auto">
            <a:xfrm flipH="1" flipV="1">
              <a:off x="406" y="268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7" name="Line 646"/>
            <p:cNvSpPr>
              <a:spLocks noChangeShapeType="1"/>
            </p:cNvSpPr>
            <p:nvPr/>
          </p:nvSpPr>
          <p:spPr bwMode="auto">
            <a:xfrm flipH="1" flipV="1">
              <a:off x="406" y="268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8" name="Line 647"/>
            <p:cNvSpPr>
              <a:spLocks noChangeShapeType="1"/>
            </p:cNvSpPr>
            <p:nvPr/>
          </p:nvSpPr>
          <p:spPr bwMode="auto">
            <a:xfrm flipH="1" flipV="1">
              <a:off x="404" y="268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9" name="Freeform 648"/>
            <p:cNvSpPr>
              <a:spLocks/>
            </p:cNvSpPr>
            <p:nvPr/>
          </p:nvSpPr>
          <p:spPr bwMode="auto">
            <a:xfrm>
              <a:off x="404" y="2690"/>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0" name="Line 649"/>
            <p:cNvSpPr>
              <a:spLocks noChangeShapeType="1"/>
            </p:cNvSpPr>
            <p:nvPr/>
          </p:nvSpPr>
          <p:spPr bwMode="auto">
            <a:xfrm flipH="1" flipV="1">
              <a:off x="404" y="269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1" name="Line 650"/>
            <p:cNvSpPr>
              <a:spLocks noChangeShapeType="1"/>
            </p:cNvSpPr>
            <p:nvPr/>
          </p:nvSpPr>
          <p:spPr bwMode="auto">
            <a:xfrm flipH="1" flipV="1">
              <a:off x="404" y="269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2" name="Line 651"/>
            <p:cNvSpPr>
              <a:spLocks noChangeShapeType="1"/>
            </p:cNvSpPr>
            <p:nvPr/>
          </p:nvSpPr>
          <p:spPr bwMode="auto">
            <a:xfrm flipH="1" flipV="1">
              <a:off x="404" y="269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3" name="Line 652"/>
            <p:cNvSpPr>
              <a:spLocks noChangeShapeType="1"/>
            </p:cNvSpPr>
            <p:nvPr/>
          </p:nvSpPr>
          <p:spPr bwMode="auto">
            <a:xfrm flipV="1">
              <a:off x="404" y="2696"/>
              <a:ext cx="1"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4" name="Line 653"/>
            <p:cNvSpPr>
              <a:spLocks noChangeShapeType="1"/>
            </p:cNvSpPr>
            <p:nvPr/>
          </p:nvSpPr>
          <p:spPr bwMode="auto">
            <a:xfrm flipH="1" flipV="1">
              <a:off x="404" y="269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5" name="Line 654"/>
            <p:cNvSpPr>
              <a:spLocks noChangeShapeType="1"/>
            </p:cNvSpPr>
            <p:nvPr/>
          </p:nvSpPr>
          <p:spPr bwMode="auto">
            <a:xfrm flipH="1" flipV="1">
              <a:off x="402" y="270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6" name="Line 655"/>
            <p:cNvSpPr>
              <a:spLocks noChangeShapeType="1"/>
            </p:cNvSpPr>
            <p:nvPr/>
          </p:nvSpPr>
          <p:spPr bwMode="auto">
            <a:xfrm flipH="1" flipV="1">
              <a:off x="402" y="270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7" name="Freeform 656"/>
            <p:cNvSpPr>
              <a:spLocks/>
            </p:cNvSpPr>
            <p:nvPr/>
          </p:nvSpPr>
          <p:spPr bwMode="auto">
            <a:xfrm>
              <a:off x="402" y="2704"/>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8" name="Line 657"/>
            <p:cNvSpPr>
              <a:spLocks noChangeShapeType="1"/>
            </p:cNvSpPr>
            <p:nvPr/>
          </p:nvSpPr>
          <p:spPr bwMode="auto">
            <a:xfrm flipH="1" flipV="1">
              <a:off x="402" y="270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9" name="Line 658"/>
            <p:cNvSpPr>
              <a:spLocks noChangeShapeType="1"/>
            </p:cNvSpPr>
            <p:nvPr/>
          </p:nvSpPr>
          <p:spPr bwMode="auto">
            <a:xfrm flipH="1" flipV="1">
              <a:off x="402" y="270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0" name="Line 659"/>
            <p:cNvSpPr>
              <a:spLocks noChangeShapeType="1"/>
            </p:cNvSpPr>
            <p:nvPr/>
          </p:nvSpPr>
          <p:spPr bwMode="auto">
            <a:xfrm flipH="1" flipV="1">
              <a:off x="402" y="271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1" name="Line 660"/>
            <p:cNvSpPr>
              <a:spLocks noChangeShapeType="1"/>
            </p:cNvSpPr>
            <p:nvPr/>
          </p:nvSpPr>
          <p:spPr bwMode="auto">
            <a:xfrm flipH="1" flipV="1">
              <a:off x="400" y="271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2" name="Line 661"/>
            <p:cNvSpPr>
              <a:spLocks noChangeShapeType="1"/>
            </p:cNvSpPr>
            <p:nvPr/>
          </p:nvSpPr>
          <p:spPr bwMode="auto">
            <a:xfrm flipH="1" flipV="1">
              <a:off x="400" y="271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3" name="Line 662"/>
            <p:cNvSpPr>
              <a:spLocks noChangeShapeType="1"/>
            </p:cNvSpPr>
            <p:nvPr/>
          </p:nvSpPr>
          <p:spPr bwMode="auto">
            <a:xfrm flipH="1" flipV="1">
              <a:off x="400" y="271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4" name="Line 663"/>
            <p:cNvSpPr>
              <a:spLocks noChangeShapeType="1"/>
            </p:cNvSpPr>
            <p:nvPr/>
          </p:nvSpPr>
          <p:spPr bwMode="auto">
            <a:xfrm flipH="1" flipV="1">
              <a:off x="400" y="271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5" name="Line 664"/>
            <p:cNvSpPr>
              <a:spLocks noChangeShapeType="1"/>
            </p:cNvSpPr>
            <p:nvPr/>
          </p:nvSpPr>
          <p:spPr bwMode="auto">
            <a:xfrm>
              <a:off x="414" y="2668"/>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6" name="Line 665"/>
            <p:cNvSpPr>
              <a:spLocks noChangeShapeType="1"/>
            </p:cNvSpPr>
            <p:nvPr/>
          </p:nvSpPr>
          <p:spPr bwMode="auto">
            <a:xfrm>
              <a:off x="414" y="2668"/>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7" name="Line 666"/>
            <p:cNvSpPr>
              <a:spLocks noChangeShapeType="1"/>
            </p:cNvSpPr>
            <p:nvPr/>
          </p:nvSpPr>
          <p:spPr bwMode="auto">
            <a:xfrm flipV="1">
              <a:off x="412" y="2668"/>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8" name="Line 667"/>
            <p:cNvSpPr>
              <a:spLocks noChangeShapeType="1"/>
            </p:cNvSpPr>
            <p:nvPr/>
          </p:nvSpPr>
          <p:spPr bwMode="auto">
            <a:xfrm flipV="1">
              <a:off x="414" y="26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9" name="Line 668"/>
            <p:cNvSpPr>
              <a:spLocks noChangeShapeType="1"/>
            </p:cNvSpPr>
            <p:nvPr/>
          </p:nvSpPr>
          <p:spPr bwMode="auto">
            <a:xfrm flipV="1">
              <a:off x="414" y="267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0" name="Line 669"/>
            <p:cNvSpPr>
              <a:spLocks noChangeShapeType="1"/>
            </p:cNvSpPr>
            <p:nvPr/>
          </p:nvSpPr>
          <p:spPr bwMode="auto">
            <a:xfrm flipV="1">
              <a:off x="414" y="26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1" name="Line 670"/>
            <p:cNvSpPr>
              <a:spLocks noChangeShapeType="1"/>
            </p:cNvSpPr>
            <p:nvPr/>
          </p:nvSpPr>
          <p:spPr bwMode="auto">
            <a:xfrm>
              <a:off x="412" y="2678"/>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2" name="Line 671"/>
            <p:cNvSpPr>
              <a:spLocks noChangeShapeType="1"/>
            </p:cNvSpPr>
            <p:nvPr/>
          </p:nvSpPr>
          <p:spPr bwMode="auto">
            <a:xfrm flipV="1">
              <a:off x="414" y="267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3" name="Line 672"/>
            <p:cNvSpPr>
              <a:spLocks noChangeShapeType="1"/>
            </p:cNvSpPr>
            <p:nvPr/>
          </p:nvSpPr>
          <p:spPr bwMode="auto">
            <a:xfrm flipV="1">
              <a:off x="412" y="26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4" name="Line 673"/>
            <p:cNvSpPr>
              <a:spLocks noChangeShapeType="1"/>
            </p:cNvSpPr>
            <p:nvPr/>
          </p:nvSpPr>
          <p:spPr bwMode="auto">
            <a:xfrm flipV="1">
              <a:off x="410" y="26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5" name="Line 674"/>
            <p:cNvSpPr>
              <a:spLocks noChangeShapeType="1"/>
            </p:cNvSpPr>
            <p:nvPr/>
          </p:nvSpPr>
          <p:spPr bwMode="auto">
            <a:xfrm flipV="1">
              <a:off x="410" y="268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6" name="Line 675"/>
            <p:cNvSpPr>
              <a:spLocks noChangeShapeType="1"/>
            </p:cNvSpPr>
            <p:nvPr/>
          </p:nvSpPr>
          <p:spPr bwMode="auto">
            <a:xfrm flipH="1">
              <a:off x="412" y="268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7" name="Line 676"/>
            <p:cNvSpPr>
              <a:spLocks noChangeShapeType="1"/>
            </p:cNvSpPr>
            <p:nvPr/>
          </p:nvSpPr>
          <p:spPr bwMode="auto">
            <a:xfrm>
              <a:off x="410" y="268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8" name="Line 677"/>
            <p:cNvSpPr>
              <a:spLocks noChangeShapeType="1"/>
            </p:cNvSpPr>
            <p:nvPr/>
          </p:nvSpPr>
          <p:spPr bwMode="auto">
            <a:xfrm>
              <a:off x="408" y="269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19" name="Line 678"/>
            <p:cNvSpPr>
              <a:spLocks noChangeShapeType="1"/>
            </p:cNvSpPr>
            <p:nvPr/>
          </p:nvSpPr>
          <p:spPr bwMode="auto">
            <a:xfrm flipV="1">
              <a:off x="410" y="268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0" name="Line 679"/>
            <p:cNvSpPr>
              <a:spLocks noChangeShapeType="1"/>
            </p:cNvSpPr>
            <p:nvPr/>
          </p:nvSpPr>
          <p:spPr bwMode="auto">
            <a:xfrm flipV="1">
              <a:off x="408" y="269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1" name="Line 680"/>
            <p:cNvSpPr>
              <a:spLocks noChangeShapeType="1"/>
            </p:cNvSpPr>
            <p:nvPr/>
          </p:nvSpPr>
          <p:spPr bwMode="auto">
            <a:xfrm flipH="1">
              <a:off x="408" y="269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2" name="Line 681"/>
            <p:cNvSpPr>
              <a:spLocks noChangeShapeType="1"/>
            </p:cNvSpPr>
            <p:nvPr/>
          </p:nvSpPr>
          <p:spPr bwMode="auto">
            <a:xfrm>
              <a:off x="408" y="269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3" name="Line 682"/>
            <p:cNvSpPr>
              <a:spLocks noChangeShapeType="1"/>
            </p:cNvSpPr>
            <p:nvPr/>
          </p:nvSpPr>
          <p:spPr bwMode="auto">
            <a:xfrm>
              <a:off x="408" y="270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4" name="Line 683"/>
            <p:cNvSpPr>
              <a:spLocks noChangeShapeType="1"/>
            </p:cNvSpPr>
            <p:nvPr/>
          </p:nvSpPr>
          <p:spPr bwMode="auto">
            <a:xfrm flipV="1">
              <a:off x="408" y="269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5" name="Line 684"/>
            <p:cNvSpPr>
              <a:spLocks noChangeShapeType="1"/>
            </p:cNvSpPr>
            <p:nvPr/>
          </p:nvSpPr>
          <p:spPr bwMode="auto">
            <a:xfrm flipV="1">
              <a:off x="406" y="270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6" name="Line 685"/>
            <p:cNvSpPr>
              <a:spLocks noChangeShapeType="1"/>
            </p:cNvSpPr>
            <p:nvPr/>
          </p:nvSpPr>
          <p:spPr bwMode="auto">
            <a:xfrm flipH="1">
              <a:off x="406"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7" name="Line 686"/>
            <p:cNvSpPr>
              <a:spLocks noChangeShapeType="1"/>
            </p:cNvSpPr>
            <p:nvPr/>
          </p:nvSpPr>
          <p:spPr bwMode="auto">
            <a:xfrm flipV="1">
              <a:off x="406" y="270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8" name="Line 687"/>
            <p:cNvSpPr>
              <a:spLocks noChangeShapeType="1"/>
            </p:cNvSpPr>
            <p:nvPr/>
          </p:nvSpPr>
          <p:spPr bwMode="auto">
            <a:xfrm flipV="1">
              <a:off x="408"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29" name="Line 688"/>
            <p:cNvSpPr>
              <a:spLocks noChangeShapeType="1"/>
            </p:cNvSpPr>
            <p:nvPr/>
          </p:nvSpPr>
          <p:spPr bwMode="auto">
            <a:xfrm flipV="1">
              <a:off x="406" y="270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0" name="Line 689"/>
            <p:cNvSpPr>
              <a:spLocks noChangeShapeType="1"/>
            </p:cNvSpPr>
            <p:nvPr/>
          </p:nvSpPr>
          <p:spPr bwMode="auto">
            <a:xfrm flipH="1">
              <a:off x="406" y="270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1" name="Line 690"/>
            <p:cNvSpPr>
              <a:spLocks noChangeShapeType="1"/>
            </p:cNvSpPr>
            <p:nvPr/>
          </p:nvSpPr>
          <p:spPr bwMode="auto">
            <a:xfrm flipV="1">
              <a:off x="406" y="270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2" name="Line 691"/>
            <p:cNvSpPr>
              <a:spLocks noChangeShapeType="1"/>
            </p:cNvSpPr>
            <p:nvPr/>
          </p:nvSpPr>
          <p:spPr bwMode="auto">
            <a:xfrm>
              <a:off x="404" y="271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3" name="Line 692"/>
            <p:cNvSpPr>
              <a:spLocks noChangeShapeType="1"/>
            </p:cNvSpPr>
            <p:nvPr/>
          </p:nvSpPr>
          <p:spPr bwMode="auto">
            <a:xfrm flipV="1">
              <a:off x="406" y="271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4" name="Line 693"/>
            <p:cNvSpPr>
              <a:spLocks noChangeShapeType="1"/>
            </p:cNvSpPr>
            <p:nvPr/>
          </p:nvSpPr>
          <p:spPr bwMode="auto">
            <a:xfrm flipH="1">
              <a:off x="404" y="271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35" name="Freeform 694"/>
            <p:cNvSpPr>
              <a:spLocks/>
            </p:cNvSpPr>
            <p:nvPr/>
          </p:nvSpPr>
          <p:spPr bwMode="auto">
            <a:xfrm>
              <a:off x="444" y="2740"/>
              <a:ext cx="14" cy="16"/>
            </a:xfrm>
            <a:custGeom>
              <a:avLst/>
              <a:gdLst>
                <a:gd name="T0" fmla="*/ 14 w 14"/>
                <a:gd name="T1" fmla="*/ 16 h 16"/>
                <a:gd name="T2" fmla="*/ 12 w 14"/>
                <a:gd name="T3" fmla="*/ 12 h 16"/>
                <a:gd name="T4" fmla="*/ 8 w 14"/>
                <a:gd name="T5" fmla="*/ 8 h 16"/>
                <a:gd name="T6" fmla="*/ 2 w 14"/>
                <a:gd name="T7" fmla="*/ 2 h 16"/>
                <a:gd name="T8" fmla="*/ 0 w 14"/>
                <a:gd name="T9" fmla="*/ 0 h 16"/>
                <a:gd name="T10" fmla="*/ 2 w 14"/>
                <a:gd name="T11" fmla="*/ 4 h 16"/>
                <a:gd name="T12" fmla="*/ 4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8" y="8"/>
                  </a:lnTo>
                  <a:lnTo>
                    <a:pt x="2" y="2"/>
                  </a:lnTo>
                  <a:lnTo>
                    <a:pt x="0" y="0"/>
                  </a:lnTo>
                  <a:lnTo>
                    <a:pt x="2" y="4"/>
                  </a:lnTo>
                  <a:lnTo>
                    <a:pt x="4"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36" name="Freeform 695"/>
            <p:cNvSpPr>
              <a:spLocks/>
            </p:cNvSpPr>
            <p:nvPr/>
          </p:nvSpPr>
          <p:spPr bwMode="auto">
            <a:xfrm>
              <a:off x="444" y="2740"/>
              <a:ext cx="14" cy="16"/>
            </a:xfrm>
            <a:custGeom>
              <a:avLst/>
              <a:gdLst>
                <a:gd name="T0" fmla="*/ 12 w 14"/>
                <a:gd name="T1" fmla="*/ 16 h 16"/>
                <a:gd name="T2" fmla="*/ 4 w 14"/>
                <a:gd name="T3" fmla="*/ 10 h 16"/>
                <a:gd name="T4" fmla="*/ 2 w 14"/>
                <a:gd name="T5" fmla="*/ 6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4 h 16"/>
                <a:gd name="T20" fmla="*/ 8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2" y="16"/>
                  </a:moveTo>
                  <a:lnTo>
                    <a:pt x="4" y="10"/>
                  </a:lnTo>
                  <a:lnTo>
                    <a:pt x="2" y="6"/>
                  </a:lnTo>
                  <a:lnTo>
                    <a:pt x="0" y="0"/>
                  </a:lnTo>
                  <a:lnTo>
                    <a:pt x="6" y="8"/>
                  </a:lnTo>
                  <a:lnTo>
                    <a:pt x="8" y="10"/>
                  </a:lnTo>
                  <a:lnTo>
                    <a:pt x="12" y="14"/>
                  </a:lnTo>
                  <a:lnTo>
                    <a:pt x="6" y="8"/>
                  </a:lnTo>
                  <a:lnTo>
                    <a:pt x="0" y="0"/>
                  </a:lnTo>
                  <a:lnTo>
                    <a:pt x="4" y="4"/>
                  </a:lnTo>
                  <a:lnTo>
                    <a:pt x="8"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37" name="Freeform 696"/>
            <p:cNvSpPr>
              <a:spLocks/>
            </p:cNvSpPr>
            <p:nvPr/>
          </p:nvSpPr>
          <p:spPr bwMode="auto">
            <a:xfrm>
              <a:off x="428" y="2734"/>
              <a:ext cx="14" cy="16"/>
            </a:xfrm>
            <a:custGeom>
              <a:avLst/>
              <a:gdLst>
                <a:gd name="T0" fmla="*/ 14 w 14"/>
                <a:gd name="T1" fmla="*/ 16 h 16"/>
                <a:gd name="T2" fmla="*/ 12 w 14"/>
                <a:gd name="T3" fmla="*/ 12 h 16"/>
                <a:gd name="T4" fmla="*/ 10 w 14"/>
                <a:gd name="T5" fmla="*/ 8 h 16"/>
                <a:gd name="T6" fmla="*/ 4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4"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38" name="Freeform 697"/>
            <p:cNvSpPr>
              <a:spLocks/>
            </p:cNvSpPr>
            <p:nvPr/>
          </p:nvSpPr>
          <p:spPr bwMode="auto">
            <a:xfrm>
              <a:off x="428" y="2734"/>
              <a:ext cx="16" cy="16"/>
            </a:xfrm>
            <a:custGeom>
              <a:avLst/>
              <a:gdLst>
                <a:gd name="T0" fmla="*/ 10 w 16"/>
                <a:gd name="T1" fmla="*/ 16 h 16"/>
                <a:gd name="T2" fmla="*/ 4 w 16"/>
                <a:gd name="T3" fmla="*/ 10 h 16"/>
                <a:gd name="T4" fmla="*/ 2 w 16"/>
                <a:gd name="T5" fmla="*/ 4 h 16"/>
                <a:gd name="T6" fmla="*/ 0 w 16"/>
                <a:gd name="T7" fmla="*/ 0 h 16"/>
                <a:gd name="T8" fmla="*/ 8 w 16"/>
                <a:gd name="T9" fmla="*/ 8 h 16"/>
                <a:gd name="T10" fmla="*/ 8 w 16"/>
                <a:gd name="T11" fmla="*/ 10 h 16"/>
                <a:gd name="T12" fmla="*/ 12 w 16"/>
                <a:gd name="T13" fmla="*/ 14 h 16"/>
                <a:gd name="T14" fmla="*/ 6 w 16"/>
                <a:gd name="T15" fmla="*/ 8 h 16"/>
                <a:gd name="T16" fmla="*/ 0 w 16"/>
                <a:gd name="T17" fmla="*/ 0 h 16"/>
                <a:gd name="T18" fmla="*/ 4 w 16"/>
                <a:gd name="T19" fmla="*/ 4 h 16"/>
                <a:gd name="T20" fmla="*/ 8 w 16"/>
                <a:gd name="T21" fmla="*/ 6 h 16"/>
                <a:gd name="T22" fmla="*/ 12 w 16"/>
                <a:gd name="T23" fmla="*/ 8 h 16"/>
                <a:gd name="T24" fmla="*/ 16 w 16"/>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0" y="16"/>
                  </a:moveTo>
                  <a:lnTo>
                    <a:pt x="4" y="10"/>
                  </a:lnTo>
                  <a:lnTo>
                    <a:pt x="2" y="4"/>
                  </a:lnTo>
                  <a:lnTo>
                    <a:pt x="0" y="0"/>
                  </a:lnTo>
                  <a:lnTo>
                    <a:pt x="8" y="8"/>
                  </a:lnTo>
                  <a:lnTo>
                    <a:pt x="8" y="10"/>
                  </a:lnTo>
                  <a:lnTo>
                    <a:pt x="12" y="14"/>
                  </a:lnTo>
                  <a:lnTo>
                    <a:pt x="6" y="8"/>
                  </a:lnTo>
                  <a:lnTo>
                    <a:pt x="0" y="0"/>
                  </a:lnTo>
                  <a:lnTo>
                    <a:pt x="4" y="4"/>
                  </a:lnTo>
                  <a:lnTo>
                    <a:pt x="8" y="6"/>
                  </a:lnTo>
                  <a:lnTo>
                    <a:pt x="12" y="8"/>
                  </a:lnTo>
                  <a:lnTo>
                    <a:pt x="16"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39" name="Freeform 698"/>
            <p:cNvSpPr>
              <a:spLocks/>
            </p:cNvSpPr>
            <p:nvPr/>
          </p:nvSpPr>
          <p:spPr bwMode="auto">
            <a:xfrm>
              <a:off x="446" y="2734"/>
              <a:ext cx="18" cy="8"/>
            </a:xfrm>
            <a:custGeom>
              <a:avLst/>
              <a:gdLst>
                <a:gd name="T0" fmla="*/ 18 w 18"/>
                <a:gd name="T1" fmla="*/ 6 h 8"/>
                <a:gd name="T2" fmla="*/ 4 w 18"/>
                <a:gd name="T3" fmla="*/ 2 h 8"/>
                <a:gd name="T4" fmla="*/ 0 w 18"/>
                <a:gd name="T5" fmla="*/ 0 h 8"/>
                <a:gd name="T6" fmla="*/ 4 w 18"/>
                <a:gd name="T7" fmla="*/ 2 h 8"/>
                <a:gd name="T8" fmla="*/ 8 w 18"/>
                <a:gd name="T9" fmla="*/ 4 h 8"/>
                <a:gd name="T10" fmla="*/ 14 w 18"/>
                <a:gd name="T11" fmla="*/ 8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18" y="6"/>
                  </a:moveTo>
                  <a:lnTo>
                    <a:pt x="4" y="2"/>
                  </a:lnTo>
                  <a:lnTo>
                    <a:pt x="0" y="0"/>
                  </a:lnTo>
                  <a:lnTo>
                    <a:pt x="4" y="2"/>
                  </a:lnTo>
                  <a:lnTo>
                    <a:pt x="8" y="4"/>
                  </a:lnTo>
                  <a:lnTo>
                    <a:pt x="14"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0" name="Freeform 699"/>
            <p:cNvSpPr>
              <a:spLocks/>
            </p:cNvSpPr>
            <p:nvPr/>
          </p:nvSpPr>
          <p:spPr bwMode="auto">
            <a:xfrm>
              <a:off x="446" y="2734"/>
              <a:ext cx="18" cy="10"/>
            </a:xfrm>
            <a:custGeom>
              <a:avLst/>
              <a:gdLst>
                <a:gd name="T0" fmla="*/ 16 w 18"/>
                <a:gd name="T1" fmla="*/ 10 h 10"/>
                <a:gd name="T2" fmla="*/ 4 w 18"/>
                <a:gd name="T3" fmla="*/ 4 h 10"/>
                <a:gd name="T4" fmla="*/ 0 w 18"/>
                <a:gd name="T5" fmla="*/ 0 h 10"/>
                <a:gd name="T6" fmla="*/ 10 w 18"/>
                <a:gd name="T7" fmla="*/ 6 h 10"/>
                <a:gd name="T8" fmla="*/ 12 w 18"/>
                <a:gd name="T9" fmla="*/ 6 h 10"/>
                <a:gd name="T10" fmla="*/ 18 w 18"/>
                <a:gd name="T11" fmla="*/ 8 h 10"/>
                <a:gd name="T12" fmla="*/ 10 w 18"/>
                <a:gd name="T13" fmla="*/ 4 h 10"/>
                <a:gd name="T14" fmla="*/ 0 w 18"/>
                <a:gd name="T15" fmla="*/ 0 h 10"/>
                <a:gd name="T16" fmla="*/ 4 w 18"/>
                <a:gd name="T17" fmla="*/ 2 h 10"/>
                <a:gd name="T18" fmla="*/ 10 w 18"/>
                <a:gd name="T19" fmla="*/ 2 h 10"/>
                <a:gd name="T20" fmla="*/ 14 w 18"/>
                <a:gd name="T21" fmla="*/ 4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6" y="10"/>
                  </a:moveTo>
                  <a:lnTo>
                    <a:pt x="4" y="4"/>
                  </a:lnTo>
                  <a:lnTo>
                    <a:pt x="0" y="0"/>
                  </a:lnTo>
                  <a:lnTo>
                    <a:pt x="10" y="6"/>
                  </a:lnTo>
                  <a:lnTo>
                    <a:pt x="12" y="6"/>
                  </a:lnTo>
                  <a:lnTo>
                    <a:pt x="18" y="8"/>
                  </a:lnTo>
                  <a:lnTo>
                    <a:pt x="10" y="4"/>
                  </a:lnTo>
                  <a:lnTo>
                    <a:pt x="0" y="0"/>
                  </a:lnTo>
                  <a:lnTo>
                    <a:pt x="4" y="2"/>
                  </a:lnTo>
                  <a:lnTo>
                    <a:pt x="10" y="2"/>
                  </a:lnTo>
                  <a:lnTo>
                    <a:pt x="14" y="4"/>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1" name="Freeform 700"/>
            <p:cNvSpPr>
              <a:spLocks/>
            </p:cNvSpPr>
            <p:nvPr/>
          </p:nvSpPr>
          <p:spPr bwMode="auto">
            <a:xfrm>
              <a:off x="430" y="2736"/>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2" name="Freeform 701"/>
            <p:cNvSpPr>
              <a:spLocks/>
            </p:cNvSpPr>
            <p:nvPr/>
          </p:nvSpPr>
          <p:spPr bwMode="auto">
            <a:xfrm>
              <a:off x="428" y="2752"/>
              <a:ext cx="10" cy="16"/>
            </a:xfrm>
            <a:custGeom>
              <a:avLst/>
              <a:gdLst>
                <a:gd name="T0" fmla="*/ 10 w 10"/>
                <a:gd name="T1" fmla="*/ 16 h 16"/>
                <a:gd name="T2" fmla="*/ 8 w 10"/>
                <a:gd name="T3" fmla="*/ 12 h 16"/>
                <a:gd name="T4" fmla="*/ 4 w 10"/>
                <a:gd name="T5" fmla="*/ 8 h 16"/>
                <a:gd name="T6" fmla="*/ 0 w 10"/>
                <a:gd name="T7" fmla="*/ 2 h 16"/>
                <a:gd name="T8" fmla="*/ 0 w 10"/>
                <a:gd name="T9" fmla="*/ 0 h 16"/>
                <a:gd name="T10" fmla="*/ 0 w 10"/>
                <a:gd name="T11" fmla="*/ 2 h 16"/>
                <a:gd name="T12" fmla="*/ 2 w 10"/>
                <a:gd name="T13" fmla="*/ 6 h 16"/>
                <a:gd name="T14" fmla="*/ 6 w 1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6"/>
                <a:gd name="T26" fmla="*/ 10 w 1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6">
                  <a:moveTo>
                    <a:pt x="10" y="16"/>
                  </a:moveTo>
                  <a:lnTo>
                    <a:pt x="8" y="12"/>
                  </a:lnTo>
                  <a:lnTo>
                    <a:pt x="4" y="8"/>
                  </a:lnTo>
                  <a:lnTo>
                    <a:pt x="0" y="2"/>
                  </a:lnTo>
                  <a:lnTo>
                    <a:pt x="0" y="0"/>
                  </a:lnTo>
                  <a:lnTo>
                    <a:pt x="0" y="2"/>
                  </a:lnTo>
                  <a:lnTo>
                    <a:pt x="2" y="6"/>
                  </a:lnTo>
                  <a:lnTo>
                    <a:pt x="6"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3" name="Freeform 702"/>
            <p:cNvSpPr>
              <a:spLocks/>
            </p:cNvSpPr>
            <p:nvPr/>
          </p:nvSpPr>
          <p:spPr bwMode="auto">
            <a:xfrm>
              <a:off x="428" y="2752"/>
              <a:ext cx="10" cy="16"/>
            </a:xfrm>
            <a:custGeom>
              <a:avLst/>
              <a:gdLst>
                <a:gd name="T0" fmla="*/ 6 w 10"/>
                <a:gd name="T1" fmla="*/ 16 h 16"/>
                <a:gd name="T2" fmla="*/ 0 w 10"/>
                <a:gd name="T3" fmla="*/ 10 h 16"/>
                <a:gd name="T4" fmla="*/ 0 w 10"/>
                <a:gd name="T5" fmla="*/ 4 h 16"/>
                <a:gd name="T6" fmla="*/ 0 w 10"/>
                <a:gd name="T7" fmla="*/ 0 h 16"/>
                <a:gd name="T8" fmla="*/ 2 w 10"/>
                <a:gd name="T9" fmla="*/ 8 h 16"/>
                <a:gd name="T10" fmla="*/ 4 w 10"/>
                <a:gd name="T11" fmla="*/ 10 h 16"/>
                <a:gd name="T12" fmla="*/ 8 w 10"/>
                <a:gd name="T13" fmla="*/ 14 h 16"/>
                <a:gd name="T14" fmla="*/ 2 w 10"/>
                <a:gd name="T15" fmla="*/ 8 h 16"/>
                <a:gd name="T16" fmla="*/ 0 w 10"/>
                <a:gd name="T17" fmla="*/ 0 h 16"/>
                <a:gd name="T18" fmla="*/ 0 w 10"/>
                <a:gd name="T19" fmla="*/ 2 h 16"/>
                <a:gd name="T20" fmla="*/ 4 w 10"/>
                <a:gd name="T21" fmla="*/ 6 h 16"/>
                <a:gd name="T22" fmla="*/ 8 w 10"/>
                <a:gd name="T23" fmla="*/ 8 h 16"/>
                <a:gd name="T24" fmla="*/ 10 w 10"/>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6" y="16"/>
                  </a:moveTo>
                  <a:lnTo>
                    <a:pt x="0" y="10"/>
                  </a:lnTo>
                  <a:lnTo>
                    <a:pt x="0" y="4"/>
                  </a:lnTo>
                  <a:lnTo>
                    <a:pt x="0" y="0"/>
                  </a:lnTo>
                  <a:lnTo>
                    <a:pt x="2" y="8"/>
                  </a:lnTo>
                  <a:lnTo>
                    <a:pt x="4" y="10"/>
                  </a:lnTo>
                  <a:lnTo>
                    <a:pt x="8" y="14"/>
                  </a:lnTo>
                  <a:lnTo>
                    <a:pt x="2" y="8"/>
                  </a:lnTo>
                  <a:lnTo>
                    <a:pt x="0" y="0"/>
                  </a:lnTo>
                  <a:lnTo>
                    <a:pt x="0" y="2"/>
                  </a:lnTo>
                  <a:lnTo>
                    <a:pt x="4" y="6"/>
                  </a:lnTo>
                  <a:lnTo>
                    <a:pt x="8" y="8"/>
                  </a:lnTo>
                  <a:lnTo>
                    <a:pt x="10"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4" name="Freeform 703"/>
            <p:cNvSpPr>
              <a:spLocks/>
            </p:cNvSpPr>
            <p:nvPr/>
          </p:nvSpPr>
          <p:spPr bwMode="auto">
            <a:xfrm>
              <a:off x="428" y="2754"/>
              <a:ext cx="6" cy="14"/>
            </a:xfrm>
            <a:custGeom>
              <a:avLst/>
              <a:gdLst>
                <a:gd name="T0" fmla="*/ 0 w 6"/>
                <a:gd name="T1" fmla="*/ 0 h 14"/>
                <a:gd name="T2" fmla="*/ 2 w 6"/>
                <a:gd name="T3" fmla="*/ 8 h 14"/>
                <a:gd name="T4" fmla="*/ 6 w 6"/>
                <a:gd name="T5" fmla="*/ 14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0" y="0"/>
                  </a:moveTo>
                  <a:lnTo>
                    <a:pt x="2" y="8"/>
                  </a:lnTo>
                  <a:lnTo>
                    <a:pt x="6"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5" name="Freeform 704"/>
            <p:cNvSpPr>
              <a:spLocks/>
            </p:cNvSpPr>
            <p:nvPr/>
          </p:nvSpPr>
          <p:spPr bwMode="auto">
            <a:xfrm>
              <a:off x="388" y="2752"/>
              <a:ext cx="10" cy="18"/>
            </a:xfrm>
            <a:custGeom>
              <a:avLst/>
              <a:gdLst>
                <a:gd name="T0" fmla="*/ 0 w 10"/>
                <a:gd name="T1" fmla="*/ 18 h 18"/>
                <a:gd name="T2" fmla="*/ 2 w 10"/>
                <a:gd name="T3" fmla="*/ 14 h 18"/>
                <a:gd name="T4" fmla="*/ 6 w 10"/>
                <a:gd name="T5" fmla="*/ 10 h 18"/>
                <a:gd name="T6" fmla="*/ 8 w 10"/>
                <a:gd name="T7" fmla="*/ 2 h 18"/>
                <a:gd name="T8" fmla="*/ 10 w 10"/>
                <a:gd name="T9" fmla="*/ 0 h 18"/>
                <a:gd name="T10" fmla="*/ 8 w 10"/>
                <a:gd name="T11" fmla="*/ 4 h 18"/>
                <a:gd name="T12" fmla="*/ 6 w 10"/>
                <a:gd name="T13" fmla="*/ 6 h 18"/>
                <a:gd name="T14" fmla="*/ 2 w 10"/>
                <a:gd name="T15" fmla="*/ 12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2" y="14"/>
                  </a:lnTo>
                  <a:lnTo>
                    <a:pt x="6" y="10"/>
                  </a:lnTo>
                  <a:lnTo>
                    <a:pt x="8" y="2"/>
                  </a:lnTo>
                  <a:lnTo>
                    <a:pt x="10" y="0"/>
                  </a:lnTo>
                  <a:lnTo>
                    <a:pt x="8" y="4"/>
                  </a:lnTo>
                  <a:lnTo>
                    <a:pt x="6" y="6"/>
                  </a:lnTo>
                  <a:lnTo>
                    <a:pt x="2"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6" name="Freeform 705"/>
            <p:cNvSpPr>
              <a:spLocks/>
            </p:cNvSpPr>
            <p:nvPr/>
          </p:nvSpPr>
          <p:spPr bwMode="auto">
            <a:xfrm>
              <a:off x="386" y="2752"/>
              <a:ext cx="12" cy="18"/>
            </a:xfrm>
            <a:custGeom>
              <a:avLst/>
              <a:gdLst>
                <a:gd name="T0" fmla="*/ 0 w 12"/>
                <a:gd name="T1" fmla="*/ 14 h 18"/>
                <a:gd name="T2" fmla="*/ 4 w 12"/>
                <a:gd name="T3" fmla="*/ 6 h 18"/>
                <a:gd name="T4" fmla="*/ 8 w 12"/>
                <a:gd name="T5" fmla="*/ 4 h 18"/>
                <a:gd name="T6" fmla="*/ 12 w 12"/>
                <a:gd name="T7" fmla="*/ 0 h 18"/>
                <a:gd name="T8" fmla="*/ 6 w 12"/>
                <a:gd name="T9" fmla="*/ 8 h 18"/>
                <a:gd name="T10" fmla="*/ 4 w 12"/>
                <a:gd name="T11" fmla="*/ 10 h 18"/>
                <a:gd name="T12" fmla="*/ 2 w 12"/>
                <a:gd name="T13" fmla="*/ 16 h 18"/>
                <a:gd name="T14" fmla="*/ 6 w 12"/>
                <a:gd name="T15" fmla="*/ 8 h 18"/>
                <a:gd name="T16" fmla="*/ 12 w 12"/>
                <a:gd name="T17" fmla="*/ 0 h 18"/>
                <a:gd name="T18" fmla="*/ 10 w 12"/>
                <a:gd name="T19" fmla="*/ 4 h 18"/>
                <a:gd name="T20" fmla="*/ 10 w 12"/>
                <a:gd name="T21" fmla="*/ 8 h 18"/>
                <a:gd name="T22" fmla="*/ 8 w 12"/>
                <a:gd name="T23" fmla="*/ 12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6"/>
                  </a:lnTo>
                  <a:lnTo>
                    <a:pt x="8" y="4"/>
                  </a:lnTo>
                  <a:lnTo>
                    <a:pt x="12" y="0"/>
                  </a:lnTo>
                  <a:lnTo>
                    <a:pt x="6" y="8"/>
                  </a:lnTo>
                  <a:lnTo>
                    <a:pt x="4" y="10"/>
                  </a:lnTo>
                  <a:lnTo>
                    <a:pt x="2" y="16"/>
                  </a:lnTo>
                  <a:lnTo>
                    <a:pt x="6" y="8"/>
                  </a:lnTo>
                  <a:lnTo>
                    <a:pt x="12" y="0"/>
                  </a:lnTo>
                  <a:lnTo>
                    <a:pt x="10" y="4"/>
                  </a:lnTo>
                  <a:lnTo>
                    <a:pt x="10" y="8"/>
                  </a:lnTo>
                  <a:lnTo>
                    <a:pt x="8" y="12"/>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7" name="Freeform 706"/>
            <p:cNvSpPr>
              <a:spLocks/>
            </p:cNvSpPr>
            <p:nvPr/>
          </p:nvSpPr>
          <p:spPr bwMode="auto">
            <a:xfrm>
              <a:off x="386" y="2754"/>
              <a:ext cx="10" cy="12"/>
            </a:xfrm>
            <a:custGeom>
              <a:avLst/>
              <a:gdLst>
                <a:gd name="T0" fmla="*/ 10 w 10"/>
                <a:gd name="T1" fmla="*/ 0 h 12"/>
                <a:gd name="T2" fmla="*/ 4 w 10"/>
                <a:gd name="T3" fmla="*/ 6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6"/>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8" name="Freeform 707"/>
            <p:cNvSpPr>
              <a:spLocks/>
            </p:cNvSpPr>
            <p:nvPr/>
          </p:nvSpPr>
          <p:spPr bwMode="auto">
            <a:xfrm>
              <a:off x="426" y="2742"/>
              <a:ext cx="2" cy="12"/>
            </a:xfrm>
            <a:custGeom>
              <a:avLst/>
              <a:gdLst>
                <a:gd name="T0" fmla="*/ 2 w 2"/>
                <a:gd name="T1" fmla="*/ 12 h 12"/>
                <a:gd name="T2" fmla="*/ 2 w 2"/>
                <a:gd name="T3" fmla="*/ 6 h 12"/>
                <a:gd name="T4" fmla="*/ 0 w 2"/>
                <a:gd name="T5" fmla="*/ 2 h 12"/>
                <a:gd name="T6" fmla="*/ 0 w 2"/>
                <a:gd name="T7" fmla="*/ 0 h 12"/>
                <a:gd name="T8" fmla="*/ 2 w 2"/>
                <a:gd name="T9" fmla="*/ 4 h 12"/>
                <a:gd name="T10" fmla="*/ 2 w 2"/>
                <a:gd name="T11" fmla="*/ 8 h 12"/>
                <a:gd name="T12" fmla="*/ 0 60000 65536"/>
                <a:gd name="T13" fmla="*/ 0 60000 65536"/>
                <a:gd name="T14" fmla="*/ 0 60000 65536"/>
                <a:gd name="T15" fmla="*/ 0 60000 65536"/>
                <a:gd name="T16" fmla="*/ 0 60000 65536"/>
                <a:gd name="T17" fmla="*/ 0 60000 65536"/>
                <a:gd name="T18" fmla="*/ 0 w 2"/>
                <a:gd name="T19" fmla="*/ 0 h 12"/>
                <a:gd name="T20" fmla="*/ 2 w 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 h="12">
                  <a:moveTo>
                    <a:pt x="2" y="12"/>
                  </a:moveTo>
                  <a:lnTo>
                    <a:pt x="2" y="6"/>
                  </a:lnTo>
                  <a:lnTo>
                    <a:pt x="0" y="2"/>
                  </a:lnTo>
                  <a:lnTo>
                    <a:pt x="0" y="0"/>
                  </a:lnTo>
                  <a:lnTo>
                    <a:pt x="2"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9" name="Freeform 708"/>
            <p:cNvSpPr>
              <a:spLocks/>
            </p:cNvSpPr>
            <p:nvPr/>
          </p:nvSpPr>
          <p:spPr bwMode="auto">
            <a:xfrm>
              <a:off x="426" y="2742"/>
              <a:ext cx="2" cy="12"/>
            </a:xfrm>
            <a:custGeom>
              <a:avLst/>
              <a:gdLst>
                <a:gd name="T0" fmla="*/ 0 w 2"/>
                <a:gd name="T1" fmla="*/ 12 h 12"/>
                <a:gd name="T2" fmla="*/ 0 w 2"/>
                <a:gd name="T3" fmla="*/ 6 h 12"/>
                <a:gd name="T4" fmla="*/ 0 w 2"/>
                <a:gd name="T5" fmla="*/ 2 h 12"/>
                <a:gd name="T6" fmla="*/ 0 w 2"/>
                <a:gd name="T7" fmla="*/ 0 h 12"/>
                <a:gd name="T8" fmla="*/ 2 w 2"/>
                <a:gd name="T9" fmla="*/ 6 h 12"/>
                <a:gd name="T10" fmla="*/ 2 w 2"/>
                <a:gd name="T11" fmla="*/ 8 h 12"/>
                <a:gd name="T12" fmla="*/ 2 w 2"/>
                <a:gd name="T13" fmla="*/ 10 h 12"/>
                <a:gd name="T14" fmla="*/ 0 w 2"/>
                <a:gd name="T15" fmla="*/ 0 h 12"/>
                <a:gd name="T16" fmla="*/ 2 w 2"/>
                <a:gd name="T17" fmla="*/ 4 h 12"/>
                <a:gd name="T18" fmla="*/ 2 w 2"/>
                <a:gd name="T19" fmla="*/ 8 h 12"/>
                <a:gd name="T20" fmla="*/ 2 w 2"/>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12"/>
                <a:gd name="T35" fmla="*/ 2 w 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12">
                  <a:moveTo>
                    <a:pt x="0" y="12"/>
                  </a:moveTo>
                  <a:lnTo>
                    <a:pt x="0" y="6"/>
                  </a:lnTo>
                  <a:lnTo>
                    <a:pt x="0" y="2"/>
                  </a:lnTo>
                  <a:lnTo>
                    <a:pt x="0" y="0"/>
                  </a:lnTo>
                  <a:lnTo>
                    <a:pt x="2" y="6"/>
                  </a:lnTo>
                  <a:lnTo>
                    <a:pt x="2" y="8"/>
                  </a:lnTo>
                  <a:lnTo>
                    <a:pt x="2" y="10"/>
                  </a:lnTo>
                  <a:lnTo>
                    <a:pt x="0" y="0"/>
                  </a:lnTo>
                  <a:lnTo>
                    <a:pt x="2" y="4"/>
                  </a:lnTo>
                  <a:lnTo>
                    <a:pt x="2" y="8"/>
                  </a:lnTo>
                  <a:lnTo>
                    <a:pt x="2"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50" name="Freeform 709"/>
            <p:cNvSpPr>
              <a:spLocks/>
            </p:cNvSpPr>
            <p:nvPr/>
          </p:nvSpPr>
          <p:spPr bwMode="auto">
            <a:xfrm>
              <a:off x="426" y="2742"/>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51" name="Freeform 710"/>
            <p:cNvSpPr>
              <a:spLocks/>
            </p:cNvSpPr>
            <p:nvPr/>
          </p:nvSpPr>
          <p:spPr bwMode="auto">
            <a:xfrm>
              <a:off x="396" y="2730"/>
              <a:ext cx="50" cy="82"/>
            </a:xfrm>
            <a:custGeom>
              <a:avLst/>
              <a:gdLst>
                <a:gd name="T0" fmla="*/ 0 w 50"/>
                <a:gd name="T1" fmla="*/ 82 h 82"/>
                <a:gd name="T2" fmla="*/ 2 w 50"/>
                <a:gd name="T3" fmla="*/ 66 h 82"/>
                <a:gd name="T4" fmla="*/ 4 w 50"/>
                <a:gd name="T5" fmla="*/ 50 h 82"/>
                <a:gd name="T6" fmla="*/ 8 w 50"/>
                <a:gd name="T7" fmla="*/ 36 h 82"/>
                <a:gd name="T8" fmla="*/ 12 w 50"/>
                <a:gd name="T9" fmla="*/ 26 h 82"/>
                <a:gd name="T10" fmla="*/ 10 w 50"/>
                <a:gd name="T11" fmla="*/ 22 h 82"/>
                <a:gd name="T12" fmla="*/ 6 w 50"/>
                <a:gd name="T13" fmla="*/ 20 h 82"/>
                <a:gd name="T14" fmla="*/ 4 w 50"/>
                <a:gd name="T15" fmla="*/ 20 h 82"/>
                <a:gd name="T16" fmla="*/ 0 w 50"/>
                <a:gd name="T17" fmla="*/ 22 h 82"/>
                <a:gd name="T18" fmla="*/ 4 w 50"/>
                <a:gd name="T19" fmla="*/ 20 h 82"/>
                <a:gd name="T20" fmla="*/ 6 w 50"/>
                <a:gd name="T21" fmla="*/ 20 h 82"/>
                <a:gd name="T22" fmla="*/ 10 w 50"/>
                <a:gd name="T23" fmla="*/ 22 h 82"/>
                <a:gd name="T24" fmla="*/ 12 w 50"/>
                <a:gd name="T25" fmla="*/ 24 h 82"/>
                <a:gd name="T26" fmla="*/ 20 w 50"/>
                <a:gd name="T27" fmla="*/ 10 h 82"/>
                <a:gd name="T28" fmla="*/ 28 w 50"/>
                <a:gd name="T29" fmla="*/ 2 h 82"/>
                <a:gd name="T30" fmla="*/ 30 w 50"/>
                <a:gd name="T31" fmla="*/ 2 h 82"/>
                <a:gd name="T32" fmla="*/ 32 w 50"/>
                <a:gd name="T33" fmla="*/ 0 h 82"/>
                <a:gd name="T34" fmla="*/ 34 w 50"/>
                <a:gd name="T35" fmla="*/ 0 h 82"/>
                <a:gd name="T36" fmla="*/ 46 w 50"/>
                <a:gd name="T37" fmla="*/ 2 h 82"/>
                <a:gd name="T38" fmla="*/ 50 w 50"/>
                <a:gd name="T39" fmla="*/ 4 h 82"/>
                <a:gd name="T40" fmla="*/ 46 w 50"/>
                <a:gd name="T41" fmla="*/ 2 h 82"/>
                <a:gd name="T42" fmla="*/ 34 w 50"/>
                <a:gd name="T43" fmla="*/ 0 h 82"/>
                <a:gd name="T44" fmla="*/ 44 w 50"/>
                <a:gd name="T45" fmla="*/ 6 h 82"/>
                <a:gd name="T46" fmla="*/ 48 w 50"/>
                <a:gd name="T47" fmla="*/ 10 h 82"/>
                <a:gd name="T48" fmla="*/ 48 w 50"/>
                <a:gd name="T49" fmla="*/ 12 h 82"/>
                <a:gd name="T50" fmla="*/ 42 w 50"/>
                <a:gd name="T51" fmla="*/ 6 h 82"/>
                <a:gd name="T52" fmla="*/ 32 w 50"/>
                <a:gd name="T53" fmla="*/ 0 h 82"/>
                <a:gd name="T54" fmla="*/ 30 w 50"/>
                <a:gd name="T55" fmla="*/ 2 h 82"/>
                <a:gd name="T56" fmla="*/ 32 w 50"/>
                <a:gd name="T57" fmla="*/ 4 h 82"/>
                <a:gd name="T58" fmla="*/ 34 w 50"/>
                <a:gd name="T59" fmla="*/ 4 h 82"/>
                <a:gd name="T60" fmla="*/ 32 w 50"/>
                <a:gd name="T61" fmla="*/ 4 h 82"/>
                <a:gd name="T62" fmla="*/ 30 w 50"/>
                <a:gd name="T63" fmla="*/ 2 h 82"/>
                <a:gd name="T64" fmla="*/ 22 w 50"/>
                <a:gd name="T65" fmla="*/ 10 h 82"/>
                <a:gd name="T66" fmla="*/ 28 w 50"/>
                <a:gd name="T67" fmla="*/ 10 h 82"/>
                <a:gd name="T68" fmla="*/ 30 w 50"/>
                <a:gd name="T69" fmla="*/ 12 h 82"/>
                <a:gd name="T70" fmla="*/ 28 w 50"/>
                <a:gd name="T71" fmla="*/ 10 h 82"/>
                <a:gd name="T72" fmla="*/ 22 w 50"/>
                <a:gd name="T73" fmla="*/ 10 h 82"/>
                <a:gd name="T74" fmla="*/ 14 w 50"/>
                <a:gd name="T75" fmla="*/ 24 h 82"/>
                <a:gd name="T76" fmla="*/ 18 w 50"/>
                <a:gd name="T77" fmla="*/ 20 h 82"/>
                <a:gd name="T78" fmla="*/ 24 w 50"/>
                <a:gd name="T79" fmla="*/ 20 h 82"/>
                <a:gd name="T80" fmla="*/ 28 w 50"/>
                <a:gd name="T81" fmla="*/ 20 h 82"/>
                <a:gd name="T82" fmla="*/ 32 w 50"/>
                <a:gd name="T83" fmla="*/ 22 h 82"/>
                <a:gd name="T84" fmla="*/ 32 w 50"/>
                <a:gd name="T85" fmla="*/ 24 h 82"/>
                <a:gd name="T86" fmla="*/ 24 w 50"/>
                <a:gd name="T87" fmla="*/ 20 h 82"/>
                <a:gd name="T88" fmla="*/ 18 w 50"/>
                <a:gd name="T89" fmla="*/ 22 h 82"/>
                <a:gd name="T90" fmla="*/ 14 w 50"/>
                <a:gd name="T91" fmla="*/ 24 h 82"/>
                <a:gd name="T92" fmla="*/ 12 w 50"/>
                <a:gd name="T93" fmla="*/ 26 h 82"/>
                <a:gd name="T94" fmla="*/ 8 w 50"/>
                <a:gd name="T95" fmla="*/ 36 h 82"/>
                <a:gd name="T96" fmla="*/ 4 w 50"/>
                <a:gd name="T97" fmla="*/ 50 h 82"/>
                <a:gd name="T98" fmla="*/ 2 w 50"/>
                <a:gd name="T99" fmla="*/ 66 h 82"/>
                <a:gd name="T100" fmla="*/ 0 w 50"/>
                <a:gd name="T101" fmla="*/ 82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2"/>
                <a:gd name="T155" fmla="*/ 50 w 50"/>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2">
                  <a:moveTo>
                    <a:pt x="0" y="82"/>
                  </a:moveTo>
                  <a:lnTo>
                    <a:pt x="2" y="66"/>
                  </a:lnTo>
                  <a:lnTo>
                    <a:pt x="4" y="50"/>
                  </a:lnTo>
                  <a:lnTo>
                    <a:pt x="8" y="36"/>
                  </a:lnTo>
                  <a:lnTo>
                    <a:pt x="12" y="26"/>
                  </a:lnTo>
                  <a:lnTo>
                    <a:pt x="10" y="22"/>
                  </a:lnTo>
                  <a:lnTo>
                    <a:pt x="6" y="20"/>
                  </a:lnTo>
                  <a:lnTo>
                    <a:pt x="4" y="20"/>
                  </a:lnTo>
                  <a:lnTo>
                    <a:pt x="0" y="22"/>
                  </a:lnTo>
                  <a:lnTo>
                    <a:pt x="4" y="20"/>
                  </a:lnTo>
                  <a:lnTo>
                    <a:pt x="6" y="20"/>
                  </a:lnTo>
                  <a:lnTo>
                    <a:pt x="10" y="22"/>
                  </a:lnTo>
                  <a:lnTo>
                    <a:pt x="12" y="24"/>
                  </a:lnTo>
                  <a:lnTo>
                    <a:pt x="20" y="10"/>
                  </a:lnTo>
                  <a:lnTo>
                    <a:pt x="28" y="2"/>
                  </a:lnTo>
                  <a:lnTo>
                    <a:pt x="30" y="2"/>
                  </a:lnTo>
                  <a:lnTo>
                    <a:pt x="32" y="0"/>
                  </a:lnTo>
                  <a:lnTo>
                    <a:pt x="34" y="0"/>
                  </a:lnTo>
                  <a:lnTo>
                    <a:pt x="46" y="2"/>
                  </a:lnTo>
                  <a:lnTo>
                    <a:pt x="50" y="4"/>
                  </a:lnTo>
                  <a:lnTo>
                    <a:pt x="46" y="2"/>
                  </a:lnTo>
                  <a:lnTo>
                    <a:pt x="34" y="0"/>
                  </a:lnTo>
                  <a:lnTo>
                    <a:pt x="44" y="6"/>
                  </a:lnTo>
                  <a:lnTo>
                    <a:pt x="48" y="10"/>
                  </a:lnTo>
                  <a:lnTo>
                    <a:pt x="48" y="12"/>
                  </a:lnTo>
                  <a:lnTo>
                    <a:pt x="42" y="6"/>
                  </a:lnTo>
                  <a:lnTo>
                    <a:pt x="32" y="0"/>
                  </a:lnTo>
                  <a:lnTo>
                    <a:pt x="30" y="2"/>
                  </a:lnTo>
                  <a:lnTo>
                    <a:pt x="32" y="4"/>
                  </a:lnTo>
                  <a:lnTo>
                    <a:pt x="34" y="4"/>
                  </a:lnTo>
                  <a:lnTo>
                    <a:pt x="32" y="4"/>
                  </a:lnTo>
                  <a:lnTo>
                    <a:pt x="30" y="2"/>
                  </a:lnTo>
                  <a:lnTo>
                    <a:pt x="22" y="10"/>
                  </a:lnTo>
                  <a:lnTo>
                    <a:pt x="28" y="10"/>
                  </a:lnTo>
                  <a:lnTo>
                    <a:pt x="30" y="12"/>
                  </a:lnTo>
                  <a:lnTo>
                    <a:pt x="28" y="10"/>
                  </a:lnTo>
                  <a:lnTo>
                    <a:pt x="22" y="10"/>
                  </a:lnTo>
                  <a:lnTo>
                    <a:pt x="14" y="24"/>
                  </a:lnTo>
                  <a:lnTo>
                    <a:pt x="18" y="20"/>
                  </a:lnTo>
                  <a:lnTo>
                    <a:pt x="24" y="20"/>
                  </a:lnTo>
                  <a:lnTo>
                    <a:pt x="28" y="20"/>
                  </a:lnTo>
                  <a:lnTo>
                    <a:pt x="32" y="22"/>
                  </a:lnTo>
                  <a:lnTo>
                    <a:pt x="32" y="24"/>
                  </a:lnTo>
                  <a:lnTo>
                    <a:pt x="24" y="20"/>
                  </a:lnTo>
                  <a:lnTo>
                    <a:pt x="18"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29652" name="Freeform 711"/>
            <p:cNvSpPr>
              <a:spLocks/>
            </p:cNvSpPr>
            <p:nvPr/>
          </p:nvSpPr>
          <p:spPr bwMode="auto">
            <a:xfrm>
              <a:off x="382" y="2732"/>
              <a:ext cx="16" cy="82"/>
            </a:xfrm>
            <a:custGeom>
              <a:avLst/>
              <a:gdLst>
                <a:gd name="T0" fmla="*/ 14 w 16"/>
                <a:gd name="T1" fmla="*/ 82 h 82"/>
                <a:gd name="T2" fmla="*/ 10 w 16"/>
                <a:gd name="T3" fmla="*/ 70 h 82"/>
                <a:gd name="T4" fmla="*/ 8 w 16"/>
                <a:gd name="T5" fmla="*/ 58 h 82"/>
                <a:gd name="T6" fmla="*/ 10 w 16"/>
                <a:gd name="T7" fmla="*/ 48 h 82"/>
                <a:gd name="T8" fmla="*/ 10 w 16"/>
                <a:gd name="T9" fmla="*/ 40 h 82"/>
                <a:gd name="T10" fmla="*/ 10 w 16"/>
                <a:gd name="T11" fmla="*/ 34 h 82"/>
                <a:gd name="T12" fmla="*/ 6 w 16"/>
                <a:gd name="T13" fmla="*/ 18 h 82"/>
                <a:gd name="T14" fmla="*/ 0 w 16"/>
                <a:gd name="T15" fmla="*/ 0 h 82"/>
                <a:gd name="T16" fmla="*/ 2 w 16"/>
                <a:gd name="T17" fmla="*/ 8 h 82"/>
                <a:gd name="T18" fmla="*/ 4 w 16"/>
                <a:gd name="T19" fmla="*/ 14 h 82"/>
                <a:gd name="T20" fmla="*/ 4 w 16"/>
                <a:gd name="T21" fmla="*/ 22 h 82"/>
                <a:gd name="T22" fmla="*/ 4 w 16"/>
                <a:gd name="T23" fmla="*/ 26 h 82"/>
                <a:gd name="T24" fmla="*/ 8 w 16"/>
                <a:gd name="T25" fmla="*/ 32 h 82"/>
                <a:gd name="T26" fmla="*/ 8 w 16"/>
                <a:gd name="T27" fmla="*/ 42 h 82"/>
                <a:gd name="T28" fmla="*/ 10 w 16"/>
                <a:gd name="T29" fmla="*/ 54 h 82"/>
                <a:gd name="T30" fmla="*/ 12 w 16"/>
                <a:gd name="T31" fmla="*/ 66 h 82"/>
                <a:gd name="T32" fmla="*/ 14 w 16"/>
                <a:gd name="T33" fmla="*/ 74 h 82"/>
                <a:gd name="T34" fmla="*/ 16 w 16"/>
                <a:gd name="T35" fmla="*/ 80 h 82"/>
                <a:gd name="T36" fmla="*/ 14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4" y="82"/>
                  </a:moveTo>
                  <a:lnTo>
                    <a:pt x="10" y="70"/>
                  </a:lnTo>
                  <a:lnTo>
                    <a:pt x="8" y="58"/>
                  </a:lnTo>
                  <a:lnTo>
                    <a:pt x="10" y="48"/>
                  </a:lnTo>
                  <a:lnTo>
                    <a:pt x="10" y="40"/>
                  </a:lnTo>
                  <a:lnTo>
                    <a:pt x="10" y="34"/>
                  </a:lnTo>
                  <a:lnTo>
                    <a:pt x="6" y="18"/>
                  </a:lnTo>
                  <a:lnTo>
                    <a:pt x="0" y="0"/>
                  </a:lnTo>
                  <a:lnTo>
                    <a:pt x="2" y="8"/>
                  </a:lnTo>
                  <a:lnTo>
                    <a:pt x="4" y="14"/>
                  </a:lnTo>
                  <a:lnTo>
                    <a:pt x="4" y="22"/>
                  </a:lnTo>
                  <a:lnTo>
                    <a:pt x="4" y="26"/>
                  </a:lnTo>
                  <a:lnTo>
                    <a:pt x="8" y="32"/>
                  </a:lnTo>
                  <a:lnTo>
                    <a:pt x="8" y="42"/>
                  </a:lnTo>
                  <a:lnTo>
                    <a:pt x="10" y="54"/>
                  </a:lnTo>
                  <a:lnTo>
                    <a:pt x="12" y="66"/>
                  </a:lnTo>
                  <a:lnTo>
                    <a:pt x="14" y="74"/>
                  </a:lnTo>
                  <a:lnTo>
                    <a:pt x="16" y="80"/>
                  </a:lnTo>
                  <a:lnTo>
                    <a:pt x="14" y="82"/>
                  </a:lnTo>
                  <a:close/>
                </a:path>
              </a:pathLst>
            </a:custGeom>
            <a:solidFill>
              <a:srgbClr val="55A26A"/>
            </a:solidFill>
            <a:ln w="3175">
              <a:solidFill>
                <a:srgbClr val="1D1D1B"/>
              </a:solidFill>
              <a:round/>
              <a:headEnd/>
              <a:tailEnd/>
            </a:ln>
          </p:spPr>
          <p:txBody>
            <a:bodyPr/>
            <a:lstStyle/>
            <a:p>
              <a:endParaRPr lang="en-US"/>
            </a:p>
          </p:txBody>
        </p:sp>
        <p:sp>
          <p:nvSpPr>
            <p:cNvPr id="29653" name="Freeform 712"/>
            <p:cNvSpPr>
              <a:spLocks/>
            </p:cNvSpPr>
            <p:nvPr/>
          </p:nvSpPr>
          <p:spPr bwMode="auto">
            <a:xfrm>
              <a:off x="392" y="2652"/>
              <a:ext cx="22" cy="60"/>
            </a:xfrm>
            <a:custGeom>
              <a:avLst/>
              <a:gdLst>
                <a:gd name="T0" fmla="*/ 8 w 22"/>
                <a:gd name="T1" fmla="*/ 14 h 60"/>
                <a:gd name="T2" fmla="*/ 14 w 22"/>
                <a:gd name="T3" fmla="*/ 28 h 60"/>
                <a:gd name="T4" fmla="*/ 20 w 22"/>
                <a:gd name="T5" fmla="*/ 46 h 60"/>
                <a:gd name="T6" fmla="*/ 22 w 22"/>
                <a:gd name="T7" fmla="*/ 60 h 60"/>
                <a:gd name="T8" fmla="*/ 16 w 22"/>
                <a:gd name="T9" fmla="*/ 42 h 60"/>
                <a:gd name="T10" fmla="*/ 10 w 22"/>
                <a:gd name="T11" fmla="*/ 28 h 60"/>
                <a:gd name="T12" fmla="*/ 2 w 22"/>
                <a:gd name="T13" fmla="*/ 8 h 60"/>
                <a:gd name="T14" fmla="*/ 0 w 22"/>
                <a:gd name="T15" fmla="*/ 0 h 60"/>
                <a:gd name="T16" fmla="*/ 8 w 22"/>
                <a:gd name="T17" fmla="*/ 1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0"/>
                <a:gd name="T29" fmla="*/ 22 w 2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0">
                  <a:moveTo>
                    <a:pt x="8" y="14"/>
                  </a:moveTo>
                  <a:lnTo>
                    <a:pt x="14" y="28"/>
                  </a:lnTo>
                  <a:lnTo>
                    <a:pt x="20" y="46"/>
                  </a:lnTo>
                  <a:lnTo>
                    <a:pt x="22" y="60"/>
                  </a:lnTo>
                  <a:lnTo>
                    <a:pt x="16" y="42"/>
                  </a:lnTo>
                  <a:lnTo>
                    <a:pt x="10" y="28"/>
                  </a:lnTo>
                  <a:lnTo>
                    <a:pt x="2"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29654" name="Freeform 713"/>
            <p:cNvSpPr>
              <a:spLocks/>
            </p:cNvSpPr>
            <p:nvPr/>
          </p:nvSpPr>
          <p:spPr bwMode="auto">
            <a:xfrm>
              <a:off x="394" y="2716"/>
              <a:ext cx="32" cy="102"/>
            </a:xfrm>
            <a:custGeom>
              <a:avLst/>
              <a:gdLst>
                <a:gd name="T0" fmla="*/ 6 w 32"/>
                <a:gd name="T1" fmla="*/ 66 h 102"/>
                <a:gd name="T2" fmla="*/ 2 w 32"/>
                <a:gd name="T3" fmla="*/ 86 h 102"/>
                <a:gd name="T4" fmla="*/ 0 w 32"/>
                <a:gd name="T5" fmla="*/ 102 h 102"/>
                <a:gd name="T6" fmla="*/ 2 w 32"/>
                <a:gd name="T7" fmla="*/ 98 h 102"/>
                <a:gd name="T8" fmla="*/ 6 w 32"/>
                <a:gd name="T9" fmla="*/ 90 h 102"/>
                <a:gd name="T10" fmla="*/ 8 w 32"/>
                <a:gd name="T11" fmla="*/ 72 h 102"/>
                <a:gd name="T12" fmla="*/ 12 w 32"/>
                <a:gd name="T13" fmla="*/ 52 h 102"/>
                <a:gd name="T14" fmla="*/ 14 w 32"/>
                <a:gd name="T15" fmla="*/ 38 h 102"/>
                <a:gd name="T16" fmla="*/ 18 w 32"/>
                <a:gd name="T17" fmla="*/ 26 h 102"/>
                <a:gd name="T18" fmla="*/ 32 w 32"/>
                <a:gd name="T19" fmla="*/ 0 h 102"/>
                <a:gd name="T20" fmla="*/ 16 w 32"/>
                <a:gd name="T21" fmla="*/ 18 h 102"/>
                <a:gd name="T22" fmla="*/ 14 w 32"/>
                <a:gd name="T23" fmla="*/ 28 h 102"/>
                <a:gd name="T24" fmla="*/ 10 w 32"/>
                <a:gd name="T25" fmla="*/ 42 h 102"/>
                <a:gd name="T26" fmla="*/ 6 w 32"/>
                <a:gd name="T27" fmla="*/ 6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6"/>
                  </a:moveTo>
                  <a:lnTo>
                    <a:pt x="2" y="86"/>
                  </a:lnTo>
                  <a:lnTo>
                    <a:pt x="0" y="102"/>
                  </a:lnTo>
                  <a:lnTo>
                    <a:pt x="2" y="98"/>
                  </a:lnTo>
                  <a:lnTo>
                    <a:pt x="6" y="90"/>
                  </a:lnTo>
                  <a:lnTo>
                    <a:pt x="8" y="72"/>
                  </a:lnTo>
                  <a:lnTo>
                    <a:pt x="12" y="52"/>
                  </a:lnTo>
                  <a:lnTo>
                    <a:pt x="14" y="38"/>
                  </a:lnTo>
                  <a:lnTo>
                    <a:pt x="18" y="26"/>
                  </a:lnTo>
                  <a:lnTo>
                    <a:pt x="32" y="0"/>
                  </a:lnTo>
                  <a:lnTo>
                    <a:pt x="16" y="18"/>
                  </a:lnTo>
                  <a:lnTo>
                    <a:pt x="14" y="28"/>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29655" name="Freeform 714"/>
            <p:cNvSpPr>
              <a:spLocks/>
            </p:cNvSpPr>
            <p:nvPr/>
          </p:nvSpPr>
          <p:spPr bwMode="auto">
            <a:xfrm>
              <a:off x="426" y="2670"/>
              <a:ext cx="40" cy="46"/>
            </a:xfrm>
            <a:custGeom>
              <a:avLst/>
              <a:gdLst>
                <a:gd name="T0" fmla="*/ 28 w 40"/>
                <a:gd name="T1" fmla="*/ 10 h 46"/>
                <a:gd name="T2" fmla="*/ 16 w 40"/>
                <a:gd name="T3" fmla="*/ 20 h 46"/>
                <a:gd name="T4" fmla="*/ 2 w 40"/>
                <a:gd name="T5" fmla="*/ 34 h 46"/>
                <a:gd name="T6" fmla="*/ 0 w 40"/>
                <a:gd name="T7" fmla="*/ 46 h 46"/>
                <a:gd name="T8" fmla="*/ 8 w 40"/>
                <a:gd name="T9" fmla="*/ 32 h 46"/>
                <a:gd name="T10" fmla="*/ 20 w 40"/>
                <a:gd name="T11" fmla="*/ 22 h 46"/>
                <a:gd name="T12" fmla="*/ 36 w 40"/>
                <a:gd name="T13" fmla="*/ 6 h 46"/>
                <a:gd name="T14" fmla="*/ 40 w 40"/>
                <a:gd name="T15" fmla="*/ 0 h 46"/>
                <a:gd name="T16" fmla="*/ 28 w 40"/>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6"/>
                <a:gd name="T29" fmla="*/ 40 w 4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6">
                  <a:moveTo>
                    <a:pt x="28" y="10"/>
                  </a:moveTo>
                  <a:lnTo>
                    <a:pt x="16" y="20"/>
                  </a:lnTo>
                  <a:lnTo>
                    <a:pt x="2" y="34"/>
                  </a:lnTo>
                  <a:lnTo>
                    <a:pt x="0" y="46"/>
                  </a:lnTo>
                  <a:lnTo>
                    <a:pt x="8" y="32"/>
                  </a:lnTo>
                  <a:lnTo>
                    <a:pt x="20" y="22"/>
                  </a:lnTo>
                  <a:lnTo>
                    <a:pt x="36" y="6"/>
                  </a:lnTo>
                  <a:lnTo>
                    <a:pt x="40" y="0"/>
                  </a:lnTo>
                  <a:lnTo>
                    <a:pt x="28" y="10"/>
                  </a:lnTo>
                  <a:close/>
                </a:path>
              </a:pathLst>
            </a:custGeom>
            <a:solidFill>
              <a:srgbClr val="47A568"/>
            </a:solidFill>
            <a:ln w="3175">
              <a:solidFill>
                <a:srgbClr val="1D1D1B"/>
              </a:solidFill>
              <a:round/>
              <a:headEnd/>
              <a:tailEnd/>
            </a:ln>
          </p:spPr>
          <p:txBody>
            <a:bodyPr/>
            <a:lstStyle/>
            <a:p>
              <a:endParaRPr lang="en-US"/>
            </a:p>
          </p:txBody>
        </p:sp>
        <p:sp>
          <p:nvSpPr>
            <p:cNvPr id="29656" name="Freeform 715"/>
            <p:cNvSpPr>
              <a:spLocks/>
            </p:cNvSpPr>
            <p:nvPr/>
          </p:nvSpPr>
          <p:spPr bwMode="auto">
            <a:xfrm>
              <a:off x="400" y="2758"/>
              <a:ext cx="36" cy="56"/>
            </a:xfrm>
            <a:custGeom>
              <a:avLst/>
              <a:gdLst>
                <a:gd name="T0" fmla="*/ 0 w 36"/>
                <a:gd name="T1" fmla="*/ 56 h 56"/>
                <a:gd name="T2" fmla="*/ 4 w 36"/>
                <a:gd name="T3" fmla="*/ 44 h 56"/>
                <a:gd name="T4" fmla="*/ 6 w 36"/>
                <a:gd name="T5" fmla="*/ 32 h 56"/>
                <a:gd name="T6" fmla="*/ 8 w 36"/>
                <a:gd name="T7" fmla="*/ 20 h 56"/>
                <a:gd name="T8" fmla="*/ 12 w 36"/>
                <a:gd name="T9" fmla="*/ 4 h 56"/>
                <a:gd name="T10" fmla="*/ 14 w 36"/>
                <a:gd name="T11" fmla="*/ 4 h 56"/>
                <a:gd name="T12" fmla="*/ 18 w 36"/>
                <a:gd name="T13" fmla="*/ 4 h 56"/>
                <a:gd name="T14" fmla="*/ 26 w 36"/>
                <a:gd name="T15" fmla="*/ 10 h 56"/>
                <a:gd name="T16" fmla="*/ 32 w 36"/>
                <a:gd name="T17" fmla="*/ 14 h 56"/>
                <a:gd name="T18" fmla="*/ 34 w 36"/>
                <a:gd name="T19" fmla="*/ 14 h 56"/>
                <a:gd name="T20" fmla="*/ 36 w 36"/>
                <a:gd name="T21" fmla="*/ 12 h 56"/>
                <a:gd name="T22" fmla="*/ 34 w 36"/>
                <a:gd name="T23" fmla="*/ 14 h 56"/>
                <a:gd name="T24" fmla="*/ 30 w 36"/>
                <a:gd name="T25" fmla="*/ 14 h 56"/>
                <a:gd name="T26" fmla="*/ 24 w 36"/>
                <a:gd name="T27" fmla="*/ 8 h 56"/>
                <a:gd name="T28" fmla="*/ 16 w 36"/>
                <a:gd name="T29" fmla="*/ 2 h 56"/>
                <a:gd name="T30" fmla="*/ 12 w 36"/>
                <a:gd name="T31" fmla="*/ 0 h 56"/>
                <a:gd name="T32" fmla="*/ 10 w 36"/>
                <a:gd name="T33" fmla="*/ 0 h 56"/>
                <a:gd name="T34" fmla="*/ 8 w 36"/>
                <a:gd name="T35" fmla="*/ 6 h 56"/>
                <a:gd name="T36" fmla="*/ 6 w 36"/>
                <a:gd name="T37" fmla="*/ 16 h 56"/>
                <a:gd name="T38" fmla="*/ 4 w 36"/>
                <a:gd name="T39" fmla="*/ 28 h 56"/>
                <a:gd name="T40" fmla="*/ 2 w 36"/>
                <a:gd name="T41" fmla="*/ 40 h 56"/>
                <a:gd name="T42" fmla="*/ 2 w 36"/>
                <a:gd name="T43" fmla="*/ 48 h 56"/>
                <a:gd name="T44" fmla="*/ 0 w 36"/>
                <a:gd name="T45" fmla="*/ 54 h 56"/>
                <a:gd name="T46" fmla="*/ 0 w 36"/>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6"/>
                <a:gd name="T74" fmla="*/ 36 w 36"/>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6">
                  <a:moveTo>
                    <a:pt x="0" y="56"/>
                  </a:moveTo>
                  <a:lnTo>
                    <a:pt x="4" y="44"/>
                  </a:lnTo>
                  <a:lnTo>
                    <a:pt x="6" y="32"/>
                  </a:lnTo>
                  <a:lnTo>
                    <a:pt x="8" y="20"/>
                  </a:lnTo>
                  <a:lnTo>
                    <a:pt x="12" y="4"/>
                  </a:lnTo>
                  <a:lnTo>
                    <a:pt x="14" y="4"/>
                  </a:lnTo>
                  <a:lnTo>
                    <a:pt x="18" y="4"/>
                  </a:lnTo>
                  <a:lnTo>
                    <a:pt x="26" y="10"/>
                  </a:lnTo>
                  <a:lnTo>
                    <a:pt x="32" y="14"/>
                  </a:lnTo>
                  <a:lnTo>
                    <a:pt x="34" y="14"/>
                  </a:lnTo>
                  <a:lnTo>
                    <a:pt x="36" y="12"/>
                  </a:lnTo>
                  <a:lnTo>
                    <a:pt x="34" y="14"/>
                  </a:lnTo>
                  <a:lnTo>
                    <a:pt x="30" y="14"/>
                  </a:lnTo>
                  <a:lnTo>
                    <a:pt x="24" y="8"/>
                  </a:lnTo>
                  <a:lnTo>
                    <a:pt x="16" y="2"/>
                  </a:lnTo>
                  <a:lnTo>
                    <a:pt x="12" y="0"/>
                  </a:lnTo>
                  <a:lnTo>
                    <a:pt x="10" y="0"/>
                  </a:lnTo>
                  <a:lnTo>
                    <a:pt x="8" y="6"/>
                  </a:lnTo>
                  <a:lnTo>
                    <a:pt x="6" y="16"/>
                  </a:lnTo>
                  <a:lnTo>
                    <a:pt x="4" y="28"/>
                  </a:lnTo>
                  <a:lnTo>
                    <a:pt x="2"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29657" name="Freeform 716"/>
            <p:cNvSpPr>
              <a:spLocks/>
            </p:cNvSpPr>
            <p:nvPr/>
          </p:nvSpPr>
          <p:spPr bwMode="auto">
            <a:xfrm>
              <a:off x="398" y="2776"/>
              <a:ext cx="54" cy="38"/>
            </a:xfrm>
            <a:custGeom>
              <a:avLst/>
              <a:gdLst>
                <a:gd name="T0" fmla="*/ 0 w 54"/>
                <a:gd name="T1" fmla="*/ 38 h 38"/>
                <a:gd name="T2" fmla="*/ 16 w 54"/>
                <a:gd name="T3" fmla="*/ 18 h 38"/>
                <a:gd name="T4" fmla="*/ 26 w 54"/>
                <a:gd name="T5" fmla="*/ 6 h 38"/>
                <a:gd name="T6" fmla="*/ 30 w 54"/>
                <a:gd name="T7" fmla="*/ 0 h 38"/>
                <a:gd name="T8" fmla="*/ 32 w 54"/>
                <a:gd name="T9" fmla="*/ 2 h 38"/>
                <a:gd name="T10" fmla="*/ 36 w 54"/>
                <a:gd name="T11" fmla="*/ 2 h 38"/>
                <a:gd name="T12" fmla="*/ 44 w 54"/>
                <a:gd name="T13" fmla="*/ 8 h 38"/>
                <a:gd name="T14" fmla="*/ 50 w 54"/>
                <a:gd name="T15" fmla="*/ 14 h 38"/>
                <a:gd name="T16" fmla="*/ 52 w 54"/>
                <a:gd name="T17" fmla="*/ 16 h 38"/>
                <a:gd name="T18" fmla="*/ 54 w 54"/>
                <a:gd name="T19" fmla="*/ 14 h 38"/>
                <a:gd name="T20" fmla="*/ 52 w 54"/>
                <a:gd name="T21" fmla="*/ 16 h 38"/>
                <a:gd name="T22" fmla="*/ 50 w 54"/>
                <a:gd name="T23" fmla="*/ 14 h 38"/>
                <a:gd name="T24" fmla="*/ 44 w 54"/>
                <a:gd name="T25" fmla="*/ 10 h 38"/>
                <a:gd name="T26" fmla="*/ 38 w 54"/>
                <a:gd name="T27" fmla="*/ 4 h 38"/>
                <a:gd name="T28" fmla="*/ 34 w 54"/>
                <a:gd name="T29" fmla="*/ 2 h 38"/>
                <a:gd name="T30" fmla="*/ 30 w 54"/>
                <a:gd name="T31" fmla="*/ 2 h 38"/>
                <a:gd name="T32" fmla="*/ 28 w 54"/>
                <a:gd name="T33" fmla="*/ 6 h 38"/>
                <a:gd name="T34" fmla="*/ 20 w 54"/>
                <a:gd name="T35" fmla="*/ 16 h 38"/>
                <a:gd name="T36" fmla="*/ 6 w 54"/>
                <a:gd name="T37" fmla="*/ 36 h 38"/>
                <a:gd name="T38" fmla="*/ 0 w 54"/>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8"/>
                <a:gd name="T62" fmla="*/ 54 w 54"/>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8">
                  <a:moveTo>
                    <a:pt x="0" y="38"/>
                  </a:moveTo>
                  <a:lnTo>
                    <a:pt x="16" y="18"/>
                  </a:lnTo>
                  <a:lnTo>
                    <a:pt x="26" y="6"/>
                  </a:lnTo>
                  <a:lnTo>
                    <a:pt x="30" y="0"/>
                  </a:lnTo>
                  <a:lnTo>
                    <a:pt x="32" y="2"/>
                  </a:lnTo>
                  <a:lnTo>
                    <a:pt x="36" y="2"/>
                  </a:lnTo>
                  <a:lnTo>
                    <a:pt x="44" y="8"/>
                  </a:lnTo>
                  <a:lnTo>
                    <a:pt x="50" y="14"/>
                  </a:lnTo>
                  <a:lnTo>
                    <a:pt x="52" y="16"/>
                  </a:lnTo>
                  <a:lnTo>
                    <a:pt x="54" y="14"/>
                  </a:lnTo>
                  <a:lnTo>
                    <a:pt x="52" y="16"/>
                  </a:lnTo>
                  <a:lnTo>
                    <a:pt x="50" y="14"/>
                  </a:lnTo>
                  <a:lnTo>
                    <a:pt x="44" y="10"/>
                  </a:lnTo>
                  <a:lnTo>
                    <a:pt x="38" y="4"/>
                  </a:lnTo>
                  <a:lnTo>
                    <a:pt x="34" y="2"/>
                  </a:lnTo>
                  <a:lnTo>
                    <a:pt x="30" y="2"/>
                  </a:lnTo>
                  <a:lnTo>
                    <a:pt x="28" y="6"/>
                  </a:lnTo>
                  <a:lnTo>
                    <a:pt x="20" y="16"/>
                  </a:lnTo>
                  <a:lnTo>
                    <a:pt x="6" y="36"/>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58" name="Freeform 717"/>
            <p:cNvSpPr>
              <a:spLocks/>
            </p:cNvSpPr>
            <p:nvPr/>
          </p:nvSpPr>
          <p:spPr bwMode="auto">
            <a:xfrm>
              <a:off x="398" y="2776"/>
              <a:ext cx="54" cy="38"/>
            </a:xfrm>
            <a:custGeom>
              <a:avLst/>
              <a:gdLst>
                <a:gd name="T0" fmla="*/ 0 w 54"/>
                <a:gd name="T1" fmla="*/ 38 h 38"/>
                <a:gd name="T2" fmla="*/ 16 w 54"/>
                <a:gd name="T3" fmla="*/ 18 h 38"/>
                <a:gd name="T4" fmla="*/ 26 w 54"/>
                <a:gd name="T5" fmla="*/ 6 h 38"/>
                <a:gd name="T6" fmla="*/ 30 w 54"/>
                <a:gd name="T7" fmla="*/ 0 h 38"/>
                <a:gd name="T8" fmla="*/ 32 w 54"/>
                <a:gd name="T9" fmla="*/ 2 h 38"/>
                <a:gd name="T10" fmla="*/ 36 w 54"/>
                <a:gd name="T11" fmla="*/ 2 h 38"/>
                <a:gd name="T12" fmla="*/ 44 w 54"/>
                <a:gd name="T13" fmla="*/ 8 h 38"/>
                <a:gd name="T14" fmla="*/ 50 w 54"/>
                <a:gd name="T15" fmla="*/ 14 h 38"/>
                <a:gd name="T16" fmla="*/ 52 w 54"/>
                <a:gd name="T17" fmla="*/ 16 h 38"/>
                <a:gd name="T18" fmla="*/ 54 w 54"/>
                <a:gd name="T19" fmla="*/ 14 h 38"/>
                <a:gd name="T20" fmla="*/ 52 w 54"/>
                <a:gd name="T21" fmla="*/ 16 h 38"/>
                <a:gd name="T22" fmla="*/ 50 w 54"/>
                <a:gd name="T23" fmla="*/ 14 h 38"/>
                <a:gd name="T24" fmla="*/ 44 w 54"/>
                <a:gd name="T25" fmla="*/ 10 h 38"/>
                <a:gd name="T26" fmla="*/ 38 w 54"/>
                <a:gd name="T27" fmla="*/ 4 h 38"/>
                <a:gd name="T28" fmla="*/ 34 w 54"/>
                <a:gd name="T29" fmla="*/ 2 h 38"/>
                <a:gd name="T30" fmla="*/ 30 w 54"/>
                <a:gd name="T31" fmla="*/ 2 h 38"/>
                <a:gd name="T32" fmla="*/ 28 w 54"/>
                <a:gd name="T33" fmla="*/ 6 h 38"/>
                <a:gd name="T34" fmla="*/ 20 w 54"/>
                <a:gd name="T35" fmla="*/ 16 h 38"/>
                <a:gd name="T36" fmla="*/ 6 w 54"/>
                <a:gd name="T37" fmla="*/ 36 h 38"/>
                <a:gd name="T38" fmla="*/ 0 w 54"/>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8"/>
                <a:gd name="T62" fmla="*/ 54 w 54"/>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8">
                  <a:moveTo>
                    <a:pt x="0" y="38"/>
                  </a:moveTo>
                  <a:lnTo>
                    <a:pt x="16" y="18"/>
                  </a:lnTo>
                  <a:lnTo>
                    <a:pt x="26" y="6"/>
                  </a:lnTo>
                  <a:lnTo>
                    <a:pt x="30" y="0"/>
                  </a:lnTo>
                  <a:lnTo>
                    <a:pt x="32" y="2"/>
                  </a:lnTo>
                  <a:lnTo>
                    <a:pt x="36" y="2"/>
                  </a:lnTo>
                  <a:lnTo>
                    <a:pt x="44" y="8"/>
                  </a:lnTo>
                  <a:lnTo>
                    <a:pt x="50" y="14"/>
                  </a:lnTo>
                  <a:lnTo>
                    <a:pt x="52" y="16"/>
                  </a:lnTo>
                  <a:lnTo>
                    <a:pt x="54" y="14"/>
                  </a:lnTo>
                  <a:lnTo>
                    <a:pt x="52" y="16"/>
                  </a:lnTo>
                  <a:lnTo>
                    <a:pt x="50" y="14"/>
                  </a:lnTo>
                  <a:lnTo>
                    <a:pt x="44" y="10"/>
                  </a:lnTo>
                  <a:lnTo>
                    <a:pt x="38" y="4"/>
                  </a:lnTo>
                  <a:lnTo>
                    <a:pt x="34" y="2"/>
                  </a:lnTo>
                  <a:lnTo>
                    <a:pt x="30" y="2"/>
                  </a:lnTo>
                  <a:lnTo>
                    <a:pt x="28" y="6"/>
                  </a:lnTo>
                  <a:lnTo>
                    <a:pt x="20" y="16"/>
                  </a:lnTo>
                  <a:lnTo>
                    <a:pt x="6" y="36"/>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59" name="Freeform 718"/>
            <p:cNvSpPr>
              <a:spLocks/>
            </p:cNvSpPr>
            <p:nvPr/>
          </p:nvSpPr>
          <p:spPr bwMode="auto">
            <a:xfrm>
              <a:off x="326" y="2804"/>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60" name="Freeform 719"/>
            <p:cNvSpPr>
              <a:spLocks/>
            </p:cNvSpPr>
            <p:nvPr/>
          </p:nvSpPr>
          <p:spPr bwMode="auto">
            <a:xfrm>
              <a:off x="326" y="2804"/>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61" name="Freeform 720"/>
            <p:cNvSpPr>
              <a:spLocks/>
            </p:cNvSpPr>
            <p:nvPr/>
          </p:nvSpPr>
          <p:spPr bwMode="auto">
            <a:xfrm>
              <a:off x="344" y="2776"/>
              <a:ext cx="54" cy="38"/>
            </a:xfrm>
            <a:custGeom>
              <a:avLst/>
              <a:gdLst>
                <a:gd name="T0" fmla="*/ 54 w 54"/>
                <a:gd name="T1" fmla="*/ 38 h 38"/>
                <a:gd name="T2" fmla="*/ 40 w 54"/>
                <a:gd name="T3" fmla="*/ 16 h 38"/>
                <a:gd name="T4" fmla="*/ 30 w 54"/>
                <a:gd name="T5" fmla="*/ 6 h 38"/>
                <a:gd name="T6" fmla="*/ 24 w 54"/>
                <a:gd name="T7" fmla="*/ 0 h 38"/>
                <a:gd name="T8" fmla="*/ 20 w 54"/>
                <a:gd name="T9" fmla="*/ 2 h 38"/>
                <a:gd name="T10" fmla="*/ 16 w 54"/>
                <a:gd name="T11" fmla="*/ 2 h 38"/>
                <a:gd name="T12" fmla="*/ 8 w 54"/>
                <a:gd name="T13" fmla="*/ 8 h 38"/>
                <a:gd name="T14" fmla="*/ 4 w 54"/>
                <a:gd name="T15" fmla="*/ 14 h 38"/>
                <a:gd name="T16" fmla="*/ 2 w 54"/>
                <a:gd name="T17" fmla="*/ 16 h 38"/>
                <a:gd name="T18" fmla="*/ 0 w 54"/>
                <a:gd name="T19" fmla="*/ 14 h 38"/>
                <a:gd name="T20" fmla="*/ 0 w 54"/>
                <a:gd name="T21" fmla="*/ 16 h 38"/>
                <a:gd name="T22" fmla="*/ 2 w 54"/>
                <a:gd name="T23" fmla="*/ 14 h 38"/>
                <a:gd name="T24" fmla="*/ 8 w 54"/>
                <a:gd name="T25" fmla="*/ 10 h 38"/>
                <a:gd name="T26" fmla="*/ 14 w 54"/>
                <a:gd name="T27" fmla="*/ 4 h 38"/>
                <a:gd name="T28" fmla="*/ 18 w 54"/>
                <a:gd name="T29" fmla="*/ 2 h 38"/>
                <a:gd name="T30" fmla="*/ 22 w 54"/>
                <a:gd name="T31" fmla="*/ 2 h 38"/>
                <a:gd name="T32" fmla="*/ 28 w 54"/>
                <a:gd name="T33" fmla="*/ 6 h 38"/>
                <a:gd name="T34" fmla="*/ 36 w 54"/>
                <a:gd name="T35" fmla="*/ 16 h 38"/>
                <a:gd name="T36" fmla="*/ 44 w 54"/>
                <a:gd name="T37" fmla="*/ 26 h 38"/>
                <a:gd name="T38" fmla="*/ 50 w 54"/>
                <a:gd name="T39" fmla="*/ 34 h 38"/>
                <a:gd name="T40" fmla="*/ 54 w 54"/>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8"/>
                <a:gd name="T65" fmla="*/ 54 w 5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8">
                  <a:moveTo>
                    <a:pt x="54" y="38"/>
                  </a:moveTo>
                  <a:lnTo>
                    <a:pt x="40" y="16"/>
                  </a:lnTo>
                  <a:lnTo>
                    <a:pt x="30" y="6"/>
                  </a:lnTo>
                  <a:lnTo>
                    <a:pt x="24" y="0"/>
                  </a:lnTo>
                  <a:lnTo>
                    <a:pt x="20" y="2"/>
                  </a:lnTo>
                  <a:lnTo>
                    <a:pt x="16" y="2"/>
                  </a:lnTo>
                  <a:lnTo>
                    <a:pt x="8" y="8"/>
                  </a:lnTo>
                  <a:lnTo>
                    <a:pt x="4" y="14"/>
                  </a:lnTo>
                  <a:lnTo>
                    <a:pt x="2" y="16"/>
                  </a:lnTo>
                  <a:lnTo>
                    <a:pt x="0" y="14"/>
                  </a:lnTo>
                  <a:lnTo>
                    <a:pt x="0" y="16"/>
                  </a:lnTo>
                  <a:lnTo>
                    <a:pt x="2" y="14"/>
                  </a:lnTo>
                  <a:lnTo>
                    <a:pt x="8" y="10"/>
                  </a:lnTo>
                  <a:lnTo>
                    <a:pt x="14" y="4"/>
                  </a:lnTo>
                  <a:lnTo>
                    <a:pt x="18" y="2"/>
                  </a:lnTo>
                  <a:lnTo>
                    <a:pt x="22" y="2"/>
                  </a:lnTo>
                  <a:lnTo>
                    <a:pt x="28" y="6"/>
                  </a:lnTo>
                  <a:lnTo>
                    <a:pt x="36" y="16"/>
                  </a:lnTo>
                  <a:lnTo>
                    <a:pt x="44" y="26"/>
                  </a:lnTo>
                  <a:lnTo>
                    <a:pt x="50" y="34"/>
                  </a:lnTo>
                  <a:lnTo>
                    <a:pt x="54"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62" name="Freeform 721"/>
            <p:cNvSpPr>
              <a:spLocks/>
            </p:cNvSpPr>
            <p:nvPr/>
          </p:nvSpPr>
          <p:spPr bwMode="auto">
            <a:xfrm>
              <a:off x="344" y="2776"/>
              <a:ext cx="54" cy="38"/>
            </a:xfrm>
            <a:custGeom>
              <a:avLst/>
              <a:gdLst>
                <a:gd name="T0" fmla="*/ 54 w 54"/>
                <a:gd name="T1" fmla="*/ 38 h 38"/>
                <a:gd name="T2" fmla="*/ 40 w 54"/>
                <a:gd name="T3" fmla="*/ 16 h 38"/>
                <a:gd name="T4" fmla="*/ 30 w 54"/>
                <a:gd name="T5" fmla="*/ 6 h 38"/>
                <a:gd name="T6" fmla="*/ 24 w 54"/>
                <a:gd name="T7" fmla="*/ 0 h 38"/>
                <a:gd name="T8" fmla="*/ 20 w 54"/>
                <a:gd name="T9" fmla="*/ 2 h 38"/>
                <a:gd name="T10" fmla="*/ 16 w 54"/>
                <a:gd name="T11" fmla="*/ 2 h 38"/>
                <a:gd name="T12" fmla="*/ 8 w 54"/>
                <a:gd name="T13" fmla="*/ 8 h 38"/>
                <a:gd name="T14" fmla="*/ 4 w 54"/>
                <a:gd name="T15" fmla="*/ 14 h 38"/>
                <a:gd name="T16" fmla="*/ 2 w 54"/>
                <a:gd name="T17" fmla="*/ 16 h 38"/>
                <a:gd name="T18" fmla="*/ 0 w 54"/>
                <a:gd name="T19" fmla="*/ 14 h 38"/>
                <a:gd name="T20" fmla="*/ 0 w 54"/>
                <a:gd name="T21" fmla="*/ 16 h 38"/>
                <a:gd name="T22" fmla="*/ 2 w 54"/>
                <a:gd name="T23" fmla="*/ 14 h 38"/>
                <a:gd name="T24" fmla="*/ 8 w 54"/>
                <a:gd name="T25" fmla="*/ 10 h 38"/>
                <a:gd name="T26" fmla="*/ 14 w 54"/>
                <a:gd name="T27" fmla="*/ 4 h 38"/>
                <a:gd name="T28" fmla="*/ 18 w 54"/>
                <a:gd name="T29" fmla="*/ 2 h 38"/>
                <a:gd name="T30" fmla="*/ 22 w 54"/>
                <a:gd name="T31" fmla="*/ 2 h 38"/>
                <a:gd name="T32" fmla="*/ 28 w 54"/>
                <a:gd name="T33" fmla="*/ 6 h 38"/>
                <a:gd name="T34" fmla="*/ 36 w 54"/>
                <a:gd name="T35" fmla="*/ 16 h 38"/>
                <a:gd name="T36" fmla="*/ 44 w 54"/>
                <a:gd name="T37" fmla="*/ 26 h 38"/>
                <a:gd name="T38" fmla="*/ 50 w 54"/>
                <a:gd name="T39" fmla="*/ 34 h 38"/>
                <a:gd name="T40" fmla="*/ 54 w 54"/>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8"/>
                <a:gd name="T65" fmla="*/ 54 w 5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8">
                  <a:moveTo>
                    <a:pt x="54" y="38"/>
                  </a:moveTo>
                  <a:lnTo>
                    <a:pt x="40" y="16"/>
                  </a:lnTo>
                  <a:lnTo>
                    <a:pt x="30" y="6"/>
                  </a:lnTo>
                  <a:lnTo>
                    <a:pt x="24" y="0"/>
                  </a:lnTo>
                  <a:lnTo>
                    <a:pt x="20" y="2"/>
                  </a:lnTo>
                  <a:lnTo>
                    <a:pt x="16" y="2"/>
                  </a:lnTo>
                  <a:lnTo>
                    <a:pt x="8" y="8"/>
                  </a:lnTo>
                  <a:lnTo>
                    <a:pt x="4" y="14"/>
                  </a:lnTo>
                  <a:lnTo>
                    <a:pt x="2" y="16"/>
                  </a:lnTo>
                  <a:lnTo>
                    <a:pt x="0" y="14"/>
                  </a:lnTo>
                  <a:lnTo>
                    <a:pt x="0" y="16"/>
                  </a:lnTo>
                  <a:lnTo>
                    <a:pt x="2" y="14"/>
                  </a:lnTo>
                  <a:lnTo>
                    <a:pt x="8" y="10"/>
                  </a:lnTo>
                  <a:lnTo>
                    <a:pt x="14" y="4"/>
                  </a:lnTo>
                  <a:lnTo>
                    <a:pt x="18" y="2"/>
                  </a:lnTo>
                  <a:lnTo>
                    <a:pt x="22" y="2"/>
                  </a:lnTo>
                  <a:lnTo>
                    <a:pt x="28" y="6"/>
                  </a:lnTo>
                  <a:lnTo>
                    <a:pt x="36" y="16"/>
                  </a:lnTo>
                  <a:lnTo>
                    <a:pt x="44" y="26"/>
                  </a:lnTo>
                  <a:lnTo>
                    <a:pt x="50" y="34"/>
                  </a:lnTo>
                  <a:lnTo>
                    <a:pt x="54"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63" name="Freeform 722"/>
            <p:cNvSpPr>
              <a:spLocks/>
            </p:cNvSpPr>
            <p:nvPr/>
          </p:nvSpPr>
          <p:spPr bwMode="auto">
            <a:xfrm>
              <a:off x="398" y="2746"/>
              <a:ext cx="42" cy="68"/>
            </a:xfrm>
            <a:custGeom>
              <a:avLst/>
              <a:gdLst>
                <a:gd name="T0" fmla="*/ 0 w 42"/>
                <a:gd name="T1" fmla="*/ 68 h 68"/>
                <a:gd name="T2" fmla="*/ 6 w 42"/>
                <a:gd name="T3" fmla="*/ 56 h 68"/>
                <a:gd name="T4" fmla="*/ 12 w 42"/>
                <a:gd name="T5" fmla="*/ 48 h 68"/>
                <a:gd name="T6" fmla="*/ 16 w 42"/>
                <a:gd name="T7" fmla="*/ 36 h 68"/>
                <a:gd name="T8" fmla="*/ 24 w 42"/>
                <a:gd name="T9" fmla="*/ 20 h 68"/>
                <a:gd name="T10" fmla="*/ 30 w 42"/>
                <a:gd name="T11" fmla="*/ 12 h 68"/>
                <a:gd name="T12" fmla="*/ 36 w 42"/>
                <a:gd name="T13" fmla="*/ 6 h 68"/>
                <a:gd name="T14" fmla="*/ 42 w 42"/>
                <a:gd name="T15" fmla="*/ 0 h 68"/>
                <a:gd name="T16" fmla="*/ 36 w 42"/>
                <a:gd name="T17" fmla="*/ 4 h 68"/>
                <a:gd name="T18" fmla="*/ 30 w 42"/>
                <a:gd name="T19" fmla="*/ 10 h 68"/>
                <a:gd name="T20" fmla="*/ 22 w 42"/>
                <a:gd name="T21" fmla="*/ 16 h 68"/>
                <a:gd name="T22" fmla="*/ 18 w 42"/>
                <a:gd name="T23" fmla="*/ 22 h 68"/>
                <a:gd name="T24" fmla="*/ 16 w 42"/>
                <a:gd name="T25" fmla="*/ 30 h 68"/>
                <a:gd name="T26" fmla="*/ 12 w 42"/>
                <a:gd name="T27" fmla="*/ 42 h 68"/>
                <a:gd name="T28" fmla="*/ 6 w 42"/>
                <a:gd name="T29" fmla="*/ 54 h 68"/>
                <a:gd name="T30" fmla="*/ 4 w 42"/>
                <a:gd name="T31" fmla="*/ 62 h 68"/>
                <a:gd name="T32" fmla="*/ 0 w 42"/>
                <a:gd name="T33" fmla="*/ 66 h 68"/>
                <a:gd name="T34" fmla="*/ 0 w 42"/>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8"/>
                <a:gd name="T56" fmla="*/ 42 w 42"/>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8">
                  <a:moveTo>
                    <a:pt x="0" y="68"/>
                  </a:moveTo>
                  <a:lnTo>
                    <a:pt x="6" y="56"/>
                  </a:lnTo>
                  <a:lnTo>
                    <a:pt x="12" y="48"/>
                  </a:lnTo>
                  <a:lnTo>
                    <a:pt x="16" y="36"/>
                  </a:lnTo>
                  <a:lnTo>
                    <a:pt x="24" y="20"/>
                  </a:lnTo>
                  <a:lnTo>
                    <a:pt x="30" y="12"/>
                  </a:lnTo>
                  <a:lnTo>
                    <a:pt x="36" y="6"/>
                  </a:lnTo>
                  <a:lnTo>
                    <a:pt x="42" y="0"/>
                  </a:lnTo>
                  <a:lnTo>
                    <a:pt x="36" y="4"/>
                  </a:lnTo>
                  <a:lnTo>
                    <a:pt x="30" y="10"/>
                  </a:lnTo>
                  <a:lnTo>
                    <a:pt x="22" y="16"/>
                  </a:lnTo>
                  <a:lnTo>
                    <a:pt x="18" y="22"/>
                  </a:lnTo>
                  <a:lnTo>
                    <a:pt x="16" y="30"/>
                  </a:lnTo>
                  <a:lnTo>
                    <a:pt x="12" y="42"/>
                  </a:lnTo>
                  <a:lnTo>
                    <a:pt x="6"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29664" name="Freeform 723"/>
            <p:cNvSpPr>
              <a:spLocks/>
            </p:cNvSpPr>
            <p:nvPr/>
          </p:nvSpPr>
          <p:spPr bwMode="auto">
            <a:xfrm>
              <a:off x="386" y="2812"/>
              <a:ext cx="12" cy="8"/>
            </a:xfrm>
            <a:custGeom>
              <a:avLst/>
              <a:gdLst>
                <a:gd name="T0" fmla="*/ 12 w 12"/>
                <a:gd name="T1" fmla="*/ 0 h 8"/>
                <a:gd name="T2" fmla="*/ 8 w 12"/>
                <a:gd name="T3" fmla="*/ 0 h 8"/>
                <a:gd name="T4" fmla="*/ 6 w 12"/>
                <a:gd name="T5" fmla="*/ 0 h 8"/>
                <a:gd name="T6" fmla="*/ 4 w 12"/>
                <a:gd name="T7" fmla="*/ 2 h 8"/>
                <a:gd name="T8" fmla="*/ 0 w 12"/>
                <a:gd name="T9" fmla="*/ 8 h 8"/>
                <a:gd name="T10" fmla="*/ 6 w 12"/>
                <a:gd name="T11" fmla="*/ 4 h 8"/>
                <a:gd name="T12" fmla="*/ 12 w 12"/>
                <a:gd name="T13" fmla="*/ 2 h 8"/>
                <a:gd name="T14" fmla="*/ 12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0"/>
                  </a:moveTo>
                  <a:lnTo>
                    <a:pt x="8" y="0"/>
                  </a:lnTo>
                  <a:lnTo>
                    <a:pt x="6" y="0"/>
                  </a:lnTo>
                  <a:lnTo>
                    <a:pt x="4" y="2"/>
                  </a:lnTo>
                  <a:lnTo>
                    <a:pt x="0" y="8"/>
                  </a:lnTo>
                  <a:lnTo>
                    <a:pt x="6" y="4"/>
                  </a:lnTo>
                  <a:lnTo>
                    <a:pt x="12" y="2"/>
                  </a:lnTo>
                  <a:lnTo>
                    <a:pt x="12" y="0"/>
                  </a:lnTo>
                  <a:close/>
                </a:path>
              </a:pathLst>
            </a:custGeom>
            <a:solidFill>
              <a:srgbClr val="55A26A"/>
            </a:solidFill>
            <a:ln w="3175">
              <a:solidFill>
                <a:srgbClr val="1D1D1B"/>
              </a:solidFill>
              <a:round/>
              <a:headEnd/>
              <a:tailEnd/>
            </a:ln>
          </p:spPr>
          <p:txBody>
            <a:bodyPr/>
            <a:lstStyle/>
            <a:p>
              <a:endParaRPr lang="en-US"/>
            </a:p>
          </p:txBody>
        </p:sp>
        <p:sp>
          <p:nvSpPr>
            <p:cNvPr id="29665" name="Freeform 724"/>
            <p:cNvSpPr>
              <a:spLocks/>
            </p:cNvSpPr>
            <p:nvPr/>
          </p:nvSpPr>
          <p:spPr bwMode="auto">
            <a:xfrm>
              <a:off x="392" y="2688"/>
              <a:ext cx="6" cy="126"/>
            </a:xfrm>
            <a:custGeom>
              <a:avLst/>
              <a:gdLst>
                <a:gd name="T0" fmla="*/ 6 w 6"/>
                <a:gd name="T1" fmla="*/ 126 h 126"/>
                <a:gd name="T2" fmla="*/ 2 w 6"/>
                <a:gd name="T3" fmla="*/ 84 h 126"/>
                <a:gd name="T4" fmla="*/ 0 w 6"/>
                <a:gd name="T5" fmla="*/ 50 h 126"/>
                <a:gd name="T6" fmla="*/ 0 w 6"/>
                <a:gd name="T7" fmla="*/ 36 h 126"/>
                <a:gd name="T8" fmla="*/ 0 w 6"/>
                <a:gd name="T9" fmla="*/ 24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6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0" y="24"/>
                  </a:lnTo>
                  <a:lnTo>
                    <a:pt x="6" y="4"/>
                  </a:lnTo>
                  <a:lnTo>
                    <a:pt x="6" y="0"/>
                  </a:lnTo>
                  <a:lnTo>
                    <a:pt x="6" y="14"/>
                  </a:lnTo>
                  <a:lnTo>
                    <a:pt x="6" y="26"/>
                  </a:lnTo>
                  <a:lnTo>
                    <a:pt x="4" y="38"/>
                  </a:lnTo>
                  <a:lnTo>
                    <a:pt x="4" y="56"/>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29666" name="Freeform 725"/>
            <p:cNvSpPr>
              <a:spLocks/>
            </p:cNvSpPr>
            <p:nvPr/>
          </p:nvSpPr>
          <p:spPr bwMode="auto">
            <a:xfrm>
              <a:off x="398" y="2810"/>
              <a:ext cx="32" cy="4"/>
            </a:xfrm>
            <a:custGeom>
              <a:avLst/>
              <a:gdLst>
                <a:gd name="T0" fmla="*/ 0 w 32"/>
                <a:gd name="T1" fmla="*/ 4 h 4"/>
                <a:gd name="T2" fmla="*/ 8 w 32"/>
                <a:gd name="T3" fmla="*/ 2 h 4"/>
                <a:gd name="T4" fmla="*/ 18 w 32"/>
                <a:gd name="T5" fmla="*/ 0 h 4"/>
                <a:gd name="T6" fmla="*/ 28 w 32"/>
                <a:gd name="T7" fmla="*/ 0 h 4"/>
                <a:gd name="T8" fmla="*/ 32 w 32"/>
                <a:gd name="T9" fmla="*/ 0 h 4"/>
                <a:gd name="T10" fmla="*/ 30 w 32"/>
                <a:gd name="T11" fmla="*/ 2 h 4"/>
                <a:gd name="T12" fmla="*/ 20 w 32"/>
                <a:gd name="T13" fmla="*/ 4 h 4"/>
                <a:gd name="T14" fmla="*/ 0 w 3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
                <a:gd name="T26" fmla="*/ 32 w 3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
                  <a:moveTo>
                    <a:pt x="0" y="4"/>
                  </a:moveTo>
                  <a:lnTo>
                    <a:pt x="8" y="2"/>
                  </a:lnTo>
                  <a:lnTo>
                    <a:pt x="18" y="0"/>
                  </a:lnTo>
                  <a:lnTo>
                    <a:pt x="28" y="0"/>
                  </a:lnTo>
                  <a:lnTo>
                    <a:pt x="32" y="0"/>
                  </a:lnTo>
                  <a:lnTo>
                    <a:pt x="30" y="2"/>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29667" name="Freeform 726"/>
            <p:cNvSpPr>
              <a:spLocks/>
            </p:cNvSpPr>
            <p:nvPr/>
          </p:nvSpPr>
          <p:spPr bwMode="auto">
            <a:xfrm>
              <a:off x="388" y="2814"/>
              <a:ext cx="10" cy="8"/>
            </a:xfrm>
            <a:custGeom>
              <a:avLst/>
              <a:gdLst>
                <a:gd name="T0" fmla="*/ 10 w 10"/>
                <a:gd name="T1" fmla="*/ 0 h 8"/>
                <a:gd name="T2" fmla="*/ 6 w 10"/>
                <a:gd name="T3" fmla="*/ 0 h 8"/>
                <a:gd name="T4" fmla="*/ 4 w 10"/>
                <a:gd name="T5" fmla="*/ 2 h 8"/>
                <a:gd name="T6" fmla="*/ 4 w 10"/>
                <a:gd name="T7" fmla="*/ 4 h 8"/>
                <a:gd name="T8" fmla="*/ 2 w 10"/>
                <a:gd name="T9" fmla="*/ 8 h 8"/>
                <a:gd name="T10" fmla="*/ 0 w 10"/>
                <a:gd name="T11" fmla="*/ 8 h 8"/>
                <a:gd name="T12" fmla="*/ 2 w 10"/>
                <a:gd name="T13" fmla="*/ 8 h 8"/>
                <a:gd name="T14" fmla="*/ 6 w 10"/>
                <a:gd name="T15" fmla="*/ 4 h 8"/>
                <a:gd name="T16" fmla="*/ 10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10" y="0"/>
                  </a:moveTo>
                  <a:lnTo>
                    <a:pt x="6" y="0"/>
                  </a:lnTo>
                  <a:lnTo>
                    <a:pt x="4" y="2"/>
                  </a:lnTo>
                  <a:lnTo>
                    <a:pt x="4" y="4"/>
                  </a:lnTo>
                  <a:lnTo>
                    <a:pt x="2" y="8"/>
                  </a:lnTo>
                  <a:lnTo>
                    <a:pt x="0" y="8"/>
                  </a:lnTo>
                  <a:lnTo>
                    <a:pt x="2" y="8"/>
                  </a:lnTo>
                  <a:lnTo>
                    <a:pt x="6" y="4"/>
                  </a:lnTo>
                  <a:lnTo>
                    <a:pt x="10" y="0"/>
                  </a:lnTo>
                  <a:close/>
                </a:path>
              </a:pathLst>
            </a:custGeom>
            <a:solidFill>
              <a:srgbClr val="55A26A"/>
            </a:solidFill>
            <a:ln w="3175">
              <a:solidFill>
                <a:srgbClr val="1D1D1B"/>
              </a:solidFill>
              <a:round/>
              <a:headEnd/>
              <a:tailEnd/>
            </a:ln>
          </p:spPr>
          <p:txBody>
            <a:bodyPr/>
            <a:lstStyle/>
            <a:p>
              <a:endParaRPr lang="en-US"/>
            </a:p>
          </p:txBody>
        </p:sp>
        <p:sp>
          <p:nvSpPr>
            <p:cNvPr id="29668" name="Freeform 727"/>
            <p:cNvSpPr>
              <a:spLocks/>
            </p:cNvSpPr>
            <p:nvPr/>
          </p:nvSpPr>
          <p:spPr bwMode="auto">
            <a:xfrm>
              <a:off x="370" y="2702"/>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69" name="Freeform 728"/>
            <p:cNvSpPr>
              <a:spLocks/>
            </p:cNvSpPr>
            <p:nvPr/>
          </p:nvSpPr>
          <p:spPr bwMode="auto">
            <a:xfrm>
              <a:off x="370" y="2702"/>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70" name="Freeform 729"/>
            <p:cNvSpPr>
              <a:spLocks/>
            </p:cNvSpPr>
            <p:nvPr/>
          </p:nvSpPr>
          <p:spPr bwMode="auto">
            <a:xfrm>
              <a:off x="398" y="2796"/>
              <a:ext cx="30" cy="18"/>
            </a:xfrm>
            <a:custGeom>
              <a:avLst/>
              <a:gdLst>
                <a:gd name="T0" fmla="*/ 0 w 30"/>
                <a:gd name="T1" fmla="*/ 18 h 18"/>
                <a:gd name="T2" fmla="*/ 6 w 30"/>
                <a:gd name="T3" fmla="*/ 12 h 18"/>
                <a:gd name="T4" fmla="*/ 10 w 30"/>
                <a:gd name="T5" fmla="*/ 10 h 18"/>
                <a:gd name="T6" fmla="*/ 16 w 30"/>
                <a:gd name="T7" fmla="*/ 6 h 18"/>
                <a:gd name="T8" fmla="*/ 26 w 30"/>
                <a:gd name="T9" fmla="*/ 2 h 18"/>
                <a:gd name="T10" fmla="*/ 30 w 30"/>
                <a:gd name="T11" fmla="*/ 0 h 18"/>
                <a:gd name="T12" fmla="*/ 28 w 30"/>
                <a:gd name="T13" fmla="*/ 4 h 18"/>
                <a:gd name="T14" fmla="*/ 24 w 30"/>
                <a:gd name="T15" fmla="*/ 8 h 18"/>
                <a:gd name="T16" fmla="*/ 18 w 30"/>
                <a:gd name="T17" fmla="*/ 10 h 18"/>
                <a:gd name="T18" fmla="*/ 0 w 30"/>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8"/>
                <a:gd name="T32" fmla="*/ 30 w 3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8">
                  <a:moveTo>
                    <a:pt x="0" y="18"/>
                  </a:moveTo>
                  <a:lnTo>
                    <a:pt x="6" y="12"/>
                  </a:lnTo>
                  <a:lnTo>
                    <a:pt x="10" y="10"/>
                  </a:lnTo>
                  <a:lnTo>
                    <a:pt x="16" y="6"/>
                  </a:lnTo>
                  <a:lnTo>
                    <a:pt x="26" y="2"/>
                  </a:lnTo>
                  <a:lnTo>
                    <a:pt x="30"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29671" name="Freeform 730"/>
            <p:cNvSpPr>
              <a:spLocks/>
            </p:cNvSpPr>
            <p:nvPr/>
          </p:nvSpPr>
          <p:spPr bwMode="auto">
            <a:xfrm>
              <a:off x="264" y="2798"/>
              <a:ext cx="22" cy="30"/>
            </a:xfrm>
            <a:custGeom>
              <a:avLst/>
              <a:gdLst>
                <a:gd name="T0" fmla="*/ 22 w 22"/>
                <a:gd name="T1" fmla="*/ 30 h 30"/>
                <a:gd name="T2" fmla="*/ 16 w 22"/>
                <a:gd name="T3" fmla="*/ 24 h 30"/>
                <a:gd name="T4" fmla="*/ 12 w 22"/>
                <a:gd name="T5" fmla="*/ 20 h 30"/>
                <a:gd name="T6" fmla="*/ 10 w 22"/>
                <a:gd name="T7" fmla="*/ 16 h 30"/>
                <a:gd name="T8" fmla="*/ 4 w 22"/>
                <a:gd name="T9" fmla="*/ 6 h 30"/>
                <a:gd name="T10" fmla="*/ 0 w 22"/>
                <a:gd name="T11" fmla="*/ 0 h 30"/>
                <a:gd name="T12" fmla="*/ 4 w 22"/>
                <a:gd name="T13" fmla="*/ 4 h 30"/>
                <a:gd name="T14" fmla="*/ 8 w 22"/>
                <a:gd name="T15" fmla="*/ 8 h 30"/>
                <a:gd name="T16" fmla="*/ 12 w 22"/>
                <a:gd name="T17" fmla="*/ 12 h 30"/>
                <a:gd name="T18" fmla="*/ 22 w 22"/>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0"/>
                <a:gd name="T32" fmla="*/ 22 w 2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0">
                  <a:moveTo>
                    <a:pt x="22" y="30"/>
                  </a:moveTo>
                  <a:lnTo>
                    <a:pt x="16" y="24"/>
                  </a:lnTo>
                  <a:lnTo>
                    <a:pt x="12" y="20"/>
                  </a:lnTo>
                  <a:lnTo>
                    <a:pt x="10" y="16"/>
                  </a:lnTo>
                  <a:lnTo>
                    <a:pt x="4" y="6"/>
                  </a:lnTo>
                  <a:lnTo>
                    <a:pt x="0" y="0"/>
                  </a:lnTo>
                  <a:lnTo>
                    <a:pt x="4" y="4"/>
                  </a:lnTo>
                  <a:lnTo>
                    <a:pt x="8" y="8"/>
                  </a:lnTo>
                  <a:lnTo>
                    <a:pt x="12" y="12"/>
                  </a:lnTo>
                  <a:lnTo>
                    <a:pt x="22" y="30"/>
                  </a:lnTo>
                  <a:close/>
                </a:path>
              </a:pathLst>
            </a:custGeom>
            <a:solidFill>
              <a:srgbClr val="55A26A"/>
            </a:solidFill>
            <a:ln w="3175">
              <a:solidFill>
                <a:srgbClr val="1D1D1B"/>
              </a:solidFill>
              <a:round/>
              <a:headEnd/>
              <a:tailEnd/>
            </a:ln>
          </p:spPr>
          <p:txBody>
            <a:bodyPr/>
            <a:lstStyle/>
            <a:p>
              <a:endParaRPr lang="en-US"/>
            </a:p>
          </p:txBody>
        </p:sp>
        <p:sp>
          <p:nvSpPr>
            <p:cNvPr id="29672" name="Freeform 731"/>
            <p:cNvSpPr>
              <a:spLocks/>
            </p:cNvSpPr>
            <p:nvPr/>
          </p:nvSpPr>
          <p:spPr bwMode="auto">
            <a:xfrm>
              <a:off x="246" y="2764"/>
              <a:ext cx="42" cy="64"/>
            </a:xfrm>
            <a:custGeom>
              <a:avLst/>
              <a:gdLst>
                <a:gd name="T0" fmla="*/ 42 w 42"/>
                <a:gd name="T1" fmla="*/ 64 h 64"/>
                <a:gd name="T2" fmla="*/ 30 w 42"/>
                <a:gd name="T3" fmla="*/ 38 h 64"/>
                <a:gd name="T4" fmla="*/ 24 w 42"/>
                <a:gd name="T5" fmla="*/ 26 h 64"/>
                <a:gd name="T6" fmla="*/ 20 w 42"/>
                <a:gd name="T7" fmla="*/ 18 h 64"/>
                <a:gd name="T8" fmla="*/ 12 w 42"/>
                <a:gd name="T9" fmla="*/ 14 h 64"/>
                <a:gd name="T10" fmla="*/ 6 w 42"/>
                <a:gd name="T11" fmla="*/ 10 h 64"/>
                <a:gd name="T12" fmla="*/ 0 w 42"/>
                <a:gd name="T13" fmla="*/ 0 h 64"/>
                <a:gd name="T14" fmla="*/ 6 w 42"/>
                <a:gd name="T15" fmla="*/ 10 h 64"/>
                <a:gd name="T16" fmla="*/ 10 w 42"/>
                <a:gd name="T17" fmla="*/ 16 h 64"/>
                <a:gd name="T18" fmla="*/ 16 w 42"/>
                <a:gd name="T19" fmla="*/ 20 h 64"/>
                <a:gd name="T20" fmla="*/ 22 w 42"/>
                <a:gd name="T21" fmla="*/ 26 h 64"/>
                <a:gd name="T22" fmla="*/ 26 w 42"/>
                <a:gd name="T23" fmla="*/ 36 h 64"/>
                <a:gd name="T24" fmla="*/ 36 w 42"/>
                <a:gd name="T25" fmla="*/ 58 h 64"/>
                <a:gd name="T26" fmla="*/ 42 w 42"/>
                <a:gd name="T27" fmla="*/ 64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64"/>
                <a:gd name="T44" fmla="*/ 42 w 42"/>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64">
                  <a:moveTo>
                    <a:pt x="42" y="64"/>
                  </a:moveTo>
                  <a:lnTo>
                    <a:pt x="30" y="38"/>
                  </a:lnTo>
                  <a:lnTo>
                    <a:pt x="24" y="26"/>
                  </a:lnTo>
                  <a:lnTo>
                    <a:pt x="20" y="18"/>
                  </a:lnTo>
                  <a:lnTo>
                    <a:pt x="12" y="14"/>
                  </a:lnTo>
                  <a:lnTo>
                    <a:pt x="6" y="10"/>
                  </a:lnTo>
                  <a:lnTo>
                    <a:pt x="0" y="0"/>
                  </a:lnTo>
                  <a:lnTo>
                    <a:pt x="6" y="10"/>
                  </a:lnTo>
                  <a:lnTo>
                    <a:pt x="10" y="16"/>
                  </a:lnTo>
                  <a:lnTo>
                    <a:pt x="16" y="20"/>
                  </a:lnTo>
                  <a:lnTo>
                    <a:pt x="22" y="26"/>
                  </a:lnTo>
                  <a:lnTo>
                    <a:pt x="26" y="36"/>
                  </a:lnTo>
                  <a:lnTo>
                    <a:pt x="36" y="58"/>
                  </a:lnTo>
                  <a:lnTo>
                    <a:pt x="42" y="64"/>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73" name="Freeform 732"/>
            <p:cNvSpPr>
              <a:spLocks/>
            </p:cNvSpPr>
            <p:nvPr/>
          </p:nvSpPr>
          <p:spPr bwMode="auto">
            <a:xfrm>
              <a:off x="246" y="2764"/>
              <a:ext cx="42" cy="64"/>
            </a:xfrm>
            <a:custGeom>
              <a:avLst/>
              <a:gdLst>
                <a:gd name="T0" fmla="*/ 42 w 42"/>
                <a:gd name="T1" fmla="*/ 64 h 64"/>
                <a:gd name="T2" fmla="*/ 30 w 42"/>
                <a:gd name="T3" fmla="*/ 38 h 64"/>
                <a:gd name="T4" fmla="*/ 24 w 42"/>
                <a:gd name="T5" fmla="*/ 26 h 64"/>
                <a:gd name="T6" fmla="*/ 20 w 42"/>
                <a:gd name="T7" fmla="*/ 18 h 64"/>
                <a:gd name="T8" fmla="*/ 12 w 42"/>
                <a:gd name="T9" fmla="*/ 14 h 64"/>
                <a:gd name="T10" fmla="*/ 6 w 42"/>
                <a:gd name="T11" fmla="*/ 10 h 64"/>
                <a:gd name="T12" fmla="*/ 0 w 42"/>
                <a:gd name="T13" fmla="*/ 0 h 64"/>
                <a:gd name="T14" fmla="*/ 6 w 42"/>
                <a:gd name="T15" fmla="*/ 10 h 64"/>
                <a:gd name="T16" fmla="*/ 10 w 42"/>
                <a:gd name="T17" fmla="*/ 16 h 64"/>
                <a:gd name="T18" fmla="*/ 16 w 42"/>
                <a:gd name="T19" fmla="*/ 20 h 64"/>
                <a:gd name="T20" fmla="*/ 22 w 42"/>
                <a:gd name="T21" fmla="*/ 26 h 64"/>
                <a:gd name="T22" fmla="*/ 26 w 42"/>
                <a:gd name="T23" fmla="*/ 36 h 64"/>
                <a:gd name="T24" fmla="*/ 36 w 42"/>
                <a:gd name="T25" fmla="*/ 58 h 64"/>
                <a:gd name="T26" fmla="*/ 42 w 42"/>
                <a:gd name="T27" fmla="*/ 64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64"/>
                <a:gd name="T44" fmla="*/ 42 w 42"/>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64">
                  <a:moveTo>
                    <a:pt x="42" y="64"/>
                  </a:moveTo>
                  <a:lnTo>
                    <a:pt x="30" y="38"/>
                  </a:lnTo>
                  <a:lnTo>
                    <a:pt x="24" y="26"/>
                  </a:lnTo>
                  <a:lnTo>
                    <a:pt x="20" y="18"/>
                  </a:lnTo>
                  <a:lnTo>
                    <a:pt x="12" y="14"/>
                  </a:lnTo>
                  <a:lnTo>
                    <a:pt x="6" y="10"/>
                  </a:lnTo>
                  <a:lnTo>
                    <a:pt x="0" y="0"/>
                  </a:lnTo>
                  <a:lnTo>
                    <a:pt x="6" y="10"/>
                  </a:lnTo>
                  <a:lnTo>
                    <a:pt x="10" y="16"/>
                  </a:lnTo>
                  <a:lnTo>
                    <a:pt x="16" y="20"/>
                  </a:lnTo>
                  <a:lnTo>
                    <a:pt x="22" y="26"/>
                  </a:lnTo>
                  <a:lnTo>
                    <a:pt x="26" y="36"/>
                  </a:lnTo>
                  <a:lnTo>
                    <a:pt x="36" y="58"/>
                  </a:lnTo>
                  <a:lnTo>
                    <a:pt x="42" y="64"/>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74" name="Freeform 733"/>
            <p:cNvSpPr>
              <a:spLocks/>
            </p:cNvSpPr>
            <p:nvPr/>
          </p:nvSpPr>
          <p:spPr bwMode="auto">
            <a:xfrm>
              <a:off x="256" y="2806"/>
              <a:ext cx="30" cy="22"/>
            </a:xfrm>
            <a:custGeom>
              <a:avLst/>
              <a:gdLst>
                <a:gd name="T0" fmla="*/ 30 w 30"/>
                <a:gd name="T1" fmla="*/ 22 h 22"/>
                <a:gd name="T2" fmla="*/ 24 w 30"/>
                <a:gd name="T3" fmla="*/ 20 h 22"/>
                <a:gd name="T4" fmla="*/ 18 w 30"/>
                <a:gd name="T5" fmla="*/ 16 h 22"/>
                <a:gd name="T6" fmla="*/ 14 w 30"/>
                <a:gd name="T7" fmla="*/ 12 h 22"/>
                <a:gd name="T8" fmla="*/ 6 w 30"/>
                <a:gd name="T9" fmla="*/ 4 h 22"/>
                <a:gd name="T10" fmla="*/ 0 w 30"/>
                <a:gd name="T11" fmla="*/ 0 h 22"/>
                <a:gd name="T12" fmla="*/ 6 w 30"/>
                <a:gd name="T13" fmla="*/ 2 h 22"/>
                <a:gd name="T14" fmla="*/ 12 w 30"/>
                <a:gd name="T15" fmla="*/ 6 h 22"/>
                <a:gd name="T16" fmla="*/ 16 w 30"/>
                <a:gd name="T17" fmla="*/ 8 h 22"/>
                <a:gd name="T18" fmla="*/ 30 w 30"/>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2"/>
                <a:gd name="T32" fmla="*/ 30 w 3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2">
                  <a:moveTo>
                    <a:pt x="30" y="22"/>
                  </a:moveTo>
                  <a:lnTo>
                    <a:pt x="24" y="20"/>
                  </a:lnTo>
                  <a:lnTo>
                    <a:pt x="18" y="16"/>
                  </a:lnTo>
                  <a:lnTo>
                    <a:pt x="14" y="12"/>
                  </a:lnTo>
                  <a:lnTo>
                    <a:pt x="6" y="4"/>
                  </a:lnTo>
                  <a:lnTo>
                    <a:pt x="0" y="0"/>
                  </a:lnTo>
                  <a:lnTo>
                    <a:pt x="6" y="2"/>
                  </a:lnTo>
                  <a:lnTo>
                    <a:pt x="12" y="6"/>
                  </a:lnTo>
                  <a:lnTo>
                    <a:pt x="16" y="8"/>
                  </a:lnTo>
                  <a:lnTo>
                    <a:pt x="30" y="22"/>
                  </a:lnTo>
                  <a:close/>
                </a:path>
              </a:pathLst>
            </a:custGeom>
            <a:solidFill>
              <a:srgbClr val="55A26A"/>
            </a:solidFill>
            <a:ln w="3175">
              <a:solidFill>
                <a:srgbClr val="1D1D1B"/>
              </a:solidFill>
              <a:round/>
              <a:headEnd/>
              <a:tailEnd/>
            </a:ln>
          </p:spPr>
          <p:txBody>
            <a:bodyPr/>
            <a:lstStyle/>
            <a:p>
              <a:endParaRPr lang="en-US"/>
            </a:p>
          </p:txBody>
        </p:sp>
        <p:sp>
          <p:nvSpPr>
            <p:cNvPr id="29675" name="Freeform 734"/>
            <p:cNvSpPr>
              <a:spLocks/>
            </p:cNvSpPr>
            <p:nvPr/>
          </p:nvSpPr>
          <p:spPr bwMode="auto">
            <a:xfrm>
              <a:off x="288" y="2724"/>
              <a:ext cx="20" cy="106"/>
            </a:xfrm>
            <a:custGeom>
              <a:avLst/>
              <a:gdLst>
                <a:gd name="T0" fmla="*/ 10 w 20"/>
                <a:gd name="T1" fmla="*/ 70 h 106"/>
                <a:gd name="T2" fmla="*/ 4 w 20"/>
                <a:gd name="T3" fmla="*/ 90 h 106"/>
                <a:gd name="T4" fmla="*/ 0 w 20"/>
                <a:gd name="T5" fmla="*/ 106 h 106"/>
                <a:gd name="T6" fmla="*/ 0 w 20"/>
                <a:gd name="T7" fmla="*/ 100 h 106"/>
                <a:gd name="T8" fmla="*/ 0 w 20"/>
                <a:gd name="T9" fmla="*/ 92 h 106"/>
                <a:gd name="T10" fmla="*/ 4 w 20"/>
                <a:gd name="T11" fmla="*/ 74 h 106"/>
                <a:gd name="T12" fmla="*/ 10 w 20"/>
                <a:gd name="T13" fmla="*/ 56 h 106"/>
                <a:gd name="T14" fmla="*/ 14 w 20"/>
                <a:gd name="T15" fmla="*/ 42 h 106"/>
                <a:gd name="T16" fmla="*/ 16 w 20"/>
                <a:gd name="T17" fmla="*/ 28 h 106"/>
                <a:gd name="T18" fmla="*/ 16 w 20"/>
                <a:gd name="T19" fmla="*/ 0 h 106"/>
                <a:gd name="T20" fmla="*/ 20 w 20"/>
                <a:gd name="T21" fmla="*/ 24 h 106"/>
                <a:gd name="T22" fmla="*/ 20 w 20"/>
                <a:gd name="T23" fmla="*/ 32 h 106"/>
                <a:gd name="T24" fmla="*/ 16 w 20"/>
                <a:gd name="T25" fmla="*/ 46 h 106"/>
                <a:gd name="T26" fmla="*/ 10 w 20"/>
                <a:gd name="T27" fmla="*/ 7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06"/>
                <a:gd name="T44" fmla="*/ 20 w 20"/>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06">
                  <a:moveTo>
                    <a:pt x="10" y="70"/>
                  </a:moveTo>
                  <a:lnTo>
                    <a:pt x="4" y="90"/>
                  </a:lnTo>
                  <a:lnTo>
                    <a:pt x="0" y="106"/>
                  </a:lnTo>
                  <a:lnTo>
                    <a:pt x="0" y="100"/>
                  </a:lnTo>
                  <a:lnTo>
                    <a:pt x="0" y="92"/>
                  </a:lnTo>
                  <a:lnTo>
                    <a:pt x="4" y="74"/>
                  </a:lnTo>
                  <a:lnTo>
                    <a:pt x="10" y="56"/>
                  </a:lnTo>
                  <a:lnTo>
                    <a:pt x="14" y="42"/>
                  </a:lnTo>
                  <a:lnTo>
                    <a:pt x="16" y="28"/>
                  </a:lnTo>
                  <a:lnTo>
                    <a:pt x="16" y="0"/>
                  </a:lnTo>
                  <a:lnTo>
                    <a:pt x="20" y="24"/>
                  </a:lnTo>
                  <a:lnTo>
                    <a:pt x="20" y="32"/>
                  </a:lnTo>
                  <a:lnTo>
                    <a:pt x="16" y="46"/>
                  </a:lnTo>
                  <a:lnTo>
                    <a:pt x="10" y="70"/>
                  </a:lnTo>
                  <a:close/>
                </a:path>
              </a:pathLst>
            </a:custGeom>
            <a:solidFill>
              <a:srgbClr val="55A26A"/>
            </a:solidFill>
            <a:ln w="3175">
              <a:solidFill>
                <a:srgbClr val="1D1D1B"/>
              </a:solidFill>
              <a:round/>
              <a:headEnd/>
              <a:tailEnd/>
            </a:ln>
          </p:spPr>
          <p:txBody>
            <a:bodyPr/>
            <a:lstStyle/>
            <a:p>
              <a:endParaRPr lang="en-US"/>
            </a:p>
          </p:txBody>
        </p:sp>
        <p:sp>
          <p:nvSpPr>
            <p:cNvPr id="29676" name="Freeform 735"/>
            <p:cNvSpPr>
              <a:spLocks/>
            </p:cNvSpPr>
            <p:nvPr/>
          </p:nvSpPr>
          <p:spPr bwMode="auto">
            <a:xfrm>
              <a:off x="284" y="2806"/>
              <a:ext cx="86" cy="20"/>
            </a:xfrm>
            <a:custGeom>
              <a:avLst/>
              <a:gdLst>
                <a:gd name="T0" fmla="*/ 0 w 86"/>
                <a:gd name="T1" fmla="*/ 20 h 20"/>
                <a:gd name="T2" fmla="*/ 24 w 86"/>
                <a:gd name="T3" fmla="*/ 10 h 20"/>
                <a:gd name="T4" fmla="*/ 38 w 86"/>
                <a:gd name="T5" fmla="*/ 4 h 20"/>
                <a:gd name="T6" fmla="*/ 46 w 86"/>
                <a:gd name="T7" fmla="*/ 4 h 20"/>
                <a:gd name="T8" fmla="*/ 56 w 86"/>
                <a:gd name="T9" fmla="*/ 6 h 20"/>
                <a:gd name="T10" fmla="*/ 68 w 86"/>
                <a:gd name="T11" fmla="*/ 4 h 20"/>
                <a:gd name="T12" fmla="*/ 86 w 86"/>
                <a:gd name="T13" fmla="*/ 0 h 20"/>
                <a:gd name="T14" fmla="*/ 70 w 86"/>
                <a:gd name="T15" fmla="*/ 6 h 20"/>
                <a:gd name="T16" fmla="*/ 58 w 86"/>
                <a:gd name="T17" fmla="*/ 6 h 20"/>
                <a:gd name="T18" fmla="*/ 48 w 86"/>
                <a:gd name="T19" fmla="*/ 6 h 20"/>
                <a:gd name="T20" fmla="*/ 40 w 86"/>
                <a:gd name="T21" fmla="*/ 6 h 20"/>
                <a:gd name="T22" fmla="*/ 28 w 86"/>
                <a:gd name="T23" fmla="*/ 10 h 20"/>
                <a:gd name="T24" fmla="*/ 16 w 86"/>
                <a:gd name="T25" fmla="*/ 14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4"/>
                  </a:lnTo>
                  <a:lnTo>
                    <a:pt x="56" y="6"/>
                  </a:lnTo>
                  <a:lnTo>
                    <a:pt x="68" y="4"/>
                  </a:lnTo>
                  <a:lnTo>
                    <a:pt x="86" y="0"/>
                  </a:lnTo>
                  <a:lnTo>
                    <a:pt x="70" y="6"/>
                  </a:lnTo>
                  <a:lnTo>
                    <a:pt x="58" y="6"/>
                  </a:lnTo>
                  <a:lnTo>
                    <a:pt x="48" y="6"/>
                  </a:lnTo>
                  <a:lnTo>
                    <a:pt x="40" y="6"/>
                  </a:lnTo>
                  <a:lnTo>
                    <a:pt x="28" y="10"/>
                  </a:lnTo>
                  <a:lnTo>
                    <a:pt x="16" y="14"/>
                  </a:lnTo>
                  <a:lnTo>
                    <a:pt x="6" y="18"/>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77" name="Freeform 736"/>
            <p:cNvSpPr>
              <a:spLocks/>
            </p:cNvSpPr>
            <p:nvPr/>
          </p:nvSpPr>
          <p:spPr bwMode="auto">
            <a:xfrm>
              <a:off x="284" y="2806"/>
              <a:ext cx="86" cy="20"/>
            </a:xfrm>
            <a:custGeom>
              <a:avLst/>
              <a:gdLst>
                <a:gd name="T0" fmla="*/ 0 w 86"/>
                <a:gd name="T1" fmla="*/ 20 h 20"/>
                <a:gd name="T2" fmla="*/ 24 w 86"/>
                <a:gd name="T3" fmla="*/ 10 h 20"/>
                <a:gd name="T4" fmla="*/ 38 w 86"/>
                <a:gd name="T5" fmla="*/ 4 h 20"/>
                <a:gd name="T6" fmla="*/ 46 w 86"/>
                <a:gd name="T7" fmla="*/ 4 h 20"/>
                <a:gd name="T8" fmla="*/ 56 w 86"/>
                <a:gd name="T9" fmla="*/ 6 h 20"/>
                <a:gd name="T10" fmla="*/ 68 w 86"/>
                <a:gd name="T11" fmla="*/ 4 h 20"/>
                <a:gd name="T12" fmla="*/ 86 w 86"/>
                <a:gd name="T13" fmla="*/ 0 h 20"/>
                <a:gd name="T14" fmla="*/ 70 w 86"/>
                <a:gd name="T15" fmla="*/ 6 h 20"/>
                <a:gd name="T16" fmla="*/ 58 w 86"/>
                <a:gd name="T17" fmla="*/ 6 h 20"/>
                <a:gd name="T18" fmla="*/ 48 w 86"/>
                <a:gd name="T19" fmla="*/ 6 h 20"/>
                <a:gd name="T20" fmla="*/ 40 w 86"/>
                <a:gd name="T21" fmla="*/ 6 h 20"/>
                <a:gd name="T22" fmla="*/ 28 w 86"/>
                <a:gd name="T23" fmla="*/ 10 h 20"/>
                <a:gd name="T24" fmla="*/ 16 w 86"/>
                <a:gd name="T25" fmla="*/ 14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4"/>
                  </a:lnTo>
                  <a:lnTo>
                    <a:pt x="56" y="6"/>
                  </a:lnTo>
                  <a:lnTo>
                    <a:pt x="68" y="4"/>
                  </a:lnTo>
                  <a:lnTo>
                    <a:pt x="86" y="0"/>
                  </a:lnTo>
                  <a:lnTo>
                    <a:pt x="70" y="6"/>
                  </a:lnTo>
                  <a:lnTo>
                    <a:pt x="58" y="6"/>
                  </a:lnTo>
                  <a:lnTo>
                    <a:pt x="48" y="6"/>
                  </a:lnTo>
                  <a:lnTo>
                    <a:pt x="40" y="6"/>
                  </a:lnTo>
                  <a:lnTo>
                    <a:pt x="28" y="10"/>
                  </a:lnTo>
                  <a:lnTo>
                    <a:pt x="16" y="14"/>
                  </a:lnTo>
                  <a:lnTo>
                    <a:pt x="6" y="18"/>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78" name="Freeform 737"/>
            <p:cNvSpPr>
              <a:spLocks/>
            </p:cNvSpPr>
            <p:nvPr/>
          </p:nvSpPr>
          <p:spPr bwMode="auto">
            <a:xfrm>
              <a:off x="286" y="2776"/>
              <a:ext cx="104" cy="48"/>
            </a:xfrm>
            <a:custGeom>
              <a:avLst/>
              <a:gdLst>
                <a:gd name="T0" fmla="*/ 0 w 104"/>
                <a:gd name="T1" fmla="*/ 48 h 48"/>
                <a:gd name="T2" fmla="*/ 12 w 104"/>
                <a:gd name="T3" fmla="*/ 42 h 48"/>
                <a:gd name="T4" fmla="*/ 22 w 104"/>
                <a:gd name="T5" fmla="*/ 36 h 48"/>
                <a:gd name="T6" fmla="*/ 32 w 104"/>
                <a:gd name="T7" fmla="*/ 30 h 48"/>
                <a:gd name="T8" fmla="*/ 46 w 104"/>
                <a:gd name="T9" fmla="*/ 22 h 48"/>
                <a:gd name="T10" fmla="*/ 74 w 104"/>
                <a:gd name="T11" fmla="*/ 12 h 48"/>
                <a:gd name="T12" fmla="*/ 92 w 104"/>
                <a:gd name="T13" fmla="*/ 6 h 48"/>
                <a:gd name="T14" fmla="*/ 104 w 104"/>
                <a:gd name="T15" fmla="*/ 0 h 48"/>
                <a:gd name="T16" fmla="*/ 92 w 104"/>
                <a:gd name="T17" fmla="*/ 6 h 48"/>
                <a:gd name="T18" fmla="*/ 74 w 104"/>
                <a:gd name="T19" fmla="*/ 10 h 48"/>
                <a:gd name="T20" fmla="*/ 48 w 104"/>
                <a:gd name="T21" fmla="*/ 16 h 48"/>
                <a:gd name="T22" fmla="*/ 42 w 104"/>
                <a:gd name="T23" fmla="*/ 20 h 48"/>
                <a:gd name="T24" fmla="*/ 34 w 104"/>
                <a:gd name="T25" fmla="*/ 24 h 48"/>
                <a:gd name="T26" fmla="*/ 24 w 104"/>
                <a:gd name="T27" fmla="*/ 32 h 48"/>
                <a:gd name="T28" fmla="*/ 14 w 104"/>
                <a:gd name="T29" fmla="*/ 40 h 48"/>
                <a:gd name="T30" fmla="*/ 8 w 104"/>
                <a:gd name="T31" fmla="*/ 44 h 48"/>
                <a:gd name="T32" fmla="*/ 2 w 104"/>
                <a:gd name="T33" fmla="*/ 46 h 48"/>
                <a:gd name="T34" fmla="*/ 0 w 104"/>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48"/>
                <a:gd name="T56" fmla="*/ 104 w 10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48">
                  <a:moveTo>
                    <a:pt x="0" y="48"/>
                  </a:moveTo>
                  <a:lnTo>
                    <a:pt x="12" y="42"/>
                  </a:lnTo>
                  <a:lnTo>
                    <a:pt x="22" y="36"/>
                  </a:lnTo>
                  <a:lnTo>
                    <a:pt x="32" y="30"/>
                  </a:lnTo>
                  <a:lnTo>
                    <a:pt x="46" y="22"/>
                  </a:lnTo>
                  <a:lnTo>
                    <a:pt x="74" y="12"/>
                  </a:lnTo>
                  <a:lnTo>
                    <a:pt x="92" y="6"/>
                  </a:lnTo>
                  <a:lnTo>
                    <a:pt x="104" y="0"/>
                  </a:lnTo>
                  <a:lnTo>
                    <a:pt x="92" y="6"/>
                  </a:lnTo>
                  <a:lnTo>
                    <a:pt x="74" y="10"/>
                  </a:lnTo>
                  <a:lnTo>
                    <a:pt x="48" y="16"/>
                  </a:lnTo>
                  <a:lnTo>
                    <a:pt x="42" y="20"/>
                  </a:lnTo>
                  <a:lnTo>
                    <a:pt x="34" y="24"/>
                  </a:lnTo>
                  <a:lnTo>
                    <a:pt x="24" y="32"/>
                  </a:lnTo>
                  <a:lnTo>
                    <a:pt x="14" y="40"/>
                  </a:lnTo>
                  <a:lnTo>
                    <a:pt x="8" y="44"/>
                  </a:lnTo>
                  <a:lnTo>
                    <a:pt x="2" y="46"/>
                  </a:lnTo>
                  <a:lnTo>
                    <a:pt x="0" y="48"/>
                  </a:lnTo>
                  <a:close/>
                </a:path>
              </a:pathLst>
            </a:custGeom>
            <a:solidFill>
              <a:srgbClr val="55A26A"/>
            </a:solidFill>
            <a:ln w="3175">
              <a:solidFill>
                <a:srgbClr val="1D1D1B"/>
              </a:solidFill>
              <a:round/>
              <a:headEnd/>
              <a:tailEnd/>
            </a:ln>
          </p:spPr>
          <p:txBody>
            <a:bodyPr/>
            <a:lstStyle/>
            <a:p>
              <a:endParaRPr lang="en-US"/>
            </a:p>
          </p:txBody>
        </p:sp>
        <p:sp>
          <p:nvSpPr>
            <p:cNvPr id="29679" name="Freeform 738"/>
            <p:cNvSpPr>
              <a:spLocks/>
            </p:cNvSpPr>
            <p:nvPr/>
          </p:nvSpPr>
          <p:spPr bwMode="auto">
            <a:xfrm>
              <a:off x="286" y="2724"/>
              <a:ext cx="8" cy="98"/>
            </a:xfrm>
            <a:custGeom>
              <a:avLst/>
              <a:gdLst>
                <a:gd name="T0" fmla="*/ 0 w 8"/>
                <a:gd name="T1" fmla="*/ 98 h 98"/>
                <a:gd name="T2" fmla="*/ 4 w 8"/>
                <a:gd name="T3" fmla="*/ 38 h 98"/>
                <a:gd name="T4" fmla="*/ 8 w 8"/>
                <a:gd name="T5" fmla="*/ 0 h 98"/>
                <a:gd name="T6" fmla="*/ 6 w 8"/>
                <a:gd name="T7" fmla="*/ 0 h 98"/>
                <a:gd name="T8" fmla="*/ 2 w 8"/>
                <a:gd name="T9" fmla="*/ 38 h 98"/>
                <a:gd name="T10" fmla="*/ 0 w 8"/>
                <a:gd name="T11" fmla="*/ 98 h 98"/>
                <a:gd name="T12" fmla="*/ 0 60000 65536"/>
                <a:gd name="T13" fmla="*/ 0 60000 65536"/>
                <a:gd name="T14" fmla="*/ 0 60000 65536"/>
                <a:gd name="T15" fmla="*/ 0 60000 65536"/>
                <a:gd name="T16" fmla="*/ 0 60000 65536"/>
                <a:gd name="T17" fmla="*/ 0 60000 65536"/>
                <a:gd name="T18" fmla="*/ 0 w 8"/>
                <a:gd name="T19" fmla="*/ 0 h 98"/>
                <a:gd name="T20" fmla="*/ 8 w 8"/>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 h="98">
                  <a:moveTo>
                    <a:pt x="0" y="98"/>
                  </a:moveTo>
                  <a:lnTo>
                    <a:pt x="4" y="38"/>
                  </a:lnTo>
                  <a:lnTo>
                    <a:pt x="8" y="0"/>
                  </a:lnTo>
                  <a:lnTo>
                    <a:pt x="6" y="0"/>
                  </a:lnTo>
                  <a:lnTo>
                    <a:pt x="2" y="38"/>
                  </a:lnTo>
                  <a:lnTo>
                    <a:pt x="0" y="98"/>
                  </a:lnTo>
                  <a:close/>
                </a:path>
              </a:pathLst>
            </a:custGeom>
            <a:solidFill>
              <a:srgbClr val="52775E"/>
            </a:solidFill>
            <a:ln w="3175">
              <a:solidFill>
                <a:srgbClr val="1D1D1B"/>
              </a:solidFill>
              <a:round/>
              <a:headEnd/>
              <a:tailEnd/>
            </a:ln>
          </p:spPr>
          <p:txBody>
            <a:bodyPr/>
            <a:lstStyle/>
            <a:p>
              <a:endParaRPr lang="en-US"/>
            </a:p>
          </p:txBody>
        </p:sp>
        <p:sp>
          <p:nvSpPr>
            <p:cNvPr id="29680" name="Freeform 739"/>
            <p:cNvSpPr>
              <a:spLocks/>
            </p:cNvSpPr>
            <p:nvPr/>
          </p:nvSpPr>
          <p:spPr bwMode="auto">
            <a:xfrm>
              <a:off x="290" y="2682"/>
              <a:ext cx="14" cy="46"/>
            </a:xfrm>
            <a:custGeom>
              <a:avLst/>
              <a:gdLst>
                <a:gd name="T0" fmla="*/ 2 w 14"/>
                <a:gd name="T1" fmla="*/ 46 h 46"/>
                <a:gd name="T2" fmla="*/ 4 w 14"/>
                <a:gd name="T3" fmla="*/ 46 h 46"/>
                <a:gd name="T4" fmla="*/ 6 w 14"/>
                <a:gd name="T5" fmla="*/ 40 h 46"/>
                <a:gd name="T6" fmla="*/ 8 w 14"/>
                <a:gd name="T7" fmla="*/ 30 h 46"/>
                <a:gd name="T8" fmla="*/ 10 w 14"/>
                <a:gd name="T9" fmla="*/ 18 h 46"/>
                <a:gd name="T10" fmla="*/ 14 w 14"/>
                <a:gd name="T11" fmla="*/ 8 h 46"/>
                <a:gd name="T12" fmla="*/ 14 w 14"/>
                <a:gd name="T13" fmla="*/ 4 h 46"/>
                <a:gd name="T14" fmla="*/ 14 w 14"/>
                <a:gd name="T15" fmla="*/ 0 h 46"/>
                <a:gd name="T16" fmla="*/ 12 w 14"/>
                <a:gd name="T17" fmla="*/ 2 h 46"/>
                <a:gd name="T18" fmla="*/ 10 w 14"/>
                <a:gd name="T19" fmla="*/ 6 h 46"/>
                <a:gd name="T20" fmla="*/ 6 w 14"/>
                <a:gd name="T21" fmla="*/ 14 h 46"/>
                <a:gd name="T22" fmla="*/ 2 w 14"/>
                <a:gd name="T23" fmla="*/ 34 h 46"/>
                <a:gd name="T24" fmla="*/ 0 w 14"/>
                <a:gd name="T25" fmla="*/ 40 h 46"/>
                <a:gd name="T26" fmla="*/ 0 w 14"/>
                <a:gd name="T27" fmla="*/ 44 h 46"/>
                <a:gd name="T28" fmla="*/ 2 w 14"/>
                <a:gd name="T29" fmla="*/ 46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6"/>
                <a:gd name="T47" fmla="*/ 14 w 14"/>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6">
                  <a:moveTo>
                    <a:pt x="2" y="46"/>
                  </a:moveTo>
                  <a:lnTo>
                    <a:pt x="4" y="46"/>
                  </a:lnTo>
                  <a:lnTo>
                    <a:pt x="6" y="40"/>
                  </a:lnTo>
                  <a:lnTo>
                    <a:pt x="8" y="30"/>
                  </a:lnTo>
                  <a:lnTo>
                    <a:pt x="10" y="18"/>
                  </a:lnTo>
                  <a:lnTo>
                    <a:pt x="14" y="8"/>
                  </a:lnTo>
                  <a:lnTo>
                    <a:pt x="14" y="4"/>
                  </a:lnTo>
                  <a:lnTo>
                    <a:pt x="14" y="0"/>
                  </a:lnTo>
                  <a:lnTo>
                    <a:pt x="12" y="2"/>
                  </a:lnTo>
                  <a:lnTo>
                    <a:pt x="10" y="6"/>
                  </a:lnTo>
                  <a:lnTo>
                    <a:pt x="6" y="14"/>
                  </a:lnTo>
                  <a:lnTo>
                    <a:pt x="2" y="34"/>
                  </a:lnTo>
                  <a:lnTo>
                    <a:pt x="0" y="40"/>
                  </a:lnTo>
                  <a:lnTo>
                    <a:pt x="0" y="44"/>
                  </a:lnTo>
                  <a:lnTo>
                    <a:pt x="2" y="46"/>
                  </a:lnTo>
                  <a:close/>
                </a:path>
              </a:pathLst>
            </a:custGeom>
            <a:solidFill>
              <a:srgbClr val="8AA492"/>
            </a:solidFill>
            <a:ln w="3175">
              <a:solidFill>
                <a:srgbClr val="1F8E43"/>
              </a:solidFill>
              <a:round/>
              <a:headEnd/>
              <a:tailEnd/>
            </a:ln>
          </p:spPr>
          <p:txBody>
            <a:bodyPr/>
            <a:lstStyle/>
            <a:p>
              <a:endParaRPr lang="en-US"/>
            </a:p>
          </p:txBody>
        </p:sp>
        <p:sp>
          <p:nvSpPr>
            <p:cNvPr id="29681" name="Line 740"/>
            <p:cNvSpPr>
              <a:spLocks noChangeShapeType="1"/>
            </p:cNvSpPr>
            <p:nvPr/>
          </p:nvSpPr>
          <p:spPr bwMode="auto">
            <a:xfrm flipH="1" flipV="1">
              <a:off x="298" y="268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2" name="Line 741"/>
            <p:cNvSpPr>
              <a:spLocks noChangeShapeType="1"/>
            </p:cNvSpPr>
            <p:nvPr/>
          </p:nvSpPr>
          <p:spPr bwMode="auto">
            <a:xfrm flipH="1" flipV="1">
              <a:off x="298" y="2684"/>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3" name="Line 742"/>
            <p:cNvSpPr>
              <a:spLocks noChangeShapeType="1"/>
            </p:cNvSpPr>
            <p:nvPr/>
          </p:nvSpPr>
          <p:spPr bwMode="auto">
            <a:xfrm flipH="1" flipV="1">
              <a:off x="298" y="268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4" name="Line 743"/>
            <p:cNvSpPr>
              <a:spLocks noChangeShapeType="1"/>
            </p:cNvSpPr>
            <p:nvPr/>
          </p:nvSpPr>
          <p:spPr bwMode="auto">
            <a:xfrm flipH="1" flipV="1">
              <a:off x="298" y="268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5" name="Freeform 744"/>
            <p:cNvSpPr>
              <a:spLocks/>
            </p:cNvSpPr>
            <p:nvPr/>
          </p:nvSpPr>
          <p:spPr bwMode="auto">
            <a:xfrm>
              <a:off x="296" y="2690"/>
              <a:ext cx="4" cy="4"/>
            </a:xfrm>
            <a:custGeom>
              <a:avLst/>
              <a:gdLst>
                <a:gd name="T0" fmla="*/ 4 w 4"/>
                <a:gd name="T1" fmla="*/ 4 h 4"/>
                <a:gd name="T2" fmla="*/ 2 w 4"/>
                <a:gd name="T3" fmla="*/ 2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86" name="Line 745"/>
            <p:cNvSpPr>
              <a:spLocks noChangeShapeType="1"/>
            </p:cNvSpPr>
            <p:nvPr/>
          </p:nvSpPr>
          <p:spPr bwMode="auto">
            <a:xfrm flipH="1" flipV="1">
              <a:off x="296" y="2690"/>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7" name="Line 746"/>
            <p:cNvSpPr>
              <a:spLocks noChangeShapeType="1"/>
            </p:cNvSpPr>
            <p:nvPr/>
          </p:nvSpPr>
          <p:spPr bwMode="auto">
            <a:xfrm flipH="1" flipV="1">
              <a:off x="294" y="269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8" name="Line 747"/>
            <p:cNvSpPr>
              <a:spLocks noChangeShapeType="1"/>
            </p:cNvSpPr>
            <p:nvPr/>
          </p:nvSpPr>
          <p:spPr bwMode="auto">
            <a:xfrm flipH="1" flipV="1">
              <a:off x="294" y="269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9" name="Line 748"/>
            <p:cNvSpPr>
              <a:spLocks noChangeShapeType="1"/>
            </p:cNvSpPr>
            <p:nvPr/>
          </p:nvSpPr>
          <p:spPr bwMode="auto">
            <a:xfrm flipH="1" flipV="1">
              <a:off x="294" y="269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0" name="Line 749"/>
            <p:cNvSpPr>
              <a:spLocks noChangeShapeType="1"/>
            </p:cNvSpPr>
            <p:nvPr/>
          </p:nvSpPr>
          <p:spPr bwMode="auto">
            <a:xfrm flipH="1" flipV="1">
              <a:off x="294" y="269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1" name="Line 750"/>
            <p:cNvSpPr>
              <a:spLocks noChangeShapeType="1"/>
            </p:cNvSpPr>
            <p:nvPr/>
          </p:nvSpPr>
          <p:spPr bwMode="auto">
            <a:xfrm flipH="1" flipV="1">
              <a:off x="294" y="270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2" name="Line 751"/>
            <p:cNvSpPr>
              <a:spLocks noChangeShapeType="1"/>
            </p:cNvSpPr>
            <p:nvPr/>
          </p:nvSpPr>
          <p:spPr bwMode="auto">
            <a:xfrm flipH="1" flipV="1">
              <a:off x="294" y="270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3" name="Line 752"/>
            <p:cNvSpPr>
              <a:spLocks noChangeShapeType="1"/>
            </p:cNvSpPr>
            <p:nvPr/>
          </p:nvSpPr>
          <p:spPr bwMode="auto">
            <a:xfrm flipH="1" flipV="1">
              <a:off x="294" y="270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4" name="Line 753"/>
            <p:cNvSpPr>
              <a:spLocks noChangeShapeType="1"/>
            </p:cNvSpPr>
            <p:nvPr/>
          </p:nvSpPr>
          <p:spPr bwMode="auto">
            <a:xfrm flipH="1" flipV="1">
              <a:off x="294" y="270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5" name="Line 754"/>
            <p:cNvSpPr>
              <a:spLocks noChangeShapeType="1"/>
            </p:cNvSpPr>
            <p:nvPr/>
          </p:nvSpPr>
          <p:spPr bwMode="auto">
            <a:xfrm flipH="1" flipV="1">
              <a:off x="292" y="270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6" name="Line 755"/>
            <p:cNvSpPr>
              <a:spLocks noChangeShapeType="1"/>
            </p:cNvSpPr>
            <p:nvPr/>
          </p:nvSpPr>
          <p:spPr bwMode="auto">
            <a:xfrm flipH="1" flipV="1">
              <a:off x="292" y="270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 name="Line 756"/>
            <p:cNvSpPr>
              <a:spLocks noChangeShapeType="1"/>
            </p:cNvSpPr>
            <p:nvPr/>
          </p:nvSpPr>
          <p:spPr bwMode="auto">
            <a:xfrm flipH="1" flipV="1">
              <a:off x="292" y="271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 name="Line 757"/>
            <p:cNvSpPr>
              <a:spLocks noChangeShapeType="1"/>
            </p:cNvSpPr>
            <p:nvPr/>
          </p:nvSpPr>
          <p:spPr bwMode="auto">
            <a:xfrm flipH="1" flipV="1">
              <a:off x="292" y="271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9" name="Line 758"/>
            <p:cNvSpPr>
              <a:spLocks noChangeShapeType="1"/>
            </p:cNvSpPr>
            <p:nvPr/>
          </p:nvSpPr>
          <p:spPr bwMode="auto">
            <a:xfrm flipH="1" flipV="1">
              <a:off x="292" y="271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Line 759"/>
            <p:cNvSpPr>
              <a:spLocks noChangeShapeType="1"/>
            </p:cNvSpPr>
            <p:nvPr/>
          </p:nvSpPr>
          <p:spPr bwMode="auto">
            <a:xfrm flipH="1" flipV="1">
              <a:off x="292" y="271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760"/>
            <p:cNvSpPr>
              <a:spLocks noChangeShapeType="1"/>
            </p:cNvSpPr>
            <p:nvPr/>
          </p:nvSpPr>
          <p:spPr bwMode="auto">
            <a:xfrm flipH="1" flipV="1">
              <a:off x="292" y="271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761"/>
            <p:cNvSpPr>
              <a:spLocks noChangeShapeType="1"/>
            </p:cNvSpPr>
            <p:nvPr/>
          </p:nvSpPr>
          <p:spPr bwMode="auto">
            <a:xfrm flipH="1" flipV="1">
              <a:off x="290" y="271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62"/>
            <p:cNvSpPr>
              <a:spLocks noChangeShapeType="1"/>
            </p:cNvSpPr>
            <p:nvPr/>
          </p:nvSpPr>
          <p:spPr bwMode="auto">
            <a:xfrm flipH="1" flipV="1">
              <a:off x="290" y="272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763"/>
            <p:cNvSpPr>
              <a:spLocks noChangeShapeType="1"/>
            </p:cNvSpPr>
            <p:nvPr/>
          </p:nvSpPr>
          <p:spPr bwMode="auto">
            <a:xfrm flipH="1" flipV="1">
              <a:off x="288" y="272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764"/>
            <p:cNvSpPr>
              <a:spLocks noChangeShapeType="1"/>
            </p:cNvSpPr>
            <p:nvPr/>
          </p:nvSpPr>
          <p:spPr bwMode="auto">
            <a:xfrm flipH="1" flipV="1">
              <a:off x="290" y="272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765"/>
            <p:cNvSpPr>
              <a:spLocks noChangeShapeType="1"/>
            </p:cNvSpPr>
            <p:nvPr/>
          </p:nvSpPr>
          <p:spPr bwMode="auto">
            <a:xfrm flipH="1" flipV="1">
              <a:off x="290" y="272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766"/>
            <p:cNvSpPr>
              <a:spLocks noChangeShapeType="1"/>
            </p:cNvSpPr>
            <p:nvPr/>
          </p:nvSpPr>
          <p:spPr bwMode="auto">
            <a:xfrm flipH="1" flipV="1">
              <a:off x="290" y="272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767"/>
            <p:cNvSpPr>
              <a:spLocks noChangeShapeType="1"/>
            </p:cNvSpPr>
            <p:nvPr/>
          </p:nvSpPr>
          <p:spPr bwMode="auto">
            <a:xfrm flipH="1">
              <a:off x="302" y="2678"/>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768"/>
            <p:cNvSpPr>
              <a:spLocks noChangeShapeType="1"/>
            </p:cNvSpPr>
            <p:nvPr/>
          </p:nvSpPr>
          <p:spPr bwMode="auto">
            <a:xfrm>
              <a:off x="302" y="2678"/>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769"/>
            <p:cNvSpPr>
              <a:spLocks noChangeShapeType="1"/>
            </p:cNvSpPr>
            <p:nvPr/>
          </p:nvSpPr>
          <p:spPr bwMode="auto">
            <a:xfrm flipV="1">
              <a:off x="302" y="2680"/>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770"/>
            <p:cNvSpPr>
              <a:spLocks noChangeShapeType="1"/>
            </p:cNvSpPr>
            <p:nvPr/>
          </p:nvSpPr>
          <p:spPr bwMode="auto">
            <a:xfrm flipV="1">
              <a:off x="304" y="268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771"/>
            <p:cNvSpPr>
              <a:spLocks noChangeShapeType="1"/>
            </p:cNvSpPr>
            <p:nvPr/>
          </p:nvSpPr>
          <p:spPr bwMode="auto">
            <a:xfrm flipV="1">
              <a:off x="304" y="268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772"/>
            <p:cNvSpPr>
              <a:spLocks noChangeShapeType="1"/>
            </p:cNvSpPr>
            <p:nvPr/>
          </p:nvSpPr>
          <p:spPr bwMode="auto">
            <a:xfrm flipV="1">
              <a:off x="302" y="268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773"/>
            <p:cNvSpPr>
              <a:spLocks noChangeShapeType="1"/>
            </p:cNvSpPr>
            <p:nvPr/>
          </p:nvSpPr>
          <p:spPr bwMode="auto">
            <a:xfrm flipV="1">
              <a:off x="302" y="268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774"/>
            <p:cNvSpPr>
              <a:spLocks noChangeShapeType="1"/>
            </p:cNvSpPr>
            <p:nvPr/>
          </p:nvSpPr>
          <p:spPr bwMode="auto">
            <a:xfrm>
              <a:off x="302" y="2688"/>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775"/>
            <p:cNvSpPr>
              <a:spLocks noChangeShapeType="1"/>
            </p:cNvSpPr>
            <p:nvPr/>
          </p:nvSpPr>
          <p:spPr bwMode="auto">
            <a:xfrm flipV="1">
              <a:off x="300" y="269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776"/>
            <p:cNvSpPr>
              <a:spLocks noChangeShapeType="1"/>
            </p:cNvSpPr>
            <p:nvPr/>
          </p:nvSpPr>
          <p:spPr bwMode="auto">
            <a:xfrm flipV="1">
              <a:off x="300" y="269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777"/>
            <p:cNvSpPr>
              <a:spLocks noChangeShapeType="1"/>
            </p:cNvSpPr>
            <p:nvPr/>
          </p:nvSpPr>
          <p:spPr bwMode="auto">
            <a:xfrm flipV="1">
              <a:off x="300" y="269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778"/>
            <p:cNvSpPr>
              <a:spLocks noChangeShapeType="1"/>
            </p:cNvSpPr>
            <p:nvPr/>
          </p:nvSpPr>
          <p:spPr bwMode="auto">
            <a:xfrm flipH="1">
              <a:off x="300" y="269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779"/>
            <p:cNvSpPr>
              <a:spLocks noChangeShapeType="1"/>
            </p:cNvSpPr>
            <p:nvPr/>
          </p:nvSpPr>
          <p:spPr bwMode="auto">
            <a:xfrm>
              <a:off x="298" y="269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780"/>
            <p:cNvSpPr>
              <a:spLocks noChangeShapeType="1"/>
            </p:cNvSpPr>
            <p:nvPr/>
          </p:nvSpPr>
          <p:spPr bwMode="auto">
            <a:xfrm flipV="1">
              <a:off x="298"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781"/>
            <p:cNvSpPr>
              <a:spLocks noChangeShapeType="1"/>
            </p:cNvSpPr>
            <p:nvPr/>
          </p:nvSpPr>
          <p:spPr bwMode="auto">
            <a:xfrm>
              <a:off x="298" y="270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782"/>
            <p:cNvSpPr>
              <a:spLocks noChangeShapeType="1"/>
            </p:cNvSpPr>
            <p:nvPr/>
          </p:nvSpPr>
          <p:spPr bwMode="auto">
            <a:xfrm flipV="1">
              <a:off x="296" y="270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783"/>
            <p:cNvSpPr>
              <a:spLocks noChangeShapeType="1"/>
            </p:cNvSpPr>
            <p:nvPr/>
          </p:nvSpPr>
          <p:spPr bwMode="auto">
            <a:xfrm flipH="1">
              <a:off x="296" y="270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784"/>
            <p:cNvSpPr>
              <a:spLocks noChangeShapeType="1"/>
            </p:cNvSpPr>
            <p:nvPr/>
          </p:nvSpPr>
          <p:spPr bwMode="auto">
            <a:xfrm>
              <a:off x="298" y="270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785"/>
            <p:cNvSpPr>
              <a:spLocks noChangeShapeType="1"/>
            </p:cNvSpPr>
            <p:nvPr/>
          </p:nvSpPr>
          <p:spPr bwMode="auto">
            <a:xfrm flipV="1">
              <a:off x="296" y="271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Line 786"/>
            <p:cNvSpPr>
              <a:spLocks noChangeShapeType="1"/>
            </p:cNvSpPr>
            <p:nvPr/>
          </p:nvSpPr>
          <p:spPr bwMode="auto">
            <a:xfrm>
              <a:off x="296" y="271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787"/>
            <p:cNvSpPr>
              <a:spLocks noChangeShapeType="1"/>
            </p:cNvSpPr>
            <p:nvPr/>
          </p:nvSpPr>
          <p:spPr bwMode="auto">
            <a:xfrm flipV="1">
              <a:off x="294" y="271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788"/>
            <p:cNvSpPr>
              <a:spLocks noChangeShapeType="1"/>
            </p:cNvSpPr>
            <p:nvPr/>
          </p:nvSpPr>
          <p:spPr bwMode="auto">
            <a:xfrm flipH="1">
              <a:off x="294" y="271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Line 789"/>
            <p:cNvSpPr>
              <a:spLocks noChangeShapeType="1"/>
            </p:cNvSpPr>
            <p:nvPr/>
          </p:nvSpPr>
          <p:spPr bwMode="auto">
            <a:xfrm>
              <a:off x="296" y="271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1" name="Line 790"/>
            <p:cNvSpPr>
              <a:spLocks noChangeShapeType="1"/>
            </p:cNvSpPr>
            <p:nvPr/>
          </p:nvSpPr>
          <p:spPr bwMode="auto">
            <a:xfrm flipV="1">
              <a:off x="296" y="271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791"/>
            <p:cNvSpPr>
              <a:spLocks noChangeShapeType="1"/>
            </p:cNvSpPr>
            <p:nvPr/>
          </p:nvSpPr>
          <p:spPr bwMode="auto">
            <a:xfrm flipV="1">
              <a:off x="294" y="271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Line 792"/>
            <p:cNvSpPr>
              <a:spLocks noChangeShapeType="1"/>
            </p:cNvSpPr>
            <p:nvPr/>
          </p:nvSpPr>
          <p:spPr bwMode="auto">
            <a:xfrm flipH="1">
              <a:off x="294" y="2716"/>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4" name="Line 793"/>
            <p:cNvSpPr>
              <a:spLocks noChangeShapeType="1"/>
            </p:cNvSpPr>
            <p:nvPr/>
          </p:nvSpPr>
          <p:spPr bwMode="auto">
            <a:xfrm>
              <a:off x="296" y="272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Line 794"/>
            <p:cNvSpPr>
              <a:spLocks noChangeShapeType="1"/>
            </p:cNvSpPr>
            <p:nvPr/>
          </p:nvSpPr>
          <p:spPr bwMode="auto">
            <a:xfrm flipV="1">
              <a:off x="294" y="272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Line 795"/>
            <p:cNvSpPr>
              <a:spLocks noChangeShapeType="1"/>
            </p:cNvSpPr>
            <p:nvPr/>
          </p:nvSpPr>
          <p:spPr bwMode="auto">
            <a:xfrm>
              <a:off x="294" y="272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796"/>
            <p:cNvSpPr>
              <a:spLocks noChangeShapeType="1"/>
            </p:cNvSpPr>
            <p:nvPr/>
          </p:nvSpPr>
          <p:spPr bwMode="auto">
            <a:xfrm flipH="1">
              <a:off x="292" y="272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Freeform 797"/>
            <p:cNvSpPr>
              <a:spLocks/>
            </p:cNvSpPr>
            <p:nvPr/>
          </p:nvSpPr>
          <p:spPr bwMode="auto">
            <a:xfrm>
              <a:off x="336" y="2752"/>
              <a:ext cx="14" cy="16"/>
            </a:xfrm>
            <a:custGeom>
              <a:avLst/>
              <a:gdLst>
                <a:gd name="T0" fmla="*/ 14 w 14"/>
                <a:gd name="T1" fmla="*/ 16 h 16"/>
                <a:gd name="T2" fmla="*/ 12 w 14"/>
                <a:gd name="T3" fmla="*/ 12 h 16"/>
                <a:gd name="T4" fmla="*/ 10 w 14"/>
                <a:gd name="T5" fmla="*/ 8 h 16"/>
                <a:gd name="T6" fmla="*/ 4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4"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9" name="Freeform 798"/>
            <p:cNvSpPr>
              <a:spLocks/>
            </p:cNvSpPr>
            <p:nvPr/>
          </p:nvSpPr>
          <p:spPr bwMode="auto">
            <a:xfrm>
              <a:off x="336" y="2752"/>
              <a:ext cx="16" cy="16"/>
            </a:xfrm>
            <a:custGeom>
              <a:avLst/>
              <a:gdLst>
                <a:gd name="T0" fmla="*/ 12 w 16"/>
                <a:gd name="T1" fmla="*/ 16 h 16"/>
                <a:gd name="T2" fmla="*/ 6 w 16"/>
                <a:gd name="T3" fmla="*/ 8 h 16"/>
                <a:gd name="T4" fmla="*/ 2 w 16"/>
                <a:gd name="T5" fmla="*/ 4 h 16"/>
                <a:gd name="T6" fmla="*/ 0 w 16"/>
                <a:gd name="T7" fmla="*/ 0 h 16"/>
                <a:gd name="T8" fmla="*/ 6 w 16"/>
                <a:gd name="T9" fmla="*/ 8 h 16"/>
                <a:gd name="T10" fmla="*/ 8 w 16"/>
                <a:gd name="T11" fmla="*/ 10 h 16"/>
                <a:gd name="T12" fmla="*/ 12 w 16"/>
                <a:gd name="T13" fmla="*/ 14 h 16"/>
                <a:gd name="T14" fmla="*/ 6 w 16"/>
                <a:gd name="T15" fmla="*/ 6 h 16"/>
                <a:gd name="T16" fmla="*/ 0 w 16"/>
                <a:gd name="T17" fmla="*/ 0 h 16"/>
                <a:gd name="T18" fmla="*/ 4 w 16"/>
                <a:gd name="T19" fmla="*/ 2 h 16"/>
                <a:gd name="T20" fmla="*/ 8 w 16"/>
                <a:gd name="T21" fmla="*/ 4 h 16"/>
                <a:gd name="T22" fmla="*/ 12 w 16"/>
                <a:gd name="T23" fmla="*/ 8 h 16"/>
                <a:gd name="T24" fmla="*/ 16 w 16"/>
                <a:gd name="T25" fmla="*/ 1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2" y="16"/>
                  </a:moveTo>
                  <a:lnTo>
                    <a:pt x="6" y="8"/>
                  </a:lnTo>
                  <a:lnTo>
                    <a:pt x="2" y="4"/>
                  </a:lnTo>
                  <a:lnTo>
                    <a:pt x="0" y="0"/>
                  </a:lnTo>
                  <a:lnTo>
                    <a:pt x="6" y="8"/>
                  </a:lnTo>
                  <a:lnTo>
                    <a:pt x="8" y="10"/>
                  </a:lnTo>
                  <a:lnTo>
                    <a:pt x="12" y="14"/>
                  </a:lnTo>
                  <a:lnTo>
                    <a:pt x="6" y="6"/>
                  </a:lnTo>
                  <a:lnTo>
                    <a:pt x="0" y="0"/>
                  </a:lnTo>
                  <a:lnTo>
                    <a:pt x="4" y="2"/>
                  </a:lnTo>
                  <a:lnTo>
                    <a:pt x="8" y="4"/>
                  </a:lnTo>
                  <a:lnTo>
                    <a:pt x="12" y="8"/>
                  </a:lnTo>
                  <a:lnTo>
                    <a:pt x="16"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0" name="Freeform 799"/>
            <p:cNvSpPr>
              <a:spLocks/>
            </p:cNvSpPr>
            <p:nvPr/>
          </p:nvSpPr>
          <p:spPr bwMode="auto">
            <a:xfrm>
              <a:off x="322" y="2746"/>
              <a:ext cx="14" cy="14"/>
            </a:xfrm>
            <a:custGeom>
              <a:avLst/>
              <a:gdLst>
                <a:gd name="T0" fmla="*/ 14 w 14"/>
                <a:gd name="T1" fmla="*/ 14 h 14"/>
                <a:gd name="T2" fmla="*/ 12 w 14"/>
                <a:gd name="T3" fmla="*/ 10 h 14"/>
                <a:gd name="T4" fmla="*/ 10 w 14"/>
                <a:gd name="T5" fmla="*/ 8 h 14"/>
                <a:gd name="T6" fmla="*/ 2 w 14"/>
                <a:gd name="T7" fmla="*/ 2 h 14"/>
                <a:gd name="T8" fmla="*/ 0 w 14"/>
                <a:gd name="T9" fmla="*/ 0 h 14"/>
                <a:gd name="T10" fmla="*/ 4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10" y="8"/>
                  </a:lnTo>
                  <a:lnTo>
                    <a:pt x="2" y="2"/>
                  </a:lnTo>
                  <a:lnTo>
                    <a:pt x="0" y="0"/>
                  </a:lnTo>
                  <a:lnTo>
                    <a:pt x="4"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1" name="Freeform 800"/>
            <p:cNvSpPr>
              <a:spLocks/>
            </p:cNvSpPr>
            <p:nvPr/>
          </p:nvSpPr>
          <p:spPr bwMode="auto">
            <a:xfrm>
              <a:off x="322" y="2746"/>
              <a:ext cx="14" cy="16"/>
            </a:xfrm>
            <a:custGeom>
              <a:avLst/>
              <a:gdLst>
                <a:gd name="T0" fmla="*/ 10 w 14"/>
                <a:gd name="T1" fmla="*/ 16 h 16"/>
                <a:gd name="T2" fmla="*/ 4 w 14"/>
                <a:gd name="T3" fmla="*/ 8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6 h 16"/>
                <a:gd name="T16" fmla="*/ 0 w 14"/>
                <a:gd name="T17" fmla="*/ 0 h 16"/>
                <a:gd name="T18" fmla="*/ 4 w 14"/>
                <a:gd name="T19" fmla="*/ 2 h 16"/>
                <a:gd name="T20" fmla="*/ 8 w 14"/>
                <a:gd name="T21" fmla="*/ 4 h 16"/>
                <a:gd name="T22" fmla="*/ 12 w 14"/>
                <a:gd name="T23" fmla="*/ 8 h 16"/>
                <a:gd name="T24" fmla="*/ 14 w 14"/>
                <a:gd name="T25" fmla="*/ 1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8"/>
                  </a:lnTo>
                  <a:lnTo>
                    <a:pt x="2" y="4"/>
                  </a:lnTo>
                  <a:lnTo>
                    <a:pt x="0" y="0"/>
                  </a:lnTo>
                  <a:lnTo>
                    <a:pt x="6" y="8"/>
                  </a:lnTo>
                  <a:lnTo>
                    <a:pt x="8" y="10"/>
                  </a:lnTo>
                  <a:lnTo>
                    <a:pt x="12" y="14"/>
                  </a:lnTo>
                  <a:lnTo>
                    <a:pt x="6" y="6"/>
                  </a:lnTo>
                  <a:lnTo>
                    <a:pt x="0" y="0"/>
                  </a:lnTo>
                  <a:lnTo>
                    <a:pt x="4" y="2"/>
                  </a:lnTo>
                  <a:lnTo>
                    <a:pt x="8" y="4"/>
                  </a:lnTo>
                  <a:lnTo>
                    <a:pt x="12" y="8"/>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2" name="Freeform 801"/>
            <p:cNvSpPr>
              <a:spLocks/>
            </p:cNvSpPr>
            <p:nvPr/>
          </p:nvSpPr>
          <p:spPr bwMode="auto">
            <a:xfrm>
              <a:off x="340" y="2746"/>
              <a:ext cx="18" cy="6"/>
            </a:xfrm>
            <a:custGeom>
              <a:avLst/>
              <a:gdLst>
                <a:gd name="T0" fmla="*/ 18 w 18"/>
                <a:gd name="T1" fmla="*/ 6 h 6"/>
                <a:gd name="T2" fmla="*/ 2 w 18"/>
                <a:gd name="T3" fmla="*/ 0 h 6"/>
                <a:gd name="T4" fmla="*/ 0 w 18"/>
                <a:gd name="T5" fmla="*/ 0 h 6"/>
                <a:gd name="T6" fmla="*/ 4 w 18"/>
                <a:gd name="T7" fmla="*/ 0 h 6"/>
                <a:gd name="T8" fmla="*/ 6 w 18"/>
                <a:gd name="T9" fmla="*/ 2 h 6"/>
                <a:gd name="T10" fmla="*/ 14 w 18"/>
                <a:gd name="T11" fmla="*/ 6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8" y="6"/>
                  </a:moveTo>
                  <a:lnTo>
                    <a:pt x="2" y="0"/>
                  </a:lnTo>
                  <a:lnTo>
                    <a:pt x="0" y="0"/>
                  </a:lnTo>
                  <a:lnTo>
                    <a:pt x="4" y="0"/>
                  </a:lnTo>
                  <a:lnTo>
                    <a:pt x="6" y="2"/>
                  </a:lnTo>
                  <a:lnTo>
                    <a:pt x="14"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3" name="Freeform 802"/>
            <p:cNvSpPr>
              <a:spLocks/>
            </p:cNvSpPr>
            <p:nvPr/>
          </p:nvSpPr>
          <p:spPr bwMode="auto">
            <a:xfrm>
              <a:off x="340" y="2746"/>
              <a:ext cx="18" cy="10"/>
            </a:xfrm>
            <a:custGeom>
              <a:avLst/>
              <a:gdLst>
                <a:gd name="T0" fmla="*/ 14 w 18"/>
                <a:gd name="T1" fmla="*/ 10 h 10"/>
                <a:gd name="T2" fmla="*/ 4 w 18"/>
                <a:gd name="T3" fmla="*/ 2 h 10"/>
                <a:gd name="T4" fmla="*/ 0 w 18"/>
                <a:gd name="T5" fmla="*/ 0 h 10"/>
                <a:gd name="T6" fmla="*/ 8 w 18"/>
                <a:gd name="T7" fmla="*/ 4 h 10"/>
                <a:gd name="T8" fmla="*/ 10 w 18"/>
                <a:gd name="T9" fmla="*/ 6 h 10"/>
                <a:gd name="T10" fmla="*/ 18 w 18"/>
                <a:gd name="T11" fmla="*/ 8 h 10"/>
                <a:gd name="T12" fmla="*/ 8 w 18"/>
                <a:gd name="T13" fmla="*/ 4 h 10"/>
                <a:gd name="T14" fmla="*/ 0 w 18"/>
                <a:gd name="T15" fmla="*/ 0 h 10"/>
                <a:gd name="T16" fmla="*/ 4 w 18"/>
                <a:gd name="T17" fmla="*/ 0 h 10"/>
                <a:gd name="T18" fmla="*/ 8 w 18"/>
                <a:gd name="T19" fmla="*/ 2 h 10"/>
                <a:gd name="T20" fmla="*/ 12 w 18"/>
                <a:gd name="T21" fmla="*/ 2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4" y="10"/>
                  </a:moveTo>
                  <a:lnTo>
                    <a:pt x="4" y="2"/>
                  </a:lnTo>
                  <a:lnTo>
                    <a:pt x="0" y="0"/>
                  </a:lnTo>
                  <a:lnTo>
                    <a:pt x="8" y="4"/>
                  </a:lnTo>
                  <a:lnTo>
                    <a:pt x="10" y="6"/>
                  </a:lnTo>
                  <a:lnTo>
                    <a:pt x="18" y="8"/>
                  </a:lnTo>
                  <a:lnTo>
                    <a:pt x="8" y="4"/>
                  </a:lnTo>
                  <a:lnTo>
                    <a:pt x="0" y="0"/>
                  </a:lnTo>
                  <a:lnTo>
                    <a:pt x="4" y="0"/>
                  </a:lnTo>
                  <a:lnTo>
                    <a:pt x="8" y="2"/>
                  </a:lnTo>
                  <a:lnTo>
                    <a:pt x="12" y="2"/>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4" name="Freeform 803"/>
            <p:cNvSpPr>
              <a:spLocks/>
            </p:cNvSpPr>
            <p:nvPr/>
          </p:nvSpPr>
          <p:spPr bwMode="auto">
            <a:xfrm>
              <a:off x="324" y="2748"/>
              <a:ext cx="8" cy="12"/>
            </a:xfrm>
            <a:custGeom>
              <a:avLst/>
              <a:gdLst>
                <a:gd name="T0" fmla="*/ 0 w 8"/>
                <a:gd name="T1" fmla="*/ 0 h 12"/>
                <a:gd name="T2" fmla="*/ 4 w 8"/>
                <a:gd name="T3" fmla="*/ 8 h 12"/>
                <a:gd name="T4" fmla="*/ 8 w 8"/>
                <a:gd name="T5" fmla="*/ 12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8"/>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5" name="Freeform 804"/>
            <p:cNvSpPr>
              <a:spLocks/>
            </p:cNvSpPr>
            <p:nvPr/>
          </p:nvSpPr>
          <p:spPr bwMode="auto">
            <a:xfrm>
              <a:off x="318" y="2764"/>
              <a:ext cx="12" cy="14"/>
            </a:xfrm>
            <a:custGeom>
              <a:avLst/>
              <a:gdLst>
                <a:gd name="T0" fmla="*/ 12 w 12"/>
                <a:gd name="T1" fmla="*/ 14 h 14"/>
                <a:gd name="T2" fmla="*/ 10 w 12"/>
                <a:gd name="T3" fmla="*/ 10 h 14"/>
                <a:gd name="T4" fmla="*/ 8 w 12"/>
                <a:gd name="T5" fmla="*/ 8 h 14"/>
                <a:gd name="T6" fmla="*/ 2 w 12"/>
                <a:gd name="T7" fmla="*/ 2 h 14"/>
                <a:gd name="T8" fmla="*/ 0 w 12"/>
                <a:gd name="T9" fmla="*/ 0 h 14"/>
                <a:gd name="T10" fmla="*/ 2 w 12"/>
                <a:gd name="T11" fmla="*/ 2 h 14"/>
                <a:gd name="T12" fmla="*/ 4 w 12"/>
                <a:gd name="T13" fmla="*/ 4 h 14"/>
                <a:gd name="T14" fmla="*/ 8 w 12"/>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4"/>
                <a:gd name="T26" fmla="*/ 12 w 1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4">
                  <a:moveTo>
                    <a:pt x="12" y="14"/>
                  </a:moveTo>
                  <a:lnTo>
                    <a:pt x="10" y="10"/>
                  </a:lnTo>
                  <a:lnTo>
                    <a:pt x="8" y="8"/>
                  </a:lnTo>
                  <a:lnTo>
                    <a:pt x="2" y="2"/>
                  </a:lnTo>
                  <a:lnTo>
                    <a:pt x="0" y="0"/>
                  </a:lnTo>
                  <a:lnTo>
                    <a:pt x="2" y="2"/>
                  </a:lnTo>
                  <a:lnTo>
                    <a:pt x="4" y="4"/>
                  </a:lnTo>
                  <a:lnTo>
                    <a:pt x="8"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6" name="Freeform 805"/>
            <p:cNvSpPr>
              <a:spLocks/>
            </p:cNvSpPr>
            <p:nvPr/>
          </p:nvSpPr>
          <p:spPr bwMode="auto">
            <a:xfrm>
              <a:off x="318" y="2764"/>
              <a:ext cx="14" cy="16"/>
            </a:xfrm>
            <a:custGeom>
              <a:avLst/>
              <a:gdLst>
                <a:gd name="T0" fmla="*/ 8 w 14"/>
                <a:gd name="T1" fmla="*/ 16 h 16"/>
                <a:gd name="T2" fmla="*/ 2 w 14"/>
                <a:gd name="T3" fmla="*/ 8 h 16"/>
                <a:gd name="T4" fmla="*/ 2 w 14"/>
                <a:gd name="T5" fmla="*/ 4 h 16"/>
                <a:gd name="T6" fmla="*/ 0 w 14"/>
                <a:gd name="T7" fmla="*/ 0 h 16"/>
                <a:gd name="T8" fmla="*/ 6 w 14"/>
                <a:gd name="T9" fmla="*/ 8 h 16"/>
                <a:gd name="T10" fmla="*/ 6 w 14"/>
                <a:gd name="T11" fmla="*/ 10 h 16"/>
                <a:gd name="T12" fmla="*/ 10 w 14"/>
                <a:gd name="T13" fmla="*/ 14 h 16"/>
                <a:gd name="T14" fmla="*/ 6 w 14"/>
                <a:gd name="T15" fmla="*/ 6 h 16"/>
                <a:gd name="T16" fmla="*/ 0 w 14"/>
                <a:gd name="T17" fmla="*/ 0 h 16"/>
                <a:gd name="T18" fmla="*/ 2 w 14"/>
                <a:gd name="T19" fmla="*/ 2 h 16"/>
                <a:gd name="T20" fmla="*/ 6 w 14"/>
                <a:gd name="T21" fmla="*/ 4 h 16"/>
                <a:gd name="T22" fmla="*/ 10 w 14"/>
                <a:gd name="T23" fmla="*/ 8 h 16"/>
                <a:gd name="T24" fmla="*/ 14 w 14"/>
                <a:gd name="T25" fmla="*/ 1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2" y="8"/>
                  </a:lnTo>
                  <a:lnTo>
                    <a:pt x="2" y="4"/>
                  </a:lnTo>
                  <a:lnTo>
                    <a:pt x="0" y="0"/>
                  </a:lnTo>
                  <a:lnTo>
                    <a:pt x="6" y="8"/>
                  </a:lnTo>
                  <a:lnTo>
                    <a:pt x="6" y="10"/>
                  </a:lnTo>
                  <a:lnTo>
                    <a:pt x="10" y="14"/>
                  </a:lnTo>
                  <a:lnTo>
                    <a:pt x="6" y="6"/>
                  </a:lnTo>
                  <a:lnTo>
                    <a:pt x="0" y="0"/>
                  </a:lnTo>
                  <a:lnTo>
                    <a:pt x="2" y="2"/>
                  </a:lnTo>
                  <a:lnTo>
                    <a:pt x="6" y="4"/>
                  </a:lnTo>
                  <a:lnTo>
                    <a:pt x="10" y="8"/>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7" name="Freeform 806"/>
            <p:cNvSpPr>
              <a:spLocks/>
            </p:cNvSpPr>
            <p:nvPr/>
          </p:nvSpPr>
          <p:spPr bwMode="auto">
            <a:xfrm>
              <a:off x="318" y="2766"/>
              <a:ext cx="8" cy="12"/>
            </a:xfrm>
            <a:custGeom>
              <a:avLst/>
              <a:gdLst>
                <a:gd name="T0" fmla="*/ 0 w 8"/>
                <a:gd name="T1" fmla="*/ 0 h 12"/>
                <a:gd name="T2" fmla="*/ 6 w 8"/>
                <a:gd name="T3" fmla="*/ 8 h 12"/>
                <a:gd name="T4" fmla="*/ 8 w 8"/>
                <a:gd name="T5" fmla="*/ 12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6" y="8"/>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8" name="Freeform 807"/>
            <p:cNvSpPr>
              <a:spLocks/>
            </p:cNvSpPr>
            <p:nvPr/>
          </p:nvSpPr>
          <p:spPr bwMode="auto">
            <a:xfrm>
              <a:off x="276" y="2764"/>
              <a:ext cx="10" cy="16"/>
            </a:xfrm>
            <a:custGeom>
              <a:avLst/>
              <a:gdLst>
                <a:gd name="T0" fmla="*/ 0 w 10"/>
                <a:gd name="T1" fmla="*/ 16 h 16"/>
                <a:gd name="T2" fmla="*/ 4 w 10"/>
                <a:gd name="T3" fmla="*/ 14 h 16"/>
                <a:gd name="T4" fmla="*/ 6 w 10"/>
                <a:gd name="T5" fmla="*/ 10 h 16"/>
                <a:gd name="T6" fmla="*/ 10 w 10"/>
                <a:gd name="T7" fmla="*/ 2 h 16"/>
                <a:gd name="T8" fmla="*/ 10 w 10"/>
                <a:gd name="T9" fmla="*/ 0 h 16"/>
                <a:gd name="T10" fmla="*/ 10 w 10"/>
                <a:gd name="T11" fmla="*/ 2 h 16"/>
                <a:gd name="T12" fmla="*/ 8 w 10"/>
                <a:gd name="T13" fmla="*/ 6 h 16"/>
                <a:gd name="T14" fmla="*/ 4 w 1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6"/>
                <a:gd name="T26" fmla="*/ 10 w 1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6">
                  <a:moveTo>
                    <a:pt x="0" y="16"/>
                  </a:moveTo>
                  <a:lnTo>
                    <a:pt x="4" y="14"/>
                  </a:lnTo>
                  <a:lnTo>
                    <a:pt x="6" y="10"/>
                  </a:lnTo>
                  <a:lnTo>
                    <a:pt x="10" y="2"/>
                  </a:lnTo>
                  <a:lnTo>
                    <a:pt x="10" y="0"/>
                  </a:lnTo>
                  <a:lnTo>
                    <a:pt x="10" y="2"/>
                  </a:lnTo>
                  <a:lnTo>
                    <a:pt x="8" y="6"/>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9" name="Freeform 808"/>
            <p:cNvSpPr>
              <a:spLocks/>
            </p:cNvSpPr>
            <p:nvPr/>
          </p:nvSpPr>
          <p:spPr bwMode="auto">
            <a:xfrm>
              <a:off x="274" y="2764"/>
              <a:ext cx="12" cy="18"/>
            </a:xfrm>
            <a:custGeom>
              <a:avLst/>
              <a:gdLst>
                <a:gd name="T0" fmla="*/ 0 w 12"/>
                <a:gd name="T1" fmla="*/ 14 h 18"/>
                <a:gd name="T2" fmla="*/ 6 w 12"/>
                <a:gd name="T3" fmla="*/ 6 h 18"/>
                <a:gd name="T4" fmla="*/ 10 w 12"/>
                <a:gd name="T5" fmla="*/ 2 h 18"/>
                <a:gd name="T6" fmla="*/ 12 w 12"/>
                <a:gd name="T7" fmla="*/ 0 h 18"/>
                <a:gd name="T8" fmla="*/ 6 w 12"/>
                <a:gd name="T9" fmla="*/ 8 h 18"/>
                <a:gd name="T10" fmla="*/ 6 w 12"/>
                <a:gd name="T11" fmla="*/ 10 h 18"/>
                <a:gd name="T12" fmla="*/ 4 w 12"/>
                <a:gd name="T13" fmla="*/ 14 h 18"/>
                <a:gd name="T14" fmla="*/ 8 w 12"/>
                <a:gd name="T15" fmla="*/ 8 h 18"/>
                <a:gd name="T16" fmla="*/ 12 w 12"/>
                <a:gd name="T17" fmla="*/ 0 h 18"/>
                <a:gd name="T18" fmla="*/ 12 w 12"/>
                <a:gd name="T19" fmla="*/ 4 h 18"/>
                <a:gd name="T20" fmla="*/ 10 w 12"/>
                <a:gd name="T21" fmla="*/ 8 h 18"/>
                <a:gd name="T22" fmla="*/ 10 w 12"/>
                <a:gd name="T23" fmla="*/ 12 h 18"/>
                <a:gd name="T24" fmla="*/ 6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6" y="6"/>
                  </a:lnTo>
                  <a:lnTo>
                    <a:pt x="10" y="2"/>
                  </a:lnTo>
                  <a:lnTo>
                    <a:pt x="12" y="0"/>
                  </a:lnTo>
                  <a:lnTo>
                    <a:pt x="6" y="8"/>
                  </a:lnTo>
                  <a:lnTo>
                    <a:pt x="6" y="10"/>
                  </a:lnTo>
                  <a:lnTo>
                    <a:pt x="4" y="14"/>
                  </a:lnTo>
                  <a:lnTo>
                    <a:pt x="8" y="8"/>
                  </a:lnTo>
                  <a:lnTo>
                    <a:pt x="12" y="0"/>
                  </a:lnTo>
                  <a:lnTo>
                    <a:pt x="12" y="4"/>
                  </a:lnTo>
                  <a:lnTo>
                    <a:pt x="10" y="8"/>
                  </a:lnTo>
                  <a:lnTo>
                    <a:pt x="10" y="12"/>
                  </a:lnTo>
                  <a:lnTo>
                    <a:pt x="6"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0" name="Freeform 809"/>
            <p:cNvSpPr>
              <a:spLocks/>
            </p:cNvSpPr>
            <p:nvPr/>
          </p:nvSpPr>
          <p:spPr bwMode="auto">
            <a:xfrm>
              <a:off x="276" y="2764"/>
              <a:ext cx="8" cy="14"/>
            </a:xfrm>
            <a:custGeom>
              <a:avLst/>
              <a:gdLst>
                <a:gd name="T0" fmla="*/ 8 w 8"/>
                <a:gd name="T1" fmla="*/ 0 h 14"/>
                <a:gd name="T2" fmla="*/ 2 w 8"/>
                <a:gd name="T3" fmla="*/ 8 h 14"/>
                <a:gd name="T4" fmla="*/ 0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8" y="0"/>
                  </a:moveTo>
                  <a:lnTo>
                    <a:pt x="2" y="8"/>
                  </a:lnTo>
                  <a:lnTo>
                    <a:pt x="0"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1" name="Freeform 810"/>
            <p:cNvSpPr>
              <a:spLocks/>
            </p:cNvSpPr>
            <p:nvPr/>
          </p:nvSpPr>
          <p:spPr bwMode="auto">
            <a:xfrm>
              <a:off x="316" y="2752"/>
              <a:ext cx="2" cy="14"/>
            </a:xfrm>
            <a:custGeom>
              <a:avLst/>
              <a:gdLst>
                <a:gd name="T0" fmla="*/ 2 w 2"/>
                <a:gd name="T1" fmla="*/ 14 h 14"/>
                <a:gd name="T2" fmla="*/ 2 w 2"/>
                <a:gd name="T3" fmla="*/ 8 h 14"/>
                <a:gd name="T4" fmla="*/ 0 w 2"/>
                <a:gd name="T5" fmla="*/ 2 h 14"/>
                <a:gd name="T6" fmla="*/ 0 w 2"/>
                <a:gd name="T7" fmla="*/ 0 h 14"/>
                <a:gd name="T8" fmla="*/ 0 w 2"/>
                <a:gd name="T9" fmla="*/ 6 h 14"/>
                <a:gd name="T10" fmla="*/ 2 w 2"/>
                <a:gd name="T11" fmla="*/ 10 h 14"/>
                <a:gd name="T12" fmla="*/ 0 60000 65536"/>
                <a:gd name="T13" fmla="*/ 0 60000 65536"/>
                <a:gd name="T14" fmla="*/ 0 60000 65536"/>
                <a:gd name="T15" fmla="*/ 0 60000 65536"/>
                <a:gd name="T16" fmla="*/ 0 60000 65536"/>
                <a:gd name="T17" fmla="*/ 0 60000 65536"/>
                <a:gd name="T18" fmla="*/ 0 w 2"/>
                <a:gd name="T19" fmla="*/ 0 h 14"/>
                <a:gd name="T20" fmla="*/ 2 w 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 h="14">
                  <a:moveTo>
                    <a:pt x="2" y="14"/>
                  </a:moveTo>
                  <a:lnTo>
                    <a:pt x="2" y="8"/>
                  </a:lnTo>
                  <a:lnTo>
                    <a:pt x="0" y="2"/>
                  </a:lnTo>
                  <a:lnTo>
                    <a:pt x="0" y="0"/>
                  </a:ln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2" name="Freeform 811"/>
            <p:cNvSpPr>
              <a:spLocks/>
            </p:cNvSpPr>
            <p:nvPr/>
          </p:nvSpPr>
          <p:spPr bwMode="auto">
            <a:xfrm>
              <a:off x="314" y="2752"/>
              <a:ext cx="6" cy="12"/>
            </a:xfrm>
            <a:custGeom>
              <a:avLst/>
              <a:gdLst>
                <a:gd name="T0" fmla="*/ 2 w 6"/>
                <a:gd name="T1" fmla="*/ 12 h 12"/>
                <a:gd name="T2" fmla="*/ 0 w 6"/>
                <a:gd name="T3" fmla="*/ 6 h 12"/>
                <a:gd name="T4" fmla="*/ 2 w 6"/>
                <a:gd name="T5" fmla="*/ 4 h 12"/>
                <a:gd name="T6" fmla="*/ 2 w 6"/>
                <a:gd name="T7" fmla="*/ 0 h 12"/>
                <a:gd name="T8" fmla="*/ 2 w 6"/>
                <a:gd name="T9" fmla="*/ 8 h 12"/>
                <a:gd name="T10" fmla="*/ 4 w 6"/>
                <a:gd name="T11" fmla="*/ 12 h 12"/>
                <a:gd name="T12" fmla="*/ 2 w 6"/>
                <a:gd name="T13" fmla="*/ 0 h 12"/>
                <a:gd name="T14" fmla="*/ 4 w 6"/>
                <a:gd name="T15" fmla="*/ 6 h 12"/>
                <a:gd name="T16" fmla="*/ 6 w 6"/>
                <a:gd name="T17" fmla="*/ 8 h 12"/>
                <a:gd name="T18" fmla="*/ 6 w 6"/>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2" y="12"/>
                  </a:moveTo>
                  <a:lnTo>
                    <a:pt x="0" y="6"/>
                  </a:lnTo>
                  <a:lnTo>
                    <a:pt x="2" y="4"/>
                  </a:lnTo>
                  <a:lnTo>
                    <a:pt x="2" y="0"/>
                  </a:lnTo>
                  <a:lnTo>
                    <a:pt x="2" y="8"/>
                  </a:lnTo>
                  <a:lnTo>
                    <a:pt x="4" y="12"/>
                  </a:lnTo>
                  <a:lnTo>
                    <a:pt x="2" y="0"/>
                  </a:lnTo>
                  <a:lnTo>
                    <a:pt x="4" y="6"/>
                  </a:lnTo>
                  <a:lnTo>
                    <a:pt x="6" y="8"/>
                  </a:lnTo>
                  <a:lnTo>
                    <a:pt x="6"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3" name="Freeform 812"/>
            <p:cNvSpPr>
              <a:spLocks/>
            </p:cNvSpPr>
            <p:nvPr/>
          </p:nvSpPr>
          <p:spPr bwMode="auto">
            <a:xfrm>
              <a:off x="316" y="2754"/>
              <a:ext cx="1" cy="10"/>
            </a:xfrm>
            <a:custGeom>
              <a:avLst/>
              <a:gdLst>
                <a:gd name="T0" fmla="*/ 0 w 1"/>
                <a:gd name="T1" fmla="*/ 0 h 10"/>
                <a:gd name="T2" fmla="*/ 0 w 1"/>
                <a:gd name="T3" fmla="*/ 6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6"/>
                  </a:lnTo>
                  <a:lnTo>
                    <a:pt x="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4" name="Freeform 813"/>
            <p:cNvSpPr>
              <a:spLocks/>
            </p:cNvSpPr>
            <p:nvPr/>
          </p:nvSpPr>
          <p:spPr bwMode="auto">
            <a:xfrm>
              <a:off x="286" y="2742"/>
              <a:ext cx="54" cy="80"/>
            </a:xfrm>
            <a:custGeom>
              <a:avLst/>
              <a:gdLst>
                <a:gd name="T0" fmla="*/ 0 w 54"/>
                <a:gd name="T1" fmla="*/ 80 h 80"/>
                <a:gd name="T2" fmla="*/ 0 w 54"/>
                <a:gd name="T3" fmla="*/ 64 h 80"/>
                <a:gd name="T4" fmla="*/ 4 w 54"/>
                <a:gd name="T5" fmla="*/ 48 h 80"/>
                <a:gd name="T6" fmla="*/ 8 w 54"/>
                <a:gd name="T7" fmla="*/ 34 h 80"/>
                <a:gd name="T8" fmla="*/ 12 w 54"/>
                <a:gd name="T9" fmla="*/ 24 h 80"/>
                <a:gd name="T10" fmla="*/ 10 w 54"/>
                <a:gd name="T11" fmla="*/ 22 h 80"/>
                <a:gd name="T12" fmla="*/ 6 w 54"/>
                <a:gd name="T13" fmla="*/ 20 h 80"/>
                <a:gd name="T14" fmla="*/ 2 w 54"/>
                <a:gd name="T15" fmla="*/ 20 h 80"/>
                <a:gd name="T16" fmla="*/ 0 w 54"/>
                <a:gd name="T17" fmla="*/ 22 h 80"/>
                <a:gd name="T18" fmla="*/ 2 w 54"/>
                <a:gd name="T19" fmla="*/ 20 h 80"/>
                <a:gd name="T20" fmla="*/ 6 w 54"/>
                <a:gd name="T21" fmla="*/ 18 h 80"/>
                <a:gd name="T22" fmla="*/ 10 w 54"/>
                <a:gd name="T23" fmla="*/ 20 h 80"/>
                <a:gd name="T24" fmla="*/ 12 w 54"/>
                <a:gd name="T25" fmla="*/ 24 h 80"/>
                <a:gd name="T26" fmla="*/ 20 w 54"/>
                <a:gd name="T27" fmla="*/ 10 h 80"/>
                <a:gd name="T28" fmla="*/ 28 w 54"/>
                <a:gd name="T29" fmla="*/ 2 h 80"/>
                <a:gd name="T30" fmla="*/ 32 w 54"/>
                <a:gd name="T31" fmla="*/ 0 h 80"/>
                <a:gd name="T32" fmla="*/ 36 w 54"/>
                <a:gd name="T33" fmla="*/ 0 h 80"/>
                <a:gd name="T34" fmla="*/ 38 w 54"/>
                <a:gd name="T35" fmla="*/ 0 h 80"/>
                <a:gd name="T36" fmla="*/ 48 w 54"/>
                <a:gd name="T37" fmla="*/ 2 h 80"/>
                <a:gd name="T38" fmla="*/ 54 w 54"/>
                <a:gd name="T39" fmla="*/ 4 h 80"/>
                <a:gd name="T40" fmla="*/ 48 w 54"/>
                <a:gd name="T41" fmla="*/ 2 h 80"/>
                <a:gd name="T42" fmla="*/ 38 w 54"/>
                <a:gd name="T43" fmla="*/ 0 h 80"/>
                <a:gd name="T44" fmla="*/ 46 w 54"/>
                <a:gd name="T45" fmla="*/ 6 h 80"/>
                <a:gd name="T46" fmla="*/ 52 w 54"/>
                <a:gd name="T47" fmla="*/ 10 h 80"/>
                <a:gd name="T48" fmla="*/ 50 w 54"/>
                <a:gd name="T49" fmla="*/ 10 h 80"/>
                <a:gd name="T50" fmla="*/ 46 w 54"/>
                <a:gd name="T51" fmla="*/ 6 h 80"/>
                <a:gd name="T52" fmla="*/ 36 w 54"/>
                <a:gd name="T53" fmla="*/ 0 h 80"/>
                <a:gd name="T54" fmla="*/ 30 w 54"/>
                <a:gd name="T55" fmla="*/ 0 h 80"/>
                <a:gd name="T56" fmla="*/ 34 w 54"/>
                <a:gd name="T57" fmla="*/ 2 h 80"/>
                <a:gd name="T58" fmla="*/ 36 w 54"/>
                <a:gd name="T59" fmla="*/ 4 h 80"/>
                <a:gd name="T60" fmla="*/ 34 w 54"/>
                <a:gd name="T61" fmla="*/ 2 h 80"/>
                <a:gd name="T62" fmla="*/ 28 w 54"/>
                <a:gd name="T63" fmla="*/ 2 h 80"/>
                <a:gd name="T64" fmla="*/ 22 w 54"/>
                <a:gd name="T65" fmla="*/ 8 h 80"/>
                <a:gd name="T66" fmla="*/ 28 w 54"/>
                <a:gd name="T67" fmla="*/ 8 h 80"/>
                <a:gd name="T68" fmla="*/ 30 w 54"/>
                <a:gd name="T69" fmla="*/ 10 h 80"/>
                <a:gd name="T70" fmla="*/ 30 w 54"/>
                <a:gd name="T71" fmla="*/ 12 h 80"/>
                <a:gd name="T72" fmla="*/ 28 w 54"/>
                <a:gd name="T73" fmla="*/ 10 h 80"/>
                <a:gd name="T74" fmla="*/ 24 w 54"/>
                <a:gd name="T75" fmla="*/ 8 h 80"/>
                <a:gd name="T76" fmla="*/ 22 w 54"/>
                <a:gd name="T77" fmla="*/ 8 h 80"/>
                <a:gd name="T78" fmla="*/ 12 w 54"/>
                <a:gd name="T79" fmla="*/ 22 h 80"/>
                <a:gd name="T80" fmla="*/ 16 w 54"/>
                <a:gd name="T81" fmla="*/ 20 h 80"/>
                <a:gd name="T82" fmla="*/ 22 w 54"/>
                <a:gd name="T83" fmla="*/ 18 h 80"/>
                <a:gd name="T84" fmla="*/ 26 w 54"/>
                <a:gd name="T85" fmla="*/ 20 h 80"/>
                <a:gd name="T86" fmla="*/ 32 w 54"/>
                <a:gd name="T87" fmla="*/ 22 h 80"/>
                <a:gd name="T88" fmla="*/ 22 w 54"/>
                <a:gd name="T89" fmla="*/ 20 h 80"/>
                <a:gd name="T90" fmla="*/ 16 w 54"/>
                <a:gd name="T91" fmla="*/ 20 h 80"/>
                <a:gd name="T92" fmla="*/ 12 w 54"/>
                <a:gd name="T93" fmla="*/ 22 h 80"/>
                <a:gd name="T94" fmla="*/ 12 w 54"/>
                <a:gd name="T95" fmla="*/ 24 h 80"/>
                <a:gd name="T96" fmla="*/ 8 w 54"/>
                <a:gd name="T97" fmla="*/ 34 h 80"/>
                <a:gd name="T98" fmla="*/ 4 w 54"/>
                <a:gd name="T99" fmla="*/ 48 h 80"/>
                <a:gd name="T100" fmla="*/ 0 w 54"/>
                <a:gd name="T101" fmla="*/ 64 h 80"/>
                <a:gd name="T102" fmla="*/ 0 w 54"/>
                <a:gd name="T103" fmla="*/ 8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0"/>
                <a:gd name="T158" fmla="*/ 54 w 54"/>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0">
                  <a:moveTo>
                    <a:pt x="0" y="80"/>
                  </a:moveTo>
                  <a:lnTo>
                    <a:pt x="0" y="64"/>
                  </a:lnTo>
                  <a:lnTo>
                    <a:pt x="4" y="48"/>
                  </a:lnTo>
                  <a:lnTo>
                    <a:pt x="8" y="34"/>
                  </a:lnTo>
                  <a:lnTo>
                    <a:pt x="12" y="24"/>
                  </a:lnTo>
                  <a:lnTo>
                    <a:pt x="10" y="22"/>
                  </a:lnTo>
                  <a:lnTo>
                    <a:pt x="6" y="20"/>
                  </a:lnTo>
                  <a:lnTo>
                    <a:pt x="2" y="20"/>
                  </a:lnTo>
                  <a:lnTo>
                    <a:pt x="0" y="22"/>
                  </a:lnTo>
                  <a:lnTo>
                    <a:pt x="2" y="20"/>
                  </a:lnTo>
                  <a:lnTo>
                    <a:pt x="6" y="18"/>
                  </a:lnTo>
                  <a:lnTo>
                    <a:pt x="10" y="20"/>
                  </a:lnTo>
                  <a:lnTo>
                    <a:pt x="12" y="24"/>
                  </a:lnTo>
                  <a:lnTo>
                    <a:pt x="20" y="10"/>
                  </a:lnTo>
                  <a:lnTo>
                    <a:pt x="28" y="2"/>
                  </a:lnTo>
                  <a:lnTo>
                    <a:pt x="32" y="0"/>
                  </a:lnTo>
                  <a:lnTo>
                    <a:pt x="36" y="0"/>
                  </a:lnTo>
                  <a:lnTo>
                    <a:pt x="38" y="0"/>
                  </a:lnTo>
                  <a:lnTo>
                    <a:pt x="48" y="2"/>
                  </a:lnTo>
                  <a:lnTo>
                    <a:pt x="54" y="4"/>
                  </a:lnTo>
                  <a:lnTo>
                    <a:pt x="48" y="2"/>
                  </a:lnTo>
                  <a:lnTo>
                    <a:pt x="38" y="0"/>
                  </a:lnTo>
                  <a:lnTo>
                    <a:pt x="46" y="6"/>
                  </a:lnTo>
                  <a:lnTo>
                    <a:pt x="52" y="10"/>
                  </a:lnTo>
                  <a:lnTo>
                    <a:pt x="50" y="10"/>
                  </a:lnTo>
                  <a:lnTo>
                    <a:pt x="46" y="6"/>
                  </a:lnTo>
                  <a:lnTo>
                    <a:pt x="36" y="0"/>
                  </a:lnTo>
                  <a:lnTo>
                    <a:pt x="30" y="0"/>
                  </a:lnTo>
                  <a:lnTo>
                    <a:pt x="34" y="2"/>
                  </a:lnTo>
                  <a:lnTo>
                    <a:pt x="36" y="4"/>
                  </a:lnTo>
                  <a:lnTo>
                    <a:pt x="34" y="2"/>
                  </a:lnTo>
                  <a:lnTo>
                    <a:pt x="28" y="2"/>
                  </a:lnTo>
                  <a:lnTo>
                    <a:pt x="22" y="8"/>
                  </a:lnTo>
                  <a:lnTo>
                    <a:pt x="28" y="8"/>
                  </a:lnTo>
                  <a:lnTo>
                    <a:pt x="30" y="10"/>
                  </a:lnTo>
                  <a:lnTo>
                    <a:pt x="30" y="12"/>
                  </a:lnTo>
                  <a:lnTo>
                    <a:pt x="28" y="10"/>
                  </a:lnTo>
                  <a:lnTo>
                    <a:pt x="24" y="8"/>
                  </a:lnTo>
                  <a:lnTo>
                    <a:pt x="22" y="8"/>
                  </a:lnTo>
                  <a:lnTo>
                    <a:pt x="12" y="22"/>
                  </a:lnTo>
                  <a:lnTo>
                    <a:pt x="16" y="20"/>
                  </a:lnTo>
                  <a:lnTo>
                    <a:pt x="22" y="18"/>
                  </a:lnTo>
                  <a:lnTo>
                    <a:pt x="26" y="20"/>
                  </a:lnTo>
                  <a:lnTo>
                    <a:pt x="32" y="22"/>
                  </a:lnTo>
                  <a:lnTo>
                    <a:pt x="22" y="20"/>
                  </a:lnTo>
                  <a:lnTo>
                    <a:pt x="16" y="20"/>
                  </a:lnTo>
                  <a:lnTo>
                    <a:pt x="12" y="22"/>
                  </a:lnTo>
                  <a:lnTo>
                    <a:pt x="12" y="24"/>
                  </a:lnTo>
                  <a:lnTo>
                    <a:pt x="8" y="34"/>
                  </a:lnTo>
                  <a:lnTo>
                    <a:pt x="4" y="48"/>
                  </a:lnTo>
                  <a:lnTo>
                    <a:pt x="0" y="64"/>
                  </a:lnTo>
                  <a:lnTo>
                    <a:pt x="0" y="80"/>
                  </a:lnTo>
                  <a:close/>
                </a:path>
              </a:pathLst>
            </a:custGeom>
            <a:solidFill>
              <a:srgbClr val="47A568"/>
            </a:solidFill>
            <a:ln w="3175">
              <a:solidFill>
                <a:srgbClr val="4C6952"/>
              </a:solidFill>
              <a:round/>
              <a:headEnd/>
              <a:tailEnd/>
            </a:ln>
          </p:spPr>
          <p:txBody>
            <a:bodyPr/>
            <a:lstStyle/>
            <a:p>
              <a:endParaRPr lang="en-US"/>
            </a:p>
          </p:txBody>
        </p:sp>
        <p:sp>
          <p:nvSpPr>
            <p:cNvPr id="29755" name="Freeform 814"/>
            <p:cNvSpPr>
              <a:spLocks/>
            </p:cNvSpPr>
            <p:nvPr/>
          </p:nvSpPr>
          <p:spPr bwMode="auto">
            <a:xfrm>
              <a:off x="270" y="2744"/>
              <a:ext cx="16" cy="82"/>
            </a:xfrm>
            <a:custGeom>
              <a:avLst/>
              <a:gdLst>
                <a:gd name="T0" fmla="*/ 16 w 16"/>
                <a:gd name="T1" fmla="*/ 82 h 82"/>
                <a:gd name="T2" fmla="*/ 12 w 16"/>
                <a:gd name="T3" fmla="*/ 68 h 82"/>
                <a:gd name="T4" fmla="*/ 10 w 16"/>
                <a:gd name="T5" fmla="*/ 58 h 82"/>
                <a:gd name="T6" fmla="*/ 12 w 16"/>
                <a:gd name="T7" fmla="*/ 48 h 82"/>
                <a:gd name="T8" fmla="*/ 12 w 16"/>
                <a:gd name="T9" fmla="*/ 40 h 82"/>
                <a:gd name="T10" fmla="*/ 12 w 16"/>
                <a:gd name="T11" fmla="*/ 32 h 82"/>
                <a:gd name="T12" fmla="*/ 6 w 16"/>
                <a:gd name="T13" fmla="*/ 18 h 82"/>
                <a:gd name="T14" fmla="*/ 0 w 16"/>
                <a:gd name="T15" fmla="*/ 0 h 82"/>
                <a:gd name="T16" fmla="*/ 4 w 16"/>
                <a:gd name="T17" fmla="*/ 6 h 82"/>
                <a:gd name="T18" fmla="*/ 4 w 16"/>
                <a:gd name="T19" fmla="*/ 14 h 82"/>
                <a:gd name="T20" fmla="*/ 4 w 16"/>
                <a:gd name="T21" fmla="*/ 20 h 82"/>
                <a:gd name="T22" fmla="*/ 6 w 16"/>
                <a:gd name="T23" fmla="*/ 26 h 82"/>
                <a:gd name="T24" fmla="*/ 8 w 16"/>
                <a:gd name="T25" fmla="*/ 32 h 82"/>
                <a:gd name="T26" fmla="*/ 10 w 16"/>
                <a:gd name="T27" fmla="*/ 42 h 82"/>
                <a:gd name="T28" fmla="*/ 10 w 16"/>
                <a:gd name="T29" fmla="*/ 54 h 82"/>
                <a:gd name="T30" fmla="*/ 12 w 16"/>
                <a:gd name="T31" fmla="*/ 66 h 82"/>
                <a:gd name="T32" fmla="*/ 14 w 16"/>
                <a:gd name="T33" fmla="*/ 74 h 82"/>
                <a:gd name="T34" fmla="*/ 16 w 16"/>
                <a:gd name="T35" fmla="*/ 78 h 82"/>
                <a:gd name="T36" fmla="*/ 16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6" y="82"/>
                  </a:moveTo>
                  <a:lnTo>
                    <a:pt x="12" y="68"/>
                  </a:lnTo>
                  <a:lnTo>
                    <a:pt x="10" y="58"/>
                  </a:lnTo>
                  <a:lnTo>
                    <a:pt x="12" y="48"/>
                  </a:lnTo>
                  <a:lnTo>
                    <a:pt x="12" y="40"/>
                  </a:lnTo>
                  <a:lnTo>
                    <a:pt x="12" y="32"/>
                  </a:lnTo>
                  <a:lnTo>
                    <a:pt x="6" y="18"/>
                  </a:lnTo>
                  <a:lnTo>
                    <a:pt x="0" y="0"/>
                  </a:lnTo>
                  <a:lnTo>
                    <a:pt x="4" y="6"/>
                  </a:lnTo>
                  <a:lnTo>
                    <a:pt x="4" y="14"/>
                  </a:lnTo>
                  <a:lnTo>
                    <a:pt x="4" y="20"/>
                  </a:lnTo>
                  <a:lnTo>
                    <a:pt x="6" y="26"/>
                  </a:lnTo>
                  <a:lnTo>
                    <a:pt x="8" y="32"/>
                  </a:lnTo>
                  <a:lnTo>
                    <a:pt x="10" y="42"/>
                  </a:lnTo>
                  <a:lnTo>
                    <a:pt x="10" y="54"/>
                  </a:lnTo>
                  <a:lnTo>
                    <a:pt x="12" y="66"/>
                  </a:lnTo>
                  <a:lnTo>
                    <a:pt x="14" y="74"/>
                  </a:lnTo>
                  <a:lnTo>
                    <a:pt x="16" y="78"/>
                  </a:lnTo>
                  <a:lnTo>
                    <a:pt x="16" y="82"/>
                  </a:lnTo>
                  <a:close/>
                </a:path>
              </a:pathLst>
            </a:custGeom>
            <a:solidFill>
              <a:srgbClr val="55A26A"/>
            </a:solidFill>
            <a:ln w="3175">
              <a:solidFill>
                <a:srgbClr val="1D1D1B"/>
              </a:solidFill>
              <a:round/>
              <a:headEnd/>
              <a:tailEnd/>
            </a:ln>
          </p:spPr>
          <p:txBody>
            <a:bodyPr/>
            <a:lstStyle/>
            <a:p>
              <a:endParaRPr lang="en-US"/>
            </a:p>
          </p:txBody>
        </p:sp>
        <p:sp>
          <p:nvSpPr>
            <p:cNvPr id="29756" name="Freeform 815"/>
            <p:cNvSpPr>
              <a:spLocks/>
            </p:cNvSpPr>
            <p:nvPr/>
          </p:nvSpPr>
          <p:spPr bwMode="auto">
            <a:xfrm>
              <a:off x="282" y="2662"/>
              <a:ext cx="22" cy="62"/>
            </a:xfrm>
            <a:custGeom>
              <a:avLst/>
              <a:gdLst>
                <a:gd name="T0" fmla="*/ 8 w 22"/>
                <a:gd name="T1" fmla="*/ 16 h 62"/>
                <a:gd name="T2" fmla="*/ 14 w 22"/>
                <a:gd name="T3" fmla="*/ 30 h 62"/>
                <a:gd name="T4" fmla="*/ 20 w 22"/>
                <a:gd name="T5" fmla="*/ 48 h 62"/>
                <a:gd name="T6" fmla="*/ 22 w 22"/>
                <a:gd name="T7" fmla="*/ 62 h 62"/>
                <a:gd name="T8" fmla="*/ 16 w 22"/>
                <a:gd name="T9" fmla="*/ 44 h 62"/>
                <a:gd name="T10" fmla="*/ 10 w 22"/>
                <a:gd name="T11" fmla="*/ 30 h 62"/>
                <a:gd name="T12" fmla="*/ 2 w 22"/>
                <a:gd name="T13" fmla="*/ 10 h 62"/>
                <a:gd name="T14" fmla="*/ 0 w 22"/>
                <a:gd name="T15" fmla="*/ 0 h 62"/>
                <a:gd name="T16" fmla="*/ 8 w 22"/>
                <a:gd name="T17" fmla="*/ 1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6"/>
                  </a:moveTo>
                  <a:lnTo>
                    <a:pt x="14" y="30"/>
                  </a:lnTo>
                  <a:lnTo>
                    <a:pt x="20" y="48"/>
                  </a:lnTo>
                  <a:lnTo>
                    <a:pt x="22" y="62"/>
                  </a:lnTo>
                  <a:lnTo>
                    <a:pt x="16" y="44"/>
                  </a:lnTo>
                  <a:lnTo>
                    <a:pt x="10" y="30"/>
                  </a:lnTo>
                  <a:lnTo>
                    <a:pt x="2" y="10"/>
                  </a:lnTo>
                  <a:lnTo>
                    <a:pt x="0" y="0"/>
                  </a:lnTo>
                  <a:lnTo>
                    <a:pt x="8" y="16"/>
                  </a:lnTo>
                  <a:close/>
                </a:path>
              </a:pathLst>
            </a:custGeom>
            <a:solidFill>
              <a:srgbClr val="47A568"/>
            </a:solidFill>
            <a:ln w="3175">
              <a:solidFill>
                <a:srgbClr val="1D1D1B"/>
              </a:solidFill>
              <a:round/>
              <a:headEnd/>
              <a:tailEnd/>
            </a:ln>
          </p:spPr>
          <p:txBody>
            <a:bodyPr/>
            <a:lstStyle/>
            <a:p>
              <a:endParaRPr lang="en-US"/>
            </a:p>
          </p:txBody>
        </p:sp>
        <p:sp>
          <p:nvSpPr>
            <p:cNvPr id="29757" name="Freeform 816"/>
            <p:cNvSpPr>
              <a:spLocks/>
            </p:cNvSpPr>
            <p:nvPr/>
          </p:nvSpPr>
          <p:spPr bwMode="auto">
            <a:xfrm>
              <a:off x="282" y="2728"/>
              <a:ext cx="32" cy="102"/>
            </a:xfrm>
            <a:custGeom>
              <a:avLst/>
              <a:gdLst>
                <a:gd name="T0" fmla="*/ 6 w 32"/>
                <a:gd name="T1" fmla="*/ 66 h 102"/>
                <a:gd name="T2" fmla="*/ 4 w 32"/>
                <a:gd name="T3" fmla="*/ 86 h 102"/>
                <a:gd name="T4" fmla="*/ 0 w 32"/>
                <a:gd name="T5" fmla="*/ 102 h 102"/>
                <a:gd name="T6" fmla="*/ 4 w 32"/>
                <a:gd name="T7" fmla="*/ 98 h 102"/>
                <a:gd name="T8" fmla="*/ 6 w 32"/>
                <a:gd name="T9" fmla="*/ 88 h 102"/>
                <a:gd name="T10" fmla="*/ 10 w 32"/>
                <a:gd name="T11" fmla="*/ 70 h 102"/>
                <a:gd name="T12" fmla="*/ 14 w 32"/>
                <a:gd name="T13" fmla="*/ 52 h 102"/>
                <a:gd name="T14" fmla="*/ 16 w 32"/>
                <a:gd name="T15" fmla="*/ 38 h 102"/>
                <a:gd name="T16" fmla="*/ 20 w 32"/>
                <a:gd name="T17" fmla="*/ 24 h 102"/>
                <a:gd name="T18" fmla="*/ 32 w 32"/>
                <a:gd name="T19" fmla="*/ 0 h 102"/>
                <a:gd name="T20" fmla="*/ 18 w 32"/>
                <a:gd name="T21" fmla="*/ 18 h 102"/>
                <a:gd name="T22" fmla="*/ 14 w 32"/>
                <a:gd name="T23" fmla="*/ 26 h 102"/>
                <a:gd name="T24" fmla="*/ 10 w 32"/>
                <a:gd name="T25" fmla="*/ 40 h 102"/>
                <a:gd name="T26" fmla="*/ 6 w 32"/>
                <a:gd name="T27" fmla="*/ 6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6"/>
                  </a:moveTo>
                  <a:lnTo>
                    <a:pt x="4" y="86"/>
                  </a:lnTo>
                  <a:lnTo>
                    <a:pt x="0" y="102"/>
                  </a:lnTo>
                  <a:lnTo>
                    <a:pt x="4" y="98"/>
                  </a:lnTo>
                  <a:lnTo>
                    <a:pt x="6" y="88"/>
                  </a:lnTo>
                  <a:lnTo>
                    <a:pt x="10" y="70"/>
                  </a:lnTo>
                  <a:lnTo>
                    <a:pt x="14" y="52"/>
                  </a:lnTo>
                  <a:lnTo>
                    <a:pt x="16" y="38"/>
                  </a:lnTo>
                  <a:lnTo>
                    <a:pt x="20" y="24"/>
                  </a:lnTo>
                  <a:lnTo>
                    <a:pt x="32" y="0"/>
                  </a:lnTo>
                  <a:lnTo>
                    <a:pt x="18" y="18"/>
                  </a:lnTo>
                  <a:lnTo>
                    <a:pt x="14" y="26"/>
                  </a:lnTo>
                  <a:lnTo>
                    <a:pt x="10" y="40"/>
                  </a:lnTo>
                  <a:lnTo>
                    <a:pt x="6" y="66"/>
                  </a:lnTo>
                  <a:close/>
                </a:path>
              </a:pathLst>
            </a:custGeom>
            <a:solidFill>
              <a:srgbClr val="55A26A"/>
            </a:solidFill>
            <a:ln w="3175">
              <a:solidFill>
                <a:srgbClr val="1D1D1B"/>
              </a:solidFill>
              <a:round/>
              <a:headEnd/>
              <a:tailEnd/>
            </a:ln>
          </p:spPr>
          <p:txBody>
            <a:bodyPr/>
            <a:lstStyle/>
            <a:p>
              <a:endParaRPr lang="en-US"/>
            </a:p>
          </p:txBody>
        </p:sp>
        <p:sp>
          <p:nvSpPr>
            <p:cNvPr id="29758" name="Freeform 817"/>
            <p:cNvSpPr>
              <a:spLocks/>
            </p:cNvSpPr>
            <p:nvPr/>
          </p:nvSpPr>
          <p:spPr bwMode="auto">
            <a:xfrm>
              <a:off x="314" y="2680"/>
              <a:ext cx="46" cy="48"/>
            </a:xfrm>
            <a:custGeom>
              <a:avLst/>
              <a:gdLst>
                <a:gd name="T0" fmla="*/ 32 w 46"/>
                <a:gd name="T1" fmla="*/ 12 h 48"/>
                <a:gd name="T2" fmla="*/ 20 w 46"/>
                <a:gd name="T3" fmla="*/ 22 h 48"/>
                <a:gd name="T4" fmla="*/ 8 w 46"/>
                <a:gd name="T5" fmla="*/ 34 h 48"/>
                <a:gd name="T6" fmla="*/ 0 w 46"/>
                <a:gd name="T7" fmla="*/ 48 h 48"/>
                <a:gd name="T8" fmla="*/ 12 w 46"/>
                <a:gd name="T9" fmla="*/ 34 h 48"/>
                <a:gd name="T10" fmla="*/ 24 w 46"/>
                <a:gd name="T11" fmla="*/ 22 h 48"/>
                <a:gd name="T12" fmla="*/ 40 w 46"/>
                <a:gd name="T13" fmla="*/ 8 h 48"/>
                <a:gd name="T14" fmla="*/ 46 w 46"/>
                <a:gd name="T15" fmla="*/ 0 h 48"/>
                <a:gd name="T16" fmla="*/ 32 w 46"/>
                <a:gd name="T17" fmla="*/ 1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8"/>
                <a:gd name="T29" fmla="*/ 46 w 4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8">
                  <a:moveTo>
                    <a:pt x="32" y="12"/>
                  </a:moveTo>
                  <a:lnTo>
                    <a:pt x="20" y="22"/>
                  </a:lnTo>
                  <a:lnTo>
                    <a:pt x="8" y="34"/>
                  </a:lnTo>
                  <a:lnTo>
                    <a:pt x="0" y="48"/>
                  </a:lnTo>
                  <a:lnTo>
                    <a:pt x="12" y="34"/>
                  </a:lnTo>
                  <a:lnTo>
                    <a:pt x="24" y="22"/>
                  </a:lnTo>
                  <a:lnTo>
                    <a:pt x="40" y="8"/>
                  </a:lnTo>
                  <a:lnTo>
                    <a:pt x="46" y="0"/>
                  </a:lnTo>
                  <a:lnTo>
                    <a:pt x="32" y="12"/>
                  </a:lnTo>
                  <a:close/>
                </a:path>
              </a:pathLst>
            </a:custGeom>
            <a:solidFill>
              <a:srgbClr val="47A568"/>
            </a:solidFill>
            <a:ln w="3175">
              <a:solidFill>
                <a:srgbClr val="1D1D1B"/>
              </a:solidFill>
              <a:round/>
              <a:headEnd/>
              <a:tailEnd/>
            </a:ln>
          </p:spPr>
          <p:txBody>
            <a:bodyPr/>
            <a:lstStyle/>
            <a:p>
              <a:endParaRPr lang="en-US"/>
            </a:p>
          </p:txBody>
        </p:sp>
        <p:sp>
          <p:nvSpPr>
            <p:cNvPr id="29759" name="Freeform 818"/>
            <p:cNvSpPr>
              <a:spLocks/>
            </p:cNvSpPr>
            <p:nvPr/>
          </p:nvSpPr>
          <p:spPr bwMode="auto">
            <a:xfrm>
              <a:off x="288" y="2768"/>
              <a:ext cx="42" cy="58"/>
            </a:xfrm>
            <a:custGeom>
              <a:avLst/>
              <a:gdLst>
                <a:gd name="T0" fmla="*/ 0 w 42"/>
                <a:gd name="T1" fmla="*/ 58 h 58"/>
                <a:gd name="T2" fmla="*/ 4 w 42"/>
                <a:gd name="T3" fmla="*/ 44 h 58"/>
                <a:gd name="T4" fmla="*/ 8 w 42"/>
                <a:gd name="T5" fmla="*/ 34 h 58"/>
                <a:gd name="T6" fmla="*/ 10 w 42"/>
                <a:gd name="T7" fmla="*/ 22 h 58"/>
                <a:gd name="T8" fmla="*/ 14 w 42"/>
                <a:gd name="T9" fmla="*/ 6 h 58"/>
                <a:gd name="T10" fmla="*/ 16 w 42"/>
                <a:gd name="T11" fmla="*/ 4 h 58"/>
                <a:gd name="T12" fmla="*/ 18 w 42"/>
                <a:gd name="T13" fmla="*/ 6 h 58"/>
                <a:gd name="T14" fmla="*/ 28 w 42"/>
                <a:gd name="T15" fmla="*/ 10 h 58"/>
                <a:gd name="T16" fmla="*/ 36 w 42"/>
                <a:gd name="T17" fmla="*/ 16 h 58"/>
                <a:gd name="T18" fmla="*/ 40 w 42"/>
                <a:gd name="T19" fmla="*/ 16 h 58"/>
                <a:gd name="T20" fmla="*/ 42 w 42"/>
                <a:gd name="T21" fmla="*/ 14 h 58"/>
                <a:gd name="T22" fmla="*/ 40 w 42"/>
                <a:gd name="T23" fmla="*/ 16 h 58"/>
                <a:gd name="T24" fmla="*/ 36 w 42"/>
                <a:gd name="T25" fmla="*/ 14 h 58"/>
                <a:gd name="T26" fmla="*/ 26 w 42"/>
                <a:gd name="T27" fmla="*/ 8 h 58"/>
                <a:gd name="T28" fmla="*/ 16 w 42"/>
                <a:gd name="T29" fmla="*/ 2 h 58"/>
                <a:gd name="T30" fmla="*/ 12 w 42"/>
                <a:gd name="T31" fmla="*/ 0 h 58"/>
                <a:gd name="T32" fmla="*/ 10 w 42"/>
                <a:gd name="T33" fmla="*/ 2 h 58"/>
                <a:gd name="T34" fmla="*/ 8 w 42"/>
                <a:gd name="T35" fmla="*/ 8 h 58"/>
                <a:gd name="T36" fmla="*/ 6 w 42"/>
                <a:gd name="T37" fmla="*/ 18 h 58"/>
                <a:gd name="T38" fmla="*/ 6 w 42"/>
                <a:gd name="T39" fmla="*/ 30 h 58"/>
                <a:gd name="T40" fmla="*/ 4 w 42"/>
                <a:gd name="T41" fmla="*/ 42 h 58"/>
                <a:gd name="T42" fmla="*/ 2 w 42"/>
                <a:gd name="T43" fmla="*/ 50 h 58"/>
                <a:gd name="T44" fmla="*/ 0 w 42"/>
                <a:gd name="T45" fmla="*/ 54 h 58"/>
                <a:gd name="T46" fmla="*/ 0 w 42"/>
                <a:gd name="T47" fmla="*/ 58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8"/>
                <a:gd name="T74" fmla="*/ 42 w 42"/>
                <a:gd name="T75" fmla="*/ 58 h 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8">
                  <a:moveTo>
                    <a:pt x="0" y="58"/>
                  </a:moveTo>
                  <a:lnTo>
                    <a:pt x="4" y="44"/>
                  </a:lnTo>
                  <a:lnTo>
                    <a:pt x="8" y="34"/>
                  </a:lnTo>
                  <a:lnTo>
                    <a:pt x="10" y="22"/>
                  </a:lnTo>
                  <a:lnTo>
                    <a:pt x="14" y="6"/>
                  </a:lnTo>
                  <a:lnTo>
                    <a:pt x="16" y="4"/>
                  </a:lnTo>
                  <a:lnTo>
                    <a:pt x="18" y="6"/>
                  </a:lnTo>
                  <a:lnTo>
                    <a:pt x="28" y="10"/>
                  </a:lnTo>
                  <a:lnTo>
                    <a:pt x="36" y="16"/>
                  </a:lnTo>
                  <a:lnTo>
                    <a:pt x="40" y="16"/>
                  </a:lnTo>
                  <a:lnTo>
                    <a:pt x="42" y="14"/>
                  </a:lnTo>
                  <a:lnTo>
                    <a:pt x="40" y="16"/>
                  </a:lnTo>
                  <a:lnTo>
                    <a:pt x="36" y="14"/>
                  </a:lnTo>
                  <a:lnTo>
                    <a:pt x="26" y="8"/>
                  </a:lnTo>
                  <a:lnTo>
                    <a:pt x="16" y="2"/>
                  </a:lnTo>
                  <a:lnTo>
                    <a:pt x="12" y="0"/>
                  </a:lnTo>
                  <a:lnTo>
                    <a:pt x="10" y="2"/>
                  </a:lnTo>
                  <a:lnTo>
                    <a:pt x="8" y="8"/>
                  </a:lnTo>
                  <a:lnTo>
                    <a:pt x="6" y="18"/>
                  </a:lnTo>
                  <a:lnTo>
                    <a:pt x="6" y="30"/>
                  </a:lnTo>
                  <a:lnTo>
                    <a:pt x="4" y="42"/>
                  </a:lnTo>
                  <a:lnTo>
                    <a:pt x="2" y="50"/>
                  </a:lnTo>
                  <a:lnTo>
                    <a:pt x="0" y="54"/>
                  </a:lnTo>
                  <a:lnTo>
                    <a:pt x="0" y="58"/>
                  </a:lnTo>
                  <a:close/>
                </a:path>
              </a:pathLst>
            </a:custGeom>
            <a:solidFill>
              <a:srgbClr val="55A26A"/>
            </a:solidFill>
            <a:ln w="3175">
              <a:solidFill>
                <a:srgbClr val="1D1D1B"/>
              </a:solidFill>
              <a:round/>
              <a:headEnd/>
              <a:tailEnd/>
            </a:ln>
          </p:spPr>
          <p:txBody>
            <a:bodyPr/>
            <a:lstStyle/>
            <a:p>
              <a:endParaRPr lang="en-US"/>
            </a:p>
          </p:txBody>
        </p:sp>
        <p:sp>
          <p:nvSpPr>
            <p:cNvPr id="29760" name="Freeform 819"/>
            <p:cNvSpPr>
              <a:spLocks/>
            </p:cNvSpPr>
            <p:nvPr/>
          </p:nvSpPr>
          <p:spPr bwMode="auto">
            <a:xfrm>
              <a:off x="286" y="2788"/>
              <a:ext cx="58" cy="38"/>
            </a:xfrm>
            <a:custGeom>
              <a:avLst/>
              <a:gdLst>
                <a:gd name="T0" fmla="*/ 0 w 58"/>
                <a:gd name="T1" fmla="*/ 38 h 38"/>
                <a:gd name="T2" fmla="*/ 16 w 58"/>
                <a:gd name="T3" fmla="*/ 16 h 38"/>
                <a:gd name="T4" fmla="*/ 26 w 58"/>
                <a:gd name="T5" fmla="*/ 6 h 38"/>
                <a:gd name="T6" fmla="*/ 32 w 58"/>
                <a:gd name="T7" fmla="*/ 0 h 38"/>
                <a:gd name="T8" fmla="*/ 38 w 58"/>
                <a:gd name="T9" fmla="*/ 0 h 38"/>
                <a:gd name="T10" fmla="*/ 42 w 58"/>
                <a:gd name="T11" fmla="*/ 2 h 38"/>
                <a:gd name="T12" fmla="*/ 48 w 58"/>
                <a:gd name="T13" fmla="*/ 8 h 38"/>
                <a:gd name="T14" fmla="*/ 54 w 58"/>
                <a:gd name="T15" fmla="*/ 14 h 38"/>
                <a:gd name="T16" fmla="*/ 56 w 58"/>
                <a:gd name="T17" fmla="*/ 14 h 38"/>
                <a:gd name="T18" fmla="*/ 58 w 58"/>
                <a:gd name="T19" fmla="*/ 14 h 38"/>
                <a:gd name="T20" fmla="*/ 56 w 58"/>
                <a:gd name="T21" fmla="*/ 14 h 38"/>
                <a:gd name="T22" fmla="*/ 54 w 58"/>
                <a:gd name="T23" fmla="*/ 14 h 38"/>
                <a:gd name="T24" fmla="*/ 50 w 58"/>
                <a:gd name="T25" fmla="*/ 8 h 38"/>
                <a:gd name="T26" fmla="*/ 44 w 58"/>
                <a:gd name="T27" fmla="*/ 2 h 38"/>
                <a:gd name="T28" fmla="*/ 40 w 58"/>
                <a:gd name="T29" fmla="*/ 2 h 38"/>
                <a:gd name="T30" fmla="*/ 34 w 58"/>
                <a:gd name="T31" fmla="*/ 2 h 38"/>
                <a:gd name="T32" fmla="*/ 30 w 58"/>
                <a:gd name="T33" fmla="*/ 6 h 38"/>
                <a:gd name="T34" fmla="*/ 20 w 58"/>
                <a:gd name="T35" fmla="*/ 16 h 38"/>
                <a:gd name="T36" fmla="*/ 8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6"/>
                  </a:lnTo>
                  <a:lnTo>
                    <a:pt x="32" y="0"/>
                  </a:lnTo>
                  <a:lnTo>
                    <a:pt x="38" y="0"/>
                  </a:lnTo>
                  <a:lnTo>
                    <a:pt x="42" y="2"/>
                  </a:lnTo>
                  <a:lnTo>
                    <a:pt x="48" y="8"/>
                  </a:lnTo>
                  <a:lnTo>
                    <a:pt x="54" y="14"/>
                  </a:lnTo>
                  <a:lnTo>
                    <a:pt x="56" y="14"/>
                  </a:lnTo>
                  <a:lnTo>
                    <a:pt x="58" y="14"/>
                  </a:lnTo>
                  <a:lnTo>
                    <a:pt x="56" y="14"/>
                  </a:lnTo>
                  <a:lnTo>
                    <a:pt x="54" y="14"/>
                  </a:lnTo>
                  <a:lnTo>
                    <a:pt x="50" y="8"/>
                  </a:lnTo>
                  <a:lnTo>
                    <a:pt x="44" y="2"/>
                  </a:lnTo>
                  <a:lnTo>
                    <a:pt x="40" y="2"/>
                  </a:lnTo>
                  <a:lnTo>
                    <a:pt x="34" y="2"/>
                  </a:lnTo>
                  <a:lnTo>
                    <a:pt x="30" y="6"/>
                  </a:lnTo>
                  <a:lnTo>
                    <a:pt x="20" y="16"/>
                  </a:lnTo>
                  <a:lnTo>
                    <a:pt x="8" y="34"/>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820"/>
            <p:cNvSpPr>
              <a:spLocks/>
            </p:cNvSpPr>
            <p:nvPr/>
          </p:nvSpPr>
          <p:spPr bwMode="auto">
            <a:xfrm>
              <a:off x="286" y="2788"/>
              <a:ext cx="58" cy="38"/>
            </a:xfrm>
            <a:custGeom>
              <a:avLst/>
              <a:gdLst>
                <a:gd name="T0" fmla="*/ 0 w 58"/>
                <a:gd name="T1" fmla="*/ 38 h 38"/>
                <a:gd name="T2" fmla="*/ 16 w 58"/>
                <a:gd name="T3" fmla="*/ 16 h 38"/>
                <a:gd name="T4" fmla="*/ 26 w 58"/>
                <a:gd name="T5" fmla="*/ 6 h 38"/>
                <a:gd name="T6" fmla="*/ 32 w 58"/>
                <a:gd name="T7" fmla="*/ 0 h 38"/>
                <a:gd name="T8" fmla="*/ 38 w 58"/>
                <a:gd name="T9" fmla="*/ 0 h 38"/>
                <a:gd name="T10" fmla="*/ 42 w 58"/>
                <a:gd name="T11" fmla="*/ 2 h 38"/>
                <a:gd name="T12" fmla="*/ 48 w 58"/>
                <a:gd name="T13" fmla="*/ 8 h 38"/>
                <a:gd name="T14" fmla="*/ 54 w 58"/>
                <a:gd name="T15" fmla="*/ 14 h 38"/>
                <a:gd name="T16" fmla="*/ 56 w 58"/>
                <a:gd name="T17" fmla="*/ 14 h 38"/>
                <a:gd name="T18" fmla="*/ 58 w 58"/>
                <a:gd name="T19" fmla="*/ 14 h 38"/>
                <a:gd name="T20" fmla="*/ 56 w 58"/>
                <a:gd name="T21" fmla="*/ 14 h 38"/>
                <a:gd name="T22" fmla="*/ 54 w 58"/>
                <a:gd name="T23" fmla="*/ 14 h 38"/>
                <a:gd name="T24" fmla="*/ 50 w 58"/>
                <a:gd name="T25" fmla="*/ 8 h 38"/>
                <a:gd name="T26" fmla="*/ 44 w 58"/>
                <a:gd name="T27" fmla="*/ 2 h 38"/>
                <a:gd name="T28" fmla="*/ 40 w 58"/>
                <a:gd name="T29" fmla="*/ 2 h 38"/>
                <a:gd name="T30" fmla="*/ 34 w 58"/>
                <a:gd name="T31" fmla="*/ 2 h 38"/>
                <a:gd name="T32" fmla="*/ 30 w 58"/>
                <a:gd name="T33" fmla="*/ 6 h 38"/>
                <a:gd name="T34" fmla="*/ 20 w 58"/>
                <a:gd name="T35" fmla="*/ 16 h 38"/>
                <a:gd name="T36" fmla="*/ 8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6"/>
                  </a:lnTo>
                  <a:lnTo>
                    <a:pt x="32" y="0"/>
                  </a:lnTo>
                  <a:lnTo>
                    <a:pt x="38" y="0"/>
                  </a:lnTo>
                  <a:lnTo>
                    <a:pt x="42" y="2"/>
                  </a:lnTo>
                  <a:lnTo>
                    <a:pt x="48" y="8"/>
                  </a:lnTo>
                  <a:lnTo>
                    <a:pt x="54" y="14"/>
                  </a:lnTo>
                  <a:lnTo>
                    <a:pt x="56" y="14"/>
                  </a:lnTo>
                  <a:lnTo>
                    <a:pt x="58" y="14"/>
                  </a:lnTo>
                  <a:lnTo>
                    <a:pt x="56" y="14"/>
                  </a:lnTo>
                  <a:lnTo>
                    <a:pt x="54" y="14"/>
                  </a:lnTo>
                  <a:lnTo>
                    <a:pt x="50" y="8"/>
                  </a:lnTo>
                  <a:lnTo>
                    <a:pt x="44" y="2"/>
                  </a:lnTo>
                  <a:lnTo>
                    <a:pt x="40" y="2"/>
                  </a:lnTo>
                  <a:lnTo>
                    <a:pt x="34" y="2"/>
                  </a:lnTo>
                  <a:lnTo>
                    <a:pt x="30" y="6"/>
                  </a:lnTo>
                  <a:lnTo>
                    <a:pt x="20" y="16"/>
                  </a:lnTo>
                  <a:lnTo>
                    <a:pt x="8" y="34"/>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2" name="Freeform 821"/>
            <p:cNvSpPr>
              <a:spLocks/>
            </p:cNvSpPr>
            <p:nvPr/>
          </p:nvSpPr>
          <p:spPr bwMode="auto">
            <a:xfrm>
              <a:off x="216" y="2814"/>
              <a:ext cx="72" cy="12"/>
            </a:xfrm>
            <a:custGeom>
              <a:avLst/>
              <a:gdLst>
                <a:gd name="T0" fmla="*/ 70 w 72"/>
                <a:gd name="T1" fmla="*/ 12 h 12"/>
                <a:gd name="T2" fmla="*/ 60 w 72"/>
                <a:gd name="T3" fmla="*/ 12 h 12"/>
                <a:gd name="T4" fmla="*/ 38 w 72"/>
                <a:gd name="T5" fmla="*/ 6 h 12"/>
                <a:gd name="T6" fmla="*/ 28 w 72"/>
                <a:gd name="T7" fmla="*/ 4 h 12"/>
                <a:gd name="T8" fmla="*/ 16 w 72"/>
                <a:gd name="T9" fmla="*/ 6 h 12"/>
                <a:gd name="T10" fmla="*/ 6 w 72"/>
                <a:gd name="T11" fmla="*/ 4 h 12"/>
                <a:gd name="T12" fmla="*/ 2 w 72"/>
                <a:gd name="T13" fmla="*/ 4 h 12"/>
                <a:gd name="T14" fmla="*/ 0 w 72"/>
                <a:gd name="T15" fmla="*/ 0 h 12"/>
                <a:gd name="T16" fmla="*/ 2 w 72"/>
                <a:gd name="T17" fmla="*/ 2 h 12"/>
                <a:gd name="T18" fmla="*/ 4 w 72"/>
                <a:gd name="T19" fmla="*/ 4 h 12"/>
                <a:gd name="T20" fmla="*/ 16 w 72"/>
                <a:gd name="T21" fmla="*/ 4 h 12"/>
                <a:gd name="T22" fmla="*/ 28 w 72"/>
                <a:gd name="T23" fmla="*/ 2 h 12"/>
                <a:gd name="T24" fmla="*/ 38 w 72"/>
                <a:gd name="T25" fmla="*/ 4 h 12"/>
                <a:gd name="T26" fmla="*/ 58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2"/>
                  </a:lnTo>
                  <a:lnTo>
                    <a:pt x="38" y="6"/>
                  </a:lnTo>
                  <a:lnTo>
                    <a:pt x="28" y="4"/>
                  </a:lnTo>
                  <a:lnTo>
                    <a:pt x="16" y="6"/>
                  </a:lnTo>
                  <a:lnTo>
                    <a:pt x="6" y="4"/>
                  </a:lnTo>
                  <a:lnTo>
                    <a:pt x="2" y="4"/>
                  </a:lnTo>
                  <a:lnTo>
                    <a:pt x="0" y="0"/>
                  </a:lnTo>
                  <a:lnTo>
                    <a:pt x="2" y="2"/>
                  </a:lnTo>
                  <a:lnTo>
                    <a:pt x="4" y="4"/>
                  </a:lnTo>
                  <a:lnTo>
                    <a:pt x="16" y="4"/>
                  </a:lnTo>
                  <a:lnTo>
                    <a:pt x="28" y="2"/>
                  </a:lnTo>
                  <a:lnTo>
                    <a:pt x="38" y="4"/>
                  </a:lnTo>
                  <a:lnTo>
                    <a:pt x="58"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Freeform 822"/>
            <p:cNvSpPr>
              <a:spLocks/>
            </p:cNvSpPr>
            <p:nvPr/>
          </p:nvSpPr>
          <p:spPr bwMode="auto">
            <a:xfrm>
              <a:off x="216" y="2814"/>
              <a:ext cx="72" cy="12"/>
            </a:xfrm>
            <a:custGeom>
              <a:avLst/>
              <a:gdLst>
                <a:gd name="T0" fmla="*/ 70 w 72"/>
                <a:gd name="T1" fmla="*/ 12 h 12"/>
                <a:gd name="T2" fmla="*/ 60 w 72"/>
                <a:gd name="T3" fmla="*/ 12 h 12"/>
                <a:gd name="T4" fmla="*/ 38 w 72"/>
                <a:gd name="T5" fmla="*/ 6 h 12"/>
                <a:gd name="T6" fmla="*/ 28 w 72"/>
                <a:gd name="T7" fmla="*/ 4 h 12"/>
                <a:gd name="T8" fmla="*/ 16 w 72"/>
                <a:gd name="T9" fmla="*/ 6 h 12"/>
                <a:gd name="T10" fmla="*/ 6 w 72"/>
                <a:gd name="T11" fmla="*/ 4 h 12"/>
                <a:gd name="T12" fmla="*/ 2 w 72"/>
                <a:gd name="T13" fmla="*/ 4 h 12"/>
                <a:gd name="T14" fmla="*/ 0 w 72"/>
                <a:gd name="T15" fmla="*/ 0 h 12"/>
                <a:gd name="T16" fmla="*/ 2 w 72"/>
                <a:gd name="T17" fmla="*/ 2 h 12"/>
                <a:gd name="T18" fmla="*/ 4 w 72"/>
                <a:gd name="T19" fmla="*/ 4 h 12"/>
                <a:gd name="T20" fmla="*/ 16 w 72"/>
                <a:gd name="T21" fmla="*/ 4 h 12"/>
                <a:gd name="T22" fmla="*/ 28 w 72"/>
                <a:gd name="T23" fmla="*/ 2 h 12"/>
                <a:gd name="T24" fmla="*/ 38 w 72"/>
                <a:gd name="T25" fmla="*/ 4 h 12"/>
                <a:gd name="T26" fmla="*/ 58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2"/>
                  </a:lnTo>
                  <a:lnTo>
                    <a:pt x="38" y="6"/>
                  </a:lnTo>
                  <a:lnTo>
                    <a:pt x="28" y="4"/>
                  </a:lnTo>
                  <a:lnTo>
                    <a:pt x="16" y="6"/>
                  </a:lnTo>
                  <a:lnTo>
                    <a:pt x="6" y="4"/>
                  </a:lnTo>
                  <a:lnTo>
                    <a:pt x="2" y="4"/>
                  </a:lnTo>
                  <a:lnTo>
                    <a:pt x="0" y="0"/>
                  </a:lnTo>
                  <a:lnTo>
                    <a:pt x="2" y="2"/>
                  </a:lnTo>
                  <a:lnTo>
                    <a:pt x="4" y="4"/>
                  </a:lnTo>
                  <a:lnTo>
                    <a:pt x="16" y="4"/>
                  </a:lnTo>
                  <a:lnTo>
                    <a:pt x="28" y="2"/>
                  </a:lnTo>
                  <a:lnTo>
                    <a:pt x="38" y="4"/>
                  </a:lnTo>
                  <a:lnTo>
                    <a:pt x="58"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4" name="Freeform 823"/>
            <p:cNvSpPr>
              <a:spLocks/>
            </p:cNvSpPr>
            <p:nvPr/>
          </p:nvSpPr>
          <p:spPr bwMode="auto">
            <a:xfrm>
              <a:off x="232" y="2788"/>
              <a:ext cx="56" cy="36"/>
            </a:xfrm>
            <a:custGeom>
              <a:avLst/>
              <a:gdLst>
                <a:gd name="T0" fmla="*/ 56 w 56"/>
                <a:gd name="T1" fmla="*/ 36 h 36"/>
                <a:gd name="T2" fmla="*/ 40 w 56"/>
                <a:gd name="T3" fmla="*/ 16 h 36"/>
                <a:gd name="T4" fmla="*/ 32 w 56"/>
                <a:gd name="T5" fmla="*/ 4 h 36"/>
                <a:gd name="T6" fmla="*/ 26 w 56"/>
                <a:gd name="T7" fmla="*/ 0 h 36"/>
                <a:gd name="T8" fmla="*/ 22 w 56"/>
                <a:gd name="T9" fmla="*/ 0 h 36"/>
                <a:gd name="T10" fmla="*/ 18 w 56"/>
                <a:gd name="T11" fmla="*/ 2 h 36"/>
                <a:gd name="T12" fmla="*/ 10 w 56"/>
                <a:gd name="T13" fmla="*/ 8 h 36"/>
                <a:gd name="T14" fmla="*/ 4 w 56"/>
                <a:gd name="T15" fmla="*/ 14 h 36"/>
                <a:gd name="T16" fmla="*/ 2 w 56"/>
                <a:gd name="T17" fmla="*/ 14 h 36"/>
                <a:gd name="T18" fmla="*/ 0 w 56"/>
                <a:gd name="T19" fmla="*/ 14 h 36"/>
                <a:gd name="T20" fmla="*/ 2 w 56"/>
                <a:gd name="T21" fmla="*/ 14 h 36"/>
                <a:gd name="T22" fmla="*/ 4 w 56"/>
                <a:gd name="T23" fmla="*/ 14 h 36"/>
                <a:gd name="T24" fmla="*/ 10 w 56"/>
                <a:gd name="T25" fmla="*/ 8 h 36"/>
                <a:gd name="T26" fmla="*/ 16 w 56"/>
                <a:gd name="T27" fmla="*/ 2 h 36"/>
                <a:gd name="T28" fmla="*/ 20 w 56"/>
                <a:gd name="T29" fmla="*/ 2 h 36"/>
                <a:gd name="T30" fmla="*/ 24 w 56"/>
                <a:gd name="T31" fmla="*/ 2 h 36"/>
                <a:gd name="T32" fmla="*/ 30 w 56"/>
                <a:gd name="T33" fmla="*/ 6 h 36"/>
                <a:gd name="T34" fmla="*/ 38 w 56"/>
                <a:gd name="T35" fmla="*/ 14 h 36"/>
                <a:gd name="T36" fmla="*/ 46 w 56"/>
                <a:gd name="T37" fmla="*/ 24 h 36"/>
                <a:gd name="T38" fmla="*/ 50 w 56"/>
                <a:gd name="T39" fmla="*/ 32 h 36"/>
                <a:gd name="T40" fmla="*/ 56 w 56"/>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6"/>
                <a:gd name="T65" fmla="*/ 56 w 5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6">
                  <a:moveTo>
                    <a:pt x="56" y="36"/>
                  </a:moveTo>
                  <a:lnTo>
                    <a:pt x="40" y="16"/>
                  </a:lnTo>
                  <a:lnTo>
                    <a:pt x="32" y="4"/>
                  </a:lnTo>
                  <a:lnTo>
                    <a:pt x="26" y="0"/>
                  </a:lnTo>
                  <a:lnTo>
                    <a:pt x="22" y="0"/>
                  </a:lnTo>
                  <a:lnTo>
                    <a:pt x="18" y="2"/>
                  </a:lnTo>
                  <a:lnTo>
                    <a:pt x="10" y="8"/>
                  </a:lnTo>
                  <a:lnTo>
                    <a:pt x="4" y="14"/>
                  </a:lnTo>
                  <a:lnTo>
                    <a:pt x="2" y="14"/>
                  </a:lnTo>
                  <a:lnTo>
                    <a:pt x="0" y="14"/>
                  </a:lnTo>
                  <a:lnTo>
                    <a:pt x="2" y="14"/>
                  </a:lnTo>
                  <a:lnTo>
                    <a:pt x="4" y="14"/>
                  </a:lnTo>
                  <a:lnTo>
                    <a:pt x="10" y="8"/>
                  </a:lnTo>
                  <a:lnTo>
                    <a:pt x="16" y="2"/>
                  </a:lnTo>
                  <a:lnTo>
                    <a:pt x="20" y="2"/>
                  </a:lnTo>
                  <a:lnTo>
                    <a:pt x="24" y="2"/>
                  </a:lnTo>
                  <a:lnTo>
                    <a:pt x="30" y="6"/>
                  </a:lnTo>
                  <a:lnTo>
                    <a:pt x="38" y="14"/>
                  </a:lnTo>
                  <a:lnTo>
                    <a:pt x="46" y="24"/>
                  </a:lnTo>
                  <a:lnTo>
                    <a:pt x="50" y="32"/>
                  </a:lnTo>
                  <a:lnTo>
                    <a:pt x="56"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824"/>
            <p:cNvSpPr>
              <a:spLocks/>
            </p:cNvSpPr>
            <p:nvPr/>
          </p:nvSpPr>
          <p:spPr bwMode="auto">
            <a:xfrm>
              <a:off x="232" y="2788"/>
              <a:ext cx="56" cy="36"/>
            </a:xfrm>
            <a:custGeom>
              <a:avLst/>
              <a:gdLst>
                <a:gd name="T0" fmla="*/ 56 w 56"/>
                <a:gd name="T1" fmla="*/ 36 h 36"/>
                <a:gd name="T2" fmla="*/ 40 w 56"/>
                <a:gd name="T3" fmla="*/ 16 h 36"/>
                <a:gd name="T4" fmla="*/ 32 w 56"/>
                <a:gd name="T5" fmla="*/ 4 h 36"/>
                <a:gd name="T6" fmla="*/ 26 w 56"/>
                <a:gd name="T7" fmla="*/ 0 h 36"/>
                <a:gd name="T8" fmla="*/ 22 w 56"/>
                <a:gd name="T9" fmla="*/ 0 h 36"/>
                <a:gd name="T10" fmla="*/ 18 w 56"/>
                <a:gd name="T11" fmla="*/ 2 h 36"/>
                <a:gd name="T12" fmla="*/ 10 w 56"/>
                <a:gd name="T13" fmla="*/ 8 h 36"/>
                <a:gd name="T14" fmla="*/ 4 w 56"/>
                <a:gd name="T15" fmla="*/ 14 h 36"/>
                <a:gd name="T16" fmla="*/ 2 w 56"/>
                <a:gd name="T17" fmla="*/ 14 h 36"/>
                <a:gd name="T18" fmla="*/ 0 w 56"/>
                <a:gd name="T19" fmla="*/ 14 h 36"/>
                <a:gd name="T20" fmla="*/ 2 w 56"/>
                <a:gd name="T21" fmla="*/ 14 h 36"/>
                <a:gd name="T22" fmla="*/ 4 w 56"/>
                <a:gd name="T23" fmla="*/ 14 h 36"/>
                <a:gd name="T24" fmla="*/ 10 w 56"/>
                <a:gd name="T25" fmla="*/ 8 h 36"/>
                <a:gd name="T26" fmla="*/ 16 w 56"/>
                <a:gd name="T27" fmla="*/ 2 h 36"/>
                <a:gd name="T28" fmla="*/ 20 w 56"/>
                <a:gd name="T29" fmla="*/ 2 h 36"/>
                <a:gd name="T30" fmla="*/ 24 w 56"/>
                <a:gd name="T31" fmla="*/ 2 h 36"/>
                <a:gd name="T32" fmla="*/ 30 w 56"/>
                <a:gd name="T33" fmla="*/ 6 h 36"/>
                <a:gd name="T34" fmla="*/ 38 w 56"/>
                <a:gd name="T35" fmla="*/ 14 h 36"/>
                <a:gd name="T36" fmla="*/ 46 w 56"/>
                <a:gd name="T37" fmla="*/ 24 h 36"/>
                <a:gd name="T38" fmla="*/ 50 w 56"/>
                <a:gd name="T39" fmla="*/ 32 h 36"/>
                <a:gd name="T40" fmla="*/ 56 w 56"/>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6"/>
                <a:gd name="T65" fmla="*/ 56 w 5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6">
                  <a:moveTo>
                    <a:pt x="56" y="36"/>
                  </a:moveTo>
                  <a:lnTo>
                    <a:pt x="40" y="16"/>
                  </a:lnTo>
                  <a:lnTo>
                    <a:pt x="32" y="4"/>
                  </a:lnTo>
                  <a:lnTo>
                    <a:pt x="26" y="0"/>
                  </a:lnTo>
                  <a:lnTo>
                    <a:pt x="22" y="0"/>
                  </a:lnTo>
                  <a:lnTo>
                    <a:pt x="18" y="2"/>
                  </a:lnTo>
                  <a:lnTo>
                    <a:pt x="10" y="8"/>
                  </a:lnTo>
                  <a:lnTo>
                    <a:pt x="4" y="14"/>
                  </a:lnTo>
                  <a:lnTo>
                    <a:pt x="2" y="14"/>
                  </a:lnTo>
                  <a:lnTo>
                    <a:pt x="0" y="14"/>
                  </a:lnTo>
                  <a:lnTo>
                    <a:pt x="2" y="14"/>
                  </a:lnTo>
                  <a:lnTo>
                    <a:pt x="4" y="14"/>
                  </a:lnTo>
                  <a:lnTo>
                    <a:pt x="10" y="8"/>
                  </a:lnTo>
                  <a:lnTo>
                    <a:pt x="16" y="2"/>
                  </a:lnTo>
                  <a:lnTo>
                    <a:pt x="20" y="2"/>
                  </a:lnTo>
                  <a:lnTo>
                    <a:pt x="24" y="2"/>
                  </a:lnTo>
                  <a:lnTo>
                    <a:pt x="30" y="6"/>
                  </a:lnTo>
                  <a:lnTo>
                    <a:pt x="38" y="14"/>
                  </a:lnTo>
                  <a:lnTo>
                    <a:pt x="46" y="24"/>
                  </a:lnTo>
                  <a:lnTo>
                    <a:pt x="50" y="32"/>
                  </a:lnTo>
                  <a:lnTo>
                    <a:pt x="56"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6" name="Freeform 825"/>
            <p:cNvSpPr>
              <a:spLocks/>
            </p:cNvSpPr>
            <p:nvPr/>
          </p:nvSpPr>
          <p:spPr bwMode="auto">
            <a:xfrm>
              <a:off x="286" y="2756"/>
              <a:ext cx="48" cy="70"/>
            </a:xfrm>
            <a:custGeom>
              <a:avLst/>
              <a:gdLst>
                <a:gd name="T0" fmla="*/ 0 w 48"/>
                <a:gd name="T1" fmla="*/ 70 h 70"/>
                <a:gd name="T2" fmla="*/ 8 w 48"/>
                <a:gd name="T3" fmla="*/ 58 h 70"/>
                <a:gd name="T4" fmla="*/ 12 w 48"/>
                <a:gd name="T5" fmla="*/ 48 h 70"/>
                <a:gd name="T6" fmla="*/ 18 w 48"/>
                <a:gd name="T7" fmla="*/ 36 h 70"/>
                <a:gd name="T8" fmla="*/ 26 w 48"/>
                <a:gd name="T9" fmla="*/ 22 h 70"/>
                <a:gd name="T10" fmla="*/ 36 w 48"/>
                <a:gd name="T11" fmla="*/ 12 h 70"/>
                <a:gd name="T12" fmla="*/ 42 w 48"/>
                <a:gd name="T13" fmla="*/ 6 h 70"/>
                <a:gd name="T14" fmla="*/ 48 w 48"/>
                <a:gd name="T15" fmla="*/ 0 h 70"/>
                <a:gd name="T16" fmla="*/ 42 w 48"/>
                <a:gd name="T17" fmla="*/ 6 h 70"/>
                <a:gd name="T18" fmla="*/ 34 w 48"/>
                <a:gd name="T19" fmla="*/ 10 h 70"/>
                <a:gd name="T20" fmla="*/ 24 w 48"/>
                <a:gd name="T21" fmla="*/ 16 h 70"/>
                <a:gd name="T22" fmla="*/ 20 w 48"/>
                <a:gd name="T23" fmla="*/ 22 h 70"/>
                <a:gd name="T24" fmla="*/ 16 w 48"/>
                <a:gd name="T25" fmla="*/ 32 h 70"/>
                <a:gd name="T26" fmla="*/ 12 w 48"/>
                <a:gd name="T27" fmla="*/ 44 h 70"/>
                <a:gd name="T28" fmla="*/ 8 w 48"/>
                <a:gd name="T29" fmla="*/ 54 h 70"/>
                <a:gd name="T30" fmla="*/ 4 w 48"/>
                <a:gd name="T31" fmla="*/ 62 h 70"/>
                <a:gd name="T32" fmla="*/ 2 w 48"/>
                <a:gd name="T33" fmla="*/ 66 h 70"/>
                <a:gd name="T34" fmla="*/ 0 w 48"/>
                <a:gd name="T35" fmla="*/ 7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70"/>
                <a:gd name="T56" fmla="*/ 48 w 48"/>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70">
                  <a:moveTo>
                    <a:pt x="0" y="70"/>
                  </a:moveTo>
                  <a:lnTo>
                    <a:pt x="8" y="58"/>
                  </a:lnTo>
                  <a:lnTo>
                    <a:pt x="12" y="48"/>
                  </a:lnTo>
                  <a:lnTo>
                    <a:pt x="18" y="36"/>
                  </a:lnTo>
                  <a:lnTo>
                    <a:pt x="26" y="22"/>
                  </a:lnTo>
                  <a:lnTo>
                    <a:pt x="36" y="12"/>
                  </a:lnTo>
                  <a:lnTo>
                    <a:pt x="42" y="6"/>
                  </a:lnTo>
                  <a:lnTo>
                    <a:pt x="48" y="0"/>
                  </a:lnTo>
                  <a:lnTo>
                    <a:pt x="42" y="6"/>
                  </a:lnTo>
                  <a:lnTo>
                    <a:pt x="34" y="10"/>
                  </a:lnTo>
                  <a:lnTo>
                    <a:pt x="24" y="16"/>
                  </a:lnTo>
                  <a:lnTo>
                    <a:pt x="20" y="22"/>
                  </a:lnTo>
                  <a:lnTo>
                    <a:pt x="16" y="32"/>
                  </a:lnTo>
                  <a:lnTo>
                    <a:pt x="12" y="44"/>
                  </a:lnTo>
                  <a:lnTo>
                    <a:pt x="8" y="54"/>
                  </a:lnTo>
                  <a:lnTo>
                    <a:pt x="4" y="62"/>
                  </a:lnTo>
                  <a:lnTo>
                    <a:pt x="2" y="66"/>
                  </a:lnTo>
                  <a:lnTo>
                    <a:pt x="0" y="70"/>
                  </a:lnTo>
                  <a:close/>
                </a:path>
              </a:pathLst>
            </a:custGeom>
            <a:solidFill>
              <a:srgbClr val="55A26A"/>
            </a:solidFill>
            <a:ln w="3175">
              <a:solidFill>
                <a:srgbClr val="1D1D1B"/>
              </a:solidFill>
              <a:round/>
              <a:headEnd/>
              <a:tailEnd/>
            </a:ln>
          </p:spPr>
          <p:txBody>
            <a:bodyPr/>
            <a:lstStyle/>
            <a:p>
              <a:endParaRPr lang="en-US"/>
            </a:p>
          </p:txBody>
        </p:sp>
        <p:sp>
          <p:nvSpPr>
            <p:cNvPr id="29767" name="Freeform 826"/>
            <p:cNvSpPr>
              <a:spLocks/>
            </p:cNvSpPr>
            <p:nvPr/>
          </p:nvSpPr>
          <p:spPr bwMode="auto">
            <a:xfrm>
              <a:off x="276" y="2824"/>
              <a:ext cx="12" cy="6"/>
            </a:xfrm>
            <a:custGeom>
              <a:avLst/>
              <a:gdLst>
                <a:gd name="T0" fmla="*/ 10 w 12"/>
                <a:gd name="T1" fmla="*/ 0 h 6"/>
                <a:gd name="T2" fmla="*/ 8 w 12"/>
                <a:gd name="T3" fmla="*/ 0 h 6"/>
                <a:gd name="T4" fmla="*/ 6 w 12"/>
                <a:gd name="T5" fmla="*/ 0 h 6"/>
                <a:gd name="T6" fmla="*/ 4 w 12"/>
                <a:gd name="T7" fmla="*/ 0 h 6"/>
                <a:gd name="T8" fmla="*/ 0 w 12"/>
                <a:gd name="T9" fmla="*/ 6 h 6"/>
                <a:gd name="T10" fmla="*/ 4 w 12"/>
                <a:gd name="T11" fmla="*/ 2 h 6"/>
                <a:gd name="T12" fmla="*/ 12 w 12"/>
                <a:gd name="T13" fmla="*/ 0 h 6"/>
                <a:gd name="T14" fmla="*/ 10 w 1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10" y="0"/>
                  </a:moveTo>
                  <a:lnTo>
                    <a:pt x="8" y="0"/>
                  </a:lnTo>
                  <a:lnTo>
                    <a:pt x="6" y="0"/>
                  </a:lnTo>
                  <a:lnTo>
                    <a:pt x="4" y="0"/>
                  </a:lnTo>
                  <a:lnTo>
                    <a:pt x="0" y="6"/>
                  </a:lnTo>
                  <a:lnTo>
                    <a:pt x="4" y="2"/>
                  </a:lnTo>
                  <a:lnTo>
                    <a:pt x="12" y="0"/>
                  </a:lnTo>
                  <a:lnTo>
                    <a:pt x="10" y="0"/>
                  </a:lnTo>
                  <a:close/>
                </a:path>
              </a:pathLst>
            </a:custGeom>
            <a:solidFill>
              <a:srgbClr val="55A26A"/>
            </a:solidFill>
            <a:ln w="3175">
              <a:solidFill>
                <a:srgbClr val="1D1D1B"/>
              </a:solidFill>
              <a:round/>
              <a:headEnd/>
              <a:tailEnd/>
            </a:ln>
          </p:spPr>
          <p:txBody>
            <a:bodyPr/>
            <a:lstStyle/>
            <a:p>
              <a:endParaRPr lang="en-US"/>
            </a:p>
          </p:txBody>
        </p:sp>
        <p:sp>
          <p:nvSpPr>
            <p:cNvPr id="29768" name="Freeform 827"/>
            <p:cNvSpPr>
              <a:spLocks/>
            </p:cNvSpPr>
            <p:nvPr/>
          </p:nvSpPr>
          <p:spPr bwMode="auto">
            <a:xfrm>
              <a:off x="280" y="2698"/>
              <a:ext cx="8" cy="126"/>
            </a:xfrm>
            <a:custGeom>
              <a:avLst/>
              <a:gdLst>
                <a:gd name="T0" fmla="*/ 8 w 8"/>
                <a:gd name="T1" fmla="*/ 126 h 126"/>
                <a:gd name="T2" fmla="*/ 2 w 8"/>
                <a:gd name="T3" fmla="*/ 84 h 126"/>
                <a:gd name="T4" fmla="*/ 0 w 8"/>
                <a:gd name="T5" fmla="*/ 52 h 126"/>
                <a:gd name="T6" fmla="*/ 0 w 8"/>
                <a:gd name="T7" fmla="*/ 36 h 126"/>
                <a:gd name="T8" fmla="*/ 2 w 8"/>
                <a:gd name="T9" fmla="*/ 26 h 126"/>
                <a:gd name="T10" fmla="*/ 6 w 8"/>
                <a:gd name="T11" fmla="*/ 4 h 126"/>
                <a:gd name="T12" fmla="*/ 8 w 8"/>
                <a:gd name="T13" fmla="*/ 0 h 126"/>
                <a:gd name="T14" fmla="*/ 8 w 8"/>
                <a:gd name="T15" fmla="*/ 14 h 126"/>
                <a:gd name="T16" fmla="*/ 6 w 8"/>
                <a:gd name="T17" fmla="*/ 26 h 126"/>
                <a:gd name="T18" fmla="*/ 6 w 8"/>
                <a:gd name="T19" fmla="*/ 38 h 126"/>
                <a:gd name="T20" fmla="*/ 4 w 8"/>
                <a:gd name="T21" fmla="*/ 58 h 126"/>
                <a:gd name="T22" fmla="*/ 6 w 8"/>
                <a:gd name="T23" fmla="*/ 88 h 126"/>
                <a:gd name="T24" fmla="*/ 8 w 8"/>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6"/>
                <a:gd name="T41" fmla="*/ 8 w 8"/>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6">
                  <a:moveTo>
                    <a:pt x="8" y="126"/>
                  </a:moveTo>
                  <a:lnTo>
                    <a:pt x="2" y="84"/>
                  </a:lnTo>
                  <a:lnTo>
                    <a:pt x="0" y="52"/>
                  </a:lnTo>
                  <a:lnTo>
                    <a:pt x="0" y="36"/>
                  </a:lnTo>
                  <a:lnTo>
                    <a:pt x="2" y="26"/>
                  </a:lnTo>
                  <a:lnTo>
                    <a:pt x="6" y="4"/>
                  </a:lnTo>
                  <a:lnTo>
                    <a:pt x="8" y="0"/>
                  </a:lnTo>
                  <a:lnTo>
                    <a:pt x="8" y="14"/>
                  </a:lnTo>
                  <a:lnTo>
                    <a:pt x="6" y="26"/>
                  </a:lnTo>
                  <a:lnTo>
                    <a:pt x="6" y="38"/>
                  </a:lnTo>
                  <a:lnTo>
                    <a:pt x="4" y="58"/>
                  </a:lnTo>
                  <a:lnTo>
                    <a:pt x="6" y="88"/>
                  </a:lnTo>
                  <a:lnTo>
                    <a:pt x="8" y="126"/>
                  </a:lnTo>
                  <a:close/>
                </a:path>
              </a:pathLst>
            </a:custGeom>
            <a:solidFill>
              <a:srgbClr val="55A26A"/>
            </a:solidFill>
            <a:ln w="3175">
              <a:solidFill>
                <a:srgbClr val="1D1D1B"/>
              </a:solidFill>
              <a:round/>
              <a:headEnd/>
              <a:tailEnd/>
            </a:ln>
          </p:spPr>
          <p:txBody>
            <a:bodyPr/>
            <a:lstStyle/>
            <a:p>
              <a:endParaRPr lang="en-US"/>
            </a:p>
          </p:txBody>
        </p:sp>
        <p:sp>
          <p:nvSpPr>
            <p:cNvPr id="29769" name="Freeform 828"/>
            <p:cNvSpPr>
              <a:spLocks/>
            </p:cNvSpPr>
            <p:nvPr/>
          </p:nvSpPr>
          <p:spPr bwMode="auto">
            <a:xfrm>
              <a:off x="288" y="2820"/>
              <a:ext cx="34" cy="6"/>
            </a:xfrm>
            <a:custGeom>
              <a:avLst/>
              <a:gdLst>
                <a:gd name="T0" fmla="*/ 0 w 34"/>
                <a:gd name="T1" fmla="*/ 6 h 6"/>
                <a:gd name="T2" fmla="*/ 6 w 34"/>
                <a:gd name="T3" fmla="*/ 4 h 6"/>
                <a:gd name="T4" fmla="*/ 18 w 34"/>
                <a:gd name="T5" fmla="*/ 2 h 6"/>
                <a:gd name="T6" fmla="*/ 28 w 34"/>
                <a:gd name="T7" fmla="*/ 2 h 6"/>
                <a:gd name="T8" fmla="*/ 34 w 34"/>
                <a:gd name="T9" fmla="*/ 0 h 6"/>
                <a:gd name="T10" fmla="*/ 30 w 34"/>
                <a:gd name="T11" fmla="*/ 2 h 6"/>
                <a:gd name="T12" fmla="*/ 18 w 34"/>
                <a:gd name="T13" fmla="*/ 4 h 6"/>
                <a:gd name="T14" fmla="*/ 0 w 34"/>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
                <a:gd name="T26" fmla="*/ 34 w 3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
                  <a:moveTo>
                    <a:pt x="0" y="6"/>
                  </a:moveTo>
                  <a:lnTo>
                    <a:pt x="6" y="4"/>
                  </a:lnTo>
                  <a:lnTo>
                    <a:pt x="18" y="2"/>
                  </a:lnTo>
                  <a:lnTo>
                    <a:pt x="28" y="2"/>
                  </a:lnTo>
                  <a:lnTo>
                    <a:pt x="34" y="0"/>
                  </a:lnTo>
                  <a:lnTo>
                    <a:pt x="30" y="2"/>
                  </a:lnTo>
                  <a:lnTo>
                    <a:pt x="18" y="4"/>
                  </a:lnTo>
                  <a:lnTo>
                    <a:pt x="0" y="6"/>
                  </a:lnTo>
                  <a:close/>
                </a:path>
              </a:pathLst>
            </a:custGeom>
            <a:solidFill>
              <a:srgbClr val="55A26A"/>
            </a:solidFill>
            <a:ln w="3175">
              <a:solidFill>
                <a:srgbClr val="1D1D1B"/>
              </a:solidFill>
              <a:round/>
              <a:headEnd/>
              <a:tailEnd/>
            </a:ln>
          </p:spPr>
          <p:txBody>
            <a:bodyPr/>
            <a:lstStyle/>
            <a:p>
              <a:endParaRPr lang="en-US"/>
            </a:p>
          </p:txBody>
        </p:sp>
        <p:sp>
          <p:nvSpPr>
            <p:cNvPr id="29770" name="Freeform 829"/>
            <p:cNvSpPr>
              <a:spLocks/>
            </p:cNvSpPr>
            <p:nvPr/>
          </p:nvSpPr>
          <p:spPr bwMode="auto">
            <a:xfrm>
              <a:off x="276" y="2824"/>
              <a:ext cx="12" cy="10"/>
            </a:xfrm>
            <a:custGeom>
              <a:avLst/>
              <a:gdLst>
                <a:gd name="T0" fmla="*/ 10 w 12"/>
                <a:gd name="T1" fmla="*/ 0 h 10"/>
                <a:gd name="T2" fmla="*/ 8 w 12"/>
                <a:gd name="T3" fmla="*/ 2 h 10"/>
                <a:gd name="T4" fmla="*/ 6 w 12"/>
                <a:gd name="T5" fmla="*/ 2 h 10"/>
                <a:gd name="T6" fmla="*/ 4 w 12"/>
                <a:gd name="T7" fmla="*/ 4 h 10"/>
                <a:gd name="T8" fmla="*/ 2 w 12"/>
                <a:gd name="T9" fmla="*/ 8 h 10"/>
                <a:gd name="T10" fmla="*/ 0 w 12"/>
                <a:gd name="T11" fmla="*/ 10 h 10"/>
                <a:gd name="T12" fmla="*/ 4 w 12"/>
                <a:gd name="T13" fmla="*/ 8 h 10"/>
                <a:gd name="T14" fmla="*/ 8 w 12"/>
                <a:gd name="T15" fmla="*/ 6 h 10"/>
                <a:gd name="T16" fmla="*/ 12 w 12"/>
                <a:gd name="T17" fmla="*/ 0 h 10"/>
                <a:gd name="T18" fmla="*/ 1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10" y="0"/>
                  </a:moveTo>
                  <a:lnTo>
                    <a:pt x="8" y="2"/>
                  </a:lnTo>
                  <a:lnTo>
                    <a:pt x="6" y="2"/>
                  </a:lnTo>
                  <a:lnTo>
                    <a:pt x="4" y="4"/>
                  </a:lnTo>
                  <a:lnTo>
                    <a:pt x="2" y="8"/>
                  </a:lnTo>
                  <a:lnTo>
                    <a:pt x="0" y="10"/>
                  </a:lnTo>
                  <a:lnTo>
                    <a:pt x="4" y="8"/>
                  </a:lnTo>
                  <a:lnTo>
                    <a:pt x="8" y="6"/>
                  </a:lnTo>
                  <a:lnTo>
                    <a:pt x="12" y="0"/>
                  </a:lnTo>
                  <a:lnTo>
                    <a:pt x="10" y="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1" name="Freeform 830"/>
            <p:cNvSpPr>
              <a:spLocks/>
            </p:cNvSpPr>
            <p:nvPr/>
          </p:nvSpPr>
          <p:spPr bwMode="auto">
            <a:xfrm>
              <a:off x="276" y="2824"/>
              <a:ext cx="12" cy="10"/>
            </a:xfrm>
            <a:custGeom>
              <a:avLst/>
              <a:gdLst>
                <a:gd name="T0" fmla="*/ 10 w 12"/>
                <a:gd name="T1" fmla="*/ 0 h 10"/>
                <a:gd name="T2" fmla="*/ 8 w 12"/>
                <a:gd name="T3" fmla="*/ 2 h 10"/>
                <a:gd name="T4" fmla="*/ 6 w 12"/>
                <a:gd name="T5" fmla="*/ 2 h 10"/>
                <a:gd name="T6" fmla="*/ 4 w 12"/>
                <a:gd name="T7" fmla="*/ 4 h 10"/>
                <a:gd name="T8" fmla="*/ 2 w 12"/>
                <a:gd name="T9" fmla="*/ 8 h 10"/>
                <a:gd name="T10" fmla="*/ 0 w 12"/>
                <a:gd name="T11" fmla="*/ 10 h 10"/>
                <a:gd name="T12" fmla="*/ 4 w 12"/>
                <a:gd name="T13" fmla="*/ 8 h 10"/>
                <a:gd name="T14" fmla="*/ 8 w 12"/>
                <a:gd name="T15" fmla="*/ 6 h 10"/>
                <a:gd name="T16" fmla="*/ 12 w 12"/>
                <a:gd name="T17" fmla="*/ 0 h 10"/>
                <a:gd name="T18" fmla="*/ 1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10" y="0"/>
                  </a:moveTo>
                  <a:lnTo>
                    <a:pt x="8" y="2"/>
                  </a:lnTo>
                  <a:lnTo>
                    <a:pt x="6" y="2"/>
                  </a:lnTo>
                  <a:lnTo>
                    <a:pt x="4" y="4"/>
                  </a:lnTo>
                  <a:lnTo>
                    <a:pt x="2" y="8"/>
                  </a:lnTo>
                  <a:lnTo>
                    <a:pt x="0" y="10"/>
                  </a:lnTo>
                  <a:lnTo>
                    <a:pt x="4" y="8"/>
                  </a:lnTo>
                  <a:lnTo>
                    <a:pt x="8" y="6"/>
                  </a:lnTo>
                  <a:lnTo>
                    <a:pt x="12" y="0"/>
                  </a:lnTo>
                  <a:lnTo>
                    <a:pt x="10" y="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2" name="Freeform 831"/>
            <p:cNvSpPr>
              <a:spLocks/>
            </p:cNvSpPr>
            <p:nvPr/>
          </p:nvSpPr>
          <p:spPr bwMode="auto">
            <a:xfrm>
              <a:off x="258" y="2712"/>
              <a:ext cx="30" cy="112"/>
            </a:xfrm>
            <a:custGeom>
              <a:avLst/>
              <a:gdLst>
                <a:gd name="T0" fmla="*/ 30 w 30"/>
                <a:gd name="T1" fmla="*/ 112 h 112"/>
                <a:gd name="T2" fmla="*/ 24 w 30"/>
                <a:gd name="T3" fmla="*/ 102 h 112"/>
                <a:gd name="T4" fmla="*/ 20 w 30"/>
                <a:gd name="T5" fmla="*/ 92 h 112"/>
                <a:gd name="T6" fmla="*/ 16 w 30"/>
                <a:gd name="T7" fmla="*/ 82 h 112"/>
                <a:gd name="T8" fmla="*/ 8 w 30"/>
                <a:gd name="T9" fmla="*/ 66 h 112"/>
                <a:gd name="T10" fmla="*/ 2 w 30"/>
                <a:gd name="T11" fmla="*/ 40 h 112"/>
                <a:gd name="T12" fmla="*/ 0 w 30"/>
                <a:gd name="T13" fmla="*/ 18 h 112"/>
                <a:gd name="T14" fmla="*/ 0 w 30"/>
                <a:gd name="T15" fmla="*/ 8 h 112"/>
                <a:gd name="T16" fmla="*/ 2 w 30"/>
                <a:gd name="T17" fmla="*/ 0 h 112"/>
                <a:gd name="T18" fmla="*/ 4 w 30"/>
                <a:gd name="T19" fmla="*/ 26 h 112"/>
                <a:gd name="T20" fmla="*/ 6 w 30"/>
                <a:gd name="T21" fmla="*/ 46 h 112"/>
                <a:gd name="T22" fmla="*/ 10 w 30"/>
                <a:gd name="T23" fmla="*/ 62 h 112"/>
                <a:gd name="T24" fmla="*/ 20 w 30"/>
                <a:gd name="T25" fmla="*/ 88 h 112"/>
                <a:gd name="T26" fmla="*/ 24 w 30"/>
                <a:gd name="T27" fmla="*/ 98 h 112"/>
                <a:gd name="T28" fmla="*/ 30 w 30"/>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12"/>
                <a:gd name="T47" fmla="*/ 30 w 30"/>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12">
                  <a:moveTo>
                    <a:pt x="30" y="112"/>
                  </a:moveTo>
                  <a:lnTo>
                    <a:pt x="24" y="102"/>
                  </a:lnTo>
                  <a:lnTo>
                    <a:pt x="20" y="92"/>
                  </a:lnTo>
                  <a:lnTo>
                    <a:pt x="16" y="82"/>
                  </a:lnTo>
                  <a:lnTo>
                    <a:pt x="8" y="66"/>
                  </a:lnTo>
                  <a:lnTo>
                    <a:pt x="2" y="40"/>
                  </a:lnTo>
                  <a:lnTo>
                    <a:pt x="0" y="18"/>
                  </a:lnTo>
                  <a:lnTo>
                    <a:pt x="0" y="8"/>
                  </a:lnTo>
                  <a:lnTo>
                    <a:pt x="2" y="0"/>
                  </a:lnTo>
                  <a:lnTo>
                    <a:pt x="4" y="26"/>
                  </a:lnTo>
                  <a:lnTo>
                    <a:pt x="6" y="46"/>
                  </a:lnTo>
                  <a:lnTo>
                    <a:pt x="10" y="62"/>
                  </a:lnTo>
                  <a:lnTo>
                    <a:pt x="20" y="88"/>
                  </a:lnTo>
                  <a:lnTo>
                    <a:pt x="24" y="98"/>
                  </a:lnTo>
                  <a:lnTo>
                    <a:pt x="30" y="112"/>
                  </a:lnTo>
                  <a:close/>
                </a:path>
              </a:pathLst>
            </a:custGeom>
            <a:solidFill>
              <a:srgbClr val="55A26A"/>
            </a:solidFill>
            <a:ln w="3175">
              <a:solidFill>
                <a:srgbClr val="1D1D1B"/>
              </a:solidFill>
              <a:round/>
              <a:headEnd/>
              <a:tailEnd/>
            </a:ln>
          </p:spPr>
          <p:txBody>
            <a:bodyPr/>
            <a:lstStyle/>
            <a:p>
              <a:endParaRPr lang="en-US"/>
            </a:p>
          </p:txBody>
        </p:sp>
        <p:sp>
          <p:nvSpPr>
            <p:cNvPr id="29773" name="Freeform 832"/>
            <p:cNvSpPr>
              <a:spLocks/>
            </p:cNvSpPr>
            <p:nvPr/>
          </p:nvSpPr>
          <p:spPr bwMode="auto">
            <a:xfrm>
              <a:off x="288" y="2806"/>
              <a:ext cx="32" cy="20"/>
            </a:xfrm>
            <a:custGeom>
              <a:avLst/>
              <a:gdLst>
                <a:gd name="T0" fmla="*/ 0 w 32"/>
                <a:gd name="T1" fmla="*/ 20 h 20"/>
                <a:gd name="T2" fmla="*/ 4 w 32"/>
                <a:gd name="T3" fmla="*/ 14 h 20"/>
                <a:gd name="T4" fmla="*/ 10 w 32"/>
                <a:gd name="T5" fmla="*/ 10 h 20"/>
                <a:gd name="T6" fmla="*/ 14 w 32"/>
                <a:gd name="T7" fmla="*/ 8 h 20"/>
                <a:gd name="T8" fmla="*/ 26 w 32"/>
                <a:gd name="T9" fmla="*/ 4 h 20"/>
                <a:gd name="T10" fmla="*/ 32 w 32"/>
                <a:gd name="T11" fmla="*/ 0 h 20"/>
                <a:gd name="T12" fmla="*/ 28 w 32"/>
                <a:gd name="T13" fmla="*/ 6 h 20"/>
                <a:gd name="T14" fmla="*/ 22 w 32"/>
                <a:gd name="T15" fmla="*/ 8 h 20"/>
                <a:gd name="T16" fmla="*/ 18 w 32"/>
                <a:gd name="T17" fmla="*/ 12 h 20"/>
                <a:gd name="T18" fmla="*/ 0 w 32"/>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0" y="20"/>
                  </a:moveTo>
                  <a:lnTo>
                    <a:pt x="4" y="14"/>
                  </a:lnTo>
                  <a:lnTo>
                    <a:pt x="10" y="10"/>
                  </a:lnTo>
                  <a:lnTo>
                    <a:pt x="14" y="8"/>
                  </a:lnTo>
                  <a:lnTo>
                    <a:pt x="26" y="4"/>
                  </a:lnTo>
                  <a:lnTo>
                    <a:pt x="32" y="0"/>
                  </a:lnTo>
                  <a:lnTo>
                    <a:pt x="28" y="6"/>
                  </a:lnTo>
                  <a:lnTo>
                    <a:pt x="22" y="8"/>
                  </a:lnTo>
                  <a:lnTo>
                    <a:pt x="18" y="12"/>
                  </a:lnTo>
                  <a:lnTo>
                    <a:pt x="0" y="20"/>
                  </a:lnTo>
                  <a:close/>
                </a:path>
              </a:pathLst>
            </a:custGeom>
            <a:solidFill>
              <a:srgbClr val="55A26A"/>
            </a:solidFill>
            <a:ln w="3175">
              <a:solidFill>
                <a:srgbClr val="1D1D1B"/>
              </a:solidFill>
              <a:round/>
              <a:headEnd/>
              <a:tailEnd/>
            </a:ln>
          </p:spPr>
          <p:txBody>
            <a:bodyPr/>
            <a:lstStyle/>
            <a:p>
              <a:endParaRPr lang="en-US"/>
            </a:p>
          </p:txBody>
        </p:sp>
        <p:sp>
          <p:nvSpPr>
            <p:cNvPr id="29774" name="Freeform 833"/>
            <p:cNvSpPr>
              <a:spLocks/>
            </p:cNvSpPr>
            <p:nvPr/>
          </p:nvSpPr>
          <p:spPr bwMode="auto">
            <a:xfrm>
              <a:off x="174" y="2788"/>
              <a:ext cx="24" cy="28"/>
            </a:xfrm>
            <a:custGeom>
              <a:avLst/>
              <a:gdLst>
                <a:gd name="T0" fmla="*/ 24 w 24"/>
                <a:gd name="T1" fmla="*/ 28 h 28"/>
                <a:gd name="T2" fmla="*/ 18 w 24"/>
                <a:gd name="T3" fmla="*/ 24 h 28"/>
                <a:gd name="T4" fmla="*/ 14 w 24"/>
                <a:gd name="T5" fmla="*/ 20 h 28"/>
                <a:gd name="T6" fmla="*/ 10 w 24"/>
                <a:gd name="T7" fmla="*/ 14 h 28"/>
                <a:gd name="T8" fmla="*/ 4 w 24"/>
                <a:gd name="T9" fmla="*/ 4 h 28"/>
                <a:gd name="T10" fmla="*/ 0 w 24"/>
                <a:gd name="T11" fmla="*/ 0 h 28"/>
                <a:gd name="T12" fmla="*/ 6 w 24"/>
                <a:gd name="T13" fmla="*/ 2 h 28"/>
                <a:gd name="T14" fmla="*/ 10 w 24"/>
                <a:gd name="T15" fmla="*/ 6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4" y="20"/>
                  </a:lnTo>
                  <a:lnTo>
                    <a:pt x="10" y="14"/>
                  </a:lnTo>
                  <a:lnTo>
                    <a:pt x="4" y="4"/>
                  </a:lnTo>
                  <a:lnTo>
                    <a:pt x="0" y="0"/>
                  </a:lnTo>
                  <a:lnTo>
                    <a:pt x="6" y="2"/>
                  </a:lnTo>
                  <a:lnTo>
                    <a:pt x="10" y="6"/>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29775" name="Freeform 834"/>
            <p:cNvSpPr>
              <a:spLocks/>
            </p:cNvSpPr>
            <p:nvPr/>
          </p:nvSpPr>
          <p:spPr bwMode="auto">
            <a:xfrm>
              <a:off x="158" y="2754"/>
              <a:ext cx="40" cy="62"/>
            </a:xfrm>
            <a:custGeom>
              <a:avLst/>
              <a:gdLst>
                <a:gd name="T0" fmla="*/ 40 w 40"/>
                <a:gd name="T1" fmla="*/ 62 h 62"/>
                <a:gd name="T2" fmla="*/ 30 w 40"/>
                <a:gd name="T3" fmla="*/ 38 h 62"/>
                <a:gd name="T4" fmla="*/ 24 w 40"/>
                <a:gd name="T5" fmla="*/ 24 h 62"/>
                <a:gd name="T6" fmla="*/ 18 w 40"/>
                <a:gd name="T7" fmla="*/ 18 h 62"/>
                <a:gd name="T8" fmla="*/ 12 w 40"/>
                <a:gd name="T9" fmla="*/ 14 h 62"/>
                <a:gd name="T10" fmla="*/ 6 w 40"/>
                <a:gd name="T11" fmla="*/ 10 h 62"/>
                <a:gd name="T12" fmla="*/ 0 w 40"/>
                <a:gd name="T13" fmla="*/ 0 h 62"/>
                <a:gd name="T14" fmla="*/ 4 w 40"/>
                <a:gd name="T15" fmla="*/ 10 h 62"/>
                <a:gd name="T16" fmla="*/ 10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2" y="14"/>
                  </a:lnTo>
                  <a:lnTo>
                    <a:pt x="6" y="10"/>
                  </a:lnTo>
                  <a:lnTo>
                    <a:pt x="0" y="0"/>
                  </a:lnTo>
                  <a:lnTo>
                    <a:pt x="4" y="10"/>
                  </a:lnTo>
                  <a:lnTo>
                    <a:pt x="10"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6" name="Freeform 835"/>
            <p:cNvSpPr>
              <a:spLocks/>
            </p:cNvSpPr>
            <p:nvPr/>
          </p:nvSpPr>
          <p:spPr bwMode="auto">
            <a:xfrm>
              <a:off x="158" y="2754"/>
              <a:ext cx="40" cy="62"/>
            </a:xfrm>
            <a:custGeom>
              <a:avLst/>
              <a:gdLst>
                <a:gd name="T0" fmla="*/ 40 w 40"/>
                <a:gd name="T1" fmla="*/ 62 h 62"/>
                <a:gd name="T2" fmla="*/ 30 w 40"/>
                <a:gd name="T3" fmla="*/ 38 h 62"/>
                <a:gd name="T4" fmla="*/ 24 w 40"/>
                <a:gd name="T5" fmla="*/ 24 h 62"/>
                <a:gd name="T6" fmla="*/ 18 w 40"/>
                <a:gd name="T7" fmla="*/ 18 h 62"/>
                <a:gd name="T8" fmla="*/ 12 w 40"/>
                <a:gd name="T9" fmla="*/ 14 h 62"/>
                <a:gd name="T10" fmla="*/ 6 w 40"/>
                <a:gd name="T11" fmla="*/ 10 h 62"/>
                <a:gd name="T12" fmla="*/ 0 w 40"/>
                <a:gd name="T13" fmla="*/ 0 h 62"/>
                <a:gd name="T14" fmla="*/ 4 w 40"/>
                <a:gd name="T15" fmla="*/ 10 h 62"/>
                <a:gd name="T16" fmla="*/ 10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2" y="14"/>
                  </a:lnTo>
                  <a:lnTo>
                    <a:pt x="6" y="10"/>
                  </a:lnTo>
                  <a:lnTo>
                    <a:pt x="0" y="0"/>
                  </a:lnTo>
                  <a:lnTo>
                    <a:pt x="4" y="10"/>
                  </a:lnTo>
                  <a:lnTo>
                    <a:pt x="10"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7" name="Freeform 836"/>
            <p:cNvSpPr>
              <a:spLocks/>
            </p:cNvSpPr>
            <p:nvPr/>
          </p:nvSpPr>
          <p:spPr bwMode="auto">
            <a:xfrm>
              <a:off x="166" y="2796"/>
              <a:ext cx="32" cy="20"/>
            </a:xfrm>
            <a:custGeom>
              <a:avLst/>
              <a:gdLst>
                <a:gd name="T0" fmla="*/ 32 w 32"/>
                <a:gd name="T1" fmla="*/ 20 h 20"/>
                <a:gd name="T2" fmla="*/ 24 w 32"/>
                <a:gd name="T3" fmla="*/ 18 h 20"/>
                <a:gd name="T4" fmla="*/ 20 w 32"/>
                <a:gd name="T5" fmla="*/ 14 h 20"/>
                <a:gd name="T6" fmla="*/ 14 w 32"/>
                <a:gd name="T7" fmla="*/ 12 h 20"/>
                <a:gd name="T8" fmla="*/ 6 w 32"/>
                <a:gd name="T9" fmla="*/ 4 h 20"/>
                <a:gd name="T10" fmla="*/ 0 w 32"/>
                <a:gd name="T11" fmla="*/ 0 h 20"/>
                <a:gd name="T12" fmla="*/ 8 w 32"/>
                <a:gd name="T13" fmla="*/ 2 h 20"/>
                <a:gd name="T14" fmla="*/ 12 w 32"/>
                <a:gd name="T15" fmla="*/ 4 h 20"/>
                <a:gd name="T16" fmla="*/ 18 w 32"/>
                <a:gd name="T17" fmla="*/ 8 h 20"/>
                <a:gd name="T18" fmla="*/ 32 w 32"/>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32" y="20"/>
                  </a:moveTo>
                  <a:lnTo>
                    <a:pt x="24" y="18"/>
                  </a:lnTo>
                  <a:lnTo>
                    <a:pt x="20" y="14"/>
                  </a:lnTo>
                  <a:lnTo>
                    <a:pt x="14" y="12"/>
                  </a:lnTo>
                  <a:lnTo>
                    <a:pt x="6" y="4"/>
                  </a:lnTo>
                  <a:lnTo>
                    <a:pt x="0" y="0"/>
                  </a:lnTo>
                  <a:lnTo>
                    <a:pt x="8" y="2"/>
                  </a:lnTo>
                  <a:lnTo>
                    <a:pt x="12" y="4"/>
                  </a:lnTo>
                  <a:lnTo>
                    <a:pt x="18" y="8"/>
                  </a:lnTo>
                  <a:lnTo>
                    <a:pt x="32" y="20"/>
                  </a:lnTo>
                  <a:close/>
                </a:path>
              </a:pathLst>
            </a:custGeom>
            <a:solidFill>
              <a:srgbClr val="55A26A"/>
            </a:solidFill>
            <a:ln w="3175">
              <a:solidFill>
                <a:srgbClr val="1D1D1B"/>
              </a:solidFill>
              <a:round/>
              <a:headEnd/>
              <a:tailEnd/>
            </a:ln>
          </p:spPr>
          <p:txBody>
            <a:bodyPr/>
            <a:lstStyle/>
            <a:p>
              <a:endParaRPr lang="en-US"/>
            </a:p>
          </p:txBody>
        </p:sp>
        <p:sp>
          <p:nvSpPr>
            <p:cNvPr id="29778" name="Freeform 837"/>
            <p:cNvSpPr>
              <a:spLocks/>
            </p:cNvSpPr>
            <p:nvPr/>
          </p:nvSpPr>
          <p:spPr bwMode="auto">
            <a:xfrm>
              <a:off x="198" y="2712"/>
              <a:ext cx="22" cy="106"/>
            </a:xfrm>
            <a:custGeom>
              <a:avLst/>
              <a:gdLst>
                <a:gd name="T0" fmla="*/ 12 w 22"/>
                <a:gd name="T1" fmla="*/ 72 h 106"/>
                <a:gd name="T2" fmla="*/ 6 w 22"/>
                <a:gd name="T3" fmla="*/ 90 h 106"/>
                <a:gd name="T4" fmla="*/ 2 w 22"/>
                <a:gd name="T5" fmla="*/ 106 h 106"/>
                <a:gd name="T6" fmla="*/ 0 w 22"/>
                <a:gd name="T7" fmla="*/ 102 h 106"/>
                <a:gd name="T8" fmla="*/ 2 w 22"/>
                <a:gd name="T9" fmla="*/ 92 h 106"/>
                <a:gd name="T10" fmla="*/ 6 w 22"/>
                <a:gd name="T11" fmla="*/ 74 h 106"/>
                <a:gd name="T12" fmla="*/ 10 w 22"/>
                <a:gd name="T13" fmla="*/ 56 h 106"/>
                <a:gd name="T14" fmla="*/ 16 w 22"/>
                <a:gd name="T15" fmla="*/ 42 h 106"/>
                <a:gd name="T16" fmla="*/ 16 w 22"/>
                <a:gd name="T17" fmla="*/ 30 h 106"/>
                <a:gd name="T18" fmla="*/ 16 w 22"/>
                <a:gd name="T19" fmla="*/ 0 h 106"/>
                <a:gd name="T20" fmla="*/ 22 w 22"/>
                <a:gd name="T21" fmla="*/ 24 h 106"/>
                <a:gd name="T22" fmla="*/ 22 w 22"/>
                <a:gd name="T23" fmla="*/ 32 h 106"/>
                <a:gd name="T24" fmla="*/ 18 w 22"/>
                <a:gd name="T25" fmla="*/ 48 h 106"/>
                <a:gd name="T26" fmla="*/ 12 w 22"/>
                <a:gd name="T27" fmla="*/ 72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6"/>
                <a:gd name="T44" fmla="*/ 22 w 22"/>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6">
                  <a:moveTo>
                    <a:pt x="12" y="72"/>
                  </a:moveTo>
                  <a:lnTo>
                    <a:pt x="6" y="90"/>
                  </a:lnTo>
                  <a:lnTo>
                    <a:pt x="2" y="106"/>
                  </a:lnTo>
                  <a:lnTo>
                    <a:pt x="0" y="102"/>
                  </a:lnTo>
                  <a:lnTo>
                    <a:pt x="2" y="92"/>
                  </a:lnTo>
                  <a:lnTo>
                    <a:pt x="6" y="74"/>
                  </a:lnTo>
                  <a:lnTo>
                    <a:pt x="10" y="56"/>
                  </a:lnTo>
                  <a:lnTo>
                    <a:pt x="16" y="42"/>
                  </a:lnTo>
                  <a:lnTo>
                    <a:pt x="16" y="30"/>
                  </a:lnTo>
                  <a:lnTo>
                    <a:pt x="16" y="0"/>
                  </a:lnTo>
                  <a:lnTo>
                    <a:pt x="22" y="24"/>
                  </a:lnTo>
                  <a:lnTo>
                    <a:pt x="22" y="32"/>
                  </a:lnTo>
                  <a:lnTo>
                    <a:pt x="18" y="48"/>
                  </a:lnTo>
                  <a:lnTo>
                    <a:pt x="12" y="72"/>
                  </a:lnTo>
                  <a:close/>
                </a:path>
              </a:pathLst>
            </a:custGeom>
            <a:solidFill>
              <a:srgbClr val="55A26A"/>
            </a:solidFill>
            <a:ln w="3175">
              <a:solidFill>
                <a:srgbClr val="1D1D1B"/>
              </a:solidFill>
              <a:round/>
              <a:headEnd/>
              <a:tailEnd/>
            </a:ln>
          </p:spPr>
          <p:txBody>
            <a:bodyPr/>
            <a:lstStyle/>
            <a:p>
              <a:endParaRPr lang="en-US"/>
            </a:p>
          </p:txBody>
        </p:sp>
        <p:sp>
          <p:nvSpPr>
            <p:cNvPr id="29779" name="Freeform 838"/>
            <p:cNvSpPr>
              <a:spLocks/>
            </p:cNvSpPr>
            <p:nvPr/>
          </p:nvSpPr>
          <p:spPr bwMode="auto">
            <a:xfrm>
              <a:off x="196" y="2796"/>
              <a:ext cx="86" cy="20"/>
            </a:xfrm>
            <a:custGeom>
              <a:avLst/>
              <a:gdLst>
                <a:gd name="T0" fmla="*/ 0 w 86"/>
                <a:gd name="T1" fmla="*/ 20 h 20"/>
                <a:gd name="T2" fmla="*/ 24 w 86"/>
                <a:gd name="T3" fmla="*/ 8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8 w 86"/>
                <a:gd name="T17" fmla="*/ 6 h 20"/>
                <a:gd name="T18" fmla="*/ 46 w 86"/>
                <a:gd name="T19" fmla="*/ 4 h 20"/>
                <a:gd name="T20" fmla="*/ 40 w 86"/>
                <a:gd name="T21" fmla="*/ 6 h 20"/>
                <a:gd name="T22" fmla="*/ 28 w 86"/>
                <a:gd name="T23" fmla="*/ 8 h 20"/>
                <a:gd name="T24" fmla="*/ 14 w 86"/>
                <a:gd name="T25" fmla="*/ 12 h 20"/>
                <a:gd name="T26" fmla="*/ 6 w 86"/>
                <a:gd name="T27" fmla="*/ 16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8"/>
                  </a:lnTo>
                  <a:lnTo>
                    <a:pt x="38" y="4"/>
                  </a:lnTo>
                  <a:lnTo>
                    <a:pt x="46" y="2"/>
                  </a:lnTo>
                  <a:lnTo>
                    <a:pt x="56" y="4"/>
                  </a:lnTo>
                  <a:lnTo>
                    <a:pt x="68" y="4"/>
                  </a:lnTo>
                  <a:lnTo>
                    <a:pt x="86" y="0"/>
                  </a:lnTo>
                  <a:lnTo>
                    <a:pt x="68" y="4"/>
                  </a:lnTo>
                  <a:lnTo>
                    <a:pt x="58" y="6"/>
                  </a:lnTo>
                  <a:lnTo>
                    <a:pt x="46" y="4"/>
                  </a:lnTo>
                  <a:lnTo>
                    <a:pt x="40" y="6"/>
                  </a:lnTo>
                  <a:lnTo>
                    <a:pt x="28" y="8"/>
                  </a:lnTo>
                  <a:lnTo>
                    <a:pt x="14" y="12"/>
                  </a:lnTo>
                  <a:lnTo>
                    <a:pt x="6" y="16"/>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0" name="Freeform 839"/>
            <p:cNvSpPr>
              <a:spLocks/>
            </p:cNvSpPr>
            <p:nvPr/>
          </p:nvSpPr>
          <p:spPr bwMode="auto">
            <a:xfrm>
              <a:off x="196" y="2796"/>
              <a:ext cx="86" cy="20"/>
            </a:xfrm>
            <a:custGeom>
              <a:avLst/>
              <a:gdLst>
                <a:gd name="T0" fmla="*/ 0 w 86"/>
                <a:gd name="T1" fmla="*/ 20 h 20"/>
                <a:gd name="T2" fmla="*/ 24 w 86"/>
                <a:gd name="T3" fmla="*/ 8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8 w 86"/>
                <a:gd name="T17" fmla="*/ 6 h 20"/>
                <a:gd name="T18" fmla="*/ 46 w 86"/>
                <a:gd name="T19" fmla="*/ 4 h 20"/>
                <a:gd name="T20" fmla="*/ 40 w 86"/>
                <a:gd name="T21" fmla="*/ 6 h 20"/>
                <a:gd name="T22" fmla="*/ 28 w 86"/>
                <a:gd name="T23" fmla="*/ 8 h 20"/>
                <a:gd name="T24" fmla="*/ 14 w 86"/>
                <a:gd name="T25" fmla="*/ 12 h 20"/>
                <a:gd name="T26" fmla="*/ 6 w 86"/>
                <a:gd name="T27" fmla="*/ 16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8"/>
                  </a:lnTo>
                  <a:lnTo>
                    <a:pt x="38" y="4"/>
                  </a:lnTo>
                  <a:lnTo>
                    <a:pt x="46" y="2"/>
                  </a:lnTo>
                  <a:lnTo>
                    <a:pt x="56" y="4"/>
                  </a:lnTo>
                  <a:lnTo>
                    <a:pt x="68" y="4"/>
                  </a:lnTo>
                  <a:lnTo>
                    <a:pt x="86" y="0"/>
                  </a:lnTo>
                  <a:lnTo>
                    <a:pt x="68" y="4"/>
                  </a:lnTo>
                  <a:lnTo>
                    <a:pt x="58" y="6"/>
                  </a:lnTo>
                  <a:lnTo>
                    <a:pt x="46" y="4"/>
                  </a:lnTo>
                  <a:lnTo>
                    <a:pt x="40" y="6"/>
                  </a:lnTo>
                  <a:lnTo>
                    <a:pt x="28" y="8"/>
                  </a:lnTo>
                  <a:lnTo>
                    <a:pt x="14" y="12"/>
                  </a:lnTo>
                  <a:lnTo>
                    <a:pt x="6" y="16"/>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1" name="Freeform 840"/>
            <p:cNvSpPr>
              <a:spLocks/>
            </p:cNvSpPr>
            <p:nvPr/>
          </p:nvSpPr>
          <p:spPr bwMode="auto">
            <a:xfrm>
              <a:off x="198" y="2764"/>
              <a:ext cx="102" cy="48"/>
            </a:xfrm>
            <a:custGeom>
              <a:avLst/>
              <a:gdLst>
                <a:gd name="T0" fmla="*/ 0 w 102"/>
                <a:gd name="T1" fmla="*/ 48 h 48"/>
                <a:gd name="T2" fmla="*/ 12 w 102"/>
                <a:gd name="T3" fmla="*/ 44 h 48"/>
                <a:gd name="T4" fmla="*/ 22 w 102"/>
                <a:gd name="T5" fmla="*/ 38 h 48"/>
                <a:gd name="T6" fmla="*/ 32 w 102"/>
                <a:gd name="T7" fmla="*/ 30 h 48"/>
                <a:gd name="T8" fmla="*/ 46 w 102"/>
                <a:gd name="T9" fmla="*/ 22 h 48"/>
                <a:gd name="T10" fmla="*/ 74 w 102"/>
                <a:gd name="T11" fmla="*/ 14 h 48"/>
                <a:gd name="T12" fmla="*/ 92 w 102"/>
                <a:gd name="T13" fmla="*/ 6 h 48"/>
                <a:gd name="T14" fmla="*/ 102 w 102"/>
                <a:gd name="T15" fmla="*/ 0 h 48"/>
                <a:gd name="T16" fmla="*/ 92 w 102"/>
                <a:gd name="T17" fmla="*/ 6 h 48"/>
                <a:gd name="T18" fmla="*/ 74 w 102"/>
                <a:gd name="T19" fmla="*/ 12 h 48"/>
                <a:gd name="T20" fmla="*/ 48 w 102"/>
                <a:gd name="T21" fmla="*/ 18 h 48"/>
                <a:gd name="T22" fmla="*/ 42 w 102"/>
                <a:gd name="T23" fmla="*/ 20 h 48"/>
                <a:gd name="T24" fmla="*/ 34 w 102"/>
                <a:gd name="T25" fmla="*/ 26 h 48"/>
                <a:gd name="T26" fmla="*/ 24 w 102"/>
                <a:gd name="T27" fmla="*/ 34 h 48"/>
                <a:gd name="T28" fmla="*/ 14 w 102"/>
                <a:gd name="T29" fmla="*/ 40 h 48"/>
                <a:gd name="T30" fmla="*/ 6 w 102"/>
                <a:gd name="T31" fmla="*/ 44 h 48"/>
                <a:gd name="T32" fmla="*/ 2 w 102"/>
                <a:gd name="T33" fmla="*/ 48 h 48"/>
                <a:gd name="T34" fmla="*/ 0 w 102"/>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48"/>
                <a:gd name="T56" fmla="*/ 102 w 10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48">
                  <a:moveTo>
                    <a:pt x="0" y="48"/>
                  </a:moveTo>
                  <a:lnTo>
                    <a:pt x="12" y="44"/>
                  </a:lnTo>
                  <a:lnTo>
                    <a:pt x="22" y="38"/>
                  </a:lnTo>
                  <a:lnTo>
                    <a:pt x="32" y="30"/>
                  </a:lnTo>
                  <a:lnTo>
                    <a:pt x="46" y="22"/>
                  </a:lnTo>
                  <a:lnTo>
                    <a:pt x="74" y="14"/>
                  </a:lnTo>
                  <a:lnTo>
                    <a:pt x="92" y="6"/>
                  </a:lnTo>
                  <a:lnTo>
                    <a:pt x="102" y="0"/>
                  </a:lnTo>
                  <a:lnTo>
                    <a:pt x="92" y="6"/>
                  </a:lnTo>
                  <a:lnTo>
                    <a:pt x="74" y="12"/>
                  </a:lnTo>
                  <a:lnTo>
                    <a:pt x="48" y="18"/>
                  </a:lnTo>
                  <a:lnTo>
                    <a:pt x="42" y="20"/>
                  </a:lnTo>
                  <a:lnTo>
                    <a:pt x="34" y="26"/>
                  </a:lnTo>
                  <a:lnTo>
                    <a:pt x="24" y="34"/>
                  </a:lnTo>
                  <a:lnTo>
                    <a:pt x="14" y="40"/>
                  </a:lnTo>
                  <a:lnTo>
                    <a:pt x="6" y="44"/>
                  </a:lnTo>
                  <a:lnTo>
                    <a:pt x="2" y="48"/>
                  </a:lnTo>
                  <a:lnTo>
                    <a:pt x="0" y="48"/>
                  </a:lnTo>
                  <a:close/>
                </a:path>
              </a:pathLst>
            </a:custGeom>
            <a:solidFill>
              <a:srgbClr val="55A26A"/>
            </a:solidFill>
            <a:ln w="3175">
              <a:solidFill>
                <a:srgbClr val="1D1D1B"/>
              </a:solidFill>
              <a:round/>
              <a:headEnd/>
              <a:tailEnd/>
            </a:ln>
          </p:spPr>
          <p:txBody>
            <a:bodyPr/>
            <a:lstStyle/>
            <a:p>
              <a:endParaRPr lang="en-US"/>
            </a:p>
          </p:txBody>
        </p:sp>
        <p:sp>
          <p:nvSpPr>
            <p:cNvPr id="29782" name="Freeform 841"/>
            <p:cNvSpPr>
              <a:spLocks/>
            </p:cNvSpPr>
            <p:nvPr/>
          </p:nvSpPr>
          <p:spPr bwMode="auto">
            <a:xfrm>
              <a:off x="196" y="2712"/>
              <a:ext cx="8" cy="100"/>
            </a:xfrm>
            <a:custGeom>
              <a:avLst/>
              <a:gdLst>
                <a:gd name="T0" fmla="*/ 2 w 8"/>
                <a:gd name="T1" fmla="*/ 100 h 100"/>
                <a:gd name="T2" fmla="*/ 4 w 8"/>
                <a:gd name="T3" fmla="*/ 38 h 100"/>
                <a:gd name="T4" fmla="*/ 8 w 8"/>
                <a:gd name="T5" fmla="*/ 0 h 100"/>
                <a:gd name="T6" fmla="*/ 4 w 8"/>
                <a:gd name="T7" fmla="*/ 38 h 100"/>
                <a:gd name="T8" fmla="*/ 0 w 8"/>
                <a:gd name="T9" fmla="*/ 98 h 100"/>
                <a:gd name="T10" fmla="*/ 2 w 8"/>
                <a:gd name="T11" fmla="*/ 100 h 100"/>
                <a:gd name="T12" fmla="*/ 0 60000 65536"/>
                <a:gd name="T13" fmla="*/ 0 60000 65536"/>
                <a:gd name="T14" fmla="*/ 0 60000 65536"/>
                <a:gd name="T15" fmla="*/ 0 60000 65536"/>
                <a:gd name="T16" fmla="*/ 0 60000 65536"/>
                <a:gd name="T17" fmla="*/ 0 60000 65536"/>
                <a:gd name="T18" fmla="*/ 0 w 8"/>
                <a:gd name="T19" fmla="*/ 0 h 100"/>
                <a:gd name="T20" fmla="*/ 8 w 8"/>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 h="100">
                  <a:moveTo>
                    <a:pt x="2" y="100"/>
                  </a:moveTo>
                  <a:lnTo>
                    <a:pt x="4" y="38"/>
                  </a:lnTo>
                  <a:lnTo>
                    <a:pt x="8" y="0"/>
                  </a:lnTo>
                  <a:lnTo>
                    <a:pt x="4" y="38"/>
                  </a:lnTo>
                  <a:lnTo>
                    <a:pt x="0" y="98"/>
                  </a:lnTo>
                  <a:lnTo>
                    <a:pt x="2" y="100"/>
                  </a:lnTo>
                  <a:close/>
                </a:path>
              </a:pathLst>
            </a:custGeom>
            <a:solidFill>
              <a:srgbClr val="52775E"/>
            </a:solidFill>
            <a:ln w="3175">
              <a:solidFill>
                <a:srgbClr val="1D1D1B"/>
              </a:solidFill>
              <a:round/>
              <a:headEnd/>
              <a:tailEnd/>
            </a:ln>
          </p:spPr>
          <p:txBody>
            <a:bodyPr/>
            <a:lstStyle/>
            <a:p>
              <a:endParaRPr lang="en-US"/>
            </a:p>
          </p:txBody>
        </p:sp>
        <p:sp>
          <p:nvSpPr>
            <p:cNvPr id="29783" name="Freeform 842"/>
            <p:cNvSpPr>
              <a:spLocks/>
            </p:cNvSpPr>
            <p:nvPr/>
          </p:nvSpPr>
          <p:spPr bwMode="auto">
            <a:xfrm>
              <a:off x="202" y="2672"/>
              <a:ext cx="14" cy="44"/>
            </a:xfrm>
            <a:custGeom>
              <a:avLst/>
              <a:gdLst>
                <a:gd name="T0" fmla="*/ 2 w 14"/>
                <a:gd name="T1" fmla="*/ 44 h 44"/>
                <a:gd name="T2" fmla="*/ 4 w 14"/>
                <a:gd name="T3" fmla="*/ 44 h 44"/>
                <a:gd name="T4" fmla="*/ 4 w 14"/>
                <a:gd name="T5" fmla="*/ 40 h 44"/>
                <a:gd name="T6" fmla="*/ 6 w 14"/>
                <a:gd name="T7" fmla="*/ 28 h 44"/>
                <a:gd name="T8" fmla="*/ 8 w 14"/>
                <a:gd name="T9" fmla="*/ 18 h 44"/>
                <a:gd name="T10" fmla="*/ 12 w 14"/>
                <a:gd name="T11" fmla="*/ 8 h 44"/>
                <a:gd name="T12" fmla="*/ 14 w 14"/>
                <a:gd name="T13" fmla="*/ 2 h 44"/>
                <a:gd name="T14" fmla="*/ 12 w 14"/>
                <a:gd name="T15" fmla="*/ 0 h 44"/>
                <a:gd name="T16" fmla="*/ 10 w 14"/>
                <a:gd name="T17" fmla="*/ 0 h 44"/>
                <a:gd name="T18" fmla="*/ 10 w 14"/>
                <a:gd name="T19" fmla="*/ 4 h 44"/>
                <a:gd name="T20" fmla="*/ 6 w 14"/>
                <a:gd name="T21" fmla="*/ 12 h 44"/>
                <a:gd name="T22" fmla="*/ 2 w 14"/>
                <a:gd name="T23" fmla="*/ 32 h 44"/>
                <a:gd name="T24" fmla="*/ 0 w 14"/>
                <a:gd name="T25" fmla="*/ 40 h 44"/>
                <a:gd name="T26" fmla="*/ 0 w 14"/>
                <a:gd name="T27" fmla="*/ 42 h 44"/>
                <a:gd name="T28" fmla="*/ 2 w 14"/>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4"/>
                <a:gd name="T47" fmla="*/ 14 w 14"/>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4">
                  <a:moveTo>
                    <a:pt x="2" y="44"/>
                  </a:moveTo>
                  <a:lnTo>
                    <a:pt x="4" y="44"/>
                  </a:lnTo>
                  <a:lnTo>
                    <a:pt x="4" y="40"/>
                  </a:lnTo>
                  <a:lnTo>
                    <a:pt x="6" y="28"/>
                  </a:lnTo>
                  <a:lnTo>
                    <a:pt x="8" y="18"/>
                  </a:lnTo>
                  <a:lnTo>
                    <a:pt x="12" y="8"/>
                  </a:lnTo>
                  <a:lnTo>
                    <a:pt x="14" y="2"/>
                  </a:lnTo>
                  <a:lnTo>
                    <a:pt x="12" y="0"/>
                  </a:lnTo>
                  <a:lnTo>
                    <a:pt x="10" y="0"/>
                  </a:lnTo>
                  <a:lnTo>
                    <a:pt x="10" y="4"/>
                  </a:lnTo>
                  <a:lnTo>
                    <a:pt x="6" y="12"/>
                  </a:lnTo>
                  <a:lnTo>
                    <a:pt x="2" y="32"/>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29784" name="Line 843"/>
            <p:cNvSpPr>
              <a:spLocks noChangeShapeType="1"/>
            </p:cNvSpPr>
            <p:nvPr/>
          </p:nvSpPr>
          <p:spPr bwMode="auto">
            <a:xfrm flipH="1" flipV="1">
              <a:off x="210" y="267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5" name="Line 844"/>
            <p:cNvSpPr>
              <a:spLocks noChangeShapeType="1"/>
            </p:cNvSpPr>
            <p:nvPr/>
          </p:nvSpPr>
          <p:spPr bwMode="auto">
            <a:xfrm flipH="1" flipV="1">
              <a:off x="210" y="267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6" name="Line 845"/>
            <p:cNvSpPr>
              <a:spLocks noChangeShapeType="1"/>
            </p:cNvSpPr>
            <p:nvPr/>
          </p:nvSpPr>
          <p:spPr bwMode="auto">
            <a:xfrm flipH="1" flipV="1">
              <a:off x="208" y="2674"/>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7" name="Line 846"/>
            <p:cNvSpPr>
              <a:spLocks noChangeShapeType="1"/>
            </p:cNvSpPr>
            <p:nvPr/>
          </p:nvSpPr>
          <p:spPr bwMode="auto">
            <a:xfrm flipH="1" flipV="1">
              <a:off x="208" y="267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8" name="Freeform 847"/>
            <p:cNvSpPr>
              <a:spLocks/>
            </p:cNvSpPr>
            <p:nvPr/>
          </p:nvSpPr>
          <p:spPr bwMode="auto">
            <a:xfrm>
              <a:off x="208" y="2678"/>
              <a:ext cx="4" cy="4"/>
            </a:xfrm>
            <a:custGeom>
              <a:avLst/>
              <a:gdLst>
                <a:gd name="T0" fmla="*/ 4 w 4"/>
                <a:gd name="T1" fmla="*/ 4 h 4"/>
                <a:gd name="T2" fmla="*/ 2 w 4"/>
                <a:gd name="T3" fmla="*/ 4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2"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9" name="Line 848"/>
            <p:cNvSpPr>
              <a:spLocks noChangeShapeType="1"/>
            </p:cNvSpPr>
            <p:nvPr/>
          </p:nvSpPr>
          <p:spPr bwMode="auto">
            <a:xfrm flipH="1" flipV="1">
              <a:off x="208" y="268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0" name="Line 849"/>
            <p:cNvSpPr>
              <a:spLocks noChangeShapeType="1"/>
            </p:cNvSpPr>
            <p:nvPr/>
          </p:nvSpPr>
          <p:spPr bwMode="auto">
            <a:xfrm flipH="1" flipV="1">
              <a:off x="206" y="268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1" name="Line 850"/>
            <p:cNvSpPr>
              <a:spLocks noChangeShapeType="1"/>
            </p:cNvSpPr>
            <p:nvPr/>
          </p:nvSpPr>
          <p:spPr bwMode="auto">
            <a:xfrm flipH="1" flipV="1">
              <a:off x="206" y="268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2" name="Line 851"/>
            <p:cNvSpPr>
              <a:spLocks noChangeShapeType="1"/>
            </p:cNvSpPr>
            <p:nvPr/>
          </p:nvSpPr>
          <p:spPr bwMode="auto">
            <a:xfrm flipH="1" flipV="1">
              <a:off x="206" y="268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3" name="Line 852"/>
            <p:cNvSpPr>
              <a:spLocks noChangeShapeType="1"/>
            </p:cNvSpPr>
            <p:nvPr/>
          </p:nvSpPr>
          <p:spPr bwMode="auto">
            <a:xfrm flipH="1" flipV="1">
              <a:off x="206" y="268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4" name="Line 853"/>
            <p:cNvSpPr>
              <a:spLocks noChangeShapeType="1"/>
            </p:cNvSpPr>
            <p:nvPr/>
          </p:nvSpPr>
          <p:spPr bwMode="auto">
            <a:xfrm flipH="1" flipV="1">
              <a:off x="204" y="268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5" name="Line 854"/>
            <p:cNvSpPr>
              <a:spLocks noChangeShapeType="1"/>
            </p:cNvSpPr>
            <p:nvPr/>
          </p:nvSpPr>
          <p:spPr bwMode="auto">
            <a:xfrm flipH="1" flipV="1">
              <a:off x="204" y="269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6" name="Line 855"/>
            <p:cNvSpPr>
              <a:spLocks noChangeShapeType="1"/>
            </p:cNvSpPr>
            <p:nvPr/>
          </p:nvSpPr>
          <p:spPr bwMode="auto">
            <a:xfrm flipH="1" flipV="1">
              <a:off x="204" y="269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7" name="Line 856"/>
            <p:cNvSpPr>
              <a:spLocks noChangeShapeType="1"/>
            </p:cNvSpPr>
            <p:nvPr/>
          </p:nvSpPr>
          <p:spPr bwMode="auto">
            <a:xfrm flipH="1" flipV="1">
              <a:off x="204" y="269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8" name="Line 857"/>
            <p:cNvSpPr>
              <a:spLocks noChangeShapeType="1"/>
            </p:cNvSpPr>
            <p:nvPr/>
          </p:nvSpPr>
          <p:spPr bwMode="auto">
            <a:xfrm flipH="1" flipV="1">
              <a:off x="204" y="269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9" name="Line 858"/>
            <p:cNvSpPr>
              <a:spLocks noChangeShapeType="1"/>
            </p:cNvSpPr>
            <p:nvPr/>
          </p:nvSpPr>
          <p:spPr bwMode="auto">
            <a:xfrm flipH="1" flipV="1">
              <a:off x="204" y="269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0" name="Line 859"/>
            <p:cNvSpPr>
              <a:spLocks noChangeShapeType="1"/>
            </p:cNvSpPr>
            <p:nvPr/>
          </p:nvSpPr>
          <p:spPr bwMode="auto">
            <a:xfrm flipH="1" flipV="1">
              <a:off x="204" y="269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1" name="Line 860"/>
            <p:cNvSpPr>
              <a:spLocks noChangeShapeType="1"/>
            </p:cNvSpPr>
            <p:nvPr/>
          </p:nvSpPr>
          <p:spPr bwMode="auto">
            <a:xfrm flipH="1" flipV="1">
              <a:off x="204" y="270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2" name="Line 861"/>
            <p:cNvSpPr>
              <a:spLocks noChangeShapeType="1"/>
            </p:cNvSpPr>
            <p:nvPr/>
          </p:nvSpPr>
          <p:spPr bwMode="auto">
            <a:xfrm flipH="1" flipV="1">
              <a:off x="202" y="270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3" name="Line 862"/>
            <p:cNvSpPr>
              <a:spLocks noChangeShapeType="1"/>
            </p:cNvSpPr>
            <p:nvPr/>
          </p:nvSpPr>
          <p:spPr bwMode="auto">
            <a:xfrm flipH="1" flipV="1">
              <a:off x="202" y="270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4" name="Line 863"/>
            <p:cNvSpPr>
              <a:spLocks noChangeShapeType="1"/>
            </p:cNvSpPr>
            <p:nvPr/>
          </p:nvSpPr>
          <p:spPr bwMode="auto">
            <a:xfrm flipH="1" flipV="1">
              <a:off x="202" y="270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5" name="Line 864"/>
            <p:cNvSpPr>
              <a:spLocks noChangeShapeType="1"/>
            </p:cNvSpPr>
            <p:nvPr/>
          </p:nvSpPr>
          <p:spPr bwMode="auto">
            <a:xfrm flipH="1" flipV="1">
              <a:off x="202" y="270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6" name="Line 865"/>
            <p:cNvSpPr>
              <a:spLocks noChangeShapeType="1"/>
            </p:cNvSpPr>
            <p:nvPr/>
          </p:nvSpPr>
          <p:spPr bwMode="auto">
            <a:xfrm flipH="1" flipV="1">
              <a:off x="202" y="271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7" name="Line 866"/>
            <p:cNvSpPr>
              <a:spLocks noChangeShapeType="1"/>
            </p:cNvSpPr>
            <p:nvPr/>
          </p:nvSpPr>
          <p:spPr bwMode="auto">
            <a:xfrm flipH="1" flipV="1">
              <a:off x="200" y="271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8" name="Line 867"/>
            <p:cNvSpPr>
              <a:spLocks noChangeShapeType="1"/>
            </p:cNvSpPr>
            <p:nvPr/>
          </p:nvSpPr>
          <p:spPr bwMode="auto">
            <a:xfrm flipH="1" flipV="1">
              <a:off x="200" y="271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9" name="Line 868"/>
            <p:cNvSpPr>
              <a:spLocks noChangeShapeType="1"/>
            </p:cNvSpPr>
            <p:nvPr/>
          </p:nvSpPr>
          <p:spPr bwMode="auto">
            <a:xfrm flipH="1" flipV="1">
              <a:off x="200" y="271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0" name="Line 869"/>
            <p:cNvSpPr>
              <a:spLocks noChangeShapeType="1"/>
            </p:cNvSpPr>
            <p:nvPr/>
          </p:nvSpPr>
          <p:spPr bwMode="auto">
            <a:xfrm flipH="1" flipV="1">
              <a:off x="202" y="271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1" name="Line 870"/>
            <p:cNvSpPr>
              <a:spLocks noChangeShapeType="1"/>
            </p:cNvSpPr>
            <p:nvPr/>
          </p:nvSpPr>
          <p:spPr bwMode="auto">
            <a:xfrm flipH="1">
              <a:off x="214" y="2668"/>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2" name="Freeform 871"/>
            <p:cNvSpPr>
              <a:spLocks/>
            </p:cNvSpPr>
            <p:nvPr/>
          </p:nvSpPr>
          <p:spPr bwMode="auto">
            <a:xfrm>
              <a:off x="212" y="2668"/>
              <a:ext cx="2" cy="6"/>
            </a:xfrm>
            <a:custGeom>
              <a:avLst/>
              <a:gdLst>
                <a:gd name="T0" fmla="*/ 2 w 2"/>
                <a:gd name="T1" fmla="*/ 0 h 6"/>
                <a:gd name="T2" fmla="*/ 2 w 2"/>
                <a:gd name="T3" fmla="*/ 6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2" y="0"/>
                  </a:moveTo>
                  <a:lnTo>
                    <a:pt x="2" y="6"/>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3" name="Line 872"/>
            <p:cNvSpPr>
              <a:spLocks noChangeShapeType="1"/>
            </p:cNvSpPr>
            <p:nvPr/>
          </p:nvSpPr>
          <p:spPr bwMode="auto">
            <a:xfrm flipV="1">
              <a:off x="214" y="26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4" name="Line 873"/>
            <p:cNvSpPr>
              <a:spLocks noChangeShapeType="1"/>
            </p:cNvSpPr>
            <p:nvPr/>
          </p:nvSpPr>
          <p:spPr bwMode="auto">
            <a:xfrm flipV="1">
              <a:off x="214" y="267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5" name="Line 874"/>
            <p:cNvSpPr>
              <a:spLocks noChangeShapeType="1"/>
            </p:cNvSpPr>
            <p:nvPr/>
          </p:nvSpPr>
          <p:spPr bwMode="auto">
            <a:xfrm flipV="1">
              <a:off x="214" y="26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6" name="Line 875"/>
            <p:cNvSpPr>
              <a:spLocks noChangeShapeType="1"/>
            </p:cNvSpPr>
            <p:nvPr/>
          </p:nvSpPr>
          <p:spPr bwMode="auto">
            <a:xfrm>
              <a:off x="214" y="267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7" name="Line 876"/>
            <p:cNvSpPr>
              <a:spLocks noChangeShapeType="1"/>
            </p:cNvSpPr>
            <p:nvPr/>
          </p:nvSpPr>
          <p:spPr bwMode="auto">
            <a:xfrm flipV="1">
              <a:off x="214" y="267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8" name="Line 877"/>
            <p:cNvSpPr>
              <a:spLocks noChangeShapeType="1"/>
            </p:cNvSpPr>
            <p:nvPr/>
          </p:nvSpPr>
          <p:spPr bwMode="auto">
            <a:xfrm flipV="1">
              <a:off x="212" y="26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9" name="Line 878"/>
            <p:cNvSpPr>
              <a:spLocks noChangeShapeType="1"/>
            </p:cNvSpPr>
            <p:nvPr/>
          </p:nvSpPr>
          <p:spPr bwMode="auto">
            <a:xfrm flipV="1">
              <a:off x="210" y="268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0" name="Line 879"/>
            <p:cNvSpPr>
              <a:spLocks noChangeShapeType="1"/>
            </p:cNvSpPr>
            <p:nvPr/>
          </p:nvSpPr>
          <p:spPr bwMode="auto">
            <a:xfrm flipV="1">
              <a:off x="210" y="268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1" name="Line 880"/>
            <p:cNvSpPr>
              <a:spLocks noChangeShapeType="1"/>
            </p:cNvSpPr>
            <p:nvPr/>
          </p:nvSpPr>
          <p:spPr bwMode="auto">
            <a:xfrm flipH="1">
              <a:off x="212" y="268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2" name="Line 881"/>
            <p:cNvSpPr>
              <a:spLocks noChangeShapeType="1"/>
            </p:cNvSpPr>
            <p:nvPr/>
          </p:nvSpPr>
          <p:spPr bwMode="auto">
            <a:xfrm>
              <a:off x="210" y="268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3" name="Line 882"/>
            <p:cNvSpPr>
              <a:spLocks noChangeShapeType="1"/>
            </p:cNvSpPr>
            <p:nvPr/>
          </p:nvSpPr>
          <p:spPr bwMode="auto">
            <a:xfrm>
              <a:off x="210" y="269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4" name="Line 883"/>
            <p:cNvSpPr>
              <a:spLocks noChangeShapeType="1"/>
            </p:cNvSpPr>
            <p:nvPr/>
          </p:nvSpPr>
          <p:spPr bwMode="auto">
            <a:xfrm flipV="1">
              <a:off x="210" y="268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5" name="Line 884"/>
            <p:cNvSpPr>
              <a:spLocks noChangeShapeType="1"/>
            </p:cNvSpPr>
            <p:nvPr/>
          </p:nvSpPr>
          <p:spPr bwMode="auto">
            <a:xfrm flipV="1">
              <a:off x="208" y="269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6" name="Line 885"/>
            <p:cNvSpPr>
              <a:spLocks noChangeShapeType="1"/>
            </p:cNvSpPr>
            <p:nvPr/>
          </p:nvSpPr>
          <p:spPr bwMode="auto">
            <a:xfrm flipH="1">
              <a:off x="208" y="269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7" name="Line 886"/>
            <p:cNvSpPr>
              <a:spLocks noChangeShapeType="1"/>
            </p:cNvSpPr>
            <p:nvPr/>
          </p:nvSpPr>
          <p:spPr bwMode="auto">
            <a:xfrm>
              <a:off x="208" y="2696"/>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8" name="Line 887"/>
            <p:cNvSpPr>
              <a:spLocks noChangeShapeType="1"/>
            </p:cNvSpPr>
            <p:nvPr/>
          </p:nvSpPr>
          <p:spPr bwMode="auto">
            <a:xfrm>
              <a:off x="208" y="270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9" name="Line 888"/>
            <p:cNvSpPr>
              <a:spLocks noChangeShapeType="1"/>
            </p:cNvSpPr>
            <p:nvPr/>
          </p:nvSpPr>
          <p:spPr bwMode="auto">
            <a:xfrm flipV="1">
              <a:off x="208" y="269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0" name="Line 889"/>
            <p:cNvSpPr>
              <a:spLocks noChangeShapeType="1"/>
            </p:cNvSpPr>
            <p:nvPr/>
          </p:nvSpPr>
          <p:spPr bwMode="auto">
            <a:xfrm flipV="1">
              <a:off x="206" y="270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1" name="Line 890"/>
            <p:cNvSpPr>
              <a:spLocks noChangeShapeType="1"/>
            </p:cNvSpPr>
            <p:nvPr/>
          </p:nvSpPr>
          <p:spPr bwMode="auto">
            <a:xfrm flipH="1">
              <a:off x="206"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2" name="Line 891"/>
            <p:cNvSpPr>
              <a:spLocks noChangeShapeType="1"/>
            </p:cNvSpPr>
            <p:nvPr/>
          </p:nvSpPr>
          <p:spPr bwMode="auto">
            <a:xfrm flipV="1">
              <a:off x="208" y="270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3" name="Line 892"/>
            <p:cNvSpPr>
              <a:spLocks noChangeShapeType="1"/>
            </p:cNvSpPr>
            <p:nvPr/>
          </p:nvSpPr>
          <p:spPr bwMode="auto">
            <a:xfrm flipV="1">
              <a:off x="208"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4" name="Line 893"/>
            <p:cNvSpPr>
              <a:spLocks noChangeShapeType="1"/>
            </p:cNvSpPr>
            <p:nvPr/>
          </p:nvSpPr>
          <p:spPr bwMode="auto">
            <a:xfrm flipV="1">
              <a:off x="206" y="270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5" name="Line 894"/>
            <p:cNvSpPr>
              <a:spLocks noChangeShapeType="1"/>
            </p:cNvSpPr>
            <p:nvPr/>
          </p:nvSpPr>
          <p:spPr bwMode="auto">
            <a:xfrm flipH="1">
              <a:off x="206" y="270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6" name="Line 895"/>
            <p:cNvSpPr>
              <a:spLocks noChangeShapeType="1"/>
            </p:cNvSpPr>
            <p:nvPr/>
          </p:nvSpPr>
          <p:spPr bwMode="auto">
            <a:xfrm flipV="1">
              <a:off x="206" y="270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7" name="Line 896"/>
            <p:cNvSpPr>
              <a:spLocks noChangeShapeType="1"/>
            </p:cNvSpPr>
            <p:nvPr/>
          </p:nvSpPr>
          <p:spPr bwMode="auto">
            <a:xfrm>
              <a:off x="206" y="271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8" name="Line 897"/>
            <p:cNvSpPr>
              <a:spLocks noChangeShapeType="1"/>
            </p:cNvSpPr>
            <p:nvPr/>
          </p:nvSpPr>
          <p:spPr bwMode="auto">
            <a:xfrm flipV="1">
              <a:off x="206" y="271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9" name="Line 898"/>
            <p:cNvSpPr>
              <a:spLocks noChangeShapeType="1"/>
            </p:cNvSpPr>
            <p:nvPr/>
          </p:nvSpPr>
          <p:spPr bwMode="auto">
            <a:xfrm flipH="1">
              <a:off x="204" y="271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0" name="Freeform 899"/>
            <p:cNvSpPr>
              <a:spLocks/>
            </p:cNvSpPr>
            <p:nvPr/>
          </p:nvSpPr>
          <p:spPr bwMode="auto">
            <a:xfrm>
              <a:off x="248" y="2740"/>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4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4"/>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1" name="Freeform 900"/>
            <p:cNvSpPr>
              <a:spLocks/>
            </p:cNvSpPr>
            <p:nvPr/>
          </p:nvSpPr>
          <p:spPr bwMode="auto">
            <a:xfrm>
              <a:off x="248" y="2740"/>
              <a:ext cx="14" cy="16"/>
            </a:xfrm>
            <a:custGeom>
              <a:avLst/>
              <a:gdLst>
                <a:gd name="T0" fmla="*/ 12 w 14"/>
                <a:gd name="T1" fmla="*/ 16 h 16"/>
                <a:gd name="T2" fmla="*/ 6 w 14"/>
                <a:gd name="T3" fmla="*/ 10 h 16"/>
                <a:gd name="T4" fmla="*/ 2 w 14"/>
                <a:gd name="T5" fmla="*/ 6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4 h 16"/>
                <a:gd name="T20" fmla="*/ 8 w 14"/>
                <a:gd name="T21" fmla="*/ 6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2" y="16"/>
                  </a:moveTo>
                  <a:lnTo>
                    <a:pt x="6" y="10"/>
                  </a:lnTo>
                  <a:lnTo>
                    <a:pt x="2" y="6"/>
                  </a:lnTo>
                  <a:lnTo>
                    <a:pt x="0" y="0"/>
                  </a:lnTo>
                  <a:lnTo>
                    <a:pt x="6" y="8"/>
                  </a:lnTo>
                  <a:lnTo>
                    <a:pt x="8" y="10"/>
                  </a:lnTo>
                  <a:lnTo>
                    <a:pt x="12" y="14"/>
                  </a:lnTo>
                  <a:lnTo>
                    <a:pt x="6" y="8"/>
                  </a:lnTo>
                  <a:lnTo>
                    <a:pt x="0" y="0"/>
                  </a:lnTo>
                  <a:lnTo>
                    <a:pt x="4" y="4"/>
                  </a:lnTo>
                  <a:lnTo>
                    <a:pt x="8" y="6"/>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2" name="Freeform 901"/>
            <p:cNvSpPr>
              <a:spLocks/>
            </p:cNvSpPr>
            <p:nvPr/>
          </p:nvSpPr>
          <p:spPr bwMode="auto">
            <a:xfrm>
              <a:off x="234" y="2734"/>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10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3" name="Freeform 902"/>
            <p:cNvSpPr>
              <a:spLocks/>
            </p:cNvSpPr>
            <p:nvPr/>
          </p:nvSpPr>
          <p:spPr bwMode="auto">
            <a:xfrm>
              <a:off x="234" y="2734"/>
              <a:ext cx="14" cy="16"/>
            </a:xfrm>
            <a:custGeom>
              <a:avLst/>
              <a:gdLst>
                <a:gd name="T0" fmla="*/ 8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0 w 14"/>
                <a:gd name="T13" fmla="*/ 14 h 16"/>
                <a:gd name="T14" fmla="*/ 6 w 14"/>
                <a:gd name="T15" fmla="*/ 8 h 16"/>
                <a:gd name="T16" fmla="*/ 0 w 14"/>
                <a:gd name="T17" fmla="*/ 0 h 16"/>
                <a:gd name="T18" fmla="*/ 2 w 14"/>
                <a:gd name="T19" fmla="*/ 4 h 16"/>
                <a:gd name="T20" fmla="*/ 6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4" y="10"/>
                  </a:lnTo>
                  <a:lnTo>
                    <a:pt x="2" y="4"/>
                  </a:lnTo>
                  <a:lnTo>
                    <a:pt x="0" y="0"/>
                  </a:lnTo>
                  <a:lnTo>
                    <a:pt x="6" y="8"/>
                  </a:lnTo>
                  <a:lnTo>
                    <a:pt x="8" y="10"/>
                  </a:lnTo>
                  <a:lnTo>
                    <a:pt x="10" y="14"/>
                  </a:lnTo>
                  <a:lnTo>
                    <a:pt x="6" y="8"/>
                  </a:lnTo>
                  <a:lnTo>
                    <a:pt x="0" y="0"/>
                  </a:lnTo>
                  <a:lnTo>
                    <a:pt x="2" y="4"/>
                  </a:lnTo>
                  <a:lnTo>
                    <a:pt x="6"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4" name="Freeform 903"/>
            <p:cNvSpPr>
              <a:spLocks/>
            </p:cNvSpPr>
            <p:nvPr/>
          </p:nvSpPr>
          <p:spPr bwMode="auto">
            <a:xfrm>
              <a:off x="252" y="2734"/>
              <a:ext cx="16" cy="8"/>
            </a:xfrm>
            <a:custGeom>
              <a:avLst/>
              <a:gdLst>
                <a:gd name="T0" fmla="*/ 16 w 16"/>
                <a:gd name="T1" fmla="*/ 6 h 8"/>
                <a:gd name="T2" fmla="*/ 2 w 16"/>
                <a:gd name="T3" fmla="*/ 2 h 8"/>
                <a:gd name="T4" fmla="*/ 0 w 16"/>
                <a:gd name="T5" fmla="*/ 0 h 8"/>
                <a:gd name="T6" fmla="*/ 2 w 16"/>
                <a:gd name="T7" fmla="*/ 2 h 8"/>
                <a:gd name="T8" fmla="*/ 6 w 16"/>
                <a:gd name="T9" fmla="*/ 4 h 8"/>
                <a:gd name="T10" fmla="*/ 12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6"/>
                  </a:moveTo>
                  <a:lnTo>
                    <a:pt x="2" y="2"/>
                  </a:lnTo>
                  <a:lnTo>
                    <a:pt x="0" y="0"/>
                  </a:lnTo>
                  <a:lnTo>
                    <a:pt x="2" y="2"/>
                  </a:lnTo>
                  <a:lnTo>
                    <a:pt x="6" y="4"/>
                  </a:lnTo>
                  <a:lnTo>
                    <a:pt x="1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5" name="Freeform 904"/>
            <p:cNvSpPr>
              <a:spLocks/>
            </p:cNvSpPr>
            <p:nvPr/>
          </p:nvSpPr>
          <p:spPr bwMode="auto">
            <a:xfrm>
              <a:off x="252" y="2734"/>
              <a:ext cx="18" cy="10"/>
            </a:xfrm>
            <a:custGeom>
              <a:avLst/>
              <a:gdLst>
                <a:gd name="T0" fmla="*/ 14 w 18"/>
                <a:gd name="T1" fmla="*/ 10 h 10"/>
                <a:gd name="T2" fmla="*/ 2 w 18"/>
                <a:gd name="T3" fmla="*/ 4 h 10"/>
                <a:gd name="T4" fmla="*/ 0 w 18"/>
                <a:gd name="T5" fmla="*/ 0 h 10"/>
                <a:gd name="T6" fmla="*/ 8 w 18"/>
                <a:gd name="T7" fmla="*/ 6 h 10"/>
                <a:gd name="T8" fmla="*/ 10 w 18"/>
                <a:gd name="T9" fmla="*/ 6 h 10"/>
                <a:gd name="T10" fmla="*/ 16 w 18"/>
                <a:gd name="T11" fmla="*/ 8 h 10"/>
                <a:gd name="T12" fmla="*/ 8 w 18"/>
                <a:gd name="T13" fmla="*/ 4 h 10"/>
                <a:gd name="T14" fmla="*/ 0 w 18"/>
                <a:gd name="T15" fmla="*/ 0 h 10"/>
                <a:gd name="T16" fmla="*/ 4 w 18"/>
                <a:gd name="T17" fmla="*/ 2 h 10"/>
                <a:gd name="T18" fmla="*/ 8 w 18"/>
                <a:gd name="T19" fmla="*/ 2 h 10"/>
                <a:gd name="T20" fmla="*/ 12 w 18"/>
                <a:gd name="T21" fmla="*/ 4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4" y="10"/>
                  </a:moveTo>
                  <a:lnTo>
                    <a:pt x="2" y="4"/>
                  </a:lnTo>
                  <a:lnTo>
                    <a:pt x="0" y="0"/>
                  </a:lnTo>
                  <a:lnTo>
                    <a:pt x="8" y="6"/>
                  </a:lnTo>
                  <a:lnTo>
                    <a:pt x="10" y="6"/>
                  </a:lnTo>
                  <a:lnTo>
                    <a:pt x="16" y="8"/>
                  </a:lnTo>
                  <a:lnTo>
                    <a:pt x="8" y="4"/>
                  </a:lnTo>
                  <a:lnTo>
                    <a:pt x="0" y="0"/>
                  </a:lnTo>
                  <a:lnTo>
                    <a:pt x="4" y="2"/>
                  </a:lnTo>
                  <a:lnTo>
                    <a:pt x="8" y="2"/>
                  </a:lnTo>
                  <a:lnTo>
                    <a:pt x="12" y="4"/>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6" name="Freeform 905"/>
            <p:cNvSpPr>
              <a:spLocks/>
            </p:cNvSpPr>
            <p:nvPr/>
          </p:nvSpPr>
          <p:spPr bwMode="auto">
            <a:xfrm>
              <a:off x="234" y="2736"/>
              <a:ext cx="10" cy="14"/>
            </a:xfrm>
            <a:custGeom>
              <a:avLst/>
              <a:gdLst>
                <a:gd name="T0" fmla="*/ 0 w 10"/>
                <a:gd name="T1" fmla="*/ 0 h 14"/>
                <a:gd name="T2" fmla="*/ 6 w 10"/>
                <a:gd name="T3" fmla="*/ 8 h 14"/>
                <a:gd name="T4" fmla="*/ 10 w 10"/>
                <a:gd name="T5" fmla="*/ 14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0" y="0"/>
                  </a:moveTo>
                  <a:lnTo>
                    <a:pt x="6" y="8"/>
                  </a:lnTo>
                  <a:lnTo>
                    <a:pt x="10"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7" name="Freeform 906"/>
            <p:cNvSpPr>
              <a:spLocks/>
            </p:cNvSpPr>
            <p:nvPr/>
          </p:nvSpPr>
          <p:spPr bwMode="auto">
            <a:xfrm>
              <a:off x="228" y="2752"/>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8" name="Freeform 907"/>
            <p:cNvSpPr>
              <a:spLocks/>
            </p:cNvSpPr>
            <p:nvPr/>
          </p:nvSpPr>
          <p:spPr bwMode="auto">
            <a:xfrm>
              <a:off x="228" y="2752"/>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2 h 16"/>
                <a:gd name="T20" fmla="*/ 8 w 14"/>
                <a:gd name="T21" fmla="*/ 6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8" y="10"/>
                  </a:lnTo>
                  <a:lnTo>
                    <a:pt x="12" y="14"/>
                  </a:lnTo>
                  <a:lnTo>
                    <a:pt x="6" y="8"/>
                  </a:lnTo>
                  <a:lnTo>
                    <a:pt x="0" y="0"/>
                  </a:lnTo>
                  <a:lnTo>
                    <a:pt x="4" y="2"/>
                  </a:lnTo>
                  <a:lnTo>
                    <a:pt x="8" y="6"/>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9" name="Freeform 908"/>
            <p:cNvSpPr>
              <a:spLocks/>
            </p:cNvSpPr>
            <p:nvPr/>
          </p:nvSpPr>
          <p:spPr bwMode="auto">
            <a:xfrm>
              <a:off x="230" y="2754"/>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0" name="Freeform 909"/>
            <p:cNvSpPr>
              <a:spLocks/>
            </p:cNvSpPr>
            <p:nvPr/>
          </p:nvSpPr>
          <p:spPr bwMode="auto">
            <a:xfrm>
              <a:off x="188" y="2752"/>
              <a:ext cx="10" cy="18"/>
            </a:xfrm>
            <a:custGeom>
              <a:avLst/>
              <a:gdLst>
                <a:gd name="T0" fmla="*/ 0 w 10"/>
                <a:gd name="T1" fmla="*/ 18 h 18"/>
                <a:gd name="T2" fmla="*/ 4 w 10"/>
                <a:gd name="T3" fmla="*/ 14 h 18"/>
                <a:gd name="T4" fmla="*/ 6 w 10"/>
                <a:gd name="T5" fmla="*/ 10 h 18"/>
                <a:gd name="T6" fmla="*/ 10 w 10"/>
                <a:gd name="T7" fmla="*/ 2 h 18"/>
                <a:gd name="T8" fmla="*/ 10 w 10"/>
                <a:gd name="T9" fmla="*/ 0 h 18"/>
                <a:gd name="T10" fmla="*/ 8 w 10"/>
                <a:gd name="T11" fmla="*/ 4 h 18"/>
                <a:gd name="T12" fmla="*/ 6 w 10"/>
                <a:gd name="T13" fmla="*/ 6 h 18"/>
                <a:gd name="T14" fmla="*/ 2 w 10"/>
                <a:gd name="T15" fmla="*/ 12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4" y="14"/>
                  </a:lnTo>
                  <a:lnTo>
                    <a:pt x="6" y="10"/>
                  </a:lnTo>
                  <a:lnTo>
                    <a:pt x="10" y="2"/>
                  </a:lnTo>
                  <a:lnTo>
                    <a:pt x="10" y="0"/>
                  </a:lnTo>
                  <a:lnTo>
                    <a:pt x="8" y="4"/>
                  </a:lnTo>
                  <a:lnTo>
                    <a:pt x="6" y="6"/>
                  </a:lnTo>
                  <a:lnTo>
                    <a:pt x="2"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1" name="Freeform 910"/>
            <p:cNvSpPr>
              <a:spLocks/>
            </p:cNvSpPr>
            <p:nvPr/>
          </p:nvSpPr>
          <p:spPr bwMode="auto">
            <a:xfrm>
              <a:off x="186" y="2752"/>
              <a:ext cx="12" cy="18"/>
            </a:xfrm>
            <a:custGeom>
              <a:avLst/>
              <a:gdLst>
                <a:gd name="T0" fmla="*/ 0 w 12"/>
                <a:gd name="T1" fmla="*/ 14 h 18"/>
                <a:gd name="T2" fmla="*/ 4 w 12"/>
                <a:gd name="T3" fmla="*/ 6 h 18"/>
                <a:gd name="T4" fmla="*/ 8 w 12"/>
                <a:gd name="T5" fmla="*/ 4 h 18"/>
                <a:gd name="T6" fmla="*/ 12 w 12"/>
                <a:gd name="T7" fmla="*/ 0 h 18"/>
                <a:gd name="T8" fmla="*/ 6 w 12"/>
                <a:gd name="T9" fmla="*/ 8 h 18"/>
                <a:gd name="T10" fmla="*/ 6 w 12"/>
                <a:gd name="T11" fmla="*/ 10 h 18"/>
                <a:gd name="T12" fmla="*/ 2 w 12"/>
                <a:gd name="T13" fmla="*/ 16 h 18"/>
                <a:gd name="T14" fmla="*/ 8 w 12"/>
                <a:gd name="T15" fmla="*/ 8 h 18"/>
                <a:gd name="T16" fmla="*/ 12 w 12"/>
                <a:gd name="T17" fmla="*/ 0 h 18"/>
                <a:gd name="T18" fmla="*/ 10 w 12"/>
                <a:gd name="T19" fmla="*/ 4 h 18"/>
                <a:gd name="T20" fmla="*/ 10 w 12"/>
                <a:gd name="T21" fmla="*/ 8 h 18"/>
                <a:gd name="T22" fmla="*/ 8 w 12"/>
                <a:gd name="T23" fmla="*/ 12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6"/>
                  </a:lnTo>
                  <a:lnTo>
                    <a:pt x="8" y="4"/>
                  </a:lnTo>
                  <a:lnTo>
                    <a:pt x="12" y="0"/>
                  </a:lnTo>
                  <a:lnTo>
                    <a:pt x="6" y="8"/>
                  </a:lnTo>
                  <a:lnTo>
                    <a:pt x="6" y="10"/>
                  </a:lnTo>
                  <a:lnTo>
                    <a:pt x="2" y="16"/>
                  </a:lnTo>
                  <a:lnTo>
                    <a:pt x="8" y="8"/>
                  </a:lnTo>
                  <a:lnTo>
                    <a:pt x="12" y="0"/>
                  </a:lnTo>
                  <a:lnTo>
                    <a:pt x="10" y="4"/>
                  </a:lnTo>
                  <a:lnTo>
                    <a:pt x="10" y="8"/>
                  </a:lnTo>
                  <a:lnTo>
                    <a:pt x="8" y="12"/>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2" name="Freeform 911"/>
            <p:cNvSpPr>
              <a:spLocks/>
            </p:cNvSpPr>
            <p:nvPr/>
          </p:nvSpPr>
          <p:spPr bwMode="auto">
            <a:xfrm>
              <a:off x="186" y="2754"/>
              <a:ext cx="10" cy="12"/>
            </a:xfrm>
            <a:custGeom>
              <a:avLst/>
              <a:gdLst>
                <a:gd name="T0" fmla="*/ 10 w 10"/>
                <a:gd name="T1" fmla="*/ 0 h 12"/>
                <a:gd name="T2" fmla="*/ 4 w 10"/>
                <a:gd name="T3" fmla="*/ 6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6"/>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3" name="Freeform 912"/>
            <p:cNvSpPr>
              <a:spLocks/>
            </p:cNvSpPr>
            <p:nvPr/>
          </p:nvSpPr>
          <p:spPr bwMode="auto">
            <a:xfrm>
              <a:off x="226" y="2742"/>
              <a:ext cx="4" cy="12"/>
            </a:xfrm>
            <a:custGeom>
              <a:avLst/>
              <a:gdLst>
                <a:gd name="T0" fmla="*/ 4 w 4"/>
                <a:gd name="T1" fmla="*/ 12 h 12"/>
                <a:gd name="T2" fmla="*/ 4 w 4"/>
                <a:gd name="T3" fmla="*/ 6 h 12"/>
                <a:gd name="T4" fmla="*/ 2 w 4"/>
                <a:gd name="T5" fmla="*/ 2 h 12"/>
                <a:gd name="T6" fmla="*/ 0 w 4"/>
                <a:gd name="T7" fmla="*/ 0 h 12"/>
                <a:gd name="T8" fmla="*/ 2 w 4"/>
                <a:gd name="T9" fmla="*/ 4 h 12"/>
                <a:gd name="T10" fmla="*/ 2 w 4"/>
                <a:gd name="T11" fmla="*/ 8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4" y="12"/>
                  </a:moveTo>
                  <a:lnTo>
                    <a:pt x="4" y="6"/>
                  </a:lnTo>
                  <a:lnTo>
                    <a:pt x="2" y="2"/>
                  </a:lnTo>
                  <a:lnTo>
                    <a:pt x="0" y="0"/>
                  </a:lnTo>
                  <a:lnTo>
                    <a:pt x="2"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4" name="Freeform 913"/>
            <p:cNvSpPr>
              <a:spLocks/>
            </p:cNvSpPr>
            <p:nvPr/>
          </p:nvSpPr>
          <p:spPr bwMode="auto">
            <a:xfrm>
              <a:off x="226" y="2742"/>
              <a:ext cx="4" cy="12"/>
            </a:xfrm>
            <a:custGeom>
              <a:avLst/>
              <a:gdLst>
                <a:gd name="T0" fmla="*/ 2 w 4"/>
                <a:gd name="T1" fmla="*/ 12 h 12"/>
                <a:gd name="T2" fmla="*/ 0 w 4"/>
                <a:gd name="T3" fmla="*/ 6 h 12"/>
                <a:gd name="T4" fmla="*/ 0 w 4"/>
                <a:gd name="T5" fmla="*/ 2 h 12"/>
                <a:gd name="T6" fmla="*/ 0 w 4"/>
                <a:gd name="T7" fmla="*/ 0 h 12"/>
                <a:gd name="T8" fmla="*/ 2 w 4"/>
                <a:gd name="T9" fmla="*/ 6 h 12"/>
                <a:gd name="T10" fmla="*/ 2 w 4"/>
                <a:gd name="T11" fmla="*/ 8 h 12"/>
                <a:gd name="T12" fmla="*/ 2 w 4"/>
                <a:gd name="T13" fmla="*/ 10 h 12"/>
                <a:gd name="T14" fmla="*/ 0 w 4"/>
                <a:gd name="T15" fmla="*/ 0 h 12"/>
                <a:gd name="T16" fmla="*/ 4 w 4"/>
                <a:gd name="T17" fmla="*/ 4 h 12"/>
                <a:gd name="T18" fmla="*/ 4 w 4"/>
                <a:gd name="T19" fmla="*/ 8 h 12"/>
                <a:gd name="T20" fmla="*/ 4 w 4"/>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12"/>
                  </a:moveTo>
                  <a:lnTo>
                    <a:pt x="0" y="6"/>
                  </a:lnTo>
                  <a:lnTo>
                    <a:pt x="0" y="2"/>
                  </a:lnTo>
                  <a:lnTo>
                    <a:pt x="0" y="0"/>
                  </a:lnTo>
                  <a:lnTo>
                    <a:pt x="2" y="6"/>
                  </a:lnTo>
                  <a:lnTo>
                    <a:pt x="2" y="8"/>
                  </a:lnTo>
                  <a:lnTo>
                    <a:pt x="2" y="10"/>
                  </a:lnTo>
                  <a:lnTo>
                    <a:pt x="0" y="0"/>
                  </a:lnTo>
                  <a:lnTo>
                    <a:pt x="4" y="4"/>
                  </a:lnTo>
                  <a:lnTo>
                    <a:pt x="4" y="8"/>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5" name="Freeform 914"/>
            <p:cNvSpPr>
              <a:spLocks/>
            </p:cNvSpPr>
            <p:nvPr/>
          </p:nvSpPr>
          <p:spPr bwMode="auto">
            <a:xfrm>
              <a:off x="226" y="2742"/>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6" name="Freeform 915"/>
            <p:cNvSpPr>
              <a:spLocks/>
            </p:cNvSpPr>
            <p:nvPr/>
          </p:nvSpPr>
          <p:spPr bwMode="auto">
            <a:xfrm>
              <a:off x="196" y="2730"/>
              <a:ext cx="56" cy="82"/>
            </a:xfrm>
            <a:custGeom>
              <a:avLst/>
              <a:gdLst>
                <a:gd name="T0" fmla="*/ 0 w 56"/>
                <a:gd name="T1" fmla="*/ 82 h 82"/>
                <a:gd name="T2" fmla="*/ 2 w 56"/>
                <a:gd name="T3" fmla="*/ 66 h 82"/>
                <a:gd name="T4" fmla="*/ 4 w 56"/>
                <a:gd name="T5" fmla="*/ 50 h 82"/>
                <a:gd name="T6" fmla="*/ 8 w 56"/>
                <a:gd name="T7" fmla="*/ 36 h 82"/>
                <a:gd name="T8" fmla="*/ 12 w 56"/>
                <a:gd name="T9" fmla="*/ 26 h 82"/>
                <a:gd name="T10" fmla="*/ 10 w 56"/>
                <a:gd name="T11" fmla="*/ 22 h 82"/>
                <a:gd name="T12" fmla="*/ 6 w 56"/>
                <a:gd name="T13" fmla="*/ 20 h 82"/>
                <a:gd name="T14" fmla="*/ 4 w 56"/>
                <a:gd name="T15" fmla="*/ 20 h 82"/>
                <a:gd name="T16" fmla="*/ 2 w 56"/>
                <a:gd name="T17" fmla="*/ 22 h 82"/>
                <a:gd name="T18" fmla="*/ 0 w 56"/>
                <a:gd name="T19" fmla="*/ 22 h 82"/>
                <a:gd name="T20" fmla="*/ 4 w 56"/>
                <a:gd name="T21" fmla="*/ 20 h 82"/>
                <a:gd name="T22" fmla="*/ 6 w 56"/>
                <a:gd name="T23" fmla="*/ 20 h 82"/>
                <a:gd name="T24" fmla="*/ 10 w 56"/>
                <a:gd name="T25" fmla="*/ 22 h 82"/>
                <a:gd name="T26" fmla="*/ 12 w 56"/>
                <a:gd name="T27" fmla="*/ 24 h 82"/>
                <a:gd name="T28" fmla="*/ 14 w 56"/>
                <a:gd name="T29" fmla="*/ 24 h 82"/>
                <a:gd name="T30" fmla="*/ 22 w 56"/>
                <a:gd name="T31" fmla="*/ 10 h 82"/>
                <a:gd name="T32" fmla="*/ 28 w 56"/>
                <a:gd name="T33" fmla="*/ 2 h 82"/>
                <a:gd name="T34" fmla="*/ 30 w 56"/>
                <a:gd name="T35" fmla="*/ 2 h 82"/>
                <a:gd name="T36" fmla="*/ 34 w 56"/>
                <a:gd name="T37" fmla="*/ 0 h 82"/>
                <a:gd name="T38" fmla="*/ 38 w 56"/>
                <a:gd name="T39" fmla="*/ 0 h 82"/>
                <a:gd name="T40" fmla="*/ 50 w 56"/>
                <a:gd name="T41" fmla="*/ 2 h 82"/>
                <a:gd name="T42" fmla="*/ 56 w 56"/>
                <a:gd name="T43" fmla="*/ 4 h 82"/>
                <a:gd name="T44" fmla="*/ 50 w 56"/>
                <a:gd name="T45" fmla="*/ 2 h 82"/>
                <a:gd name="T46" fmla="*/ 38 w 56"/>
                <a:gd name="T47" fmla="*/ 0 h 82"/>
                <a:gd name="T48" fmla="*/ 48 w 56"/>
                <a:gd name="T49" fmla="*/ 6 h 82"/>
                <a:gd name="T50" fmla="*/ 52 w 56"/>
                <a:gd name="T51" fmla="*/ 10 h 82"/>
                <a:gd name="T52" fmla="*/ 52 w 56"/>
                <a:gd name="T53" fmla="*/ 12 h 82"/>
                <a:gd name="T54" fmla="*/ 48 w 56"/>
                <a:gd name="T55" fmla="*/ 6 h 82"/>
                <a:gd name="T56" fmla="*/ 38 w 56"/>
                <a:gd name="T57" fmla="*/ 0 h 82"/>
                <a:gd name="T58" fmla="*/ 32 w 56"/>
                <a:gd name="T59" fmla="*/ 2 h 82"/>
                <a:gd name="T60" fmla="*/ 36 w 56"/>
                <a:gd name="T61" fmla="*/ 4 h 82"/>
                <a:gd name="T62" fmla="*/ 38 w 56"/>
                <a:gd name="T63" fmla="*/ 4 h 82"/>
                <a:gd name="T64" fmla="*/ 36 w 56"/>
                <a:gd name="T65" fmla="*/ 4 h 82"/>
                <a:gd name="T66" fmla="*/ 30 w 56"/>
                <a:gd name="T67" fmla="*/ 2 h 82"/>
                <a:gd name="T68" fmla="*/ 22 w 56"/>
                <a:gd name="T69" fmla="*/ 10 h 82"/>
                <a:gd name="T70" fmla="*/ 28 w 56"/>
                <a:gd name="T71" fmla="*/ 10 h 82"/>
                <a:gd name="T72" fmla="*/ 30 w 56"/>
                <a:gd name="T73" fmla="*/ 12 h 82"/>
                <a:gd name="T74" fmla="*/ 28 w 56"/>
                <a:gd name="T75" fmla="*/ 10 h 82"/>
                <a:gd name="T76" fmla="*/ 22 w 56"/>
                <a:gd name="T77" fmla="*/ 10 h 82"/>
                <a:gd name="T78" fmla="*/ 14 w 56"/>
                <a:gd name="T79" fmla="*/ 24 h 82"/>
                <a:gd name="T80" fmla="*/ 18 w 56"/>
                <a:gd name="T81" fmla="*/ 20 h 82"/>
                <a:gd name="T82" fmla="*/ 24 w 56"/>
                <a:gd name="T83" fmla="*/ 20 h 82"/>
                <a:gd name="T84" fmla="*/ 28 w 56"/>
                <a:gd name="T85" fmla="*/ 20 h 82"/>
                <a:gd name="T86" fmla="*/ 34 w 56"/>
                <a:gd name="T87" fmla="*/ 22 h 82"/>
                <a:gd name="T88" fmla="*/ 34 w 56"/>
                <a:gd name="T89" fmla="*/ 24 h 82"/>
                <a:gd name="T90" fmla="*/ 24 w 56"/>
                <a:gd name="T91" fmla="*/ 20 h 82"/>
                <a:gd name="T92" fmla="*/ 18 w 56"/>
                <a:gd name="T93" fmla="*/ 22 h 82"/>
                <a:gd name="T94" fmla="*/ 14 w 56"/>
                <a:gd name="T95" fmla="*/ 24 h 82"/>
                <a:gd name="T96" fmla="*/ 12 w 56"/>
                <a:gd name="T97" fmla="*/ 26 h 82"/>
                <a:gd name="T98" fmla="*/ 8 w 56"/>
                <a:gd name="T99" fmla="*/ 36 h 82"/>
                <a:gd name="T100" fmla="*/ 6 w 56"/>
                <a:gd name="T101" fmla="*/ 50 h 82"/>
                <a:gd name="T102" fmla="*/ 2 w 56"/>
                <a:gd name="T103" fmla="*/ 66 h 82"/>
                <a:gd name="T104" fmla="*/ 0 w 56"/>
                <a:gd name="T105" fmla="*/ 82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82"/>
                <a:gd name="T161" fmla="*/ 56 w 56"/>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82">
                  <a:moveTo>
                    <a:pt x="0" y="82"/>
                  </a:moveTo>
                  <a:lnTo>
                    <a:pt x="2" y="66"/>
                  </a:lnTo>
                  <a:lnTo>
                    <a:pt x="4" y="50"/>
                  </a:lnTo>
                  <a:lnTo>
                    <a:pt x="8" y="36"/>
                  </a:lnTo>
                  <a:lnTo>
                    <a:pt x="12" y="26"/>
                  </a:lnTo>
                  <a:lnTo>
                    <a:pt x="10" y="22"/>
                  </a:lnTo>
                  <a:lnTo>
                    <a:pt x="6" y="20"/>
                  </a:lnTo>
                  <a:lnTo>
                    <a:pt x="4" y="20"/>
                  </a:lnTo>
                  <a:lnTo>
                    <a:pt x="2" y="22"/>
                  </a:lnTo>
                  <a:lnTo>
                    <a:pt x="0" y="22"/>
                  </a:lnTo>
                  <a:lnTo>
                    <a:pt x="4" y="20"/>
                  </a:lnTo>
                  <a:lnTo>
                    <a:pt x="6" y="20"/>
                  </a:lnTo>
                  <a:lnTo>
                    <a:pt x="10" y="22"/>
                  </a:lnTo>
                  <a:lnTo>
                    <a:pt x="12" y="24"/>
                  </a:lnTo>
                  <a:lnTo>
                    <a:pt x="14" y="24"/>
                  </a:lnTo>
                  <a:lnTo>
                    <a:pt x="22" y="10"/>
                  </a:lnTo>
                  <a:lnTo>
                    <a:pt x="28" y="2"/>
                  </a:lnTo>
                  <a:lnTo>
                    <a:pt x="30" y="2"/>
                  </a:lnTo>
                  <a:lnTo>
                    <a:pt x="34" y="0"/>
                  </a:lnTo>
                  <a:lnTo>
                    <a:pt x="38" y="0"/>
                  </a:lnTo>
                  <a:lnTo>
                    <a:pt x="50" y="2"/>
                  </a:lnTo>
                  <a:lnTo>
                    <a:pt x="56" y="4"/>
                  </a:lnTo>
                  <a:lnTo>
                    <a:pt x="50" y="2"/>
                  </a:lnTo>
                  <a:lnTo>
                    <a:pt x="38" y="0"/>
                  </a:lnTo>
                  <a:lnTo>
                    <a:pt x="48" y="6"/>
                  </a:lnTo>
                  <a:lnTo>
                    <a:pt x="52" y="10"/>
                  </a:lnTo>
                  <a:lnTo>
                    <a:pt x="52" y="12"/>
                  </a:lnTo>
                  <a:lnTo>
                    <a:pt x="48" y="6"/>
                  </a:lnTo>
                  <a:lnTo>
                    <a:pt x="38" y="0"/>
                  </a:lnTo>
                  <a:lnTo>
                    <a:pt x="32" y="2"/>
                  </a:lnTo>
                  <a:lnTo>
                    <a:pt x="36" y="4"/>
                  </a:lnTo>
                  <a:lnTo>
                    <a:pt x="38" y="4"/>
                  </a:lnTo>
                  <a:lnTo>
                    <a:pt x="36" y="4"/>
                  </a:lnTo>
                  <a:lnTo>
                    <a:pt x="30" y="2"/>
                  </a:lnTo>
                  <a:lnTo>
                    <a:pt x="22" y="10"/>
                  </a:lnTo>
                  <a:lnTo>
                    <a:pt x="28" y="10"/>
                  </a:lnTo>
                  <a:lnTo>
                    <a:pt x="30" y="12"/>
                  </a:lnTo>
                  <a:lnTo>
                    <a:pt x="28" y="10"/>
                  </a:lnTo>
                  <a:lnTo>
                    <a:pt x="22" y="10"/>
                  </a:lnTo>
                  <a:lnTo>
                    <a:pt x="14" y="24"/>
                  </a:lnTo>
                  <a:lnTo>
                    <a:pt x="18" y="20"/>
                  </a:lnTo>
                  <a:lnTo>
                    <a:pt x="24" y="20"/>
                  </a:lnTo>
                  <a:lnTo>
                    <a:pt x="28" y="20"/>
                  </a:lnTo>
                  <a:lnTo>
                    <a:pt x="34" y="22"/>
                  </a:lnTo>
                  <a:lnTo>
                    <a:pt x="34" y="24"/>
                  </a:lnTo>
                  <a:lnTo>
                    <a:pt x="24" y="20"/>
                  </a:lnTo>
                  <a:lnTo>
                    <a:pt x="18" y="22"/>
                  </a:lnTo>
                  <a:lnTo>
                    <a:pt x="14" y="24"/>
                  </a:lnTo>
                  <a:lnTo>
                    <a:pt x="12" y="26"/>
                  </a:lnTo>
                  <a:lnTo>
                    <a:pt x="8" y="36"/>
                  </a:lnTo>
                  <a:lnTo>
                    <a:pt x="6"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29857" name="Freeform 916"/>
            <p:cNvSpPr>
              <a:spLocks/>
            </p:cNvSpPr>
            <p:nvPr/>
          </p:nvSpPr>
          <p:spPr bwMode="auto">
            <a:xfrm>
              <a:off x="182" y="2732"/>
              <a:ext cx="16" cy="82"/>
            </a:xfrm>
            <a:custGeom>
              <a:avLst/>
              <a:gdLst>
                <a:gd name="T0" fmla="*/ 16 w 16"/>
                <a:gd name="T1" fmla="*/ 82 h 82"/>
                <a:gd name="T2" fmla="*/ 12 w 16"/>
                <a:gd name="T3" fmla="*/ 70 h 82"/>
                <a:gd name="T4" fmla="*/ 8 w 16"/>
                <a:gd name="T5" fmla="*/ 58 h 82"/>
                <a:gd name="T6" fmla="*/ 10 w 16"/>
                <a:gd name="T7" fmla="*/ 48 h 82"/>
                <a:gd name="T8" fmla="*/ 12 w 16"/>
                <a:gd name="T9" fmla="*/ 40 h 82"/>
                <a:gd name="T10" fmla="*/ 10 w 16"/>
                <a:gd name="T11" fmla="*/ 34 h 82"/>
                <a:gd name="T12" fmla="*/ 6 w 16"/>
                <a:gd name="T13" fmla="*/ 18 h 82"/>
                <a:gd name="T14" fmla="*/ 0 w 16"/>
                <a:gd name="T15" fmla="*/ 0 h 82"/>
                <a:gd name="T16" fmla="*/ 2 w 16"/>
                <a:gd name="T17" fmla="*/ 8 h 82"/>
                <a:gd name="T18" fmla="*/ 4 w 16"/>
                <a:gd name="T19" fmla="*/ 14 h 82"/>
                <a:gd name="T20" fmla="*/ 4 w 16"/>
                <a:gd name="T21" fmla="*/ 22 h 82"/>
                <a:gd name="T22" fmla="*/ 6 w 16"/>
                <a:gd name="T23" fmla="*/ 26 h 82"/>
                <a:gd name="T24" fmla="*/ 8 w 16"/>
                <a:gd name="T25" fmla="*/ 32 h 82"/>
                <a:gd name="T26" fmla="*/ 10 w 16"/>
                <a:gd name="T27" fmla="*/ 42 h 82"/>
                <a:gd name="T28" fmla="*/ 10 w 16"/>
                <a:gd name="T29" fmla="*/ 54 h 82"/>
                <a:gd name="T30" fmla="*/ 12 w 16"/>
                <a:gd name="T31" fmla="*/ 66 h 82"/>
                <a:gd name="T32" fmla="*/ 14 w 16"/>
                <a:gd name="T33" fmla="*/ 74 h 82"/>
                <a:gd name="T34" fmla="*/ 16 w 16"/>
                <a:gd name="T35" fmla="*/ 80 h 82"/>
                <a:gd name="T36" fmla="*/ 16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6" y="82"/>
                  </a:moveTo>
                  <a:lnTo>
                    <a:pt x="12" y="70"/>
                  </a:lnTo>
                  <a:lnTo>
                    <a:pt x="8" y="58"/>
                  </a:lnTo>
                  <a:lnTo>
                    <a:pt x="10" y="48"/>
                  </a:lnTo>
                  <a:lnTo>
                    <a:pt x="12" y="40"/>
                  </a:lnTo>
                  <a:lnTo>
                    <a:pt x="10" y="34"/>
                  </a:lnTo>
                  <a:lnTo>
                    <a:pt x="6" y="18"/>
                  </a:lnTo>
                  <a:lnTo>
                    <a:pt x="0" y="0"/>
                  </a:lnTo>
                  <a:lnTo>
                    <a:pt x="2" y="8"/>
                  </a:lnTo>
                  <a:lnTo>
                    <a:pt x="4" y="14"/>
                  </a:lnTo>
                  <a:lnTo>
                    <a:pt x="4" y="22"/>
                  </a:lnTo>
                  <a:lnTo>
                    <a:pt x="6" y="26"/>
                  </a:lnTo>
                  <a:lnTo>
                    <a:pt x="8" y="32"/>
                  </a:lnTo>
                  <a:lnTo>
                    <a:pt x="10" y="42"/>
                  </a:lnTo>
                  <a:lnTo>
                    <a:pt x="10" y="54"/>
                  </a:lnTo>
                  <a:lnTo>
                    <a:pt x="12" y="66"/>
                  </a:lnTo>
                  <a:lnTo>
                    <a:pt x="14" y="74"/>
                  </a:lnTo>
                  <a:lnTo>
                    <a:pt x="16" y="80"/>
                  </a:lnTo>
                  <a:lnTo>
                    <a:pt x="16" y="82"/>
                  </a:lnTo>
                  <a:close/>
                </a:path>
              </a:pathLst>
            </a:custGeom>
            <a:solidFill>
              <a:srgbClr val="55A26A"/>
            </a:solidFill>
            <a:ln w="3175">
              <a:solidFill>
                <a:srgbClr val="1D1D1B"/>
              </a:solidFill>
              <a:round/>
              <a:headEnd/>
              <a:tailEnd/>
            </a:ln>
          </p:spPr>
          <p:txBody>
            <a:bodyPr/>
            <a:lstStyle/>
            <a:p>
              <a:endParaRPr lang="en-US"/>
            </a:p>
          </p:txBody>
        </p:sp>
        <p:sp>
          <p:nvSpPr>
            <p:cNvPr id="29858" name="Freeform 917"/>
            <p:cNvSpPr>
              <a:spLocks/>
            </p:cNvSpPr>
            <p:nvPr/>
          </p:nvSpPr>
          <p:spPr bwMode="auto">
            <a:xfrm>
              <a:off x="192" y="2652"/>
              <a:ext cx="22" cy="60"/>
            </a:xfrm>
            <a:custGeom>
              <a:avLst/>
              <a:gdLst>
                <a:gd name="T0" fmla="*/ 8 w 22"/>
                <a:gd name="T1" fmla="*/ 14 h 60"/>
                <a:gd name="T2" fmla="*/ 14 w 22"/>
                <a:gd name="T3" fmla="*/ 28 h 60"/>
                <a:gd name="T4" fmla="*/ 22 w 22"/>
                <a:gd name="T5" fmla="*/ 46 h 60"/>
                <a:gd name="T6" fmla="*/ 22 w 22"/>
                <a:gd name="T7" fmla="*/ 60 h 60"/>
                <a:gd name="T8" fmla="*/ 18 w 22"/>
                <a:gd name="T9" fmla="*/ 42 h 60"/>
                <a:gd name="T10" fmla="*/ 12 w 22"/>
                <a:gd name="T11" fmla="*/ 28 h 60"/>
                <a:gd name="T12" fmla="*/ 4 w 22"/>
                <a:gd name="T13" fmla="*/ 8 h 60"/>
                <a:gd name="T14" fmla="*/ 0 w 22"/>
                <a:gd name="T15" fmla="*/ 0 h 60"/>
                <a:gd name="T16" fmla="*/ 8 w 22"/>
                <a:gd name="T17" fmla="*/ 1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0"/>
                <a:gd name="T29" fmla="*/ 22 w 2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0">
                  <a:moveTo>
                    <a:pt x="8" y="14"/>
                  </a:moveTo>
                  <a:lnTo>
                    <a:pt x="14" y="28"/>
                  </a:lnTo>
                  <a:lnTo>
                    <a:pt x="22" y="46"/>
                  </a:lnTo>
                  <a:lnTo>
                    <a:pt x="22" y="60"/>
                  </a:lnTo>
                  <a:lnTo>
                    <a:pt x="18" y="42"/>
                  </a:lnTo>
                  <a:lnTo>
                    <a:pt x="12" y="28"/>
                  </a:lnTo>
                  <a:lnTo>
                    <a:pt x="4"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29859" name="Freeform 918"/>
            <p:cNvSpPr>
              <a:spLocks/>
            </p:cNvSpPr>
            <p:nvPr/>
          </p:nvSpPr>
          <p:spPr bwMode="auto">
            <a:xfrm>
              <a:off x="194" y="2716"/>
              <a:ext cx="32" cy="102"/>
            </a:xfrm>
            <a:custGeom>
              <a:avLst/>
              <a:gdLst>
                <a:gd name="T0" fmla="*/ 6 w 32"/>
                <a:gd name="T1" fmla="*/ 66 h 102"/>
                <a:gd name="T2" fmla="*/ 2 w 32"/>
                <a:gd name="T3" fmla="*/ 86 h 102"/>
                <a:gd name="T4" fmla="*/ 0 w 32"/>
                <a:gd name="T5" fmla="*/ 102 h 102"/>
                <a:gd name="T6" fmla="*/ 2 w 32"/>
                <a:gd name="T7" fmla="*/ 98 h 102"/>
                <a:gd name="T8" fmla="*/ 6 w 32"/>
                <a:gd name="T9" fmla="*/ 90 h 102"/>
                <a:gd name="T10" fmla="*/ 10 w 32"/>
                <a:gd name="T11" fmla="*/ 72 h 102"/>
                <a:gd name="T12" fmla="*/ 12 w 32"/>
                <a:gd name="T13" fmla="*/ 52 h 102"/>
                <a:gd name="T14" fmla="*/ 14 w 32"/>
                <a:gd name="T15" fmla="*/ 38 h 102"/>
                <a:gd name="T16" fmla="*/ 20 w 32"/>
                <a:gd name="T17" fmla="*/ 26 h 102"/>
                <a:gd name="T18" fmla="*/ 32 w 32"/>
                <a:gd name="T19" fmla="*/ 0 h 102"/>
                <a:gd name="T20" fmla="*/ 16 w 32"/>
                <a:gd name="T21" fmla="*/ 18 h 102"/>
                <a:gd name="T22" fmla="*/ 14 w 32"/>
                <a:gd name="T23" fmla="*/ 28 h 102"/>
                <a:gd name="T24" fmla="*/ 10 w 32"/>
                <a:gd name="T25" fmla="*/ 42 h 102"/>
                <a:gd name="T26" fmla="*/ 6 w 32"/>
                <a:gd name="T27" fmla="*/ 6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6"/>
                  </a:moveTo>
                  <a:lnTo>
                    <a:pt x="2" y="86"/>
                  </a:lnTo>
                  <a:lnTo>
                    <a:pt x="0" y="102"/>
                  </a:lnTo>
                  <a:lnTo>
                    <a:pt x="2" y="98"/>
                  </a:lnTo>
                  <a:lnTo>
                    <a:pt x="6" y="90"/>
                  </a:lnTo>
                  <a:lnTo>
                    <a:pt x="10" y="72"/>
                  </a:lnTo>
                  <a:lnTo>
                    <a:pt x="12" y="52"/>
                  </a:lnTo>
                  <a:lnTo>
                    <a:pt x="14" y="38"/>
                  </a:lnTo>
                  <a:lnTo>
                    <a:pt x="20" y="26"/>
                  </a:lnTo>
                  <a:lnTo>
                    <a:pt x="32" y="0"/>
                  </a:lnTo>
                  <a:lnTo>
                    <a:pt x="16" y="18"/>
                  </a:lnTo>
                  <a:lnTo>
                    <a:pt x="14" y="28"/>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29860" name="Freeform 919"/>
            <p:cNvSpPr>
              <a:spLocks/>
            </p:cNvSpPr>
            <p:nvPr/>
          </p:nvSpPr>
          <p:spPr bwMode="auto">
            <a:xfrm>
              <a:off x="226" y="2670"/>
              <a:ext cx="46" cy="46"/>
            </a:xfrm>
            <a:custGeom>
              <a:avLst/>
              <a:gdLst>
                <a:gd name="T0" fmla="*/ 32 w 46"/>
                <a:gd name="T1" fmla="*/ 10 h 46"/>
                <a:gd name="T2" fmla="*/ 20 w 46"/>
                <a:gd name="T3" fmla="*/ 20 h 46"/>
                <a:gd name="T4" fmla="*/ 6 w 46"/>
                <a:gd name="T5" fmla="*/ 34 h 46"/>
                <a:gd name="T6" fmla="*/ 0 w 46"/>
                <a:gd name="T7" fmla="*/ 46 h 46"/>
                <a:gd name="T8" fmla="*/ 12 w 46"/>
                <a:gd name="T9" fmla="*/ 32 h 46"/>
                <a:gd name="T10" fmla="*/ 24 w 46"/>
                <a:gd name="T11" fmla="*/ 22 h 46"/>
                <a:gd name="T12" fmla="*/ 40 w 46"/>
                <a:gd name="T13" fmla="*/ 6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0"/>
                  </a:lnTo>
                  <a:lnTo>
                    <a:pt x="6" y="34"/>
                  </a:lnTo>
                  <a:lnTo>
                    <a:pt x="0" y="46"/>
                  </a:lnTo>
                  <a:lnTo>
                    <a:pt x="12" y="32"/>
                  </a:lnTo>
                  <a:lnTo>
                    <a:pt x="24" y="22"/>
                  </a:lnTo>
                  <a:lnTo>
                    <a:pt x="40" y="6"/>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29861" name="Freeform 920"/>
            <p:cNvSpPr>
              <a:spLocks/>
            </p:cNvSpPr>
            <p:nvPr/>
          </p:nvSpPr>
          <p:spPr bwMode="auto">
            <a:xfrm>
              <a:off x="200" y="2758"/>
              <a:ext cx="42" cy="56"/>
            </a:xfrm>
            <a:custGeom>
              <a:avLst/>
              <a:gdLst>
                <a:gd name="T0" fmla="*/ 0 w 42"/>
                <a:gd name="T1" fmla="*/ 56 h 56"/>
                <a:gd name="T2" fmla="*/ 4 w 42"/>
                <a:gd name="T3" fmla="*/ 44 h 56"/>
                <a:gd name="T4" fmla="*/ 6 w 42"/>
                <a:gd name="T5" fmla="*/ 32 h 56"/>
                <a:gd name="T6" fmla="*/ 8 w 42"/>
                <a:gd name="T7" fmla="*/ 20 h 56"/>
                <a:gd name="T8" fmla="*/ 12 w 42"/>
                <a:gd name="T9" fmla="*/ 4 h 56"/>
                <a:gd name="T10" fmla="*/ 14 w 42"/>
                <a:gd name="T11" fmla="*/ 4 h 56"/>
                <a:gd name="T12" fmla="*/ 18 w 42"/>
                <a:gd name="T13" fmla="*/ 4 h 56"/>
                <a:gd name="T14" fmla="*/ 26 w 42"/>
                <a:gd name="T15" fmla="*/ 10 h 56"/>
                <a:gd name="T16" fmla="*/ 36 w 42"/>
                <a:gd name="T17" fmla="*/ 14 h 56"/>
                <a:gd name="T18" fmla="*/ 38 w 42"/>
                <a:gd name="T19" fmla="*/ 14 h 56"/>
                <a:gd name="T20" fmla="*/ 42 w 42"/>
                <a:gd name="T21" fmla="*/ 12 h 56"/>
                <a:gd name="T22" fmla="*/ 38 w 42"/>
                <a:gd name="T23" fmla="*/ 14 h 56"/>
                <a:gd name="T24" fmla="*/ 34 w 42"/>
                <a:gd name="T25" fmla="*/ 14 h 56"/>
                <a:gd name="T26" fmla="*/ 24 w 42"/>
                <a:gd name="T27" fmla="*/ 8 h 56"/>
                <a:gd name="T28" fmla="*/ 16 w 42"/>
                <a:gd name="T29" fmla="*/ 2 h 56"/>
                <a:gd name="T30" fmla="*/ 12 w 42"/>
                <a:gd name="T31" fmla="*/ 0 h 56"/>
                <a:gd name="T32" fmla="*/ 10 w 42"/>
                <a:gd name="T33" fmla="*/ 0 h 56"/>
                <a:gd name="T34" fmla="*/ 8 w 42"/>
                <a:gd name="T35" fmla="*/ 6 h 56"/>
                <a:gd name="T36" fmla="*/ 6 w 42"/>
                <a:gd name="T37" fmla="*/ 16 h 56"/>
                <a:gd name="T38" fmla="*/ 6 w 42"/>
                <a:gd name="T39" fmla="*/ 28 h 56"/>
                <a:gd name="T40" fmla="*/ 4 w 42"/>
                <a:gd name="T41" fmla="*/ 40 h 56"/>
                <a:gd name="T42" fmla="*/ 2 w 42"/>
                <a:gd name="T43" fmla="*/ 48 h 56"/>
                <a:gd name="T44" fmla="*/ 0 w 42"/>
                <a:gd name="T45" fmla="*/ 54 h 56"/>
                <a:gd name="T46" fmla="*/ 0 w 42"/>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6"/>
                <a:gd name="T74" fmla="*/ 42 w 42"/>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6">
                  <a:moveTo>
                    <a:pt x="0" y="56"/>
                  </a:moveTo>
                  <a:lnTo>
                    <a:pt x="4" y="44"/>
                  </a:lnTo>
                  <a:lnTo>
                    <a:pt x="6" y="32"/>
                  </a:lnTo>
                  <a:lnTo>
                    <a:pt x="8" y="20"/>
                  </a:lnTo>
                  <a:lnTo>
                    <a:pt x="12" y="4"/>
                  </a:lnTo>
                  <a:lnTo>
                    <a:pt x="14" y="4"/>
                  </a:lnTo>
                  <a:lnTo>
                    <a:pt x="18" y="4"/>
                  </a:lnTo>
                  <a:lnTo>
                    <a:pt x="26" y="10"/>
                  </a:lnTo>
                  <a:lnTo>
                    <a:pt x="36" y="14"/>
                  </a:lnTo>
                  <a:lnTo>
                    <a:pt x="38" y="14"/>
                  </a:lnTo>
                  <a:lnTo>
                    <a:pt x="42" y="12"/>
                  </a:lnTo>
                  <a:lnTo>
                    <a:pt x="38" y="14"/>
                  </a:lnTo>
                  <a:lnTo>
                    <a:pt x="34" y="14"/>
                  </a:lnTo>
                  <a:lnTo>
                    <a:pt x="24" y="8"/>
                  </a:lnTo>
                  <a:lnTo>
                    <a:pt x="16" y="2"/>
                  </a:lnTo>
                  <a:lnTo>
                    <a:pt x="12" y="0"/>
                  </a:lnTo>
                  <a:lnTo>
                    <a:pt x="10" y="0"/>
                  </a:lnTo>
                  <a:lnTo>
                    <a:pt x="8" y="6"/>
                  </a:lnTo>
                  <a:lnTo>
                    <a:pt x="6" y="16"/>
                  </a:lnTo>
                  <a:lnTo>
                    <a:pt x="6" y="28"/>
                  </a:lnTo>
                  <a:lnTo>
                    <a:pt x="4"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29862" name="Freeform 921"/>
            <p:cNvSpPr>
              <a:spLocks/>
            </p:cNvSpPr>
            <p:nvPr/>
          </p:nvSpPr>
          <p:spPr bwMode="auto">
            <a:xfrm>
              <a:off x="198" y="2776"/>
              <a:ext cx="58" cy="38"/>
            </a:xfrm>
            <a:custGeom>
              <a:avLst/>
              <a:gdLst>
                <a:gd name="T0" fmla="*/ 0 w 58"/>
                <a:gd name="T1" fmla="*/ 38 h 38"/>
                <a:gd name="T2" fmla="*/ 16 w 58"/>
                <a:gd name="T3" fmla="*/ 18 h 38"/>
                <a:gd name="T4" fmla="*/ 26 w 58"/>
                <a:gd name="T5" fmla="*/ 6 h 38"/>
                <a:gd name="T6" fmla="*/ 32 w 58"/>
                <a:gd name="T7" fmla="*/ 0 h 38"/>
                <a:gd name="T8" fmla="*/ 36 w 58"/>
                <a:gd name="T9" fmla="*/ 2 h 38"/>
                <a:gd name="T10" fmla="*/ 40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48 w 58"/>
                <a:gd name="T25" fmla="*/ 10 h 38"/>
                <a:gd name="T26" fmla="*/ 42 w 58"/>
                <a:gd name="T27" fmla="*/ 4 h 38"/>
                <a:gd name="T28" fmla="*/ 38 w 58"/>
                <a:gd name="T29" fmla="*/ 2 h 38"/>
                <a:gd name="T30" fmla="*/ 34 w 58"/>
                <a:gd name="T31" fmla="*/ 2 h 38"/>
                <a:gd name="T32" fmla="*/ 28 w 58"/>
                <a:gd name="T33" fmla="*/ 6 h 38"/>
                <a:gd name="T34" fmla="*/ 20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6" y="2"/>
                  </a:lnTo>
                  <a:lnTo>
                    <a:pt x="40" y="2"/>
                  </a:lnTo>
                  <a:lnTo>
                    <a:pt x="48" y="8"/>
                  </a:lnTo>
                  <a:lnTo>
                    <a:pt x="54" y="14"/>
                  </a:lnTo>
                  <a:lnTo>
                    <a:pt x="56" y="16"/>
                  </a:lnTo>
                  <a:lnTo>
                    <a:pt x="58" y="14"/>
                  </a:lnTo>
                  <a:lnTo>
                    <a:pt x="56" y="16"/>
                  </a:lnTo>
                  <a:lnTo>
                    <a:pt x="54" y="14"/>
                  </a:lnTo>
                  <a:lnTo>
                    <a:pt x="48" y="10"/>
                  </a:lnTo>
                  <a:lnTo>
                    <a:pt x="42" y="4"/>
                  </a:lnTo>
                  <a:lnTo>
                    <a:pt x="38" y="2"/>
                  </a:lnTo>
                  <a:lnTo>
                    <a:pt x="34" y="2"/>
                  </a:lnTo>
                  <a:lnTo>
                    <a:pt x="28" y="6"/>
                  </a:lnTo>
                  <a:lnTo>
                    <a:pt x="20" y="16"/>
                  </a:lnTo>
                  <a:lnTo>
                    <a:pt x="8" y="36"/>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3" name="Freeform 922"/>
            <p:cNvSpPr>
              <a:spLocks/>
            </p:cNvSpPr>
            <p:nvPr/>
          </p:nvSpPr>
          <p:spPr bwMode="auto">
            <a:xfrm>
              <a:off x="198" y="2776"/>
              <a:ext cx="58" cy="38"/>
            </a:xfrm>
            <a:custGeom>
              <a:avLst/>
              <a:gdLst>
                <a:gd name="T0" fmla="*/ 0 w 58"/>
                <a:gd name="T1" fmla="*/ 38 h 38"/>
                <a:gd name="T2" fmla="*/ 16 w 58"/>
                <a:gd name="T3" fmla="*/ 18 h 38"/>
                <a:gd name="T4" fmla="*/ 26 w 58"/>
                <a:gd name="T5" fmla="*/ 6 h 38"/>
                <a:gd name="T6" fmla="*/ 32 w 58"/>
                <a:gd name="T7" fmla="*/ 0 h 38"/>
                <a:gd name="T8" fmla="*/ 36 w 58"/>
                <a:gd name="T9" fmla="*/ 2 h 38"/>
                <a:gd name="T10" fmla="*/ 40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48 w 58"/>
                <a:gd name="T25" fmla="*/ 10 h 38"/>
                <a:gd name="T26" fmla="*/ 42 w 58"/>
                <a:gd name="T27" fmla="*/ 4 h 38"/>
                <a:gd name="T28" fmla="*/ 38 w 58"/>
                <a:gd name="T29" fmla="*/ 2 h 38"/>
                <a:gd name="T30" fmla="*/ 34 w 58"/>
                <a:gd name="T31" fmla="*/ 2 h 38"/>
                <a:gd name="T32" fmla="*/ 28 w 58"/>
                <a:gd name="T33" fmla="*/ 6 h 38"/>
                <a:gd name="T34" fmla="*/ 20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6" y="2"/>
                  </a:lnTo>
                  <a:lnTo>
                    <a:pt x="40" y="2"/>
                  </a:lnTo>
                  <a:lnTo>
                    <a:pt x="48" y="8"/>
                  </a:lnTo>
                  <a:lnTo>
                    <a:pt x="54" y="14"/>
                  </a:lnTo>
                  <a:lnTo>
                    <a:pt x="56" y="16"/>
                  </a:lnTo>
                  <a:lnTo>
                    <a:pt x="58" y="14"/>
                  </a:lnTo>
                  <a:lnTo>
                    <a:pt x="56" y="16"/>
                  </a:lnTo>
                  <a:lnTo>
                    <a:pt x="54" y="14"/>
                  </a:lnTo>
                  <a:lnTo>
                    <a:pt x="48" y="10"/>
                  </a:lnTo>
                  <a:lnTo>
                    <a:pt x="42" y="4"/>
                  </a:lnTo>
                  <a:lnTo>
                    <a:pt x="38" y="2"/>
                  </a:lnTo>
                  <a:lnTo>
                    <a:pt x="34" y="2"/>
                  </a:lnTo>
                  <a:lnTo>
                    <a:pt x="28" y="6"/>
                  </a:lnTo>
                  <a:lnTo>
                    <a:pt x="20" y="16"/>
                  </a:lnTo>
                  <a:lnTo>
                    <a:pt x="8" y="36"/>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64" name="Freeform 923"/>
            <p:cNvSpPr>
              <a:spLocks/>
            </p:cNvSpPr>
            <p:nvPr/>
          </p:nvSpPr>
          <p:spPr bwMode="auto">
            <a:xfrm>
              <a:off x="126" y="2804"/>
              <a:ext cx="74" cy="12"/>
            </a:xfrm>
            <a:custGeom>
              <a:avLst/>
              <a:gdLst>
                <a:gd name="T0" fmla="*/ 70 w 74"/>
                <a:gd name="T1" fmla="*/ 12 h 12"/>
                <a:gd name="T2" fmla="*/ 60 w 74"/>
                <a:gd name="T3" fmla="*/ 10 h 12"/>
                <a:gd name="T4" fmla="*/ 40 w 74"/>
                <a:gd name="T5" fmla="*/ 6 h 12"/>
                <a:gd name="T6" fmla="*/ 28 w 74"/>
                <a:gd name="T7" fmla="*/ 4 h 12"/>
                <a:gd name="T8" fmla="*/ 16 w 74"/>
                <a:gd name="T9" fmla="*/ 4 h 12"/>
                <a:gd name="T10" fmla="*/ 6 w 74"/>
                <a:gd name="T11" fmla="*/ 4 h 12"/>
                <a:gd name="T12" fmla="*/ 2 w 74"/>
                <a:gd name="T13" fmla="*/ 2 h 12"/>
                <a:gd name="T14" fmla="*/ 0 w 74"/>
                <a:gd name="T15" fmla="*/ 0 h 12"/>
                <a:gd name="T16" fmla="*/ 2 w 74"/>
                <a:gd name="T17" fmla="*/ 2 h 12"/>
                <a:gd name="T18" fmla="*/ 6 w 74"/>
                <a:gd name="T19" fmla="*/ 2 h 12"/>
                <a:gd name="T20" fmla="*/ 16 w 74"/>
                <a:gd name="T21" fmla="*/ 2 h 12"/>
                <a:gd name="T22" fmla="*/ 30 w 74"/>
                <a:gd name="T23" fmla="*/ 2 h 12"/>
                <a:gd name="T24" fmla="*/ 40 w 74"/>
                <a:gd name="T25" fmla="*/ 2 h 12"/>
                <a:gd name="T26" fmla="*/ 60 w 74"/>
                <a:gd name="T27" fmla="*/ 8 h 12"/>
                <a:gd name="T28" fmla="*/ 74 w 74"/>
                <a:gd name="T29" fmla="*/ 10 h 12"/>
                <a:gd name="T30" fmla="*/ 70 w 74"/>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12"/>
                <a:gd name="T50" fmla="*/ 74 w 7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12">
                  <a:moveTo>
                    <a:pt x="70" y="12"/>
                  </a:moveTo>
                  <a:lnTo>
                    <a:pt x="60" y="10"/>
                  </a:lnTo>
                  <a:lnTo>
                    <a:pt x="40" y="6"/>
                  </a:lnTo>
                  <a:lnTo>
                    <a:pt x="28" y="4"/>
                  </a:lnTo>
                  <a:lnTo>
                    <a:pt x="16" y="4"/>
                  </a:lnTo>
                  <a:lnTo>
                    <a:pt x="6" y="4"/>
                  </a:lnTo>
                  <a:lnTo>
                    <a:pt x="2" y="2"/>
                  </a:lnTo>
                  <a:lnTo>
                    <a:pt x="0" y="0"/>
                  </a:lnTo>
                  <a:lnTo>
                    <a:pt x="2" y="2"/>
                  </a:lnTo>
                  <a:lnTo>
                    <a:pt x="6" y="2"/>
                  </a:lnTo>
                  <a:lnTo>
                    <a:pt x="16" y="2"/>
                  </a:lnTo>
                  <a:lnTo>
                    <a:pt x="30" y="2"/>
                  </a:lnTo>
                  <a:lnTo>
                    <a:pt x="40" y="2"/>
                  </a:lnTo>
                  <a:lnTo>
                    <a:pt x="60" y="8"/>
                  </a:lnTo>
                  <a:lnTo>
                    <a:pt x="74"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5" name="Freeform 924"/>
            <p:cNvSpPr>
              <a:spLocks/>
            </p:cNvSpPr>
            <p:nvPr/>
          </p:nvSpPr>
          <p:spPr bwMode="auto">
            <a:xfrm>
              <a:off x="126" y="2804"/>
              <a:ext cx="74" cy="12"/>
            </a:xfrm>
            <a:custGeom>
              <a:avLst/>
              <a:gdLst>
                <a:gd name="T0" fmla="*/ 70 w 74"/>
                <a:gd name="T1" fmla="*/ 12 h 12"/>
                <a:gd name="T2" fmla="*/ 60 w 74"/>
                <a:gd name="T3" fmla="*/ 10 h 12"/>
                <a:gd name="T4" fmla="*/ 40 w 74"/>
                <a:gd name="T5" fmla="*/ 6 h 12"/>
                <a:gd name="T6" fmla="*/ 28 w 74"/>
                <a:gd name="T7" fmla="*/ 4 h 12"/>
                <a:gd name="T8" fmla="*/ 16 w 74"/>
                <a:gd name="T9" fmla="*/ 4 h 12"/>
                <a:gd name="T10" fmla="*/ 6 w 74"/>
                <a:gd name="T11" fmla="*/ 4 h 12"/>
                <a:gd name="T12" fmla="*/ 2 w 74"/>
                <a:gd name="T13" fmla="*/ 2 h 12"/>
                <a:gd name="T14" fmla="*/ 0 w 74"/>
                <a:gd name="T15" fmla="*/ 0 h 12"/>
                <a:gd name="T16" fmla="*/ 2 w 74"/>
                <a:gd name="T17" fmla="*/ 2 h 12"/>
                <a:gd name="T18" fmla="*/ 6 w 74"/>
                <a:gd name="T19" fmla="*/ 2 h 12"/>
                <a:gd name="T20" fmla="*/ 16 w 74"/>
                <a:gd name="T21" fmla="*/ 2 h 12"/>
                <a:gd name="T22" fmla="*/ 30 w 74"/>
                <a:gd name="T23" fmla="*/ 2 h 12"/>
                <a:gd name="T24" fmla="*/ 40 w 74"/>
                <a:gd name="T25" fmla="*/ 2 h 12"/>
                <a:gd name="T26" fmla="*/ 60 w 74"/>
                <a:gd name="T27" fmla="*/ 8 h 12"/>
                <a:gd name="T28" fmla="*/ 74 w 74"/>
                <a:gd name="T29" fmla="*/ 10 h 12"/>
                <a:gd name="T30" fmla="*/ 70 w 74"/>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12"/>
                <a:gd name="T50" fmla="*/ 74 w 7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12">
                  <a:moveTo>
                    <a:pt x="70" y="12"/>
                  </a:moveTo>
                  <a:lnTo>
                    <a:pt x="60" y="10"/>
                  </a:lnTo>
                  <a:lnTo>
                    <a:pt x="40" y="6"/>
                  </a:lnTo>
                  <a:lnTo>
                    <a:pt x="28" y="4"/>
                  </a:lnTo>
                  <a:lnTo>
                    <a:pt x="16" y="4"/>
                  </a:lnTo>
                  <a:lnTo>
                    <a:pt x="6" y="4"/>
                  </a:lnTo>
                  <a:lnTo>
                    <a:pt x="2" y="2"/>
                  </a:lnTo>
                  <a:lnTo>
                    <a:pt x="0" y="0"/>
                  </a:lnTo>
                  <a:lnTo>
                    <a:pt x="2" y="2"/>
                  </a:lnTo>
                  <a:lnTo>
                    <a:pt x="6" y="2"/>
                  </a:lnTo>
                  <a:lnTo>
                    <a:pt x="16" y="2"/>
                  </a:lnTo>
                  <a:lnTo>
                    <a:pt x="30" y="2"/>
                  </a:lnTo>
                  <a:lnTo>
                    <a:pt x="40" y="2"/>
                  </a:lnTo>
                  <a:lnTo>
                    <a:pt x="60" y="8"/>
                  </a:lnTo>
                  <a:lnTo>
                    <a:pt x="74"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66" name="Freeform 925"/>
            <p:cNvSpPr>
              <a:spLocks/>
            </p:cNvSpPr>
            <p:nvPr/>
          </p:nvSpPr>
          <p:spPr bwMode="auto">
            <a:xfrm>
              <a:off x="144" y="2776"/>
              <a:ext cx="56" cy="38"/>
            </a:xfrm>
            <a:custGeom>
              <a:avLst/>
              <a:gdLst>
                <a:gd name="T0" fmla="*/ 56 w 56"/>
                <a:gd name="T1" fmla="*/ 38 h 38"/>
                <a:gd name="T2" fmla="*/ 40 w 56"/>
                <a:gd name="T3" fmla="*/ 16 h 38"/>
                <a:gd name="T4" fmla="*/ 32 w 56"/>
                <a:gd name="T5" fmla="*/ 6 h 38"/>
                <a:gd name="T6" fmla="*/ 26 w 56"/>
                <a:gd name="T7" fmla="*/ 0 h 38"/>
                <a:gd name="T8" fmla="*/ 20 w 56"/>
                <a:gd name="T9" fmla="*/ 2 h 38"/>
                <a:gd name="T10" fmla="*/ 16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8 w 56"/>
                <a:gd name="T25" fmla="*/ 10 h 38"/>
                <a:gd name="T26" fmla="*/ 14 w 56"/>
                <a:gd name="T27" fmla="*/ 4 h 38"/>
                <a:gd name="T28" fmla="*/ 18 w 56"/>
                <a:gd name="T29" fmla="*/ 2 h 38"/>
                <a:gd name="T30" fmla="*/ 24 w 56"/>
                <a:gd name="T31" fmla="*/ 2 h 38"/>
                <a:gd name="T32" fmla="*/ 28 w 56"/>
                <a:gd name="T33" fmla="*/ 6 h 38"/>
                <a:gd name="T34" fmla="*/ 38 w 56"/>
                <a:gd name="T35" fmla="*/ 16 h 38"/>
                <a:gd name="T36" fmla="*/ 46 w 56"/>
                <a:gd name="T37" fmla="*/ 26 h 38"/>
                <a:gd name="T38" fmla="*/ 50 w 56"/>
                <a:gd name="T39" fmla="*/ 34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0" y="16"/>
                  </a:lnTo>
                  <a:lnTo>
                    <a:pt x="32" y="6"/>
                  </a:lnTo>
                  <a:lnTo>
                    <a:pt x="26" y="0"/>
                  </a:lnTo>
                  <a:lnTo>
                    <a:pt x="20" y="2"/>
                  </a:lnTo>
                  <a:lnTo>
                    <a:pt x="16" y="2"/>
                  </a:lnTo>
                  <a:lnTo>
                    <a:pt x="10" y="8"/>
                  </a:lnTo>
                  <a:lnTo>
                    <a:pt x="4" y="14"/>
                  </a:lnTo>
                  <a:lnTo>
                    <a:pt x="2" y="16"/>
                  </a:lnTo>
                  <a:lnTo>
                    <a:pt x="0" y="14"/>
                  </a:lnTo>
                  <a:lnTo>
                    <a:pt x="2" y="16"/>
                  </a:lnTo>
                  <a:lnTo>
                    <a:pt x="4" y="14"/>
                  </a:lnTo>
                  <a:lnTo>
                    <a:pt x="8" y="10"/>
                  </a:lnTo>
                  <a:lnTo>
                    <a:pt x="14" y="4"/>
                  </a:lnTo>
                  <a:lnTo>
                    <a:pt x="18" y="2"/>
                  </a:lnTo>
                  <a:lnTo>
                    <a:pt x="24" y="2"/>
                  </a:lnTo>
                  <a:lnTo>
                    <a:pt x="28" y="6"/>
                  </a:lnTo>
                  <a:lnTo>
                    <a:pt x="38" y="16"/>
                  </a:lnTo>
                  <a:lnTo>
                    <a:pt x="46" y="26"/>
                  </a:lnTo>
                  <a:lnTo>
                    <a:pt x="50" y="34"/>
                  </a:lnTo>
                  <a:lnTo>
                    <a:pt x="56"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7" name="Freeform 926"/>
            <p:cNvSpPr>
              <a:spLocks/>
            </p:cNvSpPr>
            <p:nvPr/>
          </p:nvSpPr>
          <p:spPr bwMode="auto">
            <a:xfrm>
              <a:off x="144" y="2776"/>
              <a:ext cx="56" cy="38"/>
            </a:xfrm>
            <a:custGeom>
              <a:avLst/>
              <a:gdLst>
                <a:gd name="T0" fmla="*/ 56 w 56"/>
                <a:gd name="T1" fmla="*/ 38 h 38"/>
                <a:gd name="T2" fmla="*/ 40 w 56"/>
                <a:gd name="T3" fmla="*/ 16 h 38"/>
                <a:gd name="T4" fmla="*/ 32 w 56"/>
                <a:gd name="T5" fmla="*/ 6 h 38"/>
                <a:gd name="T6" fmla="*/ 26 w 56"/>
                <a:gd name="T7" fmla="*/ 0 h 38"/>
                <a:gd name="T8" fmla="*/ 20 w 56"/>
                <a:gd name="T9" fmla="*/ 2 h 38"/>
                <a:gd name="T10" fmla="*/ 16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8 w 56"/>
                <a:gd name="T25" fmla="*/ 10 h 38"/>
                <a:gd name="T26" fmla="*/ 14 w 56"/>
                <a:gd name="T27" fmla="*/ 4 h 38"/>
                <a:gd name="T28" fmla="*/ 18 w 56"/>
                <a:gd name="T29" fmla="*/ 2 h 38"/>
                <a:gd name="T30" fmla="*/ 24 w 56"/>
                <a:gd name="T31" fmla="*/ 2 h 38"/>
                <a:gd name="T32" fmla="*/ 28 w 56"/>
                <a:gd name="T33" fmla="*/ 6 h 38"/>
                <a:gd name="T34" fmla="*/ 38 w 56"/>
                <a:gd name="T35" fmla="*/ 16 h 38"/>
                <a:gd name="T36" fmla="*/ 46 w 56"/>
                <a:gd name="T37" fmla="*/ 26 h 38"/>
                <a:gd name="T38" fmla="*/ 50 w 56"/>
                <a:gd name="T39" fmla="*/ 34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0" y="16"/>
                  </a:lnTo>
                  <a:lnTo>
                    <a:pt x="32" y="6"/>
                  </a:lnTo>
                  <a:lnTo>
                    <a:pt x="26" y="0"/>
                  </a:lnTo>
                  <a:lnTo>
                    <a:pt x="20" y="2"/>
                  </a:lnTo>
                  <a:lnTo>
                    <a:pt x="16" y="2"/>
                  </a:lnTo>
                  <a:lnTo>
                    <a:pt x="10" y="8"/>
                  </a:lnTo>
                  <a:lnTo>
                    <a:pt x="4" y="14"/>
                  </a:lnTo>
                  <a:lnTo>
                    <a:pt x="2" y="16"/>
                  </a:lnTo>
                  <a:lnTo>
                    <a:pt x="0" y="14"/>
                  </a:lnTo>
                  <a:lnTo>
                    <a:pt x="2" y="16"/>
                  </a:lnTo>
                  <a:lnTo>
                    <a:pt x="4" y="14"/>
                  </a:lnTo>
                  <a:lnTo>
                    <a:pt x="8" y="10"/>
                  </a:lnTo>
                  <a:lnTo>
                    <a:pt x="14" y="4"/>
                  </a:lnTo>
                  <a:lnTo>
                    <a:pt x="18" y="2"/>
                  </a:lnTo>
                  <a:lnTo>
                    <a:pt x="24" y="2"/>
                  </a:lnTo>
                  <a:lnTo>
                    <a:pt x="28" y="6"/>
                  </a:lnTo>
                  <a:lnTo>
                    <a:pt x="38" y="16"/>
                  </a:lnTo>
                  <a:lnTo>
                    <a:pt x="46" y="26"/>
                  </a:lnTo>
                  <a:lnTo>
                    <a:pt x="50" y="34"/>
                  </a:lnTo>
                  <a:lnTo>
                    <a:pt x="56"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68" name="Freeform 927"/>
            <p:cNvSpPr>
              <a:spLocks/>
            </p:cNvSpPr>
            <p:nvPr/>
          </p:nvSpPr>
          <p:spPr bwMode="auto">
            <a:xfrm>
              <a:off x="198" y="2746"/>
              <a:ext cx="46" cy="68"/>
            </a:xfrm>
            <a:custGeom>
              <a:avLst/>
              <a:gdLst>
                <a:gd name="T0" fmla="*/ 0 w 46"/>
                <a:gd name="T1" fmla="*/ 68 h 68"/>
                <a:gd name="T2" fmla="*/ 8 w 46"/>
                <a:gd name="T3" fmla="*/ 56 h 68"/>
                <a:gd name="T4" fmla="*/ 12 w 46"/>
                <a:gd name="T5" fmla="*/ 48 h 68"/>
                <a:gd name="T6" fmla="*/ 16 w 46"/>
                <a:gd name="T7" fmla="*/ 36 h 68"/>
                <a:gd name="T8" fmla="*/ 24 w 46"/>
                <a:gd name="T9" fmla="*/ 20 h 68"/>
                <a:gd name="T10" fmla="*/ 34 w 46"/>
                <a:gd name="T11" fmla="*/ 12 h 68"/>
                <a:gd name="T12" fmla="*/ 42 w 46"/>
                <a:gd name="T13" fmla="*/ 6 h 68"/>
                <a:gd name="T14" fmla="*/ 46 w 46"/>
                <a:gd name="T15" fmla="*/ 0 h 68"/>
                <a:gd name="T16" fmla="*/ 40 w 46"/>
                <a:gd name="T17" fmla="*/ 4 h 68"/>
                <a:gd name="T18" fmla="*/ 34 w 46"/>
                <a:gd name="T19" fmla="*/ 10 h 68"/>
                <a:gd name="T20" fmla="*/ 24 w 46"/>
                <a:gd name="T21" fmla="*/ 16 h 68"/>
                <a:gd name="T22" fmla="*/ 20 w 46"/>
                <a:gd name="T23" fmla="*/ 22 h 68"/>
                <a:gd name="T24" fmla="*/ 16 w 46"/>
                <a:gd name="T25" fmla="*/ 30 h 68"/>
                <a:gd name="T26" fmla="*/ 12 w 46"/>
                <a:gd name="T27" fmla="*/ 42 h 68"/>
                <a:gd name="T28" fmla="*/ 8 w 46"/>
                <a:gd name="T29" fmla="*/ 54 h 68"/>
                <a:gd name="T30" fmla="*/ 4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8" y="56"/>
                  </a:lnTo>
                  <a:lnTo>
                    <a:pt x="12" y="48"/>
                  </a:lnTo>
                  <a:lnTo>
                    <a:pt x="16" y="36"/>
                  </a:lnTo>
                  <a:lnTo>
                    <a:pt x="24" y="20"/>
                  </a:lnTo>
                  <a:lnTo>
                    <a:pt x="34" y="12"/>
                  </a:lnTo>
                  <a:lnTo>
                    <a:pt x="42" y="6"/>
                  </a:lnTo>
                  <a:lnTo>
                    <a:pt x="46" y="0"/>
                  </a:lnTo>
                  <a:lnTo>
                    <a:pt x="40" y="4"/>
                  </a:lnTo>
                  <a:lnTo>
                    <a:pt x="34" y="10"/>
                  </a:lnTo>
                  <a:lnTo>
                    <a:pt x="24" y="16"/>
                  </a:lnTo>
                  <a:lnTo>
                    <a:pt x="20" y="22"/>
                  </a:lnTo>
                  <a:lnTo>
                    <a:pt x="16" y="30"/>
                  </a:lnTo>
                  <a:lnTo>
                    <a:pt x="12" y="42"/>
                  </a:lnTo>
                  <a:lnTo>
                    <a:pt x="8"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29869" name="Freeform 928"/>
            <p:cNvSpPr>
              <a:spLocks/>
            </p:cNvSpPr>
            <p:nvPr/>
          </p:nvSpPr>
          <p:spPr bwMode="auto">
            <a:xfrm>
              <a:off x="188" y="2812"/>
              <a:ext cx="10" cy="8"/>
            </a:xfrm>
            <a:custGeom>
              <a:avLst/>
              <a:gdLst>
                <a:gd name="T0" fmla="*/ 10 w 10"/>
                <a:gd name="T1" fmla="*/ 0 h 8"/>
                <a:gd name="T2" fmla="*/ 8 w 10"/>
                <a:gd name="T3" fmla="*/ 0 h 8"/>
                <a:gd name="T4" fmla="*/ 4 w 10"/>
                <a:gd name="T5" fmla="*/ 0 h 8"/>
                <a:gd name="T6" fmla="*/ 2 w 10"/>
                <a:gd name="T7" fmla="*/ 2 h 8"/>
                <a:gd name="T8" fmla="*/ 0 w 10"/>
                <a:gd name="T9" fmla="*/ 8 h 8"/>
                <a:gd name="T10" fmla="*/ 4 w 10"/>
                <a:gd name="T11" fmla="*/ 4 h 8"/>
                <a:gd name="T12" fmla="*/ 10 w 10"/>
                <a:gd name="T13" fmla="*/ 2 h 8"/>
                <a:gd name="T14" fmla="*/ 10 w 10"/>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8"/>
                <a:gd name="T26" fmla="*/ 10 w 1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8">
                  <a:moveTo>
                    <a:pt x="10" y="0"/>
                  </a:moveTo>
                  <a:lnTo>
                    <a:pt x="8" y="0"/>
                  </a:lnTo>
                  <a:lnTo>
                    <a:pt x="4" y="0"/>
                  </a:lnTo>
                  <a:lnTo>
                    <a:pt x="2" y="2"/>
                  </a:lnTo>
                  <a:lnTo>
                    <a:pt x="0" y="8"/>
                  </a:lnTo>
                  <a:lnTo>
                    <a:pt x="4" y="4"/>
                  </a:lnTo>
                  <a:lnTo>
                    <a:pt x="10" y="2"/>
                  </a:lnTo>
                  <a:lnTo>
                    <a:pt x="10" y="0"/>
                  </a:lnTo>
                  <a:close/>
                </a:path>
              </a:pathLst>
            </a:custGeom>
            <a:solidFill>
              <a:srgbClr val="55A26A"/>
            </a:solidFill>
            <a:ln w="3175">
              <a:solidFill>
                <a:srgbClr val="1D1D1B"/>
              </a:solidFill>
              <a:round/>
              <a:headEnd/>
              <a:tailEnd/>
            </a:ln>
          </p:spPr>
          <p:txBody>
            <a:bodyPr/>
            <a:lstStyle/>
            <a:p>
              <a:endParaRPr lang="en-US"/>
            </a:p>
          </p:txBody>
        </p:sp>
        <p:sp>
          <p:nvSpPr>
            <p:cNvPr id="29870" name="Freeform 929"/>
            <p:cNvSpPr>
              <a:spLocks/>
            </p:cNvSpPr>
            <p:nvPr/>
          </p:nvSpPr>
          <p:spPr bwMode="auto">
            <a:xfrm>
              <a:off x="192" y="2688"/>
              <a:ext cx="6" cy="126"/>
            </a:xfrm>
            <a:custGeom>
              <a:avLst/>
              <a:gdLst>
                <a:gd name="T0" fmla="*/ 6 w 6"/>
                <a:gd name="T1" fmla="*/ 126 h 126"/>
                <a:gd name="T2" fmla="*/ 2 w 6"/>
                <a:gd name="T3" fmla="*/ 84 h 126"/>
                <a:gd name="T4" fmla="*/ 0 w 6"/>
                <a:gd name="T5" fmla="*/ 50 h 126"/>
                <a:gd name="T6" fmla="*/ 0 w 6"/>
                <a:gd name="T7" fmla="*/ 36 h 126"/>
                <a:gd name="T8" fmla="*/ 2 w 6"/>
                <a:gd name="T9" fmla="*/ 24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6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2" y="24"/>
                  </a:lnTo>
                  <a:lnTo>
                    <a:pt x="6" y="4"/>
                  </a:lnTo>
                  <a:lnTo>
                    <a:pt x="6" y="0"/>
                  </a:lnTo>
                  <a:lnTo>
                    <a:pt x="6" y="14"/>
                  </a:lnTo>
                  <a:lnTo>
                    <a:pt x="6" y="26"/>
                  </a:lnTo>
                  <a:lnTo>
                    <a:pt x="4" y="38"/>
                  </a:lnTo>
                  <a:lnTo>
                    <a:pt x="4" y="56"/>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29871" name="Freeform 930"/>
            <p:cNvSpPr>
              <a:spLocks/>
            </p:cNvSpPr>
            <p:nvPr/>
          </p:nvSpPr>
          <p:spPr bwMode="auto">
            <a:xfrm>
              <a:off x="198" y="2810"/>
              <a:ext cx="36" cy="4"/>
            </a:xfrm>
            <a:custGeom>
              <a:avLst/>
              <a:gdLst>
                <a:gd name="T0" fmla="*/ 0 w 36"/>
                <a:gd name="T1" fmla="*/ 4 h 4"/>
                <a:gd name="T2" fmla="*/ 8 w 36"/>
                <a:gd name="T3" fmla="*/ 2 h 4"/>
                <a:gd name="T4" fmla="*/ 18 w 36"/>
                <a:gd name="T5" fmla="*/ 0 h 4"/>
                <a:gd name="T6" fmla="*/ 30 w 36"/>
                <a:gd name="T7" fmla="*/ 0 h 4"/>
                <a:gd name="T8" fmla="*/ 36 w 36"/>
                <a:gd name="T9" fmla="*/ 0 h 4"/>
                <a:gd name="T10" fmla="*/ 30 w 36"/>
                <a:gd name="T11" fmla="*/ 2 h 4"/>
                <a:gd name="T12" fmla="*/ 20 w 36"/>
                <a:gd name="T13" fmla="*/ 4 h 4"/>
                <a:gd name="T14" fmla="*/ 0 w 3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
                <a:gd name="T26" fmla="*/ 36 w 3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
                  <a:moveTo>
                    <a:pt x="0" y="4"/>
                  </a:moveTo>
                  <a:lnTo>
                    <a:pt x="8" y="2"/>
                  </a:lnTo>
                  <a:lnTo>
                    <a:pt x="18" y="0"/>
                  </a:lnTo>
                  <a:lnTo>
                    <a:pt x="30" y="0"/>
                  </a:lnTo>
                  <a:lnTo>
                    <a:pt x="36" y="0"/>
                  </a:lnTo>
                  <a:lnTo>
                    <a:pt x="30" y="2"/>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29872" name="Freeform 931"/>
            <p:cNvSpPr>
              <a:spLocks/>
            </p:cNvSpPr>
            <p:nvPr/>
          </p:nvSpPr>
          <p:spPr bwMode="auto">
            <a:xfrm>
              <a:off x="188" y="2814"/>
              <a:ext cx="12" cy="8"/>
            </a:xfrm>
            <a:custGeom>
              <a:avLst/>
              <a:gdLst>
                <a:gd name="T0" fmla="*/ 10 w 12"/>
                <a:gd name="T1" fmla="*/ 0 h 8"/>
                <a:gd name="T2" fmla="*/ 8 w 12"/>
                <a:gd name="T3" fmla="*/ 0 h 8"/>
                <a:gd name="T4" fmla="*/ 6 w 12"/>
                <a:gd name="T5" fmla="*/ 2 h 8"/>
                <a:gd name="T6" fmla="*/ 4 w 12"/>
                <a:gd name="T7" fmla="*/ 4 h 8"/>
                <a:gd name="T8" fmla="*/ 2 w 12"/>
                <a:gd name="T9" fmla="*/ 8 h 8"/>
                <a:gd name="T10" fmla="*/ 0 w 12"/>
                <a:gd name="T11" fmla="*/ 8 h 8"/>
                <a:gd name="T12" fmla="*/ 4 w 12"/>
                <a:gd name="T13" fmla="*/ 8 h 8"/>
                <a:gd name="T14" fmla="*/ 6 w 12"/>
                <a:gd name="T15" fmla="*/ 4 h 8"/>
                <a:gd name="T16" fmla="*/ 12 w 12"/>
                <a:gd name="T17" fmla="*/ 0 h 8"/>
                <a:gd name="T18" fmla="*/ 10 w 1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0" y="0"/>
                  </a:moveTo>
                  <a:lnTo>
                    <a:pt x="8" y="0"/>
                  </a:lnTo>
                  <a:lnTo>
                    <a:pt x="6" y="2"/>
                  </a:lnTo>
                  <a:lnTo>
                    <a:pt x="4" y="4"/>
                  </a:lnTo>
                  <a:lnTo>
                    <a:pt x="2" y="8"/>
                  </a:lnTo>
                  <a:lnTo>
                    <a:pt x="0" y="8"/>
                  </a:lnTo>
                  <a:lnTo>
                    <a:pt x="4" y="8"/>
                  </a:lnTo>
                  <a:lnTo>
                    <a:pt x="6" y="4"/>
                  </a:lnTo>
                  <a:lnTo>
                    <a:pt x="12" y="0"/>
                  </a:lnTo>
                  <a:lnTo>
                    <a:pt x="10" y="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3" name="Freeform 932"/>
            <p:cNvSpPr>
              <a:spLocks/>
            </p:cNvSpPr>
            <p:nvPr/>
          </p:nvSpPr>
          <p:spPr bwMode="auto">
            <a:xfrm>
              <a:off x="188" y="2814"/>
              <a:ext cx="12" cy="8"/>
            </a:xfrm>
            <a:custGeom>
              <a:avLst/>
              <a:gdLst>
                <a:gd name="T0" fmla="*/ 10 w 12"/>
                <a:gd name="T1" fmla="*/ 0 h 8"/>
                <a:gd name="T2" fmla="*/ 8 w 12"/>
                <a:gd name="T3" fmla="*/ 0 h 8"/>
                <a:gd name="T4" fmla="*/ 6 w 12"/>
                <a:gd name="T5" fmla="*/ 2 h 8"/>
                <a:gd name="T6" fmla="*/ 4 w 12"/>
                <a:gd name="T7" fmla="*/ 4 h 8"/>
                <a:gd name="T8" fmla="*/ 2 w 12"/>
                <a:gd name="T9" fmla="*/ 8 h 8"/>
                <a:gd name="T10" fmla="*/ 0 w 12"/>
                <a:gd name="T11" fmla="*/ 8 h 8"/>
                <a:gd name="T12" fmla="*/ 4 w 12"/>
                <a:gd name="T13" fmla="*/ 8 h 8"/>
                <a:gd name="T14" fmla="*/ 6 w 12"/>
                <a:gd name="T15" fmla="*/ 4 h 8"/>
                <a:gd name="T16" fmla="*/ 12 w 12"/>
                <a:gd name="T17" fmla="*/ 0 h 8"/>
                <a:gd name="T18" fmla="*/ 10 w 1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0" y="0"/>
                  </a:moveTo>
                  <a:lnTo>
                    <a:pt x="8" y="0"/>
                  </a:lnTo>
                  <a:lnTo>
                    <a:pt x="6" y="2"/>
                  </a:lnTo>
                  <a:lnTo>
                    <a:pt x="4" y="4"/>
                  </a:lnTo>
                  <a:lnTo>
                    <a:pt x="2" y="8"/>
                  </a:lnTo>
                  <a:lnTo>
                    <a:pt x="0" y="8"/>
                  </a:lnTo>
                  <a:lnTo>
                    <a:pt x="4" y="8"/>
                  </a:lnTo>
                  <a:lnTo>
                    <a:pt x="6" y="4"/>
                  </a:lnTo>
                  <a:lnTo>
                    <a:pt x="12" y="0"/>
                  </a:lnTo>
                  <a:lnTo>
                    <a:pt x="10" y="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4" name="Freeform 933"/>
            <p:cNvSpPr>
              <a:spLocks/>
            </p:cNvSpPr>
            <p:nvPr/>
          </p:nvSpPr>
          <p:spPr bwMode="auto">
            <a:xfrm>
              <a:off x="170" y="2702"/>
              <a:ext cx="28" cy="112"/>
            </a:xfrm>
            <a:custGeom>
              <a:avLst/>
              <a:gdLst>
                <a:gd name="T0" fmla="*/ 28 w 28"/>
                <a:gd name="T1" fmla="*/ 112 h 112"/>
                <a:gd name="T2" fmla="*/ 24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2 w 28"/>
                <a:gd name="T17" fmla="*/ 0 h 112"/>
                <a:gd name="T18" fmla="*/ 4 w 28"/>
                <a:gd name="T19" fmla="*/ 24 h 112"/>
                <a:gd name="T20" fmla="*/ 6 w 28"/>
                <a:gd name="T21" fmla="*/ 46 h 112"/>
                <a:gd name="T22" fmla="*/ 8 w 28"/>
                <a:gd name="T23" fmla="*/ 60 h 112"/>
                <a:gd name="T24" fmla="*/ 20 w 28"/>
                <a:gd name="T25" fmla="*/ 86 h 112"/>
                <a:gd name="T26" fmla="*/ 24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4" y="100"/>
                  </a:lnTo>
                  <a:lnTo>
                    <a:pt x="20" y="92"/>
                  </a:lnTo>
                  <a:lnTo>
                    <a:pt x="14" y="80"/>
                  </a:lnTo>
                  <a:lnTo>
                    <a:pt x="6" y="66"/>
                  </a:lnTo>
                  <a:lnTo>
                    <a:pt x="2" y="38"/>
                  </a:lnTo>
                  <a:lnTo>
                    <a:pt x="0" y="16"/>
                  </a:lnTo>
                  <a:lnTo>
                    <a:pt x="0" y="6"/>
                  </a:lnTo>
                  <a:lnTo>
                    <a:pt x="2" y="0"/>
                  </a:lnTo>
                  <a:lnTo>
                    <a:pt x="4" y="24"/>
                  </a:lnTo>
                  <a:lnTo>
                    <a:pt x="6" y="46"/>
                  </a:lnTo>
                  <a:lnTo>
                    <a:pt x="8" y="60"/>
                  </a:lnTo>
                  <a:lnTo>
                    <a:pt x="20" y="86"/>
                  </a:lnTo>
                  <a:lnTo>
                    <a:pt x="24" y="98"/>
                  </a:lnTo>
                  <a:lnTo>
                    <a:pt x="28" y="110"/>
                  </a:lnTo>
                  <a:lnTo>
                    <a:pt x="28" y="1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5" name="Freeform 934"/>
            <p:cNvSpPr>
              <a:spLocks/>
            </p:cNvSpPr>
            <p:nvPr/>
          </p:nvSpPr>
          <p:spPr bwMode="auto">
            <a:xfrm>
              <a:off x="170" y="2702"/>
              <a:ext cx="28" cy="112"/>
            </a:xfrm>
            <a:custGeom>
              <a:avLst/>
              <a:gdLst>
                <a:gd name="T0" fmla="*/ 28 w 28"/>
                <a:gd name="T1" fmla="*/ 112 h 112"/>
                <a:gd name="T2" fmla="*/ 24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2 w 28"/>
                <a:gd name="T17" fmla="*/ 0 h 112"/>
                <a:gd name="T18" fmla="*/ 4 w 28"/>
                <a:gd name="T19" fmla="*/ 24 h 112"/>
                <a:gd name="T20" fmla="*/ 6 w 28"/>
                <a:gd name="T21" fmla="*/ 46 h 112"/>
                <a:gd name="T22" fmla="*/ 8 w 28"/>
                <a:gd name="T23" fmla="*/ 60 h 112"/>
                <a:gd name="T24" fmla="*/ 20 w 28"/>
                <a:gd name="T25" fmla="*/ 86 h 112"/>
                <a:gd name="T26" fmla="*/ 24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4" y="100"/>
                  </a:lnTo>
                  <a:lnTo>
                    <a:pt x="20" y="92"/>
                  </a:lnTo>
                  <a:lnTo>
                    <a:pt x="14" y="80"/>
                  </a:lnTo>
                  <a:lnTo>
                    <a:pt x="6" y="66"/>
                  </a:lnTo>
                  <a:lnTo>
                    <a:pt x="2" y="38"/>
                  </a:lnTo>
                  <a:lnTo>
                    <a:pt x="0" y="16"/>
                  </a:lnTo>
                  <a:lnTo>
                    <a:pt x="0" y="6"/>
                  </a:lnTo>
                  <a:lnTo>
                    <a:pt x="2" y="0"/>
                  </a:lnTo>
                  <a:lnTo>
                    <a:pt x="4" y="24"/>
                  </a:lnTo>
                  <a:lnTo>
                    <a:pt x="6" y="46"/>
                  </a:lnTo>
                  <a:lnTo>
                    <a:pt x="8" y="60"/>
                  </a:lnTo>
                  <a:lnTo>
                    <a:pt x="20" y="86"/>
                  </a:lnTo>
                  <a:lnTo>
                    <a:pt x="24" y="98"/>
                  </a:lnTo>
                  <a:lnTo>
                    <a:pt x="28" y="110"/>
                  </a:lnTo>
                  <a:lnTo>
                    <a:pt x="28" y="1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6" name="Freeform 935"/>
            <p:cNvSpPr>
              <a:spLocks/>
            </p:cNvSpPr>
            <p:nvPr/>
          </p:nvSpPr>
          <p:spPr bwMode="auto">
            <a:xfrm>
              <a:off x="198" y="2796"/>
              <a:ext cx="32" cy="18"/>
            </a:xfrm>
            <a:custGeom>
              <a:avLst/>
              <a:gdLst>
                <a:gd name="T0" fmla="*/ 0 w 32"/>
                <a:gd name="T1" fmla="*/ 18 h 18"/>
                <a:gd name="T2" fmla="*/ 6 w 32"/>
                <a:gd name="T3" fmla="*/ 12 h 18"/>
                <a:gd name="T4" fmla="*/ 12 w 32"/>
                <a:gd name="T5" fmla="*/ 10 h 18"/>
                <a:gd name="T6" fmla="*/ 16 w 32"/>
                <a:gd name="T7" fmla="*/ 6 h 18"/>
                <a:gd name="T8" fmla="*/ 26 w 32"/>
                <a:gd name="T9" fmla="*/ 2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2"/>
                  </a:lnTo>
                  <a:lnTo>
                    <a:pt x="12" y="10"/>
                  </a:lnTo>
                  <a:lnTo>
                    <a:pt x="16" y="6"/>
                  </a:lnTo>
                  <a:lnTo>
                    <a:pt x="26" y="2"/>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29877" name="Freeform 936"/>
            <p:cNvSpPr>
              <a:spLocks/>
            </p:cNvSpPr>
            <p:nvPr/>
          </p:nvSpPr>
          <p:spPr bwMode="auto">
            <a:xfrm>
              <a:off x="514" y="2796"/>
              <a:ext cx="24" cy="28"/>
            </a:xfrm>
            <a:custGeom>
              <a:avLst/>
              <a:gdLst>
                <a:gd name="T0" fmla="*/ 24 w 24"/>
                <a:gd name="T1" fmla="*/ 28 h 28"/>
                <a:gd name="T2" fmla="*/ 18 w 24"/>
                <a:gd name="T3" fmla="*/ 24 h 28"/>
                <a:gd name="T4" fmla="*/ 14 w 24"/>
                <a:gd name="T5" fmla="*/ 20 h 28"/>
                <a:gd name="T6" fmla="*/ 10 w 24"/>
                <a:gd name="T7" fmla="*/ 14 h 28"/>
                <a:gd name="T8" fmla="*/ 4 w 24"/>
                <a:gd name="T9" fmla="*/ 4 h 28"/>
                <a:gd name="T10" fmla="*/ 0 w 24"/>
                <a:gd name="T11" fmla="*/ 0 h 28"/>
                <a:gd name="T12" fmla="*/ 6 w 24"/>
                <a:gd name="T13" fmla="*/ 4 h 28"/>
                <a:gd name="T14" fmla="*/ 10 w 24"/>
                <a:gd name="T15" fmla="*/ 8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4" y="20"/>
                  </a:lnTo>
                  <a:lnTo>
                    <a:pt x="10" y="14"/>
                  </a:lnTo>
                  <a:lnTo>
                    <a:pt x="4" y="4"/>
                  </a:lnTo>
                  <a:lnTo>
                    <a:pt x="0" y="0"/>
                  </a:lnTo>
                  <a:lnTo>
                    <a:pt x="6" y="4"/>
                  </a:lnTo>
                  <a:lnTo>
                    <a:pt x="10" y="8"/>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29878" name="Freeform 937"/>
            <p:cNvSpPr>
              <a:spLocks/>
            </p:cNvSpPr>
            <p:nvPr/>
          </p:nvSpPr>
          <p:spPr bwMode="auto">
            <a:xfrm>
              <a:off x="498" y="2762"/>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9" name="Freeform 938"/>
            <p:cNvSpPr>
              <a:spLocks/>
            </p:cNvSpPr>
            <p:nvPr/>
          </p:nvSpPr>
          <p:spPr bwMode="auto">
            <a:xfrm>
              <a:off x="498" y="2762"/>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80" name="Freeform 939"/>
            <p:cNvSpPr>
              <a:spLocks/>
            </p:cNvSpPr>
            <p:nvPr/>
          </p:nvSpPr>
          <p:spPr bwMode="auto">
            <a:xfrm>
              <a:off x="506" y="2804"/>
              <a:ext cx="32" cy="22"/>
            </a:xfrm>
            <a:custGeom>
              <a:avLst/>
              <a:gdLst>
                <a:gd name="T0" fmla="*/ 32 w 32"/>
                <a:gd name="T1" fmla="*/ 22 h 22"/>
                <a:gd name="T2" fmla="*/ 24 w 32"/>
                <a:gd name="T3" fmla="*/ 18 h 22"/>
                <a:gd name="T4" fmla="*/ 18 w 32"/>
                <a:gd name="T5" fmla="*/ 16 h 22"/>
                <a:gd name="T6" fmla="*/ 14 w 32"/>
                <a:gd name="T7" fmla="*/ 12 h 22"/>
                <a:gd name="T8" fmla="*/ 6 w 32"/>
                <a:gd name="T9" fmla="*/ 4 h 22"/>
                <a:gd name="T10" fmla="*/ 0 w 32"/>
                <a:gd name="T11" fmla="*/ 0 h 22"/>
                <a:gd name="T12" fmla="*/ 6 w 32"/>
                <a:gd name="T13" fmla="*/ 2 h 22"/>
                <a:gd name="T14" fmla="*/ 12 w 32"/>
                <a:gd name="T15" fmla="*/ 4 h 22"/>
                <a:gd name="T16" fmla="*/ 16 w 32"/>
                <a:gd name="T17" fmla="*/ 8 h 22"/>
                <a:gd name="T18" fmla="*/ 32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32" y="22"/>
                  </a:moveTo>
                  <a:lnTo>
                    <a:pt x="24" y="18"/>
                  </a:lnTo>
                  <a:lnTo>
                    <a:pt x="18" y="16"/>
                  </a:lnTo>
                  <a:lnTo>
                    <a:pt x="14" y="12"/>
                  </a:lnTo>
                  <a:lnTo>
                    <a:pt x="6" y="4"/>
                  </a:lnTo>
                  <a:lnTo>
                    <a:pt x="0" y="0"/>
                  </a:lnTo>
                  <a:lnTo>
                    <a:pt x="6" y="2"/>
                  </a:lnTo>
                  <a:lnTo>
                    <a:pt x="12" y="4"/>
                  </a:lnTo>
                  <a:lnTo>
                    <a:pt x="16" y="8"/>
                  </a:lnTo>
                  <a:lnTo>
                    <a:pt x="32" y="22"/>
                  </a:lnTo>
                  <a:close/>
                </a:path>
              </a:pathLst>
            </a:custGeom>
            <a:solidFill>
              <a:srgbClr val="55A26A"/>
            </a:solidFill>
            <a:ln w="3175">
              <a:solidFill>
                <a:srgbClr val="1D1D1B"/>
              </a:solidFill>
              <a:round/>
              <a:headEnd/>
              <a:tailEnd/>
            </a:ln>
          </p:spPr>
          <p:txBody>
            <a:bodyPr/>
            <a:lstStyle/>
            <a:p>
              <a:endParaRPr lang="en-US"/>
            </a:p>
          </p:txBody>
        </p:sp>
        <p:sp>
          <p:nvSpPr>
            <p:cNvPr id="29881" name="Freeform 940"/>
            <p:cNvSpPr>
              <a:spLocks/>
            </p:cNvSpPr>
            <p:nvPr/>
          </p:nvSpPr>
          <p:spPr bwMode="auto">
            <a:xfrm>
              <a:off x="538" y="2722"/>
              <a:ext cx="22" cy="104"/>
            </a:xfrm>
            <a:custGeom>
              <a:avLst/>
              <a:gdLst>
                <a:gd name="T0" fmla="*/ 10 w 22"/>
                <a:gd name="T1" fmla="*/ 70 h 104"/>
                <a:gd name="T2" fmla="*/ 4 w 22"/>
                <a:gd name="T3" fmla="*/ 90 h 104"/>
                <a:gd name="T4" fmla="*/ 2 w 22"/>
                <a:gd name="T5" fmla="*/ 104 h 104"/>
                <a:gd name="T6" fmla="*/ 0 w 22"/>
                <a:gd name="T7" fmla="*/ 100 h 104"/>
                <a:gd name="T8" fmla="*/ 0 w 22"/>
                <a:gd name="T9" fmla="*/ 90 h 104"/>
                <a:gd name="T10" fmla="*/ 6 w 22"/>
                <a:gd name="T11" fmla="*/ 72 h 104"/>
                <a:gd name="T12" fmla="*/ 10 w 22"/>
                <a:gd name="T13" fmla="*/ 54 h 104"/>
                <a:gd name="T14" fmla="*/ 14 w 22"/>
                <a:gd name="T15" fmla="*/ 40 h 104"/>
                <a:gd name="T16" fmla="*/ 16 w 22"/>
                <a:gd name="T17" fmla="*/ 28 h 104"/>
                <a:gd name="T18" fmla="*/ 16 w 22"/>
                <a:gd name="T19" fmla="*/ 0 h 104"/>
                <a:gd name="T20" fmla="*/ 22 w 22"/>
                <a:gd name="T21" fmla="*/ 22 h 104"/>
                <a:gd name="T22" fmla="*/ 20 w 22"/>
                <a:gd name="T23" fmla="*/ 32 h 104"/>
                <a:gd name="T24" fmla="*/ 18 w 22"/>
                <a:gd name="T25" fmla="*/ 46 h 104"/>
                <a:gd name="T26" fmla="*/ 10 w 22"/>
                <a:gd name="T27" fmla="*/ 7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4"/>
                <a:gd name="T44" fmla="*/ 22 w 2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4">
                  <a:moveTo>
                    <a:pt x="10" y="70"/>
                  </a:moveTo>
                  <a:lnTo>
                    <a:pt x="4" y="90"/>
                  </a:lnTo>
                  <a:lnTo>
                    <a:pt x="2" y="104"/>
                  </a:lnTo>
                  <a:lnTo>
                    <a:pt x="0" y="100"/>
                  </a:lnTo>
                  <a:lnTo>
                    <a:pt x="0" y="90"/>
                  </a:lnTo>
                  <a:lnTo>
                    <a:pt x="6" y="72"/>
                  </a:lnTo>
                  <a:lnTo>
                    <a:pt x="10" y="54"/>
                  </a:lnTo>
                  <a:lnTo>
                    <a:pt x="14" y="40"/>
                  </a:lnTo>
                  <a:lnTo>
                    <a:pt x="16" y="28"/>
                  </a:lnTo>
                  <a:lnTo>
                    <a:pt x="16" y="0"/>
                  </a:lnTo>
                  <a:lnTo>
                    <a:pt x="22" y="22"/>
                  </a:lnTo>
                  <a:lnTo>
                    <a:pt x="20" y="32"/>
                  </a:lnTo>
                  <a:lnTo>
                    <a:pt x="18" y="46"/>
                  </a:lnTo>
                  <a:lnTo>
                    <a:pt x="10" y="70"/>
                  </a:lnTo>
                  <a:close/>
                </a:path>
              </a:pathLst>
            </a:custGeom>
            <a:solidFill>
              <a:srgbClr val="55A26A"/>
            </a:solidFill>
            <a:ln w="3175">
              <a:solidFill>
                <a:srgbClr val="1D1D1B"/>
              </a:solidFill>
              <a:round/>
              <a:headEnd/>
              <a:tailEnd/>
            </a:ln>
          </p:spPr>
          <p:txBody>
            <a:bodyPr/>
            <a:lstStyle/>
            <a:p>
              <a:endParaRPr lang="en-US"/>
            </a:p>
          </p:txBody>
        </p:sp>
        <p:sp>
          <p:nvSpPr>
            <p:cNvPr id="29882" name="Freeform 941"/>
            <p:cNvSpPr>
              <a:spLocks/>
            </p:cNvSpPr>
            <p:nvPr/>
          </p:nvSpPr>
          <p:spPr bwMode="auto">
            <a:xfrm>
              <a:off x="534" y="2804"/>
              <a:ext cx="88" cy="20"/>
            </a:xfrm>
            <a:custGeom>
              <a:avLst/>
              <a:gdLst>
                <a:gd name="T0" fmla="*/ 0 w 88"/>
                <a:gd name="T1" fmla="*/ 20 h 20"/>
                <a:gd name="T2" fmla="*/ 26 w 88"/>
                <a:gd name="T3" fmla="*/ 10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2 w 88"/>
                <a:gd name="T21" fmla="*/ 6 h 20"/>
                <a:gd name="T22" fmla="*/ 28 w 88"/>
                <a:gd name="T23" fmla="*/ 8 h 20"/>
                <a:gd name="T24" fmla="*/ 16 w 88"/>
                <a:gd name="T25" fmla="*/ 12 h 20"/>
                <a:gd name="T26" fmla="*/ 8 w 88"/>
                <a:gd name="T27" fmla="*/ 18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10"/>
                  </a:lnTo>
                  <a:lnTo>
                    <a:pt x="40" y="4"/>
                  </a:lnTo>
                  <a:lnTo>
                    <a:pt x="48" y="2"/>
                  </a:lnTo>
                  <a:lnTo>
                    <a:pt x="58" y="4"/>
                  </a:lnTo>
                  <a:lnTo>
                    <a:pt x="70" y="4"/>
                  </a:lnTo>
                  <a:lnTo>
                    <a:pt x="88" y="0"/>
                  </a:lnTo>
                  <a:lnTo>
                    <a:pt x="70" y="4"/>
                  </a:lnTo>
                  <a:lnTo>
                    <a:pt x="58" y="6"/>
                  </a:lnTo>
                  <a:lnTo>
                    <a:pt x="48" y="4"/>
                  </a:lnTo>
                  <a:lnTo>
                    <a:pt x="42" y="6"/>
                  </a:lnTo>
                  <a:lnTo>
                    <a:pt x="28" y="8"/>
                  </a:lnTo>
                  <a:lnTo>
                    <a:pt x="16" y="12"/>
                  </a:lnTo>
                  <a:lnTo>
                    <a:pt x="8" y="18"/>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3" name="Freeform 942"/>
            <p:cNvSpPr>
              <a:spLocks/>
            </p:cNvSpPr>
            <p:nvPr/>
          </p:nvSpPr>
          <p:spPr bwMode="auto">
            <a:xfrm>
              <a:off x="534" y="2804"/>
              <a:ext cx="88" cy="20"/>
            </a:xfrm>
            <a:custGeom>
              <a:avLst/>
              <a:gdLst>
                <a:gd name="T0" fmla="*/ 0 w 88"/>
                <a:gd name="T1" fmla="*/ 20 h 20"/>
                <a:gd name="T2" fmla="*/ 26 w 88"/>
                <a:gd name="T3" fmla="*/ 10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2 w 88"/>
                <a:gd name="T21" fmla="*/ 6 h 20"/>
                <a:gd name="T22" fmla="*/ 28 w 88"/>
                <a:gd name="T23" fmla="*/ 8 h 20"/>
                <a:gd name="T24" fmla="*/ 16 w 88"/>
                <a:gd name="T25" fmla="*/ 12 h 20"/>
                <a:gd name="T26" fmla="*/ 8 w 88"/>
                <a:gd name="T27" fmla="*/ 18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10"/>
                  </a:lnTo>
                  <a:lnTo>
                    <a:pt x="40" y="4"/>
                  </a:lnTo>
                  <a:lnTo>
                    <a:pt x="48" y="2"/>
                  </a:lnTo>
                  <a:lnTo>
                    <a:pt x="58" y="4"/>
                  </a:lnTo>
                  <a:lnTo>
                    <a:pt x="70" y="4"/>
                  </a:lnTo>
                  <a:lnTo>
                    <a:pt x="88" y="0"/>
                  </a:lnTo>
                  <a:lnTo>
                    <a:pt x="70" y="4"/>
                  </a:lnTo>
                  <a:lnTo>
                    <a:pt x="58" y="6"/>
                  </a:lnTo>
                  <a:lnTo>
                    <a:pt x="48" y="4"/>
                  </a:lnTo>
                  <a:lnTo>
                    <a:pt x="42" y="6"/>
                  </a:lnTo>
                  <a:lnTo>
                    <a:pt x="28" y="8"/>
                  </a:lnTo>
                  <a:lnTo>
                    <a:pt x="16" y="12"/>
                  </a:lnTo>
                  <a:lnTo>
                    <a:pt x="8" y="18"/>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84" name="Freeform 943"/>
            <p:cNvSpPr>
              <a:spLocks/>
            </p:cNvSpPr>
            <p:nvPr/>
          </p:nvSpPr>
          <p:spPr bwMode="auto">
            <a:xfrm>
              <a:off x="538" y="2774"/>
              <a:ext cx="102" cy="48"/>
            </a:xfrm>
            <a:custGeom>
              <a:avLst/>
              <a:gdLst>
                <a:gd name="T0" fmla="*/ 0 w 102"/>
                <a:gd name="T1" fmla="*/ 48 h 48"/>
                <a:gd name="T2" fmla="*/ 12 w 102"/>
                <a:gd name="T3" fmla="*/ 42 h 48"/>
                <a:gd name="T4" fmla="*/ 20 w 102"/>
                <a:gd name="T5" fmla="*/ 36 h 48"/>
                <a:gd name="T6" fmla="*/ 32 w 102"/>
                <a:gd name="T7" fmla="*/ 28 h 48"/>
                <a:gd name="T8" fmla="*/ 46 w 102"/>
                <a:gd name="T9" fmla="*/ 20 h 48"/>
                <a:gd name="T10" fmla="*/ 74 w 102"/>
                <a:gd name="T11" fmla="*/ 12 h 48"/>
                <a:gd name="T12" fmla="*/ 92 w 102"/>
                <a:gd name="T13" fmla="*/ 6 h 48"/>
                <a:gd name="T14" fmla="*/ 102 w 102"/>
                <a:gd name="T15" fmla="*/ 0 h 48"/>
                <a:gd name="T16" fmla="*/ 90 w 102"/>
                <a:gd name="T17" fmla="*/ 4 h 48"/>
                <a:gd name="T18" fmla="*/ 74 w 102"/>
                <a:gd name="T19" fmla="*/ 10 h 48"/>
                <a:gd name="T20" fmla="*/ 48 w 102"/>
                <a:gd name="T21" fmla="*/ 16 h 48"/>
                <a:gd name="T22" fmla="*/ 40 w 102"/>
                <a:gd name="T23" fmla="*/ 18 h 48"/>
                <a:gd name="T24" fmla="*/ 32 w 102"/>
                <a:gd name="T25" fmla="*/ 24 h 48"/>
                <a:gd name="T26" fmla="*/ 24 w 102"/>
                <a:gd name="T27" fmla="*/ 32 h 48"/>
                <a:gd name="T28" fmla="*/ 14 w 102"/>
                <a:gd name="T29" fmla="*/ 38 h 48"/>
                <a:gd name="T30" fmla="*/ 6 w 102"/>
                <a:gd name="T31" fmla="*/ 44 h 48"/>
                <a:gd name="T32" fmla="*/ 0 w 102"/>
                <a:gd name="T33" fmla="*/ 46 h 48"/>
                <a:gd name="T34" fmla="*/ 0 w 102"/>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48"/>
                <a:gd name="T56" fmla="*/ 102 w 10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48">
                  <a:moveTo>
                    <a:pt x="0" y="48"/>
                  </a:moveTo>
                  <a:lnTo>
                    <a:pt x="12" y="42"/>
                  </a:lnTo>
                  <a:lnTo>
                    <a:pt x="20" y="36"/>
                  </a:lnTo>
                  <a:lnTo>
                    <a:pt x="32" y="28"/>
                  </a:lnTo>
                  <a:lnTo>
                    <a:pt x="46" y="20"/>
                  </a:lnTo>
                  <a:lnTo>
                    <a:pt x="74" y="12"/>
                  </a:lnTo>
                  <a:lnTo>
                    <a:pt x="92" y="6"/>
                  </a:lnTo>
                  <a:lnTo>
                    <a:pt x="102" y="0"/>
                  </a:lnTo>
                  <a:lnTo>
                    <a:pt x="90" y="4"/>
                  </a:lnTo>
                  <a:lnTo>
                    <a:pt x="74" y="10"/>
                  </a:lnTo>
                  <a:lnTo>
                    <a:pt x="48" y="16"/>
                  </a:lnTo>
                  <a:lnTo>
                    <a:pt x="40" y="18"/>
                  </a:lnTo>
                  <a:lnTo>
                    <a:pt x="32" y="24"/>
                  </a:lnTo>
                  <a:lnTo>
                    <a:pt x="24" y="32"/>
                  </a:lnTo>
                  <a:lnTo>
                    <a:pt x="14" y="38"/>
                  </a:lnTo>
                  <a:lnTo>
                    <a:pt x="6" y="44"/>
                  </a:lnTo>
                  <a:lnTo>
                    <a:pt x="0" y="46"/>
                  </a:lnTo>
                  <a:lnTo>
                    <a:pt x="0" y="48"/>
                  </a:lnTo>
                  <a:close/>
                </a:path>
              </a:pathLst>
            </a:custGeom>
            <a:solidFill>
              <a:srgbClr val="55A26A"/>
            </a:solidFill>
            <a:ln w="3175">
              <a:solidFill>
                <a:srgbClr val="1D1D1B"/>
              </a:solidFill>
              <a:round/>
              <a:headEnd/>
              <a:tailEnd/>
            </a:ln>
          </p:spPr>
          <p:txBody>
            <a:bodyPr/>
            <a:lstStyle/>
            <a:p>
              <a:endParaRPr lang="en-US"/>
            </a:p>
          </p:txBody>
        </p:sp>
        <p:sp>
          <p:nvSpPr>
            <p:cNvPr id="29885" name="Freeform 944"/>
            <p:cNvSpPr>
              <a:spLocks/>
            </p:cNvSpPr>
            <p:nvPr/>
          </p:nvSpPr>
          <p:spPr bwMode="auto">
            <a:xfrm>
              <a:off x="536" y="2720"/>
              <a:ext cx="8" cy="100"/>
            </a:xfrm>
            <a:custGeom>
              <a:avLst/>
              <a:gdLst>
                <a:gd name="T0" fmla="*/ 2 w 8"/>
                <a:gd name="T1" fmla="*/ 100 h 100"/>
                <a:gd name="T2" fmla="*/ 4 w 8"/>
                <a:gd name="T3" fmla="*/ 38 h 100"/>
                <a:gd name="T4" fmla="*/ 8 w 8"/>
                <a:gd name="T5" fmla="*/ 0 h 100"/>
                <a:gd name="T6" fmla="*/ 6 w 8"/>
                <a:gd name="T7" fmla="*/ 0 h 100"/>
                <a:gd name="T8" fmla="*/ 2 w 8"/>
                <a:gd name="T9" fmla="*/ 38 h 100"/>
                <a:gd name="T10" fmla="*/ 0 w 8"/>
                <a:gd name="T11" fmla="*/ 100 h 100"/>
                <a:gd name="T12" fmla="*/ 2 w 8"/>
                <a:gd name="T13" fmla="*/ 100 h 100"/>
                <a:gd name="T14" fmla="*/ 0 60000 65536"/>
                <a:gd name="T15" fmla="*/ 0 60000 65536"/>
                <a:gd name="T16" fmla="*/ 0 60000 65536"/>
                <a:gd name="T17" fmla="*/ 0 60000 65536"/>
                <a:gd name="T18" fmla="*/ 0 60000 65536"/>
                <a:gd name="T19" fmla="*/ 0 60000 65536"/>
                <a:gd name="T20" fmla="*/ 0 60000 65536"/>
                <a:gd name="T21" fmla="*/ 0 w 8"/>
                <a:gd name="T22" fmla="*/ 0 h 100"/>
                <a:gd name="T23" fmla="*/ 8 w 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0">
                  <a:moveTo>
                    <a:pt x="2" y="100"/>
                  </a:moveTo>
                  <a:lnTo>
                    <a:pt x="4" y="38"/>
                  </a:lnTo>
                  <a:lnTo>
                    <a:pt x="8" y="0"/>
                  </a:lnTo>
                  <a:lnTo>
                    <a:pt x="6" y="0"/>
                  </a:lnTo>
                  <a:lnTo>
                    <a:pt x="2" y="38"/>
                  </a:lnTo>
                  <a:lnTo>
                    <a:pt x="0" y="100"/>
                  </a:lnTo>
                  <a:lnTo>
                    <a:pt x="2" y="100"/>
                  </a:lnTo>
                  <a:close/>
                </a:path>
              </a:pathLst>
            </a:custGeom>
            <a:solidFill>
              <a:srgbClr val="52775E"/>
            </a:solidFill>
            <a:ln w="3175">
              <a:solidFill>
                <a:srgbClr val="1D1D1B"/>
              </a:solidFill>
              <a:round/>
              <a:headEnd/>
              <a:tailEnd/>
            </a:ln>
          </p:spPr>
          <p:txBody>
            <a:bodyPr/>
            <a:lstStyle/>
            <a:p>
              <a:endParaRPr lang="en-US"/>
            </a:p>
          </p:txBody>
        </p:sp>
        <p:sp>
          <p:nvSpPr>
            <p:cNvPr id="29886" name="Freeform 945"/>
            <p:cNvSpPr>
              <a:spLocks/>
            </p:cNvSpPr>
            <p:nvPr/>
          </p:nvSpPr>
          <p:spPr bwMode="auto">
            <a:xfrm>
              <a:off x="542" y="2680"/>
              <a:ext cx="12" cy="44"/>
            </a:xfrm>
            <a:custGeom>
              <a:avLst/>
              <a:gdLst>
                <a:gd name="T0" fmla="*/ 2 w 12"/>
                <a:gd name="T1" fmla="*/ 44 h 44"/>
                <a:gd name="T2" fmla="*/ 4 w 12"/>
                <a:gd name="T3" fmla="*/ 44 h 44"/>
                <a:gd name="T4" fmla="*/ 4 w 12"/>
                <a:gd name="T5" fmla="*/ 40 h 44"/>
                <a:gd name="T6" fmla="*/ 6 w 12"/>
                <a:gd name="T7" fmla="*/ 28 h 44"/>
                <a:gd name="T8" fmla="*/ 8 w 12"/>
                <a:gd name="T9" fmla="*/ 18 h 44"/>
                <a:gd name="T10" fmla="*/ 12 w 12"/>
                <a:gd name="T11" fmla="*/ 8 h 44"/>
                <a:gd name="T12" fmla="*/ 12 w 12"/>
                <a:gd name="T13" fmla="*/ 2 h 44"/>
                <a:gd name="T14" fmla="*/ 12 w 12"/>
                <a:gd name="T15" fmla="*/ 0 h 44"/>
                <a:gd name="T16" fmla="*/ 10 w 12"/>
                <a:gd name="T17" fmla="*/ 0 h 44"/>
                <a:gd name="T18" fmla="*/ 8 w 12"/>
                <a:gd name="T19" fmla="*/ 4 h 44"/>
                <a:gd name="T20" fmla="*/ 6 w 12"/>
                <a:gd name="T21" fmla="*/ 12 h 44"/>
                <a:gd name="T22" fmla="*/ 2 w 12"/>
                <a:gd name="T23" fmla="*/ 32 h 44"/>
                <a:gd name="T24" fmla="*/ 0 w 12"/>
                <a:gd name="T25" fmla="*/ 40 h 44"/>
                <a:gd name="T26" fmla="*/ 0 w 12"/>
                <a:gd name="T27" fmla="*/ 42 h 44"/>
                <a:gd name="T28" fmla="*/ 2 w 12"/>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4"/>
                <a:gd name="T47" fmla="*/ 12 w 12"/>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4">
                  <a:moveTo>
                    <a:pt x="2" y="44"/>
                  </a:moveTo>
                  <a:lnTo>
                    <a:pt x="4" y="44"/>
                  </a:lnTo>
                  <a:lnTo>
                    <a:pt x="4" y="40"/>
                  </a:lnTo>
                  <a:lnTo>
                    <a:pt x="6" y="28"/>
                  </a:lnTo>
                  <a:lnTo>
                    <a:pt x="8" y="18"/>
                  </a:lnTo>
                  <a:lnTo>
                    <a:pt x="12" y="8"/>
                  </a:lnTo>
                  <a:lnTo>
                    <a:pt x="12" y="2"/>
                  </a:lnTo>
                  <a:lnTo>
                    <a:pt x="12" y="0"/>
                  </a:lnTo>
                  <a:lnTo>
                    <a:pt x="10" y="0"/>
                  </a:lnTo>
                  <a:lnTo>
                    <a:pt x="8" y="4"/>
                  </a:lnTo>
                  <a:lnTo>
                    <a:pt x="6" y="12"/>
                  </a:lnTo>
                  <a:lnTo>
                    <a:pt x="2" y="32"/>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29887" name="Line 946"/>
            <p:cNvSpPr>
              <a:spLocks noChangeShapeType="1"/>
            </p:cNvSpPr>
            <p:nvPr/>
          </p:nvSpPr>
          <p:spPr bwMode="auto">
            <a:xfrm flipH="1" flipV="1">
              <a:off x="550" y="268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8" name="Line 947"/>
            <p:cNvSpPr>
              <a:spLocks noChangeShapeType="1"/>
            </p:cNvSpPr>
            <p:nvPr/>
          </p:nvSpPr>
          <p:spPr bwMode="auto">
            <a:xfrm flipH="1" flipV="1">
              <a:off x="550" y="268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9" name="Line 948"/>
            <p:cNvSpPr>
              <a:spLocks noChangeShapeType="1"/>
            </p:cNvSpPr>
            <p:nvPr/>
          </p:nvSpPr>
          <p:spPr bwMode="auto">
            <a:xfrm flipH="1" flipV="1">
              <a:off x="548" y="2684"/>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0" name="Line 949"/>
            <p:cNvSpPr>
              <a:spLocks noChangeShapeType="1"/>
            </p:cNvSpPr>
            <p:nvPr/>
          </p:nvSpPr>
          <p:spPr bwMode="auto">
            <a:xfrm flipH="1" flipV="1">
              <a:off x="548" y="268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1" name="Line 950"/>
            <p:cNvSpPr>
              <a:spLocks noChangeShapeType="1"/>
            </p:cNvSpPr>
            <p:nvPr/>
          </p:nvSpPr>
          <p:spPr bwMode="auto">
            <a:xfrm flipH="1" flipV="1">
              <a:off x="548" y="268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2" name="Line 951"/>
            <p:cNvSpPr>
              <a:spLocks noChangeShapeType="1"/>
            </p:cNvSpPr>
            <p:nvPr/>
          </p:nvSpPr>
          <p:spPr bwMode="auto">
            <a:xfrm flipH="1" flipV="1">
              <a:off x="546" y="2688"/>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3" name="Line 952"/>
            <p:cNvSpPr>
              <a:spLocks noChangeShapeType="1"/>
            </p:cNvSpPr>
            <p:nvPr/>
          </p:nvSpPr>
          <p:spPr bwMode="auto">
            <a:xfrm flipH="1" flipV="1">
              <a:off x="546" y="269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4" name="Line 953"/>
            <p:cNvSpPr>
              <a:spLocks noChangeShapeType="1"/>
            </p:cNvSpPr>
            <p:nvPr/>
          </p:nvSpPr>
          <p:spPr bwMode="auto">
            <a:xfrm flipH="1" flipV="1">
              <a:off x="546" y="269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5" name="Line 954"/>
            <p:cNvSpPr>
              <a:spLocks noChangeShapeType="1"/>
            </p:cNvSpPr>
            <p:nvPr/>
          </p:nvSpPr>
          <p:spPr bwMode="auto">
            <a:xfrm flipH="1" flipV="1">
              <a:off x="546" y="269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6" name="Line 955"/>
            <p:cNvSpPr>
              <a:spLocks noChangeShapeType="1"/>
            </p:cNvSpPr>
            <p:nvPr/>
          </p:nvSpPr>
          <p:spPr bwMode="auto">
            <a:xfrm flipH="1" flipV="1">
              <a:off x="546" y="269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7" name="Line 956"/>
            <p:cNvSpPr>
              <a:spLocks noChangeShapeType="1"/>
            </p:cNvSpPr>
            <p:nvPr/>
          </p:nvSpPr>
          <p:spPr bwMode="auto">
            <a:xfrm flipH="1" flipV="1">
              <a:off x="544" y="269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8" name="Freeform 957"/>
            <p:cNvSpPr>
              <a:spLocks/>
            </p:cNvSpPr>
            <p:nvPr/>
          </p:nvSpPr>
          <p:spPr bwMode="auto">
            <a:xfrm>
              <a:off x="544" y="2698"/>
              <a:ext cx="4" cy="4"/>
            </a:xfrm>
            <a:custGeom>
              <a:avLst/>
              <a:gdLst>
                <a:gd name="T0" fmla="*/ 4 w 4"/>
                <a:gd name="T1" fmla="*/ 2 h 4"/>
                <a:gd name="T2" fmla="*/ 4 w 4"/>
                <a:gd name="T3" fmla="*/ 4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2"/>
                  </a:moveTo>
                  <a:lnTo>
                    <a:pt x="4"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99" name="Line 958"/>
            <p:cNvSpPr>
              <a:spLocks noChangeShapeType="1"/>
            </p:cNvSpPr>
            <p:nvPr/>
          </p:nvSpPr>
          <p:spPr bwMode="auto">
            <a:xfrm flipH="1" flipV="1">
              <a:off x="544" y="270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0" name="Line 959"/>
            <p:cNvSpPr>
              <a:spLocks noChangeShapeType="1"/>
            </p:cNvSpPr>
            <p:nvPr/>
          </p:nvSpPr>
          <p:spPr bwMode="auto">
            <a:xfrm flipH="1" flipV="1">
              <a:off x="544" y="270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1" name="Line 960"/>
            <p:cNvSpPr>
              <a:spLocks noChangeShapeType="1"/>
            </p:cNvSpPr>
            <p:nvPr/>
          </p:nvSpPr>
          <p:spPr bwMode="auto">
            <a:xfrm flipH="1" flipV="1">
              <a:off x="544" y="270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2" name="Line 961"/>
            <p:cNvSpPr>
              <a:spLocks noChangeShapeType="1"/>
            </p:cNvSpPr>
            <p:nvPr/>
          </p:nvSpPr>
          <p:spPr bwMode="auto">
            <a:xfrm flipV="1">
              <a:off x="544" y="2704"/>
              <a:ext cx="1"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3" name="Line 962"/>
            <p:cNvSpPr>
              <a:spLocks noChangeShapeType="1"/>
            </p:cNvSpPr>
            <p:nvPr/>
          </p:nvSpPr>
          <p:spPr bwMode="auto">
            <a:xfrm flipH="1" flipV="1">
              <a:off x="544" y="270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4" name="Line 963"/>
            <p:cNvSpPr>
              <a:spLocks noChangeShapeType="1"/>
            </p:cNvSpPr>
            <p:nvPr/>
          </p:nvSpPr>
          <p:spPr bwMode="auto">
            <a:xfrm flipH="1" flipV="1">
              <a:off x="542" y="270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5" name="Line 964"/>
            <p:cNvSpPr>
              <a:spLocks noChangeShapeType="1"/>
            </p:cNvSpPr>
            <p:nvPr/>
          </p:nvSpPr>
          <p:spPr bwMode="auto">
            <a:xfrm flipH="1" flipV="1">
              <a:off x="542" y="271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6" name="Freeform 965"/>
            <p:cNvSpPr>
              <a:spLocks/>
            </p:cNvSpPr>
            <p:nvPr/>
          </p:nvSpPr>
          <p:spPr bwMode="auto">
            <a:xfrm>
              <a:off x="542" y="2712"/>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7" name="Line 966"/>
            <p:cNvSpPr>
              <a:spLocks noChangeShapeType="1"/>
            </p:cNvSpPr>
            <p:nvPr/>
          </p:nvSpPr>
          <p:spPr bwMode="auto">
            <a:xfrm flipH="1" flipV="1">
              <a:off x="542" y="271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8" name="Line 967"/>
            <p:cNvSpPr>
              <a:spLocks noChangeShapeType="1"/>
            </p:cNvSpPr>
            <p:nvPr/>
          </p:nvSpPr>
          <p:spPr bwMode="auto">
            <a:xfrm flipH="1" flipV="1">
              <a:off x="542" y="271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9" name="Line 968"/>
            <p:cNvSpPr>
              <a:spLocks noChangeShapeType="1"/>
            </p:cNvSpPr>
            <p:nvPr/>
          </p:nvSpPr>
          <p:spPr bwMode="auto">
            <a:xfrm flipH="1" flipV="1">
              <a:off x="542" y="271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0" name="Line 969"/>
            <p:cNvSpPr>
              <a:spLocks noChangeShapeType="1"/>
            </p:cNvSpPr>
            <p:nvPr/>
          </p:nvSpPr>
          <p:spPr bwMode="auto">
            <a:xfrm flipH="1" flipV="1">
              <a:off x="540" y="272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1" name="Line 970"/>
            <p:cNvSpPr>
              <a:spLocks noChangeShapeType="1"/>
            </p:cNvSpPr>
            <p:nvPr/>
          </p:nvSpPr>
          <p:spPr bwMode="auto">
            <a:xfrm flipH="1" flipV="1">
              <a:off x="540" y="272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2" name="Line 971"/>
            <p:cNvSpPr>
              <a:spLocks noChangeShapeType="1"/>
            </p:cNvSpPr>
            <p:nvPr/>
          </p:nvSpPr>
          <p:spPr bwMode="auto">
            <a:xfrm flipH="1" flipV="1">
              <a:off x="540" y="272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3" name="Line 972"/>
            <p:cNvSpPr>
              <a:spLocks noChangeShapeType="1"/>
            </p:cNvSpPr>
            <p:nvPr/>
          </p:nvSpPr>
          <p:spPr bwMode="auto">
            <a:xfrm flipH="1" flipV="1">
              <a:off x="540" y="271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4" name="Line 973"/>
            <p:cNvSpPr>
              <a:spLocks noChangeShapeType="1"/>
            </p:cNvSpPr>
            <p:nvPr/>
          </p:nvSpPr>
          <p:spPr bwMode="auto">
            <a:xfrm>
              <a:off x="554" y="2676"/>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5" name="Line 974"/>
            <p:cNvSpPr>
              <a:spLocks noChangeShapeType="1"/>
            </p:cNvSpPr>
            <p:nvPr/>
          </p:nvSpPr>
          <p:spPr bwMode="auto">
            <a:xfrm>
              <a:off x="554" y="2676"/>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6" name="Line 975"/>
            <p:cNvSpPr>
              <a:spLocks noChangeShapeType="1"/>
            </p:cNvSpPr>
            <p:nvPr/>
          </p:nvSpPr>
          <p:spPr bwMode="auto">
            <a:xfrm flipV="1">
              <a:off x="552" y="2676"/>
              <a:ext cx="1" cy="8"/>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7" name="Line 976"/>
            <p:cNvSpPr>
              <a:spLocks noChangeShapeType="1"/>
            </p:cNvSpPr>
            <p:nvPr/>
          </p:nvSpPr>
          <p:spPr bwMode="auto">
            <a:xfrm flipV="1">
              <a:off x="554" y="268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8" name="Line 977"/>
            <p:cNvSpPr>
              <a:spLocks noChangeShapeType="1"/>
            </p:cNvSpPr>
            <p:nvPr/>
          </p:nvSpPr>
          <p:spPr bwMode="auto">
            <a:xfrm flipV="1">
              <a:off x="554" y="267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9" name="Line 978"/>
            <p:cNvSpPr>
              <a:spLocks noChangeShapeType="1"/>
            </p:cNvSpPr>
            <p:nvPr/>
          </p:nvSpPr>
          <p:spPr bwMode="auto">
            <a:xfrm flipV="1">
              <a:off x="554" y="26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0" name="Line 979"/>
            <p:cNvSpPr>
              <a:spLocks noChangeShapeType="1"/>
            </p:cNvSpPr>
            <p:nvPr/>
          </p:nvSpPr>
          <p:spPr bwMode="auto">
            <a:xfrm flipV="1">
              <a:off x="552" y="268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1" name="Line 980"/>
            <p:cNvSpPr>
              <a:spLocks noChangeShapeType="1"/>
            </p:cNvSpPr>
            <p:nvPr/>
          </p:nvSpPr>
          <p:spPr bwMode="auto">
            <a:xfrm flipV="1">
              <a:off x="554" y="268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2" name="Line 981"/>
            <p:cNvSpPr>
              <a:spLocks noChangeShapeType="1"/>
            </p:cNvSpPr>
            <p:nvPr/>
          </p:nvSpPr>
          <p:spPr bwMode="auto">
            <a:xfrm flipV="1">
              <a:off x="552" y="269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3" name="Line 982"/>
            <p:cNvSpPr>
              <a:spLocks noChangeShapeType="1"/>
            </p:cNvSpPr>
            <p:nvPr/>
          </p:nvSpPr>
          <p:spPr bwMode="auto">
            <a:xfrm flipV="1">
              <a:off x="550" y="269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4" name="Line 983"/>
            <p:cNvSpPr>
              <a:spLocks noChangeShapeType="1"/>
            </p:cNvSpPr>
            <p:nvPr/>
          </p:nvSpPr>
          <p:spPr bwMode="auto">
            <a:xfrm flipV="1">
              <a:off x="550" y="269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5" name="Line 984"/>
            <p:cNvSpPr>
              <a:spLocks noChangeShapeType="1"/>
            </p:cNvSpPr>
            <p:nvPr/>
          </p:nvSpPr>
          <p:spPr bwMode="auto">
            <a:xfrm flipH="1">
              <a:off x="552" y="268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6" name="Line 985"/>
            <p:cNvSpPr>
              <a:spLocks noChangeShapeType="1"/>
            </p:cNvSpPr>
            <p:nvPr/>
          </p:nvSpPr>
          <p:spPr bwMode="auto">
            <a:xfrm>
              <a:off x="550" y="269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7" name="Line 986"/>
            <p:cNvSpPr>
              <a:spLocks noChangeShapeType="1"/>
            </p:cNvSpPr>
            <p:nvPr/>
          </p:nvSpPr>
          <p:spPr bwMode="auto">
            <a:xfrm flipV="1">
              <a:off x="550" y="269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8" name="Line 987"/>
            <p:cNvSpPr>
              <a:spLocks noChangeShapeType="1"/>
            </p:cNvSpPr>
            <p:nvPr/>
          </p:nvSpPr>
          <p:spPr bwMode="auto">
            <a:xfrm>
              <a:off x="550" y="269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9" name="Line 988"/>
            <p:cNvSpPr>
              <a:spLocks noChangeShapeType="1"/>
            </p:cNvSpPr>
            <p:nvPr/>
          </p:nvSpPr>
          <p:spPr bwMode="auto">
            <a:xfrm flipV="1">
              <a:off x="548" y="270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0" name="Line 989"/>
            <p:cNvSpPr>
              <a:spLocks noChangeShapeType="1"/>
            </p:cNvSpPr>
            <p:nvPr/>
          </p:nvSpPr>
          <p:spPr bwMode="auto">
            <a:xfrm flipH="1">
              <a:off x="548" y="270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1" name="Line 990"/>
            <p:cNvSpPr>
              <a:spLocks noChangeShapeType="1"/>
            </p:cNvSpPr>
            <p:nvPr/>
          </p:nvSpPr>
          <p:spPr bwMode="auto">
            <a:xfrm>
              <a:off x="548" y="270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2" name="Line 991"/>
            <p:cNvSpPr>
              <a:spLocks noChangeShapeType="1"/>
            </p:cNvSpPr>
            <p:nvPr/>
          </p:nvSpPr>
          <p:spPr bwMode="auto">
            <a:xfrm>
              <a:off x="548" y="270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3" name="Line 992"/>
            <p:cNvSpPr>
              <a:spLocks noChangeShapeType="1"/>
            </p:cNvSpPr>
            <p:nvPr/>
          </p:nvSpPr>
          <p:spPr bwMode="auto">
            <a:xfrm flipV="1">
              <a:off x="548" y="270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4" name="Line 993"/>
            <p:cNvSpPr>
              <a:spLocks noChangeShapeType="1"/>
            </p:cNvSpPr>
            <p:nvPr/>
          </p:nvSpPr>
          <p:spPr bwMode="auto">
            <a:xfrm>
              <a:off x="546" y="271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5" name="Line 994"/>
            <p:cNvSpPr>
              <a:spLocks noChangeShapeType="1"/>
            </p:cNvSpPr>
            <p:nvPr/>
          </p:nvSpPr>
          <p:spPr bwMode="auto">
            <a:xfrm flipH="1">
              <a:off x="546" y="271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6" name="Line 995"/>
            <p:cNvSpPr>
              <a:spLocks noChangeShapeType="1"/>
            </p:cNvSpPr>
            <p:nvPr/>
          </p:nvSpPr>
          <p:spPr bwMode="auto">
            <a:xfrm flipV="1">
              <a:off x="546" y="271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7" name="Line 996"/>
            <p:cNvSpPr>
              <a:spLocks noChangeShapeType="1"/>
            </p:cNvSpPr>
            <p:nvPr/>
          </p:nvSpPr>
          <p:spPr bwMode="auto">
            <a:xfrm>
              <a:off x="548" y="271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8" name="Line 997"/>
            <p:cNvSpPr>
              <a:spLocks noChangeShapeType="1"/>
            </p:cNvSpPr>
            <p:nvPr/>
          </p:nvSpPr>
          <p:spPr bwMode="auto">
            <a:xfrm flipV="1">
              <a:off x="546" y="271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9" name="Line 998"/>
            <p:cNvSpPr>
              <a:spLocks noChangeShapeType="1"/>
            </p:cNvSpPr>
            <p:nvPr/>
          </p:nvSpPr>
          <p:spPr bwMode="auto">
            <a:xfrm flipH="1">
              <a:off x="546" y="271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0" name="Line 999"/>
            <p:cNvSpPr>
              <a:spLocks noChangeShapeType="1"/>
            </p:cNvSpPr>
            <p:nvPr/>
          </p:nvSpPr>
          <p:spPr bwMode="auto">
            <a:xfrm>
              <a:off x="546" y="271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1" name="Line 1000"/>
            <p:cNvSpPr>
              <a:spLocks noChangeShapeType="1"/>
            </p:cNvSpPr>
            <p:nvPr/>
          </p:nvSpPr>
          <p:spPr bwMode="auto">
            <a:xfrm>
              <a:off x="546" y="272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2" name="Line 1001"/>
            <p:cNvSpPr>
              <a:spLocks noChangeShapeType="1"/>
            </p:cNvSpPr>
            <p:nvPr/>
          </p:nvSpPr>
          <p:spPr bwMode="auto">
            <a:xfrm flipV="1">
              <a:off x="546" y="271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3" name="Line 1002"/>
            <p:cNvSpPr>
              <a:spLocks noChangeShapeType="1"/>
            </p:cNvSpPr>
            <p:nvPr/>
          </p:nvSpPr>
          <p:spPr bwMode="auto">
            <a:xfrm flipH="1">
              <a:off x="544" y="272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4" name="Freeform 1003"/>
            <p:cNvSpPr>
              <a:spLocks/>
            </p:cNvSpPr>
            <p:nvPr/>
          </p:nvSpPr>
          <p:spPr bwMode="auto">
            <a:xfrm>
              <a:off x="588" y="2750"/>
              <a:ext cx="14" cy="14"/>
            </a:xfrm>
            <a:custGeom>
              <a:avLst/>
              <a:gdLst>
                <a:gd name="T0" fmla="*/ 14 w 14"/>
                <a:gd name="T1" fmla="*/ 14 h 14"/>
                <a:gd name="T2" fmla="*/ 12 w 14"/>
                <a:gd name="T3" fmla="*/ 10 h 14"/>
                <a:gd name="T4" fmla="*/ 8 w 14"/>
                <a:gd name="T5" fmla="*/ 6 h 14"/>
                <a:gd name="T6" fmla="*/ 2 w 14"/>
                <a:gd name="T7" fmla="*/ 0 h 14"/>
                <a:gd name="T8" fmla="*/ 0 w 14"/>
                <a:gd name="T9" fmla="*/ 0 h 14"/>
                <a:gd name="T10" fmla="*/ 2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8" y="6"/>
                  </a:lnTo>
                  <a:lnTo>
                    <a:pt x="2" y="0"/>
                  </a:lnTo>
                  <a:lnTo>
                    <a:pt x="0" y="0"/>
                  </a:lnTo>
                  <a:lnTo>
                    <a:pt x="2"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5" name="Freeform 1004"/>
            <p:cNvSpPr>
              <a:spLocks/>
            </p:cNvSpPr>
            <p:nvPr/>
          </p:nvSpPr>
          <p:spPr bwMode="auto">
            <a:xfrm>
              <a:off x="588" y="2750"/>
              <a:ext cx="14" cy="14"/>
            </a:xfrm>
            <a:custGeom>
              <a:avLst/>
              <a:gdLst>
                <a:gd name="T0" fmla="*/ 12 w 14"/>
                <a:gd name="T1" fmla="*/ 14 h 14"/>
                <a:gd name="T2" fmla="*/ 4 w 14"/>
                <a:gd name="T3" fmla="*/ 8 h 14"/>
                <a:gd name="T4" fmla="*/ 2 w 14"/>
                <a:gd name="T5" fmla="*/ 4 h 14"/>
                <a:gd name="T6" fmla="*/ 0 w 14"/>
                <a:gd name="T7" fmla="*/ 0 h 14"/>
                <a:gd name="T8" fmla="*/ 6 w 14"/>
                <a:gd name="T9" fmla="*/ 8 h 14"/>
                <a:gd name="T10" fmla="*/ 8 w 14"/>
                <a:gd name="T11" fmla="*/ 8 h 14"/>
                <a:gd name="T12" fmla="*/ 12 w 14"/>
                <a:gd name="T13" fmla="*/ 14 h 14"/>
                <a:gd name="T14" fmla="*/ 6 w 14"/>
                <a:gd name="T15" fmla="*/ 6 h 14"/>
                <a:gd name="T16" fmla="*/ 0 w 14"/>
                <a:gd name="T17" fmla="*/ 0 h 14"/>
                <a:gd name="T18" fmla="*/ 4 w 14"/>
                <a:gd name="T19" fmla="*/ 2 h 14"/>
                <a:gd name="T20" fmla="*/ 8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2" y="14"/>
                  </a:moveTo>
                  <a:lnTo>
                    <a:pt x="4" y="8"/>
                  </a:lnTo>
                  <a:lnTo>
                    <a:pt x="2" y="4"/>
                  </a:lnTo>
                  <a:lnTo>
                    <a:pt x="0" y="0"/>
                  </a:lnTo>
                  <a:lnTo>
                    <a:pt x="6" y="8"/>
                  </a:lnTo>
                  <a:lnTo>
                    <a:pt x="8" y="8"/>
                  </a:lnTo>
                  <a:lnTo>
                    <a:pt x="12" y="14"/>
                  </a:lnTo>
                  <a:lnTo>
                    <a:pt x="6" y="6"/>
                  </a:lnTo>
                  <a:lnTo>
                    <a:pt x="0" y="0"/>
                  </a:lnTo>
                  <a:lnTo>
                    <a:pt x="4" y="2"/>
                  </a:lnTo>
                  <a:lnTo>
                    <a:pt x="8"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6" name="Freeform 1005"/>
            <p:cNvSpPr>
              <a:spLocks/>
            </p:cNvSpPr>
            <p:nvPr/>
          </p:nvSpPr>
          <p:spPr bwMode="auto">
            <a:xfrm>
              <a:off x="574" y="2744"/>
              <a:ext cx="12" cy="14"/>
            </a:xfrm>
            <a:custGeom>
              <a:avLst/>
              <a:gdLst>
                <a:gd name="T0" fmla="*/ 12 w 12"/>
                <a:gd name="T1" fmla="*/ 14 h 14"/>
                <a:gd name="T2" fmla="*/ 10 w 12"/>
                <a:gd name="T3" fmla="*/ 10 h 14"/>
                <a:gd name="T4" fmla="*/ 8 w 12"/>
                <a:gd name="T5" fmla="*/ 6 h 14"/>
                <a:gd name="T6" fmla="*/ 2 w 12"/>
                <a:gd name="T7" fmla="*/ 0 h 14"/>
                <a:gd name="T8" fmla="*/ 0 w 12"/>
                <a:gd name="T9" fmla="*/ 0 h 14"/>
                <a:gd name="T10" fmla="*/ 2 w 12"/>
                <a:gd name="T11" fmla="*/ 2 h 14"/>
                <a:gd name="T12" fmla="*/ 4 w 12"/>
                <a:gd name="T13" fmla="*/ 4 h 14"/>
                <a:gd name="T14" fmla="*/ 8 w 12"/>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4"/>
                <a:gd name="T26" fmla="*/ 12 w 1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4">
                  <a:moveTo>
                    <a:pt x="12" y="14"/>
                  </a:moveTo>
                  <a:lnTo>
                    <a:pt x="10" y="10"/>
                  </a:lnTo>
                  <a:lnTo>
                    <a:pt x="8" y="6"/>
                  </a:lnTo>
                  <a:lnTo>
                    <a:pt x="2" y="0"/>
                  </a:lnTo>
                  <a:lnTo>
                    <a:pt x="0" y="0"/>
                  </a:lnTo>
                  <a:lnTo>
                    <a:pt x="2" y="2"/>
                  </a:lnTo>
                  <a:lnTo>
                    <a:pt x="4" y="4"/>
                  </a:lnTo>
                  <a:lnTo>
                    <a:pt x="8"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7" name="Freeform 1006"/>
            <p:cNvSpPr>
              <a:spLocks/>
            </p:cNvSpPr>
            <p:nvPr/>
          </p:nvSpPr>
          <p:spPr bwMode="auto">
            <a:xfrm>
              <a:off x="574" y="2744"/>
              <a:ext cx="14" cy="14"/>
            </a:xfrm>
            <a:custGeom>
              <a:avLst/>
              <a:gdLst>
                <a:gd name="T0" fmla="*/ 8 w 14"/>
                <a:gd name="T1" fmla="*/ 14 h 14"/>
                <a:gd name="T2" fmla="*/ 2 w 14"/>
                <a:gd name="T3" fmla="*/ 8 h 14"/>
                <a:gd name="T4" fmla="*/ 0 w 14"/>
                <a:gd name="T5" fmla="*/ 4 h 14"/>
                <a:gd name="T6" fmla="*/ 0 w 14"/>
                <a:gd name="T7" fmla="*/ 0 h 14"/>
                <a:gd name="T8" fmla="*/ 6 w 14"/>
                <a:gd name="T9" fmla="*/ 6 h 14"/>
                <a:gd name="T10" fmla="*/ 6 w 14"/>
                <a:gd name="T11" fmla="*/ 8 h 14"/>
                <a:gd name="T12" fmla="*/ 10 w 14"/>
                <a:gd name="T13" fmla="*/ 12 h 14"/>
                <a:gd name="T14" fmla="*/ 6 w 14"/>
                <a:gd name="T15" fmla="*/ 6 h 14"/>
                <a:gd name="T16" fmla="*/ 0 w 14"/>
                <a:gd name="T17" fmla="*/ 0 h 14"/>
                <a:gd name="T18" fmla="*/ 2 w 14"/>
                <a:gd name="T19" fmla="*/ 2 h 14"/>
                <a:gd name="T20" fmla="*/ 6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8" y="14"/>
                  </a:moveTo>
                  <a:lnTo>
                    <a:pt x="2" y="8"/>
                  </a:lnTo>
                  <a:lnTo>
                    <a:pt x="0" y="4"/>
                  </a:lnTo>
                  <a:lnTo>
                    <a:pt x="0" y="0"/>
                  </a:lnTo>
                  <a:lnTo>
                    <a:pt x="6" y="6"/>
                  </a:lnTo>
                  <a:lnTo>
                    <a:pt x="6" y="8"/>
                  </a:lnTo>
                  <a:lnTo>
                    <a:pt x="10" y="12"/>
                  </a:lnTo>
                  <a:lnTo>
                    <a:pt x="6" y="6"/>
                  </a:lnTo>
                  <a:lnTo>
                    <a:pt x="0" y="0"/>
                  </a:lnTo>
                  <a:lnTo>
                    <a:pt x="2" y="2"/>
                  </a:lnTo>
                  <a:lnTo>
                    <a:pt x="6"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8" name="Freeform 1007"/>
            <p:cNvSpPr>
              <a:spLocks/>
            </p:cNvSpPr>
            <p:nvPr/>
          </p:nvSpPr>
          <p:spPr bwMode="auto">
            <a:xfrm>
              <a:off x="590" y="2744"/>
              <a:ext cx="18" cy="6"/>
            </a:xfrm>
            <a:custGeom>
              <a:avLst/>
              <a:gdLst>
                <a:gd name="T0" fmla="*/ 18 w 18"/>
                <a:gd name="T1" fmla="*/ 6 h 6"/>
                <a:gd name="T2" fmla="*/ 4 w 18"/>
                <a:gd name="T3" fmla="*/ 0 h 6"/>
                <a:gd name="T4" fmla="*/ 0 w 18"/>
                <a:gd name="T5" fmla="*/ 0 h 6"/>
                <a:gd name="T6" fmla="*/ 4 w 18"/>
                <a:gd name="T7" fmla="*/ 0 h 6"/>
                <a:gd name="T8" fmla="*/ 8 w 18"/>
                <a:gd name="T9" fmla="*/ 2 h 6"/>
                <a:gd name="T10" fmla="*/ 14 w 18"/>
                <a:gd name="T11" fmla="*/ 6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8" y="6"/>
                  </a:moveTo>
                  <a:lnTo>
                    <a:pt x="4" y="0"/>
                  </a:lnTo>
                  <a:lnTo>
                    <a:pt x="0" y="0"/>
                  </a:lnTo>
                  <a:lnTo>
                    <a:pt x="4" y="0"/>
                  </a:lnTo>
                  <a:lnTo>
                    <a:pt x="8" y="2"/>
                  </a:lnTo>
                  <a:lnTo>
                    <a:pt x="14"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9" name="Freeform 1008"/>
            <p:cNvSpPr>
              <a:spLocks/>
            </p:cNvSpPr>
            <p:nvPr/>
          </p:nvSpPr>
          <p:spPr bwMode="auto">
            <a:xfrm>
              <a:off x="590" y="2744"/>
              <a:ext cx="18" cy="8"/>
            </a:xfrm>
            <a:custGeom>
              <a:avLst/>
              <a:gdLst>
                <a:gd name="T0" fmla="*/ 16 w 18"/>
                <a:gd name="T1" fmla="*/ 8 h 8"/>
                <a:gd name="T2" fmla="*/ 4 w 18"/>
                <a:gd name="T3" fmla="*/ 2 h 8"/>
                <a:gd name="T4" fmla="*/ 0 w 18"/>
                <a:gd name="T5" fmla="*/ 0 h 8"/>
                <a:gd name="T6" fmla="*/ 10 w 18"/>
                <a:gd name="T7" fmla="*/ 4 h 8"/>
                <a:gd name="T8" fmla="*/ 12 w 18"/>
                <a:gd name="T9" fmla="*/ 6 h 8"/>
                <a:gd name="T10" fmla="*/ 18 w 18"/>
                <a:gd name="T11" fmla="*/ 8 h 8"/>
                <a:gd name="T12" fmla="*/ 10 w 18"/>
                <a:gd name="T13" fmla="*/ 2 h 8"/>
                <a:gd name="T14" fmla="*/ 0 w 18"/>
                <a:gd name="T15" fmla="*/ 0 h 8"/>
                <a:gd name="T16" fmla="*/ 4 w 18"/>
                <a:gd name="T17" fmla="*/ 0 h 8"/>
                <a:gd name="T18" fmla="*/ 10 w 18"/>
                <a:gd name="T19" fmla="*/ 0 h 8"/>
                <a:gd name="T20" fmla="*/ 14 w 18"/>
                <a:gd name="T21" fmla="*/ 2 h 8"/>
                <a:gd name="T22" fmla="*/ 18 w 18"/>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16" y="8"/>
                  </a:moveTo>
                  <a:lnTo>
                    <a:pt x="4" y="2"/>
                  </a:lnTo>
                  <a:lnTo>
                    <a:pt x="0" y="0"/>
                  </a:lnTo>
                  <a:lnTo>
                    <a:pt x="10" y="4"/>
                  </a:lnTo>
                  <a:lnTo>
                    <a:pt x="12" y="6"/>
                  </a:lnTo>
                  <a:lnTo>
                    <a:pt x="18" y="8"/>
                  </a:lnTo>
                  <a:lnTo>
                    <a:pt x="10" y="2"/>
                  </a:lnTo>
                  <a:lnTo>
                    <a:pt x="0" y="0"/>
                  </a:lnTo>
                  <a:lnTo>
                    <a:pt x="4" y="0"/>
                  </a:lnTo>
                  <a:lnTo>
                    <a:pt x="10" y="0"/>
                  </a:lnTo>
                  <a:lnTo>
                    <a:pt x="14" y="2"/>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0" name="Freeform 1009"/>
            <p:cNvSpPr>
              <a:spLocks/>
            </p:cNvSpPr>
            <p:nvPr/>
          </p:nvSpPr>
          <p:spPr bwMode="auto">
            <a:xfrm>
              <a:off x="574" y="2744"/>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1" name="Freeform 1010"/>
            <p:cNvSpPr>
              <a:spLocks/>
            </p:cNvSpPr>
            <p:nvPr/>
          </p:nvSpPr>
          <p:spPr bwMode="auto">
            <a:xfrm>
              <a:off x="568" y="2760"/>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4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4"/>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2" name="Freeform 1011"/>
            <p:cNvSpPr>
              <a:spLocks/>
            </p:cNvSpPr>
            <p:nvPr/>
          </p:nvSpPr>
          <p:spPr bwMode="auto">
            <a:xfrm>
              <a:off x="568" y="2760"/>
              <a:ext cx="14" cy="16"/>
            </a:xfrm>
            <a:custGeom>
              <a:avLst/>
              <a:gdLst>
                <a:gd name="T0" fmla="*/ 10 w 14"/>
                <a:gd name="T1" fmla="*/ 16 h 16"/>
                <a:gd name="T2" fmla="*/ 4 w 14"/>
                <a:gd name="T3" fmla="*/ 10 h 16"/>
                <a:gd name="T4" fmla="*/ 2 w 14"/>
                <a:gd name="T5" fmla="*/ 6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4 h 16"/>
                <a:gd name="T20" fmla="*/ 8 w 14"/>
                <a:gd name="T21" fmla="*/ 6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6"/>
                  </a:lnTo>
                  <a:lnTo>
                    <a:pt x="0" y="0"/>
                  </a:lnTo>
                  <a:lnTo>
                    <a:pt x="6" y="8"/>
                  </a:lnTo>
                  <a:lnTo>
                    <a:pt x="8" y="10"/>
                  </a:lnTo>
                  <a:lnTo>
                    <a:pt x="12" y="14"/>
                  </a:lnTo>
                  <a:lnTo>
                    <a:pt x="6" y="8"/>
                  </a:lnTo>
                  <a:lnTo>
                    <a:pt x="0" y="0"/>
                  </a:lnTo>
                  <a:lnTo>
                    <a:pt x="4" y="4"/>
                  </a:lnTo>
                  <a:lnTo>
                    <a:pt x="8" y="6"/>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3" name="Freeform 1012"/>
            <p:cNvSpPr>
              <a:spLocks/>
            </p:cNvSpPr>
            <p:nvPr/>
          </p:nvSpPr>
          <p:spPr bwMode="auto">
            <a:xfrm>
              <a:off x="570" y="2762"/>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4" name="Freeform 1013"/>
            <p:cNvSpPr>
              <a:spLocks/>
            </p:cNvSpPr>
            <p:nvPr/>
          </p:nvSpPr>
          <p:spPr bwMode="auto">
            <a:xfrm>
              <a:off x="528" y="2760"/>
              <a:ext cx="10" cy="18"/>
            </a:xfrm>
            <a:custGeom>
              <a:avLst/>
              <a:gdLst>
                <a:gd name="T0" fmla="*/ 0 w 10"/>
                <a:gd name="T1" fmla="*/ 18 h 18"/>
                <a:gd name="T2" fmla="*/ 2 w 10"/>
                <a:gd name="T3" fmla="*/ 14 h 18"/>
                <a:gd name="T4" fmla="*/ 6 w 10"/>
                <a:gd name="T5" fmla="*/ 12 h 18"/>
                <a:gd name="T6" fmla="*/ 8 w 10"/>
                <a:gd name="T7" fmla="*/ 4 h 18"/>
                <a:gd name="T8" fmla="*/ 10 w 10"/>
                <a:gd name="T9" fmla="*/ 0 h 18"/>
                <a:gd name="T10" fmla="*/ 8 w 10"/>
                <a:gd name="T11" fmla="*/ 4 h 18"/>
                <a:gd name="T12" fmla="*/ 6 w 10"/>
                <a:gd name="T13" fmla="*/ 6 h 18"/>
                <a:gd name="T14" fmla="*/ 2 w 10"/>
                <a:gd name="T15" fmla="*/ 14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2" y="14"/>
                  </a:lnTo>
                  <a:lnTo>
                    <a:pt x="6" y="12"/>
                  </a:lnTo>
                  <a:lnTo>
                    <a:pt x="8" y="4"/>
                  </a:lnTo>
                  <a:lnTo>
                    <a:pt x="10" y="0"/>
                  </a:lnTo>
                  <a:lnTo>
                    <a:pt x="8" y="4"/>
                  </a:lnTo>
                  <a:lnTo>
                    <a:pt x="6" y="6"/>
                  </a:lnTo>
                  <a:lnTo>
                    <a:pt x="2"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5" name="Freeform 1014"/>
            <p:cNvSpPr>
              <a:spLocks/>
            </p:cNvSpPr>
            <p:nvPr/>
          </p:nvSpPr>
          <p:spPr bwMode="auto">
            <a:xfrm>
              <a:off x="526" y="2760"/>
              <a:ext cx="12" cy="18"/>
            </a:xfrm>
            <a:custGeom>
              <a:avLst/>
              <a:gdLst>
                <a:gd name="T0" fmla="*/ 0 w 12"/>
                <a:gd name="T1" fmla="*/ 14 h 18"/>
                <a:gd name="T2" fmla="*/ 4 w 12"/>
                <a:gd name="T3" fmla="*/ 6 h 18"/>
                <a:gd name="T4" fmla="*/ 8 w 12"/>
                <a:gd name="T5" fmla="*/ 4 h 18"/>
                <a:gd name="T6" fmla="*/ 12 w 12"/>
                <a:gd name="T7" fmla="*/ 0 h 18"/>
                <a:gd name="T8" fmla="*/ 6 w 12"/>
                <a:gd name="T9" fmla="*/ 8 h 18"/>
                <a:gd name="T10" fmla="*/ 4 w 12"/>
                <a:gd name="T11" fmla="*/ 10 h 18"/>
                <a:gd name="T12" fmla="*/ 2 w 12"/>
                <a:gd name="T13" fmla="*/ 16 h 18"/>
                <a:gd name="T14" fmla="*/ 6 w 12"/>
                <a:gd name="T15" fmla="*/ 8 h 18"/>
                <a:gd name="T16" fmla="*/ 12 w 12"/>
                <a:gd name="T17" fmla="*/ 0 h 18"/>
                <a:gd name="T18" fmla="*/ 10 w 12"/>
                <a:gd name="T19" fmla="*/ 4 h 18"/>
                <a:gd name="T20" fmla="*/ 10 w 12"/>
                <a:gd name="T21" fmla="*/ 8 h 18"/>
                <a:gd name="T22" fmla="*/ 8 w 12"/>
                <a:gd name="T23" fmla="*/ 14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6"/>
                  </a:lnTo>
                  <a:lnTo>
                    <a:pt x="8" y="4"/>
                  </a:lnTo>
                  <a:lnTo>
                    <a:pt x="12" y="0"/>
                  </a:lnTo>
                  <a:lnTo>
                    <a:pt x="6" y="8"/>
                  </a:lnTo>
                  <a:lnTo>
                    <a:pt x="4" y="10"/>
                  </a:lnTo>
                  <a:lnTo>
                    <a:pt x="2" y="16"/>
                  </a:lnTo>
                  <a:lnTo>
                    <a:pt x="6" y="8"/>
                  </a:lnTo>
                  <a:lnTo>
                    <a:pt x="12" y="0"/>
                  </a:lnTo>
                  <a:lnTo>
                    <a:pt x="10" y="4"/>
                  </a:lnTo>
                  <a:lnTo>
                    <a:pt x="10" y="8"/>
                  </a:lnTo>
                  <a:lnTo>
                    <a:pt x="8" y="14"/>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6" name="Freeform 1015"/>
            <p:cNvSpPr>
              <a:spLocks/>
            </p:cNvSpPr>
            <p:nvPr/>
          </p:nvSpPr>
          <p:spPr bwMode="auto">
            <a:xfrm>
              <a:off x="526" y="2762"/>
              <a:ext cx="10" cy="12"/>
            </a:xfrm>
            <a:custGeom>
              <a:avLst/>
              <a:gdLst>
                <a:gd name="T0" fmla="*/ 10 w 10"/>
                <a:gd name="T1" fmla="*/ 0 h 12"/>
                <a:gd name="T2" fmla="*/ 4 w 10"/>
                <a:gd name="T3" fmla="*/ 8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8"/>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7" name="Freeform 1016"/>
            <p:cNvSpPr>
              <a:spLocks/>
            </p:cNvSpPr>
            <p:nvPr/>
          </p:nvSpPr>
          <p:spPr bwMode="auto">
            <a:xfrm>
              <a:off x="566" y="2750"/>
              <a:ext cx="4" cy="12"/>
            </a:xfrm>
            <a:custGeom>
              <a:avLst/>
              <a:gdLst>
                <a:gd name="T0" fmla="*/ 4 w 4"/>
                <a:gd name="T1" fmla="*/ 12 h 12"/>
                <a:gd name="T2" fmla="*/ 4 w 4"/>
                <a:gd name="T3" fmla="*/ 6 h 12"/>
                <a:gd name="T4" fmla="*/ 2 w 4"/>
                <a:gd name="T5" fmla="*/ 2 h 12"/>
                <a:gd name="T6" fmla="*/ 0 w 4"/>
                <a:gd name="T7" fmla="*/ 0 h 12"/>
                <a:gd name="T8" fmla="*/ 2 w 4"/>
                <a:gd name="T9" fmla="*/ 4 h 12"/>
                <a:gd name="T10" fmla="*/ 2 w 4"/>
                <a:gd name="T11" fmla="*/ 1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4" y="12"/>
                  </a:moveTo>
                  <a:lnTo>
                    <a:pt x="4" y="6"/>
                  </a:lnTo>
                  <a:lnTo>
                    <a:pt x="2" y="2"/>
                  </a:lnTo>
                  <a:lnTo>
                    <a:pt x="0" y="0"/>
                  </a:lnTo>
                  <a:lnTo>
                    <a:pt x="2" y="4"/>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8" name="Freeform 1017"/>
            <p:cNvSpPr>
              <a:spLocks/>
            </p:cNvSpPr>
            <p:nvPr/>
          </p:nvSpPr>
          <p:spPr bwMode="auto">
            <a:xfrm>
              <a:off x="566" y="2750"/>
              <a:ext cx="4" cy="12"/>
            </a:xfrm>
            <a:custGeom>
              <a:avLst/>
              <a:gdLst>
                <a:gd name="T0" fmla="*/ 0 w 4"/>
                <a:gd name="T1" fmla="*/ 12 h 12"/>
                <a:gd name="T2" fmla="*/ 0 w 4"/>
                <a:gd name="T3" fmla="*/ 6 h 12"/>
                <a:gd name="T4" fmla="*/ 0 w 4"/>
                <a:gd name="T5" fmla="*/ 2 h 12"/>
                <a:gd name="T6" fmla="*/ 0 w 4"/>
                <a:gd name="T7" fmla="*/ 0 h 12"/>
                <a:gd name="T8" fmla="*/ 2 w 4"/>
                <a:gd name="T9" fmla="*/ 6 h 12"/>
                <a:gd name="T10" fmla="*/ 2 w 4"/>
                <a:gd name="T11" fmla="*/ 8 h 12"/>
                <a:gd name="T12" fmla="*/ 2 w 4"/>
                <a:gd name="T13" fmla="*/ 12 h 12"/>
                <a:gd name="T14" fmla="*/ 0 w 4"/>
                <a:gd name="T15" fmla="*/ 0 h 12"/>
                <a:gd name="T16" fmla="*/ 4 w 4"/>
                <a:gd name="T17" fmla="*/ 4 h 12"/>
                <a:gd name="T18" fmla="*/ 4 w 4"/>
                <a:gd name="T19" fmla="*/ 8 h 12"/>
                <a:gd name="T20" fmla="*/ 4 w 4"/>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12"/>
                  </a:moveTo>
                  <a:lnTo>
                    <a:pt x="0" y="6"/>
                  </a:lnTo>
                  <a:lnTo>
                    <a:pt x="0" y="2"/>
                  </a:lnTo>
                  <a:lnTo>
                    <a:pt x="0" y="0"/>
                  </a:lnTo>
                  <a:lnTo>
                    <a:pt x="2" y="6"/>
                  </a:lnTo>
                  <a:lnTo>
                    <a:pt x="2" y="8"/>
                  </a:lnTo>
                  <a:lnTo>
                    <a:pt x="2" y="12"/>
                  </a:lnTo>
                  <a:lnTo>
                    <a:pt x="0" y="0"/>
                  </a:lnTo>
                  <a:lnTo>
                    <a:pt x="4" y="4"/>
                  </a:lnTo>
                  <a:lnTo>
                    <a:pt x="4" y="8"/>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9" name="Freeform 1018"/>
            <p:cNvSpPr>
              <a:spLocks/>
            </p:cNvSpPr>
            <p:nvPr/>
          </p:nvSpPr>
          <p:spPr bwMode="auto">
            <a:xfrm>
              <a:off x="566" y="2752"/>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0" name="Freeform 1019"/>
            <p:cNvSpPr>
              <a:spLocks/>
            </p:cNvSpPr>
            <p:nvPr/>
          </p:nvSpPr>
          <p:spPr bwMode="auto">
            <a:xfrm>
              <a:off x="536" y="2738"/>
              <a:ext cx="54" cy="82"/>
            </a:xfrm>
            <a:custGeom>
              <a:avLst/>
              <a:gdLst>
                <a:gd name="T0" fmla="*/ 0 w 54"/>
                <a:gd name="T1" fmla="*/ 82 h 82"/>
                <a:gd name="T2" fmla="*/ 2 w 54"/>
                <a:gd name="T3" fmla="*/ 66 h 82"/>
                <a:gd name="T4" fmla="*/ 4 w 54"/>
                <a:gd name="T5" fmla="*/ 50 h 82"/>
                <a:gd name="T6" fmla="*/ 8 w 54"/>
                <a:gd name="T7" fmla="*/ 36 h 82"/>
                <a:gd name="T8" fmla="*/ 12 w 54"/>
                <a:gd name="T9" fmla="*/ 26 h 82"/>
                <a:gd name="T10" fmla="*/ 10 w 54"/>
                <a:gd name="T11" fmla="*/ 22 h 82"/>
                <a:gd name="T12" fmla="*/ 6 w 54"/>
                <a:gd name="T13" fmla="*/ 20 h 82"/>
                <a:gd name="T14" fmla="*/ 4 w 54"/>
                <a:gd name="T15" fmla="*/ 20 h 82"/>
                <a:gd name="T16" fmla="*/ 0 w 54"/>
                <a:gd name="T17" fmla="*/ 24 h 82"/>
                <a:gd name="T18" fmla="*/ 0 w 54"/>
                <a:gd name="T19" fmla="*/ 22 h 82"/>
                <a:gd name="T20" fmla="*/ 4 w 54"/>
                <a:gd name="T21" fmla="*/ 20 h 82"/>
                <a:gd name="T22" fmla="*/ 6 w 54"/>
                <a:gd name="T23" fmla="*/ 20 h 82"/>
                <a:gd name="T24" fmla="*/ 10 w 54"/>
                <a:gd name="T25" fmla="*/ 22 h 82"/>
                <a:gd name="T26" fmla="*/ 12 w 54"/>
                <a:gd name="T27" fmla="*/ 24 h 82"/>
                <a:gd name="T28" fmla="*/ 20 w 54"/>
                <a:gd name="T29" fmla="*/ 12 h 82"/>
                <a:gd name="T30" fmla="*/ 28 w 54"/>
                <a:gd name="T31" fmla="*/ 4 h 82"/>
                <a:gd name="T32" fmla="*/ 30 w 54"/>
                <a:gd name="T33" fmla="*/ 2 h 82"/>
                <a:gd name="T34" fmla="*/ 28 w 54"/>
                <a:gd name="T35" fmla="*/ 2 h 82"/>
                <a:gd name="T36" fmla="*/ 30 w 54"/>
                <a:gd name="T37" fmla="*/ 2 h 82"/>
                <a:gd name="T38" fmla="*/ 34 w 54"/>
                <a:gd name="T39" fmla="*/ 0 h 82"/>
                <a:gd name="T40" fmla="*/ 36 w 54"/>
                <a:gd name="T41" fmla="*/ 0 h 82"/>
                <a:gd name="T42" fmla="*/ 38 w 54"/>
                <a:gd name="T43" fmla="*/ 0 h 82"/>
                <a:gd name="T44" fmla="*/ 50 w 54"/>
                <a:gd name="T45" fmla="*/ 2 h 82"/>
                <a:gd name="T46" fmla="*/ 54 w 54"/>
                <a:gd name="T47" fmla="*/ 4 h 82"/>
                <a:gd name="T48" fmla="*/ 54 w 54"/>
                <a:gd name="T49" fmla="*/ 6 h 82"/>
                <a:gd name="T50" fmla="*/ 50 w 54"/>
                <a:gd name="T51" fmla="*/ 4 h 82"/>
                <a:gd name="T52" fmla="*/ 38 w 54"/>
                <a:gd name="T53" fmla="*/ 0 h 82"/>
                <a:gd name="T54" fmla="*/ 48 w 54"/>
                <a:gd name="T55" fmla="*/ 8 h 82"/>
                <a:gd name="T56" fmla="*/ 52 w 54"/>
                <a:gd name="T57" fmla="*/ 12 h 82"/>
                <a:gd name="T58" fmla="*/ 48 w 54"/>
                <a:gd name="T59" fmla="*/ 8 h 82"/>
                <a:gd name="T60" fmla="*/ 36 w 54"/>
                <a:gd name="T61" fmla="*/ 0 h 82"/>
                <a:gd name="T62" fmla="*/ 30 w 54"/>
                <a:gd name="T63" fmla="*/ 2 h 82"/>
                <a:gd name="T64" fmla="*/ 36 w 54"/>
                <a:gd name="T65" fmla="*/ 4 h 82"/>
                <a:gd name="T66" fmla="*/ 38 w 54"/>
                <a:gd name="T67" fmla="*/ 4 h 82"/>
                <a:gd name="T68" fmla="*/ 36 w 54"/>
                <a:gd name="T69" fmla="*/ 6 h 82"/>
                <a:gd name="T70" fmla="*/ 34 w 54"/>
                <a:gd name="T71" fmla="*/ 4 h 82"/>
                <a:gd name="T72" fmla="*/ 30 w 54"/>
                <a:gd name="T73" fmla="*/ 2 h 82"/>
                <a:gd name="T74" fmla="*/ 22 w 54"/>
                <a:gd name="T75" fmla="*/ 10 h 82"/>
                <a:gd name="T76" fmla="*/ 28 w 54"/>
                <a:gd name="T77" fmla="*/ 10 h 82"/>
                <a:gd name="T78" fmla="*/ 30 w 54"/>
                <a:gd name="T79" fmla="*/ 12 h 82"/>
                <a:gd name="T80" fmla="*/ 28 w 54"/>
                <a:gd name="T81" fmla="*/ 10 h 82"/>
                <a:gd name="T82" fmla="*/ 26 w 54"/>
                <a:gd name="T83" fmla="*/ 10 h 82"/>
                <a:gd name="T84" fmla="*/ 22 w 54"/>
                <a:gd name="T85" fmla="*/ 10 h 82"/>
                <a:gd name="T86" fmla="*/ 14 w 54"/>
                <a:gd name="T87" fmla="*/ 24 h 82"/>
                <a:gd name="T88" fmla="*/ 18 w 54"/>
                <a:gd name="T89" fmla="*/ 22 h 82"/>
                <a:gd name="T90" fmla="*/ 24 w 54"/>
                <a:gd name="T91" fmla="*/ 20 h 82"/>
                <a:gd name="T92" fmla="*/ 28 w 54"/>
                <a:gd name="T93" fmla="*/ 20 h 82"/>
                <a:gd name="T94" fmla="*/ 32 w 54"/>
                <a:gd name="T95" fmla="*/ 24 h 82"/>
                <a:gd name="T96" fmla="*/ 24 w 54"/>
                <a:gd name="T97" fmla="*/ 20 h 82"/>
                <a:gd name="T98" fmla="*/ 18 w 54"/>
                <a:gd name="T99" fmla="*/ 22 h 82"/>
                <a:gd name="T100" fmla="*/ 14 w 54"/>
                <a:gd name="T101" fmla="*/ 24 h 82"/>
                <a:gd name="T102" fmla="*/ 12 w 54"/>
                <a:gd name="T103" fmla="*/ 26 h 82"/>
                <a:gd name="T104" fmla="*/ 8 w 54"/>
                <a:gd name="T105" fmla="*/ 36 h 82"/>
                <a:gd name="T106" fmla="*/ 4 w 54"/>
                <a:gd name="T107" fmla="*/ 50 h 82"/>
                <a:gd name="T108" fmla="*/ 2 w 54"/>
                <a:gd name="T109" fmla="*/ 66 h 82"/>
                <a:gd name="T110" fmla="*/ 0 w 54"/>
                <a:gd name="T111" fmla="*/ 82 h 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82"/>
                <a:gd name="T170" fmla="*/ 54 w 54"/>
                <a:gd name="T171" fmla="*/ 82 h 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82">
                  <a:moveTo>
                    <a:pt x="0" y="82"/>
                  </a:moveTo>
                  <a:lnTo>
                    <a:pt x="2" y="66"/>
                  </a:lnTo>
                  <a:lnTo>
                    <a:pt x="4" y="50"/>
                  </a:lnTo>
                  <a:lnTo>
                    <a:pt x="8" y="36"/>
                  </a:lnTo>
                  <a:lnTo>
                    <a:pt x="12" y="26"/>
                  </a:lnTo>
                  <a:lnTo>
                    <a:pt x="10" y="22"/>
                  </a:lnTo>
                  <a:lnTo>
                    <a:pt x="6" y="20"/>
                  </a:lnTo>
                  <a:lnTo>
                    <a:pt x="4" y="20"/>
                  </a:lnTo>
                  <a:lnTo>
                    <a:pt x="0" y="24"/>
                  </a:lnTo>
                  <a:lnTo>
                    <a:pt x="0" y="22"/>
                  </a:lnTo>
                  <a:lnTo>
                    <a:pt x="4" y="20"/>
                  </a:lnTo>
                  <a:lnTo>
                    <a:pt x="6" y="20"/>
                  </a:lnTo>
                  <a:lnTo>
                    <a:pt x="10" y="22"/>
                  </a:lnTo>
                  <a:lnTo>
                    <a:pt x="12" y="24"/>
                  </a:lnTo>
                  <a:lnTo>
                    <a:pt x="20" y="12"/>
                  </a:lnTo>
                  <a:lnTo>
                    <a:pt x="28" y="4"/>
                  </a:lnTo>
                  <a:lnTo>
                    <a:pt x="30" y="2"/>
                  </a:lnTo>
                  <a:lnTo>
                    <a:pt x="28" y="2"/>
                  </a:lnTo>
                  <a:lnTo>
                    <a:pt x="30" y="2"/>
                  </a:lnTo>
                  <a:lnTo>
                    <a:pt x="34" y="0"/>
                  </a:lnTo>
                  <a:lnTo>
                    <a:pt x="36" y="0"/>
                  </a:lnTo>
                  <a:lnTo>
                    <a:pt x="38" y="0"/>
                  </a:lnTo>
                  <a:lnTo>
                    <a:pt x="50" y="2"/>
                  </a:lnTo>
                  <a:lnTo>
                    <a:pt x="54" y="4"/>
                  </a:lnTo>
                  <a:lnTo>
                    <a:pt x="54" y="6"/>
                  </a:lnTo>
                  <a:lnTo>
                    <a:pt x="50" y="4"/>
                  </a:lnTo>
                  <a:lnTo>
                    <a:pt x="38" y="0"/>
                  </a:lnTo>
                  <a:lnTo>
                    <a:pt x="48" y="8"/>
                  </a:lnTo>
                  <a:lnTo>
                    <a:pt x="52" y="12"/>
                  </a:lnTo>
                  <a:lnTo>
                    <a:pt x="48" y="8"/>
                  </a:lnTo>
                  <a:lnTo>
                    <a:pt x="36" y="0"/>
                  </a:lnTo>
                  <a:lnTo>
                    <a:pt x="30" y="2"/>
                  </a:lnTo>
                  <a:lnTo>
                    <a:pt x="36" y="4"/>
                  </a:lnTo>
                  <a:lnTo>
                    <a:pt x="38" y="4"/>
                  </a:lnTo>
                  <a:lnTo>
                    <a:pt x="36" y="6"/>
                  </a:lnTo>
                  <a:lnTo>
                    <a:pt x="34" y="4"/>
                  </a:lnTo>
                  <a:lnTo>
                    <a:pt x="30" y="2"/>
                  </a:lnTo>
                  <a:lnTo>
                    <a:pt x="22" y="10"/>
                  </a:lnTo>
                  <a:lnTo>
                    <a:pt x="28" y="10"/>
                  </a:lnTo>
                  <a:lnTo>
                    <a:pt x="30" y="12"/>
                  </a:lnTo>
                  <a:lnTo>
                    <a:pt x="28" y="10"/>
                  </a:lnTo>
                  <a:lnTo>
                    <a:pt x="26" y="10"/>
                  </a:lnTo>
                  <a:lnTo>
                    <a:pt x="22" y="10"/>
                  </a:lnTo>
                  <a:lnTo>
                    <a:pt x="14" y="24"/>
                  </a:lnTo>
                  <a:lnTo>
                    <a:pt x="18" y="22"/>
                  </a:lnTo>
                  <a:lnTo>
                    <a:pt x="24" y="20"/>
                  </a:lnTo>
                  <a:lnTo>
                    <a:pt x="28" y="20"/>
                  </a:lnTo>
                  <a:lnTo>
                    <a:pt x="32" y="24"/>
                  </a:lnTo>
                  <a:lnTo>
                    <a:pt x="24" y="20"/>
                  </a:lnTo>
                  <a:lnTo>
                    <a:pt x="18"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29961" name="Freeform 1020"/>
            <p:cNvSpPr>
              <a:spLocks/>
            </p:cNvSpPr>
            <p:nvPr/>
          </p:nvSpPr>
          <p:spPr bwMode="auto">
            <a:xfrm>
              <a:off x="522" y="2740"/>
              <a:ext cx="16" cy="82"/>
            </a:xfrm>
            <a:custGeom>
              <a:avLst/>
              <a:gdLst>
                <a:gd name="T0" fmla="*/ 16 w 16"/>
                <a:gd name="T1" fmla="*/ 82 h 82"/>
                <a:gd name="T2" fmla="*/ 10 w 16"/>
                <a:gd name="T3" fmla="*/ 70 h 82"/>
                <a:gd name="T4" fmla="*/ 8 w 16"/>
                <a:gd name="T5" fmla="*/ 60 h 82"/>
                <a:gd name="T6" fmla="*/ 10 w 16"/>
                <a:gd name="T7" fmla="*/ 48 h 82"/>
                <a:gd name="T8" fmla="*/ 12 w 16"/>
                <a:gd name="T9" fmla="*/ 40 h 82"/>
                <a:gd name="T10" fmla="*/ 10 w 16"/>
                <a:gd name="T11" fmla="*/ 34 h 82"/>
                <a:gd name="T12" fmla="*/ 6 w 16"/>
                <a:gd name="T13" fmla="*/ 20 h 82"/>
                <a:gd name="T14" fmla="*/ 0 w 16"/>
                <a:gd name="T15" fmla="*/ 0 h 82"/>
                <a:gd name="T16" fmla="*/ 2 w 16"/>
                <a:gd name="T17" fmla="*/ 8 h 82"/>
                <a:gd name="T18" fmla="*/ 4 w 16"/>
                <a:gd name="T19" fmla="*/ 16 h 82"/>
                <a:gd name="T20" fmla="*/ 4 w 16"/>
                <a:gd name="T21" fmla="*/ 22 h 82"/>
                <a:gd name="T22" fmla="*/ 6 w 16"/>
                <a:gd name="T23" fmla="*/ 26 h 82"/>
                <a:gd name="T24" fmla="*/ 8 w 16"/>
                <a:gd name="T25" fmla="*/ 32 h 82"/>
                <a:gd name="T26" fmla="*/ 8 w 16"/>
                <a:gd name="T27" fmla="*/ 42 h 82"/>
                <a:gd name="T28" fmla="*/ 10 w 16"/>
                <a:gd name="T29" fmla="*/ 54 h 82"/>
                <a:gd name="T30" fmla="*/ 12 w 16"/>
                <a:gd name="T31" fmla="*/ 66 h 82"/>
                <a:gd name="T32" fmla="*/ 14 w 16"/>
                <a:gd name="T33" fmla="*/ 74 h 82"/>
                <a:gd name="T34" fmla="*/ 16 w 16"/>
                <a:gd name="T35" fmla="*/ 80 h 82"/>
                <a:gd name="T36" fmla="*/ 16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6" y="82"/>
                  </a:moveTo>
                  <a:lnTo>
                    <a:pt x="10" y="70"/>
                  </a:lnTo>
                  <a:lnTo>
                    <a:pt x="8" y="60"/>
                  </a:lnTo>
                  <a:lnTo>
                    <a:pt x="10" y="48"/>
                  </a:lnTo>
                  <a:lnTo>
                    <a:pt x="12" y="40"/>
                  </a:lnTo>
                  <a:lnTo>
                    <a:pt x="10" y="34"/>
                  </a:lnTo>
                  <a:lnTo>
                    <a:pt x="6" y="20"/>
                  </a:lnTo>
                  <a:lnTo>
                    <a:pt x="0" y="0"/>
                  </a:lnTo>
                  <a:lnTo>
                    <a:pt x="2" y="8"/>
                  </a:lnTo>
                  <a:lnTo>
                    <a:pt x="4" y="16"/>
                  </a:lnTo>
                  <a:lnTo>
                    <a:pt x="4" y="22"/>
                  </a:lnTo>
                  <a:lnTo>
                    <a:pt x="6" y="26"/>
                  </a:lnTo>
                  <a:lnTo>
                    <a:pt x="8" y="32"/>
                  </a:lnTo>
                  <a:lnTo>
                    <a:pt x="8" y="42"/>
                  </a:lnTo>
                  <a:lnTo>
                    <a:pt x="10" y="54"/>
                  </a:lnTo>
                  <a:lnTo>
                    <a:pt x="12" y="66"/>
                  </a:lnTo>
                  <a:lnTo>
                    <a:pt x="14" y="74"/>
                  </a:lnTo>
                  <a:lnTo>
                    <a:pt x="16" y="80"/>
                  </a:lnTo>
                  <a:lnTo>
                    <a:pt x="16" y="82"/>
                  </a:lnTo>
                  <a:close/>
                </a:path>
              </a:pathLst>
            </a:custGeom>
            <a:solidFill>
              <a:srgbClr val="55A26A"/>
            </a:solidFill>
            <a:ln w="3175">
              <a:solidFill>
                <a:srgbClr val="1D1D1B"/>
              </a:solidFill>
              <a:round/>
              <a:headEnd/>
              <a:tailEnd/>
            </a:ln>
          </p:spPr>
          <p:txBody>
            <a:bodyPr/>
            <a:lstStyle/>
            <a:p>
              <a:endParaRPr lang="en-US"/>
            </a:p>
          </p:txBody>
        </p:sp>
        <p:sp>
          <p:nvSpPr>
            <p:cNvPr id="29962" name="Freeform 1021"/>
            <p:cNvSpPr>
              <a:spLocks/>
            </p:cNvSpPr>
            <p:nvPr/>
          </p:nvSpPr>
          <p:spPr bwMode="auto">
            <a:xfrm>
              <a:off x="532" y="2660"/>
              <a:ext cx="22" cy="62"/>
            </a:xfrm>
            <a:custGeom>
              <a:avLst/>
              <a:gdLst>
                <a:gd name="T0" fmla="*/ 8 w 22"/>
                <a:gd name="T1" fmla="*/ 14 h 62"/>
                <a:gd name="T2" fmla="*/ 14 w 22"/>
                <a:gd name="T3" fmla="*/ 30 h 62"/>
                <a:gd name="T4" fmla="*/ 20 w 22"/>
                <a:gd name="T5" fmla="*/ 46 h 62"/>
                <a:gd name="T6" fmla="*/ 22 w 22"/>
                <a:gd name="T7" fmla="*/ 62 h 62"/>
                <a:gd name="T8" fmla="*/ 16 w 22"/>
                <a:gd name="T9" fmla="*/ 44 h 62"/>
                <a:gd name="T10" fmla="*/ 12 w 22"/>
                <a:gd name="T11" fmla="*/ 28 h 62"/>
                <a:gd name="T12" fmla="*/ 2 w 22"/>
                <a:gd name="T13" fmla="*/ 8 h 62"/>
                <a:gd name="T14" fmla="*/ 0 w 22"/>
                <a:gd name="T15" fmla="*/ 0 h 62"/>
                <a:gd name="T16" fmla="*/ 8 w 22"/>
                <a:gd name="T17" fmla="*/ 14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4"/>
                  </a:moveTo>
                  <a:lnTo>
                    <a:pt x="14" y="30"/>
                  </a:lnTo>
                  <a:lnTo>
                    <a:pt x="20" y="46"/>
                  </a:lnTo>
                  <a:lnTo>
                    <a:pt x="22" y="62"/>
                  </a:lnTo>
                  <a:lnTo>
                    <a:pt x="16" y="44"/>
                  </a:lnTo>
                  <a:lnTo>
                    <a:pt x="12" y="28"/>
                  </a:lnTo>
                  <a:lnTo>
                    <a:pt x="2"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29963" name="Freeform 1022"/>
            <p:cNvSpPr>
              <a:spLocks/>
            </p:cNvSpPr>
            <p:nvPr/>
          </p:nvSpPr>
          <p:spPr bwMode="auto">
            <a:xfrm>
              <a:off x="534" y="2724"/>
              <a:ext cx="32" cy="102"/>
            </a:xfrm>
            <a:custGeom>
              <a:avLst/>
              <a:gdLst>
                <a:gd name="T0" fmla="*/ 6 w 32"/>
                <a:gd name="T1" fmla="*/ 68 h 102"/>
                <a:gd name="T2" fmla="*/ 2 w 32"/>
                <a:gd name="T3" fmla="*/ 86 h 102"/>
                <a:gd name="T4" fmla="*/ 0 w 32"/>
                <a:gd name="T5" fmla="*/ 102 h 102"/>
                <a:gd name="T6" fmla="*/ 2 w 32"/>
                <a:gd name="T7" fmla="*/ 98 h 102"/>
                <a:gd name="T8" fmla="*/ 6 w 32"/>
                <a:gd name="T9" fmla="*/ 90 h 102"/>
                <a:gd name="T10" fmla="*/ 10 w 32"/>
                <a:gd name="T11" fmla="*/ 72 h 102"/>
                <a:gd name="T12" fmla="*/ 12 w 32"/>
                <a:gd name="T13" fmla="*/ 54 h 102"/>
                <a:gd name="T14" fmla="*/ 14 w 32"/>
                <a:gd name="T15" fmla="*/ 38 h 102"/>
                <a:gd name="T16" fmla="*/ 18 w 32"/>
                <a:gd name="T17" fmla="*/ 26 h 102"/>
                <a:gd name="T18" fmla="*/ 32 w 32"/>
                <a:gd name="T19" fmla="*/ 0 h 102"/>
                <a:gd name="T20" fmla="*/ 16 w 32"/>
                <a:gd name="T21" fmla="*/ 20 h 102"/>
                <a:gd name="T22" fmla="*/ 14 w 32"/>
                <a:gd name="T23" fmla="*/ 28 h 102"/>
                <a:gd name="T24" fmla="*/ 10 w 32"/>
                <a:gd name="T25" fmla="*/ 42 h 102"/>
                <a:gd name="T26" fmla="*/ 6 w 32"/>
                <a:gd name="T27" fmla="*/ 68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8"/>
                  </a:moveTo>
                  <a:lnTo>
                    <a:pt x="2" y="86"/>
                  </a:lnTo>
                  <a:lnTo>
                    <a:pt x="0" y="102"/>
                  </a:lnTo>
                  <a:lnTo>
                    <a:pt x="2" y="98"/>
                  </a:lnTo>
                  <a:lnTo>
                    <a:pt x="6" y="90"/>
                  </a:lnTo>
                  <a:lnTo>
                    <a:pt x="10" y="72"/>
                  </a:lnTo>
                  <a:lnTo>
                    <a:pt x="12" y="54"/>
                  </a:lnTo>
                  <a:lnTo>
                    <a:pt x="14" y="38"/>
                  </a:lnTo>
                  <a:lnTo>
                    <a:pt x="18" y="26"/>
                  </a:lnTo>
                  <a:lnTo>
                    <a:pt x="32" y="0"/>
                  </a:lnTo>
                  <a:lnTo>
                    <a:pt x="16" y="20"/>
                  </a:lnTo>
                  <a:lnTo>
                    <a:pt x="14" y="28"/>
                  </a:lnTo>
                  <a:lnTo>
                    <a:pt x="10" y="42"/>
                  </a:lnTo>
                  <a:lnTo>
                    <a:pt x="6" y="68"/>
                  </a:lnTo>
                  <a:close/>
                </a:path>
              </a:pathLst>
            </a:custGeom>
            <a:solidFill>
              <a:srgbClr val="55A26A"/>
            </a:solidFill>
            <a:ln w="3175">
              <a:solidFill>
                <a:srgbClr val="1D1D1B"/>
              </a:solidFill>
              <a:round/>
              <a:headEnd/>
              <a:tailEnd/>
            </a:ln>
          </p:spPr>
          <p:txBody>
            <a:bodyPr/>
            <a:lstStyle/>
            <a:p>
              <a:endParaRPr lang="en-US"/>
            </a:p>
          </p:txBody>
        </p:sp>
        <p:sp>
          <p:nvSpPr>
            <p:cNvPr id="29964" name="Freeform 1023"/>
            <p:cNvSpPr>
              <a:spLocks/>
            </p:cNvSpPr>
            <p:nvPr/>
          </p:nvSpPr>
          <p:spPr bwMode="auto">
            <a:xfrm>
              <a:off x="566" y="2678"/>
              <a:ext cx="46" cy="46"/>
            </a:xfrm>
            <a:custGeom>
              <a:avLst/>
              <a:gdLst>
                <a:gd name="T0" fmla="*/ 32 w 46"/>
                <a:gd name="T1" fmla="*/ 10 h 46"/>
                <a:gd name="T2" fmla="*/ 20 w 46"/>
                <a:gd name="T3" fmla="*/ 22 h 46"/>
                <a:gd name="T4" fmla="*/ 6 w 46"/>
                <a:gd name="T5" fmla="*/ 34 h 46"/>
                <a:gd name="T6" fmla="*/ 0 w 46"/>
                <a:gd name="T7" fmla="*/ 46 h 46"/>
                <a:gd name="T8" fmla="*/ 12 w 46"/>
                <a:gd name="T9" fmla="*/ 32 h 46"/>
                <a:gd name="T10" fmla="*/ 24 w 46"/>
                <a:gd name="T11" fmla="*/ 22 h 46"/>
                <a:gd name="T12" fmla="*/ 40 w 46"/>
                <a:gd name="T13" fmla="*/ 8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2"/>
                  </a:lnTo>
                  <a:lnTo>
                    <a:pt x="6" y="34"/>
                  </a:lnTo>
                  <a:lnTo>
                    <a:pt x="0" y="46"/>
                  </a:lnTo>
                  <a:lnTo>
                    <a:pt x="12" y="32"/>
                  </a:lnTo>
                  <a:lnTo>
                    <a:pt x="24" y="22"/>
                  </a:lnTo>
                  <a:lnTo>
                    <a:pt x="40" y="8"/>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29965" name="Freeform 1024"/>
            <p:cNvSpPr>
              <a:spLocks/>
            </p:cNvSpPr>
            <p:nvPr/>
          </p:nvSpPr>
          <p:spPr bwMode="auto">
            <a:xfrm>
              <a:off x="540" y="2766"/>
              <a:ext cx="40" cy="56"/>
            </a:xfrm>
            <a:custGeom>
              <a:avLst/>
              <a:gdLst>
                <a:gd name="T0" fmla="*/ 0 w 40"/>
                <a:gd name="T1" fmla="*/ 56 h 56"/>
                <a:gd name="T2" fmla="*/ 4 w 40"/>
                <a:gd name="T3" fmla="*/ 44 h 56"/>
                <a:gd name="T4" fmla="*/ 6 w 40"/>
                <a:gd name="T5" fmla="*/ 34 h 56"/>
                <a:gd name="T6" fmla="*/ 8 w 40"/>
                <a:gd name="T7" fmla="*/ 20 h 56"/>
                <a:gd name="T8" fmla="*/ 12 w 40"/>
                <a:gd name="T9" fmla="*/ 4 h 56"/>
                <a:gd name="T10" fmla="*/ 14 w 40"/>
                <a:gd name="T11" fmla="*/ 4 h 56"/>
                <a:gd name="T12" fmla="*/ 18 w 40"/>
                <a:gd name="T13" fmla="*/ 6 h 56"/>
                <a:gd name="T14" fmla="*/ 26 w 40"/>
                <a:gd name="T15" fmla="*/ 10 h 56"/>
                <a:gd name="T16" fmla="*/ 36 w 40"/>
                <a:gd name="T17" fmla="*/ 14 h 56"/>
                <a:gd name="T18" fmla="*/ 38 w 40"/>
                <a:gd name="T19" fmla="*/ 14 h 56"/>
                <a:gd name="T20" fmla="*/ 40 w 40"/>
                <a:gd name="T21" fmla="*/ 12 h 56"/>
                <a:gd name="T22" fmla="*/ 38 w 40"/>
                <a:gd name="T23" fmla="*/ 14 h 56"/>
                <a:gd name="T24" fmla="*/ 34 w 40"/>
                <a:gd name="T25" fmla="*/ 14 h 56"/>
                <a:gd name="T26" fmla="*/ 24 w 40"/>
                <a:gd name="T27" fmla="*/ 8 h 56"/>
                <a:gd name="T28" fmla="*/ 16 w 40"/>
                <a:gd name="T29" fmla="*/ 2 h 56"/>
                <a:gd name="T30" fmla="*/ 12 w 40"/>
                <a:gd name="T31" fmla="*/ 0 h 56"/>
                <a:gd name="T32" fmla="*/ 10 w 40"/>
                <a:gd name="T33" fmla="*/ 0 h 56"/>
                <a:gd name="T34" fmla="*/ 8 w 40"/>
                <a:gd name="T35" fmla="*/ 6 h 56"/>
                <a:gd name="T36" fmla="*/ 6 w 40"/>
                <a:gd name="T37" fmla="*/ 16 h 56"/>
                <a:gd name="T38" fmla="*/ 4 w 40"/>
                <a:gd name="T39" fmla="*/ 28 h 56"/>
                <a:gd name="T40" fmla="*/ 2 w 40"/>
                <a:gd name="T41" fmla="*/ 40 h 56"/>
                <a:gd name="T42" fmla="*/ 2 w 40"/>
                <a:gd name="T43" fmla="*/ 48 h 56"/>
                <a:gd name="T44" fmla="*/ 0 w 40"/>
                <a:gd name="T45" fmla="*/ 54 h 56"/>
                <a:gd name="T46" fmla="*/ 0 w 40"/>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56"/>
                <a:gd name="T74" fmla="*/ 40 w 40"/>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56">
                  <a:moveTo>
                    <a:pt x="0" y="56"/>
                  </a:moveTo>
                  <a:lnTo>
                    <a:pt x="4" y="44"/>
                  </a:lnTo>
                  <a:lnTo>
                    <a:pt x="6" y="34"/>
                  </a:lnTo>
                  <a:lnTo>
                    <a:pt x="8" y="20"/>
                  </a:lnTo>
                  <a:lnTo>
                    <a:pt x="12" y="4"/>
                  </a:lnTo>
                  <a:lnTo>
                    <a:pt x="14" y="4"/>
                  </a:lnTo>
                  <a:lnTo>
                    <a:pt x="18" y="6"/>
                  </a:lnTo>
                  <a:lnTo>
                    <a:pt x="26" y="10"/>
                  </a:lnTo>
                  <a:lnTo>
                    <a:pt x="36" y="14"/>
                  </a:lnTo>
                  <a:lnTo>
                    <a:pt x="38" y="14"/>
                  </a:lnTo>
                  <a:lnTo>
                    <a:pt x="40" y="12"/>
                  </a:lnTo>
                  <a:lnTo>
                    <a:pt x="38" y="14"/>
                  </a:lnTo>
                  <a:lnTo>
                    <a:pt x="34" y="14"/>
                  </a:lnTo>
                  <a:lnTo>
                    <a:pt x="24" y="8"/>
                  </a:lnTo>
                  <a:lnTo>
                    <a:pt x="16" y="2"/>
                  </a:lnTo>
                  <a:lnTo>
                    <a:pt x="12" y="0"/>
                  </a:lnTo>
                  <a:lnTo>
                    <a:pt x="10" y="0"/>
                  </a:lnTo>
                  <a:lnTo>
                    <a:pt x="8" y="6"/>
                  </a:lnTo>
                  <a:lnTo>
                    <a:pt x="6" y="16"/>
                  </a:lnTo>
                  <a:lnTo>
                    <a:pt x="4" y="28"/>
                  </a:lnTo>
                  <a:lnTo>
                    <a:pt x="2"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29966" name="Freeform 1025"/>
            <p:cNvSpPr>
              <a:spLocks/>
            </p:cNvSpPr>
            <p:nvPr/>
          </p:nvSpPr>
          <p:spPr bwMode="auto">
            <a:xfrm>
              <a:off x="538" y="2786"/>
              <a:ext cx="58" cy="38"/>
            </a:xfrm>
            <a:custGeom>
              <a:avLst/>
              <a:gdLst>
                <a:gd name="T0" fmla="*/ 0 w 58"/>
                <a:gd name="T1" fmla="*/ 38 h 38"/>
                <a:gd name="T2" fmla="*/ 16 w 58"/>
                <a:gd name="T3" fmla="*/ 16 h 38"/>
                <a:gd name="T4" fmla="*/ 26 w 58"/>
                <a:gd name="T5" fmla="*/ 4 h 38"/>
                <a:gd name="T6" fmla="*/ 32 w 58"/>
                <a:gd name="T7" fmla="*/ 0 h 38"/>
                <a:gd name="T8" fmla="*/ 36 w 58"/>
                <a:gd name="T9" fmla="*/ 0 h 38"/>
                <a:gd name="T10" fmla="*/ 40 w 58"/>
                <a:gd name="T11" fmla="*/ 2 h 38"/>
                <a:gd name="T12" fmla="*/ 48 w 58"/>
                <a:gd name="T13" fmla="*/ 8 h 38"/>
                <a:gd name="T14" fmla="*/ 54 w 58"/>
                <a:gd name="T15" fmla="*/ 12 h 38"/>
                <a:gd name="T16" fmla="*/ 56 w 58"/>
                <a:gd name="T17" fmla="*/ 14 h 38"/>
                <a:gd name="T18" fmla="*/ 58 w 58"/>
                <a:gd name="T19" fmla="*/ 14 h 38"/>
                <a:gd name="T20" fmla="*/ 56 w 58"/>
                <a:gd name="T21" fmla="*/ 14 h 38"/>
                <a:gd name="T22" fmla="*/ 54 w 58"/>
                <a:gd name="T23" fmla="*/ 12 h 38"/>
                <a:gd name="T24" fmla="*/ 48 w 58"/>
                <a:gd name="T25" fmla="*/ 8 h 38"/>
                <a:gd name="T26" fmla="*/ 42 w 58"/>
                <a:gd name="T27" fmla="*/ 2 h 38"/>
                <a:gd name="T28" fmla="*/ 38 w 58"/>
                <a:gd name="T29" fmla="*/ 0 h 38"/>
                <a:gd name="T30" fmla="*/ 34 w 58"/>
                <a:gd name="T31" fmla="*/ 0 h 38"/>
                <a:gd name="T32" fmla="*/ 28 w 58"/>
                <a:gd name="T33" fmla="*/ 6 h 38"/>
                <a:gd name="T34" fmla="*/ 20 w 58"/>
                <a:gd name="T35" fmla="*/ 14 h 38"/>
                <a:gd name="T36" fmla="*/ 6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4"/>
                  </a:lnTo>
                  <a:lnTo>
                    <a:pt x="32" y="0"/>
                  </a:lnTo>
                  <a:lnTo>
                    <a:pt x="36" y="0"/>
                  </a:lnTo>
                  <a:lnTo>
                    <a:pt x="40" y="2"/>
                  </a:lnTo>
                  <a:lnTo>
                    <a:pt x="48" y="8"/>
                  </a:lnTo>
                  <a:lnTo>
                    <a:pt x="54" y="12"/>
                  </a:lnTo>
                  <a:lnTo>
                    <a:pt x="56" y="14"/>
                  </a:lnTo>
                  <a:lnTo>
                    <a:pt x="58" y="14"/>
                  </a:lnTo>
                  <a:lnTo>
                    <a:pt x="56" y="14"/>
                  </a:lnTo>
                  <a:lnTo>
                    <a:pt x="54" y="12"/>
                  </a:lnTo>
                  <a:lnTo>
                    <a:pt x="48" y="8"/>
                  </a:lnTo>
                  <a:lnTo>
                    <a:pt x="42" y="2"/>
                  </a:lnTo>
                  <a:lnTo>
                    <a:pt x="38" y="0"/>
                  </a:lnTo>
                  <a:lnTo>
                    <a:pt x="34" y="0"/>
                  </a:lnTo>
                  <a:lnTo>
                    <a:pt x="28" y="6"/>
                  </a:lnTo>
                  <a:lnTo>
                    <a:pt x="20" y="14"/>
                  </a:lnTo>
                  <a:lnTo>
                    <a:pt x="6" y="34"/>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7" name="Freeform 1026"/>
            <p:cNvSpPr>
              <a:spLocks/>
            </p:cNvSpPr>
            <p:nvPr/>
          </p:nvSpPr>
          <p:spPr bwMode="auto">
            <a:xfrm>
              <a:off x="538" y="2786"/>
              <a:ext cx="58" cy="38"/>
            </a:xfrm>
            <a:custGeom>
              <a:avLst/>
              <a:gdLst>
                <a:gd name="T0" fmla="*/ 0 w 58"/>
                <a:gd name="T1" fmla="*/ 38 h 38"/>
                <a:gd name="T2" fmla="*/ 16 w 58"/>
                <a:gd name="T3" fmla="*/ 16 h 38"/>
                <a:gd name="T4" fmla="*/ 26 w 58"/>
                <a:gd name="T5" fmla="*/ 4 h 38"/>
                <a:gd name="T6" fmla="*/ 32 w 58"/>
                <a:gd name="T7" fmla="*/ 0 h 38"/>
                <a:gd name="T8" fmla="*/ 36 w 58"/>
                <a:gd name="T9" fmla="*/ 0 h 38"/>
                <a:gd name="T10" fmla="*/ 40 w 58"/>
                <a:gd name="T11" fmla="*/ 2 h 38"/>
                <a:gd name="T12" fmla="*/ 48 w 58"/>
                <a:gd name="T13" fmla="*/ 8 h 38"/>
                <a:gd name="T14" fmla="*/ 54 w 58"/>
                <a:gd name="T15" fmla="*/ 12 h 38"/>
                <a:gd name="T16" fmla="*/ 56 w 58"/>
                <a:gd name="T17" fmla="*/ 14 h 38"/>
                <a:gd name="T18" fmla="*/ 58 w 58"/>
                <a:gd name="T19" fmla="*/ 14 h 38"/>
                <a:gd name="T20" fmla="*/ 56 w 58"/>
                <a:gd name="T21" fmla="*/ 14 h 38"/>
                <a:gd name="T22" fmla="*/ 54 w 58"/>
                <a:gd name="T23" fmla="*/ 12 h 38"/>
                <a:gd name="T24" fmla="*/ 48 w 58"/>
                <a:gd name="T25" fmla="*/ 8 h 38"/>
                <a:gd name="T26" fmla="*/ 42 w 58"/>
                <a:gd name="T27" fmla="*/ 2 h 38"/>
                <a:gd name="T28" fmla="*/ 38 w 58"/>
                <a:gd name="T29" fmla="*/ 0 h 38"/>
                <a:gd name="T30" fmla="*/ 34 w 58"/>
                <a:gd name="T31" fmla="*/ 0 h 38"/>
                <a:gd name="T32" fmla="*/ 28 w 58"/>
                <a:gd name="T33" fmla="*/ 6 h 38"/>
                <a:gd name="T34" fmla="*/ 20 w 58"/>
                <a:gd name="T35" fmla="*/ 14 h 38"/>
                <a:gd name="T36" fmla="*/ 6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4"/>
                  </a:lnTo>
                  <a:lnTo>
                    <a:pt x="32" y="0"/>
                  </a:lnTo>
                  <a:lnTo>
                    <a:pt x="36" y="0"/>
                  </a:lnTo>
                  <a:lnTo>
                    <a:pt x="40" y="2"/>
                  </a:lnTo>
                  <a:lnTo>
                    <a:pt x="48" y="8"/>
                  </a:lnTo>
                  <a:lnTo>
                    <a:pt x="54" y="12"/>
                  </a:lnTo>
                  <a:lnTo>
                    <a:pt x="56" y="14"/>
                  </a:lnTo>
                  <a:lnTo>
                    <a:pt x="58" y="14"/>
                  </a:lnTo>
                  <a:lnTo>
                    <a:pt x="56" y="14"/>
                  </a:lnTo>
                  <a:lnTo>
                    <a:pt x="54" y="12"/>
                  </a:lnTo>
                  <a:lnTo>
                    <a:pt x="48" y="8"/>
                  </a:lnTo>
                  <a:lnTo>
                    <a:pt x="42" y="2"/>
                  </a:lnTo>
                  <a:lnTo>
                    <a:pt x="38" y="0"/>
                  </a:lnTo>
                  <a:lnTo>
                    <a:pt x="34" y="0"/>
                  </a:lnTo>
                  <a:lnTo>
                    <a:pt x="28" y="6"/>
                  </a:lnTo>
                  <a:lnTo>
                    <a:pt x="20" y="14"/>
                  </a:lnTo>
                  <a:lnTo>
                    <a:pt x="6" y="34"/>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8" name="Freeform 1027"/>
            <p:cNvSpPr>
              <a:spLocks/>
            </p:cNvSpPr>
            <p:nvPr/>
          </p:nvSpPr>
          <p:spPr bwMode="auto">
            <a:xfrm>
              <a:off x="466" y="2812"/>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9" name="Freeform 1028"/>
            <p:cNvSpPr>
              <a:spLocks/>
            </p:cNvSpPr>
            <p:nvPr/>
          </p:nvSpPr>
          <p:spPr bwMode="auto">
            <a:xfrm>
              <a:off x="466" y="2812"/>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70" name="Freeform 1029"/>
            <p:cNvSpPr>
              <a:spLocks/>
            </p:cNvSpPr>
            <p:nvPr/>
          </p:nvSpPr>
          <p:spPr bwMode="auto">
            <a:xfrm>
              <a:off x="484" y="2786"/>
              <a:ext cx="54" cy="36"/>
            </a:xfrm>
            <a:custGeom>
              <a:avLst/>
              <a:gdLst>
                <a:gd name="T0" fmla="*/ 54 w 54"/>
                <a:gd name="T1" fmla="*/ 36 h 36"/>
                <a:gd name="T2" fmla="*/ 40 w 54"/>
                <a:gd name="T3" fmla="*/ 14 h 36"/>
                <a:gd name="T4" fmla="*/ 30 w 54"/>
                <a:gd name="T5" fmla="*/ 4 h 36"/>
                <a:gd name="T6" fmla="*/ 24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4 h 36"/>
                <a:gd name="T20" fmla="*/ 2 w 54"/>
                <a:gd name="T21" fmla="*/ 12 h 36"/>
                <a:gd name="T22" fmla="*/ 8 w 54"/>
                <a:gd name="T23" fmla="*/ 8 h 36"/>
                <a:gd name="T24" fmla="*/ 14 w 54"/>
                <a:gd name="T25" fmla="*/ 2 h 36"/>
                <a:gd name="T26" fmla="*/ 18 w 54"/>
                <a:gd name="T27" fmla="*/ 0 h 36"/>
                <a:gd name="T28" fmla="*/ 22 w 54"/>
                <a:gd name="T29" fmla="*/ 0 h 36"/>
                <a:gd name="T30" fmla="*/ 28 w 54"/>
                <a:gd name="T31" fmla="*/ 4 h 36"/>
                <a:gd name="T32" fmla="*/ 36 w 54"/>
                <a:gd name="T33" fmla="*/ 14 h 36"/>
                <a:gd name="T34" fmla="*/ 44 w 54"/>
                <a:gd name="T35" fmla="*/ 24 h 36"/>
                <a:gd name="T36" fmla="*/ 50 w 54"/>
                <a:gd name="T37" fmla="*/ 32 h 36"/>
                <a:gd name="T38" fmla="*/ 54 w 54"/>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6"/>
                <a:gd name="T62" fmla="*/ 54 w 54"/>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6">
                  <a:moveTo>
                    <a:pt x="54" y="36"/>
                  </a:moveTo>
                  <a:lnTo>
                    <a:pt x="40" y="14"/>
                  </a:lnTo>
                  <a:lnTo>
                    <a:pt x="30" y="4"/>
                  </a:lnTo>
                  <a:lnTo>
                    <a:pt x="24" y="0"/>
                  </a:lnTo>
                  <a:lnTo>
                    <a:pt x="20" y="0"/>
                  </a:lnTo>
                  <a:lnTo>
                    <a:pt x="16" y="2"/>
                  </a:lnTo>
                  <a:lnTo>
                    <a:pt x="10" y="8"/>
                  </a:lnTo>
                  <a:lnTo>
                    <a:pt x="4" y="12"/>
                  </a:lnTo>
                  <a:lnTo>
                    <a:pt x="2" y="14"/>
                  </a:lnTo>
                  <a:lnTo>
                    <a:pt x="0" y="14"/>
                  </a:lnTo>
                  <a:lnTo>
                    <a:pt x="2" y="12"/>
                  </a:lnTo>
                  <a:lnTo>
                    <a:pt x="8" y="8"/>
                  </a:lnTo>
                  <a:lnTo>
                    <a:pt x="14" y="2"/>
                  </a:lnTo>
                  <a:lnTo>
                    <a:pt x="18" y="0"/>
                  </a:lnTo>
                  <a:lnTo>
                    <a:pt x="22" y="0"/>
                  </a:lnTo>
                  <a:lnTo>
                    <a:pt x="28" y="4"/>
                  </a:lnTo>
                  <a:lnTo>
                    <a:pt x="36" y="14"/>
                  </a:lnTo>
                  <a:lnTo>
                    <a:pt x="44" y="24"/>
                  </a:lnTo>
                  <a:lnTo>
                    <a:pt x="50" y="32"/>
                  </a:lnTo>
                  <a:lnTo>
                    <a:pt x="54"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1" name="Freeform 1030"/>
            <p:cNvSpPr>
              <a:spLocks/>
            </p:cNvSpPr>
            <p:nvPr/>
          </p:nvSpPr>
          <p:spPr bwMode="auto">
            <a:xfrm>
              <a:off x="484" y="2786"/>
              <a:ext cx="54" cy="36"/>
            </a:xfrm>
            <a:custGeom>
              <a:avLst/>
              <a:gdLst>
                <a:gd name="T0" fmla="*/ 54 w 54"/>
                <a:gd name="T1" fmla="*/ 36 h 36"/>
                <a:gd name="T2" fmla="*/ 40 w 54"/>
                <a:gd name="T3" fmla="*/ 14 h 36"/>
                <a:gd name="T4" fmla="*/ 30 w 54"/>
                <a:gd name="T5" fmla="*/ 4 h 36"/>
                <a:gd name="T6" fmla="*/ 24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4 h 36"/>
                <a:gd name="T20" fmla="*/ 2 w 54"/>
                <a:gd name="T21" fmla="*/ 12 h 36"/>
                <a:gd name="T22" fmla="*/ 8 w 54"/>
                <a:gd name="T23" fmla="*/ 8 h 36"/>
                <a:gd name="T24" fmla="*/ 14 w 54"/>
                <a:gd name="T25" fmla="*/ 2 h 36"/>
                <a:gd name="T26" fmla="*/ 18 w 54"/>
                <a:gd name="T27" fmla="*/ 0 h 36"/>
                <a:gd name="T28" fmla="*/ 22 w 54"/>
                <a:gd name="T29" fmla="*/ 0 h 36"/>
                <a:gd name="T30" fmla="*/ 28 w 54"/>
                <a:gd name="T31" fmla="*/ 4 h 36"/>
                <a:gd name="T32" fmla="*/ 36 w 54"/>
                <a:gd name="T33" fmla="*/ 14 h 36"/>
                <a:gd name="T34" fmla="*/ 44 w 54"/>
                <a:gd name="T35" fmla="*/ 24 h 36"/>
                <a:gd name="T36" fmla="*/ 50 w 54"/>
                <a:gd name="T37" fmla="*/ 32 h 36"/>
                <a:gd name="T38" fmla="*/ 54 w 54"/>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6"/>
                <a:gd name="T62" fmla="*/ 54 w 54"/>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6">
                  <a:moveTo>
                    <a:pt x="54" y="36"/>
                  </a:moveTo>
                  <a:lnTo>
                    <a:pt x="40" y="14"/>
                  </a:lnTo>
                  <a:lnTo>
                    <a:pt x="30" y="4"/>
                  </a:lnTo>
                  <a:lnTo>
                    <a:pt x="24" y="0"/>
                  </a:lnTo>
                  <a:lnTo>
                    <a:pt x="20" y="0"/>
                  </a:lnTo>
                  <a:lnTo>
                    <a:pt x="16" y="2"/>
                  </a:lnTo>
                  <a:lnTo>
                    <a:pt x="10" y="8"/>
                  </a:lnTo>
                  <a:lnTo>
                    <a:pt x="4" y="12"/>
                  </a:lnTo>
                  <a:lnTo>
                    <a:pt x="2" y="14"/>
                  </a:lnTo>
                  <a:lnTo>
                    <a:pt x="0" y="14"/>
                  </a:lnTo>
                  <a:lnTo>
                    <a:pt x="2" y="12"/>
                  </a:lnTo>
                  <a:lnTo>
                    <a:pt x="8" y="8"/>
                  </a:lnTo>
                  <a:lnTo>
                    <a:pt x="14" y="2"/>
                  </a:lnTo>
                  <a:lnTo>
                    <a:pt x="18" y="0"/>
                  </a:lnTo>
                  <a:lnTo>
                    <a:pt x="22" y="0"/>
                  </a:lnTo>
                  <a:lnTo>
                    <a:pt x="28" y="4"/>
                  </a:lnTo>
                  <a:lnTo>
                    <a:pt x="36" y="14"/>
                  </a:lnTo>
                  <a:lnTo>
                    <a:pt x="44" y="24"/>
                  </a:lnTo>
                  <a:lnTo>
                    <a:pt x="50" y="32"/>
                  </a:lnTo>
                  <a:lnTo>
                    <a:pt x="54"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72" name="Freeform 1031"/>
            <p:cNvSpPr>
              <a:spLocks/>
            </p:cNvSpPr>
            <p:nvPr/>
          </p:nvSpPr>
          <p:spPr bwMode="auto">
            <a:xfrm>
              <a:off x="538" y="2754"/>
              <a:ext cx="46" cy="68"/>
            </a:xfrm>
            <a:custGeom>
              <a:avLst/>
              <a:gdLst>
                <a:gd name="T0" fmla="*/ 0 w 46"/>
                <a:gd name="T1" fmla="*/ 68 h 68"/>
                <a:gd name="T2" fmla="*/ 6 w 46"/>
                <a:gd name="T3" fmla="*/ 58 h 68"/>
                <a:gd name="T4" fmla="*/ 12 w 46"/>
                <a:gd name="T5" fmla="*/ 48 h 68"/>
                <a:gd name="T6" fmla="*/ 16 w 46"/>
                <a:gd name="T7" fmla="*/ 36 h 68"/>
                <a:gd name="T8" fmla="*/ 24 w 46"/>
                <a:gd name="T9" fmla="*/ 22 h 68"/>
                <a:gd name="T10" fmla="*/ 34 w 46"/>
                <a:gd name="T11" fmla="*/ 12 h 68"/>
                <a:gd name="T12" fmla="*/ 40 w 46"/>
                <a:gd name="T13" fmla="*/ 6 h 68"/>
                <a:gd name="T14" fmla="*/ 46 w 46"/>
                <a:gd name="T15" fmla="*/ 0 h 68"/>
                <a:gd name="T16" fmla="*/ 40 w 46"/>
                <a:gd name="T17" fmla="*/ 4 h 68"/>
                <a:gd name="T18" fmla="*/ 34 w 46"/>
                <a:gd name="T19" fmla="*/ 10 h 68"/>
                <a:gd name="T20" fmla="*/ 22 w 46"/>
                <a:gd name="T21" fmla="*/ 16 h 68"/>
                <a:gd name="T22" fmla="*/ 20 w 46"/>
                <a:gd name="T23" fmla="*/ 22 h 68"/>
                <a:gd name="T24" fmla="*/ 16 w 46"/>
                <a:gd name="T25" fmla="*/ 30 h 68"/>
                <a:gd name="T26" fmla="*/ 12 w 46"/>
                <a:gd name="T27" fmla="*/ 42 h 68"/>
                <a:gd name="T28" fmla="*/ 6 w 46"/>
                <a:gd name="T29" fmla="*/ 54 h 68"/>
                <a:gd name="T30" fmla="*/ 4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6" y="58"/>
                  </a:lnTo>
                  <a:lnTo>
                    <a:pt x="12" y="48"/>
                  </a:lnTo>
                  <a:lnTo>
                    <a:pt x="16" y="36"/>
                  </a:lnTo>
                  <a:lnTo>
                    <a:pt x="24" y="22"/>
                  </a:lnTo>
                  <a:lnTo>
                    <a:pt x="34" y="12"/>
                  </a:lnTo>
                  <a:lnTo>
                    <a:pt x="40" y="6"/>
                  </a:lnTo>
                  <a:lnTo>
                    <a:pt x="46" y="0"/>
                  </a:lnTo>
                  <a:lnTo>
                    <a:pt x="40" y="4"/>
                  </a:lnTo>
                  <a:lnTo>
                    <a:pt x="34" y="10"/>
                  </a:lnTo>
                  <a:lnTo>
                    <a:pt x="22" y="16"/>
                  </a:lnTo>
                  <a:lnTo>
                    <a:pt x="20" y="22"/>
                  </a:lnTo>
                  <a:lnTo>
                    <a:pt x="16" y="30"/>
                  </a:lnTo>
                  <a:lnTo>
                    <a:pt x="12" y="42"/>
                  </a:lnTo>
                  <a:lnTo>
                    <a:pt x="6"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29973" name="Freeform 1032"/>
            <p:cNvSpPr>
              <a:spLocks/>
            </p:cNvSpPr>
            <p:nvPr/>
          </p:nvSpPr>
          <p:spPr bwMode="auto">
            <a:xfrm>
              <a:off x="526" y="2820"/>
              <a:ext cx="12" cy="8"/>
            </a:xfrm>
            <a:custGeom>
              <a:avLst/>
              <a:gdLst>
                <a:gd name="T0" fmla="*/ 12 w 12"/>
                <a:gd name="T1" fmla="*/ 2 h 8"/>
                <a:gd name="T2" fmla="*/ 8 w 12"/>
                <a:gd name="T3" fmla="*/ 0 h 8"/>
                <a:gd name="T4" fmla="*/ 6 w 12"/>
                <a:gd name="T5" fmla="*/ 0 h 8"/>
                <a:gd name="T6" fmla="*/ 4 w 12"/>
                <a:gd name="T7" fmla="*/ 2 h 8"/>
                <a:gd name="T8" fmla="*/ 0 w 12"/>
                <a:gd name="T9" fmla="*/ 8 h 8"/>
                <a:gd name="T10" fmla="*/ 6 w 12"/>
                <a:gd name="T11" fmla="*/ 4 h 8"/>
                <a:gd name="T12" fmla="*/ 12 w 12"/>
                <a:gd name="T13" fmla="*/ 2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2"/>
                  </a:moveTo>
                  <a:lnTo>
                    <a:pt x="8" y="0"/>
                  </a:lnTo>
                  <a:lnTo>
                    <a:pt x="6" y="0"/>
                  </a:lnTo>
                  <a:lnTo>
                    <a:pt x="4" y="2"/>
                  </a:lnTo>
                  <a:lnTo>
                    <a:pt x="0" y="8"/>
                  </a:lnTo>
                  <a:lnTo>
                    <a:pt x="6" y="4"/>
                  </a:lnTo>
                  <a:lnTo>
                    <a:pt x="12" y="2"/>
                  </a:lnTo>
                  <a:close/>
                </a:path>
              </a:pathLst>
            </a:custGeom>
            <a:solidFill>
              <a:srgbClr val="55A26A"/>
            </a:solidFill>
            <a:ln w="3175">
              <a:solidFill>
                <a:srgbClr val="1D1D1B"/>
              </a:solidFill>
              <a:round/>
              <a:headEnd/>
              <a:tailEnd/>
            </a:ln>
          </p:spPr>
          <p:txBody>
            <a:bodyPr/>
            <a:lstStyle/>
            <a:p>
              <a:endParaRPr lang="en-US"/>
            </a:p>
          </p:txBody>
        </p:sp>
        <p:sp>
          <p:nvSpPr>
            <p:cNvPr id="29974" name="Freeform 1033"/>
            <p:cNvSpPr>
              <a:spLocks/>
            </p:cNvSpPr>
            <p:nvPr/>
          </p:nvSpPr>
          <p:spPr bwMode="auto">
            <a:xfrm>
              <a:off x="532" y="2696"/>
              <a:ext cx="6" cy="126"/>
            </a:xfrm>
            <a:custGeom>
              <a:avLst/>
              <a:gdLst>
                <a:gd name="T0" fmla="*/ 6 w 6"/>
                <a:gd name="T1" fmla="*/ 126 h 126"/>
                <a:gd name="T2" fmla="*/ 2 w 6"/>
                <a:gd name="T3" fmla="*/ 84 h 126"/>
                <a:gd name="T4" fmla="*/ 0 w 6"/>
                <a:gd name="T5" fmla="*/ 50 h 126"/>
                <a:gd name="T6" fmla="*/ 0 w 6"/>
                <a:gd name="T7" fmla="*/ 36 h 126"/>
                <a:gd name="T8" fmla="*/ 2 w 6"/>
                <a:gd name="T9" fmla="*/ 24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8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2" y="24"/>
                  </a:lnTo>
                  <a:lnTo>
                    <a:pt x="6" y="4"/>
                  </a:lnTo>
                  <a:lnTo>
                    <a:pt x="6" y="0"/>
                  </a:lnTo>
                  <a:lnTo>
                    <a:pt x="6" y="14"/>
                  </a:lnTo>
                  <a:lnTo>
                    <a:pt x="6" y="26"/>
                  </a:lnTo>
                  <a:lnTo>
                    <a:pt x="4" y="38"/>
                  </a:lnTo>
                  <a:lnTo>
                    <a:pt x="4" y="58"/>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29975" name="Freeform 1034"/>
            <p:cNvSpPr>
              <a:spLocks/>
            </p:cNvSpPr>
            <p:nvPr/>
          </p:nvSpPr>
          <p:spPr bwMode="auto">
            <a:xfrm>
              <a:off x="538" y="2818"/>
              <a:ext cx="36" cy="4"/>
            </a:xfrm>
            <a:custGeom>
              <a:avLst/>
              <a:gdLst>
                <a:gd name="T0" fmla="*/ 0 w 36"/>
                <a:gd name="T1" fmla="*/ 4 h 4"/>
                <a:gd name="T2" fmla="*/ 8 w 36"/>
                <a:gd name="T3" fmla="*/ 2 h 4"/>
                <a:gd name="T4" fmla="*/ 18 w 36"/>
                <a:gd name="T5" fmla="*/ 2 h 4"/>
                <a:gd name="T6" fmla="*/ 30 w 36"/>
                <a:gd name="T7" fmla="*/ 0 h 4"/>
                <a:gd name="T8" fmla="*/ 36 w 36"/>
                <a:gd name="T9" fmla="*/ 0 h 4"/>
                <a:gd name="T10" fmla="*/ 30 w 36"/>
                <a:gd name="T11" fmla="*/ 2 h 4"/>
                <a:gd name="T12" fmla="*/ 20 w 36"/>
                <a:gd name="T13" fmla="*/ 4 h 4"/>
                <a:gd name="T14" fmla="*/ 0 w 3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
                <a:gd name="T26" fmla="*/ 36 w 3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
                  <a:moveTo>
                    <a:pt x="0" y="4"/>
                  </a:moveTo>
                  <a:lnTo>
                    <a:pt x="8" y="2"/>
                  </a:lnTo>
                  <a:lnTo>
                    <a:pt x="18" y="2"/>
                  </a:lnTo>
                  <a:lnTo>
                    <a:pt x="30" y="0"/>
                  </a:lnTo>
                  <a:lnTo>
                    <a:pt x="36" y="0"/>
                  </a:lnTo>
                  <a:lnTo>
                    <a:pt x="30" y="2"/>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29976" name="Freeform 1035"/>
            <p:cNvSpPr>
              <a:spLocks/>
            </p:cNvSpPr>
            <p:nvPr/>
          </p:nvSpPr>
          <p:spPr bwMode="auto">
            <a:xfrm>
              <a:off x="528" y="2822"/>
              <a:ext cx="10" cy="10"/>
            </a:xfrm>
            <a:custGeom>
              <a:avLst/>
              <a:gdLst>
                <a:gd name="T0" fmla="*/ 10 w 10"/>
                <a:gd name="T1" fmla="*/ 0 h 10"/>
                <a:gd name="T2" fmla="*/ 6 w 10"/>
                <a:gd name="T3" fmla="*/ 0 h 10"/>
                <a:gd name="T4" fmla="*/ 4 w 10"/>
                <a:gd name="T5" fmla="*/ 2 h 10"/>
                <a:gd name="T6" fmla="*/ 4 w 10"/>
                <a:gd name="T7" fmla="*/ 4 h 10"/>
                <a:gd name="T8" fmla="*/ 2 w 10"/>
                <a:gd name="T9" fmla="*/ 8 h 10"/>
                <a:gd name="T10" fmla="*/ 0 w 10"/>
                <a:gd name="T11" fmla="*/ 10 h 10"/>
                <a:gd name="T12" fmla="*/ 2 w 10"/>
                <a:gd name="T13" fmla="*/ 8 h 10"/>
                <a:gd name="T14" fmla="*/ 6 w 10"/>
                <a:gd name="T15" fmla="*/ 4 h 10"/>
                <a:gd name="T16" fmla="*/ 1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10" y="0"/>
                  </a:moveTo>
                  <a:lnTo>
                    <a:pt x="6" y="0"/>
                  </a:lnTo>
                  <a:lnTo>
                    <a:pt x="4" y="2"/>
                  </a:lnTo>
                  <a:lnTo>
                    <a:pt x="4" y="4"/>
                  </a:lnTo>
                  <a:lnTo>
                    <a:pt x="2" y="8"/>
                  </a:lnTo>
                  <a:lnTo>
                    <a:pt x="0" y="10"/>
                  </a:lnTo>
                  <a:lnTo>
                    <a:pt x="2" y="8"/>
                  </a:lnTo>
                  <a:lnTo>
                    <a:pt x="6" y="4"/>
                  </a:lnTo>
                  <a:lnTo>
                    <a:pt x="10" y="0"/>
                  </a:lnTo>
                  <a:close/>
                </a:path>
              </a:pathLst>
            </a:custGeom>
            <a:solidFill>
              <a:srgbClr val="55A26A"/>
            </a:solidFill>
            <a:ln w="3175">
              <a:solidFill>
                <a:srgbClr val="1D1D1B"/>
              </a:solidFill>
              <a:round/>
              <a:headEnd/>
              <a:tailEnd/>
            </a:ln>
          </p:spPr>
          <p:txBody>
            <a:bodyPr/>
            <a:lstStyle/>
            <a:p>
              <a:endParaRPr lang="en-US"/>
            </a:p>
          </p:txBody>
        </p:sp>
        <p:sp>
          <p:nvSpPr>
            <p:cNvPr id="29977" name="Freeform 1036"/>
            <p:cNvSpPr>
              <a:spLocks/>
            </p:cNvSpPr>
            <p:nvPr/>
          </p:nvSpPr>
          <p:spPr bwMode="auto">
            <a:xfrm>
              <a:off x="510" y="2710"/>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8" name="Freeform 1037"/>
            <p:cNvSpPr>
              <a:spLocks/>
            </p:cNvSpPr>
            <p:nvPr/>
          </p:nvSpPr>
          <p:spPr bwMode="auto">
            <a:xfrm>
              <a:off x="510" y="2710"/>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79" name="Freeform 1038"/>
            <p:cNvSpPr>
              <a:spLocks/>
            </p:cNvSpPr>
            <p:nvPr/>
          </p:nvSpPr>
          <p:spPr bwMode="auto">
            <a:xfrm>
              <a:off x="538" y="2804"/>
              <a:ext cx="32" cy="18"/>
            </a:xfrm>
            <a:custGeom>
              <a:avLst/>
              <a:gdLst>
                <a:gd name="T0" fmla="*/ 0 w 32"/>
                <a:gd name="T1" fmla="*/ 18 h 18"/>
                <a:gd name="T2" fmla="*/ 6 w 32"/>
                <a:gd name="T3" fmla="*/ 14 h 18"/>
                <a:gd name="T4" fmla="*/ 10 w 32"/>
                <a:gd name="T5" fmla="*/ 10 h 18"/>
                <a:gd name="T6" fmla="*/ 16 w 32"/>
                <a:gd name="T7" fmla="*/ 8 h 18"/>
                <a:gd name="T8" fmla="*/ 26 w 32"/>
                <a:gd name="T9" fmla="*/ 2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4"/>
                  </a:lnTo>
                  <a:lnTo>
                    <a:pt x="10" y="10"/>
                  </a:lnTo>
                  <a:lnTo>
                    <a:pt x="16" y="8"/>
                  </a:lnTo>
                  <a:lnTo>
                    <a:pt x="26" y="2"/>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29980" name="Freeform 1039"/>
            <p:cNvSpPr>
              <a:spLocks/>
            </p:cNvSpPr>
            <p:nvPr/>
          </p:nvSpPr>
          <p:spPr bwMode="auto">
            <a:xfrm>
              <a:off x="768" y="2846"/>
              <a:ext cx="24" cy="28"/>
            </a:xfrm>
            <a:custGeom>
              <a:avLst/>
              <a:gdLst>
                <a:gd name="T0" fmla="*/ 24 w 24"/>
                <a:gd name="T1" fmla="*/ 28 h 28"/>
                <a:gd name="T2" fmla="*/ 18 w 24"/>
                <a:gd name="T3" fmla="*/ 24 h 28"/>
                <a:gd name="T4" fmla="*/ 14 w 24"/>
                <a:gd name="T5" fmla="*/ 20 h 28"/>
                <a:gd name="T6" fmla="*/ 10 w 24"/>
                <a:gd name="T7" fmla="*/ 14 h 28"/>
                <a:gd name="T8" fmla="*/ 4 w 24"/>
                <a:gd name="T9" fmla="*/ 4 h 28"/>
                <a:gd name="T10" fmla="*/ 0 w 24"/>
                <a:gd name="T11" fmla="*/ 0 h 28"/>
                <a:gd name="T12" fmla="*/ 6 w 24"/>
                <a:gd name="T13" fmla="*/ 4 h 28"/>
                <a:gd name="T14" fmla="*/ 10 w 24"/>
                <a:gd name="T15" fmla="*/ 8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4" y="20"/>
                  </a:lnTo>
                  <a:lnTo>
                    <a:pt x="10" y="14"/>
                  </a:lnTo>
                  <a:lnTo>
                    <a:pt x="4" y="4"/>
                  </a:lnTo>
                  <a:lnTo>
                    <a:pt x="0" y="0"/>
                  </a:lnTo>
                  <a:lnTo>
                    <a:pt x="6" y="4"/>
                  </a:lnTo>
                  <a:lnTo>
                    <a:pt x="10" y="8"/>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29981" name="Freeform 1040"/>
            <p:cNvSpPr>
              <a:spLocks/>
            </p:cNvSpPr>
            <p:nvPr/>
          </p:nvSpPr>
          <p:spPr bwMode="auto">
            <a:xfrm>
              <a:off x="752" y="2812"/>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2" name="Freeform 1041"/>
            <p:cNvSpPr>
              <a:spLocks/>
            </p:cNvSpPr>
            <p:nvPr/>
          </p:nvSpPr>
          <p:spPr bwMode="auto">
            <a:xfrm>
              <a:off x="752" y="2812"/>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10"/>
                  </a:lnTo>
                  <a:lnTo>
                    <a:pt x="0" y="0"/>
                  </a:lnTo>
                  <a:lnTo>
                    <a:pt x="4" y="10"/>
                  </a:lnTo>
                  <a:lnTo>
                    <a:pt x="8"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83" name="Freeform 1042"/>
            <p:cNvSpPr>
              <a:spLocks/>
            </p:cNvSpPr>
            <p:nvPr/>
          </p:nvSpPr>
          <p:spPr bwMode="auto">
            <a:xfrm>
              <a:off x="760" y="2854"/>
              <a:ext cx="32" cy="22"/>
            </a:xfrm>
            <a:custGeom>
              <a:avLst/>
              <a:gdLst>
                <a:gd name="T0" fmla="*/ 32 w 32"/>
                <a:gd name="T1" fmla="*/ 22 h 22"/>
                <a:gd name="T2" fmla="*/ 24 w 32"/>
                <a:gd name="T3" fmla="*/ 18 h 22"/>
                <a:gd name="T4" fmla="*/ 18 w 32"/>
                <a:gd name="T5" fmla="*/ 16 h 22"/>
                <a:gd name="T6" fmla="*/ 14 w 32"/>
                <a:gd name="T7" fmla="*/ 12 h 22"/>
                <a:gd name="T8" fmla="*/ 6 w 32"/>
                <a:gd name="T9" fmla="*/ 4 h 22"/>
                <a:gd name="T10" fmla="*/ 0 w 32"/>
                <a:gd name="T11" fmla="*/ 0 h 22"/>
                <a:gd name="T12" fmla="*/ 6 w 32"/>
                <a:gd name="T13" fmla="*/ 2 h 22"/>
                <a:gd name="T14" fmla="*/ 12 w 32"/>
                <a:gd name="T15" fmla="*/ 4 h 22"/>
                <a:gd name="T16" fmla="*/ 16 w 32"/>
                <a:gd name="T17" fmla="*/ 8 h 22"/>
                <a:gd name="T18" fmla="*/ 32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32" y="22"/>
                  </a:moveTo>
                  <a:lnTo>
                    <a:pt x="24" y="18"/>
                  </a:lnTo>
                  <a:lnTo>
                    <a:pt x="18" y="16"/>
                  </a:lnTo>
                  <a:lnTo>
                    <a:pt x="14" y="12"/>
                  </a:lnTo>
                  <a:lnTo>
                    <a:pt x="6" y="4"/>
                  </a:lnTo>
                  <a:lnTo>
                    <a:pt x="0" y="0"/>
                  </a:lnTo>
                  <a:lnTo>
                    <a:pt x="6" y="2"/>
                  </a:lnTo>
                  <a:lnTo>
                    <a:pt x="12" y="4"/>
                  </a:lnTo>
                  <a:lnTo>
                    <a:pt x="16" y="8"/>
                  </a:lnTo>
                  <a:lnTo>
                    <a:pt x="32" y="22"/>
                  </a:lnTo>
                  <a:close/>
                </a:path>
              </a:pathLst>
            </a:custGeom>
            <a:solidFill>
              <a:srgbClr val="55A26A"/>
            </a:solidFill>
            <a:ln w="3175">
              <a:solidFill>
                <a:srgbClr val="1D1D1B"/>
              </a:solidFill>
              <a:round/>
              <a:headEnd/>
              <a:tailEnd/>
            </a:ln>
          </p:spPr>
          <p:txBody>
            <a:bodyPr/>
            <a:lstStyle/>
            <a:p>
              <a:endParaRPr lang="en-US"/>
            </a:p>
          </p:txBody>
        </p:sp>
        <p:sp>
          <p:nvSpPr>
            <p:cNvPr id="29984" name="Freeform 1043"/>
            <p:cNvSpPr>
              <a:spLocks/>
            </p:cNvSpPr>
            <p:nvPr/>
          </p:nvSpPr>
          <p:spPr bwMode="auto">
            <a:xfrm>
              <a:off x="792" y="2772"/>
              <a:ext cx="22" cy="104"/>
            </a:xfrm>
            <a:custGeom>
              <a:avLst/>
              <a:gdLst>
                <a:gd name="T0" fmla="*/ 10 w 22"/>
                <a:gd name="T1" fmla="*/ 70 h 104"/>
                <a:gd name="T2" fmla="*/ 4 w 22"/>
                <a:gd name="T3" fmla="*/ 90 h 104"/>
                <a:gd name="T4" fmla="*/ 2 w 22"/>
                <a:gd name="T5" fmla="*/ 104 h 104"/>
                <a:gd name="T6" fmla="*/ 0 w 22"/>
                <a:gd name="T7" fmla="*/ 100 h 104"/>
                <a:gd name="T8" fmla="*/ 2 w 22"/>
                <a:gd name="T9" fmla="*/ 90 h 104"/>
                <a:gd name="T10" fmla="*/ 6 w 22"/>
                <a:gd name="T11" fmla="*/ 72 h 104"/>
                <a:gd name="T12" fmla="*/ 10 w 22"/>
                <a:gd name="T13" fmla="*/ 54 h 104"/>
                <a:gd name="T14" fmla="*/ 14 w 22"/>
                <a:gd name="T15" fmla="*/ 40 h 104"/>
                <a:gd name="T16" fmla="*/ 16 w 22"/>
                <a:gd name="T17" fmla="*/ 28 h 104"/>
                <a:gd name="T18" fmla="*/ 16 w 22"/>
                <a:gd name="T19" fmla="*/ 0 h 104"/>
                <a:gd name="T20" fmla="*/ 22 w 22"/>
                <a:gd name="T21" fmla="*/ 22 h 104"/>
                <a:gd name="T22" fmla="*/ 20 w 22"/>
                <a:gd name="T23" fmla="*/ 30 h 104"/>
                <a:gd name="T24" fmla="*/ 18 w 22"/>
                <a:gd name="T25" fmla="*/ 46 h 104"/>
                <a:gd name="T26" fmla="*/ 10 w 22"/>
                <a:gd name="T27" fmla="*/ 7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4"/>
                <a:gd name="T44" fmla="*/ 22 w 2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4">
                  <a:moveTo>
                    <a:pt x="10" y="70"/>
                  </a:moveTo>
                  <a:lnTo>
                    <a:pt x="4" y="90"/>
                  </a:lnTo>
                  <a:lnTo>
                    <a:pt x="2" y="104"/>
                  </a:lnTo>
                  <a:lnTo>
                    <a:pt x="0" y="100"/>
                  </a:lnTo>
                  <a:lnTo>
                    <a:pt x="2" y="90"/>
                  </a:lnTo>
                  <a:lnTo>
                    <a:pt x="6" y="72"/>
                  </a:lnTo>
                  <a:lnTo>
                    <a:pt x="10" y="54"/>
                  </a:lnTo>
                  <a:lnTo>
                    <a:pt x="14" y="40"/>
                  </a:lnTo>
                  <a:lnTo>
                    <a:pt x="16" y="28"/>
                  </a:lnTo>
                  <a:lnTo>
                    <a:pt x="16" y="0"/>
                  </a:lnTo>
                  <a:lnTo>
                    <a:pt x="22" y="22"/>
                  </a:lnTo>
                  <a:lnTo>
                    <a:pt x="20" y="30"/>
                  </a:lnTo>
                  <a:lnTo>
                    <a:pt x="18" y="46"/>
                  </a:lnTo>
                  <a:lnTo>
                    <a:pt x="10" y="70"/>
                  </a:lnTo>
                  <a:close/>
                </a:path>
              </a:pathLst>
            </a:custGeom>
            <a:solidFill>
              <a:srgbClr val="55A26A"/>
            </a:solidFill>
            <a:ln w="3175">
              <a:solidFill>
                <a:srgbClr val="1D1D1B"/>
              </a:solidFill>
              <a:round/>
              <a:headEnd/>
              <a:tailEnd/>
            </a:ln>
          </p:spPr>
          <p:txBody>
            <a:bodyPr/>
            <a:lstStyle/>
            <a:p>
              <a:endParaRPr lang="en-US"/>
            </a:p>
          </p:txBody>
        </p:sp>
        <p:sp>
          <p:nvSpPr>
            <p:cNvPr id="29985" name="Freeform 1044"/>
            <p:cNvSpPr>
              <a:spLocks/>
            </p:cNvSpPr>
            <p:nvPr/>
          </p:nvSpPr>
          <p:spPr bwMode="auto">
            <a:xfrm>
              <a:off x="790" y="2854"/>
              <a:ext cx="86" cy="20"/>
            </a:xfrm>
            <a:custGeom>
              <a:avLst/>
              <a:gdLst>
                <a:gd name="T0" fmla="*/ 0 w 86"/>
                <a:gd name="T1" fmla="*/ 20 h 20"/>
                <a:gd name="T2" fmla="*/ 24 w 86"/>
                <a:gd name="T3" fmla="*/ 10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6 w 86"/>
                <a:gd name="T17" fmla="*/ 6 h 20"/>
                <a:gd name="T18" fmla="*/ 46 w 86"/>
                <a:gd name="T19" fmla="*/ 4 h 20"/>
                <a:gd name="T20" fmla="*/ 40 w 86"/>
                <a:gd name="T21" fmla="*/ 6 h 20"/>
                <a:gd name="T22" fmla="*/ 26 w 86"/>
                <a:gd name="T23" fmla="*/ 8 h 20"/>
                <a:gd name="T24" fmla="*/ 14 w 86"/>
                <a:gd name="T25" fmla="*/ 12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2"/>
                  </a:lnTo>
                  <a:lnTo>
                    <a:pt x="56" y="4"/>
                  </a:lnTo>
                  <a:lnTo>
                    <a:pt x="68" y="4"/>
                  </a:lnTo>
                  <a:lnTo>
                    <a:pt x="86" y="0"/>
                  </a:lnTo>
                  <a:lnTo>
                    <a:pt x="68" y="4"/>
                  </a:lnTo>
                  <a:lnTo>
                    <a:pt x="56" y="6"/>
                  </a:lnTo>
                  <a:lnTo>
                    <a:pt x="46" y="4"/>
                  </a:lnTo>
                  <a:lnTo>
                    <a:pt x="40" y="6"/>
                  </a:lnTo>
                  <a:lnTo>
                    <a:pt x="26" y="8"/>
                  </a:lnTo>
                  <a:lnTo>
                    <a:pt x="14" y="12"/>
                  </a:lnTo>
                  <a:lnTo>
                    <a:pt x="6" y="18"/>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6" name="Freeform 1045"/>
            <p:cNvSpPr>
              <a:spLocks/>
            </p:cNvSpPr>
            <p:nvPr/>
          </p:nvSpPr>
          <p:spPr bwMode="auto">
            <a:xfrm>
              <a:off x="790" y="2854"/>
              <a:ext cx="86" cy="20"/>
            </a:xfrm>
            <a:custGeom>
              <a:avLst/>
              <a:gdLst>
                <a:gd name="T0" fmla="*/ 0 w 86"/>
                <a:gd name="T1" fmla="*/ 20 h 20"/>
                <a:gd name="T2" fmla="*/ 24 w 86"/>
                <a:gd name="T3" fmla="*/ 10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6 w 86"/>
                <a:gd name="T17" fmla="*/ 6 h 20"/>
                <a:gd name="T18" fmla="*/ 46 w 86"/>
                <a:gd name="T19" fmla="*/ 4 h 20"/>
                <a:gd name="T20" fmla="*/ 40 w 86"/>
                <a:gd name="T21" fmla="*/ 6 h 20"/>
                <a:gd name="T22" fmla="*/ 26 w 86"/>
                <a:gd name="T23" fmla="*/ 8 h 20"/>
                <a:gd name="T24" fmla="*/ 14 w 86"/>
                <a:gd name="T25" fmla="*/ 12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2"/>
                  </a:lnTo>
                  <a:lnTo>
                    <a:pt x="56" y="4"/>
                  </a:lnTo>
                  <a:lnTo>
                    <a:pt x="68" y="4"/>
                  </a:lnTo>
                  <a:lnTo>
                    <a:pt x="86" y="0"/>
                  </a:lnTo>
                  <a:lnTo>
                    <a:pt x="68" y="4"/>
                  </a:lnTo>
                  <a:lnTo>
                    <a:pt x="56" y="6"/>
                  </a:lnTo>
                  <a:lnTo>
                    <a:pt x="46" y="4"/>
                  </a:lnTo>
                  <a:lnTo>
                    <a:pt x="40" y="6"/>
                  </a:lnTo>
                  <a:lnTo>
                    <a:pt x="26" y="8"/>
                  </a:lnTo>
                  <a:lnTo>
                    <a:pt x="14" y="12"/>
                  </a:lnTo>
                  <a:lnTo>
                    <a:pt x="6" y="18"/>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87" name="Freeform 1046"/>
            <p:cNvSpPr>
              <a:spLocks/>
            </p:cNvSpPr>
            <p:nvPr/>
          </p:nvSpPr>
          <p:spPr bwMode="auto">
            <a:xfrm>
              <a:off x="792" y="2822"/>
              <a:ext cx="102" cy="48"/>
            </a:xfrm>
            <a:custGeom>
              <a:avLst/>
              <a:gdLst>
                <a:gd name="T0" fmla="*/ 0 w 102"/>
                <a:gd name="T1" fmla="*/ 48 h 48"/>
                <a:gd name="T2" fmla="*/ 12 w 102"/>
                <a:gd name="T3" fmla="*/ 44 h 48"/>
                <a:gd name="T4" fmla="*/ 20 w 102"/>
                <a:gd name="T5" fmla="*/ 38 h 48"/>
                <a:gd name="T6" fmla="*/ 32 w 102"/>
                <a:gd name="T7" fmla="*/ 30 h 48"/>
                <a:gd name="T8" fmla="*/ 46 w 102"/>
                <a:gd name="T9" fmla="*/ 22 h 48"/>
                <a:gd name="T10" fmla="*/ 74 w 102"/>
                <a:gd name="T11" fmla="*/ 14 h 48"/>
                <a:gd name="T12" fmla="*/ 92 w 102"/>
                <a:gd name="T13" fmla="*/ 8 h 48"/>
                <a:gd name="T14" fmla="*/ 102 w 102"/>
                <a:gd name="T15" fmla="*/ 0 h 48"/>
                <a:gd name="T16" fmla="*/ 90 w 102"/>
                <a:gd name="T17" fmla="*/ 6 h 48"/>
                <a:gd name="T18" fmla="*/ 74 w 102"/>
                <a:gd name="T19" fmla="*/ 12 h 48"/>
                <a:gd name="T20" fmla="*/ 48 w 102"/>
                <a:gd name="T21" fmla="*/ 18 h 48"/>
                <a:gd name="T22" fmla="*/ 40 w 102"/>
                <a:gd name="T23" fmla="*/ 20 h 48"/>
                <a:gd name="T24" fmla="*/ 32 w 102"/>
                <a:gd name="T25" fmla="*/ 26 h 48"/>
                <a:gd name="T26" fmla="*/ 24 w 102"/>
                <a:gd name="T27" fmla="*/ 34 h 48"/>
                <a:gd name="T28" fmla="*/ 14 w 102"/>
                <a:gd name="T29" fmla="*/ 40 h 48"/>
                <a:gd name="T30" fmla="*/ 6 w 102"/>
                <a:gd name="T31" fmla="*/ 46 h 48"/>
                <a:gd name="T32" fmla="*/ 0 w 10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48"/>
                <a:gd name="T53" fmla="*/ 102 w 10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48">
                  <a:moveTo>
                    <a:pt x="0" y="48"/>
                  </a:moveTo>
                  <a:lnTo>
                    <a:pt x="12" y="44"/>
                  </a:lnTo>
                  <a:lnTo>
                    <a:pt x="20" y="38"/>
                  </a:lnTo>
                  <a:lnTo>
                    <a:pt x="32" y="30"/>
                  </a:lnTo>
                  <a:lnTo>
                    <a:pt x="46" y="22"/>
                  </a:lnTo>
                  <a:lnTo>
                    <a:pt x="74" y="14"/>
                  </a:lnTo>
                  <a:lnTo>
                    <a:pt x="92" y="8"/>
                  </a:lnTo>
                  <a:lnTo>
                    <a:pt x="102" y="0"/>
                  </a:lnTo>
                  <a:lnTo>
                    <a:pt x="90" y="6"/>
                  </a:lnTo>
                  <a:lnTo>
                    <a:pt x="74" y="12"/>
                  </a:lnTo>
                  <a:lnTo>
                    <a:pt x="48" y="18"/>
                  </a:lnTo>
                  <a:lnTo>
                    <a:pt x="40" y="20"/>
                  </a:lnTo>
                  <a:lnTo>
                    <a:pt x="32" y="26"/>
                  </a:lnTo>
                  <a:lnTo>
                    <a:pt x="24" y="34"/>
                  </a:lnTo>
                  <a:lnTo>
                    <a:pt x="14" y="40"/>
                  </a:lnTo>
                  <a:lnTo>
                    <a:pt x="6" y="46"/>
                  </a:lnTo>
                  <a:lnTo>
                    <a:pt x="0" y="48"/>
                  </a:lnTo>
                  <a:close/>
                </a:path>
              </a:pathLst>
            </a:custGeom>
            <a:solidFill>
              <a:srgbClr val="55A26A"/>
            </a:solidFill>
            <a:ln w="3175">
              <a:solidFill>
                <a:srgbClr val="1D1D1B"/>
              </a:solidFill>
              <a:round/>
              <a:headEnd/>
              <a:tailEnd/>
            </a:ln>
          </p:spPr>
          <p:txBody>
            <a:bodyPr/>
            <a:lstStyle/>
            <a:p>
              <a:endParaRPr lang="en-US"/>
            </a:p>
          </p:txBody>
        </p:sp>
        <p:sp>
          <p:nvSpPr>
            <p:cNvPr id="29988" name="Freeform 1047"/>
            <p:cNvSpPr>
              <a:spLocks/>
            </p:cNvSpPr>
            <p:nvPr/>
          </p:nvSpPr>
          <p:spPr bwMode="auto">
            <a:xfrm>
              <a:off x="790" y="2770"/>
              <a:ext cx="8" cy="100"/>
            </a:xfrm>
            <a:custGeom>
              <a:avLst/>
              <a:gdLst>
                <a:gd name="T0" fmla="*/ 2 w 8"/>
                <a:gd name="T1" fmla="*/ 100 h 100"/>
                <a:gd name="T2" fmla="*/ 4 w 8"/>
                <a:gd name="T3" fmla="*/ 38 h 100"/>
                <a:gd name="T4" fmla="*/ 8 w 8"/>
                <a:gd name="T5" fmla="*/ 0 h 100"/>
                <a:gd name="T6" fmla="*/ 6 w 8"/>
                <a:gd name="T7" fmla="*/ 0 h 100"/>
                <a:gd name="T8" fmla="*/ 2 w 8"/>
                <a:gd name="T9" fmla="*/ 38 h 100"/>
                <a:gd name="T10" fmla="*/ 0 w 8"/>
                <a:gd name="T11" fmla="*/ 100 h 100"/>
                <a:gd name="T12" fmla="*/ 2 w 8"/>
                <a:gd name="T13" fmla="*/ 100 h 100"/>
                <a:gd name="T14" fmla="*/ 0 60000 65536"/>
                <a:gd name="T15" fmla="*/ 0 60000 65536"/>
                <a:gd name="T16" fmla="*/ 0 60000 65536"/>
                <a:gd name="T17" fmla="*/ 0 60000 65536"/>
                <a:gd name="T18" fmla="*/ 0 60000 65536"/>
                <a:gd name="T19" fmla="*/ 0 60000 65536"/>
                <a:gd name="T20" fmla="*/ 0 60000 65536"/>
                <a:gd name="T21" fmla="*/ 0 w 8"/>
                <a:gd name="T22" fmla="*/ 0 h 100"/>
                <a:gd name="T23" fmla="*/ 8 w 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0">
                  <a:moveTo>
                    <a:pt x="2" y="100"/>
                  </a:moveTo>
                  <a:lnTo>
                    <a:pt x="4" y="38"/>
                  </a:lnTo>
                  <a:lnTo>
                    <a:pt x="8" y="0"/>
                  </a:lnTo>
                  <a:lnTo>
                    <a:pt x="6" y="0"/>
                  </a:lnTo>
                  <a:lnTo>
                    <a:pt x="2" y="38"/>
                  </a:lnTo>
                  <a:lnTo>
                    <a:pt x="0" y="100"/>
                  </a:lnTo>
                  <a:lnTo>
                    <a:pt x="2" y="100"/>
                  </a:lnTo>
                  <a:close/>
                </a:path>
              </a:pathLst>
            </a:custGeom>
            <a:solidFill>
              <a:srgbClr val="52775E"/>
            </a:solidFill>
            <a:ln w="3175">
              <a:solidFill>
                <a:srgbClr val="1D1D1B"/>
              </a:solidFill>
              <a:round/>
              <a:headEnd/>
              <a:tailEnd/>
            </a:ln>
          </p:spPr>
          <p:txBody>
            <a:bodyPr/>
            <a:lstStyle/>
            <a:p>
              <a:endParaRPr lang="en-US"/>
            </a:p>
          </p:txBody>
        </p:sp>
        <p:sp>
          <p:nvSpPr>
            <p:cNvPr id="29989" name="Freeform 1048"/>
            <p:cNvSpPr>
              <a:spLocks/>
            </p:cNvSpPr>
            <p:nvPr/>
          </p:nvSpPr>
          <p:spPr bwMode="auto">
            <a:xfrm>
              <a:off x="796" y="2730"/>
              <a:ext cx="12" cy="44"/>
            </a:xfrm>
            <a:custGeom>
              <a:avLst/>
              <a:gdLst>
                <a:gd name="T0" fmla="*/ 2 w 12"/>
                <a:gd name="T1" fmla="*/ 44 h 44"/>
                <a:gd name="T2" fmla="*/ 4 w 12"/>
                <a:gd name="T3" fmla="*/ 44 h 44"/>
                <a:gd name="T4" fmla="*/ 4 w 12"/>
                <a:gd name="T5" fmla="*/ 40 h 44"/>
                <a:gd name="T6" fmla="*/ 6 w 12"/>
                <a:gd name="T7" fmla="*/ 28 h 44"/>
                <a:gd name="T8" fmla="*/ 8 w 12"/>
                <a:gd name="T9" fmla="*/ 18 h 44"/>
                <a:gd name="T10" fmla="*/ 12 w 12"/>
                <a:gd name="T11" fmla="*/ 8 h 44"/>
                <a:gd name="T12" fmla="*/ 12 w 12"/>
                <a:gd name="T13" fmla="*/ 2 h 44"/>
                <a:gd name="T14" fmla="*/ 12 w 12"/>
                <a:gd name="T15" fmla="*/ 0 h 44"/>
                <a:gd name="T16" fmla="*/ 10 w 12"/>
                <a:gd name="T17" fmla="*/ 0 h 44"/>
                <a:gd name="T18" fmla="*/ 8 w 12"/>
                <a:gd name="T19" fmla="*/ 4 h 44"/>
                <a:gd name="T20" fmla="*/ 6 w 12"/>
                <a:gd name="T21" fmla="*/ 12 h 44"/>
                <a:gd name="T22" fmla="*/ 2 w 12"/>
                <a:gd name="T23" fmla="*/ 32 h 44"/>
                <a:gd name="T24" fmla="*/ 0 w 12"/>
                <a:gd name="T25" fmla="*/ 40 h 44"/>
                <a:gd name="T26" fmla="*/ 0 w 12"/>
                <a:gd name="T27" fmla="*/ 42 h 44"/>
                <a:gd name="T28" fmla="*/ 2 w 12"/>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4"/>
                <a:gd name="T47" fmla="*/ 12 w 12"/>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4">
                  <a:moveTo>
                    <a:pt x="2" y="44"/>
                  </a:moveTo>
                  <a:lnTo>
                    <a:pt x="4" y="44"/>
                  </a:lnTo>
                  <a:lnTo>
                    <a:pt x="4" y="40"/>
                  </a:lnTo>
                  <a:lnTo>
                    <a:pt x="6" y="28"/>
                  </a:lnTo>
                  <a:lnTo>
                    <a:pt x="8" y="18"/>
                  </a:lnTo>
                  <a:lnTo>
                    <a:pt x="12" y="8"/>
                  </a:lnTo>
                  <a:lnTo>
                    <a:pt x="12" y="2"/>
                  </a:lnTo>
                  <a:lnTo>
                    <a:pt x="12" y="0"/>
                  </a:lnTo>
                  <a:lnTo>
                    <a:pt x="10" y="0"/>
                  </a:lnTo>
                  <a:lnTo>
                    <a:pt x="8" y="4"/>
                  </a:lnTo>
                  <a:lnTo>
                    <a:pt x="6" y="12"/>
                  </a:lnTo>
                  <a:lnTo>
                    <a:pt x="2" y="32"/>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29990" name="Line 1049"/>
            <p:cNvSpPr>
              <a:spLocks noChangeShapeType="1"/>
            </p:cNvSpPr>
            <p:nvPr/>
          </p:nvSpPr>
          <p:spPr bwMode="auto">
            <a:xfrm flipH="1" flipV="1">
              <a:off x="804" y="273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1" name="Line 1050"/>
            <p:cNvSpPr>
              <a:spLocks noChangeShapeType="1"/>
            </p:cNvSpPr>
            <p:nvPr/>
          </p:nvSpPr>
          <p:spPr bwMode="auto">
            <a:xfrm flipH="1" flipV="1">
              <a:off x="804" y="273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2" name="Line 1051"/>
            <p:cNvSpPr>
              <a:spLocks noChangeShapeType="1"/>
            </p:cNvSpPr>
            <p:nvPr/>
          </p:nvSpPr>
          <p:spPr bwMode="auto">
            <a:xfrm flipH="1" flipV="1">
              <a:off x="802" y="2732"/>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3" name="Line 1052"/>
            <p:cNvSpPr>
              <a:spLocks noChangeShapeType="1"/>
            </p:cNvSpPr>
            <p:nvPr/>
          </p:nvSpPr>
          <p:spPr bwMode="auto">
            <a:xfrm flipH="1" flipV="1">
              <a:off x="802" y="273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4" name="Line 1053"/>
            <p:cNvSpPr>
              <a:spLocks noChangeShapeType="1"/>
            </p:cNvSpPr>
            <p:nvPr/>
          </p:nvSpPr>
          <p:spPr bwMode="auto">
            <a:xfrm flipH="1" flipV="1">
              <a:off x="802" y="273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5" name="Line 1054"/>
            <p:cNvSpPr>
              <a:spLocks noChangeShapeType="1"/>
            </p:cNvSpPr>
            <p:nvPr/>
          </p:nvSpPr>
          <p:spPr bwMode="auto">
            <a:xfrm flipH="1" flipV="1">
              <a:off x="800" y="2738"/>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6" name="Line 1055"/>
            <p:cNvSpPr>
              <a:spLocks noChangeShapeType="1"/>
            </p:cNvSpPr>
            <p:nvPr/>
          </p:nvSpPr>
          <p:spPr bwMode="auto">
            <a:xfrm flipH="1" flipV="1">
              <a:off x="800" y="274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7" name="Line 1056"/>
            <p:cNvSpPr>
              <a:spLocks noChangeShapeType="1"/>
            </p:cNvSpPr>
            <p:nvPr/>
          </p:nvSpPr>
          <p:spPr bwMode="auto">
            <a:xfrm flipH="1" flipV="1">
              <a:off x="800" y="274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8" name="Line 1057"/>
            <p:cNvSpPr>
              <a:spLocks noChangeShapeType="1"/>
            </p:cNvSpPr>
            <p:nvPr/>
          </p:nvSpPr>
          <p:spPr bwMode="auto">
            <a:xfrm flipH="1" flipV="1">
              <a:off x="800" y="274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9" name="Line 1058"/>
            <p:cNvSpPr>
              <a:spLocks noChangeShapeType="1"/>
            </p:cNvSpPr>
            <p:nvPr/>
          </p:nvSpPr>
          <p:spPr bwMode="auto">
            <a:xfrm flipH="1" flipV="1">
              <a:off x="800" y="274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0" name="Line 1059"/>
            <p:cNvSpPr>
              <a:spLocks noChangeShapeType="1"/>
            </p:cNvSpPr>
            <p:nvPr/>
          </p:nvSpPr>
          <p:spPr bwMode="auto">
            <a:xfrm flipH="1" flipV="1">
              <a:off x="798" y="274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1" name="Line 1060"/>
            <p:cNvSpPr>
              <a:spLocks noChangeShapeType="1"/>
            </p:cNvSpPr>
            <p:nvPr/>
          </p:nvSpPr>
          <p:spPr bwMode="auto">
            <a:xfrm flipH="1" flipV="1">
              <a:off x="798" y="274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2" name="Line 1061"/>
            <p:cNvSpPr>
              <a:spLocks noChangeShapeType="1"/>
            </p:cNvSpPr>
            <p:nvPr/>
          </p:nvSpPr>
          <p:spPr bwMode="auto">
            <a:xfrm flipH="1" flipV="1">
              <a:off x="798" y="275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3" name="Line 1062"/>
            <p:cNvSpPr>
              <a:spLocks noChangeShapeType="1"/>
            </p:cNvSpPr>
            <p:nvPr/>
          </p:nvSpPr>
          <p:spPr bwMode="auto">
            <a:xfrm flipH="1" flipV="1">
              <a:off x="798" y="275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 name="Line 1063"/>
            <p:cNvSpPr>
              <a:spLocks noChangeShapeType="1"/>
            </p:cNvSpPr>
            <p:nvPr/>
          </p:nvSpPr>
          <p:spPr bwMode="auto">
            <a:xfrm flipH="1" flipV="1">
              <a:off x="798" y="275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 name="Line 1064"/>
            <p:cNvSpPr>
              <a:spLocks noChangeShapeType="1"/>
            </p:cNvSpPr>
            <p:nvPr/>
          </p:nvSpPr>
          <p:spPr bwMode="auto">
            <a:xfrm flipV="1">
              <a:off x="798" y="2754"/>
              <a:ext cx="1"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 name="Line 1065"/>
            <p:cNvSpPr>
              <a:spLocks noChangeShapeType="1"/>
            </p:cNvSpPr>
            <p:nvPr/>
          </p:nvSpPr>
          <p:spPr bwMode="auto">
            <a:xfrm flipH="1" flipV="1">
              <a:off x="798" y="275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 name="Line 1066"/>
            <p:cNvSpPr>
              <a:spLocks noChangeShapeType="1"/>
            </p:cNvSpPr>
            <p:nvPr/>
          </p:nvSpPr>
          <p:spPr bwMode="auto">
            <a:xfrm flipH="1" flipV="1">
              <a:off x="796" y="275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 name="Line 1067"/>
            <p:cNvSpPr>
              <a:spLocks noChangeShapeType="1"/>
            </p:cNvSpPr>
            <p:nvPr/>
          </p:nvSpPr>
          <p:spPr bwMode="auto">
            <a:xfrm flipH="1" flipV="1">
              <a:off x="796" y="276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 name="Freeform 1068"/>
            <p:cNvSpPr>
              <a:spLocks/>
            </p:cNvSpPr>
            <p:nvPr/>
          </p:nvSpPr>
          <p:spPr bwMode="auto">
            <a:xfrm>
              <a:off x="796" y="2762"/>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10" name="Line 1069"/>
            <p:cNvSpPr>
              <a:spLocks noChangeShapeType="1"/>
            </p:cNvSpPr>
            <p:nvPr/>
          </p:nvSpPr>
          <p:spPr bwMode="auto">
            <a:xfrm flipH="1" flipV="1">
              <a:off x="796" y="276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 name="Line 1070"/>
            <p:cNvSpPr>
              <a:spLocks noChangeShapeType="1"/>
            </p:cNvSpPr>
            <p:nvPr/>
          </p:nvSpPr>
          <p:spPr bwMode="auto">
            <a:xfrm flipH="1" flipV="1">
              <a:off x="796" y="276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 name="Line 1071"/>
            <p:cNvSpPr>
              <a:spLocks noChangeShapeType="1"/>
            </p:cNvSpPr>
            <p:nvPr/>
          </p:nvSpPr>
          <p:spPr bwMode="auto">
            <a:xfrm flipH="1" flipV="1">
              <a:off x="796" y="276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 name="Line 1072"/>
            <p:cNvSpPr>
              <a:spLocks noChangeShapeType="1"/>
            </p:cNvSpPr>
            <p:nvPr/>
          </p:nvSpPr>
          <p:spPr bwMode="auto">
            <a:xfrm flipH="1" flipV="1">
              <a:off x="794" y="276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 name="Line 1073"/>
            <p:cNvSpPr>
              <a:spLocks noChangeShapeType="1"/>
            </p:cNvSpPr>
            <p:nvPr/>
          </p:nvSpPr>
          <p:spPr bwMode="auto">
            <a:xfrm flipH="1" flipV="1">
              <a:off x="794" y="277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 name="Line 1074"/>
            <p:cNvSpPr>
              <a:spLocks noChangeShapeType="1"/>
            </p:cNvSpPr>
            <p:nvPr/>
          </p:nvSpPr>
          <p:spPr bwMode="auto">
            <a:xfrm flipH="1" flipV="1">
              <a:off x="794"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6" name="Line 1075"/>
            <p:cNvSpPr>
              <a:spLocks noChangeShapeType="1"/>
            </p:cNvSpPr>
            <p:nvPr/>
          </p:nvSpPr>
          <p:spPr bwMode="auto">
            <a:xfrm flipH="1" flipV="1">
              <a:off x="794" y="276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7" name="Line 1076"/>
            <p:cNvSpPr>
              <a:spLocks noChangeShapeType="1"/>
            </p:cNvSpPr>
            <p:nvPr/>
          </p:nvSpPr>
          <p:spPr bwMode="auto">
            <a:xfrm>
              <a:off x="808" y="2726"/>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8" name="Line 1077"/>
            <p:cNvSpPr>
              <a:spLocks noChangeShapeType="1"/>
            </p:cNvSpPr>
            <p:nvPr/>
          </p:nvSpPr>
          <p:spPr bwMode="auto">
            <a:xfrm>
              <a:off x="808" y="2726"/>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9" name="Line 1078"/>
            <p:cNvSpPr>
              <a:spLocks noChangeShapeType="1"/>
            </p:cNvSpPr>
            <p:nvPr/>
          </p:nvSpPr>
          <p:spPr bwMode="auto">
            <a:xfrm flipV="1">
              <a:off x="806" y="2726"/>
              <a:ext cx="1" cy="8"/>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0" name="Line 1079"/>
            <p:cNvSpPr>
              <a:spLocks noChangeShapeType="1"/>
            </p:cNvSpPr>
            <p:nvPr/>
          </p:nvSpPr>
          <p:spPr bwMode="auto">
            <a:xfrm flipV="1">
              <a:off x="808" y="273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 name="Line 1080"/>
            <p:cNvSpPr>
              <a:spLocks noChangeShapeType="1"/>
            </p:cNvSpPr>
            <p:nvPr/>
          </p:nvSpPr>
          <p:spPr bwMode="auto">
            <a:xfrm flipV="1">
              <a:off x="808" y="272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2" name="Line 1081"/>
            <p:cNvSpPr>
              <a:spLocks noChangeShapeType="1"/>
            </p:cNvSpPr>
            <p:nvPr/>
          </p:nvSpPr>
          <p:spPr bwMode="auto">
            <a:xfrm flipV="1">
              <a:off x="808" y="273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3" name="Line 1082"/>
            <p:cNvSpPr>
              <a:spLocks noChangeShapeType="1"/>
            </p:cNvSpPr>
            <p:nvPr/>
          </p:nvSpPr>
          <p:spPr bwMode="auto">
            <a:xfrm>
              <a:off x="806" y="2736"/>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4" name="Line 1083"/>
            <p:cNvSpPr>
              <a:spLocks noChangeShapeType="1"/>
            </p:cNvSpPr>
            <p:nvPr/>
          </p:nvSpPr>
          <p:spPr bwMode="auto">
            <a:xfrm flipV="1">
              <a:off x="808" y="273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5" name="Line 1084"/>
            <p:cNvSpPr>
              <a:spLocks noChangeShapeType="1"/>
            </p:cNvSpPr>
            <p:nvPr/>
          </p:nvSpPr>
          <p:spPr bwMode="auto">
            <a:xfrm flipV="1">
              <a:off x="806" y="274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6" name="Line 1085"/>
            <p:cNvSpPr>
              <a:spLocks noChangeShapeType="1"/>
            </p:cNvSpPr>
            <p:nvPr/>
          </p:nvSpPr>
          <p:spPr bwMode="auto">
            <a:xfrm flipV="1">
              <a:off x="804" y="274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7" name="Line 1086"/>
            <p:cNvSpPr>
              <a:spLocks noChangeShapeType="1"/>
            </p:cNvSpPr>
            <p:nvPr/>
          </p:nvSpPr>
          <p:spPr bwMode="auto">
            <a:xfrm flipV="1">
              <a:off x="804" y="274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8" name="Line 1087"/>
            <p:cNvSpPr>
              <a:spLocks noChangeShapeType="1"/>
            </p:cNvSpPr>
            <p:nvPr/>
          </p:nvSpPr>
          <p:spPr bwMode="auto">
            <a:xfrm flipH="1">
              <a:off x="806" y="273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9" name="Line 1088"/>
            <p:cNvSpPr>
              <a:spLocks noChangeShapeType="1"/>
            </p:cNvSpPr>
            <p:nvPr/>
          </p:nvSpPr>
          <p:spPr bwMode="auto">
            <a:xfrm>
              <a:off x="804" y="274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0" name="Line 1089"/>
            <p:cNvSpPr>
              <a:spLocks noChangeShapeType="1"/>
            </p:cNvSpPr>
            <p:nvPr/>
          </p:nvSpPr>
          <p:spPr bwMode="auto">
            <a:xfrm flipV="1">
              <a:off x="804" y="274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1" name="Line 1090"/>
            <p:cNvSpPr>
              <a:spLocks noChangeShapeType="1"/>
            </p:cNvSpPr>
            <p:nvPr/>
          </p:nvSpPr>
          <p:spPr bwMode="auto">
            <a:xfrm flipV="1">
              <a:off x="804" y="274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2" name="Line 1091"/>
            <p:cNvSpPr>
              <a:spLocks noChangeShapeType="1"/>
            </p:cNvSpPr>
            <p:nvPr/>
          </p:nvSpPr>
          <p:spPr bwMode="auto">
            <a:xfrm flipV="1">
              <a:off x="802" y="275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3" name="Line 1092"/>
            <p:cNvSpPr>
              <a:spLocks noChangeShapeType="1"/>
            </p:cNvSpPr>
            <p:nvPr/>
          </p:nvSpPr>
          <p:spPr bwMode="auto">
            <a:xfrm flipH="1">
              <a:off x="802" y="275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4" name="Line 1093"/>
            <p:cNvSpPr>
              <a:spLocks noChangeShapeType="1"/>
            </p:cNvSpPr>
            <p:nvPr/>
          </p:nvSpPr>
          <p:spPr bwMode="auto">
            <a:xfrm>
              <a:off x="802" y="2754"/>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5" name="Line 1094"/>
            <p:cNvSpPr>
              <a:spLocks noChangeShapeType="1"/>
            </p:cNvSpPr>
            <p:nvPr/>
          </p:nvSpPr>
          <p:spPr bwMode="auto">
            <a:xfrm>
              <a:off x="802" y="275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6" name="Line 1095"/>
            <p:cNvSpPr>
              <a:spLocks noChangeShapeType="1"/>
            </p:cNvSpPr>
            <p:nvPr/>
          </p:nvSpPr>
          <p:spPr bwMode="auto">
            <a:xfrm flipV="1">
              <a:off x="802" y="275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7" name="Line 1096"/>
            <p:cNvSpPr>
              <a:spLocks noChangeShapeType="1"/>
            </p:cNvSpPr>
            <p:nvPr/>
          </p:nvSpPr>
          <p:spPr bwMode="auto">
            <a:xfrm>
              <a:off x="800" y="276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8" name="Line 1097"/>
            <p:cNvSpPr>
              <a:spLocks noChangeShapeType="1"/>
            </p:cNvSpPr>
            <p:nvPr/>
          </p:nvSpPr>
          <p:spPr bwMode="auto">
            <a:xfrm flipH="1">
              <a:off x="800" y="276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39" name="Line 1098"/>
            <p:cNvSpPr>
              <a:spLocks noChangeShapeType="1"/>
            </p:cNvSpPr>
            <p:nvPr/>
          </p:nvSpPr>
          <p:spPr bwMode="auto">
            <a:xfrm flipV="1">
              <a:off x="800" y="276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0" name="Line 1099"/>
            <p:cNvSpPr>
              <a:spLocks noChangeShapeType="1"/>
            </p:cNvSpPr>
            <p:nvPr/>
          </p:nvSpPr>
          <p:spPr bwMode="auto">
            <a:xfrm>
              <a:off x="802" y="276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1" name="Line 1100"/>
            <p:cNvSpPr>
              <a:spLocks noChangeShapeType="1"/>
            </p:cNvSpPr>
            <p:nvPr/>
          </p:nvSpPr>
          <p:spPr bwMode="auto">
            <a:xfrm flipV="1">
              <a:off x="800"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2" name="Line 1101"/>
            <p:cNvSpPr>
              <a:spLocks noChangeShapeType="1"/>
            </p:cNvSpPr>
            <p:nvPr/>
          </p:nvSpPr>
          <p:spPr bwMode="auto">
            <a:xfrm flipH="1">
              <a:off x="800" y="276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3" name="Line 1102"/>
            <p:cNvSpPr>
              <a:spLocks noChangeShapeType="1"/>
            </p:cNvSpPr>
            <p:nvPr/>
          </p:nvSpPr>
          <p:spPr bwMode="auto">
            <a:xfrm>
              <a:off x="800" y="276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4" name="Line 1103"/>
            <p:cNvSpPr>
              <a:spLocks noChangeShapeType="1"/>
            </p:cNvSpPr>
            <p:nvPr/>
          </p:nvSpPr>
          <p:spPr bwMode="auto">
            <a:xfrm>
              <a:off x="800" y="277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5" name="Line 1104"/>
            <p:cNvSpPr>
              <a:spLocks noChangeShapeType="1"/>
            </p:cNvSpPr>
            <p:nvPr/>
          </p:nvSpPr>
          <p:spPr bwMode="auto">
            <a:xfrm flipV="1">
              <a:off x="800" y="276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6" name="Line 1105"/>
            <p:cNvSpPr>
              <a:spLocks noChangeShapeType="1"/>
            </p:cNvSpPr>
            <p:nvPr/>
          </p:nvSpPr>
          <p:spPr bwMode="auto">
            <a:xfrm flipH="1">
              <a:off x="798" y="277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7" name="Freeform 1106"/>
            <p:cNvSpPr>
              <a:spLocks/>
            </p:cNvSpPr>
            <p:nvPr/>
          </p:nvSpPr>
          <p:spPr bwMode="auto">
            <a:xfrm>
              <a:off x="842" y="2800"/>
              <a:ext cx="14" cy="14"/>
            </a:xfrm>
            <a:custGeom>
              <a:avLst/>
              <a:gdLst>
                <a:gd name="T0" fmla="*/ 14 w 14"/>
                <a:gd name="T1" fmla="*/ 14 h 14"/>
                <a:gd name="T2" fmla="*/ 12 w 14"/>
                <a:gd name="T3" fmla="*/ 10 h 14"/>
                <a:gd name="T4" fmla="*/ 8 w 14"/>
                <a:gd name="T5" fmla="*/ 6 h 14"/>
                <a:gd name="T6" fmla="*/ 2 w 14"/>
                <a:gd name="T7" fmla="*/ 0 h 14"/>
                <a:gd name="T8" fmla="*/ 0 w 14"/>
                <a:gd name="T9" fmla="*/ 0 h 14"/>
                <a:gd name="T10" fmla="*/ 2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8" y="6"/>
                  </a:lnTo>
                  <a:lnTo>
                    <a:pt x="2" y="0"/>
                  </a:lnTo>
                  <a:lnTo>
                    <a:pt x="0" y="0"/>
                  </a:lnTo>
                  <a:lnTo>
                    <a:pt x="2"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48" name="Freeform 1107"/>
            <p:cNvSpPr>
              <a:spLocks/>
            </p:cNvSpPr>
            <p:nvPr/>
          </p:nvSpPr>
          <p:spPr bwMode="auto">
            <a:xfrm>
              <a:off x="842" y="2800"/>
              <a:ext cx="14" cy="14"/>
            </a:xfrm>
            <a:custGeom>
              <a:avLst/>
              <a:gdLst>
                <a:gd name="T0" fmla="*/ 12 w 14"/>
                <a:gd name="T1" fmla="*/ 14 h 14"/>
                <a:gd name="T2" fmla="*/ 4 w 14"/>
                <a:gd name="T3" fmla="*/ 8 h 14"/>
                <a:gd name="T4" fmla="*/ 2 w 14"/>
                <a:gd name="T5" fmla="*/ 4 h 14"/>
                <a:gd name="T6" fmla="*/ 0 w 14"/>
                <a:gd name="T7" fmla="*/ 0 h 14"/>
                <a:gd name="T8" fmla="*/ 6 w 14"/>
                <a:gd name="T9" fmla="*/ 8 h 14"/>
                <a:gd name="T10" fmla="*/ 8 w 14"/>
                <a:gd name="T11" fmla="*/ 8 h 14"/>
                <a:gd name="T12" fmla="*/ 12 w 14"/>
                <a:gd name="T13" fmla="*/ 12 h 14"/>
                <a:gd name="T14" fmla="*/ 6 w 14"/>
                <a:gd name="T15" fmla="*/ 6 h 14"/>
                <a:gd name="T16" fmla="*/ 0 w 14"/>
                <a:gd name="T17" fmla="*/ 0 h 14"/>
                <a:gd name="T18" fmla="*/ 4 w 14"/>
                <a:gd name="T19" fmla="*/ 2 h 14"/>
                <a:gd name="T20" fmla="*/ 8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2" y="14"/>
                  </a:moveTo>
                  <a:lnTo>
                    <a:pt x="4" y="8"/>
                  </a:lnTo>
                  <a:lnTo>
                    <a:pt x="2" y="4"/>
                  </a:lnTo>
                  <a:lnTo>
                    <a:pt x="0" y="0"/>
                  </a:lnTo>
                  <a:lnTo>
                    <a:pt x="6" y="8"/>
                  </a:lnTo>
                  <a:lnTo>
                    <a:pt x="8" y="8"/>
                  </a:lnTo>
                  <a:lnTo>
                    <a:pt x="12" y="12"/>
                  </a:lnTo>
                  <a:lnTo>
                    <a:pt x="6" y="6"/>
                  </a:lnTo>
                  <a:lnTo>
                    <a:pt x="0" y="0"/>
                  </a:lnTo>
                  <a:lnTo>
                    <a:pt x="4" y="2"/>
                  </a:lnTo>
                  <a:lnTo>
                    <a:pt x="8"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49" name="Freeform 1108"/>
            <p:cNvSpPr>
              <a:spLocks/>
            </p:cNvSpPr>
            <p:nvPr/>
          </p:nvSpPr>
          <p:spPr bwMode="auto">
            <a:xfrm>
              <a:off x="828" y="2792"/>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8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0" name="Freeform 1109"/>
            <p:cNvSpPr>
              <a:spLocks/>
            </p:cNvSpPr>
            <p:nvPr/>
          </p:nvSpPr>
          <p:spPr bwMode="auto">
            <a:xfrm>
              <a:off x="828" y="2792"/>
              <a:ext cx="14" cy="16"/>
            </a:xfrm>
            <a:custGeom>
              <a:avLst/>
              <a:gdLst>
                <a:gd name="T0" fmla="*/ 8 w 14"/>
                <a:gd name="T1" fmla="*/ 16 h 16"/>
                <a:gd name="T2" fmla="*/ 2 w 14"/>
                <a:gd name="T3" fmla="*/ 10 h 16"/>
                <a:gd name="T4" fmla="*/ 0 w 14"/>
                <a:gd name="T5" fmla="*/ 4 h 16"/>
                <a:gd name="T6" fmla="*/ 0 w 14"/>
                <a:gd name="T7" fmla="*/ 0 h 16"/>
                <a:gd name="T8" fmla="*/ 6 w 14"/>
                <a:gd name="T9" fmla="*/ 8 h 16"/>
                <a:gd name="T10" fmla="*/ 6 w 14"/>
                <a:gd name="T11" fmla="*/ 10 h 16"/>
                <a:gd name="T12" fmla="*/ 10 w 14"/>
                <a:gd name="T13" fmla="*/ 14 h 16"/>
                <a:gd name="T14" fmla="*/ 6 w 14"/>
                <a:gd name="T15" fmla="*/ 8 h 16"/>
                <a:gd name="T16" fmla="*/ 0 w 14"/>
                <a:gd name="T17" fmla="*/ 0 h 16"/>
                <a:gd name="T18" fmla="*/ 2 w 14"/>
                <a:gd name="T19" fmla="*/ 4 h 16"/>
                <a:gd name="T20" fmla="*/ 6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2" y="10"/>
                  </a:lnTo>
                  <a:lnTo>
                    <a:pt x="0" y="4"/>
                  </a:lnTo>
                  <a:lnTo>
                    <a:pt x="0" y="0"/>
                  </a:lnTo>
                  <a:lnTo>
                    <a:pt x="6" y="8"/>
                  </a:lnTo>
                  <a:lnTo>
                    <a:pt x="6" y="10"/>
                  </a:lnTo>
                  <a:lnTo>
                    <a:pt x="10" y="14"/>
                  </a:lnTo>
                  <a:lnTo>
                    <a:pt x="6" y="8"/>
                  </a:lnTo>
                  <a:lnTo>
                    <a:pt x="0" y="0"/>
                  </a:lnTo>
                  <a:lnTo>
                    <a:pt x="2" y="4"/>
                  </a:lnTo>
                  <a:lnTo>
                    <a:pt x="6"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1" name="Freeform 1110"/>
            <p:cNvSpPr>
              <a:spLocks/>
            </p:cNvSpPr>
            <p:nvPr/>
          </p:nvSpPr>
          <p:spPr bwMode="auto">
            <a:xfrm>
              <a:off x="844" y="2792"/>
              <a:ext cx="18" cy="8"/>
            </a:xfrm>
            <a:custGeom>
              <a:avLst/>
              <a:gdLst>
                <a:gd name="T0" fmla="*/ 18 w 18"/>
                <a:gd name="T1" fmla="*/ 8 h 8"/>
                <a:gd name="T2" fmla="*/ 4 w 18"/>
                <a:gd name="T3" fmla="*/ 2 h 8"/>
                <a:gd name="T4" fmla="*/ 0 w 18"/>
                <a:gd name="T5" fmla="*/ 0 h 8"/>
                <a:gd name="T6" fmla="*/ 4 w 18"/>
                <a:gd name="T7" fmla="*/ 2 h 8"/>
                <a:gd name="T8" fmla="*/ 8 w 18"/>
                <a:gd name="T9" fmla="*/ 4 h 8"/>
                <a:gd name="T10" fmla="*/ 14 w 18"/>
                <a:gd name="T11" fmla="*/ 8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18" y="8"/>
                  </a:moveTo>
                  <a:lnTo>
                    <a:pt x="4" y="2"/>
                  </a:lnTo>
                  <a:lnTo>
                    <a:pt x="0" y="0"/>
                  </a:lnTo>
                  <a:lnTo>
                    <a:pt x="4" y="2"/>
                  </a:lnTo>
                  <a:lnTo>
                    <a:pt x="8" y="4"/>
                  </a:lnTo>
                  <a:lnTo>
                    <a:pt x="14"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2" name="Freeform 1111"/>
            <p:cNvSpPr>
              <a:spLocks/>
            </p:cNvSpPr>
            <p:nvPr/>
          </p:nvSpPr>
          <p:spPr bwMode="auto">
            <a:xfrm>
              <a:off x="844" y="2792"/>
              <a:ext cx="20" cy="10"/>
            </a:xfrm>
            <a:custGeom>
              <a:avLst/>
              <a:gdLst>
                <a:gd name="T0" fmla="*/ 16 w 20"/>
                <a:gd name="T1" fmla="*/ 10 h 10"/>
                <a:gd name="T2" fmla="*/ 4 w 20"/>
                <a:gd name="T3" fmla="*/ 4 h 10"/>
                <a:gd name="T4" fmla="*/ 0 w 20"/>
                <a:gd name="T5" fmla="*/ 0 h 10"/>
                <a:gd name="T6" fmla="*/ 10 w 20"/>
                <a:gd name="T7" fmla="*/ 6 h 10"/>
                <a:gd name="T8" fmla="*/ 12 w 20"/>
                <a:gd name="T9" fmla="*/ 6 h 10"/>
                <a:gd name="T10" fmla="*/ 18 w 20"/>
                <a:gd name="T11" fmla="*/ 8 h 10"/>
                <a:gd name="T12" fmla="*/ 10 w 20"/>
                <a:gd name="T13" fmla="*/ 4 h 10"/>
                <a:gd name="T14" fmla="*/ 0 w 20"/>
                <a:gd name="T15" fmla="*/ 0 h 10"/>
                <a:gd name="T16" fmla="*/ 4 w 20"/>
                <a:gd name="T17" fmla="*/ 2 h 10"/>
                <a:gd name="T18" fmla="*/ 10 w 20"/>
                <a:gd name="T19" fmla="*/ 2 h 10"/>
                <a:gd name="T20" fmla="*/ 14 w 20"/>
                <a:gd name="T21" fmla="*/ 4 h 10"/>
                <a:gd name="T22" fmla="*/ 20 w 20"/>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0"/>
                <a:gd name="T38" fmla="*/ 20 w 2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0">
                  <a:moveTo>
                    <a:pt x="16" y="10"/>
                  </a:moveTo>
                  <a:lnTo>
                    <a:pt x="4" y="4"/>
                  </a:lnTo>
                  <a:lnTo>
                    <a:pt x="0" y="0"/>
                  </a:lnTo>
                  <a:lnTo>
                    <a:pt x="10" y="6"/>
                  </a:lnTo>
                  <a:lnTo>
                    <a:pt x="12" y="6"/>
                  </a:lnTo>
                  <a:lnTo>
                    <a:pt x="18" y="8"/>
                  </a:lnTo>
                  <a:lnTo>
                    <a:pt x="10" y="4"/>
                  </a:lnTo>
                  <a:lnTo>
                    <a:pt x="0" y="0"/>
                  </a:lnTo>
                  <a:lnTo>
                    <a:pt x="4" y="2"/>
                  </a:lnTo>
                  <a:lnTo>
                    <a:pt x="10" y="2"/>
                  </a:lnTo>
                  <a:lnTo>
                    <a:pt x="14" y="4"/>
                  </a:lnTo>
                  <a:lnTo>
                    <a:pt x="20"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3" name="Freeform 1112"/>
            <p:cNvSpPr>
              <a:spLocks/>
            </p:cNvSpPr>
            <p:nvPr/>
          </p:nvSpPr>
          <p:spPr bwMode="auto">
            <a:xfrm>
              <a:off x="828" y="2794"/>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4" name="Freeform 1113"/>
            <p:cNvSpPr>
              <a:spLocks/>
            </p:cNvSpPr>
            <p:nvPr/>
          </p:nvSpPr>
          <p:spPr bwMode="auto">
            <a:xfrm>
              <a:off x="822" y="2810"/>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5" name="Freeform 1114"/>
            <p:cNvSpPr>
              <a:spLocks/>
            </p:cNvSpPr>
            <p:nvPr/>
          </p:nvSpPr>
          <p:spPr bwMode="auto">
            <a:xfrm>
              <a:off x="822" y="2810"/>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4 h 16"/>
                <a:gd name="T20" fmla="*/ 8 w 14"/>
                <a:gd name="T21" fmla="*/ 6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8" y="10"/>
                  </a:lnTo>
                  <a:lnTo>
                    <a:pt x="12" y="14"/>
                  </a:lnTo>
                  <a:lnTo>
                    <a:pt x="6" y="8"/>
                  </a:lnTo>
                  <a:lnTo>
                    <a:pt x="0" y="0"/>
                  </a:lnTo>
                  <a:lnTo>
                    <a:pt x="4" y="4"/>
                  </a:lnTo>
                  <a:lnTo>
                    <a:pt x="8" y="6"/>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6" name="Freeform 1115"/>
            <p:cNvSpPr>
              <a:spLocks/>
            </p:cNvSpPr>
            <p:nvPr/>
          </p:nvSpPr>
          <p:spPr bwMode="auto">
            <a:xfrm>
              <a:off x="824" y="2812"/>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7" name="Freeform 1116"/>
            <p:cNvSpPr>
              <a:spLocks/>
            </p:cNvSpPr>
            <p:nvPr/>
          </p:nvSpPr>
          <p:spPr bwMode="auto">
            <a:xfrm>
              <a:off x="782" y="2810"/>
              <a:ext cx="10" cy="18"/>
            </a:xfrm>
            <a:custGeom>
              <a:avLst/>
              <a:gdLst>
                <a:gd name="T0" fmla="*/ 0 w 10"/>
                <a:gd name="T1" fmla="*/ 18 h 18"/>
                <a:gd name="T2" fmla="*/ 2 w 10"/>
                <a:gd name="T3" fmla="*/ 14 h 18"/>
                <a:gd name="T4" fmla="*/ 6 w 10"/>
                <a:gd name="T5" fmla="*/ 12 h 18"/>
                <a:gd name="T6" fmla="*/ 8 w 10"/>
                <a:gd name="T7" fmla="*/ 2 h 18"/>
                <a:gd name="T8" fmla="*/ 10 w 10"/>
                <a:gd name="T9" fmla="*/ 0 h 18"/>
                <a:gd name="T10" fmla="*/ 8 w 10"/>
                <a:gd name="T11" fmla="*/ 4 h 18"/>
                <a:gd name="T12" fmla="*/ 6 w 10"/>
                <a:gd name="T13" fmla="*/ 6 h 18"/>
                <a:gd name="T14" fmla="*/ 2 w 10"/>
                <a:gd name="T15" fmla="*/ 14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2" y="14"/>
                  </a:lnTo>
                  <a:lnTo>
                    <a:pt x="6" y="12"/>
                  </a:lnTo>
                  <a:lnTo>
                    <a:pt x="8" y="2"/>
                  </a:lnTo>
                  <a:lnTo>
                    <a:pt x="10" y="0"/>
                  </a:lnTo>
                  <a:lnTo>
                    <a:pt x="8" y="4"/>
                  </a:lnTo>
                  <a:lnTo>
                    <a:pt x="6" y="6"/>
                  </a:lnTo>
                  <a:lnTo>
                    <a:pt x="2"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8" name="Freeform 1117"/>
            <p:cNvSpPr>
              <a:spLocks/>
            </p:cNvSpPr>
            <p:nvPr/>
          </p:nvSpPr>
          <p:spPr bwMode="auto">
            <a:xfrm>
              <a:off x="780" y="2810"/>
              <a:ext cx="12" cy="18"/>
            </a:xfrm>
            <a:custGeom>
              <a:avLst/>
              <a:gdLst>
                <a:gd name="T0" fmla="*/ 0 w 12"/>
                <a:gd name="T1" fmla="*/ 14 h 18"/>
                <a:gd name="T2" fmla="*/ 4 w 12"/>
                <a:gd name="T3" fmla="*/ 6 h 18"/>
                <a:gd name="T4" fmla="*/ 8 w 12"/>
                <a:gd name="T5" fmla="*/ 4 h 18"/>
                <a:gd name="T6" fmla="*/ 12 w 12"/>
                <a:gd name="T7" fmla="*/ 0 h 18"/>
                <a:gd name="T8" fmla="*/ 6 w 12"/>
                <a:gd name="T9" fmla="*/ 8 h 18"/>
                <a:gd name="T10" fmla="*/ 4 w 12"/>
                <a:gd name="T11" fmla="*/ 10 h 18"/>
                <a:gd name="T12" fmla="*/ 2 w 12"/>
                <a:gd name="T13" fmla="*/ 16 h 18"/>
                <a:gd name="T14" fmla="*/ 6 w 12"/>
                <a:gd name="T15" fmla="*/ 8 h 18"/>
                <a:gd name="T16" fmla="*/ 12 w 12"/>
                <a:gd name="T17" fmla="*/ 0 h 18"/>
                <a:gd name="T18" fmla="*/ 10 w 12"/>
                <a:gd name="T19" fmla="*/ 4 h 18"/>
                <a:gd name="T20" fmla="*/ 10 w 12"/>
                <a:gd name="T21" fmla="*/ 8 h 18"/>
                <a:gd name="T22" fmla="*/ 8 w 12"/>
                <a:gd name="T23" fmla="*/ 14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6"/>
                  </a:lnTo>
                  <a:lnTo>
                    <a:pt x="8" y="4"/>
                  </a:lnTo>
                  <a:lnTo>
                    <a:pt x="12" y="0"/>
                  </a:lnTo>
                  <a:lnTo>
                    <a:pt x="6" y="8"/>
                  </a:lnTo>
                  <a:lnTo>
                    <a:pt x="4" y="10"/>
                  </a:lnTo>
                  <a:lnTo>
                    <a:pt x="2" y="16"/>
                  </a:lnTo>
                  <a:lnTo>
                    <a:pt x="6" y="8"/>
                  </a:lnTo>
                  <a:lnTo>
                    <a:pt x="12" y="0"/>
                  </a:lnTo>
                  <a:lnTo>
                    <a:pt x="10" y="4"/>
                  </a:lnTo>
                  <a:lnTo>
                    <a:pt x="10" y="8"/>
                  </a:lnTo>
                  <a:lnTo>
                    <a:pt x="8" y="14"/>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9" name="Freeform 1118"/>
            <p:cNvSpPr>
              <a:spLocks/>
            </p:cNvSpPr>
            <p:nvPr/>
          </p:nvSpPr>
          <p:spPr bwMode="auto">
            <a:xfrm>
              <a:off x="780" y="2812"/>
              <a:ext cx="10" cy="12"/>
            </a:xfrm>
            <a:custGeom>
              <a:avLst/>
              <a:gdLst>
                <a:gd name="T0" fmla="*/ 10 w 10"/>
                <a:gd name="T1" fmla="*/ 0 h 12"/>
                <a:gd name="T2" fmla="*/ 4 w 10"/>
                <a:gd name="T3" fmla="*/ 8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8"/>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60" name="Freeform 1119"/>
            <p:cNvSpPr>
              <a:spLocks/>
            </p:cNvSpPr>
            <p:nvPr/>
          </p:nvSpPr>
          <p:spPr bwMode="auto">
            <a:xfrm>
              <a:off x="820" y="2800"/>
              <a:ext cx="4" cy="12"/>
            </a:xfrm>
            <a:custGeom>
              <a:avLst/>
              <a:gdLst>
                <a:gd name="T0" fmla="*/ 4 w 4"/>
                <a:gd name="T1" fmla="*/ 12 h 12"/>
                <a:gd name="T2" fmla="*/ 4 w 4"/>
                <a:gd name="T3" fmla="*/ 6 h 12"/>
                <a:gd name="T4" fmla="*/ 2 w 4"/>
                <a:gd name="T5" fmla="*/ 2 h 12"/>
                <a:gd name="T6" fmla="*/ 0 w 4"/>
                <a:gd name="T7" fmla="*/ 0 h 12"/>
                <a:gd name="T8" fmla="*/ 2 w 4"/>
                <a:gd name="T9" fmla="*/ 4 h 12"/>
                <a:gd name="T10" fmla="*/ 2 w 4"/>
                <a:gd name="T11" fmla="*/ 8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4" y="12"/>
                  </a:moveTo>
                  <a:lnTo>
                    <a:pt x="4" y="6"/>
                  </a:lnTo>
                  <a:lnTo>
                    <a:pt x="2" y="2"/>
                  </a:lnTo>
                  <a:lnTo>
                    <a:pt x="0" y="0"/>
                  </a:lnTo>
                  <a:lnTo>
                    <a:pt x="2"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61" name="Freeform 1120"/>
            <p:cNvSpPr>
              <a:spLocks/>
            </p:cNvSpPr>
            <p:nvPr/>
          </p:nvSpPr>
          <p:spPr bwMode="auto">
            <a:xfrm>
              <a:off x="820" y="2800"/>
              <a:ext cx="4" cy="12"/>
            </a:xfrm>
            <a:custGeom>
              <a:avLst/>
              <a:gdLst>
                <a:gd name="T0" fmla="*/ 0 w 4"/>
                <a:gd name="T1" fmla="*/ 12 h 12"/>
                <a:gd name="T2" fmla="*/ 0 w 4"/>
                <a:gd name="T3" fmla="*/ 6 h 12"/>
                <a:gd name="T4" fmla="*/ 0 w 4"/>
                <a:gd name="T5" fmla="*/ 2 h 12"/>
                <a:gd name="T6" fmla="*/ 0 w 4"/>
                <a:gd name="T7" fmla="*/ 0 h 12"/>
                <a:gd name="T8" fmla="*/ 2 w 4"/>
                <a:gd name="T9" fmla="*/ 6 h 12"/>
                <a:gd name="T10" fmla="*/ 2 w 4"/>
                <a:gd name="T11" fmla="*/ 8 h 12"/>
                <a:gd name="T12" fmla="*/ 2 w 4"/>
                <a:gd name="T13" fmla="*/ 12 h 12"/>
                <a:gd name="T14" fmla="*/ 0 w 4"/>
                <a:gd name="T15" fmla="*/ 0 h 12"/>
                <a:gd name="T16" fmla="*/ 4 w 4"/>
                <a:gd name="T17" fmla="*/ 4 h 12"/>
                <a:gd name="T18" fmla="*/ 4 w 4"/>
                <a:gd name="T19" fmla="*/ 8 h 12"/>
                <a:gd name="T20" fmla="*/ 4 w 4"/>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12"/>
                  </a:moveTo>
                  <a:lnTo>
                    <a:pt x="0" y="6"/>
                  </a:lnTo>
                  <a:lnTo>
                    <a:pt x="0" y="2"/>
                  </a:lnTo>
                  <a:lnTo>
                    <a:pt x="0" y="0"/>
                  </a:lnTo>
                  <a:lnTo>
                    <a:pt x="2" y="6"/>
                  </a:lnTo>
                  <a:lnTo>
                    <a:pt x="2" y="8"/>
                  </a:lnTo>
                  <a:lnTo>
                    <a:pt x="2" y="12"/>
                  </a:lnTo>
                  <a:lnTo>
                    <a:pt x="0" y="0"/>
                  </a:lnTo>
                  <a:lnTo>
                    <a:pt x="4" y="4"/>
                  </a:lnTo>
                  <a:lnTo>
                    <a:pt x="4" y="8"/>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62" name="Freeform 1121"/>
            <p:cNvSpPr>
              <a:spLocks/>
            </p:cNvSpPr>
            <p:nvPr/>
          </p:nvSpPr>
          <p:spPr bwMode="auto">
            <a:xfrm>
              <a:off x="820" y="2802"/>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63" name="Freeform 1122"/>
            <p:cNvSpPr>
              <a:spLocks/>
            </p:cNvSpPr>
            <p:nvPr/>
          </p:nvSpPr>
          <p:spPr bwMode="auto">
            <a:xfrm>
              <a:off x="790" y="2788"/>
              <a:ext cx="54" cy="82"/>
            </a:xfrm>
            <a:custGeom>
              <a:avLst/>
              <a:gdLst>
                <a:gd name="T0" fmla="*/ 0 w 54"/>
                <a:gd name="T1" fmla="*/ 82 h 82"/>
                <a:gd name="T2" fmla="*/ 2 w 54"/>
                <a:gd name="T3" fmla="*/ 66 h 82"/>
                <a:gd name="T4" fmla="*/ 4 w 54"/>
                <a:gd name="T5" fmla="*/ 50 h 82"/>
                <a:gd name="T6" fmla="*/ 8 w 54"/>
                <a:gd name="T7" fmla="*/ 36 h 82"/>
                <a:gd name="T8" fmla="*/ 12 w 54"/>
                <a:gd name="T9" fmla="*/ 26 h 82"/>
                <a:gd name="T10" fmla="*/ 10 w 54"/>
                <a:gd name="T11" fmla="*/ 22 h 82"/>
                <a:gd name="T12" fmla="*/ 6 w 54"/>
                <a:gd name="T13" fmla="*/ 20 h 82"/>
                <a:gd name="T14" fmla="*/ 4 w 54"/>
                <a:gd name="T15" fmla="*/ 20 h 82"/>
                <a:gd name="T16" fmla="*/ 2 w 54"/>
                <a:gd name="T17" fmla="*/ 22 h 82"/>
                <a:gd name="T18" fmla="*/ 0 w 54"/>
                <a:gd name="T19" fmla="*/ 22 h 82"/>
                <a:gd name="T20" fmla="*/ 4 w 54"/>
                <a:gd name="T21" fmla="*/ 20 h 82"/>
                <a:gd name="T22" fmla="*/ 6 w 54"/>
                <a:gd name="T23" fmla="*/ 20 h 82"/>
                <a:gd name="T24" fmla="*/ 10 w 54"/>
                <a:gd name="T25" fmla="*/ 22 h 82"/>
                <a:gd name="T26" fmla="*/ 12 w 54"/>
                <a:gd name="T27" fmla="*/ 24 h 82"/>
                <a:gd name="T28" fmla="*/ 20 w 54"/>
                <a:gd name="T29" fmla="*/ 10 h 82"/>
                <a:gd name="T30" fmla="*/ 28 w 54"/>
                <a:gd name="T31" fmla="*/ 2 h 82"/>
                <a:gd name="T32" fmla="*/ 30 w 54"/>
                <a:gd name="T33" fmla="*/ 2 h 82"/>
                <a:gd name="T34" fmla="*/ 34 w 54"/>
                <a:gd name="T35" fmla="*/ 0 h 82"/>
                <a:gd name="T36" fmla="*/ 36 w 54"/>
                <a:gd name="T37" fmla="*/ 0 h 82"/>
                <a:gd name="T38" fmla="*/ 38 w 54"/>
                <a:gd name="T39" fmla="*/ 0 h 82"/>
                <a:gd name="T40" fmla="*/ 50 w 54"/>
                <a:gd name="T41" fmla="*/ 2 h 82"/>
                <a:gd name="T42" fmla="*/ 54 w 54"/>
                <a:gd name="T43" fmla="*/ 4 h 82"/>
                <a:gd name="T44" fmla="*/ 54 w 54"/>
                <a:gd name="T45" fmla="*/ 6 h 82"/>
                <a:gd name="T46" fmla="*/ 50 w 54"/>
                <a:gd name="T47" fmla="*/ 4 h 82"/>
                <a:gd name="T48" fmla="*/ 38 w 54"/>
                <a:gd name="T49" fmla="*/ 0 h 82"/>
                <a:gd name="T50" fmla="*/ 48 w 54"/>
                <a:gd name="T51" fmla="*/ 6 h 82"/>
                <a:gd name="T52" fmla="*/ 52 w 54"/>
                <a:gd name="T53" fmla="*/ 12 h 82"/>
                <a:gd name="T54" fmla="*/ 48 w 54"/>
                <a:gd name="T55" fmla="*/ 6 h 82"/>
                <a:gd name="T56" fmla="*/ 36 w 54"/>
                <a:gd name="T57" fmla="*/ 0 h 82"/>
                <a:gd name="T58" fmla="*/ 30 w 54"/>
                <a:gd name="T59" fmla="*/ 2 h 82"/>
                <a:gd name="T60" fmla="*/ 36 w 54"/>
                <a:gd name="T61" fmla="*/ 4 h 82"/>
                <a:gd name="T62" fmla="*/ 38 w 54"/>
                <a:gd name="T63" fmla="*/ 4 h 82"/>
                <a:gd name="T64" fmla="*/ 36 w 54"/>
                <a:gd name="T65" fmla="*/ 6 h 82"/>
                <a:gd name="T66" fmla="*/ 36 w 54"/>
                <a:gd name="T67" fmla="*/ 4 h 82"/>
                <a:gd name="T68" fmla="*/ 30 w 54"/>
                <a:gd name="T69" fmla="*/ 2 h 82"/>
                <a:gd name="T70" fmla="*/ 22 w 54"/>
                <a:gd name="T71" fmla="*/ 10 h 82"/>
                <a:gd name="T72" fmla="*/ 28 w 54"/>
                <a:gd name="T73" fmla="*/ 10 h 82"/>
                <a:gd name="T74" fmla="*/ 30 w 54"/>
                <a:gd name="T75" fmla="*/ 12 h 82"/>
                <a:gd name="T76" fmla="*/ 28 w 54"/>
                <a:gd name="T77" fmla="*/ 10 h 82"/>
                <a:gd name="T78" fmla="*/ 22 w 54"/>
                <a:gd name="T79" fmla="*/ 10 h 82"/>
                <a:gd name="T80" fmla="*/ 14 w 54"/>
                <a:gd name="T81" fmla="*/ 24 h 82"/>
                <a:gd name="T82" fmla="*/ 18 w 54"/>
                <a:gd name="T83" fmla="*/ 22 h 82"/>
                <a:gd name="T84" fmla="*/ 24 w 54"/>
                <a:gd name="T85" fmla="*/ 20 h 82"/>
                <a:gd name="T86" fmla="*/ 28 w 54"/>
                <a:gd name="T87" fmla="*/ 20 h 82"/>
                <a:gd name="T88" fmla="*/ 32 w 54"/>
                <a:gd name="T89" fmla="*/ 24 h 82"/>
                <a:gd name="T90" fmla="*/ 24 w 54"/>
                <a:gd name="T91" fmla="*/ 20 h 82"/>
                <a:gd name="T92" fmla="*/ 18 w 54"/>
                <a:gd name="T93" fmla="*/ 22 h 82"/>
                <a:gd name="T94" fmla="*/ 14 w 54"/>
                <a:gd name="T95" fmla="*/ 24 h 82"/>
                <a:gd name="T96" fmla="*/ 12 w 54"/>
                <a:gd name="T97" fmla="*/ 26 h 82"/>
                <a:gd name="T98" fmla="*/ 8 w 54"/>
                <a:gd name="T99" fmla="*/ 36 h 82"/>
                <a:gd name="T100" fmla="*/ 4 w 54"/>
                <a:gd name="T101" fmla="*/ 50 h 82"/>
                <a:gd name="T102" fmla="*/ 2 w 54"/>
                <a:gd name="T103" fmla="*/ 66 h 82"/>
                <a:gd name="T104" fmla="*/ 0 w 54"/>
                <a:gd name="T105" fmla="*/ 82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82"/>
                <a:gd name="T161" fmla="*/ 54 w 54"/>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82">
                  <a:moveTo>
                    <a:pt x="0" y="82"/>
                  </a:moveTo>
                  <a:lnTo>
                    <a:pt x="2" y="66"/>
                  </a:lnTo>
                  <a:lnTo>
                    <a:pt x="4" y="50"/>
                  </a:lnTo>
                  <a:lnTo>
                    <a:pt x="8" y="36"/>
                  </a:lnTo>
                  <a:lnTo>
                    <a:pt x="12" y="26"/>
                  </a:lnTo>
                  <a:lnTo>
                    <a:pt x="10" y="22"/>
                  </a:lnTo>
                  <a:lnTo>
                    <a:pt x="6" y="20"/>
                  </a:lnTo>
                  <a:lnTo>
                    <a:pt x="4" y="20"/>
                  </a:lnTo>
                  <a:lnTo>
                    <a:pt x="2" y="22"/>
                  </a:lnTo>
                  <a:lnTo>
                    <a:pt x="0" y="22"/>
                  </a:lnTo>
                  <a:lnTo>
                    <a:pt x="4" y="20"/>
                  </a:lnTo>
                  <a:lnTo>
                    <a:pt x="6" y="20"/>
                  </a:lnTo>
                  <a:lnTo>
                    <a:pt x="10" y="22"/>
                  </a:lnTo>
                  <a:lnTo>
                    <a:pt x="12" y="24"/>
                  </a:lnTo>
                  <a:lnTo>
                    <a:pt x="20" y="10"/>
                  </a:lnTo>
                  <a:lnTo>
                    <a:pt x="28" y="2"/>
                  </a:lnTo>
                  <a:lnTo>
                    <a:pt x="30" y="2"/>
                  </a:lnTo>
                  <a:lnTo>
                    <a:pt x="34" y="0"/>
                  </a:lnTo>
                  <a:lnTo>
                    <a:pt x="36" y="0"/>
                  </a:lnTo>
                  <a:lnTo>
                    <a:pt x="38" y="0"/>
                  </a:lnTo>
                  <a:lnTo>
                    <a:pt x="50" y="2"/>
                  </a:lnTo>
                  <a:lnTo>
                    <a:pt x="54" y="4"/>
                  </a:lnTo>
                  <a:lnTo>
                    <a:pt x="54" y="6"/>
                  </a:lnTo>
                  <a:lnTo>
                    <a:pt x="50" y="4"/>
                  </a:lnTo>
                  <a:lnTo>
                    <a:pt x="38" y="0"/>
                  </a:lnTo>
                  <a:lnTo>
                    <a:pt x="48" y="6"/>
                  </a:lnTo>
                  <a:lnTo>
                    <a:pt x="52" y="12"/>
                  </a:lnTo>
                  <a:lnTo>
                    <a:pt x="48" y="6"/>
                  </a:lnTo>
                  <a:lnTo>
                    <a:pt x="36" y="0"/>
                  </a:lnTo>
                  <a:lnTo>
                    <a:pt x="30" y="2"/>
                  </a:lnTo>
                  <a:lnTo>
                    <a:pt x="36" y="4"/>
                  </a:lnTo>
                  <a:lnTo>
                    <a:pt x="38" y="4"/>
                  </a:lnTo>
                  <a:lnTo>
                    <a:pt x="36" y="6"/>
                  </a:lnTo>
                  <a:lnTo>
                    <a:pt x="36" y="4"/>
                  </a:lnTo>
                  <a:lnTo>
                    <a:pt x="30" y="2"/>
                  </a:lnTo>
                  <a:lnTo>
                    <a:pt x="22" y="10"/>
                  </a:lnTo>
                  <a:lnTo>
                    <a:pt x="28" y="10"/>
                  </a:lnTo>
                  <a:lnTo>
                    <a:pt x="30" y="12"/>
                  </a:lnTo>
                  <a:lnTo>
                    <a:pt x="28" y="10"/>
                  </a:lnTo>
                  <a:lnTo>
                    <a:pt x="22" y="10"/>
                  </a:lnTo>
                  <a:lnTo>
                    <a:pt x="14" y="24"/>
                  </a:lnTo>
                  <a:lnTo>
                    <a:pt x="18" y="22"/>
                  </a:lnTo>
                  <a:lnTo>
                    <a:pt x="24" y="20"/>
                  </a:lnTo>
                  <a:lnTo>
                    <a:pt x="28" y="20"/>
                  </a:lnTo>
                  <a:lnTo>
                    <a:pt x="32" y="24"/>
                  </a:lnTo>
                  <a:lnTo>
                    <a:pt x="24" y="20"/>
                  </a:lnTo>
                  <a:lnTo>
                    <a:pt x="18"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30064" name="Freeform 1123"/>
            <p:cNvSpPr>
              <a:spLocks/>
            </p:cNvSpPr>
            <p:nvPr/>
          </p:nvSpPr>
          <p:spPr bwMode="auto">
            <a:xfrm>
              <a:off x="776" y="2790"/>
              <a:ext cx="16" cy="82"/>
            </a:xfrm>
            <a:custGeom>
              <a:avLst/>
              <a:gdLst>
                <a:gd name="T0" fmla="*/ 16 w 16"/>
                <a:gd name="T1" fmla="*/ 82 h 82"/>
                <a:gd name="T2" fmla="*/ 10 w 16"/>
                <a:gd name="T3" fmla="*/ 70 h 82"/>
                <a:gd name="T4" fmla="*/ 8 w 16"/>
                <a:gd name="T5" fmla="*/ 60 h 82"/>
                <a:gd name="T6" fmla="*/ 10 w 16"/>
                <a:gd name="T7" fmla="*/ 48 h 82"/>
                <a:gd name="T8" fmla="*/ 12 w 16"/>
                <a:gd name="T9" fmla="*/ 40 h 82"/>
                <a:gd name="T10" fmla="*/ 10 w 16"/>
                <a:gd name="T11" fmla="*/ 34 h 82"/>
                <a:gd name="T12" fmla="*/ 6 w 16"/>
                <a:gd name="T13" fmla="*/ 20 h 82"/>
                <a:gd name="T14" fmla="*/ 0 w 16"/>
                <a:gd name="T15" fmla="*/ 0 h 82"/>
                <a:gd name="T16" fmla="*/ 2 w 16"/>
                <a:gd name="T17" fmla="*/ 8 h 82"/>
                <a:gd name="T18" fmla="*/ 4 w 16"/>
                <a:gd name="T19" fmla="*/ 16 h 82"/>
                <a:gd name="T20" fmla="*/ 4 w 16"/>
                <a:gd name="T21" fmla="*/ 22 h 82"/>
                <a:gd name="T22" fmla="*/ 6 w 16"/>
                <a:gd name="T23" fmla="*/ 26 h 82"/>
                <a:gd name="T24" fmla="*/ 8 w 16"/>
                <a:gd name="T25" fmla="*/ 32 h 82"/>
                <a:gd name="T26" fmla="*/ 8 w 16"/>
                <a:gd name="T27" fmla="*/ 42 h 82"/>
                <a:gd name="T28" fmla="*/ 10 w 16"/>
                <a:gd name="T29" fmla="*/ 54 h 82"/>
                <a:gd name="T30" fmla="*/ 12 w 16"/>
                <a:gd name="T31" fmla="*/ 66 h 82"/>
                <a:gd name="T32" fmla="*/ 14 w 16"/>
                <a:gd name="T33" fmla="*/ 74 h 82"/>
                <a:gd name="T34" fmla="*/ 16 w 16"/>
                <a:gd name="T35" fmla="*/ 80 h 82"/>
                <a:gd name="T36" fmla="*/ 16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6" y="82"/>
                  </a:moveTo>
                  <a:lnTo>
                    <a:pt x="10" y="70"/>
                  </a:lnTo>
                  <a:lnTo>
                    <a:pt x="8" y="60"/>
                  </a:lnTo>
                  <a:lnTo>
                    <a:pt x="10" y="48"/>
                  </a:lnTo>
                  <a:lnTo>
                    <a:pt x="12" y="40"/>
                  </a:lnTo>
                  <a:lnTo>
                    <a:pt x="10" y="34"/>
                  </a:lnTo>
                  <a:lnTo>
                    <a:pt x="6" y="20"/>
                  </a:lnTo>
                  <a:lnTo>
                    <a:pt x="0" y="0"/>
                  </a:lnTo>
                  <a:lnTo>
                    <a:pt x="2" y="8"/>
                  </a:lnTo>
                  <a:lnTo>
                    <a:pt x="4" y="16"/>
                  </a:lnTo>
                  <a:lnTo>
                    <a:pt x="4" y="22"/>
                  </a:lnTo>
                  <a:lnTo>
                    <a:pt x="6" y="26"/>
                  </a:lnTo>
                  <a:lnTo>
                    <a:pt x="8" y="32"/>
                  </a:lnTo>
                  <a:lnTo>
                    <a:pt x="8" y="42"/>
                  </a:lnTo>
                  <a:lnTo>
                    <a:pt x="10" y="54"/>
                  </a:lnTo>
                  <a:lnTo>
                    <a:pt x="12" y="66"/>
                  </a:lnTo>
                  <a:lnTo>
                    <a:pt x="14" y="74"/>
                  </a:lnTo>
                  <a:lnTo>
                    <a:pt x="16" y="80"/>
                  </a:lnTo>
                  <a:lnTo>
                    <a:pt x="16" y="82"/>
                  </a:lnTo>
                  <a:close/>
                </a:path>
              </a:pathLst>
            </a:custGeom>
            <a:solidFill>
              <a:srgbClr val="55A26A"/>
            </a:solidFill>
            <a:ln w="3175">
              <a:solidFill>
                <a:srgbClr val="1D1D1B"/>
              </a:solidFill>
              <a:round/>
              <a:headEnd/>
              <a:tailEnd/>
            </a:ln>
          </p:spPr>
          <p:txBody>
            <a:bodyPr/>
            <a:lstStyle/>
            <a:p>
              <a:endParaRPr lang="en-US"/>
            </a:p>
          </p:txBody>
        </p:sp>
        <p:sp>
          <p:nvSpPr>
            <p:cNvPr id="30065" name="Freeform 1124"/>
            <p:cNvSpPr>
              <a:spLocks/>
            </p:cNvSpPr>
            <p:nvPr/>
          </p:nvSpPr>
          <p:spPr bwMode="auto">
            <a:xfrm>
              <a:off x="786" y="2710"/>
              <a:ext cx="22" cy="62"/>
            </a:xfrm>
            <a:custGeom>
              <a:avLst/>
              <a:gdLst>
                <a:gd name="T0" fmla="*/ 8 w 22"/>
                <a:gd name="T1" fmla="*/ 14 h 62"/>
                <a:gd name="T2" fmla="*/ 14 w 22"/>
                <a:gd name="T3" fmla="*/ 30 h 62"/>
                <a:gd name="T4" fmla="*/ 20 w 22"/>
                <a:gd name="T5" fmla="*/ 46 h 62"/>
                <a:gd name="T6" fmla="*/ 22 w 22"/>
                <a:gd name="T7" fmla="*/ 62 h 62"/>
                <a:gd name="T8" fmla="*/ 16 w 22"/>
                <a:gd name="T9" fmla="*/ 42 h 62"/>
                <a:gd name="T10" fmla="*/ 12 w 22"/>
                <a:gd name="T11" fmla="*/ 28 h 62"/>
                <a:gd name="T12" fmla="*/ 4 w 22"/>
                <a:gd name="T13" fmla="*/ 8 h 62"/>
                <a:gd name="T14" fmla="*/ 0 w 22"/>
                <a:gd name="T15" fmla="*/ 0 h 62"/>
                <a:gd name="T16" fmla="*/ 8 w 22"/>
                <a:gd name="T17" fmla="*/ 14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4"/>
                  </a:moveTo>
                  <a:lnTo>
                    <a:pt x="14" y="30"/>
                  </a:lnTo>
                  <a:lnTo>
                    <a:pt x="20" y="46"/>
                  </a:lnTo>
                  <a:lnTo>
                    <a:pt x="22" y="62"/>
                  </a:lnTo>
                  <a:lnTo>
                    <a:pt x="16" y="42"/>
                  </a:lnTo>
                  <a:lnTo>
                    <a:pt x="12" y="28"/>
                  </a:lnTo>
                  <a:lnTo>
                    <a:pt x="4"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30066" name="Freeform 1125"/>
            <p:cNvSpPr>
              <a:spLocks/>
            </p:cNvSpPr>
            <p:nvPr/>
          </p:nvSpPr>
          <p:spPr bwMode="auto">
            <a:xfrm>
              <a:off x="788" y="2774"/>
              <a:ext cx="32" cy="102"/>
            </a:xfrm>
            <a:custGeom>
              <a:avLst/>
              <a:gdLst>
                <a:gd name="T0" fmla="*/ 6 w 32"/>
                <a:gd name="T1" fmla="*/ 66 h 102"/>
                <a:gd name="T2" fmla="*/ 2 w 32"/>
                <a:gd name="T3" fmla="*/ 86 h 102"/>
                <a:gd name="T4" fmla="*/ 0 w 32"/>
                <a:gd name="T5" fmla="*/ 102 h 102"/>
                <a:gd name="T6" fmla="*/ 2 w 32"/>
                <a:gd name="T7" fmla="*/ 98 h 102"/>
                <a:gd name="T8" fmla="*/ 6 w 32"/>
                <a:gd name="T9" fmla="*/ 90 h 102"/>
                <a:gd name="T10" fmla="*/ 10 w 32"/>
                <a:gd name="T11" fmla="*/ 72 h 102"/>
                <a:gd name="T12" fmla="*/ 12 w 32"/>
                <a:gd name="T13" fmla="*/ 54 h 102"/>
                <a:gd name="T14" fmla="*/ 14 w 32"/>
                <a:gd name="T15" fmla="*/ 38 h 102"/>
                <a:gd name="T16" fmla="*/ 18 w 32"/>
                <a:gd name="T17" fmla="*/ 26 h 102"/>
                <a:gd name="T18" fmla="*/ 32 w 32"/>
                <a:gd name="T19" fmla="*/ 0 h 102"/>
                <a:gd name="T20" fmla="*/ 16 w 32"/>
                <a:gd name="T21" fmla="*/ 20 h 102"/>
                <a:gd name="T22" fmla="*/ 14 w 32"/>
                <a:gd name="T23" fmla="*/ 28 h 102"/>
                <a:gd name="T24" fmla="*/ 10 w 32"/>
                <a:gd name="T25" fmla="*/ 42 h 102"/>
                <a:gd name="T26" fmla="*/ 6 w 32"/>
                <a:gd name="T27" fmla="*/ 6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6"/>
                  </a:moveTo>
                  <a:lnTo>
                    <a:pt x="2" y="86"/>
                  </a:lnTo>
                  <a:lnTo>
                    <a:pt x="0" y="102"/>
                  </a:lnTo>
                  <a:lnTo>
                    <a:pt x="2" y="98"/>
                  </a:lnTo>
                  <a:lnTo>
                    <a:pt x="6" y="90"/>
                  </a:lnTo>
                  <a:lnTo>
                    <a:pt x="10" y="72"/>
                  </a:lnTo>
                  <a:lnTo>
                    <a:pt x="12" y="54"/>
                  </a:lnTo>
                  <a:lnTo>
                    <a:pt x="14" y="38"/>
                  </a:lnTo>
                  <a:lnTo>
                    <a:pt x="18" y="26"/>
                  </a:lnTo>
                  <a:lnTo>
                    <a:pt x="32" y="0"/>
                  </a:lnTo>
                  <a:lnTo>
                    <a:pt x="16" y="20"/>
                  </a:lnTo>
                  <a:lnTo>
                    <a:pt x="14" y="28"/>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30067" name="Freeform 1126"/>
            <p:cNvSpPr>
              <a:spLocks/>
            </p:cNvSpPr>
            <p:nvPr/>
          </p:nvSpPr>
          <p:spPr bwMode="auto">
            <a:xfrm>
              <a:off x="820" y="2728"/>
              <a:ext cx="46" cy="46"/>
            </a:xfrm>
            <a:custGeom>
              <a:avLst/>
              <a:gdLst>
                <a:gd name="T0" fmla="*/ 32 w 46"/>
                <a:gd name="T1" fmla="*/ 10 h 46"/>
                <a:gd name="T2" fmla="*/ 20 w 46"/>
                <a:gd name="T3" fmla="*/ 20 h 46"/>
                <a:gd name="T4" fmla="*/ 6 w 46"/>
                <a:gd name="T5" fmla="*/ 34 h 46"/>
                <a:gd name="T6" fmla="*/ 0 w 46"/>
                <a:gd name="T7" fmla="*/ 46 h 46"/>
                <a:gd name="T8" fmla="*/ 12 w 46"/>
                <a:gd name="T9" fmla="*/ 32 h 46"/>
                <a:gd name="T10" fmla="*/ 24 w 46"/>
                <a:gd name="T11" fmla="*/ 22 h 46"/>
                <a:gd name="T12" fmla="*/ 40 w 46"/>
                <a:gd name="T13" fmla="*/ 8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0"/>
                  </a:lnTo>
                  <a:lnTo>
                    <a:pt x="6" y="34"/>
                  </a:lnTo>
                  <a:lnTo>
                    <a:pt x="0" y="46"/>
                  </a:lnTo>
                  <a:lnTo>
                    <a:pt x="12" y="32"/>
                  </a:lnTo>
                  <a:lnTo>
                    <a:pt x="24" y="22"/>
                  </a:lnTo>
                  <a:lnTo>
                    <a:pt x="40" y="8"/>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30068" name="Freeform 1127"/>
            <p:cNvSpPr>
              <a:spLocks/>
            </p:cNvSpPr>
            <p:nvPr/>
          </p:nvSpPr>
          <p:spPr bwMode="auto">
            <a:xfrm>
              <a:off x="794" y="2816"/>
              <a:ext cx="40" cy="56"/>
            </a:xfrm>
            <a:custGeom>
              <a:avLst/>
              <a:gdLst>
                <a:gd name="T0" fmla="*/ 0 w 40"/>
                <a:gd name="T1" fmla="*/ 56 h 56"/>
                <a:gd name="T2" fmla="*/ 4 w 40"/>
                <a:gd name="T3" fmla="*/ 44 h 56"/>
                <a:gd name="T4" fmla="*/ 6 w 40"/>
                <a:gd name="T5" fmla="*/ 34 h 56"/>
                <a:gd name="T6" fmla="*/ 8 w 40"/>
                <a:gd name="T7" fmla="*/ 20 h 56"/>
                <a:gd name="T8" fmla="*/ 12 w 40"/>
                <a:gd name="T9" fmla="*/ 4 h 56"/>
                <a:gd name="T10" fmla="*/ 14 w 40"/>
                <a:gd name="T11" fmla="*/ 4 h 56"/>
                <a:gd name="T12" fmla="*/ 18 w 40"/>
                <a:gd name="T13" fmla="*/ 4 h 56"/>
                <a:gd name="T14" fmla="*/ 26 w 40"/>
                <a:gd name="T15" fmla="*/ 10 h 56"/>
                <a:gd name="T16" fmla="*/ 36 w 40"/>
                <a:gd name="T17" fmla="*/ 14 h 56"/>
                <a:gd name="T18" fmla="*/ 38 w 40"/>
                <a:gd name="T19" fmla="*/ 14 h 56"/>
                <a:gd name="T20" fmla="*/ 40 w 40"/>
                <a:gd name="T21" fmla="*/ 12 h 56"/>
                <a:gd name="T22" fmla="*/ 38 w 40"/>
                <a:gd name="T23" fmla="*/ 14 h 56"/>
                <a:gd name="T24" fmla="*/ 34 w 40"/>
                <a:gd name="T25" fmla="*/ 14 h 56"/>
                <a:gd name="T26" fmla="*/ 24 w 40"/>
                <a:gd name="T27" fmla="*/ 8 h 56"/>
                <a:gd name="T28" fmla="*/ 16 w 40"/>
                <a:gd name="T29" fmla="*/ 2 h 56"/>
                <a:gd name="T30" fmla="*/ 12 w 40"/>
                <a:gd name="T31" fmla="*/ 0 h 56"/>
                <a:gd name="T32" fmla="*/ 10 w 40"/>
                <a:gd name="T33" fmla="*/ 0 h 56"/>
                <a:gd name="T34" fmla="*/ 8 w 40"/>
                <a:gd name="T35" fmla="*/ 6 h 56"/>
                <a:gd name="T36" fmla="*/ 6 w 40"/>
                <a:gd name="T37" fmla="*/ 16 h 56"/>
                <a:gd name="T38" fmla="*/ 4 w 40"/>
                <a:gd name="T39" fmla="*/ 28 h 56"/>
                <a:gd name="T40" fmla="*/ 4 w 40"/>
                <a:gd name="T41" fmla="*/ 40 h 56"/>
                <a:gd name="T42" fmla="*/ 2 w 40"/>
                <a:gd name="T43" fmla="*/ 48 h 56"/>
                <a:gd name="T44" fmla="*/ 0 w 40"/>
                <a:gd name="T45" fmla="*/ 54 h 56"/>
                <a:gd name="T46" fmla="*/ 0 w 40"/>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56"/>
                <a:gd name="T74" fmla="*/ 40 w 40"/>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56">
                  <a:moveTo>
                    <a:pt x="0" y="56"/>
                  </a:moveTo>
                  <a:lnTo>
                    <a:pt x="4" y="44"/>
                  </a:lnTo>
                  <a:lnTo>
                    <a:pt x="6" y="34"/>
                  </a:lnTo>
                  <a:lnTo>
                    <a:pt x="8" y="20"/>
                  </a:lnTo>
                  <a:lnTo>
                    <a:pt x="12" y="4"/>
                  </a:lnTo>
                  <a:lnTo>
                    <a:pt x="14" y="4"/>
                  </a:lnTo>
                  <a:lnTo>
                    <a:pt x="18" y="4"/>
                  </a:lnTo>
                  <a:lnTo>
                    <a:pt x="26" y="10"/>
                  </a:lnTo>
                  <a:lnTo>
                    <a:pt x="36" y="14"/>
                  </a:lnTo>
                  <a:lnTo>
                    <a:pt x="38" y="14"/>
                  </a:lnTo>
                  <a:lnTo>
                    <a:pt x="40" y="12"/>
                  </a:lnTo>
                  <a:lnTo>
                    <a:pt x="38" y="14"/>
                  </a:lnTo>
                  <a:lnTo>
                    <a:pt x="34" y="14"/>
                  </a:lnTo>
                  <a:lnTo>
                    <a:pt x="24" y="8"/>
                  </a:lnTo>
                  <a:lnTo>
                    <a:pt x="16" y="2"/>
                  </a:lnTo>
                  <a:lnTo>
                    <a:pt x="12" y="0"/>
                  </a:lnTo>
                  <a:lnTo>
                    <a:pt x="10" y="0"/>
                  </a:lnTo>
                  <a:lnTo>
                    <a:pt x="8" y="6"/>
                  </a:lnTo>
                  <a:lnTo>
                    <a:pt x="6" y="16"/>
                  </a:lnTo>
                  <a:lnTo>
                    <a:pt x="4" y="28"/>
                  </a:lnTo>
                  <a:lnTo>
                    <a:pt x="4"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30069" name="Freeform 1128"/>
            <p:cNvSpPr>
              <a:spLocks/>
            </p:cNvSpPr>
            <p:nvPr/>
          </p:nvSpPr>
          <p:spPr bwMode="auto">
            <a:xfrm>
              <a:off x="792" y="2836"/>
              <a:ext cx="58" cy="36"/>
            </a:xfrm>
            <a:custGeom>
              <a:avLst/>
              <a:gdLst>
                <a:gd name="T0" fmla="*/ 0 w 58"/>
                <a:gd name="T1" fmla="*/ 36 h 36"/>
                <a:gd name="T2" fmla="*/ 16 w 58"/>
                <a:gd name="T3" fmla="*/ 16 h 36"/>
                <a:gd name="T4" fmla="*/ 26 w 58"/>
                <a:gd name="T5" fmla="*/ 4 h 36"/>
                <a:gd name="T6" fmla="*/ 32 w 58"/>
                <a:gd name="T7" fmla="*/ 0 h 36"/>
                <a:gd name="T8" fmla="*/ 36 w 58"/>
                <a:gd name="T9" fmla="*/ 0 h 36"/>
                <a:gd name="T10" fmla="*/ 40 w 58"/>
                <a:gd name="T11" fmla="*/ 2 h 36"/>
                <a:gd name="T12" fmla="*/ 48 w 58"/>
                <a:gd name="T13" fmla="*/ 8 h 36"/>
                <a:gd name="T14" fmla="*/ 54 w 58"/>
                <a:gd name="T15" fmla="*/ 12 h 36"/>
                <a:gd name="T16" fmla="*/ 56 w 58"/>
                <a:gd name="T17" fmla="*/ 14 h 36"/>
                <a:gd name="T18" fmla="*/ 58 w 58"/>
                <a:gd name="T19" fmla="*/ 12 h 36"/>
                <a:gd name="T20" fmla="*/ 56 w 58"/>
                <a:gd name="T21" fmla="*/ 14 h 36"/>
                <a:gd name="T22" fmla="*/ 54 w 58"/>
                <a:gd name="T23" fmla="*/ 12 h 36"/>
                <a:gd name="T24" fmla="*/ 48 w 58"/>
                <a:gd name="T25" fmla="*/ 8 h 36"/>
                <a:gd name="T26" fmla="*/ 42 w 58"/>
                <a:gd name="T27" fmla="*/ 2 h 36"/>
                <a:gd name="T28" fmla="*/ 38 w 58"/>
                <a:gd name="T29" fmla="*/ 0 h 36"/>
                <a:gd name="T30" fmla="*/ 34 w 58"/>
                <a:gd name="T31" fmla="*/ 0 h 36"/>
                <a:gd name="T32" fmla="*/ 28 w 58"/>
                <a:gd name="T33" fmla="*/ 4 h 36"/>
                <a:gd name="T34" fmla="*/ 20 w 58"/>
                <a:gd name="T35" fmla="*/ 14 h 36"/>
                <a:gd name="T36" fmla="*/ 6 w 58"/>
                <a:gd name="T37" fmla="*/ 34 h 36"/>
                <a:gd name="T38" fmla="*/ 0 w 58"/>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6"/>
                <a:gd name="T62" fmla="*/ 58 w 58"/>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6">
                  <a:moveTo>
                    <a:pt x="0" y="36"/>
                  </a:moveTo>
                  <a:lnTo>
                    <a:pt x="16" y="16"/>
                  </a:lnTo>
                  <a:lnTo>
                    <a:pt x="26" y="4"/>
                  </a:lnTo>
                  <a:lnTo>
                    <a:pt x="32" y="0"/>
                  </a:lnTo>
                  <a:lnTo>
                    <a:pt x="36" y="0"/>
                  </a:lnTo>
                  <a:lnTo>
                    <a:pt x="40" y="2"/>
                  </a:lnTo>
                  <a:lnTo>
                    <a:pt x="48" y="8"/>
                  </a:lnTo>
                  <a:lnTo>
                    <a:pt x="54" y="12"/>
                  </a:lnTo>
                  <a:lnTo>
                    <a:pt x="56" y="14"/>
                  </a:lnTo>
                  <a:lnTo>
                    <a:pt x="58" y="12"/>
                  </a:lnTo>
                  <a:lnTo>
                    <a:pt x="56" y="14"/>
                  </a:lnTo>
                  <a:lnTo>
                    <a:pt x="54" y="12"/>
                  </a:lnTo>
                  <a:lnTo>
                    <a:pt x="48" y="8"/>
                  </a:lnTo>
                  <a:lnTo>
                    <a:pt x="42" y="2"/>
                  </a:lnTo>
                  <a:lnTo>
                    <a:pt x="38" y="0"/>
                  </a:lnTo>
                  <a:lnTo>
                    <a:pt x="34" y="0"/>
                  </a:lnTo>
                  <a:lnTo>
                    <a:pt x="28" y="4"/>
                  </a:lnTo>
                  <a:lnTo>
                    <a:pt x="20" y="14"/>
                  </a:lnTo>
                  <a:lnTo>
                    <a:pt x="6" y="34"/>
                  </a:lnTo>
                  <a:lnTo>
                    <a:pt x="0"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0" name="Freeform 1129"/>
            <p:cNvSpPr>
              <a:spLocks/>
            </p:cNvSpPr>
            <p:nvPr/>
          </p:nvSpPr>
          <p:spPr bwMode="auto">
            <a:xfrm>
              <a:off x="792" y="2836"/>
              <a:ext cx="58" cy="36"/>
            </a:xfrm>
            <a:custGeom>
              <a:avLst/>
              <a:gdLst>
                <a:gd name="T0" fmla="*/ 0 w 58"/>
                <a:gd name="T1" fmla="*/ 36 h 36"/>
                <a:gd name="T2" fmla="*/ 16 w 58"/>
                <a:gd name="T3" fmla="*/ 16 h 36"/>
                <a:gd name="T4" fmla="*/ 26 w 58"/>
                <a:gd name="T5" fmla="*/ 4 h 36"/>
                <a:gd name="T6" fmla="*/ 32 w 58"/>
                <a:gd name="T7" fmla="*/ 0 h 36"/>
                <a:gd name="T8" fmla="*/ 36 w 58"/>
                <a:gd name="T9" fmla="*/ 0 h 36"/>
                <a:gd name="T10" fmla="*/ 40 w 58"/>
                <a:gd name="T11" fmla="*/ 2 h 36"/>
                <a:gd name="T12" fmla="*/ 48 w 58"/>
                <a:gd name="T13" fmla="*/ 8 h 36"/>
                <a:gd name="T14" fmla="*/ 54 w 58"/>
                <a:gd name="T15" fmla="*/ 12 h 36"/>
                <a:gd name="T16" fmla="*/ 56 w 58"/>
                <a:gd name="T17" fmla="*/ 14 h 36"/>
                <a:gd name="T18" fmla="*/ 58 w 58"/>
                <a:gd name="T19" fmla="*/ 12 h 36"/>
                <a:gd name="T20" fmla="*/ 56 w 58"/>
                <a:gd name="T21" fmla="*/ 14 h 36"/>
                <a:gd name="T22" fmla="*/ 54 w 58"/>
                <a:gd name="T23" fmla="*/ 12 h 36"/>
                <a:gd name="T24" fmla="*/ 48 w 58"/>
                <a:gd name="T25" fmla="*/ 8 h 36"/>
                <a:gd name="T26" fmla="*/ 42 w 58"/>
                <a:gd name="T27" fmla="*/ 2 h 36"/>
                <a:gd name="T28" fmla="*/ 38 w 58"/>
                <a:gd name="T29" fmla="*/ 0 h 36"/>
                <a:gd name="T30" fmla="*/ 34 w 58"/>
                <a:gd name="T31" fmla="*/ 0 h 36"/>
                <a:gd name="T32" fmla="*/ 28 w 58"/>
                <a:gd name="T33" fmla="*/ 4 h 36"/>
                <a:gd name="T34" fmla="*/ 20 w 58"/>
                <a:gd name="T35" fmla="*/ 14 h 36"/>
                <a:gd name="T36" fmla="*/ 6 w 58"/>
                <a:gd name="T37" fmla="*/ 34 h 36"/>
                <a:gd name="T38" fmla="*/ 0 w 58"/>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6"/>
                <a:gd name="T62" fmla="*/ 58 w 58"/>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6">
                  <a:moveTo>
                    <a:pt x="0" y="36"/>
                  </a:moveTo>
                  <a:lnTo>
                    <a:pt x="16" y="16"/>
                  </a:lnTo>
                  <a:lnTo>
                    <a:pt x="26" y="4"/>
                  </a:lnTo>
                  <a:lnTo>
                    <a:pt x="32" y="0"/>
                  </a:lnTo>
                  <a:lnTo>
                    <a:pt x="36" y="0"/>
                  </a:lnTo>
                  <a:lnTo>
                    <a:pt x="40" y="2"/>
                  </a:lnTo>
                  <a:lnTo>
                    <a:pt x="48" y="8"/>
                  </a:lnTo>
                  <a:lnTo>
                    <a:pt x="54" y="12"/>
                  </a:lnTo>
                  <a:lnTo>
                    <a:pt x="56" y="14"/>
                  </a:lnTo>
                  <a:lnTo>
                    <a:pt x="58" y="12"/>
                  </a:lnTo>
                  <a:lnTo>
                    <a:pt x="56" y="14"/>
                  </a:lnTo>
                  <a:lnTo>
                    <a:pt x="54" y="12"/>
                  </a:lnTo>
                  <a:lnTo>
                    <a:pt x="48" y="8"/>
                  </a:lnTo>
                  <a:lnTo>
                    <a:pt x="42" y="2"/>
                  </a:lnTo>
                  <a:lnTo>
                    <a:pt x="38" y="0"/>
                  </a:lnTo>
                  <a:lnTo>
                    <a:pt x="34" y="0"/>
                  </a:lnTo>
                  <a:lnTo>
                    <a:pt x="28" y="4"/>
                  </a:lnTo>
                  <a:lnTo>
                    <a:pt x="20" y="14"/>
                  </a:lnTo>
                  <a:lnTo>
                    <a:pt x="6" y="34"/>
                  </a:lnTo>
                  <a:lnTo>
                    <a:pt x="0"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71" name="Freeform 1130"/>
            <p:cNvSpPr>
              <a:spLocks/>
            </p:cNvSpPr>
            <p:nvPr/>
          </p:nvSpPr>
          <p:spPr bwMode="auto">
            <a:xfrm>
              <a:off x="720" y="2862"/>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2" name="Freeform 1131"/>
            <p:cNvSpPr>
              <a:spLocks/>
            </p:cNvSpPr>
            <p:nvPr/>
          </p:nvSpPr>
          <p:spPr bwMode="auto">
            <a:xfrm>
              <a:off x="720" y="2862"/>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73" name="Freeform 1132"/>
            <p:cNvSpPr>
              <a:spLocks/>
            </p:cNvSpPr>
            <p:nvPr/>
          </p:nvSpPr>
          <p:spPr bwMode="auto">
            <a:xfrm>
              <a:off x="738" y="2836"/>
              <a:ext cx="54" cy="36"/>
            </a:xfrm>
            <a:custGeom>
              <a:avLst/>
              <a:gdLst>
                <a:gd name="T0" fmla="*/ 54 w 54"/>
                <a:gd name="T1" fmla="*/ 36 h 36"/>
                <a:gd name="T2" fmla="*/ 40 w 54"/>
                <a:gd name="T3" fmla="*/ 14 h 36"/>
                <a:gd name="T4" fmla="*/ 30 w 54"/>
                <a:gd name="T5" fmla="*/ 4 h 36"/>
                <a:gd name="T6" fmla="*/ 24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2 h 36"/>
                <a:gd name="T20" fmla="*/ 2 w 54"/>
                <a:gd name="T21" fmla="*/ 14 h 36"/>
                <a:gd name="T22" fmla="*/ 2 w 54"/>
                <a:gd name="T23" fmla="*/ 12 h 36"/>
                <a:gd name="T24" fmla="*/ 8 w 54"/>
                <a:gd name="T25" fmla="*/ 8 h 36"/>
                <a:gd name="T26" fmla="*/ 14 w 54"/>
                <a:gd name="T27" fmla="*/ 2 h 36"/>
                <a:gd name="T28" fmla="*/ 18 w 54"/>
                <a:gd name="T29" fmla="*/ 0 h 36"/>
                <a:gd name="T30" fmla="*/ 22 w 54"/>
                <a:gd name="T31" fmla="*/ 0 h 36"/>
                <a:gd name="T32" fmla="*/ 28 w 54"/>
                <a:gd name="T33" fmla="*/ 4 h 36"/>
                <a:gd name="T34" fmla="*/ 36 w 54"/>
                <a:gd name="T35" fmla="*/ 14 h 36"/>
                <a:gd name="T36" fmla="*/ 44 w 54"/>
                <a:gd name="T37" fmla="*/ 24 h 36"/>
                <a:gd name="T38" fmla="*/ 50 w 54"/>
                <a:gd name="T39" fmla="*/ 32 h 36"/>
                <a:gd name="T40" fmla="*/ 54 w 54"/>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6"/>
                <a:gd name="T65" fmla="*/ 54 w 5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6">
                  <a:moveTo>
                    <a:pt x="54" y="36"/>
                  </a:moveTo>
                  <a:lnTo>
                    <a:pt x="40" y="14"/>
                  </a:lnTo>
                  <a:lnTo>
                    <a:pt x="30" y="4"/>
                  </a:lnTo>
                  <a:lnTo>
                    <a:pt x="24" y="0"/>
                  </a:lnTo>
                  <a:lnTo>
                    <a:pt x="20" y="0"/>
                  </a:lnTo>
                  <a:lnTo>
                    <a:pt x="16" y="2"/>
                  </a:lnTo>
                  <a:lnTo>
                    <a:pt x="10" y="8"/>
                  </a:lnTo>
                  <a:lnTo>
                    <a:pt x="4" y="12"/>
                  </a:lnTo>
                  <a:lnTo>
                    <a:pt x="2" y="14"/>
                  </a:lnTo>
                  <a:lnTo>
                    <a:pt x="0" y="12"/>
                  </a:lnTo>
                  <a:lnTo>
                    <a:pt x="2" y="14"/>
                  </a:lnTo>
                  <a:lnTo>
                    <a:pt x="2" y="12"/>
                  </a:lnTo>
                  <a:lnTo>
                    <a:pt x="8" y="8"/>
                  </a:lnTo>
                  <a:lnTo>
                    <a:pt x="14" y="2"/>
                  </a:lnTo>
                  <a:lnTo>
                    <a:pt x="18" y="0"/>
                  </a:lnTo>
                  <a:lnTo>
                    <a:pt x="22" y="0"/>
                  </a:lnTo>
                  <a:lnTo>
                    <a:pt x="28" y="4"/>
                  </a:lnTo>
                  <a:lnTo>
                    <a:pt x="36" y="14"/>
                  </a:lnTo>
                  <a:lnTo>
                    <a:pt x="44" y="24"/>
                  </a:lnTo>
                  <a:lnTo>
                    <a:pt x="50" y="32"/>
                  </a:lnTo>
                  <a:lnTo>
                    <a:pt x="54"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4" name="Freeform 1133"/>
            <p:cNvSpPr>
              <a:spLocks/>
            </p:cNvSpPr>
            <p:nvPr/>
          </p:nvSpPr>
          <p:spPr bwMode="auto">
            <a:xfrm>
              <a:off x="738" y="2836"/>
              <a:ext cx="54" cy="36"/>
            </a:xfrm>
            <a:custGeom>
              <a:avLst/>
              <a:gdLst>
                <a:gd name="T0" fmla="*/ 54 w 54"/>
                <a:gd name="T1" fmla="*/ 36 h 36"/>
                <a:gd name="T2" fmla="*/ 40 w 54"/>
                <a:gd name="T3" fmla="*/ 14 h 36"/>
                <a:gd name="T4" fmla="*/ 30 w 54"/>
                <a:gd name="T5" fmla="*/ 4 h 36"/>
                <a:gd name="T6" fmla="*/ 24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2 h 36"/>
                <a:gd name="T20" fmla="*/ 2 w 54"/>
                <a:gd name="T21" fmla="*/ 14 h 36"/>
                <a:gd name="T22" fmla="*/ 2 w 54"/>
                <a:gd name="T23" fmla="*/ 12 h 36"/>
                <a:gd name="T24" fmla="*/ 8 w 54"/>
                <a:gd name="T25" fmla="*/ 8 h 36"/>
                <a:gd name="T26" fmla="*/ 14 w 54"/>
                <a:gd name="T27" fmla="*/ 2 h 36"/>
                <a:gd name="T28" fmla="*/ 18 w 54"/>
                <a:gd name="T29" fmla="*/ 0 h 36"/>
                <a:gd name="T30" fmla="*/ 22 w 54"/>
                <a:gd name="T31" fmla="*/ 0 h 36"/>
                <a:gd name="T32" fmla="*/ 28 w 54"/>
                <a:gd name="T33" fmla="*/ 4 h 36"/>
                <a:gd name="T34" fmla="*/ 36 w 54"/>
                <a:gd name="T35" fmla="*/ 14 h 36"/>
                <a:gd name="T36" fmla="*/ 44 w 54"/>
                <a:gd name="T37" fmla="*/ 24 h 36"/>
                <a:gd name="T38" fmla="*/ 50 w 54"/>
                <a:gd name="T39" fmla="*/ 32 h 36"/>
                <a:gd name="T40" fmla="*/ 54 w 54"/>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6"/>
                <a:gd name="T65" fmla="*/ 54 w 5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6">
                  <a:moveTo>
                    <a:pt x="54" y="36"/>
                  </a:moveTo>
                  <a:lnTo>
                    <a:pt x="40" y="14"/>
                  </a:lnTo>
                  <a:lnTo>
                    <a:pt x="30" y="4"/>
                  </a:lnTo>
                  <a:lnTo>
                    <a:pt x="24" y="0"/>
                  </a:lnTo>
                  <a:lnTo>
                    <a:pt x="20" y="0"/>
                  </a:lnTo>
                  <a:lnTo>
                    <a:pt x="16" y="2"/>
                  </a:lnTo>
                  <a:lnTo>
                    <a:pt x="10" y="8"/>
                  </a:lnTo>
                  <a:lnTo>
                    <a:pt x="4" y="12"/>
                  </a:lnTo>
                  <a:lnTo>
                    <a:pt x="2" y="14"/>
                  </a:lnTo>
                  <a:lnTo>
                    <a:pt x="0" y="12"/>
                  </a:lnTo>
                  <a:lnTo>
                    <a:pt x="2" y="14"/>
                  </a:lnTo>
                  <a:lnTo>
                    <a:pt x="2" y="12"/>
                  </a:lnTo>
                  <a:lnTo>
                    <a:pt x="8" y="8"/>
                  </a:lnTo>
                  <a:lnTo>
                    <a:pt x="14" y="2"/>
                  </a:lnTo>
                  <a:lnTo>
                    <a:pt x="18" y="0"/>
                  </a:lnTo>
                  <a:lnTo>
                    <a:pt x="22" y="0"/>
                  </a:lnTo>
                  <a:lnTo>
                    <a:pt x="28" y="4"/>
                  </a:lnTo>
                  <a:lnTo>
                    <a:pt x="36" y="14"/>
                  </a:lnTo>
                  <a:lnTo>
                    <a:pt x="44" y="24"/>
                  </a:lnTo>
                  <a:lnTo>
                    <a:pt x="50" y="32"/>
                  </a:lnTo>
                  <a:lnTo>
                    <a:pt x="54"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75" name="Freeform 1134"/>
            <p:cNvSpPr>
              <a:spLocks/>
            </p:cNvSpPr>
            <p:nvPr/>
          </p:nvSpPr>
          <p:spPr bwMode="auto">
            <a:xfrm>
              <a:off x="792" y="2804"/>
              <a:ext cx="46" cy="68"/>
            </a:xfrm>
            <a:custGeom>
              <a:avLst/>
              <a:gdLst>
                <a:gd name="T0" fmla="*/ 0 w 46"/>
                <a:gd name="T1" fmla="*/ 68 h 68"/>
                <a:gd name="T2" fmla="*/ 6 w 46"/>
                <a:gd name="T3" fmla="*/ 56 h 68"/>
                <a:gd name="T4" fmla="*/ 12 w 46"/>
                <a:gd name="T5" fmla="*/ 48 h 68"/>
                <a:gd name="T6" fmla="*/ 16 w 46"/>
                <a:gd name="T7" fmla="*/ 36 h 68"/>
                <a:gd name="T8" fmla="*/ 24 w 46"/>
                <a:gd name="T9" fmla="*/ 22 h 68"/>
                <a:gd name="T10" fmla="*/ 34 w 46"/>
                <a:gd name="T11" fmla="*/ 12 h 68"/>
                <a:gd name="T12" fmla="*/ 40 w 46"/>
                <a:gd name="T13" fmla="*/ 6 h 68"/>
                <a:gd name="T14" fmla="*/ 46 w 46"/>
                <a:gd name="T15" fmla="*/ 0 h 68"/>
                <a:gd name="T16" fmla="*/ 40 w 46"/>
                <a:gd name="T17" fmla="*/ 4 h 68"/>
                <a:gd name="T18" fmla="*/ 34 w 46"/>
                <a:gd name="T19" fmla="*/ 10 h 68"/>
                <a:gd name="T20" fmla="*/ 22 w 46"/>
                <a:gd name="T21" fmla="*/ 16 h 68"/>
                <a:gd name="T22" fmla="*/ 20 w 46"/>
                <a:gd name="T23" fmla="*/ 22 h 68"/>
                <a:gd name="T24" fmla="*/ 16 w 46"/>
                <a:gd name="T25" fmla="*/ 30 h 68"/>
                <a:gd name="T26" fmla="*/ 12 w 46"/>
                <a:gd name="T27" fmla="*/ 42 h 68"/>
                <a:gd name="T28" fmla="*/ 6 w 46"/>
                <a:gd name="T29" fmla="*/ 54 h 68"/>
                <a:gd name="T30" fmla="*/ 4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6" y="56"/>
                  </a:lnTo>
                  <a:lnTo>
                    <a:pt x="12" y="48"/>
                  </a:lnTo>
                  <a:lnTo>
                    <a:pt x="16" y="36"/>
                  </a:lnTo>
                  <a:lnTo>
                    <a:pt x="24" y="22"/>
                  </a:lnTo>
                  <a:lnTo>
                    <a:pt x="34" y="12"/>
                  </a:lnTo>
                  <a:lnTo>
                    <a:pt x="40" y="6"/>
                  </a:lnTo>
                  <a:lnTo>
                    <a:pt x="46" y="0"/>
                  </a:lnTo>
                  <a:lnTo>
                    <a:pt x="40" y="4"/>
                  </a:lnTo>
                  <a:lnTo>
                    <a:pt x="34" y="10"/>
                  </a:lnTo>
                  <a:lnTo>
                    <a:pt x="22" y="16"/>
                  </a:lnTo>
                  <a:lnTo>
                    <a:pt x="20" y="22"/>
                  </a:lnTo>
                  <a:lnTo>
                    <a:pt x="16" y="30"/>
                  </a:lnTo>
                  <a:lnTo>
                    <a:pt x="12" y="42"/>
                  </a:lnTo>
                  <a:lnTo>
                    <a:pt x="6"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076" name="Freeform 1135"/>
            <p:cNvSpPr>
              <a:spLocks/>
            </p:cNvSpPr>
            <p:nvPr/>
          </p:nvSpPr>
          <p:spPr bwMode="auto">
            <a:xfrm>
              <a:off x="780" y="2870"/>
              <a:ext cx="12" cy="8"/>
            </a:xfrm>
            <a:custGeom>
              <a:avLst/>
              <a:gdLst>
                <a:gd name="T0" fmla="*/ 12 w 12"/>
                <a:gd name="T1" fmla="*/ 2 h 8"/>
                <a:gd name="T2" fmla="*/ 8 w 12"/>
                <a:gd name="T3" fmla="*/ 0 h 8"/>
                <a:gd name="T4" fmla="*/ 6 w 12"/>
                <a:gd name="T5" fmla="*/ 0 h 8"/>
                <a:gd name="T6" fmla="*/ 4 w 12"/>
                <a:gd name="T7" fmla="*/ 2 h 8"/>
                <a:gd name="T8" fmla="*/ 0 w 12"/>
                <a:gd name="T9" fmla="*/ 8 h 8"/>
                <a:gd name="T10" fmla="*/ 6 w 12"/>
                <a:gd name="T11" fmla="*/ 4 h 8"/>
                <a:gd name="T12" fmla="*/ 12 w 12"/>
                <a:gd name="T13" fmla="*/ 2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2"/>
                  </a:moveTo>
                  <a:lnTo>
                    <a:pt x="8" y="0"/>
                  </a:lnTo>
                  <a:lnTo>
                    <a:pt x="6" y="0"/>
                  </a:lnTo>
                  <a:lnTo>
                    <a:pt x="4" y="2"/>
                  </a:lnTo>
                  <a:lnTo>
                    <a:pt x="0" y="8"/>
                  </a:lnTo>
                  <a:lnTo>
                    <a:pt x="6" y="4"/>
                  </a:lnTo>
                  <a:lnTo>
                    <a:pt x="12" y="2"/>
                  </a:lnTo>
                  <a:close/>
                </a:path>
              </a:pathLst>
            </a:custGeom>
            <a:solidFill>
              <a:srgbClr val="55A26A"/>
            </a:solidFill>
            <a:ln w="3175">
              <a:solidFill>
                <a:srgbClr val="1D1D1B"/>
              </a:solidFill>
              <a:round/>
              <a:headEnd/>
              <a:tailEnd/>
            </a:ln>
          </p:spPr>
          <p:txBody>
            <a:bodyPr/>
            <a:lstStyle/>
            <a:p>
              <a:endParaRPr lang="en-US"/>
            </a:p>
          </p:txBody>
        </p:sp>
        <p:sp>
          <p:nvSpPr>
            <p:cNvPr id="30077" name="Freeform 1136"/>
            <p:cNvSpPr>
              <a:spLocks/>
            </p:cNvSpPr>
            <p:nvPr/>
          </p:nvSpPr>
          <p:spPr bwMode="auto">
            <a:xfrm>
              <a:off x="786" y="2746"/>
              <a:ext cx="6" cy="126"/>
            </a:xfrm>
            <a:custGeom>
              <a:avLst/>
              <a:gdLst>
                <a:gd name="T0" fmla="*/ 6 w 6"/>
                <a:gd name="T1" fmla="*/ 126 h 126"/>
                <a:gd name="T2" fmla="*/ 2 w 6"/>
                <a:gd name="T3" fmla="*/ 84 h 126"/>
                <a:gd name="T4" fmla="*/ 0 w 6"/>
                <a:gd name="T5" fmla="*/ 50 h 126"/>
                <a:gd name="T6" fmla="*/ 0 w 6"/>
                <a:gd name="T7" fmla="*/ 36 h 126"/>
                <a:gd name="T8" fmla="*/ 2 w 6"/>
                <a:gd name="T9" fmla="*/ 24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6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2" y="24"/>
                  </a:lnTo>
                  <a:lnTo>
                    <a:pt x="6" y="4"/>
                  </a:lnTo>
                  <a:lnTo>
                    <a:pt x="6" y="0"/>
                  </a:lnTo>
                  <a:lnTo>
                    <a:pt x="6" y="14"/>
                  </a:lnTo>
                  <a:lnTo>
                    <a:pt x="6" y="26"/>
                  </a:lnTo>
                  <a:lnTo>
                    <a:pt x="4" y="38"/>
                  </a:lnTo>
                  <a:lnTo>
                    <a:pt x="4" y="56"/>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30078" name="Freeform 1137"/>
            <p:cNvSpPr>
              <a:spLocks/>
            </p:cNvSpPr>
            <p:nvPr/>
          </p:nvSpPr>
          <p:spPr bwMode="auto">
            <a:xfrm>
              <a:off x="792" y="2868"/>
              <a:ext cx="36" cy="4"/>
            </a:xfrm>
            <a:custGeom>
              <a:avLst/>
              <a:gdLst>
                <a:gd name="T0" fmla="*/ 0 w 36"/>
                <a:gd name="T1" fmla="*/ 4 h 4"/>
                <a:gd name="T2" fmla="*/ 8 w 36"/>
                <a:gd name="T3" fmla="*/ 2 h 4"/>
                <a:gd name="T4" fmla="*/ 18 w 36"/>
                <a:gd name="T5" fmla="*/ 2 h 4"/>
                <a:gd name="T6" fmla="*/ 30 w 36"/>
                <a:gd name="T7" fmla="*/ 0 h 4"/>
                <a:gd name="T8" fmla="*/ 36 w 36"/>
                <a:gd name="T9" fmla="*/ 0 h 4"/>
                <a:gd name="T10" fmla="*/ 30 w 36"/>
                <a:gd name="T11" fmla="*/ 2 h 4"/>
                <a:gd name="T12" fmla="*/ 20 w 36"/>
                <a:gd name="T13" fmla="*/ 4 h 4"/>
                <a:gd name="T14" fmla="*/ 0 w 3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
                <a:gd name="T26" fmla="*/ 36 w 3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
                  <a:moveTo>
                    <a:pt x="0" y="4"/>
                  </a:moveTo>
                  <a:lnTo>
                    <a:pt x="8" y="2"/>
                  </a:lnTo>
                  <a:lnTo>
                    <a:pt x="18" y="2"/>
                  </a:lnTo>
                  <a:lnTo>
                    <a:pt x="30" y="0"/>
                  </a:lnTo>
                  <a:lnTo>
                    <a:pt x="36" y="0"/>
                  </a:lnTo>
                  <a:lnTo>
                    <a:pt x="30" y="2"/>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30079" name="Freeform 1138"/>
            <p:cNvSpPr>
              <a:spLocks/>
            </p:cNvSpPr>
            <p:nvPr/>
          </p:nvSpPr>
          <p:spPr bwMode="auto">
            <a:xfrm>
              <a:off x="782" y="2872"/>
              <a:ext cx="10" cy="8"/>
            </a:xfrm>
            <a:custGeom>
              <a:avLst/>
              <a:gdLst>
                <a:gd name="T0" fmla="*/ 10 w 10"/>
                <a:gd name="T1" fmla="*/ 0 h 8"/>
                <a:gd name="T2" fmla="*/ 6 w 10"/>
                <a:gd name="T3" fmla="*/ 0 h 8"/>
                <a:gd name="T4" fmla="*/ 4 w 10"/>
                <a:gd name="T5" fmla="*/ 2 h 8"/>
                <a:gd name="T6" fmla="*/ 4 w 10"/>
                <a:gd name="T7" fmla="*/ 4 h 8"/>
                <a:gd name="T8" fmla="*/ 2 w 10"/>
                <a:gd name="T9" fmla="*/ 8 h 8"/>
                <a:gd name="T10" fmla="*/ 0 w 10"/>
                <a:gd name="T11" fmla="*/ 8 h 8"/>
                <a:gd name="T12" fmla="*/ 2 w 10"/>
                <a:gd name="T13" fmla="*/ 8 h 8"/>
                <a:gd name="T14" fmla="*/ 6 w 10"/>
                <a:gd name="T15" fmla="*/ 4 h 8"/>
                <a:gd name="T16" fmla="*/ 10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10" y="0"/>
                  </a:moveTo>
                  <a:lnTo>
                    <a:pt x="6" y="0"/>
                  </a:lnTo>
                  <a:lnTo>
                    <a:pt x="4" y="2"/>
                  </a:lnTo>
                  <a:lnTo>
                    <a:pt x="4" y="4"/>
                  </a:lnTo>
                  <a:lnTo>
                    <a:pt x="2" y="8"/>
                  </a:lnTo>
                  <a:lnTo>
                    <a:pt x="0" y="8"/>
                  </a:lnTo>
                  <a:lnTo>
                    <a:pt x="2" y="8"/>
                  </a:lnTo>
                  <a:lnTo>
                    <a:pt x="6" y="4"/>
                  </a:lnTo>
                  <a:lnTo>
                    <a:pt x="10" y="0"/>
                  </a:lnTo>
                  <a:close/>
                </a:path>
              </a:pathLst>
            </a:custGeom>
            <a:solidFill>
              <a:srgbClr val="55A26A"/>
            </a:solidFill>
            <a:ln w="3175">
              <a:solidFill>
                <a:srgbClr val="1D1D1B"/>
              </a:solidFill>
              <a:round/>
              <a:headEnd/>
              <a:tailEnd/>
            </a:ln>
          </p:spPr>
          <p:txBody>
            <a:bodyPr/>
            <a:lstStyle/>
            <a:p>
              <a:endParaRPr lang="en-US"/>
            </a:p>
          </p:txBody>
        </p:sp>
        <p:sp>
          <p:nvSpPr>
            <p:cNvPr id="30080" name="Freeform 1139"/>
            <p:cNvSpPr>
              <a:spLocks/>
            </p:cNvSpPr>
            <p:nvPr/>
          </p:nvSpPr>
          <p:spPr bwMode="auto">
            <a:xfrm>
              <a:off x="764" y="2760"/>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1" name="Freeform 1140"/>
            <p:cNvSpPr>
              <a:spLocks/>
            </p:cNvSpPr>
            <p:nvPr/>
          </p:nvSpPr>
          <p:spPr bwMode="auto">
            <a:xfrm>
              <a:off x="764" y="2760"/>
              <a:ext cx="28" cy="112"/>
            </a:xfrm>
            <a:custGeom>
              <a:avLst/>
              <a:gdLst>
                <a:gd name="T0" fmla="*/ 28 w 28"/>
                <a:gd name="T1" fmla="*/ 112 h 112"/>
                <a:gd name="T2" fmla="*/ 22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0 w 28"/>
                <a:gd name="T17" fmla="*/ 0 h 112"/>
                <a:gd name="T18" fmla="*/ 2 w 28"/>
                <a:gd name="T19" fmla="*/ 24 h 112"/>
                <a:gd name="T20" fmla="*/ 6 w 28"/>
                <a:gd name="T21" fmla="*/ 46 h 112"/>
                <a:gd name="T22" fmla="*/ 8 w 28"/>
                <a:gd name="T23" fmla="*/ 60 h 112"/>
                <a:gd name="T24" fmla="*/ 20 w 28"/>
                <a:gd name="T25" fmla="*/ 86 h 112"/>
                <a:gd name="T26" fmla="*/ 22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2" y="100"/>
                  </a:lnTo>
                  <a:lnTo>
                    <a:pt x="20" y="92"/>
                  </a:lnTo>
                  <a:lnTo>
                    <a:pt x="14" y="80"/>
                  </a:lnTo>
                  <a:lnTo>
                    <a:pt x="6" y="66"/>
                  </a:lnTo>
                  <a:lnTo>
                    <a:pt x="2" y="38"/>
                  </a:lnTo>
                  <a:lnTo>
                    <a:pt x="0" y="16"/>
                  </a:lnTo>
                  <a:lnTo>
                    <a:pt x="0" y="6"/>
                  </a:lnTo>
                  <a:lnTo>
                    <a:pt x="0" y="0"/>
                  </a:lnTo>
                  <a:lnTo>
                    <a:pt x="2" y="24"/>
                  </a:lnTo>
                  <a:lnTo>
                    <a:pt x="6" y="46"/>
                  </a:lnTo>
                  <a:lnTo>
                    <a:pt x="8" y="60"/>
                  </a:lnTo>
                  <a:lnTo>
                    <a:pt x="20" y="86"/>
                  </a:lnTo>
                  <a:lnTo>
                    <a:pt x="22" y="98"/>
                  </a:lnTo>
                  <a:lnTo>
                    <a:pt x="28" y="110"/>
                  </a:lnTo>
                  <a:lnTo>
                    <a:pt x="28" y="1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82" name="Freeform 1141"/>
            <p:cNvSpPr>
              <a:spLocks/>
            </p:cNvSpPr>
            <p:nvPr/>
          </p:nvSpPr>
          <p:spPr bwMode="auto">
            <a:xfrm>
              <a:off x="792" y="2854"/>
              <a:ext cx="32" cy="18"/>
            </a:xfrm>
            <a:custGeom>
              <a:avLst/>
              <a:gdLst>
                <a:gd name="T0" fmla="*/ 0 w 32"/>
                <a:gd name="T1" fmla="*/ 18 h 18"/>
                <a:gd name="T2" fmla="*/ 6 w 32"/>
                <a:gd name="T3" fmla="*/ 14 h 18"/>
                <a:gd name="T4" fmla="*/ 10 w 32"/>
                <a:gd name="T5" fmla="*/ 10 h 18"/>
                <a:gd name="T6" fmla="*/ 16 w 32"/>
                <a:gd name="T7" fmla="*/ 8 h 18"/>
                <a:gd name="T8" fmla="*/ 26 w 32"/>
                <a:gd name="T9" fmla="*/ 2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4"/>
                  </a:lnTo>
                  <a:lnTo>
                    <a:pt x="10" y="10"/>
                  </a:lnTo>
                  <a:lnTo>
                    <a:pt x="16" y="8"/>
                  </a:lnTo>
                  <a:lnTo>
                    <a:pt x="26" y="2"/>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30083" name="Freeform 1142"/>
            <p:cNvSpPr>
              <a:spLocks/>
            </p:cNvSpPr>
            <p:nvPr/>
          </p:nvSpPr>
          <p:spPr bwMode="auto">
            <a:xfrm>
              <a:off x="772" y="2842"/>
              <a:ext cx="24" cy="28"/>
            </a:xfrm>
            <a:custGeom>
              <a:avLst/>
              <a:gdLst>
                <a:gd name="T0" fmla="*/ 24 w 24"/>
                <a:gd name="T1" fmla="*/ 28 h 28"/>
                <a:gd name="T2" fmla="*/ 18 w 24"/>
                <a:gd name="T3" fmla="*/ 24 h 28"/>
                <a:gd name="T4" fmla="*/ 12 w 24"/>
                <a:gd name="T5" fmla="*/ 20 h 28"/>
                <a:gd name="T6" fmla="*/ 10 w 24"/>
                <a:gd name="T7" fmla="*/ 14 h 28"/>
                <a:gd name="T8" fmla="*/ 4 w 24"/>
                <a:gd name="T9" fmla="*/ 6 h 28"/>
                <a:gd name="T10" fmla="*/ 0 w 24"/>
                <a:gd name="T11" fmla="*/ 0 h 28"/>
                <a:gd name="T12" fmla="*/ 6 w 24"/>
                <a:gd name="T13" fmla="*/ 4 h 28"/>
                <a:gd name="T14" fmla="*/ 10 w 24"/>
                <a:gd name="T15" fmla="*/ 8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2" y="20"/>
                  </a:lnTo>
                  <a:lnTo>
                    <a:pt x="10" y="14"/>
                  </a:lnTo>
                  <a:lnTo>
                    <a:pt x="4" y="6"/>
                  </a:lnTo>
                  <a:lnTo>
                    <a:pt x="0" y="0"/>
                  </a:lnTo>
                  <a:lnTo>
                    <a:pt x="6" y="4"/>
                  </a:lnTo>
                  <a:lnTo>
                    <a:pt x="10" y="8"/>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30084" name="Freeform 1143"/>
            <p:cNvSpPr>
              <a:spLocks/>
            </p:cNvSpPr>
            <p:nvPr/>
          </p:nvSpPr>
          <p:spPr bwMode="auto">
            <a:xfrm>
              <a:off x="756" y="2808"/>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20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10"/>
                  </a:lnTo>
                  <a:lnTo>
                    <a:pt x="0" y="0"/>
                  </a:lnTo>
                  <a:lnTo>
                    <a:pt x="4" y="10"/>
                  </a:lnTo>
                  <a:lnTo>
                    <a:pt x="8" y="14"/>
                  </a:lnTo>
                  <a:lnTo>
                    <a:pt x="16" y="20"/>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5" name="Freeform 1144"/>
            <p:cNvSpPr>
              <a:spLocks/>
            </p:cNvSpPr>
            <p:nvPr/>
          </p:nvSpPr>
          <p:spPr bwMode="auto">
            <a:xfrm>
              <a:off x="756" y="2808"/>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10 h 62"/>
                <a:gd name="T12" fmla="*/ 0 w 40"/>
                <a:gd name="T13" fmla="*/ 0 h 62"/>
                <a:gd name="T14" fmla="*/ 4 w 40"/>
                <a:gd name="T15" fmla="*/ 10 h 62"/>
                <a:gd name="T16" fmla="*/ 8 w 40"/>
                <a:gd name="T17" fmla="*/ 14 h 62"/>
                <a:gd name="T18" fmla="*/ 16 w 40"/>
                <a:gd name="T19" fmla="*/ 20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10"/>
                  </a:lnTo>
                  <a:lnTo>
                    <a:pt x="0" y="0"/>
                  </a:lnTo>
                  <a:lnTo>
                    <a:pt x="4" y="10"/>
                  </a:lnTo>
                  <a:lnTo>
                    <a:pt x="8" y="14"/>
                  </a:lnTo>
                  <a:lnTo>
                    <a:pt x="16" y="20"/>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86" name="Freeform 1145"/>
            <p:cNvSpPr>
              <a:spLocks/>
            </p:cNvSpPr>
            <p:nvPr/>
          </p:nvSpPr>
          <p:spPr bwMode="auto">
            <a:xfrm>
              <a:off x="764" y="2850"/>
              <a:ext cx="32" cy="22"/>
            </a:xfrm>
            <a:custGeom>
              <a:avLst/>
              <a:gdLst>
                <a:gd name="T0" fmla="*/ 32 w 32"/>
                <a:gd name="T1" fmla="*/ 22 h 22"/>
                <a:gd name="T2" fmla="*/ 24 w 32"/>
                <a:gd name="T3" fmla="*/ 18 h 22"/>
                <a:gd name="T4" fmla="*/ 18 w 32"/>
                <a:gd name="T5" fmla="*/ 16 h 22"/>
                <a:gd name="T6" fmla="*/ 14 w 32"/>
                <a:gd name="T7" fmla="*/ 12 h 22"/>
                <a:gd name="T8" fmla="*/ 6 w 32"/>
                <a:gd name="T9" fmla="*/ 4 h 22"/>
                <a:gd name="T10" fmla="*/ 0 w 32"/>
                <a:gd name="T11" fmla="*/ 0 h 22"/>
                <a:gd name="T12" fmla="*/ 6 w 32"/>
                <a:gd name="T13" fmla="*/ 2 h 22"/>
                <a:gd name="T14" fmla="*/ 12 w 32"/>
                <a:gd name="T15" fmla="*/ 4 h 22"/>
                <a:gd name="T16" fmla="*/ 16 w 32"/>
                <a:gd name="T17" fmla="*/ 8 h 22"/>
                <a:gd name="T18" fmla="*/ 32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32" y="22"/>
                  </a:moveTo>
                  <a:lnTo>
                    <a:pt x="24" y="18"/>
                  </a:lnTo>
                  <a:lnTo>
                    <a:pt x="18" y="16"/>
                  </a:lnTo>
                  <a:lnTo>
                    <a:pt x="14" y="12"/>
                  </a:lnTo>
                  <a:lnTo>
                    <a:pt x="6" y="4"/>
                  </a:lnTo>
                  <a:lnTo>
                    <a:pt x="0" y="0"/>
                  </a:lnTo>
                  <a:lnTo>
                    <a:pt x="6" y="2"/>
                  </a:lnTo>
                  <a:lnTo>
                    <a:pt x="12" y="4"/>
                  </a:lnTo>
                  <a:lnTo>
                    <a:pt x="16" y="8"/>
                  </a:lnTo>
                  <a:lnTo>
                    <a:pt x="32" y="22"/>
                  </a:lnTo>
                  <a:close/>
                </a:path>
              </a:pathLst>
            </a:custGeom>
            <a:solidFill>
              <a:srgbClr val="55A26A"/>
            </a:solidFill>
            <a:ln w="3175">
              <a:solidFill>
                <a:srgbClr val="1D1D1B"/>
              </a:solidFill>
              <a:round/>
              <a:headEnd/>
              <a:tailEnd/>
            </a:ln>
          </p:spPr>
          <p:txBody>
            <a:bodyPr/>
            <a:lstStyle/>
            <a:p>
              <a:endParaRPr lang="en-US"/>
            </a:p>
          </p:txBody>
        </p:sp>
        <p:sp>
          <p:nvSpPr>
            <p:cNvPr id="30087" name="Freeform 1146"/>
            <p:cNvSpPr>
              <a:spLocks/>
            </p:cNvSpPr>
            <p:nvPr/>
          </p:nvSpPr>
          <p:spPr bwMode="auto">
            <a:xfrm>
              <a:off x="796" y="2768"/>
              <a:ext cx="22" cy="106"/>
            </a:xfrm>
            <a:custGeom>
              <a:avLst/>
              <a:gdLst>
                <a:gd name="T0" fmla="*/ 10 w 22"/>
                <a:gd name="T1" fmla="*/ 70 h 106"/>
                <a:gd name="T2" fmla="*/ 4 w 22"/>
                <a:gd name="T3" fmla="*/ 90 h 106"/>
                <a:gd name="T4" fmla="*/ 0 w 22"/>
                <a:gd name="T5" fmla="*/ 106 h 106"/>
                <a:gd name="T6" fmla="*/ 0 w 22"/>
                <a:gd name="T7" fmla="*/ 100 h 106"/>
                <a:gd name="T8" fmla="*/ 0 w 22"/>
                <a:gd name="T9" fmla="*/ 90 h 106"/>
                <a:gd name="T10" fmla="*/ 6 w 22"/>
                <a:gd name="T11" fmla="*/ 72 h 106"/>
                <a:gd name="T12" fmla="*/ 10 w 22"/>
                <a:gd name="T13" fmla="*/ 54 h 106"/>
                <a:gd name="T14" fmla="*/ 14 w 22"/>
                <a:gd name="T15" fmla="*/ 40 h 106"/>
                <a:gd name="T16" fmla="*/ 16 w 22"/>
                <a:gd name="T17" fmla="*/ 32 h 106"/>
                <a:gd name="T18" fmla="*/ 16 w 22"/>
                <a:gd name="T19" fmla="*/ 28 h 106"/>
                <a:gd name="T20" fmla="*/ 16 w 22"/>
                <a:gd name="T21" fmla="*/ 0 h 106"/>
                <a:gd name="T22" fmla="*/ 22 w 22"/>
                <a:gd name="T23" fmla="*/ 22 h 106"/>
                <a:gd name="T24" fmla="*/ 20 w 22"/>
                <a:gd name="T25" fmla="*/ 32 h 106"/>
                <a:gd name="T26" fmla="*/ 18 w 22"/>
                <a:gd name="T27" fmla="*/ 46 h 106"/>
                <a:gd name="T28" fmla="*/ 10 w 22"/>
                <a:gd name="T29" fmla="*/ 7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06"/>
                <a:gd name="T47" fmla="*/ 22 w 22"/>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06">
                  <a:moveTo>
                    <a:pt x="10" y="70"/>
                  </a:moveTo>
                  <a:lnTo>
                    <a:pt x="4" y="90"/>
                  </a:lnTo>
                  <a:lnTo>
                    <a:pt x="0" y="106"/>
                  </a:lnTo>
                  <a:lnTo>
                    <a:pt x="0" y="100"/>
                  </a:lnTo>
                  <a:lnTo>
                    <a:pt x="0" y="90"/>
                  </a:lnTo>
                  <a:lnTo>
                    <a:pt x="6" y="72"/>
                  </a:lnTo>
                  <a:lnTo>
                    <a:pt x="10" y="54"/>
                  </a:lnTo>
                  <a:lnTo>
                    <a:pt x="14" y="40"/>
                  </a:lnTo>
                  <a:lnTo>
                    <a:pt x="16" y="32"/>
                  </a:lnTo>
                  <a:lnTo>
                    <a:pt x="16" y="28"/>
                  </a:lnTo>
                  <a:lnTo>
                    <a:pt x="16" y="0"/>
                  </a:lnTo>
                  <a:lnTo>
                    <a:pt x="22" y="22"/>
                  </a:lnTo>
                  <a:lnTo>
                    <a:pt x="20" y="32"/>
                  </a:lnTo>
                  <a:lnTo>
                    <a:pt x="18" y="46"/>
                  </a:lnTo>
                  <a:lnTo>
                    <a:pt x="10" y="70"/>
                  </a:lnTo>
                  <a:close/>
                </a:path>
              </a:pathLst>
            </a:custGeom>
            <a:solidFill>
              <a:srgbClr val="55A26A"/>
            </a:solidFill>
            <a:ln w="3175">
              <a:solidFill>
                <a:srgbClr val="1D1D1B"/>
              </a:solidFill>
              <a:round/>
              <a:headEnd/>
              <a:tailEnd/>
            </a:ln>
          </p:spPr>
          <p:txBody>
            <a:bodyPr/>
            <a:lstStyle/>
            <a:p>
              <a:endParaRPr lang="en-US"/>
            </a:p>
          </p:txBody>
        </p:sp>
        <p:sp>
          <p:nvSpPr>
            <p:cNvPr id="30088" name="Freeform 1147"/>
            <p:cNvSpPr>
              <a:spLocks/>
            </p:cNvSpPr>
            <p:nvPr/>
          </p:nvSpPr>
          <p:spPr bwMode="auto">
            <a:xfrm>
              <a:off x="792" y="2850"/>
              <a:ext cx="88" cy="20"/>
            </a:xfrm>
            <a:custGeom>
              <a:avLst/>
              <a:gdLst>
                <a:gd name="T0" fmla="*/ 0 w 88"/>
                <a:gd name="T1" fmla="*/ 20 h 20"/>
                <a:gd name="T2" fmla="*/ 26 w 88"/>
                <a:gd name="T3" fmla="*/ 10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6 h 20"/>
                <a:gd name="T16" fmla="*/ 58 w 88"/>
                <a:gd name="T17" fmla="*/ 6 h 20"/>
                <a:gd name="T18" fmla="*/ 48 w 88"/>
                <a:gd name="T19" fmla="*/ 4 h 20"/>
                <a:gd name="T20" fmla="*/ 40 w 88"/>
                <a:gd name="T21" fmla="*/ 6 h 20"/>
                <a:gd name="T22" fmla="*/ 28 w 88"/>
                <a:gd name="T23" fmla="*/ 8 h 20"/>
                <a:gd name="T24" fmla="*/ 16 w 88"/>
                <a:gd name="T25" fmla="*/ 14 h 20"/>
                <a:gd name="T26" fmla="*/ 8 w 88"/>
                <a:gd name="T27" fmla="*/ 18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10"/>
                  </a:lnTo>
                  <a:lnTo>
                    <a:pt x="40" y="4"/>
                  </a:lnTo>
                  <a:lnTo>
                    <a:pt x="48" y="2"/>
                  </a:lnTo>
                  <a:lnTo>
                    <a:pt x="58" y="4"/>
                  </a:lnTo>
                  <a:lnTo>
                    <a:pt x="70" y="4"/>
                  </a:lnTo>
                  <a:lnTo>
                    <a:pt x="88" y="0"/>
                  </a:lnTo>
                  <a:lnTo>
                    <a:pt x="70" y="6"/>
                  </a:lnTo>
                  <a:lnTo>
                    <a:pt x="58" y="6"/>
                  </a:lnTo>
                  <a:lnTo>
                    <a:pt x="48" y="4"/>
                  </a:lnTo>
                  <a:lnTo>
                    <a:pt x="40" y="6"/>
                  </a:lnTo>
                  <a:lnTo>
                    <a:pt x="28" y="8"/>
                  </a:lnTo>
                  <a:lnTo>
                    <a:pt x="16" y="14"/>
                  </a:lnTo>
                  <a:lnTo>
                    <a:pt x="8" y="18"/>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9" name="Freeform 1148"/>
            <p:cNvSpPr>
              <a:spLocks/>
            </p:cNvSpPr>
            <p:nvPr/>
          </p:nvSpPr>
          <p:spPr bwMode="auto">
            <a:xfrm>
              <a:off x="792" y="2850"/>
              <a:ext cx="88" cy="20"/>
            </a:xfrm>
            <a:custGeom>
              <a:avLst/>
              <a:gdLst>
                <a:gd name="T0" fmla="*/ 0 w 88"/>
                <a:gd name="T1" fmla="*/ 20 h 20"/>
                <a:gd name="T2" fmla="*/ 26 w 88"/>
                <a:gd name="T3" fmla="*/ 10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6 h 20"/>
                <a:gd name="T16" fmla="*/ 58 w 88"/>
                <a:gd name="T17" fmla="*/ 6 h 20"/>
                <a:gd name="T18" fmla="*/ 48 w 88"/>
                <a:gd name="T19" fmla="*/ 4 h 20"/>
                <a:gd name="T20" fmla="*/ 40 w 88"/>
                <a:gd name="T21" fmla="*/ 6 h 20"/>
                <a:gd name="T22" fmla="*/ 28 w 88"/>
                <a:gd name="T23" fmla="*/ 8 h 20"/>
                <a:gd name="T24" fmla="*/ 16 w 88"/>
                <a:gd name="T25" fmla="*/ 14 h 20"/>
                <a:gd name="T26" fmla="*/ 8 w 88"/>
                <a:gd name="T27" fmla="*/ 18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10"/>
                  </a:lnTo>
                  <a:lnTo>
                    <a:pt x="40" y="4"/>
                  </a:lnTo>
                  <a:lnTo>
                    <a:pt x="48" y="2"/>
                  </a:lnTo>
                  <a:lnTo>
                    <a:pt x="58" y="4"/>
                  </a:lnTo>
                  <a:lnTo>
                    <a:pt x="70" y="4"/>
                  </a:lnTo>
                  <a:lnTo>
                    <a:pt x="88" y="0"/>
                  </a:lnTo>
                  <a:lnTo>
                    <a:pt x="70" y="6"/>
                  </a:lnTo>
                  <a:lnTo>
                    <a:pt x="58" y="6"/>
                  </a:lnTo>
                  <a:lnTo>
                    <a:pt x="48" y="4"/>
                  </a:lnTo>
                  <a:lnTo>
                    <a:pt x="40" y="6"/>
                  </a:lnTo>
                  <a:lnTo>
                    <a:pt x="28" y="8"/>
                  </a:lnTo>
                  <a:lnTo>
                    <a:pt x="16" y="14"/>
                  </a:lnTo>
                  <a:lnTo>
                    <a:pt x="8" y="18"/>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90" name="Freeform 1149"/>
            <p:cNvSpPr>
              <a:spLocks/>
            </p:cNvSpPr>
            <p:nvPr/>
          </p:nvSpPr>
          <p:spPr bwMode="auto">
            <a:xfrm>
              <a:off x="796" y="2820"/>
              <a:ext cx="102" cy="48"/>
            </a:xfrm>
            <a:custGeom>
              <a:avLst/>
              <a:gdLst>
                <a:gd name="T0" fmla="*/ 0 w 102"/>
                <a:gd name="T1" fmla="*/ 48 h 48"/>
                <a:gd name="T2" fmla="*/ 12 w 102"/>
                <a:gd name="T3" fmla="*/ 42 h 48"/>
                <a:gd name="T4" fmla="*/ 20 w 102"/>
                <a:gd name="T5" fmla="*/ 36 h 48"/>
                <a:gd name="T6" fmla="*/ 30 w 102"/>
                <a:gd name="T7" fmla="*/ 30 h 48"/>
                <a:gd name="T8" fmla="*/ 46 w 102"/>
                <a:gd name="T9" fmla="*/ 20 h 48"/>
                <a:gd name="T10" fmla="*/ 72 w 102"/>
                <a:gd name="T11" fmla="*/ 12 h 48"/>
                <a:gd name="T12" fmla="*/ 90 w 102"/>
                <a:gd name="T13" fmla="*/ 6 h 48"/>
                <a:gd name="T14" fmla="*/ 102 w 102"/>
                <a:gd name="T15" fmla="*/ 0 h 48"/>
                <a:gd name="T16" fmla="*/ 90 w 102"/>
                <a:gd name="T17" fmla="*/ 4 h 48"/>
                <a:gd name="T18" fmla="*/ 74 w 102"/>
                <a:gd name="T19" fmla="*/ 10 h 48"/>
                <a:gd name="T20" fmla="*/ 46 w 102"/>
                <a:gd name="T21" fmla="*/ 16 h 48"/>
                <a:gd name="T22" fmla="*/ 40 w 102"/>
                <a:gd name="T23" fmla="*/ 18 h 48"/>
                <a:gd name="T24" fmla="*/ 32 w 102"/>
                <a:gd name="T25" fmla="*/ 24 h 48"/>
                <a:gd name="T26" fmla="*/ 22 w 102"/>
                <a:gd name="T27" fmla="*/ 32 h 48"/>
                <a:gd name="T28" fmla="*/ 14 w 102"/>
                <a:gd name="T29" fmla="*/ 38 h 48"/>
                <a:gd name="T30" fmla="*/ 6 w 102"/>
                <a:gd name="T31" fmla="*/ 44 h 48"/>
                <a:gd name="T32" fmla="*/ 0 w 102"/>
                <a:gd name="T33" fmla="*/ 46 h 48"/>
                <a:gd name="T34" fmla="*/ 0 w 102"/>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48"/>
                <a:gd name="T56" fmla="*/ 102 w 10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48">
                  <a:moveTo>
                    <a:pt x="0" y="48"/>
                  </a:moveTo>
                  <a:lnTo>
                    <a:pt x="12" y="42"/>
                  </a:lnTo>
                  <a:lnTo>
                    <a:pt x="20" y="36"/>
                  </a:lnTo>
                  <a:lnTo>
                    <a:pt x="30" y="30"/>
                  </a:lnTo>
                  <a:lnTo>
                    <a:pt x="46" y="20"/>
                  </a:lnTo>
                  <a:lnTo>
                    <a:pt x="72" y="12"/>
                  </a:lnTo>
                  <a:lnTo>
                    <a:pt x="90" y="6"/>
                  </a:lnTo>
                  <a:lnTo>
                    <a:pt x="102" y="0"/>
                  </a:lnTo>
                  <a:lnTo>
                    <a:pt x="90" y="4"/>
                  </a:lnTo>
                  <a:lnTo>
                    <a:pt x="74" y="10"/>
                  </a:lnTo>
                  <a:lnTo>
                    <a:pt x="46" y="16"/>
                  </a:lnTo>
                  <a:lnTo>
                    <a:pt x="40" y="18"/>
                  </a:lnTo>
                  <a:lnTo>
                    <a:pt x="32" y="24"/>
                  </a:lnTo>
                  <a:lnTo>
                    <a:pt x="22" y="32"/>
                  </a:lnTo>
                  <a:lnTo>
                    <a:pt x="14" y="38"/>
                  </a:lnTo>
                  <a:lnTo>
                    <a:pt x="6" y="44"/>
                  </a:lnTo>
                  <a:lnTo>
                    <a:pt x="0" y="46"/>
                  </a:lnTo>
                  <a:lnTo>
                    <a:pt x="0" y="48"/>
                  </a:lnTo>
                  <a:close/>
                </a:path>
              </a:pathLst>
            </a:custGeom>
            <a:solidFill>
              <a:srgbClr val="55A26A"/>
            </a:solidFill>
            <a:ln w="3175">
              <a:solidFill>
                <a:srgbClr val="1D1D1B"/>
              </a:solidFill>
              <a:round/>
              <a:headEnd/>
              <a:tailEnd/>
            </a:ln>
          </p:spPr>
          <p:txBody>
            <a:bodyPr/>
            <a:lstStyle/>
            <a:p>
              <a:endParaRPr lang="en-US"/>
            </a:p>
          </p:txBody>
        </p:sp>
        <p:sp>
          <p:nvSpPr>
            <p:cNvPr id="30091" name="Freeform 1150"/>
            <p:cNvSpPr>
              <a:spLocks/>
            </p:cNvSpPr>
            <p:nvPr/>
          </p:nvSpPr>
          <p:spPr bwMode="auto">
            <a:xfrm>
              <a:off x="794" y="2766"/>
              <a:ext cx="8" cy="100"/>
            </a:xfrm>
            <a:custGeom>
              <a:avLst/>
              <a:gdLst>
                <a:gd name="T0" fmla="*/ 2 w 8"/>
                <a:gd name="T1" fmla="*/ 100 h 100"/>
                <a:gd name="T2" fmla="*/ 4 w 8"/>
                <a:gd name="T3" fmla="*/ 40 h 100"/>
                <a:gd name="T4" fmla="*/ 8 w 8"/>
                <a:gd name="T5" fmla="*/ 0 h 100"/>
                <a:gd name="T6" fmla="*/ 6 w 8"/>
                <a:gd name="T7" fmla="*/ 0 h 100"/>
                <a:gd name="T8" fmla="*/ 2 w 8"/>
                <a:gd name="T9" fmla="*/ 38 h 100"/>
                <a:gd name="T10" fmla="*/ 0 w 8"/>
                <a:gd name="T11" fmla="*/ 100 h 100"/>
                <a:gd name="T12" fmla="*/ 2 w 8"/>
                <a:gd name="T13" fmla="*/ 100 h 100"/>
                <a:gd name="T14" fmla="*/ 0 60000 65536"/>
                <a:gd name="T15" fmla="*/ 0 60000 65536"/>
                <a:gd name="T16" fmla="*/ 0 60000 65536"/>
                <a:gd name="T17" fmla="*/ 0 60000 65536"/>
                <a:gd name="T18" fmla="*/ 0 60000 65536"/>
                <a:gd name="T19" fmla="*/ 0 60000 65536"/>
                <a:gd name="T20" fmla="*/ 0 60000 65536"/>
                <a:gd name="T21" fmla="*/ 0 w 8"/>
                <a:gd name="T22" fmla="*/ 0 h 100"/>
                <a:gd name="T23" fmla="*/ 8 w 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0">
                  <a:moveTo>
                    <a:pt x="2" y="100"/>
                  </a:moveTo>
                  <a:lnTo>
                    <a:pt x="4" y="40"/>
                  </a:lnTo>
                  <a:lnTo>
                    <a:pt x="8" y="0"/>
                  </a:lnTo>
                  <a:lnTo>
                    <a:pt x="6" y="0"/>
                  </a:lnTo>
                  <a:lnTo>
                    <a:pt x="2" y="38"/>
                  </a:lnTo>
                  <a:lnTo>
                    <a:pt x="0" y="100"/>
                  </a:lnTo>
                  <a:lnTo>
                    <a:pt x="2" y="100"/>
                  </a:lnTo>
                  <a:close/>
                </a:path>
              </a:pathLst>
            </a:custGeom>
            <a:solidFill>
              <a:srgbClr val="52775E"/>
            </a:solidFill>
            <a:ln w="3175">
              <a:solidFill>
                <a:srgbClr val="1D1D1B"/>
              </a:solidFill>
              <a:round/>
              <a:headEnd/>
              <a:tailEnd/>
            </a:ln>
          </p:spPr>
          <p:txBody>
            <a:bodyPr/>
            <a:lstStyle/>
            <a:p>
              <a:endParaRPr lang="en-US"/>
            </a:p>
          </p:txBody>
        </p:sp>
        <p:sp>
          <p:nvSpPr>
            <p:cNvPr id="30092" name="Freeform 1151"/>
            <p:cNvSpPr>
              <a:spLocks/>
            </p:cNvSpPr>
            <p:nvPr/>
          </p:nvSpPr>
          <p:spPr bwMode="auto">
            <a:xfrm>
              <a:off x="800" y="2726"/>
              <a:ext cx="12" cy="46"/>
            </a:xfrm>
            <a:custGeom>
              <a:avLst/>
              <a:gdLst>
                <a:gd name="T0" fmla="*/ 2 w 12"/>
                <a:gd name="T1" fmla="*/ 44 h 46"/>
                <a:gd name="T2" fmla="*/ 2 w 12"/>
                <a:gd name="T3" fmla="*/ 46 h 46"/>
                <a:gd name="T4" fmla="*/ 4 w 12"/>
                <a:gd name="T5" fmla="*/ 40 h 46"/>
                <a:gd name="T6" fmla="*/ 6 w 12"/>
                <a:gd name="T7" fmla="*/ 28 h 46"/>
                <a:gd name="T8" fmla="*/ 8 w 12"/>
                <a:gd name="T9" fmla="*/ 18 h 46"/>
                <a:gd name="T10" fmla="*/ 12 w 12"/>
                <a:gd name="T11" fmla="*/ 8 h 46"/>
                <a:gd name="T12" fmla="*/ 12 w 12"/>
                <a:gd name="T13" fmla="*/ 2 h 46"/>
                <a:gd name="T14" fmla="*/ 12 w 12"/>
                <a:gd name="T15" fmla="*/ 0 h 46"/>
                <a:gd name="T16" fmla="*/ 10 w 12"/>
                <a:gd name="T17" fmla="*/ 2 h 46"/>
                <a:gd name="T18" fmla="*/ 8 w 12"/>
                <a:gd name="T19" fmla="*/ 4 h 46"/>
                <a:gd name="T20" fmla="*/ 6 w 12"/>
                <a:gd name="T21" fmla="*/ 12 h 46"/>
                <a:gd name="T22" fmla="*/ 2 w 12"/>
                <a:gd name="T23" fmla="*/ 34 h 46"/>
                <a:gd name="T24" fmla="*/ 0 w 12"/>
                <a:gd name="T25" fmla="*/ 40 h 46"/>
                <a:gd name="T26" fmla="*/ 0 w 12"/>
                <a:gd name="T27" fmla="*/ 44 h 46"/>
                <a:gd name="T28" fmla="*/ 2 w 12"/>
                <a:gd name="T29" fmla="*/ 44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6"/>
                <a:gd name="T47" fmla="*/ 12 w 12"/>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6">
                  <a:moveTo>
                    <a:pt x="2" y="44"/>
                  </a:moveTo>
                  <a:lnTo>
                    <a:pt x="2" y="46"/>
                  </a:lnTo>
                  <a:lnTo>
                    <a:pt x="4" y="40"/>
                  </a:lnTo>
                  <a:lnTo>
                    <a:pt x="6" y="28"/>
                  </a:lnTo>
                  <a:lnTo>
                    <a:pt x="8" y="18"/>
                  </a:lnTo>
                  <a:lnTo>
                    <a:pt x="12" y="8"/>
                  </a:lnTo>
                  <a:lnTo>
                    <a:pt x="12" y="2"/>
                  </a:lnTo>
                  <a:lnTo>
                    <a:pt x="12" y="0"/>
                  </a:lnTo>
                  <a:lnTo>
                    <a:pt x="10" y="2"/>
                  </a:lnTo>
                  <a:lnTo>
                    <a:pt x="8" y="4"/>
                  </a:lnTo>
                  <a:lnTo>
                    <a:pt x="6" y="12"/>
                  </a:lnTo>
                  <a:lnTo>
                    <a:pt x="2" y="34"/>
                  </a:lnTo>
                  <a:lnTo>
                    <a:pt x="0" y="40"/>
                  </a:lnTo>
                  <a:lnTo>
                    <a:pt x="0" y="44"/>
                  </a:lnTo>
                  <a:lnTo>
                    <a:pt x="2" y="44"/>
                  </a:lnTo>
                  <a:close/>
                </a:path>
              </a:pathLst>
            </a:custGeom>
            <a:solidFill>
              <a:srgbClr val="8AA492"/>
            </a:solidFill>
            <a:ln w="3175">
              <a:solidFill>
                <a:srgbClr val="1F8E43"/>
              </a:solidFill>
              <a:round/>
              <a:headEnd/>
              <a:tailEnd/>
            </a:ln>
          </p:spPr>
          <p:txBody>
            <a:bodyPr/>
            <a:lstStyle/>
            <a:p>
              <a:endParaRPr lang="en-US"/>
            </a:p>
          </p:txBody>
        </p:sp>
        <p:sp>
          <p:nvSpPr>
            <p:cNvPr id="30093" name="Line 1152"/>
            <p:cNvSpPr>
              <a:spLocks noChangeShapeType="1"/>
            </p:cNvSpPr>
            <p:nvPr/>
          </p:nvSpPr>
          <p:spPr bwMode="auto">
            <a:xfrm flipH="1" flipV="1">
              <a:off x="808" y="272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94" name="Line 1153"/>
            <p:cNvSpPr>
              <a:spLocks noChangeShapeType="1"/>
            </p:cNvSpPr>
            <p:nvPr/>
          </p:nvSpPr>
          <p:spPr bwMode="auto">
            <a:xfrm flipH="1" flipV="1">
              <a:off x="806" y="272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95" name="Line 1154"/>
            <p:cNvSpPr>
              <a:spLocks noChangeShapeType="1"/>
            </p:cNvSpPr>
            <p:nvPr/>
          </p:nvSpPr>
          <p:spPr bwMode="auto">
            <a:xfrm flipH="1" flipV="1">
              <a:off x="806" y="273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96" name="Line 1155"/>
            <p:cNvSpPr>
              <a:spLocks noChangeShapeType="1"/>
            </p:cNvSpPr>
            <p:nvPr/>
          </p:nvSpPr>
          <p:spPr bwMode="auto">
            <a:xfrm flipH="1" flipV="1">
              <a:off x="806" y="273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97" name="Freeform 1156"/>
            <p:cNvSpPr>
              <a:spLocks/>
            </p:cNvSpPr>
            <p:nvPr/>
          </p:nvSpPr>
          <p:spPr bwMode="auto">
            <a:xfrm>
              <a:off x="806" y="2732"/>
              <a:ext cx="2" cy="6"/>
            </a:xfrm>
            <a:custGeom>
              <a:avLst/>
              <a:gdLst>
                <a:gd name="T0" fmla="*/ 2 w 2"/>
                <a:gd name="T1" fmla="*/ 6 h 6"/>
                <a:gd name="T2" fmla="*/ 2 w 2"/>
                <a:gd name="T3" fmla="*/ 4 h 6"/>
                <a:gd name="T4" fmla="*/ 0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2" y="6"/>
                  </a:moveTo>
                  <a:lnTo>
                    <a:pt x="2"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98" name="Line 1157"/>
            <p:cNvSpPr>
              <a:spLocks noChangeShapeType="1"/>
            </p:cNvSpPr>
            <p:nvPr/>
          </p:nvSpPr>
          <p:spPr bwMode="auto">
            <a:xfrm flipH="1" flipV="1">
              <a:off x="804" y="2734"/>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99" name="Line 1158"/>
            <p:cNvSpPr>
              <a:spLocks noChangeShapeType="1"/>
            </p:cNvSpPr>
            <p:nvPr/>
          </p:nvSpPr>
          <p:spPr bwMode="auto">
            <a:xfrm flipH="1" flipV="1">
              <a:off x="804" y="273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0" name="Line 1159"/>
            <p:cNvSpPr>
              <a:spLocks noChangeShapeType="1"/>
            </p:cNvSpPr>
            <p:nvPr/>
          </p:nvSpPr>
          <p:spPr bwMode="auto">
            <a:xfrm flipV="1">
              <a:off x="804" y="2738"/>
              <a:ext cx="1"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1" name="Line 1160"/>
            <p:cNvSpPr>
              <a:spLocks noChangeShapeType="1"/>
            </p:cNvSpPr>
            <p:nvPr/>
          </p:nvSpPr>
          <p:spPr bwMode="auto">
            <a:xfrm flipH="1" flipV="1">
              <a:off x="804" y="274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2" name="Line 1161"/>
            <p:cNvSpPr>
              <a:spLocks noChangeShapeType="1"/>
            </p:cNvSpPr>
            <p:nvPr/>
          </p:nvSpPr>
          <p:spPr bwMode="auto">
            <a:xfrm flipH="1" flipV="1">
              <a:off x="802" y="274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3" name="Line 1162"/>
            <p:cNvSpPr>
              <a:spLocks noChangeShapeType="1"/>
            </p:cNvSpPr>
            <p:nvPr/>
          </p:nvSpPr>
          <p:spPr bwMode="auto">
            <a:xfrm flipH="1" flipV="1">
              <a:off x="802" y="274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4" name="Freeform 1163"/>
            <p:cNvSpPr>
              <a:spLocks/>
            </p:cNvSpPr>
            <p:nvPr/>
          </p:nvSpPr>
          <p:spPr bwMode="auto">
            <a:xfrm>
              <a:off x="802" y="2744"/>
              <a:ext cx="4" cy="4"/>
            </a:xfrm>
            <a:custGeom>
              <a:avLst/>
              <a:gdLst>
                <a:gd name="T0" fmla="*/ 4 w 4"/>
                <a:gd name="T1" fmla="*/ 4 h 4"/>
                <a:gd name="T2" fmla="*/ 2 w 4"/>
                <a:gd name="T3" fmla="*/ 4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2"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5" name="Line 1164"/>
            <p:cNvSpPr>
              <a:spLocks noChangeShapeType="1"/>
            </p:cNvSpPr>
            <p:nvPr/>
          </p:nvSpPr>
          <p:spPr bwMode="auto">
            <a:xfrm flipH="1" flipV="1">
              <a:off x="802" y="274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6" name="Line 1165"/>
            <p:cNvSpPr>
              <a:spLocks noChangeShapeType="1"/>
            </p:cNvSpPr>
            <p:nvPr/>
          </p:nvSpPr>
          <p:spPr bwMode="auto">
            <a:xfrm flipH="1" flipV="1">
              <a:off x="802" y="274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7" name="Line 1166"/>
            <p:cNvSpPr>
              <a:spLocks noChangeShapeType="1"/>
            </p:cNvSpPr>
            <p:nvPr/>
          </p:nvSpPr>
          <p:spPr bwMode="auto">
            <a:xfrm flipH="1" flipV="1">
              <a:off x="802" y="275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8" name="Line 1167"/>
            <p:cNvSpPr>
              <a:spLocks noChangeShapeType="1"/>
            </p:cNvSpPr>
            <p:nvPr/>
          </p:nvSpPr>
          <p:spPr bwMode="auto">
            <a:xfrm flipH="1" flipV="1">
              <a:off x="800" y="275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09" name="Line 1168"/>
            <p:cNvSpPr>
              <a:spLocks noChangeShapeType="1"/>
            </p:cNvSpPr>
            <p:nvPr/>
          </p:nvSpPr>
          <p:spPr bwMode="auto">
            <a:xfrm flipH="1" flipV="1">
              <a:off x="800" y="275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0" name="Line 1169"/>
            <p:cNvSpPr>
              <a:spLocks noChangeShapeType="1"/>
            </p:cNvSpPr>
            <p:nvPr/>
          </p:nvSpPr>
          <p:spPr bwMode="auto">
            <a:xfrm flipH="1" flipV="1">
              <a:off x="800" y="2754"/>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1" name="Line 1170"/>
            <p:cNvSpPr>
              <a:spLocks noChangeShapeType="1"/>
            </p:cNvSpPr>
            <p:nvPr/>
          </p:nvSpPr>
          <p:spPr bwMode="auto">
            <a:xfrm flipH="1" flipV="1">
              <a:off x="800" y="275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2" name="Freeform 1171"/>
            <p:cNvSpPr>
              <a:spLocks/>
            </p:cNvSpPr>
            <p:nvPr/>
          </p:nvSpPr>
          <p:spPr bwMode="auto">
            <a:xfrm>
              <a:off x="800" y="2758"/>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13" name="Line 1172"/>
            <p:cNvSpPr>
              <a:spLocks noChangeShapeType="1"/>
            </p:cNvSpPr>
            <p:nvPr/>
          </p:nvSpPr>
          <p:spPr bwMode="auto">
            <a:xfrm flipH="1" flipV="1">
              <a:off x="800" y="276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4" name="Line 1173"/>
            <p:cNvSpPr>
              <a:spLocks noChangeShapeType="1"/>
            </p:cNvSpPr>
            <p:nvPr/>
          </p:nvSpPr>
          <p:spPr bwMode="auto">
            <a:xfrm flipH="1" flipV="1">
              <a:off x="800" y="276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5" name="Line 1174"/>
            <p:cNvSpPr>
              <a:spLocks noChangeShapeType="1"/>
            </p:cNvSpPr>
            <p:nvPr/>
          </p:nvSpPr>
          <p:spPr bwMode="auto">
            <a:xfrm flipH="1" flipV="1">
              <a:off x="798"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6" name="Line 1175"/>
            <p:cNvSpPr>
              <a:spLocks noChangeShapeType="1"/>
            </p:cNvSpPr>
            <p:nvPr/>
          </p:nvSpPr>
          <p:spPr bwMode="auto">
            <a:xfrm flipH="1" flipV="1">
              <a:off x="798" y="276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7" name="Line 1176"/>
            <p:cNvSpPr>
              <a:spLocks noChangeShapeType="1"/>
            </p:cNvSpPr>
            <p:nvPr/>
          </p:nvSpPr>
          <p:spPr bwMode="auto">
            <a:xfrm flipH="1" flipV="1">
              <a:off x="798" y="276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8" name="Line 1177"/>
            <p:cNvSpPr>
              <a:spLocks noChangeShapeType="1"/>
            </p:cNvSpPr>
            <p:nvPr/>
          </p:nvSpPr>
          <p:spPr bwMode="auto">
            <a:xfrm flipH="1" flipV="1">
              <a:off x="798" y="276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19" name="Line 1178"/>
            <p:cNvSpPr>
              <a:spLocks noChangeShapeType="1"/>
            </p:cNvSpPr>
            <p:nvPr/>
          </p:nvSpPr>
          <p:spPr bwMode="auto">
            <a:xfrm flipH="1" flipV="1">
              <a:off x="798" y="276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0" name="Line 1179"/>
            <p:cNvSpPr>
              <a:spLocks noChangeShapeType="1"/>
            </p:cNvSpPr>
            <p:nvPr/>
          </p:nvSpPr>
          <p:spPr bwMode="auto">
            <a:xfrm>
              <a:off x="812" y="2722"/>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1" name="Line 1180"/>
            <p:cNvSpPr>
              <a:spLocks noChangeShapeType="1"/>
            </p:cNvSpPr>
            <p:nvPr/>
          </p:nvSpPr>
          <p:spPr bwMode="auto">
            <a:xfrm>
              <a:off x="812" y="2722"/>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2" name="Line 1181"/>
            <p:cNvSpPr>
              <a:spLocks noChangeShapeType="1"/>
            </p:cNvSpPr>
            <p:nvPr/>
          </p:nvSpPr>
          <p:spPr bwMode="auto">
            <a:xfrm flipV="1">
              <a:off x="810" y="2722"/>
              <a:ext cx="1" cy="8"/>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3" name="Line 1182"/>
            <p:cNvSpPr>
              <a:spLocks noChangeShapeType="1"/>
            </p:cNvSpPr>
            <p:nvPr/>
          </p:nvSpPr>
          <p:spPr bwMode="auto">
            <a:xfrm flipV="1">
              <a:off x="812" y="272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4" name="Line 1183"/>
            <p:cNvSpPr>
              <a:spLocks noChangeShapeType="1"/>
            </p:cNvSpPr>
            <p:nvPr/>
          </p:nvSpPr>
          <p:spPr bwMode="auto">
            <a:xfrm flipV="1">
              <a:off x="812" y="272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5" name="Line 1184"/>
            <p:cNvSpPr>
              <a:spLocks noChangeShapeType="1"/>
            </p:cNvSpPr>
            <p:nvPr/>
          </p:nvSpPr>
          <p:spPr bwMode="auto">
            <a:xfrm flipV="1">
              <a:off x="812" y="272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6" name="Line 1185"/>
            <p:cNvSpPr>
              <a:spLocks noChangeShapeType="1"/>
            </p:cNvSpPr>
            <p:nvPr/>
          </p:nvSpPr>
          <p:spPr bwMode="auto">
            <a:xfrm flipV="1">
              <a:off x="810" y="273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7" name="Line 1186"/>
            <p:cNvSpPr>
              <a:spLocks noChangeShapeType="1"/>
            </p:cNvSpPr>
            <p:nvPr/>
          </p:nvSpPr>
          <p:spPr bwMode="auto">
            <a:xfrm>
              <a:off x="810" y="273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8" name="Line 1187"/>
            <p:cNvSpPr>
              <a:spLocks noChangeShapeType="1"/>
            </p:cNvSpPr>
            <p:nvPr/>
          </p:nvSpPr>
          <p:spPr bwMode="auto">
            <a:xfrm flipV="1">
              <a:off x="808" y="273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9" name="Line 1188"/>
            <p:cNvSpPr>
              <a:spLocks noChangeShapeType="1"/>
            </p:cNvSpPr>
            <p:nvPr/>
          </p:nvSpPr>
          <p:spPr bwMode="auto">
            <a:xfrm>
              <a:off x="808" y="273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0" name="Line 1189"/>
            <p:cNvSpPr>
              <a:spLocks noChangeShapeType="1"/>
            </p:cNvSpPr>
            <p:nvPr/>
          </p:nvSpPr>
          <p:spPr bwMode="auto">
            <a:xfrm>
              <a:off x="808" y="274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1" name="Line 1190"/>
            <p:cNvSpPr>
              <a:spLocks noChangeShapeType="1"/>
            </p:cNvSpPr>
            <p:nvPr/>
          </p:nvSpPr>
          <p:spPr bwMode="auto">
            <a:xfrm flipH="1">
              <a:off x="810" y="273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2" name="Line 1191"/>
            <p:cNvSpPr>
              <a:spLocks noChangeShapeType="1"/>
            </p:cNvSpPr>
            <p:nvPr/>
          </p:nvSpPr>
          <p:spPr bwMode="auto">
            <a:xfrm>
              <a:off x="808" y="2742"/>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3" name="Line 1192"/>
            <p:cNvSpPr>
              <a:spLocks noChangeShapeType="1"/>
            </p:cNvSpPr>
            <p:nvPr/>
          </p:nvSpPr>
          <p:spPr bwMode="auto">
            <a:xfrm flipV="1">
              <a:off x="806" y="274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4" name="Line 1193"/>
            <p:cNvSpPr>
              <a:spLocks noChangeShapeType="1"/>
            </p:cNvSpPr>
            <p:nvPr/>
          </p:nvSpPr>
          <p:spPr bwMode="auto">
            <a:xfrm>
              <a:off x="808" y="274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5" name="Line 1194"/>
            <p:cNvSpPr>
              <a:spLocks noChangeShapeType="1"/>
            </p:cNvSpPr>
            <p:nvPr/>
          </p:nvSpPr>
          <p:spPr bwMode="auto">
            <a:xfrm flipV="1">
              <a:off x="806" y="274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6" name="Line 1195"/>
            <p:cNvSpPr>
              <a:spLocks noChangeShapeType="1"/>
            </p:cNvSpPr>
            <p:nvPr/>
          </p:nvSpPr>
          <p:spPr bwMode="auto">
            <a:xfrm flipH="1">
              <a:off x="806" y="274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7" name="Line 1196"/>
            <p:cNvSpPr>
              <a:spLocks noChangeShapeType="1"/>
            </p:cNvSpPr>
            <p:nvPr/>
          </p:nvSpPr>
          <p:spPr bwMode="auto">
            <a:xfrm>
              <a:off x="806" y="2752"/>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8" name="Line 1197"/>
            <p:cNvSpPr>
              <a:spLocks noChangeShapeType="1"/>
            </p:cNvSpPr>
            <p:nvPr/>
          </p:nvSpPr>
          <p:spPr bwMode="auto">
            <a:xfrm>
              <a:off x="806" y="275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9" name="Line 1198"/>
            <p:cNvSpPr>
              <a:spLocks noChangeShapeType="1"/>
            </p:cNvSpPr>
            <p:nvPr/>
          </p:nvSpPr>
          <p:spPr bwMode="auto">
            <a:xfrm flipV="1">
              <a:off x="806" y="275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0" name="Line 1199"/>
            <p:cNvSpPr>
              <a:spLocks noChangeShapeType="1"/>
            </p:cNvSpPr>
            <p:nvPr/>
          </p:nvSpPr>
          <p:spPr bwMode="auto">
            <a:xfrm flipV="1">
              <a:off x="804" y="275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1" name="Line 1200"/>
            <p:cNvSpPr>
              <a:spLocks noChangeShapeType="1"/>
            </p:cNvSpPr>
            <p:nvPr/>
          </p:nvSpPr>
          <p:spPr bwMode="auto">
            <a:xfrm flipH="1">
              <a:off x="804" y="2756"/>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2" name="Line 1201"/>
            <p:cNvSpPr>
              <a:spLocks noChangeShapeType="1"/>
            </p:cNvSpPr>
            <p:nvPr/>
          </p:nvSpPr>
          <p:spPr bwMode="auto">
            <a:xfrm flipV="1">
              <a:off x="804" y="275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3" name="Line 1202"/>
            <p:cNvSpPr>
              <a:spLocks noChangeShapeType="1"/>
            </p:cNvSpPr>
            <p:nvPr/>
          </p:nvSpPr>
          <p:spPr bwMode="auto">
            <a:xfrm>
              <a:off x="804" y="2756"/>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4" name="Line 1203"/>
            <p:cNvSpPr>
              <a:spLocks noChangeShapeType="1"/>
            </p:cNvSpPr>
            <p:nvPr/>
          </p:nvSpPr>
          <p:spPr bwMode="auto">
            <a:xfrm flipV="1">
              <a:off x="802" y="276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5" name="Line 1204"/>
            <p:cNvSpPr>
              <a:spLocks noChangeShapeType="1"/>
            </p:cNvSpPr>
            <p:nvPr/>
          </p:nvSpPr>
          <p:spPr bwMode="auto">
            <a:xfrm flipH="1">
              <a:off x="804" y="275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6" name="Line 1205"/>
            <p:cNvSpPr>
              <a:spLocks noChangeShapeType="1"/>
            </p:cNvSpPr>
            <p:nvPr/>
          </p:nvSpPr>
          <p:spPr bwMode="auto">
            <a:xfrm>
              <a:off x="804" y="2764"/>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7" name="Line 1206"/>
            <p:cNvSpPr>
              <a:spLocks noChangeShapeType="1"/>
            </p:cNvSpPr>
            <p:nvPr/>
          </p:nvSpPr>
          <p:spPr bwMode="auto">
            <a:xfrm flipV="1">
              <a:off x="802" y="276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8" name="Line 1207"/>
            <p:cNvSpPr>
              <a:spLocks noChangeShapeType="1"/>
            </p:cNvSpPr>
            <p:nvPr/>
          </p:nvSpPr>
          <p:spPr bwMode="auto">
            <a:xfrm flipV="1">
              <a:off x="804"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9" name="Line 1208"/>
            <p:cNvSpPr>
              <a:spLocks noChangeShapeType="1"/>
            </p:cNvSpPr>
            <p:nvPr/>
          </p:nvSpPr>
          <p:spPr bwMode="auto">
            <a:xfrm flipH="1">
              <a:off x="802" y="276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50" name="Freeform 1209"/>
            <p:cNvSpPr>
              <a:spLocks/>
            </p:cNvSpPr>
            <p:nvPr/>
          </p:nvSpPr>
          <p:spPr bwMode="auto">
            <a:xfrm>
              <a:off x="846" y="2796"/>
              <a:ext cx="12" cy="14"/>
            </a:xfrm>
            <a:custGeom>
              <a:avLst/>
              <a:gdLst>
                <a:gd name="T0" fmla="*/ 12 w 12"/>
                <a:gd name="T1" fmla="*/ 14 h 14"/>
                <a:gd name="T2" fmla="*/ 12 w 12"/>
                <a:gd name="T3" fmla="*/ 10 h 14"/>
                <a:gd name="T4" fmla="*/ 8 w 12"/>
                <a:gd name="T5" fmla="*/ 6 h 14"/>
                <a:gd name="T6" fmla="*/ 2 w 12"/>
                <a:gd name="T7" fmla="*/ 0 h 14"/>
                <a:gd name="T8" fmla="*/ 0 w 12"/>
                <a:gd name="T9" fmla="*/ 0 h 14"/>
                <a:gd name="T10" fmla="*/ 2 w 12"/>
                <a:gd name="T11" fmla="*/ 2 h 14"/>
                <a:gd name="T12" fmla="*/ 4 w 12"/>
                <a:gd name="T13" fmla="*/ 4 h 14"/>
                <a:gd name="T14" fmla="*/ 10 w 12"/>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4"/>
                <a:gd name="T26" fmla="*/ 12 w 1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4">
                  <a:moveTo>
                    <a:pt x="12" y="14"/>
                  </a:moveTo>
                  <a:lnTo>
                    <a:pt x="12" y="10"/>
                  </a:lnTo>
                  <a:lnTo>
                    <a:pt x="8" y="6"/>
                  </a:lnTo>
                  <a:lnTo>
                    <a:pt x="2" y="0"/>
                  </a:lnTo>
                  <a:lnTo>
                    <a:pt x="0" y="0"/>
                  </a:lnTo>
                  <a:lnTo>
                    <a:pt x="2" y="2"/>
                  </a:lnTo>
                  <a:lnTo>
                    <a:pt x="4"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1" name="Freeform 1210"/>
            <p:cNvSpPr>
              <a:spLocks/>
            </p:cNvSpPr>
            <p:nvPr/>
          </p:nvSpPr>
          <p:spPr bwMode="auto">
            <a:xfrm>
              <a:off x="846" y="2796"/>
              <a:ext cx="14" cy="14"/>
            </a:xfrm>
            <a:custGeom>
              <a:avLst/>
              <a:gdLst>
                <a:gd name="T0" fmla="*/ 12 w 14"/>
                <a:gd name="T1" fmla="*/ 14 h 14"/>
                <a:gd name="T2" fmla="*/ 4 w 14"/>
                <a:gd name="T3" fmla="*/ 8 h 14"/>
                <a:gd name="T4" fmla="*/ 2 w 14"/>
                <a:gd name="T5" fmla="*/ 4 h 14"/>
                <a:gd name="T6" fmla="*/ 0 w 14"/>
                <a:gd name="T7" fmla="*/ 0 h 14"/>
                <a:gd name="T8" fmla="*/ 6 w 14"/>
                <a:gd name="T9" fmla="*/ 8 h 14"/>
                <a:gd name="T10" fmla="*/ 8 w 14"/>
                <a:gd name="T11" fmla="*/ 10 h 14"/>
                <a:gd name="T12" fmla="*/ 12 w 14"/>
                <a:gd name="T13" fmla="*/ 14 h 14"/>
                <a:gd name="T14" fmla="*/ 6 w 14"/>
                <a:gd name="T15" fmla="*/ 6 h 14"/>
                <a:gd name="T16" fmla="*/ 0 w 14"/>
                <a:gd name="T17" fmla="*/ 0 h 14"/>
                <a:gd name="T18" fmla="*/ 4 w 14"/>
                <a:gd name="T19" fmla="*/ 2 h 14"/>
                <a:gd name="T20" fmla="*/ 8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2" y="14"/>
                  </a:moveTo>
                  <a:lnTo>
                    <a:pt x="4" y="8"/>
                  </a:lnTo>
                  <a:lnTo>
                    <a:pt x="2" y="4"/>
                  </a:lnTo>
                  <a:lnTo>
                    <a:pt x="0" y="0"/>
                  </a:lnTo>
                  <a:lnTo>
                    <a:pt x="6" y="8"/>
                  </a:lnTo>
                  <a:lnTo>
                    <a:pt x="8" y="10"/>
                  </a:lnTo>
                  <a:lnTo>
                    <a:pt x="12" y="14"/>
                  </a:lnTo>
                  <a:lnTo>
                    <a:pt x="6" y="6"/>
                  </a:lnTo>
                  <a:lnTo>
                    <a:pt x="0" y="0"/>
                  </a:lnTo>
                  <a:lnTo>
                    <a:pt x="4" y="2"/>
                  </a:lnTo>
                  <a:lnTo>
                    <a:pt x="8"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2" name="Freeform 1211"/>
            <p:cNvSpPr>
              <a:spLocks/>
            </p:cNvSpPr>
            <p:nvPr/>
          </p:nvSpPr>
          <p:spPr bwMode="auto">
            <a:xfrm>
              <a:off x="830" y="2790"/>
              <a:ext cx="14" cy="14"/>
            </a:xfrm>
            <a:custGeom>
              <a:avLst/>
              <a:gdLst>
                <a:gd name="T0" fmla="*/ 14 w 14"/>
                <a:gd name="T1" fmla="*/ 14 h 14"/>
                <a:gd name="T2" fmla="*/ 12 w 14"/>
                <a:gd name="T3" fmla="*/ 10 h 14"/>
                <a:gd name="T4" fmla="*/ 10 w 14"/>
                <a:gd name="T5" fmla="*/ 6 h 14"/>
                <a:gd name="T6" fmla="*/ 4 w 14"/>
                <a:gd name="T7" fmla="*/ 0 h 14"/>
                <a:gd name="T8" fmla="*/ 0 w 14"/>
                <a:gd name="T9" fmla="*/ 0 h 14"/>
                <a:gd name="T10" fmla="*/ 4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10" y="6"/>
                  </a:lnTo>
                  <a:lnTo>
                    <a:pt x="4" y="0"/>
                  </a:lnTo>
                  <a:lnTo>
                    <a:pt x="0" y="0"/>
                  </a:lnTo>
                  <a:lnTo>
                    <a:pt x="4"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3" name="Freeform 1212"/>
            <p:cNvSpPr>
              <a:spLocks/>
            </p:cNvSpPr>
            <p:nvPr/>
          </p:nvSpPr>
          <p:spPr bwMode="auto">
            <a:xfrm>
              <a:off x="830" y="2790"/>
              <a:ext cx="16" cy="14"/>
            </a:xfrm>
            <a:custGeom>
              <a:avLst/>
              <a:gdLst>
                <a:gd name="T0" fmla="*/ 10 w 16"/>
                <a:gd name="T1" fmla="*/ 14 h 14"/>
                <a:gd name="T2" fmla="*/ 4 w 16"/>
                <a:gd name="T3" fmla="*/ 8 h 14"/>
                <a:gd name="T4" fmla="*/ 2 w 16"/>
                <a:gd name="T5" fmla="*/ 4 h 14"/>
                <a:gd name="T6" fmla="*/ 0 w 16"/>
                <a:gd name="T7" fmla="*/ 0 h 14"/>
                <a:gd name="T8" fmla="*/ 6 w 16"/>
                <a:gd name="T9" fmla="*/ 8 h 14"/>
                <a:gd name="T10" fmla="*/ 8 w 16"/>
                <a:gd name="T11" fmla="*/ 8 h 14"/>
                <a:gd name="T12" fmla="*/ 12 w 16"/>
                <a:gd name="T13" fmla="*/ 14 h 14"/>
                <a:gd name="T14" fmla="*/ 6 w 16"/>
                <a:gd name="T15" fmla="*/ 6 h 14"/>
                <a:gd name="T16" fmla="*/ 0 w 16"/>
                <a:gd name="T17" fmla="*/ 0 h 14"/>
                <a:gd name="T18" fmla="*/ 4 w 16"/>
                <a:gd name="T19" fmla="*/ 2 h 14"/>
                <a:gd name="T20" fmla="*/ 8 w 16"/>
                <a:gd name="T21" fmla="*/ 4 h 14"/>
                <a:gd name="T22" fmla="*/ 12 w 16"/>
                <a:gd name="T23" fmla="*/ 6 h 14"/>
                <a:gd name="T24" fmla="*/ 16 w 16"/>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4"/>
                <a:gd name="T41" fmla="*/ 16 w 1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4">
                  <a:moveTo>
                    <a:pt x="10" y="14"/>
                  </a:moveTo>
                  <a:lnTo>
                    <a:pt x="4" y="8"/>
                  </a:lnTo>
                  <a:lnTo>
                    <a:pt x="2" y="4"/>
                  </a:lnTo>
                  <a:lnTo>
                    <a:pt x="0" y="0"/>
                  </a:lnTo>
                  <a:lnTo>
                    <a:pt x="6" y="8"/>
                  </a:lnTo>
                  <a:lnTo>
                    <a:pt x="8" y="8"/>
                  </a:lnTo>
                  <a:lnTo>
                    <a:pt x="12" y="14"/>
                  </a:lnTo>
                  <a:lnTo>
                    <a:pt x="6" y="6"/>
                  </a:lnTo>
                  <a:lnTo>
                    <a:pt x="0" y="0"/>
                  </a:lnTo>
                  <a:lnTo>
                    <a:pt x="4" y="2"/>
                  </a:lnTo>
                  <a:lnTo>
                    <a:pt x="8" y="4"/>
                  </a:lnTo>
                  <a:lnTo>
                    <a:pt x="12" y="6"/>
                  </a:lnTo>
                  <a:lnTo>
                    <a:pt x="16"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4" name="Freeform 1213"/>
            <p:cNvSpPr>
              <a:spLocks/>
            </p:cNvSpPr>
            <p:nvPr/>
          </p:nvSpPr>
          <p:spPr bwMode="auto">
            <a:xfrm>
              <a:off x="848" y="2790"/>
              <a:ext cx="18" cy="6"/>
            </a:xfrm>
            <a:custGeom>
              <a:avLst/>
              <a:gdLst>
                <a:gd name="T0" fmla="*/ 18 w 18"/>
                <a:gd name="T1" fmla="*/ 6 h 6"/>
                <a:gd name="T2" fmla="*/ 4 w 18"/>
                <a:gd name="T3" fmla="*/ 0 h 6"/>
                <a:gd name="T4" fmla="*/ 0 w 18"/>
                <a:gd name="T5" fmla="*/ 0 h 6"/>
                <a:gd name="T6" fmla="*/ 4 w 18"/>
                <a:gd name="T7" fmla="*/ 0 h 6"/>
                <a:gd name="T8" fmla="*/ 8 w 18"/>
                <a:gd name="T9" fmla="*/ 2 h 6"/>
                <a:gd name="T10" fmla="*/ 14 w 18"/>
                <a:gd name="T11" fmla="*/ 6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8" y="6"/>
                  </a:moveTo>
                  <a:lnTo>
                    <a:pt x="4" y="0"/>
                  </a:lnTo>
                  <a:lnTo>
                    <a:pt x="0" y="0"/>
                  </a:lnTo>
                  <a:lnTo>
                    <a:pt x="4" y="0"/>
                  </a:lnTo>
                  <a:lnTo>
                    <a:pt x="8" y="2"/>
                  </a:lnTo>
                  <a:lnTo>
                    <a:pt x="14"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5" name="Freeform 1214"/>
            <p:cNvSpPr>
              <a:spLocks/>
            </p:cNvSpPr>
            <p:nvPr/>
          </p:nvSpPr>
          <p:spPr bwMode="auto">
            <a:xfrm>
              <a:off x="848" y="2790"/>
              <a:ext cx="18" cy="8"/>
            </a:xfrm>
            <a:custGeom>
              <a:avLst/>
              <a:gdLst>
                <a:gd name="T0" fmla="*/ 16 w 18"/>
                <a:gd name="T1" fmla="*/ 8 h 8"/>
                <a:gd name="T2" fmla="*/ 4 w 18"/>
                <a:gd name="T3" fmla="*/ 2 h 8"/>
                <a:gd name="T4" fmla="*/ 0 w 18"/>
                <a:gd name="T5" fmla="*/ 0 h 8"/>
                <a:gd name="T6" fmla="*/ 10 w 18"/>
                <a:gd name="T7" fmla="*/ 4 h 8"/>
                <a:gd name="T8" fmla="*/ 12 w 18"/>
                <a:gd name="T9" fmla="*/ 6 h 8"/>
                <a:gd name="T10" fmla="*/ 18 w 18"/>
                <a:gd name="T11" fmla="*/ 8 h 8"/>
                <a:gd name="T12" fmla="*/ 10 w 18"/>
                <a:gd name="T13" fmla="*/ 4 h 8"/>
                <a:gd name="T14" fmla="*/ 0 w 18"/>
                <a:gd name="T15" fmla="*/ 0 h 8"/>
                <a:gd name="T16" fmla="*/ 4 w 18"/>
                <a:gd name="T17" fmla="*/ 0 h 8"/>
                <a:gd name="T18" fmla="*/ 10 w 18"/>
                <a:gd name="T19" fmla="*/ 0 h 8"/>
                <a:gd name="T20" fmla="*/ 14 w 18"/>
                <a:gd name="T21" fmla="*/ 2 h 8"/>
                <a:gd name="T22" fmla="*/ 18 w 18"/>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16" y="8"/>
                  </a:moveTo>
                  <a:lnTo>
                    <a:pt x="4" y="2"/>
                  </a:lnTo>
                  <a:lnTo>
                    <a:pt x="0" y="0"/>
                  </a:lnTo>
                  <a:lnTo>
                    <a:pt x="10" y="4"/>
                  </a:lnTo>
                  <a:lnTo>
                    <a:pt x="12" y="6"/>
                  </a:lnTo>
                  <a:lnTo>
                    <a:pt x="18" y="8"/>
                  </a:lnTo>
                  <a:lnTo>
                    <a:pt x="10" y="4"/>
                  </a:lnTo>
                  <a:lnTo>
                    <a:pt x="0" y="0"/>
                  </a:lnTo>
                  <a:lnTo>
                    <a:pt x="4" y="0"/>
                  </a:lnTo>
                  <a:lnTo>
                    <a:pt x="10" y="0"/>
                  </a:lnTo>
                  <a:lnTo>
                    <a:pt x="14" y="2"/>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6" name="Freeform 1215"/>
            <p:cNvSpPr>
              <a:spLocks/>
            </p:cNvSpPr>
            <p:nvPr/>
          </p:nvSpPr>
          <p:spPr bwMode="auto">
            <a:xfrm>
              <a:off x="832" y="2790"/>
              <a:ext cx="8" cy="14"/>
            </a:xfrm>
            <a:custGeom>
              <a:avLst/>
              <a:gdLst>
                <a:gd name="T0" fmla="*/ 0 w 8"/>
                <a:gd name="T1" fmla="*/ 0 h 14"/>
                <a:gd name="T2" fmla="*/ 4 w 8"/>
                <a:gd name="T3" fmla="*/ 10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10"/>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7" name="Freeform 1216"/>
            <p:cNvSpPr>
              <a:spLocks/>
            </p:cNvSpPr>
            <p:nvPr/>
          </p:nvSpPr>
          <p:spPr bwMode="auto">
            <a:xfrm>
              <a:off x="826" y="2808"/>
              <a:ext cx="14" cy="14"/>
            </a:xfrm>
            <a:custGeom>
              <a:avLst/>
              <a:gdLst>
                <a:gd name="T0" fmla="*/ 14 w 14"/>
                <a:gd name="T1" fmla="*/ 14 h 14"/>
                <a:gd name="T2" fmla="*/ 12 w 14"/>
                <a:gd name="T3" fmla="*/ 10 h 14"/>
                <a:gd name="T4" fmla="*/ 8 w 14"/>
                <a:gd name="T5" fmla="*/ 6 h 14"/>
                <a:gd name="T6" fmla="*/ 2 w 14"/>
                <a:gd name="T7" fmla="*/ 0 h 14"/>
                <a:gd name="T8" fmla="*/ 0 w 14"/>
                <a:gd name="T9" fmla="*/ 0 h 14"/>
                <a:gd name="T10" fmla="*/ 2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8" y="6"/>
                  </a:lnTo>
                  <a:lnTo>
                    <a:pt x="2" y="0"/>
                  </a:lnTo>
                  <a:lnTo>
                    <a:pt x="0" y="0"/>
                  </a:lnTo>
                  <a:lnTo>
                    <a:pt x="2"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8" name="Freeform 1217"/>
            <p:cNvSpPr>
              <a:spLocks/>
            </p:cNvSpPr>
            <p:nvPr/>
          </p:nvSpPr>
          <p:spPr bwMode="auto">
            <a:xfrm>
              <a:off x="826" y="2808"/>
              <a:ext cx="14" cy="14"/>
            </a:xfrm>
            <a:custGeom>
              <a:avLst/>
              <a:gdLst>
                <a:gd name="T0" fmla="*/ 10 w 14"/>
                <a:gd name="T1" fmla="*/ 14 h 14"/>
                <a:gd name="T2" fmla="*/ 4 w 14"/>
                <a:gd name="T3" fmla="*/ 8 h 14"/>
                <a:gd name="T4" fmla="*/ 2 w 14"/>
                <a:gd name="T5" fmla="*/ 4 h 14"/>
                <a:gd name="T6" fmla="*/ 0 w 14"/>
                <a:gd name="T7" fmla="*/ 0 h 14"/>
                <a:gd name="T8" fmla="*/ 6 w 14"/>
                <a:gd name="T9" fmla="*/ 8 h 14"/>
                <a:gd name="T10" fmla="*/ 8 w 14"/>
                <a:gd name="T11" fmla="*/ 8 h 14"/>
                <a:gd name="T12" fmla="*/ 12 w 14"/>
                <a:gd name="T13" fmla="*/ 12 h 14"/>
                <a:gd name="T14" fmla="*/ 6 w 14"/>
                <a:gd name="T15" fmla="*/ 6 h 14"/>
                <a:gd name="T16" fmla="*/ 0 w 14"/>
                <a:gd name="T17" fmla="*/ 0 h 14"/>
                <a:gd name="T18" fmla="*/ 4 w 14"/>
                <a:gd name="T19" fmla="*/ 2 h 14"/>
                <a:gd name="T20" fmla="*/ 8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0" y="14"/>
                  </a:moveTo>
                  <a:lnTo>
                    <a:pt x="4" y="8"/>
                  </a:lnTo>
                  <a:lnTo>
                    <a:pt x="2" y="4"/>
                  </a:lnTo>
                  <a:lnTo>
                    <a:pt x="0" y="0"/>
                  </a:lnTo>
                  <a:lnTo>
                    <a:pt x="6" y="8"/>
                  </a:lnTo>
                  <a:lnTo>
                    <a:pt x="8" y="8"/>
                  </a:lnTo>
                  <a:lnTo>
                    <a:pt x="12" y="12"/>
                  </a:lnTo>
                  <a:lnTo>
                    <a:pt x="6" y="6"/>
                  </a:lnTo>
                  <a:lnTo>
                    <a:pt x="0" y="0"/>
                  </a:lnTo>
                  <a:lnTo>
                    <a:pt x="4" y="2"/>
                  </a:lnTo>
                  <a:lnTo>
                    <a:pt x="8"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9" name="Freeform 1218"/>
            <p:cNvSpPr>
              <a:spLocks/>
            </p:cNvSpPr>
            <p:nvPr/>
          </p:nvSpPr>
          <p:spPr bwMode="auto">
            <a:xfrm>
              <a:off x="826" y="2808"/>
              <a:ext cx="10" cy="14"/>
            </a:xfrm>
            <a:custGeom>
              <a:avLst/>
              <a:gdLst>
                <a:gd name="T0" fmla="*/ 0 w 10"/>
                <a:gd name="T1" fmla="*/ 0 h 14"/>
                <a:gd name="T2" fmla="*/ 6 w 10"/>
                <a:gd name="T3" fmla="*/ 10 h 14"/>
                <a:gd name="T4" fmla="*/ 10 w 10"/>
                <a:gd name="T5" fmla="*/ 14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0" y="0"/>
                  </a:moveTo>
                  <a:lnTo>
                    <a:pt x="6" y="10"/>
                  </a:lnTo>
                  <a:lnTo>
                    <a:pt x="10"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0" name="Freeform 1219"/>
            <p:cNvSpPr>
              <a:spLocks/>
            </p:cNvSpPr>
            <p:nvPr/>
          </p:nvSpPr>
          <p:spPr bwMode="auto">
            <a:xfrm>
              <a:off x="786" y="2806"/>
              <a:ext cx="8" cy="18"/>
            </a:xfrm>
            <a:custGeom>
              <a:avLst/>
              <a:gdLst>
                <a:gd name="T0" fmla="*/ 0 w 8"/>
                <a:gd name="T1" fmla="*/ 18 h 18"/>
                <a:gd name="T2" fmla="*/ 2 w 8"/>
                <a:gd name="T3" fmla="*/ 16 h 18"/>
                <a:gd name="T4" fmla="*/ 6 w 8"/>
                <a:gd name="T5" fmla="*/ 12 h 18"/>
                <a:gd name="T6" fmla="*/ 8 w 8"/>
                <a:gd name="T7" fmla="*/ 4 h 18"/>
                <a:gd name="T8" fmla="*/ 8 w 8"/>
                <a:gd name="T9" fmla="*/ 0 h 18"/>
                <a:gd name="T10" fmla="*/ 8 w 8"/>
                <a:gd name="T11" fmla="*/ 4 h 18"/>
                <a:gd name="T12" fmla="*/ 6 w 8"/>
                <a:gd name="T13" fmla="*/ 8 h 18"/>
                <a:gd name="T14" fmla="*/ 2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
                <a:gd name="T26" fmla="*/ 8 w 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
                  <a:moveTo>
                    <a:pt x="0" y="18"/>
                  </a:moveTo>
                  <a:lnTo>
                    <a:pt x="2" y="16"/>
                  </a:lnTo>
                  <a:lnTo>
                    <a:pt x="6" y="12"/>
                  </a:lnTo>
                  <a:lnTo>
                    <a:pt x="8" y="4"/>
                  </a:lnTo>
                  <a:lnTo>
                    <a:pt x="8" y="0"/>
                  </a:lnTo>
                  <a:lnTo>
                    <a:pt x="8" y="4"/>
                  </a:lnTo>
                  <a:lnTo>
                    <a:pt x="6" y="8"/>
                  </a:lnTo>
                  <a:lnTo>
                    <a:pt x="2"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1" name="Freeform 1220"/>
            <p:cNvSpPr>
              <a:spLocks/>
            </p:cNvSpPr>
            <p:nvPr/>
          </p:nvSpPr>
          <p:spPr bwMode="auto">
            <a:xfrm>
              <a:off x="784" y="2806"/>
              <a:ext cx="10" cy="18"/>
            </a:xfrm>
            <a:custGeom>
              <a:avLst/>
              <a:gdLst>
                <a:gd name="T0" fmla="*/ 0 w 10"/>
                <a:gd name="T1" fmla="*/ 14 h 18"/>
                <a:gd name="T2" fmla="*/ 4 w 10"/>
                <a:gd name="T3" fmla="*/ 8 h 18"/>
                <a:gd name="T4" fmla="*/ 8 w 10"/>
                <a:gd name="T5" fmla="*/ 4 h 18"/>
                <a:gd name="T6" fmla="*/ 10 w 10"/>
                <a:gd name="T7" fmla="*/ 0 h 18"/>
                <a:gd name="T8" fmla="*/ 6 w 10"/>
                <a:gd name="T9" fmla="*/ 8 h 18"/>
                <a:gd name="T10" fmla="*/ 4 w 10"/>
                <a:gd name="T11" fmla="*/ 12 h 18"/>
                <a:gd name="T12" fmla="*/ 2 w 10"/>
                <a:gd name="T13" fmla="*/ 16 h 18"/>
                <a:gd name="T14" fmla="*/ 6 w 10"/>
                <a:gd name="T15" fmla="*/ 8 h 18"/>
                <a:gd name="T16" fmla="*/ 10 w 10"/>
                <a:gd name="T17" fmla="*/ 0 h 18"/>
                <a:gd name="T18" fmla="*/ 10 w 10"/>
                <a:gd name="T19" fmla="*/ 4 h 18"/>
                <a:gd name="T20" fmla="*/ 10 w 10"/>
                <a:gd name="T21" fmla="*/ 10 h 18"/>
                <a:gd name="T22" fmla="*/ 8 w 10"/>
                <a:gd name="T23" fmla="*/ 14 h 18"/>
                <a:gd name="T24" fmla="*/ 4 w 10"/>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8"/>
                <a:gd name="T41" fmla="*/ 10 w 1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8">
                  <a:moveTo>
                    <a:pt x="0" y="14"/>
                  </a:moveTo>
                  <a:lnTo>
                    <a:pt x="4" y="8"/>
                  </a:lnTo>
                  <a:lnTo>
                    <a:pt x="8" y="4"/>
                  </a:lnTo>
                  <a:lnTo>
                    <a:pt x="10" y="0"/>
                  </a:lnTo>
                  <a:lnTo>
                    <a:pt x="6" y="8"/>
                  </a:lnTo>
                  <a:lnTo>
                    <a:pt x="4" y="12"/>
                  </a:lnTo>
                  <a:lnTo>
                    <a:pt x="2" y="16"/>
                  </a:lnTo>
                  <a:lnTo>
                    <a:pt x="6" y="8"/>
                  </a:lnTo>
                  <a:lnTo>
                    <a:pt x="10" y="0"/>
                  </a:lnTo>
                  <a:lnTo>
                    <a:pt x="10" y="4"/>
                  </a:lnTo>
                  <a:lnTo>
                    <a:pt x="10" y="10"/>
                  </a:lnTo>
                  <a:lnTo>
                    <a:pt x="8" y="14"/>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2" name="Freeform 1221"/>
            <p:cNvSpPr>
              <a:spLocks/>
            </p:cNvSpPr>
            <p:nvPr/>
          </p:nvSpPr>
          <p:spPr bwMode="auto">
            <a:xfrm>
              <a:off x="784" y="2808"/>
              <a:ext cx="10" cy="12"/>
            </a:xfrm>
            <a:custGeom>
              <a:avLst/>
              <a:gdLst>
                <a:gd name="T0" fmla="*/ 10 w 10"/>
                <a:gd name="T1" fmla="*/ 0 h 12"/>
                <a:gd name="T2" fmla="*/ 4 w 10"/>
                <a:gd name="T3" fmla="*/ 8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8"/>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3" name="Freeform 1222"/>
            <p:cNvSpPr>
              <a:spLocks/>
            </p:cNvSpPr>
            <p:nvPr/>
          </p:nvSpPr>
          <p:spPr bwMode="auto">
            <a:xfrm>
              <a:off x="824" y="2796"/>
              <a:ext cx="2" cy="12"/>
            </a:xfrm>
            <a:custGeom>
              <a:avLst/>
              <a:gdLst>
                <a:gd name="T0" fmla="*/ 2 w 2"/>
                <a:gd name="T1" fmla="*/ 12 h 12"/>
                <a:gd name="T2" fmla="*/ 2 w 2"/>
                <a:gd name="T3" fmla="*/ 6 h 12"/>
                <a:gd name="T4" fmla="*/ 0 w 2"/>
                <a:gd name="T5" fmla="*/ 2 h 12"/>
                <a:gd name="T6" fmla="*/ 0 w 2"/>
                <a:gd name="T7" fmla="*/ 0 h 12"/>
                <a:gd name="T8" fmla="*/ 2 w 2"/>
                <a:gd name="T9" fmla="*/ 4 h 12"/>
                <a:gd name="T10" fmla="*/ 2 w 2"/>
                <a:gd name="T11" fmla="*/ 10 h 12"/>
                <a:gd name="T12" fmla="*/ 0 60000 65536"/>
                <a:gd name="T13" fmla="*/ 0 60000 65536"/>
                <a:gd name="T14" fmla="*/ 0 60000 65536"/>
                <a:gd name="T15" fmla="*/ 0 60000 65536"/>
                <a:gd name="T16" fmla="*/ 0 60000 65536"/>
                <a:gd name="T17" fmla="*/ 0 60000 65536"/>
                <a:gd name="T18" fmla="*/ 0 w 2"/>
                <a:gd name="T19" fmla="*/ 0 h 12"/>
                <a:gd name="T20" fmla="*/ 2 w 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 h="12">
                  <a:moveTo>
                    <a:pt x="2" y="12"/>
                  </a:moveTo>
                  <a:lnTo>
                    <a:pt x="2" y="6"/>
                  </a:lnTo>
                  <a:lnTo>
                    <a:pt x="0" y="2"/>
                  </a:lnTo>
                  <a:lnTo>
                    <a:pt x="0" y="0"/>
                  </a:lnTo>
                  <a:lnTo>
                    <a:pt x="2" y="4"/>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4" name="Freeform 1223"/>
            <p:cNvSpPr>
              <a:spLocks/>
            </p:cNvSpPr>
            <p:nvPr/>
          </p:nvSpPr>
          <p:spPr bwMode="auto">
            <a:xfrm>
              <a:off x="824" y="2796"/>
              <a:ext cx="4" cy="12"/>
            </a:xfrm>
            <a:custGeom>
              <a:avLst/>
              <a:gdLst>
                <a:gd name="T0" fmla="*/ 0 w 4"/>
                <a:gd name="T1" fmla="*/ 12 h 12"/>
                <a:gd name="T2" fmla="*/ 0 w 4"/>
                <a:gd name="T3" fmla="*/ 6 h 12"/>
                <a:gd name="T4" fmla="*/ 0 w 4"/>
                <a:gd name="T5" fmla="*/ 2 h 12"/>
                <a:gd name="T6" fmla="*/ 0 w 4"/>
                <a:gd name="T7" fmla="*/ 0 h 12"/>
                <a:gd name="T8" fmla="*/ 0 w 4"/>
                <a:gd name="T9" fmla="*/ 6 h 12"/>
                <a:gd name="T10" fmla="*/ 2 w 4"/>
                <a:gd name="T11" fmla="*/ 8 h 12"/>
                <a:gd name="T12" fmla="*/ 2 w 4"/>
                <a:gd name="T13" fmla="*/ 12 h 12"/>
                <a:gd name="T14" fmla="*/ 0 w 4"/>
                <a:gd name="T15" fmla="*/ 0 h 12"/>
                <a:gd name="T16" fmla="*/ 2 w 4"/>
                <a:gd name="T17" fmla="*/ 4 h 12"/>
                <a:gd name="T18" fmla="*/ 4 w 4"/>
                <a:gd name="T19" fmla="*/ 8 h 12"/>
                <a:gd name="T20" fmla="*/ 4 w 4"/>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12"/>
                  </a:moveTo>
                  <a:lnTo>
                    <a:pt x="0" y="6"/>
                  </a:lnTo>
                  <a:lnTo>
                    <a:pt x="0" y="2"/>
                  </a:lnTo>
                  <a:lnTo>
                    <a:pt x="0" y="0"/>
                  </a:lnTo>
                  <a:lnTo>
                    <a:pt x="0" y="6"/>
                  </a:lnTo>
                  <a:lnTo>
                    <a:pt x="2" y="8"/>
                  </a:lnTo>
                  <a:lnTo>
                    <a:pt x="2" y="12"/>
                  </a:lnTo>
                  <a:lnTo>
                    <a:pt x="0" y="0"/>
                  </a:lnTo>
                  <a:lnTo>
                    <a:pt x="2" y="4"/>
                  </a:lnTo>
                  <a:lnTo>
                    <a:pt x="4" y="8"/>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5" name="Freeform 1224"/>
            <p:cNvSpPr>
              <a:spLocks/>
            </p:cNvSpPr>
            <p:nvPr/>
          </p:nvSpPr>
          <p:spPr bwMode="auto">
            <a:xfrm>
              <a:off x="824" y="2798"/>
              <a:ext cx="1" cy="10"/>
            </a:xfrm>
            <a:custGeom>
              <a:avLst/>
              <a:gdLst>
                <a:gd name="T0" fmla="*/ 0 w 1"/>
                <a:gd name="T1" fmla="*/ 0 h 10"/>
                <a:gd name="T2" fmla="*/ 0 w 1"/>
                <a:gd name="T3" fmla="*/ 6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6"/>
                  </a:lnTo>
                  <a:lnTo>
                    <a:pt x="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66" name="Freeform 1225"/>
            <p:cNvSpPr>
              <a:spLocks/>
            </p:cNvSpPr>
            <p:nvPr/>
          </p:nvSpPr>
          <p:spPr bwMode="auto">
            <a:xfrm>
              <a:off x="794" y="2784"/>
              <a:ext cx="54" cy="82"/>
            </a:xfrm>
            <a:custGeom>
              <a:avLst/>
              <a:gdLst>
                <a:gd name="T0" fmla="*/ 0 w 54"/>
                <a:gd name="T1" fmla="*/ 82 h 82"/>
                <a:gd name="T2" fmla="*/ 2 w 54"/>
                <a:gd name="T3" fmla="*/ 66 h 82"/>
                <a:gd name="T4" fmla="*/ 4 w 54"/>
                <a:gd name="T5" fmla="*/ 50 h 82"/>
                <a:gd name="T6" fmla="*/ 8 w 54"/>
                <a:gd name="T7" fmla="*/ 36 h 82"/>
                <a:gd name="T8" fmla="*/ 12 w 54"/>
                <a:gd name="T9" fmla="*/ 26 h 82"/>
                <a:gd name="T10" fmla="*/ 10 w 54"/>
                <a:gd name="T11" fmla="*/ 22 h 82"/>
                <a:gd name="T12" fmla="*/ 6 w 54"/>
                <a:gd name="T13" fmla="*/ 20 h 82"/>
                <a:gd name="T14" fmla="*/ 4 w 54"/>
                <a:gd name="T15" fmla="*/ 20 h 82"/>
                <a:gd name="T16" fmla="*/ 0 w 54"/>
                <a:gd name="T17" fmla="*/ 24 h 82"/>
                <a:gd name="T18" fmla="*/ 0 w 54"/>
                <a:gd name="T19" fmla="*/ 22 h 82"/>
                <a:gd name="T20" fmla="*/ 4 w 54"/>
                <a:gd name="T21" fmla="*/ 20 h 82"/>
                <a:gd name="T22" fmla="*/ 6 w 54"/>
                <a:gd name="T23" fmla="*/ 20 h 82"/>
                <a:gd name="T24" fmla="*/ 10 w 54"/>
                <a:gd name="T25" fmla="*/ 22 h 82"/>
                <a:gd name="T26" fmla="*/ 12 w 54"/>
                <a:gd name="T27" fmla="*/ 26 h 82"/>
                <a:gd name="T28" fmla="*/ 12 w 54"/>
                <a:gd name="T29" fmla="*/ 24 h 82"/>
                <a:gd name="T30" fmla="*/ 20 w 54"/>
                <a:gd name="T31" fmla="*/ 12 h 82"/>
                <a:gd name="T32" fmla="*/ 28 w 54"/>
                <a:gd name="T33" fmla="*/ 4 h 82"/>
                <a:gd name="T34" fmla="*/ 28 w 54"/>
                <a:gd name="T35" fmla="*/ 2 h 82"/>
                <a:gd name="T36" fmla="*/ 30 w 54"/>
                <a:gd name="T37" fmla="*/ 2 h 82"/>
                <a:gd name="T38" fmla="*/ 34 w 54"/>
                <a:gd name="T39" fmla="*/ 0 h 82"/>
                <a:gd name="T40" fmla="*/ 36 w 54"/>
                <a:gd name="T41" fmla="*/ 0 h 82"/>
                <a:gd name="T42" fmla="*/ 38 w 54"/>
                <a:gd name="T43" fmla="*/ 0 h 82"/>
                <a:gd name="T44" fmla="*/ 50 w 54"/>
                <a:gd name="T45" fmla="*/ 2 h 82"/>
                <a:gd name="T46" fmla="*/ 54 w 54"/>
                <a:gd name="T47" fmla="*/ 6 h 82"/>
                <a:gd name="T48" fmla="*/ 50 w 54"/>
                <a:gd name="T49" fmla="*/ 4 h 82"/>
                <a:gd name="T50" fmla="*/ 38 w 54"/>
                <a:gd name="T51" fmla="*/ 2 h 82"/>
                <a:gd name="T52" fmla="*/ 48 w 54"/>
                <a:gd name="T53" fmla="*/ 8 h 82"/>
                <a:gd name="T54" fmla="*/ 52 w 54"/>
                <a:gd name="T55" fmla="*/ 12 h 82"/>
                <a:gd name="T56" fmla="*/ 46 w 54"/>
                <a:gd name="T57" fmla="*/ 8 h 82"/>
                <a:gd name="T58" fmla="*/ 36 w 54"/>
                <a:gd name="T59" fmla="*/ 0 h 82"/>
                <a:gd name="T60" fmla="*/ 30 w 54"/>
                <a:gd name="T61" fmla="*/ 2 h 82"/>
                <a:gd name="T62" fmla="*/ 36 w 54"/>
                <a:gd name="T63" fmla="*/ 4 h 82"/>
                <a:gd name="T64" fmla="*/ 36 w 54"/>
                <a:gd name="T65" fmla="*/ 6 h 82"/>
                <a:gd name="T66" fmla="*/ 34 w 54"/>
                <a:gd name="T67" fmla="*/ 4 h 82"/>
                <a:gd name="T68" fmla="*/ 30 w 54"/>
                <a:gd name="T69" fmla="*/ 2 h 82"/>
                <a:gd name="T70" fmla="*/ 22 w 54"/>
                <a:gd name="T71" fmla="*/ 10 h 82"/>
                <a:gd name="T72" fmla="*/ 28 w 54"/>
                <a:gd name="T73" fmla="*/ 10 h 82"/>
                <a:gd name="T74" fmla="*/ 30 w 54"/>
                <a:gd name="T75" fmla="*/ 12 h 82"/>
                <a:gd name="T76" fmla="*/ 28 w 54"/>
                <a:gd name="T77" fmla="*/ 10 h 82"/>
                <a:gd name="T78" fmla="*/ 22 w 54"/>
                <a:gd name="T79" fmla="*/ 10 h 82"/>
                <a:gd name="T80" fmla="*/ 14 w 54"/>
                <a:gd name="T81" fmla="*/ 24 h 82"/>
                <a:gd name="T82" fmla="*/ 16 w 54"/>
                <a:gd name="T83" fmla="*/ 22 h 82"/>
                <a:gd name="T84" fmla="*/ 24 w 54"/>
                <a:gd name="T85" fmla="*/ 20 h 82"/>
                <a:gd name="T86" fmla="*/ 28 w 54"/>
                <a:gd name="T87" fmla="*/ 22 h 82"/>
                <a:gd name="T88" fmla="*/ 32 w 54"/>
                <a:gd name="T89" fmla="*/ 24 h 82"/>
                <a:gd name="T90" fmla="*/ 24 w 54"/>
                <a:gd name="T91" fmla="*/ 20 h 82"/>
                <a:gd name="T92" fmla="*/ 18 w 54"/>
                <a:gd name="T93" fmla="*/ 22 h 82"/>
                <a:gd name="T94" fmla="*/ 14 w 54"/>
                <a:gd name="T95" fmla="*/ 24 h 82"/>
                <a:gd name="T96" fmla="*/ 12 w 54"/>
                <a:gd name="T97" fmla="*/ 26 h 82"/>
                <a:gd name="T98" fmla="*/ 8 w 54"/>
                <a:gd name="T99" fmla="*/ 36 h 82"/>
                <a:gd name="T100" fmla="*/ 4 w 54"/>
                <a:gd name="T101" fmla="*/ 50 h 82"/>
                <a:gd name="T102" fmla="*/ 2 w 54"/>
                <a:gd name="T103" fmla="*/ 66 h 82"/>
                <a:gd name="T104" fmla="*/ 0 w 54"/>
                <a:gd name="T105" fmla="*/ 82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82"/>
                <a:gd name="T161" fmla="*/ 54 w 54"/>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82">
                  <a:moveTo>
                    <a:pt x="0" y="82"/>
                  </a:moveTo>
                  <a:lnTo>
                    <a:pt x="2" y="66"/>
                  </a:lnTo>
                  <a:lnTo>
                    <a:pt x="4" y="50"/>
                  </a:lnTo>
                  <a:lnTo>
                    <a:pt x="8" y="36"/>
                  </a:lnTo>
                  <a:lnTo>
                    <a:pt x="12" y="26"/>
                  </a:lnTo>
                  <a:lnTo>
                    <a:pt x="10" y="22"/>
                  </a:lnTo>
                  <a:lnTo>
                    <a:pt x="6" y="20"/>
                  </a:lnTo>
                  <a:lnTo>
                    <a:pt x="4" y="20"/>
                  </a:lnTo>
                  <a:lnTo>
                    <a:pt x="0" y="24"/>
                  </a:lnTo>
                  <a:lnTo>
                    <a:pt x="0" y="22"/>
                  </a:lnTo>
                  <a:lnTo>
                    <a:pt x="4" y="20"/>
                  </a:lnTo>
                  <a:lnTo>
                    <a:pt x="6" y="20"/>
                  </a:lnTo>
                  <a:lnTo>
                    <a:pt x="10" y="22"/>
                  </a:lnTo>
                  <a:lnTo>
                    <a:pt x="12" y="26"/>
                  </a:lnTo>
                  <a:lnTo>
                    <a:pt x="12" y="24"/>
                  </a:lnTo>
                  <a:lnTo>
                    <a:pt x="20" y="12"/>
                  </a:lnTo>
                  <a:lnTo>
                    <a:pt x="28" y="4"/>
                  </a:lnTo>
                  <a:lnTo>
                    <a:pt x="28" y="2"/>
                  </a:lnTo>
                  <a:lnTo>
                    <a:pt x="30" y="2"/>
                  </a:lnTo>
                  <a:lnTo>
                    <a:pt x="34" y="0"/>
                  </a:lnTo>
                  <a:lnTo>
                    <a:pt x="36" y="0"/>
                  </a:lnTo>
                  <a:lnTo>
                    <a:pt x="38" y="0"/>
                  </a:lnTo>
                  <a:lnTo>
                    <a:pt x="50" y="2"/>
                  </a:lnTo>
                  <a:lnTo>
                    <a:pt x="54" y="6"/>
                  </a:lnTo>
                  <a:lnTo>
                    <a:pt x="50" y="4"/>
                  </a:lnTo>
                  <a:lnTo>
                    <a:pt x="38" y="2"/>
                  </a:lnTo>
                  <a:lnTo>
                    <a:pt x="48" y="8"/>
                  </a:lnTo>
                  <a:lnTo>
                    <a:pt x="52" y="12"/>
                  </a:lnTo>
                  <a:lnTo>
                    <a:pt x="46" y="8"/>
                  </a:lnTo>
                  <a:lnTo>
                    <a:pt x="36" y="0"/>
                  </a:lnTo>
                  <a:lnTo>
                    <a:pt x="30" y="2"/>
                  </a:lnTo>
                  <a:lnTo>
                    <a:pt x="36" y="4"/>
                  </a:lnTo>
                  <a:lnTo>
                    <a:pt x="36" y="6"/>
                  </a:lnTo>
                  <a:lnTo>
                    <a:pt x="34" y="4"/>
                  </a:lnTo>
                  <a:lnTo>
                    <a:pt x="30" y="2"/>
                  </a:lnTo>
                  <a:lnTo>
                    <a:pt x="22" y="10"/>
                  </a:lnTo>
                  <a:lnTo>
                    <a:pt x="28" y="10"/>
                  </a:lnTo>
                  <a:lnTo>
                    <a:pt x="30" y="12"/>
                  </a:lnTo>
                  <a:lnTo>
                    <a:pt x="28" y="10"/>
                  </a:lnTo>
                  <a:lnTo>
                    <a:pt x="22" y="10"/>
                  </a:lnTo>
                  <a:lnTo>
                    <a:pt x="14" y="24"/>
                  </a:lnTo>
                  <a:lnTo>
                    <a:pt x="16" y="22"/>
                  </a:lnTo>
                  <a:lnTo>
                    <a:pt x="24" y="20"/>
                  </a:lnTo>
                  <a:lnTo>
                    <a:pt x="28" y="22"/>
                  </a:lnTo>
                  <a:lnTo>
                    <a:pt x="32" y="24"/>
                  </a:lnTo>
                  <a:lnTo>
                    <a:pt x="24" y="20"/>
                  </a:lnTo>
                  <a:lnTo>
                    <a:pt x="18"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30167" name="Freeform 1226"/>
            <p:cNvSpPr>
              <a:spLocks/>
            </p:cNvSpPr>
            <p:nvPr/>
          </p:nvSpPr>
          <p:spPr bwMode="auto">
            <a:xfrm>
              <a:off x="780" y="2788"/>
              <a:ext cx="16" cy="80"/>
            </a:xfrm>
            <a:custGeom>
              <a:avLst/>
              <a:gdLst>
                <a:gd name="T0" fmla="*/ 14 w 16"/>
                <a:gd name="T1" fmla="*/ 80 h 80"/>
                <a:gd name="T2" fmla="*/ 10 w 16"/>
                <a:gd name="T3" fmla="*/ 68 h 80"/>
                <a:gd name="T4" fmla="*/ 8 w 16"/>
                <a:gd name="T5" fmla="*/ 58 h 80"/>
                <a:gd name="T6" fmla="*/ 10 w 16"/>
                <a:gd name="T7" fmla="*/ 46 h 80"/>
                <a:gd name="T8" fmla="*/ 10 w 16"/>
                <a:gd name="T9" fmla="*/ 38 h 80"/>
                <a:gd name="T10" fmla="*/ 10 w 16"/>
                <a:gd name="T11" fmla="*/ 32 h 80"/>
                <a:gd name="T12" fmla="*/ 6 w 16"/>
                <a:gd name="T13" fmla="*/ 18 h 80"/>
                <a:gd name="T14" fmla="*/ 0 w 16"/>
                <a:gd name="T15" fmla="*/ 0 h 80"/>
                <a:gd name="T16" fmla="*/ 2 w 16"/>
                <a:gd name="T17" fmla="*/ 6 h 80"/>
                <a:gd name="T18" fmla="*/ 2 w 16"/>
                <a:gd name="T19" fmla="*/ 14 h 80"/>
                <a:gd name="T20" fmla="*/ 4 w 16"/>
                <a:gd name="T21" fmla="*/ 20 h 80"/>
                <a:gd name="T22" fmla="*/ 4 w 16"/>
                <a:gd name="T23" fmla="*/ 24 h 80"/>
                <a:gd name="T24" fmla="*/ 6 w 16"/>
                <a:gd name="T25" fmla="*/ 30 h 80"/>
                <a:gd name="T26" fmla="*/ 8 w 16"/>
                <a:gd name="T27" fmla="*/ 40 h 80"/>
                <a:gd name="T28" fmla="*/ 10 w 16"/>
                <a:gd name="T29" fmla="*/ 52 h 80"/>
                <a:gd name="T30" fmla="*/ 12 w 16"/>
                <a:gd name="T31" fmla="*/ 64 h 80"/>
                <a:gd name="T32" fmla="*/ 14 w 16"/>
                <a:gd name="T33" fmla="*/ 74 h 80"/>
                <a:gd name="T34" fmla="*/ 16 w 16"/>
                <a:gd name="T35" fmla="*/ 78 h 80"/>
                <a:gd name="T36" fmla="*/ 14 w 16"/>
                <a:gd name="T37" fmla="*/ 8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0"/>
                <a:gd name="T59" fmla="*/ 16 w 1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0">
                  <a:moveTo>
                    <a:pt x="14" y="80"/>
                  </a:moveTo>
                  <a:lnTo>
                    <a:pt x="10" y="68"/>
                  </a:lnTo>
                  <a:lnTo>
                    <a:pt x="8" y="58"/>
                  </a:lnTo>
                  <a:lnTo>
                    <a:pt x="10" y="46"/>
                  </a:lnTo>
                  <a:lnTo>
                    <a:pt x="10" y="38"/>
                  </a:lnTo>
                  <a:lnTo>
                    <a:pt x="10" y="32"/>
                  </a:lnTo>
                  <a:lnTo>
                    <a:pt x="6" y="18"/>
                  </a:lnTo>
                  <a:lnTo>
                    <a:pt x="0" y="0"/>
                  </a:lnTo>
                  <a:lnTo>
                    <a:pt x="2" y="6"/>
                  </a:lnTo>
                  <a:lnTo>
                    <a:pt x="2" y="14"/>
                  </a:lnTo>
                  <a:lnTo>
                    <a:pt x="4" y="20"/>
                  </a:lnTo>
                  <a:lnTo>
                    <a:pt x="4" y="24"/>
                  </a:lnTo>
                  <a:lnTo>
                    <a:pt x="6" y="30"/>
                  </a:lnTo>
                  <a:lnTo>
                    <a:pt x="8" y="40"/>
                  </a:lnTo>
                  <a:lnTo>
                    <a:pt x="10" y="52"/>
                  </a:lnTo>
                  <a:lnTo>
                    <a:pt x="12" y="64"/>
                  </a:lnTo>
                  <a:lnTo>
                    <a:pt x="14" y="74"/>
                  </a:lnTo>
                  <a:lnTo>
                    <a:pt x="16" y="78"/>
                  </a:lnTo>
                  <a:lnTo>
                    <a:pt x="14" y="80"/>
                  </a:lnTo>
                  <a:close/>
                </a:path>
              </a:pathLst>
            </a:custGeom>
            <a:solidFill>
              <a:srgbClr val="55A26A"/>
            </a:solidFill>
            <a:ln w="3175">
              <a:solidFill>
                <a:srgbClr val="1D1D1B"/>
              </a:solidFill>
              <a:round/>
              <a:headEnd/>
              <a:tailEnd/>
            </a:ln>
          </p:spPr>
          <p:txBody>
            <a:bodyPr/>
            <a:lstStyle/>
            <a:p>
              <a:endParaRPr lang="en-US"/>
            </a:p>
          </p:txBody>
        </p:sp>
        <p:sp>
          <p:nvSpPr>
            <p:cNvPr id="30168" name="Freeform 1227"/>
            <p:cNvSpPr>
              <a:spLocks/>
            </p:cNvSpPr>
            <p:nvPr/>
          </p:nvSpPr>
          <p:spPr bwMode="auto">
            <a:xfrm>
              <a:off x="790" y="2706"/>
              <a:ext cx="22" cy="62"/>
            </a:xfrm>
            <a:custGeom>
              <a:avLst/>
              <a:gdLst>
                <a:gd name="T0" fmla="*/ 8 w 22"/>
                <a:gd name="T1" fmla="*/ 14 h 62"/>
                <a:gd name="T2" fmla="*/ 14 w 22"/>
                <a:gd name="T3" fmla="*/ 30 h 62"/>
                <a:gd name="T4" fmla="*/ 20 w 22"/>
                <a:gd name="T5" fmla="*/ 46 h 62"/>
                <a:gd name="T6" fmla="*/ 22 w 22"/>
                <a:gd name="T7" fmla="*/ 62 h 62"/>
                <a:gd name="T8" fmla="*/ 16 w 22"/>
                <a:gd name="T9" fmla="*/ 44 h 62"/>
                <a:gd name="T10" fmla="*/ 10 w 22"/>
                <a:gd name="T11" fmla="*/ 28 h 62"/>
                <a:gd name="T12" fmla="*/ 2 w 22"/>
                <a:gd name="T13" fmla="*/ 8 h 62"/>
                <a:gd name="T14" fmla="*/ 0 w 22"/>
                <a:gd name="T15" fmla="*/ 0 h 62"/>
                <a:gd name="T16" fmla="*/ 8 w 22"/>
                <a:gd name="T17" fmla="*/ 14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4"/>
                  </a:moveTo>
                  <a:lnTo>
                    <a:pt x="14" y="30"/>
                  </a:lnTo>
                  <a:lnTo>
                    <a:pt x="20" y="46"/>
                  </a:lnTo>
                  <a:lnTo>
                    <a:pt x="22" y="62"/>
                  </a:lnTo>
                  <a:lnTo>
                    <a:pt x="16" y="44"/>
                  </a:lnTo>
                  <a:lnTo>
                    <a:pt x="10" y="28"/>
                  </a:lnTo>
                  <a:lnTo>
                    <a:pt x="2"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30169" name="Freeform 1228"/>
            <p:cNvSpPr>
              <a:spLocks/>
            </p:cNvSpPr>
            <p:nvPr/>
          </p:nvSpPr>
          <p:spPr bwMode="auto">
            <a:xfrm>
              <a:off x="790" y="2770"/>
              <a:ext cx="32" cy="102"/>
            </a:xfrm>
            <a:custGeom>
              <a:avLst/>
              <a:gdLst>
                <a:gd name="T0" fmla="*/ 8 w 32"/>
                <a:gd name="T1" fmla="*/ 68 h 102"/>
                <a:gd name="T2" fmla="*/ 4 w 32"/>
                <a:gd name="T3" fmla="*/ 88 h 102"/>
                <a:gd name="T4" fmla="*/ 0 w 32"/>
                <a:gd name="T5" fmla="*/ 102 h 102"/>
                <a:gd name="T6" fmla="*/ 4 w 32"/>
                <a:gd name="T7" fmla="*/ 98 h 102"/>
                <a:gd name="T8" fmla="*/ 8 w 32"/>
                <a:gd name="T9" fmla="*/ 90 h 102"/>
                <a:gd name="T10" fmla="*/ 10 w 32"/>
                <a:gd name="T11" fmla="*/ 72 h 102"/>
                <a:gd name="T12" fmla="*/ 14 w 32"/>
                <a:gd name="T13" fmla="*/ 54 h 102"/>
                <a:gd name="T14" fmla="*/ 16 w 32"/>
                <a:gd name="T15" fmla="*/ 38 h 102"/>
                <a:gd name="T16" fmla="*/ 20 w 32"/>
                <a:gd name="T17" fmla="*/ 26 h 102"/>
                <a:gd name="T18" fmla="*/ 32 w 32"/>
                <a:gd name="T19" fmla="*/ 0 h 102"/>
                <a:gd name="T20" fmla="*/ 18 w 32"/>
                <a:gd name="T21" fmla="*/ 20 h 102"/>
                <a:gd name="T22" fmla="*/ 16 w 32"/>
                <a:gd name="T23" fmla="*/ 28 h 102"/>
                <a:gd name="T24" fmla="*/ 12 w 32"/>
                <a:gd name="T25" fmla="*/ 42 h 102"/>
                <a:gd name="T26" fmla="*/ 8 w 32"/>
                <a:gd name="T27" fmla="*/ 68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8" y="68"/>
                  </a:moveTo>
                  <a:lnTo>
                    <a:pt x="4" y="88"/>
                  </a:lnTo>
                  <a:lnTo>
                    <a:pt x="0" y="102"/>
                  </a:lnTo>
                  <a:lnTo>
                    <a:pt x="4" y="98"/>
                  </a:lnTo>
                  <a:lnTo>
                    <a:pt x="8" y="90"/>
                  </a:lnTo>
                  <a:lnTo>
                    <a:pt x="10" y="72"/>
                  </a:lnTo>
                  <a:lnTo>
                    <a:pt x="14" y="54"/>
                  </a:lnTo>
                  <a:lnTo>
                    <a:pt x="16" y="38"/>
                  </a:lnTo>
                  <a:lnTo>
                    <a:pt x="20" y="26"/>
                  </a:lnTo>
                  <a:lnTo>
                    <a:pt x="32" y="0"/>
                  </a:lnTo>
                  <a:lnTo>
                    <a:pt x="18" y="20"/>
                  </a:lnTo>
                  <a:lnTo>
                    <a:pt x="16" y="28"/>
                  </a:lnTo>
                  <a:lnTo>
                    <a:pt x="12" y="42"/>
                  </a:lnTo>
                  <a:lnTo>
                    <a:pt x="8" y="68"/>
                  </a:lnTo>
                  <a:close/>
                </a:path>
              </a:pathLst>
            </a:custGeom>
            <a:solidFill>
              <a:srgbClr val="55A26A"/>
            </a:solidFill>
            <a:ln w="3175">
              <a:solidFill>
                <a:srgbClr val="1D1D1B"/>
              </a:solidFill>
              <a:round/>
              <a:headEnd/>
              <a:tailEnd/>
            </a:ln>
          </p:spPr>
          <p:txBody>
            <a:bodyPr/>
            <a:lstStyle/>
            <a:p>
              <a:endParaRPr lang="en-US"/>
            </a:p>
          </p:txBody>
        </p:sp>
        <p:sp>
          <p:nvSpPr>
            <p:cNvPr id="30170" name="Freeform 1229"/>
            <p:cNvSpPr>
              <a:spLocks/>
            </p:cNvSpPr>
            <p:nvPr/>
          </p:nvSpPr>
          <p:spPr bwMode="auto">
            <a:xfrm>
              <a:off x="822" y="2724"/>
              <a:ext cx="46" cy="46"/>
            </a:xfrm>
            <a:custGeom>
              <a:avLst/>
              <a:gdLst>
                <a:gd name="T0" fmla="*/ 34 w 46"/>
                <a:gd name="T1" fmla="*/ 10 h 46"/>
                <a:gd name="T2" fmla="*/ 22 w 46"/>
                <a:gd name="T3" fmla="*/ 22 h 46"/>
                <a:gd name="T4" fmla="*/ 8 w 46"/>
                <a:gd name="T5" fmla="*/ 34 h 46"/>
                <a:gd name="T6" fmla="*/ 0 w 46"/>
                <a:gd name="T7" fmla="*/ 46 h 46"/>
                <a:gd name="T8" fmla="*/ 14 w 46"/>
                <a:gd name="T9" fmla="*/ 32 h 46"/>
                <a:gd name="T10" fmla="*/ 24 w 46"/>
                <a:gd name="T11" fmla="*/ 22 h 46"/>
                <a:gd name="T12" fmla="*/ 40 w 46"/>
                <a:gd name="T13" fmla="*/ 8 h 46"/>
                <a:gd name="T14" fmla="*/ 46 w 46"/>
                <a:gd name="T15" fmla="*/ 0 h 46"/>
                <a:gd name="T16" fmla="*/ 34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4" y="10"/>
                  </a:moveTo>
                  <a:lnTo>
                    <a:pt x="22" y="22"/>
                  </a:lnTo>
                  <a:lnTo>
                    <a:pt x="8" y="34"/>
                  </a:lnTo>
                  <a:lnTo>
                    <a:pt x="0" y="46"/>
                  </a:lnTo>
                  <a:lnTo>
                    <a:pt x="14" y="32"/>
                  </a:lnTo>
                  <a:lnTo>
                    <a:pt x="24" y="22"/>
                  </a:lnTo>
                  <a:lnTo>
                    <a:pt x="40" y="8"/>
                  </a:lnTo>
                  <a:lnTo>
                    <a:pt x="46" y="0"/>
                  </a:lnTo>
                  <a:lnTo>
                    <a:pt x="34" y="10"/>
                  </a:lnTo>
                  <a:close/>
                </a:path>
              </a:pathLst>
            </a:custGeom>
            <a:solidFill>
              <a:srgbClr val="47A568"/>
            </a:solidFill>
            <a:ln w="3175">
              <a:solidFill>
                <a:srgbClr val="1D1D1B"/>
              </a:solidFill>
              <a:round/>
              <a:headEnd/>
              <a:tailEnd/>
            </a:ln>
          </p:spPr>
          <p:txBody>
            <a:bodyPr/>
            <a:lstStyle/>
            <a:p>
              <a:endParaRPr lang="en-US"/>
            </a:p>
          </p:txBody>
        </p:sp>
        <p:sp>
          <p:nvSpPr>
            <p:cNvPr id="30171" name="Freeform 1230"/>
            <p:cNvSpPr>
              <a:spLocks/>
            </p:cNvSpPr>
            <p:nvPr/>
          </p:nvSpPr>
          <p:spPr bwMode="auto">
            <a:xfrm>
              <a:off x="796" y="2812"/>
              <a:ext cx="42" cy="56"/>
            </a:xfrm>
            <a:custGeom>
              <a:avLst/>
              <a:gdLst>
                <a:gd name="T0" fmla="*/ 2 w 42"/>
                <a:gd name="T1" fmla="*/ 56 h 56"/>
                <a:gd name="T2" fmla="*/ 6 w 42"/>
                <a:gd name="T3" fmla="*/ 44 h 56"/>
                <a:gd name="T4" fmla="*/ 8 w 42"/>
                <a:gd name="T5" fmla="*/ 34 h 56"/>
                <a:gd name="T6" fmla="*/ 10 w 42"/>
                <a:gd name="T7" fmla="*/ 22 h 56"/>
                <a:gd name="T8" fmla="*/ 14 w 42"/>
                <a:gd name="T9" fmla="*/ 4 h 56"/>
                <a:gd name="T10" fmla="*/ 16 w 42"/>
                <a:gd name="T11" fmla="*/ 4 h 56"/>
                <a:gd name="T12" fmla="*/ 18 w 42"/>
                <a:gd name="T13" fmla="*/ 6 h 56"/>
                <a:gd name="T14" fmla="*/ 28 w 42"/>
                <a:gd name="T15" fmla="*/ 10 h 56"/>
                <a:gd name="T16" fmla="*/ 36 w 42"/>
                <a:gd name="T17" fmla="*/ 14 h 56"/>
                <a:gd name="T18" fmla="*/ 40 w 42"/>
                <a:gd name="T19" fmla="*/ 14 h 56"/>
                <a:gd name="T20" fmla="*/ 42 w 42"/>
                <a:gd name="T21" fmla="*/ 12 h 56"/>
                <a:gd name="T22" fmla="*/ 40 w 42"/>
                <a:gd name="T23" fmla="*/ 14 h 56"/>
                <a:gd name="T24" fmla="*/ 36 w 42"/>
                <a:gd name="T25" fmla="*/ 14 h 56"/>
                <a:gd name="T26" fmla="*/ 26 w 42"/>
                <a:gd name="T27" fmla="*/ 8 h 56"/>
                <a:gd name="T28" fmla="*/ 16 w 42"/>
                <a:gd name="T29" fmla="*/ 2 h 56"/>
                <a:gd name="T30" fmla="*/ 14 w 42"/>
                <a:gd name="T31" fmla="*/ 0 h 56"/>
                <a:gd name="T32" fmla="*/ 12 w 42"/>
                <a:gd name="T33" fmla="*/ 0 h 56"/>
                <a:gd name="T34" fmla="*/ 10 w 42"/>
                <a:gd name="T35" fmla="*/ 6 h 56"/>
                <a:gd name="T36" fmla="*/ 8 w 42"/>
                <a:gd name="T37" fmla="*/ 16 h 56"/>
                <a:gd name="T38" fmla="*/ 6 w 42"/>
                <a:gd name="T39" fmla="*/ 28 h 56"/>
                <a:gd name="T40" fmla="*/ 4 w 42"/>
                <a:gd name="T41" fmla="*/ 40 h 56"/>
                <a:gd name="T42" fmla="*/ 2 w 42"/>
                <a:gd name="T43" fmla="*/ 50 h 56"/>
                <a:gd name="T44" fmla="*/ 0 w 42"/>
                <a:gd name="T45" fmla="*/ 54 h 56"/>
                <a:gd name="T46" fmla="*/ 2 w 42"/>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6"/>
                <a:gd name="T74" fmla="*/ 42 w 42"/>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6">
                  <a:moveTo>
                    <a:pt x="2" y="56"/>
                  </a:moveTo>
                  <a:lnTo>
                    <a:pt x="6" y="44"/>
                  </a:lnTo>
                  <a:lnTo>
                    <a:pt x="8" y="34"/>
                  </a:lnTo>
                  <a:lnTo>
                    <a:pt x="10" y="22"/>
                  </a:lnTo>
                  <a:lnTo>
                    <a:pt x="14" y="4"/>
                  </a:lnTo>
                  <a:lnTo>
                    <a:pt x="16" y="4"/>
                  </a:lnTo>
                  <a:lnTo>
                    <a:pt x="18" y="6"/>
                  </a:lnTo>
                  <a:lnTo>
                    <a:pt x="28" y="10"/>
                  </a:lnTo>
                  <a:lnTo>
                    <a:pt x="36" y="14"/>
                  </a:lnTo>
                  <a:lnTo>
                    <a:pt x="40" y="14"/>
                  </a:lnTo>
                  <a:lnTo>
                    <a:pt x="42" y="12"/>
                  </a:lnTo>
                  <a:lnTo>
                    <a:pt x="40" y="14"/>
                  </a:lnTo>
                  <a:lnTo>
                    <a:pt x="36" y="14"/>
                  </a:lnTo>
                  <a:lnTo>
                    <a:pt x="26" y="8"/>
                  </a:lnTo>
                  <a:lnTo>
                    <a:pt x="16" y="2"/>
                  </a:lnTo>
                  <a:lnTo>
                    <a:pt x="14" y="0"/>
                  </a:lnTo>
                  <a:lnTo>
                    <a:pt x="12" y="0"/>
                  </a:lnTo>
                  <a:lnTo>
                    <a:pt x="10" y="6"/>
                  </a:lnTo>
                  <a:lnTo>
                    <a:pt x="8" y="16"/>
                  </a:lnTo>
                  <a:lnTo>
                    <a:pt x="6" y="28"/>
                  </a:lnTo>
                  <a:lnTo>
                    <a:pt x="4" y="40"/>
                  </a:lnTo>
                  <a:lnTo>
                    <a:pt x="2" y="50"/>
                  </a:lnTo>
                  <a:lnTo>
                    <a:pt x="0" y="54"/>
                  </a:lnTo>
                  <a:lnTo>
                    <a:pt x="2" y="56"/>
                  </a:lnTo>
                  <a:close/>
                </a:path>
              </a:pathLst>
            </a:custGeom>
            <a:solidFill>
              <a:srgbClr val="55A26A"/>
            </a:solidFill>
            <a:ln w="3175">
              <a:solidFill>
                <a:srgbClr val="1D1D1B"/>
              </a:solidFill>
              <a:round/>
              <a:headEnd/>
              <a:tailEnd/>
            </a:ln>
          </p:spPr>
          <p:txBody>
            <a:bodyPr/>
            <a:lstStyle/>
            <a:p>
              <a:endParaRPr lang="en-US"/>
            </a:p>
          </p:txBody>
        </p:sp>
        <p:sp>
          <p:nvSpPr>
            <p:cNvPr id="30172" name="Freeform 1231"/>
            <p:cNvSpPr>
              <a:spLocks/>
            </p:cNvSpPr>
            <p:nvPr/>
          </p:nvSpPr>
          <p:spPr bwMode="auto">
            <a:xfrm>
              <a:off x="796" y="2832"/>
              <a:ext cx="56" cy="38"/>
            </a:xfrm>
            <a:custGeom>
              <a:avLst/>
              <a:gdLst>
                <a:gd name="T0" fmla="*/ 0 w 56"/>
                <a:gd name="T1" fmla="*/ 38 h 38"/>
                <a:gd name="T2" fmla="*/ 16 w 56"/>
                <a:gd name="T3" fmla="*/ 16 h 38"/>
                <a:gd name="T4" fmla="*/ 24 w 56"/>
                <a:gd name="T5" fmla="*/ 4 h 38"/>
                <a:gd name="T6" fmla="*/ 32 w 56"/>
                <a:gd name="T7" fmla="*/ 0 h 38"/>
                <a:gd name="T8" fmla="*/ 36 w 56"/>
                <a:gd name="T9" fmla="*/ 0 h 38"/>
                <a:gd name="T10" fmla="*/ 40 w 56"/>
                <a:gd name="T11" fmla="*/ 2 h 38"/>
                <a:gd name="T12" fmla="*/ 48 w 56"/>
                <a:gd name="T13" fmla="*/ 8 h 38"/>
                <a:gd name="T14" fmla="*/ 52 w 56"/>
                <a:gd name="T15" fmla="*/ 12 h 38"/>
                <a:gd name="T16" fmla="*/ 56 w 56"/>
                <a:gd name="T17" fmla="*/ 14 h 38"/>
                <a:gd name="T18" fmla="*/ 54 w 56"/>
                <a:gd name="T19" fmla="*/ 14 h 38"/>
                <a:gd name="T20" fmla="*/ 48 w 56"/>
                <a:gd name="T21" fmla="*/ 8 h 38"/>
                <a:gd name="T22" fmla="*/ 42 w 56"/>
                <a:gd name="T23" fmla="*/ 2 h 38"/>
                <a:gd name="T24" fmla="*/ 38 w 56"/>
                <a:gd name="T25" fmla="*/ 0 h 38"/>
                <a:gd name="T26" fmla="*/ 34 w 56"/>
                <a:gd name="T27" fmla="*/ 0 h 38"/>
                <a:gd name="T28" fmla="*/ 28 w 56"/>
                <a:gd name="T29" fmla="*/ 6 h 38"/>
                <a:gd name="T30" fmla="*/ 20 w 56"/>
                <a:gd name="T31" fmla="*/ 14 h 38"/>
                <a:gd name="T32" fmla="*/ 6 w 56"/>
                <a:gd name="T33" fmla="*/ 34 h 38"/>
                <a:gd name="T34" fmla="*/ 0 w 56"/>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38"/>
                <a:gd name="T56" fmla="*/ 56 w 5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38">
                  <a:moveTo>
                    <a:pt x="0" y="38"/>
                  </a:moveTo>
                  <a:lnTo>
                    <a:pt x="16" y="16"/>
                  </a:lnTo>
                  <a:lnTo>
                    <a:pt x="24" y="4"/>
                  </a:lnTo>
                  <a:lnTo>
                    <a:pt x="32" y="0"/>
                  </a:lnTo>
                  <a:lnTo>
                    <a:pt x="36" y="0"/>
                  </a:lnTo>
                  <a:lnTo>
                    <a:pt x="40" y="2"/>
                  </a:lnTo>
                  <a:lnTo>
                    <a:pt x="48" y="8"/>
                  </a:lnTo>
                  <a:lnTo>
                    <a:pt x="52" y="12"/>
                  </a:lnTo>
                  <a:lnTo>
                    <a:pt x="56" y="14"/>
                  </a:lnTo>
                  <a:lnTo>
                    <a:pt x="54" y="14"/>
                  </a:lnTo>
                  <a:lnTo>
                    <a:pt x="48" y="8"/>
                  </a:lnTo>
                  <a:lnTo>
                    <a:pt x="42" y="2"/>
                  </a:lnTo>
                  <a:lnTo>
                    <a:pt x="38" y="0"/>
                  </a:lnTo>
                  <a:lnTo>
                    <a:pt x="34" y="0"/>
                  </a:lnTo>
                  <a:lnTo>
                    <a:pt x="28" y="6"/>
                  </a:lnTo>
                  <a:lnTo>
                    <a:pt x="20" y="14"/>
                  </a:lnTo>
                  <a:lnTo>
                    <a:pt x="6" y="34"/>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3" name="Freeform 1232"/>
            <p:cNvSpPr>
              <a:spLocks/>
            </p:cNvSpPr>
            <p:nvPr/>
          </p:nvSpPr>
          <p:spPr bwMode="auto">
            <a:xfrm>
              <a:off x="796" y="2832"/>
              <a:ext cx="56" cy="38"/>
            </a:xfrm>
            <a:custGeom>
              <a:avLst/>
              <a:gdLst>
                <a:gd name="T0" fmla="*/ 0 w 56"/>
                <a:gd name="T1" fmla="*/ 38 h 38"/>
                <a:gd name="T2" fmla="*/ 16 w 56"/>
                <a:gd name="T3" fmla="*/ 16 h 38"/>
                <a:gd name="T4" fmla="*/ 24 w 56"/>
                <a:gd name="T5" fmla="*/ 4 h 38"/>
                <a:gd name="T6" fmla="*/ 32 w 56"/>
                <a:gd name="T7" fmla="*/ 0 h 38"/>
                <a:gd name="T8" fmla="*/ 36 w 56"/>
                <a:gd name="T9" fmla="*/ 0 h 38"/>
                <a:gd name="T10" fmla="*/ 40 w 56"/>
                <a:gd name="T11" fmla="*/ 2 h 38"/>
                <a:gd name="T12" fmla="*/ 48 w 56"/>
                <a:gd name="T13" fmla="*/ 8 h 38"/>
                <a:gd name="T14" fmla="*/ 52 w 56"/>
                <a:gd name="T15" fmla="*/ 12 h 38"/>
                <a:gd name="T16" fmla="*/ 56 w 56"/>
                <a:gd name="T17" fmla="*/ 14 h 38"/>
                <a:gd name="T18" fmla="*/ 54 w 56"/>
                <a:gd name="T19" fmla="*/ 14 h 38"/>
                <a:gd name="T20" fmla="*/ 48 w 56"/>
                <a:gd name="T21" fmla="*/ 8 h 38"/>
                <a:gd name="T22" fmla="*/ 42 w 56"/>
                <a:gd name="T23" fmla="*/ 2 h 38"/>
                <a:gd name="T24" fmla="*/ 38 w 56"/>
                <a:gd name="T25" fmla="*/ 0 h 38"/>
                <a:gd name="T26" fmla="*/ 34 w 56"/>
                <a:gd name="T27" fmla="*/ 0 h 38"/>
                <a:gd name="T28" fmla="*/ 28 w 56"/>
                <a:gd name="T29" fmla="*/ 6 h 38"/>
                <a:gd name="T30" fmla="*/ 20 w 56"/>
                <a:gd name="T31" fmla="*/ 14 h 38"/>
                <a:gd name="T32" fmla="*/ 6 w 56"/>
                <a:gd name="T33" fmla="*/ 34 h 38"/>
                <a:gd name="T34" fmla="*/ 0 w 56"/>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38"/>
                <a:gd name="T56" fmla="*/ 56 w 5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38">
                  <a:moveTo>
                    <a:pt x="0" y="38"/>
                  </a:moveTo>
                  <a:lnTo>
                    <a:pt x="16" y="16"/>
                  </a:lnTo>
                  <a:lnTo>
                    <a:pt x="24" y="4"/>
                  </a:lnTo>
                  <a:lnTo>
                    <a:pt x="32" y="0"/>
                  </a:lnTo>
                  <a:lnTo>
                    <a:pt x="36" y="0"/>
                  </a:lnTo>
                  <a:lnTo>
                    <a:pt x="40" y="2"/>
                  </a:lnTo>
                  <a:lnTo>
                    <a:pt x="48" y="8"/>
                  </a:lnTo>
                  <a:lnTo>
                    <a:pt x="52" y="12"/>
                  </a:lnTo>
                  <a:lnTo>
                    <a:pt x="56" y="14"/>
                  </a:lnTo>
                  <a:lnTo>
                    <a:pt x="54" y="14"/>
                  </a:lnTo>
                  <a:lnTo>
                    <a:pt x="48" y="8"/>
                  </a:lnTo>
                  <a:lnTo>
                    <a:pt x="42" y="2"/>
                  </a:lnTo>
                  <a:lnTo>
                    <a:pt x="38" y="0"/>
                  </a:lnTo>
                  <a:lnTo>
                    <a:pt x="34" y="0"/>
                  </a:lnTo>
                  <a:lnTo>
                    <a:pt x="28" y="6"/>
                  </a:lnTo>
                  <a:lnTo>
                    <a:pt x="20" y="14"/>
                  </a:lnTo>
                  <a:lnTo>
                    <a:pt x="6" y="34"/>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74" name="Freeform 1233"/>
            <p:cNvSpPr>
              <a:spLocks/>
            </p:cNvSpPr>
            <p:nvPr/>
          </p:nvSpPr>
          <p:spPr bwMode="auto">
            <a:xfrm>
              <a:off x="724" y="2858"/>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5" name="Freeform 1234"/>
            <p:cNvSpPr>
              <a:spLocks/>
            </p:cNvSpPr>
            <p:nvPr/>
          </p:nvSpPr>
          <p:spPr bwMode="auto">
            <a:xfrm>
              <a:off x="724" y="2858"/>
              <a:ext cx="72" cy="12"/>
            </a:xfrm>
            <a:custGeom>
              <a:avLst/>
              <a:gdLst>
                <a:gd name="T0" fmla="*/ 70 w 72"/>
                <a:gd name="T1" fmla="*/ 12 h 12"/>
                <a:gd name="T2" fmla="*/ 60 w 72"/>
                <a:gd name="T3" fmla="*/ 10 h 12"/>
                <a:gd name="T4" fmla="*/ 38 w 72"/>
                <a:gd name="T5" fmla="*/ 6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6"/>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76" name="Freeform 1235"/>
            <p:cNvSpPr>
              <a:spLocks/>
            </p:cNvSpPr>
            <p:nvPr/>
          </p:nvSpPr>
          <p:spPr bwMode="auto">
            <a:xfrm>
              <a:off x="742" y="2832"/>
              <a:ext cx="54" cy="36"/>
            </a:xfrm>
            <a:custGeom>
              <a:avLst/>
              <a:gdLst>
                <a:gd name="T0" fmla="*/ 54 w 54"/>
                <a:gd name="T1" fmla="*/ 36 h 36"/>
                <a:gd name="T2" fmla="*/ 40 w 54"/>
                <a:gd name="T3" fmla="*/ 16 h 36"/>
                <a:gd name="T4" fmla="*/ 30 w 54"/>
                <a:gd name="T5" fmla="*/ 4 h 36"/>
                <a:gd name="T6" fmla="*/ 24 w 54"/>
                <a:gd name="T7" fmla="*/ 0 h 36"/>
                <a:gd name="T8" fmla="*/ 20 w 54"/>
                <a:gd name="T9" fmla="*/ 0 h 36"/>
                <a:gd name="T10" fmla="*/ 16 w 54"/>
                <a:gd name="T11" fmla="*/ 2 h 36"/>
                <a:gd name="T12" fmla="*/ 8 w 54"/>
                <a:gd name="T13" fmla="*/ 8 h 36"/>
                <a:gd name="T14" fmla="*/ 4 w 54"/>
                <a:gd name="T15" fmla="*/ 12 h 36"/>
                <a:gd name="T16" fmla="*/ 0 w 54"/>
                <a:gd name="T17" fmla="*/ 14 h 36"/>
                <a:gd name="T18" fmla="*/ 2 w 54"/>
                <a:gd name="T19" fmla="*/ 14 h 36"/>
                <a:gd name="T20" fmla="*/ 8 w 54"/>
                <a:gd name="T21" fmla="*/ 8 h 36"/>
                <a:gd name="T22" fmla="*/ 14 w 54"/>
                <a:gd name="T23" fmla="*/ 2 h 36"/>
                <a:gd name="T24" fmla="*/ 18 w 54"/>
                <a:gd name="T25" fmla="*/ 0 h 36"/>
                <a:gd name="T26" fmla="*/ 22 w 54"/>
                <a:gd name="T27" fmla="*/ 0 h 36"/>
                <a:gd name="T28" fmla="*/ 28 w 54"/>
                <a:gd name="T29" fmla="*/ 4 h 36"/>
                <a:gd name="T30" fmla="*/ 36 w 54"/>
                <a:gd name="T31" fmla="*/ 14 h 36"/>
                <a:gd name="T32" fmla="*/ 44 w 54"/>
                <a:gd name="T33" fmla="*/ 24 h 36"/>
                <a:gd name="T34" fmla="*/ 50 w 54"/>
                <a:gd name="T35" fmla="*/ 32 h 36"/>
                <a:gd name="T36" fmla="*/ 54 w 54"/>
                <a:gd name="T37" fmla="*/ 3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6"/>
                <a:gd name="T59" fmla="*/ 54 w 54"/>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6">
                  <a:moveTo>
                    <a:pt x="54" y="36"/>
                  </a:moveTo>
                  <a:lnTo>
                    <a:pt x="40" y="16"/>
                  </a:lnTo>
                  <a:lnTo>
                    <a:pt x="30" y="4"/>
                  </a:lnTo>
                  <a:lnTo>
                    <a:pt x="24" y="0"/>
                  </a:lnTo>
                  <a:lnTo>
                    <a:pt x="20" y="0"/>
                  </a:lnTo>
                  <a:lnTo>
                    <a:pt x="16" y="2"/>
                  </a:lnTo>
                  <a:lnTo>
                    <a:pt x="8" y="8"/>
                  </a:lnTo>
                  <a:lnTo>
                    <a:pt x="4" y="12"/>
                  </a:lnTo>
                  <a:lnTo>
                    <a:pt x="0" y="14"/>
                  </a:lnTo>
                  <a:lnTo>
                    <a:pt x="2" y="14"/>
                  </a:lnTo>
                  <a:lnTo>
                    <a:pt x="8" y="8"/>
                  </a:lnTo>
                  <a:lnTo>
                    <a:pt x="14" y="2"/>
                  </a:lnTo>
                  <a:lnTo>
                    <a:pt x="18" y="0"/>
                  </a:lnTo>
                  <a:lnTo>
                    <a:pt x="22" y="0"/>
                  </a:lnTo>
                  <a:lnTo>
                    <a:pt x="28" y="4"/>
                  </a:lnTo>
                  <a:lnTo>
                    <a:pt x="36" y="14"/>
                  </a:lnTo>
                  <a:lnTo>
                    <a:pt x="44" y="24"/>
                  </a:lnTo>
                  <a:lnTo>
                    <a:pt x="50" y="32"/>
                  </a:lnTo>
                  <a:lnTo>
                    <a:pt x="54"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7" name="Freeform 1236"/>
            <p:cNvSpPr>
              <a:spLocks/>
            </p:cNvSpPr>
            <p:nvPr/>
          </p:nvSpPr>
          <p:spPr bwMode="auto">
            <a:xfrm>
              <a:off x="742" y="2832"/>
              <a:ext cx="54" cy="36"/>
            </a:xfrm>
            <a:custGeom>
              <a:avLst/>
              <a:gdLst>
                <a:gd name="T0" fmla="*/ 54 w 54"/>
                <a:gd name="T1" fmla="*/ 36 h 36"/>
                <a:gd name="T2" fmla="*/ 40 w 54"/>
                <a:gd name="T3" fmla="*/ 16 h 36"/>
                <a:gd name="T4" fmla="*/ 30 w 54"/>
                <a:gd name="T5" fmla="*/ 4 h 36"/>
                <a:gd name="T6" fmla="*/ 24 w 54"/>
                <a:gd name="T7" fmla="*/ 0 h 36"/>
                <a:gd name="T8" fmla="*/ 20 w 54"/>
                <a:gd name="T9" fmla="*/ 0 h 36"/>
                <a:gd name="T10" fmla="*/ 16 w 54"/>
                <a:gd name="T11" fmla="*/ 2 h 36"/>
                <a:gd name="T12" fmla="*/ 8 w 54"/>
                <a:gd name="T13" fmla="*/ 8 h 36"/>
                <a:gd name="T14" fmla="*/ 4 w 54"/>
                <a:gd name="T15" fmla="*/ 12 h 36"/>
                <a:gd name="T16" fmla="*/ 0 w 54"/>
                <a:gd name="T17" fmla="*/ 14 h 36"/>
                <a:gd name="T18" fmla="*/ 2 w 54"/>
                <a:gd name="T19" fmla="*/ 14 h 36"/>
                <a:gd name="T20" fmla="*/ 8 w 54"/>
                <a:gd name="T21" fmla="*/ 8 h 36"/>
                <a:gd name="T22" fmla="*/ 14 w 54"/>
                <a:gd name="T23" fmla="*/ 2 h 36"/>
                <a:gd name="T24" fmla="*/ 18 w 54"/>
                <a:gd name="T25" fmla="*/ 0 h 36"/>
                <a:gd name="T26" fmla="*/ 22 w 54"/>
                <a:gd name="T27" fmla="*/ 0 h 36"/>
                <a:gd name="T28" fmla="*/ 28 w 54"/>
                <a:gd name="T29" fmla="*/ 4 h 36"/>
                <a:gd name="T30" fmla="*/ 36 w 54"/>
                <a:gd name="T31" fmla="*/ 14 h 36"/>
                <a:gd name="T32" fmla="*/ 44 w 54"/>
                <a:gd name="T33" fmla="*/ 24 h 36"/>
                <a:gd name="T34" fmla="*/ 50 w 54"/>
                <a:gd name="T35" fmla="*/ 32 h 36"/>
                <a:gd name="T36" fmla="*/ 54 w 54"/>
                <a:gd name="T37" fmla="*/ 3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6"/>
                <a:gd name="T59" fmla="*/ 54 w 54"/>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6">
                  <a:moveTo>
                    <a:pt x="54" y="36"/>
                  </a:moveTo>
                  <a:lnTo>
                    <a:pt x="40" y="16"/>
                  </a:lnTo>
                  <a:lnTo>
                    <a:pt x="30" y="4"/>
                  </a:lnTo>
                  <a:lnTo>
                    <a:pt x="24" y="0"/>
                  </a:lnTo>
                  <a:lnTo>
                    <a:pt x="20" y="0"/>
                  </a:lnTo>
                  <a:lnTo>
                    <a:pt x="16" y="2"/>
                  </a:lnTo>
                  <a:lnTo>
                    <a:pt x="8" y="8"/>
                  </a:lnTo>
                  <a:lnTo>
                    <a:pt x="4" y="12"/>
                  </a:lnTo>
                  <a:lnTo>
                    <a:pt x="0" y="14"/>
                  </a:lnTo>
                  <a:lnTo>
                    <a:pt x="2" y="14"/>
                  </a:lnTo>
                  <a:lnTo>
                    <a:pt x="8" y="8"/>
                  </a:lnTo>
                  <a:lnTo>
                    <a:pt x="14" y="2"/>
                  </a:lnTo>
                  <a:lnTo>
                    <a:pt x="18" y="0"/>
                  </a:lnTo>
                  <a:lnTo>
                    <a:pt x="22" y="0"/>
                  </a:lnTo>
                  <a:lnTo>
                    <a:pt x="28" y="4"/>
                  </a:lnTo>
                  <a:lnTo>
                    <a:pt x="36" y="14"/>
                  </a:lnTo>
                  <a:lnTo>
                    <a:pt x="44" y="24"/>
                  </a:lnTo>
                  <a:lnTo>
                    <a:pt x="50" y="32"/>
                  </a:lnTo>
                  <a:lnTo>
                    <a:pt x="54"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78" name="Freeform 1237"/>
            <p:cNvSpPr>
              <a:spLocks/>
            </p:cNvSpPr>
            <p:nvPr/>
          </p:nvSpPr>
          <p:spPr bwMode="auto">
            <a:xfrm>
              <a:off x="796" y="2800"/>
              <a:ext cx="46" cy="68"/>
            </a:xfrm>
            <a:custGeom>
              <a:avLst/>
              <a:gdLst>
                <a:gd name="T0" fmla="*/ 0 w 46"/>
                <a:gd name="T1" fmla="*/ 68 h 68"/>
                <a:gd name="T2" fmla="*/ 6 w 46"/>
                <a:gd name="T3" fmla="*/ 58 h 68"/>
                <a:gd name="T4" fmla="*/ 12 w 46"/>
                <a:gd name="T5" fmla="*/ 48 h 68"/>
                <a:gd name="T6" fmla="*/ 16 w 46"/>
                <a:gd name="T7" fmla="*/ 36 h 68"/>
                <a:gd name="T8" fmla="*/ 24 w 46"/>
                <a:gd name="T9" fmla="*/ 22 h 68"/>
                <a:gd name="T10" fmla="*/ 34 w 46"/>
                <a:gd name="T11" fmla="*/ 12 h 68"/>
                <a:gd name="T12" fmla="*/ 40 w 46"/>
                <a:gd name="T13" fmla="*/ 6 h 68"/>
                <a:gd name="T14" fmla="*/ 46 w 46"/>
                <a:gd name="T15" fmla="*/ 0 h 68"/>
                <a:gd name="T16" fmla="*/ 40 w 46"/>
                <a:gd name="T17" fmla="*/ 6 h 68"/>
                <a:gd name="T18" fmla="*/ 34 w 46"/>
                <a:gd name="T19" fmla="*/ 10 h 68"/>
                <a:gd name="T20" fmla="*/ 22 w 46"/>
                <a:gd name="T21" fmla="*/ 16 h 68"/>
                <a:gd name="T22" fmla="*/ 18 w 46"/>
                <a:gd name="T23" fmla="*/ 22 h 68"/>
                <a:gd name="T24" fmla="*/ 16 w 46"/>
                <a:gd name="T25" fmla="*/ 32 h 68"/>
                <a:gd name="T26" fmla="*/ 12 w 46"/>
                <a:gd name="T27" fmla="*/ 42 h 68"/>
                <a:gd name="T28" fmla="*/ 6 w 46"/>
                <a:gd name="T29" fmla="*/ 54 h 68"/>
                <a:gd name="T30" fmla="*/ 2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6" y="58"/>
                  </a:lnTo>
                  <a:lnTo>
                    <a:pt x="12" y="48"/>
                  </a:lnTo>
                  <a:lnTo>
                    <a:pt x="16" y="36"/>
                  </a:lnTo>
                  <a:lnTo>
                    <a:pt x="24" y="22"/>
                  </a:lnTo>
                  <a:lnTo>
                    <a:pt x="34" y="12"/>
                  </a:lnTo>
                  <a:lnTo>
                    <a:pt x="40" y="6"/>
                  </a:lnTo>
                  <a:lnTo>
                    <a:pt x="46" y="0"/>
                  </a:lnTo>
                  <a:lnTo>
                    <a:pt x="40" y="6"/>
                  </a:lnTo>
                  <a:lnTo>
                    <a:pt x="34" y="10"/>
                  </a:lnTo>
                  <a:lnTo>
                    <a:pt x="22" y="16"/>
                  </a:lnTo>
                  <a:lnTo>
                    <a:pt x="18" y="22"/>
                  </a:lnTo>
                  <a:lnTo>
                    <a:pt x="16" y="32"/>
                  </a:lnTo>
                  <a:lnTo>
                    <a:pt x="12" y="42"/>
                  </a:lnTo>
                  <a:lnTo>
                    <a:pt x="6" y="54"/>
                  </a:lnTo>
                  <a:lnTo>
                    <a:pt x="2"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179" name="Freeform 1238"/>
            <p:cNvSpPr>
              <a:spLocks/>
            </p:cNvSpPr>
            <p:nvPr/>
          </p:nvSpPr>
          <p:spPr bwMode="auto">
            <a:xfrm>
              <a:off x="784" y="2866"/>
              <a:ext cx="12" cy="8"/>
            </a:xfrm>
            <a:custGeom>
              <a:avLst/>
              <a:gdLst>
                <a:gd name="T0" fmla="*/ 12 w 12"/>
                <a:gd name="T1" fmla="*/ 2 h 8"/>
                <a:gd name="T2" fmla="*/ 8 w 12"/>
                <a:gd name="T3" fmla="*/ 0 h 8"/>
                <a:gd name="T4" fmla="*/ 6 w 12"/>
                <a:gd name="T5" fmla="*/ 0 h 8"/>
                <a:gd name="T6" fmla="*/ 4 w 12"/>
                <a:gd name="T7" fmla="*/ 2 h 8"/>
                <a:gd name="T8" fmla="*/ 0 w 12"/>
                <a:gd name="T9" fmla="*/ 8 h 8"/>
                <a:gd name="T10" fmla="*/ 6 w 12"/>
                <a:gd name="T11" fmla="*/ 4 h 8"/>
                <a:gd name="T12" fmla="*/ 12 w 12"/>
                <a:gd name="T13" fmla="*/ 2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2"/>
                  </a:moveTo>
                  <a:lnTo>
                    <a:pt x="8" y="0"/>
                  </a:lnTo>
                  <a:lnTo>
                    <a:pt x="6" y="0"/>
                  </a:lnTo>
                  <a:lnTo>
                    <a:pt x="4" y="2"/>
                  </a:lnTo>
                  <a:lnTo>
                    <a:pt x="0" y="8"/>
                  </a:lnTo>
                  <a:lnTo>
                    <a:pt x="6" y="4"/>
                  </a:lnTo>
                  <a:lnTo>
                    <a:pt x="12" y="2"/>
                  </a:lnTo>
                  <a:close/>
                </a:path>
              </a:pathLst>
            </a:custGeom>
            <a:solidFill>
              <a:srgbClr val="55A26A"/>
            </a:solidFill>
            <a:ln w="3175">
              <a:solidFill>
                <a:srgbClr val="1D1D1B"/>
              </a:solidFill>
              <a:round/>
              <a:headEnd/>
              <a:tailEnd/>
            </a:ln>
          </p:spPr>
          <p:txBody>
            <a:bodyPr/>
            <a:lstStyle/>
            <a:p>
              <a:endParaRPr lang="en-US"/>
            </a:p>
          </p:txBody>
        </p:sp>
        <p:sp>
          <p:nvSpPr>
            <p:cNvPr id="30180" name="Freeform 1239"/>
            <p:cNvSpPr>
              <a:spLocks/>
            </p:cNvSpPr>
            <p:nvPr/>
          </p:nvSpPr>
          <p:spPr bwMode="auto">
            <a:xfrm>
              <a:off x="790" y="2742"/>
              <a:ext cx="6" cy="126"/>
            </a:xfrm>
            <a:custGeom>
              <a:avLst/>
              <a:gdLst>
                <a:gd name="T0" fmla="*/ 6 w 6"/>
                <a:gd name="T1" fmla="*/ 126 h 126"/>
                <a:gd name="T2" fmla="*/ 2 w 6"/>
                <a:gd name="T3" fmla="*/ 84 h 126"/>
                <a:gd name="T4" fmla="*/ 0 w 6"/>
                <a:gd name="T5" fmla="*/ 50 h 126"/>
                <a:gd name="T6" fmla="*/ 0 w 6"/>
                <a:gd name="T7" fmla="*/ 36 h 126"/>
                <a:gd name="T8" fmla="*/ 0 w 6"/>
                <a:gd name="T9" fmla="*/ 26 h 126"/>
                <a:gd name="T10" fmla="*/ 6 w 6"/>
                <a:gd name="T11" fmla="*/ 4 h 126"/>
                <a:gd name="T12" fmla="*/ 6 w 6"/>
                <a:gd name="T13" fmla="*/ 0 h 126"/>
                <a:gd name="T14" fmla="*/ 6 w 6"/>
                <a:gd name="T15" fmla="*/ 14 h 126"/>
                <a:gd name="T16" fmla="*/ 6 w 6"/>
                <a:gd name="T17" fmla="*/ 26 h 126"/>
                <a:gd name="T18" fmla="*/ 4 w 6"/>
                <a:gd name="T19" fmla="*/ 38 h 126"/>
                <a:gd name="T20" fmla="*/ 2 w 6"/>
                <a:gd name="T21" fmla="*/ 58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0" y="26"/>
                  </a:lnTo>
                  <a:lnTo>
                    <a:pt x="6" y="4"/>
                  </a:lnTo>
                  <a:lnTo>
                    <a:pt x="6" y="0"/>
                  </a:lnTo>
                  <a:lnTo>
                    <a:pt x="6" y="14"/>
                  </a:lnTo>
                  <a:lnTo>
                    <a:pt x="6" y="26"/>
                  </a:lnTo>
                  <a:lnTo>
                    <a:pt x="4" y="38"/>
                  </a:lnTo>
                  <a:lnTo>
                    <a:pt x="2" y="58"/>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30181" name="Freeform 1240"/>
            <p:cNvSpPr>
              <a:spLocks/>
            </p:cNvSpPr>
            <p:nvPr/>
          </p:nvSpPr>
          <p:spPr bwMode="auto">
            <a:xfrm>
              <a:off x="796" y="2864"/>
              <a:ext cx="36" cy="6"/>
            </a:xfrm>
            <a:custGeom>
              <a:avLst/>
              <a:gdLst>
                <a:gd name="T0" fmla="*/ 0 w 36"/>
                <a:gd name="T1" fmla="*/ 6 h 6"/>
                <a:gd name="T2" fmla="*/ 6 w 36"/>
                <a:gd name="T3" fmla="*/ 4 h 6"/>
                <a:gd name="T4" fmla="*/ 18 w 36"/>
                <a:gd name="T5" fmla="*/ 2 h 6"/>
                <a:gd name="T6" fmla="*/ 28 w 36"/>
                <a:gd name="T7" fmla="*/ 0 h 6"/>
                <a:gd name="T8" fmla="*/ 36 w 36"/>
                <a:gd name="T9" fmla="*/ 0 h 6"/>
                <a:gd name="T10" fmla="*/ 30 w 36"/>
                <a:gd name="T11" fmla="*/ 2 h 6"/>
                <a:gd name="T12" fmla="*/ 20 w 36"/>
                <a:gd name="T13" fmla="*/ 4 h 6"/>
                <a:gd name="T14" fmla="*/ 0 w 3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6"/>
                <a:gd name="T26" fmla="*/ 36 w 3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6">
                  <a:moveTo>
                    <a:pt x="0" y="6"/>
                  </a:moveTo>
                  <a:lnTo>
                    <a:pt x="6" y="4"/>
                  </a:lnTo>
                  <a:lnTo>
                    <a:pt x="18" y="2"/>
                  </a:lnTo>
                  <a:lnTo>
                    <a:pt x="28" y="0"/>
                  </a:lnTo>
                  <a:lnTo>
                    <a:pt x="36" y="0"/>
                  </a:lnTo>
                  <a:lnTo>
                    <a:pt x="30" y="2"/>
                  </a:lnTo>
                  <a:lnTo>
                    <a:pt x="20" y="4"/>
                  </a:lnTo>
                  <a:lnTo>
                    <a:pt x="0" y="6"/>
                  </a:lnTo>
                  <a:close/>
                </a:path>
              </a:pathLst>
            </a:custGeom>
            <a:solidFill>
              <a:srgbClr val="55A26A"/>
            </a:solidFill>
            <a:ln w="3175">
              <a:solidFill>
                <a:srgbClr val="1D1D1B"/>
              </a:solidFill>
              <a:round/>
              <a:headEnd/>
              <a:tailEnd/>
            </a:ln>
          </p:spPr>
          <p:txBody>
            <a:bodyPr/>
            <a:lstStyle/>
            <a:p>
              <a:endParaRPr lang="en-US"/>
            </a:p>
          </p:txBody>
        </p:sp>
        <p:sp>
          <p:nvSpPr>
            <p:cNvPr id="30182" name="Freeform 1241"/>
            <p:cNvSpPr>
              <a:spLocks/>
            </p:cNvSpPr>
            <p:nvPr/>
          </p:nvSpPr>
          <p:spPr bwMode="auto">
            <a:xfrm>
              <a:off x="786" y="2868"/>
              <a:ext cx="10" cy="10"/>
            </a:xfrm>
            <a:custGeom>
              <a:avLst/>
              <a:gdLst>
                <a:gd name="T0" fmla="*/ 10 w 10"/>
                <a:gd name="T1" fmla="*/ 0 h 10"/>
                <a:gd name="T2" fmla="*/ 6 w 10"/>
                <a:gd name="T3" fmla="*/ 0 h 10"/>
                <a:gd name="T4" fmla="*/ 4 w 10"/>
                <a:gd name="T5" fmla="*/ 2 h 10"/>
                <a:gd name="T6" fmla="*/ 4 w 10"/>
                <a:gd name="T7" fmla="*/ 4 h 10"/>
                <a:gd name="T8" fmla="*/ 2 w 10"/>
                <a:gd name="T9" fmla="*/ 8 h 10"/>
                <a:gd name="T10" fmla="*/ 0 w 10"/>
                <a:gd name="T11" fmla="*/ 10 h 10"/>
                <a:gd name="T12" fmla="*/ 2 w 10"/>
                <a:gd name="T13" fmla="*/ 8 h 10"/>
                <a:gd name="T14" fmla="*/ 6 w 10"/>
                <a:gd name="T15" fmla="*/ 4 h 10"/>
                <a:gd name="T16" fmla="*/ 1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10" y="0"/>
                  </a:moveTo>
                  <a:lnTo>
                    <a:pt x="6" y="0"/>
                  </a:lnTo>
                  <a:lnTo>
                    <a:pt x="4" y="2"/>
                  </a:lnTo>
                  <a:lnTo>
                    <a:pt x="4" y="4"/>
                  </a:lnTo>
                  <a:lnTo>
                    <a:pt x="2" y="8"/>
                  </a:lnTo>
                  <a:lnTo>
                    <a:pt x="0" y="10"/>
                  </a:lnTo>
                  <a:lnTo>
                    <a:pt x="2" y="8"/>
                  </a:lnTo>
                  <a:lnTo>
                    <a:pt x="6" y="4"/>
                  </a:lnTo>
                  <a:lnTo>
                    <a:pt x="10" y="0"/>
                  </a:lnTo>
                  <a:close/>
                </a:path>
              </a:pathLst>
            </a:custGeom>
            <a:solidFill>
              <a:srgbClr val="55A26A"/>
            </a:solidFill>
            <a:ln w="3175">
              <a:solidFill>
                <a:srgbClr val="1D1D1B"/>
              </a:solidFill>
              <a:round/>
              <a:headEnd/>
              <a:tailEnd/>
            </a:ln>
          </p:spPr>
          <p:txBody>
            <a:bodyPr/>
            <a:lstStyle/>
            <a:p>
              <a:endParaRPr lang="en-US"/>
            </a:p>
          </p:txBody>
        </p:sp>
        <p:sp>
          <p:nvSpPr>
            <p:cNvPr id="30183" name="Freeform 1242"/>
            <p:cNvSpPr>
              <a:spLocks/>
            </p:cNvSpPr>
            <p:nvPr/>
          </p:nvSpPr>
          <p:spPr bwMode="auto">
            <a:xfrm>
              <a:off x="766" y="2756"/>
              <a:ext cx="30" cy="112"/>
            </a:xfrm>
            <a:custGeom>
              <a:avLst/>
              <a:gdLst>
                <a:gd name="T0" fmla="*/ 30 w 30"/>
                <a:gd name="T1" fmla="*/ 112 h 112"/>
                <a:gd name="T2" fmla="*/ 24 w 30"/>
                <a:gd name="T3" fmla="*/ 102 h 112"/>
                <a:gd name="T4" fmla="*/ 20 w 30"/>
                <a:gd name="T5" fmla="*/ 92 h 112"/>
                <a:gd name="T6" fmla="*/ 16 w 30"/>
                <a:gd name="T7" fmla="*/ 80 h 112"/>
                <a:gd name="T8" fmla="*/ 8 w 30"/>
                <a:gd name="T9" fmla="*/ 66 h 112"/>
                <a:gd name="T10" fmla="*/ 4 w 30"/>
                <a:gd name="T11" fmla="*/ 38 h 112"/>
                <a:gd name="T12" fmla="*/ 0 w 30"/>
                <a:gd name="T13" fmla="*/ 16 h 112"/>
                <a:gd name="T14" fmla="*/ 2 w 30"/>
                <a:gd name="T15" fmla="*/ 6 h 112"/>
                <a:gd name="T16" fmla="*/ 2 w 30"/>
                <a:gd name="T17" fmla="*/ 0 h 112"/>
                <a:gd name="T18" fmla="*/ 4 w 30"/>
                <a:gd name="T19" fmla="*/ 26 h 112"/>
                <a:gd name="T20" fmla="*/ 6 w 30"/>
                <a:gd name="T21" fmla="*/ 46 h 112"/>
                <a:gd name="T22" fmla="*/ 10 w 30"/>
                <a:gd name="T23" fmla="*/ 60 h 112"/>
                <a:gd name="T24" fmla="*/ 22 w 30"/>
                <a:gd name="T25" fmla="*/ 88 h 112"/>
                <a:gd name="T26" fmla="*/ 24 w 30"/>
                <a:gd name="T27" fmla="*/ 98 h 112"/>
                <a:gd name="T28" fmla="*/ 30 w 30"/>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12"/>
                <a:gd name="T47" fmla="*/ 30 w 30"/>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12">
                  <a:moveTo>
                    <a:pt x="30" y="112"/>
                  </a:moveTo>
                  <a:lnTo>
                    <a:pt x="24" y="102"/>
                  </a:lnTo>
                  <a:lnTo>
                    <a:pt x="20" y="92"/>
                  </a:lnTo>
                  <a:lnTo>
                    <a:pt x="16" y="80"/>
                  </a:lnTo>
                  <a:lnTo>
                    <a:pt x="8" y="66"/>
                  </a:lnTo>
                  <a:lnTo>
                    <a:pt x="4" y="38"/>
                  </a:lnTo>
                  <a:lnTo>
                    <a:pt x="0" y="16"/>
                  </a:lnTo>
                  <a:lnTo>
                    <a:pt x="2" y="6"/>
                  </a:lnTo>
                  <a:lnTo>
                    <a:pt x="2" y="0"/>
                  </a:lnTo>
                  <a:lnTo>
                    <a:pt x="4" y="26"/>
                  </a:lnTo>
                  <a:lnTo>
                    <a:pt x="6" y="46"/>
                  </a:lnTo>
                  <a:lnTo>
                    <a:pt x="10" y="60"/>
                  </a:lnTo>
                  <a:lnTo>
                    <a:pt x="22" y="88"/>
                  </a:lnTo>
                  <a:lnTo>
                    <a:pt x="24" y="98"/>
                  </a:lnTo>
                  <a:lnTo>
                    <a:pt x="30" y="112"/>
                  </a:lnTo>
                  <a:close/>
                </a:path>
              </a:pathLst>
            </a:custGeom>
            <a:solidFill>
              <a:srgbClr val="55A26A"/>
            </a:solidFill>
            <a:ln w="3175">
              <a:solidFill>
                <a:srgbClr val="1D1D1B"/>
              </a:solidFill>
              <a:round/>
              <a:headEnd/>
              <a:tailEnd/>
            </a:ln>
          </p:spPr>
          <p:txBody>
            <a:bodyPr/>
            <a:lstStyle/>
            <a:p>
              <a:endParaRPr lang="en-US"/>
            </a:p>
          </p:txBody>
        </p:sp>
        <p:sp>
          <p:nvSpPr>
            <p:cNvPr id="30184" name="Freeform 1243"/>
            <p:cNvSpPr>
              <a:spLocks/>
            </p:cNvSpPr>
            <p:nvPr/>
          </p:nvSpPr>
          <p:spPr bwMode="auto">
            <a:xfrm>
              <a:off x="796" y="2850"/>
              <a:ext cx="32" cy="18"/>
            </a:xfrm>
            <a:custGeom>
              <a:avLst/>
              <a:gdLst>
                <a:gd name="T0" fmla="*/ 0 w 32"/>
                <a:gd name="T1" fmla="*/ 18 h 18"/>
                <a:gd name="T2" fmla="*/ 6 w 32"/>
                <a:gd name="T3" fmla="*/ 14 h 18"/>
                <a:gd name="T4" fmla="*/ 10 w 32"/>
                <a:gd name="T5" fmla="*/ 10 h 18"/>
                <a:gd name="T6" fmla="*/ 16 w 32"/>
                <a:gd name="T7" fmla="*/ 8 h 18"/>
                <a:gd name="T8" fmla="*/ 26 w 32"/>
                <a:gd name="T9" fmla="*/ 4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4"/>
                  </a:lnTo>
                  <a:lnTo>
                    <a:pt x="10" y="10"/>
                  </a:lnTo>
                  <a:lnTo>
                    <a:pt x="16" y="8"/>
                  </a:lnTo>
                  <a:lnTo>
                    <a:pt x="26" y="4"/>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30185" name="Freeform 1244"/>
            <p:cNvSpPr>
              <a:spLocks/>
            </p:cNvSpPr>
            <p:nvPr/>
          </p:nvSpPr>
          <p:spPr bwMode="auto">
            <a:xfrm>
              <a:off x="972" y="2848"/>
              <a:ext cx="22" cy="30"/>
            </a:xfrm>
            <a:custGeom>
              <a:avLst/>
              <a:gdLst>
                <a:gd name="T0" fmla="*/ 22 w 22"/>
                <a:gd name="T1" fmla="*/ 30 h 30"/>
                <a:gd name="T2" fmla="*/ 16 w 22"/>
                <a:gd name="T3" fmla="*/ 26 h 30"/>
                <a:gd name="T4" fmla="*/ 12 w 22"/>
                <a:gd name="T5" fmla="*/ 22 h 30"/>
                <a:gd name="T6" fmla="*/ 10 w 22"/>
                <a:gd name="T7" fmla="*/ 16 h 30"/>
                <a:gd name="T8" fmla="*/ 4 w 22"/>
                <a:gd name="T9" fmla="*/ 6 h 30"/>
                <a:gd name="T10" fmla="*/ 0 w 22"/>
                <a:gd name="T11" fmla="*/ 0 h 30"/>
                <a:gd name="T12" fmla="*/ 4 w 22"/>
                <a:gd name="T13" fmla="*/ 4 h 30"/>
                <a:gd name="T14" fmla="*/ 10 w 22"/>
                <a:gd name="T15" fmla="*/ 8 h 30"/>
                <a:gd name="T16" fmla="*/ 12 w 22"/>
                <a:gd name="T17" fmla="*/ 14 h 30"/>
                <a:gd name="T18" fmla="*/ 22 w 22"/>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0"/>
                <a:gd name="T32" fmla="*/ 22 w 2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0">
                  <a:moveTo>
                    <a:pt x="22" y="30"/>
                  </a:moveTo>
                  <a:lnTo>
                    <a:pt x="16" y="26"/>
                  </a:lnTo>
                  <a:lnTo>
                    <a:pt x="12" y="22"/>
                  </a:lnTo>
                  <a:lnTo>
                    <a:pt x="10" y="16"/>
                  </a:lnTo>
                  <a:lnTo>
                    <a:pt x="4" y="6"/>
                  </a:lnTo>
                  <a:lnTo>
                    <a:pt x="0" y="0"/>
                  </a:lnTo>
                  <a:lnTo>
                    <a:pt x="4" y="4"/>
                  </a:lnTo>
                  <a:lnTo>
                    <a:pt x="10" y="8"/>
                  </a:lnTo>
                  <a:lnTo>
                    <a:pt x="12" y="14"/>
                  </a:lnTo>
                  <a:lnTo>
                    <a:pt x="22" y="30"/>
                  </a:lnTo>
                  <a:close/>
                </a:path>
              </a:pathLst>
            </a:custGeom>
            <a:solidFill>
              <a:srgbClr val="55A26A"/>
            </a:solidFill>
            <a:ln w="3175">
              <a:solidFill>
                <a:srgbClr val="1D1D1B"/>
              </a:solidFill>
              <a:round/>
              <a:headEnd/>
              <a:tailEnd/>
            </a:ln>
          </p:spPr>
          <p:txBody>
            <a:bodyPr/>
            <a:lstStyle/>
            <a:p>
              <a:endParaRPr lang="en-US"/>
            </a:p>
          </p:txBody>
        </p:sp>
        <p:sp>
          <p:nvSpPr>
            <p:cNvPr id="30186" name="Freeform 1245"/>
            <p:cNvSpPr>
              <a:spLocks/>
            </p:cNvSpPr>
            <p:nvPr/>
          </p:nvSpPr>
          <p:spPr bwMode="auto">
            <a:xfrm>
              <a:off x="956" y="2816"/>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8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8"/>
                  </a:lnTo>
                  <a:lnTo>
                    <a:pt x="0" y="0"/>
                  </a:lnTo>
                  <a:lnTo>
                    <a:pt x="4" y="10"/>
                  </a:lnTo>
                  <a:lnTo>
                    <a:pt x="8"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7" name="Freeform 1246"/>
            <p:cNvSpPr>
              <a:spLocks/>
            </p:cNvSpPr>
            <p:nvPr/>
          </p:nvSpPr>
          <p:spPr bwMode="auto">
            <a:xfrm>
              <a:off x="956" y="2816"/>
              <a:ext cx="40" cy="62"/>
            </a:xfrm>
            <a:custGeom>
              <a:avLst/>
              <a:gdLst>
                <a:gd name="T0" fmla="*/ 40 w 40"/>
                <a:gd name="T1" fmla="*/ 62 h 62"/>
                <a:gd name="T2" fmla="*/ 30 w 40"/>
                <a:gd name="T3" fmla="*/ 38 h 62"/>
                <a:gd name="T4" fmla="*/ 22 w 40"/>
                <a:gd name="T5" fmla="*/ 24 h 62"/>
                <a:gd name="T6" fmla="*/ 18 w 40"/>
                <a:gd name="T7" fmla="*/ 18 h 62"/>
                <a:gd name="T8" fmla="*/ 10 w 40"/>
                <a:gd name="T9" fmla="*/ 14 h 62"/>
                <a:gd name="T10" fmla="*/ 6 w 40"/>
                <a:gd name="T11" fmla="*/ 8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2" y="24"/>
                  </a:lnTo>
                  <a:lnTo>
                    <a:pt x="18" y="18"/>
                  </a:lnTo>
                  <a:lnTo>
                    <a:pt x="10" y="14"/>
                  </a:lnTo>
                  <a:lnTo>
                    <a:pt x="6" y="8"/>
                  </a:lnTo>
                  <a:lnTo>
                    <a:pt x="0" y="0"/>
                  </a:lnTo>
                  <a:lnTo>
                    <a:pt x="4" y="10"/>
                  </a:lnTo>
                  <a:lnTo>
                    <a:pt x="8"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88" name="Freeform 1247"/>
            <p:cNvSpPr>
              <a:spLocks/>
            </p:cNvSpPr>
            <p:nvPr/>
          </p:nvSpPr>
          <p:spPr bwMode="auto">
            <a:xfrm>
              <a:off x="964" y="2858"/>
              <a:ext cx="30" cy="20"/>
            </a:xfrm>
            <a:custGeom>
              <a:avLst/>
              <a:gdLst>
                <a:gd name="T0" fmla="*/ 30 w 30"/>
                <a:gd name="T1" fmla="*/ 20 h 20"/>
                <a:gd name="T2" fmla="*/ 24 w 30"/>
                <a:gd name="T3" fmla="*/ 18 h 20"/>
                <a:gd name="T4" fmla="*/ 18 w 30"/>
                <a:gd name="T5" fmla="*/ 14 h 20"/>
                <a:gd name="T6" fmla="*/ 14 w 30"/>
                <a:gd name="T7" fmla="*/ 12 h 20"/>
                <a:gd name="T8" fmla="*/ 6 w 30"/>
                <a:gd name="T9" fmla="*/ 4 h 20"/>
                <a:gd name="T10" fmla="*/ 0 w 30"/>
                <a:gd name="T11" fmla="*/ 0 h 20"/>
                <a:gd name="T12" fmla="*/ 6 w 30"/>
                <a:gd name="T13" fmla="*/ 2 h 20"/>
                <a:gd name="T14" fmla="*/ 12 w 30"/>
                <a:gd name="T15" fmla="*/ 4 h 20"/>
                <a:gd name="T16" fmla="*/ 16 w 30"/>
                <a:gd name="T17" fmla="*/ 8 h 20"/>
                <a:gd name="T18" fmla="*/ 30 w 3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0"/>
                <a:gd name="T32" fmla="*/ 30 w 3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0">
                  <a:moveTo>
                    <a:pt x="30" y="20"/>
                  </a:moveTo>
                  <a:lnTo>
                    <a:pt x="24" y="18"/>
                  </a:lnTo>
                  <a:lnTo>
                    <a:pt x="18" y="14"/>
                  </a:lnTo>
                  <a:lnTo>
                    <a:pt x="14" y="12"/>
                  </a:lnTo>
                  <a:lnTo>
                    <a:pt x="6" y="4"/>
                  </a:lnTo>
                  <a:lnTo>
                    <a:pt x="0" y="0"/>
                  </a:lnTo>
                  <a:lnTo>
                    <a:pt x="6" y="2"/>
                  </a:lnTo>
                  <a:lnTo>
                    <a:pt x="12" y="4"/>
                  </a:lnTo>
                  <a:lnTo>
                    <a:pt x="16" y="8"/>
                  </a:lnTo>
                  <a:lnTo>
                    <a:pt x="30" y="20"/>
                  </a:lnTo>
                  <a:close/>
                </a:path>
              </a:pathLst>
            </a:custGeom>
            <a:solidFill>
              <a:srgbClr val="55A26A"/>
            </a:solidFill>
            <a:ln w="3175">
              <a:solidFill>
                <a:srgbClr val="1D1D1B"/>
              </a:solidFill>
              <a:round/>
              <a:headEnd/>
              <a:tailEnd/>
            </a:ln>
          </p:spPr>
          <p:txBody>
            <a:bodyPr/>
            <a:lstStyle/>
            <a:p>
              <a:endParaRPr lang="en-US"/>
            </a:p>
          </p:txBody>
        </p:sp>
        <p:sp>
          <p:nvSpPr>
            <p:cNvPr id="30189" name="Freeform 1248"/>
            <p:cNvSpPr>
              <a:spLocks/>
            </p:cNvSpPr>
            <p:nvPr/>
          </p:nvSpPr>
          <p:spPr bwMode="auto">
            <a:xfrm>
              <a:off x="996" y="2774"/>
              <a:ext cx="20" cy="106"/>
            </a:xfrm>
            <a:custGeom>
              <a:avLst/>
              <a:gdLst>
                <a:gd name="T0" fmla="*/ 10 w 20"/>
                <a:gd name="T1" fmla="*/ 72 h 106"/>
                <a:gd name="T2" fmla="*/ 4 w 20"/>
                <a:gd name="T3" fmla="*/ 90 h 106"/>
                <a:gd name="T4" fmla="*/ 0 w 20"/>
                <a:gd name="T5" fmla="*/ 106 h 106"/>
                <a:gd name="T6" fmla="*/ 0 w 20"/>
                <a:gd name="T7" fmla="*/ 102 h 106"/>
                <a:gd name="T8" fmla="*/ 0 w 20"/>
                <a:gd name="T9" fmla="*/ 92 h 106"/>
                <a:gd name="T10" fmla="*/ 4 w 20"/>
                <a:gd name="T11" fmla="*/ 74 h 106"/>
                <a:gd name="T12" fmla="*/ 10 w 20"/>
                <a:gd name="T13" fmla="*/ 56 h 106"/>
                <a:gd name="T14" fmla="*/ 14 w 20"/>
                <a:gd name="T15" fmla="*/ 42 h 106"/>
                <a:gd name="T16" fmla="*/ 16 w 20"/>
                <a:gd name="T17" fmla="*/ 30 h 106"/>
                <a:gd name="T18" fmla="*/ 16 w 20"/>
                <a:gd name="T19" fmla="*/ 0 h 106"/>
                <a:gd name="T20" fmla="*/ 20 w 20"/>
                <a:gd name="T21" fmla="*/ 24 h 106"/>
                <a:gd name="T22" fmla="*/ 20 w 20"/>
                <a:gd name="T23" fmla="*/ 32 h 106"/>
                <a:gd name="T24" fmla="*/ 18 w 20"/>
                <a:gd name="T25" fmla="*/ 48 h 106"/>
                <a:gd name="T26" fmla="*/ 10 w 20"/>
                <a:gd name="T27" fmla="*/ 72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06"/>
                <a:gd name="T44" fmla="*/ 20 w 20"/>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06">
                  <a:moveTo>
                    <a:pt x="10" y="72"/>
                  </a:moveTo>
                  <a:lnTo>
                    <a:pt x="4" y="90"/>
                  </a:lnTo>
                  <a:lnTo>
                    <a:pt x="0" y="106"/>
                  </a:lnTo>
                  <a:lnTo>
                    <a:pt x="0" y="102"/>
                  </a:lnTo>
                  <a:lnTo>
                    <a:pt x="0" y="92"/>
                  </a:lnTo>
                  <a:lnTo>
                    <a:pt x="4" y="74"/>
                  </a:lnTo>
                  <a:lnTo>
                    <a:pt x="10" y="56"/>
                  </a:lnTo>
                  <a:lnTo>
                    <a:pt x="14" y="42"/>
                  </a:lnTo>
                  <a:lnTo>
                    <a:pt x="16" y="30"/>
                  </a:lnTo>
                  <a:lnTo>
                    <a:pt x="16" y="0"/>
                  </a:lnTo>
                  <a:lnTo>
                    <a:pt x="20" y="24"/>
                  </a:lnTo>
                  <a:lnTo>
                    <a:pt x="20" y="32"/>
                  </a:lnTo>
                  <a:lnTo>
                    <a:pt x="18" y="48"/>
                  </a:lnTo>
                  <a:lnTo>
                    <a:pt x="10" y="72"/>
                  </a:lnTo>
                  <a:close/>
                </a:path>
              </a:pathLst>
            </a:custGeom>
            <a:solidFill>
              <a:srgbClr val="55A26A"/>
            </a:solidFill>
            <a:ln w="3175">
              <a:solidFill>
                <a:srgbClr val="1D1D1B"/>
              </a:solidFill>
              <a:round/>
              <a:headEnd/>
              <a:tailEnd/>
            </a:ln>
          </p:spPr>
          <p:txBody>
            <a:bodyPr/>
            <a:lstStyle/>
            <a:p>
              <a:endParaRPr lang="en-US"/>
            </a:p>
          </p:txBody>
        </p:sp>
        <p:sp>
          <p:nvSpPr>
            <p:cNvPr id="30190" name="Freeform 1249"/>
            <p:cNvSpPr>
              <a:spLocks/>
            </p:cNvSpPr>
            <p:nvPr/>
          </p:nvSpPr>
          <p:spPr bwMode="auto">
            <a:xfrm>
              <a:off x="992" y="2858"/>
              <a:ext cx="88" cy="20"/>
            </a:xfrm>
            <a:custGeom>
              <a:avLst/>
              <a:gdLst>
                <a:gd name="T0" fmla="*/ 0 w 88"/>
                <a:gd name="T1" fmla="*/ 20 h 20"/>
                <a:gd name="T2" fmla="*/ 24 w 88"/>
                <a:gd name="T3" fmla="*/ 8 h 20"/>
                <a:gd name="T4" fmla="*/ 38 w 88"/>
                <a:gd name="T5" fmla="*/ 4 h 20"/>
                <a:gd name="T6" fmla="*/ 46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0 w 88"/>
                <a:gd name="T21" fmla="*/ 4 h 20"/>
                <a:gd name="T22" fmla="*/ 28 w 88"/>
                <a:gd name="T23" fmla="*/ 8 h 20"/>
                <a:gd name="T24" fmla="*/ 16 w 88"/>
                <a:gd name="T25" fmla="*/ 12 h 20"/>
                <a:gd name="T26" fmla="*/ 6 w 88"/>
                <a:gd name="T27" fmla="*/ 16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4" y="8"/>
                  </a:lnTo>
                  <a:lnTo>
                    <a:pt x="38" y="4"/>
                  </a:lnTo>
                  <a:lnTo>
                    <a:pt x="46" y="2"/>
                  </a:lnTo>
                  <a:lnTo>
                    <a:pt x="58" y="4"/>
                  </a:lnTo>
                  <a:lnTo>
                    <a:pt x="70" y="4"/>
                  </a:lnTo>
                  <a:lnTo>
                    <a:pt x="88" y="0"/>
                  </a:lnTo>
                  <a:lnTo>
                    <a:pt x="70" y="4"/>
                  </a:lnTo>
                  <a:lnTo>
                    <a:pt x="58" y="6"/>
                  </a:lnTo>
                  <a:lnTo>
                    <a:pt x="48" y="4"/>
                  </a:lnTo>
                  <a:lnTo>
                    <a:pt x="40" y="4"/>
                  </a:lnTo>
                  <a:lnTo>
                    <a:pt x="28" y="8"/>
                  </a:lnTo>
                  <a:lnTo>
                    <a:pt x="16" y="12"/>
                  </a:lnTo>
                  <a:lnTo>
                    <a:pt x="6" y="16"/>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1" name="Freeform 1250"/>
            <p:cNvSpPr>
              <a:spLocks/>
            </p:cNvSpPr>
            <p:nvPr/>
          </p:nvSpPr>
          <p:spPr bwMode="auto">
            <a:xfrm>
              <a:off x="992" y="2858"/>
              <a:ext cx="88" cy="20"/>
            </a:xfrm>
            <a:custGeom>
              <a:avLst/>
              <a:gdLst>
                <a:gd name="T0" fmla="*/ 0 w 88"/>
                <a:gd name="T1" fmla="*/ 20 h 20"/>
                <a:gd name="T2" fmla="*/ 24 w 88"/>
                <a:gd name="T3" fmla="*/ 8 h 20"/>
                <a:gd name="T4" fmla="*/ 38 w 88"/>
                <a:gd name="T5" fmla="*/ 4 h 20"/>
                <a:gd name="T6" fmla="*/ 46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0 w 88"/>
                <a:gd name="T21" fmla="*/ 4 h 20"/>
                <a:gd name="T22" fmla="*/ 28 w 88"/>
                <a:gd name="T23" fmla="*/ 8 h 20"/>
                <a:gd name="T24" fmla="*/ 16 w 88"/>
                <a:gd name="T25" fmla="*/ 12 h 20"/>
                <a:gd name="T26" fmla="*/ 6 w 88"/>
                <a:gd name="T27" fmla="*/ 16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4" y="8"/>
                  </a:lnTo>
                  <a:lnTo>
                    <a:pt x="38" y="4"/>
                  </a:lnTo>
                  <a:lnTo>
                    <a:pt x="46" y="2"/>
                  </a:lnTo>
                  <a:lnTo>
                    <a:pt x="58" y="4"/>
                  </a:lnTo>
                  <a:lnTo>
                    <a:pt x="70" y="4"/>
                  </a:lnTo>
                  <a:lnTo>
                    <a:pt x="88" y="0"/>
                  </a:lnTo>
                  <a:lnTo>
                    <a:pt x="70" y="4"/>
                  </a:lnTo>
                  <a:lnTo>
                    <a:pt x="58" y="6"/>
                  </a:lnTo>
                  <a:lnTo>
                    <a:pt x="48" y="4"/>
                  </a:lnTo>
                  <a:lnTo>
                    <a:pt x="40" y="4"/>
                  </a:lnTo>
                  <a:lnTo>
                    <a:pt x="28" y="8"/>
                  </a:lnTo>
                  <a:lnTo>
                    <a:pt x="16" y="12"/>
                  </a:lnTo>
                  <a:lnTo>
                    <a:pt x="6" y="16"/>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92" name="Freeform 1251"/>
            <p:cNvSpPr>
              <a:spLocks/>
            </p:cNvSpPr>
            <p:nvPr/>
          </p:nvSpPr>
          <p:spPr bwMode="auto">
            <a:xfrm>
              <a:off x="994" y="2826"/>
              <a:ext cx="104" cy="48"/>
            </a:xfrm>
            <a:custGeom>
              <a:avLst/>
              <a:gdLst>
                <a:gd name="T0" fmla="*/ 0 w 104"/>
                <a:gd name="T1" fmla="*/ 48 h 48"/>
                <a:gd name="T2" fmla="*/ 12 w 104"/>
                <a:gd name="T3" fmla="*/ 42 h 48"/>
                <a:gd name="T4" fmla="*/ 22 w 104"/>
                <a:gd name="T5" fmla="*/ 38 h 48"/>
                <a:gd name="T6" fmla="*/ 32 w 104"/>
                <a:gd name="T7" fmla="*/ 30 h 48"/>
                <a:gd name="T8" fmla="*/ 46 w 104"/>
                <a:gd name="T9" fmla="*/ 22 h 48"/>
                <a:gd name="T10" fmla="*/ 74 w 104"/>
                <a:gd name="T11" fmla="*/ 14 h 48"/>
                <a:gd name="T12" fmla="*/ 92 w 104"/>
                <a:gd name="T13" fmla="*/ 6 h 48"/>
                <a:gd name="T14" fmla="*/ 104 w 104"/>
                <a:gd name="T15" fmla="*/ 0 h 48"/>
                <a:gd name="T16" fmla="*/ 92 w 104"/>
                <a:gd name="T17" fmla="*/ 6 h 48"/>
                <a:gd name="T18" fmla="*/ 74 w 104"/>
                <a:gd name="T19" fmla="*/ 12 h 48"/>
                <a:gd name="T20" fmla="*/ 48 w 104"/>
                <a:gd name="T21" fmla="*/ 18 h 48"/>
                <a:gd name="T22" fmla="*/ 42 w 104"/>
                <a:gd name="T23" fmla="*/ 20 h 48"/>
                <a:gd name="T24" fmla="*/ 34 w 104"/>
                <a:gd name="T25" fmla="*/ 26 h 48"/>
                <a:gd name="T26" fmla="*/ 24 w 104"/>
                <a:gd name="T27" fmla="*/ 34 h 48"/>
                <a:gd name="T28" fmla="*/ 14 w 104"/>
                <a:gd name="T29" fmla="*/ 40 h 48"/>
                <a:gd name="T30" fmla="*/ 8 w 104"/>
                <a:gd name="T31" fmla="*/ 44 h 48"/>
                <a:gd name="T32" fmla="*/ 2 w 104"/>
                <a:gd name="T33" fmla="*/ 46 h 48"/>
                <a:gd name="T34" fmla="*/ 0 w 104"/>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48"/>
                <a:gd name="T56" fmla="*/ 104 w 10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48">
                  <a:moveTo>
                    <a:pt x="0" y="48"/>
                  </a:moveTo>
                  <a:lnTo>
                    <a:pt x="12" y="42"/>
                  </a:lnTo>
                  <a:lnTo>
                    <a:pt x="22" y="38"/>
                  </a:lnTo>
                  <a:lnTo>
                    <a:pt x="32" y="30"/>
                  </a:lnTo>
                  <a:lnTo>
                    <a:pt x="46" y="22"/>
                  </a:lnTo>
                  <a:lnTo>
                    <a:pt x="74" y="14"/>
                  </a:lnTo>
                  <a:lnTo>
                    <a:pt x="92" y="6"/>
                  </a:lnTo>
                  <a:lnTo>
                    <a:pt x="104" y="0"/>
                  </a:lnTo>
                  <a:lnTo>
                    <a:pt x="92" y="6"/>
                  </a:lnTo>
                  <a:lnTo>
                    <a:pt x="74" y="12"/>
                  </a:lnTo>
                  <a:lnTo>
                    <a:pt x="48" y="18"/>
                  </a:lnTo>
                  <a:lnTo>
                    <a:pt x="42" y="20"/>
                  </a:lnTo>
                  <a:lnTo>
                    <a:pt x="34" y="26"/>
                  </a:lnTo>
                  <a:lnTo>
                    <a:pt x="24" y="34"/>
                  </a:lnTo>
                  <a:lnTo>
                    <a:pt x="14" y="40"/>
                  </a:lnTo>
                  <a:lnTo>
                    <a:pt x="8" y="44"/>
                  </a:lnTo>
                  <a:lnTo>
                    <a:pt x="2" y="46"/>
                  </a:lnTo>
                  <a:lnTo>
                    <a:pt x="0" y="48"/>
                  </a:lnTo>
                  <a:close/>
                </a:path>
              </a:pathLst>
            </a:custGeom>
            <a:solidFill>
              <a:srgbClr val="55A26A"/>
            </a:solidFill>
            <a:ln w="3175">
              <a:solidFill>
                <a:srgbClr val="1D1D1B"/>
              </a:solidFill>
              <a:round/>
              <a:headEnd/>
              <a:tailEnd/>
            </a:ln>
          </p:spPr>
          <p:txBody>
            <a:bodyPr/>
            <a:lstStyle/>
            <a:p>
              <a:endParaRPr lang="en-US"/>
            </a:p>
          </p:txBody>
        </p:sp>
        <p:sp>
          <p:nvSpPr>
            <p:cNvPr id="30193" name="Freeform 1252"/>
            <p:cNvSpPr>
              <a:spLocks/>
            </p:cNvSpPr>
            <p:nvPr/>
          </p:nvSpPr>
          <p:spPr bwMode="auto">
            <a:xfrm>
              <a:off x="994" y="2774"/>
              <a:ext cx="8" cy="98"/>
            </a:xfrm>
            <a:custGeom>
              <a:avLst/>
              <a:gdLst>
                <a:gd name="T0" fmla="*/ 0 w 8"/>
                <a:gd name="T1" fmla="*/ 98 h 98"/>
                <a:gd name="T2" fmla="*/ 4 w 8"/>
                <a:gd name="T3" fmla="*/ 38 h 98"/>
                <a:gd name="T4" fmla="*/ 8 w 8"/>
                <a:gd name="T5" fmla="*/ 0 h 98"/>
                <a:gd name="T6" fmla="*/ 6 w 8"/>
                <a:gd name="T7" fmla="*/ 0 h 98"/>
                <a:gd name="T8" fmla="*/ 2 w 8"/>
                <a:gd name="T9" fmla="*/ 38 h 98"/>
                <a:gd name="T10" fmla="*/ 0 w 8"/>
                <a:gd name="T11" fmla="*/ 98 h 98"/>
                <a:gd name="T12" fmla="*/ 0 60000 65536"/>
                <a:gd name="T13" fmla="*/ 0 60000 65536"/>
                <a:gd name="T14" fmla="*/ 0 60000 65536"/>
                <a:gd name="T15" fmla="*/ 0 60000 65536"/>
                <a:gd name="T16" fmla="*/ 0 60000 65536"/>
                <a:gd name="T17" fmla="*/ 0 60000 65536"/>
                <a:gd name="T18" fmla="*/ 0 w 8"/>
                <a:gd name="T19" fmla="*/ 0 h 98"/>
                <a:gd name="T20" fmla="*/ 8 w 8"/>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 h="98">
                  <a:moveTo>
                    <a:pt x="0" y="98"/>
                  </a:moveTo>
                  <a:lnTo>
                    <a:pt x="4" y="38"/>
                  </a:lnTo>
                  <a:lnTo>
                    <a:pt x="8" y="0"/>
                  </a:lnTo>
                  <a:lnTo>
                    <a:pt x="6" y="0"/>
                  </a:lnTo>
                  <a:lnTo>
                    <a:pt x="2" y="38"/>
                  </a:lnTo>
                  <a:lnTo>
                    <a:pt x="0" y="98"/>
                  </a:lnTo>
                  <a:close/>
                </a:path>
              </a:pathLst>
            </a:custGeom>
            <a:solidFill>
              <a:srgbClr val="52775E"/>
            </a:solidFill>
            <a:ln w="3175">
              <a:solidFill>
                <a:srgbClr val="1D1D1B"/>
              </a:solidFill>
              <a:round/>
              <a:headEnd/>
              <a:tailEnd/>
            </a:ln>
          </p:spPr>
          <p:txBody>
            <a:bodyPr/>
            <a:lstStyle/>
            <a:p>
              <a:endParaRPr lang="en-US"/>
            </a:p>
          </p:txBody>
        </p:sp>
        <p:sp>
          <p:nvSpPr>
            <p:cNvPr id="30194" name="Freeform 1253"/>
            <p:cNvSpPr>
              <a:spLocks/>
            </p:cNvSpPr>
            <p:nvPr/>
          </p:nvSpPr>
          <p:spPr bwMode="auto">
            <a:xfrm>
              <a:off x="1000" y="2734"/>
              <a:ext cx="12" cy="44"/>
            </a:xfrm>
            <a:custGeom>
              <a:avLst/>
              <a:gdLst>
                <a:gd name="T0" fmla="*/ 0 w 12"/>
                <a:gd name="T1" fmla="*/ 44 h 44"/>
                <a:gd name="T2" fmla="*/ 2 w 12"/>
                <a:gd name="T3" fmla="*/ 44 h 44"/>
                <a:gd name="T4" fmla="*/ 4 w 12"/>
                <a:gd name="T5" fmla="*/ 40 h 44"/>
                <a:gd name="T6" fmla="*/ 6 w 12"/>
                <a:gd name="T7" fmla="*/ 28 h 44"/>
                <a:gd name="T8" fmla="*/ 8 w 12"/>
                <a:gd name="T9" fmla="*/ 18 h 44"/>
                <a:gd name="T10" fmla="*/ 12 w 12"/>
                <a:gd name="T11" fmla="*/ 8 h 44"/>
                <a:gd name="T12" fmla="*/ 12 w 12"/>
                <a:gd name="T13" fmla="*/ 2 h 44"/>
                <a:gd name="T14" fmla="*/ 12 w 12"/>
                <a:gd name="T15" fmla="*/ 0 h 44"/>
                <a:gd name="T16" fmla="*/ 10 w 12"/>
                <a:gd name="T17" fmla="*/ 0 h 44"/>
                <a:gd name="T18" fmla="*/ 8 w 12"/>
                <a:gd name="T19" fmla="*/ 4 h 44"/>
                <a:gd name="T20" fmla="*/ 6 w 12"/>
                <a:gd name="T21" fmla="*/ 12 h 44"/>
                <a:gd name="T22" fmla="*/ 0 w 12"/>
                <a:gd name="T23" fmla="*/ 32 h 44"/>
                <a:gd name="T24" fmla="*/ 0 w 12"/>
                <a:gd name="T25" fmla="*/ 40 h 44"/>
                <a:gd name="T26" fmla="*/ 0 w 12"/>
                <a:gd name="T27" fmla="*/ 42 h 44"/>
                <a:gd name="T28" fmla="*/ 0 w 12"/>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4"/>
                <a:gd name="T47" fmla="*/ 12 w 12"/>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4">
                  <a:moveTo>
                    <a:pt x="0" y="44"/>
                  </a:moveTo>
                  <a:lnTo>
                    <a:pt x="2" y="44"/>
                  </a:lnTo>
                  <a:lnTo>
                    <a:pt x="4" y="40"/>
                  </a:lnTo>
                  <a:lnTo>
                    <a:pt x="6" y="28"/>
                  </a:lnTo>
                  <a:lnTo>
                    <a:pt x="8" y="18"/>
                  </a:lnTo>
                  <a:lnTo>
                    <a:pt x="12" y="8"/>
                  </a:lnTo>
                  <a:lnTo>
                    <a:pt x="12" y="2"/>
                  </a:lnTo>
                  <a:lnTo>
                    <a:pt x="12" y="0"/>
                  </a:lnTo>
                  <a:lnTo>
                    <a:pt x="10" y="0"/>
                  </a:lnTo>
                  <a:lnTo>
                    <a:pt x="8" y="4"/>
                  </a:lnTo>
                  <a:lnTo>
                    <a:pt x="6" y="12"/>
                  </a:lnTo>
                  <a:lnTo>
                    <a:pt x="0" y="32"/>
                  </a:lnTo>
                  <a:lnTo>
                    <a:pt x="0" y="40"/>
                  </a:lnTo>
                  <a:lnTo>
                    <a:pt x="0" y="42"/>
                  </a:lnTo>
                  <a:lnTo>
                    <a:pt x="0" y="44"/>
                  </a:lnTo>
                  <a:close/>
                </a:path>
              </a:pathLst>
            </a:custGeom>
            <a:solidFill>
              <a:srgbClr val="8AA492"/>
            </a:solidFill>
            <a:ln w="3175">
              <a:solidFill>
                <a:srgbClr val="1F8E43"/>
              </a:solidFill>
              <a:round/>
              <a:headEnd/>
              <a:tailEnd/>
            </a:ln>
          </p:spPr>
          <p:txBody>
            <a:bodyPr/>
            <a:lstStyle/>
            <a:p>
              <a:endParaRPr lang="en-US"/>
            </a:p>
          </p:txBody>
        </p:sp>
        <p:sp>
          <p:nvSpPr>
            <p:cNvPr id="30195" name="Line 1254"/>
            <p:cNvSpPr>
              <a:spLocks noChangeShapeType="1"/>
            </p:cNvSpPr>
            <p:nvPr/>
          </p:nvSpPr>
          <p:spPr bwMode="auto">
            <a:xfrm flipH="1" flipV="1">
              <a:off x="1008" y="273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96" name="Line 1255"/>
            <p:cNvSpPr>
              <a:spLocks noChangeShapeType="1"/>
            </p:cNvSpPr>
            <p:nvPr/>
          </p:nvSpPr>
          <p:spPr bwMode="auto">
            <a:xfrm flipH="1" flipV="1">
              <a:off x="1006" y="273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97" name="Line 1256"/>
            <p:cNvSpPr>
              <a:spLocks noChangeShapeType="1"/>
            </p:cNvSpPr>
            <p:nvPr/>
          </p:nvSpPr>
          <p:spPr bwMode="auto">
            <a:xfrm flipH="1" flipV="1">
              <a:off x="1006" y="2736"/>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98" name="Line 1257"/>
            <p:cNvSpPr>
              <a:spLocks noChangeShapeType="1"/>
            </p:cNvSpPr>
            <p:nvPr/>
          </p:nvSpPr>
          <p:spPr bwMode="auto">
            <a:xfrm flipH="1" flipV="1">
              <a:off x="1006" y="273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99" name="Line 1258"/>
            <p:cNvSpPr>
              <a:spLocks noChangeShapeType="1"/>
            </p:cNvSpPr>
            <p:nvPr/>
          </p:nvSpPr>
          <p:spPr bwMode="auto">
            <a:xfrm flipH="1" flipV="1">
              <a:off x="1004" y="274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0" name="Line 1259"/>
            <p:cNvSpPr>
              <a:spLocks noChangeShapeType="1"/>
            </p:cNvSpPr>
            <p:nvPr/>
          </p:nvSpPr>
          <p:spPr bwMode="auto">
            <a:xfrm flipH="1" flipV="1">
              <a:off x="1004" y="274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1" name="Line 1260"/>
            <p:cNvSpPr>
              <a:spLocks noChangeShapeType="1"/>
            </p:cNvSpPr>
            <p:nvPr/>
          </p:nvSpPr>
          <p:spPr bwMode="auto">
            <a:xfrm flipH="1" flipV="1">
              <a:off x="1002" y="274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2" name="Line 1261"/>
            <p:cNvSpPr>
              <a:spLocks noChangeShapeType="1"/>
            </p:cNvSpPr>
            <p:nvPr/>
          </p:nvSpPr>
          <p:spPr bwMode="auto">
            <a:xfrm flipH="1" flipV="1">
              <a:off x="1002" y="274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3" name="Line 1262"/>
            <p:cNvSpPr>
              <a:spLocks noChangeShapeType="1"/>
            </p:cNvSpPr>
            <p:nvPr/>
          </p:nvSpPr>
          <p:spPr bwMode="auto">
            <a:xfrm flipH="1" flipV="1">
              <a:off x="1002" y="274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4" name="Line 1263"/>
            <p:cNvSpPr>
              <a:spLocks noChangeShapeType="1"/>
            </p:cNvSpPr>
            <p:nvPr/>
          </p:nvSpPr>
          <p:spPr bwMode="auto">
            <a:xfrm flipH="1" flipV="1">
              <a:off x="1002" y="274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5" name="Line 1264"/>
            <p:cNvSpPr>
              <a:spLocks noChangeShapeType="1"/>
            </p:cNvSpPr>
            <p:nvPr/>
          </p:nvSpPr>
          <p:spPr bwMode="auto">
            <a:xfrm flipH="1" flipV="1">
              <a:off x="1002" y="275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6" name="Freeform 1265"/>
            <p:cNvSpPr>
              <a:spLocks/>
            </p:cNvSpPr>
            <p:nvPr/>
          </p:nvSpPr>
          <p:spPr bwMode="auto">
            <a:xfrm>
              <a:off x="1002" y="2752"/>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07" name="Line 1266"/>
            <p:cNvSpPr>
              <a:spLocks noChangeShapeType="1"/>
            </p:cNvSpPr>
            <p:nvPr/>
          </p:nvSpPr>
          <p:spPr bwMode="auto">
            <a:xfrm flipH="1" flipV="1">
              <a:off x="1002" y="275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8" name="Line 1267"/>
            <p:cNvSpPr>
              <a:spLocks noChangeShapeType="1"/>
            </p:cNvSpPr>
            <p:nvPr/>
          </p:nvSpPr>
          <p:spPr bwMode="auto">
            <a:xfrm flipH="1" flipV="1">
              <a:off x="1002" y="275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9" name="Line 1268"/>
            <p:cNvSpPr>
              <a:spLocks noChangeShapeType="1"/>
            </p:cNvSpPr>
            <p:nvPr/>
          </p:nvSpPr>
          <p:spPr bwMode="auto">
            <a:xfrm flipH="1" flipV="1">
              <a:off x="1000" y="275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0" name="Line 1269"/>
            <p:cNvSpPr>
              <a:spLocks noChangeShapeType="1"/>
            </p:cNvSpPr>
            <p:nvPr/>
          </p:nvSpPr>
          <p:spPr bwMode="auto">
            <a:xfrm flipH="1" flipV="1">
              <a:off x="1000" y="275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1" name="Line 1270"/>
            <p:cNvSpPr>
              <a:spLocks noChangeShapeType="1"/>
            </p:cNvSpPr>
            <p:nvPr/>
          </p:nvSpPr>
          <p:spPr bwMode="auto">
            <a:xfrm flipH="1" flipV="1">
              <a:off x="1000" y="2760"/>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2" name="Line 1271"/>
            <p:cNvSpPr>
              <a:spLocks noChangeShapeType="1"/>
            </p:cNvSpPr>
            <p:nvPr/>
          </p:nvSpPr>
          <p:spPr bwMode="auto">
            <a:xfrm flipH="1" flipV="1">
              <a:off x="1000" y="276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3" name="Line 1272"/>
            <p:cNvSpPr>
              <a:spLocks noChangeShapeType="1"/>
            </p:cNvSpPr>
            <p:nvPr/>
          </p:nvSpPr>
          <p:spPr bwMode="auto">
            <a:xfrm flipH="1" flipV="1">
              <a:off x="1000" y="276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4" name="Line 1273"/>
            <p:cNvSpPr>
              <a:spLocks noChangeShapeType="1"/>
            </p:cNvSpPr>
            <p:nvPr/>
          </p:nvSpPr>
          <p:spPr bwMode="auto">
            <a:xfrm flipH="1" flipV="1">
              <a:off x="1000" y="276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5" name="Line 1274"/>
            <p:cNvSpPr>
              <a:spLocks noChangeShapeType="1"/>
            </p:cNvSpPr>
            <p:nvPr/>
          </p:nvSpPr>
          <p:spPr bwMode="auto">
            <a:xfrm flipH="1" flipV="1">
              <a:off x="1000" y="276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6" name="Line 1275"/>
            <p:cNvSpPr>
              <a:spLocks noChangeShapeType="1"/>
            </p:cNvSpPr>
            <p:nvPr/>
          </p:nvSpPr>
          <p:spPr bwMode="auto">
            <a:xfrm flipH="1" flipV="1">
              <a:off x="998" y="277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7" name="Line 1276"/>
            <p:cNvSpPr>
              <a:spLocks noChangeShapeType="1"/>
            </p:cNvSpPr>
            <p:nvPr/>
          </p:nvSpPr>
          <p:spPr bwMode="auto">
            <a:xfrm flipH="1" flipV="1">
              <a:off x="998"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8" name="Line 1277"/>
            <p:cNvSpPr>
              <a:spLocks noChangeShapeType="1"/>
            </p:cNvSpPr>
            <p:nvPr/>
          </p:nvSpPr>
          <p:spPr bwMode="auto">
            <a:xfrm flipH="1" flipV="1">
              <a:off x="998" y="277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9" name="Line 1278"/>
            <p:cNvSpPr>
              <a:spLocks noChangeShapeType="1"/>
            </p:cNvSpPr>
            <p:nvPr/>
          </p:nvSpPr>
          <p:spPr bwMode="auto">
            <a:xfrm flipH="1" flipV="1">
              <a:off x="998" y="277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0" name="Line 1279"/>
            <p:cNvSpPr>
              <a:spLocks noChangeShapeType="1"/>
            </p:cNvSpPr>
            <p:nvPr/>
          </p:nvSpPr>
          <p:spPr bwMode="auto">
            <a:xfrm flipH="1" flipV="1">
              <a:off x="998" y="277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1" name="Line 1280"/>
            <p:cNvSpPr>
              <a:spLocks noChangeShapeType="1"/>
            </p:cNvSpPr>
            <p:nvPr/>
          </p:nvSpPr>
          <p:spPr bwMode="auto">
            <a:xfrm flipH="1" flipV="1">
              <a:off x="998" y="277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2" name="Line 1281"/>
            <p:cNvSpPr>
              <a:spLocks noChangeShapeType="1"/>
            </p:cNvSpPr>
            <p:nvPr/>
          </p:nvSpPr>
          <p:spPr bwMode="auto">
            <a:xfrm flipH="1">
              <a:off x="1010" y="2730"/>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3" name="Freeform 1282"/>
            <p:cNvSpPr>
              <a:spLocks/>
            </p:cNvSpPr>
            <p:nvPr/>
          </p:nvSpPr>
          <p:spPr bwMode="auto">
            <a:xfrm>
              <a:off x="1010" y="2730"/>
              <a:ext cx="1" cy="6"/>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24" name="Line 1283"/>
            <p:cNvSpPr>
              <a:spLocks noChangeShapeType="1"/>
            </p:cNvSpPr>
            <p:nvPr/>
          </p:nvSpPr>
          <p:spPr bwMode="auto">
            <a:xfrm flipV="1">
              <a:off x="1012" y="273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5" name="Line 1284"/>
            <p:cNvSpPr>
              <a:spLocks noChangeShapeType="1"/>
            </p:cNvSpPr>
            <p:nvPr/>
          </p:nvSpPr>
          <p:spPr bwMode="auto">
            <a:xfrm flipV="1">
              <a:off x="1012" y="273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6" name="Line 1285"/>
            <p:cNvSpPr>
              <a:spLocks noChangeShapeType="1"/>
            </p:cNvSpPr>
            <p:nvPr/>
          </p:nvSpPr>
          <p:spPr bwMode="auto">
            <a:xfrm flipV="1">
              <a:off x="1010" y="273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7" name="Line 1286"/>
            <p:cNvSpPr>
              <a:spLocks noChangeShapeType="1"/>
            </p:cNvSpPr>
            <p:nvPr/>
          </p:nvSpPr>
          <p:spPr bwMode="auto">
            <a:xfrm>
              <a:off x="1010" y="274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8" name="Line 1287"/>
            <p:cNvSpPr>
              <a:spLocks noChangeShapeType="1"/>
            </p:cNvSpPr>
            <p:nvPr/>
          </p:nvSpPr>
          <p:spPr bwMode="auto">
            <a:xfrm flipV="1">
              <a:off x="1010" y="2738"/>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9" name="Line 1288"/>
            <p:cNvSpPr>
              <a:spLocks noChangeShapeType="1"/>
            </p:cNvSpPr>
            <p:nvPr/>
          </p:nvSpPr>
          <p:spPr bwMode="auto">
            <a:xfrm>
              <a:off x="1008" y="274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0" name="Line 1289"/>
            <p:cNvSpPr>
              <a:spLocks noChangeShapeType="1"/>
            </p:cNvSpPr>
            <p:nvPr/>
          </p:nvSpPr>
          <p:spPr bwMode="auto">
            <a:xfrm flipV="1">
              <a:off x="1008" y="274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1" name="Line 1290"/>
            <p:cNvSpPr>
              <a:spLocks noChangeShapeType="1"/>
            </p:cNvSpPr>
            <p:nvPr/>
          </p:nvSpPr>
          <p:spPr bwMode="auto">
            <a:xfrm flipV="1">
              <a:off x="1008" y="274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2" name="Line 1291"/>
            <p:cNvSpPr>
              <a:spLocks noChangeShapeType="1"/>
            </p:cNvSpPr>
            <p:nvPr/>
          </p:nvSpPr>
          <p:spPr bwMode="auto">
            <a:xfrm flipH="1">
              <a:off x="1008" y="274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3" name="Line 1292"/>
            <p:cNvSpPr>
              <a:spLocks noChangeShapeType="1"/>
            </p:cNvSpPr>
            <p:nvPr/>
          </p:nvSpPr>
          <p:spPr bwMode="auto">
            <a:xfrm>
              <a:off x="1008" y="275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4" name="Line 1293"/>
            <p:cNvSpPr>
              <a:spLocks noChangeShapeType="1"/>
            </p:cNvSpPr>
            <p:nvPr/>
          </p:nvSpPr>
          <p:spPr bwMode="auto">
            <a:xfrm>
              <a:off x="1006" y="275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5" name="Line 1294"/>
            <p:cNvSpPr>
              <a:spLocks noChangeShapeType="1"/>
            </p:cNvSpPr>
            <p:nvPr/>
          </p:nvSpPr>
          <p:spPr bwMode="auto">
            <a:xfrm flipV="1">
              <a:off x="1006" y="275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6" name="Line 1295"/>
            <p:cNvSpPr>
              <a:spLocks noChangeShapeType="1"/>
            </p:cNvSpPr>
            <p:nvPr/>
          </p:nvSpPr>
          <p:spPr bwMode="auto">
            <a:xfrm flipV="1">
              <a:off x="1004" y="275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7" name="Line 1296"/>
            <p:cNvSpPr>
              <a:spLocks noChangeShapeType="1"/>
            </p:cNvSpPr>
            <p:nvPr/>
          </p:nvSpPr>
          <p:spPr bwMode="auto">
            <a:xfrm flipH="1">
              <a:off x="1004" y="2754"/>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8" name="Line 1297"/>
            <p:cNvSpPr>
              <a:spLocks noChangeShapeType="1"/>
            </p:cNvSpPr>
            <p:nvPr/>
          </p:nvSpPr>
          <p:spPr bwMode="auto">
            <a:xfrm>
              <a:off x="1006" y="275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9" name="Line 1298"/>
            <p:cNvSpPr>
              <a:spLocks noChangeShapeType="1"/>
            </p:cNvSpPr>
            <p:nvPr/>
          </p:nvSpPr>
          <p:spPr bwMode="auto">
            <a:xfrm>
              <a:off x="1004" y="2762"/>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0" name="Line 1299"/>
            <p:cNvSpPr>
              <a:spLocks noChangeShapeType="1"/>
            </p:cNvSpPr>
            <p:nvPr/>
          </p:nvSpPr>
          <p:spPr bwMode="auto">
            <a:xfrm>
              <a:off x="1004" y="276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1" name="Line 1300"/>
            <p:cNvSpPr>
              <a:spLocks noChangeShapeType="1"/>
            </p:cNvSpPr>
            <p:nvPr/>
          </p:nvSpPr>
          <p:spPr bwMode="auto">
            <a:xfrm flipV="1">
              <a:off x="1004"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2" name="Line 1301"/>
            <p:cNvSpPr>
              <a:spLocks noChangeShapeType="1"/>
            </p:cNvSpPr>
            <p:nvPr/>
          </p:nvSpPr>
          <p:spPr bwMode="auto">
            <a:xfrm flipH="1">
              <a:off x="1004" y="276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3" name="Line 1302"/>
            <p:cNvSpPr>
              <a:spLocks noChangeShapeType="1"/>
            </p:cNvSpPr>
            <p:nvPr/>
          </p:nvSpPr>
          <p:spPr bwMode="auto">
            <a:xfrm flipV="1">
              <a:off x="1004"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4" name="Line 1303"/>
            <p:cNvSpPr>
              <a:spLocks noChangeShapeType="1"/>
            </p:cNvSpPr>
            <p:nvPr/>
          </p:nvSpPr>
          <p:spPr bwMode="auto">
            <a:xfrm flipV="1">
              <a:off x="1004" y="276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5" name="Line 1304"/>
            <p:cNvSpPr>
              <a:spLocks noChangeShapeType="1"/>
            </p:cNvSpPr>
            <p:nvPr/>
          </p:nvSpPr>
          <p:spPr bwMode="auto">
            <a:xfrm flipV="1">
              <a:off x="1002" y="276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6" name="Line 1305"/>
            <p:cNvSpPr>
              <a:spLocks noChangeShapeType="1"/>
            </p:cNvSpPr>
            <p:nvPr/>
          </p:nvSpPr>
          <p:spPr bwMode="auto">
            <a:xfrm flipH="1">
              <a:off x="1004" y="276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7" name="Line 1306"/>
            <p:cNvSpPr>
              <a:spLocks noChangeShapeType="1"/>
            </p:cNvSpPr>
            <p:nvPr/>
          </p:nvSpPr>
          <p:spPr bwMode="auto">
            <a:xfrm>
              <a:off x="1004" y="277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8" name="Line 1307"/>
            <p:cNvSpPr>
              <a:spLocks noChangeShapeType="1"/>
            </p:cNvSpPr>
            <p:nvPr/>
          </p:nvSpPr>
          <p:spPr bwMode="auto">
            <a:xfrm>
              <a:off x="1002" y="2774"/>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9" name="Line 1308"/>
            <p:cNvSpPr>
              <a:spLocks noChangeShapeType="1"/>
            </p:cNvSpPr>
            <p:nvPr/>
          </p:nvSpPr>
          <p:spPr bwMode="auto">
            <a:xfrm flipV="1">
              <a:off x="1002" y="277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50" name="Line 1309"/>
            <p:cNvSpPr>
              <a:spLocks noChangeShapeType="1"/>
            </p:cNvSpPr>
            <p:nvPr/>
          </p:nvSpPr>
          <p:spPr bwMode="auto">
            <a:xfrm flipH="1">
              <a:off x="1002" y="27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51" name="Freeform 1310"/>
            <p:cNvSpPr>
              <a:spLocks/>
            </p:cNvSpPr>
            <p:nvPr/>
          </p:nvSpPr>
          <p:spPr bwMode="auto">
            <a:xfrm>
              <a:off x="1046" y="2802"/>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8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2" name="Freeform 1311"/>
            <p:cNvSpPr>
              <a:spLocks/>
            </p:cNvSpPr>
            <p:nvPr/>
          </p:nvSpPr>
          <p:spPr bwMode="auto">
            <a:xfrm>
              <a:off x="1046" y="2802"/>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6 w 14"/>
                <a:gd name="T11" fmla="*/ 10 h 16"/>
                <a:gd name="T12" fmla="*/ 10 w 14"/>
                <a:gd name="T13" fmla="*/ 14 h 16"/>
                <a:gd name="T14" fmla="*/ 6 w 14"/>
                <a:gd name="T15" fmla="*/ 8 h 16"/>
                <a:gd name="T16" fmla="*/ 0 w 14"/>
                <a:gd name="T17" fmla="*/ 0 h 16"/>
                <a:gd name="T18" fmla="*/ 2 w 14"/>
                <a:gd name="T19" fmla="*/ 4 h 16"/>
                <a:gd name="T20" fmla="*/ 6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6" y="10"/>
                  </a:lnTo>
                  <a:lnTo>
                    <a:pt x="10" y="14"/>
                  </a:lnTo>
                  <a:lnTo>
                    <a:pt x="6" y="8"/>
                  </a:lnTo>
                  <a:lnTo>
                    <a:pt x="0" y="0"/>
                  </a:lnTo>
                  <a:lnTo>
                    <a:pt x="2" y="4"/>
                  </a:lnTo>
                  <a:lnTo>
                    <a:pt x="6"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3" name="Freeform 1312"/>
            <p:cNvSpPr>
              <a:spLocks/>
            </p:cNvSpPr>
            <p:nvPr/>
          </p:nvSpPr>
          <p:spPr bwMode="auto">
            <a:xfrm>
              <a:off x="1030" y="2796"/>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4" name="Freeform 1313"/>
            <p:cNvSpPr>
              <a:spLocks/>
            </p:cNvSpPr>
            <p:nvPr/>
          </p:nvSpPr>
          <p:spPr bwMode="auto">
            <a:xfrm>
              <a:off x="1030" y="2796"/>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2 h 16"/>
                <a:gd name="T20" fmla="*/ 8 w 14"/>
                <a:gd name="T21" fmla="*/ 6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8" y="10"/>
                  </a:lnTo>
                  <a:lnTo>
                    <a:pt x="12" y="14"/>
                  </a:lnTo>
                  <a:lnTo>
                    <a:pt x="6" y="8"/>
                  </a:lnTo>
                  <a:lnTo>
                    <a:pt x="0" y="0"/>
                  </a:lnTo>
                  <a:lnTo>
                    <a:pt x="4" y="2"/>
                  </a:lnTo>
                  <a:lnTo>
                    <a:pt x="8" y="6"/>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5" name="Freeform 1314"/>
            <p:cNvSpPr>
              <a:spLocks/>
            </p:cNvSpPr>
            <p:nvPr/>
          </p:nvSpPr>
          <p:spPr bwMode="auto">
            <a:xfrm>
              <a:off x="1048" y="2796"/>
              <a:ext cx="18" cy="8"/>
            </a:xfrm>
            <a:custGeom>
              <a:avLst/>
              <a:gdLst>
                <a:gd name="T0" fmla="*/ 18 w 18"/>
                <a:gd name="T1" fmla="*/ 6 h 8"/>
                <a:gd name="T2" fmla="*/ 2 w 18"/>
                <a:gd name="T3" fmla="*/ 2 h 8"/>
                <a:gd name="T4" fmla="*/ 0 w 18"/>
                <a:gd name="T5" fmla="*/ 0 h 8"/>
                <a:gd name="T6" fmla="*/ 4 w 18"/>
                <a:gd name="T7" fmla="*/ 2 h 8"/>
                <a:gd name="T8" fmla="*/ 6 w 18"/>
                <a:gd name="T9" fmla="*/ 4 h 8"/>
                <a:gd name="T10" fmla="*/ 14 w 18"/>
                <a:gd name="T11" fmla="*/ 8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18" y="6"/>
                  </a:moveTo>
                  <a:lnTo>
                    <a:pt x="2" y="2"/>
                  </a:lnTo>
                  <a:lnTo>
                    <a:pt x="0" y="0"/>
                  </a:lnTo>
                  <a:lnTo>
                    <a:pt x="4" y="2"/>
                  </a:lnTo>
                  <a:lnTo>
                    <a:pt x="6" y="4"/>
                  </a:lnTo>
                  <a:lnTo>
                    <a:pt x="14"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6" name="Freeform 1315"/>
            <p:cNvSpPr>
              <a:spLocks/>
            </p:cNvSpPr>
            <p:nvPr/>
          </p:nvSpPr>
          <p:spPr bwMode="auto">
            <a:xfrm>
              <a:off x="1048" y="2796"/>
              <a:ext cx="18" cy="10"/>
            </a:xfrm>
            <a:custGeom>
              <a:avLst/>
              <a:gdLst>
                <a:gd name="T0" fmla="*/ 14 w 18"/>
                <a:gd name="T1" fmla="*/ 10 h 10"/>
                <a:gd name="T2" fmla="*/ 4 w 18"/>
                <a:gd name="T3" fmla="*/ 4 h 10"/>
                <a:gd name="T4" fmla="*/ 0 w 18"/>
                <a:gd name="T5" fmla="*/ 0 h 10"/>
                <a:gd name="T6" fmla="*/ 8 w 18"/>
                <a:gd name="T7" fmla="*/ 6 h 10"/>
                <a:gd name="T8" fmla="*/ 10 w 18"/>
                <a:gd name="T9" fmla="*/ 6 h 10"/>
                <a:gd name="T10" fmla="*/ 18 w 18"/>
                <a:gd name="T11" fmla="*/ 8 h 10"/>
                <a:gd name="T12" fmla="*/ 8 w 18"/>
                <a:gd name="T13" fmla="*/ 4 h 10"/>
                <a:gd name="T14" fmla="*/ 0 w 18"/>
                <a:gd name="T15" fmla="*/ 0 h 10"/>
                <a:gd name="T16" fmla="*/ 4 w 18"/>
                <a:gd name="T17" fmla="*/ 2 h 10"/>
                <a:gd name="T18" fmla="*/ 8 w 18"/>
                <a:gd name="T19" fmla="*/ 2 h 10"/>
                <a:gd name="T20" fmla="*/ 14 w 18"/>
                <a:gd name="T21" fmla="*/ 4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4" y="10"/>
                  </a:moveTo>
                  <a:lnTo>
                    <a:pt x="4" y="4"/>
                  </a:lnTo>
                  <a:lnTo>
                    <a:pt x="0" y="0"/>
                  </a:lnTo>
                  <a:lnTo>
                    <a:pt x="8" y="6"/>
                  </a:lnTo>
                  <a:lnTo>
                    <a:pt x="10" y="6"/>
                  </a:lnTo>
                  <a:lnTo>
                    <a:pt x="18" y="8"/>
                  </a:lnTo>
                  <a:lnTo>
                    <a:pt x="8" y="4"/>
                  </a:lnTo>
                  <a:lnTo>
                    <a:pt x="0" y="0"/>
                  </a:lnTo>
                  <a:lnTo>
                    <a:pt x="4" y="2"/>
                  </a:lnTo>
                  <a:lnTo>
                    <a:pt x="8" y="2"/>
                  </a:lnTo>
                  <a:lnTo>
                    <a:pt x="14" y="4"/>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7" name="Freeform 1316"/>
            <p:cNvSpPr>
              <a:spLocks/>
            </p:cNvSpPr>
            <p:nvPr/>
          </p:nvSpPr>
          <p:spPr bwMode="auto">
            <a:xfrm>
              <a:off x="1032" y="2798"/>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8" name="Freeform 1317"/>
            <p:cNvSpPr>
              <a:spLocks/>
            </p:cNvSpPr>
            <p:nvPr/>
          </p:nvSpPr>
          <p:spPr bwMode="auto">
            <a:xfrm>
              <a:off x="1026" y="2814"/>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10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9" name="Freeform 1318"/>
            <p:cNvSpPr>
              <a:spLocks/>
            </p:cNvSpPr>
            <p:nvPr/>
          </p:nvSpPr>
          <p:spPr bwMode="auto">
            <a:xfrm>
              <a:off x="1026" y="2814"/>
              <a:ext cx="14" cy="16"/>
            </a:xfrm>
            <a:custGeom>
              <a:avLst/>
              <a:gdLst>
                <a:gd name="T0" fmla="*/ 8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0 w 14"/>
                <a:gd name="T13" fmla="*/ 14 h 16"/>
                <a:gd name="T14" fmla="*/ 6 w 14"/>
                <a:gd name="T15" fmla="*/ 8 h 16"/>
                <a:gd name="T16" fmla="*/ 0 w 14"/>
                <a:gd name="T17" fmla="*/ 0 h 16"/>
                <a:gd name="T18" fmla="*/ 4 w 14"/>
                <a:gd name="T19" fmla="*/ 2 h 16"/>
                <a:gd name="T20" fmla="*/ 6 w 14"/>
                <a:gd name="T21" fmla="*/ 4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4" y="10"/>
                  </a:lnTo>
                  <a:lnTo>
                    <a:pt x="2" y="4"/>
                  </a:lnTo>
                  <a:lnTo>
                    <a:pt x="0" y="0"/>
                  </a:lnTo>
                  <a:lnTo>
                    <a:pt x="6" y="8"/>
                  </a:lnTo>
                  <a:lnTo>
                    <a:pt x="8" y="10"/>
                  </a:lnTo>
                  <a:lnTo>
                    <a:pt x="10" y="14"/>
                  </a:lnTo>
                  <a:lnTo>
                    <a:pt x="6" y="8"/>
                  </a:lnTo>
                  <a:lnTo>
                    <a:pt x="0" y="0"/>
                  </a:lnTo>
                  <a:lnTo>
                    <a:pt x="4" y="2"/>
                  </a:lnTo>
                  <a:lnTo>
                    <a:pt x="6" y="4"/>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0" name="Freeform 1319"/>
            <p:cNvSpPr>
              <a:spLocks/>
            </p:cNvSpPr>
            <p:nvPr/>
          </p:nvSpPr>
          <p:spPr bwMode="auto">
            <a:xfrm>
              <a:off x="1026" y="2816"/>
              <a:ext cx="10" cy="14"/>
            </a:xfrm>
            <a:custGeom>
              <a:avLst/>
              <a:gdLst>
                <a:gd name="T0" fmla="*/ 0 w 10"/>
                <a:gd name="T1" fmla="*/ 0 h 14"/>
                <a:gd name="T2" fmla="*/ 6 w 10"/>
                <a:gd name="T3" fmla="*/ 8 h 14"/>
                <a:gd name="T4" fmla="*/ 10 w 10"/>
                <a:gd name="T5" fmla="*/ 14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0" y="0"/>
                  </a:moveTo>
                  <a:lnTo>
                    <a:pt x="6" y="8"/>
                  </a:lnTo>
                  <a:lnTo>
                    <a:pt x="10"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1" name="Freeform 1320"/>
            <p:cNvSpPr>
              <a:spLocks/>
            </p:cNvSpPr>
            <p:nvPr/>
          </p:nvSpPr>
          <p:spPr bwMode="auto">
            <a:xfrm>
              <a:off x="984" y="2814"/>
              <a:ext cx="10" cy="18"/>
            </a:xfrm>
            <a:custGeom>
              <a:avLst/>
              <a:gdLst>
                <a:gd name="T0" fmla="*/ 0 w 10"/>
                <a:gd name="T1" fmla="*/ 18 h 18"/>
                <a:gd name="T2" fmla="*/ 4 w 10"/>
                <a:gd name="T3" fmla="*/ 14 h 18"/>
                <a:gd name="T4" fmla="*/ 6 w 10"/>
                <a:gd name="T5" fmla="*/ 10 h 18"/>
                <a:gd name="T6" fmla="*/ 10 w 10"/>
                <a:gd name="T7" fmla="*/ 2 h 18"/>
                <a:gd name="T8" fmla="*/ 10 w 10"/>
                <a:gd name="T9" fmla="*/ 0 h 18"/>
                <a:gd name="T10" fmla="*/ 10 w 10"/>
                <a:gd name="T11" fmla="*/ 4 h 18"/>
                <a:gd name="T12" fmla="*/ 8 w 10"/>
                <a:gd name="T13" fmla="*/ 6 h 18"/>
                <a:gd name="T14" fmla="*/ 4 w 10"/>
                <a:gd name="T15" fmla="*/ 12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4" y="14"/>
                  </a:lnTo>
                  <a:lnTo>
                    <a:pt x="6" y="10"/>
                  </a:lnTo>
                  <a:lnTo>
                    <a:pt x="10" y="2"/>
                  </a:lnTo>
                  <a:lnTo>
                    <a:pt x="10" y="0"/>
                  </a:lnTo>
                  <a:lnTo>
                    <a:pt x="10" y="4"/>
                  </a:lnTo>
                  <a:lnTo>
                    <a:pt x="8" y="6"/>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2" name="Freeform 1321"/>
            <p:cNvSpPr>
              <a:spLocks/>
            </p:cNvSpPr>
            <p:nvPr/>
          </p:nvSpPr>
          <p:spPr bwMode="auto">
            <a:xfrm>
              <a:off x="982" y="2814"/>
              <a:ext cx="12" cy="18"/>
            </a:xfrm>
            <a:custGeom>
              <a:avLst/>
              <a:gdLst>
                <a:gd name="T0" fmla="*/ 0 w 12"/>
                <a:gd name="T1" fmla="*/ 14 h 18"/>
                <a:gd name="T2" fmla="*/ 6 w 12"/>
                <a:gd name="T3" fmla="*/ 6 h 18"/>
                <a:gd name="T4" fmla="*/ 10 w 12"/>
                <a:gd name="T5" fmla="*/ 4 h 18"/>
                <a:gd name="T6" fmla="*/ 12 w 12"/>
                <a:gd name="T7" fmla="*/ 0 h 18"/>
                <a:gd name="T8" fmla="*/ 8 w 12"/>
                <a:gd name="T9" fmla="*/ 8 h 18"/>
                <a:gd name="T10" fmla="*/ 6 w 12"/>
                <a:gd name="T11" fmla="*/ 10 h 18"/>
                <a:gd name="T12" fmla="*/ 4 w 12"/>
                <a:gd name="T13" fmla="*/ 16 h 18"/>
                <a:gd name="T14" fmla="*/ 8 w 12"/>
                <a:gd name="T15" fmla="*/ 8 h 18"/>
                <a:gd name="T16" fmla="*/ 12 w 12"/>
                <a:gd name="T17" fmla="*/ 0 h 18"/>
                <a:gd name="T18" fmla="*/ 12 w 12"/>
                <a:gd name="T19" fmla="*/ 4 h 18"/>
                <a:gd name="T20" fmla="*/ 10 w 12"/>
                <a:gd name="T21" fmla="*/ 8 h 18"/>
                <a:gd name="T22" fmla="*/ 10 w 12"/>
                <a:gd name="T23" fmla="*/ 12 h 18"/>
                <a:gd name="T24" fmla="*/ 6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6" y="6"/>
                  </a:lnTo>
                  <a:lnTo>
                    <a:pt x="10" y="4"/>
                  </a:lnTo>
                  <a:lnTo>
                    <a:pt x="12" y="0"/>
                  </a:lnTo>
                  <a:lnTo>
                    <a:pt x="8" y="8"/>
                  </a:lnTo>
                  <a:lnTo>
                    <a:pt x="6" y="10"/>
                  </a:lnTo>
                  <a:lnTo>
                    <a:pt x="4" y="16"/>
                  </a:lnTo>
                  <a:lnTo>
                    <a:pt x="8" y="8"/>
                  </a:lnTo>
                  <a:lnTo>
                    <a:pt x="12" y="0"/>
                  </a:lnTo>
                  <a:lnTo>
                    <a:pt x="12" y="4"/>
                  </a:lnTo>
                  <a:lnTo>
                    <a:pt x="10" y="8"/>
                  </a:lnTo>
                  <a:lnTo>
                    <a:pt x="10" y="12"/>
                  </a:lnTo>
                  <a:lnTo>
                    <a:pt x="6"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3" name="Freeform 1322"/>
            <p:cNvSpPr>
              <a:spLocks/>
            </p:cNvSpPr>
            <p:nvPr/>
          </p:nvSpPr>
          <p:spPr bwMode="auto">
            <a:xfrm>
              <a:off x="984" y="2816"/>
              <a:ext cx="10" cy="12"/>
            </a:xfrm>
            <a:custGeom>
              <a:avLst/>
              <a:gdLst>
                <a:gd name="T0" fmla="*/ 10 w 10"/>
                <a:gd name="T1" fmla="*/ 0 h 12"/>
                <a:gd name="T2" fmla="*/ 4 w 10"/>
                <a:gd name="T3" fmla="*/ 6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6"/>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4" name="Freeform 1323"/>
            <p:cNvSpPr>
              <a:spLocks/>
            </p:cNvSpPr>
            <p:nvPr/>
          </p:nvSpPr>
          <p:spPr bwMode="auto">
            <a:xfrm>
              <a:off x="1024" y="2804"/>
              <a:ext cx="2" cy="12"/>
            </a:xfrm>
            <a:custGeom>
              <a:avLst/>
              <a:gdLst>
                <a:gd name="T0" fmla="*/ 2 w 2"/>
                <a:gd name="T1" fmla="*/ 12 h 12"/>
                <a:gd name="T2" fmla="*/ 2 w 2"/>
                <a:gd name="T3" fmla="*/ 6 h 12"/>
                <a:gd name="T4" fmla="*/ 0 w 2"/>
                <a:gd name="T5" fmla="*/ 2 h 12"/>
                <a:gd name="T6" fmla="*/ 0 w 2"/>
                <a:gd name="T7" fmla="*/ 0 h 12"/>
                <a:gd name="T8" fmla="*/ 0 w 2"/>
                <a:gd name="T9" fmla="*/ 4 h 12"/>
                <a:gd name="T10" fmla="*/ 2 w 2"/>
                <a:gd name="T11" fmla="*/ 8 h 12"/>
                <a:gd name="T12" fmla="*/ 0 60000 65536"/>
                <a:gd name="T13" fmla="*/ 0 60000 65536"/>
                <a:gd name="T14" fmla="*/ 0 60000 65536"/>
                <a:gd name="T15" fmla="*/ 0 60000 65536"/>
                <a:gd name="T16" fmla="*/ 0 60000 65536"/>
                <a:gd name="T17" fmla="*/ 0 60000 65536"/>
                <a:gd name="T18" fmla="*/ 0 w 2"/>
                <a:gd name="T19" fmla="*/ 0 h 12"/>
                <a:gd name="T20" fmla="*/ 2 w 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 h="12">
                  <a:moveTo>
                    <a:pt x="2" y="12"/>
                  </a:moveTo>
                  <a:lnTo>
                    <a:pt x="2" y="6"/>
                  </a:lnTo>
                  <a:lnTo>
                    <a:pt x="0" y="2"/>
                  </a:lnTo>
                  <a:lnTo>
                    <a:pt x="0" y="0"/>
                  </a:lnTo>
                  <a:lnTo>
                    <a:pt x="0"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5" name="Freeform 1324"/>
            <p:cNvSpPr>
              <a:spLocks/>
            </p:cNvSpPr>
            <p:nvPr/>
          </p:nvSpPr>
          <p:spPr bwMode="auto">
            <a:xfrm>
              <a:off x="1022" y="2804"/>
              <a:ext cx="6" cy="12"/>
            </a:xfrm>
            <a:custGeom>
              <a:avLst/>
              <a:gdLst>
                <a:gd name="T0" fmla="*/ 2 w 6"/>
                <a:gd name="T1" fmla="*/ 12 h 12"/>
                <a:gd name="T2" fmla="*/ 0 w 6"/>
                <a:gd name="T3" fmla="*/ 6 h 12"/>
                <a:gd name="T4" fmla="*/ 2 w 6"/>
                <a:gd name="T5" fmla="*/ 2 h 12"/>
                <a:gd name="T6" fmla="*/ 2 w 6"/>
                <a:gd name="T7" fmla="*/ 0 h 12"/>
                <a:gd name="T8" fmla="*/ 2 w 6"/>
                <a:gd name="T9" fmla="*/ 6 h 12"/>
                <a:gd name="T10" fmla="*/ 2 w 6"/>
                <a:gd name="T11" fmla="*/ 8 h 12"/>
                <a:gd name="T12" fmla="*/ 4 w 6"/>
                <a:gd name="T13" fmla="*/ 10 h 12"/>
                <a:gd name="T14" fmla="*/ 2 w 6"/>
                <a:gd name="T15" fmla="*/ 0 h 12"/>
                <a:gd name="T16" fmla="*/ 4 w 6"/>
                <a:gd name="T17" fmla="*/ 4 h 12"/>
                <a:gd name="T18" fmla="*/ 6 w 6"/>
                <a:gd name="T19" fmla="*/ 6 h 12"/>
                <a:gd name="T20" fmla="*/ 6 w 6"/>
                <a:gd name="T21" fmla="*/ 1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0" y="6"/>
                  </a:lnTo>
                  <a:lnTo>
                    <a:pt x="2" y="2"/>
                  </a:lnTo>
                  <a:lnTo>
                    <a:pt x="2" y="0"/>
                  </a:lnTo>
                  <a:lnTo>
                    <a:pt x="2" y="6"/>
                  </a:lnTo>
                  <a:lnTo>
                    <a:pt x="2" y="8"/>
                  </a:lnTo>
                  <a:lnTo>
                    <a:pt x="4" y="10"/>
                  </a:lnTo>
                  <a:lnTo>
                    <a:pt x="2" y="0"/>
                  </a:lnTo>
                  <a:lnTo>
                    <a:pt x="4" y="4"/>
                  </a:lnTo>
                  <a:lnTo>
                    <a:pt x="6" y="6"/>
                  </a:lnTo>
                  <a:lnTo>
                    <a:pt x="6"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6" name="Freeform 1325"/>
            <p:cNvSpPr>
              <a:spLocks/>
            </p:cNvSpPr>
            <p:nvPr/>
          </p:nvSpPr>
          <p:spPr bwMode="auto">
            <a:xfrm>
              <a:off x="1024" y="2804"/>
              <a:ext cx="1" cy="10"/>
            </a:xfrm>
            <a:custGeom>
              <a:avLst/>
              <a:gdLst>
                <a:gd name="T0" fmla="*/ 0 w 1"/>
                <a:gd name="T1" fmla="*/ 0 h 10"/>
                <a:gd name="T2" fmla="*/ 0 w 1"/>
                <a:gd name="T3" fmla="*/ 6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6"/>
                  </a:lnTo>
                  <a:lnTo>
                    <a:pt x="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7" name="Freeform 1326"/>
            <p:cNvSpPr>
              <a:spLocks/>
            </p:cNvSpPr>
            <p:nvPr/>
          </p:nvSpPr>
          <p:spPr bwMode="auto">
            <a:xfrm>
              <a:off x="994" y="2792"/>
              <a:ext cx="54" cy="82"/>
            </a:xfrm>
            <a:custGeom>
              <a:avLst/>
              <a:gdLst>
                <a:gd name="T0" fmla="*/ 0 w 54"/>
                <a:gd name="T1" fmla="*/ 82 h 82"/>
                <a:gd name="T2" fmla="*/ 0 w 54"/>
                <a:gd name="T3" fmla="*/ 64 h 82"/>
                <a:gd name="T4" fmla="*/ 4 w 54"/>
                <a:gd name="T5" fmla="*/ 50 h 82"/>
                <a:gd name="T6" fmla="*/ 8 w 54"/>
                <a:gd name="T7" fmla="*/ 36 h 82"/>
                <a:gd name="T8" fmla="*/ 12 w 54"/>
                <a:gd name="T9" fmla="*/ 26 h 82"/>
                <a:gd name="T10" fmla="*/ 10 w 54"/>
                <a:gd name="T11" fmla="*/ 22 h 82"/>
                <a:gd name="T12" fmla="*/ 6 w 54"/>
                <a:gd name="T13" fmla="*/ 20 h 82"/>
                <a:gd name="T14" fmla="*/ 4 w 54"/>
                <a:gd name="T15" fmla="*/ 20 h 82"/>
                <a:gd name="T16" fmla="*/ 0 w 54"/>
                <a:gd name="T17" fmla="*/ 22 h 82"/>
                <a:gd name="T18" fmla="*/ 2 w 54"/>
                <a:gd name="T19" fmla="*/ 20 h 82"/>
                <a:gd name="T20" fmla="*/ 6 w 54"/>
                <a:gd name="T21" fmla="*/ 20 h 82"/>
                <a:gd name="T22" fmla="*/ 10 w 54"/>
                <a:gd name="T23" fmla="*/ 22 h 82"/>
                <a:gd name="T24" fmla="*/ 12 w 54"/>
                <a:gd name="T25" fmla="*/ 24 h 82"/>
                <a:gd name="T26" fmla="*/ 20 w 54"/>
                <a:gd name="T27" fmla="*/ 10 h 82"/>
                <a:gd name="T28" fmla="*/ 28 w 54"/>
                <a:gd name="T29" fmla="*/ 2 h 82"/>
                <a:gd name="T30" fmla="*/ 32 w 54"/>
                <a:gd name="T31" fmla="*/ 0 h 82"/>
                <a:gd name="T32" fmla="*/ 36 w 54"/>
                <a:gd name="T33" fmla="*/ 0 h 82"/>
                <a:gd name="T34" fmla="*/ 38 w 54"/>
                <a:gd name="T35" fmla="*/ 0 h 82"/>
                <a:gd name="T36" fmla="*/ 48 w 54"/>
                <a:gd name="T37" fmla="*/ 2 h 82"/>
                <a:gd name="T38" fmla="*/ 54 w 54"/>
                <a:gd name="T39" fmla="*/ 4 h 82"/>
                <a:gd name="T40" fmla="*/ 48 w 54"/>
                <a:gd name="T41" fmla="*/ 2 h 82"/>
                <a:gd name="T42" fmla="*/ 38 w 54"/>
                <a:gd name="T43" fmla="*/ 0 h 82"/>
                <a:gd name="T44" fmla="*/ 46 w 54"/>
                <a:gd name="T45" fmla="*/ 6 h 82"/>
                <a:gd name="T46" fmla="*/ 52 w 54"/>
                <a:gd name="T47" fmla="*/ 10 h 82"/>
                <a:gd name="T48" fmla="*/ 50 w 54"/>
                <a:gd name="T49" fmla="*/ 12 h 82"/>
                <a:gd name="T50" fmla="*/ 46 w 54"/>
                <a:gd name="T51" fmla="*/ 6 h 82"/>
                <a:gd name="T52" fmla="*/ 36 w 54"/>
                <a:gd name="T53" fmla="*/ 0 h 82"/>
                <a:gd name="T54" fmla="*/ 30 w 54"/>
                <a:gd name="T55" fmla="*/ 2 h 82"/>
                <a:gd name="T56" fmla="*/ 34 w 54"/>
                <a:gd name="T57" fmla="*/ 4 h 82"/>
                <a:gd name="T58" fmla="*/ 36 w 54"/>
                <a:gd name="T59" fmla="*/ 4 h 82"/>
                <a:gd name="T60" fmla="*/ 34 w 54"/>
                <a:gd name="T61" fmla="*/ 4 h 82"/>
                <a:gd name="T62" fmla="*/ 30 w 54"/>
                <a:gd name="T63" fmla="*/ 2 h 82"/>
                <a:gd name="T64" fmla="*/ 22 w 54"/>
                <a:gd name="T65" fmla="*/ 8 h 82"/>
                <a:gd name="T66" fmla="*/ 28 w 54"/>
                <a:gd name="T67" fmla="*/ 10 h 82"/>
                <a:gd name="T68" fmla="*/ 30 w 54"/>
                <a:gd name="T69" fmla="*/ 12 h 82"/>
                <a:gd name="T70" fmla="*/ 28 w 54"/>
                <a:gd name="T71" fmla="*/ 10 h 82"/>
                <a:gd name="T72" fmla="*/ 22 w 54"/>
                <a:gd name="T73" fmla="*/ 10 h 82"/>
                <a:gd name="T74" fmla="*/ 12 w 54"/>
                <a:gd name="T75" fmla="*/ 24 h 82"/>
                <a:gd name="T76" fmla="*/ 16 w 54"/>
                <a:gd name="T77" fmla="*/ 20 h 82"/>
                <a:gd name="T78" fmla="*/ 22 w 54"/>
                <a:gd name="T79" fmla="*/ 20 h 82"/>
                <a:gd name="T80" fmla="*/ 28 w 54"/>
                <a:gd name="T81" fmla="*/ 20 h 82"/>
                <a:gd name="T82" fmla="*/ 32 w 54"/>
                <a:gd name="T83" fmla="*/ 22 h 82"/>
                <a:gd name="T84" fmla="*/ 32 w 54"/>
                <a:gd name="T85" fmla="*/ 24 h 82"/>
                <a:gd name="T86" fmla="*/ 24 w 54"/>
                <a:gd name="T87" fmla="*/ 20 h 82"/>
                <a:gd name="T88" fmla="*/ 16 w 54"/>
                <a:gd name="T89" fmla="*/ 22 h 82"/>
                <a:gd name="T90" fmla="*/ 14 w 54"/>
                <a:gd name="T91" fmla="*/ 24 h 82"/>
                <a:gd name="T92" fmla="*/ 12 w 54"/>
                <a:gd name="T93" fmla="*/ 26 h 82"/>
                <a:gd name="T94" fmla="*/ 8 w 54"/>
                <a:gd name="T95" fmla="*/ 36 h 82"/>
                <a:gd name="T96" fmla="*/ 4 w 54"/>
                <a:gd name="T97" fmla="*/ 50 h 82"/>
                <a:gd name="T98" fmla="*/ 2 w 54"/>
                <a:gd name="T99" fmla="*/ 66 h 82"/>
                <a:gd name="T100" fmla="*/ 0 w 54"/>
                <a:gd name="T101" fmla="*/ 82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82"/>
                <a:gd name="T155" fmla="*/ 54 w 54"/>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82">
                  <a:moveTo>
                    <a:pt x="0" y="82"/>
                  </a:moveTo>
                  <a:lnTo>
                    <a:pt x="0" y="64"/>
                  </a:lnTo>
                  <a:lnTo>
                    <a:pt x="4" y="50"/>
                  </a:lnTo>
                  <a:lnTo>
                    <a:pt x="8" y="36"/>
                  </a:lnTo>
                  <a:lnTo>
                    <a:pt x="12" y="26"/>
                  </a:lnTo>
                  <a:lnTo>
                    <a:pt x="10" y="22"/>
                  </a:lnTo>
                  <a:lnTo>
                    <a:pt x="6" y="20"/>
                  </a:lnTo>
                  <a:lnTo>
                    <a:pt x="4" y="20"/>
                  </a:lnTo>
                  <a:lnTo>
                    <a:pt x="0" y="22"/>
                  </a:lnTo>
                  <a:lnTo>
                    <a:pt x="2" y="20"/>
                  </a:lnTo>
                  <a:lnTo>
                    <a:pt x="6" y="20"/>
                  </a:lnTo>
                  <a:lnTo>
                    <a:pt x="10" y="22"/>
                  </a:lnTo>
                  <a:lnTo>
                    <a:pt x="12" y="24"/>
                  </a:lnTo>
                  <a:lnTo>
                    <a:pt x="20" y="10"/>
                  </a:lnTo>
                  <a:lnTo>
                    <a:pt x="28" y="2"/>
                  </a:lnTo>
                  <a:lnTo>
                    <a:pt x="32" y="0"/>
                  </a:lnTo>
                  <a:lnTo>
                    <a:pt x="36" y="0"/>
                  </a:lnTo>
                  <a:lnTo>
                    <a:pt x="38" y="0"/>
                  </a:lnTo>
                  <a:lnTo>
                    <a:pt x="48" y="2"/>
                  </a:lnTo>
                  <a:lnTo>
                    <a:pt x="54" y="4"/>
                  </a:lnTo>
                  <a:lnTo>
                    <a:pt x="48" y="2"/>
                  </a:lnTo>
                  <a:lnTo>
                    <a:pt x="38" y="0"/>
                  </a:lnTo>
                  <a:lnTo>
                    <a:pt x="46" y="6"/>
                  </a:lnTo>
                  <a:lnTo>
                    <a:pt x="52" y="10"/>
                  </a:lnTo>
                  <a:lnTo>
                    <a:pt x="50" y="12"/>
                  </a:lnTo>
                  <a:lnTo>
                    <a:pt x="46" y="6"/>
                  </a:lnTo>
                  <a:lnTo>
                    <a:pt x="36" y="0"/>
                  </a:lnTo>
                  <a:lnTo>
                    <a:pt x="30" y="2"/>
                  </a:lnTo>
                  <a:lnTo>
                    <a:pt x="34" y="4"/>
                  </a:lnTo>
                  <a:lnTo>
                    <a:pt x="36" y="4"/>
                  </a:lnTo>
                  <a:lnTo>
                    <a:pt x="34" y="4"/>
                  </a:lnTo>
                  <a:lnTo>
                    <a:pt x="30" y="2"/>
                  </a:lnTo>
                  <a:lnTo>
                    <a:pt x="22" y="8"/>
                  </a:lnTo>
                  <a:lnTo>
                    <a:pt x="28" y="10"/>
                  </a:lnTo>
                  <a:lnTo>
                    <a:pt x="30" y="12"/>
                  </a:lnTo>
                  <a:lnTo>
                    <a:pt x="28" y="10"/>
                  </a:lnTo>
                  <a:lnTo>
                    <a:pt x="22" y="10"/>
                  </a:lnTo>
                  <a:lnTo>
                    <a:pt x="12" y="24"/>
                  </a:lnTo>
                  <a:lnTo>
                    <a:pt x="16" y="20"/>
                  </a:lnTo>
                  <a:lnTo>
                    <a:pt x="22" y="20"/>
                  </a:lnTo>
                  <a:lnTo>
                    <a:pt x="28" y="20"/>
                  </a:lnTo>
                  <a:lnTo>
                    <a:pt x="32" y="22"/>
                  </a:lnTo>
                  <a:lnTo>
                    <a:pt x="32" y="24"/>
                  </a:lnTo>
                  <a:lnTo>
                    <a:pt x="24" y="20"/>
                  </a:lnTo>
                  <a:lnTo>
                    <a:pt x="16"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30268" name="Freeform 1327"/>
            <p:cNvSpPr>
              <a:spLocks/>
            </p:cNvSpPr>
            <p:nvPr/>
          </p:nvSpPr>
          <p:spPr bwMode="auto">
            <a:xfrm>
              <a:off x="980" y="2794"/>
              <a:ext cx="14" cy="82"/>
            </a:xfrm>
            <a:custGeom>
              <a:avLst/>
              <a:gdLst>
                <a:gd name="T0" fmla="*/ 14 w 14"/>
                <a:gd name="T1" fmla="*/ 82 h 82"/>
                <a:gd name="T2" fmla="*/ 10 w 14"/>
                <a:gd name="T3" fmla="*/ 70 h 82"/>
                <a:gd name="T4" fmla="*/ 8 w 14"/>
                <a:gd name="T5" fmla="*/ 58 h 82"/>
                <a:gd name="T6" fmla="*/ 10 w 14"/>
                <a:gd name="T7" fmla="*/ 48 h 82"/>
                <a:gd name="T8" fmla="*/ 10 w 14"/>
                <a:gd name="T9" fmla="*/ 40 h 82"/>
                <a:gd name="T10" fmla="*/ 10 w 14"/>
                <a:gd name="T11" fmla="*/ 34 h 82"/>
                <a:gd name="T12" fmla="*/ 4 w 14"/>
                <a:gd name="T13" fmla="*/ 18 h 82"/>
                <a:gd name="T14" fmla="*/ 0 w 14"/>
                <a:gd name="T15" fmla="*/ 0 h 82"/>
                <a:gd name="T16" fmla="*/ 2 w 14"/>
                <a:gd name="T17" fmla="*/ 8 h 82"/>
                <a:gd name="T18" fmla="*/ 2 w 14"/>
                <a:gd name="T19" fmla="*/ 14 h 82"/>
                <a:gd name="T20" fmla="*/ 2 w 14"/>
                <a:gd name="T21" fmla="*/ 22 h 82"/>
                <a:gd name="T22" fmla="*/ 4 w 14"/>
                <a:gd name="T23" fmla="*/ 26 h 82"/>
                <a:gd name="T24" fmla="*/ 6 w 14"/>
                <a:gd name="T25" fmla="*/ 32 h 82"/>
                <a:gd name="T26" fmla="*/ 8 w 14"/>
                <a:gd name="T27" fmla="*/ 42 h 82"/>
                <a:gd name="T28" fmla="*/ 10 w 14"/>
                <a:gd name="T29" fmla="*/ 54 h 82"/>
                <a:gd name="T30" fmla="*/ 10 w 14"/>
                <a:gd name="T31" fmla="*/ 66 h 82"/>
                <a:gd name="T32" fmla="*/ 12 w 14"/>
                <a:gd name="T33" fmla="*/ 74 h 82"/>
                <a:gd name="T34" fmla="*/ 14 w 14"/>
                <a:gd name="T35" fmla="*/ 80 h 82"/>
                <a:gd name="T36" fmla="*/ 14 w 14"/>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2"/>
                <a:gd name="T59" fmla="*/ 14 w 14"/>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2">
                  <a:moveTo>
                    <a:pt x="14" y="82"/>
                  </a:moveTo>
                  <a:lnTo>
                    <a:pt x="10" y="70"/>
                  </a:lnTo>
                  <a:lnTo>
                    <a:pt x="8" y="58"/>
                  </a:lnTo>
                  <a:lnTo>
                    <a:pt x="10" y="48"/>
                  </a:lnTo>
                  <a:lnTo>
                    <a:pt x="10" y="40"/>
                  </a:lnTo>
                  <a:lnTo>
                    <a:pt x="10" y="34"/>
                  </a:lnTo>
                  <a:lnTo>
                    <a:pt x="4" y="18"/>
                  </a:lnTo>
                  <a:lnTo>
                    <a:pt x="0" y="0"/>
                  </a:lnTo>
                  <a:lnTo>
                    <a:pt x="2" y="8"/>
                  </a:lnTo>
                  <a:lnTo>
                    <a:pt x="2" y="14"/>
                  </a:lnTo>
                  <a:lnTo>
                    <a:pt x="2" y="22"/>
                  </a:lnTo>
                  <a:lnTo>
                    <a:pt x="4" y="26"/>
                  </a:lnTo>
                  <a:lnTo>
                    <a:pt x="6" y="32"/>
                  </a:lnTo>
                  <a:lnTo>
                    <a:pt x="8" y="42"/>
                  </a:lnTo>
                  <a:lnTo>
                    <a:pt x="10" y="54"/>
                  </a:lnTo>
                  <a:lnTo>
                    <a:pt x="10" y="66"/>
                  </a:lnTo>
                  <a:lnTo>
                    <a:pt x="12" y="74"/>
                  </a:lnTo>
                  <a:lnTo>
                    <a:pt x="14" y="80"/>
                  </a:lnTo>
                  <a:lnTo>
                    <a:pt x="14" y="82"/>
                  </a:lnTo>
                  <a:close/>
                </a:path>
              </a:pathLst>
            </a:custGeom>
            <a:solidFill>
              <a:srgbClr val="55A26A"/>
            </a:solidFill>
            <a:ln w="3175">
              <a:solidFill>
                <a:srgbClr val="1D1D1B"/>
              </a:solidFill>
              <a:round/>
              <a:headEnd/>
              <a:tailEnd/>
            </a:ln>
          </p:spPr>
          <p:txBody>
            <a:bodyPr/>
            <a:lstStyle/>
            <a:p>
              <a:endParaRPr lang="en-US"/>
            </a:p>
          </p:txBody>
        </p:sp>
        <p:sp>
          <p:nvSpPr>
            <p:cNvPr id="30269" name="Freeform 1328"/>
            <p:cNvSpPr>
              <a:spLocks/>
            </p:cNvSpPr>
            <p:nvPr/>
          </p:nvSpPr>
          <p:spPr bwMode="auto">
            <a:xfrm>
              <a:off x="990" y="2714"/>
              <a:ext cx="22" cy="60"/>
            </a:xfrm>
            <a:custGeom>
              <a:avLst/>
              <a:gdLst>
                <a:gd name="T0" fmla="*/ 8 w 22"/>
                <a:gd name="T1" fmla="*/ 14 h 60"/>
                <a:gd name="T2" fmla="*/ 14 w 22"/>
                <a:gd name="T3" fmla="*/ 28 h 60"/>
                <a:gd name="T4" fmla="*/ 20 w 22"/>
                <a:gd name="T5" fmla="*/ 46 h 60"/>
                <a:gd name="T6" fmla="*/ 22 w 22"/>
                <a:gd name="T7" fmla="*/ 60 h 60"/>
                <a:gd name="T8" fmla="*/ 16 w 22"/>
                <a:gd name="T9" fmla="*/ 42 h 60"/>
                <a:gd name="T10" fmla="*/ 10 w 22"/>
                <a:gd name="T11" fmla="*/ 28 h 60"/>
                <a:gd name="T12" fmla="*/ 2 w 22"/>
                <a:gd name="T13" fmla="*/ 8 h 60"/>
                <a:gd name="T14" fmla="*/ 0 w 22"/>
                <a:gd name="T15" fmla="*/ 0 h 60"/>
                <a:gd name="T16" fmla="*/ 8 w 22"/>
                <a:gd name="T17" fmla="*/ 1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0"/>
                <a:gd name="T29" fmla="*/ 22 w 2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0">
                  <a:moveTo>
                    <a:pt x="8" y="14"/>
                  </a:moveTo>
                  <a:lnTo>
                    <a:pt x="14" y="28"/>
                  </a:lnTo>
                  <a:lnTo>
                    <a:pt x="20" y="46"/>
                  </a:lnTo>
                  <a:lnTo>
                    <a:pt x="22" y="60"/>
                  </a:lnTo>
                  <a:lnTo>
                    <a:pt x="16" y="42"/>
                  </a:lnTo>
                  <a:lnTo>
                    <a:pt x="10" y="28"/>
                  </a:lnTo>
                  <a:lnTo>
                    <a:pt x="2"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30270" name="Freeform 1329"/>
            <p:cNvSpPr>
              <a:spLocks/>
            </p:cNvSpPr>
            <p:nvPr/>
          </p:nvSpPr>
          <p:spPr bwMode="auto">
            <a:xfrm>
              <a:off x="990" y="2778"/>
              <a:ext cx="32" cy="102"/>
            </a:xfrm>
            <a:custGeom>
              <a:avLst/>
              <a:gdLst>
                <a:gd name="T0" fmla="*/ 6 w 32"/>
                <a:gd name="T1" fmla="*/ 66 h 102"/>
                <a:gd name="T2" fmla="*/ 4 w 32"/>
                <a:gd name="T3" fmla="*/ 86 h 102"/>
                <a:gd name="T4" fmla="*/ 0 w 32"/>
                <a:gd name="T5" fmla="*/ 102 h 102"/>
                <a:gd name="T6" fmla="*/ 4 w 32"/>
                <a:gd name="T7" fmla="*/ 98 h 102"/>
                <a:gd name="T8" fmla="*/ 6 w 32"/>
                <a:gd name="T9" fmla="*/ 90 h 102"/>
                <a:gd name="T10" fmla="*/ 10 w 32"/>
                <a:gd name="T11" fmla="*/ 72 h 102"/>
                <a:gd name="T12" fmla="*/ 14 w 32"/>
                <a:gd name="T13" fmla="*/ 52 h 102"/>
                <a:gd name="T14" fmla="*/ 16 w 32"/>
                <a:gd name="T15" fmla="*/ 38 h 102"/>
                <a:gd name="T16" fmla="*/ 18 w 32"/>
                <a:gd name="T17" fmla="*/ 30 h 102"/>
                <a:gd name="T18" fmla="*/ 20 w 32"/>
                <a:gd name="T19" fmla="*/ 26 h 102"/>
                <a:gd name="T20" fmla="*/ 32 w 32"/>
                <a:gd name="T21" fmla="*/ 0 h 102"/>
                <a:gd name="T22" fmla="*/ 18 w 32"/>
                <a:gd name="T23" fmla="*/ 18 h 102"/>
                <a:gd name="T24" fmla="*/ 14 w 32"/>
                <a:gd name="T25" fmla="*/ 28 h 102"/>
                <a:gd name="T26" fmla="*/ 10 w 32"/>
                <a:gd name="T27" fmla="*/ 42 h 102"/>
                <a:gd name="T28" fmla="*/ 6 w 32"/>
                <a:gd name="T29" fmla="*/ 6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02"/>
                <a:gd name="T47" fmla="*/ 32 w 32"/>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02">
                  <a:moveTo>
                    <a:pt x="6" y="66"/>
                  </a:moveTo>
                  <a:lnTo>
                    <a:pt x="4" y="86"/>
                  </a:lnTo>
                  <a:lnTo>
                    <a:pt x="0" y="102"/>
                  </a:lnTo>
                  <a:lnTo>
                    <a:pt x="4" y="98"/>
                  </a:lnTo>
                  <a:lnTo>
                    <a:pt x="6" y="90"/>
                  </a:lnTo>
                  <a:lnTo>
                    <a:pt x="10" y="72"/>
                  </a:lnTo>
                  <a:lnTo>
                    <a:pt x="14" y="52"/>
                  </a:lnTo>
                  <a:lnTo>
                    <a:pt x="16" y="38"/>
                  </a:lnTo>
                  <a:lnTo>
                    <a:pt x="18" y="30"/>
                  </a:lnTo>
                  <a:lnTo>
                    <a:pt x="20" y="26"/>
                  </a:lnTo>
                  <a:lnTo>
                    <a:pt x="32" y="0"/>
                  </a:lnTo>
                  <a:lnTo>
                    <a:pt x="18" y="18"/>
                  </a:lnTo>
                  <a:lnTo>
                    <a:pt x="14" y="28"/>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30271" name="Freeform 1330"/>
            <p:cNvSpPr>
              <a:spLocks/>
            </p:cNvSpPr>
            <p:nvPr/>
          </p:nvSpPr>
          <p:spPr bwMode="auto">
            <a:xfrm>
              <a:off x="1022" y="2732"/>
              <a:ext cx="46" cy="46"/>
            </a:xfrm>
            <a:custGeom>
              <a:avLst/>
              <a:gdLst>
                <a:gd name="T0" fmla="*/ 32 w 46"/>
                <a:gd name="T1" fmla="*/ 10 h 46"/>
                <a:gd name="T2" fmla="*/ 22 w 46"/>
                <a:gd name="T3" fmla="*/ 20 h 46"/>
                <a:gd name="T4" fmla="*/ 8 w 46"/>
                <a:gd name="T5" fmla="*/ 34 h 46"/>
                <a:gd name="T6" fmla="*/ 0 w 46"/>
                <a:gd name="T7" fmla="*/ 46 h 46"/>
                <a:gd name="T8" fmla="*/ 12 w 46"/>
                <a:gd name="T9" fmla="*/ 32 h 46"/>
                <a:gd name="T10" fmla="*/ 24 w 46"/>
                <a:gd name="T11" fmla="*/ 22 h 46"/>
                <a:gd name="T12" fmla="*/ 40 w 46"/>
                <a:gd name="T13" fmla="*/ 6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2" y="20"/>
                  </a:lnTo>
                  <a:lnTo>
                    <a:pt x="8" y="34"/>
                  </a:lnTo>
                  <a:lnTo>
                    <a:pt x="0" y="46"/>
                  </a:lnTo>
                  <a:lnTo>
                    <a:pt x="12" y="32"/>
                  </a:lnTo>
                  <a:lnTo>
                    <a:pt x="24" y="22"/>
                  </a:lnTo>
                  <a:lnTo>
                    <a:pt x="40" y="6"/>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30272" name="Freeform 1331"/>
            <p:cNvSpPr>
              <a:spLocks/>
            </p:cNvSpPr>
            <p:nvPr/>
          </p:nvSpPr>
          <p:spPr bwMode="auto">
            <a:xfrm>
              <a:off x="996" y="2820"/>
              <a:ext cx="42" cy="56"/>
            </a:xfrm>
            <a:custGeom>
              <a:avLst/>
              <a:gdLst>
                <a:gd name="T0" fmla="*/ 0 w 42"/>
                <a:gd name="T1" fmla="*/ 56 h 56"/>
                <a:gd name="T2" fmla="*/ 4 w 42"/>
                <a:gd name="T3" fmla="*/ 44 h 56"/>
                <a:gd name="T4" fmla="*/ 8 w 42"/>
                <a:gd name="T5" fmla="*/ 32 h 56"/>
                <a:gd name="T6" fmla="*/ 10 w 42"/>
                <a:gd name="T7" fmla="*/ 20 h 56"/>
                <a:gd name="T8" fmla="*/ 14 w 42"/>
                <a:gd name="T9" fmla="*/ 4 h 56"/>
                <a:gd name="T10" fmla="*/ 16 w 42"/>
                <a:gd name="T11" fmla="*/ 4 h 56"/>
                <a:gd name="T12" fmla="*/ 18 w 42"/>
                <a:gd name="T13" fmla="*/ 4 h 56"/>
                <a:gd name="T14" fmla="*/ 28 w 42"/>
                <a:gd name="T15" fmla="*/ 10 h 56"/>
                <a:gd name="T16" fmla="*/ 36 w 42"/>
                <a:gd name="T17" fmla="*/ 14 h 56"/>
                <a:gd name="T18" fmla="*/ 40 w 42"/>
                <a:gd name="T19" fmla="*/ 14 h 56"/>
                <a:gd name="T20" fmla="*/ 42 w 42"/>
                <a:gd name="T21" fmla="*/ 12 h 56"/>
                <a:gd name="T22" fmla="*/ 40 w 42"/>
                <a:gd name="T23" fmla="*/ 14 h 56"/>
                <a:gd name="T24" fmla="*/ 36 w 42"/>
                <a:gd name="T25" fmla="*/ 14 h 56"/>
                <a:gd name="T26" fmla="*/ 26 w 42"/>
                <a:gd name="T27" fmla="*/ 8 h 56"/>
                <a:gd name="T28" fmla="*/ 16 w 42"/>
                <a:gd name="T29" fmla="*/ 0 h 56"/>
                <a:gd name="T30" fmla="*/ 12 w 42"/>
                <a:gd name="T31" fmla="*/ 0 h 56"/>
                <a:gd name="T32" fmla="*/ 10 w 42"/>
                <a:gd name="T33" fmla="*/ 0 h 56"/>
                <a:gd name="T34" fmla="*/ 8 w 42"/>
                <a:gd name="T35" fmla="*/ 6 h 56"/>
                <a:gd name="T36" fmla="*/ 8 w 42"/>
                <a:gd name="T37" fmla="*/ 16 h 56"/>
                <a:gd name="T38" fmla="*/ 6 w 42"/>
                <a:gd name="T39" fmla="*/ 28 h 56"/>
                <a:gd name="T40" fmla="*/ 4 w 42"/>
                <a:gd name="T41" fmla="*/ 40 h 56"/>
                <a:gd name="T42" fmla="*/ 2 w 42"/>
                <a:gd name="T43" fmla="*/ 48 h 56"/>
                <a:gd name="T44" fmla="*/ 0 w 42"/>
                <a:gd name="T45" fmla="*/ 54 h 56"/>
                <a:gd name="T46" fmla="*/ 0 w 42"/>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6"/>
                <a:gd name="T74" fmla="*/ 42 w 42"/>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6">
                  <a:moveTo>
                    <a:pt x="0" y="56"/>
                  </a:moveTo>
                  <a:lnTo>
                    <a:pt x="4" y="44"/>
                  </a:lnTo>
                  <a:lnTo>
                    <a:pt x="8" y="32"/>
                  </a:lnTo>
                  <a:lnTo>
                    <a:pt x="10" y="20"/>
                  </a:lnTo>
                  <a:lnTo>
                    <a:pt x="14" y="4"/>
                  </a:lnTo>
                  <a:lnTo>
                    <a:pt x="16" y="4"/>
                  </a:lnTo>
                  <a:lnTo>
                    <a:pt x="18" y="4"/>
                  </a:lnTo>
                  <a:lnTo>
                    <a:pt x="28" y="10"/>
                  </a:lnTo>
                  <a:lnTo>
                    <a:pt x="36" y="14"/>
                  </a:lnTo>
                  <a:lnTo>
                    <a:pt x="40" y="14"/>
                  </a:lnTo>
                  <a:lnTo>
                    <a:pt x="42" y="12"/>
                  </a:lnTo>
                  <a:lnTo>
                    <a:pt x="40" y="14"/>
                  </a:lnTo>
                  <a:lnTo>
                    <a:pt x="36" y="14"/>
                  </a:lnTo>
                  <a:lnTo>
                    <a:pt x="26" y="8"/>
                  </a:lnTo>
                  <a:lnTo>
                    <a:pt x="16" y="0"/>
                  </a:lnTo>
                  <a:lnTo>
                    <a:pt x="12" y="0"/>
                  </a:lnTo>
                  <a:lnTo>
                    <a:pt x="10" y="0"/>
                  </a:lnTo>
                  <a:lnTo>
                    <a:pt x="8" y="6"/>
                  </a:lnTo>
                  <a:lnTo>
                    <a:pt x="8" y="16"/>
                  </a:lnTo>
                  <a:lnTo>
                    <a:pt x="6" y="28"/>
                  </a:lnTo>
                  <a:lnTo>
                    <a:pt x="4"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30273" name="Freeform 1332"/>
            <p:cNvSpPr>
              <a:spLocks/>
            </p:cNvSpPr>
            <p:nvPr/>
          </p:nvSpPr>
          <p:spPr bwMode="auto">
            <a:xfrm>
              <a:off x="994" y="2838"/>
              <a:ext cx="58" cy="38"/>
            </a:xfrm>
            <a:custGeom>
              <a:avLst/>
              <a:gdLst>
                <a:gd name="T0" fmla="*/ 0 w 58"/>
                <a:gd name="T1" fmla="*/ 38 h 38"/>
                <a:gd name="T2" fmla="*/ 16 w 58"/>
                <a:gd name="T3" fmla="*/ 18 h 38"/>
                <a:gd name="T4" fmla="*/ 26 w 58"/>
                <a:gd name="T5" fmla="*/ 6 h 38"/>
                <a:gd name="T6" fmla="*/ 32 w 58"/>
                <a:gd name="T7" fmla="*/ 0 h 38"/>
                <a:gd name="T8" fmla="*/ 38 w 58"/>
                <a:gd name="T9" fmla="*/ 2 h 38"/>
                <a:gd name="T10" fmla="*/ 42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50 w 58"/>
                <a:gd name="T25" fmla="*/ 10 h 38"/>
                <a:gd name="T26" fmla="*/ 44 w 58"/>
                <a:gd name="T27" fmla="*/ 4 h 38"/>
                <a:gd name="T28" fmla="*/ 40 w 58"/>
                <a:gd name="T29" fmla="*/ 2 h 38"/>
                <a:gd name="T30" fmla="*/ 34 w 58"/>
                <a:gd name="T31" fmla="*/ 2 h 38"/>
                <a:gd name="T32" fmla="*/ 30 w 58"/>
                <a:gd name="T33" fmla="*/ 6 h 38"/>
                <a:gd name="T34" fmla="*/ 22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8" y="2"/>
                  </a:lnTo>
                  <a:lnTo>
                    <a:pt x="42" y="2"/>
                  </a:lnTo>
                  <a:lnTo>
                    <a:pt x="48" y="8"/>
                  </a:lnTo>
                  <a:lnTo>
                    <a:pt x="54" y="14"/>
                  </a:lnTo>
                  <a:lnTo>
                    <a:pt x="56" y="16"/>
                  </a:lnTo>
                  <a:lnTo>
                    <a:pt x="58" y="14"/>
                  </a:lnTo>
                  <a:lnTo>
                    <a:pt x="56" y="16"/>
                  </a:lnTo>
                  <a:lnTo>
                    <a:pt x="54" y="14"/>
                  </a:lnTo>
                  <a:lnTo>
                    <a:pt x="50" y="10"/>
                  </a:lnTo>
                  <a:lnTo>
                    <a:pt x="44" y="4"/>
                  </a:lnTo>
                  <a:lnTo>
                    <a:pt x="40" y="2"/>
                  </a:lnTo>
                  <a:lnTo>
                    <a:pt x="34" y="2"/>
                  </a:lnTo>
                  <a:lnTo>
                    <a:pt x="30" y="6"/>
                  </a:lnTo>
                  <a:lnTo>
                    <a:pt x="22" y="16"/>
                  </a:lnTo>
                  <a:lnTo>
                    <a:pt x="8" y="36"/>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4" name="Freeform 1333"/>
            <p:cNvSpPr>
              <a:spLocks/>
            </p:cNvSpPr>
            <p:nvPr/>
          </p:nvSpPr>
          <p:spPr bwMode="auto">
            <a:xfrm>
              <a:off x="994" y="2838"/>
              <a:ext cx="58" cy="38"/>
            </a:xfrm>
            <a:custGeom>
              <a:avLst/>
              <a:gdLst>
                <a:gd name="T0" fmla="*/ 0 w 58"/>
                <a:gd name="T1" fmla="*/ 38 h 38"/>
                <a:gd name="T2" fmla="*/ 16 w 58"/>
                <a:gd name="T3" fmla="*/ 18 h 38"/>
                <a:gd name="T4" fmla="*/ 26 w 58"/>
                <a:gd name="T5" fmla="*/ 6 h 38"/>
                <a:gd name="T6" fmla="*/ 32 w 58"/>
                <a:gd name="T7" fmla="*/ 0 h 38"/>
                <a:gd name="T8" fmla="*/ 38 w 58"/>
                <a:gd name="T9" fmla="*/ 2 h 38"/>
                <a:gd name="T10" fmla="*/ 42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50 w 58"/>
                <a:gd name="T25" fmla="*/ 10 h 38"/>
                <a:gd name="T26" fmla="*/ 44 w 58"/>
                <a:gd name="T27" fmla="*/ 4 h 38"/>
                <a:gd name="T28" fmla="*/ 40 w 58"/>
                <a:gd name="T29" fmla="*/ 2 h 38"/>
                <a:gd name="T30" fmla="*/ 34 w 58"/>
                <a:gd name="T31" fmla="*/ 2 h 38"/>
                <a:gd name="T32" fmla="*/ 30 w 58"/>
                <a:gd name="T33" fmla="*/ 6 h 38"/>
                <a:gd name="T34" fmla="*/ 22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8" y="2"/>
                  </a:lnTo>
                  <a:lnTo>
                    <a:pt x="42" y="2"/>
                  </a:lnTo>
                  <a:lnTo>
                    <a:pt x="48" y="8"/>
                  </a:lnTo>
                  <a:lnTo>
                    <a:pt x="54" y="14"/>
                  </a:lnTo>
                  <a:lnTo>
                    <a:pt x="56" y="16"/>
                  </a:lnTo>
                  <a:lnTo>
                    <a:pt x="58" y="14"/>
                  </a:lnTo>
                  <a:lnTo>
                    <a:pt x="56" y="16"/>
                  </a:lnTo>
                  <a:lnTo>
                    <a:pt x="54" y="14"/>
                  </a:lnTo>
                  <a:lnTo>
                    <a:pt x="50" y="10"/>
                  </a:lnTo>
                  <a:lnTo>
                    <a:pt x="44" y="4"/>
                  </a:lnTo>
                  <a:lnTo>
                    <a:pt x="40" y="2"/>
                  </a:lnTo>
                  <a:lnTo>
                    <a:pt x="34" y="2"/>
                  </a:lnTo>
                  <a:lnTo>
                    <a:pt x="30" y="6"/>
                  </a:lnTo>
                  <a:lnTo>
                    <a:pt x="22" y="16"/>
                  </a:lnTo>
                  <a:lnTo>
                    <a:pt x="8" y="36"/>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75" name="Freeform 1334"/>
            <p:cNvSpPr>
              <a:spLocks/>
            </p:cNvSpPr>
            <p:nvPr/>
          </p:nvSpPr>
          <p:spPr bwMode="auto">
            <a:xfrm>
              <a:off x="924" y="2866"/>
              <a:ext cx="72" cy="12"/>
            </a:xfrm>
            <a:custGeom>
              <a:avLst/>
              <a:gdLst>
                <a:gd name="T0" fmla="*/ 70 w 72"/>
                <a:gd name="T1" fmla="*/ 12 h 12"/>
                <a:gd name="T2" fmla="*/ 60 w 72"/>
                <a:gd name="T3" fmla="*/ 10 h 12"/>
                <a:gd name="T4" fmla="*/ 38 w 72"/>
                <a:gd name="T5" fmla="*/ 4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4 w 72"/>
                <a:gd name="T19" fmla="*/ 2 h 12"/>
                <a:gd name="T20" fmla="*/ 16 w 72"/>
                <a:gd name="T21" fmla="*/ 2 h 12"/>
                <a:gd name="T22" fmla="*/ 28 w 72"/>
                <a:gd name="T23" fmla="*/ 2 h 12"/>
                <a:gd name="T24" fmla="*/ 38 w 72"/>
                <a:gd name="T25" fmla="*/ 2 h 12"/>
                <a:gd name="T26" fmla="*/ 58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4"/>
                  </a:lnTo>
                  <a:lnTo>
                    <a:pt x="28" y="4"/>
                  </a:lnTo>
                  <a:lnTo>
                    <a:pt x="16" y="4"/>
                  </a:lnTo>
                  <a:lnTo>
                    <a:pt x="6" y="4"/>
                  </a:lnTo>
                  <a:lnTo>
                    <a:pt x="2" y="2"/>
                  </a:lnTo>
                  <a:lnTo>
                    <a:pt x="0" y="0"/>
                  </a:lnTo>
                  <a:lnTo>
                    <a:pt x="2" y="2"/>
                  </a:lnTo>
                  <a:lnTo>
                    <a:pt x="4" y="2"/>
                  </a:lnTo>
                  <a:lnTo>
                    <a:pt x="16" y="2"/>
                  </a:lnTo>
                  <a:lnTo>
                    <a:pt x="28" y="2"/>
                  </a:lnTo>
                  <a:lnTo>
                    <a:pt x="38" y="2"/>
                  </a:lnTo>
                  <a:lnTo>
                    <a:pt x="58"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6" name="Freeform 1335"/>
            <p:cNvSpPr>
              <a:spLocks/>
            </p:cNvSpPr>
            <p:nvPr/>
          </p:nvSpPr>
          <p:spPr bwMode="auto">
            <a:xfrm>
              <a:off x="924" y="2866"/>
              <a:ext cx="72" cy="12"/>
            </a:xfrm>
            <a:custGeom>
              <a:avLst/>
              <a:gdLst>
                <a:gd name="T0" fmla="*/ 70 w 72"/>
                <a:gd name="T1" fmla="*/ 12 h 12"/>
                <a:gd name="T2" fmla="*/ 60 w 72"/>
                <a:gd name="T3" fmla="*/ 10 h 12"/>
                <a:gd name="T4" fmla="*/ 38 w 72"/>
                <a:gd name="T5" fmla="*/ 4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4 w 72"/>
                <a:gd name="T19" fmla="*/ 2 h 12"/>
                <a:gd name="T20" fmla="*/ 16 w 72"/>
                <a:gd name="T21" fmla="*/ 2 h 12"/>
                <a:gd name="T22" fmla="*/ 28 w 72"/>
                <a:gd name="T23" fmla="*/ 2 h 12"/>
                <a:gd name="T24" fmla="*/ 38 w 72"/>
                <a:gd name="T25" fmla="*/ 2 h 12"/>
                <a:gd name="T26" fmla="*/ 58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4"/>
                  </a:lnTo>
                  <a:lnTo>
                    <a:pt x="28" y="4"/>
                  </a:lnTo>
                  <a:lnTo>
                    <a:pt x="16" y="4"/>
                  </a:lnTo>
                  <a:lnTo>
                    <a:pt x="6" y="4"/>
                  </a:lnTo>
                  <a:lnTo>
                    <a:pt x="2" y="2"/>
                  </a:lnTo>
                  <a:lnTo>
                    <a:pt x="0" y="0"/>
                  </a:lnTo>
                  <a:lnTo>
                    <a:pt x="2" y="2"/>
                  </a:lnTo>
                  <a:lnTo>
                    <a:pt x="4" y="2"/>
                  </a:lnTo>
                  <a:lnTo>
                    <a:pt x="16" y="2"/>
                  </a:lnTo>
                  <a:lnTo>
                    <a:pt x="28" y="2"/>
                  </a:lnTo>
                  <a:lnTo>
                    <a:pt x="38" y="2"/>
                  </a:lnTo>
                  <a:lnTo>
                    <a:pt x="58"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77" name="Freeform 1336"/>
            <p:cNvSpPr>
              <a:spLocks/>
            </p:cNvSpPr>
            <p:nvPr/>
          </p:nvSpPr>
          <p:spPr bwMode="auto">
            <a:xfrm>
              <a:off x="940" y="2838"/>
              <a:ext cx="56" cy="38"/>
            </a:xfrm>
            <a:custGeom>
              <a:avLst/>
              <a:gdLst>
                <a:gd name="T0" fmla="*/ 56 w 56"/>
                <a:gd name="T1" fmla="*/ 38 h 38"/>
                <a:gd name="T2" fmla="*/ 42 w 56"/>
                <a:gd name="T3" fmla="*/ 16 h 38"/>
                <a:gd name="T4" fmla="*/ 32 w 56"/>
                <a:gd name="T5" fmla="*/ 6 h 38"/>
                <a:gd name="T6" fmla="*/ 26 w 56"/>
                <a:gd name="T7" fmla="*/ 0 h 38"/>
                <a:gd name="T8" fmla="*/ 22 w 56"/>
                <a:gd name="T9" fmla="*/ 2 h 38"/>
                <a:gd name="T10" fmla="*/ 18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10 w 56"/>
                <a:gd name="T25" fmla="*/ 10 h 38"/>
                <a:gd name="T26" fmla="*/ 16 w 56"/>
                <a:gd name="T27" fmla="*/ 4 h 38"/>
                <a:gd name="T28" fmla="*/ 20 w 56"/>
                <a:gd name="T29" fmla="*/ 2 h 38"/>
                <a:gd name="T30" fmla="*/ 24 w 56"/>
                <a:gd name="T31" fmla="*/ 2 h 38"/>
                <a:gd name="T32" fmla="*/ 30 w 56"/>
                <a:gd name="T33" fmla="*/ 6 h 38"/>
                <a:gd name="T34" fmla="*/ 38 w 56"/>
                <a:gd name="T35" fmla="*/ 14 h 38"/>
                <a:gd name="T36" fmla="*/ 46 w 56"/>
                <a:gd name="T37" fmla="*/ 24 h 38"/>
                <a:gd name="T38" fmla="*/ 52 w 56"/>
                <a:gd name="T39" fmla="*/ 32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2" y="16"/>
                  </a:lnTo>
                  <a:lnTo>
                    <a:pt x="32" y="6"/>
                  </a:lnTo>
                  <a:lnTo>
                    <a:pt x="26" y="0"/>
                  </a:lnTo>
                  <a:lnTo>
                    <a:pt x="22" y="2"/>
                  </a:lnTo>
                  <a:lnTo>
                    <a:pt x="18" y="2"/>
                  </a:lnTo>
                  <a:lnTo>
                    <a:pt x="10" y="8"/>
                  </a:lnTo>
                  <a:lnTo>
                    <a:pt x="4" y="14"/>
                  </a:lnTo>
                  <a:lnTo>
                    <a:pt x="2" y="16"/>
                  </a:lnTo>
                  <a:lnTo>
                    <a:pt x="0" y="14"/>
                  </a:lnTo>
                  <a:lnTo>
                    <a:pt x="2" y="16"/>
                  </a:lnTo>
                  <a:lnTo>
                    <a:pt x="4" y="14"/>
                  </a:lnTo>
                  <a:lnTo>
                    <a:pt x="10" y="10"/>
                  </a:lnTo>
                  <a:lnTo>
                    <a:pt x="16" y="4"/>
                  </a:lnTo>
                  <a:lnTo>
                    <a:pt x="20" y="2"/>
                  </a:lnTo>
                  <a:lnTo>
                    <a:pt x="24" y="2"/>
                  </a:lnTo>
                  <a:lnTo>
                    <a:pt x="30" y="6"/>
                  </a:lnTo>
                  <a:lnTo>
                    <a:pt x="38" y="14"/>
                  </a:lnTo>
                  <a:lnTo>
                    <a:pt x="46" y="24"/>
                  </a:lnTo>
                  <a:lnTo>
                    <a:pt x="52" y="32"/>
                  </a:lnTo>
                  <a:lnTo>
                    <a:pt x="56"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8" name="Freeform 1337"/>
            <p:cNvSpPr>
              <a:spLocks/>
            </p:cNvSpPr>
            <p:nvPr/>
          </p:nvSpPr>
          <p:spPr bwMode="auto">
            <a:xfrm>
              <a:off x="940" y="2838"/>
              <a:ext cx="56" cy="38"/>
            </a:xfrm>
            <a:custGeom>
              <a:avLst/>
              <a:gdLst>
                <a:gd name="T0" fmla="*/ 56 w 56"/>
                <a:gd name="T1" fmla="*/ 38 h 38"/>
                <a:gd name="T2" fmla="*/ 42 w 56"/>
                <a:gd name="T3" fmla="*/ 16 h 38"/>
                <a:gd name="T4" fmla="*/ 32 w 56"/>
                <a:gd name="T5" fmla="*/ 6 h 38"/>
                <a:gd name="T6" fmla="*/ 26 w 56"/>
                <a:gd name="T7" fmla="*/ 0 h 38"/>
                <a:gd name="T8" fmla="*/ 22 w 56"/>
                <a:gd name="T9" fmla="*/ 2 h 38"/>
                <a:gd name="T10" fmla="*/ 18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10 w 56"/>
                <a:gd name="T25" fmla="*/ 10 h 38"/>
                <a:gd name="T26" fmla="*/ 16 w 56"/>
                <a:gd name="T27" fmla="*/ 4 h 38"/>
                <a:gd name="T28" fmla="*/ 20 w 56"/>
                <a:gd name="T29" fmla="*/ 2 h 38"/>
                <a:gd name="T30" fmla="*/ 24 w 56"/>
                <a:gd name="T31" fmla="*/ 2 h 38"/>
                <a:gd name="T32" fmla="*/ 30 w 56"/>
                <a:gd name="T33" fmla="*/ 6 h 38"/>
                <a:gd name="T34" fmla="*/ 38 w 56"/>
                <a:gd name="T35" fmla="*/ 14 h 38"/>
                <a:gd name="T36" fmla="*/ 46 w 56"/>
                <a:gd name="T37" fmla="*/ 24 h 38"/>
                <a:gd name="T38" fmla="*/ 52 w 56"/>
                <a:gd name="T39" fmla="*/ 32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2" y="16"/>
                  </a:lnTo>
                  <a:lnTo>
                    <a:pt x="32" y="6"/>
                  </a:lnTo>
                  <a:lnTo>
                    <a:pt x="26" y="0"/>
                  </a:lnTo>
                  <a:lnTo>
                    <a:pt x="22" y="2"/>
                  </a:lnTo>
                  <a:lnTo>
                    <a:pt x="18" y="2"/>
                  </a:lnTo>
                  <a:lnTo>
                    <a:pt x="10" y="8"/>
                  </a:lnTo>
                  <a:lnTo>
                    <a:pt x="4" y="14"/>
                  </a:lnTo>
                  <a:lnTo>
                    <a:pt x="2" y="16"/>
                  </a:lnTo>
                  <a:lnTo>
                    <a:pt x="0" y="14"/>
                  </a:lnTo>
                  <a:lnTo>
                    <a:pt x="2" y="16"/>
                  </a:lnTo>
                  <a:lnTo>
                    <a:pt x="4" y="14"/>
                  </a:lnTo>
                  <a:lnTo>
                    <a:pt x="10" y="10"/>
                  </a:lnTo>
                  <a:lnTo>
                    <a:pt x="16" y="4"/>
                  </a:lnTo>
                  <a:lnTo>
                    <a:pt x="20" y="2"/>
                  </a:lnTo>
                  <a:lnTo>
                    <a:pt x="24" y="2"/>
                  </a:lnTo>
                  <a:lnTo>
                    <a:pt x="30" y="6"/>
                  </a:lnTo>
                  <a:lnTo>
                    <a:pt x="38" y="14"/>
                  </a:lnTo>
                  <a:lnTo>
                    <a:pt x="46" y="24"/>
                  </a:lnTo>
                  <a:lnTo>
                    <a:pt x="52" y="32"/>
                  </a:lnTo>
                  <a:lnTo>
                    <a:pt x="56"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79" name="Freeform 1338"/>
            <p:cNvSpPr>
              <a:spLocks/>
            </p:cNvSpPr>
            <p:nvPr/>
          </p:nvSpPr>
          <p:spPr bwMode="auto">
            <a:xfrm>
              <a:off x="996" y="2808"/>
              <a:ext cx="46" cy="68"/>
            </a:xfrm>
            <a:custGeom>
              <a:avLst/>
              <a:gdLst>
                <a:gd name="T0" fmla="*/ 0 w 46"/>
                <a:gd name="T1" fmla="*/ 68 h 68"/>
                <a:gd name="T2" fmla="*/ 6 w 46"/>
                <a:gd name="T3" fmla="*/ 56 h 68"/>
                <a:gd name="T4" fmla="*/ 10 w 46"/>
                <a:gd name="T5" fmla="*/ 46 h 68"/>
                <a:gd name="T6" fmla="*/ 16 w 46"/>
                <a:gd name="T7" fmla="*/ 36 h 68"/>
                <a:gd name="T8" fmla="*/ 24 w 46"/>
                <a:gd name="T9" fmla="*/ 20 h 68"/>
                <a:gd name="T10" fmla="*/ 34 w 46"/>
                <a:gd name="T11" fmla="*/ 12 h 68"/>
                <a:gd name="T12" fmla="*/ 40 w 46"/>
                <a:gd name="T13" fmla="*/ 6 h 68"/>
                <a:gd name="T14" fmla="*/ 46 w 46"/>
                <a:gd name="T15" fmla="*/ 0 h 68"/>
                <a:gd name="T16" fmla="*/ 40 w 46"/>
                <a:gd name="T17" fmla="*/ 4 h 68"/>
                <a:gd name="T18" fmla="*/ 32 w 46"/>
                <a:gd name="T19" fmla="*/ 8 h 68"/>
                <a:gd name="T20" fmla="*/ 22 w 46"/>
                <a:gd name="T21" fmla="*/ 16 h 68"/>
                <a:gd name="T22" fmla="*/ 18 w 46"/>
                <a:gd name="T23" fmla="*/ 22 h 68"/>
                <a:gd name="T24" fmla="*/ 14 w 46"/>
                <a:gd name="T25" fmla="*/ 30 h 68"/>
                <a:gd name="T26" fmla="*/ 10 w 46"/>
                <a:gd name="T27" fmla="*/ 42 h 68"/>
                <a:gd name="T28" fmla="*/ 6 w 46"/>
                <a:gd name="T29" fmla="*/ 54 h 68"/>
                <a:gd name="T30" fmla="*/ 2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6" y="56"/>
                  </a:lnTo>
                  <a:lnTo>
                    <a:pt x="10" y="46"/>
                  </a:lnTo>
                  <a:lnTo>
                    <a:pt x="16" y="36"/>
                  </a:lnTo>
                  <a:lnTo>
                    <a:pt x="24" y="20"/>
                  </a:lnTo>
                  <a:lnTo>
                    <a:pt x="34" y="12"/>
                  </a:lnTo>
                  <a:lnTo>
                    <a:pt x="40" y="6"/>
                  </a:lnTo>
                  <a:lnTo>
                    <a:pt x="46" y="0"/>
                  </a:lnTo>
                  <a:lnTo>
                    <a:pt x="40" y="4"/>
                  </a:lnTo>
                  <a:lnTo>
                    <a:pt x="32" y="8"/>
                  </a:lnTo>
                  <a:lnTo>
                    <a:pt x="22" y="16"/>
                  </a:lnTo>
                  <a:lnTo>
                    <a:pt x="18" y="22"/>
                  </a:lnTo>
                  <a:lnTo>
                    <a:pt x="14" y="30"/>
                  </a:lnTo>
                  <a:lnTo>
                    <a:pt x="10" y="42"/>
                  </a:lnTo>
                  <a:lnTo>
                    <a:pt x="6" y="54"/>
                  </a:lnTo>
                  <a:lnTo>
                    <a:pt x="2"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280" name="Freeform 1339"/>
            <p:cNvSpPr>
              <a:spLocks/>
            </p:cNvSpPr>
            <p:nvPr/>
          </p:nvSpPr>
          <p:spPr bwMode="auto">
            <a:xfrm>
              <a:off x="984" y="2874"/>
              <a:ext cx="12" cy="8"/>
            </a:xfrm>
            <a:custGeom>
              <a:avLst/>
              <a:gdLst>
                <a:gd name="T0" fmla="*/ 12 w 12"/>
                <a:gd name="T1" fmla="*/ 0 h 8"/>
                <a:gd name="T2" fmla="*/ 8 w 12"/>
                <a:gd name="T3" fmla="*/ 0 h 8"/>
                <a:gd name="T4" fmla="*/ 6 w 12"/>
                <a:gd name="T5" fmla="*/ 0 h 8"/>
                <a:gd name="T6" fmla="*/ 4 w 12"/>
                <a:gd name="T7" fmla="*/ 2 h 8"/>
                <a:gd name="T8" fmla="*/ 0 w 12"/>
                <a:gd name="T9" fmla="*/ 8 h 8"/>
                <a:gd name="T10" fmla="*/ 4 w 12"/>
                <a:gd name="T11" fmla="*/ 4 h 8"/>
                <a:gd name="T12" fmla="*/ 12 w 12"/>
                <a:gd name="T13" fmla="*/ 2 h 8"/>
                <a:gd name="T14" fmla="*/ 12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0"/>
                  </a:moveTo>
                  <a:lnTo>
                    <a:pt x="8" y="0"/>
                  </a:lnTo>
                  <a:lnTo>
                    <a:pt x="6" y="0"/>
                  </a:lnTo>
                  <a:lnTo>
                    <a:pt x="4" y="2"/>
                  </a:lnTo>
                  <a:lnTo>
                    <a:pt x="0" y="8"/>
                  </a:lnTo>
                  <a:lnTo>
                    <a:pt x="4" y="4"/>
                  </a:lnTo>
                  <a:lnTo>
                    <a:pt x="12" y="2"/>
                  </a:lnTo>
                  <a:lnTo>
                    <a:pt x="12" y="0"/>
                  </a:lnTo>
                  <a:close/>
                </a:path>
              </a:pathLst>
            </a:custGeom>
            <a:solidFill>
              <a:srgbClr val="55A26A"/>
            </a:solidFill>
            <a:ln w="3175">
              <a:solidFill>
                <a:srgbClr val="1D1D1B"/>
              </a:solidFill>
              <a:round/>
              <a:headEnd/>
              <a:tailEnd/>
            </a:ln>
          </p:spPr>
          <p:txBody>
            <a:bodyPr/>
            <a:lstStyle/>
            <a:p>
              <a:endParaRPr lang="en-US"/>
            </a:p>
          </p:txBody>
        </p:sp>
        <p:sp>
          <p:nvSpPr>
            <p:cNvPr id="30281" name="Freeform 1340"/>
            <p:cNvSpPr>
              <a:spLocks/>
            </p:cNvSpPr>
            <p:nvPr/>
          </p:nvSpPr>
          <p:spPr bwMode="auto">
            <a:xfrm>
              <a:off x="988" y="2750"/>
              <a:ext cx="8" cy="126"/>
            </a:xfrm>
            <a:custGeom>
              <a:avLst/>
              <a:gdLst>
                <a:gd name="T0" fmla="*/ 8 w 8"/>
                <a:gd name="T1" fmla="*/ 126 h 126"/>
                <a:gd name="T2" fmla="*/ 2 w 8"/>
                <a:gd name="T3" fmla="*/ 84 h 126"/>
                <a:gd name="T4" fmla="*/ 0 w 8"/>
                <a:gd name="T5" fmla="*/ 50 h 126"/>
                <a:gd name="T6" fmla="*/ 0 w 8"/>
                <a:gd name="T7" fmla="*/ 36 h 126"/>
                <a:gd name="T8" fmla="*/ 2 w 8"/>
                <a:gd name="T9" fmla="*/ 24 h 126"/>
                <a:gd name="T10" fmla="*/ 8 w 8"/>
                <a:gd name="T11" fmla="*/ 4 h 126"/>
                <a:gd name="T12" fmla="*/ 8 w 8"/>
                <a:gd name="T13" fmla="*/ 0 h 126"/>
                <a:gd name="T14" fmla="*/ 8 w 8"/>
                <a:gd name="T15" fmla="*/ 14 h 126"/>
                <a:gd name="T16" fmla="*/ 8 w 8"/>
                <a:gd name="T17" fmla="*/ 26 h 126"/>
                <a:gd name="T18" fmla="*/ 6 w 8"/>
                <a:gd name="T19" fmla="*/ 38 h 126"/>
                <a:gd name="T20" fmla="*/ 4 w 8"/>
                <a:gd name="T21" fmla="*/ 56 h 126"/>
                <a:gd name="T22" fmla="*/ 6 w 8"/>
                <a:gd name="T23" fmla="*/ 86 h 126"/>
                <a:gd name="T24" fmla="*/ 8 w 8"/>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6"/>
                <a:gd name="T41" fmla="*/ 8 w 8"/>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6">
                  <a:moveTo>
                    <a:pt x="8" y="126"/>
                  </a:moveTo>
                  <a:lnTo>
                    <a:pt x="2" y="84"/>
                  </a:lnTo>
                  <a:lnTo>
                    <a:pt x="0" y="50"/>
                  </a:lnTo>
                  <a:lnTo>
                    <a:pt x="0" y="36"/>
                  </a:lnTo>
                  <a:lnTo>
                    <a:pt x="2" y="24"/>
                  </a:lnTo>
                  <a:lnTo>
                    <a:pt x="8" y="4"/>
                  </a:lnTo>
                  <a:lnTo>
                    <a:pt x="8" y="0"/>
                  </a:lnTo>
                  <a:lnTo>
                    <a:pt x="8" y="14"/>
                  </a:lnTo>
                  <a:lnTo>
                    <a:pt x="8" y="26"/>
                  </a:lnTo>
                  <a:lnTo>
                    <a:pt x="6" y="38"/>
                  </a:lnTo>
                  <a:lnTo>
                    <a:pt x="4" y="56"/>
                  </a:lnTo>
                  <a:lnTo>
                    <a:pt x="6" y="86"/>
                  </a:lnTo>
                  <a:lnTo>
                    <a:pt x="8" y="126"/>
                  </a:lnTo>
                  <a:close/>
                </a:path>
              </a:pathLst>
            </a:custGeom>
            <a:solidFill>
              <a:srgbClr val="55A26A"/>
            </a:solidFill>
            <a:ln w="3175">
              <a:solidFill>
                <a:srgbClr val="1D1D1B"/>
              </a:solidFill>
              <a:round/>
              <a:headEnd/>
              <a:tailEnd/>
            </a:ln>
          </p:spPr>
          <p:txBody>
            <a:bodyPr/>
            <a:lstStyle/>
            <a:p>
              <a:endParaRPr lang="en-US"/>
            </a:p>
          </p:txBody>
        </p:sp>
        <p:sp>
          <p:nvSpPr>
            <p:cNvPr id="30282" name="Freeform 1341"/>
            <p:cNvSpPr>
              <a:spLocks/>
            </p:cNvSpPr>
            <p:nvPr/>
          </p:nvSpPr>
          <p:spPr bwMode="auto">
            <a:xfrm>
              <a:off x="996" y="2872"/>
              <a:ext cx="34" cy="4"/>
            </a:xfrm>
            <a:custGeom>
              <a:avLst/>
              <a:gdLst>
                <a:gd name="T0" fmla="*/ 0 w 34"/>
                <a:gd name="T1" fmla="*/ 4 h 4"/>
                <a:gd name="T2" fmla="*/ 6 w 34"/>
                <a:gd name="T3" fmla="*/ 2 h 4"/>
                <a:gd name="T4" fmla="*/ 18 w 34"/>
                <a:gd name="T5" fmla="*/ 0 h 4"/>
                <a:gd name="T6" fmla="*/ 28 w 34"/>
                <a:gd name="T7" fmla="*/ 0 h 4"/>
                <a:gd name="T8" fmla="*/ 34 w 34"/>
                <a:gd name="T9" fmla="*/ 0 h 4"/>
                <a:gd name="T10" fmla="*/ 30 w 34"/>
                <a:gd name="T11" fmla="*/ 0 h 4"/>
                <a:gd name="T12" fmla="*/ 18 w 34"/>
                <a:gd name="T13" fmla="*/ 4 h 4"/>
                <a:gd name="T14" fmla="*/ 0 w 3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4"/>
                <a:gd name="T26" fmla="*/ 34 w 3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4">
                  <a:moveTo>
                    <a:pt x="0" y="4"/>
                  </a:moveTo>
                  <a:lnTo>
                    <a:pt x="6" y="2"/>
                  </a:lnTo>
                  <a:lnTo>
                    <a:pt x="18" y="0"/>
                  </a:lnTo>
                  <a:lnTo>
                    <a:pt x="28" y="0"/>
                  </a:lnTo>
                  <a:lnTo>
                    <a:pt x="34" y="0"/>
                  </a:lnTo>
                  <a:lnTo>
                    <a:pt x="30" y="0"/>
                  </a:lnTo>
                  <a:lnTo>
                    <a:pt x="18" y="4"/>
                  </a:lnTo>
                  <a:lnTo>
                    <a:pt x="0" y="4"/>
                  </a:lnTo>
                  <a:close/>
                </a:path>
              </a:pathLst>
            </a:custGeom>
            <a:solidFill>
              <a:srgbClr val="55A26A"/>
            </a:solidFill>
            <a:ln w="3175">
              <a:solidFill>
                <a:srgbClr val="1D1D1B"/>
              </a:solidFill>
              <a:round/>
              <a:headEnd/>
              <a:tailEnd/>
            </a:ln>
          </p:spPr>
          <p:txBody>
            <a:bodyPr/>
            <a:lstStyle/>
            <a:p>
              <a:endParaRPr lang="en-US"/>
            </a:p>
          </p:txBody>
        </p:sp>
        <p:sp>
          <p:nvSpPr>
            <p:cNvPr id="30283" name="Freeform 1342"/>
            <p:cNvSpPr>
              <a:spLocks/>
            </p:cNvSpPr>
            <p:nvPr/>
          </p:nvSpPr>
          <p:spPr bwMode="auto">
            <a:xfrm>
              <a:off x="986" y="2874"/>
              <a:ext cx="10" cy="10"/>
            </a:xfrm>
            <a:custGeom>
              <a:avLst/>
              <a:gdLst>
                <a:gd name="T0" fmla="*/ 10 w 10"/>
                <a:gd name="T1" fmla="*/ 0 h 10"/>
                <a:gd name="T2" fmla="*/ 6 w 10"/>
                <a:gd name="T3" fmla="*/ 2 h 10"/>
                <a:gd name="T4" fmla="*/ 4 w 10"/>
                <a:gd name="T5" fmla="*/ 4 h 10"/>
                <a:gd name="T6" fmla="*/ 2 w 10"/>
                <a:gd name="T7" fmla="*/ 6 h 10"/>
                <a:gd name="T8" fmla="*/ 0 w 10"/>
                <a:gd name="T9" fmla="*/ 10 h 10"/>
                <a:gd name="T10" fmla="*/ 2 w 10"/>
                <a:gd name="T11" fmla="*/ 10 h 10"/>
                <a:gd name="T12" fmla="*/ 6 w 10"/>
                <a:gd name="T13" fmla="*/ 6 h 10"/>
                <a:gd name="T14" fmla="*/ 1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10" y="0"/>
                  </a:moveTo>
                  <a:lnTo>
                    <a:pt x="6" y="2"/>
                  </a:lnTo>
                  <a:lnTo>
                    <a:pt x="4" y="4"/>
                  </a:lnTo>
                  <a:lnTo>
                    <a:pt x="2" y="6"/>
                  </a:lnTo>
                  <a:lnTo>
                    <a:pt x="0" y="10"/>
                  </a:lnTo>
                  <a:lnTo>
                    <a:pt x="2" y="10"/>
                  </a:lnTo>
                  <a:lnTo>
                    <a:pt x="6" y="6"/>
                  </a:lnTo>
                  <a:lnTo>
                    <a:pt x="10" y="0"/>
                  </a:lnTo>
                  <a:close/>
                </a:path>
              </a:pathLst>
            </a:custGeom>
            <a:solidFill>
              <a:srgbClr val="55A26A"/>
            </a:solidFill>
            <a:ln w="3175">
              <a:solidFill>
                <a:srgbClr val="1D1D1B"/>
              </a:solidFill>
              <a:round/>
              <a:headEnd/>
              <a:tailEnd/>
            </a:ln>
          </p:spPr>
          <p:txBody>
            <a:bodyPr/>
            <a:lstStyle/>
            <a:p>
              <a:endParaRPr lang="en-US"/>
            </a:p>
          </p:txBody>
        </p:sp>
        <p:sp>
          <p:nvSpPr>
            <p:cNvPr id="30284" name="Freeform 1343"/>
            <p:cNvSpPr>
              <a:spLocks/>
            </p:cNvSpPr>
            <p:nvPr/>
          </p:nvSpPr>
          <p:spPr bwMode="auto">
            <a:xfrm>
              <a:off x="966" y="2762"/>
              <a:ext cx="30" cy="114"/>
            </a:xfrm>
            <a:custGeom>
              <a:avLst/>
              <a:gdLst>
                <a:gd name="T0" fmla="*/ 30 w 30"/>
                <a:gd name="T1" fmla="*/ 114 h 114"/>
                <a:gd name="T2" fmla="*/ 24 w 30"/>
                <a:gd name="T3" fmla="*/ 102 h 114"/>
                <a:gd name="T4" fmla="*/ 20 w 30"/>
                <a:gd name="T5" fmla="*/ 94 h 114"/>
                <a:gd name="T6" fmla="*/ 16 w 30"/>
                <a:gd name="T7" fmla="*/ 82 h 114"/>
                <a:gd name="T8" fmla="*/ 8 w 30"/>
                <a:gd name="T9" fmla="*/ 68 h 114"/>
                <a:gd name="T10" fmla="*/ 2 w 30"/>
                <a:gd name="T11" fmla="*/ 40 h 114"/>
                <a:gd name="T12" fmla="*/ 0 w 30"/>
                <a:gd name="T13" fmla="*/ 18 h 114"/>
                <a:gd name="T14" fmla="*/ 0 w 30"/>
                <a:gd name="T15" fmla="*/ 8 h 114"/>
                <a:gd name="T16" fmla="*/ 2 w 30"/>
                <a:gd name="T17" fmla="*/ 0 h 114"/>
                <a:gd name="T18" fmla="*/ 4 w 30"/>
                <a:gd name="T19" fmla="*/ 26 h 114"/>
                <a:gd name="T20" fmla="*/ 6 w 30"/>
                <a:gd name="T21" fmla="*/ 46 h 114"/>
                <a:gd name="T22" fmla="*/ 10 w 30"/>
                <a:gd name="T23" fmla="*/ 62 h 114"/>
                <a:gd name="T24" fmla="*/ 20 w 30"/>
                <a:gd name="T25" fmla="*/ 88 h 114"/>
                <a:gd name="T26" fmla="*/ 24 w 30"/>
                <a:gd name="T27" fmla="*/ 100 h 114"/>
                <a:gd name="T28" fmla="*/ 30 w 30"/>
                <a:gd name="T29" fmla="*/ 112 h 114"/>
                <a:gd name="T30" fmla="*/ 30 w 30"/>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14"/>
                <a:gd name="T50" fmla="*/ 30 w 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14">
                  <a:moveTo>
                    <a:pt x="30" y="114"/>
                  </a:moveTo>
                  <a:lnTo>
                    <a:pt x="24" y="102"/>
                  </a:lnTo>
                  <a:lnTo>
                    <a:pt x="20" y="94"/>
                  </a:lnTo>
                  <a:lnTo>
                    <a:pt x="16" y="82"/>
                  </a:lnTo>
                  <a:lnTo>
                    <a:pt x="8" y="68"/>
                  </a:lnTo>
                  <a:lnTo>
                    <a:pt x="2" y="40"/>
                  </a:lnTo>
                  <a:lnTo>
                    <a:pt x="0" y="18"/>
                  </a:lnTo>
                  <a:lnTo>
                    <a:pt x="0" y="8"/>
                  </a:lnTo>
                  <a:lnTo>
                    <a:pt x="2" y="0"/>
                  </a:lnTo>
                  <a:lnTo>
                    <a:pt x="4" y="26"/>
                  </a:lnTo>
                  <a:lnTo>
                    <a:pt x="6" y="46"/>
                  </a:lnTo>
                  <a:lnTo>
                    <a:pt x="10" y="62"/>
                  </a:lnTo>
                  <a:lnTo>
                    <a:pt x="20" y="88"/>
                  </a:lnTo>
                  <a:lnTo>
                    <a:pt x="24" y="100"/>
                  </a:lnTo>
                  <a:lnTo>
                    <a:pt x="30" y="112"/>
                  </a:lnTo>
                  <a:lnTo>
                    <a:pt x="30" y="114"/>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5" name="Freeform 1344"/>
            <p:cNvSpPr>
              <a:spLocks/>
            </p:cNvSpPr>
            <p:nvPr/>
          </p:nvSpPr>
          <p:spPr bwMode="auto">
            <a:xfrm>
              <a:off x="966" y="2762"/>
              <a:ext cx="30" cy="114"/>
            </a:xfrm>
            <a:custGeom>
              <a:avLst/>
              <a:gdLst>
                <a:gd name="T0" fmla="*/ 30 w 30"/>
                <a:gd name="T1" fmla="*/ 114 h 114"/>
                <a:gd name="T2" fmla="*/ 24 w 30"/>
                <a:gd name="T3" fmla="*/ 102 h 114"/>
                <a:gd name="T4" fmla="*/ 20 w 30"/>
                <a:gd name="T5" fmla="*/ 94 h 114"/>
                <a:gd name="T6" fmla="*/ 16 w 30"/>
                <a:gd name="T7" fmla="*/ 82 h 114"/>
                <a:gd name="T8" fmla="*/ 8 w 30"/>
                <a:gd name="T9" fmla="*/ 68 h 114"/>
                <a:gd name="T10" fmla="*/ 2 w 30"/>
                <a:gd name="T11" fmla="*/ 40 h 114"/>
                <a:gd name="T12" fmla="*/ 0 w 30"/>
                <a:gd name="T13" fmla="*/ 18 h 114"/>
                <a:gd name="T14" fmla="*/ 0 w 30"/>
                <a:gd name="T15" fmla="*/ 8 h 114"/>
                <a:gd name="T16" fmla="*/ 2 w 30"/>
                <a:gd name="T17" fmla="*/ 0 h 114"/>
                <a:gd name="T18" fmla="*/ 4 w 30"/>
                <a:gd name="T19" fmla="*/ 26 h 114"/>
                <a:gd name="T20" fmla="*/ 6 w 30"/>
                <a:gd name="T21" fmla="*/ 46 h 114"/>
                <a:gd name="T22" fmla="*/ 10 w 30"/>
                <a:gd name="T23" fmla="*/ 62 h 114"/>
                <a:gd name="T24" fmla="*/ 20 w 30"/>
                <a:gd name="T25" fmla="*/ 88 h 114"/>
                <a:gd name="T26" fmla="*/ 24 w 30"/>
                <a:gd name="T27" fmla="*/ 100 h 114"/>
                <a:gd name="T28" fmla="*/ 30 w 30"/>
                <a:gd name="T29" fmla="*/ 112 h 114"/>
                <a:gd name="T30" fmla="*/ 30 w 30"/>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14"/>
                <a:gd name="T50" fmla="*/ 30 w 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14">
                  <a:moveTo>
                    <a:pt x="30" y="114"/>
                  </a:moveTo>
                  <a:lnTo>
                    <a:pt x="24" y="102"/>
                  </a:lnTo>
                  <a:lnTo>
                    <a:pt x="20" y="94"/>
                  </a:lnTo>
                  <a:lnTo>
                    <a:pt x="16" y="82"/>
                  </a:lnTo>
                  <a:lnTo>
                    <a:pt x="8" y="68"/>
                  </a:lnTo>
                  <a:lnTo>
                    <a:pt x="2" y="40"/>
                  </a:lnTo>
                  <a:lnTo>
                    <a:pt x="0" y="18"/>
                  </a:lnTo>
                  <a:lnTo>
                    <a:pt x="0" y="8"/>
                  </a:lnTo>
                  <a:lnTo>
                    <a:pt x="2" y="0"/>
                  </a:lnTo>
                  <a:lnTo>
                    <a:pt x="4" y="26"/>
                  </a:lnTo>
                  <a:lnTo>
                    <a:pt x="6" y="46"/>
                  </a:lnTo>
                  <a:lnTo>
                    <a:pt x="10" y="62"/>
                  </a:lnTo>
                  <a:lnTo>
                    <a:pt x="20" y="88"/>
                  </a:lnTo>
                  <a:lnTo>
                    <a:pt x="24" y="100"/>
                  </a:lnTo>
                  <a:lnTo>
                    <a:pt x="30" y="112"/>
                  </a:lnTo>
                  <a:lnTo>
                    <a:pt x="30" y="114"/>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86" name="Freeform 1345"/>
            <p:cNvSpPr>
              <a:spLocks/>
            </p:cNvSpPr>
            <p:nvPr/>
          </p:nvSpPr>
          <p:spPr bwMode="auto">
            <a:xfrm>
              <a:off x="996" y="2858"/>
              <a:ext cx="32" cy="18"/>
            </a:xfrm>
            <a:custGeom>
              <a:avLst/>
              <a:gdLst>
                <a:gd name="T0" fmla="*/ 0 w 32"/>
                <a:gd name="T1" fmla="*/ 18 h 18"/>
                <a:gd name="T2" fmla="*/ 4 w 32"/>
                <a:gd name="T3" fmla="*/ 12 h 18"/>
                <a:gd name="T4" fmla="*/ 10 w 32"/>
                <a:gd name="T5" fmla="*/ 10 h 18"/>
                <a:gd name="T6" fmla="*/ 16 w 32"/>
                <a:gd name="T7" fmla="*/ 6 h 18"/>
                <a:gd name="T8" fmla="*/ 26 w 32"/>
                <a:gd name="T9" fmla="*/ 2 h 18"/>
                <a:gd name="T10" fmla="*/ 32 w 32"/>
                <a:gd name="T11" fmla="*/ 0 h 18"/>
                <a:gd name="T12" fmla="*/ 28 w 32"/>
                <a:gd name="T13" fmla="*/ 4 h 18"/>
                <a:gd name="T14" fmla="*/ 22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4" y="12"/>
                  </a:lnTo>
                  <a:lnTo>
                    <a:pt x="10" y="10"/>
                  </a:lnTo>
                  <a:lnTo>
                    <a:pt x="16" y="6"/>
                  </a:lnTo>
                  <a:lnTo>
                    <a:pt x="26" y="2"/>
                  </a:lnTo>
                  <a:lnTo>
                    <a:pt x="32" y="0"/>
                  </a:lnTo>
                  <a:lnTo>
                    <a:pt x="28" y="4"/>
                  </a:lnTo>
                  <a:lnTo>
                    <a:pt x="22"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30287" name="Freeform 1346"/>
            <p:cNvSpPr>
              <a:spLocks/>
            </p:cNvSpPr>
            <p:nvPr/>
          </p:nvSpPr>
          <p:spPr bwMode="auto">
            <a:xfrm>
              <a:off x="1108" y="2848"/>
              <a:ext cx="24" cy="30"/>
            </a:xfrm>
            <a:custGeom>
              <a:avLst/>
              <a:gdLst>
                <a:gd name="T0" fmla="*/ 24 w 24"/>
                <a:gd name="T1" fmla="*/ 30 h 30"/>
                <a:gd name="T2" fmla="*/ 18 w 24"/>
                <a:gd name="T3" fmla="*/ 26 h 30"/>
                <a:gd name="T4" fmla="*/ 14 w 24"/>
                <a:gd name="T5" fmla="*/ 22 h 30"/>
                <a:gd name="T6" fmla="*/ 10 w 24"/>
                <a:gd name="T7" fmla="*/ 16 h 30"/>
                <a:gd name="T8" fmla="*/ 4 w 24"/>
                <a:gd name="T9" fmla="*/ 6 h 30"/>
                <a:gd name="T10" fmla="*/ 0 w 24"/>
                <a:gd name="T11" fmla="*/ 0 h 30"/>
                <a:gd name="T12" fmla="*/ 6 w 24"/>
                <a:gd name="T13" fmla="*/ 4 h 30"/>
                <a:gd name="T14" fmla="*/ 10 w 24"/>
                <a:gd name="T15" fmla="*/ 8 h 30"/>
                <a:gd name="T16" fmla="*/ 14 w 24"/>
                <a:gd name="T17" fmla="*/ 14 h 30"/>
                <a:gd name="T18" fmla="*/ 24 w 24"/>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0"/>
                <a:gd name="T32" fmla="*/ 24 w 2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0">
                  <a:moveTo>
                    <a:pt x="24" y="30"/>
                  </a:moveTo>
                  <a:lnTo>
                    <a:pt x="18" y="26"/>
                  </a:lnTo>
                  <a:lnTo>
                    <a:pt x="14" y="22"/>
                  </a:lnTo>
                  <a:lnTo>
                    <a:pt x="10" y="16"/>
                  </a:lnTo>
                  <a:lnTo>
                    <a:pt x="4" y="6"/>
                  </a:lnTo>
                  <a:lnTo>
                    <a:pt x="0" y="0"/>
                  </a:lnTo>
                  <a:lnTo>
                    <a:pt x="6" y="4"/>
                  </a:lnTo>
                  <a:lnTo>
                    <a:pt x="10" y="8"/>
                  </a:lnTo>
                  <a:lnTo>
                    <a:pt x="14" y="14"/>
                  </a:lnTo>
                  <a:lnTo>
                    <a:pt x="24" y="30"/>
                  </a:lnTo>
                  <a:close/>
                </a:path>
              </a:pathLst>
            </a:custGeom>
            <a:solidFill>
              <a:srgbClr val="55A26A"/>
            </a:solidFill>
            <a:ln w="3175">
              <a:solidFill>
                <a:srgbClr val="1D1D1B"/>
              </a:solidFill>
              <a:round/>
              <a:headEnd/>
              <a:tailEnd/>
            </a:ln>
          </p:spPr>
          <p:txBody>
            <a:bodyPr/>
            <a:lstStyle/>
            <a:p>
              <a:endParaRPr lang="en-US"/>
            </a:p>
          </p:txBody>
        </p:sp>
        <p:sp>
          <p:nvSpPr>
            <p:cNvPr id="30288" name="Freeform 1347"/>
            <p:cNvSpPr>
              <a:spLocks/>
            </p:cNvSpPr>
            <p:nvPr/>
          </p:nvSpPr>
          <p:spPr bwMode="auto">
            <a:xfrm>
              <a:off x="1092" y="2816"/>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8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8"/>
                  </a:lnTo>
                  <a:lnTo>
                    <a:pt x="0" y="0"/>
                  </a:lnTo>
                  <a:lnTo>
                    <a:pt x="4" y="10"/>
                  </a:lnTo>
                  <a:lnTo>
                    <a:pt x="8"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9" name="Freeform 1348"/>
            <p:cNvSpPr>
              <a:spLocks/>
            </p:cNvSpPr>
            <p:nvPr/>
          </p:nvSpPr>
          <p:spPr bwMode="auto">
            <a:xfrm>
              <a:off x="1092" y="2816"/>
              <a:ext cx="40" cy="62"/>
            </a:xfrm>
            <a:custGeom>
              <a:avLst/>
              <a:gdLst>
                <a:gd name="T0" fmla="*/ 40 w 40"/>
                <a:gd name="T1" fmla="*/ 62 h 62"/>
                <a:gd name="T2" fmla="*/ 30 w 40"/>
                <a:gd name="T3" fmla="*/ 38 h 62"/>
                <a:gd name="T4" fmla="*/ 24 w 40"/>
                <a:gd name="T5" fmla="*/ 24 h 62"/>
                <a:gd name="T6" fmla="*/ 18 w 40"/>
                <a:gd name="T7" fmla="*/ 18 h 62"/>
                <a:gd name="T8" fmla="*/ 10 w 40"/>
                <a:gd name="T9" fmla="*/ 14 h 62"/>
                <a:gd name="T10" fmla="*/ 6 w 40"/>
                <a:gd name="T11" fmla="*/ 8 h 62"/>
                <a:gd name="T12" fmla="*/ 0 w 40"/>
                <a:gd name="T13" fmla="*/ 0 h 62"/>
                <a:gd name="T14" fmla="*/ 4 w 40"/>
                <a:gd name="T15" fmla="*/ 10 h 62"/>
                <a:gd name="T16" fmla="*/ 8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0" y="14"/>
                  </a:lnTo>
                  <a:lnTo>
                    <a:pt x="6" y="8"/>
                  </a:lnTo>
                  <a:lnTo>
                    <a:pt x="0" y="0"/>
                  </a:lnTo>
                  <a:lnTo>
                    <a:pt x="4" y="10"/>
                  </a:lnTo>
                  <a:lnTo>
                    <a:pt x="8"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90" name="Freeform 1349"/>
            <p:cNvSpPr>
              <a:spLocks/>
            </p:cNvSpPr>
            <p:nvPr/>
          </p:nvSpPr>
          <p:spPr bwMode="auto">
            <a:xfrm>
              <a:off x="1100" y="2858"/>
              <a:ext cx="32" cy="20"/>
            </a:xfrm>
            <a:custGeom>
              <a:avLst/>
              <a:gdLst>
                <a:gd name="T0" fmla="*/ 32 w 32"/>
                <a:gd name="T1" fmla="*/ 20 h 20"/>
                <a:gd name="T2" fmla="*/ 24 w 32"/>
                <a:gd name="T3" fmla="*/ 18 h 20"/>
                <a:gd name="T4" fmla="*/ 18 w 32"/>
                <a:gd name="T5" fmla="*/ 14 h 20"/>
                <a:gd name="T6" fmla="*/ 14 w 32"/>
                <a:gd name="T7" fmla="*/ 12 h 20"/>
                <a:gd name="T8" fmla="*/ 6 w 32"/>
                <a:gd name="T9" fmla="*/ 4 h 20"/>
                <a:gd name="T10" fmla="*/ 0 w 32"/>
                <a:gd name="T11" fmla="*/ 0 h 20"/>
                <a:gd name="T12" fmla="*/ 6 w 32"/>
                <a:gd name="T13" fmla="*/ 2 h 20"/>
                <a:gd name="T14" fmla="*/ 12 w 32"/>
                <a:gd name="T15" fmla="*/ 4 h 20"/>
                <a:gd name="T16" fmla="*/ 16 w 32"/>
                <a:gd name="T17" fmla="*/ 8 h 20"/>
                <a:gd name="T18" fmla="*/ 32 w 32"/>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32" y="20"/>
                  </a:moveTo>
                  <a:lnTo>
                    <a:pt x="24" y="18"/>
                  </a:lnTo>
                  <a:lnTo>
                    <a:pt x="18" y="14"/>
                  </a:lnTo>
                  <a:lnTo>
                    <a:pt x="14" y="12"/>
                  </a:lnTo>
                  <a:lnTo>
                    <a:pt x="6" y="4"/>
                  </a:lnTo>
                  <a:lnTo>
                    <a:pt x="0" y="0"/>
                  </a:lnTo>
                  <a:lnTo>
                    <a:pt x="6" y="2"/>
                  </a:lnTo>
                  <a:lnTo>
                    <a:pt x="12" y="4"/>
                  </a:lnTo>
                  <a:lnTo>
                    <a:pt x="16" y="8"/>
                  </a:lnTo>
                  <a:lnTo>
                    <a:pt x="32" y="20"/>
                  </a:lnTo>
                  <a:close/>
                </a:path>
              </a:pathLst>
            </a:custGeom>
            <a:solidFill>
              <a:srgbClr val="55A26A"/>
            </a:solidFill>
            <a:ln w="3175">
              <a:solidFill>
                <a:srgbClr val="1D1D1B"/>
              </a:solidFill>
              <a:round/>
              <a:headEnd/>
              <a:tailEnd/>
            </a:ln>
          </p:spPr>
          <p:txBody>
            <a:bodyPr/>
            <a:lstStyle/>
            <a:p>
              <a:endParaRPr lang="en-US"/>
            </a:p>
          </p:txBody>
        </p:sp>
        <p:sp>
          <p:nvSpPr>
            <p:cNvPr id="30291" name="Freeform 1350"/>
            <p:cNvSpPr>
              <a:spLocks/>
            </p:cNvSpPr>
            <p:nvPr/>
          </p:nvSpPr>
          <p:spPr bwMode="auto">
            <a:xfrm>
              <a:off x="1132" y="2774"/>
              <a:ext cx="22" cy="106"/>
            </a:xfrm>
            <a:custGeom>
              <a:avLst/>
              <a:gdLst>
                <a:gd name="T0" fmla="*/ 10 w 22"/>
                <a:gd name="T1" fmla="*/ 72 h 106"/>
                <a:gd name="T2" fmla="*/ 4 w 22"/>
                <a:gd name="T3" fmla="*/ 90 h 106"/>
                <a:gd name="T4" fmla="*/ 2 w 22"/>
                <a:gd name="T5" fmla="*/ 106 h 106"/>
                <a:gd name="T6" fmla="*/ 0 w 22"/>
                <a:gd name="T7" fmla="*/ 102 h 106"/>
                <a:gd name="T8" fmla="*/ 0 w 22"/>
                <a:gd name="T9" fmla="*/ 92 h 106"/>
                <a:gd name="T10" fmla="*/ 6 w 22"/>
                <a:gd name="T11" fmla="*/ 74 h 106"/>
                <a:gd name="T12" fmla="*/ 10 w 22"/>
                <a:gd name="T13" fmla="*/ 56 h 106"/>
                <a:gd name="T14" fmla="*/ 14 w 22"/>
                <a:gd name="T15" fmla="*/ 42 h 106"/>
                <a:gd name="T16" fmla="*/ 16 w 22"/>
                <a:gd name="T17" fmla="*/ 30 h 106"/>
                <a:gd name="T18" fmla="*/ 16 w 22"/>
                <a:gd name="T19" fmla="*/ 0 h 106"/>
                <a:gd name="T20" fmla="*/ 22 w 22"/>
                <a:gd name="T21" fmla="*/ 24 h 106"/>
                <a:gd name="T22" fmla="*/ 20 w 22"/>
                <a:gd name="T23" fmla="*/ 32 h 106"/>
                <a:gd name="T24" fmla="*/ 18 w 22"/>
                <a:gd name="T25" fmla="*/ 48 h 106"/>
                <a:gd name="T26" fmla="*/ 10 w 22"/>
                <a:gd name="T27" fmla="*/ 72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6"/>
                <a:gd name="T44" fmla="*/ 22 w 22"/>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6">
                  <a:moveTo>
                    <a:pt x="10" y="72"/>
                  </a:moveTo>
                  <a:lnTo>
                    <a:pt x="4" y="90"/>
                  </a:lnTo>
                  <a:lnTo>
                    <a:pt x="2" y="106"/>
                  </a:lnTo>
                  <a:lnTo>
                    <a:pt x="0" y="102"/>
                  </a:lnTo>
                  <a:lnTo>
                    <a:pt x="0" y="92"/>
                  </a:lnTo>
                  <a:lnTo>
                    <a:pt x="6" y="74"/>
                  </a:lnTo>
                  <a:lnTo>
                    <a:pt x="10" y="56"/>
                  </a:lnTo>
                  <a:lnTo>
                    <a:pt x="14" y="42"/>
                  </a:lnTo>
                  <a:lnTo>
                    <a:pt x="16" y="30"/>
                  </a:lnTo>
                  <a:lnTo>
                    <a:pt x="16" y="0"/>
                  </a:lnTo>
                  <a:lnTo>
                    <a:pt x="22" y="24"/>
                  </a:lnTo>
                  <a:lnTo>
                    <a:pt x="20" y="32"/>
                  </a:lnTo>
                  <a:lnTo>
                    <a:pt x="18" y="48"/>
                  </a:lnTo>
                  <a:lnTo>
                    <a:pt x="10" y="72"/>
                  </a:lnTo>
                  <a:close/>
                </a:path>
              </a:pathLst>
            </a:custGeom>
            <a:solidFill>
              <a:srgbClr val="55A26A"/>
            </a:solidFill>
            <a:ln w="3175">
              <a:solidFill>
                <a:srgbClr val="1D1D1B"/>
              </a:solidFill>
              <a:round/>
              <a:headEnd/>
              <a:tailEnd/>
            </a:ln>
          </p:spPr>
          <p:txBody>
            <a:bodyPr/>
            <a:lstStyle/>
            <a:p>
              <a:endParaRPr lang="en-US"/>
            </a:p>
          </p:txBody>
        </p:sp>
        <p:sp>
          <p:nvSpPr>
            <p:cNvPr id="30292" name="Freeform 1351"/>
            <p:cNvSpPr>
              <a:spLocks/>
            </p:cNvSpPr>
            <p:nvPr/>
          </p:nvSpPr>
          <p:spPr bwMode="auto">
            <a:xfrm>
              <a:off x="1128" y="2858"/>
              <a:ext cx="88" cy="20"/>
            </a:xfrm>
            <a:custGeom>
              <a:avLst/>
              <a:gdLst>
                <a:gd name="T0" fmla="*/ 0 w 88"/>
                <a:gd name="T1" fmla="*/ 20 h 20"/>
                <a:gd name="T2" fmla="*/ 26 w 88"/>
                <a:gd name="T3" fmla="*/ 8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2 w 88"/>
                <a:gd name="T21" fmla="*/ 4 h 20"/>
                <a:gd name="T22" fmla="*/ 28 w 88"/>
                <a:gd name="T23" fmla="*/ 8 h 20"/>
                <a:gd name="T24" fmla="*/ 16 w 88"/>
                <a:gd name="T25" fmla="*/ 12 h 20"/>
                <a:gd name="T26" fmla="*/ 8 w 88"/>
                <a:gd name="T27" fmla="*/ 16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8"/>
                  </a:lnTo>
                  <a:lnTo>
                    <a:pt x="40" y="4"/>
                  </a:lnTo>
                  <a:lnTo>
                    <a:pt x="48" y="2"/>
                  </a:lnTo>
                  <a:lnTo>
                    <a:pt x="58" y="4"/>
                  </a:lnTo>
                  <a:lnTo>
                    <a:pt x="70" y="4"/>
                  </a:lnTo>
                  <a:lnTo>
                    <a:pt x="88" y="0"/>
                  </a:lnTo>
                  <a:lnTo>
                    <a:pt x="70" y="4"/>
                  </a:lnTo>
                  <a:lnTo>
                    <a:pt x="58" y="6"/>
                  </a:lnTo>
                  <a:lnTo>
                    <a:pt x="48" y="4"/>
                  </a:lnTo>
                  <a:lnTo>
                    <a:pt x="42" y="4"/>
                  </a:lnTo>
                  <a:lnTo>
                    <a:pt x="28" y="8"/>
                  </a:lnTo>
                  <a:lnTo>
                    <a:pt x="16" y="12"/>
                  </a:lnTo>
                  <a:lnTo>
                    <a:pt x="8" y="16"/>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3" name="Freeform 1352"/>
            <p:cNvSpPr>
              <a:spLocks/>
            </p:cNvSpPr>
            <p:nvPr/>
          </p:nvSpPr>
          <p:spPr bwMode="auto">
            <a:xfrm>
              <a:off x="1128" y="2858"/>
              <a:ext cx="88" cy="20"/>
            </a:xfrm>
            <a:custGeom>
              <a:avLst/>
              <a:gdLst>
                <a:gd name="T0" fmla="*/ 0 w 88"/>
                <a:gd name="T1" fmla="*/ 20 h 20"/>
                <a:gd name="T2" fmla="*/ 26 w 88"/>
                <a:gd name="T3" fmla="*/ 8 h 20"/>
                <a:gd name="T4" fmla="*/ 40 w 88"/>
                <a:gd name="T5" fmla="*/ 4 h 20"/>
                <a:gd name="T6" fmla="*/ 48 w 88"/>
                <a:gd name="T7" fmla="*/ 2 h 20"/>
                <a:gd name="T8" fmla="*/ 58 w 88"/>
                <a:gd name="T9" fmla="*/ 4 h 20"/>
                <a:gd name="T10" fmla="*/ 70 w 88"/>
                <a:gd name="T11" fmla="*/ 4 h 20"/>
                <a:gd name="T12" fmla="*/ 88 w 88"/>
                <a:gd name="T13" fmla="*/ 0 h 20"/>
                <a:gd name="T14" fmla="*/ 70 w 88"/>
                <a:gd name="T15" fmla="*/ 4 h 20"/>
                <a:gd name="T16" fmla="*/ 58 w 88"/>
                <a:gd name="T17" fmla="*/ 6 h 20"/>
                <a:gd name="T18" fmla="*/ 48 w 88"/>
                <a:gd name="T19" fmla="*/ 4 h 20"/>
                <a:gd name="T20" fmla="*/ 42 w 88"/>
                <a:gd name="T21" fmla="*/ 4 h 20"/>
                <a:gd name="T22" fmla="*/ 28 w 88"/>
                <a:gd name="T23" fmla="*/ 8 h 20"/>
                <a:gd name="T24" fmla="*/ 16 w 88"/>
                <a:gd name="T25" fmla="*/ 12 h 20"/>
                <a:gd name="T26" fmla="*/ 8 w 88"/>
                <a:gd name="T27" fmla="*/ 16 h 20"/>
                <a:gd name="T28" fmla="*/ 0 w 88"/>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20"/>
                <a:gd name="T47" fmla="*/ 88 w 8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20">
                  <a:moveTo>
                    <a:pt x="0" y="20"/>
                  </a:moveTo>
                  <a:lnTo>
                    <a:pt x="26" y="8"/>
                  </a:lnTo>
                  <a:lnTo>
                    <a:pt x="40" y="4"/>
                  </a:lnTo>
                  <a:lnTo>
                    <a:pt x="48" y="2"/>
                  </a:lnTo>
                  <a:lnTo>
                    <a:pt x="58" y="4"/>
                  </a:lnTo>
                  <a:lnTo>
                    <a:pt x="70" y="4"/>
                  </a:lnTo>
                  <a:lnTo>
                    <a:pt x="88" y="0"/>
                  </a:lnTo>
                  <a:lnTo>
                    <a:pt x="70" y="4"/>
                  </a:lnTo>
                  <a:lnTo>
                    <a:pt x="58" y="6"/>
                  </a:lnTo>
                  <a:lnTo>
                    <a:pt x="48" y="4"/>
                  </a:lnTo>
                  <a:lnTo>
                    <a:pt x="42" y="4"/>
                  </a:lnTo>
                  <a:lnTo>
                    <a:pt x="28" y="8"/>
                  </a:lnTo>
                  <a:lnTo>
                    <a:pt x="16" y="12"/>
                  </a:lnTo>
                  <a:lnTo>
                    <a:pt x="8" y="16"/>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94" name="Freeform 1353"/>
            <p:cNvSpPr>
              <a:spLocks/>
            </p:cNvSpPr>
            <p:nvPr/>
          </p:nvSpPr>
          <p:spPr bwMode="auto">
            <a:xfrm>
              <a:off x="1132" y="2826"/>
              <a:ext cx="102" cy="48"/>
            </a:xfrm>
            <a:custGeom>
              <a:avLst/>
              <a:gdLst>
                <a:gd name="T0" fmla="*/ 0 w 102"/>
                <a:gd name="T1" fmla="*/ 48 h 48"/>
                <a:gd name="T2" fmla="*/ 12 w 102"/>
                <a:gd name="T3" fmla="*/ 42 h 48"/>
                <a:gd name="T4" fmla="*/ 20 w 102"/>
                <a:gd name="T5" fmla="*/ 38 h 48"/>
                <a:gd name="T6" fmla="*/ 32 w 102"/>
                <a:gd name="T7" fmla="*/ 30 h 48"/>
                <a:gd name="T8" fmla="*/ 46 w 102"/>
                <a:gd name="T9" fmla="*/ 22 h 48"/>
                <a:gd name="T10" fmla="*/ 74 w 102"/>
                <a:gd name="T11" fmla="*/ 14 h 48"/>
                <a:gd name="T12" fmla="*/ 92 w 102"/>
                <a:gd name="T13" fmla="*/ 6 h 48"/>
                <a:gd name="T14" fmla="*/ 102 w 102"/>
                <a:gd name="T15" fmla="*/ 0 h 48"/>
                <a:gd name="T16" fmla="*/ 90 w 102"/>
                <a:gd name="T17" fmla="*/ 6 h 48"/>
                <a:gd name="T18" fmla="*/ 74 w 102"/>
                <a:gd name="T19" fmla="*/ 12 h 48"/>
                <a:gd name="T20" fmla="*/ 48 w 102"/>
                <a:gd name="T21" fmla="*/ 18 h 48"/>
                <a:gd name="T22" fmla="*/ 40 w 102"/>
                <a:gd name="T23" fmla="*/ 20 h 48"/>
                <a:gd name="T24" fmla="*/ 32 w 102"/>
                <a:gd name="T25" fmla="*/ 26 h 48"/>
                <a:gd name="T26" fmla="*/ 24 w 102"/>
                <a:gd name="T27" fmla="*/ 34 h 48"/>
                <a:gd name="T28" fmla="*/ 14 w 102"/>
                <a:gd name="T29" fmla="*/ 40 h 48"/>
                <a:gd name="T30" fmla="*/ 6 w 102"/>
                <a:gd name="T31" fmla="*/ 44 h 48"/>
                <a:gd name="T32" fmla="*/ 0 w 102"/>
                <a:gd name="T33" fmla="*/ 46 h 48"/>
                <a:gd name="T34" fmla="*/ 0 w 102"/>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48"/>
                <a:gd name="T56" fmla="*/ 102 w 10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48">
                  <a:moveTo>
                    <a:pt x="0" y="48"/>
                  </a:moveTo>
                  <a:lnTo>
                    <a:pt x="12" y="42"/>
                  </a:lnTo>
                  <a:lnTo>
                    <a:pt x="20" y="38"/>
                  </a:lnTo>
                  <a:lnTo>
                    <a:pt x="32" y="30"/>
                  </a:lnTo>
                  <a:lnTo>
                    <a:pt x="46" y="22"/>
                  </a:lnTo>
                  <a:lnTo>
                    <a:pt x="74" y="14"/>
                  </a:lnTo>
                  <a:lnTo>
                    <a:pt x="92" y="6"/>
                  </a:lnTo>
                  <a:lnTo>
                    <a:pt x="102" y="0"/>
                  </a:lnTo>
                  <a:lnTo>
                    <a:pt x="90" y="6"/>
                  </a:lnTo>
                  <a:lnTo>
                    <a:pt x="74" y="12"/>
                  </a:lnTo>
                  <a:lnTo>
                    <a:pt x="48" y="18"/>
                  </a:lnTo>
                  <a:lnTo>
                    <a:pt x="40" y="20"/>
                  </a:lnTo>
                  <a:lnTo>
                    <a:pt x="32" y="26"/>
                  </a:lnTo>
                  <a:lnTo>
                    <a:pt x="24" y="34"/>
                  </a:lnTo>
                  <a:lnTo>
                    <a:pt x="14" y="40"/>
                  </a:lnTo>
                  <a:lnTo>
                    <a:pt x="6" y="44"/>
                  </a:lnTo>
                  <a:lnTo>
                    <a:pt x="0" y="46"/>
                  </a:lnTo>
                  <a:lnTo>
                    <a:pt x="0" y="48"/>
                  </a:lnTo>
                  <a:close/>
                </a:path>
              </a:pathLst>
            </a:custGeom>
            <a:solidFill>
              <a:srgbClr val="55A26A"/>
            </a:solidFill>
            <a:ln w="3175">
              <a:solidFill>
                <a:srgbClr val="1D1D1B"/>
              </a:solidFill>
              <a:round/>
              <a:headEnd/>
              <a:tailEnd/>
            </a:ln>
          </p:spPr>
          <p:txBody>
            <a:bodyPr/>
            <a:lstStyle/>
            <a:p>
              <a:endParaRPr lang="en-US"/>
            </a:p>
          </p:txBody>
        </p:sp>
        <p:sp>
          <p:nvSpPr>
            <p:cNvPr id="30295" name="Freeform 1354"/>
            <p:cNvSpPr>
              <a:spLocks/>
            </p:cNvSpPr>
            <p:nvPr/>
          </p:nvSpPr>
          <p:spPr bwMode="auto">
            <a:xfrm>
              <a:off x="1130" y="2774"/>
              <a:ext cx="8" cy="98"/>
            </a:xfrm>
            <a:custGeom>
              <a:avLst/>
              <a:gdLst>
                <a:gd name="T0" fmla="*/ 2 w 8"/>
                <a:gd name="T1" fmla="*/ 98 h 98"/>
                <a:gd name="T2" fmla="*/ 4 w 8"/>
                <a:gd name="T3" fmla="*/ 38 h 98"/>
                <a:gd name="T4" fmla="*/ 8 w 8"/>
                <a:gd name="T5" fmla="*/ 0 h 98"/>
                <a:gd name="T6" fmla="*/ 6 w 8"/>
                <a:gd name="T7" fmla="*/ 0 h 98"/>
                <a:gd name="T8" fmla="*/ 2 w 8"/>
                <a:gd name="T9" fmla="*/ 38 h 98"/>
                <a:gd name="T10" fmla="*/ 0 w 8"/>
                <a:gd name="T11" fmla="*/ 98 h 98"/>
                <a:gd name="T12" fmla="*/ 2 w 8"/>
                <a:gd name="T13" fmla="*/ 98 h 98"/>
                <a:gd name="T14" fmla="*/ 0 60000 65536"/>
                <a:gd name="T15" fmla="*/ 0 60000 65536"/>
                <a:gd name="T16" fmla="*/ 0 60000 65536"/>
                <a:gd name="T17" fmla="*/ 0 60000 65536"/>
                <a:gd name="T18" fmla="*/ 0 60000 65536"/>
                <a:gd name="T19" fmla="*/ 0 60000 65536"/>
                <a:gd name="T20" fmla="*/ 0 60000 65536"/>
                <a:gd name="T21" fmla="*/ 0 w 8"/>
                <a:gd name="T22" fmla="*/ 0 h 98"/>
                <a:gd name="T23" fmla="*/ 8 w 8"/>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8">
                  <a:moveTo>
                    <a:pt x="2" y="98"/>
                  </a:moveTo>
                  <a:lnTo>
                    <a:pt x="4" y="38"/>
                  </a:lnTo>
                  <a:lnTo>
                    <a:pt x="8" y="0"/>
                  </a:lnTo>
                  <a:lnTo>
                    <a:pt x="6" y="0"/>
                  </a:lnTo>
                  <a:lnTo>
                    <a:pt x="2" y="38"/>
                  </a:lnTo>
                  <a:lnTo>
                    <a:pt x="0" y="98"/>
                  </a:lnTo>
                  <a:lnTo>
                    <a:pt x="2" y="98"/>
                  </a:lnTo>
                  <a:close/>
                </a:path>
              </a:pathLst>
            </a:custGeom>
            <a:solidFill>
              <a:srgbClr val="52775E"/>
            </a:solidFill>
            <a:ln w="3175">
              <a:solidFill>
                <a:srgbClr val="1D1D1B"/>
              </a:solidFill>
              <a:round/>
              <a:headEnd/>
              <a:tailEnd/>
            </a:ln>
          </p:spPr>
          <p:txBody>
            <a:bodyPr/>
            <a:lstStyle/>
            <a:p>
              <a:endParaRPr lang="en-US"/>
            </a:p>
          </p:txBody>
        </p:sp>
        <p:sp>
          <p:nvSpPr>
            <p:cNvPr id="30296" name="Freeform 1355"/>
            <p:cNvSpPr>
              <a:spLocks/>
            </p:cNvSpPr>
            <p:nvPr/>
          </p:nvSpPr>
          <p:spPr bwMode="auto">
            <a:xfrm>
              <a:off x="1136" y="2734"/>
              <a:ext cx="12" cy="44"/>
            </a:xfrm>
            <a:custGeom>
              <a:avLst/>
              <a:gdLst>
                <a:gd name="T0" fmla="*/ 2 w 12"/>
                <a:gd name="T1" fmla="*/ 44 h 44"/>
                <a:gd name="T2" fmla="*/ 4 w 12"/>
                <a:gd name="T3" fmla="*/ 44 h 44"/>
                <a:gd name="T4" fmla="*/ 4 w 12"/>
                <a:gd name="T5" fmla="*/ 40 h 44"/>
                <a:gd name="T6" fmla="*/ 6 w 12"/>
                <a:gd name="T7" fmla="*/ 28 h 44"/>
                <a:gd name="T8" fmla="*/ 8 w 12"/>
                <a:gd name="T9" fmla="*/ 18 h 44"/>
                <a:gd name="T10" fmla="*/ 12 w 12"/>
                <a:gd name="T11" fmla="*/ 8 h 44"/>
                <a:gd name="T12" fmla="*/ 12 w 12"/>
                <a:gd name="T13" fmla="*/ 2 h 44"/>
                <a:gd name="T14" fmla="*/ 12 w 12"/>
                <a:gd name="T15" fmla="*/ 0 h 44"/>
                <a:gd name="T16" fmla="*/ 10 w 12"/>
                <a:gd name="T17" fmla="*/ 0 h 44"/>
                <a:gd name="T18" fmla="*/ 8 w 12"/>
                <a:gd name="T19" fmla="*/ 4 h 44"/>
                <a:gd name="T20" fmla="*/ 6 w 12"/>
                <a:gd name="T21" fmla="*/ 12 h 44"/>
                <a:gd name="T22" fmla="*/ 2 w 12"/>
                <a:gd name="T23" fmla="*/ 32 h 44"/>
                <a:gd name="T24" fmla="*/ 0 w 12"/>
                <a:gd name="T25" fmla="*/ 40 h 44"/>
                <a:gd name="T26" fmla="*/ 0 w 12"/>
                <a:gd name="T27" fmla="*/ 42 h 44"/>
                <a:gd name="T28" fmla="*/ 2 w 12"/>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44"/>
                <a:gd name="T47" fmla="*/ 12 w 12"/>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44">
                  <a:moveTo>
                    <a:pt x="2" y="44"/>
                  </a:moveTo>
                  <a:lnTo>
                    <a:pt x="4" y="44"/>
                  </a:lnTo>
                  <a:lnTo>
                    <a:pt x="4" y="40"/>
                  </a:lnTo>
                  <a:lnTo>
                    <a:pt x="6" y="28"/>
                  </a:lnTo>
                  <a:lnTo>
                    <a:pt x="8" y="18"/>
                  </a:lnTo>
                  <a:lnTo>
                    <a:pt x="12" y="8"/>
                  </a:lnTo>
                  <a:lnTo>
                    <a:pt x="12" y="2"/>
                  </a:lnTo>
                  <a:lnTo>
                    <a:pt x="12" y="0"/>
                  </a:lnTo>
                  <a:lnTo>
                    <a:pt x="10" y="0"/>
                  </a:lnTo>
                  <a:lnTo>
                    <a:pt x="8" y="4"/>
                  </a:lnTo>
                  <a:lnTo>
                    <a:pt x="6" y="12"/>
                  </a:lnTo>
                  <a:lnTo>
                    <a:pt x="2" y="32"/>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30297" name="Line 1356"/>
            <p:cNvSpPr>
              <a:spLocks noChangeShapeType="1"/>
            </p:cNvSpPr>
            <p:nvPr/>
          </p:nvSpPr>
          <p:spPr bwMode="auto">
            <a:xfrm flipH="1" flipV="1">
              <a:off x="1144" y="273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98" name="Line 1357"/>
            <p:cNvSpPr>
              <a:spLocks noChangeShapeType="1"/>
            </p:cNvSpPr>
            <p:nvPr/>
          </p:nvSpPr>
          <p:spPr bwMode="auto">
            <a:xfrm flipH="1" flipV="1">
              <a:off x="1144" y="273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99" name="Line 1358"/>
            <p:cNvSpPr>
              <a:spLocks noChangeShapeType="1"/>
            </p:cNvSpPr>
            <p:nvPr/>
          </p:nvSpPr>
          <p:spPr bwMode="auto">
            <a:xfrm flipH="1" flipV="1">
              <a:off x="1142" y="2736"/>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0" name="Line 1359"/>
            <p:cNvSpPr>
              <a:spLocks noChangeShapeType="1"/>
            </p:cNvSpPr>
            <p:nvPr/>
          </p:nvSpPr>
          <p:spPr bwMode="auto">
            <a:xfrm flipH="1" flipV="1">
              <a:off x="1142" y="273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1" name="Line 1360"/>
            <p:cNvSpPr>
              <a:spLocks noChangeShapeType="1"/>
            </p:cNvSpPr>
            <p:nvPr/>
          </p:nvSpPr>
          <p:spPr bwMode="auto">
            <a:xfrm flipH="1" flipV="1">
              <a:off x="1142" y="274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2" name="Line 1361"/>
            <p:cNvSpPr>
              <a:spLocks noChangeShapeType="1"/>
            </p:cNvSpPr>
            <p:nvPr/>
          </p:nvSpPr>
          <p:spPr bwMode="auto">
            <a:xfrm flipH="1" flipV="1">
              <a:off x="1140" y="274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3" name="Line 1362"/>
            <p:cNvSpPr>
              <a:spLocks noChangeShapeType="1"/>
            </p:cNvSpPr>
            <p:nvPr/>
          </p:nvSpPr>
          <p:spPr bwMode="auto">
            <a:xfrm flipH="1" flipV="1">
              <a:off x="1140" y="274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4" name="Line 1363"/>
            <p:cNvSpPr>
              <a:spLocks noChangeShapeType="1"/>
            </p:cNvSpPr>
            <p:nvPr/>
          </p:nvSpPr>
          <p:spPr bwMode="auto">
            <a:xfrm flipH="1" flipV="1">
              <a:off x="1140" y="274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5" name="Line 1364"/>
            <p:cNvSpPr>
              <a:spLocks noChangeShapeType="1"/>
            </p:cNvSpPr>
            <p:nvPr/>
          </p:nvSpPr>
          <p:spPr bwMode="auto">
            <a:xfrm flipH="1" flipV="1">
              <a:off x="1140" y="274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6" name="Line 1365"/>
            <p:cNvSpPr>
              <a:spLocks noChangeShapeType="1"/>
            </p:cNvSpPr>
            <p:nvPr/>
          </p:nvSpPr>
          <p:spPr bwMode="auto">
            <a:xfrm flipH="1" flipV="1">
              <a:off x="1140" y="274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7" name="Line 1366"/>
            <p:cNvSpPr>
              <a:spLocks noChangeShapeType="1"/>
            </p:cNvSpPr>
            <p:nvPr/>
          </p:nvSpPr>
          <p:spPr bwMode="auto">
            <a:xfrm flipH="1" flipV="1">
              <a:off x="1138" y="275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8" name="Line 1367"/>
            <p:cNvSpPr>
              <a:spLocks noChangeShapeType="1"/>
            </p:cNvSpPr>
            <p:nvPr/>
          </p:nvSpPr>
          <p:spPr bwMode="auto">
            <a:xfrm flipH="1" flipV="1">
              <a:off x="1138" y="275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9" name="Line 1368"/>
            <p:cNvSpPr>
              <a:spLocks noChangeShapeType="1"/>
            </p:cNvSpPr>
            <p:nvPr/>
          </p:nvSpPr>
          <p:spPr bwMode="auto">
            <a:xfrm flipH="1" flipV="1">
              <a:off x="1138" y="275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0" name="Line 1369"/>
            <p:cNvSpPr>
              <a:spLocks noChangeShapeType="1"/>
            </p:cNvSpPr>
            <p:nvPr/>
          </p:nvSpPr>
          <p:spPr bwMode="auto">
            <a:xfrm flipH="1" flipV="1">
              <a:off x="1138" y="275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1" name="Line 1370"/>
            <p:cNvSpPr>
              <a:spLocks noChangeShapeType="1"/>
            </p:cNvSpPr>
            <p:nvPr/>
          </p:nvSpPr>
          <p:spPr bwMode="auto">
            <a:xfrm flipH="1" flipV="1">
              <a:off x="1138" y="275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2" name="Line 1371"/>
            <p:cNvSpPr>
              <a:spLocks noChangeShapeType="1"/>
            </p:cNvSpPr>
            <p:nvPr/>
          </p:nvSpPr>
          <p:spPr bwMode="auto">
            <a:xfrm flipV="1">
              <a:off x="1138" y="2758"/>
              <a:ext cx="1"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3" name="Line 1372"/>
            <p:cNvSpPr>
              <a:spLocks noChangeShapeType="1"/>
            </p:cNvSpPr>
            <p:nvPr/>
          </p:nvSpPr>
          <p:spPr bwMode="auto">
            <a:xfrm flipH="1" flipV="1">
              <a:off x="1138" y="276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4" name="Line 1373"/>
            <p:cNvSpPr>
              <a:spLocks noChangeShapeType="1"/>
            </p:cNvSpPr>
            <p:nvPr/>
          </p:nvSpPr>
          <p:spPr bwMode="auto">
            <a:xfrm flipH="1" flipV="1">
              <a:off x="1136" y="276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 name="Line 1374"/>
            <p:cNvSpPr>
              <a:spLocks noChangeShapeType="1"/>
            </p:cNvSpPr>
            <p:nvPr/>
          </p:nvSpPr>
          <p:spPr bwMode="auto">
            <a:xfrm flipH="1" flipV="1">
              <a:off x="1136" y="276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 name="Freeform 1375"/>
            <p:cNvSpPr>
              <a:spLocks/>
            </p:cNvSpPr>
            <p:nvPr/>
          </p:nvSpPr>
          <p:spPr bwMode="auto">
            <a:xfrm>
              <a:off x="1136" y="2766"/>
              <a:ext cx="4" cy="2"/>
            </a:xfrm>
            <a:custGeom>
              <a:avLst/>
              <a:gdLst>
                <a:gd name="T0" fmla="*/ 4 w 4"/>
                <a:gd name="T1" fmla="*/ 2 h 2"/>
                <a:gd name="T2" fmla="*/ 2 w 4"/>
                <a:gd name="T3" fmla="*/ 2 h 2"/>
                <a:gd name="T4" fmla="*/ 0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2"/>
                  </a:moveTo>
                  <a:lnTo>
                    <a:pt x="2" y="2"/>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 name="Line 1376"/>
            <p:cNvSpPr>
              <a:spLocks noChangeShapeType="1"/>
            </p:cNvSpPr>
            <p:nvPr/>
          </p:nvSpPr>
          <p:spPr bwMode="auto">
            <a:xfrm flipH="1" flipV="1">
              <a:off x="1136" y="276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 name="Line 1377"/>
            <p:cNvSpPr>
              <a:spLocks noChangeShapeType="1"/>
            </p:cNvSpPr>
            <p:nvPr/>
          </p:nvSpPr>
          <p:spPr bwMode="auto">
            <a:xfrm flipH="1" flipV="1">
              <a:off x="1136" y="277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9" name="Line 1378"/>
            <p:cNvSpPr>
              <a:spLocks noChangeShapeType="1"/>
            </p:cNvSpPr>
            <p:nvPr/>
          </p:nvSpPr>
          <p:spPr bwMode="auto">
            <a:xfrm flipH="1" flipV="1">
              <a:off x="1136" y="277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 name="Line 1379"/>
            <p:cNvSpPr>
              <a:spLocks noChangeShapeType="1"/>
            </p:cNvSpPr>
            <p:nvPr/>
          </p:nvSpPr>
          <p:spPr bwMode="auto">
            <a:xfrm flipH="1" flipV="1">
              <a:off x="1134" y="277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 name="Line 1380"/>
            <p:cNvSpPr>
              <a:spLocks noChangeShapeType="1"/>
            </p:cNvSpPr>
            <p:nvPr/>
          </p:nvSpPr>
          <p:spPr bwMode="auto">
            <a:xfrm flipH="1" flipV="1">
              <a:off x="1134" y="27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2" name="Line 1381"/>
            <p:cNvSpPr>
              <a:spLocks noChangeShapeType="1"/>
            </p:cNvSpPr>
            <p:nvPr/>
          </p:nvSpPr>
          <p:spPr bwMode="auto">
            <a:xfrm flipH="1" flipV="1">
              <a:off x="1134" y="277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 name="Line 1382"/>
            <p:cNvSpPr>
              <a:spLocks noChangeShapeType="1"/>
            </p:cNvSpPr>
            <p:nvPr/>
          </p:nvSpPr>
          <p:spPr bwMode="auto">
            <a:xfrm flipH="1" flipV="1">
              <a:off x="1134" y="277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4" name="Line 1383"/>
            <p:cNvSpPr>
              <a:spLocks noChangeShapeType="1"/>
            </p:cNvSpPr>
            <p:nvPr/>
          </p:nvSpPr>
          <p:spPr bwMode="auto">
            <a:xfrm>
              <a:off x="1148" y="2730"/>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5" name="Line 1384"/>
            <p:cNvSpPr>
              <a:spLocks noChangeShapeType="1"/>
            </p:cNvSpPr>
            <p:nvPr/>
          </p:nvSpPr>
          <p:spPr bwMode="auto">
            <a:xfrm>
              <a:off x="1148" y="2730"/>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 name="Line 1385"/>
            <p:cNvSpPr>
              <a:spLocks noChangeShapeType="1"/>
            </p:cNvSpPr>
            <p:nvPr/>
          </p:nvSpPr>
          <p:spPr bwMode="auto">
            <a:xfrm flipV="1">
              <a:off x="1146" y="2730"/>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 name="Line 1386"/>
            <p:cNvSpPr>
              <a:spLocks noChangeShapeType="1"/>
            </p:cNvSpPr>
            <p:nvPr/>
          </p:nvSpPr>
          <p:spPr bwMode="auto">
            <a:xfrm flipV="1">
              <a:off x="1148" y="273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8" name="Line 1387"/>
            <p:cNvSpPr>
              <a:spLocks noChangeShapeType="1"/>
            </p:cNvSpPr>
            <p:nvPr/>
          </p:nvSpPr>
          <p:spPr bwMode="auto">
            <a:xfrm flipV="1">
              <a:off x="1148" y="273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9" name="Line 1388"/>
            <p:cNvSpPr>
              <a:spLocks noChangeShapeType="1"/>
            </p:cNvSpPr>
            <p:nvPr/>
          </p:nvSpPr>
          <p:spPr bwMode="auto">
            <a:xfrm flipV="1">
              <a:off x="1148" y="273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0" name="Line 1389"/>
            <p:cNvSpPr>
              <a:spLocks noChangeShapeType="1"/>
            </p:cNvSpPr>
            <p:nvPr/>
          </p:nvSpPr>
          <p:spPr bwMode="auto">
            <a:xfrm>
              <a:off x="1146" y="274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1" name="Line 1390"/>
            <p:cNvSpPr>
              <a:spLocks noChangeShapeType="1"/>
            </p:cNvSpPr>
            <p:nvPr/>
          </p:nvSpPr>
          <p:spPr bwMode="auto">
            <a:xfrm flipV="1">
              <a:off x="1148" y="273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2" name="Line 1391"/>
            <p:cNvSpPr>
              <a:spLocks noChangeShapeType="1"/>
            </p:cNvSpPr>
            <p:nvPr/>
          </p:nvSpPr>
          <p:spPr bwMode="auto">
            <a:xfrm>
              <a:off x="1146" y="274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3" name="Line 1392"/>
            <p:cNvSpPr>
              <a:spLocks noChangeShapeType="1"/>
            </p:cNvSpPr>
            <p:nvPr/>
          </p:nvSpPr>
          <p:spPr bwMode="auto">
            <a:xfrm flipV="1">
              <a:off x="1144" y="274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4" name="Line 1393"/>
            <p:cNvSpPr>
              <a:spLocks noChangeShapeType="1"/>
            </p:cNvSpPr>
            <p:nvPr/>
          </p:nvSpPr>
          <p:spPr bwMode="auto">
            <a:xfrm flipV="1">
              <a:off x="1144" y="274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5" name="Line 1394"/>
            <p:cNvSpPr>
              <a:spLocks noChangeShapeType="1"/>
            </p:cNvSpPr>
            <p:nvPr/>
          </p:nvSpPr>
          <p:spPr bwMode="auto">
            <a:xfrm flipH="1">
              <a:off x="1146" y="274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6" name="Line 1395"/>
            <p:cNvSpPr>
              <a:spLocks noChangeShapeType="1"/>
            </p:cNvSpPr>
            <p:nvPr/>
          </p:nvSpPr>
          <p:spPr bwMode="auto">
            <a:xfrm>
              <a:off x="1144" y="275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7" name="Line 1396"/>
            <p:cNvSpPr>
              <a:spLocks noChangeShapeType="1"/>
            </p:cNvSpPr>
            <p:nvPr/>
          </p:nvSpPr>
          <p:spPr bwMode="auto">
            <a:xfrm>
              <a:off x="1144" y="275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8" name="Line 1397"/>
            <p:cNvSpPr>
              <a:spLocks noChangeShapeType="1"/>
            </p:cNvSpPr>
            <p:nvPr/>
          </p:nvSpPr>
          <p:spPr bwMode="auto">
            <a:xfrm flipV="1">
              <a:off x="1144" y="275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9" name="Line 1398"/>
            <p:cNvSpPr>
              <a:spLocks noChangeShapeType="1"/>
            </p:cNvSpPr>
            <p:nvPr/>
          </p:nvSpPr>
          <p:spPr bwMode="auto">
            <a:xfrm flipV="1">
              <a:off x="1142" y="275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0" name="Line 1399"/>
            <p:cNvSpPr>
              <a:spLocks noChangeShapeType="1"/>
            </p:cNvSpPr>
            <p:nvPr/>
          </p:nvSpPr>
          <p:spPr bwMode="auto">
            <a:xfrm flipH="1">
              <a:off x="1142" y="275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1" name="Line 1400"/>
            <p:cNvSpPr>
              <a:spLocks noChangeShapeType="1"/>
            </p:cNvSpPr>
            <p:nvPr/>
          </p:nvSpPr>
          <p:spPr bwMode="auto">
            <a:xfrm>
              <a:off x="1142" y="275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2" name="Line 1401"/>
            <p:cNvSpPr>
              <a:spLocks noChangeShapeType="1"/>
            </p:cNvSpPr>
            <p:nvPr/>
          </p:nvSpPr>
          <p:spPr bwMode="auto">
            <a:xfrm>
              <a:off x="1142" y="276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3" name="Line 1402"/>
            <p:cNvSpPr>
              <a:spLocks noChangeShapeType="1"/>
            </p:cNvSpPr>
            <p:nvPr/>
          </p:nvSpPr>
          <p:spPr bwMode="auto">
            <a:xfrm>
              <a:off x="1142" y="276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4" name="Line 1403"/>
            <p:cNvSpPr>
              <a:spLocks noChangeShapeType="1"/>
            </p:cNvSpPr>
            <p:nvPr/>
          </p:nvSpPr>
          <p:spPr bwMode="auto">
            <a:xfrm flipV="1">
              <a:off x="1140" y="276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5" name="Line 1404"/>
            <p:cNvSpPr>
              <a:spLocks noChangeShapeType="1"/>
            </p:cNvSpPr>
            <p:nvPr/>
          </p:nvSpPr>
          <p:spPr bwMode="auto">
            <a:xfrm flipH="1">
              <a:off x="1140" y="276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6" name="Line 1405"/>
            <p:cNvSpPr>
              <a:spLocks noChangeShapeType="1"/>
            </p:cNvSpPr>
            <p:nvPr/>
          </p:nvSpPr>
          <p:spPr bwMode="auto">
            <a:xfrm flipV="1">
              <a:off x="1140" y="276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7" name="Line 1406"/>
            <p:cNvSpPr>
              <a:spLocks noChangeShapeType="1"/>
            </p:cNvSpPr>
            <p:nvPr/>
          </p:nvSpPr>
          <p:spPr bwMode="auto">
            <a:xfrm flipV="1">
              <a:off x="1142" y="276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8" name="Line 1407"/>
            <p:cNvSpPr>
              <a:spLocks noChangeShapeType="1"/>
            </p:cNvSpPr>
            <p:nvPr/>
          </p:nvSpPr>
          <p:spPr bwMode="auto">
            <a:xfrm flipV="1">
              <a:off x="1140" y="276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9" name="Line 1408"/>
            <p:cNvSpPr>
              <a:spLocks noChangeShapeType="1"/>
            </p:cNvSpPr>
            <p:nvPr/>
          </p:nvSpPr>
          <p:spPr bwMode="auto">
            <a:xfrm flipH="1">
              <a:off x="1140" y="276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0" name="Line 1409"/>
            <p:cNvSpPr>
              <a:spLocks noChangeShapeType="1"/>
            </p:cNvSpPr>
            <p:nvPr/>
          </p:nvSpPr>
          <p:spPr bwMode="auto">
            <a:xfrm>
              <a:off x="1140" y="277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1" name="Line 1410"/>
            <p:cNvSpPr>
              <a:spLocks noChangeShapeType="1"/>
            </p:cNvSpPr>
            <p:nvPr/>
          </p:nvSpPr>
          <p:spPr bwMode="auto">
            <a:xfrm>
              <a:off x="1140" y="277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2" name="Line 1411"/>
            <p:cNvSpPr>
              <a:spLocks noChangeShapeType="1"/>
            </p:cNvSpPr>
            <p:nvPr/>
          </p:nvSpPr>
          <p:spPr bwMode="auto">
            <a:xfrm flipV="1">
              <a:off x="1140"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3" name="Line 1412"/>
            <p:cNvSpPr>
              <a:spLocks noChangeShapeType="1"/>
            </p:cNvSpPr>
            <p:nvPr/>
          </p:nvSpPr>
          <p:spPr bwMode="auto">
            <a:xfrm flipH="1">
              <a:off x="1138" y="27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4" name="Freeform 1413"/>
            <p:cNvSpPr>
              <a:spLocks/>
            </p:cNvSpPr>
            <p:nvPr/>
          </p:nvSpPr>
          <p:spPr bwMode="auto">
            <a:xfrm>
              <a:off x="1182" y="2802"/>
              <a:ext cx="14" cy="16"/>
            </a:xfrm>
            <a:custGeom>
              <a:avLst/>
              <a:gdLst>
                <a:gd name="T0" fmla="*/ 14 w 14"/>
                <a:gd name="T1" fmla="*/ 16 h 16"/>
                <a:gd name="T2" fmla="*/ 12 w 14"/>
                <a:gd name="T3" fmla="*/ 12 h 16"/>
                <a:gd name="T4" fmla="*/ 8 w 14"/>
                <a:gd name="T5" fmla="*/ 8 h 16"/>
                <a:gd name="T6" fmla="*/ 2 w 14"/>
                <a:gd name="T7" fmla="*/ 2 h 16"/>
                <a:gd name="T8" fmla="*/ 0 w 14"/>
                <a:gd name="T9" fmla="*/ 0 h 16"/>
                <a:gd name="T10" fmla="*/ 2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8" y="8"/>
                  </a:lnTo>
                  <a:lnTo>
                    <a:pt x="2" y="2"/>
                  </a:lnTo>
                  <a:lnTo>
                    <a:pt x="0" y="0"/>
                  </a:lnTo>
                  <a:lnTo>
                    <a:pt x="2"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5" name="Freeform 1414"/>
            <p:cNvSpPr>
              <a:spLocks/>
            </p:cNvSpPr>
            <p:nvPr/>
          </p:nvSpPr>
          <p:spPr bwMode="auto">
            <a:xfrm>
              <a:off x="1182" y="2802"/>
              <a:ext cx="14" cy="16"/>
            </a:xfrm>
            <a:custGeom>
              <a:avLst/>
              <a:gdLst>
                <a:gd name="T0" fmla="*/ 12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4 h 16"/>
                <a:gd name="T20" fmla="*/ 8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2" y="16"/>
                  </a:moveTo>
                  <a:lnTo>
                    <a:pt x="4" y="10"/>
                  </a:lnTo>
                  <a:lnTo>
                    <a:pt x="2" y="4"/>
                  </a:lnTo>
                  <a:lnTo>
                    <a:pt x="0" y="0"/>
                  </a:lnTo>
                  <a:lnTo>
                    <a:pt x="6" y="8"/>
                  </a:lnTo>
                  <a:lnTo>
                    <a:pt x="8" y="10"/>
                  </a:lnTo>
                  <a:lnTo>
                    <a:pt x="12" y="14"/>
                  </a:lnTo>
                  <a:lnTo>
                    <a:pt x="6" y="8"/>
                  </a:lnTo>
                  <a:lnTo>
                    <a:pt x="0" y="0"/>
                  </a:lnTo>
                  <a:lnTo>
                    <a:pt x="4" y="4"/>
                  </a:lnTo>
                  <a:lnTo>
                    <a:pt x="8"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6" name="Freeform 1415"/>
            <p:cNvSpPr>
              <a:spLocks/>
            </p:cNvSpPr>
            <p:nvPr/>
          </p:nvSpPr>
          <p:spPr bwMode="auto">
            <a:xfrm>
              <a:off x="1168" y="2796"/>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8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7" name="Freeform 1416"/>
            <p:cNvSpPr>
              <a:spLocks/>
            </p:cNvSpPr>
            <p:nvPr/>
          </p:nvSpPr>
          <p:spPr bwMode="auto">
            <a:xfrm>
              <a:off x="1168" y="2796"/>
              <a:ext cx="14" cy="16"/>
            </a:xfrm>
            <a:custGeom>
              <a:avLst/>
              <a:gdLst>
                <a:gd name="T0" fmla="*/ 8 w 14"/>
                <a:gd name="T1" fmla="*/ 16 h 16"/>
                <a:gd name="T2" fmla="*/ 2 w 14"/>
                <a:gd name="T3" fmla="*/ 10 h 16"/>
                <a:gd name="T4" fmla="*/ 0 w 14"/>
                <a:gd name="T5" fmla="*/ 4 h 16"/>
                <a:gd name="T6" fmla="*/ 0 w 14"/>
                <a:gd name="T7" fmla="*/ 0 h 16"/>
                <a:gd name="T8" fmla="*/ 6 w 14"/>
                <a:gd name="T9" fmla="*/ 8 h 16"/>
                <a:gd name="T10" fmla="*/ 6 w 14"/>
                <a:gd name="T11" fmla="*/ 10 h 16"/>
                <a:gd name="T12" fmla="*/ 10 w 14"/>
                <a:gd name="T13" fmla="*/ 14 h 16"/>
                <a:gd name="T14" fmla="*/ 6 w 14"/>
                <a:gd name="T15" fmla="*/ 8 h 16"/>
                <a:gd name="T16" fmla="*/ 0 w 14"/>
                <a:gd name="T17" fmla="*/ 0 h 16"/>
                <a:gd name="T18" fmla="*/ 2 w 14"/>
                <a:gd name="T19" fmla="*/ 2 h 16"/>
                <a:gd name="T20" fmla="*/ 6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2" y="10"/>
                  </a:lnTo>
                  <a:lnTo>
                    <a:pt x="0" y="4"/>
                  </a:lnTo>
                  <a:lnTo>
                    <a:pt x="0" y="0"/>
                  </a:lnTo>
                  <a:lnTo>
                    <a:pt x="6" y="8"/>
                  </a:lnTo>
                  <a:lnTo>
                    <a:pt x="6" y="10"/>
                  </a:lnTo>
                  <a:lnTo>
                    <a:pt x="10" y="14"/>
                  </a:lnTo>
                  <a:lnTo>
                    <a:pt x="6" y="8"/>
                  </a:lnTo>
                  <a:lnTo>
                    <a:pt x="0" y="0"/>
                  </a:lnTo>
                  <a:lnTo>
                    <a:pt x="2" y="2"/>
                  </a:lnTo>
                  <a:lnTo>
                    <a:pt x="6"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8" name="Freeform 1417"/>
            <p:cNvSpPr>
              <a:spLocks/>
            </p:cNvSpPr>
            <p:nvPr/>
          </p:nvSpPr>
          <p:spPr bwMode="auto">
            <a:xfrm>
              <a:off x="1184" y="2796"/>
              <a:ext cx="18" cy="8"/>
            </a:xfrm>
            <a:custGeom>
              <a:avLst/>
              <a:gdLst>
                <a:gd name="T0" fmla="*/ 18 w 18"/>
                <a:gd name="T1" fmla="*/ 6 h 8"/>
                <a:gd name="T2" fmla="*/ 4 w 18"/>
                <a:gd name="T3" fmla="*/ 2 h 8"/>
                <a:gd name="T4" fmla="*/ 0 w 18"/>
                <a:gd name="T5" fmla="*/ 0 h 8"/>
                <a:gd name="T6" fmla="*/ 4 w 18"/>
                <a:gd name="T7" fmla="*/ 2 h 8"/>
                <a:gd name="T8" fmla="*/ 8 w 18"/>
                <a:gd name="T9" fmla="*/ 4 h 8"/>
                <a:gd name="T10" fmla="*/ 14 w 18"/>
                <a:gd name="T11" fmla="*/ 8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18" y="6"/>
                  </a:moveTo>
                  <a:lnTo>
                    <a:pt x="4" y="2"/>
                  </a:lnTo>
                  <a:lnTo>
                    <a:pt x="0" y="0"/>
                  </a:lnTo>
                  <a:lnTo>
                    <a:pt x="4" y="2"/>
                  </a:lnTo>
                  <a:lnTo>
                    <a:pt x="8" y="4"/>
                  </a:lnTo>
                  <a:lnTo>
                    <a:pt x="14"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9" name="Freeform 1418"/>
            <p:cNvSpPr>
              <a:spLocks/>
            </p:cNvSpPr>
            <p:nvPr/>
          </p:nvSpPr>
          <p:spPr bwMode="auto">
            <a:xfrm>
              <a:off x="1184" y="2796"/>
              <a:ext cx="18" cy="10"/>
            </a:xfrm>
            <a:custGeom>
              <a:avLst/>
              <a:gdLst>
                <a:gd name="T0" fmla="*/ 16 w 18"/>
                <a:gd name="T1" fmla="*/ 10 h 10"/>
                <a:gd name="T2" fmla="*/ 4 w 18"/>
                <a:gd name="T3" fmla="*/ 4 h 10"/>
                <a:gd name="T4" fmla="*/ 0 w 18"/>
                <a:gd name="T5" fmla="*/ 0 h 10"/>
                <a:gd name="T6" fmla="*/ 10 w 18"/>
                <a:gd name="T7" fmla="*/ 6 h 10"/>
                <a:gd name="T8" fmla="*/ 12 w 18"/>
                <a:gd name="T9" fmla="*/ 6 h 10"/>
                <a:gd name="T10" fmla="*/ 18 w 18"/>
                <a:gd name="T11" fmla="*/ 8 h 10"/>
                <a:gd name="T12" fmla="*/ 10 w 18"/>
                <a:gd name="T13" fmla="*/ 4 h 10"/>
                <a:gd name="T14" fmla="*/ 0 w 18"/>
                <a:gd name="T15" fmla="*/ 0 h 10"/>
                <a:gd name="T16" fmla="*/ 4 w 18"/>
                <a:gd name="T17" fmla="*/ 2 h 10"/>
                <a:gd name="T18" fmla="*/ 10 w 18"/>
                <a:gd name="T19" fmla="*/ 2 h 10"/>
                <a:gd name="T20" fmla="*/ 14 w 18"/>
                <a:gd name="T21" fmla="*/ 4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6" y="10"/>
                  </a:moveTo>
                  <a:lnTo>
                    <a:pt x="4" y="4"/>
                  </a:lnTo>
                  <a:lnTo>
                    <a:pt x="0" y="0"/>
                  </a:lnTo>
                  <a:lnTo>
                    <a:pt x="10" y="6"/>
                  </a:lnTo>
                  <a:lnTo>
                    <a:pt x="12" y="6"/>
                  </a:lnTo>
                  <a:lnTo>
                    <a:pt x="18" y="8"/>
                  </a:lnTo>
                  <a:lnTo>
                    <a:pt x="10" y="4"/>
                  </a:lnTo>
                  <a:lnTo>
                    <a:pt x="0" y="0"/>
                  </a:lnTo>
                  <a:lnTo>
                    <a:pt x="4" y="2"/>
                  </a:lnTo>
                  <a:lnTo>
                    <a:pt x="10" y="2"/>
                  </a:lnTo>
                  <a:lnTo>
                    <a:pt x="14" y="4"/>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0" name="Freeform 1419"/>
            <p:cNvSpPr>
              <a:spLocks/>
            </p:cNvSpPr>
            <p:nvPr/>
          </p:nvSpPr>
          <p:spPr bwMode="auto">
            <a:xfrm>
              <a:off x="1168" y="2798"/>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1" name="Freeform 1420"/>
            <p:cNvSpPr>
              <a:spLocks/>
            </p:cNvSpPr>
            <p:nvPr/>
          </p:nvSpPr>
          <p:spPr bwMode="auto">
            <a:xfrm>
              <a:off x="1162" y="2814"/>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2" name="Freeform 1421"/>
            <p:cNvSpPr>
              <a:spLocks/>
            </p:cNvSpPr>
            <p:nvPr/>
          </p:nvSpPr>
          <p:spPr bwMode="auto">
            <a:xfrm>
              <a:off x="1162" y="2814"/>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2 h 16"/>
                <a:gd name="T20" fmla="*/ 8 w 14"/>
                <a:gd name="T21" fmla="*/ 4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8" y="10"/>
                  </a:lnTo>
                  <a:lnTo>
                    <a:pt x="12" y="14"/>
                  </a:lnTo>
                  <a:lnTo>
                    <a:pt x="6" y="8"/>
                  </a:lnTo>
                  <a:lnTo>
                    <a:pt x="0" y="0"/>
                  </a:lnTo>
                  <a:lnTo>
                    <a:pt x="4" y="2"/>
                  </a:lnTo>
                  <a:lnTo>
                    <a:pt x="8" y="4"/>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3" name="Freeform 1422"/>
            <p:cNvSpPr>
              <a:spLocks/>
            </p:cNvSpPr>
            <p:nvPr/>
          </p:nvSpPr>
          <p:spPr bwMode="auto">
            <a:xfrm>
              <a:off x="1164" y="2816"/>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4" name="Freeform 1423"/>
            <p:cNvSpPr>
              <a:spLocks/>
            </p:cNvSpPr>
            <p:nvPr/>
          </p:nvSpPr>
          <p:spPr bwMode="auto">
            <a:xfrm>
              <a:off x="1122" y="2814"/>
              <a:ext cx="10" cy="18"/>
            </a:xfrm>
            <a:custGeom>
              <a:avLst/>
              <a:gdLst>
                <a:gd name="T0" fmla="*/ 0 w 10"/>
                <a:gd name="T1" fmla="*/ 18 h 18"/>
                <a:gd name="T2" fmla="*/ 2 w 10"/>
                <a:gd name="T3" fmla="*/ 14 h 18"/>
                <a:gd name="T4" fmla="*/ 6 w 10"/>
                <a:gd name="T5" fmla="*/ 10 h 18"/>
                <a:gd name="T6" fmla="*/ 8 w 10"/>
                <a:gd name="T7" fmla="*/ 2 h 18"/>
                <a:gd name="T8" fmla="*/ 10 w 10"/>
                <a:gd name="T9" fmla="*/ 0 h 18"/>
                <a:gd name="T10" fmla="*/ 8 w 10"/>
                <a:gd name="T11" fmla="*/ 4 h 18"/>
                <a:gd name="T12" fmla="*/ 6 w 10"/>
                <a:gd name="T13" fmla="*/ 6 h 18"/>
                <a:gd name="T14" fmla="*/ 2 w 10"/>
                <a:gd name="T15" fmla="*/ 12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2" y="14"/>
                  </a:lnTo>
                  <a:lnTo>
                    <a:pt x="6" y="10"/>
                  </a:lnTo>
                  <a:lnTo>
                    <a:pt x="8" y="2"/>
                  </a:lnTo>
                  <a:lnTo>
                    <a:pt x="10" y="0"/>
                  </a:lnTo>
                  <a:lnTo>
                    <a:pt x="8" y="4"/>
                  </a:lnTo>
                  <a:lnTo>
                    <a:pt x="6" y="6"/>
                  </a:lnTo>
                  <a:lnTo>
                    <a:pt x="2"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5" name="Freeform 1424"/>
            <p:cNvSpPr>
              <a:spLocks/>
            </p:cNvSpPr>
            <p:nvPr/>
          </p:nvSpPr>
          <p:spPr bwMode="auto">
            <a:xfrm>
              <a:off x="1120" y="2814"/>
              <a:ext cx="12" cy="18"/>
            </a:xfrm>
            <a:custGeom>
              <a:avLst/>
              <a:gdLst>
                <a:gd name="T0" fmla="*/ 0 w 12"/>
                <a:gd name="T1" fmla="*/ 14 h 18"/>
                <a:gd name="T2" fmla="*/ 4 w 12"/>
                <a:gd name="T3" fmla="*/ 6 h 18"/>
                <a:gd name="T4" fmla="*/ 8 w 12"/>
                <a:gd name="T5" fmla="*/ 4 h 18"/>
                <a:gd name="T6" fmla="*/ 12 w 12"/>
                <a:gd name="T7" fmla="*/ 0 h 18"/>
                <a:gd name="T8" fmla="*/ 6 w 12"/>
                <a:gd name="T9" fmla="*/ 8 h 18"/>
                <a:gd name="T10" fmla="*/ 4 w 12"/>
                <a:gd name="T11" fmla="*/ 10 h 18"/>
                <a:gd name="T12" fmla="*/ 2 w 12"/>
                <a:gd name="T13" fmla="*/ 16 h 18"/>
                <a:gd name="T14" fmla="*/ 6 w 12"/>
                <a:gd name="T15" fmla="*/ 8 h 18"/>
                <a:gd name="T16" fmla="*/ 12 w 12"/>
                <a:gd name="T17" fmla="*/ 0 h 18"/>
                <a:gd name="T18" fmla="*/ 10 w 12"/>
                <a:gd name="T19" fmla="*/ 4 h 18"/>
                <a:gd name="T20" fmla="*/ 10 w 12"/>
                <a:gd name="T21" fmla="*/ 8 h 18"/>
                <a:gd name="T22" fmla="*/ 8 w 12"/>
                <a:gd name="T23" fmla="*/ 12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6"/>
                  </a:lnTo>
                  <a:lnTo>
                    <a:pt x="8" y="4"/>
                  </a:lnTo>
                  <a:lnTo>
                    <a:pt x="12" y="0"/>
                  </a:lnTo>
                  <a:lnTo>
                    <a:pt x="6" y="8"/>
                  </a:lnTo>
                  <a:lnTo>
                    <a:pt x="4" y="10"/>
                  </a:lnTo>
                  <a:lnTo>
                    <a:pt x="2" y="16"/>
                  </a:lnTo>
                  <a:lnTo>
                    <a:pt x="6" y="8"/>
                  </a:lnTo>
                  <a:lnTo>
                    <a:pt x="12" y="0"/>
                  </a:lnTo>
                  <a:lnTo>
                    <a:pt x="10" y="4"/>
                  </a:lnTo>
                  <a:lnTo>
                    <a:pt x="10" y="8"/>
                  </a:lnTo>
                  <a:lnTo>
                    <a:pt x="8" y="12"/>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6" name="Freeform 1425"/>
            <p:cNvSpPr>
              <a:spLocks/>
            </p:cNvSpPr>
            <p:nvPr/>
          </p:nvSpPr>
          <p:spPr bwMode="auto">
            <a:xfrm>
              <a:off x="1120" y="2816"/>
              <a:ext cx="10" cy="12"/>
            </a:xfrm>
            <a:custGeom>
              <a:avLst/>
              <a:gdLst>
                <a:gd name="T0" fmla="*/ 10 w 10"/>
                <a:gd name="T1" fmla="*/ 0 h 12"/>
                <a:gd name="T2" fmla="*/ 4 w 10"/>
                <a:gd name="T3" fmla="*/ 6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6"/>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7" name="Freeform 1426"/>
            <p:cNvSpPr>
              <a:spLocks/>
            </p:cNvSpPr>
            <p:nvPr/>
          </p:nvSpPr>
          <p:spPr bwMode="auto">
            <a:xfrm>
              <a:off x="1160" y="2804"/>
              <a:ext cx="4" cy="12"/>
            </a:xfrm>
            <a:custGeom>
              <a:avLst/>
              <a:gdLst>
                <a:gd name="T0" fmla="*/ 4 w 4"/>
                <a:gd name="T1" fmla="*/ 12 h 12"/>
                <a:gd name="T2" fmla="*/ 2 w 4"/>
                <a:gd name="T3" fmla="*/ 6 h 12"/>
                <a:gd name="T4" fmla="*/ 2 w 4"/>
                <a:gd name="T5" fmla="*/ 2 h 12"/>
                <a:gd name="T6" fmla="*/ 0 w 4"/>
                <a:gd name="T7" fmla="*/ 0 h 12"/>
                <a:gd name="T8" fmla="*/ 2 w 4"/>
                <a:gd name="T9" fmla="*/ 4 h 12"/>
                <a:gd name="T10" fmla="*/ 2 w 4"/>
                <a:gd name="T11" fmla="*/ 8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4" y="12"/>
                  </a:moveTo>
                  <a:lnTo>
                    <a:pt x="2" y="6"/>
                  </a:lnTo>
                  <a:lnTo>
                    <a:pt x="2" y="2"/>
                  </a:lnTo>
                  <a:lnTo>
                    <a:pt x="0" y="0"/>
                  </a:lnTo>
                  <a:lnTo>
                    <a:pt x="2"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8" name="Freeform 1427"/>
            <p:cNvSpPr>
              <a:spLocks/>
            </p:cNvSpPr>
            <p:nvPr/>
          </p:nvSpPr>
          <p:spPr bwMode="auto">
            <a:xfrm>
              <a:off x="1160" y="2804"/>
              <a:ext cx="4" cy="12"/>
            </a:xfrm>
            <a:custGeom>
              <a:avLst/>
              <a:gdLst>
                <a:gd name="T0" fmla="*/ 0 w 4"/>
                <a:gd name="T1" fmla="*/ 12 h 12"/>
                <a:gd name="T2" fmla="*/ 0 w 4"/>
                <a:gd name="T3" fmla="*/ 6 h 12"/>
                <a:gd name="T4" fmla="*/ 0 w 4"/>
                <a:gd name="T5" fmla="*/ 2 h 12"/>
                <a:gd name="T6" fmla="*/ 0 w 4"/>
                <a:gd name="T7" fmla="*/ 0 h 12"/>
                <a:gd name="T8" fmla="*/ 2 w 4"/>
                <a:gd name="T9" fmla="*/ 6 h 12"/>
                <a:gd name="T10" fmla="*/ 2 w 4"/>
                <a:gd name="T11" fmla="*/ 8 h 12"/>
                <a:gd name="T12" fmla="*/ 2 w 4"/>
                <a:gd name="T13" fmla="*/ 10 h 12"/>
                <a:gd name="T14" fmla="*/ 0 w 4"/>
                <a:gd name="T15" fmla="*/ 0 h 12"/>
                <a:gd name="T16" fmla="*/ 4 w 4"/>
                <a:gd name="T17" fmla="*/ 4 h 12"/>
                <a:gd name="T18" fmla="*/ 4 w 4"/>
                <a:gd name="T19" fmla="*/ 6 h 12"/>
                <a:gd name="T20" fmla="*/ 4 w 4"/>
                <a:gd name="T21" fmla="*/ 1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12"/>
                  </a:moveTo>
                  <a:lnTo>
                    <a:pt x="0" y="6"/>
                  </a:lnTo>
                  <a:lnTo>
                    <a:pt x="0" y="2"/>
                  </a:lnTo>
                  <a:lnTo>
                    <a:pt x="0" y="0"/>
                  </a:lnTo>
                  <a:lnTo>
                    <a:pt x="2" y="6"/>
                  </a:lnTo>
                  <a:lnTo>
                    <a:pt x="2" y="8"/>
                  </a:lnTo>
                  <a:lnTo>
                    <a:pt x="2" y="10"/>
                  </a:lnTo>
                  <a:lnTo>
                    <a:pt x="0" y="0"/>
                  </a:lnTo>
                  <a:lnTo>
                    <a:pt x="4" y="4"/>
                  </a:lnTo>
                  <a:lnTo>
                    <a:pt x="4" y="6"/>
                  </a:lnTo>
                  <a:lnTo>
                    <a:pt x="4"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69" name="Freeform 1428"/>
            <p:cNvSpPr>
              <a:spLocks/>
            </p:cNvSpPr>
            <p:nvPr/>
          </p:nvSpPr>
          <p:spPr bwMode="auto">
            <a:xfrm>
              <a:off x="1160" y="2804"/>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70" name="Freeform 1429"/>
            <p:cNvSpPr>
              <a:spLocks/>
            </p:cNvSpPr>
            <p:nvPr/>
          </p:nvSpPr>
          <p:spPr bwMode="auto">
            <a:xfrm>
              <a:off x="1130" y="2792"/>
              <a:ext cx="54" cy="82"/>
            </a:xfrm>
            <a:custGeom>
              <a:avLst/>
              <a:gdLst>
                <a:gd name="T0" fmla="*/ 0 w 54"/>
                <a:gd name="T1" fmla="*/ 82 h 82"/>
                <a:gd name="T2" fmla="*/ 2 w 54"/>
                <a:gd name="T3" fmla="*/ 64 h 82"/>
                <a:gd name="T4" fmla="*/ 4 w 54"/>
                <a:gd name="T5" fmla="*/ 50 h 82"/>
                <a:gd name="T6" fmla="*/ 8 w 54"/>
                <a:gd name="T7" fmla="*/ 36 h 82"/>
                <a:gd name="T8" fmla="*/ 12 w 54"/>
                <a:gd name="T9" fmla="*/ 26 h 82"/>
                <a:gd name="T10" fmla="*/ 10 w 54"/>
                <a:gd name="T11" fmla="*/ 22 h 82"/>
                <a:gd name="T12" fmla="*/ 6 w 54"/>
                <a:gd name="T13" fmla="*/ 20 h 82"/>
                <a:gd name="T14" fmla="*/ 4 w 54"/>
                <a:gd name="T15" fmla="*/ 20 h 82"/>
                <a:gd name="T16" fmla="*/ 0 w 54"/>
                <a:gd name="T17" fmla="*/ 22 h 82"/>
                <a:gd name="T18" fmla="*/ 4 w 54"/>
                <a:gd name="T19" fmla="*/ 20 h 82"/>
                <a:gd name="T20" fmla="*/ 6 w 54"/>
                <a:gd name="T21" fmla="*/ 20 h 82"/>
                <a:gd name="T22" fmla="*/ 10 w 54"/>
                <a:gd name="T23" fmla="*/ 22 h 82"/>
                <a:gd name="T24" fmla="*/ 12 w 54"/>
                <a:gd name="T25" fmla="*/ 24 h 82"/>
                <a:gd name="T26" fmla="*/ 20 w 54"/>
                <a:gd name="T27" fmla="*/ 10 h 82"/>
                <a:gd name="T28" fmla="*/ 28 w 54"/>
                <a:gd name="T29" fmla="*/ 2 h 82"/>
                <a:gd name="T30" fmla="*/ 30 w 54"/>
                <a:gd name="T31" fmla="*/ 2 h 82"/>
                <a:gd name="T32" fmla="*/ 28 w 54"/>
                <a:gd name="T33" fmla="*/ 2 h 82"/>
                <a:gd name="T34" fmla="*/ 30 w 54"/>
                <a:gd name="T35" fmla="*/ 2 h 82"/>
                <a:gd name="T36" fmla="*/ 34 w 54"/>
                <a:gd name="T37" fmla="*/ 0 h 82"/>
                <a:gd name="T38" fmla="*/ 36 w 54"/>
                <a:gd name="T39" fmla="*/ 0 h 82"/>
                <a:gd name="T40" fmla="*/ 38 w 54"/>
                <a:gd name="T41" fmla="*/ 0 h 82"/>
                <a:gd name="T42" fmla="*/ 50 w 54"/>
                <a:gd name="T43" fmla="*/ 2 h 82"/>
                <a:gd name="T44" fmla="*/ 54 w 54"/>
                <a:gd name="T45" fmla="*/ 4 h 82"/>
                <a:gd name="T46" fmla="*/ 50 w 54"/>
                <a:gd name="T47" fmla="*/ 2 h 82"/>
                <a:gd name="T48" fmla="*/ 38 w 54"/>
                <a:gd name="T49" fmla="*/ 0 h 82"/>
                <a:gd name="T50" fmla="*/ 48 w 54"/>
                <a:gd name="T51" fmla="*/ 6 h 82"/>
                <a:gd name="T52" fmla="*/ 52 w 54"/>
                <a:gd name="T53" fmla="*/ 10 h 82"/>
                <a:gd name="T54" fmla="*/ 52 w 54"/>
                <a:gd name="T55" fmla="*/ 12 h 82"/>
                <a:gd name="T56" fmla="*/ 46 w 54"/>
                <a:gd name="T57" fmla="*/ 6 h 82"/>
                <a:gd name="T58" fmla="*/ 36 w 54"/>
                <a:gd name="T59" fmla="*/ 0 h 82"/>
                <a:gd name="T60" fmla="*/ 30 w 54"/>
                <a:gd name="T61" fmla="*/ 2 h 82"/>
                <a:gd name="T62" fmla="*/ 36 w 54"/>
                <a:gd name="T63" fmla="*/ 4 h 82"/>
                <a:gd name="T64" fmla="*/ 38 w 54"/>
                <a:gd name="T65" fmla="*/ 4 h 82"/>
                <a:gd name="T66" fmla="*/ 36 w 54"/>
                <a:gd name="T67" fmla="*/ 4 h 82"/>
                <a:gd name="T68" fmla="*/ 34 w 54"/>
                <a:gd name="T69" fmla="*/ 4 h 82"/>
                <a:gd name="T70" fmla="*/ 30 w 54"/>
                <a:gd name="T71" fmla="*/ 2 h 82"/>
                <a:gd name="T72" fmla="*/ 22 w 54"/>
                <a:gd name="T73" fmla="*/ 8 h 82"/>
                <a:gd name="T74" fmla="*/ 28 w 54"/>
                <a:gd name="T75" fmla="*/ 10 h 82"/>
                <a:gd name="T76" fmla="*/ 30 w 54"/>
                <a:gd name="T77" fmla="*/ 12 h 82"/>
                <a:gd name="T78" fmla="*/ 28 w 54"/>
                <a:gd name="T79" fmla="*/ 10 h 82"/>
                <a:gd name="T80" fmla="*/ 22 w 54"/>
                <a:gd name="T81" fmla="*/ 10 h 82"/>
                <a:gd name="T82" fmla="*/ 14 w 54"/>
                <a:gd name="T83" fmla="*/ 24 h 82"/>
                <a:gd name="T84" fmla="*/ 18 w 54"/>
                <a:gd name="T85" fmla="*/ 20 h 82"/>
                <a:gd name="T86" fmla="*/ 24 w 54"/>
                <a:gd name="T87" fmla="*/ 20 h 82"/>
                <a:gd name="T88" fmla="*/ 28 w 54"/>
                <a:gd name="T89" fmla="*/ 20 h 82"/>
                <a:gd name="T90" fmla="*/ 32 w 54"/>
                <a:gd name="T91" fmla="*/ 22 h 82"/>
                <a:gd name="T92" fmla="*/ 32 w 54"/>
                <a:gd name="T93" fmla="*/ 24 h 82"/>
                <a:gd name="T94" fmla="*/ 24 w 54"/>
                <a:gd name="T95" fmla="*/ 20 h 82"/>
                <a:gd name="T96" fmla="*/ 18 w 54"/>
                <a:gd name="T97" fmla="*/ 22 h 82"/>
                <a:gd name="T98" fmla="*/ 14 w 54"/>
                <a:gd name="T99" fmla="*/ 24 h 82"/>
                <a:gd name="T100" fmla="*/ 12 w 54"/>
                <a:gd name="T101" fmla="*/ 26 h 82"/>
                <a:gd name="T102" fmla="*/ 8 w 54"/>
                <a:gd name="T103" fmla="*/ 36 h 82"/>
                <a:gd name="T104" fmla="*/ 4 w 54"/>
                <a:gd name="T105" fmla="*/ 50 h 82"/>
                <a:gd name="T106" fmla="*/ 2 w 54"/>
                <a:gd name="T107" fmla="*/ 66 h 82"/>
                <a:gd name="T108" fmla="*/ 0 w 54"/>
                <a:gd name="T109" fmla="*/ 82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
                <a:gd name="T166" fmla="*/ 0 h 82"/>
                <a:gd name="T167" fmla="*/ 54 w 54"/>
                <a:gd name="T168" fmla="*/ 82 h 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 h="82">
                  <a:moveTo>
                    <a:pt x="0" y="82"/>
                  </a:moveTo>
                  <a:lnTo>
                    <a:pt x="2" y="64"/>
                  </a:lnTo>
                  <a:lnTo>
                    <a:pt x="4" y="50"/>
                  </a:lnTo>
                  <a:lnTo>
                    <a:pt x="8" y="36"/>
                  </a:lnTo>
                  <a:lnTo>
                    <a:pt x="12" y="26"/>
                  </a:lnTo>
                  <a:lnTo>
                    <a:pt x="10" y="22"/>
                  </a:lnTo>
                  <a:lnTo>
                    <a:pt x="6" y="20"/>
                  </a:lnTo>
                  <a:lnTo>
                    <a:pt x="4" y="20"/>
                  </a:lnTo>
                  <a:lnTo>
                    <a:pt x="0" y="22"/>
                  </a:lnTo>
                  <a:lnTo>
                    <a:pt x="4" y="20"/>
                  </a:lnTo>
                  <a:lnTo>
                    <a:pt x="6" y="20"/>
                  </a:lnTo>
                  <a:lnTo>
                    <a:pt x="10" y="22"/>
                  </a:lnTo>
                  <a:lnTo>
                    <a:pt x="12" y="24"/>
                  </a:lnTo>
                  <a:lnTo>
                    <a:pt x="20" y="10"/>
                  </a:lnTo>
                  <a:lnTo>
                    <a:pt x="28" y="2"/>
                  </a:lnTo>
                  <a:lnTo>
                    <a:pt x="30" y="2"/>
                  </a:lnTo>
                  <a:lnTo>
                    <a:pt x="28" y="2"/>
                  </a:lnTo>
                  <a:lnTo>
                    <a:pt x="30" y="2"/>
                  </a:lnTo>
                  <a:lnTo>
                    <a:pt x="34" y="0"/>
                  </a:lnTo>
                  <a:lnTo>
                    <a:pt x="36" y="0"/>
                  </a:lnTo>
                  <a:lnTo>
                    <a:pt x="38" y="0"/>
                  </a:lnTo>
                  <a:lnTo>
                    <a:pt x="50" y="2"/>
                  </a:lnTo>
                  <a:lnTo>
                    <a:pt x="54" y="4"/>
                  </a:lnTo>
                  <a:lnTo>
                    <a:pt x="50" y="2"/>
                  </a:lnTo>
                  <a:lnTo>
                    <a:pt x="38" y="0"/>
                  </a:lnTo>
                  <a:lnTo>
                    <a:pt x="48" y="6"/>
                  </a:lnTo>
                  <a:lnTo>
                    <a:pt x="52" y="10"/>
                  </a:lnTo>
                  <a:lnTo>
                    <a:pt x="52" y="12"/>
                  </a:lnTo>
                  <a:lnTo>
                    <a:pt x="46" y="6"/>
                  </a:lnTo>
                  <a:lnTo>
                    <a:pt x="36" y="0"/>
                  </a:lnTo>
                  <a:lnTo>
                    <a:pt x="30" y="2"/>
                  </a:lnTo>
                  <a:lnTo>
                    <a:pt x="36" y="4"/>
                  </a:lnTo>
                  <a:lnTo>
                    <a:pt x="38" y="4"/>
                  </a:lnTo>
                  <a:lnTo>
                    <a:pt x="36" y="4"/>
                  </a:lnTo>
                  <a:lnTo>
                    <a:pt x="34" y="4"/>
                  </a:lnTo>
                  <a:lnTo>
                    <a:pt x="30" y="2"/>
                  </a:lnTo>
                  <a:lnTo>
                    <a:pt x="22" y="8"/>
                  </a:lnTo>
                  <a:lnTo>
                    <a:pt x="28" y="10"/>
                  </a:lnTo>
                  <a:lnTo>
                    <a:pt x="30" y="12"/>
                  </a:lnTo>
                  <a:lnTo>
                    <a:pt x="28" y="10"/>
                  </a:lnTo>
                  <a:lnTo>
                    <a:pt x="22" y="10"/>
                  </a:lnTo>
                  <a:lnTo>
                    <a:pt x="14" y="24"/>
                  </a:lnTo>
                  <a:lnTo>
                    <a:pt x="18" y="20"/>
                  </a:lnTo>
                  <a:lnTo>
                    <a:pt x="24" y="20"/>
                  </a:lnTo>
                  <a:lnTo>
                    <a:pt x="28" y="20"/>
                  </a:lnTo>
                  <a:lnTo>
                    <a:pt x="32" y="22"/>
                  </a:lnTo>
                  <a:lnTo>
                    <a:pt x="32" y="24"/>
                  </a:lnTo>
                  <a:lnTo>
                    <a:pt x="24" y="20"/>
                  </a:lnTo>
                  <a:lnTo>
                    <a:pt x="18" y="22"/>
                  </a:lnTo>
                  <a:lnTo>
                    <a:pt x="14" y="24"/>
                  </a:lnTo>
                  <a:lnTo>
                    <a:pt x="12" y="26"/>
                  </a:lnTo>
                  <a:lnTo>
                    <a:pt x="8" y="36"/>
                  </a:lnTo>
                  <a:lnTo>
                    <a:pt x="4"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30371" name="Freeform 1430"/>
            <p:cNvSpPr>
              <a:spLocks/>
            </p:cNvSpPr>
            <p:nvPr/>
          </p:nvSpPr>
          <p:spPr bwMode="auto">
            <a:xfrm>
              <a:off x="1116" y="2794"/>
              <a:ext cx="16" cy="82"/>
            </a:xfrm>
            <a:custGeom>
              <a:avLst/>
              <a:gdLst>
                <a:gd name="T0" fmla="*/ 16 w 16"/>
                <a:gd name="T1" fmla="*/ 82 h 82"/>
                <a:gd name="T2" fmla="*/ 10 w 16"/>
                <a:gd name="T3" fmla="*/ 70 h 82"/>
                <a:gd name="T4" fmla="*/ 8 w 16"/>
                <a:gd name="T5" fmla="*/ 58 h 82"/>
                <a:gd name="T6" fmla="*/ 10 w 16"/>
                <a:gd name="T7" fmla="*/ 48 h 82"/>
                <a:gd name="T8" fmla="*/ 12 w 16"/>
                <a:gd name="T9" fmla="*/ 40 h 82"/>
                <a:gd name="T10" fmla="*/ 10 w 16"/>
                <a:gd name="T11" fmla="*/ 34 h 82"/>
                <a:gd name="T12" fmla="*/ 6 w 16"/>
                <a:gd name="T13" fmla="*/ 18 h 82"/>
                <a:gd name="T14" fmla="*/ 0 w 16"/>
                <a:gd name="T15" fmla="*/ 0 h 82"/>
                <a:gd name="T16" fmla="*/ 2 w 16"/>
                <a:gd name="T17" fmla="*/ 8 h 82"/>
                <a:gd name="T18" fmla="*/ 4 w 16"/>
                <a:gd name="T19" fmla="*/ 14 h 82"/>
                <a:gd name="T20" fmla="*/ 4 w 16"/>
                <a:gd name="T21" fmla="*/ 22 h 82"/>
                <a:gd name="T22" fmla="*/ 6 w 16"/>
                <a:gd name="T23" fmla="*/ 26 h 82"/>
                <a:gd name="T24" fmla="*/ 8 w 16"/>
                <a:gd name="T25" fmla="*/ 32 h 82"/>
                <a:gd name="T26" fmla="*/ 8 w 16"/>
                <a:gd name="T27" fmla="*/ 42 h 82"/>
                <a:gd name="T28" fmla="*/ 10 w 16"/>
                <a:gd name="T29" fmla="*/ 54 h 82"/>
                <a:gd name="T30" fmla="*/ 12 w 16"/>
                <a:gd name="T31" fmla="*/ 66 h 82"/>
                <a:gd name="T32" fmla="*/ 14 w 16"/>
                <a:gd name="T33" fmla="*/ 74 h 82"/>
                <a:gd name="T34" fmla="*/ 16 w 16"/>
                <a:gd name="T35" fmla="*/ 80 h 82"/>
                <a:gd name="T36" fmla="*/ 16 w 16"/>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2"/>
                <a:gd name="T59" fmla="*/ 16 w 1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2">
                  <a:moveTo>
                    <a:pt x="16" y="82"/>
                  </a:moveTo>
                  <a:lnTo>
                    <a:pt x="10" y="70"/>
                  </a:lnTo>
                  <a:lnTo>
                    <a:pt x="8" y="58"/>
                  </a:lnTo>
                  <a:lnTo>
                    <a:pt x="10" y="48"/>
                  </a:lnTo>
                  <a:lnTo>
                    <a:pt x="12" y="40"/>
                  </a:lnTo>
                  <a:lnTo>
                    <a:pt x="10" y="34"/>
                  </a:lnTo>
                  <a:lnTo>
                    <a:pt x="6" y="18"/>
                  </a:lnTo>
                  <a:lnTo>
                    <a:pt x="0" y="0"/>
                  </a:lnTo>
                  <a:lnTo>
                    <a:pt x="2" y="8"/>
                  </a:lnTo>
                  <a:lnTo>
                    <a:pt x="4" y="14"/>
                  </a:lnTo>
                  <a:lnTo>
                    <a:pt x="4" y="22"/>
                  </a:lnTo>
                  <a:lnTo>
                    <a:pt x="6" y="26"/>
                  </a:lnTo>
                  <a:lnTo>
                    <a:pt x="8" y="32"/>
                  </a:lnTo>
                  <a:lnTo>
                    <a:pt x="8" y="42"/>
                  </a:lnTo>
                  <a:lnTo>
                    <a:pt x="10" y="54"/>
                  </a:lnTo>
                  <a:lnTo>
                    <a:pt x="12" y="66"/>
                  </a:lnTo>
                  <a:lnTo>
                    <a:pt x="14" y="74"/>
                  </a:lnTo>
                  <a:lnTo>
                    <a:pt x="16" y="80"/>
                  </a:lnTo>
                  <a:lnTo>
                    <a:pt x="16" y="82"/>
                  </a:lnTo>
                  <a:close/>
                </a:path>
              </a:pathLst>
            </a:custGeom>
            <a:solidFill>
              <a:srgbClr val="55A26A"/>
            </a:solidFill>
            <a:ln w="3175">
              <a:solidFill>
                <a:srgbClr val="1D1D1B"/>
              </a:solidFill>
              <a:round/>
              <a:headEnd/>
              <a:tailEnd/>
            </a:ln>
          </p:spPr>
          <p:txBody>
            <a:bodyPr/>
            <a:lstStyle/>
            <a:p>
              <a:endParaRPr lang="en-US"/>
            </a:p>
          </p:txBody>
        </p:sp>
        <p:sp>
          <p:nvSpPr>
            <p:cNvPr id="30372" name="Freeform 1431"/>
            <p:cNvSpPr>
              <a:spLocks/>
            </p:cNvSpPr>
            <p:nvPr/>
          </p:nvSpPr>
          <p:spPr bwMode="auto">
            <a:xfrm>
              <a:off x="1126" y="2714"/>
              <a:ext cx="22" cy="60"/>
            </a:xfrm>
            <a:custGeom>
              <a:avLst/>
              <a:gdLst>
                <a:gd name="T0" fmla="*/ 8 w 22"/>
                <a:gd name="T1" fmla="*/ 14 h 60"/>
                <a:gd name="T2" fmla="*/ 14 w 22"/>
                <a:gd name="T3" fmla="*/ 28 h 60"/>
                <a:gd name="T4" fmla="*/ 20 w 22"/>
                <a:gd name="T5" fmla="*/ 46 h 60"/>
                <a:gd name="T6" fmla="*/ 22 w 22"/>
                <a:gd name="T7" fmla="*/ 60 h 60"/>
                <a:gd name="T8" fmla="*/ 16 w 22"/>
                <a:gd name="T9" fmla="*/ 42 h 60"/>
                <a:gd name="T10" fmla="*/ 12 w 22"/>
                <a:gd name="T11" fmla="*/ 28 h 60"/>
                <a:gd name="T12" fmla="*/ 2 w 22"/>
                <a:gd name="T13" fmla="*/ 8 h 60"/>
                <a:gd name="T14" fmla="*/ 0 w 22"/>
                <a:gd name="T15" fmla="*/ 0 h 60"/>
                <a:gd name="T16" fmla="*/ 8 w 22"/>
                <a:gd name="T17" fmla="*/ 1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0"/>
                <a:gd name="T29" fmla="*/ 22 w 2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0">
                  <a:moveTo>
                    <a:pt x="8" y="14"/>
                  </a:moveTo>
                  <a:lnTo>
                    <a:pt x="14" y="28"/>
                  </a:lnTo>
                  <a:lnTo>
                    <a:pt x="20" y="46"/>
                  </a:lnTo>
                  <a:lnTo>
                    <a:pt x="22" y="60"/>
                  </a:lnTo>
                  <a:lnTo>
                    <a:pt x="16" y="42"/>
                  </a:lnTo>
                  <a:lnTo>
                    <a:pt x="12" y="28"/>
                  </a:lnTo>
                  <a:lnTo>
                    <a:pt x="2"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30373" name="Freeform 1432"/>
            <p:cNvSpPr>
              <a:spLocks/>
            </p:cNvSpPr>
            <p:nvPr/>
          </p:nvSpPr>
          <p:spPr bwMode="auto">
            <a:xfrm>
              <a:off x="1128" y="2778"/>
              <a:ext cx="32" cy="102"/>
            </a:xfrm>
            <a:custGeom>
              <a:avLst/>
              <a:gdLst>
                <a:gd name="T0" fmla="*/ 6 w 32"/>
                <a:gd name="T1" fmla="*/ 66 h 102"/>
                <a:gd name="T2" fmla="*/ 2 w 32"/>
                <a:gd name="T3" fmla="*/ 86 h 102"/>
                <a:gd name="T4" fmla="*/ 0 w 32"/>
                <a:gd name="T5" fmla="*/ 102 h 102"/>
                <a:gd name="T6" fmla="*/ 2 w 32"/>
                <a:gd name="T7" fmla="*/ 98 h 102"/>
                <a:gd name="T8" fmla="*/ 6 w 32"/>
                <a:gd name="T9" fmla="*/ 90 h 102"/>
                <a:gd name="T10" fmla="*/ 10 w 32"/>
                <a:gd name="T11" fmla="*/ 72 h 102"/>
                <a:gd name="T12" fmla="*/ 12 w 32"/>
                <a:gd name="T13" fmla="*/ 52 h 102"/>
                <a:gd name="T14" fmla="*/ 14 w 32"/>
                <a:gd name="T15" fmla="*/ 38 h 102"/>
                <a:gd name="T16" fmla="*/ 18 w 32"/>
                <a:gd name="T17" fmla="*/ 26 h 102"/>
                <a:gd name="T18" fmla="*/ 32 w 32"/>
                <a:gd name="T19" fmla="*/ 0 h 102"/>
                <a:gd name="T20" fmla="*/ 16 w 32"/>
                <a:gd name="T21" fmla="*/ 18 h 102"/>
                <a:gd name="T22" fmla="*/ 14 w 32"/>
                <a:gd name="T23" fmla="*/ 28 h 102"/>
                <a:gd name="T24" fmla="*/ 10 w 32"/>
                <a:gd name="T25" fmla="*/ 42 h 102"/>
                <a:gd name="T26" fmla="*/ 6 w 32"/>
                <a:gd name="T27" fmla="*/ 66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6"/>
                  </a:moveTo>
                  <a:lnTo>
                    <a:pt x="2" y="86"/>
                  </a:lnTo>
                  <a:lnTo>
                    <a:pt x="0" y="102"/>
                  </a:lnTo>
                  <a:lnTo>
                    <a:pt x="2" y="98"/>
                  </a:lnTo>
                  <a:lnTo>
                    <a:pt x="6" y="90"/>
                  </a:lnTo>
                  <a:lnTo>
                    <a:pt x="10" y="72"/>
                  </a:lnTo>
                  <a:lnTo>
                    <a:pt x="12" y="52"/>
                  </a:lnTo>
                  <a:lnTo>
                    <a:pt x="14" y="38"/>
                  </a:lnTo>
                  <a:lnTo>
                    <a:pt x="18" y="26"/>
                  </a:lnTo>
                  <a:lnTo>
                    <a:pt x="32" y="0"/>
                  </a:lnTo>
                  <a:lnTo>
                    <a:pt x="16" y="18"/>
                  </a:lnTo>
                  <a:lnTo>
                    <a:pt x="14" y="28"/>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30374" name="Freeform 1433"/>
            <p:cNvSpPr>
              <a:spLocks/>
            </p:cNvSpPr>
            <p:nvPr/>
          </p:nvSpPr>
          <p:spPr bwMode="auto">
            <a:xfrm>
              <a:off x="1160" y="2732"/>
              <a:ext cx="46" cy="46"/>
            </a:xfrm>
            <a:custGeom>
              <a:avLst/>
              <a:gdLst>
                <a:gd name="T0" fmla="*/ 32 w 46"/>
                <a:gd name="T1" fmla="*/ 10 h 46"/>
                <a:gd name="T2" fmla="*/ 20 w 46"/>
                <a:gd name="T3" fmla="*/ 20 h 46"/>
                <a:gd name="T4" fmla="*/ 6 w 46"/>
                <a:gd name="T5" fmla="*/ 34 h 46"/>
                <a:gd name="T6" fmla="*/ 0 w 46"/>
                <a:gd name="T7" fmla="*/ 46 h 46"/>
                <a:gd name="T8" fmla="*/ 12 w 46"/>
                <a:gd name="T9" fmla="*/ 32 h 46"/>
                <a:gd name="T10" fmla="*/ 24 w 46"/>
                <a:gd name="T11" fmla="*/ 22 h 46"/>
                <a:gd name="T12" fmla="*/ 40 w 46"/>
                <a:gd name="T13" fmla="*/ 6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0"/>
                  </a:lnTo>
                  <a:lnTo>
                    <a:pt x="6" y="34"/>
                  </a:lnTo>
                  <a:lnTo>
                    <a:pt x="0" y="46"/>
                  </a:lnTo>
                  <a:lnTo>
                    <a:pt x="12" y="32"/>
                  </a:lnTo>
                  <a:lnTo>
                    <a:pt x="24" y="22"/>
                  </a:lnTo>
                  <a:lnTo>
                    <a:pt x="40" y="6"/>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30375" name="Freeform 1434"/>
            <p:cNvSpPr>
              <a:spLocks/>
            </p:cNvSpPr>
            <p:nvPr/>
          </p:nvSpPr>
          <p:spPr bwMode="auto">
            <a:xfrm>
              <a:off x="1134" y="2820"/>
              <a:ext cx="40" cy="56"/>
            </a:xfrm>
            <a:custGeom>
              <a:avLst/>
              <a:gdLst>
                <a:gd name="T0" fmla="*/ 0 w 40"/>
                <a:gd name="T1" fmla="*/ 56 h 56"/>
                <a:gd name="T2" fmla="*/ 4 w 40"/>
                <a:gd name="T3" fmla="*/ 44 h 56"/>
                <a:gd name="T4" fmla="*/ 6 w 40"/>
                <a:gd name="T5" fmla="*/ 32 h 56"/>
                <a:gd name="T6" fmla="*/ 8 w 40"/>
                <a:gd name="T7" fmla="*/ 20 h 56"/>
                <a:gd name="T8" fmla="*/ 12 w 40"/>
                <a:gd name="T9" fmla="*/ 4 h 56"/>
                <a:gd name="T10" fmla="*/ 14 w 40"/>
                <a:gd name="T11" fmla="*/ 4 h 56"/>
                <a:gd name="T12" fmla="*/ 18 w 40"/>
                <a:gd name="T13" fmla="*/ 4 h 56"/>
                <a:gd name="T14" fmla="*/ 26 w 40"/>
                <a:gd name="T15" fmla="*/ 10 h 56"/>
                <a:gd name="T16" fmla="*/ 36 w 40"/>
                <a:gd name="T17" fmla="*/ 14 h 56"/>
                <a:gd name="T18" fmla="*/ 38 w 40"/>
                <a:gd name="T19" fmla="*/ 14 h 56"/>
                <a:gd name="T20" fmla="*/ 40 w 40"/>
                <a:gd name="T21" fmla="*/ 12 h 56"/>
                <a:gd name="T22" fmla="*/ 38 w 40"/>
                <a:gd name="T23" fmla="*/ 14 h 56"/>
                <a:gd name="T24" fmla="*/ 34 w 40"/>
                <a:gd name="T25" fmla="*/ 14 h 56"/>
                <a:gd name="T26" fmla="*/ 24 w 40"/>
                <a:gd name="T27" fmla="*/ 8 h 56"/>
                <a:gd name="T28" fmla="*/ 16 w 40"/>
                <a:gd name="T29" fmla="*/ 0 h 56"/>
                <a:gd name="T30" fmla="*/ 12 w 40"/>
                <a:gd name="T31" fmla="*/ 0 h 56"/>
                <a:gd name="T32" fmla="*/ 10 w 40"/>
                <a:gd name="T33" fmla="*/ 0 h 56"/>
                <a:gd name="T34" fmla="*/ 8 w 40"/>
                <a:gd name="T35" fmla="*/ 6 h 56"/>
                <a:gd name="T36" fmla="*/ 6 w 40"/>
                <a:gd name="T37" fmla="*/ 16 h 56"/>
                <a:gd name="T38" fmla="*/ 4 w 40"/>
                <a:gd name="T39" fmla="*/ 28 h 56"/>
                <a:gd name="T40" fmla="*/ 2 w 40"/>
                <a:gd name="T41" fmla="*/ 40 h 56"/>
                <a:gd name="T42" fmla="*/ 2 w 40"/>
                <a:gd name="T43" fmla="*/ 48 h 56"/>
                <a:gd name="T44" fmla="*/ 0 w 40"/>
                <a:gd name="T45" fmla="*/ 54 h 56"/>
                <a:gd name="T46" fmla="*/ 0 w 40"/>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56"/>
                <a:gd name="T74" fmla="*/ 40 w 40"/>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56">
                  <a:moveTo>
                    <a:pt x="0" y="56"/>
                  </a:moveTo>
                  <a:lnTo>
                    <a:pt x="4" y="44"/>
                  </a:lnTo>
                  <a:lnTo>
                    <a:pt x="6" y="32"/>
                  </a:lnTo>
                  <a:lnTo>
                    <a:pt x="8" y="20"/>
                  </a:lnTo>
                  <a:lnTo>
                    <a:pt x="12" y="4"/>
                  </a:lnTo>
                  <a:lnTo>
                    <a:pt x="14" y="4"/>
                  </a:lnTo>
                  <a:lnTo>
                    <a:pt x="18" y="4"/>
                  </a:lnTo>
                  <a:lnTo>
                    <a:pt x="26" y="10"/>
                  </a:lnTo>
                  <a:lnTo>
                    <a:pt x="36" y="14"/>
                  </a:lnTo>
                  <a:lnTo>
                    <a:pt x="38" y="14"/>
                  </a:lnTo>
                  <a:lnTo>
                    <a:pt x="40" y="12"/>
                  </a:lnTo>
                  <a:lnTo>
                    <a:pt x="38" y="14"/>
                  </a:lnTo>
                  <a:lnTo>
                    <a:pt x="34" y="14"/>
                  </a:lnTo>
                  <a:lnTo>
                    <a:pt x="24" y="8"/>
                  </a:lnTo>
                  <a:lnTo>
                    <a:pt x="16" y="0"/>
                  </a:lnTo>
                  <a:lnTo>
                    <a:pt x="12" y="0"/>
                  </a:lnTo>
                  <a:lnTo>
                    <a:pt x="10" y="0"/>
                  </a:lnTo>
                  <a:lnTo>
                    <a:pt x="8" y="6"/>
                  </a:lnTo>
                  <a:lnTo>
                    <a:pt x="6" y="16"/>
                  </a:lnTo>
                  <a:lnTo>
                    <a:pt x="4" y="28"/>
                  </a:lnTo>
                  <a:lnTo>
                    <a:pt x="2"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30376" name="Freeform 1435"/>
            <p:cNvSpPr>
              <a:spLocks/>
            </p:cNvSpPr>
            <p:nvPr/>
          </p:nvSpPr>
          <p:spPr bwMode="auto">
            <a:xfrm>
              <a:off x="1132" y="2838"/>
              <a:ext cx="58" cy="38"/>
            </a:xfrm>
            <a:custGeom>
              <a:avLst/>
              <a:gdLst>
                <a:gd name="T0" fmla="*/ 0 w 58"/>
                <a:gd name="T1" fmla="*/ 38 h 38"/>
                <a:gd name="T2" fmla="*/ 16 w 58"/>
                <a:gd name="T3" fmla="*/ 18 h 38"/>
                <a:gd name="T4" fmla="*/ 26 w 58"/>
                <a:gd name="T5" fmla="*/ 6 h 38"/>
                <a:gd name="T6" fmla="*/ 32 w 58"/>
                <a:gd name="T7" fmla="*/ 0 h 38"/>
                <a:gd name="T8" fmla="*/ 36 w 58"/>
                <a:gd name="T9" fmla="*/ 2 h 38"/>
                <a:gd name="T10" fmla="*/ 40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48 w 58"/>
                <a:gd name="T25" fmla="*/ 10 h 38"/>
                <a:gd name="T26" fmla="*/ 42 w 58"/>
                <a:gd name="T27" fmla="*/ 4 h 38"/>
                <a:gd name="T28" fmla="*/ 38 w 58"/>
                <a:gd name="T29" fmla="*/ 2 h 38"/>
                <a:gd name="T30" fmla="*/ 34 w 58"/>
                <a:gd name="T31" fmla="*/ 2 h 38"/>
                <a:gd name="T32" fmla="*/ 28 w 58"/>
                <a:gd name="T33" fmla="*/ 6 h 38"/>
                <a:gd name="T34" fmla="*/ 20 w 58"/>
                <a:gd name="T35" fmla="*/ 16 h 38"/>
                <a:gd name="T36" fmla="*/ 6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6" y="2"/>
                  </a:lnTo>
                  <a:lnTo>
                    <a:pt x="40" y="2"/>
                  </a:lnTo>
                  <a:lnTo>
                    <a:pt x="48" y="8"/>
                  </a:lnTo>
                  <a:lnTo>
                    <a:pt x="54" y="14"/>
                  </a:lnTo>
                  <a:lnTo>
                    <a:pt x="56" y="16"/>
                  </a:lnTo>
                  <a:lnTo>
                    <a:pt x="58" y="14"/>
                  </a:lnTo>
                  <a:lnTo>
                    <a:pt x="56" y="16"/>
                  </a:lnTo>
                  <a:lnTo>
                    <a:pt x="54" y="14"/>
                  </a:lnTo>
                  <a:lnTo>
                    <a:pt x="48" y="10"/>
                  </a:lnTo>
                  <a:lnTo>
                    <a:pt x="42" y="4"/>
                  </a:lnTo>
                  <a:lnTo>
                    <a:pt x="38" y="2"/>
                  </a:lnTo>
                  <a:lnTo>
                    <a:pt x="34" y="2"/>
                  </a:lnTo>
                  <a:lnTo>
                    <a:pt x="28" y="6"/>
                  </a:lnTo>
                  <a:lnTo>
                    <a:pt x="20" y="16"/>
                  </a:lnTo>
                  <a:lnTo>
                    <a:pt x="6" y="36"/>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7" name="Freeform 1436"/>
            <p:cNvSpPr>
              <a:spLocks/>
            </p:cNvSpPr>
            <p:nvPr/>
          </p:nvSpPr>
          <p:spPr bwMode="auto">
            <a:xfrm>
              <a:off x="1132" y="2838"/>
              <a:ext cx="58" cy="38"/>
            </a:xfrm>
            <a:custGeom>
              <a:avLst/>
              <a:gdLst>
                <a:gd name="T0" fmla="*/ 0 w 58"/>
                <a:gd name="T1" fmla="*/ 38 h 38"/>
                <a:gd name="T2" fmla="*/ 16 w 58"/>
                <a:gd name="T3" fmla="*/ 18 h 38"/>
                <a:gd name="T4" fmla="*/ 26 w 58"/>
                <a:gd name="T5" fmla="*/ 6 h 38"/>
                <a:gd name="T6" fmla="*/ 32 w 58"/>
                <a:gd name="T7" fmla="*/ 0 h 38"/>
                <a:gd name="T8" fmla="*/ 36 w 58"/>
                <a:gd name="T9" fmla="*/ 2 h 38"/>
                <a:gd name="T10" fmla="*/ 40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48 w 58"/>
                <a:gd name="T25" fmla="*/ 10 h 38"/>
                <a:gd name="T26" fmla="*/ 42 w 58"/>
                <a:gd name="T27" fmla="*/ 4 h 38"/>
                <a:gd name="T28" fmla="*/ 38 w 58"/>
                <a:gd name="T29" fmla="*/ 2 h 38"/>
                <a:gd name="T30" fmla="*/ 34 w 58"/>
                <a:gd name="T31" fmla="*/ 2 h 38"/>
                <a:gd name="T32" fmla="*/ 28 w 58"/>
                <a:gd name="T33" fmla="*/ 6 h 38"/>
                <a:gd name="T34" fmla="*/ 20 w 58"/>
                <a:gd name="T35" fmla="*/ 16 h 38"/>
                <a:gd name="T36" fmla="*/ 6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6" y="2"/>
                  </a:lnTo>
                  <a:lnTo>
                    <a:pt x="40" y="2"/>
                  </a:lnTo>
                  <a:lnTo>
                    <a:pt x="48" y="8"/>
                  </a:lnTo>
                  <a:lnTo>
                    <a:pt x="54" y="14"/>
                  </a:lnTo>
                  <a:lnTo>
                    <a:pt x="56" y="16"/>
                  </a:lnTo>
                  <a:lnTo>
                    <a:pt x="58" y="14"/>
                  </a:lnTo>
                  <a:lnTo>
                    <a:pt x="56" y="16"/>
                  </a:lnTo>
                  <a:lnTo>
                    <a:pt x="54" y="14"/>
                  </a:lnTo>
                  <a:lnTo>
                    <a:pt x="48" y="10"/>
                  </a:lnTo>
                  <a:lnTo>
                    <a:pt x="42" y="4"/>
                  </a:lnTo>
                  <a:lnTo>
                    <a:pt x="38" y="2"/>
                  </a:lnTo>
                  <a:lnTo>
                    <a:pt x="34" y="2"/>
                  </a:lnTo>
                  <a:lnTo>
                    <a:pt x="28" y="6"/>
                  </a:lnTo>
                  <a:lnTo>
                    <a:pt x="20" y="16"/>
                  </a:lnTo>
                  <a:lnTo>
                    <a:pt x="6" y="36"/>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78" name="Freeform 1437"/>
            <p:cNvSpPr>
              <a:spLocks/>
            </p:cNvSpPr>
            <p:nvPr/>
          </p:nvSpPr>
          <p:spPr bwMode="auto">
            <a:xfrm>
              <a:off x="1060" y="2866"/>
              <a:ext cx="72" cy="12"/>
            </a:xfrm>
            <a:custGeom>
              <a:avLst/>
              <a:gdLst>
                <a:gd name="T0" fmla="*/ 70 w 72"/>
                <a:gd name="T1" fmla="*/ 12 h 12"/>
                <a:gd name="T2" fmla="*/ 60 w 72"/>
                <a:gd name="T3" fmla="*/ 10 h 12"/>
                <a:gd name="T4" fmla="*/ 38 w 72"/>
                <a:gd name="T5" fmla="*/ 4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4"/>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9" name="Freeform 1438"/>
            <p:cNvSpPr>
              <a:spLocks/>
            </p:cNvSpPr>
            <p:nvPr/>
          </p:nvSpPr>
          <p:spPr bwMode="auto">
            <a:xfrm>
              <a:off x="1060" y="2866"/>
              <a:ext cx="72" cy="12"/>
            </a:xfrm>
            <a:custGeom>
              <a:avLst/>
              <a:gdLst>
                <a:gd name="T0" fmla="*/ 70 w 72"/>
                <a:gd name="T1" fmla="*/ 12 h 12"/>
                <a:gd name="T2" fmla="*/ 60 w 72"/>
                <a:gd name="T3" fmla="*/ 10 h 12"/>
                <a:gd name="T4" fmla="*/ 38 w 72"/>
                <a:gd name="T5" fmla="*/ 4 h 12"/>
                <a:gd name="T6" fmla="*/ 28 w 72"/>
                <a:gd name="T7" fmla="*/ 4 h 12"/>
                <a:gd name="T8" fmla="*/ 16 w 72"/>
                <a:gd name="T9" fmla="*/ 4 h 12"/>
                <a:gd name="T10" fmla="*/ 6 w 72"/>
                <a:gd name="T11" fmla="*/ 4 h 12"/>
                <a:gd name="T12" fmla="*/ 2 w 72"/>
                <a:gd name="T13" fmla="*/ 2 h 12"/>
                <a:gd name="T14" fmla="*/ 0 w 72"/>
                <a:gd name="T15" fmla="*/ 0 h 12"/>
                <a:gd name="T16" fmla="*/ 2 w 72"/>
                <a:gd name="T17" fmla="*/ 2 h 12"/>
                <a:gd name="T18" fmla="*/ 6 w 72"/>
                <a:gd name="T19" fmla="*/ 2 h 12"/>
                <a:gd name="T20" fmla="*/ 16 w 72"/>
                <a:gd name="T21" fmla="*/ 2 h 12"/>
                <a:gd name="T22" fmla="*/ 28 w 72"/>
                <a:gd name="T23" fmla="*/ 2 h 12"/>
                <a:gd name="T24" fmla="*/ 40 w 72"/>
                <a:gd name="T25" fmla="*/ 2 h 12"/>
                <a:gd name="T26" fmla="*/ 60 w 72"/>
                <a:gd name="T27" fmla="*/ 8 h 12"/>
                <a:gd name="T28" fmla="*/ 72 w 72"/>
                <a:gd name="T29" fmla="*/ 10 h 12"/>
                <a:gd name="T30" fmla="*/ 70 w 72"/>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2"/>
                <a:gd name="T50" fmla="*/ 72 w 7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2">
                  <a:moveTo>
                    <a:pt x="70" y="12"/>
                  </a:moveTo>
                  <a:lnTo>
                    <a:pt x="60" y="10"/>
                  </a:lnTo>
                  <a:lnTo>
                    <a:pt x="38" y="4"/>
                  </a:lnTo>
                  <a:lnTo>
                    <a:pt x="28" y="4"/>
                  </a:lnTo>
                  <a:lnTo>
                    <a:pt x="16" y="4"/>
                  </a:lnTo>
                  <a:lnTo>
                    <a:pt x="6" y="4"/>
                  </a:lnTo>
                  <a:lnTo>
                    <a:pt x="2" y="2"/>
                  </a:lnTo>
                  <a:lnTo>
                    <a:pt x="0" y="0"/>
                  </a:lnTo>
                  <a:lnTo>
                    <a:pt x="2" y="2"/>
                  </a:lnTo>
                  <a:lnTo>
                    <a:pt x="6" y="2"/>
                  </a:lnTo>
                  <a:lnTo>
                    <a:pt x="16" y="2"/>
                  </a:lnTo>
                  <a:lnTo>
                    <a:pt x="28" y="2"/>
                  </a:lnTo>
                  <a:lnTo>
                    <a:pt x="40" y="2"/>
                  </a:lnTo>
                  <a:lnTo>
                    <a:pt x="60" y="8"/>
                  </a:lnTo>
                  <a:lnTo>
                    <a:pt x="72"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80" name="Freeform 1439"/>
            <p:cNvSpPr>
              <a:spLocks/>
            </p:cNvSpPr>
            <p:nvPr/>
          </p:nvSpPr>
          <p:spPr bwMode="auto">
            <a:xfrm>
              <a:off x="1078" y="2838"/>
              <a:ext cx="54" cy="38"/>
            </a:xfrm>
            <a:custGeom>
              <a:avLst/>
              <a:gdLst>
                <a:gd name="T0" fmla="*/ 54 w 54"/>
                <a:gd name="T1" fmla="*/ 38 h 38"/>
                <a:gd name="T2" fmla="*/ 40 w 54"/>
                <a:gd name="T3" fmla="*/ 16 h 38"/>
                <a:gd name="T4" fmla="*/ 30 w 54"/>
                <a:gd name="T5" fmla="*/ 6 h 38"/>
                <a:gd name="T6" fmla="*/ 24 w 54"/>
                <a:gd name="T7" fmla="*/ 0 h 38"/>
                <a:gd name="T8" fmla="*/ 20 w 54"/>
                <a:gd name="T9" fmla="*/ 2 h 38"/>
                <a:gd name="T10" fmla="*/ 16 w 54"/>
                <a:gd name="T11" fmla="*/ 2 h 38"/>
                <a:gd name="T12" fmla="*/ 10 w 54"/>
                <a:gd name="T13" fmla="*/ 8 h 38"/>
                <a:gd name="T14" fmla="*/ 4 w 54"/>
                <a:gd name="T15" fmla="*/ 14 h 38"/>
                <a:gd name="T16" fmla="*/ 2 w 54"/>
                <a:gd name="T17" fmla="*/ 16 h 38"/>
                <a:gd name="T18" fmla="*/ 0 w 54"/>
                <a:gd name="T19" fmla="*/ 14 h 38"/>
                <a:gd name="T20" fmla="*/ 0 w 54"/>
                <a:gd name="T21" fmla="*/ 16 h 38"/>
                <a:gd name="T22" fmla="*/ 2 w 54"/>
                <a:gd name="T23" fmla="*/ 14 h 38"/>
                <a:gd name="T24" fmla="*/ 8 w 54"/>
                <a:gd name="T25" fmla="*/ 10 h 38"/>
                <a:gd name="T26" fmla="*/ 14 w 54"/>
                <a:gd name="T27" fmla="*/ 4 h 38"/>
                <a:gd name="T28" fmla="*/ 18 w 54"/>
                <a:gd name="T29" fmla="*/ 2 h 38"/>
                <a:gd name="T30" fmla="*/ 22 w 54"/>
                <a:gd name="T31" fmla="*/ 2 h 38"/>
                <a:gd name="T32" fmla="*/ 28 w 54"/>
                <a:gd name="T33" fmla="*/ 6 h 38"/>
                <a:gd name="T34" fmla="*/ 36 w 54"/>
                <a:gd name="T35" fmla="*/ 14 h 38"/>
                <a:gd name="T36" fmla="*/ 44 w 54"/>
                <a:gd name="T37" fmla="*/ 24 h 38"/>
                <a:gd name="T38" fmla="*/ 50 w 54"/>
                <a:gd name="T39" fmla="*/ 32 h 38"/>
                <a:gd name="T40" fmla="*/ 54 w 54"/>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8"/>
                <a:gd name="T65" fmla="*/ 54 w 5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8">
                  <a:moveTo>
                    <a:pt x="54" y="38"/>
                  </a:moveTo>
                  <a:lnTo>
                    <a:pt x="40" y="16"/>
                  </a:lnTo>
                  <a:lnTo>
                    <a:pt x="30" y="6"/>
                  </a:lnTo>
                  <a:lnTo>
                    <a:pt x="24" y="0"/>
                  </a:lnTo>
                  <a:lnTo>
                    <a:pt x="20" y="2"/>
                  </a:lnTo>
                  <a:lnTo>
                    <a:pt x="16" y="2"/>
                  </a:lnTo>
                  <a:lnTo>
                    <a:pt x="10" y="8"/>
                  </a:lnTo>
                  <a:lnTo>
                    <a:pt x="4" y="14"/>
                  </a:lnTo>
                  <a:lnTo>
                    <a:pt x="2" y="16"/>
                  </a:lnTo>
                  <a:lnTo>
                    <a:pt x="0" y="14"/>
                  </a:lnTo>
                  <a:lnTo>
                    <a:pt x="0" y="16"/>
                  </a:lnTo>
                  <a:lnTo>
                    <a:pt x="2" y="14"/>
                  </a:lnTo>
                  <a:lnTo>
                    <a:pt x="8" y="10"/>
                  </a:lnTo>
                  <a:lnTo>
                    <a:pt x="14" y="4"/>
                  </a:lnTo>
                  <a:lnTo>
                    <a:pt x="18" y="2"/>
                  </a:lnTo>
                  <a:lnTo>
                    <a:pt x="22" y="2"/>
                  </a:lnTo>
                  <a:lnTo>
                    <a:pt x="28" y="6"/>
                  </a:lnTo>
                  <a:lnTo>
                    <a:pt x="36" y="14"/>
                  </a:lnTo>
                  <a:lnTo>
                    <a:pt x="44" y="24"/>
                  </a:lnTo>
                  <a:lnTo>
                    <a:pt x="50" y="32"/>
                  </a:lnTo>
                  <a:lnTo>
                    <a:pt x="54"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1" name="Freeform 1440"/>
            <p:cNvSpPr>
              <a:spLocks/>
            </p:cNvSpPr>
            <p:nvPr/>
          </p:nvSpPr>
          <p:spPr bwMode="auto">
            <a:xfrm>
              <a:off x="1078" y="2838"/>
              <a:ext cx="54" cy="38"/>
            </a:xfrm>
            <a:custGeom>
              <a:avLst/>
              <a:gdLst>
                <a:gd name="T0" fmla="*/ 54 w 54"/>
                <a:gd name="T1" fmla="*/ 38 h 38"/>
                <a:gd name="T2" fmla="*/ 40 w 54"/>
                <a:gd name="T3" fmla="*/ 16 h 38"/>
                <a:gd name="T4" fmla="*/ 30 w 54"/>
                <a:gd name="T5" fmla="*/ 6 h 38"/>
                <a:gd name="T6" fmla="*/ 24 w 54"/>
                <a:gd name="T7" fmla="*/ 0 h 38"/>
                <a:gd name="T8" fmla="*/ 20 w 54"/>
                <a:gd name="T9" fmla="*/ 2 h 38"/>
                <a:gd name="T10" fmla="*/ 16 w 54"/>
                <a:gd name="T11" fmla="*/ 2 h 38"/>
                <a:gd name="T12" fmla="*/ 10 w 54"/>
                <a:gd name="T13" fmla="*/ 8 h 38"/>
                <a:gd name="T14" fmla="*/ 4 w 54"/>
                <a:gd name="T15" fmla="*/ 14 h 38"/>
                <a:gd name="T16" fmla="*/ 2 w 54"/>
                <a:gd name="T17" fmla="*/ 16 h 38"/>
                <a:gd name="T18" fmla="*/ 0 w 54"/>
                <a:gd name="T19" fmla="*/ 14 h 38"/>
                <a:gd name="T20" fmla="*/ 0 w 54"/>
                <a:gd name="T21" fmla="*/ 16 h 38"/>
                <a:gd name="T22" fmla="*/ 2 w 54"/>
                <a:gd name="T23" fmla="*/ 14 h 38"/>
                <a:gd name="T24" fmla="*/ 8 w 54"/>
                <a:gd name="T25" fmla="*/ 10 h 38"/>
                <a:gd name="T26" fmla="*/ 14 w 54"/>
                <a:gd name="T27" fmla="*/ 4 h 38"/>
                <a:gd name="T28" fmla="*/ 18 w 54"/>
                <a:gd name="T29" fmla="*/ 2 h 38"/>
                <a:gd name="T30" fmla="*/ 22 w 54"/>
                <a:gd name="T31" fmla="*/ 2 h 38"/>
                <a:gd name="T32" fmla="*/ 28 w 54"/>
                <a:gd name="T33" fmla="*/ 6 h 38"/>
                <a:gd name="T34" fmla="*/ 36 w 54"/>
                <a:gd name="T35" fmla="*/ 14 h 38"/>
                <a:gd name="T36" fmla="*/ 44 w 54"/>
                <a:gd name="T37" fmla="*/ 24 h 38"/>
                <a:gd name="T38" fmla="*/ 50 w 54"/>
                <a:gd name="T39" fmla="*/ 32 h 38"/>
                <a:gd name="T40" fmla="*/ 54 w 54"/>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8"/>
                <a:gd name="T65" fmla="*/ 54 w 5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8">
                  <a:moveTo>
                    <a:pt x="54" y="38"/>
                  </a:moveTo>
                  <a:lnTo>
                    <a:pt x="40" y="16"/>
                  </a:lnTo>
                  <a:lnTo>
                    <a:pt x="30" y="6"/>
                  </a:lnTo>
                  <a:lnTo>
                    <a:pt x="24" y="0"/>
                  </a:lnTo>
                  <a:lnTo>
                    <a:pt x="20" y="2"/>
                  </a:lnTo>
                  <a:lnTo>
                    <a:pt x="16" y="2"/>
                  </a:lnTo>
                  <a:lnTo>
                    <a:pt x="10" y="8"/>
                  </a:lnTo>
                  <a:lnTo>
                    <a:pt x="4" y="14"/>
                  </a:lnTo>
                  <a:lnTo>
                    <a:pt x="2" y="16"/>
                  </a:lnTo>
                  <a:lnTo>
                    <a:pt x="0" y="14"/>
                  </a:lnTo>
                  <a:lnTo>
                    <a:pt x="0" y="16"/>
                  </a:lnTo>
                  <a:lnTo>
                    <a:pt x="2" y="14"/>
                  </a:lnTo>
                  <a:lnTo>
                    <a:pt x="8" y="10"/>
                  </a:lnTo>
                  <a:lnTo>
                    <a:pt x="14" y="4"/>
                  </a:lnTo>
                  <a:lnTo>
                    <a:pt x="18" y="2"/>
                  </a:lnTo>
                  <a:lnTo>
                    <a:pt x="22" y="2"/>
                  </a:lnTo>
                  <a:lnTo>
                    <a:pt x="28" y="6"/>
                  </a:lnTo>
                  <a:lnTo>
                    <a:pt x="36" y="14"/>
                  </a:lnTo>
                  <a:lnTo>
                    <a:pt x="44" y="24"/>
                  </a:lnTo>
                  <a:lnTo>
                    <a:pt x="50" y="32"/>
                  </a:lnTo>
                  <a:lnTo>
                    <a:pt x="54"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82" name="Freeform 1441"/>
            <p:cNvSpPr>
              <a:spLocks/>
            </p:cNvSpPr>
            <p:nvPr/>
          </p:nvSpPr>
          <p:spPr bwMode="auto">
            <a:xfrm>
              <a:off x="1132" y="2808"/>
              <a:ext cx="46" cy="68"/>
            </a:xfrm>
            <a:custGeom>
              <a:avLst/>
              <a:gdLst>
                <a:gd name="T0" fmla="*/ 0 w 46"/>
                <a:gd name="T1" fmla="*/ 68 h 68"/>
                <a:gd name="T2" fmla="*/ 6 w 46"/>
                <a:gd name="T3" fmla="*/ 56 h 68"/>
                <a:gd name="T4" fmla="*/ 12 w 46"/>
                <a:gd name="T5" fmla="*/ 46 h 68"/>
                <a:gd name="T6" fmla="*/ 16 w 46"/>
                <a:gd name="T7" fmla="*/ 36 h 68"/>
                <a:gd name="T8" fmla="*/ 24 w 46"/>
                <a:gd name="T9" fmla="*/ 20 h 68"/>
                <a:gd name="T10" fmla="*/ 34 w 46"/>
                <a:gd name="T11" fmla="*/ 12 h 68"/>
                <a:gd name="T12" fmla="*/ 40 w 46"/>
                <a:gd name="T13" fmla="*/ 6 h 68"/>
                <a:gd name="T14" fmla="*/ 46 w 46"/>
                <a:gd name="T15" fmla="*/ 0 h 68"/>
                <a:gd name="T16" fmla="*/ 40 w 46"/>
                <a:gd name="T17" fmla="*/ 4 h 68"/>
                <a:gd name="T18" fmla="*/ 34 w 46"/>
                <a:gd name="T19" fmla="*/ 8 h 68"/>
                <a:gd name="T20" fmla="*/ 22 w 46"/>
                <a:gd name="T21" fmla="*/ 16 h 68"/>
                <a:gd name="T22" fmla="*/ 20 w 46"/>
                <a:gd name="T23" fmla="*/ 22 h 68"/>
                <a:gd name="T24" fmla="*/ 16 w 46"/>
                <a:gd name="T25" fmla="*/ 30 h 68"/>
                <a:gd name="T26" fmla="*/ 12 w 46"/>
                <a:gd name="T27" fmla="*/ 42 h 68"/>
                <a:gd name="T28" fmla="*/ 6 w 46"/>
                <a:gd name="T29" fmla="*/ 54 h 68"/>
                <a:gd name="T30" fmla="*/ 4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6" y="56"/>
                  </a:lnTo>
                  <a:lnTo>
                    <a:pt x="12" y="46"/>
                  </a:lnTo>
                  <a:lnTo>
                    <a:pt x="16" y="36"/>
                  </a:lnTo>
                  <a:lnTo>
                    <a:pt x="24" y="20"/>
                  </a:lnTo>
                  <a:lnTo>
                    <a:pt x="34" y="12"/>
                  </a:lnTo>
                  <a:lnTo>
                    <a:pt x="40" y="6"/>
                  </a:lnTo>
                  <a:lnTo>
                    <a:pt x="46" y="0"/>
                  </a:lnTo>
                  <a:lnTo>
                    <a:pt x="40" y="4"/>
                  </a:lnTo>
                  <a:lnTo>
                    <a:pt x="34" y="8"/>
                  </a:lnTo>
                  <a:lnTo>
                    <a:pt x="22" y="16"/>
                  </a:lnTo>
                  <a:lnTo>
                    <a:pt x="20" y="22"/>
                  </a:lnTo>
                  <a:lnTo>
                    <a:pt x="16" y="30"/>
                  </a:lnTo>
                  <a:lnTo>
                    <a:pt x="12" y="42"/>
                  </a:lnTo>
                  <a:lnTo>
                    <a:pt x="6"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383" name="Freeform 1442"/>
            <p:cNvSpPr>
              <a:spLocks/>
            </p:cNvSpPr>
            <p:nvPr/>
          </p:nvSpPr>
          <p:spPr bwMode="auto">
            <a:xfrm>
              <a:off x="1120" y="2874"/>
              <a:ext cx="12" cy="8"/>
            </a:xfrm>
            <a:custGeom>
              <a:avLst/>
              <a:gdLst>
                <a:gd name="T0" fmla="*/ 12 w 12"/>
                <a:gd name="T1" fmla="*/ 0 h 8"/>
                <a:gd name="T2" fmla="*/ 8 w 12"/>
                <a:gd name="T3" fmla="*/ 0 h 8"/>
                <a:gd name="T4" fmla="*/ 6 w 12"/>
                <a:gd name="T5" fmla="*/ 0 h 8"/>
                <a:gd name="T6" fmla="*/ 4 w 12"/>
                <a:gd name="T7" fmla="*/ 2 h 8"/>
                <a:gd name="T8" fmla="*/ 0 w 12"/>
                <a:gd name="T9" fmla="*/ 8 h 8"/>
                <a:gd name="T10" fmla="*/ 6 w 12"/>
                <a:gd name="T11" fmla="*/ 4 h 8"/>
                <a:gd name="T12" fmla="*/ 12 w 12"/>
                <a:gd name="T13" fmla="*/ 2 h 8"/>
                <a:gd name="T14" fmla="*/ 12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0"/>
                  </a:moveTo>
                  <a:lnTo>
                    <a:pt x="8" y="0"/>
                  </a:lnTo>
                  <a:lnTo>
                    <a:pt x="6" y="0"/>
                  </a:lnTo>
                  <a:lnTo>
                    <a:pt x="4" y="2"/>
                  </a:lnTo>
                  <a:lnTo>
                    <a:pt x="0" y="8"/>
                  </a:lnTo>
                  <a:lnTo>
                    <a:pt x="6" y="4"/>
                  </a:lnTo>
                  <a:lnTo>
                    <a:pt x="12" y="2"/>
                  </a:lnTo>
                  <a:lnTo>
                    <a:pt x="12" y="0"/>
                  </a:lnTo>
                  <a:close/>
                </a:path>
              </a:pathLst>
            </a:custGeom>
            <a:solidFill>
              <a:srgbClr val="55A26A"/>
            </a:solidFill>
            <a:ln w="3175">
              <a:solidFill>
                <a:srgbClr val="1D1D1B"/>
              </a:solidFill>
              <a:round/>
              <a:headEnd/>
              <a:tailEnd/>
            </a:ln>
          </p:spPr>
          <p:txBody>
            <a:bodyPr/>
            <a:lstStyle/>
            <a:p>
              <a:endParaRPr lang="en-US"/>
            </a:p>
          </p:txBody>
        </p:sp>
        <p:sp>
          <p:nvSpPr>
            <p:cNvPr id="30384" name="Freeform 1443"/>
            <p:cNvSpPr>
              <a:spLocks/>
            </p:cNvSpPr>
            <p:nvPr/>
          </p:nvSpPr>
          <p:spPr bwMode="auto">
            <a:xfrm>
              <a:off x="1126" y="2750"/>
              <a:ext cx="6" cy="126"/>
            </a:xfrm>
            <a:custGeom>
              <a:avLst/>
              <a:gdLst>
                <a:gd name="T0" fmla="*/ 6 w 6"/>
                <a:gd name="T1" fmla="*/ 126 h 126"/>
                <a:gd name="T2" fmla="*/ 2 w 6"/>
                <a:gd name="T3" fmla="*/ 84 h 126"/>
                <a:gd name="T4" fmla="*/ 0 w 6"/>
                <a:gd name="T5" fmla="*/ 50 h 126"/>
                <a:gd name="T6" fmla="*/ 0 w 6"/>
                <a:gd name="T7" fmla="*/ 36 h 126"/>
                <a:gd name="T8" fmla="*/ 2 w 6"/>
                <a:gd name="T9" fmla="*/ 24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6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2" y="24"/>
                  </a:lnTo>
                  <a:lnTo>
                    <a:pt x="6" y="4"/>
                  </a:lnTo>
                  <a:lnTo>
                    <a:pt x="6" y="0"/>
                  </a:lnTo>
                  <a:lnTo>
                    <a:pt x="6" y="14"/>
                  </a:lnTo>
                  <a:lnTo>
                    <a:pt x="6" y="26"/>
                  </a:lnTo>
                  <a:lnTo>
                    <a:pt x="4" y="38"/>
                  </a:lnTo>
                  <a:lnTo>
                    <a:pt x="4" y="56"/>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30385" name="Freeform 1444"/>
            <p:cNvSpPr>
              <a:spLocks/>
            </p:cNvSpPr>
            <p:nvPr/>
          </p:nvSpPr>
          <p:spPr bwMode="auto">
            <a:xfrm>
              <a:off x="1132" y="2872"/>
              <a:ext cx="36" cy="4"/>
            </a:xfrm>
            <a:custGeom>
              <a:avLst/>
              <a:gdLst>
                <a:gd name="T0" fmla="*/ 0 w 36"/>
                <a:gd name="T1" fmla="*/ 4 h 4"/>
                <a:gd name="T2" fmla="*/ 8 w 36"/>
                <a:gd name="T3" fmla="*/ 2 h 4"/>
                <a:gd name="T4" fmla="*/ 18 w 36"/>
                <a:gd name="T5" fmla="*/ 0 h 4"/>
                <a:gd name="T6" fmla="*/ 30 w 36"/>
                <a:gd name="T7" fmla="*/ 0 h 4"/>
                <a:gd name="T8" fmla="*/ 36 w 36"/>
                <a:gd name="T9" fmla="*/ 0 h 4"/>
                <a:gd name="T10" fmla="*/ 30 w 36"/>
                <a:gd name="T11" fmla="*/ 0 h 4"/>
                <a:gd name="T12" fmla="*/ 20 w 36"/>
                <a:gd name="T13" fmla="*/ 4 h 4"/>
                <a:gd name="T14" fmla="*/ 0 w 3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
                <a:gd name="T26" fmla="*/ 36 w 3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
                  <a:moveTo>
                    <a:pt x="0" y="4"/>
                  </a:moveTo>
                  <a:lnTo>
                    <a:pt x="8" y="2"/>
                  </a:lnTo>
                  <a:lnTo>
                    <a:pt x="18" y="0"/>
                  </a:lnTo>
                  <a:lnTo>
                    <a:pt x="30" y="0"/>
                  </a:lnTo>
                  <a:lnTo>
                    <a:pt x="36" y="0"/>
                  </a:lnTo>
                  <a:lnTo>
                    <a:pt x="30" y="0"/>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30386" name="Freeform 1445"/>
            <p:cNvSpPr>
              <a:spLocks/>
            </p:cNvSpPr>
            <p:nvPr/>
          </p:nvSpPr>
          <p:spPr bwMode="auto">
            <a:xfrm>
              <a:off x="1122" y="2874"/>
              <a:ext cx="10" cy="10"/>
            </a:xfrm>
            <a:custGeom>
              <a:avLst/>
              <a:gdLst>
                <a:gd name="T0" fmla="*/ 10 w 10"/>
                <a:gd name="T1" fmla="*/ 0 h 10"/>
                <a:gd name="T2" fmla="*/ 6 w 10"/>
                <a:gd name="T3" fmla="*/ 2 h 10"/>
                <a:gd name="T4" fmla="*/ 4 w 10"/>
                <a:gd name="T5" fmla="*/ 4 h 10"/>
                <a:gd name="T6" fmla="*/ 4 w 10"/>
                <a:gd name="T7" fmla="*/ 6 h 10"/>
                <a:gd name="T8" fmla="*/ 2 w 10"/>
                <a:gd name="T9" fmla="*/ 10 h 10"/>
                <a:gd name="T10" fmla="*/ 0 w 10"/>
                <a:gd name="T11" fmla="*/ 10 h 10"/>
                <a:gd name="T12" fmla="*/ 2 w 10"/>
                <a:gd name="T13" fmla="*/ 10 h 10"/>
                <a:gd name="T14" fmla="*/ 6 w 10"/>
                <a:gd name="T15" fmla="*/ 6 h 10"/>
                <a:gd name="T16" fmla="*/ 1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10" y="0"/>
                  </a:moveTo>
                  <a:lnTo>
                    <a:pt x="6" y="2"/>
                  </a:lnTo>
                  <a:lnTo>
                    <a:pt x="4" y="4"/>
                  </a:lnTo>
                  <a:lnTo>
                    <a:pt x="4" y="6"/>
                  </a:lnTo>
                  <a:lnTo>
                    <a:pt x="2" y="10"/>
                  </a:lnTo>
                  <a:lnTo>
                    <a:pt x="0" y="10"/>
                  </a:lnTo>
                  <a:lnTo>
                    <a:pt x="2" y="10"/>
                  </a:lnTo>
                  <a:lnTo>
                    <a:pt x="6" y="6"/>
                  </a:lnTo>
                  <a:lnTo>
                    <a:pt x="10" y="0"/>
                  </a:lnTo>
                  <a:close/>
                </a:path>
              </a:pathLst>
            </a:custGeom>
            <a:solidFill>
              <a:srgbClr val="55A26A"/>
            </a:solidFill>
            <a:ln w="3175">
              <a:solidFill>
                <a:srgbClr val="1D1D1B"/>
              </a:solidFill>
              <a:round/>
              <a:headEnd/>
              <a:tailEnd/>
            </a:ln>
          </p:spPr>
          <p:txBody>
            <a:bodyPr/>
            <a:lstStyle/>
            <a:p>
              <a:endParaRPr lang="en-US"/>
            </a:p>
          </p:txBody>
        </p:sp>
        <p:sp>
          <p:nvSpPr>
            <p:cNvPr id="30387" name="Freeform 1446"/>
            <p:cNvSpPr>
              <a:spLocks/>
            </p:cNvSpPr>
            <p:nvPr/>
          </p:nvSpPr>
          <p:spPr bwMode="auto">
            <a:xfrm>
              <a:off x="1104" y="2762"/>
              <a:ext cx="28" cy="114"/>
            </a:xfrm>
            <a:custGeom>
              <a:avLst/>
              <a:gdLst>
                <a:gd name="T0" fmla="*/ 28 w 28"/>
                <a:gd name="T1" fmla="*/ 114 h 114"/>
                <a:gd name="T2" fmla="*/ 22 w 28"/>
                <a:gd name="T3" fmla="*/ 102 h 114"/>
                <a:gd name="T4" fmla="*/ 20 w 28"/>
                <a:gd name="T5" fmla="*/ 94 h 114"/>
                <a:gd name="T6" fmla="*/ 14 w 28"/>
                <a:gd name="T7" fmla="*/ 82 h 114"/>
                <a:gd name="T8" fmla="*/ 6 w 28"/>
                <a:gd name="T9" fmla="*/ 68 h 114"/>
                <a:gd name="T10" fmla="*/ 2 w 28"/>
                <a:gd name="T11" fmla="*/ 40 h 114"/>
                <a:gd name="T12" fmla="*/ 0 w 28"/>
                <a:gd name="T13" fmla="*/ 18 h 114"/>
                <a:gd name="T14" fmla="*/ 0 w 28"/>
                <a:gd name="T15" fmla="*/ 8 h 114"/>
                <a:gd name="T16" fmla="*/ 0 w 28"/>
                <a:gd name="T17" fmla="*/ 0 h 114"/>
                <a:gd name="T18" fmla="*/ 2 w 28"/>
                <a:gd name="T19" fmla="*/ 26 h 114"/>
                <a:gd name="T20" fmla="*/ 6 w 28"/>
                <a:gd name="T21" fmla="*/ 46 h 114"/>
                <a:gd name="T22" fmla="*/ 8 w 28"/>
                <a:gd name="T23" fmla="*/ 62 h 114"/>
                <a:gd name="T24" fmla="*/ 20 w 28"/>
                <a:gd name="T25" fmla="*/ 88 h 114"/>
                <a:gd name="T26" fmla="*/ 22 w 28"/>
                <a:gd name="T27" fmla="*/ 100 h 114"/>
                <a:gd name="T28" fmla="*/ 28 w 28"/>
                <a:gd name="T29" fmla="*/ 112 h 114"/>
                <a:gd name="T30" fmla="*/ 28 w 28"/>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4"/>
                <a:gd name="T50" fmla="*/ 28 w 28"/>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4">
                  <a:moveTo>
                    <a:pt x="28" y="114"/>
                  </a:moveTo>
                  <a:lnTo>
                    <a:pt x="22" y="102"/>
                  </a:lnTo>
                  <a:lnTo>
                    <a:pt x="20" y="94"/>
                  </a:lnTo>
                  <a:lnTo>
                    <a:pt x="14" y="82"/>
                  </a:lnTo>
                  <a:lnTo>
                    <a:pt x="6" y="68"/>
                  </a:lnTo>
                  <a:lnTo>
                    <a:pt x="2" y="40"/>
                  </a:lnTo>
                  <a:lnTo>
                    <a:pt x="0" y="18"/>
                  </a:lnTo>
                  <a:lnTo>
                    <a:pt x="0" y="8"/>
                  </a:lnTo>
                  <a:lnTo>
                    <a:pt x="0" y="0"/>
                  </a:lnTo>
                  <a:lnTo>
                    <a:pt x="2" y="26"/>
                  </a:lnTo>
                  <a:lnTo>
                    <a:pt x="6" y="46"/>
                  </a:lnTo>
                  <a:lnTo>
                    <a:pt x="8" y="62"/>
                  </a:lnTo>
                  <a:lnTo>
                    <a:pt x="20" y="88"/>
                  </a:lnTo>
                  <a:lnTo>
                    <a:pt x="22" y="100"/>
                  </a:lnTo>
                  <a:lnTo>
                    <a:pt x="28" y="112"/>
                  </a:lnTo>
                  <a:lnTo>
                    <a:pt x="28" y="114"/>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8" name="Freeform 1447"/>
            <p:cNvSpPr>
              <a:spLocks/>
            </p:cNvSpPr>
            <p:nvPr/>
          </p:nvSpPr>
          <p:spPr bwMode="auto">
            <a:xfrm>
              <a:off x="1104" y="2762"/>
              <a:ext cx="28" cy="114"/>
            </a:xfrm>
            <a:custGeom>
              <a:avLst/>
              <a:gdLst>
                <a:gd name="T0" fmla="*/ 28 w 28"/>
                <a:gd name="T1" fmla="*/ 114 h 114"/>
                <a:gd name="T2" fmla="*/ 22 w 28"/>
                <a:gd name="T3" fmla="*/ 102 h 114"/>
                <a:gd name="T4" fmla="*/ 20 w 28"/>
                <a:gd name="T5" fmla="*/ 94 h 114"/>
                <a:gd name="T6" fmla="*/ 14 w 28"/>
                <a:gd name="T7" fmla="*/ 82 h 114"/>
                <a:gd name="T8" fmla="*/ 6 w 28"/>
                <a:gd name="T9" fmla="*/ 68 h 114"/>
                <a:gd name="T10" fmla="*/ 2 w 28"/>
                <a:gd name="T11" fmla="*/ 40 h 114"/>
                <a:gd name="T12" fmla="*/ 0 w 28"/>
                <a:gd name="T13" fmla="*/ 18 h 114"/>
                <a:gd name="T14" fmla="*/ 0 w 28"/>
                <a:gd name="T15" fmla="*/ 8 h 114"/>
                <a:gd name="T16" fmla="*/ 0 w 28"/>
                <a:gd name="T17" fmla="*/ 0 h 114"/>
                <a:gd name="T18" fmla="*/ 2 w 28"/>
                <a:gd name="T19" fmla="*/ 26 h 114"/>
                <a:gd name="T20" fmla="*/ 6 w 28"/>
                <a:gd name="T21" fmla="*/ 46 h 114"/>
                <a:gd name="T22" fmla="*/ 8 w 28"/>
                <a:gd name="T23" fmla="*/ 62 h 114"/>
                <a:gd name="T24" fmla="*/ 20 w 28"/>
                <a:gd name="T25" fmla="*/ 88 h 114"/>
                <a:gd name="T26" fmla="*/ 22 w 28"/>
                <a:gd name="T27" fmla="*/ 100 h 114"/>
                <a:gd name="T28" fmla="*/ 28 w 28"/>
                <a:gd name="T29" fmla="*/ 112 h 114"/>
                <a:gd name="T30" fmla="*/ 28 w 28"/>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4"/>
                <a:gd name="T50" fmla="*/ 28 w 28"/>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4">
                  <a:moveTo>
                    <a:pt x="28" y="114"/>
                  </a:moveTo>
                  <a:lnTo>
                    <a:pt x="22" y="102"/>
                  </a:lnTo>
                  <a:lnTo>
                    <a:pt x="20" y="94"/>
                  </a:lnTo>
                  <a:lnTo>
                    <a:pt x="14" y="82"/>
                  </a:lnTo>
                  <a:lnTo>
                    <a:pt x="6" y="68"/>
                  </a:lnTo>
                  <a:lnTo>
                    <a:pt x="2" y="40"/>
                  </a:lnTo>
                  <a:lnTo>
                    <a:pt x="0" y="18"/>
                  </a:lnTo>
                  <a:lnTo>
                    <a:pt x="0" y="8"/>
                  </a:lnTo>
                  <a:lnTo>
                    <a:pt x="0" y="0"/>
                  </a:lnTo>
                  <a:lnTo>
                    <a:pt x="2" y="26"/>
                  </a:lnTo>
                  <a:lnTo>
                    <a:pt x="6" y="46"/>
                  </a:lnTo>
                  <a:lnTo>
                    <a:pt x="8" y="62"/>
                  </a:lnTo>
                  <a:lnTo>
                    <a:pt x="20" y="88"/>
                  </a:lnTo>
                  <a:lnTo>
                    <a:pt x="22" y="100"/>
                  </a:lnTo>
                  <a:lnTo>
                    <a:pt x="28" y="112"/>
                  </a:lnTo>
                  <a:lnTo>
                    <a:pt x="28" y="114"/>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89" name="Freeform 1448"/>
            <p:cNvSpPr>
              <a:spLocks/>
            </p:cNvSpPr>
            <p:nvPr/>
          </p:nvSpPr>
          <p:spPr bwMode="auto">
            <a:xfrm>
              <a:off x="1132" y="2858"/>
              <a:ext cx="32" cy="18"/>
            </a:xfrm>
            <a:custGeom>
              <a:avLst/>
              <a:gdLst>
                <a:gd name="T0" fmla="*/ 0 w 32"/>
                <a:gd name="T1" fmla="*/ 18 h 18"/>
                <a:gd name="T2" fmla="*/ 6 w 32"/>
                <a:gd name="T3" fmla="*/ 12 h 18"/>
                <a:gd name="T4" fmla="*/ 10 w 32"/>
                <a:gd name="T5" fmla="*/ 10 h 18"/>
                <a:gd name="T6" fmla="*/ 16 w 32"/>
                <a:gd name="T7" fmla="*/ 6 h 18"/>
                <a:gd name="T8" fmla="*/ 26 w 32"/>
                <a:gd name="T9" fmla="*/ 2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2"/>
                  </a:lnTo>
                  <a:lnTo>
                    <a:pt x="10" y="10"/>
                  </a:lnTo>
                  <a:lnTo>
                    <a:pt x="16" y="6"/>
                  </a:lnTo>
                  <a:lnTo>
                    <a:pt x="26" y="2"/>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30390" name="Freeform 1449"/>
            <p:cNvSpPr>
              <a:spLocks/>
            </p:cNvSpPr>
            <p:nvPr/>
          </p:nvSpPr>
          <p:spPr bwMode="auto">
            <a:xfrm>
              <a:off x="1274" y="2868"/>
              <a:ext cx="24" cy="28"/>
            </a:xfrm>
            <a:custGeom>
              <a:avLst/>
              <a:gdLst>
                <a:gd name="T0" fmla="*/ 24 w 24"/>
                <a:gd name="T1" fmla="*/ 28 h 28"/>
                <a:gd name="T2" fmla="*/ 18 w 24"/>
                <a:gd name="T3" fmla="*/ 24 h 28"/>
                <a:gd name="T4" fmla="*/ 14 w 24"/>
                <a:gd name="T5" fmla="*/ 20 h 28"/>
                <a:gd name="T6" fmla="*/ 10 w 24"/>
                <a:gd name="T7" fmla="*/ 14 h 28"/>
                <a:gd name="T8" fmla="*/ 4 w 24"/>
                <a:gd name="T9" fmla="*/ 4 h 28"/>
                <a:gd name="T10" fmla="*/ 0 w 24"/>
                <a:gd name="T11" fmla="*/ 0 h 28"/>
                <a:gd name="T12" fmla="*/ 6 w 24"/>
                <a:gd name="T13" fmla="*/ 4 h 28"/>
                <a:gd name="T14" fmla="*/ 10 w 24"/>
                <a:gd name="T15" fmla="*/ 8 h 28"/>
                <a:gd name="T16" fmla="*/ 14 w 24"/>
                <a:gd name="T17" fmla="*/ 12 h 28"/>
                <a:gd name="T18" fmla="*/ 24 w 2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4" y="28"/>
                  </a:moveTo>
                  <a:lnTo>
                    <a:pt x="18" y="24"/>
                  </a:lnTo>
                  <a:lnTo>
                    <a:pt x="14" y="20"/>
                  </a:lnTo>
                  <a:lnTo>
                    <a:pt x="10" y="14"/>
                  </a:lnTo>
                  <a:lnTo>
                    <a:pt x="4" y="4"/>
                  </a:lnTo>
                  <a:lnTo>
                    <a:pt x="0" y="0"/>
                  </a:lnTo>
                  <a:lnTo>
                    <a:pt x="6" y="4"/>
                  </a:lnTo>
                  <a:lnTo>
                    <a:pt x="10" y="8"/>
                  </a:lnTo>
                  <a:lnTo>
                    <a:pt x="14" y="12"/>
                  </a:lnTo>
                  <a:lnTo>
                    <a:pt x="24" y="28"/>
                  </a:lnTo>
                  <a:close/>
                </a:path>
              </a:pathLst>
            </a:custGeom>
            <a:solidFill>
              <a:srgbClr val="55A26A"/>
            </a:solidFill>
            <a:ln w="3175">
              <a:solidFill>
                <a:srgbClr val="1D1D1B"/>
              </a:solidFill>
              <a:round/>
              <a:headEnd/>
              <a:tailEnd/>
            </a:ln>
          </p:spPr>
          <p:txBody>
            <a:bodyPr/>
            <a:lstStyle/>
            <a:p>
              <a:endParaRPr lang="en-US"/>
            </a:p>
          </p:txBody>
        </p:sp>
        <p:sp>
          <p:nvSpPr>
            <p:cNvPr id="30391" name="Freeform 1450"/>
            <p:cNvSpPr>
              <a:spLocks/>
            </p:cNvSpPr>
            <p:nvPr/>
          </p:nvSpPr>
          <p:spPr bwMode="auto">
            <a:xfrm>
              <a:off x="1258" y="2834"/>
              <a:ext cx="40" cy="62"/>
            </a:xfrm>
            <a:custGeom>
              <a:avLst/>
              <a:gdLst>
                <a:gd name="T0" fmla="*/ 40 w 40"/>
                <a:gd name="T1" fmla="*/ 62 h 62"/>
                <a:gd name="T2" fmla="*/ 30 w 40"/>
                <a:gd name="T3" fmla="*/ 38 h 62"/>
                <a:gd name="T4" fmla="*/ 24 w 40"/>
                <a:gd name="T5" fmla="*/ 24 h 62"/>
                <a:gd name="T6" fmla="*/ 18 w 40"/>
                <a:gd name="T7" fmla="*/ 18 h 62"/>
                <a:gd name="T8" fmla="*/ 12 w 40"/>
                <a:gd name="T9" fmla="*/ 14 h 62"/>
                <a:gd name="T10" fmla="*/ 6 w 40"/>
                <a:gd name="T11" fmla="*/ 10 h 62"/>
                <a:gd name="T12" fmla="*/ 0 w 40"/>
                <a:gd name="T13" fmla="*/ 0 h 62"/>
                <a:gd name="T14" fmla="*/ 4 w 40"/>
                <a:gd name="T15" fmla="*/ 10 h 62"/>
                <a:gd name="T16" fmla="*/ 10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2" y="14"/>
                  </a:lnTo>
                  <a:lnTo>
                    <a:pt x="6" y="10"/>
                  </a:lnTo>
                  <a:lnTo>
                    <a:pt x="0" y="0"/>
                  </a:lnTo>
                  <a:lnTo>
                    <a:pt x="4" y="10"/>
                  </a:lnTo>
                  <a:lnTo>
                    <a:pt x="10" y="14"/>
                  </a:lnTo>
                  <a:lnTo>
                    <a:pt x="16" y="18"/>
                  </a:lnTo>
                  <a:lnTo>
                    <a:pt x="20" y="24"/>
                  </a:lnTo>
                  <a:lnTo>
                    <a:pt x="26" y="36"/>
                  </a:lnTo>
                  <a:lnTo>
                    <a:pt x="34" y="58"/>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2" name="Freeform 1451"/>
            <p:cNvSpPr>
              <a:spLocks/>
            </p:cNvSpPr>
            <p:nvPr/>
          </p:nvSpPr>
          <p:spPr bwMode="auto">
            <a:xfrm>
              <a:off x="1258" y="2834"/>
              <a:ext cx="40" cy="62"/>
            </a:xfrm>
            <a:custGeom>
              <a:avLst/>
              <a:gdLst>
                <a:gd name="T0" fmla="*/ 40 w 40"/>
                <a:gd name="T1" fmla="*/ 62 h 62"/>
                <a:gd name="T2" fmla="*/ 30 w 40"/>
                <a:gd name="T3" fmla="*/ 38 h 62"/>
                <a:gd name="T4" fmla="*/ 24 w 40"/>
                <a:gd name="T5" fmla="*/ 24 h 62"/>
                <a:gd name="T6" fmla="*/ 18 w 40"/>
                <a:gd name="T7" fmla="*/ 18 h 62"/>
                <a:gd name="T8" fmla="*/ 12 w 40"/>
                <a:gd name="T9" fmla="*/ 14 h 62"/>
                <a:gd name="T10" fmla="*/ 6 w 40"/>
                <a:gd name="T11" fmla="*/ 10 h 62"/>
                <a:gd name="T12" fmla="*/ 0 w 40"/>
                <a:gd name="T13" fmla="*/ 0 h 62"/>
                <a:gd name="T14" fmla="*/ 4 w 40"/>
                <a:gd name="T15" fmla="*/ 10 h 62"/>
                <a:gd name="T16" fmla="*/ 10 w 40"/>
                <a:gd name="T17" fmla="*/ 14 h 62"/>
                <a:gd name="T18" fmla="*/ 16 w 40"/>
                <a:gd name="T19" fmla="*/ 18 h 62"/>
                <a:gd name="T20" fmla="*/ 20 w 40"/>
                <a:gd name="T21" fmla="*/ 24 h 62"/>
                <a:gd name="T22" fmla="*/ 26 w 40"/>
                <a:gd name="T23" fmla="*/ 36 h 62"/>
                <a:gd name="T24" fmla="*/ 34 w 40"/>
                <a:gd name="T25" fmla="*/ 58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30" y="38"/>
                  </a:lnTo>
                  <a:lnTo>
                    <a:pt x="24" y="24"/>
                  </a:lnTo>
                  <a:lnTo>
                    <a:pt x="18" y="18"/>
                  </a:lnTo>
                  <a:lnTo>
                    <a:pt x="12" y="14"/>
                  </a:lnTo>
                  <a:lnTo>
                    <a:pt x="6" y="10"/>
                  </a:lnTo>
                  <a:lnTo>
                    <a:pt x="0" y="0"/>
                  </a:lnTo>
                  <a:lnTo>
                    <a:pt x="4" y="10"/>
                  </a:lnTo>
                  <a:lnTo>
                    <a:pt x="10" y="14"/>
                  </a:lnTo>
                  <a:lnTo>
                    <a:pt x="16" y="18"/>
                  </a:lnTo>
                  <a:lnTo>
                    <a:pt x="20" y="24"/>
                  </a:lnTo>
                  <a:lnTo>
                    <a:pt x="26" y="36"/>
                  </a:lnTo>
                  <a:lnTo>
                    <a:pt x="34" y="58"/>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93" name="Freeform 1452"/>
            <p:cNvSpPr>
              <a:spLocks/>
            </p:cNvSpPr>
            <p:nvPr/>
          </p:nvSpPr>
          <p:spPr bwMode="auto">
            <a:xfrm>
              <a:off x="1266" y="2876"/>
              <a:ext cx="32" cy="22"/>
            </a:xfrm>
            <a:custGeom>
              <a:avLst/>
              <a:gdLst>
                <a:gd name="T0" fmla="*/ 32 w 32"/>
                <a:gd name="T1" fmla="*/ 22 h 22"/>
                <a:gd name="T2" fmla="*/ 24 w 32"/>
                <a:gd name="T3" fmla="*/ 18 h 22"/>
                <a:gd name="T4" fmla="*/ 20 w 32"/>
                <a:gd name="T5" fmla="*/ 16 h 22"/>
                <a:gd name="T6" fmla="*/ 14 w 32"/>
                <a:gd name="T7" fmla="*/ 12 h 22"/>
                <a:gd name="T8" fmla="*/ 6 w 32"/>
                <a:gd name="T9" fmla="*/ 4 h 22"/>
                <a:gd name="T10" fmla="*/ 0 w 32"/>
                <a:gd name="T11" fmla="*/ 0 h 22"/>
                <a:gd name="T12" fmla="*/ 8 w 32"/>
                <a:gd name="T13" fmla="*/ 2 h 22"/>
                <a:gd name="T14" fmla="*/ 12 w 32"/>
                <a:gd name="T15" fmla="*/ 4 h 22"/>
                <a:gd name="T16" fmla="*/ 18 w 32"/>
                <a:gd name="T17" fmla="*/ 8 h 22"/>
                <a:gd name="T18" fmla="*/ 32 w 32"/>
                <a:gd name="T19" fmla="*/ 2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2"/>
                <a:gd name="T32" fmla="*/ 32 w 3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2">
                  <a:moveTo>
                    <a:pt x="32" y="22"/>
                  </a:moveTo>
                  <a:lnTo>
                    <a:pt x="24" y="18"/>
                  </a:lnTo>
                  <a:lnTo>
                    <a:pt x="20" y="16"/>
                  </a:lnTo>
                  <a:lnTo>
                    <a:pt x="14" y="12"/>
                  </a:lnTo>
                  <a:lnTo>
                    <a:pt x="6" y="4"/>
                  </a:lnTo>
                  <a:lnTo>
                    <a:pt x="0" y="0"/>
                  </a:lnTo>
                  <a:lnTo>
                    <a:pt x="8" y="2"/>
                  </a:lnTo>
                  <a:lnTo>
                    <a:pt x="12" y="4"/>
                  </a:lnTo>
                  <a:lnTo>
                    <a:pt x="18" y="8"/>
                  </a:lnTo>
                  <a:lnTo>
                    <a:pt x="32" y="22"/>
                  </a:lnTo>
                  <a:close/>
                </a:path>
              </a:pathLst>
            </a:custGeom>
            <a:solidFill>
              <a:srgbClr val="55A26A"/>
            </a:solidFill>
            <a:ln w="3175">
              <a:solidFill>
                <a:srgbClr val="1D1D1B"/>
              </a:solidFill>
              <a:round/>
              <a:headEnd/>
              <a:tailEnd/>
            </a:ln>
          </p:spPr>
          <p:txBody>
            <a:bodyPr/>
            <a:lstStyle/>
            <a:p>
              <a:endParaRPr lang="en-US"/>
            </a:p>
          </p:txBody>
        </p:sp>
        <p:sp>
          <p:nvSpPr>
            <p:cNvPr id="30394" name="Freeform 1453"/>
            <p:cNvSpPr>
              <a:spLocks/>
            </p:cNvSpPr>
            <p:nvPr/>
          </p:nvSpPr>
          <p:spPr bwMode="auto">
            <a:xfrm>
              <a:off x="1298" y="2794"/>
              <a:ext cx="22" cy="104"/>
            </a:xfrm>
            <a:custGeom>
              <a:avLst/>
              <a:gdLst>
                <a:gd name="T0" fmla="*/ 12 w 22"/>
                <a:gd name="T1" fmla="*/ 70 h 104"/>
                <a:gd name="T2" fmla="*/ 6 w 22"/>
                <a:gd name="T3" fmla="*/ 90 h 104"/>
                <a:gd name="T4" fmla="*/ 2 w 22"/>
                <a:gd name="T5" fmla="*/ 104 h 104"/>
                <a:gd name="T6" fmla="*/ 0 w 22"/>
                <a:gd name="T7" fmla="*/ 100 h 104"/>
                <a:gd name="T8" fmla="*/ 2 w 22"/>
                <a:gd name="T9" fmla="*/ 90 h 104"/>
                <a:gd name="T10" fmla="*/ 6 w 22"/>
                <a:gd name="T11" fmla="*/ 72 h 104"/>
                <a:gd name="T12" fmla="*/ 10 w 22"/>
                <a:gd name="T13" fmla="*/ 54 h 104"/>
                <a:gd name="T14" fmla="*/ 14 w 22"/>
                <a:gd name="T15" fmla="*/ 40 h 104"/>
                <a:gd name="T16" fmla="*/ 16 w 22"/>
                <a:gd name="T17" fmla="*/ 32 h 104"/>
                <a:gd name="T18" fmla="*/ 16 w 22"/>
                <a:gd name="T19" fmla="*/ 28 h 104"/>
                <a:gd name="T20" fmla="*/ 16 w 22"/>
                <a:gd name="T21" fmla="*/ 0 h 104"/>
                <a:gd name="T22" fmla="*/ 22 w 22"/>
                <a:gd name="T23" fmla="*/ 22 h 104"/>
                <a:gd name="T24" fmla="*/ 22 w 22"/>
                <a:gd name="T25" fmla="*/ 32 h 104"/>
                <a:gd name="T26" fmla="*/ 18 w 22"/>
                <a:gd name="T27" fmla="*/ 46 h 104"/>
                <a:gd name="T28" fmla="*/ 12 w 22"/>
                <a:gd name="T29" fmla="*/ 7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04"/>
                <a:gd name="T47" fmla="*/ 22 w 22"/>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04">
                  <a:moveTo>
                    <a:pt x="12" y="70"/>
                  </a:moveTo>
                  <a:lnTo>
                    <a:pt x="6" y="90"/>
                  </a:lnTo>
                  <a:lnTo>
                    <a:pt x="2" y="104"/>
                  </a:lnTo>
                  <a:lnTo>
                    <a:pt x="0" y="100"/>
                  </a:lnTo>
                  <a:lnTo>
                    <a:pt x="2" y="90"/>
                  </a:lnTo>
                  <a:lnTo>
                    <a:pt x="6" y="72"/>
                  </a:lnTo>
                  <a:lnTo>
                    <a:pt x="10" y="54"/>
                  </a:lnTo>
                  <a:lnTo>
                    <a:pt x="14" y="40"/>
                  </a:lnTo>
                  <a:lnTo>
                    <a:pt x="16" y="32"/>
                  </a:lnTo>
                  <a:lnTo>
                    <a:pt x="16" y="28"/>
                  </a:lnTo>
                  <a:lnTo>
                    <a:pt x="16" y="0"/>
                  </a:lnTo>
                  <a:lnTo>
                    <a:pt x="22" y="22"/>
                  </a:lnTo>
                  <a:lnTo>
                    <a:pt x="22" y="32"/>
                  </a:lnTo>
                  <a:lnTo>
                    <a:pt x="18" y="46"/>
                  </a:lnTo>
                  <a:lnTo>
                    <a:pt x="12" y="70"/>
                  </a:lnTo>
                  <a:close/>
                </a:path>
              </a:pathLst>
            </a:custGeom>
            <a:solidFill>
              <a:srgbClr val="55A26A"/>
            </a:solidFill>
            <a:ln w="3175">
              <a:solidFill>
                <a:srgbClr val="1D1D1B"/>
              </a:solidFill>
              <a:round/>
              <a:headEnd/>
              <a:tailEnd/>
            </a:ln>
          </p:spPr>
          <p:txBody>
            <a:bodyPr/>
            <a:lstStyle/>
            <a:p>
              <a:endParaRPr lang="en-US"/>
            </a:p>
          </p:txBody>
        </p:sp>
        <p:sp>
          <p:nvSpPr>
            <p:cNvPr id="30395" name="Freeform 1454"/>
            <p:cNvSpPr>
              <a:spLocks/>
            </p:cNvSpPr>
            <p:nvPr/>
          </p:nvSpPr>
          <p:spPr bwMode="auto">
            <a:xfrm>
              <a:off x="1296" y="2876"/>
              <a:ext cx="86" cy="20"/>
            </a:xfrm>
            <a:custGeom>
              <a:avLst/>
              <a:gdLst>
                <a:gd name="T0" fmla="*/ 0 w 86"/>
                <a:gd name="T1" fmla="*/ 20 h 20"/>
                <a:gd name="T2" fmla="*/ 24 w 86"/>
                <a:gd name="T3" fmla="*/ 10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8 w 86"/>
                <a:gd name="T17" fmla="*/ 6 h 20"/>
                <a:gd name="T18" fmla="*/ 46 w 86"/>
                <a:gd name="T19" fmla="*/ 4 h 20"/>
                <a:gd name="T20" fmla="*/ 40 w 86"/>
                <a:gd name="T21" fmla="*/ 6 h 20"/>
                <a:gd name="T22" fmla="*/ 28 w 86"/>
                <a:gd name="T23" fmla="*/ 8 h 20"/>
                <a:gd name="T24" fmla="*/ 14 w 86"/>
                <a:gd name="T25" fmla="*/ 12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2"/>
                  </a:lnTo>
                  <a:lnTo>
                    <a:pt x="56" y="4"/>
                  </a:lnTo>
                  <a:lnTo>
                    <a:pt x="68" y="4"/>
                  </a:lnTo>
                  <a:lnTo>
                    <a:pt x="86" y="0"/>
                  </a:lnTo>
                  <a:lnTo>
                    <a:pt x="68" y="4"/>
                  </a:lnTo>
                  <a:lnTo>
                    <a:pt x="58" y="6"/>
                  </a:lnTo>
                  <a:lnTo>
                    <a:pt x="46" y="4"/>
                  </a:lnTo>
                  <a:lnTo>
                    <a:pt x="40" y="6"/>
                  </a:lnTo>
                  <a:lnTo>
                    <a:pt x="28" y="8"/>
                  </a:lnTo>
                  <a:lnTo>
                    <a:pt x="14" y="12"/>
                  </a:lnTo>
                  <a:lnTo>
                    <a:pt x="6" y="18"/>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6" name="Freeform 1455"/>
            <p:cNvSpPr>
              <a:spLocks/>
            </p:cNvSpPr>
            <p:nvPr/>
          </p:nvSpPr>
          <p:spPr bwMode="auto">
            <a:xfrm>
              <a:off x="1296" y="2876"/>
              <a:ext cx="86" cy="20"/>
            </a:xfrm>
            <a:custGeom>
              <a:avLst/>
              <a:gdLst>
                <a:gd name="T0" fmla="*/ 0 w 86"/>
                <a:gd name="T1" fmla="*/ 20 h 20"/>
                <a:gd name="T2" fmla="*/ 24 w 86"/>
                <a:gd name="T3" fmla="*/ 10 h 20"/>
                <a:gd name="T4" fmla="*/ 38 w 86"/>
                <a:gd name="T5" fmla="*/ 4 h 20"/>
                <a:gd name="T6" fmla="*/ 46 w 86"/>
                <a:gd name="T7" fmla="*/ 2 h 20"/>
                <a:gd name="T8" fmla="*/ 56 w 86"/>
                <a:gd name="T9" fmla="*/ 4 h 20"/>
                <a:gd name="T10" fmla="*/ 68 w 86"/>
                <a:gd name="T11" fmla="*/ 4 h 20"/>
                <a:gd name="T12" fmla="*/ 86 w 86"/>
                <a:gd name="T13" fmla="*/ 0 h 20"/>
                <a:gd name="T14" fmla="*/ 68 w 86"/>
                <a:gd name="T15" fmla="*/ 4 h 20"/>
                <a:gd name="T16" fmla="*/ 58 w 86"/>
                <a:gd name="T17" fmla="*/ 6 h 20"/>
                <a:gd name="T18" fmla="*/ 46 w 86"/>
                <a:gd name="T19" fmla="*/ 4 h 20"/>
                <a:gd name="T20" fmla="*/ 40 w 86"/>
                <a:gd name="T21" fmla="*/ 6 h 20"/>
                <a:gd name="T22" fmla="*/ 28 w 86"/>
                <a:gd name="T23" fmla="*/ 8 h 20"/>
                <a:gd name="T24" fmla="*/ 14 w 86"/>
                <a:gd name="T25" fmla="*/ 12 h 20"/>
                <a:gd name="T26" fmla="*/ 6 w 86"/>
                <a:gd name="T27" fmla="*/ 18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10"/>
                  </a:lnTo>
                  <a:lnTo>
                    <a:pt x="38" y="4"/>
                  </a:lnTo>
                  <a:lnTo>
                    <a:pt x="46" y="2"/>
                  </a:lnTo>
                  <a:lnTo>
                    <a:pt x="56" y="4"/>
                  </a:lnTo>
                  <a:lnTo>
                    <a:pt x="68" y="4"/>
                  </a:lnTo>
                  <a:lnTo>
                    <a:pt x="86" y="0"/>
                  </a:lnTo>
                  <a:lnTo>
                    <a:pt x="68" y="4"/>
                  </a:lnTo>
                  <a:lnTo>
                    <a:pt x="58" y="6"/>
                  </a:lnTo>
                  <a:lnTo>
                    <a:pt x="46" y="4"/>
                  </a:lnTo>
                  <a:lnTo>
                    <a:pt x="40" y="6"/>
                  </a:lnTo>
                  <a:lnTo>
                    <a:pt x="28" y="8"/>
                  </a:lnTo>
                  <a:lnTo>
                    <a:pt x="14" y="12"/>
                  </a:lnTo>
                  <a:lnTo>
                    <a:pt x="6" y="18"/>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97" name="Freeform 1456"/>
            <p:cNvSpPr>
              <a:spLocks/>
            </p:cNvSpPr>
            <p:nvPr/>
          </p:nvSpPr>
          <p:spPr bwMode="auto">
            <a:xfrm>
              <a:off x="1298" y="2846"/>
              <a:ext cx="102" cy="48"/>
            </a:xfrm>
            <a:custGeom>
              <a:avLst/>
              <a:gdLst>
                <a:gd name="T0" fmla="*/ 0 w 102"/>
                <a:gd name="T1" fmla="*/ 48 h 48"/>
                <a:gd name="T2" fmla="*/ 12 w 102"/>
                <a:gd name="T3" fmla="*/ 42 h 48"/>
                <a:gd name="T4" fmla="*/ 20 w 102"/>
                <a:gd name="T5" fmla="*/ 36 h 48"/>
                <a:gd name="T6" fmla="*/ 32 w 102"/>
                <a:gd name="T7" fmla="*/ 30 h 48"/>
                <a:gd name="T8" fmla="*/ 46 w 102"/>
                <a:gd name="T9" fmla="*/ 20 h 48"/>
                <a:gd name="T10" fmla="*/ 74 w 102"/>
                <a:gd name="T11" fmla="*/ 12 h 48"/>
                <a:gd name="T12" fmla="*/ 92 w 102"/>
                <a:gd name="T13" fmla="*/ 6 h 48"/>
                <a:gd name="T14" fmla="*/ 102 w 102"/>
                <a:gd name="T15" fmla="*/ 0 h 48"/>
                <a:gd name="T16" fmla="*/ 90 w 102"/>
                <a:gd name="T17" fmla="*/ 4 h 48"/>
                <a:gd name="T18" fmla="*/ 74 w 102"/>
                <a:gd name="T19" fmla="*/ 10 h 48"/>
                <a:gd name="T20" fmla="*/ 48 w 102"/>
                <a:gd name="T21" fmla="*/ 16 h 48"/>
                <a:gd name="T22" fmla="*/ 42 w 102"/>
                <a:gd name="T23" fmla="*/ 18 h 48"/>
                <a:gd name="T24" fmla="*/ 34 w 102"/>
                <a:gd name="T25" fmla="*/ 24 h 48"/>
                <a:gd name="T26" fmla="*/ 24 w 102"/>
                <a:gd name="T27" fmla="*/ 32 h 48"/>
                <a:gd name="T28" fmla="*/ 14 w 102"/>
                <a:gd name="T29" fmla="*/ 38 h 48"/>
                <a:gd name="T30" fmla="*/ 6 w 102"/>
                <a:gd name="T31" fmla="*/ 44 h 48"/>
                <a:gd name="T32" fmla="*/ 2 w 102"/>
                <a:gd name="T33" fmla="*/ 46 h 48"/>
                <a:gd name="T34" fmla="*/ 0 w 102"/>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48"/>
                <a:gd name="T56" fmla="*/ 102 w 10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48">
                  <a:moveTo>
                    <a:pt x="0" y="48"/>
                  </a:moveTo>
                  <a:lnTo>
                    <a:pt x="12" y="42"/>
                  </a:lnTo>
                  <a:lnTo>
                    <a:pt x="20" y="36"/>
                  </a:lnTo>
                  <a:lnTo>
                    <a:pt x="32" y="30"/>
                  </a:lnTo>
                  <a:lnTo>
                    <a:pt x="46" y="20"/>
                  </a:lnTo>
                  <a:lnTo>
                    <a:pt x="74" y="12"/>
                  </a:lnTo>
                  <a:lnTo>
                    <a:pt x="92" y="6"/>
                  </a:lnTo>
                  <a:lnTo>
                    <a:pt x="102" y="0"/>
                  </a:lnTo>
                  <a:lnTo>
                    <a:pt x="90" y="4"/>
                  </a:lnTo>
                  <a:lnTo>
                    <a:pt x="74" y="10"/>
                  </a:lnTo>
                  <a:lnTo>
                    <a:pt x="48" y="16"/>
                  </a:lnTo>
                  <a:lnTo>
                    <a:pt x="42" y="18"/>
                  </a:lnTo>
                  <a:lnTo>
                    <a:pt x="34" y="24"/>
                  </a:lnTo>
                  <a:lnTo>
                    <a:pt x="24" y="32"/>
                  </a:lnTo>
                  <a:lnTo>
                    <a:pt x="14" y="38"/>
                  </a:lnTo>
                  <a:lnTo>
                    <a:pt x="6" y="44"/>
                  </a:lnTo>
                  <a:lnTo>
                    <a:pt x="2" y="46"/>
                  </a:lnTo>
                  <a:lnTo>
                    <a:pt x="0" y="48"/>
                  </a:lnTo>
                  <a:close/>
                </a:path>
              </a:pathLst>
            </a:custGeom>
            <a:solidFill>
              <a:srgbClr val="55A26A"/>
            </a:solidFill>
            <a:ln w="3175">
              <a:solidFill>
                <a:srgbClr val="1D1D1B"/>
              </a:solidFill>
              <a:round/>
              <a:headEnd/>
              <a:tailEnd/>
            </a:ln>
          </p:spPr>
          <p:txBody>
            <a:bodyPr/>
            <a:lstStyle/>
            <a:p>
              <a:endParaRPr lang="en-US"/>
            </a:p>
          </p:txBody>
        </p:sp>
        <p:sp>
          <p:nvSpPr>
            <p:cNvPr id="30398" name="Freeform 1457"/>
            <p:cNvSpPr>
              <a:spLocks/>
            </p:cNvSpPr>
            <p:nvPr/>
          </p:nvSpPr>
          <p:spPr bwMode="auto">
            <a:xfrm>
              <a:off x="1296" y="2792"/>
              <a:ext cx="8" cy="100"/>
            </a:xfrm>
            <a:custGeom>
              <a:avLst/>
              <a:gdLst>
                <a:gd name="T0" fmla="*/ 2 w 8"/>
                <a:gd name="T1" fmla="*/ 100 h 100"/>
                <a:gd name="T2" fmla="*/ 4 w 8"/>
                <a:gd name="T3" fmla="*/ 38 h 100"/>
                <a:gd name="T4" fmla="*/ 8 w 8"/>
                <a:gd name="T5" fmla="*/ 0 h 100"/>
                <a:gd name="T6" fmla="*/ 2 w 8"/>
                <a:gd name="T7" fmla="*/ 38 h 100"/>
                <a:gd name="T8" fmla="*/ 0 w 8"/>
                <a:gd name="T9" fmla="*/ 100 h 100"/>
                <a:gd name="T10" fmla="*/ 2 w 8"/>
                <a:gd name="T11" fmla="*/ 100 h 100"/>
                <a:gd name="T12" fmla="*/ 0 60000 65536"/>
                <a:gd name="T13" fmla="*/ 0 60000 65536"/>
                <a:gd name="T14" fmla="*/ 0 60000 65536"/>
                <a:gd name="T15" fmla="*/ 0 60000 65536"/>
                <a:gd name="T16" fmla="*/ 0 60000 65536"/>
                <a:gd name="T17" fmla="*/ 0 60000 65536"/>
                <a:gd name="T18" fmla="*/ 0 w 8"/>
                <a:gd name="T19" fmla="*/ 0 h 100"/>
                <a:gd name="T20" fmla="*/ 8 w 8"/>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 h="100">
                  <a:moveTo>
                    <a:pt x="2" y="100"/>
                  </a:moveTo>
                  <a:lnTo>
                    <a:pt x="4" y="38"/>
                  </a:lnTo>
                  <a:lnTo>
                    <a:pt x="8" y="0"/>
                  </a:lnTo>
                  <a:lnTo>
                    <a:pt x="2" y="38"/>
                  </a:lnTo>
                  <a:lnTo>
                    <a:pt x="0" y="100"/>
                  </a:lnTo>
                  <a:lnTo>
                    <a:pt x="2" y="100"/>
                  </a:lnTo>
                  <a:close/>
                </a:path>
              </a:pathLst>
            </a:custGeom>
            <a:solidFill>
              <a:srgbClr val="52775E"/>
            </a:solidFill>
            <a:ln w="3175">
              <a:solidFill>
                <a:srgbClr val="1D1D1B"/>
              </a:solidFill>
              <a:round/>
              <a:headEnd/>
              <a:tailEnd/>
            </a:ln>
          </p:spPr>
          <p:txBody>
            <a:bodyPr/>
            <a:lstStyle/>
            <a:p>
              <a:endParaRPr lang="en-US"/>
            </a:p>
          </p:txBody>
        </p:sp>
        <p:sp>
          <p:nvSpPr>
            <p:cNvPr id="30399" name="Freeform 1458"/>
            <p:cNvSpPr>
              <a:spLocks/>
            </p:cNvSpPr>
            <p:nvPr/>
          </p:nvSpPr>
          <p:spPr bwMode="auto">
            <a:xfrm>
              <a:off x="1302" y="2752"/>
              <a:ext cx="14" cy="44"/>
            </a:xfrm>
            <a:custGeom>
              <a:avLst/>
              <a:gdLst>
                <a:gd name="T0" fmla="*/ 2 w 14"/>
                <a:gd name="T1" fmla="*/ 44 h 44"/>
                <a:gd name="T2" fmla="*/ 4 w 14"/>
                <a:gd name="T3" fmla="*/ 44 h 44"/>
                <a:gd name="T4" fmla="*/ 4 w 14"/>
                <a:gd name="T5" fmla="*/ 40 h 44"/>
                <a:gd name="T6" fmla="*/ 6 w 14"/>
                <a:gd name="T7" fmla="*/ 28 h 44"/>
                <a:gd name="T8" fmla="*/ 8 w 14"/>
                <a:gd name="T9" fmla="*/ 18 h 44"/>
                <a:gd name="T10" fmla="*/ 12 w 14"/>
                <a:gd name="T11" fmla="*/ 8 h 44"/>
                <a:gd name="T12" fmla="*/ 14 w 14"/>
                <a:gd name="T13" fmla="*/ 2 h 44"/>
                <a:gd name="T14" fmla="*/ 12 w 14"/>
                <a:gd name="T15" fmla="*/ 0 h 44"/>
                <a:gd name="T16" fmla="*/ 10 w 14"/>
                <a:gd name="T17" fmla="*/ 2 h 44"/>
                <a:gd name="T18" fmla="*/ 10 w 14"/>
                <a:gd name="T19" fmla="*/ 4 h 44"/>
                <a:gd name="T20" fmla="*/ 6 w 14"/>
                <a:gd name="T21" fmla="*/ 12 h 44"/>
                <a:gd name="T22" fmla="*/ 2 w 14"/>
                <a:gd name="T23" fmla="*/ 34 h 44"/>
                <a:gd name="T24" fmla="*/ 0 w 14"/>
                <a:gd name="T25" fmla="*/ 40 h 44"/>
                <a:gd name="T26" fmla="*/ 0 w 14"/>
                <a:gd name="T27" fmla="*/ 42 h 44"/>
                <a:gd name="T28" fmla="*/ 2 w 14"/>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4"/>
                <a:gd name="T47" fmla="*/ 14 w 14"/>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4">
                  <a:moveTo>
                    <a:pt x="2" y="44"/>
                  </a:moveTo>
                  <a:lnTo>
                    <a:pt x="4" y="44"/>
                  </a:lnTo>
                  <a:lnTo>
                    <a:pt x="4" y="40"/>
                  </a:lnTo>
                  <a:lnTo>
                    <a:pt x="6" y="28"/>
                  </a:lnTo>
                  <a:lnTo>
                    <a:pt x="8" y="18"/>
                  </a:lnTo>
                  <a:lnTo>
                    <a:pt x="12" y="8"/>
                  </a:lnTo>
                  <a:lnTo>
                    <a:pt x="14" y="2"/>
                  </a:lnTo>
                  <a:lnTo>
                    <a:pt x="12" y="0"/>
                  </a:lnTo>
                  <a:lnTo>
                    <a:pt x="10" y="2"/>
                  </a:lnTo>
                  <a:lnTo>
                    <a:pt x="10" y="4"/>
                  </a:lnTo>
                  <a:lnTo>
                    <a:pt x="6" y="12"/>
                  </a:lnTo>
                  <a:lnTo>
                    <a:pt x="2" y="34"/>
                  </a:lnTo>
                  <a:lnTo>
                    <a:pt x="0" y="40"/>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30400" name="Line 1459"/>
            <p:cNvSpPr>
              <a:spLocks noChangeShapeType="1"/>
            </p:cNvSpPr>
            <p:nvPr/>
          </p:nvSpPr>
          <p:spPr bwMode="auto">
            <a:xfrm flipH="1" flipV="1">
              <a:off x="1310" y="275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1" name="Line 1460"/>
            <p:cNvSpPr>
              <a:spLocks noChangeShapeType="1"/>
            </p:cNvSpPr>
            <p:nvPr/>
          </p:nvSpPr>
          <p:spPr bwMode="auto">
            <a:xfrm flipH="1" flipV="1">
              <a:off x="1310" y="275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2" name="Line 1461"/>
            <p:cNvSpPr>
              <a:spLocks noChangeShapeType="1"/>
            </p:cNvSpPr>
            <p:nvPr/>
          </p:nvSpPr>
          <p:spPr bwMode="auto">
            <a:xfrm flipH="1" flipV="1">
              <a:off x="1308" y="275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3" name="Line 1462"/>
            <p:cNvSpPr>
              <a:spLocks noChangeShapeType="1"/>
            </p:cNvSpPr>
            <p:nvPr/>
          </p:nvSpPr>
          <p:spPr bwMode="auto">
            <a:xfrm flipH="1" flipV="1">
              <a:off x="1308" y="275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4" name="Line 1463"/>
            <p:cNvSpPr>
              <a:spLocks noChangeShapeType="1"/>
            </p:cNvSpPr>
            <p:nvPr/>
          </p:nvSpPr>
          <p:spPr bwMode="auto">
            <a:xfrm flipH="1" flipV="1">
              <a:off x="1308" y="275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5" name="Line 1464"/>
            <p:cNvSpPr>
              <a:spLocks noChangeShapeType="1"/>
            </p:cNvSpPr>
            <p:nvPr/>
          </p:nvSpPr>
          <p:spPr bwMode="auto">
            <a:xfrm flipH="1" flipV="1">
              <a:off x="1308" y="2760"/>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6" name="Line 1465"/>
            <p:cNvSpPr>
              <a:spLocks noChangeShapeType="1"/>
            </p:cNvSpPr>
            <p:nvPr/>
          </p:nvSpPr>
          <p:spPr bwMode="auto">
            <a:xfrm flipH="1" flipV="1">
              <a:off x="1306" y="276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7" name="Line 1466"/>
            <p:cNvSpPr>
              <a:spLocks noChangeShapeType="1"/>
            </p:cNvSpPr>
            <p:nvPr/>
          </p:nvSpPr>
          <p:spPr bwMode="auto">
            <a:xfrm flipH="1" flipV="1">
              <a:off x="1306" y="276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8" name="Line 1467"/>
            <p:cNvSpPr>
              <a:spLocks noChangeShapeType="1"/>
            </p:cNvSpPr>
            <p:nvPr/>
          </p:nvSpPr>
          <p:spPr bwMode="auto">
            <a:xfrm flipH="1" flipV="1">
              <a:off x="1306" y="276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9" name="Line 1468"/>
            <p:cNvSpPr>
              <a:spLocks noChangeShapeType="1"/>
            </p:cNvSpPr>
            <p:nvPr/>
          </p:nvSpPr>
          <p:spPr bwMode="auto">
            <a:xfrm flipH="1" flipV="1">
              <a:off x="1306" y="276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0" name="Line 1469"/>
            <p:cNvSpPr>
              <a:spLocks noChangeShapeType="1"/>
            </p:cNvSpPr>
            <p:nvPr/>
          </p:nvSpPr>
          <p:spPr bwMode="auto">
            <a:xfrm flipH="1" flipV="1">
              <a:off x="1304" y="276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1" name="Freeform 1470"/>
            <p:cNvSpPr>
              <a:spLocks/>
            </p:cNvSpPr>
            <p:nvPr/>
          </p:nvSpPr>
          <p:spPr bwMode="auto">
            <a:xfrm>
              <a:off x="1304" y="2770"/>
              <a:ext cx="4" cy="4"/>
            </a:xfrm>
            <a:custGeom>
              <a:avLst/>
              <a:gdLst>
                <a:gd name="T0" fmla="*/ 4 w 4"/>
                <a:gd name="T1" fmla="*/ 2 h 4"/>
                <a:gd name="T2" fmla="*/ 4 w 4"/>
                <a:gd name="T3" fmla="*/ 4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2"/>
                  </a:moveTo>
                  <a:lnTo>
                    <a:pt x="4"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2" name="Line 1471"/>
            <p:cNvSpPr>
              <a:spLocks noChangeShapeType="1"/>
            </p:cNvSpPr>
            <p:nvPr/>
          </p:nvSpPr>
          <p:spPr bwMode="auto">
            <a:xfrm flipH="1" flipV="1">
              <a:off x="1304"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 name="Line 1472"/>
            <p:cNvSpPr>
              <a:spLocks noChangeShapeType="1"/>
            </p:cNvSpPr>
            <p:nvPr/>
          </p:nvSpPr>
          <p:spPr bwMode="auto">
            <a:xfrm flipH="1" flipV="1">
              <a:off x="1304" y="2774"/>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4" name="Line 1473"/>
            <p:cNvSpPr>
              <a:spLocks noChangeShapeType="1"/>
            </p:cNvSpPr>
            <p:nvPr/>
          </p:nvSpPr>
          <p:spPr bwMode="auto">
            <a:xfrm flipH="1" flipV="1">
              <a:off x="1304" y="277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 name="Line 1474"/>
            <p:cNvSpPr>
              <a:spLocks noChangeShapeType="1"/>
            </p:cNvSpPr>
            <p:nvPr/>
          </p:nvSpPr>
          <p:spPr bwMode="auto">
            <a:xfrm flipH="1" flipV="1">
              <a:off x="1304" y="277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 name="Line 1475"/>
            <p:cNvSpPr>
              <a:spLocks noChangeShapeType="1"/>
            </p:cNvSpPr>
            <p:nvPr/>
          </p:nvSpPr>
          <p:spPr bwMode="auto">
            <a:xfrm flipH="1" flipV="1">
              <a:off x="1304" y="277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 name="Line 1476"/>
            <p:cNvSpPr>
              <a:spLocks noChangeShapeType="1"/>
            </p:cNvSpPr>
            <p:nvPr/>
          </p:nvSpPr>
          <p:spPr bwMode="auto">
            <a:xfrm flipH="1" flipV="1">
              <a:off x="1304" y="278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 name="Line 1477"/>
            <p:cNvSpPr>
              <a:spLocks noChangeShapeType="1"/>
            </p:cNvSpPr>
            <p:nvPr/>
          </p:nvSpPr>
          <p:spPr bwMode="auto">
            <a:xfrm flipH="1" flipV="1">
              <a:off x="1302" y="27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 name="Line 1478"/>
            <p:cNvSpPr>
              <a:spLocks noChangeShapeType="1"/>
            </p:cNvSpPr>
            <p:nvPr/>
          </p:nvSpPr>
          <p:spPr bwMode="auto">
            <a:xfrm flipH="1" flipV="1">
              <a:off x="1302" y="278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 name="Line 1479"/>
            <p:cNvSpPr>
              <a:spLocks noChangeShapeType="1"/>
            </p:cNvSpPr>
            <p:nvPr/>
          </p:nvSpPr>
          <p:spPr bwMode="auto">
            <a:xfrm flipH="1" flipV="1">
              <a:off x="1302" y="278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 name="Line 1480"/>
            <p:cNvSpPr>
              <a:spLocks noChangeShapeType="1"/>
            </p:cNvSpPr>
            <p:nvPr/>
          </p:nvSpPr>
          <p:spPr bwMode="auto">
            <a:xfrm flipH="1" flipV="1">
              <a:off x="1302" y="278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 name="Line 1481"/>
            <p:cNvSpPr>
              <a:spLocks noChangeShapeType="1"/>
            </p:cNvSpPr>
            <p:nvPr/>
          </p:nvSpPr>
          <p:spPr bwMode="auto">
            <a:xfrm flipH="1" flipV="1">
              <a:off x="1302" y="279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3" name="Line 1482"/>
            <p:cNvSpPr>
              <a:spLocks noChangeShapeType="1"/>
            </p:cNvSpPr>
            <p:nvPr/>
          </p:nvSpPr>
          <p:spPr bwMode="auto">
            <a:xfrm flipH="1" flipV="1">
              <a:off x="1300" y="279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 name="Line 1483"/>
            <p:cNvSpPr>
              <a:spLocks noChangeShapeType="1"/>
            </p:cNvSpPr>
            <p:nvPr/>
          </p:nvSpPr>
          <p:spPr bwMode="auto">
            <a:xfrm flipH="1" flipV="1">
              <a:off x="1300" y="279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 name="Line 1484"/>
            <p:cNvSpPr>
              <a:spLocks noChangeShapeType="1"/>
            </p:cNvSpPr>
            <p:nvPr/>
          </p:nvSpPr>
          <p:spPr bwMode="auto">
            <a:xfrm flipH="1" flipV="1">
              <a:off x="1300" y="279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 name="Line 1485"/>
            <p:cNvSpPr>
              <a:spLocks noChangeShapeType="1"/>
            </p:cNvSpPr>
            <p:nvPr/>
          </p:nvSpPr>
          <p:spPr bwMode="auto">
            <a:xfrm flipH="1" flipV="1">
              <a:off x="1302" y="279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7" name="Line 1486"/>
            <p:cNvSpPr>
              <a:spLocks noChangeShapeType="1"/>
            </p:cNvSpPr>
            <p:nvPr/>
          </p:nvSpPr>
          <p:spPr bwMode="auto">
            <a:xfrm flipH="1">
              <a:off x="1314" y="2748"/>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 name="Line 1487"/>
            <p:cNvSpPr>
              <a:spLocks noChangeShapeType="1"/>
            </p:cNvSpPr>
            <p:nvPr/>
          </p:nvSpPr>
          <p:spPr bwMode="auto">
            <a:xfrm>
              <a:off x="1314" y="2748"/>
              <a:ext cx="1"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 name="Line 1488"/>
            <p:cNvSpPr>
              <a:spLocks noChangeShapeType="1"/>
            </p:cNvSpPr>
            <p:nvPr/>
          </p:nvSpPr>
          <p:spPr bwMode="auto">
            <a:xfrm flipH="1" flipV="1">
              <a:off x="1312" y="2748"/>
              <a:ext cx="2" cy="8"/>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0" name="Line 1489"/>
            <p:cNvSpPr>
              <a:spLocks noChangeShapeType="1"/>
            </p:cNvSpPr>
            <p:nvPr/>
          </p:nvSpPr>
          <p:spPr bwMode="auto">
            <a:xfrm flipV="1">
              <a:off x="1314" y="275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1" name="Line 1490"/>
            <p:cNvSpPr>
              <a:spLocks noChangeShapeType="1"/>
            </p:cNvSpPr>
            <p:nvPr/>
          </p:nvSpPr>
          <p:spPr bwMode="auto">
            <a:xfrm flipV="1">
              <a:off x="1314" y="2750"/>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2" name="Line 1491"/>
            <p:cNvSpPr>
              <a:spLocks noChangeShapeType="1"/>
            </p:cNvSpPr>
            <p:nvPr/>
          </p:nvSpPr>
          <p:spPr bwMode="auto">
            <a:xfrm flipV="1">
              <a:off x="1314" y="275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3" name="Line 1492"/>
            <p:cNvSpPr>
              <a:spLocks noChangeShapeType="1"/>
            </p:cNvSpPr>
            <p:nvPr/>
          </p:nvSpPr>
          <p:spPr bwMode="auto">
            <a:xfrm flipV="1">
              <a:off x="1314" y="275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4" name="Line 1493"/>
            <p:cNvSpPr>
              <a:spLocks noChangeShapeType="1"/>
            </p:cNvSpPr>
            <p:nvPr/>
          </p:nvSpPr>
          <p:spPr bwMode="auto">
            <a:xfrm flipV="1">
              <a:off x="1314" y="275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5" name="Line 1494"/>
            <p:cNvSpPr>
              <a:spLocks noChangeShapeType="1"/>
            </p:cNvSpPr>
            <p:nvPr/>
          </p:nvSpPr>
          <p:spPr bwMode="auto">
            <a:xfrm flipV="1">
              <a:off x="1312" y="276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6" name="Line 1495"/>
            <p:cNvSpPr>
              <a:spLocks noChangeShapeType="1"/>
            </p:cNvSpPr>
            <p:nvPr/>
          </p:nvSpPr>
          <p:spPr bwMode="auto">
            <a:xfrm>
              <a:off x="1310" y="276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7" name="Line 1496"/>
            <p:cNvSpPr>
              <a:spLocks noChangeShapeType="1"/>
            </p:cNvSpPr>
            <p:nvPr/>
          </p:nvSpPr>
          <p:spPr bwMode="auto">
            <a:xfrm flipV="1">
              <a:off x="1310" y="276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8" name="Line 1497"/>
            <p:cNvSpPr>
              <a:spLocks noChangeShapeType="1"/>
            </p:cNvSpPr>
            <p:nvPr/>
          </p:nvSpPr>
          <p:spPr bwMode="auto">
            <a:xfrm flipH="1">
              <a:off x="1312" y="276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9" name="Line 1498"/>
            <p:cNvSpPr>
              <a:spLocks noChangeShapeType="1"/>
            </p:cNvSpPr>
            <p:nvPr/>
          </p:nvSpPr>
          <p:spPr bwMode="auto">
            <a:xfrm>
              <a:off x="1310" y="2768"/>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0" name="Line 1499"/>
            <p:cNvSpPr>
              <a:spLocks noChangeShapeType="1"/>
            </p:cNvSpPr>
            <p:nvPr/>
          </p:nvSpPr>
          <p:spPr bwMode="auto">
            <a:xfrm flipV="1">
              <a:off x="1310" y="277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1" name="Line 1500"/>
            <p:cNvSpPr>
              <a:spLocks noChangeShapeType="1"/>
            </p:cNvSpPr>
            <p:nvPr/>
          </p:nvSpPr>
          <p:spPr bwMode="auto">
            <a:xfrm>
              <a:off x="1310" y="277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2" name="Line 1501"/>
            <p:cNvSpPr>
              <a:spLocks noChangeShapeType="1"/>
            </p:cNvSpPr>
            <p:nvPr/>
          </p:nvSpPr>
          <p:spPr bwMode="auto">
            <a:xfrm flipV="1">
              <a:off x="1308" y="277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3" name="Line 1502"/>
            <p:cNvSpPr>
              <a:spLocks noChangeShapeType="1"/>
            </p:cNvSpPr>
            <p:nvPr/>
          </p:nvSpPr>
          <p:spPr bwMode="auto">
            <a:xfrm flipH="1">
              <a:off x="1308"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4" name="Line 1503"/>
            <p:cNvSpPr>
              <a:spLocks noChangeShapeType="1"/>
            </p:cNvSpPr>
            <p:nvPr/>
          </p:nvSpPr>
          <p:spPr bwMode="auto">
            <a:xfrm>
              <a:off x="1308" y="277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5" name="Line 1504"/>
            <p:cNvSpPr>
              <a:spLocks noChangeShapeType="1"/>
            </p:cNvSpPr>
            <p:nvPr/>
          </p:nvSpPr>
          <p:spPr bwMode="auto">
            <a:xfrm>
              <a:off x="1308" y="278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6" name="Line 1505"/>
            <p:cNvSpPr>
              <a:spLocks noChangeShapeType="1"/>
            </p:cNvSpPr>
            <p:nvPr/>
          </p:nvSpPr>
          <p:spPr bwMode="auto">
            <a:xfrm flipV="1">
              <a:off x="1308" y="2778"/>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7" name="Line 1506"/>
            <p:cNvSpPr>
              <a:spLocks noChangeShapeType="1"/>
            </p:cNvSpPr>
            <p:nvPr/>
          </p:nvSpPr>
          <p:spPr bwMode="auto">
            <a:xfrm>
              <a:off x="1306" y="278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8" name="Line 1507"/>
            <p:cNvSpPr>
              <a:spLocks noChangeShapeType="1"/>
            </p:cNvSpPr>
            <p:nvPr/>
          </p:nvSpPr>
          <p:spPr bwMode="auto">
            <a:xfrm flipH="1">
              <a:off x="1306" y="278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9" name="Line 1508"/>
            <p:cNvSpPr>
              <a:spLocks noChangeShapeType="1"/>
            </p:cNvSpPr>
            <p:nvPr/>
          </p:nvSpPr>
          <p:spPr bwMode="auto">
            <a:xfrm flipV="1">
              <a:off x="1308" y="278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0" name="Line 1509"/>
            <p:cNvSpPr>
              <a:spLocks noChangeShapeType="1"/>
            </p:cNvSpPr>
            <p:nvPr/>
          </p:nvSpPr>
          <p:spPr bwMode="auto">
            <a:xfrm>
              <a:off x="1308" y="278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1" name="Line 1510"/>
            <p:cNvSpPr>
              <a:spLocks noChangeShapeType="1"/>
            </p:cNvSpPr>
            <p:nvPr/>
          </p:nvSpPr>
          <p:spPr bwMode="auto">
            <a:xfrm flipV="1">
              <a:off x="1306" y="2786"/>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2" name="Line 1511"/>
            <p:cNvSpPr>
              <a:spLocks noChangeShapeType="1"/>
            </p:cNvSpPr>
            <p:nvPr/>
          </p:nvSpPr>
          <p:spPr bwMode="auto">
            <a:xfrm flipH="1">
              <a:off x="1306" y="278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3" name="Line 1512"/>
            <p:cNvSpPr>
              <a:spLocks noChangeShapeType="1"/>
            </p:cNvSpPr>
            <p:nvPr/>
          </p:nvSpPr>
          <p:spPr bwMode="auto">
            <a:xfrm>
              <a:off x="1306" y="2790"/>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4" name="Line 1513"/>
            <p:cNvSpPr>
              <a:spLocks noChangeShapeType="1"/>
            </p:cNvSpPr>
            <p:nvPr/>
          </p:nvSpPr>
          <p:spPr bwMode="auto">
            <a:xfrm>
              <a:off x="1306" y="279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5" name="Line 1514"/>
            <p:cNvSpPr>
              <a:spLocks noChangeShapeType="1"/>
            </p:cNvSpPr>
            <p:nvPr/>
          </p:nvSpPr>
          <p:spPr bwMode="auto">
            <a:xfrm flipV="1">
              <a:off x="1306" y="279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6" name="Line 1515"/>
            <p:cNvSpPr>
              <a:spLocks noChangeShapeType="1"/>
            </p:cNvSpPr>
            <p:nvPr/>
          </p:nvSpPr>
          <p:spPr bwMode="auto">
            <a:xfrm flipH="1">
              <a:off x="1304" y="2794"/>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7" name="Freeform 1516"/>
            <p:cNvSpPr>
              <a:spLocks/>
            </p:cNvSpPr>
            <p:nvPr/>
          </p:nvSpPr>
          <p:spPr bwMode="auto">
            <a:xfrm>
              <a:off x="1348" y="2822"/>
              <a:ext cx="14" cy="14"/>
            </a:xfrm>
            <a:custGeom>
              <a:avLst/>
              <a:gdLst>
                <a:gd name="T0" fmla="*/ 14 w 14"/>
                <a:gd name="T1" fmla="*/ 14 h 14"/>
                <a:gd name="T2" fmla="*/ 12 w 14"/>
                <a:gd name="T3" fmla="*/ 10 h 14"/>
                <a:gd name="T4" fmla="*/ 10 w 14"/>
                <a:gd name="T5" fmla="*/ 6 h 14"/>
                <a:gd name="T6" fmla="*/ 2 w 14"/>
                <a:gd name="T7" fmla="*/ 0 h 14"/>
                <a:gd name="T8" fmla="*/ 0 w 14"/>
                <a:gd name="T9" fmla="*/ 0 h 14"/>
                <a:gd name="T10" fmla="*/ 4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10" y="6"/>
                  </a:lnTo>
                  <a:lnTo>
                    <a:pt x="2" y="0"/>
                  </a:lnTo>
                  <a:lnTo>
                    <a:pt x="0" y="0"/>
                  </a:lnTo>
                  <a:lnTo>
                    <a:pt x="4"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58" name="Freeform 1517"/>
            <p:cNvSpPr>
              <a:spLocks/>
            </p:cNvSpPr>
            <p:nvPr/>
          </p:nvSpPr>
          <p:spPr bwMode="auto">
            <a:xfrm>
              <a:off x="1348" y="2822"/>
              <a:ext cx="14" cy="14"/>
            </a:xfrm>
            <a:custGeom>
              <a:avLst/>
              <a:gdLst>
                <a:gd name="T0" fmla="*/ 12 w 14"/>
                <a:gd name="T1" fmla="*/ 14 h 14"/>
                <a:gd name="T2" fmla="*/ 6 w 14"/>
                <a:gd name="T3" fmla="*/ 8 h 14"/>
                <a:gd name="T4" fmla="*/ 2 w 14"/>
                <a:gd name="T5" fmla="*/ 4 h 14"/>
                <a:gd name="T6" fmla="*/ 0 w 14"/>
                <a:gd name="T7" fmla="*/ 0 h 14"/>
                <a:gd name="T8" fmla="*/ 6 w 14"/>
                <a:gd name="T9" fmla="*/ 8 h 14"/>
                <a:gd name="T10" fmla="*/ 8 w 14"/>
                <a:gd name="T11" fmla="*/ 10 h 14"/>
                <a:gd name="T12" fmla="*/ 12 w 14"/>
                <a:gd name="T13" fmla="*/ 14 h 14"/>
                <a:gd name="T14" fmla="*/ 6 w 14"/>
                <a:gd name="T15" fmla="*/ 6 h 14"/>
                <a:gd name="T16" fmla="*/ 0 w 14"/>
                <a:gd name="T17" fmla="*/ 0 h 14"/>
                <a:gd name="T18" fmla="*/ 4 w 14"/>
                <a:gd name="T19" fmla="*/ 2 h 14"/>
                <a:gd name="T20" fmla="*/ 8 w 14"/>
                <a:gd name="T21" fmla="*/ 4 h 14"/>
                <a:gd name="T22" fmla="*/ 12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2" y="14"/>
                  </a:moveTo>
                  <a:lnTo>
                    <a:pt x="6" y="8"/>
                  </a:lnTo>
                  <a:lnTo>
                    <a:pt x="2" y="4"/>
                  </a:lnTo>
                  <a:lnTo>
                    <a:pt x="0" y="0"/>
                  </a:lnTo>
                  <a:lnTo>
                    <a:pt x="6" y="8"/>
                  </a:lnTo>
                  <a:lnTo>
                    <a:pt x="8" y="10"/>
                  </a:lnTo>
                  <a:lnTo>
                    <a:pt x="12" y="14"/>
                  </a:lnTo>
                  <a:lnTo>
                    <a:pt x="6" y="6"/>
                  </a:lnTo>
                  <a:lnTo>
                    <a:pt x="0" y="0"/>
                  </a:lnTo>
                  <a:lnTo>
                    <a:pt x="4" y="2"/>
                  </a:lnTo>
                  <a:lnTo>
                    <a:pt x="8" y="4"/>
                  </a:lnTo>
                  <a:lnTo>
                    <a:pt x="12"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59" name="Freeform 1518"/>
            <p:cNvSpPr>
              <a:spLocks/>
            </p:cNvSpPr>
            <p:nvPr/>
          </p:nvSpPr>
          <p:spPr bwMode="auto">
            <a:xfrm>
              <a:off x="1334" y="2816"/>
              <a:ext cx="12" cy="14"/>
            </a:xfrm>
            <a:custGeom>
              <a:avLst/>
              <a:gdLst>
                <a:gd name="T0" fmla="*/ 12 w 12"/>
                <a:gd name="T1" fmla="*/ 14 h 14"/>
                <a:gd name="T2" fmla="*/ 10 w 12"/>
                <a:gd name="T3" fmla="*/ 10 h 14"/>
                <a:gd name="T4" fmla="*/ 8 w 12"/>
                <a:gd name="T5" fmla="*/ 6 h 14"/>
                <a:gd name="T6" fmla="*/ 2 w 12"/>
                <a:gd name="T7" fmla="*/ 0 h 14"/>
                <a:gd name="T8" fmla="*/ 0 w 12"/>
                <a:gd name="T9" fmla="*/ 0 h 14"/>
                <a:gd name="T10" fmla="*/ 2 w 12"/>
                <a:gd name="T11" fmla="*/ 2 h 14"/>
                <a:gd name="T12" fmla="*/ 4 w 12"/>
                <a:gd name="T13" fmla="*/ 4 h 14"/>
                <a:gd name="T14" fmla="*/ 10 w 12"/>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4"/>
                <a:gd name="T26" fmla="*/ 12 w 1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4">
                  <a:moveTo>
                    <a:pt x="12" y="14"/>
                  </a:moveTo>
                  <a:lnTo>
                    <a:pt x="10" y="10"/>
                  </a:lnTo>
                  <a:lnTo>
                    <a:pt x="8" y="6"/>
                  </a:lnTo>
                  <a:lnTo>
                    <a:pt x="2" y="0"/>
                  </a:lnTo>
                  <a:lnTo>
                    <a:pt x="0" y="0"/>
                  </a:lnTo>
                  <a:lnTo>
                    <a:pt x="2" y="2"/>
                  </a:lnTo>
                  <a:lnTo>
                    <a:pt x="4"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0" name="Freeform 1519"/>
            <p:cNvSpPr>
              <a:spLocks/>
            </p:cNvSpPr>
            <p:nvPr/>
          </p:nvSpPr>
          <p:spPr bwMode="auto">
            <a:xfrm>
              <a:off x="1334" y="2816"/>
              <a:ext cx="14" cy="14"/>
            </a:xfrm>
            <a:custGeom>
              <a:avLst/>
              <a:gdLst>
                <a:gd name="T0" fmla="*/ 8 w 14"/>
                <a:gd name="T1" fmla="*/ 14 h 14"/>
                <a:gd name="T2" fmla="*/ 4 w 14"/>
                <a:gd name="T3" fmla="*/ 8 h 14"/>
                <a:gd name="T4" fmla="*/ 2 w 14"/>
                <a:gd name="T5" fmla="*/ 4 h 14"/>
                <a:gd name="T6" fmla="*/ 0 w 14"/>
                <a:gd name="T7" fmla="*/ 0 h 14"/>
                <a:gd name="T8" fmla="*/ 6 w 14"/>
                <a:gd name="T9" fmla="*/ 8 h 14"/>
                <a:gd name="T10" fmla="*/ 8 w 14"/>
                <a:gd name="T11" fmla="*/ 8 h 14"/>
                <a:gd name="T12" fmla="*/ 10 w 14"/>
                <a:gd name="T13" fmla="*/ 12 h 14"/>
                <a:gd name="T14" fmla="*/ 6 w 14"/>
                <a:gd name="T15" fmla="*/ 6 h 14"/>
                <a:gd name="T16" fmla="*/ 0 w 14"/>
                <a:gd name="T17" fmla="*/ 0 h 14"/>
                <a:gd name="T18" fmla="*/ 2 w 14"/>
                <a:gd name="T19" fmla="*/ 2 h 14"/>
                <a:gd name="T20" fmla="*/ 6 w 14"/>
                <a:gd name="T21" fmla="*/ 4 h 14"/>
                <a:gd name="T22" fmla="*/ 10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8" y="14"/>
                  </a:moveTo>
                  <a:lnTo>
                    <a:pt x="4" y="8"/>
                  </a:lnTo>
                  <a:lnTo>
                    <a:pt x="2" y="4"/>
                  </a:lnTo>
                  <a:lnTo>
                    <a:pt x="0" y="0"/>
                  </a:lnTo>
                  <a:lnTo>
                    <a:pt x="6" y="8"/>
                  </a:lnTo>
                  <a:lnTo>
                    <a:pt x="8" y="8"/>
                  </a:lnTo>
                  <a:lnTo>
                    <a:pt x="10" y="12"/>
                  </a:lnTo>
                  <a:lnTo>
                    <a:pt x="6" y="6"/>
                  </a:lnTo>
                  <a:lnTo>
                    <a:pt x="0" y="0"/>
                  </a:lnTo>
                  <a:lnTo>
                    <a:pt x="2" y="2"/>
                  </a:lnTo>
                  <a:lnTo>
                    <a:pt x="6" y="4"/>
                  </a:lnTo>
                  <a:lnTo>
                    <a:pt x="10"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1" name="Freeform 1520"/>
            <p:cNvSpPr>
              <a:spLocks/>
            </p:cNvSpPr>
            <p:nvPr/>
          </p:nvSpPr>
          <p:spPr bwMode="auto">
            <a:xfrm>
              <a:off x="1352" y="2816"/>
              <a:ext cx="16" cy="6"/>
            </a:xfrm>
            <a:custGeom>
              <a:avLst/>
              <a:gdLst>
                <a:gd name="T0" fmla="*/ 16 w 16"/>
                <a:gd name="T1" fmla="*/ 6 h 6"/>
                <a:gd name="T2" fmla="*/ 2 w 16"/>
                <a:gd name="T3" fmla="*/ 0 h 6"/>
                <a:gd name="T4" fmla="*/ 0 w 16"/>
                <a:gd name="T5" fmla="*/ 0 h 6"/>
                <a:gd name="T6" fmla="*/ 2 w 16"/>
                <a:gd name="T7" fmla="*/ 0 h 6"/>
                <a:gd name="T8" fmla="*/ 6 w 16"/>
                <a:gd name="T9" fmla="*/ 2 h 6"/>
                <a:gd name="T10" fmla="*/ 12 w 16"/>
                <a:gd name="T11" fmla="*/ 6 h 6"/>
                <a:gd name="T12" fmla="*/ 0 60000 65536"/>
                <a:gd name="T13" fmla="*/ 0 60000 65536"/>
                <a:gd name="T14" fmla="*/ 0 60000 65536"/>
                <a:gd name="T15" fmla="*/ 0 60000 65536"/>
                <a:gd name="T16" fmla="*/ 0 60000 65536"/>
                <a:gd name="T17" fmla="*/ 0 60000 65536"/>
                <a:gd name="T18" fmla="*/ 0 w 16"/>
                <a:gd name="T19" fmla="*/ 0 h 6"/>
                <a:gd name="T20" fmla="*/ 16 w 16"/>
                <a:gd name="T21" fmla="*/ 6 h 6"/>
              </a:gdLst>
              <a:ahLst/>
              <a:cxnLst>
                <a:cxn ang="T12">
                  <a:pos x="T0" y="T1"/>
                </a:cxn>
                <a:cxn ang="T13">
                  <a:pos x="T2" y="T3"/>
                </a:cxn>
                <a:cxn ang="T14">
                  <a:pos x="T4" y="T5"/>
                </a:cxn>
                <a:cxn ang="T15">
                  <a:pos x="T6" y="T7"/>
                </a:cxn>
                <a:cxn ang="T16">
                  <a:pos x="T8" y="T9"/>
                </a:cxn>
                <a:cxn ang="T17">
                  <a:pos x="T10" y="T11"/>
                </a:cxn>
              </a:cxnLst>
              <a:rect l="T18" t="T19" r="T20" b="T21"/>
              <a:pathLst>
                <a:path w="16" h="6">
                  <a:moveTo>
                    <a:pt x="16" y="6"/>
                  </a:moveTo>
                  <a:lnTo>
                    <a:pt x="2" y="0"/>
                  </a:lnTo>
                  <a:lnTo>
                    <a:pt x="0" y="0"/>
                  </a:lnTo>
                  <a:lnTo>
                    <a:pt x="2" y="0"/>
                  </a:lnTo>
                  <a:lnTo>
                    <a:pt x="6" y="2"/>
                  </a:lnTo>
                  <a:lnTo>
                    <a:pt x="12"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2" name="Freeform 1521"/>
            <p:cNvSpPr>
              <a:spLocks/>
            </p:cNvSpPr>
            <p:nvPr/>
          </p:nvSpPr>
          <p:spPr bwMode="auto">
            <a:xfrm>
              <a:off x="1352" y="2816"/>
              <a:ext cx="18" cy="8"/>
            </a:xfrm>
            <a:custGeom>
              <a:avLst/>
              <a:gdLst>
                <a:gd name="T0" fmla="*/ 14 w 18"/>
                <a:gd name="T1" fmla="*/ 8 h 8"/>
                <a:gd name="T2" fmla="*/ 2 w 18"/>
                <a:gd name="T3" fmla="*/ 2 h 8"/>
                <a:gd name="T4" fmla="*/ 0 w 18"/>
                <a:gd name="T5" fmla="*/ 0 h 8"/>
                <a:gd name="T6" fmla="*/ 8 w 18"/>
                <a:gd name="T7" fmla="*/ 4 h 8"/>
                <a:gd name="T8" fmla="*/ 10 w 18"/>
                <a:gd name="T9" fmla="*/ 6 h 8"/>
                <a:gd name="T10" fmla="*/ 16 w 18"/>
                <a:gd name="T11" fmla="*/ 8 h 8"/>
                <a:gd name="T12" fmla="*/ 8 w 18"/>
                <a:gd name="T13" fmla="*/ 2 h 8"/>
                <a:gd name="T14" fmla="*/ 0 w 18"/>
                <a:gd name="T15" fmla="*/ 0 h 8"/>
                <a:gd name="T16" fmla="*/ 4 w 18"/>
                <a:gd name="T17" fmla="*/ 0 h 8"/>
                <a:gd name="T18" fmla="*/ 8 w 18"/>
                <a:gd name="T19" fmla="*/ 0 h 8"/>
                <a:gd name="T20" fmla="*/ 12 w 18"/>
                <a:gd name="T21" fmla="*/ 2 h 8"/>
                <a:gd name="T22" fmla="*/ 18 w 18"/>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8"/>
                <a:gd name="T38" fmla="*/ 18 w 1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8">
                  <a:moveTo>
                    <a:pt x="14" y="8"/>
                  </a:moveTo>
                  <a:lnTo>
                    <a:pt x="2" y="2"/>
                  </a:lnTo>
                  <a:lnTo>
                    <a:pt x="0" y="0"/>
                  </a:lnTo>
                  <a:lnTo>
                    <a:pt x="8" y="4"/>
                  </a:lnTo>
                  <a:lnTo>
                    <a:pt x="10" y="6"/>
                  </a:lnTo>
                  <a:lnTo>
                    <a:pt x="16" y="8"/>
                  </a:lnTo>
                  <a:lnTo>
                    <a:pt x="8" y="2"/>
                  </a:lnTo>
                  <a:lnTo>
                    <a:pt x="0" y="0"/>
                  </a:lnTo>
                  <a:lnTo>
                    <a:pt x="4" y="0"/>
                  </a:lnTo>
                  <a:lnTo>
                    <a:pt x="8" y="0"/>
                  </a:lnTo>
                  <a:lnTo>
                    <a:pt x="12" y="2"/>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3" name="Freeform 1522"/>
            <p:cNvSpPr>
              <a:spLocks/>
            </p:cNvSpPr>
            <p:nvPr/>
          </p:nvSpPr>
          <p:spPr bwMode="auto">
            <a:xfrm>
              <a:off x="1334" y="2816"/>
              <a:ext cx="8" cy="14"/>
            </a:xfrm>
            <a:custGeom>
              <a:avLst/>
              <a:gdLst>
                <a:gd name="T0" fmla="*/ 0 w 8"/>
                <a:gd name="T1" fmla="*/ 0 h 14"/>
                <a:gd name="T2" fmla="*/ 6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6"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4" name="Freeform 1523"/>
            <p:cNvSpPr>
              <a:spLocks/>
            </p:cNvSpPr>
            <p:nvPr/>
          </p:nvSpPr>
          <p:spPr bwMode="auto">
            <a:xfrm>
              <a:off x="1328" y="2834"/>
              <a:ext cx="14" cy="14"/>
            </a:xfrm>
            <a:custGeom>
              <a:avLst/>
              <a:gdLst>
                <a:gd name="T0" fmla="*/ 14 w 14"/>
                <a:gd name="T1" fmla="*/ 14 h 14"/>
                <a:gd name="T2" fmla="*/ 12 w 14"/>
                <a:gd name="T3" fmla="*/ 10 h 14"/>
                <a:gd name="T4" fmla="*/ 10 w 14"/>
                <a:gd name="T5" fmla="*/ 6 h 14"/>
                <a:gd name="T6" fmla="*/ 2 w 14"/>
                <a:gd name="T7" fmla="*/ 0 h 14"/>
                <a:gd name="T8" fmla="*/ 0 w 14"/>
                <a:gd name="T9" fmla="*/ 0 h 14"/>
                <a:gd name="T10" fmla="*/ 4 w 14"/>
                <a:gd name="T11" fmla="*/ 2 h 14"/>
                <a:gd name="T12" fmla="*/ 6 w 14"/>
                <a:gd name="T13" fmla="*/ 4 h 14"/>
                <a:gd name="T14" fmla="*/ 10 w 14"/>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12" y="10"/>
                  </a:lnTo>
                  <a:lnTo>
                    <a:pt x="10" y="6"/>
                  </a:lnTo>
                  <a:lnTo>
                    <a:pt x="2" y="0"/>
                  </a:lnTo>
                  <a:lnTo>
                    <a:pt x="0" y="0"/>
                  </a:lnTo>
                  <a:lnTo>
                    <a:pt x="4" y="2"/>
                  </a:lnTo>
                  <a:lnTo>
                    <a:pt x="6" y="4"/>
                  </a:lnTo>
                  <a:lnTo>
                    <a:pt x="1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5" name="Freeform 1524"/>
            <p:cNvSpPr>
              <a:spLocks/>
            </p:cNvSpPr>
            <p:nvPr/>
          </p:nvSpPr>
          <p:spPr bwMode="auto">
            <a:xfrm>
              <a:off x="1328" y="2834"/>
              <a:ext cx="14" cy="14"/>
            </a:xfrm>
            <a:custGeom>
              <a:avLst/>
              <a:gdLst>
                <a:gd name="T0" fmla="*/ 10 w 14"/>
                <a:gd name="T1" fmla="*/ 14 h 14"/>
                <a:gd name="T2" fmla="*/ 4 w 14"/>
                <a:gd name="T3" fmla="*/ 8 h 14"/>
                <a:gd name="T4" fmla="*/ 2 w 14"/>
                <a:gd name="T5" fmla="*/ 4 h 14"/>
                <a:gd name="T6" fmla="*/ 0 w 14"/>
                <a:gd name="T7" fmla="*/ 0 h 14"/>
                <a:gd name="T8" fmla="*/ 6 w 14"/>
                <a:gd name="T9" fmla="*/ 8 h 14"/>
                <a:gd name="T10" fmla="*/ 8 w 14"/>
                <a:gd name="T11" fmla="*/ 8 h 14"/>
                <a:gd name="T12" fmla="*/ 12 w 14"/>
                <a:gd name="T13" fmla="*/ 12 h 14"/>
                <a:gd name="T14" fmla="*/ 6 w 14"/>
                <a:gd name="T15" fmla="*/ 6 h 14"/>
                <a:gd name="T16" fmla="*/ 0 w 14"/>
                <a:gd name="T17" fmla="*/ 0 h 14"/>
                <a:gd name="T18" fmla="*/ 4 w 14"/>
                <a:gd name="T19" fmla="*/ 2 h 14"/>
                <a:gd name="T20" fmla="*/ 8 w 14"/>
                <a:gd name="T21" fmla="*/ 4 h 14"/>
                <a:gd name="T22" fmla="*/ 12 w 14"/>
                <a:gd name="T23" fmla="*/ 6 h 14"/>
                <a:gd name="T24" fmla="*/ 14 w 1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0" y="14"/>
                  </a:moveTo>
                  <a:lnTo>
                    <a:pt x="4" y="8"/>
                  </a:lnTo>
                  <a:lnTo>
                    <a:pt x="2" y="4"/>
                  </a:lnTo>
                  <a:lnTo>
                    <a:pt x="0" y="0"/>
                  </a:lnTo>
                  <a:lnTo>
                    <a:pt x="6" y="8"/>
                  </a:lnTo>
                  <a:lnTo>
                    <a:pt x="8" y="8"/>
                  </a:lnTo>
                  <a:lnTo>
                    <a:pt x="12" y="12"/>
                  </a:lnTo>
                  <a:lnTo>
                    <a:pt x="6" y="6"/>
                  </a:lnTo>
                  <a:lnTo>
                    <a:pt x="0" y="0"/>
                  </a:lnTo>
                  <a:lnTo>
                    <a:pt x="4" y="2"/>
                  </a:lnTo>
                  <a:lnTo>
                    <a:pt x="8" y="4"/>
                  </a:lnTo>
                  <a:lnTo>
                    <a:pt x="12" y="6"/>
                  </a:lnTo>
                  <a:lnTo>
                    <a:pt x="1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6" name="Freeform 1525"/>
            <p:cNvSpPr>
              <a:spLocks/>
            </p:cNvSpPr>
            <p:nvPr/>
          </p:nvSpPr>
          <p:spPr bwMode="auto">
            <a:xfrm>
              <a:off x="1330" y="2834"/>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7" name="Freeform 1526"/>
            <p:cNvSpPr>
              <a:spLocks/>
            </p:cNvSpPr>
            <p:nvPr/>
          </p:nvSpPr>
          <p:spPr bwMode="auto">
            <a:xfrm>
              <a:off x="1288" y="2832"/>
              <a:ext cx="10" cy="18"/>
            </a:xfrm>
            <a:custGeom>
              <a:avLst/>
              <a:gdLst>
                <a:gd name="T0" fmla="*/ 0 w 10"/>
                <a:gd name="T1" fmla="*/ 18 h 18"/>
                <a:gd name="T2" fmla="*/ 4 w 10"/>
                <a:gd name="T3" fmla="*/ 14 h 18"/>
                <a:gd name="T4" fmla="*/ 6 w 10"/>
                <a:gd name="T5" fmla="*/ 12 h 18"/>
                <a:gd name="T6" fmla="*/ 10 w 10"/>
                <a:gd name="T7" fmla="*/ 4 h 18"/>
                <a:gd name="T8" fmla="*/ 10 w 10"/>
                <a:gd name="T9" fmla="*/ 0 h 18"/>
                <a:gd name="T10" fmla="*/ 8 w 10"/>
                <a:gd name="T11" fmla="*/ 4 h 18"/>
                <a:gd name="T12" fmla="*/ 6 w 10"/>
                <a:gd name="T13" fmla="*/ 8 h 18"/>
                <a:gd name="T14" fmla="*/ 2 w 10"/>
                <a:gd name="T15" fmla="*/ 14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4" y="14"/>
                  </a:lnTo>
                  <a:lnTo>
                    <a:pt x="6" y="12"/>
                  </a:lnTo>
                  <a:lnTo>
                    <a:pt x="10" y="4"/>
                  </a:lnTo>
                  <a:lnTo>
                    <a:pt x="10" y="0"/>
                  </a:lnTo>
                  <a:lnTo>
                    <a:pt x="8" y="4"/>
                  </a:lnTo>
                  <a:lnTo>
                    <a:pt x="6" y="8"/>
                  </a:lnTo>
                  <a:lnTo>
                    <a:pt x="2"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8" name="Freeform 1527"/>
            <p:cNvSpPr>
              <a:spLocks/>
            </p:cNvSpPr>
            <p:nvPr/>
          </p:nvSpPr>
          <p:spPr bwMode="auto">
            <a:xfrm>
              <a:off x="1286" y="2832"/>
              <a:ext cx="12" cy="18"/>
            </a:xfrm>
            <a:custGeom>
              <a:avLst/>
              <a:gdLst>
                <a:gd name="T0" fmla="*/ 0 w 12"/>
                <a:gd name="T1" fmla="*/ 14 h 18"/>
                <a:gd name="T2" fmla="*/ 4 w 12"/>
                <a:gd name="T3" fmla="*/ 8 h 18"/>
                <a:gd name="T4" fmla="*/ 8 w 12"/>
                <a:gd name="T5" fmla="*/ 4 h 18"/>
                <a:gd name="T6" fmla="*/ 12 w 12"/>
                <a:gd name="T7" fmla="*/ 0 h 18"/>
                <a:gd name="T8" fmla="*/ 6 w 12"/>
                <a:gd name="T9" fmla="*/ 8 h 18"/>
                <a:gd name="T10" fmla="*/ 6 w 12"/>
                <a:gd name="T11" fmla="*/ 10 h 18"/>
                <a:gd name="T12" fmla="*/ 2 w 12"/>
                <a:gd name="T13" fmla="*/ 16 h 18"/>
                <a:gd name="T14" fmla="*/ 8 w 12"/>
                <a:gd name="T15" fmla="*/ 8 h 18"/>
                <a:gd name="T16" fmla="*/ 12 w 12"/>
                <a:gd name="T17" fmla="*/ 0 h 18"/>
                <a:gd name="T18" fmla="*/ 10 w 12"/>
                <a:gd name="T19" fmla="*/ 4 h 18"/>
                <a:gd name="T20" fmla="*/ 10 w 12"/>
                <a:gd name="T21" fmla="*/ 8 h 18"/>
                <a:gd name="T22" fmla="*/ 8 w 12"/>
                <a:gd name="T23" fmla="*/ 14 h 18"/>
                <a:gd name="T24" fmla="*/ 4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4" y="8"/>
                  </a:lnTo>
                  <a:lnTo>
                    <a:pt x="8" y="4"/>
                  </a:lnTo>
                  <a:lnTo>
                    <a:pt x="12" y="0"/>
                  </a:lnTo>
                  <a:lnTo>
                    <a:pt x="6" y="8"/>
                  </a:lnTo>
                  <a:lnTo>
                    <a:pt x="6" y="10"/>
                  </a:lnTo>
                  <a:lnTo>
                    <a:pt x="2" y="16"/>
                  </a:lnTo>
                  <a:lnTo>
                    <a:pt x="8" y="8"/>
                  </a:lnTo>
                  <a:lnTo>
                    <a:pt x="12" y="0"/>
                  </a:lnTo>
                  <a:lnTo>
                    <a:pt x="10" y="4"/>
                  </a:lnTo>
                  <a:lnTo>
                    <a:pt x="10" y="8"/>
                  </a:lnTo>
                  <a:lnTo>
                    <a:pt x="8" y="14"/>
                  </a:lnTo>
                  <a:lnTo>
                    <a:pt x="4"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9" name="Freeform 1528"/>
            <p:cNvSpPr>
              <a:spLocks/>
            </p:cNvSpPr>
            <p:nvPr/>
          </p:nvSpPr>
          <p:spPr bwMode="auto">
            <a:xfrm>
              <a:off x="1286" y="2834"/>
              <a:ext cx="10" cy="12"/>
            </a:xfrm>
            <a:custGeom>
              <a:avLst/>
              <a:gdLst>
                <a:gd name="T0" fmla="*/ 10 w 10"/>
                <a:gd name="T1" fmla="*/ 0 h 12"/>
                <a:gd name="T2" fmla="*/ 4 w 10"/>
                <a:gd name="T3" fmla="*/ 8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8"/>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70" name="Freeform 1529"/>
            <p:cNvSpPr>
              <a:spLocks/>
            </p:cNvSpPr>
            <p:nvPr/>
          </p:nvSpPr>
          <p:spPr bwMode="auto">
            <a:xfrm>
              <a:off x="1326" y="2822"/>
              <a:ext cx="4" cy="12"/>
            </a:xfrm>
            <a:custGeom>
              <a:avLst/>
              <a:gdLst>
                <a:gd name="T0" fmla="*/ 4 w 4"/>
                <a:gd name="T1" fmla="*/ 12 h 12"/>
                <a:gd name="T2" fmla="*/ 4 w 4"/>
                <a:gd name="T3" fmla="*/ 6 h 12"/>
                <a:gd name="T4" fmla="*/ 2 w 4"/>
                <a:gd name="T5" fmla="*/ 2 h 12"/>
                <a:gd name="T6" fmla="*/ 0 w 4"/>
                <a:gd name="T7" fmla="*/ 0 h 12"/>
                <a:gd name="T8" fmla="*/ 2 w 4"/>
                <a:gd name="T9" fmla="*/ 4 h 12"/>
                <a:gd name="T10" fmla="*/ 2 w 4"/>
                <a:gd name="T11" fmla="*/ 1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4" y="12"/>
                  </a:moveTo>
                  <a:lnTo>
                    <a:pt x="4" y="6"/>
                  </a:lnTo>
                  <a:lnTo>
                    <a:pt x="2" y="2"/>
                  </a:lnTo>
                  <a:lnTo>
                    <a:pt x="0" y="0"/>
                  </a:lnTo>
                  <a:lnTo>
                    <a:pt x="2" y="4"/>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71" name="Freeform 1530"/>
            <p:cNvSpPr>
              <a:spLocks/>
            </p:cNvSpPr>
            <p:nvPr/>
          </p:nvSpPr>
          <p:spPr bwMode="auto">
            <a:xfrm>
              <a:off x="1326" y="2822"/>
              <a:ext cx="4" cy="12"/>
            </a:xfrm>
            <a:custGeom>
              <a:avLst/>
              <a:gdLst>
                <a:gd name="T0" fmla="*/ 0 w 4"/>
                <a:gd name="T1" fmla="*/ 12 h 12"/>
                <a:gd name="T2" fmla="*/ 0 w 4"/>
                <a:gd name="T3" fmla="*/ 6 h 12"/>
                <a:gd name="T4" fmla="*/ 0 w 4"/>
                <a:gd name="T5" fmla="*/ 2 h 12"/>
                <a:gd name="T6" fmla="*/ 0 w 4"/>
                <a:gd name="T7" fmla="*/ 0 h 12"/>
                <a:gd name="T8" fmla="*/ 2 w 4"/>
                <a:gd name="T9" fmla="*/ 6 h 12"/>
                <a:gd name="T10" fmla="*/ 2 w 4"/>
                <a:gd name="T11" fmla="*/ 8 h 12"/>
                <a:gd name="T12" fmla="*/ 2 w 4"/>
                <a:gd name="T13" fmla="*/ 12 h 12"/>
                <a:gd name="T14" fmla="*/ 0 w 4"/>
                <a:gd name="T15" fmla="*/ 0 h 12"/>
                <a:gd name="T16" fmla="*/ 4 w 4"/>
                <a:gd name="T17" fmla="*/ 4 h 12"/>
                <a:gd name="T18" fmla="*/ 4 w 4"/>
                <a:gd name="T19" fmla="*/ 8 h 12"/>
                <a:gd name="T20" fmla="*/ 4 w 4"/>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12"/>
                  </a:moveTo>
                  <a:lnTo>
                    <a:pt x="0" y="6"/>
                  </a:lnTo>
                  <a:lnTo>
                    <a:pt x="0" y="2"/>
                  </a:lnTo>
                  <a:lnTo>
                    <a:pt x="0" y="0"/>
                  </a:lnTo>
                  <a:lnTo>
                    <a:pt x="2" y="6"/>
                  </a:lnTo>
                  <a:lnTo>
                    <a:pt x="2" y="8"/>
                  </a:lnTo>
                  <a:lnTo>
                    <a:pt x="2" y="12"/>
                  </a:lnTo>
                  <a:lnTo>
                    <a:pt x="0" y="0"/>
                  </a:lnTo>
                  <a:lnTo>
                    <a:pt x="4" y="4"/>
                  </a:lnTo>
                  <a:lnTo>
                    <a:pt x="4" y="8"/>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72" name="Freeform 1531"/>
            <p:cNvSpPr>
              <a:spLocks/>
            </p:cNvSpPr>
            <p:nvPr/>
          </p:nvSpPr>
          <p:spPr bwMode="auto">
            <a:xfrm>
              <a:off x="1326" y="2824"/>
              <a:ext cx="2" cy="10"/>
            </a:xfrm>
            <a:custGeom>
              <a:avLst/>
              <a:gdLst>
                <a:gd name="T0" fmla="*/ 0 w 2"/>
                <a:gd name="T1" fmla="*/ 0 h 10"/>
                <a:gd name="T2" fmla="*/ 0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0" y="6"/>
                  </a:lnTo>
                  <a:lnTo>
                    <a:pt x="2"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73" name="Freeform 1532"/>
            <p:cNvSpPr>
              <a:spLocks/>
            </p:cNvSpPr>
            <p:nvPr/>
          </p:nvSpPr>
          <p:spPr bwMode="auto">
            <a:xfrm>
              <a:off x="1296" y="2810"/>
              <a:ext cx="56" cy="82"/>
            </a:xfrm>
            <a:custGeom>
              <a:avLst/>
              <a:gdLst>
                <a:gd name="T0" fmla="*/ 0 w 56"/>
                <a:gd name="T1" fmla="*/ 82 h 82"/>
                <a:gd name="T2" fmla="*/ 2 w 56"/>
                <a:gd name="T3" fmla="*/ 66 h 82"/>
                <a:gd name="T4" fmla="*/ 4 w 56"/>
                <a:gd name="T5" fmla="*/ 50 h 82"/>
                <a:gd name="T6" fmla="*/ 8 w 56"/>
                <a:gd name="T7" fmla="*/ 36 h 82"/>
                <a:gd name="T8" fmla="*/ 12 w 56"/>
                <a:gd name="T9" fmla="*/ 26 h 82"/>
                <a:gd name="T10" fmla="*/ 10 w 56"/>
                <a:gd name="T11" fmla="*/ 22 h 82"/>
                <a:gd name="T12" fmla="*/ 6 w 56"/>
                <a:gd name="T13" fmla="*/ 20 h 82"/>
                <a:gd name="T14" fmla="*/ 4 w 56"/>
                <a:gd name="T15" fmla="*/ 20 h 82"/>
                <a:gd name="T16" fmla="*/ 2 w 56"/>
                <a:gd name="T17" fmla="*/ 24 h 82"/>
                <a:gd name="T18" fmla="*/ 0 w 56"/>
                <a:gd name="T19" fmla="*/ 22 h 82"/>
                <a:gd name="T20" fmla="*/ 4 w 56"/>
                <a:gd name="T21" fmla="*/ 20 h 82"/>
                <a:gd name="T22" fmla="*/ 6 w 56"/>
                <a:gd name="T23" fmla="*/ 20 h 82"/>
                <a:gd name="T24" fmla="*/ 10 w 56"/>
                <a:gd name="T25" fmla="*/ 22 h 82"/>
                <a:gd name="T26" fmla="*/ 12 w 56"/>
                <a:gd name="T27" fmla="*/ 26 h 82"/>
                <a:gd name="T28" fmla="*/ 12 w 56"/>
                <a:gd name="T29" fmla="*/ 24 h 82"/>
                <a:gd name="T30" fmla="*/ 22 w 56"/>
                <a:gd name="T31" fmla="*/ 12 h 82"/>
                <a:gd name="T32" fmla="*/ 28 w 56"/>
                <a:gd name="T33" fmla="*/ 4 h 82"/>
                <a:gd name="T34" fmla="*/ 30 w 56"/>
                <a:gd name="T35" fmla="*/ 2 h 82"/>
                <a:gd name="T36" fmla="*/ 34 w 56"/>
                <a:gd name="T37" fmla="*/ 0 h 82"/>
                <a:gd name="T38" fmla="*/ 38 w 56"/>
                <a:gd name="T39" fmla="*/ 0 h 82"/>
                <a:gd name="T40" fmla="*/ 50 w 56"/>
                <a:gd name="T41" fmla="*/ 2 h 82"/>
                <a:gd name="T42" fmla="*/ 56 w 56"/>
                <a:gd name="T43" fmla="*/ 4 h 82"/>
                <a:gd name="T44" fmla="*/ 54 w 56"/>
                <a:gd name="T45" fmla="*/ 6 h 82"/>
                <a:gd name="T46" fmla="*/ 50 w 56"/>
                <a:gd name="T47" fmla="*/ 4 h 82"/>
                <a:gd name="T48" fmla="*/ 38 w 56"/>
                <a:gd name="T49" fmla="*/ 0 h 82"/>
                <a:gd name="T50" fmla="*/ 48 w 56"/>
                <a:gd name="T51" fmla="*/ 8 h 82"/>
                <a:gd name="T52" fmla="*/ 52 w 56"/>
                <a:gd name="T53" fmla="*/ 12 h 82"/>
                <a:gd name="T54" fmla="*/ 48 w 56"/>
                <a:gd name="T55" fmla="*/ 8 h 82"/>
                <a:gd name="T56" fmla="*/ 38 w 56"/>
                <a:gd name="T57" fmla="*/ 0 h 82"/>
                <a:gd name="T58" fmla="*/ 30 w 56"/>
                <a:gd name="T59" fmla="*/ 2 h 82"/>
                <a:gd name="T60" fmla="*/ 36 w 56"/>
                <a:gd name="T61" fmla="*/ 4 h 82"/>
                <a:gd name="T62" fmla="*/ 38 w 56"/>
                <a:gd name="T63" fmla="*/ 4 h 82"/>
                <a:gd name="T64" fmla="*/ 38 w 56"/>
                <a:gd name="T65" fmla="*/ 6 h 82"/>
                <a:gd name="T66" fmla="*/ 36 w 56"/>
                <a:gd name="T67" fmla="*/ 4 h 82"/>
                <a:gd name="T68" fmla="*/ 30 w 56"/>
                <a:gd name="T69" fmla="*/ 2 h 82"/>
                <a:gd name="T70" fmla="*/ 22 w 56"/>
                <a:gd name="T71" fmla="*/ 10 h 82"/>
                <a:gd name="T72" fmla="*/ 28 w 56"/>
                <a:gd name="T73" fmla="*/ 10 h 82"/>
                <a:gd name="T74" fmla="*/ 30 w 56"/>
                <a:gd name="T75" fmla="*/ 12 h 82"/>
                <a:gd name="T76" fmla="*/ 28 w 56"/>
                <a:gd name="T77" fmla="*/ 10 h 82"/>
                <a:gd name="T78" fmla="*/ 22 w 56"/>
                <a:gd name="T79" fmla="*/ 10 h 82"/>
                <a:gd name="T80" fmla="*/ 14 w 56"/>
                <a:gd name="T81" fmla="*/ 24 h 82"/>
                <a:gd name="T82" fmla="*/ 18 w 56"/>
                <a:gd name="T83" fmla="*/ 22 h 82"/>
                <a:gd name="T84" fmla="*/ 24 w 56"/>
                <a:gd name="T85" fmla="*/ 20 h 82"/>
                <a:gd name="T86" fmla="*/ 28 w 56"/>
                <a:gd name="T87" fmla="*/ 22 h 82"/>
                <a:gd name="T88" fmla="*/ 34 w 56"/>
                <a:gd name="T89" fmla="*/ 24 h 82"/>
                <a:gd name="T90" fmla="*/ 32 w 56"/>
                <a:gd name="T91" fmla="*/ 24 h 82"/>
                <a:gd name="T92" fmla="*/ 24 w 56"/>
                <a:gd name="T93" fmla="*/ 20 h 82"/>
                <a:gd name="T94" fmla="*/ 18 w 56"/>
                <a:gd name="T95" fmla="*/ 22 h 82"/>
                <a:gd name="T96" fmla="*/ 14 w 56"/>
                <a:gd name="T97" fmla="*/ 24 h 82"/>
                <a:gd name="T98" fmla="*/ 12 w 56"/>
                <a:gd name="T99" fmla="*/ 26 h 82"/>
                <a:gd name="T100" fmla="*/ 8 w 56"/>
                <a:gd name="T101" fmla="*/ 36 h 82"/>
                <a:gd name="T102" fmla="*/ 6 w 56"/>
                <a:gd name="T103" fmla="*/ 50 h 82"/>
                <a:gd name="T104" fmla="*/ 2 w 56"/>
                <a:gd name="T105" fmla="*/ 66 h 82"/>
                <a:gd name="T106" fmla="*/ 0 w 56"/>
                <a:gd name="T107" fmla="*/ 82 h 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82"/>
                <a:gd name="T164" fmla="*/ 56 w 56"/>
                <a:gd name="T165" fmla="*/ 82 h 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82">
                  <a:moveTo>
                    <a:pt x="0" y="82"/>
                  </a:moveTo>
                  <a:lnTo>
                    <a:pt x="2" y="66"/>
                  </a:lnTo>
                  <a:lnTo>
                    <a:pt x="4" y="50"/>
                  </a:lnTo>
                  <a:lnTo>
                    <a:pt x="8" y="36"/>
                  </a:lnTo>
                  <a:lnTo>
                    <a:pt x="12" y="26"/>
                  </a:lnTo>
                  <a:lnTo>
                    <a:pt x="10" y="22"/>
                  </a:lnTo>
                  <a:lnTo>
                    <a:pt x="6" y="20"/>
                  </a:lnTo>
                  <a:lnTo>
                    <a:pt x="4" y="20"/>
                  </a:lnTo>
                  <a:lnTo>
                    <a:pt x="2" y="24"/>
                  </a:lnTo>
                  <a:lnTo>
                    <a:pt x="0" y="22"/>
                  </a:lnTo>
                  <a:lnTo>
                    <a:pt x="4" y="20"/>
                  </a:lnTo>
                  <a:lnTo>
                    <a:pt x="6" y="20"/>
                  </a:lnTo>
                  <a:lnTo>
                    <a:pt x="10" y="22"/>
                  </a:lnTo>
                  <a:lnTo>
                    <a:pt x="12" y="26"/>
                  </a:lnTo>
                  <a:lnTo>
                    <a:pt x="12" y="24"/>
                  </a:lnTo>
                  <a:lnTo>
                    <a:pt x="22" y="12"/>
                  </a:lnTo>
                  <a:lnTo>
                    <a:pt x="28" y="4"/>
                  </a:lnTo>
                  <a:lnTo>
                    <a:pt x="30" y="2"/>
                  </a:lnTo>
                  <a:lnTo>
                    <a:pt x="34" y="0"/>
                  </a:lnTo>
                  <a:lnTo>
                    <a:pt x="38" y="0"/>
                  </a:lnTo>
                  <a:lnTo>
                    <a:pt x="50" y="2"/>
                  </a:lnTo>
                  <a:lnTo>
                    <a:pt x="56" y="4"/>
                  </a:lnTo>
                  <a:lnTo>
                    <a:pt x="54" y="6"/>
                  </a:lnTo>
                  <a:lnTo>
                    <a:pt x="50" y="4"/>
                  </a:lnTo>
                  <a:lnTo>
                    <a:pt x="38" y="0"/>
                  </a:lnTo>
                  <a:lnTo>
                    <a:pt x="48" y="8"/>
                  </a:lnTo>
                  <a:lnTo>
                    <a:pt x="52" y="12"/>
                  </a:lnTo>
                  <a:lnTo>
                    <a:pt x="48" y="8"/>
                  </a:lnTo>
                  <a:lnTo>
                    <a:pt x="38" y="0"/>
                  </a:lnTo>
                  <a:lnTo>
                    <a:pt x="30" y="2"/>
                  </a:lnTo>
                  <a:lnTo>
                    <a:pt x="36" y="4"/>
                  </a:lnTo>
                  <a:lnTo>
                    <a:pt x="38" y="4"/>
                  </a:lnTo>
                  <a:lnTo>
                    <a:pt x="38" y="6"/>
                  </a:lnTo>
                  <a:lnTo>
                    <a:pt x="36" y="4"/>
                  </a:lnTo>
                  <a:lnTo>
                    <a:pt x="30" y="2"/>
                  </a:lnTo>
                  <a:lnTo>
                    <a:pt x="22" y="10"/>
                  </a:lnTo>
                  <a:lnTo>
                    <a:pt x="28" y="10"/>
                  </a:lnTo>
                  <a:lnTo>
                    <a:pt x="30" y="12"/>
                  </a:lnTo>
                  <a:lnTo>
                    <a:pt x="28" y="10"/>
                  </a:lnTo>
                  <a:lnTo>
                    <a:pt x="22" y="10"/>
                  </a:lnTo>
                  <a:lnTo>
                    <a:pt x="14" y="24"/>
                  </a:lnTo>
                  <a:lnTo>
                    <a:pt x="18" y="22"/>
                  </a:lnTo>
                  <a:lnTo>
                    <a:pt x="24" y="20"/>
                  </a:lnTo>
                  <a:lnTo>
                    <a:pt x="28" y="22"/>
                  </a:lnTo>
                  <a:lnTo>
                    <a:pt x="34" y="24"/>
                  </a:lnTo>
                  <a:lnTo>
                    <a:pt x="32" y="24"/>
                  </a:lnTo>
                  <a:lnTo>
                    <a:pt x="24" y="20"/>
                  </a:lnTo>
                  <a:lnTo>
                    <a:pt x="18" y="22"/>
                  </a:lnTo>
                  <a:lnTo>
                    <a:pt x="14" y="24"/>
                  </a:lnTo>
                  <a:lnTo>
                    <a:pt x="12" y="26"/>
                  </a:lnTo>
                  <a:lnTo>
                    <a:pt x="8" y="36"/>
                  </a:lnTo>
                  <a:lnTo>
                    <a:pt x="6" y="50"/>
                  </a:lnTo>
                  <a:lnTo>
                    <a:pt x="2" y="66"/>
                  </a:lnTo>
                  <a:lnTo>
                    <a:pt x="0" y="82"/>
                  </a:lnTo>
                  <a:close/>
                </a:path>
              </a:pathLst>
            </a:custGeom>
            <a:solidFill>
              <a:srgbClr val="47A568"/>
            </a:solidFill>
            <a:ln w="3175">
              <a:solidFill>
                <a:srgbClr val="4C6952"/>
              </a:solidFill>
              <a:round/>
              <a:headEnd/>
              <a:tailEnd/>
            </a:ln>
          </p:spPr>
          <p:txBody>
            <a:bodyPr/>
            <a:lstStyle/>
            <a:p>
              <a:endParaRPr lang="en-US"/>
            </a:p>
          </p:txBody>
        </p:sp>
        <p:sp>
          <p:nvSpPr>
            <p:cNvPr id="30474" name="Freeform 1533"/>
            <p:cNvSpPr>
              <a:spLocks/>
            </p:cNvSpPr>
            <p:nvPr/>
          </p:nvSpPr>
          <p:spPr bwMode="auto">
            <a:xfrm>
              <a:off x="1282" y="2814"/>
              <a:ext cx="16" cy="80"/>
            </a:xfrm>
            <a:custGeom>
              <a:avLst/>
              <a:gdLst>
                <a:gd name="T0" fmla="*/ 16 w 16"/>
                <a:gd name="T1" fmla="*/ 80 h 80"/>
                <a:gd name="T2" fmla="*/ 12 w 16"/>
                <a:gd name="T3" fmla="*/ 68 h 80"/>
                <a:gd name="T4" fmla="*/ 8 w 16"/>
                <a:gd name="T5" fmla="*/ 58 h 80"/>
                <a:gd name="T6" fmla="*/ 10 w 16"/>
                <a:gd name="T7" fmla="*/ 46 h 80"/>
                <a:gd name="T8" fmla="*/ 12 w 16"/>
                <a:gd name="T9" fmla="*/ 38 h 80"/>
                <a:gd name="T10" fmla="*/ 10 w 16"/>
                <a:gd name="T11" fmla="*/ 32 h 80"/>
                <a:gd name="T12" fmla="*/ 6 w 16"/>
                <a:gd name="T13" fmla="*/ 18 h 80"/>
                <a:gd name="T14" fmla="*/ 0 w 16"/>
                <a:gd name="T15" fmla="*/ 0 h 80"/>
                <a:gd name="T16" fmla="*/ 2 w 16"/>
                <a:gd name="T17" fmla="*/ 6 h 80"/>
                <a:gd name="T18" fmla="*/ 4 w 16"/>
                <a:gd name="T19" fmla="*/ 14 h 80"/>
                <a:gd name="T20" fmla="*/ 4 w 16"/>
                <a:gd name="T21" fmla="*/ 20 h 80"/>
                <a:gd name="T22" fmla="*/ 6 w 16"/>
                <a:gd name="T23" fmla="*/ 24 h 80"/>
                <a:gd name="T24" fmla="*/ 8 w 16"/>
                <a:gd name="T25" fmla="*/ 30 h 80"/>
                <a:gd name="T26" fmla="*/ 8 w 16"/>
                <a:gd name="T27" fmla="*/ 40 h 80"/>
                <a:gd name="T28" fmla="*/ 10 w 16"/>
                <a:gd name="T29" fmla="*/ 52 h 80"/>
                <a:gd name="T30" fmla="*/ 12 w 16"/>
                <a:gd name="T31" fmla="*/ 64 h 80"/>
                <a:gd name="T32" fmla="*/ 14 w 16"/>
                <a:gd name="T33" fmla="*/ 74 h 80"/>
                <a:gd name="T34" fmla="*/ 16 w 16"/>
                <a:gd name="T35" fmla="*/ 78 h 80"/>
                <a:gd name="T36" fmla="*/ 16 w 16"/>
                <a:gd name="T37" fmla="*/ 8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0"/>
                <a:gd name="T59" fmla="*/ 16 w 1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0">
                  <a:moveTo>
                    <a:pt x="16" y="80"/>
                  </a:moveTo>
                  <a:lnTo>
                    <a:pt x="12" y="68"/>
                  </a:lnTo>
                  <a:lnTo>
                    <a:pt x="8" y="58"/>
                  </a:lnTo>
                  <a:lnTo>
                    <a:pt x="10" y="46"/>
                  </a:lnTo>
                  <a:lnTo>
                    <a:pt x="12" y="38"/>
                  </a:lnTo>
                  <a:lnTo>
                    <a:pt x="10" y="32"/>
                  </a:lnTo>
                  <a:lnTo>
                    <a:pt x="6" y="18"/>
                  </a:lnTo>
                  <a:lnTo>
                    <a:pt x="0" y="0"/>
                  </a:lnTo>
                  <a:lnTo>
                    <a:pt x="2" y="6"/>
                  </a:lnTo>
                  <a:lnTo>
                    <a:pt x="4" y="14"/>
                  </a:lnTo>
                  <a:lnTo>
                    <a:pt x="4" y="20"/>
                  </a:lnTo>
                  <a:lnTo>
                    <a:pt x="6" y="24"/>
                  </a:lnTo>
                  <a:lnTo>
                    <a:pt x="8" y="30"/>
                  </a:lnTo>
                  <a:lnTo>
                    <a:pt x="8" y="40"/>
                  </a:lnTo>
                  <a:lnTo>
                    <a:pt x="10" y="52"/>
                  </a:lnTo>
                  <a:lnTo>
                    <a:pt x="12" y="64"/>
                  </a:lnTo>
                  <a:lnTo>
                    <a:pt x="14" y="74"/>
                  </a:lnTo>
                  <a:lnTo>
                    <a:pt x="16" y="78"/>
                  </a:lnTo>
                  <a:lnTo>
                    <a:pt x="16" y="80"/>
                  </a:lnTo>
                  <a:close/>
                </a:path>
              </a:pathLst>
            </a:custGeom>
            <a:solidFill>
              <a:srgbClr val="55A26A"/>
            </a:solidFill>
            <a:ln w="3175">
              <a:solidFill>
                <a:srgbClr val="1D1D1B"/>
              </a:solidFill>
              <a:round/>
              <a:headEnd/>
              <a:tailEnd/>
            </a:ln>
          </p:spPr>
          <p:txBody>
            <a:bodyPr/>
            <a:lstStyle/>
            <a:p>
              <a:endParaRPr lang="en-US"/>
            </a:p>
          </p:txBody>
        </p:sp>
        <p:sp>
          <p:nvSpPr>
            <p:cNvPr id="30475" name="Freeform 1534"/>
            <p:cNvSpPr>
              <a:spLocks/>
            </p:cNvSpPr>
            <p:nvPr/>
          </p:nvSpPr>
          <p:spPr bwMode="auto">
            <a:xfrm>
              <a:off x="1292" y="2732"/>
              <a:ext cx="22" cy="62"/>
            </a:xfrm>
            <a:custGeom>
              <a:avLst/>
              <a:gdLst>
                <a:gd name="T0" fmla="*/ 8 w 22"/>
                <a:gd name="T1" fmla="*/ 14 h 62"/>
                <a:gd name="T2" fmla="*/ 14 w 22"/>
                <a:gd name="T3" fmla="*/ 30 h 62"/>
                <a:gd name="T4" fmla="*/ 22 w 22"/>
                <a:gd name="T5" fmla="*/ 46 h 62"/>
                <a:gd name="T6" fmla="*/ 22 w 22"/>
                <a:gd name="T7" fmla="*/ 62 h 62"/>
                <a:gd name="T8" fmla="*/ 18 w 22"/>
                <a:gd name="T9" fmla="*/ 44 h 62"/>
                <a:gd name="T10" fmla="*/ 12 w 22"/>
                <a:gd name="T11" fmla="*/ 28 h 62"/>
                <a:gd name="T12" fmla="*/ 4 w 22"/>
                <a:gd name="T13" fmla="*/ 8 h 62"/>
                <a:gd name="T14" fmla="*/ 0 w 22"/>
                <a:gd name="T15" fmla="*/ 0 h 62"/>
                <a:gd name="T16" fmla="*/ 8 w 22"/>
                <a:gd name="T17" fmla="*/ 14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4"/>
                  </a:moveTo>
                  <a:lnTo>
                    <a:pt x="14" y="30"/>
                  </a:lnTo>
                  <a:lnTo>
                    <a:pt x="22" y="46"/>
                  </a:lnTo>
                  <a:lnTo>
                    <a:pt x="22" y="62"/>
                  </a:lnTo>
                  <a:lnTo>
                    <a:pt x="18" y="44"/>
                  </a:lnTo>
                  <a:lnTo>
                    <a:pt x="12" y="28"/>
                  </a:lnTo>
                  <a:lnTo>
                    <a:pt x="4" y="8"/>
                  </a:lnTo>
                  <a:lnTo>
                    <a:pt x="0" y="0"/>
                  </a:lnTo>
                  <a:lnTo>
                    <a:pt x="8" y="14"/>
                  </a:lnTo>
                  <a:close/>
                </a:path>
              </a:pathLst>
            </a:custGeom>
            <a:solidFill>
              <a:srgbClr val="47A568"/>
            </a:solidFill>
            <a:ln w="3175">
              <a:solidFill>
                <a:srgbClr val="1D1D1B"/>
              </a:solidFill>
              <a:round/>
              <a:headEnd/>
              <a:tailEnd/>
            </a:ln>
          </p:spPr>
          <p:txBody>
            <a:bodyPr/>
            <a:lstStyle/>
            <a:p>
              <a:endParaRPr lang="en-US"/>
            </a:p>
          </p:txBody>
        </p:sp>
        <p:sp>
          <p:nvSpPr>
            <p:cNvPr id="30476" name="Freeform 1535"/>
            <p:cNvSpPr>
              <a:spLocks/>
            </p:cNvSpPr>
            <p:nvPr/>
          </p:nvSpPr>
          <p:spPr bwMode="auto">
            <a:xfrm>
              <a:off x="1294" y="2796"/>
              <a:ext cx="32" cy="102"/>
            </a:xfrm>
            <a:custGeom>
              <a:avLst/>
              <a:gdLst>
                <a:gd name="T0" fmla="*/ 6 w 32"/>
                <a:gd name="T1" fmla="*/ 68 h 102"/>
                <a:gd name="T2" fmla="*/ 2 w 32"/>
                <a:gd name="T3" fmla="*/ 86 h 102"/>
                <a:gd name="T4" fmla="*/ 0 w 32"/>
                <a:gd name="T5" fmla="*/ 102 h 102"/>
                <a:gd name="T6" fmla="*/ 2 w 32"/>
                <a:gd name="T7" fmla="*/ 98 h 102"/>
                <a:gd name="T8" fmla="*/ 6 w 32"/>
                <a:gd name="T9" fmla="*/ 90 h 102"/>
                <a:gd name="T10" fmla="*/ 10 w 32"/>
                <a:gd name="T11" fmla="*/ 72 h 102"/>
                <a:gd name="T12" fmla="*/ 12 w 32"/>
                <a:gd name="T13" fmla="*/ 54 h 102"/>
                <a:gd name="T14" fmla="*/ 14 w 32"/>
                <a:gd name="T15" fmla="*/ 38 h 102"/>
                <a:gd name="T16" fmla="*/ 20 w 32"/>
                <a:gd name="T17" fmla="*/ 26 h 102"/>
                <a:gd name="T18" fmla="*/ 32 w 32"/>
                <a:gd name="T19" fmla="*/ 0 h 102"/>
                <a:gd name="T20" fmla="*/ 16 w 32"/>
                <a:gd name="T21" fmla="*/ 20 h 102"/>
                <a:gd name="T22" fmla="*/ 14 w 32"/>
                <a:gd name="T23" fmla="*/ 28 h 102"/>
                <a:gd name="T24" fmla="*/ 10 w 32"/>
                <a:gd name="T25" fmla="*/ 42 h 102"/>
                <a:gd name="T26" fmla="*/ 6 w 32"/>
                <a:gd name="T27" fmla="*/ 68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2"/>
                <a:gd name="T44" fmla="*/ 32 w 3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2">
                  <a:moveTo>
                    <a:pt x="6" y="68"/>
                  </a:moveTo>
                  <a:lnTo>
                    <a:pt x="2" y="86"/>
                  </a:lnTo>
                  <a:lnTo>
                    <a:pt x="0" y="102"/>
                  </a:lnTo>
                  <a:lnTo>
                    <a:pt x="2" y="98"/>
                  </a:lnTo>
                  <a:lnTo>
                    <a:pt x="6" y="90"/>
                  </a:lnTo>
                  <a:lnTo>
                    <a:pt x="10" y="72"/>
                  </a:lnTo>
                  <a:lnTo>
                    <a:pt x="12" y="54"/>
                  </a:lnTo>
                  <a:lnTo>
                    <a:pt x="14" y="38"/>
                  </a:lnTo>
                  <a:lnTo>
                    <a:pt x="20" y="26"/>
                  </a:lnTo>
                  <a:lnTo>
                    <a:pt x="32" y="0"/>
                  </a:lnTo>
                  <a:lnTo>
                    <a:pt x="16" y="20"/>
                  </a:lnTo>
                  <a:lnTo>
                    <a:pt x="14" y="28"/>
                  </a:lnTo>
                  <a:lnTo>
                    <a:pt x="10" y="42"/>
                  </a:lnTo>
                  <a:lnTo>
                    <a:pt x="6" y="68"/>
                  </a:lnTo>
                  <a:close/>
                </a:path>
              </a:pathLst>
            </a:custGeom>
            <a:solidFill>
              <a:srgbClr val="55A26A"/>
            </a:solidFill>
            <a:ln w="3175">
              <a:solidFill>
                <a:srgbClr val="1D1D1B"/>
              </a:solidFill>
              <a:round/>
              <a:headEnd/>
              <a:tailEnd/>
            </a:ln>
          </p:spPr>
          <p:txBody>
            <a:bodyPr/>
            <a:lstStyle/>
            <a:p>
              <a:endParaRPr lang="en-US"/>
            </a:p>
          </p:txBody>
        </p:sp>
        <p:sp>
          <p:nvSpPr>
            <p:cNvPr id="30477" name="Freeform 1536"/>
            <p:cNvSpPr>
              <a:spLocks/>
            </p:cNvSpPr>
            <p:nvPr/>
          </p:nvSpPr>
          <p:spPr bwMode="auto">
            <a:xfrm>
              <a:off x="1326" y="2750"/>
              <a:ext cx="46" cy="46"/>
            </a:xfrm>
            <a:custGeom>
              <a:avLst/>
              <a:gdLst>
                <a:gd name="T0" fmla="*/ 32 w 46"/>
                <a:gd name="T1" fmla="*/ 10 h 46"/>
                <a:gd name="T2" fmla="*/ 20 w 46"/>
                <a:gd name="T3" fmla="*/ 22 h 46"/>
                <a:gd name="T4" fmla="*/ 6 w 46"/>
                <a:gd name="T5" fmla="*/ 34 h 46"/>
                <a:gd name="T6" fmla="*/ 0 w 46"/>
                <a:gd name="T7" fmla="*/ 46 h 46"/>
                <a:gd name="T8" fmla="*/ 12 w 46"/>
                <a:gd name="T9" fmla="*/ 32 h 46"/>
                <a:gd name="T10" fmla="*/ 24 w 46"/>
                <a:gd name="T11" fmla="*/ 22 h 46"/>
                <a:gd name="T12" fmla="*/ 40 w 46"/>
                <a:gd name="T13" fmla="*/ 8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2"/>
                  </a:lnTo>
                  <a:lnTo>
                    <a:pt x="6" y="34"/>
                  </a:lnTo>
                  <a:lnTo>
                    <a:pt x="0" y="46"/>
                  </a:lnTo>
                  <a:lnTo>
                    <a:pt x="12" y="32"/>
                  </a:lnTo>
                  <a:lnTo>
                    <a:pt x="24" y="22"/>
                  </a:lnTo>
                  <a:lnTo>
                    <a:pt x="40" y="8"/>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30478" name="Freeform 1537"/>
            <p:cNvSpPr>
              <a:spLocks/>
            </p:cNvSpPr>
            <p:nvPr/>
          </p:nvSpPr>
          <p:spPr bwMode="auto">
            <a:xfrm>
              <a:off x="1300" y="2838"/>
              <a:ext cx="42" cy="56"/>
            </a:xfrm>
            <a:custGeom>
              <a:avLst/>
              <a:gdLst>
                <a:gd name="T0" fmla="*/ 0 w 42"/>
                <a:gd name="T1" fmla="*/ 56 h 56"/>
                <a:gd name="T2" fmla="*/ 4 w 42"/>
                <a:gd name="T3" fmla="*/ 44 h 56"/>
                <a:gd name="T4" fmla="*/ 6 w 42"/>
                <a:gd name="T5" fmla="*/ 34 h 56"/>
                <a:gd name="T6" fmla="*/ 8 w 42"/>
                <a:gd name="T7" fmla="*/ 20 h 56"/>
                <a:gd name="T8" fmla="*/ 12 w 42"/>
                <a:gd name="T9" fmla="*/ 4 h 56"/>
                <a:gd name="T10" fmla="*/ 14 w 42"/>
                <a:gd name="T11" fmla="*/ 4 h 56"/>
                <a:gd name="T12" fmla="*/ 18 w 42"/>
                <a:gd name="T13" fmla="*/ 6 h 56"/>
                <a:gd name="T14" fmla="*/ 26 w 42"/>
                <a:gd name="T15" fmla="*/ 10 h 56"/>
                <a:gd name="T16" fmla="*/ 36 w 42"/>
                <a:gd name="T17" fmla="*/ 14 h 56"/>
                <a:gd name="T18" fmla="*/ 38 w 42"/>
                <a:gd name="T19" fmla="*/ 14 h 56"/>
                <a:gd name="T20" fmla="*/ 42 w 42"/>
                <a:gd name="T21" fmla="*/ 12 h 56"/>
                <a:gd name="T22" fmla="*/ 38 w 42"/>
                <a:gd name="T23" fmla="*/ 14 h 56"/>
                <a:gd name="T24" fmla="*/ 34 w 42"/>
                <a:gd name="T25" fmla="*/ 14 h 56"/>
                <a:gd name="T26" fmla="*/ 24 w 42"/>
                <a:gd name="T27" fmla="*/ 8 h 56"/>
                <a:gd name="T28" fmla="*/ 16 w 42"/>
                <a:gd name="T29" fmla="*/ 2 h 56"/>
                <a:gd name="T30" fmla="*/ 12 w 42"/>
                <a:gd name="T31" fmla="*/ 0 h 56"/>
                <a:gd name="T32" fmla="*/ 10 w 42"/>
                <a:gd name="T33" fmla="*/ 0 h 56"/>
                <a:gd name="T34" fmla="*/ 8 w 42"/>
                <a:gd name="T35" fmla="*/ 6 h 56"/>
                <a:gd name="T36" fmla="*/ 6 w 42"/>
                <a:gd name="T37" fmla="*/ 16 h 56"/>
                <a:gd name="T38" fmla="*/ 4 w 42"/>
                <a:gd name="T39" fmla="*/ 28 h 56"/>
                <a:gd name="T40" fmla="*/ 4 w 42"/>
                <a:gd name="T41" fmla="*/ 40 h 56"/>
                <a:gd name="T42" fmla="*/ 2 w 42"/>
                <a:gd name="T43" fmla="*/ 50 h 56"/>
                <a:gd name="T44" fmla="*/ 0 w 42"/>
                <a:gd name="T45" fmla="*/ 54 h 56"/>
                <a:gd name="T46" fmla="*/ 0 w 42"/>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6"/>
                <a:gd name="T74" fmla="*/ 42 w 42"/>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6">
                  <a:moveTo>
                    <a:pt x="0" y="56"/>
                  </a:moveTo>
                  <a:lnTo>
                    <a:pt x="4" y="44"/>
                  </a:lnTo>
                  <a:lnTo>
                    <a:pt x="6" y="34"/>
                  </a:lnTo>
                  <a:lnTo>
                    <a:pt x="8" y="20"/>
                  </a:lnTo>
                  <a:lnTo>
                    <a:pt x="12" y="4"/>
                  </a:lnTo>
                  <a:lnTo>
                    <a:pt x="14" y="4"/>
                  </a:lnTo>
                  <a:lnTo>
                    <a:pt x="18" y="6"/>
                  </a:lnTo>
                  <a:lnTo>
                    <a:pt x="26" y="10"/>
                  </a:lnTo>
                  <a:lnTo>
                    <a:pt x="36" y="14"/>
                  </a:lnTo>
                  <a:lnTo>
                    <a:pt x="38" y="14"/>
                  </a:lnTo>
                  <a:lnTo>
                    <a:pt x="42" y="12"/>
                  </a:lnTo>
                  <a:lnTo>
                    <a:pt x="38" y="14"/>
                  </a:lnTo>
                  <a:lnTo>
                    <a:pt x="34" y="14"/>
                  </a:lnTo>
                  <a:lnTo>
                    <a:pt x="24" y="8"/>
                  </a:lnTo>
                  <a:lnTo>
                    <a:pt x="16" y="2"/>
                  </a:lnTo>
                  <a:lnTo>
                    <a:pt x="12" y="0"/>
                  </a:lnTo>
                  <a:lnTo>
                    <a:pt x="10" y="0"/>
                  </a:lnTo>
                  <a:lnTo>
                    <a:pt x="8" y="6"/>
                  </a:lnTo>
                  <a:lnTo>
                    <a:pt x="6" y="16"/>
                  </a:lnTo>
                  <a:lnTo>
                    <a:pt x="4" y="28"/>
                  </a:lnTo>
                  <a:lnTo>
                    <a:pt x="4" y="40"/>
                  </a:lnTo>
                  <a:lnTo>
                    <a:pt x="2" y="50"/>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30479" name="Freeform 1538"/>
            <p:cNvSpPr>
              <a:spLocks/>
            </p:cNvSpPr>
            <p:nvPr/>
          </p:nvSpPr>
          <p:spPr bwMode="auto">
            <a:xfrm>
              <a:off x="1298" y="2858"/>
              <a:ext cx="58" cy="38"/>
            </a:xfrm>
            <a:custGeom>
              <a:avLst/>
              <a:gdLst>
                <a:gd name="T0" fmla="*/ 0 w 58"/>
                <a:gd name="T1" fmla="*/ 38 h 38"/>
                <a:gd name="T2" fmla="*/ 16 w 58"/>
                <a:gd name="T3" fmla="*/ 16 h 38"/>
                <a:gd name="T4" fmla="*/ 26 w 58"/>
                <a:gd name="T5" fmla="*/ 4 h 38"/>
                <a:gd name="T6" fmla="*/ 32 w 58"/>
                <a:gd name="T7" fmla="*/ 0 h 38"/>
                <a:gd name="T8" fmla="*/ 36 w 58"/>
                <a:gd name="T9" fmla="*/ 0 h 38"/>
                <a:gd name="T10" fmla="*/ 40 w 58"/>
                <a:gd name="T11" fmla="*/ 2 h 38"/>
                <a:gd name="T12" fmla="*/ 48 w 58"/>
                <a:gd name="T13" fmla="*/ 8 h 38"/>
                <a:gd name="T14" fmla="*/ 54 w 58"/>
                <a:gd name="T15" fmla="*/ 12 h 38"/>
                <a:gd name="T16" fmla="*/ 56 w 58"/>
                <a:gd name="T17" fmla="*/ 14 h 38"/>
                <a:gd name="T18" fmla="*/ 58 w 58"/>
                <a:gd name="T19" fmla="*/ 14 h 38"/>
                <a:gd name="T20" fmla="*/ 56 w 58"/>
                <a:gd name="T21" fmla="*/ 14 h 38"/>
                <a:gd name="T22" fmla="*/ 54 w 58"/>
                <a:gd name="T23" fmla="*/ 12 h 38"/>
                <a:gd name="T24" fmla="*/ 48 w 58"/>
                <a:gd name="T25" fmla="*/ 8 h 38"/>
                <a:gd name="T26" fmla="*/ 42 w 58"/>
                <a:gd name="T27" fmla="*/ 2 h 38"/>
                <a:gd name="T28" fmla="*/ 38 w 58"/>
                <a:gd name="T29" fmla="*/ 0 h 38"/>
                <a:gd name="T30" fmla="*/ 34 w 58"/>
                <a:gd name="T31" fmla="*/ 0 h 38"/>
                <a:gd name="T32" fmla="*/ 28 w 58"/>
                <a:gd name="T33" fmla="*/ 6 h 38"/>
                <a:gd name="T34" fmla="*/ 20 w 58"/>
                <a:gd name="T35" fmla="*/ 14 h 38"/>
                <a:gd name="T36" fmla="*/ 6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4"/>
                  </a:lnTo>
                  <a:lnTo>
                    <a:pt x="32" y="0"/>
                  </a:lnTo>
                  <a:lnTo>
                    <a:pt x="36" y="0"/>
                  </a:lnTo>
                  <a:lnTo>
                    <a:pt x="40" y="2"/>
                  </a:lnTo>
                  <a:lnTo>
                    <a:pt x="48" y="8"/>
                  </a:lnTo>
                  <a:lnTo>
                    <a:pt x="54" y="12"/>
                  </a:lnTo>
                  <a:lnTo>
                    <a:pt x="56" y="14"/>
                  </a:lnTo>
                  <a:lnTo>
                    <a:pt x="58" y="14"/>
                  </a:lnTo>
                  <a:lnTo>
                    <a:pt x="56" y="14"/>
                  </a:lnTo>
                  <a:lnTo>
                    <a:pt x="54" y="12"/>
                  </a:lnTo>
                  <a:lnTo>
                    <a:pt x="48" y="8"/>
                  </a:lnTo>
                  <a:lnTo>
                    <a:pt x="42" y="2"/>
                  </a:lnTo>
                  <a:lnTo>
                    <a:pt x="38" y="0"/>
                  </a:lnTo>
                  <a:lnTo>
                    <a:pt x="34" y="0"/>
                  </a:lnTo>
                  <a:lnTo>
                    <a:pt x="28" y="6"/>
                  </a:lnTo>
                  <a:lnTo>
                    <a:pt x="20" y="14"/>
                  </a:lnTo>
                  <a:lnTo>
                    <a:pt x="6" y="34"/>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80" name="Freeform 1539"/>
            <p:cNvSpPr>
              <a:spLocks/>
            </p:cNvSpPr>
            <p:nvPr/>
          </p:nvSpPr>
          <p:spPr bwMode="auto">
            <a:xfrm>
              <a:off x="1298" y="2858"/>
              <a:ext cx="58" cy="38"/>
            </a:xfrm>
            <a:custGeom>
              <a:avLst/>
              <a:gdLst>
                <a:gd name="T0" fmla="*/ 0 w 58"/>
                <a:gd name="T1" fmla="*/ 38 h 38"/>
                <a:gd name="T2" fmla="*/ 16 w 58"/>
                <a:gd name="T3" fmla="*/ 16 h 38"/>
                <a:gd name="T4" fmla="*/ 26 w 58"/>
                <a:gd name="T5" fmla="*/ 4 h 38"/>
                <a:gd name="T6" fmla="*/ 32 w 58"/>
                <a:gd name="T7" fmla="*/ 0 h 38"/>
                <a:gd name="T8" fmla="*/ 36 w 58"/>
                <a:gd name="T9" fmla="*/ 0 h 38"/>
                <a:gd name="T10" fmla="*/ 40 w 58"/>
                <a:gd name="T11" fmla="*/ 2 h 38"/>
                <a:gd name="T12" fmla="*/ 48 w 58"/>
                <a:gd name="T13" fmla="*/ 8 h 38"/>
                <a:gd name="T14" fmla="*/ 54 w 58"/>
                <a:gd name="T15" fmla="*/ 12 h 38"/>
                <a:gd name="T16" fmla="*/ 56 w 58"/>
                <a:gd name="T17" fmla="*/ 14 h 38"/>
                <a:gd name="T18" fmla="*/ 58 w 58"/>
                <a:gd name="T19" fmla="*/ 14 h 38"/>
                <a:gd name="T20" fmla="*/ 56 w 58"/>
                <a:gd name="T21" fmla="*/ 14 h 38"/>
                <a:gd name="T22" fmla="*/ 54 w 58"/>
                <a:gd name="T23" fmla="*/ 12 h 38"/>
                <a:gd name="T24" fmla="*/ 48 w 58"/>
                <a:gd name="T25" fmla="*/ 8 h 38"/>
                <a:gd name="T26" fmla="*/ 42 w 58"/>
                <a:gd name="T27" fmla="*/ 2 h 38"/>
                <a:gd name="T28" fmla="*/ 38 w 58"/>
                <a:gd name="T29" fmla="*/ 0 h 38"/>
                <a:gd name="T30" fmla="*/ 34 w 58"/>
                <a:gd name="T31" fmla="*/ 0 h 38"/>
                <a:gd name="T32" fmla="*/ 28 w 58"/>
                <a:gd name="T33" fmla="*/ 6 h 38"/>
                <a:gd name="T34" fmla="*/ 20 w 58"/>
                <a:gd name="T35" fmla="*/ 14 h 38"/>
                <a:gd name="T36" fmla="*/ 6 w 58"/>
                <a:gd name="T37" fmla="*/ 34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6"/>
                  </a:lnTo>
                  <a:lnTo>
                    <a:pt x="26" y="4"/>
                  </a:lnTo>
                  <a:lnTo>
                    <a:pt x="32" y="0"/>
                  </a:lnTo>
                  <a:lnTo>
                    <a:pt x="36" y="0"/>
                  </a:lnTo>
                  <a:lnTo>
                    <a:pt x="40" y="2"/>
                  </a:lnTo>
                  <a:lnTo>
                    <a:pt x="48" y="8"/>
                  </a:lnTo>
                  <a:lnTo>
                    <a:pt x="54" y="12"/>
                  </a:lnTo>
                  <a:lnTo>
                    <a:pt x="56" y="14"/>
                  </a:lnTo>
                  <a:lnTo>
                    <a:pt x="58" y="14"/>
                  </a:lnTo>
                  <a:lnTo>
                    <a:pt x="56" y="14"/>
                  </a:lnTo>
                  <a:lnTo>
                    <a:pt x="54" y="12"/>
                  </a:lnTo>
                  <a:lnTo>
                    <a:pt x="48" y="8"/>
                  </a:lnTo>
                  <a:lnTo>
                    <a:pt x="42" y="2"/>
                  </a:lnTo>
                  <a:lnTo>
                    <a:pt x="38" y="0"/>
                  </a:lnTo>
                  <a:lnTo>
                    <a:pt x="34" y="0"/>
                  </a:lnTo>
                  <a:lnTo>
                    <a:pt x="28" y="6"/>
                  </a:lnTo>
                  <a:lnTo>
                    <a:pt x="20" y="14"/>
                  </a:lnTo>
                  <a:lnTo>
                    <a:pt x="6" y="34"/>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81" name="Freeform 1540"/>
            <p:cNvSpPr>
              <a:spLocks/>
            </p:cNvSpPr>
            <p:nvPr/>
          </p:nvSpPr>
          <p:spPr bwMode="auto">
            <a:xfrm>
              <a:off x="1226" y="2884"/>
              <a:ext cx="74" cy="12"/>
            </a:xfrm>
            <a:custGeom>
              <a:avLst/>
              <a:gdLst>
                <a:gd name="T0" fmla="*/ 70 w 74"/>
                <a:gd name="T1" fmla="*/ 12 h 12"/>
                <a:gd name="T2" fmla="*/ 60 w 74"/>
                <a:gd name="T3" fmla="*/ 10 h 12"/>
                <a:gd name="T4" fmla="*/ 40 w 74"/>
                <a:gd name="T5" fmla="*/ 6 h 12"/>
                <a:gd name="T6" fmla="*/ 28 w 74"/>
                <a:gd name="T7" fmla="*/ 4 h 12"/>
                <a:gd name="T8" fmla="*/ 16 w 74"/>
                <a:gd name="T9" fmla="*/ 4 h 12"/>
                <a:gd name="T10" fmla="*/ 6 w 74"/>
                <a:gd name="T11" fmla="*/ 4 h 12"/>
                <a:gd name="T12" fmla="*/ 2 w 74"/>
                <a:gd name="T13" fmla="*/ 2 h 12"/>
                <a:gd name="T14" fmla="*/ 0 w 74"/>
                <a:gd name="T15" fmla="*/ 0 h 12"/>
                <a:gd name="T16" fmla="*/ 2 w 74"/>
                <a:gd name="T17" fmla="*/ 2 h 12"/>
                <a:gd name="T18" fmla="*/ 6 w 74"/>
                <a:gd name="T19" fmla="*/ 2 h 12"/>
                <a:gd name="T20" fmla="*/ 16 w 74"/>
                <a:gd name="T21" fmla="*/ 2 h 12"/>
                <a:gd name="T22" fmla="*/ 28 w 74"/>
                <a:gd name="T23" fmla="*/ 2 h 12"/>
                <a:gd name="T24" fmla="*/ 40 w 74"/>
                <a:gd name="T25" fmla="*/ 2 h 12"/>
                <a:gd name="T26" fmla="*/ 60 w 74"/>
                <a:gd name="T27" fmla="*/ 8 h 12"/>
                <a:gd name="T28" fmla="*/ 74 w 74"/>
                <a:gd name="T29" fmla="*/ 10 h 12"/>
                <a:gd name="T30" fmla="*/ 70 w 74"/>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12"/>
                <a:gd name="T50" fmla="*/ 74 w 7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12">
                  <a:moveTo>
                    <a:pt x="70" y="12"/>
                  </a:moveTo>
                  <a:lnTo>
                    <a:pt x="60" y="10"/>
                  </a:lnTo>
                  <a:lnTo>
                    <a:pt x="40" y="6"/>
                  </a:lnTo>
                  <a:lnTo>
                    <a:pt x="28" y="4"/>
                  </a:lnTo>
                  <a:lnTo>
                    <a:pt x="16" y="4"/>
                  </a:lnTo>
                  <a:lnTo>
                    <a:pt x="6" y="4"/>
                  </a:lnTo>
                  <a:lnTo>
                    <a:pt x="2" y="2"/>
                  </a:lnTo>
                  <a:lnTo>
                    <a:pt x="0" y="0"/>
                  </a:lnTo>
                  <a:lnTo>
                    <a:pt x="2" y="2"/>
                  </a:lnTo>
                  <a:lnTo>
                    <a:pt x="6" y="2"/>
                  </a:lnTo>
                  <a:lnTo>
                    <a:pt x="16" y="2"/>
                  </a:lnTo>
                  <a:lnTo>
                    <a:pt x="28" y="2"/>
                  </a:lnTo>
                  <a:lnTo>
                    <a:pt x="40" y="2"/>
                  </a:lnTo>
                  <a:lnTo>
                    <a:pt x="60" y="8"/>
                  </a:lnTo>
                  <a:lnTo>
                    <a:pt x="74" y="10"/>
                  </a:lnTo>
                  <a:lnTo>
                    <a:pt x="70" y="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82" name="Freeform 1541"/>
            <p:cNvSpPr>
              <a:spLocks/>
            </p:cNvSpPr>
            <p:nvPr/>
          </p:nvSpPr>
          <p:spPr bwMode="auto">
            <a:xfrm>
              <a:off x="1226" y="2884"/>
              <a:ext cx="74" cy="12"/>
            </a:xfrm>
            <a:custGeom>
              <a:avLst/>
              <a:gdLst>
                <a:gd name="T0" fmla="*/ 70 w 74"/>
                <a:gd name="T1" fmla="*/ 12 h 12"/>
                <a:gd name="T2" fmla="*/ 60 w 74"/>
                <a:gd name="T3" fmla="*/ 10 h 12"/>
                <a:gd name="T4" fmla="*/ 40 w 74"/>
                <a:gd name="T5" fmla="*/ 6 h 12"/>
                <a:gd name="T6" fmla="*/ 28 w 74"/>
                <a:gd name="T7" fmla="*/ 4 h 12"/>
                <a:gd name="T8" fmla="*/ 16 w 74"/>
                <a:gd name="T9" fmla="*/ 4 h 12"/>
                <a:gd name="T10" fmla="*/ 6 w 74"/>
                <a:gd name="T11" fmla="*/ 4 h 12"/>
                <a:gd name="T12" fmla="*/ 2 w 74"/>
                <a:gd name="T13" fmla="*/ 2 h 12"/>
                <a:gd name="T14" fmla="*/ 0 w 74"/>
                <a:gd name="T15" fmla="*/ 0 h 12"/>
                <a:gd name="T16" fmla="*/ 2 w 74"/>
                <a:gd name="T17" fmla="*/ 2 h 12"/>
                <a:gd name="T18" fmla="*/ 6 w 74"/>
                <a:gd name="T19" fmla="*/ 2 h 12"/>
                <a:gd name="T20" fmla="*/ 16 w 74"/>
                <a:gd name="T21" fmla="*/ 2 h 12"/>
                <a:gd name="T22" fmla="*/ 28 w 74"/>
                <a:gd name="T23" fmla="*/ 2 h 12"/>
                <a:gd name="T24" fmla="*/ 40 w 74"/>
                <a:gd name="T25" fmla="*/ 2 h 12"/>
                <a:gd name="T26" fmla="*/ 60 w 74"/>
                <a:gd name="T27" fmla="*/ 8 h 12"/>
                <a:gd name="T28" fmla="*/ 74 w 74"/>
                <a:gd name="T29" fmla="*/ 10 h 12"/>
                <a:gd name="T30" fmla="*/ 70 w 74"/>
                <a:gd name="T31" fmla="*/ 1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12"/>
                <a:gd name="T50" fmla="*/ 74 w 7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12">
                  <a:moveTo>
                    <a:pt x="70" y="12"/>
                  </a:moveTo>
                  <a:lnTo>
                    <a:pt x="60" y="10"/>
                  </a:lnTo>
                  <a:lnTo>
                    <a:pt x="40" y="6"/>
                  </a:lnTo>
                  <a:lnTo>
                    <a:pt x="28" y="4"/>
                  </a:lnTo>
                  <a:lnTo>
                    <a:pt x="16" y="4"/>
                  </a:lnTo>
                  <a:lnTo>
                    <a:pt x="6" y="4"/>
                  </a:lnTo>
                  <a:lnTo>
                    <a:pt x="2" y="2"/>
                  </a:lnTo>
                  <a:lnTo>
                    <a:pt x="0" y="0"/>
                  </a:lnTo>
                  <a:lnTo>
                    <a:pt x="2" y="2"/>
                  </a:lnTo>
                  <a:lnTo>
                    <a:pt x="6" y="2"/>
                  </a:lnTo>
                  <a:lnTo>
                    <a:pt x="16" y="2"/>
                  </a:lnTo>
                  <a:lnTo>
                    <a:pt x="28" y="2"/>
                  </a:lnTo>
                  <a:lnTo>
                    <a:pt x="40" y="2"/>
                  </a:lnTo>
                  <a:lnTo>
                    <a:pt x="60" y="8"/>
                  </a:lnTo>
                  <a:lnTo>
                    <a:pt x="74" y="10"/>
                  </a:lnTo>
                  <a:lnTo>
                    <a:pt x="70" y="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83" name="Freeform 1542"/>
            <p:cNvSpPr>
              <a:spLocks/>
            </p:cNvSpPr>
            <p:nvPr/>
          </p:nvSpPr>
          <p:spPr bwMode="auto">
            <a:xfrm>
              <a:off x="1244" y="2858"/>
              <a:ext cx="54" cy="36"/>
            </a:xfrm>
            <a:custGeom>
              <a:avLst/>
              <a:gdLst>
                <a:gd name="T0" fmla="*/ 54 w 54"/>
                <a:gd name="T1" fmla="*/ 36 h 36"/>
                <a:gd name="T2" fmla="*/ 40 w 54"/>
                <a:gd name="T3" fmla="*/ 16 h 36"/>
                <a:gd name="T4" fmla="*/ 32 w 54"/>
                <a:gd name="T5" fmla="*/ 4 h 36"/>
                <a:gd name="T6" fmla="*/ 26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4 h 36"/>
                <a:gd name="T20" fmla="*/ 2 w 54"/>
                <a:gd name="T21" fmla="*/ 14 h 36"/>
                <a:gd name="T22" fmla="*/ 4 w 54"/>
                <a:gd name="T23" fmla="*/ 12 h 36"/>
                <a:gd name="T24" fmla="*/ 8 w 54"/>
                <a:gd name="T25" fmla="*/ 8 h 36"/>
                <a:gd name="T26" fmla="*/ 14 w 54"/>
                <a:gd name="T27" fmla="*/ 2 h 36"/>
                <a:gd name="T28" fmla="*/ 18 w 54"/>
                <a:gd name="T29" fmla="*/ 0 h 36"/>
                <a:gd name="T30" fmla="*/ 24 w 54"/>
                <a:gd name="T31" fmla="*/ 0 h 36"/>
                <a:gd name="T32" fmla="*/ 28 w 54"/>
                <a:gd name="T33" fmla="*/ 4 h 36"/>
                <a:gd name="T34" fmla="*/ 38 w 54"/>
                <a:gd name="T35" fmla="*/ 14 h 36"/>
                <a:gd name="T36" fmla="*/ 46 w 54"/>
                <a:gd name="T37" fmla="*/ 24 h 36"/>
                <a:gd name="T38" fmla="*/ 50 w 54"/>
                <a:gd name="T39" fmla="*/ 32 h 36"/>
                <a:gd name="T40" fmla="*/ 54 w 54"/>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6"/>
                <a:gd name="T65" fmla="*/ 54 w 5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6">
                  <a:moveTo>
                    <a:pt x="54" y="36"/>
                  </a:moveTo>
                  <a:lnTo>
                    <a:pt x="40" y="16"/>
                  </a:lnTo>
                  <a:lnTo>
                    <a:pt x="32" y="4"/>
                  </a:lnTo>
                  <a:lnTo>
                    <a:pt x="26" y="0"/>
                  </a:lnTo>
                  <a:lnTo>
                    <a:pt x="20" y="0"/>
                  </a:lnTo>
                  <a:lnTo>
                    <a:pt x="16" y="2"/>
                  </a:lnTo>
                  <a:lnTo>
                    <a:pt x="10" y="8"/>
                  </a:lnTo>
                  <a:lnTo>
                    <a:pt x="4" y="12"/>
                  </a:lnTo>
                  <a:lnTo>
                    <a:pt x="2" y="14"/>
                  </a:lnTo>
                  <a:lnTo>
                    <a:pt x="0" y="14"/>
                  </a:lnTo>
                  <a:lnTo>
                    <a:pt x="2" y="14"/>
                  </a:lnTo>
                  <a:lnTo>
                    <a:pt x="4" y="12"/>
                  </a:lnTo>
                  <a:lnTo>
                    <a:pt x="8" y="8"/>
                  </a:lnTo>
                  <a:lnTo>
                    <a:pt x="14" y="2"/>
                  </a:lnTo>
                  <a:lnTo>
                    <a:pt x="18" y="0"/>
                  </a:lnTo>
                  <a:lnTo>
                    <a:pt x="24" y="0"/>
                  </a:lnTo>
                  <a:lnTo>
                    <a:pt x="28" y="4"/>
                  </a:lnTo>
                  <a:lnTo>
                    <a:pt x="38" y="14"/>
                  </a:lnTo>
                  <a:lnTo>
                    <a:pt x="46" y="24"/>
                  </a:lnTo>
                  <a:lnTo>
                    <a:pt x="50" y="32"/>
                  </a:lnTo>
                  <a:lnTo>
                    <a:pt x="54" y="36"/>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84" name="Freeform 1543"/>
            <p:cNvSpPr>
              <a:spLocks/>
            </p:cNvSpPr>
            <p:nvPr/>
          </p:nvSpPr>
          <p:spPr bwMode="auto">
            <a:xfrm>
              <a:off x="1244" y="2858"/>
              <a:ext cx="54" cy="36"/>
            </a:xfrm>
            <a:custGeom>
              <a:avLst/>
              <a:gdLst>
                <a:gd name="T0" fmla="*/ 54 w 54"/>
                <a:gd name="T1" fmla="*/ 36 h 36"/>
                <a:gd name="T2" fmla="*/ 40 w 54"/>
                <a:gd name="T3" fmla="*/ 16 h 36"/>
                <a:gd name="T4" fmla="*/ 32 w 54"/>
                <a:gd name="T5" fmla="*/ 4 h 36"/>
                <a:gd name="T6" fmla="*/ 26 w 54"/>
                <a:gd name="T7" fmla="*/ 0 h 36"/>
                <a:gd name="T8" fmla="*/ 20 w 54"/>
                <a:gd name="T9" fmla="*/ 0 h 36"/>
                <a:gd name="T10" fmla="*/ 16 w 54"/>
                <a:gd name="T11" fmla="*/ 2 h 36"/>
                <a:gd name="T12" fmla="*/ 10 w 54"/>
                <a:gd name="T13" fmla="*/ 8 h 36"/>
                <a:gd name="T14" fmla="*/ 4 w 54"/>
                <a:gd name="T15" fmla="*/ 12 h 36"/>
                <a:gd name="T16" fmla="*/ 2 w 54"/>
                <a:gd name="T17" fmla="*/ 14 h 36"/>
                <a:gd name="T18" fmla="*/ 0 w 54"/>
                <a:gd name="T19" fmla="*/ 14 h 36"/>
                <a:gd name="T20" fmla="*/ 2 w 54"/>
                <a:gd name="T21" fmla="*/ 14 h 36"/>
                <a:gd name="T22" fmla="*/ 4 w 54"/>
                <a:gd name="T23" fmla="*/ 12 h 36"/>
                <a:gd name="T24" fmla="*/ 8 w 54"/>
                <a:gd name="T25" fmla="*/ 8 h 36"/>
                <a:gd name="T26" fmla="*/ 14 w 54"/>
                <a:gd name="T27" fmla="*/ 2 h 36"/>
                <a:gd name="T28" fmla="*/ 18 w 54"/>
                <a:gd name="T29" fmla="*/ 0 h 36"/>
                <a:gd name="T30" fmla="*/ 24 w 54"/>
                <a:gd name="T31" fmla="*/ 0 h 36"/>
                <a:gd name="T32" fmla="*/ 28 w 54"/>
                <a:gd name="T33" fmla="*/ 4 h 36"/>
                <a:gd name="T34" fmla="*/ 38 w 54"/>
                <a:gd name="T35" fmla="*/ 14 h 36"/>
                <a:gd name="T36" fmla="*/ 46 w 54"/>
                <a:gd name="T37" fmla="*/ 24 h 36"/>
                <a:gd name="T38" fmla="*/ 50 w 54"/>
                <a:gd name="T39" fmla="*/ 32 h 36"/>
                <a:gd name="T40" fmla="*/ 54 w 54"/>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6"/>
                <a:gd name="T65" fmla="*/ 54 w 5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6">
                  <a:moveTo>
                    <a:pt x="54" y="36"/>
                  </a:moveTo>
                  <a:lnTo>
                    <a:pt x="40" y="16"/>
                  </a:lnTo>
                  <a:lnTo>
                    <a:pt x="32" y="4"/>
                  </a:lnTo>
                  <a:lnTo>
                    <a:pt x="26" y="0"/>
                  </a:lnTo>
                  <a:lnTo>
                    <a:pt x="20" y="0"/>
                  </a:lnTo>
                  <a:lnTo>
                    <a:pt x="16" y="2"/>
                  </a:lnTo>
                  <a:lnTo>
                    <a:pt x="10" y="8"/>
                  </a:lnTo>
                  <a:lnTo>
                    <a:pt x="4" y="12"/>
                  </a:lnTo>
                  <a:lnTo>
                    <a:pt x="2" y="14"/>
                  </a:lnTo>
                  <a:lnTo>
                    <a:pt x="0" y="14"/>
                  </a:lnTo>
                  <a:lnTo>
                    <a:pt x="2" y="14"/>
                  </a:lnTo>
                  <a:lnTo>
                    <a:pt x="4" y="12"/>
                  </a:lnTo>
                  <a:lnTo>
                    <a:pt x="8" y="8"/>
                  </a:lnTo>
                  <a:lnTo>
                    <a:pt x="14" y="2"/>
                  </a:lnTo>
                  <a:lnTo>
                    <a:pt x="18" y="0"/>
                  </a:lnTo>
                  <a:lnTo>
                    <a:pt x="24" y="0"/>
                  </a:lnTo>
                  <a:lnTo>
                    <a:pt x="28" y="4"/>
                  </a:lnTo>
                  <a:lnTo>
                    <a:pt x="38" y="14"/>
                  </a:lnTo>
                  <a:lnTo>
                    <a:pt x="46" y="24"/>
                  </a:lnTo>
                  <a:lnTo>
                    <a:pt x="50" y="32"/>
                  </a:lnTo>
                  <a:lnTo>
                    <a:pt x="54" y="36"/>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85" name="Freeform 1544"/>
            <p:cNvSpPr>
              <a:spLocks/>
            </p:cNvSpPr>
            <p:nvPr/>
          </p:nvSpPr>
          <p:spPr bwMode="auto">
            <a:xfrm>
              <a:off x="1298" y="2826"/>
              <a:ext cx="46" cy="68"/>
            </a:xfrm>
            <a:custGeom>
              <a:avLst/>
              <a:gdLst>
                <a:gd name="T0" fmla="*/ 0 w 46"/>
                <a:gd name="T1" fmla="*/ 68 h 68"/>
                <a:gd name="T2" fmla="*/ 8 w 46"/>
                <a:gd name="T3" fmla="*/ 58 h 68"/>
                <a:gd name="T4" fmla="*/ 12 w 46"/>
                <a:gd name="T5" fmla="*/ 48 h 68"/>
                <a:gd name="T6" fmla="*/ 16 w 46"/>
                <a:gd name="T7" fmla="*/ 36 h 68"/>
                <a:gd name="T8" fmla="*/ 24 w 46"/>
                <a:gd name="T9" fmla="*/ 22 h 68"/>
                <a:gd name="T10" fmla="*/ 34 w 46"/>
                <a:gd name="T11" fmla="*/ 12 h 68"/>
                <a:gd name="T12" fmla="*/ 42 w 46"/>
                <a:gd name="T13" fmla="*/ 6 h 68"/>
                <a:gd name="T14" fmla="*/ 46 w 46"/>
                <a:gd name="T15" fmla="*/ 0 h 68"/>
                <a:gd name="T16" fmla="*/ 40 w 46"/>
                <a:gd name="T17" fmla="*/ 6 h 68"/>
                <a:gd name="T18" fmla="*/ 34 w 46"/>
                <a:gd name="T19" fmla="*/ 10 h 68"/>
                <a:gd name="T20" fmla="*/ 22 w 46"/>
                <a:gd name="T21" fmla="*/ 16 h 68"/>
                <a:gd name="T22" fmla="*/ 20 w 46"/>
                <a:gd name="T23" fmla="*/ 22 h 68"/>
                <a:gd name="T24" fmla="*/ 16 w 46"/>
                <a:gd name="T25" fmla="*/ 30 h 68"/>
                <a:gd name="T26" fmla="*/ 12 w 46"/>
                <a:gd name="T27" fmla="*/ 42 h 68"/>
                <a:gd name="T28" fmla="*/ 8 w 46"/>
                <a:gd name="T29" fmla="*/ 54 h 68"/>
                <a:gd name="T30" fmla="*/ 4 w 46"/>
                <a:gd name="T31" fmla="*/ 62 h 68"/>
                <a:gd name="T32" fmla="*/ 0 w 46"/>
                <a:gd name="T33" fmla="*/ 66 h 68"/>
                <a:gd name="T34" fmla="*/ 0 w 4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8"/>
                <a:gd name="T56" fmla="*/ 46 w 4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8">
                  <a:moveTo>
                    <a:pt x="0" y="68"/>
                  </a:moveTo>
                  <a:lnTo>
                    <a:pt x="8" y="58"/>
                  </a:lnTo>
                  <a:lnTo>
                    <a:pt x="12" y="48"/>
                  </a:lnTo>
                  <a:lnTo>
                    <a:pt x="16" y="36"/>
                  </a:lnTo>
                  <a:lnTo>
                    <a:pt x="24" y="22"/>
                  </a:lnTo>
                  <a:lnTo>
                    <a:pt x="34" y="12"/>
                  </a:lnTo>
                  <a:lnTo>
                    <a:pt x="42" y="6"/>
                  </a:lnTo>
                  <a:lnTo>
                    <a:pt x="46" y="0"/>
                  </a:lnTo>
                  <a:lnTo>
                    <a:pt x="40" y="6"/>
                  </a:lnTo>
                  <a:lnTo>
                    <a:pt x="34" y="10"/>
                  </a:lnTo>
                  <a:lnTo>
                    <a:pt x="22" y="16"/>
                  </a:lnTo>
                  <a:lnTo>
                    <a:pt x="20" y="22"/>
                  </a:lnTo>
                  <a:lnTo>
                    <a:pt x="16" y="30"/>
                  </a:lnTo>
                  <a:lnTo>
                    <a:pt x="12" y="42"/>
                  </a:lnTo>
                  <a:lnTo>
                    <a:pt x="8" y="54"/>
                  </a:lnTo>
                  <a:lnTo>
                    <a:pt x="4" y="62"/>
                  </a:lnTo>
                  <a:lnTo>
                    <a:pt x="0"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486" name="Freeform 1545"/>
            <p:cNvSpPr>
              <a:spLocks/>
            </p:cNvSpPr>
            <p:nvPr/>
          </p:nvSpPr>
          <p:spPr bwMode="auto">
            <a:xfrm>
              <a:off x="1288" y="2892"/>
              <a:ext cx="10" cy="8"/>
            </a:xfrm>
            <a:custGeom>
              <a:avLst/>
              <a:gdLst>
                <a:gd name="T0" fmla="*/ 10 w 10"/>
                <a:gd name="T1" fmla="*/ 2 h 8"/>
                <a:gd name="T2" fmla="*/ 8 w 10"/>
                <a:gd name="T3" fmla="*/ 0 h 8"/>
                <a:gd name="T4" fmla="*/ 4 w 10"/>
                <a:gd name="T5" fmla="*/ 0 h 8"/>
                <a:gd name="T6" fmla="*/ 2 w 10"/>
                <a:gd name="T7" fmla="*/ 2 h 8"/>
                <a:gd name="T8" fmla="*/ 0 w 10"/>
                <a:gd name="T9" fmla="*/ 8 h 8"/>
                <a:gd name="T10" fmla="*/ 4 w 10"/>
                <a:gd name="T11" fmla="*/ 4 h 8"/>
                <a:gd name="T12" fmla="*/ 10 w 10"/>
                <a:gd name="T13" fmla="*/ 2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10" y="2"/>
                  </a:moveTo>
                  <a:lnTo>
                    <a:pt x="8" y="0"/>
                  </a:lnTo>
                  <a:lnTo>
                    <a:pt x="4" y="0"/>
                  </a:lnTo>
                  <a:lnTo>
                    <a:pt x="2" y="2"/>
                  </a:lnTo>
                  <a:lnTo>
                    <a:pt x="0" y="8"/>
                  </a:lnTo>
                  <a:lnTo>
                    <a:pt x="4" y="4"/>
                  </a:lnTo>
                  <a:lnTo>
                    <a:pt x="10" y="2"/>
                  </a:lnTo>
                  <a:close/>
                </a:path>
              </a:pathLst>
            </a:custGeom>
            <a:solidFill>
              <a:srgbClr val="55A26A"/>
            </a:solidFill>
            <a:ln w="3175">
              <a:solidFill>
                <a:srgbClr val="1D1D1B"/>
              </a:solidFill>
              <a:round/>
              <a:headEnd/>
              <a:tailEnd/>
            </a:ln>
          </p:spPr>
          <p:txBody>
            <a:bodyPr/>
            <a:lstStyle/>
            <a:p>
              <a:endParaRPr lang="en-US"/>
            </a:p>
          </p:txBody>
        </p:sp>
        <p:sp>
          <p:nvSpPr>
            <p:cNvPr id="30487" name="Freeform 1546"/>
            <p:cNvSpPr>
              <a:spLocks/>
            </p:cNvSpPr>
            <p:nvPr/>
          </p:nvSpPr>
          <p:spPr bwMode="auto">
            <a:xfrm>
              <a:off x="1292" y="2768"/>
              <a:ext cx="6" cy="126"/>
            </a:xfrm>
            <a:custGeom>
              <a:avLst/>
              <a:gdLst>
                <a:gd name="T0" fmla="*/ 6 w 6"/>
                <a:gd name="T1" fmla="*/ 126 h 126"/>
                <a:gd name="T2" fmla="*/ 2 w 6"/>
                <a:gd name="T3" fmla="*/ 84 h 126"/>
                <a:gd name="T4" fmla="*/ 0 w 6"/>
                <a:gd name="T5" fmla="*/ 50 h 126"/>
                <a:gd name="T6" fmla="*/ 0 w 6"/>
                <a:gd name="T7" fmla="*/ 36 h 126"/>
                <a:gd name="T8" fmla="*/ 2 w 6"/>
                <a:gd name="T9" fmla="*/ 26 h 126"/>
                <a:gd name="T10" fmla="*/ 6 w 6"/>
                <a:gd name="T11" fmla="*/ 4 h 126"/>
                <a:gd name="T12" fmla="*/ 6 w 6"/>
                <a:gd name="T13" fmla="*/ 0 h 126"/>
                <a:gd name="T14" fmla="*/ 6 w 6"/>
                <a:gd name="T15" fmla="*/ 14 h 126"/>
                <a:gd name="T16" fmla="*/ 6 w 6"/>
                <a:gd name="T17" fmla="*/ 26 h 126"/>
                <a:gd name="T18" fmla="*/ 4 w 6"/>
                <a:gd name="T19" fmla="*/ 38 h 126"/>
                <a:gd name="T20" fmla="*/ 4 w 6"/>
                <a:gd name="T21" fmla="*/ 58 h 126"/>
                <a:gd name="T22" fmla="*/ 4 w 6"/>
                <a:gd name="T23" fmla="*/ 86 h 126"/>
                <a:gd name="T24" fmla="*/ 6 w 6"/>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6"/>
                <a:gd name="T41" fmla="*/ 6 w 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6">
                  <a:moveTo>
                    <a:pt x="6" y="126"/>
                  </a:moveTo>
                  <a:lnTo>
                    <a:pt x="2" y="84"/>
                  </a:lnTo>
                  <a:lnTo>
                    <a:pt x="0" y="50"/>
                  </a:lnTo>
                  <a:lnTo>
                    <a:pt x="0" y="36"/>
                  </a:lnTo>
                  <a:lnTo>
                    <a:pt x="2" y="26"/>
                  </a:lnTo>
                  <a:lnTo>
                    <a:pt x="6" y="4"/>
                  </a:lnTo>
                  <a:lnTo>
                    <a:pt x="6" y="0"/>
                  </a:lnTo>
                  <a:lnTo>
                    <a:pt x="6" y="14"/>
                  </a:lnTo>
                  <a:lnTo>
                    <a:pt x="6" y="26"/>
                  </a:lnTo>
                  <a:lnTo>
                    <a:pt x="4" y="38"/>
                  </a:lnTo>
                  <a:lnTo>
                    <a:pt x="4" y="58"/>
                  </a:lnTo>
                  <a:lnTo>
                    <a:pt x="4" y="86"/>
                  </a:lnTo>
                  <a:lnTo>
                    <a:pt x="6" y="126"/>
                  </a:lnTo>
                  <a:close/>
                </a:path>
              </a:pathLst>
            </a:custGeom>
            <a:solidFill>
              <a:srgbClr val="55A26A"/>
            </a:solidFill>
            <a:ln w="3175">
              <a:solidFill>
                <a:srgbClr val="1D1D1B"/>
              </a:solidFill>
              <a:round/>
              <a:headEnd/>
              <a:tailEnd/>
            </a:ln>
          </p:spPr>
          <p:txBody>
            <a:bodyPr/>
            <a:lstStyle/>
            <a:p>
              <a:endParaRPr lang="en-US"/>
            </a:p>
          </p:txBody>
        </p:sp>
        <p:sp>
          <p:nvSpPr>
            <p:cNvPr id="30488" name="Freeform 1547"/>
            <p:cNvSpPr>
              <a:spLocks/>
            </p:cNvSpPr>
            <p:nvPr/>
          </p:nvSpPr>
          <p:spPr bwMode="auto">
            <a:xfrm>
              <a:off x="1298" y="2890"/>
              <a:ext cx="36" cy="4"/>
            </a:xfrm>
            <a:custGeom>
              <a:avLst/>
              <a:gdLst>
                <a:gd name="T0" fmla="*/ 0 w 36"/>
                <a:gd name="T1" fmla="*/ 4 h 4"/>
                <a:gd name="T2" fmla="*/ 8 w 36"/>
                <a:gd name="T3" fmla="*/ 2 h 4"/>
                <a:gd name="T4" fmla="*/ 18 w 36"/>
                <a:gd name="T5" fmla="*/ 2 h 4"/>
                <a:gd name="T6" fmla="*/ 30 w 36"/>
                <a:gd name="T7" fmla="*/ 0 h 4"/>
                <a:gd name="T8" fmla="*/ 36 w 36"/>
                <a:gd name="T9" fmla="*/ 0 h 4"/>
                <a:gd name="T10" fmla="*/ 30 w 36"/>
                <a:gd name="T11" fmla="*/ 2 h 4"/>
                <a:gd name="T12" fmla="*/ 20 w 36"/>
                <a:gd name="T13" fmla="*/ 4 h 4"/>
                <a:gd name="T14" fmla="*/ 0 w 3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
                <a:gd name="T26" fmla="*/ 36 w 3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
                  <a:moveTo>
                    <a:pt x="0" y="4"/>
                  </a:moveTo>
                  <a:lnTo>
                    <a:pt x="8" y="2"/>
                  </a:lnTo>
                  <a:lnTo>
                    <a:pt x="18" y="2"/>
                  </a:lnTo>
                  <a:lnTo>
                    <a:pt x="30" y="0"/>
                  </a:lnTo>
                  <a:lnTo>
                    <a:pt x="36" y="0"/>
                  </a:lnTo>
                  <a:lnTo>
                    <a:pt x="30" y="2"/>
                  </a:lnTo>
                  <a:lnTo>
                    <a:pt x="20" y="4"/>
                  </a:lnTo>
                  <a:lnTo>
                    <a:pt x="0" y="4"/>
                  </a:lnTo>
                  <a:close/>
                </a:path>
              </a:pathLst>
            </a:custGeom>
            <a:solidFill>
              <a:srgbClr val="55A26A"/>
            </a:solidFill>
            <a:ln w="3175">
              <a:solidFill>
                <a:srgbClr val="1D1D1B"/>
              </a:solidFill>
              <a:round/>
              <a:headEnd/>
              <a:tailEnd/>
            </a:ln>
          </p:spPr>
          <p:txBody>
            <a:bodyPr/>
            <a:lstStyle/>
            <a:p>
              <a:endParaRPr lang="en-US"/>
            </a:p>
          </p:txBody>
        </p:sp>
        <p:sp>
          <p:nvSpPr>
            <p:cNvPr id="30489" name="Freeform 1548"/>
            <p:cNvSpPr>
              <a:spLocks/>
            </p:cNvSpPr>
            <p:nvPr/>
          </p:nvSpPr>
          <p:spPr bwMode="auto">
            <a:xfrm>
              <a:off x="1288" y="2894"/>
              <a:ext cx="10" cy="10"/>
            </a:xfrm>
            <a:custGeom>
              <a:avLst/>
              <a:gdLst>
                <a:gd name="T0" fmla="*/ 10 w 10"/>
                <a:gd name="T1" fmla="*/ 0 h 10"/>
                <a:gd name="T2" fmla="*/ 8 w 10"/>
                <a:gd name="T3" fmla="*/ 0 h 10"/>
                <a:gd name="T4" fmla="*/ 6 w 10"/>
                <a:gd name="T5" fmla="*/ 2 h 10"/>
                <a:gd name="T6" fmla="*/ 4 w 10"/>
                <a:gd name="T7" fmla="*/ 4 h 10"/>
                <a:gd name="T8" fmla="*/ 2 w 10"/>
                <a:gd name="T9" fmla="*/ 8 h 10"/>
                <a:gd name="T10" fmla="*/ 0 w 10"/>
                <a:gd name="T11" fmla="*/ 10 h 10"/>
                <a:gd name="T12" fmla="*/ 4 w 10"/>
                <a:gd name="T13" fmla="*/ 8 h 10"/>
                <a:gd name="T14" fmla="*/ 6 w 10"/>
                <a:gd name="T15" fmla="*/ 4 h 10"/>
                <a:gd name="T16" fmla="*/ 1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10" y="0"/>
                  </a:moveTo>
                  <a:lnTo>
                    <a:pt x="8" y="0"/>
                  </a:lnTo>
                  <a:lnTo>
                    <a:pt x="6" y="2"/>
                  </a:lnTo>
                  <a:lnTo>
                    <a:pt x="4" y="4"/>
                  </a:lnTo>
                  <a:lnTo>
                    <a:pt x="2" y="8"/>
                  </a:lnTo>
                  <a:lnTo>
                    <a:pt x="0" y="10"/>
                  </a:lnTo>
                  <a:lnTo>
                    <a:pt x="4" y="8"/>
                  </a:lnTo>
                  <a:lnTo>
                    <a:pt x="6" y="4"/>
                  </a:lnTo>
                  <a:lnTo>
                    <a:pt x="10" y="0"/>
                  </a:lnTo>
                  <a:close/>
                </a:path>
              </a:pathLst>
            </a:custGeom>
            <a:solidFill>
              <a:srgbClr val="55A26A"/>
            </a:solidFill>
            <a:ln w="3175">
              <a:solidFill>
                <a:srgbClr val="1D1D1B"/>
              </a:solidFill>
              <a:round/>
              <a:headEnd/>
              <a:tailEnd/>
            </a:ln>
          </p:spPr>
          <p:txBody>
            <a:bodyPr/>
            <a:lstStyle/>
            <a:p>
              <a:endParaRPr lang="en-US"/>
            </a:p>
          </p:txBody>
        </p:sp>
        <p:sp>
          <p:nvSpPr>
            <p:cNvPr id="30490" name="Freeform 1549"/>
            <p:cNvSpPr>
              <a:spLocks/>
            </p:cNvSpPr>
            <p:nvPr/>
          </p:nvSpPr>
          <p:spPr bwMode="auto">
            <a:xfrm>
              <a:off x="1270" y="2782"/>
              <a:ext cx="28" cy="112"/>
            </a:xfrm>
            <a:custGeom>
              <a:avLst/>
              <a:gdLst>
                <a:gd name="T0" fmla="*/ 28 w 28"/>
                <a:gd name="T1" fmla="*/ 112 h 112"/>
                <a:gd name="T2" fmla="*/ 24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2 w 28"/>
                <a:gd name="T17" fmla="*/ 0 h 112"/>
                <a:gd name="T18" fmla="*/ 4 w 28"/>
                <a:gd name="T19" fmla="*/ 26 h 112"/>
                <a:gd name="T20" fmla="*/ 6 w 28"/>
                <a:gd name="T21" fmla="*/ 46 h 112"/>
                <a:gd name="T22" fmla="*/ 8 w 28"/>
                <a:gd name="T23" fmla="*/ 60 h 112"/>
                <a:gd name="T24" fmla="*/ 20 w 28"/>
                <a:gd name="T25" fmla="*/ 86 h 112"/>
                <a:gd name="T26" fmla="*/ 24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4" y="100"/>
                  </a:lnTo>
                  <a:lnTo>
                    <a:pt x="20" y="92"/>
                  </a:lnTo>
                  <a:lnTo>
                    <a:pt x="14" y="80"/>
                  </a:lnTo>
                  <a:lnTo>
                    <a:pt x="6" y="66"/>
                  </a:lnTo>
                  <a:lnTo>
                    <a:pt x="2" y="38"/>
                  </a:lnTo>
                  <a:lnTo>
                    <a:pt x="0" y="16"/>
                  </a:lnTo>
                  <a:lnTo>
                    <a:pt x="0" y="6"/>
                  </a:lnTo>
                  <a:lnTo>
                    <a:pt x="2" y="0"/>
                  </a:lnTo>
                  <a:lnTo>
                    <a:pt x="4" y="26"/>
                  </a:lnTo>
                  <a:lnTo>
                    <a:pt x="6" y="46"/>
                  </a:lnTo>
                  <a:lnTo>
                    <a:pt x="8" y="60"/>
                  </a:lnTo>
                  <a:lnTo>
                    <a:pt x="20" y="86"/>
                  </a:lnTo>
                  <a:lnTo>
                    <a:pt x="24" y="98"/>
                  </a:lnTo>
                  <a:lnTo>
                    <a:pt x="28" y="110"/>
                  </a:lnTo>
                  <a:lnTo>
                    <a:pt x="28" y="11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91" name="Freeform 1550"/>
            <p:cNvSpPr>
              <a:spLocks/>
            </p:cNvSpPr>
            <p:nvPr/>
          </p:nvSpPr>
          <p:spPr bwMode="auto">
            <a:xfrm>
              <a:off x="1270" y="2782"/>
              <a:ext cx="28" cy="112"/>
            </a:xfrm>
            <a:custGeom>
              <a:avLst/>
              <a:gdLst>
                <a:gd name="T0" fmla="*/ 28 w 28"/>
                <a:gd name="T1" fmla="*/ 112 h 112"/>
                <a:gd name="T2" fmla="*/ 24 w 28"/>
                <a:gd name="T3" fmla="*/ 100 h 112"/>
                <a:gd name="T4" fmla="*/ 20 w 28"/>
                <a:gd name="T5" fmla="*/ 92 h 112"/>
                <a:gd name="T6" fmla="*/ 14 w 28"/>
                <a:gd name="T7" fmla="*/ 80 h 112"/>
                <a:gd name="T8" fmla="*/ 6 w 28"/>
                <a:gd name="T9" fmla="*/ 66 h 112"/>
                <a:gd name="T10" fmla="*/ 2 w 28"/>
                <a:gd name="T11" fmla="*/ 38 h 112"/>
                <a:gd name="T12" fmla="*/ 0 w 28"/>
                <a:gd name="T13" fmla="*/ 16 h 112"/>
                <a:gd name="T14" fmla="*/ 0 w 28"/>
                <a:gd name="T15" fmla="*/ 6 h 112"/>
                <a:gd name="T16" fmla="*/ 2 w 28"/>
                <a:gd name="T17" fmla="*/ 0 h 112"/>
                <a:gd name="T18" fmla="*/ 4 w 28"/>
                <a:gd name="T19" fmla="*/ 26 h 112"/>
                <a:gd name="T20" fmla="*/ 6 w 28"/>
                <a:gd name="T21" fmla="*/ 46 h 112"/>
                <a:gd name="T22" fmla="*/ 8 w 28"/>
                <a:gd name="T23" fmla="*/ 60 h 112"/>
                <a:gd name="T24" fmla="*/ 20 w 28"/>
                <a:gd name="T25" fmla="*/ 86 h 112"/>
                <a:gd name="T26" fmla="*/ 24 w 28"/>
                <a:gd name="T27" fmla="*/ 98 h 112"/>
                <a:gd name="T28" fmla="*/ 28 w 28"/>
                <a:gd name="T29" fmla="*/ 110 h 112"/>
                <a:gd name="T30" fmla="*/ 28 w 28"/>
                <a:gd name="T31" fmla="*/ 11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2"/>
                <a:gd name="T50" fmla="*/ 28 w 28"/>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2">
                  <a:moveTo>
                    <a:pt x="28" y="112"/>
                  </a:moveTo>
                  <a:lnTo>
                    <a:pt x="24" y="100"/>
                  </a:lnTo>
                  <a:lnTo>
                    <a:pt x="20" y="92"/>
                  </a:lnTo>
                  <a:lnTo>
                    <a:pt x="14" y="80"/>
                  </a:lnTo>
                  <a:lnTo>
                    <a:pt x="6" y="66"/>
                  </a:lnTo>
                  <a:lnTo>
                    <a:pt x="2" y="38"/>
                  </a:lnTo>
                  <a:lnTo>
                    <a:pt x="0" y="16"/>
                  </a:lnTo>
                  <a:lnTo>
                    <a:pt x="0" y="6"/>
                  </a:lnTo>
                  <a:lnTo>
                    <a:pt x="2" y="0"/>
                  </a:lnTo>
                  <a:lnTo>
                    <a:pt x="4" y="26"/>
                  </a:lnTo>
                  <a:lnTo>
                    <a:pt x="6" y="46"/>
                  </a:lnTo>
                  <a:lnTo>
                    <a:pt x="8" y="60"/>
                  </a:lnTo>
                  <a:lnTo>
                    <a:pt x="20" y="86"/>
                  </a:lnTo>
                  <a:lnTo>
                    <a:pt x="24" y="98"/>
                  </a:lnTo>
                  <a:lnTo>
                    <a:pt x="28" y="110"/>
                  </a:lnTo>
                  <a:lnTo>
                    <a:pt x="28" y="11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92" name="Freeform 1551"/>
            <p:cNvSpPr>
              <a:spLocks/>
            </p:cNvSpPr>
            <p:nvPr/>
          </p:nvSpPr>
          <p:spPr bwMode="auto">
            <a:xfrm>
              <a:off x="1298" y="2876"/>
              <a:ext cx="32" cy="18"/>
            </a:xfrm>
            <a:custGeom>
              <a:avLst/>
              <a:gdLst>
                <a:gd name="T0" fmla="*/ 0 w 32"/>
                <a:gd name="T1" fmla="*/ 18 h 18"/>
                <a:gd name="T2" fmla="*/ 6 w 32"/>
                <a:gd name="T3" fmla="*/ 14 h 18"/>
                <a:gd name="T4" fmla="*/ 12 w 32"/>
                <a:gd name="T5" fmla="*/ 10 h 18"/>
                <a:gd name="T6" fmla="*/ 16 w 32"/>
                <a:gd name="T7" fmla="*/ 8 h 18"/>
                <a:gd name="T8" fmla="*/ 26 w 32"/>
                <a:gd name="T9" fmla="*/ 2 h 18"/>
                <a:gd name="T10" fmla="*/ 32 w 32"/>
                <a:gd name="T11" fmla="*/ 0 h 18"/>
                <a:gd name="T12" fmla="*/ 28 w 32"/>
                <a:gd name="T13" fmla="*/ 4 h 18"/>
                <a:gd name="T14" fmla="*/ 24 w 32"/>
                <a:gd name="T15" fmla="*/ 8 h 18"/>
                <a:gd name="T16" fmla="*/ 18 w 32"/>
                <a:gd name="T17" fmla="*/ 10 h 18"/>
                <a:gd name="T18" fmla="*/ 0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0" y="18"/>
                  </a:moveTo>
                  <a:lnTo>
                    <a:pt x="6" y="14"/>
                  </a:lnTo>
                  <a:lnTo>
                    <a:pt x="12" y="10"/>
                  </a:lnTo>
                  <a:lnTo>
                    <a:pt x="16" y="8"/>
                  </a:lnTo>
                  <a:lnTo>
                    <a:pt x="26" y="2"/>
                  </a:lnTo>
                  <a:lnTo>
                    <a:pt x="32" y="0"/>
                  </a:lnTo>
                  <a:lnTo>
                    <a:pt x="28" y="4"/>
                  </a:lnTo>
                  <a:lnTo>
                    <a:pt x="24" y="8"/>
                  </a:lnTo>
                  <a:lnTo>
                    <a:pt x="18" y="10"/>
                  </a:lnTo>
                  <a:lnTo>
                    <a:pt x="0" y="18"/>
                  </a:lnTo>
                  <a:close/>
                </a:path>
              </a:pathLst>
            </a:custGeom>
            <a:solidFill>
              <a:srgbClr val="55A26A"/>
            </a:solidFill>
            <a:ln w="3175">
              <a:solidFill>
                <a:srgbClr val="1D1D1B"/>
              </a:solidFill>
              <a:round/>
              <a:headEnd/>
              <a:tailEnd/>
            </a:ln>
          </p:spPr>
          <p:txBody>
            <a:bodyPr/>
            <a:lstStyle/>
            <a:p>
              <a:endParaRPr lang="en-US"/>
            </a:p>
          </p:txBody>
        </p:sp>
        <p:sp>
          <p:nvSpPr>
            <p:cNvPr id="30493" name="Freeform 1552"/>
            <p:cNvSpPr>
              <a:spLocks/>
            </p:cNvSpPr>
            <p:nvPr/>
          </p:nvSpPr>
          <p:spPr bwMode="auto">
            <a:xfrm>
              <a:off x="1168" y="2874"/>
              <a:ext cx="22" cy="30"/>
            </a:xfrm>
            <a:custGeom>
              <a:avLst/>
              <a:gdLst>
                <a:gd name="T0" fmla="*/ 22 w 22"/>
                <a:gd name="T1" fmla="*/ 30 h 30"/>
                <a:gd name="T2" fmla="*/ 16 w 22"/>
                <a:gd name="T3" fmla="*/ 26 h 30"/>
                <a:gd name="T4" fmla="*/ 12 w 22"/>
                <a:gd name="T5" fmla="*/ 20 h 30"/>
                <a:gd name="T6" fmla="*/ 10 w 22"/>
                <a:gd name="T7" fmla="*/ 16 h 30"/>
                <a:gd name="T8" fmla="*/ 4 w 22"/>
                <a:gd name="T9" fmla="*/ 6 h 30"/>
                <a:gd name="T10" fmla="*/ 0 w 22"/>
                <a:gd name="T11" fmla="*/ 0 h 30"/>
                <a:gd name="T12" fmla="*/ 4 w 22"/>
                <a:gd name="T13" fmla="*/ 4 h 30"/>
                <a:gd name="T14" fmla="*/ 8 w 22"/>
                <a:gd name="T15" fmla="*/ 8 h 30"/>
                <a:gd name="T16" fmla="*/ 12 w 22"/>
                <a:gd name="T17" fmla="*/ 14 h 30"/>
                <a:gd name="T18" fmla="*/ 22 w 22"/>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0"/>
                <a:gd name="T32" fmla="*/ 22 w 2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0">
                  <a:moveTo>
                    <a:pt x="22" y="30"/>
                  </a:moveTo>
                  <a:lnTo>
                    <a:pt x="16" y="26"/>
                  </a:lnTo>
                  <a:lnTo>
                    <a:pt x="12" y="20"/>
                  </a:lnTo>
                  <a:lnTo>
                    <a:pt x="10" y="16"/>
                  </a:lnTo>
                  <a:lnTo>
                    <a:pt x="4" y="6"/>
                  </a:lnTo>
                  <a:lnTo>
                    <a:pt x="0" y="0"/>
                  </a:lnTo>
                  <a:lnTo>
                    <a:pt x="4" y="4"/>
                  </a:lnTo>
                  <a:lnTo>
                    <a:pt x="8" y="8"/>
                  </a:lnTo>
                  <a:lnTo>
                    <a:pt x="12" y="14"/>
                  </a:lnTo>
                  <a:lnTo>
                    <a:pt x="22" y="30"/>
                  </a:lnTo>
                  <a:close/>
                </a:path>
              </a:pathLst>
            </a:custGeom>
            <a:solidFill>
              <a:srgbClr val="55A26A"/>
            </a:solidFill>
            <a:ln w="3175">
              <a:solidFill>
                <a:srgbClr val="1D1D1B"/>
              </a:solidFill>
              <a:round/>
              <a:headEnd/>
              <a:tailEnd/>
            </a:ln>
          </p:spPr>
          <p:txBody>
            <a:bodyPr/>
            <a:lstStyle/>
            <a:p>
              <a:endParaRPr lang="en-US"/>
            </a:p>
          </p:txBody>
        </p:sp>
        <p:sp>
          <p:nvSpPr>
            <p:cNvPr id="30494" name="Freeform 1553"/>
            <p:cNvSpPr>
              <a:spLocks/>
            </p:cNvSpPr>
            <p:nvPr/>
          </p:nvSpPr>
          <p:spPr bwMode="auto">
            <a:xfrm>
              <a:off x="1152" y="2842"/>
              <a:ext cx="40" cy="62"/>
            </a:xfrm>
            <a:custGeom>
              <a:avLst/>
              <a:gdLst>
                <a:gd name="T0" fmla="*/ 40 w 40"/>
                <a:gd name="T1" fmla="*/ 62 h 62"/>
                <a:gd name="T2" fmla="*/ 28 w 40"/>
                <a:gd name="T3" fmla="*/ 38 h 62"/>
                <a:gd name="T4" fmla="*/ 22 w 40"/>
                <a:gd name="T5" fmla="*/ 24 h 62"/>
                <a:gd name="T6" fmla="*/ 18 w 40"/>
                <a:gd name="T7" fmla="*/ 18 h 62"/>
                <a:gd name="T8" fmla="*/ 10 w 40"/>
                <a:gd name="T9" fmla="*/ 14 h 62"/>
                <a:gd name="T10" fmla="*/ 4 w 40"/>
                <a:gd name="T11" fmla="*/ 8 h 62"/>
                <a:gd name="T12" fmla="*/ 0 w 40"/>
                <a:gd name="T13" fmla="*/ 0 h 62"/>
                <a:gd name="T14" fmla="*/ 4 w 40"/>
                <a:gd name="T15" fmla="*/ 10 h 62"/>
                <a:gd name="T16" fmla="*/ 8 w 40"/>
                <a:gd name="T17" fmla="*/ 14 h 62"/>
                <a:gd name="T18" fmla="*/ 14 w 40"/>
                <a:gd name="T19" fmla="*/ 18 h 62"/>
                <a:gd name="T20" fmla="*/ 20 w 40"/>
                <a:gd name="T21" fmla="*/ 24 h 62"/>
                <a:gd name="T22" fmla="*/ 24 w 40"/>
                <a:gd name="T23" fmla="*/ 36 h 62"/>
                <a:gd name="T24" fmla="*/ 34 w 40"/>
                <a:gd name="T25" fmla="*/ 56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28" y="38"/>
                  </a:lnTo>
                  <a:lnTo>
                    <a:pt x="22" y="24"/>
                  </a:lnTo>
                  <a:lnTo>
                    <a:pt x="18" y="18"/>
                  </a:lnTo>
                  <a:lnTo>
                    <a:pt x="10" y="14"/>
                  </a:lnTo>
                  <a:lnTo>
                    <a:pt x="4" y="8"/>
                  </a:lnTo>
                  <a:lnTo>
                    <a:pt x="0" y="0"/>
                  </a:lnTo>
                  <a:lnTo>
                    <a:pt x="4" y="10"/>
                  </a:lnTo>
                  <a:lnTo>
                    <a:pt x="8" y="14"/>
                  </a:lnTo>
                  <a:lnTo>
                    <a:pt x="14" y="18"/>
                  </a:lnTo>
                  <a:lnTo>
                    <a:pt x="20" y="24"/>
                  </a:lnTo>
                  <a:lnTo>
                    <a:pt x="24" y="36"/>
                  </a:lnTo>
                  <a:lnTo>
                    <a:pt x="34" y="56"/>
                  </a:lnTo>
                  <a:lnTo>
                    <a:pt x="40" y="62"/>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95" name="Freeform 1554"/>
            <p:cNvSpPr>
              <a:spLocks/>
            </p:cNvSpPr>
            <p:nvPr/>
          </p:nvSpPr>
          <p:spPr bwMode="auto">
            <a:xfrm>
              <a:off x="1152" y="2842"/>
              <a:ext cx="40" cy="62"/>
            </a:xfrm>
            <a:custGeom>
              <a:avLst/>
              <a:gdLst>
                <a:gd name="T0" fmla="*/ 40 w 40"/>
                <a:gd name="T1" fmla="*/ 62 h 62"/>
                <a:gd name="T2" fmla="*/ 28 w 40"/>
                <a:gd name="T3" fmla="*/ 38 h 62"/>
                <a:gd name="T4" fmla="*/ 22 w 40"/>
                <a:gd name="T5" fmla="*/ 24 h 62"/>
                <a:gd name="T6" fmla="*/ 18 w 40"/>
                <a:gd name="T7" fmla="*/ 18 h 62"/>
                <a:gd name="T8" fmla="*/ 10 w 40"/>
                <a:gd name="T9" fmla="*/ 14 h 62"/>
                <a:gd name="T10" fmla="*/ 4 w 40"/>
                <a:gd name="T11" fmla="*/ 8 h 62"/>
                <a:gd name="T12" fmla="*/ 0 w 40"/>
                <a:gd name="T13" fmla="*/ 0 h 62"/>
                <a:gd name="T14" fmla="*/ 4 w 40"/>
                <a:gd name="T15" fmla="*/ 10 h 62"/>
                <a:gd name="T16" fmla="*/ 8 w 40"/>
                <a:gd name="T17" fmla="*/ 14 h 62"/>
                <a:gd name="T18" fmla="*/ 14 w 40"/>
                <a:gd name="T19" fmla="*/ 18 h 62"/>
                <a:gd name="T20" fmla="*/ 20 w 40"/>
                <a:gd name="T21" fmla="*/ 24 h 62"/>
                <a:gd name="T22" fmla="*/ 24 w 40"/>
                <a:gd name="T23" fmla="*/ 36 h 62"/>
                <a:gd name="T24" fmla="*/ 34 w 40"/>
                <a:gd name="T25" fmla="*/ 56 h 62"/>
                <a:gd name="T26" fmla="*/ 40 w 40"/>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2"/>
                <a:gd name="T44" fmla="*/ 40 w 40"/>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2">
                  <a:moveTo>
                    <a:pt x="40" y="62"/>
                  </a:moveTo>
                  <a:lnTo>
                    <a:pt x="28" y="38"/>
                  </a:lnTo>
                  <a:lnTo>
                    <a:pt x="22" y="24"/>
                  </a:lnTo>
                  <a:lnTo>
                    <a:pt x="18" y="18"/>
                  </a:lnTo>
                  <a:lnTo>
                    <a:pt x="10" y="14"/>
                  </a:lnTo>
                  <a:lnTo>
                    <a:pt x="4" y="8"/>
                  </a:lnTo>
                  <a:lnTo>
                    <a:pt x="0" y="0"/>
                  </a:lnTo>
                  <a:lnTo>
                    <a:pt x="4" y="10"/>
                  </a:lnTo>
                  <a:lnTo>
                    <a:pt x="8" y="14"/>
                  </a:lnTo>
                  <a:lnTo>
                    <a:pt x="14" y="18"/>
                  </a:lnTo>
                  <a:lnTo>
                    <a:pt x="20" y="24"/>
                  </a:lnTo>
                  <a:lnTo>
                    <a:pt x="24" y="36"/>
                  </a:lnTo>
                  <a:lnTo>
                    <a:pt x="34" y="56"/>
                  </a:lnTo>
                  <a:lnTo>
                    <a:pt x="40" y="62"/>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96" name="Freeform 1555"/>
            <p:cNvSpPr>
              <a:spLocks/>
            </p:cNvSpPr>
            <p:nvPr/>
          </p:nvSpPr>
          <p:spPr bwMode="auto">
            <a:xfrm>
              <a:off x="1160" y="2884"/>
              <a:ext cx="30" cy="20"/>
            </a:xfrm>
            <a:custGeom>
              <a:avLst/>
              <a:gdLst>
                <a:gd name="T0" fmla="*/ 30 w 30"/>
                <a:gd name="T1" fmla="*/ 20 h 20"/>
                <a:gd name="T2" fmla="*/ 24 w 30"/>
                <a:gd name="T3" fmla="*/ 18 h 20"/>
                <a:gd name="T4" fmla="*/ 18 w 30"/>
                <a:gd name="T5" fmla="*/ 14 h 20"/>
                <a:gd name="T6" fmla="*/ 14 w 30"/>
                <a:gd name="T7" fmla="*/ 10 h 20"/>
                <a:gd name="T8" fmla="*/ 6 w 30"/>
                <a:gd name="T9" fmla="*/ 4 h 20"/>
                <a:gd name="T10" fmla="*/ 0 w 30"/>
                <a:gd name="T11" fmla="*/ 0 h 20"/>
                <a:gd name="T12" fmla="*/ 6 w 30"/>
                <a:gd name="T13" fmla="*/ 2 h 20"/>
                <a:gd name="T14" fmla="*/ 12 w 30"/>
                <a:gd name="T15" fmla="*/ 4 h 20"/>
                <a:gd name="T16" fmla="*/ 16 w 30"/>
                <a:gd name="T17" fmla="*/ 8 h 20"/>
                <a:gd name="T18" fmla="*/ 30 w 3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0"/>
                <a:gd name="T32" fmla="*/ 30 w 3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0">
                  <a:moveTo>
                    <a:pt x="30" y="20"/>
                  </a:moveTo>
                  <a:lnTo>
                    <a:pt x="24" y="18"/>
                  </a:lnTo>
                  <a:lnTo>
                    <a:pt x="18" y="14"/>
                  </a:lnTo>
                  <a:lnTo>
                    <a:pt x="14" y="10"/>
                  </a:lnTo>
                  <a:lnTo>
                    <a:pt x="6" y="4"/>
                  </a:lnTo>
                  <a:lnTo>
                    <a:pt x="0" y="0"/>
                  </a:lnTo>
                  <a:lnTo>
                    <a:pt x="6" y="2"/>
                  </a:lnTo>
                  <a:lnTo>
                    <a:pt x="12" y="4"/>
                  </a:lnTo>
                  <a:lnTo>
                    <a:pt x="16" y="8"/>
                  </a:lnTo>
                  <a:lnTo>
                    <a:pt x="30" y="20"/>
                  </a:lnTo>
                  <a:close/>
                </a:path>
              </a:pathLst>
            </a:custGeom>
            <a:solidFill>
              <a:srgbClr val="55A26A"/>
            </a:solidFill>
            <a:ln w="3175">
              <a:solidFill>
                <a:srgbClr val="1D1D1B"/>
              </a:solidFill>
              <a:round/>
              <a:headEnd/>
              <a:tailEnd/>
            </a:ln>
          </p:spPr>
          <p:txBody>
            <a:bodyPr/>
            <a:lstStyle/>
            <a:p>
              <a:endParaRPr lang="en-US"/>
            </a:p>
          </p:txBody>
        </p:sp>
        <p:sp>
          <p:nvSpPr>
            <p:cNvPr id="30497" name="Freeform 1556"/>
            <p:cNvSpPr>
              <a:spLocks/>
            </p:cNvSpPr>
            <p:nvPr/>
          </p:nvSpPr>
          <p:spPr bwMode="auto">
            <a:xfrm>
              <a:off x="1192" y="2800"/>
              <a:ext cx="20" cy="106"/>
            </a:xfrm>
            <a:custGeom>
              <a:avLst/>
              <a:gdLst>
                <a:gd name="T0" fmla="*/ 10 w 20"/>
                <a:gd name="T1" fmla="*/ 72 h 106"/>
                <a:gd name="T2" fmla="*/ 4 w 20"/>
                <a:gd name="T3" fmla="*/ 90 h 106"/>
                <a:gd name="T4" fmla="*/ 0 w 20"/>
                <a:gd name="T5" fmla="*/ 106 h 106"/>
                <a:gd name="T6" fmla="*/ 0 w 20"/>
                <a:gd name="T7" fmla="*/ 102 h 106"/>
                <a:gd name="T8" fmla="*/ 0 w 20"/>
                <a:gd name="T9" fmla="*/ 92 h 106"/>
                <a:gd name="T10" fmla="*/ 4 w 20"/>
                <a:gd name="T11" fmla="*/ 74 h 106"/>
                <a:gd name="T12" fmla="*/ 10 w 20"/>
                <a:gd name="T13" fmla="*/ 56 h 106"/>
                <a:gd name="T14" fmla="*/ 14 w 20"/>
                <a:gd name="T15" fmla="*/ 42 h 106"/>
                <a:gd name="T16" fmla="*/ 16 w 20"/>
                <a:gd name="T17" fmla="*/ 34 h 106"/>
                <a:gd name="T18" fmla="*/ 16 w 20"/>
                <a:gd name="T19" fmla="*/ 28 h 106"/>
                <a:gd name="T20" fmla="*/ 16 w 20"/>
                <a:gd name="T21" fmla="*/ 0 h 106"/>
                <a:gd name="T22" fmla="*/ 20 w 20"/>
                <a:gd name="T23" fmla="*/ 24 h 106"/>
                <a:gd name="T24" fmla="*/ 20 w 20"/>
                <a:gd name="T25" fmla="*/ 32 h 106"/>
                <a:gd name="T26" fmla="*/ 16 w 20"/>
                <a:gd name="T27" fmla="*/ 46 h 106"/>
                <a:gd name="T28" fmla="*/ 10 w 20"/>
                <a:gd name="T29" fmla="*/ 72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6"/>
                <a:gd name="T47" fmla="*/ 20 w 2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6">
                  <a:moveTo>
                    <a:pt x="10" y="72"/>
                  </a:moveTo>
                  <a:lnTo>
                    <a:pt x="4" y="90"/>
                  </a:lnTo>
                  <a:lnTo>
                    <a:pt x="0" y="106"/>
                  </a:lnTo>
                  <a:lnTo>
                    <a:pt x="0" y="102"/>
                  </a:lnTo>
                  <a:lnTo>
                    <a:pt x="0" y="92"/>
                  </a:lnTo>
                  <a:lnTo>
                    <a:pt x="4" y="74"/>
                  </a:lnTo>
                  <a:lnTo>
                    <a:pt x="10" y="56"/>
                  </a:lnTo>
                  <a:lnTo>
                    <a:pt x="14" y="42"/>
                  </a:lnTo>
                  <a:lnTo>
                    <a:pt x="16" y="34"/>
                  </a:lnTo>
                  <a:lnTo>
                    <a:pt x="16" y="28"/>
                  </a:lnTo>
                  <a:lnTo>
                    <a:pt x="16" y="0"/>
                  </a:lnTo>
                  <a:lnTo>
                    <a:pt x="20" y="24"/>
                  </a:lnTo>
                  <a:lnTo>
                    <a:pt x="20" y="32"/>
                  </a:lnTo>
                  <a:lnTo>
                    <a:pt x="16" y="46"/>
                  </a:lnTo>
                  <a:lnTo>
                    <a:pt x="10" y="72"/>
                  </a:lnTo>
                  <a:close/>
                </a:path>
              </a:pathLst>
            </a:custGeom>
            <a:solidFill>
              <a:srgbClr val="55A26A"/>
            </a:solidFill>
            <a:ln w="3175">
              <a:solidFill>
                <a:srgbClr val="1D1D1B"/>
              </a:solidFill>
              <a:round/>
              <a:headEnd/>
              <a:tailEnd/>
            </a:ln>
          </p:spPr>
          <p:txBody>
            <a:bodyPr/>
            <a:lstStyle/>
            <a:p>
              <a:endParaRPr lang="en-US"/>
            </a:p>
          </p:txBody>
        </p:sp>
        <p:sp>
          <p:nvSpPr>
            <p:cNvPr id="30498" name="Freeform 1557"/>
            <p:cNvSpPr>
              <a:spLocks/>
            </p:cNvSpPr>
            <p:nvPr/>
          </p:nvSpPr>
          <p:spPr bwMode="auto">
            <a:xfrm>
              <a:off x="1188" y="2884"/>
              <a:ext cx="86" cy="20"/>
            </a:xfrm>
            <a:custGeom>
              <a:avLst/>
              <a:gdLst>
                <a:gd name="T0" fmla="*/ 0 w 86"/>
                <a:gd name="T1" fmla="*/ 20 h 20"/>
                <a:gd name="T2" fmla="*/ 24 w 86"/>
                <a:gd name="T3" fmla="*/ 8 h 20"/>
                <a:gd name="T4" fmla="*/ 38 w 86"/>
                <a:gd name="T5" fmla="*/ 4 h 20"/>
                <a:gd name="T6" fmla="*/ 46 w 86"/>
                <a:gd name="T7" fmla="*/ 2 h 20"/>
                <a:gd name="T8" fmla="*/ 58 w 86"/>
                <a:gd name="T9" fmla="*/ 4 h 20"/>
                <a:gd name="T10" fmla="*/ 68 w 86"/>
                <a:gd name="T11" fmla="*/ 4 h 20"/>
                <a:gd name="T12" fmla="*/ 86 w 86"/>
                <a:gd name="T13" fmla="*/ 0 h 20"/>
                <a:gd name="T14" fmla="*/ 70 w 86"/>
                <a:gd name="T15" fmla="*/ 4 h 20"/>
                <a:gd name="T16" fmla="*/ 58 w 86"/>
                <a:gd name="T17" fmla="*/ 6 h 20"/>
                <a:gd name="T18" fmla="*/ 48 w 86"/>
                <a:gd name="T19" fmla="*/ 4 h 20"/>
                <a:gd name="T20" fmla="*/ 40 w 86"/>
                <a:gd name="T21" fmla="*/ 4 h 20"/>
                <a:gd name="T22" fmla="*/ 28 w 86"/>
                <a:gd name="T23" fmla="*/ 8 h 20"/>
                <a:gd name="T24" fmla="*/ 16 w 86"/>
                <a:gd name="T25" fmla="*/ 12 h 20"/>
                <a:gd name="T26" fmla="*/ 6 w 86"/>
                <a:gd name="T27" fmla="*/ 16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8"/>
                  </a:lnTo>
                  <a:lnTo>
                    <a:pt x="38" y="4"/>
                  </a:lnTo>
                  <a:lnTo>
                    <a:pt x="46" y="2"/>
                  </a:lnTo>
                  <a:lnTo>
                    <a:pt x="58" y="4"/>
                  </a:lnTo>
                  <a:lnTo>
                    <a:pt x="68" y="4"/>
                  </a:lnTo>
                  <a:lnTo>
                    <a:pt x="86" y="0"/>
                  </a:lnTo>
                  <a:lnTo>
                    <a:pt x="70" y="4"/>
                  </a:lnTo>
                  <a:lnTo>
                    <a:pt x="58" y="6"/>
                  </a:lnTo>
                  <a:lnTo>
                    <a:pt x="48" y="4"/>
                  </a:lnTo>
                  <a:lnTo>
                    <a:pt x="40" y="4"/>
                  </a:lnTo>
                  <a:lnTo>
                    <a:pt x="28" y="8"/>
                  </a:lnTo>
                  <a:lnTo>
                    <a:pt x="16" y="12"/>
                  </a:lnTo>
                  <a:lnTo>
                    <a:pt x="6" y="16"/>
                  </a:lnTo>
                  <a:lnTo>
                    <a:pt x="0" y="2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99" name="Freeform 1558"/>
            <p:cNvSpPr>
              <a:spLocks/>
            </p:cNvSpPr>
            <p:nvPr/>
          </p:nvSpPr>
          <p:spPr bwMode="auto">
            <a:xfrm>
              <a:off x="1188" y="2884"/>
              <a:ext cx="86" cy="20"/>
            </a:xfrm>
            <a:custGeom>
              <a:avLst/>
              <a:gdLst>
                <a:gd name="T0" fmla="*/ 0 w 86"/>
                <a:gd name="T1" fmla="*/ 20 h 20"/>
                <a:gd name="T2" fmla="*/ 24 w 86"/>
                <a:gd name="T3" fmla="*/ 8 h 20"/>
                <a:gd name="T4" fmla="*/ 38 w 86"/>
                <a:gd name="T5" fmla="*/ 4 h 20"/>
                <a:gd name="T6" fmla="*/ 46 w 86"/>
                <a:gd name="T7" fmla="*/ 2 h 20"/>
                <a:gd name="T8" fmla="*/ 58 w 86"/>
                <a:gd name="T9" fmla="*/ 4 h 20"/>
                <a:gd name="T10" fmla="*/ 68 w 86"/>
                <a:gd name="T11" fmla="*/ 4 h 20"/>
                <a:gd name="T12" fmla="*/ 86 w 86"/>
                <a:gd name="T13" fmla="*/ 0 h 20"/>
                <a:gd name="T14" fmla="*/ 70 w 86"/>
                <a:gd name="T15" fmla="*/ 4 h 20"/>
                <a:gd name="T16" fmla="*/ 58 w 86"/>
                <a:gd name="T17" fmla="*/ 6 h 20"/>
                <a:gd name="T18" fmla="*/ 48 w 86"/>
                <a:gd name="T19" fmla="*/ 4 h 20"/>
                <a:gd name="T20" fmla="*/ 40 w 86"/>
                <a:gd name="T21" fmla="*/ 4 h 20"/>
                <a:gd name="T22" fmla="*/ 28 w 86"/>
                <a:gd name="T23" fmla="*/ 8 h 20"/>
                <a:gd name="T24" fmla="*/ 16 w 86"/>
                <a:gd name="T25" fmla="*/ 12 h 20"/>
                <a:gd name="T26" fmla="*/ 6 w 86"/>
                <a:gd name="T27" fmla="*/ 16 h 20"/>
                <a:gd name="T28" fmla="*/ 0 w 86"/>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0"/>
                <a:gd name="T47" fmla="*/ 86 w 8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0">
                  <a:moveTo>
                    <a:pt x="0" y="20"/>
                  </a:moveTo>
                  <a:lnTo>
                    <a:pt x="24" y="8"/>
                  </a:lnTo>
                  <a:lnTo>
                    <a:pt x="38" y="4"/>
                  </a:lnTo>
                  <a:lnTo>
                    <a:pt x="46" y="2"/>
                  </a:lnTo>
                  <a:lnTo>
                    <a:pt x="58" y="4"/>
                  </a:lnTo>
                  <a:lnTo>
                    <a:pt x="68" y="4"/>
                  </a:lnTo>
                  <a:lnTo>
                    <a:pt x="86" y="0"/>
                  </a:lnTo>
                  <a:lnTo>
                    <a:pt x="70" y="4"/>
                  </a:lnTo>
                  <a:lnTo>
                    <a:pt x="58" y="6"/>
                  </a:lnTo>
                  <a:lnTo>
                    <a:pt x="48" y="4"/>
                  </a:lnTo>
                  <a:lnTo>
                    <a:pt x="40" y="4"/>
                  </a:lnTo>
                  <a:lnTo>
                    <a:pt x="28" y="8"/>
                  </a:lnTo>
                  <a:lnTo>
                    <a:pt x="16" y="12"/>
                  </a:lnTo>
                  <a:lnTo>
                    <a:pt x="6" y="16"/>
                  </a:lnTo>
                  <a:lnTo>
                    <a:pt x="0" y="2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00" name="Freeform 1559"/>
            <p:cNvSpPr>
              <a:spLocks/>
            </p:cNvSpPr>
            <p:nvPr/>
          </p:nvSpPr>
          <p:spPr bwMode="auto">
            <a:xfrm>
              <a:off x="1190" y="2852"/>
              <a:ext cx="104" cy="48"/>
            </a:xfrm>
            <a:custGeom>
              <a:avLst/>
              <a:gdLst>
                <a:gd name="T0" fmla="*/ 0 w 104"/>
                <a:gd name="T1" fmla="*/ 48 h 48"/>
                <a:gd name="T2" fmla="*/ 12 w 104"/>
                <a:gd name="T3" fmla="*/ 42 h 48"/>
                <a:gd name="T4" fmla="*/ 22 w 104"/>
                <a:gd name="T5" fmla="*/ 38 h 48"/>
                <a:gd name="T6" fmla="*/ 32 w 104"/>
                <a:gd name="T7" fmla="*/ 30 h 48"/>
                <a:gd name="T8" fmla="*/ 46 w 104"/>
                <a:gd name="T9" fmla="*/ 22 h 48"/>
                <a:gd name="T10" fmla="*/ 74 w 104"/>
                <a:gd name="T11" fmla="*/ 14 h 48"/>
                <a:gd name="T12" fmla="*/ 92 w 104"/>
                <a:gd name="T13" fmla="*/ 6 h 48"/>
                <a:gd name="T14" fmla="*/ 104 w 104"/>
                <a:gd name="T15" fmla="*/ 0 h 48"/>
                <a:gd name="T16" fmla="*/ 92 w 104"/>
                <a:gd name="T17" fmla="*/ 6 h 48"/>
                <a:gd name="T18" fmla="*/ 74 w 104"/>
                <a:gd name="T19" fmla="*/ 10 h 48"/>
                <a:gd name="T20" fmla="*/ 48 w 104"/>
                <a:gd name="T21" fmla="*/ 18 h 48"/>
                <a:gd name="T22" fmla="*/ 42 w 104"/>
                <a:gd name="T23" fmla="*/ 20 h 48"/>
                <a:gd name="T24" fmla="*/ 34 w 104"/>
                <a:gd name="T25" fmla="*/ 26 h 48"/>
                <a:gd name="T26" fmla="*/ 24 w 104"/>
                <a:gd name="T27" fmla="*/ 34 h 48"/>
                <a:gd name="T28" fmla="*/ 14 w 104"/>
                <a:gd name="T29" fmla="*/ 40 h 48"/>
                <a:gd name="T30" fmla="*/ 8 w 104"/>
                <a:gd name="T31" fmla="*/ 44 h 48"/>
                <a:gd name="T32" fmla="*/ 2 w 104"/>
                <a:gd name="T33" fmla="*/ 46 h 48"/>
                <a:gd name="T34" fmla="*/ 0 w 104"/>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48"/>
                <a:gd name="T56" fmla="*/ 104 w 10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48">
                  <a:moveTo>
                    <a:pt x="0" y="48"/>
                  </a:moveTo>
                  <a:lnTo>
                    <a:pt x="12" y="42"/>
                  </a:lnTo>
                  <a:lnTo>
                    <a:pt x="22" y="38"/>
                  </a:lnTo>
                  <a:lnTo>
                    <a:pt x="32" y="30"/>
                  </a:lnTo>
                  <a:lnTo>
                    <a:pt x="46" y="22"/>
                  </a:lnTo>
                  <a:lnTo>
                    <a:pt x="74" y="14"/>
                  </a:lnTo>
                  <a:lnTo>
                    <a:pt x="92" y="6"/>
                  </a:lnTo>
                  <a:lnTo>
                    <a:pt x="104" y="0"/>
                  </a:lnTo>
                  <a:lnTo>
                    <a:pt x="92" y="6"/>
                  </a:lnTo>
                  <a:lnTo>
                    <a:pt x="74" y="10"/>
                  </a:lnTo>
                  <a:lnTo>
                    <a:pt x="48" y="18"/>
                  </a:lnTo>
                  <a:lnTo>
                    <a:pt x="42" y="20"/>
                  </a:lnTo>
                  <a:lnTo>
                    <a:pt x="34" y="26"/>
                  </a:lnTo>
                  <a:lnTo>
                    <a:pt x="24" y="34"/>
                  </a:lnTo>
                  <a:lnTo>
                    <a:pt x="14" y="40"/>
                  </a:lnTo>
                  <a:lnTo>
                    <a:pt x="8" y="44"/>
                  </a:lnTo>
                  <a:lnTo>
                    <a:pt x="2" y="46"/>
                  </a:lnTo>
                  <a:lnTo>
                    <a:pt x="0" y="48"/>
                  </a:lnTo>
                  <a:close/>
                </a:path>
              </a:pathLst>
            </a:custGeom>
            <a:solidFill>
              <a:srgbClr val="55A26A"/>
            </a:solidFill>
            <a:ln w="3175">
              <a:solidFill>
                <a:srgbClr val="1D1D1B"/>
              </a:solidFill>
              <a:round/>
              <a:headEnd/>
              <a:tailEnd/>
            </a:ln>
          </p:spPr>
          <p:txBody>
            <a:bodyPr/>
            <a:lstStyle/>
            <a:p>
              <a:endParaRPr lang="en-US"/>
            </a:p>
          </p:txBody>
        </p:sp>
        <p:sp>
          <p:nvSpPr>
            <p:cNvPr id="30501" name="Freeform 1560"/>
            <p:cNvSpPr>
              <a:spLocks/>
            </p:cNvSpPr>
            <p:nvPr/>
          </p:nvSpPr>
          <p:spPr bwMode="auto">
            <a:xfrm>
              <a:off x="1190" y="2800"/>
              <a:ext cx="8" cy="98"/>
            </a:xfrm>
            <a:custGeom>
              <a:avLst/>
              <a:gdLst>
                <a:gd name="T0" fmla="*/ 0 w 8"/>
                <a:gd name="T1" fmla="*/ 98 h 98"/>
                <a:gd name="T2" fmla="*/ 4 w 8"/>
                <a:gd name="T3" fmla="*/ 38 h 98"/>
                <a:gd name="T4" fmla="*/ 8 w 8"/>
                <a:gd name="T5" fmla="*/ 0 h 98"/>
                <a:gd name="T6" fmla="*/ 6 w 8"/>
                <a:gd name="T7" fmla="*/ 0 h 98"/>
                <a:gd name="T8" fmla="*/ 2 w 8"/>
                <a:gd name="T9" fmla="*/ 38 h 98"/>
                <a:gd name="T10" fmla="*/ 0 w 8"/>
                <a:gd name="T11" fmla="*/ 98 h 98"/>
                <a:gd name="T12" fmla="*/ 0 60000 65536"/>
                <a:gd name="T13" fmla="*/ 0 60000 65536"/>
                <a:gd name="T14" fmla="*/ 0 60000 65536"/>
                <a:gd name="T15" fmla="*/ 0 60000 65536"/>
                <a:gd name="T16" fmla="*/ 0 60000 65536"/>
                <a:gd name="T17" fmla="*/ 0 60000 65536"/>
                <a:gd name="T18" fmla="*/ 0 w 8"/>
                <a:gd name="T19" fmla="*/ 0 h 98"/>
                <a:gd name="T20" fmla="*/ 8 w 8"/>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 h="98">
                  <a:moveTo>
                    <a:pt x="0" y="98"/>
                  </a:moveTo>
                  <a:lnTo>
                    <a:pt x="4" y="38"/>
                  </a:lnTo>
                  <a:lnTo>
                    <a:pt x="8" y="0"/>
                  </a:lnTo>
                  <a:lnTo>
                    <a:pt x="6" y="0"/>
                  </a:lnTo>
                  <a:lnTo>
                    <a:pt x="2" y="38"/>
                  </a:lnTo>
                  <a:lnTo>
                    <a:pt x="0" y="98"/>
                  </a:lnTo>
                  <a:close/>
                </a:path>
              </a:pathLst>
            </a:custGeom>
            <a:solidFill>
              <a:srgbClr val="52775E"/>
            </a:solidFill>
            <a:ln w="3175">
              <a:solidFill>
                <a:srgbClr val="1D1D1B"/>
              </a:solidFill>
              <a:round/>
              <a:headEnd/>
              <a:tailEnd/>
            </a:ln>
          </p:spPr>
          <p:txBody>
            <a:bodyPr/>
            <a:lstStyle/>
            <a:p>
              <a:endParaRPr lang="en-US"/>
            </a:p>
          </p:txBody>
        </p:sp>
        <p:sp>
          <p:nvSpPr>
            <p:cNvPr id="30502" name="Freeform 1561"/>
            <p:cNvSpPr>
              <a:spLocks/>
            </p:cNvSpPr>
            <p:nvPr/>
          </p:nvSpPr>
          <p:spPr bwMode="auto">
            <a:xfrm>
              <a:off x="1194" y="2760"/>
              <a:ext cx="14" cy="44"/>
            </a:xfrm>
            <a:custGeom>
              <a:avLst/>
              <a:gdLst>
                <a:gd name="T0" fmla="*/ 2 w 14"/>
                <a:gd name="T1" fmla="*/ 44 h 44"/>
                <a:gd name="T2" fmla="*/ 4 w 14"/>
                <a:gd name="T3" fmla="*/ 44 h 44"/>
                <a:gd name="T4" fmla="*/ 6 w 14"/>
                <a:gd name="T5" fmla="*/ 40 h 44"/>
                <a:gd name="T6" fmla="*/ 8 w 14"/>
                <a:gd name="T7" fmla="*/ 28 h 44"/>
                <a:gd name="T8" fmla="*/ 10 w 14"/>
                <a:gd name="T9" fmla="*/ 18 h 44"/>
                <a:gd name="T10" fmla="*/ 14 w 14"/>
                <a:gd name="T11" fmla="*/ 6 h 44"/>
                <a:gd name="T12" fmla="*/ 14 w 14"/>
                <a:gd name="T13" fmla="*/ 2 h 44"/>
                <a:gd name="T14" fmla="*/ 14 w 14"/>
                <a:gd name="T15" fmla="*/ 0 h 44"/>
                <a:gd name="T16" fmla="*/ 12 w 14"/>
                <a:gd name="T17" fmla="*/ 0 h 44"/>
                <a:gd name="T18" fmla="*/ 10 w 14"/>
                <a:gd name="T19" fmla="*/ 4 h 44"/>
                <a:gd name="T20" fmla="*/ 6 w 14"/>
                <a:gd name="T21" fmla="*/ 12 h 44"/>
                <a:gd name="T22" fmla="*/ 2 w 14"/>
                <a:gd name="T23" fmla="*/ 32 h 44"/>
                <a:gd name="T24" fmla="*/ 2 w 14"/>
                <a:gd name="T25" fmla="*/ 38 h 44"/>
                <a:gd name="T26" fmla="*/ 0 w 14"/>
                <a:gd name="T27" fmla="*/ 42 h 44"/>
                <a:gd name="T28" fmla="*/ 2 w 14"/>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4"/>
                <a:gd name="T47" fmla="*/ 14 w 14"/>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4">
                  <a:moveTo>
                    <a:pt x="2" y="44"/>
                  </a:moveTo>
                  <a:lnTo>
                    <a:pt x="4" y="44"/>
                  </a:lnTo>
                  <a:lnTo>
                    <a:pt x="6" y="40"/>
                  </a:lnTo>
                  <a:lnTo>
                    <a:pt x="8" y="28"/>
                  </a:lnTo>
                  <a:lnTo>
                    <a:pt x="10" y="18"/>
                  </a:lnTo>
                  <a:lnTo>
                    <a:pt x="14" y="6"/>
                  </a:lnTo>
                  <a:lnTo>
                    <a:pt x="14" y="2"/>
                  </a:lnTo>
                  <a:lnTo>
                    <a:pt x="14" y="0"/>
                  </a:lnTo>
                  <a:lnTo>
                    <a:pt x="12" y="0"/>
                  </a:lnTo>
                  <a:lnTo>
                    <a:pt x="10" y="4"/>
                  </a:lnTo>
                  <a:lnTo>
                    <a:pt x="6" y="12"/>
                  </a:lnTo>
                  <a:lnTo>
                    <a:pt x="2" y="32"/>
                  </a:lnTo>
                  <a:lnTo>
                    <a:pt x="2" y="38"/>
                  </a:lnTo>
                  <a:lnTo>
                    <a:pt x="0" y="42"/>
                  </a:lnTo>
                  <a:lnTo>
                    <a:pt x="2" y="44"/>
                  </a:lnTo>
                  <a:close/>
                </a:path>
              </a:pathLst>
            </a:custGeom>
            <a:solidFill>
              <a:srgbClr val="8AA492"/>
            </a:solidFill>
            <a:ln w="3175">
              <a:solidFill>
                <a:srgbClr val="1F8E43"/>
              </a:solidFill>
              <a:round/>
              <a:headEnd/>
              <a:tailEnd/>
            </a:ln>
          </p:spPr>
          <p:txBody>
            <a:bodyPr/>
            <a:lstStyle/>
            <a:p>
              <a:endParaRPr lang="en-US"/>
            </a:p>
          </p:txBody>
        </p:sp>
        <p:sp>
          <p:nvSpPr>
            <p:cNvPr id="30503" name="Line 1562"/>
            <p:cNvSpPr>
              <a:spLocks noChangeShapeType="1"/>
            </p:cNvSpPr>
            <p:nvPr/>
          </p:nvSpPr>
          <p:spPr bwMode="auto">
            <a:xfrm flipH="1" flipV="1">
              <a:off x="1202" y="276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4" name="Line 1563"/>
            <p:cNvSpPr>
              <a:spLocks noChangeShapeType="1"/>
            </p:cNvSpPr>
            <p:nvPr/>
          </p:nvSpPr>
          <p:spPr bwMode="auto">
            <a:xfrm flipH="1" flipV="1">
              <a:off x="1202" y="2760"/>
              <a:ext cx="4"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5" name="Line 1564"/>
            <p:cNvSpPr>
              <a:spLocks noChangeShapeType="1"/>
            </p:cNvSpPr>
            <p:nvPr/>
          </p:nvSpPr>
          <p:spPr bwMode="auto">
            <a:xfrm flipH="1" flipV="1">
              <a:off x="1202" y="276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6" name="Line 1565"/>
            <p:cNvSpPr>
              <a:spLocks noChangeShapeType="1"/>
            </p:cNvSpPr>
            <p:nvPr/>
          </p:nvSpPr>
          <p:spPr bwMode="auto">
            <a:xfrm flipH="1" flipV="1">
              <a:off x="1202" y="276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7" name="Freeform 1566"/>
            <p:cNvSpPr>
              <a:spLocks/>
            </p:cNvSpPr>
            <p:nvPr/>
          </p:nvSpPr>
          <p:spPr bwMode="auto">
            <a:xfrm>
              <a:off x="1200" y="2766"/>
              <a:ext cx="4" cy="4"/>
            </a:xfrm>
            <a:custGeom>
              <a:avLst/>
              <a:gdLst>
                <a:gd name="T0" fmla="*/ 4 w 4"/>
                <a:gd name="T1" fmla="*/ 4 h 4"/>
                <a:gd name="T2" fmla="*/ 2 w 4"/>
                <a:gd name="T3" fmla="*/ 4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2" y="4"/>
                  </a:lnTo>
                  <a:lnTo>
                    <a:pt x="0" y="0"/>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08" name="Line 1567"/>
            <p:cNvSpPr>
              <a:spLocks noChangeShapeType="1"/>
            </p:cNvSpPr>
            <p:nvPr/>
          </p:nvSpPr>
          <p:spPr bwMode="auto">
            <a:xfrm flipH="1" flipV="1">
              <a:off x="1200" y="276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9" name="Line 1568"/>
            <p:cNvSpPr>
              <a:spLocks noChangeShapeType="1"/>
            </p:cNvSpPr>
            <p:nvPr/>
          </p:nvSpPr>
          <p:spPr bwMode="auto">
            <a:xfrm flipH="1" flipV="1">
              <a:off x="1198" y="277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0" name="Line 1569"/>
            <p:cNvSpPr>
              <a:spLocks noChangeShapeType="1"/>
            </p:cNvSpPr>
            <p:nvPr/>
          </p:nvSpPr>
          <p:spPr bwMode="auto">
            <a:xfrm flipH="1" flipV="1">
              <a:off x="1198" y="277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1" name="Line 1570"/>
            <p:cNvSpPr>
              <a:spLocks noChangeShapeType="1"/>
            </p:cNvSpPr>
            <p:nvPr/>
          </p:nvSpPr>
          <p:spPr bwMode="auto">
            <a:xfrm flipH="1" flipV="1">
              <a:off x="1198" y="2772"/>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2" name="Line 1571"/>
            <p:cNvSpPr>
              <a:spLocks noChangeShapeType="1"/>
            </p:cNvSpPr>
            <p:nvPr/>
          </p:nvSpPr>
          <p:spPr bwMode="auto">
            <a:xfrm flipH="1" flipV="1">
              <a:off x="1198" y="277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3" name="Line 1572"/>
            <p:cNvSpPr>
              <a:spLocks noChangeShapeType="1"/>
            </p:cNvSpPr>
            <p:nvPr/>
          </p:nvSpPr>
          <p:spPr bwMode="auto">
            <a:xfrm flipH="1" flipV="1">
              <a:off x="1198" y="2776"/>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4" name="Line 1573"/>
            <p:cNvSpPr>
              <a:spLocks noChangeShapeType="1"/>
            </p:cNvSpPr>
            <p:nvPr/>
          </p:nvSpPr>
          <p:spPr bwMode="auto">
            <a:xfrm flipH="1" flipV="1">
              <a:off x="1198" y="277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5" name="Line 1574"/>
            <p:cNvSpPr>
              <a:spLocks noChangeShapeType="1"/>
            </p:cNvSpPr>
            <p:nvPr/>
          </p:nvSpPr>
          <p:spPr bwMode="auto">
            <a:xfrm flipH="1" flipV="1">
              <a:off x="1198" y="278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6" name="Line 1575"/>
            <p:cNvSpPr>
              <a:spLocks noChangeShapeType="1"/>
            </p:cNvSpPr>
            <p:nvPr/>
          </p:nvSpPr>
          <p:spPr bwMode="auto">
            <a:xfrm flipH="1" flipV="1">
              <a:off x="1198" y="278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7" name="Line 1576"/>
            <p:cNvSpPr>
              <a:spLocks noChangeShapeType="1"/>
            </p:cNvSpPr>
            <p:nvPr/>
          </p:nvSpPr>
          <p:spPr bwMode="auto">
            <a:xfrm flipH="1" flipV="1">
              <a:off x="1196" y="278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8" name="Line 1577"/>
            <p:cNvSpPr>
              <a:spLocks noChangeShapeType="1"/>
            </p:cNvSpPr>
            <p:nvPr/>
          </p:nvSpPr>
          <p:spPr bwMode="auto">
            <a:xfrm flipH="1" flipV="1">
              <a:off x="1196" y="2784"/>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9" name="Line 1578"/>
            <p:cNvSpPr>
              <a:spLocks noChangeShapeType="1"/>
            </p:cNvSpPr>
            <p:nvPr/>
          </p:nvSpPr>
          <p:spPr bwMode="auto">
            <a:xfrm flipH="1" flipV="1">
              <a:off x="1196" y="2786"/>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0" name="Line 1579"/>
            <p:cNvSpPr>
              <a:spLocks noChangeShapeType="1"/>
            </p:cNvSpPr>
            <p:nvPr/>
          </p:nvSpPr>
          <p:spPr bwMode="auto">
            <a:xfrm flipH="1" flipV="1">
              <a:off x="1196" y="278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1" name="Line 1580"/>
            <p:cNvSpPr>
              <a:spLocks noChangeShapeType="1"/>
            </p:cNvSpPr>
            <p:nvPr/>
          </p:nvSpPr>
          <p:spPr bwMode="auto">
            <a:xfrm flipH="1" flipV="1">
              <a:off x="1196" y="279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2" name="Line 1581"/>
            <p:cNvSpPr>
              <a:spLocks noChangeShapeType="1"/>
            </p:cNvSpPr>
            <p:nvPr/>
          </p:nvSpPr>
          <p:spPr bwMode="auto">
            <a:xfrm flipH="1" flipV="1">
              <a:off x="1196" y="2792"/>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3" name="Line 1582"/>
            <p:cNvSpPr>
              <a:spLocks noChangeShapeType="1"/>
            </p:cNvSpPr>
            <p:nvPr/>
          </p:nvSpPr>
          <p:spPr bwMode="auto">
            <a:xfrm flipH="1" flipV="1">
              <a:off x="1196" y="2792"/>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4" name="Line 1583"/>
            <p:cNvSpPr>
              <a:spLocks noChangeShapeType="1"/>
            </p:cNvSpPr>
            <p:nvPr/>
          </p:nvSpPr>
          <p:spPr bwMode="auto">
            <a:xfrm flipH="1" flipV="1">
              <a:off x="1194" y="2794"/>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5" name="Line 1584"/>
            <p:cNvSpPr>
              <a:spLocks noChangeShapeType="1"/>
            </p:cNvSpPr>
            <p:nvPr/>
          </p:nvSpPr>
          <p:spPr bwMode="auto">
            <a:xfrm flipH="1" flipV="1">
              <a:off x="1194" y="2796"/>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6" name="Line 1585"/>
            <p:cNvSpPr>
              <a:spLocks noChangeShapeType="1"/>
            </p:cNvSpPr>
            <p:nvPr/>
          </p:nvSpPr>
          <p:spPr bwMode="auto">
            <a:xfrm flipH="1" flipV="1">
              <a:off x="1192" y="2798"/>
              <a:ext cx="4"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7" name="Line 1586"/>
            <p:cNvSpPr>
              <a:spLocks noChangeShapeType="1"/>
            </p:cNvSpPr>
            <p:nvPr/>
          </p:nvSpPr>
          <p:spPr bwMode="auto">
            <a:xfrm flipH="1" flipV="1">
              <a:off x="1194" y="2800"/>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8" name="Line 1587"/>
            <p:cNvSpPr>
              <a:spLocks noChangeShapeType="1"/>
            </p:cNvSpPr>
            <p:nvPr/>
          </p:nvSpPr>
          <p:spPr bwMode="auto">
            <a:xfrm flipH="1">
              <a:off x="1194" y="2802"/>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9" name="Line 1588"/>
            <p:cNvSpPr>
              <a:spLocks noChangeShapeType="1"/>
            </p:cNvSpPr>
            <p:nvPr/>
          </p:nvSpPr>
          <p:spPr bwMode="auto">
            <a:xfrm flipH="1" flipV="1">
              <a:off x="1194" y="2798"/>
              <a:ext cx="2"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0" name="Line 1589"/>
            <p:cNvSpPr>
              <a:spLocks noChangeShapeType="1"/>
            </p:cNvSpPr>
            <p:nvPr/>
          </p:nvSpPr>
          <p:spPr bwMode="auto">
            <a:xfrm flipH="1">
              <a:off x="1206" y="2756"/>
              <a:ext cx="2" cy="6"/>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1" name="Freeform 1590"/>
            <p:cNvSpPr>
              <a:spLocks/>
            </p:cNvSpPr>
            <p:nvPr/>
          </p:nvSpPr>
          <p:spPr bwMode="auto">
            <a:xfrm>
              <a:off x="1206" y="2756"/>
              <a:ext cx="1" cy="6"/>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32" name="Line 1591"/>
            <p:cNvSpPr>
              <a:spLocks noChangeShapeType="1"/>
            </p:cNvSpPr>
            <p:nvPr/>
          </p:nvSpPr>
          <p:spPr bwMode="auto">
            <a:xfrm flipV="1">
              <a:off x="1208" y="275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3" name="Line 1592"/>
            <p:cNvSpPr>
              <a:spLocks noChangeShapeType="1"/>
            </p:cNvSpPr>
            <p:nvPr/>
          </p:nvSpPr>
          <p:spPr bwMode="auto">
            <a:xfrm flipV="1">
              <a:off x="1208" y="2758"/>
              <a:ext cx="2" cy="4"/>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4" name="Line 1593"/>
            <p:cNvSpPr>
              <a:spLocks noChangeShapeType="1"/>
            </p:cNvSpPr>
            <p:nvPr/>
          </p:nvSpPr>
          <p:spPr bwMode="auto">
            <a:xfrm flipV="1">
              <a:off x="1206" y="276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5" name="Line 1594"/>
            <p:cNvSpPr>
              <a:spLocks noChangeShapeType="1"/>
            </p:cNvSpPr>
            <p:nvPr/>
          </p:nvSpPr>
          <p:spPr bwMode="auto">
            <a:xfrm>
              <a:off x="1206" y="2766"/>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6" name="Line 1595"/>
            <p:cNvSpPr>
              <a:spLocks noChangeShapeType="1"/>
            </p:cNvSpPr>
            <p:nvPr/>
          </p:nvSpPr>
          <p:spPr bwMode="auto">
            <a:xfrm flipV="1">
              <a:off x="1206" y="2764"/>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7" name="Line 1596"/>
            <p:cNvSpPr>
              <a:spLocks noChangeShapeType="1"/>
            </p:cNvSpPr>
            <p:nvPr/>
          </p:nvSpPr>
          <p:spPr bwMode="auto">
            <a:xfrm>
              <a:off x="1204" y="2770"/>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8" name="Line 1597"/>
            <p:cNvSpPr>
              <a:spLocks noChangeShapeType="1"/>
            </p:cNvSpPr>
            <p:nvPr/>
          </p:nvSpPr>
          <p:spPr bwMode="auto">
            <a:xfrm flipV="1">
              <a:off x="1204" y="2770"/>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9" name="Line 1598"/>
            <p:cNvSpPr>
              <a:spLocks noChangeShapeType="1"/>
            </p:cNvSpPr>
            <p:nvPr/>
          </p:nvSpPr>
          <p:spPr bwMode="auto">
            <a:xfrm flipV="1">
              <a:off x="1204" y="2772"/>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0" name="Line 1599"/>
            <p:cNvSpPr>
              <a:spLocks noChangeShapeType="1"/>
            </p:cNvSpPr>
            <p:nvPr/>
          </p:nvSpPr>
          <p:spPr bwMode="auto">
            <a:xfrm flipH="1">
              <a:off x="1204" y="2768"/>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1" name="Line 1600"/>
            <p:cNvSpPr>
              <a:spLocks noChangeShapeType="1"/>
            </p:cNvSpPr>
            <p:nvPr/>
          </p:nvSpPr>
          <p:spPr bwMode="auto">
            <a:xfrm>
              <a:off x="1204" y="277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2" name="Line 1601"/>
            <p:cNvSpPr>
              <a:spLocks noChangeShapeType="1"/>
            </p:cNvSpPr>
            <p:nvPr/>
          </p:nvSpPr>
          <p:spPr bwMode="auto">
            <a:xfrm>
              <a:off x="1202" y="2778"/>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3" name="Line 1602"/>
            <p:cNvSpPr>
              <a:spLocks noChangeShapeType="1"/>
            </p:cNvSpPr>
            <p:nvPr/>
          </p:nvSpPr>
          <p:spPr bwMode="auto">
            <a:xfrm flipV="1">
              <a:off x="1202" y="277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4" name="Line 1603"/>
            <p:cNvSpPr>
              <a:spLocks noChangeShapeType="1"/>
            </p:cNvSpPr>
            <p:nvPr/>
          </p:nvSpPr>
          <p:spPr bwMode="auto">
            <a:xfrm>
              <a:off x="1200" y="2782"/>
              <a:ext cx="4"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5" name="Line 1604"/>
            <p:cNvSpPr>
              <a:spLocks noChangeShapeType="1"/>
            </p:cNvSpPr>
            <p:nvPr/>
          </p:nvSpPr>
          <p:spPr bwMode="auto">
            <a:xfrm flipH="1">
              <a:off x="1200" y="278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6" name="Line 1605"/>
            <p:cNvSpPr>
              <a:spLocks noChangeShapeType="1"/>
            </p:cNvSpPr>
            <p:nvPr/>
          </p:nvSpPr>
          <p:spPr bwMode="auto">
            <a:xfrm>
              <a:off x="1202" y="2784"/>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7" name="Line 1606"/>
            <p:cNvSpPr>
              <a:spLocks noChangeShapeType="1"/>
            </p:cNvSpPr>
            <p:nvPr/>
          </p:nvSpPr>
          <p:spPr bwMode="auto">
            <a:xfrm flipV="1">
              <a:off x="1200" y="2786"/>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8" name="Line 1607"/>
            <p:cNvSpPr>
              <a:spLocks noChangeShapeType="1"/>
            </p:cNvSpPr>
            <p:nvPr/>
          </p:nvSpPr>
          <p:spPr bwMode="auto">
            <a:xfrm>
              <a:off x="1200" y="2786"/>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9" name="Line 1608"/>
            <p:cNvSpPr>
              <a:spLocks noChangeShapeType="1"/>
            </p:cNvSpPr>
            <p:nvPr/>
          </p:nvSpPr>
          <p:spPr bwMode="auto">
            <a:xfrm flipV="1">
              <a:off x="1198" y="279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0" name="Freeform 1609"/>
            <p:cNvSpPr>
              <a:spLocks/>
            </p:cNvSpPr>
            <p:nvPr/>
          </p:nvSpPr>
          <p:spPr bwMode="auto">
            <a:xfrm>
              <a:off x="1200" y="2788"/>
              <a:ext cx="4" cy="2"/>
            </a:xfrm>
            <a:custGeom>
              <a:avLst/>
              <a:gdLst>
                <a:gd name="T0" fmla="*/ 4 w 4"/>
                <a:gd name="T1" fmla="*/ 0 h 2"/>
                <a:gd name="T2" fmla="*/ 0 w 4"/>
                <a:gd name="T3" fmla="*/ 2 h 2"/>
                <a:gd name="T4" fmla="*/ 4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lnTo>
                    <a:pt x="4" y="2"/>
                  </a:lnTo>
                </a:path>
              </a:pathLst>
            </a:custGeom>
            <a:noFill/>
            <a:ln w="3175">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51" name="Line 1610"/>
            <p:cNvSpPr>
              <a:spLocks noChangeShapeType="1"/>
            </p:cNvSpPr>
            <p:nvPr/>
          </p:nvSpPr>
          <p:spPr bwMode="auto">
            <a:xfrm flipV="1">
              <a:off x="1200" y="2788"/>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2" name="Line 1611"/>
            <p:cNvSpPr>
              <a:spLocks noChangeShapeType="1"/>
            </p:cNvSpPr>
            <p:nvPr/>
          </p:nvSpPr>
          <p:spPr bwMode="auto">
            <a:xfrm flipV="1">
              <a:off x="1198" y="2794"/>
              <a:ext cx="4"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3" name="Line 1612"/>
            <p:cNvSpPr>
              <a:spLocks noChangeShapeType="1"/>
            </p:cNvSpPr>
            <p:nvPr/>
          </p:nvSpPr>
          <p:spPr bwMode="auto">
            <a:xfrm flipH="1">
              <a:off x="1198" y="2792"/>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4" name="Line 1613"/>
            <p:cNvSpPr>
              <a:spLocks noChangeShapeType="1"/>
            </p:cNvSpPr>
            <p:nvPr/>
          </p:nvSpPr>
          <p:spPr bwMode="auto">
            <a:xfrm>
              <a:off x="1200" y="2796"/>
              <a:ext cx="2"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5" name="Line 1614"/>
            <p:cNvSpPr>
              <a:spLocks noChangeShapeType="1"/>
            </p:cNvSpPr>
            <p:nvPr/>
          </p:nvSpPr>
          <p:spPr bwMode="auto">
            <a:xfrm>
              <a:off x="1198" y="2800"/>
              <a:ext cx="6" cy="1"/>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6" name="Line 1615"/>
            <p:cNvSpPr>
              <a:spLocks noChangeShapeType="1"/>
            </p:cNvSpPr>
            <p:nvPr/>
          </p:nvSpPr>
          <p:spPr bwMode="auto">
            <a:xfrm flipV="1">
              <a:off x="1198" y="2798"/>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7" name="Line 1616"/>
            <p:cNvSpPr>
              <a:spLocks noChangeShapeType="1"/>
            </p:cNvSpPr>
            <p:nvPr/>
          </p:nvSpPr>
          <p:spPr bwMode="auto">
            <a:xfrm flipH="1">
              <a:off x="1196" y="2800"/>
              <a:ext cx="6" cy="2"/>
            </a:xfrm>
            <a:prstGeom prst="line">
              <a:avLst/>
            </a:prstGeom>
            <a:noFill/>
            <a:ln w="3175">
              <a:solidFill>
                <a:srgbClr val="1F8E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8" name="Freeform 1617"/>
            <p:cNvSpPr>
              <a:spLocks/>
            </p:cNvSpPr>
            <p:nvPr/>
          </p:nvSpPr>
          <p:spPr bwMode="auto">
            <a:xfrm>
              <a:off x="1242" y="2828"/>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8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8"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59" name="Freeform 1618"/>
            <p:cNvSpPr>
              <a:spLocks/>
            </p:cNvSpPr>
            <p:nvPr/>
          </p:nvSpPr>
          <p:spPr bwMode="auto">
            <a:xfrm>
              <a:off x="1242" y="2828"/>
              <a:ext cx="14" cy="16"/>
            </a:xfrm>
            <a:custGeom>
              <a:avLst/>
              <a:gdLst>
                <a:gd name="T0" fmla="*/ 10 w 14"/>
                <a:gd name="T1" fmla="*/ 16 h 16"/>
                <a:gd name="T2" fmla="*/ 4 w 14"/>
                <a:gd name="T3" fmla="*/ 10 h 16"/>
                <a:gd name="T4" fmla="*/ 0 w 14"/>
                <a:gd name="T5" fmla="*/ 4 h 16"/>
                <a:gd name="T6" fmla="*/ 0 w 14"/>
                <a:gd name="T7" fmla="*/ 0 h 16"/>
                <a:gd name="T8" fmla="*/ 6 w 14"/>
                <a:gd name="T9" fmla="*/ 8 h 16"/>
                <a:gd name="T10" fmla="*/ 6 w 14"/>
                <a:gd name="T11" fmla="*/ 10 h 16"/>
                <a:gd name="T12" fmla="*/ 10 w 14"/>
                <a:gd name="T13" fmla="*/ 14 h 16"/>
                <a:gd name="T14" fmla="*/ 6 w 14"/>
                <a:gd name="T15" fmla="*/ 8 h 16"/>
                <a:gd name="T16" fmla="*/ 0 w 14"/>
                <a:gd name="T17" fmla="*/ 0 h 16"/>
                <a:gd name="T18" fmla="*/ 2 w 14"/>
                <a:gd name="T19" fmla="*/ 4 h 16"/>
                <a:gd name="T20" fmla="*/ 6 w 14"/>
                <a:gd name="T21" fmla="*/ 6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0" y="4"/>
                  </a:lnTo>
                  <a:lnTo>
                    <a:pt x="0" y="0"/>
                  </a:lnTo>
                  <a:lnTo>
                    <a:pt x="6" y="8"/>
                  </a:lnTo>
                  <a:lnTo>
                    <a:pt x="6" y="10"/>
                  </a:lnTo>
                  <a:lnTo>
                    <a:pt x="10" y="14"/>
                  </a:lnTo>
                  <a:lnTo>
                    <a:pt x="6" y="8"/>
                  </a:lnTo>
                  <a:lnTo>
                    <a:pt x="0" y="0"/>
                  </a:lnTo>
                  <a:lnTo>
                    <a:pt x="2" y="4"/>
                  </a:lnTo>
                  <a:lnTo>
                    <a:pt x="6" y="6"/>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0" name="Freeform 1619"/>
            <p:cNvSpPr>
              <a:spLocks/>
            </p:cNvSpPr>
            <p:nvPr/>
          </p:nvSpPr>
          <p:spPr bwMode="auto">
            <a:xfrm>
              <a:off x="1226" y="2822"/>
              <a:ext cx="14" cy="16"/>
            </a:xfrm>
            <a:custGeom>
              <a:avLst/>
              <a:gdLst>
                <a:gd name="T0" fmla="*/ 14 w 14"/>
                <a:gd name="T1" fmla="*/ 16 h 16"/>
                <a:gd name="T2" fmla="*/ 12 w 14"/>
                <a:gd name="T3" fmla="*/ 12 h 16"/>
                <a:gd name="T4" fmla="*/ 10 w 14"/>
                <a:gd name="T5" fmla="*/ 8 h 16"/>
                <a:gd name="T6" fmla="*/ 2 w 14"/>
                <a:gd name="T7" fmla="*/ 2 h 16"/>
                <a:gd name="T8" fmla="*/ 0 w 14"/>
                <a:gd name="T9" fmla="*/ 0 h 16"/>
                <a:gd name="T10" fmla="*/ 4 w 14"/>
                <a:gd name="T11" fmla="*/ 2 h 16"/>
                <a:gd name="T12" fmla="*/ 6 w 14"/>
                <a:gd name="T13" fmla="*/ 6 h 16"/>
                <a:gd name="T14" fmla="*/ 10 w 14"/>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14" y="16"/>
                  </a:moveTo>
                  <a:lnTo>
                    <a:pt x="12" y="12"/>
                  </a:lnTo>
                  <a:lnTo>
                    <a:pt x="10" y="8"/>
                  </a:lnTo>
                  <a:lnTo>
                    <a:pt x="2" y="2"/>
                  </a:lnTo>
                  <a:lnTo>
                    <a:pt x="0" y="0"/>
                  </a:lnTo>
                  <a:lnTo>
                    <a:pt x="4" y="2"/>
                  </a:lnTo>
                  <a:lnTo>
                    <a:pt x="6"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1" name="Freeform 1620"/>
            <p:cNvSpPr>
              <a:spLocks/>
            </p:cNvSpPr>
            <p:nvPr/>
          </p:nvSpPr>
          <p:spPr bwMode="auto">
            <a:xfrm>
              <a:off x="1226" y="2822"/>
              <a:ext cx="14" cy="16"/>
            </a:xfrm>
            <a:custGeom>
              <a:avLst/>
              <a:gdLst>
                <a:gd name="T0" fmla="*/ 10 w 14"/>
                <a:gd name="T1" fmla="*/ 16 h 16"/>
                <a:gd name="T2" fmla="*/ 4 w 14"/>
                <a:gd name="T3" fmla="*/ 10 h 16"/>
                <a:gd name="T4" fmla="*/ 2 w 14"/>
                <a:gd name="T5" fmla="*/ 4 h 16"/>
                <a:gd name="T6" fmla="*/ 0 w 14"/>
                <a:gd name="T7" fmla="*/ 0 h 16"/>
                <a:gd name="T8" fmla="*/ 6 w 14"/>
                <a:gd name="T9" fmla="*/ 8 h 16"/>
                <a:gd name="T10" fmla="*/ 8 w 14"/>
                <a:gd name="T11" fmla="*/ 10 h 16"/>
                <a:gd name="T12" fmla="*/ 12 w 14"/>
                <a:gd name="T13" fmla="*/ 14 h 16"/>
                <a:gd name="T14" fmla="*/ 6 w 14"/>
                <a:gd name="T15" fmla="*/ 8 h 16"/>
                <a:gd name="T16" fmla="*/ 0 w 14"/>
                <a:gd name="T17" fmla="*/ 0 h 16"/>
                <a:gd name="T18" fmla="*/ 4 w 14"/>
                <a:gd name="T19" fmla="*/ 2 h 16"/>
                <a:gd name="T20" fmla="*/ 8 w 14"/>
                <a:gd name="T21" fmla="*/ 4 h 16"/>
                <a:gd name="T22" fmla="*/ 12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0" y="16"/>
                  </a:moveTo>
                  <a:lnTo>
                    <a:pt x="4" y="10"/>
                  </a:lnTo>
                  <a:lnTo>
                    <a:pt x="2" y="4"/>
                  </a:lnTo>
                  <a:lnTo>
                    <a:pt x="0" y="0"/>
                  </a:lnTo>
                  <a:lnTo>
                    <a:pt x="6" y="8"/>
                  </a:lnTo>
                  <a:lnTo>
                    <a:pt x="8" y="10"/>
                  </a:lnTo>
                  <a:lnTo>
                    <a:pt x="12" y="14"/>
                  </a:lnTo>
                  <a:lnTo>
                    <a:pt x="6" y="8"/>
                  </a:lnTo>
                  <a:lnTo>
                    <a:pt x="0" y="0"/>
                  </a:lnTo>
                  <a:lnTo>
                    <a:pt x="4" y="2"/>
                  </a:lnTo>
                  <a:lnTo>
                    <a:pt x="8" y="4"/>
                  </a:lnTo>
                  <a:lnTo>
                    <a:pt x="12"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2" name="Freeform 1621"/>
            <p:cNvSpPr>
              <a:spLocks/>
            </p:cNvSpPr>
            <p:nvPr/>
          </p:nvSpPr>
          <p:spPr bwMode="auto">
            <a:xfrm>
              <a:off x="1244" y="2822"/>
              <a:ext cx="18" cy="6"/>
            </a:xfrm>
            <a:custGeom>
              <a:avLst/>
              <a:gdLst>
                <a:gd name="T0" fmla="*/ 18 w 18"/>
                <a:gd name="T1" fmla="*/ 6 h 6"/>
                <a:gd name="T2" fmla="*/ 2 w 18"/>
                <a:gd name="T3" fmla="*/ 0 h 6"/>
                <a:gd name="T4" fmla="*/ 0 w 18"/>
                <a:gd name="T5" fmla="*/ 0 h 6"/>
                <a:gd name="T6" fmla="*/ 4 w 18"/>
                <a:gd name="T7" fmla="*/ 2 h 6"/>
                <a:gd name="T8" fmla="*/ 6 w 18"/>
                <a:gd name="T9" fmla="*/ 4 h 6"/>
                <a:gd name="T10" fmla="*/ 14 w 18"/>
                <a:gd name="T11" fmla="*/ 6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8" y="6"/>
                  </a:moveTo>
                  <a:lnTo>
                    <a:pt x="2" y="0"/>
                  </a:lnTo>
                  <a:lnTo>
                    <a:pt x="0" y="0"/>
                  </a:lnTo>
                  <a:lnTo>
                    <a:pt x="4" y="2"/>
                  </a:lnTo>
                  <a:lnTo>
                    <a:pt x="6" y="4"/>
                  </a:lnTo>
                  <a:lnTo>
                    <a:pt x="14"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3" name="Freeform 1622"/>
            <p:cNvSpPr>
              <a:spLocks/>
            </p:cNvSpPr>
            <p:nvPr/>
          </p:nvSpPr>
          <p:spPr bwMode="auto">
            <a:xfrm>
              <a:off x="1244" y="2822"/>
              <a:ext cx="18" cy="10"/>
            </a:xfrm>
            <a:custGeom>
              <a:avLst/>
              <a:gdLst>
                <a:gd name="T0" fmla="*/ 14 w 18"/>
                <a:gd name="T1" fmla="*/ 10 h 10"/>
                <a:gd name="T2" fmla="*/ 4 w 18"/>
                <a:gd name="T3" fmla="*/ 4 h 10"/>
                <a:gd name="T4" fmla="*/ 0 w 18"/>
                <a:gd name="T5" fmla="*/ 0 h 10"/>
                <a:gd name="T6" fmla="*/ 8 w 18"/>
                <a:gd name="T7" fmla="*/ 6 h 10"/>
                <a:gd name="T8" fmla="*/ 10 w 18"/>
                <a:gd name="T9" fmla="*/ 6 h 10"/>
                <a:gd name="T10" fmla="*/ 18 w 18"/>
                <a:gd name="T11" fmla="*/ 8 h 10"/>
                <a:gd name="T12" fmla="*/ 8 w 18"/>
                <a:gd name="T13" fmla="*/ 4 h 10"/>
                <a:gd name="T14" fmla="*/ 0 w 18"/>
                <a:gd name="T15" fmla="*/ 0 h 10"/>
                <a:gd name="T16" fmla="*/ 4 w 18"/>
                <a:gd name="T17" fmla="*/ 2 h 10"/>
                <a:gd name="T18" fmla="*/ 8 w 18"/>
                <a:gd name="T19" fmla="*/ 2 h 10"/>
                <a:gd name="T20" fmla="*/ 12 w 18"/>
                <a:gd name="T21" fmla="*/ 4 h 10"/>
                <a:gd name="T22" fmla="*/ 18 w 18"/>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14" y="10"/>
                  </a:moveTo>
                  <a:lnTo>
                    <a:pt x="4" y="4"/>
                  </a:lnTo>
                  <a:lnTo>
                    <a:pt x="0" y="0"/>
                  </a:lnTo>
                  <a:lnTo>
                    <a:pt x="8" y="6"/>
                  </a:lnTo>
                  <a:lnTo>
                    <a:pt x="10" y="6"/>
                  </a:lnTo>
                  <a:lnTo>
                    <a:pt x="18" y="8"/>
                  </a:lnTo>
                  <a:lnTo>
                    <a:pt x="8" y="4"/>
                  </a:lnTo>
                  <a:lnTo>
                    <a:pt x="0" y="0"/>
                  </a:lnTo>
                  <a:lnTo>
                    <a:pt x="4" y="2"/>
                  </a:lnTo>
                  <a:lnTo>
                    <a:pt x="8" y="2"/>
                  </a:lnTo>
                  <a:lnTo>
                    <a:pt x="12" y="4"/>
                  </a:lnTo>
                  <a:lnTo>
                    <a:pt x="18" y="6"/>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4" name="Freeform 1623"/>
            <p:cNvSpPr>
              <a:spLocks/>
            </p:cNvSpPr>
            <p:nvPr/>
          </p:nvSpPr>
          <p:spPr bwMode="auto">
            <a:xfrm>
              <a:off x="1228" y="2824"/>
              <a:ext cx="8" cy="14"/>
            </a:xfrm>
            <a:custGeom>
              <a:avLst/>
              <a:gdLst>
                <a:gd name="T0" fmla="*/ 0 w 8"/>
                <a:gd name="T1" fmla="*/ 0 h 14"/>
                <a:gd name="T2" fmla="*/ 4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4"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5" name="Freeform 1624"/>
            <p:cNvSpPr>
              <a:spLocks/>
            </p:cNvSpPr>
            <p:nvPr/>
          </p:nvSpPr>
          <p:spPr bwMode="auto">
            <a:xfrm>
              <a:off x="1222" y="2840"/>
              <a:ext cx="12" cy="16"/>
            </a:xfrm>
            <a:custGeom>
              <a:avLst/>
              <a:gdLst>
                <a:gd name="T0" fmla="*/ 12 w 12"/>
                <a:gd name="T1" fmla="*/ 16 h 16"/>
                <a:gd name="T2" fmla="*/ 10 w 12"/>
                <a:gd name="T3" fmla="*/ 12 h 16"/>
                <a:gd name="T4" fmla="*/ 8 w 12"/>
                <a:gd name="T5" fmla="*/ 8 h 16"/>
                <a:gd name="T6" fmla="*/ 2 w 12"/>
                <a:gd name="T7" fmla="*/ 2 h 16"/>
                <a:gd name="T8" fmla="*/ 0 w 12"/>
                <a:gd name="T9" fmla="*/ 0 h 16"/>
                <a:gd name="T10" fmla="*/ 2 w 12"/>
                <a:gd name="T11" fmla="*/ 2 h 16"/>
                <a:gd name="T12" fmla="*/ 4 w 12"/>
                <a:gd name="T13" fmla="*/ 6 h 16"/>
                <a:gd name="T14" fmla="*/ 10 w 1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2" y="16"/>
                  </a:moveTo>
                  <a:lnTo>
                    <a:pt x="10" y="12"/>
                  </a:lnTo>
                  <a:lnTo>
                    <a:pt x="8" y="8"/>
                  </a:lnTo>
                  <a:lnTo>
                    <a:pt x="2" y="2"/>
                  </a:lnTo>
                  <a:lnTo>
                    <a:pt x="0" y="0"/>
                  </a:lnTo>
                  <a:lnTo>
                    <a:pt x="2" y="2"/>
                  </a:lnTo>
                  <a:lnTo>
                    <a:pt x="4" y="6"/>
                  </a:lnTo>
                  <a:lnTo>
                    <a:pt x="1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6" name="Freeform 1625"/>
            <p:cNvSpPr>
              <a:spLocks/>
            </p:cNvSpPr>
            <p:nvPr/>
          </p:nvSpPr>
          <p:spPr bwMode="auto">
            <a:xfrm>
              <a:off x="1222" y="2840"/>
              <a:ext cx="14" cy="16"/>
            </a:xfrm>
            <a:custGeom>
              <a:avLst/>
              <a:gdLst>
                <a:gd name="T0" fmla="*/ 8 w 14"/>
                <a:gd name="T1" fmla="*/ 16 h 16"/>
                <a:gd name="T2" fmla="*/ 4 w 14"/>
                <a:gd name="T3" fmla="*/ 10 h 16"/>
                <a:gd name="T4" fmla="*/ 2 w 14"/>
                <a:gd name="T5" fmla="*/ 4 h 16"/>
                <a:gd name="T6" fmla="*/ 0 w 14"/>
                <a:gd name="T7" fmla="*/ 0 h 16"/>
                <a:gd name="T8" fmla="*/ 6 w 14"/>
                <a:gd name="T9" fmla="*/ 8 h 16"/>
                <a:gd name="T10" fmla="*/ 6 w 14"/>
                <a:gd name="T11" fmla="*/ 10 h 16"/>
                <a:gd name="T12" fmla="*/ 10 w 14"/>
                <a:gd name="T13" fmla="*/ 14 h 16"/>
                <a:gd name="T14" fmla="*/ 6 w 14"/>
                <a:gd name="T15" fmla="*/ 8 h 16"/>
                <a:gd name="T16" fmla="*/ 0 w 14"/>
                <a:gd name="T17" fmla="*/ 0 h 16"/>
                <a:gd name="T18" fmla="*/ 2 w 14"/>
                <a:gd name="T19" fmla="*/ 2 h 16"/>
                <a:gd name="T20" fmla="*/ 6 w 14"/>
                <a:gd name="T21" fmla="*/ 4 h 16"/>
                <a:gd name="T22" fmla="*/ 10 w 14"/>
                <a:gd name="T23" fmla="*/ 8 h 16"/>
                <a:gd name="T24" fmla="*/ 14 w 14"/>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16"/>
                  </a:moveTo>
                  <a:lnTo>
                    <a:pt x="4" y="10"/>
                  </a:lnTo>
                  <a:lnTo>
                    <a:pt x="2" y="4"/>
                  </a:lnTo>
                  <a:lnTo>
                    <a:pt x="0" y="0"/>
                  </a:lnTo>
                  <a:lnTo>
                    <a:pt x="6" y="8"/>
                  </a:lnTo>
                  <a:lnTo>
                    <a:pt x="6" y="10"/>
                  </a:lnTo>
                  <a:lnTo>
                    <a:pt x="10" y="14"/>
                  </a:lnTo>
                  <a:lnTo>
                    <a:pt x="6" y="8"/>
                  </a:lnTo>
                  <a:lnTo>
                    <a:pt x="0" y="0"/>
                  </a:lnTo>
                  <a:lnTo>
                    <a:pt x="2" y="2"/>
                  </a:lnTo>
                  <a:lnTo>
                    <a:pt x="6" y="4"/>
                  </a:lnTo>
                  <a:lnTo>
                    <a:pt x="10" y="8"/>
                  </a:lnTo>
                  <a:lnTo>
                    <a:pt x="14"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7" name="Freeform 1626"/>
            <p:cNvSpPr>
              <a:spLocks/>
            </p:cNvSpPr>
            <p:nvPr/>
          </p:nvSpPr>
          <p:spPr bwMode="auto">
            <a:xfrm>
              <a:off x="1222" y="2842"/>
              <a:ext cx="8" cy="14"/>
            </a:xfrm>
            <a:custGeom>
              <a:avLst/>
              <a:gdLst>
                <a:gd name="T0" fmla="*/ 0 w 8"/>
                <a:gd name="T1" fmla="*/ 0 h 14"/>
                <a:gd name="T2" fmla="*/ 6 w 8"/>
                <a:gd name="T3" fmla="*/ 8 h 14"/>
                <a:gd name="T4" fmla="*/ 8 w 8"/>
                <a:gd name="T5" fmla="*/ 14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0" y="0"/>
                  </a:moveTo>
                  <a:lnTo>
                    <a:pt x="6" y="8"/>
                  </a:lnTo>
                  <a:lnTo>
                    <a:pt x="8" y="14"/>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8" name="Freeform 1627"/>
            <p:cNvSpPr>
              <a:spLocks/>
            </p:cNvSpPr>
            <p:nvPr/>
          </p:nvSpPr>
          <p:spPr bwMode="auto">
            <a:xfrm>
              <a:off x="1180" y="2840"/>
              <a:ext cx="10" cy="18"/>
            </a:xfrm>
            <a:custGeom>
              <a:avLst/>
              <a:gdLst>
                <a:gd name="T0" fmla="*/ 0 w 10"/>
                <a:gd name="T1" fmla="*/ 18 h 18"/>
                <a:gd name="T2" fmla="*/ 4 w 10"/>
                <a:gd name="T3" fmla="*/ 14 h 18"/>
                <a:gd name="T4" fmla="*/ 6 w 10"/>
                <a:gd name="T5" fmla="*/ 10 h 18"/>
                <a:gd name="T6" fmla="*/ 10 w 10"/>
                <a:gd name="T7" fmla="*/ 2 h 18"/>
                <a:gd name="T8" fmla="*/ 10 w 10"/>
                <a:gd name="T9" fmla="*/ 0 h 18"/>
                <a:gd name="T10" fmla="*/ 10 w 10"/>
                <a:gd name="T11" fmla="*/ 4 h 18"/>
                <a:gd name="T12" fmla="*/ 8 w 10"/>
                <a:gd name="T13" fmla="*/ 6 h 18"/>
                <a:gd name="T14" fmla="*/ 4 w 10"/>
                <a:gd name="T15" fmla="*/ 12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18"/>
                  </a:moveTo>
                  <a:lnTo>
                    <a:pt x="4" y="14"/>
                  </a:lnTo>
                  <a:lnTo>
                    <a:pt x="6" y="10"/>
                  </a:lnTo>
                  <a:lnTo>
                    <a:pt x="10" y="2"/>
                  </a:lnTo>
                  <a:lnTo>
                    <a:pt x="10" y="0"/>
                  </a:lnTo>
                  <a:lnTo>
                    <a:pt x="10" y="4"/>
                  </a:lnTo>
                  <a:lnTo>
                    <a:pt x="8" y="6"/>
                  </a:lnTo>
                  <a:lnTo>
                    <a:pt x="4"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9" name="Freeform 1628"/>
            <p:cNvSpPr>
              <a:spLocks/>
            </p:cNvSpPr>
            <p:nvPr/>
          </p:nvSpPr>
          <p:spPr bwMode="auto">
            <a:xfrm>
              <a:off x="1178" y="2840"/>
              <a:ext cx="12" cy="18"/>
            </a:xfrm>
            <a:custGeom>
              <a:avLst/>
              <a:gdLst>
                <a:gd name="T0" fmla="*/ 0 w 12"/>
                <a:gd name="T1" fmla="*/ 14 h 18"/>
                <a:gd name="T2" fmla="*/ 6 w 12"/>
                <a:gd name="T3" fmla="*/ 6 h 18"/>
                <a:gd name="T4" fmla="*/ 10 w 12"/>
                <a:gd name="T5" fmla="*/ 2 h 18"/>
                <a:gd name="T6" fmla="*/ 12 w 12"/>
                <a:gd name="T7" fmla="*/ 0 h 18"/>
                <a:gd name="T8" fmla="*/ 6 w 12"/>
                <a:gd name="T9" fmla="*/ 8 h 18"/>
                <a:gd name="T10" fmla="*/ 6 w 12"/>
                <a:gd name="T11" fmla="*/ 10 h 18"/>
                <a:gd name="T12" fmla="*/ 4 w 12"/>
                <a:gd name="T13" fmla="*/ 16 h 18"/>
                <a:gd name="T14" fmla="*/ 8 w 12"/>
                <a:gd name="T15" fmla="*/ 8 h 18"/>
                <a:gd name="T16" fmla="*/ 12 w 12"/>
                <a:gd name="T17" fmla="*/ 0 h 18"/>
                <a:gd name="T18" fmla="*/ 12 w 12"/>
                <a:gd name="T19" fmla="*/ 4 h 18"/>
                <a:gd name="T20" fmla="*/ 10 w 12"/>
                <a:gd name="T21" fmla="*/ 8 h 18"/>
                <a:gd name="T22" fmla="*/ 10 w 12"/>
                <a:gd name="T23" fmla="*/ 12 h 18"/>
                <a:gd name="T24" fmla="*/ 6 w 12"/>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14"/>
                  </a:moveTo>
                  <a:lnTo>
                    <a:pt x="6" y="6"/>
                  </a:lnTo>
                  <a:lnTo>
                    <a:pt x="10" y="2"/>
                  </a:lnTo>
                  <a:lnTo>
                    <a:pt x="12" y="0"/>
                  </a:lnTo>
                  <a:lnTo>
                    <a:pt x="6" y="8"/>
                  </a:lnTo>
                  <a:lnTo>
                    <a:pt x="6" y="10"/>
                  </a:lnTo>
                  <a:lnTo>
                    <a:pt x="4" y="16"/>
                  </a:lnTo>
                  <a:lnTo>
                    <a:pt x="8" y="8"/>
                  </a:lnTo>
                  <a:lnTo>
                    <a:pt x="12" y="0"/>
                  </a:lnTo>
                  <a:lnTo>
                    <a:pt x="12" y="4"/>
                  </a:lnTo>
                  <a:lnTo>
                    <a:pt x="10" y="8"/>
                  </a:lnTo>
                  <a:lnTo>
                    <a:pt x="10" y="12"/>
                  </a:lnTo>
                  <a:lnTo>
                    <a:pt x="6" y="1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0" name="Freeform 1629"/>
            <p:cNvSpPr>
              <a:spLocks/>
            </p:cNvSpPr>
            <p:nvPr/>
          </p:nvSpPr>
          <p:spPr bwMode="auto">
            <a:xfrm>
              <a:off x="1180" y="2842"/>
              <a:ext cx="10" cy="12"/>
            </a:xfrm>
            <a:custGeom>
              <a:avLst/>
              <a:gdLst>
                <a:gd name="T0" fmla="*/ 10 w 10"/>
                <a:gd name="T1" fmla="*/ 0 h 12"/>
                <a:gd name="T2" fmla="*/ 4 w 10"/>
                <a:gd name="T3" fmla="*/ 6 h 12"/>
                <a:gd name="T4" fmla="*/ 0 w 10"/>
                <a:gd name="T5" fmla="*/ 12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10" y="0"/>
                  </a:moveTo>
                  <a:lnTo>
                    <a:pt x="4" y="6"/>
                  </a:lnTo>
                  <a:lnTo>
                    <a:pt x="0" y="12"/>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1" name="Freeform 1630"/>
            <p:cNvSpPr>
              <a:spLocks/>
            </p:cNvSpPr>
            <p:nvPr/>
          </p:nvSpPr>
          <p:spPr bwMode="auto">
            <a:xfrm>
              <a:off x="1220" y="2830"/>
              <a:ext cx="2" cy="12"/>
            </a:xfrm>
            <a:custGeom>
              <a:avLst/>
              <a:gdLst>
                <a:gd name="T0" fmla="*/ 2 w 2"/>
                <a:gd name="T1" fmla="*/ 12 h 12"/>
                <a:gd name="T2" fmla="*/ 2 w 2"/>
                <a:gd name="T3" fmla="*/ 6 h 12"/>
                <a:gd name="T4" fmla="*/ 0 w 2"/>
                <a:gd name="T5" fmla="*/ 0 h 12"/>
                <a:gd name="T6" fmla="*/ 0 w 2"/>
                <a:gd name="T7" fmla="*/ 4 h 12"/>
                <a:gd name="T8" fmla="*/ 2 w 2"/>
                <a:gd name="T9" fmla="*/ 8 h 12"/>
                <a:gd name="T10" fmla="*/ 0 60000 65536"/>
                <a:gd name="T11" fmla="*/ 0 60000 65536"/>
                <a:gd name="T12" fmla="*/ 0 60000 65536"/>
                <a:gd name="T13" fmla="*/ 0 60000 65536"/>
                <a:gd name="T14" fmla="*/ 0 60000 65536"/>
                <a:gd name="T15" fmla="*/ 0 w 2"/>
                <a:gd name="T16" fmla="*/ 0 h 12"/>
                <a:gd name="T17" fmla="*/ 2 w 2"/>
                <a:gd name="T18" fmla="*/ 12 h 12"/>
              </a:gdLst>
              <a:ahLst/>
              <a:cxnLst>
                <a:cxn ang="T10">
                  <a:pos x="T0" y="T1"/>
                </a:cxn>
                <a:cxn ang="T11">
                  <a:pos x="T2" y="T3"/>
                </a:cxn>
                <a:cxn ang="T12">
                  <a:pos x="T4" y="T5"/>
                </a:cxn>
                <a:cxn ang="T13">
                  <a:pos x="T6" y="T7"/>
                </a:cxn>
                <a:cxn ang="T14">
                  <a:pos x="T8" y="T9"/>
                </a:cxn>
              </a:cxnLst>
              <a:rect l="T15" t="T16" r="T17" b="T18"/>
              <a:pathLst>
                <a:path w="2" h="12">
                  <a:moveTo>
                    <a:pt x="2" y="12"/>
                  </a:moveTo>
                  <a:lnTo>
                    <a:pt x="2" y="6"/>
                  </a:lnTo>
                  <a:lnTo>
                    <a:pt x="0" y="0"/>
                  </a:lnTo>
                  <a:lnTo>
                    <a:pt x="0" y="4"/>
                  </a:lnTo>
                  <a:lnTo>
                    <a:pt x="2" y="8"/>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2" name="Freeform 1631"/>
            <p:cNvSpPr>
              <a:spLocks/>
            </p:cNvSpPr>
            <p:nvPr/>
          </p:nvSpPr>
          <p:spPr bwMode="auto">
            <a:xfrm>
              <a:off x="1218" y="2830"/>
              <a:ext cx="6" cy="12"/>
            </a:xfrm>
            <a:custGeom>
              <a:avLst/>
              <a:gdLst>
                <a:gd name="T0" fmla="*/ 2 w 6"/>
                <a:gd name="T1" fmla="*/ 12 h 12"/>
                <a:gd name="T2" fmla="*/ 0 w 6"/>
                <a:gd name="T3" fmla="*/ 6 h 12"/>
                <a:gd name="T4" fmla="*/ 2 w 6"/>
                <a:gd name="T5" fmla="*/ 2 h 12"/>
                <a:gd name="T6" fmla="*/ 2 w 6"/>
                <a:gd name="T7" fmla="*/ 0 h 12"/>
                <a:gd name="T8" fmla="*/ 2 w 6"/>
                <a:gd name="T9" fmla="*/ 6 h 12"/>
                <a:gd name="T10" fmla="*/ 2 w 6"/>
                <a:gd name="T11" fmla="*/ 8 h 12"/>
                <a:gd name="T12" fmla="*/ 4 w 6"/>
                <a:gd name="T13" fmla="*/ 10 h 12"/>
                <a:gd name="T14" fmla="*/ 2 w 6"/>
                <a:gd name="T15" fmla="*/ 0 h 12"/>
                <a:gd name="T16" fmla="*/ 4 w 6"/>
                <a:gd name="T17" fmla="*/ 4 h 12"/>
                <a:gd name="T18" fmla="*/ 6 w 6"/>
                <a:gd name="T19" fmla="*/ 6 h 12"/>
                <a:gd name="T20" fmla="*/ 6 w 6"/>
                <a:gd name="T21" fmla="*/ 1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0" y="6"/>
                  </a:lnTo>
                  <a:lnTo>
                    <a:pt x="2" y="2"/>
                  </a:lnTo>
                  <a:lnTo>
                    <a:pt x="2" y="0"/>
                  </a:lnTo>
                  <a:lnTo>
                    <a:pt x="2" y="6"/>
                  </a:lnTo>
                  <a:lnTo>
                    <a:pt x="2" y="8"/>
                  </a:lnTo>
                  <a:lnTo>
                    <a:pt x="4" y="10"/>
                  </a:lnTo>
                  <a:lnTo>
                    <a:pt x="2" y="0"/>
                  </a:lnTo>
                  <a:lnTo>
                    <a:pt x="4" y="4"/>
                  </a:lnTo>
                  <a:lnTo>
                    <a:pt x="6" y="6"/>
                  </a:lnTo>
                  <a:lnTo>
                    <a:pt x="6"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3" name="Freeform 1632"/>
            <p:cNvSpPr>
              <a:spLocks/>
            </p:cNvSpPr>
            <p:nvPr/>
          </p:nvSpPr>
          <p:spPr bwMode="auto">
            <a:xfrm>
              <a:off x="1220" y="2830"/>
              <a:ext cx="1" cy="10"/>
            </a:xfrm>
            <a:custGeom>
              <a:avLst/>
              <a:gdLst>
                <a:gd name="T0" fmla="*/ 0 w 1"/>
                <a:gd name="T1" fmla="*/ 0 h 10"/>
                <a:gd name="T2" fmla="*/ 0 w 1"/>
                <a:gd name="T3" fmla="*/ 6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6"/>
                  </a:lnTo>
                  <a:lnTo>
                    <a:pt x="0" y="10"/>
                  </a:lnTo>
                </a:path>
              </a:pathLst>
            </a:custGeom>
            <a:noFill/>
            <a:ln w="6350">
              <a:solidFill>
                <a:srgbClr val="1F8E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4" name="Freeform 1633"/>
            <p:cNvSpPr>
              <a:spLocks/>
            </p:cNvSpPr>
            <p:nvPr/>
          </p:nvSpPr>
          <p:spPr bwMode="auto">
            <a:xfrm>
              <a:off x="1190" y="2818"/>
              <a:ext cx="54" cy="82"/>
            </a:xfrm>
            <a:custGeom>
              <a:avLst/>
              <a:gdLst>
                <a:gd name="T0" fmla="*/ 0 w 54"/>
                <a:gd name="T1" fmla="*/ 82 h 82"/>
                <a:gd name="T2" fmla="*/ 0 w 54"/>
                <a:gd name="T3" fmla="*/ 64 h 82"/>
                <a:gd name="T4" fmla="*/ 4 w 54"/>
                <a:gd name="T5" fmla="*/ 48 h 82"/>
                <a:gd name="T6" fmla="*/ 8 w 54"/>
                <a:gd name="T7" fmla="*/ 36 h 82"/>
                <a:gd name="T8" fmla="*/ 12 w 54"/>
                <a:gd name="T9" fmla="*/ 24 h 82"/>
                <a:gd name="T10" fmla="*/ 10 w 54"/>
                <a:gd name="T11" fmla="*/ 22 h 82"/>
                <a:gd name="T12" fmla="*/ 6 w 54"/>
                <a:gd name="T13" fmla="*/ 20 h 82"/>
                <a:gd name="T14" fmla="*/ 2 w 54"/>
                <a:gd name="T15" fmla="*/ 20 h 82"/>
                <a:gd name="T16" fmla="*/ 0 w 54"/>
                <a:gd name="T17" fmla="*/ 22 h 82"/>
                <a:gd name="T18" fmla="*/ 2 w 54"/>
                <a:gd name="T19" fmla="*/ 20 h 82"/>
                <a:gd name="T20" fmla="*/ 6 w 54"/>
                <a:gd name="T21" fmla="*/ 20 h 82"/>
                <a:gd name="T22" fmla="*/ 10 w 54"/>
                <a:gd name="T23" fmla="*/ 22 h 82"/>
                <a:gd name="T24" fmla="*/ 12 w 54"/>
                <a:gd name="T25" fmla="*/ 24 h 82"/>
                <a:gd name="T26" fmla="*/ 20 w 54"/>
                <a:gd name="T27" fmla="*/ 10 h 82"/>
                <a:gd name="T28" fmla="*/ 28 w 54"/>
                <a:gd name="T29" fmla="*/ 2 h 82"/>
                <a:gd name="T30" fmla="*/ 32 w 54"/>
                <a:gd name="T31" fmla="*/ 0 h 82"/>
                <a:gd name="T32" fmla="*/ 36 w 54"/>
                <a:gd name="T33" fmla="*/ 0 h 82"/>
                <a:gd name="T34" fmla="*/ 38 w 54"/>
                <a:gd name="T35" fmla="*/ 0 h 82"/>
                <a:gd name="T36" fmla="*/ 48 w 54"/>
                <a:gd name="T37" fmla="*/ 2 h 82"/>
                <a:gd name="T38" fmla="*/ 54 w 54"/>
                <a:gd name="T39" fmla="*/ 4 h 82"/>
                <a:gd name="T40" fmla="*/ 48 w 54"/>
                <a:gd name="T41" fmla="*/ 2 h 82"/>
                <a:gd name="T42" fmla="*/ 38 w 54"/>
                <a:gd name="T43" fmla="*/ 0 h 82"/>
                <a:gd name="T44" fmla="*/ 46 w 54"/>
                <a:gd name="T45" fmla="*/ 6 h 82"/>
                <a:gd name="T46" fmla="*/ 52 w 54"/>
                <a:gd name="T47" fmla="*/ 10 h 82"/>
                <a:gd name="T48" fmla="*/ 50 w 54"/>
                <a:gd name="T49" fmla="*/ 10 h 82"/>
                <a:gd name="T50" fmla="*/ 46 w 54"/>
                <a:gd name="T51" fmla="*/ 6 h 82"/>
                <a:gd name="T52" fmla="*/ 36 w 54"/>
                <a:gd name="T53" fmla="*/ 0 h 82"/>
                <a:gd name="T54" fmla="*/ 30 w 54"/>
                <a:gd name="T55" fmla="*/ 2 h 82"/>
                <a:gd name="T56" fmla="*/ 34 w 54"/>
                <a:gd name="T57" fmla="*/ 2 h 82"/>
                <a:gd name="T58" fmla="*/ 36 w 54"/>
                <a:gd name="T59" fmla="*/ 4 h 82"/>
                <a:gd name="T60" fmla="*/ 34 w 54"/>
                <a:gd name="T61" fmla="*/ 4 h 82"/>
                <a:gd name="T62" fmla="*/ 28 w 54"/>
                <a:gd name="T63" fmla="*/ 2 h 82"/>
                <a:gd name="T64" fmla="*/ 22 w 54"/>
                <a:gd name="T65" fmla="*/ 8 h 82"/>
                <a:gd name="T66" fmla="*/ 28 w 54"/>
                <a:gd name="T67" fmla="*/ 10 h 82"/>
                <a:gd name="T68" fmla="*/ 30 w 54"/>
                <a:gd name="T69" fmla="*/ 12 h 82"/>
                <a:gd name="T70" fmla="*/ 28 w 54"/>
                <a:gd name="T71" fmla="*/ 10 h 82"/>
                <a:gd name="T72" fmla="*/ 22 w 54"/>
                <a:gd name="T73" fmla="*/ 10 h 82"/>
                <a:gd name="T74" fmla="*/ 12 w 54"/>
                <a:gd name="T75" fmla="*/ 24 h 82"/>
                <a:gd name="T76" fmla="*/ 16 w 54"/>
                <a:gd name="T77" fmla="*/ 20 h 82"/>
                <a:gd name="T78" fmla="*/ 22 w 54"/>
                <a:gd name="T79" fmla="*/ 20 h 82"/>
                <a:gd name="T80" fmla="*/ 26 w 54"/>
                <a:gd name="T81" fmla="*/ 20 h 82"/>
                <a:gd name="T82" fmla="*/ 32 w 54"/>
                <a:gd name="T83" fmla="*/ 22 h 82"/>
                <a:gd name="T84" fmla="*/ 32 w 54"/>
                <a:gd name="T85" fmla="*/ 24 h 82"/>
                <a:gd name="T86" fmla="*/ 22 w 54"/>
                <a:gd name="T87" fmla="*/ 20 h 82"/>
                <a:gd name="T88" fmla="*/ 16 w 54"/>
                <a:gd name="T89" fmla="*/ 20 h 82"/>
                <a:gd name="T90" fmla="*/ 14 w 54"/>
                <a:gd name="T91" fmla="*/ 24 h 82"/>
                <a:gd name="T92" fmla="*/ 12 w 54"/>
                <a:gd name="T93" fmla="*/ 26 h 82"/>
                <a:gd name="T94" fmla="*/ 8 w 54"/>
                <a:gd name="T95" fmla="*/ 36 h 82"/>
                <a:gd name="T96" fmla="*/ 4 w 54"/>
                <a:gd name="T97" fmla="*/ 50 h 82"/>
                <a:gd name="T98" fmla="*/ 0 w 54"/>
                <a:gd name="T99" fmla="*/ 64 h 82"/>
                <a:gd name="T100" fmla="*/ 0 w 54"/>
                <a:gd name="T101" fmla="*/ 82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82"/>
                <a:gd name="T155" fmla="*/ 54 w 54"/>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82">
                  <a:moveTo>
                    <a:pt x="0" y="82"/>
                  </a:moveTo>
                  <a:lnTo>
                    <a:pt x="0" y="64"/>
                  </a:lnTo>
                  <a:lnTo>
                    <a:pt x="4" y="48"/>
                  </a:lnTo>
                  <a:lnTo>
                    <a:pt x="8" y="36"/>
                  </a:lnTo>
                  <a:lnTo>
                    <a:pt x="12" y="24"/>
                  </a:lnTo>
                  <a:lnTo>
                    <a:pt x="10" y="22"/>
                  </a:lnTo>
                  <a:lnTo>
                    <a:pt x="6" y="20"/>
                  </a:lnTo>
                  <a:lnTo>
                    <a:pt x="2" y="20"/>
                  </a:lnTo>
                  <a:lnTo>
                    <a:pt x="0" y="22"/>
                  </a:lnTo>
                  <a:lnTo>
                    <a:pt x="2" y="20"/>
                  </a:lnTo>
                  <a:lnTo>
                    <a:pt x="6" y="20"/>
                  </a:lnTo>
                  <a:lnTo>
                    <a:pt x="10" y="22"/>
                  </a:lnTo>
                  <a:lnTo>
                    <a:pt x="12" y="24"/>
                  </a:lnTo>
                  <a:lnTo>
                    <a:pt x="20" y="10"/>
                  </a:lnTo>
                  <a:lnTo>
                    <a:pt x="28" y="2"/>
                  </a:lnTo>
                  <a:lnTo>
                    <a:pt x="32" y="0"/>
                  </a:lnTo>
                  <a:lnTo>
                    <a:pt x="36" y="0"/>
                  </a:lnTo>
                  <a:lnTo>
                    <a:pt x="38" y="0"/>
                  </a:lnTo>
                  <a:lnTo>
                    <a:pt x="48" y="2"/>
                  </a:lnTo>
                  <a:lnTo>
                    <a:pt x="54" y="4"/>
                  </a:lnTo>
                  <a:lnTo>
                    <a:pt x="48" y="2"/>
                  </a:lnTo>
                  <a:lnTo>
                    <a:pt x="38" y="0"/>
                  </a:lnTo>
                  <a:lnTo>
                    <a:pt x="46" y="6"/>
                  </a:lnTo>
                  <a:lnTo>
                    <a:pt x="52" y="10"/>
                  </a:lnTo>
                  <a:lnTo>
                    <a:pt x="50" y="10"/>
                  </a:lnTo>
                  <a:lnTo>
                    <a:pt x="46" y="6"/>
                  </a:lnTo>
                  <a:lnTo>
                    <a:pt x="36" y="0"/>
                  </a:lnTo>
                  <a:lnTo>
                    <a:pt x="30" y="2"/>
                  </a:lnTo>
                  <a:lnTo>
                    <a:pt x="34" y="2"/>
                  </a:lnTo>
                  <a:lnTo>
                    <a:pt x="36" y="4"/>
                  </a:lnTo>
                  <a:lnTo>
                    <a:pt x="34" y="4"/>
                  </a:lnTo>
                  <a:lnTo>
                    <a:pt x="28" y="2"/>
                  </a:lnTo>
                  <a:lnTo>
                    <a:pt x="22" y="8"/>
                  </a:lnTo>
                  <a:lnTo>
                    <a:pt x="28" y="10"/>
                  </a:lnTo>
                  <a:lnTo>
                    <a:pt x="30" y="12"/>
                  </a:lnTo>
                  <a:lnTo>
                    <a:pt x="28" y="10"/>
                  </a:lnTo>
                  <a:lnTo>
                    <a:pt x="22" y="10"/>
                  </a:lnTo>
                  <a:lnTo>
                    <a:pt x="12" y="24"/>
                  </a:lnTo>
                  <a:lnTo>
                    <a:pt x="16" y="20"/>
                  </a:lnTo>
                  <a:lnTo>
                    <a:pt x="22" y="20"/>
                  </a:lnTo>
                  <a:lnTo>
                    <a:pt x="26" y="20"/>
                  </a:lnTo>
                  <a:lnTo>
                    <a:pt x="32" y="22"/>
                  </a:lnTo>
                  <a:lnTo>
                    <a:pt x="32" y="24"/>
                  </a:lnTo>
                  <a:lnTo>
                    <a:pt x="22" y="20"/>
                  </a:lnTo>
                  <a:lnTo>
                    <a:pt x="16" y="20"/>
                  </a:lnTo>
                  <a:lnTo>
                    <a:pt x="14" y="24"/>
                  </a:lnTo>
                  <a:lnTo>
                    <a:pt x="12" y="26"/>
                  </a:lnTo>
                  <a:lnTo>
                    <a:pt x="8" y="36"/>
                  </a:lnTo>
                  <a:lnTo>
                    <a:pt x="4" y="50"/>
                  </a:lnTo>
                  <a:lnTo>
                    <a:pt x="0" y="64"/>
                  </a:lnTo>
                  <a:lnTo>
                    <a:pt x="0" y="82"/>
                  </a:lnTo>
                  <a:close/>
                </a:path>
              </a:pathLst>
            </a:custGeom>
            <a:solidFill>
              <a:srgbClr val="47A568"/>
            </a:solidFill>
            <a:ln w="3175">
              <a:solidFill>
                <a:srgbClr val="4C6952"/>
              </a:solidFill>
              <a:round/>
              <a:headEnd/>
              <a:tailEnd/>
            </a:ln>
          </p:spPr>
          <p:txBody>
            <a:bodyPr/>
            <a:lstStyle/>
            <a:p>
              <a:endParaRPr lang="en-US"/>
            </a:p>
          </p:txBody>
        </p:sp>
        <p:sp>
          <p:nvSpPr>
            <p:cNvPr id="30575" name="Freeform 1634"/>
            <p:cNvSpPr>
              <a:spLocks/>
            </p:cNvSpPr>
            <p:nvPr/>
          </p:nvSpPr>
          <p:spPr bwMode="auto">
            <a:xfrm>
              <a:off x="1176" y="2820"/>
              <a:ext cx="14" cy="82"/>
            </a:xfrm>
            <a:custGeom>
              <a:avLst/>
              <a:gdLst>
                <a:gd name="T0" fmla="*/ 14 w 14"/>
                <a:gd name="T1" fmla="*/ 82 h 82"/>
                <a:gd name="T2" fmla="*/ 10 w 14"/>
                <a:gd name="T3" fmla="*/ 70 h 82"/>
                <a:gd name="T4" fmla="*/ 8 w 14"/>
                <a:gd name="T5" fmla="*/ 58 h 82"/>
                <a:gd name="T6" fmla="*/ 10 w 14"/>
                <a:gd name="T7" fmla="*/ 48 h 82"/>
                <a:gd name="T8" fmla="*/ 10 w 14"/>
                <a:gd name="T9" fmla="*/ 40 h 82"/>
                <a:gd name="T10" fmla="*/ 10 w 14"/>
                <a:gd name="T11" fmla="*/ 34 h 82"/>
                <a:gd name="T12" fmla="*/ 4 w 14"/>
                <a:gd name="T13" fmla="*/ 18 h 82"/>
                <a:gd name="T14" fmla="*/ 0 w 14"/>
                <a:gd name="T15" fmla="*/ 0 h 82"/>
                <a:gd name="T16" fmla="*/ 2 w 14"/>
                <a:gd name="T17" fmla="*/ 8 h 82"/>
                <a:gd name="T18" fmla="*/ 2 w 14"/>
                <a:gd name="T19" fmla="*/ 14 h 82"/>
                <a:gd name="T20" fmla="*/ 2 w 14"/>
                <a:gd name="T21" fmla="*/ 20 h 82"/>
                <a:gd name="T22" fmla="*/ 4 w 14"/>
                <a:gd name="T23" fmla="*/ 26 h 82"/>
                <a:gd name="T24" fmla="*/ 6 w 14"/>
                <a:gd name="T25" fmla="*/ 32 h 82"/>
                <a:gd name="T26" fmla="*/ 8 w 14"/>
                <a:gd name="T27" fmla="*/ 42 h 82"/>
                <a:gd name="T28" fmla="*/ 10 w 14"/>
                <a:gd name="T29" fmla="*/ 54 h 82"/>
                <a:gd name="T30" fmla="*/ 10 w 14"/>
                <a:gd name="T31" fmla="*/ 66 h 82"/>
                <a:gd name="T32" fmla="*/ 12 w 14"/>
                <a:gd name="T33" fmla="*/ 74 h 82"/>
                <a:gd name="T34" fmla="*/ 14 w 14"/>
                <a:gd name="T35" fmla="*/ 80 h 82"/>
                <a:gd name="T36" fmla="*/ 14 w 14"/>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2"/>
                <a:gd name="T59" fmla="*/ 14 w 14"/>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2">
                  <a:moveTo>
                    <a:pt x="14" y="82"/>
                  </a:moveTo>
                  <a:lnTo>
                    <a:pt x="10" y="70"/>
                  </a:lnTo>
                  <a:lnTo>
                    <a:pt x="8" y="58"/>
                  </a:lnTo>
                  <a:lnTo>
                    <a:pt x="10" y="48"/>
                  </a:lnTo>
                  <a:lnTo>
                    <a:pt x="10" y="40"/>
                  </a:lnTo>
                  <a:lnTo>
                    <a:pt x="10" y="34"/>
                  </a:lnTo>
                  <a:lnTo>
                    <a:pt x="4" y="18"/>
                  </a:lnTo>
                  <a:lnTo>
                    <a:pt x="0" y="0"/>
                  </a:lnTo>
                  <a:lnTo>
                    <a:pt x="2" y="8"/>
                  </a:lnTo>
                  <a:lnTo>
                    <a:pt x="2" y="14"/>
                  </a:lnTo>
                  <a:lnTo>
                    <a:pt x="2" y="20"/>
                  </a:lnTo>
                  <a:lnTo>
                    <a:pt x="4" y="26"/>
                  </a:lnTo>
                  <a:lnTo>
                    <a:pt x="6" y="32"/>
                  </a:lnTo>
                  <a:lnTo>
                    <a:pt x="8" y="42"/>
                  </a:lnTo>
                  <a:lnTo>
                    <a:pt x="10" y="54"/>
                  </a:lnTo>
                  <a:lnTo>
                    <a:pt x="10" y="66"/>
                  </a:lnTo>
                  <a:lnTo>
                    <a:pt x="12" y="74"/>
                  </a:lnTo>
                  <a:lnTo>
                    <a:pt x="14" y="80"/>
                  </a:lnTo>
                  <a:lnTo>
                    <a:pt x="14" y="82"/>
                  </a:lnTo>
                  <a:close/>
                </a:path>
              </a:pathLst>
            </a:custGeom>
            <a:solidFill>
              <a:srgbClr val="55A26A"/>
            </a:solidFill>
            <a:ln w="3175">
              <a:solidFill>
                <a:srgbClr val="1D1D1B"/>
              </a:solidFill>
              <a:round/>
              <a:headEnd/>
              <a:tailEnd/>
            </a:ln>
          </p:spPr>
          <p:txBody>
            <a:bodyPr/>
            <a:lstStyle/>
            <a:p>
              <a:endParaRPr lang="en-US"/>
            </a:p>
          </p:txBody>
        </p:sp>
        <p:sp>
          <p:nvSpPr>
            <p:cNvPr id="30576" name="Freeform 1635"/>
            <p:cNvSpPr>
              <a:spLocks/>
            </p:cNvSpPr>
            <p:nvPr/>
          </p:nvSpPr>
          <p:spPr bwMode="auto">
            <a:xfrm>
              <a:off x="1186" y="2738"/>
              <a:ext cx="22" cy="62"/>
            </a:xfrm>
            <a:custGeom>
              <a:avLst/>
              <a:gdLst>
                <a:gd name="T0" fmla="*/ 8 w 22"/>
                <a:gd name="T1" fmla="*/ 16 h 62"/>
                <a:gd name="T2" fmla="*/ 14 w 22"/>
                <a:gd name="T3" fmla="*/ 30 h 62"/>
                <a:gd name="T4" fmla="*/ 20 w 22"/>
                <a:gd name="T5" fmla="*/ 48 h 62"/>
                <a:gd name="T6" fmla="*/ 22 w 22"/>
                <a:gd name="T7" fmla="*/ 62 h 62"/>
                <a:gd name="T8" fmla="*/ 16 w 22"/>
                <a:gd name="T9" fmla="*/ 44 h 62"/>
                <a:gd name="T10" fmla="*/ 10 w 22"/>
                <a:gd name="T11" fmla="*/ 30 h 62"/>
                <a:gd name="T12" fmla="*/ 2 w 22"/>
                <a:gd name="T13" fmla="*/ 10 h 62"/>
                <a:gd name="T14" fmla="*/ 0 w 22"/>
                <a:gd name="T15" fmla="*/ 0 h 62"/>
                <a:gd name="T16" fmla="*/ 8 w 22"/>
                <a:gd name="T17" fmla="*/ 1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8" y="16"/>
                  </a:moveTo>
                  <a:lnTo>
                    <a:pt x="14" y="30"/>
                  </a:lnTo>
                  <a:lnTo>
                    <a:pt x="20" y="48"/>
                  </a:lnTo>
                  <a:lnTo>
                    <a:pt x="22" y="62"/>
                  </a:lnTo>
                  <a:lnTo>
                    <a:pt x="16" y="44"/>
                  </a:lnTo>
                  <a:lnTo>
                    <a:pt x="10" y="30"/>
                  </a:lnTo>
                  <a:lnTo>
                    <a:pt x="2" y="10"/>
                  </a:lnTo>
                  <a:lnTo>
                    <a:pt x="0" y="0"/>
                  </a:lnTo>
                  <a:lnTo>
                    <a:pt x="8" y="16"/>
                  </a:lnTo>
                  <a:close/>
                </a:path>
              </a:pathLst>
            </a:custGeom>
            <a:solidFill>
              <a:srgbClr val="47A568"/>
            </a:solidFill>
            <a:ln w="3175">
              <a:solidFill>
                <a:srgbClr val="1D1D1B"/>
              </a:solidFill>
              <a:round/>
              <a:headEnd/>
              <a:tailEnd/>
            </a:ln>
          </p:spPr>
          <p:txBody>
            <a:bodyPr/>
            <a:lstStyle/>
            <a:p>
              <a:endParaRPr lang="en-US"/>
            </a:p>
          </p:txBody>
        </p:sp>
        <p:sp>
          <p:nvSpPr>
            <p:cNvPr id="30577" name="Freeform 1636"/>
            <p:cNvSpPr>
              <a:spLocks/>
            </p:cNvSpPr>
            <p:nvPr/>
          </p:nvSpPr>
          <p:spPr bwMode="auto">
            <a:xfrm>
              <a:off x="1186" y="2804"/>
              <a:ext cx="32" cy="102"/>
            </a:xfrm>
            <a:custGeom>
              <a:avLst/>
              <a:gdLst>
                <a:gd name="T0" fmla="*/ 6 w 32"/>
                <a:gd name="T1" fmla="*/ 66 h 102"/>
                <a:gd name="T2" fmla="*/ 4 w 32"/>
                <a:gd name="T3" fmla="*/ 86 h 102"/>
                <a:gd name="T4" fmla="*/ 0 w 32"/>
                <a:gd name="T5" fmla="*/ 102 h 102"/>
                <a:gd name="T6" fmla="*/ 4 w 32"/>
                <a:gd name="T7" fmla="*/ 98 h 102"/>
                <a:gd name="T8" fmla="*/ 6 w 32"/>
                <a:gd name="T9" fmla="*/ 90 h 102"/>
                <a:gd name="T10" fmla="*/ 10 w 32"/>
                <a:gd name="T11" fmla="*/ 70 h 102"/>
                <a:gd name="T12" fmla="*/ 14 w 32"/>
                <a:gd name="T13" fmla="*/ 52 h 102"/>
                <a:gd name="T14" fmla="*/ 16 w 32"/>
                <a:gd name="T15" fmla="*/ 38 h 102"/>
                <a:gd name="T16" fmla="*/ 18 w 32"/>
                <a:gd name="T17" fmla="*/ 30 h 102"/>
                <a:gd name="T18" fmla="*/ 20 w 32"/>
                <a:gd name="T19" fmla="*/ 26 h 102"/>
                <a:gd name="T20" fmla="*/ 32 w 32"/>
                <a:gd name="T21" fmla="*/ 0 h 102"/>
                <a:gd name="T22" fmla="*/ 18 w 32"/>
                <a:gd name="T23" fmla="*/ 18 h 102"/>
                <a:gd name="T24" fmla="*/ 14 w 32"/>
                <a:gd name="T25" fmla="*/ 26 h 102"/>
                <a:gd name="T26" fmla="*/ 10 w 32"/>
                <a:gd name="T27" fmla="*/ 42 h 102"/>
                <a:gd name="T28" fmla="*/ 6 w 32"/>
                <a:gd name="T29" fmla="*/ 6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02"/>
                <a:gd name="T47" fmla="*/ 32 w 32"/>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02">
                  <a:moveTo>
                    <a:pt x="6" y="66"/>
                  </a:moveTo>
                  <a:lnTo>
                    <a:pt x="4" y="86"/>
                  </a:lnTo>
                  <a:lnTo>
                    <a:pt x="0" y="102"/>
                  </a:lnTo>
                  <a:lnTo>
                    <a:pt x="4" y="98"/>
                  </a:lnTo>
                  <a:lnTo>
                    <a:pt x="6" y="90"/>
                  </a:lnTo>
                  <a:lnTo>
                    <a:pt x="10" y="70"/>
                  </a:lnTo>
                  <a:lnTo>
                    <a:pt x="14" y="52"/>
                  </a:lnTo>
                  <a:lnTo>
                    <a:pt x="16" y="38"/>
                  </a:lnTo>
                  <a:lnTo>
                    <a:pt x="18" y="30"/>
                  </a:lnTo>
                  <a:lnTo>
                    <a:pt x="20" y="26"/>
                  </a:lnTo>
                  <a:lnTo>
                    <a:pt x="32" y="0"/>
                  </a:lnTo>
                  <a:lnTo>
                    <a:pt x="18" y="18"/>
                  </a:lnTo>
                  <a:lnTo>
                    <a:pt x="14" y="26"/>
                  </a:lnTo>
                  <a:lnTo>
                    <a:pt x="10" y="42"/>
                  </a:lnTo>
                  <a:lnTo>
                    <a:pt x="6" y="66"/>
                  </a:lnTo>
                  <a:close/>
                </a:path>
              </a:pathLst>
            </a:custGeom>
            <a:solidFill>
              <a:srgbClr val="55A26A"/>
            </a:solidFill>
            <a:ln w="3175">
              <a:solidFill>
                <a:srgbClr val="1D1D1B"/>
              </a:solidFill>
              <a:round/>
              <a:headEnd/>
              <a:tailEnd/>
            </a:ln>
          </p:spPr>
          <p:txBody>
            <a:bodyPr/>
            <a:lstStyle/>
            <a:p>
              <a:endParaRPr lang="en-US"/>
            </a:p>
          </p:txBody>
        </p:sp>
        <p:sp>
          <p:nvSpPr>
            <p:cNvPr id="30578" name="Freeform 1637"/>
            <p:cNvSpPr>
              <a:spLocks/>
            </p:cNvSpPr>
            <p:nvPr/>
          </p:nvSpPr>
          <p:spPr bwMode="auto">
            <a:xfrm>
              <a:off x="1218" y="2758"/>
              <a:ext cx="46" cy="46"/>
            </a:xfrm>
            <a:custGeom>
              <a:avLst/>
              <a:gdLst>
                <a:gd name="T0" fmla="*/ 32 w 46"/>
                <a:gd name="T1" fmla="*/ 10 h 46"/>
                <a:gd name="T2" fmla="*/ 20 w 46"/>
                <a:gd name="T3" fmla="*/ 20 h 46"/>
                <a:gd name="T4" fmla="*/ 8 w 46"/>
                <a:gd name="T5" fmla="*/ 34 h 46"/>
                <a:gd name="T6" fmla="*/ 0 w 46"/>
                <a:gd name="T7" fmla="*/ 46 h 46"/>
                <a:gd name="T8" fmla="*/ 12 w 46"/>
                <a:gd name="T9" fmla="*/ 32 h 46"/>
                <a:gd name="T10" fmla="*/ 24 w 46"/>
                <a:gd name="T11" fmla="*/ 22 h 46"/>
                <a:gd name="T12" fmla="*/ 40 w 46"/>
                <a:gd name="T13" fmla="*/ 6 h 46"/>
                <a:gd name="T14" fmla="*/ 46 w 46"/>
                <a:gd name="T15" fmla="*/ 0 h 46"/>
                <a:gd name="T16" fmla="*/ 32 w 46"/>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32" y="10"/>
                  </a:moveTo>
                  <a:lnTo>
                    <a:pt x="20" y="20"/>
                  </a:lnTo>
                  <a:lnTo>
                    <a:pt x="8" y="34"/>
                  </a:lnTo>
                  <a:lnTo>
                    <a:pt x="0" y="46"/>
                  </a:lnTo>
                  <a:lnTo>
                    <a:pt x="12" y="32"/>
                  </a:lnTo>
                  <a:lnTo>
                    <a:pt x="24" y="22"/>
                  </a:lnTo>
                  <a:lnTo>
                    <a:pt x="40" y="6"/>
                  </a:lnTo>
                  <a:lnTo>
                    <a:pt x="46" y="0"/>
                  </a:lnTo>
                  <a:lnTo>
                    <a:pt x="32" y="10"/>
                  </a:lnTo>
                  <a:close/>
                </a:path>
              </a:pathLst>
            </a:custGeom>
            <a:solidFill>
              <a:srgbClr val="47A568"/>
            </a:solidFill>
            <a:ln w="3175">
              <a:solidFill>
                <a:srgbClr val="1D1D1B"/>
              </a:solidFill>
              <a:round/>
              <a:headEnd/>
              <a:tailEnd/>
            </a:ln>
          </p:spPr>
          <p:txBody>
            <a:bodyPr/>
            <a:lstStyle/>
            <a:p>
              <a:endParaRPr lang="en-US"/>
            </a:p>
          </p:txBody>
        </p:sp>
        <p:sp>
          <p:nvSpPr>
            <p:cNvPr id="30579" name="Freeform 1638"/>
            <p:cNvSpPr>
              <a:spLocks/>
            </p:cNvSpPr>
            <p:nvPr/>
          </p:nvSpPr>
          <p:spPr bwMode="auto">
            <a:xfrm>
              <a:off x="1192" y="2846"/>
              <a:ext cx="42" cy="56"/>
            </a:xfrm>
            <a:custGeom>
              <a:avLst/>
              <a:gdLst>
                <a:gd name="T0" fmla="*/ 0 w 42"/>
                <a:gd name="T1" fmla="*/ 56 h 56"/>
                <a:gd name="T2" fmla="*/ 4 w 42"/>
                <a:gd name="T3" fmla="*/ 44 h 56"/>
                <a:gd name="T4" fmla="*/ 8 w 42"/>
                <a:gd name="T5" fmla="*/ 32 h 56"/>
                <a:gd name="T6" fmla="*/ 10 w 42"/>
                <a:gd name="T7" fmla="*/ 20 h 56"/>
                <a:gd name="T8" fmla="*/ 14 w 42"/>
                <a:gd name="T9" fmla="*/ 4 h 56"/>
                <a:gd name="T10" fmla="*/ 16 w 42"/>
                <a:gd name="T11" fmla="*/ 4 h 56"/>
                <a:gd name="T12" fmla="*/ 18 w 42"/>
                <a:gd name="T13" fmla="*/ 4 h 56"/>
                <a:gd name="T14" fmla="*/ 28 w 42"/>
                <a:gd name="T15" fmla="*/ 10 h 56"/>
                <a:gd name="T16" fmla="*/ 36 w 42"/>
                <a:gd name="T17" fmla="*/ 14 h 56"/>
                <a:gd name="T18" fmla="*/ 40 w 42"/>
                <a:gd name="T19" fmla="*/ 14 h 56"/>
                <a:gd name="T20" fmla="*/ 42 w 42"/>
                <a:gd name="T21" fmla="*/ 12 h 56"/>
                <a:gd name="T22" fmla="*/ 40 w 42"/>
                <a:gd name="T23" fmla="*/ 14 h 56"/>
                <a:gd name="T24" fmla="*/ 36 w 42"/>
                <a:gd name="T25" fmla="*/ 14 h 56"/>
                <a:gd name="T26" fmla="*/ 26 w 42"/>
                <a:gd name="T27" fmla="*/ 8 h 56"/>
                <a:gd name="T28" fmla="*/ 16 w 42"/>
                <a:gd name="T29" fmla="*/ 0 h 56"/>
                <a:gd name="T30" fmla="*/ 12 w 42"/>
                <a:gd name="T31" fmla="*/ 0 h 56"/>
                <a:gd name="T32" fmla="*/ 10 w 42"/>
                <a:gd name="T33" fmla="*/ 0 h 56"/>
                <a:gd name="T34" fmla="*/ 8 w 42"/>
                <a:gd name="T35" fmla="*/ 6 h 56"/>
                <a:gd name="T36" fmla="*/ 6 w 42"/>
                <a:gd name="T37" fmla="*/ 16 h 56"/>
                <a:gd name="T38" fmla="*/ 6 w 42"/>
                <a:gd name="T39" fmla="*/ 28 h 56"/>
                <a:gd name="T40" fmla="*/ 4 w 42"/>
                <a:gd name="T41" fmla="*/ 40 h 56"/>
                <a:gd name="T42" fmla="*/ 2 w 42"/>
                <a:gd name="T43" fmla="*/ 48 h 56"/>
                <a:gd name="T44" fmla="*/ 0 w 42"/>
                <a:gd name="T45" fmla="*/ 54 h 56"/>
                <a:gd name="T46" fmla="*/ 0 w 42"/>
                <a:gd name="T47" fmla="*/ 5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6"/>
                <a:gd name="T74" fmla="*/ 42 w 42"/>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6">
                  <a:moveTo>
                    <a:pt x="0" y="56"/>
                  </a:moveTo>
                  <a:lnTo>
                    <a:pt x="4" y="44"/>
                  </a:lnTo>
                  <a:lnTo>
                    <a:pt x="8" y="32"/>
                  </a:lnTo>
                  <a:lnTo>
                    <a:pt x="10" y="20"/>
                  </a:lnTo>
                  <a:lnTo>
                    <a:pt x="14" y="4"/>
                  </a:lnTo>
                  <a:lnTo>
                    <a:pt x="16" y="4"/>
                  </a:lnTo>
                  <a:lnTo>
                    <a:pt x="18" y="4"/>
                  </a:lnTo>
                  <a:lnTo>
                    <a:pt x="28" y="10"/>
                  </a:lnTo>
                  <a:lnTo>
                    <a:pt x="36" y="14"/>
                  </a:lnTo>
                  <a:lnTo>
                    <a:pt x="40" y="14"/>
                  </a:lnTo>
                  <a:lnTo>
                    <a:pt x="42" y="12"/>
                  </a:lnTo>
                  <a:lnTo>
                    <a:pt x="40" y="14"/>
                  </a:lnTo>
                  <a:lnTo>
                    <a:pt x="36" y="14"/>
                  </a:lnTo>
                  <a:lnTo>
                    <a:pt x="26" y="8"/>
                  </a:lnTo>
                  <a:lnTo>
                    <a:pt x="16" y="0"/>
                  </a:lnTo>
                  <a:lnTo>
                    <a:pt x="12" y="0"/>
                  </a:lnTo>
                  <a:lnTo>
                    <a:pt x="10" y="0"/>
                  </a:lnTo>
                  <a:lnTo>
                    <a:pt x="8" y="6"/>
                  </a:lnTo>
                  <a:lnTo>
                    <a:pt x="6" y="16"/>
                  </a:lnTo>
                  <a:lnTo>
                    <a:pt x="6" y="28"/>
                  </a:lnTo>
                  <a:lnTo>
                    <a:pt x="4" y="40"/>
                  </a:lnTo>
                  <a:lnTo>
                    <a:pt x="2" y="48"/>
                  </a:lnTo>
                  <a:lnTo>
                    <a:pt x="0" y="54"/>
                  </a:lnTo>
                  <a:lnTo>
                    <a:pt x="0" y="56"/>
                  </a:lnTo>
                  <a:close/>
                </a:path>
              </a:pathLst>
            </a:custGeom>
            <a:solidFill>
              <a:srgbClr val="55A26A"/>
            </a:solidFill>
            <a:ln w="3175">
              <a:solidFill>
                <a:srgbClr val="1D1D1B"/>
              </a:solidFill>
              <a:round/>
              <a:headEnd/>
              <a:tailEnd/>
            </a:ln>
          </p:spPr>
          <p:txBody>
            <a:bodyPr/>
            <a:lstStyle/>
            <a:p>
              <a:endParaRPr lang="en-US"/>
            </a:p>
          </p:txBody>
        </p:sp>
        <p:sp>
          <p:nvSpPr>
            <p:cNvPr id="30580" name="Freeform 1639"/>
            <p:cNvSpPr>
              <a:spLocks/>
            </p:cNvSpPr>
            <p:nvPr/>
          </p:nvSpPr>
          <p:spPr bwMode="auto">
            <a:xfrm>
              <a:off x="1190" y="2864"/>
              <a:ext cx="58" cy="38"/>
            </a:xfrm>
            <a:custGeom>
              <a:avLst/>
              <a:gdLst>
                <a:gd name="T0" fmla="*/ 0 w 58"/>
                <a:gd name="T1" fmla="*/ 38 h 38"/>
                <a:gd name="T2" fmla="*/ 16 w 58"/>
                <a:gd name="T3" fmla="*/ 18 h 38"/>
                <a:gd name="T4" fmla="*/ 26 w 58"/>
                <a:gd name="T5" fmla="*/ 6 h 38"/>
                <a:gd name="T6" fmla="*/ 32 w 58"/>
                <a:gd name="T7" fmla="*/ 0 h 38"/>
                <a:gd name="T8" fmla="*/ 38 w 58"/>
                <a:gd name="T9" fmla="*/ 0 h 38"/>
                <a:gd name="T10" fmla="*/ 42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50 w 58"/>
                <a:gd name="T25" fmla="*/ 10 h 38"/>
                <a:gd name="T26" fmla="*/ 44 w 58"/>
                <a:gd name="T27" fmla="*/ 4 h 38"/>
                <a:gd name="T28" fmla="*/ 40 w 58"/>
                <a:gd name="T29" fmla="*/ 2 h 38"/>
                <a:gd name="T30" fmla="*/ 34 w 58"/>
                <a:gd name="T31" fmla="*/ 2 h 38"/>
                <a:gd name="T32" fmla="*/ 30 w 58"/>
                <a:gd name="T33" fmla="*/ 6 h 38"/>
                <a:gd name="T34" fmla="*/ 20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8" y="0"/>
                  </a:lnTo>
                  <a:lnTo>
                    <a:pt x="42" y="2"/>
                  </a:lnTo>
                  <a:lnTo>
                    <a:pt x="48" y="8"/>
                  </a:lnTo>
                  <a:lnTo>
                    <a:pt x="54" y="14"/>
                  </a:lnTo>
                  <a:lnTo>
                    <a:pt x="56" y="16"/>
                  </a:lnTo>
                  <a:lnTo>
                    <a:pt x="58" y="14"/>
                  </a:lnTo>
                  <a:lnTo>
                    <a:pt x="56" y="16"/>
                  </a:lnTo>
                  <a:lnTo>
                    <a:pt x="54" y="14"/>
                  </a:lnTo>
                  <a:lnTo>
                    <a:pt x="50" y="10"/>
                  </a:lnTo>
                  <a:lnTo>
                    <a:pt x="44" y="4"/>
                  </a:lnTo>
                  <a:lnTo>
                    <a:pt x="40" y="2"/>
                  </a:lnTo>
                  <a:lnTo>
                    <a:pt x="34" y="2"/>
                  </a:lnTo>
                  <a:lnTo>
                    <a:pt x="30" y="6"/>
                  </a:lnTo>
                  <a:lnTo>
                    <a:pt x="20" y="16"/>
                  </a:lnTo>
                  <a:lnTo>
                    <a:pt x="8" y="36"/>
                  </a:lnTo>
                  <a:lnTo>
                    <a:pt x="0"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81" name="Freeform 1640"/>
            <p:cNvSpPr>
              <a:spLocks/>
            </p:cNvSpPr>
            <p:nvPr/>
          </p:nvSpPr>
          <p:spPr bwMode="auto">
            <a:xfrm>
              <a:off x="1190" y="2864"/>
              <a:ext cx="58" cy="38"/>
            </a:xfrm>
            <a:custGeom>
              <a:avLst/>
              <a:gdLst>
                <a:gd name="T0" fmla="*/ 0 w 58"/>
                <a:gd name="T1" fmla="*/ 38 h 38"/>
                <a:gd name="T2" fmla="*/ 16 w 58"/>
                <a:gd name="T3" fmla="*/ 18 h 38"/>
                <a:gd name="T4" fmla="*/ 26 w 58"/>
                <a:gd name="T5" fmla="*/ 6 h 38"/>
                <a:gd name="T6" fmla="*/ 32 w 58"/>
                <a:gd name="T7" fmla="*/ 0 h 38"/>
                <a:gd name="T8" fmla="*/ 38 w 58"/>
                <a:gd name="T9" fmla="*/ 0 h 38"/>
                <a:gd name="T10" fmla="*/ 42 w 58"/>
                <a:gd name="T11" fmla="*/ 2 h 38"/>
                <a:gd name="T12" fmla="*/ 48 w 58"/>
                <a:gd name="T13" fmla="*/ 8 h 38"/>
                <a:gd name="T14" fmla="*/ 54 w 58"/>
                <a:gd name="T15" fmla="*/ 14 h 38"/>
                <a:gd name="T16" fmla="*/ 56 w 58"/>
                <a:gd name="T17" fmla="*/ 16 h 38"/>
                <a:gd name="T18" fmla="*/ 58 w 58"/>
                <a:gd name="T19" fmla="*/ 14 h 38"/>
                <a:gd name="T20" fmla="*/ 56 w 58"/>
                <a:gd name="T21" fmla="*/ 16 h 38"/>
                <a:gd name="T22" fmla="*/ 54 w 58"/>
                <a:gd name="T23" fmla="*/ 14 h 38"/>
                <a:gd name="T24" fmla="*/ 50 w 58"/>
                <a:gd name="T25" fmla="*/ 10 h 38"/>
                <a:gd name="T26" fmla="*/ 44 w 58"/>
                <a:gd name="T27" fmla="*/ 4 h 38"/>
                <a:gd name="T28" fmla="*/ 40 w 58"/>
                <a:gd name="T29" fmla="*/ 2 h 38"/>
                <a:gd name="T30" fmla="*/ 34 w 58"/>
                <a:gd name="T31" fmla="*/ 2 h 38"/>
                <a:gd name="T32" fmla="*/ 30 w 58"/>
                <a:gd name="T33" fmla="*/ 6 h 38"/>
                <a:gd name="T34" fmla="*/ 20 w 58"/>
                <a:gd name="T35" fmla="*/ 16 h 38"/>
                <a:gd name="T36" fmla="*/ 8 w 58"/>
                <a:gd name="T37" fmla="*/ 36 h 38"/>
                <a:gd name="T38" fmla="*/ 0 w 5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38"/>
                <a:gd name="T62" fmla="*/ 58 w 5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38">
                  <a:moveTo>
                    <a:pt x="0" y="38"/>
                  </a:moveTo>
                  <a:lnTo>
                    <a:pt x="16" y="18"/>
                  </a:lnTo>
                  <a:lnTo>
                    <a:pt x="26" y="6"/>
                  </a:lnTo>
                  <a:lnTo>
                    <a:pt x="32" y="0"/>
                  </a:lnTo>
                  <a:lnTo>
                    <a:pt x="38" y="0"/>
                  </a:lnTo>
                  <a:lnTo>
                    <a:pt x="42" y="2"/>
                  </a:lnTo>
                  <a:lnTo>
                    <a:pt x="48" y="8"/>
                  </a:lnTo>
                  <a:lnTo>
                    <a:pt x="54" y="14"/>
                  </a:lnTo>
                  <a:lnTo>
                    <a:pt x="56" y="16"/>
                  </a:lnTo>
                  <a:lnTo>
                    <a:pt x="58" y="14"/>
                  </a:lnTo>
                  <a:lnTo>
                    <a:pt x="56" y="16"/>
                  </a:lnTo>
                  <a:lnTo>
                    <a:pt x="54" y="14"/>
                  </a:lnTo>
                  <a:lnTo>
                    <a:pt x="50" y="10"/>
                  </a:lnTo>
                  <a:lnTo>
                    <a:pt x="44" y="4"/>
                  </a:lnTo>
                  <a:lnTo>
                    <a:pt x="40" y="2"/>
                  </a:lnTo>
                  <a:lnTo>
                    <a:pt x="34" y="2"/>
                  </a:lnTo>
                  <a:lnTo>
                    <a:pt x="30" y="6"/>
                  </a:lnTo>
                  <a:lnTo>
                    <a:pt x="20" y="16"/>
                  </a:lnTo>
                  <a:lnTo>
                    <a:pt x="8" y="36"/>
                  </a:lnTo>
                  <a:lnTo>
                    <a:pt x="0"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82" name="Freeform 1641"/>
            <p:cNvSpPr>
              <a:spLocks/>
            </p:cNvSpPr>
            <p:nvPr/>
          </p:nvSpPr>
          <p:spPr bwMode="auto">
            <a:xfrm>
              <a:off x="1120" y="2892"/>
              <a:ext cx="72" cy="10"/>
            </a:xfrm>
            <a:custGeom>
              <a:avLst/>
              <a:gdLst>
                <a:gd name="T0" fmla="*/ 70 w 72"/>
                <a:gd name="T1" fmla="*/ 10 h 10"/>
                <a:gd name="T2" fmla="*/ 60 w 72"/>
                <a:gd name="T3" fmla="*/ 10 h 10"/>
                <a:gd name="T4" fmla="*/ 38 w 72"/>
                <a:gd name="T5" fmla="*/ 4 h 10"/>
                <a:gd name="T6" fmla="*/ 28 w 72"/>
                <a:gd name="T7" fmla="*/ 4 h 10"/>
                <a:gd name="T8" fmla="*/ 16 w 72"/>
                <a:gd name="T9" fmla="*/ 4 h 10"/>
                <a:gd name="T10" fmla="*/ 6 w 72"/>
                <a:gd name="T11" fmla="*/ 4 h 10"/>
                <a:gd name="T12" fmla="*/ 2 w 72"/>
                <a:gd name="T13" fmla="*/ 2 h 10"/>
                <a:gd name="T14" fmla="*/ 0 w 72"/>
                <a:gd name="T15" fmla="*/ 0 h 10"/>
                <a:gd name="T16" fmla="*/ 2 w 72"/>
                <a:gd name="T17" fmla="*/ 2 h 10"/>
                <a:gd name="T18" fmla="*/ 4 w 72"/>
                <a:gd name="T19" fmla="*/ 2 h 10"/>
                <a:gd name="T20" fmla="*/ 16 w 72"/>
                <a:gd name="T21" fmla="*/ 2 h 10"/>
                <a:gd name="T22" fmla="*/ 28 w 72"/>
                <a:gd name="T23" fmla="*/ 2 h 10"/>
                <a:gd name="T24" fmla="*/ 38 w 72"/>
                <a:gd name="T25" fmla="*/ 2 h 10"/>
                <a:gd name="T26" fmla="*/ 58 w 72"/>
                <a:gd name="T27" fmla="*/ 6 h 10"/>
                <a:gd name="T28" fmla="*/ 72 w 72"/>
                <a:gd name="T29" fmla="*/ 10 h 10"/>
                <a:gd name="T30" fmla="*/ 70 w 72"/>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0"/>
                <a:gd name="T50" fmla="*/ 72 w 7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0">
                  <a:moveTo>
                    <a:pt x="70" y="10"/>
                  </a:moveTo>
                  <a:lnTo>
                    <a:pt x="60" y="10"/>
                  </a:lnTo>
                  <a:lnTo>
                    <a:pt x="38" y="4"/>
                  </a:lnTo>
                  <a:lnTo>
                    <a:pt x="28" y="4"/>
                  </a:lnTo>
                  <a:lnTo>
                    <a:pt x="16" y="4"/>
                  </a:lnTo>
                  <a:lnTo>
                    <a:pt x="6" y="4"/>
                  </a:lnTo>
                  <a:lnTo>
                    <a:pt x="2" y="2"/>
                  </a:lnTo>
                  <a:lnTo>
                    <a:pt x="0" y="0"/>
                  </a:lnTo>
                  <a:lnTo>
                    <a:pt x="2" y="2"/>
                  </a:lnTo>
                  <a:lnTo>
                    <a:pt x="4" y="2"/>
                  </a:lnTo>
                  <a:lnTo>
                    <a:pt x="16" y="2"/>
                  </a:lnTo>
                  <a:lnTo>
                    <a:pt x="28" y="2"/>
                  </a:lnTo>
                  <a:lnTo>
                    <a:pt x="38" y="2"/>
                  </a:lnTo>
                  <a:lnTo>
                    <a:pt x="58" y="6"/>
                  </a:lnTo>
                  <a:lnTo>
                    <a:pt x="72" y="10"/>
                  </a:lnTo>
                  <a:lnTo>
                    <a:pt x="70" y="1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83" name="Freeform 1642"/>
            <p:cNvSpPr>
              <a:spLocks/>
            </p:cNvSpPr>
            <p:nvPr/>
          </p:nvSpPr>
          <p:spPr bwMode="auto">
            <a:xfrm>
              <a:off x="1120" y="2892"/>
              <a:ext cx="72" cy="10"/>
            </a:xfrm>
            <a:custGeom>
              <a:avLst/>
              <a:gdLst>
                <a:gd name="T0" fmla="*/ 70 w 72"/>
                <a:gd name="T1" fmla="*/ 10 h 10"/>
                <a:gd name="T2" fmla="*/ 60 w 72"/>
                <a:gd name="T3" fmla="*/ 10 h 10"/>
                <a:gd name="T4" fmla="*/ 38 w 72"/>
                <a:gd name="T5" fmla="*/ 4 h 10"/>
                <a:gd name="T6" fmla="*/ 28 w 72"/>
                <a:gd name="T7" fmla="*/ 4 h 10"/>
                <a:gd name="T8" fmla="*/ 16 w 72"/>
                <a:gd name="T9" fmla="*/ 4 h 10"/>
                <a:gd name="T10" fmla="*/ 6 w 72"/>
                <a:gd name="T11" fmla="*/ 4 h 10"/>
                <a:gd name="T12" fmla="*/ 2 w 72"/>
                <a:gd name="T13" fmla="*/ 2 h 10"/>
                <a:gd name="T14" fmla="*/ 0 w 72"/>
                <a:gd name="T15" fmla="*/ 0 h 10"/>
                <a:gd name="T16" fmla="*/ 2 w 72"/>
                <a:gd name="T17" fmla="*/ 2 h 10"/>
                <a:gd name="T18" fmla="*/ 4 w 72"/>
                <a:gd name="T19" fmla="*/ 2 h 10"/>
                <a:gd name="T20" fmla="*/ 16 w 72"/>
                <a:gd name="T21" fmla="*/ 2 h 10"/>
                <a:gd name="T22" fmla="*/ 28 w 72"/>
                <a:gd name="T23" fmla="*/ 2 h 10"/>
                <a:gd name="T24" fmla="*/ 38 w 72"/>
                <a:gd name="T25" fmla="*/ 2 h 10"/>
                <a:gd name="T26" fmla="*/ 58 w 72"/>
                <a:gd name="T27" fmla="*/ 6 h 10"/>
                <a:gd name="T28" fmla="*/ 72 w 72"/>
                <a:gd name="T29" fmla="*/ 10 h 10"/>
                <a:gd name="T30" fmla="*/ 70 w 72"/>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0"/>
                <a:gd name="T50" fmla="*/ 72 w 7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0">
                  <a:moveTo>
                    <a:pt x="70" y="10"/>
                  </a:moveTo>
                  <a:lnTo>
                    <a:pt x="60" y="10"/>
                  </a:lnTo>
                  <a:lnTo>
                    <a:pt x="38" y="4"/>
                  </a:lnTo>
                  <a:lnTo>
                    <a:pt x="28" y="4"/>
                  </a:lnTo>
                  <a:lnTo>
                    <a:pt x="16" y="4"/>
                  </a:lnTo>
                  <a:lnTo>
                    <a:pt x="6" y="4"/>
                  </a:lnTo>
                  <a:lnTo>
                    <a:pt x="2" y="2"/>
                  </a:lnTo>
                  <a:lnTo>
                    <a:pt x="0" y="0"/>
                  </a:lnTo>
                  <a:lnTo>
                    <a:pt x="2" y="2"/>
                  </a:lnTo>
                  <a:lnTo>
                    <a:pt x="4" y="2"/>
                  </a:lnTo>
                  <a:lnTo>
                    <a:pt x="16" y="2"/>
                  </a:lnTo>
                  <a:lnTo>
                    <a:pt x="28" y="2"/>
                  </a:lnTo>
                  <a:lnTo>
                    <a:pt x="38" y="2"/>
                  </a:lnTo>
                  <a:lnTo>
                    <a:pt x="58" y="6"/>
                  </a:lnTo>
                  <a:lnTo>
                    <a:pt x="72" y="10"/>
                  </a:lnTo>
                  <a:lnTo>
                    <a:pt x="70" y="1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84" name="Freeform 1643"/>
            <p:cNvSpPr>
              <a:spLocks/>
            </p:cNvSpPr>
            <p:nvPr/>
          </p:nvSpPr>
          <p:spPr bwMode="auto">
            <a:xfrm>
              <a:off x="1136" y="2864"/>
              <a:ext cx="56" cy="38"/>
            </a:xfrm>
            <a:custGeom>
              <a:avLst/>
              <a:gdLst>
                <a:gd name="T0" fmla="*/ 56 w 56"/>
                <a:gd name="T1" fmla="*/ 38 h 38"/>
                <a:gd name="T2" fmla="*/ 42 w 56"/>
                <a:gd name="T3" fmla="*/ 16 h 38"/>
                <a:gd name="T4" fmla="*/ 32 w 56"/>
                <a:gd name="T5" fmla="*/ 6 h 38"/>
                <a:gd name="T6" fmla="*/ 26 w 56"/>
                <a:gd name="T7" fmla="*/ 0 h 38"/>
                <a:gd name="T8" fmla="*/ 22 w 56"/>
                <a:gd name="T9" fmla="*/ 0 h 38"/>
                <a:gd name="T10" fmla="*/ 18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10 w 56"/>
                <a:gd name="T25" fmla="*/ 10 h 38"/>
                <a:gd name="T26" fmla="*/ 16 w 56"/>
                <a:gd name="T27" fmla="*/ 4 h 38"/>
                <a:gd name="T28" fmla="*/ 20 w 56"/>
                <a:gd name="T29" fmla="*/ 2 h 38"/>
                <a:gd name="T30" fmla="*/ 24 w 56"/>
                <a:gd name="T31" fmla="*/ 2 h 38"/>
                <a:gd name="T32" fmla="*/ 30 w 56"/>
                <a:gd name="T33" fmla="*/ 6 h 38"/>
                <a:gd name="T34" fmla="*/ 38 w 56"/>
                <a:gd name="T35" fmla="*/ 14 h 38"/>
                <a:gd name="T36" fmla="*/ 46 w 56"/>
                <a:gd name="T37" fmla="*/ 24 h 38"/>
                <a:gd name="T38" fmla="*/ 52 w 56"/>
                <a:gd name="T39" fmla="*/ 32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2" y="16"/>
                  </a:lnTo>
                  <a:lnTo>
                    <a:pt x="32" y="6"/>
                  </a:lnTo>
                  <a:lnTo>
                    <a:pt x="26" y="0"/>
                  </a:lnTo>
                  <a:lnTo>
                    <a:pt x="22" y="0"/>
                  </a:lnTo>
                  <a:lnTo>
                    <a:pt x="18" y="2"/>
                  </a:lnTo>
                  <a:lnTo>
                    <a:pt x="10" y="8"/>
                  </a:lnTo>
                  <a:lnTo>
                    <a:pt x="4" y="14"/>
                  </a:lnTo>
                  <a:lnTo>
                    <a:pt x="2" y="16"/>
                  </a:lnTo>
                  <a:lnTo>
                    <a:pt x="0" y="14"/>
                  </a:lnTo>
                  <a:lnTo>
                    <a:pt x="2" y="16"/>
                  </a:lnTo>
                  <a:lnTo>
                    <a:pt x="4" y="14"/>
                  </a:lnTo>
                  <a:lnTo>
                    <a:pt x="10" y="10"/>
                  </a:lnTo>
                  <a:lnTo>
                    <a:pt x="16" y="4"/>
                  </a:lnTo>
                  <a:lnTo>
                    <a:pt x="20" y="2"/>
                  </a:lnTo>
                  <a:lnTo>
                    <a:pt x="24" y="2"/>
                  </a:lnTo>
                  <a:lnTo>
                    <a:pt x="30" y="6"/>
                  </a:lnTo>
                  <a:lnTo>
                    <a:pt x="38" y="14"/>
                  </a:lnTo>
                  <a:lnTo>
                    <a:pt x="46" y="24"/>
                  </a:lnTo>
                  <a:lnTo>
                    <a:pt x="52" y="32"/>
                  </a:lnTo>
                  <a:lnTo>
                    <a:pt x="56" y="38"/>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85" name="Freeform 1644"/>
            <p:cNvSpPr>
              <a:spLocks/>
            </p:cNvSpPr>
            <p:nvPr/>
          </p:nvSpPr>
          <p:spPr bwMode="auto">
            <a:xfrm>
              <a:off x="1136" y="2864"/>
              <a:ext cx="56" cy="38"/>
            </a:xfrm>
            <a:custGeom>
              <a:avLst/>
              <a:gdLst>
                <a:gd name="T0" fmla="*/ 56 w 56"/>
                <a:gd name="T1" fmla="*/ 38 h 38"/>
                <a:gd name="T2" fmla="*/ 42 w 56"/>
                <a:gd name="T3" fmla="*/ 16 h 38"/>
                <a:gd name="T4" fmla="*/ 32 w 56"/>
                <a:gd name="T5" fmla="*/ 6 h 38"/>
                <a:gd name="T6" fmla="*/ 26 w 56"/>
                <a:gd name="T7" fmla="*/ 0 h 38"/>
                <a:gd name="T8" fmla="*/ 22 w 56"/>
                <a:gd name="T9" fmla="*/ 0 h 38"/>
                <a:gd name="T10" fmla="*/ 18 w 56"/>
                <a:gd name="T11" fmla="*/ 2 h 38"/>
                <a:gd name="T12" fmla="*/ 10 w 56"/>
                <a:gd name="T13" fmla="*/ 8 h 38"/>
                <a:gd name="T14" fmla="*/ 4 w 56"/>
                <a:gd name="T15" fmla="*/ 14 h 38"/>
                <a:gd name="T16" fmla="*/ 2 w 56"/>
                <a:gd name="T17" fmla="*/ 16 h 38"/>
                <a:gd name="T18" fmla="*/ 0 w 56"/>
                <a:gd name="T19" fmla="*/ 14 h 38"/>
                <a:gd name="T20" fmla="*/ 2 w 56"/>
                <a:gd name="T21" fmla="*/ 16 h 38"/>
                <a:gd name="T22" fmla="*/ 4 w 56"/>
                <a:gd name="T23" fmla="*/ 14 h 38"/>
                <a:gd name="T24" fmla="*/ 10 w 56"/>
                <a:gd name="T25" fmla="*/ 10 h 38"/>
                <a:gd name="T26" fmla="*/ 16 w 56"/>
                <a:gd name="T27" fmla="*/ 4 h 38"/>
                <a:gd name="T28" fmla="*/ 20 w 56"/>
                <a:gd name="T29" fmla="*/ 2 h 38"/>
                <a:gd name="T30" fmla="*/ 24 w 56"/>
                <a:gd name="T31" fmla="*/ 2 h 38"/>
                <a:gd name="T32" fmla="*/ 30 w 56"/>
                <a:gd name="T33" fmla="*/ 6 h 38"/>
                <a:gd name="T34" fmla="*/ 38 w 56"/>
                <a:gd name="T35" fmla="*/ 14 h 38"/>
                <a:gd name="T36" fmla="*/ 46 w 56"/>
                <a:gd name="T37" fmla="*/ 24 h 38"/>
                <a:gd name="T38" fmla="*/ 52 w 56"/>
                <a:gd name="T39" fmla="*/ 32 h 38"/>
                <a:gd name="T40" fmla="*/ 56 w 56"/>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8"/>
                <a:gd name="T65" fmla="*/ 56 w 5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8">
                  <a:moveTo>
                    <a:pt x="56" y="38"/>
                  </a:moveTo>
                  <a:lnTo>
                    <a:pt x="42" y="16"/>
                  </a:lnTo>
                  <a:lnTo>
                    <a:pt x="32" y="6"/>
                  </a:lnTo>
                  <a:lnTo>
                    <a:pt x="26" y="0"/>
                  </a:lnTo>
                  <a:lnTo>
                    <a:pt x="22" y="0"/>
                  </a:lnTo>
                  <a:lnTo>
                    <a:pt x="18" y="2"/>
                  </a:lnTo>
                  <a:lnTo>
                    <a:pt x="10" y="8"/>
                  </a:lnTo>
                  <a:lnTo>
                    <a:pt x="4" y="14"/>
                  </a:lnTo>
                  <a:lnTo>
                    <a:pt x="2" y="16"/>
                  </a:lnTo>
                  <a:lnTo>
                    <a:pt x="0" y="14"/>
                  </a:lnTo>
                  <a:lnTo>
                    <a:pt x="2" y="16"/>
                  </a:lnTo>
                  <a:lnTo>
                    <a:pt x="4" y="14"/>
                  </a:lnTo>
                  <a:lnTo>
                    <a:pt x="10" y="10"/>
                  </a:lnTo>
                  <a:lnTo>
                    <a:pt x="16" y="4"/>
                  </a:lnTo>
                  <a:lnTo>
                    <a:pt x="20" y="2"/>
                  </a:lnTo>
                  <a:lnTo>
                    <a:pt x="24" y="2"/>
                  </a:lnTo>
                  <a:lnTo>
                    <a:pt x="30" y="6"/>
                  </a:lnTo>
                  <a:lnTo>
                    <a:pt x="38" y="14"/>
                  </a:lnTo>
                  <a:lnTo>
                    <a:pt x="46" y="24"/>
                  </a:lnTo>
                  <a:lnTo>
                    <a:pt x="52" y="32"/>
                  </a:lnTo>
                  <a:lnTo>
                    <a:pt x="56" y="3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86" name="Freeform 1645"/>
            <p:cNvSpPr>
              <a:spLocks/>
            </p:cNvSpPr>
            <p:nvPr/>
          </p:nvSpPr>
          <p:spPr bwMode="auto">
            <a:xfrm>
              <a:off x="1190" y="2834"/>
              <a:ext cx="48" cy="68"/>
            </a:xfrm>
            <a:custGeom>
              <a:avLst/>
              <a:gdLst>
                <a:gd name="T0" fmla="*/ 0 w 48"/>
                <a:gd name="T1" fmla="*/ 68 h 68"/>
                <a:gd name="T2" fmla="*/ 8 w 48"/>
                <a:gd name="T3" fmla="*/ 56 h 68"/>
                <a:gd name="T4" fmla="*/ 12 w 48"/>
                <a:gd name="T5" fmla="*/ 46 h 68"/>
                <a:gd name="T6" fmla="*/ 18 w 48"/>
                <a:gd name="T7" fmla="*/ 36 h 68"/>
                <a:gd name="T8" fmla="*/ 26 w 48"/>
                <a:gd name="T9" fmla="*/ 20 h 68"/>
                <a:gd name="T10" fmla="*/ 36 w 48"/>
                <a:gd name="T11" fmla="*/ 12 h 68"/>
                <a:gd name="T12" fmla="*/ 42 w 48"/>
                <a:gd name="T13" fmla="*/ 6 h 68"/>
                <a:gd name="T14" fmla="*/ 48 w 48"/>
                <a:gd name="T15" fmla="*/ 0 h 68"/>
                <a:gd name="T16" fmla="*/ 42 w 48"/>
                <a:gd name="T17" fmla="*/ 4 h 68"/>
                <a:gd name="T18" fmla="*/ 34 w 48"/>
                <a:gd name="T19" fmla="*/ 8 h 68"/>
                <a:gd name="T20" fmla="*/ 24 w 48"/>
                <a:gd name="T21" fmla="*/ 16 h 68"/>
                <a:gd name="T22" fmla="*/ 20 w 48"/>
                <a:gd name="T23" fmla="*/ 22 h 68"/>
                <a:gd name="T24" fmla="*/ 16 w 48"/>
                <a:gd name="T25" fmla="*/ 30 h 68"/>
                <a:gd name="T26" fmla="*/ 12 w 48"/>
                <a:gd name="T27" fmla="*/ 42 h 68"/>
                <a:gd name="T28" fmla="*/ 8 w 48"/>
                <a:gd name="T29" fmla="*/ 54 h 68"/>
                <a:gd name="T30" fmla="*/ 4 w 48"/>
                <a:gd name="T31" fmla="*/ 62 h 68"/>
                <a:gd name="T32" fmla="*/ 2 w 48"/>
                <a:gd name="T33" fmla="*/ 66 h 68"/>
                <a:gd name="T34" fmla="*/ 0 w 48"/>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8"/>
                <a:gd name="T56" fmla="*/ 48 w 4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8">
                  <a:moveTo>
                    <a:pt x="0" y="68"/>
                  </a:moveTo>
                  <a:lnTo>
                    <a:pt x="8" y="56"/>
                  </a:lnTo>
                  <a:lnTo>
                    <a:pt x="12" y="46"/>
                  </a:lnTo>
                  <a:lnTo>
                    <a:pt x="18" y="36"/>
                  </a:lnTo>
                  <a:lnTo>
                    <a:pt x="26" y="20"/>
                  </a:lnTo>
                  <a:lnTo>
                    <a:pt x="36" y="12"/>
                  </a:lnTo>
                  <a:lnTo>
                    <a:pt x="42" y="6"/>
                  </a:lnTo>
                  <a:lnTo>
                    <a:pt x="48" y="0"/>
                  </a:lnTo>
                  <a:lnTo>
                    <a:pt x="42" y="4"/>
                  </a:lnTo>
                  <a:lnTo>
                    <a:pt x="34" y="8"/>
                  </a:lnTo>
                  <a:lnTo>
                    <a:pt x="24" y="16"/>
                  </a:lnTo>
                  <a:lnTo>
                    <a:pt x="20" y="22"/>
                  </a:lnTo>
                  <a:lnTo>
                    <a:pt x="16" y="30"/>
                  </a:lnTo>
                  <a:lnTo>
                    <a:pt x="12" y="42"/>
                  </a:lnTo>
                  <a:lnTo>
                    <a:pt x="8" y="54"/>
                  </a:lnTo>
                  <a:lnTo>
                    <a:pt x="4" y="62"/>
                  </a:lnTo>
                  <a:lnTo>
                    <a:pt x="2" y="66"/>
                  </a:lnTo>
                  <a:lnTo>
                    <a:pt x="0" y="68"/>
                  </a:lnTo>
                  <a:close/>
                </a:path>
              </a:pathLst>
            </a:custGeom>
            <a:solidFill>
              <a:srgbClr val="55A26A"/>
            </a:solidFill>
            <a:ln w="3175">
              <a:solidFill>
                <a:srgbClr val="1D1D1B"/>
              </a:solidFill>
              <a:round/>
              <a:headEnd/>
              <a:tailEnd/>
            </a:ln>
          </p:spPr>
          <p:txBody>
            <a:bodyPr/>
            <a:lstStyle/>
            <a:p>
              <a:endParaRPr lang="en-US"/>
            </a:p>
          </p:txBody>
        </p:sp>
        <p:sp>
          <p:nvSpPr>
            <p:cNvPr id="30587" name="Freeform 1646"/>
            <p:cNvSpPr>
              <a:spLocks/>
            </p:cNvSpPr>
            <p:nvPr/>
          </p:nvSpPr>
          <p:spPr bwMode="auto">
            <a:xfrm>
              <a:off x="1180" y="2900"/>
              <a:ext cx="12" cy="8"/>
            </a:xfrm>
            <a:custGeom>
              <a:avLst/>
              <a:gdLst>
                <a:gd name="T0" fmla="*/ 10 w 12"/>
                <a:gd name="T1" fmla="*/ 0 h 8"/>
                <a:gd name="T2" fmla="*/ 8 w 12"/>
                <a:gd name="T3" fmla="*/ 0 h 8"/>
                <a:gd name="T4" fmla="*/ 6 w 12"/>
                <a:gd name="T5" fmla="*/ 0 h 8"/>
                <a:gd name="T6" fmla="*/ 4 w 12"/>
                <a:gd name="T7" fmla="*/ 2 h 8"/>
                <a:gd name="T8" fmla="*/ 0 w 12"/>
                <a:gd name="T9" fmla="*/ 8 h 8"/>
                <a:gd name="T10" fmla="*/ 4 w 12"/>
                <a:gd name="T11" fmla="*/ 4 h 8"/>
                <a:gd name="T12" fmla="*/ 12 w 12"/>
                <a:gd name="T13" fmla="*/ 2 h 8"/>
                <a:gd name="T14" fmla="*/ 10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0" y="0"/>
                  </a:moveTo>
                  <a:lnTo>
                    <a:pt x="8" y="0"/>
                  </a:lnTo>
                  <a:lnTo>
                    <a:pt x="6" y="0"/>
                  </a:lnTo>
                  <a:lnTo>
                    <a:pt x="4" y="2"/>
                  </a:lnTo>
                  <a:lnTo>
                    <a:pt x="0" y="8"/>
                  </a:lnTo>
                  <a:lnTo>
                    <a:pt x="4" y="4"/>
                  </a:lnTo>
                  <a:lnTo>
                    <a:pt x="12" y="2"/>
                  </a:lnTo>
                  <a:lnTo>
                    <a:pt x="10" y="0"/>
                  </a:lnTo>
                  <a:close/>
                </a:path>
              </a:pathLst>
            </a:custGeom>
            <a:solidFill>
              <a:srgbClr val="55A26A"/>
            </a:solidFill>
            <a:ln w="3175">
              <a:solidFill>
                <a:srgbClr val="1D1D1B"/>
              </a:solidFill>
              <a:round/>
              <a:headEnd/>
              <a:tailEnd/>
            </a:ln>
          </p:spPr>
          <p:txBody>
            <a:bodyPr/>
            <a:lstStyle/>
            <a:p>
              <a:endParaRPr lang="en-US"/>
            </a:p>
          </p:txBody>
        </p:sp>
        <p:sp>
          <p:nvSpPr>
            <p:cNvPr id="30588" name="Freeform 1647"/>
            <p:cNvSpPr>
              <a:spLocks/>
            </p:cNvSpPr>
            <p:nvPr/>
          </p:nvSpPr>
          <p:spPr bwMode="auto">
            <a:xfrm>
              <a:off x="1184" y="2776"/>
              <a:ext cx="8" cy="124"/>
            </a:xfrm>
            <a:custGeom>
              <a:avLst/>
              <a:gdLst>
                <a:gd name="T0" fmla="*/ 8 w 8"/>
                <a:gd name="T1" fmla="*/ 124 h 124"/>
                <a:gd name="T2" fmla="*/ 2 w 8"/>
                <a:gd name="T3" fmla="*/ 84 h 124"/>
                <a:gd name="T4" fmla="*/ 0 w 8"/>
                <a:gd name="T5" fmla="*/ 50 h 124"/>
                <a:gd name="T6" fmla="*/ 0 w 8"/>
                <a:gd name="T7" fmla="*/ 36 h 124"/>
                <a:gd name="T8" fmla="*/ 2 w 8"/>
                <a:gd name="T9" fmla="*/ 24 h 124"/>
                <a:gd name="T10" fmla="*/ 6 w 8"/>
                <a:gd name="T11" fmla="*/ 4 h 124"/>
                <a:gd name="T12" fmla="*/ 8 w 8"/>
                <a:gd name="T13" fmla="*/ 0 h 124"/>
                <a:gd name="T14" fmla="*/ 8 w 8"/>
                <a:gd name="T15" fmla="*/ 12 h 124"/>
                <a:gd name="T16" fmla="*/ 6 w 8"/>
                <a:gd name="T17" fmla="*/ 26 h 124"/>
                <a:gd name="T18" fmla="*/ 6 w 8"/>
                <a:gd name="T19" fmla="*/ 36 h 124"/>
                <a:gd name="T20" fmla="*/ 4 w 8"/>
                <a:gd name="T21" fmla="*/ 56 h 124"/>
                <a:gd name="T22" fmla="*/ 6 w 8"/>
                <a:gd name="T23" fmla="*/ 86 h 124"/>
                <a:gd name="T24" fmla="*/ 8 w 8"/>
                <a:gd name="T25" fmla="*/ 124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4"/>
                <a:gd name="T41" fmla="*/ 8 w 8"/>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4">
                  <a:moveTo>
                    <a:pt x="8" y="124"/>
                  </a:moveTo>
                  <a:lnTo>
                    <a:pt x="2" y="84"/>
                  </a:lnTo>
                  <a:lnTo>
                    <a:pt x="0" y="50"/>
                  </a:lnTo>
                  <a:lnTo>
                    <a:pt x="0" y="36"/>
                  </a:lnTo>
                  <a:lnTo>
                    <a:pt x="2" y="24"/>
                  </a:lnTo>
                  <a:lnTo>
                    <a:pt x="6" y="4"/>
                  </a:lnTo>
                  <a:lnTo>
                    <a:pt x="8" y="0"/>
                  </a:lnTo>
                  <a:lnTo>
                    <a:pt x="8" y="12"/>
                  </a:lnTo>
                  <a:lnTo>
                    <a:pt x="6" y="26"/>
                  </a:lnTo>
                  <a:lnTo>
                    <a:pt x="6" y="36"/>
                  </a:lnTo>
                  <a:lnTo>
                    <a:pt x="4" y="56"/>
                  </a:lnTo>
                  <a:lnTo>
                    <a:pt x="6" y="86"/>
                  </a:lnTo>
                  <a:lnTo>
                    <a:pt x="8" y="124"/>
                  </a:lnTo>
                  <a:close/>
                </a:path>
              </a:pathLst>
            </a:custGeom>
            <a:solidFill>
              <a:srgbClr val="55A26A"/>
            </a:solidFill>
            <a:ln w="3175">
              <a:solidFill>
                <a:srgbClr val="1D1D1B"/>
              </a:solidFill>
              <a:round/>
              <a:headEnd/>
              <a:tailEnd/>
            </a:ln>
          </p:spPr>
          <p:txBody>
            <a:bodyPr/>
            <a:lstStyle/>
            <a:p>
              <a:endParaRPr lang="en-US"/>
            </a:p>
          </p:txBody>
        </p:sp>
        <p:sp>
          <p:nvSpPr>
            <p:cNvPr id="30589" name="Freeform 1648"/>
            <p:cNvSpPr>
              <a:spLocks/>
            </p:cNvSpPr>
            <p:nvPr/>
          </p:nvSpPr>
          <p:spPr bwMode="auto">
            <a:xfrm>
              <a:off x="1192" y="2898"/>
              <a:ext cx="34" cy="4"/>
            </a:xfrm>
            <a:custGeom>
              <a:avLst/>
              <a:gdLst>
                <a:gd name="T0" fmla="*/ 0 w 34"/>
                <a:gd name="T1" fmla="*/ 4 h 4"/>
                <a:gd name="T2" fmla="*/ 6 w 34"/>
                <a:gd name="T3" fmla="*/ 2 h 4"/>
                <a:gd name="T4" fmla="*/ 18 w 34"/>
                <a:gd name="T5" fmla="*/ 0 h 4"/>
                <a:gd name="T6" fmla="*/ 28 w 34"/>
                <a:gd name="T7" fmla="*/ 0 h 4"/>
                <a:gd name="T8" fmla="*/ 34 w 34"/>
                <a:gd name="T9" fmla="*/ 0 h 4"/>
                <a:gd name="T10" fmla="*/ 30 w 34"/>
                <a:gd name="T11" fmla="*/ 0 h 4"/>
                <a:gd name="T12" fmla="*/ 18 w 34"/>
                <a:gd name="T13" fmla="*/ 2 h 4"/>
                <a:gd name="T14" fmla="*/ 0 w 3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4"/>
                <a:gd name="T26" fmla="*/ 34 w 3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4">
                  <a:moveTo>
                    <a:pt x="0" y="4"/>
                  </a:moveTo>
                  <a:lnTo>
                    <a:pt x="6" y="2"/>
                  </a:lnTo>
                  <a:lnTo>
                    <a:pt x="18" y="0"/>
                  </a:lnTo>
                  <a:lnTo>
                    <a:pt x="28" y="0"/>
                  </a:lnTo>
                  <a:lnTo>
                    <a:pt x="34" y="0"/>
                  </a:lnTo>
                  <a:lnTo>
                    <a:pt x="30" y="0"/>
                  </a:lnTo>
                  <a:lnTo>
                    <a:pt x="18" y="2"/>
                  </a:lnTo>
                  <a:lnTo>
                    <a:pt x="0" y="4"/>
                  </a:lnTo>
                  <a:close/>
                </a:path>
              </a:pathLst>
            </a:custGeom>
            <a:solidFill>
              <a:srgbClr val="55A26A"/>
            </a:solidFill>
            <a:ln w="3175">
              <a:solidFill>
                <a:srgbClr val="1D1D1B"/>
              </a:solidFill>
              <a:round/>
              <a:headEnd/>
              <a:tailEnd/>
            </a:ln>
          </p:spPr>
          <p:txBody>
            <a:bodyPr/>
            <a:lstStyle/>
            <a:p>
              <a:endParaRPr lang="en-US"/>
            </a:p>
          </p:txBody>
        </p:sp>
        <p:sp>
          <p:nvSpPr>
            <p:cNvPr id="30590" name="Freeform 1649"/>
            <p:cNvSpPr>
              <a:spLocks/>
            </p:cNvSpPr>
            <p:nvPr/>
          </p:nvSpPr>
          <p:spPr bwMode="auto">
            <a:xfrm>
              <a:off x="1180" y="2900"/>
              <a:ext cx="12" cy="10"/>
            </a:xfrm>
            <a:custGeom>
              <a:avLst/>
              <a:gdLst>
                <a:gd name="T0" fmla="*/ 10 w 12"/>
                <a:gd name="T1" fmla="*/ 0 h 10"/>
                <a:gd name="T2" fmla="*/ 8 w 12"/>
                <a:gd name="T3" fmla="*/ 2 h 10"/>
                <a:gd name="T4" fmla="*/ 6 w 12"/>
                <a:gd name="T5" fmla="*/ 4 h 10"/>
                <a:gd name="T6" fmla="*/ 4 w 12"/>
                <a:gd name="T7" fmla="*/ 6 h 10"/>
                <a:gd name="T8" fmla="*/ 2 w 12"/>
                <a:gd name="T9" fmla="*/ 10 h 10"/>
                <a:gd name="T10" fmla="*/ 0 w 12"/>
                <a:gd name="T11" fmla="*/ 10 h 10"/>
                <a:gd name="T12" fmla="*/ 4 w 12"/>
                <a:gd name="T13" fmla="*/ 10 h 10"/>
                <a:gd name="T14" fmla="*/ 8 w 12"/>
                <a:gd name="T15" fmla="*/ 6 h 10"/>
                <a:gd name="T16" fmla="*/ 12 w 12"/>
                <a:gd name="T17" fmla="*/ 0 h 10"/>
                <a:gd name="T18" fmla="*/ 1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10" y="0"/>
                  </a:moveTo>
                  <a:lnTo>
                    <a:pt x="8" y="2"/>
                  </a:lnTo>
                  <a:lnTo>
                    <a:pt x="6" y="4"/>
                  </a:lnTo>
                  <a:lnTo>
                    <a:pt x="4" y="6"/>
                  </a:lnTo>
                  <a:lnTo>
                    <a:pt x="2" y="10"/>
                  </a:lnTo>
                  <a:lnTo>
                    <a:pt x="0" y="10"/>
                  </a:lnTo>
                  <a:lnTo>
                    <a:pt x="4" y="10"/>
                  </a:lnTo>
                  <a:lnTo>
                    <a:pt x="8" y="6"/>
                  </a:lnTo>
                  <a:lnTo>
                    <a:pt x="12" y="0"/>
                  </a:lnTo>
                  <a:lnTo>
                    <a:pt x="10" y="0"/>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91" name="Freeform 1650"/>
            <p:cNvSpPr>
              <a:spLocks/>
            </p:cNvSpPr>
            <p:nvPr/>
          </p:nvSpPr>
          <p:spPr bwMode="auto">
            <a:xfrm>
              <a:off x="1180" y="2900"/>
              <a:ext cx="12" cy="10"/>
            </a:xfrm>
            <a:custGeom>
              <a:avLst/>
              <a:gdLst>
                <a:gd name="T0" fmla="*/ 10 w 12"/>
                <a:gd name="T1" fmla="*/ 0 h 10"/>
                <a:gd name="T2" fmla="*/ 8 w 12"/>
                <a:gd name="T3" fmla="*/ 2 h 10"/>
                <a:gd name="T4" fmla="*/ 6 w 12"/>
                <a:gd name="T5" fmla="*/ 4 h 10"/>
                <a:gd name="T6" fmla="*/ 4 w 12"/>
                <a:gd name="T7" fmla="*/ 6 h 10"/>
                <a:gd name="T8" fmla="*/ 2 w 12"/>
                <a:gd name="T9" fmla="*/ 10 h 10"/>
                <a:gd name="T10" fmla="*/ 0 w 12"/>
                <a:gd name="T11" fmla="*/ 10 h 10"/>
                <a:gd name="T12" fmla="*/ 4 w 12"/>
                <a:gd name="T13" fmla="*/ 10 h 10"/>
                <a:gd name="T14" fmla="*/ 8 w 12"/>
                <a:gd name="T15" fmla="*/ 6 h 10"/>
                <a:gd name="T16" fmla="*/ 12 w 12"/>
                <a:gd name="T17" fmla="*/ 0 h 10"/>
                <a:gd name="T18" fmla="*/ 1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10" y="0"/>
                  </a:moveTo>
                  <a:lnTo>
                    <a:pt x="8" y="2"/>
                  </a:lnTo>
                  <a:lnTo>
                    <a:pt x="6" y="4"/>
                  </a:lnTo>
                  <a:lnTo>
                    <a:pt x="4" y="6"/>
                  </a:lnTo>
                  <a:lnTo>
                    <a:pt x="2" y="10"/>
                  </a:lnTo>
                  <a:lnTo>
                    <a:pt x="0" y="10"/>
                  </a:lnTo>
                  <a:lnTo>
                    <a:pt x="4" y="10"/>
                  </a:lnTo>
                  <a:lnTo>
                    <a:pt x="8" y="6"/>
                  </a:lnTo>
                  <a:lnTo>
                    <a:pt x="12" y="0"/>
                  </a:lnTo>
                  <a:lnTo>
                    <a:pt x="10" y="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92" name="Freeform 1651"/>
            <p:cNvSpPr>
              <a:spLocks/>
            </p:cNvSpPr>
            <p:nvPr/>
          </p:nvSpPr>
          <p:spPr bwMode="auto">
            <a:xfrm>
              <a:off x="1162" y="2788"/>
              <a:ext cx="30" cy="114"/>
            </a:xfrm>
            <a:custGeom>
              <a:avLst/>
              <a:gdLst>
                <a:gd name="T0" fmla="*/ 30 w 30"/>
                <a:gd name="T1" fmla="*/ 114 h 114"/>
                <a:gd name="T2" fmla="*/ 24 w 30"/>
                <a:gd name="T3" fmla="*/ 102 h 114"/>
                <a:gd name="T4" fmla="*/ 20 w 30"/>
                <a:gd name="T5" fmla="*/ 94 h 114"/>
                <a:gd name="T6" fmla="*/ 16 w 30"/>
                <a:gd name="T7" fmla="*/ 82 h 114"/>
                <a:gd name="T8" fmla="*/ 8 w 30"/>
                <a:gd name="T9" fmla="*/ 66 h 114"/>
                <a:gd name="T10" fmla="*/ 2 w 30"/>
                <a:gd name="T11" fmla="*/ 40 h 114"/>
                <a:gd name="T12" fmla="*/ 0 w 30"/>
                <a:gd name="T13" fmla="*/ 18 h 114"/>
                <a:gd name="T14" fmla="*/ 0 w 30"/>
                <a:gd name="T15" fmla="*/ 8 h 114"/>
                <a:gd name="T16" fmla="*/ 2 w 30"/>
                <a:gd name="T17" fmla="*/ 0 h 114"/>
                <a:gd name="T18" fmla="*/ 4 w 30"/>
                <a:gd name="T19" fmla="*/ 26 h 114"/>
                <a:gd name="T20" fmla="*/ 6 w 30"/>
                <a:gd name="T21" fmla="*/ 46 h 114"/>
                <a:gd name="T22" fmla="*/ 10 w 30"/>
                <a:gd name="T23" fmla="*/ 62 h 114"/>
                <a:gd name="T24" fmla="*/ 20 w 30"/>
                <a:gd name="T25" fmla="*/ 88 h 114"/>
                <a:gd name="T26" fmla="*/ 24 w 30"/>
                <a:gd name="T27" fmla="*/ 98 h 114"/>
                <a:gd name="T28" fmla="*/ 30 w 30"/>
                <a:gd name="T29" fmla="*/ 112 h 114"/>
                <a:gd name="T30" fmla="*/ 30 w 30"/>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14"/>
                <a:gd name="T50" fmla="*/ 30 w 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14">
                  <a:moveTo>
                    <a:pt x="30" y="114"/>
                  </a:moveTo>
                  <a:lnTo>
                    <a:pt x="24" y="102"/>
                  </a:lnTo>
                  <a:lnTo>
                    <a:pt x="20" y="94"/>
                  </a:lnTo>
                  <a:lnTo>
                    <a:pt x="16" y="82"/>
                  </a:lnTo>
                  <a:lnTo>
                    <a:pt x="8" y="66"/>
                  </a:lnTo>
                  <a:lnTo>
                    <a:pt x="2" y="40"/>
                  </a:lnTo>
                  <a:lnTo>
                    <a:pt x="0" y="18"/>
                  </a:lnTo>
                  <a:lnTo>
                    <a:pt x="0" y="8"/>
                  </a:lnTo>
                  <a:lnTo>
                    <a:pt x="2" y="0"/>
                  </a:lnTo>
                  <a:lnTo>
                    <a:pt x="4" y="26"/>
                  </a:lnTo>
                  <a:lnTo>
                    <a:pt x="6" y="46"/>
                  </a:lnTo>
                  <a:lnTo>
                    <a:pt x="10" y="62"/>
                  </a:lnTo>
                  <a:lnTo>
                    <a:pt x="20" y="88"/>
                  </a:lnTo>
                  <a:lnTo>
                    <a:pt x="24" y="98"/>
                  </a:lnTo>
                  <a:lnTo>
                    <a:pt x="30" y="112"/>
                  </a:lnTo>
                  <a:lnTo>
                    <a:pt x="30" y="114"/>
                  </a:lnTo>
                  <a:close/>
                </a:path>
              </a:pathLst>
            </a:custGeom>
            <a:solidFill>
              <a:srgbClr val="55A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93" name="Freeform 1652"/>
            <p:cNvSpPr>
              <a:spLocks/>
            </p:cNvSpPr>
            <p:nvPr/>
          </p:nvSpPr>
          <p:spPr bwMode="auto">
            <a:xfrm>
              <a:off x="1162" y="2788"/>
              <a:ext cx="30" cy="114"/>
            </a:xfrm>
            <a:custGeom>
              <a:avLst/>
              <a:gdLst>
                <a:gd name="T0" fmla="*/ 30 w 30"/>
                <a:gd name="T1" fmla="*/ 114 h 114"/>
                <a:gd name="T2" fmla="*/ 24 w 30"/>
                <a:gd name="T3" fmla="*/ 102 h 114"/>
                <a:gd name="T4" fmla="*/ 20 w 30"/>
                <a:gd name="T5" fmla="*/ 94 h 114"/>
                <a:gd name="T6" fmla="*/ 16 w 30"/>
                <a:gd name="T7" fmla="*/ 82 h 114"/>
                <a:gd name="T8" fmla="*/ 8 w 30"/>
                <a:gd name="T9" fmla="*/ 66 h 114"/>
                <a:gd name="T10" fmla="*/ 2 w 30"/>
                <a:gd name="T11" fmla="*/ 40 h 114"/>
                <a:gd name="T12" fmla="*/ 0 w 30"/>
                <a:gd name="T13" fmla="*/ 18 h 114"/>
                <a:gd name="T14" fmla="*/ 0 w 30"/>
                <a:gd name="T15" fmla="*/ 8 h 114"/>
                <a:gd name="T16" fmla="*/ 2 w 30"/>
                <a:gd name="T17" fmla="*/ 0 h 114"/>
                <a:gd name="T18" fmla="*/ 4 w 30"/>
                <a:gd name="T19" fmla="*/ 26 h 114"/>
                <a:gd name="T20" fmla="*/ 6 w 30"/>
                <a:gd name="T21" fmla="*/ 46 h 114"/>
                <a:gd name="T22" fmla="*/ 10 w 30"/>
                <a:gd name="T23" fmla="*/ 62 h 114"/>
                <a:gd name="T24" fmla="*/ 20 w 30"/>
                <a:gd name="T25" fmla="*/ 88 h 114"/>
                <a:gd name="T26" fmla="*/ 24 w 30"/>
                <a:gd name="T27" fmla="*/ 98 h 114"/>
                <a:gd name="T28" fmla="*/ 30 w 30"/>
                <a:gd name="T29" fmla="*/ 112 h 114"/>
                <a:gd name="T30" fmla="*/ 30 w 30"/>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14"/>
                <a:gd name="T50" fmla="*/ 30 w 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14">
                  <a:moveTo>
                    <a:pt x="30" y="114"/>
                  </a:moveTo>
                  <a:lnTo>
                    <a:pt x="24" y="102"/>
                  </a:lnTo>
                  <a:lnTo>
                    <a:pt x="20" y="94"/>
                  </a:lnTo>
                  <a:lnTo>
                    <a:pt x="16" y="82"/>
                  </a:lnTo>
                  <a:lnTo>
                    <a:pt x="8" y="66"/>
                  </a:lnTo>
                  <a:lnTo>
                    <a:pt x="2" y="40"/>
                  </a:lnTo>
                  <a:lnTo>
                    <a:pt x="0" y="18"/>
                  </a:lnTo>
                  <a:lnTo>
                    <a:pt x="0" y="8"/>
                  </a:lnTo>
                  <a:lnTo>
                    <a:pt x="2" y="0"/>
                  </a:lnTo>
                  <a:lnTo>
                    <a:pt x="4" y="26"/>
                  </a:lnTo>
                  <a:lnTo>
                    <a:pt x="6" y="46"/>
                  </a:lnTo>
                  <a:lnTo>
                    <a:pt x="10" y="62"/>
                  </a:lnTo>
                  <a:lnTo>
                    <a:pt x="20" y="88"/>
                  </a:lnTo>
                  <a:lnTo>
                    <a:pt x="24" y="98"/>
                  </a:lnTo>
                  <a:lnTo>
                    <a:pt x="30" y="112"/>
                  </a:lnTo>
                  <a:lnTo>
                    <a:pt x="30" y="114"/>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94" name="Freeform 1653"/>
            <p:cNvSpPr>
              <a:spLocks/>
            </p:cNvSpPr>
            <p:nvPr/>
          </p:nvSpPr>
          <p:spPr bwMode="auto">
            <a:xfrm>
              <a:off x="1192" y="2882"/>
              <a:ext cx="32" cy="20"/>
            </a:xfrm>
            <a:custGeom>
              <a:avLst/>
              <a:gdLst>
                <a:gd name="T0" fmla="*/ 0 w 32"/>
                <a:gd name="T1" fmla="*/ 20 h 20"/>
                <a:gd name="T2" fmla="*/ 4 w 32"/>
                <a:gd name="T3" fmla="*/ 14 h 20"/>
                <a:gd name="T4" fmla="*/ 10 w 32"/>
                <a:gd name="T5" fmla="*/ 10 h 20"/>
                <a:gd name="T6" fmla="*/ 16 w 32"/>
                <a:gd name="T7" fmla="*/ 8 h 20"/>
                <a:gd name="T8" fmla="*/ 26 w 32"/>
                <a:gd name="T9" fmla="*/ 4 h 20"/>
                <a:gd name="T10" fmla="*/ 32 w 32"/>
                <a:gd name="T11" fmla="*/ 0 h 20"/>
                <a:gd name="T12" fmla="*/ 28 w 32"/>
                <a:gd name="T13" fmla="*/ 6 h 20"/>
                <a:gd name="T14" fmla="*/ 22 w 32"/>
                <a:gd name="T15" fmla="*/ 10 h 20"/>
                <a:gd name="T16" fmla="*/ 18 w 32"/>
                <a:gd name="T17" fmla="*/ 12 h 20"/>
                <a:gd name="T18" fmla="*/ 0 w 32"/>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0" y="20"/>
                  </a:moveTo>
                  <a:lnTo>
                    <a:pt x="4" y="14"/>
                  </a:lnTo>
                  <a:lnTo>
                    <a:pt x="10" y="10"/>
                  </a:lnTo>
                  <a:lnTo>
                    <a:pt x="16" y="8"/>
                  </a:lnTo>
                  <a:lnTo>
                    <a:pt x="26" y="4"/>
                  </a:lnTo>
                  <a:lnTo>
                    <a:pt x="32" y="0"/>
                  </a:lnTo>
                  <a:lnTo>
                    <a:pt x="28" y="6"/>
                  </a:lnTo>
                  <a:lnTo>
                    <a:pt x="22" y="10"/>
                  </a:lnTo>
                  <a:lnTo>
                    <a:pt x="18" y="12"/>
                  </a:lnTo>
                  <a:lnTo>
                    <a:pt x="0" y="20"/>
                  </a:lnTo>
                  <a:close/>
                </a:path>
              </a:pathLst>
            </a:custGeom>
            <a:solidFill>
              <a:srgbClr val="55A26A"/>
            </a:solidFill>
            <a:ln w="3175">
              <a:solidFill>
                <a:srgbClr val="1D1D1B"/>
              </a:solidFill>
              <a:round/>
              <a:headEnd/>
              <a:tailEnd/>
            </a:ln>
          </p:spPr>
          <p:txBody>
            <a:bodyPr/>
            <a:lstStyle/>
            <a:p>
              <a:endParaRPr lang="en-US"/>
            </a:p>
          </p:txBody>
        </p:sp>
        <p:sp>
          <p:nvSpPr>
            <p:cNvPr id="30595" name="Freeform 1654"/>
            <p:cNvSpPr>
              <a:spLocks/>
            </p:cNvSpPr>
            <p:nvPr/>
          </p:nvSpPr>
          <p:spPr bwMode="auto">
            <a:xfrm>
              <a:off x="1046" y="2722"/>
              <a:ext cx="72" cy="150"/>
            </a:xfrm>
            <a:custGeom>
              <a:avLst/>
              <a:gdLst>
                <a:gd name="T0" fmla="*/ 14 w 72"/>
                <a:gd name="T1" fmla="*/ 4 h 150"/>
                <a:gd name="T2" fmla="*/ 10 w 72"/>
                <a:gd name="T3" fmla="*/ 36 h 150"/>
                <a:gd name="T4" fmla="*/ 10 w 72"/>
                <a:gd name="T5" fmla="*/ 68 h 150"/>
                <a:gd name="T6" fmla="*/ 10 w 72"/>
                <a:gd name="T7" fmla="*/ 100 h 150"/>
                <a:gd name="T8" fmla="*/ 8 w 72"/>
                <a:gd name="T9" fmla="*/ 134 h 150"/>
                <a:gd name="T10" fmla="*/ 6 w 72"/>
                <a:gd name="T11" fmla="*/ 138 h 150"/>
                <a:gd name="T12" fmla="*/ 4 w 72"/>
                <a:gd name="T13" fmla="*/ 142 h 150"/>
                <a:gd name="T14" fmla="*/ 0 w 72"/>
                <a:gd name="T15" fmla="*/ 150 h 150"/>
                <a:gd name="T16" fmla="*/ 8 w 72"/>
                <a:gd name="T17" fmla="*/ 146 h 150"/>
                <a:gd name="T18" fmla="*/ 16 w 72"/>
                <a:gd name="T19" fmla="*/ 146 h 150"/>
                <a:gd name="T20" fmla="*/ 34 w 72"/>
                <a:gd name="T21" fmla="*/ 144 h 150"/>
                <a:gd name="T22" fmla="*/ 52 w 72"/>
                <a:gd name="T23" fmla="*/ 146 h 150"/>
                <a:gd name="T24" fmla="*/ 72 w 72"/>
                <a:gd name="T25" fmla="*/ 144 h 150"/>
                <a:gd name="T26" fmla="*/ 70 w 72"/>
                <a:gd name="T27" fmla="*/ 142 h 150"/>
                <a:gd name="T28" fmla="*/ 68 w 72"/>
                <a:gd name="T29" fmla="*/ 140 h 150"/>
                <a:gd name="T30" fmla="*/ 62 w 72"/>
                <a:gd name="T31" fmla="*/ 136 h 150"/>
                <a:gd name="T32" fmla="*/ 56 w 72"/>
                <a:gd name="T33" fmla="*/ 134 h 150"/>
                <a:gd name="T34" fmla="*/ 54 w 72"/>
                <a:gd name="T35" fmla="*/ 132 h 150"/>
                <a:gd name="T36" fmla="*/ 52 w 72"/>
                <a:gd name="T37" fmla="*/ 128 h 150"/>
                <a:gd name="T38" fmla="*/ 46 w 72"/>
                <a:gd name="T39" fmla="*/ 96 h 150"/>
                <a:gd name="T40" fmla="*/ 42 w 72"/>
                <a:gd name="T41" fmla="*/ 64 h 150"/>
                <a:gd name="T42" fmla="*/ 38 w 72"/>
                <a:gd name="T43" fmla="*/ 0 h 150"/>
                <a:gd name="T44" fmla="*/ 14 w 72"/>
                <a:gd name="T45" fmla="*/ 4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150"/>
                <a:gd name="T71" fmla="*/ 72 w 72"/>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150">
                  <a:moveTo>
                    <a:pt x="14" y="4"/>
                  </a:moveTo>
                  <a:lnTo>
                    <a:pt x="10" y="36"/>
                  </a:lnTo>
                  <a:lnTo>
                    <a:pt x="10" y="68"/>
                  </a:lnTo>
                  <a:lnTo>
                    <a:pt x="10" y="100"/>
                  </a:lnTo>
                  <a:lnTo>
                    <a:pt x="8" y="134"/>
                  </a:lnTo>
                  <a:lnTo>
                    <a:pt x="6" y="138"/>
                  </a:lnTo>
                  <a:lnTo>
                    <a:pt x="4" y="142"/>
                  </a:lnTo>
                  <a:lnTo>
                    <a:pt x="0" y="150"/>
                  </a:lnTo>
                  <a:lnTo>
                    <a:pt x="8" y="146"/>
                  </a:lnTo>
                  <a:lnTo>
                    <a:pt x="16" y="146"/>
                  </a:lnTo>
                  <a:lnTo>
                    <a:pt x="34" y="144"/>
                  </a:lnTo>
                  <a:lnTo>
                    <a:pt x="52" y="146"/>
                  </a:lnTo>
                  <a:lnTo>
                    <a:pt x="72" y="144"/>
                  </a:lnTo>
                  <a:lnTo>
                    <a:pt x="70" y="142"/>
                  </a:lnTo>
                  <a:lnTo>
                    <a:pt x="68" y="140"/>
                  </a:lnTo>
                  <a:lnTo>
                    <a:pt x="62" y="136"/>
                  </a:lnTo>
                  <a:lnTo>
                    <a:pt x="56" y="134"/>
                  </a:lnTo>
                  <a:lnTo>
                    <a:pt x="54" y="132"/>
                  </a:lnTo>
                  <a:lnTo>
                    <a:pt x="52" y="128"/>
                  </a:lnTo>
                  <a:lnTo>
                    <a:pt x="46" y="96"/>
                  </a:lnTo>
                  <a:lnTo>
                    <a:pt x="42" y="64"/>
                  </a:lnTo>
                  <a:lnTo>
                    <a:pt x="38" y="0"/>
                  </a:lnTo>
                  <a:lnTo>
                    <a:pt x="14" y="4"/>
                  </a:lnTo>
                  <a:close/>
                </a:path>
              </a:pathLst>
            </a:custGeom>
            <a:solidFill>
              <a:srgbClr val="894324"/>
            </a:solidFill>
            <a:ln w="3175">
              <a:solidFill>
                <a:srgbClr val="1D1D1B"/>
              </a:solidFill>
              <a:round/>
              <a:headEnd/>
              <a:tailEnd/>
            </a:ln>
          </p:spPr>
          <p:txBody>
            <a:bodyPr/>
            <a:lstStyle/>
            <a:p>
              <a:endParaRPr lang="en-US"/>
            </a:p>
          </p:txBody>
        </p:sp>
        <p:sp>
          <p:nvSpPr>
            <p:cNvPr id="30596" name="Freeform 1655"/>
            <p:cNvSpPr>
              <a:spLocks/>
            </p:cNvSpPr>
            <p:nvPr/>
          </p:nvSpPr>
          <p:spPr bwMode="auto">
            <a:xfrm>
              <a:off x="1056" y="2746"/>
              <a:ext cx="34" cy="48"/>
            </a:xfrm>
            <a:custGeom>
              <a:avLst/>
              <a:gdLst>
                <a:gd name="T0" fmla="*/ 2 w 34"/>
                <a:gd name="T1" fmla="*/ 6 h 48"/>
                <a:gd name="T2" fmla="*/ 0 w 34"/>
                <a:gd name="T3" fmla="*/ 38 h 48"/>
                <a:gd name="T4" fmla="*/ 4 w 34"/>
                <a:gd name="T5" fmla="*/ 42 h 48"/>
                <a:gd name="T6" fmla="*/ 8 w 34"/>
                <a:gd name="T7" fmla="*/ 42 h 48"/>
                <a:gd name="T8" fmla="*/ 14 w 34"/>
                <a:gd name="T9" fmla="*/ 38 h 48"/>
                <a:gd name="T10" fmla="*/ 18 w 34"/>
                <a:gd name="T11" fmla="*/ 32 h 48"/>
                <a:gd name="T12" fmla="*/ 22 w 34"/>
                <a:gd name="T13" fmla="*/ 30 h 48"/>
                <a:gd name="T14" fmla="*/ 24 w 34"/>
                <a:gd name="T15" fmla="*/ 30 h 48"/>
                <a:gd name="T16" fmla="*/ 32 w 34"/>
                <a:gd name="T17" fmla="*/ 48 h 48"/>
                <a:gd name="T18" fmla="*/ 34 w 34"/>
                <a:gd name="T19" fmla="*/ 0 h 48"/>
                <a:gd name="T20" fmla="*/ 2 w 34"/>
                <a:gd name="T21" fmla="*/ 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2" y="6"/>
                  </a:moveTo>
                  <a:lnTo>
                    <a:pt x="0" y="38"/>
                  </a:lnTo>
                  <a:lnTo>
                    <a:pt x="4" y="42"/>
                  </a:lnTo>
                  <a:lnTo>
                    <a:pt x="8" y="42"/>
                  </a:lnTo>
                  <a:lnTo>
                    <a:pt x="14" y="38"/>
                  </a:lnTo>
                  <a:lnTo>
                    <a:pt x="18" y="32"/>
                  </a:lnTo>
                  <a:lnTo>
                    <a:pt x="22" y="30"/>
                  </a:lnTo>
                  <a:lnTo>
                    <a:pt x="24" y="30"/>
                  </a:lnTo>
                  <a:lnTo>
                    <a:pt x="32" y="48"/>
                  </a:lnTo>
                  <a:lnTo>
                    <a:pt x="34" y="0"/>
                  </a:lnTo>
                  <a:lnTo>
                    <a:pt x="2" y="6"/>
                  </a:lnTo>
                  <a:close/>
                </a:path>
              </a:pathLst>
            </a:custGeom>
            <a:solidFill>
              <a:srgbClr val="30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97" name="Freeform 1656"/>
            <p:cNvSpPr>
              <a:spLocks/>
            </p:cNvSpPr>
            <p:nvPr/>
          </p:nvSpPr>
          <p:spPr bwMode="auto">
            <a:xfrm>
              <a:off x="896" y="2634"/>
              <a:ext cx="334" cy="166"/>
            </a:xfrm>
            <a:custGeom>
              <a:avLst/>
              <a:gdLst>
                <a:gd name="T0" fmla="*/ 240 w 334"/>
                <a:gd name="T1" fmla="*/ 28 h 166"/>
                <a:gd name="T2" fmla="*/ 274 w 334"/>
                <a:gd name="T3" fmla="*/ 54 h 166"/>
                <a:gd name="T4" fmla="*/ 272 w 334"/>
                <a:gd name="T5" fmla="*/ 56 h 166"/>
                <a:gd name="T6" fmla="*/ 268 w 334"/>
                <a:gd name="T7" fmla="*/ 60 h 166"/>
                <a:gd name="T8" fmla="*/ 276 w 334"/>
                <a:gd name="T9" fmla="*/ 72 h 166"/>
                <a:gd name="T10" fmla="*/ 316 w 334"/>
                <a:gd name="T11" fmla="*/ 84 h 166"/>
                <a:gd name="T12" fmla="*/ 324 w 334"/>
                <a:gd name="T13" fmla="*/ 92 h 166"/>
                <a:gd name="T14" fmla="*/ 296 w 334"/>
                <a:gd name="T15" fmla="*/ 102 h 166"/>
                <a:gd name="T16" fmla="*/ 318 w 334"/>
                <a:gd name="T17" fmla="*/ 128 h 166"/>
                <a:gd name="T18" fmla="*/ 296 w 334"/>
                <a:gd name="T19" fmla="*/ 134 h 166"/>
                <a:gd name="T20" fmla="*/ 272 w 334"/>
                <a:gd name="T21" fmla="*/ 122 h 166"/>
                <a:gd name="T22" fmla="*/ 264 w 334"/>
                <a:gd name="T23" fmla="*/ 120 h 166"/>
                <a:gd name="T24" fmla="*/ 268 w 334"/>
                <a:gd name="T25" fmla="*/ 140 h 166"/>
                <a:gd name="T26" fmla="*/ 244 w 334"/>
                <a:gd name="T27" fmla="*/ 126 h 166"/>
                <a:gd name="T28" fmla="*/ 222 w 334"/>
                <a:gd name="T29" fmla="*/ 114 h 166"/>
                <a:gd name="T30" fmla="*/ 222 w 334"/>
                <a:gd name="T31" fmla="*/ 128 h 166"/>
                <a:gd name="T32" fmla="*/ 212 w 334"/>
                <a:gd name="T33" fmla="*/ 132 h 166"/>
                <a:gd name="T34" fmla="*/ 196 w 334"/>
                <a:gd name="T35" fmla="*/ 110 h 166"/>
                <a:gd name="T36" fmla="*/ 202 w 334"/>
                <a:gd name="T37" fmla="*/ 138 h 166"/>
                <a:gd name="T38" fmla="*/ 206 w 334"/>
                <a:gd name="T39" fmla="*/ 166 h 166"/>
                <a:gd name="T40" fmla="*/ 180 w 334"/>
                <a:gd name="T41" fmla="*/ 112 h 166"/>
                <a:gd name="T42" fmla="*/ 178 w 334"/>
                <a:gd name="T43" fmla="*/ 92 h 166"/>
                <a:gd name="T44" fmla="*/ 168 w 334"/>
                <a:gd name="T45" fmla="*/ 124 h 166"/>
                <a:gd name="T46" fmla="*/ 148 w 334"/>
                <a:gd name="T47" fmla="*/ 122 h 166"/>
                <a:gd name="T48" fmla="*/ 136 w 334"/>
                <a:gd name="T49" fmla="*/ 134 h 166"/>
                <a:gd name="T50" fmla="*/ 118 w 334"/>
                <a:gd name="T51" fmla="*/ 142 h 166"/>
                <a:gd name="T52" fmla="*/ 130 w 334"/>
                <a:gd name="T53" fmla="*/ 130 h 166"/>
                <a:gd name="T54" fmla="*/ 132 w 334"/>
                <a:gd name="T55" fmla="*/ 114 h 166"/>
                <a:gd name="T56" fmla="*/ 78 w 334"/>
                <a:gd name="T57" fmla="*/ 144 h 166"/>
                <a:gd name="T58" fmla="*/ 38 w 334"/>
                <a:gd name="T59" fmla="*/ 150 h 166"/>
                <a:gd name="T60" fmla="*/ 56 w 334"/>
                <a:gd name="T61" fmla="*/ 134 h 166"/>
                <a:gd name="T62" fmla="*/ 108 w 334"/>
                <a:gd name="T63" fmla="*/ 86 h 166"/>
                <a:gd name="T64" fmla="*/ 90 w 334"/>
                <a:gd name="T65" fmla="*/ 96 h 166"/>
                <a:gd name="T66" fmla="*/ 62 w 334"/>
                <a:gd name="T67" fmla="*/ 106 h 166"/>
                <a:gd name="T68" fmla="*/ 46 w 334"/>
                <a:gd name="T69" fmla="*/ 106 h 166"/>
                <a:gd name="T70" fmla="*/ 72 w 334"/>
                <a:gd name="T71" fmla="*/ 92 h 166"/>
                <a:gd name="T72" fmla="*/ 56 w 334"/>
                <a:gd name="T73" fmla="*/ 94 h 166"/>
                <a:gd name="T74" fmla="*/ 32 w 334"/>
                <a:gd name="T75" fmla="*/ 104 h 166"/>
                <a:gd name="T76" fmla="*/ 14 w 334"/>
                <a:gd name="T77" fmla="*/ 112 h 166"/>
                <a:gd name="T78" fmla="*/ 6 w 334"/>
                <a:gd name="T79" fmla="*/ 114 h 166"/>
                <a:gd name="T80" fmla="*/ 22 w 334"/>
                <a:gd name="T81" fmla="*/ 94 h 166"/>
                <a:gd name="T82" fmla="*/ 58 w 334"/>
                <a:gd name="T83" fmla="*/ 58 h 166"/>
                <a:gd name="T84" fmla="*/ 98 w 334"/>
                <a:gd name="T85" fmla="*/ 40 h 166"/>
                <a:gd name="T86" fmla="*/ 144 w 334"/>
                <a:gd name="T87" fmla="*/ 0 h 166"/>
                <a:gd name="T88" fmla="*/ 138 w 334"/>
                <a:gd name="T89" fmla="*/ 30 h 166"/>
                <a:gd name="T90" fmla="*/ 168 w 334"/>
                <a:gd name="T91" fmla="*/ 30 h 166"/>
                <a:gd name="T92" fmla="*/ 176 w 334"/>
                <a:gd name="T93" fmla="*/ 20 h 166"/>
                <a:gd name="T94" fmla="*/ 188 w 334"/>
                <a:gd name="T95" fmla="*/ 6 h 166"/>
                <a:gd name="T96" fmla="*/ 206 w 334"/>
                <a:gd name="T97" fmla="*/ 22 h 166"/>
                <a:gd name="T98" fmla="*/ 216 w 334"/>
                <a:gd name="T99" fmla="*/ 18 h 166"/>
                <a:gd name="T100" fmla="*/ 226 w 334"/>
                <a:gd name="T101" fmla="*/ 18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4"/>
                <a:gd name="T154" fmla="*/ 0 h 166"/>
                <a:gd name="T155" fmla="*/ 334 w 334"/>
                <a:gd name="T156" fmla="*/ 166 h 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4" h="166">
                  <a:moveTo>
                    <a:pt x="230" y="12"/>
                  </a:moveTo>
                  <a:lnTo>
                    <a:pt x="236" y="22"/>
                  </a:lnTo>
                  <a:lnTo>
                    <a:pt x="240" y="28"/>
                  </a:lnTo>
                  <a:lnTo>
                    <a:pt x="244" y="32"/>
                  </a:lnTo>
                  <a:lnTo>
                    <a:pt x="264" y="48"/>
                  </a:lnTo>
                  <a:lnTo>
                    <a:pt x="274" y="54"/>
                  </a:lnTo>
                  <a:lnTo>
                    <a:pt x="284" y="58"/>
                  </a:lnTo>
                  <a:lnTo>
                    <a:pt x="276" y="56"/>
                  </a:lnTo>
                  <a:lnTo>
                    <a:pt x="272" y="56"/>
                  </a:lnTo>
                  <a:lnTo>
                    <a:pt x="268" y="56"/>
                  </a:lnTo>
                  <a:lnTo>
                    <a:pt x="268" y="58"/>
                  </a:lnTo>
                  <a:lnTo>
                    <a:pt x="268" y="60"/>
                  </a:lnTo>
                  <a:lnTo>
                    <a:pt x="270" y="64"/>
                  </a:lnTo>
                  <a:lnTo>
                    <a:pt x="270" y="66"/>
                  </a:lnTo>
                  <a:lnTo>
                    <a:pt x="276" y="72"/>
                  </a:lnTo>
                  <a:lnTo>
                    <a:pt x="284" y="76"/>
                  </a:lnTo>
                  <a:lnTo>
                    <a:pt x="300" y="82"/>
                  </a:lnTo>
                  <a:lnTo>
                    <a:pt x="316" y="84"/>
                  </a:lnTo>
                  <a:lnTo>
                    <a:pt x="334" y="86"/>
                  </a:lnTo>
                  <a:lnTo>
                    <a:pt x="328" y="90"/>
                  </a:lnTo>
                  <a:lnTo>
                    <a:pt x="324" y="92"/>
                  </a:lnTo>
                  <a:lnTo>
                    <a:pt x="314" y="92"/>
                  </a:lnTo>
                  <a:lnTo>
                    <a:pt x="294" y="92"/>
                  </a:lnTo>
                  <a:lnTo>
                    <a:pt x="296" y="102"/>
                  </a:lnTo>
                  <a:lnTo>
                    <a:pt x="300" y="108"/>
                  </a:lnTo>
                  <a:lnTo>
                    <a:pt x="308" y="118"/>
                  </a:lnTo>
                  <a:lnTo>
                    <a:pt x="318" y="128"/>
                  </a:lnTo>
                  <a:lnTo>
                    <a:pt x="328" y="136"/>
                  </a:lnTo>
                  <a:lnTo>
                    <a:pt x="306" y="134"/>
                  </a:lnTo>
                  <a:lnTo>
                    <a:pt x="296" y="134"/>
                  </a:lnTo>
                  <a:lnTo>
                    <a:pt x="284" y="130"/>
                  </a:lnTo>
                  <a:lnTo>
                    <a:pt x="278" y="126"/>
                  </a:lnTo>
                  <a:lnTo>
                    <a:pt x="272" y="122"/>
                  </a:lnTo>
                  <a:lnTo>
                    <a:pt x="266" y="118"/>
                  </a:lnTo>
                  <a:lnTo>
                    <a:pt x="260" y="116"/>
                  </a:lnTo>
                  <a:lnTo>
                    <a:pt x="264" y="120"/>
                  </a:lnTo>
                  <a:lnTo>
                    <a:pt x="268" y="126"/>
                  </a:lnTo>
                  <a:lnTo>
                    <a:pt x="276" y="142"/>
                  </a:lnTo>
                  <a:lnTo>
                    <a:pt x="268" y="140"/>
                  </a:lnTo>
                  <a:lnTo>
                    <a:pt x="260" y="136"/>
                  </a:lnTo>
                  <a:lnTo>
                    <a:pt x="252" y="132"/>
                  </a:lnTo>
                  <a:lnTo>
                    <a:pt x="244" y="126"/>
                  </a:lnTo>
                  <a:lnTo>
                    <a:pt x="228" y="110"/>
                  </a:lnTo>
                  <a:lnTo>
                    <a:pt x="212" y="98"/>
                  </a:lnTo>
                  <a:lnTo>
                    <a:pt x="222" y="114"/>
                  </a:lnTo>
                  <a:lnTo>
                    <a:pt x="224" y="122"/>
                  </a:lnTo>
                  <a:lnTo>
                    <a:pt x="224" y="126"/>
                  </a:lnTo>
                  <a:lnTo>
                    <a:pt x="222" y="128"/>
                  </a:lnTo>
                  <a:lnTo>
                    <a:pt x="218" y="132"/>
                  </a:lnTo>
                  <a:lnTo>
                    <a:pt x="216" y="132"/>
                  </a:lnTo>
                  <a:lnTo>
                    <a:pt x="212" y="132"/>
                  </a:lnTo>
                  <a:lnTo>
                    <a:pt x="210" y="128"/>
                  </a:lnTo>
                  <a:lnTo>
                    <a:pt x="204" y="120"/>
                  </a:lnTo>
                  <a:lnTo>
                    <a:pt x="196" y="110"/>
                  </a:lnTo>
                  <a:lnTo>
                    <a:pt x="196" y="118"/>
                  </a:lnTo>
                  <a:lnTo>
                    <a:pt x="198" y="124"/>
                  </a:lnTo>
                  <a:lnTo>
                    <a:pt x="202" y="138"/>
                  </a:lnTo>
                  <a:lnTo>
                    <a:pt x="206" y="152"/>
                  </a:lnTo>
                  <a:lnTo>
                    <a:pt x="208" y="158"/>
                  </a:lnTo>
                  <a:lnTo>
                    <a:pt x="206" y="166"/>
                  </a:lnTo>
                  <a:lnTo>
                    <a:pt x="198" y="154"/>
                  </a:lnTo>
                  <a:lnTo>
                    <a:pt x="192" y="140"/>
                  </a:lnTo>
                  <a:lnTo>
                    <a:pt x="180" y="112"/>
                  </a:lnTo>
                  <a:lnTo>
                    <a:pt x="178" y="102"/>
                  </a:lnTo>
                  <a:lnTo>
                    <a:pt x="178" y="98"/>
                  </a:lnTo>
                  <a:lnTo>
                    <a:pt x="178" y="92"/>
                  </a:lnTo>
                  <a:lnTo>
                    <a:pt x="176" y="100"/>
                  </a:lnTo>
                  <a:lnTo>
                    <a:pt x="172" y="108"/>
                  </a:lnTo>
                  <a:lnTo>
                    <a:pt x="168" y="124"/>
                  </a:lnTo>
                  <a:lnTo>
                    <a:pt x="144" y="154"/>
                  </a:lnTo>
                  <a:lnTo>
                    <a:pt x="146" y="132"/>
                  </a:lnTo>
                  <a:lnTo>
                    <a:pt x="148" y="122"/>
                  </a:lnTo>
                  <a:lnTo>
                    <a:pt x="152" y="114"/>
                  </a:lnTo>
                  <a:lnTo>
                    <a:pt x="146" y="126"/>
                  </a:lnTo>
                  <a:lnTo>
                    <a:pt x="136" y="134"/>
                  </a:lnTo>
                  <a:lnTo>
                    <a:pt x="128" y="140"/>
                  </a:lnTo>
                  <a:lnTo>
                    <a:pt x="122" y="142"/>
                  </a:lnTo>
                  <a:lnTo>
                    <a:pt x="118" y="142"/>
                  </a:lnTo>
                  <a:lnTo>
                    <a:pt x="122" y="140"/>
                  </a:lnTo>
                  <a:lnTo>
                    <a:pt x="124" y="138"/>
                  </a:lnTo>
                  <a:lnTo>
                    <a:pt x="130" y="130"/>
                  </a:lnTo>
                  <a:lnTo>
                    <a:pt x="136" y="122"/>
                  </a:lnTo>
                  <a:lnTo>
                    <a:pt x="140" y="114"/>
                  </a:lnTo>
                  <a:lnTo>
                    <a:pt x="132" y="114"/>
                  </a:lnTo>
                  <a:lnTo>
                    <a:pt x="106" y="132"/>
                  </a:lnTo>
                  <a:lnTo>
                    <a:pt x="92" y="138"/>
                  </a:lnTo>
                  <a:lnTo>
                    <a:pt x="78" y="144"/>
                  </a:lnTo>
                  <a:lnTo>
                    <a:pt x="66" y="148"/>
                  </a:lnTo>
                  <a:lnTo>
                    <a:pt x="52" y="150"/>
                  </a:lnTo>
                  <a:lnTo>
                    <a:pt x="38" y="150"/>
                  </a:lnTo>
                  <a:lnTo>
                    <a:pt x="24" y="148"/>
                  </a:lnTo>
                  <a:lnTo>
                    <a:pt x="34" y="150"/>
                  </a:lnTo>
                  <a:lnTo>
                    <a:pt x="56" y="134"/>
                  </a:lnTo>
                  <a:lnTo>
                    <a:pt x="76" y="116"/>
                  </a:lnTo>
                  <a:lnTo>
                    <a:pt x="98" y="96"/>
                  </a:lnTo>
                  <a:lnTo>
                    <a:pt x="108" y="86"/>
                  </a:lnTo>
                  <a:lnTo>
                    <a:pt x="116" y="72"/>
                  </a:lnTo>
                  <a:lnTo>
                    <a:pt x="100" y="88"/>
                  </a:lnTo>
                  <a:lnTo>
                    <a:pt x="90" y="96"/>
                  </a:lnTo>
                  <a:lnTo>
                    <a:pt x="80" y="100"/>
                  </a:lnTo>
                  <a:lnTo>
                    <a:pt x="72" y="104"/>
                  </a:lnTo>
                  <a:lnTo>
                    <a:pt x="62" y="106"/>
                  </a:lnTo>
                  <a:lnTo>
                    <a:pt x="52" y="106"/>
                  </a:lnTo>
                  <a:lnTo>
                    <a:pt x="42" y="104"/>
                  </a:lnTo>
                  <a:lnTo>
                    <a:pt x="46" y="106"/>
                  </a:lnTo>
                  <a:lnTo>
                    <a:pt x="52" y="106"/>
                  </a:lnTo>
                  <a:lnTo>
                    <a:pt x="62" y="100"/>
                  </a:lnTo>
                  <a:lnTo>
                    <a:pt x="72" y="92"/>
                  </a:lnTo>
                  <a:lnTo>
                    <a:pt x="82" y="82"/>
                  </a:lnTo>
                  <a:lnTo>
                    <a:pt x="68" y="88"/>
                  </a:lnTo>
                  <a:lnTo>
                    <a:pt x="56" y="94"/>
                  </a:lnTo>
                  <a:lnTo>
                    <a:pt x="44" y="100"/>
                  </a:lnTo>
                  <a:lnTo>
                    <a:pt x="38" y="102"/>
                  </a:lnTo>
                  <a:lnTo>
                    <a:pt x="32" y="104"/>
                  </a:lnTo>
                  <a:lnTo>
                    <a:pt x="26" y="104"/>
                  </a:lnTo>
                  <a:lnTo>
                    <a:pt x="20" y="106"/>
                  </a:lnTo>
                  <a:lnTo>
                    <a:pt x="14" y="112"/>
                  </a:lnTo>
                  <a:lnTo>
                    <a:pt x="12" y="114"/>
                  </a:lnTo>
                  <a:lnTo>
                    <a:pt x="10" y="116"/>
                  </a:lnTo>
                  <a:lnTo>
                    <a:pt x="6" y="114"/>
                  </a:lnTo>
                  <a:lnTo>
                    <a:pt x="0" y="110"/>
                  </a:lnTo>
                  <a:lnTo>
                    <a:pt x="12" y="102"/>
                  </a:lnTo>
                  <a:lnTo>
                    <a:pt x="22" y="94"/>
                  </a:lnTo>
                  <a:lnTo>
                    <a:pt x="40" y="76"/>
                  </a:lnTo>
                  <a:lnTo>
                    <a:pt x="48" y="66"/>
                  </a:lnTo>
                  <a:lnTo>
                    <a:pt x="58" y="58"/>
                  </a:lnTo>
                  <a:lnTo>
                    <a:pt x="68" y="52"/>
                  </a:lnTo>
                  <a:lnTo>
                    <a:pt x="82" y="46"/>
                  </a:lnTo>
                  <a:lnTo>
                    <a:pt x="98" y="40"/>
                  </a:lnTo>
                  <a:lnTo>
                    <a:pt x="114" y="30"/>
                  </a:lnTo>
                  <a:lnTo>
                    <a:pt x="130" y="18"/>
                  </a:lnTo>
                  <a:lnTo>
                    <a:pt x="144" y="0"/>
                  </a:lnTo>
                  <a:lnTo>
                    <a:pt x="144" y="10"/>
                  </a:lnTo>
                  <a:lnTo>
                    <a:pt x="144" y="16"/>
                  </a:lnTo>
                  <a:lnTo>
                    <a:pt x="138" y="30"/>
                  </a:lnTo>
                  <a:lnTo>
                    <a:pt x="152" y="32"/>
                  </a:lnTo>
                  <a:lnTo>
                    <a:pt x="160" y="32"/>
                  </a:lnTo>
                  <a:lnTo>
                    <a:pt x="168" y="30"/>
                  </a:lnTo>
                  <a:lnTo>
                    <a:pt x="170" y="30"/>
                  </a:lnTo>
                  <a:lnTo>
                    <a:pt x="172" y="26"/>
                  </a:lnTo>
                  <a:lnTo>
                    <a:pt x="176" y="20"/>
                  </a:lnTo>
                  <a:lnTo>
                    <a:pt x="178" y="12"/>
                  </a:lnTo>
                  <a:lnTo>
                    <a:pt x="184" y="6"/>
                  </a:lnTo>
                  <a:lnTo>
                    <a:pt x="188" y="6"/>
                  </a:lnTo>
                  <a:lnTo>
                    <a:pt x="192" y="6"/>
                  </a:lnTo>
                  <a:lnTo>
                    <a:pt x="200" y="14"/>
                  </a:lnTo>
                  <a:lnTo>
                    <a:pt x="206" y="22"/>
                  </a:lnTo>
                  <a:lnTo>
                    <a:pt x="210" y="26"/>
                  </a:lnTo>
                  <a:lnTo>
                    <a:pt x="216" y="28"/>
                  </a:lnTo>
                  <a:lnTo>
                    <a:pt x="216" y="18"/>
                  </a:lnTo>
                  <a:lnTo>
                    <a:pt x="220" y="18"/>
                  </a:lnTo>
                  <a:lnTo>
                    <a:pt x="224" y="18"/>
                  </a:lnTo>
                  <a:lnTo>
                    <a:pt x="226" y="18"/>
                  </a:lnTo>
                  <a:lnTo>
                    <a:pt x="230" y="12"/>
                  </a:lnTo>
                  <a:close/>
                </a:path>
              </a:pathLst>
            </a:custGeom>
            <a:solidFill>
              <a:srgbClr val="39704A"/>
            </a:solidFill>
            <a:ln w="3175">
              <a:solidFill>
                <a:srgbClr val="1D1D1B"/>
              </a:solidFill>
              <a:round/>
              <a:headEnd/>
              <a:tailEnd/>
            </a:ln>
          </p:spPr>
          <p:txBody>
            <a:bodyPr/>
            <a:lstStyle/>
            <a:p>
              <a:endParaRPr lang="en-US"/>
            </a:p>
          </p:txBody>
        </p:sp>
        <p:sp>
          <p:nvSpPr>
            <p:cNvPr id="30598" name="Freeform 1657"/>
            <p:cNvSpPr>
              <a:spLocks/>
            </p:cNvSpPr>
            <p:nvPr/>
          </p:nvSpPr>
          <p:spPr bwMode="auto">
            <a:xfrm>
              <a:off x="940" y="2626"/>
              <a:ext cx="304" cy="116"/>
            </a:xfrm>
            <a:custGeom>
              <a:avLst/>
              <a:gdLst>
                <a:gd name="T0" fmla="*/ 80 w 304"/>
                <a:gd name="T1" fmla="*/ 38 h 116"/>
                <a:gd name="T2" fmla="*/ 64 w 304"/>
                <a:gd name="T3" fmla="*/ 48 h 116"/>
                <a:gd name="T4" fmla="*/ 28 w 304"/>
                <a:gd name="T5" fmla="*/ 54 h 116"/>
                <a:gd name="T6" fmla="*/ 42 w 304"/>
                <a:gd name="T7" fmla="*/ 58 h 116"/>
                <a:gd name="T8" fmla="*/ 84 w 304"/>
                <a:gd name="T9" fmla="*/ 56 h 116"/>
                <a:gd name="T10" fmla="*/ 66 w 304"/>
                <a:gd name="T11" fmla="*/ 70 h 116"/>
                <a:gd name="T12" fmla="*/ 48 w 304"/>
                <a:gd name="T13" fmla="*/ 80 h 116"/>
                <a:gd name="T14" fmla="*/ 90 w 304"/>
                <a:gd name="T15" fmla="*/ 74 h 116"/>
                <a:gd name="T16" fmla="*/ 130 w 304"/>
                <a:gd name="T17" fmla="*/ 56 h 116"/>
                <a:gd name="T18" fmla="*/ 128 w 304"/>
                <a:gd name="T19" fmla="*/ 96 h 116"/>
                <a:gd name="T20" fmla="*/ 134 w 304"/>
                <a:gd name="T21" fmla="*/ 80 h 116"/>
                <a:gd name="T22" fmla="*/ 136 w 304"/>
                <a:gd name="T23" fmla="*/ 70 h 116"/>
                <a:gd name="T24" fmla="*/ 148 w 304"/>
                <a:gd name="T25" fmla="*/ 78 h 116"/>
                <a:gd name="T26" fmla="*/ 168 w 304"/>
                <a:gd name="T27" fmla="*/ 104 h 116"/>
                <a:gd name="T28" fmla="*/ 180 w 304"/>
                <a:gd name="T29" fmla="*/ 92 h 116"/>
                <a:gd name="T30" fmla="*/ 174 w 304"/>
                <a:gd name="T31" fmla="*/ 66 h 116"/>
                <a:gd name="T32" fmla="*/ 196 w 304"/>
                <a:gd name="T33" fmla="*/ 86 h 116"/>
                <a:gd name="T34" fmla="*/ 220 w 304"/>
                <a:gd name="T35" fmla="*/ 94 h 116"/>
                <a:gd name="T36" fmla="*/ 218 w 304"/>
                <a:gd name="T37" fmla="*/ 90 h 116"/>
                <a:gd name="T38" fmla="*/ 204 w 304"/>
                <a:gd name="T39" fmla="*/ 72 h 116"/>
                <a:gd name="T40" fmla="*/ 196 w 304"/>
                <a:gd name="T41" fmla="*/ 56 h 116"/>
                <a:gd name="T42" fmla="*/ 212 w 304"/>
                <a:gd name="T43" fmla="*/ 70 h 116"/>
                <a:gd name="T44" fmla="*/ 230 w 304"/>
                <a:gd name="T45" fmla="*/ 76 h 116"/>
                <a:gd name="T46" fmla="*/ 270 w 304"/>
                <a:gd name="T47" fmla="*/ 80 h 116"/>
                <a:gd name="T48" fmla="*/ 244 w 304"/>
                <a:gd name="T49" fmla="*/ 74 h 116"/>
                <a:gd name="T50" fmla="*/ 234 w 304"/>
                <a:gd name="T51" fmla="*/ 62 h 116"/>
                <a:gd name="T52" fmla="*/ 256 w 304"/>
                <a:gd name="T53" fmla="*/ 72 h 116"/>
                <a:gd name="T54" fmla="*/ 278 w 304"/>
                <a:gd name="T55" fmla="*/ 80 h 116"/>
                <a:gd name="T56" fmla="*/ 304 w 304"/>
                <a:gd name="T57" fmla="*/ 80 h 116"/>
                <a:gd name="T58" fmla="*/ 272 w 304"/>
                <a:gd name="T59" fmla="*/ 68 h 116"/>
                <a:gd name="T60" fmla="*/ 240 w 304"/>
                <a:gd name="T61" fmla="*/ 56 h 116"/>
                <a:gd name="T62" fmla="*/ 220 w 304"/>
                <a:gd name="T63" fmla="*/ 48 h 116"/>
                <a:gd name="T64" fmla="*/ 188 w 304"/>
                <a:gd name="T65" fmla="*/ 18 h 116"/>
                <a:gd name="T66" fmla="*/ 162 w 304"/>
                <a:gd name="T67" fmla="*/ 0 h 116"/>
                <a:gd name="T68" fmla="*/ 140 w 304"/>
                <a:gd name="T69" fmla="*/ 6 h 116"/>
                <a:gd name="T70" fmla="*/ 108 w 304"/>
                <a:gd name="T71" fmla="*/ 22 h 116"/>
                <a:gd name="T72" fmla="*/ 86 w 304"/>
                <a:gd name="T73" fmla="*/ 32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116"/>
                <a:gd name="T113" fmla="*/ 304 w 304"/>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116">
                  <a:moveTo>
                    <a:pt x="86" y="32"/>
                  </a:moveTo>
                  <a:lnTo>
                    <a:pt x="80" y="38"/>
                  </a:lnTo>
                  <a:lnTo>
                    <a:pt x="72" y="42"/>
                  </a:lnTo>
                  <a:lnTo>
                    <a:pt x="64" y="48"/>
                  </a:lnTo>
                  <a:lnTo>
                    <a:pt x="58" y="50"/>
                  </a:lnTo>
                  <a:lnTo>
                    <a:pt x="28" y="54"/>
                  </a:lnTo>
                  <a:lnTo>
                    <a:pt x="0" y="56"/>
                  </a:lnTo>
                  <a:lnTo>
                    <a:pt x="42" y="58"/>
                  </a:lnTo>
                  <a:lnTo>
                    <a:pt x="62" y="58"/>
                  </a:lnTo>
                  <a:lnTo>
                    <a:pt x="84" y="56"/>
                  </a:lnTo>
                  <a:lnTo>
                    <a:pt x="76" y="64"/>
                  </a:lnTo>
                  <a:lnTo>
                    <a:pt x="66" y="70"/>
                  </a:lnTo>
                  <a:lnTo>
                    <a:pt x="58" y="76"/>
                  </a:lnTo>
                  <a:lnTo>
                    <a:pt x="48" y="80"/>
                  </a:lnTo>
                  <a:lnTo>
                    <a:pt x="70" y="78"/>
                  </a:lnTo>
                  <a:lnTo>
                    <a:pt x="90" y="74"/>
                  </a:lnTo>
                  <a:lnTo>
                    <a:pt x="110" y="66"/>
                  </a:lnTo>
                  <a:lnTo>
                    <a:pt x="130" y="56"/>
                  </a:lnTo>
                  <a:lnTo>
                    <a:pt x="128" y="76"/>
                  </a:lnTo>
                  <a:lnTo>
                    <a:pt x="128" y="96"/>
                  </a:lnTo>
                  <a:lnTo>
                    <a:pt x="130" y="88"/>
                  </a:lnTo>
                  <a:lnTo>
                    <a:pt x="134" y="80"/>
                  </a:lnTo>
                  <a:lnTo>
                    <a:pt x="136" y="74"/>
                  </a:lnTo>
                  <a:lnTo>
                    <a:pt x="136" y="70"/>
                  </a:lnTo>
                  <a:lnTo>
                    <a:pt x="134" y="66"/>
                  </a:lnTo>
                  <a:lnTo>
                    <a:pt x="148" y="78"/>
                  </a:lnTo>
                  <a:lnTo>
                    <a:pt x="158" y="92"/>
                  </a:lnTo>
                  <a:lnTo>
                    <a:pt x="168" y="104"/>
                  </a:lnTo>
                  <a:lnTo>
                    <a:pt x="180" y="116"/>
                  </a:lnTo>
                  <a:lnTo>
                    <a:pt x="180" y="92"/>
                  </a:lnTo>
                  <a:lnTo>
                    <a:pt x="178" y="78"/>
                  </a:lnTo>
                  <a:lnTo>
                    <a:pt x="174" y="66"/>
                  </a:lnTo>
                  <a:lnTo>
                    <a:pt x="184" y="78"/>
                  </a:lnTo>
                  <a:lnTo>
                    <a:pt x="196" y="86"/>
                  </a:lnTo>
                  <a:lnTo>
                    <a:pt x="212" y="92"/>
                  </a:lnTo>
                  <a:lnTo>
                    <a:pt x="220" y="94"/>
                  </a:lnTo>
                  <a:lnTo>
                    <a:pt x="228" y="94"/>
                  </a:lnTo>
                  <a:lnTo>
                    <a:pt x="218" y="90"/>
                  </a:lnTo>
                  <a:lnTo>
                    <a:pt x="214" y="84"/>
                  </a:lnTo>
                  <a:lnTo>
                    <a:pt x="204" y="72"/>
                  </a:lnTo>
                  <a:lnTo>
                    <a:pt x="198" y="64"/>
                  </a:lnTo>
                  <a:lnTo>
                    <a:pt x="196" y="56"/>
                  </a:lnTo>
                  <a:lnTo>
                    <a:pt x="204" y="64"/>
                  </a:lnTo>
                  <a:lnTo>
                    <a:pt x="212" y="70"/>
                  </a:lnTo>
                  <a:lnTo>
                    <a:pt x="220" y="74"/>
                  </a:lnTo>
                  <a:lnTo>
                    <a:pt x="230" y="76"/>
                  </a:lnTo>
                  <a:lnTo>
                    <a:pt x="250" y="80"/>
                  </a:lnTo>
                  <a:lnTo>
                    <a:pt x="270" y="80"/>
                  </a:lnTo>
                  <a:lnTo>
                    <a:pt x="256" y="78"/>
                  </a:lnTo>
                  <a:lnTo>
                    <a:pt x="244" y="74"/>
                  </a:lnTo>
                  <a:lnTo>
                    <a:pt x="222" y="58"/>
                  </a:lnTo>
                  <a:lnTo>
                    <a:pt x="234" y="62"/>
                  </a:lnTo>
                  <a:lnTo>
                    <a:pt x="244" y="66"/>
                  </a:lnTo>
                  <a:lnTo>
                    <a:pt x="256" y="72"/>
                  </a:lnTo>
                  <a:lnTo>
                    <a:pt x="268" y="78"/>
                  </a:lnTo>
                  <a:lnTo>
                    <a:pt x="278" y="80"/>
                  </a:lnTo>
                  <a:lnTo>
                    <a:pt x="286" y="80"/>
                  </a:lnTo>
                  <a:lnTo>
                    <a:pt x="304" y="80"/>
                  </a:lnTo>
                  <a:lnTo>
                    <a:pt x="288" y="74"/>
                  </a:lnTo>
                  <a:lnTo>
                    <a:pt x="272" y="68"/>
                  </a:lnTo>
                  <a:lnTo>
                    <a:pt x="256" y="62"/>
                  </a:lnTo>
                  <a:lnTo>
                    <a:pt x="240" y="56"/>
                  </a:lnTo>
                  <a:lnTo>
                    <a:pt x="230" y="52"/>
                  </a:lnTo>
                  <a:lnTo>
                    <a:pt x="220" y="48"/>
                  </a:lnTo>
                  <a:lnTo>
                    <a:pt x="204" y="34"/>
                  </a:lnTo>
                  <a:lnTo>
                    <a:pt x="188" y="18"/>
                  </a:lnTo>
                  <a:lnTo>
                    <a:pt x="174" y="2"/>
                  </a:lnTo>
                  <a:lnTo>
                    <a:pt x="162" y="0"/>
                  </a:lnTo>
                  <a:lnTo>
                    <a:pt x="150" y="2"/>
                  </a:lnTo>
                  <a:lnTo>
                    <a:pt x="140" y="6"/>
                  </a:lnTo>
                  <a:lnTo>
                    <a:pt x="128" y="10"/>
                  </a:lnTo>
                  <a:lnTo>
                    <a:pt x="108" y="22"/>
                  </a:lnTo>
                  <a:lnTo>
                    <a:pt x="98" y="28"/>
                  </a:lnTo>
                  <a:lnTo>
                    <a:pt x="86" y="32"/>
                  </a:lnTo>
                  <a:close/>
                </a:path>
              </a:pathLst>
            </a:custGeom>
            <a:solidFill>
              <a:srgbClr val="39704A"/>
            </a:solidFill>
            <a:ln w="3175">
              <a:solidFill>
                <a:srgbClr val="1D1D1B"/>
              </a:solidFill>
              <a:round/>
              <a:headEnd/>
              <a:tailEnd/>
            </a:ln>
          </p:spPr>
          <p:txBody>
            <a:bodyPr/>
            <a:lstStyle/>
            <a:p>
              <a:endParaRPr lang="en-US"/>
            </a:p>
          </p:txBody>
        </p:sp>
        <p:sp>
          <p:nvSpPr>
            <p:cNvPr id="30599" name="Freeform 1658"/>
            <p:cNvSpPr>
              <a:spLocks/>
            </p:cNvSpPr>
            <p:nvPr/>
          </p:nvSpPr>
          <p:spPr bwMode="auto">
            <a:xfrm>
              <a:off x="936" y="2584"/>
              <a:ext cx="282" cy="96"/>
            </a:xfrm>
            <a:custGeom>
              <a:avLst/>
              <a:gdLst>
                <a:gd name="T0" fmla="*/ 112 w 282"/>
                <a:gd name="T1" fmla="*/ 22 h 96"/>
                <a:gd name="T2" fmla="*/ 102 w 282"/>
                <a:gd name="T3" fmla="*/ 28 h 96"/>
                <a:gd name="T4" fmla="*/ 76 w 282"/>
                <a:gd name="T5" fmla="*/ 40 h 96"/>
                <a:gd name="T6" fmla="*/ 50 w 282"/>
                <a:gd name="T7" fmla="*/ 48 h 96"/>
                <a:gd name="T8" fmla="*/ 24 w 282"/>
                <a:gd name="T9" fmla="*/ 48 h 96"/>
                <a:gd name="T10" fmla="*/ 6 w 282"/>
                <a:gd name="T11" fmla="*/ 52 h 96"/>
                <a:gd name="T12" fmla="*/ 0 w 282"/>
                <a:gd name="T13" fmla="*/ 58 h 96"/>
                <a:gd name="T14" fmla="*/ 48 w 282"/>
                <a:gd name="T15" fmla="*/ 60 h 96"/>
                <a:gd name="T16" fmla="*/ 46 w 282"/>
                <a:gd name="T17" fmla="*/ 66 h 96"/>
                <a:gd name="T18" fmla="*/ 34 w 282"/>
                <a:gd name="T19" fmla="*/ 76 h 96"/>
                <a:gd name="T20" fmla="*/ 28 w 282"/>
                <a:gd name="T21" fmla="*/ 86 h 96"/>
                <a:gd name="T22" fmla="*/ 44 w 282"/>
                <a:gd name="T23" fmla="*/ 82 h 96"/>
                <a:gd name="T24" fmla="*/ 64 w 282"/>
                <a:gd name="T25" fmla="*/ 74 h 96"/>
                <a:gd name="T26" fmla="*/ 52 w 282"/>
                <a:gd name="T27" fmla="*/ 80 h 96"/>
                <a:gd name="T28" fmla="*/ 48 w 282"/>
                <a:gd name="T29" fmla="*/ 92 h 96"/>
                <a:gd name="T30" fmla="*/ 112 w 282"/>
                <a:gd name="T31" fmla="*/ 56 h 96"/>
                <a:gd name="T32" fmla="*/ 108 w 282"/>
                <a:gd name="T33" fmla="*/ 66 h 96"/>
                <a:gd name="T34" fmla="*/ 96 w 282"/>
                <a:gd name="T35" fmla="*/ 86 h 96"/>
                <a:gd name="T36" fmla="*/ 124 w 282"/>
                <a:gd name="T37" fmla="*/ 72 h 96"/>
                <a:gd name="T38" fmla="*/ 158 w 282"/>
                <a:gd name="T39" fmla="*/ 60 h 96"/>
                <a:gd name="T40" fmla="*/ 160 w 282"/>
                <a:gd name="T41" fmla="*/ 72 h 96"/>
                <a:gd name="T42" fmla="*/ 170 w 282"/>
                <a:gd name="T43" fmla="*/ 56 h 96"/>
                <a:gd name="T44" fmla="*/ 176 w 282"/>
                <a:gd name="T45" fmla="*/ 54 h 96"/>
                <a:gd name="T46" fmla="*/ 188 w 282"/>
                <a:gd name="T47" fmla="*/ 64 h 96"/>
                <a:gd name="T48" fmla="*/ 202 w 282"/>
                <a:gd name="T49" fmla="*/ 72 h 96"/>
                <a:gd name="T50" fmla="*/ 194 w 282"/>
                <a:gd name="T51" fmla="*/ 64 h 96"/>
                <a:gd name="T52" fmla="*/ 190 w 282"/>
                <a:gd name="T53" fmla="*/ 56 h 96"/>
                <a:gd name="T54" fmla="*/ 208 w 282"/>
                <a:gd name="T55" fmla="*/ 68 h 96"/>
                <a:gd name="T56" fmla="*/ 220 w 282"/>
                <a:gd name="T57" fmla="*/ 76 h 96"/>
                <a:gd name="T58" fmla="*/ 278 w 282"/>
                <a:gd name="T59" fmla="*/ 96 h 96"/>
                <a:gd name="T60" fmla="*/ 244 w 282"/>
                <a:gd name="T61" fmla="*/ 80 h 96"/>
                <a:gd name="T62" fmla="*/ 244 w 282"/>
                <a:gd name="T63" fmla="*/ 66 h 96"/>
                <a:gd name="T64" fmla="*/ 264 w 282"/>
                <a:gd name="T65" fmla="*/ 66 h 96"/>
                <a:gd name="T66" fmla="*/ 232 w 282"/>
                <a:gd name="T67" fmla="*/ 52 h 96"/>
                <a:gd name="T68" fmla="*/ 256 w 282"/>
                <a:gd name="T69" fmla="*/ 56 h 96"/>
                <a:gd name="T70" fmla="*/ 282 w 282"/>
                <a:gd name="T71" fmla="*/ 58 h 96"/>
                <a:gd name="T72" fmla="*/ 264 w 282"/>
                <a:gd name="T73" fmla="*/ 50 h 96"/>
                <a:gd name="T74" fmla="*/ 226 w 282"/>
                <a:gd name="T75" fmla="*/ 40 h 96"/>
                <a:gd name="T76" fmla="*/ 208 w 282"/>
                <a:gd name="T77" fmla="*/ 32 h 96"/>
                <a:gd name="T78" fmla="*/ 180 w 282"/>
                <a:gd name="T79" fmla="*/ 8 h 96"/>
                <a:gd name="T80" fmla="*/ 166 w 282"/>
                <a:gd name="T81" fmla="*/ 2 h 96"/>
                <a:gd name="T82" fmla="*/ 152 w 282"/>
                <a:gd name="T83" fmla="*/ 0 h 96"/>
                <a:gd name="T84" fmla="*/ 128 w 282"/>
                <a:gd name="T85" fmla="*/ 12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96"/>
                <a:gd name="T131" fmla="*/ 282 w 282"/>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96">
                  <a:moveTo>
                    <a:pt x="122" y="12"/>
                  </a:moveTo>
                  <a:lnTo>
                    <a:pt x="112" y="22"/>
                  </a:lnTo>
                  <a:lnTo>
                    <a:pt x="108" y="26"/>
                  </a:lnTo>
                  <a:lnTo>
                    <a:pt x="102" y="28"/>
                  </a:lnTo>
                  <a:lnTo>
                    <a:pt x="88" y="34"/>
                  </a:lnTo>
                  <a:lnTo>
                    <a:pt x="76" y="40"/>
                  </a:lnTo>
                  <a:lnTo>
                    <a:pt x="64" y="44"/>
                  </a:lnTo>
                  <a:lnTo>
                    <a:pt x="50" y="48"/>
                  </a:lnTo>
                  <a:lnTo>
                    <a:pt x="32" y="46"/>
                  </a:lnTo>
                  <a:lnTo>
                    <a:pt x="24" y="48"/>
                  </a:lnTo>
                  <a:lnTo>
                    <a:pt x="14" y="50"/>
                  </a:lnTo>
                  <a:lnTo>
                    <a:pt x="6" y="52"/>
                  </a:lnTo>
                  <a:lnTo>
                    <a:pt x="0" y="54"/>
                  </a:lnTo>
                  <a:lnTo>
                    <a:pt x="0" y="58"/>
                  </a:lnTo>
                  <a:lnTo>
                    <a:pt x="2" y="60"/>
                  </a:lnTo>
                  <a:lnTo>
                    <a:pt x="48" y="60"/>
                  </a:lnTo>
                  <a:lnTo>
                    <a:pt x="48" y="64"/>
                  </a:lnTo>
                  <a:lnTo>
                    <a:pt x="46" y="66"/>
                  </a:lnTo>
                  <a:lnTo>
                    <a:pt x="40" y="72"/>
                  </a:lnTo>
                  <a:lnTo>
                    <a:pt x="34" y="76"/>
                  </a:lnTo>
                  <a:lnTo>
                    <a:pt x="28" y="80"/>
                  </a:lnTo>
                  <a:lnTo>
                    <a:pt x="28" y="86"/>
                  </a:lnTo>
                  <a:lnTo>
                    <a:pt x="36" y="86"/>
                  </a:lnTo>
                  <a:lnTo>
                    <a:pt x="44" y="82"/>
                  </a:lnTo>
                  <a:lnTo>
                    <a:pt x="58" y="74"/>
                  </a:lnTo>
                  <a:lnTo>
                    <a:pt x="64" y="74"/>
                  </a:lnTo>
                  <a:lnTo>
                    <a:pt x="58" y="76"/>
                  </a:lnTo>
                  <a:lnTo>
                    <a:pt x="52" y="80"/>
                  </a:lnTo>
                  <a:lnTo>
                    <a:pt x="40" y="92"/>
                  </a:lnTo>
                  <a:lnTo>
                    <a:pt x="48" y="92"/>
                  </a:lnTo>
                  <a:lnTo>
                    <a:pt x="90" y="68"/>
                  </a:lnTo>
                  <a:lnTo>
                    <a:pt x="112" y="56"/>
                  </a:lnTo>
                  <a:lnTo>
                    <a:pt x="132" y="44"/>
                  </a:lnTo>
                  <a:lnTo>
                    <a:pt x="108" y="66"/>
                  </a:lnTo>
                  <a:lnTo>
                    <a:pt x="86" y="90"/>
                  </a:lnTo>
                  <a:lnTo>
                    <a:pt x="96" y="86"/>
                  </a:lnTo>
                  <a:lnTo>
                    <a:pt x="106" y="82"/>
                  </a:lnTo>
                  <a:lnTo>
                    <a:pt x="124" y="72"/>
                  </a:lnTo>
                  <a:lnTo>
                    <a:pt x="158" y="48"/>
                  </a:lnTo>
                  <a:lnTo>
                    <a:pt x="158" y="60"/>
                  </a:lnTo>
                  <a:lnTo>
                    <a:pt x="158" y="66"/>
                  </a:lnTo>
                  <a:lnTo>
                    <a:pt x="160" y="72"/>
                  </a:lnTo>
                  <a:lnTo>
                    <a:pt x="166" y="60"/>
                  </a:lnTo>
                  <a:lnTo>
                    <a:pt x="170" y="56"/>
                  </a:lnTo>
                  <a:lnTo>
                    <a:pt x="172" y="54"/>
                  </a:lnTo>
                  <a:lnTo>
                    <a:pt x="176" y="54"/>
                  </a:lnTo>
                  <a:lnTo>
                    <a:pt x="182" y="58"/>
                  </a:lnTo>
                  <a:lnTo>
                    <a:pt x="188" y="64"/>
                  </a:lnTo>
                  <a:lnTo>
                    <a:pt x="194" y="70"/>
                  </a:lnTo>
                  <a:lnTo>
                    <a:pt x="202" y="72"/>
                  </a:lnTo>
                  <a:lnTo>
                    <a:pt x="198" y="68"/>
                  </a:lnTo>
                  <a:lnTo>
                    <a:pt x="194" y="64"/>
                  </a:lnTo>
                  <a:lnTo>
                    <a:pt x="190" y="62"/>
                  </a:lnTo>
                  <a:lnTo>
                    <a:pt x="190" y="56"/>
                  </a:lnTo>
                  <a:lnTo>
                    <a:pt x="196" y="56"/>
                  </a:lnTo>
                  <a:lnTo>
                    <a:pt x="208" y="68"/>
                  </a:lnTo>
                  <a:lnTo>
                    <a:pt x="214" y="74"/>
                  </a:lnTo>
                  <a:lnTo>
                    <a:pt x="220" y="76"/>
                  </a:lnTo>
                  <a:lnTo>
                    <a:pt x="250" y="86"/>
                  </a:lnTo>
                  <a:lnTo>
                    <a:pt x="278" y="96"/>
                  </a:lnTo>
                  <a:lnTo>
                    <a:pt x="260" y="88"/>
                  </a:lnTo>
                  <a:lnTo>
                    <a:pt x="244" y="80"/>
                  </a:lnTo>
                  <a:lnTo>
                    <a:pt x="214" y="60"/>
                  </a:lnTo>
                  <a:lnTo>
                    <a:pt x="244" y="66"/>
                  </a:lnTo>
                  <a:lnTo>
                    <a:pt x="276" y="68"/>
                  </a:lnTo>
                  <a:lnTo>
                    <a:pt x="264" y="66"/>
                  </a:lnTo>
                  <a:lnTo>
                    <a:pt x="252" y="62"/>
                  </a:lnTo>
                  <a:lnTo>
                    <a:pt x="232" y="52"/>
                  </a:lnTo>
                  <a:lnTo>
                    <a:pt x="244" y="54"/>
                  </a:lnTo>
                  <a:lnTo>
                    <a:pt x="256" y="56"/>
                  </a:lnTo>
                  <a:lnTo>
                    <a:pt x="268" y="58"/>
                  </a:lnTo>
                  <a:lnTo>
                    <a:pt x="282" y="58"/>
                  </a:lnTo>
                  <a:lnTo>
                    <a:pt x="272" y="54"/>
                  </a:lnTo>
                  <a:lnTo>
                    <a:pt x="264" y="50"/>
                  </a:lnTo>
                  <a:lnTo>
                    <a:pt x="244" y="46"/>
                  </a:lnTo>
                  <a:lnTo>
                    <a:pt x="226" y="40"/>
                  </a:lnTo>
                  <a:lnTo>
                    <a:pt x="218" y="38"/>
                  </a:lnTo>
                  <a:lnTo>
                    <a:pt x="208" y="32"/>
                  </a:lnTo>
                  <a:lnTo>
                    <a:pt x="194" y="20"/>
                  </a:lnTo>
                  <a:lnTo>
                    <a:pt x="180" y="8"/>
                  </a:lnTo>
                  <a:lnTo>
                    <a:pt x="172" y="4"/>
                  </a:lnTo>
                  <a:lnTo>
                    <a:pt x="166" y="2"/>
                  </a:lnTo>
                  <a:lnTo>
                    <a:pt x="158" y="0"/>
                  </a:lnTo>
                  <a:lnTo>
                    <a:pt x="152" y="0"/>
                  </a:lnTo>
                  <a:lnTo>
                    <a:pt x="140" y="4"/>
                  </a:lnTo>
                  <a:lnTo>
                    <a:pt x="128" y="12"/>
                  </a:lnTo>
                  <a:lnTo>
                    <a:pt x="122" y="12"/>
                  </a:lnTo>
                  <a:close/>
                </a:path>
              </a:pathLst>
            </a:custGeom>
            <a:solidFill>
              <a:srgbClr val="39704A"/>
            </a:solidFill>
            <a:ln w="3175">
              <a:solidFill>
                <a:srgbClr val="1D1D1B"/>
              </a:solidFill>
              <a:round/>
              <a:headEnd/>
              <a:tailEnd/>
            </a:ln>
          </p:spPr>
          <p:txBody>
            <a:bodyPr/>
            <a:lstStyle/>
            <a:p>
              <a:endParaRPr lang="en-US"/>
            </a:p>
          </p:txBody>
        </p:sp>
        <p:sp>
          <p:nvSpPr>
            <p:cNvPr id="30600" name="Freeform 1659"/>
            <p:cNvSpPr>
              <a:spLocks/>
            </p:cNvSpPr>
            <p:nvPr/>
          </p:nvSpPr>
          <p:spPr bwMode="auto">
            <a:xfrm>
              <a:off x="926" y="2520"/>
              <a:ext cx="320" cy="102"/>
            </a:xfrm>
            <a:custGeom>
              <a:avLst/>
              <a:gdLst>
                <a:gd name="T0" fmla="*/ 120 w 320"/>
                <a:gd name="T1" fmla="*/ 6 h 102"/>
                <a:gd name="T2" fmla="*/ 106 w 320"/>
                <a:gd name="T3" fmla="*/ 18 h 102"/>
                <a:gd name="T4" fmla="*/ 84 w 320"/>
                <a:gd name="T5" fmla="*/ 30 h 102"/>
                <a:gd name="T6" fmla="*/ 80 w 320"/>
                <a:gd name="T7" fmla="*/ 38 h 102"/>
                <a:gd name="T8" fmla="*/ 46 w 320"/>
                <a:gd name="T9" fmla="*/ 52 h 102"/>
                <a:gd name="T10" fmla="*/ 28 w 320"/>
                <a:gd name="T11" fmla="*/ 58 h 102"/>
                <a:gd name="T12" fmla="*/ 14 w 320"/>
                <a:gd name="T13" fmla="*/ 62 h 102"/>
                <a:gd name="T14" fmla="*/ 0 w 320"/>
                <a:gd name="T15" fmla="*/ 68 h 102"/>
                <a:gd name="T16" fmla="*/ 26 w 320"/>
                <a:gd name="T17" fmla="*/ 70 h 102"/>
                <a:gd name="T18" fmla="*/ 50 w 320"/>
                <a:gd name="T19" fmla="*/ 66 h 102"/>
                <a:gd name="T20" fmla="*/ 40 w 320"/>
                <a:gd name="T21" fmla="*/ 88 h 102"/>
                <a:gd name="T22" fmla="*/ 22 w 320"/>
                <a:gd name="T23" fmla="*/ 102 h 102"/>
                <a:gd name="T24" fmla="*/ 52 w 320"/>
                <a:gd name="T25" fmla="*/ 94 h 102"/>
                <a:gd name="T26" fmla="*/ 86 w 320"/>
                <a:gd name="T27" fmla="*/ 72 h 102"/>
                <a:gd name="T28" fmla="*/ 96 w 320"/>
                <a:gd name="T29" fmla="*/ 70 h 102"/>
                <a:gd name="T30" fmla="*/ 98 w 320"/>
                <a:gd name="T31" fmla="*/ 80 h 102"/>
                <a:gd name="T32" fmla="*/ 114 w 320"/>
                <a:gd name="T33" fmla="*/ 74 h 102"/>
                <a:gd name="T34" fmla="*/ 138 w 320"/>
                <a:gd name="T35" fmla="*/ 58 h 102"/>
                <a:gd name="T36" fmla="*/ 164 w 320"/>
                <a:gd name="T37" fmla="*/ 46 h 102"/>
                <a:gd name="T38" fmla="*/ 184 w 320"/>
                <a:gd name="T39" fmla="*/ 48 h 102"/>
                <a:gd name="T40" fmla="*/ 214 w 320"/>
                <a:gd name="T41" fmla="*/ 62 h 102"/>
                <a:gd name="T42" fmla="*/ 234 w 320"/>
                <a:gd name="T43" fmla="*/ 70 h 102"/>
                <a:gd name="T44" fmla="*/ 210 w 320"/>
                <a:gd name="T45" fmla="*/ 56 h 102"/>
                <a:gd name="T46" fmla="*/ 238 w 320"/>
                <a:gd name="T47" fmla="*/ 58 h 102"/>
                <a:gd name="T48" fmla="*/ 292 w 320"/>
                <a:gd name="T49" fmla="*/ 66 h 102"/>
                <a:gd name="T50" fmla="*/ 320 w 320"/>
                <a:gd name="T51" fmla="*/ 66 h 102"/>
                <a:gd name="T52" fmla="*/ 294 w 320"/>
                <a:gd name="T53" fmla="*/ 62 h 102"/>
                <a:gd name="T54" fmla="*/ 248 w 320"/>
                <a:gd name="T55" fmla="*/ 50 h 102"/>
                <a:gd name="T56" fmla="*/ 236 w 320"/>
                <a:gd name="T57" fmla="*/ 44 h 102"/>
                <a:gd name="T58" fmla="*/ 248 w 320"/>
                <a:gd name="T59" fmla="*/ 42 h 102"/>
                <a:gd name="T60" fmla="*/ 232 w 320"/>
                <a:gd name="T61" fmla="*/ 36 h 102"/>
                <a:gd name="T62" fmla="*/ 194 w 320"/>
                <a:gd name="T63" fmla="*/ 16 h 102"/>
                <a:gd name="T64" fmla="*/ 162 w 320"/>
                <a:gd name="T65" fmla="*/ 2 h 102"/>
                <a:gd name="T66" fmla="*/ 138 w 320"/>
                <a:gd name="T67" fmla="*/ 2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02"/>
                <a:gd name="T104" fmla="*/ 320 w 320"/>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02">
                  <a:moveTo>
                    <a:pt x="126" y="4"/>
                  </a:moveTo>
                  <a:lnTo>
                    <a:pt x="120" y="6"/>
                  </a:lnTo>
                  <a:lnTo>
                    <a:pt x="116" y="10"/>
                  </a:lnTo>
                  <a:lnTo>
                    <a:pt x="106" y="18"/>
                  </a:lnTo>
                  <a:lnTo>
                    <a:pt x="96" y="24"/>
                  </a:lnTo>
                  <a:lnTo>
                    <a:pt x="84" y="30"/>
                  </a:lnTo>
                  <a:lnTo>
                    <a:pt x="62" y="38"/>
                  </a:lnTo>
                  <a:lnTo>
                    <a:pt x="80" y="38"/>
                  </a:lnTo>
                  <a:lnTo>
                    <a:pt x="64" y="48"/>
                  </a:lnTo>
                  <a:lnTo>
                    <a:pt x="46" y="52"/>
                  </a:lnTo>
                  <a:lnTo>
                    <a:pt x="38" y="54"/>
                  </a:lnTo>
                  <a:lnTo>
                    <a:pt x="28" y="58"/>
                  </a:lnTo>
                  <a:lnTo>
                    <a:pt x="22" y="60"/>
                  </a:lnTo>
                  <a:lnTo>
                    <a:pt x="14" y="62"/>
                  </a:lnTo>
                  <a:lnTo>
                    <a:pt x="8" y="64"/>
                  </a:lnTo>
                  <a:lnTo>
                    <a:pt x="0" y="68"/>
                  </a:lnTo>
                  <a:lnTo>
                    <a:pt x="14" y="68"/>
                  </a:lnTo>
                  <a:lnTo>
                    <a:pt x="26" y="70"/>
                  </a:lnTo>
                  <a:lnTo>
                    <a:pt x="38" y="70"/>
                  </a:lnTo>
                  <a:lnTo>
                    <a:pt x="50" y="66"/>
                  </a:lnTo>
                  <a:lnTo>
                    <a:pt x="46" y="78"/>
                  </a:lnTo>
                  <a:lnTo>
                    <a:pt x="40" y="88"/>
                  </a:lnTo>
                  <a:lnTo>
                    <a:pt x="30" y="96"/>
                  </a:lnTo>
                  <a:lnTo>
                    <a:pt x="22" y="102"/>
                  </a:lnTo>
                  <a:lnTo>
                    <a:pt x="32" y="102"/>
                  </a:lnTo>
                  <a:lnTo>
                    <a:pt x="52" y="94"/>
                  </a:lnTo>
                  <a:lnTo>
                    <a:pt x="70" y="84"/>
                  </a:lnTo>
                  <a:lnTo>
                    <a:pt x="86" y="72"/>
                  </a:lnTo>
                  <a:lnTo>
                    <a:pt x="102" y="60"/>
                  </a:lnTo>
                  <a:lnTo>
                    <a:pt x="96" y="70"/>
                  </a:lnTo>
                  <a:lnTo>
                    <a:pt x="88" y="80"/>
                  </a:lnTo>
                  <a:lnTo>
                    <a:pt x="98" y="80"/>
                  </a:lnTo>
                  <a:lnTo>
                    <a:pt x="106" y="78"/>
                  </a:lnTo>
                  <a:lnTo>
                    <a:pt x="114" y="74"/>
                  </a:lnTo>
                  <a:lnTo>
                    <a:pt x="124" y="70"/>
                  </a:lnTo>
                  <a:lnTo>
                    <a:pt x="138" y="58"/>
                  </a:lnTo>
                  <a:lnTo>
                    <a:pt x="154" y="48"/>
                  </a:lnTo>
                  <a:lnTo>
                    <a:pt x="164" y="46"/>
                  </a:lnTo>
                  <a:lnTo>
                    <a:pt x="174" y="46"/>
                  </a:lnTo>
                  <a:lnTo>
                    <a:pt x="184" y="48"/>
                  </a:lnTo>
                  <a:lnTo>
                    <a:pt x="194" y="52"/>
                  </a:lnTo>
                  <a:lnTo>
                    <a:pt x="214" y="62"/>
                  </a:lnTo>
                  <a:lnTo>
                    <a:pt x="224" y="66"/>
                  </a:lnTo>
                  <a:lnTo>
                    <a:pt x="234" y="70"/>
                  </a:lnTo>
                  <a:lnTo>
                    <a:pt x="222" y="62"/>
                  </a:lnTo>
                  <a:lnTo>
                    <a:pt x="210" y="56"/>
                  </a:lnTo>
                  <a:lnTo>
                    <a:pt x="224" y="56"/>
                  </a:lnTo>
                  <a:lnTo>
                    <a:pt x="238" y="58"/>
                  </a:lnTo>
                  <a:lnTo>
                    <a:pt x="266" y="62"/>
                  </a:lnTo>
                  <a:lnTo>
                    <a:pt x="292" y="66"/>
                  </a:lnTo>
                  <a:lnTo>
                    <a:pt x="306" y="68"/>
                  </a:lnTo>
                  <a:lnTo>
                    <a:pt x="320" y="66"/>
                  </a:lnTo>
                  <a:lnTo>
                    <a:pt x="308" y="64"/>
                  </a:lnTo>
                  <a:lnTo>
                    <a:pt x="294" y="62"/>
                  </a:lnTo>
                  <a:lnTo>
                    <a:pt x="268" y="54"/>
                  </a:lnTo>
                  <a:lnTo>
                    <a:pt x="248" y="50"/>
                  </a:lnTo>
                  <a:lnTo>
                    <a:pt x="230" y="44"/>
                  </a:lnTo>
                  <a:lnTo>
                    <a:pt x="236" y="44"/>
                  </a:lnTo>
                  <a:lnTo>
                    <a:pt x="242" y="44"/>
                  </a:lnTo>
                  <a:lnTo>
                    <a:pt x="248" y="42"/>
                  </a:lnTo>
                  <a:lnTo>
                    <a:pt x="254" y="42"/>
                  </a:lnTo>
                  <a:lnTo>
                    <a:pt x="232" y="36"/>
                  </a:lnTo>
                  <a:lnTo>
                    <a:pt x="212" y="26"/>
                  </a:lnTo>
                  <a:lnTo>
                    <a:pt x="194" y="16"/>
                  </a:lnTo>
                  <a:lnTo>
                    <a:pt x="172" y="6"/>
                  </a:lnTo>
                  <a:lnTo>
                    <a:pt x="162" y="2"/>
                  </a:lnTo>
                  <a:lnTo>
                    <a:pt x="150" y="0"/>
                  </a:lnTo>
                  <a:lnTo>
                    <a:pt x="138" y="2"/>
                  </a:lnTo>
                  <a:lnTo>
                    <a:pt x="126" y="4"/>
                  </a:lnTo>
                  <a:close/>
                </a:path>
              </a:pathLst>
            </a:custGeom>
            <a:solidFill>
              <a:srgbClr val="39704A"/>
            </a:solidFill>
            <a:ln w="3175">
              <a:solidFill>
                <a:srgbClr val="1D1D1B"/>
              </a:solidFill>
              <a:round/>
              <a:headEnd/>
              <a:tailEnd/>
            </a:ln>
          </p:spPr>
          <p:txBody>
            <a:bodyPr/>
            <a:lstStyle/>
            <a:p>
              <a:endParaRPr lang="en-US"/>
            </a:p>
          </p:txBody>
        </p:sp>
        <p:sp>
          <p:nvSpPr>
            <p:cNvPr id="30601" name="Freeform 1660"/>
            <p:cNvSpPr>
              <a:spLocks/>
            </p:cNvSpPr>
            <p:nvPr/>
          </p:nvSpPr>
          <p:spPr bwMode="auto">
            <a:xfrm>
              <a:off x="1004" y="2532"/>
              <a:ext cx="174" cy="86"/>
            </a:xfrm>
            <a:custGeom>
              <a:avLst/>
              <a:gdLst>
                <a:gd name="T0" fmla="*/ 62 w 174"/>
                <a:gd name="T1" fmla="*/ 4 h 86"/>
                <a:gd name="T2" fmla="*/ 34 w 174"/>
                <a:gd name="T3" fmla="*/ 28 h 86"/>
                <a:gd name="T4" fmla="*/ 18 w 174"/>
                <a:gd name="T5" fmla="*/ 40 h 86"/>
                <a:gd name="T6" fmla="*/ 2 w 174"/>
                <a:gd name="T7" fmla="*/ 50 h 86"/>
                <a:gd name="T8" fmla="*/ 12 w 174"/>
                <a:gd name="T9" fmla="*/ 50 h 86"/>
                <a:gd name="T10" fmla="*/ 20 w 174"/>
                <a:gd name="T11" fmla="*/ 48 h 86"/>
                <a:gd name="T12" fmla="*/ 38 w 174"/>
                <a:gd name="T13" fmla="*/ 40 h 86"/>
                <a:gd name="T14" fmla="*/ 46 w 174"/>
                <a:gd name="T15" fmla="*/ 40 h 86"/>
                <a:gd name="T16" fmla="*/ 40 w 174"/>
                <a:gd name="T17" fmla="*/ 48 h 86"/>
                <a:gd name="T18" fmla="*/ 32 w 174"/>
                <a:gd name="T19" fmla="*/ 54 h 86"/>
                <a:gd name="T20" fmla="*/ 26 w 174"/>
                <a:gd name="T21" fmla="*/ 60 h 86"/>
                <a:gd name="T22" fmla="*/ 20 w 174"/>
                <a:gd name="T23" fmla="*/ 68 h 86"/>
                <a:gd name="T24" fmla="*/ 18 w 174"/>
                <a:gd name="T25" fmla="*/ 70 h 86"/>
                <a:gd name="T26" fmla="*/ 16 w 174"/>
                <a:gd name="T27" fmla="*/ 70 h 86"/>
                <a:gd name="T28" fmla="*/ 10 w 174"/>
                <a:gd name="T29" fmla="*/ 68 h 86"/>
                <a:gd name="T30" fmla="*/ 6 w 174"/>
                <a:gd name="T31" fmla="*/ 78 h 86"/>
                <a:gd name="T32" fmla="*/ 0 w 174"/>
                <a:gd name="T33" fmla="*/ 86 h 86"/>
                <a:gd name="T34" fmla="*/ 8 w 174"/>
                <a:gd name="T35" fmla="*/ 86 h 86"/>
                <a:gd name="T36" fmla="*/ 16 w 174"/>
                <a:gd name="T37" fmla="*/ 82 h 86"/>
                <a:gd name="T38" fmla="*/ 24 w 174"/>
                <a:gd name="T39" fmla="*/ 80 h 86"/>
                <a:gd name="T40" fmla="*/ 34 w 174"/>
                <a:gd name="T41" fmla="*/ 80 h 86"/>
                <a:gd name="T42" fmla="*/ 40 w 174"/>
                <a:gd name="T43" fmla="*/ 78 h 86"/>
                <a:gd name="T44" fmla="*/ 44 w 174"/>
                <a:gd name="T45" fmla="*/ 74 h 86"/>
                <a:gd name="T46" fmla="*/ 54 w 174"/>
                <a:gd name="T47" fmla="*/ 64 h 86"/>
                <a:gd name="T48" fmla="*/ 68 w 174"/>
                <a:gd name="T49" fmla="*/ 58 h 86"/>
                <a:gd name="T50" fmla="*/ 80 w 174"/>
                <a:gd name="T51" fmla="*/ 52 h 86"/>
                <a:gd name="T52" fmla="*/ 96 w 174"/>
                <a:gd name="T53" fmla="*/ 50 h 86"/>
                <a:gd name="T54" fmla="*/ 112 w 174"/>
                <a:gd name="T55" fmla="*/ 52 h 86"/>
                <a:gd name="T56" fmla="*/ 140 w 174"/>
                <a:gd name="T57" fmla="*/ 64 h 86"/>
                <a:gd name="T58" fmla="*/ 148 w 174"/>
                <a:gd name="T59" fmla="*/ 64 h 86"/>
                <a:gd name="T60" fmla="*/ 142 w 174"/>
                <a:gd name="T61" fmla="*/ 62 h 86"/>
                <a:gd name="T62" fmla="*/ 136 w 174"/>
                <a:gd name="T63" fmla="*/ 60 h 86"/>
                <a:gd name="T64" fmla="*/ 128 w 174"/>
                <a:gd name="T65" fmla="*/ 52 h 86"/>
                <a:gd name="T66" fmla="*/ 128 w 174"/>
                <a:gd name="T67" fmla="*/ 50 h 86"/>
                <a:gd name="T68" fmla="*/ 128 w 174"/>
                <a:gd name="T69" fmla="*/ 48 h 86"/>
                <a:gd name="T70" fmla="*/ 132 w 174"/>
                <a:gd name="T71" fmla="*/ 44 h 86"/>
                <a:gd name="T72" fmla="*/ 136 w 174"/>
                <a:gd name="T73" fmla="*/ 48 h 86"/>
                <a:gd name="T74" fmla="*/ 144 w 174"/>
                <a:gd name="T75" fmla="*/ 52 h 86"/>
                <a:gd name="T76" fmla="*/ 150 w 174"/>
                <a:gd name="T77" fmla="*/ 54 h 86"/>
                <a:gd name="T78" fmla="*/ 156 w 174"/>
                <a:gd name="T79" fmla="*/ 58 h 86"/>
                <a:gd name="T80" fmla="*/ 164 w 174"/>
                <a:gd name="T81" fmla="*/ 60 h 86"/>
                <a:gd name="T82" fmla="*/ 174 w 174"/>
                <a:gd name="T83" fmla="*/ 58 h 86"/>
                <a:gd name="T84" fmla="*/ 174 w 174"/>
                <a:gd name="T85" fmla="*/ 52 h 86"/>
                <a:gd name="T86" fmla="*/ 146 w 174"/>
                <a:gd name="T87" fmla="*/ 40 h 86"/>
                <a:gd name="T88" fmla="*/ 116 w 174"/>
                <a:gd name="T89" fmla="*/ 28 h 86"/>
                <a:gd name="T90" fmla="*/ 100 w 174"/>
                <a:gd name="T91" fmla="*/ 16 h 86"/>
                <a:gd name="T92" fmla="*/ 84 w 174"/>
                <a:gd name="T93" fmla="*/ 2 h 86"/>
                <a:gd name="T94" fmla="*/ 78 w 174"/>
                <a:gd name="T95" fmla="*/ 0 h 86"/>
                <a:gd name="T96" fmla="*/ 72 w 174"/>
                <a:gd name="T97" fmla="*/ 2 h 86"/>
                <a:gd name="T98" fmla="*/ 62 w 174"/>
                <a:gd name="T99" fmla="*/ 4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
                <a:gd name="T151" fmla="*/ 0 h 86"/>
                <a:gd name="T152" fmla="*/ 174 w 174"/>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 h="86">
                  <a:moveTo>
                    <a:pt x="62" y="4"/>
                  </a:moveTo>
                  <a:lnTo>
                    <a:pt x="34" y="28"/>
                  </a:lnTo>
                  <a:lnTo>
                    <a:pt x="18" y="40"/>
                  </a:lnTo>
                  <a:lnTo>
                    <a:pt x="2" y="50"/>
                  </a:lnTo>
                  <a:lnTo>
                    <a:pt x="12" y="50"/>
                  </a:lnTo>
                  <a:lnTo>
                    <a:pt x="20" y="48"/>
                  </a:lnTo>
                  <a:lnTo>
                    <a:pt x="38" y="40"/>
                  </a:lnTo>
                  <a:lnTo>
                    <a:pt x="46" y="40"/>
                  </a:lnTo>
                  <a:lnTo>
                    <a:pt x="40" y="48"/>
                  </a:lnTo>
                  <a:lnTo>
                    <a:pt x="32" y="54"/>
                  </a:lnTo>
                  <a:lnTo>
                    <a:pt x="26" y="60"/>
                  </a:lnTo>
                  <a:lnTo>
                    <a:pt x="20" y="68"/>
                  </a:lnTo>
                  <a:lnTo>
                    <a:pt x="18" y="70"/>
                  </a:lnTo>
                  <a:lnTo>
                    <a:pt x="16" y="70"/>
                  </a:lnTo>
                  <a:lnTo>
                    <a:pt x="10" y="68"/>
                  </a:lnTo>
                  <a:lnTo>
                    <a:pt x="6" y="78"/>
                  </a:lnTo>
                  <a:lnTo>
                    <a:pt x="0" y="86"/>
                  </a:lnTo>
                  <a:lnTo>
                    <a:pt x="8" y="86"/>
                  </a:lnTo>
                  <a:lnTo>
                    <a:pt x="16" y="82"/>
                  </a:lnTo>
                  <a:lnTo>
                    <a:pt x="24" y="80"/>
                  </a:lnTo>
                  <a:lnTo>
                    <a:pt x="34" y="80"/>
                  </a:lnTo>
                  <a:lnTo>
                    <a:pt x="40" y="78"/>
                  </a:lnTo>
                  <a:lnTo>
                    <a:pt x="44" y="74"/>
                  </a:lnTo>
                  <a:lnTo>
                    <a:pt x="54" y="64"/>
                  </a:lnTo>
                  <a:lnTo>
                    <a:pt x="68" y="58"/>
                  </a:lnTo>
                  <a:lnTo>
                    <a:pt x="80" y="52"/>
                  </a:lnTo>
                  <a:lnTo>
                    <a:pt x="96" y="50"/>
                  </a:lnTo>
                  <a:lnTo>
                    <a:pt x="112" y="52"/>
                  </a:lnTo>
                  <a:lnTo>
                    <a:pt x="140" y="64"/>
                  </a:lnTo>
                  <a:lnTo>
                    <a:pt x="148" y="64"/>
                  </a:lnTo>
                  <a:lnTo>
                    <a:pt x="142" y="62"/>
                  </a:lnTo>
                  <a:lnTo>
                    <a:pt x="136" y="60"/>
                  </a:lnTo>
                  <a:lnTo>
                    <a:pt x="128" y="52"/>
                  </a:lnTo>
                  <a:lnTo>
                    <a:pt x="128" y="50"/>
                  </a:lnTo>
                  <a:lnTo>
                    <a:pt x="128" y="48"/>
                  </a:lnTo>
                  <a:lnTo>
                    <a:pt x="132" y="44"/>
                  </a:lnTo>
                  <a:lnTo>
                    <a:pt x="136" y="48"/>
                  </a:lnTo>
                  <a:lnTo>
                    <a:pt x="144" y="52"/>
                  </a:lnTo>
                  <a:lnTo>
                    <a:pt x="150" y="54"/>
                  </a:lnTo>
                  <a:lnTo>
                    <a:pt x="156" y="58"/>
                  </a:lnTo>
                  <a:lnTo>
                    <a:pt x="164" y="60"/>
                  </a:lnTo>
                  <a:lnTo>
                    <a:pt x="174" y="58"/>
                  </a:lnTo>
                  <a:lnTo>
                    <a:pt x="174" y="52"/>
                  </a:lnTo>
                  <a:lnTo>
                    <a:pt x="146" y="40"/>
                  </a:lnTo>
                  <a:lnTo>
                    <a:pt x="116" y="28"/>
                  </a:lnTo>
                  <a:lnTo>
                    <a:pt x="100" y="16"/>
                  </a:lnTo>
                  <a:lnTo>
                    <a:pt x="84" y="2"/>
                  </a:lnTo>
                  <a:lnTo>
                    <a:pt x="78" y="0"/>
                  </a:lnTo>
                  <a:lnTo>
                    <a:pt x="72" y="2"/>
                  </a:lnTo>
                  <a:lnTo>
                    <a:pt x="62" y="4"/>
                  </a:lnTo>
                  <a:close/>
                </a:path>
              </a:pathLst>
            </a:custGeom>
            <a:solidFill>
              <a:srgbClr val="39704A"/>
            </a:solidFill>
            <a:ln w="3175">
              <a:solidFill>
                <a:srgbClr val="1D1D1B"/>
              </a:solidFill>
              <a:round/>
              <a:headEnd/>
              <a:tailEnd/>
            </a:ln>
          </p:spPr>
          <p:txBody>
            <a:bodyPr/>
            <a:lstStyle/>
            <a:p>
              <a:endParaRPr lang="en-US"/>
            </a:p>
          </p:txBody>
        </p:sp>
        <p:sp>
          <p:nvSpPr>
            <p:cNvPr id="30602" name="Freeform 1661"/>
            <p:cNvSpPr>
              <a:spLocks/>
            </p:cNvSpPr>
            <p:nvPr/>
          </p:nvSpPr>
          <p:spPr bwMode="auto">
            <a:xfrm>
              <a:off x="948" y="2424"/>
              <a:ext cx="264" cy="120"/>
            </a:xfrm>
            <a:custGeom>
              <a:avLst/>
              <a:gdLst>
                <a:gd name="T0" fmla="*/ 94 w 264"/>
                <a:gd name="T1" fmla="*/ 24 h 120"/>
                <a:gd name="T2" fmla="*/ 76 w 264"/>
                <a:gd name="T3" fmla="*/ 48 h 120"/>
                <a:gd name="T4" fmla="*/ 54 w 264"/>
                <a:gd name="T5" fmla="*/ 66 h 120"/>
                <a:gd name="T6" fmla="*/ 14 w 264"/>
                <a:gd name="T7" fmla="*/ 88 h 120"/>
                <a:gd name="T8" fmla="*/ 0 w 264"/>
                <a:gd name="T9" fmla="*/ 96 h 120"/>
                <a:gd name="T10" fmla="*/ 2 w 264"/>
                <a:gd name="T11" fmla="*/ 98 h 120"/>
                <a:gd name="T12" fmla="*/ 14 w 264"/>
                <a:gd name="T13" fmla="*/ 102 h 120"/>
                <a:gd name="T14" fmla="*/ 42 w 264"/>
                <a:gd name="T15" fmla="*/ 98 h 120"/>
                <a:gd name="T16" fmla="*/ 48 w 264"/>
                <a:gd name="T17" fmla="*/ 100 h 120"/>
                <a:gd name="T18" fmla="*/ 28 w 264"/>
                <a:gd name="T19" fmla="*/ 112 h 120"/>
                <a:gd name="T20" fmla="*/ 28 w 264"/>
                <a:gd name="T21" fmla="*/ 120 h 120"/>
                <a:gd name="T22" fmla="*/ 48 w 264"/>
                <a:gd name="T23" fmla="*/ 114 h 120"/>
                <a:gd name="T24" fmla="*/ 74 w 264"/>
                <a:gd name="T25" fmla="*/ 102 h 120"/>
                <a:gd name="T26" fmla="*/ 104 w 264"/>
                <a:gd name="T27" fmla="*/ 86 h 120"/>
                <a:gd name="T28" fmla="*/ 132 w 264"/>
                <a:gd name="T29" fmla="*/ 64 h 120"/>
                <a:gd name="T30" fmla="*/ 110 w 264"/>
                <a:gd name="T31" fmla="*/ 90 h 120"/>
                <a:gd name="T32" fmla="*/ 102 w 264"/>
                <a:gd name="T33" fmla="*/ 102 h 120"/>
                <a:gd name="T34" fmla="*/ 96 w 264"/>
                <a:gd name="T35" fmla="*/ 102 h 120"/>
                <a:gd name="T36" fmla="*/ 100 w 264"/>
                <a:gd name="T37" fmla="*/ 106 h 120"/>
                <a:gd name="T38" fmla="*/ 120 w 264"/>
                <a:gd name="T39" fmla="*/ 94 h 120"/>
                <a:gd name="T40" fmla="*/ 132 w 264"/>
                <a:gd name="T41" fmla="*/ 84 h 120"/>
                <a:gd name="T42" fmla="*/ 140 w 264"/>
                <a:gd name="T43" fmla="*/ 78 h 120"/>
                <a:gd name="T44" fmla="*/ 152 w 264"/>
                <a:gd name="T45" fmla="*/ 86 h 120"/>
                <a:gd name="T46" fmla="*/ 166 w 264"/>
                <a:gd name="T47" fmla="*/ 92 h 120"/>
                <a:gd name="T48" fmla="*/ 168 w 264"/>
                <a:gd name="T49" fmla="*/ 90 h 120"/>
                <a:gd name="T50" fmla="*/ 166 w 264"/>
                <a:gd name="T51" fmla="*/ 82 h 120"/>
                <a:gd name="T52" fmla="*/ 176 w 264"/>
                <a:gd name="T53" fmla="*/ 90 h 120"/>
                <a:gd name="T54" fmla="*/ 226 w 264"/>
                <a:gd name="T55" fmla="*/ 104 h 120"/>
                <a:gd name="T56" fmla="*/ 264 w 264"/>
                <a:gd name="T57" fmla="*/ 106 h 120"/>
                <a:gd name="T58" fmla="*/ 240 w 264"/>
                <a:gd name="T59" fmla="*/ 104 h 120"/>
                <a:gd name="T60" fmla="*/ 220 w 264"/>
                <a:gd name="T61" fmla="*/ 96 h 120"/>
                <a:gd name="T62" fmla="*/ 178 w 264"/>
                <a:gd name="T63" fmla="*/ 72 h 120"/>
                <a:gd name="T64" fmla="*/ 170 w 264"/>
                <a:gd name="T65" fmla="*/ 64 h 120"/>
                <a:gd name="T66" fmla="*/ 174 w 264"/>
                <a:gd name="T67" fmla="*/ 58 h 120"/>
                <a:gd name="T68" fmla="*/ 210 w 264"/>
                <a:gd name="T69" fmla="*/ 66 h 120"/>
                <a:gd name="T70" fmla="*/ 260 w 264"/>
                <a:gd name="T71" fmla="*/ 68 h 120"/>
                <a:gd name="T72" fmla="*/ 240 w 264"/>
                <a:gd name="T73" fmla="*/ 68 h 120"/>
                <a:gd name="T74" fmla="*/ 170 w 264"/>
                <a:gd name="T75" fmla="*/ 34 h 120"/>
                <a:gd name="T76" fmla="*/ 188 w 264"/>
                <a:gd name="T77" fmla="*/ 34 h 120"/>
                <a:gd name="T78" fmla="*/ 208 w 264"/>
                <a:gd name="T79" fmla="*/ 36 h 120"/>
                <a:gd name="T80" fmla="*/ 194 w 264"/>
                <a:gd name="T81" fmla="*/ 36 h 120"/>
                <a:gd name="T82" fmla="*/ 148 w 264"/>
                <a:gd name="T83" fmla="*/ 12 h 120"/>
                <a:gd name="T84" fmla="*/ 124 w 264"/>
                <a:gd name="T85" fmla="*/ 0 h 120"/>
                <a:gd name="T86" fmla="*/ 110 w 264"/>
                <a:gd name="T87" fmla="*/ 6 h 120"/>
                <a:gd name="T88" fmla="*/ 94 w 264"/>
                <a:gd name="T89" fmla="*/ 24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4"/>
                <a:gd name="T136" fmla="*/ 0 h 120"/>
                <a:gd name="T137" fmla="*/ 264 w 264"/>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4" h="120">
                  <a:moveTo>
                    <a:pt x="100" y="12"/>
                  </a:moveTo>
                  <a:lnTo>
                    <a:pt x="94" y="24"/>
                  </a:lnTo>
                  <a:lnTo>
                    <a:pt x="86" y="36"/>
                  </a:lnTo>
                  <a:lnTo>
                    <a:pt x="76" y="48"/>
                  </a:lnTo>
                  <a:lnTo>
                    <a:pt x="66" y="58"/>
                  </a:lnTo>
                  <a:lnTo>
                    <a:pt x="54" y="66"/>
                  </a:lnTo>
                  <a:lnTo>
                    <a:pt x="42" y="74"/>
                  </a:lnTo>
                  <a:lnTo>
                    <a:pt x="14" y="88"/>
                  </a:lnTo>
                  <a:lnTo>
                    <a:pt x="4" y="92"/>
                  </a:lnTo>
                  <a:lnTo>
                    <a:pt x="0" y="96"/>
                  </a:lnTo>
                  <a:lnTo>
                    <a:pt x="0" y="98"/>
                  </a:lnTo>
                  <a:lnTo>
                    <a:pt x="2" y="98"/>
                  </a:lnTo>
                  <a:lnTo>
                    <a:pt x="6" y="100"/>
                  </a:lnTo>
                  <a:lnTo>
                    <a:pt x="14" y="102"/>
                  </a:lnTo>
                  <a:lnTo>
                    <a:pt x="28" y="100"/>
                  </a:lnTo>
                  <a:lnTo>
                    <a:pt x="42" y="98"/>
                  </a:lnTo>
                  <a:lnTo>
                    <a:pt x="56" y="92"/>
                  </a:lnTo>
                  <a:lnTo>
                    <a:pt x="48" y="100"/>
                  </a:lnTo>
                  <a:lnTo>
                    <a:pt x="38" y="106"/>
                  </a:lnTo>
                  <a:lnTo>
                    <a:pt x="28" y="112"/>
                  </a:lnTo>
                  <a:lnTo>
                    <a:pt x="22" y="120"/>
                  </a:lnTo>
                  <a:lnTo>
                    <a:pt x="28" y="120"/>
                  </a:lnTo>
                  <a:lnTo>
                    <a:pt x="36" y="120"/>
                  </a:lnTo>
                  <a:lnTo>
                    <a:pt x="48" y="114"/>
                  </a:lnTo>
                  <a:lnTo>
                    <a:pt x="60" y="108"/>
                  </a:lnTo>
                  <a:lnTo>
                    <a:pt x="74" y="102"/>
                  </a:lnTo>
                  <a:lnTo>
                    <a:pt x="90" y="96"/>
                  </a:lnTo>
                  <a:lnTo>
                    <a:pt x="104" y="86"/>
                  </a:lnTo>
                  <a:lnTo>
                    <a:pt x="118" y="76"/>
                  </a:lnTo>
                  <a:lnTo>
                    <a:pt x="132" y="64"/>
                  </a:lnTo>
                  <a:lnTo>
                    <a:pt x="118" y="80"/>
                  </a:lnTo>
                  <a:lnTo>
                    <a:pt x="110" y="90"/>
                  </a:lnTo>
                  <a:lnTo>
                    <a:pt x="104" y="100"/>
                  </a:lnTo>
                  <a:lnTo>
                    <a:pt x="102" y="102"/>
                  </a:lnTo>
                  <a:lnTo>
                    <a:pt x="100" y="102"/>
                  </a:lnTo>
                  <a:lnTo>
                    <a:pt x="96" y="102"/>
                  </a:lnTo>
                  <a:lnTo>
                    <a:pt x="94" y="106"/>
                  </a:lnTo>
                  <a:lnTo>
                    <a:pt x="100" y="106"/>
                  </a:lnTo>
                  <a:lnTo>
                    <a:pt x="110" y="98"/>
                  </a:lnTo>
                  <a:lnTo>
                    <a:pt x="120" y="94"/>
                  </a:lnTo>
                  <a:lnTo>
                    <a:pt x="128" y="88"/>
                  </a:lnTo>
                  <a:lnTo>
                    <a:pt x="132" y="84"/>
                  </a:lnTo>
                  <a:lnTo>
                    <a:pt x="134" y="78"/>
                  </a:lnTo>
                  <a:lnTo>
                    <a:pt x="140" y="78"/>
                  </a:lnTo>
                  <a:lnTo>
                    <a:pt x="144" y="80"/>
                  </a:lnTo>
                  <a:lnTo>
                    <a:pt x="152" y="86"/>
                  </a:lnTo>
                  <a:lnTo>
                    <a:pt x="162" y="90"/>
                  </a:lnTo>
                  <a:lnTo>
                    <a:pt x="166" y="92"/>
                  </a:lnTo>
                  <a:lnTo>
                    <a:pt x="172" y="92"/>
                  </a:lnTo>
                  <a:lnTo>
                    <a:pt x="168" y="90"/>
                  </a:lnTo>
                  <a:lnTo>
                    <a:pt x="166" y="88"/>
                  </a:lnTo>
                  <a:lnTo>
                    <a:pt x="166" y="82"/>
                  </a:lnTo>
                  <a:lnTo>
                    <a:pt x="170" y="86"/>
                  </a:lnTo>
                  <a:lnTo>
                    <a:pt x="176" y="90"/>
                  </a:lnTo>
                  <a:lnTo>
                    <a:pt x="188" y="94"/>
                  </a:lnTo>
                  <a:lnTo>
                    <a:pt x="226" y="104"/>
                  </a:lnTo>
                  <a:lnTo>
                    <a:pt x="244" y="106"/>
                  </a:lnTo>
                  <a:lnTo>
                    <a:pt x="264" y="106"/>
                  </a:lnTo>
                  <a:lnTo>
                    <a:pt x="252" y="106"/>
                  </a:lnTo>
                  <a:lnTo>
                    <a:pt x="240" y="104"/>
                  </a:lnTo>
                  <a:lnTo>
                    <a:pt x="230" y="100"/>
                  </a:lnTo>
                  <a:lnTo>
                    <a:pt x="220" y="96"/>
                  </a:lnTo>
                  <a:lnTo>
                    <a:pt x="200" y="84"/>
                  </a:lnTo>
                  <a:lnTo>
                    <a:pt x="178" y="72"/>
                  </a:lnTo>
                  <a:lnTo>
                    <a:pt x="174" y="68"/>
                  </a:lnTo>
                  <a:lnTo>
                    <a:pt x="170" y="64"/>
                  </a:lnTo>
                  <a:lnTo>
                    <a:pt x="162" y="54"/>
                  </a:lnTo>
                  <a:lnTo>
                    <a:pt x="174" y="58"/>
                  </a:lnTo>
                  <a:lnTo>
                    <a:pt x="184" y="62"/>
                  </a:lnTo>
                  <a:lnTo>
                    <a:pt x="210" y="66"/>
                  </a:lnTo>
                  <a:lnTo>
                    <a:pt x="234" y="68"/>
                  </a:lnTo>
                  <a:lnTo>
                    <a:pt x="260" y="68"/>
                  </a:lnTo>
                  <a:lnTo>
                    <a:pt x="246" y="70"/>
                  </a:lnTo>
                  <a:lnTo>
                    <a:pt x="240" y="68"/>
                  </a:lnTo>
                  <a:lnTo>
                    <a:pt x="234" y="66"/>
                  </a:lnTo>
                  <a:lnTo>
                    <a:pt x="170" y="34"/>
                  </a:lnTo>
                  <a:lnTo>
                    <a:pt x="178" y="34"/>
                  </a:lnTo>
                  <a:lnTo>
                    <a:pt x="188" y="34"/>
                  </a:lnTo>
                  <a:lnTo>
                    <a:pt x="198" y="36"/>
                  </a:lnTo>
                  <a:lnTo>
                    <a:pt x="208" y="36"/>
                  </a:lnTo>
                  <a:lnTo>
                    <a:pt x="200" y="36"/>
                  </a:lnTo>
                  <a:lnTo>
                    <a:pt x="194" y="36"/>
                  </a:lnTo>
                  <a:lnTo>
                    <a:pt x="162" y="20"/>
                  </a:lnTo>
                  <a:lnTo>
                    <a:pt x="148" y="12"/>
                  </a:lnTo>
                  <a:lnTo>
                    <a:pt x="132" y="4"/>
                  </a:lnTo>
                  <a:lnTo>
                    <a:pt x="124" y="0"/>
                  </a:lnTo>
                  <a:lnTo>
                    <a:pt x="116" y="2"/>
                  </a:lnTo>
                  <a:lnTo>
                    <a:pt x="110" y="6"/>
                  </a:lnTo>
                  <a:lnTo>
                    <a:pt x="104" y="12"/>
                  </a:lnTo>
                  <a:lnTo>
                    <a:pt x="94" y="24"/>
                  </a:lnTo>
                  <a:lnTo>
                    <a:pt x="100" y="12"/>
                  </a:lnTo>
                  <a:close/>
                </a:path>
              </a:pathLst>
            </a:custGeom>
            <a:solidFill>
              <a:srgbClr val="39704A"/>
            </a:solidFill>
            <a:ln w="3175">
              <a:solidFill>
                <a:srgbClr val="1D1D1B"/>
              </a:solidFill>
              <a:round/>
              <a:headEnd/>
              <a:tailEnd/>
            </a:ln>
          </p:spPr>
          <p:txBody>
            <a:bodyPr/>
            <a:lstStyle/>
            <a:p>
              <a:endParaRPr lang="en-US"/>
            </a:p>
          </p:txBody>
        </p:sp>
        <p:sp>
          <p:nvSpPr>
            <p:cNvPr id="30603" name="Freeform 1662"/>
            <p:cNvSpPr>
              <a:spLocks/>
            </p:cNvSpPr>
            <p:nvPr/>
          </p:nvSpPr>
          <p:spPr bwMode="auto">
            <a:xfrm>
              <a:off x="988" y="2466"/>
              <a:ext cx="156" cy="64"/>
            </a:xfrm>
            <a:custGeom>
              <a:avLst/>
              <a:gdLst>
                <a:gd name="T0" fmla="*/ 82 w 156"/>
                <a:gd name="T1" fmla="*/ 0 h 64"/>
                <a:gd name="T2" fmla="*/ 74 w 156"/>
                <a:gd name="T3" fmla="*/ 6 h 64"/>
                <a:gd name="T4" fmla="*/ 68 w 156"/>
                <a:gd name="T5" fmla="*/ 12 h 64"/>
                <a:gd name="T6" fmla="*/ 60 w 156"/>
                <a:gd name="T7" fmla="*/ 18 h 64"/>
                <a:gd name="T8" fmla="*/ 54 w 156"/>
                <a:gd name="T9" fmla="*/ 24 h 64"/>
                <a:gd name="T10" fmla="*/ 32 w 156"/>
                <a:gd name="T11" fmla="*/ 38 h 64"/>
                <a:gd name="T12" fmla="*/ 24 w 156"/>
                <a:gd name="T13" fmla="*/ 42 h 64"/>
                <a:gd name="T14" fmla="*/ 16 w 156"/>
                <a:gd name="T15" fmla="*/ 46 h 64"/>
                <a:gd name="T16" fmla="*/ 16 w 156"/>
                <a:gd name="T17" fmla="*/ 50 h 64"/>
                <a:gd name="T18" fmla="*/ 12 w 156"/>
                <a:gd name="T19" fmla="*/ 52 h 64"/>
                <a:gd name="T20" fmla="*/ 8 w 156"/>
                <a:gd name="T21" fmla="*/ 54 h 64"/>
                <a:gd name="T22" fmla="*/ 4 w 156"/>
                <a:gd name="T23" fmla="*/ 56 h 64"/>
                <a:gd name="T24" fmla="*/ 0 w 156"/>
                <a:gd name="T25" fmla="*/ 58 h 64"/>
                <a:gd name="T26" fmla="*/ 0 w 156"/>
                <a:gd name="T27" fmla="*/ 64 h 64"/>
                <a:gd name="T28" fmla="*/ 8 w 156"/>
                <a:gd name="T29" fmla="*/ 64 h 64"/>
                <a:gd name="T30" fmla="*/ 16 w 156"/>
                <a:gd name="T31" fmla="*/ 62 h 64"/>
                <a:gd name="T32" fmla="*/ 24 w 156"/>
                <a:gd name="T33" fmla="*/ 60 h 64"/>
                <a:gd name="T34" fmla="*/ 34 w 156"/>
                <a:gd name="T35" fmla="*/ 60 h 64"/>
                <a:gd name="T36" fmla="*/ 42 w 156"/>
                <a:gd name="T37" fmla="*/ 56 h 64"/>
                <a:gd name="T38" fmla="*/ 50 w 156"/>
                <a:gd name="T39" fmla="*/ 50 h 64"/>
                <a:gd name="T40" fmla="*/ 60 w 156"/>
                <a:gd name="T41" fmla="*/ 46 h 64"/>
                <a:gd name="T42" fmla="*/ 70 w 156"/>
                <a:gd name="T43" fmla="*/ 44 h 64"/>
                <a:gd name="T44" fmla="*/ 70 w 156"/>
                <a:gd name="T45" fmla="*/ 58 h 64"/>
                <a:gd name="T46" fmla="*/ 68 w 156"/>
                <a:gd name="T47" fmla="*/ 58 h 64"/>
                <a:gd name="T48" fmla="*/ 66 w 156"/>
                <a:gd name="T49" fmla="*/ 58 h 64"/>
                <a:gd name="T50" fmla="*/ 60 w 156"/>
                <a:gd name="T51" fmla="*/ 64 h 64"/>
                <a:gd name="T52" fmla="*/ 74 w 156"/>
                <a:gd name="T53" fmla="*/ 64 h 64"/>
                <a:gd name="T54" fmla="*/ 84 w 156"/>
                <a:gd name="T55" fmla="*/ 60 h 64"/>
                <a:gd name="T56" fmla="*/ 96 w 156"/>
                <a:gd name="T57" fmla="*/ 54 h 64"/>
                <a:gd name="T58" fmla="*/ 106 w 156"/>
                <a:gd name="T59" fmla="*/ 46 h 64"/>
                <a:gd name="T60" fmla="*/ 110 w 156"/>
                <a:gd name="T61" fmla="*/ 44 h 64"/>
                <a:gd name="T62" fmla="*/ 116 w 156"/>
                <a:gd name="T63" fmla="*/ 46 h 64"/>
                <a:gd name="T64" fmla="*/ 120 w 156"/>
                <a:gd name="T65" fmla="*/ 48 h 64"/>
                <a:gd name="T66" fmla="*/ 124 w 156"/>
                <a:gd name="T67" fmla="*/ 52 h 64"/>
                <a:gd name="T68" fmla="*/ 132 w 156"/>
                <a:gd name="T69" fmla="*/ 50 h 64"/>
                <a:gd name="T70" fmla="*/ 142 w 156"/>
                <a:gd name="T71" fmla="*/ 58 h 64"/>
                <a:gd name="T72" fmla="*/ 148 w 156"/>
                <a:gd name="T73" fmla="*/ 62 h 64"/>
                <a:gd name="T74" fmla="*/ 156 w 156"/>
                <a:gd name="T75" fmla="*/ 64 h 64"/>
                <a:gd name="T76" fmla="*/ 150 w 156"/>
                <a:gd name="T77" fmla="*/ 62 h 64"/>
                <a:gd name="T78" fmla="*/ 146 w 156"/>
                <a:gd name="T79" fmla="*/ 60 h 64"/>
                <a:gd name="T80" fmla="*/ 138 w 156"/>
                <a:gd name="T81" fmla="*/ 52 h 64"/>
                <a:gd name="T82" fmla="*/ 134 w 156"/>
                <a:gd name="T83" fmla="*/ 52 h 64"/>
                <a:gd name="T84" fmla="*/ 132 w 156"/>
                <a:gd name="T85" fmla="*/ 50 h 64"/>
                <a:gd name="T86" fmla="*/ 116 w 156"/>
                <a:gd name="T87" fmla="*/ 30 h 64"/>
                <a:gd name="T88" fmla="*/ 102 w 156"/>
                <a:gd name="T89" fmla="*/ 10 h 64"/>
                <a:gd name="T90" fmla="*/ 82 w 156"/>
                <a:gd name="T91" fmla="*/ 0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
                <a:gd name="T139" fmla="*/ 0 h 64"/>
                <a:gd name="T140" fmla="*/ 156 w 156"/>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 h="64">
                  <a:moveTo>
                    <a:pt x="82" y="0"/>
                  </a:moveTo>
                  <a:lnTo>
                    <a:pt x="74" y="6"/>
                  </a:lnTo>
                  <a:lnTo>
                    <a:pt x="68" y="12"/>
                  </a:lnTo>
                  <a:lnTo>
                    <a:pt x="60" y="18"/>
                  </a:lnTo>
                  <a:lnTo>
                    <a:pt x="54" y="24"/>
                  </a:lnTo>
                  <a:lnTo>
                    <a:pt x="32" y="38"/>
                  </a:lnTo>
                  <a:lnTo>
                    <a:pt x="24" y="42"/>
                  </a:lnTo>
                  <a:lnTo>
                    <a:pt x="16" y="46"/>
                  </a:lnTo>
                  <a:lnTo>
                    <a:pt x="16" y="50"/>
                  </a:lnTo>
                  <a:lnTo>
                    <a:pt x="12" y="52"/>
                  </a:lnTo>
                  <a:lnTo>
                    <a:pt x="8" y="54"/>
                  </a:lnTo>
                  <a:lnTo>
                    <a:pt x="4" y="56"/>
                  </a:lnTo>
                  <a:lnTo>
                    <a:pt x="0" y="58"/>
                  </a:lnTo>
                  <a:lnTo>
                    <a:pt x="0" y="64"/>
                  </a:lnTo>
                  <a:lnTo>
                    <a:pt x="8" y="64"/>
                  </a:lnTo>
                  <a:lnTo>
                    <a:pt x="16" y="62"/>
                  </a:lnTo>
                  <a:lnTo>
                    <a:pt x="24" y="60"/>
                  </a:lnTo>
                  <a:lnTo>
                    <a:pt x="34" y="60"/>
                  </a:lnTo>
                  <a:lnTo>
                    <a:pt x="42" y="56"/>
                  </a:lnTo>
                  <a:lnTo>
                    <a:pt x="50" y="50"/>
                  </a:lnTo>
                  <a:lnTo>
                    <a:pt x="60" y="46"/>
                  </a:lnTo>
                  <a:lnTo>
                    <a:pt x="70" y="44"/>
                  </a:lnTo>
                  <a:lnTo>
                    <a:pt x="70" y="58"/>
                  </a:lnTo>
                  <a:lnTo>
                    <a:pt x="68" y="58"/>
                  </a:lnTo>
                  <a:lnTo>
                    <a:pt x="66" y="58"/>
                  </a:lnTo>
                  <a:lnTo>
                    <a:pt x="60" y="64"/>
                  </a:lnTo>
                  <a:lnTo>
                    <a:pt x="74" y="64"/>
                  </a:lnTo>
                  <a:lnTo>
                    <a:pt x="84" y="60"/>
                  </a:lnTo>
                  <a:lnTo>
                    <a:pt x="96" y="54"/>
                  </a:lnTo>
                  <a:lnTo>
                    <a:pt x="106" y="46"/>
                  </a:lnTo>
                  <a:lnTo>
                    <a:pt x="110" y="44"/>
                  </a:lnTo>
                  <a:lnTo>
                    <a:pt x="116" y="46"/>
                  </a:lnTo>
                  <a:lnTo>
                    <a:pt x="120" y="48"/>
                  </a:lnTo>
                  <a:lnTo>
                    <a:pt x="124" y="52"/>
                  </a:lnTo>
                  <a:lnTo>
                    <a:pt x="132" y="50"/>
                  </a:lnTo>
                  <a:lnTo>
                    <a:pt x="142" y="58"/>
                  </a:lnTo>
                  <a:lnTo>
                    <a:pt x="148" y="62"/>
                  </a:lnTo>
                  <a:lnTo>
                    <a:pt x="156" y="64"/>
                  </a:lnTo>
                  <a:lnTo>
                    <a:pt x="150" y="62"/>
                  </a:lnTo>
                  <a:lnTo>
                    <a:pt x="146" y="60"/>
                  </a:lnTo>
                  <a:lnTo>
                    <a:pt x="138" y="52"/>
                  </a:lnTo>
                  <a:lnTo>
                    <a:pt x="134" y="52"/>
                  </a:lnTo>
                  <a:lnTo>
                    <a:pt x="132" y="50"/>
                  </a:lnTo>
                  <a:lnTo>
                    <a:pt x="116" y="30"/>
                  </a:lnTo>
                  <a:lnTo>
                    <a:pt x="102" y="10"/>
                  </a:lnTo>
                  <a:lnTo>
                    <a:pt x="82" y="0"/>
                  </a:lnTo>
                  <a:close/>
                </a:path>
              </a:pathLst>
            </a:custGeom>
            <a:solidFill>
              <a:srgbClr val="39704A"/>
            </a:solidFill>
            <a:ln w="3175">
              <a:solidFill>
                <a:srgbClr val="1D1D1B"/>
              </a:solidFill>
              <a:round/>
              <a:headEnd/>
              <a:tailEnd/>
            </a:ln>
          </p:spPr>
          <p:txBody>
            <a:bodyPr/>
            <a:lstStyle/>
            <a:p>
              <a:endParaRPr lang="en-US"/>
            </a:p>
          </p:txBody>
        </p:sp>
        <p:sp>
          <p:nvSpPr>
            <p:cNvPr id="30604" name="Freeform 1663"/>
            <p:cNvSpPr>
              <a:spLocks/>
            </p:cNvSpPr>
            <p:nvPr/>
          </p:nvSpPr>
          <p:spPr bwMode="auto">
            <a:xfrm>
              <a:off x="982" y="2352"/>
              <a:ext cx="190" cy="112"/>
            </a:xfrm>
            <a:custGeom>
              <a:avLst/>
              <a:gdLst>
                <a:gd name="T0" fmla="*/ 60 w 190"/>
                <a:gd name="T1" fmla="*/ 48 h 112"/>
                <a:gd name="T2" fmla="*/ 34 w 190"/>
                <a:gd name="T3" fmla="*/ 76 h 112"/>
                <a:gd name="T4" fmla="*/ 12 w 190"/>
                <a:gd name="T5" fmla="*/ 92 h 112"/>
                <a:gd name="T6" fmla="*/ 6 w 190"/>
                <a:gd name="T7" fmla="*/ 96 h 112"/>
                <a:gd name="T8" fmla="*/ 24 w 190"/>
                <a:gd name="T9" fmla="*/ 90 h 112"/>
                <a:gd name="T10" fmla="*/ 40 w 190"/>
                <a:gd name="T11" fmla="*/ 82 h 112"/>
                <a:gd name="T12" fmla="*/ 44 w 190"/>
                <a:gd name="T13" fmla="*/ 88 h 112"/>
                <a:gd name="T14" fmla="*/ 32 w 190"/>
                <a:gd name="T15" fmla="*/ 100 h 112"/>
                <a:gd name="T16" fmla="*/ 40 w 190"/>
                <a:gd name="T17" fmla="*/ 108 h 112"/>
                <a:gd name="T18" fmla="*/ 70 w 190"/>
                <a:gd name="T19" fmla="*/ 92 h 112"/>
                <a:gd name="T20" fmla="*/ 98 w 190"/>
                <a:gd name="T21" fmla="*/ 76 h 112"/>
                <a:gd name="T22" fmla="*/ 120 w 190"/>
                <a:gd name="T23" fmla="*/ 100 h 112"/>
                <a:gd name="T24" fmla="*/ 150 w 190"/>
                <a:gd name="T25" fmla="*/ 112 h 112"/>
                <a:gd name="T26" fmla="*/ 142 w 190"/>
                <a:gd name="T27" fmla="*/ 100 h 112"/>
                <a:gd name="T28" fmla="*/ 134 w 190"/>
                <a:gd name="T29" fmla="*/ 88 h 112"/>
                <a:gd name="T30" fmla="*/ 144 w 190"/>
                <a:gd name="T31" fmla="*/ 94 h 112"/>
                <a:gd name="T32" fmla="*/ 162 w 190"/>
                <a:gd name="T33" fmla="*/ 98 h 112"/>
                <a:gd name="T34" fmla="*/ 186 w 190"/>
                <a:gd name="T35" fmla="*/ 98 h 112"/>
                <a:gd name="T36" fmla="*/ 176 w 190"/>
                <a:gd name="T37" fmla="*/ 98 h 112"/>
                <a:gd name="T38" fmla="*/ 154 w 190"/>
                <a:gd name="T39" fmla="*/ 86 h 112"/>
                <a:gd name="T40" fmla="*/ 130 w 190"/>
                <a:gd name="T41" fmla="*/ 74 h 112"/>
                <a:gd name="T42" fmla="*/ 136 w 190"/>
                <a:gd name="T43" fmla="*/ 72 h 112"/>
                <a:gd name="T44" fmla="*/ 172 w 190"/>
                <a:gd name="T45" fmla="*/ 82 h 112"/>
                <a:gd name="T46" fmla="*/ 190 w 190"/>
                <a:gd name="T47" fmla="*/ 84 h 112"/>
                <a:gd name="T48" fmla="*/ 150 w 190"/>
                <a:gd name="T49" fmla="*/ 66 h 112"/>
                <a:gd name="T50" fmla="*/ 112 w 190"/>
                <a:gd name="T51" fmla="*/ 44 h 112"/>
                <a:gd name="T52" fmla="*/ 136 w 190"/>
                <a:gd name="T53" fmla="*/ 52 h 112"/>
                <a:gd name="T54" fmla="*/ 140 w 190"/>
                <a:gd name="T55" fmla="*/ 46 h 112"/>
                <a:gd name="T56" fmla="*/ 124 w 190"/>
                <a:gd name="T57" fmla="*/ 34 h 112"/>
                <a:gd name="T58" fmla="*/ 106 w 190"/>
                <a:gd name="T59" fmla="*/ 8 h 112"/>
                <a:gd name="T60" fmla="*/ 94 w 190"/>
                <a:gd name="T61" fmla="*/ 0 h 112"/>
                <a:gd name="T62" fmla="*/ 86 w 190"/>
                <a:gd name="T63" fmla="*/ 2 h 112"/>
                <a:gd name="T64" fmla="*/ 76 w 190"/>
                <a:gd name="T65" fmla="*/ 14 h 112"/>
                <a:gd name="T66" fmla="*/ 66 w 190"/>
                <a:gd name="T67" fmla="*/ 38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0"/>
                <a:gd name="T103" fmla="*/ 0 h 112"/>
                <a:gd name="T104" fmla="*/ 190 w 190"/>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0" h="112">
                  <a:moveTo>
                    <a:pt x="76" y="30"/>
                  </a:moveTo>
                  <a:lnTo>
                    <a:pt x="60" y="48"/>
                  </a:lnTo>
                  <a:lnTo>
                    <a:pt x="42" y="68"/>
                  </a:lnTo>
                  <a:lnTo>
                    <a:pt x="34" y="76"/>
                  </a:lnTo>
                  <a:lnTo>
                    <a:pt x="24" y="84"/>
                  </a:lnTo>
                  <a:lnTo>
                    <a:pt x="12" y="92"/>
                  </a:lnTo>
                  <a:lnTo>
                    <a:pt x="0" y="96"/>
                  </a:lnTo>
                  <a:lnTo>
                    <a:pt x="6" y="96"/>
                  </a:lnTo>
                  <a:lnTo>
                    <a:pt x="14" y="96"/>
                  </a:lnTo>
                  <a:lnTo>
                    <a:pt x="24" y="90"/>
                  </a:lnTo>
                  <a:lnTo>
                    <a:pt x="34" y="84"/>
                  </a:lnTo>
                  <a:lnTo>
                    <a:pt x="40" y="82"/>
                  </a:lnTo>
                  <a:lnTo>
                    <a:pt x="46" y="80"/>
                  </a:lnTo>
                  <a:lnTo>
                    <a:pt x="44" y="88"/>
                  </a:lnTo>
                  <a:lnTo>
                    <a:pt x="38" y="94"/>
                  </a:lnTo>
                  <a:lnTo>
                    <a:pt x="32" y="100"/>
                  </a:lnTo>
                  <a:lnTo>
                    <a:pt x="26" y="108"/>
                  </a:lnTo>
                  <a:lnTo>
                    <a:pt x="40" y="108"/>
                  </a:lnTo>
                  <a:lnTo>
                    <a:pt x="54" y="100"/>
                  </a:lnTo>
                  <a:lnTo>
                    <a:pt x="70" y="92"/>
                  </a:lnTo>
                  <a:lnTo>
                    <a:pt x="84" y="84"/>
                  </a:lnTo>
                  <a:lnTo>
                    <a:pt x="98" y="76"/>
                  </a:lnTo>
                  <a:lnTo>
                    <a:pt x="108" y="88"/>
                  </a:lnTo>
                  <a:lnTo>
                    <a:pt x="120" y="100"/>
                  </a:lnTo>
                  <a:lnTo>
                    <a:pt x="134" y="106"/>
                  </a:lnTo>
                  <a:lnTo>
                    <a:pt x="150" y="112"/>
                  </a:lnTo>
                  <a:lnTo>
                    <a:pt x="144" y="106"/>
                  </a:lnTo>
                  <a:lnTo>
                    <a:pt x="142" y="100"/>
                  </a:lnTo>
                  <a:lnTo>
                    <a:pt x="138" y="94"/>
                  </a:lnTo>
                  <a:lnTo>
                    <a:pt x="134" y="88"/>
                  </a:lnTo>
                  <a:lnTo>
                    <a:pt x="138" y="88"/>
                  </a:lnTo>
                  <a:lnTo>
                    <a:pt x="144" y="94"/>
                  </a:lnTo>
                  <a:lnTo>
                    <a:pt x="150" y="96"/>
                  </a:lnTo>
                  <a:lnTo>
                    <a:pt x="162" y="98"/>
                  </a:lnTo>
                  <a:lnTo>
                    <a:pt x="174" y="98"/>
                  </a:lnTo>
                  <a:lnTo>
                    <a:pt x="186" y="98"/>
                  </a:lnTo>
                  <a:lnTo>
                    <a:pt x="182" y="98"/>
                  </a:lnTo>
                  <a:lnTo>
                    <a:pt x="176" y="98"/>
                  </a:lnTo>
                  <a:lnTo>
                    <a:pt x="164" y="92"/>
                  </a:lnTo>
                  <a:lnTo>
                    <a:pt x="154" y="86"/>
                  </a:lnTo>
                  <a:lnTo>
                    <a:pt x="142" y="80"/>
                  </a:lnTo>
                  <a:lnTo>
                    <a:pt x="130" y="74"/>
                  </a:lnTo>
                  <a:lnTo>
                    <a:pt x="118" y="66"/>
                  </a:lnTo>
                  <a:lnTo>
                    <a:pt x="136" y="72"/>
                  </a:lnTo>
                  <a:lnTo>
                    <a:pt x="154" y="78"/>
                  </a:lnTo>
                  <a:lnTo>
                    <a:pt x="172" y="82"/>
                  </a:lnTo>
                  <a:lnTo>
                    <a:pt x="182" y="84"/>
                  </a:lnTo>
                  <a:lnTo>
                    <a:pt x="190" y="84"/>
                  </a:lnTo>
                  <a:lnTo>
                    <a:pt x="170" y="74"/>
                  </a:lnTo>
                  <a:lnTo>
                    <a:pt x="150" y="66"/>
                  </a:lnTo>
                  <a:lnTo>
                    <a:pt x="130" y="56"/>
                  </a:lnTo>
                  <a:lnTo>
                    <a:pt x="112" y="44"/>
                  </a:lnTo>
                  <a:lnTo>
                    <a:pt x="128" y="50"/>
                  </a:lnTo>
                  <a:lnTo>
                    <a:pt x="136" y="52"/>
                  </a:lnTo>
                  <a:lnTo>
                    <a:pt x="146" y="54"/>
                  </a:lnTo>
                  <a:lnTo>
                    <a:pt x="140" y="46"/>
                  </a:lnTo>
                  <a:lnTo>
                    <a:pt x="132" y="40"/>
                  </a:lnTo>
                  <a:lnTo>
                    <a:pt x="124" y="34"/>
                  </a:lnTo>
                  <a:lnTo>
                    <a:pt x="116" y="26"/>
                  </a:lnTo>
                  <a:lnTo>
                    <a:pt x="106" y="8"/>
                  </a:lnTo>
                  <a:lnTo>
                    <a:pt x="98" y="2"/>
                  </a:lnTo>
                  <a:lnTo>
                    <a:pt x="94" y="0"/>
                  </a:lnTo>
                  <a:lnTo>
                    <a:pt x="90" y="0"/>
                  </a:lnTo>
                  <a:lnTo>
                    <a:pt x="86" y="2"/>
                  </a:lnTo>
                  <a:lnTo>
                    <a:pt x="82" y="4"/>
                  </a:lnTo>
                  <a:lnTo>
                    <a:pt x="76" y="14"/>
                  </a:lnTo>
                  <a:lnTo>
                    <a:pt x="72" y="26"/>
                  </a:lnTo>
                  <a:lnTo>
                    <a:pt x="66" y="38"/>
                  </a:lnTo>
                  <a:lnTo>
                    <a:pt x="76" y="30"/>
                  </a:lnTo>
                  <a:close/>
                </a:path>
              </a:pathLst>
            </a:custGeom>
            <a:solidFill>
              <a:srgbClr val="39704A"/>
            </a:solidFill>
            <a:ln w="3175">
              <a:solidFill>
                <a:srgbClr val="1D1D1B"/>
              </a:solidFill>
              <a:round/>
              <a:headEnd/>
              <a:tailEnd/>
            </a:ln>
          </p:spPr>
          <p:txBody>
            <a:bodyPr/>
            <a:lstStyle/>
            <a:p>
              <a:endParaRPr lang="en-US"/>
            </a:p>
          </p:txBody>
        </p:sp>
        <p:sp>
          <p:nvSpPr>
            <p:cNvPr id="30605" name="Freeform 1664"/>
            <p:cNvSpPr>
              <a:spLocks/>
            </p:cNvSpPr>
            <p:nvPr/>
          </p:nvSpPr>
          <p:spPr bwMode="auto">
            <a:xfrm>
              <a:off x="984" y="2336"/>
              <a:ext cx="190" cy="62"/>
            </a:xfrm>
            <a:custGeom>
              <a:avLst/>
              <a:gdLst>
                <a:gd name="T0" fmla="*/ 72 w 190"/>
                <a:gd name="T1" fmla="*/ 2 h 62"/>
                <a:gd name="T2" fmla="*/ 72 w 190"/>
                <a:gd name="T3" fmla="*/ 6 h 62"/>
                <a:gd name="T4" fmla="*/ 70 w 190"/>
                <a:gd name="T5" fmla="*/ 12 h 62"/>
                <a:gd name="T6" fmla="*/ 64 w 190"/>
                <a:gd name="T7" fmla="*/ 20 h 62"/>
                <a:gd name="T8" fmla="*/ 56 w 190"/>
                <a:gd name="T9" fmla="*/ 26 h 62"/>
                <a:gd name="T10" fmla="*/ 44 w 190"/>
                <a:gd name="T11" fmla="*/ 30 h 62"/>
                <a:gd name="T12" fmla="*/ 20 w 190"/>
                <a:gd name="T13" fmla="*/ 38 h 62"/>
                <a:gd name="T14" fmla="*/ 10 w 190"/>
                <a:gd name="T15" fmla="*/ 44 h 62"/>
                <a:gd name="T16" fmla="*/ 0 w 190"/>
                <a:gd name="T17" fmla="*/ 50 h 62"/>
                <a:gd name="T18" fmla="*/ 8 w 190"/>
                <a:gd name="T19" fmla="*/ 50 h 62"/>
                <a:gd name="T20" fmla="*/ 18 w 190"/>
                <a:gd name="T21" fmla="*/ 50 h 62"/>
                <a:gd name="T22" fmla="*/ 34 w 190"/>
                <a:gd name="T23" fmla="*/ 44 h 62"/>
                <a:gd name="T24" fmla="*/ 48 w 190"/>
                <a:gd name="T25" fmla="*/ 40 h 62"/>
                <a:gd name="T26" fmla="*/ 64 w 190"/>
                <a:gd name="T27" fmla="*/ 34 h 62"/>
                <a:gd name="T28" fmla="*/ 42 w 190"/>
                <a:gd name="T29" fmla="*/ 60 h 62"/>
                <a:gd name="T30" fmla="*/ 50 w 190"/>
                <a:gd name="T31" fmla="*/ 60 h 62"/>
                <a:gd name="T32" fmla="*/ 56 w 190"/>
                <a:gd name="T33" fmla="*/ 58 h 62"/>
                <a:gd name="T34" fmla="*/ 68 w 190"/>
                <a:gd name="T35" fmla="*/ 52 h 62"/>
                <a:gd name="T36" fmla="*/ 88 w 190"/>
                <a:gd name="T37" fmla="*/ 34 h 62"/>
                <a:gd name="T38" fmla="*/ 90 w 190"/>
                <a:gd name="T39" fmla="*/ 42 h 62"/>
                <a:gd name="T40" fmla="*/ 90 w 190"/>
                <a:gd name="T41" fmla="*/ 48 h 62"/>
                <a:gd name="T42" fmla="*/ 88 w 190"/>
                <a:gd name="T43" fmla="*/ 56 h 62"/>
                <a:gd name="T44" fmla="*/ 88 w 190"/>
                <a:gd name="T45" fmla="*/ 62 h 62"/>
                <a:gd name="T46" fmla="*/ 94 w 190"/>
                <a:gd name="T47" fmla="*/ 58 h 62"/>
                <a:gd name="T48" fmla="*/ 96 w 190"/>
                <a:gd name="T49" fmla="*/ 52 h 62"/>
                <a:gd name="T50" fmla="*/ 98 w 190"/>
                <a:gd name="T51" fmla="*/ 46 h 62"/>
                <a:gd name="T52" fmla="*/ 102 w 190"/>
                <a:gd name="T53" fmla="*/ 44 h 62"/>
                <a:gd name="T54" fmla="*/ 108 w 190"/>
                <a:gd name="T55" fmla="*/ 42 h 62"/>
                <a:gd name="T56" fmla="*/ 112 w 190"/>
                <a:gd name="T57" fmla="*/ 42 h 62"/>
                <a:gd name="T58" fmla="*/ 122 w 190"/>
                <a:gd name="T59" fmla="*/ 46 h 62"/>
                <a:gd name="T60" fmla="*/ 132 w 190"/>
                <a:gd name="T61" fmla="*/ 52 h 62"/>
                <a:gd name="T62" fmla="*/ 142 w 190"/>
                <a:gd name="T63" fmla="*/ 56 h 62"/>
                <a:gd name="T64" fmla="*/ 138 w 190"/>
                <a:gd name="T65" fmla="*/ 50 h 62"/>
                <a:gd name="T66" fmla="*/ 134 w 190"/>
                <a:gd name="T67" fmla="*/ 44 h 62"/>
                <a:gd name="T68" fmla="*/ 132 w 190"/>
                <a:gd name="T69" fmla="*/ 30 h 62"/>
                <a:gd name="T70" fmla="*/ 136 w 190"/>
                <a:gd name="T71" fmla="*/ 38 h 62"/>
                <a:gd name="T72" fmla="*/ 144 w 190"/>
                <a:gd name="T73" fmla="*/ 42 h 62"/>
                <a:gd name="T74" fmla="*/ 150 w 190"/>
                <a:gd name="T75" fmla="*/ 44 h 62"/>
                <a:gd name="T76" fmla="*/ 158 w 190"/>
                <a:gd name="T77" fmla="*/ 46 h 62"/>
                <a:gd name="T78" fmla="*/ 174 w 190"/>
                <a:gd name="T79" fmla="*/ 46 h 62"/>
                <a:gd name="T80" fmla="*/ 190 w 190"/>
                <a:gd name="T81" fmla="*/ 46 h 62"/>
                <a:gd name="T82" fmla="*/ 182 w 190"/>
                <a:gd name="T83" fmla="*/ 46 h 62"/>
                <a:gd name="T84" fmla="*/ 176 w 190"/>
                <a:gd name="T85" fmla="*/ 46 h 62"/>
                <a:gd name="T86" fmla="*/ 154 w 190"/>
                <a:gd name="T87" fmla="*/ 36 h 62"/>
                <a:gd name="T88" fmla="*/ 130 w 190"/>
                <a:gd name="T89" fmla="*/ 28 h 62"/>
                <a:gd name="T90" fmla="*/ 108 w 190"/>
                <a:gd name="T91" fmla="*/ 16 h 62"/>
                <a:gd name="T92" fmla="*/ 98 w 190"/>
                <a:gd name="T93" fmla="*/ 10 h 62"/>
                <a:gd name="T94" fmla="*/ 88 w 190"/>
                <a:gd name="T95" fmla="*/ 2 h 62"/>
                <a:gd name="T96" fmla="*/ 78 w 190"/>
                <a:gd name="T97" fmla="*/ 0 h 62"/>
                <a:gd name="T98" fmla="*/ 74 w 190"/>
                <a:gd name="T99" fmla="*/ 0 h 62"/>
                <a:gd name="T100" fmla="*/ 72 w 190"/>
                <a:gd name="T101" fmla="*/ 2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0"/>
                <a:gd name="T154" fmla="*/ 0 h 62"/>
                <a:gd name="T155" fmla="*/ 190 w 190"/>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0" h="62">
                  <a:moveTo>
                    <a:pt x="72" y="2"/>
                  </a:moveTo>
                  <a:lnTo>
                    <a:pt x="72" y="6"/>
                  </a:lnTo>
                  <a:lnTo>
                    <a:pt x="70" y="12"/>
                  </a:lnTo>
                  <a:lnTo>
                    <a:pt x="64" y="20"/>
                  </a:lnTo>
                  <a:lnTo>
                    <a:pt x="56" y="26"/>
                  </a:lnTo>
                  <a:lnTo>
                    <a:pt x="44" y="30"/>
                  </a:lnTo>
                  <a:lnTo>
                    <a:pt x="20" y="38"/>
                  </a:lnTo>
                  <a:lnTo>
                    <a:pt x="10" y="44"/>
                  </a:lnTo>
                  <a:lnTo>
                    <a:pt x="0" y="50"/>
                  </a:lnTo>
                  <a:lnTo>
                    <a:pt x="8" y="50"/>
                  </a:lnTo>
                  <a:lnTo>
                    <a:pt x="18" y="50"/>
                  </a:lnTo>
                  <a:lnTo>
                    <a:pt x="34" y="44"/>
                  </a:lnTo>
                  <a:lnTo>
                    <a:pt x="48" y="40"/>
                  </a:lnTo>
                  <a:lnTo>
                    <a:pt x="64" y="34"/>
                  </a:lnTo>
                  <a:lnTo>
                    <a:pt x="42" y="60"/>
                  </a:lnTo>
                  <a:lnTo>
                    <a:pt x="50" y="60"/>
                  </a:lnTo>
                  <a:lnTo>
                    <a:pt x="56" y="58"/>
                  </a:lnTo>
                  <a:lnTo>
                    <a:pt x="68" y="52"/>
                  </a:lnTo>
                  <a:lnTo>
                    <a:pt x="88" y="34"/>
                  </a:lnTo>
                  <a:lnTo>
                    <a:pt x="90" y="42"/>
                  </a:lnTo>
                  <a:lnTo>
                    <a:pt x="90" y="48"/>
                  </a:lnTo>
                  <a:lnTo>
                    <a:pt x="88" y="56"/>
                  </a:lnTo>
                  <a:lnTo>
                    <a:pt x="88" y="62"/>
                  </a:lnTo>
                  <a:lnTo>
                    <a:pt x="94" y="58"/>
                  </a:lnTo>
                  <a:lnTo>
                    <a:pt x="96" y="52"/>
                  </a:lnTo>
                  <a:lnTo>
                    <a:pt x="98" y="46"/>
                  </a:lnTo>
                  <a:lnTo>
                    <a:pt x="102" y="44"/>
                  </a:lnTo>
                  <a:lnTo>
                    <a:pt x="108" y="42"/>
                  </a:lnTo>
                  <a:lnTo>
                    <a:pt x="112" y="42"/>
                  </a:lnTo>
                  <a:lnTo>
                    <a:pt x="122" y="46"/>
                  </a:lnTo>
                  <a:lnTo>
                    <a:pt x="132" y="52"/>
                  </a:lnTo>
                  <a:lnTo>
                    <a:pt x="142" y="56"/>
                  </a:lnTo>
                  <a:lnTo>
                    <a:pt x="138" y="50"/>
                  </a:lnTo>
                  <a:lnTo>
                    <a:pt x="134" y="44"/>
                  </a:lnTo>
                  <a:lnTo>
                    <a:pt x="132" y="30"/>
                  </a:lnTo>
                  <a:lnTo>
                    <a:pt x="136" y="38"/>
                  </a:lnTo>
                  <a:lnTo>
                    <a:pt x="144" y="42"/>
                  </a:lnTo>
                  <a:lnTo>
                    <a:pt x="150" y="44"/>
                  </a:lnTo>
                  <a:lnTo>
                    <a:pt x="158" y="46"/>
                  </a:lnTo>
                  <a:lnTo>
                    <a:pt x="174" y="46"/>
                  </a:lnTo>
                  <a:lnTo>
                    <a:pt x="190" y="46"/>
                  </a:lnTo>
                  <a:lnTo>
                    <a:pt x="182" y="46"/>
                  </a:lnTo>
                  <a:lnTo>
                    <a:pt x="176" y="46"/>
                  </a:lnTo>
                  <a:lnTo>
                    <a:pt x="154" y="36"/>
                  </a:lnTo>
                  <a:lnTo>
                    <a:pt x="130" y="28"/>
                  </a:lnTo>
                  <a:lnTo>
                    <a:pt x="108" y="16"/>
                  </a:lnTo>
                  <a:lnTo>
                    <a:pt x="98" y="10"/>
                  </a:lnTo>
                  <a:lnTo>
                    <a:pt x="88" y="2"/>
                  </a:lnTo>
                  <a:lnTo>
                    <a:pt x="78" y="0"/>
                  </a:lnTo>
                  <a:lnTo>
                    <a:pt x="74" y="0"/>
                  </a:lnTo>
                  <a:lnTo>
                    <a:pt x="72" y="2"/>
                  </a:lnTo>
                  <a:close/>
                </a:path>
              </a:pathLst>
            </a:custGeom>
            <a:solidFill>
              <a:srgbClr val="39704A"/>
            </a:solidFill>
            <a:ln w="3175">
              <a:solidFill>
                <a:srgbClr val="1D1D1B"/>
              </a:solidFill>
              <a:round/>
              <a:headEnd/>
              <a:tailEnd/>
            </a:ln>
          </p:spPr>
          <p:txBody>
            <a:bodyPr/>
            <a:lstStyle/>
            <a:p>
              <a:endParaRPr lang="en-US"/>
            </a:p>
          </p:txBody>
        </p:sp>
        <p:sp>
          <p:nvSpPr>
            <p:cNvPr id="30606" name="Freeform 1665"/>
            <p:cNvSpPr>
              <a:spLocks/>
            </p:cNvSpPr>
            <p:nvPr/>
          </p:nvSpPr>
          <p:spPr bwMode="auto">
            <a:xfrm>
              <a:off x="1006" y="2288"/>
              <a:ext cx="126" cy="68"/>
            </a:xfrm>
            <a:custGeom>
              <a:avLst/>
              <a:gdLst>
                <a:gd name="T0" fmla="*/ 64 w 126"/>
                <a:gd name="T1" fmla="*/ 14 h 68"/>
                <a:gd name="T2" fmla="*/ 58 w 126"/>
                <a:gd name="T3" fmla="*/ 18 h 68"/>
                <a:gd name="T4" fmla="*/ 54 w 126"/>
                <a:gd name="T5" fmla="*/ 24 h 68"/>
                <a:gd name="T6" fmla="*/ 48 w 126"/>
                <a:gd name="T7" fmla="*/ 28 h 68"/>
                <a:gd name="T8" fmla="*/ 42 w 126"/>
                <a:gd name="T9" fmla="*/ 32 h 68"/>
                <a:gd name="T10" fmla="*/ 32 w 126"/>
                <a:gd name="T11" fmla="*/ 38 h 68"/>
                <a:gd name="T12" fmla="*/ 22 w 126"/>
                <a:gd name="T13" fmla="*/ 44 h 68"/>
                <a:gd name="T14" fmla="*/ 0 w 126"/>
                <a:gd name="T15" fmla="*/ 56 h 68"/>
                <a:gd name="T16" fmla="*/ 22 w 126"/>
                <a:gd name="T17" fmla="*/ 56 h 68"/>
                <a:gd name="T18" fmla="*/ 34 w 126"/>
                <a:gd name="T19" fmla="*/ 52 h 68"/>
                <a:gd name="T20" fmla="*/ 44 w 126"/>
                <a:gd name="T21" fmla="*/ 48 h 68"/>
                <a:gd name="T22" fmla="*/ 50 w 126"/>
                <a:gd name="T23" fmla="*/ 50 h 68"/>
                <a:gd name="T24" fmla="*/ 48 w 126"/>
                <a:gd name="T25" fmla="*/ 60 h 68"/>
                <a:gd name="T26" fmla="*/ 44 w 126"/>
                <a:gd name="T27" fmla="*/ 66 h 68"/>
                <a:gd name="T28" fmla="*/ 40 w 126"/>
                <a:gd name="T29" fmla="*/ 68 h 68"/>
                <a:gd name="T30" fmla="*/ 44 w 126"/>
                <a:gd name="T31" fmla="*/ 68 h 68"/>
                <a:gd name="T32" fmla="*/ 50 w 126"/>
                <a:gd name="T33" fmla="*/ 68 h 68"/>
                <a:gd name="T34" fmla="*/ 62 w 126"/>
                <a:gd name="T35" fmla="*/ 62 h 68"/>
                <a:gd name="T36" fmla="*/ 66 w 126"/>
                <a:gd name="T37" fmla="*/ 64 h 68"/>
                <a:gd name="T38" fmla="*/ 72 w 126"/>
                <a:gd name="T39" fmla="*/ 58 h 68"/>
                <a:gd name="T40" fmla="*/ 74 w 126"/>
                <a:gd name="T41" fmla="*/ 52 h 68"/>
                <a:gd name="T42" fmla="*/ 74 w 126"/>
                <a:gd name="T43" fmla="*/ 48 h 68"/>
                <a:gd name="T44" fmla="*/ 74 w 126"/>
                <a:gd name="T45" fmla="*/ 54 h 68"/>
                <a:gd name="T46" fmla="*/ 74 w 126"/>
                <a:gd name="T47" fmla="*/ 60 h 68"/>
                <a:gd name="T48" fmla="*/ 76 w 126"/>
                <a:gd name="T49" fmla="*/ 62 h 68"/>
                <a:gd name="T50" fmla="*/ 78 w 126"/>
                <a:gd name="T51" fmla="*/ 64 h 68"/>
                <a:gd name="T52" fmla="*/ 82 w 126"/>
                <a:gd name="T53" fmla="*/ 64 h 68"/>
                <a:gd name="T54" fmla="*/ 84 w 126"/>
                <a:gd name="T55" fmla="*/ 64 h 68"/>
                <a:gd name="T56" fmla="*/ 86 w 126"/>
                <a:gd name="T57" fmla="*/ 60 h 68"/>
                <a:gd name="T58" fmla="*/ 86 w 126"/>
                <a:gd name="T59" fmla="*/ 54 h 68"/>
                <a:gd name="T60" fmla="*/ 84 w 126"/>
                <a:gd name="T61" fmla="*/ 50 h 68"/>
                <a:gd name="T62" fmla="*/ 86 w 126"/>
                <a:gd name="T63" fmla="*/ 48 h 68"/>
                <a:gd name="T64" fmla="*/ 96 w 126"/>
                <a:gd name="T65" fmla="*/ 44 h 68"/>
                <a:gd name="T66" fmla="*/ 106 w 126"/>
                <a:gd name="T67" fmla="*/ 44 h 68"/>
                <a:gd name="T68" fmla="*/ 126 w 126"/>
                <a:gd name="T69" fmla="*/ 48 h 68"/>
                <a:gd name="T70" fmla="*/ 118 w 126"/>
                <a:gd name="T71" fmla="*/ 46 h 68"/>
                <a:gd name="T72" fmla="*/ 110 w 126"/>
                <a:gd name="T73" fmla="*/ 42 h 68"/>
                <a:gd name="T74" fmla="*/ 96 w 126"/>
                <a:gd name="T75" fmla="*/ 30 h 68"/>
                <a:gd name="T76" fmla="*/ 96 w 126"/>
                <a:gd name="T77" fmla="*/ 26 h 68"/>
                <a:gd name="T78" fmla="*/ 96 w 126"/>
                <a:gd name="T79" fmla="*/ 24 h 68"/>
                <a:gd name="T80" fmla="*/ 98 w 126"/>
                <a:gd name="T81" fmla="*/ 26 h 68"/>
                <a:gd name="T82" fmla="*/ 100 w 126"/>
                <a:gd name="T83" fmla="*/ 26 h 68"/>
                <a:gd name="T84" fmla="*/ 102 w 126"/>
                <a:gd name="T85" fmla="*/ 26 h 68"/>
                <a:gd name="T86" fmla="*/ 104 w 126"/>
                <a:gd name="T87" fmla="*/ 28 h 68"/>
                <a:gd name="T88" fmla="*/ 94 w 126"/>
                <a:gd name="T89" fmla="*/ 22 h 68"/>
                <a:gd name="T90" fmla="*/ 86 w 126"/>
                <a:gd name="T91" fmla="*/ 16 h 68"/>
                <a:gd name="T92" fmla="*/ 78 w 126"/>
                <a:gd name="T93" fmla="*/ 8 h 68"/>
                <a:gd name="T94" fmla="*/ 70 w 126"/>
                <a:gd name="T95" fmla="*/ 0 h 68"/>
                <a:gd name="T96" fmla="*/ 66 w 126"/>
                <a:gd name="T97" fmla="*/ 0 h 68"/>
                <a:gd name="T98" fmla="*/ 64 w 126"/>
                <a:gd name="T99" fmla="*/ 6 h 68"/>
                <a:gd name="T100" fmla="*/ 60 w 126"/>
                <a:gd name="T101" fmla="*/ 10 h 68"/>
                <a:gd name="T102" fmla="*/ 56 w 126"/>
                <a:gd name="T103" fmla="*/ 16 h 68"/>
                <a:gd name="T104" fmla="*/ 54 w 126"/>
                <a:gd name="T105" fmla="*/ 22 h 68"/>
                <a:gd name="T106" fmla="*/ 64 w 126"/>
                <a:gd name="T107" fmla="*/ 14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
                <a:gd name="T163" fmla="*/ 0 h 68"/>
                <a:gd name="T164" fmla="*/ 126 w 126"/>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 h="68">
                  <a:moveTo>
                    <a:pt x="64" y="14"/>
                  </a:moveTo>
                  <a:lnTo>
                    <a:pt x="58" y="18"/>
                  </a:lnTo>
                  <a:lnTo>
                    <a:pt x="54" y="24"/>
                  </a:lnTo>
                  <a:lnTo>
                    <a:pt x="48" y="28"/>
                  </a:lnTo>
                  <a:lnTo>
                    <a:pt x="42" y="32"/>
                  </a:lnTo>
                  <a:lnTo>
                    <a:pt x="32" y="38"/>
                  </a:lnTo>
                  <a:lnTo>
                    <a:pt x="22" y="44"/>
                  </a:lnTo>
                  <a:lnTo>
                    <a:pt x="0" y="56"/>
                  </a:lnTo>
                  <a:lnTo>
                    <a:pt x="22" y="56"/>
                  </a:lnTo>
                  <a:lnTo>
                    <a:pt x="34" y="52"/>
                  </a:lnTo>
                  <a:lnTo>
                    <a:pt x="44" y="48"/>
                  </a:lnTo>
                  <a:lnTo>
                    <a:pt x="50" y="50"/>
                  </a:lnTo>
                  <a:lnTo>
                    <a:pt x="48" y="60"/>
                  </a:lnTo>
                  <a:lnTo>
                    <a:pt x="44" y="66"/>
                  </a:lnTo>
                  <a:lnTo>
                    <a:pt x="40" y="68"/>
                  </a:lnTo>
                  <a:lnTo>
                    <a:pt x="44" y="68"/>
                  </a:lnTo>
                  <a:lnTo>
                    <a:pt x="50" y="68"/>
                  </a:lnTo>
                  <a:lnTo>
                    <a:pt x="62" y="62"/>
                  </a:lnTo>
                  <a:lnTo>
                    <a:pt x="66" y="64"/>
                  </a:lnTo>
                  <a:lnTo>
                    <a:pt x="72" y="58"/>
                  </a:lnTo>
                  <a:lnTo>
                    <a:pt x="74" y="52"/>
                  </a:lnTo>
                  <a:lnTo>
                    <a:pt x="74" y="48"/>
                  </a:lnTo>
                  <a:lnTo>
                    <a:pt x="74" y="54"/>
                  </a:lnTo>
                  <a:lnTo>
                    <a:pt x="74" y="60"/>
                  </a:lnTo>
                  <a:lnTo>
                    <a:pt x="76" y="62"/>
                  </a:lnTo>
                  <a:lnTo>
                    <a:pt x="78" y="64"/>
                  </a:lnTo>
                  <a:lnTo>
                    <a:pt x="82" y="64"/>
                  </a:lnTo>
                  <a:lnTo>
                    <a:pt x="84" y="64"/>
                  </a:lnTo>
                  <a:lnTo>
                    <a:pt x="86" y="60"/>
                  </a:lnTo>
                  <a:lnTo>
                    <a:pt x="86" y="54"/>
                  </a:lnTo>
                  <a:lnTo>
                    <a:pt x="84" y="50"/>
                  </a:lnTo>
                  <a:lnTo>
                    <a:pt x="86" y="48"/>
                  </a:lnTo>
                  <a:lnTo>
                    <a:pt x="96" y="44"/>
                  </a:lnTo>
                  <a:lnTo>
                    <a:pt x="106" y="44"/>
                  </a:lnTo>
                  <a:lnTo>
                    <a:pt x="126" y="48"/>
                  </a:lnTo>
                  <a:lnTo>
                    <a:pt x="118" y="46"/>
                  </a:lnTo>
                  <a:lnTo>
                    <a:pt x="110" y="42"/>
                  </a:lnTo>
                  <a:lnTo>
                    <a:pt x="96" y="30"/>
                  </a:lnTo>
                  <a:lnTo>
                    <a:pt x="96" y="26"/>
                  </a:lnTo>
                  <a:lnTo>
                    <a:pt x="96" y="24"/>
                  </a:lnTo>
                  <a:lnTo>
                    <a:pt x="98" y="26"/>
                  </a:lnTo>
                  <a:lnTo>
                    <a:pt x="100" y="26"/>
                  </a:lnTo>
                  <a:lnTo>
                    <a:pt x="102" y="26"/>
                  </a:lnTo>
                  <a:lnTo>
                    <a:pt x="104" y="28"/>
                  </a:lnTo>
                  <a:lnTo>
                    <a:pt x="94" y="22"/>
                  </a:lnTo>
                  <a:lnTo>
                    <a:pt x="86" y="16"/>
                  </a:lnTo>
                  <a:lnTo>
                    <a:pt x="78" y="8"/>
                  </a:lnTo>
                  <a:lnTo>
                    <a:pt x="70" y="0"/>
                  </a:lnTo>
                  <a:lnTo>
                    <a:pt x="66" y="0"/>
                  </a:lnTo>
                  <a:lnTo>
                    <a:pt x="64" y="6"/>
                  </a:lnTo>
                  <a:lnTo>
                    <a:pt x="60" y="10"/>
                  </a:lnTo>
                  <a:lnTo>
                    <a:pt x="56" y="16"/>
                  </a:lnTo>
                  <a:lnTo>
                    <a:pt x="54" y="22"/>
                  </a:lnTo>
                  <a:lnTo>
                    <a:pt x="64" y="14"/>
                  </a:lnTo>
                  <a:close/>
                </a:path>
              </a:pathLst>
            </a:custGeom>
            <a:solidFill>
              <a:srgbClr val="39704A"/>
            </a:solidFill>
            <a:ln w="3175">
              <a:solidFill>
                <a:srgbClr val="1D1D1B"/>
              </a:solidFill>
              <a:round/>
              <a:headEnd/>
              <a:tailEnd/>
            </a:ln>
          </p:spPr>
          <p:txBody>
            <a:bodyPr/>
            <a:lstStyle/>
            <a:p>
              <a:endParaRPr lang="en-US"/>
            </a:p>
          </p:txBody>
        </p:sp>
        <p:sp>
          <p:nvSpPr>
            <p:cNvPr id="30607" name="Freeform 1666"/>
            <p:cNvSpPr>
              <a:spLocks/>
            </p:cNvSpPr>
            <p:nvPr/>
          </p:nvSpPr>
          <p:spPr bwMode="auto">
            <a:xfrm>
              <a:off x="1012" y="2218"/>
              <a:ext cx="100" cy="110"/>
            </a:xfrm>
            <a:custGeom>
              <a:avLst/>
              <a:gdLst>
                <a:gd name="T0" fmla="*/ 66 w 100"/>
                <a:gd name="T1" fmla="*/ 0 h 110"/>
                <a:gd name="T2" fmla="*/ 64 w 100"/>
                <a:gd name="T3" fmla="*/ 0 h 110"/>
                <a:gd name="T4" fmla="*/ 60 w 100"/>
                <a:gd name="T5" fmla="*/ 4 h 110"/>
                <a:gd name="T6" fmla="*/ 58 w 100"/>
                <a:gd name="T7" fmla="*/ 10 h 110"/>
                <a:gd name="T8" fmla="*/ 56 w 100"/>
                <a:gd name="T9" fmla="*/ 18 h 110"/>
                <a:gd name="T10" fmla="*/ 54 w 100"/>
                <a:gd name="T11" fmla="*/ 28 h 110"/>
                <a:gd name="T12" fmla="*/ 36 w 100"/>
                <a:gd name="T13" fmla="*/ 54 h 110"/>
                <a:gd name="T14" fmla="*/ 26 w 100"/>
                <a:gd name="T15" fmla="*/ 68 h 110"/>
                <a:gd name="T16" fmla="*/ 14 w 100"/>
                <a:gd name="T17" fmla="*/ 78 h 110"/>
                <a:gd name="T18" fmla="*/ 20 w 100"/>
                <a:gd name="T19" fmla="*/ 78 h 110"/>
                <a:gd name="T20" fmla="*/ 24 w 100"/>
                <a:gd name="T21" fmla="*/ 78 h 110"/>
                <a:gd name="T22" fmla="*/ 34 w 100"/>
                <a:gd name="T23" fmla="*/ 72 h 110"/>
                <a:gd name="T24" fmla="*/ 36 w 100"/>
                <a:gd name="T25" fmla="*/ 72 h 110"/>
                <a:gd name="T26" fmla="*/ 36 w 100"/>
                <a:gd name="T27" fmla="*/ 74 h 110"/>
                <a:gd name="T28" fmla="*/ 36 w 100"/>
                <a:gd name="T29" fmla="*/ 76 h 110"/>
                <a:gd name="T30" fmla="*/ 18 w 100"/>
                <a:gd name="T31" fmla="*/ 94 h 110"/>
                <a:gd name="T32" fmla="*/ 10 w 100"/>
                <a:gd name="T33" fmla="*/ 104 h 110"/>
                <a:gd name="T34" fmla="*/ 0 w 100"/>
                <a:gd name="T35" fmla="*/ 110 h 110"/>
                <a:gd name="T36" fmla="*/ 8 w 100"/>
                <a:gd name="T37" fmla="*/ 110 h 110"/>
                <a:gd name="T38" fmla="*/ 16 w 100"/>
                <a:gd name="T39" fmla="*/ 110 h 110"/>
                <a:gd name="T40" fmla="*/ 32 w 100"/>
                <a:gd name="T41" fmla="*/ 102 h 110"/>
                <a:gd name="T42" fmla="*/ 46 w 100"/>
                <a:gd name="T43" fmla="*/ 94 h 110"/>
                <a:gd name="T44" fmla="*/ 52 w 100"/>
                <a:gd name="T45" fmla="*/ 88 h 110"/>
                <a:gd name="T46" fmla="*/ 58 w 100"/>
                <a:gd name="T47" fmla="*/ 84 h 110"/>
                <a:gd name="T48" fmla="*/ 62 w 100"/>
                <a:gd name="T49" fmla="*/ 78 h 110"/>
                <a:gd name="T50" fmla="*/ 64 w 100"/>
                <a:gd name="T51" fmla="*/ 70 h 110"/>
                <a:gd name="T52" fmla="*/ 64 w 100"/>
                <a:gd name="T53" fmla="*/ 98 h 110"/>
                <a:gd name="T54" fmla="*/ 66 w 100"/>
                <a:gd name="T55" fmla="*/ 90 h 110"/>
                <a:gd name="T56" fmla="*/ 70 w 100"/>
                <a:gd name="T57" fmla="*/ 82 h 110"/>
                <a:gd name="T58" fmla="*/ 72 w 100"/>
                <a:gd name="T59" fmla="*/ 76 h 110"/>
                <a:gd name="T60" fmla="*/ 72 w 100"/>
                <a:gd name="T61" fmla="*/ 68 h 110"/>
                <a:gd name="T62" fmla="*/ 86 w 100"/>
                <a:gd name="T63" fmla="*/ 76 h 110"/>
                <a:gd name="T64" fmla="*/ 92 w 100"/>
                <a:gd name="T65" fmla="*/ 80 h 110"/>
                <a:gd name="T66" fmla="*/ 100 w 100"/>
                <a:gd name="T67" fmla="*/ 82 h 110"/>
                <a:gd name="T68" fmla="*/ 100 w 100"/>
                <a:gd name="T69" fmla="*/ 78 h 110"/>
                <a:gd name="T70" fmla="*/ 98 w 100"/>
                <a:gd name="T71" fmla="*/ 72 h 110"/>
                <a:gd name="T72" fmla="*/ 94 w 100"/>
                <a:gd name="T73" fmla="*/ 64 h 110"/>
                <a:gd name="T74" fmla="*/ 88 w 100"/>
                <a:gd name="T75" fmla="*/ 56 h 110"/>
                <a:gd name="T76" fmla="*/ 86 w 100"/>
                <a:gd name="T77" fmla="*/ 50 h 110"/>
                <a:gd name="T78" fmla="*/ 84 w 100"/>
                <a:gd name="T79" fmla="*/ 46 h 110"/>
                <a:gd name="T80" fmla="*/ 86 w 100"/>
                <a:gd name="T81" fmla="*/ 56 h 110"/>
                <a:gd name="T82" fmla="*/ 90 w 100"/>
                <a:gd name="T83" fmla="*/ 60 h 110"/>
                <a:gd name="T84" fmla="*/ 94 w 100"/>
                <a:gd name="T85" fmla="*/ 62 h 110"/>
                <a:gd name="T86" fmla="*/ 94 w 100"/>
                <a:gd name="T87" fmla="*/ 56 h 110"/>
                <a:gd name="T88" fmla="*/ 94 w 100"/>
                <a:gd name="T89" fmla="*/ 50 h 110"/>
                <a:gd name="T90" fmla="*/ 72 w 100"/>
                <a:gd name="T91" fmla="*/ 2 h 110"/>
                <a:gd name="T92" fmla="*/ 70 w 100"/>
                <a:gd name="T93" fmla="*/ 0 h 110"/>
                <a:gd name="T94" fmla="*/ 66 w 100"/>
                <a:gd name="T95" fmla="*/ 0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10"/>
                <a:gd name="T146" fmla="*/ 100 w 100"/>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10">
                  <a:moveTo>
                    <a:pt x="66" y="0"/>
                  </a:moveTo>
                  <a:lnTo>
                    <a:pt x="64" y="0"/>
                  </a:lnTo>
                  <a:lnTo>
                    <a:pt x="60" y="4"/>
                  </a:lnTo>
                  <a:lnTo>
                    <a:pt x="58" y="10"/>
                  </a:lnTo>
                  <a:lnTo>
                    <a:pt x="56" y="18"/>
                  </a:lnTo>
                  <a:lnTo>
                    <a:pt x="54" y="28"/>
                  </a:lnTo>
                  <a:lnTo>
                    <a:pt x="36" y="54"/>
                  </a:lnTo>
                  <a:lnTo>
                    <a:pt x="26" y="68"/>
                  </a:lnTo>
                  <a:lnTo>
                    <a:pt x="14" y="78"/>
                  </a:lnTo>
                  <a:lnTo>
                    <a:pt x="20" y="78"/>
                  </a:lnTo>
                  <a:lnTo>
                    <a:pt x="24" y="78"/>
                  </a:lnTo>
                  <a:lnTo>
                    <a:pt x="34" y="72"/>
                  </a:lnTo>
                  <a:lnTo>
                    <a:pt x="36" y="72"/>
                  </a:lnTo>
                  <a:lnTo>
                    <a:pt x="36" y="74"/>
                  </a:lnTo>
                  <a:lnTo>
                    <a:pt x="36" y="76"/>
                  </a:lnTo>
                  <a:lnTo>
                    <a:pt x="18" y="94"/>
                  </a:lnTo>
                  <a:lnTo>
                    <a:pt x="10" y="104"/>
                  </a:lnTo>
                  <a:lnTo>
                    <a:pt x="0" y="110"/>
                  </a:lnTo>
                  <a:lnTo>
                    <a:pt x="8" y="110"/>
                  </a:lnTo>
                  <a:lnTo>
                    <a:pt x="16" y="110"/>
                  </a:lnTo>
                  <a:lnTo>
                    <a:pt x="32" y="102"/>
                  </a:lnTo>
                  <a:lnTo>
                    <a:pt x="46" y="94"/>
                  </a:lnTo>
                  <a:lnTo>
                    <a:pt x="52" y="88"/>
                  </a:lnTo>
                  <a:lnTo>
                    <a:pt x="58" y="84"/>
                  </a:lnTo>
                  <a:lnTo>
                    <a:pt x="62" y="78"/>
                  </a:lnTo>
                  <a:lnTo>
                    <a:pt x="64" y="70"/>
                  </a:lnTo>
                  <a:lnTo>
                    <a:pt x="64" y="98"/>
                  </a:lnTo>
                  <a:lnTo>
                    <a:pt x="66" y="90"/>
                  </a:lnTo>
                  <a:lnTo>
                    <a:pt x="70" y="82"/>
                  </a:lnTo>
                  <a:lnTo>
                    <a:pt x="72" y="76"/>
                  </a:lnTo>
                  <a:lnTo>
                    <a:pt x="72" y="68"/>
                  </a:lnTo>
                  <a:lnTo>
                    <a:pt x="86" y="76"/>
                  </a:lnTo>
                  <a:lnTo>
                    <a:pt x="92" y="80"/>
                  </a:lnTo>
                  <a:lnTo>
                    <a:pt x="100" y="82"/>
                  </a:lnTo>
                  <a:lnTo>
                    <a:pt x="100" y="78"/>
                  </a:lnTo>
                  <a:lnTo>
                    <a:pt x="98" y="72"/>
                  </a:lnTo>
                  <a:lnTo>
                    <a:pt x="94" y="64"/>
                  </a:lnTo>
                  <a:lnTo>
                    <a:pt x="88" y="56"/>
                  </a:lnTo>
                  <a:lnTo>
                    <a:pt x="86" y="50"/>
                  </a:lnTo>
                  <a:lnTo>
                    <a:pt x="84" y="46"/>
                  </a:lnTo>
                  <a:lnTo>
                    <a:pt x="86" y="56"/>
                  </a:lnTo>
                  <a:lnTo>
                    <a:pt x="90" y="60"/>
                  </a:lnTo>
                  <a:lnTo>
                    <a:pt x="94" y="62"/>
                  </a:lnTo>
                  <a:lnTo>
                    <a:pt x="94" y="56"/>
                  </a:lnTo>
                  <a:lnTo>
                    <a:pt x="94" y="50"/>
                  </a:lnTo>
                  <a:lnTo>
                    <a:pt x="72" y="2"/>
                  </a:lnTo>
                  <a:lnTo>
                    <a:pt x="70" y="0"/>
                  </a:lnTo>
                  <a:lnTo>
                    <a:pt x="66" y="0"/>
                  </a:lnTo>
                  <a:close/>
                </a:path>
              </a:pathLst>
            </a:custGeom>
            <a:solidFill>
              <a:srgbClr val="39704A"/>
            </a:solidFill>
            <a:ln w="3175">
              <a:solidFill>
                <a:srgbClr val="1D1D1B"/>
              </a:solidFill>
              <a:round/>
              <a:headEnd/>
              <a:tailEnd/>
            </a:ln>
          </p:spPr>
          <p:txBody>
            <a:bodyPr/>
            <a:lstStyle/>
            <a:p>
              <a:endParaRPr lang="en-US"/>
            </a:p>
          </p:txBody>
        </p:sp>
        <p:sp>
          <p:nvSpPr>
            <p:cNvPr id="30608" name="Freeform 1667"/>
            <p:cNvSpPr>
              <a:spLocks/>
            </p:cNvSpPr>
            <p:nvPr/>
          </p:nvSpPr>
          <p:spPr bwMode="auto">
            <a:xfrm>
              <a:off x="1080" y="2318"/>
              <a:ext cx="46" cy="48"/>
            </a:xfrm>
            <a:custGeom>
              <a:avLst/>
              <a:gdLst>
                <a:gd name="T0" fmla="*/ 10 w 46"/>
                <a:gd name="T1" fmla="*/ 0 h 48"/>
                <a:gd name="T2" fmla="*/ 10 w 46"/>
                <a:gd name="T3" fmla="*/ 4 h 48"/>
                <a:gd name="T4" fmla="*/ 10 w 46"/>
                <a:gd name="T5" fmla="*/ 8 h 48"/>
                <a:gd name="T6" fmla="*/ 12 w 46"/>
                <a:gd name="T7" fmla="*/ 12 h 48"/>
                <a:gd name="T8" fmla="*/ 12 w 46"/>
                <a:gd name="T9" fmla="*/ 18 h 48"/>
                <a:gd name="T10" fmla="*/ 14 w 46"/>
                <a:gd name="T11" fmla="*/ 20 h 48"/>
                <a:gd name="T12" fmla="*/ 18 w 46"/>
                <a:gd name="T13" fmla="*/ 22 h 48"/>
                <a:gd name="T14" fmla="*/ 24 w 46"/>
                <a:gd name="T15" fmla="*/ 24 h 48"/>
                <a:gd name="T16" fmla="*/ 30 w 46"/>
                <a:gd name="T17" fmla="*/ 32 h 48"/>
                <a:gd name="T18" fmla="*/ 36 w 46"/>
                <a:gd name="T19" fmla="*/ 36 h 48"/>
                <a:gd name="T20" fmla="*/ 42 w 46"/>
                <a:gd name="T21" fmla="*/ 42 h 48"/>
                <a:gd name="T22" fmla="*/ 46 w 46"/>
                <a:gd name="T23" fmla="*/ 48 h 48"/>
                <a:gd name="T24" fmla="*/ 36 w 46"/>
                <a:gd name="T25" fmla="*/ 48 h 48"/>
                <a:gd name="T26" fmla="*/ 14 w 46"/>
                <a:gd name="T27" fmla="*/ 36 h 48"/>
                <a:gd name="T28" fmla="*/ 6 w 46"/>
                <a:gd name="T29" fmla="*/ 28 h 48"/>
                <a:gd name="T30" fmla="*/ 2 w 46"/>
                <a:gd name="T31" fmla="*/ 24 h 48"/>
                <a:gd name="T32" fmla="*/ 0 w 46"/>
                <a:gd name="T33" fmla="*/ 18 h 48"/>
                <a:gd name="T34" fmla="*/ 10 w 46"/>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8"/>
                <a:gd name="T56" fmla="*/ 46 w 4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8">
                  <a:moveTo>
                    <a:pt x="10" y="0"/>
                  </a:moveTo>
                  <a:lnTo>
                    <a:pt x="10" y="4"/>
                  </a:lnTo>
                  <a:lnTo>
                    <a:pt x="10" y="8"/>
                  </a:lnTo>
                  <a:lnTo>
                    <a:pt x="12" y="12"/>
                  </a:lnTo>
                  <a:lnTo>
                    <a:pt x="12" y="18"/>
                  </a:lnTo>
                  <a:lnTo>
                    <a:pt x="14" y="20"/>
                  </a:lnTo>
                  <a:lnTo>
                    <a:pt x="18" y="22"/>
                  </a:lnTo>
                  <a:lnTo>
                    <a:pt x="24" y="24"/>
                  </a:lnTo>
                  <a:lnTo>
                    <a:pt x="30" y="32"/>
                  </a:lnTo>
                  <a:lnTo>
                    <a:pt x="36" y="36"/>
                  </a:lnTo>
                  <a:lnTo>
                    <a:pt x="42" y="42"/>
                  </a:lnTo>
                  <a:lnTo>
                    <a:pt x="46" y="48"/>
                  </a:lnTo>
                  <a:lnTo>
                    <a:pt x="36" y="48"/>
                  </a:lnTo>
                  <a:lnTo>
                    <a:pt x="14" y="36"/>
                  </a:lnTo>
                  <a:lnTo>
                    <a:pt x="6" y="28"/>
                  </a:lnTo>
                  <a:lnTo>
                    <a:pt x="2" y="24"/>
                  </a:lnTo>
                  <a:lnTo>
                    <a:pt x="0" y="18"/>
                  </a:lnTo>
                  <a:lnTo>
                    <a:pt x="10" y="0"/>
                  </a:lnTo>
                  <a:close/>
                </a:path>
              </a:pathLst>
            </a:custGeom>
            <a:solidFill>
              <a:srgbClr val="39704A"/>
            </a:solidFill>
            <a:ln w="3175">
              <a:solidFill>
                <a:srgbClr val="1D1D1B"/>
              </a:solidFill>
              <a:round/>
              <a:headEnd/>
              <a:tailEnd/>
            </a:ln>
          </p:spPr>
          <p:txBody>
            <a:bodyPr/>
            <a:lstStyle/>
            <a:p>
              <a:endParaRPr lang="en-US"/>
            </a:p>
          </p:txBody>
        </p:sp>
        <p:sp>
          <p:nvSpPr>
            <p:cNvPr id="30609" name="Freeform 1668"/>
            <p:cNvSpPr>
              <a:spLocks/>
            </p:cNvSpPr>
            <p:nvPr/>
          </p:nvSpPr>
          <p:spPr bwMode="auto">
            <a:xfrm>
              <a:off x="1240" y="2788"/>
              <a:ext cx="50" cy="106"/>
            </a:xfrm>
            <a:custGeom>
              <a:avLst/>
              <a:gdLst>
                <a:gd name="T0" fmla="*/ 10 w 50"/>
                <a:gd name="T1" fmla="*/ 2 h 106"/>
                <a:gd name="T2" fmla="*/ 8 w 50"/>
                <a:gd name="T3" fmla="*/ 26 h 106"/>
                <a:gd name="T4" fmla="*/ 8 w 50"/>
                <a:gd name="T5" fmla="*/ 48 h 106"/>
                <a:gd name="T6" fmla="*/ 8 w 50"/>
                <a:gd name="T7" fmla="*/ 70 h 106"/>
                <a:gd name="T8" fmla="*/ 6 w 50"/>
                <a:gd name="T9" fmla="*/ 94 h 106"/>
                <a:gd name="T10" fmla="*/ 4 w 50"/>
                <a:gd name="T11" fmla="*/ 100 h 106"/>
                <a:gd name="T12" fmla="*/ 0 w 50"/>
                <a:gd name="T13" fmla="*/ 106 h 106"/>
                <a:gd name="T14" fmla="*/ 12 w 50"/>
                <a:gd name="T15" fmla="*/ 102 h 106"/>
                <a:gd name="T16" fmla="*/ 24 w 50"/>
                <a:gd name="T17" fmla="*/ 102 h 106"/>
                <a:gd name="T18" fmla="*/ 38 w 50"/>
                <a:gd name="T19" fmla="*/ 102 h 106"/>
                <a:gd name="T20" fmla="*/ 50 w 50"/>
                <a:gd name="T21" fmla="*/ 102 h 106"/>
                <a:gd name="T22" fmla="*/ 50 w 50"/>
                <a:gd name="T23" fmla="*/ 98 h 106"/>
                <a:gd name="T24" fmla="*/ 48 w 50"/>
                <a:gd name="T25" fmla="*/ 98 h 106"/>
                <a:gd name="T26" fmla="*/ 44 w 50"/>
                <a:gd name="T27" fmla="*/ 96 h 106"/>
                <a:gd name="T28" fmla="*/ 40 w 50"/>
                <a:gd name="T29" fmla="*/ 94 h 106"/>
                <a:gd name="T30" fmla="*/ 36 w 50"/>
                <a:gd name="T31" fmla="*/ 90 h 106"/>
                <a:gd name="T32" fmla="*/ 30 w 50"/>
                <a:gd name="T33" fmla="*/ 44 h 106"/>
                <a:gd name="T34" fmla="*/ 26 w 50"/>
                <a:gd name="T35" fmla="*/ 0 h 106"/>
                <a:gd name="T36" fmla="*/ 10 w 50"/>
                <a:gd name="T37" fmla="*/ 2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06"/>
                <a:gd name="T59" fmla="*/ 50 w 5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06">
                  <a:moveTo>
                    <a:pt x="10" y="2"/>
                  </a:moveTo>
                  <a:lnTo>
                    <a:pt x="8" y="26"/>
                  </a:lnTo>
                  <a:lnTo>
                    <a:pt x="8" y="48"/>
                  </a:lnTo>
                  <a:lnTo>
                    <a:pt x="8" y="70"/>
                  </a:lnTo>
                  <a:lnTo>
                    <a:pt x="6" y="94"/>
                  </a:lnTo>
                  <a:lnTo>
                    <a:pt x="4" y="100"/>
                  </a:lnTo>
                  <a:lnTo>
                    <a:pt x="0" y="106"/>
                  </a:lnTo>
                  <a:lnTo>
                    <a:pt x="12" y="102"/>
                  </a:lnTo>
                  <a:lnTo>
                    <a:pt x="24" y="102"/>
                  </a:lnTo>
                  <a:lnTo>
                    <a:pt x="38" y="102"/>
                  </a:lnTo>
                  <a:lnTo>
                    <a:pt x="50" y="102"/>
                  </a:lnTo>
                  <a:lnTo>
                    <a:pt x="50" y="98"/>
                  </a:lnTo>
                  <a:lnTo>
                    <a:pt x="48" y="98"/>
                  </a:lnTo>
                  <a:lnTo>
                    <a:pt x="44" y="96"/>
                  </a:lnTo>
                  <a:lnTo>
                    <a:pt x="40" y="94"/>
                  </a:lnTo>
                  <a:lnTo>
                    <a:pt x="36" y="90"/>
                  </a:lnTo>
                  <a:lnTo>
                    <a:pt x="30" y="44"/>
                  </a:lnTo>
                  <a:lnTo>
                    <a:pt x="26" y="0"/>
                  </a:lnTo>
                  <a:lnTo>
                    <a:pt x="10" y="2"/>
                  </a:lnTo>
                  <a:close/>
                </a:path>
              </a:pathLst>
            </a:custGeom>
            <a:solidFill>
              <a:srgbClr val="894324"/>
            </a:solidFill>
            <a:ln w="3175">
              <a:solidFill>
                <a:srgbClr val="1D1D1B"/>
              </a:solidFill>
              <a:round/>
              <a:headEnd/>
              <a:tailEnd/>
            </a:ln>
          </p:spPr>
          <p:txBody>
            <a:bodyPr/>
            <a:lstStyle/>
            <a:p>
              <a:endParaRPr lang="en-US"/>
            </a:p>
          </p:txBody>
        </p:sp>
        <p:sp>
          <p:nvSpPr>
            <p:cNvPr id="30610" name="Freeform 1669"/>
            <p:cNvSpPr>
              <a:spLocks/>
            </p:cNvSpPr>
            <p:nvPr/>
          </p:nvSpPr>
          <p:spPr bwMode="auto">
            <a:xfrm>
              <a:off x="1248" y="2806"/>
              <a:ext cx="24" cy="32"/>
            </a:xfrm>
            <a:custGeom>
              <a:avLst/>
              <a:gdLst>
                <a:gd name="T0" fmla="*/ 0 w 24"/>
                <a:gd name="T1" fmla="*/ 2 h 32"/>
                <a:gd name="T2" fmla="*/ 0 w 24"/>
                <a:gd name="T3" fmla="*/ 26 h 32"/>
                <a:gd name="T4" fmla="*/ 2 w 24"/>
                <a:gd name="T5" fmla="*/ 28 h 32"/>
                <a:gd name="T6" fmla="*/ 6 w 24"/>
                <a:gd name="T7" fmla="*/ 28 h 32"/>
                <a:gd name="T8" fmla="*/ 8 w 24"/>
                <a:gd name="T9" fmla="*/ 26 h 32"/>
                <a:gd name="T10" fmla="*/ 12 w 24"/>
                <a:gd name="T11" fmla="*/ 22 h 32"/>
                <a:gd name="T12" fmla="*/ 14 w 24"/>
                <a:gd name="T13" fmla="*/ 20 h 32"/>
                <a:gd name="T14" fmla="*/ 16 w 24"/>
                <a:gd name="T15" fmla="*/ 20 h 32"/>
                <a:gd name="T16" fmla="*/ 22 w 24"/>
                <a:gd name="T17" fmla="*/ 32 h 32"/>
                <a:gd name="T18" fmla="*/ 24 w 24"/>
                <a:gd name="T19" fmla="*/ 0 h 32"/>
                <a:gd name="T20" fmla="*/ 0 w 24"/>
                <a:gd name="T21" fmla="*/ 2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2"/>
                  </a:moveTo>
                  <a:lnTo>
                    <a:pt x="0" y="26"/>
                  </a:lnTo>
                  <a:lnTo>
                    <a:pt x="2" y="28"/>
                  </a:lnTo>
                  <a:lnTo>
                    <a:pt x="6" y="28"/>
                  </a:lnTo>
                  <a:lnTo>
                    <a:pt x="8" y="26"/>
                  </a:lnTo>
                  <a:lnTo>
                    <a:pt x="12" y="22"/>
                  </a:lnTo>
                  <a:lnTo>
                    <a:pt x="14" y="20"/>
                  </a:lnTo>
                  <a:lnTo>
                    <a:pt x="16" y="20"/>
                  </a:lnTo>
                  <a:lnTo>
                    <a:pt x="22" y="32"/>
                  </a:lnTo>
                  <a:lnTo>
                    <a:pt x="24" y="0"/>
                  </a:lnTo>
                  <a:lnTo>
                    <a:pt x="0" y="2"/>
                  </a:lnTo>
                  <a:close/>
                </a:path>
              </a:pathLst>
            </a:custGeom>
            <a:solidFill>
              <a:srgbClr val="30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11" name="Freeform 1670"/>
            <p:cNvSpPr>
              <a:spLocks/>
            </p:cNvSpPr>
            <p:nvPr/>
          </p:nvSpPr>
          <p:spPr bwMode="auto">
            <a:xfrm>
              <a:off x="1134" y="2726"/>
              <a:ext cx="234" cy="116"/>
            </a:xfrm>
            <a:custGeom>
              <a:avLst/>
              <a:gdLst>
                <a:gd name="T0" fmla="*/ 166 w 234"/>
                <a:gd name="T1" fmla="*/ 16 h 116"/>
                <a:gd name="T2" fmla="*/ 186 w 234"/>
                <a:gd name="T3" fmla="*/ 34 h 116"/>
                <a:gd name="T4" fmla="*/ 200 w 234"/>
                <a:gd name="T5" fmla="*/ 42 h 116"/>
                <a:gd name="T6" fmla="*/ 188 w 234"/>
                <a:gd name="T7" fmla="*/ 40 h 116"/>
                <a:gd name="T8" fmla="*/ 190 w 234"/>
                <a:gd name="T9" fmla="*/ 42 h 116"/>
                <a:gd name="T10" fmla="*/ 190 w 234"/>
                <a:gd name="T11" fmla="*/ 46 h 116"/>
                <a:gd name="T12" fmla="*/ 212 w 234"/>
                <a:gd name="T13" fmla="*/ 58 h 116"/>
                <a:gd name="T14" fmla="*/ 228 w 234"/>
                <a:gd name="T15" fmla="*/ 64 h 116"/>
                <a:gd name="T16" fmla="*/ 206 w 234"/>
                <a:gd name="T17" fmla="*/ 66 h 116"/>
                <a:gd name="T18" fmla="*/ 218 w 234"/>
                <a:gd name="T19" fmla="*/ 84 h 116"/>
                <a:gd name="T20" fmla="*/ 216 w 234"/>
                <a:gd name="T21" fmla="*/ 94 h 116"/>
                <a:gd name="T22" fmla="*/ 192 w 234"/>
                <a:gd name="T23" fmla="*/ 86 h 116"/>
                <a:gd name="T24" fmla="*/ 182 w 234"/>
                <a:gd name="T25" fmla="*/ 82 h 116"/>
                <a:gd name="T26" fmla="*/ 190 w 234"/>
                <a:gd name="T27" fmla="*/ 88 h 116"/>
                <a:gd name="T28" fmla="*/ 188 w 234"/>
                <a:gd name="T29" fmla="*/ 98 h 116"/>
                <a:gd name="T30" fmla="*/ 172 w 234"/>
                <a:gd name="T31" fmla="*/ 88 h 116"/>
                <a:gd name="T32" fmla="*/ 150 w 234"/>
                <a:gd name="T33" fmla="*/ 68 h 116"/>
                <a:gd name="T34" fmla="*/ 158 w 234"/>
                <a:gd name="T35" fmla="*/ 86 h 116"/>
                <a:gd name="T36" fmla="*/ 156 w 234"/>
                <a:gd name="T37" fmla="*/ 90 h 116"/>
                <a:gd name="T38" fmla="*/ 152 w 234"/>
                <a:gd name="T39" fmla="*/ 92 h 116"/>
                <a:gd name="T40" fmla="*/ 138 w 234"/>
                <a:gd name="T41" fmla="*/ 78 h 116"/>
                <a:gd name="T42" fmla="*/ 142 w 234"/>
                <a:gd name="T43" fmla="*/ 98 h 116"/>
                <a:gd name="T44" fmla="*/ 146 w 234"/>
                <a:gd name="T45" fmla="*/ 116 h 116"/>
                <a:gd name="T46" fmla="*/ 136 w 234"/>
                <a:gd name="T47" fmla="*/ 98 h 116"/>
                <a:gd name="T48" fmla="*/ 126 w 234"/>
                <a:gd name="T49" fmla="*/ 72 h 116"/>
                <a:gd name="T50" fmla="*/ 124 w 234"/>
                <a:gd name="T51" fmla="*/ 70 h 116"/>
                <a:gd name="T52" fmla="*/ 118 w 234"/>
                <a:gd name="T53" fmla="*/ 88 h 116"/>
                <a:gd name="T54" fmla="*/ 104 w 234"/>
                <a:gd name="T55" fmla="*/ 94 h 116"/>
                <a:gd name="T56" fmla="*/ 108 w 234"/>
                <a:gd name="T57" fmla="*/ 80 h 116"/>
                <a:gd name="T58" fmla="*/ 98 w 234"/>
                <a:gd name="T59" fmla="*/ 94 h 116"/>
                <a:gd name="T60" fmla="*/ 84 w 234"/>
                <a:gd name="T61" fmla="*/ 100 h 116"/>
                <a:gd name="T62" fmla="*/ 92 w 234"/>
                <a:gd name="T63" fmla="*/ 92 h 116"/>
                <a:gd name="T64" fmla="*/ 94 w 234"/>
                <a:gd name="T65" fmla="*/ 80 h 116"/>
                <a:gd name="T66" fmla="*/ 56 w 234"/>
                <a:gd name="T67" fmla="*/ 102 h 116"/>
                <a:gd name="T68" fmla="*/ 38 w 234"/>
                <a:gd name="T69" fmla="*/ 106 h 116"/>
                <a:gd name="T70" fmla="*/ 18 w 234"/>
                <a:gd name="T71" fmla="*/ 104 h 116"/>
                <a:gd name="T72" fmla="*/ 40 w 234"/>
                <a:gd name="T73" fmla="*/ 94 h 116"/>
                <a:gd name="T74" fmla="*/ 70 w 234"/>
                <a:gd name="T75" fmla="*/ 68 h 116"/>
                <a:gd name="T76" fmla="*/ 70 w 234"/>
                <a:gd name="T77" fmla="*/ 62 h 116"/>
                <a:gd name="T78" fmla="*/ 44 w 234"/>
                <a:gd name="T79" fmla="*/ 74 h 116"/>
                <a:gd name="T80" fmla="*/ 30 w 234"/>
                <a:gd name="T81" fmla="*/ 74 h 116"/>
                <a:gd name="T82" fmla="*/ 44 w 234"/>
                <a:gd name="T83" fmla="*/ 70 h 116"/>
                <a:gd name="T84" fmla="*/ 58 w 234"/>
                <a:gd name="T85" fmla="*/ 58 h 116"/>
                <a:gd name="T86" fmla="*/ 40 w 234"/>
                <a:gd name="T87" fmla="*/ 66 h 116"/>
                <a:gd name="T88" fmla="*/ 24 w 234"/>
                <a:gd name="T89" fmla="*/ 72 h 116"/>
                <a:gd name="T90" fmla="*/ 16 w 234"/>
                <a:gd name="T91" fmla="*/ 74 h 116"/>
                <a:gd name="T92" fmla="*/ 8 w 234"/>
                <a:gd name="T93" fmla="*/ 82 h 116"/>
                <a:gd name="T94" fmla="*/ 0 w 234"/>
                <a:gd name="T95" fmla="*/ 78 h 116"/>
                <a:gd name="T96" fmla="*/ 28 w 234"/>
                <a:gd name="T97" fmla="*/ 52 h 116"/>
                <a:gd name="T98" fmla="*/ 50 w 234"/>
                <a:gd name="T99" fmla="*/ 36 h 116"/>
                <a:gd name="T100" fmla="*/ 70 w 234"/>
                <a:gd name="T101" fmla="*/ 28 h 116"/>
                <a:gd name="T102" fmla="*/ 92 w 234"/>
                <a:gd name="T103" fmla="*/ 12 h 116"/>
                <a:gd name="T104" fmla="*/ 102 w 234"/>
                <a:gd name="T105" fmla="*/ 6 h 116"/>
                <a:gd name="T106" fmla="*/ 98 w 234"/>
                <a:gd name="T107" fmla="*/ 22 h 116"/>
                <a:gd name="T108" fmla="*/ 114 w 234"/>
                <a:gd name="T109" fmla="*/ 24 h 116"/>
                <a:gd name="T110" fmla="*/ 122 w 234"/>
                <a:gd name="T111" fmla="*/ 20 h 116"/>
                <a:gd name="T112" fmla="*/ 126 w 234"/>
                <a:gd name="T113" fmla="*/ 8 h 116"/>
                <a:gd name="T114" fmla="*/ 132 w 234"/>
                <a:gd name="T115" fmla="*/ 4 h 116"/>
                <a:gd name="T116" fmla="*/ 140 w 234"/>
                <a:gd name="T117" fmla="*/ 10 h 116"/>
                <a:gd name="T118" fmla="*/ 152 w 234"/>
                <a:gd name="T119" fmla="*/ 20 h 116"/>
                <a:gd name="T120" fmla="*/ 154 w 234"/>
                <a:gd name="T121" fmla="*/ 12 h 116"/>
                <a:gd name="T122" fmla="*/ 160 w 234"/>
                <a:gd name="T123" fmla="*/ 12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4"/>
                <a:gd name="T187" fmla="*/ 0 h 116"/>
                <a:gd name="T188" fmla="*/ 234 w 234"/>
                <a:gd name="T189" fmla="*/ 116 h 1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4" h="116">
                  <a:moveTo>
                    <a:pt x="162" y="8"/>
                  </a:moveTo>
                  <a:lnTo>
                    <a:pt x="166" y="16"/>
                  </a:lnTo>
                  <a:lnTo>
                    <a:pt x="172" y="22"/>
                  </a:lnTo>
                  <a:lnTo>
                    <a:pt x="186" y="34"/>
                  </a:lnTo>
                  <a:lnTo>
                    <a:pt x="192" y="38"/>
                  </a:lnTo>
                  <a:lnTo>
                    <a:pt x="200" y="42"/>
                  </a:lnTo>
                  <a:lnTo>
                    <a:pt x="194" y="40"/>
                  </a:lnTo>
                  <a:lnTo>
                    <a:pt x="188" y="40"/>
                  </a:lnTo>
                  <a:lnTo>
                    <a:pt x="188" y="42"/>
                  </a:lnTo>
                  <a:lnTo>
                    <a:pt x="190" y="42"/>
                  </a:lnTo>
                  <a:lnTo>
                    <a:pt x="190" y="44"/>
                  </a:lnTo>
                  <a:lnTo>
                    <a:pt x="190" y="46"/>
                  </a:lnTo>
                  <a:lnTo>
                    <a:pt x="200" y="54"/>
                  </a:lnTo>
                  <a:lnTo>
                    <a:pt x="212" y="58"/>
                  </a:lnTo>
                  <a:lnTo>
                    <a:pt x="234" y="60"/>
                  </a:lnTo>
                  <a:lnTo>
                    <a:pt x="228" y="64"/>
                  </a:lnTo>
                  <a:lnTo>
                    <a:pt x="222" y="66"/>
                  </a:lnTo>
                  <a:lnTo>
                    <a:pt x="206" y="66"/>
                  </a:lnTo>
                  <a:lnTo>
                    <a:pt x="212" y="76"/>
                  </a:lnTo>
                  <a:lnTo>
                    <a:pt x="218" y="84"/>
                  </a:lnTo>
                  <a:lnTo>
                    <a:pt x="232" y="96"/>
                  </a:lnTo>
                  <a:lnTo>
                    <a:pt x="216" y="94"/>
                  </a:lnTo>
                  <a:lnTo>
                    <a:pt x="200" y="92"/>
                  </a:lnTo>
                  <a:lnTo>
                    <a:pt x="192" y="86"/>
                  </a:lnTo>
                  <a:lnTo>
                    <a:pt x="188" y="82"/>
                  </a:lnTo>
                  <a:lnTo>
                    <a:pt x="182" y="82"/>
                  </a:lnTo>
                  <a:lnTo>
                    <a:pt x="186" y="84"/>
                  </a:lnTo>
                  <a:lnTo>
                    <a:pt x="190" y="88"/>
                  </a:lnTo>
                  <a:lnTo>
                    <a:pt x="194" y="100"/>
                  </a:lnTo>
                  <a:lnTo>
                    <a:pt x="188" y="98"/>
                  </a:lnTo>
                  <a:lnTo>
                    <a:pt x="182" y="96"/>
                  </a:lnTo>
                  <a:lnTo>
                    <a:pt x="172" y="88"/>
                  </a:lnTo>
                  <a:lnTo>
                    <a:pt x="160" y="78"/>
                  </a:lnTo>
                  <a:lnTo>
                    <a:pt x="150" y="68"/>
                  </a:lnTo>
                  <a:lnTo>
                    <a:pt x="156" y="80"/>
                  </a:lnTo>
                  <a:lnTo>
                    <a:pt x="158" y="86"/>
                  </a:lnTo>
                  <a:lnTo>
                    <a:pt x="158" y="88"/>
                  </a:lnTo>
                  <a:lnTo>
                    <a:pt x="156" y="90"/>
                  </a:lnTo>
                  <a:lnTo>
                    <a:pt x="154" y="92"/>
                  </a:lnTo>
                  <a:lnTo>
                    <a:pt x="152" y="92"/>
                  </a:lnTo>
                  <a:lnTo>
                    <a:pt x="148" y="90"/>
                  </a:lnTo>
                  <a:lnTo>
                    <a:pt x="138" y="78"/>
                  </a:lnTo>
                  <a:lnTo>
                    <a:pt x="140" y="88"/>
                  </a:lnTo>
                  <a:lnTo>
                    <a:pt x="142" y="98"/>
                  </a:lnTo>
                  <a:lnTo>
                    <a:pt x="146" y="106"/>
                  </a:lnTo>
                  <a:lnTo>
                    <a:pt x="146" y="116"/>
                  </a:lnTo>
                  <a:lnTo>
                    <a:pt x="140" y="108"/>
                  </a:lnTo>
                  <a:lnTo>
                    <a:pt x="136" y="98"/>
                  </a:lnTo>
                  <a:lnTo>
                    <a:pt x="128" y="78"/>
                  </a:lnTo>
                  <a:lnTo>
                    <a:pt x="126" y="72"/>
                  </a:lnTo>
                  <a:lnTo>
                    <a:pt x="126" y="66"/>
                  </a:lnTo>
                  <a:lnTo>
                    <a:pt x="124" y="70"/>
                  </a:lnTo>
                  <a:lnTo>
                    <a:pt x="122" y="76"/>
                  </a:lnTo>
                  <a:lnTo>
                    <a:pt x="118" y="88"/>
                  </a:lnTo>
                  <a:lnTo>
                    <a:pt x="102" y="108"/>
                  </a:lnTo>
                  <a:lnTo>
                    <a:pt x="104" y="94"/>
                  </a:lnTo>
                  <a:lnTo>
                    <a:pt x="106" y="86"/>
                  </a:lnTo>
                  <a:lnTo>
                    <a:pt x="108" y="80"/>
                  </a:lnTo>
                  <a:lnTo>
                    <a:pt x="102" y="88"/>
                  </a:lnTo>
                  <a:lnTo>
                    <a:pt x="98" y="94"/>
                  </a:lnTo>
                  <a:lnTo>
                    <a:pt x="90" y="98"/>
                  </a:lnTo>
                  <a:lnTo>
                    <a:pt x="84" y="100"/>
                  </a:lnTo>
                  <a:lnTo>
                    <a:pt x="88" y="98"/>
                  </a:lnTo>
                  <a:lnTo>
                    <a:pt x="92" y="92"/>
                  </a:lnTo>
                  <a:lnTo>
                    <a:pt x="100" y="80"/>
                  </a:lnTo>
                  <a:lnTo>
                    <a:pt x="94" y="80"/>
                  </a:lnTo>
                  <a:lnTo>
                    <a:pt x="76" y="92"/>
                  </a:lnTo>
                  <a:lnTo>
                    <a:pt x="56" y="102"/>
                  </a:lnTo>
                  <a:lnTo>
                    <a:pt x="46" y="104"/>
                  </a:lnTo>
                  <a:lnTo>
                    <a:pt x="38" y="106"/>
                  </a:lnTo>
                  <a:lnTo>
                    <a:pt x="28" y="106"/>
                  </a:lnTo>
                  <a:lnTo>
                    <a:pt x="18" y="104"/>
                  </a:lnTo>
                  <a:lnTo>
                    <a:pt x="24" y="104"/>
                  </a:lnTo>
                  <a:lnTo>
                    <a:pt x="40" y="94"/>
                  </a:lnTo>
                  <a:lnTo>
                    <a:pt x="56" y="82"/>
                  </a:lnTo>
                  <a:lnTo>
                    <a:pt x="70" y="68"/>
                  </a:lnTo>
                  <a:lnTo>
                    <a:pt x="84" y="52"/>
                  </a:lnTo>
                  <a:lnTo>
                    <a:pt x="70" y="62"/>
                  </a:lnTo>
                  <a:lnTo>
                    <a:pt x="58" y="70"/>
                  </a:lnTo>
                  <a:lnTo>
                    <a:pt x="44" y="74"/>
                  </a:lnTo>
                  <a:lnTo>
                    <a:pt x="38" y="74"/>
                  </a:lnTo>
                  <a:lnTo>
                    <a:pt x="30" y="74"/>
                  </a:lnTo>
                  <a:lnTo>
                    <a:pt x="38" y="74"/>
                  </a:lnTo>
                  <a:lnTo>
                    <a:pt x="44" y="70"/>
                  </a:lnTo>
                  <a:lnTo>
                    <a:pt x="52" y="66"/>
                  </a:lnTo>
                  <a:lnTo>
                    <a:pt x="58" y="58"/>
                  </a:lnTo>
                  <a:lnTo>
                    <a:pt x="50" y="62"/>
                  </a:lnTo>
                  <a:lnTo>
                    <a:pt x="40" y="66"/>
                  </a:lnTo>
                  <a:lnTo>
                    <a:pt x="32" y="70"/>
                  </a:lnTo>
                  <a:lnTo>
                    <a:pt x="24" y="72"/>
                  </a:lnTo>
                  <a:lnTo>
                    <a:pt x="20" y="74"/>
                  </a:lnTo>
                  <a:lnTo>
                    <a:pt x="16" y="74"/>
                  </a:lnTo>
                  <a:lnTo>
                    <a:pt x="12" y="78"/>
                  </a:lnTo>
                  <a:lnTo>
                    <a:pt x="8" y="82"/>
                  </a:lnTo>
                  <a:lnTo>
                    <a:pt x="4" y="80"/>
                  </a:lnTo>
                  <a:lnTo>
                    <a:pt x="0" y="78"/>
                  </a:lnTo>
                  <a:lnTo>
                    <a:pt x="16" y="66"/>
                  </a:lnTo>
                  <a:lnTo>
                    <a:pt x="28" y="52"/>
                  </a:lnTo>
                  <a:lnTo>
                    <a:pt x="42" y="42"/>
                  </a:lnTo>
                  <a:lnTo>
                    <a:pt x="50" y="36"/>
                  </a:lnTo>
                  <a:lnTo>
                    <a:pt x="58" y="32"/>
                  </a:lnTo>
                  <a:lnTo>
                    <a:pt x="70" y="28"/>
                  </a:lnTo>
                  <a:lnTo>
                    <a:pt x="82" y="22"/>
                  </a:lnTo>
                  <a:lnTo>
                    <a:pt x="92" y="12"/>
                  </a:lnTo>
                  <a:lnTo>
                    <a:pt x="102" y="0"/>
                  </a:lnTo>
                  <a:lnTo>
                    <a:pt x="102" y="6"/>
                  </a:lnTo>
                  <a:lnTo>
                    <a:pt x="102" y="12"/>
                  </a:lnTo>
                  <a:lnTo>
                    <a:pt x="98" y="22"/>
                  </a:lnTo>
                  <a:lnTo>
                    <a:pt x="108" y="24"/>
                  </a:lnTo>
                  <a:lnTo>
                    <a:pt x="114" y="24"/>
                  </a:lnTo>
                  <a:lnTo>
                    <a:pt x="118" y="22"/>
                  </a:lnTo>
                  <a:lnTo>
                    <a:pt x="122" y="20"/>
                  </a:lnTo>
                  <a:lnTo>
                    <a:pt x="124" y="14"/>
                  </a:lnTo>
                  <a:lnTo>
                    <a:pt x="126" y="8"/>
                  </a:lnTo>
                  <a:lnTo>
                    <a:pt x="130" y="4"/>
                  </a:lnTo>
                  <a:lnTo>
                    <a:pt x="132" y="4"/>
                  </a:lnTo>
                  <a:lnTo>
                    <a:pt x="136" y="6"/>
                  </a:lnTo>
                  <a:lnTo>
                    <a:pt x="140" y="10"/>
                  </a:lnTo>
                  <a:lnTo>
                    <a:pt x="146" y="16"/>
                  </a:lnTo>
                  <a:lnTo>
                    <a:pt x="152" y="20"/>
                  </a:lnTo>
                  <a:lnTo>
                    <a:pt x="152" y="14"/>
                  </a:lnTo>
                  <a:lnTo>
                    <a:pt x="154" y="12"/>
                  </a:lnTo>
                  <a:lnTo>
                    <a:pt x="158" y="12"/>
                  </a:lnTo>
                  <a:lnTo>
                    <a:pt x="160" y="12"/>
                  </a:lnTo>
                  <a:lnTo>
                    <a:pt x="162" y="8"/>
                  </a:lnTo>
                  <a:close/>
                </a:path>
              </a:pathLst>
            </a:custGeom>
            <a:solidFill>
              <a:srgbClr val="39704A"/>
            </a:solidFill>
            <a:ln w="3175">
              <a:solidFill>
                <a:srgbClr val="1D1D1B"/>
              </a:solidFill>
              <a:round/>
              <a:headEnd/>
              <a:tailEnd/>
            </a:ln>
          </p:spPr>
          <p:txBody>
            <a:bodyPr/>
            <a:lstStyle/>
            <a:p>
              <a:endParaRPr lang="en-US"/>
            </a:p>
          </p:txBody>
        </p:sp>
        <p:sp>
          <p:nvSpPr>
            <p:cNvPr id="30612" name="Freeform 1671"/>
            <p:cNvSpPr>
              <a:spLocks/>
            </p:cNvSpPr>
            <p:nvPr/>
          </p:nvSpPr>
          <p:spPr bwMode="auto">
            <a:xfrm>
              <a:off x="1166" y="2720"/>
              <a:ext cx="214" cy="82"/>
            </a:xfrm>
            <a:custGeom>
              <a:avLst/>
              <a:gdLst>
                <a:gd name="T0" fmla="*/ 60 w 214"/>
                <a:gd name="T1" fmla="*/ 24 h 82"/>
                <a:gd name="T2" fmla="*/ 56 w 214"/>
                <a:gd name="T3" fmla="*/ 26 h 82"/>
                <a:gd name="T4" fmla="*/ 50 w 214"/>
                <a:gd name="T5" fmla="*/ 30 h 82"/>
                <a:gd name="T6" fmla="*/ 46 w 214"/>
                <a:gd name="T7" fmla="*/ 34 h 82"/>
                <a:gd name="T8" fmla="*/ 40 w 214"/>
                <a:gd name="T9" fmla="*/ 36 h 82"/>
                <a:gd name="T10" fmla="*/ 20 w 214"/>
                <a:gd name="T11" fmla="*/ 38 h 82"/>
                <a:gd name="T12" fmla="*/ 0 w 214"/>
                <a:gd name="T13" fmla="*/ 40 h 82"/>
                <a:gd name="T14" fmla="*/ 30 w 214"/>
                <a:gd name="T15" fmla="*/ 42 h 82"/>
                <a:gd name="T16" fmla="*/ 44 w 214"/>
                <a:gd name="T17" fmla="*/ 42 h 82"/>
                <a:gd name="T18" fmla="*/ 58 w 214"/>
                <a:gd name="T19" fmla="*/ 40 h 82"/>
                <a:gd name="T20" fmla="*/ 52 w 214"/>
                <a:gd name="T21" fmla="*/ 46 h 82"/>
                <a:gd name="T22" fmla="*/ 46 w 214"/>
                <a:gd name="T23" fmla="*/ 50 h 82"/>
                <a:gd name="T24" fmla="*/ 34 w 214"/>
                <a:gd name="T25" fmla="*/ 56 h 82"/>
                <a:gd name="T26" fmla="*/ 48 w 214"/>
                <a:gd name="T27" fmla="*/ 56 h 82"/>
                <a:gd name="T28" fmla="*/ 64 w 214"/>
                <a:gd name="T29" fmla="*/ 52 h 82"/>
                <a:gd name="T30" fmla="*/ 78 w 214"/>
                <a:gd name="T31" fmla="*/ 48 h 82"/>
                <a:gd name="T32" fmla="*/ 90 w 214"/>
                <a:gd name="T33" fmla="*/ 40 h 82"/>
                <a:gd name="T34" fmla="*/ 90 w 214"/>
                <a:gd name="T35" fmla="*/ 54 h 82"/>
                <a:gd name="T36" fmla="*/ 90 w 214"/>
                <a:gd name="T37" fmla="*/ 68 h 82"/>
                <a:gd name="T38" fmla="*/ 90 w 214"/>
                <a:gd name="T39" fmla="*/ 62 h 82"/>
                <a:gd name="T40" fmla="*/ 94 w 214"/>
                <a:gd name="T41" fmla="*/ 58 h 82"/>
                <a:gd name="T42" fmla="*/ 96 w 214"/>
                <a:gd name="T43" fmla="*/ 52 h 82"/>
                <a:gd name="T44" fmla="*/ 94 w 214"/>
                <a:gd name="T45" fmla="*/ 48 h 82"/>
                <a:gd name="T46" fmla="*/ 104 w 214"/>
                <a:gd name="T47" fmla="*/ 56 h 82"/>
                <a:gd name="T48" fmla="*/ 110 w 214"/>
                <a:gd name="T49" fmla="*/ 64 h 82"/>
                <a:gd name="T50" fmla="*/ 118 w 214"/>
                <a:gd name="T51" fmla="*/ 74 h 82"/>
                <a:gd name="T52" fmla="*/ 126 w 214"/>
                <a:gd name="T53" fmla="*/ 82 h 82"/>
                <a:gd name="T54" fmla="*/ 126 w 214"/>
                <a:gd name="T55" fmla="*/ 64 h 82"/>
                <a:gd name="T56" fmla="*/ 124 w 214"/>
                <a:gd name="T57" fmla="*/ 56 h 82"/>
                <a:gd name="T58" fmla="*/ 122 w 214"/>
                <a:gd name="T59" fmla="*/ 48 h 82"/>
                <a:gd name="T60" fmla="*/ 130 w 214"/>
                <a:gd name="T61" fmla="*/ 56 h 82"/>
                <a:gd name="T62" fmla="*/ 138 w 214"/>
                <a:gd name="T63" fmla="*/ 62 h 82"/>
                <a:gd name="T64" fmla="*/ 148 w 214"/>
                <a:gd name="T65" fmla="*/ 66 h 82"/>
                <a:gd name="T66" fmla="*/ 160 w 214"/>
                <a:gd name="T67" fmla="*/ 66 h 82"/>
                <a:gd name="T68" fmla="*/ 154 w 214"/>
                <a:gd name="T69" fmla="*/ 64 h 82"/>
                <a:gd name="T70" fmla="*/ 150 w 214"/>
                <a:gd name="T71" fmla="*/ 60 h 82"/>
                <a:gd name="T72" fmla="*/ 142 w 214"/>
                <a:gd name="T73" fmla="*/ 50 h 82"/>
                <a:gd name="T74" fmla="*/ 140 w 214"/>
                <a:gd name="T75" fmla="*/ 46 h 82"/>
                <a:gd name="T76" fmla="*/ 138 w 214"/>
                <a:gd name="T77" fmla="*/ 40 h 82"/>
                <a:gd name="T78" fmla="*/ 148 w 214"/>
                <a:gd name="T79" fmla="*/ 50 h 82"/>
                <a:gd name="T80" fmla="*/ 162 w 214"/>
                <a:gd name="T81" fmla="*/ 54 h 82"/>
                <a:gd name="T82" fmla="*/ 174 w 214"/>
                <a:gd name="T83" fmla="*/ 56 h 82"/>
                <a:gd name="T84" fmla="*/ 188 w 214"/>
                <a:gd name="T85" fmla="*/ 58 h 82"/>
                <a:gd name="T86" fmla="*/ 180 w 214"/>
                <a:gd name="T87" fmla="*/ 56 h 82"/>
                <a:gd name="T88" fmla="*/ 172 w 214"/>
                <a:gd name="T89" fmla="*/ 52 h 82"/>
                <a:gd name="T90" fmla="*/ 156 w 214"/>
                <a:gd name="T91" fmla="*/ 42 h 82"/>
                <a:gd name="T92" fmla="*/ 164 w 214"/>
                <a:gd name="T93" fmla="*/ 44 h 82"/>
                <a:gd name="T94" fmla="*/ 172 w 214"/>
                <a:gd name="T95" fmla="*/ 48 h 82"/>
                <a:gd name="T96" fmla="*/ 188 w 214"/>
                <a:gd name="T97" fmla="*/ 54 h 82"/>
                <a:gd name="T98" fmla="*/ 200 w 214"/>
                <a:gd name="T99" fmla="*/ 56 h 82"/>
                <a:gd name="T100" fmla="*/ 214 w 214"/>
                <a:gd name="T101" fmla="*/ 56 h 82"/>
                <a:gd name="T102" fmla="*/ 190 w 214"/>
                <a:gd name="T103" fmla="*/ 48 h 82"/>
                <a:gd name="T104" fmla="*/ 168 w 214"/>
                <a:gd name="T105" fmla="*/ 40 h 82"/>
                <a:gd name="T106" fmla="*/ 154 w 214"/>
                <a:gd name="T107" fmla="*/ 34 h 82"/>
                <a:gd name="T108" fmla="*/ 142 w 214"/>
                <a:gd name="T109" fmla="*/ 24 h 82"/>
                <a:gd name="T110" fmla="*/ 122 w 214"/>
                <a:gd name="T111" fmla="*/ 2 h 82"/>
                <a:gd name="T112" fmla="*/ 114 w 214"/>
                <a:gd name="T113" fmla="*/ 0 h 82"/>
                <a:gd name="T114" fmla="*/ 106 w 214"/>
                <a:gd name="T115" fmla="*/ 2 h 82"/>
                <a:gd name="T116" fmla="*/ 90 w 214"/>
                <a:gd name="T117" fmla="*/ 8 h 82"/>
                <a:gd name="T118" fmla="*/ 76 w 214"/>
                <a:gd name="T119" fmla="*/ 16 h 82"/>
                <a:gd name="T120" fmla="*/ 60 w 214"/>
                <a:gd name="T121" fmla="*/ 24 h 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
                <a:gd name="T184" fmla="*/ 0 h 82"/>
                <a:gd name="T185" fmla="*/ 214 w 214"/>
                <a:gd name="T186" fmla="*/ 82 h 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 h="82">
                  <a:moveTo>
                    <a:pt x="60" y="24"/>
                  </a:moveTo>
                  <a:lnTo>
                    <a:pt x="56" y="26"/>
                  </a:lnTo>
                  <a:lnTo>
                    <a:pt x="50" y="30"/>
                  </a:lnTo>
                  <a:lnTo>
                    <a:pt x="46" y="34"/>
                  </a:lnTo>
                  <a:lnTo>
                    <a:pt x="40" y="36"/>
                  </a:lnTo>
                  <a:lnTo>
                    <a:pt x="20" y="38"/>
                  </a:lnTo>
                  <a:lnTo>
                    <a:pt x="0" y="40"/>
                  </a:lnTo>
                  <a:lnTo>
                    <a:pt x="30" y="42"/>
                  </a:lnTo>
                  <a:lnTo>
                    <a:pt x="44" y="42"/>
                  </a:lnTo>
                  <a:lnTo>
                    <a:pt x="58" y="40"/>
                  </a:lnTo>
                  <a:lnTo>
                    <a:pt x="52" y="46"/>
                  </a:lnTo>
                  <a:lnTo>
                    <a:pt x="46" y="50"/>
                  </a:lnTo>
                  <a:lnTo>
                    <a:pt x="34" y="56"/>
                  </a:lnTo>
                  <a:lnTo>
                    <a:pt x="48" y="56"/>
                  </a:lnTo>
                  <a:lnTo>
                    <a:pt x="64" y="52"/>
                  </a:lnTo>
                  <a:lnTo>
                    <a:pt x="78" y="48"/>
                  </a:lnTo>
                  <a:lnTo>
                    <a:pt x="90" y="40"/>
                  </a:lnTo>
                  <a:lnTo>
                    <a:pt x="90" y="54"/>
                  </a:lnTo>
                  <a:lnTo>
                    <a:pt x="90" y="68"/>
                  </a:lnTo>
                  <a:lnTo>
                    <a:pt x="90" y="62"/>
                  </a:lnTo>
                  <a:lnTo>
                    <a:pt x="94" y="58"/>
                  </a:lnTo>
                  <a:lnTo>
                    <a:pt x="96" y="52"/>
                  </a:lnTo>
                  <a:lnTo>
                    <a:pt x="94" y="48"/>
                  </a:lnTo>
                  <a:lnTo>
                    <a:pt x="104" y="56"/>
                  </a:lnTo>
                  <a:lnTo>
                    <a:pt x="110" y="64"/>
                  </a:lnTo>
                  <a:lnTo>
                    <a:pt x="118" y="74"/>
                  </a:lnTo>
                  <a:lnTo>
                    <a:pt x="126" y="82"/>
                  </a:lnTo>
                  <a:lnTo>
                    <a:pt x="126" y="64"/>
                  </a:lnTo>
                  <a:lnTo>
                    <a:pt x="124" y="56"/>
                  </a:lnTo>
                  <a:lnTo>
                    <a:pt x="122" y="48"/>
                  </a:lnTo>
                  <a:lnTo>
                    <a:pt x="130" y="56"/>
                  </a:lnTo>
                  <a:lnTo>
                    <a:pt x="138" y="62"/>
                  </a:lnTo>
                  <a:lnTo>
                    <a:pt x="148" y="66"/>
                  </a:lnTo>
                  <a:lnTo>
                    <a:pt x="160" y="66"/>
                  </a:lnTo>
                  <a:lnTo>
                    <a:pt x="154" y="64"/>
                  </a:lnTo>
                  <a:lnTo>
                    <a:pt x="150" y="60"/>
                  </a:lnTo>
                  <a:lnTo>
                    <a:pt x="142" y="50"/>
                  </a:lnTo>
                  <a:lnTo>
                    <a:pt x="140" y="46"/>
                  </a:lnTo>
                  <a:lnTo>
                    <a:pt x="138" y="40"/>
                  </a:lnTo>
                  <a:lnTo>
                    <a:pt x="148" y="50"/>
                  </a:lnTo>
                  <a:lnTo>
                    <a:pt x="162" y="54"/>
                  </a:lnTo>
                  <a:lnTo>
                    <a:pt x="174" y="56"/>
                  </a:lnTo>
                  <a:lnTo>
                    <a:pt x="188" y="58"/>
                  </a:lnTo>
                  <a:lnTo>
                    <a:pt x="180" y="56"/>
                  </a:lnTo>
                  <a:lnTo>
                    <a:pt x="172" y="52"/>
                  </a:lnTo>
                  <a:lnTo>
                    <a:pt x="156" y="42"/>
                  </a:lnTo>
                  <a:lnTo>
                    <a:pt x="164" y="44"/>
                  </a:lnTo>
                  <a:lnTo>
                    <a:pt x="172" y="48"/>
                  </a:lnTo>
                  <a:lnTo>
                    <a:pt x="188" y="54"/>
                  </a:lnTo>
                  <a:lnTo>
                    <a:pt x="200" y="56"/>
                  </a:lnTo>
                  <a:lnTo>
                    <a:pt x="214" y="56"/>
                  </a:lnTo>
                  <a:lnTo>
                    <a:pt x="190" y="48"/>
                  </a:lnTo>
                  <a:lnTo>
                    <a:pt x="168" y="40"/>
                  </a:lnTo>
                  <a:lnTo>
                    <a:pt x="154" y="34"/>
                  </a:lnTo>
                  <a:lnTo>
                    <a:pt x="142" y="24"/>
                  </a:lnTo>
                  <a:lnTo>
                    <a:pt x="122" y="2"/>
                  </a:lnTo>
                  <a:lnTo>
                    <a:pt x="114" y="0"/>
                  </a:lnTo>
                  <a:lnTo>
                    <a:pt x="106" y="2"/>
                  </a:lnTo>
                  <a:lnTo>
                    <a:pt x="90" y="8"/>
                  </a:lnTo>
                  <a:lnTo>
                    <a:pt x="76" y="16"/>
                  </a:lnTo>
                  <a:lnTo>
                    <a:pt x="60" y="24"/>
                  </a:lnTo>
                  <a:close/>
                </a:path>
              </a:pathLst>
            </a:custGeom>
            <a:solidFill>
              <a:srgbClr val="39704A"/>
            </a:solidFill>
            <a:ln w="3175">
              <a:solidFill>
                <a:srgbClr val="1D1D1B"/>
              </a:solidFill>
              <a:round/>
              <a:headEnd/>
              <a:tailEnd/>
            </a:ln>
          </p:spPr>
          <p:txBody>
            <a:bodyPr/>
            <a:lstStyle/>
            <a:p>
              <a:endParaRPr lang="en-US"/>
            </a:p>
          </p:txBody>
        </p:sp>
        <p:sp>
          <p:nvSpPr>
            <p:cNvPr id="30613" name="Freeform 1672"/>
            <p:cNvSpPr>
              <a:spLocks/>
            </p:cNvSpPr>
            <p:nvPr/>
          </p:nvSpPr>
          <p:spPr bwMode="auto">
            <a:xfrm>
              <a:off x="1164" y="2692"/>
              <a:ext cx="196" cy="66"/>
            </a:xfrm>
            <a:custGeom>
              <a:avLst/>
              <a:gdLst>
                <a:gd name="T0" fmla="*/ 78 w 196"/>
                <a:gd name="T1" fmla="*/ 14 h 66"/>
                <a:gd name="T2" fmla="*/ 70 w 196"/>
                <a:gd name="T3" fmla="*/ 20 h 66"/>
                <a:gd name="T4" fmla="*/ 44 w 196"/>
                <a:gd name="T5" fmla="*/ 30 h 66"/>
                <a:gd name="T6" fmla="*/ 22 w 196"/>
                <a:gd name="T7" fmla="*/ 32 h 66"/>
                <a:gd name="T8" fmla="*/ 4 w 196"/>
                <a:gd name="T9" fmla="*/ 36 h 66"/>
                <a:gd name="T10" fmla="*/ 0 w 196"/>
                <a:gd name="T11" fmla="*/ 40 h 66"/>
                <a:gd name="T12" fmla="*/ 34 w 196"/>
                <a:gd name="T13" fmla="*/ 42 h 66"/>
                <a:gd name="T14" fmla="*/ 28 w 196"/>
                <a:gd name="T15" fmla="*/ 50 h 66"/>
                <a:gd name="T16" fmla="*/ 18 w 196"/>
                <a:gd name="T17" fmla="*/ 56 h 66"/>
                <a:gd name="T18" fmla="*/ 24 w 196"/>
                <a:gd name="T19" fmla="*/ 60 h 66"/>
                <a:gd name="T20" fmla="*/ 40 w 196"/>
                <a:gd name="T21" fmla="*/ 50 h 66"/>
                <a:gd name="T22" fmla="*/ 40 w 196"/>
                <a:gd name="T23" fmla="*/ 52 h 66"/>
                <a:gd name="T24" fmla="*/ 28 w 196"/>
                <a:gd name="T25" fmla="*/ 64 h 66"/>
                <a:gd name="T26" fmla="*/ 62 w 196"/>
                <a:gd name="T27" fmla="*/ 48 h 66"/>
                <a:gd name="T28" fmla="*/ 92 w 196"/>
                <a:gd name="T29" fmla="*/ 30 h 66"/>
                <a:gd name="T30" fmla="*/ 58 w 196"/>
                <a:gd name="T31" fmla="*/ 62 h 66"/>
                <a:gd name="T32" fmla="*/ 86 w 196"/>
                <a:gd name="T33" fmla="*/ 50 h 66"/>
                <a:gd name="T34" fmla="*/ 110 w 196"/>
                <a:gd name="T35" fmla="*/ 40 h 66"/>
                <a:gd name="T36" fmla="*/ 112 w 196"/>
                <a:gd name="T37" fmla="*/ 50 h 66"/>
                <a:gd name="T38" fmla="*/ 118 w 196"/>
                <a:gd name="T39" fmla="*/ 38 h 66"/>
                <a:gd name="T40" fmla="*/ 126 w 196"/>
                <a:gd name="T41" fmla="*/ 40 h 66"/>
                <a:gd name="T42" fmla="*/ 136 w 196"/>
                <a:gd name="T43" fmla="*/ 48 h 66"/>
                <a:gd name="T44" fmla="*/ 134 w 196"/>
                <a:gd name="T45" fmla="*/ 44 h 66"/>
                <a:gd name="T46" fmla="*/ 132 w 196"/>
                <a:gd name="T47" fmla="*/ 38 h 66"/>
                <a:gd name="T48" fmla="*/ 144 w 196"/>
                <a:gd name="T49" fmla="*/ 48 h 66"/>
                <a:gd name="T50" fmla="*/ 154 w 196"/>
                <a:gd name="T51" fmla="*/ 54 h 66"/>
                <a:gd name="T52" fmla="*/ 182 w 196"/>
                <a:gd name="T53" fmla="*/ 62 h 66"/>
                <a:gd name="T54" fmla="*/ 150 w 196"/>
                <a:gd name="T55" fmla="*/ 42 h 66"/>
                <a:gd name="T56" fmla="*/ 192 w 196"/>
                <a:gd name="T57" fmla="*/ 46 h 66"/>
                <a:gd name="T58" fmla="*/ 176 w 196"/>
                <a:gd name="T59" fmla="*/ 44 h 66"/>
                <a:gd name="T60" fmla="*/ 170 w 196"/>
                <a:gd name="T61" fmla="*/ 36 h 66"/>
                <a:gd name="T62" fmla="*/ 188 w 196"/>
                <a:gd name="T63" fmla="*/ 40 h 66"/>
                <a:gd name="T64" fmla="*/ 184 w 196"/>
                <a:gd name="T65" fmla="*/ 34 h 66"/>
                <a:gd name="T66" fmla="*/ 158 w 196"/>
                <a:gd name="T67" fmla="*/ 28 h 66"/>
                <a:gd name="T68" fmla="*/ 136 w 196"/>
                <a:gd name="T69" fmla="*/ 14 h 66"/>
                <a:gd name="T70" fmla="*/ 116 w 196"/>
                <a:gd name="T71" fmla="*/ 0 h 66"/>
                <a:gd name="T72" fmla="*/ 96 w 196"/>
                <a:gd name="T73" fmla="*/ 2 h 66"/>
                <a:gd name="T74" fmla="*/ 84 w 196"/>
                <a:gd name="T75" fmla="*/ 8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6"/>
                <a:gd name="T115" fmla="*/ 0 h 66"/>
                <a:gd name="T116" fmla="*/ 196 w 196"/>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6" h="66">
                  <a:moveTo>
                    <a:pt x="84" y="8"/>
                  </a:moveTo>
                  <a:lnTo>
                    <a:pt x="78" y="14"/>
                  </a:lnTo>
                  <a:lnTo>
                    <a:pt x="74" y="18"/>
                  </a:lnTo>
                  <a:lnTo>
                    <a:pt x="70" y="20"/>
                  </a:lnTo>
                  <a:lnTo>
                    <a:pt x="52" y="26"/>
                  </a:lnTo>
                  <a:lnTo>
                    <a:pt x="44" y="30"/>
                  </a:lnTo>
                  <a:lnTo>
                    <a:pt x="34" y="32"/>
                  </a:lnTo>
                  <a:lnTo>
                    <a:pt x="22" y="32"/>
                  </a:lnTo>
                  <a:lnTo>
                    <a:pt x="10" y="34"/>
                  </a:lnTo>
                  <a:lnTo>
                    <a:pt x="4" y="36"/>
                  </a:lnTo>
                  <a:lnTo>
                    <a:pt x="0" y="38"/>
                  </a:lnTo>
                  <a:lnTo>
                    <a:pt x="0" y="40"/>
                  </a:lnTo>
                  <a:lnTo>
                    <a:pt x="0" y="42"/>
                  </a:lnTo>
                  <a:lnTo>
                    <a:pt x="34" y="42"/>
                  </a:lnTo>
                  <a:lnTo>
                    <a:pt x="32" y="46"/>
                  </a:lnTo>
                  <a:lnTo>
                    <a:pt x="28" y="50"/>
                  </a:lnTo>
                  <a:lnTo>
                    <a:pt x="22" y="52"/>
                  </a:lnTo>
                  <a:lnTo>
                    <a:pt x="18" y="56"/>
                  </a:lnTo>
                  <a:lnTo>
                    <a:pt x="18" y="60"/>
                  </a:lnTo>
                  <a:lnTo>
                    <a:pt x="24" y="60"/>
                  </a:lnTo>
                  <a:lnTo>
                    <a:pt x="30" y="56"/>
                  </a:lnTo>
                  <a:lnTo>
                    <a:pt x="40" y="50"/>
                  </a:lnTo>
                  <a:lnTo>
                    <a:pt x="44" y="50"/>
                  </a:lnTo>
                  <a:lnTo>
                    <a:pt x="40" y="52"/>
                  </a:lnTo>
                  <a:lnTo>
                    <a:pt x="36" y="56"/>
                  </a:lnTo>
                  <a:lnTo>
                    <a:pt x="28" y="64"/>
                  </a:lnTo>
                  <a:lnTo>
                    <a:pt x="34" y="64"/>
                  </a:lnTo>
                  <a:lnTo>
                    <a:pt x="62" y="48"/>
                  </a:lnTo>
                  <a:lnTo>
                    <a:pt x="78" y="38"/>
                  </a:lnTo>
                  <a:lnTo>
                    <a:pt x="92" y="30"/>
                  </a:lnTo>
                  <a:lnTo>
                    <a:pt x="76" y="46"/>
                  </a:lnTo>
                  <a:lnTo>
                    <a:pt x="58" y="62"/>
                  </a:lnTo>
                  <a:lnTo>
                    <a:pt x="74" y="58"/>
                  </a:lnTo>
                  <a:lnTo>
                    <a:pt x="86" y="50"/>
                  </a:lnTo>
                  <a:lnTo>
                    <a:pt x="110" y="32"/>
                  </a:lnTo>
                  <a:lnTo>
                    <a:pt x="110" y="40"/>
                  </a:lnTo>
                  <a:lnTo>
                    <a:pt x="110" y="46"/>
                  </a:lnTo>
                  <a:lnTo>
                    <a:pt x="112" y="50"/>
                  </a:lnTo>
                  <a:lnTo>
                    <a:pt x="116" y="42"/>
                  </a:lnTo>
                  <a:lnTo>
                    <a:pt x="118" y="38"/>
                  </a:lnTo>
                  <a:lnTo>
                    <a:pt x="122" y="38"/>
                  </a:lnTo>
                  <a:lnTo>
                    <a:pt x="126" y="40"/>
                  </a:lnTo>
                  <a:lnTo>
                    <a:pt x="130" y="44"/>
                  </a:lnTo>
                  <a:lnTo>
                    <a:pt x="136" y="48"/>
                  </a:lnTo>
                  <a:lnTo>
                    <a:pt x="140" y="50"/>
                  </a:lnTo>
                  <a:lnTo>
                    <a:pt x="134" y="44"/>
                  </a:lnTo>
                  <a:lnTo>
                    <a:pt x="132" y="42"/>
                  </a:lnTo>
                  <a:lnTo>
                    <a:pt x="132" y="38"/>
                  </a:lnTo>
                  <a:lnTo>
                    <a:pt x="136" y="38"/>
                  </a:lnTo>
                  <a:lnTo>
                    <a:pt x="144" y="48"/>
                  </a:lnTo>
                  <a:lnTo>
                    <a:pt x="148" y="52"/>
                  </a:lnTo>
                  <a:lnTo>
                    <a:pt x="154" y="54"/>
                  </a:lnTo>
                  <a:lnTo>
                    <a:pt x="194" y="66"/>
                  </a:lnTo>
                  <a:lnTo>
                    <a:pt x="182" y="62"/>
                  </a:lnTo>
                  <a:lnTo>
                    <a:pt x="170" y="56"/>
                  </a:lnTo>
                  <a:lnTo>
                    <a:pt x="150" y="42"/>
                  </a:lnTo>
                  <a:lnTo>
                    <a:pt x="170" y="46"/>
                  </a:lnTo>
                  <a:lnTo>
                    <a:pt x="192" y="46"/>
                  </a:lnTo>
                  <a:lnTo>
                    <a:pt x="184" y="46"/>
                  </a:lnTo>
                  <a:lnTo>
                    <a:pt x="176" y="44"/>
                  </a:lnTo>
                  <a:lnTo>
                    <a:pt x="162" y="36"/>
                  </a:lnTo>
                  <a:lnTo>
                    <a:pt x="170" y="36"/>
                  </a:lnTo>
                  <a:lnTo>
                    <a:pt x="178" y="38"/>
                  </a:lnTo>
                  <a:lnTo>
                    <a:pt x="188" y="40"/>
                  </a:lnTo>
                  <a:lnTo>
                    <a:pt x="196" y="40"/>
                  </a:lnTo>
                  <a:lnTo>
                    <a:pt x="184" y="34"/>
                  </a:lnTo>
                  <a:lnTo>
                    <a:pt x="170" y="32"/>
                  </a:lnTo>
                  <a:lnTo>
                    <a:pt x="158" y="28"/>
                  </a:lnTo>
                  <a:lnTo>
                    <a:pt x="146" y="22"/>
                  </a:lnTo>
                  <a:lnTo>
                    <a:pt x="136" y="14"/>
                  </a:lnTo>
                  <a:lnTo>
                    <a:pt x="124" y="6"/>
                  </a:lnTo>
                  <a:lnTo>
                    <a:pt x="116" y="0"/>
                  </a:lnTo>
                  <a:lnTo>
                    <a:pt x="106" y="0"/>
                  </a:lnTo>
                  <a:lnTo>
                    <a:pt x="96" y="2"/>
                  </a:lnTo>
                  <a:lnTo>
                    <a:pt x="88" y="8"/>
                  </a:lnTo>
                  <a:lnTo>
                    <a:pt x="84" y="8"/>
                  </a:lnTo>
                  <a:close/>
                </a:path>
              </a:pathLst>
            </a:custGeom>
            <a:solidFill>
              <a:srgbClr val="39704A"/>
            </a:solidFill>
            <a:ln w="3175">
              <a:solidFill>
                <a:srgbClr val="1D1D1B"/>
              </a:solidFill>
              <a:round/>
              <a:headEnd/>
              <a:tailEnd/>
            </a:ln>
          </p:spPr>
          <p:txBody>
            <a:bodyPr/>
            <a:lstStyle/>
            <a:p>
              <a:endParaRPr lang="en-US"/>
            </a:p>
          </p:txBody>
        </p:sp>
        <p:sp>
          <p:nvSpPr>
            <p:cNvPr id="30614" name="Freeform 1673"/>
            <p:cNvSpPr>
              <a:spLocks/>
            </p:cNvSpPr>
            <p:nvPr/>
          </p:nvSpPr>
          <p:spPr bwMode="auto">
            <a:xfrm>
              <a:off x="1156" y="2648"/>
              <a:ext cx="224" cy="70"/>
            </a:xfrm>
            <a:custGeom>
              <a:avLst/>
              <a:gdLst>
                <a:gd name="T0" fmla="*/ 88 w 224"/>
                <a:gd name="T1" fmla="*/ 2 h 70"/>
                <a:gd name="T2" fmla="*/ 84 w 224"/>
                <a:gd name="T3" fmla="*/ 4 h 70"/>
                <a:gd name="T4" fmla="*/ 82 w 224"/>
                <a:gd name="T5" fmla="*/ 6 h 70"/>
                <a:gd name="T6" fmla="*/ 74 w 224"/>
                <a:gd name="T7" fmla="*/ 12 h 70"/>
                <a:gd name="T8" fmla="*/ 60 w 224"/>
                <a:gd name="T9" fmla="*/ 20 h 70"/>
                <a:gd name="T10" fmla="*/ 44 w 224"/>
                <a:gd name="T11" fmla="*/ 24 h 70"/>
                <a:gd name="T12" fmla="*/ 56 w 224"/>
                <a:gd name="T13" fmla="*/ 24 h 70"/>
                <a:gd name="T14" fmla="*/ 44 w 224"/>
                <a:gd name="T15" fmla="*/ 32 h 70"/>
                <a:gd name="T16" fmla="*/ 32 w 224"/>
                <a:gd name="T17" fmla="*/ 36 h 70"/>
                <a:gd name="T18" fmla="*/ 20 w 224"/>
                <a:gd name="T19" fmla="*/ 38 h 70"/>
                <a:gd name="T20" fmla="*/ 16 w 224"/>
                <a:gd name="T21" fmla="*/ 42 h 70"/>
                <a:gd name="T22" fmla="*/ 10 w 224"/>
                <a:gd name="T23" fmla="*/ 42 h 70"/>
                <a:gd name="T24" fmla="*/ 6 w 224"/>
                <a:gd name="T25" fmla="*/ 44 h 70"/>
                <a:gd name="T26" fmla="*/ 0 w 224"/>
                <a:gd name="T27" fmla="*/ 46 h 70"/>
                <a:gd name="T28" fmla="*/ 18 w 224"/>
                <a:gd name="T29" fmla="*/ 46 h 70"/>
                <a:gd name="T30" fmla="*/ 28 w 224"/>
                <a:gd name="T31" fmla="*/ 48 h 70"/>
                <a:gd name="T32" fmla="*/ 36 w 224"/>
                <a:gd name="T33" fmla="*/ 46 h 70"/>
                <a:gd name="T34" fmla="*/ 32 w 224"/>
                <a:gd name="T35" fmla="*/ 52 h 70"/>
                <a:gd name="T36" fmla="*/ 28 w 224"/>
                <a:gd name="T37" fmla="*/ 60 h 70"/>
                <a:gd name="T38" fmla="*/ 22 w 224"/>
                <a:gd name="T39" fmla="*/ 66 h 70"/>
                <a:gd name="T40" fmla="*/ 16 w 224"/>
                <a:gd name="T41" fmla="*/ 70 h 70"/>
                <a:gd name="T42" fmla="*/ 22 w 224"/>
                <a:gd name="T43" fmla="*/ 70 h 70"/>
                <a:gd name="T44" fmla="*/ 48 w 224"/>
                <a:gd name="T45" fmla="*/ 58 h 70"/>
                <a:gd name="T46" fmla="*/ 60 w 224"/>
                <a:gd name="T47" fmla="*/ 50 h 70"/>
                <a:gd name="T48" fmla="*/ 72 w 224"/>
                <a:gd name="T49" fmla="*/ 40 h 70"/>
                <a:gd name="T50" fmla="*/ 68 w 224"/>
                <a:gd name="T51" fmla="*/ 48 h 70"/>
                <a:gd name="T52" fmla="*/ 62 w 224"/>
                <a:gd name="T53" fmla="*/ 54 h 70"/>
                <a:gd name="T54" fmla="*/ 68 w 224"/>
                <a:gd name="T55" fmla="*/ 54 h 70"/>
                <a:gd name="T56" fmla="*/ 74 w 224"/>
                <a:gd name="T57" fmla="*/ 54 h 70"/>
                <a:gd name="T58" fmla="*/ 86 w 224"/>
                <a:gd name="T59" fmla="*/ 48 h 70"/>
                <a:gd name="T60" fmla="*/ 98 w 224"/>
                <a:gd name="T61" fmla="*/ 40 h 70"/>
                <a:gd name="T62" fmla="*/ 108 w 224"/>
                <a:gd name="T63" fmla="*/ 32 h 70"/>
                <a:gd name="T64" fmla="*/ 116 w 224"/>
                <a:gd name="T65" fmla="*/ 30 h 70"/>
                <a:gd name="T66" fmla="*/ 122 w 224"/>
                <a:gd name="T67" fmla="*/ 30 h 70"/>
                <a:gd name="T68" fmla="*/ 136 w 224"/>
                <a:gd name="T69" fmla="*/ 36 h 70"/>
                <a:gd name="T70" fmla="*/ 150 w 224"/>
                <a:gd name="T71" fmla="*/ 42 h 70"/>
                <a:gd name="T72" fmla="*/ 164 w 224"/>
                <a:gd name="T73" fmla="*/ 48 h 70"/>
                <a:gd name="T74" fmla="*/ 156 w 224"/>
                <a:gd name="T75" fmla="*/ 42 h 70"/>
                <a:gd name="T76" fmla="*/ 148 w 224"/>
                <a:gd name="T77" fmla="*/ 38 h 70"/>
                <a:gd name="T78" fmla="*/ 166 w 224"/>
                <a:gd name="T79" fmla="*/ 38 h 70"/>
                <a:gd name="T80" fmla="*/ 186 w 224"/>
                <a:gd name="T81" fmla="*/ 42 h 70"/>
                <a:gd name="T82" fmla="*/ 206 w 224"/>
                <a:gd name="T83" fmla="*/ 46 h 70"/>
                <a:gd name="T84" fmla="*/ 224 w 224"/>
                <a:gd name="T85" fmla="*/ 46 h 70"/>
                <a:gd name="T86" fmla="*/ 206 w 224"/>
                <a:gd name="T87" fmla="*/ 42 h 70"/>
                <a:gd name="T88" fmla="*/ 188 w 224"/>
                <a:gd name="T89" fmla="*/ 36 h 70"/>
                <a:gd name="T90" fmla="*/ 174 w 224"/>
                <a:gd name="T91" fmla="*/ 34 h 70"/>
                <a:gd name="T92" fmla="*/ 162 w 224"/>
                <a:gd name="T93" fmla="*/ 30 h 70"/>
                <a:gd name="T94" fmla="*/ 166 w 224"/>
                <a:gd name="T95" fmla="*/ 30 h 70"/>
                <a:gd name="T96" fmla="*/ 170 w 224"/>
                <a:gd name="T97" fmla="*/ 30 h 70"/>
                <a:gd name="T98" fmla="*/ 174 w 224"/>
                <a:gd name="T99" fmla="*/ 28 h 70"/>
                <a:gd name="T100" fmla="*/ 178 w 224"/>
                <a:gd name="T101" fmla="*/ 28 h 70"/>
                <a:gd name="T102" fmla="*/ 164 w 224"/>
                <a:gd name="T103" fmla="*/ 24 h 70"/>
                <a:gd name="T104" fmla="*/ 150 w 224"/>
                <a:gd name="T105" fmla="*/ 16 h 70"/>
                <a:gd name="T106" fmla="*/ 136 w 224"/>
                <a:gd name="T107" fmla="*/ 10 h 70"/>
                <a:gd name="T108" fmla="*/ 122 w 224"/>
                <a:gd name="T109" fmla="*/ 2 h 70"/>
                <a:gd name="T110" fmla="*/ 114 w 224"/>
                <a:gd name="T111" fmla="*/ 0 h 70"/>
                <a:gd name="T112" fmla="*/ 106 w 224"/>
                <a:gd name="T113" fmla="*/ 0 h 70"/>
                <a:gd name="T114" fmla="*/ 88 w 224"/>
                <a:gd name="T115" fmla="*/ 2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70"/>
                <a:gd name="T176" fmla="*/ 224 w 224"/>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70">
                  <a:moveTo>
                    <a:pt x="88" y="2"/>
                  </a:moveTo>
                  <a:lnTo>
                    <a:pt x="84" y="4"/>
                  </a:lnTo>
                  <a:lnTo>
                    <a:pt x="82" y="6"/>
                  </a:lnTo>
                  <a:lnTo>
                    <a:pt x="74" y="12"/>
                  </a:lnTo>
                  <a:lnTo>
                    <a:pt x="60" y="20"/>
                  </a:lnTo>
                  <a:lnTo>
                    <a:pt x="44" y="24"/>
                  </a:lnTo>
                  <a:lnTo>
                    <a:pt x="56" y="24"/>
                  </a:lnTo>
                  <a:lnTo>
                    <a:pt x="44" y="32"/>
                  </a:lnTo>
                  <a:lnTo>
                    <a:pt x="32" y="36"/>
                  </a:lnTo>
                  <a:lnTo>
                    <a:pt x="20" y="38"/>
                  </a:lnTo>
                  <a:lnTo>
                    <a:pt x="16" y="42"/>
                  </a:lnTo>
                  <a:lnTo>
                    <a:pt x="10" y="42"/>
                  </a:lnTo>
                  <a:lnTo>
                    <a:pt x="6" y="44"/>
                  </a:lnTo>
                  <a:lnTo>
                    <a:pt x="0" y="46"/>
                  </a:lnTo>
                  <a:lnTo>
                    <a:pt x="18" y="46"/>
                  </a:lnTo>
                  <a:lnTo>
                    <a:pt x="28" y="48"/>
                  </a:lnTo>
                  <a:lnTo>
                    <a:pt x="36" y="46"/>
                  </a:lnTo>
                  <a:lnTo>
                    <a:pt x="32" y="52"/>
                  </a:lnTo>
                  <a:lnTo>
                    <a:pt x="28" y="60"/>
                  </a:lnTo>
                  <a:lnTo>
                    <a:pt x="22" y="66"/>
                  </a:lnTo>
                  <a:lnTo>
                    <a:pt x="16" y="70"/>
                  </a:lnTo>
                  <a:lnTo>
                    <a:pt x="22" y="70"/>
                  </a:lnTo>
                  <a:lnTo>
                    <a:pt x="48" y="58"/>
                  </a:lnTo>
                  <a:lnTo>
                    <a:pt x="60" y="50"/>
                  </a:lnTo>
                  <a:lnTo>
                    <a:pt x="72" y="40"/>
                  </a:lnTo>
                  <a:lnTo>
                    <a:pt x="68" y="48"/>
                  </a:lnTo>
                  <a:lnTo>
                    <a:pt x="62" y="54"/>
                  </a:lnTo>
                  <a:lnTo>
                    <a:pt x="68" y="54"/>
                  </a:lnTo>
                  <a:lnTo>
                    <a:pt x="74" y="54"/>
                  </a:lnTo>
                  <a:lnTo>
                    <a:pt x="86" y="48"/>
                  </a:lnTo>
                  <a:lnTo>
                    <a:pt x="98" y="40"/>
                  </a:lnTo>
                  <a:lnTo>
                    <a:pt x="108" y="32"/>
                  </a:lnTo>
                  <a:lnTo>
                    <a:pt x="116" y="30"/>
                  </a:lnTo>
                  <a:lnTo>
                    <a:pt x="122" y="30"/>
                  </a:lnTo>
                  <a:lnTo>
                    <a:pt x="136" y="36"/>
                  </a:lnTo>
                  <a:lnTo>
                    <a:pt x="150" y="42"/>
                  </a:lnTo>
                  <a:lnTo>
                    <a:pt x="164" y="48"/>
                  </a:lnTo>
                  <a:lnTo>
                    <a:pt x="156" y="42"/>
                  </a:lnTo>
                  <a:lnTo>
                    <a:pt x="148" y="38"/>
                  </a:lnTo>
                  <a:lnTo>
                    <a:pt x="166" y="38"/>
                  </a:lnTo>
                  <a:lnTo>
                    <a:pt x="186" y="42"/>
                  </a:lnTo>
                  <a:lnTo>
                    <a:pt x="206" y="46"/>
                  </a:lnTo>
                  <a:lnTo>
                    <a:pt x="224" y="46"/>
                  </a:lnTo>
                  <a:lnTo>
                    <a:pt x="206" y="42"/>
                  </a:lnTo>
                  <a:lnTo>
                    <a:pt x="188" y="36"/>
                  </a:lnTo>
                  <a:lnTo>
                    <a:pt x="174" y="34"/>
                  </a:lnTo>
                  <a:lnTo>
                    <a:pt x="162" y="30"/>
                  </a:lnTo>
                  <a:lnTo>
                    <a:pt x="166" y="30"/>
                  </a:lnTo>
                  <a:lnTo>
                    <a:pt x="170" y="30"/>
                  </a:lnTo>
                  <a:lnTo>
                    <a:pt x="174" y="28"/>
                  </a:lnTo>
                  <a:lnTo>
                    <a:pt x="178" y="28"/>
                  </a:lnTo>
                  <a:lnTo>
                    <a:pt x="164" y="24"/>
                  </a:lnTo>
                  <a:lnTo>
                    <a:pt x="150" y="16"/>
                  </a:lnTo>
                  <a:lnTo>
                    <a:pt x="136" y="10"/>
                  </a:lnTo>
                  <a:lnTo>
                    <a:pt x="122" y="2"/>
                  </a:lnTo>
                  <a:lnTo>
                    <a:pt x="114" y="0"/>
                  </a:lnTo>
                  <a:lnTo>
                    <a:pt x="106" y="0"/>
                  </a:lnTo>
                  <a:lnTo>
                    <a:pt x="88" y="2"/>
                  </a:lnTo>
                  <a:close/>
                </a:path>
              </a:pathLst>
            </a:custGeom>
            <a:solidFill>
              <a:srgbClr val="39704A"/>
            </a:solidFill>
            <a:ln w="3175">
              <a:solidFill>
                <a:srgbClr val="1D1D1B"/>
              </a:solidFill>
              <a:round/>
              <a:headEnd/>
              <a:tailEnd/>
            </a:ln>
          </p:spPr>
          <p:txBody>
            <a:bodyPr/>
            <a:lstStyle/>
            <a:p>
              <a:endParaRPr lang="en-US"/>
            </a:p>
          </p:txBody>
        </p:sp>
        <p:sp>
          <p:nvSpPr>
            <p:cNvPr id="30615" name="Freeform 1674"/>
            <p:cNvSpPr>
              <a:spLocks/>
            </p:cNvSpPr>
            <p:nvPr/>
          </p:nvSpPr>
          <p:spPr bwMode="auto">
            <a:xfrm>
              <a:off x="1212" y="2656"/>
              <a:ext cx="120" cy="60"/>
            </a:xfrm>
            <a:custGeom>
              <a:avLst/>
              <a:gdLst>
                <a:gd name="T0" fmla="*/ 42 w 120"/>
                <a:gd name="T1" fmla="*/ 2 h 60"/>
                <a:gd name="T2" fmla="*/ 22 w 120"/>
                <a:gd name="T3" fmla="*/ 18 h 60"/>
                <a:gd name="T4" fmla="*/ 12 w 120"/>
                <a:gd name="T5" fmla="*/ 26 h 60"/>
                <a:gd name="T6" fmla="*/ 0 w 120"/>
                <a:gd name="T7" fmla="*/ 34 h 60"/>
                <a:gd name="T8" fmla="*/ 8 w 120"/>
                <a:gd name="T9" fmla="*/ 34 h 60"/>
                <a:gd name="T10" fmla="*/ 14 w 120"/>
                <a:gd name="T11" fmla="*/ 32 h 60"/>
                <a:gd name="T12" fmla="*/ 26 w 120"/>
                <a:gd name="T13" fmla="*/ 28 h 60"/>
                <a:gd name="T14" fmla="*/ 32 w 120"/>
                <a:gd name="T15" fmla="*/ 28 h 60"/>
                <a:gd name="T16" fmla="*/ 28 w 120"/>
                <a:gd name="T17" fmla="*/ 32 h 60"/>
                <a:gd name="T18" fmla="*/ 22 w 120"/>
                <a:gd name="T19" fmla="*/ 36 h 60"/>
                <a:gd name="T20" fmla="*/ 16 w 120"/>
                <a:gd name="T21" fmla="*/ 40 h 60"/>
                <a:gd name="T22" fmla="*/ 12 w 120"/>
                <a:gd name="T23" fmla="*/ 46 h 60"/>
                <a:gd name="T24" fmla="*/ 12 w 120"/>
                <a:gd name="T25" fmla="*/ 48 h 60"/>
                <a:gd name="T26" fmla="*/ 10 w 120"/>
                <a:gd name="T27" fmla="*/ 48 h 60"/>
                <a:gd name="T28" fmla="*/ 6 w 120"/>
                <a:gd name="T29" fmla="*/ 46 h 60"/>
                <a:gd name="T30" fmla="*/ 4 w 120"/>
                <a:gd name="T31" fmla="*/ 54 h 60"/>
                <a:gd name="T32" fmla="*/ 0 w 120"/>
                <a:gd name="T33" fmla="*/ 60 h 60"/>
                <a:gd name="T34" fmla="*/ 4 w 120"/>
                <a:gd name="T35" fmla="*/ 58 h 60"/>
                <a:gd name="T36" fmla="*/ 10 w 120"/>
                <a:gd name="T37" fmla="*/ 56 h 60"/>
                <a:gd name="T38" fmla="*/ 16 w 120"/>
                <a:gd name="T39" fmla="*/ 56 h 60"/>
                <a:gd name="T40" fmla="*/ 22 w 120"/>
                <a:gd name="T41" fmla="*/ 56 h 60"/>
                <a:gd name="T42" fmla="*/ 26 w 120"/>
                <a:gd name="T43" fmla="*/ 54 h 60"/>
                <a:gd name="T44" fmla="*/ 30 w 120"/>
                <a:gd name="T45" fmla="*/ 52 h 60"/>
                <a:gd name="T46" fmla="*/ 36 w 120"/>
                <a:gd name="T47" fmla="*/ 44 h 60"/>
                <a:gd name="T48" fmla="*/ 54 w 120"/>
                <a:gd name="T49" fmla="*/ 34 h 60"/>
                <a:gd name="T50" fmla="*/ 66 w 120"/>
                <a:gd name="T51" fmla="*/ 34 h 60"/>
                <a:gd name="T52" fmla="*/ 76 w 120"/>
                <a:gd name="T53" fmla="*/ 34 h 60"/>
                <a:gd name="T54" fmla="*/ 96 w 120"/>
                <a:gd name="T55" fmla="*/ 44 h 60"/>
                <a:gd name="T56" fmla="*/ 102 w 120"/>
                <a:gd name="T57" fmla="*/ 44 h 60"/>
                <a:gd name="T58" fmla="*/ 98 w 120"/>
                <a:gd name="T59" fmla="*/ 42 h 60"/>
                <a:gd name="T60" fmla="*/ 94 w 120"/>
                <a:gd name="T61" fmla="*/ 40 h 60"/>
                <a:gd name="T62" fmla="*/ 88 w 120"/>
                <a:gd name="T63" fmla="*/ 34 h 60"/>
                <a:gd name="T64" fmla="*/ 88 w 120"/>
                <a:gd name="T65" fmla="*/ 32 h 60"/>
                <a:gd name="T66" fmla="*/ 92 w 120"/>
                <a:gd name="T67" fmla="*/ 30 h 60"/>
                <a:gd name="T68" fmla="*/ 94 w 120"/>
                <a:gd name="T69" fmla="*/ 32 h 60"/>
                <a:gd name="T70" fmla="*/ 100 w 120"/>
                <a:gd name="T71" fmla="*/ 34 h 60"/>
                <a:gd name="T72" fmla="*/ 104 w 120"/>
                <a:gd name="T73" fmla="*/ 36 h 60"/>
                <a:gd name="T74" fmla="*/ 108 w 120"/>
                <a:gd name="T75" fmla="*/ 40 h 60"/>
                <a:gd name="T76" fmla="*/ 114 w 120"/>
                <a:gd name="T77" fmla="*/ 40 h 60"/>
                <a:gd name="T78" fmla="*/ 120 w 120"/>
                <a:gd name="T79" fmla="*/ 40 h 60"/>
                <a:gd name="T80" fmla="*/ 120 w 120"/>
                <a:gd name="T81" fmla="*/ 36 h 60"/>
                <a:gd name="T82" fmla="*/ 100 w 120"/>
                <a:gd name="T83" fmla="*/ 28 h 60"/>
                <a:gd name="T84" fmla="*/ 80 w 120"/>
                <a:gd name="T85" fmla="*/ 20 h 60"/>
                <a:gd name="T86" fmla="*/ 68 w 120"/>
                <a:gd name="T87" fmla="*/ 10 h 60"/>
                <a:gd name="T88" fmla="*/ 58 w 120"/>
                <a:gd name="T89" fmla="*/ 0 h 60"/>
                <a:gd name="T90" fmla="*/ 54 w 120"/>
                <a:gd name="T91" fmla="*/ 0 h 60"/>
                <a:gd name="T92" fmla="*/ 50 w 120"/>
                <a:gd name="T93" fmla="*/ 0 h 60"/>
                <a:gd name="T94" fmla="*/ 42 w 120"/>
                <a:gd name="T95" fmla="*/ 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60"/>
                <a:gd name="T146" fmla="*/ 120 w 120"/>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60">
                  <a:moveTo>
                    <a:pt x="42" y="2"/>
                  </a:moveTo>
                  <a:lnTo>
                    <a:pt x="22" y="18"/>
                  </a:lnTo>
                  <a:lnTo>
                    <a:pt x="12" y="26"/>
                  </a:lnTo>
                  <a:lnTo>
                    <a:pt x="0" y="34"/>
                  </a:lnTo>
                  <a:lnTo>
                    <a:pt x="8" y="34"/>
                  </a:lnTo>
                  <a:lnTo>
                    <a:pt x="14" y="32"/>
                  </a:lnTo>
                  <a:lnTo>
                    <a:pt x="26" y="28"/>
                  </a:lnTo>
                  <a:lnTo>
                    <a:pt x="32" y="28"/>
                  </a:lnTo>
                  <a:lnTo>
                    <a:pt x="28" y="32"/>
                  </a:lnTo>
                  <a:lnTo>
                    <a:pt x="22" y="36"/>
                  </a:lnTo>
                  <a:lnTo>
                    <a:pt x="16" y="40"/>
                  </a:lnTo>
                  <a:lnTo>
                    <a:pt x="12" y="46"/>
                  </a:lnTo>
                  <a:lnTo>
                    <a:pt x="12" y="48"/>
                  </a:lnTo>
                  <a:lnTo>
                    <a:pt x="10" y="48"/>
                  </a:lnTo>
                  <a:lnTo>
                    <a:pt x="6" y="46"/>
                  </a:lnTo>
                  <a:lnTo>
                    <a:pt x="4" y="54"/>
                  </a:lnTo>
                  <a:lnTo>
                    <a:pt x="0" y="60"/>
                  </a:lnTo>
                  <a:lnTo>
                    <a:pt x="4" y="58"/>
                  </a:lnTo>
                  <a:lnTo>
                    <a:pt x="10" y="56"/>
                  </a:lnTo>
                  <a:lnTo>
                    <a:pt x="16" y="56"/>
                  </a:lnTo>
                  <a:lnTo>
                    <a:pt x="22" y="56"/>
                  </a:lnTo>
                  <a:lnTo>
                    <a:pt x="26" y="54"/>
                  </a:lnTo>
                  <a:lnTo>
                    <a:pt x="30" y="52"/>
                  </a:lnTo>
                  <a:lnTo>
                    <a:pt x="36" y="44"/>
                  </a:lnTo>
                  <a:lnTo>
                    <a:pt x="54" y="34"/>
                  </a:lnTo>
                  <a:lnTo>
                    <a:pt x="66" y="34"/>
                  </a:lnTo>
                  <a:lnTo>
                    <a:pt x="76" y="34"/>
                  </a:lnTo>
                  <a:lnTo>
                    <a:pt x="96" y="44"/>
                  </a:lnTo>
                  <a:lnTo>
                    <a:pt x="102" y="44"/>
                  </a:lnTo>
                  <a:lnTo>
                    <a:pt x="98" y="42"/>
                  </a:lnTo>
                  <a:lnTo>
                    <a:pt x="94" y="40"/>
                  </a:lnTo>
                  <a:lnTo>
                    <a:pt x="88" y="34"/>
                  </a:lnTo>
                  <a:lnTo>
                    <a:pt x="88" y="32"/>
                  </a:lnTo>
                  <a:lnTo>
                    <a:pt x="92" y="30"/>
                  </a:lnTo>
                  <a:lnTo>
                    <a:pt x="94" y="32"/>
                  </a:lnTo>
                  <a:lnTo>
                    <a:pt x="100" y="34"/>
                  </a:lnTo>
                  <a:lnTo>
                    <a:pt x="104" y="36"/>
                  </a:lnTo>
                  <a:lnTo>
                    <a:pt x="108" y="40"/>
                  </a:lnTo>
                  <a:lnTo>
                    <a:pt x="114" y="40"/>
                  </a:lnTo>
                  <a:lnTo>
                    <a:pt x="120" y="40"/>
                  </a:lnTo>
                  <a:lnTo>
                    <a:pt x="120" y="36"/>
                  </a:lnTo>
                  <a:lnTo>
                    <a:pt x="100" y="28"/>
                  </a:lnTo>
                  <a:lnTo>
                    <a:pt x="80" y="20"/>
                  </a:lnTo>
                  <a:lnTo>
                    <a:pt x="68" y="10"/>
                  </a:lnTo>
                  <a:lnTo>
                    <a:pt x="58" y="0"/>
                  </a:lnTo>
                  <a:lnTo>
                    <a:pt x="54" y="0"/>
                  </a:lnTo>
                  <a:lnTo>
                    <a:pt x="50" y="0"/>
                  </a:lnTo>
                  <a:lnTo>
                    <a:pt x="42" y="2"/>
                  </a:lnTo>
                  <a:close/>
                </a:path>
              </a:pathLst>
            </a:custGeom>
            <a:solidFill>
              <a:srgbClr val="39704A"/>
            </a:solidFill>
            <a:ln w="3175">
              <a:solidFill>
                <a:srgbClr val="1D1D1B"/>
              </a:solidFill>
              <a:round/>
              <a:headEnd/>
              <a:tailEnd/>
            </a:ln>
          </p:spPr>
          <p:txBody>
            <a:bodyPr/>
            <a:lstStyle/>
            <a:p>
              <a:endParaRPr lang="en-US"/>
            </a:p>
          </p:txBody>
        </p:sp>
        <p:sp>
          <p:nvSpPr>
            <p:cNvPr id="30616" name="Freeform 1675"/>
            <p:cNvSpPr>
              <a:spLocks/>
            </p:cNvSpPr>
            <p:nvPr/>
          </p:nvSpPr>
          <p:spPr bwMode="auto">
            <a:xfrm>
              <a:off x="1172" y="2580"/>
              <a:ext cx="184" cy="84"/>
            </a:xfrm>
            <a:custGeom>
              <a:avLst/>
              <a:gdLst>
                <a:gd name="T0" fmla="*/ 66 w 184"/>
                <a:gd name="T1" fmla="*/ 16 h 84"/>
                <a:gd name="T2" fmla="*/ 54 w 184"/>
                <a:gd name="T3" fmla="*/ 32 h 84"/>
                <a:gd name="T4" fmla="*/ 28 w 184"/>
                <a:gd name="T5" fmla="*/ 52 h 84"/>
                <a:gd name="T6" fmla="*/ 2 w 184"/>
                <a:gd name="T7" fmla="*/ 64 h 84"/>
                <a:gd name="T8" fmla="*/ 0 w 184"/>
                <a:gd name="T9" fmla="*/ 68 h 84"/>
                <a:gd name="T10" fmla="*/ 18 w 184"/>
                <a:gd name="T11" fmla="*/ 70 h 84"/>
                <a:gd name="T12" fmla="*/ 40 w 184"/>
                <a:gd name="T13" fmla="*/ 64 h 84"/>
                <a:gd name="T14" fmla="*/ 20 w 184"/>
                <a:gd name="T15" fmla="*/ 78 h 84"/>
                <a:gd name="T16" fmla="*/ 24 w 184"/>
                <a:gd name="T17" fmla="*/ 82 h 84"/>
                <a:gd name="T18" fmla="*/ 42 w 184"/>
                <a:gd name="T19" fmla="*/ 74 h 84"/>
                <a:gd name="T20" fmla="*/ 62 w 184"/>
                <a:gd name="T21" fmla="*/ 66 h 84"/>
                <a:gd name="T22" fmla="*/ 92 w 184"/>
                <a:gd name="T23" fmla="*/ 44 h 84"/>
                <a:gd name="T24" fmla="*/ 76 w 184"/>
                <a:gd name="T25" fmla="*/ 62 h 84"/>
                <a:gd name="T26" fmla="*/ 70 w 184"/>
                <a:gd name="T27" fmla="*/ 70 h 84"/>
                <a:gd name="T28" fmla="*/ 66 w 184"/>
                <a:gd name="T29" fmla="*/ 74 h 84"/>
                <a:gd name="T30" fmla="*/ 76 w 184"/>
                <a:gd name="T31" fmla="*/ 68 h 84"/>
                <a:gd name="T32" fmla="*/ 90 w 184"/>
                <a:gd name="T33" fmla="*/ 60 h 84"/>
                <a:gd name="T34" fmla="*/ 100 w 184"/>
                <a:gd name="T35" fmla="*/ 56 h 84"/>
                <a:gd name="T36" fmla="*/ 112 w 184"/>
                <a:gd name="T37" fmla="*/ 62 h 84"/>
                <a:gd name="T38" fmla="*/ 118 w 184"/>
                <a:gd name="T39" fmla="*/ 62 h 84"/>
                <a:gd name="T40" fmla="*/ 116 w 184"/>
                <a:gd name="T41" fmla="*/ 56 h 84"/>
                <a:gd name="T42" fmla="*/ 122 w 184"/>
                <a:gd name="T43" fmla="*/ 62 h 84"/>
                <a:gd name="T44" fmla="*/ 158 w 184"/>
                <a:gd name="T45" fmla="*/ 72 h 84"/>
                <a:gd name="T46" fmla="*/ 184 w 184"/>
                <a:gd name="T47" fmla="*/ 74 h 84"/>
                <a:gd name="T48" fmla="*/ 168 w 184"/>
                <a:gd name="T49" fmla="*/ 72 h 84"/>
                <a:gd name="T50" fmla="*/ 124 w 184"/>
                <a:gd name="T51" fmla="*/ 50 h 84"/>
                <a:gd name="T52" fmla="*/ 118 w 184"/>
                <a:gd name="T53" fmla="*/ 44 h 84"/>
                <a:gd name="T54" fmla="*/ 130 w 184"/>
                <a:gd name="T55" fmla="*/ 44 h 84"/>
                <a:gd name="T56" fmla="*/ 164 w 184"/>
                <a:gd name="T57" fmla="*/ 48 h 84"/>
                <a:gd name="T58" fmla="*/ 172 w 184"/>
                <a:gd name="T59" fmla="*/ 48 h 84"/>
                <a:gd name="T60" fmla="*/ 118 w 184"/>
                <a:gd name="T61" fmla="*/ 22 h 84"/>
                <a:gd name="T62" fmla="*/ 132 w 184"/>
                <a:gd name="T63" fmla="*/ 24 h 84"/>
                <a:gd name="T64" fmla="*/ 146 w 184"/>
                <a:gd name="T65" fmla="*/ 24 h 84"/>
                <a:gd name="T66" fmla="*/ 136 w 184"/>
                <a:gd name="T67" fmla="*/ 24 h 84"/>
                <a:gd name="T68" fmla="*/ 92 w 184"/>
                <a:gd name="T69" fmla="*/ 2 h 84"/>
                <a:gd name="T70" fmla="*/ 80 w 184"/>
                <a:gd name="T71" fmla="*/ 0 h 84"/>
                <a:gd name="T72" fmla="*/ 72 w 184"/>
                <a:gd name="T73" fmla="*/ 8 h 84"/>
                <a:gd name="T74" fmla="*/ 70 w 184"/>
                <a:gd name="T75" fmla="*/ 8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84"/>
                <a:gd name="T116" fmla="*/ 184 w 18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84">
                  <a:moveTo>
                    <a:pt x="70" y="8"/>
                  </a:moveTo>
                  <a:lnTo>
                    <a:pt x="66" y="16"/>
                  </a:lnTo>
                  <a:lnTo>
                    <a:pt x="60" y="26"/>
                  </a:lnTo>
                  <a:lnTo>
                    <a:pt x="54" y="32"/>
                  </a:lnTo>
                  <a:lnTo>
                    <a:pt x="46" y="40"/>
                  </a:lnTo>
                  <a:lnTo>
                    <a:pt x="28" y="52"/>
                  </a:lnTo>
                  <a:lnTo>
                    <a:pt x="10" y="60"/>
                  </a:lnTo>
                  <a:lnTo>
                    <a:pt x="2" y="64"/>
                  </a:lnTo>
                  <a:lnTo>
                    <a:pt x="0" y="66"/>
                  </a:lnTo>
                  <a:lnTo>
                    <a:pt x="0" y="68"/>
                  </a:lnTo>
                  <a:lnTo>
                    <a:pt x="10" y="70"/>
                  </a:lnTo>
                  <a:lnTo>
                    <a:pt x="18" y="70"/>
                  </a:lnTo>
                  <a:lnTo>
                    <a:pt x="30" y="68"/>
                  </a:lnTo>
                  <a:lnTo>
                    <a:pt x="40" y="64"/>
                  </a:lnTo>
                  <a:lnTo>
                    <a:pt x="26" y="72"/>
                  </a:lnTo>
                  <a:lnTo>
                    <a:pt x="20" y="78"/>
                  </a:lnTo>
                  <a:lnTo>
                    <a:pt x="14" y="84"/>
                  </a:lnTo>
                  <a:lnTo>
                    <a:pt x="24" y="82"/>
                  </a:lnTo>
                  <a:lnTo>
                    <a:pt x="34" y="80"/>
                  </a:lnTo>
                  <a:lnTo>
                    <a:pt x="42" y="74"/>
                  </a:lnTo>
                  <a:lnTo>
                    <a:pt x="50" y="70"/>
                  </a:lnTo>
                  <a:lnTo>
                    <a:pt x="62" y="66"/>
                  </a:lnTo>
                  <a:lnTo>
                    <a:pt x="72" y="60"/>
                  </a:lnTo>
                  <a:lnTo>
                    <a:pt x="92" y="44"/>
                  </a:lnTo>
                  <a:lnTo>
                    <a:pt x="82" y="56"/>
                  </a:lnTo>
                  <a:lnTo>
                    <a:pt x="76" y="62"/>
                  </a:lnTo>
                  <a:lnTo>
                    <a:pt x="72" y="70"/>
                  </a:lnTo>
                  <a:lnTo>
                    <a:pt x="70" y="70"/>
                  </a:lnTo>
                  <a:lnTo>
                    <a:pt x="66" y="72"/>
                  </a:lnTo>
                  <a:lnTo>
                    <a:pt x="66" y="74"/>
                  </a:lnTo>
                  <a:lnTo>
                    <a:pt x="70" y="74"/>
                  </a:lnTo>
                  <a:lnTo>
                    <a:pt x="76" y="68"/>
                  </a:lnTo>
                  <a:lnTo>
                    <a:pt x="84" y="66"/>
                  </a:lnTo>
                  <a:lnTo>
                    <a:pt x="90" y="60"/>
                  </a:lnTo>
                  <a:lnTo>
                    <a:pt x="94" y="54"/>
                  </a:lnTo>
                  <a:lnTo>
                    <a:pt x="100" y="56"/>
                  </a:lnTo>
                  <a:lnTo>
                    <a:pt x="106" y="60"/>
                  </a:lnTo>
                  <a:lnTo>
                    <a:pt x="112" y="62"/>
                  </a:lnTo>
                  <a:lnTo>
                    <a:pt x="120" y="64"/>
                  </a:lnTo>
                  <a:lnTo>
                    <a:pt x="118" y="62"/>
                  </a:lnTo>
                  <a:lnTo>
                    <a:pt x="116" y="60"/>
                  </a:lnTo>
                  <a:lnTo>
                    <a:pt x="116" y="56"/>
                  </a:lnTo>
                  <a:lnTo>
                    <a:pt x="118" y="60"/>
                  </a:lnTo>
                  <a:lnTo>
                    <a:pt x="122" y="62"/>
                  </a:lnTo>
                  <a:lnTo>
                    <a:pt x="132" y="66"/>
                  </a:lnTo>
                  <a:lnTo>
                    <a:pt x="158" y="72"/>
                  </a:lnTo>
                  <a:lnTo>
                    <a:pt x="170" y="74"/>
                  </a:lnTo>
                  <a:lnTo>
                    <a:pt x="184" y="74"/>
                  </a:lnTo>
                  <a:lnTo>
                    <a:pt x="176" y="74"/>
                  </a:lnTo>
                  <a:lnTo>
                    <a:pt x="168" y="72"/>
                  </a:lnTo>
                  <a:lnTo>
                    <a:pt x="154" y="66"/>
                  </a:lnTo>
                  <a:lnTo>
                    <a:pt x="124" y="50"/>
                  </a:lnTo>
                  <a:lnTo>
                    <a:pt x="122" y="48"/>
                  </a:lnTo>
                  <a:lnTo>
                    <a:pt x="118" y="44"/>
                  </a:lnTo>
                  <a:lnTo>
                    <a:pt x="114" y="38"/>
                  </a:lnTo>
                  <a:lnTo>
                    <a:pt x="130" y="44"/>
                  </a:lnTo>
                  <a:lnTo>
                    <a:pt x="146" y="46"/>
                  </a:lnTo>
                  <a:lnTo>
                    <a:pt x="164" y="48"/>
                  </a:lnTo>
                  <a:lnTo>
                    <a:pt x="182" y="48"/>
                  </a:lnTo>
                  <a:lnTo>
                    <a:pt x="172" y="48"/>
                  </a:lnTo>
                  <a:lnTo>
                    <a:pt x="164" y="46"/>
                  </a:lnTo>
                  <a:lnTo>
                    <a:pt x="118" y="22"/>
                  </a:lnTo>
                  <a:lnTo>
                    <a:pt x="124" y="22"/>
                  </a:lnTo>
                  <a:lnTo>
                    <a:pt x="132" y="24"/>
                  </a:lnTo>
                  <a:lnTo>
                    <a:pt x="138" y="24"/>
                  </a:lnTo>
                  <a:lnTo>
                    <a:pt x="146" y="24"/>
                  </a:lnTo>
                  <a:lnTo>
                    <a:pt x="140" y="24"/>
                  </a:lnTo>
                  <a:lnTo>
                    <a:pt x="136" y="24"/>
                  </a:lnTo>
                  <a:lnTo>
                    <a:pt x="114" y="14"/>
                  </a:lnTo>
                  <a:lnTo>
                    <a:pt x="92" y="2"/>
                  </a:lnTo>
                  <a:lnTo>
                    <a:pt x="86" y="0"/>
                  </a:lnTo>
                  <a:lnTo>
                    <a:pt x="80" y="0"/>
                  </a:lnTo>
                  <a:lnTo>
                    <a:pt x="76" y="4"/>
                  </a:lnTo>
                  <a:lnTo>
                    <a:pt x="72" y="8"/>
                  </a:lnTo>
                  <a:lnTo>
                    <a:pt x="66" y="16"/>
                  </a:lnTo>
                  <a:lnTo>
                    <a:pt x="70" y="8"/>
                  </a:lnTo>
                  <a:close/>
                </a:path>
              </a:pathLst>
            </a:custGeom>
            <a:solidFill>
              <a:srgbClr val="39704A"/>
            </a:solidFill>
            <a:ln w="3175">
              <a:solidFill>
                <a:srgbClr val="1D1D1B"/>
              </a:solidFill>
              <a:round/>
              <a:headEnd/>
              <a:tailEnd/>
            </a:ln>
          </p:spPr>
          <p:txBody>
            <a:bodyPr/>
            <a:lstStyle/>
            <a:p>
              <a:endParaRPr lang="en-US"/>
            </a:p>
          </p:txBody>
        </p:sp>
        <p:sp>
          <p:nvSpPr>
            <p:cNvPr id="30617" name="Freeform 1676"/>
            <p:cNvSpPr>
              <a:spLocks/>
            </p:cNvSpPr>
            <p:nvPr/>
          </p:nvSpPr>
          <p:spPr bwMode="auto">
            <a:xfrm>
              <a:off x="1200" y="2610"/>
              <a:ext cx="108" cy="44"/>
            </a:xfrm>
            <a:custGeom>
              <a:avLst/>
              <a:gdLst>
                <a:gd name="T0" fmla="*/ 56 w 108"/>
                <a:gd name="T1" fmla="*/ 0 h 44"/>
                <a:gd name="T2" fmla="*/ 52 w 108"/>
                <a:gd name="T3" fmla="*/ 2 h 44"/>
                <a:gd name="T4" fmla="*/ 46 w 108"/>
                <a:gd name="T5" fmla="*/ 8 h 44"/>
                <a:gd name="T6" fmla="*/ 38 w 108"/>
                <a:gd name="T7" fmla="*/ 16 h 44"/>
                <a:gd name="T8" fmla="*/ 22 w 108"/>
                <a:gd name="T9" fmla="*/ 26 h 44"/>
                <a:gd name="T10" fmla="*/ 12 w 108"/>
                <a:gd name="T11" fmla="*/ 30 h 44"/>
                <a:gd name="T12" fmla="*/ 12 w 108"/>
                <a:gd name="T13" fmla="*/ 34 h 44"/>
                <a:gd name="T14" fmla="*/ 4 w 108"/>
                <a:gd name="T15" fmla="*/ 36 h 44"/>
                <a:gd name="T16" fmla="*/ 2 w 108"/>
                <a:gd name="T17" fmla="*/ 38 h 44"/>
                <a:gd name="T18" fmla="*/ 0 w 108"/>
                <a:gd name="T19" fmla="*/ 40 h 44"/>
                <a:gd name="T20" fmla="*/ 0 w 108"/>
                <a:gd name="T21" fmla="*/ 44 h 44"/>
                <a:gd name="T22" fmla="*/ 6 w 108"/>
                <a:gd name="T23" fmla="*/ 44 h 44"/>
                <a:gd name="T24" fmla="*/ 12 w 108"/>
                <a:gd name="T25" fmla="*/ 42 h 44"/>
                <a:gd name="T26" fmla="*/ 22 w 108"/>
                <a:gd name="T27" fmla="*/ 40 h 44"/>
                <a:gd name="T28" fmla="*/ 30 w 108"/>
                <a:gd name="T29" fmla="*/ 38 h 44"/>
                <a:gd name="T30" fmla="*/ 36 w 108"/>
                <a:gd name="T31" fmla="*/ 34 h 44"/>
                <a:gd name="T32" fmla="*/ 42 w 108"/>
                <a:gd name="T33" fmla="*/ 32 h 44"/>
                <a:gd name="T34" fmla="*/ 48 w 108"/>
                <a:gd name="T35" fmla="*/ 30 h 44"/>
                <a:gd name="T36" fmla="*/ 48 w 108"/>
                <a:gd name="T37" fmla="*/ 40 h 44"/>
                <a:gd name="T38" fmla="*/ 46 w 108"/>
                <a:gd name="T39" fmla="*/ 38 h 44"/>
                <a:gd name="T40" fmla="*/ 42 w 108"/>
                <a:gd name="T41" fmla="*/ 44 h 44"/>
                <a:gd name="T42" fmla="*/ 50 w 108"/>
                <a:gd name="T43" fmla="*/ 42 h 44"/>
                <a:gd name="T44" fmla="*/ 58 w 108"/>
                <a:gd name="T45" fmla="*/ 40 h 44"/>
                <a:gd name="T46" fmla="*/ 74 w 108"/>
                <a:gd name="T47" fmla="*/ 32 h 44"/>
                <a:gd name="T48" fmla="*/ 78 w 108"/>
                <a:gd name="T49" fmla="*/ 30 h 44"/>
                <a:gd name="T50" fmla="*/ 80 w 108"/>
                <a:gd name="T51" fmla="*/ 30 h 44"/>
                <a:gd name="T52" fmla="*/ 86 w 108"/>
                <a:gd name="T53" fmla="*/ 36 h 44"/>
                <a:gd name="T54" fmla="*/ 92 w 108"/>
                <a:gd name="T55" fmla="*/ 34 h 44"/>
                <a:gd name="T56" fmla="*/ 100 w 108"/>
                <a:gd name="T57" fmla="*/ 40 h 44"/>
                <a:gd name="T58" fmla="*/ 104 w 108"/>
                <a:gd name="T59" fmla="*/ 42 h 44"/>
                <a:gd name="T60" fmla="*/ 108 w 108"/>
                <a:gd name="T61" fmla="*/ 44 h 44"/>
                <a:gd name="T62" fmla="*/ 104 w 108"/>
                <a:gd name="T63" fmla="*/ 42 h 44"/>
                <a:gd name="T64" fmla="*/ 102 w 108"/>
                <a:gd name="T65" fmla="*/ 40 h 44"/>
                <a:gd name="T66" fmla="*/ 96 w 108"/>
                <a:gd name="T67" fmla="*/ 36 h 44"/>
                <a:gd name="T68" fmla="*/ 94 w 108"/>
                <a:gd name="T69" fmla="*/ 34 h 44"/>
                <a:gd name="T70" fmla="*/ 92 w 108"/>
                <a:gd name="T71" fmla="*/ 34 h 44"/>
                <a:gd name="T72" fmla="*/ 82 w 108"/>
                <a:gd name="T73" fmla="*/ 20 h 44"/>
                <a:gd name="T74" fmla="*/ 70 w 108"/>
                <a:gd name="T75" fmla="*/ 6 h 44"/>
                <a:gd name="T76" fmla="*/ 56 w 108"/>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44"/>
                <a:gd name="T119" fmla="*/ 108 w 108"/>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44">
                  <a:moveTo>
                    <a:pt x="56" y="0"/>
                  </a:moveTo>
                  <a:lnTo>
                    <a:pt x="52" y="2"/>
                  </a:lnTo>
                  <a:lnTo>
                    <a:pt x="46" y="8"/>
                  </a:lnTo>
                  <a:lnTo>
                    <a:pt x="38" y="16"/>
                  </a:lnTo>
                  <a:lnTo>
                    <a:pt x="22" y="26"/>
                  </a:lnTo>
                  <a:lnTo>
                    <a:pt x="12" y="30"/>
                  </a:lnTo>
                  <a:lnTo>
                    <a:pt x="12" y="34"/>
                  </a:lnTo>
                  <a:lnTo>
                    <a:pt x="4" y="36"/>
                  </a:lnTo>
                  <a:lnTo>
                    <a:pt x="2" y="38"/>
                  </a:lnTo>
                  <a:lnTo>
                    <a:pt x="0" y="40"/>
                  </a:lnTo>
                  <a:lnTo>
                    <a:pt x="0" y="44"/>
                  </a:lnTo>
                  <a:lnTo>
                    <a:pt x="6" y="44"/>
                  </a:lnTo>
                  <a:lnTo>
                    <a:pt x="12" y="42"/>
                  </a:lnTo>
                  <a:lnTo>
                    <a:pt x="22" y="40"/>
                  </a:lnTo>
                  <a:lnTo>
                    <a:pt x="30" y="38"/>
                  </a:lnTo>
                  <a:lnTo>
                    <a:pt x="36" y="34"/>
                  </a:lnTo>
                  <a:lnTo>
                    <a:pt x="42" y="32"/>
                  </a:lnTo>
                  <a:lnTo>
                    <a:pt x="48" y="30"/>
                  </a:lnTo>
                  <a:lnTo>
                    <a:pt x="48" y="40"/>
                  </a:lnTo>
                  <a:lnTo>
                    <a:pt x="46" y="38"/>
                  </a:lnTo>
                  <a:lnTo>
                    <a:pt x="42" y="44"/>
                  </a:lnTo>
                  <a:lnTo>
                    <a:pt x="50" y="42"/>
                  </a:lnTo>
                  <a:lnTo>
                    <a:pt x="58" y="40"/>
                  </a:lnTo>
                  <a:lnTo>
                    <a:pt x="74" y="32"/>
                  </a:lnTo>
                  <a:lnTo>
                    <a:pt x="78" y="30"/>
                  </a:lnTo>
                  <a:lnTo>
                    <a:pt x="80" y="30"/>
                  </a:lnTo>
                  <a:lnTo>
                    <a:pt x="86" y="36"/>
                  </a:lnTo>
                  <a:lnTo>
                    <a:pt x="92" y="34"/>
                  </a:lnTo>
                  <a:lnTo>
                    <a:pt x="100" y="40"/>
                  </a:lnTo>
                  <a:lnTo>
                    <a:pt x="104" y="42"/>
                  </a:lnTo>
                  <a:lnTo>
                    <a:pt x="108" y="44"/>
                  </a:lnTo>
                  <a:lnTo>
                    <a:pt x="104" y="42"/>
                  </a:lnTo>
                  <a:lnTo>
                    <a:pt x="102" y="40"/>
                  </a:lnTo>
                  <a:lnTo>
                    <a:pt x="96" y="36"/>
                  </a:lnTo>
                  <a:lnTo>
                    <a:pt x="94" y="34"/>
                  </a:lnTo>
                  <a:lnTo>
                    <a:pt x="92" y="34"/>
                  </a:lnTo>
                  <a:lnTo>
                    <a:pt x="82" y="20"/>
                  </a:lnTo>
                  <a:lnTo>
                    <a:pt x="70" y="6"/>
                  </a:lnTo>
                  <a:lnTo>
                    <a:pt x="56" y="0"/>
                  </a:lnTo>
                  <a:close/>
                </a:path>
              </a:pathLst>
            </a:custGeom>
            <a:solidFill>
              <a:srgbClr val="39704A"/>
            </a:solidFill>
            <a:ln w="3175">
              <a:solidFill>
                <a:srgbClr val="1D1D1B"/>
              </a:solidFill>
              <a:round/>
              <a:headEnd/>
              <a:tailEnd/>
            </a:ln>
          </p:spPr>
          <p:txBody>
            <a:bodyPr/>
            <a:lstStyle/>
            <a:p>
              <a:endParaRPr lang="en-US"/>
            </a:p>
          </p:txBody>
        </p:sp>
        <p:sp>
          <p:nvSpPr>
            <p:cNvPr id="30618" name="Freeform 1677"/>
            <p:cNvSpPr>
              <a:spLocks/>
            </p:cNvSpPr>
            <p:nvPr/>
          </p:nvSpPr>
          <p:spPr bwMode="auto">
            <a:xfrm>
              <a:off x="1196" y="2530"/>
              <a:ext cx="132" cy="76"/>
            </a:xfrm>
            <a:custGeom>
              <a:avLst/>
              <a:gdLst>
                <a:gd name="T0" fmla="*/ 52 w 132"/>
                <a:gd name="T1" fmla="*/ 20 h 76"/>
                <a:gd name="T2" fmla="*/ 30 w 132"/>
                <a:gd name="T3" fmla="*/ 46 h 76"/>
                <a:gd name="T4" fmla="*/ 16 w 132"/>
                <a:gd name="T5" fmla="*/ 58 h 76"/>
                <a:gd name="T6" fmla="*/ 8 w 132"/>
                <a:gd name="T7" fmla="*/ 62 h 76"/>
                <a:gd name="T8" fmla="*/ 0 w 132"/>
                <a:gd name="T9" fmla="*/ 66 h 76"/>
                <a:gd name="T10" fmla="*/ 4 w 132"/>
                <a:gd name="T11" fmla="*/ 66 h 76"/>
                <a:gd name="T12" fmla="*/ 8 w 132"/>
                <a:gd name="T13" fmla="*/ 66 h 76"/>
                <a:gd name="T14" fmla="*/ 16 w 132"/>
                <a:gd name="T15" fmla="*/ 62 h 76"/>
                <a:gd name="T16" fmla="*/ 24 w 132"/>
                <a:gd name="T17" fmla="*/ 58 h 76"/>
                <a:gd name="T18" fmla="*/ 32 w 132"/>
                <a:gd name="T19" fmla="*/ 54 h 76"/>
                <a:gd name="T20" fmla="*/ 30 w 132"/>
                <a:gd name="T21" fmla="*/ 60 h 76"/>
                <a:gd name="T22" fmla="*/ 26 w 132"/>
                <a:gd name="T23" fmla="*/ 64 h 76"/>
                <a:gd name="T24" fmla="*/ 22 w 132"/>
                <a:gd name="T25" fmla="*/ 70 h 76"/>
                <a:gd name="T26" fmla="*/ 18 w 132"/>
                <a:gd name="T27" fmla="*/ 74 h 76"/>
                <a:gd name="T28" fmla="*/ 26 w 132"/>
                <a:gd name="T29" fmla="*/ 74 h 76"/>
                <a:gd name="T30" fmla="*/ 38 w 132"/>
                <a:gd name="T31" fmla="*/ 70 h 76"/>
                <a:gd name="T32" fmla="*/ 48 w 132"/>
                <a:gd name="T33" fmla="*/ 64 h 76"/>
                <a:gd name="T34" fmla="*/ 68 w 132"/>
                <a:gd name="T35" fmla="*/ 52 h 76"/>
                <a:gd name="T36" fmla="*/ 76 w 132"/>
                <a:gd name="T37" fmla="*/ 62 h 76"/>
                <a:gd name="T38" fmla="*/ 84 w 132"/>
                <a:gd name="T39" fmla="*/ 68 h 76"/>
                <a:gd name="T40" fmla="*/ 94 w 132"/>
                <a:gd name="T41" fmla="*/ 74 h 76"/>
                <a:gd name="T42" fmla="*/ 104 w 132"/>
                <a:gd name="T43" fmla="*/ 76 h 76"/>
                <a:gd name="T44" fmla="*/ 100 w 132"/>
                <a:gd name="T45" fmla="*/ 74 h 76"/>
                <a:gd name="T46" fmla="*/ 98 w 132"/>
                <a:gd name="T47" fmla="*/ 70 h 76"/>
                <a:gd name="T48" fmla="*/ 96 w 132"/>
                <a:gd name="T49" fmla="*/ 64 h 76"/>
                <a:gd name="T50" fmla="*/ 92 w 132"/>
                <a:gd name="T51" fmla="*/ 62 h 76"/>
                <a:gd name="T52" fmla="*/ 96 w 132"/>
                <a:gd name="T53" fmla="*/ 62 h 76"/>
                <a:gd name="T54" fmla="*/ 100 w 132"/>
                <a:gd name="T55" fmla="*/ 64 h 76"/>
                <a:gd name="T56" fmla="*/ 104 w 132"/>
                <a:gd name="T57" fmla="*/ 66 h 76"/>
                <a:gd name="T58" fmla="*/ 112 w 132"/>
                <a:gd name="T59" fmla="*/ 68 h 76"/>
                <a:gd name="T60" fmla="*/ 130 w 132"/>
                <a:gd name="T61" fmla="*/ 68 h 76"/>
                <a:gd name="T62" fmla="*/ 126 w 132"/>
                <a:gd name="T63" fmla="*/ 68 h 76"/>
                <a:gd name="T64" fmla="*/ 122 w 132"/>
                <a:gd name="T65" fmla="*/ 68 h 76"/>
                <a:gd name="T66" fmla="*/ 114 w 132"/>
                <a:gd name="T67" fmla="*/ 64 h 76"/>
                <a:gd name="T68" fmla="*/ 106 w 132"/>
                <a:gd name="T69" fmla="*/ 58 h 76"/>
                <a:gd name="T70" fmla="*/ 98 w 132"/>
                <a:gd name="T71" fmla="*/ 56 h 76"/>
                <a:gd name="T72" fmla="*/ 90 w 132"/>
                <a:gd name="T73" fmla="*/ 52 h 76"/>
                <a:gd name="T74" fmla="*/ 82 w 132"/>
                <a:gd name="T75" fmla="*/ 46 h 76"/>
                <a:gd name="T76" fmla="*/ 94 w 132"/>
                <a:gd name="T77" fmla="*/ 48 h 76"/>
                <a:gd name="T78" fmla="*/ 108 w 132"/>
                <a:gd name="T79" fmla="*/ 52 h 76"/>
                <a:gd name="T80" fmla="*/ 120 w 132"/>
                <a:gd name="T81" fmla="*/ 56 h 76"/>
                <a:gd name="T82" fmla="*/ 132 w 132"/>
                <a:gd name="T83" fmla="*/ 58 h 76"/>
                <a:gd name="T84" fmla="*/ 104 w 132"/>
                <a:gd name="T85" fmla="*/ 46 h 76"/>
                <a:gd name="T86" fmla="*/ 90 w 132"/>
                <a:gd name="T87" fmla="*/ 38 h 76"/>
                <a:gd name="T88" fmla="*/ 78 w 132"/>
                <a:gd name="T89" fmla="*/ 30 h 76"/>
                <a:gd name="T90" fmla="*/ 90 w 132"/>
                <a:gd name="T91" fmla="*/ 34 h 76"/>
                <a:gd name="T92" fmla="*/ 102 w 132"/>
                <a:gd name="T93" fmla="*/ 36 h 76"/>
                <a:gd name="T94" fmla="*/ 92 w 132"/>
                <a:gd name="T95" fmla="*/ 26 h 76"/>
                <a:gd name="T96" fmla="*/ 82 w 132"/>
                <a:gd name="T97" fmla="*/ 18 h 76"/>
                <a:gd name="T98" fmla="*/ 74 w 132"/>
                <a:gd name="T99" fmla="*/ 4 h 76"/>
                <a:gd name="T100" fmla="*/ 68 w 132"/>
                <a:gd name="T101" fmla="*/ 0 h 76"/>
                <a:gd name="T102" fmla="*/ 64 w 132"/>
                <a:gd name="T103" fmla="*/ 0 h 76"/>
                <a:gd name="T104" fmla="*/ 60 w 132"/>
                <a:gd name="T105" fmla="*/ 0 h 76"/>
                <a:gd name="T106" fmla="*/ 58 w 132"/>
                <a:gd name="T107" fmla="*/ 2 h 76"/>
                <a:gd name="T108" fmla="*/ 54 w 132"/>
                <a:gd name="T109" fmla="*/ 8 h 76"/>
                <a:gd name="T110" fmla="*/ 50 w 132"/>
                <a:gd name="T111" fmla="*/ 18 h 76"/>
                <a:gd name="T112" fmla="*/ 46 w 132"/>
                <a:gd name="T113" fmla="*/ 24 h 76"/>
                <a:gd name="T114" fmla="*/ 52 w 132"/>
                <a:gd name="T115" fmla="*/ 20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
                <a:gd name="T175" fmla="*/ 0 h 76"/>
                <a:gd name="T176" fmla="*/ 132 w 13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 h="76">
                  <a:moveTo>
                    <a:pt x="52" y="20"/>
                  </a:moveTo>
                  <a:lnTo>
                    <a:pt x="30" y="46"/>
                  </a:lnTo>
                  <a:lnTo>
                    <a:pt x="16" y="58"/>
                  </a:lnTo>
                  <a:lnTo>
                    <a:pt x="8" y="62"/>
                  </a:lnTo>
                  <a:lnTo>
                    <a:pt x="0" y="66"/>
                  </a:lnTo>
                  <a:lnTo>
                    <a:pt x="4" y="66"/>
                  </a:lnTo>
                  <a:lnTo>
                    <a:pt x="8" y="66"/>
                  </a:lnTo>
                  <a:lnTo>
                    <a:pt x="16" y="62"/>
                  </a:lnTo>
                  <a:lnTo>
                    <a:pt x="24" y="58"/>
                  </a:lnTo>
                  <a:lnTo>
                    <a:pt x="32" y="54"/>
                  </a:lnTo>
                  <a:lnTo>
                    <a:pt x="30" y="60"/>
                  </a:lnTo>
                  <a:lnTo>
                    <a:pt x="26" y="64"/>
                  </a:lnTo>
                  <a:lnTo>
                    <a:pt x="22" y="70"/>
                  </a:lnTo>
                  <a:lnTo>
                    <a:pt x="18" y="74"/>
                  </a:lnTo>
                  <a:lnTo>
                    <a:pt x="26" y="74"/>
                  </a:lnTo>
                  <a:lnTo>
                    <a:pt x="38" y="70"/>
                  </a:lnTo>
                  <a:lnTo>
                    <a:pt x="48" y="64"/>
                  </a:lnTo>
                  <a:lnTo>
                    <a:pt x="68" y="52"/>
                  </a:lnTo>
                  <a:lnTo>
                    <a:pt x="76" y="62"/>
                  </a:lnTo>
                  <a:lnTo>
                    <a:pt x="84" y="68"/>
                  </a:lnTo>
                  <a:lnTo>
                    <a:pt x="94" y="74"/>
                  </a:lnTo>
                  <a:lnTo>
                    <a:pt x="104" y="76"/>
                  </a:lnTo>
                  <a:lnTo>
                    <a:pt x="100" y="74"/>
                  </a:lnTo>
                  <a:lnTo>
                    <a:pt x="98" y="70"/>
                  </a:lnTo>
                  <a:lnTo>
                    <a:pt x="96" y="64"/>
                  </a:lnTo>
                  <a:lnTo>
                    <a:pt x="92" y="62"/>
                  </a:lnTo>
                  <a:lnTo>
                    <a:pt x="96" y="62"/>
                  </a:lnTo>
                  <a:lnTo>
                    <a:pt x="100" y="64"/>
                  </a:lnTo>
                  <a:lnTo>
                    <a:pt x="104" y="66"/>
                  </a:lnTo>
                  <a:lnTo>
                    <a:pt x="112" y="68"/>
                  </a:lnTo>
                  <a:lnTo>
                    <a:pt x="130" y="68"/>
                  </a:lnTo>
                  <a:lnTo>
                    <a:pt x="126" y="68"/>
                  </a:lnTo>
                  <a:lnTo>
                    <a:pt x="122" y="68"/>
                  </a:lnTo>
                  <a:lnTo>
                    <a:pt x="114" y="64"/>
                  </a:lnTo>
                  <a:lnTo>
                    <a:pt x="106" y="58"/>
                  </a:lnTo>
                  <a:lnTo>
                    <a:pt x="98" y="56"/>
                  </a:lnTo>
                  <a:lnTo>
                    <a:pt x="90" y="52"/>
                  </a:lnTo>
                  <a:lnTo>
                    <a:pt x="82" y="46"/>
                  </a:lnTo>
                  <a:lnTo>
                    <a:pt x="94" y="48"/>
                  </a:lnTo>
                  <a:lnTo>
                    <a:pt x="108" y="52"/>
                  </a:lnTo>
                  <a:lnTo>
                    <a:pt x="120" y="56"/>
                  </a:lnTo>
                  <a:lnTo>
                    <a:pt x="132" y="58"/>
                  </a:lnTo>
                  <a:lnTo>
                    <a:pt x="104" y="46"/>
                  </a:lnTo>
                  <a:lnTo>
                    <a:pt x="90" y="38"/>
                  </a:lnTo>
                  <a:lnTo>
                    <a:pt x="78" y="30"/>
                  </a:lnTo>
                  <a:lnTo>
                    <a:pt x="90" y="34"/>
                  </a:lnTo>
                  <a:lnTo>
                    <a:pt x="102" y="36"/>
                  </a:lnTo>
                  <a:lnTo>
                    <a:pt x="92" y="26"/>
                  </a:lnTo>
                  <a:lnTo>
                    <a:pt x="82" y="18"/>
                  </a:lnTo>
                  <a:lnTo>
                    <a:pt x="74" y="4"/>
                  </a:lnTo>
                  <a:lnTo>
                    <a:pt x="68" y="0"/>
                  </a:lnTo>
                  <a:lnTo>
                    <a:pt x="64" y="0"/>
                  </a:lnTo>
                  <a:lnTo>
                    <a:pt x="60" y="0"/>
                  </a:lnTo>
                  <a:lnTo>
                    <a:pt x="58" y="2"/>
                  </a:lnTo>
                  <a:lnTo>
                    <a:pt x="54" y="8"/>
                  </a:lnTo>
                  <a:lnTo>
                    <a:pt x="50" y="18"/>
                  </a:lnTo>
                  <a:lnTo>
                    <a:pt x="46" y="24"/>
                  </a:lnTo>
                  <a:lnTo>
                    <a:pt x="52" y="20"/>
                  </a:lnTo>
                  <a:close/>
                </a:path>
              </a:pathLst>
            </a:custGeom>
            <a:solidFill>
              <a:srgbClr val="39704A"/>
            </a:solidFill>
            <a:ln w="3175">
              <a:solidFill>
                <a:srgbClr val="1D1D1B"/>
              </a:solidFill>
              <a:round/>
              <a:headEnd/>
              <a:tailEnd/>
            </a:ln>
          </p:spPr>
          <p:txBody>
            <a:bodyPr/>
            <a:lstStyle/>
            <a:p>
              <a:endParaRPr lang="en-US"/>
            </a:p>
          </p:txBody>
        </p:sp>
        <p:sp>
          <p:nvSpPr>
            <p:cNvPr id="30619" name="Freeform 1678"/>
            <p:cNvSpPr>
              <a:spLocks/>
            </p:cNvSpPr>
            <p:nvPr/>
          </p:nvSpPr>
          <p:spPr bwMode="auto">
            <a:xfrm>
              <a:off x="1198" y="2518"/>
              <a:ext cx="132" cy="44"/>
            </a:xfrm>
            <a:custGeom>
              <a:avLst/>
              <a:gdLst>
                <a:gd name="T0" fmla="*/ 50 w 132"/>
                <a:gd name="T1" fmla="*/ 0 h 44"/>
                <a:gd name="T2" fmla="*/ 48 w 132"/>
                <a:gd name="T3" fmla="*/ 8 h 44"/>
                <a:gd name="T4" fmla="*/ 44 w 132"/>
                <a:gd name="T5" fmla="*/ 14 h 44"/>
                <a:gd name="T6" fmla="*/ 38 w 132"/>
                <a:gd name="T7" fmla="*/ 18 h 44"/>
                <a:gd name="T8" fmla="*/ 30 w 132"/>
                <a:gd name="T9" fmla="*/ 22 h 44"/>
                <a:gd name="T10" fmla="*/ 14 w 132"/>
                <a:gd name="T11" fmla="*/ 26 h 44"/>
                <a:gd name="T12" fmla="*/ 6 w 132"/>
                <a:gd name="T13" fmla="*/ 30 h 44"/>
                <a:gd name="T14" fmla="*/ 0 w 132"/>
                <a:gd name="T15" fmla="*/ 34 h 44"/>
                <a:gd name="T16" fmla="*/ 12 w 132"/>
                <a:gd name="T17" fmla="*/ 34 h 44"/>
                <a:gd name="T18" fmla="*/ 22 w 132"/>
                <a:gd name="T19" fmla="*/ 32 h 44"/>
                <a:gd name="T20" fmla="*/ 34 w 132"/>
                <a:gd name="T21" fmla="*/ 28 h 44"/>
                <a:gd name="T22" fmla="*/ 44 w 132"/>
                <a:gd name="T23" fmla="*/ 24 h 44"/>
                <a:gd name="T24" fmla="*/ 28 w 132"/>
                <a:gd name="T25" fmla="*/ 42 h 44"/>
                <a:gd name="T26" fmla="*/ 38 w 132"/>
                <a:gd name="T27" fmla="*/ 40 h 44"/>
                <a:gd name="T28" fmla="*/ 46 w 132"/>
                <a:gd name="T29" fmla="*/ 36 h 44"/>
                <a:gd name="T30" fmla="*/ 62 w 132"/>
                <a:gd name="T31" fmla="*/ 24 h 44"/>
                <a:gd name="T32" fmla="*/ 62 w 132"/>
                <a:gd name="T33" fmla="*/ 28 h 44"/>
                <a:gd name="T34" fmla="*/ 62 w 132"/>
                <a:gd name="T35" fmla="*/ 34 h 44"/>
                <a:gd name="T36" fmla="*/ 62 w 132"/>
                <a:gd name="T37" fmla="*/ 38 h 44"/>
                <a:gd name="T38" fmla="*/ 62 w 132"/>
                <a:gd name="T39" fmla="*/ 44 h 44"/>
                <a:gd name="T40" fmla="*/ 64 w 132"/>
                <a:gd name="T41" fmla="*/ 40 h 44"/>
                <a:gd name="T42" fmla="*/ 66 w 132"/>
                <a:gd name="T43" fmla="*/ 36 h 44"/>
                <a:gd name="T44" fmla="*/ 68 w 132"/>
                <a:gd name="T45" fmla="*/ 32 h 44"/>
                <a:gd name="T46" fmla="*/ 70 w 132"/>
                <a:gd name="T47" fmla="*/ 30 h 44"/>
                <a:gd name="T48" fmla="*/ 74 w 132"/>
                <a:gd name="T49" fmla="*/ 30 h 44"/>
                <a:gd name="T50" fmla="*/ 78 w 132"/>
                <a:gd name="T51" fmla="*/ 30 h 44"/>
                <a:gd name="T52" fmla="*/ 84 w 132"/>
                <a:gd name="T53" fmla="*/ 32 h 44"/>
                <a:gd name="T54" fmla="*/ 98 w 132"/>
                <a:gd name="T55" fmla="*/ 40 h 44"/>
                <a:gd name="T56" fmla="*/ 94 w 132"/>
                <a:gd name="T57" fmla="*/ 36 h 44"/>
                <a:gd name="T58" fmla="*/ 92 w 132"/>
                <a:gd name="T59" fmla="*/ 32 h 44"/>
                <a:gd name="T60" fmla="*/ 90 w 132"/>
                <a:gd name="T61" fmla="*/ 22 h 44"/>
                <a:gd name="T62" fmla="*/ 94 w 132"/>
                <a:gd name="T63" fmla="*/ 26 h 44"/>
                <a:gd name="T64" fmla="*/ 100 w 132"/>
                <a:gd name="T65" fmla="*/ 30 h 44"/>
                <a:gd name="T66" fmla="*/ 104 w 132"/>
                <a:gd name="T67" fmla="*/ 32 h 44"/>
                <a:gd name="T68" fmla="*/ 110 w 132"/>
                <a:gd name="T69" fmla="*/ 32 h 44"/>
                <a:gd name="T70" fmla="*/ 132 w 132"/>
                <a:gd name="T71" fmla="*/ 32 h 44"/>
                <a:gd name="T72" fmla="*/ 126 w 132"/>
                <a:gd name="T73" fmla="*/ 32 h 44"/>
                <a:gd name="T74" fmla="*/ 122 w 132"/>
                <a:gd name="T75" fmla="*/ 32 h 44"/>
                <a:gd name="T76" fmla="*/ 106 w 132"/>
                <a:gd name="T77" fmla="*/ 24 h 44"/>
                <a:gd name="T78" fmla="*/ 90 w 132"/>
                <a:gd name="T79" fmla="*/ 18 h 44"/>
                <a:gd name="T80" fmla="*/ 74 w 132"/>
                <a:gd name="T81" fmla="*/ 12 h 44"/>
                <a:gd name="T82" fmla="*/ 60 w 132"/>
                <a:gd name="T83" fmla="*/ 0 h 44"/>
                <a:gd name="T84" fmla="*/ 54 w 132"/>
                <a:gd name="T85" fmla="*/ 0 h 44"/>
                <a:gd name="T86" fmla="*/ 50 w 132"/>
                <a:gd name="T87" fmla="*/ 0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44"/>
                <a:gd name="T134" fmla="*/ 132 w 132"/>
                <a:gd name="T135" fmla="*/ 44 h 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44">
                  <a:moveTo>
                    <a:pt x="50" y="0"/>
                  </a:moveTo>
                  <a:lnTo>
                    <a:pt x="48" y="8"/>
                  </a:lnTo>
                  <a:lnTo>
                    <a:pt x="44" y="14"/>
                  </a:lnTo>
                  <a:lnTo>
                    <a:pt x="38" y="18"/>
                  </a:lnTo>
                  <a:lnTo>
                    <a:pt x="30" y="22"/>
                  </a:lnTo>
                  <a:lnTo>
                    <a:pt x="14" y="26"/>
                  </a:lnTo>
                  <a:lnTo>
                    <a:pt x="6" y="30"/>
                  </a:lnTo>
                  <a:lnTo>
                    <a:pt x="0" y="34"/>
                  </a:lnTo>
                  <a:lnTo>
                    <a:pt x="12" y="34"/>
                  </a:lnTo>
                  <a:lnTo>
                    <a:pt x="22" y="32"/>
                  </a:lnTo>
                  <a:lnTo>
                    <a:pt x="34" y="28"/>
                  </a:lnTo>
                  <a:lnTo>
                    <a:pt x="44" y="24"/>
                  </a:lnTo>
                  <a:lnTo>
                    <a:pt x="28" y="42"/>
                  </a:lnTo>
                  <a:lnTo>
                    <a:pt x="38" y="40"/>
                  </a:lnTo>
                  <a:lnTo>
                    <a:pt x="46" y="36"/>
                  </a:lnTo>
                  <a:lnTo>
                    <a:pt x="62" y="24"/>
                  </a:lnTo>
                  <a:lnTo>
                    <a:pt x="62" y="28"/>
                  </a:lnTo>
                  <a:lnTo>
                    <a:pt x="62" y="34"/>
                  </a:lnTo>
                  <a:lnTo>
                    <a:pt x="62" y="38"/>
                  </a:lnTo>
                  <a:lnTo>
                    <a:pt x="62" y="44"/>
                  </a:lnTo>
                  <a:lnTo>
                    <a:pt x="64" y="40"/>
                  </a:lnTo>
                  <a:lnTo>
                    <a:pt x="66" y="36"/>
                  </a:lnTo>
                  <a:lnTo>
                    <a:pt x="68" y="32"/>
                  </a:lnTo>
                  <a:lnTo>
                    <a:pt x="70" y="30"/>
                  </a:lnTo>
                  <a:lnTo>
                    <a:pt x="74" y="30"/>
                  </a:lnTo>
                  <a:lnTo>
                    <a:pt x="78" y="30"/>
                  </a:lnTo>
                  <a:lnTo>
                    <a:pt x="84" y="32"/>
                  </a:lnTo>
                  <a:lnTo>
                    <a:pt x="98" y="40"/>
                  </a:lnTo>
                  <a:lnTo>
                    <a:pt x="94" y="36"/>
                  </a:lnTo>
                  <a:lnTo>
                    <a:pt x="92" y="32"/>
                  </a:lnTo>
                  <a:lnTo>
                    <a:pt x="90" y="22"/>
                  </a:lnTo>
                  <a:lnTo>
                    <a:pt x="94" y="26"/>
                  </a:lnTo>
                  <a:lnTo>
                    <a:pt x="100" y="30"/>
                  </a:lnTo>
                  <a:lnTo>
                    <a:pt x="104" y="32"/>
                  </a:lnTo>
                  <a:lnTo>
                    <a:pt x="110" y="32"/>
                  </a:lnTo>
                  <a:lnTo>
                    <a:pt x="132" y="32"/>
                  </a:lnTo>
                  <a:lnTo>
                    <a:pt x="126" y="32"/>
                  </a:lnTo>
                  <a:lnTo>
                    <a:pt x="122" y="32"/>
                  </a:lnTo>
                  <a:lnTo>
                    <a:pt x="106" y="24"/>
                  </a:lnTo>
                  <a:lnTo>
                    <a:pt x="90" y="18"/>
                  </a:lnTo>
                  <a:lnTo>
                    <a:pt x="74" y="12"/>
                  </a:lnTo>
                  <a:lnTo>
                    <a:pt x="60" y="0"/>
                  </a:lnTo>
                  <a:lnTo>
                    <a:pt x="54" y="0"/>
                  </a:lnTo>
                  <a:lnTo>
                    <a:pt x="50" y="0"/>
                  </a:lnTo>
                  <a:close/>
                </a:path>
              </a:pathLst>
            </a:custGeom>
            <a:solidFill>
              <a:srgbClr val="39704A"/>
            </a:solidFill>
            <a:ln w="3175">
              <a:solidFill>
                <a:srgbClr val="1D1D1B"/>
              </a:solidFill>
              <a:round/>
              <a:headEnd/>
              <a:tailEnd/>
            </a:ln>
          </p:spPr>
          <p:txBody>
            <a:bodyPr/>
            <a:lstStyle/>
            <a:p>
              <a:endParaRPr lang="en-US"/>
            </a:p>
          </p:txBody>
        </p:sp>
        <p:sp>
          <p:nvSpPr>
            <p:cNvPr id="30620" name="Freeform 1679"/>
            <p:cNvSpPr>
              <a:spLocks/>
            </p:cNvSpPr>
            <p:nvPr/>
          </p:nvSpPr>
          <p:spPr bwMode="auto">
            <a:xfrm>
              <a:off x="1212" y="2484"/>
              <a:ext cx="88" cy="48"/>
            </a:xfrm>
            <a:custGeom>
              <a:avLst/>
              <a:gdLst>
                <a:gd name="T0" fmla="*/ 44 w 88"/>
                <a:gd name="T1" fmla="*/ 10 h 48"/>
                <a:gd name="T2" fmla="*/ 42 w 88"/>
                <a:gd name="T3" fmla="*/ 12 h 48"/>
                <a:gd name="T4" fmla="*/ 38 w 88"/>
                <a:gd name="T5" fmla="*/ 16 h 48"/>
                <a:gd name="T6" fmla="*/ 34 w 88"/>
                <a:gd name="T7" fmla="*/ 20 h 48"/>
                <a:gd name="T8" fmla="*/ 30 w 88"/>
                <a:gd name="T9" fmla="*/ 24 h 48"/>
                <a:gd name="T10" fmla="*/ 16 w 88"/>
                <a:gd name="T11" fmla="*/ 32 h 48"/>
                <a:gd name="T12" fmla="*/ 0 w 88"/>
                <a:gd name="T13" fmla="*/ 40 h 48"/>
                <a:gd name="T14" fmla="*/ 16 w 88"/>
                <a:gd name="T15" fmla="*/ 40 h 48"/>
                <a:gd name="T16" fmla="*/ 24 w 88"/>
                <a:gd name="T17" fmla="*/ 38 h 48"/>
                <a:gd name="T18" fmla="*/ 32 w 88"/>
                <a:gd name="T19" fmla="*/ 34 h 48"/>
                <a:gd name="T20" fmla="*/ 36 w 88"/>
                <a:gd name="T21" fmla="*/ 34 h 48"/>
                <a:gd name="T22" fmla="*/ 34 w 88"/>
                <a:gd name="T23" fmla="*/ 42 h 48"/>
                <a:gd name="T24" fmla="*/ 32 w 88"/>
                <a:gd name="T25" fmla="*/ 46 h 48"/>
                <a:gd name="T26" fmla="*/ 28 w 88"/>
                <a:gd name="T27" fmla="*/ 48 h 48"/>
                <a:gd name="T28" fmla="*/ 32 w 88"/>
                <a:gd name="T29" fmla="*/ 48 h 48"/>
                <a:gd name="T30" fmla="*/ 36 w 88"/>
                <a:gd name="T31" fmla="*/ 48 h 48"/>
                <a:gd name="T32" fmla="*/ 44 w 88"/>
                <a:gd name="T33" fmla="*/ 44 h 48"/>
                <a:gd name="T34" fmla="*/ 48 w 88"/>
                <a:gd name="T35" fmla="*/ 46 h 48"/>
                <a:gd name="T36" fmla="*/ 50 w 88"/>
                <a:gd name="T37" fmla="*/ 40 h 48"/>
                <a:gd name="T38" fmla="*/ 52 w 88"/>
                <a:gd name="T39" fmla="*/ 34 h 48"/>
                <a:gd name="T40" fmla="*/ 52 w 88"/>
                <a:gd name="T41" fmla="*/ 38 h 48"/>
                <a:gd name="T42" fmla="*/ 52 w 88"/>
                <a:gd name="T43" fmla="*/ 42 h 48"/>
                <a:gd name="T44" fmla="*/ 56 w 88"/>
                <a:gd name="T45" fmla="*/ 46 h 48"/>
                <a:gd name="T46" fmla="*/ 58 w 88"/>
                <a:gd name="T47" fmla="*/ 46 h 48"/>
                <a:gd name="T48" fmla="*/ 60 w 88"/>
                <a:gd name="T49" fmla="*/ 42 h 48"/>
                <a:gd name="T50" fmla="*/ 60 w 88"/>
                <a:gd name="T51" fmla="*/ 38 h 48"/>
                <a:gd name="T52" fmla="*/ 60 w 88"/>
                <a:gd name="T53" fmla="*/ 34 h 48"/>
                <a:gd name="T54" fmla="*/ 68 w 88"/>
                <a:gd name="T55" fmla="*/ 32 h 48"/>
                <a:gd name="T56" fmla="*/ 74 w 88"/>
                <a:gd name="T57" fmla="*/ 32 h 48"/>
                <a:gd name="T58" fmla="*/ 88 w 88"/>
                <a:gd name="T59" fmla="*/ 34 h 48"/>
                <a:gd name="T60" fmla="*/ 82 w 88"/>
                <a:gd name="T61" fmla="*/ 32 h 48"/>
                <a:gd name="T62" fmla="*/ 78 w 88"/>
                <a:gd name="T63" fmla="*/ 28 h 48"/>
                <a:gd name="T64" fmla="*/ 68 w 88"/>
                <a:gd name="T65" fmla="*/ 20 h 48"/>
                <a:gd name="T66" fmla="*/ 68 w 88"/>
                <a:gd name="T67" fmla="*/ 18 h 48"/>
                <a:gd name="T68" fmla="*/ 68 w 88"/>
                <a:gd name="T69" fmla="*/ 16 h 48"/>
                <a:gd name="T70" fmla="*/ 70 w 88"/>
                <a:gd name="T71" fmla="*/ 18 h 48"/>
                <a:gd name="T72" fmla="*/ 72 w 88"/>
                <a:gd name="T73" fmla="*/ 18 h 48"/>
                <a:gd name="T74" fmla="*/ 74 w 88"/>
                <a:gd name="T75" fmla="*/ 20 h 48"/>
                <a:gd name="T76" fmla="*/ 60 w 88"/>
                <a:gd name="T77" fmla="*/ 12 h 48"/>
                <a:gd name="T78" fmla="*/ 54 w 88"/>
                <a:gd name="T79" fmla="*/ 6 h 48"/>
                <a:gd name="T80" fmla="*/ 50 w 88"/>
                <a:gd name="T81" fmla="*/ 0 h 48"/>
                <a:gd name="T82" fmla="*/ 46 w 88"/>
                <a:gd name="T83" fmla="*/ 0 h 48"/>
                <a:gd name="T84" fmla="*/ 44 w 88"/>
                <a:gd name="T85" fmla="*/ 4 h 48"/>
                <a:gd name="T86" fmla="*/ 42 w 88"/>
                <a:gd name="T87" fmla="*/ 8 h 48"/>
                <a:gd name="T88" fmla="*/ 40 w 88"/>
                <a:gd name="T89" fmla="*/ 12 h 48"/>
                <a:gd name="T90" fmla="*/ 38 w 88"/>
                <a:gd name="T91" fmla="*/ 16 h 48"/>
                <a:gd name="T92" fmla="*/ 44 w 88"/>
                <a:gd name="T93" fmla="*/ 1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48"/>
                <a:gd name="T143" fmla="*/ 88 w 88"/>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48">
                  <a:moveTo>
                    <a:pt x="44" y="10"/>
                  </a:moveTo>
                  <a:lnTo>
                    <a:pt x="42" y="12"/>
                  </a:lnTo>
                  <a:lnTo>
                    <a:pt x="38" y="16"/>
                  </a:lnTo>
                  <a:lnTo>
                    <a:pt x="34" y="20"/>
                  </a:lnTo>
                  <a:lnTo>
                    <a:pt x="30" y="24"/>
                  </a:lnTo>
                  <a:lnTo>
                    <a:pt x="16" y="32"/>
                  </a:lnTo>
                  <a:lnTo>
                    <a:pt x="0" y="40"/>
                  </a:lnTo>
                  <a:lnTo>
                    <a:pt x="16" y="40"/>
                  </a:lnTo>
                  <a:lnTo>
                    <a:pt x="24" y="38"/>
                  </a:lnTo>
                  <a:lnTo>
                    <a:pt x="32" y="34"/>
                  </a:lnTo>
                  <a:lnTo>
                    <a:pt x="36" y="34"/>
                  </a:lnTo>
                  <a:lnTo>
                    <a:pt x="34" y="42"/>
                  </a:lnTo>
                  <a:lnTo>
                    <a:pt x="32" y="46"/>
                  </a:lnTo>
                  <a:lnTo>
                    <a:pt x="28" y="48"/>
                  </a:lnTo>
                  <a:lnTo>
                    <a:pt x="32" y="48"/>
                  </a:lnTo>
                  <a:lnTo>
                    <a:pt x="36" y="48"/>
                  </a:lnTo>
                  <a:lnTo>
                    <a:pt x="44" y="44"/>
                  </a:lnTo>
                  <a:lnTo>
                    <a:pt x="48" y="46"/>
                  </a:lnTo>
                  <a:lnTo>
                    <a:pt x="50" y="40"/>
                  </a:lnTo>
                  <a:lnTo>
                    <a:pt x="52" y="34"/>
                  </a:lnTo>
                  <a:lnTo>
                    <a:pt x="52" y="38"/>
                  </a:lnTo>
                  <a:lnTo>
                    <a:pt x="52" y="42"/>
                  </a:lnTo>
                  <a:lnTo>
                    <a:pt x="56" y="46"/>
                  </a:lnTo>
                  <a:lnTo>
                    <a:pt x="58" y="46"/>
                  </a:lnTo>
                  <a:lnTo>
                    <a:pt x="60" y="42"/>
                  </a:lnTo>
                  <a:lnTo>
                    <a:pt x="60" y="38"/>
                  </a:lnTo>
                  <a:lnTo>
                    <a:pt x="60" y="34"/>
                  </a:lnTo>
                  <a:lnTo>
                    <a:pt x="68" y="32"/>
                  </a:lnTo>
                  <a:lnTo>
                    <a:pt x="74" y="32"/>
                  </a:lnTo>
                  <a:lnTo>
                    <a:pt x="88" y="34"/>
                  </a:lnTo>
                  <a:lnTo>
                    <a:pt x="82" y="32"/>
                  </a:lnTo>
                  <a:lnTo>
                    <a:pt x="78" y="28"/>
                  </a:lnTo>
                  <a:lnTo>
                    <a:pt x="68" y="20"/>
                  </a:lnTo>
                  <a:lnTo>
                    <a:pt x="68" y="18"/>
                  </a:lnTo>
                  <a:lnTo>
                    <a:pt x="68" y="16"/>
                  </a:lnTo>
                  <a:lnTo>
                    <a:pt x="70" y="18"/>
                  </a:lnTo>
                  <a:lnTo>
                    <a:pt x="72" y="18"/>
                  </a:lnTo>
                  <a:lnTo>
                    <a:pt x="74" y="20"/>
                  </a:lnTo>
                  <a:lnTo>
                    <a:pt x="60" y="12"/>
                  </a:lnTo>
                  <a:lnTo>
                    <a:pt x="54" y="6"/>
                  </a:lnTo>
                  <a:lnTo>
                    <a:pt x="50" y="0"/>
                  </a:lnTo>
                  <a:lnTo>
                    <a:pt x="46" y="0"/>
                  </a:lnTo>
                  <a:lnTo>
                    <a:pt x="44" y="4"/>
                  </a:lnTo>
                  <a:lnTo>
                    <a:pt x="42" y="8"/>
                  </a:lnTo>
                  <a:lnTo>
                    <a:pt x="40" y="12"/>
                  </a:lnTo>
                  <a:lnTo>
                    <a:pt x="38" y="16"/>
                  </a:lnTo>
                  <a:lnTo>
                    <a:pt x="44" y="10"/>
                  </a:lnTo>
                  <a:close/>
                </a:path>
              </a:pathLst>
            </a:custGeom>
            <a:solidFill>
              <a:srgbClr val="39704A"/>
            </a:solidFill>
            <a:ln w="3175">
              <a:solidFill>
                <a:srgbClr val="1D1D1B"/>
              </a:solidFill>
              <a:round/>
              <a:headEnd/>
              <a:tailEnd/>
            </a:ln>
          </p:spPr>
          <p:txBody>
            <a:bodyPr/>
            <a:lstStyle/>
            <a:p>
              <a:endParaRPr lang="en-US"/>
            </a:p>
          </p:txBody>
        </p:sp>
        <p:sp>
          <p:nvSpPr>
            <p:cNvPr id="30621" name="Freeform 1680"/>
            <p:cNvSpPr>
              <a:spLocks/>
            </p:cNvSpPr>
            <p:nvPr/>
          </p:nvSpPr>
          <p:spPr bwMode="auto">
            <a:xfrm>
              <a:off x="1216" y="2434"/>
              <a:ext cx="70" cy="78"/>
            </a:xfrm>
            <a:custGeom>
              <a:avLst/>
              <a:gdLst>
                <a:gd name="T0" fmla="*/ 48 w 70"/>
                <a:gd name="T1" fmla="*/ 0 h 78"/>
                <a:gd name="T2" fmla="*/ 44 w 70"/>
                <a:gd name="T3" fmla="*/ 2 h 78"/>
                <a:gd name="T4" fmla="*/ 44 w 70"/>
                <a:gd name="T5" fmla="*/ 4 h 78"/>
                <a:gd name="T6" fmla="*/ 40 w 70"/>
                <a:gd name="T7" fmla="*/ 8 h 78"/>
                <a:gd name="T8" fmla="*/ 40 w 70"/>
                <a:gd name="T9" fmla="*/ 14 h 78"/>
                <a:gd name="T10" fmla="*/ 38 w 70"/>
                <a:gd name="T11" fmla="*/ 20 h 78"/>
                <a:gd name="T12" fmla="*/ 26 w 70"/>
                <a:gd name="T13" fmla="*/ 40 h 78"/>
                <a:gd name="T14" fmla="*/ 18 w 70"/>
                <a:gd name="T15" fmla="*/ 48 h 78"/>
                <a:gd name="T16" fmla="*/ 10 w 70"/>
                <a:gd name="T17" fmla="*/ 56 h 78"/>
                <a:gd name="T18" fmla="*/ 14 w 70"/>
                <a:gd name="T19" fmla="*/ 56 h 78"/>
                <a:gd name="T20" fmla="*/ 18 w 70"/>
                <a:gd name="T21" fmla="*/ 56 h 78"/>
                <a:gd name="T22" fmla="*/ 24 w 70"/>
                <a:gd name="T23" fmla="*/ 52 h 78"/>
                <a:gd name="T24" fmla="*/ 26 w 70"/>
                <a:gd name="T25" fmla="*/ 52 h 78"/>
                <a:gd name="T26" fmla="*/ 26 w 70"/>
                <a:gd name="T27" fmla="*/ 54 h 78"/>
                <a:gd name="T28" fmla="*/ 26 w 70"/>
                <a:gd name="T29" fmla="*/ 56 h 78"/>
                <a:gd name="T30" fmla="*/ 14 w 70"/>
                <a:gd name="T31" fmla="*/ 68 h 78"/>
                <a:gd name="T32" fmla="*/ 8 w 70"/>
                <a:gd name="T33" fmla="*/ 74 h 78"/>
                <a:gd name="T34" fmla="*/ 0 w 70"/>
                <a:gd name="T35" fmla="*/ 78 h 78"/>
                <a:gd name="T36" fmla="*/ 6 w 70"/>
                <a:gd name="T37" fmla="*/ 78 h 78"/>
                <a:gd name="T38" fmla="*/ 12 w 70"/>
                <a:gd name="T39" fmla="*/ 78 h 78"/>
                <a:gd name="T40" fmla="*/ 32 w 70"/>
                <a:gd name="T41" fmla="*/ 66 h 78"/>
                <a:gd name="T42" fmla="*/ 40 w 70"/>
                <a:gd name="T43" fmla="*/ 60 h 78"/>
                <a:gd name="T44" fmla="*/ 44 w 70"/>
                <a:gd name="T45" fmla="*/ 56 h 78"/>
                <a:gd name="T46" fmla="*/ 46 w 70"/>
                <a:gd name="T47" fmla="*/ 50 h 78"/>
                <a:gd name="T48" fmla="*/ 46 w 70"/>
                <a:gd name="T49" fmla="*/ 70 h 78"/>
                <a:gd name="T50" fmla="*/ 50 w 70"/>
                <a:gd name="T51" fmla="*/ 58 h 78"/>
                <a:gd name="T52" fmla="*/ 50 w 70"/>
                <a:gd name="T53" fmla="*/ 54 h 78"/>
                <a:gd name="T54" fmla="*/ 50 w 70"/>
                <a:gd name="T55" fmla="*/ 48 h 78"/>
                <a:gd name="T56" fmla="*/ 60 w 70"/>
                <a:gd name="T57" fmla="*/ 54 h 78"/>
                <a:gd name="T58" fmla="*/ 64 w 70"/>
                <a:gd name="T59" fmla="*/ 58 h 78"/>
                <a:gd name="T60" fmla="*/ 70 w 70"/>
                <a:gd name="T61" fmla="*/ 58 h 78"/>
                <a:gd name="T62" fmla="*/ 70 w 70"/>
                <a:gd name="T63" fmla="*/ 56 h 78"/>
                <a:gd name="T64" fmla="*/ 70 w 70"/>
                <a:gd name="T65" fmla="*/ 52 h 78"/>
                <a:gd name="T66" fmla="*/ 66 w 70"/>
                <a:gd name="T67" fmla="*/ 46 h 78"/>
                <a:gd name="T68" fmla="*/ 62 w 70"/>
                <a:gd name="T69" fmla="*/ 40 h 78"/>
                <a:gd name="T70" fmla="*/ 60 w 70"/>
                <a:gd name="T71" fmla="*/ 34 h 78"/>
                <a:gd name="T72" fmla="*/ 62 w 70"/>
                <a:gd name="T73" fmla="*/ 40 h 78"/>
                <a:gd name="T74" fmla="*/ 64 w 70"/>
                <a:gd name="T75" fmla="*/ 42 h 78"/>
                <a:gd name="T76" fmla="*/ 66 w 70"/>
                <a:gd name="T77" fmla="*/ 44 h 78"/>
                <a:gd name="T78" fmla="*/ 66 w 70"/>
                <a:gd name="T79" fmla="*/ 40 h 78"/>
                <a:gd name="T80" fmla="*/ 66 w 70"/>
                <a:gd name="T81" fmla="*/ 36 h 78"/>
                <a:gd name="T82" fmla="*/ 50 w 70"/>
                <a:gd name="T83" fmla="*/ 2 h 78"/>
                <a:gd name="T84" fmla="*/ 48 w 70"/>
                <a:gd name="T85" fmla="*/ 0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78"/>
                <a:gd name="T131" fmla="*/ 70 w 70"/>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78">
                  <a:moveTo>
                    <a:pt x="48" y="0"/>
                  </a:moveTo>
                  <a:lnTo>
                    <a:pt x="44" y="2"/>
                  </a:lnTo>
                  <a:lnTo>
                    <a:pt x="44" y="4"/>
                  </a:lnTo>
                  <a:lnTo>
                    <a:pt x="40" y="8"/>
                  </a:lnTo>
                  <a:lnTo>
                    <a:pt x="40" y="14"/>
                  </a:lnTo>
                  <a:lnTo>
                    <a:pt x="38" y="20"/>
                  </a:lnTo>
                  <a:lnTo>
                    <a:pt x="26" y="40"/>
                  </a:lnTo>
                  <a:lnTo>
                    <a:pt x="18" y="48"/>
                  </a:lnTo>
                  <a:lnTo>
                    <a:pt x="10" y="56"/>
                  </a:lnTo>
                  <a:lnTo>
                    <a:pt x="14" y="56"/>
                  </a:lnTo>
                  <a:lnTo>
                    <a:pt x="18" y="56"/>
                  </a:lnTo>
                  <a:lnTo>
                    <a:pt x="24" y="52"/>
                  </a:lnTo>
                  <a:lnTo>
                    <a:pt x="26" y="52"/>
                  </a:lnTo>
                  <a:lnTo>
                    <a:pt x="26" y="54"/>
                  </a:lnTo>
                  <a:lnTo>
                    <a:pt x="26" y="56"/>
                  </a:lnTo>
                  <a:lnTo>
                    <a:pt x="14" y="68"/>
                  </a:lnTo>
                  <a:lnTo>
                    <a:pt x="8" y="74"/>
                  </a:lnTo>
                  <a:lnTo>
                    <a:pt x="0" y="78"/>
                  </a:lnTo>
                  <a:lnTo>
                    <a:pt x="6" y="78"/>
                  </a:lnTo>
                  <a:lnTo>
                    <a:pt x="12" y="78"/>
                  </a:lnTo>
                  <a:lnTo>
                    <a:pt x="32" y="66"/>
                  </a:lnTo>
                  <a:lnTo>
                    <a:pt x="40" y="60"/>
                  </a:lnTo>
                  <a:lnTo>
                    <a:pt x="44" y="56"/>
                  </a:lnTo>
                  <a:lnTo>
                    <a:pt x="46" y="50"/>
                  </a:lnTo>
                  <a:lnTo>
                    <a:pt x="46" y="70"/>
                  </a:lnTo>
                  <a:lnTo>
                    <a:pt x="50" y="58"/>
                  </a:lnTo>
                  <a:lnTo>
                    <a:pt x="50" y="54"/>
                  </a:lnTo>
                  <a:lnTo>
                    <a:pt x="50" y="48"/>
                  </a:lnTo>
                  <a:lnTo>
                    <a:pt x="60" y="54"/>
                  </a:lnTo>
                  <a:lnTo>
                    <a:pt x="64" y="58"/>
                  </a:lnTo>
                  <a:lnTo>
                    <a:pt x="70" y="58"/>
                  </a:lnTo>
                  <a:lnTo>
                    <a:pt x="70" y="56"/>
                  </a:lnTo>
                  <a:lnTo>
                    <a:pt x="70" y="52"/>
                  </a:lnTo>
                  <a:lnTo>
                    <a:pt x="66" y="46"/>
                  </a:lnTo>
                  <a:lnTo>
                    <a:pt x="62" y="40"/>
                  </a:lnTo>
                  <a:lnTo>
                    <a:pt x="60" y="34"/>
                  </a:lnTo>
                  <a:lnTo>
                    <a:pt x="62" y="40"/>
                  </a:lnTo>
                  <a:lnTo>
                    <a:pt x="64" y="42"/>
                  </a:lnTo>
                  <a:lnTo>
                    <a:pt x="66" y="44"/>
                  </a:lnTo>
                  <a:lnTo>
                    <a:pt x="66" y="40"/>
                  </a:lnTo>
                  <a:lnTo>
                    <a:pt x="66" y="36"/>
                  </a:lnTo>
                  <a:lnTo>
                    <a:pt x="50" y="2"/>
                  </a:lnTo>
                  <a:lnTo>
                    <a:pt x="48" y="0"/>
                  </a:lnTo>
                  <a:close/>
                </a:path>
              </a:pathLst>
            </a:custGeom>
            <a:solidFill>
              <a:srgbClr val="39704A"/>
            </a:solidFill>
            <a:ln w="3175">
              <a:solidFill>
                <a:srgbClr val="1D1D1B"/>
              </a:solidFill>
              <a:round/>
              <a:headEnd/>
              <a:tailEnd/>
            </a:ln>
          </p:spPr>
          <p:txBody>
            <a:bodyPr/>
            <a:lstStyle/>
            <a:p>
              <a:endParaRPr lang="en-US"/>
            </a:p>
          </p:txBody>
        </p:sp>
        <p:sp>
          <p:nvSpPr>
            <p:cNvPr id="30622" name="Freeform 1681"/>
            <p:cNvSpPr>
              <a:spLocks/>
            </p:cNvSpPr>
            <p:nvPr/>
          </p:nvSpPr>
          <p:spPr bwMode="auto">
            <a:xfrm>
              <a:off x="1264" y="2504"/>
              <a:ext cx="32" cy="36"/>
            </a:xfrm>
            <a:custGeom>
              <a:avLst/>
              <a:gdLst>
                <a:gd name="T0" fmla="*/ 6 w 32"/>
                <a:gd name="T1" fmla="*/ 0 h 36"/>
                <a:gd name="T2" fmla="*/ 6 w 32"/>
                <a:gd name="T3" fmla="*/ 4 h 36"/>
                <a:gd name="T4" fmla="*/ 8 w 32"/>
                <a:gd name="T5" fmla="*/ 6 h 36"/>
                <a:gd name="T6" fmla="*/ 8 w 32"/>
                <a:gd name="T7" fmla="*/ 10 h 36"/>
                <a:gd name="T8" fmla="*/ 8 w 32"/>
                <a:gd name="T9" fmla="*/ 14 h 36"/>
                <a:gd name="T10" fmla="*/ 12 w 32"/>
                <a:gd name="T11" fmla="*/ 16 h 36"/>
                <a:gd name="T12" fmla="*/ 18 w 32"/>
                <a:gd name="T13" fmla="*/ 18 h 36"/>
                <a:gd name="T14" fmla="*/ 20 w 32"/>
                <a:gd name="T15" fmla="*/ 24 h 36"/>
                <a:gd name="T16" fmla="*/ 24 w 32"/>
                <a:gd name="T17" fmla="*/ 26 h 36"/>
                <a:gd name="T18" fmla="*/ 30 w 32"/>
                <a:gd name="T19" fmla="*/ 30 h 36"/>
                <a:gd name="T20" fmla="*/ 32 w 32"/>
                <a:gd name="T21" fmla="*/ 34 h 36"/>
                <a:gd name="T22" fmla="*/ 24 w 32"/>
                <a:gd name="T23" fmla="*/ 36 h 36"/>
                <a:gd name="T24" fmla="*/ 10 w 32"/>
                <a:gd name="T25" fmla="*/ 26 h 36"/>
                <a:gd name="T26" fmla="*/ 4 w 32"/>
                <a:gd name="T27" fmla="*/ 22 h 36"/>
                <a:gd name="T28" fmla="*/ 0 w 32"/>
                <a:gd name="T29" fmla="*/ 14 h 36"/>
                <a:gd name="T30" fmla="*/ 6 w 32"/>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6"/>
                <a:gd name="T50" fmla="*/ 32 w 3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6">
                  <a:moveTo>
                    <a:pt x="6" y="0"/>
                  </a:moveTo>
                  <a:lnTo>
                    <a:pt x="6" y="4"/>
                  </a:lnTo>
                  <a:lnTo>
                    <a:pt x="8" y="6"/>
                  </a:lnTo>
                  <a:lnTo>
                    <a:pt x="8" y="10"/>
                  </a:lnTo>
                  <a:lnTo>
                    <a:pt x="8" y="14"/>
                  </a:lnTo>
                  <a:lnTo>
                    <a:pt x="12" y="16"/>
                  </a:lnTo>
                  <a:lnTo>
                    <a:pt x="18" y="18"/>
                  </a:lnTo>
                  <a:lnTo>
                    <a:pt x="20" y="24"/>
                  </a:lnTo>
                  <a:lnTo>
                    <a:pt x="24" y="26"/>
                  </a:lnTo>
                  <a:lnTo>
                    <a:pt x="30" y="30"/>
                  </a:lnTo>
                  <a:lnTo>
                    <a:pt x="32" y="34"/>
                  </a:lnTo>
                  <a:lnTo>
                    <a:pt x="24" y="36"/>
                  </a:lnTo>
                  <a:lnTo>
                    <a:pt x="10" y="26"/>
                  </a:lnTo>
                  <a:lnTo>
                    <a:pt x="4" y="22"/>
                  </a:lnTo>
                  <a:lnTo>
                    <a:pt x="0" y="14"/>
                  </a:lnTo>
                  <a:lnTo>
                    <a:pt x="6" y="0"/>
                  </a:lnTo>
                  <a:close/>
                </a:path>
              </a:pathLst>
            </a:custGeom>
            <a:solidFill>
              <a:srgbClr val="39704A"/>
            </a:solidFill>
            <a:ln w="3175">
              <a:solidFill>
                <a:srgbClr val="1D1D1B"/>
              </a:solidFill>
              <a:round/>
              <a:headEnd/>
              <a:tailEnd/>
            </a:ln>
          </p:spPr>
          <p:txBody>
            <a:bodyPr/>
            <a:lstStyle/>
            <a:p>
              <a:endParaRPr lang="en-US"/>
            </a:p>
          </p:txBody>
        </p:sp>
        <p:sp>
          <p:nvSpPr>
            <p:cNvPr id="30623" name="Freeform 1682"/>
            <p:cNvSpPr>
              <a:spLocks/>
            </p:cNvSpPr>
            <p:nvPr/>
          </p:nvSpPr>
          <p:spPr bwMode="auto">
            <a:xfrm>
              <a:off x="430" y="2662"/>
              <a:ext cx="72" cy="150"/>
            </a:xfrm>
            <a:custGeom>
              <a:avLst/>
              <a:gdLst>
                <a:gd name="T0" fmla="*/ 14 w 72"/>
                <a:gd name="T1" fmla="*/ 2 h 150"/>
                <a:gd name="T2" fmla="*/ 12 w 72"/>
                <a:gd name="T3" fmla="*/ 36 h 150"/>
                <a:gd name="T4" fmla="*/ 12 w 72"/>
                <a:gd name="T5" fmla="*/ 68 h 150"/>
                <a:gd name="T6" fmla="*/ 10 w 72"/>
                <a:gd name="T7" fmla="*/ 100 h 150"/>
                <a:gd name="T8" fmla="*/ 8 w 72"/>
                <a:gd name="T9" fmla="*/ 132 h 150"/>
                <a:gd name="T10" fmla="*/ 8 w 72"/>
                <a:gd name="T11" fmla="*/ 136 h 150"/>
                <a:gd name="T12" fmla="*/ 6 w 72"/>
                <a:gd name="T13" fmla="*/ 140 h 150"/>
                <a:gd name="T14" fmla="*/ 0 w 72"/>
                <a:gd name="T15" fmla="*/ 150 h 150"/>
                <a:gd name="T16" fmla="*/ 8 w 72"/>
                <a:gd name="T17" fmla="*/ 146 h 150"/>
                <a:gd name="T18" fmla="*/ 18 w 72"/>
                <a:gd name="T19" fmla="*/ 144 h 150"/>
                <a:gd name="T20" fmla="*/ 34 w 72"/>
                <a:gd name="T21" fmla="*/ 144 h 150"/>
                <a:gd name="T22" fmla="*/ 54 w 72"/>
                <a:gd name="T23" fmla="*/ 144 h 150"/>
                <a:gd name="T24" fmla="*/ 72 w 72"/>
                <a:gd name="T25" fmla="*/ 144 h 150"/>
                <a:gd name="T26" fmla="*/ 72 w 72"/>
                <a:gd name="T27" fmla="*/ 140 h 150"/>
                <a:gd name="T28" fmla="*/ 70 w 72"/>
                <a:gd name="T29" fmla="*/ 138 h 150"/>
                <a:gd name="T30" fmla="*/ 64 w 72"/>
                <a:gd name="T31" fmla="*/ 136 h 150"/>
                <a:gd name="T32" fmla="*/ 56 w 72"/>
                <a:gd name="T33" fmla="*/ 132 h 150"/>
                <a:gd name="T34" fmla="*/ 54 w 72"/>
                <a:gd name="T35" fmla="*/ 130 h 150"/>
                <a:gd name="T36" fmla="*/ 52 w 72"/>
                <a:gd name="T37" fmla="*/ 128 h 150"/>
                <a:gd name="T38" fmla="*/ 48 w 72"/>
                <a:gd name="T39" fmla="*/ 94 h 150"/>
                <a:gd name="T40" fmla="*/ 44 w 72"/>
                <a:gd name="T41" fmla="*/ 62 h 150"/>
                <a:gd name="T42" fmla="*/ 38 w 72"/>
                <a:gd name="T43" fmla="*/ 0 h 150"/>
                <a:gd name="T44" fmla="*/ 14 w 72"/>
                <a:gd name="T45" fmla="*/ 2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150"/>
                <a:gd name="T71" fmla="*/ 72 w 72"/>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150">
                  <a:moveTo>
                    <a:pt x="14" y="2"/>
                  </a:moveTo>
                  <a:lnTo>
                    <a:pt x="12" y="36"/>
                  </a:lnTo>
                  <a:lnTo>
                    <a:pt x="12" y="68"/>
                  </a:lnTo>
                  <a:lnTo>
                    <a:pt x="10" y="100"/>
                  </a:lnTo>
                  <a:lnTo>
                    <a:pt x="8" y="132"/>
                  </a:lnTo>
                  <a:lnTo>
                    <a:pt x="8" y="136"/>
                  </a:lnTo>
                  <a:lnTo>
                    <a:pt x="6" y="140"/>
                  </a:lnTo>
                  <a:lnTo>
                    <a:pt x="0" y="150"/>
                  </a:lnTo>
                  <a:lnTo>
                    <a:pt x="8" y="146"/>
                  </a:lnTo>
                  <a:lnTo>
                    <a:pt x="18" y="144"/>
                  </a:lnTo>
                  <a:lnTo>
                    <a:pt x="34" y="144"/>
                  </a:lnTo>
                  <a:lnTo>
                    <a:pt x="54" y="144"/>
                  </a:lnTo>
                  <a:lnTo>
                    <a:pt x="72" y="144"/>
                  </a:lnTo>
                  <a:lnTo>
                    <a:pt x="72" y="140"/>
                  </a:lnTo>
                  <a:lnTo>
                    <a:pt x="70" y="138"/>
                  </a:lnTo>
                  <a:lnTo>
                    <a:pt x="64" y="136"/>
                  </a:lnTo>
                  <a:lnTo>
                    <a:pt x="56" y="132"/>
                  </a:lnTo>
                  <a:lnTo>
                    <a:pt x="54" y="130"/>
                  </a:lnTo>
                  <a:lnTo>
                    <a:pt x="52" y="128"/>
                  </a:lnTo>
                  <a:lnTo>
                    <a:pt x="48" y="94"/>
                  </a:lnTo>
                  <a:lnTo>
                    <a:pt x="44" y="62"/>
                  </a:lnTo>
                  <a:lnTo>
                    <a:pt x="38" y="0"/>
                  </a:lnTo>
                  <a:lnTo>
                    <a:pt x="14" y="2"/>
                  </a:lnTo>
                  <a:close/>
                </a:path>
              </a:pathLst>
            </a:custGeom>
            <a:solidFill>
              <a:srgbClr val="894324"/>
            </a:solidFill>
            <a:ln w="3175">
              <a:solidFill>
                <a:srgbClr val="1D1D1B"/>
              </a:solidFill>
              <a:round/>
              <a:headEnd/>
              <a:tailEnd/>
            </a:ln>
          </p:spPr>
          <p:txBody>
            <a:bodyPr/>
            <a:lstStyle/>
            <a:p>
              <a:endParaRPr lang="en-US"/>
            </a:p>
          </p:txBody>
        </p:sp>
        <p:sp>
          <p:nvSpPr>
            <p:cNvPr id="30624" name="Freeform 1683"/>
            <p:cNvSpPr>
              <a:spLocks/>
            </p:cNvSpPr>
            <p:nvPr/>
          </p:nvSpPr>
          <p:spPr bwMode="auto">
            <a:xfrm>
              <a:off x="442" y="2686"/>
              <a:ext cx="32" cy="46"/>
            </a:xfrm>
            <a:custGeom>
              <a:avLst/>
              <a:gdLst>
                <a:gd name="T0" fmla="*/ 0 w 32"/>
                <a:gd name="T1" fmla="*/ 4 h 46"/>
                <a:gd name="T2" fmla="*/ 0 w 32"/>
                <a:gd name="T3" fmla="*/ 38 h 46"/>
                <a:gd name="T4" fmla="*/ 4 w 32"/>
                <a:gd name="T5" fmla="*/ 42 h 46"/>
                <a:gd name="T6" fmla="*/ 8 w 32"/>
                <a:gd name="T7" fmla="*/ 42 h 46"/>
                <a:gd name="T8" fmla="*/ 12 w 32"/>
                <a:gd name="T9" fmla="*/ 38 h 46"/>
                <a:gd name="T10" fmla="*/ 16 w 32"/>
                <a:gd name="T11" fmla="*/ 32 h 46"/>
                <a:gd name="T12" fmla="*/ 20 w 32"/>
                <a:gd name="T13" fmla="*/ 28 h 46"/>
                <a:gd name="T14" fmla="*/ 24 w 32"/>
                <a:gd name="T15" fmla="*/ 28 h 46"/>
                <a:gd name="T16" fmla="*/ 30 w 32"/>
                <a:gd name="T17" fmla="*/ 46 h 46"/>
                <a:gd name="T18" fmla="*/ 32 w 32"/>
                <a:gd name="T19" fmla="*/ 0 h 46"/>
                <a:gd name="T20" fmla="*/ 0 w 3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6"/>
                <a:gd name="T35" fmla="*/ 32 w 3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6">
                  <a:moveTo>
                    <a:pt x="0" y="4"/>
                  </a:moveTo>
                  <a:lnTo>
                    <a:pt x="0" y="38"/>
                  </a:lnTo>
                  <a:lnTo>
                    <a:pt x="4" y="42"/>
                  </a:lnTo>
                  <a:lnTo>
                    <a:pt x="8" y="42"/>
                  </a:lnTo>
                  <a:lnTo>
                    <a:pt x="12" y="38"/>
                  </a:lnTo>
                  <a:lnTo>
                    <a:pt x="16" y="32"/>
                  </a:lnTo>
                  <a:lnTo>
                    <a:pt x="20" y="28"/>
                  </a:lnTo>
                  <a:lnTo>
                    <a:pt x="24" y="28"/>
                  </a:lnTo>
                  <a:lnTo>
                    <a:pt x="30" y="46"/>
                  </a:lnTo>
                  <a:lnTo>
                    <a:pt x="32" y="0"/>
                  </a:lnTo>
                  <a:lnTo>
                    <a:pt x="0" y="4"/>
                  </a:lnTo>
                  <a:close/>
                </a:path>
              </a:pathLst>
            </a:custGeom>
            <a:solidFill>
              <a:srgbClr val="30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25" name="Freeform 1684"/>
            <p:cNvSpPr>
              <a:spLocks/>
            </p:cNvSpPr>
            <p:nvPr/>
          </p:nvSpPr>
          <p:spPr bwMode="auto">
            <a:xfrm>
              <a:off x="284" y="2574"/>
              <a:ext cx="330" cy="164"/>
            </a:xfrm>
            <a:custGeom>
              <a:avLst/>
              <a:gdLst>
                <a:gd name="T0" fmla="*/ 236 w 330"/>
                <a:gd name="T1" fmla="*/ 26 h 164"/>
                <a:gd name="T2" fmla="*/ 270 w 330"/>
                <a:gd name="T3" fmla="*/ 52 h 164"/>
                <a:gd name="T4" fmla="*/ 268 w 330"/>
                <a:gd name="T5" fmla="*/ 54 h 164"/>
                <a:gd name="T6" fmla="*/ 266 w 330"/>
                <a:gd name="T7" fmla="*/ 60 h 164"/>
                <a:gd name="T8" fmla="*/ 274 w 330"/>
                <a:gd name="T9" fmla="*/ 70 h 164"/>
                <a:gd name="T10" fmla="*/ 314 w 330"/>
                <a:gd name="T11" fmla="*/ 82 h 164"/>
                <a:gd name="T12" fmla="*/ 320 w 330"/>
                <a:gd name="T13" fmla="*/ 90 h 164"/>
                <a:gd name="T14" fmla="*/ 294 w 330"/>
                <a:gd name="T15" fmla="*/ 100 h 164"/>
                <a:gd name="T16" fmla="*/ 316 w 330"/>
                <a:gd name="T17" fmla="*/ 126 h 164"/>
                <a:gd name="T18" fmla="*/ 292 w 330"/>
                <a:gd name="T19" fmla="*/ 132 h 164"/>
                <a:gd name="T20" fmla="*/ 268 w 330"/>
                <a:gd name="T21" fmla="*/ 122 h 164"/>
                <a:gd name="T22" fmla="*/ 262 w 330"/>
                <a:gd name="T23" fmla="*/ 118 h 164"/>
                <a:gd name="T24" fmla="*/ 264 w 330"/>
                <a:gd name="T25" fmla="*/ 140 h 164"/>
                <a:gd name="T26" fmla="*/ 240 w 330"/>
                <a:gd name="T27" fmla="*/ 124 h 164"/>
                <a:gd name="T28" fmla="*/ 218 w 330"/>
                <a:gd name="T29" fmla="*/ 112 h 164"/>
                <a:gd name="T30" fmla="*/ 218 w 330"/>
                <a:gd name="T31" fmla="*/ 128 h 164"/>
                <a:gd name="T32" fmla="*/ 210 w 330"/>
                <a:gd name="T33" fmla="*/ 130 h 164"/>
                <a:gd name="T34" fmla="*/ 194 w 330"/>
                <a:gd name="T35" fmla="*/ 110 h 164"/>
                <a:gd name="T36" fmla="*/ 200 w 330"/>
                <a:gd name="T37" fmla="*/ 138 h 164"/>
                <a:gd name="T38" fmla="*/ 204 w 330"/>
                <a:gd name="T39" fmla="*/ 164 h 164"/>
                <a:gd name="T40" fmla="*/ 176 w 330"/>
                <a:gd name="T41" fmla="*/ 110 h 164"/>
                <a:gd name="T42" fmla="*/ 176 w 330"/>
                <a:gd name="T43" fmla="*/ 92 h 164"/>
                <a:gd name="T44" fmla="*/ 164 w 330"/>
                <a:gd name="T45" fmla="*/ 124 h 164"/>
                <a:gd name="T46" fmla="*/ 146 w 330"/>
                <a:gd name="T47" fmla="*/ 122 h 164"/>
                <a:gd name="T48" fmla="*/ 138 w 330"/>
                <a:gd name="T49" fmla="*/ 134 h 164"/>
                <a:gd name="T50" fmla="*/ 118 w 330"/>
                <a:gd name="T51" fmla="*/ 142 h 164"/>
                <a:gd name="T52" fmla="*/ 130 w 330"/>
                <a:gd name="T53" fmla="*/ 130 h 164"/>
                <a:gd name="T54" fmla="*/ 132 w 330"/>
                <a:gd name="T55" fmla="*/ 112 h 164"/>
                <a:gd name="T56" fmla="*/ 80 w 330"/>
                <a:gd name="T57" fmla="*/ 144 h 164"/>
                <a:gd name="T58" fmla="*/ 38 w 330"/>
                <a:gd name="T59" fmla="*/ 150 h 164"/>
                <a:gd name="T60" fmla="*/ 56 w 330"/>
                <a:gd name="T61" fmla="*/ 132 h 164"/>
                <a:gd name="T62" fmla="*/ 108 w 330"/>
                <a:gd name="T63" fmla="*/ 84 h 164"/>
                <a:gd name="T64" fmla="*/ 90 w 330"/>
                <a:gd name="T65" fmla="*/ 94 h 164"/>
                <a:gd name="T66" fmla="*/ 62 w 330"/>
                <a:gd name="T67" fmla="*/ 104 h 164"/>
                <a:gd name="T68" fmla="*/ 48 w 330"/>
                <a:gd name="T69" fmla="*/ 104 h 164"/>
                <a:gd name="T70" fmla="*/ 72 w 330"/>
                <a:gd name="T71" fmla="*/ 92 h 164"/>
                <a:gd name="T72" fmla="*/ 58 w 330"/>
                <a:gd name="T73" fmla="*/ 94 h 164"/>
                <a:gd name="T74" fmla="*/ 32 w 330"/>
                <a:gd name="T75" fmla="*/ 102 h 164"/>
                <a:gd name="T76" fmla="*/ 16 w 330"/>
                <a:gd name="T77" fmla="*/ 110 h 164"/>
                <a:gd name="T78" fmla="*/ 6 w 330"/>
                <a:gd name="T79" fmla="*/ 114 h 164"/>
                <a:gd name="T80" fmla="*/ 22 w 330"/>
                <a:gd name="T81" fmla="*/ 92 h 164"/>
                <a:gd name="T82" fmla="*/ 58 w 330"/>
                <a:gd name="T83" fmla="*/ 58 h 164"/>
                <a:gd name="T84" fmla="*/ 98 w 330"/>
                <a:gd name="T85" fmla="*/ 40 h 164"/>
                <a:gd name="T86" fmla="*/ 144 w 330"/>
                <a:gd name="T87" fmla="*/ 0 h 164"/>
                <a:gd name="T88" fmla="*/ 138 w 330"/>
                <a:gd name="T89" fmla="*/ 28 h 164"/>
                <a:gd name="T90" fmla="*/ 164 w 330"/>
                <a:gd name="T91" fmla="*/ 30 h 164"/>
                <a:gd name="T92" fmla="*/ 172 w 330"/>
                <a:gd name="T93" fmla="*/ 18 h 164"/>
                <a:gd name="T94" fmla="*/ 184 w 330"/>
                <a:gd name="T95" fmla="*/ 4 h 164"/>
                <a:gd name="T96" fmla="*/ 204 w 330"/>
                <a:gd name="T97" fmla="*/ 20 h 164"/>
                <a:gd name="T98" fmla="*/ 212 w 330"/>
                <a:gd name="T99" fmla="*/ 18 h 164"/>
                <a:gd name="T100" fmla="*/ 224 w 330"/>
                <a:gd name="T101" fmla="*/ 16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164"/>
                <a:gd name="T155" fmla="*/ 330 w 330"/>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164">
                  <a:moveTo>
                    <a:pt x="226" y="10"/>
                  </a:moveTo>
                  <a:lnTo>
                    <a:pt x="232" y="22"/>
                  </a:lnTo>
                  <a:lnTo>
                    <a:pt x="236" y="26"/>
                  </a:lnTo>
                  <a:lnTo>
                    <a:pt x="240" y="30"/>
                  </a:lnTo>
                  <a:lnTo>
                    <a:pt x="260" y="46"/>
                  </a:lnTo>
                  <a:lnTo>
                    <a:pt x="270" y="52"/>
                  </a:lnTo>
                  <a:lnTo>
                    <a:pt x="282" y="58"/>
                  </a:lnTo>
                  <a:lnTo>
                    <a:pt x="272" y="56"/>
                  </a:lnTo>
                  <a:lnTo>
                    <a:pt x="268" y="54"/>
                  </a:lnTo>
                  <a:lnTo>
                    <a:pt x="264" y="56"/>
                  </a:lnTo>
                  <a:lnTo>
                    <a:pt x="264" y="58"/>
                  </a:lnTo>
                  <a:lnTo>
                    <a:pt x="266" y="60"/>
                  </a:lnTo>
                  <a:lnTo>
                    <a:pt x="266" y="62"/>
                  </a:lnTo>
                  <a:lnTo>
                    <a:pt x="266" y="64"/>
                  </a:lnTo>
                  <a:lnTo>
                    <a:pt x="274" y="70"/>
                  </a:lnTo>
                  <a:lnTo>
                    <a:pt x="282" y="74"/>
                  </a:lnTo>
                  <a:lnTo>
                    <a:pt x="296" y="80"/>
                  </a:lnTo>
                  <a:lnTo>
                    <a:pt x="314" y="82"/>
                  </a:lnTo>
                  <a:lnTo>
                    <a:pt x="330" y="84"/>
                  </a:lnTo>
                  <a:lnTo>
                    <a:pt x="326" y="88"/>
                  </a:lnTo>
                  <a:lnTo>
                    <a:pt x="320" y="90"/>
                  </a:lnTo>
                  <a:lnTo>
                    <a:pt x="310" y="92"/>
                  </a:lnTo>
                  <a:lnTo>
                    <a:pt x="290" y="92"/>
                  </a:lnTo>
                  <a:lnTo>
                    <a:pt x="294" y="100"/>
                  </a:lnTo>
                  <a:lnTo>
                    <a:pt x="296" y="108"/>
                  </a:lnTo>
                  <a:lnTo>
                    <a:pt x="306" y="118"/>
                  </a:lnTo>
                  <a:lnTo>
                    <a:pt x="316" y="126"/>
                  </a:lnTo>
                  <a:lnTo>
                    <a:pt x="326" y="136"/>
                  </a:lnTo>
                  <a:lnTo>
                    <a:pt x="304" y="134"/>
                  </a:lnTo>
                  <a:lnTo>
                    <a:pt x="292" y="132"/>
                  </a:lnTo>
                  <a:lnTo>
                    <a:pt x="282" y="130"/>
                  </a:lnTo>
                  <a:lnTo>
                    <a:pt x="274" y="126"/>
                  </a:lnTo>
                  <a:lnTo>
                    <a:pt x="268" y="122"/>
                  </a:lnTo>
                  <a:lnTo>
                    <a:pt x="262" y="116"/>
                  </a:lnTo>
                  <a:lnTo>
                    <a:pt x="256" y="114"/>
                  </a:lnTo>
                  <a:lnTo>
                    <a:pt x="262" y="118"/>
                  </a:lnTo>
                  <a:lnTo>
                    <a:pt x="266" y="126"/>
                  </a:lnTo>
                  <a:lnTo>
                    <a:pt x="274" y="140"/>
                  </a:lnTo>
                  <a:lnTo>
                    <a:pt x="264" y="140"/>
                  </a:lnTo>
                  <a:lnTo>
                    <a:pt x="256" y="136"/>
                  </a:lnTo>
                  <a:lnTo>
                    <a:pt x="248" y="130"/>
                  </a:lnTo>
                  <a:lnTo>
                    <a:pt x="240" y="124"/>
                  </a:lnTo>
                  <a:lnTo>
                    <a:pt x="224" y="110"/>
                  </a:lnTo>
                  <a:lnTo>
                    <a:pt x="208" y="96"/>
                  </a:lnTo>
                  <a:lnTo>
                    <a:pt x="218" y="112"/>
                  </a:lnTo>
                  <a:lnTo>
                    <a:pt x="220" y="120"/>
                  </a:lnTo>
                  <a:lnTo>
                    <a:pt x="220" y="124"/>
                  </a:lnTo>
                  <a:lnTo>
                    <a:pt x="218" y="128"/>
                  </a:lnTo>
                  <a:lnTo>
                    <a:pt x="216" y="130"/>
                  </a:lnTo>
                  <a:lnTo>
                    <a:pt x="212" y="132"/>
                  </a:lnTo>
                  <a:lnTo>
                    <a:pt x="210" y="130"/>
                  </a:lnTo>
                  <a:lnTo>
                    <a:pt x="206" y="128"/>
                  </a:lnTo>
                  <a:lnTo>
                    <a:pt x="200" y="120"/>
                  </a:lnTo>
                  <a:lnTo>
                    <a:pt x="194" y="110"/>
                  </a:lnTo>
                  <a:lnTo>
                    <a:pt x="194" y="116"/>
                  </a:lnTo>
                  <a:lnTo>
                    <a:pt x="194" y="124"/>
                  </a:lnTo>
                  <a:lnTo>
                    <a:pt x="200" y="138"/>
                  </a:lnTo>
                  <a:lnTo>
                    <a:pt x="204" y="150"/>
                  </a:lnTo>
                  <a:lnTo>
                    <a:pt x="204" y="158"/>
                  </a:lnTo>
                  <a:lnTo>
                    <a:pt x="204" y="164"/>
                  </a:lnTo>
                  <a:lnTo>
                    <a:pt x="196" y="154"/>
                  </a:lnTo>
                  <a:lnTo>
                    <a:pt x="188" y="140"/>
                  </a:lnTo>
                  <a:lnTo>
                    <a:pt x="176" y="110"/>
                  </a:lnTo>
                  <a:lnTo>
                    <a:pt x="176" y="100"/>
                  </a:lnTo>
                  <a:lnTo>
                    <a:pt x="174" y="96"/>
                  </a:lnTo>
                  <a:lnTo>
                    <a:pt x="176" y="92"/>
                  </a:lnTo>
                  <a:lnTo>
                    <a:pt x="172" y="100"/>
                  </a:lnTo>
                  <a:lnTo>
                    <a:pt x="170" y="108"/>
                  </a:lnTo>
                  <a:lnTo>
                    <a:pt x="164" y="124"/>
                  </a:lnTo>
                  <a:lnTo>
                    <a:pt x="144" y="154"/>
                  </a:lnTo>
                  <a:lnTo>
                    <a:pt x="144" y="132"/>
                  </a:lnTo>
                  <a:lnTo>
                    <a:pt x="146" y="122"/>
                  </a:lnTo>
                  <a:lnTo>
                    <a:pt x="148" y="112"/>
                  </a:lnTo>
                  <a:lnTo>
                    <a:pt x="144" y="124"/>
                  </a:lnTo>
                  <a:lnTo>
                    <a:pt x="138" y="134"/>
                  </a:lnTo>
                  <a:lnTo>
                    <a:pt x="128" y="140"/>
                  </a:lnTo>
                  <a:lnTo>
                    <a:pt x="124" y="142"/>
                  </a:lnTo>
                  <a:lnTo>
                    <a:pt x="118" y="142"/>
                  </a:lnTo>
                  <a:lnTo>
                    <a:pt x="122" y="140"/>
                  </a:lnTo>
                  <a:lnTo>
                    <a:pt x="126" y="138"/>
                  </a:lnTo>
                  <a:lnTo>
                    <a:pt x="130" y="130"/>
                  </a:lnTo>
                  <a:lnTo>
                    <a:pt x="136" y="122"/>
                  </a:lnTo>
                  <a:lnTo>
                    <a:pt x="142" y="114"/>
                  </a:lnTo>
                  <a:lnTo>
                    <a:pt x="132" y="112"/>
                  </a:lnTo>
                  <a:lnTo>
                    <a:pt x="106" y="130"/>
                  </a:lnTo>
                  <a:lnTo>
                    <a:pt x="92" y="138"/>
                  </a:lnTo>
                  <a:lnTo>
                    <a:pt x="80" y="144"/>
                  </a:lnTo>
                  <a:lnTo>
                    <a:pt x="66" y="148"/>
                  </a:lnTo>
                  <a:lnTo>
                    <a:pt x="52" y="150"/>
                  </a:lnTo>
                  <a:lnTo>
                    <a:pt x="38" y="150"/>
                  </a:lnTo>
                  <a:lnTo>
                    <a:pt x="24" y="146"/>
                  </a:lnTo>
                  <a:lnTo>
                    <a:pt x="34" y="148"/>
                  </a:lnTo>
                  <a:lnTo>
                    <a:pt x="56" y="132"/>
                  </a:lnTo>
                  <a:lnTo>
                    <a:pt x="78" y="116"/>
                  </a:lnTo>
                  <a:lnTo>
                    <a:pt x="98" y="96"/>
                  </a:lnTo>
                  <a:lnTo>
                    <a:pt x="108" y="84"/>
                  </a:lnTo>
                  <a:lnTo>
                    <a:pt x="118" y="72"/>
                  </a:lnTo>
                  <a:lnTo>
                    <a:pt x="100" y="88"/>
                  </a:lnTo>
                  <a:lnTo>
                    <a:pt x="90" y="94"/>
                  </a:lnTo>
                  <a:lnTo>
                    <a:pt x="82" y="100"/>
                  </a:lnTo>
                  <a:lnTo>
                    <a:pt x="72" y="102"/>
                  </a:lnTo>
                  <a:lnTo>
                    <a:pt x="62" y="104"/>
                  </a:lnTo>
                  <a:lnTo>
                    <a:pt x="52" y="106"/>
                  </a:lnTo>
                  <a:lnTo>
                    <a:pt x="42" y="104"/>
                  </a:lnTo>
                  <a:lnTo>
                    <a:pt x="48" y="104"/>
                  </a:lnTo>
                  <a:lnTo>
                    <a:pt x="52" y="104"/>
                  </a:lnTo>
                  <a:lnTo>
                    <a:pt x="62" y="100"/>
                  </a:lnTo>
                  <a:lnTo>
                    <a:pt x="72" y="92"/>
                  </a:lnTo>
                  <a:lnTo>
                    <a:pt x="82" y="82"/>
                  </a:lnTo>
                  <a:lnTo>
                    <a:pt x="70" y="86"/>
                  </a:lnTo>
                  <a:lnTo>
                    <a:pt x="58" y="94"/>
                  </a:lnTo>
                  <a:lnTo>
                    <a:pt x="46" y="100"/>
                  </a:lnTo>
                  <a:lnTo>
                    <a:pt x="38" y="102"/>
                  </a:lnTo>
                  <a:lnTo>
                    <a:pt x="32" y="102"/>
                  </a:lnTo>
                  <a:lnTo>
                    <a:pt x="26" y="102"/>
                  </a:lnTo>
                  <a:lnTo>
                    <a:pt x="22" y="104"/>
                  </a:lnTo>
                  <a:lnTo>
                    <a:pt x="16" y="110"/>
                  </a:lnTo>
                  <a:lnTo>
                    <a:pt x="14" y="114"/>
                  </a:lnTo>
                  <a:lnTo>
                    <a:pt x="10" y="114"/>
                  </a:lnTo>
                  <a:lnTo>
                    <a:pt x="6" y="114"/>
                  </a:lnTo>
                  <a:lnTo>
                    <a:pt x="0" y="110"/>
                  </a:lnTo>
                  <a:lnTo>
                    <a:pt x="12" y="102"/>
                  </a:lnTo>
                  <a:lnTo>
                    <a:pt x="22" y="92"/>
                  </a:lnTo>
                  <a:lnTo>
                    <a:pt x="40" y="74"/>
                  </a:lnTo>
                  <a:lnTo>
                    <a:pt x="48" y="66"/>
                  </a:lnTo>
                  <a:lnTo>
                    <a:pt x="58" y="58"/>
                  </a:lnTo>
                  <a:lnTo>
                    <a:pt x="68" y="52"/>
                  </a:lnTo>
                  <a:lnTo>
                    <a:pt x="82" y="46"/>
                  </a:lnTo>
                  <a:lnTo>
                    <a:pt x="98" y="40"/>
                  </a:lnTo>
                  <a:lnTo>
                    <a:pt x="114" y="30"/>
                  </a:lnTo>
                  <a:lnTo>
                    <a:pt x="130" y="16"/>
                  </a:lnTo>
                  <a:lnTo>
                    <a:pt x="144" y="0"/>
                  </a:lnTo>
                  <a:lnTo>
                    <a:pt x="144" y="8"/>
                  </a:lnTo>
                  <a:lnTo>
                    <a:pt x="144" y="16"/>
                  </a:lnTo>
                  <a:lnTo>
                    <a:pt x="138" y="28"/>
                  </a:lnTo>
                  <a:lnTo>
                    <a:pt x="148" y="32"/>
                  </a:lnTo>
                  <a:lnTo>
                    <a:pt x="156" y="32"/>
                  </a:lnTo>
                  <a:lnTo>
                    <a:pt x="164" y="30"/>
                  </a:lnTo>
                  <a:lnTo>
                    <a:pt x="166" y="28"/>
                  </a:lnTo>
                  <a:lnTo>
                    <a:pt x="168" y="26"/>
                  </a:lnTo>
                  <a:lnTo>
                    <a:pt x="172" y="18"/>
                  </a:lnTo>
                  <a:lnTo>
                    <a:pt x="176" y="10"/>
                  </a:lnTo>
                  <a:lnTo>
                    <a:pt x="180" y="4"/>
                  </a:lnTo>
                  <a:lnTo>
                    <a:pt x="184" y="4"/>
                  </a:lnTo>
                  <a:lnTo>
                    <a:pt x="188" y="6"/>
                  </a:lnTo>
                  <a:lnTo>
                    <a:pt x="196" y="12"/>
                  </a:lnTo>
                  <a:lnTo>
                    <a:pt x="204" y="20"/>
                  </a:lnTo>
                  <a:lnTo>
                    <a:pt x="208" y="24"/>
                  </a:lnTo>
                  <a:lnTo>
                    <a:pt x="212" y="28"/>
                  </a:lnTo>
                  <a:lnTo>
                    <a:pt x="212" y="18"/>
                  </a:lnTo>
                  <a:lnTo>
                    <a:pt x="216" y="16"/>
                  </a:lnTo>
                  <a:lnTo>
                    <a:pt x="220" y="16"/>
                  </a:lnTo>
                  <a:lnTo>
                    <a:pt x="224" y="16"/>
                  </a:lnTo>
                  <a:lnTo>
                    <a:pt x="226" y="10"/>
                  </a:lnTo>
                  <a:close/>
                </a:path>
              </a:pathLst>
            </a:custGeom>
            <a:solidFill>
              <a:srgbClr val="39704A"/>
            </a:solidFill>
            <a:ln w="3175">
              <a:solidFill>
                <a:srgbClr val="1D1D1B"/>
              </a:solidFill>
              <a:round/>
              <a:headEnd/>
              <a:tailEnd/>
            </a:ln>
          </p:spPr>
          <p:txBody>
            <a:bodyPr/>
            <a:lstStyle/>
            <a:p>
              <a:endParaRPr lang="en-US"/>
            </a:p>
          </p:txBody>
        </p:sp>
        <p:sp>
          <p:nvSpPr>
            <p:cNvPr id="30626" name="Freeform 1685"/>
            <p:cNvSpPr>
              <a:spLocks/>
            </p:cNvSpPr>
            <p:nvPr/>
          </p:nvSpPr>
          <p:spPr bwMode="auto">
            <a:xfrm>
              <a:off x="328" y="2566"/>
              <a:ext cx="302" cy="116"/>
            </a:xfrm>
            <a:custGeom>
              <a:avLst/>
              <a:gdLst>
                <a:gd name="T0" fmla="*/ 80 w 302"/>
                <a:gd name="T1" fmla="*/ 36 h 116"/>
                <a:gd name="T2" fmla="*/ 66 w 302"/>
                <a:gd name="T3" fmla="*/ 46 h 116"/>
                <a:gd name="T4" fmla="*/ 30 w 302"/>
                <a:gd name="T5" fmla="*/ 52 h 116"/>
                <a:gd name="T6" fmla="*/ 42 w 302"/>
                <a:gd name="T7" fmla="*/ 58 h 116"/>
                <a:gd name="T8" fmla="*/ 84 w 302"/>
                <a:gd name="T9" fmla="*/ 56 h 116"/>
                <a:gd name="T10" fmla="*/ 68 w 302"/>
                <a:gd name="T11" fmla="*/ 70 h 116"/>
                <a:gd name="T12" fmla="*/ 48 w 302"/>
                <a:gd name="T13" fmla="*/ 78 h 116"/>
                <a:gd name="T14" fmla="*/ 92 w 302"/>
                <a:gd name="T15" fmla="*/ 74 h 116"/>
                <a:gd name="T16" fmla="*/ 126 w 302"/>
                <a:gd name="T17" fmla="*/ 54 h 116"/>
                <a:gd name="T18" fmla="*/ 124 w 302"/>
                <a:gd name="T19" fmla="*/ 94 h 116"/>
                <a:gd name="T20" fmla="*/ 130 w 302"/>
                <a:gd name="T21" fmla="*/ 80 h 116"/>
                <a:gd name="T22" fmla="*/ 132 w 302"/>
                <a:gd name="T23" fmla="*/ 70 h 116"/>
                <a:gd name="T24" fmla="*/ 144 w 302"/>
                <a:gd name="T25" fmla="*/ 78 h 116"/>
                <a:gd name="T26" fmla="*/ 166 w 302"/>
                <a:gd name="T27" fmla="*/ 104 h 116"/>
                <a:gd name="T28" fmla="*/ 176 w 302"/>
                <a:gd name="T29" fmla="*/ 90 h 116"/>
                <a:gd name="T30" fmla="*/ 170 w 302"/>
                <a:gd name="T31" fmla="*/ 66 h 116"/>
                <a:gd name="T32" fmla="*/ 194 w 302"/>
                <a:gd name="T33" fmla="*/ 86 h 116"/>
                <a:gd name="T34" fmla="*/ 216 w 302"/>
                <a:gd name="T35" fmla="*/ 92 h 116"/>
                <a:gd name="T36" fmla="*/ 216 w 302"/>
                <a:gd name="T37" fmla="*/ 90 h 116"/>
                <a:gd name="T38" fmla="*/ 200 w 302"/>
                <a:gd name="T39" fmla="*/ 70 h 116"/>
                <a:gd name="T40" fmla="*/ 192 w 302"/>
                <a:gd name="T41" fmla="*/ 56 h 116"/>
                <a:gd name="T42" fmla="*/ 208 w 302"/>
                <a:gd name="T43" fmla="*/ 68 h 116"/>
                <a:gd name="T44" fmla="*/ 226 w 302"/>
                <a:gd name="T45" fmla="*/ 76 h 116"/>
                <a:gd name="T46" fmla="*/ 266 w 302"/>
                <a:gd name="T47" fmla="*/ 80 h 116"/>
                <a:gd name="T48" fmla="*/ 240 w 302"/>
                <a:gd name="T49" fmla="*/ 72 h 116"/>
                <a:gd name="T50" fmla="*/ 230 w 302"/>
                <a:gd name="T51" fmla="*/ 60 h 116"/>
                <a:gd name="T52" fmla="*/ 252 w 302"/>
                <a:gd name="T53" fmla="*/ 72 h 116"/>
                <a:gd name="T54" fmla="*/ 274 w 302"/>
                <a:gd name="T55" fmla="*/ 78 h 116"/>
                <a:gd name="T56" fmla="*/ 302 w 302"/>
                <a:gd name="T57" fmla="*/ 78 h 116"/>
                <a:gd name="T58" fmla="*/ 270 w 302"/>
                <a:gd name="T59" fmla="*/ 68 h 116"/>
                <a:gd name="T60" fmla="*/ 236 w 302"/>
                <a:gd name="T61" fmla="*/ 56 h 116"/>
                <a:gd name="T62" fmla="*/ 216 w 302"/>
                <a:gd name="T63" fmla="*/ 46 h 116"/>
                <a:gd name="T64" fmla="*/ 186 w 302"/>
                <a:gd name="T65" fmla="*/ 18 h 116"/>
                <a:gd name="T66" fmla="*/ 158 w 302"/>
                <a:gd name="T67" fmla="*/ 0 h 116"/>
                <a:gd name="T68" fmla="*/ 136 w 302"/>
                <a:gd name="T69" fmla="*/ 4 h 116"/>
                <a:gd name="T70" fmla="*/ 104 w 302"/>
                <a:gd name="T71" fmla="*/ 22 h 116"/>
                <a:gd name="T72" fmla="*/ 88 w 302"/>
                <a:gd name="T73" fmla="*/ 32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116"/>
                <a:gd name="T113" fmla="*/ 302 w 302"/>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116">
                  <a:moveTo>
                    <a:pt x="88" y="32"/>
                  </a:moveTo>
                  <a:lnTo>
                    <a:pt x="80" y="36"/>
                  </a:lnTo>
                  <a:lnTo>
                    <a:pt x="72" y="42"/>
                  </a:lnTo>
                  <a:lnTo>
                    <a:pt x="66" y="46"/>
                  </a:lnTo>
                  <a:lnTo>
                    <a:pt x="58" y="48"/>
                  </a:lnTo>
                  <a:lnTo>
                    <a:pt x="30" y="52"/>
                  </a:lnTo>
                  <a:lnTo>
                    <a:pt x="0" y="56"/>
                  </a:lnTo>
                  <a:lnTo>
                    <a:pt x="42" y="58"/>
                  </a:lnTo>
                  <a:lnTo>
                    <a:pt x="62" y="58"/>
                  </a:lnTo>
                  <a:lnTo>
                    <a:pt x="84" y="56"/>
                  </a:lnTo>
                  <a:lnTo>
                    <a:pt x="76" y="64"/>
                  </a:lnTo>
                  <a:lnTo>
                    <a:pt x="68" y="70"/>
                  </a:lnTo>
                  <a:lnTo>
                    <a:pt x="58" y="74"/>
                  </a:lnTo>
                  <a:lnTo>
                    <a:pt x="48" y="78"/>
                  </a:lnTo>
                  <a:lnTo>
                    <a:pt x="70" y="78"/>
                  </a:lnTo>
                  <a:lnTo>
                    <a:pt x="92" y="74"/>
                  </a:lnTo>
                  <a:lnTo>
                    <a:pt x="108" y="66"/>
                  </a:lnTo>
                  <a:lnTo>
                    <a:pt x="126" y="54"/>
                  </a:lnTo>
                  <a:lnTo>
                    <a:pt x="124" y="74"/>
                  </a:lnTo>
                  <a:lnTo>
                    <a:pt x="124" y="94"/>
                  </a:lnTo>
                  <a:lnTo>
                    <a:pt x="126" y="86"/>
                  </a:lnTo>
                  <a:lnTo>
                    <a:pt x="130" y="80"/>
                  </a:lnTo>
                  <a:lnTo>
                    <a:pt x="132" y="72"/>
                  </a:lnTo>
                  <a:lnTo>
                    <a:pt x="132" y="70"/>
                  </a:lnTo>
                  <a:lnTo>
                    <a:pt x="132" y="66"/>
                  </a:lnTo>
                  <a:lnTo>
                    <a:pt x="144" y="78"/>
                  </a:lnTo>
                  <a:lnTo>
                    <a:pt x="154" y="90"/>
                  </a:lnTo>
                  <a:lnTo>
                    <a:pt x="166" y="104"/>
                  </a:lnTo>
                  <a:lnTo>
                    <a:pt x="178" y="116"/>
                  </a:lnTo>
                  <a:lnTo>
                    <a:pt x="176" y="90"/>
                  </a:lnTo>
                  <a:lnTo>
                    <a:pt x="174" y="78"/>
                  </a:lnTo>
                  <a:lnTo>
                    <a:pt x="170" y="66"/>
                  </a:lnTo>
                  <a:lnTo>
                    <a:pt x="182" y="76"/>
                  </a:lnTo>
                  <a:lnTo>
                    <a:pt x="194" y="86"/>
                  </a:lnTo>
                  <a:lnTo>
                    <a:pt x="208" y="92"/>
                  </a:lnTo>
                  <a:lnTo>
                    <a:pt x="216" y="92"/>
                  </a:lnTo>
                  <a:lnTo>
                    <a:pt x="224" y="92"/>
                  </a:lnTo>
                  <a:lnTo>
                    <a:pt x="216" y="90"/>
                  </a:lnTo>
                  <a:lnTo>
                    <a:pt x="210" y="84"/>
                  </a:lnTo>
                  <a:lnTo>
                    <a:pt x="200" y="70"/>
                  </a:lnTo>
                  <a:lnTo>
                    <a:pt x="196" y="64"/>
                  </a:lnTo>
                  <a:lnTo>
                    <a:pt x="192" y="56"/>
                  </a:lnTo>
                  <a:lnTo>
                    <a:pt x="200" y="62"/>
                  </a:lnTo>
                  <a:lnTo>
                    <a:pt x="208" y="68"/>
                  </a:lnTo>
                  <a:lnTo>
                    <a:pt x="218" y="72"/>
                  </a:lnTo>
                  <a:lnTo>
                    <a:pt x="226" y="76"/>
                  </a:lnTo>
                  <a:lnTo>
                    <a:pt x="246" y="80"/>
                  </a:lnTo>
                  <a:lnTo>
                    <a:pt x="266" y="80"/>
                  </a:lnTo>
                  <a:lnTo>
                    <a:pt x="254" y="78"/>
                  </a:lnTo>
                  <a:lnTo>
                    <a:pt x="240" y="72"/>
                  </a:lnTo>
                  <a:lnTo>
                    <a:pt x="218" y="58"/>
                  </a:lnTo>
                  <a:lnTo>
                    <a:pt x="230" y="60"/>
                  </a:lnTo>
                  <a:lnTo>
                    <a:pt x="242" y="66"/>
                  </a:lnTo>
                  <a:lnTo>
                    <a:pt x="252" y="72"/>
                  </a:lnTo>
                  <a:lnTo>
                    <a:pt x="264" y="76"/>
                  </a:lnTo>
                  <a:lnTo>
                    <a:pt x="274" y="78"/>
                  </a:lnTo>
                  <a:lnTo>
                    <a:pt x="284" y="78"/>
                  </a:lnTo>
                  <a:lnTo>
                    <a:pt x="302" y="78"/>
                  </a:lnTo>
                  <a:lnTo>
                    <a:pt x="286" y="74"/>
                  </a:lnTo>
                  <a:lnTo>
                    <a:pt x="270" y="68"/>
                  </a:lnTo>
                  <a:lnTo>
                    <a:pt x="254" y="60"/>
                  </a:lnTo>
                  <a:lnTo>
                    <a:pt x="236" y="56"/>
                  </a:lnTo>
                  <a:lnTo>
                    <a:pt x="226" y="52"/>
                  </a:lnTo>
                  <a:lnTo>
                    <a:pt x="216" y="46"/>
                  </a:lnTo>
                  <a:lnTo>
                    <a:pt x="200" y="34"/>
                  </a:lnTo>
                  <a:lnTo>
                    <a:pt x="186" y="18"/>
                  </a:lnTo>
                  <a:lnTo>
                    <a:pt x="170" y="0"/>
                  </a:lnTo>
                  <a:lnTo>
                    <a:pt x="158" y="0"/>
                  </a:lnTo>
                  <a:lnTo>
                    <a:pt x="146" y="0"/>
                  </a:lnTo>
                  <a:lnTo>
                    <a:pt x="136" y="4"/>
                  </a:lnTo>
                  <a:lnTo>
                    <a:pt x="126" y="10"/>
                  </a:lnTo>
                  <a:lnTo>
                    <a:pt x="104" y="22"/>
                  </a:lnTo>
                  <a:lnTo>
                    <a:pt x="98" y="28"/>
                  </a:lnTo>
                  <a:lnTo>
                    <a:pt x="88" y="32"/>
                  </a:lnTo>
                  <a:close/>
                </a:path>
              </a:pathLst>
            </a:custGeom>
            <a:solidFill>
              <a:srgbClr val="39704A"/>
            </a:solidFill>
            <a:ln w="3175">
              <a:solidFill>
                <a:srgbClr val="1D1D1B"/>
              </a:solidFill>
              <a:round/>
              <a:headEnd/>
              <a:tailEnd/>
            </a:ln>
          </p:spPr>
          <p:txBody>
            <a:bodyPr/>
            <a:lstStyle/>
            <a:p>
              <a:endParaRPr lang="en-US"/>
            </a:p>
          </p:txBody>
        </p:sp>
        <p:sp>
          <p:nvSpPr>
            <p:cNvPr id="30627" name="Freeform 1686"/>
            <p:cNvSpPr>
              <a:spLocks/>
            </p:cNvSpPr>
            <p:nvPr/>
          </p:nvSpPr>
          <p:spPr bwMode="auto">
            <a:xfrm>
              <a:off x="324" y="2524"/>
              <a:ext cx="278" cy="94"/>
            </a:xfrm>
            <a:custGeom>
              <a:avLst/>
              <a:gdLst>
                <a:gd name="T0" fmla="*/ 110 w 278"/>
                <a:gd name="T1" fmla="*/ 20 h 94"/>
                <a:gd name="T2" fmla="*/ 102 w 278"/>
                <a:gd name="T3" fmla="*/ 28 h 94"/>
                <a:gd name="T4" fmla="*/ 76 w 278"/>
                <a:gd name="T5" fmla="*/ 38 h 94"/>
                <a:gd name="T6" fmla="*/ 50 w 278"/>
                <a:gd name="T7" fmla="*/ 46 h 94"/>
                <a:gd name="T8" fmla="*/ 24 w 278"/>
                <a:gd name="T9" fmla="*/ 46 h 94"/>
                <a:gd name="T10" fmla="*/ 8 w 278"/>
                <a:gd name="T11" fmla="*/ 50 h 94"/>
                <a:gd name="T12" fmla="*/ 2 w 278"/>
                <a:gd name="T13" fmla="*/ 58 h 94"/>
                <a:gd name="T14" fmla="*/ 48 w 278"/>
                <a:gd name="T15" fmla="*/ 60 h 94"/>
                <a:gd name="T16" fmla="*/ 46 w 278"/>
                <a:gd name="T17" fmla="*/ 66 h 94"/>
                <a:gd name="T18" fmla="*/ 34 w 278"/>
                <a:gd name="T19" fmla="*/ 74 h 94"/>
                <a:gd name="T20" fmla="*/ 28 w 278"/>
                <a:gd name="T21" fmla="*/ 84 h 94"/>
                <a:gd name="T22" fmla="*/ 44 w 278"/>
                <a:gd name="T23" fmla="*/ 82 h 94"/>
                <a:gd name="T24" fmla="*/ 66 w 278"/>
                <a:gd name="T25" fmla="*/ 72 h 94"/>
                <a:gd name="T26" fmla="*/ 52 w 278"/>
                <a:gd name="T27" fmla="*/ 80 h 94"/>
                <a:gd name="T28" fmla="*/ 48 w 278"/>
                <a:gd name="T29" fmla="*/ 90 h 94"/>
                <a:gd name="T30" fmla="*/ 108 w 278"/>
                <a:gd name="T31" fmla="*/ 56 h 94"/>
                <a:gd name="T32" fmla="*/ 106 w 278"/>
                <a:gd name="T33" fmla="*/ 64 h 94"/>
                <a:gd name="T34" fmla="*/ 96 w 278"/>
                <a:gd name="T35" fmla="*/ 86 h 94"/>
                <a:gd name="T36" fmla="*/ 120 w 278"/>
                <a:gd name="T37" fmla="*/ 70 h 94"/>
                <a:gd name="T38" fmla="*/ 154 w 278"/>
                <a:gd name="T39" fmla="*/ 58 h 94"/>
                <a:gd name="T40" fmla="*/ 158 w 278"/>
                <a:gd name="T41" fmla="*/ 70 h 94"/>
                <a:gd name="T42" fmla="*/ 166 w 278"/>
                <a:gd name="T43" fmla="*/ 54 h 94"/>
                <a:gd name="T44" fmla="*/ 172 w 278"/>
                <a:gd name="T45" fmla="*/ 54 h 94"/>
                <a:gd name="T46" fmla="*/ 184 w 278"/>
                <a:gd name="T47" fmla="*/ 64 h 94"/>
                <a:gd name="T48" fmla="*/ 198 w 278"/>
                <a:gd name="T49" fmla="*/ 70 h 94"/>
                <a:gd name="T50" fmla="*/ 190 w 278"/>
                <a:gd name="T51" fmla="*/ 64 h 94"/>
                <a:gd name="T52" fmla="*/ 188 w 278"/>
                <a:gd name="T53" fmla="*/ 56 h 94"/>
                <a:gd name="T54" fmla="*/ 204 w 278"/>
                <a:gd name="T55" fmla="*/ 68 h 94"/>
                <a:gd name="T56" fmla="*/ 216 w 278"/>
                <a:gd name="T57" fmla="*/ 76 h 94"/>
                <a:gd name="T58" fmla="*/ 274 w 278"/>
                <a:gd name="T59" fmla="*/ 94 h 94"/>
                <a:gd name="T60" fmla="*/ 242 w 278"/>
                <a:gd name="T61" fmla="*/ 78 h 94"/>
                <a:gd name="T62" fmla="*/ 242 w 278"/>
                <a:gd name="T63" fmla="*/ 64 h 94"/>
                <a:gd name="T64" fmla="*/ 260 w 278"/>
                <a:gd name="T65" fmla="*/ 66 h 94"/>
                <a:gd name="T66" fmla="*/ 228 w 278"/>
                <a:gd name="T67" fmla="*/ 52 h 94"/>
                <a:gd name="T68" fmla="*/ 252 w 278"/>
                <a:gd name="T69" fmla="*/ 54 h 94"/>
                <a:gd name="T70" fmla="*/ 278 w 278"/>
                <a:gd name="T71" fmla="*/ 58 h 94"/>
                <a:gd name="T72" fmla="*/ 260 w 278"/>
                <a:gd name="T73" fmla="*/ 50 h 94"/>
                <a:gd name="T74" fmla="*/ 224 w 278"/>
                <a:gd name="T75" fmla="*/ 40 h 94"/>
                <a:gd name="T76" fmla="*/ 206 w 278"/>
                <a:gd name="T77" fmla="*/ 32 h 94"/>
                <a:gd name="T78" fmla="*/ 176 w 278"/>
                <a:gd name="T79" fmla="*/ 8 h 94"/>
                <a:gd name="T80" fmla="*/ 162 w 278"/>
                <a:gd name="T81" fmla="*/ 0 h 94"/>
                <a:gd name="T82" fmla="*/ 148 w 278"/>
                <a:gd name="T83" fmla="*/ 0 h 94"/>
                <a:gd name="T84" fmla="*/ 124 w 278"/>
                <a:gd name="T85" fmla="*/ 12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
                <a:gd name="T130" fmla="*/ 0 h 94"/>
                <a:gd name="T131" fmla="*/ 278 w 278"/>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 h="94">
                  <a:moveTo>
                    <a:pt x="118" y="12"/>
                  </a:moveTo>
                  <a:lnTo>
                    <a:pt x="110" y="20"/>
                  </a:lnTo>
                  <a:lnTo>
                    <a:pt x="104" y="24"/>
                  </a:lnTo>
                  <a:lnTo>
                    <a:pt x="102" y="28"/>
                  </a:lnTo>
                  <a:lnTo>
                    <a:pt x="90" y="32"/>
                  </a:lnTo>
                  <a:lnTo>
                    <a:pt x="76" y="38"/>
                  </a:lnTo>
                  <a:lnTo>
                    <a:pt x="64" y="44"/>
                  </a:lnTo>
                  <a:lnTo>
                    <a:pt x="50" y="46"/>
                  </a:lnTo>
                  <a:lnTo>
                    <a:pt x="34" y="46"/>
                  </a:lnTo>
                  <a:lnTo>
                    <a:pt x="24" y="46"/>
                  </a:lnTo>
                  <a:lnTo>
                    <a:pt x="16" y="48"/>
                  </a:lnTo>
                  <a:lnTo>
                    <a:pt x="8" y="50"/>
                  </a:lnTo>
                  <a:lnTo>
                    <a:pt x="0" y="54"/>
                  </a:lnTo>
                  <a:lnTo>
                    <a:pt x="2" y="58"/>
                  </a:lnTo>
                  <a:lnTo>
                    <a:pt x="2" y="60"/>
                  </a:lnTo>
                  <a:lnTo>
                    <a:pt x="48" y="60"/>
                  </a:lnTo>
                  <a:lnTo>
                    <a:pt x="48" y="62"/>
                  </a:lnTo>
                  <a:lnTo>
                    <a:pt x="46" y="66"/>
                  </a:lnTo>
                  <a:lnTo>
                    <a:pt x="40" y="70"/>
                  </a:lnTo>
                  <a:lnTo>
                    <a:pt x="34" y="74"/>
                  </a:lnTo>
                  <a:lnTo>
                    <a:pt x="28" y="80"/>
                  </a:lnTo>
                  <a:lnTo>
                    <a:pt x="28" y="84"/>
                  </a:lnTo>
                  <a:lnTo>
                    <a:pt x="36" y="84"/>
                  </a:lnTo>
                  <a:lnTo>
                    <a:pt x="44" y="82"/>
                  </a:lnTo>
                  <a:lnTo>
                    <a:pt x="58" y="72"/>
                  </a:lnTo>
                  <a:lnTo>
                    <a:pt x="66" y="72"/>
                  </a:lnTo>
                  <a:lnTo>
                    <a:pt x="58" y="76"/>
                  </a:lnTo>
                  <a:lnTo>
                    <a:pt x="52" y="80"/>
                  </a:lnTo>
                  <a:lnTo>
                    <a:pt x="42" y="90"/>
                  </a:lnTo>
                  <a:lnTo>
                    <a:pt x="48" y="90"/>
                  </a:lnTo>
                  <a:lnTo>
                    <a:pt x="92" y="68"/>
                  </a:lnTo>
                  <a:lnTo>
                    <a:pt x="108" y="56"/>
                  </a:lnTo>
                  <a:lnTo>
                    <a:pt x="128" y="42"/>
                  </a:lnTo>
                  <a:lnTo>
                    <a:pt x="106" y="64"/>
                  </a:lnTo>
                  <a:lnTo>
                    <a:pt x="86" y="88"/>
                  </a:lnTo>
                  <a:lnTo>
                    <a:pt x="96" y="86"/>
                  </a:lnTo>
                  <a:lnTo>
                    <a:pt x="104" y="82"/>
                  </a:lnTo>
                  <a:lnTo>
                    <a:pt x="120" y="70"/>
                  </a:lnTo>
                  <a:lnTo>
                    <a:pt x="154" y="46"/>
                  </a:lnTo>
                  <a:lnTo>
                    <a:pt x="154" y="58"/>
                  </a:lnTo>
                  <a:lnTo>
                    <a:pt x="154" y="64"/>
                  </a:lnTo>
                  <a:lnTo>
                    <a:pt x="158" y="70"/>
                  </a:lnTo>
                  <a:lnTo>
                    <a:pt x="164" y="60"/>
                  </a:lnTo>
                  <a:lnTo>
                    <a:pt x="166" y="54"/>
                  </a:lnTo>
                  <a:lnTo>
                    <a:pt x="170" y="54"/>
                  </a:lnTo>
                  <a:lnTo>
                    <a:pt x="172" y="54"/>
                  </a:lnTo>
                  <a:lnTo>
                    <a:pt x="178" y="58"/>
                  </a:lnTo>
                  <a:lnTo>
                    <a:pt x="184" y="64"/>
                  </a:lnTo>
                  <a:lnTo>
                    <a:pt x="190" y="68"/>
                  </a:lnTo>
                  <a:lnTo>
                    <a:pt x="198" y="70"/>
                  </a:lnTo>
                  <a:lnTo>
                    <a:pt x="194" y="66"/>
                  </a:lnTo>
                  <a:lnTo>
                    <a:pt x="190" y="64"/>
                  </a:lnTo>
                  <a:lnTo>
                    <a:pt x="186" y="60"/>
                  </a:lnTo>
                  <a:lnTo>
                    <a:pt x="188" y="56"/>
                  </a:lnTo>
                  <a:lnTo>
                    <a:pt x="192" y="56"/>
                  </a:lnTo>
                  <a:lnTo>
                    <a:pt x="204" y="68"/>
                  </a:lnTo>
                  <a:lnTo>
                    <a:pt x="210" y="72"/>
                  </a:lnTo>
                  <a:lnTo>
                    <a:pt x="216" y="76"/>
                  </a:lnTo>
                  <a:lnTo>
                    <a:pt x="246" y="84"/>
                  </a:lnTo>
                  <a:lnTo>
                    <a:pt x="274" y="94"/>
                  </a:lnTo>
                  <a:lnTo>
                    <a:pt x="256" y="88"/>
                  </a:lnTo>
                  <a:lnTo>
                    <a:pt x="242" y="78"/>
                  </a:lnTo>
                  <a:lnTo>
                    <a:pt x="212" y="60"/>
                  </a:lnTo>
                  <a:lnTo>
                    <a:pt x="242" y="64"/>
                  </a:lnTo>
                  <a:lnTo>
                    <a:pt x="272" y="66"/>
                  </a:lnTo>
                  <a:lnTo>
                    <a:pt x="260" y="66"/>
                  </a:lnTo>
                  <a:lnTo>
                    <a:pt x="250" y="62"/>
                  </a:lnTo>
                  <a:lnTo>
                    <a:pt x="228" y="52"/>
                  </a:lnTo>
                  <a:lnTo>
                    <a:pt x="240" y="52"/>
                  </a:lnTo>
                  <a:lnTo>
                    <a:pt x="252" y="54"/>
                  </a:lnTo>
                  <a:lnTo>
                    <a:pt x="266" y="56"/>
                  </a:lnTo>
                  <a:lnTo>
                    <a:pt x="278" y="58"/>
                  </a:lnTo>
                  <a:lnTo>
                    <a:pt x="270" y="54"/>
                  </a:lnTo>
                  <a:lnTo>
                    <a:pt x="260" y="50"/>
                  </a:lnTo>
                  <a:lnTo>
                    <a:pt x="242" y="46"/>
                  </a:lnTo>
                  <a:lnTo>
                    <a:pt x="224" y="40"/>
                  </a:lnTo>
                  <a:lnTo>
                    <a:pt x="214" y="36"/>
                  </a:lnTo>
                  <a:lnTo>
                    <a:pt x="206" y="32"/>
                  </a:lnTo>
                  <a:lnTo>
                    <a:pt x="190" y="20"/>
                  </a:lnTo>
                  <a:lnTo>
                    <a:pt x="176" y="8"/>
                  </a:lnTo>
                  <a:lnTo>
                    <a:pt x="170" y="2"/>
                  </a:lnTo>
                  <a:lnTo>
                    <a:pt x="162" y="0"/>
                  </a:lnTo>
                  <a:lnTo>
                    <a:pt x="156" y="0"/>
                  </a:lnTo>
                  <a:lnTo>
                    <a:pt x="148" y="0"/>
                  </a:lnTo>
                  <a:lnTo>
                    <a:pt x="136" y="4"/>
                  </a:lnTo>
                  <a:lnTo>
                    <a:pt x="124" y="12"/>
                  </a:lnTo>
                  <a:lnTo>
                    <a:pt x="118" y="12"/>
                  </a:lnTo>
                  <a:close/>
                </a:path>
              </a:pathLst>
            </a:custGeom>
            <a:solidFill>
              <a:srgbClr val="39704A"/>
            </a:solidFill>
            <a:ln w="3175">
              <a:solidFill>
                <a:srgbClr val="1D1D1B"/>
              </a:solidFill>
              <a:round/>
              <a:headEnd/>
              <a:tailEnd/>
            </a:ln>
          </p:spPr>
          <p:txBody>
            <a:bodyPr/>
            <a:lstStyle/>
            <a:p>
              <a:endParaRPr lang="en-US"/>
            </a:p>
          </p:txBody>
        </p:sp>
        <p:sp>
          <p:nvSpPr>
            <p:cNvPr id="30628" name="Freeform 1687"/>
            <p:cNvSpPr>
              <a:spLocks/>
            </p:cNvSpPr>
            <p:nvPr/>
          </p:nvSpPr>
          <p:spPr bwMode="auto">
            <a:xfrm>
              <a:off x="316" y="2460"/>
              <a:ext cx="316" cy="100"/>
            </a:xfrm>
            <a:custGeom>
              <a:avLst/>
              <a:gdLst>
                <a:gd name="T0" fmla="*/ 116 w 316"/>
                <a:gd name="T1" fmla="*/ 6 h 100"/>
                <a:gd name="T2" fmla="*/ 106 w 316"/>
                <a:gd name="T3" fmla="*/ 18 h 100"/>
                <a:gd name="T4" fmla="*/ 82 w 316"/>
                <a:gd name="T5" fmla="*/ 28 h 100"/>
                <a:gd name="T6" fmla="*/ 80 w 316"/>
                <a:gd name="T7" fmla="*/ 36 h 100"/>
                <a:gd name="T8" fmla="*/ 44 w 316"/>
                <a:gd name="T9" fmla="*/ 52 h 100"/>
                <a:gd name="T10" fmla="*/ 28 w 316"/>
                <a:gd name="T11" fmla="*/ 56 h 100"/>
                <a:gd name="T12" fmla="*/ 12 w 316"/>
                <a:gd name="T13" fmla="*/ 62 h 100"/>
                <a:gd name="T14" fmla="*/ 0 w 316"/>
                <a:gd name="T15" fmla="*/ 68 h 100"/>
                <a:gd name="T16" fmla="*/ 24 w 316"/>
                <a:gd name="T17" fmla="*/ 68 h 100"/>
                <a:gd name="T18" fmla="*/ 50 w 316"/>
                <a:gd name="T19" fmla="*/ 66 h 100"/>
                <a:gd name="T20" fmla="*/ 38 w 316"/>
                <a:gd name="T21" fmla="*/ 86 h 100"/>
                <a:gd name="T22" fmla="*/ 20 w 316"/>
                <a:gd name="T23" fmla="*/ 100 h 100"/>
                <a:gd name="T24" fmla="*/ 50 w 316"/>
                <a:gd name="T25" fmla="*/ 92 h 100"/>
                <a:gd name="T26" fmla="*/ 86 w 316"/>
                <a:gd name="T27" fmla="*/ 72 h 100"/>
                <a:gd name="T28" fmla="*/ 94 w 316"/>
                <a:gd name="T29" fmla="*/ 68 h 100"/>
                <a:gd name="T30" fmla="*/ 96 w 316"/>
                <a:gd name="T31" fmla="*/ 80 h 100"/>
                <a:gd name="T32" fmla="*/ 112 w 316"/>
                <a:gd name="T33" fmla="*/ 74 h 100"/>
                <a:gd name="T34" fmla="*/ 134 w 316"/>
                <a:gd name="T35" fmla="*/ 56 h 100"/>
                <a:gd name="T36" fmla="*/ 160 w 316"/>
                <a:gd name="T37" fmla="*/ 44 h 100"/>
                <a:gd name="T38" fmla="*/ 180 w 316"/>
                <a:gd name="T39" fmla="*/ 48 h 100"/>
                <a:gd name="T40" fmla="*/ 208 w 316"/>
                <a:gd name="T41" fmla="*/ 62 h 100"/>
                <a:gd name="T42" fmla="*/ 228 w 316"/>
                <a:gd name="T43" fmla="*/ 70 h 100"/>
                <a:gd name="T44" fmla="*/ 204 w 316"/>
                <a:gd name="T45" fmla="*/ 54 h 100"/>
                <a:gd name="T46" fmla="*/ 232 w 316"/>
                <a:gd name="T47" fmla="*/ 56 h 100"/>
                <a:gd name="T48" fmla="*/ 288 w 316"/>
                <a:gd name="T49" fmla="*/ 66 h 100"/>
                <a:gd name="T50" fmla="*/ 316 w 316"/>
                <a:gd name="T51" fmla="*/ 66 h 100"/>
                <a:gd name="T52" fmla="*/ 288 w 316"/>
                <a:gd name="T53" fmla="*/ 60 h 100"/>
                <a:gd name="T54" fmla="*/ 244 w 316"/>
                <a:gd name="T55" fmla="*/ 48 h 100"/>
                <a:gd name="T56" fmla="*/ 230 w 316"/>
                <a:gd name="T57" fmla="*/ 44 h 100"/>
                <a:gd name="T58" fmla="*/ 242 w 316"/>
                <a:gd name="T59" fmla="*/ 42 h 100"/>
                <a:gd name="T60" fmla="*/ 228 w 316"/>
                <a:gd name="T61" fmla="*/ 34 h 100"/>
                <a:gd name="T62" fmla="*/ 188 w 316"/>
                <a:gd name="T63" fmla="*/ 14 h 100"/>
                <a:gd name="T64" fmla="*/ 156 w 316"/>
                <a:gd name="T65" fmla="*/ 0 h 100"/>
                <a:gd name="T66" fmla="*/ 132 w 316"/>
                <a:gd name="T67" fmla="*/ 0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00"/>
                <a:gd name="T104" fmla="*/ 316 w 316"/>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00">
                  <a:moveTo>
                    <a:pt x="122" y="4"/>
                  </a:moveTo>
                  <a:lnTo>
                    <a:pt x="116" y="6"/>
                  </a:lnTo>
                  <a:lnTo>
                    <a:pt x="112" y="10"/>
                  </a:lnTo>
                  <a:lnTo>
                    <a:pt x="106" y="18"/>
                  </a:lnTo>
                  <a:lnTo>
                    <a:pt x="94" y="24"/>
                  </a:lnTo>
                  <a:lnTo>
                    <a:pt x="82" y="28"/>
                  </a:lnTo>
                  <a:lnTo>
                    <a:pt x="60" y="36"/>
                  </a:lnTo>
                  <a:lnTo>
                    <a:pt x="80" y="36"/>
                  </a:lnTo>
                  <a:lnTo>
                    <a:pt x="62" y="48"/>
                  </a:lnTo>
                  <a:lnTo>
                    <a:pt x="44" y="52"/>
                  </a:lnTo>
                  <a:lnTo>
                    <a:pt x="36" y="54"/>
                  </a:lnTo>
                  <a:lnTo>
                    <a:pt x="28" y="56"/>
                  </a:lnTo>
                  <a:lnTo>
                    <a:pt x="20" y="60"/>
                  </a:lnTo>
                  <a:lnTo>
                    <a:pt x="12" y="62"/>
                  </a:lnTo>
                  <a:lnTo>
                    <a:pt x="6" y="64"/>
                  </a:lnTo>
                  <a:lnTo>
                    <a:pt x="0" y="68"/>
                  </a:lnTo>
                  <a:lnTo>
                    <a:pt x="12" y="68"/>
                  </a:lnTo>
                  <a:lnTo>
                    <a:pt x="24" y="68"/>
                  </a:lnTo>
                  <a:lnTo>
                    <a:pt x="38" y="68"/>
                  </a:lnTo>
                  <a:lnTo>
                    <a:pt x="50" y="66"/>
                  </a:lnTo>
                  <a:lnTo>
                    <a:pt x="46" y="76"/>
                  </a:lnTo>
                  <a:lnTo>
                    <a:pt x="38" y="86"/>
                  </a:lnTo>
                  <a:lnTo>
                    <a:pt x="30" y="94"/>
                  </a:lnTo>
                  <a:lnTo>
                    <a:pt x="20" y="100"/>
                  </a:lnTo>
                  <a:lnTo>
                    <a:pt x="32" y="100"/>
                  </a:lnTo>
                  <a:lnTo>
                    <a:pt x="50" y="92"/>
                  </a:lnTo>
                  <a:lnTo>
                    <a:pt x="68" y="82"/>
                  </a:lnTo>
                  <a:lnTo>
                    <a:pt x="86" y="72"/>
                  </a:lnTo>
                  <a:lnTo>
                    <a:pt x="102" y="58"/>
                  </a:lnTo>
                  <a:lnTo>
                    <a:pt x="94" y="68"/>
                  </a:lnTo>
                  <a:lnTo>
                    <a:pt x="86" y="78"/>
                  </a:lnTo>
                  <a:lnTo>
                    <a:pt x="96" y="80"/>
                  </a:lnTo>
                  <a:lnTo>
                    <a:pt x="104" y="78"/>
                  </a:lnTo>
                  <a:lnTo>
                    <a:pt x="112" y="74"/>
                  </a:lnTo>
                  <a:lnTo>
                    <a:pt x="118" y="68"/>
                  </a:lnTo>
                  <a:lnTo>
                    <a:pt x="134" y="56"/>
                  </a:lnTo>
                  <a:lnTo>
                    <a:pt x="150" y="48"/>
                  </a:lnTo>
                  <a:lnTo>
                    <a:pt x="160" y="44"/>
                  </a:lnTo>
                  <a:lnTo>
                    <a:pt x="170" y="46"/>
                  </a:lnTo>
                  <a:lnTo>
                    <a:pt x="180" y="48"/>
                  </a:lnTo>
                  <a:lnTo>
                    <a:pt x="188" y="52"/>
                  </a:lnTo>
                  <a:lnTo>
                    <a:pt x="208" y="62"/>
                  </a:lnTo>
                  <a:lnTo>
                    <a:pt x="218" y="66"/>
                  </a:lnTo>
                  <a:lnTo>
                    <a:pt x="228" y="70"/>
                  </a:lnTo>
                  <a:lnTo>
                    <a:pt x="218" y="62"/>
                  </a:lnTo>
                  <a:lnTo>
                    <a:pt x="204" y="54"/>
                  </a:lnTo>
                  <a:lnTo>
                    <a:pt x="218" y="54"/>
                  </a:lnTo>
                  <a:lnTo>
                    <a:pt x="232" y="56"/>
                  </a:lnTo>
                  <a:lnTo>
                    <a:pt x="260" y="62"/>
                  </a:lnTo>
                  <a:lnTo>
                    <a:pt x="288" y="66"/>
                  </a:lnTo>
                  <a:lnTo>
                    <a:pt x="302" y="66"/>
                  </a:lnTo>
                  <a:lnTo>
                    <a:pt x="316" y="66"/>
                  </a:lnTo>
                  <a:lnTo>
                    <a:pt x="302" y="64"/>
                  </a:lnTo>
                  <a:lnTo>
                    <a:pt x="288" y="60"/>
                  </a:lnTo>
                  <a:lnTo>
                    <a:pt x="262" y="52"/>
                  </a:lnTo>
                  <a:lnTo>
                    <a:pt x="244" y="48"/>
                  </a:lnTo>
                  <a:lnTo>
                    <a:pt x="224" y="44"/>
                  </a:lnTo>
                  <a:lnTo>
                    <a:pt x="230" y="44"/>
                  </a:lnTo>
                  <a:lnTo>
                    <a:pt x="236" y="42"/>
                  </a:lnTo>
                  <a:lnTo>
                    <a:pt x="242" y="42"/>
                  </a:lnTo>
                  <a:lnTo>
                    <a:pt x="248" y="42"/>
                  </a:lnTo>
                  <a:lnTo>
                    <a:pt x="228" y="34"/>
                  </a:lnTo>
                  <a:lnTo>
                    <a:pt x="208" y="24"/>
                  </a:lnTo>
                  <a:lnTo>
                    <a:pt x="188" y="14"/>
                  </a:lnTo>
                  <a:lnTo>
                    <a:pt x="168" y="4"/>
                  </a:lnTo>
                  <a:lnTo>
                    <a:pt x="156" y="0"/>
                  </a:lnTo>
                  <a:lnTo>
                    <a:pt x="144" y="0"/>
                  </a:lnTo>
                  <a:lnTo>
                    <a:pt x="132" y="0"/>
                  </a:lnTo>
                  <a:lnTo>
                    <a:pt x="122" y="4"/>
                  </a:lnTo>
                  <a:close/>
                </a:path>
              </a:pathLst>
            </a:custGeom>
            <a:solidFill>
              <a:srgbClr val="39704A"/>
            </a:solidFill>
            <a:ln w="3175">
              <a:solidFill>
                <a:srgbClr val="1D1D1B"/>
              </a:solidFill>
              <a:round/>
              <a:headEnd/>
              <a:tailEnd/>
            </a:ln>
          </p:spPr>
          <p:txBody>
            <a:bodyPr/>
            <a:lstStyle/>
            <a:p>
              <a:endParaRPr lang="en-US"/>
            </a:p>
          </p:txBody>
        </p:sp>
        <p:sp>
          <p:nvSpPr>
            <p:cNvPr id="30629" name="Freeform 1688"/>
            <p:cNvSpPr>
              <a:spLocks/>
            </p:cNvSpPr>
            <p:nvPr/>
          </p:nvSpPr>
          <p:spPr bwMode="auto">
            <a:xfrm>
              <a:off x="394" y="2472"/>
              <a:ext cx="168" cy="86"/>
            </a:xfrm>
            <a:custGeom>
              <a:avLst/>
              <a:gdLst>
                <a:gd name="T0" fmla="*/ 56 w 168"/>
                <a:gd name="T1" fmla="*/ 4 h 86"/>
                <a:gd name="T2" fmla="*/ 32 w 168"/>
                <a:gd name="T3" fmla="*/ 28 h 86"/>
                <a:gd name="T4" fmla="*/ 18 w 168"/>
                <a:gd name="T5" fmla="*/ 38 h 86"/>
                <a:gd name="T6" fmla="*/ 2 w 168"/>
                <a:gd name="T7" fmla="*/ 48 h 86"/>
                <a:gd name="T8" fmla="*/ 10 w 168"/>
                <a:gd name="T9" fmla="*/ 48 h 86"/>
                <a:gd name="T10" fmla="*/ 20 w 168"/>
                <a:gd name="T11" fmla="*/ 46 h 86"/>
                <a:gd name="T12" fmla="*/ 34 w 168"/>
                <a:gd name="T13" fmla="*/ 40 h 86"/>
                <a:gd name="T14" fmla="*/ 42 w 168"/>
                <a:gd name="T15" fmla="*/ 40 h 86"/>
                <a:gd name="T16" fmla="*/ 36 w 168"/>
                <a:gd name="T17" fmla="*/ 46 h 86"/>
                <a:gd name="T18" fmla="*/ 32 w 168"/>
                <a:gd name="T19" fmla="*/ 52 h 86"/>
                <a:gd name="T20" fmla="*/ 24 w 168"/>
                <a:gd name="T21" fmla="*/ 58 h 86"/>
                <a:gd name="T22" fmla="*/ 18 w 168"/>
                <a:gd name="T23" fmla="*/ 66 h 86"/>
                <a:gd name="T24" fmla="*/ 16 w 168"/>
                <a:gd name="T25" fmla="*/ 68 h 86"/>
                <a:gd name="T26" fmla="*/ 14 w 168"/>
                <a:gd name="T27" fmla="*/ 68 h 86"/>
                <a:gd name="T28" fmla="*/ 8 w 168"/>
                <a:gd name="T29" fmla="*/ 66 h 86"/>
                <a:gd name="T30" fmla="*/ 4 w 168"/>
                <a:gd name="T31" fmla="*/ 76 h 86"/>
                <a:gd name="T32" fmla="*/ 0 w 168"/>
                <a:gd name="T33" fmla="*/ 86 h 86"/>
                <a:gd name="T34" fmla="*/ 8 w 168"/>
                <a:gd name="T35" fmla="*/ 84 h 86"/>
                <a:gd name="T36" fmla="*/ 16 w 168"/>
                <a:gd name="T37" fmla="*/ 82 h 86"/>
                <a:gd name="T38" fmla="*/ 24 w 168"/>
                <a:gd name="T39" fmla="*/ 80 h 86"/>
                <a:gd name="T40" fmla="*/ 32 w 168"/>
                <a:gd name="T41" fmla="*/ 80 h 86"/>
                <a:gd name="T42" fmla="*/ 34 w 168"/>
                <a:gd name="T43" fmla="*/ 78 h 86"/>
                <a:gd name="T44" fmla="*/ 38 w 168"/>
                <a:gd name="T45" fmla="*/ 74 h 86"/>
                <a:gd name="T46" fmla="*/ 48 w 168"/>
                <a:gd name="T47" fmla="*/ 64 h 86"/>
                <a:gd name="T48" fmla="*/ 62 w 168"/>
                <a:gd name="T49" fmla="*/ 56 h 86"/>
                <a:gd name="T50" fmla="*/ 74 w 168"/>
                <a:gd name="T51" fmla="*/ 50 h 86"/>
                <a:gd name="T52" fmla="*/ 90 w 168"/>
                <a:gd name="T53" fmla="*/ 48 h 86"/>
                <a:gd name="T54" fmla="*/ 106 w 168"/>
                <a:gd name="T55" fmla="*/ 50 h 86"/>
                <a:gd name="T56" fmla="*/ 134 w 168"/>
                <a:gd name="T57" fmla="*/ 64 h 86"/>
                <a:gd name="T58" fmla="*/ 144 w 168"/>
                <a:gd name="T59" fmla="*/ 64 h 86"/>
                <a:gd name="T60" fmla="*/ 136 w 168"/>
                <a:gd name="T61" fmla="*/ 62 h 86"/>
                <a:gd name="T62" fmla="*/ 132 w 168"/>
                <a:gd name="T63" fmla="*/ 58 h 86"/>
                <a:gd name="T64" fmla="*/ 122 w 168"/>
                <a:gd name="T65" fmla="*/ 50 h 86"/>
                <a:gd name="T66" fmla="*/ 122 w 168"/>
                <a:gd name="T67" fmla="*/ 48 h 86"/>
                <a:gd name="T68" fmla="*/ 124 w 168"/>
                <a:gd name="T69" fmla="*/ 46 h 86"/>
                <a:gd name="T70" fmla="*/ 126 w 168"/>
                <a:gd name="T71" fmla="*/ 42 h 86"/>
                <a:gd name="T72" fmla="*/ 132 w 168"/>
                <a:gd name="T73" fmla="*/ 48 h 86"/>
                <a:gd name="T74" fmla="*/ 138 w 168"/>
                <a:gd name="T75" fmla="*/ 50 h 86"/>
                <a:gd name="T76" fmla="*/ 144 w 168"/>
                <a:gd name="T77" fmla="*/ 54 h 86"/>
                <a:gd name="T78" fmla="*/ 150 w 168"/>
                <a:gd name="T79" fmla="*/ 58 h 86"/>
                <a:gd name="T80" fmla="*/ 160 w 168"/>
                <a:gd name="T81" fmla="*/ 58 h 86"/>
                <a:gd name="T82" fmla="*/ 168 w 168"/>
                <a:gd name="T83" fmla="*/ 58 h 86"/>
                <a:gd name="T84" fmla="*/ 168 w 168"/>
                <a:gd name="T85" fmla="*/ 52 h 86"/>
                <a:gd name="T86" fmla="*/ 140 w 168"/>
                <a:gd name="T87" fmla="*/ 40 h 86"/>
                <a:gd name="T88" fmla="*/ 112 w 168"/>
                <a:gd name="T89" fmla="*/ 28 h 86"/>
                <a:gd name="T90" fmla="*/ 94 w 168"/>
                <a:gd name="T91" fmla="*/ 16 h 86"/>
                <a:gd name="T92" fmla="*/ 78 w 168"/>
                <a:gd name="T93" fmla="*/ 0 h 86"/>
                <a:gd name="T94" fmla="*/ 74 w 168"/>
                <a:gd name="T95" fmla="*/ 0 h 86"/>
                <a:gd name="T96" fmla="*/ 68 w 168"/>
                <a:gd name="T97" fmla="*/ 0 h 86"/>
                <a:gd name="T98" fmla="*/ 56 w 168"/>
                <a:gd name="T99" fmla="*/ 4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
                <a:gd name="T151" fmla="*/ 0 h 86"/>
                <a:gd name="T152" fmla="*/ 168 w 168"/>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 h="86">
                  <a:moveTo>
                    <a:pt x="56" y="4"/>
                  </a:moveTo>
                  <a:lnTo>
                    <a:pt x="32" y="28"/>
                  </a:lnTo>
                  <a:lnTo>
                    <a:pt x="18" y="38"/>
                  </a:lnTo>
                  <a:lnTo>
                    <a:pt x="2" y="48"/>
                  </a:lnTo>
                  <a:lnTo>
                    <a:pt x="10" y="48"/>
                  </a:lnTo>
                  <a:lnTo>
                    <a:pt x="20" y="46"/>
                  </a:lnTo>
                  <a:lnTo>
                    <a:pt x="34" y="40"/>
                  </a:lnTo>
                  <a:lnTo>
                    <a:pt x="42" y="40"/>
                  </a:lnTo>
                  <a:lnTo>
                    <a:pt x="36" y="46"/>
                  </a:lnTo>
                  <a:lnTo>
                    <a:pt x="32" y="52"/>
                  </a:lnTo>
                  <a:lnTo>
                    <a:pt x="24" y="58"/>
                  </a:lnTo>
                  <a:lnTo>
                    <a:pt x="18" y="66"/>
                  </a:lnTo>
                  <a:lnTo>
                    <a:pt x="16" y="68"/>
                  </a:lnTo>
                  <a:lnTo>
                    <a:pt x="14" y="68"/>
                  </a:lnTo>
                  <a:lnTo>
                    <a:pt x="8" y="66"/>
                  </a:lnTo>
                  <a:lnTo>
                    <a:pt x="4" y="76"/>
                  </a:lnTo>
                  <a:lnTo>
                    <a:pt x="0" y="86"/>
                  </a:lnTo>
                  <a:lnTo>
                    <a:pt x="8" y="84"/>
                  </a:lnTo>
                  <a:lnTo>
                    <a:pt x="16" y="82"/>
                  </a:lnTo>
                  <a:lnTo>
                    <a:pt x="24" y="80"/>
                  </a:lnTo>
                  <a:lnTo>
                    <a:pt x="32" y="80"/>
                  </a:lnTo>
                  <a:lnTo>
                    <a:pt x="34" y="78"/>
                  </a:lnTo>
                  <a:lnTo>
                    <a:pt x="38" y="74"/>
                  </a:lnTo>
                  <a:lnTo>
                    <a:pt x="48" y="64"/>
                  </a:lnTo>
                  <a:lnTo>
                    <a:pt x="62" y="56"/>
                  </a:lnTo>
                  <a:lnTo>
                    <a:pt x="74" y="50"/>
                  </a:lnTo>
                  <a:lnTo>
                    <a:pt x="90" y="48"/>
                  </a:lnTo>
                  <a:lnTo>
                    <a:pt x="106" y="50"/>
                  </a:lnTo>
                  <a:lnTo>
                    <a:pt x="134" y="64"/>
                  </a:lnTo>
                  <a:lnTo>
                    <a:pt x="144" y="64"/>
                  </a:lnTo>
                  <a:lnTo>
                    <a:pt x="136" y="62"/>
                  </a:lnTo>
                  <a:lnTo>
                    <a:pt x="132" y="58"/>
                  </a:lnTo>
                  <a:lnTo>
                    <a:pt x="122" y="50"/>
                  </a:lnTo>
                  <a:lnTo>
                    <a:pt x="122" y="48"/>
                  </a:lnTo>
                  <a:lnTo>
                    <a:pt x="124" y="46"/>
                  </a:lnTo>
                  <a:lnTo>
                    <a:pt x="126" y="42"/>
                  </a:lnTo>
                  <a:lnTo>
                    <a:pt x="132" y="48"/>
                  </a:lnTo>
                  <a:lnTo>
                    <a:pt x="138" y="50"/>
                  </a:lnTo>
                  <a:lnTo>
                    <a:pt x="144" y="54"/>
                  </a:lnTo>
                  <a:lnTo>
                    <a:pt x="150" y="58"/>
                  </a:lnTo>
                  <a:lnTo>
                    <a:pt x="160" y="58"/>
                  </a:lnTo>
                  <a:lnTo>
                    <a:pt x="168" y="58"/>
                  </a:lnTo>
                  <a:lnTo>
                    <a:pt x="168" y="52"/>
                  </a:lnTo>
                  <a:lnTo>
                    <a:pt x="140" y="40"/>
                  </a:lnTo>
                  <a:lnTo>
                    <a:pt x="112" y="28"/>
                  </a:lnTo>
                  <a:lnTo>
                    <a:pt x="94" y="16"/>
                  </a:lnTo>
                  <a:lnTo>
                    <a:pt x="78" y="0"/>
                  </a:lnTo>
                  <a:lnTo>
                    <a:pt x="74" y="0"/>
                  </a:lnTo>
                  <a:lnTo>
                    <a:pt x="68" y="0"/>
                  </a:lnTo>
                  <a:lnTo>
                    <a:pt x="56" y="4"/>
                  </a:lnTo>
                  <a:close/>
                </a:path>
              </a:pathLst>
            </a:custGeom>
            <a:solidFill>
              <a:srgbClr val="39704A"/>
            </a:solidFill>
            <a:ln w="3175">
              <a:solidFill>
                <a:srgbClr val="1D1D1B"/>
              </a:solidFill>
              <a:round/>
              <a:headEnd/>
              <a:tailEnd/>
            </a:ln>
          </p:spPr>
          <p:txBody>
            <a:bodyPr/>
            <a:lstStyle/>
            <a:p>
              <a:endParaRPr lang="en-US"/>
            </a:p>
          </p:txBody>
        </p:sp>
        <p:sp>
          <p:nvSpPr>
            <p:cNvPr id="30630" name="Freeform 1689"/>
            <p:cNvSpPr>
              <a:spLocks/>
            </p:cNvSpPr>
            <p:nvPr/>
          </p:nvSpPr>
          <p:spPr bwMode="auto">
            <a:xfrm>
              <a:off x="338" y="2364"/>
              <a:ext cx="258" cy="120"/>
            </a:xfrm>
            <a:custGeom>
              <a:avLst/>
              <a:gdLst>
                <a:gd name="T0" fmla="*/ 90 w 258"/>
                <a:gd name="T1" fmla="*/ 24 h 120"/>
                <a:gd name="T2" fmla="*/ 76 w 258"/>
                <a:gd name="T3" fmla="*/ 46 h 120"/>
                <a:gd name="T4" fmla="*/ 52 w 258"/>
                <a:gd name="T5" fmla="*/ 66 h 120"/>
                <a:gd name="T6" fmla="*/ 12 w 258"/>
                <a:gd name="T7" fmla="*/ 86 h 120"/>
                <a:gd name="T8" fmla="*/ 0 w 258"/>
                <a:gd name="T9" fmla="*/ 94 h 120"/>
                <a:gd name="T10" fmla="*/ 0 w 258"/>
                <a:gd name="T11" fmla="*/ 98 h 120"/>
                <a:gd name="T12" fmla="*/ 12 w 258"/>
                <a:gd name="T13" fmla="*/ 100 h 120"/>
                <a:gd name="T14" fmla="*/ 40 w 258"/>
                <a:gd name="T15" fmla="*/ 96 h 120"/>
                <a:gd name="T16" fmla="*/ 46 w 258"/>
                <a:gd name="T17" fmla="*/ 98 h 120"/>
                <a:gd name="T18" fmla="*/ 28 w 258"/>
                <a:gd name="T19" fmla="*/ 110 h 120"/>
                <a:gd name="T20" fmla="*/ 28 w 258"/>
                <a:gd name="T21" fmla="*/ 120 h 120"/>
                <a:gd name="T22" fmla="*/ 46 w 258"/>
                <a:gd name="T23" fmla="*/ 112 h 120"/>
                <a:gd name="T24" fmla="*/ 72 w 258"/>
                <a:gd name="T25" fmla="*/ 100 h 120"/>
                <a:gd name="T26" fmla="*/ 98 w 258"/>
                <a:gd name="T27" fmla="*/ 86 h 120"/>
                <a:gd name="T28" fmla="*/ 128 w 258"/>
                <a:gd name="T29" fmla="*/ 64 h 120"/>
                <a:gd name="T30" fmla="*/ 104 w 258"/>
                <a:gd name="T31" fmla="*/ 88 h 120"/>
                <a:gd name="T32" fmla="*/ 98 w 258"/>
                <a:gd name="T33" fmla="*/ 100 h 120"/>
                <a:gd name="T34" fmla="*/ 90 w 258"/>
                <a:gd name="T35" fmla="*/ 102 h 120"/>
                <a:gd name="T36" fmla="*/ 96 w 258"/>
                <a:gd name="T37" fmla="*/ 104 h 120"/>
                <a:gd name="T38" fmla="*/ 114 w 258"/>
                <a:gd name="T39" fmla="*/ 92 h 120"/>
                <a:gd name="T40" fmla="*/ 126 w 258"/>
                <a:gd name="T41" fmla="*/ 82 h 120"/>
                <a:gd name="T42" fmla="*/ 134 w 258"/>
                <a:gd name="T43" fmla="*/ 78 h 120"/>
                <a:gd name="T44" fmla="*/ 148 w 258"/>
                <a:gd name="T45" fmla="*/ 84 h 120"/>
                <a:gd name="T46" fmla="*/ 160 w 258"/>
                <a:gd name="T47" fmla="*/ 92 h 120"/>
                <a:gd name="T48" fmla="*/ 162 w 258"/>
                <a:gd name="T49" fmla="*/ 90 h 120"/>
                <a:gd name="T50" fmla="*/ 160 w 258"/>
                <a:gd name="T51" fmla="*/ 80 h 120"/>
                <a:gd name="T52" fmla="*/ 170 w 258"/>
                <a:gd name="T53" fmla="*/ 88 h 120"/>
                <a:gd name="T54" fmla="*/ 220 w 258"/>
                <a:gd name="T55" fmla="*/ 102 h 120"/>
                <a:gd name="T56" fmla="*/ 258 w 258"/>
                <a:gd name="T57" fmla="*/ 104 h 120"/>
                <a:gd name="T58" fmla="*/ 236 w 258"/>
                <a:gd name="T59" fmla="*/ 102 h 120"/>
                <a:gd name="T60" fmla="*/ 214 w 258"/>
                <a:gd name="T61" fmla="*/ 94 h 120"/>
                <a:gd name="T62" fmla="*/ 174 w 258"/>
                <a:gd name="T63" fmla="*/ 72 h 120"/>
                <a:gd name="T64" fmla="*/ 164 w 258"/>
                <a:gd name="T65" fmla="*/ 62 h 120"/>
                <a:gd name="T66" fmla="*/ 168 w 258"/>
                <a:gd name="T67" fmla="*/ 58 h 120"/>
                <a:gd name="T68" fmla="*/ 204 w 258"/>
                <a:gd name="T69" fmla="*/ 66 h 120"/>
                <a:gd name="T70" fmla="*/ 254 w 258"/>
                <a:gd name="T71" fmla="*/ 68 h 120"/>
                <a:gd name="T72" fmla="*/ 234 w 258"/>
                <a:gd name="T73" fmla="*/ 68 h 120"/>
                <a:gd name="T74" fmla="*/ 164 w 258"/>
                <a:gd name="T75" fmla="*/ 32 h 120"/>
                <a:gd name="T76" fmla="*/ 184 w 258"/>
                <a:gd name="T77" fmla="*/ 34 h 120"/>
                <a:gd name="T78" fmla="*/ 202 w 258"/>
                <a:gd name="T79" fmla="*/ 34 h 120"/>
                <a:gd name="T80" fmla="*/ 188 w 258"/>
                <a:gd name="T81" fmla="*/ 34 h 120"/>
                <a:gd name="T82" fmla="*/ 142 w 258"/>
                <a:gd name="T83" fmla="*/ 12 h 120"/>
                <a:gd name="T84" fmla="*/ 118 w 258"/>
                <a:gd name="T85" fmla="*/ 0 h 120"/>
                <a:gd name="T86" fmla="*/ 104 w 258"/>
                <a:gd name="T87" fmla="*/ 6 h 120"/>
                <a:gd name="T88" fmla="*/ 90 w 258"/>
                <a:gd name="T89" fmla="*/ 24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120"/>
                <a:gd name="T137" fmla="*/ 258 w 258"/>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120">
                  <a:moveTo>
                    <a:pt x="96" y="10"/>
                  </a:moveTo>
                  <a:lnTo>
                    <a:pt x="90" y="24"/>
                  </a:lnTo>
                  <a:lnTo>
                    <a:pt x="86" y="36"/>
                  </a:lnTo>
                  <a:lnTo>
                    <a:pt x="76" y="46"/>
                  </a:lnTo>
                  <a:lnTo>
                    <a:pt x="64" y="56"/>
                  </a:lnTo>
                  <a:lnTo>
                    <a:pt x="52" y="66"/>
                  </a:lnTo>
                  <a:lnTo>
                    <a:pt x="40" y="74"/>
                  </a:lnTo>
                  <a:lnTo>
                    <a:pt x="12" y="86"/>
                  </a:lnTo>
                  <a:lnTo>
                    <a:pt x="2" y="92"/>
                  </a:lnTo>
                  <a:lnTo>
                    <a:pt x="0" y="94"/>
                  </a:lnTo>
                  <a:lnTo>
                    <a:pt x="0" y="96"/>
                  </a:lnTo>
                  <a:lnTo>
                    <a:pt x="0" y="98"/>
                  </a:lnTo>
                  <a:lnTo>
                    <a:pt x="6" y="100"/>
                  </a:lnTo>
                  <a:lnTo>
                    <a:pt x="12" y="100"/>
                  </a:lnTo>
                  <a:lnTo>
                    <a:pt x="26" y="100"/>
                  </a:lnTo>
                  <a:lnTo>
                    <a:pt x="40" y="96"/>
                  </a:lnTo>
                  <a:lnTo>
                    <a:pt x="56" y="92"/>
                  </a:lnTo>
                  <a:lnTo>
                    <a:pt x="46" y="98"/>
                  </a:lnTo>
                  <a:lnTo>
                    <a:pt x="36" y="104"/>
                  </a:lnTo>
                  <a:lnTo>
                    <a:pt x="28" y="110"/>
                  </a:lnTo>
                  <a:lnTo>
                    <a:pt x="20" y="120"/>
                  </a:lnTo>
                  <a:lnTo>
                    <a:pt x="28" y="120"/>
                  </a:lnTo>
                  <a:lnTo>
                    <a:pt x="34" y="118"/>
                  </a:lnTo>
                  <a:lnTo>
                    <a:pt x="46" y="112"/>
                  </a:lnTo>
                  <a:lnTo>
                    <a:pt x="58" y="106"/>
                  </a:lnTo>
                  <a:lnTo>
                    <a:pt x="72" y="100"/>
                  </a:lnTo>
                  <a:lnTo>
                    <a:pt x="88" y="94"/>
                  </a:lnTo>
                  <a:lnTo>
                    <a:pt x="98" y="86"/>
                  </a:lnTo>
                  <a:lnTo>
                    <a:pt x="114" y="76"/>
                  </a:lnTo>
                  <a:lnTo>
                    <a:pt x="128" y="64"/>
                  </a:lnTo>
                  <a:lnTo>
                    <a:pt x="112" y="80"/>
                  </a:lnTo>
                  <a:lnTo>
                    <a:pt x="104" y="88"/>
                  </a:lnTo>
                  <a:lnTo>
                    <a:pt x="100" y="100"/>
                  </a:lnTo>
                  <a:lnTo>
                    <a:pt x="98" y="100"/>
                  </a:lnTo>
                  <a:lnTo>
                    <a:pt x="94" y="102"/>
                  </a:lnTo>
                  <a:lnTo>
                    <a:pt x="90" y="102"/>
                  </a:lnTo>
                  <a:lnTo>
                    <a:pt x="90" y="104"/>
                  </a:lnTo>
                  <a:lnTo>
                    <a:pt x="96" y="104"/>
                  </a:lnTo>
                  <a:lnTo>
                    <a:pt x="104" y="98"/>
                  </a:lnTo>
                  <a:lnTo>
                    <a:pt x="114" y="92"/>
                  </a:lnTo>
                  <a:lnTo>
                    <a:pt x="122" y="86"/>
                  </a:lnTo>
                  <a:lnTo>
                    <a:pt x="126" y="82"/>
                  </a:lnTo>
                  <a:lnTo>
                    <a:pt x="128" y="76"/>
                  </a:lnTo>
                  <a:lnTo>
                    <a:pt x="134" y="78"/>
                  </a:lnTo>
                  <a:lnTo>
                    <a:pt x="138" y="80"/>
                  </a:lnTo>
                  <a:lnTo>
                    <a:pt x="148" y="84"/>
                  </a:lnTo>
                  <a:lnTo>
                    <a:pt x="156" y="90"/>
                  </a:lnTo>
                  <a:lnTo>
                    <a:pt x="160" y="92"/>
                  </a:lnTo>
                  <a:lnTo>
                    <a:pt x="166" y="92"/>
                  </a:lnTo>
                  <a:lnTo>
                    <a:pt x="162" y="90"/>
                  </a:lnTo>
                  <a:lnTo>
                    <a:pt x="162" y="86"/>
                  </a:lnTo>
                  <a:lnTo>
                    <a:pt x="160" y="80"/>
                  </a:lnTo>
                  <a:lnTo>
                    <a:pt x="166" y="86"/>
                  </a:lnTo>
                  <a:lnTo>
                    <a:pt x="170" y="88"/>
                  </a:lnTo>
                  <a:lnTo>
                    <a:pt x="182" y="94"/>
                  </a:lnTo>
                  <a:lnTo>
                    <a:pt x="220" y="102"/>
                  </a:lnTo>
                  <a:lnTo>
                    <a:pt x="240" y="106"/>
                  </a:lnTo>
                  <a:lnTo>
                    <a:pt x="258" y="104"/>
                  </a:lnTo>
                  <a:lnTo>
                    <a:pt x="246" y="104"/>
                  </a:lnTo>
                  <a:lnTo>
                    <a:pt x="236" y="102"/>
                  </a:lnTo>
                  <a:lnTo>
                    <a:pt x="224" y="100"/>
                  </a:lnTo>
                  <a:lnTo>
                    <a:pt x="214" y="94"/>
                  </a:lnTo>
                  <a:lnTo>
                    <a:pt x="194" y="82"/>
                  </a:lnTo>
                  <a:lnTo>
                    <a:pt x="174" y="72"/>
                  </a:lnTo>
                  <a:lnTo>
                    <a:pt x="168" y="68"/>
                  </a:lnTo>
                  <a:lnTo>
                    <a:pt x="164" y="62"/>
                  </a:lnTo>
                  <a:lnTo>
                    <a:pt x="156" y="52"/>
                  </a:lnTo>
                  <a:lnTo>
                    <a:pt x="168" y="58"/>
                  </a:lnTo>
                  <a:lnTo>
                    <a:pt x="180" y="62"/>
                  </a:lnTo>
                  <a:lnTo>
                    <a:pt x="204" y="66"/>
                  </a:lnTo>
                  <a:lnTo>
                    <a:pt x="230" y="68"/>
                  </a:lnTo>
                  <a:lnTo>
                    <a:pt x="254" y="68"/>
                  </a:lnTo>
                  <a:lnTo>
                    <a:pt x="240" y="68"/>
                  </a:lnTo>
                  <a:lnTo>
                    <a:pt x="234" y="68"/>
                  </a:lnTo>
                  <a:lnTo>
                    <a:pt x="228" y="66"/>
                  </a:lnTo>
                  <a:lnTo>
                    <a:pt x="164" y="32"/>
                  </a:lnTo>
                  <a:lnTo>
                    <a:pt x="174" y="32"/>
                  </a:lnTo>
                  <a:lnTo>
                    <a:pt x="184" y="34"/>
                  </a:lnTo>
                  <a:lnTo>
                    <a:pt x="194" y="34"/>
                  </a:lnTo>
                  <a:lnTo>
                    <a:pt x="202" y="34"/>
                  </a:lnTo>
                  <a:lnTo>
                    <a:pt x="194" y="36"/>
                  </a:lnTo>
                  <a:lnTo>
                    <a:pt x="188" y="34"/>
                  </a:lnTo>
                  <a:lnTo>
                    <a:pt x="158" y="20"/>
                  </a:lnTo>
                  <a:lnTo>
                    <a:pt x="142" y="12"/>
                  </a:lnTo>
                  <a:lnTo>
                    <a:pt x="128" y="2"/>
                  </a:lnTo>
                  <a:lnTo>
                    <a:pt x="118" y="0"/>
                  </a:lnTo>
                  <a:lnTo>
                    <a:pt x="110" y="2"/>
                  </a:lnTo>
                  <a:lnTo>
                    <a:pt x="104" y="6"/>
                  </a:lnTo>
                  <a:lnTo>
                    <a:pt x="98" y="10"/>
                  </a:lnTo>
                  <a:lnTo>
                    <a:pt x="90" y="24"/>
                  </a:lnTo>
                  <a:lnTo>
                    <a:pt x="96" y="10"/>
                  </a:lnTo>
                  <a:close/>
                </a:path>
              </a:pathLst>
            </a:custGeom>
            <a:solidFill>
              <a:srgbClr val="39704A"/>
            </a:solidFill>
            <a:ln w="3175">
              <a:solidFill>
                <a:srgbClr val="1D1D1B"/>
              </a:solidFill>
              <a:round/>
              <a:headEnd/>
              <a:tailEnd/>
            </a:ln>
          </p:spPr>
          <p:txBody>
            <a:bodyPr/>
            <a:lstStyle/>
            <a:p>
              <a:endParaRPr lang="en-US"/>
            </a:p>
          </p:txBody>
        </p:sp>
        <p:sp>
          <p:nvSpPr>
            <p:cNvPr id="30631" name="Freeform 1690"/>
            <p:cNvSpPr>
              <a:spLocks/>
            </p:cNvSpPr>
            <p:nvPr/>
          </p:nvSpPr>
          <p:spPr bwMode="auto">
            <a:xfrm>
              <a:off x="376" y="2406"/>
              <a:ext cx="152" cy="62"/>
            </a:xfrm>
            <a:custGeom>
              <a:avLst/>
              <a:gdLst>
                <a:gd name="T0" fmla="*/ 78 w 152"/>
                <a:gd name="T1" fmla="*/ 0 h 62"/>
                <a:gd name="T2" fmla="*/ 70 w 152"/>
                <a:gd name="T3" fmla="*/ 4 h 62"/>
                <a:gd name="T4" fmla="*/ 64 w 152"/>
                <a:gd name="T5" fmla="*/ 12 h 62"/>
                <a:gd name="T6" fmla="*/ 58 w 152"/>
                <a:gd name="T7" fmla="*/ 18 h 62"/>
                <a:gd name="T8" fmla="*/ 52 w 152"/>
                <a:gd name="T9" fmla="*/ 24 h 62"/>
                <a:gd name="T10" fmla="*/ 32 w 152"/>
                <a:gd name="T11" fmla="*/ 36 h 62"/>
                <a:gd name="T12" fmla="*/ 24 w 152"/>
                <a:gd name="T13" fmla="*/ 42 h 62"/>
                <a:gd name="T14" fmla="*/ 18 w 152"/>
                <a:gd name="T15" fmla="*/ 44 h 62"/>
                <a:gd name="T16" fmla="*/ 18 w 152"/>
                <a:gd name="T17" fmla="*/ 50 h 62"/>
                <a:gd name="T18" fmla="*/ 12 w 152"/>
                <a:gd name="T19" fmla="*/ 52 h 62"/>
                <a:gd name="T20" fmla="*/ 8 w 152"/>
                <a:gd name="T21" fmla="*/ 52 h 62"/>
                <a:gd name="T22" fmla="*/ 4 w 152"/>
                <a:gd name="T23" fmla="*/ 54 h 62"/>
                <a:gd name="T24" fmla="*/ 0 w 152"/>
                <a:gd name="T25" fmla="*/ 58 h 62"/>
                <a:gd name="T26" fmla="*/ 0 w 152"/>
                <a:gd name="T27" fmla="*/ 62 h 62"/>
                <a:gd name="T28" fmla="*/ 8 w 152"/>
                <a:gd name="T29" fmla="*/ 62 h 62"/>
                <a:gd name="T30" fmla="*/ 18 w 152"/>
                <a:gd name="T31" fmla="*/ 62 h 62"/>
                <a:gd name="T32" fmla="*/ 26 w 152"/>
                <a:gd name="T33" fmla="*/ 60 h 62"/>
                <a:gd name="T34" fmla="*/ 34 w 152"/>
                <a:gd name="T35" fmla="*/ 58 h 62"/>
                <a:gd name="T36" fmla="*/ 44 w 152"/>
                <a:gd name="T37" fmla="*/ 54 h 62"/>
                <a:gd name="T38" fmla="*/ 52 w 152"/>
                <a:gd name="T39" fmla="*/ 50 h 62"/>
                <a:gd name="T40" fmla="*/ 56 w 152"/>
                <a:gd name="T41" fmla="*/ 46 h 62"/>
                <a:gd name="T42" fmla="*/ 66 w 152"/>
                <a:gd name="T43" fmla="*/ 42 h 62"/>
                <a:gd name="T44" fmla="*/ 66 w 152"/>
                <a:gd name="T45" fmla="*/ 58 h 62"/>
                <a:gd name="T46" fmla="*/ 64 w 152"/>
                <a:gd name="T47" fmla="*/ 56 h 62"/>
                <a:gd name="T48" fmla="*/ 62 w 152"/>
                <a:gd name="T49" fmla="*/ 56 h 62"/>
                <a:gd name="T50" fmla="*/ 58 w 152"/>
                <a:gd name="T51" fmla="*/ 62 h 62"/>
                <a:gd name="T52" fmla="*/ 70 w 152"/>
                <a:gd name="T53" fmla="*/ 62 h 62"/>
                <a:gd name="T54" fmla="*/ 82 w 152"/>
                <a:gd name="T55" fmla="*/ 58 h 62"/>
                <a:gd name="T56" fmla="*/ 92 w 152"/>
                <a:gd name="T57" fmla="*/ 52 h 62"/>
                <a:gd name="T58" fmla="*/ 102 w 152"/>
                <a:gd name="T59" fmla="*/ 46 h 62"/>
                <a:gd name="T60" fmla="*/ 108 w 152"/>
                <a:gd name="T61" fmla="*/ 44 h 62"/>
                <a:gd name="T62" fmla="*/ 112 w 152"/>
                <a:gd name="T63" fmla="*/ 44 h 62"/>
                <a:gd name="T64" fmla="*/ 116 w 152"/>
                <a:gd name="T65" fmla="*/ 48 h 62"/>
                <a:gd name="T66" fmla="*/ 120 w 152"/>
                <a:gd name="T67" fmla="*/ 52 h 62"/>
                <a:gd name="T68" fmla="*/ 128 w 152"/>
                <a:gd name="T69" fmla="*/ 50 h 62"/>
                <a:gd name="T70" fmla="*/ 140 w 152"/>
                <a:gd name="T71" fmla="*/ 58 h 62"/>
                <a:gd name="T72" fmla="*/ 146 w 152"/>
                <a:gd name="T73" fmla="*/ 62 h 62"/>
                <a:gd name="T74" fmla="*/ 152 w 152"/>
                <a:gd name="T75" fmla="*/ 62 h 62"/>
                <a:gd name="T76" fmla="*/ 146 w 152"/>
                <a:gd name="T77" fmla="*/ 62 h 62"/>
                <a:gd name="T78" fmla="*/ 142 w 152"/>
                <a:gd name="T79" fmla="*/ 58 h 62"/>
                <a:gd name="T80" fmla="*/ 136 w 152"/>
                <a:gd name="T81" fmla="*/ 52 h 62"/>
                <a:gd name="T82" fmla="*/ 132 w 152"/>
                <a:gd name="T83" fmla="*/ 50 h 62"/>
                <a:gd name="T84" fmla="*/ 128 w 152"/>
                <a:gd name="T85" fmla="*/ 50 h 62"/>
                <a:gd name="T86" fmla="*/ 114 w 152"/>
                <a:gd name="T87" fmla="*/ 28 h 62"/>
                <a:gd name="T88" fmla="*/ 98 w 152"/>
                <a:gd name="T89" fmla="*/ 8 h 62"/>
                <a:gd name="T90" fmla="*/ 78 w 152"/>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62"/>
                <a:gd name="T140" fmla="*/ 152 w 152"/>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62">
                  <a:moveTo>
                    <a:pt x="78" y="0"/>
                  </a:moveTo>
                  <a:lnTo>
                    <a:pt x="70" y="4"/>
                  </a:lnTo>
                  <a:lnTo>
                    <a:pt x="64" y="12"/>
                  </a:lnTo>
                  <a:lnTo>
                    <a:pt x="58" y="18"/>
                  </a:lnTo>
                  <a:lnTo>
                    <a:pt x="52" y="24"/>
                  </a:lnTo>
                  <a:lnTo>
                    <a:pt x="32" y="36"/>
                  </a:lnTo>
                  <a:lnTo>
                    <a:pt x="24" y="42"/>
                  </a:lnTo>
                  <a:lnTo>
                    <a:pt x="18" y="44"/>
                  </a:lnTo>
                  <a:lnTo>
                    <a:pt x="18" y="50"/>
                  </a:lnTo>
                  <a:lnTo>
                    <a:pt x="12" y="52"/>
                  </a:lnTo>
                  <a:lnTo>
                    <a:pt x="8" y="52"/>
                  </a:lnTo>
                  <a:lnTo>
                    <a:pt x="4" y="54"/>
                  </a:lnTo>
                  <a:lnTo>
                    <a:pt x="0" y="58"/>
                  </a:lnTo>
                  <a:lnTo>
                    <a:pt x="0" y="62"/>
                  </a:lnTo>
                  <a:lnTo>
                    <a:pt x="8" y="62"/>
                  </a:lnTo>
                  <a:lnTo>
                    <a:pt x="18" y="62"/>
                  </a:lnTo>
                  <a:lnTo>
                    <a:pt x="26" y="60"/>
                  </a:lnTo>
                  <a:lnTo>
                    <a:pt x="34" y="58"/>
                  </a:lnTo>
                  <a:lnTo>
                    <a:pt x="44" y="54"/>
                  </a:lnTo>
                  <a:lnTo>
                    <a:pt x="52" y="50"/>
                  </a:lnTo>
                  <a:lnTo>
                    <a:pt x="56" y="46"/>
                  </a:lnTo>
                  <a:lnTo>
                    <a:pt x="66" y="42"/>
                  </a:lnTo>
                  <a:lnTo>
                    <a:pt x="66" y="58"/>
                  </a:lnTo>
                  <a:lnTo>
                    <a:pt x="64" y="56"/>
                  </a:lnTo>
                  <a:lnTo>
                    <a:pt x="62" y="56"/>
                  </a:lnTo>
                  <a:lnTo>
                    <a:pt x="58" y="62"/>
                  </a:lnTo>
                  <a:lnTo>
                    <a:pt x="70" y="62"/>
                  </a:lnTo>
                  <a:lnTo>
                    <a:pt x="82" y="58"/>
                  </a:lnTo>
                  <a:lnTo>
                    <a:pt x="92" y="52"/>
                  </a:lnTo>
                  <a:lnTo>
                    <a:pt x="102" y="46"/>
                  </a:lnTo>
                  <a:lnTo>
                    <a:pt x="108" y="44"/>
                  </a:lnTo>
                  <a:lnTo>
                    <a:pt x="112" y="44"/>
                  </a:lnTo>
                  <a:lnTo>
                    <a:pt x="116" y="48"/>
                  </a:lnTo>
                  <a:lnTo>
                    <a:pt x="120" y="52"/>
                  </a:lnTo>
                  <a:lnTo>
                    <a:pt x="128" y="50"/>
                  </a:lnTo>
                  <a:lnTo>
                    <a:pt x="140" y="58"/>
                  </a:lnTo>
                  <a:lnTo>
                    <a:pt x="146" y="62"/>
                  </a:lnTo>
                  <a:lnTo>
                    <a:pt x="152" y="62"/>
                  </a:lnTo>
                  <a:lnTo>
                    <a:pt x="146" y="62"/>
                  </a:lnTo>
                  <a:lnTo>
                    <a:pt x="142" y="58"/>
                  </a:lnTo>
                  <a:lnTo>
                    <a:pt x="136" y="52"/>
                  </a:lnTo>
                  <a:lnTo>
                    <a:pt x="132" y="50"/>
                  </a:lnTo>
                  <a:lnTo>
                    <a:pt x="128" y="50"/>
                  </a:lnTo>
                  <a:lnTo>
                    <a:pt x="114" y="28"/>
                  </a:lnTo>
                  <a:lnTo>
                    <a:pt x="98" y="8"/>
                  </a:lnTo>
                  <a:lnTo>
                    <a:pt x="78" y="0"/>
                  </a:lnTo>
                  <a:close/>
                </a:path>
              </a:pathLst>
            </a:custGeom>
            <a:solidFill>
              <a:srgbClr val="39704A"/>
            </a:solidFill>
            <a:ln w="3175">
              <a:solidFill>
                <a:srgbClr val="1D1D1B"/>
              </a:solidFill>
              <a:round/>
              <a:headEnd/>
              <a:tailEnd/>
            </a:ln>
          </p:spPr>
          <p:txBody>
            <a:bodyPr/>
            <a:lstStyle/>
            <a:p>
              <a:endParaRPr lang="en-US"/>
            </a:p>
          </p:txBody>
        </p:sp>
        <p:sp>
          <p:nvSpPr>
            <p:cNvPr id="30632" name="Freeform 1691"/>
            <p:cNvSpPr>
              <a:spLocks/>
            </p:cNvSpPr>
            <p:nvPr/>
          </p:nvSpPr>
          <p:spPr bwMode="auto">
            <a:xfrm>
              <a:off x="372" y="2292"/>
              <a:ext cx="186" cy="110"/>
            </a:xfrm>
            <a:custGeom>
              <a:avLst/>
              <a:gdLst>
                <a:gd name="T0" fmla="*/ 56 w 186"/>
                <a:gd name="T1" fmla="*/ 48 h 110"/>
                <a:gd name="T2" fmla="*/ 32 w 186"/>
                <a:gd name="T3" fmla="*/ 76 h 110"/>
                <a:gd name="T4" fmla="*/ 12 w 186"/>
                <a:gd name="T5" fmla="*/ 90 h 110"/>
                <a:gd name="T6" fmla="*/ 6 w 186"/>
                <a:gd name="T7" fmla="*/ 96 h 110"/>
                <a:gd name="T8" fmla="*/ 22 w 186"/>
                <a:gd name="T9" fmla="*/ 90 h 110"/>
                <a:gd name="T10" fmla="*/ 40 w 186"/>
                <a:gd name="T11" fmla="*/ 80 h 110"/>
                <a:gd name="T12" fmla="*/ 42 w 186"/>
                <a:gd name="T13" fmla="*/ 86 h 110"/>
                <a:gd name="T14" fmla="*/ 30 w 186"/>
                <a:gd name="T15" fmla="*/ 100 h 110"/>
                <a:gd name="T16" fmla="*/ 38 w 186"/>
                <a:gd name="T17" fmla="*/ 106 h 110"/>
                <a:gd name="T18" fmla="*/ 64 w 186"/>
                <a:gd name="T19" fmla="*/ 92 h 110"/>
                <a:gd name="T20" fmla="*/ 94 w 186"/>
                <a:gd name="T21" fmla="*/ 74 h 110"/>
                <a:gd name="T22" fmla="*/ 116 w 186"/>
                <a:gd name="T23" fmla="*/ 98 h 110"/>
                <a:gd name="T24" fmla="*/ 144 w 186"/>
                <a:gd name="T25" fmla="*/ 110 h 110"/>
                <a:gd name="T26" fmla="*/ 136 w 186"/>
                <a:gd name="T27" fmla="*/ 100 h 110"/>
                <a:gd name="T28" fmla="*/ 128 w 186"/>
                <a:gd name="T29" fmla="*/ 88 h 110"/>
                <a:gd name="T30" fmla="*/ 138 w 186"/>
                <a:gd name="T31" fmla="*/ 92 h 110"/>
                <a:gd name="T32" fmla="*/ 156 w 186"/>
                <a:gd name="T33" fmla="*/ 98 h 110"/>
                <a:gd name="T34" fmla="*/ 182 w 186"/>
                <a:gd name="T35" fmla="*/ 98 h 110"/>
                <a:gd name="T36" fmla="*/ 170 w 186"/>
                <a:gd name="T37" fmla="*/ 96 h 110"/>
                <a:gd name="T38" fmla="*/ 148 w 186"/>
                <a:gd name="T39" fmla="*/ 84 h 110"/>
                <a:gd name="T40" fmla="*/ 124 w 186"/>
                <a:gd name="T41" fmla="*/ 74 h 110"/>
                <a:gd name="T42" fmla="*/ 132 w 186"/>
                <a:gd name="T43" fmla="*/ 70 h 110"/>
                <a:gd name="T44" fmla="*/ 166 w 186"/>
                <a:gd name="T45" fmla="*/ 82 h 110"/>
                <a:gd name="T46" fmla="*/ 186 w 186"/>
                <a:gd name="T47" fmla="*/ 82 h 110"/>
                <a:gd name="T48" fmla="*/ 146 w 186"/>
                <a:gd name="T49" fmla="*/ 66 h 110"/>
                <a:gd name="T50" fmla="*/ 106 w 186"/>
                <a:gd name="T51" fmla="*/ 44 h 110"/>
                <a:gd name="T52" fmla="*/ 132 w 186"/>
                <a:gd name="T53" fmla="*/ 52 h 110"/>
                <a:gd name="T54" fmla="*/ 134 w 186"/>
                <a:gd name="T55" fmla="*/ 46 h 110"/>
                <a:gd name="T56" fmla="*/ 118 w 186"/>
                <a:gd name="T57" fmla="*/ 32 h 110"/>
                <a:gd name="T58" fmla="*/ 100 w 186"/>
                <a:gd name="T59" fmla="*/ 8 h 110"/>
                <a:gd name="T60" fmla="*/ 90 w 186"/>
                <a:gd name="T61" fmla="*/ 0 h 110"/>
                <a:gd name="T62" fmla="*/ 82 w 186"/>
                <a:gd name="T63" fmla="*/ 0 h 110"/>
                <a:gd name="T64" fmla="*/ 72 w 186"/>
                <a:gd name="T65" fmla="*/ 12 h 110"/>
                <a:gd name="T66" fmla="*/ 60 w 186"/>
                <a:gd name="T67" fmla="*/ 36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6"/>
                <a:gd name="T103" fmla="*/ 0 h 110"/>
                <a:gd name="T104" fmla="*/ 186 w 186"/>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6" h="110">
                  <a:moveTo>
                    <a:pt x="70" y="28"/>
                  </a:moveTo>
                  <a:lnTo>
                    <a:pt x="56" y="48"/>
                  </a:lnTo>
                  <a:lnTo>
                    <a:pt x="42" y="66"/>
                  </a:lnTo>
                  <a:lnTo>
                    <a:pt x="32" y="76"/>
                  </a:lnTo>
                  <a:lnTo>
                    <a:pt x="22" y="84"/>
                  </a:lnTo>
                  <a:lnTo>
                    <a:pt x="12" y="90"/>
                  </a:lnTo>
                  <a:lnTo>
                    <a:pt x="0" y="96"/>
                  </a:lnTo>
                  <a:lnTo>
                    <a:pt x="6" y="96"/>
                  </a:lnTo>
                  <a:lnTo>
                    <a:pt x="12" y="94"/>
                  </a:lnTo>
                  <a:lnTo>
                    <a:pt x="22" y="90"/>
                  </a:lnTo>
                  <a:lnTo>
                    <a:pt x="34" y="82"/>
                  </a:lnTo>
                  <a:lnTo>
                    <a:pt x="40" y="80"/>
                  </a:lnTo>
                  <a:lnTo>
                    <a:pt x="46" y="78"/>
                  </a:lnTo>
                  <a:lnTo>
                    <a:pt x="42" y="86"/>
                  </a:lnTo>
                  <a:lnTo>
                    <a:pt x="36" y="94"/>
                  </a:lnTo>
                  <a:lnTo>
                    <a:pt x="30" y="100"/>
                  </a:lnTo>
                  <a:lnTo>
                    <a:pt x="26" y="106"/>
                  </a:lnTo>
                  <a:lnTo>
                    <a:pt x="38" y="106"/>
                  </a:lnTo>
                  <a:lnTo>
                    <a:pt x="54" y="100"/>
                  </a:lnTo>
                  <a:lnTo>
                    <a:pt x="64" y="92"/>
                  </a:lnTo>
                  <a:lnTo>
                    <a:pt x="78" y="82"/>
                  </a:lnTo>
                  <a:lnTo>
                    <a:pt x="94" y="74"/>
                  </a:lnTo>
                  <a:lnTo>
                    <a:pt x="104" y="88"/>
                  </a:lnTo>
                  <a:lnTo>
                    <a:pt x="116" y="98"/>
                  </a:lnTo>
                  <a:lnTo>
                    <a:pt x="130" y="106"/>
                  </a:lnTo>
                  <a:lnTo>
                    <a:pt x="144" y="110"/>
                  </a:lnTo>
                  <a:lnTo>
                    <a:pt x="140" y="106"/>
                  </a:lnTo>
                  <a:lnTo>
                    <a:pt x="136" y="100"/>
                  </a:lnTo>
                  <a:lnTo>
                    <a:pt x="132" y="94"/>
                  </a:lnTo>
                  <a:lnTo>
                    <a:pt x="128" y="88"/>
                  </a:lnTo>
                  <a:lnTo>
                    <a:pt x="134" y="88"/>
                  </a:lnTo>
                  <a:lnTo>
                    <a:pt x="138" y="92"/>
                  </a:lnTo>
                  <a:lnTo>
                    <a:pt x="144" y="96"/>
                  </a:lnTo>
                  <a:lnTo>
                    <a:pt x="156" y="98"/>
                  </a:lnTo>
                  <a:lnTo>
                    <a:pt x="170" y="96"/>
                  </a:lnTo>
                  <a:lnTo>
                    <a:pt x="182" y="98"/>
                  </a:lnTo>
                  <a:lnTo>
                    <a:pt x="176" y="98"/>
                  </a:lnTo>
                  <a:lnTo>
                    <a:pt x="170" y="96"/>
                  </a:lnTo>
                  <a:lnTo>
                    <a:pt x="160" y="92"/>
                  </a:lnTo>
                  <a:lnTo>
                    <a:pt x="148" y="84"/>
                  </a:lnTo>
                  <a:lnTo>
                    <a:pt x="136" y="80"/>
                  </a:lnTo>
                  <a:lnTo>
                    <a:pt x="124" y="74"/>
                  </a:lnTo>
                  <a:lnTo>
                    <a:pt x="114" y="66"/>
                  </a:lnTo>
                  <a:lnTo>
                    <a:pt x="132" y="70"/>
                  </a:lnTo>
                  <a:lnTo>
                    <a:pt x="148" y="76"/>
                  </a:lnTo>
                  <a:lnTo>
                    <a:pt x="166" y="82"/>
                  </a:lnTo>
                  <a:lnTo>
                    <a:pt x="176" y="82"/>
                  </a:lnTo>
                  <a:lnTo>
                    <a:pt x="186" y="82"/>
                  </a:lnTo>
                  <a:lnTo>
                    <a:pt x="166" y="74"/>
                  </a:lnTo>
                  <a:lnTo>
                    <a:pt x="146" y="66"/>
                  </a:lnTo>
                  <a:lnTo>
                    <a:pt x="124" y="56"/>
                  </a:lnTo>
                  <a:lnTo>
                    <a:pt x="106" y="44"/>
                  </a:lnTo>
                  <a:lnTo>
                    <a:pt x="122" y="50"/>
                  </a:lnTo>
                  <a:lnTo>
                    <a:pt x="132" y="52"/>
                  </a:lnTo>
                  <a:lnTo>
                    <a:pt x="142" y="52"/>
                  </a:lnTo>
                  <a:lnTo>
                    <a:pt x="134" y="46"/>
                  </a:lnTo>
                  <a:lnTo>
                    <a:pt x="126" y="38"/>
                  </a:lnTo>
                  <a:lnTo>
                    <a:pt x="118" y="32"/>
                  </a:lnTo>
                  <a:lnTo>
                    <a:pt x="112" y="26"/>
                  </a:lnTo>
                  <a:lnTo>
                    <a:pt x="100" y="8"/>
                  </a:lnTo>
                  <a:lnTo>
                    <a:pt x="94" y="0"/>
                  </a:lnTo>
                  <a:lnTo>
                    <a:pt x="90" y="0"/>
                  </a:lnTo>
                  <a:lnTo>
                    <a:pt x="86" y="0"/>
                  </a:lnTo>
                  <a:lnTo>
                    <a:pt x="82" y="0"/>
                  </a:lnTo>
                  <a:lnTo>
                    <a:pt x="78" y="4"/>
                  </a:lnTo>
                  <a:lnTo>
                    <a:pt x="72" y="12"/>
                  </a:lnTo>
                  <a:lnTo>
                    <a:pt x="66" y="24"/>
                  </a:lnTo>
                  <a:lnTo>
                    <a:pt x="60" y="36"/>
                  </a:lnTo>
                  <a:lnTo>
                    <a:pt x="70" y="28"/>
                  </a:lnTo>
                  <a:close/>
                </a:path>
              </a:pathLst>
            </a:custGeom>
            <a:solidFill>
              <a:srgbClr val="39704A"/>
            </a:solidFill>
            <a:ln w="3175">
              <a:solidFill>
                <a:srgbClr val="1D1D1B"/>
              </a:solidFill>
              <a:round/>
              <a:headEnd/>
              <a:tailEnd/>
            </a:ln>
          </p:spPr>
          <p:txBody>
            <a:bodyPr/>
            <a:lstStyle/>
            <a:p>
              <a:endParaRPr lang="en-US"/>
            </a:p>
          </p:txBody>
        </p:sp>
        <p:sp>
          <p:nvSpPr>
            <p:cNvPr id="30633" name="Freeform 1692"/>
            <p:cNvSpPr>
              <a:spLocks/>
            </p:cNvSpPr>
            <p:nvPr/>
          </p:nvSpPr>
          <p:spPr bwMode="auto">
            <a:xfrm>
              <a:off x="372" y="2276"/>
              <a:ext cx="188" cy="62"/>
            </a:xfrm>
            <a:custGeom>
              <a:avLst/>
              <a:gdLst>
                <a:gd name="T0" fmla="*/ 70 w 188"/>
                <a:gd name="T1" fmla="*/ 0 h 62"/>
                <a:gd name="T2" fmla="*/ 68 w 188"/>
                <a:gd name="T3" fmla="*/ 6 h 62"/>
                <a:gd name="T4" fmla="*/ 66 w 188"/>
                <a:gd name="T5" fmla="*/ 10 h 62"/>
                <a:gd name="T6" fmla="*/ 60 w 188"/>
                <a:gd name="T7" fmla="*/ 18 h 62"/>
                <a:gd name="T8" fmla="*/ 56 w 188"/>
                <a:gd name="T9" fmla="*/ 24 h 62"/>
                <a:gd name="T10" fmla="*/ 46 w 188"/>
                <a:gd name="T11" fmla="*/ 30 h 62"/>
                <a:gd name="T12" fmla="*/ 22 w 188"/>
                <a:gd name="T13" fmla="*/ 38 h 62"/>
                <a:gd name="T14" fmla="*/ 10 w 188"/>
                <a:gd name="T15" fmla="*/ 42 h 62"/>
                <a:gd name="T16" fmla="*/ 0 w 188"/>
                <a:gd name="T17" fmla="*/ 48 h 62"/>
                <a:gd name="T18" fmla="*/ 10 w 188"/>
                <a:gd name="T19" fmla="*/ 50 h 62"/>
                <a:gd name="T20" fmla="*/ 18 w 188"/>
                <a:gd name="T21" fmla="*/ 48 h 62"/>
                <a:gd name="T22" fmla="*/ 34 w 188"/>
                <a:gd name="T23" fmla="*/ 44 h 62"/>
                <a:gd name="T24" fmla="*/ 50 w 188"/>
                <a:gd name="T25" fmla="*/ 38 h 62"/>
                <a:gd name="T26" fmla="*/ 62 w 188"/>
                <a:gd name="T27" fmla="*/ 34 h 62"/>
                <a:gd name="T28" fmla="*/ 44 w 188"/>
                <a:gd name="T29" fmla="*/ 60 h 62"/>
                <a:gd name="T30" fmla="*/ 50 w 188"/>
                <a:gd name="T31" fmla="*/ 58 h 62"/>
                <a:gd name="T32" fmla="*/ 56 w 188"/>
                <a:gd name="T33" fmla="*/ 56 h 62"/>
                <a:gd name="T34" fmla="*/ 64 w 188"/>
                <a:gd name="T35" fmla="*/ 50 h 62"/>
                <a:gd name="T36" fmla="*/ 86 w 188"/>
                <a:gd name="T37" fmla="*/ 34 h 62"/>
                <a:gd name="T38" fmla="*/ 88 w 188"/>
                <a:gd name="T39" fmla="*/ 40 h 62"/>
                <a:gd name="T40" fmla="*/ 88 w 188"/>
                <a:gd name="T41" fmla="*/ 48 h 62"/>
                <a:gd name="T42" fmla="*/ 86 w 188"/>
                <a:gd name="T43" fmla="*/ 54 h 62"/>
                <a:gd name="T44" fmla="*/ 86 w 188"/>
                <a:gd name="T45" fmla="*/ 62 h 62"/>
                <a:gd name="T46" fmla="*/ 90 w 188"/>
                <a:gd name="T47" fmla="*/ 56 h 62"/>
                <a:gd name="T48" fmla="*/ 92 w 188"/>
                <a:gd name="T49" fmla="*/ 50 h 62"/>
                <a:gd name="T50" fmla="*/ 96 w 188"/>
                <a:gd name="T51" fmla="*/ 46 h 62"/>
                <a:gd name="T52" fmla="*/ 98 w 188"/>
                <a:gd name="T53" fmla="*/ 42 h 62"/>
                <a:gd name="T54" fmla="*/ 104 w 188"/>
                <a:gd name="T55" fmla="*/ 42 h 62"/>
                <a:gd name="T56" fmla="*/ 110 w 188"/>
                <a:gd name="T57" fmla="*/ 42 h 62"/>
                <a:gd name="T58" fmla="*/ 120 w 188"/>
                <a:gd name="T59" fmla="*/ 44 h 62"/>
                <a:gd name="T60" fmla="*/ 130 w 188"/>
                <a:gd name="T61" fmla="*/ 50 h 62"/>
                <a:gd name="T62" fmla="*/ 140 w 188"/>
                <a:gd name="T63" fmla="*/ 56 h 62"/>
                <a:gd name="T64" fmla="*/ 134 w 188"/>
                <a:gd name="T65" fmla="*/ 50 h 62"/>
                <a:gd name="T66" fmla="*/ 130 w 188"/>
                <a:gd name="T67" fmla="*/ 44 h 62"/>
                <a:gd name="T68" fmla="*/ 128 w 188"/>
                <a:gd name="T69" fmla="*/ 30 h 62"/>
                <a:gd name="T70" fmla="*/ 134 w 188"/>
                <a:gd name="T71" fmla="*/ 36 h 62"/>
                <a:gd name="T72" fmla="*/ 140 w 188"/>
                <a:gd name="T73" fmla="*/ 42 h 62"/>
                <a:gd name="T74" fmla="*/ 148 w 188"/>
                <a:gd name="T75" fmla="*/ 44 h 62"/>
                <a:gd name="T76" fmla="*/ 154 w 188"/>
                <a:gd name="T77" fmla="*/ 46 h 62"/>
                <a:gd name="T78" fmla="*/ 172 w 188"/>
                <a:gd name="T79" fmla="*/ 44 h 62"/>
                <a:gd name="T80" fmla="*/ 188 w 188"/>
                <a:gd name="T81" fmla="*/ 44 h 62"/>
                <a:gd name="T82" fmla="*/ 180 w 188"/>
                <a:gd name="T83" fmla="*/ 46 h 62"/>
                <a:gd name="T84" fmla="*/ 172 w 188"/>
                <a:gd name="T85" fmla="*/ 44 h 62"/>
                <a:gd name="T86" fmla="*/ 150 w 188"/>
                <a:gd name="T87" fmla="*/ 34 h 62"/>
                <a:gd name="T88" fmla="*/ 126 w 188"/>
                <a:gd name="T89" fmla="*/ 26 h 62"/>
                <a:gd name="T90" fmla="*/ 104 w 188"/>
                <a:gd name="T91" fmla="*/ 16 h 62"/>
                <a:gd name="T92" fmla="*/ 94 w 188"/>
                <a:gd name="T93" fmla="*/ 8 h 62"/>
                <a:gd name="T94" fmla="*/ 84 w 188"/>
                <a:gd name="T95" fmla="*/ 0 h 62"/>
                <a:gd name="T96" fmla="*/ 76 w 188"/>
                <a:gd name="T97" fmla="*/ 0 h 62"/>
                <a:gd name="T98" fmla="*/ 70 w 188"/>
                <a:gd name="T99" fmla="*/ 0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
                <a:gd name="T151" fmla="*/ 0 h 62"/>
                <a:gd name="T152" fmla="*/ 188 w 188"/>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 h="62">
                  <a:moveTo>
                    <a:pt x="70" y="0"/>
                  </a:moveTo>
                  <a:lnTo>
                    <a:pt x="68" y="6"/>
                  </a:lnTo>
                  <a:lnTo>
                    <a:pt x="66" y="10"/>
                  </a:lnTo>
                  <a:lnTo>
                    <a:pt x="60" y="18"/>
                  </a:lnTo>
                  <a:lnTo>
                    <a:pt x="56" y="24"/>
                  </a:lnTo>
                  <a:lnTo>
                    <a:pt x="46" y="30"/>
                  </a:lnTo>
                  <a:lnTo>
                    <a:pt x="22" y="38"/>
                  </a:lnTo>
                  <a:lnTo>
                    <a:pt x="10" y="42"/>
                  </a:lnTo>
                  <a:lnTo>
                    <a:pt x="0" y="48"/>
                  </a:lnTo>
                  <a:lnTo>
                    <a:pt x="10" y="50"/>
                  </a:lnTo>
                  <a:lnTo>
                    <a:pt x="18" y="48"/>
                  </a:lnTo>
                  <a:lnTo>
                    <a:pt x="34" y="44"/>
                  </a:lnTo>
                  <a:lnTo>
                    <a:pt x="50" y="38"/>
                  </a:lnTo>
                  <a:lnTo>
                    <a:pt x="62" y="34"/>
                  </a:lnTo>
                  <a:lnTo>
                    <a:pt x="44" y="60"/>
                  </a:lnTo>
                  <a:lnTo>
                    <a:pt x="50" y="58"/>
                  </a:lnTo>
                  <a:lnTo>
                    <a:pt x="56" y="56"/>
                  </a:lnTo>
                  <a:lnTo>
                    <a:pt x="64" y="50"/>
                  </a:lnTo>
                  <a:lnTo>
                    <a:pt x="86" y="34"/>
                  </a:lnTo>
                  <a:lnTo>
                    <a:pt x="88" y="40"/>
                  </a:lnTo>
                  <a:lnTo>
                    <a:pt x="88" y="48"/>
                  </a:lnTo>
                  <a:lnTo>
                    <a:pt x="86" y="54"/>
                  </a:lnTo>
                  <a:lnTo>
                    <a:pt x="86" y="62"/>
                  </a:lnTo>
                  <a:lnTo>
                    <a:pt x="90" y="56"/>
                  </a:lnTo>
                  <a:lnTo>
                    <a:pt x="92" y="50"/>
                  </a:lnTo>
                  <a:lnTo>
                    <a:pt x="96" y="46"/>
                  </a:lnTo>
                  <a:lnTo>
                    <a:pt x="98" y="42"/>
                  </a:lnTo>
                  <a:lnTo>
                    <a:pt x="104" y="42"/>
                  </a:lnTo>
                  <a:lnTo>
                    <a:pt x="110" y="42"/>
                  </a:lnTo>
                  <a:lnTo>
                    <a:pt x="120" y="44"/>
                  </a:lnTo>
                  <a:lnTo>
                    <a:pt x="130" y="50"/>
                  </a:lnTo>
                  <a:lnTo>
                    <a:pt x="140" y="56"/>
                  </a:lnTo>
                  <a:lnTo>
                    <a:pt x="134" y="50"/>
                  </a:lnTo>
                  <a:lnTo>
                    <a:pt x="130" y="44"/>
                  </a:lnTo>
                  <a:lnTo>
                    <a:pt x="128" y="30"/>
                  </a:lnTo>
                  <a:lnTo>
                    <a:pt x="134" y="36"/>
                  </a:lnTo>
                  <a:lnTo>
                    <a:pt x="140" y="42"/>
                  </a:lnTo>
                  <a:lnTo>
                    <a:pt x="148" y="44"/>
                  </a:lnTo>
                  <a:lnTo>
                    <a:pt x="154" y="46"/>
                  </a:lnTo>
                  <a:lnTo>
                    <a:pt x="172" y="44"/>
                  </a:lnTo>
                  <a:lnTo>
                    <a:pt x="188" y="44"/>
                  </a:lnTo>
                  <a:lnTo>
                    <a:pt x="180" y="46"/>
                  </a:lnTo>
                  <a:lnTo>
                    <a:pt x="172" y="44"/>
                  </a:lnTo>
                  <a:lnTo>
                    <a:pt x="150" y="34"/>
                  </a:lnTo>
                  <a:lnTo>
                    <a:pt x="126" y="26"/>
                  </a:lnTo>
                  <a:lnTo>
                    <a:pt x="104" y="16"/>
                  </a:lnTo>
                  <a:lnTo>
                    <a:pt x="94" y="8"/>
                  </a:lnTo>
                  <a:lnTo>
                    <a:pt x="84" y="0"/>
                  </a:lnTo>
                  <a:lnTo>
                    <a:pt x="76" y="0"/>
                  </a:lnTo>
                  <a:lnTo>
                    <a:pt x="70" y="0"/>
                  </a:lnTo>
                  <a:close/>
                </a:path>
              </a:pathLst>
            </a:custGeom>
            <a:solidFill>
              <a:srgbClr val="39704A"/>
            </a:solidFill>
            <a:ln w="3175">
              <a:solidFill>
                <a:srgbClr val="1D1D1B"/>
              </a:solidFill>
              <a:round/>
              <a:headEnd/>
              <a:tailEnd/>
            </a:ln>
          </p:spPr>
          <p:txBody>
            <a:bodyPr/>
            <a:lstStyle/>
            <a:p>
              <a:endParaRPr lang="en-US"/>
            </a:p>
          </p:txBody>
        </p:sp>
        <p:sp>
          <p:nvSpPr>
            <p:cNvPr id="30634" name="Freeform 1693"/>
            <p:cNvSpPr>
              <a:spLocks/>
            </p:cNvSpPr>
            <p:nvPr/>
          </p:nvSpPr>
          <p:spPr bwMode="auto">
            <a:xfrm>
              <a:off x="396" y="2226"/>
              <a:ext cx="120" cy="70"/>
            </a:xfrm>
            <a:custGeom>
              <a:avLst/>
              <a:gdLst>
                <a:gd name="T0" fmla="*/ 58 w 120"/>
                <a:gd name="T1" fmla="*/ 16 h 70"/>
                <a:gd name="T2" fmla="*/ 52 w 120"/>
                <a:gd name="T3" fmla="*/ 20 h 70"/>
                <a:gd name="T4" fmla="*/ 48 w 120"/>
                <a:gd name="T5" fmla="*/ 24 h 70"/>
                <a:gd name="T6" fmla="*/ 44 w 120"/>
                <a:gd name="T7" fmla="*/ 30 h 70"/>
                <a:gd name="T8" fmla="*/ 38 w 120"/>
                <a:gd name="T9" fmla="*/ 34 h 70"/>
                <a:gd name="T10" fmla="*/ 30 w 120"/>
                <a:gd name="T11" fmla="*/ 38 h 70"/>
                <a:gd name="T12" fmla="*/ 20 w 120"/>
                <a:gd name="T13" fmla="*/ 46 h 70"/>
                <a:gd name="T14" fmla="*/ 0 w 120"/>
                <a:gd name="T15" fmla="*/ 58 h 70"/>
                <a:gd name="T16" fmla="*/ 22 w 120"/>
                <a:gd name="T17" fmla="*/ 56 h 70"/>
                <a:gd name="T18" fmla="*/ 32 w 120"/>
                <a:gd name="T19" fmla="*/ 54 h 70"/>
                <a:gd name="T20" fmla="*/ 40 w 120"/>
                <a:gd name="T21" fmla="*/ 48 h 70"/>
                <a:gd name="T22" fmla="*/ 46 w 120"/>
                <a:gd name="T23" fmla="*/ 50 h 70"/>
                <a:gd name="T24" fmla="*/ 42 w 120"/>
                <a:gd name="T25" fmla="*/ 62 h 70"/>
                <a:gd name="T26" fmla="*/ 40 w 120"/>
                <a:gd name="T27" fmla="*/ 66 h 70"/>
                <a:gd name="T28" fmla="*/ 34 w 120"/>
                <a:gd name="T29" fmla="*/ 68 h 70"/>
                <a:gd name="T30" fmla="*/ 40 w 120"/>
                <a:gd name="T31" fmla="*/ 70 h 70"/>
                <a:gd name="T32" fmla="*/ 46 w 120"/>
                <a:gd name="T33" fmla="*/ 68 h 70"/>
                <a:gd name="T34" fmla="*/ 56 w 120"/>
                <a:gd name="T35" fmla="*/ 64 h 70"/>
                <a:gd name="T36" fmla="*/ 62 w 120"/>
                <a:gd name="T37" fmla="*/ 66 h 70"/>
                <a:gd name="T38" fmla="*/ 66 w 120"/>
                <a:gd name="T39" fmla="*/ 58 h 70"/>
                <a:gd name="T40" fmla="*/ 68 w 120"/>
                <a:gd name="T41" fmla="*/ 54 h 70"/>
                <a:gd name="T42" fmla="*/ 70 w 120"/>
                <a:gd name="T43" fmla="*/ 48 h 70"/>
                <a:gd name="T44" fmla="*/ 68 w 120"/>
                <a:gd name="T45" fmla="*/ 56 h 70"/>
                <a:gd name="T46" fmla="*/ 70 w 120"/>
                <a:gd name="T47" fmla="*/ 62 h 70"/>
                <a:gd name="T48" fmla="*/ 72 w 120"/>
                <a:gd name="T49" fmla="*/ 64 h 70"/>
                <a:gd name="T50" fmla="*/ 74 w 120"/>
                <a:gd name="T51" fmla="*/ 66 h 70"/>
                <a:gd name="T52" fmla="*/ 76 w 120"/>
                <a:gd name="T53" fmla="*/ 66 h 70"/>
                <a:gd name="T54" fmla="*/ 78 w 120"/>
                <a:gd name="T55" fmla="*/ 66 h 70"/>
                <a:gd name="T56" fmla="*/ 80 w 120"/>
                <a:gd name="T57" fmla="*/ 60 h 70"/>
                <a:gd name="T58" fmla="*/ 80 w 120"/>
                <a:gd name="T59" fmla="*/ 56 h 70"/>
                <a:gd name="T60" fmla="*/ 80 w 120"/>
                <a:gd name="T61" fmla="*/ 52 h 70"/>
                <a:gd name="T62" fmla="*/ 80 w 120"/>
                <a:gd name="T63" fmla="*/ 48 h 70"/>
                <a:gd name="T64" fmla="*/ 90 w 120"/>
                <a:gd name="T65" fmla="*/ 46 h 70"/>
                <a:gd name="T66" fmla="*/ 100 w 120"/>
                <a:gd name="T67" fmla="*/ 46 h 70"/>
                <a:gd name="T68" fmla="*/ 120 w 120"/>
                <a:gd name="T69" fmla="*/ 48 h 70"/>
                <a:gd name="T70" fmla="*/ 112 w 120"/>
                <a:gd name="T71" fmla="*/ 46 h 70"/>
                <a:gd name="T72" fmla="*/ 104 w 120"/>
                <a:gd name="T73" fmla="*/ 42 h 70"/>
                <a:gd name="T74" fmla="*/ 92 w 120"/>
                <a:gd name="T75" fmla="*/ 30 h 70"/>
                <a:gd name="T76" fmla="*/ 90 w 120"/>
                <a:gd name="T77" fmla="*/ 28 h 70"/>
                <a:gd name="T78" fmla="*/ 92 w 120"/>
                <a:gd name="T79" fmla="*/ 24 h 70"/>
                <a:gd name="T80" fmla="*/ 92 w 120"/>
                <a:gd name="T81" fmla="*/ 26 h 70"/>
                <a:gd name="T82" fmla="*/ 94 w 120"/>
                <a:gd name="T83" fmla="*/ 26 h 70"/>
                <a:gd name="T84" fmla="*/ 96 w 120"/>
                <a:gd name="T85" fmla="*/ 26 h 70"/>
                <a:gd name="T86" fmla="*/ 98 w 120"/>
                <a:gd name="T87" fmla="*/ 28 h 70"/>
                <a:gd name="T88" fmla="*/ 90 w 120"/>
                <a:gd name="T89" fmla="*/ 24 h 70"/>
                <a:gd name="T90" fmla="*/ 80 w 120"/>
                <a:gd name="T91" fmla="*/ 18 h 70"/>
                <a:gd name="T92" fmla="*/ 72 w 120"/>
                <a:gd name="T93" fmla="*/ 10 h 70"/>
                <a:gd name="T94" fmla="*/ 66 w 120"/>
                <a:gd name="T95" fmla="*/ 0 h 70"/>
                <a:gd name="T96" fmla="*/ 60 w 120"/>
                <a:gd name="T97" fmla="*/ 0 h 70"/>
                <a:gd name="T98" fmla="*/ 58 w 120"/>
                <a:gd name="T99" fmla="*/ 6 h 70"/>
                <a:gd name="T100" fmla="*/ 54 w 120"/>
                <a:gd name="T101" fmla="*/ 12 h 70"/>
                <a:gd name="T102" fmla="*/ 50 w 120"/>
                <a:gd name="T103" fmla="*/ 16 h 70"/>
                <a:gd name="T104" fmla="*/ 48 w 120"/>
                <a:gd name="T105" fmla="*/ 22 h 70"/>
                <a:gd name="T106" fmla="*/ 58 w 120"/>
                <a:gd name="T107" fmla="*/ 16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70"/>
                <a:gd name="T164" fmla="*/ 120 w 120"/>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70">
                  <a:moveTo>
                    <a:pt x="58" y="16"/>
                  </a:moveTo>
                  <a:lnTo>
                    <a:pt x="52" y="20"/>
                  </a:lnTo>
                  <a:lnTo>
                    <a:pt x="48" y="24"/>
                  </a:lnTo>
                  <a:lnTo>
                    <a:pt x="44" y="30"/>
                  </a:lnTo>
                  <a:lnTo>
                    <a:pt x="38" y="34"/>
                  </a:lnTo>
                  <a:lnTo>
                    <a:pt x="30" y="38"/>
                  </a:lnTo>
                  <a:lnTo>
                    <a:pt x="20" y="46"/>
                  </a:lnTo>
                  <a:lnTo>
                    <a:pt x="0" y="58"/>
                  </a:lnTo>
                  <a:lnTo>
                    <a:pt x="22" y="56"/>
                  </a:lnTo>
                  <a:lnTo>
                    <a:pt x="32" y="54"/>
                  </a:lnTo>
                  <a:lnTo>
                    <a:pt x="40" y="48"/>
                  </a:lnTo>
                  <a:lnTo>
                    <a:pt x="46" y="50"/>
                  </a:lnTo>
                  <a:lnTo>
                    <a:pt x="42" y="62"/>
                  </a:lnTo>
                  <a:lnTo>
                    <a:pt x="40" y="66"/>
                  </a:lnTo>
                  <a:lnTo>
                    <a:pt x="34" y="68"/>
                  </a:lnTo>
                  <a:lnTo>
                    <a:pt x="40" y="70"/>
                  </a:lnTo>
                  <a:lnTo>
                    <a:pt x="46" y="68"/>
                  </a:lnTo>
                  <a:lnTo>
                    <a:pt x="56" y="64"/>
                  </a:lnTo>
                  <a:lnTo>
                    <a:pt x="62" y="66"/>
                  </a:lnTo>
                  <a:lnTo>
                    <a:pt x="66" y="58"/>
                  </a:lnTo>
                  <a:lnTo>
                    <a:pt x="68" y="54"/>
                  </a:lnTo>
                  <a:lnTo>
                    <a:pt x="70" y="48"/>
                  </a:lnTo>
                  <a:lnTo>
                    <a:pt x="68" y="56"/>
                  </a:lnTo>
                  <a:lnTo>
                    <a:pt x="70" y="62"/>
                  </a:lnTo>
                  <a:lnTo>
                    <a:pt x="72" y="64"/>
                  </a:lnTo>
                  <a:lnTo>
                    <a:pt x="74" y="66"/>
                  </a:lnTo>
                  <a:lnTo>
                    <a:pt x="76" y="66"/>
                  </a:lnTo>
                  <a:lnTo>
                    <a:pt x="78" y="66"/>
                  </a:lnTo>
                  <a:lnTo>
                    <a:pt x="80" y="60"/>
                  </a:lnTo>
                  <a:lnTo>
                    <a:pt x="80" y="56"/>
                  </a:lnTo>
                  <a:lnTo>
                    <a:pt x="80" y="52"/>
                  </a:lnTo>
                  <a:lnTo>
                    <a:pt x="80" y="48"/>
                  </a:lnTo>
                  <a:lnTo>
                    <a:pt x="90" y="46"/>
                  </a:lnTo>
                  <a:lnTo>
                    <a:pt x="100" y="46"/>
                  </a:lnTo>
                  <a:lnTo>
                    <a:pt x="120" y="48"/>
                  </a:lnTo>
                  <a:lnTo>
                    <a:pt x="112" y="46"/>
                  </a:lnTo>
                  <a:lnTo>
                    <a:pt x="104" y="42"/>
                  </a:lnTo>
                  <a:lnTo>
                    <a:pt x="92" y="30"/>
                  </a:lnTo>
                  <a:lnTo>
                    <a:pt x="90" y="28"/>
                  </a:lnTo>
                  <a:lnTo>
                    <a:pt x="92" y="24"/>
                  </a:lnTo>
                  <a:lnTo>
                    <a:pt x="92" y="26"/>
                  </a:lnTo>
                  <a:lnTo>
                    <a:pt x="94" y="26"/>
                  </a:lnTo>
                  <a:lnTo>
                    <a:pt x="96" y="26"/>
                  </a:lnTo>
                  <a:lnTo>
                    <a:pt x="98" y="28"/>
                  </a:lnTo>
                  <a:lnTo>
                    <a:pt x="90" y="24"/>
                  </a:lnTo>
                  <a:lnTo>
                    <a:pt x="80" y="18"/>
                  </a:lnTo>
                  <a:lnTo>
                    <a:pt x="72" y="10"/>
                  </a:lnTo>
                  <a:lnTo>
                    <a:pt x="66" y="0"/>
                  </a:lnTo>
                  <a:lnTo>
                    <a:pt x="60" y="0"/>
                  </a:lnTo>
                  <a:lnTo>
                    <a:pt x="58" y="6"/>
                  </a:lnTo>
                  <a:lnTo>
                    <a:pt x="54" y="12"/>
                  </a:lnTo>
                  <a:lnTo>
                    <a:pt x="50" y="16"/>
                  </a:lnTo>
                  <a:lnTo>
                    <a:pt x="48" y="22"/>
                  </a:lnTo>
                  <a:lnTo>
                    <a:pt x="58" y="16"/>
                  </a:lnTo>
                  <a:close/>
                </a:path>
              </a:pathLst>
            </a:custGeom>
            <a:solidFill>
              <a:srgbClr val="39704A"/>
            </a:solidFill>
            <a:ln w="3175">
              <a:solidFill>
                <a:srgbClr val="1D1D1B"/>
              </a:solidFill>
              <a:round/>
              <a:headEnd/>
              <a:tailEnd/>
            </a:ln>
          </p:spPr>
          <p:txBody>
            <a:bodyPr/>
            <a:lstStyle/>
            <a:p>
              <a:endParaRPr lang="en-US"/>
            </a:p>
          </p:txBody>
        </p:sp>
        <p:sp>
          <p:nvSpPr>
            <p:cNvPr id="30635" name="Freeform 1694"/>
            <p:cNvSpPr>
              <a:spLocks/>
            </p:cNvSpPr>
            <p:nvPr/>
          </p:nvSpPr>
          <p:spPr bwMode="auto">
            <a:xfrm>
              <a:off x="400" y="2156"/>
              <a:ext cx="96" cy="112"/>
            </a:xfrm>
            <a:custGeom>
              <a:avLst/>
              <a:gdLst>
                <a:gd name="T0" fmla="*/ 64 w 96"/>
                <a:gd name="T1" fmla="*/ 0 h 112"/>
                <a:gd name="T2" fmla="*/ 60 w 96"/>
                <a:gd name="T3" fmla="*/ 2 h 112"/>
                <a:gd name="T4" fmla="*/ 58 w 96"/>
                <a:gd name="T5" fmla="*/ 4 h 112"/>
                <a:gd name="T6" fmla="*/ 54 w 96"/>
                <a:gd name="T7" fmla="*/ 12 h 112"/>
                <a:gd name="T8" fmla="*/ 52 w 96"/>
                <a:gd name="T9" fmla="*/ 20 h 112"/>
                <a:gd name="T10" fmla="*/ 50 w 96"/>
                <a:gd name="T11" fmla="*/ 28 h 112"/>
                <a:gd name="T12" fmla="*/ 32 w 96"/>
                <a:gd name="T13" fmla="*/ 56 h 112"/>
                <a:gd name="T14" fmla="*/ 26 w 96"/>
                <a:gd name="T15" fmla="*/ 68 h 112"/>
                <a:gd name="T16" fmla="*/ 16 w 96"/>
                <a:gd name="T17" fmla="*/ 80 h 112"/>
                <a:gd name="T18" fmla="*/ 20 w 96"/>
                <a:gd name="T19" fmla="*/ 80 h 112"/>
                <a:gd name="T20" fmla="*/ 26 w 96"/>
                <a:gd name="T21" fmla="*/ 78 h 112"/>
                <a:gd name="T22" fmla="*/ 30 w 96"/>
                <a:gd name="T23" fmla="*/ 72 h 112"/>
                <a:gd name="T24" fmla="*/ 32 w 96"/>
                <a:gd name="T25" fmla="*/ 74 h 112"/>
                <a:gd name="T26" fmla="*/ 32 w 96"/>
                <a:gd name="T27" fmla="*/ 76 h 112"/>
                <a:gd name="T28" fmla="*/ 32 w 96"/>
                <a:gd name="T29" fmla="*/ 78 h 112"/>
                <a:gd name="T30" fmla="*/ 20 w 96"/>
                <a:gd name="T31" fmla="*/ 96 h 112"/>
                <a:gd name="T32" fmla="*/ 10 w 96"/>
                <a:gd name="T33" fmla="*/ 104 h 112"/>
                <a:gd name="T34" fmla="*/ 0 w 96"/>
                <a:gd name="T35" fmla="*/ 112 h 112"/>
                <a:gd name="T36" fmla="*/ 10 w 96"/>
                <a:gd name="T37" fmla="*/ 112 h 112"/>
                <a:gd name="T38" fmla="*/ 18 w 96"/>
                <a:gd name="T39" fmla="*/ 112 h 112"/>
                <a:gd name="T40" fmla="*/ 28 w 96"/>
                <a:gd name="T41" fmla="*/ 102 h 112"/>
                <a:gd name="T42" fmla="*/ 42 w 96"/>
                <a:gd name="T43" fmla="*/ 94 h 112"/>
                <a:gd name="T44" fmla="*/ 48 w 96"/>
                <a:gd name="T45" fmla="*/ 90 h 112"/>
                <a:gd name="T46" fmla="*/ 54 w 96"/>
                <a:gd name="T47" fmla="*/ 84 h 112"/>
                <a:gd name="T48" fmla="*/ 58 w 96"/>
                <a:gd name="T49" fmla="*/ 78 h 112"/>
                <a:gd name="T50" fmla="*/ 62 w 96"/>
                <a:gd name="T51" fmla="*/ 70 h 112"/>
                <a:gd name="T52" fmla="*/ 62 w 96"/>
                <a:gd name="T53" fmla="*/ 98 h 112"/>
                <a:gd name="T54" fmla="*/ 64 w 96"/>
                <a:gd name="T55" fmla="*/ 90 h 112"/>
                <a:gd name="T56" fmla="*/ 66 w 96"/>
                <a:gd name="T57" fmla="*/ 84 h 112"/>
                <a:gd name="T58" fmla="*/ 68 w 96"/>
                <a:gd name="T59" fmla="*/ 76 h 112"/>
                <a:gd name="T60" fmla="*/ 68 w 96"/>
                <a:gd name="T61" fmla="*/ 68 h 112"/>
                <a:gd name="T62" fmla="*/ 82 w 96"/>
                <a:gd name="T63" fmla="*/ 78 h 112"/>
                <a:gd name="T64" fmla="*/ 88 w 96"/>
                <a:gd name="T65" fmla="*/ 82 h 112"/>
                <a:gd name="T66" fmla="*/ 96 w 96"/>
                <a:gd name="T67" fmla="*/ 84 h 112"/>
                <a:gd name="T68" fmla="*/ 96 w 96"/>
                <a:gd name="T69" fmla="*/ 78 h 112"/>
                <a:gd name="T70" fmla="*/ 96 w 96"/>
                <a:gd name="T71" fmla="*/ 74 h 112"/>
                <a:gd name="T72" fmla="*/ 90 w 96"/>
                <a:gd name="T73" fmla="*/ 66 h 112"/>
                <a:gd name="T74" fmla="*/ 84 w 96"/>
                <a:gd name="T75" fmla="*/ 56 h 112"/>
                <a:gd name="T76" fmla="*/ 82 w 96"/>
                <a:gd name="T77" fmla="*/ 52 h 112"/>
                <a:gd name="T78" fmla="*/ 82 w 96"/>
                <a:gd name="T79" fmla="*/ 46 h 112"/>
                <a:gd name="T80" fmla="*/ 84 w 96"/>
                <a:gd name="T81" fmla="*/ 56 h 112"/>
                <a:gd name="T82" fmla="*/ 86 w 96"/>
                <a:gd name="T83" fmla="*/ 60 h 112"/>
                <a:gd name="T84" fmla="*/ 90 w 96"/>
                <a:gd name="T85" fmla="*/ 64 h 112"/>
                <a:gd name="T86" fmla="*/ 92 w 96"/>
                <a:gd name="T87" fmla="*/ 56 h 112"/>
                <a:gd name="T88" fmla="*/ 90 w 96"/>
                <a:gd name="T89" fmla="*/ 50 h 112"/>
                <a:gd name="T90" fmla="*/ 68 w 96"/>
                <a:gd name="T91" fmla="*/ 2 h 112"/>
                <a:gd name="T92" fmla="*/ 66 w 96"/>
                <a:gd name="T93" fmla="*/ 0 h 112"/>
                <a:gd name="T94" fmla="*/ 64 w 96"/>
                <a:gd name="T95" fmla="*/ 0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112"/>
                <a:gd name="T146" fmla="*/ 96 w 96"/>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112">
                  <a:moveTo>
                    <a:pt x="64" y="0"/>
                  </a:moveTo>
                  <a:lnTo>
                    <a:pt x="60" y="2"/>
                  </a:lnTo>
                  <a:lnTo>
                    <a:pt x="58" y="4"/>
                  </a:lnTo>
                  <a:lnTo>
                    <a:pt x="54" y="12"/>
                  </a:lnTo>
                  <a:lnTo>
                    <a:pt x="52" y="20"/>
                  </a:lnTo>
                  <a:lnTo>
                    <a:pt x="50" y="28"/>
                  </a:lnTo>
                  <a:lnTo>
                    <a:pt x="32" y="56"/>
                  </a:lnTo>
                  <a:lnTo>
                    <a:pt x="26" y="68"/>
                  </a:lnTo>
                  <a:lnTo>
                    <a:pt x="16" y="80"/>
                  </a:lnTo>
                  <a:lnTo>
                    <a:pt x="20" y="80"/>
                  </a:lnTo>
                  <a:lnTo>
                    <a:pt x="26" y="78"/>
                  </a:lnTo>
                  <a:lnTo>
                    <a:pt x="30" y="72"/>
                  </a:lnTo>
                  <a:lnTo>
                    <a:pt x="32" y="74"/>
                  </a:lnTo>
                  <a:lnTo>
                    <a:pt x="32" y="76"/>
                  </a:lnTo>
                  <a:lnTo>
                    <a:pt x="32" y="78"/>
                  </a:lnTo>
                  <a:lnTo>
                    <a:pt x="20" y="96"/>
                  </a:lnTo>
                  <a:lnTo>
                    <a:pt x="10" y="104"/>
                  </a:lnTo>
                  <a:lnTo>
                    <a:pt x="0" y="112"/>
                  </a:lnTo>
                  <a:lnTo>
                    <a:pt x="10" y="112"/>
                  </a:lnTo>
                  <a:lnTo>
                    <a:pt x="18" y="112"/>
                  </a:lnTo>
                  <a:lnTo>
                    <a:pt x="28" y="102"/>
                  </a:lnTo>
                  <a:lnTo>
                    <a:pt x="42" y="94"/>
                  </a:lnTo>
                  <a:lnTo>
                    <a:pt x="48" y="90"/>
                  </a:lnTo>
                  <a:lnTo>
                    <a:pt x="54" y="84"/>
                  </a:lnTo>
                  <a:lnTo>
                    <a:pt x="58" y="78"/>
                  </a:lnTo>
                  <a:lnTo>
                    <a:pt x="62" y="70"/>
                  </a:lnTo>
                  <a:lnTo>
                    <a:pt x="62" y="98"/>
                  </a:lnTo>
                  <a:lnTo>
                    <a:pt x="64" y="90"/>
                  </a:lnTo>
                  <a:lnTo>
                    <a:pt x="66" y="84"/>
                  </a:lnTo>
                  <a:lnTo>
                    <a:pt x="68" y="76"/>
                  </a:lnTo>
                  <a:lnTo>
                    <a:pt x="68" y="68"/>
                  </a:lnTo>
                  <a:lnTo>
                    <a:pt x="82" y="78"/>
                  </a:lnTo>
                  <a:lnTo>
                    <a:pt x="88" y="82"/>
                  </a:lnTo>
                  <a:lnTo>
                    <a:pt x="96" y="84"/>
                  </a:lnTo>
                  <a:lnTo>
                    <a:pt x="96" y="78"/>
                  </a:lnTo>
                  <a:lnTo>
                    <a:pt x="96" y="74"/>
                  </a:lnTo>
                  <a:lnTo>
                    <a:pt x="90" y="66"/>
                  </a:lnTo>
                  <a:lnTo>
                    <a:pt x="84" y="56"/>
                  </a:lnTo>
                  <a:lnTo>
                    <a:pt x="82" y="52"/>
                  </a:lnTo>
                  <a:lnTo>
                    <a:pt x="82" y="46"/>
                  </a:lnTo>
                  <a:lnTo>
                    <a:pt x="84" y="56"/>
                  </a:lnTo>
                  <a:lnTo>
                    <a:pt x="86" y="60"/>
                  </a:lnTo>
                  <a:lnTo>
                    <a:pt x="90" y="64"/>
                  </a:lnTo>
                  <a:lnTo>
                    <a:pt x="92" y="56"/>
                  </a:lnTo>
                  <a:lnTo>
                    <a:pt x="90" y="50"/>
                  </a:lnTo>
                  <a:lnTo>
                    <a:pt x="68" y="2"/>
                  </a:lnTo>
                  <a:lnTo>
                    <a:pt x="66" y="0"/>
                  </a:lnTo>
                  <a:lnTo>
                    <a:pt x="64" y="0"/>
                  </a:lnTo>
                  <a:close/>
                </a:path>
              </a:pathLst>
            </a:custGeom>
            <a:solidFill>
              <a:srgbClr val="39704A"/>
            </a:solidFill>
            <a:ln w="3175">
              <a:solidFill>
                <a:srgbClr val="1D1D1B"/>
              </a:solidFill>
              <a:round/>
              <a:headEnd/>
              <a:tailEnd/>
            </a:ln>
          </p:spPr>
          <p:txBody>
            <a:bodyPr/>
            <a:lstStyle/>
            <a:p>
              <a:endParaRPr lang="en-US"/>
            </a:p>
          </p:txBody>
        </p:sp>
        <p:sp>
          <p:nvSpPr>
            <p:cNvPr id="30636" name="Freeform 1695"/>
            <p:cNvSpPr>
              <a:spLocks/>
            </p:cNvSpPr>
            <p:nvPr/>
          </p:nvSpPr>
          <p:spPr bwMode="auto">
            <a:xfrm>
              <a:off x="466" y="2256"/>
              <a:ext cx="46" cy="50"/>
            </a:xfrm>
            <a:custGeom>
              <a:avLst/>
              <a:gdLst>
                <a:gd name="T0" fmla="*/ 8 w 46"/>
                <a:gd name="T1" fmla="*/ 0 h 50"/>
                <a:gd name="T2" fmla="*/ 8 w 46"/>
                <a:gd name="T3" fmla="*/ 4 h 50"/>
                <a:gd name="T4" fmla="*/ 10 w 46"/>
                <a:gd name="T5" fmla="*/ 8 h 50"/>
                <a:gd name="T6" fmla="*/ 10 w 46"/>
                <a:gd name="T7" fmla="*/ 12 h 50"/>
                <a:gd name="T8" fmla="*/ 10 w 46"/>
                <a:gd name="T9" fmla="*/ 18 h 50"/>
                <a:gd name="T10" fmla="*/ 12 w 46"/>
                <a:gd name="T11" fmla="*/ 20 h 50"/>
                <a:gd name="T12" fmla="*/ 16 w 46"/>
                <a:gd name="T13" fmla="*/ 22 h 50"/>
                <a:gd name="T14" fmla="*/ 24 w 46"/>
                <a:gd name="T15" fmla="*/ 26 h 50"/>
                <a:gd name="T16" fmla="*/ 28 w 46"/>
                <a:gd name="T17" fmla="*/ 32 h 50"/>
                <a:gd name="T18" fmla="*/ 34 w 46"/>
                <a:gd name="T19" fmla="*/ 38 h 50"/>
                <a:gd name="T20" fmla="*/ 40 w 46"/>
                <a:gd name="T21" fmla="*/ 42 h 50"/>
                <a:gd name="T22" fmla="*/ 46 w 46"/>
                <a:gd name="T23" fmla="*/ 48 h 50"/>
                <a:gd name="T24" fmla="*/ 34 w 46"/>
                <a:gd name="T25" fmla="*/ 50 h 50"/>
                <a:gd name="T26" fmla="*/ 14 w 46"/>
                <a:gd name="T27" fmla="*/ 38 h 50"/>
                <a:gd name="T28" fmla="*/ 4 w 46"/>
                <a:gd name="T29" fmla="*/ 30 h 50"/>
                <a:gd name="T30" fmla="*/ 2 w 46"/>
                <a:gd name="T31" fmla="*/ 24 h 50"/>
                <a:gd name="T32" fmla="*/ 0 w 46"/>
                <a:gd name="T33" fmla="*/ 18 h 50"/>
                <a:gd name="T34" fmla="*/ 8 w 46"/>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50"/>
                <a:gd name="T56" fmla="*/ 46 w 46"/>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50">
                  <a:moveTo>
                    <a:pt x="8" y="0"/>
                  </a:moveTo>
                  <a:lnTo>
                    <a:pt x="8" y="4"/>
                  </a:lnTo>
                  <a:lnTo>
                    <a:pt x="10" y="8"/>
                  </a:lnTo>
                  <a:lnTo>
                    <a:pt x="10" y="12"/>
                  </a:lnTo>
                  <a:lnTo>
                    <a:pt x="10" y="18"/>
                  </a:lnTo>
                  <a:lnTo>
                    <a:pt x="12" y="20"/>
                  </a:lnTo>
                  <a:lnTo>
                    <a:pt x="16" y="22"/>
                  </a:lnTo>
                  <a:lnTo>
                    <a:pt x="24" y="26"/>
                  </a:lnTo>
                  <a:lnTo>
                    <a:pt x="28" y="32"/>
                  </a:lnTo>
                  <a:lnTo>
                    <a:pt x="34" y="38"/>
                  </a:lnTo>
                  <a:lnTo>
                    <a:pt x="40" y="42"/>
                  </a:lnTo>
                  <a:lnTo>
                    <a:pt x="46" y="48"/>
                  </a:lnTo>
                  <a:lnTo>
                    <a:pt x="34" y="50"/>
                  </a:lnTo>
                  <a:lnTo>
                    <a:pt x="14" y="38"/>
                  </a:lnTo>
                  <a:lnTo>
                    <a:pt x="4" y="30"/>
                  </a:lnTo>
                  <a:lnTo>
                    <a:pt x="2" y="24"/>
                  </a:lnTo>
                  <a:lnTo>
                    <a:pt x="0" y="18"/>
                  </a:lnTo>
                  <a:lnTo>
                    <a:pt x="8" y="0"/>
                  </a:lnTo>
                  <a:close/>
                </a:path>
              </a:pathLst>
            </a:custGeom>
            <a:solidFill>
              <a:srgbClr val="39704A"/>
            </a:solidFill>
            <a:ln w="3175">
              <a:solidFill>
                <a:srgbClr val="1D1D1B"/>
              </a:solidFill>
              <a:round/>
              <a:headEnd/>
              <a:tailEnd/>
            </a:ln>
          </p:spPr>
          <p:txBody>
            <a:bodyPr/>
            <a:lstStyle/>
            <a:p>
              <a:endParaRPr lang="en-US"/>
            </a:p>
          </p:txBody>
        </p:sp>
      </p:grpSp>
      <p:grpSp>
        <p:nvGrpSpPr>
          <p:cNvPr id="27651" name="Group 1696"/>
          <p:cNvGrpSpPr>
            <a:grpSpLocks/>
          </p:cNvGrpSpPr>
          <p:nvPr/>
        </p:nvGrpSpPr>
        <p:grpSpPr bwMode="auto">
          <a:xfrm>
            <a:off x="5562600" y="5502275"/>
            <a:ext cx="3432175" cy="641350"/>
            <a:chOff x="3504" y="3466"/>
            <a:chExt cx="2162" cy="404"/>
          </a:xfrm>
        </p:grpSpPr>
        <p:sp>
          <p:nvSpPr>
            <p:cNvPr id="28942" name="Freeform 1697"/>
            <p:cNvSpPr>
              <a:spLocks/>
            </p:cNvSpPr>
            <p:nvPr/>
          </p:nvSpPr>
          <p:spPr bwMode="auto">
            <a:xfrm>
              <a:off x="3504" y="3466"/>
              <a:ext cx="2162" cy="404"/>
            </a:xfrm>
            <a:custGeom>
              <a:avLst/>
              <a:gdLst>
                <a:gd name="T0" fmla="*/ 0 w 2162"/>
                <a:gd name="T1" fmla="*/ 0 h 404"/>
                <a:gd name="T2" fmla="*/ 88 w 2162"/>
                <a:gd name="T3" fmla="*/ 46 h 404"/>
                <a:gd name="T4" fmla="*/ 158 w 2162"/>
                <a:gd name="T5" fmla="*/ 82 h 404"/>
                <a:gd name="T6" fmla="*/ 206 w 2162"/>
                <a:gd name="T7" fmla="*/ 104 h 404"/>
                <a:gd name="T8" fmla="*/ 242 w 2162"/>
                <a:gd name="T9" fmla="*/ 118 h 404"/>
                <a:gd name="T10" fmla="*/ 292 w 2162"/>
                <a:gd name="T11" fmla="*/ 134 h 404"/>
                <a:gd name="T12" fmla="*/ 348 w 2162"/>
                <a:gd name="T13" fmla="*/ 156 h 404"/>
                <a:gd name="T14" fmla="*/ 378 w 2162"/>
                <a:gd name="T15" fmla="*/ 168 h 404"/>
                <a:gd name="T16" fmla="*/ 404 w 2162"/>
                <a:gd name="T17" fmla="*/ 182 h 404"/>
                <a:gd name="T18" fmla="*/ 460 w 2162"/>
                <a:gd name="T19" fmla="*/ 208 h 404"/>
                <a:gd name="T20" fmla="*/ 514 w 2162"/>
                <a:gd name="T21" fmla="*/ 232 h 404"/>
                <a:gd name="T22" fmla="*/ 610 w 2162"/>
                <a:gd name="T23" fmla="*/ 270 h 404"/>
                <a:gd name="T24" fmla="*/ 630 w 2162"/>
                <a:gd name="T25" fmla="*/ 278 h 404"/>
                <a:gd name="T26" fmla="*/ 650 w 2162"/>
                <a:gd name="T27" fmla="*/ 282 h 404"/>
                <a:gd name="T28" fmla="*/ 688 w 2162"/>
                <a:gd name="T29" fmla="*/ 290 h 404"/>
                <a:gd name="T30" fmla="*/ 730 w 2162"/>
                <a:gd name="T31" fmla="*/ 294 h 404"/>
                <a:gd name="T32" fmla="*/ 782 w 2162"/>
                <a:gd name="T33" fmla="*/ 304 h 404"/>
                <a:gd name="T34" fmla="*/ 876 w 2162"/>
                <a:gd name="T35" fmla="*/ 326 h 404"/>
                <a:gd name="T36" fmla="*/ 950 w 2162"/>
                <a:gd name="T37" fmla="*/ 342 h 404"/>
                <a:gd name="T38" fmla="*/ 1036 w 2162"/>
                <a:gd name="T39" fmla="*/ 360 h 404"/>
                <a:gd name="T40" fmla="*/ 1134 w 2162"/>
                <a:gd name="T41" fmla="*/ 376 h 404"/>
                <a:gd name="T42" fmla="*/ 1242 w 2162"/>
                <a:gd name="T43" fmla="*/ 390 h 404"/>
                <a:gd name="T44" fmla="*/ 1298 w 2162"/>
                <a:gd name="T45" fmla="*/ 396 h 404"/>
                <a:gd name="T46" fmla="*/ 1358 w 2162"/>
                <a:gd name="T47" fmla="*/ 400 h 404"/>
                <a:gd name="T48" fmla="*/ 1418 w 2162"/>
                <a:gd name="T49" fmla="*/ 402 h 404"/>
                <a:gd name="T50" fmla="*/ 1480 w 2162"/>
                <a:gd name="T51" fmla="*/ 404 h 404"/>
                <a:gd name="T52" fmla="*/ 2162 w 2162"/>
                <a:gd name="T53" fmla="*/ 404 h 404"/>
                <a:gd name="T54" fmla="*/ 2162 w 2162"/>
                <a:gd name="T55" fmla="*/ 0 h 404"/>
                <a:gd name="T56" fmla="*/ 0 w 2162"/>
                <a:gd name="T57" fmla="*/ 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2"/>
                <a:gd name="T88" fmla="*/ 0 h 404"/>
                <a:gd name="T89" fmla="*/ 2162 w 2162"/>
                <a:gd name="T90" fmla="*/ 404 h 4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2" h="404">
                  <a:moveTo>
                    <a:pt x="0" y="0"/>
                  </a:moveTo>
                  <a:lnTo>
                    <a:pt x="88" y="46"/>
                  </a:lnTo>
                  <a:lnTo>
                    <a:pt x="158" y="82"/>
                  </a:lnTo>
                  <a:lnTo>
                    <a:pt x="206" y="104"/>
                  </a:lnTo>
                  <a:lnTo>
                    <a:pt x="242" y="118"/>
                  </a:lnTo>
                  <a:lnTo>
                    <a:pt x="292" y="134"/>
                  </a:lnTo>
                  <a:lnTo>
                    <a:pt x="348" y="156"/>
                  </a:lnTo>
                  <a:lnTo>
                    <a:pt x="378" y="168"/>
                  </a:lnTo>
                  <a:lnTo>
                    <a:pt x="404" y="182"/>
                  </a:lnTo>
                  <a:lnTo>
                    <a:pt x="460" y="208"/>
                  </a:lnTo>
                  <a:lnTo>
                    <a:pt x="514" y="232"/>
                  </a:lnTo>
                  <a:lnTo>
                    <a:pt x="610" y="270"/>
                  </a:lnTo>
                  <a:lnTo>
                    <a:pt x="630" y="278"/>
                  </a:lnTo>
                  <a:lnTo>
                    <a:pt x="650" y="282"/>
                  </a:lnTo>
                  <a:lnTo>
                    <a:pt x="688" y="290"/>
                  </a:lnTo>
                  <a:lnTo>
                    <a:pt x="730" y="294"/>
                  </a:lnTo>
                  <a:lnTo>
                    <a:pt x="782" y="304"/>
                  </a:lnTo>
                  <a:lnTo>
                    <a:pt x="876" y="326"/>
                  </a:lnTo>
                  <a:lnTo>
                    <a:pt x="950" y="342"/>
                  </a:lnTo>
                  <a:lnTo>
                    <a:pt x="1036" y="360"/>
                  </a:lnTo>
                  <a:lnTo>
                    <a:pt x="1134" y="376"/>
                  </a:lnTo>
                  <a:lnTo>
                    <a:pt x="1242" y="390"/>
                  </a:lnTo>
                  <a:lnTo>
                    <a:pt x="1298" y="396"/>
                  </a:lnTo>
                  <a:lnTo>
                    <a:pt x="1358" y="400"/>
                  </a:lnTo>
                  <a:lnTo>
                    <a:pt x="1418" y="402"/>
                  </a:lnTo>
                  <a:lnTo>
                    <a:pt x="1480" y="404"/>
                  </a:lnTo>
                  <a:lnTo>
                    <a:pt x="2162" y="404"/>
                  </a:lnTo>
                  <a:lnTo>
                    <a:pt x="2162" y="0"/>
                  </a:lnTo>
                  <a:lnTo>
                    <a:pt x="0" y="0"/>
                  </a:lnTo>
                  <a:close/>
                </a:path>
              </a:pathLst>
            </a:custGeom>
            <a:solidFill>
              <a:srgbClr val="CAE1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43" name="Freeform 1698"/>
            <p:cNvSpPr>
              <a:spLocks/>
            </p:cNvSpPr>
            <p:nvPr/>
          </p:nvSpPr>
          <p:spPr bwMode="auto">
            <a:xfrm>
              <a:off x="3504" y="3466"/>
              <a:ext cx="2162" cy="404"/>
            </a:xfrm>
            <a:custGeom>
              <a:avLst/>
              <a:gdLst>
                <a:gd name="T0" fmla="*/ 0 w 2162"/>
                <a:gd name="T1" fmla="*/ 0 h 404"/>
                <a:gd name="T2" fmla="*/ 88 w 2162"/>
                <a:gd name="T3" fmla="*/ 46 h 404"/>
                <a:gd name="T4" fmla="*/ 158 w 2162"/>
                <a:gd name="T5" fmla="*/ 82 h 404"/>
                <a:gd name="T6" fmla="*/ 206 w 2162"/>
                <a:gd name="T7" fmla="*/ 104 h 404"/>
                <a:gd name="T8" fmla="*/ 242 w 2162"/>
                <a:gd name="T9" fmla="*/ 118 h 404"/>
                <a:gd name="T10" fmla="*/ 292 w 2162"/>
                <a:gd name="T11" fmla="*/ 134 h 404"/>
                <a:gd name="T12" fmla="*/ 348 w 2162"/>
                <a:gd name="T13" fmla="*/ 156 h 404"/>
                <a:gd name="T14" fmla="*/ 378 w 2162"/>
                <a:gd name="T15" fmla="*/ 168 h 404"/>
                <a:gd name="T16" fmla="*/ 404 w 2162"/>
                <a:gd name="T17" fmla="*/ 182 h 404"/>
                <a:gd name="T18" fmla="*/ 460 w 2162"/>
                <a:gd name="T19" fmla="*/ 208 h 404"/>
                <a:gd name="T20" fmla="*/ 514 w 2162"/>
                <a:gd name="T21" fmla="*/ 232 h 404"/>
                <a:gd name="T22" fmla="*/ 610 w 2162"/>
                <a:gd name="T23" fmla="*/ 270 h 404"/>
                <a:gd name="T24" fmla="*/ 630 w 2162"/>
                <a:gd name="T25" fmla="*/ 278 h 404"/>
                <a:gd name="T26" fmla="*/ 650 w 2162"/>
                <a:gd name="T27" fmla="*/ 282 h 404"/>
                <a:gd name="T28" fmla="*/ 688 w 2162"/>
                <a:gd name="T29" fmla="*/ 290 h 404"/>
                <a:gd name="T30" fmla="*/ 730 w 2162"/>
                <a:gd name="T31" fmla="*/ 294 h 404"/>
                <a:gd name="T32" fmla="*/ 782 w 2162"/>
                <a:gd name="T33" fmla="*/ 304 h 404"/>
                <a:gd name="T34" fmla="*/ 876 w 2162"/>
                <a:gd name="T35" fmla="*/ 326 h 404"/>
                <a:gd name="T36" fmla="*/ 950 w 2162"/>
                <a:gd name="T37" fmla="*/ 342 h 404"/>
                <a:gd name="T38" fmla="*/ 1036 w 2162"/>
                <a:gd name="T39" fmla="*/ 360 h 404"/>
                <a:gd name="T40" fmla="*/ 1134 w 2162"/>
                <a:gd name="T41" fmla="*/ 376 h 404"/>
                <a:gd name="T42" fmla="*/ 1242 w 2162"/>
                <a:gd name="T43" fmla="*/ 390 h 404"/>
                <a:gd name="T44" fmla="*/ 1298 w 2162"/>
                <a:gd name="T45" fmla="*/ 396 h 404"/>
                <a:gd name="T46" fmla="*/ 1358 w 2162"/>
                <a:gd name="T47" fmla="*/ 400 h 404"/>
                <a:gd name="T48" fmla="*/ 1418 w 2162"/>
                <a:gd name="T49" fmla="*/ 402 h 404"/>
                <a:gd name="T50" fmla="*/ 1480 w 2162"/>
                <a:gd name="T51" fmla="*/ 404 h 404"/>
                <a:gd name="T52" fmla="*/ 2162 w 2162"/>
                <a:gd name="T53" fmla="*/ 404 h 404"/>
                <a:gd name="T54" fmla="*/ 2162 w 2162"/>
                <a:gd name="T55" fmla="*/ 0 h 404"/>
                <a:gd name="T56" fmla="*/ 0 w 2162"/>
                <a:gd name="T57" fmla="*/ 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2"/>
                <a:gd name="T88" fmla="*/ 0 h 404"/>
                <a:gd name="T89" fmla="*/ 2162 w 2162"/>
                <a:gd name="T90" fmla="*/ 404 h 4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2" h="404">
                  <a:moveTo>
                    <a:pt x="0" y="0"/>
                  </a:moveTo>
                  <a:lnTo>
                    <a:pt x="88" y="46"/>
                  </a:lnTo>
                  <a:lnTo>
                    <a:pt x="158" y="82"/>
                  </a:lnTo>
                  <a:lnTo>
                    <a:pt x="206" y="104"/>
                  </a:lnTo>
                  <a:lnTo>
                    <a:pt x="242" y="118"/>
                  </a:lnTo>
                  <a:lnTo>
                    <a:pt x="292" y="134"/>
                  </a:lnTo>
                  <a:lnTo>
                    <a:pt x="348" y="156"/>
                  </a:lnTo>
                  <a:lnTo>
                    <a:pt x="378" y="168"/>
                  </a:lnTo>
                  <a:lnTo>
                    <a:pt x="404" y="182"/>
                  </a:lnTo>
                  <a:lnTo>
                    <a:pt x="460" y="208"/>
                  </a:lnTo>
                  <a:lnTo>
                    <a:pt x="514" y="232"/>
                  </a:lnTo>
                  <a:lnTo>
                    <a:pt x="610" y="270"/>
                  </a:lnTo>
                  <a:lnTo>
                    <a:pt x="630" y="278"/>
                  </a:lnTo>
                  <a:lnTo>
                    <a:pt x="650" y="282"/>
                  </a:lnTo>
                  <a:lnTo>
                    <a:pt x="688" y="290"/>
                  </a:lnTo>
                  <a:lnTo>
                    <a:pt x="730" y="294"/>
                  </a:lnTo>
                  <a:lnTo>
                    <a:pt x="782" y="304"/>
                  </a:lnTo>
                  <a:lnTo>
                    <a:pt x="876" y="326"/>
                  </a:lnTo>
                  <a:lnTo>
                    <a:pt x="950" y="342"/>
                  </a:lnTo>
                  <a:lnTo>
                    <a:pt x="1036" y="360"/>
                  </a:lnTo>
                  <a:lnTo>
                    <a:pt x="1134" y="376"/>
                  </a:lnTo>
                  <a:lnTo>
                    <a:pt x="1242" y="390"/>
                  </a:lnTo>
                  <a:lnTo>
                    <a:pt x="1298" y="396"/>
                  </a:lnTo>
                  <a:lnTo>
                    <a:pt x="1358" y="400"/>
                  </a:lnTo>
                  <a:lnTo>
                    <a:pt x="1418" y="402"/>
                  </a:lnTo>
                  <a:lnTo>
                    <a:pt x="1480" y="404"/>
                  </a:lnTo>
                  <a:lnTo>
                    <a:pt x="2162" y="404"/>
                  </a:lnTo>
                  <a:lnTo>
                    <a:pt x="2162" y="0"/>
                  </a:lnTo>
                  <a:lnTo>
                    <a:pt x="0" y="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2" name="Group 1699"/>
          <p:cNvGrpSpPr>
            <a:grpSpLocks/>
          </p:cNvGrpSpPr>
          <p:nvPr/>
        </p:nvGrpSpPr>
        <p:grpSpPr bwMode="auto">
          <a:xfrm>
            <a:off x="4587875" y="5502275"/>
            <a:ext cx="4406900" cy="898525"/>
            <a:chOff x="2890" y="3466"/>
            <a:chExt cx="2776" cy="566"/>
          </a:xfrm>
        </p:grpSpPr>
        <p:sp>
          <p:nvSpPr>
            <p:cNvPr id="28940" name="Freeform 1700"/>
            <p:cNvSpPr>
              <a:spLocks/>
            </p:cNvSpPr>
            <p:nvPr/>
          </p:nvSpPr>
          <p:spPr bwMode="auto">
            <a:xfrm>
              <a:off x="2890" y="3466"/>
              <a:ext cx="2776" cy="566"/>
            </a:xfrm>
            <a:custGeom>
              <a:avLst/>
              <a:gdLst>
                <a:gd name="T0" fmla="*/ 614 w 2776"/>
                <a:gd name="T1" fmla="*/ 0 h 566"/>
                <a:gd name="T2" fmla="*/ 604 w 2776"/>
                <a:gd name="T3" fmla="*/ 18 h 566"/>
                <a:gd name="T4" fmla="*/ 572 w 2776"/>
                <a:gd name="T5" fmla="*/ 68 h 566"/>
                <a:gd name="T6" fmla="*/ 548 w 2776"/>
                <a:gd name="T7" fmla="*/ 102 h 566"/>
                <a:gd name="T8" fmla="*/ 520 w 2776"/>
                <a:gd name="T9" fmla="*/ 140 h 566"/>
                <a:gd name="T10" fmla="*/ 486 w 2776"/>
                <a:gd name="T11" fmla="*/ 182 h 566"/>
                <a:gd name="T12" fmla="*/ 448 w 2776"/>
                <a:gd name="T13" fmla="*/ 228 h 566"/>
                <a:gd name="T14" fmla="*/ 406 w 2776"/>
                <a:gd name="T15" fmla="*/ 274 h 566"/>
                <a:gd name="T16" fmla="*/ 360 w 2776"/>
                <a:gd name="T17" fmla="*/ 322 h 566"/>
                <a:gd name="T18" fmla="*/ 310 w 2776"/>
                <a:gd name="T19" fmla="*/ 370 h 566"/>
                <a:gd name="T20" fmla="*/ 256 w 2776"/>
                <a:gd name="T21" fmla="*/ 416 h 566"/>
                <a:gd name="T22" fmla="*/ 198 w 2776"/>
                <a:gd name="T23" fmla="*/ 460 h 566"/>
                <a:gd name="T24" fmla="*/ 166 w 2776"/>
                <a:gd name="T25" fmla="*/ 480 h 566"/>
                <a:gd name="T26" fmla="*/ 136 w 2776"/>
                <a:gd name="T27" fmla="*/ 500 h 566"/>
                <a:gd name="T28" fmla="*/ 104 w 2776"/>
                <a:gd name="T29" fmla="*/ 518 h 566"/>
                <a:gd name="T30" fmla="*/ 70 w 2776"/>
                <a:gd name="T31" fmla="*/ 536 h 566"/>
                <a:gd name="T32" fmla="*/ 36 w 2776"/>
                <a:gd name="T33" fmla="*/ 552 h 566"/>
                <a:gd name="T34" fmla="*/ 0 w 2776"/>
                <a:gd name="T35" fmla="*/ 566 h 566"/>
                <a:gd name="T36" fmla="*/ 2776 w 2776"/>
                <a:gd name="T37" fmla="*/ 566 h 566"/>
                <a:gd name="T38" fmla="*/ 2776 w 2776"/>
                <a:gd name="T39" fmla="*/ 404 h 566"/>
                <a:gd name="T40" fmla="*/ 2094 w 2776"/>
                <a:gd name="T41" fmla="*/ 404 h 566"/>
                <a:gd name="T42" fmla="*/ 2032 w 2776"/>
                <a:gd name="T43" fmla="*/ 402 h 566"/>
                <a:gd name="T44" fmla="*/ 1972 w 2776"/>
                <a:gd name="T45" fmla="*/ 400 h 566"/>
                <a:gd name="T46" fmla="*/ 1912 w 2776"/>
                <a:gd name="T47" fmla="*/ 396 h 566"/>
                <a:gd name="T48" fmla="*/ 1856 w 2776"/>
                <a:gd name="T49" fmla="*/ 390 h 566"/>
                <a:gd name="T50" fmla="*/ 1748 w 2776"/>
                <a:gd name="T51" fmla="*/ 376 h 566"/>
                <a:gd name="T52" fmla="*/ 1650 w 2776"/>
                <a:gd name="T53" fmla="*/ 360 h 566"/>
                <a:gd name="T54" fmla="*/ 1564 w 2776"/>
                <a:gd name="T55" fmla="*/ 342 h 566"/>
                <a:gd name="T56" fmla="*/ 1490 w 2776"/>
                <a:gd name="T57" fmla="*/ 326 h 566"/>
                <a:gd name="T58" fmla="*/ 1396 w 2776"/>
                <a:gd name="T59" fmla="*/ 304 h 566"/>
                <a:gd name="T60" fmla="*/ 1344 w 2776"/>
                <a:gd name="T61" fmla="*/ 294 h 566"/>
                <a:gd name="T62" fmla="*/ 1302 w 2776"/>
                <a:gd name="T63" fmla="*/ 290 h 566"/>
                <a:gd name="T64" fmla="*/ 1264 w 2776"/>
                <a:gd name="T65" fmla="*/ 282 h 566"/>
                <a:gd name="T66" fmla="*/ 1244 w 2776"/>
                <a:gd name="T67" fmla="*/ 278 h 566"/>
                <a:gd name="T68" fmla="*/ 1224 w 2776"/>
                <a:gd name="T69" fmla="*/ 270 h 566"/>
                <a:gd name="T70" fmla="*/ 1128 w 2776"/>
                <a:gd name="T71" fmla="*/ 232 h 566"/>
                <a:gd name="T72" fmla="*/ 1074 w 2776"/>
                <a:gd name="T73" fmla="*/ 208 h 566"/>
                <a:gd name="T74" fmla="*/ 1018 w 2776"/>
                <a:gd name="T75" fmla="*/ 182 h 566"/>
                <a:gd name="T76" fmla="*/ 992 w 2776"/>
                <a:gd name="T77" fmla="*/ 168 h 566"/>
                <a:gd name="T78" fmla="*/ 962 w 2776"/>
                <a:gd name="T79" fmla="*/ 156 h 566"/>
                <a:gd name="T80" fmla="*/ 906 w 2776"/>
                <a:gd name="T81" fmla="*/ 134 h 566"/>
                <a:gd name="T82" fmla="*/ 856 w 2776"/>
                <a:gd name="T83" fmla="*/ 118 h 566"/>
                <a:gd name="T84" fmla="*/ 820 w 2776"/>
                <a:gd name="T85" fmla="*/ 104 h 566"/>
                <a:gd name="T86" fmla="*/ 772 w 2776"/>
                <a:gd name="T87" fmla="*/ 82 h 566"/>
                <a:gd name="T88" fmla="*/ 702 w 2776"/>
                <a:gd name="T89" fmla="*/ 46 h 566"/>
                <a:gd name="T90" fmla="*/ 614 w 2776"/>
                <a:gd name="T91" fmla="*/ 0 h 5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6"/>
                <a:gd name="T139" fmla="*/ 0 h 566"/>
                <a:gd name="T140" fmla="*/ 2776 w 2776"/>
                <a:gd name="T141" fmla="*/ 566 h 5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6" h="566">
                  <a:moveTo>
                    <a:pt x="614" y="0"/>
                  </a:moveTo>
                  <a:lnTo>
                    <a:pt x="604" y="18"/>
                  </a:lnTo>
                  <a:lnTo>
                    <a:pt x="572" y="68"/>
                  </a:lnTo>
                  <a:lnTo>
                    <a:pt x="548" y="102"/>
                  </a:lnTo>
                  <a:lnTo>
                    <a:pt x="520" y="140"/>
                  </a:lnTo>
                  <a:lnTo>
                    <a:pt x="486" y="182"/>
                  </a:lnTo>
                  <a:lnTo>
                    <a:pt x="448" y="228"/>
                  </a:lnTo>
                  <a:lnTo>
                    <a:pt x="406" y="274"/>
                  </a:lnTo>
                  <a:lnTo>
                    <a:pt x="360" y="322"/>
                  </a:lnTo>
                  <a:lnTo>
                    <a:pt x="310" y="370"/>
                  </a:lnTo>
                  <a:lnTo>
                    <a:pt x="256" y="416"/>
                  </a:lnTo>
                  <a:lnTo>
                    <a:pt x="198" y="460"/>
                  </a:lnTo>
                  <a:lnTo>
                    <a:pt x="166" y="480"/>
                  </a:lnTo>
                  <a:lnTo>
                    <a:pt x="136" y="500"/>
                  </a:lnTo>
                  <a:lnTo>
                    <a:pt x="104" y="518"/>
                  </a:lnTo>
                  <a:lnTo>
                    <a:pt x="70" y="536"/>
                  </a:lnTo>
                  <a:lnTo>
                    <a:pt x="36" y="552"/>
                  </a:lnTo>
                  <a:lnTo>
                    <a:pt x="0" y="566"/>
                  </a:lnTo>
                  <a:lnTo>
                    <a:pt x="2776" y="566"/>
                  </a:lnTo>
                  <a:lnTo>
                    <a:pt x="2776" y="404"/>
                  </a:lnTo>
                  <a:lnTo>
                    <a:pt x="2094" y="404"/>
                  </a:lnTo>
                  <a:lnTo>
                    <a:pt x="2032" y="402"/>
                  </a:lnTo>
                  <a:lnTo>
                    <a:pt x="1972" y="400"/>
                  </a:lnTo>
                  <a:lnTo>
                    <a:pt x="1912" y="396"/>
                  </a:lnTo>
                  <a:lnTo>
                    <a:pt x="1856" y="390"/>
                  </a:lnTo>
                  <a:lnTo>
                    <a:pt x="1748" y="376"/>
                  </a:lnTo>
                  <a:lnTo>
                    <a:pt x="1650" y="360"/>
                  </a:lnTo>
                  <a:lnTo>
                    <a:pt x="1564" y="342"/>
                  </a:lnTo>
                  <a:lnTo>
                    <a:pt x="1490" y="326"/>
                  </a:lnTo>
                  <a:lnTo>
                    <a:pt x="1396" y="304"/>
                  </a:lnTo>
                  <a:lnTo>
                    <a:pt x="1344" y="294"/>
                  </a:lnTo>
                  <a:lnTo>
                    <a:pt x="1302" y="290"/>
                  </a:lnTo>
                  <a:lnTo>
                    <a:pt x="1264" y="282"/>
                  </a:lnTo>
                  <a:lnTo>
                    <a:pt x="1244" y="278"/>
                  </a:lnTo>
                  <a:lnTo>
                    <a:pt x="1224" y="270"/>
                  </a:lnTo>
                  <a:lnTo>
                    <a:pt x="1128" y="232"/>
                  </a:lnTo>
                  <a:lnTo>
                    <a:pt x="1074" y="208"/>
                  </a:lnTo>
                  <a:lnTo>
                    <a:pt x="1018" y="182"/>
                  </a:lnTo>
                  <a:lnTo>
                    <a:pt x="992" y="168"/>
                  </a:lnTo>
                  <a:lnTo>
                    <a:pt x="962" y="156"/>
                  </a:lnTo>
                  <a:lnTo>
                    <a:pt x="906" y="134"/>
                  </a:lnTo>
                  <a:lnTo>
                    <a:pt x="856" y="118"/>
                  </a:lnTo>
                  <a:lnTo>
                    <a:pt x="820" y="104"/>
                  </a:lnTo>
                  <a:lnTo>
                    <a:pt x="772" y="82"/>
                  </a:lnTo>
                  <a:lnTo>
                    <a:pt x="702" y="46"/>
                  </a:lnTo>
                  <a:lnTo>
                    <a:pt x="614" y="0"/>
                  </a:lnTo>
                  <a:close/>
                </a:path>
              </a:pathLst>
            </a:custGeom>
            <a:solidFill>
              <a:srgbClr val="9CC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41" name="Freeform 1701"/>
            <p:cNvSpPr>
              <a:spLocks/>
            </p:cNvSpPr>
            <p:nvPr/>
          </p:nvSpPr>
          <p:spPr bwMode="auto">
            <a:xfrm>
              <a:off x="2890" y="3466"/>
              <a:ext cx="2776" cy="566"/>
            </a:xfrm>
            <a:custGeom>
              <a:avLst/>
              <a:gdLst>
                <a:gd name="T0" fmla="*/ 614 w 2776"/>
                <a:gd name="T1" fmla="*/ 0 h 566"/>
                <a:gd name="T2" fmla="*/ 604 w 2776"/>
                <a:gd name="T3" fmla="*/ 18 h 566"/>
                <a:gd name="T4" fmla="*/ 572 w 2776"/>
                <a:gd name="T5" fmla="*/ 68 h 566"/>
                <a:gd name="T6" fmla="*/ 548 w 2776"/>
                <a:gd name="T7" fmla="*/ 102 h 566"/>
                <a:gd name="T8" fmla="*/ 520 w 2776"/>
                <a:gd name="T9" fmla="*/ 140 h 566"/>
                <a:gd name="T10" fmla="*/ 486 w 2776"/>
                <a:gd name="T11" fmla="*/ 182 h 566"/>
                <a:gd name="T12" fmla="*/ 448 w 2776"/>
                <a:gd name="T13" fmla="*/ 228 h 566"/>
                <a:gd name="T14" fmla="*/ 406 w 2776"/>
                <a:gd name="T15" fmla="*/ 274 h 566"/>
                <a:gd name="T16" fmla="*/ 360 w 2776"/>
                <a:gd name="T17" fmla="*/ 322 h 566"/>
                <a:gd name="T18" fmla="*/ 310 w 2776"/>
                <a:gd name="T19" fmla="*/ 370 h 566"/>
                <a:gd name="T20" fmla="*/ 256 w 2776"/>
                <a:gd name="T21" fmla="*/ 416 h 566"/>
                <a:gd name="T22" fmla="*/ 198 w 2776"/>
                <a:gd name="T23" fmla="*/ 460 h 566"/>
                <a:gd name="T24" fmla="*/ 166 w 2776"/>
                <a:gd name="T25" fmla="*/ 480 h 566"/>
                <a:gd name="T26" fmla="*/ 136 w 2776"/>
                <a:gd name="T27" fmla="*/ 500 h 566"/>
                <a:gd name="T28" fmla="*/ 104 w 2776"/>
                <a:gd name="T29" fmla="*/ 518 h 566"/>
                <a:gd name="T30" fmla="*/ 70 w 2776"/>
                <a:gd name="T31" fmla="*/ 536 h 566"/>
                <a:gd name="T32" fmla="*/ 36 w 2776"/>
                <a:gd name="T33" fmla="*/ 552 h 566"/>
                <a:gd name="T34" fmla="*/ 0 w 2776"/>
                <a:gd name="T35" fmla="*/ 566 h 566"/>
                <a:gd name="T36" fmla="*/ 2776 w 2776"/>
                <a:gd name="T37" fmla="*/ 566 h 566"/>
                <a:gd name="T38" fmla="*/ 2776 w 2776"/>
                <a:gd name="T39" fmla="*/ 404 h 566"/>
                <a:gd name="T40" fmla="*/ 2094 w 2776"/>
                <a:gd name="T41" fmla="*/ 404 h 566"/>
                <a:gd name="T42" fmla="*/ 2032 w 2776"/>
                <a:gd name="T43" fmla="*/ 402 h 566"/>
                <a:gd name="T44" fmla="*/ 1972 w 2776"/>
                <a:gd name="T45" fmla="*/ 400 h 566"/>
                <a:gd name="T46" fmla="*/ 1912 w 2776"/>
                <a:gd name="T47" fmla="*/ 396 h 566"/>
                <a:gd name="T48" fmla="*/ 1856 w 2776"/>
                <a:gd name="T49" fmla="*/ 390 h 566"/>
                <a:gd name="T50" fmla="*/ 1748 w 2776"/>
                <a:gd name="T51" fmla="*/ 376 h 566"/>
                <a:gd name="T52" fmla="*/ 1650 w 2776"/>
                <a:gd name="T53" fmla="*/ 360 h 566"/>
                <a:gd name="T54" fmla="*/ 1564 w 2776"/>
                <a:gd name="T55" fmla="*/ 342 h 566"/>
                <a:gd name="T56" fmla="*/ 1490 w 2776"/>
                <a:gd name="T57" fmla="*/ 326 h 566"/>
                <a:gd name="T58" fmla="*/ 1396 w 2776"/>
                <a:gd name="T59" fmla="*/ 304 h 566"/>
                <a:gd name="T60" fmla="*/ 1344 w 2776"/>
                <a:gd name="T61" fmla="*/ 294 h 566"/>
                <a:gd name="T62" fmla="*/ 1302 w 2776"/>
                <a:gd name="T63" fmla="*/ 290 h 566"/>
                <a:gd name="T64" fmla="*/ 1264 w 2776"/>
                <a:gd name="T65" fmla="*/ 282 h 566"/>
                <a:gd name="T66" fmla="*/ 1244 w 2776"/>
                <a:gd name="T67" fmla="*/ 278 h 566"/>
                <a:gd name="T68" fmla="*/ 1224 w 2776"/>
                <a:gd name="T69" fmla="*/ 270 h 566"/>
                <a:gd name="T70" fmla="*/ 1128 w 2776"/>
                <a:gd name="T71" fmla="*/ 232 h 566"/>
                <a:gd name="T72" fmla="*/ 1074 w 2776"/>
                <a:gd name="T73" fmla="*/ 208 h 566"/>
                <a:gd name="T74" fmla="*/ 1018 w 2776"/>
                <a:gd name="T75" fmla="*/ 182 h 566"/>
                <a:gd name="T76" fmla="*/ 992 w 2776"/>
                <a:gd name="T77" fmla="*/ 168 h 566"/>
                <a:gd name="T78" fmla="*/ 962 w 2776"/>
                <a:gd name="T79" fmla="*/ 156 h 566"/>
                <a:gd name="T80" fmla="*/ 906 w 2776"/>
                <a:gd name="T81" fmla="*/ 134 h 566"/>
                <a:gd name="T82" fmla="*/ 856 w 2776"/>
                <a:gd name="T83" fmla="*/ 118 h 566"/>
                <a:gd name="T84" fmla="*/ 820 w 2776"/>
                <a:gd name="T85" fmla="*/ 104 h 566"/>
                <a:gd name="T86" fmla="*/ 772 w 2776"/>
                <a:gd name="T87" fmla="*/ 82 h 566"/>
                <a:gd name="T88" fmla="*/ 702 w 2776"/>
                <a:gd name="T89" fmla="*/ 46 h 566"/>
                <a:gd name="T90" fmla="*/ 614 w 2776"/>
                <a:gd name="T91" fmla="*/ 0 h 5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6"/>
                <a:gd name="T139" fmla="*/ 0 h 566"/>
                <a:gd name="T140" fmla="*/ 2776 w 2776"/>
                <a:gd name="T141" fmla="*/ 566 h 5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6" h="566">
                  <a:moveTo>
                    <a:pt x="614" y="0"/>
                  </a:moveTo>
                  <a:lnTo>
                    <a:pt x="604" y="18"/>
                  </a:lnTo>
                  <a:lnTo>
                    <a:pt x="572" y="68"/>
                  </a:lnTo>
                  <a:lnTo>
                    <a:pt x="548" y="102"/>
                  </a:lnTo>
                  <a:lnTo>
                    <a:pt x="520" y="140"/>
                  </a:lnTo>
                  <a:lnTo>
                    <a:pt x="486" y="182"/>
                  </a:lnTo>
                  <a:lnTo>
                    <a:pt x="448" y="228"/>
                  </a:lnTo>
                  <a:lnTo>
                    <a:pt x="406" y="274"/>
                  </a:lnTo>
                  <a:lnTo>
                    <a:pt x="360" y="322"/>
                  </a:lnTo>
                  <a:lnTo>
                    <a:pt x="310" y="370"/>
                  </a:lnTo>
                  <a:lnTo>
                    <a:pt x="256" y="416"/>
                  </a:lnTo>
                  <a:lnTo>
                    <a:pt x="198" y="460"/>
                  </a:lnTo>
                  <a:lnTo>
                    <a:pt x="166" y="480"/>
                  </a:lnTo>
                  <a:lnTo>
                    <a:pt x="136" y="500"/>
                  </a:lnTo>
                  <a:lnTo>
                    <a:pt x="104" y="518"/>
                  </a:lnTo>
                  <a:lnTo>
                    <a:pt x="70" y="536"/>
                  </a:lnTo>
                  <a:lnTo>
                    <a:pt x="36" y="552"/>
                  </a:lnTo>
                  <a:lnTo>
                    <a:pt x="0" y="566"/>
                  </a:lnTo>
                  <a:lnTo>
                    <a:pt x="2776" y="566"/>
                  </a:lnTo>
                  <a:lnTo>
                    <a:pt x="2776" y="404"/>
                  </a:lnTo>
                  <a:lnTo>
                    <a:pt x="2094" y="404"/>
                  </a:lnTo>
                  <a:lnTo>
                    <a:pt x="2032" y="402"/>
                  </a:lnTo>
                  <a:lnTo>
                    <a:pt x="1972" y="400"/>
                  </a:lnTo>
                  <a:lnTo>
                    <a:pt x="1912" y="396"/>
                  </a:lnTo>
                  <a:lnTo>
                    <a:pt x="1856" y="390"/>
                  </a:lnTo>
                  <a:lnTo>
                    <a:pt x="1748" y="376"/>
                  </a:lnTo>
                  <a:lnTo>
                    <a:pt x="1650" y="360"/>
                  </a:lnTo>
                  <a:lnTo>
                    <a:pt x="1564" y="342"/>
                  </a:lnTo>
                  <a:lnTo>
                    <a:pt x="1490" y="326"/>
                  </a:lnTo>
                  <a:lnTo>
                    <a:pt x="1396" y="304"/>
                  </a:lnTo>
                  <a:lnTo>
                    <a:pt x="1344" y="294"/>
                  </a:lnTo>
                  <a:lnTo>
                    <a:pt x="1302" y="290"/>
                  </a:lnTo>
                  <a:lnTo>
                    <a:pt x="1264" y="282"/>
                  </a:lnTo>
                  <a:lnTo>
                    <a:pt x="1244" y="278"/>
                  </a:lnTo>
                  <a:lnTo>
                    <a:pt x="1224" y="270"/>
                  </a:lnTo>
                  <a:lnTo>
                    <a:pt x="1128" y="232"/>
                  </a:lnTo>
                  <a:lnTo>
                    <a:pt x="1074" y="208"/>
                  </a:lnTo>
                  <a:lnTo>
                    <a:pt x="1018" y="182"/>
                  </a:lnTo>
                  <a:lnTo>
                    <a:pt x="992" y="168"/>
                  </a:lnTo>
                  <a:lnTo>
                    <a:pt x="962" y="156"/>
                  </a:lnTo>
                  <a:lnTo>
                    <a:pt x="906" y="134"/>
                  </a:lnTo>
                  <a:lnTo>
                    <a:pt x="856" y="118"/>
                  </a:lnTo>
                  <a:lnTo>
                    <a:pt x="820" y="104"/>
                  </a:lnTo>
                  <a:lnTo>
                    <a:pt x="772" y="82"/>
                  </a:lnTo>
                  <a:lnTo>
                    <a:pt x="702" y="46"/>
                  </a:lnTo>
                  <a:lnTo>
                    <a:pt x="614" y="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3" name="Group 1702"/>
          <p:cNvGrpSpPr>
            <a:grpSpLocks/>
          </p:cNvGrpSpPr>
          <p:nvPr/>
        </p:nvGrpSpPr>
        <p:grpSpPr bwMode="auto">
          <a:xfrm>
            <a:off x="149225" y="4829175"/>
            <a:ext cx="5413375" cy="1571625"/>
            <a:chOff x="94" y="3042"/>
            <a:chExt cx="3410" cy="990"/>
          </a:xfrm>
        </p:grpSpPr>
        <p:sp>
          <p:nvSpPr>
            <p:cNvPr id="28938" name="Freeform 1703"/>
            <p:cNvSpPr>
              <a:spLocks/>
            </p:cNvSpPr>
            <p:nvPr/>
          </p:nvSpPr>
          <p:spPr bwMode="auto">
            <a:xfrm>
              <a:off x="94" y="3042"/>
              <a:ext cx="3410" cy="990"/>
            </a:xfrm>
            <a:custGeom>
              <a:avLst/>
              <a:gdLst>
                <a:gd name="T0" fmla="*/ 1688 w 3410"/>
                <a:gd name="T1" fmla="*/ 140 h 990"/>
                <a:gd name="T2" fmla="*/ 1416 w 3410"/>
                <a:gd name="T3" fmla="*/ 106 h 990"/>
                <a:gd name="T4" fmla="*/ 1274 w 3410"/>
                <a:gd name="T5" fmla="*/ 88 h 990"/>
                <a:gd name="T6" fmla="*/ 1218 w 3410"/>
                <a:gd name="T7" fmla="*/ 84 h 990"/>
                <a:gd name="T8" fmla="*/ 1178 w 3410"/>
                <a:gd name="T9" fmla="*/ 82 h 990"/>
                <a:gd name="T10" fmla="*/ 1136 w 3410"/>
                <a:gd name="T11" fmla="*/ 78 h 990"/>
                <a:gd name="T12" fmla="*/ 1076 w 3410"/>
                <a:gd name="T13" fmla="*/ 72 h 990"/>
                <a:gd name="T14" fmla="*/ 924 w 3410"/>
                <a:gd name="T15" fmla="*/ 54 h 990"/>
                <a:gd name="T16" fmla="*/ 774 w 3410"/>
                <a:gd name="T17" fmla="*/ 34 h 990"/>
                <a:gd name="T18" fmla="*/ 676 w 3410"/>
                <a:gd name="T19" fmla="*/ 22 h 990"/>
                <a:gd name="T20" fmla="*/ 634 w 3410"/>
                <a:gd name="T21" fmla="*/ 20 h 990"/>
                <a:gd name="T22" fmla="*/ 562 w 3410"/>
                <a:gd name="T23" fmla="*/ 16 h 990"/>
                <a:gd name="T24" fmla="*/ 364 w 3410"/>
                <a:gd name="T25" fmla="*/ 10 h 990"/>
                <a:gd name="T26" fmla="*/ 0 w 3410"/>
                <a:gd name="T27" fmla="*/ 0 h 990"/>
                <a:gd name="T28" fmla="*/ 0 w 3410"/>
                <a:gd name="T29" fmla="*/ 990 h 990"/>
                <a:gd name="T30" fmla="*/ 2796 w 3410"/>
                <a:gd name="T31" fmla="*/ 990 h 990"/>
                <a:gd name="T32" fmla="*/ 2832 w 3410"/>
                <a:gd name="T33" fmla="*/ 976 h 990"/>
                <a:gd name="T34" fmla="*/ 2866 w 3410"/>
                <a:gd name="T35" fmla="*/ 960 h 990"/>
                <a:gd name="T36" fmla="*/ 2900 w 3410"/>
                <a:gd name="T37" fmla="*/ 942 h 990"/>
                <a:gd name="T38" fmla="*/ 2932 w 3410"/>
                <a:gd name="T39" fmla="*/ 924 h 990"/>
                <a:gd name="T40" fmla="*/ 2962 w 3410"/>
                <a:gd name="T41" fmla="*/ 904 h 990"/>
                <a:gd name="T42" fmla="*/ 2994 w 3410"/>
                <a:gd name="T43" fmla="*/ 884 h 990"/>
                <a:gd name="T44" fmla="*/ 3052 w 3410"/>
                <a:gd name="T45" fmla="*/ 840 h 990"/>
                <a:gd name="T46" fmla="*/ 3106 w 3410"/>
                <a:gd name="T47" fmla="*/ 794 h 990"/>
                <a:gd name="T48" fmla="*/ 3156 w 3410"/>
                <a:gd name="T49" fmla="*/ 746 h 990"/>
                <a:gd name="T50" fmla="*/ 3202 w 3410"/>
                <a:gd name="T51" fmla="*/ 698 h 990"/>
                <a:gd name="T52" fmla="*/ 3244 w 3410"/>
                <a:gd name="T53" fmla="*/ 652 h 990"/>
                <a:gd name="T54" fmla="*/ 3282 w 3410"/>
                <a:gd name="T55" fmla="*/ 606 h 990"/>
                <a:gd name="T56" fmla="*/ 3316 w 3410"/>
                <a:gd name="T57" fmla="*/ 564 h 990"/>
                <a:gd name="T58" fmla="*/ 3344 w 3410"/>
                <a:gd name="T59" fmla="*/ 526 h 990"/>
                <a:gd name="T60" fmla="*/ 3368 w 3410"/>
                <a:gd name="T61" fmla="*/ 492 h 990"/>
                <a:gd name="T62" fmla="*/ 3400 w 3410"/>
                <a:gd name="T63" fmla="*/ 442 h 990"/>
                <a:gd name="T64" fmla="*/ 3410 w 3410"/>
                <a:gd name="T65" fmla="*/ 424 h 990"/>
                <a:gd name="T66" fmla="*/ 3408 w 3410"/>
                <a:gd name="T67" fmla="*/ 424 h 990"/>
                <a:gd name="T68" fmla="*/ 3368 w 3410"/>
                <a:gd name="T69" fmla="*/ 420 h 990"/>
                <a:gd name="T70" fmla="*/ 3320 w 3410"/>
                <a:gd name="T71" fmla="*/ 412 h 990"/>
                <a:gd name="T72" fmla="*/ 3214 w 3410"/>
                <a:gd name="T73" fmla="*/ 390 h 990"/>
                <a:gd name="T74" fmla="*/ 3096 w 3410"/>
                <a:gd name="T75" fmla="*/ 364 h 990"/>
                <a:gd name="T76" fmla="*/ 2974 w 3410"/>
                <a:gd name="T77" fmla="*/ 334 h 990"/>
                <a:gd name="T78" fmla="*/ 2744 w 3410"/>
                <a:gd name="T79" fmla="*/ 274 h 990"/>
                <a:gd name="T80" fmla="*/ 2652 w 3410"/>
                <a:gd name="T81" fmla="*/ 250 h 990"/>
                <a:gd name="T82" fmla="*/ 2582 w 3410"/>
                <a:gd name="T83" fmla="*/ 236 h 990"/>
                <a:gd name="T84" fmla="*/ 2500 w 3410"/>
                <a:gd name="T85" fmla="*/ 224 h 990"/>
                <a:gd name="T86" fmla="*/ 2388 w 3410"/>
                <a:gd name="T87" fmla="*/ 210 h 990"/>
                <a:gd name="T88" fmla="*/ 2118 w 3410"/>
                <a:gd name="T89" fmla="*/ 182 h 990"/>
                <a:gd name="T90" fmla="*/ 1858 w 3410"/>
                <a:gd name="T91" fmla="*/ 158 h 990"/>
                <a:gd name="T92" fmla="*/ 1688 w 3410"/>
                <a:gd name="T93" fmla="*/ 140 h 9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0"/>
                <a:gd name="T142" fmla="*/ 0 h 990"/>
                <a:gd name="T143" fmla="*/ 3410 w 3410"/>
                <a:gd name="T144" fmla="*/ 990 h 9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0" h="990">
                  <a:moveTo>
                    <a:pt x="1688" y="140"/>
                  </a:moveTo>
                  <a:lnTo>
                    <a:pt x="1416" y="106"/>
                  </a:lnTo>
                  <a:lnTo>
                    <a:pt x="1274" y="88"/>
                  </a:lnTo>
                  <a:lnTo>
                    <a:pt x="1218" y="84"/>
                  </a:lnTo>
                  <a:lnTo>
                    <a:pt x="1178" y="82"/>
                  </a:lnTo>
                  <a:lnTo>
                    <a:pt x="1136" y="78"/>
                  </a:lnTo>
                  <a:lnTo>
                    <a:pt x="1076" y="72"/>
                  </a:lnTo>
                  <a:lnTo>
                    <a:pt x="924" y="54"/>
                  </a:lnTo>
                  <a:lnTo>
                    <a:pt x="774" y="34"/>
                  </a:lnTo>
                  <a:lnTo>
                    <a:pt x="676" y="22"/>
                  </a:lnTo>
                  <a:lnTo>
                    <a:pt x="634" y="20"/>
                  </a:lnTo>
                  <a:lnTo>
                    <a:pt x="562" y="16"/>
                  </a:lnTo>
                  <a:lnTo>
                    <a:pt x="364" y="10"/>
                  </a:lnTo>
                  <a:lnTo>
                    <a:pt x="0" y="0"/>
                  </a:lnTo>
                  <a:lnTo>
                    <a:pt x="0" y="990"/>
                  </a:lnTo>
                  <a:lnTo>
                    <a:pt x="2796" y="990"/>
                  </a:lnTo>
                  <a:lnTo>
                    <a:pt x="2832" y="976"/>
                  </a:lnTo>
                  <a:lnTo>
                    <a:pt x="2866" y="960"/>
                  </a:lnTo>
                  <a:lnTo>
                    <a:pt x="2900" y="942"/>
                  </a:lnTo>
                  <a:lnTo>
                    <a:pt x="2932" y="924"/>
                  </a:lnTo>
                  <a:lnTo>
                    <a:pt x="2962" y="904"/>
                  </a:lnTo>
                  <a:lnTo>
                    <a:pt x="2994" y="884"/>
                  </a:lnTo>
                  <a:lnTo>
                    <a:pt x="3052" y="840"/>
                  </a:lnTo>
                  <a:lnTo>
                    <a:pt x="3106" y="794"/>
                  </a:lnTo>
                  <a:lnTo>
                    <a:pt x="3156" y="746"/>
                  </a:lnTo>
                  <a:lnTo>
                    <a:pt x="3202" y="698"/>
                  </a:lnTo>
                  <a:lnTo>
                    <a:pt x="3244" y="652"/>
                  </a:lnTo>
                  <a:lnTo>
                    <a:pt x="3282" y="606"/>
                  </a:lnTo>
                  <a:lnTo>
                    <a:pt x="3316" y="564"/>
                  </a:lnTo>
                  <a:lnTo>
                    <a:pt x="3344" y="526"/>
                  </a:lnTo>
                  <a:lnTo>
                    <a:pt x="3368" y="492"/>
                  </a:lnTo>
                  <a:lnTo>
                    <a:pt x="3400" y="442"/>
                  </a:lnTo>
                  <a:lnTo>
                    <a:pt x="3410" y="424"/>
                  </a:lnTo>
                  <a:lnTo>
                    <a:pt x="3408" y="424"/>
                  </a:lnTo>
                  <a:lnTo>
                    <a:pt x="3368" y="420"/>
                  </a:lnTo>
                  <a:lnTo>
                    <a:pt x="3320" y="412"/>
                  </a:lnTo>
                  <a:lnTo>
                    <a:pt x="3214" y="390"/>
                  </a:lnTo>
                  <a:lnTo>
                    <a:pt x="3096" y="364"/>
                  </a:lnTo>
                  <a:lnTo>
                    <a:pt x="2974" y="334"/>
                  </a:lnTo>
                  <a:lnTo>
                    <a:pt x="2744" y="274"/>
                  </a:lnTo>
                  <a:lnTo>
                    <a:pt x="2652" y="250"/>
                  </a:lnTo>
                  <a:lnTo>
                    <a:pt x="2582" y="236"/>
                  </a:lnTo>
                  <a:lnTo>
                    <a:pt x="2500" y="224"/>
                  </a:lnTo>
                  <a:lnTo>
                    <a:pt x="2388" y="210"/>
                  </a:lnTo>
                  <a:lnTo>
                    <a:pt x="2118" y="182"/>
                  </a:lnTo>
                  <a:lnTo>
                    <a:pt x="1858" y="158"/>
                  </a:lnTo>
                  <a:lnTo>
                    <a:pt x="1688" y="140"/>
                  </a:lnTo>
                  <a:close/>
                </a:path>
              </a:pathLst>
            </a:custGeom>
            <a:solidFill>
              <a:srgbClr val="DBE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39" name="Freeform 1704"/>
            <p:cNvSpPr>
              <a:spLocks/>
            </p:cNvSpPr>
            <p:nvPr/>
          </p:nvSpPr>
          <p:spPr bwMode="auto">
            <a:xfrm>
              <a:off x="94" y="3042"/>
              <a:ext cx="3410" cy="990"/>
            </a:xfrm>
            <a:custGeom>
              <a:avLst/>
              <a:gdLst>
                <a:gd name="T0" fmla="*/ 1688 w 3410"/>
                <a:gd name="T1" fmla="*/ 140 h 990"/>
                <a:gd name="T2" fmla="*/ 1416 w 3410"/>
                <a:gd name="T3" fmla="*/ 106 h 990"/>
                <a:gd name="T4" fmla="*/ 1274 w 3410"/>
                <a:gd name="T5" fmla="*/ 88 h 990"/>
                <a:gd name="T6" fmla="*/ 1218 w 3410"/>
                <a:gd name="T7" fmla="*/ 84 h 990"/>
                <a:gd name="T8" fmla="*/ 1178 w 3410"/>
                <a:gd name="T9" fmla="*/ 82 h 990"/>
                <a:gd name="T10" fmla="*/ 1136 w 3410"/>
                <a:gd name="T11" fmla="*/ 78 h 990"/>
                <a:gd name="T12" fmla="*/ 1076 w 3410"/>
                <a:gd name="T13" fmla="*/ 72 h 990"/>
                <a:gd name="T14" fmla="*/ 924 w 3410"/>
                <a:gd name="T15" fmla="*/ 54 h 990"/>
                <a:gd name="T16" fmla="*/ 774 w 3410"/>
                <a:gd name="T17" fmla="*/ 34 h 990"/>
                <a:gd name="T18" fmla="*/ 676 w 3410"/>
                <a:gd name="T19" fmla="*/ 22 h 990"/>
                <a:gd name="T20" fmla="*/ 634 w 3410"/>
                <a:gd name="T21" fmla="*/ 20 h 990"/>
                <a:gd name="T22" fmla="*/ 562 w 3410"/>
                <a:gd name="T23" fmla="*/ 16 h 990"/>
                <a:gd name="T24" fmla="*/ 364 w 3410"/>
                <a:gd name="T25" fmla="*/ 10 h 990"/>
                <a:gd name="T26" fmla="*/ 0 w 3410"/>
                <a:gd name="T27" fmla="*/ 0 h 990"/>
                <a:gd name="T28" fmla="*/ 0 w 3410"/>
                <a:gd name="T29" fmla="*/ 990 h 990"/>
                <a:gd name="T30" fmla="*/ 2796 w 3410"/>
                <a:gd name="T31" fmla="*/ 990 h 990"/>
                <a:gd name="T32" fmla="*/ 2832 w 3410"/>
                <a:gd name="T33" fmla="*/ 976 h 990"/>
                <a:gd name="T34" fmla="*/ 2866 w 3410"/>
                <a:gd name="T35" fmla="*/ 960 h 990"/>
                <a:gd name="T36" fmla="*/ 2900 w 3410"/>
                <a:gd name="T37" fmla="*/ 942 h 990"/>
                <a:gd name="T38" fmla="*/ 2932 w 3410"/>
                <a:gd name="T39" fmla="*/ 924 h 990"/>
                <a:gd name="T40" fmla="*/ 2962 w 3410"/>
                <a:gd name="T41" fmla="*/ 904 h 990"/>
                <a:gd name="T42" fmla="*/ 2994 w 3410"/>
                <a:gd name="T43" fmla="*/ 884 h 990"/>
                <a:gd name="T44" fmla="*/ 3052 w 3410"/>
                <a:gd name="T45" fmla="*/ 840 h 990"/>
                <a:gd name="T46" fmla="*/ 3106 w 3410"/>
                <a:gd name="T47" fmla="*/ 794 h 990"/>
                <a:gd name="T48" fmla="*/ 3156 w 3410"/>
                <a:gd name="T49" fmla="*/ 746 h 990"/>
                <a:gd name="T50" fmla="*/ 3202 w 3410"/>
                <a:gd name="T51" fmla="*/ 698 h 990"/>
                <a:gd name="T52" fmla="*/ 3244 w 3410"/>
                <a:gd name="T53" fmla="*/ 652 h 990"/>
                <a:gd name="T54" fmla="*/ 3282 w 3410"/>
                <a:gd name="T55" fmla="*/ 606 h 990"/>
                <a:gd name="T56" fmla="*/ 3316 w 3410"/>
                <a:gd name="T57" fmla="*/ 564 h 990"/>
                <a:gd name="T58" fmla="*/ 3344 w 3410"/>
                <a:gd name="T59" fmla="*/ 526 h 990"/>
                <a:gd name="T60" fmla="*/ 3368 w 3410"/>
                <a:gd name="T61" fmla="*/ 492 h 990"/>
                <a:gd name="T62" fmla="*/ 3400 w 3410"/>
                <a:gd name="T63" fmla="*/ 442 h 990"/>
                <a:gd name="T64" fmla="*/ 3410 w 3410"/>
                <a:gd name="T65" fmla="*/ 424 h 990"/>
                <a:gd name="T66" fmla="*/ 3408 w 3410"/>
                <a:gd name="T67" fmla="*/ 424 h 990"/>
                <a:gd name="T68" fmla="*/ 3368 w 3410"/>
                <a:gd name="T69" fmla="*/ 420 h 990"/>
                <a:gd name="T70" fmla="*/ 3320 w 3410"/>
                <a:gd name="T71" fmla="*/ 412 h 990"/>
                <a:gd name="T72" fmla="*/ 3214 w 3410"/>
                <a:gd name="T73" fmla="*/ 390 h 990"/>
                <a:gd name="T74" fmla="*/ 3096 w 3410"/>
                <a:gd name="T75" fmla="*/ 364 h 990"/>
                <a:gd name="T76" fmla="*/ 2974 w 3410"/>
                <a:gd name="T77" fmla="*/ 334 h 990"/>
                <a:gd name="T78" fmla="*/ 2744 w 3410"/>
                <a:gd name="T79" fmla="*/ 274 h 990"/>
                <a:gd name="T80" fmla="*/ 2652 w 3410"/>
                <a:gd name="T81" fmla="*/ 250 h 990"/>
                <a:gd name="T82" fmla="*/ 2582 w 3410"/>
                <a:gd name="T83" fmla="*/ 236 h 990"/>
                <a:gd name="T84" fmla="*/ 2500 w 3410"/>
                <a:gd name="T85" fmla="*/ 224 h 990"/>
                <a:gd name="T86" fmla="*/ 2388 w 3410"/>
                <a:gd name="T87" fmla="*/ 210 h 990"/>
                <a:gd name="T88" fmla="*/ 2118 w 3410"/>
                <a:gd name="T89" fmla="*/ 182 h 990"/>
                <a:gd name="T90" fmla="*/ 1858 w 3410"/>
                <a:gd name="T91" fmla="*/ 158 h 990"/>
                <a:gd name="T92" fmla="*/ 1688 w 3410"/>
                <a:gd name="T93" fmla="*/ 140 h 9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0"/>
                <a:gd name="T142" fmla="*/ 0 h 990"/>
                <a:gd name="T143" fmla="*/ 3410 w 3410"/>
                <a:gd name="T144" fmla="*/ 990 h 9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0" h="990">
                  <a:moveTo>
                    <a:pt x="1688" y="140"/>
                  </a:moveTo>
                  <a:lnTo>
                    <a:pt x="1416" y="106"/>
                  </a:lnTo>
                  <a:lnTo>
                    <a:pt x="1274" y="88"/>
                  </a:lnTo>
                  <a:lnTo>
                    <a:pt x="1218" y="84"/>
                  </a:lnTo>
                  <a:lnTo>
                    <a:pt x="1178" y="82"/>
                  </a:lnTo>
                  <a:lnTo>
                    <a:pt x="1136" y="78"/>
                  </a:lnTo>
                  <a:lnTo>
                    <a:pt x="1076" y="72"/>
                  </a:lnTo>
                  <a:lnTo>
                    <a:pt x="924" y="54"/>
                  </a:lnTo>
                  <a:lnTo>
                    <a:pt x="774" y="34"/>
                  </a:lnTo>
                  <a:lnTo>
                    <a:pt x="676" y="22"/>
                  </a:lnTo>
                  <a:lnTo>
                    <a:pt x="634" y="20"/>
                  </a:lnTo>
                  <a:lnTo>
                    <a:pt x="562" y="16"/>
                  </a:lnTo>
                  <a:lnTo>
                    <a:pt x="364" y="10"/>
                  </a:lnTo>
                  <a:lnTo>
                    <a:pt x="0" y="0"/>
                  </a:lnTo>
                  <a:lnTo>
                    <a:pt x="0" y="990"/>
                  </a:lnTo>
                  <a:lnTo>
                    <a:pt x="2796" y="990"/>
                  </a:lnTo>
                  <a:lnTo>
                    <a:pt x="2832" y="976"/>
                  </a:lnTo>
                  <a:lnTo>
                    <a:pt x="2866" y="960"/>
                  </a:lnTo>
                  <a:lnTo>
                    <a:pt x="2900" y="942"/>
                  </a:lnTo>
                  <a:lnTo>
                    <a:pt x="2932" y="924"/>
                  </a:lnTo>
                  <a:lnTo>
                    <a:pt x="2962" y="904"/>
                  </a:lnTo>
                  <a:lnTo>
                    <a:pt x="2994" y="884"/>
                  </a:lnTo>
                  <a:lnTo>
                    <a:pt x="3052" y="840"/>
                  </a:lnTo>
                  <a:lnTo>
                    <a:pt x="3106" y="794"/>
                  </a:lnTo>
                  <a:lnTo>
                    <a:pt x="3156" y="746"/>
                  </a:lnTo>
                  <a:lnTo>
                    <a:pt x="3202" y="698"/>
                  </a:lnTo>
                  <a:lnTo>
                    <a:pt x="3244" y="652"/>
                  </a:lnTo>
                  <a:lnTo>
                    <a:pt x="3282" y="606"/>
                  </a:lnTo>
                  <a:lnTo>
                    <a:pt x="3316" y="564"/>
                  </a:lnTo>
                  <a:lnTo>
                    <a:pt x="3344" y="526"/>
                  </a:lnTo>
                  <a:lnTo>
                    <a:pt x="3368" y="492"/>
                  </a:lnTo>
                  <a:lnTo>
                    <a:pt x="3400" y="442"/>
                  </a:lnTo>
                  <a:lnTo>
                    <a:pt x="3410" y="424"/>
                  </a:lnTo>
                  <a:lnTo>
                    <a:pt x="3408" y="424"/>
                  </a:lnTo>
                  <a:lnTo>
                    <a:pt x="3368" y="420"/>
                  </a:lnTo>
                  <a:lnTo>
                    <a:pt x="3320" y="412"/>
                  </a:lnTo>
                  <a:lnTo>
                    <a:pt x="3214" y="390"/>
                  </a:lnTo>
                  <a:lnTo>
                    <a:pt x="3096" y="364"/>
                  </a:lnTo>
                  <a:lnTo>
                    <a:pt x="2974" y="334"/>
                  </a:lnTo>
                  <a:lnTo>
                    <a:pt x="2744" y="274"/>
                  </a:lnTo>
                  <a:lnTo>
                    <a:pt x="2652" y="250"/>
                  </a:lnTo>
                  <a:lnTo>
                    <a:pt x="2582" y="236"/>
                  </a:lnTo>
                  <a:lnTo>
                    <a:pt x="2500" y="224"/>
                  </a:lnTo>
                  <a:lnTo>
                    <a:pt x="2388" y="210"/>
                  </a:lnTo>
                  <a:lnTo>
                    <a:pt x="2118" y="182"/>
                  </a:lnTo>
                  <a:lnTo>
                    <a:pt x="1858" y="158"/>
                  </a:lnTo>
                  <a:lnTo>
                    <a:pt x="1688" y="140"/>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4" name="Group 1705"/>
          <p:cNvGrpSpPr>
            <a:grpSpLocks/>
          </p:cNvGrpSpPr>
          <p:nvPr/>
        </p:nvGrpSpPr>
        <p:grpSpPr bwMode="auto">
          <a:xfrm>
            <a:off x="149225" y="4425950"/>
            <a:ext cx="5410200" cy="1076325"/>
            <a:chOff x="94" y="2788"/>
            <a:chExt cx="3408" cy="678"/>
          </a:xfrm>
        </p:grpSpPr>
        <p:sp>
          <p:nvSpPr>
            <p:cNvPr id="28936" name="Freeform 1706"/>
            <p:cNvSpPr>
              <a:spLocks/>
            </p:cNvSpPr>
            <p:nvPr/>
          </p:nvSpPr>
          <p:spPr bwMode="auto">
            <a:xfrm>
              <a:off x="94" y="2788"/>
              <a:ext cx="3408" cy="678"/>
            </a:xfrm>
            <a:custGeom>
              <a:avLst/>
              <a:gdLst>
                <a:gd name="T0" fmla="*/ 2392 w 3408"/>
                <a:gd name="T1" fmla="*/ 290 h 678"/>
                <a:gd name="T2" fmla="*/ 2344 w 3408"/>
                <a:gd name="T3" fmla="*/ 278 h 678"/>
                <a:gd name="T4" fmla="*/ 2264 w 3408"/>
                <a:gd name="T5" fmla="*/ 268 h 678"/>
                <a:gd name="T6" fmla="*/ 2160 w 3408"/>
                <a:gd name="T7" fmla="*/ 262 h 678"/>
                <a:gd name="T8" fmla="*/ 2082 w 3408"/>
                <a:gd name="T9" fmla="*/ 254 h 678"/>
                <a:gd name="T10" fmla="*/ 2062 w 3408"/>
                <a:gd name="T11" fmla="*/ 246 h 678"/>
                <a:gd name="T12" fmla="*/ 2038 w 3408"/>
                <a:gd name="T13" fmla="*/ 236 h 678"/>
                <a:gd name="T14" fmla="*/ 1946 w 3408"/>
                <a:gd name="T15" fmla="*/ 218 h 678"/>
                <a:gd name="T16" fmla="*/ 1824 w 3408"/>
                <a:gd name="T17" fmla="*/ 202 h 678"/>
                <a:gd name="T18" fmla="*/ 1712 w 3408"/>
                <a:gd name="T19" fmla="*/ 192 h 678"/>
                <a:gd name="T20" fmla="*/ 1630 w 3408"/>
                <a:gd name="T21" fmla="*/ 188 h 678"/>
                <a:gd name="T22" fmla="*/ 1526 w 3408"/>
                <a:gd name="T23" fmla="*/ 170 h 678"/>
                <a:gd name="T24" fmla="*/ 1410 w 3408"/>
                <a:gd name="T25" fmla="*/ 142 h 678"/>
                <a:gd name="T26" fmla="*/ 1260 w 3408"/>
                <a:gd name="T27" fmla="*/ 98 h 678"/>
                <a:gd name="T28" fmla="*/ 1214 w 3408"/>
                <a:gd name="T29" fmla="*/ 88 h 678"/>
                <a:gd name="T30" fmla="*/ 1094 w 3408"/>
                <a:gd name="T31" fmla="*/ 74 h 678"/>
                <a:gd name="T32" fmla="*/ 918 w 3408"/>
                <a:gd name="T33" fmla="*/ 68 h 678"/>
                <a:gd name="T34" fmla="*/ 742 w 3408"/>
                <a:gd name="T35" fmla="*/ 54 h 678"/>
                <a:gd name="T36" fmla="*/ 532 w 3408"/>
                <a:gd name="T37" fmla="*/ 28 h 678"/>
                <a:gd name="T38" fmla="*/ 440 w 3408"/>
                <a:gd name="T39" fmla="*/ 14 h 678"/>
                <a:gd name="T40" fmla="*/ 380 w 3408"/>
                <a:gd name="T41" fmla="*/ 12 h 678"/>
                <a:gd name="T42" fmla="*/ 278 w 3408"/>
                <a:gd name="T43" fmla="*/ 14 h 678"/>
                <a:gd name="T44" fmla="*/ 210 w 3408"/>
                <a:gd name="T45" fmla="*/ 12 h 678"/>
                <a:gd name="T46" fmla="*/ 162 w 3408"/>
                <a:gd name="T47" fmla="*/ 2 h 678"/>
                <a:gd name="T48" fmla="*/ 130 w 3408"/>
                <a:gd name="T49" fmla="*/ 0 h 678"/>
                <a:gd name="T50" fmla="*/ 74 w 3408"/>
                <a:gd name="T51" fmla="*/ 10 h 678"/>
                <a:gd name="T52" fmla="*/ 0 w 3408"/>
                <a:gd name="T53" fmla="*/ 18 h 678"/>
                <a:gd name="T54" fmla="*/ 364 w 3408"/>
                <a:gd name="T55" fmla="*/ 264 h 678"/>
                <a:gd name="T56" fmla="*/ 634 w 3408"/>
                <a:gd name="T57" fmla="*/ 274 h 678"/>
                <a:gd name="T58" fmla="*/ 774 w 3408"/>
                <a:gd name="T59" fmla="*/ 288 h 678"/>
                <a:gd name="T60" fmla="*/ 1076 w 3408"/>
                <a:gd name="T61" fmla="*/ 326 h 678"/>
                <a:gd name="T62" fmla="*/ 1178 w 3408"/>
                <a:gd name="T63" fmla="*/ 336 h 678"/>
                <a:gd name="T64" fmla="*/ 1274 w 3408"/>
                <a:gd name="T65" fmla="*/ 342 h 678"/>
                <a:gd name="T66" fmla="*/ 1688 w 3408"/>
                <a:gd name="T67" fmla="*/ 394 h 678"/>
                <a:gd name="T68" fmla="*/ 2118 w 3408"/>
                <a:gd name="T69" fmla="*/ 436 h 678"/>
                <a:gd name="T70" fmla="*/ 2500 w 3408"/>
                <a:gd name="T71" fmla="*/ 478 h 678"/>
                <a:gd name="T72" fmla="*/ 2652 w 3408"/>
                <a:gd name="T73" fmla="*/ 504 h 678"/>
                <a:gd name="T74" fmla="*/ 2974 w 3408"/>
                <a:gd name="T75" fmla="*/ 588 h 678"/>
                <a:gd name="T76" fmla="*/ 3214 w 3408"/>
                <a:gd name="T77" fmla="*/ 644 h 678"/>
                <a:gd name="T78" fmla="*/ 3368 w 3408"/>
                <a:gd name="T79" fmla="*/ 674 h 678"/>
                <a:gd name="T80" fmla="*/ 3364 w 3408"/>
                <a:gd name="T81" fmla="*/ 660 h 678"/>
                <a:gd name="T82" fmla="*/ 3142 w 3408"/>
                <a:gd name="T83" fmla="*/ 564 h 678"/>
                <a:gd name="T84" fmla="*/ 2936 w 3408"/>
                <a:gd name="T85" fmla="*/ 470 h 678"/>
                <a:gd name="T86" fmla="*/ 2892 w 3408"/>
                <a:gd name="T87" fmla="*/ 448 h 678"/>
                <a:gd name="T88" fmla="*/ 2824 w 3408"/>
                <a:gd name="T89" fmla="*/ 424 h 678"/>
                <a:gd name="T90" fmla="*/ 2528 w 3408"/>
                <a:gd name="T91" fmla="*/ 340 h 678"/>
                <a:gd name="T92" fmla="*/ 2412 w 3408"/>
                <a:gd name="T93" fmla="*/ 298 h 6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78"/>
                <a:gd name="T143" fmla="*/ 3408 w 3408"/>
                <a:gd name="T144" fmla="*/ 678 h 6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78">
                  <a:moveTo>
                    <a:pt x="2412" y="298"/>
                  </a:moveTo>
                  <a:lnTo>
                    <a:pt x="2392" y="290"/>
                  </a:lnTo>
                  <a:lnTo>
                    <a:pt x="2368" y="284"/>
                  </a:lnTo>
                  <a:lnTo>
                    <a:pt x="2344" y="278"/>
                  </a:lnTo>
                  <a:lnTo>
                    <a:pt x="2318" y="274"/>
                  </a:lnTo>
                  <a:lnTo>
                    <a:pt x="2264" y="268"/>
                  </a:lnTo>
                  <a:lnTo>
                    <a:pt x="2210" y="264"/>
                  </a:lnTo>
                  <a:lnTo>
                    <a:pt x="2160" y="262"/>
                  </a:lnTo>
                  <a:lnTo>
                    <a:pt x="2116" y="258"/>
                  </a:lnTo>
                  <a:lnTo>
                    <a:pt x="2082" y="254"/>
                  </a:lnTo>
                  <a:lnTo>
                    <a:pt x="2070" y="250"/>
                  </a:lnTo>
                  <a:lnTo>
                    <a:pt x="2062" y="246"/>
                  </a:lnTo>
                  <a:lnTo>
                    <a:pt x="2052" y="242"/>
                  </a:lnTo>
                  <a:lnTo>
                    <a:pt x="2038" y="236"/>
                  </a:lnTo>
                  <a:lnTo>
                    <a:pt x="1998" y="226"/>
                  </a:lnTo>
                  <a:lnTo>
                    <a:pt x="1946" y="218"/>
                  </a:lnTo>
                  <a:lnTo>
                    <a:pt x="1886" y="208"/>
                  </a:lnTo>
                  <a:lnTo>
                    <a:pt x="1824" y="202"/>
                  </a:lnTo>
                  <a:lnTo>
                    <a:pt x="1764" y="196"/>
                  </a:lnTo>
                  <a:lnTo>
                    <a:pt x="1712" y="192"/>
                  </a:lnTo>
                  <a:lnTo>
                    <a:pt x="1670" y="190"/>
                  </a:lnTo>
                  <a:lnTo>
                    <a:pt x="1630" y="188"/>
                  </a:lnTo>
                  <a:lnTo>
                    <a:pt x="1580" y="182"/>
                  </a:lnTo>
                  <a:lnTo>
                    <a:pt x="1526" y="170"/>
                  </a:lnTo>
                  <a:lnTo>
                    <a:pt x="1468" y="158"/>
                  </a:lnTo>
                  <a:lnTo>
                    <a:pt x="1410" y="142"/>
                  </a:lnTo>
                  <a:lnTo>
                    <a:pt x="1352" y="128"/>
                  </a:lnTo>
                  <a:lnTo>
                    <a:pt x="1260" y="98"/>
                  </a:lnTo>
                  <a:lnTo>
                    <a:pt x="1238" y="92"/>
                  </a:lnTo>
                  <a:lnTo>
                    <a:pt x="1214" y="88"/>
                  </a:lnTo>
                  <a:lnTo>
                    <a:pt x="1158" y="80"/>
                  </a:lnTo>
                  <a:lnTo>
                    <a:pt x="1094" y="74"/>
                  </a:lnTo>
                  <a:lnTo>
                    <a:pt x="1028" y="70"/>
                  </a:lnTo>
                  <a:lnTo>
                    <a:pt x="918" y="68"/>
                  </a:lnTo>
                  <a:lnTo>
                    <a:pt x="872" y="68"/>
                  </a:lnTo>
                  <a:lnTo>
                    <a:pt x="742" y="54"/>
                  </a:lnTo>
                  <a:lnTo>
                    <a:pt x="648" y="44"/>
                  </a:lnTo>
                  <a:lnTo>
                    <a:pt x="532" y="28"/>
                  </a:lnTo>
                  <a:lnTo>
                    <a:pt x="480" y="18"/>
                  </a:lnTo>
                  <a:lnTo>
                    <a:pt x="440" y="14"/>
                  </a:lnTo>
                  <a:lnTo>
                    <a:pt x="412" y="12"/>
                  </a:lnTo>
                  <a:lnTo>
                    <a:pt x="380" y="12"/>
                  </a:lnTo>
                  <a:lnTo>
                    <a:pt x="314" y="14"/>
                  </a:lnTo>
                  <a:lnTo>
                    <a:pt x="278" y="14"/>
                  </a:lnTo>
                  <a:lnTo>
                    <a:pt x="242" y="14"/>
                  </a:lnTo>
                  <a:lnTo>
                    <a:pt x="210" y="12"/>
                  </a:lnTo>
                  <a:lnTo>
                    <a:pt x="182" y="6"/>
                  </a:lnTo>
                  <a:lnTo>
                    <a:pt x="162" y="2"/>
                  </a:lnTo>
                  <a:lnTo>
                    <a:pt x="144" y="0"/>
                  </a:lnTo>
                  <a:lnTo>
                    <a:pt x="130" y="0"/>
                  </a:lnTo>
                  <a:lnTo>
                    <a:pt x="114" y="4"/>
                  </a:lnTo>
                  <a:lnTo>
                    <a:pt x="74" y="10"/>
                  </a:lnTo>
                  <a:lnTo>
                    <a:pt x="42" y="14"/>
                  </a:lnTo>
                  <a:lnTo>
                    <a:pt x="0" y="18"/>
                  </a:lnTo>
                  <a:lnTo>
                    <a:pt x="0" y="254"/>
                  </a:lnTo>
                  <a:lnTo>
                    <a:pt x="364" y="264"/>
                  </a:lnTo>
                  <a:lnTo>
                    <a:pt x="562" y="270"/>
                  </a:lnTo>
                  <a:lnTo>
                    <a:pt x="634" y="274"/>
                  </a:lnTo>
                  <a:lnTo>
                    <a:pt x="676" y="276"/>
                  </a:lnTo>
                  <a:lnTo>
                    <a:pt x="774" y="288"/>
                  </a:lnTo>
                  <a:lnTo>
                    <a:pt x="924" y="308"/>
                  </a:lnTo>
                  <a:lnTo>
                    <a:pt x="1076" y="326"/>
                  </a:lnTo>
                  <a:lnTo>
                    <a:pt x="1136" y="332"/>
                  </a:lnTo>
                  <a:lnTo>
                    <a:pt x="1178" y="336"/>
                  </a:lnTo>
                  <a:lnTo>
                    <a:pt x="1218" y="338"/>
                  </a:lnTo>
                  <a:lnTo>
                    <a:pt x="1274" y="342"/>
                  </a:lnTo>
                  <a:lnTo>
                    <a:pt x="1416" y="360"/>
                  </a:lnTo>
                  <a:lnTo>
                    <a:pt x="1688" y="394"/>
                  </a:lnTo>
                  <a:lnTo>
                    <a:pt x="1858" y="412"/>
                  </a:lnTo>
                  <a:lnTo>
                    <a:pt x="2118" y="436"/>
                  </a:lnTo>
                  <a:lnTo>
                    <a:pt x="2388" y="464"/>
                  </a:lnTo>
                  <a:lnTo>
                    <a:pt x="2500" y="478"/>
                  </a:lnTo>
                  <a:lnTo>
                    <a:pt x="2582" y="490"/>
                  </a:lnTo>
                  <a:lnTo>
                    <a:pt x="2652" y="504"/>
                  </a:lnTo>
                  <a:lnTo>
                    <a:pt x="2744" y="528"/>
                  </a:lnTo>
                  <a:lnTo>
                    <a:pt x="2974" y="588"/>
                  </a:lnTo>
                  <a:lnTo>
                    <a:pt x="3096" y="618"/>
                  </a:lnTo>
                  <a:lnTo>
                    <a:pt x="3214" y="644"/>
                  </a:lnTo>
                  <a:lnTo>
                    <a:pt x="3320" y="666"/>
                  </a:lnTo>
                  <a:lnTo>
                    <a:pt x="3368" y="674"/>
                  </a:lnTo>
                  <a:lnTo>
                    <a:pt x="3408" y="678"/>
                  </a:lnTo>
                  <a:lnTo>
                    <a:pt x="3364" y="660"/>
                  </a:lnTo>
                  <a:lnTo>
                    <a:pt x="3302" y="634"/>
                  </a:lnTo>
                  <a:lnTo>
                    <a:pt x="3142" y="564"/>
                  </a:lnTo>
                  <a:lnTo>
                    <a:pt x="2990" y="496"/>
                  </a:lnTo>
                  <a:lnTo>
                    <a:pt x="2936" y="470"/>
                  </a:lnTo>
                  <a:lnTo>
                    <a:pt x="2904" y="454"/>
                  </a:lnTo>
                  <a:lnTo>
                    <a:pt x="2892" y="448"/>
                  </a:lnTo>
                  <a:lnTo>
                    <a:pt x="2874" y="442"/>
                  </a:lnTo>
                  <a:lnTo>
                    <a:pt x="2824" y="424"/>
                  </a:lnTo>
                  <a:lnTo>
                    <a:pt x="2682" y="384"/>
                  </a:lnTo>
                  <a:lnTo>
                    <a:pt x="2528" y="340"/>
                  </a:lnTo>
                  <a:lnTo>
                    <a:pt x="2462" y="318"/>
                  </a:lnTo>
                  <a:lnTo>
                    <a:pt x="2412" y="298"/>
                  </a:lnTo>
                  <a:close/>
                </a:path>
              </a:pathLst>
            </a:custGeom>
            <a:solidFill>
              <a:srgbClr val="F3D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37" name="Freeform 1707"/>
            <p:cNvSpPr>
              <a:spLocks/>
            </p:cNvSpPr>
            <p:nvPr/>
          </p:nvSpPr>
          <p:spPr bwMode="auto">
            <a:xfrm>
              <a:off x="94" y="2788"/>
              <a:ext cx="3408" cy="678"/>
            </a:xfrm>
            <a:custGeom>
              <a:avLst/>
              <a:gdLst>
                <a:gd name="T0" fmla="*/ 2392 w 3408"/>
                <a:gd name="T1" fmla="*/ 290 h 678"/>
                <a:gd name="T2" fmla="*/ 2344 w 3408"/>
                <a:gd name="T3" fmla="*/ 278 h 678"/>
                <a:gd name="T4" fmla="*/ 2264 w 3408"/>
                <a:gd name="T5" fmla="*/ 268 h 678"/>
                <a:gd name="T6" fmla="*/ 2160 w 3408"/>
                <a:gd name="T7" fmla="*/ 262 h 678"/>
                <a:gd name="T8" fmla="*/ 2082 w 3408"/>
                <a:gd name="T9" fmla="*/ 254 h 678"/>
                <a:gd name="T10" fmla="*/ 2062 w 3408"/>
                <a:gd name="T11" fmla="*/ 246 h 678"/>
                <a:gd name="T12" fmla="*/ 2038 w 3408"/>
                <a:gd name="T13" fmla="*/ 236 h 678"/>
                <a:gd name="T14" fmla="*/ 1946 w 3408"/>
                <a:gd name="T15" fmla="*/ 218 h 678"/>
                <a:gd name="T16" fmla="*/ 1824 w 3408"/>
                <a:gd name="T17" fmla="*/ 202 h 678"/>
                <a:gd name="T18" fmla="*/ 1712 w 3408"/>
                <a:gd name="T19" fmla="*/ 192 h 678"/>
                <a:gd name="T20" fmla="*/ 1630 w 3408"/>
                <a:gd name="T21" fmla="*/ 188 h 678"/>
                <a:gd name="T22" fmla="*/ 1526 w 3408"/>
                <a:gd name="T23" fmla="*/ 170 h 678"/>
                <a:gd name="T24" fmla="*/ 1410 w 3408"/>
                <a:gd name="T25" fmla="*/ 142 h 678"/>
                <a:gd name="T26" fmla="*/ 1260 w 3408"/>
                <a:gd name="T27" fmla="*/ 98 h 678"/>
                <a:gd name="T28" fmla="*/ 1214 w 3408"/>
                <a:gd name="T29" fmla="*/ 88 h 678"/>
                <a:gd name="T30" fmla="*/ 1094 w 3408"/>
                <a:gd name="T31" fmla="*/ 74 h 678"/>
                <a:gd name="T32" fmla="*/ 918 w 3408"/>
                <a:gd name="T33" fmla="*/ 68 h 678"/>
                <a:gd name="T34" fmla="*/ 742 w 3408"/>
                <a:gd name="T35" fmla="*/ 54 h 678"/>
                <a:gd name="T36" fmla="*/ 532 w 3408"/>
                <a:gd name="T37" fmla="*/ 28 h 678"/>
                <a:gd name="T38" fmla="*/ 440 w 3408"/>
                <a:gd name="T39" fmla="*/ 14 h 678"/>
                <a:gd name="T40" fmla="*/ 380 w 3408"/>
                <a:gd name="T41" fmla="*/ 12 h 678"/>
                <a:gd name="T42" fmla="*/ 278 w 3408"/>
                <a:gd name="T43" fmla="*/ 14 h 678"/>
                <a:gd name="T44" fmla="*/ 210 w 3408"/>
                <a:gd name="T45" fmla="*/ 12 h 678"/>
                <a:gd name="T46" fmla="*/ 162 w 3408"/>
                <a:gd name="T47" fmla="*/ 2 h 678"/>
                <a:gd name="T48" fmla="*/ 130 w 3408"/>
                <a:gd name="T49" fmla="*/ 0 h 678"/>
                <a:gd name="T50" fmla="*/ 74 w 3408"/>
                <a:gd name="T51" fmla="*/ 10 h 678"/>
                <a:gd name="T52" fmla="*/ 0 w 3408"/>
                <a:gd name="T53" fmla="*/ 18 h 678"/>
                <a:gd name="T54" fmla="*/ 364 w 3408"/>
                <a:gd name="T55" fmla="*/ 264 h 678"/>
                <a:gd name="T56" fmla="*/ 634 w 3408"/>
                <a:gd name="T57" fmla="*/ 274 h 678"/>
                <a:gd name="T58" fmla="*/ 774 w 3408"/>
                <a:gd name="T59" fmla="*/ 288 h 678"/>
                <a:gd name="T60" fmla="*/ 1076 w 3408"/>
                <a:gd name="T61" fmla="*/ 326 h 678"/>
                <a:gd name="T62" fmla="*/ 1178 w 3408"/>
                <a:gd name="T63" fmla="*/ 336 h 678"/>
                <a:gd name="T64" fmla="*/ 1274 w 3408"/>
                <a:gd name="T65" fmla="*/ 342 h 678"/>
                <a:gd name="T66" fmla="*/ 1688 w 3408"/>
                <a:gd name="T67" fmla="*/ 394 h 678"/>
                <a:gd name="T68" fmla="*/ 2118 w 3408"/>
                <a:gd name="T69" fmla="*/ 436 h 678"/>
                <a:gd name="T70" fmla="*/ 2500 w 3408"/>
                <a:gd name="T71" fmla="*/ 478 h 678"/>
                <a:gd name="T72" fmla="*/ 2652 w 3408"/>
                <a:gd name="T73" fmla="*/ 504 h 678"/>
                <a:gd name="T74" fmla="*/ 2974 w 3408"/>
                <a:gd name="T75" fmla="*/ 588 h 678"/>
                <a:gd name="T76" fmla="*/ 3214 w 3408"/>
                <a:gd name="T77" fmla="*/ 644 h 678"/>
                <a:gd name="T78" fmla="*/ 3368 w 3408"/>
                <a:gd name="T79" fmla="*/ 674 h 678"/>
                <a:gd name="T80" fmla="*/ 3364 w 3408"/>
                <a:gd name="T81" fmla="*/ 660 h 678"/>
                <a:gd name="T82" fmla="*/ 3142 w 3408"/>
                <a:gd name="T83" fmla="*/ 564 h 678"/>
                <a:gd name="T84" fmla="*/ 2936 w 3408"/>
                <a:gd name="T85" fmla="*/ 470 h 678"/>
                <a:gd name="T86" fmla="*/ 2892 w 3408"/>
                <a:gd name="T87" fmla="*/ 448 h 678"/>
                <a:gd name="T88" fmla="*/ 2824 w 3408"/>
                <a:gd name="T89" fmla="*/ 424 h 678"/>
                <a:gd name="T90" fmla="*/ 2528 w 3408"/>
                <a:gd name="T91" fmla="*/ 340 h 678"/>
                <a:gd name="T92" fmla="*/ 2412 w 3408"/>
                <a:gd name="T93" fmla="*/ 298 h 6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78"/>
                <a:gd name="T143" fmla="*/ 3408 w 3408"/>
                <a:gd name="T144" fmla="*/ 678 h 6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78">
                  <a:moveTo>
                    <a:pt x="2412" y="298"/>
                  </a:moveTo>
                  <a:lnTo>
                    <a:pt x="2392" y="290"/>
                  </a:lnTo>
                  <a:lnTo>
                    <a:pt x="2368" y="284"/>
                  </a:lnTo>
                  <a:lnTo>
                    <a:pt x="2344" y="278"/>
                  </a:lnTo>
                  <a:lnTo>
                    <a:pt x="2318" y="274"/>
                  </a:lnTo>
                  <a:lnTo>
                    <a:pt x="2264" y="268"/>
                  </a:lnTo>
                  <a:lnTo>
                    <a:pt x="2210" y="264"/>
                  </a:lnTo>
                  <a:lnTo>
                    <a:pt x="2160" y="262"/>
                  </a:lnTo>
                  <a:lnTo>
                    <a:pt x="2116" y="258"/>
                  </a:lnTo>
                  <a:lnTo>
                    <a:pt x="2082" y="254"/>
                  </a:lnTo>
                  <a:lnTo>
                    <a:pt x="2070" y="250"/>
                  </a:lnTo>
                  <a:lnTo>
                    <a:pt x="2062" y="246"/>
                  </a:lnTo>
                  <a:lnTo>
                    <a:pt x="2052" y="242"/>
                  </a:lnTo>
                  <a:lnTo>
                    <a:pt x="2038" y="236"/>
                  </a:lnTo>
                  <a:lnTo>
                    <a:pt x="1998" y="226"/>
                  </a:lnTo>
                  <a:lnTo>
                    <a:pt x="1946" y="218"/>
                  </a:lnTo>
                  <a:lnTo>
                    <a:pt x="1886" y="208"/>
                  </a:lnTo>
                  <a:lnTo>
                    <a:pt x="1824" y="202"/>
                  </a:lnTo>
                  <a:lnTo>
                    <a:pt x="1764" y="196"/>
                  </a:lnTo>
                  <a:lnTo>
                    <a:pt x="1712" y="192"/>
                  </a:lnTo>
                  <a:lnTo>
                    <a:pt x="1670" y="190"/>
                  </a:lnTo>
                  <a:lnTo>
                    <a:pt x="1630" y="188"/>
                  </a:lnTo>
                  <a:lnTo>
                    <a:pt x="1580" y="182"/>
                  </a:lnTo>
                  <a:lnTo>
                    <a:pt x="1526" y="170"/>
                  </a:lnTo>
                  <a:lnTo>
                    <a:pt x="1468" y="158"/>
                  </a:lnTo>
                  <a:lnTo>
                    <a:pt x="1410" y="142"/>
                  </a:lnTo>
                  <a:lnTo>
                    <a:pt x="1352" y="128"/>
                  </a:lnTo>
                  <a:lnTo>
                    <a:pt x="1260" y="98"/>
                  </a:lnTo>
                  <a:lnTo>
                    <a:pt x="1238" y="92"/>
                  </a:lnTo>
                  <a:lnTo>
                    <a:pt x="1214" y="88"/>
                  </a:lnTo>
                  <a:lnTo>
                    <a:pt x="1158" y="80"/>
                  </a:lnTo>
                  <a:lnTo>
                    <a:pt x="1094" y="74"/>
                  </a:lnTo>
                  <a:lnTo>
                    <a:pt x="1028" y="70"/>
                  </a:lnTo>
                  <a:lnTo>
                    <a:pt x="918" y="68"/>
                  </a:lnTo>
                  <a:lnTo>
                    <a:pt x="872" y="68"/>
                  </a:lnTo>
                  <a:lnTo>
                    <a:pt x="742" y="54"/>
                  </a:lnTo>
                  <a:lnTo>
                    <a:pt x="648" y="44"/>
                  </a:lnTo>
                  <a:lnTo>
                    <a:pt x="532" y="28"/>
                  </a:lnTo>
                  <a:lnTo>
                    <a:pt x="480" y="18"/>
                  </a:lnTo>
                  <a:lnTo>
                    <a:pt x="440" y="14"/>
                  </a:lnTo>
                  <a:lnTo>
                    <a:pt x="412" y="12"/>
                  </a:lnTo>
                  <a:lnTo>
                    <a:pt x="380" y="12"/>
                  </a:lnTo>
                  <a:lnTo>
                    <a:pt x="314" y="14"/>
                  </a:lnTo>
                  <a:lnTo>
                    <a:pt x="278" y="14"/>
                  </a:lnTo>
                  <a:lnTo>
                    <a:pt x="242" y="14"/>
                  </a:lnTo>
                  <a:lnTo>
                    <a:pt x="210" y="12"/>
                  </a:lnTo>
                  <a:lnTo>
                    <a:pt x="182" y="6"/>
                  </a:lnTo>
                  <a:lnTo>
                    <a:pt x="162" y="2"/>
                  </a:lnTo>
                  <a:lnTo>
                    <a:pt x="144" y="0"/>
                  </a:lnTo>
                  <a:lnTo>
                    <a:pt x="130" y="0"/>
                  </a:lnTo>
                  <a:lnTo>
                    <a:pt x="114" y="4"/>
                  </a:lnTo>
                  <a:lnTo>
                    <a:pt x="74" y="10"/>
                  </a:lnTo>
                  <a:lnTo>
                    <a:pt x="42" y="14"/>
                  </a:lnTo>
                  <a:lnTo>
                    <a:pt x="0" y="18"/>
                  </a:lnTo>
                  <a:lnTo>
                    <a:pt x="0" y="254"/>
                  </a:lnTo>
                  <a:lnTo>
                    <a:pt x="364" y="264"/>
                  </a:lnTo>
                  <a:lnTo>
                    <a:pt x="562" y="270"/>
                  </a:lnTo>
                  <a:lnTo>
                    <a:pt x="634" y="274"/>
                  </a:lnTo>
                  <a:lnTo>
                    <a:pt x="676" y="276"/>
                  </a:lnTo>
                  <a:lnTo>
                    <a:pt x="774" y="288"/>
                  </a:lnTo>
                  <a:lnTo>
                    <a:pt x="924" y="308"/>
                  </a:lnTo>
                  <a:lnTo>
                    <a:pt x="1076" y="326"/>
                  </a:lnTo>
                  <a:lnTo>
                    <a:pt x="1136" y="332"/>
                  </a:lnTo>
                  <a:lnTo>
                    <a:pt x="1178" y="336"/>
                  </a:lnTo>
                  <a:lnTo>
                    <a:pt x="1218" y="338"/>
                  </a:lnTo>
                  <a:lnTo>
                    <a:pt x="1274" y="342"/>
                  </a:lnTo>
                  <a:lnTo>
                    <a:pt x="1416" y="360"/>
                  </a:lnTo>
                  <a:lnTo>
                    <a:pt x="1688" y="394"/>
                  </a:lnTo>
                  <a:lnTo>
                    <a:pt x="1858" y="412"/>
                  </a:lnTo>
                  <a:lnTo>
                    <a:pt x="2118" y="436"/>
                  </a:lnTo>
                  <a:lnTo>
                    <a:pt x="2388" y="464"/>
                  </a:lnTo>
                  <a:lnTo>
                    <a:pt x="2500" y="478"/>
                  </a:lnTo>
                  <a:lnTo>
                    <a:pt x="2582" y="490"/>
                  </a:lnTo>
                  <a:lnTo>
                    <a:pt x="2652" y="504"/>
                  </a:lnTo>
                  <a:lnTo>
                    <a:pt x="2744" y="528"/>
                  </a:lnTo>
                  <a:lnTo>
                    <a:pt x="2974" y="588"/>
                  </a:lnTo>
                  <a:lnTo>
                    <a:pt x="3096" y="618"/>
                  </a:lnTo>
                  <a:lnTo>
                    <a:pt x="3214" y="644"/>
                  </a:lnTo>
                  <a:lnTo>
                    <a:pt x="3320" y="666"/>
                  </a:lnTo>
                  <a:lnTo>
                    <a:pt x="3368" y="674"/>
                  </a:lnTo>
                  <a:lnTo>
                    <a:pt x="3408" y="678"/>
                  </a:lnTo>
                  <a:lnTo>
                    <a:pt x="3364" y="660"/>
                  </a:lnTo>
                  <a:lnTo>
                    <a:pt x="3302" y="634"/>
                  </a:lnTo>
                  <a:lnTo>
                    <a:pt x="3142" y="564"/>
                  </a:lnTo>
                  <a:lnTo>
                    <a:pt x="2990" y="496"/>
                  </a:lnTo>
                  <a:lnTo>
                    <a:pt x="2936" y="470"/>
                  </a:lnTo>
                  <a:lnTo>
                    <a:pt x="2904" y="454"/>
                  </a:lnTo>
                  <a:lnTo>
                    <a:pt x="2892" y="448"/>
                  </a:lnTo>
                  <a:lnTo>
                    <a:pt x="2874" y="442"/>
                  </a:lnTo>
                  <a:lnTo>
                    <a:pt x="2824" y="424"/>
                  </a:lnTo>
                  <a:lnTo>
                    <a:pt x="2682" y="384"/>
                  </a:lnTo>
                  <a:lnTo>
                    <a:pt x="2528" y="340"/>
                  </a:lnTo>
                  <a:lnTo>
                    <a:pt x="2462" y="318"/>
                  </a:lnTo>
                  <a:lnTo>
                    <a:pt x="2412" y="298"/>
                  </a:lnTo>
                  <a:close/>
                </a:path>
              </a:pathLst>
            </a:custGeom>
            <a:noFill/>
            <a:ln w="3175">
              <a:solidFill>
                <a:srgbClr val="1D1D1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1708"/>
          <p:cNvGrpSpPr>
            <a:grpSpLocks/>
          </p:cNvGrpSpPr>
          <p:nvPr/>
        </p:nvGrpSpPr>
        <p:grpSpPr bwMode="auto">
          <a:xfrm>
            <a:off x="571500" y="4645025"/>
            <a:ext cx="4089400" cy="835025"/>
            <a:chOff x="360" y="2926"/>
            <a:chExt cx="2576" cy="526"/>
          </a:xfrm>
        </p:grpSpPr>
        <p:grpSp>
          <p:nvGrpSpPr>
            <p:cNvPr id="28884" name="Group 1709"/>
            <p:cNvGrpSpPr>
              <a:grpSpLocks/>
            </p:cNvGrpSpPr>
            <p:nvPr/>
          </p:nvGrpSpPr>
          <p:grpSpPr bwMode="auto">
            <a:xfrm>
              <a:off x="360" y="2926"/>
              <a:ext cx="2576" cy="526"/>
              <a:chOff x="360" y="2926"/>
              <a:chExt cx="2576" cy="526"/>
            </a:xfrm>
          </p:grpSpPr>
          <p:grpSp>
            <p:nvGrpSpPr>
              <p:cNvPr id="28886" name="Group 1710"/>
              <p:cNvGrpSpPr>
                <a:grpSpLocks/>
              </p:cNvGrpSpPr>
              <p:nvPr/>
            </p:nvGrpSpPr>
            <p:grpSpPr bwMode="auto">
              <a:xfrm>
                <a:off x="360" y="2926"/>
                <a:ext cx="64" cy="292"/>
                <a:chOff x="360" y="2926"/>
                <a:chExt cx="64" cy="292"/>
              </a:xfrm>
            </p:grpSpPr>
            <p:sp>
              <p:nvSpPr>
                <p:cNvPr id="28932" name="Line 1711"/>
                <p:cNvSpPr>
                  <a:spLocks noChangeShapeType="1"/>
                </p:cNvSpPr>
                <p:nvPr/>
              </p:nvSpPr>
              <p:spPr bwMode="auto">
                <a:xfrm flipV="1">
                  <a:off x="394" y="2926"/>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3" name="Line 1712"/>
                <p:cNvSpPr>
                  <a:spLocks noChangeShapeType="1"/>
                </p:cNvSpPr>
                <p:nvPr/>
              </p:nvSpPr>
              <p:spPr bwMode="auto">
                <a:xfrm flipV="1">
                  <a:off x="394" y="2926"/>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4" name="Freeform 1713"/>
                <p:cNvSpPr>
                  <a:spLocks/>
                </p:cNvSpPr>
                <p:nvPr/>
              </p:nvSpPr>
              <p:spPr bwMode="auto">
                <a:xfrm>
                  <a:off x="360" y="3106"/>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35" name="Freeform 1714"/>
                <p:cNvSpPr>
                  <a:spLocks/>
                </p:cNvSpPr>
                <p:nvPr/>
              </p:nvSpPr>
              <p:spPr bwMode="auto">
                <a:xfrm>
                  <a:off x="360" y="3106"/>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87" name="Group 1715"/>
              <p:cNvGrpSpPr>
                <a:grpSpLocks/>
              </p:cNvGrpSpPr>
              <p:nvPr/>
            </p:nvGrpSpPr>
            <p:grpSpPr bwMode="auto">
              <a:xfrm>
                <a:off x="1514" y="2986"/>
                <a:ext cx="64" cy="294"/>
                <a:chOff x="1514" y="2986"/>
                <a:chExt cx="64" cy="294"/>
              </a:xfrm>
            </p:grpSpPr>
            <p:sp>
              <p:nvSpPr>
                <p:cNvPr id="28928" name="Line 1716"/>
                <p:cNvSpPr>
                  <a:spLocks noChangeShapeType="1"/>
                </p:cNvSpPr>
                <p:nvPr/>
              </p:nvSpPr>
              <p:spPr bwMode="auto">
                <a:xfrm flipV="1">
                  <a:off x="1548" y="2986"/>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9" name="Line 1717"/>
                <p:cNvSpPr>
                  <a:spLocks noChangeShapeType="1"/>
                </p:cNvSpPr>
                <p:nvPr/>
              </p:nvSpPr>
              <p:spPr bwMode="auto">
                <a:xfrm flipV="1">
                  <a:off x="1548" y="2986"/>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0" name="Freeform 1718"/>
                <p:cNvSpPr>
                  <a:spLocks/>
                </p:cNvSpPr>
                <p:nvPr/>
              </p:nvSpPr>
              <p:spPr bwMode="auto">
                <a:xfrm>
                  <a:off x="1514" y="3166"/>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31" name="Freeform 1719"/>
                <p:cNvSpPr>
                  <a:spLocks/>
                </p:cNvSpPr>
                <p:nvPr/>
              </p:nvSpPr>
              <p:spPr bwMode="auto">
                <a:xfrm>
                  <a:off x="1514" y="3166"/>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88" name="Group 1720"/>
              <p:cNvGrpSpPr>
                <a:grpSpLocks/>
              </p:cNvGrpSpPr>
              <p:nvPr/>
            </p:nvGrpSpPr>
            <p:grpSpPr bwMode="auto">
              <a:xfrm>
                <a:off x="2872" y="3246"/>
                <a:ext cx="64" cy="200"/>
                <a:chOff x="2872" y="3246"/>
                <a:chExt cx="64" cy="200"/>
              </a:xfrm>
            </p:grpSpPr>
            <p:sp>
              <p:nvSpPr>
                <p:cNvPr id="28924" name="Line 1721"/>
                <p:cNvSpPr>
                  <a:spLocks noChangeShapeType="1"/>
                </p:cNvSpPr>
                <p:nvPr/>
              </p:nvSpPr>
              <p:spPr bwMode="auto">
                <a:xfrm flipV="1">
                  <a:off x="2906" y="3246"/>
                  <a:ext cx="1" cy="11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5" name="Line 1722"/>
                <p:cNvSpPr>
                  <a:spLocks noChangeShapeType="1"/>
                </p:cNvSpPr>
                <p:nvPr/>
              </p:nvSpPr>
              <p:spPr bwMode="auto">
                <a:xfrm flipV="1">
                  <a:off x="2906" y="3246"/>
                  <a:ext cx="1" cy="112"/>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6" name="Freeform 1723"/>
                <p:cNvSpPr>
                  <a:spLocks/>
                </p:cNvSpPr>
                <p:nvPr/>
              </p:nvSpPr>
              <p:spPr bwMode="auto">
                <a:xfrm>
                  <a:off x="2872" y="3332"/>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27" name="Freeform 1724"/>
                <p:cNvSpPr>
                  <a:spLocks/>
                </p:cNvSpPr>
                <p:nvPr/>
              </p:nvSpPr>
              <p:spPr bwMode="auto">
                <a:xfrm>
                  <a:off x="2872" y="3332"/>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89" name="Group 1725"/>
              <p:cNvGrpSpPr>
                <a:grpSpLocks/>
              </p:cNvGrpSpPr>
              <p:nvPr/>
            </p:nvGrpSpPr>
            <p:grpSpPr bwMode="auto">
              <a:xfrm>
                <a:off x="2612" y="3158"/>
                <a:ext cx="64" cy="294"/>
                <a:chOff x="2612" y="3158"/>
                <a:chExt cx="64" cy="294"/>
              </a:xfrm>
            </p:grpSpPr>
            <p:sp>
              <p:nvSpPr>
                <p:cNvPr id="28920" name="Line 1726"/>
                <p:cNvSpPr>
                  <a:spLocks noChangeShapeType="1"/>
                </p:cNvSpPr>
                <p:nvPr/>
              </p:nvSpPr>
              <p:spPr bwMode="auto">
                <a:xfrm flipV="1">
                  <a:off x="2646" y="3158"/>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1" name="Line 1727"/>
                <p:cNvSpPr>
                  <a:spLocks noChangeShapeType="1"/>
                </p:cNvSpPr>
                <p:nvPr/>
              </p:nvSpPr>
              <p:spPr bwMode="auto">
                <a:xfrm flipV="1">
                  <a:off x="2646" y="3158"/>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2" name="Freeform 1728"/>
                <p:cNvSpPr>
                  <a:spLocks/>
                </p:cNvSpPr>
                <p:nvPr/>
              </p:nvSpPr>
              <p:spPr bwMode="auto">
                <a:xfrm>
                  <a:off x="2612" y="3338"/>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23" name="Freeform 1729"/>
                <p:cNvSpPr>
                  <a:spLocks/>
                </p:cNvSpPr>
                <p:nvPr/>
              </p:nvSpPr>
              <p:spPr bwMode="auto">
                <a:xfrm>
                  <a:off x="2612" y="3338"/>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0" name="Group 1730"/>
              <p:cNvGrpSpPr>
                <a:grpSpLocks/>
              </p:cNvGrpSpPr>
              <p:nvPr/>
            </p:nvGrpSpPr>
            <p:grpSpPr bwMode="auto">
              <a:xfrm>
                <a:off x="2330" y="3114"/>
                <a:ext cx="64" cy="292"/>
                <a:chOff x="2330" y="3114"/>
                <a:chExt cx="64" cy="292"/>
              </a:xfrm>
            </p:grpSpPr>
            <p:sp>
              <p:nvSpPr>
                <p:cNvPr id="28916" name="Line 1731"/>
                <p:cNvSpPr>
                  <a:spLocks noChangeShapeType="1"/>
                </p:cNvSpPr>
                <p:nvPr/>
              </p:nvSpPr>
              <p:spPr bwMode="auto">
                <a:xfrm flipV="1">
                  <a:off x="2362" y="3114"/>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7" name="Line 1732"/>
                <p:cNvSpPr>
                  <a:spLocks noChangeShapeType="1"/>
                </p:cNvSpPr>
                <p:nvPr/>
              </p:nvSpPr>
              <p:spPr bwMode="auto">
                <a:xfrm flipV="1">
                  <a:off x="2362" y="3114"/>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8" name="Freeform 1733"/>
                <p:cNvSpPr>
                  <a:spLocks/>
                </p:cNvSpPr>
                <p:nvPr/>
              </p:nvSpPr>
              <p:spPr bwMode="auto">
                <a:xfrm>
                  <a:off x="2330" y="3294"/>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19" name="Freeform 1734"/>
                <p:cNvSpPr>
                  <a:spLocks/>
                </p:cNvSpPr>
                <p:nvPr/>
              </p:nvSpPr>
              <p:spPr bwMode="auto">
                <a:xfrm>
                  <a:off x="2330" y="3294"/>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1" name="Group 1735"/>
              <p:cNvGrpSpPr>
                <a:grpSpLocks/>
              </p:cNvGrpSpPr>
              <p:nvPr/>
            </p:nvGrpSpPr>
            <p:grpSpPr bwMode="auto">
              <a:xfrm>
                <a:off x="2068" y="3080"/>
                <a:ext cx="66" cy="294"/>
                <a:chOff x="2068" y="3080"/>
                <a:chExt cx="66" cy="294"/>
              </a:xfrm>
            </p:grpSpPr>
            <p:sp>
              <p:nvSpPr>
                <p:cNvPr id="28912" name="Line 1736"/>
                <p:cNvSpPr>
                  <a:spLocks noChangeShapeType="1"/>
                </p:cNvSpPr>
                <p:nvPr/>
              </p:nvSpPr>
              <p:spPr bwMode="auto">
                <a:xfrm flipV="1">
                  <a:off x="2102" y="3080"/>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3" name="Line 1737"/>
                <p:cNvSpPr>
                  <a:spLocks noChangeShapeType="1"/>
                </p:cNvSpPr>
                <p:nvPr/>
              </p:nvSpPr>
              <p:spPr bwMode="auto">
                <a:xfrm flipV="1">
                  <a:off x="2102" y="3080"/>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4" name="Freeform 1738"/>
                <p:cNvSpPr>
                  <a:spLocks/>
                </p:cNvSpPr>
                <p:nvPr/>
              </p:nvSpPr>
              <p:spPr bwMode="auto">
                <a:xfrm>
                  <a:off x="2068" y="3260"/>
                  <a:ext cx="66" cy="114"/>
                </a:xfrm>
                <a:custGeom>
                  <a:avLst/>
                  <a:gdLst>
                    <a:gd name="T0" fmla="*/ 66 w 66"/>
                    <a:gd name="T1" fmla="*/ 0 h 114"/>
                    <a:gd name="T2" fmla="*/ 32 w 66"/>
                    <a:gd name="T3" fmla="*/ 114 h 114"/>
                    <a:gd name="T4" fmla="*/ 0 w 66"/>
                    <a:gd name="T5" fmla="*/ 0 h 114"/>
                    <a:gd name="T6" fmla="*/ 66 w 66"/>
                    <a:gd name="T7" fmla="*/ 0 h 114"/>
                    <a:gd name="T8" fmla="*/ 0 60000 65536"/>
                    <a:gd name="T9" fmla="*/ 0 60000 65536"/>
                    <a:gd name="T10" fmla="*/ 0 60000 65536"/>
                    <a:gd name="T11" fmla="*/ 0 60000 65536"/>
                    <a:gd name="T12" fmla="*/ 0 w 66"/>
                    <a:gd name="T13" fmla="*/ 0 h 114"/>
                    <a:gd name="T14" fmla="*/ 66 w 66"/>
                    <a:gd name="T15" fmla="*/ 114 h 114"/>
                  </a:gdLst>
                  <a:ahLst/>
                  <a:cxnLst>
                    <a:cxn ang="T8">
                      <a:pos x="T0" y="T1"/>
                    </a:cxn>
                    <a:cxn ang="T9">
                      <a:pos x="T2" y="T3"/>
                    </a:cxn>
                    <a:cxn ang="T10">
                      <a:pos x="T4" y="T5"/>
                    </a:cxn>
                    <a:cxn ang="T11">
                      <a:pos x="T6" y="T7"/>
                    </a:cxn>
                  </a:cxnLst>
                  <a:rect l="T12" t="T13" r="T14" b="T15"/>
                  <a:pathLst>
                    <a:path w="66" h="114">
                      <a:moveTo>
                        <a:pt x="66" y="0"/>
                      </a:moveTo>
                      <a:lnTo>
                        <a:pt x="32" y="114"/>
                      </a:lnTo>
                      <a:lnTo>
                        <a:pt x="0" y="0"/>
                      </a:lnTo>
                      <a:lnTo>
                        <a:pt x="66"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15" name="Freeform 1739"/>
                <p:cNvSpPr>
                  <a:spLocks/>
                </p:cNvSpPr>
                <p:nvPr/>
              </p:nvSpPr>
              <p:spPr bwMode="auto">
                <a:xfrm>
                  <a:off x="2068" y="3260"/>
                  <a:ext cx="66" cy="114"/>
                </a:xfrm>
                <a:custGeom>
                  <a:avLst/>
                  <a:gdLst>
                    <a:gd name="T0" fmla="*/ 66 w 66"/>
                    <a:gd name="T1" fmla="*/ 0 h 114"/>
                    <a:gd name="T2" fmla="*/ 32 w 66"/>
                    <a:gd name="T3" fmla="*/ 114 h 114"/>
                    <a:gd name="T4" fmla="*/ 0 w 66"/>
                    <a:gd name="T5" fmla="*/ 0 h 114"/>
                    <a:gd name="T6" fmla="*/ 66 w 66"/>
                    <a:gd name="T7" fmla="*/ 0 h 114"/>
                    <a:gd name="T8" fmla="*/ 0 60000 65536"/>
                    <a:gd name="T9" fmla="*/ 0 60000 65536"/>
                    <a:gd name="T10" fmla="*/ 0 60000 65536"/>
                    <a:gd name="T11" fmla="*/ 0 60000 65536"/>
                    <a:gd name="T12" fmla="*/ 0 w 66"/>
                    <a:gd name="T13" fmla="*/ 0 h 114"/>
                    <a:gd name="T14" fmla="*/ 66 w 66"/>
                    <a:gd name="T15" fmla="*/ 114 h 114"/>
                  </a:gdLst>
                  <a:ahLst/>
                  <a:cxnLst>
                    <a:cxn ang="T8">
                      <a:pos x="T0" y="T1"/>
                    </a:cxn>
                    <a:cxn ang="T9">
                      <a:pos x="T2" y="T3"/>
                    </a:cxn>
                    <a:cxn ang="T10">
                      <a:pos x="T4" y="T5"/>
                    </a:cxn>
                    <a:cxn ang="T11">
                      <a:pos x="T6" y="T7"/>
                    </a:cxn>
                  </a:cxnLst>
                  <a:rect l="T12" t="T13" r="T14" b="T15"/>
                  <a:pathLst>
                    <a:path w="66" h="114">
                      <a:moveTo>
                        <a:pt x="66" y="0"/>
                      </a:moveTo>
                      <a:lnTo>
                        <a:pt x="32" y="114"/>
                      </a:lnTo>
                      <a:lnTo>
                        <a:pt x="0" y="0"/>
                      </a:lnTo>
                      <a:lnTo>
                        <a:pt x="66"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2" name="Group 1740"/>
              <p:cNvGrpSpPr>
                <a:grpSpLocks/>
              </p:cNvGrpSpPr>
              <p:nvPr/>
            </p:nvGrpSpPr>
            <p:grpSpPr bwMode="auto">
              <a:xfrm>
                <a:off x="1786" y="3026"/>
                <a:ext cx="64" cy="292"/>
                <a:chOff x="1786" y="3026"/>
                <a:chExt cx="64" cy="292"/>
              </a:xfrm>
            </p:grpSpPr>
            <p:sp>
              <p:nvSpPr>
                <p:cNvPr id="28908" name="Line 1741"/>
                <p:cNvSpPr>
                  <a:spLocks noChangeShapeType="1"/>
                </p:cNvSpPr>
                <p:nvPr/>
              </p:nvSpPr>
              <p:spPr bwMode="auto">
                <a:xfrm flipV="1">
                  <a:off x="1820" y="3026"/>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9" name="Line 1742"/>
                <p:cNvSpPr>
                  <a:spLocks noChangeShapeType="1"/>
                </p:cNvSpPr>
                <p:nvPr/>
              </p:nvSpPr>
              <p:spPr bwMode="auto">
                <a:xfrm flipV="1">
                  <a:off x="1820" y="3026"/>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0" name="Freeform 1743"/>
                <p:cNvSpPr>
                  <a:spLocks/>
                </p:cNvSpPr>
                <p:nvPr/>
              </p:nvSpPr>
              <p:spPr bwMode="auto">
                <a:xfrm>
                  <a:off x="1786" y="3206"/>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11" name="Freeform 1744"/>
                <p:cNvSpPr>
                  <a:spLocks/>
                </p:cNvSpPr>
                <p:nvPr/>
              </p:nvSpPr>
              <p:spPr bwMode="auto">
                <a:xfrm>
                  <a:off x="1786" y="3206"/>
                  <a:ext cx="64" cy="112"/>
                </a:xfrm>
                <a:custGeom>
                  <a:avLst/>
                  <a:gdLst>
                    <a:gd name="T0" fmla="*/ 64 w 64"/>
                    <a:gd name="T1" fmla="*/ 0 h 112"/>
                    <a:gd name="T2" fmla="*/ 32 w 64"/>
                    <a:gd name="T3" fmla="*/ 112 h 112"/>
                    <a:gd name="T4" fmla="*/ 0 w 64"/>
                    <a:gd name="T5" fmla="*/ 0 h 112"/>
                    <a:gd name="T6" fmla="*/ 64 w 64"/>
                    <a:gd name="T7" fmla="*/ 0 h 112"/>
                    <a:gd name="T8" fmla="*/ 0 60000 65536"/>
                    <a:gd name="T9" fmla="*/ 0 60000 65536"/>
                    <a:gd name="T10" fmla="*/ 0 60000 65536"/>
                    <a:gd name="T11" fmla="*/ 0 60000 65536"/>
                    <a:gd name="T12" fmla="*/ 0 w 64"/>
                    <a:gd name="T13" fmla="*/ 0 h 112"/>
                    <a:gd name="T14" fmla="*/ 64 w 64"/>
                    <a:gd name="T15" fmla="*/ 112 h 112"/>
                  </a:gdLst>
                  <a:ahLst/>
                  <a:cxnLst>
                    <a:cxn ang="T8">
                      <a:pos x="T0" y="T1"/>
                    </a:cxn>
                    <a:cxn ang="T9">
                      <a:pos x="T2" y="T3"/>
                    </a:cxn>
                    <a:cxn ang="T10">
                      <a:pos x="T4" y="T5"/>
                    </a:cxn>
                    <a:cxn ang="T11">
                      <a:pos x="T6" y="T7"/>
                    </a:cxn>
                  </a:cxnLst>
                  <a:rect l="T12" t="T13" r="T14" b="T15"/>
                  <a:pathLst>
                    <a:path w="64" h="112">
                      <a:moveTo>
                        <a:pt x="64" y="0"/>
                      </a:moveTo>
                      <a:lnTo>
                        <a:pt x="32" y="112"/>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3" name="Group 1745"/>
              <p:cNvGrpSpPr>
                <a:grpSpLocks/>
              </p:cNvGrpSpPr>
              <p:nvPr/>
            </p:nvGrpSpPr>
            <p:grpSpPr bwMode="auto">
              <a:xfrm>
                <a:off x="1226" y="2964"/>
                <a:ext cx="64" cy="294"/>
                <a:chOff x="1226" y="2964"/>
                <a:chExt cx="64" cy="294"/>
              </a:xfrm>
            </p:grpSpPr>
            <p:sp>
              <p:nvSpPr>
                <p:cNvPr id="28904" name="Line 1746"/>
                <p:cNvSpPr>
                  <a:spLocks noChangeShapeType="1"/>
                </p:cNvSpPr>
                <p:nvPr/>
              </p:nvSpPr>
              <p:spPr bwMode="auto">
                <a:xfrm flipV="1">
                  <a:off x="1260" y="2964"/>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5" name="Line 1747"/>
                <p:cNvSpPr>
                  <a:spLocks noChangeShapeType="1"/>
                </p:cNvSpPr>
                <p:nvPr/>
              </p:nvSpPr>
              <p:spPr bwMode="auto">
                <a:xfrm flipV="1">
                  <a:off x="1260" y="2964"/>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6" name="Freeform 1748"/>
                <p:cNvSpPr>
                  <a:spLocks/>
                </p:cNvSpPr>
                <p:nvPr/>
              </p:nvSpPr>
              <p:spPr bwMode="auto">
                <a:xfrm>
                  <a:off x="1226" y="3144"/>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07" name="Freeform 1749"/>
                <p:cNvSpPr>
                  <a:spLocks/>
                </p:cNvSpPr>
                <p:nvPr/>
              </p:nvSpPr>
              <p:spPr bwMode="auto">
                <a:xfrm>
                  <a:off x="1226" y="3144"/>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4" name="Group 1750"/>
              <p:cNvGrpSpPr>
                <a:grpSpLocks/>
              </p:cNvGrpSpPr>
              <p:nvPr/>
            </p:nvGrpSpPr>
            <p:grpSpPr bwMode="auto">
              <a:xfrm>
                <a:off x="938" y="2936"/>
                <a:ext cx="64" cy="294"/>
                <a:chOff x="938" y="2936"/>
                <a:chExt cx="64" cy="294"/>
              </a:xfrm>
            </p:grpSpPr>
            <p:sp>
              <p:nvSpPr>
                <p:cNvPr id="28900" name="Line 1751"/>
                <p:cNvSpPr>
                  <a:spLocks noChangeShapeType="1"/>
                </p:cNvSpPr>
                <p:nvPr/>
              </p:nvSpPr>
              <p:spPr bwMode="auto">
                <a:xfrm flipV="1">
                  <a:off x="972" y="2936"/>
                  <a:ext cx="1" cy="20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1" name="Line 1752"/>
                <p:cNvSpPr>
                  <a:spLocks noChangeShapeType="1"/>
                </p:cNvSpPr>
                <p:nvPr/>
              </p:nvSpPr>
              <p:spPr bwMode="auto">
                <a:xfrm flipV="1">
                  <a:off x="972" y="2936"/>
                  <a:ext cx="1" cy="206"/>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2" name="Freeform 1753"/>
                <p:cNvSpPr>
                  <a:spLocks/>
                </p:cNvSpPr>
                <p:nvPr/>
              </p:nvSpPr>
              <p:spPr bwMode="auto">
                <a:xfrm>
                  <a:off x="938" y="3116"/>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03" name="Freeform 1754"/>
                <p:cNvSpPr>
                  <a:spLocks/>
                </p:cNvSpPr>
                <p:nvPr/>
              </p:nvSpPr>
              <p:spPr bwMode="auto">
                <a:xfrm>
                  <a:off x="938" y="3116"/>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95" name="Group 1755"/>
              <p:cNvGrpSpPr>
                <a:grpSpLocks/>
              </p:cNvGrpSpPr>
              <p:nvPr/>
            </p:nvGrpSpPr>
            <p:grpSpPr bwMode="auto">
              <a:xfrm>
                <a:off x="656" y="2930"/>
                <a:ext cx="64" cy="294"/>
                <a:chOff x="656" y="2930"/>
                <a:chExt cx="64" cy="294"/>
              </a:xfrm>
            </p:grpSpPr>
            <p:sp>
              <p:nvSpPr>
                <p:cNvPr id="28896" name="Line 1756"/>
                <p:cNvSpPr>
                  <a:spLocks noChangeShapeType="1"/>
                </p:cNvSpPr>
                <p:nvPr/>
              </p:nvSpPr>
              <p:spPr bwMode="auto">
                <a:xfrm flipV="1">
                  <a:off x="688" y="2930"/>
                  <a:ext cx="1" cy="20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7" name="Line 1757"/>
                <p:cNvSpPr>
                  <a:spLocks noChangeShapeType="1"/>
                </p:cNvSpPr>
                <p:nvPr/>
              </p:nvSpPr>
              <p:spPr bwMode="auto">
                <a:xfrm flipV="1">
                  <a:off x="688" y="2930"/>
                  <a:ext cx="1" cy="208"/>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8" name="Freeform 1758"/>
                <p:cNvSpPr>
                  <a:spLocks/>
                </p:cNvSpPr>
                <p:nvPr/>
              </p:nvSpPr>
              <p:spPr bwMode="auto">
                <a:xfrm>
                  <a:off x="656" y="3110"/>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99" name="Freeform 1759"/>
                <p:cNvSpPr>
                  <a:spLocks/>
                </p:cNvSpPr>
                <p:nvPr/>
              </p:nvSpPr>
              <p:spPr bwMode="auto">
                <a:xfrm>
                  <a:off x="656" y="3110"/>
                  <a:ext cx="64" cy="114"/>
                </a:xfrm>
                <a:custGeom>
                  <a:avLst/>
                  <a:gdLst>
                    <a:gd name="T0" fmla="*/ 64 w 64"/>
                    <a:gd name="T1" fmla="*/ 0 h 114"/>
                    <a:gd name="T2" fmla="*/ 32 w 64"/>
                    <a:gd name="T3" fmla="*/ 114 h 114"/>
                    <a:gd name="T4" fmla="*/ 0 w 64"/>
                    <a:gd name="T5" fmla="*/ 0 h 114"/>
                    <a:gd name="T6" fmla="*/ 64 w 64"/>
                    <a:gd name="T7" fmla="*/ 0 h 114"/>
                    <a:gd name="T8" fmla="*/ 0 60000 65536"/>
                    <a:gd name="T9" fmla="*/ 0 60000 65536"/>
                    <a:gd name="T10" fmla="*/ 0 60000 65536"/>
                    <a:gd name="T11" fmla="*/ 0 60000 65536"/>
                    <a:gd name="T12" fmla="*/ 0 w 64"/>
                    <a:gd name="T13" fmla="*/ 0 h 114"/>
                    <a:gd name="T14" fmla="*/ 64 w 64"/>
                    <a:gd name="T15" fmla="*/ 114 h 114"/>
                  </a:gdLst>
                  <a:ahLst/>
                  <a:cxnLst>
                    <a:cxn ang="T8">
                      <a:pos x="T0" y="T1"/>
                    </a:cxn>
                    <a:cxn ang="T9">
                      <a:pos x="T2" y="T3"/>
                    </a:cxn>
                    <a:cxn ang="T10">
                      <a:pos x="T4" y="T5"/>
                    </a:cxn>
                    <a:cxn ang="T11">
                      <a:pos x="T6" y="T7"/>
                    </a:cxn>
                  </a:cxnLst>
                  <a:rect l="T12" t="T13" r="T14" b="T15"/>
                  <a:pathLst>
                    <a:path w="64" h="114">
                      <a:moveTo>
                        <a:pt x="64" y="0"/>
                      </a:moveTo>
                      <a:lnTo>
                        <a:pt x="32" y="114"/>
                      </a:lnTo>
                      <a:lnTo>
                        <a:pt x="0" y="0"/>
                      </a:lnTo>
                      <a:lnTo>
                        <a:pt x="64"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8885" name="Rectangle 1760"/>
            <p:cNvSpPr>
              <a:spLocks noChangeArrowheads="1"/>
            </p:cNvSpPr>
            <p:nvPr/>
          </p:nvSpPr>
          <p:spPr bwMode="auto">
            <a:xfrm>
              <a:off x="747" y="3271"/>
              <a:ext cx="6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Percolation</a:t>
              </a:r>
              <a:endParaRPr lang="en-US" sz="2400" b="0">
                <a:latin typeface="Times" charset="0"/>
              </a:endParaRPr>
            </a:p>
          </p:txBody>
        </p:sp>
      </p:grpSp>
      <p:grpSp>
        <p:nvGrpSpPr>
          <p:cNvPr id="19" name="Group 1761"/>
          <p:cNvGrpSpPr>
            <a:grpSpLocks/>
          </p:cNvGrpSpPr>
          <p:nvPr/>
        </p:nvGrpSpPr>
        <p:grpSpPr bwMode="auto">
          <a:xfrm>
            <a:off x="5984875" y="2227263"/>
            <a:ext cx="2936875" cy="1135062"/>
            <a:chOff x="3770" y="1403"/>
            <a:chExt cx="1850" cy="715"/>
          </a:xfrm>
        </p:grpSpPr>
        <p:grpSp>
          <p:nvGrpSpPr>
            <p:cNvPr id="28849" name="Group 1762"/>
            <p:cNvGrpSpPr>
              <a:grpSpLocks/>
            </p:cNvGrpSpPr>
            <p:nvPr/>
          </p:nvGrpSpPr>
          <p:grpSpPr bwMode="auto">
            <a:xfrm>
              <a:off x="3770" y="1572"/>
              <a:ext cx="1850" cy="546"/>
              <a:chOff x="3770" y="1572"/>
              <a:chExt cx="1850" cy="546"/>
            </a:xfrm>
          </p:grpSpPr>
          <p:sp>
            <p:nvSpPr>
              <p:cNvPr id="28851" name="Freeform 1763"/>
              <p:cNvSpPr>
                <a:spLocks/>
              </p:cNvSpPr>
              <p:nvPr/>
            </p:nvSpPr>
            <p:spPr bwMode="auto">
              <a:xfrm>
                <a:off x="3770" y="1572"/>
                <a:ext cx="1850" cy="546"/>
              </a:xfrm>
              <a:custGeom>
                <a:avLst/>
                <a:gdLst>
                  <a:gd name="T0" fmla="*/ 22 w 1850"/>
                  <a:gd name="T1" fmla="*/ 362 h 546"/>
                  <a:gd name="T2" fmla="*/ 52 w 1850"/>
                  <a:gd name="T3" fmla="*/ 362 h 546"/>
                  <a:gd name="T4" fmla="*/ 126 w 1850"/>
                  <a:gd name="T5" fmla="*/ 326 h 546"/>
                  <a:gd name="T6" fmla="*/ 206 w 1850"/>
                  <a:gd name="T7" fmla="*/ 318 h 546"/>
                  <a:gd name="T8" fmla="*/ 282 w 1850"/>
                  <a:gd name="T9" fmla="*/ 284 h 546"/>
                  <a:gd name="T10" fmla="*/ 346 w 1850"/>
                  <a:gd name="T11" fmla="*/ 286 h 546"/>
                  <a:gd name="T12" fmla="*/ 396 w 1850"/>
                  <a:gd name="T13" fmla="*/ 246 h 546"/>
                  <a:gd name="T14" fmla="*/ 448 w 1850"/>
                  <a:gd name="T15" fmla="*/ 228 h 546"/>
                  <a:gd name="T16" fmla="*/ 508 w 1850"/>
                  <a:gd name="T17" fmla="*/ 208 h 546"/>
                  <a:gd name="T18" fmla="*/ 578 w 1850"/>
                  <a:gd name="T19" fmla="*/ 200 h 546"/>
                  <a:gd name="T20" fmla="*/ 646 w 1850"/>
                  <a:gd name="T21" fmla="*/ 254 h 546"/>
                  <a:gd name="T22" fmla="*/ 638 w 1850"/>
                  <a:gd name="T23" fmla="*/ 192 h 546"/>
                  <a:gd name="T24" fmla="*/ 670 w 1850"/>
                  <a:gd name="T25" fmla="*/ 144 h 546"/>
                  <a:gd name="T26" fmla="*/ 714 w 1850"/>
                  <a:gd name="T27" fmla="*/ 88 h 546"/>
                  <a:gd name="T28" fmla="*/ 768 w 1850"/>
                  <a:gd name="T29" fmla="*/ 48 h 546"/>
                  <a:gd name="T30" fmla="*/ 838 w 1850"/>
                  <a:gd name="T31" fmla="*/ 44 h 546"/>
                  <a:gd name="T32" fmla="*/ 884 w 1850"/>
                  <a:gd name="T33" fmla="*/ 6 h 546"/>
                  <a:gd name="T34" fmla="*/ 948 w 1850"/>
                  <a:gd name="T35" fmla="*/ 8 h 546"/>
                  <a:gd name="T36" fmla="*/ 1016 w 1850"/>
                  <a:gd name="T37" fmla="*/ 38 h 546"/>
                  <a:gd name="T38" fmla="*/ 1086 w 1850"/>
                  <a:gd name="T39" fmla="*/ 46 h 546"/>
                  <a:gd name="T40" fmla="*/ 1174 w 1850"/>
                  <a:gd name="T41" fmla="*/ 58 h 546"/>
                  <a:gd name="T42" fmla="*/ 1252 w 1850"/>
                  <a:gd name="T43" fmla="*/ 82 h 546"/>
                  <a:gd name="T44" fmla="*/ 1276 w 1850"/>
                  <a:gd name="T45" fmla="*/ 140 h 546"/>
                  <a:gd name="T46" fmla="*/ 1346 w 1850"/>
                  <a:gd name="T47" fmla="*/ 146 h 546"/>
                  <a:gd name="T48" fmla="*/ 1386 w 1850"/>
                  <a:gd name="T49" fmla="*/ 192 h 546"/>
                  <a:gd name="T50" fmla="*/ 1416 w 1850"/>
                  <a:gd name="T51" fmla="*/ 214 h 546"/>
                  <a:gd name="T52" fmla="*/ 1490 w 1850"/>
                  <a:gd name="T53" fmla="*/ 240 h 546"/>
                  <a:gd name="T54" fmla="*/ 1550 w 1850"/>
                  <a:gd name="T55" fmla="*/ 270 h 546"/>
                  <a:gd name="T56" fmla="*/ 1610 w 1850"/>
                  <a:gd name="T57" fmla="*/ 306 h 546"/>
                  <a:gd name="T58" fmla="*/ 1658 w 1850"/>
                  <a:gd name="T59" fmla="*/ 334 h 546"/>
                  <a:gd name="T60" fmla="*/ 1724 w 1850"/>
                  <a:gd name="T61" fmla="*/ 368 h 546"/>
                  <a:gd name="T62" fmla="*/ 1730 w 1850"/>
                  <a:gd name="T63" fmla="*/ 412 h 546"/>
                  <a:gd name="T64" fmla="*/ 1754 w 1850"/>
                  <a:gd name="T65" fmla="*/ 398 h 546"/>
                  <a:gd name="T66" fmla="*/ 1846 w 1850"/>
                  <a:gd name="T67" fmla="*/ 424 h 546"/>
                  <a:gd name="T68" fmla="*/ 1842 w 1850"/>
                  <a:gd name="T69" fmla="*/ 460 h 546"/>
                  <a:gd name="T70" fmla="*/ 1790 w 1850"/>
                  <a:gd name="T71" fmla="*/ 476 h 546"/>
                  <a:gd name="T72" fmla="*/ 1722 w 1850"/>
                  <a:gd name="T73" fmla="*/ 478 h 546"/>
                  <a:gd name="T74" fmla="*/ 1682 w 1850"/>
                  <a:gd name="T75" fmla="*/ 498 h 546"/>
                  <a:gd name="T76" fmla="*/ 1634 w 1850"/>
                  <a:gd name="T77" fmla="*/ 542 h 546"/>
                  <a:gd name="T78" fmla="*/ 1576 w 1850"/>
                  <a:gd name="T79" fmla="*/ 536 h 546"/>
                  <a:gd name="T80" fmla="*/ 1530 w 1850"/>
                  <a:gd name="T81" fmla="*/ 490 h 546"/>
                  <a:gd name="T82" fmla="*/ 1412 w 1850"/>
                  <a:gd name="T83" fmla="*/ 502 h 546"/>
                  <a:gd name="T84" fmla="*/ 1322 w 1850"/>
                  <a:gd name="T85" fmla="*/ 490 h 546"/>
                  <a:gd name="T86" fmla="*/ 1236 w 1850"/>
                  <a:gd name="T87" fmla="*/ 520 h 546"/>
                  <a:gd name="T88" fmla="*/ 1170 w 1850"/>
                  <a:gd name="T89" fmla="*/ 502 h 546"/>
                  <a:gd name="T90" fmla="*/ 1054 w 1850"/>
                  <a:gd name="T91" fmla="*/ 512 h 546"/>
                  <a:gd name="T92" fmla="*/ 924 w 1850"/>
                  <a:gd name="T93" fmla="*/ 520 h 546"/>
                  <a:gd name="T94" fmla="*/ 846 w 1850"/>
                  <a:gd name="T95" fmla="*/ 516 h 546"/>
                  <a:gd name="T96" fmla="*/ 750 w 1850"/>
                  <a:gd name="T97" fmla="*/ 494 h 546"/>
                  <a:gd name="T98" fmla="*/ 666 w 1850"/>
                  <a:gd name="T99" fmla="*/ 480 h 546"/>
                  <a:gd name="T100" fmla="*/ 588 w 1850"/>
                  <a:gd name="T101" fmla="*/ 458 h 546"/>
                  <a:gd name="T102" fmla="*/ 470 w 1850"/>
                  <a:gd name="T103" fmla="*/ 460 h 546"/>
                  <a:gd name="T104" fmla="*/ 396 w 1850"/>
                  <a:gd name="T105" fmla="*/ 442 h 546"/>
                  <a:gd name="T106" fmla="*/ 230 w 1850"/>
                  <a:gd name="T107" fmla="*/ 436 h 546"/>
                  <a:gd name="T108" fmla="*/ 118 w 1850"/>
                  <a:gd name="T109" fmla="*/ 438 h 546"/>
                  <a:gd name="T110" fmla="*/ 22 w 1850"/>
                  <a:gd name="T111" fmla="*/ 422 h 5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50"/>
                  <a:gd name="T169" fmla="*/ 0 h 546"/>
                  <a:gd name="T170" fmla="*/ 1850 w 1850"/>
                  <a:gd name="T171" fmla="*/ 546 h 5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50" h="546">
                    <a:moveTo>
                      <a:pt x="0" y="396"/>
                    </a:moveTo>
                    <a:lnTo>
                      <a:pt x="4" y="388"/>
                    </a:lnTo>
                    <a:lnTo>
                      <a:pt x="8" y="380"/>
                    </a:lnTo>
                    <a:lnTo>
                      <a:pt x="14" y="370"/>
                    </a:lnTo>
                    <a:lnTo>
                      <a:pt x="22" y="362"/>
                    </a:lnTo>
                    <a:lnTo>
                      <a:pt x="30" y="358"/>
                    </a:lnTo>
                    <a:lnTo>
                      <a:pt x="34" y="356"/>
                    </a:lnTo>
                    <a:lnTo>
                      <a:pt x="40" y="356"/>
                    </a:lnTo>
                    <a:lnTo>
                      <a:pt x="46" y="358"/>
                    </a:lnTo>
                    <a:lnTo>
                      <a:pt x="52" y="362"/>
                    </a:lnTo>
                    <a:lnTo>
                      <a:pt x="62" y="354"/>
                    </a:lnTo>
                    <a:lnTo>
                      <a:pt x="88" y="338"/>
                    </a:lnTo>
                    <a:lnTo>
                      <a:pt x="104" y="332"/>
                    </a:lnTo>
                    <a:lnTo>
                      <a:pt x="120" y="326"/>
                    </a:lnTo>
                    <a:lnTo>
                      <a:pt x="126" y="326"/>
                    </a:lnTo>
                    <a:lnTo>
                      <a:pt x="134" y="326"/>
                    </a:lnTo>
                    <a:lnTo>
                      <a:pt x="140" y="328"/>
                    </a:lnTo>
                    <a:lnTo>
                      <a:pt x="144" y="332"/>
                    </a:lnTo>
                    <a:lnTo>
                      <a:pt x="196" y="328"/>
                    </a:lnTo>
                    <a:lnTo>
                      <a:pt x="206" y="318"/>
                    </a:lnTo>
                    <a:lnTo>
                      <a:pt x="220" y="308"/>
                    </a:lnTo>
                    <a:lnTo>
                      <a:pt x="236" y="298"/>
                    </a:lnTo>
                    <a:lnTo>
                      <a:pt x="258" y="290"/>
                    </a:lnTo>
                    <a:lnTo>
                      <a:pt x="270" y="286"/>
                    </a:lnTo>
                    <a:lnTo>
                      <a:pt x="282" y="284"/>
                    </a:lnTo>
                    <a:lnTo>
                      <a:pt x="296" y="284"/>
                    </a:lnTo>
                    <a:lnTo>
                      <a:pt x="310" y="286"/>
                    </a:lnTo>
                    <a:lnTo>
                      <a:pt x="324" y="290"/>
                    </a:lnTo>
                    <a:lnTo>
                      <a:pt x="340" y="294"/>
                    </a:lnTo>
                    <a:lnTo>
                      <a:pt x="346" y="286"/>
                    </a:lnTo>
                    <a:lnTo>
                      <a:pt x="354" y="276"/>
                    </a:lnTo>
                    <a:lnTo>
                      <a:pt x="362" y="266"/>
                    </a:lnTo>
                    <a:lnTo>
                      <a:pt x="374" y="256"/>
                    </a:lnTo>
                    <a:lnTo>
                      <a:pt x="388" y="248"/>
                    </a:lnTo>
                    <a:lnTo>
                      <a:pt x="396" y="246"/>
                    </a:lnTo>
                    <a:lnTo>
                      <a:pt x="404" y="244"/>
                    </a:lnTo>
                    <a:lnTo>
                      <a:pt x="412" y="244"/>
                    </a:lnTo>
                    <a:lnTo>
                      <a:pt x="422" y="246"/>
                    </a:lnTo>
                    <a:lnTo>
                      <a:pt x="430" y="240"/>
                    </a:lnTo>
                    <a:lnTo>
                      <a:pt x="448" y="228"/>
                    </a:lnTo>
                    <a:lnTo>
                      <a:pt x="460" y="220"/>
                    </a:lnTo>
                    <a:lnTo>
                      <a:pt x="472" y="216"/>
                    </a:lnTo>
                    <a:lnTo>
                      <a:pt x="484" y="212"/>
                    </a:lnTo>
                    <a:lnTo>
                      <a:pt x="496" y="214"/>
                    </a:lnTo>
                    <a:lnTo>
                      <a:pt x="508" y="208"/>
                    </a:lnTo>
                    <a:lnTo>
                      <a:pt x="520" y="202"/>
                    </a:lnTo>
                    <a:lnTo>
                      <a:pt x="538" y="198"/>
                    </a:lnTo>
                    <a:lnTo>
                      <a:pt x="558" y="198"/>
                    </a:lnTo>
                    <a:lnTo>
                      <a:pt x="568" y="198"/>
                    </a:lnTo>
                    <a:lnTo>
                      <a:pt x="578" y="200"/>
                    </a:lnTo>
                    <a:lnTo>
                      <a:pt x="588" y="204"/>
                    </a:lnTo>
                    <a:lnTo>
                      <a:pt x="600" y="210"/>
                    </a:lnTo>
                    <a:lnTo>
                      <a:pt x="610" y="218"/>
                    </a:lnTo>
                    <a:lnTo>
                      <a:pt x="622" y="228"/>
                    </a:lnTo>
                    <a:lnTo>
                      <a:pt x="646" y="254"/>
                    </a:lnTo>
                    <a:lnTo>
                      <a:pt x="650" y="254"/>
                    </a:lnTo>
                    <a:lnTo>
                      <a:pt x="648" y="250"/>
                    </a:lnTo>
                    <a:lnTo>
                      <a:pt x="632" y="228"/>
                    </a:lnTo>
                    <a:lnTo>
                      <a:pt x="634" y="218"/>
                    </a:lnTo>
                    <a:lnTo>
                      <a:pt x="638" y="192"/>
                    </a:lnTo>
                    <a:lnTo>
                      <a:pt x="642" y="178"/>
                    </a:lnTo>
                    <a:lnTo>
                      <a:pt x="650" y="164"/>
                    </a:lnTo>
                    <a:lnTo>
                      <a:pt x="658" y="152"/>
                    </a:lnTo>
                    <a:lnTo>
                      <a:pt x="664" y="148"/>
                    </a:lnTo>
                    <a:lnTo>
                      <a:pt x="670" y="144"/>
                    </a:lnTo>
                    <a:lnTo>
                      <a:pt x="674" y="134"/>
                    </a:lnTo>
                    <a:lnTo>
                      <a:pt x="686" y="116"/>
                    </a:lnTo>
                    <a:lnTo>
                      <a:pt x="694" y="104"/>
                    </a:lnTo>
                    <a:lnTo>
                      <a:pt x="704" y="94"/>
                    </a:lnTo>
                    <a:lnTo>
                      <a:pt x="714" y="88"/>
                    </a:lnTo>
                    <a:lnTo>
                      <a:pt x="724" y="84"/>
                    </a:lnTo>
                    <a:lnTo>
                      <a:pt x="732" y="76"/>
                    </a:lnTo>
                    <a:lnTo>
                      <a:pt x="742" y="68"/>
                    </a:lnTo>
                    <a:lnTo>
                      <a:pt x="754" y="58"/>
                    </a:lnTo>
                    <a:lnTo>
                      <a:pt x="768" y="48"/>
                    </a:lnTo>
                    <a:lnTo>
                      <a:pt x="784" y="42"/>
                    </a:lnTo>
                    <a:lnTo>
                      <a:pt x="800" y="38"/>
                    </a:lnTo>
                    <a:lnTo>
                      <a:pt x="808" y="38"/>
                    </a:lnTo>
                    <a:lnTo>
                      <a:pt x="818" y="40"/>
                    </a:lnTo>
                    <a:lnTo>
                      <a:pt x="838" y="44"/>
                    </a:lnTo>
                    <a:lnTo>
                      <a:pt x="840" y="44"/>
                    </a:lnTo>
                    <a:lnTo>
                      <a:pt x="828" y="40"/>
                    </a:lnTo>
                    <a:lnTo>
                      <a:pt x="844" y="26"/>
                    </a:lnTo>
                    <a:lnTo>
                      <a:pt x="862" y="16"/>
                    </a:lnTo>
                    <a:lnTo>
                      <a:pt x="884" y="6"/>
                    </a:lnTo>
                    <a:lnTo>
                      <a:pt x="896" y="2"/>
                    </a:lnTo>
                    <a:lnTo>
                      <a:pt x="908" y="0"/>
                    </a:lnTo>
                    <a:lnTo>
                      <a:pt x="922" y="0"/>
                    </a:lnTo>
                    <a:lnTo>
                      <a:pt x="934" y="2"/>
                    </a:lnTo>
                    <a:lnTo>
                      <a:pt x="948" y="8"/>
                    </a:lnTo>
                    <a:lnTo>
                      <a:pt x="960" y="16"/>
                    </a:lnTo>
                    <a:lnTo>
                      <a:pt x="972" y="28"/>
                    </a:lnTo>
                    <a:lnTo>
                      <a:pt x="984" y="44"/>
                    </a:lnTo>
                    <a:lnTo>
                      <a:pt x="1000" y="40"/>
                    </a:lnTo>
                    <a:lnTo>
                      <a:pt x="1016" y="38"/>
                    </a:lnTo>
                    <a:lnTo>
                      <a:pt x="1036" y="36"/>
                    </a:lnTo>
                    <a:lnTo>
                      <a:pt x="1056" y="36"/>
                    </a:lnTo>
                    <a:lnTo>
                      <a:pt x="1068" y="38"/>
                    </a:lnTo>
                    <a:lnTo>
                      <a:pt x="1076" y="42"/>
                    </a:lnTo>
                    <a:lnTo>
                      <a:pt x="1086" y="46"/>
                    </a:lnTo>
                    <a:lnTo>
                      <a:pt x="1094" y="52"/>
                    </a:lnTo>
                    <a:lnTo>
                      <a:pt x="1100" y="60"/>
                    </a:lnTo>
                    <a:lnTo>
                      <a:pt x="1106" y="70"/>
                    </a:lnTo>
                    <a:lnTo>
                      <a:pt x="1142" y="62"/>
                    </a:lnTo>
                    <a:lnTo>
                      <a:pt x="1174" y="58"/>
                    </a:lnTo>
                    <a:lnTo>
                      <a:pt x="1190" y="58"/>
                    </a:lnTo>
                    <a:lnTo>
                      <a:pt x="1202" y="58"/>
                    </a:lnTo>
                    <a:lnTo>
                      <a:pt x="1220" y="64"/>
                    </a:lnTo>
                    <a:lnTo>
                      <a:pt x="1238" y="72"/>
                    </a:lnTo>
                    <a:lnTo>
                      <a:pt x="1252" y="82"/>
                    </a:lnTo>
                    <a:lnTo>
                      <a:pt x="1264" y="92"/>
                    </a:lnTo>
                    <a:lnTo>
                      <a:pt x="1272" y="104"/>
                    </a:lnTo>
                    <a:lnTo>
                      <a:pt x="1276" y="116"/>
                    </a:lnTo>
                    <a:lnTo>
                      <a:pt x="1278" y="128"/>
                    </a:lnTo>
                    <a:lnTo>
                      <a:pt x="1276" y="140"/>
                    </a:lnTo>
                    <a:lnTo>
                      <a:pt x="1286" y="138"/>
                    </a:lnTo>
                    <a:lnTo>
                      <a:pt x="1308" y="136"/>
                    </a:lnTo>
                    <a:lnTo>
                      <a:pt x="1322" y="136"/>
                    </a:lnTo>
                    <a:lnTo>
                      <a:pt x="1334" y="140"/>
                    </a:lnTo>
                    <a:lnTo>
                      <a:pt x="1346" y="146"/>
                    </a:lnTo>
                    <a:lnTo>
                      <a:pt x="1350" y="150"/>
                    </a:lnTo>
                    <a:lnTo>
                      <a:pt x="1352" y="154"/>
                    </a:lnTo>
                    <a:lnTo>
                      <a:pt x="1368" y="184"/>
                    </a:lnTo>
                    <a:lnTo>
                      <a:pt x="1374" y="186"/>
                    </a:lnTo>
                    <a:lnTo>
                      <a:pt x="1386" y="192"/>
                    </a:lnTo>
                    <a:lnTo>
                      <a:pt x="1392" y="196"/>
                    </a:lnTo>
                    <a:lnTo>
                      <a:pt x="1398" y="202"/>
                    </a:lnTo>
                    <a:lnTo>
                      <a:pt x="1402" y="206"/>
                    </a:lnTo>
                    <a:lnTo>
                      <a:pt x="1404" y="214"/>
                    </a:lnTo>
                    <a:lnTo>
                      <a:pt x="1416" y="214"/>
                    </a:lnTo>
                    <a:lnTo>
                      <a:pt x="1428" y="214"/>
                    </a:lnTo>
                    <a:lnTo>
                      <a:pt x="1442" y="218"/>
                    </a:lnTo>
                    <a:lnTo>
                      <a:pt x="1458" y="222"/>
                    </a:lnTo>
                    <a:lnTo>
                      <a:pt x="1474" y="230"/>
                    </a:lnTo>
                    <a:lnTo>
                      <a:pt x="1490" y="240"/>
                    </a:lnTo>
                    <a:lnTo>
                      <a:pt x="1496" y="246"/>
                    </a:lnTo>
                    <a:lnTo>
                      <a:pt x="1500" y="254"/>
                    </a:lnTo>
                    <a:lnTo>
                      <a:pt x="1512" y="256"/>
                    </a:lnTo>
                    <a:lnTo>
                      <a:pt x="1536" y="264"/>
                    </a:lnTo>
                    <a:lnTo>
                      <a:pt x="1550" y="270"/>
                    </a:lnTo>
                    <a:lnTo>
                      <a:pt x="1564" y="280"/>
                    </a:lnTo>
                    <a:lnTo>
                      <a:pt x="1576" y="290"/>
                    </a:lnTo>
                    <a:lnTo>
                      <a:pt x="1586" y="302"/>
                    </a:lnTo>
                    <a:lnTo>
                      <a:pt x="1592" y="302"/>
                    </a:lnTo>
                    <a:lnTo>
                      <a:pt x="1610" y="306"/>
                    </a:lnTo>
                    <a:lnTo>
                      <a:pt x="1620" y="310"/>
                    </a:lnTo>
                    <a:lnTo>
                      <a:pt x="1630" y="314"/>
                    </a:lnTo>
                    <a:lnTo>
                      <a:pt x="1638" y="322"/>
                    </a:lnTo>
                    <a:lnTo>
                      <a:pt x="1644" y="332"/>
                    </a:lnTo>
                    <a:lnTo>
                      <a:pt x="1658" y="334"/>
                    </a:lnTo>
                    <a:lnTo>
                      <a:pt x="1672" y="338"/>
                    </a:lnTo>
                    <a:lnTo>
                      <a:pt x="1688" y="344"/>
                    </a:lnTo>
                    <a:lnTo>
                      <a:pt x="1704" y="350"/>
                    </a:lnTo>
                    <a:lnTo>
                      <a:pt x="1718" y="362"/>
                    </a:lnTo>
                    <a:lnTo>
                      <a:pt x="1724" y="368"/>
                    </a:lnTo>
                    <a:lnTo>
                      <a:pt x="1728" y="374"/>
                    </a:lnTo>
                    <a:lnTo>
                      <a:pt x="1730" y="382"/>
                    </a:lnTo>
                    <a:lnTo>
                      <a:pt x="1730" y="390"/>
                    </a:lnTo>
                    <a:lnTo>
                      <a:pt x="1730" y="404"/>
                    </a:lnTo>
                    <a:lnTo>
                      <a:pt x="1730" y="412"/>
                    </a:lnTo>
                    <a:lnTo>
                      <a:pt x="1732" y="414"/>
                    </a:lnTo>
                    <a:lnTo>
                      <a:pt x="1734" y="412"/>
                    </a:lnTo>
                    <a:lnTo>
                      <a:pt x="1738" y="404"/>
                    </a:lnTo>
                    <a:lnTo>
                      <a:pt x="1740" y="398"/>
                    </a:lnTo>
                    <a:lnTo>
                      <a:pt x="1754" y="398"/>
                    </a:lnTo>
                    <a:lnTo>
                      <a:pt x="1784" y="402"/>
                    </a:lnTo>
                    <a:lnTo>
                      <a:pt x="1818" y="408"/>
                    </a:lnTo>
                    <a:lnTo>
                      <a:pt x="1830" y="412"/>
                    </a:lnTo>
                    <a:lnTo>
                      <a:pt x="1840" y="416"/>
                    </a:lnTo>
                    <a:lnTo>
                      <a:pt x="1846" y="424"/>
                    </a:lnTo>
                    <a:lnTo>
                      <a:pt x="1850" y="436"/>
                    </a:lnTo>
                    <a:lnTo>
                      <a:pt x="1850" y="442"/>
                    </a:lnTo>
                    <a:lnTo>
                      <a:pt x="1850" y="448"/>
                    </a:lnTo>
                    <a:lnTo>
                      <a:pt x="1848" y="454"/>
                    </a:lnTo>
                    <a:lnTo>
                      <a:pt x="1842" y="460"/>
                    </a:lnTo>
                    <a:lnTo>
                      <a:pt x="1836" y="466"/>
                    </a:lnTo>
                    <a:lnTo>
                      <a:pt x="1828" y="470"/>
                    </a:lnTo>
                    <a:lnTo>
                      <a:pt x="1818" y="472"/>
                    </a:lnTo>
                    <a:lnTo>
                      <a:pt x="1806" y="474"/>
                    </a:lnTo>
                    <a:lnTo>
                      <a:pt x="1790" y="476"/>
                    </a:lnTo>
                    <a:lnTo>
                      <a:pt x="1772" y="474"/>
                    </a:lnTo>
                    <a:lnTo>
                      <a:pt x="1750" y="470"/>
                    </a:lnTo>
                    <a:lnTo>
                      <a:pt x="1726" y="464"/>
                    </a:lnTo>
                    <a:lnTo>
                      <a:pt x="1724" y="470"/>
                    </a:lnTo>
                    <a:lnTo>
                      <a:pt x="1722" y="478"/>
                    </a:lnTo>
                    <a:lnTo>
                      <a:pt x="1718" y="484"/>
                    </a:lnTo>
                    <a:lnTo>
                      <a:pt x="1712" y="490"/>
                    </a:lnTo>
                    <a:lnTo>
                      <a:pt x="1704" y="496"/>
                    </a:lnTo>
                    <a:lnTo>
                      <a:pt x="1694" y="498"/>
                    </a:lnTo>
                    <a:lnTo>
                      <a:pt x="1682" y="498"/>
                    </a:lnTo>
                    <a:lnTo>
                      <a:pt x="1674" y="510"/>
                    </a:lnTo>
                    <a:lnTo>
                      <a:pt x="1664" y="522"/>
                    </a:lnTo>
                    <a:lnTo>
                      <a:pt x="1650" y="534"/>
                    </a:lnTo>
                    <a:lnTo>
                      <a:pt x="1642" y="538"/>
                    </a:lnTo>
                    <a:lnTo>
                      <a:pt x="1634" y="542"/>
                    </a:lnTo>
                    <a:lnTo>
                      <a:pt x="1624" y="546"/>
                    </a:lnTo>
                    <a:lnTo>
                      <a:pt x="1614" y="546"/>
                    </a:lnTo>
                    <a:lnTo>
                      <a:pt x="1602" y="546"/>
                    </a:lnTo>
                    <a:lnTo>
                      <a:pt x="1590" y="542"/>
                    </a:lnTo>
                    <a:lnTo>
                      <a:pt x="1576" y="536"/>
                    </a:lnTo>
                    <a:lnTo>
                      <a:pt x="1564" y="528"/>
                    </a:lnTo>
                    <a:lnTo>
                      <a:pt x="1548" y="516"/>
                    </a:lnTo>
                    <a:lnTo>
                      <a:pt x="1536" y="504"/>
                    </a:lnTo>
                    <a:lnTo>
                      <a:pt x="1532" y="498"/>
                    </a:lnTo>
                    <a:lnTo>
                      <a:pt x="1530" y="490"/>
                    </a:lnTo>
                    <a:lnTo>
                      <a:pt x="1514" y="496"/>
                    </a:lnTo>
                    <a:lnTo>
                      <a:pt x="1496" y="500"/>
                    </a:lnTo>
                    <a:lnTo>
                      <a:pt x="1472" y="504"/>
                    </a:lnTo>
                    <a:lnTo>
                      <a:pt x="1444" y="504"/>
                    </a:lnTo>
                    <a:lnTo>
                      <a:pt x="1412" y="502"/>
                    </a:lnTo>
                    <a:lnTo>
                      <a:pt x="1394" y="498"/>
                    </a:lnTo>
                    <a:lnTo>
                      <a:pt x="1376" y="494"/>
                    </a:lnTo>
                    <a:lnTo>
                      <a:pt x="1358" y="488"/>
                    </a:lnTo>
                    <a:lnTo>
                      <a:pt x="1338" y="480"/>
                    </a:lnTo>
                    <a:lnTo>
                      <a:pt x="1322" y="490"/>
                    </a:lnTo>
                    <a:lnTo>
                      <a:pt x="1306" y="500"/>
                    </a:lnTo>
                    <a:lnTo>
                      <a:pt x="1284" y="510"/>
                    </a:lnTo>
                    <a:lnTo>
                      <a:pt x="1260" y="518"/>
                    </a:lnTo>
                    <a:lnTo>
                      <a:pt x="1248" y="520"/>
                    </a:lnTo>
                    <a:lnTo>
                      <a:pt x="1236" y="520"/>
                    </a:lnTo>
                    <a:lnTo>
                      <a:pt x="1222" y="518"/>
                    </a:lnTo>
                    <a:lnTo>
                      <a:pt x="1210" y="514"/>
                    </a:lnTo>
                    <a:lnTo>
                      <a:pt x="1198" y="508"/>
                    </a:lnTo>
                    <a:lnTo>
                      <a:pt x="1186" y="498"/>
                    </a:lnTo>
                    <a:lnTo>
                      <a:pt x="1170" y="502"/>
                    </a:lnTo>
                    <a:lnTo>
                      <a:pt x="1132" y="510"/>
                    </a:lnTo>
                    <a:lnTo>
                      <a:pt x="1108" y="514"/>
                    </a:lnTo>
                    <a:lnTo>
                      <a:pt x="1086" y="516"/>
                    </a:lnTo>
                    <a:lnTo>
                      <a:pt x="1064" y="514"/>
                    </a:lnTo>
                    <a:lnTo>
                      <a:pt x="1054" y="512"/>
                    </a:lnTo>
                    <a:lnTo>
                      <a:pt x="1046" y="510"/>
                    </a:lnTo>
                    <a:lnTo>
                      <a:pt x="1026" y="512"/>
                    </a:lnTo>
                    <a:lnTo>
                      <a:pt x="980" y="518"/>
                    </a:lnTo>
                    <a:lnTo>
                      <a:pt x="952" y="520"/>
                    </a:lnTo>
                    <a:lnTo>
                      <a:pt x="924" y="520"/>
                    </a:lnTo>
                    <a:lnTo>
                      <a:pt x="900" y="518"/>
                    </a:lnTo>
                    <a:lnTo>
                      <a:pt x="890" y="516"/>
                    </a:lnTo>
                    <a:lnTo>
                      <a:pt x="880" y="512"/>
                    </a:lnTo>
                    <a:lnTo>
                      <a:pt x="864" y="514"/>
                    </a:lnTo>
                    <a:lnTo>
                      <a:pt x="846" y="516"/>
                    </a:lnTo>
                    <a:lnTo>
                      <a:pt x="824" y="516"/>
                    </a:lnTo>
                    <a:lnTo>
                      <a:pt x="800" y="512"/>
                    </a:lnTo>
                    <a:lnTo>
                      <a:pt x="774" y="504"/>
                    </a:lnTo>
                    <a:lnTo>
                      <a:pt x="762" y="500"/>
                    </a:lnTo>
                    <a:lnTo>
                      <a:pt x="750" y="494"/>
                    </a:lnTo>
                    <a:lnTo>
                      <a:pt x="738" y="486"/>
                    </a:lnTo>
                    <a:lnTo>
                      <a:pt x="728" y="476"/>
                    </a:lnTo>
                    <a:lnTo>
                      <a:pt x="710" y="478"/>
                    </a:lnTo>
                    <a:lnTo>
                      <a:pt x="690" y="480"/>
                    </a:lnTo>
                    <a:lnTo>
                      <a:pt x="666" y="480"/>
                    </a:lnTo>
                    <a:lnTo>
                      <a:pt x="642" y="478"/>
                    </a:lnTo>
                    <a:lnTo>
                      <a:pt x="618" y="472"/>
                    </a:lnTo>
                    <a:lnTo>
                      <a:pt x="606" y="468"/>
                    </a:lnTo>
                    <a:lnTo>
                      <a:pt x="596" y="464"/>
                    </a:lnTo>
                    <a:lnTo>
                      <a:pt x="588" y="458"/>
                    </a:lnTo>
                    <a:lnTo>
                      <a:pt x="580" y="450"/>
                    </a:lnTo>
                    <a:lnTo>
                      <a:pt x="556" y="454"/>
                    </a:lnTo>
                    <a:lnTo>
                      <a:pt x="532" y="456"/>
                    </a:lnTo>
                    <a:lnTo>
                      <a:pt x="502" y="458"/>
                    </a:lnTo>
                    <a:lnTo>
                      <a:pt x="470" y="460"/>
                    </a:lnTo>
                    <a:lnTo>
                      <a:pt x="440" y="458"/>
                    </a:lnTo>
                    <a:lnTo>
                      <a:pt x="426" y="456"/>
                    </a:lnTo>
                    <a:lnTo>
                      <a:pt x="414" y="452"/>
                    </a:lnTo>
                    <a:lnTo>
                      <a:pt x="404" y="448"/>
                    </a:lnTo>
                    <a:lnTo>
                      <a:pt x="396" y="442"/>
                    </a:lnTo>
                    <a:lnTo>
                      <a:pt x="374" y="444"/>
                    </a:lnTo>
                    <a:lnTo>
                      <a:pt x="320" y="444"/>
                    </a:lnTo>
                    <a:lnTo>
                      <a:pt x="290" y="444"/>
                    </a:lnTo>
                    <a:lnTo>
                      <a:pt x="258" y="440"/>
                    </a:lnTo>
                    <a:lnTo>
                      <a:pt x="230" y="436"/>
                    </a:lnTo>
                    <a:lnTo>
                      <a:pt x="218" y="432"/>
                    </a:lnTo>
                    <a:lnTo>
                      <a:pt x="208" y="428"/>
                    </a:lnTo>
                    <a:lnTo>
                      <a:pt x="188" y="430"/>
                    </a:lnTo>
                    <a:lnTo>
                      <a:pt x="144" y="436"/>
                    </a:lnTo>
                    <a:lnTo>
                      <a:pt x="118" y="438"/>
                    </a:lnTo>
                    <a:lnTo>
                      <a:pt x="92" y="438"/>
                    </a:lnTo>
                    <a:lnTo>
                      <a:pt x="68" y="436"/>
                    </a:lnTo>
                    <a:lnTo>
                      <a:pt x="58" y="434"/>
                    </a:lnTo>
                    <a:lnTo>
                      <a:pt x="48" y="432"/>
                    </a:lnTo>
                    <a:lnTo>
                      <a:pt x="22" y="422"/>
                    </a:lnTo>
                    <a:lnTo>
                      <a:pt x="8" y="416"/>
                    </a:lnTo>
                    <a:lnTo>
                      <a:pt x="4" y="412"/>
                    </a:lnTo>
                    <a:lnTo>
                      <a:pt x="2" y="408"/>
                    </a:lnTo>
                    <a:lnTo>
                      <a:pt x="0" y="396"/>
                    </a:lnTo>
                    <a:close/>
                  </a:path>
                </a:pathLst>
              </a:custGeom>
              <a:solidFill>
                <a:srgbClr val="FFFFFF"/>
              </a:solidFill>
              <a:ln w="6350">
                <a:solidFill>
                  <a:srgbClr val="C3D6F0"/>
                </a:solidFill>
                <a:round/>
                <a:headEnd/>
                <a:tailEnd/>
              </a:ln>
            </p:spPr>
            <p:txBody>
              <a:bodyPr/>
              <a:lstStyle/>
              <a:p>
                <a:endParaRPr lang="en-US"/>
              </a:p>
            </p:txBody>
          </p:sp>
          <p:sp>
            <p:nvSpPr>
              <p:cNvPr id="28852" name="Freeform 1764"/>
              <p:cNvSpPr>
                <a:spLocks/>
              </p:cNvSpPr>
              <p:nvPr/>
            </p:nvSpPr>
            <p:spPr bwMode="auto">
              <a:xfrm>
                <a:off x="4462" y="1704"/>
                <a:ext cx="84" cy="60"/>
              </a:xfrm>
              <a:custGeom>
                <a:avLst/>
                <a:gdLst>
                  <a:gd name="T0" fmla="*/ 14 w 84"/>
                  <a:gd name="T1" fmla="*/ 0 h 60"/>
                  <a:gd name="T2" fmla="*/ 34 w 84"/>
                  <a:gd name="T3" fmla="*/ 4 h 60"/>
                  <a:gd name="T4" fmla="*/ 54 w 84"/>
                  <a:gd name="T5" fmla="*/ 10 h 60"/>
                  <a:gd name="T6" fmla="*/ 70 w 84"/>
                  <a:gd name="T7" fmla="*/ 16 h 60"/>
                  <a:gd name="T8" fmla="*/ 84 w 84"/>
                  <a:gd name="T9" fmla="*/ 18 h 60"/>
                  <a:gd name="T10" fmla="*/ 80 w 84"/>
                  <a:gd name="T11" fmla="*/ 22 h 60"/>
                  <a:gd name="T12" fmla="*/ 74 w 84"/>
                  <a:gd name="T13" fmla="*/ 34 h 60"/>
                  <a:gd name="T14" fmla="*/ 72 w 84"/>
                  <a:gd name="T15" fmla="*/ 40 h 60"/>
                  <a:gd name="T16" fmla="*/ 72 w 84"/>
                  <a:gd name="T17" fmla="*/ 46 h 60"/>
                  <a:gd name="T18" fmla="*/ 74 w 84"/>
                  <a:gd name="T19" fmla="*/ 54 h 60"/>
                  <a:gd name="T20" fmla="*/ 80 w 84"/>
                  <a:gd name="T21" fmla="*/ 60 h 60"/>
                  <a:gd name="T22" fmla="*/ 66 w 84"/>
                  <a:gd name="T23" fmla="*/ 52 h 60"/>
                  <a:gd name="T24" fmla="*/ 52 w 84"/>
                  <a:gd name="T25" fmla="*/ 46 h 60"/>
                  <a:gd name="T26" fmla="*/ 42 w 84"/>
                  <a:gd name="T27" fmla="*/ 46 h 60"/>
                  <a:gd name="T28" fmla="*/ 32 w 84"/>
                  <a:gd name="T29" fmla="*/ 44 h 60"/>
                  <a:gd name="T30" fmla="*/ 16 w 84"/>
                  <a:gd name="T31" fmla="*/ 44 h 60"/>
                  <a:gd name="T32" fmla="*/ 6 w 84"/>
                  <a:gd name="T33" fmla="*/ 42 h 60"/>
                  <a:gd name="T34" fmla="*/ 0 w 84"/>
                  <a:gd name="T35" fmla="*/ 40 h 60"/>
                  <a:gd name="T36" fmla="*/ 2 w 84"/>
                  <a:gd name="T37" fmla="*/ 40 h 60"/>
                  <a:gd name="T38" fmla="*/ 8 w 84"/>
                  <a:gd name="T39" fmla="*/ 38 h 60"/>
                  <a:gd name="T40" fmla="*/ 12 w 84"/>
                  <a:gd name="T41" fmla="*/ 38 h 60"/>
                  <a:gd name="T42" fmla="*/ 14 w 84"/>
                  <a:gd name="T43" fmla="*/ 34 h 60"/>
                  <a:gd name="T44" fmla="*/ 14 w 84"/>
                  <a:gd name="T45" fmla="*/ 30 h 60"/>
                  <a:gd name="T46" fmla="*/ 14 w 84"/>
                  <a:gd name="T47" fmla="*/ 26 h 60"/>
                  <a:gd name="T48" fmla="*/ 12 w 84"/>
                  <a:gd name="T49" fmla="*/ 16 h 60"/>
                  <a:gd name="T50" fmla="*/ 12 w 84"/>
                  <a:gd name="T51" fmla="*/ 8 h 60"/>
                  <a:gd name="T52" fmla="*/ 14 w 84"/>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
                  <a:gd name="T82" fmla="*/ 0 h 60"/>
                  <a:gd name="T83" fmla="*/ 84 w 84"/>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 h="60">
                    <a:moveTo>
                      <a:pt x="14" y="0"/>
                    </a:moveTo>
                    <a:lnTo>
                      <a:pt x="34" y="4"/>
                    </a:lnTo>
                    <a:lnTo>
                      <a:pt x="54" y="10"/>
                    </a:lnTo>
                    <a:lnTo>
                      <a:pt x="70" y="16"/>
                    </a:lnTo>
                    <a:lnTo>
                      <a:pt x="84" y="18"/>
                    </a:lnTo>
                    <a:lnTo>
                      <a:pt x="80" y="22"/>
                    </a:lnTo>
                    <a:lnTo>
                      <a:pt x="74" y="34"/>
                    </a:lnTo>
                    <a:lnTo>
                      <a:pt x="72" y="40"/>
                    </a:lnTo>
                    <a:lnTo>
                      <a:pt x="72" y="46"/>
                    </a:lnTo>
                    <a:lnTo>
                      <a:pt x="74" y="54"/>
                    </a:lnTo>
                    <a:lnTo>
                      <a:pt x="80" y="60"/>
                    </a:lnTo>
                    <a:lnTo>
                      <a:pt x="66" y="52"/>
                    </a:lnTo>
                    <a:lnTo>
                      <a:pt x="52" y="46"/>
                    </a:lnTo>
                    <a:lnTo>
                      <a:pt x="42" y="46"/>
                    </a:lnTo>
                    <a:lnTo>
                      <a:pt x="32" y="44"/>
                    </a:lnTo>
                    <a:lnTo>
                      <a:pt x="16" y="44"/>
                    </a:lnTo>
                    <a:lnTo>
                      <a:pt x="6" y="42"/>
                    </a:lnTo>
                    <a:lnTo>
                      <a:pt x="0" y="40"/>
                    </a:lnTo>
                    <a:lnTo>
                      <a:pt x="2" y="40"/>
                    </a:lnTo>
                    <a:lnTo>
                      <a:pt x="8" y="38"/>
                    </a:lnTo>
                    <a:lnTo>
                      <a:pt x="12" y="38"/>
                    </a:lnTo>
                    <a:lnTo>
                      <a:pt x="14" y="34"/>
                    </a:lnTo>
                    <a:lnTo>
                      <a:pt x="14" y="30"/>
                    </a:lnTo>
                    <a:lnTo>
                      <a:pt x="14" y="26"/>
                    </a:lnTo>
                    <a:lnTo>
                      <a:pt x="12" y="16"/>
                    </a:lnTo>
                    <a:lnTo>
                      <a:pt x="12" y="8"/>
                    </a:lnTo>
                    <a:lnTo>
                      <a:pt x="14"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3" name="Freeform 1765"/>
              <p:cNvSpPr>
                <a:spLocks/>
              </p:cNvSpPr>
              <p:nvPr/>
            </p:nvSpPr>
            <p:spPr bwMode="auto">
              <a:xfrm>
                <a:off x="4642" y="1844"/>
                <a:ext cx="114" cy="30"/>
              </a:xfrm>
              <a:custGeom>
                <a:avLst/>
                <a:gdLst>
                  <a:gd name="T0" fmla="*/ 0 w 114"/>
                  <a:gd name="T1" fmla="*/ 8 h 30"/>
                  <a:gd name="T2" fmla="*/ 16 w 114"/>
                  <a:gd name="T3" fmla="*/ 4 h 30"/>
                  <a:gd name="T4" fmla="*/ 32 w 114"/>
                  <a:gd name="T5" fmla="*/ 2 h 30"/>
                  <a:gd name="T6" fmla="*/ 50 w 114"/>
                  <a:gd name="T7" fmla="*/ 0 h 30"/>
                  <a:gd name="T8" fmla="*/ 70 w 114"/>
                  <a:gd name="T9" fmla="*/ 0 h 30"/>
                  <a:gd name="T10" fmla="*/ 80 w 114"/>
                  <a:gd name="T11" fmla="*/ 2 h 30"/>
                  <a:gd name="T12" fmla="*/ 90 w 114"/>
                  <a:gd name="T13" fmla="*/ 4 h 30"/>
                  <a:gd name="T14" fmla="*/ 98 w 114"/>
                  <a:gd name="T15" fmla="*/ 8 h 30"/>
                  <a:gd name="T16" fmla="*/ 104 w 114"/>
                  <a:gd name="T17" fmla="*/ 14 h 30"/>
                  <a:gd name="T18" fmla="*/ 110 w 114"/>
                  <a:gd name="T19" fmla="*/ 22 h 30"/>
                  <a:gd name="T20" fmla="*/ 114 w 114"/>
                  <a:gd name="T21" fmla="*/ 30 h 30"/>
                  <a:gd name="T22" fmla="*/ 106 w 114"/>
                  <a:gd name="T23" fmla="*/ 26 h 30"/>
                  <a:gd name="T24" fmla="*/ 82 w 114"/>
                  <a:gd name="T25" fmla="*/ 18 h 30"/>
                  <a:gd name="T26" fmla="*/ 68 w 114"/>
                  <a:gd name="T27" fmla="*/ 14 h 30"/>
                  <a:gd name="T28" fmla="*/ 54 w 114"/>
                  <a:gd name="T29" fmla="*/ 12 h 30"/>
                  <a:gd name="T30" fmla="*/ 42 w 114"/>
                  <a:gd name="T31" fmla="*/ 12 h 30"/>
                  <a:gd name="T32" fmla="*/ 30 w 114"/>
                  <a:gd name="T33" fmla="*/ 16 h 30"/>
                  <a:gd name="T34" fmla="*/ 22 w 114"/>
                  <a:gd name="T35" fmla="*/ 20 h 30"/>
                  <a:gd name="T36" fmla="*/ 14 w 114"/>
                  <a:gd name="T37" fmla="*/ 20 h 30"/>
                  <a:gd name="T38" fmla="*/ 10 w 114"/>
                  <a:gd name="T39" fmla="*/ 20 h 30"/>
                  <a:gd name="T40" fmla="*/ 6 w 114"/>
                  <a:gd name="T41" fmla="*/ 18 h 30"/>
                  <a:gd name="T42" fmla="*/ 2 w 114"/>
                  <a:gd name="T43" fmla="*/ 12 h 30"/>
                  <a:gd name="T44" fmla="*/ 0 w 114"/>
                  <a:gd name="T45" fmla="*/ 8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4"/>
                  <a:gd name="T70" fmla="*/ 0 h 30"/>
                  <a:gd name="T71" fmla="*/ 114 w 114"/>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4" h="30">
                    <a:moveTo>
                      <a:pt x="0" y="8"/>
                    </a:moveTo>
                    <a:lnTo>
                      <a:pt x="16" y="4"/>
                    </a:lnTo>
                    <a:lnTo>
                      <a:pt x="32" y="2"/>
                    </a:lnTo>
                    <a:lnTo>
                      <a:pt x="50" y="0"/>
                    </a:lnTo>
                    <a:lnTo>
                      <a:pt x="70" y="0"/>
                    </a:lnTo>
                    <a:lnTo>
                      <a:pt x="80" y="2"/>
                    </a:lnTo>
                    <a:lnTo>
                      <a:pt x="90" y="4"/>
                    </a:lnTo>
                    <a:lnTo>
                      <a:pt x="98" y="8"/>
                    </a:lnTo>
                    <a:lnTo>
                      <a:pt x="104" y="14"/>
                    </a:lnTo>
                    <a:lnTo>
                      <a:pt x="110" y="22"/>
                    </a:lnTo>
                    <a:lnTo>
                      <a:pt x="114" y="30"/>
                    </a:lnTo>
                    <a:lnTo>
                      <a:pt x="106" y="26"/>
                    </a:lnTo>
                    <a:lnTo>
                      <a:pt x="82" y="18"/>
                    </a:lnTo>
                    <a:lnTo>
                      <a:pt x="68" y="14"/>
                    </a:lnTo>
                    <a:lnTo>
                      <a:pt x="54" y="12"/>
                    </a:lnTo>
                    <a:lnTo>
                      <a:pt x="42" y="12"/>
                    </a:lnTo>
                    <a:lnTo>
                      <a:pt x="30" y="16"/>
                    </a:lnTo>
                    <a:lnTo>
                      <a:pt x="22" y="20"/>
                    </a:lnTo>
                    <a:lnTo>
                      <a:pt x="14" y="20"/>
                    </a:lnTo>
                    <a:lnTo>
                      <a:pt x="10" y="20"/>
                    </a:lnTo>
                    <a:lnTo>
                      <a:pt x="6" y="18"/>
                    </a:lnTo>
                    <a:lnTo>
                      <a:pt x="2" y="12"/>
                    </a:lnTo>
                    <a:lnTo>
                      <a:pt x="0" y="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4" name="Freeform 1766"/>
              <p:cNvSpPr>
                <a:spLocks/>
              </p:cNvSpPr>
              <p:nvPr/>
            </p:nvSpPr>
            <p:spPr bwMode="auto">
              <a:xfrm>
                <a:off x="4788" y="1862"/>
                <a:ext cx="86" cy="56"/>
              </a:xfrm>
              <a:custGeom>
                <a:avLst/>
                <a:gdLst>
                  <a:gd name="T0" fmla="*/ 86 w 86"/>
                  <a:gd name="T1" fmla="*/ 56 h 56"/>
                  <a:gd name="T2" fmla="*/ 80 w 86"/>
                  <a:gd name="T3" fmla="*/ 42 h 56"/>
                  <a:gd name="T4" fmla="*/ 76 w 86"/>
                  <a:gd name="T5" fmla="*/ 30 h 56"/>
                  <a:gd name="T6" fmla="*/ 66 w 86"/>
                  <a:gd name="T7" fmla="*/ 16 h 56"/>
                  <a:gd name="T8" fmla="*/ 60 w 86"/>
                  <a:gd name="T9" fmla="*/ 10 h 56"/>
                  <a:gd name="T10" fmla="*/ 54 w 86"/>
                  <a:gd name="T11" fmla="*/ 6 h 56"/>
                  <a:gd name="T12" fmla="*/ 48 w 86"/>
                  <a:gd name="T13" fmla="*/ 2 h 56"/>
                  <a:gd name="T14" fmla="*/ 40 w 86"/>
                  <a:gd name="T15" fmla="*/ 0 h 56"/>
                  <a:gd name="T16" fmla="*/ 32 w 86"/>
                  <a:gd name="T17" fmla="*/ 0 h 56"/>
                  <a:gd name="T18" fmla="*/ 22 w 86"/>
                  <a:gd name="T19" fmla="*/ 2 h 56"/>
                  <a:gd name="T20" fmla="*/ 10 w 86"/>
                  <a:gd name="T21" fmla="*/ 8 h 56"/>
                  <a:gd name="T22" fmla="*/ 0 w 86"/>
                  <a:gd name="T23" fmla="*/ 14 h 56"/>
                  <a:gd name="T24" fmla="*/ 10 w 86"/>
                  <a:gd name="T25" fmla="*/ 14 h 56"/>
                  <a:gd name="T26" fmla="*/ 22 w 86"/>
                  <a:gd name="T27" fmla="*/ 14 h 56"/>
                  <a:gd name="T28" fmla="*/ 36 w 86"/>
                  <a:gd name="T29" fmla="*/ 16 h 56"/>
                  <a:gd name="T30" fmla="*/ 50 w 86"/>
                  <a:gd name="T31" fmla="*/ 20 h 56"/>
                  <a:gd name="T32" fmla="*/ 64 w 86"/>
                  <a:gd name="T33" fmla="*/ 26 h 56"/>
                  <a:gd name="T34" fmla="*/ 70 w 86"/>
                  <a:gd name="T35" fmla="*/ 32 h 56"/>
                  <a:gd name="T36" fmla="*/ 76 w 86"/>
                  <a:gd name="T37" fmla="*/ 38 h 56"/>
                  <a:gd name="T38" fmla="*/ 82 w 86"/>
                  <a:gd name="T39" fmla="*/ 46 h 56"/>
                  <a:gd name="T40" fmla="*/ 86 w 86"/>
                  <a:gd name="T41" fmla="*/ 5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86" y="56"/>
                    </a:moveTo>
                    <a:lnTo>
                      <a:pt x="80" y="42"/>
                    </a:lnTo>
                    <a:lnTo>
                      <a:pt x="76" y="30"/>
                    </a:lnTo>
                    <a:lnTo>
                      <a:pt x="66" y="16"/>
                    </a:lnTo>
                    <a:lnTo>
                      <a:pt x="60" y="10"/>
                    </a:lnTo>
                    <a:lnTo>
                      <a:pt x="54" y="6"/>
                    </a:lnTo>
                    <a:lnTo>
                      <a:pt x="48" y="2"/>
                    </a:lnTo>
                    <a:lnTo>
                      <a:pt x="40" y="0"/>
                    </a:lnTo>
                    <a:lnTo>
                      <a:pt x="32" y="0"/>
                    </a:lnTo>
                    <a:lnTo>
                      <a:pt x="22" y="2"/>
                    </a:lnTo>
                    <a:lnTo>
                      <a:pt x="10" y="8"/>
                    </a:lnTo>
                    <a:lnTo>
                      <a:pt x="0" y="14"/>
                    </a:lnTo>
                    <a:lnTo>
                      <a:pt x="10" y="14"/>
                    </a:lnTo>
                    <a:lnTo>
                      <a:pt x="22" y="14"/>
                    </a:lnTo>
                    <a:lnTo>
                      <a:pt x="36" y="16"/>
                    </a:lnTo>
                    <a:lnTo>
                      <a:pt x="50" y="20"/>
                    </a:lnTo>
                    <a:lnTo>
                      <a:pt x="64" y="26"/>
                    </a:lnTo>
                    <a:lnTo>
                      <a:pt x="70" y="32"/>
                    </a:lnTo>
                    <a:lnTo>
                      <a:pt x="76" y="38"/>
                    </a:lnTo>
                    <a:lnTo>
                      <a:pt x="82" y="46"/>
                    </a:lnTo>
                    <a:lnTo>
                      <a:pt x="86" y="5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5" name="Freeform 1767"/>
              <p:cNvSpPr>
                <a:spLocks/>
              </p:cNvSpPr>
              <p:nvPr/>
            </p:nvSpPr>
            <p:spPr bwMode="auto">
              <a:xfrm>
                <a:off x="4880" y="1784"/>
                <a:ext cx="76" cy="80"/>
              </a:xfrm>
              <a:custGeom>
                <a:avLst/>
                <a:gdLst>
                  <a:gd name="T0" fmla="*/ 8 w 76"/>
                  <a:gd name="T1" fmla="*/ 70 h 80"/>
                  <a:gd name="T2" fmla="*/ 10 w 76"/>
                  <a:gd name="T3" fmla="*/ 58 h 80"/>
                  <a:gd name="T4" fmla="*/ 14 w 76"/>
                  <a:gd name="T5" fmla="*/ 48 h 80"/>
                  <a:gd name="T6" fmla="*/ 16 w 76"/>
                  <a:gd name="T7" fmla="*/ 44 h 80"/>
                  <a:gd name="T8" fmla="*/ 20 w 76"/>
                  <a:gd name="T9" fmla="*/ 40 h 80"/>
                  <a:gd name="T10" fmla="*/ 24 w 76"/>
                  <a:gd name="T11" fmla="*/ 38 h 80"/>
                  <a:gd name="T12" fmla="*/ 30 w 76"/>
                  <a:gd name="T13" fmla="*/ 38 h 80"/>
                  <a:gd name="T14" fmla="*/ 32 w 76"/>
                  <a:gd name="T15" fmla="*/ 32 h 80"/>
                  <a:gd name="T16" fmla="*/ 38 w 76"/>
                  <a:gd name="T17" fmla="*/ 22 h 80"/>
                  <a:gd name="T18" fmla="*/ 44 w 76"/>
                  <a:gd name="T19" fmla="*/ 18 h 80"/>
                  <a:gd name="T20" fmla="*/ 52 w 76"/>
                  <a:gd name="T21" fmla="*/ 14 h 80"/>
                  <a:gd name="T22" fmla="*/ 64 w 76"/>
                  <a:gd name="T23" fmla="*/ 12 h 80"/>
                  <a:gd name="T24" fmla="*/ 76 w 76"/>
                  <a:gd name="T25" fmla="*/ 12 h 80"/>
                  <a:gd name="T26" fmla="*/ 70 w 76"/>
                  <a:gd name="T27" fmla="*/ 8 h 80"/>
                  <a:gd name="T28" fmla="*/ 52 w 76"/>
                  <a:gd name="T29" fmla="*/ 2 h 80"/>
                  <a:gd name="T30" fmla="*/ 42 w 76"/>
                  <a:gd name="T31" fmla="*/ 0 h 80"/>
                  <a:gd name="T32" fmla="*/ 34 w 76"/>
                  <a:gd name="T33" fmla="*/ 0 h 80"/>
                  <a:gd name="T34" fmla="*/ 24 w 76"/>
                  <a:gd name="T35" fmla="*/ 4 h 80"/>
                  <a:gd name="T36" fmla="*/ 18 w 76"/>
                  <a:gd name="T37" fmla="*/ 10 h 80"/>
                  <a:gd name="T38" fmla="*/ 8 w 76"/>
                  <a:gd name="T39" fmla="*/ 26 h 80"/>
                  <a:gd name="T40" fmla="*/ 4 w 76"/>
                  <a:gd name="T41" fmla="*/ 30 h 80"/>
                  <a:gd name="T42" fmla="*/ 2 w 76"/>
                  <a:gd name="T43" fmla="*/ 40 h 80"/>
                  <a:gd name="T44" fmla="*/ 0 w 76"/>
                  <a:gd name="T45" fmla="*/ 48 h 80"/>
                  <a:gd name="T46" fmla="*/ 2 w 76"/>
                  <a:gd name="T47" fmla="*/ 56 h 80"/>
                  <a:gd name="T48" fmla="*/ 4 w 76"/>
                  <a:gd name="T49" fmla="*/ 68 h 80"/>
                  <a:gd name="T50" fmla="*/ 10 w 76"/>
                  <a:gd name="T51" fmla="*/ 80 h 80"/>
                  <a:gd name="T52" fmla="*/ 8 w 76"/>
                  <a:gd name="T53" fmla="*/ 7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80"/>
                  <a:gd name="T83" fmla="*/ 76 w 76"/>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80">
                    <a:moveTo>
                      <a:pt x="8" y="70"/>
                    </a:moveTo>
                    <a:lnTo>
                      <a:pt x="10" y="58"/>
                    </a:lnTo>
                    <a:lnTo>
                      <a:pt x="14" y="48"/>
                    </a:lnTo>
                    <a:lnTo>
                      <a:pt x="16" y="44"/>
                    </a:lnTo>
                    <a:lnTo>
                      <a:pt x="20" y="40"/>
                    </a:lnTo>
                    <a:lnTo>
                      <a:pt x="24" y="38"/>
                    </a:lnTo>
                    <a:lnTo>
                      <a:pt x="30" y="38"/>
                    </a:lnTo>
                    <a:lnTo>
                      <a:pt x="32" y="32"/>
                    </a:lnTo>
                    <a:lnTo>
                      <a:pt x="38" y="22"/>
                    </a:lnTo>
                    <a:lnTo>
                      <a:pt x="44" y="18"/>
                    </a:lnTo>
                    <a:lnTo>
                      <a:pt x="52" y="14"/>
                    </a:lnTo>
                    <a:lnTo>
                      <a:pt x="64" y="12"/>
                    </a:lnTo>
                    <a:lnTo>
                      <a:pt x="76" y="12"/>
                    </a:lnTo>
                    <a:lnTo>
                      <a:pt x="70" y="8"/>
                    </a:lnTo>
                    <a:lnTo>
                      <a:pt x="52" y="2"/>
                    </a:lnTo>
                    <a:lnTo>
                      <a:pt x="42" y="0"/>
                    </a:lnTo>
                    <a:lnTo>
                      <a:pt x="34" y="0"/>
                    </a:lnTo>
                    <a:lnTo>
                      <a:pt x="24" y="4"/>
                    </a:lnTo>
                    <a:lnTo>
                      <a:pt x="18" y="10"/>
                    </a:lnTo>
                    <a:lnTo>
                      <a:pt x="8" y="26"/>
                    </a:lnTo>
                    <a:lnTo>
                      <a:pt x="4" y="30"/>
                    </a:lnTo>
                    <a:lnTo>
                      <a:pt x="2" y="40"/>
                    </a:lnTo>
                    <a:lnTo>
                      <a:pt x="0" y="48"/>
                    </a:lnTo>
                    <a:lnTo>
                      <a:pt x="2" y="56"/>
                    </a:lnTo>
                    <a:lnTo>
                      <a:pt x="4" y="68"/>
                    </a:lnTo>
                    <a:lnTo>
                      <a:pt x="10" y="80"/>
                    </a:lnTo>
                    <a:lnTo>
                      <a:pt x="8" y="7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6" name="Freeform 1768"/>
              <p:cNvSpPr>
                <a:spLocks/>
              </p:cNvSpPr>
              <p:nvPr/>
            </p:nvSpPr>
            <p:spPr bwMode="auto">
              <a:xfrm>
                <a:off x="5068" y="1788"/>
                <a:ext cx="196" cy="116"/>
              </a:xfrm>
              <a:custGeom>
                <a:avLst/>
                <a:gdLst>
                  <a:gd name="T0" fmla="*/ 0 w 196"/>
                  <a:gd name="T1" fmla="*/ 2 h 116"/>
                  <a:gd name="T2" fmla="*/ 8 w 196"/>
                  <a:gd name="T3" fmla="*/ 4 h 116"/>
                  <a:gd name="T4" fmla="*/ 16 w 196"/>
                  <a:gd name="T5" fmla="*/ 8 h 116"/>
                  <a:gd name="T6" fmla="*/ 26 w 196"/>
                  <a:gd name="T7" fmla="*/ 12 h 116"/>
                  <a:gd name="T8" fmla="*/ 34 w 196"/>
                  <a:gd name="T9" fmla="*/ 18 h 116"/>
                  <a:gd name="T10" fmla="*/ 42 w 196"/>
                  <a:gd name="T11" fmla="*/ 26 h 116"/>
                  <a:gd name="T12" fmla="*/ 48 w 196"/>
                  <a:gd name="T13" fmla="*/ 38 h 116"/>
                  <a:gd name="T14" fmla="*/ 50 w 196"/>
                  <a:gd name="T15" fmla="*/ 44 h 116"/>
                  <a:gd name="T16" fmla="*/ 50 w 196"/>
                  <a:gd name="T17" fmla="*/ 52 h 116"/>
                  <a:gd name="T18" fmla="*/ 58 w 196"/>
                  <a:gd name="T19" fmla="*/ 58 h 116"/>
                  <a:gd name="T20" fmla="*/ 74 w 196"/>
                  <a:gd name="T21" fmla="*/ 72 h 116"/>
                  <a:gd name="T22" fmla="*/ 84 w 196"/>
                  <a:gd name="T23" fmla="*/ 82 h 116"/>
                  <a:gd name="T24" fmla="*/ 90 w 196"/>
                  <a:gd name="T25" fmla="*/ 92 h 116"/>
                  <a:gd name="T26" fmla="*/ 94 w 196"/>
                  <a:gd name="T27" fmla="*/ 102 h 116"/>
                  <a:gd name="T28" fmla="*/ 94 w 196"/>
                  <a:gd name="T29" fmla="*/ 106 h 116"/>
                  <a:gd name="T30" fmla="*/ 94 w 196"/>
                  <a:gd name="T31" fmla="*/ 112 h 116"/>
                  <a:gd name="T32" fmla="*/ 106 w 196"/>
                  <a:gd name="T33" fmla="*/ 114 h 116"/>
                  <a:gd name="T34" fmla="*/ 122 w 196"/>
                  <a:gd name="T35" fmla="*/ 116 h 116"/>
                  <a:gd name="T36" fmla="*/ 144 w 196"/>
                  <a:gd name="T37" fmla="*/ 116 h 116"/>
                  <a:gd name="T38" fmla="*/ 166 w 196"/>
                  <a:gd name="T39" fmla="*/ 116 h 116"/>
                  <a:gd name="T40" fmla="*/ 182 w 196"/>
                  <a:gd name="T41" fmla="*/ 112 h 116"/>
                  <a:gd name="T42" fmla="*/ 196 w 196"/>
                  <a:gd name="T43" fmla="*/ 108 h 116"/>
                  <a:gd name="T44" fmla="*/ 186 w 196"/>
                  <a:gd name="T45" fmla="*/ 108 h 116"/>
                  <a:gd name="T46" fmla="*/ 162 w 196"/>
                  <a:gd name="T47" fmla="*/ 110 h 116"/>
                  <a:gd name="T48" fmla="*/ 148 w 196"/>
                  <a:gd name="T49" fmla="*/ 108 h 116"/>
                  <a:gd name="T50" fmla="*/ 136 w 196"/>
                  <a:gd name="T51" fmla="*/ 108 h 116"/>
                  <a:gd name="T52" fmla="*/ 128 w 196"/>
                  <a:gd name="T53" fmla="*/ 104 h 116"/>
                  <a:gd name="T54" fmla="*/ 126 w 196"/>
                  <a:gd name="T55" fmla="*/ 102 h 116"/>
                  <a:gd name="T56" fmla="*/ 124 w 196"/>
                  <a:gd name="T57" fmla="*/ 100 h 116"/>
                  <a:gd name="T58" fmla="*/ 122 w 196"/>
                  <a:gd name="T59" fmla="*/ 94 h 116"/>
                  <a:gd name="T60" fmla="*/ 118 w 196"/>
                  <a:gd name="T61" fmla="*/ 86 h 116"/>
                  <a:gd name="T62" fmla="*/ 104 w 196"/>
                  <a:gd name="T63" fmla="*/ 68 h 116"/>
                  <a:gd name="T64" fmla="*/ 88 w 196"/>
                  <a:gd name="T65" fmla="*/ 52 h 116"/>
                  <a:gd name="T66" fmla="*/ 74 w 196"/>
                  <a:gd name="T67" fmla="*/ 42 h 116"/>
                  <a:gd name="T68" fmla="*/ 70 w 196"/>
                  <a:gd name="T69" fmla="*/ 38 h 116"/>
                  <a:gd name="T70" fmla="*/ 64 w 196"/>
                  <a:gd name="T71" fmla="*/ 32 h 116"/>
                  <a:gd name="T72" fmla="*/ 56 w 196"/>
                  <a:gd name="T73" fmla="*/ 18 h 116"/>
                  <a:gd name="T74" fmla="*/ 50 w 196"/>
                  <a:gd name="T75" fmla="*/ 12 h 116"/>
                  <a:gd name="T76" fmla="*/ 44 w 196"/>
                  <a:gd name="T77" fmla="*/ 6 h 116"/>
                  <a:gd name="T78" fmla="*/ 36 w 196"/>
                  <a:gd name="T79" fmla="*/ 2 h 116"/>
                  <a:gd name="T80" fmla="*/ 28 w 196"/>
                  <a:gd name="T81" fmla="*/ 0 h 116"/>
                  <a:gd name="T82" fmla="*/ 12 w 196"/>
                  <a:gd name="T83" fmla="*/ 0 h 116"/>
                  <a:gd name="T84" fmla="*/ 2 w 196"/>
                  <a:gd name="T85" fmla="*/ 0 h 116"/>
                  <a:gd name="T86" fmla="*/ 0 w 196"/>
                  <a:gd name="T87" fmla="*/ 2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116"/>
                  <a:gd name="T134" fmla="*/ 196 w 196"/>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116">
                    <a:moveTo>
                      <a:pt x="0" y="2"/>
                    </a:moveTo>
                    <a:lnTo>
                      <a:pt x="8" y="4"/>
                    </a:lnTo>
                    <a:lnTo>
                      <a:pt x="16" y="8"/>
                    </a:lnTo>
                    <a:lnTo>
                      <a:pt x="26" y="12"/>
                    </a:lnTo>
                    <a:lnTo>
                      <a:pt x="34" y="18"/>
                    </a:lnTo>
                    <a:lnTo>
                      <a:pt x="42" y="26"/>
                    </a:lnTo>
                    <a:lnTo>
                      <a:pt x="48" y="38"/>
                    </a:lnTo>
                    <a:lnTo>
                      <a:pt x="50" y="44"/>
                    </a:lnTo>
                    <a:lnTo>
                      <a:pt x="50" y="52"/>
                    </a:lnTo>
                    <a:lnTo>
                      <a:pt x="58" y="58"/>
                    </a:lnTo>
                    <a:lnTo>
                      <a:pt x="74" y="72"/>
                    </a:lnTo>
                    <a:lnTo>
                      <a:pt x="84" y="82"/>
                    </a:lnTo>
                    <a:lnTo>
                      <a:pt x="90" y="92"/>
                    </a:lnTo>
                    <a:lnTo>
                      <a:pt x="94" y="102"/>
                    </a:lnTo>
                    <a:lnTo>
                      <a:pt x="94" y="106"/>
                    </a:lnTo>
                    <a:lnTo>
                      <a:pt x="94" y="112"/>
                    </a:lnTo>
                    <a:lnTo>
                      <a:pt x="106" y="114"/>
                    </a:lnTo>
                    <a:lnTo>
                      <a:pt x="122" y="116"/>
                    </a:lnTo>
                    <a:lnTo>
                      <a:pt x="144" y="116"/>
                    </a:lnTo>
                    <a:lnTo>
                      <a:pt x="166" y="116"/>
                    </a:lnTo>
                    <a:lnTo>
                      <a:pt x="182" y="112"/>
                    </a:lnTo>
                    <a:lnTo>
                      <a:pt x="196" y="108"/>
                    </a:lnTo>
                    <a:lnTo>
                      <a:pt x="186" y="108"/>
                    </a:lnTo>
                    <a:lnTo>
                      <a:pt x="162" y="110"/>
                    </a:lnTo>
                    <a:lnTo>
                      <a:pt x="148" y="108"/>
                    </a:lnTo>
                    <a:lnTo>
                      <a:pt x="136" y="108"/>
                    </a:lnTo>
                    <a:lnTo>
                      <a:pt x="128" y="104"/>
                    </a:lnTo>
                    <a:lnTo>
                      <a:pt x="126" y="102"/>
                    </a:lnTo>
                    <a:lnTo>
                      <a:pt x="124" y="100"/>
                    </a:lnTo>
                    <a:lnTo>
                      <a:pt x="122" y="94"/>
                    </a:lnTo>
                    <a:lnTo>
                      <a:pt x="118" y="86"/>
                    </a:lnTo>
                    <a:lnTo>
                      <a:pt x="104" y="68"/>
                    </a:lnTo>
                    <a:lnTo>
                      <a:pt x="88" y="52"/>
                    </a:lnTo>
                    <a:lnTo>
                      <a:pt x="74" y="42"/>
                    </a:lnTo>
                    <a:lnTo>
                      <a:pt x="70" y="38"/>
                    </a:lnTo>
                    <a:lnTo>
                      <a:pt x="64" y="32"/>
                    </a:lnTo>
                    <a:lnTo>
                      <a:pt x="56" y="18"/>
                    </a:lnTo>
                    <a:lnTo>
                      <a:pt x="50" y="12"/>
                    </a:lnTo>
                    <a:lnTo>
                      <a:pt x="44" y="6"/>
                    </a:lnTo>
                    <a:lnTo>
                      <a:pt x="36" y="2"/>
                    </a:lnTo>
                    <a:lnTo>
                      <a:pt x="28" y="0"/>
                    </a:lnTo>
                    <a:lnTo>
                      <a:pt x="12" y="0"/>
                    </a:lnTo>
                    <a:lnTo>
                      <a:pt x="2" y="0"/>
                    </a:lnTo>
                    <a:lnTo>
                      <a:pt x="0" y="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7" name="Freeform 1769"/>
              <p:cNvSpPr>
                <a:spLocks/>
              </p:cNvSpPr>
              <p:nvPr/>
            </p:nvSpPr>
            <p:spPr bwMode="auto">
              <a:xfrm>
                <a:off x="4668" y="1676"/>
                <a:ext cx="198" cy="126"/>
              </a:xfrm>
              <a:custGeom>
                <a:avLst/>
                <a:gdLst>
                  <a:gd name="T0" fmla="*/ 34 w 198"/>
                  <a:gd name="T1" fmla="*/ 16 h 126"/>
                  <a:gd name="T2" fmla="*/ 52 w 198"/>
                  <a:gd name="T3" fmla="*/ 24 h 126"/>
                  <a:gd name="T4" fmla="*/ 72 w 198"/>
                  <a:gd name="T5" fmla="*/ 40 h 126"/>
                  <a:gd name="T6" fmla="*/ 88 w 198"/>
                  <a:gd name="T7" fmla="*/ 70 h 126"/>
                  <a:gd name="T8" fmla="*/ 114 w 198"/>
                  <a:gd name="T9" fmla="*/ 68 h 126"/>
                  <a:gd name="T10" fmla="*/ 120 w 198"/>
                  <a:gd name="T11" fmla="*/ 62 h 126"/>
                  <a:gd name="T12" fmla="*/ 120 w 198"/>
                  <a:gd name="T13" fmla="*/ 26 h 126"/>
                  <a:gd name="T14" fmla="*/ 120 w 198"/>
                  <a:gd name="T15" fmla="*/ 4 h 126"/>
                  <a:gd name="T16" fmla="*/ 126 w 198"/>
                  <a:gd name="T17" fmla="*/ 0 h 126"/>
                  <a:gd name="T18" fmla="*/ 136 w 198"/>
                  <a:gd name="T19" fmla="*/ 4 h 126"/>
                  <a:gd name="T20" fmla="*/ 142 w 198"/>
                  <a:gd name="T21" fmla="*/ 16 h 126"/>
                  <a:gd name="T22" fmla="*/ 160 w 198"/>
                  <a:gd name="T23" fmla="*/ 18 h 126"/>
                  <a:gd name="T24" fmla="*/ 180 w 198"/>
                  <a:gd name="T25" fmla="*/ 24 h 126"/>
                  <a:gd name="T26" fmla="*/ 198 w 198"/>
                  <a:gd name="T27" fmla="*/ 38 h 126"/>
                  <a:gd name="T28" fmla="*/ 168 w 198"/>
                  <a:gd name="T29" fmla="*/ 32 h 126"/>
                  <a:gd name="T30" fmla="*/ 146 w 198"/>
                  <a:gd name="T31" fmla="*/ 34 h 126"/>
                  <a:gd name="T32" fmla="*/ 134 w 198"/>
                  <a:gd name="T33" fmla="*/ 44 h 126"/>
                  <a:gd name="T34" fmla="*/ 128 w 198"/>
                  <a:gd name="T35" fmla="*/ 82 h 126"/>
                  <a:gd name="T36" fmla="*/ 120 w 198"/>
                  <a:gd name="T37" fmla="*/ 90 h 126"/>
                  <a:gd name="T38" fmla="*/ 104 w 198"/>
                  <a:gd name="T39" fmla="*/ 90 h 126"/>
                  <a:gd name="T40" fmla="*/ 96 w 198"/>
                  <a:gd name="T41" fmla="*/ 96 h 126"/>
                  <a:gd name="T42" fmla="*/ 94 w 198"/>
                  <a:gd name="T43" fmla="*/ 104 h 126"/>
                  <a:gd name="T44" fmla="*/ 100 w 198"/>
                  <a:gd name="T45" fmla="*/ 126 h 126"/>
                  <a:gd name="T46" fmla="*/ 84 w 198"/>
                  <a:gd name="T47" fmla="*/ 110 h 126"/>
                  <a:gd name="T48" fmla="*/ 68 w 198"/>
                  <a:gd name="T49" fmla="*/ 100 h 126"/>
                  <a:gd name="T50" fmla="*/ 48 w 198"/>
                  <a:gd name="T51" fmla="*/ 98 h 126"/>
                  <a:gd name="T52" fmla="*/ 34 w 198"/>
                  <a:gd name="T53" fmla="*/ 68 h 126"/>
                  <a:gd name="T54" fmla="*/ 18 w 198"/>
                  <a:gd name="T55" fmla="*/ 44 h 126"/>
                  <a:gd name="T56" fmla="*/ 0 w 198"/>
                  <a:gd name="T57" fmla="*/ 32 h 126"/>
                  <a:gd name="T58" fmla="*/ 16 w 198"/>
                  <a:gd name="T59" fmla="*/ 34 h 126"/>
                  <a:gd name="T60" fmla="*/ 20 w 198"/>
                  <a:gd name="T61" fmla="*/ 30 h 126"/>
                  <a:gd name="T62" fmla="*/ 16 w 198"/>
                  <a:gd name="T63" fmla="*/ 16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6"/>
                  <a:gd name="T98" fmla="*/ 198 w 198"/>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6">
                    <a:moveTo>
                      <a:pt x="16" y="16"/>
                    </a:moveTo>
                    <a:lnTo>
                      <a:pt x="34" y="16"/>
                    </a:lnTo>
                    <a:lnTo>
                      <a:pt x="44" y="18"/>
                    </a:lnTo>
                    <a:lnTo>
                      <a:pt x="52" y="24"/>
                    </a:lnTo>
                    <a:lnTo>
                      <a:pt x="62" y="30"/>
                    </a:lnTo>
                    <a:lnTo>
                      <a:pt x="72" y="40"/>
                    </a:lnTo>
                    <a:lnTo>
                      <a:pt x="82" y="54"/>
                    </a:lnTo>
                    <a:lnTo>
                      <a:pt x="88" y="70"/>
                    </a:lnTo>
                    <a:lnTo>
                      <a:pt x="98" y="70"/>
                    </a:lnTo>
                    <a:lnTo>
                      <a:pt x="114" y="68"/>
                    </a:lnTo>
                    <a:lnTo>
                      <a:pt x="118" y="66"/>
                    </a:lnTo>
                    <a:lnTo>
                      <a:pt x="120" y="62"/>
                    </a:lnTo>
                    <a:lnTo>
                      <a:pt x="120" y="44"/>
                    </a:lnTo>
                    <a:lnTo>
                      <a:pt x="120" y="26"/>
                    </a:lnTo>
                    <a:lnTo>
                      <a:pt x="120" y="10"/>
                    </a:lnTo>
                    <a:lnTo>
                      <a:pt x="120" y="4"/>
                    </a:lnTo>
                    <a:lnTo>
                      <a:pt x="124" y="2"/>
                    </a:lnTo>
                    <a:lnTo>
                      <a:pt x="126" y="0"/>
                    </a:lnTo>
                    <a:lnTo>
                      <a:pt x="130" y="0"/>
                    </a:lnTo>
                    <a:lnTo>
                      <a:pt x="136" y="4"/>
                    </a:lnTo>
                    <a:lnTo>
                      <a:pt x="138" y="12"/>
                    </a:lnTo>
                    <a:lnTo>
                      <a:pt x="142" y="16"/>
                    </a:lnTo>
                    <a:lnTo>
                      <a:pt x="146" y="18"/>
                    </a:lnTo>
                    <a:lnTo>
                      <a:pt x="160" y="18"/>
                    </a:lnTo>
                    <a:lnTo>
                      <a:pt x="170" y="20"/>
                    </a:lnTo>
                    <a:lnTo>
                      <a:pt x="180" y="24"/>
                    </a:lnTo>
                    <a:lnTo>
                      <a:pt x="188" y="28"/>
                    </a:lnTo>
                    <a:lnTo>
                      <a:pt x="198" y="38"/>
                    </a:lnTo>
                    <a:lnTo>
                      <a:pt x="188" y="34"/>
                    </a:lnTo>
                    <a:lnTo>
                      <a:pt x="168" y="32"/>
                    </a:lnTo>
                    <a:lnTo>
                      <a:pt x="156" y="32"/>
                    </a:lnTo>
                    <a:lnTo>
                      <a:pt x="146" y="34"/>
                    </a:lnTo>
                    <a:lnTo>
                      <a:pt x="138" y="40"/>
                    </a:lnTo>
                    <a:lnTo>
                      <a:pt x="134" y="44"/>
                    </a:lnTo>
                    <a:lnTo>
                      <a:pt x="134" y="48"/>
                    </a:lnTo>
                    <a:lnTo>
                      <a:pt x="128" y="82"/>
                    </a:lnTo>
                    <a:lnTo>
                      <a:pt x="128" y="92"/>
                    </a:lnTo>
                    <a:lnTo>
                      <a:pt x="120" y="90"/>
                    </a:lnTo>
                    <a:lnTo>
                      <a:pt x="112" y="90"/>
                    </a:lnTo>
                    <a:lnTo>
                      <a:pt x="104" y="90"/>
                    </a:lnTo>
                    <a:lnTo>
                      <a:pt x="98" y="92"/>
                    </a:lnTo>
                    <a:lnTo>
                      <a:pt x="96" y="96"/>
                    </a:lnTo>
                    <a:lnTo>
                      <a:pt x="94" y="98"/>
                    </a:lnTo>
                    <a:lnTo>
                      <a:pt x="94" y="104"/>
                    </a:lnTo>
                    <a:lnTo>
                      <a:pt x="94" y="110"/>
                    </a:lnTo>
                    <a:lnTo>
                      <a:pt x="100" y="126"/>
                    </a:lnTo>
                    <a:lnTo>
                      <a:pt x="96" y="120"/>
                    </a:lnTo>
                    <a:lnTo>
                      <a:pt x="84" y="110"/>
                    </a:lnTo>
                    <a:lnTo>
                      <a:pt x="76" y="104"/>
                    </a:lnTo>
                    <a:lnTo>
                      <a:pt x="68" y="100"/>
                    </a:lnTo>
                    <a:lnTo>
                      <a:pt x="58" y="98"/>
                    </a:lnTo>
                    <a:lnTo>
                      <a:pt x="48" y="98"/>
                    </a:lnTo>
                    <a:lnTo>
                      <a:pt x="44" y="88"/>
                    </a:lnTo>
                    <a:lnTo>
                      <a:pt x="34" y="68"/>
                    </a:lnTo>
                    <a:lnTo>
                      <a:pt x="26" y="56"/>
                    </a:lnTo>
                    <a:lnTo>
                      <a:pt x="18" y="44"/>
                    </a:lnTo>
                    <a:lnTo>
                      <a:pt x="10" y="36"/>
                    </a:lnTo>
                    <a:lnTo>
                      <a:pt x="0" y="32"/>
                    </a:lnTo>
                    <a:lnTo>
                      <a:pt x="10" y="34"/>
                    </a:lnTo>
                    <a:lnTo>
                      <a:pt x="16" y="34"/>
                    </a:lnTo>
                    <a:lnTo>
                      <a:pt x="18" y="32"/>
                    </a:lnTo>
                    <a:lnTo>
                      <a:pt x="20" y="30"/>
                    </a:lnTo>
                    <a:lnTo>
                      <a:pt x="18" y="20"/>
                    </a:lnTo>
                    <a:lnTo>
                      <a:pt x="16" y="1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8" name="Freeform 1770"/>
              <p:cNvSpPr>
                <a:spLocks/>
              </p:cNvSpPr>
              <p:nvPr/>
            </p:nvSpPr>
            <p:spPr bwMode="auto">
              <a:xfrm>
                <a:off x="4528" y="1858"/>
                <a:ext cx="8" cy="8"/>
              </a:xfrm>
              <a:custGeom>
                <a:avLst/>
                <a:gdLst>
                  <a:gd name="T0" fmla="*/ 0 w 8"/>
                  <a:gd name="T1" fmla="*/ 0 h 8"/>
                  <a:gd name="T2" fmla="*/ 8 w 8"/>
                  <a:gd name="T3" fmla="*/ 8 h 8"/>
                  <a:gd name="T4" fmla="*/ 4 w 8"/>
                  <a:gd name="T5" fmla="*/ 4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4" y="4"/>
                    </a:lnTo>
                    <a:lnTo>
                      <a:pt x="0"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9" name="Freeform 1771"/>
              <p:cNvSpPr>
                <a:spLocks/>
              </p:cNvSpPr>
              <p:nvPr/>
            </p:nvSpPr>
            <p:spPr bwMode="auto">
              <a:xfrm>
                <a:off x="4280" y="1732"/>
                <a:ext cx="248" cy="126"/>
              </a:xfrm>
              <a:custGeom>
                <a:avLst/>
                <a:gdLst>
                  <a:gd name="T0" fmla="*/ 0 w 248"/>
                  <a:gd name="T1" fmla="*/ 64 h 126"/>
                  <a:gd name="T2" fmla="*/ 8 w 248"/>
                  <a:gd name="T3" fmla="*/ 66 h 126"/>
                  <a:gd name="T4" fmla="*/ 26 w 248"/>
                  <a:gd name="T5" fmla="*/ 70 h 126"/>
                  <a:gd name="T6" fmla="*/ 34 w 248"/>
                  <a:gd name="T7" fmla="*/ 74 h 126"/>
                  <a:gd name="T8" fmla="*/ 44 w 248"/>
                  <a:gd name="T9" fmla="*/ 78 h 126"/>
                  <a:gd name="T10" fmla="*/ 52 w 248"/>
                  <a:gd name="T11" fmla="*/ 84 h 126"/>
                  <a:gd name="T12" fmla="*/ 56 w 248"/>
                  <a:gd name="T13" fmla="*/ 90 h 126"/>
                  <a:gd name="T14" fmla="*/ 54 w 248"/>
                  <a:gd name="T15" fmla="*/ 84 h 126"/>
                  <a:gd name="T16" fmla="*/ 54 w 248"/>
                  <a:gd name="T17" fmla="*/ 68 h 126"/>
                  <a:gd name="T18" fmla="*/ 56 w 248"/>
                  <a:gd name="T19" fmla="*/ 62 h 126"/>
                  <a:gd name="T20" fmla="*/ 58 w 248"/>
                  <a:gd name="T21" fmla="*/ 56 h 126"/>
                  <a:gd name="T22" fmla="*/ 64 w 248"/>
                  <a:gd name="T23" fmla="*/ 54 h 126"/>
                  <a:gd name="T24" fmla="*/ 70 w 248"/>
                  <a:gd name="T25" fmla="*/ 58 h 126"/>
                  <a:gd name="T26" fmla="*/ 90 w 248"/>
                  <a:gd name="T27" fmla="*/ 68 h 126"/>
                  <a:gd name="T28" fmla="*/ 108 w 248"/>
                  <a:gd name="T29" fmla="*/ 78 h 126"/>
                  <a:gd name="T30" fmla="*/ 116 w 248"/>
                  <a:gd name="T31" fmla="*/ 84 h 126"/>
                  <a:gd name="T32" fmla="*/ 122 w 248"/>
                  <a:gd name="T33" fmla="*/ 88 h 126"/>
                  <a:gd name="T34" fmla="*/ 124 w 248"/>
                  <a:gd name="T35" fmla="*/ 94 h 126"/>
                  <a:gd name="T36" fmla="*/ 122 w 248"/>
                  <a:gd name="T37" fmla="*/ 102 h 126"/>
                  <a:gd name="T38" fmla="*/ 138 w 248"/>
                  <a:gd name="T39" fmla="*/ 102 h 126"/>
                  <a:gd name="T40" fmla="*/ 174 w 248"/>
                  <a:gd name="T41" fmla="*/ 106 h 126"/>
                  <a:gd name="T42" fmla="*/ 196 w 248"/>
                  <a:gd name="T43" fmla="*/ 110 h 126"/>
                  <a:gd name="T44" fmla="*/ 216 w 248"/>
                  <a:gd name="T45" fmla="*/ 114 h 126"/>
                  <a:gd name="T46" fmla="*/ 234 w 248"/>
                  <a:gd name="T47" fmla="*/ 120 h 126"/>
                  <a:gd name="T48" fmla="*/ 248 w 248"/>
                  <a:gd name="T49" fmla="*/ 126 h 126"/>
                  <a:gd name="T50" fmla="*/ 236 w 248"/>
                  <a:gd name="T51" fmla="*/ 114 h 126"/>
                  <a:gd name="T52" fmla="*/ 220 w 248"/>
                  <a:gd name="T53" fmla="*/ 100 h 126"/>
                  <a:gd name="T54" fmla="*/ 202 w 248"/>
                  <a:gd name="T55" fmla="*/ 86 h 126"/>
                  <a:gd name="T56" fmla="*/ 194 w 248"/>
                  <a:gd name="T57" fmla="*/ 80 h 126"/>
                  <a:gd name="T58" fmla="*/ 186 w 248"/>
                  <a:gd name="T59" fmla="*/ 76 h 126"/>
                  <a:gd name="T60" fmla="*/ 176 w 248"/>
                  <a:gd name="T61" fmla="*/ 72 h 126"/>
                  <a:gd name="T62" fmla="*/ 172 w 248"/>
                  <a:gd name="T63" fmla="*/ 66 h 126"/>
                  <a:gd name="T64" fmla="*/ 170 w 248"/>
                  <a:gd name="T65" fmla="*/ 62 h 126"/>
                  <a:gd name="T66" fmla="*/ 170 w 248"/>
                  <a:gd name="T67" fmla="*/ 58 h 126"/>
                  <a:gd name="T68" fmla="*/ 174 w 248"/>
                  <a:gd name="T69" fmla="*/ 52 h 126"/>
                  <a:gd name="T70" fmla="*/ 178 w 248"/>
                  <a:gd name="T71" fmla="*/ 50 h 126"/>
                  <a:gd name="T72" fmla="*/ 166 w 248"/>
                  <a:gd name="T73" fmla="*/ 32 h 126"/>
                  <a:gd name="T74" fmla="*/ 142 w 248"/>
                  <a:gd name="T75" fmla="*/ 0 h 126"/>
                  <a:gd name="T76" fmla="*/ 136 w 248"/>
                  <a:gd name="T77" fmla="*/ 10 h 126"/>
                  <a:gd name="T78" fmla="*/ 132 w 248"/>
                  <a:gd name="T79" fmla="*/ 22 h 126"/>
                  <a:gd name="T80" fmla="*/ 126 w 248"/>
                  <a:gd name="T81" fmla="*/ 44 h 126"/>
                  <a:gd name="T82" fmla="*/ 122 w 248"/>
                  <a:gd name="T83" fmla="*/ 62 h 126"/>
                  <a:gd name="T84" fmla="*/ 122 w 248"/>
                  <a:gd name="T85" fmla="*/ 68 h 126"/>
                  <a:gd name="T86" fmla="*/ 138 w 248"/>
                  <a:gd name="T87" fmla="*/ 90 h 126"/>
                  <a:gd name="T88" fmla="*/ 140 w 248"/>
                  <a:gd name="T89" fmla="*/ 94 h 126"/>
                  <a:gd name="T90" fmla="*/ 136 w 248"/>
                  <a:gd name="T91" fmla="*/ 94 h 126"/>
                  <a:gd name="T92" fmla="*/ 112 w 248"/>
                  <a:gd name="T93" fmla="*/ 68 h 126"/>
                  <a:gd name="T94" fmla="*/ 98 w 248"/>
                  <a:gd name="T95" fmla="*/ 56 h 126"/>
                  <a:gd name="T96" fmla="*/ 84 w 248"/>
                  <a:gd name="T97" fmla="*/ 48 h 126"/>
                  <a:gd name="T98" fmla="*/ 72 w 248"/>
                  <a:gd name="T99" fmla="*/ 42 h 126"/>
                  <a:gd name="T100" fmla="*/ 58 w 248"/>
                  <a:gd name="T101" fmla="*/ 38 h 126"/>
                  <a:gd name="T102" fmla="*/ 46 w 248"/>
                  <a:gd name="T103" fmla="*/ 38 h 126"/>
                  <a:gd name="T104" fmla="*/ 34 w 248"/>
                  <a:gd name="T105" fmla="*/ 38 h 126"/>
                  <a:gd name="T106" fmla="*/ 12 w 248"/>
                  <a:gd name="T107" fmla="*/ 42 h 126"/>
                  <a:gd name="T108" fmla="*/ 14 w 248"/>
                  <a:gd name="T109" fmla="*/ 48 h 126"/>
                  <a:gd name="T110" fmla="*/ 14 w 248"/>
                  <a:gd name="T111" fmla="*/ 56 h 126"/>
                  <a:gd name="T112" fmla="*/ 12 w 248"/>
                  <a:gd name="T113" fmla="*/ 58 h 126"/>
                  <a:gd name="T114" fmla="*/ 10 w 248"/>
                  <a:gd name="T115" fmla="*/ 62 h 126"/>
                  <a:gd name="T116" fmla="*/ 6 w 248"/>
                  <a:gd name="T117" fmla="*/ 64 h 126"/>
                  <a:gd name="T118" fmla="*/ 0 w 248"/>
                  <a:gd name="T119" fmla="*/ 64 h 1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8"/>
                  <a:gd name="T181" fmla="*/ 0 h 126"/>
                  <a:gd name="T182" fmla="*/ 248 w 248"/>
                  <a:gd name="T183" fmla="*/ 126 h 1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8" h="126">
                    <a:moveTo>
                      <a:pt x="0" y="64"/>
                    </a:moveTo>
                    <a:lnTo>
                      <a:pt x="8" y="66"/>
                    </a:lnTo>
                    <a:lnTo>
                      <a:pt x="26" y="70"/>
                    </a:lnTo>
                    <a:lnTo>
                      <a:pt x="34" y="74"/>
                    </a:lnTo>
                    <a:lnTo>
                      <a:pt x="44" y="78"/>
                    </a:lnTo>
                    <a:lnTo>
                      <a:pt x="52" y="84"/>
                    </a:lnTo>
                    <a:lnTo>
                      <a:pt x="56" y="90"/>
                    </a:lnTo>
                    <a:lnTo>
                      <a:pt x="54" y="84"/>
                    </a:lnTo>
                    <a:lnTo>
                      <a:pt x="54" y="68"/>
                    </a:lnTo>
                    <a:lnTo>
                      <a:pt x="56" y="62"/>
                    </a:lnTo>
                    <a:lnTo>
                      <a:pt x="58" y="56"/>
                    </a:lnTo>
                    <a:lnTo>
                      <a:pt x="64" y="54"/>
                    </a:lnTo>
                    <a:lnTo>
                      <a:pt x="70" y="58"/>
                    </a:lnTo>
                    <a:lnTo>
                      <a:pt x="90" y="68"/>
                    </a:lnTo>
                    <a:lnTo>
                      <a:pt x="108" y="78"/>
                    </a:lnTo>
                    <a:lnTo>
                      <a:pt x="116" y="84"/>
                    </a:lnTo>
                    <a:lnTo>
                      <a:pt x="122" y="88"/>
                    </a:lnTo>
                    <a:lnTo>
                      <a:pt x="124" y="94"/>
                    </a:lnTo>
                    <a:lnTo>
                      <a:pt x="122" y="102"/>
                    </a:lnTo>
                    <a:lnTo>
                      <a:pt x="138" y="102"/>
                    </a:lnTo>
                    <a:lnTo>
                      <a:pt x="174" y="106"/>
                    </a:lnTo>
                    <a:lnTo>
                      <a:pt x="196" y="110"/>
                    </a:lnTo>
                    <a:lnTo>
                      <a:pt x="216" y="114"/>
                    </a:lnTo>
                    <a:lnTo>
                      <a:pt x="234" y="120"/>
                    </a:lnTo>
                    <a:lnTo>
                      <a:pt x="248" y="126"/>
                    </a:lnTo>
                    <a:lnTo>
                      <a:pt x="236" y="114"/>
                    </a:lnTo>
                    <a:lnTo>
                      <a:pt x="220" y="100"/>
                    </a:lnTo>
                    <a:lnTo>
                      <a:pt x="202" y="86"/>
                    </a:lnTo>
                    <a:lnTo>
                      <a:pt x="194" y="80"/>
                    </a:lnTo>
                    <a:lnTo>
                      <a:pt x="186" y="76"/>
                    </a:lnTo>
                    <a:lnTo>
                      <a:pt x="176" y="72"/>
                    </a:lnTo>
                    <a:lnTo>
                      <a:pt x="172" y="66"/>
                    </a:lnTo>
                    <a:lnTo>
                      <a:pt x="170" y="62"/>
                    </a:lnTo>
                    <a:lnTo>
                      <a:pt x="170" y="58"/>
                    </a:lnTo>
                    <a:lnTo>
                      <a:pt x="174" y="52"/>
                    </a:lnTo>
                    <a:lnTo>
                      <a:pt x="178" y="50"/>
                    </a:lnTo>
                    <a:lnTo>
                      <a:pt x="166" y="32"/>
                    </a:lnTo>
                    <a:lnTo>
                      <a:pt x="142" y="0"/>
                    </a:lnTo>
                    <a:lnTo>
                      <a:pt x="136" y="10"/>
                    </a:lnTo>
                    <a:lnTo>
                      <a:pt x="132" y="22"/>
                    </a:lnTo>
                    <a:lnTo>
                      <a:pt x="126" y="44"/>
                    </a:lnTo>
                    <a:lnTo>
                      <a:pt x="122" y="62"/>
                    </a:lnTo>
                    <a:lnTo>
                      <a:pt x="122" y="68"/>
                    </a:lnTo>
                    <a:lnTo>
                      <a:pt x="138" y="90"/>
                    </a:lnTo>
                    <a:lnTo>
                      <a:pt x="140" y="94"/>
                    </a:lnTo>
                    <a:lnTo>
                      <a:pt x="136" y="94"/>
                    </a:lnTo>
                    <a:lnTo>
                      <a:pt x="112" y="68"/>
                    </a:lnTo>
                    <a:lnTo>
                      <a:pt x="98" y="56"/>
                    </a:lnTo>
                    <a:lnTo>
                      <a:pt x="84" y="48"/>
                    </a:lnTo>
                    <a:lnTo>
                      <a:pt x="72" y="42"/>
                    </a:lnTo>
                    <a:lnTo>
                      <a:pt x="58" y="38"/>
                    </a:lnTo>
                    <a:lnTo>
                      <a:pt x="46" y="38"/>
                    </a:lnTo>
                    <a:lnTo>
                      <a:pt x="34" y="38"/>
                    </a:lnTo>
                    <a:lnTo>
                      <a:pt x="12" y="42"/>
                    </a:lnTo>
                    <a:lnTo>
                      <a:pt x="14" y="48"/>
                    </a:lnTo>
                    <a:lnTo>
                      <a:pt x="14" y="56"/>
                    </a:lnTo>
                    <a:lnTo>
                      <a:pt x="12" y="58"/>
                    </a:lnTo>
                    <a:lnTo>
                      <a:pt x="10" y="62"/>
                    </a:lnTo>
                    <a:lnTo>
                      <a:pt x="6" y="64"/>
                    </a:lnTo>
                    <a:lnTo>
                      <a:pt x="0" y="64"/>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0" name="Freeform 1772"/>
              <p:cNvSpPr>
                <a:spLocks/>
              </p:cNvSpPr>
              <p:nvPr/>
            </p:nvSpPr>
            <p:spPr bwMode="auto">
              <a:xfrm>
                <a:off x="4060" y="1848"/>
                <a:ext cx="80" cy="86"/>
              </a:xfrm>
              <a:custGeom>
                <a:avLst/>
                <a:gdLst>
                  <a:gd name="T0" fmla="*/ 80 w 80"/>
                  <a:gd name="T1" fmla="*/ 86 h 86"/>
                  <a:gd name="T2" fmla="*/ 80 w 80"/>
                  <a:gd name="T3" fmla="*/ 78 h 86"/>
                  <a:gd name="T4" fmla="*/ 78 w 80"/>
                  <a:gd name="T5" fmla="*/ 56 h 86"/>
                  <a:gd name="T6" fmla="*/ 72 w 80"/>
                  <a:gd name="T7" fmla="*/ 28 h 86"/>
                  <a:gd name="T8" fmla="*/ 68 w 80"/>
                  <a:gd name="T9" fmla="*/ 14 h 86"/>
                  <a:gd name="T10" fmla="*/ 62 w 80"/>
                  <a:gd name="T11" fmla="*/ 0 h 86"/>
                  <a:gd name="T12" fmla="*/ 54 w 80"/>
                  <a:gd name="T13" fmla="*/ 14 h 86"/>
                  <a:gd name="T14" fmla="*/ 50 w 80"/>
                  <a:gd name="T15" fmla="*/ 18 h 86"/>
                  <a:gd name="T16" fmla="*/ 36 w 80"/>
                  <a:gd name="T17" fmla="*/ 14 h 86"/>
                  <a:gd name="T18" fmla="*/ 24 w 80"/>
                  <a:gd name="T19" fmla="*/ 10 h 86"/>
                  <a:gd name="T20" fmla="*/ 12 w 80"/>
                  <a:gd name="T21" fmla="*/ 8 h 86"/>
                  <a:gd name="T22" fmla="*/ 0 w 80"/>
                  <a:gd name="T23" fmla="*/ 8 h 86"/>
                  <a:gd name="T24" fmla="*/ 24 w 80"/>
                  <a:gd name="T25" fmla="*/ 22 h 86"/>
                  <a:gd name="T26" fmla="*/ 50 w 80"/>
                  <a:gd name="T27" fmla="*/ 42 h 86"/>
                  <a:gd name="T28" fmla="*/ 62 w 80"/>
                  <a:gd name="T29" fmla="*/ 54 h 86"/>
                  <a:gd name="T30" fmla="*/ 72 w 80"/>
                  <a:gd name="T31" fmla="*/ 64 h 86"/>
                  <a:gd name="T32" fmla="*/ 78 w 80"/>
                  <a:gd name="T33" fmla="*/ 76 h 86"/>
                  <a:gd name="T34" fmla="*/ 80 w 80"/>
                  <a:gd name="T35" fmla="*/ 86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86"/>
                  <a:gd name="T56" fmla="*/ 80 w 80"/>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86">
                    <a:moveTo>
                      <a:pt x="80" y="86"/>
                    </a:moveTo>
                    <a:lnTo>
                      <a:pt x="80" y="78"/>
                    </a:lnTo>
                    <a:lnTo>
                      <a:pt x="78" y="56"/>
                    </a:lnTo>
                    <a:lnTo>
                      <a:pt x="72" y="28"/>
                    </a:lnTo>
                    <a:lnTo>
                      <a:pt x="68" y="14"/>
                    </a:lnTo>
                    <a:lnTo>
                      <a:pt x="62" y="0"/>
                    </a:lnTo>
                    <a:lnTo>
                      <a:pt x="54" y="14"/>
                    </a:lnTo>
                    <a:lnTo>
                      <a:pt x="50" y="18"/>
                    </a:lnTo>
                    <a:lnTo>
                      <a:pt x="36" y="14"/>
                    </a:lnTo>
                    <a:lnTo>
                      <a:pt x="24" y="10"/>
                    </a:lnTo>
                    <a:lnTo>
                      <a:pt x="12" y="8"/>
                    </a:lnTo>
                    <a:lnTo>
                      <a:pt x="0" y="8"/>
                    </a:lnTo>
                    <a:lnTo>
                      <a:pt x="24" y="22"/>
                    </a:lnTo>
                    <a:lnTo>
                      <a:pt x="50" y="42"/>
                    </a:lnTo>
                    <a:lnTo>
                      <a:pt x="62" y="54"/>
                    </a:lnTo>
                    <a:lnTo>
                      <a:pt x="72" y="64"/>
                    </a:lnTo>
                    <a:lnTo>
                      <a:pt x="78" y="76"/>
                    </a:lnTo>
                    <a:lnTo>
                      <a:pt x="80" y="8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1" name="Freeform 1773"/>
              <p:cNvSpPr>
                <a:spLocks/>
              </p:cNvSpPr>
              <p:nvPr/>
            </p:nvSpPr>
            <p:spPr bwMode="auto">
              <a:xfrm>
                <a:off x="4594" y="1598"/>
                <a:ext cx="92" cy="62"/>
              </a:xfrm>
              <a:custGeom>
                <a:avLst/>
                <a:gdLst>
                  <a:gd name="T0" fmla="*/ 38 w 92"/>
                  <a:gd name="T1" fmla="*/ 28 h 62"/>
                  <a:gd name="T2" fmla="*/ 0 w 92"/>
                  <a:gd name="T3" fmla="*/ 44 h 62"/>
                  <a:gd name="T4" fmla="*/ 12 w 92"/>
                  <a:gd name="T5" fmla="*/ 42 h 62"/>
                  <a:gd name="T6" fmla="*/ 40 w 92"/>
                  <a:gd name="T7" fmla="*/ 42 h 62"/>
                  <a:gd name="T8" fmla="*/ 56 w 92"/>
                  <a:gd name="T9" fmla="*/ 42 h 62"/>
                  <a:gd name="T10" fmla="*/ 70 w 92"/>
                  <a:gd name="T11" fmla="*/ 46 h 62"/>
                  <a:gd name="T12" fmla="*/ 80 w 92"/>
                  <a:gd name="T13" fmla="*/ 52 h 62"/>
                  <a:gd name="T14" fmla="*/ 84 w 92"/>
                  <a:gd name="T15" fmla="*/ 56 h 62"/>
                  <a:gd name="T16" fmla="*/ 86 w 92"/>
                  <a:gd name="T17" fmla="*/ 62 h 62"/>
                  <a:gd name="T18" fmla="*/ 84 w 92"/>
                  <a:gd name="T19" fmla="*/ 56 h 62"/>
                  <a:gd name="T20" fmla="*/ 84 w 92"/>
                  <a:gd name="T21" fmla="*/ 42 h 62"/>
                  <a:gd name="T22" fmla="*/ 86 w 92"/>
                  <a:gd name="T23" fmla="*/ 24 h 62"/>
                  <a:gd name="T24" fmla="*/ 88 w 92"/>
                  <a:gd name="T25" fmla="*/ 16 h 62"/>
                  <a:gd name="T26" fmla="*/ 92 w 92"/>
                  <a:gd name="T27" fmla="*/ 10 h 62"/>
                  <a:gd name="T28" fmla="*/ 84 w 92"/>
                  <a:gd name="T29" fmla="*/ 12 h 62"/>
                  <a:gd name="T30" fmla="*/ 64 w 92"/>
                  <a:gd name="T31" fmla="*/ 14 h 62"/>
                  <a:gd name="T32" fmla="*/ 52 w 92"/>
                  <a:gd name="T33" fmla="*/ 12 h 62"/>
                  <a:gd name="T34" fmla="*/ 40 w 92"/>
                  <a:gd name="T35" fmla="*/ 10 h 62"/>
                  <a:gd name="T36" fmla="*/ 30 w 92"/>
                  <a:gd name="T37" fmla="*/ 6 h 62"/>
                  <a:gd name="T38" fmla="*/ 22 w 92"/>
                  <a:gd name="T39" fmla="*/ 0 h 62"/>
                  <a:gd name="T40" fmla="*/ 14 w 92"/>
                  <a:gd name="T41" fmla="*/ 6 h 62"/>
                  <a:gd name="T42" fmla="*/ 24 w 92"/>
                  <a:gd name="T43" fmla="*/ 8 h 62"/>
                  <a:gd name="T44" fmla="*/ 32 w 92"/>
                  <a:gd name="T45" fmla="*/ 14 h 62"/>
                  <a:gd name="T46" fmla="*/ 36 w 92"/>
                  <a:gd name="T47" fmla="*/ 20 h 62"/>
                  <a:gd name="T48" fmla="*/ 38 w 92"/>
                  <a:gd name="T49" fmla="*/ 28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62"/>
                  <a:gd name="T77" fmla="*/ 92 w 92"/>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62">
                    <a:moveTo>
                      <a:pt x="38" y="28"/>
                    </a:moveTo>
                    <a:lnTo>
                      <a:pt x="0" y="44"/>
                    </a:lnTo>
                    <a:lnTo>
                      <a:pt x="12" y="42"/>
                    </a:lnTo>
                    <a:lnTo>
                      <a:pt x="40" y="42"/>
                    </a:lnTo>
                    <a:lnTo>
                      <a:pt x="56" y="42"/>
                    </a:lnTo>
                    <a:lnTo>
                      <a:pt x="70" y="46"/>
                    </a:lnTo>
                    <a:lnTo>
                      <a:pt x="80" y="52"/>
                    </a:lnTo>
                    <a:lnTo>
                      <a:pt x="84" y="56"/>
                    </a:lnTo>
                    <a:lnTo>
                      <a:pt x="86" y="62"/>
                    </a:lnTo>
                    <a:lnTo>
                      <a:pt x="84" y="56"/>
                    </a:lnTo>
                    <a:lnTo>
                      <a:pt x="84" y="42"/>
                    </a:lnTo>
                    <a:lnTo>
                      <a:pt x="86" y="24"/>
                    </a:lnTo>
                    <a:lnTo>
                      <a:pt x="88" y="16"/>
                    </a:lnTo>
                    <a:lnTo>
                      <a:pt x="92" y="10"/>
                    </a:lnTo>
                    <a:lnTo>
                      <a:pt x="84" y="12"/>
                    </a:lnTo>
                    <a:lnTo>
                      <a:pt x="64" y="14"/>
                    </a:lnTo>
                    <a:lnTo>
                      <a:pt x="52" y="12"/>
                    </a:lnTo>
                    <a:lnTo>
                      <a:pt x="40" y="10"/>
                    </a:lnTo>
                    <a:lnTo>
                      <a:pt x="30" y="6"/>
                    </a:lnTo>
                    <a:lnTo>
                      <a:pt x="22" y="0"/>
                    </a:lnTo>
                    <a:lnTo>
                      <a:pt x="14" y="6"/>
                    </a:lnTo>
                    <a:lnTo>
                      <a:pt x="24" y="8"/>
                    </a:lnTo>
                    <a:lnTo>
                      <a:pt x="32" y="14"/>
                    </a:lnTo>
                    <a:lnTo>
                      <a:pt x="36" y="20"/>
                    </a:lnTo>
                    <a:lnTo>
                      <a:pt x="38" y="2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2" name="Freeform 1774"/>
              <p:cNvSpPr>
                <a:spLocks/>
              </p:cNvSpPr>
              <p:nvPr/>
            </p:nvSpPr>
            <p:spPr bwMode="auto">
              <a:xfrm>
                <a:off x="4218" y="1858"/>
                <a:ext cx="170" cy="180"/>
              </a:xfrm>
              <a:custGeom>
                <a:avLst/>
                <a:gdLst>
                  <a:gd name="T0" fmla="*/ 170 w 170"/>
                  <a:gd name="T1" fmla="*/ 102 h 180"/>
                  <a:gd name="T2" fmla="*/ 148 w 170"/>
                  <a:gd name="T3" fmla="*/ 82 h 180"/>
                  <a:gd name="T4" fmla="*/ 128 w 170"/>
                  <a:gd name="T5" fmla="*/ 64 h 180"/>
                  <a:gd name="T6" fmla="*/ 110 w 170"/>
                  <a:gd name="T7" fmla="*/ 42 h 180"/>
                  <a:gd name="T8" fmla="*/ 108 w 170"/>
                  <a:gd name="T9" fmla="*/ 36 h 180"/>
                  <a:gd name="T10" fmla="*/ 106 w 170"/>
                  <a:gd name="T11" fmla="*/ 32 h 180"/>
                  <a:gd name="T12" fmla="*/ 106 w 170"/>
                  <a:gd name="T13" fmla="*/ 28 h 180"/>
                  <a:gd name="T14" fmla="*/ 110 w 170"/>
                  <a:gd name="T15" fmla="*/ 24 h 180"/>
                  <a:gd name="T16" fmla="*/ 116 w 170"/>
                  <a:gd name="T17" fmla="*/ 18 h 180"/>
                  <a:gd name="T18" fmla="*/ 128 w 170"/>
                  <a:gd name="T19" fmla="*/ 14 h 180"/>
                  <a:gd name="T20" fmla="*/ 150 w 170"/>
                  <a:gd name="T21" fmla="*/ 10 h 180"/>
                  <a:gd name="T22" fmla="*/ 162 w 170"/>
                  <a:gd name="T23" fmla="*/ 8 h 180"/>
                  <a:gd name="T24" fmla="*/ 158 w 170"/>
                  <a:gd name="T25" fmla="*/ 4 h 180"/>
                  <a:gd name="T26" fmla="*/ 152 w 170"/>
                  <a:gd name="T27" fmla="*/ 2 h 180"/>
                  <a:gd name="T28" fmla="*/ 142 w 170"/>
                  <a:gd name="T29" fmla="*/ 0 h 180"/>
                  <a:gd name="T30" fmla="*/ 132 w 170"/>
                  <a:gd name="T31" fmla="*/ 2 h 180"/>
                  <a:gd name="T32" fmla="*/ 120 w 170"/>
                  <a:gd name="T33" fmla="*/ 6 h 180"/>
                  <a:gd name="T34" fmla="*/ 102 w 170"/>
                  <a:gd name="T35" fmla="*/ 18 h 180"/>
                  <a:gd name="T36" fmla="*/ 88 w 170"/>
                  <a:gd name="T37" fmla="*/ 28 h 180"/>
                  <a:gd name="T38" fmla="*/ 82 w 170"/>
                  <a:gd name="T39" fmla="*/ 28 h 180"/>
                  <a:gd name="T40" fmla="*/ 74 w 170"/>
                  <a:gd name="T41" fmla="*/ 28 h 180"/>
                  <a:gd name="T42" fmla="*/ 56 w 170"/>
                  <a:gd name="T43" fmla="*/ 20 h 180"/>
                  <a:gd name="T44" fmla="*/ 42 w 170"/>
                  <a:gd name="T45" fmla="*/ 12 h 180"/>
                  <a:gd name="T46" fmla="*/ 36 w 170"/>
                  <a:gd name="T47" fmla="*/ 8 h 180"/>
                  <a:gd name="T48" fmla="*/ 34 w 170"/>
                  <a:gd name="T49" fmla="*/ 20 h 180"/>
                  <a:gd name="T50" fmla="*/ 30 w 170"/>
                  <a:gd name="T51" fmla="*/ 28 h 180"/>
                  <a:gd name="T52" fmla="*/ 24 w 170"/>
                  <a:gd name="T53" fmla="*/ 32 h 180"/>
                  <a:gd name="T54" fmla="*/ 18 w 170"/>
                  <a:gd name="T55" fmla="*/ 36 h 180"/>
                  <a:gd name="T56" fmla="*/ 6 w 170"/>
                  <a:gd name="T57" fmla="*/ 38 h 180"/>
                  <a:gd name="T58" fmla="*/ 0 w 170"/>
                  <a:gd name="T59" fmla="*/ 38 h 180"/>
                  <a:gd name="T60" fmla="*/ 22 w 170"/>
                  <a:gd name="T61" fmla="*/ 50 h 180"/>
                  <a:gd name="T62" fmla="*/ 42 w 170"/>
                  <a:gd name="T63" fmla="*/ 56 h 180"/>
                  <a:gd name="T64" fmla="*/ 52 w 170"/>
                  <a:gd name="T65" fmla="*/ 60 h 180"/>
                  <a:gd name="T66" fmla="*/ 62 w 170"/>
                  <a:gd name="T67" fmla="*/ 60 h 180"/>
                  <a:gd name="T68" fmla="*/ 72 w 170"/>
                  <a:gd name="T69" fmla="*/ 62 h 180"/>
                  <a:gd name="T70" fmla="*/ 80 w 170"/>
                  <a:gd name="T71" fmla="*/ 64 h 180"/>
                  <a:gd name="T72" fmla="*/ 86 w 170"/>
                  <a:gd name="T73" fmla="*/ 70 h 180"/>
                  <a:gd name="T74" fmla="*/ 92 w 170"/>
                  <a:gd name="T75" fmla="*/ 78 h 180"/>
                  <a:gd name="T76" fmla="*/ 104 w 170"/>
                  <a:gd name="T77" fmla="*/ 94 h 180"/>
                  <a:gd name="T78" fmla="*/ 114 w 170"/>
                  <a:gd name="T79" fmla="*/ 116 h 180"/>
                  <a:gd name="T80" fmla="*/ 118 w 170"/>
                  <a:gd name="T81" fmla="*/ 128 h 180"/>
                  <a:gd name="T82" fmla="*/ 122 w 170"/>
                  <a:gd name="T83" fmla="*/ 140 h 180"/>
                  <a:gd name="T84" fmla="*/ 124 w 170"/>
                  <a:gd name="T85" fmla="*/ 166 h 180"/>
                  <a:gd name="T86" fmla="*/ 132 w 170"/>
                  <a:gd name="T87" fmla="*/ 164 h 180"/>
                  <a:gd name="T88" fmla="*/ 140 w 170"/>
                  <a:gd name="T89" fmla="*/ 172 h 180"/>
                  <a:gd name="T90" fmla="*/ 152 w 170"/>
                  <a:gd name="T91" fmla="*/ 180 h 180"/>
                  <a:gd name="T92" fmla="*/ 144 w 170"/>
                  <a:gd name="T93" fmla="*/ 130 h 180"/>
                  <a:gd name="T94" fmla="*/ 144 w 170"/>
                  <a:gd name="T95" fmla="*/ 118 h 180"/>
                  <a:gd name="T96" fmla="*/ 148 w 170"/>
                  <a:gd name="T97" fmla="*/ 108 h 180"/>
                  <a:gd name="T98" fmla="*/ 152 w 170"/>
                  <a:gd name="T99" fmla="*/ 104 h 180"/>
                  <a:gd name="T100" fmla="*/ 156 w 170"/>
                  <a:gd name="T101" fmla="*/ 100 h 180"/>
                  <a:gd name="T102" fmla="*/ 162 w 170"/>
                  <a:gd name="T103" fmla="*/ 100 h 180"/>
                  <a:gd name="T104" fmla="*/ 166 w 170"/>
                  <a:gd name="T105" fmla="*/ 100 h 180"/>
                  <a:gd name="T106" fmla="*/ 170 w 170"/>
                  <a:gd name="T107" fmla="*/ 102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180"/>
                  <a:gd name="T164" fmla="*/ 170 w 170"/>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180">
                    <a:moveTo>
                      <a:pt x="170" y="102"/>
                    </a:moveTo>
                    <a:lnTo>
                      <a:pt x="148" y="82"/>
                    </a:lnTo>
                    <a:lnTo>
                      <a:pt x="128" y="64"/>
                    </a:lnTo>
                    <a:lnTo>
                      <a:pt x="110" y="42"/>
                    </a:lnTo>
                    <a:lnTo>
                      <a:pt x="108" y="36"/>
                    </a:lnTo>
                    <a:lnTo>
                      <a:pt x="106" y="32"/>
                    </a:lnTo>
                    <a:lnTo>
                      <a:pt x="106" y="28"/>
                    </a:lnTo>
                    <a:lnTo>
                      <a:pt x="110" y="24"/>
                    </a:lnTo>
                    <a:lnTo>
                      <a:pt x="116" y="18"/>
                    </a:lnTo>
                    <a:lnTo>
                      <a:pt x="128" y="14"/>
                    </a:lnTo>
                    <a:lnTo>
                      <a:pt x="150" y="10"/>
                    </a:lnTo>
                    <a:lnTo>
                      <a:pt x="162" y="8"/>
                    </a:lnTo>
                    <a:lnTo>
                      <a:pt x="158" y="4"/>
                    </a:lnTo>
                    <a:lnTo>
                      <a:pt x="152" y="2"/>
                    </a:lnTo>
                    <a:lnTo>
                      <a:pt x="142" y="0"/>
                    </a:lnTo>
                    <a:lnTo>
                      <a:pt x="132" y="2"/>
                    </a:lnTo>
                    <a:lnTo>
                      <a:pt x="120" y="6"/>
                    </a:lnTo>
                    <a:lnTo>
                      <a:pt x="102" y="18"/>
                    </a:lnTo>
                    <a:lnTo>
                      <a:pt x="88" y="28"/>
                    </a:lnTo>
                    <a:lnTo>
                      <a:pt x="82" y="28"/>
                    </a:lnTo>
                    <a:lnTo>
                      <a:pt x="74" y="28"/>
                    </a:lnTo>
                    <a:lnTo>
                      <a:pt x="56" y="20"/>
                    </a:lnTo>
                    <a:lnTo>
                      <a:pt x="42" y="12"/>
                    </a:lnTo>
                    <a:lnTo>
                      <a:pt x="36" y="8"/>
                    </a:lnTo>
                    <a:lnTo>
                      <a:pt x="34" y="20"/>
                    </a:lnTo>
                    <a:lnTo>
                      <a:pt x="30" y="28"/>
                    </a:lnTo>
                    <a:lnTo>
                      <a:pt x="24" y="32"/>
                    </a:lnTo>
                    <a:lnTo>
                      <a:pt x="18" y="36"/>
                    </a:lnTo>
                    <a:lnTo>
                      <a:pt x="6" y="38"/>
                    </a:lnTo>
                    <a:lnTo>
                      <a:pt x="0" y="38"/>
                    </a:lnTo>
                    <a:lnTo>
                      <a:pt x="22" y="50"/>
                    </a:lnTo>
                    <a:lnTo>
                      <a:pt x="42" y="56"/>
                    </a:lnTo>
                    <a:lnTo>
                      <a:pt x="52" y="60"/>
                    </a:lnTo>
                    <a:lnTo>
                      <a:pt x="62" y="60"/>
                    </a:lnTo>
                    <a:lnTo>
                      <a:pt x="72" y="62"/>
                    </a:lnTo>
                    <a:lnTo>
                      <a:pt x="80" y="64"/>
                    </a:lnTo>
                    <a:lnTo>
                      <a:pt x="86" y="70"/>
                    </a:lnTo>
                    <a:lnTo>
                      <a:pt x="92" y="78"/>
                    </a:lnTo>
                    <a:lnTo>
                      <a:pt x="104" y="94"/>
                    </a:lnTo>
                    <a:lnTo>
                      <a:pt x="114" y="116"/>
                    </a:lnTo>
                    <a:lnTo>
                      <a:pt x="118" y="128"/>
                    </a:lnTo>
                    <a:lnTo>
                      <a:pt x="122" y="140"/>
                    </a:lnTo>
                    <a:lnTo>
                      <a:pt x="124" y="166"/>
                    </a:lnTo>
                    <a:lnTo>
                      <a:pt x="132" y="164"/>
                    </a:lnTo>
                    <a:lnTo>
                      <a:pt x="140" y="172"/>
                    </a:lnTo>
                    <a:lnTo>
                      <a:pt x="152" y="180"/>
                    </a:lnTo>
                    <a:lnTo>
                      <a:pt x="144" y="130"/>
                    </a:lnTo>
                    <a:lnTo>
                      <a:pt x="144" y="118"/>
                    </a:lnTo>
                    <a:lnTo>
                      <a:pt x="148" y="108"/>
                    </a:lnTo>
                    <a:lnTo>
                      <a:pt x="152" y="104"/>
                    </a:lnTo>
                    <a:lnTo>
                      <a:pt x="156" y="100"/>
                    </a:lnTo>
                    <a:lnTo>
                      <a:pt x="162" y="100"/>
                    </a:lnTo>
                    <a:lnTo>
                      <a:pt x="166" y="100"/>
                    </a:lnTo>
                    <a:lnTo>
                      <a:pt x="170" y="10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3" name="Freeform 1775"/>
              <p:cNvSpPr>
                <a:spLocks/>
              </p:cNvSpPr>
              <p:nvPr/>
            </p:nvSpPr>
            <p:spPr bwMode="auto">
              <a:xfrm>
                <a:off x="4136" y="1966"/>
                <a:ext cx="170" cy="66"/>
              </a:xfrm>
              <a:custGeom>
                <a:avLst/>
                <a:gdLst>
                  <a:gd name="T0" fmla="*/ 166 w 170"/>
                  <a:gd name="T1" fmla="*/ 18 h 66"/>
                  <a:gd name="T2" fmla="*/ 162 w 170"/>
                  <a:gd name="T3" fmla="*/ 20 h 66"/>
                  <a:gd name="T4" fmla="*/ 156 w 170"/>
                  <a:gd name="T5" fmla="*/ 20 h 66"/>
                  <a:gd name="T6" fmla="*/ 144 w 170"/>
                  <a:gd name="T7" fmla="*/ 18 h 66"/>
                  <a:gd name="T8" fmla="*/ 114 w 170"/>
                  <a:gd name="T9" fmla="*/ 4 h 66"/>
                  <a:gd name="T10" fmla="*/ 100 w 170"/>
                  <a:gd name="T11" fmla="*/ 0 h 66"/>
                  <a:gd name="T12" fmla="*/ 86 w 170"/>
                  <a:gd name="T13" fmla="*/ 0 h 66"/>
                  <a:gd name="T14" fmla="*/ 72 w 170"/>
                  <a:gd name="T15" fmla="*/ 4 h 66"/>
                  <a:gd name="T16" fmla="*/ 56 w 170"/>
                  <a:gd name="T17" fmla="*/ 8 h 66"/>
                  <a:gd name="T18" fmla="*/ 38 w 170"/>
                  <a:gd name="T19" fmla="*/ 12 h 66"/>
                  <a:gd name="T20" fmla="*/ 20 w 170"/>
                  <a:gd name="T21" fmla="*/ 12 h 66"/>
                  <a:gd name="T22" fmla="*/ 0 w 170"/>
                  <a:gd name="T23" fmla="*/ 12 h 66"/>
                  <a:gd name="T24" fmla="*/ 4 w 170"/>
                  <a:gd name="T25" fmla="*/ 14 h 66"/>
                  <a:gd name="T26" fmla="*/ 10 w 170"/>
                  <a:gd name="T27" fmla="*/ 22 h 66"/>
                  <a:gd name="T28" fmla="*/ 16 w 170"/>
                  <a:gd name="T29" fmla="*/ 32 h 66"/>
                  <a:gd name="T30" fmla="*/ 16 w 170"/>
                  <a:gd name="T31" fmla="*/ 36 h 66"/>
                  <a:gd name="T32" fmla="*/ 14 w 170"/>
                  <a:gd name="T33" fmla="*/ 42 h 66"/>
                  <a:gd name="T34" fmla="*/ 10 w 170"/>
                  <a:gd name="T35" fmla="*/ 50 h 66"/>
                  <a:gd name="T36" fmla="*/ 30 w 170"/>
                  <a:gd name="T37" fmla="*/ 48 h 66"/>
                  <a:gd name="T38" fmla="*/ 40 w 170"/>
                  <a:gd name="T39" fmla="*/ 56 h 66"/>
                  <a:gd name="T40" fmla="*/ 54 w 170"/>
                  <a:gd name="T41" fmla="*/ 60 h 66"/>
                  <a:gd name="T42" fmla="*/ 70 w 170"/>
                  <a:gd name="T43" fmla="*/ 64 h 66"/>
                  <a:gd name="T44" fmla="*/ 88 w 170"/>
                  <a:gd name="T45" fmla="*/ 64 h 66"/>
                  <a:gd name="T46" fmla="*/ 126 w 170"/>
                  <a:gd name="T47" fmla="*/ 66 h 66"/>
                  <a:gd name="T48" fmla="*/ 164 w 170"/>
                  <a:gd name="T49" fmla="*/ 62 h 66"/>
                  <a:gd name="T50" fmla="*/ 168 w 170"/>
                  <a:gd name="T51" fmla="*/ 46 h 66"/>
                  <a:gd name="T52" fmla="*/ 170 w 170"/>
                  <a:gd name="T53" fmla="*/ 32 h 66"/>
                  <a:gd name="T54" fmla="*/ 170 w 170"/>
                  <a:gd name="T55" fmla="*/ 20 h 66"/>
                  <a:gd name="T56" fmla="*/ 168 w 170"/>
                  <a:gd name="T57" fmla="*/ 18 h 66"/>
                  <a:gd name="T58" fmla="*/ 166 w 170"/>
                  <a:gd name="T59" fmla="*/ 18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
                  <a:gd name="T91" fmla="*/ 0 h 66"/>
                  <a:gd name="T92" fmla="*/ 170 w 170"/>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 h="66">
                    <a:moveTo>
                      <a:pt x="166" y="18"/>
                    </a:moveTo>
                    <a:lnTo>
                      <a:pt x="162" y="20"/>
                    </a:lnTo>
                    <a:lnTo>
                      <a:pt x="156" y="20"/>
                    </a:lnTo>
                    <a:lnTo>
                      <a:pt x="144" y="18"/>
                    </a:lnTo>
                    <a:lnTo>
                      <a:pt x="114" y="4"/>
                    </a:lnTo>
                    <a:lnTo>
                      <a:pt x="100" y="0"/>
                    </a:lnTo>
                    <a:lnTo>
                      <a:pt x="86" y="0"/>
                    </a:lnTo>
                    <a:lnTo>
                      <a:pt x="72" y="4"/>
                    </a:lnTo>
                    <a:lnTo>
                      <a:pt x="56" y="8"/>
                    </a:lnTo>
                    <a:lnTo>
                      <a:pt x="38" y="12"/>
                    </a:lnTo>
                    <a:lnTo>
                      <a:pt x="20" y="12"/>
                    </a:lnTo>
                    <a:lnTo>
                      <a:pt x="0" y="12"/>
                    </a:lnTo>
                    <a:lnTo>
                      <a:pt x="4" y="14"/>
                    </a:lnTo>
                    <a:lnTo>
                      <a:pt x="10" y="22"/>
                    </a:lnTo>
                    <a:lnTo>
                      <a:pt x="16" y="32"/>
                    </a:lnTo>
                    <a:lnTo>
                      <a:pt x="16" y="36"/>
                    </a:lnTo>
                    <a:lnTo>
                      <a:pt x="14" y="42"/>
                    </a:lnTo>
                    <a:lnTo>
                      <a:pt x="10" y="50"/>
                    </a:lnTo>
                    <a:lnTo>
                      <a:pt x="30" y="48"/>
                    </a:lnTo>
                    <a:lnTo>
                      <a:pt x="40" y="56"/>
                    </a:lnTo>
                    <a:lnTo>
                      <a:pt x="54" y="60"/>
                    </a:lnTo>
                    <a:lnTo>
                      <a:pt x="70" y="64"/>
                    </a:lnTo>
                    <a:lnTo>
                      <a:pt x="88" y="64"/>
                    </a:lnTo>
                    <a:lnTo>
                      <a:pt x="126" y="66"/>
                    </a:lnTo>
                    <a:lnTo>
                      <a:pt x="164" y="62"/>
                    </a:lnTo>
                    <a:lnTo>
                      <a:pt x="168" y="46"/>
                    </a:lnTo>
                    <a:lnTo>
                      <a:pt x="170" y="32"/>
                    </a:lnTo>
                    <a:lnTo>
                      <a:pt x="170" y="20"/>
                    </a:lnTo>
                    <a:lnTo>
                      <a:pt x="168" y="18"/>
                    </a:lnTo>
                    <a:lnTo>
                      <a:pt x="166" y="1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4" name="Freeform 1776"/>
              <p:cNvSpPr>
                <a:spLocks/>
              </p:cNvSpPr>
              <p:nvPr/>
            </p:nvSpPr>
            <p:spPr bwMode="auto">
              <a:xfrm>
                <a:off x="4432" y="1960"/>
                <a:ext cx="234" cy="128"/>
              </a:xfrm>
              <a:custGeom>
                <a:avLst/>
                <a:gdLst>
                  <a:gd name="T0" fmla="*/ 232 w 234"/>
                  <a:gd name="T1" fmla="*/ 92 h 128"/>
                  <a:gd name="T2" fmla="*/ 234 w 234"/>
                  <a:gd name="T3" fmla="*/ 76 h 128"/>
                  <a:gd name="T4" fmla="*/ 232 w 234"/>
                  <a:gd name="T5" fmla="*/ 72 h 128"/>
                  <a:gd name="T6" fmla="*/ 232 w 234"/>
                  <a:gd name="T7" fmla="*/ 70 h 128"/>
                  <a:gd name="T8" fmla="*/ 228 w 234"/>
                  <a:gd name="T9" fmla="*/ 72 h 128"/>
                  <a:gd name="T10" fmla="*/ 226 w 234"/>
                  <a:gd name="T11" fmla="*/ 80 h 128"/>
                  <a:gd name="T12" fmla="*/ 220 w 234"/>
                  <a:gd name="T13" fmla="*/ 90 h 128"/>
                  <a:gd name="T14" fmla="*/ 214 w 234"/>
                  <a:gd name="T15" fmla="*/ 100 h 128"/>
                  <a:gd name="T16" fmla="*/ 206 w 234"/>
                  <a:gd name="T17" fmla="*/ 106 h 128"/>
                  <a:gd name="T18" fmla="*/ 198 w 234"/>
                  <a:gd name="T19" fmla="*/ 110 h 128"/>
                  <a:gd name="T20" fmla="*/ 190 w 234"/>
                  <a:gd name="T21" fmla="*/ 112 h 128"/>
                  <a:gd name="T22" fmla="*/ 180 w 234"/>
                  <a:gd name="T23" fmla="*/ 112 h 128"/>
                  <a:gd name="T24" fmla="*/ 162 w 234"/>
                  <a:gd name="T25" fmla="*/ 112 h 128"/>
                  <a:gd name="T26" fmla="*/ 144 w 234"/>
                  <a:gd name="T27" fmla="*/ 108 h 128"/>
                  <a:gd name="T28" fmla="*/ 130 w 234"/>
                  <a:gd name="T29" fmla="*/ 102 h 128"/>
                  <a:gd name="T30" fmla="*/ 118 w 234"/>
                  <a:gd name="T31" fmla="*/ 98 h 128"/>
                  <a:gd name="T32" fmla="*/ 110 w 234"/>
                  <a:gd name="T33" fmla="*/ 96 h 128"/>
                  <a:gd name="T34" fmla="*/ 90 w 234"/>
                  <a:gd name="T35" fmla="*/ 92 h 128"/>
                  <a:gd name="T36" fmla="*/ 76 w 234"/>
                  <a:gd name="T37" fmla="*/ 88 h 128"/>
                  <a:gd name="T38" fmla="*/ 60 w 234"/>
                  <a:gd name="T39" fmla="*/ 82 h 128"/>
                  <a:gd name="T40" fmla="*/ 48 w 234"/>
                  <a:gd name="T41" fmla="*/ 72 h 128"/>
                  <a:gd name="T42" fmla="*/ 42 w 234"/>
                  <a:gd name="T43" fmla="*/ 68 h 128"/>
                  <a:gd name="T44" fmla="*/ 38 w 234"/>
                  <a:gd name="T45" fmla="*/ 62 h 128"/>
                  <a:gd name="T46" fmla="*/ 36 w 234"/>
                  <a:gd name="T47" fmla="*/ 54 h 128"/>
                  <a:gd name="T48" fmla="*/ 36 w 234"/>
                  <a:gd name="T49" fmla="*/ 46 h 128"/>
                  <a:gd name="T50" fmla="*/ 40 w 234"/>
                  <a:gd name="T51" fmla="*/ 38 h 128"/>
                  <a:gd name="T52" fmla="*/ 44 w 234"/>
                  <a:gd name="T53" fmla="*/ 28 h 128"/>
                  <a:gd name="T54" fmla="*/ 56 w 234"/>
                  <a:gd name="T55" fmla="*/ 8 h 128"/>
                  <a:gd name="T56" fmla="*/ 58 w 234"/>
                  <a:gd name="T57" fmla="*/ 4 h 128"/>
                  <a:gd name="T58" fmla="*/ 58 w 234"/>
                  <a:gd name="T59" fmla="*/ 0 h 128"/>
                  <a:gd name="T60" fmla="*/ 56 w 234"/>
                  <a:gd name="T61" fmla="*/ 0 h 128"/>
                  <a:gd name="T62" fmla="*/ 54 w 234"/>
                  <a:gd name="T63" fmla="*/ 0 h 128"/>
                  <a:gd name="T64" fmla="*/ 44 w 234"/>
                  <a:gd name="T65" fmla="*/ 6 h 128"/>
                  <a:gd name="T66" fmla="*/ 20 w 234"/>
                  <a:gd name="T67" fmla="*/ 26 h 128"/>
                  <a:gd name="T68" fmla="*/ 0 w 234"/>
                  <a:gd name="T69" fmla="*/ 44 h 128"/>
                  <a:gd name="T70" fmla="*/ 2 w 234"/>
                  <a:gd name="T71" fmla="*/ 46 h 128"/>
                  <a:gd name="T72" fmla="*/ 6 w 234"/>
                  <a:gd name="T73" fmla="*/ 54 h 128"/>
                  <a:gd name="T74" fmla="*/ 14 w 234"/>
                  <a:gd name="T75" fmla="*/ 60 h 128"/>
                  <a:gd name="T76" fmla="*/ 20 w 234"/>
                  <a:gd name="T77" fmla="*/ 64 h 128"/>
                  <a:gd name="T78" fmla="*/ 26 w 234"/>
                  <a:gd name="T79" fmla="*/ 66 h 128"/>
                  <a:gd name="T80" fmla="*/ 30 w 234"/>
                  <a:gd name="T81" fmla="*/ 68 h 128"/>
                  <a:gd name="T82" fmla="*/ 32 w 234"/>
                  <a:gd name="T83" fmla="*/ 74 h 128"/>
                  <a:gd name="T84" fmla="*/ 32 w 234"/>
                  <a:gd name="T85" fmla="*/ 82 h 128"/>
                  <a:gd name="T86" fmla="*/ 32 w 234"/>
                  <a:gd name="T87" fmla="*/ 92 h 128"/>
                  <a:gd name="T88" fmla="*/ 56 w 234"/>
                  <a:gd name="T89" fmla="*/ 90 h 128"/>
                  <a:gd name="T90" fmla="*/ 66 w 234"/>
                  <a:gd name="T91" fmla="*/ 88 h 128"/>
                  <a:gd name="T92" fmla="*/ 74 w 234"/>
                  <a:gd name="T93" fmla="*/ 96 h 128"/>
                  <a:gd name="T94" fmla="*/ 84 w 234"/>
                  <a:gd name="T95" fmla="*/ 104 h 128"/>
                  <a:gd name="T96" fmla="*/ 104 w 234"/>
                  <a:gd name="T97" fmla="*/ 114 h 128"/>
                  <a:gd name="T98" fmla="*/ 126 w 234"/>
                  <a:gd name="T99" fmla="*/ 122 h 128"/>
                  <a:gd name="T100" fmla="*/ 146 w 234"/>
                  <a:gd name="T101" fmla="*/ 126 h 128"/>
                  <a:gd name="T102" fmla="*/ 168 w 234"/>
                  <a:gd name="T103" fmla="*/ 128 h 128"/>
                  <a:gd name="T104" fmla="*/ 186 w 234"/>
                  <a:gd name="T105" fmla="*/ 128 h 128"/>
                  <a:gd name="T106" fmla="*/ 212 w 234"/>
                  <a:gd name="T107" fmla="*/ 126 h 128"/>
                  <a:gd name="T108" fmla="*/ 222 w 234"/>
                  <a:gd name="T109" fmla="*/ 114 h 128"/>
                  <a:gd name="T110" fmla="*/ 228 w 234"/>
                  <a:gd name="T111" fmla="*/ 104 h 128"/>
                  <a:gd name="T112" fmla="*/ 232 w 234"/>
                  <a:gd name="T113" fmla="*/ 92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4"/>
                  <a:gd name="T172" fmla="*/ 0 h 128"/>
                  <a:gd name="T173" fmla="*/ 234 w 234"/>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4" h="128">
                    <a:moveTo>
                      <a:pt x="232" y="92"/>
                    </a:moveTo>
                    <a:lnTo>
                      <a:pt x="234" y="76"/>
                    </a:lnTo>
                    <a:lnTo>
                      <a:pt x="232" y="72"/>
                    </a:lnTo>
                    <a:lnTo>
                      <a:pt x="232" y="70"/>
                    </a:lnTo>
                    <a:lnTo>
                      <a:pt x="228" y="72"/>
                    </a:lnTo>
                    <a:lnTo>
                      <a:pt x="226" y="80"/>
                    </a:lnTo>
                    <a:lnTo>
                      <a:pt x="220" y="90"/>
                    </a:lnTo>
                    <a:lnTo>
                      <a:pt x="214" y="100"/>
                    </a:lnTo>
                    <a:lnTo>
                      <a:pt x="206" y="106"/>
                    </a:lnTo>
                    <a:lnTo>
                      <a:pt x="198" y="110"/>
                    </a:lnTo>
                    <a:lnTo>
                      <a:pt x="190" y="112"/>
                    </a:lnTo>
                    <a:lnTo>
                      <a:pt x="180" y="112"/>
                    </a:lnTo>
                    <a:lnTo>
                      <a:pt x="162" y="112"/>
                    </a:lnTo>
                    <a:lnTo>
                      <a:pt x="144" y="108"/>
                    </a:lnTo>
                    <a:lnTo>
                      <a:pt x="130" y="102"/>
                    </a:lnTo>
                    <a:lnTo>
                      <a:pt x="118" y="98"/>
                    </a:lnTo>
                    <a:lnTo>
                      <a:pt x="110" y="96"/>
                    </a:lnTo>
                    <a:lnTo>
                      <a:pt x="90" y="92"/>
                    </a:lnTo>
                    <a:lnTo>
                      <a:pt x="76" y="88"/>
                    </a:lnTo>
                    <a:lnTo>
                      <a:pt x="60" y="82"/>
                    </a:lnTo>
                    <a:lnTo>
                      <a:pt x="48" y="72"/>
                    </a:lnTo>
                    <a:lnTo>
                      <a:pt x="42" y="68"/>
                    </a:lnTo>
                    <a:lnTo>
                      <a:pt x="38" y="62"/>
                    </a:lnTo>
                    <a:lnTo>
                      <a:pt x="36" y="54"/>
                    </a:lnTo>
                    <a:lnTo>
                      <a:pt x="36" y="46"/>
                    </a:lnTo>
                    <a:lnTo>
                      <a:pt x="40" y="38"/>
                    </a:lnTo>
                    <a:lnTo>
                      <a:pt x="44" y="28"/>
                    </a:lnTo>
                    <a:lnTo>
                      <a:pt x="56" y="8"/>
                    </a:lnTo>
                    <a:lnTo>
                      <a:pt x="58" y="4"/>
                    </a:lnTo>
                    <a:lnTo>
                      <a:pt x="58" y="0"/>
                    </a:lnTo>
                    <a:lnTo>
                      <a:pt x="56" y="0"/>
                    </a:lnTo>
                    <a:lnTo>
                      <a:pt x="54" y="0"/>
                    </a:lnTo>
                    <a:lnTo>
                      <a:pt x="44" y="6"/>
                    </a:lnTo>
                    <a:lnTo>
                      <a:pt x="20" y="26"/>
                    </a:lnTo>
                    <a:lnTo>
                      <a:pt x="0" y="44"/>
                    </a:lnTo>
                    <a:lnTo>
                      <a:pt x="2" y="46"/>
                    </a:lnTo>
                    <a:lnTo>
                      <a:pt x="6" y="54"/>
                    </a:lnTo>
                    <a:lnTo>
                      <a:pt x="14" y="60"/>
                    </a:lnTo>
                    <a:lnTo>
                      <a:pt x="20" y="64"/>
                    </a:lnTo>
                    <a:lnTo>
                      <a:pt x="26" y="66"/>
                    </a:lnTo>
                    <a:lnTo>
                      <a:pt x="30" y="68"/>
                    </a:lnTo>
                    <a:lnTo>
                      <a:pt x="32" y="74"/>
                    </a:lnTo>
                    <a:lnTo>
                      <a:pt x="32" y="82"/>
                    </a:lnTo>
                    <a:lnTo>
                      <a:pt x="32" y="92"/>
                    </a:lnTo>
                    <a:lnTo>
                      <a:pt x="56" y="90"/>
                    </a:lnTo>
                    <a:lnTo>
                      <a:pt x="66" y="88"/>
                    </a:lnTo>
                    <a:lnTo>
                      <a:pt x="74" y="96"/>
                    </a:lnTo>
                    <a:lnTo>
                      <a:pt x="84" y="104"/>
                    </a:lnTo>
                    <a:lnTo>
                      <a:pt x="104" y="114"/>
                    </a:lnTo>
                    <a:lnTo>
                      <a:pt x="126" y="122"/>
                    </a:lnTo>
                    <a:lnTo>
                      <a:pt x="146" y="126"/>
                    </a:lnTo>
                    <a:lnTo>
                      <a:pt x="168" y="128"/>
                    </a:lnTo>
                    <a:lnTo>
                      <a:pt x="186" y="128"/>
                    </a:lnTo>
                    <a:lnTo>
                      <a:pt x="212" y="126"/>
                    </a:lnTo>
                    <a:lnTo>
                      <a:pt x="222" y="114"/>
                    </a:lnTo>
                    <a:lnTo>
                      <a:pt x="228" y="104"/>
                    </a:lnTo>
                    <a:lnTo>
                      <a:pt x="232" y="9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5" name="Freeform 1777"/>
              <p:cNvSpPr>
                <a:spLocks/>
              </p:cNvSpPr>
              <p:nvPr/>
            </p:nvSpPr>
            <p:spPr bwMode="auto">
              <a:xfrm>
                <a:off x="4720" y="1988"/>
                <a:ext cx="262" cy="104"/>
              </a:xfrm>
              <a:custGeom>
                <a:avLst/>
                <a:gdLst>
                  <a:gd name="T0" fmla="*/ 260 w 262"/>
                  <a:gd name="T1" fmla="*/ 24 h 104"/>
                  <a:gd name="T2" fmla="*/ 262 w 262"/>
                  <a:gd name="T3" fmla="*/ 8 h 104"/>
                  <a:gd name="T4" fmla="*/ 262 w 262"/>
                  <a:gd name="T5" fmla="*/ 2 h 104"/>
                  <a:gd name="T6" fmla="*/ 254 w 262"/>
                  <a:gd name="T7" fmla="*/ 18 h 104"/>
                  <a:gd name="T8" fmla="*/ 238 w 262"/>
                  <a:gd name="T9" fmla="*/ 40 h 104"/>
                  <a:gd name="T10" fmla="*/ 214 w 262"/>
                  <a:gd name="T11" fmla="*/ 56 h 104"/>
                  <a:gd name="T12" fmla="*/ 196 w 262"/>
                  <a:gd name="T13" fmla="*/ 60 h 104"/>
                  <a:gd name="T14" fmla="*/ 172 w 262"/>
                  <a:gd name="T15" fmla="*/ 54 h 104"/>
                  <a:gd name="T16" fmla="*/ 150 w 262"/>
                  <a:gd name="T17" fmla="*/ 50 h 104"/>
                  <a:gd name="T18" fmla="*/ 134 w 262"/>
                  <a:gd name="T19" fmla="*/ 46 h 104"/>
                  <a:gd name="T20" fmla="*/ 132 w 262"/>
                  <a:gd name="T21" fmla="*/ 36 h 104"/>
                  <a:gd name="T22" fmla="*/ 148 w 262"/>
                  <a:gd name="T23" fmla="*/ 22 h 104"/>
                  <a:gd name="T24" fmla="*/ 150 w 262"/>
                  <a:gd name="T25" fmla="*/ 18 h 104"/>
                  <a:gd name="T26" fmla="*/ 134 w 262"/>
                  <a:gd name="T27" fmla="*/ 20 h 104"/>
                  <a:gd name="T28" fmla="*/ 122 w 262"/>
                  <a:gd name="T29" fmla="*/ 28 h 104"/>
                  <a:gd name="T30" fmla="*/ 92 w 262"/>
                  <a:gd name="T31" fmla="*/ 52 h 104"/>
                  <a:gd name="T32" fmla="*/ 74 w 262"/>
                  <a:gd name="T33" fmla="*/ 58 h 104"/>
                  <a:gd name="T34" fmla="*/ 60 w 262"/>
                  <a:gd name="T35" fmla="*/ 52 h 104"/>
                  <a:gd name="T36" fmla="*/ 32 w 262"/>
                  <a:gd name="T37" fmla="*/ 18 h 104"/>
                  <a:gd name="T38" fmla="*/ 22 w 262"/>
                  <a:gd name="T39" fmla="*/ 4 h 104"/>
                  <a:gd name="T40" fmla="*/ 26 w 262"/>
                  <a:gd name="T41" fmla="*/ 18 h 104"/>
                  <a:gd name="T42" fmla="*/ 18 w 262"/>
                  <a:gd name="T43" fmla="*/ 34 h 104"/>
                  <a:gd name="T44" fmla="*/ 6 w 262"/>
                  <a:gd name="T45" fmla="*/ 46 h 104"/>
                  <a:gd name="T46" fmla="*/ 14 w 262"/>
                  <a:gd name="T47" fmla="*/ 70 h 104"/>
                  <a:gd name="T48" fmla="*/ 20 w 262"/>
                  <a:gd name="T49" fmla="*/ 86 h 104"/>
                  <a:gd name="T50" fmla="*/ 20 w 262"/>
                  <a:gd name="T51" fmla="*/ 96 h 104"/>
                  <a:gd name="T52" fmla="*/ 10 w 262"/>
                  <a:gd name="T53" fmla="*/ 104 h 104"/>
                  <a:gd name="T54" fmla="*/ 70 w 262"/>
                  <a:gd name="T55" fmla="*/ 98 h 104"/>
                  <a:gd name="T56" fmla="*/ 110 w 262"/>
                  <a:gd name="T57" fmla="*/ 98 h 104"/>
                  <a:gd name="T58" fmla="*/ 144 w 262"/>
                  <a:gd name="T59" fmla="*/ 98 h 104"/>
                  <a:gd name="T60" fmla="*/ 198 w 262"/>
                  <a:gd name="T61" fmla="*/ 92 h 104"/>
                  <a:gd name="T62" fmla="*/ 242 w 262"/>
                  <a:gd name="T63" fmla="*/ 46 h 104"/>
                  <a:gd name="T64" fmla="*/ 252 w 262"/>
                  <a:gd name="T65" fmla="*/ 3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104"/>
                  <a:gd name="T101" fmla="*/ 262 w 26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104">
                    <a:moveTo>
                      <a:pt x="256" y="28"/>
                    </a:moveTo>
                    <a:lnTo>
                      <a:pt x="260" y="24"/>
                    </a:lnTo>
                    <a:lnTo>
                      <a:pt x="262" y="20"/>
                    </a:lnTo>
                    <a:lnTo>
                      <a:pt x="262" y="8"/>
                    </a:lnTo>
                    <a:lnTo>
                      <a:pt x="262" y="0"/>
                    </a:lnTo>
                    <a:lnTo>
                      <a:pt x="262" y="2"/>
                    </a:lnTo>
                    <a:lnTo>
                      <a:pt x="260" y="10"/>
                    </a:lnTo>
                    <a:lnTo>
                      <a:pt x="254" y="18"/>
                    </a:lnTo>
                    <a:lnTo>
                      <a:pt x="248" y="30"/>
                    </a:lnTo>
                    <a:lnTo>
                      <a:pt x="238" y="40"/>
                    </a:lnTo>
                    <a:lnTo>
                      <a:pt x="226" y="50"/>
                    </a:lnTo>
                    <a:lnTo>
                      <a:pt x="214" y="56"/>
                    </a:lnTo>
                    <a:lnTo>
                      <a:pt x="202" y="60"/>
                    </a:lnTo>
                    <a:lnTo>
                      <a:pt x="196" y="60"/>
                    </a:lnTo>
                    <a:lnTo>
                      <a:pt x="190" y="58"/>
                    </a:lnTo>
                    <a:lnTo>
                      <a:pt x="172" y="54"/>
                    </a:lnTo>
                    <a:lnTo>
                      <a:pt x="160" y="52"/>
                    </a:lnTo>
                    <a:lnTo>
                      <a:pt x="150" y="50"/>
                    </a:lnTo>
                    <a:lnTo>
                      <a:pt x="142" y="50"/>
                    </a:lnTo>
                    <a:lnTo>
                      <a:pt x="134" y="46"/>
                    </a:lnTo>
                    <a:lnTo>
                      <a:pt x="130" y="42"/>
                    </a:lnTo>
                    <a:lnTo>
                      <a:pt x="132" y="36"/>
                    </a:lnTo>
                    <a:lnTo>
                      <a:pt x="136" y="32"/>
                    </a:lnTo>
                    <a:lnTo>
                      <a:pt x="148" y="22"/>
                    </a:lnTo>
                    <a:lnTo>
                      <a:pt x="154" y="20"/>
                    </a:lnTo>
                    <a:lnTo>
                      <a:pt x="150" y="18"/>
                    </a:lnTo>
                    <a:lnTo>
                      <a:pt x="144" y="18"/>
                    </a:lnTo>
                    <a:lnTo>
                      <a:pt x="134" y="20"/>
                    </a:lnTo>
                    <a:lnTo>
                      <a:pt x="128" y="24"/>
                    </a:lnTo>
                    <a:lnTo>
                      <a:pt x="122" y="28"/>
                    </a:lnTo>
                    <a:lnTo>
                      <a:pt x="108" y="40"/>
                    </a:lnTo>
                    <a:lnTo>
                      <a:pt x="92" y="52"/>
                    </a:lnTo>
                    <a:lnTo>
                      <a:pt x="84" y="56"/>
                    </a:lnTo>
                    <a:lnTo>
                      <a:pt x="74" y="58"/>
                    </a:lnTo>
                    <a:lnTo>
                      <a:pt x="66" y="58"/>
                    </a:lnTo>
                    <a:lnTo>
                      <a:pt x="60" y="52"/>
                    </a:lnTo>
                    <a:lnTo>
                      <a:pt x="44" y="36"/>
                    </a:lnTo>
                    <a:lnTo>
                      <a:pt x="32" y="18"/>
                    </a:lnTo>
                    <a:lnTo>
                      <a:pt x="18" y="0"/>
                    </a:lnTo>
                    <a:lnTo>
                      <a:pt x="22" y="4"/>
                    </a:lnTo>
                    <a:lnTo>
                      <a:pt x="24" y="10"/>
                    </a:lnTo>
                    <a:lnTo>
                      <a:pt x="26" y="18"/>
                    </a:lnTo>
                    <a:lnTo>
                      <a:pt x="22" y="26"/>
                    </a:lnTo>
                    <a:lnTo>
                      <a:pt x="18" y="34"/>
                    </a:lnTo>
                    <a:lnTo>
                      <a:pt x="12" y="42"/>
                    </a:lnTo>
                    <a:lnTo>
                      <a:pt x="6" y="46"/>
                    </a:lnTo>
                    <a:lnTo>
                      <a:pt x="0" y="50"/>
                    </a:lnTo>
                    <a:lnTo>
                      <a:pt x="14" y="70"/>
                    </a:lnTo>
                    <a:lnTo>
                      <a:pt x="18" y="78"/>
                    </a:lnTo>
                    <a:lnTo>
                      <a:pt x="20" y="86"/>
                    </a:lnTo>
                    <a:lnTo>
                      <a:pt x="20" y="92"/>
                    </a:lnTo>
                    <a:lnTo>
                      <a:pt x="20" y="96"/>
                    </a:lnTo>
                    <a:lnTo>
                      <a:pt x="16" y="100"/>
                    </a:lnTo>
                    <a:lnTo>
                      <a:pt x="10" y="104"/>
                    </a:lnTo>
                    <a:lnTo>
                      <a:pt x="42" y="100"/>
                    </a:lnTo>
                    <a:lnTo>
                      <a:pt x="70" y="98"/>
                    </a:lnTo>
                    <a:lnTo>
                      <a:pt x="96" y="94"/>
                    </a:lnTo>
                    <a:lnTo>
                      <a:pt x="110" y="98"/>
                    </a:lnTo>
                    <a:lnTo>
                      <a:pt x="126" y="98"/>
                    </a:lnTo>
                    <a:lnTo>
                      <a:pt x="144" y="98"/>
                    </a:lnTo>
                    <a:lnTo>
                      <a:pt x="164" y="98"/>
                    </a:lnTo>
                    <a:lnTo>
                      <a:pt x="198" y="92"/>
                    </a:lnTo>
                    <a:lnTo>
                      <a:pt x="226" y="84"/>
                    </a:lnTo>
                    <a:lnTo>
                      <a:pt x="242" y="46"/>
                    </a:lnTo>
                    <a:lnTo>
                      <a:pt x="248" y="34"/>
                    </a:lnTo>
                    <a:lnTo>
                      <a:pt x="252" y="30"/>
                    </a:lnTo>
                    <a:lnTo>
                      <a:pt x="256" y="2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6" name="Freeform 1778"/>
              <p:cNvSpPr>
                <a:spLocks/>
              </p:cNvSpPr>
              <p:nvPr/>
            </p:nvSpPr>
            <p:spPr bwMode="auto">
              <a:xfrm>
                <a:off x="3798" y="1974"/>
                <a:ext cx="142" cy="36"/>
              </a:xfrm>
              <a:custGeom>
                <a:avLst/>
                <a:gdLst>
                  <a:gd name="T0" fmla="*/ 142 w 142"/>
                  <a:gd name="T1" fmla="*/ 10 h 36"/>
                  <a:gd name="T2" fmla="*/ 136 w 142"/>
                  <a:gd name="T3" fmla="*/ 16 h 36"/>
                  <a:gd name="T4" fmla="*/ 130 w 142"/>
                  <a:gd name="T5" fmla="*/ 20 h 36"/>
                  <a:gd name="T6" fmla="*/ 124 w 142"/>
                  <a:gd name="T7" fmla="*/ 22 h 36"/>
                  <a:gd name="T8" fmla="*/ 110 w 142"/>
                  <a:gd name="T9" fmla="*/ 26 h 36"/>
                  <a:gd name="T10" fmla="*/ 94 w 142"/>
                  <a:gd name="T11" fmla="*/ 26 h 36"/>
                  <a:gd name="T12" fmla="*/ 80 w 142"/>
                  <a:gd name="T13" fmla="*/ 24 h 36"/>
                  <a:gd name="T14" fmla="*/ 64 w 142"/>
                  <a:gd name="T15" fmla="*/ 20 h 36"/>
                  <a:gd name="T16" fmla="*/ 50 w 142"/>
                  <a:gd name="T17" fmla="*/ 14 h 36"/>
                  <a:gd name="T18" fmla="*/ 38 w 142"/>
                  <a:gd name="T19" fmla="*/ 10 h 36"/>
                  <a:gd name="T20" fmla="*/ 28 w 142"/>
                  <a:gd name="T21" fmla="*/ 4 h 36"/>
                  <a:gd name="T22" fmla="*/ 22 w 142"/>
                  <a:gd name="T23" fmla="*/ 0 h 36"/>
                  <a:gd name="T24" fmla="*/ 14 w 142"/>
                  <a:gd name="T25" fmla="*/ 2 h 36"/>
                  <a:gd name="T26" fmla="*/ 8 w 142"/>
                  <a:gd name="T27" fmla="*/ 4 h 36"/>
                  <a:gd name="T28" fmla="*/ 4 w 142"/>
                  <a:gd name="T29" fmla="*/ 8 h 36"/>
                  <a:gd name="T30" fmla="*/ 0 w 142"/>
                  <a:gd name="T31" fmla="*/ 12 h 36"/>
                  <a:gd name="T32" fmla="*/ 2 w 142"/>
                  <a:gd name="T33" fmla="*/ 14 h 36"/>
                  <a:gd name="T34" fmla="*/ 4 w 142"/>
                  <a:gd name="T35" fmla="*/ 18 h 36"/>
                  <a:gd name="T36" fmla="*/ 14 w 142"/>
                  <a:gd name="T37" fmla="*/ 24 h 36"/>
                  <a:gd name="T38" fmla="*/ 32 w 142"/>
                  <a:gd name="T39" fmla="*/ 34 h 36"/>
                  <a:gd name="T40" fmla="*/ 56 w 142"/>
                  <a:gd name="T41" fmla="*/ 36 h 36"/>
                  <a:gd name="T42" fmla="*/ 84 w 142"/>
                  <a:gd name="T43" fmla="*/ 36 h 36"/>
                  <a:gd name="T44" fmla="*/ 114 w 142"/>
                  <a:gd name="T45" fmla="*/ 34 h 36"/>
                  <a:gd name="T46" fmla="*/ 140 w 142"/>
                  <a:gd name="T47" fmla="*/ 32 h 36"/>
                  <a:gd name="T48" fmla="*/ 142 w 142"/>
                  <a:gd name="T49" fmla="*/ 18 h 36"/>
                  <a:gd name="T50" fmla="*/ 142 w 142"/>
                  <a:gd name="T51" fmla="*/ 1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
                  <a:gd name="T79" fmla="*/ 0 h 36"/>
                  <a:gd name="T80" fmla="*/ 142 w 142"/>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 h="36">
                    <a:moveTo>
                      <a:pt x="142" y="10"/>
                    </a:moveTo>
                    <a:lnTo>
                      <a:pt x="136" y="16"/>
                    </a:lnTo>
                    <a:lnTo>
                      <a:pt x="130" y="20"/>
                    </a:lnTo>
                    <a:lnTo>
                      <a:pt x="124" y="22"/>
                    </a:lnTo>
                    <a:lnTo>
                      <a:pt x="110" y="26"/>
                    </a:lnTo>
                    <a:lnTo>
                      <a:pt x="94" y="26"/>
                    </a:lnTo>
                    <a:lnTo>
                      <a:pt x="80" y="24"/>
                    </a:lnTo>
                    <a:lnTo>
                      <a:pt x="64" y="20"/>
                    </a:lnTo>
                    <a:lnTo>
                      <a:pt x="50" y="14"/>
                    </a:lnTo>
                    <a:lnTo>
                      <a:pt x="38" y="10"/>
                    </a:lnTo>
                    <a:lnTo>
                      <a:pt x="28" y="4"/>
                    </a:lnTo>
                    <a:lnTo>
                      <a:pt x="22" y="0"/>
                    </a:lnTo>
                    <a:lnTo>
                      <a:pt x="14" y="2"/>
                    </a:lnTo>
                    <a:lnTo>
                      <a:pt x="8" y="4"/>
                    </a:lnTo>
                    <a:lnTo>
                      <a:pt x="4" y="8"/>
                    </a:lnTo>
                    <a:lnTo>
                      <a:pt x="0" y="12"/>
                    </a:lnTo>
                    <a:lnTo>
                      <a:pt x="2" y="14"/>
                    </a:lnTo>
                    <a:lnTo>
                      <a:pt x="4" y="18"/>
                    </a:lnTo>
                    <a:lnTo>
                      <a:pt x="14" y="24"/>
                    </a:lnTo>
                    <a:lnTo>
                      <a:pt x="32" y="34"/>
                    </a:lnTo>
                    <a:lnTo>
                      <a:pt x="56" y="36"/>
                    </a:lnTo>
                    <a:lnTo>
                      <a:pt x="84" y="36"/>
                    </a:lnTo>
                    <a:lnTo>
                      <a:pt x="114" y="34"/>
                    </a:lnTo>
                    <a:lnTo>
                      <a:pt x="140" y="32"/>
                    </a:lnTo>
                    <a:lnTo>
                      <a:pt x="142" y="18"/>
                    </a:lnTo>
                    <a:lnTo>
                      <a:pt x="142" y="1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7" name="Freeform 1779"/>
              <p:cNvSpPr>
                <a:spLocks/>
              </p:cNvSpPr>
              <p:nvPr/>
            </p:nvSpPr>
            <p:spPr bwMode="auto">
              <a:xfrm>
                <a:off x="5304" y="1984"/>
                <a:ext cx="224" cy="134"/>
              </a:xfrm>
              <a:custGeom>
                <a:avLst/>
                <a:gdLst>
                  <a:gd name="T0" fmla="*/ 176 w 224"/>
                  <a:gd name="T1" fmla="*/ 32 h 134"/>
                  <a:gd name="T2" fmla="*/ 166 w 224"/>
                  <a:gd name="T3" fmla="*/ 30 h 134"/>
                  <a:gd name="T4" fmla="*/ 158 w 224"/>
                  <a:gd name="T5" fmla="*/ 26 h 134"/>
                  <a:gd name="T6" fmla="*/ 152 w 224"/>
                  <a:gd name="T7" fmla="*/ 22 h 134"/>
                  <a:gd name="T8" fmla="*/ 148 w 224"/>
                  <a:gd name="T9" fmla="*/ 16 h 134"/>
                  <a:gd name="T10" fmla="*/ 146 w 224"/>
                  <a:gd name="T11" fmla="*/ 6 h 134"/>
                  <a:gd name="T12" fmla="*/ 146 w 224"/>
                  <a:gd name="T13" fmla="*/ 0 h 134"/>
                  <a:gd name="T14" fmla="*/ 142 w 224"/>
                  <a:gd name="T15" fmla="*/ 8 h 134"/>
                  <a:gd name="T16" fmla="*/ 140 w 224"/>
                  <a:gd name="T17" fmla="*/ 18 h 134"/>
                  <a:gd name="T18" fmla="*/ 142 w 224"/>
                  <a:gd name="T19" fmla="*/ 30 h 134"/>
                  <a:gd name="T20" fmla="*/ 146 w 224"/>
                  <a:gd name="T21" fmla="*/ 48 h 134"/>
                  <a:gd name="T22" fmla="*/ 146 w 224"/>
                  <a:gd name="T23" fmla="*/ 58 h 134"/>
                  <a:gd name="T24" fmla="*/ 146 w 224"/>
                  <a:gd name="T25" fmla="*/ 64 h 134"/>
                  <a:gd name="T26" fmla="*/ 142 w 224"/>
                  <a:gd name="T27" fmla="*/ 68 h 134"/>
                  <a:gd name="T28" fmla="*/ 136 w 224"/>
                  <a:gd name="T29" fmla="*/ 72 h 134"/>
                  <a:gd name="T30" fmla="*/ 120 w 224"/>
                  <a:gd name="T31" fmla="*/ 78 h 134"/>
                  <a:gd name="T32" fmla="*/ 96 w 224"/>
                  <a:gd name="T33" fmla="*/ 90 h 134"/>
                  <a:gd name="T34" fmla="*/ 82 w 224"/>
                  <a:gd name="T35" fmla="*/ 94 h 134"/>
                  <a:gd name="T36" fmla="*/ 70 w 224"/>
                  <a:gd name="T37" fmla="*/ 96 h 134"/>
                  <a:gd name="T38" fmla="*/ 56 w 224"/>
                  <a:gd name="T39" fmla="*/ 94 h 134"/>
                  <a:gd name="T40" fmla="*/ 44 w 224"/>
                  <a:gd name="T41" fmla="*/ 90 h 134"/>
                  <a:gd name="T42" fmla="*/ 34 w 224"/>
                  <a:gd name="T43" fmla="*/ 84 h 134"/>
                  <a:gd name="T44" fmla="*/ 22 w 224"/>
                  <a:gd name="T45" fmla="*/ 76 h 134"/>
                  <a:gd name="T46" fmla="*/ 2 w 224"/>
                  <a:gd name="T47" fmla="*/ 60 h 134"/>
                  <a:gd name="T48" fmla="*/ 0 w 224"/>
                  <a:gd name="T49" fmla="*/ 86 h 134"/>
                  <a:gd name="T50" fmla="*/ 8 w 224"/>
                  <a:gd name="T51" fmla="*/ 98 h 134"/>
                  <a:gd name="T52" fmla="*/ 18 w 224"/>
                  <a:gd name="T53" fmla="*/ 106 h 134"/>
                  <a:gd name="T54" fmla="*/ 30 w 224"/>
                  <a:gd name="T55" fmla="*/ 116 h 134"/>
                  <a:gd name="T56" fmla="*/ 42 w 224"/>
                  <a:gd name="T57" fmla="*/ 124 h 134"/>
                  <a:gd name="T58" fmla="*/ 56 w 224"/>
                  <a:gd name="T59" fmla="*/ 130 h 134"/>
                  <a:gd name="T60" fmla="*/ 68 w 224"/>
                  <a:gd name="T61" fmla="*/ 134 h 134"/>
                  <a:gd name="T62" fmla="*/ 80 w 224"/>
                  <a:gd name="T63" fmla="*/ 134 h 134"/>
                  <a:gd name="T64" fmla="*/ 90 w 224"/>
                  <a:gd name="T65" fmla="*/ 134 h 134"/>
                  <a:gd name="T66" fmla="*/ 100 w 224"/>
                  <a:gd name="T67" fmla="*/ 130 h 134"/>
                  <a:gd name="T68" fmla="*/ 108 w 224"/>
                  <a:gd name="T69" fmla="*/ 126 h 134"/>
                  <a:gd name="T70" fmla="*/ 116 w 224"/>
                  <a:gd name="T71" fmla="*/ 122 h 134"/>
                  <a:gd name="T72" fmla="*/ 130 w 224"/>
                  <a:gd name="T73" fmla="*/ 110 h 134"/>
                  <a:gd name="T74" fmla="*/ 140 w 224"/>
                  <a:gd name="T75" fmla="*/ 98 h 134"/>
                  <a:gd name="T76" fmla="*/ 148 w 224"/>
                  <a:gd name="T77" fmla="*/ 86 h 134"/>
                  <a:gd name="T78" fmla="*/ 160 w 224"/>
                  <a:gd name="T79" fmla="*/ 86 h 134"/>
                  <a:gd name="T80" fmla="*/ 170 w 224"/>
                  <a:gd name="T81" fmla="*/ 84 h 134"/>
                  <a:gd name="T82" fmla="*/ 178 w 224"/>
                  <a:gd name="T83" fmla="*/ 78 h 134"/>
                  <a:gd name="T84" fmla="*/ 184 w 224"/>
                  <a:gd name="T85" fmla="*/ 72 h 134"/>
                  <a:gd name="T86" fmla="*/ 188 w 224"/>
                  <a:gd name="T87" fmla="*/ 66 h 134"/>
                  <a:gd name="T88" fmla="*/ 190 w 224"/>
                  <a:gd name="T89" fmla="*/ 58 h 134"/>
                  <a:gd name="T90" fmla="*/ 192 w 224"/>
                  <a:gd name="T91" fmla="*/ 52 h 134"/>
                  <a:gd name="T92" fmla="*/ 218 w 224"/>
                  <a:gd name="T93" fmla="*/ 58 h 134"/>
                  <a:gd name="T94" fmla="*/ 224 w 224"/>
                  <a:gd name="T95" fmla="*/ 40 h 134"/>
                  <a:gd name="T96" fmla="*/ 212 w 224"/>
                  <a:gd name="T97" fmla="*/ 36 h 134"/>
                  <a:gd name="T98" fmla="*/ 198 w 224"/>
                  <a:gd name="T99" fmla="*/ 32 h 134"/>
                  <a:gd name="T100" fmla="*/ 176 w 224"/>
                  <a:gd name="T101" fmla="*/ 32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4"/>
                  <a:gd name="T154" fmla="*/ 0 h 134"/>
                  <a:gd name="T155" fmla="*/ 224 w 224"/>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4" h="134">
                    <a:moveTo>
                      <a:pt x="176" y="32"/>
                    </a:moveTo>
                    <a:lnTo>
                      <a:pt x="166" y="30"/>
                    </a:lnTo>
                    <a:lnTo>
                      <a:pt x="158" y="26"/>
                    </a:lnTo>
                    <a:lnTo>
                      <a:pt x="152" y="22"/>
                    </a:lnTo>
                    <a:lnTo>
                      <a:pt x="148" y="16"/>
                    </a:lnTo>
                    <a:lnTo>
                      <a:pt x="146" y="6"/>
                    </a:lnTo>
                    <a:lnTo>
                      <a:pt x="146" y="0"/>
                    </a:lnTo>
                    <a:lnTo>
                      <a:pt x="142" y="8"/>
                    </a:lnTo>
                    <a:lnTo>
                      <a:pt x="140" y="18"/>
                    </a:lnTo>
                    <a:lnTo>
                      <a:pt x="142" y="30"/>
                    </a:lnTo>
                    <a:lnTo>
                      <a:pt x="146" y="48"/>
                    </a:lnTo>
                    <a:lnTo>
                      <a:pt x="146" y="58"/>
                    </a:lnTo>
                    <a:lnTo>
                      <a:pt x="146" y="64"/>
                    </a:lnTo>
                    <a:lnTo>
                      <a:pt x="142" y="68"/>
                    </a:lnTo>
                    <a:lnTo>
                      <a:pt x="136" y="72"/>
                    </a:lnTo>
                    <a:lnTo>
                      <a:pt x="120" y="78"/>
                    </a:lnTo>
                    <a:lnTo>
                      <a:pt x="96" y="90"/>
                    </a:lnTo>
                    <a:lnTo>
                      <a:pt x="82" y="94"/>
                    </a:lnTo>
                    <a:lnTo>
                      <a:pt x="70" y="96"/>
                    </a:lnTo>
                    <a:lnTo>
                      <a:pt x="56" y="94"/>
                    </a:lnTo>
                    <a:lnTo>
                      <a:pt x="44" y="90"/>
                    </a:lnTo>
                    <a:lnTo>
                      <a:pt x="34" y="84"/>
                    </a:lnTo>
                    <a:lnTo>
                      <a:pt x="22" y="76"/>
                    </a:lnTo>
                    <a:lnTo>
                      <a:pt x="2" y="60"/>
                    </a:lnTo>
                    <a:lnTo>
                      <a:pt x="0" y="86"/>
                    </a:lnTo>
                    <a:lnTo>
                      <a:pt x="8" y="98"/>
                    </a:lnTo>
                    <a:lnTo>
                      <a:pt x="18" y="106"/>
                    </a:lnTo>
                    <a:lnTo>
                      <a:pt x="30" y="116"/>
                    </a:lnTo>
                    <a:lnTo>
                      <a:pt x="42" y="124"/>
                    </a:lnTo>
                    <a:lnTo>
                      <a:pt x="56" y="130"/>
                    </a:lnTo>
                    <a:lnTo>
                      <a:pt x="68" y="134"/>
                    </a:lnTo>
                    <a:lnTo>
                      <a:pt x="80" y="134"/>
                    </a:lnTo>
                    <a:lnTo>
                      <a:pt x="90" y="134"/>
                    </a:lnTo>
                    <a:lnTo>
                      <a:pt x="100" y="130"/>
                    </a:lnTo>
                    <a:lnTo>
                      <a:pt x="108" y="126"/>
                    </a:lnTo>
                    <a:lnTo>
                      <a:pt x="116" y="122"/>
                    </a:lnTo>
                    <a:lnTo>
                      <a:pt x="130" y="110"/>
                    </a:lnTo>
                    <a:lnTo>
                      <a:pt x="140" y="98"/>
                    </a:lnTo>
                    <a:lnTo>
                      <a:pt x="148" y="86"/>
                    </a:lnTo>
                    <a:lnTo>
                      <a:pt x="160" y="86"/>
                    </a:lnTo>
                    <a:lnTo>
                      <a:pt x="170" y="84"/>
                    </a:lnTo>
                    <a:lnTo>
                      <a:pt x="178" y="78"/>
                    </a:lnTo>
                    <a:lnTo>
                      <a:pt x="184" y="72"/>
                    </a:lnTo>
                    <a:lnTo>
                      <a:pt x="188" y="66"/>
                    </a:lnTo>
                    <a:lnTo>
                      <a:pt x="190" y="58"/>
                    </a:lnTo>
                    <a:lnTo>
                      <a:pt x="192" y="52"/>
                    </a:lnTo>
                    <a:lnTo>
                      <a:pt x="218" y="58"/>
                    </a:lnTo>
                    <a:lnTo>
                      <a:pt x="224" y="40"/>
                    </a:lnTo>
                    <a:lnTo>
                      <a:pt x="212" y="36"/>
                    </a:lnTo>
                    <a:lnTo>
                      <a:pt x="198" y="32"/>
                    </a:lnTo>
                    <a:lnTo>
                      <a:pt x="176" y="3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8" name="Freeform 1780"/>
              <p:cNvSpPr>
                <a:spLocks/>
              </p:cNvSpPr>
              <p:nvPr/>
            </p:nvSpPr>
            <p:spPr bwMode="auto">
              <a:xfrm>
                <a:off x="4918" y="1630"/>
                <a:ext cx="134" cy="88"/>
              </a:xfrm>
              <a:custGeom>
                <a:avLst/>
                <a:gdLst>
                  <a:gd name="T0" fmla="*/ 56 w 134"/>
                  <a:gd name="T1" fmla="*/ 36 h 88"/>
                  <a:gd name="T2" fmla="*/ 64 w 134"/>
                  <a:gd name="T3" fmla="*/ 34 h 88"/>
                  <a:gd name="T4" fmla="*/ 74 w 134"/>
                  <a:gd name="T5" fmla="*/ 34 h 88"/>
                  <a:gd name="T6" fmla="*/ 84 w 134"/>
                  <a:gd name="T7" fmla="*/ 34 h 88"/>
                  <a:gd name="T8" fmla="*/ 96 w 134"/>
                  <a:gd name="T9" fmla="*/ 40 h 88"/>
                  <a:gd name="T10" fmla="*/ 102 w 134"/>
                  <a:gd name="T11" fmla="*/ 44 h 88"/>
                  <a:gd name="T12" fmla="*/ 106 w 134"/>
                  <a:gd name="T13" fmla="*/ 50 h 88"/>
                  <a:gd name="T14" fmla="*/ 112 w 134"/>
                  <a:gd name="T15" fmla="*/ 56 h 88"/>
                  <a:gd name="T16" fmla="*/ 116 w 134"/>
                  <a:gd name="T17" fmla="*/ 66 h 88"/>
                  <a:gd name="T18" fmla="*/ 120 w 134"/>
                  <a:gd name="T19" fmla="*/ 76 h 88"/>
                  <a:gd name="T20" fmla="*/ 122 w 134"/>
                  <a:gd name="T21" fmla="*/ 88 h 88"/>
                  <a:gd name="T22" fmla="*/ 134 w 134"/>
                  <a:gd name="T23" fmla="*/ 80 h 88"/>
                  <a:gd name="T24" fmla="*/ 128 w 134"/>
                  <a:gd name="T25" fmla="*/ 82 h 88"/>
                  <a:gd name="T26" fmla="*/ 130 w 134"/>
                  <a:gd name="T27" fmla="*/ 70 h 88"/>
                  <a:gd name="T28" fmla="*/ 128 w 134"/>
                  <a:gd name="T29" fmla="*/ 58 h 88"/>
                  <a:gd name="T30" fmla="*/ 124 w 134"/>
                  <a:gd name="T31" fmla="*/ 46 h 88"/>
                  <a:gd name="T32" fmla="*/ 116 w 134"/>
                  <a:gd name="T33" fmla="*/ 34 h 88"/>
                  <a:gd name="T34" fmla="*/ 104 w 134"/>
                  <a:gd name="T35" fmla="*/ 24 h 88"/>
                  <a:gd name="T36" fmla="*/ 90 w 134"/>
                  <a:gd name="T37" fmla="*/ 14 h 88"/>
                  <a:gd name="T38" fmla="*/ 72 w 134"/>
                  <a:gd name="T39" fmla="*/ 6 h 88"/>
                  <a:gd name="T40" fmla="*/ 54 w 134"/>
                  <a:gd name="T41" fmla="*/ 0 h 88"/>
                  <a:gd name="T42" fmla="*/ 34 w 134"/>
                  <a:gd name="T43" fmla="*/ 0 h 88"/>
                  <a:gd name="T44" fmla="*/ 10 w 134"/>
                  <a:gd name="T45" fmla="*/ 2 h 88"/>
                  <a:gd name="T46" fmla="*/ 0 w 134"/>
                  <a:gd name="T47" fmla="*/ 16 h 88"/>
                  <a:gd name="T48" fmla="*/ 8 w 134"/>
                  <a:gd name="T49" fmla="*/ 14 h 88"/>
                  <a:gd name="T50" fmla="*/ 16 w 134"/>
                  <a:gd name="T51" fmla="*/ 14 h 88"/>
                  <a:gd name="T52" fmla="*/ 26 w 134"/>
                  <a:gd name="T53" fmla="*/ 14 h 88"/>
                  <a:gd name="T54" fmla="*/ 36 w 134"/>
                  <a:gd name="T55" fmla="*/ 18 h 88"/>
                  <a:gd name="T56" fmla="*/ 46 w 134"/>
                  <a:gd name="T57" fmla="*/ 20 h 88"/>
                  <a:gd name="T58" fmla="*/ 52 w 134"/>
                  <a:gd name="T59" fmla="*/ 26 h 88"/>
                  <a:gd name="T60" fmla="*/ 56 w 134"/>
                  <a:gd name="T61" fmla="*/ 30 h 88"/>
                  <a:gd name="T62" fmla="*/ 56 w 134"/>
                  <a:gd name="T63" fmla="*/ 36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8"/>
                  <a:gd name="T98" fmla="*/ 134 w 134"/>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8">
                    <a:moveTo>
                      <a:pt x="56" y="36"/>
                    </a:moveTo>
                    <a:lnTo>
                      <a:pt x="64" y="34"/>
                    </a:lnTo>
                    <a:lnTo>
                      <a:pt x="74" y="34"/>
                    </a:lnTo>
                    <a:lnTo>
                      <a:pt x="84" y="34"/>
                    </a:lnTo>
                    <a:lnTo>
                      <a:pt x="96" y="40"/>
                    </a:lnTo>
                    <a:lnTo>
                      <a:pt x="102" y="44"/>
                    </a:lnTo>
                    <a:lnTo>
                      <a:pt x="106" y="50"/>
                    </a:lnTo>
                    <a:lnTo>
                      <a:pt x="112" y="56"/>
                    </a:lnTo>
                    <a:lnTo>
                      <a:pt x="116" y="66"/>
                    </a:lnTo>
                    <a:lnTo>
                      <a:pt x="120" y="76"/>
                    </a:lnTo>
                    <a:lnTo>
                      <a:pt x="122" y="88"/>
                    </a:lnTo>
                    <a:lnTo>
                      <a:pt x="134" y="80"/>
                    </a:lnTo>
                    <a:lnTo>
                      <a:pt x="128" y="82"/>
                    </a:lnTo>
                    <a:lnTo>
                      <a:pt x="130" y="70"/>
                    </a:lnTo>
                    <a:lnTo>
                      <a:pt x="128" y="58"/>
                    </a:lnTo>
                    <a:lnTo>
                      <a:pt x="124" y="46"/>
                    </a:lnTo>
                    <a:lnTo>
                      <a:pt x="116" y="34"/>
                    </a:lnTo>
                    <a:lnTo>
                      <a:pt x="104" y="24"/>
                    </a:lnTo>
                    <a:lnTo>
                      <a:pt x="90" y="14"/>
                    </a:lnTo>
                    <a:lnTo>
                      <a:pt x="72" y="6"/>
                    </a:lnTo>
                    <a:lnTo>
                      <a:pt x="54" y="0"/>
                    </a:lnTo>
                    <a:lnTo>
                      <a:pt x="34" y="0"/>
                    </a:lnTo>
                    <a:lnTo>
                      <a:pt x="10" y="2"/>
                    </a:lnTo>
                    <a:lnTo>
                      <a:pt x="0" y="16"/>
                    </a:lnTo>
                    <a:lnTo>
                      <a:pt x="8" y="14"/>
                    </a:lnTo>
                    <a:lnTo>
                      <a:pt x="16" y="14"/>
                    </a:lnTo>
                    <a:lnTo>
                      <a:pt x="26" y="14"/>
                    </a:lnTo>
                    <a:lnTo>
                      <a:pt x="36" y="18"/>
                    </a:lnTo>
                    <a:lnTo>
                      <a:pt x="46" y="20"/>
                    </a:lnTo>
                    <a:lnTo>
                      <a:pt x="52" y="26"/>
                    </a:lnTo>
                    <a:lnTo>
                      <a:pt x="56" y="30"/>
                    </a:lnTo>
                    <a:lnTo>
                      <a:pt x="56" y="3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9" name="Freeform 1781"/>
              <p:cNvSpPr>
                <a:spLocks/>
              </p:cNvSpPr>
              <p:nvPr/>
            </p:nvSpPr>
            <p:spPr bwMode="auto">
              <a:xfrm>
                <a:off x="5134" y="1762"/>
                <a:ext cx="46" cy="40"/>
              </a:xfrm>
              <a:custGeom>
                <a:avLst/>
                <a:gdLst>
                  <a:gd name="T0" fmla="*/ 10 w 46"/>
                  <a:gd name="T1" fmla="*/ 24 h 40"/>
                  <a:gd name="T2" fmla="*/ 2 w 46"/>
                  <a:gd name="T3" fmla="*/ 34 h 40"/>
                  <a:gd name="T4" fmla="*/ 0 w 46"/>
                  <a:gd name="T5" fmla="*/ 40 h 40"/>
                  <a:gd name="T6" fmla="*/ 2 w 46"/>
                  <a:gd name="T7" fmla="*/ 40 h 40"/>
                  <a:gd name="T8" fmla="*/ 20 w 46"/>
                  <a:gd name="T9" fmla="*/ 38 h 40"/>
                  <a:gd name="T10" fmla="*/ 34 w 46"/>
                  <a:gd name="T11" fmla="*/ 32 h 40"/>
                  <a:gd name="T12" fmla="*/ 40 w 46"/>
                  <a:gd name="T13" fmla="*/ 28 h 40"/>
                  <a:gd name="T14" fmla="*/ 46 w 46"/>
                  <a:gd name="T15" fmla="*/ 24 h 40"/>
                  <a:gd name="T16" fmla="*/ 40 w 46"/>
                  <a:gd name="T17" fmla="*/ 24 h 40"/>
                  <a:gd name="T18" fmla="*/ 38 w 46"/>
                  <a:gd name="T19" fmla="*/ 16 h 40"/>
                  <a:gd name="T20" fmla="*/ 34 w 46"/>
                  <a:gd name="T21" fmla="*/ 10 h 40"/>
                  <a:gd name="T22" fmla="*/ 26 w 46"/>
                  <a:gd name="T23" fmla="*/ 4 h 40"/>
                  <a:gd name="T24" fmla="*/ 20 w 46"/>
                  <a:gd name="T25" fmla="*/ 0 h 40"/>
                  <a:gd name="T26" fmla="*/ 20 w 46"/>
                  <a:gd name="T27" fmla="*/ 6 h 40"/>
                  <a:gd name="T28" fmla="*/ 20 w 46"/>
                  <a:gd name="T29" fmla="*/ 10 h 40"/>
                  <a:gd name="T30" fmla="*/ 18 w 46"/>
                  <a:gd name="T31" fmla="*/ 16 h 40"/>
                  <a:gd name="T32" fmla="*/ 10 w 46"/>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0"/>
                  <a:gd name="T53" fmla="*/ 46 w 4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0">
                    <a:moveTo>
                      <a:pt x="10" y="24"/>
                    </a:moveTo>
                    <a:lnTo>
                      <a:pt x="2" y="34"/>
                    </a:lnTo>
                    <a:lnTo>
                      <a:pt x="0" y="40"/>
                    </a:lnTo>
                    <a:lnTo>
                      <a:pt x="2" y="40"/>
                    </a:lnTo>
                    <a:lnTo>
                      <a:pt x="20" y="38"/>
                    </a:lnTo>
                    <a:lnTo>
                      <a:pt x="34" y="32"/>
                    </a:lnTo>
                    <a:lnTo>
                      <a:pt x="40" y="28"/>
                    </a:lnTo>
                    <a:lnTo>
                      <a:pt x="46" y="24"/>
                    </a:lnTo>
                    <a:lnTo>
                      <a:pt x="40" y="24"/>
                    </a:lnTo>
                    <a:lnTo>
                      <a:pt x="38" y="16"/>
                    </a:lnTo>
                    <a:lnTo>
                      <a:pt x="34" y="10"/>
                    </a:lnTo>
                    <a:lnTo>
                      <a:pt x="26" y="4"/>
                    </a:lnTo>
                    <a:lnTo>
                      <a:pt x="20" y="0"/>
                    </a:lnTo>
                    <a:lnTo>
                      <a:pt x="20" y="6"/>
                    </a:lnTo>
                    <a:lnTo>
                      <a:pt x="20" y="10"/>
                    </a:lnTo>
                    <a:lnTo>
                      <a:pt x="18" y="16"/>
                    </a:lnTo>
                    <a:lnTo>
                      <a:pt x="10" y="24"/>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0" name="Freeform 1782"/>
              <p:cNvSpPr>
                <a:spLocks/>
              </p:cNvSpPr>
              <p:nvPr/>
            </p:nvSpPr>
            <p:spPr bwMode="auto">
              <a:xfrm>
                <a:off x="4488" y="1640"/>
                <a:ext cx="26" cy="56"/>
              </a:xfrm>
              <a:custGeom>
                <a:avLst/>
                <a:gdLst>
                  <a:gd name="T0" fmla="*/ 20 w 26"/>
                  <a:gd name="T1" fmla="*/ 56 h 56"/>
                  <a:gd name="T2" fmla="*/ 22 w 26"/>
                  <a:gd name="T3" fmla="*/ 52 h 56"/>
                  <a:gd name="T4" fmla="*/ 26 w 26"/>
                  <a:gd name="T5" fmla="*/ 38 h 56"/>
                  <a:gd name="T6" fmla="*/ 26 w 26"/>
                  <a:gd name="T7" fmla="*/ 20 h 56"/>
                  <a:gd name="T8" fmla="*/ 26 w 26"/>
                  <a:gd name="T9" fmla="*/ 10 h 56"/>
                  <a:gd name="T10" fmla="*/ 24 w 26"/>
                  <a:gd name="T11" fmla="*/ 0 h 56"/>
                  <a:gd name="T12" fmla="*/ 12 w 26"/>
                  <a:gd name="T13" fmla="*/ 12 h 56"/>
                  <a:gd name="T14" fmla="*/ 6 w 26"/>
                  <a:gd name="T15" fmla="*/ 16 h 56"/>
                  <a:gd name="T16" fmla="*/ 0 w 26"/>
                  <a:gd name="T17" fmla="*/ 18 h 56"/>
                  <a:gd name="T18" fmla="*/ 8 w 26"/>
                  <a:gd name="T19" fmla="*/ 26 h 56"/>
                  <a:gd name="T20" fmla="*/ 16 w 26"/>
                  <a:gd name="T21" fmla="*/ 34 h 56"/>
                  <a:gd name="T22" fmla="*/ 20 w 26"/>
                  <a:gd name="T23" fmla="*/ 40 h 56"/>
                  <a:gd name="T24" fmla="*/ 22 w 26"/>
                  <a:gd name="T25" fmla="*/ 44 h 56"/>
                  <a:gd name="T26" fmla="*/ 22 w 26"/>
                  <a:gd name="T27" fmla="*/ 50 h 56"/>
                  <a:gd name="T28" fmla="*/ 20 w 26"/>
                  <a:gd name="T29" fmla="*/ 56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56"/>
                  <a:gd name="T47" fmla="*/ 26 w 26"/>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56">
                    <a:moveTo>
                      <a:pt x="20" y="56"/>
                    </a:moveTo>
                    <a:lnTo>
                      <a:pt x="22" y="52"/>
                    </a:lnTo>
                    <a:lnTo>
                      <a:pt x="26" y="38"/>
                    </a:lnTo>
                    <a:lnTo>
                      <a:pt x="26" y="20"/>
                    </a:lnTo>
                    <a:lnTo>
                      <a:pt x="26" y="10"/>
                    </a:lnTo>
                    <a:lnTo>
                      <a:pt x="24" y="0"/>
                    </a:lnTo>
                    <a:lnTo>
                      <a:pt x="12" y="12"/>
                    </a:lnTo>
                    <a:lnTo>
                      <a:pt x="6" y="16"/>
                    </a:lnTo>
                    <a:lnTo>
                      <a:pt x="0" y="18"/>
                    </a:lnTo>
                    <a:lnTo>
                      <a:pt x="8" y="26"/>
                    </a:lnTo>
                    <a:lnTo>
                      <a:pt x="16" y="34"/>
                    </a:lnTo>
                    <a:lnTo>
                      <a:pt x="20" y="40"/>
                    </a:lnTo>
                    <a:lnTo>
                      <a:pt x="22" y="44"/>
                    </a:lnTo>
                    <a:lnTo>
                      <a:pt x="22" y="50"/>
                    </a:lnTo>
                    <a:lnTo>
                      <a:pt x="20" y="5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1" name="Freeform 1783"/>
              <p:cNvSpPr>
                <a:spLocks/>
              </p:cNvSpPr>
              <p:nvPr/>
            </p:nvSpPr>
            <p:spPr bwMode="auto">
              <a:xfrm>
                <a:off x="4950" y="1888"/>
                <a:ext cx="126" cy="92"/>
              </a:xfrm>
              <a:custGeom>
                <a:avLst/>
                <a:gdLst>
                  <a:gd name="T0" fmla="*/ 0 w 126"/>
                  <a:gd name="T1" fmla="*/ 56 h 92"/>
                  <a:gd name="T2" fmla="*/ 10 w 126"/>
                  <a:gd name="T3" fmla="*/ 54 h 92"/>
                  <a:gd name="T4" fmla="*/ 24 w 126"/>
                  <a:gd name="T5" fmla="*/ 54 h 92"/>
                  <a:gd name="T6" fmla="*/ 38 w 126"/>
                  <a:gd name="T7" fmla="*/ 58 h 92"/>
                  <a:gd name="T8" fmla="*/ 54 w 126"/>
                  <a:gd name="T9" fmla="*/ 60 h 92"/>
                  <a:gd name="T10" fmla="*/ 70 w 126"/>
                  <a:gd name="T11" fmla="*/ 66 h 92"/>
                  <a:gd name="T12" fmla="*/ 84 w 126"/>
                  <a:gd name="T13" fmla="*/ 74 h 92"/>
                  <a:gd name="T14" fmla="*/ 94 w 126"/>
                  <a:gd name="T15" fmla="*/ 82 h 92"/>
                  <a:gd name="T16" fmla="*/ 98 w 126"/>
                  <a:gd name="T17" fmla="*/ 86 h 92"/>
                  <a:gd name="T18" fmla="*/ 100 w 126"/>
                  <a:gd name="T19" fmla="*/ 92 h 92"/>
                  <a:gd name="T20" fmla="*/ 102 w 126"/>
                  <a:gd name="T21" fmla="*/ 86 h 92"/>
                  <a:gd name="T22" fmla="*/ 106 w 126"/>
                  <a:gd name="T23" fmla="*/ 78 h 92"/>
                  <a:gd name="T24" fmla="*/ 110 w 126"/>
                  <a:gd name="T25" fmla="*/ 74 h 92"/>
                  <a:gd name="T26" fmla="*/ 114 w 126"/>
                  <a:gd name="T27" fmla="*/ 70 h 92"/>
                  <a:gd name="T28" fmla="*/ 120 w 126"/>
                  <a:gd name="T29" fmla="*/ 70 h 92"/>
                  <a:gd name="T30" fmla="*/ 126 w 126"/>
                  <a:gd name="T31" fmla="*/ 72 h 92"/>
                  <a:gd name="T32" fmla="*/ 116 w 126"/>
                  <a:gd name="T33" fmla="*/ 70 h 92"/>
                  <a:gd name="T34" fmla="*/ 98 w 126"/>
                  <a:gd name="T35" fmla="*/ 62 h 92"/>
                  <a:gd name="T36" fmla="*/ 86 w 126"/>
                  <a:gd name="T37" fmla="*/ 58 h 92"/>
                  <a:gd name="T38" fmla="*/ 76 w 126"/>
                  <a:gd name="T39" fmla="*/ 52 h 92"/>
                  <a:gd name="T40" fmla="*/ 68 w 126"/>
                  <a:gd name="T41" fmla="*/ 46 h 92"/>
                  <a:gd name="T42" fmla="*/ 64 w 126"/>
                  <a:gd name="T43" fmla="*/ 38 h 92"/>
                  <a:gd name="T44" fmla="*/ 58 w 126"/>
                  <a:gd name="T45" fmla="*/ 24 h 92"/>
                  <a:gd name="T46" fmla="*/ 52 w 126"/>
                  <a:gd name="T47" fmla="*/ 12 h 92"/>
                  <a:gd name="T48" fmla="*/ 42 w 126"/>
                  <a:gd name="T49" fmla="*/ 0 h 92"/>
                  <a:gd name="T50" fmla="*/ 44 w 126"/>
                  <a:gd name="T51" fmla="*/ 4 h 92"/>
                  <a:gd name="T52" fmla="*/ 48 w 126"/>
                  <a:gd name="T53" fmla="*/ 16 h 92"/>
                  <a:gd name="T54" fmla="*/ 48 w 126"/>
                  <a:gd name="T55" fmla="*/ 22 h 92"/>
                  <a:gd name="T56" fmla="*/ 48 w 126"/>
                  <a:gd name="T57" fmla="*/ 28 h 92"/>
                  <a:gd name="T58" fmla="*/ 46 w 126"/>
                  <a:gd name="T59" fmla="*/ 32 h 92"/>
                  <a:gd name="T60" fmla="*/ 42 w 126"/>
                  <a:gd name="T61" fmla="*/ 36 h 92"/>
                  <a:gd name="T62" fmla="*/ 16 w 126"/>
                  <a:gd name="T63" fmla="*/ 48 h 92"/>
                  <a:gd name="T64" fmla="*/ 0 w 126"/>
                  <a:gd name="T65" fmla="*/ 5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92"/>
                  <a:gd name="T101" fmla="*/ 126 w 126"/>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92">
                    <a:moveTo>
                      <a:pt x="0" y="56"/>
                    </a:moveTo>
                    <a:lnTo>
                      <a:pt x="10" y="54"/>
                    </a:lnTo>
                    <a:lnTo>
                      <a:pt x="24" y="54"/>
                    </a:lnTo>
                    <a:lnTo>
                      <a:pt x="38" y="58"/>
                    </a:lnTo>
                    <a:lnTo>
                      <a:pt x="54" y="60"/>
                    </a:lnTo>
                    <a:lnTo>
                      <a:pt x="70" y="66"/>
                    </a:lnTo>
                    <a:lnTo>
                      <a:pt x="84" y="74"/>
                    </a:lnTo>
                    <a:lnTo>
                      <a:pt x="94" y="82"/>
                    </a:lnTo>
                    <a:lnTo>
                      <a:pt x="98" y="86"/>
                    </a:lnTo>
                    <a:lnTo>
                      <a:pt x="100" y="92"/>
                    </a:lnTo>
                    <a:lnTo>
                      <a:pt x="102" y="86"/>
                    </a:lnTo>
                    <a:lnTo>
                      <a:pt x="106" y="78"/>
                    </a:lnTo>
                    <a:lnTo>
                      <a:pt x="110" y="74"/>
                    </a:lnTo>
                    <a:lnTo>
                      <a:pt x="114" y="70"/>
                    </a:lnTo>
                    <a:lnTo>
                      <a:pt x="120" y="70"/>
                    </a:lnTo>
                    <a:lnTo>
                      <a:pt x="126" y="72"/>
                    </a:lnTo>
                    <a:lnTo>
                      <a:pt x="116" y="70"/>
                    </a:lnTo>
                    <a:lnTo>
                      <a:pt x="98" y="62"/>
                    </a:lnTo>
                    <a:lnTo>
                      <a:pt x="86" y="58"/>
                    </a:lnTo>
                    <a:lnTo>
                      <a:pt x="76" y="52"/>
                    </a:lnTo>
                    <a:lnTo>
                      <a:pt x="68" y="46"/>
                    </a:lnTo>
                    <a:lnTo>
                      <a:pt x="64" y="38"/>
                    </a:lnTo>
                    <a:lnTo>
                      <a:pt x="58" y="24"/>
                    </a:lnTo>
                    <a:lnTo>
                      <a:pt x="52" y="12"/>
                    </a:lnTo>
                    <a:lnTo>
                      <a:pt x="42" y="0"/>
                    </a:lnTo>
                    <a:lnTo>
                      <a:pt x="44" y="4"/>
                    </a:lnTo>
                    <a:lnTo>
                      <a:pt x="48" y="16"/>
                    </a:lnTo>
                    <a:lnTo>
                      <a:pt x="48" y="22"/>
                    </a:lnTo>
                    <a:lnTo>
                      <a:pt x="48" y="28"/>
                    </a:lnTo>
                    <a:lnTo>
                      <a:pt x="46" y="32"/>
                    </a:lnTo>
                    <a:lnTo>
                      <a:pt x="42" y="36"/>
                    </a:lnTo>
                    <a:lnTo>
                      <a:pt x="16" y="48"/>
                    </a:lnTo>
                    <a:lnTo>
                      <a:pt x="0" y="5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2" name="Freeform 1784"/>
              <p:cNvSpPr>
                <a:spLocks/>
              </p:cNvSpPr>
              <p:nvPr/>
            </p:nvSpPr>
            <p:spPr bwMode="auto">
              <a:xfrm>
                <a:off x="5102" y="1970"/>
                <a:ext cx="136" cy="106"/>
              </a:xfrm>
              <a:custGeom>
                <a:avLst/>
                <a:gdLst>
                  <a:gd name="T0" fmla="*/ 116 w 136"/>
                  <a:gd name="T1" fmla="*/ 96 h 106"/>
                  <a:gd name="T2" fmla="*/ 102 w 136"/>
                  <a:gd name="T3" fmla="*/ 100 h 106"/>
                  <a:gd name="T4" fmla="*/ 88 w 136"/>
                  <a:gd name="T5" fmla="*/ 98 h 106"/>
                  <a:gd name="T6" fmla="*/ 74 w 136"/>
                  <a:gd name="T7" fmla="*/ 94 h 106"/>
                  <a:gd name="T8" fmla="*/ 62 w 136"/>
                  <a:gd name="T9" fmla="*/ 88 h 106"/>
                  <a:gd name="T10" fmla="*/ 50 w 136"/>
                  <a:gd name="T11" fmla="*/ 80 h 106"/>
                  <a:gd name="T12" fmla="*/ 42 w 136"/>
                  <a:gd name="T13" fmla="*/ 72 h 106"/>
                  <a:gd name="T14" fmla="*/ 36 w 136"/>
                  <a:gd name="T15" fmla="*/ 64 h 106"/>
                  <a:gd name="T16" fmla="*/ 36 w 136"/>
                  <a:gd name="T17" fmla="*/ 56 h 106"/>
                  <a:gd name="T18" fmla="*/ 36 w 136"/>
                  <a:gd name="T19" fmla="*/ 48 h 106"/>
                  <a:gd name="T20" fmla="*/ 34 w 136"/>
                  <a:gd name="T21" fmla="*/ 40 h 106"/>
                  <a:gd name="T22" fmla="*/ 30 w 136"/>
                  <a:gd name="T23" fmla="*/ 20 h 106"/>
                  <a:gd name="T24" fmla="*/ 20 w 136"/>
                  <a:gd name="T25" fmla="*/ 0 h 106"/>
                  <a:gd name="T26" fmla="*/ 22 w 136"/>
                  <a:gd name="T27" fmla="*/ 12 h 106"/>
                  <a:gd name="T28" fmla="*/ 24 w 136"/>
                  <a:gd name="T29" fmla="*/ 24 h 106"/>
                  <a:gd name="T30" fmla="*/ 22 w 136"/>
                  <a:gd name="T31" fmla="*/ 36 h 106"/>
                  <a:gd name="T32" fmla="*/ 20 w 136"/>
                  <a:gd name="T33" fmla="*/ 48 h 106"/>
                  <a:gd name="T34" fmla="*/ 10 w 136"/>
                  <a:gd name="T35" fmla="*/ 68 h 106"/>
                  <a:gd name="T36" fmla="*/ 0 w 136"/>
                  <a:gd name="T37" fmla="*/ 86 h 106"/>
                  <a:gd name="T38" fmla="*/ 6 w 136"/>
                  <a:gd name="T39" fmla="*/ 82 h 106"/>
                  <a:gd name="T40" fmla="*/ 24 w 136"/>
                  <a:gd name="T41" fmla="*/ 90 h 106"/>
                  <a:gd name="T42" fmla="*/ 42 w 136"/>
                  <a:gd name="T43" fmla="*/ 96 h 106"/>
                  <a:gd name="T44" fmla="*/ 60 w 136"/>
                  <a:gd name="T45" fmla="*/ 100 h 106"/>
                  <a:gd name="T46" fmla="*/ 76 w 136"/>
                  <a:gd name="T47" fmla="*/ 104 h 106"/>
                  <a:gd name="T48" fmla="*/ 108 w 136"/>
                  <a:gd name="T49" fmla="*/ 106 h 106"/>
                  <a:gd name="T50" fmla="*/ 136 w 136"/>
                  <a:gd name="T51" fmla="*/ 106 h 106"/>
                  <a:gd name="T52" fmla="*/ 136 w 136"/>
                  <a:gd name="T53" fmla="*/ 100 h 106"/>
                  <a:gd name="T54" fmla="*/ 132 w 136"/>
                  <a:gd name="T55" fmla="*/ 96 h 106"/>
                  <a:gd name="T56" fmla="*/ 126 w 136"/>
                  <a:gd name="T57" fmla="*/ 94 h 106"/>
                  <a:gd name="T58" fmla="*/ 116 w 136"/>
                  <a:gd name="T59" fmla="*/ 96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6"/>
                  <a:gd name="T92" fmla="*/ 136 w 136"/>
                  <a:gd name="T93" fmla="*/ 106 h 1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6">
                    <a:moveTo>
                      <a:pt x="116" y="96"/>
                    </a:moveTo>
                    <a:lnTo>
                      <a:pt x="102" y="100"/>
                    </a:lnTo>
                    <a:lnTo>
                      <a:pt x="88" y="98"/>
                    </a:lnTo>
                    <a:lnTo>
                      <a:pt x="74" y="94"/>
                    </a:lnTo>
                    <a:lnTo>
                      <a:pt x="62" y="88"/>
                    </a:lnTo>
                    <a:lnTo>
                      <a:pt x="50" y="80"/>
                    </a:lnTo>
                    <a:lnTo>
                      <a:pt x="42" y="72"/>
                    </a:lnTo>
                    <a:lnTo>
                      <a:pt x="36" y="64"/>
                    </a:lnTo>
                    <a:lnTo>
                      <a:pt x="36" y="56"/>
                    </a:lnTo>
                    <a:lnTo>
                      <a:pt x="36" y="48"/>
                    </a:lnTo>
                    <a:lnTo>
                      <a:pt x="34" y="40"/>
                    </a:lnTo>
                    <a:lnTo>
                      <a:pt x="30" y="20"/>
                    </a:lnTo>
                    <a:lnTo>
                      <a:pt x="20" y="0"/>
                    </a:lnTo>
                    <a:lnTo>
                      <a:pt x="22" y="12"/>
                    </a:lnTo>
                    <a:lnTo>
                      <a:pt x="24" y="24"/>
                    </a:lnTo>
                    <a:lnTo>
                      <a:pt x="22" y="36"/>
                    </a:lnTo>
                    <a:lnTo>
                      <a:pt x="20" y="48"/>
                    </a:lnTo>
                    <a:lnTo>
                      <a:pt x="10" y="68"/>
                    </a:lnTo>
                    <a:lnTo>
                      <a:pt x="0" y="86"/>
                    </a:lnTo>
                    <a:lnTo>
                      <a:pt x="6" y="82"/>
                    </a:lnTo>
                    <a:lnTo>
                      <a:pt x="24" y="90"/>
                    </a:lnTo>
                    <a:lnTo>
                      <a:pt x="42" y="96"/>
                    </a:lnTo>
                    <a:lnTo>
                      <a:pt x="60" y="100"/>
                    </a:lnTo>
                    <a:lnTo>
                      <a:pt x="76" y="104"/>
                    </a:lnTo>
                    <a:lnTo>
                      <a:pt x="108" y="106"/>
                    </a:lnTo>
                    <a:lnTo>
                      <a:pt x="136" y="106"/>
                    </a:lnTo>
                    <a:lnTo>
                      <a:pt x="136" y="100"/>
                    </a:lnTo>
                    <a:lnTo>
                      <a:pt x="132" y="96"/>
                    </a:lnTo>
                    <a:lnTo>
                      <a:pt x="126" y="94"/>
                    </a:lnTo>
                    <a:lnTo>
                      <a:pt x="116" y="9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3" name="Freeform 1785"/>
              <p:cNvSpPr>
                <a:spLocks/>
              </p:cNvSpPr>
              <p:nvPr/>
            </p:nvSpPr>
            <p:spPr bwMode="auto">
              <a:xfrm>
                <a:off x="5208" y="1968"/>
                <a:ext cx="90" cy="66"/>
              </a:xfrm>
              <a:custGeom>
                <a:avLst/>
                <a:gdLst>
                  <a:gd name="T0" fmla="*/ 0 w 90"/>
                  <a:gd name="T1" fmla="*/ 0 h 66"/>
                  <a:gd name="T2" fmla="*/ 2 w 90"/>
                  <a:gd name="T3" fmla="*/ 14 h 66"/>
                  <a:gd name="T4" fmla="*/ 6 w 90"/>
                  <a:gd name="T5" fmla="*/ 26 h 66"/>
                  <a:gd name="T6" fmla="*/ 14 w 90"/>
                  <a:gd name="T7" fmla="*/ 36 h 66"/>
                  <a:gd name="T8" fmla="*/ 24 w 90"/>
                  <a:gd name="T9" fmla="*/ 46 h 66"/>
                  <a:gd name="T10" fmla="*/ 38 w 90"/>
                  <a:gd name="T11" fmla="*/ 52 h 66"/>
                  <a:gd name="T12" fmla="*/ 54 w 90"/>
                  <a:gd name="T13" fmla="*/ 56 h 66"/>
                  <a:gd name="T14" fmla="*/ 70 w 90"/>
                  <a:gd name="T15" fmla="*/ 56 h 66"/>
                  <a:gd name="T16" fmla="*/ 90 w 90"/>
                  <a:gd name="T17" fmla="*/ 56 h 66"/>
                  <a:gd name="T18" fmla="*/ 80 w 90"/>
                  <a:gd name="T19" fmla="*/ 58 h 66"/>
                  <a:gd name="T20" fmla="*/ 60 w 90"/>
                  <a:gd name="T21" fmla="*/ 64 h 66"/>
                  <a:gd name="T22" fmla="*/ 48 w 90"/>
                  <a:gd name="T23" fmla="*/ 66 h 66"/>
                  <a:gd name="T24" fmla="*/ 36 w 90"/>
                  <a:gd name="T25" fmla="*/ 66 h 66"/>
                  <a:gd name="T26" fmla="*/ 24 w 90"/>
                  <a:gd name="T27" fmla="*/ 66 h 66"/>
                  <a:gd name="T28" fmla="*/ 14 w 90"/>
                  <a:gd name="T29" fmla="*/ 62 h 66"/>
                  <a:gd name="T30" fmla="*/ 8 w 90"/>
                  <a:gd name="T31" fmla="*/ 54 h 66"/>
                  <a:gd name="T32" fmla="*/ 4 w 90"/>
                  <a:gd name="T33" fmla="*/ 46 h 66"/>
                  <a:gd name="T34" fmla="*/ 0 w 90"/>
                  <a:gd name="T35" fmla="*/ 36 h 66"/>
                  <a:gd name="T36" fmla="*/ 0 w 90"/>
                  <a:gd name="T37" fmla="*/ 26 h 66"/>
                  <a:gd name="T38" fmla="*/ 0 w 90"/>
                  <a:gd name="T39" fmla="*/ 8 h 66"/>
                  <a:gd name="T40" fmla="*/ 0 w 90"/>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66"/>
                  <a:gd name="T65" fmla="*/ 90 w 9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66">
                    <a:moveTo>
                      <a:pt x="0" y="0"/>
                    </a:moveTo>
                    <a:lnTo>
                      <a:pt x="2" y="14"/>
                    </a:lnTo>
                    <a:lnTo>
                      <a:pt x="6" y="26"/>
                    </a:lnTo>
                    <a:lnTo>
                      <a:pt x="14" y="36"/>
                    </a:lnTo>
                    <a:lnTo>
                      <a:pt x="24" y="46"/>
                    </a:lnTo>
                    <a:lnTo>
                      <a:pt x="38" y="52"/>
                    </a:lnTo>
                    <a:lnTo>
                      <a:pt x="54" y="56"/>
                    </a:lnTo>
                    <a:lnTo>
                      <a:pt x="70" y="56"/>
                    </a:lnTo>
                    <a:lnTo>
                      <a:pt x="90" y="56"/>
                    </a:lnTo>
                    <a:lnTo>
                      <a:pt x="80" y="58"/>
                    </a:lnTo>
                    <a:lnTo>
                      <a:pt x="60" y="64"/>
                    </a:lnTo>
                    <a:lnTo>
                      <a:pt x="48" y="66"/>
                    </a:lnTo>
                    <a:lnTo>
                      <a:pt x="36" y="66"/>
                    </a:lnTo>
                    <a:lnTo>
                      <a:pt x="24" y="66"/>
                    </a:lnTo>
                    <a:lnTo>
                      <a:pt x="14" y="62"/>
                    </a:lnTo>
                    <a:lnTo>
                      <a:pt x="8" y="54"/>
                    </a:lnTo>
                    <a:lnTo>
                      <a:pt x="4" y="46"/>
                    </a:lnTo>
                    <a:lnTo>
                      <a:pt x="0" y="36"/>
                    </a:lnTo>
                    <a:lnTo>
                      <a:pt x="0" y="26"/>
                    </a:lnTo>
                    <a:lnTo>
                      <a:pt x="0" y="8"/>
                    </a:lnTo>
                    <a:lnTo>
                      <a:pt x="0"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4" name="Freeform 1786"/>
              <p:cNvSpPr>
                <a:spLocks/>
              </p:cNvSpPr>
              <p:nvPr/>
            </p:nvSpPr>
            <p:spPr bwMode="auto">
              <a:xfrm>
                <a:off x="4550" y="1882"/>
                <a:ext cx="52" cy="122"/>
              </a:xfrm>
              <a:custGeom>
                <a:avLst/>
                <a:gdLst>
                  <a:gd name="T0" fmla="*/ 34 w 52"/>
                  <a:gd name="T1" fmla="*/ 0 h 122"/>
                  <a:gd name="T2" fmla="*/ 22 w 52"/>
                  <a:gd name="T3" fmla="*/ 6 h 122"/>
                  <a:gd name="T4" fmla="*/ 12 w 52"/>
                  <a:gd name="T5" fmla="*/ 16 h 122"/>
                  <a:gd name="T6" fmla="*/ 6 w 52"/>
                  <a:gd name="T7" fmla="*/ 28 h 122"/>
                  <a:gd name="T8" fmla="*/ 2 w 52"/>
                  <a:gd name="T9" fmla="*/ 42 h 122"/>
                  <a:gd name="T10" fmla="*/ 0 w 52"/>
                  <a:gd name="T11" fmla="*/ 56 h 122"/>
                  <a:gd name="T12" fmla="*/ 2 w 52"/>
                  <a:gd name="T13" fmla="*/ 70 h 122"/>
                  <a:gd name="T14" fmla="*/ 6 w 52"/>
                  <a:gd name="T15" fmla="*/ 84 h 122"/>
                  <a:gd name="T16" fmla="*/ 14 w 52"/>
                  <a:gd name="T17" fmla="*/ 96 h 122"/>
                  <a:gd name="T18" fmla="*/ 32 w 52"/>
                  <a:gd name="T19" fmla="*/ 112 h 122"/>
                  <a:gd name="T20" fmla="*/ 44 w 52"/>
                  <a:gd name="T21" fmla="*/ 120 h 122"/>
                  <a:gd name="T22" fmla="*/ 50 w 52"/>
                  <a:gd name="T23" fmla="*/ 122 h 122"/>
                  <a:gd name="T24" fmla="*/ 52 w 52"/>
                  <a:gd name="T25" fmla="*/ 122 h 122"/>
                  <a:gd name="T26" fmla="*/ 44 w 52"/>
                  <a:gd name="T27" fmla="*/ 112 h 122"/>
                  <a:gd name="T28" fmla="*/ 36 w 52"/>
                  <a:gd name="T29" fmla="*/ 104 h 122"/>
                  <a:gd name="T30" fmla="*/ 26 w 52"/>
                  <a:gd name="T31" fmla="*/ 92 h 122"/>
                  <a:gd name="T32" fmla="*/ 20 w 52"/>
                  <a:gd name="T33" fmla="*/ 78 h 122"/>
                  <a:gd name="T34" fmla="*/ 18 w 52"/>
                  <a:gd name="T35" fmla="*/ 66 h 122"/>
                  <a:gd name="T36" fmla="*/ 18 w 52"/>
                  <a:gd name="T37" fmla="*/ 58 h 122"/>
                  <a:gd name="T38" fmla="*/ 20 w 52"/>
                  <a:gd name="T39" fmla="*/ 52 h 122"/>
                  <a:gd name="T40" fmla="*/ 24 w 52"/>
                  <a:gd name="T41" fmla="*/ 46 h 122"/>
                  <a:gd name="T42" fmla="*/ 30 w 52"/>
                  <a:gd name="T43" fmla="*/ 40 h 122"/>
                  <a:gd name="T44" fmla="*/ 40 w 52"/>
                  <a:gd name="T45" fmla="*/ 30 h 122"/>
                  <a:gd name="T46" fmla="*/ 46 w 52"/>
                  <a:gd name="T47" fmla="*/ 22 h 122"/>
                  <a:gd name="T48" fmla="*/ 48 w 52"/>
                  <a:gd name="T49" fmla="*/ 14 h 122"/>
                  <a:gd name="T50" fmla="*/ 46 w 52"/>
                  <a:gd name="T51" fmla="*/ 8 h 122"/>
                  <a:gd name="T52" fmla="*/ 42 w 52"/>
                  <a:gd name="T53" fmla="*/ 4 h 122"/>
                  <a:gd name="T54" fmla="*/ 38 w 52"/>
                  <a:gd name="T55" fmla="*/ 2 h 122"/>
                  <a:gd name="T56" fmla="*/ 34 w 52"/>
                  <a:gd name="T57" fmla="*/ 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122"/>
                  <a:gd name="T89" fmla="*/ 52 w 52"/>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122">
                    <a:moveTo>
                      <a:pt x="34" y="0"/>
                    </a:moveTo>
                    <a:lnTo>
                      <a:pt x="22" y="6"/>
                    </a:lnTo>
                    <a:lnTo>
                      <a:pt x="12" y="16"/>
                    </a:lnTo>
                    <a:lnTo>
                      <a:pt x="6" y="28"/>
                    </a:lnTo>
                    <a:lnTo>
                      <a:pt x="2" y="42"/>
                    </a:lnTo>
                    <a:lnTo>
                      <a:pt x="0" y="56"/>
                    </a:lnTo>
                    <a:lnTo>
                      <a:pt x="2" y="70"/>
                    </a:lnTo>
                    <a:lnTo>
                      <a:pt x="6" y="84"/>
                    </a:lnTo>
                    <a:lnTo>
                      <a:pt x="14" y="96"/>
                    </a:lnTo>
                    <a:lnTo>
                      <a:pt x="32" y="112"/>
                    </a:lnTo>
                    <a:lnTo>
                      <a:pt x="44" y="120"/>
                    </a:lnTo>
                    <a:lnTo>
                      <a:pt x="50" y="122"/>
                    </a:lnTo>
                    <a:lnTo>
                      <a:pt x="52" y="122"/>
                    </a:lnTo>
                    <a:lnTo>
                      <a:pt x="44" y="112"/>
                    </a:lnTo>
                    <a:lnTo>
                      <a:pt x="36" y="104"/>
                    </a:lnTo>
                    <a:lnTo>
                      <a:pt x="26" y="92"/>
                    </a:lnTo>
                    <a:lnTo>
                      <a:pt x="20" y="78"/>
                    </a:lnTo>
                    <a:lnTo>
                      <a:pt x="18" y="66"/>
                    </a:lnTo>
                    <a:lnTo>
                      <a:pt x="18" y="58"/>
                    </a:lnTo>
                    <a:lnTo>
                      <a:pt x="20" y="52"/>
                    </a:lnTo>
                    <a:lnTo>
                      <a:pt x="24" y="46"/>
                    </a:lnTo>
                    <a:lnTo>
                      <a:pt x="30" y="40"/>
                    </a:lnTo>
                    <a:lnTo>
                      <a:pt x="40" y="30"/>
                    </a:lnTo>
                    <a:lnTo>
                      <a:pt x="46" y="22"/>
                    </a:lnTo>
                    <a:lnTo>
                      <a:pt x="48" y="14"/>
                    </a:lnTo>
                    <a:lnTo>
                      <a:pt x="46" y="8"/>
                    </a:lnTo>
                    <a:lnTo>
                      <a:pt x="42" y="4"/>
                    </a:lnTo>
                    <a:lnTo>
                      <a:pt x="38" y="2"/>
                    </a:lnTo>
                    <a:lnTo>
                      <a:pt x="34"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5" name="Freeform 1787"/>
              <p:cNvSpPr>
                <a:spLocks/>
              </p:cNvSpPr>
              <p:nvPr/>
            </p:nvSpPr>
            <p:spPr bwMode="auto">
              <a:xfrm>
                <a:off x="5192" y="1814"/>
                <a:ext cx="160" cy="86"/>
              </a:xfrm>
              <a:custGeom>
                <a:avLst/>
                <a:gdLst>
                  <a:gd name="T0" fmla="*/ 26 w 160"/>
                  <a:gd name="T1" fmla="*/ 16 h 86"/>
                  <a:gd name="T2" fmla="*/ 38 w 160"/>
                  <a:gd name="T3" fmla="*/ 22 h 86"/>
                  <a:gd name="T4" fmla="*/ 46 w 160"/>
                  <a:gd name="T5" fmla="*/ 28 h 86"/>
                  <a:gd name="T6" fmla="*/ 52 w 160"/>
                  <a:gd name="T7" fmla="*/ 38 h 86"/>
                  <a:gd name="T8" fmla="*/ 68 w 160"/>
                  <a:gd name="T9" fmla="*/ 40 h 86"/>
                  <a:gd name="T10" fmla="*/ 102 w 160"/>
                  <a:gd name="T11" fmla="*/ 50 h 86"/>
                  <a:gd name="T12" fmla="*/ 122 w 160"/>
                  <a:gd name="T13" fmla="*/ 56 h 86"/>
                  <a:gd name="T14" fmla="*/ 138 w 160"/>
                  <a:gd name="T15" fmla="*/ 64 h 86"/>
                  <a:gd name="T16" fmla="*/ 152 w 160"/>
                  <a:gd name="T17" fmla="*/ 74 h 86"/>
                  <a:gd name="T18" fmla="*/ 156 w 160"/>
                  <a:gd name="T19" fmla="*/ 80 h 86"/>
                  <a:gd name="T20" fmla="*/ 160 w 160"/>
                  <a:gd name="T21" fmla="*/ 86 h 86"/>
                  <a:gd name="T22" fmla="*/ 154 w 160"/>
                  <a:gd name="T23" fmla="*/ 78 h 86"/>
                  <a:gd name="T24" fmla="*/ 136 w 160"/>
                  <a:gd name="T25" fmla="*/ 60 h 86"/>
                  <a:gd name="T26" fmla="*/ 124 w 160"/>
                  <a:gd name="T27" fmla="*/ 50 h 86"/>
                  <a:gd name="T28" fmla="*/ 112 w 160"/>
                  <a:gd name="T29" fmla="*/ 40 h 86"/>
                  <a:gd name="T30" fmla="*/ 98 w 160"/>
                  <a:gd name="T31" fmla="*/ 34 h 86"/>
                  <a:gd name="T32" fmla="*/ 86 w 160"/>
                  <a:gd name="T33" fmla="*/ 30 h 86"/>
                  <a:gd name="T34" fmla="*/ 74 w 160"/>
                  <a:gd name="T35" fmla="*/ 28 h 86"/>
                  <a:gd name="T36" fmla="*/ 62 w 160"/>
                  <a:gd name="T37" fmla="*/ 24 h 86"/>
                  <a:gd name="T38" fmla="*/ 40 w 160"/>
                  <a:gd name="T39" fmla="*/ 12 h 86"/>
                  <a:gd name="T40" fmla="*/ 20 w 160"/>
                  <a:gd name="T41" fmla="*/ 2 h 86"/>
                  <a:gd name="T42" fmla="*/ 12 w 160"/>
                  <a:gd name="T43" fmla="*/ 0 h 86"/>
                  <a:gd name="T44" fmla="*/ 4 w 160"/>
                  <a:gd name="T45" fmla="*/ 0 h 86"/>
                  <a:gd name="T46" fmla="*/ 0 w 160"/>
                  <a:gd name="T47" fmla="*/ 4 h 86"/>
                  <a:gd name="T48" fmla="*/ 0 w 160"/>
                  <a:gd name="T49" fmla="*/ 6 h 86"/>
                  <a:gd name="T50" fmla="*/ 4 w 160"/>
                  <a:gd name="T51" fmla="*/ 8 h 86"/>
                  <a:gd name="T52" fmla="*/ 8 w 160"/>
                  <a:gd name="T53" fmla="*/ 12 h 86"/>
                  <a:gd name="T54" fmla="*/ 26 w 160"/>
                  <a:gd name="T55" fmla="*/ 16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0"/>
                  <a:gd name="T85" fmla="*/ 0 h 86"/>
                  <a:gd name="T86" fmla="*/ 160 w 160"/>
                  <a:gd name="T87" fmla="*/ 86 h 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0" h="86">
                    <a:moveTo>
                      <a:pt x="26" y="16"/>
                    </a:moveTo>
                    <a:lnTo>
                      <a:pt x="38" y="22"/>
                    </a:lnTo>
                    <a:lnTo>
                      <a:pt x="46" y="28"/>
                    </a:lnTo>
                    <a:lnTo>
                      <a:pt x="52" y="38"/>
                    </a:lnTo>
                    <a:lnTo>
                      <a:pt x="68" y="40"/>
                    </a:lnTo>
                    <a:lnTo>
                      <a:pt x="102" y="50"/>
                    </a:lnTo>
                    <a:lnTo>
                      <a:pt x="122" y="56"/>
                    </a:lnTo>
                    <a:lnTo>
                      <a:pt x="138" y="64"/>
                    </a:lnTo>
                    <a:lnTo>
                      <a:pt x="152" y="74"/>
                    </a:lnTo>
                    <a:lnTo>
                      <a:pt x="156" y="80"/>
                    </a:lnTo>
                    <a:lnTo>
                      <a:pt x="160" y="86"/>
                    </a:lnTo>
                    <a:lnTo>
                      <a:pt x="154" y="78"/>
                    </a:lnTo>
                    <a:lnTo>
                      <a:pt x="136" y="60"/>
                    </a:lnTo>
                    <a:lnTo>
                      <a:pt x="124" y="50"/>
                    </a:lnTo>
                    <a:lnTo>
                      <a:pt x="112" y="40"/>
                    </a:lnTo>
                    <a:lnTo>
                      <a:pt x="98" y="34"/>
                    </a:lnTo>
                    <a:lnTo>
                      <a:pt x="86" y="30"/>
                    </a:lnTo>
                    <a:lnTo>
                      <a:pt x="74" y="28"/>
                    </a:lnTo>
                    <a:lnTo>
                      <a:pt x="62" y="24"/>
                    </a:lnTo>
                    <a:lnTo>
                      <a:pt x="40" y="12"/>
                    </a:lnTo>
                    <a:lnTo>
                      <a:pt x="20" y="2"/>
                    </a:lnTo>
                    <a:lnTo>
                      <a:pt x="12" y="0"/>
                    </a:lnTo>
                    <a:lnTo>
                      <a:pt x="4" y="0"/>
                    </a:lnTo>
                    <a:lnTo>
                      <a:pt x="0" y="4"/>
                    </a:lnTo>
                    <a:lnTo>
                      <a:pt x="0" y="6"/>
                    </a:lnTo>
                    <a:lnTo>
                      <a:pt x="4" y="8"/>
                    </a:lnTo>
                    <a:lnTo>
                      <a:pt x="8" y="12"/>
                    </a:lnTo>
                    <a:lnTo>
                      <a:pt x="26" y="1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6" name="Freeform 1788"/>
              <p:cNvSpPr>
                <a:spLocks/>
              </p:cNvSpPr>
              <p:nvPr/>
            </p:nvSpPr>
            <p:spPr bwMode="auto">
              <a:xfrm>
                <a:off x="5312" y="1944"/>
                <a:ext cx="62" cy="100"/>
              </a:xfrm>
              <a:custGeom>
                <a:avLst/>
                <a:gdLst>
                  <a:gd name="T0" fmla="*/ 40 w 62"/>
                  <a:gd name="T1" fmla="*/ 0 h 100"/>
                  <a:gd name="T2" fmla="*/ 46 w 62"/>
                  <a:gd name="T3" fmla="*/ 20 h 100"/>
                  <a:gd name="T4" fmla="*/ 48 w 62"/>
                  <a:gd name="T5" fmla="*/ 32 h 100"/>
                  <a:gd name="T6" fmla="*/ 48 w 62"/>
                  <a:gd name="T7" fmla="*/ 48 h 100"/>
                  <a:gd name="T8" fmla="*/ 46 w 62"/>
                  <a:gd name="T9" fmla="*/ 62 h 100"/>
                  <a:gd name="T10" fmla="*/ 42 w 62"/>
                  <a:gd name="T11" fmla="*/ 70 h 100"/>
                  <a:gd name="T12" fmla="*/ 38 w 62"/>
                  <a:gd name="T13" fmla="*/ 78 h 100"/>
                  <a:gd name="T14" fmla="*/ 30 w 62"/>
                  <a:gd name="T15" fmla="*/ 84 h 100"/>
                  <a:gd name="T16" fmla="*/ 22 w 62"/>
                  <a:gd name="T17" fmla="*/ 90 h 100"/>
                  <a:gd name="T18" fmla="*/ 12 w 62"/>
                  <a:gd name="T19" fmla="*/ 96 h 100"/>
                  <a:gd name="T20" fmla="*/ 0 w 62"/>
                  <a:gd name="T21" fmla="*/ 100 h 100"/>
                  <a:gd name="T22" fmla="*/ 10 w 62"/>
                  <a:gd name="T23" fmla="*/ 98 h 100"/>
                  <a:gd name="T24" fmla="*/ 20 w 62"/>
                  <a:gd name="T25" fmla="*/ 96 h 100"/>
                  <a:gd name="T26" fmla="*/ 30 w 62"/>
                  <a:gd name="T27" fmla="*/ 92 h 100"/>
                  <a:gd name="T28" fmla="*/ 42 w 62"/>
                  <a:gd name="T29" fmla="*/ 86 h 100"/>
                  <a:gd name="T30" fmla="*/ 52 w 62"/>
                  <a:gd name="T31" fmla="*/ 78 h 100"/>
                  <a:gd name="T32" fmla="*/ 60 w 62"/>
                  <a:gd name="T33" fmla="*/ 68 h 100"/>
                  <a:gd name="T34" fmla="*/ 62 w 62"/>
                  <a:gd name="T35" fmla="*/ 62 h 100"/>
                  <a:gd name="T36" fmla="*/ 62 w 62"/>
                  <a:gd name="T37" fmla="*/ 56 h 100"/>
                  <a:gd name="T38" fmla="*/ 62 w 62"/>
                  <a:gd name="T39" fmla="*/ 42 h 100"/>
                  <a:gd name="T40" fmla="*/ 58 w 62"/>
                  <a:gd name="T41" fmla="*/ 32 h 100"/>
                  <a:gd name="T42" fmla="*/ 56 w 62"/>
                  <a:gd name="T43" fmla="*/ 22 h 100"/>
                  <a:gd name="T44" fmla="*/ 50 w 62"/>
                  <a:gd name="T45" fmla="*/ 14 h 100"/>
                  <a:gd name="T46" fmla="*/ 44 w 62"/>
                  <a:gd name="T47" fmla="*/ 4 h 100"/>
                  <a:gd name="T48" fmla="*/ 40 w 62"/>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0"/>
                  <a:gd name="T77" fmla="*/ 62 w 62"/>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0">
                    <a:moveTo>
                      <a:pt x="40" y="0"/>
                    </a:moveTo>
                    <a:lnTo>
                      <a:pt x="46" y="20"/>
                    </a:lnTo>
                    <a:lnTo>
                      <a:pt x="48" y="32"/>
                    </a:lnTo>
                    <a:lnTo>
                      <a:pt x="48" y="48"/>
                    </a:lnTo>
                    <a:lnTo>
                      <a:pt x="46" y="62"/>
                    </a:lnTo>
                    <a:lnTo>
                      <a:pt x="42" y="70"/>
                    </a:lnTo>
                    <a:lnTo>
                      <a:pt x="38" y="78"/>
                    </a:lnTo>
                    <a:lnTo>
                      <a:pt x="30" y="84"/>
                    </a:lnTo>
                    <a:lnTo>
                      <a:pt x="22" y="90"/>
                    </a:lnTo>
                    <a:lnTo>
                      <a:pt x="12" y="96"/>
                    </a:lnTo>
                    <a:lnTo>
                      <a:pt x="0" y="100"/>
                    </a:lnTo>
                    <a:lnTo>
                      <a:pt x="10" y="98"/>
                    </a:lnTo>
                    <a:lnTo>
                      <a:pt x="20" y="96"/>
                    </a:lnTo>
                    <a:lnTo>
                      <a:pt x="30" y="92"/>
                    </a:lnTo>
                    <a:lnTo>
                      <a:pt x="42" y="86"/>
                    </a:lnTo>
                    <a:lnTo>
                      <a:pt x="52" y="78"/>
                    </a:lnTo>
                    <a:lnTo>
                      <a:pt x="60" y="68"/>
                    </a:lnTo>
                    <a:lnTo>
                      <a:pt x="62" y="62"/>
                    </a:lnTo>
                    <a:lnTo>
                      <a:pt x="62" y="56"/>
                    </a:lnTo>
                    <a:lnTo>
                      <a:pt x="62" y="42"/>
                    </a:lnTo>
                    <a:lnTo>
                      <a:pt x="58" y="32"/>
                    </a:lnTo>
                    <a:lnTo>
                      <a:pt x="56" y="22"/>
                    </a:lnTo>
                    <a:lnTo>
                      <a:pt x="50" y="14"/>
                    </a:lnTo>
                    <a:lnTo>
                      <a:pt x="44" y="4"/>
                    </a:lnTo>
                    <a:lnTo>
                      <a:pt x="40"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7" name="Freeform 1789"/>
              <p:cNvSpPr>
                <a:spLocks/>
              </p:cNvSpPr>
              <p:nvPr/>
            </p:nvSpPr>
            <p:spPr bwMode="auto">
              <a:xfrm>
                <a:off x="4672" y="1912"/>
                <a:ext cx="74" cy="92"/>
              </a:xfrm>
              <a:custGeom>
                <a:avLst/>
                <a:gdLst>
                  <a:gd name="T0" fmla="*/ 30 w 74"/>
                  <a:gd name="T1" fmla="*/ 14 h 92"/>
                  <a:gd name="T2" fmla="*/ 38 w 74"/>
                  <a:gd name="T3" fmla="*/ 20 h 92"/>
                  <a:gd name="T4" fmla="*/ 54 w 74"/>
                  <a:gd name="T5" fmla="*/ 38 h 92"/>
                  <a:gd name="T6" fmla="*/ 64 w 74"/>
                  <a:gd name="T7" fmla="*/ 50 h 92"/>
                  <a:gd name="T8" fmla="*/ 70 w 74"/>
                  <a:gd name="T9" fmla="*/ 62 h 92"/>
                  <a:gd name="T10" fmla="*/ 74 w 74"/>
                  <a:gd name="T11" fmla="*/ 76 h 92"/>
                  <a:gd name="T12" fmla="*/ 74 w 74"/>
                  <a:gd name="T13" fmla="*/ 84 h 92"/>
                  <a:gd name="T14" fmla="*/ 74 w 74"/>
                  <a:gd name="T15" fmla="*/ 92 h 92"/>
                  <a:gd name="T16" fmla="*/ 74 w 74"/>
                  <a:gd name="T17" fmla="*/ 80 h 92"/>
                  <a:gd name="T18" fmla="*/ 72 w 74"/>
                  <a:gd name="T19" fmla="*/ 66 h 92"/>
                  <a:gd name="T20" fmla="*/ 68 w 74"/>
                  <a:gd name="T21" fmla="*/ 52 h 92"/>
                  <a:gd name="T22" fmla="*/ 62 w 74"/>
                  <a:gd name="T23" fmla="*/ 36 h 92"/>
                  <a:gd name="T24" fmla="*/ 52 w 74"/>
                  <a:gd name="T25" fmla="*/ 22 h 92"/>
                  <a:gd name="T26" fmla="*/ 46 w 74"/>
                  <a:gd name="T27" fmla="*/ 16 h 92"/>
                  <a:gd name="T28" fmla="*/ 40 w 74"/>
                  <a:gd name="T29" fmla="*/ 10 h 92"/>
                  <a:gd name="T30" fmla="*/ 32 w 74"/>
                  <a:gd name="T31" fmla="*/ 6 h 92"/>
                  <a:gd name="T32" fmla="*/ 22 w 74"/>
                  <a:gd name="T33" fmla="*/ 2 h 92"/>
                  <a:gd name="T34" fmla="*/ 8 w 74"/>
                  <a:gd name="T35" fmla="*/ 0 h 92"/>
                  <a:gd name="T36" fmla="*/ 2 w 74"/>
                  <a:gd name="T37" fmla="*/ 0 h 92"/>
                  <a:gd name="T38" fmla="*/ 0 w 74"/>
                  <a:gd name="T39" fmla="*/ 0 h 92"/>
                  <a:gd name="T40" fmla="*/ 2 w 74"/>
                  <a:gd name="T41" fmla="*/ 2 h 92"/>
                  <a:gd name="T42" fmla="*/ 6 w 74"/>
                  <a:gd name="T43" fmla="*/ 4 h 92"/>
                  <a:gd name="T44" fmla="*/ 30 w 74"/>
                  <a:gd name="T45" fmla="*/ 14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92"/>
                  <a:gd name="T71" fmla="*/ 74 w 74"/>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92">
                    <a:moveTo>
                      <a:pt x="30" y="14"/>
                    </a:moveTo>
                    <a:lnTo>
                      <a:pt x="38" y="20"/>
                    </a:lnTo>
                    <a:lnTo>
                      <a:pt x="54" y="38"/>
                    </a:lnTo>
                    <a:lnTo>
                      <a:pt x="64" y="50"/>
                    </a:lnTo>
                    <a:lnTo>
                      <a:pt x="70" y="62"/>
                    </a:lnTo>
                    <a:lnTo>
                      <a:pt x="74" y="76"/>
                    </a:lnTo>
                    <a:lnTo>
                      <a:pt x="74" y="84"/>
                    </a:lnTo>
                    <a:lnTo>
                      <a:pt x="74" y="92"/>
                    </a:lnTo>
                    <a:lnTo>
                      <a:pt x="74" y="80"/>
                    </a:lnTo>
                    <a:lnTo>
                      <a:pt x="72" y="66"/>
                    </a:lnTo>
                    <a:lnTo>
                      <a:pt x="68" y="52"/>
                    </a:lnTo>
                    <a:lnTo>
                      <a:pt x="62" y="36"/>
                    </a:lnTo>
                    <a:lnTo>
                      <a:pt x="52" y="22"/>
                    </a:lnTo>
                    <a:lnTo>
                      <a:pt x="46" y="16"/>
                    </a:lnTo>
                    <a:lnTo>
                      <a:pt x="40" y="10"/>
                    </a:lnTo>
                    <a:lnTo>
                      <a:pt x="32" y="6"/>
                    </a:lnTo>
                    <a:lnTo>
                      <a:pt x="22" y="2"/>
                    </a:lnTo>
                    <a:lnTo>
                      <a:pt x="8" y="0"/>
                    </a:lnTo>
                    <a:lnTo>
                      <a:pt x="2" y="0"/>
                    </a:lnTo>
                    <a:lnTo>
                      <a:pt x="0" y="0"/>
                    </a:lnTo>
                    <a:lnTo>
                      <a:pt x="2" y="2"/>
                    </a:lnTo>
                    <a:lnTo>
                      <a:pt x="6" y="4"/>
                    </a:lnTo>
                    <a:lnTo>
                      <a:pt x="30" y="14"/>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8" name="Freeform 1790"/>
              <p:cNvSpPr>
                <a:spLocks/>
              </p:cNvSpPr>
              <p:nvPr/>
            </p:nvSpPr>
            <p:spPr bwMode="auto">
              <a:xfrm>
                <a:off x="3952" y="1960"/>
                <a:ext cx="200" cy="56"/>
              </a:xfrm>
              <a:custGeom>
                <a:avLst/>
                <a:gdLst>
                  <a:gd name="T0" fmla="*/ 198 w 200"/>
                  <a:gd name="T1" fmla="*/ 24 h 56"/>
                  <a:gd name="T2" fmla="*/ 162 w 200"/>
                  <a:gd name="T3" fmla="*/ 0 h 56"/>
                  <a:gd name="T4" fmla="*/ 154 w 200"/>
                  <a:gd name="T5" fmla="*/ 6 h 56"/>
                  <a:gd name="T6" fmla="*/ 126 w 200"/>
                  <a:gd name="T7" fmla="*/ 28 h 56"/>
                  <a:gd name="T8" fmla="*/ 120 w 200"/>
                  <a:gd name="T9" fmla="*/ 32 h 56"/>
                  <a:gd name="T10" fmla="*/ 112 w 200"/>
                  <a:gd name="T11" fmla="*/ 34 h 56"/>
                  <a:gd name="T12" fmla="*/ 94 w 200"/>
                  <a:gd name="T13" fmla="*/ 34 h 56"/>
                  <a:gd name="T14" fmla="*/ 74 w 200"/>
                  <a:gd name="T15" fmla="*/ 34 h 56"/>
                  <a:gd name="T16" fmla="*/ 52 w 200"/>
                  <a:gd name="T17" fmla="*/ 30 h 56"/>
                  <a:gd name="T18" fmla="*/ 16 w 200"/>
                  <a:gd name="T19" fmla="*/ 22 h 56"/>
                  <a:gd name="T20" fmla="*/ 0 w 200"/>
                  <a:gd name="T21" fmla="*/ 18 h 56"/>
                  <a:gd name="T22" fmla="*/ 2 w 200"/>
                  <a:gd name="T23" fmla="*/ 44 h 56"/>
                  <a:gd name="T24" fmla="*/ 26 w 200"/>
                  <a:gd name="T25" fmla="*/ 40 h 56"/>
                  <a:gd name="T26" fmla="*/ 44 w 200"/>
                  <a:gd name="T27" fmla="*/ 46 h 56"/>
                  <a:gd name="T28" fmla="*/ 64 w 200"/>
                  <a:gd name="T29" fmla="*/ 52 h 56"/>
                  <a:gd name="T30" fmla="*/ 88 w 200"/>
                  <a:gd name="T31" fmla="*/ 54 h 56"/>
                  <a:gd name="T32" fmla="*/ 114 w 200"/>
                  <a:gd name="T33" fmla="*/ 56 h 56"/>
                  <a:gd name="T34" fmla="*/ 162 w 200"/>
                  <a:gd name="T35" fmla="*/ 56 h 56"/>
                  <a:gd name="T36" fmla="*/ 200 w 200"/>
                  <a:gd name="T37" fmla="*/ 56 h 56"/>
                  <a:gd name="T38" fmla="*/ 200 w 200"/>
                  <a:gd name="T39" fmla="*/ 34 h 56"/>
                  <a:gd name="T40" fmla="*/ 198 w 200"/>
                  <a:gd name="T41" fmla="*/ 24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56"/>
                  <a:gd name="T65" fmla="*/ 200 w 20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56">
                    <a:moveTo>
                      <a:pt x="198" y="24"/>
                    </a:moveTo>
                    <a:lnTo>
                      <a:pt x="162" y="0"/>
                    </a:lnTo>
                    <a:lnTo>
                      <a:pt x="154" y="6"/>
                    </a:lnTo>
                    <a:lnTo>
                      <a:pt x="126" y="28"/>
                    </a:lnTo>
                    <a:lnTo>
                      <a:pt x="120" y="32"/>
                    </a:lnTo>
                    <a:lnTo>
                      <a:pt x="112" y="34"/>
                    </a:lnTo>
                    <a:lnTo>
                      <a:pt x="94" y="34"/>
                    </a:lnTo>
                    <a:lnTo>
                      <a:pt x="74" y="34"/>
                    </a:lnTo>
                    <a:lnTo>
                      <a:pt x="52" y="30"/>
                    </a:lnTo>
                    <a:lnTo>
                      <a:pt x="16" y="22"/>
                    </a:lnTo>
                    <a:lnTo>
                      <a:pt x="0" y="18"/>
                    </a:lnTo>
                    <a:lnTo>
                      <a:pt x="2" y="44"/>
                    </a:lnTo>
                    <a:lnTo>
                      <a:pt x="26" y="40"/>
                    </a:lnTo>
                    <a:lnTo>
                      <a:pt x="44" y="46"/>
                    </a:lnTo>
                    <a:lnTo>
                      <a:pt x="64" y="52"/>
                    </a:lnTo>
                    <a:lnTo>
                      <a:pt x="88" y="54"/>
                    </a:lnTo>
                    <a:lnTo>
                      <a:pt x="114" y="56"/>
                    </a:lnTo>
                    <a:lnTo>
                      <a:pt x="162" y="56"/>
                    </a:lnTo>
                    <a:lnTo>
                      <a:pt x="200" y="56"/>
                    </a:lnTo>
                    <a:lnTo>
                      <a:pt x="200" y="34"/>
                    </a:lnTo>
                    <a:lnTo>
                      <a:pt x="198" y="24"/>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9" name="Freeform 1791"/>
              <p:cNvSpPr>
                <a:spLocks/>
              </p:cNvSpPr>
              <p:nvPr/>
            </p:nvSpPr>
            <p:spPr bwMode="auto">
              <a:xfrm>
                <a:off x="3852" y="1894"/>
                <a:ext cx="130" cy="62"/>
              </a:xfrm>
              <a:custGeom>
                <a:avLst/>
                <a:gdLst>
                  <a:gd name="T0" fmla="*/ 130 w 130"/>
                  <a:gd name="T1" fmla="*/ 62 h 62"/>
                  <a:gd name="T2" fmla="*/ 128 w 130"/>
                  <a:gd name="T3" fmla="*/ 42 h 62"/>
                  <a:gd name="T4" fmla="*/ 126 w 130"/>
                  <a:gd name="T5" fmla="*/ 22 h 62"/>
                  <a:gd name="T6" fmla="*/ 120 w 130"/>
                  <a:gd name="T7" fmla="*/ 0 h 62"/>
                  <a:gd name="T8" fmla="*/ 114 w 130"/>
                  <a:gd name="T9" fmla="*/ 6 h 62"/>
                  <a:gd name="T10" fmla="*/ 62 w 130"/>
                  <a:gd name="T11" fmla="*/ 10 h 62"/>
                  <a:gd name="T12" fmla="*/ 58 w 130"/>
                  <a:gd name="T13" fmla="*/ 6 h 62"/>
                  <a:gd name="T14" fmla="*/ 54 w 130"/>
                  <a:gd name="T15" fmla="*/ 6 h 62"/>
                  <a:gd name="T16" fmla="*/ 32 w 130"/>
                  <a:gd name="T17" fmla="*/ 12 h 62"/>
                  <a:gd name="T18" fmla="*/ 0 w 130"/>
                  <a:gd name="T19" fmla="*/ 22 h 62"/>
                  <a:gd name="T20" fmla="*/ 48 w 130"/>
                  <a:gd name="T21" fmla="*/ 24 h 62"/>
                  <a:gd name="T22" fmla="*/ 70 w 130"/>
                  <a:gd name="T23" fmla="*/ 28 h 62"/>
                  <a:gd name="T24" fmla="*/ 90 w 130"/>
                  <a:gd name="T25" fmla="*/ 32 h 62"/>
                  <a:gd name="T26" fmla="*/ 106 w 130"/>
                  <a:gd name="T27" fmla="*/ 38 h 62"/>
                  <a:gd name="T28" fmla="*/ 118 w 130"/>
                  <a:gd name="T29" fmla="*/ 44 h 62"/>
                  <a:gd name="T30" fmla="*/ 126 w 130"/>
                  <a:gd name="T31" fmla="*/ 52 h 62"/>
                  <a:gd name="T32" fmla="*/ 128 w 130"/>
                  <a:gd name="T33" fmla="*/ 56 h 62"/>
                  <a:gd name="T34" fmla="*/ 130 w 130"/>
                  <a:gd name="T35" fmla="*/ 62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62"/>
                  <a:gd name="T56" fmla="*/ 130 w 130"/>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62">
                    <a:moveTo>
                      <a:pt x="130" y="62"/>
                    </a:moveTo>
                    <a:lnTo>
                      <a:pt x="128" y="42"/>
                    </a:lnTo>
                    <a:lnTo>
                      <a:pt x="126" y="22"/>
                    </a:lnTo>
                    <a:lnTo>
                      <a:pt x="120" y="0"/>
                    </a:lnTo>
                    <a:lnTo>
                      <a:pt x="114" y="6"/>
                    </a:lnTo>
                    <a:lnTo>
                      <a:pt x="62" y="10"/>
                    </a:lnTo>
                    <a:lnTo>
                      <a:pt x="58" y="6"/>
                    </a:lnTo>
                    <a:lnTo>
                      <a:pt x="54" y="6"/>
                    </a:lnTo>
                    <a:lnTo>
                      <a:pt x="32" y="12"/>
                    </a:lnTo>
                    <a:lnTo>
                      <a:pt x="0" y="22"/>
                    </a:lnTo>
                    <a:lnTo>
                      <a:pt x="48" y="24"/>
                    </a:lnTo>
                    <a:lnTo>
                      <a:pt x="70" y="28"/>
                    </a:lnTo>
                    <a:lnTo>
                      <a:pt x="90" y="32"/>
                    </a:lnTo>
                    <a:lnTo>
                      <a:pt x="106" y="38"/>
                    </a:lnTo>
                    <a:lnTo>
                      <a:pt x="118" y="44"/>
                    </a:lnTo>
                    <a:lnTo>
                      <a:pt x="126" y="52"/>
                    </a:lnTo>
                    <a:lnTo>
                      <a:pt x="128" y="56"/>
                    </a:lnTo>
                    <a:lnTo>
                      <a:pt x="130" y="6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80" name="Freeform 1792"/>
              <p:cNvSpPr>
                <a:spLocks/>
              </p:cNvSpPr>
              <p:nvPr/>
            </p:nvSpPr>
            <p:spPr bwMode="auto">
              <a:xfrm>
                <a:off x="4950" y="1708"/>
                <a:ext cx="136" cy="64"/>
              </a:xfrm>
              <a:custGeom>
                <a:avLst/>
                <a:gdLst>
                  <a:gd name="T0" fmla="*/ 0 w 136"/>
                  <a:gd name="T1" fmla="*/ 44 h 64"/>
                  <a:gd name="T2" fmla="*/ 12 w 136"/>
                  <a:gd name="T3" fmla="*/ 52 h 64"/>
                  <a:gd name="T4" fmla="*/ 28 w 136"/>
                  <a:gd name="T5" fmla="*/ 60 h 64"/>
                  <a:gd name="T6" fmla="*/ 46 w 136"/>
                  <a:gd name="T7" fmla="*/ 64 h 64"/>
                  <a:gd name="T8" fmla="*/ 56 w 136"/>
                  <a:gd name="T9" fmla="*/ 64 h 64"/>
                  <a:gd name="T10" fmla="*/ 68 w 136"/>
                  <a:gd name="T11" fmla="*/ 62 h 64"/>
                  <a:gd name="T12" fmla="*/ 78 w 136"/>
                  <a:gd name="T13" fmla="*/ 58 h 64"/>
                  <a:gd name="T14" fmla="*/ 90 w 136"/>
                  <a:gd name="T15" fmla="*/ 54 h 64"/>
                  <a:gd name="T16" fmla="*/ 102 w 136"/>
                  <a:gd name="T17" fmla="*/ 44 h 64"/>
                  <a:gd name="T18" fmla="*/ 114 w 136"/>
                  <a:gd name="T19" fmla="*/ 34 h 64"/>
                  <a:gd name="T20" fmla="*/ 126 w 136"/>
                  <a:gd name="T21" fmla="*/ 18 h 64"/>
                  <a:gd name="T22" fmla="*/ 136 w 136"/>
                  <a:gd name="T23" fmla="*/ 0 h 64"/>
                  <a:gd name="T24" fmla="*/ 116 w 136"/>
                  <a:gd name="T25" fmla="*/ 0 h 64"/>
                  <a:gd name="T26" fmla="*/ 100 w 136"/>
                  <a:gd name="T27" fmla="*/ 2 h 64"/>
                  <a:gd name="T28" fmla="*/ 94 w 136"/>
                  <a:gd name="T29" fmla="*/ 14 h 64"/>
                  <a:gd name="T30" fmla="*/ 88 w 136"/>
                  <a:gd name="T31" fmla="*/ 24 h 64"/>
                  <a:gd name="T32" fmla="*/ 78 w 136"/>
                  <a:gd name="T33" fmla="*/ 32 h 64"/>
                  <a:gd name="T34" fmla="*/ 68 w 136"/>
                  <a:gd name="T35" fmla="*/ 40 h 64"/>
                  <a:gd name="T36" fmla="*/ 54 w 136"/>
                  <a:gd name="T37" fmla="*/ 46 h 64"/>
                  <a:gd name="T38" fmla="*/ 38 w 136"/>
                  <a:gd name="T39" fmla="*/ 48 h 64"/>
                  <a:gd name="T40" fmla="*/ 20 w 136"/>
                  <a:gd name="T41" fmla="*/ 48 h 64"/>
                  <a:gd name="T42" fmla="*/ 0 w 136"/>
                  <a:gd name="T43" fmla="*/ 44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64"/>
                  <a:gd name="T68" fmla="*/ 136 w 136"/>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64">
                    <a:moveTo>
                      <a:pt x="0" y="44"/>
                    </a:moveTo>
                    <a:lnTo>
                      <a:pt x="12" y="52"/>
                    </a:lnTo>
                    <a:lnTo>
                      <a:pt x="28" y="60"/>
                    </a:lnTo>
                    <a:lnTo>
                      <a:pt x="46" y="64"/>
                    </a:lnTo>
                    <a:lnTo>
                      <a:pt x="56" y="64"/>
                    </a:lnTo>
                    <a:lnTo>
                      <a:pt x="68" y="62"/>
                    </a:lnTo>
                    <a:lnTo>
                      <a:pt x="78" y="58"/>
                    </a:lnTo>
                    <a:lnTo>
                      <a:pt x="90" y="54"/>
                    </a:lnTo>
                    <a:lnTo>
                      <a:pt x="102" y="44"/>
                    </a:lnTo>
                    <a:lnTo>
                      <a:pt x="114" y="34"/>
                    </a:lnTo>
                    <a:lnTo>
                      <a:pt x="126" y="18"/>
                    </a:lnTo>
                    <a:lnTo>
                      <a:pt x="136" y="0"/>
                    </a:lnTo>
                    <a:lnTo>
                      <a:pt x="116" y="0"/>
                    </a:lnTo>
                    <a:lnTo>
                      <a:pt x="100" y="2"/>
                    </a:lnTo>
                    <a:lnTo>
                      <a:pt x="94" y="14"/>
                    </a:lnTo>
                    <a:lnTo>
                      <a:pt x="88" y="24"/>
                    </a:lnTo>
                    <a:lnTo>
                      <a:pt x="78" y="32"/>
                    </a:lnTo>
                    <a:lnTo>
                      <a:pt x="68" y="40"/>
                    </a:lnTo>
                    <a:lnTo>
                      <a:pt x="54" y="46"/>
                    </a:lnTo>
                    <a:lnTo>
                      <a:pt x="38" y="48"/>
                    </a:lnTo>
                    <a:lnTo>
                      <a:pt x="20" y="48"/>
                    </a:lnTo>
                    <a:lnTo>
                      <a:pt x="0" y="44"/>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81" name="Freeform 1793"/>
              <p:cNvSpPr>
                <a:spLocks/>
              </p:cNvSpPr>
              <p:nvPr/>
            </p:nvSpPr>
            <p:spPr bwMode="auto">
              <a:xfrm>
                <a:off x="4852" y="1616"/>
                <a:ext cx="24" cy="58"/>
              </a:xfrm>
              <a:custGeom>
                <a:avLst/>
                <a:gdLst>
                  <a:gd name="T0" fmla="*/ 24 w 24"/>
                  <a:gd name="T1" fmla="*/ 58 h 58"/>
                  <a:gd name="T2" fmla="*/ 22 w 24"/>
                  <a:gd name="T3" fmla="*/ 50 h 58"/>
                  <a:gd name="T4" fmla="*/ 20 w 24"/>
                  <a:gd name="T5" fmla="*/ 42 h 58"/>
                  <a:gd name="T6" fmla="*/ 22 w 24"/>
                  <a:gd name="T7" fmla="*/ 32 h 58"/>
                  <a:gd name="T8" fmla="*/ 24 w 24"/>
                  <a:gd name="T9" fmla="*/ 26 h 58"/>
                  <a:gd name="T10" fmla="*/ 20 w 24"/>
                  <a:gd name="T11" fmla="*/ 18 h 58"/>
                  <a:gd name="T12" fmla="*/ 14 w 24"/>
                  <a:gd name="T13" fmla="*/ 10 h 58"/>
                  <a:gd name="T14" fmla="*/ 8 w 24"/>
                  <a:gd name="T15" fmla="*/ 6 h 58"/>
                  <a:gd name="T16" fmla="*/ 0 w 24"/>
                  <a:gd name="T17" fmla="*/ 0 h 58"/>
                  <a:gd name="T18" fmla="*/ 0 w 24"/>
                  <a:gd name="T19" fmla="*/ 12 h 58"/>
                  <a:gd name="T20" fmla="*/ 2 w 24"/>
                  <a:gd name="T21" fmla="*/ 22 h 58"/>
                  <a:gd name="T22" fmla="*/ 6 w 24"/>
                  <a:gd name="T23" fmla="*/ 32 h 58"/>
                  <a:gd name="T24" fmla="*/ 10 w 24"/>
                  <a:gd name="T25" fmla="*/ 40 h 58"/>
                  <a:gd name="T26" fmla="*/ 18 w 24"/>
                  <a:gd name="T27" fmla="*/ 54 h 58"/>
                  <a:gd name="T28" fmla="*/ 24 w 24"/>
                  <a:gd name="T29" fmla="*/ 58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8"/>
                  <a:gd name="T47" fmla="*/ 24 w 24"/>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8">
                    <a:moveTo>
                      <a:pt x="24" y="58"/>
                    </a:moveTo>
                    <a:lnTo>
                      <a:pt x="22" y="50"/>
                    </a:lnTo>
                    <a:lnTo>
                      <a:pt x="20" y="42"/>
                    </a:lnTo>
                    <a:lnTo>
                      <a:pt x="22" y="32"/>
                    </a:lnTo>
                    <a:lnTo>
                      <a:pt x="24" y="26"/>
                    </a:lnTo>
                    <a:lnTo>
                      <a:pt x="20" y="18"/>
                    </a:lnTo>
                    <a:lnTo>
                      <a:pt x="14" y="10"/>
                    </a:lnTo>
                    <a:lnTo>
                      <a:pt x="8" y="6"/>
                    </a:lnTo>
                    <a:lnTo>
                      <a:pt x="0" y="0"/>
                    </a:lnTo>
                    <a:lnTo>
                      <a:pt x="0" y="12"/>
                    </a:lnTo>
                    <a:lnTo>
                      <a:pt x="2" y="22"/>
                    </a:lnTo>
                    <a:lnTo>
                      <a:pt x="6" y="32"/>
                    </a:lnTo>
                    <a:lnTo>
                      <a:pt x="10" y="40"/>
                    </a:lnTo>
                    <a:lnTo>
                      <a:pt x="18" y="54"/>
                    </a:lnTo>
                    <a:lnTo>
                      <a:pt x="24" y="5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82" name="Freeform 1794"/>
              <p:cNvSpPr>
                <a:spLocks/>
              </p:cNvSpPr>
              <p:nvPr/>
            </p:nvSpPr>
            <p:spPr bwMode="auto">
              <a:xfrm>
                <a:off x="4738" y="1602"/>
                <a:ext cx="22" cy="88"/>
              </a:xfrm>
              <a:custGeom>
                <a:avLst/>
                <a:gdLst>
                  <a:gd name="T0" fmla="*/ 4 w 22"/>
                  <a:gd name="T1" fmla="*/ 58 h 88"/>
                  <a:gd name="T2" fmla="*/ 12 w 22"/>
                  <a:gd name="T3" fmla="*/ 74 h 88"/>
                  <a:gd name="T4" fmla="*/ 18 w 22"/>
                  <a:gd name="T5" fmla="*/ 84 h 88"/>
                  <a:gd name="T6" fmla="*/ 22 w 22"/>
                  <a:gd name="T7" fmla="*/ 86 h 88"/>
                  <a:gd name="T8" fmla="*/ 22 w 22"/>
                  <a:gd name="T9" fmla="*/ 88 h 88"/>
                  <a:gd name="T10" fmla="*/ 14 w 22"/>
                  <a:gd name="T11" fmla="*/ 56 h 88"/>
                  <a:gd name="T12" fmla="*/ 8 w 22"/>
                  <a:gd name="T13" fmla="*/ 28 h 88"/>
                  <a:gd name="T14" fmla="*/ 6 w 22"/>
                  <a:gd name="T15" fmla="*/ 14 h 88"/>
                  <a:gd name="T16" fmla="*/ 6 w 22"/>
                  <a:gd name="T17" fmla="*/ 0 h 88"/>
                  <a:gd name="T18" fmla="*/ 2 w 22"/>
                  <a:gd name="T19" fmla="*/ 14 h 88"/>
                  <a:gd name="T20" fmla="*/ 0 w 22"/>
                  <a:gd name="T21" fmla="*/ 28 h 88"/>
                  <a:gd name="T22" fmla="*/ 2 w 22"/>
                  <a:gd name="T23" fmla="*/ 44 h 88"/>
                  <a:gd name="T24" fmla="*/ 4 w 22"/>
                  <a:gd name="T25" fmla="*/ 58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88"/>
                  <a:gd name="T41" fmla="*/ 22 w 22"/>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88">
                    <a:moveTo>
                      <a:pt x="4" y="58"/>
                    </a:moveTo>
                    <a:lnTo>
                      <a:pt x="12" y="74"/>
                    </a:lnTo>
                    <a:lnTo>
                      <a:pt x="18" y="84"/>
                    </a:lnTo>
                    <a:lnTo>
                      <a:pt x="22" y="86"/>
                    </a:lnTo>
                    <a:lnTo>
                      <a:pt x="22" y="88"/>
                    </a:lnTo>
                    <a:lnTo>
                      <a:pt x="14" y="56"/>
                    </a:lnTo>
                    <a:lnTo>
                      <a:pt x="8" y="28"/>
                    </a:lnTo>
                    <a:lnTo>
                      <a:pt x="6" y="14"/>
                    </a:lnTo>
                    <a:lnTo>
                      <a:pt x="6" y="0"/>
                    </a:lnTo>
                    <a:lnTo>
                      <a:pt x="2" y="14"/>
                    </a:lnTo>
                    <a:lnTo>
                      <a:pt x="0" y="28"/>
                    </a:lnTo>
                    <a:lnTo>
                      <a:pt x="2" y="44"/>
                    </a:lnTo>
                    <a:lnTo>
                      <a:pt x="4" y="5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83" name="Freeform 1795"/>
              <p:cNvSpPr>
                <a:spLocks/>
              </p:cNvSpPr>
              <p:nvPr/>
            </p:nvSpPr>
            <p:spPr bwMode="auto">
              <a:xfrm>
                <a:off x="3770" y="1572"/>
                <a:ext cx="1850" cy="546"/>
              </a:xfrm>
              <a:custGeom>
                <a:avLst/>
                <a:gdLst>
                  <a:gd name="T0" fmla="*/ 22 w 1850"/>
                  <a:gd name="T1" fmla="*/ 362 h 546"/>
                  <a:gd name="T2" fmla="*/ 52 w 1850"/>
                  <a:gd name="T3" fmla="*/ 362 h 546"/>
                  <a:gd name="T4" fmla="*/ 126 w 1850"/>
                  <a:gd name="T5" fmla="*/ 326 h 546"/>
                  <a:gd name="T6" fmla="*/ 206 w 1850"/>
                  <a:gd name="T7" fmla="*/ 318 h 546"/>
                  <a:gd name="T8" fmla="*/ 282 w 1850"/>
                  <a:gd name="T9" fmla="*/ 284 h 546"/>
                  <a:gd name="T10" fmla="*/ 346 w 1850"/>
                  <a:gd name="T11" fmla="*/ 286 h 546"/>
                  <a:gd name="T12" fmla="*/ 396 w 1850"/>
                  <a:gd name="T13" fmla="*/ 246 h 546"/>
                  <a:gd name="T14" fmla="*/ 448 w 1850"/>
                  <a:gd name="T15" fmla="*/ 228 h 546"/>
                  <a:gd name="T16" fmla="*/ 508 w 1850"/>
                  <a:gd name="T17" fmla="*/ 208 h 546"/>
                  <a:gd name="T18" fmla="*/ 578 w 1850"/>
                  <a:gd name="T19" fmla="*/ 200 h 546"/>
                  <a:gd name="T20" fmla="*/ 646 w 1850"/>
                  <a:gd name="T21" fmla="*/ 254 h 546"/>
                  <a:gd name="T22" fmla="*/ 638 w 1850"/>
                  <a:gd name="T23" fmla="*/ 192 h 546"/>
                  <a:gd name="T24" fmla="*/ 670 w 1850"/>
                  <a:gd name="T25" fmla="*/ 144 h 546"/>
                  <a:gd name="T26" fmla="*/ 714 w 1850"/>
                  <a:gd name="T27" fmla="*/ 88 h 546"/>
                  <a:gd name="T28" fmla="*/ 768 w 1850"/>
                  <a:gd name="T29" fmla="*/ 48 h 546"/>
                  <a:gd name="T30" fmla="*/ 838 w 1850"/>
                  <a:gd name="T31" fmla="*/ 44 h 546"/>
                  <a:gd name="T32" fmla="*/ 884 w 1850"/>
                  <a:gd name="T33" fmla="*/ 6 h 546"/>
                  <a:gd name="T34" fmla="*/ 948 w 1850"/>
                  <a:gd name="T35" fmla="*/ 8 h 546"/>
                  <a:gd name="T36" fmla="*/ 1016 w 1850"/>
                  <a:gd name="T37" fmla="*/ 38 h 546"/>
                  <a:gd name="T38" fmla="*/ 1086 w 1850"/>
                  <a:gd name="T39" fmla="*/ 46 h 546"/>
                  <a:gd name="T40" fmla="*/ 1174 w 1850"/>
                  <a:gd name="T41" fmla="*/ 58 h 546"/>
                  <a:gd name="T42" fmla="*/ 1252 w 1850"/>
                  <a:gd name="T43" fmla="*/ 82 h 546"/>
                  <a:gd name="T44" fmla="*/ 1276 w 1850"/>
                  <a:gd name="T45" fmla="*/ 140 h 546"/>
                  <a:gd name="T46" fmla="*/ 1346 w 1850"/>
                  <a:gd name="T47" fmla="*/ 146 h 546"/>
                  <a:gd name="T48" fmla="*/ 1386 w 1850"/>
                  <a:gd name="T49" fmla="*/ 192 h 546"/>
                  <a:gd name="T50" fmla="*/ 1416 w 1850"/>
                  <a:gd name="T51" fmla="*/ 214 h 546"/>
                  <a:gd name="T52" fmla="*/ 1490 w 1850"/>
                  <a:gd name="T53" fmla="*/ 240 h 546"/>
                  <a:gd name="T54" fmla="*/ 1550 w 1850"/>
                  <a:gd name="T55" fmla="*/ 270 h 546"/>
                  <a:gd name="T56" fmla="*/ 1610 w 1850"/>
                  <a:gd name="T57" fmla="*/ 306 h 546"/>
                  <a:gd name="T58" fmla="*/ 1658 w 1850"/>
                  <a:gd name="T59" fmla="*/ 334 h 546"/>
                  <a:gd name="T60" fmla="*/ 1724 w 1850"/>
                  <a:gd name="T61" fmla="*/ 368 h 546"/>
                  <a:gd name="T62" fmla="*/ 1730 w 1850"/>
                  <a:gd name="T63" fmla="*/ 412 h 546"/>
                  <a:gd name="T64" fmla="*/ 1754 w 1850"/>
                  <a:gd name="T65" fmla="*/ 398 h 546"/>
                  <a:gd name="T66" fmla="*/ 1846 w 1850"/>
                  <a:gd name="T67" fmla="*/ 424 h 546"/>
                  <a:gd name="T68" fmla="*/ 1842 w 1850"/>
                  <a:gd name="T69" fmla="*/ 460 h 546"/>
                  <a:gd name="T70" fmla="*/ 1790 w 1850"/>
                  <a:gd name="T71" fmla="*/ 476 h 546"/>
                  <a:gd name="T72" fmla="*/ 1722 w 1850"/>
                  <a:gd name="T73" fmla="*/ 478 h 546"/>
                  <a:gd name="T74" fmla="*/ 1682 w 1850"/>
                  <a:gd name="T75" fmla="*/ 498 h 546"/>
                  <a:gd name="T76" fmla="*/ 1634 w 1850"/>
                  <a:gd name="T77" fmla="*/ 542 h 546"/>
                  <a:gd name="T78" fmla="*/ 1576 w 1850"/>
                  <a:gd name="T79" fmla="*/ 536 h 546"/>
                  <a:gd name="T80" fmla="*/ 1530 w 1850"/>
                  <a:gd name="T81" fmla="*/ 490 h 546"/>
                  <a:gd name="T82" fmla="*/ 1412 w 1850"/>
                  <a:gd name="T83" fmla="*/ 502 h 546"/>
                  <a:gd name="T84" fmla="*/ 1322 w 1850"/>
                  <a:gd name="T85" fmla="*/ 490 h 546"/>
                  <a:gd name="T86" fmla="*/ 1236 w 1850"/>
                  <a:gd name="T87" fmla="*/ 520 h 546"/>
                  <a:gd name="T88" fmla="*/ 1170 w 1850"/>
                  <a:gd name="T89" fmla="*/ 502 h 546"/>
                  <a:gd name="T90" fmla="*/ 1054 w 1850"/>
                  <a:gd name="T91" fmla="*/ 512 h 546"/>
                  <a:gd name="T92" fmla="*/ 924 w 1850"/>
                  <a:gd name="T93" fmla="*/ 520 h 546"/>
                  <a:gd name="T94" fmla="*/ 846 w 1850"/>
                  <a:gd name="T95" fmla="*/ 516 h 546"/>
                  <a:gd name="T96" fmla="*/ 750 w 1850"/>
                  <a:gd name="T97" fmla="*/ 494 h 546"/>
                  <a:gd name="T98" fmla="*/ 666 w 1850"/>
                  <a:gd name="T99" fmla="*/ 480 h 546"/>
                  <a:gd name="T100" fmla="*/ 588 w 1850"/>
                  <a:gd name="T101" fmla="*/ 458 h 546"/>
                  <a:gd name="T102" fmla="*/ 470 w 1850"/>
                  <a:gd name="T103" fmla="*/ 460 h 546"/>
                  <a:gd name="T104" fmla="*/ 396 w 1850"/>
                  <a:gd name="T105" fmla="*/ 442 h 546"/>
                  <a:gd name="T106" fmla="*/ 230 w 1850"/>
                  <a:gd name="T107" fmla="*/ 436 h 546"/>
                  <a:gd name="T108" fmla="*/ 118 w 1850"/>
                  <a:gd name="T109" fmla="*/ 438 h 546"/>
                  <a:gd name="T110" fmla="*/ 22 w 1850"/>
                  <a:gd name="T111" fmla="*/ 422 h 5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50"/>
                  <a:gd name="T169" fmla="*/ 0 h 546"/>
                  <a:gd name="T170" fmla="*/ 1850 w 1850"/>
                  <a:gd name="T171" fmla="*/ 546 h 5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50" h="546">
                    <a:moveTo>
                      <a:pt x="0" y="396"/>
                    </a:moveTo>
                    <a:lnTo>
                      <a:pt x="4" y="388"/>
                    </a:lnTo>
                    <a:lnTo>
                      <a:pt x="8" y="380"/>
                    </a:lnTo>
                    <a:lnTo>
                      <a:pt x="14" y="370"/>
                    </a:lnTo>
                    <a:lnTo>
                      <a:pt x="22" y="362"/>
                    </a:lnTo>
                    <a:lnTo>
                      <a:pt x="30" y="358"/>
                    </a:lnTo>
                    <a:lnTo>
                      <a:pt x="34" y="356"/>
                    </a:lnTo>
                    <a:lnTo>
                      <a:pt x="40" y="356"/>
                    </a:lnTo>
                    <a:lnTo>
                      <a:pt x="46" y="358"/>
                    </a:lnTo>
                    <a:lnTo>
                      <a:pt x="52" y="362"/>
                    </a:lnTo>
                    <a:lnTo>
                      <a:pt x="62" y="354"/>
                    </a:lnTo>
                    <a:lnTo>
                      <a:pt x="88" y="338"/>
                    </a:lnTo>
                    <a:lnTo>
                      <a:pt x="104" y="332"/>
                    </a:lnTo>
                    <a:lnTo>
                      <a:pt x="120" y="326"/>
                    </a:lnTo>
                    <a:lnTo>
                      <a:pt x="126" y="326"/>
                    </a:lnTo>
                    <a:lnTo>
                      <a:pt x="134" y="326"/>
                    </a:lnTo>
                    <a:lnTo>
                      <a:pt x="140" y="328"/>
                    </a:lnTo>
                    <a:lnTo>
                      <a:pt x="144" y="332"/>
                    </a:lnTo>
                    <a:lnTo>
                      <a:pt x="196" y="328"/>
                    </a:lnTo>
                    <a:lnTo>
                      <a:pt x="206" y="318"/>
                    </a:lnTo>
                    <a:lnTo>
                      <a:pt x="220" y="308"/>
                    </a:lnTo>
                    <a:lnTo>
                      <a:pt x="236" y="298"/>
                    </a:lnTo>
                    <a:lnTo>
                      <a:pt x="258" y="290"/>
                    </a:lnTo>
                    <a:lnTo>
                      <a:pt x="270" y="286"/>
                    </a:lnTo>
                    <a:lnTo>
                      <a:pt x="282" y="284"/>
                    </a:lnTo>
                    <a:lnTo>
                      <a:pt x="296" y="284"/>
                    </a:lnTo>
                    <a:lnTo>
                      <a:pt x="310" y="286"/>
                    </a:lnTo>
                    <a:lnTo>
                      <a:pt x="324" y="290"/>
                    </a:lnTo>
                    <a:lnTo>
                      <a:pt x="340" y="294"/>
                    </a:lnTo>
                    <a:lnTo>
                      <a:pt x="346" y="286"/>
                    </a:lnTo>
                    <a:lnTo>
                      <a:pt x="354" y="276"/>
                    </a:lnTo>
                    <a:lnTo>
                      <a:pt x="362" y="266"/>
                    </a:lnTo>
                    <a:lnTo>
                      <a:pt x="374" y="256"/>
                    </a:lnTo>
                    <a:lnTo>
                      <a:pt x="388" y="248"/>
                    </a:lnTo>
                    <a:lnTo>
                      <a:pt x="396" y="246"/>
                    </a:lnTo>
                    <a:lnTo>
                      <a:pt x="404" y="244"/>
                    </a:lnTo>
                    <a:lnTo>
                      <a:pt x="412" y="244"/>
                    </a:lnTo>
                    <a:lnTo>
                      <a:pt x="422" y="246"/>
                    </a:lnTo>
                    <a:lnTo>
                      <a:pt x="430" y="240"/>
                    </a:lnTo>
                    <a:lnTo>
                      <a:pt x="448" y="228"/>
                    </a:lnTo>
                    <a:lnTo>
                      <a:pt x="460" y="220"/>
                    </a:lnTo>
                    <a:lnTo>
                      <a:pt x="472" y="216"/>
                    </a:lnTo>
                    <a:lnTo>
                      <a:pt x="484" y="212"/>
                    </a:lnTo>
                    <a:lnTo>
                      <a:pt x="496" y="214"/>
                    </a:lnTo>
                    <a:lnTo>
                      <a:pt x="508" y="208"/>
                    </a:lnTo>
                    <a:lnTo>
                      <a:pt x="520" y="202"/>
                    </a:lnTo>
                    <a:lnTo>
                      <a:pt x="538" y="198"/>
                    </a:lnTo>
                    <a:lnTo>
                      <a:pt x="558" y="198"/>
                    </a:lnTo>
                    <a:lnTo>
                      <a:pt x="568" y="198"/>
                    </a:lnTo>
                    <a:lnTo>
                      <a:pt x="578" y="200"/>
                    </a:lnTo>
                    <a:lnTo>
                      <a:pt x="588" y="204"/>
                    </a:lnTo>
                    <a:lnTo>
                      <a:pt x="600" y="210"/>
                    </a:lnTo>
                    <a:lnTo>
                      <a:pt x="610" y="218"/>
                    </a:lnTo>
                    <a:lnTo>
                      <a:pt x="622" y="228"/>
                    </a:lnTo>
                    <a:lnTo>
                      <a:pt x="646" y="254"/>
                    </a:lnTo>
                    <a:lnTo>
                      <a:pt x="650" y="254"/>
                    </a:lnTo>
                    <a:lnTo>
                      <a:pt x="648" y="250"/>
                    </a:lnTo>
                    <a:lnTo>
                      <a:pt x="632" y="228"/>
                    </a:lnTo>
                    <a:lnTo>
                      <a:pt x="634" y="218"/>
                    </a:lnTo>
                    <a:lnTo>
                      <a:pt x="638" y="192"/>
                    </a:lnTo>
                    <a:lnTo>
                      <a:pt x="642" y="178"/>
                    </a:lnTo>
                    <a:lnTo>
                      <a:pt x="650" y="164"/>
                    </a:lnTo>
                    <a:lnTo>
                      <a:pt x="658" y="152"/>
                    </a:lnTo>
                    <a:lnTo>
                      <a:pt x="664" y="148"/>
                    </a:lnTo>
                    <a:lnTo>
                      <a:pt x="670" y="144"/>
                    </a:lnTo>
                    <a:lnTo>
                      <a:pt x="674" y="134"/>
                    </a:lnTo>
                    <a:lnTo>
                      <a:pt x="686" y="116"/>
                    </a:lnTo>
                    <a:lnTo>
                      <a:pt x="694" y="104"/>
                    </a:lnTo>
                    <a:lnTo>
                      <a:pt x="704" y="94"/>
                    </a:lnTo>
                    <a:lnTo>
                      <a:pt x="714" y="88"/>
                    </a:lnTo>
                    <a:lnTo>
                      <a:pt x="724" y="84"/>
                    </a:lnTo>
                    <a:lnTo>
                      <a:pt x="732" y="76"/>
                    </a:lnTo>
                    <a:lnTo>
                      <a:pt x="742" y="68"/>
                    </a:lnTo>
                    <a:lnTo>
                      <a:pt x="754" y="58"/>
                    </a:lnTo>
                    <a:lnTo>
                      <a:pt x="768" y="48"/>
                    </a:lnTo>
                    <a:lnTo>
                      <a:pt x="784" y="42"/>
                    </a:lnTo>
                    <a:lnTo>
                      <a:pt x="800" y="38"/>
                    </a:lnTo>
                    <a:lnTo>
                      <a:pt x="808" y="38"/>
                    </a:lnTo>
                    <a:lnTo>
                      <a:pt x="818" y="40"/>
                    </a:lnTo>
                    <a:lnTo>
                      <a:pt x="838" y="44"/>
                    </a:lnTo>
                    <a:lnTo>
                      <a:pt x="840" y="44"/>
                    </a:lnTo>
                    <a:lnTo>
                      <a:pt x="828" y="40"/>
                    </a:lnTo>
                    <a:lnTo>
                      <a:pt x="844" y="26"/>
                    </a:lnTo>
                    <a:lnTo>
                      <a:pt x="862" y="16"/>
                    </a:lnTo>
                    <a:lnTo>
                      <a:pt x="884" y="6"/>
                    </a:lnTo>
                    <a:lnTo>
                      <a:pt x="896" y="2"/>
                    </a:lnTo>
                    <a:lnTo>
                      <a:pt x="908" y="0"/>
                    </a:lnTo>
                    <a:lnTo>
                      <a:pt x="922" y="0"/>
                    </a:lnTo>
                    <a:lnTo>
                      <a:pt x="934" y="2"/>
                    </a:lnTo>
                    <a:lnTo>
                      <a:pt x="948" y="8"/>
                    </a:lnTo>
                    <a:lnTo>
                      <a:pt x="960" y="16"/>
                    </a:lnTo>
                    <a:lnTo>
                      <a:pt x="972" y="28"/>
                    </a:lnTo>
                    <a:lnTo>
                      <a:pt x="984" y="44"/>
                    </a:lnTo>
                    <a:lnTo>
                      <a:pt x="1000" y="40"/>
                    </a:lnTo>
                    <a:lnTo>
                      <a:pt x="1016" y="38"/>
                    </a:lnTo>
                    <a:lnTo>
                      <a:pt x="1036" y="36"/>
                    </a:lnTo>
                    <a:lnTo>
                      <a:pt x="1056" y="36"/>
                    </a:lnTo>
                    <a:lnTo>
                      <a:pt x="1068" y="38"/>
                    </a:lnTo>
                    <a:lnTo>
                      <a:pt x="1076" y="42"/>
                    </a:lnTo>
                    <a:lnTo>
                      <a:pt x="1086" y="46"/>
                    </a:lnTo>
                    <a:lnTo>
                      <a:pt x="1094" y="52"/>
                    </a:lnTo>
                    <a:lnTo>
                      <a:pt x="1100" y="60"/>
                    </a:lnTo>
                    <a:lnTo>
                      <a:pt x="1106" y="70"/>
                    </a:lnTo>
                    <a:lnTo>
                      <a:pt x="1142" y="62"/>
                    </a:lnTo>
                    <a:lnTo>
                      <a:pt x="1174" y="58"/>
                    </a:lnTo>
                    <a:lnTo>
                      <a:pt x="1190" y="58"/>
                    </a:lnTo>
                    <a:lnTo>
                      <a:pt x="1202" y="58"/>
                    </a:lnTo>
                    <a:lnTo>
                      <a:pt x="1220" y="64"/>
                    </a:lnTo>
                    <a:lnTo>
                      <a:pt x="1238" y="72"/>
                    </a:lnTo>
                    <a:lnTo>
                      <a:pt x="1252" y="82"/>
                    </a:lnTo>
                    <a:lnTo>
                      <a:pt x="1264" y="92"/>
                    </a:lnTo>
                    <a:lnTo>
                      <a:pt x="1272" y="104"/>
                    </a:lnTo>
                    <a:lnTo>
                      <a:pt x="1276" y="116"/>
                    </a:lnTo>
                    <a:lnTo>
                      <a:pt x="1278" y="128"/>
                    </a:lnTo>
                    <a:lnTo>
                      <a:pt x="1276" y="140"/>
                    </a:lnTo>
                    <a:lnTo>
                      <a:pt x="1286" y="138"/>
                    </a:lnTo>
                    <a:lnTo>
                      <a:pt x="1308" y="136"/>
                    </a:lnTo>
                    <a:lnTo>
                      <a:pt x="1322" y="136"/>
                    </a:lnTo>
                    <a:lnTo>
                      <a:pt x="1334" y="140"/>
                    </a:lnTo>
                    <a:lnTo>
                      <a:pt x="1346" y="146"/>
                    </a:lnTo>
                    <a:lnTo>
                      <a:pt x="1350" y="150"/>
                    </a:lnTo>
                    <a:lnTo>
                      <a:pt x="1352" y="154"/>
                    </a:lnTo>
                    <a:lnTo>
                      <a:pt x="1368" y="184"/>
                    </a:lnTo>
                    <a:lnTo>
                      <a:pt x="1374" y="186"/>
                    </a:lnTo>
                    <a:lnTo>
                      <a:pt x="1386" y="192"/>
                    </a:lnTo>
                    <a:lnTo>
                      <a:pt x="1392" y="196"/>
                    </a:lnTo>
                    <a:lnTo>
                      <a:pt x="1398" y="202"/>
                    </a:lnTo>
                    <a:lnTo>
                      <a:pt x="1402" y="206"/>
                    </a:lnTo>
                    <a:lnTo>
                      <a:pt x="1404" y="214"/>
                    </a:lnTo>
                    <a:lnTo>
                      <a:pt x="1416" y="214"/>
                    </a:lnTo>
                    <a:lnTo>
                      <a:pt x="1428" y="214"/>
                    </a:lnTo>
                    <a:lnTo>
                      <a:pt x="1442" y="218"/>
                    </a:lnTo>
                    <a:lnTo>
                      <a:pt x="1458" y="222"/>
                    </a:lnTo>
                    <a:lnTo>
                      <a:pt x="1474" y="230"/>
                    </a:lnTo>
                    <a:lnTo>
                      <a:pt x="1490" y="240"/>
                    </a:lnTo>
                    <a:lnTo>
                      <a:pt x="1496" y="246"/>
                    </a:lnTo>
                    <a:lnTo>
                      <a:pt x="1500" y="254"/>
                    </a:lnTo>
                    <a:lnTo>
                      <a:pt x="1512" y="256"/>
                    </a:lnTo>
                    <a:lnTo>
                      <a:pt x="1536" y="264"/>
                    </a:lnTo>
                    <a:lnTo>
                      <a:pt x="1550" y="270"/>
                    </a:lnTo>
                    <a:lnTo>
                      <a:pt x="1564" y="280"/>
                    </a:lnTo>
                    <a:lnTo>
                      <a:pt x="1576" y="290"/>
                    </a:lnTo>
                    <a:lnTo>
                      <a:pt x="1586" y="302"/>
                    </a:lnTo>
                    <a:lnTo>
                      <a:pt x="1592" y="302"/>
                    </a:lnTo>
                    <a:lnTo>
                      <a:pt x="1610" y="306"/>
                    </a:lnTo>
                    <a:lnTo>
                      <a:pt x="1620" y="310"/>
                    </a:lnTo>
                    <a:lnTo>
                      <a:pt x="1630" y="314"/>
                    </a:lnTo>
                    <a:lnTo>
                      <a:pt x="1638" y="322"/>
                    </a:lnTo>
                    <a:lnTo>
                      <a:pt x="1644" y="332"/>
                    </a:lnTo>
                    <a:lnTo>
                      <a:pt x="1658" y="334"/>
                    </a:lnTo>
                    <a:lnTo>
                      <a:pt x="1672" y="338"/>
                    </a:lnTo>
                    <a:lnTo>
                      <a:pt x="1688" y="344"/>
                    </a:lnTo>
                    <a:lnTo>
                      <a:pt x="1704" y="350"/>
                    </a:lnTo>
                    <a:lnTo>
                      <a:pt x="1718" y="362"/>
                    </a:lnTo>
                    <a:lnTo>
                      <a:pt x="1724" y="368"/>
                    </a:lnTo>
                    <a:lnTo>
                      <a:pt x="1728" y="374"/>
                    </a:lnTo>
                    <a:lnTo>
                      <a:pt x="1730" y="382"/>
                    </a:lnTo>
                    <a:lnTo>
                      <a:pt x="1730" y="390"/>
                    </a:lnTo>
                    <a:lnTo>
                      <a:pt x="1730" y="404"/>
                    </a:lnTo>
                    <a:lnTo>
                      <a:pt x="1730" y="412"/>
                    </a:lnTo>
                    <a:lnTo>
                      <a:pt x="1732" y="414"/>
                    </a:lnTo>
                    <a:lnTo>
                      <a:pt x="1734" y="412"/>
                    </a:lnTo>
                    <a:lnTo>
                      <a:pt x="1738" y="404"/>
                    </a:lnTo>
                    <a:lnTo>
                      <a:pt x="1740" y="398"/>
                    </a:lnTo>
                    <a:lnTo>
                      <a:pt x="1754" y="398"/>
                    </a:lnTo>
                    <a:lnTo>
                      <a:pt x="1784" y="402"/>
                    </a:lnTo>
                    <a:lnTo>
                      <a:pt x="1818" y="408"/>
                    </a:lnTo>
                    <a:lnTo>
                      <a:pt x="1830" y="412"/>
                    </a:lnTo>
                    <a:lnTo>
                      <a:pt x="1840" y="416"/>
                    </a:lnTo>
                    <a:lnTo>
                      <a:pt x="1846" y="424"/>
                    </a:lnTo>
                    <a:lnTo>
                      <a:pt x="1850" y="436"/>
                    </a:lnTo>
                    <a:lnTo>
                      <a:pt x="1850" y="442"/>
                    </a:lnTo>
                    <a:lnTo>
                      <a:pt x="1850" y="448"/>
                    </a:lnTo>
                    <a:lnTo>
                      <a:pt x="1848" y="454"/>
                    </a:lnTo>
                    <a:lnTo>
                      <a:pt x="1842" y="460"/>
                    </a:lnTo>
                    <a:lnTo>
                      <a:pt x="1836" y="466"/>
                    </a:lnTo>
                    <a:lnTo>
                      <a:pt x="1828" y="470"/>
                    </a:lnTo>
                    <a:lnTo>
                      <a:pt x="1818" y="472"/>
                    </a:lnTo>
                    <a:lnTo>
                      <a:pt x="1806" y="474"/>
                    </a:lnTo>
                    <a:lnTo>
                      <a:pt x="1790" y="476"/>
                    </a:lnTo>
                    <a:lnTo>
                      <a:pt x="1772" y="474"/>
                    </a:lnTo>
                    <a:lnTo>
                      <a:pt x="1750" y="470"/>
                    </a:lnTo>
                    <a:lnTo>
                      <a:pt x="1726" y="464"/>
                    </a:lnTo>
                    <a:lnTo>
                      <a:pt x="1724" y="470"/>
                    </a:lnTo>
                    <a:lnTo>
                      <a:pt x="1722" y="478"/>
                    </a:lnTo>
                    <a:lnTo>
                      <a:pt x="1718" y="484"/>
                    </a:lnTo>
                    <a:lnTo>
                      <a:pt x="1712" y="490"/>
                    </a:lnTo>
                    <a:lnTo>
                      <a:pt x="1704" y="496"/>
                    </a:lnTo>
                    <a:lnTo>
                      <a:pt x="1694" y="498"/>
                    </a:lnTo>
                    <a:lnTo>
                      <a:pt x="1682" y="498"/>
                    </a:lnTo>
                    <a:lnTo>
                      <a:pt x="1674" y="510"/>
                    </a:lnTo>
                    <a:lnTo>
                      <a:pt x="1664" y="522"/>
                    </a:lnTo>
                    <a:lnTo>
                      <a:pt x="1650" y="534"/>
                    </a:lnTo>
                    <a:lnTo>
                      <a:pt x="1642" y="538"/>
                    </a:lnTo>
                    <a:lnTo>
                      <a:pt x="1634" y="542"/>
                    </a:lnTo>
                    <a:lnTo>
                      <a:pt x="1624" y="546"/>
                    </a:lnTo>
                    <a:lnTo>
                      <a:pt x="1614" y="546"/>
                    </a:lnTo>
                    <a:lnTo>
                      <a:pt x="1602" y="546"/>
                    </a:lnTo>
                    <a:lnTo>
                      <a:pt x="1590" y="542"/>
                    </a:lnTo>
                    <a:lnTo>
                      <a:pt x="1576" y="536"/>
                    </a:lnTo>
                    <a:lnTo>
                      <a:pt x="1564" y="528"/>
                    </a:lnTo>
                    <a:lnTo>
                      <a:pt x="1548" y="516"/>
                    </a:lnTo>
                    <a:lnTo>
                      <a:pt x="1536" y="504"/>
                    </a:lnTo>
                    <a:lnTo>
                      <a:pt x="1532" y="498"/>
                    </a:lnTo>
                    <a:lnTo>
                      <a:pt x="1530" y="490"/>
                    </a:lnTo>
                    <a:lnTo>
                      <a:pt x="1514" y="496"/>
                    </a:lnTo>
                    <a:lnTo>
                      <a:pt x="1496" y="500"/>
                    </a:lnTo>
                    <a:lnTo>
                      <a:pt x="1472" y="504"/>
                    </a:lnTo>
                    <a:lnTo>
                      <a:pt x="1444" y="504"/>
                    </a:lnTo>
                    <a:lnTo>
                      <a:pt x="1412" y="502"/>
                    </a:lnTo>
                    <a:lnTo>
                      <a:pt x="1394" y="498"/>
                    </a:lnTo>
                    <a:lnTo>
                      <a:pt x="1376" y="494"/>
                    </a:lnTo>
                    <a:lnTo>
                      <a:pt x="1358" y="488"/>
                    </a:lnTo>
                    <a:lnTo>
                      <a:pt x="1338" y="480"/>
                    </a:lnTo>
                    <a:lnTo>
                      <a:pt x="1322" y="490"/>
                    </a:lnTo>
                    <a:lnTo>
                      <a:pt x="1306" y="500"/>
                    </a:lnTo>
                    <a:lnTo>
                      <a:pt x="1284" y="510"/>
                    </a:lnTo>
                    <a:lnTo>
                      <a:pt x="1260" y="518"/>
                    </a:lnTo>
                    <a:lnTo>
                      <a:pt x="1248" y="520"/>
                    </a:lnTo>
                    <a:lnTo>
                      <a:pt x="1236" y="520"/>
                    </a:lnTo>
                    <a:lnTo>
                      <a:pt x="1222" y="518"/>
                    </a:lnTo>
                    <a:lnTo>
                      <a:pt x="1210" y="514"/>
                    </a:lnTo>
                    <a:lnTo>
                      <a:pt x="1198" y="508"/>
                    </a:lnTo>
                    <a:lnTo>
                      <a:pt x="1186" y="498"/>
                    </a:lnTo>
                    <a:lnTo>
                      <a:pt x="1170" y="502"/>
                    </a:lnTo>
                    <a:lnTo>
                      <a:pt x="1132" y="510"/>
                    </a:lnTo>
                    <a:lnTo>
                      <a:pt x="1108" y="514"/>
                    </a:lnTo>
                    <a:lnTo>
                      <a:pt x="1086" y="516"/>
                    </a:lnTo>
                    <a:lnTo>
                      <a:pt x="1064" y="514"/>
                    </a:lnTo>
                    <a:lnTo>
                      <a:pt x="1054" y="512"/>
                    </a:lnTo>
                    <a:lnTo>
                      <a:pt x="1046" y="510"/>
                    </a:lnTo>
                    <a:lnTo>
                      <a:pt x="1026" y="512"/>
                    </a:lnTo>
                    <a:lnTo>
                      <a:pt x="980" y="518"/>
                    </a:lnTo>
                    <a:lnTo>
                      <a:pt x="952" y="520"/>
                    </a:lnTo>
                    <a:lnTo>
                      <a:pt x="924" y="520"/>
                    </a:lnTo>
                    <a:lnTo>
                      <a:pt x="900" y="518"/>
                    </a:lnTo>
                    <a:lnTo>
                      <a:pt x="890" y="516"/>
                    </a:lnTo>
                    <a:lnTo>
                      <a:pt x="880" y="512"/>
                    </a:lnTo>
                    <a:lnTo>
                      <a:pt x="864" y="514"/>
                    </a:lnTo>
                    <a:lnTo>
                      <a:pt x="846" y="516"/>
                    </a:lnTo>
                    <a:lnTo>
                      <a:pt x="824" y="516"/>
                    </a:lnTo>
                    <a:lnTo>
                      <a:pt x="800" y="512"/>
                    </a:lnTo>
                    <a:lnTo>
                      <a:pt x="774" y="504"/>
                    </a:lnTo>
                    <a:lnTo>
                      <a:pt x="762" y="500"/>
                    </a:lnTo>
                    <a:lnTo>
                      <a:pt x="750" y="494"/>
                    </a:lnTo>
                    <a:lnTo>
                      <a:pt x="738" y="486"/>
                    </a:lnTo>
                    <a:lnTo>
                      <a:pt x="728" y="476"/>
                    </a:lnTo>
                    <a:lnTo>
                      <a:pt x="710" y="478"/>
                    </a:lnTo>
                    <a:lnTo>
                      <a:pt x="690" y="480"/>
                    </a:lnTo>
                    <a:lnTo>
                      <a:pt x="666" y="480"/>
                    </a:lnTo>
                    <a:lnTo>
                      <a:pt x="642" y="478"/>
                    </a:lnTo>
                    <a:lnTo>
                      <a:pt x="618" y="472"/>
                    </a:lnTo>
                    <a:lnTo>
                      <a:pt x="606" y="468"/>
                    </a:lnTo>
                    <a:lnTo>
                      <a:pt x="596" y="464"/>
                    </a:lnTo>
                    <a:lnTo>
                      <a:pt x="588" y="458"/>
                    </a:lnTo>
                    <a:lnTo>
                      <a:pt x="580" y="450"/>
                    </a:lnTo>
                    <a:lnTo>
                      <a:pt x="556" y="454"/>
                    </a:lnTo>
                    <a:lnTo>
                      <a:pt x="532" y="456"/>
                    </a:lnTo>
                    <a:lnTo>
                      <a:pt x="502" y="458"/>
                    </a:lnTo>
                    <a:lnTo>
                      <a:pt x="470" y="460"/>
                    </a:lnTo>
                    <a:lnTo>
                      <a:pt x="440" y="458"/>
                    </a:lnTo>
                    <a:lnTo>
                      <a:pt x="426" y="456"/>
                    </a:lnTo>
                    <a:lnTo>
                      <a:pt x="414" y="452"/>
                    </a:lnTo>
                    <a:lnTo>
                      <a:pt x="404" y="448"/>
                    </a:lnTo>
                    <a:lnTo>
                      <a:pt x="396" y="442"/>
                    </a:lnTo>
                    <a:lnTo>
                      <a:pt x="374" y="444"/>
                    </a:lnTo>
                    <a:lnTo>
                      <a:pt x="320" y="444"/>
                    </a:lnTo>
                    <a:lnTo>
                      <a:pt x="290" y="444"/>
                    </a:lnTo>
                    <a:lnTo>
                      <a:pt x="258" y="440"/>
                    </a:lnTo>
                    <a:lnTo>
                      <a:pt x="230" y="436"/>
                    </a:lnTo>
                    <a:lnTo>
                      <a:pt x="218" y="432"/>
                    </a:lnTo>
                    <a:lnTo>
                      <a:pt x="208" y="428"/>
                    </a:lnTo>
                    <a:lnTo>
                      <a:pt x="188" y="430"/>
                    </a:lnTo>
                    <a:lnTo>
                      <a:pt x="144" y="436"/>
                    </a:lnTo>
                    <a:lnTo>
                      <a:pt x="118" y="438"/>
                    </a:lnTo>
                    <a:lnTo>
                      <a:pt x="92" y="438"/>
                    </a:lnTo>
                    <a:lnTo>
                      <a:pt x="68" y="436"/>
                    </a:lnTo>
                    <a:lnTo>
                      <a:pt x="58" y="434"/>
                    </a:lnTo>
                    <a:lnTo>
                      <a:pt x="48" y="432"/>
                    </a:lnTo>
                    <a:lnTo>
                      <a:pt x="22" y="422"/>
                    </a:lnTo>
                    <a:lnTo>
                      <a:pt x="8" y="416"/>
                    </a:lnTo>
                    <a:lnTo>
                      <a:pt x="4" y="412"/>
                    </a:lnTo>
                    <a:lnTo>
                      <a:pt x="2" y="408"/>
                    </a:lnTo>
                    <a:lnTo>
                      <a:pt x="0" y="396"/>
                    </a:lnTo>
                    <a:close/>
                  </a:path>
                </a:pathLst>
              </a:custGeom>
              <a:noFill/>
              <a:ln w="6350">
                <a:solidFill>
                  <a:srgbClr val="C3D6F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850" name="Rectangle 1796"/>
            <p:cNvSpPr>
              <a:spLocks noChangeArrowheads="1"/>
            </p:cNvSpPr>
            <p:nvPr/>
          </p:nvSpPr>
          <p:spPr bwMode="auto">
            <a:xfrm>
              <a:off x="4671" y="1403"/>
              <a:ext cx="7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Condensation</a:t>
              </a:r>
              <a:endParaRPr lang="en-US" sz="2400" b="0">
                <a:latin typeface="Times" charset="0"/>
              </a:endParaRPr>
            </a:p>
          </p:txBody>
        </p:sp>
      </p:grpSp>
      <p:grpSp>
        <p:nvGrpSpPr>
          <p:cNvPr id="27657" name="Group 1797"/>
          <p:cNvGrpSpPr>
            <a:grpSpLocks/>
          </p:cNvGrpSpPr>
          <p:nvPr/>
        </p:nvGrpSpPr>
        <p:grpSpPr bwMode="auto">
          <a:xfrm>
            <a:off x="8229600" y="1295400"/>
            <a:ext cx="747713" cy="441325"/>
            <a:chOff x="3840" y="768"/>
            <a:chExt cx="471" cy="278"/>
          </a:xfrm>
        </p:grpSpPr>
        <p:sp>
          <p:nvSpPr>
            <p:cNvPr id="28847" name="Rectangle 1798"/>
            <p:cNvSpPr>
              <a:spLocks noChangeArrowheads="1"/>
            </p:cNvSpPr>
            <p:nvPr/>
          </p:nvSpPr>
          <p:spPr bwMode="auto">
            <a:xfrm>
              <a:off x="3840" y="768"/>
              <a:ext cx="2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dirty="0">
                  <a:solidFill>
                    <a:srgbClr val="1D1D1B"/>
                  </a:solidFill>
                </a:rPr>
                <a:t>Solar</a:t>
              </a:r>
              <a:endParaRPr lang="en-US" sz="2400" b="0" dirty="0">
                <a:latin typeface="Times" charset="0"/>
              </a:endParaRPr>
            </a:p>
          </p:txBody>
        </p:sp>
        <p:sp>
          <p:nvSpPr>
            <p:cNvPr id="28848" name="Rectangle 1799"/>
            <p:cNvSpPr>
              <a:spLocks noChangeArrowheads="1"/>
            </p:cNvSpPr>
            <p:nvPr/>
          </p:nvSpPr>
          <p:spPr bwMode="auto">
            <a:xfrm>
              <a:off x="3840" y="912"/>
              <a:ext cx="4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radiation</a:t>
              </a:r>
              <a:endParaRPr lang="en-US" sz="2400" b="0">
                <a:latin typeface="Times" charset="0"/>
              </a:endParaRPr>
            </a:p>
          </p:txBody>
        </p:sp>
      </p:grpSp>
      <p:grpSp>
        <p:nvGrpSpPr>
          <p:cNvPr id="22" name="Group 1800"/>
          <p:cNvGrpSpPr>
            <a:grpSpLocks/>
          </p:cNvGrpSpPr>
          <p:nvPr/>
        </p:nvGrpSpPr>
        <p:grpSpPr bwMode="auto">
          <a:xfrm>
            <a:off x="5010150" y="3886200"/>
            <a:ext cx="3711575" cy="1046163"/>
            <a:chOff x="3156" y="2448"/>
            <a:chExt cx="2338" cy="659"/>
          </a:xfrm>
        </p:grpSpPr>
        <p:grpSp>
          <p:nvGrpSpPr>
            <p:cNvPr id="28839" name="Group 1801"/>
            <p:cNvGrpSpPr>
              <a:grpSpLocks/>
            </p:cNvGrpSpPr>
            <p:nvPr/>
          </p:nvGrpSpPr>
          <p:grpSpPr bwMode="auto">
            <a:xfrm>
              <a:off x="4542" y="2670"/>
              <a:ext cx="952" cy="437"/>
              <a:chOff x="4542" y="2670"/>
              <a:chExt cx="952" cy="437"/>
            </a:xfrm>
          </p:grpSpPr>
          <p:sp>
            <p:nvSpPr>
              <p:cNvPr id="28845" name="Freeform 1802"/>
              <p:cNvSpPr>
                <a:spLocks/>
              </p:cNvSpPr>
              <p:nvPr/>
            </p:nvSpPr>
            <p:spPr bwMode="auto">
              <a:xfrm>
                <a:off x="4542" y="2670"/>
                <a:ext cx="286" cy="418"/>
              </a:xfrm>
              <a:custGeom>
                <a:avLst/>
                <a:gdLst>
                  <a:gd name="T0" fmla="*/ 148 w 286"/>
                  <a:gd name="T1" fmla="*/ 412 h 418"/>
                  <a:gd name="T2" fmla="*/ 114 w 286"/>
                  <a:gd name="T3" fmla="*/ 404 h 418"/>
                  <a:gd name="T4" fmla="*/ 48 w 286"/>
                  <a:gd name="T5" fmla="*/ 396 h 418"/>
                  <a:gd name="T6" fmla="*/ 14 w 286"/>
                  <a:gd name="T7" fmla="*/ 392 h 418"/>
                  <a:gd name="T8" fmla="*/ 6 w 286"/>
                  <a:gd name="T9" fmla="*/ 378 h 418"/>
                  <a:gd name="T10" fmla="*/ 12 w 286"/>
                  <a:gd name="T11" fmla="*/ 372 h 418"/>
                  <a:gd name="T12" fmla="*/ 16 w 286"/>
                  <a:gd name="T13" fmla="*/ 364 h 418"/>
                  <a:gd name="T14" fmla="*/ 26 w 286"/>
                  <a:gd name="T15" fmla="*/ 348 h 418"/>
                  <a:gd name="T16" fmla="*/ 30 w 286"/>
                  <a:gd name="T17" fmla="*/ 336 h 418"/>
                  <a:gd name="T18" fmla="*/ 38 w 286"/>
                  <a:gd name="T19" fmla="*/ 324 h 418"/>
                  <a:gd name="T20" fmla="*/ 48 w 286"/>
                  <a:gd name="T21" fmla="*/ 294 h 418"/>
                  <a:gd name="T22" fmla="*/ 54 w 286"/>
                  <a:gd name="T23" fmla="*/ 282 h 418"/>
                  <a:gd name="T24" fmla="*/ 68 w 286"/>
                  <a:gd name="T25" fmla="*/ 244 h 418"/>
                  <a:gd name="T26" fmla="*/ 52 w 286"/>
                  <a:gd name="T27" fmla="*/ 232 h 418"/>
                  <a:gd name="T28" fmla="*/ 24 w 286"/>
                  <a:gd name="T29" fmla="*/ 232 h 418"/>
                  <a:gd name="T30" fmla="*/ 28 w 286"/>
                  <a:gd name="T31" fmla="*/ 214 h 418"/>
                  <a:gd name="T32" fmla="*/ 42 w 286"/>
                  <a:gd name="T33" fmla="*/ 198 h 418"/>
                  <a:gd name="T34" fmla="*/ 64 w 286"/>
                  <a:gd name="T35" fmla="*/ 170 h 418"/>
                  <a:gd name="T36" fmla="*/ 70 w 286"/>
                  <a:gd name="T37" fmla="*/ 162 h 418"/>
                  <a:gd name="T38" fmla="*/ 84 w 286"/>
                  <a:gd name="T39" fmla="*/ 144 h 418"/>
                  <a:gd name="T40" fmla="*/ 92 w 286"/>
                  <a:gd name="T41" fmla="*/ 132 h 418"/>
                  <a:gd name="T42" fmla="*/ 108 w 286"/>
                  <a:gd name="T43" fmla="*/ 114 h 418"/>
                  <a:gd name="T44" fmla="*/ 116 w 286"/>
                  <a:gd name="T45" fmla="*/ 100 h 418"/>
                  <a:gd name="T46" fmla="*/ 130 w 286"/>
                  <a:gd name="T47" fmla="*/ 76 h 418"/>
                  <a:gd name="T48" fmla="*/ 134 w 286"/>
                  <a:gd name="T49" fmla="*/ 70 h 418"/>
                  <a:gd name="T50" fmla="*/ 144 w 286"/>
                  <a:gd name="T51" fmla="*/ 58 h 418"/>
                  <a:gd name="T52" fmla="*/ 156 w 286"/>
                  <a:gd name="T53" fmla="*/ 38 h 418"/>
                  <a:gd name="T54" fmla="*/ 166 w 286"/>
                  <a:gd name="T55" fmla="*/ 18 h 418"/>
                  <a:gd name="T56" fmla="*/ 174 w 286"/>
                  <a:gd name="T57" fmla="*/ 4 h 418"/>
                  <a:gd name="T58" fmla="*/ 184 w 286"/>
                  <a:gd name="T59" fmla="*/ 0 h 418"/>
                  <a:gd name="T60" fmla="*/ 198 w 286"/>
                  <a:gd name="T61" fmla="*/ 28 h 418"/>
                  <a:gd name="T62" fmla="*/ 212 w 286"/>
                  <a:gd name="T63" fmla="*/ 52 h 418"/>
                  <a:gd name="T64" fmla="*/ 218 w 286"/>
                  <a:gd name="T65" fmla="*/ 64 h 418"/>
                  <a:gd name="T66" fmla="*/ 224 w 286"/>
                  <a:gd name="T67" fmla="*/ 76 h 418"/>
                  <a:gd name="T68" fmla="*/ 232 w 286"/>
                  <a:gd name="T69" fmla="*/ 92 h 418"/>
                  <a:gd name="T70" fmla="*/ 244 w 286"/>
                  <a:gd name="T71" fmla="*/ 116 h 418"/>
                  <a:gd name="T72" fmla="*/ 248 w 286"/>
                  <a:gd name="T73" fmla="*/ 128 h 418"/>
                  <a:gd name="T74" fmla="*/ 258 w 286"/>
                  <a:gd name="T75" fmla="*/ 148 h 418"/>
                  <a:gd name="T76" fmla="*/ 264 w 286"/>
                  <a:gd name="T77" fmla="*/ 158 h 418"/>
                  <a:gd name="T78" fmla="*/ 274 w 286"/>
                  <a:gd name="T79" fmla="*/ 186 h 418"/>
                  <a:gd name="T80" fmla="*/ 286 w 286"/>
                  <a:gd name="T81" fmla="*/ 212 h 418"/>
                  <a:gd name="T82" fmla="*/ 248 w 286"/>
                  <a:gd name="T83" fmla="*/ 218 h 418"/>
                  <a:gd name="T84" fmla="*/ 234 w 286"/>
                  <a:gd name="T85" fmla="*/ 228 h 418"/>
                  <a:gd name="T86" fmla="*/ 230 w 286"/>
                  <a:gd name="T87" fmla="*/ 242 h 418"/>
                  <a:gd name="T88" fmla="*/ 226 w 286"/>
                  <a:gd name="T89" fmla="*/ 260 h 418"/>
                  <a:gd name="T90" fmla="*/ 218 w 286"/>
                  <a:gd name="T91" fmla="*/ 284 h 418"/>
                  <a:gd name="T92" fmla="*/ 216 w 286"/>
                  <a:gd name="T93" fmla="*/ 300 h 418"/>
                  <a:gd name="T94" fmla="*/ 210 w 286"/>
                  <a:gd name="T95" fmla="*/ 322 h 418"/>
                  <a:gd name="T96" fmla="*/ 202 w 286"/>
                  <a:gd name="T97" fmla="*/ 348 h 418"/>
                  <a:gd name="T98" fmla="*/ 198 w 286"/>
                  <a:gd name="T99" fmla="*/ 358 h 418"/>
                  <a:gd name="T100" fmla="*/ 194 w 286"/>
                  <a:gd name="T101" fmla="*/ 372 h 418"/>
                  <a:gd name="T102" fmla="*/ 186 w 286"/>
                  <a:gd name="T103" fmla="*/ 392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418"/>
                  <a:gd name="T158" fmla="*/ 286 w 286"/>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418">
                    <a:moveTo>
                      <a:pt x="178" y="410"/>
                    </a:moveTo>
                    <a:lnTo>
                      <a:pt x="174" y="418"/>
                    </a:lnTo>
                    <a:lnTo>
                      <a:pt x="150" y="412"/>
                    </a:lnTo>
                    <a:lnTo>
                      <a:pt x="148" y="412"/>
                    </a:lnTo>
                    <a:lnTo>
                      <a:pt x="140" y="412"/>
                    </a:lnTo>
                    <a:lnTo>
                      <a:pt x="124" y="408"/>
                    </a:lnTo>
                    <a:lnTo>
                      <a:pt x="114" y="406"/>
                    </a:lnTo>
                    <a:lnTo>
                      <a:pt x="114" y="404"/>
                    </a:lnTo>
                    <a:lnTo>
                      <a:pt x="100" y="404"/>
                    </a:lnTo>
                    <a:lnTo>
                      <a:pt x="72" y="398"/>
                    </a:lnTo>
                    <a:lnTo>
                      <a:pt x="70" y="398"/>
                    </a:lnTo>
                    <a:lnTo>
                      <a:pt x="48" y="396"/>
                    </a:lnTo>
                    <a:lnTo>
                      <a:pt x="22" y="392"/>
                    </a:lnTo>
                    <a:lnTo>
                      <a:pt x="18" y="392"/>
                    </a:lnTo>
                    <a:lnTo>
                      <a:pt x="16" y="392"/>
                    </a:lnTo>
                    <a:lnTo>
                      <a:pt x="14" y="392"/>
                    </a:lnTo>
                    <a:lnTo>
                      <a:pt x="0" y="390"/>
                    </a:lnTo>
                    <a:lnTo>
                      <a:pt x="2" y="388"/>
                    </a:lnTo>
                    <a:lnTo>
                      <a:pt x="6" y="382"/>
                    </a:lnTo>
                    <a:lnTo>
                      <a:pt x="6" y="378"/>
                    </a:lnTo>
                    <a:lnTo>
                      <a:pt x="8" y="378"/>
                    </a:lnTo>
                    <a:lnTo>
                      <a:pt x="10" y="374"/>
                    </a:lnTo>
                    <a:lnTo>
                      <a:pt x="12" y="374"/>
                    </a:lnTo>
                    <a:lnTo>
                      <a:pt x="12" y="372"/>
                    </a:lnTo>
                    <a:lnTo>
                      <a:pt x="14" y="368"/>
                    </a:lnTo>
                    <a:lnTo>
                      <a:pt x="14" y="366"/>
                    </a:lnTo>
                    <a:lnTo>
                      <a:pt x="16" y="366"/>
                    </a:lnTo>
                    <a:lnTo>
                      <a:pt x="16" y="364"/>
                    </a:lnTo>
                    <a:lnTo>
                      <a:pt x="20" y="358"/>
                    </a:lnTo>
                    <a:lnTo>
                      <a:pt x="22" y="352"/>
                    </a:lnTo>
                    <a:lnTo>
                      <a:pt x="24" y="352"/>
                    </a:lnTo>
                    <a:lnTo>
                      <a:pt x="26" y="348"/>
                    </a:lnTo>
                    <a:lnTo>
                      <a:pt x="26" y="346"/>
                    </a:lnTo>
                    <a:lnTo>
                      <a:pt x="28" y="344"/>
                    </a:lnTo>
                    <a:lnTo>
                      <a:pt x="28" y="342"/>
                    </a:lnTo>
                    <a:lnTo>
                      <a:pt x="30" y="336"/>
                    </a:lnTo>
                    <a:lnTo>
                      <a:pt x="32" y="336"/>
                    </a:lnTo>
                    <a:lnTo>
                      <a:pt x="34" y="330"/>
                    </a:lnTo>
                    <a:lnTo>
                      <a:pt x="34" y="328"/>
                    </a:lnTo>
                    <a:lnTo>
                      <a:pt x="38" y="324"/>
                    </a:lnTo>
                    <a:lnTo>
                      <a:pt x="38" y="320"/>
                    </a:lnTo>
                    <a:lnTo>
                      <a:pt x="46" y="304"/>
                    </a:lnTo>
                    <a:lnTo>
                      <a:pt x="46" y="302"/>
                    </a:lnTo>
                    <a:lnTo>
                      <a:pt x="48" y="294"/>
                    </a:lnTo>
                    <a:lnTo>
                      <a:pt x="50" y="294"/>
                    </a:lnTo>
                    <a:lnTo>
                      <a:pt x="52" y="288"/>
                    </a:lnTo>
                    <a:lnTo>
                      <a:pt x="52" y="286"/>
                    </a:lnTo>
                    <a:lnTo>
                      <a:pt x="54" y="282"/>
                    </a:lnTo>
                    <a:lnTo>
                      <a:pt x="54" y="280"/>
                    </a:lnTo>
                    <a:lnTo>
                      <a:pt x="62" y="264"/>
                    </a:lnTo>
                    <a:lnTo>
                      <a:pt x="62" y="262"/>
                    </a:lnTo>
                    <a:lnTo>
                      <a:pt x="68" y="244"/>
                    </a:lnTo>
                    <a:lnTo>
                      <a:pt x="72" y="232"/>
                    </a:lnTo>
                    <a:lnTo>
                      <a:pt x="70" y="230"/>
                    </a:lnTo>
                    <a:lnTo>
                      <a:pt x="54" y="230"/>
                    </a:lnTo>
                    <a:lnTo>
                      <a:pt x="52" y="232"/>
                    </a:lnTo>
                    <a:lnTo>
                      <a:pt x="52" y="230"/>
                    </a:lnTo>
                    <a:lnTo>
                      <a:pt x="48" y="230"/>
                    </a:lnTo>
                    <a:lnTo>
                      <a:pt x="48" y="232"/>
                    </a:lnTo>
                    <a:lnTo>
                      <a:pt x="24" y="232"/>
                    </a:lnTo>
                    <a:lnTo>
                      <a:pt x="20" y="230"/>
                    </a:lnTo>
                    <a:lnTo>
                      <a:pt x="20" y="226"/>
                    </a:lnTo>
                    <a:lnTo>
                      <a:pt x="24" y="218"/>
                    </a:lnTo>
                    <a:lnTo>
                      <a:pt x="28" y="214"/>
                    </a:lnTo>
                    <a:lnTo>
                      <a:pt x="32" y="210"/>
                    </a:lnTo>
                    <a:lnTo>
                      <a:pt x="38" y="204"/>
                    </a:lnTo>
                    <a:lnTo>
                      <a:pt x="38" y="202"/>
                    </a:lnTo>
                    <a:lnTo>
                      <a:pt x="42" y="198"/>
                    </a:lnTo>
                    <a:lnTo>
                      <a:pt x="54" y="184"/>
                    </a:lnTo>
                    <a:lnTo>
                      <a:pt x="58" y="178"/>
                    </a:lnTo>
                    <a:lnTo>
                      <a:pt x="60" y="176"/>
                    </a:lnTo>
                    <a:lnTo>
                      <a:pt x="64" y="170"/>
                    </a:lnTo>
                    <a:lnTo>
                      <a:pt x="66" y="170"/>
                    </a:lnTo>
                    <a:lnTo>
                      <a:pt x="66" y="168"/>
                    </a:lnTo>
                    <a:lnTo>
                      <a:pt x="70" y="164"/>
                    </a:lnTo>
                    <a:lnTo>
                      <a:pt x="70" y="162"/>
                    </a:lnTo>
                    <a:lnTo>
                      <a:pt x="72" y="160"/>
                    </a:lnTo>
                    <a:lnTo>
                      <a:pt x="82" y="148"/>
                    </a:lnTo>
                    <a:lnTo>
                      <a:pt x="82" y="146"/>
                    </a:lnTo>
                    <a:lnTo>
                      <a:pt x="84" y="144"/>
                    </a:lnTo>
                    <a:lnTo>
                      <a:pt x="88" y="138"/>
                    </a:lnTo>
                    <a:lnTo>
                      <a:pt x="90" y="138"/>
                    </a:lnTo>
                    <a:lnTo>
                      <a:pt x="92" y="134"/>
                    </a:lnTo>
                    <a:lnTo>
                      <a:pt x="92" y="132"/>
                    </a:lnTo>
                    <a:lnTo>
                      <a:pt x="98" y="126"/>
                    </a:lnTo>
                    <a:lnTo>
                      <a:pt x="104" y="116"/>
                    </a:lnTo>
                    <a:lnTo>
                      <a:pt x="106" y="116"/>
                    </a:lnTo>
                    <a:lnTo>
                      <a:pt x="108" y="114"/>
                    </a:lnTo>
                    <a:lnTo>
                      <a:pt x="108" y="112"/>
                    </a:lnTo>
                    <a:lnTo>
                      <a:pt x="108" y="110"/>
                    </a:lnTo>
                    <a:lnTo>
                      <a:pt x="110" y="108"/>
                    </a:lnTo>
                    <a:lnTo>
                      <a:pt x="116" y="100"/>
                    </a:lnTo>
                    <a:lnTo>
                      <a:pt x="120" y="94"/>
                    </a:lnTo>
                    <a:lnTo>
                      <a:pt x="126" y="84"/>
                    </a:lnTo>
                    <a:lnTo>
                      <a:pt x="128" y="82"/>
                    </a:lnTo>
                    <a:lnTo>
                      <a:pt x="130" y="76"/>
                    </a:lnTo>
                    <a:lnTo>
                      <a:pt x="132" y="76"/>
                    </a:lnTo>
                    <a:lnTo>
                      <a:pt x="132" y="74"/>
                    </a:lnTo>
                    <a:lnTo>
                      <a:pt x="134" y="72"/>
                    </a:lnTo>
                    <a:lnTo>
                      <a:pt x="134" y="70"/>
                    </a:lnTo>
                    <a:lnTo>
                      <a:pt x="140" y="64"/>
                    </a:lnTo>
                    <a:lnTo>
                      <a:pt x="140" y="62"/>
                    </a:lnTo>
                    <a:lnTo>
                      <a:pt x="142" y="60"/>
                    </a:lnTo>
                    <a:lnTo>
                      <a:pt x="144" y="58"/>
                    </a:lnTo>
                    <a:lnTo>
                      <a:pt x="148" y="50"/>
                    </a:lnTo>
                    <a:lnTo>
                      <a:pt x="150" y="44"/>
                    </a:lnTo>
                    <a:lnTo>
                      <a:pt x="152" y="44"/>
                    </a:lnTo>
                    <a:lnTo>
                      <a:pt x="156" y="38"/>
                    </a:lnTo>
                    <a:lnTo>
                      <a:pt x="156" y="36"/>
                    </a:lnTo>
                    <a:lnTo>
                      <a:pt x="160" y="28"/>
                    </a:lnTo>
                    <a:lnTo>
                      <a:pt x="162" y="28"/>
                    </a:lnTo>
                    <a:lnTo>
                      <a:pt x="166" y="18"/>
                    </a:lnTo>
                    <a:lnTo>
                      <a:pt x="166" y="16"/>
                    </a:lnTo>
                    <a:lnTo>
                      <a:pt x="170" y="12"/>
                    </a:lnTo>
                    <a:lnTo>
                      <a:pt x="172" y="6"/>
                    </a:lnTo>
                    <a:lnTo>
                      <a:pt x="174" y="4"/>
                    </a:lnTo>
                    <a:lnTo>
                      <a:pt x="174" y="2"/>
                    </a:lnTo>
                    <a:lnTo>
                      <a:pt x="178" y="0"/>
                    </a:lnTo>
                    <a:lnTo>
                      <a:pt x="182" y="0"/>
                    </a:lnTo>
                    <a:lnTo>
                      <a:pt x="184" y="0"/>
                    </a:lnTo>
                    <a:lnTo>
                      <a:pt x="186" y="6"/>
                    </a:lnTo>
                    <a:lnTo>
                      <a:pt x="190" y="12"/>
                    </a:lnTo>
                    <a:lnTo>
                      <a:pt x="192" y="18"/>
                    </a:lnTo>
                    <a:lnTo>
                      <a:pt x="198" y="28"/>
                    </a:lnTo>
                    <a:lnTo>
                      <a:pt x="202" y="34"/>
                    </a:lnTo>
                    <a:lnTo>
                      <a:pt x="208" y="46"/>
                    </a:lnTo>
                    <a:lnTo>
                      <a:pt x="210" y="52"/>
                    </a:lnTo>
                    <a:lnTo>
                      <a:pt x="212" y="52"/>
                    </a:lnTo>
                    <a:lnTo>
                      <a:pt x="212" y="54"/>
                    </a:lnTo>
                    <a:lnTo>
                      <a:pt x="212" y="56"/>
                    </a:lnTo>
                    <a:lnTo>
                      <a:pt x="218" y="62"/>
                    </a:lnTo>
                    <a:lnTo>
                      <a:pt x="218" y="64"/>
                    </a:lnTo>
                    <a:lnTo>
                      <a:pt x="218" y="68"/>
                    </a:lnTo>
                    <a:lnTo>
                      <a:pt x="220" y="68"/>
                    </a:lnTo>
                    <a:lnTo>
                      <a:pt x="222" y="74"/>
                    </a:lnTo>
                    <a:lnTo>
                      <a:pt x="224" y="76"/>
                    </a:lnTo>
                    <a:lnTo>
                      <a:pt x="226" y="82"/>
                    </a:lnTo>
                    <a:lnTo>
                      <a:pt x="230" y="88"/>
                    </a:lnTo>
                    <a:lnTo>
                      <a:pt x="230" y="92"/>
                    </a:lnTo>
                    <a:lnTo>
                      <a:pt x="232" y="92"/>
                    </a:lnTo>
                    <a:lnTo>
                      <a:pt x="234" y="98"/>
                    </a:lnTo>
                    <a:lnTo>
                      <a:pt x="236" y="100"/>
                    </a:lnTo>
                    <a:lnTo>
                      <a:pt x="242" y="114"/>
                    </a:lnTo>
                    <a:lnTo>
                      <a:pt x="244" y="116"/>
                    </a:lnTo>
                    <a:lnTo>
                      <a:pt x="244" y="120"/>
                    </a:lnTo>
                    <a:lnTo>
                      <a:pt x="246" y="120"/>
                    </a:lnTo>
                    <a:lnTo>
                      <a:pt x="250" y="128"/>
                    </a:lnTo>
                    <a:lnTo>
                      <a:pt x="248" y="128"/>
                    </a:lnTo>
                    <a:lnTo>
                      <a:pt x="252" y="138"/>
                    </a:lnTo>
                    <a:lnTo>
                      <a:pt x="254" y="138"/>
                    </a:lnTo>
                    <a:lnTo>
                      <a:pt x="256" y="142"/>
                    </a:lnTo>
                    <a:lnTo>
                      <a:pt x="258" y="148"/>
                    </a:lnTo>
                    <a:lnTo>
                      <a:pt x="258" y="150"/>
                    </a:lnTo>
                    <a:lnTo>
                      <a:pt x="260" y="152"/>
                    </a:lnTo>
                    <a:lnTo>
                      <a:pt x="262" y="158"/>
                    </a:lnTo>
                    <a:lnTo>
                      <a:pt x="264" y="158"/>
                    </a:lnTo>
                    <a:lnTo>
                      <a:pt x="266" y="168"/>
                    </a:lnTo>
                    <a:lnTo>
                      <a:pt x="268" y="172"/>
                    </a:lnTo>
                    <a:lnTo>
                      <a:pt x="272" y="180"/>
                    </a:lnTo>
                    <a:lnTo>
                      <a:pt x="274" y="186"/>
                    </a:lnTo>
                    <a:lnTo>
                      <a:pt x="278" y="194"/>
                    </a:lnTo>
                    <a:lnTo>
                      <a:pt x="280" y="198"/>
                    </a:lnTo>
                    <a:lnTo>
                      <a:pt x="282" y="206"/>
                    </a:lnTo>
                    <a:lnTo>
                      <a:pt x="286" y="212"/>
                    </a:lnTo>
                    <a:lnTo>
                      <a:pt x="286" y="214"/>
                    </a:lnTo>
                    <a:lnTo>
                      <a:pt x="284" y="216"/>
                    </a:lnTo>
                    <a:lnTo>
                      <a:pt x="250" y="218"/>
                    </a:lnTo>
                    <a:lnTo>
                      <a:pt x="248" y="218"/>
                    </a:lnTo>
                    <a:lnTo>
                      <a:pt x="238" y="218"/>
                    </a:lnTo>
                    <a:lnTo>
                      <a:pt x="234" y="220"/>
                    </a:lnTo>
                    <a:lnTo>
                      <a:pt x="234" y="222"/>
                    </a:lnTo>
                    <a:lnTo>
                      <a:pt x="234" y="228"/>
                    </a:lnTo>
                    <a:lnTo>
                      <a:pt x="232" y="228"/>
                    </a:lnTo>
                    <a:lnTo>
                      <a:pt x="232" y="234"/>
                    </a:lnTo>
                    <a:lnTo>
                      <a:pt x="230" y="236"/>
                    </a:lnTo>
                    <a:lnTo>
                      <a:pt x="230" y="242"/>
                    </a:lnTo>
                    <a:lnTo>
                      <a:pt x="228" y="242"/>
                    </a:lnTo>
                    <a:lnTo>
                      <a:pt x="228" y="248"/>
                    </a:lnTo>
                    <a:lnTo>
                      <a:pt x="226" y="258"/>
                    </a:lnTo>
                    <a:lnTo>
                      <a:pt x="226" y="260"/>
                    </a:lnTo>
                    <a:lnTo>
                      <a:pt x="224" y="268"/>
                    </a:lnTo>
                    <a:lnTo>
                      <a:pt x="220" y="274"/>
                    </a:lnTo>
                    <a:lnTo>
                      <a:pt x="222" y="276"/>
                    </a:lnTo>
                    <a:lnTo>
                      <a:pt x="218" y="284"/>
                    </a:lnTo>
                    <a:lnTo>
                      <a:pt x="218" y="286"/>
                    </a:lnTo>
                    <a:lnTo>
                      <a:pt x="218" y="292"/>
                    </a:lnTo>
                    <a:lnTo>
                      <a:pt x="214" y="300"/>
                    </a:lnTo>
                    <a:lnTo>
                      <a:pt x="216" y="300"/>
                    </a:lnTo>
                    <a:lnTo>
                      <a:pt x="212" y="310"/>
                    </a:lnTo>
                    <a:lnTo>
                      <a:pt x="210" y="316"/>
                    </a:lnTo>
                    <a:lnTo>
                      <a:pt x="210" y="318"/>
                    </a:lnTo>
                    <a:lnTo>
                      <a:pt x="210" y="322"/>
                    </a:lnTo>
                    <a:lnTo>
                      <a:pt x="208" y="326"/>
                    </a:lnTo>
                    <a:lnTo>
                      <a:pt x="208" y="328"/>
                    </a:lnTo>
                    <a:lnTo>
                      <a:pt x="200" y="348"/>
                    </a:lnTo>
                    <a:lnTo>
                      <a:pt x="202" y="348"/>
                    </a:lnTo>
                    <a:lnTo>
                      <a:pt x="198" y="352"/>
                    </a:lnTo>
                    <a:lnTo>
                      <a:pt x="200" y="352"/>
                    </a:lnTo>
                    <a:lnTo>
                      <a:pt x="198" y="356"/>
                    </a:lnTo>
                    <a:lnTo>
                      <a:pt x="198" y="358"/>
                    </a:lnTo>
                    <a:lnTo>
                      <a:pt x="196" y="364"/>
                    </a:lnTo>
                    <a:lnTo>
                      <a:pt x="194" y="368"/>
                    </a:lnTo>
                    <a:lnTo>
                      <a:pt x="194" y="370"/>
                    </a:lnTo>
                    <a:lnTo>
                      <a:pt x="194" y="372"/>
                    </a:lnTo>
                    <a:lnTo>
                      <a:pt x="190" y="378"/>
                    </a:lnTo>
                    <a:lnTo>
                      <a:pt x="188" y="386"/>
                    </a:lnTo>
                    <a:lnTo>
                      <a:pt x="186" y="390"/>
                    </a:lnTo>
                    <a:lnTo>
                      <a:pt x="186" y="392"/>
                    </a:lnTo>
                    <a:lnTo>
                      <a:pt x="180" y="404"/>
                    </a:lnTo>
                    <a:lnTo>
                      <a:pt x="178" y="408"/>
                    </a:lnTo>
                    <a:lnTo>
                      <a:pt x="178" y="410"/>
                    </a:lnTo>
                    <a:close/>
                  </a:path>
                </a:pathLst>
              </a:custGeom>
              <a:solidFill>
                <a:srgbClr val="0088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46" name="Rectangle 1803"/>
              <p:cNvSpPr>
                <a:spLocks noChangeArrowheads="1"/>
              </p:cNvSpPr>
              <p:nvPr/>
            </p:nvSpPr>
            <p:spPr bwMode="auto">
              <a:xfrm>
                <a:off x="4849" y="2973"/>
                <a:ext cx="6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Evaporation</a:t>
                </a:r>
                <a:endParaRPr lang="en-US" sz="2400" b="0">
                  <a:latin typeface="Times" charset="0"/>
                </a:endParaRPr>
              </a:p>
            </p:txBody>
          </p:sp>
        </p:grpSp>
        <p:grpSp>
          <p:nvGrpSpPr>
            <p:cNvPr id="28840" name="Group 1804"/>
            <p:cNvGrpSpPr>
              <a:grpSpLocks/>
            </p:cNvGrpSpPr>
            <p:nvPr/>
          </p:nvGrpSpPr>
          <p:grpSpPr bwMode="auto">
            <a:xfrm>
              <a:off x="3156" y="2448"/>
              <a:ext cx="705" cy="526"/>
              <a:chOff x="3156" y="2448"/>
              <a:chExt cx="705" cy="526"/>
            </a:xfrm>
          </p:grpSpPr>
          <p:grpSp>
            <p:nvGrpSpPr>
              <p:cNvPr id="28841" name="Group 1805"/>
              <p:cNvGrpSpPr>
                <a:grpSpLocks/>
              </p:cNvGrpSpPr>
              <p:nvPr/>
            </p:nvGrpSpPr>
            <p:grpSpPr bwMode="auto">
              <a:xfrm>
                <a:off x="3156" y="2594"/>
                <a:ext cx="346" cy="380"/>
                <a:chOff x="3156" y="2594"/>
                <a:chExt cx="346" cy="380"/>
              </a:xfrm>
            </p:grpSpPr>
            <p:sp>
              <p:nvSpPr>
                <p:cNvPr id="28843" name="Freeform 1806"/>
                <p:cNvSpPr>
                  <a:spLocks/>
                </p:cNvSpPr>
                <p:nvPr/>
              </p:nvSpPr>
              <p:spPr bwMode="auto">
                <a:xfrm>
                  <a:off x="3156" y="2594"/>
                  <a:ext cx="346" cy="380"/>
                </a:xfrm>
                <a:custGeom>
                  <a:avLst/>
                  <a:gdLst>
                    <a:gd name="T0" fmla="*/ 346 w 346"/>
                    <a:gd name="T1" fmla="*/ 222 h 380"/>
                    <a:gd name="T2" fmla="*/ 344 w 346"/>
                    <a:gd name="T3" fmla="*/ 122 h 380"/>
                    <a:gd name="T4" fmla="*/ 342 w 346"/>
                    <a:gd name="T5" fmla="*/ 48 h 380"/>
                    <a:gd name="T6" fmla="*/ 340 w 346"/>
                    <a:gd name="T7" fmla="*/ 18 h 380"/>
                    <a:gd name="T8" fmla="*/ 338 w 346"/>
                    <a:gd name="T9" fmla="*/ 0 h 380"/>
                    <a:gd name="T10" fmla="*/ 234 w 346"/>
                    <a:gd name="T11" fmla="*/ 58 h 380"/>
                    <a:gd name="T12" fmla="*/ 158 w 346"/>
                    <a:gd name="T13" fmla="*/ 104 h 380"/>
                    <a:gd name="T14" fmla="*/ 108 w 346"/>
                    <a:gd name="T15" fmla="*/ 134 h 380"/>
                    <a:gd name="T16" fmla="*/ 170 w 346"/>
                    <a:gd name="T17" fmla="*/ 156 h 380"/>
                    <a:gd name="T18" fmla="*/ 150 w 346"/>
                    <a:gd name="T19" fmla="*/ 176 h 380"/>
                    <a:gd name="T20" fmla="*/ 124 w 346"/>
                    <a:gd name="T21" fmla="*/ 200 h 380"/>
                    <a:gd name="T22" fmla="*/ 68 w 346"/>
                    <a:gd name="T23" fmla="*/ 246 h 380"/>
                    <a:gd name="T24" fmla="*/ 0 w 346"/>
                    <a:gd name="T25" fmla="*/ 300 h 380"/>
                    <a:gd name="T26" fmla="*/ 168 w 346"/>
                    <a:gd name="T27" fmla="*/ 380 h 380"/>
                    <a:gd name="T28" fmla="*/ 180 w 346"/>
                    <a:gd name="T29" fmla="*/ 366 h 380"/>
                    <a:gd name="T30" fmla="*/ 212 w 346"/>
                    <a:gd name="T31" fmla="*/ 326 h 380"/>
                    <a:gd name="T32" fmla="*/ 232 w 346"/>
                    <a:gd name="T33" fmla="*/ 298 h 380"/>
                    <a:gd name="T34" fmla="*/ 254 w 346"/>
                    <a:gd name="T35" fmla="*/ 268 h 380"/>
                    <a:gd name="T36" fmla="*/ 274 w 346"/>
                    <a:gd name="T37" fmla="*/ 236 h 380"/>
                    <a:gd name="T38" fmla="*/ 292 w 346"/>
                    <a:gd name="T39" fmla="*/ 202 h 380"/>
                    <a:gd name="T40" fmla="*/ 346 w 346"/>
                    <a:gd name="T41" fmla="*/ 222 h 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80"/>
                    <a:gd name="T65" fmla="*/ 346 w 346"/>
                    <a:gd name="T66" fmla="*/ 380 h 3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80">
                      <a:moveTo>
                        <a:pt x="346" y="222"/>
                      </a:moveTo>
                      <a:lnTo>
                        <a:pt x="344" y="122"/>
                      </a:lnTo>
                      <a:lnTo>
                        <a:pt x="342" y="48"/>
                      </a:lnTo>
                      <a:lnTo>
                        <a:pt x="340" y="18"/>
                      </a:lnTo>
                      <a:lnTo>
                        <a:pt x="338" y="0"/>
                      </a:lnTo>
                      <a:lnTo>
                        <a:pt x="234" y="58"/>
                      </a:lnTo>
                      <a:lnTo>
                        <a:pt x="158" y="104"/>
                      </a:lnTo>
                      <a:lnTo>
                        <a:pt x="108" y="134"/>
                      </a:lnTo>
                      <a:lnTo>
                        <a:pt x="170" y="156"/>
                      </a:lnTo>
                      <a:lnTo>
                        <a:pt x="150" y="176"/>
                      </a:lnTo>
                      <a:lnTo>
                        <a:pt x="124" y="200"/>
                      </a:lnTo>
                      <a:lnTo>
                        <a:pt x="68" y="246"/>
                      </a:lnTo>
                      <a:lnTo>
                        <a:pt x="0" y="300"/>
                      </a:lnTo>
                      <a:lnTo>
                        <a:pt x="168" y="380"/>
                      </a:lnTo>
                      <a:lnTo>
                        <a:pt x="180" y="366"/>
                      </a:lnTo>
                      <a:lnTo>
                        <a:pt x="212" y="326"/>
                      </a:lnTo>
                      <a:lnTo>
                        <a:pt x="232" y="298"/>
                      </a:lnTo>
                      <a:lnTo>
                        <a:pt x="254" y="268"/>
                      </a:lnTo>
                      <a:lnTo>
                        <a:pt x="274" y="236"/>
                      </a:lnTo>
                      <a:lnTo>
                        <a:pt x="292" y="202"/>
                      </a:lnTo>
                      <a:lnTo>
                        <a:pt x="346" y="222"/>
                      </a:lnTo>
                      <a:close/>
                    </a:path>
                  </a:pathLst>
                </a:custGeom>
                <a:solidFill>
                  <a:srgbClr val="0088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44" name="Freeform 1807"/>
                <p:cNvSpPr>
                  <a:spLocks/>
                </p:cNvSpPr>
                <p:nvPr/>
              </p:nvSpPr>
              <p:spPr bwMode="auto">
                <a:xfrm>
                  <a:off x="3156" y="2594"/>
                  <a:ext cx="346" cy="380"/>
                </a:xfrm>
                <a:custGeom>
                  <a:avLst/>
                  <a:gdLst>
                    <a:gd name="T0" fmla="*/ 346 w 346"/>
                    <a:gd name="T1" fmla="*/ 222 h 380"/>
                    <a:gd name="T2" fmla="*/ 344 w 346"/>
                    <a:gd name="T3" fmla="*/ 122 h 380"/>
                    <a:gd name="T4" fmla="*/ 342 w 346"/>
                    <a:gd name="T5" fmla="*/ 48 h 380"/>
                    <a:gd name="T6" fmla="*/ 340 w 346"/>
                    <a:gd name="T7" fmla="*/ 18 h 380"/>
                    <a:gd name="T8" fmla="*/ 338 w 346"/>
                    <a:gd name="T9" fmla="*/ 0 h 380"/>
                    <a:gd name="T10" fmla="*/ 234 w 346"/>
                    <a:gd name="T11" fmla="*/ 58 h 380"/>
                    <a:gd name="T12" fmla="*/ 158 w 346"/>
                    <a:gd name="T13" fmla="*/ 104 h 380"/>
                    <a:gd name="T14" fmla="*/ 108 w 346"/>
                    <a:gd name="T15" fmla="*/ 134 h 380"/>
                    <a:gd name="T16" fmla="*/ 170 w 346"/>
                    <a:gd name="T17" fmla="*/ 156 h 380"/>
                    <a:gd name="T18" fmla="*/ 150 w 346"/>
                    <a:gd name="T19" fmla="*/ 176 h 380"/>
                    <a:gd name="T20" fmla="*/ 124 w 346"/>
                    <a:gd name="T21" fmla="*/ 200 h 380"/>
                    <a:gd name="T22" fmla="*/ 68 w 346"/>
                    <a:gd name="T23" fmla="*/ 246 h 380"/>
                    <a:gd name="T24" fmla="*/ 0 w 346"/>
                    <a:gd name="T25" fmla="*/ 300 h 380"/>
                    <a:gd name="T26" fmla="*/ 168 w 346"/>
                    <a:gd name="T27" fmla="*/ 380 h 380"/>
                    <a:gd name="T28" fmla="*/ 180 w 346"/>
                    <a:gd name="T29" fmla="*/ 366 h 380"/>
                    <a:gd name="T30" fmla="*/ 212 w 346"/>
                    <a:gd name="T31" fmla="*/ 326 h 380"/>
                    <a:gd name="T32" fmla="*/ 232 w 346"/>
                    <a:gd name="T33" fmla="*/ 298 h 380"/>
                    <a:gd name="T34" fmla="*/ 254 w 346"/>
                    <a:gd name="T35" fmla="*/ 268 h 380"/>
                    <a:gd name="T36" fmla="*/ 274 w 346"/>
                    <a:gd name="T37" fmla="*/ 236 h 380"/>
                    <a:gd name="T38" fmla="*/ 292 w 346"/>
                    <a:gd name="T39" fmla="*/ 202 h 380"/>
                    <a:gd name="T40" fmla="*/ 346 w 346"/>
                    <a:gd name="T41" fmla="*/ 222 h 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80"/>
                    <a:gd name="T65" fmla="*/ 346 w 346"/>
                    <a:gd name="T66" fmla="*/ 380 h 3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80">
                      <a:moveTo>
                        <a:pt x="346" y="222"/>
                      </a:moveTo>
                      <a:lnTo>
                        <a:pt x="344" y="122"/>
                      </a:lnTo>
                      <a:lnTo>
                        <a:pt x="342" y="48"/>
                      </a:lnTo>
                      <a:lnTo>
                        <a:pt x="340" y="18"/>
                      </a:lnTo>
                      <a:lnTo>
                        <a:pt x="338" y="0"/>
                      </a:lnTo>
                      <a:lnTo>
                        <a:pt x="234" y="58"/>
                      </a:lnTo>
                      <a:lnTo>
                        <a:pt x="158" y="104"/>
                      </a:lnTo>
                      <a:lnTo>
                        <a:pt x="108" y="134"/>
                      </a:lnTo>
                      <a:lnTo>
                        <a:pt x="170" y="156"/>
                      </a:lnTo>
                      <a:lnTo>
                        <a:pt x="150" y="176"/>
                      </a:lnTo>
                      <a:lnTo>
                        <a:pt x="124" y="200"/>
                      </a:lnTo>
                      <a:lnTo>
                        <a:pt x="68" y="246"/>
                      </a:lnTo>
                      <a:lnTo>
                        <a:pt x="0" y="300"/>
                      </a:lnTo>
                      <a:lnTo>
                        <a:pt x="168" y="380"/>
                      </a:lnTo>
                      <a:lnTo>
                        <a:pt x="180" y="366"/>
                      </a:lnTo>
                      <a:lnTo>
                        <a:pt x="212" y="326"/>
                      </a:lnTo>
                      <a:lnTo>
                        <a:pt x="232" y="298"/>
                      </a:lnTo>
                      <a:lnTo>
                        <a:pt x="254" y="268"/>
                      </a:lnTo>
                      <a:lnTo>
                        <a:pt x="274" y="236"/>
                      </a:lnTo>
                      <a:lnTo>
                        <a:pt x="292" y="202"/>
                      </a:lnTo>
                      <a:lnTo>
                        <a:pt x="346" y="222"/>
                      </a:lnTo>
                      <a:close/>
                    </a:path>
                  </a:pathLst>
                </a:custGeom>
                <a:noFill/>
                <a:ln w="6350">
                  <a:solidFill>
                    <a:srgbClr val="0088D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842" name="Rectangle 1808"/>
              <p:cNvSpPr>
                <a:spLocks noChangeArrowheads="1"/>
              </p:cNvSpPr>
              <p:nvPr/>
            </p:nvSpPr>
            <p:spPr bwMode="auto">
              <a:xfrm>
                <a:off x="3216" y="2448"/>
                <a:ext cx="6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Evaporation</a:t>
                </a:r>
                <a:endParaRPr lang="en-US" sz="2400" b="0">
                  <a:latin typeface="Times" charset="0"/>
                </a:endParaRPr>
              </a:p>
            </p:txBody>
          </p:sp>
        </p:grpSp>
      </p:grpSp>
      <p:sp>
        <p:nvSpPr>
          <p:cNvPr id="27659" name="Rectangle 1809"/>
          <p:cNvSpPr>
            <a:spLocks noChangeArrowheads="1"/>
          </p:cNvSpPr>
          <p:nvPr/>
        </p:nvSpPr>
        <p:spPr bwMode="auto">
          <a:xfrm>
            <a:off x="7202488" y="5291138"/>
            <a:ext cx="3159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Sea</a:t>
            </a:r>
            <a:endParaRPr lang="en-US" sz="2400" b="0">
              <a:latin typeface="Times" charset="0"/>
            </a:endParaRPr>
          </a:p>
        </p:txBody>
      </p:sp>
      <p:sp>
        <p:nvSpPr>
          <p:cNvPr id="27660" name="Rectangle 1810"/>
          <p:cNvSpPr>
            <a:spLocks noChangeArrowheads="1"/>
          </p:cNvSpPr>
          <p:nvPr/>
        </p:nvSpPr>
        <p:spPr bwMode="auto">
          <a:xfrm>
            <a:off x="5830888" y="6049963"/>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Salt water</a:t>
            </a:r>
            <a:endParaRPr lang="en-US" sz="2400" b="0">
              <a:latin typeface="Times" charset="0"/>
            </a:endParaRPr>
          </a:p>
        </p:txBody>
      </p:sp>
      <p:grpSp>
        <p:nvGrpSpPr>
          <p:cNvPr id="26" name="Group 1811"/>
          <p:cNvGrpSpPr>
            <a:grpSpLocks/>
          </p:cNvGrpSpPr>
          <p:nvPr/>
        </p:nvGrpSpPr>
        <p:grpSpPr bwMode="auto">
          <a:xfrm>
            <a:off x="622300" y="5368925"/>
            <a:ext cx="4683125" cy="815975"/>
            <a:chOff x="392" y="3382"/>
            <a:chExt cx="2950" cy="514"/>
          </a:xfrm>
        </p:grpSpPr>
        <p:grpSp>
          <p:nvGrpSpPr>
            <p:cNvPr id="28807" name="Group 1812"/>
            <p:cNvGrpSpPr>
              <a:grpSpLocks/>
            </p:cNvGrpSpPr>
            <p:nvPr/>
          </p:nvGrpSpPr>
          <p:grpSpPr bwMode="auto">
            <a:xfrm>
              <a:off x="392" y="3382"/>
              <a:ext cx="2950" cy="514"/>
              <a:chOff x="392" y="3382"/>
              <a:chExt cx="2950" cy="514"/>
            </a:xfrm>
          </p:grpSpPr>
          <p:grpSp>
            <p:nvGrpSpPr>
              <p:cNvPr id="28809" name="Group 1813"/>
              <p:cNvGrpSpPr>
                <a:grpSpLocks/>
              </p:cNvGrpSpPr>
              <p:nvPr/>
            </p:nvGrpSpPr>
            <p:grpSpPr bwMode="auto">
              <a:xfrm>
                <a:off x="392" y="3382"/>
                <a:ext cx="150" cy="238"/>
                <a:chOff x="392" y="3382"/>
                <a:chExt cx="150" cy="238"/>
              </a:xfrm>
            </p:grpSpPr>
            <p:sp>
              <p:nvSpPr>
                <p:cNvPr id="28835" name="Freeform 1814"/>
                <p:cNvSpPr>
                  <a:spLocks/>
                </p:cNvSpPr>
                <p:nvPr/>
              </p:nvSpPr>
              <p:spPr bwMode="auto">
                <a:xfrm>
                  <a:off x="392" y="3382"/>
                  <a:ext cx="96" cy="170"/>
                </a:xfrm>
                <a:custGeom>
                  <a:avLst/>
                  <a:gdLst>
                    <a:gd name="T0" fmla="*/ 96 w 96"/>
                    <a:gd name="T1" fmla="*/ 170 h 170"/>
                    <a:gd name="T2" fmla="*/ 82 w 96"/>
                    <a:gd name="T3" fmla="*/ 156 h 170"/>
                    <a:gd name="T4" fmla="*/ 68 w 96"/>
                    <a:gd name="T5" fmla="*/ 138 h 170"/>
                    <a:gd name="T6" fmla="*/ 52 w 96"/>
                    <a:gd name="T7" fmla="*/ 118 h 170"/>
                    <a:gd name="T8" fmla="*/ 36 w 96"/>
                    <a:gd name="T9" fmla="*/ 96 h 170"/>
                    <a:gd name="T10" fmla="*/ 26 w 96"/>
                    <a:gd name="T11" fmla="*/ 72 h 170"/>
                    <a:gd name="T12" fmla="*/ 16 w 96"/>
                    <a:gd name="T13" fmla="*/ 48 h 170"/>
                    <a:gd name="T14" fmla="*/ 6 w 96"/>
                    <a:gd name="T15" fmla="*/ 24 h 170"/>
                    <a:gd name="T16" fmla="*/ 0 w 96"/>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70"/>
                    <a:gd name="T29" fmla="*/ 96 w 96"/>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70">
                      <a:moveTo>
                        <a:pt x="96" y="170"/>
                      </a:moveTo>
                      <a:lnTo>
                        <a:pt x="82" y="156"/>
                      </a:lnTo>
                      <a:lnTo>
                        <a:pt x="68" y="138"/>
                      </a:lnTo>
                      <a:lnTo>
                        <a:pt x="52" y="118"/>
                      </a:lnTo>
                      <a:lnTo>
                        <a:pt x="36" y="96"/>
                      </a:lnTo>
                      <a:lnTo>
                        <a:pt x="26" y="72"/>
                      </a:lnTo>
                      <a:lnTo>
                        <a:pt x="16" y="48"/>
                      </a:lnTo>
                      <a:lnTo>
                        <a:pt x="6" y="24"/>
                      </a:ln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36" name="Freeform 1815"/>
                <p:cNvSpPr>
                  <a:spLocks/>
                </p:cNvSpPr>
                <p:nvPr/>
              </p:nvSpPr>
              <p:spPr bwMode="auto">
                <a:xfrm>
                  <a:off x="392" y="3382"/>
                  <a:ext cx="96" cy="170"/>
                </a:xfrm>
                <a:custGeom>
                  <a:avLst/>
                  <a:gdLst>
                    <a:gd name="T0" fmla="*/ 96 w 96"/>
                    <a:gd name="T1" fmla="*/ 170 h 170"/>
                    <a:gd name="T2" fmla="*/ 82 w 96"/>
                    <a:gd name="T3" fmla="*/ 156 h 170"/>
                    <a:gd name="T4" fmla="*/ 68 w 96"/>
                    <a:gd name="T5" fmla="*/ 138 h 170"/>
                    <a:gd name="T6" fmla="*/ 52 w 96"/>
                    <a:gd name="T7" fmla="*/ 118 h 170"/>
                    <a:gd name="T8" fmla="*/ 36 w 96"/>
                    <a:gd name="T9" fmla="*/ 96 h 170"/>
                    <a:gd name="T10" fmla="*/ 26 w 96"/>
                    <a:gd name="T11" fmla="*/ 72 h 170"/>
                    <a:gd name="T12" fmla="*/ 16 w 96"/>
                    <a:gd name="T13" fmla="*/ 48 h 170"/>
                    <a:gd name="T14" fmla="*/ 6 w 96"/>
                    <a:gd name="T15" fmla="*/ 24 h 170"/>
                    <a:gd name="T16" fmla="*/ 0 w 96"/>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70"/>
                    <a:gd name="T29" fmla="*/ 96 w 96"/>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70">
                      <a:moveTo>
                        <a:pt x="96" y="170"/>
                      </a:moveTo>
                      <a:lnTo>
                        <a:pt x="82" y="156"/>
                      </a:lnTo>
                      <a:lnTo>
                        <a:pt x="68" y="138"/>
                      </a:lnTo>
                      <a:lnTo>
                        <a:pt x="52" y="118"/>
                      </a:lnTo>
                      <a:lnTo>
                        <a:pt x="36" y="96"/>
                      </a:lnTo>
                      <a:lnTo>
                        <a:pt x="26" y="72"/>
                      </a:lnTo>
                      <a:lnTo>
                        <a:pt x="16" y="48"/>
                      </a:lnTo>
                      <a:lnTo>
                        <a:pt x="6" y="24"/>
                      </a:lnTo>
                      <a:lnTo>
                        <a:pt x="0" y="0"/>
                      </a:lnTo>
                    </a:path>
                  </a:pathLst>
                </a:custGeom>
                <a:noFill/>
                <a:ln w="2540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37" name="Freeform 1816"/>
                <p:cNvSpPr>
                  <a:spLocks/>
                </p:cNvSpPr>
                <p:nvPr/>
              </p:nvSpPr>
              <p:spPr bwMode="auto">
                <a:xfrm>
                  <a:off x="446" y="3512"/>
                  <a:ext cx="96" cy="108"/>
                </a:xfrm>
                <a:custGeom>
                  <a:avLst/>
                  <a:gdLst>
                    <a:gd name="T0" fmla="*/ 50 w 96"/>
                    <a:gd name="T1" fmla="*/ 0 h 108"/>
                    <a:gd name="T2" fmla="*/ 96 w 96"/>
                    <a:gd name="T3" fmla="*/ 108 h 108"/>
                    <a:gd name="T4" fmla="*/ 0 w 96"/>
                    <a:gd name="T5" fmla="*/ 42 h 108"/>
                    <a:gd name="T6" fmla="*/ 50 w 96"/>
                    <a:gd name="T7" fmla="*/ 0 h 108"/>
                    <a:gd name="T8" fmla="*/ 0 60000 65536"/>
                    <a:gd name="T9" fmla="*/ 0 60000 65536"/>
                    <a:gd name="T10" fmla="*/ 0 60000 65536"/>
                    <a:gd name="T11" fmla="*/ 0 60000 65536"/>
                    <a:gd name="T12" fmla="*/ 0 w 96"/>
                    <a:gd name="T13" fmla="*/ 0 h 108"/>
                    <a:gd name="T14" fmla="*/ 96 w 96"/>
                    <a:gd name="T15" fmla="*/ 108 h 108"/>
                  </a:gdLst>
                  <a:ahLst/>
                  <a:cxnLst>
                    <a:cxn ang="T8">
                      <a:pos x="T0" y="T1"/>
                    </a:cxn>
                    <a:cxn ang="T9">
                      <a:pos x="T2" y="T3"/>
                    </a:cxn>
                    <a:cxn ang="T10">
                      <a:pos x="T4" y="T5"/>
                    </a:cxn>
                    <a:cxn ang="T11">
                      <a:pos x="T6" y="T7"/>
                    </a:cxn>
                  </a:cxnLst>
                  <a:rect l="T12" t="T13" r="T14" b="T15"/>
                  <a:pathLst>
                    <a:path w="96" h="108">
                      <a:moveTo>
                        <a:pt x="50" y="0"/>
                      </a:moveTo>
                      <a:lnTo>
                        <a:pt x="96" y="108"/>
                      </a:lnTo>
                      <a:lnTo>
                        <a:pt x="0" y="42"/>
                      </a:lnTo>
                      <a:lnTo>
                        <a:pt x="50"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38" name="Freeform 1817"/>
                <p:cNvSpPr>
                  <a:spLocks/>
                </p:cNvSpPr>
                <p:nvPr/>
              </p:nvSpPr>
              <p:spPr bwMode="auto">
                <a:xfrm>
                  <a:off x="446" y="3512"/>
                  <a:ext cx="96" cy="108"/>
                </a:xfrm>
                <a:custGeom>
                  <a:avLst/>
                  <a:gdLst>
                    <a:gd name="T0" fmla="*/ 50 w 96"/>
                    <a:gd name="T1" fmla="*/ 0 h 108"/>
                    <a:gd name="T2" fmla="*/ 96 w 96"/>
                    <a:gd name="T3" fmla="*/ 108 h 108"/>
                    <a:gd name="T4" fmla="*/ 0 w 96"/>
                    <a:gd name="T5" fmla="*/ 42 h 108"/>
                    <a:gd name="T6" fmla="*/ 50 w 96"/>
                    <a:gd name="T7" fmla="*/ 0 h 108"/>
                    <a:gd name="T8" fmla="*/ 0 60000 65536"/>
                    <a:gd name="T9" fmla="*/ 0 60000 65536"/>
                    <a:gd name="T10" fmla="*/ 0 60000 65536"/>
                    <a:gd name="T11" fmla="*/ 0 60000 65536"/>
                    <a:gd name="T12" fmla="*/ 0 w 96"/>
                    <a:gd name="T13" fmla="*/ 0 h 108"/>
                    <a:gd name="T14" fmla="*/ 96 w 96"/>
                    <a:gd name="T15" fmla="*/ 108 h 108"/>
                  </a:gdLst>
                  <a:ahLst/>
                  <a:cxnLst>
                    <a:cxn ang="T8">
                      <a:pos x="T0" y="T1"/>
                    </a:cxn>
                    <a:cxn ang="T9">
                      <a:pos x="T2" y="T3"/>
                    </a:cxn>
                    <a:cxn ang="T10">
                      <a:pos x="T4" y="T5"/>
                    </a:cxn>
                    <a:cxn ang="T11">
                      <a:pos x="T6" y="T7"/>
                    </a:cxn>
                  </a:cxnLst>
                  <a:rect l="T12" t="T13" r="T14" b="T15"/>
                  <a:pathLst>
                    <a:path w="96" h="108">
                      <a:moveTo>
                        <a:pt x="50" y="0"/>
                      </a:moveTo>
                      <a:lnTo>
                        <a:pt x="96" y="108"/>
                      </a:lnTo>
                      <a:lnTo>
                        <a:pt x="0" y="42"/>
                      </a:lnTo>
                      <a:lnTo>
                        <a:pt x="50"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10" name="Group 1818"/>
              <p:cNvGrpSpPr>
                <a:grpSpLocks/>
              </p:cNvGrpSpPr>
              <p:nvPr/>
            </p:nvGrpSpPr>
            <p:grpSpPr bwMode="auto">
              <a:xfrm>
                <a:off x="1416" y="3506"/>
                <a:ext cx="266" cy="102"/>
                <a:chOff x="1416" y="3506"/>
                <a:chExt cx="266" cy="102"/>
              </a:xfrm>
            </p:grpSpPr>
            <p:sp>
              <p:nvSpPr>
                <p:cNvPr id="28831" name="Freeform 1819"/>
                <p:cNvSpPr>
                  <a:spLocks/>
                </p:cNvSpPr>
                <p:nvPr/>
              </p:nvSpPr>
              <p:spPr bwMode="auto">
                <a:xfrm>
                  <a:off x="1416" y="3506"/>
                  <a:ext cx="182" cy="76"/>
                </a:xfrm>
                <a:custGeom>
                  <a:avLst/>
                  <a:gdLst>
                    <a:gd name="T0" fmla="*/ 182 w 182"/>
                    <a:gd name="T1" fmla="*/ 76 h 76"/>
                    <a:gd name="T2" fmla="*/ 162 w 182"/>
                    <a:gd name="T3" fmla="*/ 72 h 76"/>
                    <a:gd name="T4" fmla="*/ 140 w 182"/>
                    <a:gd name="T5" fmla="*/ 68 h 76"/>
                    <a:gd name="T6" fmla="*/ 114 w 182"/>
                    <a:gd name="T7" fmla="*/ 60 h 76"/>
                    <a:gd name="T8" fmla="*/ 90 w 182"/>
                    <a:gd name="T9" fmla="*/ 52 h 76"/>
                    <a:gd name="T10" fmla="*/ 64 w 182"/>
                    <a:gd name="T11" fmla="*/ 42 h 76"/>
                    <a:gd name="T12" fmla="*/ 40 w 182"/>
                    <a:gd name="T13" fmla="*/ 30 h 76"/>
                    <a:gd name="T14" fmla="*/ 18 w 182"/>
                    <a:gd name="T15" fmla="*/ 16 h 76"/>
                    <a:gd name="T16" fmla="*/ 0 w 182"/>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76"/>
                    <a:gd name="T29" fmla="*/ 182 w 18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76">
                      <a:moveTo>
                        <a:pt x="182" y="76"/>
                      </a:moveTo>
                      <a:lnTo>
                        <a:pt x="162" y="72"/>
                      </a:lnTo>
                      <a:lnTo>
                        <a:pt x="140" y="68"/>
                      </a:lnTo>
                      <a:lnTo>
                        <a:pt x="114" y="60"/>
                      </a:lnTo>
                      <a:lnTo>
                        <a:pt x="90" y="52"/>
                      </a:lnTo>
                      <a:lnTo>
                        <a:pt x="64" y="42"/>
                      </a:lnTo>
                      <a:lnTo>
                        <a:pt x="40" y="30"/>
                      </a:lnTo>
                      <a:lnTo>
                        <a:pt x="18" y="16"/>
                      </a:ln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32" name="Freeform 1820"/>
                <p:cNvSpPr>
                  <a:spLocks/>
                </p:cNvSpPr>
                <p:nvPr/>
              </p:nvSpPr>
              <p:spPr bwMode="auto">
                <a:xfrm>
                  <a:off x="1416" y="3506"/>
                  <a:ext cx="182" cy="76"/>
                </a:xfrm>
                <a:custGeom>
                  <a:avLst/>
                  <a:gdLst>
                    <a:gd name="T0" fmla="*/ 182 w 182"/>
                    <a:gd name="T1" fmla="*/ 76 h 76"/>
                    <a:gd name="T2" fmla="*/ 162 w 182"/>
                    <a:gd name="T3" fmla="*/ 72 h 76"/>
                    <a:gd name="T4" fmla="*/ 140 w 182"/>
                    <a:gd name="T5" fmla="*/ 68 h 76"/>
                    <a:gd name="T6" fmla="*/ 114 w 182"/>
                    <a:gd name="T7" fmla="*/ 60 h 76"/>
                    <a:gd name="T8" fmla="*/ 90 w 182"/>
                    <a:gd name="T9" fmla="*/ 52 h 76"/>
                    <a:gd name="T10" fmla="*/ 64 w 182"/>
                    <a:gd name="T11" fmla="*/ 42 h 76"/>
                    <a:gd name="T12" fmla="*/ 40 w 182"/>
                    <a:gd name="T13" fmla="*/ 30 h 76"/>
                    <a:gd name="T14" fmla="*/ 18 w 182"/>
                    <a:gd name="T15" fmla="*/ 16 h 76"/>
                    <a:gd name="T16" fmla="*/ 0 w 182"/>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76"/>
                    <a:gd name="T29" fmla="*/ 182 w 18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76">
                      <a:moveTo>
                        <a:pt x="182" y="76"/>
                      </a:moveTo>
                      <a:lnTo>
                        <a:pt x="162" y="72"/>
                      </a:lnTo>
                      <a:lnTo>
                        <a:pt x="140" y="68"/>
                      </a:lnTo>
                      <a:lnTo>
                        <a:pt x="114" y="60"/>
                      </a:lnTo>
                      <a:lnTo>
                        <a:pt x="90" y="52"/>
                      </a:lnTo>
                      <a:lnTo>
                        <a:pt x="64" y="42"/>
                      </a:lnTo>
                      <a:lnTo>
                        <a:pt x="40" y="30"/>
                      </a:lnTo>
                      <a:lnTo>
                        <a:pt x="18" y="16"/>
                      </a:lnTo>
                      <a:lnTo>
                        <a:pt x="0" y="0"/>
                      </a:lnTo>
                    </a:path>
                  </a:pathLst>
                </a:custGeom>
                <a:noFill/>
                <a:ln w="2540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33" name="Freeform 1821"/>
                <p:cNvSpPr>
                  <a:spLocks/>
                </p:cNvSpPr>
                <p:nvPr/>
              </p:nvSpPr>
              <p:spPr bwMode="auto">
                <a:xfrm>
                  <a:off x="1564" y="3546"/>
                  <a:ext cx="118" cy="62"/>
                </a:xfrm>
                <a:custGeom>
                  <a:avLst/>
                  <a:gdLst>
                    <a:gd name="T0" fmla="*/ 16 w 118"/>
                    <a:gd name="T1" fmla="*/ 0 h 62"/>
                    <a:gd name="T2" fmla="*/ 118 w 118"/>
                    <a:gd name="T3" fmla="*/ 58 h 62"/>
                    <a:gd name="T4" fmla="*/ 0 w 118"/>
                    <a:gd name="T5" fmla="*/ 62 h 62"/>
                    <a:gd name="T6" fmla="*/ 16 w 118"/>
                    <a:gd name="T7" fmla="*/ 0 h 62"/>
                    <a:gd name="T8" fmla="*/ 0 60000 65536"/>
                    <a:gd name="T9" fmla="*/ 0 60000 65536"/>
                    <a:gd name="T10" fmla="*/ 0 60000 65536"/>
                    <a:gd name="T11" fmla="*/ 0 60000 65536"/>
                    <a:gd name="T12" fmla="*/ 0 w 118"/>
                    <a:gd name="T13" fmla="*/ 0 h 62"/>
                    <a:gd name="T14" fmla="*/ 118 w 118"/>
                    <a:gd name="T15" fmla="*/ 62 h 62"/>
                  </a:gdLst>
                  <a:ahLst/>
                  <a:cxnLst>
                    <a:cxn ang="T8">
                      <a:pos x="T0" y="T1"/>
                    </a:cxn>
                    <a:cxn ang="T9">
                      <a:pos x="T2" y="T3"/>
                    </a:cxn>
                    <a:cxn ang="T10">
                      <a:pos x="T4" y="T5"/>
                    </a:cxn>
                    <a:cxn ang="T11">
                      <a:pos x="T6" y="T7"/>
                    </a:cxn>
                  </a:cxnLst>
                  <a:rect l="T12" t="T13" r="T14" b="T15"/>
                  <a:pathLst>
                    <a:path w="118" h="62">
                      <a:moveTo>
                        <a:pt x="16" y="0"/>
                      </a:moveTo>
                      <a:lnTo>
                        <a:pt x="118" y="58"/>
                      </a:lnTo>
                      <a:lnTo>
                        <a:pt x="0" y="62"/>
                      </a:lnTo>
                      <a:lnTo>
                        <a:pt x="16"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34" name="Freeform 1822"/>
                <p:cNvSpPr>
                  <a:spLocks/>
                </p:cNvSpPr>
                <p:nvPr/>
              </p:nvSpPr>
              <p:spPr bwMode="auto">
                <a:xfrm>
                  <a:off x="1564" y="3546"/>
                  <a:ext cx="118" cy="62"/>
                </a:xfrm>
                <a:custGeom>
                  <a:avLst/>
                  <a:gdLst>
                    <a:gd name="T0" fmla="*/ 16 w 118"/>
                    <a:gd name="T1" fmla="*/ 0 h 62"/>
                    <a:gd name="T2" fmla="*/ 118 w 118"/>
                    <a:gd name="T3" fmla="*/ 58 h 62"/>
                    <a:gd name="T4" fmla="*/ 0 w 118"/>
                    <a:gd name="T5" fmla="*/ 62 h 62"/>
                    <a:gd name="T6" fmla="*/ 16 w 118"/>
                    <a:gd name="T7" fmla="*/ 0 h 62"/>
                    <a:gd name="T8" fmla="*/ 0 60000 65536"/>
                    <a:gd name="T9" fmla="*/ 0 60000 65536"/>
                    <a:gd name="T10" fmla="*/ 0 60000 65536"/>
                    <a:gd name="T11" fmla="*/ 0 60000 65536"/>
                    <a:gd name="T12" fmla="*/ 0 w 118"/>
                    <a:gd name="T13" fmla="*/ 0 h 62"/>
                    <a:gd name="T14" fmla="*/ 118 w 118"/>
                    <a:gd name="T15" fmla="*/ 62 h 62"/>
                  </a:gdLst>
                  <a:ahLst/>
                  <a:cxnLst>
                    <a:cxn ang="T8">
                      <a:pos x="T0" y="T1"/>
                    </a:cxn>
                    <a:cxn ang="T9">
                      <a:pos x="T2" y="T3"/>
                    </a:cxn>
                    <a:cxn ang="T10">
                      <a:pos x="T4" y="T5"/>
                    </a:cxn>
                    <a:cxn ang="T11">
                      <a:pos x="T6" y="T7"/>
                    </a:cxn>
                  </a:cxnLst>
                  <a:rect l="T12" t="T13" r="T14" b="T15"/>
                  <a:pathLst>
                    <a:path w="118" h="62">
                      <a:moveTo>
                        <a:pt x="16" y="0"/>
                      </a:moveTo>
                      <a:lnTo>
                        <a:pt x="118" y="58"/>
                      </a:lnTo>
                      <a:lnTo>
                        <a:pt x="0" y="62"/>
                      </a:lnTo>
                      <a:lnTo>
                        <a:pt x="16"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11" name="Group 1823"/>
              <p:cNvGrpSpPr>
                <a:grpSpLocks/>
              </p:cNvGrpSpPr>
              <p:nvPr/>
            </p:nvGrpSpPr>
            <p:grpSpPr bwMode="auto">
              <a:xfrm>
                <a:off x="3058" y="3610"/>
                <a:ext cx="284" cy="66"/>
                <a:chOff x="3058" y="3610"/>
                <a:chExt cx="284" cy="66"/>
              </a:xfrm>
            </p:grpSpPr>
            <p:sp>
              <p:nvSpPr>
                <p:cNvPr id="28827" name="Freeform 1824"/>
                <p:cNvSpPr>
                  <a:spLocks/>
                </p:cNvSpPr>
                <p:nvPr/>
              </p:nvSpPr>
              <p:spPr bwMode="auto">
                <a:xfrm>
                  <a:off x="3058" y="3614"/>
                  <a:ext cx="198" cy="30"/>
                </a:xfrm>
                <a:custGeom>
                  <a:avLst/>
                  <a:gdLst>
                    <a:gd name="T0" fmla="*/ 198 w 198"/>
                    <a:gd name="T1" fmla="*/ 26 h 30"/>
                    <a:gd name="T2" fmla="*/ 176 w 198"/>
                    <a:gd name="T3" fmla="*/ 28 h 30"/>
                    <a:gd name="T4" fmla="*/ 154 w 198"/>
                    <a:gd name="T5" fmla="*/ 30 h 30"/>
                    <a:gd name="T6" fmla="*/ 128 w 198"/>
                    <a:gd name="T7" fmla="*/ 28 h 30"/>
                    <a:gd name="T8" fmla="*/ 100 w 198"/>
                    <a:gd name="T9" fmla="*/ 28 h 30"/>
                    <a:gd name="T10" fmla="*/ 74 w 198"/>
                    <a:gd name="T11" fmla="*/ 24 h 30"/>
                    <a:gd name="T12" fmla="*/ 48 w 198"/>
                    <a:gd name="T13" fmla="*/ 18 h 30"/>
                    <a:gd name="T14" fmla="*/ 22 w 198"/>
                    <a:gd name="T15" fmla="*/ 10 h 30"/>
                    <a:gd name="T16" fmla="*/ 0 w 19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30"/>
                    <a:gd name="T29" fmla="*/ 198 w 19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30">
                      <a:moveTo>
                        <a:pt x="198" y="26"/>
                      </a:moveTo>
                      <a:lnTo>
                        <a:pt x="176" y="28"/>
                      </a:lnTo>
                      <a:lnTo>
                        <a:pt x="154" y="30"/>
                      </a:lnTo>
                      <a:lnTo>
                        <a:pt x="128" y="28"/>
                      </a:lnTo>
                      <a:lnTo>
                        <a:pt x="100" y="28"/>
                      </a:lnTo>
                      <a:lnTo>
                        <a:pt x="74" y="24"/>
                      </a:lnTo>
                      <a:lnTo>
                        <a:pt x="48" y="18"/>
                      </a:lnTo>
                      <a:lnTo>
                        <a:pt x="22" y="10"/>
                      </a:ln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28" name="Freeform 1825"/>
                <p:cNvSpPr>
                  <a:spLocks/>
                </p:cNvSpPr>
                <p:nvPr/>
              </p:nvSpPr>
              <p:spPr bwMode="auto">
                <a:xfrm>
                  <a:off x="3058" y="3614"/>
                  <a:ext cx="198" cy="30"/>
                </a:xfrm>
                <a:custGeom>
                  <a:avLst/>
                  <a:gdLst>
                    <a:gd name="T0" fmla="*/ 198 w 198"/>
                    <a:gd name="T1" fmla="*/ 26 h 30"/>
                    <a:gd name="T2" fmla="*/ 176 w 198"/>
                    <a:gd name="T3" fmla="*/ 28 h 30"/>
                    <a:gd name="T4" fmla="*/ 154 w 198"/>
                    <a:gd name="T5" fmla="*/ 30 h 30"/>
                    <a:gd name="T6" fmla="*/ 128 w 198"/>
                    <a:gd name="T7" fmla="*/ 28 h 30"/>
                    <a:gd name="T8" fmla="*/ 100 w 198"/>
                    <a:gd name="T9" fmla="*/ 28 h 30"/>
                    <a:gd name="T10" fmla="*/ 74 w 198"/>
                    <a:gd name="T11" fmla="*/ 24 h 30"/>
                    <a:gd name="T12" fmla="*/ 48 w 198"/>
                    <a:gd name="T13" fmla="*/ 18 h 30"/>
                    <a:gd name="T14" fmla="*/ 22 w 198"/>
                    <a:gd name="T15" fmla="*/ 10 h 30"/>
                    <a:gd name="T16" fmla="*/ 0 w 19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30"/>
                    <a:gd name="T29" fmla="*/ 198 w 19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30">
                      <a:moveTo>
                        <a:pt x="198" y="26"/>
                      </a:moveTo>
                      <a:lnTo>
                        <a:pt x="176" y="28"/>
                      </a:lnTo>
                      <a:lnTo>
                        <a:pt x="154" y="30"/>
                      </a:lnTo>
                      <a:lnTo>
                        <a:pt x="128" y="28"/>
                      </a:lnTo>
                      <a:lnTo>
                        <a:pt x="100" y="28"/>
                      </a:lnTo>
                      <a:lnTo>
                        <a:pt x="74" y="24"/>
                      </a:lnTo>
                      <a:lnTo>
                        <a:pt x="48" y="18"/>
                      </a:lnTo>
                      <a:lnTo>
                        <a:pt x="22" y="10"/>
                      </a:lnTo>
                      <a:lnTo>
                        <a:pt x="0" y="0"/>
                      </a:lnTo>
                    </a:path>
                  </a:pathLst>
                </a:custGeom>
                <a:noFill/>
                <a:ln w="2540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29" name="Freeform 1826"/>
                <p:cNvSpPr>
                  <a:spLocks/>
                </p:cNvSpPr>
                <p:nvPr/>
              </p:nvSpPr>
              <p:spPr bwMode="auto">
                <a:xfrm>
                  <a:off x="3228" y="3610"/>
                  <a:ext cx="114" cy="66"/>
                </a:xfrm>
                <a:custGeom>
                  <a:avLst/>
                  <a:gdLst>
                    <a:gd name="T0" fmla="*/ 0 w 114"/>
                    <a:gd name="T1" fmla="*/ 0 h 66"/>
                    <a:gd name="T2" fmla="*/ 114 w 114"/>
                    <a:gd name="T3" fmla="*/ 30 h 66"/>
                    <a:gd name="T4" fmla="*/ 2 w 114"/>
                    <a:gd name="T5" fmla="*/ 66 h 66"/>
                    <a:gd name="T6" fmla="*/ 0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0" y="0"/>
                      </a:moveTo>
                      <a:lnTo>
                        <a:pt x="114" y="30"/>
                      </a:lnTo>
                      <a:lnTo>
                        <a:pt x="2" y="66"/>
                      </a:lnTo>
                      <a:lnTo>
                        <a:pt x="0"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30" name="Freeform 1827"/>
                <p:cNvSpPr>
                  <a:spLocks/>
                </p:cNvSpPr>
                <p:nvPr/>
              </p:nvSpPr>
              <p:spPr bwMode="auto">
                <a:xfrm>
                  <a:off x="3228" y="3610"/>
                  <a:ext cx="114" cy="66"/>
                </a:xfrm>
                <a:custGeom>
                  <a:avLst/>
                  <a:gdLst>
                    <a:gd name="T0" fmla="*/ 0 w 114"/>
                    <a:gd name="T1" fmla="*/ 0 h 66"/>
                    <a:gd name="T2" fmla="*/ 114 w 114"/>
                    <a:gd name="T3" fmla="*/ 30 h 66"/>
                    <a:gd name="T4" fmla="*/ 2 w 114"/>
                    <a:gd name="T5" fmla="*/ 66 h 66"/>
                    <a:gd name="T6" fmla="*/ 0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0" y="0"/>
                      </a:moveTo>
                      <a:lnTo>
                        <a:pt x="114" y="30"/>
                      </a:lnTo>
                      <a:lnTo>
                        <a:pt x="2" y="66"/>
                      </a:lnTo>
                      <a:lnTo>
                        <a:pt x="0"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12" name="Group 1828"/>
              <p:cNvGrpSpPr>
                <a:grpSpLocks/>
              </p:cNvGrpSpPr>
              <p:nvPr/>
            </p:nvGrpSpPr>
            <p:grpSpPr bwMode="auto">
              <a:xfrm>
                <a:off x="876" y="3714"/>
                <a:ext cx="234" cy="160"/>
                <a:chOff x="876" y="3714"/>
                <a:chExt cx="234" cy="160"/>
              </a:xfrm>
            </p:grpSpPr>
            <p:sp>
              <p:nvSpPr>
                <p:cNvPr id="28823" name="Freeform 1829"/>
                <p:cNvSpPr>
                  <a:spLocks/>
                </p:cNvSpPr>
                <p:nvPr/>
              </p:nvSpPr>
              <p:spPr bwMode="auto">
                <a:xfrm>
                  <a:off x="876" y="3714"/>
                  <a:ext cx="158" cy="118"/>
                </a:xfrm>
                <a:custGeom>
                  <a:avLst/>
                  <a:gdLst>
                    <a:gd name="T0" fmla="*/ 158 w 158"/>
                    <a:gd name="T1" fmla="*/ 118 h 118"/>
                    <a:gd name="T2" fmla="*/ 140 w 158"/>
                    <a:gd name="T3" fmla="*/ 110 h 118"/>
                    <a:gd name="T4" fmla="*/ 120 w 158"/>
                    <a:gd name="T5" fmla="*/ 100 h 118"/>
                    <a:gd name="T6" fmla="*/ 96 w 158"/>
                    <a:gd name="T7" fmla="*/ 86 h 118"/>
                    <a:gd name="T8" fmla="*/ 74 w 158"/>
                    <a:gd name="T9" fmla="*/ 72 h 118"/>
                    <a:gd name="T10" fmla="*/ 52 w 158"/>
                    <a:gd name="T11" fmla="*/ 56 h 118"/>
                    <a:gd name="T12" fmla="*/ 32 w 158"/>
                    <a:gd name="T13" fmla="*/ 38 h 118"/>
                    <a:gd name="T14" fmla="*/ 14 w 158"/>
                    <a:gd name="T15" fmla="*/ 18 h 118"/>
                    <a:gd name="T16" fmla="*/ 0 w 158"/>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18"/>
                    <a:gd name="T29" fmla="*/ 158 w 158"/>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18">
                      <a:moveTo>
                        <a:pt x="158" y="118"/>
                      </a:moveTo>
                      <a:lnTo>
                        <a:pt x="140" y="110"/>
                      </a:lnTo>
                      <a:lnTo>
                        <a:pt x="120" y="100"/>
                      </a:lnTo>
                      <a:lnTo>
                        <a:pt x="96" y="86"/>
                      </a:lnTo>
                      <a:lnTo>
                        <a:pt x="74" y="72"/>
                      </a:lnTo>
                      <a:lnTo>
                        <a:pt x="52" y="56"/>
                      </a:lnTo>
                      <a:lnTo>
                        <a:pt x="32" y="38"/>
                      </a:lnTo>
                      <a:lnTo>
                        <a:pt x="14" y="18"/>
                      </a:ln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24" name="Freeform 1830"/>
                <p:cNvSpPr>
                  <a:spLocks/>
                </p:cNvSpPr>
                <p:nvPr/>
              </p:nvSpPr>
              <p:spPr bwMode="auto">
                <a:xfrm>
                  <a:off x="876" y="3714"/>
                  <a:ext cx="158" cy="118"/>
                </a:xfrm>
                <a:custGeom>
                  <a:avLst/>
                  <a:gdLst>
                    <a:gd name="T0" fmla="*/ 158 w 158"/>
                    <a:gd name="T1" fmla="*/ 118 h 118"/>
                    <a:gd name="T2" fmla="*/ 140 w 158"/>
                    <a:gd name="T3" fmla="*/ 110 h 118"/>
                    <a:gd name="T4" fmla="*/ 120 w 158"/>
                    <a:gd name="T5" fmla="*/ 100 h 118"/>
                    <a:gd name="T6" fmla="*/ 96 w 158"/>
                    <a:gd name="T7" fmla="*/ 86 h 118"/>
                    <a:gd name="T8" fmla="*/ 74 w 158"/>
                    <a:gd name="T9" fmla="*/ 72 h 118"/>
                    <a:gd name="T10" fmla="*/ 52 w 158"/>
                    <a:gd name="T11" fmla="*/ 56 h 118"/>
                    <a:gd name="T12" fmla="*/ 32 w 158"/>
                    <a:gd name="T13" fmla="*/ 38 h 118"/>
                    <a:gd name="T14" fmla="*/ 14 w 158"/>
                    <a:gd name="T15" fmla="*/ 18 h 118"/>
                    <a:gd name="T16" fmla="*/ 0 w 158"/>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18"/>
                    <a:gd name="T29" fmla="*/ 158 w 158"/>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18">
                      <a:moveTo>
                        <a:pt x="158" y="118"/>
                      </a:moveTo>
                      <a:lnTo>
                        <a:pt x="140" y="110"/>
                      </a:lnTo>
                      <a:lnTo>
                        <a:pt x="120" y="100"/>
                      </a:lnTo>
                      <a:lnTo>
                        <a:pt x="96" y="86"/>
                      </a:lnTo>
                      <a:lnTo>
                        <a:pt x="74" y="72"/>
                      </a:lnTo>
                      <a:lnTo>
                        <a:pt x="52" y="56"/>
                      </a:lnTo>
                      <a:lnTo>
                        <a:pt x="32" y="38"/>
                      </a:lnTo>
                      <a:lnTo>
                        <a:pt x="14" y="18"/>
                      </a:lnTo>
                      <a:lnTo>
                        <a:pt x="0" y="0"/>
                      </a:lnTo>
                    </a:path>
                  </a:pathLst>
                </a:custGeom>
                <a:noFill/>
                <a:ln w="2540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25" name="Freeform 1831"/>
                <p:cNvSpPr>
                  <a:spLocks/>
                </p:cNvSpPr>
                <p:nvPr/>
              </p:nvSpPr>
              <p:spPr bwMode="auto">
                <a:xfrm>
                  <a:off x="996" y="3792"/>
                  <a:ext cx="114" cy="82"/>
                </a:xfrm>
                <a:custGeom>
                  <a:avLst/>
                  <a:gdLst>
                    <a:gd name="T0" fmla="*/ 30 w 114"/>
                    <a:gd name="T1" fmla="*/ 0 h 82"/>
                    <a:gd name="T2" fmla="*/ 114 w 114"/>
                    <a:gd name="T3" fmla="*/ 82 h 82"/>
                    <a:gd name="T4" fmla="*/ 0 w 114"/>
                    <a:gd name="T5" fmla="*/ 58 h 82"/>
                    <a:gd name="T6" fmla="*/ 30 w 114"/>
                    <a:gd name="T7" fmla="*/ 0 h 82"/>
                    <a:gd name="T8" fmla="*/ 0 60000 65536"/>
                    <a:gd name="T9" fmla="*/ 0 60000 65536"/>
                    <a:gd name="T10" fmla="*/ 0 60000 65536"/>
                    <a:gd name="T11" fmla="*/ 0 60000 65536"/>
                    <a:gd name="T12" fmla="*/ 0 w 114"/>
                    <a:gd name="T13" fmla="*/ 0 h 82"/>
                    <a:gd name="T14" fmla="*/ 114 w 114"/>
                    <a:gd name="T15" fmla="*/ 82 h 82"/>
                  </a:gdLst>
                  <a:ahLst/>
                  <a:cxnLst>
                    <a:cxn ang="T8">
                      <a:pos x="T0" y="T1"/>
                    </a:cxn>
                    <a:cxn ang="T9">
                      <a:pos x="T2" y="T3"/>
                    </a:cxn>
                    <a:cxn ang="T10">
                      <a:pos x="T4" y="T5"/>
                    </a:cxn>
                    <a:cxn ang="T11">
                      <a:pos x="T6" y="T7"/>
                    </a:cxn>
                  </a:cxnLst>
                  <a:rect l="T12" t="T13" r="T14" b="T15"/>
                  <a:pathLst>
                    <a:path w="114" h="82">
                      <a:moveTo>
                        <a:pt x="30" y="0"/>
                      </a:moveTo>
                      <a:lnTo>
                        <a:pt x="114" y="82"/>
                      </a:lnTo>
                      <a:lnTo>
                        <a:pt x="0" y="58"/>
                      </a:lnTo>
                      <a:lnTo>
                        <a:pt x="30"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26" name="Freeform 1832"/>
                <p:cNvSpPr>
                  <a:spLocks/>
                </p:cNvSpPr>
                <p:nvPr/>
              </p:nvSpPr>
              <p:spPr bwMode="auto">
                <a:xfrm>
                  <a:off x="996" y="3792"/>
                  <a:ext cx="114" cy="82"/>
                </a:xfrm>
                <a:custGeom>
                  <a:avLst/>
                  <a:gdLst>
                    <a:gd name="T0" fmla="*/ 30 w 114"/>
                    <a:gd name="T1" fmla="*/ 0 h 82"/>
                    <a:gd name="T2" fmla="*/ 114 w 114"/>
                    <a:gd name="T3" fmla="*/ 82 h 82"/>
                    <a:gd name="T4" fmla="*/ 0 w 114"/>
                    <a:gd name="T5" fmla="*/ 58 h 82"/>
                    <a:gd name="T6" fmla="*/ 30 w 114"/>
                    <a:gd name="T7" fmla="*/ 0 h 82"/>
                    <a:gd name="T8" fmla="*/ 0 60000 65536"/>
                    <a:gd name="T9" fmla="*/ 0 60000 65536"/>
                    <a:gd name="T10" fmla="*/ 0 60000 65536"/>
                    <a:gd name="T11" fmla="*/ 0 60000 65536"/>
                    <a:gd name="T12" fmla="*/ 0 w 114"/>
                    <a:gd name="T13" fmla="*/ 0 h 82"/>
                    <a:gd name="T14" fmla="*/ 114 w 114"/>
                    <a:gd name="T15" fmla="*/ 82 h 82"/>
                  </a:gdLst>
                  <a:ahLst/>
                  <a:cxnLst>
                    <a:cxn ang="T8">
                      <a:pos x="T0" y="T1"/>
                    </a:cxn>
                    <a:cxn ang="T9">
                      <a:pos x="T2" y="T3"/>
                    </a:cxn>
                    <a:cxn ang="T10">
                      <a:pos x="T4" y="T5"/>
                    </a:cxn>
                    <a:cxn ang="T11">
                      <a:pos x="T6" y="T7"/>
                    </a:cxn>
                  </a:cxnLst>
                  <a:rect l="T12" t="T13" r="T14" b="T15"/>
                  <a:pathLst>
                    <a:path w="114" h="82">
                      <a:moveTo>
                        <a:pt x="30" y="0"/>
                      </a:moveTo>
                      <a:lnTo>
                        <a:pt x="114" y="82"/>
                      </a:lnTo>
                      <a:lnTo>
                        <a:pt x="0" y="58"/>
                      </a:lnTo>
                      <a:lnTo>
                        <a:pt x="30"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13" name="Group 1833"/>
              <p:cNvGrpSpPr>
                <a:grpSpLocks/>
              </p:cNvGrpSpPr>
              <p:nvPr/>
            </p:nvGrpSpPr>
            <p:grpSpPr bwMode="auto">
              <a:xfrm>
                <a:off x="2114" y="3564"/>
                <a:ext cx="256" cy="66"/>
                <a:chOff x="2114" y="3564"/>
                <a:chExt cx="256" cy="66"/>
              </a:xfrm>
            </p:grpSpPr>
            <p:sp>
              <p:nvSpPr>
                <p:cNvPr id="28819" name="Line 1834"/>
                <p:cNvSpPr>
                  <a:spLocks noChangeShapeType="1"/>
                </p:cNvSpPr>
                <p:nvPr/>
              </p:nvSpPr>
              <p:spPr bwMode="auto">
                <a:xfrm flipH="1" flipV="1">
                  <a:off x="2114" y="3586"/>
                  <a:ext cx="168" cy="1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0" name="Line 1835"/>
                <p:cNvSpPr>
                  <a:spLocks noChangeShapeType="1"/>
                </p:cNvSpPr>
                <p:nvPr/>
              </p:nvSpPr>
              <p:spPr bwMode="auto">
                <a:xfrm flipH="1" flipV="1">
                  <a:off x="2114" y="3586"/>
                  <a:ext cx="168" cy="12"/>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1" name="Freeform 1836"/>
                <p:cNvSpPr>
                  <a:spLocks/>
                </p:cNvSpPr>
                <p:nvPr/>
              </p:nvSpPr>
              <p:spPr bwMode="auto">
                <a:xfrm>
                  <a:off x="2256" y="3564"/>
                  <a:ext cx="114" cy="66"/>
                </a:xfrm>
                <a:custGeom>
                  <a:avLst/>
                  <a:gdLst>
                    <a:gd name="T0" fmla="*/ 2 w 114"/>
                    <a:gd name="T1" fmla="*/ 0 h 66"/>
                    <a:gd name="T2" fmla="*/ 114 w 114"/>
                    <a:gd name="T3" fmla="*/ 40 h 66"/>
                    <a:gd name="T4" fmla="*/ 0 w 114"/>
                    <a:gd name="T5" fmla="*/ 66 h 66"/>
                    <a:gd name="T6" fmla="*/ 2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2" y="0"/>
                      </a:moveTo>
                      <a:lnTo>
                        <a:pt x="114" y="40"/>
                      </a:lnTo>
                      <a:lnTo>
                        <a:pt x="0" y="66"/>
                      </a:lnTo>
                      <a:lnTo>
                        <a:pt x="2"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22" name="Freeform 1837"/>
                <p:cNvSpPr>
                  <a:spLocks/>
                </p:cNvSpPr>
                <p:nvPr/>
              </p:nvSpPr>
              <p:spPr bwMode="auto">
                <a:xfrm>
                  <a:off x="2256" y="3564"/>
                  <a:ext cx="114" cy="66"/>
                </a:xfrm>
                <a:custGeom>
                  <a:avLst/>
                  <a:gdLst>
                    <a:gd name="T0" fmla="*/ 2 w 114"/>
                    <a:gd name="T1" fmla="*/ 0 h 66"/>
                    <a:gd name="T2" fmla="*/ 114 w 114"/>
                    <a:gd name="T3" fmla="*/ 40 h 66"/>
                    <a:gd name="T4" fmla="*/ 0 w 114"/>
                    <a:gd name="T5" fmla="*/ 66 h 66"/>
                    <a:gd name="T6" fmla="*/ 2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2" y="0"/>
                      </a:moveTo>
                      <a:lnTo>
                        <a:pt x="114" y="40"/>
                      </a:lnTo>
                      <a:lnTo>
                        <a:pt x="0" y="66"/>
                      </a:lnTo>
                      <a:lnTo>
                        <a:pt x="2"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814" name="Group 1838"/>
              <p:cNvGrpSpPr>
                <a:grpSpLocks/>
              </p:cNvGrpSpPr>
              <p:nvPr/>
            </p:nvGrpSpPr>
            <p:grpSpPr bwMode="auto">
              <a:xfrm>
                <a:off x="2572" y="3830"/>
                <a:ext cx="256" cy="66"/>
                <a:chOff x="2572" y="3830"/>
                <a:chExt cx="256" cy="66"/>
              </a:xfrm>
            </p:grpSpPr>
            <p:sp>
              <p:nvSpPr>
                <p:cNvPr id="28815" name="Line 1839"/>
                <p:cNvSpPr>
                  <a:spLocks noChangeShapeType="1"/>
                </p:cNvSpPr>
                <p:nvPr/>
              </p:nvSpPr>
              <p:spPr bwMode="auto">
                <a:xfrm flipH="1" flipV="1">
                  <a:off x="2572" y="3852"/>
                  <a:ext cx="170" cy="1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6" name="Line 1840"/>
                <p:cNvSpPr>
                  <a:spLocks noChangeShapeType="1"/>
                </p:cNvSpPr>
                <p:nvPr/>
              </p:nvSpPr>
              <p:spPr bwMode="auto">
                <a:xfrm flipH="1" flipV="1">
                  <a:off x="2572" y="3852"/>
                  <a:ext cx="170" cy="12"/>
                </a:xfrm>
                <a:prstGeom prst="line">
                  <a:avLst/>
                </a:prstGeom>
                <a:noFill/>
                <a:ln w="25400">
                  <a:solidFill>
                    <a:srgbClr val="0063A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7" name="Freeform 1841"/>
                <p:cNvSpPr>
                  <a:spLocks/>
                </p:cNvSpPr>
                <p:nvPr/>
              </p:nvSpPr>
              <p:spPr bwMode="auto">
                <a:xfrm>
                  <a:off x="2714" y="3830"/>
                  <a:ext cx="114" cy="66"/>
                </a:xfrm>
                <a:custGeom>
                  <a:avLst/>
                  <a:gdLst>
                    <a:gd name="T0" fmla="*/ 2 w 114"/>
                    <a:gd name="T1" fmla="*/ 0 h 66"/>
                    <a:gd name="T2" fmla="*/ 114 w 114"/>
                    <a:gd name="T3" fmla="*/ 40 h 66"/>
                    <a:gd name="T4" fmla="*/ 0 w 114"/>
                    <a:gd name="T5" fmla="*/ 66 h 66"/>
                    <a:gd name="T6" fmla="*/ 2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2" y="0"/>
                      </a:moveTo>
                      <a:lnTo>
                        <a:pt x="114" y="40"/>
                      </a:lnTo>
                      <a:lnTo>
                        <a:pt x="0" y="66"/>
                      </a:lnTo>
                      <a:lnTo>
                        <a:pt x="2" y="0"/>
                      </a:lnTo>
                      <a:close/>
                    </a:path>
                  </a:pathLst>
                </a:custGeom>
                <a:solidFill>
                  <a:srgbClr val="006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8" name="Freeform 1842"/>
                <p:cNvSpPr>
                  <a:spLocks/>
                </p:cNvSpPr>
                <p:nvPr/>
              </p:nvSpPr>
              <p:spPr bwMode="auto">
                <a:xfrm>
                  <a:off x="2714" y="3830"/>
                  <a:ext cx="114" cy="66"/>
                </a:xfrm>
                <a:custGeom>
                  <a:avLst/>
                  <a:gdLst>
                    <a:gd name="T0" fmla="*/ 2 w 114"/>
                    <a:gd name="T1" fmla="*/ 0 h 66"/>
                    <a:gd name="T2" fmla="*/ 114 w 114"/>
                    <a:gd name="T3" fmla="*/ 40 h 66"/>
                    <a:gd name="T4" fmla="*/ 0 w 114"/>
                    <a:gd name="T5" fmla="*/ 66 h 66"/>
                    <a:gd name="T6" fmla="*/ 2 w 114"/>
                    <a:gd name="T7" fmla="*/ 0 h 66"/>
                    <a:gd name="T8" fmla="*/ 0 60000 65536"/>
                    <a:gd name="T9" fmla="*/ 0 60000 65536"/>
                    <a:gd name="T10" fmla="*/ 0 60000 65536"/>
                    <a:gd name="T11" fmla="*/ 0 60000 65536"/>
                    <a:gd name="T12" fmla="*/ 0 w 114"/>
                    <a:gd name="T13" fmla="*/ 0 h 66"/>
                    <a:gd name="T14" fmla="*/ 114 w 114"/>
                    <a:gd name="T15" fmla="*/ 66 h 66"/>
                  </a:gdLst>
                  <a:ahLst/>
                  <a:cxnLst>
                    <a:cxn ang="T8">
                      <a:pos x="T0" y="T1"/>
                    </a:cxn>
                    <a:cxn ang="T9">
                      <a:pos x="T2" y="T3"/>
                    </a:cxn>
                    <a:cxn ang="T10">
                      <a:pos x="T4" y="T5"/>
                    </a:cxn>
                    <a:cxn ang="T11">
                      <a:pos x="T6" y="T7"/>
                    </a:cxn>
                  </a:cxnLst>
                  <a:rect l="T12" t="T13" r="T14" b="T15"/>
                  <a:pathLst>
                    <a:path w="114" h="66">
                      <a:moveTo>
                        <a:pt x="2" y="0"/>
                      </a:moveTo>
                      <a:lnTo>
                        <a:pt x="114" y="40"/>
                      </a:lnTo>
                      <a:lnTo>
                        <a:pt x="0" y="66"/>
                      </a:lnTo>
                      <a:lnTo>
                        <a:pt x="2" y="0"/>
                      </a:lnTo>
                      <a:close/>
                    </a:path>
                  </a:pathLst>
                </a:custGeom>
                <a:noFill/>
                <a:ln w="6350">
                  <a:solidFill>
                    <a:srgbClr val="0063A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8808" name="Rectangle 1843"/>
            <p:cNvSpPr>
              <a:spLocks noChangeArrowheads="1"/>
            </p:cNvSpPr>
            <p:nvPr/>
          </p:nvSpPr>
          <p:spPr bwMode="auto">
            <a:xfrm>
              <a:off x="1509" y="3755"/>
              <a:ext cx="72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Ground water</a:t>
              </a:r>
              <a:endParaRPr lang="en-US" sz="2400" b="0">
                <a:latin typeface="Times" charset="0"/>
              </a:endParaRPr>
            </a:p>
          </p:txBody>
        </p:sp>
      </p:grpSp>
      <p:grpSp>
        <p:nvGrpSpPr>
          <p:cNvPr id="4234" name="Group 1844"/>
          <p:cNvGrpSpPr>
            <a:grpSpLocks/>
          </p:cNvGrpSpPr>
          <p:nvPr/>
        </p:nvGrpSpPr>
        <p:grpSpPr bwMode="auto">
          <a:xfrm>
            <a:off x="301625" y="815975"/>
            <a:ext cx="5581650" cy="2835275"/>
            <a:chOff x="190" y="514"/>
            <a:chExt cx="3516" cy="1786"/>
          </a:xfrm>
        </p:grpSpPr>
        <p:sp>
          <p:nvSpPr>
            <p:cNvPr id="27736" name="Rectangle 1845"/>
            <p:cNvSpPr>
              <a:spLocks noChangeArrowheads="1"/>
            </p:cNvSpPr>
            <p:nvPr/>
          </p:nvSpPr>
          <p:spPr bwMode="auto">
            <a:xfrm>
              <a:off x="3030" y="1829"/>
              <a:ext cx="6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Precipitation</a:t>
              </a:r>
              <a:endParaRPr lang="en-US" sz="2400" b="0">
                <a:latin typeface="Times" charset="0"/>
              </a:endParaRPr>
            </a:p>
          </p:txBody>
        </p:sp>
        <p:grpSp>
          <p:nvGrpSpPr>
            <p:cNvPr id="27737" name="Group 1846"/>
            <p:cNvGrpSpPr>
              <a:grpSpLocks/>
            </p:cNvGrpSpPr>
            <p:nvPr/>
          </p:nvGrpSpPr>
          <p:grpSpPr bwMode="auto">
            <a:xfrm>
              <a:off x="190" y="514"/>
              <a:ext cx="3376" cy="1786"/>
              <a:chOff x="190" y="514"/>
              <a:chExt cx="3376" cy="1786"/>
            </a:xfrm>
          </p:grpSpPr>
          <p:sp>
            <p:nvSpPr>
              <p:cNvPr id="27738" name="Line 1847"/>
              <p:cNvSpPr>
                <a:spLocks noChangeShapeType="1"/>
              </p:cNvSpPr>
              <p:nvPr/>
            </p:nvSpPr>
            <p:spPr bwMode="auto">
              <a:xfrm>
                <a:off x="2818" y="15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9" name="Line 1848"/>
              <p:cNvSpPr>
                <a:spLocks noChangeShapeType="1"/>
              </p:cNvSpPr>
              <p:nvPr/>
            </p:nvSpPr>
            <p:spPr bwMode="auto">
              <a:xfrm>
                <a:off x="2830" y="15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0" name="Line 1849"/>
              <p:cNvSpPr>
                <a:spLocks noChangeShapeType="1"/>
              </p:cNvSpPr>
              <p:nvPr/>
            </p:nvSpPr>
            <p:spPr bwMode="auto">
              <a:xfrm>
                <a:off x="2842" y="16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1" name="Line 1850"/>
              <p:cNvSpPr>
                <a:spLocks noChangeShapeType="1"/>
              </p:cNvSpPr>
              <p:nvPr/>
            </p:nvSpPr>
            <p:spPr bwMode="auto">
              <a:xfrm>
                <a:off x="2854" y="16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2" name="Line 1851"/>
              <p:cNvSpPr>
                <a:spLocks noChangeShapeType="1"/>
              </p:cNvSpPr>
              <p:nvPr/>
            </p:nvSpPr>
            <p:spPr bwMode="auto">
              <a:xfrm>
                <a:off x="2866" y="16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3" name="Line 1852"/>
              <p:cNvSpPr>
                <a:spLocks noChangeShapeType="1"/>
              </p:cNvSpPr>
              <p:nvPr/>
            </p:nvSpPr>
            <p:spPr bwMode="auto">
              <a:xfrm>
                <a:off x="2878" y="168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4" name="Line 1853"/>
              <p:cNvSpPr>
                <a:spLocks noChangeShapeType="1"/>
              </p:cNvSpPr>
              <p:nvPr/>
            </p:nvSpPr>
            <p:spPr bwMode="auto">
              <a:xfrm>
                <a:off x="2890" y="17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5" name="Line 1854"/>
              <p:cNvSpPr>
                <a:spLocks noChangeShapeType="1"/>
              </p:cNvSpPr>
              <p:nvPr/>
            </p:nvSpPr>
            <p:spPr bwMode="auto">
              <a:xfrm>
                <a:off x="2902" y="17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6" name="Line 1855"/>
              <p:cNvSpPr>
                <a:spLocks noChangeShapeType="1"/>
              </p:cNvSpPr>
              <p:nvPr/>
            </p:nvSpPr>
            <p:spPr bwMode="auto">
              <a:xfrm>
                <a:off x="2914" y="17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7" name="Line 1856"/>
              <p:cNvSpPr>
                <a:spLocks noChangeShapeType="1"/>
              </p:cNvSpPr>
              <p:nvPr/>
            </p:nvSpPr>
            <p:spPr bwMode="auto">
              <a:xfrm>
                <a:off x="2926" y="176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8" name="Line 1857"/>
              <p:cNvSpPr>
                <a:spLocks noChangeShapeType="1"/>
              </p:cNvSpPr>
              <p:nvPr/>
            </p:nvSpPr>
            <p:spPr bwMode="auto">
              <a:xfrm>
                <a:off x="2938" y="178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9" name="Line 1858"/>
              <p:cNvSpPr>
                <a:spLocks noChangeShapeType="1"/>
              </p:cNvSpPr>
              <p:nvPr/>
            </p:nvSpPr>
            <p:spPr bwMode="auto">
              <a:xfrm>
                <a:off x="2772" y="160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0" name="Line 1859"/>
              <p:cNvSpPr>
                <a:spLocks noChangeShapeType="1"/>
              </p:cNvSpPr>
              <p:nvPr/>
            </p:nvSpPr>
            <p:spPr bwMode="auto">
              <a:xfrm>
                <a:off x="2792" y="1634"/>
                <a:ext cx="14"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1" name="Line 1860"/>
              <p:cNvSpPr>
                <a:spLocks noChangeShapeType="1"/>
              </p:cNvSpPr>
              <p:nvPr/>
            </p:nvSpPr>
            <p:spPr bwMode="auto">
              <a:xfrm>
                <a:off x="2814" y="166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2" name="Line 1861"/>
              <p:cNvSpPr>
                <a:spLocks noChangeShapeType="1"/>
              </p:cNvSpPr>
              <p:nvPr/>
            </p:nvSpPr>
            <p:spPr bwMode="auto">
              <a:xfrm>
                <a:off x="2834" y="1702"/>
                <a:ext cx="14"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 name="Line 1862"/>
              <p:cNvSpPr>
                <a:spLocks noChangeShapeType="1"/>
              </p:cNvSpPr>
              <p:nvPr/>
            </p:nvSpPr>
            <p:spPr bwMode="auto">
              <a:xfrm>
                <a:off x="2856" y="173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4" name="Line 1863"/>
              <p:cNvSpPr>
                <a:spLocks noChangeShapeType="1"/>
              </p:cNvSpPr>
              <p:nvPr/>
            </p:nvSpPr>
            <p:spPr bwMode="auto">
              <a:xfrm>
                <a:off x="2876" y="1770"/>
                <a:ext cx="14"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5" name="Line 1864"/>
              <p:cNvSpPr>
                <a:spLocks noChangeShapeType="1"/>
              </p:cNvSpPr>
              <p:nvPr/>
            </p:nvSpPr>
            <p:spPr bwMode="auto">
              <a:xfrm>
                <a:off x="2898" y="180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6" name="Line 1865"/>
              <p:cNvSpPr>
                <a:spLocks noChangeShapeType="1"/>
              </p:cNvSpPr>
              <p:nvPr/>
            </p:nvSpPr>
            <p:spPr bwMode="auto">
              <a:xfrm>
                <a:off x="2918" y="1838"/>
                <a:ext cx="14"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7" name="Line 1866"/>
              <p:cNvSpPr>
                <a:spLocks noChangeShapeType="1"/>
              </p:cNvSpPr>
              <p:nvPr/>
            </p:nvSpPr>
            <p:spPr bwMode="auto">
              <a:xfrm>
                <a:off x="2736" y="160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8" name="Line 1867"/>
              <p:cNvSpPr>
                <a:spLocks noChangeShapeType="1"/>
              </p:cNvSpPr>
              <p:nvPr/>
            </p:nvSpPr>
            <p:spPr bwMode="auto">
              <a:xfrm>
                <a:off x="2748" y="162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9" name="Line 1868"/>
              <p:cNvSpPr>
                <a:spLocks noChangeShapeType="1"/>
              </p:cNvSpPr>
              <p:nvPr/>
            </p:nvSpPr>
            <p:spPr bwMode="auto">
              <a:xfrm>
                <a:off x="2760" y="164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0" name="Line 1869"/>
              <p:cNvSpPr>
                <a:spLocks noChangeShapeType="1"/>
              </p:cNvSpPr>
              <p:nvPr/>
            </p:nvSpPr>
            <p:spPr bwMode="auto">
              <a:xfrm>
                <a:off x="2772" y="16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1" name="Line 1870"/>
              <p:cNvSpPr>
                <a:spLocks noChangeShapeType="1"/>
              </p:cNvSpPr>
              <p:nvPr/>
            </p:nvSpPr>
            <p:spPr bwMode="auto">
              <a:xfrm>
                <a:off x="2782" y="16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2" name="Line 1871"/>
              <p:cNvSpPr>
                <a:spLocks noChangeShapeType="1"/>
              </p:cNvSpPr>
              <p:nvPr/>
            </p:nvSpPr>
            <p:spPr bwMode="auto">
              <a:xfrm>
                <a:off x="2794" y="17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3" name="Line 1872"/>
              <p:cNvSpPr>
                <a:spLocks noChangeShapeType="1"/>
              </p:cNvSpPr>
              <p:nvPr/>
            </p:nvSpPr>
            <p:spPr bwMode="auto">
              <a:xfrm>
                <a:off x="2806" y="17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4" name="Line 1873"/>
              <p:cNvSpPr>
                <a:spLocks noChangeShapeType="1"/>
              </p:cNvSpPr>
              <p:nvPr/>
            </p:nvSpPr>
            <p:spPr bwMode="auto">
              <a:xfrm>
                <a:off x="2818" y="17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5" name="Line 1874"/>
              <p:cNvSpPr>
                <a:spLocks noChangeShapeType="1"/>
              </p:cNvSpPr>
              <p:nvPr/>
            </p:nvSpPr>
            <p:spPr bwMode="auto">
              <a:xfrm>
                <a:off x="2830" y="17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6" name="Line 1875"/>
              <p:cNvSpPr>
                <a:spLocks noChangeShapeType="1"/>
              </p:cNvSpPr>
              <p:nvPr/>
            </p:nvSpPr>
            <p:spPr bwMode="auto">
              <a:xfrm>
                <a:off x="2842" y="17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7" name="Line 1876"/>
              <p:cNvSpPr>
                <a:spLocks noChangeShapeType="1"/>
              </p:cNvSpPr>
              <p:nvPr/>
            </p:nvSpPr>
            <p:spPr bwMode="auto">
              <a:xfrm>
                <a:off x="2854" y="1810"/>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8" name="Line 1877"/>
              <p:cNvSpPr>
                <a:spLocks noChangeShapeType="1"/>
              </p:cNvSpPr>
              <p:nvPr/>
            </p:nvSpPr>
            <p:spPr bwMode="auto">
              <a:xfrm>
                <a:off x="2864" y="18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9" name="Line 1878"/>
              <p:cNvSpPr>
                <a:spLocks noChangeShapeType="1"/>
              </p:cNvSpPr>
              <p:nvPr/>
            </p:nvSpPr>
            <p:spPr bwMode="auto">
              <a:xfrm>
                <a:off x="2876" y="18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0" name="Line 1879"/>
              <p:cNvSpPr>
                <a:spLocks noChangeShapeType="1"/>
              </p:cNvSpPr>
              <p:nvPr/>
            </p:nvSpPr>
            <p:spPr bwMode="auto">
              <a:xfrm>
                <a:off x="2888" y="18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1" name="Line 1880"/>
              <p:cNvSpPr>
                <a:spLocks noChangeShapeType="1"/>
              </p:cNvSpPr>
              <p:nvPr/>
            </p:nvSpPr>
            <p:spPr bwMode="auto">
              <a:xfrm>
                <a:off x="2900" y="189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2" name="Line 1881"/>
              <p:cNvSpPr>
                <a:spLocks noChangeShapeType="1"/>
              </p:cNvSpPr>
              <p:nvPr/>
            </p:nvSpPr>
            <p:spPr bwMode="auto">
              <a:xfrm>
                <a:off x="2912" y="191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3" name="Line 1882"/>
              <p:cNvSpPr>
                <a:spLocks noChangeShapeType="1"/>
              </p:cNvSpPr>
              <p:nvPr/>
            </p:nvSpPr>
            <p:spPr bwMode="auto">
              <a:xfrm>
                <a:off x="2924" y="19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4" name="Line 1883"/>
              <p:cNvSpPr>
                <a:spLocks noChangeShapeType="1"/>
              </p:cNvSpPr>
              <p:nvPr/>
            </p:nvSpPr>
            <p:spPr bwMode="auto">
              <a:xfrm>
                <a:off x="2936" y="195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5" name="Line 1884"/>
              <p:cNvSpPr>
                <a:spLocks noChangeShapeType="1"/>
              </p:cNvSpPr>
              <p:nvPr/>
            </p:nvSpPr>
            <p:spPr bwMode="auto">
              <a:xfrm>
                <a:off x="2946" y="19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6" name="Line 1885"/>
              <p:cNvSpPr>
                <a:spLocks noChangeShapeType="1"/>
              </p:cNvSpPr>
              <p:nvPr/>
            </p:nvSpPr>
            <p:spPr bwMode="auto">
              <a:xfrm>
                <a:off x="2958" y="19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7" name="Line 1886"/>
              <p:cNvSpPr>
                <a:spLocks noChangeShapeType="1"/>
              </p:cNvSpPr>
              <p:nvPr/>
            </p:nvSpPr>
            <p:spPr bwMode="auto">
              <a:xfrm>
                <a:off x="2692" y="160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8" name="Line 1887"/>
              <p:cNvSpPr>
                <a:spLocks noChangeShapeType="1"/>
              </p:cNvSpPr>
              <p:nvPr/>
            </p:nvSpPr>
            <p:spPr bwMode="auto">
              <a:xfrm>
                <a:off x="2712" y="164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9" name="Line 1888"/>
              <p:cNvSpPr>
                <a:spLocks noChangeShapeType="1"/>
              </p:cNvSpPr>
              <p:nvPr/>
            </p:nvSpPr>
            <p:spPr bwMode="auto">
              <a:xfrm>
                <a:off x="2732" y="167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0" name="Line 1889"/>
              <p:cNvSpPr>
                <a:spLocks noChangeShapeType="1"/>
              </p:cNvSpPr>
              <p:nvPr/>
            </p:nvSpPr>
            <p:spPr bwMode="auto">
              <a:xfrm>
                <a:off x="2752" y="17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1" name="Line 1890"/>
              <p:cNvSpPr>
                <a:spLocks noChangeShapeType="1"/>
              </p:cNvSpPr>
              <p:nvPr/>
            </p:nvSpPr>
            <p:spPr bwMode="auto">
              <a:xfrm>
                <a:off x="2772" y="174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2" name="Line 1891"/>
              <p:cNvSpPr>
                <a:spLocks noChangeShapeType="1"/>
              </p:cNvSpPr>
              <p:nvPr/>
            </p:nvSpPr>
            <p:spPr bwMode="auto">
              <a:xfrm>
                <a:off x="2792" y="178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3" name="Line 1892"/>
              <p:cNvSpPr>
                <a:spLocks noChangeShapeType="1"/>
              </p:cNvSpPr>
              <p:nvPr/>
            </p:nvSpPr>
            <p:spPr bwMode="auto">
              <a:xfrm>
                <a:off x="2812" y="181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4" name="Line 1893"/>
              <p:cNvSpPr>
                <a:spLocks noChangeShapeType="1"/>
              </p:cNvSpPr>
              <p:nvPr/>
            </p:nvSpPr>
            <p:spPr bwMode="auto">
              <a:xfrm>
                <a:off x="2832" y="185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5" name="Line 1894"/>
              <p:cNvSpPr>
                <a:spLocks noChangeShapeType="1"/>
              </p:cNvSpPr>
              <p:nvPr/>
            </p:nvSpPr>
            <p:spPr bwMode="auto">
              <a:xfrm>
                <a:off x="2852" y="188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6" name="Line 1895"/>
              <p:cNvSpPr>
                <a:spLocks noChangeShapeType="1"/>
              </p:cNvSpPr>
              <p:nvPr/>
            </p:nvSpPr>
            <p:spPr bwMode="auto">
              <a:xfrm>
                <a:off x="2872" y="192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7" name="Line 1896"/>
              <p:cNvSpPr>
                <a:spLocks noChangeShapeType="1"/>
              </p:cNvSpPr>
              <p:nvPr/>
            </p:nvSpPr>
            <p:spPr bwMode="auto">
              <a:xfrm>
                <a:off x="2890" y="195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8" name="Line 1897"/>
              <p:cNvSpPr>
                <a:spLocks noChangeShapeType="1"/>
              </p:cNvSpPr>
              <p:nvPr/>
            </p:nvSpPr>
            <p:spPr bwMode="auto">
              <a:xfrm>
                <a:off x="2910" y="199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9" name="Line 1898"/>
              <p:cNvSpPr>
                <a:spLocks noChangeShapeType="1"/>
              </p:cNvSpPr>
              <p:nvPr/>
            </p:nvSpPr>
            <p:spPr bwMode="auto">
              <a:xfrm>
                <a:off x="2930" y="202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0" name="Line 1899"/>
              <p:cNvSpPr>
                <a:spLocks noChangeShapeType="1"/>
              </p:cNvSpPr>
              <p:nvPr/>
            </p:nvSpPr>
            <p:spPr bwMode="auto">
              <a:xfrm>
                <a:off x="2648" y="16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1" name="Line 1900"/>
              <p:cNvSpPr>
                <a:spLocks noChangeShapeType="1"/>
              </p:cNvSpPr>
              <p:nvPr/>
            </p:nvSpPr>
            <p:spPr bwMode="auto">
              <a:xfrm>
                <a:off x="2660" y="163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2" name="Line 1901"/>
              <p:cNvSpPr>
                <a:spLocks noChangeShapeType="1"/>
              </p:cNvSpPr>
              <p:nvPr/>
            </p:nvSpPr>
            <p:spPr bwMode="auto">
              <a:xfrm>
                <a:off x="2672" y="165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3" name="Line 1902"/>
              <p:cNvSpPr>
                <a:spLocks noChangeShapeType="1"/>
              </p:cNvSpPr>
              <p:nvPr/>
            </p:nvSpPr>
            <p:spPr bwMode="auto">
              <a:xfrm>
                <a:off x="2684" y="167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4" name="Line 1903"/>
              <p:cNvSpPr>
                <a:spLocks noChangeShapeType="1"/>
              </p:cNvSpPr>
              <p:nvPr/>
            </p:nvSpPr>
            <p:spPr bwMode="auto">
              <a:xfrm>
                <a:off x="2696" y="170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5" name="Line 1904"/>
              <p:cNvSpPr>
                <a:spLocks noChangeShapeType="1"/>
              </p:cNvSpPr>
              <p:nvPr/>
            </p:nvSpPr>
            <p:spPr bwMode="auto">
              <a:xfrm>
                <a:off x="2708" y="172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6" name="Line 1905"/>
              <p:cNvSpPr>
                <a:spLocks noChangeShapeType="1"/>
              </p:cNvSpPr>
              <p:nvPr/>
            </p:nvSpPr>
            <p:spPr bwMode="auto">
              <a:xfrm>
                <a:off x="2720" y="17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7" name="Line 1906"/>
              <p:cNvSpPr>
                <a:spLocks noChangeShapeType="1"/>
              </p:cNvSpPr>
              <p:nvPr/>
            </p:nvSpPr>
            <p:spPr bwMode="auto">
              <a:xfrm>
                <a:off x="2732" y="17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8" name="Line 1907"/>
              <p:cNvSpPr>
                <a:spLocks noChangeShapeType="1"/>
              </p:cNvSpPr>
              <p:nvPr/>
            </p:nvSpPr>
            <p:spPr bwMode="auto">
              <a:xfrm>
                <a:off x="2744" y="17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9" name="Line 1908"/>
              <p:cNvSpPr>
                <a:spLocks noChangeShapeType="1"/>
              </p:cNvSpPr>
              <p:nvPr/>
            </p:nvSpPr>
            <p:spPr bwMode="auto">
              <a:xfrm>
                <a:off x="2756" y="18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0" name="Line 1909"/>
              <p:cNvSpPr>
                <a:spLocks noChangeShapeType="1"/>
              </p:cNvSpPr>
              <p:nvPr/>
            </p:nvSpPr>
            <p:spPr bwMode="auto">
              <a:xfrm>
                <a:off x="2768" y="18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1" name="Line 1910"/>
              <p:cNvSpPr>
                <a:spLocks noChangeShapeType="1"/>
              </p:cNvSpPr>
              <p:nvPr/>
            </p:nvSpPr>
            <p:spPr bwMode="auto">
              <a:xfrm>
                <a:off x="2780" y="18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2" name="Line 1911"/>
              <p:cNvSpPr>
                <a:spLocks noChangeShapeType="1"/>
              </p:cNvSpPr>
              <p:nvPr/>
            </p:nvSpPr>
            <p:spPr bwMode="auto">
              <a:xfrm>
                <a:off x="2792" y="18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3" name="Line 1912"/>
              <p:cNvSpPr>
                <a:spLocks noChangeShapeType="1"/>
              </p:cNvSpPr>
              <p:nvPr/>
            </p:nvSpPr>
            <p:spPr bwMode="auto">
              <a:xfrm>
                <a:off x="2804" y="18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4" name="Line 1913"/>
              <p:cNvSpPr>
                <a:spLocks noChangeShapeType="1"/>
              </p:cNvSpPr>
              <p:nvPr/>
            </p:nvSpPr>
            <p:spPr bwMode="auto">
              <a:xfrm>
                <a:off x="2816" y="190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5" name="Line 1914"/>
              <p:cNvSpPr>
                <a:spLocks noChangeShapeType="1"/>
              </p:cNvSpPr>
              <p:nvPr/>
            </p:nvSpPr>
            <p:spPr bwMode="auto">
              <a:xfrm>
                <a:off x="2828" y="19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6" name="Line 1915"/>
              <p:cNvSpPr>
                <a:spLocks noChangeShapeType="1"/>
              </p:cNvSpPr>
              <p:nvPr/>
            </p:nvSpPr>
            <p:spPr bwMode="auto">
              <a:xfrm>
                <a:off x="2838" y="19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7" name="Line 1916"/>
              <p:cNvSpPr>
                <a:spLocks noChangeShapeType="1"/>
              </p:cNvSpPr>
              <p:nvPr/>
            </p:nvSpPr>
            <p:spPr bwMode="auto">
              <a:xfrm>
                <a:off x="2850" y="19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8" name="Line 1917"/>
              <p:cNvSpPr>
                <a:spLocks noChangeShapeType="1"/>
              </p:cNvSpPr>
              <p:nvPr/>
            </p:nvSpPr>
            <p:spPr bwMode="auto">
              <a:xfrm>
                <a:off x="2862" y="19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9" name="Line 1918"/>
              <p:cNvSpPr>
                <a:spLocks noChangeShapeType="1"/>
              </p:cNvSpPr>
              <p:nvPr/>
            </p:nvSpPr>
            <p:spPr bwMode="auto">
              <a:xfrm>
                <a:off x="2874" y="20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0" name="Line 1919"/>
              <p:cNvSpPr>
                <a:spLocks noChangeShapeType="1"/>
              </p:cNvSpPr>
              <p:nvPr/>
            </p:nvSpPr>
            <p:spPr bwMode="auto">
              <a:xfrm>
                <a:off x="2886" y="20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1" name="Line 1920"/>
              <p:cNvSpPr>
                <a:spLocks noChangeShapeType="1"/>
              </p:cNvSpPr>
              <p:nvPr/>
            </p:nvSpPr>
            <p:spPr bwMode="auto">
              <a:xfrm>
                <a:off x="2898" y="205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2" name="Line 1921"/>
              <p:cNvSpPr>
                <a:spLocks noChangeShapeType="1"/>
              </p:cNvSpPr>
              <p:nvPr/>
            </p:nvSpPr>
            <p:spPr bwMode="auto">
              <a:xfrm>
                <a:off x="2610" y="162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3" name="Line 1922"/>
              <p:cNvSpPr>
                <a:spLocks noChangeShapeType="1"/>
              </p:cNvSpPr>
              <p:nvPr/>
            </p:nvSpPr>
            <p:spPr bwMode="auto">
              <a:xfrm>
                <a:off x="2630" y="165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4" name="Line 1923"/>
              <p:cNvSpPr>
                <a:spLocks noChangeShapeType="1"/>
              </p:cNvSpPr>
              <p:nvPr/>
            </p:nvSpPr>
            <p:spPr bwMode="auto">
              <a:xfrm>
                <a:off x="2650" y="169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5" name="Line 1924"/>
              <p:cNvSpPr>
                <a:spLocks noChangeShapeType="1"/>
              </p:cNvSpPr>
              <p:nvPr/>
            </p:nvSpPr>
            <p:spPr bwMode="auto">
              <a:xfrm>
                <a:off x="2670" y="172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6" name="Line 1925"/>
              <p:cNvSpPr>
                <a:spLocks noChangeShapeType="1"/>
              </p:cNvSpPr>
              <p:nvPr/>
            </p:nvSpPr>
            <p:spPr bwMode="auto">
              <a:xfrm>
                <a:off x="2690" y="176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7" name="Line 1926"/>
              <p:cNvSpPr>
                <a:spLocks noChangeShapeType="1"/>
              </p:cNvSpPr>
              <p:nvPr/>
            </p:nvSpPr>
            <p:spPr bwMode="auto">
              <a:xfrm>
                <a:off x="2708" y="179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8" name="Line 1927"/>
              <p:cNvSpPr>
                <a:spLocks noChangeShapeType="1"/>
              </p:cNvSpPr>
              <p:nvPr/>
            </p:nvSpPr>
            <p:spPr bwMode="auto">
              <a:xfrm>
                <a:off x="2728" y="183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9" name="Line 1928"/>
              <p:cNvSpPr>
                <a:spLocks noChangeShapeType="1"/>
              </p:cNvSpPr>
              <p:nvPr/>
            </p:nvSpPr>
            <p:spPr bwMode="auto">
              <a:xfrm>
                <a:off x="2748" y="186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0" name="Line 1929"/>
              <p:cNvSpPr>
                <a:spLocks noChangeShapeType="1"/>
              </p:cNvSpPr>
              <p:nvPr/>
            </p:nvSpPr>
            <p:spPr bwMode="auto">
              <a:xfrm>
                <a:off x="2768" y="190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1" name="Line 1930"/>
              <p:cNvSpPr>
                <a:spLocks noChangeShapeType="1"/>
              </p:cNvSpPr>
              <p:nvPr/>
            </p:nvSpPr>
            <p:spPr bwMode="auto">
              <a:xfrm>
                <a:off x="2788" y="193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2" name="Line 1931"/>
              <p:cNvSpPr>
                <a:spLocks noChangeShapeType="1"/>
              </p:cNvSpPr>
              <p:nvPr/>
            </p:nvSpPr>
            <p:spPr bwMode="auto">
              <a:xfrm>
                <a:off x="2808" y="197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3" name="Line 1932"/>
              <p:cNvSpPr>
                <a:spLocks noChangeShapeType="1"/>
              </p:cNvSpPr>
              <p:nvPr/>
            </p:nvSpPr>
            <p:spPr bwMode="auto">
              <a:xfrm>
                <a:off x="2828" y="200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4" name="Line 1933"/>
              <p:cNvSpPr>
                <a:spLocks noChangeShapeType="1"/>
              </p:cNvSpPr>
              <p:nvPr/>
            </p:nvSpPr>
            <p:spPr bwMode="auto">
              <a:xfrm>
                <a:off x="2848" y="204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5" name="Line 1934"/>
              <p:cNvSpPr>
                <a:spLocks noChangeShapeType="1"/>
              </p:cNvSpPr>
              <p:nvPr/>
            </p:nvSpPr>
            <p:spPr bwMode="auto">
              <a:xfrm>
                <a:off x="2866" y="207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6" name="Line 1935"/>
              <p:cNvSpPr>
                <a:spLocks noChangeShapeType="1"/>
              </p:cNvSpPr>
              <p:nvPr/>
            </p:nvSpPr>
            <p:spPr bwMode="auto">
              <a:xfrm>
                <a:off x="2566" y="16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7" name="Line 1936"/>
              <p:cNvSpPr>
                <a:spLocks noChangeShapeType="1"/>
              </p:cNvSpPr>
              <p:nvPr/>
            </p:nvSpPr>
            <p:spPr bwMode="auto">
              <a:xfrm>
                <a:off x="2578" y="16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8" name="Line 1937"/>
              <p:cNvSpPr>
                <a:spLocks noChangeShapeType="1"/>
              </p:cNvSpPr>
              <p:nvPr/>
            </p:nvSpPr>
            <p:spPr bwMode="auto">
              <a:xfrm>
                <a:off x="2590" y="167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9" name="Line 1938"/>
              <p:cNvSpPr>
                <a:spLocks noChangeShapeType="1"/>
              </p:cNvSpPr>
              <p:nvPr/>
            </p:nvSpPr>
            <p:spPr bwMode="auto">
              <a:xfrm>
                <a:off x="2600" y="169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0" name="Line 1939"/>
              <p:cNvSpPr>
                <a:spLocks noChangeShapeType="1"/>
              </p:cNvSpPr>
              <p:nvPr/>
            </p:nvSpPr>
            <p:spPr bwMode="auto">
              <a:xfrm>
                <a:off x="2612" y="171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1" name="Line 1940"/>
              <p:cNvSpPr>
                <a:spLocks noChangeShapeType="1"/>
              </p:cNvSpPr>
              <p:nvPr/>
            </p:nvSpPr>
            <p:spPr bwMode="auto">
              <a:xfrm>
                <a:off x="2624" y="17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2" name="Line 1941"/>
              <p:cNvSpPr>
                <a:spLocks noChangeShapeType="1"/>
              </p:cNvSpPr>
              <p:nvPr/>
            </p:nvSpPr>
            <p:spPr bwMode="auto">
              <a:xfrm>
                <a:off x="2636" y="175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3" name="Line 1942"/>
              <p:cNvSpPr>
                <a:spLocks noChangeShapeType="1"/>
              </p:cNvSpPr>
              <p:nvPr/>
            </p:nvSpPr>
            <p:spPr bwMode="auto">
              <a:xfrm>
                <a:off x="2646" y="17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4" name="Line 1943"/>
              <p:cNvSpPr>
                <a:spLocks noChangeShapeType="1"/>
              </p:cNvSpPr>
              <p:nvPr/>
            </p:nvSpPr>
            <p:spPr bwMode="auto">
              <a:xfrm>
                <a:off x="2658" y="17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5" name="Line 1944"/>
              <p:cNvSpPr>
                <a:spLocks noChangeShapeType="1"/>
              </p:cNvSpPr>
              <p:nvPr/>
            </p:nvSpPr>
            <p:spPr bwMode="auto">
              <a:xfrm>
                <a:off x="2670" y="18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6" name="Line 1945"/>
              <p:cNvSpPr>
                <a:spLocks noChangeShapeType="1"/>
              </p:cNvSpPr>
              <p:nvPr/>
            </p:nvSpPr>
            <p:spPr bwMode="auto">
              <a:xfrm>
                <a:off x="2682" y="18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7" name="Line 1946"/>
              <p:cNvSpPr>
                <a:spLocks noChangeShapeType="1"/>
              </p:cNvSpPr>
              <p:nvPr/>
            </p:nvSpPr>
            <p:spPr bwMode="auto">
              <a:xfrm>
                <a:off x="2694" y="1862"/>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8" name="Line 1947"/>
              <p:cNvSpPr>
                <a:spLocks noChangeShapeType="1"/>
              </p:cNvSpPr>
              <p:nvPr/>
            </p:nvSpPr>
            <p:spPr bwMode="auto">
              <a:xfrm>
                <a:off x="2704" y="18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9" name="Line 1948"/>
              <p:cNvSpPr>
                <a:spLocks noChangeShapeType="1"/>
              </p:cNvSpPr>
              <p:nvPr/>
            </p:nvSpPr>
            <p:spPr bwMode="auto">
              <a:xfrm>
                <a:off x="2716" y="19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0" name="Line 1949"/>
              <p:cNvSpPr>
                <a:spLocks noChangeShapeType="1"/>
              </p:cNvSpPr>
              <p:nvPr/>
            </p:nvSpPr>
            <p:spPr bwMode="auto">
              <a:xfrm>
                <a:off x="2728" y="19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1" name="Line 1950"/>
              <p:cNvSpPr>
                <a:spLocks noChangeShapeType="1"/>
              </p:cNvSpPr>
              <p:nvPr/>
            </p:nvSpPr>
            <p:spPr bwMode="auto">
              <a:xfrm>
                <a:off x="2740" y="19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2" name="Line 1951"/>
              <p:cNvSpPr>
                <a:spLocks noChangeShapeType="1"/>
              </p:cNvSpPr>
              <p:nvPr/>
            </p:nvSpPr>
            <p:spPr bwMode="auto">
              <a:xfrm>
                <a:off x="2750" y="19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3" name="Line 1952"/>
              <p:cNvSpPr>
                <a:spLocks noChangeShapeType="1"/>
              </p:cNvSpPr>
              <p:nvPr/>
            </p:nvSpPr>
            <p:spPr bwMode="auto">
              <a:xfrm>
                <a:off x="2762" y="19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4" name="Line 1953"/>
              <p:cNvSpPr>
                <a:spLocks noChangeShapeType="1"/>
              </p:cNvSpPr>
              <p:nvPr/>
            </p:nvSpPr>
            <p:spPr bwMode="auto">
              <a:xfrm>
                <a:off x="2774" y="20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5" name="Line 1954"/>
              <p:cNvSpPr>
                <a:spLocks noChangeShapeType="1"/>
              </p:cNvSpPr>
              <p:nvPr/>
            </p:nvSpPr>
            <p:spPr bwMode="auto">
              <a:xfrm>
                <a:off x="2786" y="20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6" name="Line 1955"/>
              <p:cNvSpPr>
                <a:spLocks noChangeShapeType="1"/>
              </p:cNvSpPr>
              <p:nvPr/>
            </p:nvSpPr>
            <p:spPr bwMode="auto">
              <a:xfrm>
                <a:off x="2798" y="20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7" name="Line 1956"/>
              <p:cNvSpPr>
                <a:spLocks noChangeShapeType="1"/>
              </p:cNvSpPr>
              <p:nvPr/>
            </p:nvSpPr>
            <p:spPr bwMode="auto">
              <a:xfrm>
                <a:off x="2808" y="2072"/>
                <a:ext cx="2" cy="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8" name="Line 1957"/>
              <p:cNvSpPr>
                <a:spLocks noChangeShapeType="1"/>
              </p:cNvSpPr>
              <p:nvPr/>
            </p:nvSpPr>
            <p:spPr bwMode="auto">
              <a:xfrm>
                <a:off x="2514" y="161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9" name="Line 1958"/>
              <p:cNvSpPr>
                <a:spLocks noChangeShapeType="1"/>
              </p:cNvSpPr>
              <p:nvPr/>
            </p:nvSpPr>
            <p:spPr bwMode="auto">
              <a:xfrm>
                <a:off x="2534" y="165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0" name="Line 1959"/>
              <p:cNvSpPr>
                <a:spLocks noChangeShapeType="1"/>
              </p:cNvSpPr>
              <p:nvPr/>
            </p:nvSpPr>
            <p:spPr bwMode="auto">
              <a:xfrm>
                <a:off x="2552" y="168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1" name="Line 1960"/>
              <p:cNvSpPr>
                <a:spLocks noChangeShapeType="1"/>
              </p:cNvSpPr>
              <p:nvPr/>
            </p:nvSpPr>
            <p:spPr bwMode="auto">
              <a:xfrm>
                <a:off x="2572" y="172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2" name="Line 1961"/>
              <p:cNvSpPr>
                <a:spLocks noChangeShapeType="1"/>
              </p:cNvSpPr>
              <p:nvPr/>
            </p:nvSpPr>
            <p:spPr bwMode="auto">
              <a:xfrm>
                <a:off x="2592" y="175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3" name="Line 1962"/>
              <p:cNvSpPr>
                <a:spLocks noChangeShapeType="1"/>
              </p:cNvSpPr>
              <p:nvPr/>
            </p:nvSpPr>
            <p:spPr bwMode="auto">
              <a:xfrm>
                <a:off x="2610" y="179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4" name="Line 1963"/>
              <p:cNvSpPr>
                <a:spLocks noChangeShapeType="1"/>
              </p:cNvSpPr>
              <p:nvPr/>
            </p:nvSpPr>
            <p:spPr bwMode="auto">
              <a:xfrm>
                <a:off x="2630" y="182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5" name="Line 1964"/>
              <p:cNvSpPr>
                <a:spLocks noChangeShapeType="1"/>
              </p:cNvSpPr>
              <p:nvPr/>
            </p:nvSpPr>
            <p:spPr bwMode="auto">
              <a:xfrm>
                <a:off x="2650" y="186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6" name="Line 1965"/>
              <p:cNvSpPr>
                <a:spLocks noChangeShapeType="1"/>
              </p:cNvSpPr>
              <p:nvPr/>
            </p:nvSpPr>
            <p:spPr bwMode="auto">
              <a:xfrm>
                <a:off x="2668" y="189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7" name="Line 1966"/>
              <p:cNvSpPr>
                <a:spLocks noChangeShapeType="1"/>
              </p:cNvSpPr>
              <p:nvPr/>
            </p:nvSpPr>
            <p:spPr bwMode="auto">
              <a:xfrm>
                <a:off x="2688" y="193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8" name="Line 1967"/>
              <p:cNvSpPr>
                <a:spLocks noChangeShapeType="1"/>
              </p:cNvSpPr>
              <p:nvPr/>
            </p:nvSpPr>
            <p:spPr bwMode="auto">
              <a:xfrm>
                <a:off x="2708" y="196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9" name="Line 1968"/>
              <p:cNvSpPr>
                <a:spLocks noChangeShapeType="1"/>
              </p:cNvSpPr>
              <p:nvPr/>
            </p:nvSpPr>
            <p:spPr bwMode="auto">
              <a:xfrm>
                <a:off x="2726" y="200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0" name="Line 1969"/>
              <p:cNvSpPr>
                <a:spLocks noChangeShapeType="1"/>
              </p:cNvSpPr>
              <p:nvPr/>
            </p:nvSpPr>
            <p:spPr bwMode="auto">
              <a:xfrm>
                <a:off x="2746" y="203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1" name="Line 1970"/>
              <p:cNvSpPr>
                <a:spLocks noChangeShapeType="1"/>
              </p:cNvSpPr>
              <p:nvPr/>
            </p:nvSpPr>
            <p:spPr bwMode="auto">
              <a:xfrm>
                <a:off x="2470" y="16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2" name="Line 1971"/>
              <p:cNvSpPr>
                <a:spLocks noChangeShapeType="1"/>
              </p:cNvSpPr>
              <p:nvPr/>
            </p:nvSpPr>
            <p:spPr bwMode="auto">
              <a:xfrm>
                <a:off x="2482" y="16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3" name="Line 1972"/>
              <p:cNvSpPr>
                <a:spLocks noChangeShapeType="1"/>
              </p:cNvSpPr>
              <p:nvPr/>
            </p:nvSpPr>
            <p:spPr bwMode="auto">
              <a:xfrm>
                <a:off x="2492" y="165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4" name="Line 1973"/>
              <p:cNvSpPr>
                <a:spLocks noChangeShapeType="1"/>
              </p:cNvSpPr>
              <p:nvPr/>
            </p:nvSpPr>
            <p:spPr bwMode="auto">
              <a:xfrm>
                <a:off x="2504" y="168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5" name="Line 1974"/>
              <p:cNvSpPr>
                <a:spLocks noChangeShapeType="1"/>
              </p:cNvSpPr>
              <p:nvPr/>
            </p:nvSpPr>
            <p:spPr bwMode="auto">
              <a:xfrm>
                <a:off x="2516" y="17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6" name="Line 1975"/>
              <p:cNvSpPr>
                <a:spLocks noChangeShapeType="1"/>
              </p:cNvSpPr>
              <p:nvPr/>
            </p:nvSpPr>
            <p:spPr bwMode="auto">
              <a:xfrm>
                <a:off x="2526" y="17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7" name="Line 1976"/>
              <p:cNvSpPr>
                <a:spLocks noChangeShapeType="1"/>
              </p:cNvSpPr>
              <p:nvPr/>
            </p:nvSpPr>
            <p:spPr bwMode="auto">
              <a:xfrm>
                <a:off x="2538" y="17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8" name="Line 1977"/>
              <p:cNvSpPr>
                <a:spLocks noChangeShapeType="1"/>
              </p:cNvSpPr>
              <p:nvPr/>
            </p:nvSpPr>
            <p:spPr bwMode="auto">
              <a:xfrm>
                <a:off x="2550" y="176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9" name="Line 1978"/>
              <p:cNvSpPr>
                <a:spLocks noChangeShapeType="1"/>
              </p:cNvSpPr>
              <p:nvPr/>
            </p:nvSpPr>
            <p:spPr bwMode="auto">
              <a:xfrm>
                <a:off x="2560" y="178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0" name="Line 1979"/>
              <p:cNvSpPr>
                <a:spLocks noChangeShapeType="1"/>
              </p:cNvSpPr>
              <p:nvPr/>
            </p:nvSpPr>
            <p:spPr bwMode="auto">
              <a:xfrm>
                <a:off x="2572" y="180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1" name="Line 1980"/>
              <p:cNvSpPr>
                <a:spLocks noChangeShapeType="1"/>
              </p:cNvSpPr>
              <p:nvPr/>
            </p:nvSpPr>
            <p:spPr bwMode="auto">
              <a:xfrm>
                <a:off x="2584" y="18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2" name="Line 1981"/>
              <p:cNvSpPr>
                <a:spLocks noChangeShapeType="1"/>
              </p:cNvSpPr>
              <p:nvPr/>
            </p:nvSpPr>
            <p:spPr bwMode="auto">
              <a:xfrm>
                <a:off x="2594" y="18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3" name="Line 1982"/>
              <p:cNvSpPr>
                <a:spLocks noChangeShapeType="1"/>
              </p:cNvSpPr>
              <p:nvPr/>
            </p:nvSpPr>
            <p:spPr bwMode="auto">
              <a:xfrm>
                <a:off x="2606" y="18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4" name="Line 1983"/>
              <p:cNvSpPr>
                <a:spLocks noChangeShapeType="1"/>
              </p:cNvSpPr>
              <p:nvPr/>
            </p:nvSpPr>
            <p:spPr bwMode="auto">
              <a:xfrm>
                <a:off x="2618" y="18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5" name="Line 1984"/>
              <p:cNvSpPr>
                <a:spLocks noChangeShapeType="1"/>
              </p:cNvSpPr>
              <p:nvPr/>
            </p:nvSpPr>
            <p:spPr bwMode="auto">
              <a:xfrm>
                <a:off x="2628" y="191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6" name="Line 1985"/>
              <p:cNvSpPr>
                <a:spLocks noChangeShapeType="1"/>
              </p:cNvSpPr>
              <p:nvPr/>
            </p:nvSpPr>
            <p:spPr bwMode="auto">
              <a:xfrm>
                <a:off x="2640" y="19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7" name="Line 1986"/>
              <p:cNvSpPr>
                <a:spLocks noChangeShapeType="1"/>
              </p:cNvSpPr>
              <p:nvPr/>
            </p:nvSpPr>
            <p:spPr bwMode="auto">
              <a:xfrm>
                <a:off x="2652" y="19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8" name="Line 1987"/>
              <p:cNvSpPr>
                <a:spLocks noChangeShapeType="1"/>
              </p:cNvSpPr>
              <p:nvPr/>
            </p:nvSpPr>
            <p:spPr bwMode="auto">
              <a:xfrm>
                <a:off x="2662" y="19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9" name="Line 1988"/>
              <p:cNvSpPr>
                <a:spLocks noChangeShapeType="1"/>
              </p:cNvSpPr>
              <p:nvPr/>
            </p:nvSpPr>
            <p:spPr bwMode="auto">
              <a:xfrm>
                <a:off x="2674" y="19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0" name="Line 1989"/>
              <p:cNvSpPr>
                <a:spLocks noChangeShapeType="1"/>
              </p:cNvSpPr>
              <p:nvPr/>
            </p:nvSpPr>
            <p:spPr bwMode="auto">
              <a:xfrm>
                <a:off x="2686" y="201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1" name="Line 1990"/>
              <p:cNvSpPr>
                <a:spLocks noChangeShapeType="1"/>
              </p:cNvSpPr>
              <p:nvPr/>
            </p:nvSpPr>
            <p:spPr bwMode="auto">
              <a:xfrm>
                <a:off x="2696" y="204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2" name="Line 1991"/>
              <p:cNvSpPr>
                <a:spLocks noChangeShapeType="1"/>
              </p:cNvSpPr>
              <p:nvPr/>
            </p:nvSpPr>
            <p:spPr bwMode="auto">
              <a:xfrm>
                <a:off x="2708" y="206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3" name="Line 1992"/>
              <p:cNvSpPr>
                <a:spLocks noChangeShapeType="1"/>
              </p:cNvSpPr>
              <p:nvPr/>
            </p:nvSpPr>
            <p:spPr bwMode="auto">
              <a:xfrm>
                <a:off x="2720" y="208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4" name="Line 1993"/>
              <p:cNvSpPr>
                <a:spLocks noChangeShapeType="1"/>
              </p:cNvSpPr>
              <p:nvPr/>
            </p:nvSpPr>
            <p:spPr bwMode="auto">
              <a:xfrm>
                <a:off x="2730" y="21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5" name="Line 1994"/>
              <p:cNvSpPr>
                <a:spLocks noChangeShapeType="1"/>
              </p:cNvSpPr>
              <p:nvPr/>
            </p:nvSpPr>
            <p:spPr bwMode="auto">
              <a:xfrm>
                <a:off x="2742" y="21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6" name="Line 1995"/>
              <p:cNvSpPr>
                <a:spLocks noChangeShapeType="1"/>
              </p:cNvSpPr>
              <p:nvPr/>
            </p:nvSpPr>
            <p:spPr bwMode="auto">
              <a:xfrm>
                <a:off x="2754" y="21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7" name="Line 1996"/>
              <p:cNvSpPr>
                <a:spLocks noChangeShapeType="1"/>
              </p:cNvSpPr>
              <p:nvPr/>
            </p:nvSpPr>
            <p:spPr bwMode="auto">
              <a:xfrm>
                <a:off x="2764" y="21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8" name="Line 1997"/>
              <p:cNvSpPr>
                <a:spLocks noChangeShapeType="1"/>
              </p:cNvSpPr>
              <p:nvPr/>
            </p:nvSpPr>
            <p:spPr bwMode="auto">
              <a:xfrm>
                <a:off x="2776" y="21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9" name="Line 1998"/>
              <p:cNvSpPr>
                <a:spLocks noChangeShapeType="1"/>
              </p:cNvSpPr>
              <p:nvPr/>
            </p:nvSpPr>
            <p:spPr bwMode="auto">
              <a:xfrm>
                <a:off x="2788" y="22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0" name="Line 1999"/>
              <p:cNvSpPr>
                <a:spLocks noChangeShapeType="1"/>
              </p:cNvSpPr>
              <p:nvPr/>
            </p:nvSpPr>
            <p:spPr bwMode="auto">
              <a:xfrm>
                <a:off x="2798" y="22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1" name="Line 2000"/>
              <p:cNvSpPr>
                <a:spLocks noChangeShapeType="1"/>
              </p:cNvSpPr>
              <p:nvPr/>
            </p:nvSpPr>
            <p:spPr bwMode="auto">
              <a:xfrm>
                <a:off x="2412" y="160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2" name="Line 2001"/>
              <p:cNvSpPr>
                <a:spLocks noChangeShapeType="1"/>
              </p:cNvSpPr>
              <p:nvPr/>
            </p:nvSpPr>
            <p:spPr bwMode="auto">
              <a:xfrm>
                <a:off x="2430" y="163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3" name="Line 2002"/>
              <p:cNvSpPr>
                <a:spLocks noChangeShapeType="1"/>
              </p:cNvSpPr>
              <p:nvPr/>
            </p:nvSpPr>
            <p:spPr bwMode="auto">
              <a:xfrm>
                <a:off x="2450" y="167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4" name="Line 2003"/>
              <p:cNvSpPr>
                <a:spLocks noChangeShapeType="1"/>
              </p:cNvSpPr>
              <p:nvPr/>
            </p:nvSpPr>
            <p:spPr bwMode="auto">
              <a:xfrm>
                <a:off x="2468" y="17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5" name="Line 2004"/>
              <p:cNvSpPr>
                <a:spLocks noChangeShapeType="1"/>
              </p:cNvSpPr>
              <p:nvPr/>
            </p:nvSpPr>
            <p:spPr bwMode="auto">
              <a:xfrm>
                <a:off x="2488" y="174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6" name="Line 2005"/>
              <p:cNvSpPr>
                <a:spLocks noChangeShapeType="1"/>
              </p:cNvSpPr>
              <p:nvPr/>
            </p:nvSpPr>
            <p:spPr bwMode="auto">
              <a:xfrm>
                <a:off x="2506" y="17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7" name="Line 2006"/>
              <p:cNvSpPr>
                <a:spLocks noChangeShapeType="1"/>
              </p:cNvSpPr>
              <p:nvPr/>
            </p:nvSpPr>
            <p:spPr bwMode="auto">
              <a:xfrm>
                <a:off x="2526" y="181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8" name="Line 2007"/>
              <p:cNvSpPr>
                <a:spLocks noChangeShapeType="1"/>
              </p:cNvSpPr>
              <p:nvPr/>
            </p:nvSpPr>
            <p:spPr bwMode="auto">
              <a:xfrm>
                <a:off x="2544" y="184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9" name="Line 2008"/>
              <p:cNvSpPr>
                <a:spLocks noChangeShapeType="1"/>
              </p:cNvSpPr>
              <p:nvPr/>
            </p:nvSpPr>
            <p:spPr bwMode="auto">
              <a:xfrm>
                <a:off x="2562" y="188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0" name="Line 2009"/>
              <p:cNvSpPr>
                <a:spLocks noChangeShapeType="1"/>
              </p:cNvSpPr>
              <p:nvPr/>
            </p:nvSpPr>
            <p:spPr bwMode="auto">
              <a:xfrm>
                <a:off x="2582" y="191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1" name="Line 2010"/>
              <p:cNvSpPr>
                <a:spLocks noChangeShapeType="1"/>
              </p:cNvSpPr>
              <p:nvPr/>
            </p:nvSpPr>
            <p:spPr bwMode="auto">
              <a:xfrm>
                <a:off x="2600" y="195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2" name="Line 2011"/>
              <p:cNvSpPr>
                <a:spLocks noChangeShapeType="1"/>
              </p:cNvSpPr>
              <p:nvPr/>
            </p:nvSpPr>
            <p:spPr bwMode="auto">
              <a:xfrm>
                <a:off x="2620" y="198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3" name="Line 2012"/>
              <p:cNvSpPr>
                <a:spLocks noChangeShapeType="1"/>
              </p:cNvSpPr>
              <p:nvPr/>
            </p:nvSpPr>
            <p:spPr bwMode="auto">
              <a:xfrm>
                <a:off x="2638" y="202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4" name="Line 2013"/>
              <p:cNvSpPr>
                <a:spLocks noChangeShapeType="1"/>
              </p:cNvSpPr>
              <p:nvPr/>
            </p:nvSpPr>
            <p:spPr bwMode="auto">
              <a:xfrm>
                <a:off x="2656" y="205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5" name="Line 2014"/>
              <p:cNvSpPr>
                <a:spLocks noChangeShapeType="1"/>
              </p:cNvSpPr>
              <p:nvPr/>
            </p:nvSpPr>
            <p:spPr bwMode="auto">
              <a:xfrm>
                <a:off x="2676" y="209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6" name="Line 2015"/>
              <p:cNvSpPr>
                <a:spLocks noChangeShapeType="1"/>
              </p:cNvSpPr>
              <p:nvPr/>
            </p:nvSpPr>
            <p:spPr bwMode="auto">
              <a:xfrm>
                <a:off x="2694" y="213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7" name="Line 2016"/>
              <p:cNvSpPr>
                <a:spLocks noChangeShapeType="1"/>
              </p:cNvSpPr>
              <p:nvPr/>
            </p:nvSpPr>
            <p:spPr bwMode="auto">
              <a:xfrm>
                <a:off x="2714" y="216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8" name="Line 2017"/>
              <p:cNvSpPr>
                <a:spLocks noChangeShapeType="1"/>
              </p:cNvSpPr>
              <p:nvPr/>
            </p:nvSpPr>
            <p:spPr bwMode="auto">
              <a:xfrm>
                <a:off x="2732" y="220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9" name="Line 2018"/>
              <p:cNvSpPr>
                <a:spLocks noChangeShapeType="1"/>
              </p:cNvSpPr>
              <p:nvPr/>
            </p:nvSpPr>
            <p:spPr bwMode="auto">
              <a:xfrm>
                <a:off x="2368" y="16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0" name="Line 2019"/>
              <p:cNvSpPr>
                <a:spLocks noChangeShapeType="1"/>
              </p:cNvSpPr>
              <p:nvPr/>
            </p:nvSpPr>
            <p:spPr bwMode="auto">
              <a:xfrm>
                <a:off x="2380" y="16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1" name="Line 2020"/>
              <p:cNvSpPr>
                <a:spLocks noChangeShapeType="1"/>
              </p:cNvSpPr>
              <p:nvPr/>
            </p:nvSpPr>
            <p:spPr bwMode="auto">
              <a:xfrm>
                <a:off x="2390" y="16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2" name="Line 2021"/>
              <p:cNvSpPr>
                <a:spLocks noChangeShapeType="1"/>
              </p:cNvSpPr>
              <p:nvPr/>
            </p:nvSpPr>
            <p:spPr bwMode="auto">
              <a:xfrm>
                <a:off x="2402" y="166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3" name="Line 2022"/>
              <p:cNvSpPr>
                <a:spLocks noChangeShapeType="1"/>
              </p:cNvSpPr>
              <p:nvPr/>
            </p:nvSpPr>
            <p:spPr bwMode="auto">
              <a:xfrm>
                <a:off x="2414" y="16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4" name="Line 2023"/>
              <p:cNvSpPr>
                <a:spLocks noChangeShapeType="1"/>
              </p:cNvSpPr>
              <p:nvPr/>
            </p:nvSpPr>
            <p:spPr bwMode="auto">
              <a:xfrm>
                <a:off x="2424" y="17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5" name="Line 2024"/>
              <p:cNvSpPr>
                <a:spLocks noChangeShapeType="1"/>
              </p:cNvSpPr>
              <p:nvPr/>
            </p:nvSpPr>
            <p:spPr bwMode="auto">
              <a:xfrm>
                <a:off x="2436" y="172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6" name="Line 2025"/>
              <p:cNvSpPr>
                <a:spLocks noChangeShapeType="1"/>
              </p:cNvSpPr>
              <p:nvPr/>
            </p:nvSpPr>
            <p:spPr bwMode="auto">
              <a:xfrm>
                <a:off x="2448" y="17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7" name="Line 2026"/>
              <p:cNvSpPr>
                <a:spLocks noChangeShapeType="1"/>
              </p:cNvSpPr>
              <p:nvPr/>
            </p:nvSpPr>
            <p:spPr bwMode="auto">
              <a:xfrm>
                <a:off x="2458" y="17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8" name="Line 2027"/>
              <p:cNvSpPr>
                <a:spLocks noChangeShapeType="1"/>
              </p:cNvSpPr>
              <p:nvPr/>
            </p:nvSpPr>
            <p:spPr bwMode="auto">
              <a:xfrm>
                <a:off x="2470" y="17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9" name="Line 2028"/>
              <p:cNvSpPr>
                <a:spLocks noChangeShapeType="1"/>
              </p:cNvSpPr>
              <p:nvPr/>
            </p:nvSpPr>
            <p:spPr bwMode="auto">
              <a:xfrm>
                <a:off x="2482" y="18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0" name="Line 2029"/>
              <p:cNvSpPr>
                <a:spLocks noChangeShapeType="1"/>
              </p:cNvSpPr>
              <p:nvPr/>
            </p:nvSpPr>
            <p:spPr bwMode="auto">
              <a:xfrm>
                <a:off x="2492" y="18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1" name="Line 2030"/>
              <p:cNvSpPr>
                <a:spLocks noChangeShapeType="1"/>
              </p:cNvSpPr>
              <p:nvPr/>
            </p:nvSpPr>
            <p:spPr bwMode="auto">
              <a:xfrm>
                <a:off x="2504" y="185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2" name="Line 2031"/>
              <p:cNvSpPr>
                <a:spLocks noChangeShapeType="1"/>
              </p:cNvSpPr>
              <p:nvPr/>
            </p:nvSpPr>
            <p:spPr bwMode="auto">
              <a:xfrm>
                <a:off x="2516" y="187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3" name="Line 2032"/>
              <p:cNvSpPr>
                <a:spLocks noChangeShapeType="1"/>
              </p:cNvSpPr>
              <p:nvPr/>
            </p:nvSpPr>
            <p:spPr bwMode="auto">
              <a:xfrm>
                <a:off x="2526" y="18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4" name="Line 2033"/>
              <p:cNvSpPr>
                <a:spLocks noChangeShapeType="1"/>
              </p:cNvSpPr>
              <p:nvPr/>
            </p:nvSpPr>
            <p:spPr bwMode="auto">
              <a:xfrm>
                <a:off x="2538" y="19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5" name="Line 2034"/>
              <p:cNvSpPr>
                <a:spLocks noChangeShapeType="1"/>
              </p:cNvSpPr>
              <p:nvPr/>
            </p:nvSpPr>
            <p:spPr bwMode="auto">
              <a:xfrm>
                <a:off x="2550" y="19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6" name="Line 2035"/>
              <p:cNvSpPr>
                <a:spLocks noChangeShapeType="1"/>
              </p:cNvSpPr>
              <p:nvPr/>
            </p:nvSpPr>
            <p:spPr bwMode="auto">
              <a:xfrm>
                <a:off x="2562" y="1960"/>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7" name="Line 2036"/>
              <p:cNvSpPr>
                <a:spLocks noChangeShapeType="1"/>
              </p:cNvSpPr>
              <p:nvPr/>
            </p:nvSpPr>
            <p:spPr bwMode="auto">
              <a:xfrm>
                <a:off x="2572" y="19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8" name="Line 2037"/>
              <p:cNvSpPr>
                <a:spLocks noChangeShapeType="1"/>
              </p:cNvSpPr>
              <p:nvPr/>
            </p:nvSpPr>
            <p:spPr bwMode="auto">
              <a:xfrm>
                <a:off x="2584" y="20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9" name="Line 2038"/>
              <p:cNvSpPr>
                <a:spLocks noChangeShapeType="1"/>
              </p:cNvSpPr>
              <p:nvPr/>
            </p:nvSpPr>
            <p:spPr bwMode="auto">
              <a:xfrm>
                <a:off x="2596" y="202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0" name="Line 2039"/>
              <p:cNvSpPr>
                <a:spLocks noChangeShapeType="1"/>
              </p:cNvSpPr>
              <p:nvPr/>
            </p:nvSpPr>
            <p:spPr bwMode="auto">
              <a:xfrm>
                <a:off x="2606" y="20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1" name="Line 2040"/>
              <p:cNvSpPr>
                <a:spLocks noChangeShapeType="1"/>
              </p:cNvSpPr>
              <p:nvPr/>
            </p:nvSpPr>
            <p:spPr bwMode="auto">
              <a:xfrm>
                <a:off x="2618" y="20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2" name="Line 2041"/>
              <p:cNvSpPr>
                <a:spLocks noChangeShapeType="1"/>
              </p:cNvSpPr>
              <p:nvPr/>
            </p:nvSpPr>
            <p:spPr bwMode="auto">
              <a:xfrm>
                <a:off x="2630" y="208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3" name="Line 2042"/>
              <p:cNvSpPr>
                <a:spLocks noChangeShapeType="1"/>
              </p:cNvSpPr>
              <p:nvPr/>
            </p:nvSpPr>
            <p:spPr bwMode="auto">
              <a:xfrm>
                <a:off x="2640" y="210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4" name="Line 2043"/>
              <p:cNvSpPr>
                <a:spLocks noChangeShapeType="1"/>
              </p:cNvSpPr>
              <p:nvPr/>
            </p:nvSpPr>
            <p:spPr bwMode="auto">
              <a:xfrm>
                <a:off x="2652" y="21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5" name="Line 2044"/>
              <p:cNvSpPr>
                <a:spLocks noChangeShapeType="1"/>
              </p:cNvSpPr>
              <p:nvPr/>
            </p:nvSpPr>
            <p:spPr bwMode="auto">
              <a:xfrm>
                <a:off x="2664" y="21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6" name="Line 2045"/>
              <p:cNvSpPr>
                <a:spLocks noChangeShapeType="1"/>
              </p:cNvSpPr>
              <p:nvPr/>
            </p:nvSpPr>
            <p:spPr bwMode="auto">
              <a:xfrm>
                <a:off x="2674" y="21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7" name="Line 2046"/>
              <p:cNvSpPr>
                <a:spLocks noChangeShapeType="1"/>
              </p:cNvSpPr>
              <p:nvPr/>
            </p:nvSpPr>
            <p:spPr bwMode="auto">
              <a:xfrm>
                <a:off x="2686" y="2192"/>
                <a:ext cx="1" cy="1"/>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8" name="Line 2047"/>
              <p:cNvSpPr>
                <a:spLocks noChangeShapeType="1"/>
              </p:cNvSpPr>
              <p:nvPr/>
            </p:nvSpPr>
            <p:spPr bwMode="auto">
              <a:xfrm>
                <a:off x="2324" y="160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9" name="Line 2048"/>
              <p:cNvSpPr>
                <a:spLocks noChangeShapeType="1"/>
              </p:cNvSpPr>
              <p:nvPr/>
            </p:nvSpPr>
            <p:spPr bwMode="auto">
              <a:xfrm>
                <a:off x="2342" y="163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0" name="Line 2049"/>
              <p:cNvSpPr>
                <a:spLocks noChangeShapeType="1"/>
              </p:cNvSpPr>
              <p:nvPr/>
            </p:nvSpPr>
            <p:spPr bwMode="auto">
              <a:xfrm>
                <a:off x="2362" y="167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1" name="Line 2050"/>
              <p:cNvSpPr>
                <a:spLocks noChangeShapeType="1"/>
              </p:cNvSpPr>
              <p:nvPr/>
            </p:nvSpPr>
            <p:spPr bwMode="auto">
              <a:xfrm>
                <a:off x="2380" y="170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2" name="Line 2051"/>
              <p:cNvSpPr>
                <a:spLocks noChangeShapeType="1"/>
              </p:cNvSpPr>
              <p:nvPr/>
            </p:nvSpPr>
            <p:spPr bwMode="auto">
              <a:xfrm>
                <a:off x="2400" y="174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3" name="Line 2052"/>
              <p:cNvSpPr>
                <a:spLocks noChangeShapeType="1"/>
              </p:cNvSpPr>
              <p:nvPr/>
            </p:nvSpPr>
            <p:spPr bwMode="auto">
              <a:xfrm>
                <a:off x="2418" y="17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4" name="Line 2053"/>
              <p:cNvSpPr>
                <a:spLocks noChangeShapeType="1"/>
              </p:cNvSpPr>
              <p:nvPr/>
            </p:nvSpPr>
            <p:spPr bwMode="auto">
              <a:xfrm>
                <a:off x="2438" y="181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5" name="Line 2054"/>
              <p:cNvSpPr>
                <a:spLocks noChangeShapeType="1"/>
              </p:cNvSpPr>
              <p:nvPr/>
            </p:nvSpPr>
            <p:spPr bwMode="auto">
              <a:xfrm>
                <a:off x="2456" y="184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6" name="Line 2055"/>
              <p:cNvSpPr>
                <a:spLocks noChangeShapeType="1"/>
              </p:cNvSpPr>
              <p:nvPr/>
            </p:nvSpPr>
            <p:spPr bwMode="auto">
              <a:xfrm>
                <a:off x="2476" y="188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7" name="Line 2056"/>
              <p:cNvSpPr>
                <a:spLocks noChangeShapeType="1"/>
              </p:cNvSpPr>
              <p:nvPr/>
            </p:nvSpPr>
            <p:spPr bwMode="auto">
              <a:xfrm>
                <a:off x="2494" y="191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8" name="Line 2057"/>
              <p:cNvSpPr>
                <a:spLocks noChangeShapeType="1"/>
              </p:cNvSpPr>
              <p:nvPr/>
            </p:nvSpPr>
            <p:spPr bwMode="auto">
              <a:xfrm>
                <a:off x="2514" y="195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9" name="Line 2058"/>
              <p:cNvSpPr>
                <a:spLocks noChangeShapeType="1"/>
              </p:cNvSpPr>
              <p:nvPr/>
            </p:nvSpPr>
            <p:spPr bwMode="auto">
              <a:xfrm>
                <a:off x="2532" y="198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0" name="Line 2059"/>
              <p:cNvSpPr>
                <a:spLocks noChangeShapeType="1"/>
              </p:cNvSpPr>
              <p:nvPr/>
            </p:nvSpPr>
            <p:spPr bwMode="auto">
              <a:xfrm>
                <a:off x="2552" y="202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1" name="Line 2060"/>
              <p:cNvSpPr>
                <a:spLocks noChangeShapeType="1"/>
              </p:cNvSpPr>
              <p:nvPr/>
            </p:nvSpPr>
            <p:spPr bwMode="auto">
              <a:xfrm>
                <a:off x="2570" y="205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2" name="Line 2061"/>
              <p:cNvSpPr>
                <a:spLocks noChangeShapeType="1"/>
              </p:cNvSpPr>
              <p:nvPr/>
            </p:nvSpPr>
            <p:spPr bwMode="auto">
              <a:xfrm>
                <a:off x="2588" y="209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3" name="Line 2062"/>
              <p:cNvSpPr>
                <a:spLocks noChangeShapeType="1"/>
              </p:cNvSpPr>
              <p:nvPr/>
            </p:nvSpPr>
            <p:spPr bwMode="auto">
              <a:xfrm>
                <a:off x="2608" y="212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4" name="Line 2063"/>
              <p:cNvSpPr>
                <a:spLocks noChangeShapeType="1"/>
              </p:cNvSpPr>
              <p:nvPr/>
            </p:nvSpPr>
            <p:spPr bwMode="auto">
              <a:xfrm>
                <a:off x="2626" y="216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5" name="Line 2064"/>
              <p:cNvSpPr>
                <a:spLocks noChangeShapeType="1"/>
              </p:cNvSpPr>
              <p:nvPr/>
            </p:nvSpPr>
            <p:spPr bwMode="auto">
              <a:xfrm>
                <a:off x="2294" y="16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6" name="Line 2065"/>
              <p:cNvSpPr>
                <a:spLocks noChangeShapeType="1"/>
              </p:cNvSpPr>
              <p:nvPr/>
            </p:nvSpPr>
            <p:spPr bwMode="auto">
              <a:xfrm>
                <a:off x="2306" y="16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7" name="Line 2066"/>
              <p:cNvSpPr>
                <a:spLocks noChangeShapeType="1"/>
              </p:cNvSpPr>
              <p:nvPr/>
            </p:nvSpPr>
            <p:spPr bwMode="auto">
              <a:xfrm>
                <a:off x="2316" y="165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8" name="Line 2067"/>
              <p:cNvSpPr>
                <a:spLocks noChangeShapeType="1"/>
              </p:cNvSpPr>
              <p:nvPr/>
            </p:nvSpPr>
            <p:spPr bwMode="auto">
              <a:xfrm>
                <a:off x="2328" y="168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9" name="Line 2068"/>
              <p:cNvSpPr>
                <a:spLocks noChangeShapeType="1"/>
              </p:cNvSpPr>
              <p:nvPr/>
            </p:nvSpPr>
            <p:spPr bwMode="auto">
              <a:xfrm>
                <a:off x="2340" y="17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0" name="Line 2069"/>
              <p:cNvSpPr>
                <a:spLocks noChangeShapeType="1"/>
              </p:cNvSpPr>
              <p:nvPr/>
            </p:nvSpPr>
            <p:spPr bwMode="auto">
              <a:xfrm>
                <a:off x="2350" y="17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1" name="Line 2070"/>
              <p:cNvSpPr>
                <a:spLocks noChangeShapeType="1"/>
              </p:cNvSpPr>
              <p:nvPr/>
            </p:nvSpPr>
            <p:spPr bwMode="auto">
              <a:xfrm>
                <a:off x="2362" y="17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2" name="Line 2071"/>
              <p:cNvSpPr>
                <a:spLocks noChangeShapeType="1"/>
              </p:cNvSpPr>
              <p:nvPr/>
            </p:nvSpPr>
            <p:spPr bwMode="auto">
              <a:xfrm>
                <a:off x="2374" y="176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3" name="Line 2072"/>
              <p:cNvSpPr>
                <a:spLocks noChangeShapeType="1"/>
              </p:cNvSpPr>
              <p:nvPr/>
            </p:nvSpPr>
            <p:spPr bwMode="auto">
              <a:xfrm>
                <a:off x="2386" y="178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4" name="Line 2073"/>
              <p:cNvSpPr>
                <a:spLocks noChangeShapeType="1"/>
              </p:cNvSpPr>
              <p:nvPr/>
            </p:nvSpPr>
            <p:spPr bwMode="auto">
              <a:xfrm>
                <a:off x="2396" y="180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5" name="Line 2074"/>
              <p:cNvSpPr>
                <a:spLocks noChangeShapeType="1"/>
              </p:cNvSpPr>
              <p:nvPr/>
            </p:nvSpPr>
            <p:spPr bwMode="auto">
              <a:xfrm>
                <a:off x="2408" y="18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6" name="Line 2075"/>
              <p:cNvSpPr>
                <a:spLocks noChangeShapeType="1"/>
              </p:cNvSpPr>
              <p:nvPr/>
            </p:nvSpPr>
            <p:spPr bwMode="auto">
              <a:xfrm>
                <a:off x="2420" y="18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7" name="Line 2076"/>
              <p:cNvSpPr>
                <a:spLocks noChangeShapeType="1"/>
              </p:cNvSpPr>
              <p:nvPr/>
            </p:nvSpPr>
            <p:spPr bwMode="auto">
              <a:xfrm>
                <a:off x="2430" y="18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8" name="Line 2077"/>
              <p:cNvSpPr>
                <a:spLocks noChangeShapeType="1"/>
              </p:cNvSpPr>
              <p:nvPr/>
            </p:nvSpPr>
            <p:spPr bwMode="auto">
              <a:xfrm>
                <a:off x="2442" y="18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69" name="Line 2078"/>
              <p:cNvSpPr>
                <a:spLocks noChangeShapeType="1"/>
              </p:cNvSpPr>
              <p:nvPr/>
            </p:nvSpPr>
            <p:spPr bwMode="auto">
              <a:xfrm>
                <a:off x="2454" y="19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0" name="Line 2079"/>
              <p:cNvSpPr>
                <a:spLocks noChangeShapeType="1"/>
              </p:cNvSpPr>
              <p:nvPr/>
            </p:nvSpPr>
            <p:spPr bwMode="auto">
              <a:xfrm>
                <a:off x="2464" y="19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1" name="Line 2080"/>
              <p:cNvSpPr>
                <a:spLocks noChangeShapeType="1"/>
              </p:cNvSpPr>
              <p:nvPr/>
            </p:nvSpPr>
            <p:spPr bwMode="auto">
              <a:xfrm>
                <a:off x="2476" y="19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2" name="Line 2081"/>
              <p:cNvSpPr>
                <a:spLocks noChangeShapeType="1"/>
              </p:cNvSpPr>
              <p:nvPr/>
            </p:nvSpPr>
            <p:spPr bwMode="auto">
              <a:xfrm>
                <a:off x="2488" y="19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3" name="Line 2082"/>
              <p:cNvSpPr>
                <a:spLocks noChangeShapeType="1"/>
              </p:cNvSpPr>
              <p:nvPr/>
            </p:nvSpPr>
            <p:spPr bwMode="auto">
              <a:xfrm>
                <a:off x="2500" y="199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4" name="Line 2083"/>
              <p:cNvSpPr>
                <a:spLocks noChangeShapeType="1"/>
              </p:cNvSpPr>
              <p:nvPr/>
            </p:nvSpPr>
            <p:spPr bwMode="auto">
              <a:xfrm>
                <a:off x="2510" y="20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5" name="Line 2084"/>
              <p:cNvSpPr>
                <a:spLocks noChangeShapeType="1"/>
              </p:cNvSpPr>
              <p:nvPr/>
            </p:nvSpPr>
            <p:spPr bwMode="auto">
              <a:xfrm>
                <a:off x="2522" y="20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6" name="Line 2085"/>
              <p:cNvSpPr>
                <a:spLocks noChangeShapeType="1"/>
              </p:cNvSpPr>
              <p:nvPr/>
            </p:nvSpPr>
            <p:spPr bwMode="auto">
              <a:xfrm>
                <a:off x="2534" y="206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7" name="Line 2086"/>
              <p:cNvSpPr>
                <a:spLocks noChangeShapeType="1"/>
              </p:cNvSpPr>
              <p:nvPr/>
            </p:nvSpPr>
            <p:spPr bwMode="auto">
              <a:xfrm>
                <a:off x="2544" y="20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8" name="Line 2087"/>
              <p:cNvSpPr>
                <a:spLocks noChangeShapeType="1"/>
              </p:cNvSpPr>
              <p:nvPr/>
            </p:nvSpPr>
            <p:spPr bwMode="auto">
              <a:xfrm>
                <a:off x="2556" y="21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9" name="Line 2088"/>
              <p:cNvSpPr>
                <a:spLocks noChangeShapeType="1"/>
              </p:cNvSpPr>
              <p:nvPr/>
            </p:nvSpPr>
            <p:spPr bwMode="auto">
              <a:xfrm>
                <a:off x="2568" y="212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0" name="Line 2089"/>
              <p:cNvSpPr>
                <a:spLocks noChangeShapeType="1"/>
              </p:cNvSpPr>
              <p:nvPr/>
            </p:nvSpPr>
            <p:spPr bwMode="auto">
              <a:xfrm>
                <a:off x="2578" y="21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1" name="Line 2090"/>
              <p:cNvSpPr>
                <a:spLocks noChangeShapeType="1"/>
              </p:cNvSpPr>
              <p:nvPr/>
            </p:nvSpPr>
            <p:spPr bwMode="auto">
              <a:xfrm>
                <a:off x="2590" y="21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2" name="Line 2091"/>
              <p:cNvSpPr>
                <a:spLocks noChangeShapeType="1"/>
              </p:cNvSpPr>
              <p:nvPr/>
            </p:nvSpPr>
            <p:spPr bwMode="auto">
              <a:xfrm>
                <a:off x="2602" y="21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3" name="Line 2092"/>
              <p:cNvSpPr>
                <a:spLocks noChangeShapeType="1"/>
              </p:cNvSpPr>
              <p:nvPr/>
            </p:nvSpPr>
            <p:spPr bwMode="auto">
              <a:xfrm>
                <a:off x="2614" y="2208"/>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4" name="Line 2093"/>
              <p:cNvSpPr>
                <a:spLocks noChangeShapeType="1"/>
              </p:cNvSpPr>
              <p:nvPr/>
            </p:nvSpPr>
            <p:spPr bwMode="auto">
              <a:xfrm>
                <a:off x="2624" y="22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5" name="Line 2094"/>
              <p:cNvSpPr>
                <a:spLocks noChangeShapeType="1"/>
              </p:cNvSpPr>
              <p:nvPr/>
            </p:nvSpPr>
            <p:spPr bwMode="auto">
              <a:xfrm>
                <a:off x="2636" y="22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6" name="Line 2095"/>
              <p:cNvSpPr>
                <a:spLocks noChangeShapeType="1"/>
              </p:cNvSpPr>
              <p:nvPr/>
            </p:nvSpPr>
            <p:spPr bwMode="auto">
              <a:xfrm>
                <a:off x="2648" y="227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7" name="Line 2096"/>
              <p:cNvSpPr>
                <a:spLocks noChangeShapeType="1"/>
              </p:cNvSpPr>
              <p:nvPr/>
            </p:nvSpPr>
            <p:spPr bwMode="auto">
              <a:xfrm>
                <a:off x="2658" y="22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8" name="Line 2097"/>
              <p:cNvSpPr>
                <a:spLocks noChangeShapeType="1"/>
              </p:cNvSpPr>
              <p:nvPr/>
            </p:nvSpPr>
            <p:spPr bwMode="auto">
              <a:xfrm>
                <a:off x="2250" y="16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9" name="Line 2098"/>
              <p:cNvSpPr>
                <a:spLocks noChangeShapeType="1"/>
              </p:cNvSpPr>
              <p:nvPr/>
            </p:nvSpPr>
            <p:spPr bwMode="auto">
              <a:xfrm>
                <a:off x="2270" y="164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0" name="Line 2099"/>
              <p:cNvSpPr>
                <a:spLocks noChangeShapeType="1"/>
              </p:cNvSpPr>
              <p:nvPr/>
            </p:nvSpPr>
            <p:spPr bwMode="auto">
              <a:xfrm>
                <a:off x="2288" y="16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1" name="Line 2100"/>
              <p:cNvSpPr>
                <a:spLocks noChangeShapeType="1"/>
              </p:cNvSpPr>
              <p:nvPr/>
            </p:nvSpPr>
            <p:spPr bwMode="auto">
              <a:xfrm>
                <a:off x="2308" y="17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2" name="Line 2101"/>
              <p:cNvSpPr>
                <a:spLocks noChangeShapeType="1"/>
              </p:cNvSpPr>
              <p:nvPr/>
            </p:nvSpPr>
            <p:spPr bwMode="auto">
              <a:xfrm>
                <a:off x="2326" y="174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3" name="Line 2102"/>
              <p:cNvSpPr>
                <a:spLocks noChangeShapeType="1"/>
              </p:cNvSpPr>
              <p:nvPr/>
            </p:nvSpPr>
            <p:spPr bwMode="auto">
              <a:xfrm>
                <a:off x="2346" y="178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4" name="Line 2103"/>
              <p:cNvSpPr>
                <a:spLocks noChangeShapeType="1"/>
              </p:cNvSpPr>
              <p:nvPr/>
            </p:nvSpPr>
            <p:spPr bwMode="auto">
              <a:xfrm>
                <a:off x="2366" y="181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5" name="Line 2104"/>
              <p:cNvSpPr>
                <a:spLocks noChangeShapeType="1"/>
              </p:cNvSpPr>
              <p:nvPr/>
            </p:nvSpPr>
            <p:spPr bwMode="auto">
              <a:xfrm>
                <a:off x="2384" y="185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6" name="Line 2105"/>
              <p:cNvSpPr>
                <a:spLocks noChangeShapeType="1"/>
              </p:cNvSpPr>
              <p:nvPr/>
            </p:nvSpPr>
            <p:spPr bwMode="auto">
              <a:xfrm>
                <a:off x="2404" y="188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7" name="Line 2106"/>
              <p:cNvSpPr>
                <a:spLocks noChangeShapeType="1"/>
              </p:cNvSpPr>
              <p:nvPr/>
            </p:nvSpPr>
            <p:spPr bwMode="auto">
              <a:xfrm>
                <a:off x="2422" y="192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8" name="Line 2107"/>
              <p:cNvSpPr>
                <a:spLocks noChangeShapeType="1"/>
              </p:cNvSpPr>
              <p:nvPr/>
            </p:nvSpPr>
            <p:spPr bwMode="auto">
              <a:xfrm>
                <a:off x="2442" y="195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9" name="Line 2108"/>
              <p:cNvSpPr>
                <a:spLocks noChangeShapeType="1"/>
              </p:cNvSpPr>
              <p:nvPr/>
            </p:nvSpPr>
            <p:spPr bwMode="auto">
              <a:xfrm>
                <a:off x="2462" y="199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0" name="Line 2109"/>
              <p:cNvSpPr>
                <a:spLocks noChangeShapeType="1"/>
              </p:cNvSpPr>
              <p:nvPr/>
            </p:nvSpPr>
            <p:spPr bwMode="auto">
              <a:xfrm>
                <a:off x="2480" y="202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1" name="Line 2110"/>
              <p:cNvSpPr>
                <a:spLocks noChangeShapeType="1"/>
              </p:cNvSpPr>
              <p:nvPr/>
            </p:nvSpPr>
            <p:spPr bwMode="auto">
              <a:xfrm>
                <a:off x="2500" y="206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2" name="Line 2111"/>
              <p:cNvSpPr>
                <a:spLocks noChangeShapeType="1"/>
              </p:cNvSpPr>
              <p:nvPr/>
            </p:nvSpPr>
            <p:spPr bwMode="auto">
              <a:xfrm>
                <a:off x="2520" y="209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3" name="Line 2112"/>
              <p:cNvSpPr>
                <a:spLocks noChangeShapeType="1"/>
              </p:cNvSpPr>
              <p:nvPr/>
            </p:nvSpPr>
            <p:spPr bwMode="auto">
              <a:xfrm>
                <a:off x="2538" y="213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4" name="Line 2113"/>
              <p:cNvSpPr>
                <a:spLocks noChangeShapeType="1"/>
              </p:cNvSpPr>
              <p:nvPr/>
            </p:nvSpPr>
            <p:spPr bwMode="auto">
              <a:xfrm>
                <a:off x="2558" y="216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5" name="Line 2114"/>
              <p:cNvSpPr>
                <a:spLocks noChangeShapeType="1"/>
              </p:cNvSpPr>
              <p:nvPr/>
            </p:nvSpPr>
            <p:spPr bwMode="auto">
              <a:xfrm>
                <a:off x="2576" y="2202"/>
                <a:ext cx="6" cy="1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6" name="Line 2115"/>
              <p:cNvSpPr>
                <a:spLocks noChangeShapeType="1"/>
              </p:cNvSpPr>
              <p:nvPr/>
            </p:nvSpPr>
            <p:spPr bwMode="auto">
              <a:xfrm>
                <a:off x="2206" y="15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7" name="Line 2116"/>
              <p:cNvSpPr>
                <a:spLocks noChangeShapeType="1"/>
              </p:cNvSpPr>
              <p:nvPr/>
            </p:nvSpPr>
            <p:spPr bwMode="auto">
              <a:xfrm>
                <a:off x="2218" y="16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8" name="Line 2117"/>
              <p:cNvSpPr>
                <a:spLocks noChangeShapeType="1"/>
              </p:cNvSpPr>
              <p:nvPr/>
            </p:nvSpPr>
            <p:spPr bwMode="auto">
              <a:xfrm>
                <a:off x="2228" y="16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9" name="Line 2118"/>
              <p:cNvSpPr>
                <a:spLocks noChangeShapeType="1"/>
              </p:cNvSpPr>
              <p:nvPr/>
            </p:nvSpPr>
            <p:spPr bwMode="auto">
              <a:xfrm>
                <a:off x="2240" y="16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0" name="Line 2119"/>
              <p:cNvSpPr>
                <a:spLocks noChangeShapeType="1"/>
              </p:cNvSpPr>
              <p:nvPr/>
            </p:nvSpPr>
            <p:spPr bwMode="auto">
              <a:xfrm>
                <a:off x="2252" y="16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1" name="Line 2120"/>
              <p:cNvSpPr>
                <a:spLocks noChangeShapeType="1"/>
              </p:cNvSpPr>
              <p:nvPr/>
            </p:nvSpPr>
            <p:spPr bwMode="auto">
              <a:xfrm>
                <a:off x="2262" y="17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2" name="Line 2121"/>
              <p:cNvSpPr>
                <a:spLocks noChangeShapeType="1"/>
              </p:cNvSpPr>
              <p:nvPr/>
            </p:nvSpPr>
            <p:spPr bwMode="auto">
              <a:xfrm>
                <a:off x="2274" y="17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3" name="Line 2122"/>
              <p:cNvSpPr>
                <a:spLocks noChangeShapeType="1"/>
              </p:cNvSpPr>
              <p:nvPr/>
            </p:nvSpPr>
            <p:spPr bwMode="auto">
              <a:xfrm>
                <a:off x="2286" y="17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4" name="Line 2123"/>
              <p:cNvSpPr>
                <a:spLocks noChangeShapeType="1"/>
              </p:cNvSpPr>
              <p:nvPr/>
            </p:nvSpPr>
            <p:spPr bwMode="auto">
              <a:xfrm>
                <a:off x="2296" y="17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5" name="Line 2124"/>
              <p:cNvSpPr>
                <a:spLocks noChangeShapeType="1"/>
              </p:cNvSpPr>
              <p:nvPr/>
            </p:nvSpPr>
            <p:spPr bwMode="auto">
              <a:xfrm>
                <a:off x="2308" y="17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6" name="Line 2125"/>
              <p:cNvSpPr>
                <a:spLocks noChangeShapeType="1"/>
              </p:cNvSpPr>
              <p:nvPr/>
            </p:nvSpPr>
            <p:spPr bwMode="auto">
              <a:xfrm>
                <a:off x="2320" y="1810"/>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7" name="Line 2126"/>
              <p:cNvSpPr>
                <a:spLocks noChangeShapeType="1"/>
              </p:cNvSpPr>
              <p:nvPr/>
            </p:nvSpPr>
            <p:spPr bwMode="auto">
              <a:xfrm>
                <a:off x="2330" y="18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8" name="Line 2127"/>
              <p:cNvSpPr>
                <a:spLocks noChangeShapeType="1"/>
              </p:cNvSpPr>
              <p:nvPr/>
            </p:nvSpPr>
            <p:spPr bwMode="auto">
              <a:xfrm>
                <a:off x="2342" y="185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9" name="Line 2128"/>
              <p:cNvSpPr>
                <a:spLocks noChangeShapeType="1"/>
              </p:cNvSpPr>
              <p:nvPr/>
            </p:nvSpPr>
            <p:spPr bwMode="auto">
              <a:xfrm>
                <a:off x="2354" y="1874"/>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0" name="Line 2129"/>
              <p:cNvSpPr>
                <a:spLocks noChangeShapeType="1"/>
              </p:cNvSpPr>
              <p:nvPr/>
            </p:nvSpPr>
            <p:spPr bwMode="auto">
              <a:xfrm>
                <a:off x="2364" y="189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1" name="Line 2130"/>
              <p:cNvSpPr>
                <a:spLocks noChangeShapeType="1"/>
              </p:cNvSpPr>
              <p:nvPr/>
            </p:nvSpPr>
            <p:spPr bwMode="auto">
              <a:xfrm>
                <a:off x="2376" y="19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2" name="Line 2131"/>
              <p:cNvSpPr>
                <a:spLocks noChangeShapeType="1"/>
              </p:cNvSpPr>
              <p:nvPr/>
            </p:nvSpPr>
            <p:spPr bwMode="auto">
              <a:xfrm>
                <a:off x="2388" y="193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3" name="Line 2132"/>
              <p:cNvSpPr>
                <a:spLocks noChangeShapeType="1"/>
              </p:cNvSpPr>
              <p:nvPr/>
            </p:nvSpPr>
            <p:spPr bwMode="auto">
              <a:xfrm>
                <a:off x="2398" y="195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4" name="Line 2133"/>
              <p:cNvSpPr>
                <a:spLocks noChangeShapeType="1"/>
              </p:cNvSpPr>
              <p:nvPr/>
            </p:nvSpPr>
            <p:spPr bwMode="auto">
              <a:xfrm>
                <a:off x="2410" y="197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5" name="Line 2134"/>
              <p:cNvSpPr>
                <a:spLocks noChangeShapeType="1"/>
              </p:cNvSpPr>
              <p:nvPr/>
            </p:nvSpPr>
            <p:spPr bwMode="auto">
              <a:xfrm>
                <a:off x="2422" y="200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6" name="Line 2135"/>
              <p:cNvSpPr>
                <a:spLocks noChangeShapeType="1"/>
              </p:cNvSpPr>
              <p:nvPr/>
            </p:nvSpPr>
            <p:spPr bwMode="auto">
              <a:xfrm>
                <a:off x="2432" y="20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7" name="Line 2136"/>
              <p:cNvSpPr>
                <a:spLocks noChangeShapeType="1"/>
              </p:cNvSpPr>
              <p:nvPr/>
            </p:nvSpPr>
            <p:spPr bwMode="auto">
              <a:xfrm>
                <a:off x="2444" y="20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8" name="Line 2137"/>
              <p:cNvSpPr>
                <a:spLocks noChangeShapeType="1"/>
              </p:cNvSpPr>
              <p:nvPr/>
            </p:nvSpPr>
            <p:spPr bwMode="auto">
              <a:xfrm>
                <a:off x="2456" y="2064"/>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9" name="Line 2138"/>
              <p:cNvSpPr>
                <a:spLocks noChangeShapeType="1"/>
              </p:cNvSpPr>
              <p:nvPr/>
            </p:nvSpPr>
            <p:spPr bwMode="auto">
              <a:xfrm>
                <a:off x="2466" y="20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0" name="Line 2139"/>
              <p:cNvSpPr>
                <a:spLocks noChangeShapeType="1"/>
              </p:cNvSpPr>
              <p:nvPr/>
            </p:nvSpPr>
            <p:spPr bwMode="auto">
              <a:xfrm>
                <a:off x="2478" y="21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1" name="Line 2140"/>
              <p:cNvSpPr>
                <a:spLocks noChangeShapeType="1"/>
              </p:cNvSpPr>
              <p:nvPr/>
            </p:nvSpPr>
            <p:spPr bwMode="auto">
              <a:xfrm>
                <a:off x="2488" y="21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2" name="Line 2141"/>
              <p:cNvSpPr>
                <a:spLocks noChangeShapeType="1"/>
              </p:cNvSpPr>
              <p:nvPr/>
            </p:nvSpPr>
            <p:spPr bwMode="auto">
              <a:xfrm>
                <a:off x="2500" y="21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3" name="Line 2142"/>
              <p:cNvSpPr>
                <a:spLocks noChangeShapeType="1"/>
              </p:cNvSpPr>
              <p:nvPr/>
            </p:nvSpPr>
            <p:spPr bwMode="auto">
              <a:xfrm>
                <a:off x="2512" y="21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4" name="Line 2143"/>
              <p:cNvSpPr>
                <a:spLocks noChangeShapeType="1"/>
              </p:cNvSpPr>
              <p:nvPr/>
            </p:nvSpPr>
            <p:spPr bwMode="auto">
              <a:xfrm>
                <a:off x="2522" y="21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5" name="Line 2144"/>
              <p:cNvSpPr>
                <a:spLocks noChangeShapeType="1"/>
              </p:cNvSpPr>
              <p:nvPr/>
            </p:nvSpPr>
            <p:spPr bwMode="auto">
              <a:xfrm>
                <a:off x="2534" y="22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6" name="Line 2145"/>
              <p:cNvSpPr>
                <a:spLocks noChangeShapeType="1"/>
              </p:cNvSpPr>
              <p:nvPr/>
            </p:nvSpPr>
            <p:spPr bwMode="auto">
              <a:xfrm>
                <a:off x="2546" y="22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7" name="Line 2146"/>
              <p:cNvSpPr>
                <a:spLocks noChangeShapeType="1"/>
              </p:cNvSpPr>
              <p:nvPr/>
            </p:nvSpPr>
            <p:spPr bwMode="auto">
              <a:xfrm>
                <a:off x="2556" y="22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8" name="Line 2147"/>
              <p:cNvSpPr>
                <a:spLocks noChangeShapeType="1"/>
              </p:cNvSpPr>
              <p:nvPr/>
            </p:nvSpPr>
            <p:spPr bwMode="auto">
              <a:xfrm>
                <a:off x="2568" y="22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9" name="Line 2148"/>
              <p:cNvSpPr>
                <a:spLocks noChangeShapeType="1"/>
              </p:cNvSpPr>
              <p:nvPr/>
            </p:nvSpPr>
            <p:spPr bwMode="auto">
              <a:xfrm>
                <a:off x="2162" y="159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0" name="Line 2149"/>
              <p:cNvSpPr>
                <a:spLocks noChangeShapeType="1"/>
              </p:cNvSpPr>
              <p:nvPr/>
            </p:nvSpPr>
            <p:spPr bwMode="auto">
              <a:xfrm>
                <a:off x="2182" y="162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1" name="Line 2150"/>
              <p:cNvSpPr>
                <a:spLocks noChangeShapeType="1"/>
              </p:cNvSpPr>
              <p:nvPr/>
            </p:nvSpPr>
            <p:spPr bwMode="auto">
              <a:xfrm>
                <a:off x="2200" y="166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2" name="Line 2151"/>
              <p:cNvSpPr>
                <a:spLocks noChangeShapeType="1"/>
              </p:cNvSpPr>
              <p:nvPr/>
            </p:nvSpPr>
            <p:spPr bwMode="auto">
              <a:xfrm>
                <a:off x="2220" y="169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3" name="Line 2152"/>
              <p:cNvSpPr>
                <a:spLocks noChangeShapeType="1"/>
              </p:cNvSpPr>
              <p:nvPr/>
            </p:nvSpPr>
            <p:spPr bwMode="auto">
              <a:xfrm>
                <a:off x="2238" y="173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4" name="Line 2153"/>
              <p:cNvSpPr>
                <a:spLocks noChangeShapeType="1"/>
              </p:cNvSpPr>
              <p:nvPr/>
            </p:nvSpPr>
            <p:spPr bwMode="auto">
              <a:xfrm>
                <a:off x="2258" y="176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5" name="Line 2154"/>
              <p:cNvSpPr>
                <a:spLocks noChangeShapeType="1"/>
              </p:cNvSpPr>
              <p:nvPr/>
            </p:nvSpPr>
            <p:spPr bwMode="auto">
              <a:xfrm>
                <a:off x="2276" y="180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6" name="Line 2155"/>
              <p:cNvSpPr>
                <a:spLocks noChangeShapeType="1"/>
              </p:cNvSpPr>
              <p:nvPr/>
            </p:nvSpPr>
            <p:spPr bwMode="auto">
              <a:xfrm>
                <a:off x="2296" y="183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7" name="Line 2156"/>
              <p:cNvSpPr>
                <a:spLocks noChangeShapeType="1"/>
              </p:cNvSpPr>
              <p:nvPr/>
            </p:nvSpPr>
            <p:spPr bwMode="auto">
              <a:xfrm>
                <a:off x="2314" y="187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8" name="Line 2157"/>
              <p:cNvSpPr>
                <a:spLocks noChangeShapeType="1"/>
              </p:cNvSpPr>
              <p:nvPr/>
            </p:nvSpPr>
            <p:spPr bwMode="auto">
              <a:xfrm>
                <a:off x="2334" y="190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9" name="Line 2158"/>
              <p:cNvSpPr>
                <a:spLocks noChangeShapeType="1"/>
              </p:cNvSpPr>
              <p:nvPr/>
            </p:nvSpPr>
            <p:spPr bwMode="auto">
              <a:xfrm>
                <a:off x="2352" y="194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0" name="Line 2159"/>
              <p:cNvSpPr>
                <a:spLocks noChangeShapeType="1"/>
              </p:cNvSpPr>
              <p:nvPr/>
            </p:nvSpPr>
            <p:spPr bwMode="auto">
              <a:xfrm>
                <a:off x="2372" y="19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1" name="Line 2160"/>
              <p:cNvSpPr>
                <a:spLocks noChangeShapeType="1"/>
              </p:cNvSpPr>
              <p:nvPr/>
            </p:nvSpPr>
            <p:spPr bwMode="auto">
              <a:xfrm>
                <a:off x="2390" y="201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2" name="Line 2161"/>
              <p:cNvSpPr>
                <a:spLocks noChangeShapeType="1"/>
              </p:cNvSpPr>
              <p:nvPr/>
            </p:nvSpPr>
            <p:spPr bwMode="auto">
              <a:xfrm>
                <a:off x="2410" y="204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3" name="Line 2162"/>
              <p:cNvSpPr>
                <a:spLocks noChangeShapeType="1"/>
              </p:cNvSpPr>
              <p:nvPr/>
            </p:nvSpPr>
            <p:spPr bwMode="auto">
              <a:xfrm>
                <a:off x="2428" y="208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4" name="Line 2163"/>
              <p:cNvSpPr>
                <a:spLocks noChangeShapeType="1"/>
              </p:cNvSpPr>
              <p:nvPr/>
            </p:nvSpPr>
            <p:spPr bwMode="auto">
              <a:xfrm>
                <a:off x="2448" y="211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5" name="Line 2164"/>
              <p:cNvSpPr>
                <a:spLocks noChangeShapeType="1"/>
              </p:cNvSpPr>
              <p:nvPr/>
            </p:nvSpPr>
            <p:spPr bwMode="auto">
              <a:xfrm>
                <a:off x="2466" y="215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6" name="Line 2165"/>
              <p:cNvSpPr>
                <a:spLocks noChangeShapeType="1"/>
              </p:cNvSpPr>
              <p:nvPr/>
            </p:nvSpPr>
            <p:spPr bwMode="auto">
              <a:xfrm>
                <a:off x="2486" y="2188"/>
                <a:ext cx="1" cy="1"/>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7" name="Line 2166"/>
              <p:cNvSpPr>
                <a:spLocks noChangeShapeType="1"/>
              </p:cNvSpPr>
              <p:nvPr/>
            </p:nvSpPr>
            <p:spPr bwMode="auto">
              <a:xfrm>
                <a:off x="2116" y="15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8" name="Line 2167"/>
              <p:cNvSpPr>
                <a:spLocks noChangeShapeType="1"/>
              </p:cNvSpPr>
              <p:nvPr/>
            </p:nvSpPr>
            <p:spPr bwMode="auto">
              <a:xfrm>
                <a:off x="2128" y="16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9" name="Line 2168"/>
              <p:cNvSpPr>
                <a:spLocks noChangeShapeType="1"/>
              </p:cNvSpPr>
              <p:nvPr/>
            </p:nvSpPr>
            <p:spPr bwMode="auto">
              <a:xfrm>
                <a:off x="2138" y="162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0" name="Line 2169"/>
              <p:cNvSpPr>
                <a:spLocks noChangeShapeType="1"/>
              </p:cNvSpPr>
              <p:nvPr/>
            </p:nvSpPr>
            <p:spPr bwMode="auto">
              <a:xfrm>
                <a:off x="2150" y="164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1" name="Line 2170"/>
              <p:cNvSpPr>
                <a:spLocks noChangeShapeType="1"/>
              </p:cNvSpPr>
              <p:nvPr/>
            </p:nvSpPr>
            <p:spPr bwMode="auto">
              <a:xfrm>
                <a:off x="2162" y="166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2" name="Line 2171"/>
              <p:cNvSpPr>
                <a:spLocks noChangeShapeType="1"/>
              </p:cNvSpPr>
              <p:nvPr/>
            </p:nvSpPr>
            <p:spPr bwMode="auto">
              <a:xfrm>
                <a:off x="2172" y="168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3" name="Line 2172"/>
              <p:cNvSpPr>
                <a:spLocks noChangeShapeType="1"/>
              </p:cNvSpPr>
              <p:nvPr/>
            </p:nvSpPr>
            <p:spPr bwMode="auto">
              <a:xfrm>
                <a:off x="2184" y="170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4" name="Line 2173"/>
              <p:cNvSpPr>
                <a:spLocks noChangeShapeType="1"/>
              </p:cNvSpPr>
              <p:nvPr/>
            </p:nvSpPr>
            <p:spPr bwMode="auto">
              <a:xfrm>
                <a:off x="2196" y="17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5" name="Line 2174"/>
              <p:cNvSpPr>
                <a:spLocks noChangeShapeType="1"/>
              </p:cNvSpPr>
              <p:nvPr/>
            </p:nvSpPr>
            <p:spPr bwMode="auto">
              <a:xfrm>
                <a:off x="2206" y="17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6" name="Line 2175"/>
              <p:cNvSpPr>
                <a:spLocks noChangeShapeType="1"/>
              </p:cNvSpPr>
              <p:nvPr/>
            </p:nvSpPr>
            <p:spPr bwMode="auto">
              <a:xfrm>
                <a:off x="2218" y="17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7" name="Line 2176"/>
              <p:cNvSpPr>
                <a:spLocks noChangeShapeType="1"/>
              </p:cNvSpPr>
              <p:nvPr/>
            </p:nvSpPr>
            <p:spPr bwMode="auto">
              <a:xfrm>
                <a:off x="2230" y="17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8" name="Line 2177"/>
              <p:cNvSpPr>
                <a:spLocks noChangeShapeType="1"/>
              </p:cNvSpPr>
              <p:nvPr/>
            </p:nvSpPr>
            <p:spPr bwMode="auto">
              <a:xfrm>
                <a:off x="2242" y="181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9" name="Line 2178"/>
              <p:cNvSpPr>
                <a:spLocks noChangeShapeType="1"/>
              </p:cNvSpPr>
              <p:nvPr/>
            </p:nvSpPr>
            <p:spPr bwMode="auto">
              <a:xfrm>
                <a:off x="2252" y="18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0" name="Line 2179"/>
              <p:cNvSpPr>
                <a:spLocks noChangeShapeType="1"/>
              </p:cNvSpPr>
              <p:nvPr/>
            </p:nvSpPr>
            <p:spPr bwMode="auto">
              <a:xfrm>
                <a:off x="2264" y="18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1" name="Line 2180"/>
              <p:cNvSpPr>
                <a:spLocks noChangeShapeType="1"/>
              </p:cNvSpPr>
              <p:nvPr/>
            </p:nvSpPr>
            <p:spPr bwMode="auto">
              <a:xfrm>
                <a:off x="2276" y="1876"/>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2" name="Line 2181"/>
              <p:cNvSpPr>
                <a:spLocks noChangeShapeType="1"/>
              </p:cNvSpPr>
              <p:nvPr/>
            </p:nvSpPr>
            <p:spPr bwMode="auto">
              <a:xfrm>
                <a:off x="2286" y="189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3" name="Line 2182"/>
              <p:cNvSpPr>
                <a:spLocks noChangeShapeType="1"/>
              </p:cNvSpPr>
              <p:nvPr/>
            </p:nvSpPr>
            <p:spPr bwMode="auto">
              <a:xfrm>
                <a:off x="2298" y="191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4" name="Line 2183"/>
              <p:cNvSpPr>
                <a:spLocks noChangeShapeType="1"/>
              </p:cNvSpPr>
              <p:nvPr/>
            </p:nvSpPr>
            <p:spPr bwMode="auto">
              <a:xfrm>
                <a:off x="2310" y="194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5" name="Line 2184"/>
              <p:cNvSpPr>
                <a:spLocks noChangeShapeType="1"/>
              </p:cNvSpPr>
              <p:nvPr/>
            </p:nvSpPr>
            <p:spPr bwMode="auto">
              <a:xfrm>
                <a:off x="2320" y="196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6" name="Line 2185"/>
              <p:cNvSpPr>
                <a:spLocks noChangeShapeType="1"/>
              </p:cNvSpPr>
              <p:nvPr/>
            </p:nvSpPr>
            <p:spPr bwMode="auto">
              <a:xfrm>
                <a:off x="2332" y="198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7" name="Line 2186"/>
              <p:cNvSpPr>
                <a:spLocks noChangeShapeType="1"/>
              </p:cNvSpPr>
              <p:nvPr/>
            </p:nvSpPr>
            <p:spPr bwMode="auto">
              <a:xfrm>
                <a:off x="2344" y="20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8" name="Line 2187"/>
              <p:cNvSpPr>
                <a:spLocks noChangeShapeType="1"/>
              </p:cNvSpPr>
              <p:nvPr/>
            </p:nvSpPr>
            <p:spPr bwMode="auto">
              <a:xfrm>
                <a:off x="2354" y="20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9" name="Line 2188"/>
              <p:cNvSpPr>
                <a:spLocks noChangeShapeType="1"/>
              </p:cNvSpPr>
              <p:nvPr/>
            </p:nvSpPr>
            <p:spPr bwMode="auto">
              <a:xfrm>
                <a:off x="2366" y="20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0" name="Line 2189"/>
              <p:cNvSpPr>
                <a:spLocks noChangeShapeType="1"/>
              </p:cNvSpPr>
              <p:nvPr/>
            </p:nvSpPr>
            <p:spPr bwMode="auto">
              <a:xfrm>
                <a:off x="2378" y="20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1" name="Line 2190"/>
              <p:cNvSpPr>
                <a:spLocks noChangeShapeType="1"/>
              </p:cNvSpPr>
              <p:nvPr/>
            </p:nvSpPr>
            <p:spPr bwMode="auto">
              <a:xfrm>
                <a:off x="2388" y="20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2" name="Line 2191"/>
              <p:cNvSpPr>
                <a:spLocks noChangeShapeType="1"/>
              </p:cNvSpPr>
              <p:nvPr/>
            </p:nvSpPr>
            <p:spPr bwMode="auto">
              <a:xfrm>
                <a:off x="2400" y="21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3" name="Line 2192"/>
              <p:cNvSpPr>
                <a:spLocks noChangeShapeType="1"/>
              </p:cNvSpPr>
              <p:nvPr/>
            </p:nvSpPr>
            <p:spPr bwMode="auto">
              <a:xfrm>
                <a:off x="2412" y="21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4" name="Line 2193"/>
              <p:cNvSpPr>
                <a:spLocks noChangeShapeType="1"/>
              </p:cNvSpPr>
              <p:nvPr/>
            </p:nvSpPr>
            <p:spPr bwMode="auto">
              <a:xfrm>
                <a:off x="2422" y="21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5" name="Line 2194"/>
              <p:cNvSpPr>
                <a:spLocks noChangeShapeType="1"/>
              </p:cNvSpPr>
              <p:nvPr/>
            </p:nvSpPr>
            <p:spPr bwMode="auto">
              <a:xfrm>
                <a:off x="2434" y="217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6" name="Line 2195"/>
              <p:cNvSpPr>
                <a:spLocks noChangeShapeType="1"/>
              </p:cNvSpPr>
              <p:nvPr/>
            </p:nvSpPr>
            <p:spPr bwMode="auto">
              <a:xfrm>
                <a:off x="2446" y="21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7" name="Line 2196"/>
              <p:cNvSpPr>
                <a:spLocks noChangeShapeType="1"/>
              </p:cNvSpPr>
              <p:nvPr/>
            </p:nvSpPr>
            <p:spPr bwMode="auto">
              <a:xfrm>
                <a:off x="2458" y="221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8" name="Line 2197"/>
              <p:cNvSpPr>
                <a:spLocks noChangeShapeType="1"/>
              </p:cNvSpPr>
              <p:nvPr/>
            </p:nvSpPr>
            <p:spPr bwMode="auto">
              <a:xfrm>
                <a:off x="2468" y="22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9" name="Line 2198"/>
              <p:cNvSpPr>
                <a:spLocks noChangeShapeType="1"/>
              </p:cNvSpPr>
              <p:nvPr/>
            </p:nvSpPr>
            <p:spPr bwMode="auto">
              <a:xfrm>
                <a:off x="2480" y="225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0" name="Line 2199"/>
              <p:cNvSpPr>
                <a:spLocks noChangeShapeType="1"/>
              </p:cNvSpPr>
              <p:nvPr/>
            </p:nvSpPr>
            <p:spPr bwMode="auto">
              <a:xfrm>
                <a:off x="2072" y="157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1" name="Line 2200"/>
              <p:cNvSpPr>
                <a:spLocks noChangeShapeType="1"/>
              </p:cNvSpPr>
              <p:nvPr/>
            </p:nvSpPr>
            <p:spPr bwMode="auto">
              <a:xfrm>
                <a:off x="2090" y="160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2" name="Line 2201"/>
              <p:cNvSpPr>
                <a:spLocks noChangeShapeType="1"/>
              </p:cNvSpPr>
              <p:nvPr/>
            </p:nvSpPr>
            <p:spPr bwMode="auto">
              <a:xfrm>
                <a:off x="2110" y="164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3" name="Line 2202"/>
              <p:cNvSpPr>
                <a:spLocks noChangeShapeType="1"/>
              </p:cNvSpPr>
              <p:nvPr/>
            </p:nvSpPr>
            <p:spPr bwMode="auto">
              <a:xfrm>
                <a:off x="2128" y="167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4" name="Line 2203"/>
              <p:cNvSpPr>
                <a:spLocks noChangeShapeType="1"/>
              </p:cNvSpPr>
              <p:nvPr/>
            </p:nvSpPr>
            <p:spPr bwMode="auto">
              <a:xfrm>
                <a:off x="2148" y="171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5" name="Line 2204"/>
              <p:cNvSpPr>
                <a:spLocks noChangeShapeType="1"/>
              </p:cNvSpPr>
              <p:nvPr/>
            </p:nvSpPr>
            <p:spPr bwMode="auto">
              <a:xfrm>
                <a:off x="2166" y="174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6" name="Line 2205"/>
              <p:cNvSpPr>
                <a:spLocks noChangeShapeType="1"/>
              </p:cNvSpPr>
              <p:nvPr/>
            </p:nvSpPr>
            <p:spPr bwMode="auto">
              <a:xfrm>
                <a:off x="2186" y="178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7" name="Line 2206"/>
              <p:cNvSpPr>
                <a:spLocks noChangeShapeType="1"/>
              </p:cNvSpPr>
              <p:nvPr/>
            </p:nvSpPr>
            <p:spPr bwMode="auto">
              <a:xfrm>
                <a:off x="2204" y="181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8" name="Line 2207"/>
              <p:cNvSpPr>
                <a:spLocks noChangeShapeType="1"/>
              </p:cNvSpPr>
              <p:nvPr/>
            </p:nvSpPr>
            <p:spPr bwMode="auto">
              <a:xfrm>
                <a:off x="2222" y="185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9" name="Line 2208"/>
              <p:cNvSpPr>
                <a:spLocks noChangeShapeType="1"/>
              </p:cNvSpPr>
              <p:nvPr/>
            </p:nvSpPr>
            <p:spPr bwMode="auto">
              <a:xfrm>
                <a:off x="2242" y="189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0" name="Line 2209"/>
              <p:cNvSpPr>
                <a:spLocks noChangeShapeType="1"/>
              </p:cNvSpPr>
              <p:nvPr/>
            </p:nvSpPr>
            <p:spPr bwMode="auto">
              <a:xfrm>
                <a:off x="2260" y="192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1" name="Line 2210"/>
              <p:cNvSpPr>
                <a:spLocks noChangeShapeType="1"/>
              </p:cNvSpPr>
              <p:nvPr/>
            </p:nvSpPr>
            <p:spPr bwMode="auto">
              <a:xfrm>
                <a:off x="2280" y="196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2" name="Line 2211"/>
              <p:cNvSpPr>
                <a:spLocks noChangeShapeType="1"/>
              </p:cNvSpPr>
              <p:nvPr/>
            </p:nvSpPr>
            <p:spPr bwMode="auto">
              <a:xfrm>
                <a:off x="2298" y="199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3" name="Line 2212"/>
              <p:cNvSpPr>
                <a:spLocks noChangeShapeType="1"/>
              </p:cNvSpPr>
              <p:nvPr/>
            </p:nvSpPr>
            <p:spPr bwMode="auto">
              <a:xfrm>
                <a:off x="2318" y="203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4" name="Line 2213"/>
              <p:cNvSpPr>
                <a:spLocks noChangeShapeType="1"/>
              </p:cNvSpPr>
              <p:nvPr/>
            </p:nvSpPr>
            <p:spPr bwMode="auto">
              <a:xfrm>
                <a:off x="2336" y="206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5" name="Line 2214"/>
              <p:cNvSpPr>
                <a:spLocks noChangeShapeType="1"/>
              </p:cNvSpPr>
              <p:nvPr/>
            </p:nvSpPr>
            <p:spPr bwMode="auto">
              <a:xfrm>
                <a:off x="2354" y="210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6" name="Line 2215"/>
              <p:cNvSpPr>
                <a:spLocks noChangeShapeType="1"/>
              </p:cNvSpPr>
              <p:nvPr/>
            </p:nvSpPr>
            <p:spPr bwMode="auto">
              <a:xfrm>
                <a:off x="2374" y="213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7" name="Line 2216"/>
              <p:cNvSpPr>
                <a:spLocks noChangeShapeType="1"/>
              </p:cNvSpPr>
              <p:nvPr/>
            </p:nvSpPr>
            <p:spPr bwMode="auto">
              <a:xfrm>
                <a:off x="2392" y="217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8" name="Line 2217"/>
              <p:cNvSpPr>
                <a:spLocks noChangeShapeType="1"/>
              </p:cNvSpPr>
              <p:nvPr/>
            </p:nvSpPr>
            <p:spPr bwMode="auto">
              <a:xfrm>
                <a:off x="2412" y="2206"/>
                <a:ext cx="1" cy="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9" name="Line 2218"/>
              <p:cNvSpPr>
                <a:spLocks noChangeShapeType="1"/>
              </p:cNvSpPr>
              <p:nvPr/>
            </p:nvSpPr>
            <p:spPr bwMode="auto">
              <a:xfrm>
                <a:off x="2028" y="15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0" name="Line 2219"/>
              <p:cNvSpPr>
                <a:spLocks noChangeShapeType="1"/>
              </p:cNvSpPr>
              <p:nvPr/>
            </p:nvSpPr>
            <p:spPr bwMode="auto">
              <a:xfrm>
                <a:off x="2040" y="15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1" name="Line 2220"/>
              <p:cNvSpPr>
                <a:spLocks noChangeShapeType="1"/>
              </p:cNvSpPr>
              <p:nvPr/>
            </p:nvSpPr>
            <p:spPr bwMode="auto">
              <a:xfrm>
                <a:off x="2050" y="16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2" name="Line 2221"/>
              <p:cNvSpPr>
                <a:spLocks noChangeShapeType="1"/>
              </p:cNvSpPr>
              <p:nvPr/>
            </p:nvSpPr>
            <p:spPr bwMode="auto">
              <a:xfrm>
                <a:off x="2062" y="16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3" name="Line 2222"/>
              <p:cNvSpPr>
                <a:spLocks noChangeShapeType="1"/>
              </p:cNvSpPr>
              <p:nvPr/>
            </p:nvSpPr>
            <p:spPr bwMode="auto">
              <a:xfrm>
                <a:off x="2074" y="16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4" name="Line 2223"/>
              <p:cNvSpPr>
                <a:spLocks noChangeShapeType="1"/>
              </p:cNvSpPr>
              <p:nvPr/>
            </p:nvSpPr>
            <p:spPr bwMode="auto">
              <a:xfrm>
                <a:off x="2084" y="16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5" name="Line 2224"/>
              <p:cNvSpPr>
                <a:spLocks noChangeShapeType="1"/>
              </p:cNvSpPr>
              <p:nvPr/>
            </p:nvSpPr>
            <p:spPr bwMode="auto">
              <a:xfrm>
                <a:off x="2096" y="16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6" name="Line 2225"/>
              <p:cNvSpPr>
                <a:spLocks noChangeShapeType="1"/>
              </p:cNvSpPr>
              <p:nvPr/>
            </p:nvSpPr>
            <p:spPr bwMode="auto">
              <a:xfrm>
                <a:off x="2108" y="171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7" name="Line 2226"/>
              <p:cNvSpPr>
                <a:spLocks noChangeShapeType="1"/>
              </p:cNvSpPr>
              <p:nvPr/>
            </p:nvSpPr>
            <p:spPr bwMode="auto">
              <a:xfrm>
                <a:off x="2118" y="173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8" name="Line 2227"/>
              <p:cNvSpPr>
                <a:spLocks noChangeShapeType="1"/>
              </p:cNvSpPr>
              <p:nvPr/>
            </p:nvSpPr>
            <p:spPr bwMode="auto">
              <a:xfrm>
                <a:off x="2130" y="175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9" name="Line 2228"/>
              <p:cNvSpPr>
                <a:spLocks noChangeShapeType="1"/>
              </p:cNvSpPr>
              <p:nvPr/>
            </p:nvSpPr>
            <p:spPr bwMode="auto">
              <a:xfrm>
                <a:off x="2142" y="177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0" name="Line 2229"/>
              <p:cNvSpPr>
                <a:spLocks noChangeShapeType="1"/>
              </p:cNvSpPr>
              <p:nvPr/>
            </p:nvSpPr>
            <p:spPr bwMode="auto">
              <a:xfrm>
                <a:off x="2154" y="179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1" name="Line 2230"/>
              <p:cNvSpPr>
                <a:spLocks noChangeShapeType="1"/>
              </p:cNvSpPr>
              <p:nvPr/>
            </p:nvSpPr>
            <p:spPr bwMode="auto">
              <a:xfrm>
                <a:off x="2164" y="18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2" name="Line 2231"/>
              <p:cNvSpPr>
                <a:spLocks noChangeShapeType="1"/>
              </p:cNvSpPr>
              <p:nvPr/>
            </p:nvSpPr>
            <p:spPr bwMode="auto">
              <a:xfrm>
                <a:off x="2176" y="183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3" name="Line 2232"/>
              <p:cNvSpPr>
                <a:spLocks noChangeShapeType="1"/>
              </p:cNvSpPr>
              <p:nvPr/>
            </p:nvSpPr>
            <p:spPr bwMode="auto">
              <a:xfrm>
                <a:off x="2188" y="1858"/>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4" name="Line 2233"/>
              <p:cNvSpPr>
                <a:spLocks noChangeShapeType="1"/>
              </p:cNvSpPr>
              <p:nvPr/>
            </p:nvSpPr>
            <p:spPr bwMode="auto">
              <a:xfrm>
                <a:off x="2198" y="188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5" name="Line 2234"/>
              <p:cNvSpPr>
                <a:spLocks noChangeShapeType="1"/>
              </p:cNvSpPr>
              <p:nvPr/>
            </p:nvSpPr>
            <p:spPr bwMode="auto">
              <a:xfrm>
                <a:off x="2210" y="19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6" name="Line 2235"/>
              <p:cNvSpPr>
                <a:spLocks noChangeShapeType="1"/>
              </p:cNvSpPr>
              <p:nvPr/>
            </p:nvSpPr>
            <p:spPr bwMode="auto">
              <a:xfrm>
                <a:off x="2222" y="19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7" name="Line 2236"/>
              <p:cNvSpPr>
                <a:spLocks noChangeShapeType="1"/>
              </p:cNvSpPr>
              <p:nvPr/>
            </p:nvSpPr>
            <p:spPr bwMode="auto">
              <a:xfrm>
                <a:off x="2232" y="19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8" name="Line 2237"/>
              <p:cNvSpPr>
                <a:spLocks noChangeShapeType="1"/>
              </p:cNvSpPr>
              <p:nvPr/>
            </p:nvSpPr>
            <p:spPr bwMode="auto">
              <a:xfrm>
                <a:off x="2244" y="196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9" name="Line 2238"/>
              <p:cNvSpPr>
                <a:spLocks noChangeShapeType="1"/>
              </p:cNvSpPr>
              <p:nvPr/>
            </p:nvSpPr>
            <p:spPr bwMode="auto">
              <a:xfrm>
                <a:off x="2256" y="19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0" name="Line 2239"/>
              <p:cNvSpPr>
                <a:spLocks noChangeShapeType="1"/>
              </p:cNvSpPr>
              <p:nvPr/>
            </p:nvSpPr>
            <p:spPr bwMode="auto">
              <a:xfrm>
                <a:off x="2266" y="20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1" name="Line 2240"/>
              <p:cNvSpPr>
                <a:spLocks noChangeShapeType="1"/>
              </p:cNvSpPr>
              <p:nvPr/>
            </p:nvSpPr>
            <p:spPr bwMode="auto">
              <a:xfrm>
                <a:off x="2278" y="20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2" name="Line 2241"/>
              <p:cNvSpPr>
                <a:spLocks noChangeShapeType="1"/>
              </p:cNvSpPr>
              <p:nvPr/>
            </p:nvSpPr>
            <p:spPr bwMode="auto">
              <a:xfrm>
                <a:off x="2290" y="20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3" name="Line 2242"/>
              <p:cNvSpPr>
                <a:spLocks noChangeShapeType="1"/>
              </p:cNvSpPr>
              <p:nvPr/>
            </p:nvSpPr>
            <p:spPr bwMode="auto">
              <a:xfrm>
                <a:off x="2300" y="20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4" name="Line 2243"/>
              <p:cNvSpPr>
                <a:spLocks noChangeShapeType="1"/>
              </p:cNvSpPr>
              <p:nvPr/>
            </p:nvSpPr>
            <p:spPr bwMode="auto">
              <a:xfrm>
                <a:off x="2312" y="20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5" name="Line 2244"/>
              <p:cNvSpPr>
                <a:spLocks noChangeShapeType="1"/>
              </p:cNvSpPr>
              <p:nvPr/>
            </p:nvSpPr>
            <p:spPr bwMode="auto">
              <a:xfrm>
                <a:off x="2324" y="21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6" name="Line 2245"/>
              <p:cNvSpPr>
                <a:spLocks noChangeShapeType="1"/>
              </p:cNvSpPr>
              <p:nvPr/>
            </p:nvSpPr>
            <p:spPr bwMode="auto">
              <a:xfrm>
                <a:off x="2334" y="21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7" name="Line 2246"/>
              <p:cNvSpPr>
                <a:spLocks noChangeShapeType="1"/>
              </p:cNvSpPr>
              <p:nvPr/>
            </p:nvSpPr>
            <p:spPr bwMode="auto">
              <a:xfrm>
                <a:off x="2346" y="215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8" name="Line 2247"/>
              <p:cNvSpPr>
                <a:spLocks noChangeShapeType="1"/>
              </p:cNvSpPr>
              <p:nvPr/>
            </p:nvSpPr>
            <p:spPr bwMode="auto">
              <a:xfrm>
                <a:off x="2358" y="217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9" name="Line 2248"/>
              <p:cNvSpPr>
                <a:spLocks noChangeShapeType="1"/>
              </p:cNvSpPr>
              <p:nvPr/>
            </p:nvSpPr>
            <p:spPr bwMode="auto">
              <a:xfrm>
                <a:off x="2370" y="219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0" name="Line 2249"/>
              <p:cNvSpPr>
                <a:spLocks noChangeShapeType="1"/>
              </p:cNvSpPr>
              <p:nvPr/>
            </p:nvSpPr>
            <p:spPr bwMode="auto">
              <a:xfrm>
                <a:off x="2380" y="22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1" name="Line 2250"/>
              <p:cNvSpPr>
                <a:spLocks noChangeShapeType="1"/>
              </p:cNvSpPr>
              <p:nvPr/>
            </p:nvSpPr>
            <p:spPr bwMode="auto">
              <a:xfrm>
                <a:off x="2392" y="22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2" name="Line 2251"/>
              <p:cNvSpPr>
                <a:spLocks noChangeShapeType="1"/>
              </p:cNvSpPr>
              <p:nvPr/>
            </p:nvSpPr>
            <p:spPr bwMode="auto">
              <a:xfrm>
                <a:off x="1984" y="155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3" name="Line 2252"/>
              <p:cNvSpPr>
                <a:spLocks noChangeShapeType="1"/>
              </p:cNvSpPr>
              <p:nvPr/>
            </p:nvSpPr>
            <p:spPr bwMode="auto">
              <a:xfrm>
                <a:off x="2002" y="159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4" name="Line 2253"/>
              <p:cNvSpPr>
                <a:spLocks noChangeShapeType="1"/>
              </p:cNvSpPr>
              <p:nvPr/>
            </p:nvSpPr>
            <p:spPr bwMode="auto">
              <a:xfrm>
                <a:off x="2022" y="162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5" name="Line 2254"/>
              <p:cNvSpPr>
                <a:spLocks noChangeShapeType="1"/>
              </p:cNvSpPr>
              <p:nvPr/>
            </p:nvSpPr>
            <p:spPr bwMode="auto">
              <a:xfrm>
                <a:off x="2040" y="166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6" name="Line 2255"/>
              <p:cNvSpPr>
                <a:spLocks noChangeShapeType="1"/>
              </p:cNvSpPr>
              <p:nvPr/>
            </p:nvSpPr>
            <p:spPr bwMode="auto">
              <a:xfrm>
                <a:off x="2060" y="169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7" name="Line 2256"/>
              <p:cNvSpPr>
                <a:spLocks noChangeShapeType="1"/>
              </p:cNvSpPr>
              <p:nvPr/>
            </p:nvSpPr>
            <p:spPr bwMode="auto">
              <a:xfrm>
                <a:off x="2078" y="173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8" name="Line 2257"/>
              <p:cNvSpPr>
                <a:spLocks noChangeShapeType="1"/>
              </p:cNvSpPr>
              <p:nvPr/>
            </p:nvSpPr>
            <p:spPr bwMode="auto">
              <a:xfrm>
                <a:off x="2096" y="176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9" name="Line 2258"/>
              <p:cNvSpPr>
                <a:spLocks noChangeShapeType="1"/>
              </p:cNvSpPr>
              <p:nvPr/>
            </p:nvSpPr>
            <p:spPr bwMode="auto">
              <a:xfrm>
                <a:off x="2116" y="180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0" name="Line 2259"/>
              <p:cNvSpPr>
                <a:spLocks noChangeShapeType="1"/>
              </p:cNvSpPr>
              <p:nvPr/>
            </p:nvSpPr>
            <p:spPr bwMode="auto">
              <a:xfrm>
                <a:off x="2134" y="183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1" name="Line 2260"/>
              <p:cNvSpPr>
                <a:spLocks noChangeShapeType="1"/>
              </p:cNvSpPr>
              <p:nvPr/>
            </p:nvSpPr>
            <p:spPr bwMode="auto">
              <a:xfrm>
                <a:off x="2154" y="187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2" name="Line 2261"/>
              <p:cNvSpPr>
                <a:spLocks noChangeShapeType="1"/>
              </p:cNvSpPr>
              <p:nvPr/>
            </p:nvSpPr>
            <p:spPr bwMode="auto">
              <a:xfrm>
                <a:off x="2172" y="19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3" name="Line 2262"/>
              <p:cNvSpPr>
                <a:spLocks noChangeShapeType="1"/>
              </p:cNvSpPr>
              <p:nvPr/>
            </p:nvSpPr>
            <p:spPr bwMode="auto">
              <a:xfrm>
                <a:off x="2192" y="194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4" name="Line 2263"/>
              <p:cNvSpPr>
                <a:spLocks noChangeShapeType="1"/>
              </p:cNvSpPr>
              <p:nvPr/>
            </p:nvSpPr>
            <p:spPr bwMode="auto">
              <a:xfrm>
                <a:off x="2210" y="197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5" name="Line 2264"/>
              <p:cNvSpPr>
                <a:spLocks noChangeShapeType="1"/>
              </p:cNvSpPr>
              <p:nvPr/>
            </p:nvSpPr>
            <p:spPr bwMode="auto">
              <a:xfrm>
                <a:off x="2228" y="201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6" name="Line 2265"/>
              <p:cNvSpPr>
                <a:spLocks noChangeShapeType="1"/>
              </p:cNvSpPr>
              <p:nvPr/>
            </p:nvSpPr>
            <p:spPr bwMode="auto">
              <a:xfrm>
                <a:off x="2248" y="204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7" name="Line 2266"/>
              <p:cNvSpPr>
                <a:spLocks noChangeShapeType="1"/>
              </p:cNvSpPr>
              <p:nvPr/>
            </p:nvSpPr>
            <p:spPr bwMode="auto">
              <a:xfrm>
                <a:off x="2266" y="208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8" name="Line 2267"/>
              <p:cNvSpPr>
                <a:spLocks noChangeShapeType="1"/>
              </p:cNvSpPr>
              <p:nvPr/>
            </p:nvSpPr>
            <p:spPr bwMode="auto">
              <a:xfrm>
                <a:off x="2286" y="211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9" name="Line 2268"/>
              <p:cNvSpPr>
                <a:spLocks noChangeShapeType="1"/>
              </p:cNvSpPr>
              <p:nvPr/>
            </p:nvSpPr>
            <p:spPr bwMode="auto">
              <a:xfrm>
                <a:off x="2304" y="215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0" name="Line 2269"/>
              <p:cNvSpPr>
                <a:spLocks noChangeShapeType="1"/>
              </p:cNvSpPr>
              <p:nvPr/>
            </p:nvSpPr>
            <p:spPr bwMode="auto">
              <a:xfrm>
                <a:off x="2322" y="219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1" name="Line 2270"/>
              <p:cNvSpPr>
                <a:spLocks noChangeShapeType="1"/>
              </p:cNvSpPr>
              <p:nvPr/>
            </p:nvSpPr>
            <p:spPr bwMode="auto">
              <a:xfrm>
                <a:off x="2342" y="222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2" name="Line 2271"/>
              <p:cNvSpPr>
                <a:spLocks noChangeShapeType="1"/>
              </p:cNvSpPr>
              <p:nvPr/>
            </p:nvSpPr>
            <p:spPr bwMode="auto">
              <a:xfrm>
                <a:off x="2360" y="226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3" name="Line 2272"/>
              <p:cNvSpPr>
                <a:spLocks noChangeShapeType="1"/>
              </p:cNvSpPr>
              <p:nvPr/>
            </p:nvSpPr>
            <p:spPr bwMode="auto">
              <a:xfrm>
                <a:off x="2380" y="2296"/>
                <a:ext cx="2" cy="4"/>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4" name="Line 2273"/>
              <p:cNvSpPr>
                <a:spLocks noChangeShapeType="1"/>
              </p:cNvSpPr>
              <p:nvPr/>
            </p:nvSpPr>
            <p:spPr bwMode="auto">
              <a:xfrm>
                <a:off x="1940" y="15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5" name="Line 2274"/>
              <p:cNvSpPr>
                <a:spLocks noChangeShapeType="1"/>
              </p:cNvSpPr>
              <p:nvPr/>
            </p:nvSpPr>
            <p:spPr bwMode="auto">
              <a:xfrm>
                <a:off x="1952" y="15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6" name="Line 2275"/>
              <p:cNvSpPr>
                <a:spLocks noChangeShapeType="1"/>
              </p:cNvSpPr>
              <p:nvPr/>
            </p:nvSpPr>
            <p:spPr bwMode="auto">
              <a:xfrm>
                <a:off x="1962" y="15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7" name="Line 2276"/>
              <p:cNvSpPr>
                <a:spLocks noChangeShapeType="1"/>
              </p:cNvSpPr>
              <p:nvPr/>
            </p:nvSpPr>
            <p:spPr bwMode="auto">
              <a:xfrm>
                <a:off x="1974" y="161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8" name="Line 2277"/>
              <p:cNvSpPr>
                <a:spLocks noChangeShapeType="1"/>
              </p:cNvSpPr>
              <p:nvPr/>
            </p:nvSpPr>
            <p:spPr bwMode="auto">
              <a:xfrm>
                <a:off x="1986" y="16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9" name="Line 2278"/>
              <p:cNvSpPr>
                <a:spLocks noChangeShapeType="1"/>
              </p:cNvSpPr>
              <p:nvPr/>
            </p:nvSpPr>
            <p:spPr bwMode="auto">
              <a:xfrm>
                <a:off x="1998" y="16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0" name="Line 2279"/>
              <p:cNvSpPr>
                <a:spLocks noChangeShapeType="1"/>
              </p:cNvSpPr>
              <p:nvPr/>
            </p:nvSpPr>
            <p:spPr bwMode="auto">
              <a:xfrm>
                <a:off x="2008" y="16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1" name="Line 2280"/>
              <p:cNvSpPr>
                <a:spLocks noChangeShapeType="1"/>
              </p:cNvSpPr>
              <p:nvPr/>
            </p:nvSpPr>
            <p:spPr bwMode="auto">
              <a:xfrm>
                <a:off x="2020" y="169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2" name="Line 2281"/>
              <p:cNvSpPr>
                <a:spLocks noChangeShapeType="1"/>
              </p:cNvSpPr>
              <p:nvPr/>
            </p:nvSpPr>
            <p:spPr bwMode="auto">
              <a:xfrm>
                <a:off x="2032" y="171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3" name="Line 2282"/>
              <p:cNvSpPr>
                <a:spLocks noChangeShapeType="1"/>
              </p:cNvSpPr>
              <p:nvPr/>
            </p:nvSpPr>
            <p:spPr bwMode="auto">
              <a:xfrm>
                <a:off x="2044" y="17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4" name="Line 2283"/>
              <p:cNvSpPr>
                <a:spLocks noChangeShapeType="1"/>
              </p:cNvSpPr>
              <p:nvPr/>
            </p:nvSpPr>
            <p:spPr bwMode="auto">
              <a:xfrm>
                <a:off x="2054" y="175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5" name="Line 2284"/>
              <p:cNvSpPr>
                <a:spLocks noChangeShapeType="1"/>
              </p:cNvSpPr>
              <p:nvPr/>
            </p:nvSpPr>
            <p:spPr bwMode="auto">
              <a:xfrm>
                <a:off x="2066" y="17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6" name="Line 2285"/>
              <p:cNvSpPr>
                <a:spLocks noChangeShapeType="1"/>
              </p:cNvSpPr>
              <p:nvPr/>
            </p:nvSpPr>
            <p:spPr bwMode="auto">
              <a:xfrm>
                <a:off x="2078" y="17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7" name="Line 2286"/>
              <p:cNvSpPr>
                <a:spLocks noChangeShapeType="1"/>
              </p:cNvSpPr>
              <p:nvPr/>
            </p:nvSpPr>
            <p:spPr bwMode="auto">
              <a:xfrm>
                <a:off x="2090" y="182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8" name="Line 2287"/>
              <p:cNvSpPr>
                <a:spLocks noChangeShapeType="1"/>
              </p:cNvSpPr>
              <p:nvPr/>
            </p:nvSpPr>
            <p:spPr bwMode="auto">
              <a:xfrm>
                <a:off x="2100" y="184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9" name="Line 2288"/>
              <p:cNvSpPr>
                <a:spLocks noChangeShapeType="1"/>
              </p:cNvSpPr>
              <p:nvPr/>
            </p:nvSpPr>
            <p:spPr bwMode="auto">
              <a:xfrm>
                <a:off x="2112" y="18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0" name="Line 2289"/>
              <p:cNvSpPr>
                <a:spLocks noChangeShapeType="1"/>
              </p:cNvSpPr>
              <p:nvPr/>
            </p:nvSpPr>
            <p:spPr bwMode="auto">
              <a:xfrm>
                <a:off x="2124" y="18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1" name="Line 2290"/>
              <p:cNvSpPr>
                <a:spLocks noChangeShapeType="1"/>
              </p:cNvSpPr>
              <p:nvPr/>
            </p:nvSpPr>
            <p:spPr bwMode="auto">
              <a:xfrm>
                <a:off x="2136" y="190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2" name="Line 2291"/>
              <p:cNvSpPr>
                <a:spLocks noChangeShapeType="1"/>
              </p:cNvSpPr>
              <p:nvPr/>
            </p:nvSpPr>
            <p:spPr bwMode="auto">
              <a:xfrm>
                <a:off x="2146" y="19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3" name="Line 2292"/>
              <p:cNvSpPr>
                <a:spLocks noChangeShapeType="1"/>
              </p:cNvSpPr>
              <p:nvPr/>
            </p:nvSpPr>
            <p:spPr bwMode="auto">
              <a:xfrm>
                <a:off x="2158" y="19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4" name="Line 2293"/>
              <p:cNvSpPr>
                <a:spLocks noChangeShapeType="1"/>
              </p:cNvSpPr>
              <p:nvPr/>
            </p:nvSpPr>
            <p:spPr bwMode="auto">
              <a:xfrm>
                <a:off x="2170" y="19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5" name="Line 2294"/>
              <p:cNvSpPr>
                <a:spLocks noChangeShapeType="1"/>
              </p:cNvSpPr>
              <p:nvPr/>
            </p:nvSpPr>
            <p:spPr bwMode="auto">
              <a:xfrm>
                <a:off x="2182" y="1988"/>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6" name="Line 2295"/>
              <p:cNvSpPr>
                <a:spLocks noChangeShapeType="1"/>
              </p:cNvSpPr>
              <p:nvPr/>
            </p:nvSpPr>
            <p:spPr bwMode="auto">
              <a:xfrm>
                <a:off x="2192" y="201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7" name="Line 2296"/>
              <p:cNvSpPr>
                <a:spLocks noChangeShapeType="1"/>
              </p:cNvSpPr>
              <p:nvPr/>
            </p:nvSpPr>
            <p:spPr bwMode="auto">
              <a:xfrm>
                <a:off x="2204" y="20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8" name="Line 2297"/>
              <p:cNvSpPr>
                <a:spLocks noChangeShapeType="1"/>
              </p:cNvSpPr>
              <p:nvPr/>
            </p:nvSpPr>
            <p:spPr bwMode="auto">
              <a:xfrm>
                <a:off x="2216" y="20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9" name="Line 2298"/>
              <p:cNvSpPr>
                <a:spLocks noChangeShapeType="1"/>
              </p:cNvSpPr>
              <p:nvPr/>
            </p:nvSpPr>
            <p:spPr bwMode="auto">
              <a:xfrm>
                <a:off x="2226" y="20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0" name="Line 2299"/>
              <p:cNvSpPr>
                <a:spLocks noChangeShapeType="1"/>
              </p:cNvSpPr>
              <p:nvPr/>
            </p:nvSpPr>
            <p:spPr bwMode="auto">
              <a:xfrm>
                <a:off x="2238" y="209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1" name="Line 2300"/>
              <p:cNvSpPr>
                <a:spLocks noChangeShapeType="1"/>
              </p:cNvSpPr>
              <p:nvPr/>
            </p:nvSpPr>
            <p:spPr bwMode="auto">
              <a:xfrm>
                <a:off x="2250" y="21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2" name="Line 2301"/>
              <p:cNvSpPr>
                <a:spLocks noChangeShapeType="1"/>
              </p:cNvSpPr>
              <p:nvPr/>
            </p:nvSpPr>
            <p:spPr bwMode="auto">
              <a:xfrm>
                <a:off x="1896" y="153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3" name="Line 2302"/>
              <p:cNvSpPr>
                <a:spLocks noChangeShapeType="1"/>
              </p:cNvSpPr>
              <p:nvPr/>
            </p:nvSpPr>
            <p:spPr bwMode="auto">
              <a:xfrm>
                <a:off x="1914" y="157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4" name="Line 2303"/>
              <p:cNvSpPr>
                <a:spLocks noChangeShapeType="1"/>
              </p:cNvSpPr>
              <p:nvPr/>
            </p:nvSpPr>
            <p:spPr bwMode="auto">
              <a:xfrm>
                <a:off x="1934" y="16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5" name="Line 2304"/>
              <p:cNvSpPr>
                <a:spLocks noChangeShapeType="1"/>
              </p:cNvSpPr>
              <p:nvPr/>
            </p:nvSpPr>
            <p:spPr bwMode="auto">
              <a:xfrm>
                <a:off x="1952" y="164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6" name="Line 2305"/>
              <p:cNvSpPr>
                <a:spLocks noChangeShapeType="1"/>
              </p:cNvSpPr>
              <p:nvPr/>
            </p:nvSpPr>
            <p:spPr bwMode="auto">
              <a:xfrm>
                <a:off x="1972" y="167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7" name="Line 2306"/>
              <p:cNvSpPr>
                <a:spLocks noChangeShapeType="1"/>
              </p:cNvSpPr>
              <p:nvPr/>
            </p:nvSpPr>
            <p:spPr bwMode="auto">
              <a:xfrm>
                <a:off x="1990" y="171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8" name="Line 2307"/>
              <p:cNvSpPr>
                <a:spLocks noChangeShapeType="1"/>
              </p:cNvSpPr>
              <p:nvPr/>
            </p:nvSpPr>
            <p:spPr bwMode="auto">
              <a:xfrm>
                <a:off x="2010" y="174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9" name="Line 2308"/>
              <p:cNvSpPr>
                <a:spLocks noChangeShapeType="1"/>
              </p:cNvSpPr>
              <p:nvPr/>
            </p:nvSpPr>
            <p:spPr bwMode="auto">
              <a:xfrm>
                <a:off x="2028" y="178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0" name="Line 2309"/>
              <p:cNvSpPr>
                <a:spLocks noChangeShapeType="1"/>
              </p:cNvSpPr>
              <p:nvPr/>
            </p:nvSpPr>
            <p:spPr bwMode="auto">
              <a:xfrm>
                <a:off x="2046" y="181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1" name="Line 2310"/>
              <p:cNvSpPr>
                <a:spLocks noChangeShapeType="1"/>
              </p:cNvSpPr>
              <p:nvPr/>
            </p:nvSpPr>
            <p:spPr bwMode="auto">
              <a:xfrm>
                <a:off x="2066" y="185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2" name="Line 2311"/>
              <p:cNvSpPr>
                <a:spLocks noChangeShapeType="1"/>
              </p:cNvSpPr>
              <p:nvPr/>
            </p:nvSpPr>
            <p:spPr bwMode="auto">
              <a:xfrm>
                <a:off x="2084" y="188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3" name="Line 2312"/>
              <p:cNvSpPr>
                <a:spLocks noChangeShapeType="1"/>
              </p:cNvSpPr>
              <p:nvPr/>
            </p:nvSpPr>
            <p:spPr bwMode="auto">
              <a:xfrm>
                <a:off x="2104" y="192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4" name="Line 2313"/>
              <p:cNvSpPr>
                <a:spLocks noChangeShapeType="1"/>
              </p:cNvSpPr>
              <p:nvPr/>
            </p:nvSpPr>
            <p:spPr bwMode="auto">
              <a:xfrm>
                <a:off x="2122" y="196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5" name="Line 2314"/>
              <p:cNvSpPr>
                <a:spLocks noChangeShapeType="1"/>
              </p:cNvSpPr>
              <p:nvPr/>
            </p:nvSpPr>
            <p:spPr bwMode="auto">
              <a:xfrm>
                <a:off x="2142" y="199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6" name="Line 2315"/>
              <p:cNvSpPr>
                <a:spLocks noChangeShapeType="1"/>
              </p:cNvSpPr>
              <p:nvPr/>
            </p:nvSpPr>
            <p:spPr bwMode="auto">
              <a:xfrm>
                <a:off x="2160" y="203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7" name="Line 2316"/>
              <p:cNvSpPr>
                <a:spLocks noChangeShapeType="1"/>
              </p:cNvSpPr>
              <p:nvPr/>
            </p:nvSpPr>
            <p:spPr bwMode="auto">
              <a:xfrm>
                <a:off x="2178" y="206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8" name="Line 2317"/>
              <p:cNvSpPr>
                <a:spLocks noChangeShapeType="1"/>
              </p:cNvSpPr>
              <p:nvPr/>
            </p:nvSpPr>
            <p:spPr bwMode="auto">
              <a:xfrm>
                <a:off x="2198" y="210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9" name="Line 2318"/>
              <p:cNvSpPr>
                <a:spLocks noChangeShapeType="1"/>
              </p:cNvSpPr>
              <p:nvPr/>
            </p:nvSpPr>
            <p:spPr bwMode="auto">
              <a:xfrm>
                <a:off x="2216" y="213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0" name="Line 2319"/>
              <p:cNvSpPr>
                <a:spLocks noChangeShapeType="1"/>
              </p:cNvSpPr>
              <p:nvPr/>
            </p:nvSpPr>
            <p:spPr bwMode="auto">
              <a:xfrm>
                <a:off x="2236" y="217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1" name="Line 2320"/>
              <p:cNvSpPr>
                <a:spLocks noChangeShapeType="1"/>
              </p:cNvSpPr>
              <p:nvPr/>
            </p:nvSpPr>
            <p:spPr bwMode="auto">
              <a:xfrm>
                <a:off x="2254" y="2206"/>
                <a:ext cx="10" cy="1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2" name="Line 2321"/>
              <p:cNvSpPr>
                <a:spLocks noChangeShapeType="1"/>
              </p:cNvSpPr>
              <p:nvPr/>
            </p:nvSpPr>
            <p:spPr bwMode="auto">
              <a:xfrm>
                <a:off x="1850" y="15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3" name="Line 2322"/>
              <p:cNvSpPr>
                <a:spLocks noChangeShapeType="1"/>
              </p:cNvSpPr>
              <p:nvPr/>
            </p:nvSpPr>
            <p:spPr bwMode="auto">
              <a:xfrm>
                <a:off x="1862" y="15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4" name="Line 2323"/>
              <p:cNvSpPr>
                <a:spLocks noChangeShapeType="1"/>
              </p:cNvSpPr>
              <p:nvPr/>
            </p:nvSpPr>
            <p:spPr bwMode="auto">
              <a:xfrm>
                <a:off x="1872" y="15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5" name="Line 2324"/>
              <p:cNvSpPr>
                <a:spLocks noChangeShapeType="1"/>
              </p:cNvSpPr>
              <p:nvPr/>
            </p:nvSpPr>
            <p:spPr bwMode="auto">
              <a:xfrm>
                <a:off x="1884" y="15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6" name="Line 2325"/>
              <p:cNvSpPr>
                <a:spLocks noChangeShapeType="1"/>
              </p:cNvSpPr>
              <p:nvPr/>
            </p:nvSpPr>
            <p:spPr bwMode="auto">
              <a:xfrm>
                <a:off x="1896" y="161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7" name="Line 2326"/>
              <p:cNvSpPr>
                <a:spLocks noChangeShapeType="1"/>
              </p:cNvSpPr>
              <p:nvPr/>
            </p:nvSpPr>
            <p:spPr bwMode="auto">
              <a:xfrm>
                <a:off x="1908" y="16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8" name="Line 2327"/>
              <p:cNvSpPr>
                <a:spLocks noChangeShapeType="1"/>
              </p:cNvSpPr>
              <p:nvPr/>
            </p:nvSpPr>
            <p:spPr bwMode="auto">
              <a:xfrm>
                <a:off x="1918" y="16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9" name="Line 2328"/>
              <p:cNvSpPr>
                <a:spLocks noChangeShapeType="1"/>
              </p:cNvSpPr>
              <p:nvPr/>
            </p:nvSpPr>
            <p:spPr bwMode="auto">
              <a:xfrm>
                <a:off x="1930" y="16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0" name="Line 2329"/>
              <p:cNvSpPr>
                <a:spLocks noChangeShapeType="1"/>
              </p:cNvSpPr>
              <p:nvPr/>
            </p:nvSpPr>
            <p:spPr bwMode="auto">
              <a:xfrm>
                <a:off x="1942" y="16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1" name="Line 2330"/>
              <p:cNvSpPr>
                <a:spLocks noChangeShapeType="1"/>
              </p:cNvSpPr>
              <p:nvPr/>
            </p:nvSpPr>
            <p:spPr bwMode="auto">
              <a:xfrm>
                <a:off x="1954" y="17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2" name="Line 2331"/>
              <p:cNvSpPr>
                <a:spLocks noChangeShapeType="1"/>
              </p:cNvSpPr>
              <p:nvPr/>
            </p:nvSpPr>
            <p:spPr bwMode="auto">
              <a:xfrm>
                <a:off x="1964" y="17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3" name="Line 2332"/>
              <p:cNvSpPr>
                <a:spLocks noChangeShapeType="1"/>
              </p:cNvSpPr>
              <p:nvPr/>
            </p:nvSpPr>
            <p:spPr bwMode="auto">
              <a:xfrm>
                <a:off x="1976" y="176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4" name="Line 2333"/>
              <p:cNvSpPr>
                <a:spLocks noChangeShapeType="1"/>
              </p:cNvSpPr>
              <p:nvPr/>
            </p:nvSpPr>
            <p:spPr bwMode="auto">
              <a:xfrm>
                <a:off x="1988" y="17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5" name="Line 2334"/>
              <p:cNvSpPr>
                <a:spLocks noChangeShapeType="1"/>
              </p:cNvSpPr>
              <p:nvPr/>
            </p:nvSpPr>
            <p:spPr bwMode="auto">
              <a:xfrm>
                <a:off x="2000" y="18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6" name="Line 2335"/>
              <p:cNvSpPr>
                <a:spLocks noChangeShapeType="1"/>
              </p:cNvSpPr>
              <p:nvPr/>
            </p:nvSpPr>
            <p:spPr bwMode="auto">
              <a:xfrm>
                <a:off x="2010" y="18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7" name="Line 2336"/>
              <p:cNvSpPr>
                <a:spLocks noChangeShapeType="1"/>
              </p:cNvSpPr>
              <p:nvPr/>
            </p:nvSpPr>
            <p:spPr bwMode="auto">
              <a:xfrm>
                <a:off x="2022" y="18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8" name="Line 2337"/>
              <p:cNvSpPr>
                <a:spLocks noChangeShapeType="1"/>
              </p:cNvSpPr>
              <p:nvPr/>
            </p:nvSpPr>
            <p:spPr bwMode="auto">
              <a:xfrm>
                <a:off x="2034" y="18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9" name="Line 2338"/>
              <p:cNvSpPr>
                <a:spLocks noChangeShapeType="1"/>
              </p:cNvSpPr>
              <p:nvPr/>
            </p:nvSpPr>
            <p:spPr bwMode="auto">
              <a:xfrm>
                <a:off x="2046" y="18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0" name="Line 2339"/>
              <p:cNvSpPr>
                <a:spLocks noChangeShapeType="1"/>
              </p:cNvSpPr>
              <p:nvPr/>
            </p:nvSpPr>
            <p:spPr bwMode="auto">
              <a:xfrm>
                <a:off x="2056" y="190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1" name="Line 2340"/>
              <p:cNvSpPr>
                <a:spLocks noChangeShapeType="1"/>
              </p:cNvSpPr>
              <p:nvPr/>
            </p:nvSpPr>
            <p:spPr bwMode="auto">
              <a:xfrm>
                <a:off x="2068" y="19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2" name="Line 2341"/>
              <p:cNvSpPr>
                <a:spLocks noChangeShapeType="1"/>
              </p:cNvSpPr>
              <p:nvPr/>
            </p:nvSpPr>
            <p:spPr bwMode="auto">
              <a:xfrm>
                <a:off x="2080" y="19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3" name="Line 2342"/>
              <p:cNvSpPr>
                <a:spLocks noChangeShapeType="1"/>
              </p:cNvSpPr>
              <p:nvPr/>
            </p:nvSpPr>
            <p:spPr bwMode="auto">
              <a:xfrm>
                <a:off x="2092" y="19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4" name="Line 2343"/>
              <p:cNvSpPr>
                <a:spLocks noChangeShapeType="1"/>
              </p:cNvSpPr>
              <p:nvPr/>
            </p:nvSpPr>
            <p:spPr bwMode="auto">
              <a:xfrm>
                <a:off x="2102" y="19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5" name="Line 2344"/>
              <p:cNvSpPr>
                <a:spLocks noChangeShapeType="1"/>
              </p:cNvSpPr>
              <p:nvPr/>
            </p:nvSpPr>
            <p:spPr bwMode="auto">
              <a:xfrm>
                <a:off x="2114" y="201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6" name="Line 2345"/>
              <p:cNvSpPr>
                <a:spLocks noChangeShapeType="1"/>
              </p:cNvSpPr>
              <p:nvPr/>
            </p:nvSpPr>
            <p:spPr bwMode="auto">
              <a:xfrm>
                <a:off x="2126" y="20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7" name="Line 2346"/>
              <p:cNvSpPr>
                <a:spLocks noChangeShapeType="1"/>
              </p:cNvSpPr>
              <p:nvPr/>
            </p:nvSpPr>
            <p:spPr bwMode="auto">
              <a:xfrm>
                <a:off x="2138" y="20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8" name="Line 2347"/>
              <p:cNvSpPr>
                <a:spLocks noChangeShapeType="1"/>
              </p:cNvSpPr>
              <p:nvPr/>
            </p:nvSpPr>
            <p:spPr bwMode="auto">
              <a:xfrm>
                <a:off x="2148" y="20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9" name="Line 2348"/>
              <p:cNvSpPr>
                <a:spLocks noChangeShapeType="1"/>
              </p:cNvSpPr>
              <p:nvPr/>
            </p:nvSpPr>
            <p:spPr bwMode="auto">
              <a:xfrm>
                <a:off x="2160" y="20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0" name="Line 2349"/>
              <p:cNvSpPr>
                <a:spLocks noChangeShapeType="1"/>
              </p:cNvSpPr>
              <p:nvPr/>
            </p:nvSpPr>
            <p:spPr bwMode="auto">
              <a:xfrm>
                <a:off x="2172" y="211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1" name="Line 2350"/>
              <p:cNvSpPr>
                <a:spLocks noChangeShapeType="1"/>
              </p:cNvSpPr>
              <p:nvPr/>
            </p:nvSpPr>
            <p:spPr bwMode="auto">
              <a:xfrm>
                <a:off x="1806" y="151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2" name="Line 2351"/>
              <p:cNvSpPr>
                <a:spLocks noChangeShapeType="1"/>
              </p:cNvSpPr>
              <p:nvPr/>
            </p:nvSpPr>
            <p:spPr bwMode="auto">
              <a:xfrm>
                <a:off x="1824" y="155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3" name="Line 2352"/>
              <p:cNvSpPr>
                <a:spLocks noChangeShapeType="1"/>
              </p:cNvSpPr>
              <p:nvPr/>
            </p:nvSpPr>
            <p:spPr bwMode="auto">
              <a:xfrm>
                <a:off x="1844" y="158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4" name="Line 2353"/>
              <p:cNvSpPr>
                <a:spLocks noChangeShapeType="1"/>
              </p:cNvSpPr>
              <p:nvPr/>
            </p:nvSpPr>
            <p:spPr bwMode="auto">
              <a:xfrm>
                <a:off x="1862" y="162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5" name="Line 2354"/>
              <p:cNvSpPr>
                <a:spLocks noChangeShapeType="1"/>
              </p:cNvSpPr>
              <p:nvPr/>
            </p:nvSpPr>
            <p:spPr bwMode="auto">
              <a:xfrm>
                <a:off x="1880" y="166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6" name="Line 2355"/>
              <p:cNvSpPr>
                <a:spLocks noChangeShapeType="1"/>
              </p:cNvSpPr>
              <p:nvPr/>
            </p:nvSpPr>
            <p:spPr bwMode="auto">
              <a:xfrm>
                <a:off x="1898" y="169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7" name="Line 2356"/>
              <p:cNvSpPr>
                <a:spLocks noChangeShapeType="1"/>
              </p:cNvSpPr>
              <p:nvPr/>
            </p:nvSpPr>
            <p:spPr bwMode="auto">
              <a:xfrm>
                <a:off x="1918" y="173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8" name="Line 2357"/>
              <p:cNvSpPr>
                <a:spLocks noChangeShapeType="1"/>
              </p:cNvSpPr>
              <p:nvPr/>
            </p:nvSpPr>
            <p:spPr bwMode="auto">
              <a:xfrm>
                <a:off x="1936" y="176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9" name="Line 2358"/>
              <p:cNvSpPr>
                <a:spLocks noChangeShapeType="1"/>
              </p:cNvSpPr>
              <p:nvPr/>
            </p:nvSpPr>
            <p:spPr bwMode="auto">
              <a:xfrm>
                <a:off x="1954" y="180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0" name="Line 2359"/>
              <p:cNvSpPr>
                <a:spLocks noChangeShapeType="1"/>
              </p:cNvSpPr>
              <p:nvPr/>
            </p:nvSpPr>
            <p:spPr bwMode="auto">
              <a:xfrm>
                <a:off x="1974" y="183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1" name="Line 2360"/>
              <p:cNvSpPr>
                <a:spLocks noChangeShapeType="1"/>
              </p:cNvSpPr>
              <p:nvPr/>
            </p:nvSpPr>
            <p:spPr bwMode="auto">
              <a:xfrm>
                <a:off x="1992" y="187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2" name="Line 2361"/>
              <p:cNvSpPr>
                <a:spLocks noChangeShapeType="1"/>
              </p:cNvSpPr>
              <p:nvPr/>
            </p:nvSpPr>
            <p:spPr bwMode="auto">
              <a:xfrm>
                <a:off x="2010" y="190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3" name="Line 2362"/>
              <p:cNvSpPr>
                <a:spLocks noChangeShapeType="1"/>
              </p:cNvSpPr>
              <p:nvPr/>
            </p:nvSpPr>
            <p:spPr bwMode="auto">
              <a:xfrm>
                <a:off x="2030" y="194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4" name="Line 2363"/>
              <p:cNvSpPr>
                <a:spLocks noChangeShapeType="1"/>
              </p:cNvSpPr>
              <p:nvPr/>
            </p:nvSpPr>
            <p:spPr bwMode="auto">
              <a:xfrm>
                <a:off x="2048" y="197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5" name="Line 2364"/>
              <p:cNvSpPr>
                <a:spLocks noChangeShapeType="1"/>
              </p:cNvSpPr>
              <p:nvPr/>
            </p:nvSpPr>
            <p:spPr bwMode="auto">
              <a:xfrm>
                <a:off x="2066" y="201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6" name="Line 2365"/>
              <p:cNvSpPr>
                <a:spLocks noChangeShapeType="1"/>
              </p:cNvSpPr>
              <p:nvPr/>
            </p:nvSpPr>
            <p:spPr bwMode="auto">
              <a:xfrm>
                <a:off x="2084" y="205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7" name="Line 2366"/>
              <p:cNvSpPr>
                <a:spLocks noChangeShapeType="1"/>
              </p:cNvSpPr>
              <p:nvPr/>
            </p:nvSpPr>
            <p:spPr bwMode="auto">
              <a:xfrm>
                <a:off x="2104" y="208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8" name="Line 2367"/>
              <p:cNvSpPr>
                <a:spLocks noChangeShapeType="1"/>
              </p:cNvSpPr>
              <p:nvPr/>
            </p:nvSpPr>
            <p:spPr bwMode="auto">
              <a:xfrm>
                <a:off x="2122" y="2120"/>
                <a:ext cx="2" cy="4"/>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9" name="Line 2368"/>
              <p:cNvSpPr>
                <a:spLocks noChangeShapeType="1"/>
              </p:cNvSpPr>
              <p:nvPr/>
            </p:nvSpPr>
            <p:spPr bwMode="auto">
              <a:xfrm>
                <a:off x="1762" y="151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0" name="Line 2369"/>
              <p:cNvSpPr>
                <a:spLocks noChangeShapeType="1"/>
              </p:cNvSpPr>
              <p:nvPr/>
            </p:nvSpPr>
            <p:spPr bwMode="auto">
              <a:xfrm>
                <a:off x="1774" y="153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1" name="Line 2370"/>
              <p:cNvSpPr>
                <a:spLocks noChangeShapeType="1"/>
              </p:cNvSpPr>
              <p:nvPr/>
            </p:nvSpPr>
            <p:spPr bwMode="auto">
              <a:xfrm>
                <a:off x="1786" y="155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2" name="Line 2371"/>
              <p:cNvSpPr>
                <a:spLocks noChangeShapeType="1"/>
              </p:cNvSpPr>
              <p:nvPr/>
            </p:nvSpPr>
            <p:spPr bwMode="auto">
              <a:xfrm>
                <a:off x="1796" y="157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3" name="Line 2372"/>
              <p:cNvSpPr>
                <a:spLocks noChangeShapeType="1"/>
              </p:cNvSpPr>
              <p:nvPr/>
            </p:nvSpPr>
            <p:spPr bwMode="auto">
              <a:xfrm>
                <a:off x="1808" y="159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4" name="Line 2373"/>
              <p:cNvSpPr>
                <a:spLocks noChangeShapeType="1"/>
              </p:cNvSpPr>
              <p:nvPr/>
            </p:nvSpPr>
            <p:spPr bwMode="auto">
              <a:xfrm>
                <a:off x="1820" y="16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5" name="Line 2374"/>
              <p:cNvSpPr>
                <a:spLocks noChangeShapeType="1"/>
              </p:cNvSpPr>
              <p:nvPr/>
            </p:nvSpPr>
            <p:spPr bwMode="auto">
              <a:xfrm>
                <a:off x="1832" y="163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6" name="Line 2375"/>
              <p:cNvSpPr>
                <a:spLocks noChangeShapeType="1"/>
              </p:cNvSpPr>
              <p:nvPr/>
            </p:nvSpPr>
            <p:spPr bwMode="auto">
              <a:xfrm>
                <a:off x="1842" y="165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7" name="Line 2376"/>
              <p:cNvSpPr>
                <a:spLocks noChangeShapeType="1"/>
              </p:cNvSpPr>
              <p:nvPr/>
            </p:nvSpPr>
            <p:spPr bwMode="auto">
              <a:xfrm>
                <a:off x="1854" y="167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8" name="Line 2377"/>
              <p:cNvSpPr>
                <a:spLocks noChangeShapeType="1"/>
              </p:cNvSpPr>
              <p:nvPr/>
            </p:nvSpPr>
            <p:spPr bwMode="auto">
              <a:xfrm>
                <a:off x="1866" y="170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9" name="Line 2378"/>
              <p:cNvSpPr>
                <a:spLocks noChangeShapeType="1"/>
              </p:cNvSpPr>
              <p:nvPr/>
            </p:nvSpPr>
            <p:spPr bwMode="auto">
              <a:xfrm>
                <a:off x="1878" y="172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0" name="Line 2379"/>
              <p:cNvSpPr>
                <a:spLocks noChangeShapeType="1"/>
              </p:cNvSpPr>
              <p:nvPr/>
            </p:nvSpPr>
            <p:spPr bwMode="auto">
              <a:xfrm>
                <a:off x="1890" y="174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1" name="Line 2380"/>
              <p:cNvSpPr>
                <a:spLocks noChangeShapeType="1"/>
              </p:cNvSpPr>
              <p:nvPr/>
            </p:nvSpPr>
            <p:spPr bwMode="auto">
              <a:xfrm>
                <a:off x="1900" y="17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2" name="Line 2381"/>
              <p:cNvSpPr>
                <a:spLocks noChangeShapeType="1"/>
              </p:cNvSpPr>
              <p:nvPr/>
            </p:nvSpPr>
            <p:spPr bwMode="auto">
              <a:xfrm>
                <a:off x="1912" y="17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3" name="Line 2382"/>
              <p:cNvSpPr>
                <a:spLocks noChangeShapeType="1"/>
              </p:cNvSpPr>
              <p:nvPr/>
            </p:nvSpPr>
            <p:spPr bwMode="auto">
              <a:xfrm>
                <a:off x="1924" y="18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4" name="Line 2383"/>
              <p:cNvSpPr>
                <a:spLocks noChangeShapeType="1"/>
              </p:cNvSpPr>
              <p:nvPr/>
            </p:nvSpPr>
            <p:spPr bwMode="auto">
              <a:xfrm>
                <a:off x="1936" y="18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5" name="Line 2384"/>
              <p:cNvSpPr>
                <a:spLocks noChangeShapeType="1"/>
              </p:cNvSpPr>
              <p:nvPr/>
            </p:nvSpPr>
            <p:spPr bwMode="auto">
              <a:xfrm>
                <a:off x="1946" y="18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6" name="Line 2385"/>
              <p:cNvSpPr>
                <a:spLocks noChangeShapeType="1"/>
              </p:cNvSpPr>
              <p:nvPr/>
            </p:nvSpPr>
            <p:spPr bwMode="auto">
              <a:xfrm>
                <a:off x="1958" y="18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7" name="Line 2386"/>
              <p:cNvSpPr>
                <a:spLocks noChangeShapeType="1"/>
              </p:cNvSpPr>
              <p:nvPr/>
            </p:nvSpPr>
            <p:spPr bwMode="auto">
              <a:xfrm>
                <a:off x="1970" y="18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8" name="Line 2387"/>
              <p:cNvSpPr>
                <a:spLocks noChangeShapeType="1"/>
              </p:cNvSpPr>
              <p:nvPr/>
            </p:nvSpPr>
            <p:spPr bwMode="auto">
              <a:xfrm>
                <a:off x="1982" y="191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9" name="Line 2388"/>
              <p:cNvSpPr>
                <a:spLocks noChangeShapeType="1"/>
              </p:cNvSpPr>
              <p:nvPr/>
            </p:nvSpPr>
            <p:spPr bwMode="auto">
              <a:xfrm>
                <a:off x="1994" y="19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0" name="Line 2389"/>
              <p:cNvSpPr>
                <a:spLocks noChangeShapeType="1"/>
              </p:cNvSpPr>
              <p:nvPr/>
            </p:nvSpPr>
            <p:spPr bwMode="auto">
              <a:xfrm>
                <a:off x="2004" y="19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1" name="Line 2390"/>
              <p:cNvSpPr>
                <a:spLocks noChangeShapeType="1"/>
              </p:cNvSpPr>
              <p:nvPr/>
            </p:nvSpPr>
            <p:spPr bwMode="auto">
              <a:xfrm>
                <a:off x="2016" y="19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2" name="Line 2391"/>
              <p:cNvSpPr>
                <a:spLocks noChangeShapeType="1"/>
              </p:cNvSpPr>
              <p:nvPr/>
            </p:nvSpPr>
            <p:spPr bwMode="auto">
              <a:xfrm>
                <a:off x="2028" y="199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3" name="Line 2392"/>
              <p:cNvSpPr>
                <a:spLocks noChangeShapeType="1"/>
              </p:cNvSpPr>
              <p:nvPr/>
            </p:nvSpPr>
            <p:spPr bwMode="auto">
              <a:xfrm>
                <a:off x="2040" y="201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4" name="Line 2393"/>
              <p:cNvSpPr>
                <a:spLocks noChangeShapeType="1"/>
              </p:cNvSpPr>
              <p:nvPr/>
            </p:nvSpPr>
            <p:spPr bwMode="auto">
              <a:xfrm>
                <a:off x="1718" y="150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5" name="Line 2394"/>
              <p:cNvSpPr>
                <a:spLocks noChangeShapeType="1"/>
              </p:cNvSpPr>
              <p:nvPr/>
            </p:nvSpPr>
            <p:spPr bwMode="auto">
              <a:xfrm>
                <a:off x="1738" y="153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6" name="Line 2395"/>
              <p:cNvSpPr>
                <a:spLocks noChangeShapeType="1"/>
              </p:cNvSpPr>
              <p:nvPr/>
            </p:nvSpPr>
            <p:spPr bwMode="auto">
              <a:xfrm>
                <a:off x="1756" y="157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7" name="Line 2396"/>
              <p:cNvSpPr>
                <a:spLocks noChangeShapeType="1"/>
              </p:cNvSpPr>
              <p:nvPr/>
            </p:nvSpPr>
            <p:spPr bwMode="auto">
              <a:xfrm>
                <a:off x="1776" y="160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8" name="Line 2397"/>
              <p:cNvSpPr>
                <a:spLocks noChangeShapeType="1"/>
              </p:cNvSpPr>
              <p:nvPr/>
            </p:nvSpPr>
            <p:spPr bwMode="auto">
              <a:xfrm>
                <a:off x="1796" y="164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9" name="Line 2398"/>
              <p:cNvSpPr>
                <a:spLocks noChangeShapeType="1"/>
              </p:cNvSpPr>
              <p:nvPr/>
            </p:nvSpPr>
            <p:spPr bwMode="auto">
              <a:xfrm>
                <a:off x="1814" y="167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0" name="Line 2399"/>
              <p:cNvSpPr>
                <a:spLocks noChangeShapeType="1"/>
              </p:cNvSpPr>
              <p:nvPr/>
            </p:nvSpPr>
            <p:spPr bwMode="auto">
              <a:xfrm>
                <a:off x="1834" y="171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1" name="Line 2400"/>
              <p:cNvSpPr>
                <a:spLocks noChangeShapeType="1"/>
              </p:cNvSpPr>
              <p:nvPr/>
            </p:nvSpPr>
            <p:spPr bwMode="auto">
              <a:xfrm>
                <a:off x="1854" y="174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2" name="Line 2401"/>
              <p:cNvSpPr>
                <a:spLocks noChangeShapeType="1"/>
              </p:cNvSpPr>
              <p:nvPr/>
            </p:nvSpPr>
            <p:spPr bwMode="auto">
              <a:xfrm>
                <a:off x="1872" y="178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3" name="Line 2402"/>
              <p:cNvSpPr>
                <a:spLocks noChangeShapeType="1"/>
              </p:cNvSpPr>
              <p:nvPr/>
            </p:nvSpPr>
            <p:spPr bwMode="auto">
              <a:xfrm>
                <a:off x="1892" y="181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4" name="Line 2403"/>
              <p:cNvSpPr>
                <a:spLocks noChangeShapeType="1"/>
              </p:cNvSpPr>
              <p:nvPr/>
            </p:nvSpPr>
            <p:spPr bwMode="auto">
              <a:xfrm>
                <a:off x="1910" y="185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5" name="Line 2404"/>
              <p:cNvSpPr>
                <a:spLocks noChangeShapeType="1"/>
              </p:cNvSpPr>
              <p:nvPr/>
            </p:nvSpPr>
            <p:spPr bwMode="auto">
              <a:xfrm>
                <a:off x="1930" y="188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6" name="Line 2405"/>
              <p:cNvSpPr>
                <a:spLocks noChangeShapeType="1"/>
              </p:cNvSpPr>
              <p:nvPr/>
            </p:nvSpPr>
            <p:spPr bwMode="auto">
              <a:xfrm>
                <a:off x="1950" y="192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7" name="Line 2406"/>
              <p:cNvSpPr>
                <a:spLocks noChangeShapeType="1"/>
              </p:cNvSpPr>
              <p:nvPr/>
            </p:nvSpPr>
            <p:spPr bwMode="auto">
              <a:xfrm>
                <a:off x="1968" y="195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8" name="Line 2407"/>
              <p:cNvSpPr>
                <a:spLocks noChangeShapeType="1"/>
              </p:cNvSpPr>
              <p:nvPr/>
            </p:nvSpPr>
            <p:spPr bwMode="auto">
              <a:xfrm>
                <a:off x="1988" y="199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9" name="Line 2408"/>
              <p:cNvSpPr>
                <a:spLocks noChangeShapeType="1"/>
              </p:cNvSpPr>
              <p:nvPr/>
            </p:nvSpPr>
            <p:spPr bwMode="auto">
              <a:xfrm>
                <a:off x="2008" y="202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0" name="Line 2409"/>
              <p:cNvSpPr>
                <a:spLocks noChangeShapeType="1"/>
              </p:cNvSpPr>
              <p:nvPr/>
            </p:nvSpPr>
            <p:spPr bwMode="auto">
              <a:xfrm>
                <a:off x="2026" y="206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1" name="Line 2410"/>
              <p:cNvSpPr>
                <a:spLocks noChangeShapeType="1"/>
              </p:cNvSpPr>
              <p:nvPr/>
            </p:nvSpPr>
            <p:spPr bwMode="auto">
              <a:xfrm>
                <a:off x="2046" y="209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2" name="Line 2411"/>
              <p:cNvSpPr>
                <a:spLocks noChangeShapeType="1"/>
              </p:cNvSpPr>
              <p:nvPr/>
            </p:nvSpPr>
            <p:spPr bwMode="auto">
              <a:xfrm>
                <a:off x="2066" y="213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3" name="Line 2412"/>
              <p:cNvSpPr>
                <a:spLocks noChangeShapeType="1"/>
              </p:cNvSpPr>
              <p:nvPr/>
            </p:nvSpPr>
            <p:spPr bwMode="auto">
              <a:xfrm>
                <a:off x="2084" y="21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4" name="Line 2413"/>
              <p:cNvSpPr>
                <a:spLocks noChangeShapeType="1"/>
              </p:cNvSpPr>
              <p:nvPr/>
            </p:nvSpPr>
            <p:spPr bwMode="auto">
              <a:xfrm>
                <a:off x="1674" y="14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5" name="Line 2414"/>
              <p:cNvSpPr>
                <a:spLocks noChangeShapeType="1"/>
              </p:cNvSpPr>
              <p:nvPr/>
            </p:nvSpPr>
            <p:spPr bwMode="auto">
              <a:xfrm>
                <a:off x="1686" y="15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6" name="Line 2415"/>
              <p:cNvSpPr>
                <a:spLocks noChangeShapeType="1"/>
              </p:cNvSpPr>
              <p:nvPr/>
            </p:nvSpPr>
            <p:spPr bwMode="auto">
              <a:xfrm>
                <a:off x="1698" y="153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7" name="Line 2416"/>
              <p:cNvSpPr>
                <a:spLocks noChangeShapeType="1"/>
              </p:cNvSpPr>
              <p:nvPr/>
            </p:nvSpPr>
            <p:spPr bwMode="auto">
              <a:xfrm>
                <a:off x="1708" y="155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8" name="Line 2417"/>
              <p:cNvSpPr>
                <a:spLocks noChangeShapeType="1"/>
              </p:cNvSpPr>
              <p:nvPr/>
            </p:nvSpPr>
            <p:spPr bwMode="auto">
              <a:xfrm>
                <a:off x="1720" y="157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9" name="Line 2418"/>
              <p:cNvSpPr>
                <a:spLocks noChangeShapeType="1"/>
              </p:cNvSpPr>
              <p:nvPr/>
            </p:nvSpPr>
            <p:spPr bwMode="auto">
              <a:xfrm>
                <a:off x="1732" y="159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0" name="Line 2419"/>
              <p:cNvSpPr>
                <a:spLocks noChangeShapeType="1"/>
              </p:cNvSpPr>
              <p:nvPr/>
            </p:nvSpPr>
            <p:spPr bwMode="auto">
              <a:xfrm>
                <a:off x="1744" y="1618"/>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1" name="Line 2420"/>
              <p:cNvSpPr>
                <a:spLocks noChangeShapeType="1"/>
              </p:cNvSpPr>
              <p:nvPr/>
            </p:nvSpPr>
            <p:spPr bwMode="auto">
              <a:xfrm>
                <a:off x="1754" y="164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2" name="Line 2421"/>
              <p:cNvSpPr>
                <a:spLocks noChangeShapeType="1"/>
              </p:cNvSpPr>
              <p:nvPr/>
            </p:nvSpPr>
            <p:spPr bwMode="auto">
              <a:xfrm>
                <a:off x="1766" y="166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3" name="Line 2422"/>
              <p:cNvSpPr>
                <a:spLocks noChangeShapeType="1"/>
              </p:cNvSpPr>
              <p:nvPr/>
            </p:nvSpPr>
            <p:spPr bwMode="auto">
              <a:xfrm>
                <a:off x="1778" y="168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4" name="Line 2423"/>
              <p:cNvSpPr>
                <a:spLocks noChangeShapeType="1"/>
              </p:cNvSpPr>
              <p:nvPr/>
            </p:nvSpPr>
            <p:spPr bwMode="auto">
              <a:xfrm>
                <a:off x="1790" y="17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5" name="Line 2424"/>
              <p:cNvSpPr>
                <a:spLocks noChangeShapeType="1"/>
              </p:cNvSpPr>
              <p:nvPr/>
            </p:nvSpPr>
            <p:spPr bwMode="auto">
              <a:xfrm>
                <a:off x="1800" y="17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6" name="Line 2425"/>
              <p:cNvSpPr>
                <a:spLocks noChangeShapeType="1"/>
              </p:cNvSpPr>
              <p:nvPr/>
            </p:nvSpPr>
            <p:spPr bwMode="auto">
              <a:xfrm>
                <a:off x="1812" y="17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7" name="Line 2426"/>
              <p:cNvSpPr>
                <a:spLocks noChangeShapeType="1"/>
              </p:cNvSpPr>
              <p:nvPr/>
            </p:nvSpPr>
            <p:spPr bwMode="auto">
              <a:xfrm>
                <a:off x="1824" y="17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8" name="Line 2427"/>
              <p:cNvSpPr>
                <a:spLocks noChangeShapeType="1"/>
              </p:cNvSpPr>
              <p:nvPr/>
            </p:nvSpPr>
            <p:spPr bwMode="auto">
              <a:xfrm>
                <a:off x="1836" y="17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9" name="Line 2428"/>
              <p:cNvSpPr>
                <a:spLocks noChangeShapeType="1"/>
              </p:cNvSpPr>
              <p:nvPr/>
            </p:nvSpPr>
            <p:spPr bwMode="auto">
              <a:xfrm>
                <a:off x="1846" y="180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0" name="Line 2429"/>
              <p:cNvSpPr>
                <a:spLocks noChangeShapeType="1"/>
              </p:cNvSpPr>
              <p:nvPr/>
            </p:nvSpPr>
            <p:spPr bwMode="auto">
              <a:xfrm>
                <a:off x="1858" y="18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1" name="Line 2430"/>
              <p:cNvSpPr>
                <a:spLocks noChangeShapeType="1"/>
              </p:cNvSpPr>
              <p:nvPr/>
            </p:nvSpPr>
            <p:spPr bwMode="auto">
              <a:xfrm>
                <a:off x="1870" y="18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2" name="Line 2431"/>
              <p:cNvSpPr>
                <a:spLocks noChangeShapeType="1"/>
              </p:cNvSpPr>
              <p:nvPr/>
            </p:nvSpPr>
            <p:spPr bwMode="auto">
              <a:xfrm>
                <a:off x="1882" y="18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3" name="Line 2432"/>
              <p:cNvSpPr>
                <a:spLocks noChangeShapeType="1"/>
              </p:cNvSpPr>
              <p:nvPr/>
            </p:nvSpPr>
            <p:spPr bwMode="auto">
              <a:xfrm>
                <a:off x="1892" y="18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4" name="Line 2433"/>
              <p:cNvSpPr>
                <a:spLocks noChangeShapeType="1"/>
              </p:cNvSpPr>
              <p:nvPr/>
            </p:nvSpPr>
            <p:spPr bwMode="auto">
              <a:xfrm>
                <a:off x="1904" y="19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5" name="Line 2434"/>
              <p:cNvSpPr>
                <a:spLocks noChangeShapeType="1"/>
              </p:cNvSpPr>
              <p:nvPr/>
            </p:nvSpPr>
            <p:spPr bwMode="auto">
              <a:xfrm>
                <a:off x="1916" y="193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6" name="Line 2435"/>
              <p:cNvSpPr>
                <a:spLocks noChangeShapeType="1"/>
              </p:cNvSpPr>
              <p:nvPr/>
            </p:nvSpPr>
            <p:spPr bwMode="auto">
              <a:xfrm>
                <a:off x="1928" y="195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7" name="Line 2436"/>
              <p:cNvSpPr>
                <a:spLocks noChangeShapeType="1"/>
              </p:cNvSpPr>
              <p:nvPr/>
            </p:nvSpPr>
            <p:spPr bwMode="auto">
              <a:xfrm>
                <a:off x="1940" y="197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8" name="Line 2437"/>
              <p:cNvSpPr>
                <a:spLocks noChangeShapeType="1"/>
              </p:cNvSpPr>
              <p:nvPr/>
            </p:nvSpPr>
            <p:spPr bwMode="auto">
              <a:xfrm>
                <a:off x="1950" y="199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9" name="Line 2438"/>
              <p:cNvSpPr>
                <a:spLocks noChangeShapeType="1"/>
              </p:cNvSpPr>
              <p:nvPr/>
            </p:nvSpPr>
            <p:spPr bwMode="auto">
              <a:xfrm>
                <a:off x="1630" y="148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0" name="Line 2439"/>
              <p:cNvSpPr>
                <a:spLocks noChangeShapeType="1"/>
              </p:cNvSpPr>
              <p:nvPr/>
            </p:nvSpPr>
            <p:spPr bwMode="auto">
              <a:xfrm>
                <a:off x="1650" y="1520"/>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1" name="Line 2440"/>
              <p:cNvSpPr>
                <a:spLocks noChangeShapeType="1"/>
              </p:cNvSpPr>
              <p:nvPr/>
            </p:nvSpPr>
            <p:spPr bwMode="auto">
              <a:xfrm>
                <a:off x="1668" y="155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2" name="Line 2441"/>
              <p:cNvSpPr>
                <a:spLocks noChangeShapeType="1"/>
              </p:cNvSpPr>
              <p:nvPr/>
            </p:nvSpPr>
            <p:spPr bwMode="auto">
              <a:xfrm>
                <a:off x="1688" y="159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3" name="Line 2442"/>
              <p:cNvSpPr>
                <a:spLocks noChangeShapeType="1"/>
              </p:cNvSpPr>
              <p:nvPr/>
            </p:nvSpPr>
            <p:spPr bwMode="auto">
              <a:xfrm>
                <a:off x="1708" y="162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4" name="Line 2443"/>
              <p:cNvSpPr>
                <a:spLocks noChangeShapeType="1"/>
              </p:cNvSpPr>
              <p:nvPr/>
            </p:nvSpPr>
            <p:spPr bwMode="auto">
              <a:xfrm>
                <a:off x="1726" y="166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5" name="Line 2444"/>
              <p:cNvSpPr>
                <a:spLocks noChangeShapeType="1"/>
              </p:cNvSpPr>
              <p:nvPr/>
            </p:nvSpPr>
            <p:spPr bwMode="auto">
              <a:xfrm>
                <a:off x="1746" y="169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6" name="Line 2445"/>
              <p:cNvSpPr>
                <a:spLocks noChangeShapeType="1"/>
              </p:cNvSpPr>
              <p:nvPr/>
            </p:nvSpPr>
            <p:spPr bwMode="auto">
              <a:xfrm>
                <a:off x="1766" y="1730"/>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7" name="Line 2446"/>
              <p:cNvSpPr>
                <a:spLocks noChangeShapeType="1"/>
              </p:cNvSpPr>
              <p:nvPr/>
            </p:nvSpPr>
            <p:spPr bwMode="auto">
              <a:xfrm>
                <a:off x="1784" y="176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8" name="Line 2447"/>
              <p:cNvSpPr>
                <a:spLocks noChangeShapeType="1"/>
              </p:cNvSpPr>
              <p:nvPr/>
            </p:nvSpPr>
            <p:spPr bwMode="auto">
              <a:xfrm>
                <a:off x="1804" y="180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9" name="Line 2448"/>
              <p:cNvSpPr>
                <a:spLocks noChangeShapeType="1"/>
              </p:cNvSpPr>
              <p:nvPr/>
            </p:nvSpPr>
            <p:spPr bwMode="auto">
              <a:xfrm>
                <a:off x="1584" y="14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0" name="Line 2449"/>
              <p:cNvSpPr>
                <a:spLocks noChangeShapeType="1"/>
              </p:cNvSpPr>
              <p:nvPr/>
            </p:nvSpPr>
            <p:spPr bwMode="auto">
              <a:xfrm>
                <a:off x="1596" y="14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1" name="Line 2450"/>
              <p:cNvSpPr>
                <a:spLocks noChangeShapeType="1"/>
              </p:cNvSpPr>
              <p:nvPr/>
            </p:nvSpPr>
            <p:spPr bwMode="auto">
              <a:xfrm>
                <a:off x="1608" y="15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2" name="Line 2451"/>
              <p:cNvSpPr>
                <a:spLocks noChangeShapeType="1"/>
              </p:cNvSpPr>
              <p:nvPr/>
            </p:nvSpPr>
            <p:spPr bwMode="auto">
              <a:xfrm>
                <a:off x="1620" y="15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3" name="Line 2452"/>
              <p:cNvSpPr>
                <a:spLocks noChangeShapeType="1"/>
              </p:cNvSpPr>
              <p:nvPr/>
            </p:nvSpPr>
            <p:spPr bwMode="auto">
              <a:xfrm>
                <a:off x="1632" y="156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4" name="Line 2453"/>
              <p:cNvSpPr>
                <a:spLocks noChangeShapeType="1"/>
              </p:cNvSpPr>
              <p:nvPr/>
            </p:nvSpPr>
            <p:spPr bwMode="auto">
              <a:xfrm>
                <a:off x="1644" y="15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5" name="Line 2454"/>
              <p:cNvSpPr>
                <a:spLocks noChangeShapeType="1"/>
              </p:cNvSpPr>
              <p:nvPr/>
            </p:nvSpPr>
            <p:spPr bwMode="auto">
              <a:xfrm>
                <a:off x="1656" y="16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6" name="Line 2455"/>
              <p:cNvSpPr>
                <a:spLocks noChangeShapeType="1"/>
              </p:cNvSpPr>
              <p:nvPr/>
            </p:nvSpPr>
            <p:spPr bwMode="auto">
              <a:xfrm>
                <a:off x="1668" y="16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7" name="Line 2456"/>
              <p:cNvSpPr>
                <a:spLocks noChangeShapeType="1"/>
              </p:cNvSpPr>
              <p:nvPr/>
            </p:nvSpPr>
            <p:spPr bwMode="auto">
              <a:xfrm>
                <a:off x="1680" y="164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8" name="Line 2457"/>
              <p:cNvSpPr>
                <a:spLocks noChangeShapeType="1"/>
              </p:cNvSpPr>
              <p:nvPr/>
            </p:nvSpPr>
            <p:spPr bwMode="auto">
              <a:xfrm>
                <a:off x="1690" y="166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9" name="Line 2458"/>
              <p:cNvSpPr>
                <a:spLocks noChangeShapeType="1"/>
              </p:cNvSpPr>
              <p:nvPr/>
            </p:nvSpPr>
            <p:spPr bwMode="auto">
              <a:xfrm>
                <a:off x="1702" y="16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0" name="Line 2459"/>
              <p:cNvSpPr>
                <a:spLocks noChangeShapeType="1"/>
              </p:cNvSpPr>
              <p:nvPr/>
            </p:nvSpPr>
            <p:spPr bwMode="auto">
              <a:xfrm>
                <a:off x="1714" y="17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1" name="Line 2460"/>
              <p:cNvSpPr>
                <a:spLocks noChangeShapeType="1"/>
              </p:cNvSpPr>
              <p:nvPr/>
            </p:nvSpPr>
            <p:spPr bwMode="auto">
              <a:xfrm>
                <a:off x="1726" y="172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2" name="Line 2461"/>
              <p:cNvSpPr>
                <a:spLocks noChangeShapeType="1"/>
              </p:cNvSpPr>
              <p:nvPr/>
            </p:nvSpPr>
            <p:spPr bwMode="auto">
              <a:xfrm>
                <a:off x="1738" y="174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3" name="Line 2462"/>
              <p:cNvSpPr>
                <a:spLocks noChangeShapeType="1"/>
              </p:cNvSpPr>
              <p:nvPr/>
            </p:nvSpPr>
            <p:spPr bwMode="auto">
              <a:xfrm>
                <a:off x="1600" y="155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4" name="Line 2463"/>
              <p:cNvSpPr>
                <a:spLocks noChangeShapeType="1"/>
              </p:cNvSpPr>
              <p:nvPr/>
            </p:nvSpPr>
            <p:spPr bwMode="auto">
              <a:xfrm>
                <a:off x="1620" y="159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5" name="Line 2464"/>
              <p:cNvSpPr>
                <a:spLocks noChangeShapeType="1"/>
              </p:cNvSpPr>
              <p:nvPr/>
            </p:nvSpPr>
            <p:spPr bwMode="auto">
              <a:xfrm>
                <a:off x="1640" y="162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6" name="Line 2465"/>
              <p:cNvSpPr>
                <a:spLocks noChangeShapeType="1"/>
              </p:cNvSpPr>
              <p:nvPr/>
            </p:nvSpPr>
            <p:spPr bwMode="auto">
              <a:xfrm>
                <a:off x="1658" y="166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7" name="Line 2466"/>
              <p:cNvSpPr>
                <a:spLocks noChangeShapeType="1"/>
              </p:cNvSpPr>
              <p:nvPr/>
            </p:nvSpPr>
            <p:spPr bwMode="auto">
              <a:xfrm>
                <a:off x="1678" y="169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8" name="Line 2467"/>
              <p:cNvSpPr>
                <a:spLocks noChangeShapeType="1"/>
              </p:cNvSpPr>
              <p:nvPr/>
            </p:nvSpPr>
            <p:spPr bwMode="auto">
              <a:xfrm>
                <a:off x="1698" y="173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9" name="Line 2468"/>
              <p:cNvSpPr>
                <a:spLocks noChangeShapeType="1"/>
              </p:cNvSpPr>
              <p:nvPr/>
            </p:nvSpPr>
            <p:spPr bwMode="auto">
              <a:xfrm>
                <a:off x="1718" y="176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0" name="Line 2469"/>
              <p:cNvSpPr>
                <a:spLocks noChangeShapeType="1"/>
              </p:cNvSpPr>
              <p:nvPr/>
            </p:nvSpPr>
            <p:spPr bwMode="auto">
              <a:xfrm>
                <a:off x="1738" y="180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1" name="Line 2470"/>
              <p:cNvSpPr>
                <a:spLocks noChangeShapeType="1"/>
              </p:cNvSpPr>
              <p:nvPr/>
            </p:nvSpPr>
            <p:spPr bwMode="auto">
              <a:xfrm>
                <a:off x="1756" y="1834"/>
                <a:ext cx="6" cy="1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2" name="Line 2471"/>
              <p:cNvSpPr>
                <a:spLocks noChangeShapeType="1"/>
              </p:cNvSpPr>
              <p:nvPr/>
            </p:nvSpPr>
            <p:spPr bwMode="auto">
              <a:xfrm>
                <a:off x="1138" y="15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3" name="Line 2472"/>
              <p:cNvSpPr>
                <a:spLocks noChangeShapeType="1"/>
              </p:cNvSpPr>
              <p:nvPr/>
            </p:nvSpPr>
            <p:spPr bwMode="auto">
              <a:xfrm>
                <a:off x="1150" y="15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4" name="Line 2473"/>
              <p:cNvSpPr>
                <a:spLocks noChangeShapeType="1"/>
              </p:cNvSpPr>
              <p:nvPr/>
            </p:nvSpPr>
            <p:spPr bwMode="auto">
              <a:xfrm>
                <a:off x="1162" y="15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5" name="Line 2474"/>
              <p:cNvSpPr>
                <a:spLocks noChangeShapeType="1"/>
              </p:cNvSpPr>
              <p:nvPr/>
            </p:nvSpPr>
            <p:spPr bwMode="auto">
              <a:xfrm>
                <a:off x="1172" y="15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6" name="Line 2475"/>
              <p:cNvSpPr>
                <a:spLocks noChangeShapeType="1"/>
              </p:cNvSpPr>
              <p:nvPr/>
            </p:nvSpPr>
            <p:spPr bwMode="auto">
              <a:xfrm>
                <a:off x="1184" y="16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7" name="Line 2476"/>
              <p:cNvSpPr>
                <a:spLocks noChangeShapeType="1"/>
              </p:cNvSpPr>
              <p:nvPr/>
            </p:nvSpPr>
            <p:spPr bwMode="auto">
              <a:xfrm>
                <a:off x="1196" y="16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8" name="Line 2477"/>
              <p:cNvSpPr>
                <a:spLocks noChangeShapeType="1"/>
              </p:cNvSpPr>
              <p:nvPr/>
            </p:nvSpPr>
            <p:spPr bwMode="auto">
              <a:xfrm>
                <a:off x="1208" y="16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 name="Line 2478"/>
              <p:cNvSpPr>
                <a:spLocks noChangeShapeType="1"/>
              </p:cNvSpPr>
              <p:nvPr/>
            </p:nvSpPr>
            <p:spPr bwMode="auto">
              <a:xfrm>
                <a:off x="1220" y="16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0" name="Line 2479"/>
              <p:cNvSpPr>
                <a:spLocks noChangeShapeType="1"/>
              </p:cNvSpPr>
              <p:nvPr/>
            </p:nvSpPr>
            <p:spPr bwMode="auto">
              <a:xfrm>
                <a:off x="1232" y="16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1" name="Line 2480"/>
              <p:cNvSpPr>
                <a:spLocks noChangeShapeType="1"/>
              </p:cNvSpPr>
              <p:nvPr/>
            </p:nvSpPr>
            <p:spPr bwMode="auto">
              <a:xfrm>
                <a:off x="1242" y="17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2" name="Line 2481"/>
              <p:cNvSpPr>
                <a:spLocks noChangeShapeType="1"/>
              </p:cNvSpPr>
              <p:nvPr/>
            </p:nvSpPr>
            <p:spPr bwMode="auto">
              <a:xfrm>
                <a:off x="1080" y="150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3" name="Line 2482"/>
              <p:cNvSpPr>
                <a:spLocks noChangeShapeType="1"/>
              </p:cNvSpPr>
              <p:nvPr/>
            </p:nvSpPr>
            <p:spPr bwMode="auto">
              <a:xfrm>
                <a:off x="1100" y="153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4" name="Line 2483"/>
              <p:cNvSpPr>
                <a:spLocks noChangeShapeType="1"/>
              </p:cNvSpPr>
              <p:nvPr/>
            </p:nvSpPr>
            <p:spPr bwMode="auto">
              <a:xfrm>
                <a:off x="1120" y="157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5" name="Line 2484"/>
              <p:cNvSpPr>
                <a:spLocks noChangeShapeType="1"/>
              </p:cNvSpPr>
              <p:nvPr/>
            </p:nvSpPr>
            <p:spPr bwMode="auto">
              <a:xfrm>
                <a:off x="1140" y="160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6" name="Line 2485"/>
              <p:cNvSpPr>
                <a:spLocks noChangeShapeType="1"/>
              </p:cNvSpPr>
              <p:nvPr/>
            </p:nvSpPr>
            <p:spPr bwMode="auto">
              <a:xfrm>
                <a:off x="1160" y="164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7" name="Line 2486"/>
              <p:cNvSpPr>
                <a:spLocks noChangeShapeType="1"/>
              </p:cNvSpPr>
              <p:nvPr/>
            </p:nvSpPr>
            <p:spPr bwMode="auto">
              <a:xfrm>
                <a:off x="1180" y="16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8" name="Line 2487"/>
              <p:cNvSpPr>
                <a:spLocks noChangeShapeType="1"/>
              </p:cNvSpPr>
              <p:nvPr/>
            </p:nvSpPr>
            <p:spPr bwMode="auto">
              <a:xfrm>
                <a:off x="1200" y="17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9" name="Line 2488"/>
              <p:cNvSpPr>
                <a:spLocks noChangeShapeType="1"/>
              </p:cNvSpPr>
              <p:nvPr/>
            </p:nvSpPr>
            <p:spPr bwMode="auto">
              <a:xfrm>
                <a:off x="1036" y="15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0" name="Line 2489"/>
              <p:cNvSpPr>
                <a:spLocks noChangeShapeType="1"/>
              </p:cNvSpPr>
              <p:nvPr/>
            </p:nvSpPr>
            <p:spPr bwMode="auto">
              <a:xfrm>
                <a:off x="1048" y="15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1" name="Line 2490"/>
              <p:cNvSpPr>
                <a:spLocks noChangeShapeType="1"/>
              </p:cNvSpPr>
              <p:nvPr/>
            </p:nvSpPr>
            <p:spPr bwMode="auto">
              <a:xfrm>
                <a:off x="1058" y="15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2" name="Line 2491"/>
              <p:cNvSpPr>
                <a:spLocks noChangeShapeType="1"/>
              </p:cNvSpPr>
              <p:nvPr/>
            </p:nvSpPr>
            <p:spPr bwMode="auto">
              <a:xfrm>
                <a:off x="1070" y="156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3" name="Line 2492"/>
              <p:cNvSpPr>
                <a:spLocks noChangeShapeType="1"/>
              </p:cNvSpPr>
              <p:nvPr/>
            </p:nvSpPr>
            <p:spPr bwMode="auto">
              <a:xfrm>
                <a:off x="1082" y="158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4" name="Line 2493"/>
              <p:cNvSpPr>
                <a:spLocks noChangeShapeType="1"/>
              </p:cNvSpPr>
              <p:nvPr/>
            </p:nvSpPr>
            <p:spPr bwMode="auto">
              <a:xfrm>
                <a:off x="1094" y="1610"/>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5" name="Line 2494"/>
              <p:cNvSpPr>
                <a:spLocks noChangeShapeType="1"/>
              </p:cNvSpPr>
              <p:nvPr/>
            </p:nvSpPr>
            <p:spPr bwMode="auto">
              <a:xfrm>
                <a:off x="1104" y="163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6" name="Line 2495"/>
              <p:cNvSpPr>
                <a:spLocks noChangeShapeType="1"/>
              </p:cNvSpPr>
              <p:nvPr/>
            </p:nvSpPr>
            <p:spPr bwMode="auto">
              <a:xfrm>
                <a:off x="1116" y="16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7" name="Line 2496"/>
              <p:cNvSpPr>
                <a:spLocks noChangeShapeType="1"/>
              </p:cNvSpPr>
              <p:nvPr/>
            </p:nvSpPr>
            <p:spPr bwMode="auto">
              <a:xfrm>
                <a:off x="1128" y="16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8" name="Line 2497"/>
              <p:cNvSpPr>
                <a:spLocks noChangeShapeType="1"/>
              </p:cNvSpPr>
              <p:nvPr/>
            </p:nvSpPr>
            <p:spPr bwMode="auto">
              <a:xfrm>
                <a:off x="1138" y="169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9" name="Line 2498"/>
              <p:cNvSpPr>
                <a:spLocks noChangeShapeType="1"/>
              </p:cNvSpPr>
              <p:nvPr/>
            </p:nvSpPr>
            <p:spPr bwMode="auto">
              <a:xfrm>
                <a:off x="1150" y="171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0" name="Line 2499"/>
              <p:cNvSpPr>
                <a:spLocks noChangeShapeType="1"/>
              </p:cNvSpPr>
              <p:nvPr/>
            </p:nvSpPr>
            <p:spPr bwMode="auto">
              <a:xfrm>
                <a:off x="1162" y="173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1" name="Line 2500"/>
              <p:cNvSpPr>
                <a:spLocks noChangeShapeType="1"/>
              </p:cNvSpPr>
              <p:nvPr/>
            </p:nvSpPr>
            <p:spPr bwMode="auto">
              <a:xfrm>
                <a:off x="1174" y="1758"/>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2" name="Line 2501"/>
              <p:cNvSpPr>
                <a:spLocks noChangeShapeType="1"/>
              </p:cNvSpPr>
              <p:nvPr/>
            </p:nvSpPr>
            <p:spPr bwMode="auto">
              <a:xfrm>
                <a:off x="1184" y="177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3" name="Line 2502"/>
              <p:cNvSpPr>
                <a:spLocks noChangeShapeType="1"/>
              </p:cNvSpPr>
              <p:nvPr/>
            </p:nvSpPr>
            <p:spPr bwMode="auto">
              <a:xfrm>
                <a:off x="992" y="150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4" name="Line 2503"/>
              <p:cNvSpPr>
                <a:spLocks noChangeShapeType="1"/>
              </p:cNvSpPr>
              <p:nvPr/>
            </p:nvSpPr>
            <p:spPr bwMode="auto">
              <a:xfrm>
                <a:off x="1012" y="1540"/>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5" name="Line 2504"/>
              <p:cNvSpPr>
                <a:spLocks noChangeShapeType="1"/>
              </p:cNvSpPr>
              <p:nvPr/>
            </p:nvSpPr>
            <p:spPr bwMode="auto">
              <a:xfrm>
                <a:off x="1030" y="157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6" name="Line 2505"/>
              <p:cNvSpPr>
                <a:spLocks noChangeShapeType="1"/>
              </p:cNvSpPr>
              <p:nvPr/>
            </p:nvSpPr>
            <p:spPr bwMode="auto">
              <a:xfrm>
                <a:off x="1050" y="1610"/>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7" name="Line 2506"/>
              <p:cNvSpPr>
                <a:spLocks noChangeShapeType="1"/>
              </p:cNvSpPr>
              <p:nvPr/>
            </p:nvSpPr>
            <p:spPr bwMode="auto">
              <a:xfrm>
                <a:off x="1068" y="164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8" name="Line 2507"/>
              <p:cNvSpPr>
                <a:spLocks noChangeShapeType="1"/>
              </p:cNvSpPr>
              <p:nvPr/>
            </p:nvSpPr>
            <p:spPr bwMode="auto">
              <a:xfrm>
                <a:off x="1088" y="168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9" name="Line 2508"/>
              <p:cNvSpPr>
                <a:spLocks noChangeShapeType="1"/>
              </p:cNvSpPr>
              <p:nvPr/>
            </p:nvSpPr>
            <p:spPr bwMode="auto">
              <a:xfrm>
                <a:off x="1106" y="171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0" name="Line 2509"/>
              <p:cNvSpPr>
                <a:spLocks noChangeShapeType="1"/>
              </p:cNvSpPr>
              <p:nvPr/>
            </p:nvSpPr>
            <p:spPr bwMode="auto">
              <a:xfrm>
                <a:off x="1126" y="175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1" name="Line 2510"/>
              <p:cNvSpPr>
                <a:spLocks noChangeShapeType="1"/>
              </p:cNvSpPr>
              <p:nvPr/>
            </p:nvSpPr>
            <p:spPr bwMode="auto">
              <a:xfrm>
                <a:off x="962" y="152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2" name="Line 2511"/>
              <p:cNvSpPr>
                <a:spLocks noChangeShapeType="1"/>
              </p:cNvSpPr>
              <p:nvPr/>
            </p:nvSpPr>
            <p:spPr bwMode="auto">
              <a:xfrm>
                <a:off x="974" y="154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3" name="Line 2512"/>
              <p:cNvSpPr>
                <a:spLocks noChangeShapeType="1"/>
              </p:cNvSpPr>
              <p:nvPr/>
            </p:nvSpPr>
            <p:spPr bwMode="auto">
              <a:xfrm>
                <a:off x="984" y="15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4" name="Line 2513"/>
              <p:cNvSpPr>
                <a:spLocks noChangeShapeType="1"/>
              </p:cNvSpPr>
              <p:nvPr/>
            </p:nvSpPr>
            <p:spPr bwMode="auto">
              <a:xfrm>
                <a:off x="996" y="15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5" name="Line 2514"/>
              <p:cNvSpPr>
                <a:spLocks noChangeShapeType="1"/>
              </p:cNvSpPr>
              <p:nvPr/>
            </p:nvSpPr>
            <p:spPr bwMode="auto">
              <a:xfrm>
                <a:off x="1008" y="16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6" name="Line 2515"/>
              <p:cNvSpPr>
                <a:spLocks noChangeShapeType="1"/>
              </p:cNvSpPr>
              <p:nvPr/>
            </p:nvSpPr>
            <p:spPr bwMode="auto">
              <a:xfrm>
                <a:off x="1018" y="16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7" name="Line 2516"/>
              <p:cNvSpPr>
                <a:spLocks noChangeShapeType="1"/>
              </p:cNvSpPr>
              <p:nvPr/>
            </p:nvSpPr>
            <p:spPr bwMode="auto">
              <a:xfrm>
                <a:off x="1030" y="16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8" name="Line 2517"/>
              <p:cNvSpPr>
                <a:spLocks noChangeShapeType="1"/>
              </p:cNvSpPr>
              <p:nvPr/>
            </p:nvSpPr>
            <p:spPr bwMode="auto">
              <a:xfrm>
                <a:off x="1042" y="166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9" name="Line 2518"/>
              <p:cNvSpPr>
                <a:spLocks noChangeShapeType="1"/>
              </p:cNvSpPr>
              <p:nvPr/>
            </p:nvSpPr>
            <p:spPr bwMode="auto">
              <a:xfrm>
                <a:off x="1052" y="169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0" name="Line 2519"/>
              <p:cNvSpPr>
                <a:spLocks noChangeShapeType="1"/>
              </p:cNvSpPr>
              <p:nvPr/>
            </p:nvSpPr>
            <p:spPr bwMode="auto">
              <a:xfrm>
                <a:off x="1064" y="171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1" name="Line 2520"/>
              <p:cNvSpPr>
                <a:spLocks noChangeShapeType="1"/>
              </p:cNvSpPr>
              <p:nvPr/>
            </p:nvSpPr>
            <p:spPr bwMode="auto">
              <a:xfrm>
                <a:off x="1076" y="173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2" name="Line 2521"/>
              <p:cNvSpPr>
                <a:spLocks noChangeShapeType="1"/>
              </p:cNvSpPr>
              <p:nvPr/>
            </p:nvSpPr>
            <p:spPr bwMode="auto">
              <a:xfrm>
                <a:off x="1086" y="175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3" name="Line 2522"/>
              <p:cNvSpPr>
                <a:spLocks noChangeShapeType="1"/>
              </p:cNvSpPr>
              <p:nvPr/>
            </p:nvSpPr>
            <p:spPr bwMode="auto">
              <a:xfrm>
                <a:off x="1098" y="177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4" name="Line 2523"/>
              <p:cNvSpPr>
                <a:spLocks noChangeShapeType="1"/>
              </p:cNvSpPr>
              <p:nvPr/>
            </p:nvSpPr>
            <p:spPr bwMode="auto">
              <a:xfrm>
                <a:off x="1110" y="179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5" name="Line 2524"/>
              <p:cNvSpPr>
                <a:spLocks noChangeShapeType="1"/>
              </p:cNvSpPr>
              <p:nvPr/>
            </p:nvSpPr>
            <p:spPr bwMode="auto">
              <a:xfrm>
                <a:off x="1120" y="18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6" name="Line 2525"/>
              <p:cNvSpPr>
                <a:spLocks noChangeShapeType="1"/>
              </p:cNvSpPr>
              <p:nvPr/>
            </p:nvSpPr>
            <p:spPr bwMode="auto">
              <a:xfrm>
                <a:off x="1132" y="18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7" name="Line 2526"/>
              <p:cNvSpPr>
                <a:spLocks noChangeShapeType="1"/>
              </p:cNvSpPr>
              <p:nvPr/>
            </p:nvSpPr>
            <p:spPr bwMode="auto">
              <a:xfrm>
                <a:off x="918" y="151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8" name="Line 2527"/>
              <p:cNvSpPr>
                <a:spLocks noChangeShapeType="1"/>
              </p:cNvSpPr>
              <p:nvPr/>
            </p:nvSpPr>
            <p:spPr bwMode="auto">
              <a:xfrm>
                <a:off x="938" y="154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9" name="Line 2528"/>
              <p:cNvSpPr>
                <a:spLocks noChangeShapeType="1"/>
              </p:cNvSpPr>
              <p:nvPr/>
            </p:nvSpPr>
            <p:spPr bwMode="auto">
              <a:xfrm>
                <a:off x="956" y="158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0" name="Line 2529"/>
              <p:cNvSpPr>
                <a:spLocks noChangeShapeType="1"/>
              </p:cNvSpPr>
              <p:nvPr/>
            </p:nvSpPr>
            <p:spPr bwMode="auto">
              <a:xfrm>
                <a:off x="976" y="161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1" name="Line 2530"/>
              <p:cNvSpPr>
                <a:spLocks noChangeShapeType="1"/>
              </p:cNvSpPr>
              <p:nvPr/>
            </p:nvSpPr>
            <p:spPr bwMode="auto">
              <a:xfrm>
                <a:off x="996" y="165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2" name="Line 2531"/>
              <p:cNvSpPr>
                <a:spLocks noChangeShapeType="1"/>
              </p:cNvSpPr>
              <p:nvPr/>
            </p:nvSpPr>
            <p:spPr bwMode="auto">
              <a:xfrm>
                <a:off x="1014" y="168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3" name="Line 2532"/>
              <p:cNvSpPr>
                <a:spLocks noChangeShapeType="1"/>
              </p:cNvSpPr>
              <p:nvPr/>
            </p:nvSpPr>
            <p:spPr bwMode="auto">
              <a:xfrm>
                <a:off x="1034" y="172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4" name="Line 2533"/>
              <p:cNvSpPr>
                <a:spLocks noChangeShapeType="1"/>
              </p:cNvSpPr>
              <p:nvPr/>
            </p:nvSpPr>
            <p:spPr bwMode="auto">
              <a:xfrm>
                <a:off x="1054" y="175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5" name="Line 2534"/>
              <p:cNvSpPr>
                <a:spLocks noChangeShapeType="1"/>
              </p:cNvSpPr>
              <p:nvPr/>
            </p:nvSpPr>
            <p:spPr bwMode="auto">
              <a:xfrm>
                <a:off x="1072" y="179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6" name="Line 2535"/>
              <p:cNvSpPr>
                <a:spLocks noChangeShapeType="1"/>
              </p:cNvSpPr>
              <p:nvPr/>
            </p:nvSpPr>
            <p:spPr bwMode="auto">
              <a:xfrm>
                <a:off x="1092" y="182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7" name="Line 2536"/>
              <p:cNvSpPr>
                <a:spLocks noChangeShapeType="1"/>
              </p:cNvSpPr>
              <p:nvPr/>
            </p:nvSpPr>
            <p:spPr bwMode="auto">
              <a:xfrm>
                <a:off x="1112" y="1860"/>
                <a:ext cx="6" cy="1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8" name="Line 2537"/>
              <p:cNvSpPr>
                <a:spLocks noChangeShapeType="1"/>
              </p:cNvSpPr>
              <p:nvPr/>
            </p:nvSpPr>
            <p:spPr bwMode="auto">
              <a:xfrm>
                <a:off x="874" y="15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9" name="Line 2538"/>
              <p:cNvSpPr>
                <a:spLocks noChangeShapeType="1"/>
              </p:cNvSpPr>
              <p:nvPr/>
            </p:nvSpPr>
            <p:spPr bwMode="auto">
              <a:xfrm>
                <a:off x="886" y="15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0" name="Line 2539"/>
              <p:cNvSpPr>
                <a:spLocks noChangeShapeType="1"/>
              </p:cNvSpPr>
              <p:nvPr/>
            </p:nvSpPr>
            <p:spPr bwMode="auto">
              <a:xfrm>
                <a:off x="896" y="154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1" name="Line 2540"/>
              <p:cNvSpPr>
                <a:spLocks noChangeShapeType="1"/>
              </p:cNvSpPr>
              <p:nvPr/>
            </p:nvSpPr>
            <p:spPr bwMode="auto">
              <a:xfrm>
                <a:off x="908" y="15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2" name="Line 2541"/>
              <p:cNvSpPr>
                <a:spLocks noChangeShapeType="1"/>
              </p:cNvSpPr>
              <p:nvPr/>
            </p:nvSpPr>
            <p:spPr bwMode="auto">
              <a:xfrm>
                <a:off x="920" y="158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3" name="Line 2542"/>
              <p:cNvSpPr>
                <a:spLocks noChangeShapeType="1"/>
              </p:cNvSpPr>
              <p:nvPr/>
            </p:nvSpPr>
            <p:spPr bwMode="auto">
              <a:xfrm>
                <a:off x="930" y="16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4" name="Line 2543"/>
              <p:cNvSpPr>
                <a:spLocks noChangeShapeType="1"/>
              </p:cNvSpPr>
              <p:nvPr/>
            </p:nvSpPr>
            <p:spPr bwMode="auto">
              <a:xfrm>
                <a:off x="942" y="16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5" name="Line 2544"/>
              <p:cNvSpPr>
                <a:spLocks noChangeShapeType="1"/>
              </p:cNvSpPr>
              <p:nvPr/>
            </p:nvSpPr>
            <p:spPr bwMode="auto">
              <a:xfrm>
                <a:off x="952" y="16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6" name="Line 2545"/>
              <p:cNvSpPr>
                <a:spLocks noChangeShapeType="1"/>
              </p:cNvSpPr>
              <p:nvPr/>
            </p:nvSpPr>
            <p:spPr bwMode="auto">
              <a:xfrm>
                <a:off x="964" y="167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7" name="Line 2546"/>
              <p:cNvSpPr>
                <a:spLocks noChangeShapeType="1"/>
              </p:cNvSpPr>
              <p:nvPr/>
            </p:nvSpPr>
            <p:spPr bwMode="auto">
              <a:xfrm>
                <a:off x="976" y="16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8" name="Line 2547"/>
              <p:cNvSpPr>
                <a:spLocks noChangeShapeType="1"/>
              </p:cNvSpPr>
              <p:nvPr/>
            </p:nvSpPr>
            <p:spPr bwMode="auto">
              <a:xfrm>
                <a:off x="986" y="17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9" name="Line 2548"/>
              <p:cNvSpPr>
                <a:spLocks noChangeShapeType="1"/>
              </p:cNvSpPr>
              <p:nvPr/>
            </p:nvSpPr>
            <p:spPr bwMode="auto">
              <a:xfrm>
                <a:off x="998" y="17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0" name="Line 2549"/>
              <p:cNvSpPr>
                <a:spLocks noChangeShapeType="1"/>
              </p:cNvSpPr>
              <p:nvPr/>
            </p:nvSpPr>
            <p:spPr bwMode="auto">
              <a:xfrm>
                <a:off x="1010" y="175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1" name="Line 2550"/>
              <p:cNvSpPr>
                <a:spLocks noChangeShapeType="1"/>
              </p:cNvSpPr>
              <p:nvPr/>
            </p:nvSpPr>
            <p:spPr bwMode="auto">
              <a:xfrm>
                <a:off x="1020" y="17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2" name="Line 2551"/>
              <p:cNvSpPr>
                <a:spLocks noChangeShapeType="1"/>
              </p:cNvSpPr>
              <p:nvPr/>
            </p:nvSpPr>
            <p:spPr bwMode="auto">
              <a:xfrm>
                <a:off x="1032" y="17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3" name="Line 2552"/>
              <p:cNvSpPr>
                <a:spLocks noChangeShapeType="1"/>
              </p:cNvSpPr>
              <p:nvPr/>
            </p:nvSpPr>
            <p:spPr bwMode="auto">
              <a:xfrm>
                <a:off x="1042" y="18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4" name="Line 2553"/>
              <p:cNvSpPr>
                <a:spLocks noChangeShapeType="1"/>
              </p:cNvSpPr>
              <p:nvPr/>
            </p:nvSpPr>
            <p:spPr bwMode="auto">
              <a:xfrm>
                <a:off x="1054" y="184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5" name="Line 2554"/>
              <p:cNvSpPr>
                <a:spLocks noChangeShapeType="1"/>
              </p:cNvSpPr>
              <p:nvPr/>
            </p:nvSpPr>
            <p:spPr bwMode="auto">
              <a:xfrm>
                <a:off x="1066" y="186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6" name="Line 2555"/>
              <p:cNvSpPr>
                <a:spLocks noChangeShapeType="1"/>
              </p:cNvSpPr>
              <p:nvPr/>
            </p:nvSpPr>
            <p:spPr bwMode="auto">
              <a:xfrm>
                <a:off x="1076" y="188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7" name="Line 2556"/>
              <p:cNvSpPr>
                <a:spLocks noChangeShapeType="1"/>
              </p:cNvSpPr>
              <p:nvPr/>
            </p:nvSpPr>
            <p:spPr bwMode="auto">
              <a:xfrm>
                <a:off x="1088" y="190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8" name="Line 2557"/>
              <p:cNvSpPr>
                <a:spLocks noChangeShapeType="1"/>
              </p:cNvSpPr>
              <p:nvPr/>
            </p:nvSpPr>
            <p:spPr bwMode="auto">
              <a:xfrm>
                <a:off x="1100" y="19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9" name="Line 2558"/>
              <p:cNvSpPr>
                <a:spLocks noChangeShapeType="1"/>
              </p:cNvSpPr>
              <p:nvPr/>
            </p:nvSpPr>
            <p:spPr bwMode="auto">
              <a:xfrm>
                <a:off x="830" y="149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0" name="Line 2559"/>
              <p:cNvSpPr>
                <a:spLocks noChangeShapeType="1"/>
              </p:cNvSpPr>
              <p:nvPr/>
            </p:nvSpPr>
            <p:spPr bwMode="auto">
              <a:xfrm>
                <a:off x="848" y="153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1" name="Line 2560"/>
              <p:cNvSpPr>
                <a:spLocks noChangeShapeType="1"/>
              </p:cNvSpPr>
              <p:nvPr/>
            </p:nvSpPr>
            <p:spPr bwMode="auto">
              <a:xfrm>
                <a:off x="864" y="156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2" name="Line 2561"/>
              <p:cNvSpPr>
                <a:spLocks noChangeShapeType="1"/>
              </p:cNvSpPr>
              <p:nvPr/>
            </p:nvSpPr>
            <p:spPr bwMode="auto">
              <a:xfrm>
                <a:off x="882" y="160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3" name="Line 2562"/>
              <p:cNvSpPr>
                <a:spLocks noChangeShapeType="1"/>
              </p:cNvSpPr>
              <p:nvPr/>
            </p:nvSpPr>
            <p:spPr bwMode="auto">
              <a:xfrm>
                <a:off x="900" y="163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4" name="Line 2563"/>
              <p:cNvSpPr>
                <a:spLocks noChangeShapeType="1"/>
              </p:cNvSpPr>
              <p:nvPr/>
            </p:nvSpPr>
            <p:spPr bwMode="auto">
              <a:xfrm>
                <a:off x="916" y="167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5" name="Line 2564"/>
              <p:cNvSpPr>
                <a:spLocks noChangeShapeType="1"/>
              </p:cNvSpPr>
              <p:nvPr/>
            </p:nvSpPr>
            <p:spPr bwMode="auto">
              <a:xfrm>
                <a:off x="934" y="171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6" name="Line 2565"/>
              <p:cNvSpPr>
                <a:spLocks noChangeShapeType="1"/>
              </p:cNvSpPr>
              <p:nvPr/>
            </p:nvSpPr>
            <p:spPr bwMode="auto">
              <a:xfrm>
                <a:off x="952" y="174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7" name="Line 2566"/>
              <p:cNvSpPr>
                <a:spLocks noChangeShapeType="1"/>
              </p:cNvSpPr>
              <p:nvPr/>
            </p:nvSpPr>
            <p:spPr bwMode="auto">
              <a:xfrm>
                <a:off x="968" y="178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8" name="Line 2567"/>
              <p:cNvSpPr>
                <a:spLocks noChangeShapeType="1"/>
              </p:cNvSpPr>
              <p:nvPr/>
            </p:nvSpPr>
            <p:spPr bwMode="auto">
              <a:xfrm>
                <a:off x="986" y="181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9" name="Line 2568"/>
              <p:cNvSpPr>
                <a:spLocks noChangeShapeType="1"/>
              </p:cNvSpPr>
              <p:nvPr/>
            </p:nvSpPr>
            <p:spPr bwMode="auto">
              <a:xfrm>
                <a:off x="1004" y="185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0" name="Line 2569"/>
              <p:cNvSpPr>
                <a:spLocks noChangeShapeType="1"/>
              </p:cNvSpPr>
              <p:nvPr/>
            </p:nvSpPr>
            <p:spPr bwMode="auto">
              <a:xfrm>
                <a:off x="1020" y="189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1" name="Line 2570"/>
              <p:cNvSpPr>
                <a:spLocks noChangeShapeType="1"/>
              </p:cNvSpPr>
              <p:nvPr/>
            </p:nvSpPr>
            <p:spPr bwMode="auto">
              <a:xfrm>
                <a:off x="1038" y="192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2" name="Line 2571"/>
              <p:cNvSpPr>
                <a:spLocks noChangeShapeType="1"/>
              </p:cNvSpPr>
              <p:nvPr/>
            </p:nvSpPr>
            <p:spPr bwMode="auto">
              <a:xfrm>
                <a:off x="784" y="14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3" name="Line 2572"/>
              <p:cNvSpPr>
                <a:spLocks noChangeShapeType="1"/>
              </p:cNvSpPr>
              <p:nvPr/>
            </p:nvSpPr>
            <p:spPr bwMode="auto">
              <a:xfrm>
                <a:off x="794" y="15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4" name="Line 2573"/>
              <p:cNvSpPr>
                <a:spLocks noChangeShapeType="1"/>
              </p:cNvSpPr>
              <p:nvPr/>
            </p:nvSpPr>
            <p:spPr bwMode="auto">
              <a:xfrm>
                <a:off x="804" y="15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5" name="Line 2574"/>
              <p:cNvSpPr>
                <a:spLocks noChangeShapeType="1"/>
              </p:cNvSpPr>
              <p:nvPr/>
            </p:nvSpPr>
            <p:spPr bwMode="auto">
              <a:xfrm>
                <a:off x="816" y="1548"/>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6" name="Line 2575"/>
              <p:cNvSpPr>
                <a:spLocks noChangeShapeType="1"/>
              </p:cNvSpPr>
              <p:nvPr/>
            </p:nvSpPr>
            <p:spPr bwMode="auto">
              <a:xfrm>
                <a:off x="826" y="157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7" name="Line 2576"/>
              <p:cNvSpPr>
                <a:spLocks noChangeShapeType="1"/>
              </p:cNvSpPr>
              <p:nvPr/>
            </p:nvSpPr>
            <p:spPr bwMode="auto">
              <a:xfrm>
                <a:off x="836" y="15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8" name="Line 2577"/>
              <p:cNvSpPr>
                <a:spLocks noChangeShapeType="1"/>
              </p:cNvSpPr>
              <p:nvPr/>
            </p:nvSpPr>
            <p:spPr bwMode="auto">
              <a:xfrm>
                <a:off x="846" y="16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9" name="Line 2578"/>
              <p:cNvSpPr>
                <a:spLocks noChangeShapeType="1"/>
              </p:cNvSpPr>
              <p:nvPr/>
            </p:nvSpPr>
            <p:spPr bwMode="auto">
              <a:xfrm>
                <a:off x="858" y="1636"/>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0" name="Line 2579"/>
              <p:cNvSpPr>
                <a:spLocks noChangeShapeType="1"/>
              </p:cNvSpPr>
              <p:nvPr/>
            </p:nvSpPr>
            <p:spPr bwMode="auto">
              <a:xfrm>
                <a:off x="868" y="165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1" name="Line 2580"/>
              <p:cNvSpPr>
                <a:spLocks noChangeShapeType="1"/>
              </p:cNvSpPr>
              <p:nvPr/>
            </p:nvSpPr>
            <p:spPr bwMode="auto">
              <a:xfrm>
                <a:off x="878" y="167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2" name="Line 2581"/>
              <p:cNvSpPr>
                <a:spLocks noChangeShapeType="1"/>
              </p:cNvSpPr>
              <p:nvPr/>
            </p:nvSpPr>
            <p:spPr bwMode="auto">
              <a:xfrm>
                <a:off x="888" y="17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3" name="Line 2582"/>
              <p:cNvSpPr>
                <a:spLocks noChangeShapeType="1"/>
              </p:cNvSpPr>
              <p:nvPr/>
            </p:nvSpPr>
            <p:spPr bwMode="auto">
              <a:xfrm>
                <a:off x="900" y="1722"/>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4" name="Line 2583"/>
              <p:cNvSpPr>
                <a:spLocks noChangeShapeType="1"/>
              </p:cNvSpPr>
              <p:nvPr/>
            </p:nvSpPr>
            <p:spPr bwMode="auto">
              <a:xfrm>
                <a:off x="910" y="174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5" name="Line 2584"/>
              <p:cNvSpPr>
                <a:spLocks noChangeShapeType="1"/>
              </p:cNvSpPr>
              <p:nvPr/>
            </p:nvSpPr>
            <p:spPr bwMode="auto">
              <a:xfrm>
                <a:off x="920" y="176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6" name="Line 2585"/>
              <p:cNvSpPr>
                <a:spLocks noChangeShapeType="1"/>
              </p:cNvSpPr>
              <p:nvPr/>
            </p:nvSpPr>
            <p:spPr bwMode="auto">
              <a:xfrm>
                <a:off x="930" y="17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7" name="Line 2586"/>
              <p:cNvSpPr>
                <a:spLocks noChangeShapeType="1"/>
              </p:cNvSpPr>
              <p:nvPr/>
            </p:nvSpPr>
            <p:spPr bwMode="auto">
              <a:xfrm>
                <a:off x="942" y="1808"/>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8" name="Line 2587"/>
              <p:cNvSpPr>
                <a:spLocks noChangeShapeType="1"/>
              </p:cNvSpPr>
              <p:nvPr/>
            </p:nvSpPr>
            <p:spPr bwMode="auto">
              <a:xfrm>
                <a:off x="952" y="18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9" name="Line 2588"/>
              <p:cNvSpPr>
                <a:spLocks noChangeShapeType="1"/>
              </p:cNvSpPr>
              <p:nvPr/>
            </p:nvSpPr>
            <p:spPr bwMode="auto">
              <a:xfrm>
                <a:off x="962" y="185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0" name="Line 2589"/>
              <p:cNvSpPr>
                <a:spLocks noChangeShapeType="1"/>
              </p:cNvSpPr>
              <p:nvPr/>
            </p:nvSpPr>
            <p:spPr bwMode="auto">
              <a:xfrm>
                <a:off x="972" y="187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1" name="Line 2590"/>
              <p:cNvSpPr>
                <a:spLocks noChangeShapeType="1"/>
              </p:cNvSpPr>
              <p:nvPr/>
            </p:nvSpPr>
            <p:spPr bwMode="auto">
              <a:xfrm>
                <a:off x="984" y="1894"/>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2" name="Line 2591"/>
              <p:cNvSpPr>
                <a:spLocks noChangeShapeType="1"/>
              </p:cNvSpPr>
              <p:nvPr/>
            </p:nvSpPr>
            <p:spPr bwMode="auto">
              <a:xfrm>
                <a:off x="994" y="19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3" name="Line 2592"/>
              <p:cNvSpPr>
                <a:spLocks noChangeShapeType="1"/>
              </p:cNvSpPr>
              <p:nvPr/>
            </p:nvSpPr>
            <p:spPr bwMode="auto">
              <a:xfrm>
                <a:off x="1004" y="19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4" name="Line 2593"/>
              <p:cNvSpPr>
                <a:spLocks noChangeShapeType="1"/>
              </p:cNvSpPr>
              <p:nvPr/>
            </p:nvSpPr>
            <p:spPr bwMode="auto">
              <a:xfrm>
                <a:off x="1014" y="195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5" name="Line 2594"/>
              <p:cNvSpPr>
                <a:spLocks noChangeShapeType="1"/>
              </p:cNvSpPr>
              <p:nvPr/>
            </p:nvSpPr>
            <p:spPr bwMode="auto">
              <a:xfrm>
                <a:off x="1026" y="198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6" name="Line 2595"/>
              <p:cNvSpPr>
                <a:spLocks noChangeShapeType="1"/>
              </p:cNvSpPr>
              <p:nvPr/>
            </p:nvSpPr>
            <p:spPr bwMode="auto">
              <a:xfrm>
                <a:off x="1036" y="20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7" name="Line 2596"/>
              <p:cNvSpPr>
                <a:spLocks noChangeShapeType="1"/>
              </p:cNvSpPr>
              <p:nvPr/>
            </p:nvSpPr>
            <p:spPr bwMode="auto">
              <a:xfrm>
                <a:off x="1046" y="202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8" name="Line 2597"/>
              <p:cNvSpPr>
                <a:spLocks noChangeShapeType="1"/>
              </p:cNvSpPr>
              <p:nvPr/>
            </p:nvSpPr>
            <p:spPr bwMode="auto">
              <a:xfrm>
                <a:off x="740" y="147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9" name="Line 2598"/>
              <p:cNvSpPr>
                <a:spLocks noChangeShapeType="1"/>
              </p:cNvSpPr>
              <p:nvPr/>
            </p:nvSpPr>
            <p:spPr bwMode="auto">
              <a:xfrm>
                <a:off x="758" y="151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0" name="Line 2599"/>
              <p:cNvSpPr>
                <a:spLocks noChangeShapeType="1"/>
              </p:cNvSpPr>
              <p:nvPr/>
            </p:nvSpPr>
            <p:spPr bwMode="auto">
              <a:xfrm>
                <a:off x="774" y="154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1" name="Line 2600"/>
              <p:cNvSpPr>
                <a:spLocks noChangeShapeType="1"/>
              </p:cNvSpPr>
              <p:nvPr/>
            </p:nvSpPr>
            <p:spPr bwMode="auto">
              <a:xfrm>
                <a:off x="792" y="158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2" name="Line 2601"/>
              <p:cNvSpPr>
                <a:spLocks noChangeShapeType="1"/>
              </p:cNvSpPr>
              <p:nvPr/>
            </p:nvSpPr>
            <p:spPr bwMode="auto">
              <a:xfrm>
                <a:off x="808" y="162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3" name="Line 2602"/>
              <p:cNvSpPr>
                <a:spLocks noChangeShapeType="1"/>
              </p:cNvSpPr>
              <p:nvPr/>
            </p:nvSpPr>
            <p:spPr bwMode="auto">
              <a:xfrm>
                <a:off x="826" y="165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4" name="Line 2603"/>
              <p:cNvSpPr>
                <a:spLocks noChangeShapeType="1"/>
              </p:cNvSpPr>
              <p:nvPr/>
            </p:nvSpPr>
            <p:spPr bwMode="auto">
              <a:xfrm>
                <a:off x="844" y="169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5" name="Line 2604"/>
              <p:cNvSpPr>
                <a:spLocks noChangeShapeType="1"/>
              </p:cNvSpPr>
              <p:nvPr/>
            </p:nvSpPr>
            <p:spPr bwMode="auto">
              <a:xfrm>
                <a:off x="860" y="172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6" name="Line 2605"/>
              <p:cNvSpPr>
                <a:spLocks noChangeShapeType="1"/>
              </p:cNvSpPr>
              <p:nvPr/>
            </p:nvSpPr>
            <p:spPr bwMode="auto">
              <a:xfrm>
                <a:off x="878" y="176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7" name="Line 2606"/>
              <p:cNvSpPr>
                <a:spLocks noChangeShapeType="1"/>
              </p:cNvSpPr>
              <p:nvPr/>
            </p:nvSpPr>
            <p:spPr bwMode="auto">
              <a:xfrm>
                <a:off x="896" y="180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8" name="Line 2607"/>
              <p:cNvSpPr>
                <a:spLocks noChangeShapeType="1"/>
              </p:cNvSpPr>
              <p:nvPr/>
            </p:nvSpPr>
            <p:spPr bwMode="auto">
              <a:xfrm>
                <a:off x="912" y="183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9" name="Line 2608"/>
              <p:cNvSpPr>
                <a:spLocks noChangeShapeType="1"/>
              </p:cNvSpPr>
              <p:nvPr/>
            </p:nvSpPr>
            <p:spPr bwMode="auto">
              <a:xfrm>
                <a:off x="930" y="187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0" name="Line 2609"/>
              <p:cNvSpPr>
                <a:spLocks noChangeShapeType="1"/>
              </p:cNvSpPr>
              <p:nvPr/>
            </p:nvSpPr>
            <p:spPr bwMode="auto">
              <a:xfrm>
                <a:off x="946" y="191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1" name="Line 2610"/>
              <p:cNvSpPr>
                <a:spLocks noChangeShapeType="1"/>
              </p:cNvSpPr>
              <p:nvPr/>
            </p:nvSpPr>
            <p:spPr bwMode="auto">
              <a:xfrm>
                <a:off x="964" y="1946"/>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2" name="Line 2611"/>
              <p:cNvSpPr>
                <a:spLocks noChangeShapeType="1"/>
              </p:cNvSpPr>
              <p:nvPr/>
            </p:nvSpPr>
            <p:spPr bwMode="auto">
              <a:xfrm>
                <a:off x="696" y="14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3" name="Line 2612"/>
              <p:cNvSpPr>
                <a:spLocks noChangeShapeType="1"/>
              </p:cNvSpPr>
              <p:nvPr/>
            </p:nvSpPr>
            <p:spPr bwMode="auto">
              <a:xfrm>
                <a:off x="706" y="14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4" name="Line 2613"/>
              <p:cNvSpPr>
                <a:spLocks noChangeShapeType="1"/>
              </p:cNvSpPr>
              <p:nvPr/>
            </p:nvSpPr>
            <p:spPr bwMode="auto">
              <a:xfrm>
                <a:off x="716" y="151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5" name="Line 2614"/>
              <p:cNvSpPr>
                <a:spLocks noChangeShapeType="1"/>
              </p:cNvSpPr>
              <p:nvPr/>
            </p:nvSpPr>
            <p:spPr bwMode="auto">
              <a:xfrm>
                <a:off x="728" y="153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6" name="Line 2615"/>
              <p:cNvSpPr>
                <a:spLocks noChangeShapeType="1"/>
              </p:cNvSpPr>
              <p:nvPr/>
            </p:nvSpPr>
            <p:spPr bwMode="auto">
              <a:xfrm>
                <a:off x="738" y="155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7" name="Line 2616"/>
              <p:cNvSpPr>
                <a:spLocks noChangeShapeType="1"/>
              </p:cNvSpPr>
              <p:nvPr/>
            </p:nvSpPr>
            <p:spPr bwMode="auto">
              <a:xfrm>
                <a:off x="748" y="157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8" name="Line 2617"/>
              <p:cNvSpPr>
                <a:spLocks noChangeShapeType="1"/>
              </p:cNvSpPr>
              <p:nvPr/>
            </p:nvSpPr>
            <p:spPr bwMode="auto">
              <a:xfrm>
                <a:off x="758" y="159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9" name="Line 2618"/>
              <p:cNvSpPr>
                <a:spLocks noChangeShapeType="1"/>
              </p:cNvSpPr>
              <p:nvPr/>
            </p:nvSpPr>
            <p:spPr bwMode="auto">
              <a:xfrm>
                <a:off x="770" y="1618"/>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0" name="Line 2619"/>
              <p:cNvSpPr>
                <a:spLocks noChangeShapeType="1"/>
              </p:cNvSpPr>
              <p:nvPr/>
            </p:nvSpPr>
            <p:spPr bwMode="auto">
              <a:xfrm>
                <a:off x="780" y="16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1" name="Line 2620"/>
              <p:cNvSpPr>
                <a:spLocks noChangeShapeType="1"/>
              </p:cNvSpPr>
              <p:nvPr/>
            </p:nvSpPr>
            <p:spPr bwMode="auto">
              <a:xfrm>
                <a:off x="790" y="166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2" name="Line 2621"/>
              <p:cNvSpPr>
                <a:spLocks noChangeShapeType="1"/>
              </p:cNvSpPr>
              <p:nvPr/>
            </p:nvSpPr>
            <p:spPr bwMode="auto">
              <a:xfrm>
                <a:off x="800" y="16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3" name="Line 2622"/>
              <p:cNvSpPr>
                <a:spLocks noChangeShapeType="1"/>
              </p:cNvSpPr>
              <p:nvPr/>
            </p:nvSpPr>
            <p:spPr bwMode="auto">
              <a:xfrm>
                <a:off x="812" y="1704"/>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4" name="Line 2623"/>
              <p:cNvSpPr>
                <a:spLocks noChangeShapeType="1"/>
              </p:cNvSpPr>
              <p:nvPr/>
            </p:nvSpPr>
            <p:spPr bwMode="auto">
              <a:xfrm>
                <a:off x="822" y="172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5" name="Line 2624"/>
              <p:cNvSpPr>
                <a:spLocks noChangeShapeType="1"/>
              </p:cNvSpPr>
              <p:nvPr/>
            </p:nvSpPr>
            <p:spPr bwMode="auto">
              <a:xfrm>
                <a:off x="832" y="174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6" name="Line 2625"/>
              <p:cNvSpPr>
                <a:spLocks noChangeShapeType="1"/>
              </p:cNvSpPr>
              <p:nvPr/>
            </p:nvSpPr>
            <p:spPr bwMode="auto">
              <a:xfrm>
                <a:off x="842" y="176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7" name="Line 2626"/>
              <p:cNvSpPr>
                <a:spLocks noChangeShapeType="1"/>
              </p:cNvSpPr>
              <p:nvPr/>
            </p:nvSpPr>
            <p:spPr bwMode="auto">
              <a:xfrm>
                <a:off x="854" y="179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8" name="Line 2627"/>
              <p:cNvSpPr>
                <a:spLocks noChangeShapeType="1"/>
              </p:cNvSpPr>
              <p:nvPr/>
            </p:nvSpPr>
            <p:spPr bwMode="auto">
              <a:xfrm>
                <a:off x="864" y="18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9" name="Line 2628"/>
              <p:cNvSpPr>
                <a:spLocks noChangeShapeType="1"/>
              </p:cNvSpPr>
              <p:nvPr/>
            </p:nvSpPr>
            <p:spPr bwMode="auto">
              <a:xfrm>
                <a:off x="874" y="18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0" name="Line 2629"/>
              <p:cNvSpPr>
                <a:spLocks noChangeShapeType="1"/>
              </p:cNvSpPr>
              <p:nvPr/>
            </p:nvSpPr>
            <p:spPr bwMode="auto">
              <a:xfrm>
                <a:off x="884" y="18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1" name="Line 2630"/>
              <p:cNvSpPr>
                <a:spLocks noChangeShapeType="1"/>
              </p:cNvSpPr>
              <p:nvPr/>
            </p:nvSpPr>
            <p:spPr bwMode="auto">
              <a:xfrm>
                <a:off x="896" y="187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2" name="Line 2631"/>
              <p:cNvSpPr>
                <a:spLocks noChangeShapeType="1"/>
              </p:cNvSpPr>
              <p:nvPr/>
            </p:nvSpPr>
            <p:spPr bwMode="auto">
              <a:xfrm>
                <a:off x="906" y="18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3" name="Line 2632"/>
              <p:cNvSpPr>
                <a:spLocks noChangeShapeType="1"/>
              </p:cNvSpPr>
              <p:nvPr/>
            </p:nvSpPr>
            <p:spPr bwMode="auto">
              <a:xfrm>
                <a:off x="916" y="19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4" name="Line 2633"/>
              <p:cNvSpPr>
                <a:spLocks noChangeShapeType="1"/>
              </p:cNvSpPr>
              <p:nvPr/>
            </p:nvSpPr>
            <p:spPr bwMode="auto">
              <a:xfrm>
                <a:off x="926" y="19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5" name="Line 2634"/>
              <p:cNvSpPr>
                <a:spLocks noChangeShapeType="1"/>
              </p:cNvSpPr>
              <p:nvPr/>
            </p:nvSpPr>
            <p:spPr bwMode="auto">
              <a:xfrm>
                <a:off x="938" y="196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6" name="Line 2635"/>
              <p:cNvSpPr>
                <a:spLocks noChangeShapeType="1"/>
              </p:cNvSpPr>
              <p:nvPr/>
            </p:nvSpPr>
            <p:spPr bwMode="auto">
              <a:xfrm>
                <a:off x="948" y="19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7" name="Line 2636"/>
              <p:cNvSpPr>
                <a:spLocks noChangeShapeType="1"/>
              </p:cNvSpPr>
              <p:nvPr/>
            </p:nvSpPr>
            <p:spPr bwMode="auto">
              <a:xfrm>
                <a:off x="958" y="20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8" name="Line 2637"/>
              <p:cNvSpPr>
                <a:spLocks noChangeShapeType="1"/>
              </p:cNvSpPr>
              <p:nvPr/>
            </p:nvSpPr>
            <p:spPr bwMode="auto">
              <a:xfrm>
                <a:off x="586" y="133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9" name="Line 2638"/>
              <p:cNvSpPr>
                <a:spLocks noChangeShapeType="1"/>
              </p:cNvSpPr>
              <p:nvPr/>
            </p:nvSpPr>
            <p:spPr bwMode="auto">
              <a:xfrm>
                <a:off x="604" y="136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0" name="Line 2639"/>
              <p:cNvSpPr>
                <a:spLocks noChangeShapeType="1"/>
              </p:cNvSpPr>
              <p:nvPr/>
            </p:nvSpPr>
            <p:spPr bwMode="auto">
              <a:xfrm>
                <a:off x="624" y="140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1" name="Line 2640"/>
              <p:cNvSpPr>
                <a:spLocks noChangeShapeType="1"/>
              </p:cNvSpPr>
              <p:nvPr/>
            </p:nvSpPr>
            <p:spPr bwMode="auto">
              <a:xfrm>
                <a:off x="642" y="143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2" name="Line 2641"/>
              <p:cNvSpPr>
                <a:spLocks noChangeShapeType="1"/>
              </p:cNvSpPr>
              <p:nvPr/>
            </p:nvSpPr>
            <p:spPr bwMode="auto">
              <a:xfrm>
                <a:off x="662" y="147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3" name="Line 2642"/>
              <p:cNvSpPr>
                <a:spLocks noChangeShapeType="1"/>
              </p:cNvSpPr>
              <p:nvPr/>
            </p:nvSpPr>
            <p:spPr bwMode="auto">
              <a:xfrm>
                <a:off x="680" y="150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4" name="Line 2643"/>
              <p:cNvSpPr>
                <a:spLocks noChangeShapeType="1"/>
              </p:cNvSpPr>
              <p:nvPr/>
            </p:nvSpPr>
            <p:spPr bwMode="auto">
              <a:xfrm>
                <a:off x="698" y="154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5" name="Line 2644"/>
              <p:cNvSpPr>
                <a:spLocks noChangeShapeType="1"/>
              </p:cNvSpPr>
              <p:nvPr/>
            </p:nvSpPr>
            <p:spPr bwMode="auto">
              <a:xfrm>
                <a:off x="718" y="158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6" name="Line 2645"/>
              <p:cNvSpPr>
                <a:spLocks noChangeShapeType="1"/>
              </p:cNvSpPr>
              <p:nvPr/>
            </p:nvSpPr>
            <p:spPr bwMode="auto">
              <a:xfrm>
                <a:off x="736" y="161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7" name="Line 2646"/>
              <p:cNvSpPr>
                <a:spLocks noChangeShapeType="1"/>
              </p:cNvSpPr>
              <p:nvPr/>
            </p:nvSpPr>
            <p:spPr bwMode="auto">
              <a:xfrm>
                <a:off x="756" y="1650"/>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8" name="Line 2647"/>
              <p:cNvSpPr>
                <a:spLocks noChangeShapeType="1"/>
              </p:cNvSpPr>
              <p:nvPr/>
            </p:nvSpPr>
            <p:spPr bwMode="auto">
              <a:xfrm>
                <a:off x="774" y="168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9" name="Line 2648"/>
              <p:cNvSpPr>
                <a:spLocks noChangeShapeType="1"/>
              </p:cNvSpPr>
              <p:nvPr/>
            </p:nvSpPr>
            <p:spPr bwMode="auto">
              <a:xfrm>
                <a:off x="794" y="172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0" name="Line 2649"/>
              <p:cNvSpPr>
                <a:spLocks noChangeShapeType="1"/>
              </p:cNvSpPr>
              <p:nvPr/>
            </p:nvSpPr>
            <p:spPr bwMode="auto">
              <a:xfrm>
                <a:off x="812" y="175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1" name="Line 2650"/>
              <p:cNvSpPr>
                <a:spLocks noChangeShapeType="1"/>
              </p:cNvSpPr>
              <p:nvPr/>
            </p:nvSpPr>
            <p:spPr bwMode="auto">
              <a:xfrm>
                <a:off x="830" y="179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2" name="Line 2651"/>
              <p:cNvSpPr>
                <a:spLocks noChangeShapeType="1"/>
              </p:cNvSpPr>
              <p:nvPr/>
            </p:nvSpPr>
            <p:spPr bwMode="auto">
              <a:xfrm>
                <a:off x="850" y="182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3" name="Line 2652"/>
              <p:cNvSpPr>
                <a:spLocks noChangeShapeType="1"/>
              </p:cNvSpPr>
              <p:nvPr/>
            </p:nvSpPr>
            <p:spPr bwMode="auto">
              <a:xfrm>
                <a:off x="868" y="186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4" name="Line 2653"/>
              <p:cNvSpPr>
                <a:spLocks noChangeShapeType="1"/>
              </p:cNvSpPr>
              <p:nvPr/>
            </p:nvSpPr>
            <p:spPr bwMode="auto">
              <a:xfrm>
                <a:off x="888" y="189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5" name="Line 2654"/>
              <p:cNvSpPr>
                <a:spLocks noChangeShapeType="1"/>
              </p:cNvSpPr>
              <p:nvPr/>
            </p:nvSpPr>
            <p:spPr bwMode="auto">
              <a:xfrm>
                <a:off x="906" y="193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6" name="Line 2655"/>
              <p:cNvSpPr>
                <a:spLocks noChangeShapeType="1"/>
              </p:cNvSpPr>
              <p:nvPr/>
            </p:nvSpPr>
            <p:spPr bwMode="auto">
              <a:xfrm>
                <a:off x="924" y="196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7" name="Line 2656"/>
              <p:cNvSpPr>
                <a:spLocks noChangeShapeType="1"/>
              </p:cNvSpPr>
              <p:nvPr/>
            </p:nvSpPr>
            <p:spPr bwMode="auto">
              <a:xfrm>
                <a:off x="944" y="200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8" name="Line 2657"/>
              <p:cNvSpPr>
                <a:spLocks noChangeShapeType="1"/>
              </p:cNvSpPr>
              <p:nvPr/>
            </p:nvSpPr>
            <p:spPr bwMode="auto">
              <a:xfrm>
                <a:off x="962" y="203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9" name="Line 2658"/>
              <p:cNvSpPr>
                <a:spLocks noChangeShapeType="1"/>
              </p:cNvSpPr>
              <p:nvPr/>
            </p:nvSpPr>
            <p:spPr bwMode="auto">
              <a:xfrm>
                <a:off x="982" y="2074"/>
                <a:ext cx="2" cy="4"/>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0" name="Line 2659"/>
              <p:cNvSpPr>
                <a:spLocks noChangeShapeType="1"/>
              </p:cNvSpPr>
              <p:nvPr/>
            </p:nvSpPr>
            <p:spPr bwMode="auto">
              <a:xfrm>
                <a:off x="608" y="14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1" name="Line 2660"/>
              <p:cNvSpPr>
                <a:spLocks noChangeShapeType="1"/>
              </p:cNvSpPr>
              <p:nvPr/>
            </p:nvSpPr>
            <p:spPr bwMode="auto">
              <a:xfrm>
                <a:off x="620" y="147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2" name="Line 2661"/>
              <p:cNvSpPr>
                <a:spLocks noChangeShapeType="1"/>
              </p:cNvSpPr>
              <p:nvPr/>
            </p:nvSpPr>
            <p:spPr bwMode="auto">
              <a:xfrm>
                <a:off x="630" y="14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3" name="Line 2662"/>
              <p:cNvSpPr>
                <a:spLocks noChangeShapeType="1"/>
              </p:cNvSpPr>
              <p:nvPr/>
            </p:nvSpPr>
            <p:spPr bwMode="auto">
              <a:xfrm>
                <a:off x="642" y="15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4" name="Line 2663"/>
              <p:cNvSpPr>
                <a:spLocks noChangeShapeType="1"/>
              </p:cNvSpPr>
              <p:nvPr/>
            </p:nvSpPr>
            <p:spPr bwMode="auto">
              <a:xfrm>
                <a:off x="654" y="153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5" name="Line 2664"/>
              <p:cNvSpPr>
                <a:spLocks noChangeShapeType="1"/>
              </p:cNvSpPr>
              <p:nvPr/>
            </p:nvSpPr>
            <p:spPr bwMode="auto">
              <a:xfrm>
                <a:off x="666" y="155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6" name="Line 2665"/>
              <p:cNvSpPr>
                <a:spLocks noChangeShapeType="1"/>
              </p:cNvSpPr>
              <p:nvPr/>
            </p:nvSpPr>
            <p:spPr bwMode="auto">
              <a:xfrm>
                <a:off x="676" y="157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7" name="Line 2666"/>
              <p:cNvSpPr>
                <a:spLocks noChangeShapeType="1"/>
              </p:cNvSpPr>
              <p:nvPr/>
            </p:nvSpPr>
            <p:spPr bwMode="auto">
              <a:xfrm>
                <a:off x="688" y="159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8" name="Line 2667"/>
              <p:cNvSpPr>
                <a:spLocks noChangeShapeType="1"/>
              </p:cNvSpPr>
              <p:nvPr/>
            </p:nvSpPr>
            <p:spPr bwMode="auto">
              <a:xfrm>
                <a:off x="700" y="161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9" name="Line 2668"/>
              <p:cNvSpPr>
                <a:spLocks noChangeShapeType="1"/>
              </p:cNvSpPr>
              <p:nvPr/>
            </p:nvSpPr>
            <p:spPr bwMode="auto">
              <a:xfrm>
                <a:off x="712" y="164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0" name="Line 2669"/>
              <p:cNvSpPr>
                <a:spLocks noChangeShapeType="1"/>
              </p:cNvSpPr>
              <p:nvPr/>
            </p:nvSpPr>
            <p:spPr bwMode="auto">
              <a:xfrm>
                <a:off x="722" y="166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1" name="Line 2670"/>
              <p:cNvSpPr>
                <a:spLocks noChangeShapeType="1"/>
              </p:cNvSpPr>
              <p:nvPr/>
            </p:nvSpPr>
            <p:spPr bwMode="auto">
              <a:xfrm>
                <a:off x="734" y="168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2" name="Line 2671"/>
              <p:cNvSpPr>
                <a:spLocks noChangeShapeType="1"/>
              </p:cNvSpPr>
              <p:nvPr/>
            </p:nvSpPr>
            <p:spPr bwMode="auto">
              <a:xfrm>
                <a:off x="746" y="170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3" name="Line 2672"/>
              <p:cNvSpPr>
                <a:spLocks noChangeShapeType="1"/>
              </p:cNvSpPr>
              <p:nvPr/>
            </p:nvSpPr>
            <p:spPr bwMode="auto">
              <a:xfrm>
                <a:off x="758" y="17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4" name="Line 2673"/>
              <p:cNvSpPr>
                <a:spLocks noChangeShapeType="1"/>
              </p:cNvSpPr>
              <p:nvPr/>
            </p:nvSpPr>
            <p:spPr bwMode="auto">
              <a:xfrm>
                <a:off x="768" y="17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5" name="Line 2674"/>
              <p:cNvSpPr>
                <a:spLocks noChangeShapeType="1"/>
              </p:cNvSpPr>
              <p:nvPr/>
            </p:nvSpPr>
            <p:spPr bwMode="auto">
              <a:xfrm>
                <a:off x="780" y="17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6" name="Line 2675"/>
              <p:cNvSpPr>
                <a:spLocks noChangeShapeType="1"/>
              </p:cNvSpPr>
              <p:nvPr/>
            </p:nvSpPr>
            <p:spPr bwMode="auto">
              <a:xfrm>
                <a:off x="792" y="17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7" name="Line 2676"/>
              <p:cNvSpPr>
                <a:spLocks noChangeShapeType="1"/>
              </p:cNvSpPr>
              <p:nvPr/>
            </p:nvSpPr>
            <p:spPr bwMode="auto">
              <a:xfrm>
                <a:off x="804" y="1808"/>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8" name="Line 2677"/>
              <p:cNvSpPr>
                <a:spLocks noChangeShapeType="1"/>
              </p:cNvSpPr>
              <p:nvPr/>
            </p:nvSpPr>
            <p:spPr bwMode="auto">
              <a:xfrm>
                <a:off x="814" y="18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9" name="Line 2678"/>
              <p:cNvSpPr>
                <a:spLocks noChangeShapeType="1"/>
              </p:cNvSpPr>
              <p:nvPr/>
            </p:nvSpPr>
            <p:spPr bwMode="auto">
              <a:xfrm>
                <a:off x="826" y="18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0" name="Line 2679"/>
              <p:cNvSpPr>
                <a:spLocks noChangeShapeType="1"/>
              </p:cNvSpPr>
              <p:nvPr/>
            </p:nvSpPr>
            <p:spPr bwMode="auto">
              <a:xfrm>
                <a:off x="838" y="187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1" name="Line 2680"/>
              <p:cNvSpPr>
                <a:spLocks noChangeShapeType="1"/>
              </p:cNvSpPr>
              <p:nvPr/>
            </p:nvSpPr>
            <p:spPr bwMode="auto">
              <a:xfrm>
                <a:off x="850" y="189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2" name="Line 2681"/>
              <p:cNvSpPr>
                <a:spLocks noChangeShapeType="1"/>
              </p:cNvSpPr>
              <p:nvPr/>
            </p:nvSpPr>
            <p:spPr bwMode="auto">
              <a:xfrm>
                <a:off x="860" y="19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3" name="Line 2682"/>
              <p:cNvSpPr>
                <a:spLocks noChangeShapeType="1"/>
              </p:cNvSpPr>
              <p:nvPr/>
            </p:nvSpPr>
            <p:spPr bwMode="auto">
              <a:xfrm>
                <a:off x="872" y="193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4" name="Line 2683"/>
              <p:cNvSpPr>
                <a:spLocks noChangeShapeType="1"/>
              </p:cNvSpPr>
              <p:nvPr/>
            </p:nvSpPr>
            <p:spPr bwMode="auto">
              <a:xfrm>
                <a:off x="884" y="195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5" name="Line 2684"/>
              <p:cNvSpPr>
                <a:spLocks noChangeShapeType="1"/>
              </p:cNvSpPr>
              <p:nvPr/>
            </p:nvSpPr>
            <p:spPr bwMode="auto">
              <a:xfrm>
                <a:off x="894" y="197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6" name="Line 2685"/>
              <p:cNvSpPr>
                <a:spLocks noChangeShapeType="1"/>
              </p:cNvSpPr>
              <p:nvPr/>
            </p:nvSpPr>
            <p:spPr bwMode="auto">
              <a:xfrm>
                <a:off x="906" y="19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7" name="Line 2686"/>
              <p:cNvSpPr>
                <a:spLocks noChangeShapeType="1"/>
              </p:cNvSpPr>
              <p:nvPr/>
            </p:nvSpPr>
            <p:spPr bwMode="auto">
              <a:xfrm>
                <a:off x="918" y="20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8" name="Line 2687"/>
              <p:cNvSpPr>
                <a:spLocks noChangeShapeType="1"/>
              </p:cNvSpPr>
              <p:nvPr/>
            </p:nvSpPr>
            <p:spPr bwMode="auto">
              <a:xfrm>
                <a:off x="534" y="138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9" name="Line 2688"/>
              <p:cNvSpPr>
                <a:spLocks noChangeShapeType="1"/>
              </p:cNvSpPr>
              <p:nvPr/>
            </p:nvSpPr>
            <p:spPr bwMode="auto">
              <a:xfrm>
                <a:off x="552" y="141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0" name="Line 2689"/>
              <p:cNvSpPr>
                <a:spLocks noChangeShapeType="1"/>
              </p:cNvSpPr>
              <p:nvPr/>
            </p:nvSpPr>
            <p:spPr bwMode="auto">
              <a:xfrm>
                <a:off x="572" y="145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1" name="Line 2690"/>
              <p:cNvSpPr>
                <a:spLocks noChangeShapeType="1"/>
              </p:cNvSpPr>
              <p:nvPr/>
            </p:nvSpPr>
            <p:spPr bwMode="auto">
              <a:xfrm>
                <a:off x="590" y="148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2" name="Line 2691"/>
              <p:cNvSpPr>
                <a:spLocks noChangeShapeType="1"/>
              </p:cNvSpPr>
              <p:nvPr/>
            </p:nvSpPr>
            <p:spPr bwMode="auto">
              <a:xfrm>
                <a:off x="610" y="152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3" name="Line 2692"/>
              <p:cNvSpPr>
                <a:spLocks noChangeShapeType="1"/>
              </p:cNvSpPr>
              <p:nvPr/>
            </p:nvSpPr>
            <p:spPr bwMode="auto">
              <a:xfrm>
                <a:off x="628" y="155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4" name="Line 2693"/>
              <p:cNvSpPr>
                <a:spLocks noChangeShapeType="1"/>
              </p:cNvSpPr>
              <p:nvPr/>
            </p:nvSpPr>
            <p:spPr bwMode="auto">
              <a:xfrm>
                <a:off x="648" y="159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5" name="Line 2694"/>
              <p:cNvSpPr>
                <a:spLocks noChangeShapeType="1"/>
              </p:cNvSpPr>
              <p:nvPr/>
            </p:nvSpPr>
            <p:spPr bwMode="auto">
              <a:xfrm>
                <a:off x="666" y="162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6" name="Line 2695"/>
              <p:cNvSpPr>
                <a:spLocks noChangeShapeType="1"/>
              </p:cNvSpPr>
              <p:nvPr/>
            </p:nvSpPr>
            <p:spPr bwMode="auto">
              <a:xfrm>
                <a:off x="686" y="166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7" name="Line 2696"/>
              <p:cNvSpPr>
                <a:spLocks noChangeShapeType="1"/>
              </p:cNvSpPr>
              <p:nvPr/>
            </p:nvSpPr>
            <p:spPr bwMode="auto">
              <a:xfrm>
                <a:off x="704" y="170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8" name="Line 2697"/>
              <p:cNvSpPr>
                <a:spLocks noChangeShapeType="1"/>
              </p:cNvSpPr>
              <p:nvPr/>
            </p:nvSpPr>
            <p:spPr bwMode="auto">
              <a:xfrm>
                <a:off x="724" y="173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9" name="Line 2698"/>
              <p:cNvSpPr>
                <a:spLocks noChangeShapeType="1"/>
              </p:cNvSpPr>
              <p:nvPr/>
            </p:nvSpPr>
            <p:spPr bwMode="auto">
              <a:xfrm>
                <a:off x="742" y="177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0" name="Line 2699"/>
              <p:cNvSpPr>
                <a:spLocks noChangeShapeType="1"/>
              </p:cNvSpPr>
              <p:nvPr/>
            </p:nvSpPr>
            <p:spPr bwMode="auto">
              <a:xfrm>
                <a:off x="760" y="1804"/>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1" name="Line 2700"/>
              <p:cNvSpPr>
                <a:spLocks noChangeShapeType="1"/>
              </p:cNvSpPr>
              <p:nvPr/>
            </p:nvSpPr>
            <p:spPr bwMode="auto">
              <a:xfrm>
                <a:off x="780" y="184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2" name="Line 2701"/>
              <p:cNvSpPr>
                <a:spLocks noChangeShapeType="1"/>
              </p:cNvSpPr>
              <p:nvPr/>
            </p:nvSpPr>
            <p:spPr bwMode="auto">
              <a:xfrm>
                <a:off x="798" y="187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3" name="Line 2702"/>
              <p:cNvSpPr>
                <a:spLocks noChangeShapeType="1"/>
              </p:cNvSpPr>
              <p:nvPr/>
            </p:nvSpPr>
            <p:spPr bwMode="auto">
              <a:xfrm>
                <a:off x="818" y="191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4" name="Line 2703"/>
              <p:cNvSpPr>
                <a:spLocks noChangeShapeType="1"/>
              </p:cNvSpPr>
              <p:nvPr/>
            </p:nvSpPr>
            <p:spPr bwMode="auto">
              <a:xfrm>
                <a:off x="836" y="194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5" name="Line 2704"/>
              <p:cNvSpPr>
                <a:spLocks noChangeShapeType="1"/>
              </p:cNvSpPr>
              <p:nvPr/>
            </p:nvSpPr>
            <p:spPr bwMode="auto">
              <a:xfrm>
                <a:off x="856" y="198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6" name="Line 2705"/>
              <p:cNvSpPr>
                <a:spLocks noChangeShapeType="1"/>
              </p:cNvSpPr>
              <p:nvPr/>
            </p:nvSpPr>
            <p:spPr bwMode="auto">
              <a:xfrm>
                <a:off x="874" y="201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7" name="Line 2706"/>
              <p:cNvSpPr>
                <a:spLocks noChangeShapeType="1"/>
              </p:cNvSpPr>
              <p:nvPr/>
            </p:nvSpPr>
            <p:spPr bwMode="auto">
              <a:xfrm>
                <a:off x="894" y="2052"/>
                <a:ext cx="8" cy="1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8" name="Line 2707"/>
              <p:cNvSpPr>
                <a:spLocks noChangeShapeType="1"/>
              </p:cNvSpPr>
              <p:nvPr/>
            </p:nvSpPr>
            <p:spPr bwMode="auto">
              <a:xfrm>
                <a:off x="518" y="14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9" name="Line 2708"/>
              <p:cNvSpPr>
                <a:spLocks noChangeShapeType="1"/>
              </p:cNvSpPr>
              <p:nvPr/>
            </p:nvSpPr>
            <p:spPr bwMode="auto">
              <a:xfrm>
                <a:off x="530" y="145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0" name="Line 2709"/>
              <p:cNvSpPr>
                <a:spLocks noChangeShapeType="1"/>
              </p:cNvSpPr>
              <p:nvPr/>
            </p:nvSpPr>
            <p:spPr bwMode="auto">
              <a:xfrm>
                <a:off x="540" y="147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1" name="Line 2710"/>
              <p:cNvSpPr>
                <a:spLocks noChangeShapeType="1"/>
              </p:cNvSpPr>
              <p:nvPr/>
            </p:nvSpPr>
            <p:spPr bwMode="auto">
              <a:xfrm>
                <a:off x="552" y="149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2" name="Line 2711"/>
              <p:cNvSpPr>
                <a:spLocks noChangeShapeType="1"/>
              </p:cNvSpPr>
              <p:nvPr/>
            </p:nvSpPr>
            <p:spPr bwMode="auto">
              <a:xfrm>
                <a:off x="564" y="15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3" name="Line 2712"/>
              <p:cNvSpPr>
                <a:spLocks noChangeShapeType="1"/>
              </p:cNvSpPr>
              <p:nvPr/>
            </p:nvSpPr>
            <p:spPr bwMode="auto">
              <a:xfrm>
                <a:off x="576" y="15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4" name="Line 2713"/>
              <p:cNvSpPr>
                <a:spLocks noChangeShapeType="1"/>
              </p:cNvSpPr>
              <p:nvPr/>
            </p:nvSpPr>
            <p:spPr bwMode="auto">
              <a:xfrm>
                <a:off x="586" y="155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5" name="Line 2714"/>
              <p:cNvSpPr>
                <a:spLocks noChangeShapeType="1"/>
              </p:cNvSpPr>
              <p:nvPr/>
            </p:nvSpPr>
            <p:spPr bwMode="auto">
              <a:xfrm>
                <a:off x="598" y="158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6" name="Line 2715"/>
              <p:cNvSpPr>
                <a:spLocks noChangeShapeType="1"/>
              </p:cNvSpPr>
              <p:nvPr/>
            </p:nvSpPr>
            <p:spPr bwMode="auto">
              <a:xfrm>
                <a:off x="610" y="16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7" name="Line 2716"/>
              <p:cNvSpPr>
                <a:spLocks noChangeShapeType="1"/>
              </p:cNvSpPr>
              <p:nvPr/>
            </p:nvSpPr>
            <p:spPr bwMode="auto">
              <a:xfrm>
                <a:off x="622" y="162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8" name="Line 2717"/>
              <p:cNvSpPr>
                <a:spLocks noChangeShapeType="1"/>
              </p:cNvSpPr>
              <p:nvPr/>
            </p:nvSpPr>
            <p:spPr bwMode="auto">
              <a:xfrm>
                <a:off x="632" y="164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09" name="Line 2718"/>
              <p:cNvSpPr>
                <a:spLocks noChangeShapeType="1"/>
              </p:cNvSpPr>
              <p:nvPr/>
            </p:nvSpPr>
            <p:spPr bwMode="auto">
              <a:xfrm>
                <a:off x="644" y="166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0" name="Line 2719"/>
              <p:cNvSpPr>
                <a:spLocks noChangeShapeType="1"/>
              </p:cNvSpPr>
              <p:nvPr/>
            </p:nvSpPr>
            <p:spPr bwMode="auto">
              <a:xfrm>
                <a:off x="656" y="168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1" name="Line 2720"/>
              <p:cNvSpPr>
                <a:spLocks noChangeShapeType="1"/>
              </p:cNvSpPr>
              <p:nvPr/>
            </p:nvSpPr>
            <p:spPr bwMode="auto">
              <a:xfrm>
                <a:off x="668" y="170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2" name="Line 2721"/>
              <p:cNvSpPr>
                <a:spLocks noChangeShapeType="1"/>
              </p:cNvSpPr>
              <p:nvPr/>
            </p:nvSpPr>
            <p:spPr bwMode="auto">
              <a:xfrm>
                <a:off x="678" y="17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3" name="Line 2722"/>
              <p:cNvSpPr>
                <a:spLocks noChangeShapeType="1"/>
              </p:cNvSpPr>
              <p:nvPr/>
            </p:nvSpPr>
            <p:spPr bwMode="auto">
              <a:xfrm>
                <a:off x="690" y="174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4" name="Line 2723"/>
              <p:cNvSpPr>
                <a:spLocks noChangeShapeType="1"/>
              </p:cNvSpPr>
              <p:nvPr/>
            </p:nvSpPr>
            <p:spPr bwMode="auto">
              <a:xfrm>
                <a:off x="702" y="177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5" name="Line 2724"/>
              <p:cNvSpPr>
                <a:spLocks noChangeShapeType="1"/>
              </p:cNvSpPr>
              <p:nvPr/>
            </p:nvSpPr>
            <p:spPr bwMode="auto">
              <a:xfrm>
                <a:off x="714" y="179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6" name="Line 2725"/>
              <p:cNvSpPr>
                <a:spLocks noChangeShapeType="1"/>
              </p:cNvSpPr>
              <p:nvPr/>
            </p:nvSpPr>
            <p:spPr bwMode="auto">
              <a:xfrm>
                <a:off x="724" y="181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7" name="Line 2726"/>
              <p:cNvSpPr>
                <a:spLocks noChangeShapeType="1"/>
              </p:cNvSpPr>
              <p:nvPr/>
            </p:nvSpPr>
            <p:spPr bwMode="auto">
              <a:xfrm>
                <a:off x="736" y="183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8" name="Line 2727"/>
              <p:cNvSpPr>
                <a:spLocks noChangeShapeType="1"/>
              </p:cNvSpPr>
              <p:nvPr/>
            </p:nvSpPr>
            <p:spPr bwMode="auto">
              <a:xfrm>
                <a:off x="748" y="185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19" name="Line 2728"/>
              <p:cNvSpPr>
                <a:spLocks noChangeShapeType="1"/>
              </p:cNvSpPr>
              <p:nvPr/>
            </p:nvSpPr>
            <p:spPr bwMode="auto">
              <a:xfrm>
                <a:off x="760" y="187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0" name="Line 2729"/>
              <p:cNvSpPr>
                <a:spLocks noChangeShapeType="1"/>
              </p:cNvSpPr>
              <p:nvPr/>
            </p:nvSpPr>
            <p:spPr bwMode="auto">
              <a:xfrm>
                <a:off x="770" y="189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1" name="Line 2730"/>
              <p:cNvSpPr>
                <a:spLocks noChangeShapeType="1"/>
              </p:cNvSpPr>
              <p:nvPr/>
            </p:nvSpPr>
            <p:spPr bwMode="auto">
              <a:xfrm>
                <a:off x="782" y="191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2" name="Line 2731"/>
              <p:cNvSpPr>
                <a:spLocks noChangeShapeType="1"/>
              </p:cNvSpPr>
              <p:nvPr/>
            </p:nvSpPr>
            <p:spPr bwMode="auto">
              <a:xfrm>
                <a:off x="794" y="193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3" name="Line 2732"/>
              <p:cNvSpPr>
                <a:spLocks noChangeShapeType="1"/>
              </p:cNvSpPr>
              <p:nvPr/>
            </p:nvSpPr>
            <p:spPr bwMode="auto">
              <a:xfrm>
                <a:off x="806" y="195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4" name="Line 2733"/>
              <p:cNvSpPr>
                <a:spLocks noChangeShapeType="1"/>
              </p:cNvSpPr>
              <p:nvPr/>
            </p:nvSpPr>
            <p:spPr bwMode="auto">
              <a:xfrm>
                <a:off x="816" y="198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5" name="Line 2734"/>
              <p:cNvSpPr>
                <a:spLocks noChangeShapeType="1"/>
              </p:cNvSpPr>
              <p:nvPr/>
            </p:nvSpPr>
            <p:spPr bwMode="auto">
              <a:xfrm>
                <a:off x="828" y="200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6" name="Line 2735"/>
              <p:cNvSpPr>
                <a:spLocks noChangeShapeType="1"/>
              </p:cNvSpPr>
              <p:nvPr/>
            </p:nvSpPr>
            <p:spPr bwMode="auto">
              <a:xfrm>
                <a:off x="840" y="202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7" name="Line 2736"/>
              <p:cNvSpPr>
                <a:spLocks noChangeShapeType="1"/>
              </p:cNvSpPr>
              <p:nvPr/>
            </p:nvSpPr>
            <p:spPr bwMode="auto">
              <a:xfrm>
                <a:off x="474" y="142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8" name="Line 2737"/>
              <p:cNvSpPr>
                <a:spLocks noChangeShapeType="1"/>
              </p:cNvSpPr>
              <p:nvPr/>
            </p:nvSpPr>
            <p:spPr bwMode="auto">
              <a:xfrm>
                <a:off x="492" y="145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9" name="Line 2738"/>
              <p:cNvSpPr>
                <a:spLocks noChangeShapeType="1"/>
              </p:cNvSpPr>
              <p:nvPr/>
            </p:nvSpPr>
            <p:spPr bwMode="auto">
              <a:xfrm>
                <a:off x="512" y="149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0" name="Line 2739"/>
              <p:cNvSpPr>
                <a:spLocks noChangeShapeType="1"/>
              </p:cNvSpPr>
              <p:nvPr/>
            </p:nvSpPr>
            <p:spPr bwMode="auto">
              <a:xfrm>
                <a:off x="530" y="152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1" name="Line 2740"/>
              <p:cNvSpPr>
                <a:spLocks noChangeShapeType="1"/>
              </p:cNvSpPr>
              <p:nvPr/>
            </p:nvSpPr>
            <p:spPr bwMode="auto">
              <a:xfrm>
                <a:off x="548" y="156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2" name="Line 2741"/>
              <p:cNvSpPr>
                <a:spLocks noChangeShapeType="1"/>
              </p:cNvSpPr>
              <p:nvPr/>
            </p:nvSpPr>
            <p:spPr bwMode="auto">
              <a:xfrm>
                <a:off x="566" y="1600"/>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3" name="Line 2742"/>
              <p:cNvSpPr>
                <a:spLocks noChangeShapeType="1"/>
              </p:cNvSpPr>
              <p:nvPr/>
            </p:nvSpPr>
            <p:spPr bwMode="auto">
              <a:xfrm>
                <a:off x="586" y="1634"/>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4" name="Line 2743"/>
              <p:cNvSpPr>
                <a:spLocks noChangeShapeType="1"/>
              </p:cNvSpPr>
              <p:nvPr/>
            </p:nvSpPr>
            <p:spPr bwMode="auto">
              <a:xfrm>
                <a:off x="604" y="167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5" name="Line 2744"/>
              <p:cNvSpPr>
                <a:spLocks noChangeShapeType="1"/>
              </p:cNvSpPr>
              <p:nvPr/>
            </p:nvSpPr>
            <p:spPr bwMode="auto">
              <a:xfrm>
                <a:off x="622" y="170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6" name="Line 2745"/>
              <p:cNvSpPr>
                <a:spLocks noChangeShapeType="1"/>
              </p:cNvSpPr>
              <p:nvPr/>
            </p:nvSpPr>
            <p:spPr bwMode="auto">
              <a:xfrm>
                <a:off x="642" y="1740"/>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7" name="Line 2746"/>
              <p:cNvSpPr>
                <a:spLocks noChangeShapeType="1"/>
              </p:cNvSpPr>
              <p:nvPr/>
            </p:nvSpPr>
            <p:spPr bwMode="auto">
              <a:xfrm>
                <a:off x="660" y="17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8" name="Line 2747"/>
              <p:cNvSpPr>
                <a:spLocks noChangeShapeType="1"/>
              </p:cNvSpPr>
              <p:nvPr/>
            </p:nvSpPr>
            <p:spPr bwMode="auto">
              <a:xfrm>
                <a:off x="678" y="18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9" name="Line 2748"/>
              <p:cNvSpPr>
                <a:spLocks noChangeShapeType="1"/>
              </p:cNvSpPr>
              <p:nvPr/>
            </p:nvSpPr>
            <p:spPr bwMode="auto">
              <a:xfrm>
                <a:off x="698" y="184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0" name="Line 2749"/>
              <p:cNvSpPr>
                <a:spLocks noChangeShapeType="1"/>
              </p:cNvSpPr>
              <p:nvPr/>
            </p:nvSpPr>
            <p:spPr bwMode="auto">
              <a:xfrm>
                <a:off x="716" y="1882"/>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1" name="Line 2750"/>
              <p:cNvSpPr>
                <a:spLocks noChangeShapeType="1"/>
              </p:cNvSpPr>
              <p:nvPr/>
            </p:nvSpPr>
            <p:spPr bwMode="auto">
              <a:xfrm>
                <a:off x="734" y="191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2" name="Line 2751"/>
              <p:cNvSpPr>
                <a:spLocks noChangeShapeType="1"/>
              </p:cNvSpPr>
              <p:nvPr/>
            </p:nvSpPr>
            <p:spPr bwMode="auto">
              <a:xfrm>
                <a:off x="752" y="195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3" name="Line 2752"/>
              <p:cNvSpPr>
                <a:spLocks noChangeShapeType="1"/>
              </p:cNvSpPr>
              <p:nvPr/>
            </p:nvSpPr>
            <p:spPr bwMode="auto">
              <a:xfrm>
                <a:off x="772" y="198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4" name="Line 2753"/>
              <p:cNvSpPr>
                <a:spLocks noChangeShapeType="1"/>
              </p:cNvSpPr>
              <p:nvPr/>
            </p:nvSpPr>
            <p:spPr bwMode="auto">
              <a:xfrm>
                <a:off x="790" y="2024"/>
                <a:ext cx="2" cy="4"/>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5" name="Line 2754"/>
              <p:cNvSpPr>
                <a:spLocks noChangeShapeType="1"/>
              </p:cNvSpPr>
              <p:nvPr/>
            </p:nvSpPr>
            <p:spPr bwMode="auto">
              <a:xfrm>
                <a:off x="430" y="141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6" name="Line 2755"/>
              <p:cNvSpPr>
                <a:spLocks noChangeShapeType="1"/>
              </p:cNvSpPr>
              <p:nvPr/>
            </p:nvSpPr>
            <p:spPr bwMode="auto">
              <a:xfrm>
                <a:off x="442" y="143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7" name="Line 2756"/>
              <p:cNvSpPr>
                <a:spLocks noChangeShapeType="1"/>
              </p:cNvSpPr>
              <p:nvPr/>
            </p:nvSpPr>
            <p:spPr bwMode="auto">
              <a:xfrm>
                <a:off x="454" y="1456"/>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8" name="Line 2757"/>
              <p:cNvSpPr>
                <a:spLocks noChangeShapeType="1"/>
              </p:cNvSpPr>
              <p:nvPr/>
            </p:nvSpPr>
            <p:spPr bwMode="auto">
              <a:xfrm>
                <a:off x="464" y="14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9" name="Line 2758"/>
              <p:cNvSpPr>
                <a:spLocks noChangeShapeType="1"/>
              </p:cNvSpPr>
              <p:nvPr/>
            </p:nvSpPr>
            <p:spPr bwMode="auto">
              <a:xfrm>
                <a:off x="476" y="14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0" name="Line 2759"/>
              <p:cNvSpPr>
                <a:spLocks noChangeShapeType="1"/>
              </p:cNvSpPr>
              <p:nvPr/>
            </p:nvSpPr>
            <p:spPr bwMode="auto">
              <a:xfrm>
                <a:off x="488" y="15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1" name="Line 2760"/>
              <p:cNvSpPr>
                <a:spLocks noChangeShapeType="1"/>
              </p:cNvSpPr>
              <p:nvPr/>
            </p:nvSpPr>
            <p:spPr bwMode="auto">
              <a:xfrm>
                <a:off x="500" y="15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2" name="Line 2761"/>
              <p:cNvSpPr>
                <a:spLocks noChangeShapeType="1"/>
              </p:cNvSpPr>
              <p:nvPr/>
            </p:nvSpPr>
            <p:spPr bwMode="auto">
              <a:xfrm>
                <a:off x="510" y="15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3" name="Line 2762"/>
              <p:cNvSpPr>
                <a:spLocks noChangeShapeType="1"/>
              </p:cNvSpPr>
              <p:nvPr/>
            </p:nvSpPr>
            <p:spPr bwMode="auto">
              <a:xfrm>
                <a:off x="522" y="15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4" name="Line 2763"/>
              <p:cNvSpPr>
                <a:spLocks noChangeShapeType="1"/>
              </p:cNvSpPr>
              <p:nvPr/>
            </p:nvSpPr>
            <p:spPr bwMode="auto">
              <a:xfrm>
                <a:off x="534" y="16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5" name="Line 2764"/>
              <p:cNvSpPr>
                <a:spLocks noChangeShapeType="1"/>
              </p:cNvSpPr>
              <p:nvPr/>
            </p:nvSpPr>
            <p:spPr bwMode="auto">
              <a:xfrm>
                <a:off x="546" y="16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6" name="Line 2765"/>
              <p:cNvSpPr>
                <a:spLocks noChangeShapeType="1"/>
              </p:cNvSpPr>
              <p:nvPr/>
            </p:nvSpPr>
            <p:spPr bwMode="auto">
              <a:xfrm>
                <a:off x="558" y="16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7" name="Line 2766"/>
              <p:cNvSpPr>
                <a:spLocks noChangeShapeType="1"/>
              </p:cNvSpPr>
              <p:nvPr/>
            </p:nvSpPr>
            <p:spPr bwMode="auto">
              <a:xfrm>
                <a:off x="568" y="166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8" name="Line 2767"/>
              <p:cNvSpPr>
                <a:spLocks noChangeShapeType="1"/>
              </p:cNvSpPr>
              <p:nvPr/>
            </p:nvSpPr>
            <p:spPr bwMode="auto">
              <a:xfrm>
                <a:off x="580" y="168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59" name="Line 2768"/>
              <p:cNvSpPr>
                <a:spLocks noChangeShapeType="1"/>
              </p:cNvSpPr>
              <p:nvPr/>
            </p:nvSpPr>
            <p:spPr bwMode="auto">
              <a:xfrm>
                <a:off x="592" y="170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0" name="Line 2769"/>
              <p:cNvSpPr>
                <a:spLocks noChangeShapeType="1"/>
              </p:cNvSpPr>
              <p:nvPr/>
            </p:nvSpPr>
            <p:spPr bwMode="auto">
              <a:xfrm>
                <a:off x="604" y="173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1" name="Line 2770"/>
              <p:cNvSpPr>
                <a:spLocks noChangeShapeType="1"/>
              </p:cNvSpPr>
              <p:nvPr/>
            </p:nvSpPr>
            <p:spPr bwMode="auto">
              <a:xfrm>
                <a:off x="614" y="175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2" name="Line 2771"/>
              <p:cNvSpPr>
                <a:spLocks noChangeShapeType="1"/>
              </p:cNvSpPr>
              <p:nvPr/>
            </p:nvSpPr>
            <p:spPr bwMode="auto">
              <a:xfrm>
                <a:off x="626" y="177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3" name="Line 2772"/>
              <p:cNvSpPr>
                <a:spLocks noChangeShapeType="1"/>
              </p:cNvSpPr>
              <p:nvPr/>
            </p:nvSpPr>
            <p:spPr bwMode="auto">
              <a:xfrm>
                <a:off x="638" y="179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4" name="Line 2773"/>
              <p:cNvSpPr>
                <a:spLocks noChangeShapeType="1"/>
              </p:cNvSpPr>
              <p:nvPr/>
            </p:nvSpPr>
            <p:spPr bwMode="auto">
              <a:xfrm>
                <a:off x="650" y="181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5" name="Line 2774"/>
              <p:cNvSpPr>
                <a:spLocks noChangeShapeType="1"/>
              </p:cNvSpPr>
              <p:nvPr/>
            </p:nvSpPr>
            <p:spPr bwMode="auto">
              <a:xfrm>
                <a:off x="662" y="183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6" name="Line 2775"/>
              <p:cNvSpPr>
                <a:spLocks noChangeShapeType="1"/>
              </p:cNvSpPr>
              <p:nvPr/>
            </p:nvSpPr>
            <p:spPr bwMode="auto">
              <a:xfrm>
                <a:off x="672" y="185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7" name="Line 2776"/>
              <p:cNvSpPr>
                <a:spLocks noChangeShapeType="1"/>
              </p:cNvSpPr>
              <p:nvPr/>
            </p:nvSpPr>
            <p:spPr bwMode="auto">
              <a:xfrm>
                <a:off x="684" y="187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8" name="Line 2777"/>
              <p:cNvSpPr>
                <a:spLocks noChangeShapeType="1"/>
              </p:cNvSpPr>
              <p:nvPr/>
            </p:nvSpPr>
            <p:spPr bwMode="auto">
              <a:xfrm>
                <a:off x="696" y="189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69" name="Line 2778"/>
              <p:cNvSpPr>
                <a:spLocks noChangeShapeType="1"/>
              </p:cNvSpPr>
              <p:nvPr/>
            </p:nvSpPr>
            <p:spPr bwMode="auto">
              <a:xfrm>
                <a:off x="708" y="191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0" name="Line 2779"/>
              <p:cNvSpPr>
                <a:spLocks noChangeShapeType="1"/>
              </p:cNvSpPr>
              <p:nvPr/>
            </p:nvSpPr>
            <p:spPr bwMode="auto">
              <a:xfrm>
                <a:off x="390" y="14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1" name="Line 2780"/>
              <p:cNvSpPr>
                <a:spLocks noChangeShapeType="1"/>
              </p:cNvSpPr>
              <p:nvPr/>
            </p:nvSpPr>
            <p:spPr bwMode="auto">
              <a:xfrm>
                <a:off x="410" y="144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2" name="Line 2781"/>
              <p:cNvSpPr>
                <a:spLocks noChangeShapeType="1"/>
              </p:cNvSpPr>
              <p:nvPr/>
            </p:nvSpPr>
            <p:spPr bwMode="auto">
              <a:xfrm>
                <a:off x="428" y="147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3" name="Line 2782"/>
              <p:cNvSpPr>
                <a:spLocks noChangeShapeType="1"/>
              </p:cNvSpPr>
              <p:nvPr/>
            </p:nvSpPr>
            <p:spPr bwMode="auto">
              <a:xfrm>
                <a:off x="446" y="15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4" name="Line 2783"/>
              <p:cNvSpPr>
                <a:spLocks noChangeShapeType="1"/>
              </p:cNvSpPr>
              <p:nvPr/>
            </p:nvSpPr>
            <p:spPr bwMode="auto">
              <a:xfrm>
                <a:off x="464" y="154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5" name="Line 2784"/>
              <p:cNvSpPr>
                <a:spLocks noChangeShapeType="1"/>
              </p:cNvSpPr>
              <p:nvPr/>
            </p:nvSpPr>
            <p:spPr bwMode="auto">
              <a:xfrm>
                <a:off x="484" y="158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2785"/>
              <p:cNvSpPr>
                <a:spLocks noChangeShapeType="1"/>
              </p:cNvSpPr>
              <p:nvPr/>
            </p:nvSpPr>
            <p:spPr bwMode="auto">
              <a:xfrm>
                <a:off x="504" y="1616"/>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2786"/>
              <p:cNvSpPr>
                <a:spLocks noChangeShapeType="1"/>
              </p:cNvSpPr>
              <p:nvPr/>
            </p:nvSpPr>
            <p:spPr bwMode="auto">
              <a:xfrm>
                <a:off x="522" y="165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2787"/>
              <p:cNvSpPr>
                <a:spLocks noChangeShapeType="1"/>
              </p:cNvSpPr>
              <p:nvPr/>
            </p:nvSpPr>
            <p:spPr bwMode="auto">
              <a:xfrm>
                <a:off x="542" y="168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2788"/>
              <p:cNvSpPr>
                <a:spLocks noChangeShapeType="1"/>
              </p:cNvSpPr>
              <p:nvPr/>
            </p:nvSpPr>
            <p:spPr bwMode="auto">
              <a:xfrm>
                <a:off x="560" y="172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2789"/>
              <p:cNvSpPr>
                <a:spLocks noChangeShapeType="1"/>
              </p:cNvSpPr>
              <p:nvPr/>
            </p:nvSpPr>
            <p:spPr bwMode="auto">
              <a:xfrm>
                <a:off x="580" y="175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2790"/>
              <p:cNvSpPr>
                <a:spLocks noChangeShapeType="1"/>
              </p:cNvSpPr>
              <p:nvPr/>
            </p:nvSpPr>
            <p:spPr bwMode="auto">
              <a:xfrm>
                <a:off x="600" y="1792"/>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791"/>
              <p:cNvSpPr>
                <a:spLocks noChangeShapeType="1"/>
              </p:cNvSpPr>
              <p:nvPr/>
            </p:nvSpPr>
            <p:spPr bwMode="auto">
              <a:xfrm>
                <a:off x="618" y="182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2792"/>
              <p:cNvSpPr>
                <a:spLocks noChangeShapeType="1"/>
              </p:cNvSpPr>
              <p:nvPr/>
            </p:nvSpPr>
            <p:spPr bwMode="auto">
              <a:xfrm>
                <a:off x="638" y="186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2793"/>
              <p:cNvSpPr>
                <a:spLocks noChangeShapeType="1"/>
              </p:cNvSpPr>
              <p:nvPr/>
            </p:nvSpPr>
            <p:spPr bwMode="auto">
              <a:xfrm>
                <a:off x="656" y="189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2794"/>
              <p:cNvSpPr>
                <a:spLocks noChangeShapeType="1"/>
              </p:cNvSpPr>
              <p:nvPr/>
            </p:nvSpPr>
            <p:spPr bwMode="auto">
              <a:xfrm>
                <a:off x="676" y="193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2795"/>
              <p:cNvSpPr>
                <a:spLocks noChangeShapeType="1"/>
              </p:cNvSpPr>
              <p:nvPr/>
            </p:nvSpPr>
            <p:spPr bwMode="auto">
              <a:xfrm>
                <a:off x="696" y="1968"/>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2796"/>
              <p:cNvSpPr>
                <a:spLocks noChangeShapeType="1"/>
              </p:cNvSpPr>
              <p:nvPr/>
            </p:nvSpPr>
            <p:spPr bwMode="auto">
              <a:xfrm>
                <a:off x="714" y="2002"/>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2797"/>
              <p:cNvSpPr>
                <a:spLocks noChangeShapeType="1"/>
              </p:cNvSpPr>
              <p:nvPr/>
            </p:nvSpPr>
            <p:spPr bwMode="auto">
              <a:xfrm>
                <a:off x="734" y="2038"/>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2798"/>
              <p:cNvSpPr>
                <a:spLocks noChangeShapeType="1"/>
              </p:cNvSpPr>
              <p:nvPr/>
            </p:nvSpPr>
            <p:spPr bwMode="auto">
              <a:xfrm>
                <a:off x="754" y="2072"/>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2799"/>
              <p:cNvSpPr>
                <a:spLocks noChangeShapeType="1"/>
              </p:cNvSpPr>
              <p:nvPr/>
            </p:nvSpPr>
            <p:spPr bwMode="auto">
              <a:xfrm>
                <a:off x="346" y="13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2800"/>
              <p:cNvSpPr>
                <a:spLocks noChangeShapeType="1"/>
              </p:cNvSpPr>
              <p:nvPr/>
            </p:nvSpPr>
            <p:spPr bwMode="auto">
              <a:xfrm>
                <a:off x="358" y="14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Line 2801"/>
              <p:cNvSpPr>
                <a:spLocks noChangeShapeType="1"/>
              </p:cNvSpPr>
              <p:nvPr/>
            </p:nvSpPr>
            <p:spPr bwMode="auto">
              <a:xfrm>
                <a:off x="368" y="14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3" name="Line 2802"/>
              <p:cNvSpPr>
                <a:spLocks noChangeShapeType="1"/>
              </p:cNvSpPr>
              <p:nvPr/>
            </p:nvSpPr>
            <p:spPr bwMode="auto">
              <a:xfrm>
                <a:off x="380" y="146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2803"/>
              <p:cNvSpPr>
                <a:spLocks noChangeShapeType="1"/>
              </p:cNvSpPr>
              <p:nvPr/>
            </p:nvSpPr>
            <p:spPr bwMode="auto">
              <a:xfrm>
                <a:off x="392" y="14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2804"/>
              <p:cNvSpPr>
                <a:spLocks noChangeShapeType="1"/>
              </p:cNvSpPr>
              <p:nvPr/>
            </p:nvSpPr>
            <p:spPr bwMode="auto">
              <a:xfrm>
                <a:off x="404" y="150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2805"/>
              <p:cNvSpPr>
                <a:spLocks noChangeShapeType="1"/>
              </p:cNvSpPr>
              <p:nvPr/>
            </p:nvSpPr>
            <p:spPr bwMode="auto">
              <a:xfrm>
                <a:off x="414" y="152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806"/>
              <p:cNvSpPr>
                <a:spLocks noChangeShapeType="1"/>
              </p:cNvSpPr>
              <p:nvPr/>
            </p:nvSpPr>
            <p:spPr bwMode="auto">
              <a:xfrm>
                <a:off x="426" y="1544"/>
                <a:ext cx="2"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2807"/>
              <p:cNvSpPr>
                <a:spLocks noChangeShapeType="1"/>
              </p:cNvSpPr>
              <p:nvPr/>
            </p:nvSpPr>
            <p:spPr bwMode="auto">
              <a:xfrm>
                <a:off x="436" y="156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2808"/>
              <p:cNvSpPr>
                <a:spLocks noChangeShapeType="1"/>
              </p:cNvSpPr>
              <p:nvPr/>
            </p:nvSpPr>
            <p:spPr bwMode="auto">
              <a:xfrm>
                <a:off x="448" y="158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2809"/>
              <p:cNvSpPr>
                <a:spLocks noChangeShapeType="1"/>
              </p:cNvSpPr>
              <p:nvPr/>
            </p:nvSpPr>
            <p:spPr bwMode="auto">
              <a:xfrm>
                <a:off x="458" y="160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2810"/>
              <p:cNvSpPr>
                <a:spLocks noChangeShapeType="1"/>
              </p:cNvSpPr>
              <p:nvPr/>
            </p:nvSpPr>
            <p:spPr bwMode="auto">
              <a:xfrm>
                <a:off x="470" y="162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2811"/>
              <p:cNvSpPr>
                <a:spLocks noChangeShapeType="1"/>
              </p:cNvSpPr>
              <p:nvPr/>
            </p:nvSpPr>
            <p:spPr bwMode="auto">
              <a:xfrm>
                <a:off x="482" y="16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2812"/>
              <p:cNvSpPr>
                <a:spLocks noChangeShapeType="1"/>
              </p:cNvSpPr>
              <p:nvPr/>
            </p:nvSpPr>
            <p:spPr bwMode="auto">
              <a:xfrm>
                <a:off x="494" y="1670"/>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Line 2813"/>
              <p:cNvSpPr>
                <a:spLocks noChangeShapeType="1"/>
              </p:cNvSpPr>
              <p:nvPr/>
            </p:nvSpPr>
            <p:spPr bwMode="auto">
              <a:xfrm>
                <a:off x="504" y="169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2814"/>
              <p:cNvSpPr>
                <a:spLocks noChangeShapeType="1"/>
              </p:cNvSpPr>
              <p:nvPr/>
            </p:nvSpPr>
            <p:spPr bwMode="auto">
              <a:xfrm>
                <a:off x="516" y="171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2815"/>
              <p:cNvSpPr>
                <a:spLocks noChangeShapeType="1"/>
              </p:cNvSpPr>
              <p:nvPr/>
            </p:nvSpPr>
            <p:spPr bwMode="auto">
              <a:xfrm>
                <a:off x="528" y="173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Line 2816"/>
              <p:cNvSpPr>
                <a:spLocks noChangeShapeType="1"/>
              </p:cNvSpPr>
              <p:nvPr/>
            </p:nvSpPr>
            <p:spPr bwMode="auto">
              <a:xfrm>
                <a:off x="538" y="175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8" name="Line 2817"/>
              <p:cNvSpPr>
                <a:spLocks noChangeShapeType="1"/>
              </p:cNvSpPr>
              <p:nvPr/>
            </p:nvSpPr>
            <p:spPr bwMode="auto">
              <a:xfrm>
                <a:off x="550" y="177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2818"/>
              <p:cNvSpPr>
                <a:spLocks noChangeShapeType="1"/>
              </p:cNvSpPr>
              <p:nvPr/>
            </p:nvSpPr>
            <p:spPr bwMode="auto">
              <a:xfrm>
                <a:off x="562" y="179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Line 2819"/>
              <p:cNvSpPr>
                <a:spLocks noChangeShapeType="1"/>
              </p:cNvSpPr>
              <p:nvPr/>
            </p:nvSpPr>
            <p:spPr bwMode="auto">
              <a:xfrm>
                <a:off x="574" y="181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2820"/>
              <p:cNvSpPr>
                <a:spLocks noChangeShapeType="1"/>
              </p:cNvSpPr>
              <p:nvPr/>
            </p:nvSpPr>
            <p:spPr bwMode="auto">
              <a:xfrm>
                <a:off x="584" y="183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2821"/>
              <p:cNvSpPr>
                <a:spLocks noChangeShapeType="1"/>
              </p:cNvSpPr>
              <p:nvPr/>
            </p:nvSpPr>
            <p:spPr bwMode="auto">
              <a:xfrm>
                <a:off x="596" y="186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2822"/>
              <p:cNvSpPr>
                <a:spLocks noChangeShapeType="1"/>
              </p:cNvSpPr>
              <p:nvPr/>
            </p:nvSpPr>
            <p:spPr bwMode="auto">
              <a:xfrm>
                <a:off x="608" y="188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2823"/>
              <p:cNvSpPr>
                <a:spLocks noChangeShapeType="1"/>
              </p:cNvSpPr>
              <p:nvPr/>
            </p:nvSpPr>
            <p:spPr bwMode="auto">
              <a:xfrm>
                <a:off x="620" y="1902"/>
                <a:ext cx="2"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2824"/>
              <p:cNvSpPr>
                <a:spLocks noChangeShapeType="1"/>
              </p:cNvSpPr>
              <p:nvPr/>
            </p:nvSpPr>
            <p:spPr bwMode="auto">
              <a:xfrm>
                <a:off x="300" y="138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2825"/>
              <p:cNvSpPr>
                <a:spLocks noChangeShapeType="1"/>
              </p:cNvSpPr>
              <p:nvPr/>
            </p:nvSpPr>
            <p:spPr bwMode="auto">
              <a:xfrm>
                <a:off x="320" y="142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2826"/>
              <p:cNvSpPr>
                <a:spLocks noChangeShapeType="1"/>
              </p:cNvSpPr>
              <p:nvPr/>
            </p:nvSpPr>
            <p:spPr bwMode="auto">
              <a:xfrm>
                <a:off x="338" y="145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Line 2827"/>
              <p:cNvSpPr>
                <a:spLocks noChangeShapeType="1"/>
              </p:cNvSpPr>
              <p:nvPr/>
            </p:nvSpPr>
            <p:spPr bwMode="auto">
              <a:xfrm>
                <a:off x="358" y="149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Line 2828"/>
              <p:cNvSpPr>
                <a:spLocks noChangeShapeType="1"/>
              </p:cNvSpPr>
              <p:nvPr/>
            </p:nvSpPr>
            <p:spPr bwMode="auto">
              <a:xfrm>
                <a:off x="378" y="1528"/>
                <a:ext cx="10"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0" name="Line 2829"/>
              <p:cNvSpPr>
                <a:spLocks noChangeShapeType="1"/>
              </p:cNvSpPr>
              <p:nvPr/>
            </p:nvSpPr>
            <p:spPr bwMode="auto">
              <a:xfrm>
                <a:off x="396" y="156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2830"/>
              <p:cNvSpPr>
                <a:spLocks noChangeShapeType="1"/>
              </p:cNvSpPr>
              <p:nvPr/>
            </p:nvSpPr>
            <p:spPr bwMode="auto">
              <a:xfrm>
                <a:off x="416" y="159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Line 2831"/>
              <p:cNvSpPr>
                <a:spLocks noChangeShapeType="1"/>
              </p:cNvSpPr>
              <p:nvPr/>
            </p:nvSpPr>
            <p:spPr bwMode="auto">
              <a:xfrm>
                <a:off x="434" y="1634"/>
                <a:ext cx="10"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2832"/>
              <p:cNvSpPr>
                <a:spLocks noChangeShapeType="1"/>
              </p:cNvSpPr>
              <p:nvPr/>
            </p:nvSpPr>
            <p:spPr bwMode="auto">
              <a:xfrm>
                <a:off x="452" y="1668"/>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2833"/>
              <p:cNvSpPr>
                <a:spLocks noChangeShapeType="1"/>
              </p:cNvSpPr>
              <p:nvPr/>
            </p:nvSpPr>
            <p:spPr bwMode="auto">
              <a:xfrm>
                <a:off x="472" y="1704"/>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2834"/>
              <p:cNvSpPr>
                <a:spLocks noChangeShapeType="1"/>
              </p:cNvSpPr>
              <p:nvPr/>
            </p:nvSpPr>
            <p:spPr bwMode="auto">
              <a:xfrm>
                <a:off x="256" y="137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Line 2835"/>
              <p:cNvSpPr>
                <a:spLocks noChangeShapeType="1"/>
              </p:cNvSpPr>
              <p:nvPr/>
            </p:nvSpPr>
            <p:spPr bwMode="auto">
              <a:xfrm>
                <a:off x="268" y="139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2836"/>
              <p:cNvSpPr>
                <a:spLocks noChangeShapeType="1"/>
              </p:cNvSpPr>
              <p:nvPr/>
            </p:nvSpPr>
            <p:spPr bwMode="auto">
              <a:xfrm>
                <a:off x="280" y="142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2837"/>
              <p:cNvSpPr>
                <a:spLocks noChangeShapeType="1"/>
              </p:cNvSpPr>
              <p:nvPr/>
            </p:nvSpPr>
            <p:spPr bwMode="auto">
              <a:xfrm>
                <a:off x="292" y="1440"/>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Line 2838"/>
              <p:cNvSpPr>
                <a:spLocks noChangeShapeType="1"/>
              </p:cNvSpPr>
              <p:nvPr/>
            </p:nvSpPr>
            <p:spPr bwMode="auto">
              <a:xfrm>
                <a:off x="304" y="1462"/>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0" name="Line 2839"/>
              <p:cNvSpPr>
                <a:spLocks noChangeShapeType="1"/>
              </p:cNvSpPr>
              <p:nvPr/>
            </p:nvSpPr>
            <p:spPr bwMode="auto">
              <a:xfrm>
                <a:off x="316" y="1482"/>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Line 2840"/>
              <p:cNvSpPr>
                <a:spLocks noChangeShapeType="1"/>
              </p:cNvSpPr>
              <p:nvPr/>
            </p:nvSpPr>
            <p:spPr bwMode="auto">
              <a:xfrm>
                <a:off x="326" y="1504"/>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2" name="Line 2841"/>
              <p:cNvSpPr>
                <a:spLocks noChangeShapeType="1"/>
              </p:cNvSpPr>
              <p:nvPr/>
            </p:nvSpPr>
            <p:spPr bwMode="auto">
              <a:xfrm>
                <a:off x="338" y="1524"/>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3" name="Line 2842"/>
              <p:cNvSpPr>
                <a:spLocks noChangeShapeType="1"/>
              </p:cNvSpPr>
              <p:nvPr/>
            </p:nvSpPr>
            <p:spPr bwMode="auto">
              <a:xfrm>
                <a:off x="350" y="154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2843"/>
              <p:cNvSpPr>
                <a:spLocks noChangeShapeType="1"/>
              </p:cNvSpPr>
              <p:nvPr/>
            </p:nvSpPr>
            <p:spPr bwMode="auto">
              <a:xfrm>
                <a:off x="362" y="1566"/>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2844"/>
              <p:cNvSpPr>
                <a:spLocks noChangeShapeType="1"/>
              </p:cNvSpPr>
              <p:nvPr/>
            </p:nvSpPr>
            <p:spPr bwMode="auto">
              <a:xfrm>
                <a:off x="374" y="1586"/>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2845"/>
              <p:cNvSpPr>
                <a:spLocks noChangeShapeType="1"/>
              </p:cNvSpPr>
              <p:nvPr/>
            </p:nvSpPr>
            <p:spPr bwMode="auto">
              <a:xfrm>
                <a:off x="386" y="1608"/>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Line 2846"/>
              <p:cNvSpPr>
                <a:spLocks noChangeShapeType="1"/>
              </p:cNvSpPr>
              <p:nvPr/>
            </p:nvSpPr>
            <p:spPr bwMode="auto">
              <a:xfrm>
                <a:off x="398" y="1628"/>
                <a:ext cx="4" cy="8"/>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2847"/>
              <p:cNvSpPr>
                <a:spLocks noChangeShapeType="1"/>
              </p:cNvSpPr>
              <p:nvPr/>
            </p:nvSpPr>
            <p:spPr bwMode="auto">
              <a:xfrm>
                <a:off x="410" y="1650"/>
                <a:ext cx="4" cy="6"/>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9" name="Line 2848"/>
              <p:cNvSpPr>
                <a:spLocks noChangeShapeType="1"/>
              </p:cNvSpPr>
              <p:nvPr/>
            </p:nvSpPr>
            <p:spPr bwMode="auto">
              <a:xfrm>
                <a:off x="204" y="137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0" name="Line 2849"/>
              <p:cNvSpPr>
                <a:spLocks noChangeShapeType="1"/>
              </p:cNvSpPr>
              <p:nvPr/>
            </p:nvSpPr>
            <p:spPr bwMode="auto">
              <a:xfrm>
                <a:off x="224" y="140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1" name="Line 2850"/>
              <p:cNvSpPr>
                <a:spLocks noChangeShapeType="1"/>
              </p:cNvSpPr>
              <p:nvPr/>
            </p:nvSpPr>
            <p:spPr bwMode="auto">
              <a:xfrm>
                <a:off x="244" y="144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Line 2851"/>
              <p:cNvSpPr>
                <a:spLocks noChangeShapeType="1"/>
              </p:cNvSpPr>
              <p:nvPr/>
            </p:nvSpPr>
            <p:spPr bwMode="auto">
              <a:xfrm>
                <a:off x="264" y="1476"/>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3" name="Line 2852"/>
              <p:cNvSpPr>
                <a:spLocks noChangeShapeType="1"/>
              </p:cNvSpPr>
              <p:nvPr/>
            </p:nvSpPr>
            <p:spPr bwMode="auto">
              <a:xfrm>
                <a:off x="284" y="1512"/>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4" name="Line 2853"/>
              <p:cNvSpPr>
                <a:spLocks noChangeShapeType="1"/>
              </p:cNvSpPr>
              <p:nvPr/>
            </p:nvSpPr>
            <p:spPr bwMode="auto">
              <a:xfrm>
                <a:off x="302" y="154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5" name="Line 2854"/>
              <p:cNvSpPr>
                <a:spLocks noChangeShapeType="1"/>
              </p:cNvSpPr>
              <p:nvPr/>
            </p:nvSpPr>
            <p:spPr bwMode="auto">
              <a:xfrm>
                <a:off x="322" y="1580"/>
                <a:ext cx="12" cy="22"/>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6" name="Line 2855"/>
              <p:cNvSpPr>
                <a:spLocks noChangeShapeType="1"/>
              </p:cNvSpPr>
              <p:nvPr/>
            </p:nvSpPr>
            <p:spPr bwMode="auto">
              <a:xfrm>
                <a:off x="342" y="1616"/>
                <a:ext cx="12" cy="2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7" name="Line 2856"/>
              <p:cNvSpPr>
                <a:spLocks noChangeShapeType="1"/>
              </p:cNvSpPr>
              <p:nvPr/>
            </p:nvSpPr>
            <p:spPr bwMode="auto">
              <a:xfrm>
                <a:off x="362" y="1650"/>
                <a:ext cx="6" cy="10"/>
              </a:xfrm>
              <a:prstGeom prst="line">
                <a:avLst/>
              </a:prstGeom>
              <a:noFill/>
              <a:ln w="6350">
                <a:solidFill>
                  <a:srgbClr val="7BA1D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8" name="Freeform 2857"/>
              <p:cNvSpPr>
                <a:spLocks/>
              </p:cNvSpPr>
              <p:nvPr/>
            </p:nvSpPr>
            <p:spPr bwMode="auto">
              <a:xfrm>
                <a:off x="190" y="514"/>
                <a:ext cx="3376" cy="1142"/>
              </a:xfrm>
              <a:custGeom>
                <a:avLst/>
                <a:gdLst>
                  <a:gd name="T0" fmla="*/ 1988 w 3376"/>
                  <a:gd name="T1" fmla="*/ 8 h 1142"/>
                  <a:gd name="T2" fmla="*/ 2114 w 3376"/>
                  <a:gd name="T3" fmla="*/ 68 h 1142"/>
                  <a:gd name="T4" fmla="*/ 2230 w 3376"/>
                  <a:gd name="T5" fmla="*/ 104 h 1142"/>
                  <a:gd name="T6" fmla="*/ 2374 w 3376"/>
                  <a:gd name="T7" fmla="*/ 72 h 1142"/>
                  <a:gd name="T8" fmla="*/ 2502 w 3376"/>
                  <a:gd name="T9" fmla="*/ 58 h 1142"/>
                  <a:gd name="T10" fmla="*/ 2568 w 3376"/>
                  <a:gd name="T11" fmla="*/ 160 h 1142"/>
                  <a:gd name="T12" fmla="*/ 2494 w 3376"/>
                  <a:gd name="T13" fmla="*/ 324 h 1142"/>
                  <a:gd name="T14" fmla="*/ 2530 w 3376"/>
                  <a:gd name="T15" fmla="*/ 510 h 1142"/>
                  <a:gd name="T16" fmla="*/ 2628 w 3376"/>
                  <a:gd name="T17" fmla="*/ 544 h 1142"/>
                  <a:gd name="T18" fmla="*/ 2730 w 3376"/>
                  <a:gd name="T19" fmla="*/ 684 h 1142"/>
                  <a:gd name="T20" fmla="*/ 2808 w 3376"/>
                  <a:gd name="T21" fmla="*/ 682 h 1142"/>
                  <a:gd name="T22" fmla="*/ 2952 w 3376"/>
                  <a:gd name="T23" fmla="*/ 828 h 1142"/>
                  <a:gd name="T24" fmla="*/ 3008 w 3376"/>
                  <a:gd name="T25" fmla="*/ 828 h 1142"/>
                  <a:gd name="T26" fmla="*/ 3106 w 3376"/>
                  <a:gd name="T27" fmla="*/ 866 h 1142"/>
                  <a:gd name="T28" fmla="*/ 3126 w 3376"/>
                  <a:gd name="T29" fmla="*/ 960 h 1142"/>
                  <a:gd name="T30" fmla="*/ 3278 w 3376"/>
                  <a:gd name="T31" fmla="*/ 984 h 1142"/>
                  <a:gd name="T32" fmla="*/ 3374 w 3376"/>
                  <a:gd name="T33" fmla="*/ 1004 h 1142"/>
                  <a:gd name="T34" fmla="*/ 3306 w 3376"/>
                  <a:gd name="T35" fmla="*/ 1076 h 1142"/>
                  <a:gd name="T36" fmla="*/ 3160 w 3376"/>
                  <a:gd name="T37" fmla="*/ 1092 h 1142"/>
                  <a:gd name="T38" fmla="*/ 2966 w 3376"/>
                  <a:gd name="T39" fmla="*/ 1132 h 1142"/>
                  <a:gd name="T40" fmla="*/ 2848 w 3376"/>
                  <a:gd name="T41" fmla="*/ 1114 h 1142"/>
                  <a:gd name="T42" fmla="*/ 2710 w 3376"/>
                  <a:gd name="T43" fmla="*/ 1132 h 1142"/>
                  <a:gd name="T44" fmla="*/ 2570 w 3376"/>
                  <a:gd name="T45" fmla="*/ 1120 h 1142"/>
                  <a:gd name="T46" fmla="*/ 2460 w 3376"/>
                  <a:gd name="T47" fmla="*/ 1094 h 1142"/>
                  <a:gd name="T48" fmla="*/ 2316 w 3376"/>
                  <a:gd name="T49" fmla="*/ 1108 h 1142"/>
                  <a:gd name="T50" fmla="*/ 2084 w 3376"/>
                  <a:gd name="T51" fmla="*/ 1078 h 1142"/>
                  <a:gd name="T52" fmla="*/ 1848 w 3376"/>
                  <a:gd name="T53" fmla="*/ 1142 h 1142"/>
                  <a:gd name="T54" fmla="*/ 1570 w 3376"/>
                  <a:gd name="T55" fmla="*/ 1128 h 1142"/>
                  <a:gd name="T56" fmla="*/ 1422 w 3376"/>
                  <a:gd name="T57" fmla="*/ 1068 h 1142"/>
                  <a:gd name="T58" fmla="*/ 1400 w 3376"/>
                  <a:gd name="T59" fmla="*/ 996 h 1142"/>
                  <a:gd name="T60" fmla="*/ 1314 w 3376"/>
                  <a:gd name="T61" fmla="*/ 1006 h 1142"/>
                  <a:gd name="T62" fmla="*/ 1194 w 3376"/>
                  <a:gd name="T63" fmla="*/ 1070 h 1142"/>
                  <a:gd name="T64" fmla="*/ 876 w 3376"/>
                  <a:gd name="T65" fmla="*/ 1082 h 1142"/>
                  <a:gd name="T66" fmla="*/ 648 w 3376"/>
                  <a:gd name="T67" fmla="*/ 1064 h 1142"/>
                  <a:gd name="T68" fmla="*/ 466 w 3376"/>
                  <a:gd name="T69" fmla="*/ 1052 h 1142"/>
                  <a:gd name="T70" fmla="*/ 338 w 3376"/>
                  <a:gd name="T71" fmla="*/ 1092 h 1142"/>
                  <a:gd name="T72" fmla="*/ 234 w 3376"/>
                  <a:gd name="T73" fmla="*/ 1066 h 1142"/>
                  <a:gd name="T74" fmla="*/ 162 w 3376"/>
                  <a:gd name="T75" fmla="*/ 1022 h 1142"/>
                  <a:gd name="T76" fmla="*/ 70 w 3376"/>
                  <a:gd name="T77" fmla="*/ 988 h 1142"/>
                  <a:gd name="T78" fmla="*/ 4 w 3376"/>
                  <a:gd name="T79" fmla="*/ 890 h 1142"/>
                  <a:gd name="T80" fmla="*/ 82 w 3376"/>
                  <a:gd name="T81" fmla="*/ 808 h 1142"/>
                  <a:gd name="T82" fmla="*/ 136 w 3376"/>
                  <a:gd name="T83" fmla="*/ 698 h 1142"/>
                  <a:gd name="T84" fmla="*/ 130 w 3376"/>
                  <a:gd name="T85" fmla="*/ 580 h 1142"/>
                  <a:gd name="T86" fmla="*/ 222 w 3376"/>
                  <a:gd name="T87" fmla="*/ 386 h 1142"/>
                  <a:gd name="T88" fmla="*/ 344 w 3376"/>
                  <a:gd name="T89" fmla="*/ 288 h 1142"/>
                  <a:gd name="T90" fmla="*/ 434 w 3376"/>
                  <a:gd name="T91" fmla="*/ 258 h 1142"/>
                  <a:gd name="T92" fmla="*/ 552 w 3376"/>
                  <a:gd name="T93" fmla="*/ 216 h 1142"/>
                  <a:gd name="T94" fmla="*/ 714 w 3376"/>
                  <a:gd name="T95" fmla="*/ 264 h 1142"/>
                  <a:gd name="T96" fmla="*/ 856 w 3376"/>
                  <a:gd name="T97" fmla="*/ 266 h 1142"/>
                  <a:gd name="T98" fmla="*/ 912 w 3376"/>
                  <a:gd name="T99" fmla="*/ 320 h 1142"/>
                  <a:gd name="T100" fmla="*/ 898 w 3376"/>
                  <a:gd name="T101" fmla="*/ 446 h 1142"/>
                  <a:gd name="T102" fmla="*/ 818 w 3376"/>
                  <a:gd name="T103" fmla="*/ 554 h 1142"/>
                  <a:gd name="T104" fmla="*/ 912 w 3376"/>
                  <a:gd name="T105" fmla="*/ 654 h 1142"/>
                  <a:gd name="T106" fmla="*/ 1020 w 3376"/>
                  <a:gd name="T107" fmla="*/ 670 h 1142"/>
                  <a:gd name="T108" fmla="*/ 1154 w 3376"/>
                  <a:gd name="T109" fmla="*/ 638 h 1142"/>
                  <a:gd name="T110" fmla="*/ 1162 w 3376"/>
                  <a:gd name="T111" fmla="*/ 528 h 1142"/>
                  <a:gd name="T112" fmla="*/ 1210 w 3376"/>
                  <a:gd name="T113" fmla="*/ 382 h 1142"/>
                  <a:gd name="T114" fmla="*/ 1338 w 3376"/>
                  <a:gd name="T115" fmla="*/ 278 h 1142"/>
                  <a:gd name="T116" fmla="*/ 1512 w 3376"/>
                  <a:gd name="T117" fmla="*/ 176 h 1142"/>
                  <a:gd name="T118" fmla="*/ 1656 w 3376"/>
                  <a:gd name="T119" fmla="*/ 118 h 1142"/>
                  <a:gd name="T120" fmla="*/ 1800 w 3376"/>
                  <a:gd name="T121" fmla="*/ 20 h 1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6"/>
                  <a:gd name="T184" fmla="*/ 0 h 1142"/>
                  <a:gd name="T185" fmla="*/ 3376 w 3376"/>
                  <a:gd name="T186" fmla="*/ 1142 h 1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6" h="1142">
                    <a:moveTo>
                      <a:pt x="1818" y="22"/>
                    </a:moveTo>
                    <a:lnTo>
                      <a:pt x="1858" y="18"/>
                    </a:lnTo>
                    <a:lnTo>
                      <a:pt x="1896" y="12"/>
                    </a:lnTo>
                    <a:lnTo>
                      <a:pt x="1916" y="8"/>
                    </a:lnTo>
                    <a:lnTo>
                      <a:pt x="1934" y="2"/>
                    </a:lnTo>
                    <a:lnTo>
                      <a:pt x="1944" y="0"/>
                    </a:lnTo>
                    <a:lnTo>
                      <a:pt x="1952" y="0"/>
                    </a:lnTo>
                    <a:lnTo>
                      <a:pt x="1962" y="0"/>
                    </a:lnTo>
                    <a:lnTo>
                      <a:pt x="1970" y="2"/>
                    </a:lnTo>
                    <a:lnTo>
                      <a:pt x="1988" y="8"/>
                    </a:lnTo>
                    <a:lnTo>
                      <a:pt x="2004" y="16"/>
                    </a:lnTo>
                    <a:lnTo>
                      <a:pt x="2018" y="26"/>
                    </a:lnTo>
                    <a:lnTo>
                      <a:pt x="2030" y="34"/>
                    </a:lnTo>
                    <a:lnTo>
                      <a:pt x="2040" y="44"/>
                    </a:lnTo>
                    <a:lnTo>
                      <a:pt x="2042" y="52"/>
                    </a:lnTo>
                    <a:lnTo>
                      <a:pt x="2058" y="50"/>
                    </a:lnTo>
                    <a:lnTo>
                      <a:pt x="2072" y="52"/>
                    </a:lnTo>
                    <a:lnTo>
                      <a:pt x="2088" y="56"/>
                    </a:lnTo>
                    <a:lnTo>
                      <a:pt x="2102" y="60"/>
                    </a:lnTo>
                    <a:lnTo>
                      <a:pt x="2114" y="68"/>
                    </a:lnTo>
                    <a:lnTo>
                      <a:pt x="2128" y="74"/>
                    </a:lnTo>
                    <a:lnTo>
                      <a:pt x="2150" y="92"/>
                    </a:lnTo>
                    <a:lnTo>
                      <a:pt x="2168" y="110"/>
                    </a:lnTo>
                    <a:lnTo>
                      <a:pt x="2182" y="128"/>
                    </a:lnTo>
                    <a:lnTo>
                      <a:pt x="2194" y="144"/>
                    </a:lnTo>
                    <a:lnTo>
                      <a:pt x="2198" y="132"/>
                    </a:lnTo>
                    <a:lnTo>
                      <a:pt x="2204" y="122"/>
                    </a:lnTo>
                    <a:lnTo>
                      <a:pt x="2212" y="114"/>
                    </a:lnTo>
                    <a:lnTo>
                      <a:pt x="2220" y="108"/>
                    </a:lnTo>
                    <a:lnTo>
                      <a:pt x="2230" y="104"/>
                    </a:lnTo>
                    <a:lnTo>
                      <a:pt x="2240" y="100"/>
                    </a:lnTo>
                    <a:lnTo>
                      <a:pt x="2260" y="94"/>
                    </a:lnTo>
                    <a:lnTo>
                      <a:pt x="2282" y="94"/>
                    </a:lnTo>
                    <a:lnTo>
                      <a:pt x="2300" y="94"/>
                    </a:lnTo>
                    <a:lnTo>
                      <a:pt x="2316" y="96"/>
                    </a:lnTo>
                    <a:lnTo>
                      <a:pt x="2322" y="88"/>
                    </a:lnTo>
                    <a:lnTo>
                      <a:pt x="2330" y="82"/>
                    </a:lnTo>
                    <a:lnTo>
                      <a:pt x="2340" y="78"/>
                    </a:lnTo>
                    <a:lnTo>
                      <a:pt x="2350" y="76"/>
                    </a:lnTo>
                    <a:lnTo>
                      <a:pt x="2374" y="72"/>
                    </a:lnTo>
                    <a:lnTo>
                      <a:pt x="2398" y="72"/>
                    </a:lnTo>
                    <a:lnTo>
                      <a:pt x="2422" y="74"/>
                    </a:lnTo>
                    <a:lnTo>
                      <a:pt x="2442" y="76"/>
                    </a:lnTo>
                    <a:lnTo>
                      <a:pt x="2460" y="80"/>
                    </a:lnTo>
                    <a:lnTo>
                      <a:pt x="2470" y="70"/>
                    </a:lnTo>
                    <a:lnTo>
                      <a:pt x="2476" y="62"/>
                    </a:lnTo>
                    <a:lnTo>
                      <a:pt x="2484" y="58"/>
                    </a:lnTo>
                    <a:lnTo>
                      <a:pt x="2490" y="56"/>
                    </a:lnTo>
                    <a:lnTo>
                      <a:pt x="2496" y="58"/>
                    </a:lnTo>
                    <a:lnTo>
                      <a:pt x="2502" y="58"/>
                    </a:lnTo>
                    <a:lnTo>
                      <a:pt x="2516" y="64"/>
                    </a:lnTo>
                    <a:lnTo>
                      <a:pt x="2524" y="68"/>
                    </a:lnTo>
                    <a:lnTo>
                      <a:pt x="2532" y="76"/>
                    </a:lnTo>
                    <a:lnTo>
                      <a:pt x="2538" y="88"/>
                    </a:lnTo>
                    <a:lnTo>
                      <a:pt x="2544" y="102"/>
                    </a:lnTo>
                    <a:lnTo>
                      <a:pt x="2552" y="124"/>
                    </a:lnTo>
                    <a:lnTo>
                      <a:pt x="2554" y="136"/>
                    </a:lnTo>
                    <a:lnTo>
                      <a:pt x="2564" y="142"/>
                    </a:lnTo>
                    <a:lnTo>
                      <a:pt x="2566" y="152"/>
                    </a:lnTo>
                    <a:lnTo>
                      <a:pt x="2568" y="160"/>
                    </a:lnTo>
                    <a:lnTo>
                      <a:pt x="2566" y="170"/>
                    </a:lnTo>
                    <a:lnTo>
                      <a:pt x="2562" y="178"/>
                    </a:lnTo>
                    <a:lnTo>
                      <a:pt x="2556" y="188"/>
                    </a:lnTo>
                    <a:lnTo>
                      <a:pt x="2546" y="202"/>
                    </a:lnTo>
                    <a:lnTo>
                      <a:pt x="2534" y="218"/>
                    </a:lnTo>
                    <a:lnTo>
                      <a:pt x="2514" y="238"/>
                    </a:lnTo>
                    <a:lnTo>
                      <a:pt x="2492" y="260"/>
                    </a:lnTo>
                    <a:lnTo>
                      <a:pt x="2494" y="274"/>
                    </a:lnTo>
                    <a:lnTo>
                      <a:pt x="2494" y="290"/>
                    </a:lnTo>
                    <a:lnTo>
                      <a:pt x="2494" y="324"/>
                    </a:lnTo>
                    <a:lnTo>
                      <a:pt x="2494" y="342"/>
                    </a:lnTo>
                    <a:lnTo>
                      <a:pt x="2494" y="358"/>
                    </a:lnTo>
                    <a:lnTo>
                      <a:pt x="2498" y="374"/>
                    </a:lnTo>
                    <a:lnTo>
                      <a:pt x="2502" y="388"/>
                    </a:lnTo>
                    <a:lnTo>
                      <a:pt x="2508" y="402"/>
                    </a:lnTo>
                    <a:lnTo>
                      <a:pt x="2512" y="422"/>
                    </a:lnTo>
                    <a:lnTo>
                      <a:pt x="2520" y="468"/>
                    </a:lnTo>
                    <a:lnTo>
                      <a:pt x="2524" y="506"/>
                    </a:lnTo>
                    <a:lnTo>
                      <a:pt x="2524" y="524"/>
                    </a:lnTo>
                    <a:lnTo>
                      <a:pt x="2530" y="510"/>
                    </a:lnTo>
                    <a:lnTo>
                      <a:pt x="2536" y="500"/>
                    </a:lnTo>
                    <a:lnTo>
                      <a:pt x="2544" y="492"/>
                    </a:lnTo>
                    <a:lnTo>
                      <a:pt x="2552" y="488"/>
                    </a:lnTo>
                    <a:lnTo>
                      <a:pt x="2560" y="486"/>
                    </a:lnTo>
                    <a:lnTo>
                      <a:pt x="2568" y="484"/>
                    </a:lnTo>
                    <a:lnTo>
                      <a:pt x="2580" y="484"/>
                    </a:lnTo>
                    <a:lnTo>
                      <a:pt x="2586" y="486"/>
                    </a:lnTo>
                    <a:lnTo>
                      <a:pt x="2592" y="494"/>
                    </a:lnTo>
                    <a:lnTo>
                      <a:pt x="2610" y="516"/>
                    </a:lnTo>
                    <a:lnTo>
                      <a:pt x="2628" y="544"/>
                    </a:lnTo>
                    <a:lnTo>
                      <a:pt x="2640" y="570"/>
                    </a:lnTo>
                    <a:lnTo>
                      <a:pt x="2646" y="584"/>
                    </a:lnTo>
                    <a:lnTo>
                      <a:pt x="2650" y="600"/>
                    </a:lnTo>
                    <a:lnTo>
                      <a:pt x="2654" y="638"/>
                    </a:lnTo>
                    <a:lnTo>
                      <a:pt x="2658" y="682"/>
                    </a:lnTo>
                    <a:lnTo>
                      <a:pt x="2668" y="678"/>
                    </a:lnTo>
                    <a:lnTo>
                      <a:pt x="2680" y="676"/>
                    </a:lnTo>
                    <a:lnTo>
                      <a:pt x="2702" y="678"/>
                    </a:lnTo>
                    <a:lnTo>
                      <a:pt x="2722" y="682"/>
                    </a:lnTo>
                    <a:lnTo>
                      <a:pt x="2730" y="684"/>
                    </a:lnTo>
                    <a:lnTo>
                      <a:pt x="2732" y="680"/>
                    </a:lnTo>
                    <a:lnTo>
                      <a:pt x="2738" y="670"/>
                    </a:lnTo>
                    <a:lnTo>
                      <a:pt x="2744" y="664"/>
                    </a:lnTo>
                    <a:lnTo>
                      <a:pt x="2750" y="660"/>
                    </a:lnTo>
                    <a:lnTo>
                      <a:pt x="2760" y="658"/>
                    </a:lnTo>
                    <a:lnTo>
                      <a:pt x="2772" y="656"/>
                    </a:lnTo>
                    <a:lnTo>
                      <a:pt x="2778" y="658"/>
                    </a:lnTo>
                    <a:lnTo>
                      <a:pt x="2784" y="660"/>
                    </a:lnTo>
                    <a:lnTo>
                      <a:pt x="2796" y="668"/>
                    </a:lnTo>
                    <a:lnTo>
                      <a:pt x="2808" y="682"/>
                    </a:lnTo>
                    <a:lnTo>
                      <a:pt x="2820" y="698"/>
                    </a:lnTo>
                    <a:lnTo>
                      <a:pt x="2842" y="726"/>
                    </a:lnTo>
                    <a:lnTo>
                      <a:pt x="2852" y="736"/>
                    </a:lnTo>
                    <a:lnTo>
                      <a:pt x="2856" y="740"/>
                    </a:lnTo>
                    <a:lnTo>
                      <a:pt x="2860" y="742"/>
                    </a:lnTo>
                    <a:lnTo>
                      <a:pt x="2870" y="746"/>
                    </a:lnTo>
                    <a:lnTo>
                      <a:pt x="2882" y="756"/>
                    </a:lnTo>
                    <a:lnTo>
                      <a:pt x="2910" y="782"/>
                    </a:lnTo>
                    <a:lnTo>
                      <a:pt x="2936" y="810"/>
                    </a:lnTo>
                    <a:lnTo>
                      <a:pt x="2952" y="828"/>
                    </a:lnTo>
                    <a:lnTo>
                      <a:pt x="2956" y="834"/>
                    </a:lnTo>
                    <a:lnTo>
                      <a:pt x="2962" y="838"/>
                    </a:lnTo>
                    <a:lnTo>
                      <a:pt x="2970" y="842"/>
                    </a:lnTo>
                    <a:lnTo>
                      <a:pt x="2978" y="844"/>
                    </a:lnTo>
                    <a:lnTo>
                      <a:pt x="2986" y="846"/>
                    </a:lnTo>
                    <a:lnTo>
                      <a:pt x="2992" y="846"/>
                    </a:lnTo>
                    <a:lnTo>
                      <a:pt x="2998" y="844"/>
                    </a:lnTo>
                    <a:lnTo>
                      <a:pt x="3002" y="840"/>
                    </a:lnTo>
                    <a:lnTo>
                      <a:pt x="3004" y="834"/>
                    </a:lnTo>
                    <a:lnTo>
                      <a:pt x="3008" y="828"/>
                    </a:lnTo>
                    <a:lnTo>
                      <a:pt x="3014" y="824"/>
                    </a:lnTo>
                    <a:lnTo>
                      <a:pt x="3020" y="820"/>
                    </a:lnTo>
                    <a:lnTo>
                      <a:pt x="3028" y="818"/>
                    </a:lnTo>
                    <a:lnTo>
                      <a:pt x="3038" y="818"/>
                    </a:lnTo>
                    <a:lnTo>
                      <a:pt x="3048" y="820"/>
                    </a:lnTo>
                    <a:lnTo>
                      <a:pt x="3060" y="822"/>
                    </a:lnTo>
                    <a:lnTo>
                      <a:pt x="3072" y="828"/>
                    </a:lnTo>
                    <a:lnTo>
                      <a:pt x="3084" y="840"/>
                    </a:lnTo>
                    <a:lnTo>
                      <a:pt x="3096" y="852"/>
                    </a:lnTo>
                    <a:lnTo>
                      <a:pt x="3106" y="866"/>
                    </a:lnTo>
                    <a:lnTo>
                      <a:pt x="3112" y="882"/>
                    </a:lnTo>
                    <a:lnTo>
                      <a:pt x="3118" y="896"/>
                    </a:lnTo>
                    <a:lnTo>
                      <a:pt x="3120" y="908"/>
                    </a:lnTo>
                    <a:lnTo>
                      <a:pt x="3120" y="912"/>
                    </a:lnTo>
                    <a:lnTo>
                      <a:pt x="3118" y="916"/>
                    </a:lnTo>
                    <a:lnTo>
                      <a:pt x="3114" y="924"/>
                    </a:lnTo>
                    <a:lnTo>
                      <a:pt x="3114" y="932"/>
                    </a:lnTo>
                    <a:lnTo>
                      <a:pt x="3116" y="940"/>
                    </a:lnTo>
                    <a:lnTo>
                      <a:pt x="3118" y="948"/>
                    </a:lnTo>
                    <a:lnTo>
                      <a:pt x="3126" y="960"/>
                    </a:lnTo>
                    <a:lnTo>
                      <a:pt x="3128" y="964"/>
                    </a:lnTo>
                    <a:lnTo>
                      <a:pt x="3142" y="960"/>
                    </a:lnTo>
                    <a:lnTo>
                      <a:pt x="3154" y="956"/>
                    </a:lnTo>
                    <a:lnTo>
                      <a:pt x="3168" y="956"/>
                    </a:lnTo>
                    <a:lnTo>
                      <a:pt x="3182" y="956"/>
                    </a:lnTo>
                    <a:lnTo>
                      <a:pt x="3206" y="958"/>
                    </a:lnTo>
                    <a:lnTo>
                      <a:pt x="3230" y="964"/>
                    </a:lnTo>
                    <a:lnTo>
                      <a:pt x="3250" y="970"/>
                    </a:lnTo>
                    <a:lnTo>
                      <a:pt x="3264" y="976"/>
                    </a:lnTo>
                    <a:lnTo>
                      <a:pt x="3278" y="984"/>
                    </a:lnTo>
                    <a:lnTo>
                      <a:pt x="3294" y="976"/>
                    </a:lnTo>
                    <a:lnTo>
                      <a:pt x="3310" y="970"/>
                    </a:lnTo>
                    <a:lnTo>
                      <a:pt x="3324" y="968"/>
                    </a:lnTo>
                    <a:lnTo>
                      <a:pt x="3334" y="968"/>
                    </a:lnTo>
                    <a:lnTo>
                      <a:pt x="3346" y="970"/>
                    </a:lnTo>
                    <a:lnTo>
                      <a:pt x="3354" y="974"/>
                    </a:lnTo>
                    <a:lnTo>
                      <a:pt x="3362" y="980"/>
                    </a:lnTo>
                    <a:lnTo>
                      <a:pt x="3368" y="988"/>
                    </a:lnTo>
                    <a:lnTo>
                      <a:pt x="3372" y="994"/>
                    </a:lnTo>
                    <a:lnTo>
                      <a:pt x="3374" y="1004"/>
                    </a:lnTo>
                    <a:lnTo>
                      <a:pt x="3376" y="1012"/>
                    </a:lnTo>
                    <a:lnTo>
                      <a:pt x="3376" y="1022"/>
                    </a:lnTo>
                    <a:lnTo>
                      <a:pt x="3374" y="1030"/>
                    </a:lnTo>
                    <a:lnTo>
                      <a:pt x="3370" y="1040"/>
                    </a:lnTo>
                    <a:lnTo>
                      <a:pt x="3366" y="1048"/>
                    </a:lnTo>
                    <a:lnTo>
                      <a:pt x="3358" y="1056"/>
                    </a:lnTo>
                    <a:lnTo>
                      <a:pt x="3352" y="1062"/>
                    </a:lnTo>
                    <a:lnTo>
                      <a:pt x="3342" y="1066"/>
                    </a:lnTo>
                    <a:lnTo>
                      <a:pt x="3324" y="1074"/>
                    </a:lnTo>
                    <a:lnTo>
                      <a:pt x="3306" y="1076"/>
                    </a:lnTo>
                    <a:lnTo>
                      <a:pt x="3288" y="1078"/>
                    </a:lnTo>
                    <a:lnTo>
                      <a:pt x="3272" y="1076"/>
                    </a:lnTo>
                    <a:lnTo>
                      <a:pt x="3260" y="1074"/>
                    </a:lnTo>
                    <a:lnTo>
                      <a:pt x="3248" y="1072"/>
                    </a:lnTo>
                    <a:lnTo>
                      <a:pt x="3246" y="1072"/>
                    </a:lnTo>
                    <a:lnTo>
                      <a:pt x="3238" y="1072"/>
                    </a:lnTo>
                    <a:lnTo>
                      <a:pt x="3222" y="1076"/>
                    </a:lnTo>
                    <a:lnTo>
                      <a:pt x="3196" y="1086"/>
                    </a:lnTo>
                    <a:lnTo>
                      <a:pt x="3178" y="1090"/>
                    </a:lnTo>
                    <a:lnTo>
                      <a:pt x="3160" y="1092"/>
                    </a:lnTo>
                    <a:lnTo>
                      <a:pt x="3144" y="1090"/>
                    </a:lnTo>
                    <a:lnTo>
                      <a:pt x="3128" y="1086"/>
                    </a:lnTo>
                    <a:lnTo>
                      <a:pt x="3102" y="1078"/>
                    </a:lnTo>
                    <a:lnTo>
                      <a:pt x="3092" y="1074"/>
                    </a:lnTo>
                    <a:lnTo>
                      <a:pt x="3046" y="1120"/>
                    </a:lnTo>
                    <a:lnTo>
                      <a:pt x="3032" y="1128"/>
                    </a:lnTo>
                    <a:lnTo>
                      <a:pt x="3018" y="1134"/>
                    </a:lnTo>
                    <a:lnTo>
                      <a:pt x="3002" y="1136"/>
                    </a:lnTo>
                    <a:lnTo>
                      <a:pt x="2988" y="1136"/>
                    </a:lnTo>
                    <a:lnTo>
                      <a:pt x="2966" y="1132"/>
                    </a:lnTo>
                    <a:lnTo>
                      <a:pt x="2956" y="1130"/>
                    </a:lnTo>
                    <a:lnTo>
                      <a:pt x="2934" y="1134"/>
                    </a:lnTo>
                    <a:lnTo>
                      <a:pt x="2916" y="1134"/>
                    </a:lnTo>
                    <a:lnTo>
                      <a:pt x="2898" y="1130"/>
                    </a:lnTo>
                    <a:lnTo>
                      <a:pt x="2882" y="1126"/>
                    </a:lnTo>
                    <a:lnTo>
                      <a:pt x="2870" y="1122"/>
                    </a:lnTo>
                    <a:lnTo>
                      <a:pt x="2862" y="1118"/>
                    </a:lnTo>
                    <a:lnTo>
                      <a:pt x="2854" y="1114"/>
                    </a:lnTo>
                    <a:lnTo>
                      <a:pt x="2852" y="1114"/>
                    </a:lnTo>
                    <a:lnTo>
                      <a:pt x="2848" y="1114"/>
                    </a:lnTo>
                    <a:lnTo>
                      <a:pt x="2838" y="1120"/>
                    </a:lnTo>
                    <a:lnTo>
                      <a:pt x="2822" y="1130"/>
                    </a:lnTo>
                    <a:lnTo>
                      <a:pt x="2810" y="1136"/>
                    </a:lnTo>
                    <a:lnTo>
                      <a:pt x="2800" y="1136"/>
                    </a:lnTo>
                    <a:lnTo>
                      <a:pt x="2788" y="1136"/>
                    </a:lnTo>
                    <a:lnTo>
                      <a:pt x="2776" y="1134"/>
                    </a:lnTo>
                    <a:lnTo>
                      <a:pt x="2762" y="1132"/>
                    </a:lnTo>
                    <a:lnTo>
                      <a:pt x="2746" y="1130"/>
                    </a:lnTo>
                    <a:lnTo>
                      <a:pt x="2730" y="1130"/>
                    </a:lnTo>
                    <a:lnTo>
                      <a:pt x="2710" y="1132"/>
                    </a:lnTo>
                    <a:lnTo>
                      <a:pt x="2692" y="1136"/>
                    </a:lnTo>
                    <a:lnTo>
                      <a:pt x="2676" y="1136"/>
                    </a:lnTo>
                    <a:lnTo>
                      <a:pt x="2662" y="1134"/>
                    </a:lnTo>
                    <a:lnTo>
                      <a:pt x="2650" y="1130"/>
                    </a:lnTo>
                    <a:lnTo>
                      <a:pt x="2630" y="1124"/>
                    </a:lnTo>
                    <a:lnTo>
                      <a:pt x="2620" y="1122"/>
                    </a:lnTo>
                    <a:lnTo>
                      <a:pt x="2610" y="1122"/>
                    </a:lnTo>
                    <a:lnTo>
                      <a:pt x="2598" y="1122"/>
                    </a:lnTo>
                    <a:lnTo>
                      <a:pt x="2584" y="1122"/>
                    </a:lnTo>
                    <a:lnTo>
                      <a:pt x="2570" y="1120"/>
                    </a:lnTo>
                    <a:lnTo>
                      <a:pt x="2556" y="1116"/>
                    </a:lnTo>
                    <a:lnTo>
                      <a:pt x="2542" y="1112"/>
                    </a:lnTo>
                    <a:lnTo>
                      <a:pt x="2532" y="1106"/>
                    </a:lnTo>
                    <a:lnTo>
                      <a:pt x="2524" y="1102"/>
                    </a:lnTo>
                    <a:lnTo>
                      <a:pt x="2522" y="1096"/>
                    </a:lnTo>
                    <a:lnTo>
                      <a:pt x="2522" y="1094"/>
                    </a:lnTo>
                    <a:lnTo>
                      <a:pt x="2520" y="1094"/>
                    </a:lnTo>
                    <a:lnTo>
                      <a:pt x="2512" y="1092"/>
                    </a:lnTo>
                    <a:lnTo>
                      <a:pt x="2492" y="1092"/>
                    </a:lnTo>
                    <a:lnTo>
                      <a:pt x="2460" y="1094"/>
                    </a:lnTo>
                    <a:lnTo>
                      <a:pt x="2448" y="1104"/>
                    </a:lnTo>
                    <a:lnTo>
                      <a:pt x="2434" y="1112"/>
                    </a:lnTo>
                    <a:lnTo>
                      <a:pt x="2422" y="1116"/>
                    </a:lnTo>
                    <a:lnTo>
                      <a:pt x="2410" y="1120"/>
                    </a:lnTo>
                    <a:lnTo>
                      <a:pt x="2396" y="1124"/>
                    </a:lnTo>
                    <a:lnTo>
                      <a:pt x="2384" y="1124"/>
                    </a:lnTo>
                    <a:lnTo>
                      <a:pt x="2362" y="1122"/>
                    </a:lnTo>
                    <a:lnTo>
                      <a:pt x="2344" y="1118"/>
                    </a:lnTo>
                    <a:lnTo>
                      <a:pt x="2330" y="1114"/>
                    </a:lnTo>
                    <a:lnTo>
                      <a:pt x="2316" y="1108"/>
                    </a:lnTo>
                    <a:lnTo>
                      <a:pt x="2292" y="1108"/>
                    </a:lnTo>
                    <a:lnTo>
                      <a:pt x="2264" y="1106"/>
                    </a:lnTo>
                    <a:lnTo>
                      <a:pt x="2238" y="1102"/>
                    </a:lnTo>
                    <a:lnTo>
                      <a:pt x="2212" y="1096"/>
                    </a:lnTo>
                    <a:lnTo>
                      <a:pt x="2166" y="1086"/>
                    </a:lnTo>
                    <a:lnTo>
                      <a:pt x="2140" y="1078"/>
                    </a:lnTo>
                    <a:lnTo>
                      <a:pt x="2130" y="1076"/>
                    </a:lnTo>
                    <a:lnTo>
                      <a:pt x="2118" y="1074"/>
                    </a:lnTo>
                    <a:lnTo>
                      <a:pt x="2102" y="1076"/>
                    </a:lnTo>
                    <a:lnTo>
                      <a:pt x="2084" y="1078"/>
                    </a:lnTo>
                    <a:lnTo>
                      <a:pt x="2060" y="1084"/>
                    </a:lnTo>
                    <a:lnTo>
                      <a:pt x="2034" y="1094"/>
                    </a:lnTo>
                    <a:lnTo>
                      <a:pt x="2006" y="1106"/>
                    </a:lnTo>
                    <a:lnTo>
                      <a:pt x="1972" y="1122"/>
                    </a:lnTo>
                    <a:lnTo>
                      <a:pt x="1954" y="1130"/>
                    </a:lnTo>
                    <a:lnTo>
                      <a:pt x="1936" y="1136"/>
                    </a:lnTo>
                    <a:lnTo>
                      <a:pt x="1914" y="1140"/>
                    </a:lnTo>
                    <a:lnTo>
                      <a:pt x="1892" y="1142"/>
                    </a:lnTo>
                    <a:lnTo>
                      <a:pt x="1870" y="1142"/>
                    </a:lnTo>
                    <a:lnTo>
                      <a:pt x="1848" y="1142"/>
                    </a:lnTo>
                    <a:lnTo>
                      <a:pt x="1806" y="1140"/>
                    </a:lnTo>
                    <a:lnTo>
                      <a:pt x="1768" y="1134"/>
                    </a:lnTo>
                    <a:lnTo>
                      <a:pt x="1736" y="1128"/>
                    </a:lnTo>
                    <a:lnTo>
                      <a:pt x="1706" y="1122"/>
                    </a:lnTo>
                    <a:lnTo>
                      <a:pt x="1680" y="1130"/>
                    </a:lnTo>
                    <a:lnTo>
                      <a:pt x="1654" y="1134"/>
                    </a:lnTo>
                    <a:lnTo>
                      <a:pt x="1630" y="1136"/>
                    </a:lnTo>
                    <a:lnTo>
                      <a:pt x="1608" y="1136"/>
                    </a:lnTo>
                    <a:lnTo>
                      <a:pt x="1588" y="1132"/>
                    </a:lnTo>
                    <a:lnTo>
                      <a:pt x="1570" y="1128"/>
                    </a:lnTo>
                    <a:lnTo>
                      <a:pt x="1552" y="1122"/>
                    </a:lnTo>
                    <a:lnTo>
                      <a:pt x="1536" y="1116"/>
                    </a:lnTo>
                    <a:lnTo>
                      <a:pt x="1510" y="1100"/>
                    </a:lnTo>
                    <a:lnTo>
                      <a:pt x="1488" y="1086"/>
                    </a:lnTo>
                    <a:lnTo>
                      <a:pt x="1472" y="1076"/>
                    </a:lnTo>
                    <a:lnTo>
                      <a:pt x="1468" y="1072"/>
                    </a:lnTo>
                    <a:lnTo>
                      <a:pt x="1464" y="1072"/>
                    </a:lnTo>
                    <a:lnTo>
                      <a:pt x="1444" y="1072"/>
                    </a:lnTo>
                    <a:lnTo>
                      <a:pt x="1432" y="1072"/>
                    </a:lnTo>
                    <a:lnTo>
                      <a:pt x="1422" y="1068"/>
                    </a:lnTo>
                    <a:lnTo>
                      <a:pt x="1412" y="1064"/>
                    </a:lnTo>
                    <a:lnTo>
                      <a:pt x="1406" y="1058"/>
                    </a:lnTo>
                    <a:lnTo>
                      <a:pt x="1404" y="1052"/>
                    </a:lnTo>
                    <a:lnTo>
                      <a:pt x="1402" y="1048"/>
                    </a:lnTo>
                    <a:lnTo>
                      <a:pt x="1404" y="1042"/>
                    </a:lnTo>
                    <a:lnTo>
                      <a:pt x="1404" y="1036"/>
                    </a:lnTo>
                    <a:lnTo>
                      <a:pt x="1406" y="1030"/>
                    </a:lnTo>
                    <a:lnTo>
                      <a:pt x="1408" y="1022"/>
                    </a:lnTo>
                    <a:lnTo>
                      <a:pt x="1406" y="1008"/>
                    </a:lnTo>
                    <a:lnTo>
                      <a:pt x="1400" y="996"/>
                    </a:lnTo>
                    <a:lnTo>
                      <a:pt x="1392" y="984"/>
                    </a:lnTo>
                    <a:lnTo>
                      <a:pt x="1384" y="974"/>
                    </a:lnTo>
                    <a:lnTo>
                      <a:pt x="1374" y="968"/>
                    </a:lnTo>
                    <a:lnTo>
                      <a:pt x="1366" y="966"/>
                    </a:lnTo>
                    <a:lnTo>
                      <a:pt x="1362" y="968"/>
                    </a:lnTo>
                    <a:lnTo>
                      <a:pt x="1358" y="970"/>
                    </a:lnTo>
                    <a:lnTo>
                      <a:pt x="1342" y="980"/>
                    </a:lnTo>
                    <a:lnTo>
                      <a:pt x="1326" y="988"/>
                    </a:lnTo>
                    <a:lnTo>
                      <a:pt x="1308" y="998"/>
                    </a:lnTo>
                    <a:lnTo>
                      <a:pt x="1314" y="1006"/>
                    </a:lnTo>
                    <a:lnTo>
                      <a:pt x="1316" y="1014"/>
                    </a:lnTo>
                    <a:lnTo>
                      <a:pt x="1316" y="1020"/>
                    </a:lnTo>
                    <a:lnTo>
                      <a:pt x="1314" y="1028"/>
                    </a:lnTo>
                    <a:lnTo>
                      <a:pt x="1310" y="1034"/>
                    </a:lnTo>
                    <a:lnTo>
                      <a:pt x="1304" y="1040"/>
                    </a:lnTo>
                    <a:lnTo>
                      <a:pt x="1288" y="1050"/>
                    </a:lnTo>
                    <a:lnTo>
                      <a:pt x="1266" y="1058"/>
                    </a:lnTo>
                    <a:lnTo>
                      <a:pt x="1242" y="1064"/>
                    </a:lnTo>
                    <a:lnTo>
                      <a:pt x="1218" y="1068"/>
                    </a:lnTo>
                    <a:lnTo>
                      <a:pt x="1194" y="1070"/>
                    </a:lnTo>
                    <a:lnTo>
                      <a:pt x="1144" y="1070"/>
                    </a:lnTo>
                    <a:lnTo>
                      <a:pt x="1088" y="1066"/>
                    </a:lnTo>
                    <a:lnTo>
                      <a:pt x="1036" y="1062"/>
                    </a:lnTo>
                    <a:lnTo>
                      <a:pt x="998" y="1058"/>
                    </a:lnTo>
                    <a:lnTo>
                      <a:pt x="954" y="1054"/>
                    </a:lnTo>
                    <a:lnTo>
                      <a:pt x="940" y="1052"/>
                    </a:lnTo>
                    <a:lnTo>
                      <a:pt x="930" y="1060"/>
                    </a:lnTo>
                    <a:lnTo>
                      <a:pt x="920" y="1066"/>
                    </a:lnTo>
                    <a:lnTo>
                      <a:pt x="898" y="1076"/>
                    </a:lnTo>
                    <a:lnTo>
                      <a:pt x="876" y="1082"/>
                    </a:lnTo>
                    <a:lnTo>
                      <a:pt x="854" y="1084"/>
                    </a:lnTo>
                    <a:lnTo>
                      <a:pt x="834" y="1086"/>
                    </a:lnTo>
                    <a:lnTo>
                      <a:pt x="818" y="1084"/>
                    </a:lnTo>
                    <a:lnTo>
                      <a:pt x="804" y="1082"/>
                    </a:lnTo>
                    <a:lnTo>
                      <a:pt x="792" y="1086"/>
                    </a:lnTo>
                    <a:lnTo>
                      <a:pt x="778" y="1086"/>
                    </a:lnTo>
                    <a:lnTo>
                      <a:pt x="748" y="1086"/>
                    </a:lnTo>
                    <a:lnTo>
                      <a:pt x="716" y="1082"/>
                    </a:lnTo>
                    <a:lnTo>
                      <a:pt x="682" y="1074"/>
                    </a:lnTo>
                    <a:lnTo>
                      <a:pt x="648" y="1064"/>
                    </a:lnTo>
                    <a:lnTo>
                      <a:pt x="618" y="1054"/>
                    </a:lnTo>
                    <a:lnTo>
                      <a:pt x="592" y="1044"/>
                    </a:lnTo>
                    <a:lnTo>
                      <a:pt x="574" y="1034"/>
                    </a:lnTo>
                    <a:lnTo>
                      <a:pt x="558" y="1026"/>
                    </a:lnTo>
                    <a:lnTo>
                      <a:pt x="544" y="1022"/>
                    </a:lnTo>
                    <a:lnTo>
                      <a:pt x="528" y="1022"/>
                    </a:lnTo>
                    <a:lnTo>
                      <a:pt x="514" y="1024"/>
                    </a:lnTo>
                    <a:lnTo>
                      <a:pt x="498" y="1030"/>
                    </a:lnTo>
                    <a:lnTo>
                      <a:pt x="482" y="1040"/>
                    </a:lnTo>
                    <a:lnTo>
                      <a:pt x="466" y="1052"/>
                    </a:lnTo>
                    <a:lnTo>
                      <a:pt x="448" y="1066"/>
                    </a:lnTo>
                    <a:lnTo>
                      <a:pt x="440" y="1074"/>
                    </a:lnTo>
                    <a:lnTo>
                      <a:pt x="432" y="1080"/>
                    </a:lnTo>
                    <a:lnTo>
                      <a:pt x="414" y="1086"/>
                    </a:lnTo>
                    <a:lnTo>
                      <a:pt x="398" y="1090"/>
                    </a:lnTo>
                    <a:lnTo>
                      <a:pt x="384" y="1090"/>
                    </a:lnTo>
                    <a:lnTo>
                      <a:pt x="370" y="1088"/>
                    </a:lnTo>
                    <a:lnTo>
                      <a:pt x="360" y="1086"/>
                    </a:lnTo>
                    <a:lnTo>
                      <a:pt x="352" y="1082"/>
                    </a:lnTo>
                    <a:lnTo>
                      <a:pt x="338" y="1092"/>
                    </a:lnTo>
                    <a:lnTo>
                      <a:pt x="324" y="1098"/>
                    </a:lnTo>
                    <a:lnTo>
                      <a:pt x="310" y="1100"/>
                    </a:lnTo>
                    <a:lnTo>
                      <a:pt x="298" y="1102"/>
                    </a:lnTo>
                    <a:lnTo>
                      <a:pt x="288" y="1102"/>
                    </a:lnTo>
                    <a:lnTo>
                      <a:pt x="278" y="1100"/>
                    </a:lnTo>
                    <a:lnTo>
                      <a:pt x="268" y="1098"/>
                    </a:lnTo>
                    <a:lnTo>
                      <a:pt x="260" y="1094"/>
                    </a:lnTo>
                    <a:lnTo>
                      <a:pt x="248" y="1086"/>
                    </a:lnTo>
                    <a:lnTo>
                      <a:pt x="238" y="1076"/>
                    </a:lnTo>
                    <a:lnTo>
                      <a:pt x="234" y="1066"/>
                    </a:lnTo>
                    <a:lnTo>
                      <a:pt x="228" y="1068"/>
                    </a:lnTo>
                    <a:lnTo>
                      <a:pt x="220" y="1068"/>
                    </a:lnTo>
                    <a:lnTo>
                      <a:pt x="214" y="1066"/>
                    </a:lnTo>
                    <a:lnTo>
                      <a:pt x="210" y="1062"/>
                    </a:lnTo>
                    <a:lnTo>
                      <a:pt x="198" y="1056"/>
                    </a:lnTo>
                    <a:lnTo>
                      <a:pt x="190" y="1046"/>
                    </a:lnTo>
                    <a:lnTo>
                      <a:pt x="174" y="1026"/>
                    </a:lnTo>
                    <a:lnTo>
                      <a:pt x="168" y="1022"/>
                    </a:lnTo>
                    <a:lnTo>
                      <a:pt x="164" y="1022"/>
                    </a:lnTo>
                    <a:lnTo>
                      <a:pt x="162" y="1022"/>
                    </a:lnTo>
                    <a:lnTo>
                      <a:pt x="148" y="1030"/>
                    </a:lnTo>
                    <a:lnTo>
                      <a:pt x="132" y="1036"/>
                    </a:lnTo>
                    <a:lnTo>
                      <a:pt x="122" y="1036"/>
                    </a:lnTo>
                    <a:lnTo>
                      <a:pt x="112" y="1036"/>
                    </a:lnTo>
                    <a:lnTo>
                      <a:pt x="102" y="1034"/>
                    </a:lnTo>
                    <a:lnTo>
                      <a:pt x="92" y="1028"/>
                    </a:lnTo>
                    <a:lnTo>
                      <a:pt x="84" y="1020"/>
                    </a:lnTo>
                    <a:lnTo>
                      <a:pt x="78" y="1010"/>
                    </a:lnTo>
                    <a:lnTo>
                      <a:pt x="72" y="998"/>
                    </a:lnTo>
                    <a:lnTo>
                      <a:pt x="70" y="988"/>
                    </a:lnTo>
                    <a:lnTo>
                      <a:pt x="66" y="972"/>
                    </a:lnTo>
                    <a:lnTo>
                      <a:pt x="64" y="964"/>
                    </a:lnTo>
                    <a:lnTo>
                      <a:pt x="54" y="960"/>
                    </a:lnTo>
                    <a:lnTo>
                      <a:pt x="46" y="956"/>
                    </a:lnTo>
                    <a:lnTo>
                      <a:pt x="38" y="952"/>
                    </a:lnTo>
                    <a:lnTo>
                      <a:pt x="32" y="946"/>
                    </a:lnTo>
                    <a:lnTo>
                      <a:pt x="20" y="932"/>
                    </a:lnTo>
                    <a:lnTo>
                      <a:pt x="12" y="918"/>
                    </a:lnTo>
                    <a:lnTo>
                      <a:pt x="6" y="904"/>
                    </a:lnTo>
                    <a:lnTo>
                      <a:pt x="4" y="890"/>
                    </a:lnTo>
                    <a:lnTo>
                      <a:pt x="0" y="870"/>
                    </a:lnTo>
                    <a:lnTo>
                      <a:pt x="2" y="860"/>
                    </a:lnTo>
                    <a:lnTo>
                      <a:pt x="4" y="852"/>
                    </a:lnTo>
                    <a:lnTo>
                      <a:pt x="8" y="846"/>
                    </a:lnTo>
                    <a:lnTo>
                      <a:pt x="14" y="840"/>
                    </a:lnTo>
                    <a:lnTo>
                      <a:pt x="26" y="828"/>
                    </a:lnTo>
                    <a:lnTo>
                      <a:pt x="42" y="820"/>
                    </a:lnTo>
                    <a:lnTo>
                      <a:pt x="56" y="814"/>
                    </a:lnTo>
                    <a:lnTo>
                      <a:pt x="68" y="812"/>
                    </a:lnTo>
                    <a:lnTo>
                      <a:pt x="82" y="808"/>
                    </a:lnTo>
                    <a:lnTo>
                      <a:pt x="76" y="796"/>
                    </a:lnTo>
                    <a:lnTo>
                      <a:pt x="74" y="784"/>
                    </a:lnTo>
                    <a:lnTo>
                      <a:pt x="76" y="772"/>
                    </a:lnTo>
                    <a:lnTo>
                      <a:pt x="78" y="762"/>
                    </a:lnTo>
                    <a:lnTo>
                      <a:pt x="80" y="752"/>
                    </a:lnTo>
                    <a:lnTo>
                      <a:pt x="86" y="744"/>
                    </a:lnTo>
                    <a:lnTo>
                      <a:pt x="98" y="728"/>
                    </a:lnTo>
                    <a:lnTo>
                      <a:pt x="112" y="714"/>
                    </a:lnTo>
                    <a:lnTo>
                      <a:pt x="124" y="706"/>
                    </a:lnTo>
                    <a:lnTo>
                      <a:pt x="136" y="698"/>
                    </a:lnTo>
                    <a:lnTo>
                      <a:pt x="134" y="694"/>
                    </a:lnTo>
                    <a:lnTo>
                      <a:pt x="132" y="688"/>
                    </a:lnTo>
                    <a:lnTo>
                      <a:pt x="128" y="676"/>
                    </a:lnTo>
                    <a:lnTo>
                      <a:pt x="128" y="660"/>
                    </a:lnTo>
                    <a:lnTo>
                      <a:pt x="130" y="644"/>
                    </a:lnTo>
                    <a:lnTo>
                      <a:pt x="134" y="618"/>
                    </a:lnTo>
                    <a:lnTo>
                      <a:pt x="136" y="606"/>
                    </a:lnTo>
                    <a:lnTo>
                      <a:pt x="132" y="600"/>
                    </a:lnTo>
                    <a:lnTo>
                      <a:pt x="130" y="592"/>
                    </a:lnTo>
                    <a:lnTo>
                      <a:pt x="130" y="580"/>
                    </a:lnTo>
                    <a:lnTo>
                      <a:pt x="132" y="568"/>
                    </a:lnTo>
                    <a:lnTo>
                      <a:pt x="142" y="540"/>
                    </a:lnTo>
                    <a:lnTo>
                      <a:pt x="156" y="512"/>
                    </a:lnTo>
                    <a:lnTo>
                      <a:pt x="172" y="484"/>
                    </a:lnTo>
                    <a:lnTo>
                      <a:pt x="188" y="460"/>
                    </a:lnTo>
                    <a:lnTo>
                      <a:pt x="204" y="438"/>
                    </a:lnTo>
                    <a:lnTo>
                      <a:pt x="204" y="424"/>
                    </a:lnTo>
                    <a:lnTo>
                      <a:pt x="208" y="410"/>
                    </a:lnTo>
                    <a:lnTo>
                      <a:pt x="214" y="398"/>
                    </a:lnTo>
                    <a:lnTo>
                      <a:pt x="222" y="386"/>
                    </a:lnTo>
                    <a:lnTo>
                      <a:pt x="232" y="376"/>
                    </a:lnTo>
                    <a:lnTo>
                      <a:pt x="238" y="368"/>
                    </a:lnTo>
                    <a:lnTo>
                      <a:pt x="262" y="352"/>
                    </a:lnTo>
                    <a:lnTo>
                      <a:pt x="286" y="340"/>
                    </a:lnTo>
                    <a:lnTo>
                      <a:pt x="306" y="330"/>
                    </a:lnTo>
                    <a:lnTo>
                      <a:pt x="326" y="324"/>
                    </a:lnTo>
                    <a:lnTo>
                      <a:pt x="328" y="312"/>
                    </a:lnTo>
                    <a:lnTo>
                      <a:pt x="332" y="304"/>
                    </a:lnTo>
                    <a:lnTo>
                      <a:pt x="336" y="294"/>
                    </a:lnTo>
                    <a:lnTo>
                      <a:pt x="344" y="288"/>
                    </a:lnTo>
                    <a:lnTo>
                      <a:pt x="352" y="280"/>
                    </a:lnTo>
                    <a:lnTo>
                      <a:pt x="360" y="274"/>
                    </a:lnTo>
                    <a:lnTo>
                      <a:pt x="380" y="266"/>
                    </a:lnTo>
                    <a:lnTo>
                      <a:pt x="400" y="260"/>
                    </a:lnTo>
                    <a:lnTo>
                      <a:pt x="418" y="256"/>
                    </a:lnTo>
                    <a:lnTo>
                      <a:pt x="434" y="254"/>
                    </a:lnTo>
                    <a:lnTo>
                      <a:pt x="432" y="270"/>
                    </a:lnTo>
                    <a:lnTo>
                      <a:pt x="430" y="274"/>
                    </a:lnTo>
                    <a:lnTo>
                      <a:pt x="432" y="262"/>
                    </a:lnTo>
                    <a:lnTo>
                      <a:pt x="434" y="258"/>
                    </a:lnTo>
                    <a:lnTo>
                      <a:pt x="438" y="252"/>
                    </a:lnTo>
                    <a:lnTo>
                      <a:pt x="448" y="246"/>
                    </a:lnTo>
                    <a:lnTo>
                      <a:pt x="460" y="240"/>
                    </a:lnTo>
                    <a:lnTo>
                      <a:pt x="474" y="236"/>
                    </a:lnTo>
                    <a:lnTo>
                      <a:pt x="500" y="232"/>
                    </a:lnTo>
                    <a:lnTo>
                      <a:pt x="512" y="232"/>
                    </a:lnTo>
                    <a:lnTo>
                      <a:pt x="516" y="228"/>
                    </a:lnTo>
                    <a:lnTo>
                      <a:pt x="522" y="224"/>
                    </a:lnTo>
                    <a:lnTo>
                      <a:pt x="536" y="218"/>
                    </a:lnTo>
                    <a:lnTo>
                      <a:pt x="552" y="216"/>
                    </a:lnTo>
                    <a:lnTo>
                      <a:pt x="570" y="216"/>
                    </a:lnTo>
                    <a:lnTo>
                      <a:pt x="604" y="218"/>
                    </a:lnTo>
                    <a:lnTo>
                      <a:pt x="628" y="222"/>
                    </a:lnTo>
                    <a:lnTo>
                      <a:pt x="638" y="224"/>
                    </a:lnTo>
                    <a:lnTo>
                      <a:pt x="646" y="230"/>
                    </a:lnTo>
                    <a:lnTo>
                      <a:pt x="664" y="246"/>
                    </a:lnTo>
                    <a:lnTo>
                      <a:pt x="678" y="262"/>
                    </a:lnTo>
                    <a:lnTo>
                      <a:pt x="684" y="268"/>
                    </a:lnTo>
                    <a:lnTo>
                      <a:pt x="698" y="264"/>
                    </a:lnTo>
                    <a:lnTo>
                      <a:pt x="714" y="264"/>
                    </a:lnTo>
                    <a:lnTo>
                      <a:pt x="730" y="266"/>
                    </a:lnTo>
                    <a:lnTo>
                      <a:pt x="744" y="270"/>
                    </a:lnTo>
                    <a:lnTo>
                      <a:pt x="766" y="278"/>
                    </a:lnTo>
                    <a:lnTo>
                      <a:pt x="776" y="282"/>
                    </a:lnTo>
                    <a:lnTo>
                      <a:pt x="784" y="276"/>
                    </a:lnTo>
                    <a:lnTo>
                      <a:pt x="794" y="270"/>
                    </a:lnTo>
                    <a:lnTo>
                      <a:pt x="804" y="266"/>
                    </a:lnTo>
                    <a:lnTo>
                      <a:pt x="818" y="262"/>
                    </a:lnTo>
                    <a:lnTo>
                      <a:pt x="836" y="264"/>
                    </a:lnTo>
                    <a:lnTo>
                      <a:pt x="856" y="266"/>
                    </a:lnTo>
                    <a:lnTo>
                      <a:pt x="876" y="270"/>
                    </a:lnTo>
                    <a:lnTo>
                      <a:pt x="882" y="274"/>
                    </a:lnTo>
                    <a:lnTo>
                      <a:pt x="886" y="280"/>
                    </a:lnTo>
                    <a:lnTo>
                      <a:pt x="888" y="286"/>
                    </a:lnTo>
                    <a:lnTo>
                      <a:pt x="886" y="290"/>
                    </a:lnTo>
                    <a:lnTo>
                      <a:pt x="882" y="300"/>
                    </a:lnTo>
                    <a:lnTo>
                      <a:pt x="878" y="304"/>
                    </a:lnTo>
                    <a:lnTo>
                      <a:pt x="898" y="306"/>
                    </a:lnTo>
                    <a:lnTo>
                      <a:pt x="906" y="312"/>
                    </a:lnTo>
                    <a:lnTo>
                      <a:pt x="912" y="320"/>
                    </a:lnTo>
                    <a:lnTo>
                      <a:pt x="918" y="326"/>
                    </a:lnTo>
                    <a:lnTo>
                      <a:pt x="922" y="334"/>
                    </a:lnTo>
                    <a:lnTo>
                      <a:pt x="926" y="350"/>
                    </a:lnTo>
                    <a:lnTo>
                      <a:pt x="928" y="368"/>
                    </a:lnTo>
                    <a:lnTo>
                      <a:pt x="928" y="386"/>
                    </a:lnTo>
                    <a:lnTo>
                      <a:pt x="924" y="402"/>
                    </a:lnTo>
                    <a:lnTo>
                      <a:pt x="920" y="416"/>
                    </a:lnTo>
                    <a:lnTo>
                      <a:pt x="914" y="428"/>
                    </a:lnTo>
                    <a:lnTo>
                      <a:pt x="908" y="438"/>
                    </a:lnTo>
                    <a:lnTo>
                      <a:pt x="898" y="446"/>
                    </a:lnTo>
                    <a:lnTo>
                      <a:pt x="888" y="452"/>
                    </a:lnTo>
                    <a:lnTo>
                      <a:pt x="876" y="454"/>
                    </a:lnTo>
                    <a:lnTo>
                      <a:pt x="864" y="456"/>
                    </a:lnTo>
                    <a:lnTo>
                      <a:pt x="852" y="456"/>
                    </a:lnTo>
                    <a:lnTo>
                      <a:pt x="838" y="454"/>
                    </a:lnTo>
                    <a:lnTo>
                      <a:pt x="826" y="452"/>
                    </a:lnTo>
                    <a:lnTo>
                      <a:pt x="824" y="466"/>
                    </a:lnTo>
                    <a:lnTo>
                      <a:pt x="818" y="500"/>
                    </a:lnTo>
                    <a:lnTo>
                      <a:pt x="816" y="538"/>
                    </a:lnTo>
                    <a:lnTo>
                      <a:pt x="818" y="554"/>
                    </a:lnTo>
                    <a:lnTo>
                      <a:pt x="820" y="566"/>
                    </a:lnTo>
                    <a:lnTo>
                      <a:pt x="828" y="580"/>
                    </a:lnTo>
                    <a:lnTo>
                      <a:pt x="834" y="596"/>
                    </a:lnTo>
                    <a:lnTo>
                      <a:pt x="838" y="612"/>
                    </a:lnTo>
                    <a:lnTo>
                      <a:pt x="842" y="636"/>
                    </a:lnTo>
                    <a:lnTo>
                      <a:pt x="850" y="636"/>
                    </a:lnTo>
                    <a:lnTo>
                      <a:pt x="872" y="640"/>
                    </a:lnTo>
                    <a:lnTo>
                      <a:pt x="884" y="642"/>
                    </a:lnTo>
                    <a:lnTo>
                      <a:pt x="898" y="646"/>
                    </a:lnTo>
                    <a:lnTo>
                      <a:pt x="912" y="654"/>
                    </a:lnTo>
                    <a:lnTo>
                      <a:pt x="924" y="662"/>
                    </a:lnTo>
                    <a:lnTo>
                      <a:pt x="934" y="670"/>
                    </a:lnTo>
                    <a:lnTo>
                      <a:pt x="946" y="676"/>
                    </a:lnTo>
                    <a:lnTo>
                      <a:pt x="958" y="678"/>
                    </a:lnTo>
                    <a:lnTo>
                      <a:pt x="968" y="680"/>
                    </a:lnTo>
                    <a:lnTo>
                      <a:pt x="984" y="680"/>
                    </a:lnTo>
                    <a:lnTo>
                      <a:pt x="990" y="680"/>
                    </a:lnTo>
                    <a:lnTo>
                      <a:pt x="996" y="678"/>
                    </a:lnTo>
                    <a:lnTo>
                      <a:pt x="1010" y="672"/>
                    </a:lnTo>
                    <a:lnTo>
                      <a:pt x="1020" y="670"/>
                    </a:lnTo>
                    <a:lnTo>
                      <a:pt x="1030" y="670"/>
                    </a:lnTo>
                    <a:lnTo>
                      <a:pt x="1038" y="672"/>
                    </a:lnTo>
                    <a:lnTo>
                      <a:pt x="1046" y="676"/>
                    </a:lnTo>
                    <a:lnTo>
                      <a:pt x="1090" y="684"/>
                    </a:lnTo>
                    <a:lnTo>
                      <a:pt x="1096" y="676"/>
                    </a:lnTo>
                    <a:lnTo>
                      <a:pt x="1114" y="658"/>
                    </a:lnTo>
                    <a:lnTo>
                      <a:pt x="1124" y="650"/>
                    </a:lnTo>
                    <a:lnTo>
                      <a:pt x="1136" y="644"/>
                    </a:lnTo>
                    <a:lnTo>
                      <a:pt x="1148" y="640"/>
                    </a:lnTo>
                    <a:lnTo>
                      <a:pt x="1154" y="638"/>
                    </a:lnTo>
                    <a:lnTo>
                      <a:pt x="1160" y="640"/>
                    </a:lnTo>
                    <a:lnTo>
                      <a:pt x="1156" y="628"/>
                    </a:lnTo>
                    <a:lnTo>
                      <a:pt x="1150" y="604"/>
                    </a:lnTo>
                    <a:lnTo>
                      <a:pt x="1146" y="588"/>
                    </a:lnTo>
                    <a:lnTo>
                      <a:pt x="1146" y="574"/>
                    </a:lnTo>
                    <a:lnTo>
                      <a:pt x="1148" y="562"/>
                    </a:lnTo>
                    <a:lnTo>
                      <a:pt x="1150" y="556"/>
                    </a:lnTo>
                    <a:lnTo>
                      <a:pt x="1152" y="550"/>
                    </a:lnTo>
                    <a:lnTo>
                      <a:pt x="1158" y="540"/>
                    </a:lnTo>
                    <a:lnTo>
                      <a:pt x="1162" y="528"/>
                    </a:lnTo>
                    <a:lnTo>
                      <a:pt x="1164" y="496"/>
                    </a:lnTo>
                    <a:lnTo>
                      <a:pt x="1166" y="480"/>
                    </a:lnTo>
                    <a:lnTo>
                      <a:pt x="1168" y="466"/>
                    </a:lnTo>
                    <a:lnTo>
                      <a:pt x="1172" y="452"/>
                    </a:lnTo>
                    <a:lnTo>
                      <a:pt x="1174" y="448"/>
                    </a:lnTo>
                    <a:lnTo>
                      <a:pt x="1178" y="444"/>
                    </a:lnTo>
                    <a:lnTo>
                      <a:pt x="1186" y="434"/>
                    </a:lnTo>
                    <a:lnTo>
                      <a:pt x="1194" y="420"/>
                    </a:lnTo>
                    <a:lnTo>
                      <a:pt x="1200" y="402"/>
                    </a:lnTo>
                    <a:lnTo>
                      <a:pt x="1210" y="382"/>
                    </a:lnTo>
                    <a:lnTo>
                      <a:pt x="1222" y="364"/>
                    </a:lnTo>
                    <a:lnTo>
                      <a:pt x="1230" y="356"/>
                    </a:lnTo>
                    <a:lnTo>
                      <a:pt x="1240" y="350"/>
                    </a:lnTo>
                    <a:lnTo>
                      <a:pt x="1250" y="342"/>
                    </a:lnTo>
                    <a:lnTo>
                      <a:pt x="1262" y="338"/>
                    </a:lnTo>
                    <a:lnTo>
                      <a:pt x="1274" y="334"/>
                    </a:lnTo>
                    <a:lnTo>
                      <a:pt x="1290" y="332"/>
                    </a:lnTo>
                    <a:lnTo>
                      <a:pt x="1304" y="316"/>
                    </a:lnTo>
                    <a:lnTo>
                      <a:pt x="1318" y="298"/>
                    </a:lnTo>
                    <a:lnTo>
                      <a:pt x="1338" y="278"/>
                    </a:lnTo>
                    <a:lnTo>
                      <a:pt x="1360" y="258"/>
                    </a:lnTo>
                    <a:lnTo>
                      <a:pt x="1384" y="240"/>
                    </a:lnTo>
                    <a:lnTo>
                      <a:pt x="1396" y="234"/>
                    </a:lnTo>
                    <a:lnTo>
                      <a:pt x="1410" y="230"/>
                    </a:lnTo>
                    <a:lnTo>
                      <a:pt x="1422" y="226"/>
                    </a:lnTo>
                    <a:lnTo>
                      <a:pt x="1434" y="226"/>
                    </a:lnTo>
                    <a:lnTo>
                      <a:pt x="1448" y="214"/>
                    </a:lnTo>
                    <a:lnTo>
                      <a:pt x="1466" y="202"/>
                    </a:lnTo>
                    <a:lnTo>
                      <a:pt x="1488" y="190"/>
                    </a:lnTo>
                    <a:lnTo>
                      <a:pt x="1512" y="176"/>
                    </a:lnTo>
                    <a:lnTo>
                      <a:pt x="1536" y="164"/>
                    </a:lnTo>
                    <a:lnTo>
                      <a:pt x="1562" y="158"/>
                    </a:lnTo>
                    <a:lnTo>
                      <a:pt x="1574" y="156"/>
                    </a:lnTo>
                    <a:lnTo>
                      <a:pt x="1584" y="156"/>
                    </a:lnTo>
                    <a:lnTo>
                      <a:pt x="1606" y="156"/>
                    </a:lnTo>
                    <a:lnTo>
                      <a:pt x="1622" y="152"/>
                    </a:lnTo>
                    <a:lnTo>
                      <a:pt x="1634" y="146"/>
                    </a:lnTo>
                    <a:lnTo>
                      <a:pt x="1644" y="138"/>
                    </a:lnTo>
                    <a:lnTo>
                      <a:pt x="1650" y="128"/>
                    </a:lnTo>
                    <a:lnTo>
                      <a:pt x="1656" y="118"/>
                    </a:lnTo>
                    <a:lnTo>
                      <a:pt x="1662" y="92"/>
                    </a:lnTo>
                    <a:lnTo>
                      <a:pt x="1668" y="80"/>
                    </a:lnTo>
                    <a:lnTo>
                      <a:pt x="1676" y="66"/>
                    </a:lnTo>
                    <a:lnTo>
                      <a:pt x="1688" y="52"/>
                    </a:lnTo>
                    <a:lnTo>
                      <a:pt x="1706" y="40"/>
                    </a:lnTo>
                    <a:lnTo>
                      <a:pt x="1726" y="30"/>
                    </a:lnTo>
                    <a:lnTo>
                      <a:pt x="1752" y="24"/>
                    </a:lnTo>
                    <a:lnTo>
                      <a:pt x="1768" y="22"/>
                    </a:lnTo>
                    <a:lnTo>
                      <a:pt x="1782" y="20"/>
                    </a:lnTo>
                    <a:lnTo>
                      <a:pt x="1800" y="20"/>
                    </a:lnTo>
                    <a:lnTo>
                      <a:pt x="1818" y="22"/>
                    </a:lnTo>
                    <a:close/>
                  </a:path>
                </a:pathLst>
              </a:custGeom>
              <a:solidFill>
                <a:srgbClr val="EAEFFC"/>
              </a:solidFill>
              <a:ln w="6350">
                <a:solidFill>
                  <a:srgbClr val="C3D6F0"/>
                </a:solidFill>
                <a:round/>
                <a:headEnd/>
                <a:tailEnd/>
              </a:ln>
            </p:spPr>
            <p:txBody>
              <a:bodyPr/>
              <a:lstStyle/>
              <a:p>
                <a:endParaRPr lang="en-US"/>
              </a:p>
            </p:txBody>
          </p:sp>
          <p:sp>
            <p:nvSpPr>
              <p:cNvPr id="28749" name="Freeform 2858"/>
              <p:cNvSpPr>
                <a:spLocks/>
              </p:cNvSpPr>
              <p:nvPr/>
            </p:nvSpPr>
            <p:spPr bwMode="auto">
              <a:xfrm>
                <a:off x="626" y="850"/>
                <a:ext cx="232" cy="160"/>
              </a:xfrm>
              <a:custGeom>
                <a:avLst/>
                <a:gdLst>
                  <a:gd name="T0" fmla="*/ 6 w 232"/>
                  <a:gd name="T1" fmla="*/ 30 h 160"/>
                  <a:gd name="T2" fmla="*/ 32 w 232"/>
                  <a:gd name="T3" fmla="*/ 22 h 160"/>
                  <a:gd name="T4" fmla="*/ 50 w 232"/>
                  <a:gd name="T5" fmla="*/ 10 h 160"/>
                  <a:gd name="T6" fmla="*/ 56 w 232"/>
                  <a:gd name="T7" fmla="*/ 10 h 160"/>
                  <a:gd name="T8" fmla="*/ 62 w 232"/>
                  <a:gd name="T9" fmla="*/ 28 h 160"/>
                  <a:gd name="T10" fmla="*/ 72 w 232"/>
                  <a:gd name="T11" fmla="*/ 42 h 160"/>
                  <a:gd name="T12" fmla="*/ 82 w 232"/>
                  <a:gd name="T13" fmla="*/ 40 h 160"/>
                  <a:gd name="T14" fmla="*/ 92 w 232"/>
                  <a:gd name="T15" fmla="*/ 34 h 160"/>
                  <a:gd name="T16" fmla="*/ 112 w 232"/>
                  <a:gd name="T17" fmla="*/ 22 h 160"/>
                  <a:gd name="T18" fmla="*/ 124 w 232"/>
                  <a:gd name="T19" fmla="*/ 26 h 160"/>
                  <a:gd name="T20" fmla="*/ 136 w 232"/>
                  <a:gd name="T21" fmla="*/ 42 h 160"/>
                  <a:gd name="T22" fmla="*/ 150 w 232"/>
                  <a:gd name="T23" fmla="*/ 46 h 160"/>
                  <a:gd name="T24" fmla="*/ 168 w 232"/>
                  <a:gd name="T25" fmla="*/ 40 h 160"/>
                  <a:gd name="T26" fmla="*/ 180 w 232"/>
                  <a:gd name="T27" fmla="*/ 28 h 160"/>
                  <a:gd name="T28" fmla="*/ 188 w 232"/>
                  <a:gd name="T29" fmla="*/ 30 h 160"/>
                  <a:gd name="T30" fmla="*/ 202 w 232"/>
                  <a:gd name="T31" fmla="*/ 46 h 160"/>
                  <a:gd name="T32" fmla="*/ 226 w 232"/>
                  <a:gd name="T33" fmla="*/ 72 h 160"/>
                  <a:gd name="T34" fmla="*/ 222 w 232"/>
                  <a:gd name="T35" fmla="*/ 72 h 160"/>
                  <a:gd name="T36" fmla="*/ 198 w 232"/>
                  <a:gd name="T37" fmla="*/ 68 h 160"/>
                  <a:gd name="T38" fmla="*/ 174 w 232"/>
                  <a:gd name="T39" fmla="*/ 72 h 160"/>
                  <a:gd name="T40" fmla="*/ 166 w 232"/>
                  <a:gd name="T41" fmla="*/ 78 h 160"/>
                  <a:gd name="T42" fmla="*/ 162 w 232"/>
                  <a:gd name="T43" fmla="*/ 90 h 160"/>
                  <a:gd name="T44" fmla="*/ 164 w 232"/>
                  <a:gd name="T45" fmla="*/ 114 h 160"/>
                  <a:gd name="T46" fmla="*/ 170 w 232"/>
                  <a:gd name="T47" fmla="*/ 138 h 160"/>
                  <a:gd name="T48" fmla="*/ 166 w 232"/>
                  <a:gd name="T49" fmla="*/ 152 h 160"/>
                  <a:gd name="T50" fmla="*/ 154 w 232"/>
                  <a:gd name="T51" fmla="*/ 150 h 160"/>
                  <a:gd name="T52" fmla="*/ 140 w 232"/>
                  <a:gd name="T53" fmla="*/ 124 h 160"/>
                  <a:gd name="T54" fmla="*/ 126 w 232"/>
                  <a:gd name="T55" fmla="*/ 114 h 160"/>
                  <a:gd name="T56" fmla="*/ 118 w 232"/>
                  <a:gd name="T57" fmla="*/ 116 h 160"/>
                  <a:gd name="T58" fmla="*/ 98 w 232"/>
                  <a:gd name="T59" fmla="*/ 116 h 160"/>
                  <a:gd name="T60" fmla="*/ 70 w 232"/>
                  <a:gd name="T61" fmla="*/ 108 h 160"/>
                  <a:gd name="T62" fmla="*/ 44 w 232"/>
                  <a:gd name="T63" fmla="*/ 94 h 160"/>
                  <a:gd name="T64" fmla="*/ 30 w 232"/>
                  <a:gd name="T65" fmla="*/ 82 h 160"/>
                  <a:gd name="T66" fmla="*/ 0 w 232"/>
                  <a:gd name="T67" fmla="*/ 30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160"/>
                  <a:gd name="T104" fmla="*/ 232 w 232"/>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160">
                    <a:moveTo>
                      <a:pt x="0" y="30"/>
                    </a:moveTo>
                    <a:lnTo>
                      <a:pt x="6" y="30"/>
                    </a:lnTo>
                    <a:lnTo>
                      <a:pt x="24" y="26"/>
                    </a:lnTo>
                    <a:lnTo>
                      <a:pt x="32" y="22"/>
                    </a:lnTo>
                    <a:lnTo>
                      <a:pt x="42" y="16"/>
                    </a:lnTo>
                    <a:lnTo>
                      <a:pt x="50" y="10"/>
                    </a:lnTo>
                    <a:lnTo>
                      <a:pt x="56" y="0"/>
                    </a:lnTo>
                    <a:lnTo>
                      <a:pt x="56" y="10"/>
                    </a:lnTo>
                    <a:lnTo>
                      <a:pt x="58" y="18"/>
                    </a:lnTo>
                    <a:lnTo>
                      <a:pt x="62" y="28"/>
                    </a:lnTo>
                    <a:lnTo>
                      <a:pt x="66" y="36"/>
                    </a:lnTo>
                    <a:lnTo>
                      <a:pt x="72" y="42"/>
                    </a:lnTo>
                    <a:lnTo>
                      <a:pt x="76" y="42"/>
                    </a:lnTo>
                    <a:lnTo>
                      <a:pt x="82" y="40"/>
                    </a:lnTo>
                    <a:lnTo>
                      <a:pt x="86" y="38"/>
                    </a:lnTo>
                    <a:lnTo>
                      <a:pt x="92" y="34"/>
                    </a:lnTo>
                    <a:lnTo>
                      <a:pt x="104" y="26"/>
                    </a:lnTo>
                    <a:lnTo>
                      <a:pt x="112" y="22"/>
                    </a:lnTo>
                    <a:lnTo>
                      <a:pt x="118" y="24"/>
                    </a:lnTo>
                    <a:lnTo>
                      <a:pt x="124" y="26"/>
                    </a:lnTo>
                    <a:lnTo>
                      <a:pt x="132" y="38"/>
                    </a:lnTo>
                    <a:lnTo>
                      <a:pt x="136" y="42"/>
                    </a:lnTo>
                    <a:lnTo>
                      <a:pt x="140" y="44"/>
                    </a:lnTo>
                    <a:lnTo>
                      <a:pt x="150" y="46"/>
                    </a:lnTo>
                    <a:lnTo>
                      <a:pt x="160" y="44"/>
                    </a:lnTo>
                    <a:lnTo>
                      <a:pt x="168" y="40"/>
                    </a:lnTo>
                    <a:lnTo>
                      <a:pt x="178" y="30"/>
                    </a:lnTo>
                    <a:lnTo>
                      <a:pt x="180" y="28"/>
                    </a:lnTo>
                    <a:lnTo>
                      <a:pt x="182" y="28"/>
                    </a:lnTo>
                    <a:lnTo>
                      <a:pt x="188" y="30"/>
                    </a:lnTo>
                    <a:lnTo>
                      <a:pt x="194" y="38"/>
                    </a:lnTo>
                    <a:lnTo>
                      <a:pt x="202" y="46"/>
                    </a:lnTo>
                    <a:lnTo>
                      <a:pt x="218" y="66"/>
                    </a:lnTo>
                    <a:lnTo>
                      <a:pt x="226" y="72"/>
                    </a:lnTo>
                    <a:lnTo>
                      <a:pt x="232" y="74"/>
                    </a:lnTo>
                    <a:lnTo>
                      <a:pt x="222" y="72"/>
                    </a:lnTo>
                    <a:lnTo>
                      <a:pt x="210" y="70"/>
                    </a:lnTo>
                    <a:lnTo>
                      <a:pt x="198" y="68"/>
                    </a:lnTo>
                    <a:lnTo>
                      <a:pt x="184" y="68"/>
                    </a:lnTo>
                    <a:lnTo>
                      <a:pt x="174" y="72"/>
                    </a:lnTo>
                    <a:lnTo>
                      <a:pt x="168" y="74"/>
                    </a:lnTo>
                    <a:lnTo>
                      <a:pt x="166" y="78"/>
                    </a:lnTo>
                    <a:lnTo>
                      <a:pt x="164" y="82"/>
                    </a:lnTo>
                    <a:lnTo>
                      <a:pt x="162" y="90"/>
                    </a:lnTo>
                    <a:lnTo>
                      <a:pt x="164" y="102"/>
                    </a:lnTo>
                    <a:lnTo>
                      <a:pt x="164" y="114"/>
                    </a:lnTo>
                    <a:lnTo>
                      <a:pt x="168" y="132"/>
                    </a:lnTo>
                    <a:lnTo>
                      <a:pt x="170" y="138"/>
                    </a:lnTo>
                    <a:lnTo>
                      <a:pt x="168" y="146"/>
                    </a:lnTo>
                    <a:lnTo>
                      <a:pt x="166" y="152"/>
                    </a:lnTo>
                    <a:lnTo>
                      <a:pt x="158" y="160"/>
                    </a:lnTo>
                    <a:lnTo>
                      <a:pt x="154" y="150"/>
                    </a:lnTo>
                    <a:lnTo>
                      <a:pt x="146" y="134"/>
                    </a:lnTo>
                    <a:lnTo>
                      <a:pt x="140" y="124"/>
                    </a:lnTo>
                    <a:lnTo>
                      <a:pt x="132" y="118"/>
                    </a:lnTo>
                    <a:lnTo>
                      <a:pt x="126" y="114"/>
                    </a:lnTo>
                    <a:lnTo>
                      <a:pt x="122" y="114"/>
                    </a:lnTo>
                    <a:lnTo>
                      <a:pt x="118" y="116"/>
                    </a:lnTo>
                    <a:lnTo>
                      <a:pt x="110" y="118"/>
                    </a:lnTo>
                    <a:lnTo>
                      <a:pt x="98" y="116"/>
                    </a:lnTo>
                    <a:lnTo>
                      <a:pt x="84" y="114"/>
                    </a:lnTo>
                    <a:lnTo>
                      <a:pt x="70" y="108"/>
                    </a:lnTo>
                    <a:lnTo>
                      <a:pt x="56" y="102"/>
                    </a:lnTo>
                    <a:lnTo>
                      <a:pt x="44" y="94"/>
                    </a:lnTo>
                    <a:lnTo>
                      <a:pt x="34" y="88"/>
                    </a:lnTo>
                    <a:lnTo>
                      <a:pt x="30" y="82"/>
                    </a:lnTo>
                    <a:lnTo>
                      <a:pt x="12" y="50"/>
                    </a:lnTo>
                    <a:lnTo>
                      <a:pt x="0" y="3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0" name="Freeform 2859"/>
              <p:cNvSpPr>
                <a:spLocks/>
              </p:cNvSpPr>
              <p:nvPr/>
            </p:nvSpPr>
            <p:spPr bwMode="auto">
              <a:xfrm>
                <a:off x="892" y="1176"/>
                <a:ext cx="318" cy="248"/>
              </a:xfrm>
              <a:custGeom>
                <a:avLst/>
                <a:gdLst>
                  <a:gd name="T0" fmla="*/ 4 w 318"/>
                  <a:gd name="T1" fmla="*/ 98 h 248"/>
                  <a:gd name="T2" fmla="*/ 16 w 318"/>
                  <a:gd name="T3" fmla="*/ 88 h 248"/>
                  <a:gd name="T4" fmla="*/ 26 w 318"/>
                  <a:gd name="T5" fmla="*/ 74 h 248"/>
                  <a:gd name="T6" fmla="*/ 34 w 318"/>
                  <a:gd name="T7" fmla="*/ 50 h 248"/>
                  <a:gd name="T8" fmla="*/ 48 w 318"/>
                  <a:gd name="T9" fmla="*/ 28 h 248"/>
                  <a:gd name="T10" fmla="*/ 70 w 318"/>
                  <a:gd name="T11" fmla="*/ 4 h 248"/>
                  <a:gd name="T12" fmla="*/ 84 w 318"/>
                  <a:gd name="T13" fmla="*/ 18 h 248"/>
                  <a:gd name="T14" fmla="*/ 104 w 318"/>
                  <a:gd name="T15" fmla="*/ 48 h 248"/>
                  <a:gd name="T16" fmla="*/ 114 w 318"/>
                  <a:gd name="T17" fmla="*/ 56 h 248"/>
                  <a:gd name="T18" fmla="*/ 130 w 318"/>
                  <a:gd name="T19" fmla="*/ 60 h 248"/>
                  <a:gd name="T20" fmla="*/ 138 w 318"/>
                  <a:gd name="T21" fmla="*/ 56 h 248"/>
                  <a:gd name="T22" fmla="*/ 142 w 318"/>
                  <a:gd name="T23" fmla="*/ 50 h 248"/>
                  <a:gd name="T24" fmla="*/ 158 w 318"/>
                  <a:gd name="T25" fmla="*/ 60 h 248"/>
                  <a:gd name="T26" fmla="*/ 194 w 318"/>
                  <a:gd name="T27" fmla="*/ 72 h 248"/>
                  <a:gd name="T28" fmla="*/ 228 w 318"/>
                  <a:gd name="T29" fmla="*/ 68 h 248"/>
                  <a:gd name="T30" fmla="*/ 252 w 318"/>
                  <a:gd name="T31" fmla="*/ 70 h 248"/>
                  <a:gd name="T32" fmla="*/ 278 w 318"/>
                  <a:gd name="T33" fmla="*/ 80 h 248"/>
                  <a:gd name="T34" fmla="*/ 298 w 318"/>
                  <a:gd name="T35" fmla="*/ 100 h 248"/>
                  <a:gd name="T36" fmla="*/ 314 w 318"/>
                  <a:gd name="T37" fmla="*/ 130 h 248"/>
                  <a:gd name="T38" fmla="*/ 302 w 318"/>
                  <a:gd name="T39" fmla="*/ 142 h 248"/>
                  <a:gd name="T40" fmla="*/ 250 w 318"/>
                  <a:gd name="T41" fmla="*/ 116 h 248"/>
                  <a:gd name="T42" fmla="*/ 226 w 318"/>
                  <a:gd name="T43" fmla="*/ 110 h 248"/>
                  <a:gd name="T44" fmla="*/ 226 w 318"/>
                  <a:gd name="T45" fmla="*/ 114 h 248"/>
                  <a:gd name="T46" fmla="*/ 230 w 318"/>
                  <a:gd name="T47" fmla="*/ 132 h 248"/>
                  <a:gd name="T48" fmla="*/ 224 w 318"/>
                  <a:gd name="T49" fmla="*/ 168 h 248"/>
                  <a:gd name="T50" fmla="*/ 220 w 318"/>
                  <a:gd name="T51" fmla="*/ 182 h 248"/>
                  <a:gd name="T52" fmla="*/ 222 w 318"/>
                  <a:gd name="T53" fmla="*/ 214 h 248"/>
                  <a:gd name="T54" fmla="*/ 232 w 318"/>
                  <a:gd name="T55" fmla="*/ 234 h 248"/>
                  <a:gd name="T56" fmla="*/ 242 w 318"/>
                  <a:gd name="T57" fmla="*/ 242 h 248"/>
                  <a:gd name="T58" fmla="*/ 228 w 318"/>
                  <a:gd name="T59" fmla="*/ 246 h 248"/>
                  <a:gd name="T60" fmla="*/ 182 w 318"/>
                  <a:gd name="T61" fmla="*/ 248 h 248"/>
                  <a:gd name="T62" fmla="*/ 140 w 318"/>
                  <a:gd name="T63" fmla="*/ 244 h 248"/>
                  <a:gd name="T64" fmla="*/ 132 w 318"/>
                  <a:gd name="T65" fmla="*/ 240 h 248"/>
                  <a:gd name="T66" fmla="*/ 138 w 318"/>
                  <a:gd name="T67" fmla="*/ 234 h 248"/>
                  <a:gd name="T68" fmla="*/ 152 w 318"/>
                  <a:gd name="T69" fmla="*/ 224 h 248"/>
                  <a:gd name="T70" fmla="*/ 162 w 318"/>
                  <a:gd name="T71" fmla="*/ 208 h 248"/>
                  <a:gd name="T72" fmla="*/ 166 w 318"/>
                  <a:gd name="T73" fmla="*/ 188 h 248"/>
                  <a:gd name="T74" fmla="*/ 164 w 318"/>
                  <a:gd name="T75" fmla="*/ 166 h 248"/>
                  <a:gd name="T76" fmla="*/ 156 w 318"/>
                  <a:gd name="T77" fmla="*/ 146 h 248"/>
                  <a:gd name="T78" fmla="*/ 144 w 318"/>
                  <a:gd name="T79" fmla="*/ 130 h 248"/>
                  <a:gd name="T80" fmla="*/ 128 w 318"/>
                  <a:gd name="T81" fmla="*/ 118 h 248"/>
                  <a:gd name="T82" fmla="*/ 108 w 318"/>
                  <a:gd name="T83" fmla="*/ 114 h 248"/>
                  <a:gd name="T84" fmla="*/ 46 w 318"/>
                  <a:gd name="T85" fmla="*/ 106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248"/>
                  <a:gd name="T131" fmla="*/ 318 w 31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248">
                    <a:moveTo>
                      <a:pt x="0" y="100"/>
                    </a:moveTo>
                    <a:lnTo>
                      <a:pt x="4" y="98"/>
                    </a:lnTo>
                    <a:lnTo>
                      <a:pt x="12" y="94"/>
                    </a:lnTo>
                    <a:lnTo>
                      <a:pt x="16" y="88"/>
                    </a:lnTo>
                    <a:lnTo>
                      <a:pt x="22" y="82"/>
                    </a:lnTo>
                    <a:lnTo>
                      <a:pt x="26" y="74"/>
                    </a:lnTo>
                    <a:lnTo>
                      <a:pt x="30" y="62"/>
                    </a:lnTo>
                    <a:lnTo>
                      <a:pt x="34" y="50"/>
                    </a:lnTo>
                    <a:lnTo>
                      <a:pt x="40" y="38"/>
                    </a:lnTo>
                    <a:lnTo>
                      <a:pt x="48" y="28"/>
                    </a:lnTo>
                    <a:lnTo>
                      <a:pt x="56" y="18"/>
                    </a:lnTo>
                    <a:lnTo>
                      <a:pt x="70" y="4"/>
                    </a:lnTo>
                    <a:lnTo>
                      <a:pt x="78" y="0"/>
                    </a:lnTo>
                    <a:lnTo>
                      <a:pt x="84" y="18"/>
                    </a:lnTo>
                    <a:lnTo>
                      <a:pt x="94" y="34"/>
                    </a:lnTo>
                    <a:lnTo>
                      <a:pt x="104" y="48"/>
                    </a:lnTo>
                    <a:lnTo>
                      <a:pt x="108" y="52"/>
                    </a:lnTo>
                    <a:lnTo>
                      <a:pt x="114" y="56"/>
                    </a:lnTo>
                    <a:lnTo>
                      <a:pt x="126" y="60"/>
                    </a:lnTo>
                    <a:lnTo>
                      <a:pt x="130" y="60"/>
                    </a:lnTo>
                    <a:lnTo>
                      <a:pt x="136" y="58"/>
                    </a:lnTo>
                    <a:lnTo>
                      <a:pt x="138" y="56"/>
                    </a:lnTo>
                    <a:lnTo>
                      <a:pt x="140" y="52"/>
                    </a:lnTo>
                    <a:lnTo>
                      <a:pt x="142" y="50"/>
                    </a:lnTo>
                    <a:lnTo>
                      <a:pt x="148" y="50"/>
                    </a:lnTo>
                    <a:lnTo>
                      <a:pt x="158" y="60"/>
                    </a:lnTo>
                    <a:lnTo>
                      <a:pt x="174" y="78"/>
                    </a:lnTo>
                    <a:lnTo>
                      <a:pt x="194" y="72"/>
                    </a:lnTo>
                    <a:lnTo>
                      <a:pt x="216" y="68"/>
                    </a:lnTo>
                    <a:lnTo>
                      <a:pt x="228" y="68"/>
                    </a:lnTo>
                    <a:lnTo>
                      <a:pt x="240" y="68"/>
                    </a:lnTo>
                    <a:lnTo>
                      <a:pt x="252" y="70"/>
                    </a:lnTo>
                    <a:lnTo>
                      <a:pt x="266" y="74"/>
                    </a:lnTo>
                    <a:lnTo>
                      <a:pt x="278" y="80"/>
                    </a:lnTo>
                    <a:lnTo>
                      <a:pt x="288" y="88"/>
                    </a:lnTo>
                    <a:lnTo>
                      <a:pt x="298" y="100"/>
                    </a:lnTo>
                    <a:lnTo>
                      <a:pt x="308" y="114"/>
                    </a:lnTo>
                    <a:lnTo>
                      <a:pt x="314" y="130"/>
                    </a:lnTo>
                    <a:lnTo>
                      <a:pt x="318" y="152"/>
                    </a:lnTo>
                    <a:lnTo>
                      <a:pt x="302" y="142"/>
                    </a:lnTo>
                    <a:lnTo>
                      <a:pt x="268" y="124"/>
                    </a:lnTo>
                    <a:lnTo>
                      <a:pt x="250" y="116"/>
                    </a:lnTo>
                    <a:lnTo>
                      <a:pt x="236" y="110"/>
                    </a:lnTo>
                    <a:lnTo>
                      <a:pt x="226" y="110"/>
                    </a:lnTo>
                    <a:lnTo>
                      <a:pt x="224" y="112"/>
                    </a:lnTo>
                    <a:lnTo>
                      <a:pt x="226" y="114"/>
                    </a:lnTo>
                    <a:lnTo>
                      <a:pt x="228" y="124"/>
                    </a:lnTo>
                    <a:lnTo>
                      <a:pt x="230" y="132"/>
                    </a:lnTo>
                    <a:lnTo>
                      <a:pt x="228" y="152"/>
                    </a:lnTo>
                    <a:lnTo>
                      <a:pt x="224" y="168"/>
                    </a:lnTo>
                    <a:lnTo>
                      <a:pt x="222" y="174"/>
                    </a:lnTo>
                    <a:lnTo>
                      <a:pt x="220" y="182"/>
                    </a:lnTo>
                    <a:lnTo>
                      <a:pt x="222" y="202"/>
                    </a:lnTo>
                    <a:lnTo>
                      <a:pt x="222" y="214"/>
                    </a:lnTo>
                    <a:lnTo>
                      <a:pt x="226" y="224"/>
                    </a:lnTo>
                    <a:lnTo>
                      <a:pt x="232" y="234"/>
                    </a:lnTo>
                    <a:lnTo>
                      <a:pt x="240" y="240"/>
                    </a:lnTo>
                    <a:lnTo>
                      <a:pt x="242" y="242"/>
                    </a:lnTo>
                    <a:lnTo>
                      <a:pt x="242" y="244"/>
                    </a:lnTo>
                    <a:lnTo>
                      <a:pt x="228" y="246"/>
                    </a:lnTo>
                    <a:lnTo>
                      <a:pt x="208" y="248"/>
                    </a:lnTo>
                    <a:lnTo>
                      <a:pt x="182" y="248"/>
                    </a:lnTo>
                    <a:lnTo>
                      <a:pt x="158" y="248"/>
                    </a:lnTo>
                    <a:lnTo>
                      <a:pt x="140" y="244"/>
                    </a:lnTo>
                    <a:lnTo>
                      <a:pt x="134" y="244"/>
                    </a:lnTo>
                    <a:lnTo>
                      <a:pt x="132" y="240"/>
                    </a:lnTo>
                    <a:lnTo>
                      <a:pt x="132" y="238"/>
                    </a:lnTo>
                    <a:lnTo>
                      <a:pt x="138" y="234"/>
                    </a:lnTo>
                    <a:lnTo>
                      <a:pt x="146" y="230"/>
                    </a:lnTo>
                    <a:lnTo>
                      <a:pt x="152" y="224"/>
                    </a:lnTo>
                    <a:lnTo>
                      <a:pt x="158" y="216"/>
                    </a:lnTo>
                    <a:lnTo>
                      <a:pt x="162" y="208"/>
                    </a:lnTo>
                    <a:lnTo>
                      <a:pt x="164" y="198"/>
                    </a:lnTo>
                    <a:lnTo>
                      <a:pt x="166" y="188"/>
                    </a:lnTo>
                    <a:lnTo>
                      <a:pt x="166" y="178"/>
                    </a:lnTo>
                    <a:lnTo>
                      <a:pt x="164" y="166"/>
                    </a:lnTo>
                    <a:lnTo>
                      <a:pt x="160" y="156"/>
                    </a:lnTo>
                    <a:lnTo>
                      <a:pt x="156" y="146"/>
                    </a:lnTo>
                    <a:lnTo>
                      <a:pt x="152" y="138"/>
                    </a:lnTo>
                    <a:lnTo>
                      <a:pt x="144" y="130"/>
                    </a:lnTo>
                    <a:lnTo>
                      <a:pt x="138" y="124"/>
                    </a:lnTo>
                    <a:lnTo>
                      <a:pt x="128" y="118"/>
                    </a:lnTo>
                    <a:lnTo>
                      <a:pt x="118" y="116"/>
                    </a:lnTo>
                    <a:lnTo>
                      <a:pt x="108" y="114"/>
                    </a:lnTo>
                    <a:lnTo>
                      <a:pt x="82" y="112"/>
                    </a:lnTo>
                    <a:lnTo>
                      <a:pt x="46" y="106"/>
                    </a:lnTo>
                    <a:lnTo>
                      <a:pt x="0" y="10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1" name="Freeform 2860"/>
              <p:cNvSpPr>
                <a:spLocks/>
              </p:cNvSpPr>
              <p:nvPr/>
            </p:nvSpPr>
            <p:spPr bwMode="auto">
              <a:xfrm>
                <a:off x="318" y="1082"/>
                <a:ext cx="90" cy="114"/>
              </a:xfrm>
              <a:custGeom>
                <a:avLst/>
                <a:gdLst>
                  <a:gd name="T0" fmla="*/ 34 w 90"/>
                  <a:gd name="T1" fmla="*/ 46 h 114"/>
                  <a:gd name="T2" fmla="*/ 40 w 90"/>
                  <a:gd name="T3" fmla="*/ 36 h 114"/>
                  <a:gd name="T4" fmla="*/ 48 w 90"/>
                  <a:gd name="T5" fmla="*/ 26 h 114"/>
                  <a:gd name="T6" fmla="*/ 56 w 90"/>
                  <a:gd name="T7" fmla="*/ 18 h 114"/>
                  <a:gd name="T8" fmla="*/ 66 w 90"/>
                  <a:gd name="T9" fmla="*/ 12 h 114"/>
                  <a:gd name="T10" fmla="*/ 80 w 90"/>
                  <a:gd name="T11" fmla="*/ 4 h 114"/>
                  <a:gd name="T12" fmla="*/ 86 w 90"/>
                  <a:gd name="T13" fmla="*/ 2 h 114"/>
                  <a:gd name="T14" fmla="*/ 76 w 90"/>
                  <a:gd name="T15" fmla="*/ 0 h 114"/>
                  <a:gd name="T16" fmla="*/ 66 w 90"/>
                  <a:gd name="T17" fmla="*/ 0 h 114"/>
                  <a:gd name="T18" fmla="*/ 56 w 90"/>
                  <a:gd name="T19" fmla="*/ 2 h 114"/>
                  <a:gd name="T20" fmla="*/ 44 w 90"/>
                  <a:gd name="T21" fmla="*/ 6 h 114"/>
                  <a:gd name="T22" fmla="*/ 20 w 90"/>
                  <a:gd name="T23" fmla="*/ 16 h 114"/>
                  <a:gd name="T24" fmla="*/ 2 w 90"/>
                  <a:gd name="T25" fmla="*/ 26 h 114"/>
                  <a:gd name="T26" fmla="*/ 4 w 90"/>
                  <a:gd name="T27" fmla="*/ 32 h 114"/>
                  <a:gd name="T28" fmla="*/ 8 w 90"/>
                  <a:gd name="T29" fmla="*/ 38 h 114"/>
                  <a:gd name="T30" fmla="*/ 4 w 90"/>
                  <a:gd name="T31" fmla="*/ 66 h 114"/>
                  <a:gd name="T32" fmla="*/ 0 w 90"/>
                  <a:gd name="T33" fmla="*/ 90 h 114"/>
                  <a:gd name="T34" fmla="*/ 0 w 90"/>
                  <a:gd name="T35" fmla="*/ 102 h 114"/>
                  <a:gd name="T36" fmla="*/ 2 w 90"/>
                  <a:gd name="T37" fmla="*/ 114 h 114"/>
                  <a:gd name="T38" fmla="*/ 30 w 90"/>
                  <a:gd name="T39" fmla="*/ 106 h 114"/>
                  <a:gd name="T40" fmla="*/ 58 w 90"/>
                  <a:gd name="T41" fmla="*/ 100 h 114"/>
                  <a:gd name="T42" fmla="*/ 90 w 90"/>
                  <a:gd name="T43" fmla="*/ 94 h 114"/>
                  <a:gd name="T44" fmla="*/ 80 w 90"/>
                  <a:gd name="T45" fmla="*/ 90 h 114"/>
                  <a:gd name="T46" fmla="*/ 58 w 90"/>
                  <a:gd name="T47" fmla="*/ 80 h 114"/>
                  <a:gd name="T48" fmla="*/ 46 w 90"/>
                  <a:gd name="T49" fmla="*/ 74 h 114"/>
                  <a:gd name="T50" fmla="*/ 38 w 90"/>
                  <a:gd name="T51" fmla="*/ 66 h 114"/>
                  <a:gd name="T52" fmla="*/ 34 w 90"/>
                  <a:gd name="T53" fmla="*/ 62 h 114"/>
                  <a:gd name="T54" fmla="*/ 34 w 90"/>
                  <a:gd name="T55" fmla="*/ 56 h 114"/>
                  <a:gd name="T56" fmla="*/ 34 w 90"/>
                  <a:gd name="T57" fmla="*/ 52 h 114"/>
                  <a:gd name="T58" fmla="*/ 34 w 90"/>
                  <a:gd name="T59" fmla="*/ 46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114"/>
                  <a:gd name="T92" fmla="*/ 90 w 90"/>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114">
                    <a:moveTo>
                      <a:pt x="34" y="46"/>
                    </a:moveTo>
                    <a:lnTo>
                      <a:pt x="40" y="36"/>
                    </a:lnTo>
                    <a:lnTo>
                      <a:pt x="48" y="26"/>
                    </a:lnTo>
                    <a:lnTo>
                      <a:pt x="56" y="18"/>
                    </a:lnTo>
                    <a:lnTo>
                      <a:pt x="66" y="12"/>
                    </a:lnTo>
                    <a:lnTo>
                      <a:pt x="80" y="4"/>
                    </a:lnTo>
                    <a:lnTo>
                      <a:pt x="86" y="2"/>
                    </a:lnTo>
                    <a:lnTo>
                      <a:pt x="76" y="0"/>
                    </a:lnTo>
                    <a:lnTo>
                      <a:pt x="66" y="0"/>
                    </a:lnTo>
                    <a:lnTo>
                      <a:pt x="56" y="2"/>
                    </a:lnTo>
                    <a:lnTo>
                      <a:pt x="44" y="6"/>
                    </a:lnTo>
                    <a:lnTo>
                      <a:pt x="20" y="16"/>
                    </a:lnTo>
                    <a:lnTo>
                      <a:pt x="2" y="26"/>
                    </a:lnTo>
                    <a:lnTo>
                      <a:pt x="4" y="32"/>
                    </a:lnTo>
                    <a:lnTo>
                      <a:pt x="8" y="38"/>
                    </a:lnTo>
                    <a:lnTo>
                      <a:pt x="4" y="66"/>
                    </a:lnTo>
                    <a:lnTo>
                      <a:pt x="0" y="90"/>
                    </a:lnTo>
                    <a:lnTo>
                      <a:pt x="0" y="102"/>
                    </a:lnTo>
                    <a:lnTo>
                      <a:pt x="2" y="114"/>
                    </a:lnTo>
                    <a:lnTo>
                      <a:pt x="30" y="106"/>
                    </a:lnTo>
                    <a:lnTo>
                      <a:pt x="58" y="100"/>
                    </a:lnTo>
                    <a:lnTo>
                      <a:pt x="90" y="94"/>
                    </a:lnTo>
                    <a:lnTo>
                      <a:pt x="80" y="90"/>
                    </a:lnTo>
                    <a:lnTo>
                      <a:pt x="58" y="80"/>
                    </a:lnTo>
                    <a:lnTo>
                      <a:pt x="46" y="74"/>
                    </a:lnTo>
                    <a:lnTo>
                      <a:pt x="38" y="66"/>
                    </a:lnTo>
                    <a:lnTo>
                      <a:pt x="34" y="62"/>
                    </a:lnTo>
                    <a:lnTo>
                      <a:pt x="34" y="56"/>
                    </a:lnTo>
                    <a:lnTo>
                      <a:pt x="34" y="52"/>
                    </a:lnTo>
                    <a:lnTo>
                      <a:pt x="34" y="4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2" name="Freeform 2861"/>
              <p:cNvSpPr>
                <a:spLocks/>
              </p:cNvSpPr>
              <p:nvPr/>
            </p:nvSpPr>
            <p:spPr bwMode="auto">
              <a:xfrm>
                <a:off x="190" y="1100"/>
                <a:ext cx="3248" cy="556"/>
              </a:xfrm>
              <a:custGeom>
                <a:avLst/>
                <a:gdLst>
                  <a:gd name="T0" fmla="*/ 1978 w 3248"/>
                  <a:gd name="T1" fmla="*/ 182 h 556"/>
                  <a:gd name="T2" fmla="*/ 2136 w 3248"/>
                  <a:gd name="T3" fmla="*/ 228 h 556"/>
                  <a:gd name="T4" fmla="*/ 2250 w 3248"/>
                  <a:gd name="T5" fmla="*/ 224 h 556"/>
                  <a:gd name="T6" fmla="*/ 2368 w 3248"/>
                  <a:gd name="T7" fmla="*/ 298 h 556"/>
                  <a:gd name="T8" fmla="*/ 2440 w 3248"/>
                  <a:gd name="T9" fmla="*/ 224 h 556"/>
                  <a:gd name="T10" fmla="*/ 2330 w 3248"/>
                  <a:gd name="T11" fmla="*/ 152 h 556"/>
                  <a:gd name="T12" fmla="*/ 2300 w 3248"/>
                  <a:gd name="T13" fmla="*/ 64 h 556"/>
                  <a:gd name="T14" fmla="*/ 2410 w 3248"/>
                  <a:gd name="T15" fmla="*/ 50 h 556"/>
                  <a:gd name="T16" fmla="*/ 2528 w 3248"/>
                  <a:gd name="T17" fmla="*/ 204 h 556"/>
                  <a:gd name="T18" fmla="*/ 2646 w 3248"/>
                  <a:gd name="T19" fmla="*/ 272 h 556"/>
                  <a:gd name="T20" fmla="*/ 2662 w 3248"/>
                  <a:gd name="T21" fmla="*/ 208 h 556"/>
                  <a:gd name="T22" fmla="*/ 2822 w 3248"/>
                  <a:gd name="T23" fmla="*/ 246 h 556"/>
                  <a:gd name="T24" fmla="*/ 2762 w 3248"/>
                  <a:gd name="T25" fmla="*/ 338 h 556"/>
                  <a:gd name="T26" fmla="*/ 2700 w 3248"/>
                  <a:gd name="T27" fmla="*/ 394 h 556"/>
                  <a:gd name="T28" fmla="*/ 2794 w 3248"/>
                  <a:gd name="T29" fmla="*/ 424 h 556"/>
                  <a:gd name="T30" fmla="*/ 2910 w 3248"/>
                  <a:gd name="T31" fmla="*/ 448 h 556"/>
                  <a:gd name="T32" fmla="*/ 3110 w 3248"/>
                  <a:gd name="T33" fmla="*/ 464 h 556"/>
                  <a:gd name="T34" fmla="*/ 3244 w 3248"/>
                  <a:gd name="T35" fmla="*/ 434 h 556"/>
                  <a:gd name="T36" fmla="*/ 3018 w 3248"/>
                  <a:gd name="T37" fmla="*/ 548 h 556"/>
                  <a:gd name="T38" fmla="*/ 2810 w 3248"/>
                  <a:gd name="T39" fmla="*/ 550 h 556"/>
                  <a:gd name="T40" fmla="*/ 2584 w 3248"/>
                  <a:gd name="T41" fmla="*/ 536 h 556"/>
                  <a:gd name="T42" fmla="*/ 2396 w 3248"/>
                  <a:gd name="T43" fmla="*/ 538 h 556"/>
                  <a:gd name="T44" fmla="*/ 2060 w 3248"/>
                  <a:gd name="T45" fmla="*/ 498 h 556"/>
                  <a:gd name="T46" fmla="*/ 1630 w 3248"/>
                  <a:gd name="T47" fmla="*/ 550 h 556"/>
                  <a:gd name="T48" fmla="*/ 1404 w 3248"/>
                  <a:gd name="T49" fmla="*/ 466 h 556"/>
                  <a:gd name="T50" fmla="*/ 1308 w 3248"/>
                  <a:gd name="T51" fmla="*/ 412 h 556"/>
                  <a:gd name="T52" fmla="*/ 954 w 3248"/>
                  <a:gd name="T53" fmla="*/ 468 h 556"/>
                  <a:gd name="T54" fmla="*/ 618 w 3248"/>
                  <a:gd name="T55" fmla="*/ 468 h 556"/>
                  <a:gd name="T56" fmla="*/ 370 w 3248"/>
                  <a:gd name="T57" fmla="*/ 502 h 556"/>
                  <a:gd name="T58" fmla="*/ 214 w 3248"/>
                  <a:gd name="T59" fmla="*/ 480 h 556"/>
                  <a:gd name="T60" fmla="*/ 72 w 3248"/>
                  <a:gd name="T61" fmla="*/ 412 h 556"/>
                  <a:gd name="T62" fmla="*/ 12 w 3248"/>
                  <a:gd name="T63" fmla="*/ 254 h 556"/>
                  <a:gd name="T64" fmla="*/ 172 w 3248"/>
                  <a:gd name="T65" fmla="*/ 332 h 556"/>
                  <a:gd name="T66" fmla="*/ 182 w 3248"/>
                  <a:gd name="T67" fmla="*/ 386 h 556"/>
                  <a:gd name="T68" fmla="*/ 410 w 3248"/>
                  <a:gd name="T69" fmla="*/ 340 h 556"/>
                  <a:gd name="T70" fmla="*/ 238 w 3248"/>
                  <a:gd name="T71" fmla="*/ 294 h 556"/>
                  <a:gd name="T72" fmla="*/ 234 w 3248"/>
                  <a:gd name="T73" fmla="*/ 224 h 556"/>
                  <a:gd name="T74" fmla="*/ 314 w 3248"/>
                  <a:gd name="T75" fmla="*/ 244 h 556"/>
                  <a:gd name="T76" fmla="*/ 446 w 3248"/>
                  <a:gd name="T77" fmla="*/ 334 h 556"/>
                  <a:gd name="T78" fmla="*/ 492 w 3248"/>
                  <a:gd name="T79" fmla="*/ 250 h 556"/>
                  <a:gd name="T80" fmla="*/ 576 w 3248"/>
                  <a:gd name="T81" fmla="*/ 212 h 556"/>
                  <a:gd name="T82" fmla="*/ 642 w 3248"/>
                  <a:gd name="T83" fmla="*/ 186 h 556"/>
                  <a:gd name="T84" fmla="*/ 650 w 3248"/>
                  <a:gd name="T85" fmla="*/ 276 h 556"/>
                  <a:gd name="T86" fmla="*/ 676 w 3248"/>
                  <a:gd name="T87" fmla="*/ 358 h 556"/>
                  <a:gd name="T88" fmla="*/ 540 w 3248"/>
                  <a:gd name="T89" fmla="*/ 382 h 556"/>
                  <a:gd name="T90" fmla="*/ 740 w 3248"/>
                  <a:gd name="T91" fmla="*/ 390 h 556"/>
                  <a:gd name="T92" fmla="*/ 866 w 3248"/>
                  <a:gd name="T93" fmla="*/ 428 h 556"/>
                  <a:gd name="T94" fmla="*/ 992 w 3248"/>
                  <a:gd name="T95" fmla="*/ 358 h 556"/>
                  <a:gd name="T96" fmla="*/ 1144 w 3248"/>
                  <a:gd name="T97" fmla="*/ 328 h 556"/>
                  <a:gd name="T98" fmla="*/ 1102 w 3248"/>
                  <a:gd name="T99" fmla="*/ 146 h 556"/>
                  <a:gd name="T100" fmla="*/ 1174 w 3248"/>
                  <a:gd name="T101" fmla="*/ 68 h 556"/>
                  <a:gd name="T102" fmla="*/ 1214 w 3248"/>
                  <a:gd name="T103" fmla="*/ 156 h 556"/>
                  <a:gd name="T104" fmla="*/ 1266 w 3248"/>
                  <a:gd name="T105" fmla="*/ 240 h 556"/>
                  <a:gd name="T106" fmla="*/ 1326 w 3248"/>
                  <a:gd name="T107" fmla="*/ 264 h 556"/>
                  <a:gd name="T108" fmla="*/ 1418 w 3248"/>
                  <a:gd name="T109" fmla="*/ 330 h 556"/>
                  <a:gd name="T110" fmla="*/ 1556 w 3248"/>
                  <a:gd name="T111" fmla="*/ 354 h 556"/>
                  <a:gd name="T112" fmla="*/ 1650 w 3248"/>
                  <a:gd name="T113" fmla="*/ 176 h 556"/>
                  <a:gd name="T114" fmla="*/ 1738 w 3248"/>
                  <a:gd name="T115" fmla="*/ 114 h 556"/>
                  <a:gd name="T116" fmla="*/ 1908 w 3248"/>
                  <a:gd name="T117" fmla="*/ 158 h 556"/>
                  <a:gd name="T118" fmla="*/ 1990 w 3248"/>
                  <a:gd name="T119" fmla="*/ 60 h 5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48"/>
                  <a:gd name="T181" fmla="*/ 0 h 556"/>
                  <a:gd name="T182" fmla="*/ 3248 w 3248"/>
                  <a:gd name="T183" fmla="*/ 556 h 5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48" h="556">
                    <a:moveTo>
                      <a:pt x="2008" y="60"/>
                    </a:moveTo>
                    <a:lnTo>
                      <a:pt x="2014" y="64"/>
                    </a:lnTo>
                    <a:lnTo>
                      <a:pt x="2028" y="74"/>
                    </a:lnTo>
                    <a:lnTo>
                      <a:pt x="2032" y="80"/>
                    </a:lnTo>
                    <a:lnTo>
                      <a:pt x="2034" y="88"/>
                    </a:lnTo>
                    <a:lnTo>
                      <a:pt x="2034" y="94"/>
                    </a:lnTo>
                    <a:lnTo>
                      <a:pt x="2026" y="102"/>
                    </a:lnTo>
                    <a:lnTo>
                      <a:pt x="2004" y="120"/>
                    </a:lnTo>
                    <a:lnTo>
                      <a:pt x="1982" y="140"/>
                    </a:lnTo>
                    <a:lnTo>
                      <a:pt x="1972" y="152"/>
                    </a:lnTo>
                    <a:lnTo>
                      <a:pt x="1966" y="160"/>
                    </a:lnTo>
                    <a:lnTo>
                      <a:pt x="1964" y="168"/>
                    </a:lnTo>
                    <a:lnTo>
                      <a:pt x="1966" y="170"/>
                    </a:lnTo>
                    <a:lnTo>
                      <a:pt x="1968" y="172"/>
                    </a:lnTo>
                    <a:lnTo>
                      <a:pt x="1974" y="176"/>
                    </a:lnTo>
                    <a:lnTo>
                      <a:pt x="1978" y="182"/>
                    </a:lnTo>
                    <a:lnTo>
                      <a:pt x="1990" y="196"/>
                    </a:lnTo>
                    <a:lnTo>
                      <a:pt x="2000" y="216"/>
                    </a:lnTo>
                    <a:lnTo>
                      <a:pt x="2028" y="208"/>
                    </a:lnTo>
                    <a:lnTo>
                      <a:pt x="2050" y="200"/>
                    </a:lnTo>
                    <a:lnTo>
                      <a:pt x="2068" y="190"/>
                    </a:lnTo>
                    <a:lnTo>
                      <a:pt x="2146" y="146"/>
                    </a:lnTo>
                    <a:lnTo>
                      <a:pt x="2186" y="142"/>
                    </a:lnTo>
                    <a:lnTo>
                      <a:pt x="2210" y="142"/>
                    </a:lnTo>
                    <a:lnTo>
                      <a:pt x="2214" y="142"/>
                    </a:lnTo>
                    <a:lnTo>
                      <a:pt x="2214" y="144"/>
                    </a:lnTo>
                    <a:lnTo>
                      <a:pt x="2214" y="146"/>
                    </a:lnTo>
                    <a:lnTo>
                      <a:pt x="2198" y="160"/>
                    </a:lnTo>
                    <a:lnTo>
                      <a:pt x="2180" y="182"/>
                    </a:lnTo>
                    <a:lnTo>
                      <a:pt x="2160" y="204"/>
                    </a:lnTo>
                    <a:lnTo>
                      <a:pt x="2142" y="220"/>
                    </a:lnTo>
                    <a:lnTo>
                      <a:pt x="2136" y="228"/>
                    </a:lnTo>
                    <a:lnTo>
                      <a:pt x="2132" y="238"/>
                    </a:lnTo>
                    <a:lnTo>
                      <a:pt x="2130" y="250"/>
                    </a:lnTo>
                    <a:lnTo>
                      <a:pt x="2130" y="262"/>
                    </a:lnTo>
                    <a:lnTo>
                      <a:pt x="2134" y="274"/>
                    </a:lnTo>
                    <a:lnTo>
                      <a:pt x="2136" y="278"/>
                    </a:lnTo>
                    <a:lnTo>
                      <a:pt x="2140" y="282"/>
                    </a:lnTo>
                    <a:lnTo>
                      <a:pt x="2146" y="284"/>
                    </a:lnTo>
                    <a:lnTo>
                      <a:pt x="2152" y="284"/>
                    </a:lnTo>
                    <a:lnTo>
                      <a:pt x="2160" y="284"/>
                    </a:lnTo>
                    <a:lnTo>
                      <a:pt x="2168" y="282"/>
                    </a:lnTo>
                    <a:lnTo>
                      <a:pt x="2188" y="276"/>
                    </a:lnTo>
                    <a:lnTo>
                      <a:pt x="2204" y="268"/>
                    </a:lnTo>
                    <a:lnTo>
                      <a:pt x="2218" y="258"/>
                    </a:lnTo>
                    <a:lnTo>
                      <a:pt x="2228" y="248"/>
                    </a:lnTo>
                    <a:lnTo>
                      <a:pt x="2244" y="230"/>
                    </a:lnTo>
                    <a:lnTo>
                      <a:pt x="2250" y="224"/>
                    </a:lnTo>
                    <a:lnTo>
                      <a:pt x="2262" y="218"/>
                    </a:lnTo>
                    <a:lnTo>
                      <a:pt x="2272" y="216"/>
                    </a:lnTo>
                    <a:lnTo>
                      <a:pt x="2286" y="212"/>
                    </a:lnTo>
                    <a:lnTo>
                      <a:pt x="2300" y="210"/>
                    </a:lnTo>
                    <a:lnTo>
                      <a:pt x="2312" y="212"/>
                    </a:lnTo>
                    <a:lnTo>
                      <a:pt x="2318" y="216"/>
                    </a:lnTo>
                    <a:lnTo>
                      <a:pt x="2322" y="218"/>
                    </a:lnTo>
                    <a:lnTo>
                      <a:pt x="2326" y="224"/>
                    </a:lnTo>
                    <a:lnTo>
                      <a:pt x="2328" y="230"/>
                    </a:lnTo>
                    <a:lnTo>
                      <a:pt x="2332" y="246"/>
                    </a:lnTo>
                    <a:lnTo>
                      <a:pt x="2336" y="258"/>
                    </a:lnTo>
                    <a:lnTo>
                      <a:pt x="2342" y="270"/>
                    </a:lnTo>
                    <a:lnTo>
                      <a:pt x="2348" y="280"/>
                    </a:lnTo>
                    <a:lnTo>
                      <a:pt x="2356" y="288"/>
                    </a:lnTo>
                    <a:lnTo>
                      <a:pt x="2362" y="294"/>
                    </a:lnTo>
                    <a:lnTo>
                      <a:pt x="2368" y="298"/>
                    </a:lnTo>
                    <a:lnTo>
                      <a:pt x="2372" y="298"/>
                    </a:lnTo>
                    <a:lnTo>
                      <a:pt x="2378" y="296"/>
                    </a:lnTo>
                    <a:lnTo>
                      <a:pt x="2388" y="296"/>
                    </a:lnTo>
                    <a:lnTo>
                      <a:pt x="2412" y="300"/>
                    </a:lnTo>
                    <a:lnTo>
                      <a:pt x="2438" y="302"/>
                    </a:lnTo>
                    <a:lnTo>
                      <a:pt x="2448" y="302"/>
                    </a:lnTo>
                    <a:lnTo>
                      <a:pt x="2454" y="302"/>
                    </a:lnTo>
                    <a:lnTo>
                      <a:pt x="2464" y="298"/>
                    </a:lnTo>
                    <a:lnTo>
                      <a:pt x="2476" y="292"/>
                    </a:lnTo>
                    <a:lnTo>
                      <a:pt x="2482" y="288"/>
                    </a:lnTo>
                    <a:lnTo>
                      <a:pt x="2482" y="284"/>
                    </a:lnTo>
                    <a:lnTo>
                      <a:pt x="2482" y="276"/>
                    </a:lnTo>
                    <a:lnTo>
                      <a:pt x="2476" y="268"/>
                    </a:lnTo>
                    <a:lnTo>
                      <a:pt x="2460" y="248"/>
                    </a:lnTo>
                    <a:lnTo>
                      <a:pt x="2446" y="232"/>
                    </a:lnTo>
                    <a:lnTo>
                      <a:pt x="2440" y="224"/>
                    </a:lnTo>
                    <a:lnTo>
                      <a:pt x="2432" y="220"/>
                    </a:lnTo>
                    <a:lnTo>
                      <a:pt x="2422" y="218"/>
                    </a:lnTo>
                    <a:lnTo>
                      <a:pt x="2412" y="220"/>
                    </a:lnTo>
                    <a:lnTo>
                      <a:pt x="2392" y="228"/>
                    </a:lnTo>
                    <a:lnTo>
                      <a:pt x="2376" y="236"/>
                    </a:lnTo>
                    <a:lnTo>
                      <a:pt x="2360" y="246"/>
                    </a:lnTo>
                    <a:lnTo>
                      <a:pt x="2366" y="240"/>
                    </a:lnTo>
                    <a:lnTo>
                      <a:pt x="2370" y="234"/>
                    </a:lnTo>
                    <a:lnTo>
                      <a:pt x="2374" y="228"/>
                    </a:lnTo>
                    <a:lnTo>
                      <a:pt x="2376" y="220"/>
                    </a:lnTo>
                    <a:lnTo>
                      <a:pt x="2374" y="210"/>
                    </a:lnTo>
                    <a:lnTo>
                      <a:pt x="2366" y="200"/>
                    </a:lnTo>
                    <a:lnTo>
                      <a:pt x="2354" y="190"/>
                    </a:lnTo>
                    <a:lnTo>
                      <a:pt x="2284" y="150"/>
                    </a:lnTo>
                    <a:lnTo>
                      <a:pt x="2298" y="152"/>
                    </a:lnTo>
                    <a:lnTo>
                      <a:pt x="2330" y="152"/>
                    </a:lnTo>
                    <a:lnTo>
                      <a:pt x="2346" y="152"/>
                    </a:lnTo>
                    <a:lnTo>
                      <a:pt x="2360" y="150"/>
                    </a:lnTo>
                    <a:lnTo>
                      <a:pt x="2370" y="146"/>
                    </a:lnTo>
                    <a:lnTo>
                      <a:pt x="2372" y="142"/>
                    </a:lnTo>
                    <a:lnTo>
                      <a:pt x="2372" y="138"/>
                    </a:lnTo>
                    <a:lnTo>
                      <a:pt x="2370" y="130"/>
                    </a:lnTo>
                    <a:lnTo>
                      <a:pt x="2366" y="120"/>
                    </a:lnTo>
                    <a:lnTo>
                      <a:pt x="2360" y="110"/>
                    </a:lnTo>
                    <a:lnTo>
                      <a:pt x="2352" y="100"/>
                    </a:lnTo>
                    <a:lnTo>
                      <a:pt x="2344" y="92"/>
                    </a:lnTo>
                    <a:lnTo>
                      <a:pt x="2334" y="84"/>
                    </a:lnTo>
                    <a:lnTo>
                      <a:pt x="2324" y="78"/>
                    </a:lnTo>
                    <a:lnTo>
                      <a:pt x="2312" y="76"/>
                    </a:lnTo>
                    <a:lnTo>
                      <a:pt x="2304" y="74"/>
                    </a:lnTo>
                    <a:lnTo>
                      <a:pt x="2300" y="70"/>
                    </a:lnTo>
                    <a:lnTo>
                      <a:pt x="2300" y="64"/>
                    </a:lnTo>
                    <a:lnTo>
                      <a:pt x="2302" y="58"/>
                    </a:lnTo>
                    <a:lnTo>
                      <a:pt x="2308" y="44"/>
                    </a:lnTo>
                    <a:lnTo>
                      <a:pt x="2312" y="38"/>
                    </a:lnTo>
                    <a:lnTo>
                      <a:pt x="2312" y="32"/>
                    </a:lnTo>
                    <a:lnTo>
                      <a:pt x="2314" y="30"/>
                    </a:lnTo>
                    <a:lnTo>
                      <a:pt x="2316" y="28"/>
                    </a:lnTo>
                    <a:lnTo>
                      <a:pt x="2322" y="26"/>
                    </a:lnTo>
                    <a:lnTo>
                      <a:pt x="2330" y="28"/>
                    </a:lnTo>
                    <a:lnTo>
                      <a:pt x="2340" y="32"/>
                    </a:lnTo>
                    <a:lnTo>
                      <a:pt x="2360" y="38"/>
                    </a:lnTo>
                    <a:lnTo>
                      <a:pt x="2368" y="42"/>
                    </a:lnTo>
                    <a:lnTo>
                      <a:pt x="2394" y="112"/>
                    </a:lnTo>
                    <a:lnTo>
                      <a:pt x="2398" y="104"/>
                    </a:lnTo>
                    <a:lnTo>
                      <a:pt x="2406" y="82"/>
                    </a:lnTo>
                    <a:lnTo>
                      <a:pt x="2408" y="68"/>
                    </a:lnTo>
                    <a:lnTo>
                      <a:pt x="2410" y="50"/>
                    </a:lnTo>
                    <a:lnTo>
                      <a:pt x="2410" y="32"/>
                    </a:lnTo>
                    <a:lnTo>
                      <a:pt x="2406" y="12"/>
                    </a:lnTo>
                    <a:lnTo>
                      <a:pt x="2404" y="0"/>
                    </a:lnTo>
                    <a:lnTo>
                      <a:pt x="2406" y="2"/>
                    </a:lnTo>
                    <a:lnTo>
                      <a:pt x="2414" y="12"/>
                    </a:lnTo>
                    <a:lnTo>
                      <a:pt x="2424" y="28"/>
                    </a:lnTo>
                    <a:lnTo>
                      <a:pt x="2442" y="68"/>
                    </a:lnTo>
                    <a:lnTo>
                      <a:pt x="2448" y="84"/>
                    </a:lnTo>
                    <a:lnTo>
                      <a:pt x="2450" y="94"/>
                    </a:lnTo>
                    <a:lnTo>
                      <a:pt x="2446" y="116"/>
                    </a:lnTo>
                    <a:lnTo>
                      <a:pt x="2444" y="148"/>
                    </a:lnTo>
                    <a:lnTo>
                      <a:pt x="2442" y="190"/>
                    </a:lnTo>
                    <a:lnTo>
                      <a:pt x="2456" y="194"/>
                    </a:lnTo>
                    <a:lnTo>
                      <a:pt x="2490" y="200"/>
                    </a:lnTo>
                    <a:lnTo>
                      <a:pt x="2510" y="204"/>
                    </a:lnTo>
                    <a:lnTo>
                      <a:pt x="2528" y="204"/>
                    </a:lnTo>
                    <a:lnTo>
                      <a:pt x="2544" y="202"/>
                    </a:lnTo>
                    <a:lnTo>
                      <a:pt x="2552" y="200"/>
                    </a:lnTo>
                    <a:lnTo>
                      <a:pt x="2556" y="198"/>
                    </a:lnTo>
                    <a:lnTo>
                      <a:pt x="2586" y="178"/>
                    </a:lnTo>
                    <a:lnTo>
                      <a:pt x="2594" y="172"/>
                    </a:lnTo>
                    <a:lnTo>
                      <a:pt x="2598" y="164"/>
                    </a:lnTo>
                    <a:lnTo>
                      <a:pt x="2600" y="170"/>
                    </a:lnTo>
                    <a:lnTo>
                      <a:pt x="2602" y="192"/>
                    </a:lnTo>
                    <a:lnTo>
                      <a:pt x="2604" y="218"/>
                    </a:lnTo>
                    <a:lnTo>
                      <a:pt x="2606" y="230"/>
                    </a:lnTo>
                    <a:lnTo>
                      <a:pt x="2608" y="238"/>
                    </a:lnTo>
                    <a:lnTo>
                      <a:pt x="2614" y="248"/>
                    </a:lnTo>
                    <a:lnTo>
                      <a:pt x="2620" y="256"/>
                    </a:lnTo>
                    <a:lnTo>
                      <a:pt x="2626" y="262"/>
                    </a:lnTo>
                    <a:lnTo>
                      <a:pt x="2638" y="268"/>
                    </a:lnTo>
                    <a:lnTo>
                      <a:pt x="2646" y="272"/>
                    </a:lnTo>
                    <a:lnTo>
                      <a:pt x="2652" y="278"/>
                    </a:lnTo>
                    <a:lnTo>
                      <a:pt x="2664" y="290"/>
                    </a:lnTo>
                    <a:lnTo>
                      <a:pt x="2676" y="308"/>
                    </a:lnTo>
                    <a:lnTo>
                      <a:pt x="2680" y="304"/>
                    </a:lnTo>
                    <a:lnTo>
                      <a:pt x="2682" y="298"/>
                    </a:lnTo>
                    <a:lnTo>
                      <a:pt x="2686" y="290"/>
                    </a:lnTo>
                    <a:lnTo>
                      <a:pt x="2688" y="280"/>
                    </a:lnTo>
                    <a:lnTo>
                      <a:pt x="2686" y="268"/>
                    </a:lnTo>
                    <a:lnTo>
                      <a:pt x="2682" y="256"/>
                    </a:lnTo>
                    <a:lnTo>
                      <a:pt x="2672" y="242"/>
                    </a:lnTo>
                    <a:lnTo>
                      <a:pt x="2662" y="230"/>
                    </a:lnTo>
                    <a:lnTo>
                      <a:pt x="2654" y="220"/>
                    </a:lnTo>
                    <a:lnTo>
                      <a:pt x="2652" y="212"/>
                    </a:lnTo>
                    <a:lnTo>
                      <a:pt x="2652" y="208"/>
                    </a:lnTo>
                    <a:lnTo>
                      <a:pt x="2656" y="208"/>
                    </a:lnTo>
                    <a:lnTo>
                      <a:pt x="2662" y="208"/>
                    </a:lnTo>
                    <a:lnTo>
                      <a:pt x="2670" y="212"/>
                    </a:lnTo>
                    <a:lnTo>
                      <a:pt x="2678" y="220"/>
                    </a:lnTo>
                    <a:lnTo>
                      <a:pt x="2694" y="236"/>
                    </a:lnTo>
                    <a:lnTo>
                      <a:pt x="2700" y="240"/>
                    </a:lnTo>
                    <a:lnTo>
                      <a:pt x="2704" y="244"/>
                    </a:lnTo>
                    <a:lnTo>
                      <a:pt x="2710" y="246"/>
                    </a:lnTo>
                    <a:lnTo>
                      <a:pt x="2718" y="244"/>
                    </a:lnTo>
                    <a:lnTo>
                      <a:pt x="2728" y="238"/>
                    </a:lnTo>
                    <a:lnTo>
                      <a:pt x="2742" y="228"/>
                    </a:lnTo>
                    <a:lnTo>
                      <a:pt x="2754" y="218"/>
                    </a:lnTo>
                    <a:lnTo>
                      <a:pt x="2766" y="212"/>
                    </a:lnTo>
                    <a:lnTo>
                      <a:pt x="2774" y="210"/>
                    </a:lnTo>
                    <a:lnTo>
                      <a:pt x="2780" y="212"/>
                    </a:lnTo>
                    <a:lnTo>
                      <a:pt x="2788" y="216"/>
                    </a:lnTo>
                    <a:lnTo>
                      <a:pt x="2798" y="224"/>
                    </a:lnTo>
                    <a:lnTo>
                      <a:pt x="2822" y="246"/>
                    </a:lnTo>
                    <a:lnTo>
                      <a:pt x="2836" y="258"/>
                    </a:lnTo>
                    <a:lnTo>
                      <a:pt x="2838" y="262"/>
                    </a:lnTo>
                    <a:lnTo>
                      <a:pt x="2840" y="268"/>
                    </a:lnTo>
                    <a:lnTo>
                      <a:pt x="2842" y="272"/>
                    </a:lnTo>
                    <a:lnTo>
                      <a:pt x="2840" y="276"/>
                    </a:lnTo>
                    <a:lnTo>
                      <a:pt x="2836" y="282"/>
                    </a:lnTo>
                    <a:lnTo>
                      <a:pt x="2828" y="286"/>
                    </a:lnTo>
                    <a:lnTo>
                      <a:pt x="2820" y="288"/>
                    </a:lnTo>
                    <a:lnTo>
                      <a:pt x="2812" y="288"/>
                    </a:lnTo>
                    <a:lnTo>
                      <a:pt x="2804" y="286"/>
                    </a:lnTo>
                    <a:lnTo>
                      <a:pt x="2788" y="280"/>
                    </a:lnTo>
                    <a:lnTo>
                      <a:pt x="2768" y="276"/>
                    </a:lnTo>
                    <a:lnTo>
                      <a:pt x="2742" y="272"/>
                    </a:lnTo>
                    <a:lnTo>
                      <a:pt x="2742" y="320"/>
                    </a:lnTo>
                    <a:lnTo>
                      <a:pt x="2752" y="330"/>
                    </a:lnTo>
                    <a:lnTo>
                      <a:pt x="2762" y="338"/>
                    </a:lnTo>
                    <a:lnTo>
                      <a:pt x="2766" y="340"/>
                    </a:lnTo>
                    <a:lnTo>
                      <a:pt x="2772" y="342"/>
                    </a:lnTo>
                    <a:lnTo>
                      <a:pt x="2812" y="342"/>
                    </a:lnTo>
                    <a:lnTo>
                      <a:pt x="2826" y="360"/>
                    </a:lnTo>
                    <a:lnTo>
                      <a:pt x="2820" y="360"/>
                    </a:lnTo>
                    <a:lnTo>
                      <a:pt x="2804" y="360"/>
                    </a:lnTo>
                    <a:lnTo>
                      <a:pt x="2796" y="362"/>
                    </a:lnTo>
                    <a:lnTo>
                      <a:pt x="2790" y="364"/>
                    </a:lnTo>
                    <a:lnTo>
                      <a:pt x="2784" y="366"/>
                    </a:lnTo>
                    <a:lnTo>
                      <a:pt x="2782" y="372"/>
                    </a:lnTo>
                    <a:lnTo>
                      <a:pt x="2782" y="376"/>
                    </a:lnTo>
                    <a:lnTo>
                      <a:pt x="2778" y="382"/>
                    </a:lnTo>
                    <a:lnTo>
                      <a:pt x="2770" y="388"/>
                    </a:lnTo>
                    <a:lnTo>
                      <a:pt x="2760" y="392"/>
                    </a:lnTo>
                    <a:lnTo>
                      <a:pt x="2756" y="394"/>
                    </a:lnTo>
                    <a:lnTo>
                      <a:pt x="2700" y="394"/>
                    </a:lnTo>
                    <a:lnTo>
                      <a:pt x="2694" y="396"/>
                    </a:lnTo>
                    <a:lnTo>
                      <a:pt x="2680" y="402"/>
                    </a:lnTo>
                    <a:lnTo>
                      <a:pt x="2672" y="406"/>
                    </a:lnTo>
                    <a:lnTo>
                      <a:pt x="2666" y="412"/>
                    </a:lnTo>
                    <a:lnTo>
                      <a:pt x="2660" y="418"/>
                    </a:lnTo>
                    <a:lnTo>
                      <a:pt x="2656" y="426"/>
                    </a:lnTo>
                    <a:lnTo>
                      <a:pt x="2656" y="444"/>
                    </a:lnTo>
                    <a:lnTo>
                      <a:pt x="2658" y="458"/>
                    </a:lnTo>
                    <a:lnTo>
                      <a:pt x="2660" y="472"/>
                    </a:lnTo>
                    <a:lnTo>
                      <a:pt x="2698" y="446"/>
                    </a:lnTo>
                    <a:lnTo>
                      <a:pt x="2742" y="434"/>
                    </a:lnTo>
                    <a:lnTo>
                      <a:pt x="2748" y="434"/>
                    </a:lnTo>
                    <a:lnTo>
                      <a:pt x="2762" y="434"/>
                    </a:lnTo>
                    <a:lnTo>
                      <a:pt x="2778" y="432"/>
                    </a:lnTo>
                    <a:lnTo>
                      <a:pt x="2786" y="428"/>
                    </a:lnTo>
                    <a:lnTo>
                      <a:pt x="2794" y="424"/>
                    </a:lnTo>
                    <a:lnTo>
                      <a:pt x="2802" y="414"/>
                    </a:lnTo>
                    <a:lnTo>
                      <a:pt x="2806" y="414"/>
                    </a:lnTo>
                    <a:lnTo>
                      <a:pt x="2810" y="414"/>
                    </a:lnTo>
                    <a:lnTo>
                      <a:pt x="2814" y="416"/>
                    </a:lnTo>
                    <a:lnTo>
                      <a:pt x="2818" y="420"/>
                    </a:lnTo>
                    <a:lnTo>
                      <a:pt x="2826" y="438"/>
                    </a:lnTo>
                    <a:lnTo>
                      <a:pt x="2834" y="448"/>
                    </a:lnTo>
                    <a:lnTo>
                      <a:pt x="2842" y="456"/>
                    </a:lnTo>
                    <a:lnTo>
                      <a:pt x="2852" y="462"/>
                    </a:lnTo>
                    <a:lnTo>
                      <a:pt x="2862" y="466"/>
                    </a:lnTo>
                    <a:lnTo>
                      <a:pt x="2872" y="468"/>
                    </a:lnTo>
                    <a:lnTo>
                      <a:pt x="2880" y="466"/>
                    </a:lnTo>
                    <a:lnTo>
                      <a:pt x="2888" y="464"/>
                    </a:lnTo>
                    <a:lnTo>
                      <a:pt x="2894" y="460"/>
                    </a:lnTo>
                    <a:lnTo>
                      <a:pt x="2900" y="454"/>
                    </a:lnTo>
                    <a:lnTo>
                      <a:pt x="2910" y="448"/>
                    </a:lnTo>
                    <a:lnTo>
                      <a:pt x="2938" y="438"/>
                    </a:lnTo>
                    <a:lnTo>
                      <a:pt x="2974" y="426"/>
                    </a:lnTo>
                    <a:lnTo>
                      <a:pt x="3004" y="452"/>
                    </a:lnTo>
                    <a:lnTo>
                      <a:pt x="3010" y="444"/>
                    </a:lnTo>
                    <a:lnTo>
                      <a:pt x="3016" y="438"/>
                    </a:lnTo>
                    <a:lnTo>
                      <a:pt x="3024" y="430"/>
                    </a:lnTo>
                    <a:lnTo>
                      <a:pt x="3034" y="424"/>
                    </a:lnTo>
                    <a:lnTo>
                      <a:pt x="3044" y="420"/>
                    </a:lnTo>
                    <a:lnTo>
                      <a:pt x="3050" y="420"/>
                    </a:lnTo>
                    <a:lnTo>
                      <a:pt x="3056" y="420"/>
                    </a:lnTo>
                    <a:lnTo>
                      <a:pt x="3062" y="422"/>
                    </a:lnTo>
                    <a:lnTo>
                      <a:pt x="3066" y="426"/>
                    </a:lnTo>
                    <a:lnTo>
                      <a:pt x="3086" y="446"/>
                    </a:lnTo>
                    <a:lnTo>
                      <a:pt x="3094" y="454"/>
                    </a:lnTo>
                    <a:lnTo>
                      <a:pt x="3102" y="460"/>
                    </a:lnTo>
                    <a:lnTo>
                      <a:pt x="3110" y="464"/>
                    </a:lnTo>
                    <a:lnTo>
                      <a:pt x="3118" y="464"/>
                    </a:lnTo>
                    <a:lnTo>
                      <a:pt x="3126" y="458"/>
                    </a:lnTo>
                    <a:lnTo>
                      <a:pt x="3134" y="446"/>
                    </a:lnTo>
                    <a:lnTo>
                      <a:pt x="3138" y="438"/>
                    </a:lnTo>
                    <a:lnTo>
                      <a:pt x="3142" y="434"/>
                    </a:lnTo>
                    <a:lnTo>
                      <a:pt x="3148" y="430"/>
                    </a:lnTo>
                    <a:lnTo>
                      <a:pt x="3154" y="430"/>
                    </a:lnTo>
                    <a:lnTo>
                      <a:pt x="3168" y="430"/>
                    </a:lnTo>
                    <a:lnTo>
                      <a:pt x="3180" y="434"/>
                    </a:lnTo>
                    <a:lnTo>
                      <a:pt x="3192" y="440"/>
                    </a:lnTo>
                    <a:lnTo>
                      <a:pt x="3202" y="446"/>
                    </a:lnTo>
                    <a:lnTo>
                      <a:pt x="3210" y="452"/>
                    </a:lnTo>
                    <a:lnTo>
                      <a:pt x="3220" y="444"/>
                    </a:lnTo>
                    <a:lnTo>
                      <a:pt x="3232" y="438"/>
                    </a:lnTo>
                    <a:lnTo>
                      <a:pt x="3238" y="434"/>
                    </a:lnTo>
                    <a:lnTo>
                      <a:pt x="3244" y="434"/>
                    </a:lnTo>
                    <a:lnTo>
                      <a:pt x="3246" y="436"/>
                    </a:lnTo>
                    <a:lnTo>
                      <a:pt x="3248" y="438"/>
                    </a:lnTo>
                    <a:lnTo>
                      <a:pt x="3248" y="450"/>
                    </a:lnTo>
                    <a:lnTo>
                      <a:pt x="3244" y="468"/>
                    </a:lnTo>
                    <a:lnTo>
                      <a:pt x="3238" y="486"/>
                    </a:lnTo>
                    <a:lnTo>
                      <a:pt x="3222" y="490"/>
                    </a:lnTo>
                    <a:lnTo>
                      <a:pt x="3196" y="500"/>
                    </a:lnTo>
                    <a:lnTo>
                      <a:pt x="3178" y="504"/>
                    </a:lnTo>
                    <a:lnTo>
                      <a:pt x="3160" y="506"/>
                    </a:lnTo>
                    <a:lnTo>
                      <a:pt x="3144" y="504"/>
                    </a:lnTo>
                    <a:lnTo>
                      <a:pt x="3128" y="500"/>
                    </a:lnTo>
                    <a:lnTo>
                      <a:pt x="3102" y="492"/>
                    </a:lnTo>
                    <a:lnTo>
                      <a:pt x="3092" y="488"/>
                    </a:lnTo>
                    <a:lnTo>
                      <a:pt x="3046" y="534"/>
                    </a:lnTo>
                    <a:lnTo>
                      <a:pt x="3032" y="542"/>
                    </a:lnTo>
                    <a:lnTo>
                      <a:pt x="3018" y="548"/>
                    </a:lnTo>
                    <a:lnTo>
                      <a:pt x="3002" y="550"/>
                    </a:lnTo>
                    <a:lnTo>
                      <a:pt x="2988" y="550"/>
                    </a:lnTo>
                    <a:lnTo>
                      <a:pt x="2966" y="546"/>
                    </a:lnTo>
                    <a:lnTo>
                      <a:pt x="2956" y="544"/>
                    </a:lnTo>
                    <a:lnTo>
                      <a:pt x="2934" y="548"/>
                    </a:lnTo>
                    <a:lnTo>
                      <a:pt x="2916" y="548"/>
                    </a:lnTo>
                    <a:lnTo>
                      <a:pt x="2898" y="544"/>
                    </a:lnTo>
                    <a:lnTo>
                      <a:pt x="2882" y="540"/>
                    </a:lnTo>
                    <a:lnTo>
                      <a:pt x="2870" y="536"/>
                    </a:lnTo>
                    <a:lnTo>
                      <a:pt x="2862" y="532"/>
                    </a:lnTo>
                    <a:lnTo>
                      <a:pt x="2854" y="528"/>
                    </a:lnTo>
                    <a:lnTo>
                      <a:pt x="2852" y="528"/>
                    </a:lnTo>
                    <a:lnTo>
                      <a:pt x="2848" y="528"/>
                    </a:lnTo>
                    <a:lnTo>
                      <a:pt x="2838" y="534"/>
                    </a:lnTo>
                    <a:lnTo>
                      <a:pt x="2822" y="544"/>
                    </a:lnTo>
                    <a:lnTo>
                      <a:pt x="2810" y="550"/>
                    </a:lnTo>
                    <a:lnTo>
                      <a:pt x="2800" y="550"/>
                    </a:lnTo>
                    <a:lnTo>
                      <a:pt x="2788" y="550"/>
                    </a:lnTo>
                    <a:lnTo>
                      <a:pt x="2776" y="548"/>
                    </a:lnTo>
                    <a:lnTo>
                      <a:pt x="2762" y="546"/>
                    </a:lnTo>
                    <a:lnTo>
                      <a:pt x="2746" y="544"/>
                    </a:lnTo>
                    <a:lnTo>
                      <a:pt x="2730" y="544"/>
                    </a:lnTo>
                    <a:lnTo>
                      <a:pt x="2710" y="546"/>
                    </a:lnTo>
                    <a:lnTo>
                      <a:pt x="2692" y="550"/>
                    </a:lnTo>
                    <a:lnTo>
                      <a:pt x="2676" y="550"/>
                    </a:lnTo>
                    <a:lnTo>
                      <a:pt x="2662" y="548"/>
                    </a:lnTo>
                    <a:lnTo>
                      <a:pt x="2650" y="544"/>
                    </a:lnTo>
                    <a:lnTo>
                      <a:pt x="2630" y="538"/>
                    </a:lnTo>
                    <a:lnTo>
                      <a:pt x="2620" y="536"/>
                    </a:lnTo>
                    <a:lnTo>
                      <a:pt x="2610" y="536"/>
                    </a:lnTo>
                    <a:lnTo>
                      <a:pt x="2598" y="536"/>
                    </a:lnTo>
                    <a:lnTo>
                      <a:pt x="2584" y="536"/>
                    </a:lnTo>
                    <a:lnTo>
                      <a:pt x="2570" y="534"/>
                    </a:lnTo>
                    <a:lnTo>
                      <a:pt x="2556" y="530"/>
                    </a:lnTo>
                    <a:lnTo>
                      <a:pt x="2542" y="526"/>
                    </a:lnTo>
                    <a:lnTo>
                      <a:pt x="2532" y="520"/>
                    </a:lnTo>
                    <a:lnTo>
                      <a:pt x="2524" y="516"/>
                    </a:lnTo>
                    <a:lnTo>
                      <a:pt x="2522" y="510"/>
                    </a:lnTo>
                    <a:lnTo>
                      <a:pt x="2522" y="508"/>
                    </a:lnTo>
                    <a:lnTo>
                      <a:pt x="2520" y="508"/>
                    </a:lnTo>
                    <a:lnTo>
                      <a:pt x="2512" y="506"/>
                    </a:lnTo>
                    <a:lnTo>
                      <a:pt x="2492" y="506"/>
                    </a:lnTo>
                    <a:lnTo>
                      <a:pt x="2460" y="508"/>
                    </a:lnTo>
                    <a:lnTo>
                      <a:pt x="2448" y="518"/>
                    </a:lnTo>
                    <a:lnTo>
                      <a:pt x="2434" y="526"/>
                    </a:lnTo>
                    <a:lnTo>
                      <a:pt x="2422" y="530"/>
                    </a:lnTo>
                    <a:lnTo>
                      <a:pt x="2410" y="534"/>
                    </a:lnTo>
                    <a:lnTo>
                      <a:pt x="2396" y="538"/>
                    </a:lnTo>
                    <a:lnTo>
                      <a:pt x="2384" y="538"/>
                    </a:lnTo>
                    <a:lnTo>
                      <a:pt x="2362" y="536"/>
                    </a:lnTo>
                    <a:lnTo>
                      <a:pt x="2344" y="532"/>
                    </a:lnTo>
                    <a:lnTo>
                      <a:pt x="2330" y="528"/>
                    </a:lnTo>
                    <a:lnTo>
                      <a:pt x="2316" y="522"/>
                    </a:lnTo>
                    <a:lnTo>
                      <a:pt x="2292" y="522"/>
                    </a:lnTo>
                    <a:lnTo>
                      <a:pt x="2264" y="520"/>
                    </a:lnTo>
                    <a:lnTo>
                      <a:pt x="2238" y="516"/>
                    </a:lnTo>
                    <a:lnTo>
                      <a:pt x="2212" y="510"/>
                    </a:lnTo>
                    <a:lnTo>
                      <a:pt x="2166" y="500"/>
                    </a:lnTo>
                    <a:lnTo>
                      <a:pt x="2140" y="492"/>
                    </a:lnTo>
                    <a:lnTo>
                      <a:pt x="2130" y="490"/>
                    </a:lnTo>
                    <a:lnTo>
                      <a:pt x="2118" y="488"/>
                    </a:lnTo>
                    <a:lnTo>
                      <a:pt x="2102" y="490"/>
                    </a:lnTo>
                    <a:lnTo>
                      <a:pt x="2084" y="492"/>
                    </a:lnTo>
                    <a:lnTo>
                      <a:pt x="2060" y="498"/>
                    </a:lnTo>
                    <a:lnTo>
                      <a:pt x="2034" y="508"/>
                    </a:lnTo>
                    <a:lnTo>
                      <a:pt x="2006" y="520"/>
                    </a:lnTo>
                    <a:lnTo>
                      <a:pt x="1972" y="536"/>
                    </a:lnTo>
                    <a:lnTo>
                      <a:pt x="1954" y="544"/>
                    </a:lnTo>
                    <a:lnTo>
                      <a:pt x="1936" y="550"/>
                    </a:lnTo>
                    <a:lnTo>
                      <a:pt x="1914" y="554"/>
                    </a:lnTo>
                    <a:lnTo>
                      <a:pt x="1892" y="556"/>
                    </a:lnTo>
                    <a:lnTo>
                      <a:pt x="1870" y="556"/>
                    </a:lnTo>
                    <a:lnTo>
                      <a:pt x="1848" y="556"/>
                    </a:lnTo>
                    <a:lnTo>
                      <a:pt x="1806" y="554"/>
                    </a:lnTo>
                    <a:lnTo>
                      <a:pt x="1768" y="548"/>
                    </a:lnTo>
                    <a:lnTo>
                      <a:pt x="1736" y="542"/>
                    </a:lnTo>
                    <a:lnTo>
                      <a:pt x="1706" y="536"/>
                    </a:lnTo>
                    <a:lnTo>
                      <a:pt x="1680" y="544"/>
                    </a:lnTo>
                    <a:lnTo>
                      <a:pt x="1654" y="548"/>
                    </a:lnTo>
                    <a:lnTo>
                      <a:pt x="1630" y="550"/>
                    </a:lnTo>
                    <a:lnTo>
                      <a:pt x="1608" y="550"/>
                    </a:lnTo>
                    <a:lnTo>
                      <a:pt x="1588" y="546"/>
                    </a:lnTo>
                    <a:lnTo>
                      <a:pt x="1570" y="542"/>
                    </a:lnTo>
                    <a:lnTo>
                      <a:pt x="1552" y="536"/>
                    </a:lnTo>
                    <a:lnTo>
                      <a:pt x="1536" y="530"/>
                    </a:lnTo>
                    <a:lnTo>
                      <a:pt x="1510" y="514"/>
                    </a:lnTo>
                    <a:lnTo>
                      <a:pt x="1488" y="500"/>
                    </a:lnTo>
                    <a:lnTo>
                      <a:pt x="1472" y="490"/>
                    </a:lnTo>
                    <a:lnTo>
                      <a:pt x="1468" y="486"/>
                    </a:lnTo>
                    <a:lnTo>
                      <a:pt x="1464" y="486"/>
                    </a:lnTo>
                    <a:lnTo>
                      <a:pt x="1444" y="486"/>
                    </a:lnTo>
                    <a:lnTo>
                      <a:pt x="1432" y="486"/>
                    </a:lnTo>
                    <a:lnTo>
                      <a:pt x="1422" y="482"/>
                    </a:lnTo>
                    <a:lnTo>
                      <a:pt x="1412" y="478"/>
                    </a:lnTo>
                    <a:lnTo>
                      <a:pt x="1406" y="472"/>
                    </a:lnTo>
                    <a:lnTo>
                      <a:pt x="1404" y="466"/>
                    </a:lnTo>
                    <a:lnTo>
                      <a:pt x="1402" y="462"/>
                    </a:lnTo>
                    <a:lnTo>
                      <a:pt x="1404" y="456"/>
                    </a:lnTo>
                    <a:lnTo>
                      <a:pt x="1404" y="450"/>
                    </a:lnTo>
                    <a:lnTo>
                      <a:pt x="1406" y="444"/>
                    </a:lnTo>
                    <a:lnTo>
                      <a:pt x="1408" y="436"/>
                    </a:lnTo>
                    <a:lnTo>
                      <a:pt x="1406" y="422"/>
                    </a:lnTo>
                    <a:lnTo>
                      <a:pt x="1400" y="410"/>
                    </a:lnTo>
                    <a:lnTo>
                      <a:pt x="1392" y="398"/>
                    </a:lnTo>
                    <a:lnTo>
                      <a:pt x="1384" y="388"/>
                    </a:lnTo>
                    <a:lnTo>
                      <a:pt x="1374" y="382"/>
                    </a:lnTo>
                    <a:lnTo>
                      <a:pt x="1366" y="380"/>
                    </a:lnTo>
                    <a:lnTo>
                      <a:pt x="1362" y="382"/>
                    </a:lnTo>
                    <a:lnTo>
                      <a:pt x="1358" y="384"/>
                    </a:lnTo>
                    <a:lnTo>
                      <a:pt x="1342" y="394"/>
                    </a:lnTo>
                    <a:lnTo>
                      <a:pt x="1326" y="402"/>
                    </a:lnTo>
                    <a:lnTo>
                      <a:pt x="1308" y="412"/>
                    </a:lnTo>
                    <a:lnTo>
                      <a:pt x="1314" y="420"/>
                    </a:lnTo>
                    <a:lnTo>
                      <a:pt x="1316" y="428"/>
                    </a:lnTo>
                    <a:lnTo>
                      <a:pt x="1316" y="434"/>
                    </a:lnTo>
                    <a:lnTo>
                      <a:pt x="1314" y="442"/>
                    </a:lnTo>
                    <a:lnTo>
                      <a:pt x="1310" y="448"/>
                    </a:lnTo>
                    <a:lnTo>
                      <a:pt x="1304" y="454"/>
                    </a:lnTo>
                    <a:lnTo>
                      <a:pt x="1288" y="464"/>
                    </a:lnTo>
                    <a:lnTo>
                      <a:pt x="1266" y="472"/>
                    </a:lnTo>
                    <a:lnTo>
                      <a:pt x="1242" y="478"/>
                    </a:lnTo>
                    <a:lnTo>
                      <a:pt x="1218" y="482"/>
                    </a:lnTo>
                    <a:lnTo>
                      <a:pt x="1194" y="484"/>
                    </a:lnTo>
                    <a:lnTo>
                      <a:pt x="1144" y="484"/>
                    </a:lnTo>
                    <a:lnTo>
                      <a:pt x="1088" y="480"/>
                    </a:lnTo>
                    <a:lnTo>
                      <a:pt x="1036" y="476"/>
                    </a:lnTo>
                    <a:lnTo>
                      <a:pt x="998" y="472"/>
                    </a:lnTo>
                    <a:lnTo>
                      <a:pt x="954" y="468"/>
                    </a:lnTo>
                    <a:lnTo>
                      <a:pt x="940" y="466"/>
                    </a:lnTo>
                    <a:lnTo>
                      <a:pt x="930" y="474"/>
                    </a:lnTo>
                    <a:lnTo>
                      <a:pt x="920" y="480"/>
                    </a:lnTo>
                    <a:lnTo>
                      <a:pt x="898" y="490"/>
                    </a:lnTo>
                    <a:lnTo>
                      <a:pt x="876" y="496"/>
                    </a:lnTo>
                    <a:lnTo>
                      <a:pt x="854" y="498"/>
                    </a:lnTo>
                    <a:lnTo>
                      <a:pt x="834" y="500"/>
                    </a:lnTo>
                    <a:lnTo>
                      <a:pt x="818" y="498"/>
                    </a:lnTo>
                    <a:lnTo>
                      <a:pt x="804" y="496"/>
                    </a:lnTo>
                    <a:lnTo>
                      <a:pt x="792" y="500"/>
                    </a:lnTo>
                    <a:lnTo>
                      <a:pt x="778" y="500"/>
                    </a:lnTo>
                    <a:lnTo>
                      <a:pt x="748" y="500"/>
                    </a:lnTo>
                    <a:lnTo>
                      <a:pt x="716" y="496"/>
                    </a:lnTo>
                    <a:lnTo>
                      <a:pt x="682" y="488"/>
                    </a:lnTo>
                    <a:lnTo>
                      <a:pt x="648" y="478"/>
                    </a:lnTo>
                    <a:lnTo>
                      <a:pt x="618" y="468"/>
                    </a:lnTo>
                    <a:lnTo>
                      <a:pt x="592" y="458"/>
                    </a:lnTo>
                    <a:lnTo>
                      <a:pt x="574" y="448"/>
                    </a:lnTo>
                    <a:lnTo>
                      <a:pt x="558" y="440"/>
                    </a:lnTo>
                    <a:lnTo>
                      <a:pt x="544" y="436"/>
                    </a:lnTo>
                    <a:lnTo>
                      <a:pt x="528" y="436"/>
                    </a:lnTo>
                    <a:lnTo>
                      <a:pt x="514" y="438"/>
                    </a:lnTo>
                    <a:lnTo>
                      <a:pt x="498" y="444"/>
                    </a:lnTo>
                    <a:lnTo>
                      <a:pt x="482" y="454"/>
                    </a:lnTo>
                    <a:lnTo>
                      <a:pt x="466" y="466"/>
                    </a:lnTo>
                    <a:lnTo>
                      <a:pt x="448" y="480"/>
                    </a:lnTo>
                    <a:lnTo>
                      <a:pt x="440" y="488"/>
                    </a:lnTo>
                    <a:lnTo>
                      <a:pt x="432" y="494"/>
                    </a:lnTo>
                    <a:lnTo>
                      <a:pt x="414" y="500"/>
                    </a:lnTo>
                    <a:lnTo>
                      <a:pt x="398" y="504"/>
                    </a:lnTo>
                    <a:lnTo>
                      <a:pt x="384" y="504"/>
                    </a:lnTo>
                    <a:lnTo>
                      <a:pt x="370" y="502"/>
                    </a:lnTo>
                    <a:lnTo>
                      <a:pt x="360" y="500"/>
                    </a:lnTo>
                    <a:lnTo>
                      <a:pt x="352" y="496"/>
                    </a:lnTo>
                    <a:lnTo>
                      <a:pt x="338" y="506"/>
                    </a:lnTo>
                    <a:lnTo>
                      <a:pt x="324" y="512"/>
                    </a:lnTo>
                    <a:lnTo>
                      <a:pt x="310" y="514"/>
                    </a:lnTo>
                    <a:lnTo>
                      <a:pt x="298" y="516"/>
                    </a:lnTo>
                    <a:lnTo>
                      <a:pt x="288" y="516"/>
                    </a:lnTo>
                    <a:lnTo>
                      <a:pt x="278" y="514"/>
                    </a:lnTo>
                    <a:lnTo>
                      <a:pt x="268" y="512"/>
                    </a:lnTo>
                    <a:lnTo>
                      <a:pt x="260" y="508"/>
                    </a:lnTo>
                    <a:lnTo>
                      <a:pt x="248" y="500"/>
                    </a:lnTo>
                    <a:lnTo>
                      <a:pt x="238" y="490"/>
                    </a:lnTo>
                    <a:lnTo>
                      <a:pt x="234" y="480"/>
                    </a:lnTo>
                    <a:lnTo>
                      <a:pt x="228" y="482"/>
                    </a:lnTo>
                    <a:lnTo>
                      <a:pt x="220" y="482"/>
                    </a:lnTo>
                    <a:lnTo>
                      <a:pt x="214" y="480"/>
                    </a:lnTo>
                    <a:lnTo>
                      <a:pt x="210" y="476"/>
                    </a:lnTo>
                    <a:lnTo>
                      <a:pt x="198" y="470"/>
                    </a:lnTo>
                    <a:lnTo>
                      <a:pt x="190" y="460"/>
                    </a:lnTo>
                    <a:lnTo>
                      <a:pt x="174" y="440"/>
                    </a:lnTo>
                    <a:lnTo>
                      <a:pt x="168" y="436"/>
                    </a:lnTo>
                    <a:lnTo>
                      <a:pt x="164" y="436"/>
                    </a:lnTo>
                    <a:lnTo>
                      <a:pt x="162" y="436"/>
                    </a:lnTo>
                    <a:lnTo>
                      <a:pt x="148" y="444"/>
                    </a:lnTo>
                    <a:lnTo>
                      <a:pt x="132" y="450"/>
                    </a:lnTo>
                    <a:lnTo>
                      <a:pt x="122" y="450"/>
                    </a:lnTo>
                    <a:lnTo>
                      <a:pt x="112" y="450"/>
                    </a:lnTo>
                    <a:lnTo>
                      <a:pt x="102" y="448"/>
                    </a:lnTo>
                    <a:lnTo>
                      <a:pt x="92" y="442"/>
                    </a:lnTo>
                    <a:lnTo>
                      <a:pt x="84" y="434"/>
                    </a:lnTo>
                    <a:lnTo>
                      <a:pt x="78" y="424"/>
                    </a:lnTo>
                    <a:lnTo>
                      <a:pt x="72" y="412"/>
                    </a:lnTo>
                    <a:lnTo>
                      <a:pt x="70" y="402"/>
                    </a:lnTo>
                    <a:lnTo>
                      <a:pt x="66" y="386"/>
                    </a:lnTo>
                    <a:lnTo>
                      <a:pt x="64" y="378"/>
                    </a:lnTo>
                    <a:lnTo>
                      <a:pt x="54" y="374"/>
                    </a:lnTo>
                    <a:lnTo>
                      <a:pt x="46" y="370"/>
                    </a:lnTo>
                    <a:lnTo>
                      <a:pt x="38" y="366"/>
                    </a:lnTo>
                    <a:lnTo>
                      <a:pt x="32" y="360"/>
                    </a:lnTo>
                    <a:lnTo>
                      <a:pt x="20" y="346"/>
                    </a:lnTo>
                    <a:lnTo>
                      <a:pt x="12" y="332"/>
                    </a:lnTo>
                    <a:lnTo>
                      <a:pt x="6" y="318"/>
                    </a:lnTo>
                    <a:lnTo>
                      <a:pt x="4" y="304"/>
                    </a:lnTo>
                    <a:lnTo>
                      <a:pt x="0" y="284"/>
                    </a:lnTo>
                    <a:lnTo>
                      <a:pt x="2" y="276"/>
                    </a:lnTo>
                    <a:lnTo>
                      <a:pt x="4" y="268"/>
                    </a:lnTo>
                    <a:lnTo>
                      <a:pt x="8" y="260"/>
                    </a:lnTo>
                    <a:lnTo>
                      <a:pt x="12" y="254"/>
                    </a:lnTo>
                    <a:lnTo>
                      <a:pt x="24" y="244"/>
                    </a:lnTo>
                    <a:lnTo>
                      <a:pt x="38" y="236"/>
                    </a:lnTo>
                    <a:lnTo>
                      <a:pt x="50" y="240"/>
                    </a:lnTo>
                    <a:lnTo>
                      <a:pt x="62" y="246"/>
                    </a:lnTo>
                    <a:lnTo>
                      <a:pt x="86" y="260"/>
                    </a:lnTo>
                    <a:lnTo>
                      <a:pt x="110" y="276"/>
                    </a:lnTo>
                    <a:lnTo>
                      <a:pt x="134" y="290"/>
                    </a:lnTo>
                    <a:lnTo>
                      <a:pt x="154" y="300"/>
                    </a:lnTo>
                    <a:lnTo>
                      <a:pt x="166" y="304"/>
                    </a:lnTo>
                    <a:lnTo>
                      <a:pt x="170" y="306"/>
                    </a:lnTo>
                    <a:lnTo>
                      <a:pt x="174" y="310"/>
                    </a:lnTo>
                    <a:lnTo>
                      <a:pt x="176" y="316"/>
                    </a:lnTo>
                    <a:lnTo>
                      <a:pt x="178" y="324"/>
                    </a:lnTo>
                    <a:lnTo>
                      <a:pt x="178" y="328"/>
                    </a:lnTo>
                    <a:lnTo>
                      <a:pt x="176" y="330"/>
                    </a:lnTo>
                    <a:lnTo>
                      <a:pt x="172" y="332"/>
                    </a:lnTo>
                    <a:lnTo>
                      <a:pt x="168" y="334"/>
                    </a:lnTo>
                    <a:lnTo>
                      <a:pt x="158" y="336"/>
                    </a:lnTo>
                    <a:lnTo>
                      <a:pt x="148" y="336"/>
                    </a:lnTo>
                    <a:lnTo>
                      <a:pt x="138" y="336"/>
                    </a:lnTo>
                    <a:lnTo>
                      <a:pt x="130" y="340"/>
                    </a:lnTo>
                    <a:lnTo>
                      <a:pt x="128" y="342"/>
                    </a:lnTo>
                    <a:lnTo>
                      <a:pt x="126" y="346"/>
                    </a:lnTo>
                    <a:lnTo>
                      <a:pt x="126" y="350"/>
                    </a:lnTo>
                    <a:lnTo>
                      <a:pt x="130" y="356"/>
                    </a:lnTo>
                    <a:lnTo>
                      <a:pt x="136" y="368"/>
                    </a:lnTo>
                    <a:lnTo>
                      <a:pt x="144" y="378"/>
                    </a:lnTo>
                    <a:lnTo>
                      <a:pt x="150" y="384"/>
                    </a:lnTo>
                    <a:lnTo>
                      <a:pt x="156" y="388"/>
                    </a:lnTo>
                    <a:lnTo>
                      <a:pt x="164" y="390"/>
                    </a:lnTo>
                    <a:lnTo>
                      <a:pt x="170" y="390"/>
                    </a:lnTo>
                    <a:lnTo>
                      <a:pt x="182" y="386"/>
                    </a:lnTo>
                    <a:lnTo>
                      <a:pt x="254" y="350"/>
                    </a:lnTo>
                    <a:lnTo>
                      <a:pt x="284" y="350"/>
                    </a:lnTo>
                    <a:lnTo>
                      <a:pt x="302" y="386"/>
                    </a:lnTo>
                    <a:lnTo>
                      <a:pt x="314" y="388"/>
                    </a:lnTo>
                    <a:lnTo>
                      <a:pt x="340" y="390"/>
                    </a:lnTo>
                    <a:lnTo>
                      <a:pt x="356" y="390"/>
                    </a:lnTo>
                    <a:lnTo>
                      <a:pt x="372" y="390"/>
                    </a:lnTo>
                    <a:lnTo>
                      <a:pt x="384" y="386"/>
                    </a:lnTo>
                    <a:lnTo>
                      <a:pt x="390" y="382"/>
                    </a:lnTo>
                    <a:lnTo>
                      <a:pt x="396" y="378"/>
                    </a:lnTo>
                    <a:lnTo>
                      <a:pt x="410" y="364"/>
                    </a:lnTo>
                    <a:lnTo>
                      <a:pt x="414" y="358"/>
                    </a:lnTo>
                    <a:lnTo>
                      <a:pt x="416" y="352"/>
                    </a:lnTo>
                    <a:lnTo>
                      <a:pt x="418" y="346"/>
                    </a:lnTo>
                    <a:lnTo>
                      <a:pt x="416" y="342"/>
                    </a:lnTo>
                    <a:lnTo>
                      <a:pt x="410" y="340"/>
                    </a:lnTo>
                    <a:lnTo>
                      <a:pt x="402" y="338"/>
                    </a:lnTo>
                    <a:lnTo>
                      <a:pt x="382" y="336"/>
                    </a:lnTo>
                    <a:lnTo>
                      <a:pt x="366" y="336"/>
                    </a:lnTo>
                    <a:lnTo>
                      <a:pt x="348" y="338"/>
                    </a:lnTo>
                    <a:lnTo>
                      <a:pt x="342" y="330"/>
                    </a:lnTo>
                    <a:lnTo>
                      <a:pt x="328" y="314"/>
                    </a:lnTo>
                    <a:lnTo>
                      <a:pt x="318" y="306"/>
                    </a:lnTo>
                    <a:lnTo>
                      <a:pt x="310" y="300"/>
                    </a:lnTo>
                    <a:lnTo>
                      <a:pt x="300" y="296"/>
                    </a:lnTo>
                    <a:lnTo>
                      <a:pt x="296" y="296"/>
                    </a:lnTo>
                    <a:lnTo>
                      <a:pt x="292" y="298"/>
                    </a:lnTo>
                    <a:lnTo>
                      <a:pt x="282" y="300"/>
                    </a:lnTo>
                    <a:lnTo>
                      <a:pt x="274" y="302"/>
                    </a:lnTo>
                    <a:lnTo>
                      <a:pt x="256" y="300"/>
                    </a:lnTo>
                    <a:lnTo>
                      <a:pt x="242" y="296"/>
                    </a:lnTo>
                    <a:lnTo>
                      <a:pt x="238" y="294"/>
                    </a:lnTo>
                    <a:lnTo>
                      <a:pt x="232" y="292"/>
                    </a:lnTo>
                    <a:lnTo>
                      <a:pt x="224" y="294"/>
                    </a:lnTo>
                    <a:lnTo>
                      <a:pt x="214" y="298"/>
                    </a:lnTo>
                    <a:lnTo>
                      <a:pt x="212" y="298"/>
                    </a:lnTo>
                    <a:lnTo>
                      <a:pt x="210" y="294"/>
                    </a:lnTo>
                    <a:lnTo>
                      <a:pt x="208" y="282"/>
                    </a:lnTo>
                    <a:lnTo>
                      <a:pt x="206" y="274"/>
                    </a:lnTo>
                    <a:lnTo>
                      <a:pt x="202" y="268"/>
                    </a:lnTo>
                    <a:lnTo>
                      <a:pt x="196" y="262"/>
                    </a:lnTo>
                    <a:lnTo>
                      <a:pt x="188" y="260"/>
                    </a:lnTo>
                    <a:lnTo>
                      <a:pt x="182" y="260"/>
                    </a:lnTo>
                    <a:lnTo>
                      <a:pt x="182" y="258"/>
                    </a:lnTo>
                    <a:lnTo>
                      <a:pt x="184" y="256"/>
                    </a:lnTo>
                    <a:lnTo>
                      <a:pt x="200" y="246"/>
                    </a:lnTo>
                    <a:lnTo>
                      <a:pt x="224" y="232"/>
                    </a:lnTo>
                    <a:lnTo>
                      <a:pt x="234" y="224"/>
                    </a:lnTo>
                    <a:lnTo>
                      <a:pt x="238" y="216"/>
                    </a:lnTo>
                    <a:lnTo>
                      <a:pt x="242" y="208"/>
                    </a:lnTo>
                    <a:lnTo>
                      <a:pt x="250" y="204"/>
                    </a:lnTo>
                    <a:lnTo>
                      <a:pt x="258" y="200"/>
                    </a:lnTo>
                    <a:lnTo>
                      <a:pt x="270" y="196"/>
                    </a:lnTo>
                    <a:lnTo>
                      <a:pt x="292" y="194"/>
                    </a:lnTo>
                    <a:lnTo>
                      <a:pt x="314" y="194"/>
                    </a:lnTo>
                    <a:lnTo>
                      <a:pt x="318" y="194"/>
                    </a:lnTo>
                    <a:lnTo>
                      <a:pt x="320" y="196"/>
                    </a:lnTo>
                    <a:lnTo>
                      <a:pt x="322" y="200"/>
                    </a:lnTo>
                    <a:lnTo>
                      <a:pt x="322" y="202"/>
                    </a:lnTo>
                    <a:lnTo>
                      <a:pt x="320" y="212"/>
                    </a:lnTo>
                    <a:lnTo>
                      <a:pt x="316" y="222"/>
                    </a:lnTo>
                    <a:lnTo>
                      <a:pt x="312" y="232"/>
                    </a:lnTo>
                    <a:lnTo>
                      <a:pt x="312" y="240"/>
                    </a:lnTo>
                    <a:lnTo>
                      <a:pt x="314" y="244"/>
                    </a:lnTo>
                    <a:lnTo>
                      <a:pt x="318" y="248"/>
                    </a:lnTo>
                    <a:lnTo>
                      <a:pt x="322" y="248"/>
                    </a:lnTo>
                    <a:lnTo>
                      <a:pt x="328" y="250"/>
                    </a:lnTo>
                    <a:lnTo>
                      <a:pt x="362" y="248"/>
                    </a:lnTo>
                    <a:lnTo>
                      <a:pt x="394" y="250"/>
                    </a:lnTo>
                    <a:lnTo>
                      <a:pt x="410" y="252"/>
                    </a:lnTo>
                    <a:lnTo>
                      <a:pt x="422" y="256"/>
                    </a:lnTo>
                    <a:lnTo>
                      <a:pt x="430" y="262"/>
                    </a:lnTo>
                    <a:lnTo>
                      <a:pt x="434" y="266"/>
                    </a:lnTo>
                    <a:lnTo>
                      <a:pt x="436" y="272"/>
                    </a:lnTo>
                    <a:lnTo>
                      <a:pt x="438" y="282"/>
                    </a:lnTo>
                    <a:lnTo>
                      <a:pt x="438" y="292"/>
                    </a:lnTo>
                    <a:lnTo>
                      <a:pt x="438" y="312"/>
                    </a:lnTo>
                    <a:lnTo>
                      <a:pt x="440" y="320"/>
                    </a:lnTo>
                    <a:lnTo>
                      <a:pt x="442" y="328"/>
                    </a:lnTo>
                    <a:lnTo>
                      <a:pt x="446" y="334"/>
                    </a:lnTo>
                    <a:lnTo>
                      <a:pt x="454" y="338"/>
                    </a:lnTo>
                    <a:lnTo>
                      <a:pt x="462" y="342"/>
                    </a:lnTo>
                    <a:lnTo>
                      <a:pt x="470" y="342"/>
                    </a:lnTo>
                    <a:lnTo>
                      <a:pt x="474" y="342"/>
                    </a:lnTo>
                    <a:lnTo>
                      <a:pt x="480" y="340"/>
                    </a:lnTo>
                    <a:lnTo>
                      <a:pt x="488" y="334"/>
                    </a:lnTo>
                    <a:lnTo>
                      <a:pt x="498" y="324"/>
                    </a:lnTo>
                    <a:lnTo>
                      <a:pt x="506" y="316"/>
                    </a:lnTo>
                    <a:lnTo>
                      <a:pt x="512" y="308"/>
                    </a:lnTo>
                    <a:lnTo>
                      <a:pt x="518" y="300"/>
                    </a:lnTo>
                    <a:lnTo>
                      <a:pt x="522" y="290"/>
                    </a:lnTo>
                    <a:lnTo>
                      <a:pt x="522" y="278"/>
                    </a:lnTo>
                    <a:lnTo>
                      <a:pt x="516" y="268"/>
                    </a:lnTo>
                    <a:lnTo>
                      <a:pt x="512" y="264"/>
                    </a:lnTo>
                    <a:lnTo>
                      <a:pt x="508" y="258"/>
                    </a:lnTo>
                    <a:lnTo>
                      <a:pt x="492" y="250"/>
                    </a:lnTo>
                    <a:lnTo>
                      <a:pt x="478" y="242"/>
                    </a:lnTo>
                    <a:lnTo>
                      <a:pt x="472" y="238"/>
                    </a:lnTo>
                    <a:lnTo>
                      <a:pt x="474" y="238"/>
                    </a:lnTo>
                    <a:lnTo>
                      <a:pt x="476" y="236"/>
                    </a:lnTo>
                    <a:lnTo>
                      <a:pt x="482" y="236"/>
                    </a:lnTo>
                    <a:lnTo>
                      <a:pt x="502" y="236"/>
                    </a:lnTo>
                    <a:lnTo>
                      <a:pt x="514" y="238"/>
                    </a:lnTo>
                    <a:lnTo>
                      <a:pt x="524" y="240"/>
                    </a:lnTo>
                    <a:lnTo>
                      <a:pt x="534" y="240"/>
                    </a:lnTo>
                    <a:lnTo>
                      <a:pt x="546" y="240"/>
                    </a:lnTo>
                    <a:lnTo>
                      <a:pt x="558" y="238"/>
                    </a:lnTo>
                    <a:lnTo>
                      <a:pt x="568" y="234"/>
                    </a:lnTo>
                    <a:lnTo>
                      <a:pt x="572" y="230"/>
                    </a:lnTo>
                    <a:lnTo>
                      <a:pt x="574" y="226"/>
                    </a:lnTo>
                    <a:lnTo>
                      <a:pt x="576" y="220"/>
                    </a:lnTo>
                    <a:lnTo>
                      <a:pt x="576" y="212"/>
                    </a:lnTo>
                    <a:lnTo>
                      <a:pt x="572" y="186"/>
                    </a:lnTo>
                    <a:lnTo>
                      <a:pt x="568" y="166"/>
                    </a:lnTo>
                    <a:lnTo>
                      <a:pt x="562" y="150"/>
                    </a:lnTo>
                    <a:lnTo>
                      <a:pt x="584" y="150"/>
                    </a:lnTo>
                    <a:lnTo>
                      <a:pt x="606" y="148"/>
                    </a:lnTo>
                    <a:lnTo>
                      <a:pt x="628" y="146"/>
                    </a:lnTo>
                    <a:lnTo>
                      <a:pt x="634" y="146"/>
                    </a:lnTo>
                    <a:lnTo>
                      <a:pt x="636" y="148"/>
                    </a:lnTo>
                    <a:lnTo>
                      <a:pt x="638" y="150"/>
                    </a:lnTo>
                    <a:lnTo>
                      <a:pt x="636" y="156"/>
                    </a:lnTo>
                    <a:lnTo>
                      <a:pt x="634" y="162"/>
                    </a:lnTo>
                    <a:lnTo>
                      <a:pt x="632" y="170"/>
                    </a:lnTo>
                    <a:lnTo>
                      <a:pt x="632" y="176"/>
                    </a:lnTo>
                    <a:lnTo>
                      <a:pt x="634" y="182"/>
                    </a:lnTo>
                    <a:lnTo>
                      <a:pt x="638" y="184"/>
                    </a:lnTo>
                    <a:lnTo>
                      <a:pt x="642" y="186"/>
                    </a:lnTo>
                    <a:lnTo>
                      <a:pt x="654" y="188"/>
                    </a:lnTo>
                    <a:lnTo>
                      <a:pt x="668" y="186"/>
                    </a:lnTo>
                    <a:lnTo>
                      <a:pt x="680" y="182"/>
                    </a:lnTo>
                    <a:lnTo>
                      <a:pt x="692" y="178"/>
                    </a:lnTo>
                    <a:lnTo>
                      <a:pt x="712" y="168"/>
                    </a:lnTo>
                    <a:lnTo>
                      <a:pt x="720" y="164"/>
                    </a:lnTo>
                    <a:lnTo>
                      <a:pt x="710" y="172"/>
                    </a:lnTo>
                    <a:lnTo>
                      <a:pt x="688" y="188"/>
                    </a:lnTo>
                    <a:lnTo>
                      <a:pt x="678" y="198"/>
                    </a:lnTo>
                    <a:lnTo>
                      <a:pt x="668" y="210"/>
                    </a:lnTo>
                    <a:lnTo>
                      <a:pt x="660" y="220"/>
                    </a:lnTo>
                    <a:lnTo>
                      <a:pt x="658" y="226"/>
                    </a:lnTo>
                    <a:lnTo>
                      <a:pt x="658" y="230"/>
                    </a:lnTo>
                    <a:lnTo>
                      <a:pt x="656" y="242"/>
                    </a:lnTo>
                    <a:lnTo>
                      <a:pt x="654" y="252"/>
                    </a:lnTo>
                    <a:lnTo>
                      <a:pt x="650" y="276"/>
                    </a:lnTo>
                    <a:lnTo>
                      <a:pt x="650" y="286"/>
                    </a:lnTo>
                    <a:lnTo>
                      <a:pt x="652" y="296"/>
                    </a:lnTo>
                    <a:lnTo>
                      <a:pt x="656" y="298"/>
                    </a:lnTo>
                    <a:lnTo>
                      <a:pt x="658" y="302"/>
                    </a:lnTo>
                    <a:lnTo>
                      <a:pt x="662" y="304"/>
                    </a:lnTo>
                    <a:lnTo>
                      <a:pt x="668" y="304"/>
                    </a:lnTo>
                    <a:lnTo>
                      <a:pt x="680" y="306"/>
                    </a:lnTo>
                    <a:lnTo>
                      <a:pt x="688" y="310"/>
                    </a:lnTo>
                    <a:lnTo>
                      <a:pt x="694" y="314"/>
                    </a:lnTo>
                    <a:lnTo>
                      <a:pt x="696" y="320"/>
                    </a:lnTo>
                    <a:lnTo>
                      <a:pt x="698" y="324"/>
                    </a:lnTo>
                    <a:lnTo>
                      <a:pt x="696" y="330"/>
                    </a:lnTo>
                    <a:lnTo>
                      <a:pt x="694" y="336"/>
                    </a:lnTo>
                    <a:lnTo>
                      <a:pt x="690" y="342"/>
                    </a:lnTo>
                    <a:lnTo>
                      <a:pt x="682" y="352"/>
                    </a:lnTo>
                    <a:lnTo>
                      <a:pt x="676" y="358"/>
                    </a:lnTo>
                    <a:lnTo>
                      <a:pt x="670" y="362"/>
                    </a:lnTo>
                    <a:lnTo>
                      <a:pt x="662" y="364"/>
                    </a:lnTo>
                    <a:lnTo>
                      <a:pt x="654" y="362"/>
                    </a:lnTo>
                    <a:lnTo>
                      <a:pt x="646" y="360"/>
                    </a:lnTo>
                    <a:lnTo>
                      <a:pt x="636" y="352"/>
                    </a:lnTo>
                    <a:lnTo>
                      <a:pt x="624" y="346"/>
                    </a:lnTo>
                    <a:lnTo>
                      <a:pt x="612" y="340"/>
                    </a:lnTo>
                    <a:lnTo>
                      <a:pt x="600" y="336"/>
                    </a:lnTo>
                    <a:lnTo>
                      <a:pt x="588" y="336"/>
                    </a:lnTo>
                    <a:lnTo>
                      <a:pt x="576" y="336"/>
                    </a:lnTo>
                    <a:lnTo>
                      <a:pt x="568" y="338"/>
                    </a:lnTo>
                    <a:lnTo>
                      <a:pt x="560" y="340"/>
                    </a:lnTo>
                    <a:lnTo>
                      <a:pt x="554" y="346"/>
                    </a:lnTo>
                    <a:lnTo>
                      <a:pt x="546" y="360"/>
                    </a:lnTo>
                    <a:lnTo>
                      <a:pt x="540" y="374"/>
                    </a:lnTo>
                    <a:lnTo>
                      <a:pt x="540" y="382"/>
                    </a:lnTo>
                    <a:lnTo>
                      <a:pt x="542" y="386"/>
                    </a:lnTo>
                    <a:lnTo>
                      <a:pt x="546" y="390"/>
                    </a:lnTo>
                    <a:lnTo>
                      <a:pt x="554" y="390"/>
                    </a:lnTo>
                    <a:lnTo>
                      <a:pt x="566" y="390"/>
                    </a:lnTo>
                    <a:lnTo>
                      <a:pt x="578" y="390"/>
                    </a:lnTo>
                    <a:lnTo>
                      <a:pt x="610" y="394"/>
                    </a:lnTo>
                    <a:lnTo>
                      <a:pt x="638" y="402"/>
                    </a:lnTo>
                    <a:lnTo>
                      <a:pt x="654" y="408"/>
                    </a:lnTo>
                    <a:lnTo>
                      <a:pt x="662" y="410"/>
                    </a:lnTo>
                    <a:lnTo>
                      <a:pt x="674" y="412"/>
                    </a:lnTo>
                    <a:lnTo>
                      <a:pt x="690" y="412"/>
                    </a:lnTo>
                    <a:lnTo>
                      <a:pt x="706" y="410"/>
                    </a:lnTo>
                    <a:lnTo>
                      <a:pt x="722" y="406"/>
                    </a:lnTo>
                    <a:lnTo>
                      <a:pt x="734" y="400"/>
                    </a:lnTo>
                    <a:lnTo>
                      <a:pt x="738" y="396"/>
                    </a:lnTo>
                    <a:lnTo>
                      <a:pt x="740" y="390"/>
                    </a:lnTo>
                    <a:lnTo>
                      <a:pt x="740" y="386"/>
                    </a:lnTo>
                    <a:lnTo>
                      <a:pt x="738" y="378"/>
                    </a:lnTo>
                    <a:lnTo>
                      <a:pt x="750" y="380"/>
                    </a:lnTo>
                    <a:lnTo>
                      <a:pt x="776" y="386"/>
                    </a:lnTo>
                    <a:lnTo>
                      <a:pt x="790" y="390"/>
                    </a:lnTo>
                    <a:lnTo>
                      <a:pt x="802" y="396"/>
                    </a:lnTo>
                    <a:lnTo>
                      <a:pt x="814" y="404"/>
                    </a:lnTo>
                    <a:lnTo>
                      <a:pt x="818" y="408"/>
                    </a:lnTo>
                    <a:lnTo>
                      <a:pt x="820" y="412"/>
                    </a:lnTo>
                    <a:lnTo>
                      <a:pt x="824" y="420"/>
                    </a:lnTo>
                    <a:lnTo>
                      <a:pt x="830" y="428"/>
                    </a:lnTo>
                    <a:lnTo>
                      <a:pt x="836" y="432"/>
                    </a:lnTo>
                    <a:lnTo>
                      <a:pt x="842" y="434"/>
                    </a:lnTo>
                    <a:lnTo>
                      <a:pt x="850" y="434"/>
                    </a:lnTo>
                    <a:lnTo>
                      <a:pt x="858" y="432"/>
                    </a:lnTo>
                    <a:lnTo>
                      <a:pt x="866" y="428"/>
                    </a:lnTo>
                    <a:lnTo>
                      <a:pt x="876" y="424"/>
                    </a:lnTo>
                    <a:lnTo>
                      <a:pt x="884" y="418"/>
                    </a:lnTo>
                    <a:lnTo>
                      <a:pt x="892" y="414"/>
                    </a:lnTo>
                    <a:lnTo>
                      <a:pt x="906" y="412"/>
                    </a:lnTo>
                    <a:lnTo>
                      <a:pt x="916" y="412"/>
                    </a:lnTo>
                    <a:lnTo>
                      <a:pt x="922" y="410"/>
                    </a:lnTo>
                    <a:lnTo>
                      <a:pt x="928" y="408"/>
                    </a:lnTo>
                    <a:lnTo>
                      <a:pt x="932" y="404"/>
                    </a:lnTo>
                    <a:lnTo>
                      <a:pt x="938" y="396"/>
                    </a:lnTo>
                    <a:lnTo>
                      <a:pt x="950" y="378"/>
                    </a:lnTo>
                    <a:lnTo>
                      <a:pt x="960" y="352"/>
                    </a:lnTo>
                    <a:lnTo>
                      <a:pt x="964" y="352"/>
                    </a:lnTo>
                    <a:lnTo>
                      <a:pt x="974" y="352"/>
                    </a:lnTo>
                    <a:lnTo>
                      <a:pt x="980" y="352"/>
                    </a:lnTo>
                    <a:lnTo>
                      <a:pt x="986" y="354"/>
                    </a:lnTo>
                    <a:lnTo>
                      <a:pt x="992" y="358"/>
                    </a:lnTo>
                    <a:lnTo>
                      <a:pt x="998" y="364"/>
                    </a:lnTo>
                    <a:lnTo>
                      <a:pt x="1004" y="368"/>
                    </a:lnTo>
                    <a:lnTo>
                      <a:pt x="1010" y="370"/>
                    </a:lnTo>
                    <a:lnTo>
                      <a:pt x="1018" y="368"/>
                    </a:lnTo>
                    <a:lnTo>
                      <a:pt x="1028" y="364"/>
                    </a:lnTo>
                    <a:lnTo>
                      <a:pt x="1044" y="356"/>
                    </a:lnTo>
                    <a:lnTo>
                      <a:pt x="1052" y="354"/>
                    </a:lnTo>
                    <a:lnTo>
                      <a:pt x="1060" y="352"/>
                    </a:lnTo>
                    <a:lnTo>
                      <a:pt x="1068" y="354"/>
                    </a:lnTo>
                    <a:lnTo>
                      <a:pt x="1078" y="354"/>
                    </a:lnTo>
                    <a:lnTo>
                      <a:pt x="1096" y="350"/>
                    </a:lnTo>
                    <a:lnTo>
                      <a:pt x="1120" y="346"/>
                    </a:lnTo>
                    <a:lnTo>
                      <a:pt x="1126" y="344"/>
                    </a:lnTo>
                    <a:lnTo>
                      <a:pt x="1132" y="340"/>
                    </a:lnTo>
                    <a:lnTo>
                      <a:pt x="1138" y="336"/>
                    </a:lnTo>
                    <a:lnTo>
                      <a:pt x="1144" y="328"/>
                    </a:lnTo>
                    <a:lnTo>
                      <a:pt x="1148" y="318"/>
                    </a:lnTo>
                    <a:lnTo>
                      <a:pt x="1150" y="304"/>
                    </a:lnTo>
                    <a:lnTo>
                      <a:pt x="1148" y="286"/>
                    </a:lnTo>
                    <a:lnTo>
                      <a:pt x="1146" y="276"/>
                    </a:lnTo>
                    <a:lnTo>
                      <a:pt x="1142" y="266"/>
                    </a:lnTo>
                    <a:lnTo>
                      <a:pt x="1136" y="256"/>
                    </a:lnTo>
                    <a:lnTo>
                      <a:pt x="1130" y="246"/>
                    </a:lnTo>
                    <a:lnTo>
                      <a:pt x="1114" y="230"/>
                    </a:lnTo>
                    <a:lnTo>
                      <a:pt x="1096" y="216"/>
                    </a:lnTo>
                    <a:lnTo>
                      <a:pt x="1080" y="206"/>
                    </a:lnTo>
                    <a:lnTo>
                      <a:pt x="1066" y="196"/>
                    </a:lnTo>
                    <a:lnTo>
                      <a:pt x="1052" y="190"/>
                    </a:lnTo>
                    <a:lnTo>
                      <a:pt x="1060" y="182"/>
                    </a:lnTo>
                    <a:lnTo>
                      <a:pt x="1080" y="164"/>
                    </a:lnTo>
                    <a:lnTo>
                      <a:pt x="1090" y="154"/>
                    </a:lnTo>
                    <a:lnTo>
                      <a:pt x="1102" y="146"/>
                    </a:lnTo>
                    <a:lnTo>
                      <a:pt x="1112" y="140"/>
                    </a:lnTo>
                    <a:lnTo>
                      <a:pt x="1120" y="138"/>
                    </a:lnTo>
                    <a:lnTo>
                      <a:pt x="1126" y="136"/>
                    </a:lnTo>
                    <a:lnTo>
                      <a:pt x="1136" y="128"/>
                    </a:lnTo>
                    <a:lnTo>
                      <a:pt x="1142" y="126"/>
                    </a:lnTo>
                    <a:lnTo>
                      <a:pt x="1144" y="122"/>
                    </a:lnTo>
                    <a:lnTo>
                      <a:pt x="1144" y="118"/>
                    </a:lnTo>
                    <a:lnTo>
                      <a:pt x="1138" y="116"/>
                    </a:lnTo>
                    <a:lnTo>
                      <a:pt x="1134" y="116"/>
                    </a:lnTo>
                    <a:lnTo>
                      <a:pt x="1134" y="114"/>
                    </a:lnTo>
                    <a:lnTo>
                      <a:pt x="1134" y="110"/>
                    </a:lnTo>
                    <a:lnTo>
                      <a:pt x="1134" y="108"/>
                    </a:lnTo>
                    <a:lnTo>
                      <a:pt x="1140" y="100"/>
                    </a:lnTo>
                    <a:lnTo>
                      <a:pt x="1148" y="90"/>
                    </a:lnTo>
                    <a:lnTo>
                      <a:pt x="1166" y="76"/>
                    </a:lnTo>
                    <a:lnTo>
                      <a:pt x="1174" y="68"/>
                    </a:lnTo>
                    <a:lnTo>
                      <a:pt x="1190" y="50"/>
                    </a:lnTo>
                    <a:lnTo>
                      <a:pt x="1204" y="38"/>
                    </a:lnTo>
                    <a:lnTo>
                      <a:pt x="1216" y="28"/>
                    </a:lnTo>
                    <a:lnTo>
                      <a:pt x="1220" y="26"/>
                    </a:lnTo>
                    <a:lnTo>
                      <a:pt x="1222" y="28"/>
                    </a:lnTo>
                    <a:lnTo>
                      <a:pt x="1226" y="34"/>
                    </a:lnTo>
                    <a:lnTo>
                      <a:pt x="1228" y="40"/>
                    </a:lnTo>
                    <a:lnTo>
                      <a:pt x="1234" y="68"/>
                    </a:lnTo>
                    <a:lnTo>
                      <a:pt x="1234" y="74"/>
                    </a:lnTo>
                    <a:lnTo>
                      <a:pt x="1234" y="80"/>
                    </a:lnTo>
                    <a:lnTo>
                      <a:pt x="1230" y="94"/>
                    </a:lnTo>
                    <a:lnTo>
                      <a:pt x="1224" y="108"/>
                    </a:lnTo>
                    <a:lnTo>
                      <a:pt x="1216" y="120"/>
                    </a:lnTo>
                    <a:lnTo>
                      <a:pt x="1212" y="126"/>
                    </a:lnTo>
                    <a:lnTo>
                      <a:pt x="1212" y="136"/>
                    </a:lnTo>
                    <a:lnTo>
                      <a:pt x="1214" y="156"/>
                    </a:lnTo>
                    <a:lnTo>
                      <a:pt x="1218" y="172"/>
                    </a:lnTo>
                    <a:lnTo>
                      <a:pt x="1220" y="180"/>
                    </a:lnTo>
                    <a:lnTo>
                      <a:pt x="1228" y="184"/>
                    </a:lnTo>
                    <a:lnTo>
                      <a:pt x="1236" y="188"/>
                    </a:lnTo>
                    <a:lnTo>
                      <a:pt x="1246" y="190"/>
                    </a:lnTo>
                    <a:lnTo>
                      <a:pt x="1250" y="192"/>
                    </a:lnTo>
                    <a:lnTo>
                      <a:pt x="1252" y="196"/>
                    </a:lnTo>
                    <a:lnTo>
                      <a:pt x="1262" y="204"/>
                    </a:lnTo>
                    <a:lnTo>
                      <a:pt x="1266" y="206"/>
                    </a:lnTo>
                    <a:lnTo>
                      <a:pt x="1272" y="208"/>
                    </a:lnTo>
                    <a:lnTo>
                      <a:pt x="1278" y="204"/>
                    </a:lnTo>
                    <a:lnTo>
                      <a:pt x="1286" y="198"/>
                    </a:lnTo>
                    <a:lnTo>
                      <a:pt x="1280" y="206"/>
                    </a:lnTo>
                    <a:lnTo>
                      <a:pt x="1272" y="222"/>
                    </a:lnTo>
                    <a:lnTo>
                      <a:pt x="1268" y="232"/>
                    </a:lnTo>
                    <a:lnTo>
                      <a:pt x="1266" y="240"/>
                    </a:lnTo>
                    <a:lnTo>
                      <a:pt x="1266" y="246"/>
                    </a:lnTo>
                    <a:lnTo>
                      <a:pt x="1268" y="248"/>
                    </a:lnTo>
                    <a:lnTo>
                      <a:pt x="1270" y="250"/>
                    </a:lnTo>
                    <a:lnTo>
                      <a:pt x="1284" y="252"/>
                    </a:lnTo>
                    <a:lnTo>
                      <a:pt x="1296" y="258"/>
                    </a:lnTo>
                    <a:lnTo>
                      <a:pt x="1304" y="266"/>
                    </a:lnTo>
                    <a:lnTo>
                      <a:pt x="1308" y="270"/>
                    </a:lnTo>
                    <a:lnTo>
                      <a:pt x="1308" y="276"/>
                    </a:lnTo>
                    <a:lnTo>
                      <a:pt x="1310" y="280"/>
                    </a:lnTo>
                    <a:lnTo>
                      <a:pt x="1314" y="282"/>
                    </a:lnTo>
                    <a:lnTo>
                      <a:pt x="1320" y="284"/>
                    </a:lnTo>
                    <a:lnTo>
                      <a:pt x="1326" y="282"/>
                    </a:lnTo>
                    <a:lnTo>
                      <a:pt x="1330" y="280"/>
                    </a:lnTo>
                    <a:lnTo>
                      <a:pt x="1332" y="276"/>
                    </a:lnTo>
                    <a:lnTo>
                      <a:pt x="1332" y="270"/>
                    </a:lnTo>
                    <a:lnTo>
                      <a:pt x="1326" y="264"/>
                    </a:lnTo>
                    <a:lnTo>
                      <a:pt x="1320" y="258"/>
                    </a:lnTo>
                    <a:lnTo>
                      <a:pt x="1318" y="250"/>
                    </a:lnTo>
                    <a:lnTo>
                      <a:pt x="1320" y="246"/>
                    </a:lnTo>
                    <a:lnTo>
                      <a:pt x="1326" y="242"/>
                    </a:lnTo>
                    <a:lnTo>
                      <a:pt x="1332" y="238"/>
                    </a:lnTo>
                    <a:lnTo>
                      <a:pt x="1338" y="238"/>
                    </a:lnTo>
                    <a:lnTo>
                      <a:pt x="1346" y="240"/>
                    </a:lnTo>
                    <a:lnTo>
                      <a:pt x="1352" y="246"/>
                    </a:lnTo>
                    <a:lnTo>
                      <a:pt x="1364" y="258"/>
                    </a:lnTo>
                    <a:lnTo>
                      <a:pt x="1372" y="266"/>
                    </a:lnTo>
                    <a:lnTo>
                      <a:pt x="1382" y="272"/>
                    </a:lnTo>
                    <a:lnTo>
                      <a:pt x="1400" y="224"/>
                    </a:lnTo>
                    <a:lnTo>
                      <a:pt x="1406" y="268"/>
                    </a:lnTo>
                    <a:lnTo>
                      <a:pt x="1412" y="304"/>
                    </a:lnTo>
                    <a:lnTo>
                      <a:pt x="1414" y="318"/>
                    </a:lnTo>
                    <a:lnTo>
                      <a:pt x="1418" y="330"/>
                    </a:lnTo>
                    <a:lnTo>
                      <a:pt x="1430" y="330"/>
                    </a:lnTo>
                    <a:lnTo>
                      <a:pt x="1458" y="326"/>
                    </a:lnTo>
                    <a:lnTo>
                      <a:pt x="1472" y="320"/>
                    </a:lnTo>
                    <a:lnTo>
                      <a:pt x="1484" y="316"/>
                    </a:lnTo>
                    <a:lnTo>
                      <a:pt x="1492" y="308"/>
                    </a:lnTo>
                    <a:lnTo>
                      <a:pt x="1496" y="302"/>
                    </a:lnTo>
                    <a:lnTo>
                      <a:pt x="1496" y="298"/>
                    </a:lnTo>
                    <a:lnTo>
                      <a:pt x="1496" y="294"/>
                    </a:lnTo>
                    <a:lnTo>
                      <a:pt x="1498" y="292"/>
                    </a:lnTo>
                    <a:lnTo>
                      <a:pt x="1500" y="292"/>
                    </a:lnTo>
                    <a:lnTo>
                      <a:pt x="1504" y="294"/>
                    </a:lnTo>
                    <a:lnTo>
                      <a:pt x="1510" y="302"/>
                    </a:lnTo>
                    <a:lnTo>
                      <a:pt x="1520" y="314"/>
                    </a:lnTo>
                    <a:lnTo>
                      <a:pt x="1532" y="330"/>
                    </a:lnTo>
                    <a:lnTo>
                      <a:pt x="1544" y="344"/>
                    </a:lnTo>
                    <a:lnTo>
                      <a:pt x="1556" y="354"/>
                    </a:lnTo>
                    <a:lnTo>
                      <a:pt x="1560" y="358"/>
                    </a:lnTo>
                    <a:lnTo>
                      <a:pt x="1566" y="360"/>
                    </a:lnTo>
                    <a:lnTo>
                      <a:pt x="1572" y="360"/>
                    </a:lnTo>
                    <a:lnTo>
                      <a:pt x="1578" y="358"/>
                    </a:lnTo>
                    <a:lnTo>
                      <a:pt x="1584" y="354"/>
                    </a:lnTo>
                    <a:lnTo>
                      <a:pt x="1590" y="346"/>
                    </a:lnTo>
                    <a:lnTo>
                      <a:pt x="1604" y="330"/>
                    </a:lnTo>
                    <a:lnTo>
                      <a:pt x="1616" y="308"/>
                    </a:lnTo>
                    <a:lnTo>
                      <a:pt x="1638" y="264"/>
                    </a:lnTo>
                    <a:lnTo>
                      <a:pt x="1652" y="234"/>
                    </a:lnTo>
                    <a:lnTo>
                      <a:pt x="1656" y="226"/>
                    </a:lnTo>
                    <a:lnTo>
                      <a:pt x="1658" y="216"/>
                    </a:lnTo>
                    <a:lnTo>
                      <a:pt x="1660" y="206"/>
                    </a:lnTo>
                    <a:lnTo>
                      <a:pt x="1658" y="196"/>
                    </a:lnTo>
                    <a:lnTo>
                      <a:pt x="1656" y="186"/>
                    </a:lnTo>
                    <a:lnTo>
                      <a:pt x="1650" y="176"/>
                    </a:lnTo>
                    <a:lnTo>
                      <a:pt x="1642" y="166"/>
                    </a:lnTo>
                    <a:lnTo>
                      <a:pt x="1630" y="158"/>
                    </a:lnTo>
                    <a:lnTo>
                      <a:pt x="1630" y="146"/>
                    </a:lnTo>
                    <a:lnTo>
                      <a:pt x="1658" y="140"/>
                    </a:lnTo>
                    <a:lnTo>
                      <a:pt x="1682" y="136"/>
                    </a:lnTo>
                    <a:lnTo>
                      <a:pt x="1692" y="134"/>
                    </a:lnTo>
                    <a:lnTo>
                      <a:pt x="1700" y="134"/>
                    </a:lnTo>
                    <a:lnTo>
                      <a:pt x="1704" y="138"/>
                    </a:lnTo>
                    <a:lnTo>
                      <a:pt x="1710" y="144"/>
                    </a:lnTo>
                    <a:lnTo>
                      <a:pt x="1718" y="158"/>
                    </a:lnTo>
                    <a:lnTo>
                      <a:pt x="1722" y="162"/>
                    </a:lnTo>
                    <a:lnTo>
                      <a:pt x="1726" y="164"/>
                    </a:lnTo>
                    <a:lnTo>
                      <a:pt x="1728" y="164"/>
                    </a:lnTo>
                    <a:lnTo>
                      <a:pt x="1730" y="158"/>
                    </a:lnTo>
                    <a:lnTo>
                      <a:pt x="1734" y="136"/>
                    </a:lnTo>
                    <a:lnTo>
                      <a:pt x="1738" y="114"/>
                    </a:lnTo>
                    <a:lnTo>
                      <a:pt x="1740" y="104"/>
                    </a:lnTo>
                    <a:lnTo>
                      <a:pt x="1744" y="96"/>
                    </a:lnTo>
                    <a:lnTo>
                      <a:pt x="1750" y="88"/>
                    </a:lnTo>
                    <a:lnTo>
                      <a:pt x="1756" y="84"/>
                    </a:lnTo>
                    <a:lnTo>
                      <a:pt x="1762" y="96"/>
                    </a:lnTo>
                    <a:lnTo>
                      <a:pt x="1768" y="108"/>
                    </a:lnTo>
                    <a:lnTo>
                      <a:pt x="1778" y="124"/>
                    </a:lnTo>
                    <a:lnTo>
                      <a:pt x="1790" y="138"/>
                    </a:lnTo>
                    <a:lnTo>
                      <a:pt x="1800" y="146"/>
                    </a:lnTo>
                    <a:lnTo>
                      <a:pt x="1808" y="152"/>
                    </a:lnTo>
                    <a:lnTo>
                      <a:pt x="1818" y="156"/>
                    </a:lnTo>
                    <a:lnTo>
                      <a:pt x="1830" y="160"/>
                    </a:lnTo>
                    <a:lnTo>
                      <a:pt x="1842" y="164"/>
                    </a:lnTo>
                    <a:lnTo>
                      <a:pt x="1856" y="164"/>
                    </a:lnTo>
                    <a:lnTo>
                      <a:pt x="1884" y="162"/>
                    </a:lnTo>
                    <a:lnTo>
                      <a:pt x="1908" y="158"/>
                    </a:lnTo>
                    <a:lnTo>
                      <a:pt x="1928" y="152"/>
                    </a:lnTo>
                    <a:lnTo>
                      <a:pt x="1944" y="142"/>
                    </a:lnTo>
                    <a:lnTo>
                      <a:pt x="1956" y="132"/>
                    </a:lnTo>
                    <a:lnTo>
                      <a:pt x="1960" y="126"/>
                    </a:lnTo>
                    <a:lnTo>
                      <a:pt x="1964" y="120"/>
                    </a:lnTo>
                    <a:lnTo>
                      <a:pt x="1966" y="114"/>
                    </a:lnTo>
                    <a:lnTo>
                      <a:pt x="1966" y="106"/>
                    </a:lnTo>
                    <a:lnTo>
                      <a:pt x="1964" y="100"/>
                    </a:lnTo>
                    <a:lnTo>
                      <a:pt x="1962" y="92"/>
                    </a:lnTo>
                    <a:lnTo>
                      <a:pt x="1960" y="86"/>
                    </a:lnTo>
                    <a:lnTo>
                      <a:pt x="1960" y="80"/>
                    </a:lnTo>
                    <a:lnTo>
                      <a:pt x="1960" y="76"/>
                    </a:lnTo>
                    <a:lnTo>
                      <a:pt x="1962" y="72"/>
                    </a:lnTo>
                    <a:lnTo>
                      <a:pt x="1970" y="66"/>
                    </a:lnTo>
                    <a:lnTo>
                      <a:pt x="1978" y="62"/>
                    </a:lnTo>
                    <a:lnTo>
                      <a:pt x="1990" y="60"/>
                    </a:lnTo>
                    <a:lnTo>
                      <a:pt x="1998" y="60"/>
                    </a:lnTo>
                    <a:lnTo>
                      <a:pt x="2008" y="6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3" name="Freeform 2862"/>
              <p:cNvSpPr>
                <a:spLocks/>
              </p:cNvSpPr>
              <p:nvPr/>
            </p:nvSpPr>
            <p:spPr bwMode="auto">
              <a:xfrm>
                <a:off x="1864" y="1330"/>
                <a:ext cx="310" cy="170"/>
              </a:xfrm>
              <a:custGeom>
                <a:avLst/>
                <a:gdLst>
                  <a:gd name="T0" fmla="*/ 62 w 310"/>
                  <a:gd name="T1" fmla="*/ 56 h 170"/>
                  <a:gd name="T2" fmla="*/ 76 w 310"/>
                  <a:gd name="T3" fmla="*/ 66 h 170"/>
                  <a:gd name="T4" fmla="*/ 92 w 310"/>
                  <a:gd name="T5" fmla="*/ 74 h 170"/>
                  <a:gd name="T6" fmla="*/ 112 w 310"/>
                  <a:gd name="T7" fmla="*/ 78 h 170"/>
                  <a:gd name="T8" fmla="*/ 132 w 310"/>
                  <a:gd name="T9" fmla="*/ 82 h 170"/>
                  <a:gd name="T10" fmla="*/ 154 w 310"/>
                  <a:gd name="T11" fmla="*/ 82 h 170"/>
                  <a:gd name="T12" fmla="*/ 176 w 310"/>
                  <a:gd name="T13" fmla="*/ 78 h 170"/>
                  <a:gd name="T14" fmla="*/ 196 w 310"/>
                  <a:gd name="T15" fmla="*/ 72 h 170"/>
                  <a:gd name="T16" fmla="*/ 206 w 310"/>
                  <a:gd name="T17" fmla="*/ 66 h 170"/>
                  <a:gd name="T18" fmla="*/ 214 w 310"/>
                  <a:gd name="T19" fmla="*/ 60 h 170"/>
                  <a:gd name="T20" fmla="*/ 220 w 310"/>
                  <a:gd name="T21" fmla="*/ 64 h 170"/>
                  <a:gd name="T22" fmla="*/ 226 w 310"/>
                  <a:gd name="T23" fmla="*/ 66 h 170"/>
                  <a:gd name="T24" fmla="*/ 234 w 310"/>
                  <a:gd name="T25" fmla="*/ 68 h 170"/>
                  <a:gd name="T26" fmla="*/ 244 w 310"/>
                  <a:gd name="T27" fmla="*/ 68 h 170"/>
                  <a:gd name="T28" fmla="*/ 252 w 310"/>
                  <a:gd name="T29" fmla="*/ 64 h 170"/>
                  <a:gd name="T30" fmla="*/ 264 w 310"/>
                  <a:gd name="T31" fmla="*/ 58 h 170"/>
                  <a:gd name="T32" fmla="*/ 274 w 310"/>
                  <a:gd name="T33" fmla="*/ 46 h 170"/>
                  <a:gd name="T34" fmla="*/ 290 w 310"/>
                  <a:gd name="T35" fmla="*/ 22 h 170"/>
                  <a:gd name="T36" fmla="*/ 302 w 310"/>
                  <a:gd name="T37" fmla="*/ 8 h 170"/>
                  <a:gd name="T38" fmla="*/ 308 w 310"/>
                  <a:gd name="T39" fmla="*/ 2 h 170"/>
                  <a:gd name="T40" fmla="*/ 310 w 310"/>
                  <a:gd name="T41" fmla="*/ 0 h 170"/>
                  <a:gd name="T42" fmla="*/ 310 w 310"/>
                  <a:gd name="T43" fmla="*/ 12 h 170"/>
                  <a:gd name="T44" fmla="*/ 306 w 310"/>
                  <a:gd name="T45" fmla="*/ 38 h 170"/>
                  <a:gd name="T46" fmla="*/ 304 w 310"/>
                  <a:gd name="T47" fmla="*/ 54 h 170"/>
                  <a:gd name="T48" fmla="*/ 300 w 310"/>
                  <a:gd name="T49" fmla="*/ 68 h 170"/>
                  <a:gd name="T50" fmla="*/ 292 w 310"/>
                  <a:gd name="T51" fmla="*/ 80 h 170"/>
                  <a:gd name="T52" fmla="*/ 284 w 310"/>
                  <a:gd name="T53" fmla="*/ 90 h 170"/>
                  <a:gd name="T54" fmla="*/ 276 w 310"/>
                  <a:gd name="T55" fmla="*/ 94 h 170"/>
                  <a:gd name="T56" fmla="*/ 272 w 310"/>
                  <a:gd name="T57" fmla="*/ 96 h 170"/>
                  <a:gd name="T58" fmla="*/ 270 w 310"/>
                  <a:gd name="T59" fmla="*/ 96 h 170"/>
                  <a:gd name="T60" fmla="*/ 268 w 310"/>
                  <a:gd name="T61" fmla="*/ 94 h 170"/>
                  <a:gd name="T62" fmla="*/ 272 w 310"/>
                  <a:gd name="T63" fmla="*/ 90 h 170"/>
                  <a:gd name="T64" fmla="*/ 274 w 310"/>
                  <a:gd name="T65" fmla="*/ 86 h 170"/>
                  <a:gd name="T66" fmla="*/ 270 w 310"/>
                  <a:gd name="T67" fmla="*/ 98 h 170"/>
                  <a:gd name="T68" fmla="*/ 266 w 310"/>
                  <a:gd name="T69" fmla="*/ 110 h 170"/>
                  <a:gd name="T70" fmla="*/ 258 w 310"/>
                  <a:gd name="T71" fmla="*/ 124 h 170"/>
                  <a:gd name="T72" fmla="*/ 252 w 310"/>
                  <a:gd name="T73" fmla="*/ 132 h 170"/>
                  <a:gd name="T74" fmla="*/ 246 w 310"/>
                  <a:gd name="T75" fmla="*/ 138 h 170"/>
                  <a:gd name="T76" fmla="*/ 238 w 310"/>
                  <a:gd name="T77" fmla="*/ 144 h 170"/>
                  <a:gd name="T78" fmla="*/ 228 w 310"/>
                  <a:gd name="T79" fmla="*/ 148 h 170"/>
                  <a:gd name="T80" fmla="*/ 216 w 310"/>
                  <a:gd name="T81" fmla="*/ 152 h 170"/>
                  <a:gd name="T82" fmla="*/ 204 w 310"/>
                  <a:gd name="T83" fmla="*/ 154 h 170"/>
                  <a:gd name="T84" fmla="*/ 190 w 310"/>
                  <a:gd name="T85" fmla="*/ 154 h 170"/>
                  <a:gd name="T86" fmla="*/ 174 w 310"/>
                  <a:gd name="T87" fmla="*/ 152 h 170"/>
                  <a:gd name="T88" fmla="*/ 162 w 310"/>
                  <a:gd name="T89" fmla="*/ 158 h 170"/>
                  <a:gd name="T90" fmla="*/ 150 w 310"/>
                  <a:gd name="T91" fmla="*/ 162 h 170"/>
                  <a:gd name="T92" fmla="*/ 136 w 310"/>
                  <a:gd name="T93" fmla="*/ 168 h 170"/>
                  <a:gd name="T94" fmla="*/ 120 w 310"/>
                  <a:gd name="T95" fmla="*/ 170 h 170"/>
                  <a:gd name="T96" fmla="*/ 104 w 310"/>
                  <a:gd name="T97" fmla="*/ 168 h 170"/>
                  <a:gd name="T98" fmla="*/ 96 w 310"/>
                  <a:gd name="T99" fmla="*/ 166 h 170"/>
                  <a:gd name="T100" fmla="*/ 88 w 310"/>
                  <a:gd name="T101" fmla="*/ 162 h 170"/>
                  <a:gd name="T102" fmla="*/ 80 w 310"/>
                  <a:gd name="T103" fmla="*/ 156 h 170"/>
                  <a:gd name="T104" fmla="*/ 74 w 310"/>
                  <a:gd name="T105" fmla="*/ 148 h 170"/>
                  <a:gd name="T106" fmla="*/ 42 w 310"/>
                  <a:gd name="T107" fmla="*/ 106 h 170"/>
                  <a:gd name="T108" fmla="*/ 36 w 310"/>
                  <a:gd name="T109" fmla="*/ 96 h 170"/>
                  <a:gd name="T110" fmla="*/ 32 w 310"/>
                  <a:gd name="T111" fmla="*/ 94 h 170"/>
                  <a:gd name="T112" fmla="*/ 20 w 310"/>
                  <a:gd name="T113" fmla="*/ 86 h 170"/>
                  <a:gd name="T114" fmla="*/ 12 w 310"/>
                  <a:gd name="T115" fmla="*/ 78 h 170"/>
                  <a:gd name="T116" fmla="*/ 8 w 310"/>
                  <a:gd name="T117" fmla="*/ 68 h 170"/>
                  <a:gd name="T118" fmla="*/ 2 w 310"/>
                  <a:gd name="T119" fmla="*/ 56 h 170"/>
                  <a:gd name="T120" fmla="*/ 0 w 310"/>
                  <a:gd name="T121" fmla="*/ 42 h 170"/>
                  <a:gd name="T122" fmla="*/ 62 w 310"/>
                  <a:gd name="T123" fmla="*/ 56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
                  <a:gd name="T187" fmla="*/ 0 h 170"/>
                  <a:gd name="T188" fmla="*/ 310 w 310"/>
                  <a:gd name="T189" fmla="*/ 170 h 1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 h="170">
                    <a:moveTo>
                      <a:pt x="62" y="56"/>
                    </a:moveTo>
                    <a:lnTo>
                      <a:pt x="76" y="66"/>
                    </a:lnTo>
                    <a:lnTo>
                      <a:pt x="92" y="74"/>
                    </a:lnTo>
                    <a:lnTo>
                      <a:pt x="112" y="78"/>
                    </a:lnTo>
                    <a:lnTo>
                      <a:pt x="132" y="82"/>
                    </a:lnTo>
                    <a:lnTo>
                      <a:pt x="154" y="82"/>
                    </a:lnTo>
                    <a:lnTo>
                      <a:pt x="176" y="78"/>
                    </a:lnTo>
                    <a:lnTo>
                      <a:pt x="196" y="72"/>
                    </a:lnTo>
                    <a:lnTo>
                      <a:pt x="206" y="66"/>
                    </a:lnTo>
                    <a:lnTo>
                      <a:pt x="214" y="60"/>
                    </a:lnTo>
                    <a:lnTo>
                      <a:pt x="220" y="64"/>
                    </a:lnTo>
                    <a:lnTo>
                      <a:pt x="226" y="66"/>
                    </a:lnTo>
                    <a:lnTo>
                      <a:pt x="234" y="68"/>
                    </a:lnTo>
                    <a:lnTo>
                      <a:pt x="244" y="68"/>
                    </a:lnTo>
                    <a:lnTo>
                      <a:pt x="252" y="64"/>
                    </a:lnTo>
                    <a:lnTo>
                      <a:pt x="264" y="58"/>
                    </a:lnTo>
                    <a:lnTo>
                      <a:pt x="274" y="46"/>
                    </a:lnTo>
                    <a:lnTo>
                      <a:pt x="290" y="22"/>
                    </a:lnTo>
                    <a:lnTo>
                      <a:pt x="302" y="8"/>
                    </a:lnTo>
                    <a:lnTo>
                      <a:pt x="308" y="2"/>
                    </a:lnTo>
                    <a:lnTo>
                      <a:pt x="310" y="0"/>
                    </a:lnTo>
                    <a:lnTo>
                      <a:pt x="310" y="12"/>
                    </a:lnTo>
                    <a:lnTo>
                      <a:pt x="306" y="38"/>
                    </a:lnTo>
                    <a:lnTo>
                      <a:pt x="304" y="54"/>
                    </a:lnTo>
                    <a:lnTo>
                      <a:pt x="300" y="68"/>
                    </a:lnTo>
                    <a:lnTo>
                      <a:pt x="292" y="80"/>
                    </a:lnTo>
                    <a:lnTo>
                      <a:pt x="284" y="90"/>
                    </a:lnTo>
                    <a:lnTo>
                      <a:pt x="276" y="94"/>
                    </a:lnTo>
                    <a:lnTo>
                      <a:pt x="272" y="96"/>
                    </a:lnTo>
                    <a:lnTo>
                      <a:pt x="270" y="96"/>
                    </a:lnTo>
                    <a:lnTo>
                      <a:pt x="268" y="94"/>
                    </a:lnTo>
                    <a:lnTo>
                      <a:pt x="272" y="90"/>
                    </a:lnTo>
                    <a:lnTo>
                      <a:pt x="274" y="86"/>
                    </a:lnTo>
                    <a:lnTo>
                      <a:pt x="270" y="98"/>
                    </a:lnTo>
                    <a:lnTo>
                      <a:pt x="266" y="110"/>
                    </a:lnTo>
                    <a:lnTo>
                      <a:pt x="258" y="124"/>
                    </a:lnTo>
                    <a:lnTo>
                      <a:pt x="252" y="132"/>
                    </a:lnTo>
                    <a:lnTo>
                      <a:pt x="246" y="138"/>
                    </a:lnTo>
                    <a:lnTo>
                      <a:pt x="238" y="144"/>
                    </a:lnTo>
                    <a:lnTo>
                      <a:pt x="228" y="148"/>
                    </a:lnTo>
                    <a:lnTo>
                      <a:pt x="216" y="152"/>
                    </a:lnTo>
                    <a:lnTo>
                      <a:pt x="204" y="154"/>
                    </a:lnTo>
                    <a:lnTo>
                      <a:pt x="190" y="154"/>
                    </a:lnTo>
                    <a:lnTo>
                      <a:pt x="174" y="152"/>
                    </a:lnTo>
                    <a:lnTo>
                      <a:pt x="162" y="158"/>
                    </a:lnTo>
                    <a:lnTo>
                      <a:pt x="150" y="162"/>
                    </a:lnTo>
                    <a:lnTo>
                      <a:pt x="136" y="168"/>
                    </a:lnTo>
                    <a:lnTo>
                      <a:pt x="120" y="170"/>
                    </a:lnTo>
                    <a:lnTo>
                      <a:pt x="104" y="168"/>
                    </a:lnTo>
                    <a:lnTo>
                      <a:pt x="96" y="166"/>
                    </a:lnTo>
                    <a:lnTo>
                      <a:pt x="88" y="162"/>
                    </a:lnTo>
                    <a:lnTo>
                      <a:pt x="80" y="156"/>
                    </a:lnTo>
                    <a:lnTo>
                      <a:pt x="74" y="148"/>
                    </a:lnTo>
                    <a:lnTo>
                      <a:pt x="42" y="106"/>
                    </a:lnTo>
                    <a:lnTo>
                      <a:pt x="36" y="96"/>
                    </a:lnTo>
                    <a:lnTo>
                      <a:pt x="32" y="94"/>
                    </a:lnTo>
                    <a:lnTo>
                      <a:pt x="20" y="86"/>
                    </a:lnTo>
                    <a:lnTo>
                      <a:pt x="12" y="78"/>
                    </a:lnTo>
                    <a:lnTo>
                      <a:pt x="8" y="68"/>
                    </a:lnTo>
                    <a:lnTo>
                      <a:pt x="2" y="56"/>
                    </a:lnTo>
                    <a:lnTo>
                      <a:pt x="0" y="42"/>
                    </a:lnTo>
                    <a:lnTo>
                      <a:pt x="62" y="56"/>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4" name="Freeform 2863"/>
              <p:cNvSpPr>
                <a:spLocks/>
              </p:cNvSpPr>
              <p:nvPr/>
            </p:nvSpPr>
            <p:spPr bwMode="auto">
              <a:xfrm>
                <a:off x="1700" y="1376"/>
                <a:ext cx="84" cy="128"/>
              </a:xfrm>
              <a:custGeom>
                <a:avLst/>
                <a:gdLst>
                  <a:gd name="T0" fmla="*/ 52 w 84"/>
                  <a:gd name="T1" fmla="*/ 0 h 128"/>
                  <a:gd name="T2" fmla="*/ 42 w 84"/>
                  <a:gd name="T3" fmla="*/ 16 h 128"/>
                  <a:gd name="T4" fmla="*/ 32 w 84"/>
                  <a:gd name="T5" fmla="*/ 34 h 128"/>
                  <a:gd name="T6" fmla="*/ 26 w 84"/>
                  <a:gd name="T7" fmla="*/ 42 h 128"/>
                  <a:gd name="T8" fmla="*/ 20 w 84"/>
                  <a:gd name="T9" fmla="*/ 48 h 128"/>
                  <a:gd name="T10" fmla="*/ 12 w 84"/>
                  <a:gd name="T11" fmla="*/ 54 h 128"/>
                  <a:gd name="T12" fmla="*/ 4 w 84"/>
                  <a:gd name="T13" fmla="*/ 54 h 128"/>
                  <a:gd name="T14" fmla="*/ 0 w 84"/>
                  <a:gd name="T15" fmla="*/ 56 h 128"/>
                  <a:gd name="T16" fmla="*/ 0 w 84"/>
                  <a:gd name="T17" fmla="*/ 58 h 128"/>
                  <a:gd name="T18" fmla="*/ 12 w 84"/>
                  <a:gd name="T19" fmla="*/ 64 h 128"/>
                  <a:gd name="T20" fmla="*/ 20 w 84"/>
                  <a:gd name="T21" fmla="*/ 70 h 128"/>
                  <a:gd name="T22" fmla="*/ 26 w 84"/>
                  <a:gd name="T23" fmla="*/ 76 h 128"/>
                  <a:gd name="T24" fmla="*/ 32 w 84"/>
                  <a:gd name="T25" fmla="*/ 84 h 128"/>
                  <a:gd name="T26" fmla="*/ 34 w 84"/>
                  <a:gd name="T27" fmla="*/ 92 h 128"/>
                  <a:gd name="T28" fmla="*/ 36 w 84"/>
                  <a:gd name="T29" fmla="*/ 106 h 128"/>
                  <a:gd name="T30" fmla="*/ 38 w 84"/>
                  <a:gd name="T31" fmla="*/ 118 h 128"/>
                  <a:gd name="T32" fmla="*/ 42 w 84"/>
                  <a:gd name="T33" fmla="*/ 128 h 128"/>
                  <a:gd name="T34" fmla="*/ 42 w 84"/>
                  <a:gd name="T35" fmla="*/ 122 h 128"/>
                  <a:gd name="T36" fmla="*/ 46 w 84"/>
                  <a:gd name="T37" fmla="*/ 106 h 128"/>
                  <a:gd name="T38" fmla="*/ 50 w 84"/>
                  <a:gd name="T39" fmla="*/ 98 h 128"/>
                  <a:gd name="T40" fmla="*/ 56 w 84"/>
                  <a:gd name="T41" fmla="*/ 90 h 128"/>
                  <a:gd name="T42" fmla="*/ 62 w 84"/>
                  <a:gd name="T43" fmla="*/ 82 h 128"/>
                  <a:gd name="T44" fmla="*/ 72 w 84"/>
                  <a:gd name="T45" fmla="*/ 76 h 128"/>
                  <a:gd name="T46" fmla="*/ 78 w 84"/>
                  <a:gd name="T47" fmla="*/ 72 h 128"/>
                  <a:gd name="T48" fmla="*/ 82 w 84"/>
                  <a:gd name="T49" fmla="*/ 66 h 128"/>
                  <a:gd name="T50" fmla="*/ 84 w 84"/>
                  <a:gd name="T51" fmla="*/ 60 h 128"/>
                  <a:gd name="T52" fmla="*/ 82 w 84"/>
                  <a:gd name="T53" fmla="*/ 52 h 128"/>
                  <a:gd name="T54" fmla="*/ 78 w 84"/>
                  <a:gd name="T55" fmla="*/ 42 h 128"/>
                  <a:gd name="T56" fmla="*/ 74 w 84"/>
                  <a:gd name="T57" fmla="*/ 36 h 128"/>
                  <a:gd name="T58" fmla="*/ 52 w 84"/>
                  <a:gd name="T59" fmla="*/ 0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128"/>
                  <a:gd name="T92" fmla="*/ 84 w 84"/>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128">
                    <a:moveTo>
                      <a:pt x="52" y="0"/>
                    </a:moveTo>
                    <a:lnTo>
                      <a:pt x="42" y="16"/>
                    </a:lnTo>
                    <a:lnTo>
                      <a:pt x="32" y="34"/>
                    </a:lnTo>
                    <a:lnTo>
                      <a:pt x="26" y="42"/>
                    </a:lnTo>
                    <a:lnTo>
                      <a:pt x="20" y="48"/>
                    </a:lnTo>
                    <a:lnTo>
                      <a:pt x="12" y="54"/>
                    </a:lnTo>
                    <a:lnTo>
                      <a:pt x="4" y="54"/>
                    </a:lnTo>
                    <a:lnTo>
                      <a:pt x="0" y="56"/>
                    </a:lnTo>
                    <a:lnTo>
                      <a:pt x="0" y="58"/>
                    </a:lnTo>
                    <a:lnTo>
                      <a:pt x="12" y="64"/>
                    </a:lnTo>
                    <a:lnTo>
                      <a:pt x="20" y="70"/>
                    </a:lnTo>
                    <a:lnTo>
                      <a:pt x="26" y="76"/>
                    </a:lnTo>
                    <a:lnTo>
                      <a:pt x="32" y="84"/>
                    </a:lnTo>
                    <a:lnTo>
                      <a:pt x="34" y="92"/>
                    </a:lnTo>
                    <a:lnTo>
                      <a:pt x="36" y="106"/>
                    </a:lnTo>
                    <a:lnTo>
                      <a:pt x="38" y="118"/>
                    </a:lnTo>
                    <a:lnTo>
                      <a:pt x="42" y="128"/>
                    </a:lnTo>
                    <a:lnTo>
                      <a:pt x="42" y="122"/>
                    </a:lnTo>
                    <a:lnTo>
                      <a:pt x="46" y="106"/>
                    </a:lnTo>
                    <a:lnTo>
                      <a:pt x="50" y="98"/>
                    </a:lnTo>
                    <a:lnTo>
                      <a:pt x="56" y="90"/>
                    </a:lnTo>
                    <a:lnTo>
                      <a:pt x="62" y="82"/>
                    </a:lnTo>
                    <a:lnTo>
                      <a:pt x="72" y="76"/>
                    </a:lnTo>
                    <a:lnTo>
                      <a:pt x="78" y="72"/>
                    </a:lnTo>
                    <a:lnTo>
                      <a:pt x="82" y="66"/>
                    </a:lnTo>
                    <a:lnTo>
                      <a:pt x="84" y="60"/>
                    </a:lnTo>
                    <a:lnTo>
                      <a:pt x="82" y="52"/>
                    </a:lnTo>
                    <a:lnTo>
                      <a:pt x="78" y="42"/>
                    </a:lnTo>
                    <a:lnTo>
                      <a:pt x="74" y="36"/>
                    </a:lnTo>
                    <a:lnTo>
                      <a:pt x="52"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5" name="Freeform 2864"/>
              <p:cNvSpPr>
                <a:spLocks/>
              </p:cNvSpPr>
              <p:nvPr/>
            </p:nvSpPr>
            <p:spPr bwMode="auto">
              <a:xfrm>
                <a:off x="818" y="1094"/>
                <a:ext cx="154" cy="104"/>
              </a:xfrm>
              <a:custGeom>
                <a:avLst/>
                <a:gdLst>
                  <a:gd name="T0" fmla="*/ 0 w 154"/>
                  <a:gd name="T1" fmla="*/ 52 h 104"/>
                  <a:gd name="T2" fmla="*/ 16 w 154"/>
                  <a:gd name="T3" fmla="*/ 54 h 104"/>
                  <a:gd name="T4" fmla="*/ 32 w 154"/>
                  <a:gd name="T5" fmla="*/ 56 h 104"/>
                  <a:gd name="T6" fmla="*/ 54 w 154"/>
                  <a:gd name="T7" fmla="*/ 54 h 104"/>
                  <a:gd name="T8" fmla="*/ 76 w 154"/>
                  <a:gd name="T9" fmla="*/ 52 h 104"/>
                  <a:gd name="T10" fmla="*/ 86 w 154"/>
                  <a:gd name="T11" fmla="*/ 48 h 104"/>
                  <a:gd name="T12" fmla="*/ 96 w 154"/>
                  <a:gd name="T13" fmla="*/ 44 h 104"/>
                  <a:gd name="T14" fmla="*/ 106 w 154"/>
                  <a:gd name="T15" fmla="*/ 38 h 104"/>
                  <a:gd name="T16" fmla="*/ 116 w 154"/>
                  <a:gd name="T17" fmla="*/ 30 h 104"/>
                  <a:gd name="T18" fmla="*/ 122 w 154"/>
                  <a:gd name="T19" fmla="*/ 22 h 104"/>
                  <a:gd name="T20" fmla="*/ 130 w 154"/>
                  <a:gd name="T21" fmla="*/ 12 h 104"/>
                  <a:gd name="T22" fmla="*/ 136 w 154"/>
                  <a:gd name="T23" fmla="*/ 4 h 104"/>
                  <a:gd name="T24" fmla="*/ 142 w 154"/>
                  <a:gd name="T25" fmla="*/ 0 h 104"/>
                  <a:gd name="T26" fmla="*/ 148 w 154"/>
                  <a:gd name="T27" fmla="*/ 2 h 104"/>
                  <a:gd name="T28" fmla="*/ 152 w 154"/>
                  <a:gd name="T29" fmla="*/ 8 h 104"/>
                  <a:gd name="T30" fmla="*/ 154 w 154"/>
                  <a:gd name="T31" fmla="*/ 14 h 104"/>
                  <a:gd name="T32" fmla="*/ 154 w 154"/>
                  <a:gd name="T33" fmla="*/ 22 h 104"/>
                  <a:gd name="T34" fmla="*/ 152 w 154"/>
                  <a:gd name="T35" fmla="*/ 28 h 104"/>
                  <a:gd name="T36" fmla="*/ 144 w 154"/>
                  <a:gd name="T37" fmla="*/ 34 h 104"/>
                  <a:gd name="T38" fmla="*/ 126 w 154"/>
                  <a:gd name="T39" fmla="*/ 42 h 104"/>
                  <a:gd name="T40" fmla="*/ 112 w 154"/>
                  <a:gd name="T41" fmla="*/ 50 h 104"/>
                  <a:gd name="T42" fmla="*/ 104 w 154"/>
                  <a:gd name="T43" fmla="*/ 60 h 104"/>
                  <a:gd name="T44" fmla="*/ 100 w 154"/>
                  <a:gd name="T45" fmla="*/ 66 h 104"/>
                  <a:gd name="T46" fmla="*/ 100 w 154"/>
                  <a:gd name="T47" fmla="*/ 70 h 104"/>
                  <a:gd name="T48" fmla="*/ 98 w 154"/>
                  <a:gd name="T49" fmla="*/ 76 h 104"/>
                  <a:gd name="T50" fmla="*/ 96 w 154"/>
                  <a:gd name="T51" fmla="*/ 82 h 104"/>
                  <a:gd name="T52" fmla="*/ 84 w 154"/>
                  <a:gd name="T53" fmla="*/ 92 h 104"/>
                  <a:gd name="T54" fmla="*/ 72 w 154"/>
                  <a:gd name="T55" fmla="*/ 100 h 104"/>
                  <a:gd name="T56" fmla="*/ 60 w 154"/>
                  <a:gd name="T57" fmla="*/ 104 h 104"/>
                  <a:gd name="T58" fmla="*/ 54 w 154"/>
                  <a:gd name="T59" fmla="*/ 104 h 104"/>
                  <a:gd name="T60" fmla="*/ 50 w 154"/>
                  <a:gd name="T61" fmla="*/ 102 h 104"/>
                  <a:gd name="T62" fmla="*/ 44 w 154"/>
                  <a:gd name="T63" fmla="*/ 92 h 104"/>
                  <a:gd name="T64" fmla="*/ 42 w 154"/>
                  <a:gd name="T65" fmla="*/ 86 h 104"/>
                  <a:gd name="T66" fmla="*/ 36 w 154"/>
                  <a:gd name="T67" fmla="*/ 82 h 104"/>
                  <a:gd name="T68" fmla="*/ 30 w 154"/>
                  <a:gd name="T69" fmla="*/ 76 h 104"/>
                  <a:gd name="T70" fmla="*/ 22 w 154"/>
                  <a:gd name="T71" fmla="*/ 74 h 104"/>
                  <a:gd name="T72" fmla="*/ 14 w 154"/>
                  <a:gd name="T73" fmla="*/ 72 h 104"/>
                  <a:gd name="T74" fmla="*/ 8 w 154"/>
                  <a:gd name="T75" fmla="*/ 70 h 104"/>
                  <a:gd name="T76" fmla="*/ 4 w 154"/>
                  <a:gd name="T77" fmla="*/ 66 h 104"/>
                  <a:gd name="T78" fmla="*/ 2 w 154"/>
                  <a:gd name="T79" fmla="*/ 62 h 104"/>
                  <a:gd name="T80" fmla="*/ 0 w 154"/>
                  <a:gd name="T81" fmla="*/ 56 h 104"/>
                  <a:gd name="T82" fmla="*/ 0 w 154"/>
                  <a:gd name="T83" fmla="*/ 52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4"/>
                  <a:gd name="T127" fmla="*/ 0 h 104"/>
                  <a:gd name="T128" fmla="*/ 154 w 154"/>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4" h="104">
                    <a:moveTo>
                      <a:pt x="0" y="52"/>
                    </a:moveTo>
                    <a:lnTo>
                      <a:pt x="16" y="54"/>
                    </a:lnTo>
                    <a:lnTo>
                      <a:pt x="32" y="56"/>
                    </a:lnTo>
                    <a:lnTo>
                      <a:pt x="54" y="54"/>
                    </a:lnTo>
                    <a:lnTo>
                      <a:pt x="76" y="52"/>
                    </a:lnTo>
                    <a:lnTo>
                      <a:pt x="86" y="48"/>
                    </a:lnTo>
                    <a:lnTo>
                      <a:pt x="96" y="44"/>
                    </a:lnTo>
                    <a:lnTo>
                      <a:pt x="106" y="38"/>
                    </a:lnTo>
                    <a:lnTo>
                      <a:pt x="116" y="30"/>
                    </a:lnTo>
                    <a:lnTo>
                      <a:pt x="122" y="22"/>
                    </a:lnTo>
                    <a:lnTo>
                      <a:pt x="130" y="12"/>
                    </a:lnTo>
                    <a:lnTo>
                      <a:pt x="136" y="4"/>
                    </a:lnTo>
                    <a:lnTo>
                      <a:pt x="142" y="0"/>
                    </a:lnTo>
                    <a:lnTo>
                      <a:pt x="148" y="2"/>
                    </a:lnTo>
                    <a:lnTo>
                      <a:pt x="152" y="8"/>
                    </a:lnTo>
                    <a:lnTo>
                      <a:pt x="154" y="14"/>
                    </a:lnTo>
                    <a:lnTo>
                      <a:pt x="154" y="22"/>
                    </a:lnTo>
                    <a:lnTo>
                      <a:pt x="152" y="28"/>
                    </a:lnTo>
                    <a:lnTo>
                      <a:pt x="144" y="34"/>
                    </a:lnTo>
                    <a:lnTo>
                      <a:pt x="126" y="42"/>
                    </a:lnTo>
                    <a:lnTo>
                      <a:pt x="112" y="50"/>
                    </a:lnTo>
                    <a:lnTo>
                      <a:pt x="104" y="60"/>
                    </a:lnTo>
                    <a:lnTo>
                      <a:pt x="100" y="66"/>
                    </a:lnTo>
                    <a:lnTo>
                      <a:pt x="100" y="70"/>
                    </a:lnTo>
                    <a:lnTo>
                      <a:pt x="98" y="76"/>
                    </a:lnTo>
                    <a:lnTo>
                      <a:pt x="96" y="82"/>
                    </a:lnTo>
                    <a:lnTo>
                      <a:pt x="84" y="92"/>
                    </a:lnTo>
                    <a:lnTo>
                      <a:pt x="72" y="100"/>
                    </a:lnTo>
                    <a:lnTo>
                      <a:pt x="60" y="104"/>
                    </a:lnTo>
                    <a:lnTo>
                      <a:pt x="54" y="104"/>
                    </a:lnTo>
                    <a:lnTo>
                      <a:pt x="50" y="102"/>
                    </a:lnTo>
                    <a:lnTo>
                      <a:pt x="44" y="92"/>
                    </a:lnTo>
                    <a:lnTo>
                      <a:pt x="42" y="86"/>
                    </a:lnTo>
                    <a:lnTo>
                      <a:pt x="36" y="82"/>
                    </a:lnTo>
                    <a:lnTo>
                      <a:pt x="30" y="76"/>
                    </a:lnTo>
                    <a:lnTo>
                      <a:pt x="22" y="74"/>
                    </a:lnTo>
                    <a:lnTo>
                      <a:pt x="14" y="72"/>
                    </a:lnTo>
                    <a:lnTo>
                      <a:pt x="8" y="70"/>
                    </a:lnTo>
                    <a:lnTo>
                      <a:pt x="4" y="66"/>
                    </a:lnTo>
                    <a:lnTo>
                      <a:pt x="2" y="62"/>
                    </a:lnTo>
                    <a:lnTo>
                      <a:pt x="0" y="56"/>
                    </a:lnTo>
                    <a:lnTo>
                      <a:pt x="0" y="5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6" name="Freeform 2865"/>
              <p:cNvSpPr>
                <a:spLocks/>
              </p:cNvSpPr>
              <p:nvPr/>
            </p:nvSpPr>
            <p:spPr bwMode="auto">
              <a:xfrm>
                <a:off x="2580" y="996"/>
                <a:ext cx="156" cy="102"/>
              </a:xfrm>
              <a:custGeom>
                <a:avLst/>
                <a:gdLst>
                  <a:gd name="T0" fmla="*/ 0 w 156"/>
                  <a:gd name="T1" fmla="*/ 50 h 102"/>
                  <a:gd name="T2" fmla="*/ 16 w 156"/>
                  <a:gd name="T3" fmla="*/ 52 h 102"/>
                  <a:gd name="T4" fmla="*/ 34 w 156"/>
                  <a:gd name="T5" fmla="*/ 54 h 102"/>
                  <a:gd name="T6" fmla="*/ 54 w 156"/>
                  <a:gd name="T7" fmla="*/ 52 h 102"/>
                  <a:gd name="T8" fmla="*/ 76 w 156"/>
                  <a:gd name="T9" fmla="*/ 50 h 102"/>
                  <a:gd name="T10" fmla="*/ 86 w 156"/>
                  <a:gd name="T11" fmla="*/ 46 h 102"/>
                  <a:gd name="T12" fmla="*/ 96 w 156"/>
                  <a:gd name="T13" fmla="*/ 42 h 102"/>
                  <a:gd name="T14" fmla="*/ 106 w 156"/>
                  <a:gd name="T15" fmla="*/ 36 h 102"/>
                  <a:gd name="T16" fmla="*/ 116 w 156"/>
                  <a:gd name="T17" fmla="*/ 28 h 102"/>
                  <a:gd name="T18" fmla="*/ 124 w 156"/>
                  <a:gd name="T19" fmla="*/ 20 h 102"/>
                  <a:gd name="T20" fmla="*/ 130 w 156"/>
                  <a:gd name="T21" fmla="*/ 10 h 102"/>
                  <a:gd name="T22" fmla="*/ 136 w 156"/>
                  <a:gd name="T23" fmla="*/ 2 h 102"/>
                  <a:gd name="T24" fmla="*/ 142 w 156"/>
                  <a:gd name="T25" fmla="*/ 0 h 102"/>
                  <a:gd name="T26" fmla="*/ 148 w 156"/>
                  <a:gd name="T27" fmla="*/ 0 h 102"/>
                  <a:gd name="T28" fmla="*/ 152 w 156"/>
                  <a:gd name="T29" fmla="*/ 6 h 102"/>
                  <a:gd name="T30" fmla="*/ 156 w 156"/>
                  <a:gd name="T31" fmla="*/ 12 h 102"/>
                  <a:gd name="T32" fmla="*/ 156 w 156"/>
                  <a:gd name="T33" fmla="*/ 20 h 102"/>
                  <a:gd name="T34" fmla="*/ 152 w 156"/>
                  <a:gd name="T35" fmla="*/ 26 h 102"/>
                  <a:gd name="T36" fmla="*/ 144 w 156"/>
                  <a:gd name="T37" fmla="*/ 32 h 102"/>
                  <a:gd name="T38" fmla="*/ 126 w 156"/>
                  <a:gd name="T39" fmla="*/ 40 h 102"/>
                  <a:gd name="T40" fmla="*/ 112 w 156"/>
                  <a:gd name="T41" fmla="*/ 50 h 102"/>
                  <a:gd name="T42" fmla="*/ 104 w 156"/>
                  <a:gd name="T43" fmla="*/ 58 h 102"/>
                  <a:gd name="T44" fmla="*/ 102 w 156"/>
                  <a:gd name="T45" fmla="*/ 64 h 102"/>
                  <a:gd name="T46" fmla="*/ 100 w 156"/>
                  <a:gd name="T47" fmla="*/ 68 h 102"/>
                  <a:gd name="T48" fmla="*/ 100 w 156"/>
                  <a:gd name="T49" fmla="*/ 74 h 102"/>
                  <a:gd name="T50" fmla="*/ 96 w 156"/>
                  <a:gd name="T51" fmla="*/ 80 h 102"/>
                  <a:gd name="T52" fmla="*/ 86 w 156"/>
                  <a:gd name="T53" fmla="*/ 90 h 102"/>
                  <a:gd name="T54" fmla="*/ 72 w 156"/>
                  <a:gd name="T55" fmla="*/ 98 h 102"/>
                  <a:gd name="T56" fmla="*/ 60 w 156"/>
                  <a:gd name="T57" fmla="*/ 102 h 102"/>
                  <a:gd name="T58" fmla="*/ 54 w 156"/>
                  <a:gd name="T59" fmla="*/ 102 h 102"/>
                  <a:gd name="T60" fmla="*/ 52 w 156"/>
                  <a:gd name="T61" fmla="*/ 100 h 102"/>
                  <a:gd name="T62" fmla="*/ 46 w 156"/>
                  <a:gd name="T63" fmla="*/ 90 h 102"/>
                  <a:gd name="T64" fmla="*/ 42 w 156"/>
                  <a:gd name="T65" fmla="*/ 84 h 102"/>
                  <a:gd name="T66" fmla="*/ 38 w 156"/>
                  <a:gd name="T67" fmla="*/ 80 h 102"/>
                  <a:gd name="T68" fmla="*/ 32 w 156"/>
                  <a:gd name="T69" fmla="*/ 76 h 102"/>
                  <a:gd name="T70" fmla="*/ 22 w 156"/>
                  <a:gd name="T71" fmla="*/ 72 h 102"/>
                  <a:gd name="T72" fmla="*/ 14 w 156"/>
                  <a:gd name="T73" fmla="*/ 70 h 102"/>
                  <a:gd name="T74" fmla="*/ 8 w 156"/>
                  <a:gd name="T75" fmla="*/ 68 h 102"/>
                  <a:gd name="T76" fmla="*/ 4 w 156"/>
                  <a:gd name="T77" fmla="*/ 64 h 102"/>
                  <a:gd name="T78" fmla="*/ 2 w 156"/>
                  <a:gd name="T79" fmla="*/ 60 h 102"/>
                  <a:gd name="T80" fmla="*/ 0 w 156"/>
                  <a:gd name="T81" fmla="*/ 54 h 102"/>
                  <a:gd name="T82" fmla="*/ 0 w 156"/>
                  <a:gd name="T83" fmla="*/ 5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
                  <a:gd name="T127" fmla="*/ 0 h 102"/>
                  <a:gd name="T128" fmla="*/ 156 w 156"/>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 h="102">
                    <a:moveTo>
                      <a:pt x="0" y="50"/>
                    </a:moveTo>
                    <a:lnTo>
                      <a:pt x="16" y="52"/>
                    </a:lnTo>
                    <a:lnTo>
                      <a:pt x="34" y="54"/>
                    </a:lnTo>
                    <a:lnTo>
                      <a:pt x="54" y="52"/>
                    </a:lnTo>
                    <a:lnTo>
                      <a:pt x="76" y="50"/>
                    </a:lnTo>
                    <a:lnTo>
                      <a:pt x="86" y="46"/>
                    </a:lnTo>
                    <a:lnTo>
                      <a:pt x="96" y="42"/>
                    </a:lnTo>
                    <a:lnTo>
                      <a:pt x="106" y="36"/>
                    </a:lnTo>
                    <a:lnTo>
                      <a:pt x="116" y="28"/>
                    </a:lnTo>
                    <a:lnTo>
                      <a:pt x="124" y="20"/>
                    </a:lnTo>
                    <a:lnTo>
                      <a:pt x="130" y="10"/>
                    </a:lnTo>
                    <a:lnTo>
                      <a:pt x="136" y="2"/>
                    </a:lnTo>
                    <a:lnTo>
                      <a:pt x="142" y="0"/>
                    </a:lnTo>
                    <a:lnTo>
                      <a:pt x="148" y="0"/>
                    </a:lnTo>
                    <a:lnTo>
                      <a:pt x="152" y="6"/>
                    </a:lnTo>
                    <a:lnTo>
                      <a:pt x="156" y="12"/>
                    </a:lnTo>
                    <a:lnTo>
                      <a:pt x="156" y="20"/>
                    </a:lnTo>
                    <a:lnTo>
                      <a:pt x="152" y="26"/>
                    </a:lnTo>
                    <a:lnTo>
                      <a:pt x="144" y="32"/>
                    </a:lnTo>
                    <a:lnTo>
                      <a:pt x="126" y="40"/>
                    </a:lnTo>
                    <a:lnTo>
                      <a:pt x="112" y="50"/>
                    </a:lnTo>
                    <a:lnTo>
                      <a:pt x="104" y="58"/>
                    </a:lnTo>
                    <a:lnTo>
                      <a:pt x="102" y="64"/>
                    </a:lnTo>
                    <a:lnTo>
                      <a:pt x="100" y="68"/>
                    </a:lnTo>
                    <a:lnTo>
                      <a:pt x="100" y="74"/>
                    </a:lnTo>
                    <a:lnTo>
                      <a:pt x="96" y="80"/>
                    </a:lnTo>
                    <a:lnTo>
                      <a:pt x="86" y="90"/>
                    </a:lnTo>
                    <a:lnTo>
                      <a:pt x="72" y="98"/>
                    </a:lnTo>
                    <a:lnTo>
                      <a:pt x="60" y="102"/>
                    </a:lnTo>
                    <a:lnTo>
                      <a:pt x="54" y="102"/>
                    </a:lnTo>
                    <a:lnTo>
                      <a:pt x="52" y="100"/>
                    </a:lnTo>
                    <a:lnTo>
                      <a:pt x="46" y="90"/>
                    </a:lnTo>
                    <a:lnTo>
                      <a:pt x="42" y="84"/>
                    </a:lnTo>
                    <a:lnTo>
                      <a:pt x="38" y="80"/>
                    </a:lnTo>
                    <a:lnTo>
                      <a:pt x="32" y="76"/>
                    </a:lnTo>
                    <a:lnTo>
                      <a:pt x="22" y="72"/>
                    </a:lnTo>
                    <a:lnTo>
                      <a:pt x="14" y="70"/>
                    </a:lnTo>
                    <a:lnTo>
                      <a:pt x="8" y="68"/>
                    </a:lnTo>
                    <a:lnTo>
                      <a:pt x="4" y="64"/>
                    </a:lnTo>
                    <a:lnTo>
                      <a:pt x="2" y="60"/>
                    </a:lnTo>
                    <a:lnTo>
                      <a:pt x="0" y="54"/>
                    </a:lnTo>
                    <a:lnTo>
                      <a:pt x="0" y="5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7" name="Freeform 2866"/>
              <p:cNvSpPr>
                <a:spLocks/>
              </p:cNvSpPr>
              <p:nvPr/>
            </p:nvSpPr>
            <p:spPr bwMode="auto">
              <a:xfrm>
                <a:off x="620" y="770"/>
                <a:ext cx="4" cy="16"/>
              </a:xfrm>
              <a:custGeom>
                <a:avLst/>
                <a:gdLst>
                  <a:gd name="T0" fmla="*/ 4 w 4"/>
                  <a:gd name="T1" fmla="*/ 0 h 16"/>
                  <a:gd name="T2" fmla="*/ 2 w 4"/>
                  <a:gd name="T3" fmla="*/ 6 h 16"/>
                  <a:gd name="T4" fmla="*/ 0 w 4"/>
                  <a:gd name="T5" fmla="*/ 16 h 16"/>
                  <a:gd name="T6" fmla="*/ 4 w 4"/>
                  <a:gd name="T7" fmla="*/ 0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4" y="0"/>
                    </a:moveTo>
                    <a:lnTo>
                      <a:pt x="2" y="6"/>
                    </a:lnTo>
                    <a:lnTo>
                      <a:pt x="0" y="16"/>
                    </a:lnTo>
                    <a:lnTo>
                      <a:pt x="4"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8" name="Freeform 2867"/>
              <p:cNvSpPr>
                <a:spLocks/>
              </p:cNvSpPr>
              <p:nvPr/>
            </p:nvSpPr>
            <p:spPr bwMode="auto">
              <a:xfrm>
                <a:off x="340" y="894"/>
                <a:ext cx="248" cy="146"/>
              </a:xfrm>
              <a:custGeom>
                <a:avLst/>
                <a:gdLst>
                  <a:gd name="T0" fmla="*/ 58 w 248"/>
                  <a:gd name="T1" fmla="*/ 130 h 146"/>
                  <a:gd name="T2" fmla="*/ 64 w 248"/>
                  <a:gd name="T3" fmla="*/ 142 h 146"/>
                  <a:gd name="T4" fmla="*/ 66 w 248"/>
                  <a:gd name="T5" fmla="*/ 144 h 146"/>
                  <a:gd name="T6" fmla="*/ 68 w 248"/>
                  <a:gd name="T7" fmla="*/ 140 h 146"/>
                  <a:gd name="T8" fmla="*/ 68 w 248"/>
                  <a:gd name="T9" fmla="*/ 138 h 146"/>
                  <a:gd name="T10" fmla="*/ 74 w 248"/>
                  <a:gd name="T11" fmla="*/ 126 h 146"/>
                  <a:gd name="T12" fmla="*/ 88 w 248"/>
                  <a:gd name="T13" fmla="*/ 100 h 146"/>
                  <a:gd name="T14" fmla="*/ 98 w 248"/>
                  <a:gd name="T15" fmla="*/ 86 h 146"/>
                  <a:gd name="T16" fmla="*/ 110 w 248"/>
                  <a:gd name="T17" fmla="*/ 74 h 146"/>
                  <a:gd name="T18" fmla="*/ 124 w 248"/>
                  <a:gd name="T19" fmla="*/ 66 h 146"/>
                  <a:gd name="T20" fmla="*/ 132 w 248"/>
                  <a:gd name="T21" fmla="*/ 64 h 146"/>
                  <a:gd name="T22" fmla="*/ 138 w 248"/>
                  <a:gd name="T23" fmla="*/ 64 h 146"/>
                  <a:gd name="T24" fmla="*/ 150 w 248"/>
                  <a:gd name="T25" fmla="*/ 66 h 146"/>
                  <a:gd name="T26" fmla="*/ 158 w 248"/>
                  <a:gd name="T27" fmla="*/ 68 h 146"/>
                  <a:gd name="T28" fmla="*/ 166 w 248"/>
                  <a:gd name="T29" fmla="*/ 72 h 146"/>
                  <a:gd name="T30" fmla="*/ 170 w 248"/>
                  <a:gd name="T31" fmla="*/ 78 h 146"/>
                  <a:gd name="T32" fmla="*/ 172 w 248"/>
                  <a:gd name="T33" fmla="*/ 84 h 146"/>
                  <a:gd name="T34" fmla="*/ 174 w 248"/>
                  <a:gd name="T35" fmla="*/ 92 h 146"/>
                  <a:gd name="T36" fmla="*/ 178 w 248"/>
                  <a:gd name="T37" fmla="*/ 112 h 146"/>
                  <a:gd name="T38" fmla="*/ 188 w 248"/>
                  <a:gd name="T39" fmla="*/ 102 h 146"/>
                  <a:gd name="T40" fmla="*/ 206 w 248"/>
                  <a:gd name="T41" fmla="*/ 82 h 146"/>
                  <a:gd name="T42" fmla="*/ 218 w 248"/>
                  <a:gd name="T43" fmla="*/ 72 h 146"/>
                  <a:gd name="T44" fmla="*/ 230 w 248"/>
                  <a:gd name="T45" fmla="*/ 64 h 146"/>
                  <a:gd name="T46" fmla="*/ 240 w 248"/>
                  <a:gd name="T47" fmla="*/ 58 h 146"/>
                  <a:gd name="T48" fmla="*/ 246 w 248"/>
                  <a:gd name="T49" fmla="*/ 56 h 146"/>
                  <a:gd name="T50" fmla="*/ 248 w 248"/>
                  <a:gd name="T51" fmla="*/ 56 h 146"/>
                  <a:gd name="T52" fmla="*/ 240 w 248"/>
                  <a:gd name="T53" fmla="*/ 54 h 146"/>
                  <a:gd name="T54" fmla="*/ 218 w 248"/>
                  <a:gd name="T55" fmla="*/ 44 h 146"/>
                  <a:gd name="T56" fmla="*/ 206 w 248"/>
                  <a:gd name="T57" fmla="*/ 40 h 146"/>
                  <a:gd name="T58" fmla="*/ 196 w 248"/>
                  <a:gd name="T59" fmla="*/ 32 h 146"/>
                  <a:gd name="T60" fmla="*/ 188 w 248"/>
                  <a:gd name="T61" fmla="*/ 26 h 146"/>
                  <a:gd name="T62" fmla="*/ 186 w 248"/>
                  <a:gd name="T63" fmla="*/ 22 h 146"/>
                  <a:gd name="T64" fmla="*/ 186 w 248"/>
                  <a:gd name="T65" fmla="*/ 20 h 146"/>
                  <a:gd name="T66" fmla="*/ 182 w 248"/>
                  <a:gd name="T67" fmla="*/ 14 h 146"/>
                  <a:gd name="T68" fmla="*/ 178 w 248"/>
                  <a:gd name="T69" fmla="*/ 10 h 146"/>
                  <a:gd name="T70" fmla="*/ 170 w 248"/>
                  <a:gd name="T71" fmla="*/ 6 h 146"/>
                  <a:gd name="T72" fmla="*/ 162 w 248"/>
                  <a:gd name="T73" fmla="*/ 2 h 146"/>
                  <a:gd name="T74" fmla="*/ 154 w 248"/>
                  <a:gd name="T75" fmla="*/ 0 h 146"/>
                  <a:gd name="T76" fmla="*/ 142 w 248"/>
                  <a:gd name="T77" fmla="*/ 0 h 146"/>
                  <a:gd name="T78" fmla="*/ 130 w 248"/>
                  <a:gd name="T79" fmla="*/ 4 h 146"/>
                  <a:gd name="T80" fmla="*/ 114 w 248"/>
                  <a:gd name="T81" fmla="*/ 14 h 146"/>
                  <a:gd name="T82" fmla="*/ 94 w 248"/>
                  <a:gd name="T83" fmla="*/ 22 h 146"/>
                  <a:gd name="T84" fmla="*/ 56 w 248"/>
                  <a:gd name="T85" fmla="*/ 38 h 146"/>
                  <a:gd name="T86" fmla="*/ 54 w 248"/>
                  <a:gd name="T87" fmla="*/ 48 h 146"/>
                  <a:gd name="T88" fmla="*/ 54 w 248"/>
                  <a:gd name="T89" fmla="*/ 58 h 146"/>
                  <a:gd name="T90" fmla="*/ 34 w 248"/>
                  <a:gd name="T91" fmla="*/ 84 h 146"/>
                  <a:gd name="T92" fmla="*/ 16 w 248"/>
                  <a:gd name="T93" fmla="*/ 114 h 146"/>
                  <a:gd name="T94" fmla="*/ 0 w 248"/>
                  <a:gd name="T95" fmla="*/ 146 h 146"/>
                  <a:gd name="T96" fmla="*/ 16 w 248"/>
                  <a:gd name="T97" fmla="*/ 134 h 146"/>
                  <a:gd name="T98" fmla="*/ 32 w 248"/>
                  <a:gd name="T99" fmla="*/ 124 h 146"/>
                  <a:gd name="T100" fmla="*/ 40 w 248"/>
                  <a:gd name="T101" fmla="*/ 122 h 146"/>
                  <a:gd name="T102" fmla="*/ 46 w 248"/>
                  <a:gd name="T103" fmla="*/ 120 h 146"/>
                  <a:gd name="T104" fmla="*/ 52 w 248"/>
                  <a:gd name="T105" fmla="*/ 124 h 146"/>
                  <a:gd name="T106" fmla="*/ 58 w 248"/>
                  <a:gd name="T107" fmla="*/ 130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8"/>
                  <a:gd name="T163" fmla="*/ 0 h 146"/>
                  <a:gd name="T164" fmla="*/ 248 w 248"/>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8" h="146">
                    <a:moveTo>
                      <a:pt x="58" y="130"/>
                    </a:moveTo>
                    <a:lnTo>
                      <a:pt x="64" y="142"/>
                    </a:lnTo>
                    <a:lnTo>
                      <a:pt x="66" y="144"/>
                    </a:lnTo>
                    <a:lnTo>
                      <a:pt x="68" y="140"/>
                    </a:lnTo>
                    <a:lnTo>
                      <a:pt x="68" y="138"/>
                    </a:lnTo>
                    <a:lnTo>
                      <a:pt x="74" y="126"/>
                    </a:lnTo>
                    <a:lnTo>
                      <a:pt x="88" y="100"/>
                    </a:lnTo>
                    <a:lnTo>
                      <a:pt x="98" y="86"/>
                    </a:lnTo>
                    <a:lnTo>
                      <a:pt x="110" y="74"/>
                    </a:lnTo>
                    <a:lnTo>
                      <a:pt x="124" y="66"/>
                    </a:lnTo>
                    <a:lnTo>
                      <a:pt x="132" y="64"/>
                    </a:lnTo>
                    <a:lnTo>
                      <a:pt x="138" y="64"/>
                    </a:lnTo>
                    <a:lnTo>
                      <a:pt x="150" y="66"/>
                    </a:lnTo>
                    <a:lnTo>
                      <a:pt x="158" y="68"/>
                    </a:lnTo>
                    <a:lnTo>
                      <a:pt x="166" y="72"/>
                    </a:lnTo>
                    <a:lnTo>
                      <a:pt x="170" y="78"/>
                    </a:lnTo>
                    <a:lnTo>
                      <a:pt x="172" y="84"/>
                    </a:lnTo>
                    <a:lnTo>
                      <a:pt x="174" y="92"/>
                    </a:lnTo>
                    <a:lnTo>
                      <a:pt x="178" y="112"/>
                    </a:lnTo>
                    <a:lnTo>
                      <a:pt x="188" y="102"/>
                    </a:lnTo>
                    <a:lnTo>
                      <a:pt x="206" y="82"/>
                    </a:lnTo>
                    <a:lnTo>
                      <a:pt x="218" y="72"/>
                    </a:lnTo>
                    <a:lnTo>
                      <a:pt x="230" y="64"/>
                    </a:lnTo>
                    <a:lnTo>
                      <a:pt x="240" y="58"/>
                    </a:lnTo>
                    <a:lnTo>
                      <a:pt x="246" y="56"/>
                    </a:lnTo>
                    <a:lnTo>
                      <a:pt x="248" y="56"/>
                    </a:lnTo>
                    <a:lnTo>
                      <a:pt x="240" y="54"/>
                    </a:lnTo>
                    <a:lnTo>
                      <a:pt x="218" y="44"/>
                    </a:lnTo>
                    <a:lnTo>
                      <a:pt x="206" y="40"/>
                    </a:lnTo>
                    <a:lnTo>
                      <a:pt x="196" y="32"/>
                    </a:lnTo>
                    <a:lnTo>
                      <a:pt x="188" y="26"/>
                    </a:lnTo>
                    <a:lnTo>
                      <a:pt x="186" y="22"/>
                    </a:lnTo>
                    <a:lnTo>
                      <a:pt x="186" y="20"/>
                    </a:lnTo>
                    <a:lnTo>
                      <a:pt x="182" y="14"/>
                    </a:lnTo>
                    <a:lnTo>
                      <a:pt x="178" y="10"/>
                    </a:lnTo>
                    <a:lnTo>
                      <a:pt x="170" y="6"/>
                    </a:lnTo>
                    <a:lnTo>
                      <a:pt x="162" y="2"/>
                    </a:lnTo>
                    <a:lnTo>
                      <a:pt x="154" y="0"/>
                    </a:lnTo>
                    <a:lnTo>
                      <a:pt x="142" y="0"/>
                    </a:lnTo>
                    <a:lnTo>
                      <a:pt x="130" y="4"/>
                    </a:lnTo>
                    <a:lnTo>
                      <a:pt x="114" y="14"/>
                    </a:lnTo>
                    <a:lnTo>
                      <a:pt x="94" y="22"/>
                    </a:lnTo>
                    <a:lnTo>
                      <a:pt x="56" y="38"/>
                    </a:lnTo>
                    <a:lnTo>
                      <a:pt x="54" y="48"/>
                    </a:lnTo>
                    <a:lnTo>
                      <a:pt x="54" y="58"/>
                    </a:lnTo>
                    <a:lnTo>
                      <a:pt x="34" y="84"/>
                    </a:lnTo>
                    <a:lnTo>
                      <a:pt x="16" y="114"/>
                    </a:lnTo>
                    <a:lnTo>
                      <a:pt x="0" y="146"/>
                    </a:lnTo>
                    <a:lnTo>
                      <a:pt x="16" y="134"/>
                    </a:lnTo>
                    <a:lnTo>
                      <a:pt x="32" y="124"/>
                    </a:lnTo>
                    <a:lnTo>
                      <a:pt x="40" y="122"/>
                    </a:lnTo>
                    <a:lnTo>
                      <a:pt x="46" y="120"/>
                    </a:lnTo>
                    <a:lnTo>
                      <a:pt x="52" y="124"/>
                    </a:lnTo>
                    <a:lnTo>
                      <a:pt x="58" y="13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9" name="Freeform 2868"/>
              <p:cNvSpPr>
                <a:spLocks/>
              </p:cNvSpPr>
              <p:nvPr/>
            </p:nvSpPr>
            <p:spPr bwMode="auto">
              <a:xfrm>
                <a:off x="1194" y="1220"/>
                <a:ext cx="46" cy="38"/>
              </a:xfrm>
              <a:custGeom>
                <a:avLst/>
                <a:gdLst>
                  <a:gd name="T0" fmla="*/ 8 w 46"/>
                  <a:gd name="T1" fmla="*/ 0 h 38"/>
                  <a:gd name="T2" fmla="*/ 2 w 46"/>
                  <a:gd name="T3" fmla="*/ 6 h 38"/>
                  <a:gd name="T4" fmla="*/ 0 w 46"/>
                  <a:gd name="T5" fmla="*/ 10 h 38"/>
                  <a:gd name="T6" fmla="*/ 0 w 46"/>
                  <a:gd name="T7" fmla="*/ 16 h 38"/>
                  <a:gd name="T8" fmla="*/ 0 w 46"/>
                  <a:gd name="T9" fmla="*/ 20 h 38"/>
                  <a:gd name="T10" fmla="*/ 4 w 46"/>
                  <a:gd name="T11" fmla="*/ 24 h 38"/>
                  <a:gd name="T12" fmla="*/ 8 w 46"/>
                  <a:gd name="T13" fmla="*/ 30 h 38"/>
                  <a:gd name="T14" fmla="*/ 16 w 46"/>
                  <a:gd name="T15" fmla="*/ 34 h 38"/>
                  <a:gd name="T16" fmla="*/ 24 w 46"/>
                  <a:gd name="T17" fmla="*/ 36 h 38"/>
                  <a:gd name="T18" fmla="*/ 30 w 46"/>
                  <a:gd name="T19" fmla="*/ 38 h 38"/>
                  <a:gd name="T20" fmla="*/ 34 w 46"/>
                  <a:gd name="T21" fmla="*/ 38 h 38"/>
                  <a:gd name="T22" fmla="*/ 38 w 46"/>
                  <a:gd name="T23" fmla="*/ 36 h 38"/>
                  <a:gd name="T24" fmla="*/ 44 w 46"/>
                  <a:gd name="T25" fmla="*/ 32 h 38"/>
                  <a:gd name="T26" fmla="*/ 46 w 46"/>
                  <a:gd name="T27" fmla="*/ 30 h 38"/>
                  <a:gd name="T28" fmla="*/ 42 w 46"/>
                  <a:gd name="T29" fmla="*/ 0 h 38"/>
                  <a:gd name="T30" fmla="*/ 8 w 46"/>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38"/>
                  <a:gd name="T50" fmla="*/ 46 w 46"/>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38">
                    <a:moveTo>
                      <a:pt x="8" y="0"/>
                    </a:moveTo>
                    <a:lnTo>
                      <a:pt x="2" y="6"/>
                    </a:lnTo>
                    <a:lnTo>
                      <a:pt x="0" y="10"/>
                    </a:lnTo>
                    <a:lnTo>
                      <a:pt x="0" y="16"/>
                    </a:lnTo>
                    <a:lnTo>
                      <a:pt x="0" y="20"/>
                    </a:lnTo>
                    <a:lnTo>
                      <a:pt x="4" y="24"/>
                    </a:lnTo>
                    <a:lnTo>
                      <a:pt x="8" y="30"/>
                    </a:lnTo>
                    <a:lnTo>
                      <a:pt x="16" y="34"/>
                    </a:lnTo>
                    <a:lnTo>
                      <a:pt x="24" y="36"/>
                    </a:lnTo>
                    <a:lnTo>
                      <a:pt x="30" y="38"/>
                    </a:lnTo>
                    <a:lnTo>
                      <a:pt x="34" y="38"/>
                    </a:lnTo>
                    <a:lnTo>
                      <a:pt x="38" y="36"/>
                    </a:lnTo>
                    <a:lnTo>
                      <a:pt x="44" y="32"/>
                    </a:lnTo>
                    <a:lnTo>
                      <a:pt x="46" y="30"/>
                    </a:lnTo>
                    <a:lnTo>
                      <a:pt x="42" y="0"/>
                    </a:lnTo>
                    <a:lnTo>
                      <a:pt x="8"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0" name="Freeform 2869"/>
              <p:cNvSpPr>
                <a:spLocks/>
              </p:cNvSpPr>
              <p:nvPr/>
            </p:nvSpPr>
            <p:spPr bwMode="auto">
              <a:xfrm>
                <a:off x="474" y="1120"/>
                <a:ext cx="186" cy="98"/>
              </a:xfrm>
              <a:custGeom>
                <a:avLst/>
                <a:gdLst>
                  <a:gd name="T0" fmla="*/ 38 w 186"/>
                  <a:gd name="T1" fmla="*/ 0 h 98"/>
                  <a:gd name="T2" fmla="*/ 36 w 186"/>
                  <a:gd name="T3" fmla="*/ 10 h 98"/>
                  <a:gd name="T4" fmla="*/ 36 w 186"/>
                  <a:gd name="T5" fmla="*/ 32 h 98"/>
                  <a:gd name="T6" fmla="*/ 36 w 186"/>
                  <a:gd name="T7" fmla="*/ 42 h 98"/>
                  <a:gd name="T8" fmla="*/ 40 w 186"/>
                  <a:gd name="T9" fmla="*/ 52 h 98"/>
                  <a:gd name="T10" fmla="*/ 44 w 186"/>
                  <a:gd name="T11" fmla="*/ 56 h 98"/>
                  <a:gd name="T12" fmla="*/ 46 w 186"/>
                  <a:gd name="T13" fmla="*/ 58 h 98"/>
                  <a:gd name="T14" fmla="*/ 50 w 186"/>
                  <a:gd name="T15" fmla="*/ 60 h 98"/>
                  <a:gd name="T16" fmla="*/ 56 w 186"/>
                  <a:gd name="T17" fmla="*/ 60 h 98"/>
                  <a:gd name="T18" fmla="*/ 66 w 186"/>
                  <a:gd name="T19" fmla="*/ 58 h 98"/>
                  <a:gd name="T20" fmla="*/ 74 w 186"/>
                  <a:gd name="T21" fmla="*/ 54 h 98"/>
                  <a:gd name="T22" fmla="*/ 80 w 186"/>
                  <a:gd name="T23" fmla="*/ 48 h 98"/>
                  <a:gd name="T24" fmla="*/ 84 w 186"/>
                  <a:gd name="T25" fmla="*/ 42 h 98"/>
                  <a:gd name="T26" fmla="*/ 92 w 186"/>
                  <a:gd name="T27" fmla="*/ 32 h 98"/>
                  <a:gd name="T28" fmla="*/ 98 w 186"/>
                  <a:gd name="T29" fmla="*/ 28 h 98"/>
                  <a:gd name="T30" fmla="*/ 104 w 186"/>
                  <a:gd name="T31" fmla="*/ 26 h 98"/>
                  <a:gd name="T32" fmla="*/ 118 w 186"/>
                  <a:gd name="T33" fmla="*/ 22 h 98"/>
                  <a:gd name="T34" fmla="*/ 132 w 186"/>
                  <a:gd name="T35" fmla="*/ 18 h 98"/>
                  <a:gd name="T36" fmla="*/ 148 w 186"/>
                  <a:gd name="T37" fmla="*/ 12 h 98"/>
                  <a:gd name="T38" fmla="*/ 166 w 186"/>
                  <a:gd name="T39" fmla="*/ 30 h 98"/>
                  <a:gd name="T40" fmla="*/ 178 w 186"/>
                  <a:gd name="T41" fmla="*/ 48 h 98"/>
                  <a:gd name="T42" fmla="*/ 182 w 186"/>
                  <a:gd name="T43" fmla="*/ 58 h 98"/>
                  <a:gd name="T44" fmla="*/ 186 w 186"/>
                  <a:gd name="T45" fmla="*/ 66 h 98"/>
                  <a:gd name="T46" fmla="*/ 178 w 186"/>
                  <a:gd name="T47" fmla="*/ 60 h 98"/>
                  <a:gd name="T48" fmla="*/ 164 w 186"/>
                  <a:gd name="T49" fmla="*/ 50 h 98"/>
                  <a:gd name="T50" fmla="*/ 156 w 186"/>
                  <a:gd name="T51" fmla="*/ 48 h 98"/>
                  <a:gd name="T52" fmla="*/ 150 w 186"/>
                  <a:gd name="T53" fmla="*/ 46 h 98"/>
                  <a:gd name="T54" fmla="*/ 146 w 186"/>
                  <a:gd name="T55" fmla="*/ 48 h 98"/>
                  <a:gd name="T56" fmla="*/ 144 w 186"/>
                  <a:gd name="T57" fmla="*/ 50 h 98"/>
                  <a:gd name="T58" fmla="*/ 142 w 186"/>
                  <a:gd name="T59" fmla="*/ 54 h 98"/>
                  <a:gd name="T60" fmla="*/ 140 w 186"/>
                  <a:gd name="T61" fmla="*/ 60 h 98"/>
                  <a:gd name="T62" fmla="*/ 130 w 186"/>
                  <a:gd name="T63" fmla="*/ 62 h 98"/>
                  <a:gd name="T64" fmla="*/ 108 w 186"/>
                  <a:gd name="T65" fmla="*/ 70 h 98"/>
                  <a:gd name="T66" fmla="*/ 96 w 186"/>
                  <a:gd name="T67" fmla="*/ 74 h 98"/>
                  <a:gd name="T68" fmla="*/ 86 w 186"/>
                  <a:gd name="T69" fmla="*/ 80 h 98"/>
                  <a:gd name="T70" fmla="*/ 80 w 186"/>
                  <a:gd name="T71" fmla="*/ 86 h 98"/>
                  <a:gd name="T72" fmla="*/ 78 w 186"/>
                  <a:gd name="T73" fmla="*/ 90 h 98"/>
                  <a:gd name="T74" fmla="*/ 78 w 186"/>
                  <a:gd name="T75" fmla="*/ 92 h 98"/>
                  <a:gd name="T76" fmla="*/ 72 w 186"/>
                  <a:gd name="T77" fmla="*/ 94 h 98"/>
                  <a:gd name="T78" fmla="*/ 60 w 186"/>
                  <a:gd name="T79" fmla="*/ 98 h 98"/>
                  <a:gd name="T80" fmla="*/ 52 w 186"/>
                  <a:gd name="T81" fmla="*/ 98 h 98"/>
                  <a:gd name="T82" fmla="*/ 44 w 186"/>
                  <a:gd name="T83" fmla="*/ 98 h 98"/>
                  <a:gd name="T84" fmla="*/ 36 w 186"/>
                  <a:gd name="T85" fmla="*/ 94 h 98"/>
                  <a:gd name="T86" fmla="*/ 30 w 186"/>
                  <a:gd name="T87" fmla="*/ 88 h 98"/>
                  <a:gd name="T88" fmla="*/ 0 w 186"/>
                  <a:gd name="T89" fmla="*/ 52 h 98"/>
                  <a:gd name="T90" fmla="*/ 4 w 186"/>
                  <a:gd name="T91" fmla="*/ 22 h 98"/>
                  <a:gd name="T92" fmla="*/ 38 w 186"/>
                  <a:gd name="T93" fmla="*/ 0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98"/>
                  <a:gd name="T143" fmla="*/ 186 w 186"/>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98">
                    <a:moveTo>
                      <a:pt x="38" y="0"/>
                    </a:moveTo>
                    <a:lnTo>
                      <a:pt x="36" y="10"/>
                    </a:lnTo>
                    <a:lnTo>
                      <a:pt x="36" y="32"/>
                    </a:lnTo>
                    <a:lnTo>
                      <a:pt x="36" y="42"/>
                    </a:lnTo>
                    <a:lnTo>
                      <a:pt x="40" y="52"/>
                    </a:lnTo>
                    <a:lnTo>
                      <a:pt x="44" y="56"/>
                    </a:lnTo>
                    <a:lnTo>
                      <a:pt x="46" y="58"/>
                    </a:lnTo>
                    <a:lnTo>
                      <a:pt x="50" y="60"/>
                    </a:lnTo>
                    <a:lnTo>
                      <a:pt x="56" y="60"/>
                    </a:lnTo>
                    <a:lnTo>
                      <a:pt x="66" y="58"/>
                    </a:lnTo>
                    <a:lnTo>
                      <a:pt x="74" y="54"/>
                    </a:lnTo>
                    <a:lnTo>
                      <a:pt x="80" y="48"/>
                    </a:lnTo>
                    <a:lnTo>
                      <a:pt x="84" y="42"/>
                    </a:lnTo>
                    <a:lnTo>
                      <a:pt x="92" y="32"/>
                    </a:lnTo>
                    <a:lnTo>
                      <a:pt x="98" y="28"/>
                    </a:lnTo>
                    <a:lnTo>
                      <a:pt x="104" y="26"/>
                    </a:lnTo>
                    <a:lnTo>
                      <a:pt x="118" y="22"/>
                    </a:lnTo>
                    <a:lnTo>
                      <a:pt x="132" y="18"/>
                    </a:lnTo>
                    <a:lnTo>
                      <a:pt x="148" y="12"/>
                    </a:lnTo>
                    <a:lnTo>
                      <a:pt x="166" y="30"/>
                    </a:lnTo>
                    <a:lnTo>
                      <a:pt x="178" y="48"/>
                    </a:lnTo>
                    <a:lnTo>
                      <a:pt x="182" y="58"/>
                    </a:lnTo>
                    <a:lnTo>
                      <a:pt x="186" y="66"/>
                    </a:lnTo>
                    <a:lnTo>
                      <a:pt x="178" y="60"/>
                    </a:lnTo>
                    <a:lnTo>
                      <a:pt x="164" y="50"/>
                    </a:lnTo>
                    <a:lnTo>
                      <a:pt x="156" y="48"/>
                    </a:lnTo>
                    <a:lnTo>
                      <a:pt x="150" y="46"/>
                    </a:lnTo>
                    <a:lnTo>
                      <a:pt x="146" y="48"/>
                    </a:lnTo>
                    <a:lnTo>
                      <a:pt x="144" y="50"/>
                    </a:lnTo>
                    <a:lnTo>
                      <a:pt x="142" y="54"/>
                    </a:lnTo>
                    <a:lnTo>
                      <a:pt x="140" y="60"/>
                    </a:lnTo>
                    <a:lnTo>
                      <a:pt x="130" y="62"/>
                    </a:lnTo>
                    <a:lnTo>
                      <a:pt x="108" y="70"/>
                    </a:lnTo>
                    <a:lnTo>
                      <a:pt x="96" y="74"/>
                    </a:lnTo>
                    <a:lnTo>
                      <a:pt x="86" y="80"/>
                    </a:lnTo>
                    <a:lnTo>
                      <a:pt x="80" y="86"/>
                    </a:lnTo>
                    <a:lnTo>
                      <a:pt x="78" y="90"/>
                    </a:lnTo>
                    <a:lnTo>
                      <a:pt x="78" y="92"/>
                    </a:lnTo>
                    <a:lnTo>
                      <a:pt x="72" y="94"/>
                    </a:lnTo>
                    <a:lnTo>
                      <a:pt x="60" y="98"/>
                    </a:lnTo>
                    <a:lnTo>
                      <a:pt x="52" y="98"/>
                    </a:lnTo>
                    <a:lnTo>
                      <a:pt x="44" y="98"/>
                    </a:lnTo>
                    <a:lnTo>
                      <a:pt x="36" y="94"/>
                    </a:lnTo>
                    <a:lnTo>
                      <a:pt x="30" y="88"/>
                    </a:lnTo>
                    <a:lnTo>
                      <a:pt x="0" y="52"/>
                    </a:lnTo>
                    <a:lnTo>
                      <a:pt x="4" y="22"/>
                    </a:lnTo>
                    <a:lnTo>
                      <a:pt x="38"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1" name="Freeform 2870"/>
              <p:cNvSpPr>
                <a:spLocks/>
              </p:cNvSpPr>
              <p:nvPr/>
            </p:nvSpPr>
            <p:spPr bwMode="auto">
              <a:xfrm>
                <a:off x="508" y="1028"/>
                <a:ext cx="388" cy="130"/>
              </a:xfrm>
              <a:custGeom>
                <a:avLst/>
                <a:gdLst>
                  <a:gd name="T0" fmla="*/ 0 w 388"/>
                  <a:gd name="T1" fmla="*/ 44 h 130"/>
                  <a:gd name="T2" fmla="*/ 12 w 388"/>
                  <a:gd name="T3" fmla="*/ 38 h 130"/>
                  <a:gd name="T4" fmla="*/ 28 w 388"/>
                  <a:gd name="T5" fmla="*/ 32 h 130"/>
                  <a:gd name="T6" fmla="*/ 46 w 388"/>
                  <a:gd name="T7" fmla="*/ 26 h 130"/>
                  <a:gd name="T8" fmla="*/ 62 w 388"/>
                  <a:gd name="T9" fmla="*/ 18 h 130"/>
                  <a:gd name="T10" fmla="*/ 76 w 388"/>
                  <a:gd name="T11" fmla="*/ 10 h 130"/>
                  <a:gd name="T12" fmla="*/ 92 w 388"/>
                  <a:gd name="T13" fmla="*/ 6 h 130"/>
                  <a:gd name="T14" fmla="*/ 110 w 388"/>
                  <a:gd name="T15" fmla="*/ 4 h 130"/>
                  <a:gd name="T16" fmla="*/ 132 w 388"/>
                  <a:gd name="T17" fmla="*/ 8 h 130"/>
                  <a:gd name="T18" fmla="*/ 148 w 388"/>
                  <a:gd name="T19" fmla="*/ 10 h 130"/>
                  <a:gd name="T20" fmla="*/ 166 w 388"/>
                  <a:gd name="T21" fmla="*/ 10 h 130"/>
                  <a:gd name="T22" fmla="*/ 206 w 388"/>
                  <a:gd name="T23" fmla="*/ 8 h 130"/>
                  <a:gd name="T24" fmla="*/ 242 w 388"/>
                  <a:gd name="T25" fmla="*/ 4 h 130"/>
                  <a:gd name="T26" fmla="*/ 262 w 388"/>
                  <a:gd name="T27" fmla="*/ 0 h 130"/>
                  <a:gd name="T28" fmla="*/ 268 w 388"/>
                  <a:gd name="T29" fmla="*/ 0 h 130"/>
                  <a:gd name="T30" fmla="*/ 278 w 388"/>
                  <a:gd name="T31" fmla="*/ 0 h 130"/>
                  <a:gd name="T32" fmla="*/ 308 w 388"/>
                  <a:gd name="T33" fmla="*/ 4 h 130"/>
                  <a:gd name="T34" fmla="*/ 340 w 388"/>
                  <a:gd name="T35" fmla="*/ 14 h 130"/>
                  <a:gd name="T36" fmla="*/ 356 w 388"/>
                  <a:gd name="T37" fmla="*/ 20 h 130"/>
                  <a:gd name="T38" fmla="*/ 370 w 388"/>
                  <a:gd name="T39" fmla="*/ 26 h 130"/>
                  <a:gd name="T40" fmla="*/ 384 w 388"/>
                  <a:gd name="T41" fmla="*/ 34 h 130"/>
                  <a:gd name="T42" fmla="*/ 388 w 388"/>
                  <a:gd name="T43" fmla="*/ 34 h 130"/>
                  <a:gd name="T44" fmla="*/ 380 w 388"/>
                  <a:gd name="T45" fmla="*/ 30 h 130"/>
                  <a:gd name="T46" fmla="*/ 362 w 388"/>
                  <a:gd name="T47" fmla="*/ 28 h 130"/>
                  <a:gd name="T48" fmla="*/ 322 w 388"/>
                  <a:gd name="T49" fmla="*/ 26 h 130"/>
                  <a:gd name="T50" fmla="*/ 300 w 388"/>
                  <a:gd name="T51" fmla="*/ 26 h 130"/>
                  <a:gd name="T52" fmla="*/ 280 w 388"/>
                  <a:gd name="T53" fmla="*/ 30 h 130"/>
                  <a:gd name="T54" fmla="*/ 272 w 388"/>
                  <a:gd name="T55" fmla="*/ 32 h 130"/>
                  <a:gd name="T56" fmla="*/ 266 w 388"/>
                  <a:gd name="T57" fmla="*/ 36 h 130"/>
                  <a:gd name="T58" fmla="*/ 264 w 388"/>
                  <a:gd name="T59" fmla="*/ 40 h 130"/>
                  <a:gd name="T60" fmla="*/ 262 w 388"/>
                  <a:gd name="T61" fmla="*/ 44 h 130"/>
                  <a:gd name="T62" fmla="*/ 260 w 388"/>
                  <a:gd name="T63" fmla="*/ 56 h 130"/>
                  <a:gd name="T64" fmla="*/ 258 w 388"/>
                  <a:gd name="T65" fmla="*/ 70 h 130"/>
                  <a:gd name="T66" fmla="*/ 248 w 388"/>
                  <a:gd name="T67" fmla="*/ 98 h 130"/>
                  <a:gd name="T68" fmla="*/ 232 w 388"/>
                  <a:gd name="T69" fmla="*/ 130 h 130"/>
                  <a:gd name="T70" fmla="*/ 228 w 388"/>
                  <a:gd name="T71" fmla="*/ 124 h 130"/>
                  <a:gd name="T72" fmla="*/ 214 w 388"/>
                  <a:gd name="T73" fmla="*/ 112 h 130"/>
                  <a:gd name="T74" fmla="*/ 206 w 388"/>
                  <a:gd name="T75" fmla="*/ 104 h 130"/>
                  <a:gd name="T76" fmla="*/ 196 w 388"/>
                  <a:gd name="T77" fmla="*/ 100 h 130"/>
                  <a:gd name="T78" fmla="*/ 186 w 388"/>
                  <a:gd name="T79" fmla="*/ 96 h 130"/>
                  <a:gd name="T80" fmla="*/ 176 w 388"/>
                  <a:gd name="T81" fmla="*/ 96 h 130"/>
                  <a:gd name="T82" fmla="*/ 168 w 388"/>
                  <a:gd name="T83" fmla="*/ 96 h 130"/>
                  <a:gd name="T84" fmla="*/ 158 w 388"/>
                  <a:gd name="T85" fmla="*/ 92 h 130"/>
                  <a:gd name="T86" fmla="*/ 142 w 388"/>
                  <a:gd name="T87" fmla="*/ 78 h 130"/>
                  <a:gd name="T88" fmla="*/ 132 w 388"/>
                  <a:gd name="T89" fmla="*/ 70 h 130"/>
                  <a:gd name="T90" fmla="*/ 120 w 388"/>
                  <a:gd name="T91" fmla="*/ 62 h 130"/>
                  <a:gd name="T92" fmla="*/ 108 w 388"/>
                  <a:gd name="T93" fmla="*/ 58 h 130"/>
                  <a:gd name="T94" fmla="*/ 92 w 388"/>
                  <a:gd name="T95" fmla="*/ 56 h 130"/>
                  <a:gd name="T96" fmla="*/ 58 w 388"/>
                  <a:gd name="T97" fmla="*/ 54 h 130"/>
                  <a:gd name="T98" fmla="*/ 30 w 388"/>
                  <a:gd name="T99" fmla="*/ 50 h 130"/>
                  <a:gd name="T100" fmla="*/ 0 w 388"/>
                  <a:gd name="T101" fmla="*/ 44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8"/>
                  <a:gd name="T154" fmla="*/ 0 h 130"/>
                  <a:gd name="T155" fmla="*/ 388 w 388"/>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8" h="130">
                    <a:moveTo>
                      <a:pt x="0" y="44"/>
                    </a:moveTo>
                    <a:lnTo>
                      <a:pt x="12" y="38"/>
                    </a:lnTo>
                    <a:lnTo>
                      <a:pt x="28" y="32"/>
                    </a:lnTo>
                    <a:lnTo>
                      <a:pt x="46" y="26"/>
                    </a:lnTo>
                    <a:lnTo>
                      <a:pt x="62" y="18"/>
                    </a:lnTo>
                    <a:lnTo>
                      <a:pt x="76" y="10"/>
                    </a:lnTo>
                    <a:lnTo>
                      <a:pt x="92" y="6"/>
                    </a:lnTo>
                    <a:lnTo>
                      <a:pt x="110" y="4"/>
                    </a:lnTo>
                    <a:lnTo>
                      <a:pt x="132" y="8"/>
                    </a:lnTo>
                    <a:lnTo>
                      <a:pt x="148" y="10"/>
                    </a:lnTo>
                    <a:lnTo>
                      <a:pt x="166" y="10"/>
                    </a:lnTo>
                    <a:lnTo>
                      <a:pt x="206" y="8"/>
                    </a:lnTo>
                    <a:lnTo>
                      <a:pt x="242" y="4"/>
                    </a:lnTo>
                    <a:lnTo>
                      <a:pt x="262" y="0"/>
                    </a:lnTo>
                    <a:lnTo>
                      <a:pt x="268" y="0"/>
                    </a:lnTo>
                    <a:lnTo>
                      <a:pt x="278" y="0"/>
                    </a:lnTo>
                    <a:lnTo>
                      <a:pt x="308" y="4"/>
                    </a:lnTo>
                    <a:lnTo>
                      <a:pt x="340" y="14"/>
                    </a:lnTo>
                    <a:lnTo>
                      <a:pt x="356" y="20"/>
                    </a:lnTo>
                    <a:lnTo>
                      <a:pt x="370" y="26"/>
                    </a:lnTo>
                    <a:lnTo>
                      <a:pt x="384" y="34"/>
                    </a:lnTo>
                    <a:lnTo>
                      <a:pt x="388" y="34"/>
                    </a:lnTo>
                    <a:lnTo>
                      <a:pt x="380" y="30"/>
                    </a:lnTo>
                    <a:lnTo>
                      <a:pt x="362" y="28"/>
                    </a:lnTo>
                    <a:lnTo>
                      <a:pt x="322" y="26"/>
                    </a:lnTo>
                    <a:lnTo>
                      <a:pt x="300" y="26"/>
                    </a:lnTo>
                    <a:lnTo>
                      <a:pt x="280" y="30"/>
                    </a:lnTo>
                    <a:lnTo>
                      <a:pt x="272" y="32"/>
                    </a:lnTo>
                    <a:lnTo>
                      <a:pt x="266" y="36"/>
                    </a:lnTo>
                    <a:lnTo>
                      <a:pt x="264" y="40"/>
                    </a:lnTo>
                    <a:lnTo>
                      <a:pt x="262" y="44"/>
                    </a:lnTo>
                    <a:lnTo>
                      <a:pt x="260" y="56"/>
                    </a:lnTo>
                    <a:lnTo>
                      <a:pt x="258" y="70"/>
                    </a:lnTo>
                    <a:lnTo>
                      <a:pt x="248" y="98"/>
                    </a:lnTo>
                    <a:lnTo>
                      <a:pt x="232" y="130"/>
                    </a:lnTo>
                    <a:lnTo>
                      <a:pt x="228" y="124"/>
                    </a:lnTo>
                    <a:lnTo>
                      <a:pt x="214" y="112"/>
                    </a:lnTo>
                    <a:lnTo>
                      <a:pt x="206" y="104"/>
                    </a:lnTo>
                    <a:lnTo>
                      <a:pt x="196" y="100"/>
                    </a:lnTo>
                    <a:lnTo>
                      <a:pt x="186" y="96"/>
                    </a:lnTo>
                    <a:lnTo>
                      <a:pt x="176" y="96"/>
                    </a:lnTo>
                    <a:lnTo>
                      <a:pt x="168" y="96"/>
                    </a:lnTo>
                    <a:lnTo>
                      <a:pt x="158" y="92"/>
                    </a:lnTo>
                    <a:lnTo>
                      <a:pt x="142" y="78"/>
                    </a:lnTo>
                    <a:lnTo>
                      <a:pt x="132" y="70"/>
                    </a:lnTo>
                    <a:lnTo>
                      <a:pt x="120" y="62"/>
                    </a:lnTo>
                    <a:lnTo>
                      <a:pt x="108" y="58"/>
                    </a:lnTo>
                    <a:lnTo>
                      <a:pt x="92" y="56"/>
                    </a:lnTo>
                    <a:lnTo>
                      <a:pt x="58" y="54"/>
                    </a:lnTo>
                    <a:lnTo>
                      <a:pt x="30" y="50"/>
                    </a:lnTo>
                    <a:lnTo>
                      <a:pt x="0" y="4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2" name="Freeform 2871"/>
              <p:cNvSpPr>
                <a:spLocks/>
              </p:cNvSpPr>
              <p:nvPr/>
            </p:nvSpPr>
            <p:spPr bwMode="auto">
              <a:xfrm>
                <a:off x="1874" y="748"/>
                <a:ext cx="326" cy="260"/>
              </a:xfrm>
              <a:custGeom>
                <a:avLst/>
                <a:gdLst>
                  <a:gd name="T0" fmla="*/ 38 w 326"/>
                  <a:gd name="T1" fmla="*/ 166 h 260"/>
                  <a:gd name="T2" fmla="*/ 54 w 326"/>
                  <a:gd name="T3" fmla="*/ 180 h 260"/>
                  <a:gd name="T4" fmla="*/ 76 w 326"/>
                  <a:gd name="T5" fmla="*/ 186 h 260"/>
                  <a:gd name="T6" fmla="*/ 86 w 326"/>
                  <a:gd name="T7" fmla="*/ 182 h 260"/>
                  <a:gd name="T8" fmla="*/ 96 w 326"/>
                  <a:gd name="T9" fmla="*/ 172 h 260"/>
                  <a:gd name="T10" fmla="*/ 104 w 326"/>
                  <a:gd name="T11" fmla="*/ 150 h 260"/>
                  <a:gd name="T12" fmla="*/ 120 w 326"/>
                  <a:gd name="T13" fmla="*/ 166 h 260"/>
                  <a:gd name="T14" fmla="*/ 138 w 326"/>
                  <a:gd name="T15" fmla="*/ 176 h 260"/>
                  <a:gd name="T16" fmla="*/ 152 w 326"/>
                  <a:gd name="T17" fmla="*/ 178 h 260"/>
                  <a:gd name="T18" fmla="*/ 160 w 326"/>
                  <a:gd name="T19" fmla="*/ 172 h 260"/>
                  <a:gd name="T20" fmla="*/ 172 w 326"/>
                  <a:gd name="T21" fmla="*/ 144 h 260"/>
                  <a:gd name="T22" fmla="*/ 176 w 326"/>
                  <a:gd name="T23" fmla="*/ 130 h 260"/>
                  <a:gd name="T24" fmla="*/ 160 w 326"/>
                  <a:gd name="T25" fmla="*/ 118 h 260"/>
                  <a:gd name="T26" fmla="*/ 152 w 326"/>
                  <a:gd name="T27" fmla="*/ 106 h 260"/>
                  <a:gd name="T28" fmla="*/ 158 w 326"/>
                  <a:gd name="T29" fmla="*/ 96 h 260"/>
                  <a:gd name="T30" fmla="*/ 174 w 326"/>
                  <a:gd name="T31" fmla="*/ 80 h 260"/>
                  <a:gd name="T32" fmla="*/ 174 w 326"/>
                  <a:gd name="T33" fmla="*/ 66 h 260"/>
                  <a:gd name="T34" fmla="*/ 186 w 326"/>
                  <a:gd name="T35" fmla="*/ 50 h 260"/>
                  <a:gd name="T36" fmla="*/ 192 w 326"/>
                  <a:gd name="T37" fmla="*/ 42 h 260"/>
                  <a:gd name="T38" fmla="*/ 186 w 326"/>
                  <a:gd name="T39" fmla="*/ 32 h 260"/>
                  <a:gd name="T40" fmla="*/ 176 w 326"/>
                  <a:gd name="T41" fmla="*/ 20 h 260"/>
                  <a:gd name="T42" fmla="*/ 176 w 326"/>
                  <a:gd name="T43" fmla="*/ 10 h 260"/>
                  <a:gd name="T44" fmla="*/ 182 w 326"/>
                  <a:gd name="T45" fmla="*/ 0 h 260"/>
                  <a:gd name="T46" fmla="*/ 238 w 326"/>
                  <a:gd name="T47" fmla="*/ 36 h 260"/>
                  <a:gd name="T48" fmla="*/ 278 w 326"/>
                  <a:gd name="T49" fmla="*/ 40 h 260"/>
                  <a:gd name="T50" fmla="*/ 304 w 326"/>
                  <a:gd name="T51" fmla="*/ 50 h 260"/>
                  <a:gd name="T52" fmla="*/ 312 w 326"/>
                  <a:gd name="T53" fmla="*/ 58 h 260"/>
                  <a:gd name="T54" fmla="*/ 284 w 326"/>
                  <a:gd name="T55" fmla="*/ 60 h 260"/>
                  <a:gd name="T56" fmla="*/ 270 w 326"/>
                  <a:gd name="T57" fmla="*/ 66 h 260"/>
                  <a:gd name="T58" fmla="*/ 266 w 326"/>
                  <a:gd name="T59" fmla="*/ 70 h 260"/>
                  <a:gd name="T60" fmla="*/ 270 w 326"/>
                  <a:gd name="T61" fmla="*/ 76 h 260"/>
                  <a:gd name="T62" fmla="*/ 306 w 326"/>
                  <a:gd name="T63" fmla="*/ 100 h 260"/>
                  <a:gd name="T64" fmla="*/ 316 w 326"/>
                  <a:gd name="T65" fmla="*/ 108 h 260"/>
                  <a:gd name="T66" fmla="*/ 282 w 326"/>
                  <a:gd name="T67" fmla="*/ 106 h 260"/>
                  <a:gd name="T68" fmla="*/ 262 w 326"/>
                  <a:gd name="T69" fmla="*/ 110 h 260"/>
                  <a:gd name="T70" fmla="*/ 254 w 326"/>
                  <a:gd name="T71" fmla="*/ 116 h 260"/>
                  <a:gd name="T72" fmla="*/ 246 w 326"/>
                  <a:gd name="T73" fmla="*/ 114 h 260"/>
                  <a:gd name="T74" fmla="*/ 232 w 326"/>
                  <a:gd name="T75" fmla="*/ 96 h 260"/>
                  <a:gd name="T76" fmla="*/ 226 w 326"/>
                  <a:gd name="T77" fmla="*/ 90 h 260"/>
                  <a:gd name="T78" fmla="*/ 218 w 326"/>
                  <a:gd name="T79" fmla="*/ 96 h 260"/>
                  <a:gd name="T80" fmla="*/ 210 w 326"/>
                  <a:gd name="T81" fmla="*/ 122 h 260"/>
                  <a:gd name="T82" fmla="*/ 200 w 326"/>
                  <a:gd name="T83" fmla="*/ 150 h 260"/>
                  <a:gd name="T84" fmla="*/ 190 w 326"/>
                  <a:gd name="T85" fmla="*/ 174 h 260"/>
                  <a:gd name="T86" fmla="*/ 176 w 326"/>
                  <a:gd name="T87" fmla="*/ 210 h 260"/>
                  <a:gd name="T88" fmla="*/ 164 w 326"/>
                  <a:gd name="T89" fmla="*/ 226 h 260"/>
                  <a:gd name="T90" fmla="*/ 148 w 326"/>
                  <a:gd name="T91" fmla="*/ 230 h 260"/>
                  <a:gd name="T92" fmla="*/ 126 w 326"/>
                  <a:gd name="T93" fmla="*/ 248 h 260"/>
                  <a:gd name="T94" fmla="*/ 102 w 326"/>
                  <a:gd name="T95" fmla="*/ 260 h 260"/>
                  <a:gd name="T96" fmla="*/ 68 w 326"/>
                  <a:gd name="T97" fmla="*/ 258 h 260"/>
                  <a:gd name="T98" fmla="*/ 12 w 326"/>
                  <a:gd name="T99" fmla="*/ 240 h 260"/>
                  <a:gd name="T100" fmla="*/ 0 w 326"/>
                  <a:gd name="T101" fmla="*/ 232 h 2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260"/>
                  <a:gd name="T155" fmla="*/ 326 w 326"/>
                  <a:gd name="T156" fmla="*/ 260 h 2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260">
                    <a:moveTo>
                      <a:pt x="12" y="172"/>
                    </a:moveTo>
                    <a:lnTo>
                      <a:pt x="38" y="166"/>
                    </a:lnTo>
                    <a:lnTo>
                      <a:pt x="46" y="172"/>
                    </a:lnTo>
                    <a:lnTo>
                      <a:pt x="54" y="180"/>
                    </a:lnTo>
                    <a:lnTo>
                      <a:pt x="64" y="184"/>
                    </a:lnTo>
                    <a:lnTo>
                      <a:pt x="76" y="186"/>
                    </a:lnTo>
                    <a:lnTo>
                      <a:pt x="80" y="186"/>
                    </a:lnTo>
                    <a:lnTo>
                      <a:pt x="86" y="182"/>
                    </a:lnTo>
                    <a:lnTo>
                      <a:pt x="92" y="178"/>
                    </a:lnTo>
                    <a:lnTo>
                      <a:pt x="96" y="172"/>
                    </a:lnTo>
                    <a:lnTo>
                      <a:pt x="100" y="162"/>
                    </a:lnTo>
                    <a:lnTo>
                      <a:pt x="104" y="150"/>
                    </a:lnTo>
                    <a:lnTo>
                      <a:pt x="112" y="158"/>
                    </a:lnTo>
                    <a:lnTo>
                      <a:pt x="120" y="166"/>
                    </a:lnTo>
                    <a:lnTo>
                      <a:pt x="128" y="172"/>
                    </a:lnTo>
                    <a:lnTo>
                      <a:pt x="138" y="176"/>
                    </a:lnTo>
                    <a:lnTo>
                      <a:pt x="148" y="178"/>
                    </a:lnTo>
                    <a:lnTo>
                      <a:pt x="152" y="178"/>
                    </a:lnTo>
                    <a:lnTo>
                      <a:pt x="156" y="176"/>
                    </a:lnTo>
                    <a:lnTo>
                      <a:pt x="160" y="172"/>
                    </a:lnTo>
                    <a:lnTo>
                      <a:pt x="164" y="166"/>
                    </a:lnTo>
                    <a:lnTo>
                      <a:pt x="172" y="144"/>
                    </a:lnTo>
                    <a:lnTo>
                      <a:pt x="176" y="134"/>
                    </a:lnTo>
                    <a:lnTo>
                      <a:pt x="176" y="130"/>
                    </a:lnTo>
                    <a:lnTo>
                      <a:pt x="174" y="128"/>
                    </a:lnTo>
                    <a:lnTo>
                      <a:pt x="160" y="118"/>
                    </a:lnTo>
                    <a:lnTo>
                      <a:pt x="154" y="112"/>
                    </a:lnTo>
                    <a:lnTo>
                      <a:pt x="152" y="106"/>
                    </a:lnTo>
                    <a:lnTo>
                      <a:pt x="154" y="102"/>
                    </a:lnTo>
                    <a:lnTo>
                      <a:pt x="158" y="96"/>
                    </a:lnTo>
                    <a:lnTo>
                      <a:pt x="170" y="86"/>
                    </a:lnTo>
                    <a:lnTo>
                      <a:pt x="174" y="80"/>
                    </a:lnTo>
                    <a:lnTo>
                      <a:pt x="174" y="72"/>
                    </a:lnTo>
                    <a:lnTo>
                      <a:pt x="174" y="66"/>
                    </a:lnTo>
                    <a:lnTo>
                      <a:pt x="178" y="60"/>
                    </a:lnTo>
                    <a:lnTo>
                      <a:pt x="186" y="50"/>
                    </a:lnTo>
                    <a:lnTo>
                      <a:pt x="190" y="46"/>
                    </a:lnTo>
                    <a:lnTo>
                      <a:pt x="192" y="42"/>
                    </a:lnTo>
                    <a:lnTo>
                      <a:pt x="192" y="38"/>
                    </a:lnTo>
                    <a:lnTo>
                      <a:pt x="186" y="32"/>
                    </a:lnTo>
                    <a:lnTo>
                      <a:pt x="178" y="26"/>
                    </a:lnTo>
                    <a:lnTo>
                      <a:pt x="176" y="20"/>
                    </a:lnTo>
                    <a:lnTo>
                      <a:pt x="174" y="16"/>
                    </a:lnTo>
                    <a:lnTo>
                      <a:pt x="176" y="10"/>
                    </a:lnTo>
                    <a:lnTo>
                      <a:pt x="180" y="2"/>
                    </a:lnTo>
                    <a:lnTo>
                      <a:pt x="182" y="0"/>
                    </a:lnTo>
                    <a:lnTo>
                      <a:pt x="226" y="36"/>
                    </a:lnTo>
                    <a:lnTo>
                      <a:pt x="238" y="36"/>
                    </a:lnTo>
                    <a:lnTo>
                      <a:pt x="264" y="38"/>
                    </a:lnTo>
                    <a:lnTo>
                      <a:pt x="278" y="40"/>
                    </a:lnTo>
                    <a:lnTo>
                      <a:pt x="292" y="44"/>
                    </a:lnTo>
                    <a:lnTo>
                      <a:pt x="304" y="50"/>
                    </a:lnTo>
                    <a:lnTo>
                      <a:pt x="308" y="54"/>
                    </a:lnTo>
                    <a:lnTo>
                      <a:pt x="312" y="58"/>
                    </a:lnTo>
                    <a:lnTo>
                      <a:pt x="302" y="58"/>
                    </a:lnTo>
                    <a:lnTo>
                      <a:pt x="284" y="60"/>
                    </a:lnTo>
                    <a:lnTo>
                      <a:pt x="276" y="62"/>
                    </a:lnTo>
                    <a:lnTo>
                      <a:pt x="270" y="66"/>
                    </a:lnTo>
                    <a:lnTo>
                      <a:pt x="268" y="68"/>
                    </a:lnTo>
                    <a:lnTo>
                      <a:pt x="266" y="70"/>
                    </a:lnTo>
                    <a:lnTo>
                      <a:pt x="268" y="74"/>
                    </a:lnTo>
                    <a:lnTo>
                      <a:pt x="270" y="76"/>
                    </a:lnTo>
                    <a:lnTo>
                      <a:pt x="286" y="90"/>
                    </a:lnTo>
                    <a:lnTo>
                      <a:pt x="306" y="100"/>
                    </a:lnTo>
                    <a:lnTo>
                      <a:pt x="326" y="110"/>
                    </a:lnTo>
                    <a:lnTo>
                      <a:pt x="316" y="108"/>
                    </a:lnTo>
                    <a:lnTo>
                      <a:pt x="294" y="106"/>
                    </a:lnTo>
                    <a:lnTo>
                      <a:pt x="282" y="106"/>
                    </a:lnTo>
                    <a:lnTo>
                      <a:pt x="272" y="106"/>
                    </a:lnTo>
                    <a:lnTo>
                      <a:pt x="262" y="110"/>
                    </a:lnTo>
                    <a:lnTo>
                      <a:pt x="256" y="114"/>
                    </a:lnTo>
                    <a:lnTo>
                      <a:pt x="254" y="116"/>
                    </a:lnTo>
                    <a:lnTo>
                      <a:pt x="252" y="116"/>
                    </a:lnTo>
                    <a:lnTo>
                      <a:pt x="246" y="114"/>
                    </a:lnTo>
                    <a:lnTo>
                      <a:pt x="238" y="102"/>
                    </a:lnTo>
                    <a:lnTo>
                      <a:pt x="232" y="96"/>
                    </a:lnTo>
                    <a:lnTo>
                      <a:pt x="228" y="90"/>
                    </a:lnTo>
                    <a:lnTo>
                      <a:pt x="226" y="90"/>
                    </a:lnTo>
                    <a:lnTo>
                      <a:pt x="224" y="90"/>
                    </a:lnTo>
                    <a:lnTo>
                      <a:pt x="218" y="96"/>
                    </a:lnTo>
                    <a:lnTo>
                      <a:pt x="214" y="110"/>
                    </a:lnTo>
                    <a:lnTo>
                      <a:pt x="210" y="122"/>
                    </a:lnTo>
                    <a:lnTo>
                      <a:pt x="208" y="134"/>
                    </a:lnTo>
                    <a:lnTo>
                      <a:pt x="200" y="150"/>
                    </a:lnTo>
                    <a:lnTo>
                      <a:pt x="196" y="162"/>
                    </a:lnTo>
                    <a:lnTo>
                      <a:pt x="190" y="174"/>
                    </a:lnTo>
                    <a:lnTo>
                      <a:pt x="180" y="200"/>
                    </a:lnTo>
                    <a:lnTo>
                      <a:pt x="176" y="210"/>
                    </a:lnTo>
                    <a:lnTo>
                      <a:pt x="170" y="220"/>
                    </a:lnTo>
                    <a:lnTo>
                      <a:pt x="164" y="226"/>
                    </a:lnTo>
                    <a:lnTo>
                      <a:pt x="156" y="228"/>
                    </a:lnTo>
                    <a:lnTo>
                      <a:pt x="148" y="230"/>
                    </a:lnTo>
                    <a:lnTo>
                      <a:pt x="142" y="234"/>
                    </a:lnTo>
                    <a:lnTo>
                      <a:pt x="126" y="248"/>
                    </a:lnTo>
                    <a:lnTo>
                      <a:pt x="116" y="254"/>
                    </a:lnTo>
                    <a:lnTo>
                      <a:pt x="102" y="260"/>
                    </a:lnTo>
                    <a:lnTo>
                      <a:pt x="88" y="260"/>
                    </a:lnTo>
                    <a:lnTo>
                      <a:pt x="68" y="258"/>
                    </a:lnTo>
                    <a:lnTo>
                      <a:pt x="32" y="248"/>
                    </a:lnTo>
                    <a:lnTo>
                      <a:pt x="12" y="240"/>
                    </a:lnTo>
                    <a:lnTo>
                      <a:pt x="2" y="234"/>
                    </a:lnTo>
                    <a:lnTo>
                      <a:pt x="0" y="232"/>
                    </a:lnTo>
                    <a:lnTo>
                      <a:pt x="12" y="17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3" name="Freeform 2872"/>
              <p:cNvSpPr>
                <a:spLocks/>
              </p:cNvSpPr>
              <p:nvPr/>
            </p:nvSpPr>
            <p:spPr bwMode="auto">
              <a:xfrm>
                <a:off x="1744" y="882"/>
                <a:ext cx="72" cy="134"/>
              </a:xfrm>
              <a:custGeom>
                <a:avLst/>
                <a:gdLst>
                  <a:gd name="T0" fmla="*/ 16 w 72"/>
                  <a:gd name="T1" fmla="*/ 6 h 134"/>
                  <a:gd name="T2" fmla="*/ 12 w 72"/>
                  <a:gd name="T3" fmla="*/ 20 h 134"/>
                  <a:gd name="T4" fmla="*/ 10 w 72"/>
                  <a:gd name="T5" fmla="*/ 36 h 134"/>
                  <a:gd name="T6" fmla="*/ 10 w 72"/>
                  <a:gd name="T7" fmla="*/ 54 h 134"/>
                  <a:gd name="T8" fmla="*/ 10 w 72"/>
                  <a:gd name="T9" fmla="*/ 62 h 134"/>
                  <a:gd name="T10" fmla="*/ 14 w 72"/>
                  <a:gd name="T11" fmla="*/ 72 h 134"/>
                  <a:gd name="T12" fmla="*/ 18 w 72"/>
                  <a:gd name="T13" fmla="*/ 82 h 134"/>
                  <a:gd name="T14" fmla="*/ 24 w 72"/>
                  <a:gd name="T15" fmla="*/ 90 h 134"/>
                  <a:gd name="T16" fmla="*/ 32 w 72"/>
                  <a:gd name="T17" fmla="*/ 98 h 134"/>
                  <a:gd name="T18" fmla="*/ 42 w 72"/>
                  <a:gd name="T19" fmla="*/ 104 h 134"/>
                  <a:gd name="T20" fmla="*/ 56 w 72"/>
                  <a:gd name="T21" fmla="*/ 110 h 134"/>
                  <a:gd name="T22" fmla="*/ 72 w 72"/>
                  <a:gd name="T23" fmla="*/ 112 h 134"/>
                  <a:gd name="T24" fmla="*/ 68 w 72"/>
                  <a:gd name="T25" fmla="*/ 118 h 134"/>
                  <a:gd name="T26" fmla="*/ 62 w 72"/>
                  <a:gd name="T27" fmla="*/ 128 h 134"/>
                  <a:gd name="T28" fmla="*/ 56 w 72"/>
                  <a:gd name="T29" fmla="*/ 132 h 134"/>
                  <a:gd name="T30" fmla="*/ 48 w 72"/>
                  <a:gd name="T31" fmla="*/ 134 h 134"/>
                  <a:gd name="T32" fmla="*/ 40 w 72"/>
                  <a:gd name="T33" fmla="*/ 134 h 134"/>
                  <a:gd name="T34" fmla="*/ 30 w 72"/>
                  <a:gd name="T35" fmla="*/ 132 h 134"/>
                  <a:gd name="T36" fmla="*/ 22 w 72"/>
                  <a:gd name="T37" fmla="*/ 124 h 134"/>
                  <a:gd name="T38" fmla="*/ 14 w 72"/>
                  <a:gd name="T39" fmla="*/ 116 h 134"/>
                  <a:gd name="T40" fmla="*/ 10 w 72"/>
                  <a:gd name="T41" fmla="*/ 106 h 134"/>
                  <a:gd name="T42" fmla="*/ 6 w 72"/>
                  <a:gd name="T43" fmla="*/ 94 h 134"/>
                  <a:gd name="T44" fmla="*/ 2 w 72"/>
                  <a:gd name="T45" fmla="*/ 80 h 134"/>
                  <a:gd name="T46" fmla="*/ 0 w 72"/>
                  <a:gd name="T47" fmla="*/ 66 h 134"/>
                  <a:gd name="T48" fmla="*/ 2 w 72"/>
                  <a:gd name="T49" fmla="*/ 32 h 134"/>
                  <a:gd name="T50" fmla="*/ 4 w 72"/>
                  <a:gd name="T51" fmla="*/ 16 h 134"/>
                  <a:gd name="T52" fmla="*/ 6 w 72"/>
                  <a:gd name="T53" fmla="*/ 8 h 134"/>
                  <a:gd name="T54" fmla="*/ 8 w 72"/>
                  <a:gd name="T55" fmla="*/ 2 h 134"/>
                  <a:gd name="T56" fmla="*/ 10 w 72"/>
                  <a:gd name="T57" fmla="*/ 0 h 134"/>
                  <a:gd name="T58" fmla="*/ 12 w 72"/>
                  <a:gd name="T59" fmla="*/ 2 h 134"/>
                  <a:gd name="T60" fmla="*/ 14 w 72"/>
                  <a:gd name="T61" fmla="*/ 2 h 134"/>
                  <a:gd name="T62" fmla="*/ 16 w 72"/>
                  <a:gd name="T63" fmla="*/ 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34"/>
                  <a:gd name="T98" fmla="*/ 72 w 72"/>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34">
                    <a:moveTo>
                      <a:pt x="16" y="6"/>
                    </a:moveTo>
                    <a:lnTo>
                      <a:pt x="12" y="20"/>
                    </a:lnTo>
                    <a:lnTo>
                      <a:pt x="10" y="36"/>
                    </a:lnTo>
                    <a:lnTo>
                      <a:pt x="10" y="54"/>
                    </a:lnTo>
                    <a:lnTo>
                      <a:pt x="10" y="62"/>
                    </a:lnTo>
                    <a:lnTo>
                      <a:pt x="14" y="72"/>
                    </a:lnTo>
                    <a:lnTo>
                      <a:pt x="18" y="82"/>
                    </a:lnTo>
                    <a:lnTo>
                      <a:pt x="24" y="90"/>
                    </a:lnTo>
                    <a:lnTo>
                      <a:pt x="32" y="98"/>
                    </a:lnTo>
                    <a:lnTo>
                      <a:pt x="42" y="104"/>
                    </a:lnTo>
                    <a:lnTo>
                      <a:pt x="56" y="110"/>
                    </a:lnTo>
                    <a:lnTo>
                      <a:pt x="72" y="112"/>
                    </a:lnTo>
                    <a:lnTo>
                      <a:pt x="68" y="118"/>
                    </a:lnTo>
                    <a:lnTo>
                      <a:pt x="62" y="128"/>
                    </a:lnTo>
                    <a:lnTo>
                      <a:pt x="56" y="132"/>
                    </a:lnTo>
                    <a:lnTo>
                      <a:pt x="48" y="134"/>
                    </a:lnTo>
                    <a:lnTo>
                      <a:pt x="40" y="134"/>
                    </a:lnTo>
                    <a:lnTo>
                      <a:pt x="30" y="132"/>
                    </a:lnTo>
                    <a:lnTo>
                      <a:pt x="22" y="124"/>
                    </a:lnTo>
                    <a:lnTo>
                      <a:pt x="14" y="116"/>
                    </a:lnTo>
                    <a:lnTo>
                      <a:pt x="10" y="106"/>
                    </a:lnTo>
                    <a:lnTo>
                      <a:pt x="6" y="94"/>
                    </a:lnTo>
                    <a:lnTo>
                      <a:pt x="2" y="80"/>
                    </a:lnTo>
                    <a:lnTo>
                      <a:pt x="0" y="66"/>
                    </a:lnTo>
                    <a:lnTo>
                      <a:pt x="2" y="32"/>
                    </a:lnTo>
                    <a:lnTo>
                      <a:pt x="4" y="16"/>
                    </a:lnTo>
                    <a:lnTo>
                      <a:pt x="6" y="8"/>
                    </a:lnTo>
                    <a:lnTo>
                      <a:pt x="8" y="2"/>
                    </a:lnTo>
                    <a:lnTo>
                      <a:pt x="10" y="0"/>
                    </a:lnTo>
                    <a:lnTo>
                      <a:pt x="12" y="2"/>
                    </a:lnTo>
                    <a:lnTo>
                      <a:pt x="14" y="2"/>
                    </a:lnTo>
                    <a:lnTo>
                      <a:pt x="16" y="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4" name="Freeform 2873"/>
              <p:cNvSpPr>
                <a:spLocks/>
              </p:cNvSpPr>
              <p:nvPr/>
            </p:nvSpPr>
            <p:spPr bwMode="auto">
              <a:xfrm>
                <a:off x="1788" y="1116"/>
                <a:ext cx="98" cy="76"/>
              </a:xfrm>
              <a:custGeom>
                <a:avLst/>
                <a:gdLst>
                  <a:gd name="T0" fmla="*/ 10 w 98"/>
                  <a:gd name="T1" fmla="*/ 12 h 76"/>
                  <a:gd name="T2" fmla="*/ 16 w 98"/>
                  <a:gd name="T3" fmla="*/ 18 h 76"/>
                  <a:gd name="T4" fmla="*/ 24 w 98"/>
                  <a:gd name="T5" fmla="*/ 24 h 76"/>
                  <a:gd name="T6" fmla="*/ 34 w 98"/>
                  <a:gd name="T7" fmla="*/ 28 h 76"/>
                  <a:gd name="T8" fmla="*/ 44 w 98"/>
                  <a:gd name="T9" fmla="*/ 30 h 76"/>
                  <a:gd name="T10" fmla="*/ 48 w 98"/>
                  <a:gd name="T11" fmla="*/ 30 h 76"/>
                  <a:gd name="T12" fmla="*/ 52 w 98"/>
                  <a:gd name="T13" fmla="*/ 28 h 76"/>
                  <a:gd name="T14" fmla="*/ 58 w 98"/>
                  <a:gd name="T15" fmla="*/ 24 h 76"/>
                  <a:gd name="T16" fmla="*/ 62 w 98"/>
                  <a:gd name="T17" fmla="*/ 18 h 76"/>
                  <a:gd name="T18" fmla="*/ 66 w 98"/>
                  <a:gd name="T19" fmla="*/ 10 h 76"/>
                  <a:gd name="T20" fmla="*/ 68 w 98"/>
                  <a:gd name="T21" fmla="*/ 0 h 76"/>
                  <a:gd name="T22" fmla="*/ 68 w 98"/>
                  <a:gd name="T23" fmla="*/ 6 h 76"/>
                  <a:gd name="T24" fmla="*/ 72 w 98"/>
                  <a:gd name="T25" fmla="*/ 20 h 76"/>
                  <a:gd name="T26" fmla="*/ 76 w 98"/>
                  <a:gd name="T27" fmla="*/ 28 h 76"/>
                  <a:gd name="T28" fmla="*/ 80 w 98"/>
                  <a:gd name="T29" fmla="*/ 34 h 76"/>
                  <a:gd name="T30" fmla="*/ 88 w 98"/>
                  <a:gd name="T31" fmla="*/ 40 h 76"/>
                  <a:gd name="T32" fmla="*/ 98 w 98"/>
                  <a:gd name="T33" fmla="*/ 44 h 76"/>
                  <a:gd name="T34" fmla="*/ 90 w 98"/>
                  <a:gd name="T35" fmla="*/ 52 h 76"/>
                  <a:gd name="T36" fmla="*/ 80 w 98"/>
                  <a:gd name="T37" fmla="*/ 58 h 76"/>
                  <a:gd name="T38" fmla="*/ 70 w 98"/>
                  <a:gd name="T39" fmla="*/ 66 h 76"/>
                  <a:gd name="T40" fmla="*/ 56 w 98"/>
                  <a:gd name="T41" fmla="*/ 72 h 76"/>
                  <a:gd name="T42" fmla="*/ 44 w 98"/>
                  <a:gd name="T43" fmla="*/ 76 h 76"/>
                  <a:gd name="T44" fmla="*/ 30 w 98"/>
                  <a:gd name="T45" fmla="*/ 76 h 76"/>
                  <a:gd name="T46" fmla="*/ 22 w 98"/>
                  <a:gd name="T47" fmla="*/ 74 h 76"/>
                  <a:gd name="T48" fmla="*/ 16 w 98"/>
                  <a:gd name="T49" fmla="*/ 70 h 76"/>
                  <a:gd name="T50" fmla="*/ 6 w 98"/>
                  <a:gd name="T51" fmla="*/ 62 h 76"/>
                  <a:gd name="T52" fmla="*/ 2 w 98"/>
                  <a:gd name="T53" fmla="*/ 52 h 76"/>
                  <a:gd name="T54" fmla="*/ 0 w 98"/>
                  <a:gd name="T55" fmla="*/ 42 h 76"/>
                  <a:gd name="T56" fmla="*/ 0 w 98"/>
                  <a:gd name="T57" fmla="*/ 32 h 76"/>
                  <a:gd name="T58" fmla="*/ 2 w 98"/>
                  <a:gd name="T59" fmla="*/ 24 h 76"/>
                  <a:gd name="T60" fmla="*/ 6 w 98"/>
                  <a:gd name="T61" fmla="*/ 18 h 76"/>
                  <a:gd name="T62" fmla="*/ 10 w 98"/>
                  <a:gd name="T63" fmla="*/ 12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76"/>
                  <a:gd name="T98" fmla="*/ 98 w 9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76">
                    <a:moveTo>
                      <a:pt x="10" y="12"/>
                    </a:moveTo>
                    <a:lnTo>
                      <a:pt x="16" y="18"/>
                    </a:lnTo>
                    <a:lnTo>
                      <a:pt x="24" y="24"/>
                    </a:lnTo>
                    <a:lnTo>
                      <a:pt x="34" y="28"/>
                    </a:lnTo>
                    <a:lnTo>
                      <a:pt x="44" y="30"/>
                    </a:lnTo>
                    <a:lnTo>
                      <a:pt x="48" y="30"/>
                    </a:lnTo>
                    <a:lnTo>
                      <a:pt x="52" y="28"/>
                    </a:lnTo>
                    <a:lnTo>
                      <a:pt x="58" y="24"/>
                    </a:lnTo>
                    <a:lnTo>
                      <a:pt x="62" y="18"/>
                    </a:lnTo>
                    <a:lnTo>
                      <a:pt x="66" y="10"/>
                    </a:lnTo>
                    <a:lnTo>
                      <a:pt x="68" y="0"/>
                    </a:lnTo>
                    <a:lnTo>
                      <a:pt x="68" y="6"/>
                    </a:lnTo>
                    <a:lnTo>
                      <a:pt x="72" y="20"/>
                    </a:lnTo>
                    <a:lnTo>
                      <a:pt x="76" y="28"/>
                    </a:lnTo>
                    <a:lnTo>
                      <a:pt x="80" y="34"/>
                    </a:lnTo>
                    <a:lnTo>
                      <a:pt x="88" y="40"/>
                    </a:lnTo>
                    <a:lnTo>
                      <a:pt x="98" y="44"/>
                    </a:lnTo>
                    <a:lnTo>
                      <a:pt x="90" y="52"/>
                    </a:lnTo>
                    <a:lnTo>
                      <a:pt x="80" y="58"/>
                    </a:lnTo>
                    <a:lnTo>
                      <a:pt x="70" y="66"/>
                    </a:lnTo>
                    <a:lnTo>
                      <a:pt x="56" y="72"/>
                    </a:lnTo>
                    <a:lnTo>
                      <a:pt x="44" y="76"/>
                    </a:lnTo>
                    <a:lnTo>
                      <a:pt x="30" y="76"/>
                    </a:lnTo>
                    <a:lnTo>
                      <a:pt x="22" y="74"/>
                    </a:lnTo>
                    <a:lnTo>
                      <a:pt x="16" y="70"/>
                    </a:lnTo>
                    <a:lnTo>
                      <a:pt x="6" y="62"/>
                    </a:lnTo>
                    <a:lnTo>
                      <a:pt x="2" y="52"/>
                    </a:lnTo>
                    <a:lnTo>
                      <a:pt x="0" y="42"/>
                    </a:lnTo>
                    <a:lnTo>
                      <a:pt x="0" y="32"/>
                    </a:lnTo>
                    <a:lnTo>
                      <a:pt x="2" y="24"/>
                    </a:lnTo>
                    <a:lnTo>
                      <a:pt x="6" y="18"/>
                    </a:lnTo>
                    <a:lnTo>
                      <a:pt x="10" y="1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5" name="Freeform 2874"/>
              <p:cNvSpPr>
                <a:spLocks/>
              </p:cNvSpPr>
              <p:nvPr/>
            </p:nvSpPr>
            <p:spPr bwMode="auto">
              <a:xfrm>
                <a:off x="3024" y="1394"/>
                <a:ext cx="138" cy="152"/>
              </a:xfrm>
              <a:custGeom>
                <a:avLst/>
                <a:gdLst>
                  <a:gd name="T0" fmla="*/ 132 w 138"/>
                  <a:gd name="T1" fmla="*/ 0 h 152"/>
                  <a:gd name="T2" fmla="*/ 128 w 138"/>
                  <a:gd name="T3" fmla="*/ 8 h 152"/>
                  <a:gd name="T4" fmla="*/ 124 w 138"/>
                  <a:gd name="T5" fmla="*/ 14 h 152"/>
                  <a:gd name="T6" fmla="*/ 114 w 138"/>
                  <a:gd name="T7" fmla="*/ 22 h 152"/>
                  <a:gd name="T8" fmla="*/ 102 w 138"/>
                  <a:gd name="T9" fmla="*/ 28 h 152"/>
                  <a:gd name="T10" fmla="*/ 84 w 138"/>
                  <a:gd name="T11" fmla="*/ 30 h 152"/>
                  <a:gd name="T12" fmla="*/ 74 w 138"/>
                  <a:gd name="T13" fmla="*/ 30 h 152"/>
                  <a:gd name="T14" fmla="*/ 64 w 138"/>
                  <a:gd name="T15" fmla="*/ 30 h 152"/>
                  <a:gd name="T16" fmla="*/ 50 w 138"/>
                  <a:gd name="T17" fmla="*/ 26 h 152"/>
                  <a:gd name="T18" fmla="*/ 36 w 138"/>
                  <a:gd name="T19" fmla="*/ 22 h 152"/>
                  <a:gd name="T20" fmla="*/ 36 w 138"/>
                  <a:gd name="T21" fmla="*/ 32 h 152"/>
                  <a:gd name="T22" fmla="*/ 36 w 138"/>
                  <a:gd name="T23" fmla="*/ 44 h 152"/>
                  <a:gd name="T24" fmla="*/ 34 w 138"/>
                  <a:gd name="T25" fmla="*/ 56 h 152"/>
                  <a:gd name="T26" fmla="*/ 30 w 138"/>
                  <a:gd name="T27" fmla="*/ 68 h 152"/>
                  <a:gd name="T28" fmla="*/ 22 w 138"/>
                  <a:gd name="T29" fmla="*/ 80 h 152"/>
                  <a:gd name="T30" fmla="*/ 18 w 138"/>
                  <a:gd name="T31" fmla="*/ 84 h 152"/>
                  <a:gd name="T32" fmla="*/ 14 w 138"/>
                  <a:gd name="T33" fmla="*/ 88 h 152"/>
                  <a:gd name="T34" fmla="*/ 8 w 138"/>
                  <a:gd name="T35" fmla="*/ 90 h 152"/>
                  <a:gd name="T36" fmla="*/ 0 w 138"/>
                  <a:gd name="T37" fmla="*/ 92 h 152"/>
                  <a:gd name="T38" fmla="*/ 48 w 138"/>
                  <a:gd name="T39" fmla="*/ 152 h 152"/>
                  <a:gd name="T40" fmla="*/ 48 w 138"/>
                  <a:gd name="T41" fmla="*/ 144 h 152"/>
                  <a:gd name="T42" fmla="*/ 48 w 138"/>
                  <a:gd name="T43" fmla="*/ 136 h 152"/>
                  <a:gd name="T44" fmla="*/ 52 w 138"/>
                  <a:gd name="T45" fmla="*/ 128 h 152"/>
                  <a:gd name="T46" fmla="*/ 56 w 138"/>
                  <a:gd name="T47" fmla="*/ 120 h 152"/>
                  <a:gd name="T48" fmla="*/ 62 w 138"/>
                  <a:gd name="T49" fmla="*/ 112 h 152"/>
                  <a:gd name="T50" fmla="*/ 72 w 138"/>
                  <a:gd name="T51" fmla="*/ 108 h 152"/>
                  <a:gd name="T52" fmla="*/ 84 w 138"/>
                  <a:gd name="T53" fmla="*/ 106 h 152"/>
                  <a:gd name="T54" fmla="*/ 98 w 138"/>
                  <a:gd name="T55" fmla="*/ 106 h 152"/>
                  <a:gd name="T56" fmla="*/ 110 w 138"/>
                  <a:gd name="T57" fmla="*/ 104 h 152"/>
                  <a:gd name="T58" fmla="*/ 118 w 138"/>
                  <a:gd name="T59" fmla="*/ 100 h 152"/>
                  <a:gd name="T60" fmla="*/ 124 w 138"/>
                  <a:gd name="T61" fmla="*/ 94 h 152"/>
                  <a:gd name="T62" fmla="*/ 130 w 138"/>
                  <a:gd name="T63" fmla="*/ 88 h 152"/>
                  <a:gd name="T64" fmla="*/ 132 w 138"/>
                  <a:gd name="T65" fmla="*/ 80 h 152"/>
                  <a:gd name="T66" fmla="*/ 136 w 138"/>
                  <a:gd name="T67" fmla="*/ 66 h 152"/>
                  <a:gd name="T68" fmla="*/ 138 w 138"/>
                  <a:gd name="T69" fmla="*/ 48 h 152"/>
                  <a:gd name="T70" fmla="*/ 136 w 138"/>
                  <a:gd name="T71" fmla="*/ 26 h 152"/>
                  <a:gd name="T72" fmla="*/ 132 w 138"/>
                  <a:gd name="T73" fmla="*/ 0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
                  <a:gd name="T112" fmla="*/ 0 h 152"/>
                  <a:gd name="T113" fmla="*/ 138 w 138"/>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 h="152">
                    <a:moveTo>
                      <a:pt x="132" y="0"/>
                    </a:moveTo>
                    <a:lnTo>
                      <a:pt x="128" y="8"/>
                    </a:lnTo>
                    <a:lnTo>
                      <a:pt x="124" y="14"/>
                    </a:lnTo>
                    <a:lnTo>
                      <a:pt x="114" y="22"/>
                    </a:lnTo>
                    <a:lnTo>
                      <a:pt x="102" y="28"/>
                    </a:lnTo>
                    <a:lnTo>
                      <a:pt x="84" y="30"/>
                    </a:lnTo>
                    <a:lnTo>
                      <a:pt x="74" y="30"/>
                    </a:lnTo>
                    <a:lnTo>
                      <a:pt x="64" y="30"/>
                    </a:lnTo>
                    <a:lnTo>
                      <a:pt x="50" y="26"/>
                    </a:lnTo>
                    <a:lnTo>
                      <a:pt x="36" y="22"/>
                    </a:lnTo>
                    <a:lnTo>
                      <a:pt x="36" y="32"/>
                    </a:lnTo>
                    <a:lnTo>
                      <a:pt x="36" y="44"/>
                    </a:lnTo>
                    <a:lnTo>
                      <a:pt x="34" y="56"/>
                    </a:lnTo>
                    <a:lnTo>
                      <a:pt x="30" y="68"/>
                    </a:lnTo>
                    <a:lnTo>
                      <a:pt x="22" y="80"/>
                    </a:lnTo>
                    <a:lnTo>
                      <a:pt x="18" y="84"/>
                    </a:lnTo>
                    <a:lnTo>
                      <a:pt x="14" y="88"/>
                    </a:lnTo>
                    <a:lnTo>
                      <a:pt x="8" y="90"/>
                    </a:lnTo>
                    <a:lnTo>
                      <a:pt x="0" y="92"/>
                    </a:lnTo>
                    <a:lnTo>
                      <a:pt x="48" y="152"/>
                    </a:lnTo>
                    <a:lnTo>
                      <a:pt x="48" y="144"/>
                    </a:lnTo>
                    <a:lnTo>
                      <a:pt x="48" y="136"/>
                    </a:lnTo>
                    <a:lnTo>
                      <a:pt x="52" y="128"/>
                    </a:lnTo>
                    <a:lnTo>
                      <a:pt x="56" y="120"/>
                    </a:lnTo>
                    <a:lnTo>
                      <a:pt x="62" y="112"/>
                    </a:lnTo>
                    <a:lnTo>
                      <a:pt x="72" y="108"/>
                    </a:lnTo>
                    <a:lnTo>
                      <a:pt x="84" y="106"/>
                    </a:lnTo>
                    <a:lnTo>
                      <a:pt x="98" y="106"/>
                    </a:lnTo>
                    <a:lnTo>
                      <a:pt x="110" y="104"/>
                    </a:lnTo>
                    <a:lnTo>
                      <a:pt x="118" y="100"/>
                    </a:lnTo>
                    <a:lnTo>
                      <a:pt x="124" y="94"/>
                    </a:lnTo>
                    <a:lnTo>
                      <a:pt x="130" y="88"/>
                    </a:lnTo>
                    <a:lnTo>
                      <a:pt x="132" y="80"/>
                    </a:lnTo>
                    <a:lnTo>
                      <a:pt x="136" y="66"/>
                    </a:lnTo>
                    <a:lnTo>
                      <a:pt x="138" y="48"/>
                    </a:lnTo>
                    <a:lnTo>
                      <a:pt x="136" y="26"/>
                    </a:lnTo>
                    <a:lnTo>
                      <a:pt x="132"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6" name="Freeform 2875"/>
              <p:cNvSpPr>
                <a:spLocks/>
              </p:cNvSpPr>
              <p:nvPr/>
            </p:nvSpPr>
            <p:spPr bwMode="auto">
              <a:xfrm>
                <a:off x="2256" y="770"/>
                <a:ext cx="392" cy="324"/>
              </a:xfrm>
              <a:custGeom>
                <a:avLst/>
                <a:gdLst>
                  <a:gd name="T0" fmla="*/ 56 w 392"/>
                  <a:gd name="T1" fmla="*/ 156 h 324"/>
                  <a:gd name="T2" fmla="*/ 90 w 392"/>
                  <a:gd name="T3" fmla="*/ 104 h 324"/>
                  <a:gd name="T4" fmla="*/ 68 w 392"/>
                  <a:gd name="T5" fmla="*/ 50 h 324"/>
                  <a:gd name="T6" fmla="*/ 52 w 392"/>
                  <a:gd name="T7" fmla="*/ 8 h 324"/>
                  <a:gd name="T8" fmla="*/ 26 w 392"/>
                  <a:gd name="T9" fmla="*/ 0 h 324"/>
                  <a:gd name="T10" fmla="*/ 76 w 392"/>
                  <a:gd name="T11" fmla="*/ 16 h 324"/>
                  <a:gd name="T12" fmla="*/ 96 w 392"/>
                  <a:gd name="T13" fmla="*/ 30 h 324"/>
                  <a:gd name="T14" fmla="*/ 118 w 392"/>
                  <a:gd name="T15" fmla="*/ 26 h 324"/>
                  <a:gd name="T16" fmla="*/ 106 w 392"/>
                  <a:gd name="T17" fmla="*/ 64 h 324"/>
                  <a:gd name="T18" fmla="*/ 144 w 392"/>
                  <a:gd name="T19" fmla="*/ 136 h 324"/>
                  <a:gd name="T20" fmla="*/ 192 w 392"/>
                  <a:gd name="T21" fmla="*/ 144 h 324"/>
                  <a:gd name="T22" fmla="*/ 204 w 392"/>
                  <a:gd name="T23" fmla="*/ 122 h 324"/>
                  <a:gd name="T24" fmla="*/ 214 w 392"/>
                  <a:gd name="T25" fmla="*/ 100 h 324"/>
                  <a:gd name="T26" fmla="*/ 216 w 392"/>
                  <a:gd name="T27" fmla="*/ 76 h 324"/>
                  <a:gd name="T28" fmla="*/ 180 w 392"/>
                  <a:gd name="T29" fmla="*/ 50 h 324"/>
                  <a:gd name="T30" fmla="*/ 224 w 392"/>
                  <a:gd name="T31" fmla="*/ 48 h 324"/>
                  <a:gd name="T32" fmla="*/ 248 w 392"/>
                  <a:gd name="T33" fmla="*/ 40 h 324"/>
                  <a:gd name="T34" fmla="*/ 236 w 392"/>
                  <a:gd name="T35" fmla="*/ 10 h 324"/>
                  <a:gd name="T36" fmla="*/ 240 w 392"/>
                  <a:gd name="T37" fmla="*/ 0 h 324"/>
                  <a:gd name="T38" fmla="*/ 290 w 392"/>
                  <a:gd name="T39" fmla="*/ 12 h 324"/>
                  <a:gd name="T40" fmla="*/ 316 w 392"/>
                  <a:gd name="T41" fmla="*/ 16 h 324"/>
                  <a:gd name="T42" fmla="*/ 374 w 392"/>
                  <a:gd name="T43" fmla="*/ 2 h 324"/>
                  <a:gd name="T44" fmla="*/ 376 w 392"/>
                  <a:gd name="T45" fmla="*/ 14 h 324"/>
                  <a:gd name="T46" fmla="*/ 354 w 392"/>
                  <a:gd name="T47" fmla="*/ 40 h 324"/>
                  <a:gd name="T48" fmla="*/ 310 w 392"/>
                  <a:gd name="T49" fmla="*/ 66 h 324"/>
                  <a:gd name="T50" fmla="*/ 264 w 392"/>
                  <a:gd name="T51" fmla="*/ 80 h 324"/>
                  <a:gd name="T52" fmla="*/ 256 w 392"/>
                  <a:gd name="T53" fmla="*/ 102 h 324"/>
                  <a:gd name="T54" fmla="*/ 290 w 392"/>
                  <a:gd name="T55" fmla="*/ 112 h 324"/>
                  <a:gd name="T56" fmla="*/ 324 w 392"/>
                  <a:gd name="T57" fmla="*/ 94 h 324"/>
                  <a:gd name="T58" fmla="*/ 340 w 392"/>
                  <a:gd name="T59" fmla="*/ 106 h 324"/>
                  <a:gd name="T60" fmla="*/ 376 w 392"/>
                  <a:gd name="T61" fmla="*/ 100 h 324"/>
                  <a:gd name="T62" fmla="*/ 388 w 392"/>
                  <a:gd name="T63" fmla="*/ 96 h 324"/>
                  <a:gd name="T64" fmla="*/ 346 w 392"/>
                  <a:gd name="T65" fmla="*/ 132 h 324"/>
                  <a:gd name="T66" fmla="*/ 296 w 392"/>
                  <a:gd name="T67" fmla="*/ 174 h 324"/>
                  <a:gd name="T68" fmla="*/ 284 w 392"/>
                  <a:gd name="T69" fmla="*/ 202 h 324"/>
                  <a:gd name="T70" fmla="*/ 304 w 392"/>
                  <a:gd name="T71" fmla="*/ 240 h 324"/>
                  <a:gd name="T72" fmla="*/ 292 w 392"/>
                  <a:gd name="T73" fmla="*/ 266 h 324"/>
                  <a:gd name="T74" fmla="*/ 264 w 392"/>
                  <a:gd name="T75" fmla="*/ 244 h 324"/>
                  <a:gd name="T76" fmla="*/ 270 w 392"/>
                  <a:gd name="T77" fmla="*/ 222 h 324"/>
                  <a:gd name="T78" fmla="*/ 254 w 392"/>
                  <a:gd name="T79" fmla="*/ 192 h 324"/>
                  <a:gd name="T80" fmla="*/ 216 w 392"/>
                  <a:gd name="T81" fmla="*/ 184 h 324"/>
                  <a:gd name="T82" fmla="*/ 192 w 392"/>
                  <a:gd name="T83" fmla="*/ 198 h 324"/>
                  <a:gd name="T84" fmla="*/ 220 w 392"/>
                  <a:gd name="T85" fmla="*/ 250 h 324"/>
                  <a:gd name="T86" fmla="*/ 220 w 392"/>
                  <a:gd name="T87" fmla="*/ 302 h 324"/>
                  <a:gd name="T88" fmla="*/ 192 w 392"/>
                  <a:gd name="T89" fmla="*/ 324 h 324"/>
                  <a:gd name="T90" fmla="*/ 196 w 392"/>
                  <a:gd name="T91" fmla="*/ 286 h 324"/>
                  <a:gd name="T92" fmla="*/ 184 w 392"/>
                  <a:gd name="T93" fmla="*/ 250 h 324"/>
                  <a:gd name="T94" fmla="*/ 110 w 392"/>
                  <a:gd name="T95" fmla="*/ 214 h 324"/>
                  <a:gd name="T96" fmla="*/ 68 w 392"/>
                  <a:gd name="T97" fmla="*/ 192 h 324"/>
                  <a:gd name="T98" fmla="*/ 32 w 392"/>
                  <a:gd name="T99" fmla="*/ 190 h 3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324"/>
                  <a:gd name="T152" fmla="*/ 392 w 392"/>
                  <a:gd name="T153" fmla="*/ 324 h 3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324">
                    <a:moveTo>
                      <a:pt x="0" y="198"/>
                    </a:moveTo>
                    <a:lnTo>
                      <a:pt x="18" y="186"/>
                    </a:lnTo>
                    <a:lnTo>
                      <a:pt x="36" y="174"/>
                    </a:lnTo>
                    <a:lnTo>
                      <a:pt x="56" y="156"/>
                    </a:lnTo>
                    <a:lnTo>
                      <a:pt x="74" y="136"/>
                    </a:lnTo>
                    <a:lnTo>
                      <a:pt x="82" y="126"/>
                    </a:lnTo>
                    <a:lnTo>
                      <a:pt x="86" y="114"/>
                    </a:lnTo>
                    <a:lnTo>
                      <a:pt x="90" y="104"/>
                    </a:lnTo>
                    <a:lnTo>
                      <a:pt x="90" y="92"/>
                    </a:lnTo>
                    <a:lnTo>
                      <a:pt x="88" y="80"/>
                    </a:lnTo>
                    <a:lnTo>
                      <a:pt x="80" y="70"/>
                    </a:lnTo>
                    <a:lnTo>
                      <a:pt x="68" y="50"/>
                    </a:lnTo>
                    <a:lnTo>
                      <a:pt x="60" y="34"/>
                    </a:lnTo>
                    <a:lnTo>
                      <a:pt x="56" y="22"/>
                    </a:lnTo>
                    <a:lnTo>
                      <a:pt x="54" y="14"/>
                    </a:lnTo>
                    <a:lnTo>
                      <a:pt x="52" y="8"/>
                    </a:lnTo>
                    <a:lnTo>
                      <a:pt x="46" y="4"/>
                    </a:lnTo>
                    <a:lnTo>
                      <a:pt x="36" y="0"/>
                    </a:lnTo>
                    <a:lnTo>
                      <a:pt x="18" y="0"/>
                    </a:lnTo>
                    <a:lnTo>
                      <a:pt x="26" y="0"/>
                    </a:lnTo>
                    <a:lnTo>
                      <a:pt x="46" y="4"/>
                    </a:lnTo>
                    <a:lnTo>
                      <a:pt x="58" y="6"/>
                    </a:lnTo>
                    <a:lnTo>
                      <a:pt x="68" y="10"/>
                    </a:lnTo>
                    <a:lnTo>
                      <a:pt x="76" y="16"/>
                    </a:lnTo>
                    <a:lnTo>
                      <a:pt x="80" y="22"/>
                    </a:lnTo>
                    <a:lnTo>
                      <a:pt x="84" y="26"/>
                    </a:lnTo>
                    <a:lnTo>
                      <a:pt x="90" y="30"/>
                    </a:lnTo>
                    <a:lnTo>
                      <a:pt x="96" y="30"/>
                    </a:lnTo>
                    <a:lnTo>
                      <a:pt x="104" y="28"/>
                    </a:lnTo>
                    <a:lnTo>
                      <a:pt x="116" y="24"/>
                    </a:lnTo>
                    <a:lnTo>
                      <a:pt x="122" y="22"/>
                    </a:lnTo>
                    <a:lnTo>
                      <a:pt x="118" y="26"/>
                    </a:lnTo>
                    <a:lnTo>
                      <a:pt x="110" y="38"/>
                    </a:lnTo>
                    <a:lnTo>
                      <a:pt x="108" y="48"/>
                    </a:lnTo>
                    <a:lnTo>
                      <a:pt x="106" y="56"/>
                    </a:lnTo>
                    <a:lnTo>
                      <a:pt x="106" y="64"/>
                    </a:lnTo>
                    <a:lnTo>
                      <a:pt x="110" y="74"/>
                    </a:lnTo>
                    <a:lnTo>
                      <a:pt x="122" y="92"/>
                    </a:lnTo>
                    <a:lnTo>
                      <a:pt x="132" y="112"/>
                    </a:lnTo>
                    <a:lnTo>
                      <a:pt x="144" y="136"/>
                    </a:lnTo>
                    <a:lnTo>
                      <a:pt x="152" y="138"/>
                    </a:lnTo>
                    <a:lnTo>
                      <a:pt x="172" y="142"/>
                    </a:lnTo>
                    <a:lnTo>
                      <a:pt x="182" y="144"/>
                    </a:lnTo>
                    <a:lnTo>
                      <a:pt x="192" y="144"/>
                    </a:lnTo>
                    <a:lnTo>
                      <a:pt x="198" y="142"/>
                    </a:lnTo>
                    <a:lnTo>
                      <a:pt x="202" y="140"/>
                    </a:lnTo>
                    <a:lnTo>
                      <a:pt x="202" y="136"/>
                    </a:lnTo>
                    <a:lnTo>
                      <a:pt x="204" y="122"/>
                    </a:lnTo>
                    <a:lnTo>
                      <a:pt x="206" y="110"/>
                    </a:lnTo>
                    <a:lnTo>
                      <a:pt x="208" y="102"/>
                    </a:lnTo>
                    <a:lnTo>
                      <a:pt x="210" y="100"/>
                    </a:lnTo>
                    <a:lnTo>
                      <a:pt x="214" y="100"/>
                    </a:lnTo>
                    <a:lnTo>
                      <a:pt x="216" y="96"/>
                    </a:lnTo>
                    <a:lnTo>
                      <a:pt x="218" y="92"/>
                    </a:lnTo>
                    <a:lnTo>
                      <a:pt x="218" y="84"/>
                    </a:lnTo>
                    <a:lnTo>
                      <a:pt x="216" y="76"/>
                    </a:lnTo>
                    <a:lnTo>
                      <a:pt x="210" y="66"/>
                    </a:lnTo>
                    <a:lnTo>
                      <a:pt x="202" y="58"/>
                    </a:lnTo>
                    <a:lnTo>
                      <a:pt x="192" y="54"/>
                    </a:lnTo>
                    <a:lnTo>
                      <a:pt x="180" y="50"/>
                    </a:lnTo>
                    <a:lnTo>
                      <a:pt x="188" y="50"/>
                    </a:lnTo>
                    <a:lnTo>
                      <a:pt x="204" y="48"/>
                    </a:lnTo>
                    <a:lnTo>
                      <a:pt x="214" y="48"/>
                    </a:lnTo>
                    <a:lnTo>
                      <a:pt x="224" y="48"/>
                    </a:lnTo>
                    <a:lnTo>
                      <a:pt x="232" y="50"/>
                    </a:lnTo>
                    <a:lnTo>
                      <a:pt x="240" y="54"/>
                    </a:lnTo>
                    <a:lnTo>
                      <a:pt x="242" y="50"/>
                    </a:lnTo>
                    <a:lnTo>
                      <a:pt x="248" y="40"/>
                    </a:lnTo>
                    <a:lnTo>
                      <a:pt x="248" y="34"/>
                    </a:lnTo>
                    <a:lnTo>
                      <a:pt x="248" y="26"/>
                    </a:lnTo>
                    <a:lnTo>
                      <a:pt x="244" y="18"/>
                    </a:lnTo>
                    <a:lnTo>
                      <a:pt x="236" y="10"/>
                    </a:lnTo>
                    <a:lnTo>
                      <a:pt x="230" y="4"/>
                    </a:lnTo>
                    <a:lnTo>
                      <a:pt x="232" y="2"/>
                    </a:lnTo>
                    <a:lnTo>
                      <a:pt x="234" y="0"/>
                    </a:lnTo>
                    <a:lnTo>
                      <a:pt x="240" y="0"/>
                    </a:lnTo>
                    <a:lnTo>
                      <a:pt x="252" y="2"/>
                    </a:lnTo>
                    <a:lnTo>
                      <a:pt x="276" y="8"/>
                    </a:lnTo>
                    <a:lnTo>
                      <a:pt x="288" y="10"/>
                    </a:lnTo>
                    <a:lnTo>
                      <a:pt x="290" y="12"/>
                    </a:lnTo>
                    <a:lnTo>
                      <a:pt x="292" y="14"/>
                    </a:lnTo>
                    <a:lnTo>
                      <a:pt x="296" y="16"/>
                    </a:lnTo>
                    <a:lnTo>
                      <a:pt x="304" y="16"/>
                    </a:lnTo>
                    <a:lnTo>
                      <a:pt x="316" y="16"/>
                    </a:lnTo>
                    <a:lnTo>
                      <a:pt x="330" y="12"/>
                    </a:lnTo>
                    <a:lnTo>
                      <a:pt x="350" y="6"/>
                    </a:lnTo>
                    <a:lnTo>
                      <a:pt x="368" y="2"/>
                    </a:lnTo>
                    <a:lnTo>
                      <a:pt x="374" y="2"/>
                    </a:lnTo>
                    <a:lnTo>
                      <a:pt x="376" y="4"/>
                    </a:lnTo>
                    <a:lnTo>
                      <a:pt x="378" y="6"/>
                    </a:lnTo>
                    <a:lnTo>
                      <a:pt x="378" y="8"/>
                    </a:lnTo>
                    <a:lnTo>
                      <a:pt x="376" y="14"/>
                    </a:lnTo>
                    <a:lnTo>
                      <a:pt x="372" y="22"/>
                    </a:lnTo>
                    <a:lnTo>
                      <a:pt x="364" y="28"/>
                    </a:lnTo>
                    <a:lnTo>
                      <a:pt x="358" y="36"/>
                    </a:lnTo>
                    <a:lnTo>
                      <a:pt x="354" y="40"/>
                    </a:lnTo>
                    <a:lnTo>
                      <a:pt x="342" y="52"/>
                    </a:lnTo>
                    <a:lnTo>
                      <a:pt x="332" y="58"/>
                    </a:lnTo>
                    <a:lnTo>
                      <a:pt x="322" y="62"/>
                    </a:lnTo>
                    <a:lnTo>
                      <a:pt x="310" y="66"/>
                    </a:lnTo>
                    <a:lnTo>
                      <a:pt x="294" y="70"/>
                    </a:lnTo>
                    <a:lnTo>
                      <a:pt x="282" y="72"/>
                    </a:lnTo>
                    <a:lnTo>
                      <a:pt x="270" y="76"/>
                    </a:lnTo>
                    <a:lnTo>
                      <a:pt x="264" y="80"/>
                    </a:lnTo>
                    <a:lnTo>
                      <a:pt x="258" y="86"/>
                    </a:lnTo>
                    <a:lnTo>
                      <a:pt x="252" y="94"/>
                    </a:lnTo>
                    <a:lnTo>
                      <a:pt x="250" y="100"/>
                    </a:lnTo>
                    <a:lnTo>
                      <a:pt x="256" y="102"/>
                    </a:lnTo>
                    <a:lnTo>
                      <a:pt x="266" y="110"/>
                    </a:lnTo>
                    <a:lnTo>
                      <a:pt x="274" y="112"/>
                    </a:lnTo>
                    <a:lnTo>
                      <a:pt x="282" y="114"/>
                    </a:lnTo>
                    <a:lnTo>
                      <a:pt x="290" y="112"/>
                    </a:lnTo>
                    <a:lnTo>
                      <a:pt x="298" y="106"/>
                    </a:lnTo>
                    <a:lnTo>
                      <a:pt x="312" y="96"/>
                    </a:lnTo>
                    <a:lnTo>
                      <a:pt x="320" y="94"/>
                    </a:lnTo>
                    <a:lnTo>
                      <a:pt x="324" y="94"/>
                    </a:lnTo>
                    <a:lnTo>
                      <a:pt x="324" y="96"/>
                    </a:lnTo>
                    <a:lnTo>
                      <a:pt x="328" y="100"/>
                    </a:lnTo>
                    <a:lnTo>
                      <a:pt x="334" y="104"/>
                    </a:lnTo>
                    <a:lnTo>
                      <a:pt x="340" y="106"/>
                    </a:lnTo>
                    <a:lnTo>
                      <a:pt x="346" y="110"/>
                    </a:lnTo>
                    <a:lnTo>
                      <a:pt x="356" y="110"/>
                    </a:lnTo>
                    <a:lnTo>
                      <a:pt x="366" y="106"/>
                    </a:lnTo>
                    <a:lnTo>
                      <a:pt x="376" y="100"/>
                    </a:lnTo>
                    <a:lnTo>
                      <a:pt x="390" y="88"/>
                    </a:lnTo>
                    <a:lnTo>
                      <a:pt x="392" y="86"/>
                    </a:lnTo>
                    <a:lnTo>
                      <a:pt x="392" y="88"/>
                    </a:lnTo>
                    <a:lnTo>
                      <a:pt x="388" y="96"/>
                    </a:lnTo>
                    <a:lnTo>
                      <a:pt x="384" y="100"/>
                    </a:lnTo>
                    <a:lnTo>
                      <a:pt x="372" y="112"/>
                    </a:lnTo>
                    <a:lnTo>
                      <a:pt x="356" y="124"/>
                    </a:lnTo>
                    <a:lnTo>
                      <a:pt x="346" y="132"/>
                    </a:lnTo>
                    <a:lnTo>
                      <a:pt x="336" y="136"/>
                    </a:lnTo>
                    <a:lnTo>
                      <a:pt x="326" y="144"/>
                    </a:lnTo>
                    <a:lnTo>
                      <a:pt x="306" y="164"/>
                    </a:lnTo>
                    <a:lnTo>
                      <a:pt x="296" y="174"/>
                    </a:lnTo>
                    <a:lnTo>
                      <a:pt x="288" y="186"/>
                    </a:lnTo>
                    <a:lnTo>
                      <a:pt x="282" y="196"/>
                    </a:lnTo>
                    <a:lnTo>
                      <a:pt x="282" y="200"/>
                    </a:lnTo>
                    <a:lnTo>
                      <a:pt x="284" y="202"/>
                    </a:lnTo>
                    <a:lnTo>
                      <a:pt x="290" y="212"/>
                    </a:lnTo>
                    <a:lnTo>
                      <a:pt x="294" y="220"/>
                    </a:lnTo>
                    <a:lnTo>
                      <a:pt x="302" y="236"/>
                    </a:lnTo>
                    <a:lnTo>
                      <a:pt x="304" y="240"/>
                    </a:lnTo>
                    <a:lnTo>
                      <a:pt x="304" y="248"/>
                    </a:lnTo>
                    <a:lnTo>
                      <a:pt x="300" y="254"/>
                    </a:lnTo>
                    <a:lnTo>
                      <a:pt x="296" y="260"/>
                    </a:lnTo>
                    <a:lnTo>
                      <a:pt x="292" y="266"/>
                    </a:lnTo>
                    <a:lnTo>
                      <a:pt x="286" y="268"/>
                    </a:lnTo>
                    <a:lnTo>
                      <a:pt x="282" y="268"/>
                    </a:lnTo>
                    <a:lnTo>
                      <a:pt x="276" y="266"/>
                    </a:lnTo>
                    <a:lnTo>
                      <a:pt x="264" y="244"/>
                    </a:lnTo>
                    <a:lnTo>
                      <a:pt x="258" y="236"/>
                    </a:lnTo>
                    <a:lnTo>
                      <a:pt x="262" y="234"/>
                    </a:lnTo>
                    <a:lnTo>
                      <a:pt x="268" y="226"/>
                    </a:lnTo>
                    <a:lnTo>
                      <a:pt x="270" y="222"/>
                    </a:lnTo>
                    <a:lnTo>
                      <a:pt x="270" y="216"/>
                    </a:lnTo>
                    <a:lnTo>
                      <a:pt x="270" y="210"/>
                    </a:lnTo>
                    <a:lnTo>
                      <a:pt x="266" y="202"/>
                    </a:lnTo>
                    <a:lnTo>
                      <a:pt x="254" y="192"/>
                    </a:lnTo>
                    <a:lnTo>
                      <a:pt x="246" y="186"/>
                    </a:lnTo>
                    <a:lnTo>
                      <a:pt x="236" y="184"/>
                    </a:lnTo>
                    <a:lnTo>
                      <a:pt x="228" y="184"/>
                    </a:lnTo>
                    <a:lnTo>
                      <a:pt x="216" y="184"/>
                    </a:lnTo>
                    <a:lnTo>
                      <a:pt x="208" y="184"/>
                    </a:lnTo>
                    <a:lnTo>
                      <a:pt x="200" y="188"/>
                    </a:lnTo>
                    <a:lnTo>
                      <a:pt x="194" y="192"/>
                    </a:lnTo>
                    <a:lnTo>
                      <a:pt x="192" y="198"/>
                    </a:lnTo>
                    <a:lnTo>
                      <a:pt x="194" y="208"/>
                    </a:lnTo>
                    <a:lnTo>
                      <a:pt x="202" y="220"/>
                    </a:lnTo>
                    <a:lnTo>
                      <a:pt x="212" y="236"/>
                    </a:lnTo>
                    <a:lnTo>
                      <a:pt x="220" y="250"/>
                    </a:lnTo>
                    <a:lnTo>
                      <a:pt x="224" y="264"/>
                    </a:lnTo>
                    <a:lnTo>
                      <a:pt x="226" y="278"/>
                    </a:lnTo>
                    <a:lnTo>
                      <a:pt x="226" y="290"/>
                    </a:lnTo>
                    <a:lnTo>
                      <a:pt x="220" y="302"/>
                    </a:lnTo>
                    <a:lnTo>
                      <a:pt x="214" y="312"/>
                    </a:lnTo>
                    <a:lnTo>
                      <a:pt x="202" y="320"/>
                    </a:lnTo>
                    <a:lnTo>
                      <a:pt x="194" y="324"/>
                    </a:lnTo>
                    <a:lnTo>
                      <a:pt x="192" y="324"/>
                    </a:lnTo>
                    <a:lnTo>
                      <a:pt x="190" y="322"/>
                    </a:lnTo>
                    <a:lnTo>
                      <a:pt x="192" y="314"/>
                    </a:lnTo>
                    <a:lnTo>
                      <a:pt x="194" y="302"/>
                    </a:lnTo>
                    <a:lnTo>
                      <a:pt x="196" y="286"/>
                    </a:lnTo>
                    <a:lnTo>
                      <a:pt x="194" y="270"/>
                    </a:lnTo>
                    <a:lnTo>
                      <a:pt x="192" y="264"/>
                    </a:lnTo>
                    <a:lnTo>
                      <a:pt x="190" y="256"/>
                    </a:lnTo>
                    <a:lnTo>
                      <a:pt x="184" y="250"/>
                    </a:lnTo>
                    <a:lnTo>
                      <a:pt x="176" y="244"/>
                    </a:lnTo>
                    <a:lnTo>
                      <a:pt x="160" y="234"/>
                    </a:lnTo>
                    <a:lnTo>
                      <a:pt x="142" y="226"/>
                    </a:lnTo>
                    <a:lnTo>
                      <a:pt x="110" y="214"/>
                    </a:lnTo>
                    <a:lnTo>
                      <a:pt x="84" y="206"/>
                    </a:lnTo>
                    <a:lnTo>
                      <a:pt x="74" y="202"/>
                    </a:lnTo>
                    <a:lnTo>
                      <a:pt x="70" y="196"/>
                    </a:lnTo>
                    <a:lnTo>
                      <a:pt x="68" y="192"/>
                    </a:lnTo>
                    <a:lnTo>
                      <a:pt x="64" y="190"/>
                    </a:lnTo>
                    <a:lnTo>
                      <a:pt x="56" y="188"/>
                    </a:lnTo>
                    <a:lnTo>
                      <a:pt x="44" y="188"/>
                    </a:lnTo>
                    <a:lnTo>
                      <a:pt x="32" y="190"/>
                    </a:lnTo>
                    <a:lnTo>
                      <a:pt x="10" y="196"/>
                    </a:lnTo>
                    <a:lnTo>
                      <a:pt x="0" y="198"/>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7" name="Freeform 2876"/>
              <p:cNvSpPr>
                <a:spLocks/>
              </p:cNvSpPr>
              <p:nvPr/>
            </p:nvSpPr>
            <p:spPr bwMode="auto">
              <a:xfrm>
                <a:off x="1460" y="936"/>
                <a:ext cx="138" cy="158"/>
              </a:xfrm>
              <a:custGeom>
                <a:avLst/>
                <a:gdLst>
                  <a:gd name="T0" fmla="*/ 72 w 138"/>
                  <a:gd name="T1" fmla="*/ 58 h 158"/>
                  <a:gd name="T2" fmla="*/ 66 w 138"/>
                  <a:gd name="T3" fmla="*/ 80 h 158"/>
                  <a:gd name="T4" fmla="*/ 58 w 138"/>
                  <a:gd name="T5" fmla="*/ 100 h 158"/>
                  <a:gd name="T6" fmla="*/ 54 w 138"/>
                  <a:gd name="T7" fmla="*/ 108 h 158"/>
                  <a:gd name="T8" fmla="*/ 48 w 138"/>
                  <a:gd name="T9" fmla="*/ 114 h 158"/>
                  <a:gd name="T10" fmla="*/ 20 w 138"/>
                  <a:gd name="T11" fmla="*/ 142 h 158"/>
                  <a:gd name="T12" fmla="*/ 0 w 138"/>
                  <a:gd name="T13" fmla="*/ 158 h 158"/>
                  <a:gd name="T14" fmla="*/ 4 w 138"/>
                  <a:gd name="T15" fmla="*/ 110 h 158"/>
                  <a:gd name="T16" fmla="*/ 8 w 138"/>
                  <a:gd name="T17" fmla="*/ 110 h 158"/>
                  <a:gd name="T18" fmla="*/ 12 w 138"/>
                  <a:gd name="T19" fmla="*/ 110 h 158"/>
                  <a:gd name="T20" fmla="*/ 18 w 138"/>
                  <a:gd name="T21" fmla="*/ 108 h 158"/>
                  <a:gd name="T22" fmla="*/ 24 w 138"/>
                  <a:gd name="T23" fmla="*/ 104 h 158"/>
                  <a:gd name="T24" fmla="*/ 30 w 138"/>
                  <a:gd name="T25" fmla="*/ 96 h 158"/>
                  <a:gd name="T26" fmla="*/ 36 w 138"/>
                  <a:gd name="T27" fmla="*/ 86 h 158"/>
                  <a:gd name="T28" fmla="*/ 42 w 138"/>
                  <a:gd name="T29" fmla="*/ 70 h 158"/>
                  <a:gd name="T30" fmla="*/ 48 w 138"/>
                  <a:gd name="T31" fmla="*/ 52 h 158"/>
                  <a:gd name="T32" fmla="*/ 58 w 138"/>
                  <a:gd name="T33" fmla="*/ 38 h 158"/>
                  <a:gd name="T34" fmla="*/ 66 w 138"/>
                  <a:gd name="T35" fmla="*/ 26 h 158"/>
                  <a:gd name="T36" fmla="*/ 76 w 138"/>
                  <a:gd name="T37" fmla="*/ 16 h 158"/>
                  <a:gd name="T38" fmla="*/ 94 w 138"/>
                  <a:gd name="T39" fmla="*/ 4 h 158"/>
                  <a:gd name="T40" fmla="*/ 100 w 138"/>
                  <a:gd name="T41" fmla="*/ 0 h 158"/>
                  <a:gd name="T42" fmla="*/ 138 w 138"/>
                  <a:gd name="T43" fmla="*/ 32 h 158"/>
                  <a:gd name="T44" fmla="*/ 126 w 138"/>
                  <a:gd name="T45" fmla="*/ 32 h 158"/>
                  <a:gd name="T46" fmla="*/ 102 w 138"/>
                  <a:gd name="T47" fmla="*/ 34 h 158"/>
                  <a:gd name="T48" fmla="*/ 90 w 138"/>
                  <a:gd name="T49" fmla="*/ 38 h 158"/>
                  <a:gd name="T50" fmla="*/ 80 w 138"/>
                  <a:gd name="T51" fmla="*/ 42 h 158"/>
                  <a:gd name="T52" fmla="*/ 76 w 138"/>
                  <a:gd name="T53" fmla="*/ 46 h 158"/>
                  <a:gd name="T54" fmla="*/ 72 w 138"/>
                  <a:gd name="T55" fmla="*/ 50 h 158"/>
                  <a:gd name="T56" fmla="*/ 72 w 138"/>
                  <a:gd name="T57" fmla="*/ 54 h 158"/>
                  <a:gd name="T58" fmla="*/ 72 w 138"/>
                  <a:gd name="T59" fmla="*/ 58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158"/>
                  <a:gd name="T92" fmla="*/ 138 w 138"/>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158">
                    <a:moveTo>
                      <a:pt x="72" y="58"/>
                    </a:moveTo>
                    <a:lnTo>
                      <a:pt x="66" y="80"/>
                    </a:lnTo>
                    <a:lnTo>
                      <a:pt x="58" y="100"/>
                    </a:lnTo>
                    <a:lnTo>
                      <a:pt x="54" y="108"/>
                    </a:lnTo>
                    <a:lnTo>
                      <a:pt x="48" y="114"/>
                    </a:lnTo>
                    <a:lnTo>
                      <a:pt x="20" y="142"/>
                    </a:lnTo>
                    <a:lnTo>
                      <a:pt x="0" y="158"/>
                    </a:lnTo>
                    <a:lnTo>
                      <a:pt x="4" y="110"/>
                    </a:lnTo>
                    <a:lnTo>
                      <a:pt x="8" y="110"/>
                    </a:lnTo>
                    <a:lnTo>
                      <a:pt x="12" y="110"/>
                    </a:lnTo>
                    <a:lnTo>
                      <a:pt x="18" y="108"/>
                    </a:lnTo>
                    <a:lnTo>
                      <a:pt x="24" y="104"/>
                    </a:lnTo>
                    <a:lnTo>
                      <a:pt x="30" y="96"/>
                    </a:lnTo>
                    <a:lnTo>
                      <a:pt x="36" y="86"/>
                    </a:lnTo>
                    <a:lnTo>
                      <a:pt x="42" y="70"/>
                    </a:lnTo>
                    <a:lnTo>
                      <a:pt x="48" y="52"/>
                    </a:lnTo>
                    <a:lnTo>
                      <a:pt x="58" y="38"/>
                    </a:lnTo>
                    <a:lnTo>
                      <a:pt x="66" y="26"/>
                    </a:lnTo>
                    <a:lnTo>
                      <a:pt x="76" y="16"/>
                    </a:lnTo>
                    <a:lnTo>
                      <a:pt x="94" y="4"/>
                    </a:lnTo>
                    <a:lnTo>
                      <a:pt x="100" y="0"/>
                    </a:lnTo>
                    <a:lnTo>
                      <a:pt x="138" y="32"/>
                    </a:lnTo>
                    <a:lnTo>
                      <a:pt x="126" y="32"/>
                    </a:lnTo>
                    <a:lnTo>
                      <a:pt x="102" y="34"/>
                    </a:lnTo>
                    <a:lnTo>
                      <a:pt x="90" y="38"/>
                    </a:lnTo>
                    <a:lnTo>
                      <a:pt x="80" y="42"/>
                    </a:lnTo>
                    <a:lnTo>
                      <a:pt x="76" y="46"/>
                    </a:lnTo>
                    <a:lnTo>
                      <a:pt x="72" y="50"/>
                    </a:lnTo>
                    <a:lnTo>
                      <a:pt x="72" y="54"/>
                    </a:lnTo>
                    <a:lnTo>
                      <a:pt x="72" y="58"/>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8" name="Freeform 2877"/>
              <p:cNvSpPr>
                <a:spLocks/>
              </p:cNvSpPr>
              <p:nvPr/>
            </p:nvSpPr>
            <p:spPr bwMode="auto">
              <a:xfrm>
                <a:off x="1498" y="1004"/>
                <a:ext cx="258" cy="306"/>
              </a:xfrm>
              <a:custGeom>
                <a:avLst/>
                <a:gdLst>
                  <a:gd name="T0" fmla="*/ 110 w 258"/>
                  <a:gd name="T1" fmla="*/ 132 h 306"/>
                  <a:gd name="T2" fmla="*/ 88 w 258"/>
                  <a:gd name="T3" fmla="*/ 126 h 306"/>
                  <a:gd name="T4" fmla="*/ 74 w 258"/>
                  <a:gd name="T5" fmla="*/ 116 h 306"/>
                  <a:gd name="T6" fmla="*/ 80 w 258"/>
                  <a:gd name="T7" fmla="*/ 96 h 306"/>
                  <a:gd name="T8" fmla="*/ 76 w 258"/>
                  <a:gd name="T9" fmla="*/ 80 h 306"/>
                  <a:gd name="T10" fmla="*/ 62 w 258"/>
                  <a:gd name="T11" fmla="*/ 72 h 306"/>
                  <a:gd name="T12" fmla="*/ 40 w 258"/>
                  <a:gd name="T13" fmla="*/ 72 h 306"/>
                  <a:gd name="T14" fmla="*/ 6 w 258"/>
                  <a:gd name="T15" fmla="*/ 80 h 306"/>
                  <a:gd name="T16" fmla="*/ 20 w 258"/>
                  <a:gd name="T17" fmla="*/ 102 h 306"/>
                  <a:gd name="T18" fmla="*/ 38 w 258"/>
                  <a:gd name="T19" fmla="*/ 126 h 306"/>
                  <a:gd name="T20" fmla="*/ 40 w 258"/>
                  <a:gd name="T21" fmla="*/ 144 h 306"/>
                  <a:gd name="T22" fmla="*/ 36 w 258"/>
                  <a:gd name="T23" fmla="*/ 172 h 306"/>
                  <a:gd name="T24" fmla="*/ 24 w 258"/>
                  <a:gd name="T25" fmla="*/ 188 h 306"/>
                  <a:gd name="T26" fmla="*/ 6 w 258"/>
                  <a:gd name="T27" fmla="*/ 198 h 306"/>
                  <a:gd name="T28" fmla="*/ 2 w 258"/>
                  <a:gd name="T29" fmla="*/ 206 h 306"/>
                  <a:gd name="T30" fmla="*/ 10 w 258"/>
                  <a:gd name="T31" fmla="*/ 218 h 306"/>
                  <a:gd name="T32" fmla="*/ 28 w 258"/>
                  <a:gd name="T33" fmla="*/ 206 h 306"/>
                  <a:gd name="T34" fmla="*/ 46 w 258"/>
                  <a:gd name="T35" fmla="*/ 196 h 306"/>
                  <a:gd name="T36" fmla="*/ 54 w 258"/>
                  <a:gd name="T37" fmla="*/ 194 h 306"/>
                  <a:gd name="T38" fmla="*/ 62 w 258"/>
                  <a:gd name="T39" fmla="*/ 206 h 306"/>
                  <a:gd name="T40" fmla="*/ 82 w 258"/>
                  <a:gd name="T41" fmla="*/ 264 h 306"/>
                  <a:gd name="T42" fmla="*/ 86 w 258"/>
                  <a:gd name="T43" fmla="*/ 286 h 306"/>
                  <a:gd name="T44" fmla="*/ 108 w 258"/>
                  <a:gd name="T45" fmla="*/ 296 h 306"/>
                  <a:gd name="T46" fmla="*/ 144 w 258"/>
                  <a:gd name="T47" fmla="*/ 304 h 306"/>
                  <a:gd name="T48" fmla="*/ 156 w 258"/>
                  <a:gd name="T49" fmla="*/ 304 h 306"/>
                  <a:gd name="T50" fmla="*/ 164 w 258"/>
                  <a:gd name="T51" fmla="*/ 298 h 306"/>
                  <a:gd name="T52" fmla="*/ 178 w 258"/>
                  <a:gd name="T53" fmla="*/ 278 h 306"/>
                  <a:gd name="T54" fmla="*/ 178 w 258"/>
                  <a:gd name="T55" fmla="*/ 274 h 306"/>
                  <a:gd name="T56" fmla="*/ 154 w 258"/>
                  <a:gd name="T57" fmla="*/ 246 h 306"/>
                  <a:gd name="T58" fmla="*/ 126 w 258"/>
                  <a:gd name="T59" fmla="*/ 220 h 306"/>
                  <a:gd name="T60" fmla="*/ 120 w 258"/>
                  <a:gd name="T61" fmla="*/ 208 h 306"/>
                  <a:gd name="T62" fmla="*/ 118 w 258"/>
                  <a:gd name="T63" fmla="*/ 188 h 306"/>
                  <a:gd name="T64" fmla="*/ 130 w 258"/>
                  <a:gd name="T65" fmla="*/ 166 h 306"/>
                  <a:gd name="T66" fmla="*/ 162 w 258"/>
                  <a:gd name="T67" fmla="*/ 142 h 306"/>
                  <a:gd name="T68" fmla="*/ 218 w 258"/>
                  <a:gd name="T69" fmla="*/ 110 h 306"/>
                  <a:gd name="T70" fmla="*/ 254 w 258"/>
                  <a:gd name="T71" fmla="*/ 78 h 306"/>
                  <a:gd name="T72" fmla="*/ 230 w 258"/>
                  <a:gd name="T73" fmla="*/ 34 h 306"/>
                  <a:gd name="T74" fmla="*/ 206 w 258"/>
                  <a:gd name="T75" fmla="*/ 8 h 306"/>
                  <a:gd name="T76" fmla="*/ 192 w 258"/>
                  <a:gd name="T77" fmla="*/ 2 h 306"/>
                  <a:gd name="T78" fmla="*/ 164 w 258"/>
                  <a:gd name="T79" fmla="*/ 0 h 306"/>
                  <a:gd name="T80" fmla="*/ 140 w 258"/>
                  <a:gd name="T81" fmla="*/ 6 h 306"/>
                  <a:gd name="T82" fmla="*/ 118 w 258"/>
                  <a:gd name="T83" fmla="*/ 20 h 306"/>
                  <a:gd name="T84" fmla="*/ 148 w 258"/>
                  <a:gd name="T85" fmla="*/ 28 h 306"/>
                  <a:gd name="T86" fmla="*/ 180 w 258"/>
                  <a:gd name="T87" fmla="*/ 40 h 306"/>
                  <a:gd name="T88" fmla="*/ 196 w 258"/>
                  <a:gd name="T89" fmla="*/ 54 h 306"/>
                  <a:gd name="T90" fmla="*/ 198 w 258"/>
                  <a:gd name="T91" fmla="*/ 66 h 306"/>
                  <a:gd name="T92" fmla="*/ 186 w 258"/>
                  <a:gd name="T93" fmla="*/ 84 h 306"/>
                  <a:gd name="T94" fmla="*/ 162 w 258"/>
                  <a:gd name="T95" fmla="*/ 106 h 306"/>
                  <a:gd name="T96" fmla="*/ 128 w 258"/>
                  <a:gd name="T97" fmla="*/ 1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306"/>
                  <a:gd name="T149" fmla="*/ 258 w 258"/>
                  <a:gd name="T150" fmla="*/ 306 h 3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306">
                    <a:moveTo>
                      <a:pt x="118" y="132"/>
                    </a:moveTo>
                    <a:lnTo>
                      <a:pt x="110" y="132"/>
                    </a:lnTo>
                    <a:lnTo>
                      <a:pt x="102" y="130"/>
                    </a:lnTo>
                    <a:lnTo>
                      <a:pt x="88" y="126"/>
                    </a:lnTo>
                    <a:lnTo>
                      <a:pt x="78" y="120"/>
                    </a:lnTo>
                    <a:lnTo>
                      <a:pt x="74" y="116"/>
                    </a:lnTo>
                    <a:lnTo>
                      <a:pt x="76" y="110"/>
                    </a:lnTo>
                    <a:lnTo>
                      <a:pt x="80" y="96"/>
                    </a:lnTo>
                    <a:lnTo>
                      <a:pt x="80" y="88"/>
                    </a:lnTo>
                    <a:lnTo>
                      <a:pt x="76" y="80"/>
                    </a:lnTo>
                    <a:lnTo>
                      <a:pt x="72" y="74"/>
                    </a:lnTo>
                    <a:lnTo>
                      <a:pt x="62" y="72"/>
                    </a:lnTo>
                    <a:lnTo>
                      <a:pt x="52" y="72"/>
                    </a:lnTo>
                    <a:lnTo>
                      <a:pt x="40" y="72"/>
                    </a:lnTo>
                    <a:lnTo>
                      <a:pt x="20" y="76"/>
                    </a:lnTo>
                    <a:lnTo>
                      <a:pt x="6" y="80"/>
                    </a:lnTo>
                    <a:lnTo>
                      <a:pt x="0" y="84"/>
                    </a:lnTo>
                    <a:lnTo>
                      <a:pt x="20" y="102"/>
                    </a:lnTo>
                    <a:lnTo>
                      <a:pt x="34" y="118"/>
                    </a:lnTo>
                    <a:lnTo>
                      <a:pt x="38" y="126"/>
                    </a:lnTo>
                    <a:lnTo>
                      <a:pt x="40" y="132"/>
                    </a:lnTo>
                    <a:lnTo>
                      <a:pt x="40" y="144"/>
                    </a:lnTo>
                    <a:lnTo>
                      <a:pt x="38" y="162"/>
                    </a:lnTo>
                    <a:lnTo>
                      <a:pt x="36" y="172"/>
                    </a:lnTo>
                    <a:lnTo>
                      <a:pt x="32" y="180"/>
                    </a:lnTo>
                    <a:lnTo>
                      <a:pt x="24" y="188"/>
                    </a:lnTo>
                    <a:lnTo>
                      <a:pt x="14" y="194"/>
                    </a:lnTo>
                    <a:lnTo>
                      <a:pt x="6" y="198"/>
                    </a:lnTo>
                    <a:lnTo>
                      <a:pt x="2" y="202"/>
                    </a:lnTo>
                    <a:lnTo>
                      <a:pt x="2" y="206"/>
                    </a:lnTo>
                    <a:lnTo>
                      <a:pt x="4" y="210"/>
                    </a:lnTo>
                    <a:lnTo>
                      <a:pt x="10" y="218"/>
                    </a:lnTo>
                    <a:lnTo>
                      <a:pt x="14" y="220"/>
                    </a:lnTo>
                    <a:lnTo>
                      <a:pt x="28" y="206"/>
                    </a:lnTo>
                    <a:lnTo>
                      <a:pt x="42" y="198"/>
                    </a:lnTo>
                    <a:lnTo>
                      <a:pt x="46" y="196"/>
                    </a:lnTo>
                    <a:lnTo>
                      <a:pt x="52" y="194"/>
                    </a:lnTo>
                    <a:lnTo>
                      <a:pt x="54" y="194"/>
                    </a:lnTo>
                    <a:lnTo>
                      <a:pt x="56" y="198"/>
                    </a:lnTo>
                    <a:lnTo>
                      <a:pt x="62" y="206"/>
                    </a:lnTo>
                    <a:lnTo>
                      <a:pt x="72" y="234"/>
                    </a:lnTo>
                    <a:lnTo>
                      <a:pt x="82" y="264"/>
                    </a:lnTo>
                    <a:lnTo>
                      <a:pt x="84" y="282"/>
                    </a:lnTo>
                    <a:lnTo>
                      <a:pt x="86" y="286"/>
                    </a:lnTo>
                    <a:lnTo>
                      <a:pt x="92" y="290"/>
                    </a:lnTo>
                    <a:lnTo>
                      <a:pt x="108" y="296"/>
                    </a:lnTo>
                    <a:lnTo>
                      <a:pt x="126" y="302"/>
                    </a:lnTo>
                    <a:lnTo>
                      <a:pt x="144" y="304"/>
                    </a:lnTo>
                    <a:lnTo>
                      <a:pt x="150" y="306"/>
                    </a:lnTo>
                    <a:lnTo>
                      <a:pt x="156" y="304"/>
                    </a:lnTo>
                    <a:lnTo>
                      <a:pt x="160" y="302"/>
                    </a:lnTo>
                    <a:lnTo>
                      <a:pt x="164" y="298"/>
                    </a:lnTo>
                    <a:lnTo>
                      <a:pt x="172" y="288"/>
                    </a:lnTo>
                    <a:lnTo>
                      <a:pt x="178" y="278"/>
                    </a:lnTo>
                    <a:lnTo>
                      <a:pt x="178" y="276"/>
                    </a:lnTo>
                    <a:lnTo>
                      <a:pt x="178" y="274"/>
                    </a:lnTo>
                    <a:lnTo>
                      <a:pt x="172" y="264"/>
                    </a:lnTo>
                    <a:lnTo>
                      <a:pt x="154" y="246"/>
                    </a:lnTo>
                    <a:lnTo>
                      <a:pt x="134" y="228"/>
                    </a:lnTo>
                    <a:lnTo>
                      <a:pt x="126" y="220"/>
                    </a:lnTo>
                    <a:lnTo>
                      <a:pt x="122" y="214"/>
                    </a:lnTo>
                    <a:lnTo>
                      <a:pt x="120" y="208"/>
                    </a:lnTo>
                    <a:lnTo>
                      <a:pt x="118" y="198"/>
                    </a:lnTo>
                    <a:lnTo>
                      <a:pt x="118" y="188"/>
                    </a:lnTo>
                    <a:lnTo>
                      <a:pt x="122" y="178"/>
                    </a:lnTo>
                    <a:lnTo>
                      <a:pt x="130" y="166"/>
                    </a:lnTo>
                    <a:lnTo>
                      <a:pt x="144" y="154"/>
                    </a:lnTo>
                    <a:lnTo>
                      <a:pt x="162" y="142"/>
                    </a:lnTo>
                    <a:lnTo>
                      <a:pt x="180" y="130"/>
                    </a:lnTo>
                    <a:lnTo>
                      <a:pt x="218" y="110"/>
                    </a:lnTo>
                    <a:lnTo>
                      <a:pt x="258" y="90"/>
                    </a:lnTo>
                    <a:lnTo>
                      <a:pt x="254" y="78"/>
                    </a:lnTo>
                    <a:lnTo>
                      <a:pt x="240" y="50"/>
                    </a:lnTo>
                    <a:lnTo>
                      <a:pt x="230" y="34"/>
                    </a:lnTo>
                    <a:lnTo>
                      <a:pt x="220" y="20"/>
                    </a:lnTo>
                    <a:lnTo>
                      <a:pt x="206" y="8"/>
                    </a:lnTo>
                    <a:lnTo>
                      <a:pt x="200" y="4"/>
                    </a:lnTo>
                    <a:lnTo>
                      <a:pt x="192" y="2"/>
                    </a:lnTo>
                    <a:lnTo>
                      <a:pt x="178" y="0"/>
                    </a:lnTo>
                    <a:lnTo>
                      <a:pt x="164" y="0"/>
                    </a:lnTo>
                    <a:lnTo>
                      <a:pt x="150" y="2"/>
                    </a:lnTo>
                    <a:lnTo>
                      <a:pt x="140" y="6"/>
                    </a:lnTo>
                    <a:lnTo>
                      <a:pt x="124" y="16"/>
                    </a:lnTo>
                    <a:lnTo>
                      <a:pt x="118" y="20"/>
                    </a:lnTo>
                    <a:lnTo>
                      <a:pt x="134" y="24"/>
                    </a:lnTo>
                    <a:lnTo>
                      <a:pt x="148" y="28"/>
                    </a:lnTo>
                    <a:lnTo>
                      <a:pt x="166" y="34"/>
                    </a:lnTo>
                    <a:lnTo>
                      <a:pt x="180" y="40"/>
                    </a:lnTo>
                    <a:lnTo>
                      <a:pt x="192" y="50"/>
                    </a:lnTo>
                    <a:lnTo>
                      <a:pt x="196" y="54"/>
                    </a:lnTo>
                    <a:lnTo>
                      <a:pt x="198" y="60"/>
                    </a:lnTo>
                    <a:lnTo>
                      <a:pt x="198" y="66"/>
                    </a:lnTo>
                    <a:lnTo>
                      <a:pt x="196" y="72"/>
                    </a:lnTo>
                    <a:lnTo>
                      <a:pt x="186" y="84"/>
                    </a:lnTo>
                    <a:lnTo>
                      <a:pt x="174" y="96"/>
                    </a:lnTo>
                    <a:lnTo>
                      <a:pt x="162" y="106"/>
                    </a:lnTo>
                    <a:lnTo>
                      <a:pt x="148" y="114"/>
                    </a:lnTo>
                    <a:lnTo>
                      <a:pt x="128" y="126"/>
                    </a:lnTo>
                    <a:lnTo>
                      <a:pt x="118" y="13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9" name="Freeform 2878"/>
              <p:cNvSpPr>
                <a:spLocks/>
              </p:cNvSpPr>
              <p:nvPr/>
            </p:nvSpPr>
            <p:spPr bwMode="auto">
              <a:xfrm>
                <a:off x="2032" y="928"/>
                <a:ext cx="190" cy="148"/>
              </a:xfrm>
              <a:custGeom>
                <a:avLst/>
                <a:gdLst>
                  <a:gd name="T0" fmla="*/ 176 w 190"/>
                  <a:gd name="T1" fmla="*/ 4 h 148"/>
                  <a:gd name="T2" fmla="*/ 162 w 190"/>
                  <a:gd name="T3" fmla="*/ 2 h 148"/>
                  <a:gd name="T4" fmla="*/ 142 w 190"/>
                  <a:gd name="T5" fmla="*/ 0 h 148"/>
                  <a:gd name="T6" fmla="*/ 120 w 190"/>
                  <a:gd name="T7" fmla="*/ 0 h 148"/>
                  <a:gd name="T8" fmla="*/ 98 w 190"/>
                  <a:gd name="T9" fmla="*/ 4 h 148"/>
                  <a:gd name="T10" fmla="*/ 66 w 190"/>
                  <a:gd name="T11" fmla="*/ 10 h 148"/>
                  <a:gd name="T12" fmla="*/ 58 w 190"/>
                  <a:gd name="T13" fmla="*/ 12 h 148"/>
                  <a:gd name="T14" fmla="*/ 58 w 190"/>
                  <a:gd name="T15" fmla="*/ 18 h 148"/>
                  <a:gd name="T16" fmla="*/ 58 w 190"/>
                  <a:gd name="T17" fmla="*/ 26 h 148"/>
                  <a:gd name="T18" fmla="*/ 56 w 190"/>
                  <a:gd name="T19" fmla="*/ 36 h 148"/>
                  <a:gd name="T20" fmla="*/ 52 w 190"/>
                  <a:gd name="T21" fmla="*/ 46 h 148"/>
                  <a:gd name="T22" fmla="*/ 44 w 190"/>
                  <a:gd name="T23" fmla="*/ 54 h 148"/>
                  <a:gd name="T24" fmla="*/ 34 w 190"/>
                  <a:gd name="T25" fmla="*/ 64 h 148"/>
                  <a:gd name="T26" fmla="*/ 20 w 190"/>
                  <a:gd name="T27" fmla="*/ 70 h 148"/>
                  <a:gd name="T28" fmla="*/ 8 w 190"/>
                  <a:gd name="T29" fmla="*/ 76 h 148"/>
                  <a:gd name="T30" fmla="*/ 4 w 190"/>
                  <a:gd name="T31" fmla="*/ 80 h 148"/>
                  <a:gd name="T32" fmla="*/ 2 w 190"/>
                  <a:gd name="T33" fmla="*/ 82 h 148"/>
                  <a:gd name="T34" fmla="*/ 0 w 190"/>
                  <a:gd name="T35" fmla="*/ 90 h 148"/>
                  <a:gd name="T36" fmla="*/ 4 w 190"/>
                  <a:gd name="T37" fmla="*/ 96 h 148"/>
                  <a:gd name="T38" fmla="*/ 8 w 190"/>
                  <a:gd name="T39" fmla="*/ 102 h 148"/>
                  <a:gd name="T40" fmla="*/ 14 w 190"/>
                  <a:gd name="T41" fmla="*/ 106 h 148"/>
                  <a:gd name="T42" fmla="*/ 20 w 190"/>
                  <a:gd name="T43" fmla="*/ 112 h 148"/>
                  <a:gd name="T44" fmla="*/ 28 w 190"/>
                  <a:gd name="T45" fmla="*/ 110 h 148"/>
                  <a:gd name="T46" fmla="*/ 50 w 190"/>
                  <a:gd name="T47" fmla="*/ 108 h 148"/>
                  <a:gd name="T48" fmla="*/ 64 w 190"/>
                  <a:gd name="T49" fmla="*/ 108 h 148"/>
                  <a:gd name="T50" fmla="*/ 80 w 190"/>
                  <a:gd name="T51" fmla="*/ 110 h 148"/>
                  <a:gd name="T52" fmla="*/ 94 w 190"/>
                  <a:gd name="T53" fmla="*/ 112 h 148"/>
                  <a:gd name="T54" fmla="*/ 108 w 190"/>
                  <a:gd name="T55" fmla="*/ 118 h 148"/>
                  <a:gd name="T56" fmla="*/ 156 w 190"/>
                  <a:gd name="T57" fmla="*/ 140 h 148"/>
                  <a:gd name="T58" fmla="*/ 176 w 190"/>
                  <a:gd name="T59" fmla="*/ 148 h 148"/>
                  <a:gd name="T60" fmla="*/ 168 w 190"/>
                  <a:gd name="T61" fmla="*/ 142 h 148"/>
                  <a:gd name="T62" fmla="*/ 154 w 190"/>
                  <a:gd name="T63" fmla="*/ 130 h 148"/>
                  <a:gd name="T64" fmla="*/ 148 w 190"/>
                  <a:gd name="T65" fmla="*/ 122 h 148"/>
                  <a:gd name="T66" fmla="*/ 146 w 190"/>
                  <a:gd name="T67" fmla="*/ 114 h 148"/>
                  <a:gd name="T68" fmla="*/ 146 w 190"/>
                  <a:gd name="T69" fmla="*/ 110 h 148"/>
                  <a:gd name="T70" fmla="*/ 146 w 190"/>
                  <a:gd name="T71" fmla="*/ 106 h 148"/>
                  <a:gd name="T72" fmla="*/ 150 w 190"/>
                  <a:gd name="T73" fmla="*/ 102 h 148"/>
                  <a:gd name="T74" fmla="*/ 154 w 190"/>
                  <a:gd name="T75" fmla="*/ 100 h 148"/>
                  <a:gd name="T76" fmla="*/ 170 w 190"/>
                  <a:gd name="T77" fmla="*/ 88 h 148"/>
                  <a:gd name="T78" fmla="*/ 182 w 190"/>
                  <a:gd name="T79" fmla="*/ 78 h 148"/>
                  <a:gd name="T80" fmla="*/ 190 w 190"/>
                  <a:gd name="T81" fmla="*/ 66 h 148"/>
                  <a:gd name="T82" fmla="*/ 176 w 190"/>
                  <a:gd name="T83" fmla="*/ 4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0"/>
                  <a:gd name="T127" fmla="*/ 0 h 148"/>
                  <a:gd name="T128" fmla="*/ 190 w 190"/>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0" h="148">
                    <a:moveTo>
                      <a:pt x="176" y="4"/>
                    </a:moveTo>
                    <a:lnTo>
                      <a:pt x="162" y="2"/>
                    </a:lnTo>
                    <a:lnTo>
                      <a:pt x="142" y="0"/>
                    </a:lnTo>
                    <a:lnTo>
                      <a:pt x="120" y="0"/>
                    </a:lnTo>
                    <a:lnTo>
                      <a:pt x="98" y="4"/>
                    </a:lnTo>
                    <a:lnTo>
                      <a:pt x="66" y="10"/>
                    </a:lnTo>
                    <a:lnTo>
                      <a:pt x="58" y="12"/>
                    </a:lnTo>
                    <a:lnTo>
                      <a:pt x="58" y="18"/>
                    </a:lnTo>
                    <a:lnTo>
                      <a:pt x="58" y="26"/>
                    </a:lnTo>
                    <a:lnTo>
                      <a:pt x="56" y="36"/>
                    </a:lnTo>
                    <a:lnTo>
                      <a:pt x="52" y="46"/>
                    </a:lnTo>
                    <a:lnTo>
                      <a:pt x="44" y="54"/>
                    </a:lnTo>
                    <a:lnTo>
                      <a:pt x="34" y="64"/>
                    </a:lnTo>
                    <a:lnTo>
                      <a:pt x="20" y="70"/>
                    </a:lnTo>
                    <a:lnTo>
                      <a:pt x="8" y="76"/>
                    </a:lnTo>
                    <a:lnTo>
                      <a:pt x="4" y="80"/>
                    </a:lnTo>
                    <a:lnTo>
                      <a:pt x="2" y="82"/>
                    </a:lnTo>
                    <a:lnTo>
                      <a:pt x="0" y="90"/>
                    </a:lnTo>
                    <a:lnTo>
                      <a:pt x="4" y="96"/>
                    </a:lnTo>
                    <a:lnTo>
                      <a:pt x="8" y="102"/>
                    </a:lnTo>
                    <a:lnTo>
                      <a:pt x="14" y="106"/>
                    </a:lnTo>
                    <a:lnTo>
                      <a:pt x="20" y="112"/>
                    </a:lnTo>
                    <a:lnTo>
                      <a:pt x="28" y="110"/>
                    </a:lnTo>
                    <a:lnTo>
                      <a:pt x="50" y="108"/>
                    </a:lnTo>
                    <a:lnTo>
                      <a:pt x="64" y="108"/>
                    </a:lnTo>
                    <a:lnTo>
                      <a:pt x="80" y="110"/>
                    </a:lnTo>
                    <a:lnTo>
                      <a:pt x="94" y="112"/>
                    </a:lnTo>
                    <a:lnTo>
                      <a:pt x="108" y="118"/>
                    </a:lnTo>
                    <a:lnTo>
                      <a:pt x="156" y="140"/>
                    </a:lnTo>
                    <a:lnTo>
                      <a:pt x="176" y="148"/>
                    </a:lnTo>
                    <a:lnTo>
                      <a:pt x="168" y="142"/>
                    </a:lnTo>
                    <a:lnTo>
                      <a:pt x="154" y="130"/>
                    </a:lnTo>
                    <a:lnTo>
                      <a:pt x="148" y="122"/>
                    </a:lnTo>
                    <a:lnTo>
                      <a:pt x="146" y="114"/>
                    </a:lnTo>
                    <a:lnTo>
                      <a:pt x="146" y="110"/>
                    </a:lnTo>
                    <a:lnTo>
                      <a:pt x="146" y="106"/>
                    </a:lnTo>
                    <a:lnTo>
                      <a:pt x="150" y="102"/>
                    </a:lnTo>
                    <a:lnTo>
                      <a:pt x="154" y="100"/>
                    </a:lnTo>
                    <a:lnTo>
                      <a:pt x="170" y="88"/>
                    </a:lnTo>
                    <a:lnTo>
                      <a:pt x="182" y="78"/>
                    </a:lnTo>
                    <a:lnTo>
                      <a:pt x="190" y="66"/>
                    </a:lnTo>
                    <a:lnTo>
                      <a:pt x="176" y="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0" name="Freeform 2879"/>
              <p:cNvSpPr>
                <a:spLocks/>
              </p:cNvSpPr>
              <p:nvPr/>
            </p:nvSpPr>
            <p:spPr bwMode="auto">
              <a:xfrm>
                <a:off x="606" y="756"/>
                <a:ext cx="38" cy="76"/>
              </a:xfrm>
              <a:custGeom>
                <a:avLst/>
                <a:gdLst>
                  <a:gd name="T0" fmla="*/ 28 w 38"/>
                  <a:gd name="T1" fmla="*/ 76 h 76"/>
                  <a:gd name="T2" fmla="*/ 26 w 38"/>
                  <a:gd name="T3" fmla="*/ 70 h 76"/>
                  <a:gd name="T4" fmla="*/ 24 w 38"/>
                  <a:gd name="T5" fmla="*/ 52 h 76"/>
                  <a:gd name="T6" fmla="*/ 26 w 38"/>
                  <a:gd name="T7" fmla="*/ 40 h 76"/>
                  <a:gd name="T8" fmla="*/ 28 w 38"/>
                  <a:gd name="T9" fmla="*/ 28 h 76"/>
                  <a:gd name="T10" fmla="*/ 32 w 38"/>
                  <a:gd name="T11" fmla="*/ 14 h 76"/>
                  <a:gd name="T12" fmla="*/ 38 w 38"/>
                  <a:gd name="T13" fmla="*/ 0 h 76"/>
                  <a:gd name="T14" fmla="*/ 26 w 38"/>
                  <a:gd name="T15" fmla="*/ 6 h 76"/>
                  <a:gd name="T16" fmla="*/ 22 w 38"/>
                  <a:gd name="T17" fmla="*/ 10 h 76"/>
                  <a:gd name="T18" fmla="*/ 18 w 38"/>
                  <a:gd name="T19" fmla="*/ 14 h 76"/>
                  <a:gd name="T20" fmla="*/ 14 w 38"/>
                  <a:gd name="T21" fmla="*/ 30 h 76"/>
                  <a:gd name="T22" fmla="*/ 16 w 38"/>
                  <a:gd name="T23" fmla="*/ 20 h 76"/>
                  <a:gd name="T24" fmla="*/ 18 w 38"/>
                  <a:gd name="T25" fmla="*/ 14 h 76"/>
                  <a:gd name="T26" fmla="*/ 18 w 38"/>
                  <a:gd name="T27" fmla="*/ 12 h 76"/>
                  <a:gd name="T28" fmla="*/ 4 w 38"/>
                  <a:gd name="T29" fmla="*/ 14 h 76"/>
                  <a:gd name="T30" fmla="*/ 2 w 38"/>
                  <a:gd name="T31" fmla="*/ 22 h 76"/>
                  <a:gd name="T32" fmla="*/ 0 w 38"/>
                  <a:gd name="T33" fmla="*/ 32 h 76"/>
                  <a:gd name="T34" fmla="*/ 0 w 38"/>
                  <a:gd name="T35" fmla="*/ 40 h 76"/>
                  <a:gd name="T36" fmla="*/ 2 w 38"/>
                  <a:gd name="T37" fmla="*/ 48 h 76"/>
                  <a:gd name="T38" fmla="*/ 4 w 38"/>
                  <a:gd name="T39" fmla="*/ 56 h 76"/>
                  <a:gd name="T40" fmla="*/ 10 w 38"/>
                  <a:gd name="T41" fmla="*/ 64 h 76"/>
                  <a:gd name="T42" fmla="*/ 18 w 38"/>
                  <a:gd name="T43" fmla="*/ 70 h 76"/>
                  <a:gd name="T44" fmla="*/ 28 w 38"/>
                  <a:gd name="T45" fmla="*/ 76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76"/>
                  <a:gd name="T71" fmla="*/ 38 w 38"/>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76">
                    <a:moveTo>
                      <a:pt x="28" y="76"/>
                    </a:moveTo>
                    <a:lnTo>
                      <a:pt x="26" y="70"/>
                    </a:lnTo>
                    <a:lnTo>
                      <a:pt x="24" y="52"/>
                    </a:lnTo>
                    <a:lnTo>
                      <a:pt x="26" y="40"/>
                    </a:lnTo>
                    <a:lnTo>
                      <a:pt x="28" y="28"/>
                    </a:lnTo>
                    <a:lnTo>
                      <a:pt x="32" y="14"/>
                    </a:lnTo>
                    <a:lnTo>
                      <a:pt x="38" y="0"/>
                    </a:lnTo>
                    <a:lnTo>
                      <a:pt x="26" y="6"/>
                    </a:lnTo>
                    <a:lnTo>
                      <a:pt x="22" y="10"/>
                    </a:lnTo>
                    <a:lnTo>
                      <a:pt x="18" y="14"/>
                    </a:lnTo>
                    <a:lnTo>
                      <a:pt x="14" y="30"/>
                    </a:lnTo>
                    <a:lnTo>
                      <a:pt x="16" y="20"/>
                    </a:lnTo>
                    <a:lnTo>
                      <a:pt x="18" y="14"/>
                    </a:lnTo>
                    <a:lnTo>
                      <a:pt x="18" y="12"/>
                    </a:lnTo>
                    <a:lnTo>
                      <a:pt x="4" y="14"/>
                    </a:lnTo>
                    <a:lnTo>
                      <a:pt x="2" y="22"/>
                    </a:lnTo>
                    <a:lnTo>
                      <a:pt x="0" y="32"/>
                    </a:lnTo>
                    <a:lnTo>
                      <a:pt x="0" y="40"/>
                    </a:lnTo>
                    <a:lnTo>
                      <a:pt x="2" y="48"/>
                    </a:lnTo>
                    <a:lnTo>
                      <a:pt x="4" y="56"/>
                    </a:lnTo>
                    <a:lnTo>
                      <a:pt x="10" y="64"/>
                    </a:lnTo>
                    <a:lnTo>
                      <a:pt x="18" y="70"/>
                    </a:lnTo>
                    <a:lnTo>
                      <a:pt x="28" y="7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1" name="Freeform 2880"/>
              <p:cNvSpPr>
                <a:spLocks/>
              </p:cNvSpPr>
              <p:nvPr/>
            </p:nvSpPr>
            <p:spPr bwMode="auto">
              <a:xfrm>
                <a:off x="620" y="770"/>
                <a:ext cx="4" cy="16"/>
              </a:xfrm>
              <a:custGeom>
                <a:avLst/>
                <a:gdLst>
                  <a:gd name="T0" fmla="*/ 4 w 4"/>
                  <a:gd name="T1" fmla="*/ 0 h 16"/>
                  <a:gd name="T2" fmla="*/ 2 w 4"/>
                  <a:gd name="T3" fmla="*/ 6 h 16"/>
                  <a:gd name="T4" fmla="*/ 0 w 4"/>
                  <a:gd name="T5" fmla="*/ 16 h 16"/>
                  <a:gd name="T6" fmla="*/ 4 w 4"/>
                  <a:gd name="T7" fmla="*/ 0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4" y="0"/>
                    </a:moveTo>
                    <a:lnTo>
                      <a:pt x="2" y="6"/>
                    </a:lnTo>
                    <a:lnTo>
                      <a:pt x="0" y="16"/>
                    </a:lnTo>
                    <a:lnTo>
                      <a:pt x="4"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2" name="Freeform 2881"/>
              <p:cNvSpPr>
                <a:spLocks/>
              </p:cNvSpPr>
              <p:nvPr/>
            </p:nvSpPr>
            <p:spPr bwMode="auto">
              <a:xfrm>
                <a:off x="1336" y="936"/>
                <a:ext cx="146" cy="200"/>
              </a:xfrm>
              <a:custGeom>
                <a:avLst/>
                <a:gdLst>
                  <a:gd name="T0" fmla="*/ 36 w 146"/>
                  <a:gd name="T1" fmla="*/ 140 h 200"/>
                  <a:gd name="T2" fmla="*/ 32 w 146"/>
                  <a:gd name="T3" fmla="*/ 136 h 200"/>
                  <a:gd name="T4" fmla="*/ 30 w 146"/>
                  <a:gd name="T5" fmla="*/ 130 h 200"/>
                  <a:gd name="T6" fmla="*/ 30 w 146"/>
                  <a:gd name="T7" fmla="*/ 126 h 200"/>
                  <a:gd name="T8" fmla="*/ 32 w 146"/>
                  <a:gd name="T9" fmla="*/ 122 h 200"/>
                  <a:gd name="T10" fmla="*/ 38 w 146"/>
                  <a:gd name="T11" fmla="*/ 116 h 200"/>
                  <a:gd name="T12" fmla="*/ 48 w 146"/>
                  <a:gd name="T13" fmla="*/ 110 h 200"/>
                  <a:gd name="T14" fmla="*/ 70 w 146"/>
                  <a:gd name="T15" fmla="*/ 96 h 200"/>
                  <a:gd name="T16" fmla="*/ 80 w 146"/>
                  <a:gd name="T17" fmla="*/ 88 h 200"/>
                  <a:gd name="T18" fmla="*/ 84 w 146"/>
                  <a:gd name="T19" fmla="*/ 80 h 200"/>
                  <a:gd name="T20" fmla="*/ 88 w 146"/>
                  <a:gd name="T21" fmla="*/ 72 h 200"/>
                  <a:gd name="T22" fmla="*/ 92 w 146"/>
                  <a:gd name="T23" fmla="*/ 64 h 200"/>
                  <a:gd name="T24" fmla="*/ 106 w 146"/>
                  <a:gd name="T25" fmla="*/ 50 h 200"/>
                  <a:gd name="T26" fmla="*/ 122 w 146"/>
                  <a:gd name="T27" fmla="*/ 38 h 200"/>
                  <a:gd name="T28" fmla="*/ 140 w 146"/>
                  <a:gd name="T29" fmla="*/ 30 h 200"/>
                  <a:gd name="T30" fmla="*/ 146 w 146"/>
                  <a:gd name="T31" fmla="*/ 24 h 200"/>
                  <a:gd name="T32" fmla="*/ 146 w 146"/>
                  <a:gd name="T33" fmla="*/ 20 h 200"/>
                  <a:gd name="T34" fmla="*/ 144 w 146"/>
                  <a:gd name="T35" fmla="*/ 14 h 200"/>
                  <a:gd name="T36" fmla="*/ 138 w 146"/>
                  <a:gd name="T37" fmla="*/ 10 h 200"/>
                  <a:gd name="T38" fmla="*/ 128 w 146"/>
                  <a:gd name="T39" fmla="*/ 2 h 200"/>
                  <a:gd name="T40" fmla="*/ 122 w 146"/>
                  <a:gd name="T41" fmla="*/ 0 h 200"/>
                  <a:gd name="T42" fmla="*/ 104 w 146"/>
                  <a:gd name="T43" fmla="*/ 0 h 200"/>
                  <a:gd name="T44" fmla="*/ 88 w 146"/>
                  <a:gd name="T45" fmla="*/ 2 h 200"/>
                  <a:gd name="T46" fmla="*/ 76 w 146"/>
                  <a:gd name="T47" fmla="*/ 4 h 200"/>
                  <a:gd name="T48" fmla="*/ 74 w 146"/>
                  <a:gd name="T49" fmla="*/ 6 h 200"/>
                  <a:gd name="T50" fmla="*/ 70 w 146"/>
                  <a:gd name="T51" fmla="*/ 10 h 200"/>
                  <a:gd name="T52" fmla="*/ 66 w 146"/>
                  <a:gd name="T53" fmla="*/ 26 h 200"/>
                  <a:gd name="T54" fmla="*/ 62 w 146"/>
                  <a:gd name="T55" fmla="*/ 44 h 200"/>
                  <a:gd name="T56" fmla="*/ 62 w 146"/>
                  <a:gd name="T57" fmla="*/ 62 h 200"/>
                  <a:gd name="T58" fmla="*/ 60 w 146"/>
                  <a:gd name="T59" fmla="*/ 70 h 200"/>
                  <a:gd name="T60" fmla="*/ 58 w 146"/>
                  <a:gd name="T61" fmla="*/ 76 h 200"/>
                  <a:gd name="T62" fmla="*/ 54 w 146"/>
                  <a:gd name="T63" fmla="*/ 80 h 200"/>
                  <a:gd name="T64" fmla="*/ 50 w 146"/>
                  <a:gd name="T65" fmla="*/ 82 h 200"/>
                  <a:gd name="T66" fmla="*/ 44 w 146"/>
                  <a:gd name="T67" fmla="*/ 82 h 200"/>
                  <a:gd name="T68" fmla="*/ 40 w 146"/>
                  <a:gd name="T69" fmla="*/ 80 h 200"/>
                  <a:gd name="T70" fmla="*/ 38 w 146"/>
                  <a:gd name="T71" fmla="*/ 76 h 200"/>
                  <a:gd name="T72" fmla="*/ 36 w 146"/>
                  <a:gd name="T73" fmla="*/ 70 h 200"/>
                  <a:gd name="T74" fmla="*/ 34 w 146"/>
                  <a:gd name="T75" fmla="*/ 50 h 200"/>
                  <a:gd name="T76" fmla="*/ 28 w 146"/>
                  <a:gd name="T77" fmla="*/ 26 h 200"/>
                  <a:gd name="T78" fmla="*/ 24 w 146"/>
                  <a:gd name="T79" fmla="*/ 38 h 200"/>
                  <a:gd name="T80" fmla="*/ 20 w 146"/>
                  <a:gd name="T81" fmla="*/ 50 h 200"/>
                  <a:gd name="T82" fmla="*/ 18 w 146"/>
                  <a:gd name="T83" fmla="*/ 78 h 200"/>
                  <a:gd name="T84" fmla="*/ 16 w 146"/>
                  <a:gd name="T85" fmla="*/ 108 h 200"/>
                  <a:gd name="T86" fmla="*/ 12 w 146"/>
                  <a:gd name="T87" fmla="*/ 120 h 200"/>
                  <a:gd name="T88" fmla="*/ 6 w 146"/>
                  <a:gd name="T89" fmla="*/ 128 h 200"/>
                  <a:gd name="T90" fmla="*/ 2 w 146"/>
                  <a:gd name="T91" fmla="*/ 136 h 200"/>
                  <a:gd name="T92" fmla="*/ 0 w 146"/>
                  <a:gd name="T93" fmla="*/ 142 h 200"/>
                  <a:gd name="T94" fmla="*/ 0 w 146"/>
                  <a:gd name="T95" fmla="*/ 162 h 200"/>
                  <a:gd name="T96" fmla="*/ 4 w 146"/>
                  <a:gd name="T97" fmla="*/ 180 h 200"/>
                  <a:gd name="T98" fmla="*/ 8 w 146"/>
                  <a:gd name="T99" fmla="*/ 198 h 200"/>
                  <a:gd name="T100" fmla="*/ 32 w 146"/>
                  <a:gd name="T101" fmla="*/ 200 h 200"/>
                  <a:gd name="T102" fmla="*/ 36 w 146"/>
                  <a:gd name="T103" fmla="*/ 198 h 200"/>
                  <a:gd name="T104" fmla="*/ 42 w 146"/>
                  <a:gd name="T105" fmla="*/ 194 h 200"/>
                  <a:gd name="T106" fmla="*/ 46 w 146"/>
                  <a:gd name="T107" fmla="*/ 188 h 200"/>
                  <a:gd name="T108" fmla="*/ 48 w 146"/>
                  <a:gd name="T109" fmla="*/ 180 h 200"/>
                  <a:gd name="T110" fmla="*/ 50 w 146"/>
                  <a:gd name="T111" fmla="*/ 170 h 200"/>
                  <a:gd name="T112" fmla="*/ 48 w 146"/>
                  <a:gd name="T113" fmla="*/ 160 h 200"/>
                  <a:gd name="T114" fmla="*/ 44 w 146"/>
                  <a:gd name="T115" fmla="*/ 150 h 200"/>
                  <a:gd name="T116" fmla="*/ 36 w 146"/>
                  <a:gd name="T117" fmla="*/ 14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6"/>
                  <a:gd name="T178" fmla="*/ 0 h 200"/>
                  <a:gd name="T179" fmla="*/ 146 w 146"/>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6" h="200">
                    <a:moveTo>
                      <a:pt x="36" y="140"/>
                    </a:moveTo>
                    <a:lnTo>
                      <a:pt x="32" y="136"/>
                    </a:lnTo>
                    <a:lnTo>
                      <a:pt x="30" y="130"/>
                    </a:lnTo>
                    <a:lnTo>
                      <a:pt x="30" y="126"/>
                    </a:lnTo>
                    <a:lnTo>
                      <a:pt x="32" y="122"/>
                    </a:lnTo>
                    <a:lnTo>
                      <a:pt x="38" y="116"/>
                    </a:lnTo>
                    <a:lnTo>
                      <a:pt x="48" y="110"/>
                    </a:lnTo>
                    <a:lnTo>
                      <a:pt x="70" y="96"/>
                    </a:lnTo>
                    <a:lnTo>
                      <a:pt x="80" y="88"/>
                    </a:lnTo>
                    <a:lnTo>
                      <a:pt x="84" y="80"/>
                    </a:lnTo>
                    <a:lnTo>
                      <a:pt x="88" y="72"/>
                    </a:lnTo>
                    <a:lnTo>
                      <a:pt x="92" y="64"/>
                    </a:lnTo>
                    <a:lnTo>
                      <a:pt x="106" y="50"/>
                    </a:lnTo>
                    <a:lnTo>
                      <a:pt x="122" y="38"/>
                    </a:lnTo>
                    <a:lnTo>
                      <a:pt x="140" y="30"/>
                    </a:lnTo>
                    <a:lnTo>
                      <a:pt x="146" y="24"/>
                    </a:lnTo>
                    <a:lnTo>
                      <a:pt x="146" y="20"/>
                    </a:lnTo>
                    <a:lnTo>
                      <a:pt x="144" y="14"/>
                    </a:lnTo>
                    <a:lnTo>
                      <a:pt x="138" y="10"/>
                    </a:lnTo>
                    <a:lnTo>
                      <a:pt x="128" y="2"/>
                    </a:lnTo>
                    <a:lnTo>
                      <a:pt x="122" y="0"/>
                    </a:lnTo>
                    <a:lnTo>
                      <a:pt x="104" y="0"/>
                    </a:lnTo>
                    <a:lnTo>
                      <a:pt x="88" y="2"/>
                    </a:lnTo>
                    <a:lnTo>
                      <a:pt x="76" y="4"/>
                    </a:lnTo>
                    <a:lnTo>
                      <a:pt x="74" y="6"/>
                    </a:lnTo>
                    <a:lnTo>
                      <a:pt x="70" y="10"/>
                    </a:lnTo>
                    <a:lnTo>
                      <a:pt x="66" y="26"/>
                    </a:lnTo>
                    <a:lnTo>
                      <a:pt x="62" y="44"/>
                    </a:lnTo>
                    <a:lnTo>
                      <a:pt x="62" y="62"/>
                    </a:lnTo>
                    <a:lnTo>
                      <a:pt x="60" y="70"/>
                    </a:lnTo>
                    <a:lnTo>
                      <a:pt x="58" y="76"/>
                    </a:lnTo>
                    <a:lnTo>
                      <a:pt x="54" y="80"/>
                    </a:lnTo>
                    <a:lnTo>
                      <a:pt x="50" y="82"/>
                    </a:lnTo>
                    <a:lnTo>
                      <a:pt x="44" y="82"/>
                    </a:lnTo>
                    <a:lnTo>
                      <a:pt x="40" y="80"/>
                    </a:lnTo>
                    <a:lnTo>
                      <a:pt x="38" y="76"/>
                    </a:lnTo>
                    <a:lnTo>
                      <a:pt x="36" y="70"/>
                    </a:lnTo>
                    <a:lnTo>
                      <a:pt x="34" y="50"/>
                    </a:lnTo>
                    <a:lnTo>
                      <a:pt x="28" y="26"/>
                    </a:lnTo>
                    <a:lnTo>
                      <a:pt x="24" y="38"/>
                    </a:lnTo>
                    <a:lnTo>
                      <a:pt x="20" y="50"/>
                    </a:lnTo>
                    <a:lnTo>
                      <a:pt x="18" y="78"/>
                    </a:lnTo>
                    <a:lnTo>
                      <a:pt x="16" y="108"/>
                    </a:lnTo>
                    <a:lnTo>
                      <a:pt x="12" y="120"/>
                    </a:lnTo>
                    <a:lnTo>
                      <a:pt x="6" y="128"/>
                    </a:lnTo>
                    <a:lnTo>
                      <a:pt x="2" y="136"/>
                    </a:lnTo>
                    <a:lnTo>
                      <a:pt x="0" y="142"/>
                    </a:lnTo>
                    <a:lnTo>
                      <a:pt x="0" y="162"/>
                    </a:lnTo>
                    <a:lnTo>
                      <a:pt x="4" y="180"/>
                    </a:lnTo>
                    <a:lnTo>
                      <a:pt x="8" y="198"/>
                    </a:lnTo>
                    <a:lnTo>
                      <a:pt x="32" y="200"/>
                    </a:lnTo>
                    <a:lnTo>
                      <a:pt x="36" y="198"/>
                    </a:lnTo>
                    <a:lnTo>
                      <a:pt x="42" y="194"/>
                    </a:lnTo>
                    <a:lnTo>
                      <a:pt x="46" y="188"/>
                    </a:lnTo>
                    <a:lnTo>
                      <a:pt x="48" y="180"/>
                    </a:lnTo>
                    <a:lnTo>
                      <a:pt x="50" y="170"/>
                    </a:lnTo>
                    <a:lnTo>
                      <a:pt x="48" y="160"/>
                    </a:lnTo>
                    <a:lnTo>
                      <a:pt x="44" y="150"/>
                    </a:lnTo>
                    <a:lnTo>
                      <a:pt x="36" y="14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3" name="Freeform 2882"/>
              <p:cNvSpPr>
                <a:spLocks/>
              </p:cNvSpPr>
              <p:nvPr/>
            </p:nvSpPr>
            <p:spPr bwMode="auto">
              <a:xfrm>
                <a:off x="1450" y="882"/>
                <a:ext cx="16" cy="16"/>
              </a:xfrm>
              <a:custGeom>
                <a:avLst/>
                <a:gdLst>
                  <a:gd name="T0" fmla="*/ 16 w 16"/>
                  <a:gd name="T1" fmla="*/ 0 h 16"/>
                  <a:gd name="T2" fmla="*/ 4 w 16"/>
                  <a:gd name="T3" fmla="*/ 12 h 16"/>
                  <a:gd name="T4" fmla="*/ 0 w 16"/>
                  <a:gd name="T5" fmla="*/ 16 h 16"/>
                  <a:gd name="T6" fmla="*/ 10 w 16"/>
                  <a:gd name="T7" fmla="*/ 8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4" y="12"/>
                    </a:lnTo>
                    <a:lnTo>
                      <a:pt x="0" y="16"/>
                    </a:lnTo>
                    <a:lnTo>
                      <a:pt x="10" y="8"/>
                    </a:lnTo>
                    <a:lnTo>
                      <a:pt x="16"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4" name="Freeform 2883"/>
              <p:cNvSpPr>
                <a:spLocks/>
              </p:cNvSpPr>
              <p:nvPr/>
            </p:nvSpPr>
            <p:spPr bwMode="auto">
              <a:xfrm>
                <a:off x="1460" y="808"/>
                <a:ext cx="130" cy="124"/>
              </a:xfrm>
              <a:custGeom>
                <a:avLst/>
                <a:gdLst>
                  <a:gd name="T0" fmla="*/ 6 w 130"/>
                  <a:gd name="T1" fmla="*/ 74 h 124"/>
                  <a:gd name="T2" fmla="*/ 14 w 130"/>
                  <a:gd name="T3" fmla="*/ 64 h 124"/>
                  <a:gd name="T4" fmla="*/ 24 w 130"/>
                  <a:gd name="T5" fmla="*/ 58 h 124"/>
                  <a:gd name="T6" fmla="*/ 36 w 130"/>
                  <a:gd name="T7" fmla="*/ 54 h 124"/>
                  <a:gd name="T8" fmla="*/ 40 w 130"/>
                  <a:gd name="T9" fmla="*/ 52 h 124"/>
                  <a:gd name="T10" fmla="*/ 46 w 130"/>
                  <a:gd name="T11" fmla="*/ 54 h 124"/>
                  <a:gd name="T12" fmla="*/ 60 w 130"/>
                  <a:gd name="T13" fmla="*/ 58 h 124"/>
                  <a:gd name="T14" fmla="*/ 68 w 130"/>
                  <a:gd name="T15" fmla="*/ 64 h 124"/>
                  <a:gd name="T16" fmla="*/ 70 w 130"/>
                  <a:gd name="T17" fmla="*/ 68 h 124"/>
                  <a:gd name="T18" fmla="*/ 72 w 130"/>
                  <a:gd name="T19" fmla="*/ 74 h 124"/>
                  <a:gd name="T20" fmla="*/ 72 w 130"/>
                  <a:gd name="T21" fmla="*/ 86 h 124"/>
                  <a:gd name="T22" fmla="*/ 70 w 130"/>
                  <a:gd name="T23" fmla="*/ 94 h 124"/>
                  <a:gd name="T24" fmla="*/ 72 w 130"/>
                  <a:gd name="T25" fmla="*/ 102 h 124"/>
                  <a:gd name="T26" fmla="*/ 76 w 130"/>
                  <a:gd name="T27" fmla="*/ 114 h 124"/>
                  <a:gd name="T28" fmla="*/ 80 w 130"/>
                  <a:gd name="T29" fmla="*/ 122 h 124"/>
                  <a:gd name="T30" fmla="*/ 82 w 130"/>
                  <a:gd name="T31" fmla="*/ 124 h 124"/>
                  <a:gd name="T32" fmla="*/ 80 w 130"/>
                  <a:gd name="T33" fmla="*/ 116 h 124"/>
                  <a:gd name="T34" fmla="*/ 80 w 130"/>
                  <a:gd name="T35" fmla="*/ 100 h 124"/>
                  <a:gd name="T36" fmla="*/ 82 w 130"/>
                  <a:gd name="T37" fmla="*/ 90 h 124"/>
                  <a:gd name="T38" fmla="*/ 86 w 130"/>
                  <a:gd name="T39" fmla="*/ 82 h 124"/>
                  <a:gd name="T40" fmla="*/ 94 w 130"/>
                  <a:gd name="T41" fmla="*/ 74 h 124"/>
                  <a:gd name="T42" fmla="*/ 104 w 130"/>
                  <a:gd name="T43" fmla="*/ 68 h 124"/>
                  <a:gd name="T44" fmla="*/ 130 w 130"/>
                  <a:gd name="T45" fmla="*/ 58 h 124"/>
                  <a:gd name="T46" fmla="*/ 122 w 130"/>
                  <a:gd name="T47" fmla="*/ 56 h 124"/>
                  <a:gd name="T48" fmla="*/ 102 w 130"/>
                  <a:gd name="T49" fmla="*/ 52 h 124"/>
                  <a:gd name="T50" fmla="*/ 82 w 130"/>
                  <a:gd name="T51" fmla="*/ 44 h 124"/>
                  <a:gd name="T52" fmla="*/ 74 w 130"/>
                  <a:gd name="T53" fmla="*/ 40 h 124"/>
                  <a:gd name="T54" fmla="*/ 72 w 130"/>
                  <a:gd name="T55" fmla="*/ 36 h 124"/>
                  <a:gd name="T56" fmla="*/ 64 w 130"/>
                  <a:gd name="T57" fmla="*/ 20 h 124"/>
                  <a:gd name="T58" fmla="*/ 52 w 130"/>
                  <a:gd name="T59" fmla="*/ 0 h 124"/>
                  <a:gd name="T60" fmla="*/ 28 w 130"/>
                  <a:gd name="T61" fmla="*/ 28 h 124"/>
                  <a:gd name="T62" fmla="*/ 20 w 130"/>
                  <a:gd name="T63" fmla="*/ 38 h 124"/>
                  <a:gd name="T64" fmla="*/ 0 w 130"/>
                  <a:gd name="T65" fmla="*/ 42 h 124"/>
                  <a:gd name="T66" fmla="*/ 6 w 130"/>
                  <a:gd name="T67" fmla="*/ 48 h 124"/>
                  <a:gd name="T68" fmla="*/ 8 w 130"/>
                  <a:gd name="T69" fmla="*/ 54 h 124"/>
                  <a:gd name="T70" fmla="*/ 8 w 130"/>
                  <a:gd name="T71" fmla="*/ 64 h 124"/>
                  <a:gd name="T72" fmla="*/ 6 w 130"/>
                  <a:gd name="T73" fmla="*/ 74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124"/>
                  <a:gd name="T113" fmla="*/ 130 w 130"/>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124">
                    <a:moveTo>
                      <a:pt x="6" y="74"/>
                    </a:moveTo>
                    <a:lnTo>
                      <a:pt x="14" y="64"/>
                    </a:lnTo>
                    <a:lnTo>
                      <a:pt x="24" y="58"/>
                    </a:lnTo>
                    <a:lnTo>
                      <a:pt x="36" y="54"/>
                    </a:lnTo>
                    <a:lnTo>
                      <a:pt x="40" y="52"/>
                    </a:lnTo>
                    <a:lnTo>
                      <a:pt x="46" y="54"/>
                    </a:lnTo>
                    <a:lnTo>
                      <a:pt x="60" y="58"/>
                    </a:lnTo>
                    <a:lnTo>
                      <a:pt x="68" y="64"/>
                    </a:lnTo>
                    <a:lnTo>
                      <a:pt x="70" y="68"/>
                    </a:lnTo>
                    <a:lnTo>
                      <a:pt x="72" y="74"/>
                    </a:lnTo>
                    <a:lnTo>
                      <a:pt x="72" y="86"/>
                    </a:lnTo>
                    <a:lnTo>
                      <a:pt x="70" y="94"/>
                    </a:lnTo>
                    <a:lnTo>
                      <a:pt x="72" y="102"/>
                    </a:lnTo>
                    <a:lnTo>
                      <a:pt x="76" y="114"/>
                    </a:lnTo>
                    <a:lnTo>
                      <a:pt x="80" y="122"/>
                    </a:lnTo>
                    <a:lnTo>
                      <a:pt x="82" y="124"/>
                    </a:lnTo>
                    <a:lnTo>
                      <a:pt x="80" y="116"/>
                    </a:lnTo>
                    <a:lnTo>
                      <a:pt x="80" y="100"/>
                    </a:lnTo>
                    <a:lnTo>
                      <a:pt x="82" y="90"/>
                    </a:lnTo>
                    <a:lnTo>
                      <a:pt x="86" y="82"/>
                    </a:lnTo>
                    <a:lnTo>
                      <a:pt x="94" y="74"/>
                    </a:lnTo>
                    <a:lnTo>
                      <a:pt x="104" y="68"/>
                    </a:lnTo>
                    <a:lnTo>
                      <a:pt x="130" y="58"/>
                    </a:lnTo>
                    <a:lnTo>
                      <a:pt x="122" y="56"/>
                    </a:lnTo>
                    <a:lnTo>
                      <a:pt x="102" y="52"/>
                    </a:lnTo>
                    <a:lnTo>
                      <a:pt x="82" y="44"/>
                    </a:lnTo>
                    <a:lnTo>
                      <a:pt x="74" y="40"/>
                    </a:lnTo>
                    <a:lnTo>
                      <a:pt x="72" y="36"/>
                    </a:lnTo>
                    <a:lnTo>
                      <a:pt x="64" y="20"/>
                    </a:lnTo>
                    <a:lnTo>
                      <a:pt x="52" y="0"/>
                    </a:lnTo>
                    <a:lnTo>
                      <a:pt x="28" y="28"/>
                    </a:lnTo>
                    <a:lnTo>
                      <a:pt x="20" y="38"/>
                    </a:lnTo>
                    <a:lnTo>
                      <a:pt x="0" y="42"/>
                    </a:lnTo>
                    <a:lnTo>
                      <a:pt x="6" y="48"/>
                    </a:lnTo>
                    <a:lnTo>
                      <a:pt x="8" y="54"/>
                    </a:lnTo>
                    <a:lnTo>
                      <a:pt x="8" y="64"/>
                    </a:lnTo>
                    <a:lnTo>
                      <a:pt x="6" y="7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5" name="Freeform 2884"/>
              <p:cNvSpPr>
                <a:spLocks/>
              </p:cNvSpPr>
              <p:nvPr/>
            </p:nvSpPr>
            <p:spPr bwMode="auto">
              <a:xfrm>
                <a:off x="2552" y="666"/>
                <a:ext cx="206" cy="118"/>
              </a:xfrm>
              <a:custGeom>
                <a:avLst/>
                <a:gdLst>
                  <a:gd name="T0" fmla="*/ 50 w 206"/>
                  <a:gd name="T1" fmla="*/ 26 h 118"/>
                  <a:gd name="T2" fmla="*/ 54 w 206"/>
                  <a:gd name="T3" fmla="*/ 32 h 118"/>
                  <a:gd name="T4" fmla="*/ 56 w 206"/>
                  <a:gd name="T5" fmla="*/ 36 h 118"/>
                  <a:gd name="T6" fmla="*/ 56 w 206"/>
                  <a:gd name="T7" fmla="*/ 44 h 118"/>
                  <a:gd name="T8" fmla="*/ 54 w 206"/>
                  <a:gd name="T9" fmla="*/ 50 h 118"/>
                  <a:gd name="T10" fmla="*/ 50 w 206"/>
                  <a:gd name="T11" fmla="*/ 54 h 118"/>
                  <a:gd name="T12" fmla="*/ 40 w 206"/>
                  <a:gd name="T13" fmla="*/ 56 h 118"/>
                  <a:gd name="T14" fmla="*/ 24 w 206"/>
                  <a:gd name="T15" fmla="*/ 56 h 118"/>
                  <a:gd name="T16" fmla="*/ 2 w 206"/>
                  <a:gd name="T17" fmla="*/ 52 h 118"/>
                  <a:gd name="T18" fmla="*/ 0 w 206"/>
                  <a:gd name="T19" fmla="*/ 52 h 118"/>
                  <a:gd name="T20" fmla="*/ 2 w 206"/>
                  <a:gd name="T21" fmla="*/ 52 h 118"/>
                  <a:gd name="T22" fmla="*/ 14 w 206"/>
                  <a:gd name="T23" fmla="*/ 56 h 118"/>
                  <a:gd name="T24" fmla="*/ 72 w 206"/>
                  <a:gd name="T25" fmla="*/ 96 h 118"/>
                  <a:gd name="T26" fmla="*/ 90 w 206"/>
                  <a:gd name="T27" fmla="*/ 104 h 118"/>
                  <a:gd name="T28" fmla="*/ 130 w 206"/>
                  <a:gd name="T29" fmla="*/ 118 h 118"/>
                  <a:gd name="T30" fmla="*/ 130 w 206"/>
                  <a:gd name="T31" fmla="*/ 108 h 118"/>
                  <a:gd name="T32" fmla="*/ 152 w 206"/>
                  <a:gd name="T33" fmla="*/ 86 h 118"/>
                  <a:gd name="T34" fmla="*/ 172 w 206"/>
                  <a:gd name="T35" fmla="*/ 66 h 118"/>
                  <a:gd name="T36" fmla="*/ 184 w 206"/>
                  <a:gd name="T37" fmla="*/ 50 h 118"/>
                  <a:gd name="T38" fmla="*/ 192 w 206"/>
                  <a:gd name="T39" fmla="*/ 38 h 118"/>
                  <a:gd name="T40" fmla="*/ 200 w 206"/>
                  <a:gd name="T41" fmla="*/ 26 h 118"/>
                  <a:gd name="T42" fmla="*/ 204 w 206"/>
                  <a:gd name="T43" fmla="*/ 12 h 118"/>
                  <a:gd name="T44" fmla="*/ 206 w 206"/>
                  <a:gd name="T45" fmla="*/ 6 h 118"/>
                  <a:gd name="T46" fmla="*/ 204 w 206"/>
                  <a:gd name="T47" fmla="*/ 0 h 118"/>
                  <a:gd name="T48" fmla="*/ 200 w 206"/>
                  <a:gd name="T49" fmla="*/ 10 h 118"/>
                  <a:gd name="T50" fmla="*/ 192 w 206"/>
                  <a:gd name="T51" fmla="*/ 22 h 118"/>
                  <a:gd name="T52" fmla="*/ 180 w 206"/>
                  <a:gd name="T53" fmla="*/ 32 h 118"/>
                  <a:gd name="T54" fmla="*/ 164 w 206"/>
                  <a:gd name="T55" fmla="*/ 40 h 118"/>
                  <a:gd name="T56" fmla="*/ 154 w 206"/>
                  <a:gd name="T57" fmla="*/ 42 h 118"/>
                  <a:gd name="T58" fmla="*/ 144 w 206"/>
                  <a:gd name="T59" fmla="*/ 44 h 118"/>
                  <a:gd name="T60" fmla="*/ 132 w 206"/>
                  <a:gd name="T61" fmla="*/ 46 h 118"/>
                  <a:gd name="T62" fmla="*/ 118 w 206"/>
                  <a:gd name="T63" fmla="*/ 44 h 118"/>
                  <a:gd name="T64" fmla="*/ 104 w 206"/>
                  <a:gd name="T65" fmla="*/ 42 h 118"/>
                  <a:gd name="T66" fmla="*/ 88 w 206"/>
                  <a:gd name="T67" fmla="*/ 38 h 118"/>
                  <a:gd name="T68" fmla="*/ 70 w 206"/>
                  <a:gd name="T69" fmla="*/ 34 h 118"/>
                  <a:gd name="T70" fmla="*/ 50 w 206"/>
                  <a:gd name="T71" fmla="*/ 2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6"/>
                  <a:gd name="T109" fmla="*/ 0 h 118"/>
                  <a:gd name="T110" fmla="*/ 206 w 206"/>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6" h="118">
                    <a:moveTo>
                      <a:pt x="50" y="26"/>
                    </a:moveTo>
                    <a:lnTo>
                      <a:pt x="54" y="32"/>
                    </a:lnTo>
                    <a:lnTo>
                      <a:pt x="56" y="36"/>
                    </a:lnTo>
                    <a:lnTo>
                      <a:pt x="56" y="44"/>
                    </a:lnTo>
                    <a:lnTo>
                      <a:pt x="54" y="50"/>
                    </a:lnTo>
                    <a:lnTo>
                      <a:pt x="50" y="54"/>
                    </a:lnTo>
                    <a:lnTo>
                      <a:pt x="40" y="56"/>
                    </a:lnTo>
                    <a:lnTo>
                      <a:pt x="24" y="56"/>
                    </a:lnTo>
                    <a:lnTo>
                      <a:pt x="2" y="52"/>
                    </a:lnTo>
                    <a:lnTo>
                      <a:pt x="0" y="52"/>
                    </a:lnTo>
                    <a:lnTo>
                      <a:pt x="2" y="52"/>
                    </a:lnTo>
                    <a:lnTo>
                      <a:pt x="14" y="56"/>
                    </a:lnTo>
                    <a:lnTo>
                      <a:pt x="72" y="96"/>
                    </a:lnTo>
                    <a:lnTo>
                      <a:pt x="90" y="104"/>
                    </a:lnTo>
                    <a:lnTo>
                      <a:pt x="130" y="118"/>
                    </a:lnTo>
                    <a:lnTo>
                      <a:pt x="130" y="108"/>
                    </a:lnTo>
                    <a:lnTo>
                      <a:pt x="152" y="86"/>
                    </a:lnTo>
                    <a:lnTo>
                      <a:pt x="172" y="66"/>
                    </a:lnTo>
                    <a:lnTo>
                      <a:pt x="184" y="50"/>
                    </a:lnTo>
                    <a:lnTo>
                      <a:pt x="192" y="38"/>
                    </a:lnTo>
                    <a:lnTo>
                      <a:pt x="200" y="26"/>
                    </a:lnTo>
                    <a:lnTo>
                      <a:pt x="204" y="12"/>
                    </a:lnTo>
                    <a:lnTo>
                      <a:pt x="206" y="6"/>
                    </a:lnTo>
                    <a:lnTo>
                      <a:pt x="204" y="0"/>
                    </a:lnTo>
                    <a:lnTo>
                      <a:pt x="200" y="10"/>
                    </a:lnTo>
                    <a:lnTo>
                      <a:pt x="192" y="22"/>
                    </a:lnTo>
                    <a:lnTo>
                      <a:pt x="180" y="32"/>
                    </a:lnTo>
                    <a:lnTo>
                      <a:pt x="164" y="40"/>
                    </a:lnTo>
                    <a:lnTo>
                      <a:pt x="154" y="42"/>
                    </a:lnTo>
                    <a:lnTo>
                      <a:pt x="144" y="44"/>
                    </a:lnTo>
                    <a:lnTo>
                      <a:pt x="132" y="46"/>
                    </a:lnTo>
                    <a:lnTo>
                      <a:pt x="118" y="44"/>
                    </a:lnTo>
                    <a:lnTo>
                      <a:pt x="104" y="42"/>
                    </a:lnTo>
                    <a:lnTo>
                      <a:pt x="88" y="38"/>
                    </a:lnTo>
                    <a:lnTo>
                      <a:pt x="70" y="34"/>
                    </a:lnTo>
                    <a:lnTo>
                      <a:pt x="50" y="2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6" name="Freeform 2885"/>
              <p:cNvSpPr>
                <a:spLocks/>
              </p:cNvSpPr>
              <p:nvPr/>
            </p:nvSpPr>
            <p:spPr bwMode="auto">
              <a:xfrm>
                <a:off x="2486" y="596"/>
                <a:ext cx="36" cy="84"/>
              </a:xfrm>
              <a:custGeom>
                <a:avLst/>
                <a:gdLst>
                  <a:gd name="T0" fmla="*/ 10 w 36"/>
                  <a:gd name="T1" fmla="*/ 84 h 84"/>
                  <a:gd name="T2" fmla="*/ 14 w 36"/>
                  <a:gd name="T3" fmla="*/ 76 h 84"/>
                  <a:gd name="T4" fmla="*/ 24 w 36"/>
                  <a:gd name="T5" fmla="*/ 56 h 84"/>
                  <a:gd name="T6" fmla="*/ 30 w 36"/>
                  <a:gd name="T7" fmla="*/ 42 h 84"/>
                  <a:gd name="T8" fmla="*/ 34 w 36"/>
                  <a:gd name="T9" fmla="*/ 28 h 84"/>
                  <a:gd name="T10" fmla="*/ 36 w 36"/>
                  <a:gd name="T11" fmla="*/ 14 h 84"/>
                  <a:gd name="T12" fmla="*/ 36 w 36"/>
                  <a:gd name="T13" fmla="*/ 0 h 84"/>
                  <a:gd name="T14" fmla="*/ 26 w 36"/>
                  <a:gd name="T15" fmla="*/ 6 h 84"/>
                  <a:gd name="T16" fmla="*/ 20 w 36"/>
                  <a:gd name="T17" fmla="*/ 14 h 84"/>
                  <a:gd name="T18" fmla="*/ 0 w 36"/>
                  <a:gd name="T19" fmla="*/ 12 h 84"/>
                  <a:gd name="T20" fmla="*/ 6 w 36"/>
                  <a:gd name="T21" fmla="*/ 30 h 84"/>
                  <a:gd name="T22" fmla="*/ 10 w 36"/>
                  <a:gd name="T23" fmla="*/ 48 h 84"/>
                  <a:gd name="T24" fmla="*/ 10 w 36"/>
                  <a:gd name="T25" fmla="*/ 68 h 84"/>
                  <a:gd name="T26" fmla="*/ 10 w 36"/>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4"/>
                  <a:gd name="T44" fmla="*/ 36 w 36"/>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4">
                    <a:moveTo>
                      <a:pt x="10" y="84"/>
                    </a:moveTo>
                    <a:lnTo>
                      <a:pt x="14" y="76"/>
                    </a:lnTo>
                    <a:lnTo>
                      <a:pt x="24" y="56"/>
                    </a:lnTo>
                    <a:lnTo>
                      <a:pt x="30" y="42"/>
                    </a:lnTo>
                    <a:lnTo>
                      <a:pt x="34" y="28"/>
                    </a:lnTo>
                    <a:lnTo>
                      <a:pt x="36" y="14"/>
                    </a:lnTo>
                    <a:lnTo>
                      <a:pt x="36" y="0"/>
                    </a:lnTo>
                    <a:lnTo>
                      <a:pt x="26" y="6"/>
                    </a:lnTo>
                    <a:lnTo>
                      <a:pt x="20" y="14"/>
                    </a:lnTo>
                    <a:lnTo>
                      <a:pt x="0" y="12"/>
                    </a:lnTo>
                    <a:lnTo>
                      <a:pt x="6" y="30"/>
                    </a:lnTo>
                    <a:lnTo>
                      <a:pt x="10" y="48"/>
                    </a:lnTo>
                    <a:lnTo>
                      <a:pt x="10" y="68"/>
                    </a:lnTo>
                    <a:lnTo>
                      <a:pt x="10" y="8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7" name="Freeform 2886"/>
              <p:cNvSpPr>
                <a:spLocks/>
              </p:cNvSpPr>
              <p:nvPr/>
            </p:nvSpPr>
            <p:spPr bwMode="auto">
              <a:xfrm>
                <a:off x="1852" y="548"/>
                <a:ext cx="68" cy="88"/>
              </a:xfrm>
              <a:custGeom>
                <a:avLst/>
                <a:gdLst>
                  <a:gd name="T0" fmla="*/ 64 w 68"/>
                  <a:gd name="T1" fmla="*/ 88 h 88"/>
                  <a:gd name="T2" fmla="*/ 66 w 68"/>
                  <a:gd name="T3" fmla="*/ 80 h 88"/>
                  <a:gd name="T4" fmla="*/ 68 w 68"/>
                  <a:gd name="T5" fmla="*/ 56 h 88"/>
                  <a:gd name="T6" fmla="*/ 68 w 68"/>
                  <a:gd name="T7" fmla="*/ 42 h 88"/>
                  <a:gd name="T8" fmla="*/ 68 w 68"/>
                  <a:gd name="T9" fmla="*/ 28 h 88"/>
                  <a:gd name="T10" fmla="*/ 64 w 68"/>
                  <a:gd name="T11" fmla="*/ 14 h 88"/>
                  <a:gd name="T12" fmla="*/ 58 w 68"/>
                  <a:gd name="T13" fmla="*/ 0 h 88"/>
                  <a:gd name="T14" fmla="*/ 46 w 68"/>
                  <a:gd name="T15" fmla="*/ 6 h 88"/>
                  <a:gd name="T16" fmla="*/ 34 w 68"/>
                  <a:gd name="T17" fmla="*/ 12 h 88"/>
                  <a:gd name="T18" fmla="*/ 26 w 68"/>
                  <a:gd name="T19" fmla="*/ 20 h 88"/>
                  <a:gd name="T20" fmla="*/ 18 w 68"/>
                  <a:gd name="T21" fmla="*/ 28 h 88"/>
                  <a:gd name="T22" fmla="*/ 6 w 68"/>
                  <a:gd name="T23" fmla="*/ 44 h 88"/>
                  <a:gd name="T24" fmla="*/ 0 w 68"/>
                  <a:gd name="T25" fmla="*/ 58 h 88"/>
                  <a:gd name="T26" fmla="*/ 0 w 68"/>
                  <a:gd name="T27" fmla="*/ 60 h 88"/>
                  <a:gd name="T28" fmla="*/ 16 w 68"/>
                  <a:gd name="T29" fmla="*/ 58 h 88"/>
                  <a:gd name="T30" fmla="*/ 26 w 68"/>
                  <a:gd name="T31" fmla="*/ 60 h 88"/>
                  <a:gd name="T32" fmla="*/ 34 w 68"/>
                  <a:gd name="T33" fmla="*/ 60 h 88"/>
                  <a:gd name="T34" fmla="*/ 44 w 68"/>
                  <a:gd name="T35" fmla="*/ 64 h 88"/>
                  <a:gd name="T36" fmla="*/ 52 w 68"/>
                  <a:gd name="T37" fmla="*/ 70 h 88"/>
                  <a:gd name="T38" fmla="*/ 58 w 68"/>
                  <a:gd name="T39" fmla="*/ 78 h 88"/>
                  <a:gd name="T40" fmla="*/ 64 w 68"/>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88"/>
                  <a:gd name="T65" fmla="*/ 68 w 68"/>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88">
                    <a:moveTo>
                      <a:pt x="64" y="88"/>
                    </a:moveTo>
                    <a:lnTo>
                      <a:pt x="66" y="80"/>
                    </a:lnTo>
                    <a:lnTo>
                      <a:pt x="68" y="56"/>
                    </a:lnTo>
                    <a:lnTo>
                      <a:pt x="68" y="42"/>
                    </a:lnTo>
                    <a:lnTo>
                      <a:pt x="68" y="28"/>
                    </a:lnTo>
                    <a:lnTo>
                      <a:pt x="64" y="14"/>
                    </a:lnTo>
                    <a:lnTo>
                      <a:pt x="58" y="0"/>
                    </a:lnTo>
                    <a:lnTo>
                      <a:pt x="46" y="6"/>
                    </a:lnTo>
                    <a:lnTo>
                      <a:pt x="34" y="12"/>
                    </a:lnTo>
                    <a:lnTo>
                      <a:pt x="26" y="20"/>
                    </a:lnTo>
                    <a:lnTo>
                      <a:pt x="18" y="28"/>
                    </a:lnTo>
                    <a:lnTo>
                      <a:pt x="6" y="44"/>
                    </a:lnTo>
                    <a:lnTo>
                      <a:pt x="0" y="58"/>
                    </a:lnTo>
                    <a:lnTo>
                      <a:pt x="0" y="60"/>
                    </a:lnTo>
                    <a:lnTo>
                      <a:pt x="16" y="58"/>
                    </a:lnTo>
                    <a:lnTo>
                      <a:pt x="26" y="60"/>
                    </a:lnTo>
                    <a:lnTo>
                      <a:pt x="34" y="60"/>
                    </a:lnTo>
                    <a:lnTo>
                      <a:pt x="44" y="64"/>
                    </a:lnTo>
                    <a:lnTo>
                      <a:pt x="52" y="70"/>
                    </a:lnTo>
                    <a:lnTo>
                      <a:pt x="58" y="78"/>
                    </a:lnTo>
                    <a:lnTo>
                      <a:pt x="64" y="88"/>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8" name="Freeform 2887"/>
              <p:cNvSpPr>
                <a:spLocks/>
              </p:cNvSpPr>
              <p:nvPr/>
            </p:nvSpPr>
            <p:spPr bwMode="auto">
              <a:xfrm>
                <a:off x="3454" y="1520"/>
                <a:ext cx="108" cy="70"/>
              </a:xfrm>
              <a:custGeom>
                <a:avLst/>
                <a:gdLst>
                  <a:gd name="T0" fmla="*/ 94 w 108"/>
                  <a:gd name="T1" fmla="*/ 50 h 70"/>
                  <a:gd name="T2" fmla="*/ 102 w 108"/>
                  <a:gd name="T3" fmla="*/ 40 h 70"/>
                  <a:gd name="T4" fmla="*/ 108 w 108"/>
                  <a:gd name="T5" fmla="*/ 32 h 70"/>
                  <a:gd name="T6" fmla="*/ 72 w 108"/>
                  <a:gd name="T7" fmla="*/ 0 h 70"/>
                  <a:gd name="T8" fmla="*/ 68 w 108"/>
                  <a:gd name="T9" fmla="*/ 6 h 70"/>
                  <a:gd name="T10" fmla="*/ 58 w 108"/>
                  <a:gd name="T11" fmla="*/ 22 h 70"/>
                  <a:gd name="T12" fmla="*/ 50 w 108"/>
                  <a:gd name="T13" fmla="*/ 30 h 70"/>
                  <a:gd name="T14" fmla="*/ 40 w 108"/>
                  <a:gd name="T15" fmla="*/ 38 h 70"/>
                  <a:gd name="T16" fmla="*/ 30 w 108"/>
                  <a:gd name="T17" fmla="*/ 46 h 70"/>
                  <a:gd name="T18" fmla="*/ 18 w 108"/>
                  <a:gd name="T19" fmla="*/ 52 h 70"/>
                  <a:gd name="T20" fmla="*/ 10 w 108"/>
                  <a:gd name="T21" fmla="*/ 54 h 70"/>
                  <a:gd name="T22" fmla="*/ 6 w 108"/>
                  <a:gd name="T23" fmla="*/ 58 h 70"/>
                  <a:gd name="T24" fmla="*/ 2 w 108"/>
                  <a:gd name="T25" fmla="*/ 64 h 70"/>
                  <a:gd name="T26" fmla="*/ 0 w 108"/>
                  <a:gd name="T27" fmla="*/ 68 h 70"/>
                  <a:gd name="T28" fmla="*/ 20 w 108"/>
                  <a:gd name="T29" fmla="*/ 70 h 70"/>
                  <a:gd name="T30" fmla="*/ 46 w 108"/>
                  <a:gd name="T31" fmla="*/ 70 h 70"/>
                  <a:gd name="T32" fmla="*/ 58 w 108"/>
                  <a:gd name="T33" fmla="*/ 68 h 70"/>
                  <a:gd name="T34" fmla="*/ 72 w 108"/>
                  <a:gd name="T35" fmla="*/ 64 h 70"/>
                  <a:gd name="T36" fmla="*/ 84 w 108"/>
                  <a:gd name="T37" fmla="*/ 58 h 70"/>
                  <a:gd name="T38" fmla="*/ 94 w 108"/>
                  <a:gd name="T39" fmla="*/ 5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70"/>
                  <a:gd name="T62" fmla="*/ 108 w 108"/>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70">
                    <a:moveTo>
                      <a:pt x="94" y="50"/>
                    </a:moveTo>
                    <a:lnTo>
                      <a:pt x="102" y="40"/>
                    </a:lnTo>
                    <a:lnTo>
                      <a:pt x="108" y="32"/>
                    </a:lnTo>
                    <a:lnTo>
                      <a:pt x="72" y="0"/>
                    </a:lnTo>
                    <a:lnTo>
                      <a:pt x="68" y="6"/>
                    </a:lnTo>
                    <a:lnTo>
                      <a:pt x="58" y="22"/>
                    </a:lnTo>
                    <a:lnTo>
                      <a:pt x="50" y="30"/>
                    </a:lnTo>
                    <a:lnTo>
                      <a:pt x="40" y="38"/>
                    </a:lnTo>
                    <a:lnTo>
                      <a:pt x="30" y="46"/>
                    </a:lnTo>
                    <a:lnTo>
                      <a:pt x="18" y="52"/>
                    </a:lnTo>
                    <a:lnTo>
                      <a:pt x="10" y="54"/>
                    </a:lnTo>
                    <a:lnTo>
                      <a:pt x="6" y="58"/>
                    </a:lnTo>
                    <a:lnTo>
                      <a:pt x="2" y="64"/>
                    </a:lnTo>
                    <a:lnTo>
                      <a:pt x="0" y="68"/>
                    </a:lnTo>
                    <a:lnTo>
                      <a:pt x="20" y="70"/>
                    </a:lnTo>
                    <a:lnTo>
                      <a:pt x="46" y="70"/>
                    </a:lnTo>
                    <a:lnTo>
                      <a:pt x="58" y="68"/>
                    </a:lnTo>
                    <a:lnTo>
                      <a:pt x="72" y="64"/>
                    </a:lnTo>
                    <a:lnTo>
                      <a:pt x="84" y="58"/>
                    </a:lnTo>
                    <a:lnTo>
                      <a:pt x="94" y="5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9" name="Freeform 2888"/>
              <p:cNvSpPr>
                <a:spLocks/>
              </p:cNvSpPr>
              <p:nvPr/>
            </p:nvSpPr>
            <p:spPr bwMode="auto">
              <a:xfrm>
                <a:off x="856" y="876"/>
                <a:ext cx="256" cy="140"/>
              </a:xfrm>
              <a:custGeom>
                <a:avLst/>
                <a:gdLst>
                  <a:gd name="T0" fmla="*/ 228 w 256"/>
                  <a:gd name="T1" fmla="*/ 0 h 140"/>
                  <a:gd name="T2" fmla="*/ 206 w 256"/>
                  <a:gd name="T3" fmla="*/ 4 h 140"/>
                  <a:gd name="T4" fmla="*/ 188 w 256"/>
                  <a:gd name="T5" fmla="*/ 6 h 140"/>
                  <a:gd name="T6" fmla="*/ 172 w 256"/>
                  <a:gd name="T7" fmla="*/ 12 h 140"/>
                  <a:gd name="T8" fmla="*/ 166 w 256"/>
                  <a:gd name="T9" fmla="*/ 14 h 140"/>
                  <a:gd name="T10" fmla="*/ 158 w 256"/>
                  <a:gd name="T11" fmla="*/ 14 h 140"/>
                  <a:gd name="T12" fmla="*/ 140 w 256"/>
                  <a:gd name="T13" fmla="*/ 16 h 140"/>
                  <a:gd name="T14" fmla="*/ 126 w 256"/>
                  <a:gd name="T15" fmla="*/ 18 h 140"/>
                  <a:gd name="T16" fmla="*/ 124 w 256"/>
                  <a:gd name="T17" fmla="*/ 20 h 140"/>
                  <a:gd name="T18" fmla="*/ 124 w 256"/>
                  <a:gd name="T19" fmla="*/ 22 h 140"/>
                  <a:gd name="T20" fmla="*/ 130 w 256"/>
                  <a:gd name="T21" fmla="*/ 34 h 140"/>
                  <a:gd name="T22" fmla="*/ 132 w 256"/>
                  <a:gd name="T23" fmla="*/ 40 h 140"/>
                  <a:gd name="T24" fmla="*/ 132 w 256"/>
                  <a:gd name="T25" fmla="*/ 48 h 140"/>
                  <a:gd name="T26" fmla="*/ 132 w 256"/>
                  <a:gd name="T27" fmla="*/ 58 h 140"/>
                  <a:gd name="T28" fmla="*/ 128 w 256"/>
                  <a:gd name="T29" fmla="*/ 70 h 140"/>
                  <a:gd name="T30" fmla="*/ 122 w 256"/>
                  <a:gd name="T31" fmla="*/ 82 h 140"/>
                  <a:gd name="T32" fmla="*/ 114 w 256"/>
                  <a:gd name="T33" fmla="*/ 96 h 140"/>
                  <a:gd name="T34" fmla="*/ 108 w 256"/>
                  <a:gd name="T35" fmla="*/ 102 h 140"/>
                  <a:gd name="T36" fmla="*/ 102 w 256"/>
                  <a:gd name="T37" fmla="*/ 108 h 140"/>
                  <a:gd name="T38" fmla="*/ 94 w 256"/>
                  <a:gd name="T39" fmla="*/ 112 h 140"/>
                  <a:gd name="T40" fmla="*/ 86 w 256"/>
                  <a:gd name="T41" fmla="*/ 114 h 140"/>
                  <a:gd name="T42" fmla="*/ 68 w 256"/>
                  <a:gd name="T43" fmla="*/ 116 h 140"/>
                  <a:gd name="T44" fmla="*/ 50 w 256"/>
                  <a:gd name="T45" fmla="*/ 116 h 140"/>
                  <a:gd name="T46" fmla="*/ 34 w 256"/>
                  <a:gd name="T47" fmla="*/ 114 h 140"/>
                  <a:gd name="T48" fmla="*/ 20 w 256"/>
                  <a:gd name="T49" fmla="*/ 110 h 140"/>
                  <a:gd name="T50" fmla="*/ 0 w 256"/>
                  <a:gd name="T51" fmla="*/ 104 h 140"/>
                  <a:gd name="T52" fmla="*/ 98 w 256"/>
                  <a:gd name="T53" fmla="*/ 140 h 140"/>
                  <a:gd name="T54" fmla="*/ 154 w 256"/>
                  <a:gd name="T55" fmla="*/ 134 h 140"/>
                  <a:gd name="T56" fmla="*/ 160 w 256"/>
                  <a:gd name="T57" fmla="*/ 90 h 140"/>
                  <a:gd name="T58" fmla="*/ 172 w 256"/>
                  <a:gd name="T59" fmla="*/ 92 h 140"/>
                  <a:gd name="T60" fmla="*/ 186 w 256"/>
                  <a:gd name="T61" fmla="*/ 94 h 140"/>
                  <a:gd name="T62" fmla="*/ 198 w 256"/>
                  <a:gd name="T63" fmla="*/ 94 h 140"/>
                  <a:gd name="T64" fmla="*/ 210 w 256"/>
                  <a:gd name="T65" fmla="*/ 92 h 140"/>
                  <a:gd name="T66" fmla="*/ 222 w 256"/>
                  <a:gd name="T67" fmla="*/ 90 h 140"/>
                  <a:gd name="T68" fmla="*/ 232 w 256"/>
                  <a:gd name="T69" fmla="*/ 84 h 140"/>
                  <a:gd name="T70" fmla="*/ 242 w 256"/>
                  <a:gd name="T71" fmla="*/ 76 h 140"/>
                  <a:gd name="T72" fmla="*/ 248 w 256"/>
                  <a:gd name="T73" fmla="*/ 66 h 140"/>
                  <a:gd name="T74" fmla="*/ 256 w 256"/>
                  <a:gd name="T75" fmla="*/ 52 h 140"/>
                  <a:gd name="T76" fmla="*/ 244 w 256"/>
                  <a:gd name="T77" fmla="*/ 48 h 140"/>
                  <a:gd name="T78" fmla="*/ 236 w 256"/>
                  <a:gd name="T79" fmla="*/ 42 h 140"/>
                  <a:gd name="T80" fmla="*/ 230 w 256"/>
                  <a:gd name="T81" fmla="*/ 34 h 140"/>
                  <a:gd name="T82" fmla="*/ 228 w 256"/>
                  <a:gd name="T83" fmla="*/ 24 h 140"/>
                  <a:gd name="T84" fmla="*/ 226 w 256"/>
                  <a:gd name="T85" fmla="*/ 16 h 140"/>
                  <a:gd name="T86" fmla="*/ 228 w 256"/>
                  <a:gd name="T87" fmla="*/ 8 h 140"/>
                  <a:gd name="T88" fmla="*/ 228 w 256"/>
                  <a:gd name="T89" fmla="*/ 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6"/>
                  <a:gd name="T136" fmla="*/ 0 h 140"/>
                  <a:gd name="T137" fmla="*/ 256 w 256"/>
                  <a:gd name="T138" fmla="*/ 140 h 1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6" h="140">
                    <a:moveTo>
                      <a:pt x="228" y="0"/>
                    </a:moveTo>
                    <a:lnTo>
                      <a:pt x="206" y="4"/>
                    </a:lnTo>
                    <a:lnTo>
                      <a:pt x="188" y="6"/>
                    </a:lnTo>
                    <a:lnTo>
                      <a:pt x="172" y="12"/>
                    </a:lnTo>
                    <a:lnTo>
                      <a:pt x="166" y="14"/>
                    </a:lnTo>
                    <a:lnTo>
                      <a:pt x="158" y="14"/>
                    </a:lnTo>
                    <a:lnTo>
                      <a:pt x="140" y="16"/>
                    </a:lnTo>
                    <a:lnTo>
                      <a:pt x="126" y="18"/>
                    </a:lnTo>
                    <a:lnTo>
                      <a:pt x="124" y="20"/>
                    </a:lnTo>
                    <a:lnTo>
                      <a:pt x="124" y="22"/>
                    </a:lnTo>
                    <a:lnTo>
                      <a:pt x="130" y="34"/>
                    </a:lnTo>
                    <a:lnTo>
                      <a:pt x="132" y="40"/>
                    </a:lnTo>
                    <a:lnTo>
                      <a:pt x="132" y="48"/>
                    </a:lnTo>
                    <a:lnTo>
                      <a:pt x="132" y="58"/>
                    </a:lnTo>
                    <a:lnTo>
                      <a:pt x="128" y="70"/>
                    </a:lnTo>
                    <a:lnTo>
                      <a:pt x="122" y="82"/>
                    </a:lnTo>
                    <a:lnTo>
                      <a:pt x="114" y="96"/>
                    </a:lnTo>
                    <a:lnTo>
                      <a:pt x="108" y="102"/>
                    </a:lnTo>
                    <a:lnTo>
                      <a:pt x="102" y="108"/>
                    </a:lnTo>
                    <a:lnTo>
                      <a:pt x="94" y="112"/>
                    </a:lnTo>
                    <a:lnTo>
                      <a:pt x="86" y="114"/>
                    </a:lnTo>
                    <a:lnTo>
                      <a:pt x="68" y="116"/>
                    </a:lnTo>
                    <a:lnTo>
                      <a:pt x="50" y="116"/>
                    </a:lnTo>
                    <a:lnTo>
                      <a:pt x="34" y="114"/>
                    </a:lnTo>
                    <a:lnTo>
                      <a:pt x="20" y="110"/>
                    </a:lnTo>
                    <a:lnTo>
                      <a:pt x="0" y="104"/>
                    </a:lnTo>
                    <a:lnTo>
                      <a:pt x="98" y="140"/>
                    </a:lnTo>
                    <a:lnTo>
                      <a:pt x="154" y="134"/>
                    </a:lnTo>
                    <a:lnTo>
                      <a:pt x="160" y="90"/>
                    </a:lnTo>
                    <a:lnTo>
                      <a:pt x="172" y="92"/>
                    </a:lnTo>
                    <a:lnTo>
                      <a:pt x="186" y="94"/>
                    </a:lnTo>
                    <a:lnTo>
                      <a:pt x="198" y="94"/>
                    </a:lnTo>
                    <a:lnTo>
                      <a:pt x="210" y="92"/>
                    </a:lnTo>
                    <a:lnTo>
                      <a:pt x="222" y="90"/>
                    </a:lnTo>
                    <a:lnTo>
                      <a:pt x="232" y="84"/>
                    </a:lnTo>
                    <a:lnTo>
                      <a:pt x="242" y="76"/>
                    </a:lnTo>
                    <a:lnTo>
                      <a:pt x="248" y="66"/>
                    </a:lnTo>
                    <a:lnTo>
                      <a:pt x="256" y="52"/>
                    </a:lnTo>
                    <a:lnTo>
                      <a:pt x="244" y="48"/>
                    </a:lnTo>
                    <a:lnTo>
                      <a:pt x="236" y="42"/>
                    </a:lnTo>
                    <a:lnTo>
                      <a:pt x="230" y="34"/>
                    </a:lnTo>
                    <a:lnTo>
                      <a:pt x="228" y="24"/>
                    </a:lnTo>
                    <a:lnTo>
                      <a:pt x="226" y="16"/>
                    </a:lnTo>
                    <a:lnTo>
                      <a:pt x="228" y="8"/>
                    </a:lnTo>
                    <a:lnTo>
                      <a:pt x="228"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0" name="Freeform 2889"/>
              <p:cNvSpPr>
                <a:spLocks/>
              </p:cNvSpPr>
              <p:nvPr/>
            </p:nvSpPr>
            <p:spPr bwMode="auto">
              <a:xfrm>
                <a:off x="748" y="828"/>
                <a:ext cx="22" cy="2"/>
              </a:xfrm>
              <a:custGeom>
                <a:avLst/>
                <a:gdLst>
                  <a:gd name="T0" fmla="*/ 22 w 22"/>
                  <a:gd name="T1" fmla="*/ 0 h 2"/>
                  <a:gd name="T2" fmla="*/ 0 w 22"/>
                  <a:gd name="T3" fmla="*/ 0 h 2"/>
                  <a:gd name="T4" fmla="*/ 12 w 22"/>
                  <a:gd name="T5" fmla="*/ 2 h 2"/>
                  <a:gd name="T6" fmla="*/ 22 w 22"/>
                  <a:gd name="T7" fmla="*/ 0 h 2"/>
                  <a:gd name="T8" fmla="*/ 0 60000 65536"/>
                  <a:gd name="T9" fmla="*/ 0 60000 65536"/>
                  <a:gd name="T10" fmla="*/ 0 60000 65536"/>
                  <a:gd name="T11" fmla="*/ 0 60000 65536"/>
                  <a:gd name="T12" fmla="*/ 0 w 22"/>
                  <a:gd name="T13" fmla="*/ 0 h 2"/>
                  <a:gd name="T14" fmla="*/ 22 w 22"/>
                  <a:gd name="T15" fmla="*/ 2 h 2"/>
                </a:gdLst>
                <a:ahLst/>
                <a:cxnLst>
                  <a:cxn ang="T8">
                    <a:pos x="T0" y="T1"/>
                  </a:cxn>
                  <a:cxn ang="T9">
                    <a:pos x="T2" y="T3"/>
                  </a:cxn>
                  <a:cxn ang="T10">
                    <a:pos x="T4" y="T5"/>
                  </a:cxn>
                  <a:cxn ang="T11">
                    <a:pos x="T6" y="T7"/>
                  </a:cxn>
                </a:cxnLst>
                <a:rect l="T12" t="T13" r="T14" b="T15"/>
                <a:pathLst>
                  <a:path w="22" h="2">
                    <a:moveTo>
                      <a:pt x="22" y="0"/>
                    </a:moveTo>
                    <a:lnTo>
                      <a:pt x="0" y="0"/>
                    </a:lnTo>
                    <a:lnTo>
                      <a:pt x="12" y="2"/>
                    </a:lnTo>
                    <a:lnTo>
                      <a:pt x="22"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1" name="Freeform 2890"/>
              <p:cNvSpPr>
                <a:spLocks/>
              </p:cNvSpPr>
              <p:nvPr/>
            </p:nvSpPr>
            <p:spPr bwMode="auto">
              <a:xfrm>
                <a:off x="770" y="758"/>
                <a:ext cx="174" cy="70"/>
              </a:xfrm>
              <a:custGeom>
                <a:avLst/>
                <a:gdLst>
                  <a:gd name="T0" fmla="*/ 0 w 174"/>
                  <a:gd name="T1" fmla="*/ 70 h 70"/>
                  <a:gd name="T2" fmla="*/ 60 w 174"/>
                  <a:gd name="T3" fmla="*/ 66 h 70"/>
                  <a:gd name="T4" fmla="*/ 96 w 174"/>
                  <a:gd name="T5" fmla="*/ 54 h 70"/>
                  <a:gd name="T6" fmla="*/ 174 w 174"/>
                  <a:gd name="T7" fmla="*/ 28 h 70"/>
                  <a:gd name="T8" fmla="*/ 158 w 174"/>
                  <a:gd name="T9" fmla="*/ 24 h 70"/>
                  <a:gd name="T10" fmla="*/ 140 w 174"/>
                  <a:gd name="T11" fmla="*/ 22 h 70"/>
                  <a:gd name="T12" fmla="*/ 122 w 174"/>
                  <a:gd name="T13" fmla="*/ 20 h 70"/>
                  <a:gd name="T14" fmla="*/ 112 w 174"/>
                  <a:gd name="T15" fmla="*/ 22 h 70"/>
                  <a:gd name="T16" fmla="*/ 104 w 174"/>
                  <a:gd name="T17" fmla="*/ 24 h 70"/>
                  <a:gd name="T18" fmla="*/ 98 w 174"/>
                  <a:gd name="T19" fmla="*/ 16 h 70"/>
                  <a:gd name="T20" fmla="*/ 84 w 174"/>
                  <a:gd name="T21" fmla="*/ 0 h 70"/>
                  <a:gd name="T22" fmla="*/ 72 w 174"/>
                  <a:gd name="T23" fmla="*/ 8 h 70"/>
                  <a:gd name="T24" fmla="*/ 58 w 174"/>
                  <a:gd name="T25" fmla="*/ 18 h 70"/>
                  <a:gd name="T26" fmla="*/ 40 w 174"/>
                  <a:gd name="T27" fmla="*/ 24 h 70"/>
                  <a:gd name="T28" fmla="*/ 30 w 174"/>
                  <a:gd name="T29" fmla="*/ 26 h 70"/>
                  <a:gd name="T30" fmla="*/ 18 w 174"/>
                  <a:gd name="T31" fmla="*/ 26 h 70"/>
                  <a:gd name="T32" fmla="*/ 20 w 174"/>
                  <a:gd name="T33" fmla="*/ 32 h 70"/>
                  <a:gd name="T34" fmla="*/ 18 w 174"/>
                  <a:gd name="T35" fmla="*/ 44 h 70"/>
                  <a:gd name="T36" fmla="*/ 16 w 174"/>
                  <a:gd name="T37" fmla="*/ 52 h 70"/>
                  <a:gd name="T38" fmla="*/ 14 w 174"/>
                  <a:gd name="T39" fmla="*/ 60 h 70"/>
                  <a:gd name="T40" fmla="*/ 8 w 174"/>
                  <a:gd name="T41" fmla="*/ 66 h 70"/>
                  <a:gd name="T42" fmla="*/ 0 w 174"/>
                  <a:gd name="T43" fmla="*/ 70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70"/>
                  <a:gd name="T68" fmla="*/ 174 w 174"/>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70">
                    <a:moveTo>
                      <a:pt x="0" y="70"/>
                    </a:moveTo>
                    <a:lnTo>
                      <a:pt x="60" y="66"/>
                    </a:lnTo>
                    <a:lnTo>
                      <a:pt x="96" y="54"/>
                    </a:lnTo>
                    <a:lnTo>
                      <a:pt x="174" y="28"/>
                    </a:lnTo>
                    <a:lnTo>
                      <a:pt x="158" y="24"/>
                    </a:lnTo>
                    <a:lnTo>
                      <a:pt x="140" y="22"/>
                    </a:lnTo>
                    <a:lnTo>
                      <a:pt x="122" y="20"/>
                    </a:lnTo>
                    <a:lnTo>
                      <a:pt x="112" y="22"/>
                    </a:lnTo>
                    <a:lnTo>
                      <a:pt x="104" y="24"/>
                    </a:lnTo>
                    <a:lnTo>
                      <a:pt x="98" y="16"/>
                    </a:lnTo>
                    <a:lnTo>
                      <a:pt x="84" y="0"/>
                    </a:lnTo>
                    <a:lnTo>
                      <a:pt x="72" y="8"/>
                    </a:lnTo>
                    <a:lnTo>
                      <a:pt x="58" y="18"/>
                    </a:lnTo>
                    <a:lnTo>
                      <a:pt x="40" y="24"/>
                    </a:lnTo>
                    <a:lnTo>
                      <a:pt x="30" y="26"/>
                    </a:lnTo>
                    <a:lnTo>
                      <a:pt x="18" y="26"/>
                    </a:lnTo>
                    <a:lnTo>
                      <a:pt x="20" y="32"/>
                    </a:lnTo>
                    <a:lnTo>
                      <a:pt x="18" y="44"/>
                    </a:lnTo>
                    <a:lnTo>
                      <a:pt x="16" y="52"/>
                    </a:lnTo>
                    <a:lnTo>
                      <a:pt x="14" y="60"/>
                    </a:lnTo>
                    <a:lnTo>
                      <a:pt x="8" y="66"/>
                    </a:lnTo>
                    <a:lnTo>
                      <a:pt x="0" y="7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2" name="Freeform 2891"/>
              <p:cNvSpPr>
                <a:spLocks/>
              </p:cNvSpPr>
              <p:nvPr/>
            </p:nvSpPr>
            <p:spPr bwMode="auto">
              <a:xfrm>
                <a:off x="266" y="1222"/>
                <a:ext cx="130" cy="72"/>
              </a:xfrm>
              <a:custGeom>
                <a:avLst/>
                <a:gdLst>
                  <a:gd name="T0" fmla="*/ 120 w 130"/>
                  <a:gd name="T1" fmla="*/ 68 h 72"/>
                  <a:gd name="T2" fmla="*/ 124 w 130"/>
                  <a:gd name="T3" fmla="*/ 70 h 72"/>
                  <a:gd name="T4" fmla="*/ 126 w 130"/>
                  <a:gd name="T5" fmla="*/ 72 h 72"/>
                  <a:gd name="T6" fmla="*/ 130 w 130"/>
                  <a:gd name="T7" fmla="*/ 72 h 72"/>
                  <a:gd name="T8" fmla="*/ 130 w 130"/>
                  <a:gd name="T9" fmla="*/ 70 h 72"/>
                  <a:gd name="T10" fmla="*/ 130 w 130"/>
                  <a:gd name="T11" fmla="*/ 64 h 72"/>
                  <a:gd name="T12" fmla="*/ 124 w 130"/>
                  <a:gd name="T13" fmla="*/ 54 h 72"/>
                  <a:gd name="T14" fmla="*/ 116 w 130"/>
                  <a:gd name="T15" fmla="*/ 38 h 72"/>
                  <a:gd name="T16" fmla="*/ 108 w 130"/>
                  <a:gd name="T17" fmla="*/ 28 h 72"/>
                  <a:gd name="T18" fmla="*/ 100 w 130"/>
                  <a:gd name="T19" fmla="*/ 20 h 72"/>
                  <a:gd name="T20" fmla="*/ 92 w 130"/>
                  <a:gd name="T21" fmla="*/ 12 h 72"/>
                  <a:gd name="T22" fmla="*/ 82 w 130"/>
                  <a:gd name="T23" fmla="*/ 8 h 72"/>
                  <a:gd name="T24" fmla="*/ 74 w 130"/>
                  <a:gd name="T25" fmla="*/ 4 h 72"/>
                  <a:gd name="T26" fmla="*/ 64 w 130"/>
                  <a:gd name="T27" fmla="*/ 2 h 72"/>
                  <a:gd name="T28" fmla="*/ 46 w 130"/>
                  <a:gd name="T29" fmla="*/ 0 h 72"/>
                  <a:gd name="T30" fmla="*/ 32 w 130"/>
                  <a:gd name="T31" fmla="*/ 8 h 72"/>
                  <a:gd name="T32" fmla="*/ 20 w 130"/>
                  <a:gd name="T33" fmla="*/ 22 h 72"/>
                  <a:gd name="T34" fmla="*/ 8 w 130"/>
                  <a:gd name="T35" fmla="*/ 38 h 72"/>
                  <a:gd name="T36" fmla="*/ 4 w 130"/>
                  <a:gd name="T37" fmla="*/ 48 h 72"/>
                  <a:gd name="T38" fmla="*/ 0 w 130"/>
                  <a:gd name="T39" fmla="*/ 56 h 72"/>
                  <a:gd name="T40" fmla="*/ 24 w 130"/>
                  <a:gd name="T41" fmla="*/ 56 h 72"/>
                  <a:gd name="T42" fmla="*/ 44 w 130"/>
                  <a:gd name="T43" fmla="*/ 56 h 72"/>
                  <a:gd name="T44" fmla="*/ 66 w 130"/>
                  <a:gd name="T45" fmla="*/ 58 h 72"/>
                  <a:gd name="T46" fmla="*/ 84 w 130"/>
                  <a:gd name="T47" fmla="*/ 60 h 72"/>
                  <a:gd name="T48" fmla="*/ 110 w 130"/>
                  <a:gd name="T49" fmla="*/ 66 h 72"/>
                  <a:gd name="T50" fmla="*/ 120 w 130"/>
                  <a:gd name="T51" fmla="*/ 68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72"/>
                  <a:gd name="T80" fmla="*/ 130 w 130"/>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72">
                    <a:moveTo>
                      <a:pt x="120" y="68"/>
                    </a:moveTo>
                    <a:lnTo>
                      <a:pt x="124" y="70"/>
                    </a:lnTo>
                    <a:lnTo>
                      <a:pt x="126" y="72"/>
                    </a:lnTo>
                    <a:lnTo>
                      <a:pt x="130" y="72"/>
                    </a:lnTo>
                    <a:lnTo>
                      <a:pt x="130" y="70"/>
                    </a:lnTo>
                    <a:lnTo>
                      <a:pt x="130" y="64"/>
                    </a:lnTo>
                    <a:lnTo>
                      <a:pt x="124" y="54"/>
                    </a:lnTo>
                    <a:lnTo>
                      <a:pt x="116" y="38"/>
                    </a:lnTo>
                    <a:lnTo>
                      <a:pt x="108" y="28"/>
                    </a:lnTo>
                    <a:lnTo>
                      <a:pt x="100" y="20"/>
                    </a:lnTo>
                    <a:lnTo>
                      <a:pt x="92" y="12"/>
                    </a:lnTo>
                    <a:lnTo>
                      <a:pt x="82" y="8"/>
                    </a:lnTo>
                    <a:lnTo>
                      <a:pt x="74" y="4"/>
                    </a:lnTo>
                    <a:lnTo>
                      <a:pt x="64" y="2"/>
                    </a:lnTo>
                    <a:lnTo>
                      <a:pt x="46" y="0"/>
                    </a:lnTo>
                    <a:lnTo>
                      <a:pt x="32" y="8"/>
                    </a:lnTo>
                    <a:lnTo>
                      <a:pt x="20" y="22"/>
                    </a:lnTo>
                    <a:lnTo>
                      <a:pt x="8" y="38"/>
                    </a:lnTo>
                    <a:lnTo>
                      <a:pt x="4" y="48"/>
                    </a:lnTo>
                    <a:lnTo>
                      <a:pt x="0" y="56"/>
                    </a:lnTo>
                    <a:lnTo>
                      <a:pt x="24" y="56"/>
                    </a:lnTo>
                    <a:lnTo>
                      <a:pt x="44" y="56"/>
                    </a:lnTo>
                    <a:lnTo>
                      <a:pt x="66" y="58"/>
                    </a:lnTo>
                    <a:lnTo>
                      <a:pt x="84" y="60"/>
                    </a:lnTo>
                    <a:lnTo>
                      <a:pt x="110" y="66"/>
                    </a:lnTo>
                    <a:lnTo>
                      <a:pt x="120" y="68"/>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3" name="Freeform 2892"/>
              <p:cNvSpPr>
                <a:spLocks/>
              </p:cNvSpPr>
              <p:nvPr/>
            </p:nvSpPr>
            <p:spPr bwMode="auto">
              <a:xfrm>
                <a:off x="2118" y="592"/>
                <a:ext cx="12" cy="4"/>
              </a:xfrm>
              <a:custGeom>
                <a:avLst/>
                <a:gdLst>
                  <a:gd name="T0" fmla="*/ 8 w 12"/>
                  <a:gd name="T1" fmla="*/ 2 h 4"/>
                  <a:gd name="T2" fmla="*/ 12 w 12"/>
                  <a:gd name="T3" fmla="*/ 0 h 4"/>
                  <a:gd name="T4" fmla="*/ 2 w 12"/>
                  <a:gd name="T5" fmla="*/ 2 h 4"/>
                  <a:gd name="T6" fmla="*/ 0 w 12"/>
                  <a:gd name="T7" fmla="*/ 4 h 4"/>
                  <a:gd name="T8" fmla="*/ 8 w 12"/>
                  <a:gd name="T9" fmla="*/ 2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8" y="2"/>
                    </a:moveTo>
                    <a:lnTo>
                      <a:pt x="12" y="0"/>
                    </a:lnTo>
                    <a:lnTo>
                      <a:pt x="2" y="2"/>
                    </a:lnTo>
                    <a:lnTo>
                      <a:pt x="0" y="4"/>
                    </a:lnTo>
                    <a:lnTo>
                      <a:pt x="8" y="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4" name="Freeform 2893"/>
              <p:cNvSpPr>
                <a:spLocks/>
              </p:cNvSpPr>
              <p:nvPr/>
            </p:nvSpPr>
            <p:spPr bwMode="auto">
              <a:xfrm>
                <a:off x="2112" y="518"/>
                <a:ext cx="108" cy="84"/>
              </a:xfrm>
              <a:custGeom>
                <a:avLst/>
                <a:gdLst>
                  <a:gd name="T0" fmla="*/ 28 w 108"/>
                  <a:gd name="T1" fmla="*/ 74 h 84"/>
                  <a:gd name="T2" fmla="*/ 14 w 108"/>
                  <a:gd name="T3" fmla="*/ 76 h 84"/>
                  <a:gd name="T4" fmla="*/ 0 w 108"/>
                  <a:gd name="T5" fmla="*/ 84 h 84"/>
                  <a:gd name="T6" fmla="*/ 8 w 108"/>
                  <a:gd name="T7" fmla="*/ 84 h 84"/>
                  <a:gd name="T8" fmla="*/ 32 w 108"/>
                  <a:gd name="T9" fmla="*/ 80 h 84"/>
                  <a:gd name="T10" fmla="*/ 60 w 108"/>
                  <a:gd name="T11" fmla="*/ 74 h 84"/>
                  <a:gd name="T12" fmla="*/ 74 w 108"/>
                  <a:gd name="T13" fmla="*/ 70 h 84"/>
                  <a:gd name="T14" fmla="*/ 84 w 108"/>
                  <a:gd name="T15" fmla="*/ 62 h 84"/>
                  <a:gd name="T16" fmla="*/ 92 w 108"/>
                  <a:gd name="T17" fmla="*/ 56 h 84"/>
                  <a:gd name="T18" fmla="*/ 98 w 108"/>
                  <a:gd name="T19" fmla="*/ 48 h 84"/>
                  <a:gd name="T20" fmla="*/ 104 w 108"/>
                  <a:gd name="T21" fmla="*/ 40 h 84"/>
                  <a:gd name="T22" fmla="*/ 108 w 108"/>
                  <a:gd name="T23" fmla="*/ 30 h 84"/>
                  <a:gd name="T24" fmla="*/ 86 w 108"/>
                  <a:gd name="T25" fmla="*/ 14 h 84"/>
                  <a:gd name="T26" fmla="*/ 72 w 108"/>
                  <a:gd name="T27" fmla="*/ 6 h 84"/>
                  <a:gd name="T28" fmla="*/ 58 w 108"/>
                  <a:gd name="T29" fmla="*/ 0 h 84"/>
                  <a:gd name="T30" fmla="*/ 58 w 108"/>
                  <a:gd name="T31" fmla="*/ 22 h 84"/>
                  <a:gd name="T32" fmla="*/ 58 w 108"/>
                  <a:gd name="T33" fmla="*/ 34 h 84"/>
                  <a:gd name="T34" fmla="*/ 56 w 108"/>
                  <a:gd name="T35" fmla="*/ 44 h 84"/>
                  <a:gd name="T36" fmla="*/ 52 w 108"/>
                  <a:gd name="T37" fmla="*/ 56 h 84"/>
                  <a:gd name="T38" fmla="*/ 46 w 108"/>
                  <a:gd name="T39" fmla="*/ 64 h 84"/>
                  <a:gd name="T40" fmla="*/ 40 w 108"/>
                  <a:gd name="T41" fmla="*/ 70 h 84"/>
                  <a:gd name="T42" fmla="*/ 28 w 108"/>
                  <a:gd name="T43" fmla="*/ 74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84"/>
                  <a:gd name="T68" fmla="*/ 108 w 108"/>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84">
                    <a:moveTo>
                      <a:pt x="28" y="74"/>
                    </a:moveTo>
                    <a:lnTo>
                      <a:pt x="14" y="76"/>
                    </a:lnTo>
                    <a:lnTo>
                      <a:pt x="0" y="84"/>
                    </a:lnTo>
                    <a:lnTo>
                      <a:pt x="8" y="84"/>
                    </a:lnTo>
                    <a:lnTo>
                      <a:pt x="32" y="80"/>
                    </a:lnTo>
                    <a:lnTo>
                      <a:pt x="60" y="74"/>
                    </a:lnTo>
                    <a:lnTo>
                      <a:pt x="74" y="70"/>
                    </a:lnTo>
                    <a:lnTo>
                      <a:pt x="84" y="62"/>
                    </a:lnTo>
                    <a:lnTo>
                      <a:pt x="92" y="56"/>
                    </a:lnTo>
                    <a:lnTo>
                      <a:pt x="98" y="48"/>
                    </a:lnTo>
                    <a:lnTo>
                      <a:pt x="104" y="40"/>
                    </a:lnTo>
                    <a:lnTo>
                      <a:pt x="108" y="30"/>
                    </a:lnTo>
                    <a:lnTo>
                      <a:pt x="86" y="14"/>
                    </a:lnTo>
                    <a:lnTo>
                      <a:pt x="72" y="6"/>
                    </a:lnTo>
                    <a:lnTo>
                      <a:pt x="58" y="0"/>
                    </a:lnTo>
                    <a:lnTo>
                      <a:pt x="58" y="22"/>
                    </a:lnTo>
                    <a:lnTo>
                      <a:pt x="58" y="34"/>
                    </a:lnTo>
                    <a:lnTo>
                      <a:pt x="56" y="44"/>
                    </a:lnTo>
                    <a:lnTo>
                      <a:pt x="52" y="56"/>
                    </a:lnTo>
                    <a:lnTo>
                      <a:pt x="46" y="64"/>
                    </a:lnTo>
                    <a:lnTo>
                      <a:pt x="40" y="70"/>
                    </a:lnTo>
                    <a:lnTo>
                      <a:pt x="28" y="7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5" name="Freeform 2894"/>
              <p:cNvSpPr>
                <a:spLocks/>
              </p:cNvSpPr>
              <p:nvPr/>
            </p:nvSpPr>
            <p:spPr bwMode="auto">
              <a:xfrm>
                <a:off x="2186" y="614"/>
                <a:ext cx="266" cy="140"/>
              </a:xfrm>
              <a:custGeom>
                <a:avLst/>
                <a:gdLst>
                  <a:gd name="T0" fmla="*/ 80 w 266"/>
                  <a:gd name="T1" fmla="*/ 14 h 140"/>
                  <a:gd name="T2" fmla="*/ 60 w 266"/>
                  <a:gd name="T3" fmla="*/ 22 h 140"/>
                  <a:gd name="T4" fmla="*/ 44 w 266"/>
                  <a:gd name="T5" fmla="*/ 26 h 140"/>
                  <a:gd name="T6" fmla="*/ 36 w 266"/>
                  <a:gd name="T7" fmla="*/ 26 h 140"/>
                  <a:gd name="T8" fmla="*/ 28 w 266"/>
                  <a:gd name="T9" fmla="*/ 26 h 140"/>
                  <a:gd name="T10" fmla="*/ 26 w 266"/>
                  <a:gd name="T11" fmla="*/ 26 h 140"/>
                  <a:gd name="T12" fmla="*/ 28 w 266"/>
                  <a:gd name="T13" fmla="*/ 28 h 140"/>
                  <a:gd name="T14" fmla="*/ 44 w 266"/>
                  <a:gd name="T15" fmla="*/ 38 h 140"/>
                  <a:gd name="T16" fmla="*/ 70 w 266"/>
                  <a:gd name="T17" fmla="*/ 52 h 140"/>
                  <a:gd name="T18" fmla="*/ 72 w 266"/>
                  <a:gd name="T19" fmla="*/ 56 h 140"/>
                  <a:gd name="T20" fmla="*/ 78 w 266"/>
                  <a:gd name="T21" fmla="*/ 68 h 140"/>
                  <a:gd name="T22" fmla="*/ 78 w 266"/>
                  <a:gd name="T23" fmla="*/ 74 h 140"/>
                  <a:gd name="T24" fmla="*/ 78 w 266"/>
                  <a:gd name="T25" fmla="*/ 82 h 140"/>
                  <a:gd name="T26" fmla="*/ 74 w 266"/>
                  <a:gd name="T27" fmla="*/ 88 h 140"/>
                  <a:gd name="T28" fmla="*/ 66 w 266"/>
                  <a:gd name="T29" fmla="*/ 92 h 140"/>
                  <a:gd name="T30" fmla="*/ 44 w 266"/>
                  <a:gd name="T31" fmla="*/ 102 h 140"/>
                  <a:gd name="T32" fmla="*/ 22 w 266"/>
                  <a:gd name="T33" fmla="*/ 116 h 140"/>
                  <a:gd name="T34" fmla="*/ 0 w 266"/>
                  <a:gd name="T35" fmla="*/ 130 h 140"/>
                  <a:gd name="T36" fmla="*/ 18 w 266"/>
                  <a:gd name="T37" fmla="*/ 132 h 140"/>
                  <a:gd name="T38" fmla="*/ 48 w 266"/>
                  <a:gd name="T39" fmla="*/ 134 h 140"/>
                  <a:gd name="T40" fmla="*/ 114 w 266"/>
                  <a:gd name="T41" fmla="*/ 128 h 140"/>
                  <a:gd name="T42" fmla="*/ 156 w 266"/>
                  <a:gd name="T43" fmla="*/ 126 h 140"/>
                  <a:gd name="T44" fmla="*/ 170 w 266"/>
                  <a:gd name="T45" fmla="*/ 128 h 140"/>
                  <a:gd name="T46" fmla="*/ 180 w 266"/>
                  <a:gd name="T47" fmla="*/ 130 h 140"/>
                  <a:gd name="T48" fmla="*/ 194 w 266"/>
                  <a:gd name="T49" fmla="*/ 134 h 140"/>
                  <a:gd name="T50" fmla="*/ 208 w 266"/>
                  <a:gd name="T51" fmla="*/ 138 h 140"/>
                  <a:gd name="T52" fmla="*/ 224 w 266"/>
                  <a:gd name="T53" fmla="*/ 140 h 140"/>
                  <a:gd name="T54" fmla="*/ 220 w 266"/>
                  <a:gd name="T55" fmla="*/ 130 h 140"/>
                  <a:gd name="T56" fmla="*/ 212 w 266"/>
                  <a:gd name="T57" fmla="*/ 108 h 140"/>
                  <a:gd name="T58" fmla="*/ 208 w 266"/>
                  <a:gd name="T59" fmla="*/ 94 h 140"/>
                  <a:gd name="T60" fmla="*/ 208 w 266"/>
                  <a:gd name="T61" fmla="*/ 82 h 140"/>
                  <a:gd name="T62" fmla="*/ 208 w 266"/>
                  <a:gd name="T63" fmla="*/ 70 h 140"/>
                  <a:gd name="T64" fmla="*/ 210 w 266"/>
                  <a:gd name="T65" fmla="*/ 66 h 140"/>
                  <a:gd name="T66" fmla="*/ 214 w 266"/>
                  <a:gd name="T67" fmla="*/ 62 h 140"/>
                  <a:gd name="T68" fmla="*/ 230 w 266"/>
                  <a:gd name="T69" fmla="*/ 52 h 140"/>
                  <a:gd name="T70" fmla="*/ 246 w 266"/>
                  <a:gd name="T71" fmla="*/ 42 h 140"/>
                  <a:gd name="T72" fmla="*/ 266 w 266"/>
                  <a:gd name="T73" fmla="*/ 34 h 140"/>
                  <a:gd name="T74" fmla="*/ 200 w 266"/>
                  <a:gd name="T75" fmla="*/ 48 h 140"/>
                  <a:gd name="T76" fmla="*/ 170 w 266"/>
                  <a:gd name="T77" fmla="*/ 16 h 140"/>
                  <a:gd name="T78" fmla="*/ 166 w 266"/>
                  <a:gd name="T79" fmla="*/ 14 h 140"/>
                  <a:gd name="T80" fmla="*/ 158 w 266"/>
                  <a:gd name="T81" fmla="*/ 16 h 140"/>
                  <a:gd name="T82" fmla="*/ 150 w 266"/>
                  <a:gd name="T83" fmla="*/ 18 h 140"/>
                  <a:gd name="T84" fmla="*/ 140 w 266"/>
                  <a:gd name="T85" fmla="*/ 22 h 140"/>
                  <a:gd name="T86" fmla="*/ 124 w 266"/>
                  <a:gd name="T87" fmla="*/ 32 h 140"/>
                  <a:gd name="T88" fmla="*/ 118 w 266"/>
                  <a:gd name="T89" fmla="*/ 38 h 140"/>
                  <a:gd name="T90" fmla="*/ 118 w 266"/>
                  <a:gd name="T91" fmla="*/ 0 h 140"/>
                  <a:gd name="T92" fmla="*/ 80 w 266"/>
                  <a:gd name="T93" fmla="*/ 14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6"/>
                  <a:gd name="T142" fmla="*/ 0 h 140"/>
                  <a:gd name="T143" fmla="*/ 266 w 266"/>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6" h="140">
                    <a:moveTo>
                      <a:pt x="80" y="14"/>
                    </a:moveTo>
                    <a:lnTo>
                      <a:pt x="60" y="22"/>
                    </a:lnTo>
                    <a:lnTo>
                      <a:pt x="44" y="26"/>
                    </a:lnTo>
                    <a:lnTo>
                      <a:pt x="36" y="26"/>
                    </a:lnTo>
                    <a:lnTo>
                      <a:pt x="28" y="26"/>
                    </a:lnTo>
                    <a:lnTo>
                      <a:pt x="26" y="26"/>
                    </a:lnTo>
                    <a:lnTo>
                      <a:pt x="28" y="28"/>
                    </a:lnTo>
                    <a:lnTo>
                      <a:pt x="44" y="38"/>
                    </a:lnTo>
                    <a:lnTo>
                      <a:pt x="70" y="52"/>
                    </a:lnTo>
                    <a:lnTo>
                      <a:pt x="72" y="56"/>
                    </a:lnTo>
                    <a:lnTo>
                      <a:pt x="78" y="68"/>
                    </a:lnTo>
                    <a:lnTo>
                      <a:pt x="78" y="74"/>
                    </a:lnTo>
                    <a:lnTo>
                      <a:pt x="78" y="82"/>
                    </a:lnTo>
                    <a:lnTo>
                      <a:pt x="74" y="88"/>
                    </a:lnTo>
                    <a:lnTo>
                      <a:pt x="66" y="92"/>
                    </a:lnTo>
                    <a:lnTo>
                      <a:pt x="44" y="102"/>
                    </a:lnTo>
                    <a:lnTo>
                      <a:pt x="22" y="116"/>
                    </a:lnTo>
                    <a:lnTo>
                      <a:pt x="0" y="130"/>
                    </a:lnTo>
                    <a:lnTo>
                      <a:pt x="18" y="132"/>
                    </a:lnTo>
                    <a:lnTo>
                      <a:pt x="48" y="134"/>
                    </a:lnTo>
                    <a:lnTo>
                      <a:pt x="114" y="128"/>
                    </a:lnTo>
                    <a:lnTo>
                      <a:pt x="156" y="126"/>
                    </a:lnTo>
                    <a:lnTo>
                      <a:pt x="170" y="128"/>
                    </a:lnTo>
                    <a:lnTo>
                      <a:pt x="180" y="130"/>
                    </a:lnTo>
                    <a:lnTo>
                      <a:pt x="194" y="134"/>
                    </a:lnTo>
                    <a:lnTo>
                      <a:pt x="208" y="138"/>
                    </a:lnTo>
                    <a:lnTo>
                      <a:pt x="224" y="140"/>
                    </a:lnTo>
                    <a:lnTo>
                      <a:pt x="220" y="130"/>
                    </a:lnTo>
                    <a:lnTo>
                      <a:pt x="212" y="108"/>
                    </a:lnTo>
                    <a:lnTo>
                      <a:pt x="208" y="94"/>
                    </a:lnTo>
                    <a:lnTo>
                      <a:pt x="208" y="82"/>
                    </a:lnTo>
                    <a:lnTo>
                      <a:pt x="208" y="70"/>
                    </a:lnTo>
                    <a:lnTo>
                      <a:pt x="210" y="66"/>
                    </a:lnTo>
                    <a:lnTo>
                      <a:pt x="214" y="62"/>
                    </a:lnTo>
                    <a:lnTo>
                      <a:pt x="230" y="52"/>
                    </a:lnTo>
                    <a:lnTo>
                      <a:pt x="246" y="42"/>
                    </a:lnTo>
                    <a:lnTo>
                      <a:pt x="266" y="34"/>
                    </a:lnTo>
                    <a:lnTo>
                      <a:pt x="200" y="48"/>
                    </a:lnTo>
                    <a:lnTo>
                      <a:pt x="170" y="16"/>
                    </a:lnTo>
                    <a:lnTo>
                      <a:pt x="166" y="14"/>
                    </a:lnTo>
                    <a:lnTo>
                      <a:pt x="158" y="16"/>
                    </a:lnTo>
                    <a:lnTo>
                      <a:pt x="150" y="18"/>
                    </a:lnTo>
                    <a:lnTo>
                      <a:pt x="140" y="22"/>
                    </a:lnTo>
                    <a:lnTo>
                      <a:pt x="124" y="32"/>
                    </a:lnTo>
                    <a:lnTo>
                      <a:pt x="118" y="38"/>
                    </a:lnTo>
                    <a:lnTo>
                      <a:pt x="118" y="0"/>
                    </a:lnTo>
                    <a:lnTo>
                      <a:pt x="80" y="1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6" name="Freeform 2895"/>
              <p:cNvSpPr>
                <a:spLocks/>
              </p:cNvSpPr>
              <p:nvPr/>
            </p:nvSpPr>
            <p:spPr bwMode="auto">
              <a:xfrm>
                <a:off x="3212" y="1456"/>
                <a:ext cx="60" cy="44"/>
              </a:xfrm>
              <a:custGeom>
                <a:avLst/>
                <a:gdLst>
                  <a:gd name="T0" fmla="*/ 16 w 60"/>
                  <a:gd name="T1" fmla="*/ 0 h 44"/>
                  <a:gd name="T2" fmla="*/ 6 w 60"/>
                  <a:gd name="T3" fmla="*/ 8 h 44"/>
                  <a:gd name="T4" fmla="*/ 0 w 60"/>
                  <a:gd name="T5" fmla="*/ 18 h 44"/>
                  <a:gd name="T6" fmla="*/ 0 w 60"/>
                  <a:gd name="T7" fmla="*/ 22 h 44"/>
                  <a:gd name="T8" fmla="*/ 2 w 60"/>
                  <a:gd name="T9" fmla="*/ 26 h 44"/>
                  <a:gd name="T10" fmla="*/ 4 w 60"/>
                  <a:gd name="T11" fmla="*/ 30 h 44"/>
                  <a:gd name="T12" fmla="*/ 12 w 60"/>
                  <a:gd name="T13" fmla="*/ 34 h 44"/>
                  <a:gd name="T14" fmla="*/ 28 w 60"/>
                  <a:gd name="T15" fmla="*/ 40 h 44"/>
                  <a:gd name="T16" fmla="*/ 44 w 60"/>
                  <a:gd name="T17" fmla="*/ 44 h 44"/>
                  <a:gd name="T18" fmla="*/ 50 w 60"/>
                  <a:gd name="T19" fmla="*/ 44 h 44"/>
                  <a:gd name="T20" fmla="*/ 56 w 60"/>
                  <a:gd name="T21" fmla="*/ 42 h 44"/>
                  <a:gd name="T22" fmla="*/ 58 w 60"/>
                  <a:gd name="T23" fmla="*/ 38 h 44"/>
                  <a:gd name="T24" fmla="*/ 60 w 60"/>
                  <a:gd name="T25" fmla="*/ 30 h 44"/>
                  <a:gd name="T26" fmla="*/ 58 w 60"/>
                  <a:gd name="T27" fmla="*/ 22 h 44"/>
                  <a:gd name="T28" fmla="*/ 52 w 60"/>
                  <a:gd name="T29" fmla="*/ 14 h 44"/>
                  <a:gd name="T30" fmla="*/ 46 w 60"/>
                  <a:gd name="T31" fmla="*/ 10 h 44"/>
                  <a:gd name="T32" fmla="*/ 38 w 60"/>
                  <a:gd name="T33" fmla="*/ 6 h 44"/>
                  <a:gd name="T34" fmla="*/ 22 w 60"/>
                  <a:gd name="T35" fmla="*/ 2 h 44"/>
                  <a:gd name="T36" fmla="*/ 16 w 60"/>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4"/>
                  <a:gd name="T59" fmla="*/ 60 w 60"/>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4">
                    <a:moveTo>
                      <a:pt x="16" y="0"/>
                    </a:moveTo>
                    <a:lnTo>
                      <a:pt x="6" y="8"/>
                    </a:lnTo>
                    <a:lnTo>
                      <a:pt x="0" y="18"/>
                    </a:lnTo>
                    <a:lnTo>
                      <a:pt x="0" y="22"/>
                    </a:lnTo>
                    <a:lnTo>
                      <a:pt x="2" y="26"/>
                    </a:lnTo>
                    <a:lnTo>
                      <a:pt x="4" y="30"/>
                    </a:lnTo>
                    <a:lnTo>
                      <a:pt x="12" y="34"/>
                    </a:lnTo>
                    <a:lnTo>
                      <a:pt x="28" y="40"/>
                    </a:lnTo>
                    <a:lnTo>
                      <a:pt x="44" y="44"/>
                    </a:lnTo>
                    <a:lnTo>
                      <a:pt x="50" y="44"/>
                    </a:lnTo>
                    <a:lnTo>
                      <a:pt x="56" y="42"/>
                    </a:lnTo>
                    <a:lnTo>
                      <a:pt x="58" y="38"/>
                    </a:lnTo>
                    <a:lnTo>
                      <a:pt x="60" y="30"/>
                    </a:lnTo>
                    <a:lnTo>
                      <a:pt x="58" y="22"/>
                    </a:lnTo>
                    <a:lnTo>
                      <a:pt x="52" y="14"/>
                    </a:lnTo>
                    <a:lnTo>
                      <a:pt x="46" y="10"/>
                    </a:lnTo>
                    <a:lnTo>
                      <a:pt x="38" y="6"/>
                    </a:lnTo>
                    <a:lnTo>
                      <a:pt x="22" y="2"/>
                    </a:lnTo>
                    <a:lnTo>
                      <a:pt x="16"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7" name="Freeform 2896"/>
              <p:cNvSpPr>
                <a:spLocks/>
              </p:cNvSpPr>
              <p:nvPr/>
            </p:nvSpPr>
            <p:spPr bwMode="auto">
              <a:xfrm>
                <a:off x="2280" y="1054"/>
                <a:ext cx="126" cy="78"/>
              </a:xfrm>
              <a:custGeom>
                <a:avLst/>
                <a:gdLst>
                  <a:gd name="T0" fmla="*/ 16 w 126"/>
                  <a:gd name="T1" fmla="*/ 4 h 78"/>
                  <a:gd name="T2" fmla="*/ 16 w 126"/>
                  <a:gd name="T3" fmla="*/ 8 h 78"/>
                  <a:gd name="T4" fmla="*/ 18 w 126"/>
                  <a:gd name="T5" fmla="*/ 14 h 78"/>
                  <a:gd name="T6" fmla="*/ 20 w 126"/>
                  <a:gd name="T7" fmla="*/ 18 h 78"/>
                  <a:gd name="T8" fmla="*/ 24 w 126"/>
                  <a:gd name="T9" fmla="*/ 22 h 78"/>
                  <a:gd name="T10" fmla="*/ 30 w 126"/>
                  <a:gd name="T11" fmla="*/ 26 h 78"/>
                  <a:gd name="T12" fmla="*/ 38 w 126"/>
                  <a:gd name="T13" fmla="*/ 26 h 78"/>
                  <a:gd name="T14" fmla="*/ 50 w 126"/>
                  <a:gd name="T15" fmla="*/ 22 h 78"/>
                  <a:gd name="T16" fmla="*/ 70 w 126"/>
                  <a:gd name="T17" fmla="*/ 12 h 78"/>
                  <a:gd name="T18" fmla="*/ 82 w 126"/>
                  <a:gd name="T19" fmla="*/ 6 h 78"/>
                  <a:gd name="T20" fmla="*/ 90 w 126"/>
                  <a:gd name="T21" fmla="*/ 0 h 78"/>
                  <a:gd name="T22" fmla="*/ 126 w 126"/>
                  <a:gd name="T23" fmla="*/ 78 h 78"/>
                  <a:gd name="T24" fmla="*/ 122 w 126"/>
                  <a:gd name="T25" fmla="*/ 70 h 78"/>
                  <a:gd name="T26" fmla="*/ 110 w 126"/>
                  <a:gd name="T27" fmla="*/ 52 h 78"/>
                  <a:gd name="T28" fmla="*/ 102 w 126"/>
                  <a:gd name="T29" fmla="*/ 44 h 78"/>
                  <a:gd name="T30" fmla="*/ 94 w 126"/>
                  <a:gd name="T31" fmla="*/ 36 h 78"/>
                  <a:gd name="T32" fmla="*/ 86 w 126"/>
                  <a:gd name="T33" fmla="*/ 32 h 78"/>
                  <a:gd name="T34" fmla="*/ 82 w 126"/>
                  <a:gd name="T35" fmla="*/ 32 h 78"/>
                  <a:gd name="T36" fmla="*/ 78 w 126"/>
                  <a:gd name="T37" fmla="*/ 34 h 78"/>
                  <a:gd name="T38" fmla="*/ 42 w 126"/>
                  <a:gd name="T39" fmla="*/ 46 h 78"/>
                  <a:gd name="T40" fmla="*/ 24 w 126"/>
                  <a:gd name="T41" fmla="*/ 52 h 78"/>
                  <a:gd name="T42" fmla="*/ 16 w 126"/>
                  <a:gd name="T43" fmla="*/ 52 h 78"/>
                  <a:gd name="T44" fmla="*/ 8 w 126"/>
                  <a:gd name="T45" fmla="*/ 52 h 78"/>
                  <a:gd name="T46" fmla="*/ 4 w 126"/>
                  <a:gd name="T47" fmla="*/ 50 h 78"/>
                  <a:gd name="T48" fmla="*/ 2 w 126"/>
                  <a:gd name="T49" fmla="*/ 48 h 78"/>
                  <a:gd name="T50" fmla="*/ 0 w 126"/>
                  <a:gd name="T51" fmla="*/ 40 h 78"/>
                  <a:gd name="T52" fmla="*/ 0 w 126"/>
                  <a:gd name="T53" fmla="*/ 36 h 78"/>
                  <a:gd name="T54" fmla="*/ 2 w 126"/>
                  <a:gd name="T55" fmla="*/ 34 h 78"/>
                  <a:gd name="T56" fmla="*/ 16 w 126"/>
                  <a:gd name="T57" fmla="*/ 4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78"/>
                  <a:gd name="T89" fmla="*/ 126 w 126"/>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78">
                    <a:moveTo>
                      <a:pt x="16" y="4"/>
                    </a:moveTo>
                    <a:lnTo>
                      <a:pt x="16" y="8"/>
                    </a:lnTo>
                    <a:lnTo>
                      <a:pt x="18" y="14"/>
                    </a:lnTo>
                    <a:lnTo>
                      <a:pt x="20" y="18"/>
                    </a:lnTo>
                    <a:lnTo>
                      <a:pt x="24" y="22"/>
                    </a:lnTo>
                    <a:lnTo>
                      <a:pt x="30" y="26"/>
                    </a:lnTo>
                    <a:lnTo>
                      <a:pt x="38" y="26"/>
                    </a:lnTo>
                    <a:lnTo>
                      <a:pt x="50" y="22"/>
                    </a:lnTo>
                    <a:lnTo>
                      <a:pt x="70" y="12"/>
                    </a:lnTo>
                    <a:lnTo>
                      <a:pt x="82" y="6"/>
                    </a:lnTo>
                    <a:lnTo>
                      <a:pt x="90" y="0"/>
                    </a:lnTo>
                    <a:lnTo>
                      <a:pt x="126" y="78"/>
                    </a:lnTo>
                    <a:lnTo>
                      <a:pt x="122" y="70"/>
                    </a:lnTo>
                    <a:lnTo>
                      <a:pt x="110" y="52"/>
                    </a:lnTo>
                    <a:lnTo>
                      <a:pt x="102" y="44"/>
                    </a:lnTo>
                    <a:lnTo>
                      <a:pt x="94" y="36"/>
                    </a:lnTo>
                    <a:lnTo>
                      <a:pt x="86" y="32"/>
                    </a:lnTo>
                    <a:lnTo>
                      <a:pt x="82" y="32"/>
                    </a:lnTo>
                    <a:lnTo>
                      <a:pt x="78" y="34"/>
                    </a:lnTo>
                    <a:lnTo>
                      <a:pt x="42" y="46"/>
                    </a:lnTo>
                    <a:lnTo>
                      <a:pt x="24" y="52"/>
                    </a:lnTo>
                    <a:lnTo>
                      <a:pt x="16" y="52"/>
                    </a:lnTo>
                    <a:lnTo>
                      <a:pt x="8" y="52"/>
                    </a:lnTo>
                    <a:lnTo>
                      <a:pt x="4" y="50"/>
                    </a:lnTo>
                    <a:lnTo>
                      <a:pt x="2" y="48"/>
                    </a:lnTo>
                    <a:lnTo>
                      <a:pt x="0" y="40"/>
                    </a:lnTo>
                    <a:lnTo>
                      <a:pt x="0" y="36"/>
                    </a:lnTo>
                    <a:lnTo>
                      <a:pt x="2" y="34"/>
                    </a:lnTo>
                    <a:lnTo>
                      <a:pt x="16" y="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8" name="Freeform 2897"/>
              <p:cNvSpPr>
                <a:spLocks/>
              </p:cNvSpPr>
              <p:nvPr/>
            </p:nvSpPr>
            <p:spPr bwMode="auto">
              <a:xfrm>
                <a:off x="1996" y="1098"/>
                <a:ext cx="128" cy="78"/>
              </a:xfrm>
              <a:custGeom>
                <a:avLst/>
                <a:gdLst>
                  <a:gd name="T0" fmla="*/ 18 w 128"/>
                  <a:gd name="T1" fmla="*/ 4 h 78"/>
                  <a:gd name="T2" fmla="*/ 18 w 128"/>
                  <a:gd name="T3" fmla="*/ 8 h 78"/>
                  <a:gd name="T4" fmla="*/ 20 w 128"/>
                  <a:gd name="T5" fmla="*/ 14 h 78"/>
                  <a:gd name="T6" fmla="*/ 22 w 128"/>
                  <a:gd name="T7" fmla="*/ 18 h 78"/>
                  <a:gd name="T8" fmla="*/ 26 w 128"/>
                  <a:gd name="T9" fmla="*/ 22 h 78"/>
                  <a:gd name="T10" fmla="*/ 32 w 128"/>
                  <a:gd name="T11" fmla="*/ 26 h 78"/>
                  <a:gd name="T12" fmla="*/ 40 w 128"/>
                  <a:gd name="T13" fmla="*/ 26 h 78"/>
                  <a:gd name="T14" fmla="*/ 50 w 128"/>
                  <a:gd name="T15" fmla="*/ 22 h 78"/>
                  <a:gd name="T16" fmla="*/ 70 w 128"/>
                  <a:gd name="T17" fmla="*/ 12 h 78"/>
                  <a:gd name="T18" fmla="*/ 84 w 128"/>
                  <a:gd name="T19" fmla="*/ 6 h 78"/>
                  <a:gd name="T20" fmla="*/ 92 w 128"/>
                  <a:gd name="T21" fmla="*/ 0 h 78"/>
                  <a:gd name="T22" fmla="*/ 128 w 128"/>
                  <a:gd name="T23" fmla="*/ 78 h 78"/>
                  <a:gd name="T24" fmla="*/ 124 w 128"/>
                  <a:gd name="T25" fmla="*/ 70 h 78"/>
                  <a:gd name="T26" fmla="*/ 112 w 128"/>
                  <a:gd name="T27" fmla="*/ 52 h 78"/>
                  <a:gd name="T28" fmla="*/ 104 w 128"/>
                  <a:gd name="T29" fmla="*/ 44 h 78"/>
                  <a:gd name="T30" fmla="*/ 96 w 128"/>
                  <a:gd name="T31" fmla="*/ 38 h 78"/>
                  <a:gd name="T32" fmla="*/ 88 w 128"/>
                  <a:gd name="T33" fmla="*/ 34 h 78"/>
                  <a:gd name="T34" fmla="*/ 84 w 128"/>
                  <a:gd name="T35" fmla="*/ 32 h 78"/>
                  <a:gd name="T36" fmla="*/ 80 w 128"/>
                  <a:gd name="T37" fmla="*/ 34 h 78"/>
                  <a:gd name="T38" fmla="*/ 44 w 128"/>
                  <a:gd name="T39" fmla="*/ 46 h 78"/>
                  <a:gd name="T40" fmla="*/ 24 w 128"/>
                  <a:gd name="T41" fmla="*/ 52 h 78"/>
                  <a:gd name="T42" fmla="*/ 16 w 128"/>
                  <a:gd name="T43" fmla="*/ 52 h 78"/>
                  <a:gd name="T44" fmla="*/ 10 w 128"/>
                  <a:gd name="T45" fmla="*/ 52 h 78"/>
                  <a:gd name="T46" fmla="*/ 6 w 128"/>
                  <a:gd name="T47" fmla="*/ 50 h 78"/>
                  <a:gd name="T48" fmla="*/ 2 w 128"/>
                  <a:gd name="T49" fmla="*/ 48 h 78"/>
                  <a:gd name="T50" fmla="*/ 0 w 128"/>
                  <a:gd name="T51" fmla="*/ 42 h 78"/>
                  <a:gd name="T52" fmla="*/ 2 w 128"/>
                  <a:gd name="T53" fmla="*/ 36 h 78"/>
                  <a:gd name="T54" fmla="*/ 2 w 128"/>
                  <a:gd name="T55" fmla="*/ 34 h 78"/>
                  <a:gd name="T56" fmla="*/ 18 w 128"/>
                  <a:gd name="T57" fmla="*/ 4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78"/>
                  <a:gd name="T89" fmla="*/ 128 w 128"/>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78">
                    <a:moveTo>
                      <a:pt x="18" y="4"/>
                    </a:moveTo>
                    <a:lnTo>
                      <a:pt x="18" y="8"/>
                    </a:lnTo>
                    <a:lnTo>
                      <a:pt x="20" y="14"/>
                    </a:lnTo>
                    <a:lnTo>
                      <a:pt x="22" y="18"/>
                    </a:lnTo>
                    <a:lnTo>
                      <a:pt x="26" y="22"/>
                    </a:lnTo>
                    <a:lnTo>
                      <a:pt x="32" y="26"/>
                    </a:lnTo>
                    <a:lnTo>
                      <a:pt x="40" y="26"/>
                    </a:lnTo>
                    <a:lnTo>
                      <a:pt x="50" y="22"/>
                    </a:lnTo>
                    <a:lnTo>
                      <a:pt x="70" y="12"/>
                    </a:lnTo>
                    <a:lnTo>
                      <a:pt x="84" y="6"/>
                    </a:lnTo>
                    <a:lnTo>
                      <a:pt x="92" y="0"/>
                    </a:lnTo>
                    <a:lnTo>
                      <a:pt x="128" y="78"/>
                    </a:lnTo>
                    <a:lnTo>
                      <a:pt x="124" y="70"/>
                    </a:lnTo>
                    <a:lnTo>
                      <a:pt x="112" y="52"/>
                    </a:lnTo>
                    <a:lnTo>
                      <a:pt x="104" y="44"/>
                    </a:lnTo>
                    <a:lnTo>
                      <a:pt x="96" y="38"/>
                    </a:lnTo>
                    <a:lnTo>
                      <a:pt x="88" y="34"/>
                    </a:lnTo>
                    <a:lnTo>
                      <a:pt x="84" y="32"/>
                    </a:lnTo>
                    <a:lnTo>
                      <a:pt x="80" y="34"/>
                    </a:lnTo>
                    <a:lnTo>
                      <a:pt x="44" y="46"/>
                    </a:lnTo>
                    <a:lnTo>
                      <a:pt x="24" y="52"/>
                    </a:lnTo>
                    <a:lnTo>
                      <a:pt x="16" y="52"/>
                    </a:lnTo>
                    <a:lnTo>
                      <a:pt x="10" y="52"/>
                    </a:lnTo>
                    <a:lnTo>
                      <a:pt x="6" y="50"/>
                    </a:lnTo>
                    <a:lnTo>
                      <a:pt x="2" y="48"/>
                    </a:lnTo>
                    <a:lnTo>
                      <a:pt x="0" y="42"/>
                    </a:lnTo>
                    <a:lnTo>
                      <a:pt x="2" y="36"/>
                    </a:lnTo>
                    <a:lnTo>
                      <a:pt x="2" y="34"/>
                    </a:lnTo>
                    <a:lnTo>
                      <a:pt x="18" y="4"/>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9" name="Freeform 2898"/>
              <p:cNvSpPr>
                <a:spLocks/>
              </p:cNvSpPr>
              <p:nvPr/>
            </p:nvSpPr>
            <p:spPr bwMode="auto">
              <a:xfrm>
                <a:off x="1928" y="662"/>
                <a:ext cx="66" cy="100"/>
              </a:xfrm>
              <a:custGeom>
                <a:avLst/>
                <a:gdLst>
                  <a:gd name="T0" fmla="*/ 66 w 66"/>
                  <a:gd name="T1" fmla="*/ 0 h 100"/>
                  <a:gd name="T2" fmla="*/ 52 w 66"/>
                  <a:gd name="T3" fmla="*/ 10 h 100"/>
                  <a:gd name="T4" fmla="*/ 40 w 66"/>
                  <a:gd name="T5" fmla="*/ 20 h 100"/>
                  <a:gd name="T6" fmla="*/ 28 w 66"/>
                  <a:gd name="T7" fmla="*/ 34 h 100"/>
                  <a:gd name="T8" fmla="*/ 16 w 66"/>
                  <a:gd name="T9" fmla="*/ 48 h 100"/>
                  <a:gd name="T10" fmla="*/ 8 w 66"/>
                  <a:gd name="T11" fmla="*/ 66 h 100"/>
                  <a:gd name="T12" fmla="*/ 6 w 66"/>
                  <a:gd name="T13" fmla="*/ 74 h 100"/>
                  <a:gd name="T14" fmla="*/ 4 w 66"/>
                  <a:gd name="T15" fmla="*/ 82 h 100"/>
                  <a:gd name="T16" fmla="*/ 6 w 66"/>
                  <a:gd name="T17" fmla="*/ 92 h 100"/>
                  <a:gd name="T18" fmla="*/ 10 w 66"/>
                  <a:gd name="T19" fmla="*/ 100 h 100"/>
                  <a:gd name="T20" fmla="*/ 6 w 66"/>
                  <a:gd name="T21" fmla="*/ 90 h 100"/>
                  <a:gd name="T22" fmla="*/ 2 w 66"/>
                  <a:gd name="T23" fmla="*/ 78 h 100"/>
                  <a:gd name="T24" fmla="*/ 0 w 66"/>
                  <a:gd name="T25" fmla="*/ 66 h 100"/>
                  <a:gd name="T26" fmla="*/ 0 w 66"/>
                  <a:gd name="T27" fmla="*/ 52 h 100"/>
                  <a:gd name="T28" fmla="*/ 2 w 66"/>
                  <a:gd name="T29" fmla="*/ 38 h 100"/>
                  <a:gd name="T30" fmla="*/ 4 w 66"/>
                  <a:gd name="T31" fmla="*/ 30 h 100"/>
                  <a:gd name="T32" fmla="*/ 8 w 66"/>
                  <a:gd name="T33" fmla="*/ 24 h 100"/>
                  <a:gd name="T34" fmla="*/ 14 w 66"/>
                  <a:gd name="T35" fmla="*/ 20 h 100"/>
                  <a:gd name="T36" fmla="*/ 20 w 66"/>
                  <a:gd name="T37" fmla="*/ 14 h 100"/>
                  <a:gd name="T38" fmla="*/ 44 w 66"/>
                  <a:gd name="T39" fmla="*/ 4 h 100"/>
                  <a:gd name="T40" fmla="*/ 58 w 66"/>
                  <a:gd name="T41" fmla="*/ 0 h 100"/>
                  <a:gd name="T42" fmla="*/ 64 w 66"/>
                  <a:gd name="T43" fmla="*/ 0 h 100"/>
                  <a:gd name="T44" fmla="*/ 66 w 66"/>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100"/>
                  <a:gd name="T71" fmla="*/ 66 w 66"/>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100">
                    <a:moveTo>
                      <a:pt x="66" y="0"/>
                    </a:moveTo>
                    <a:lnTo>
                      <a:pt x="52" y="10"/>
                    </a:lnTo>
                    <a:lnTo>
                      <a:pt x="40" y="20"/>
                    </a:lnTo>
                    <a:lnTo>
                      <a:pt x="28" y="34"/>
                    </a:lnTo>
                    <a:lnTo>
                      <a:pt x="16" y="48"/>
                    </a:lnTo>
                    <a:lnTo>
                      <a:pt x="8" y="66"/>
                    </a:lnTo>
                    <a:lnTo>
                      <a:pt x="6" y="74"/>
                    </a:lnTo>
                    <a:lnTo>
                      <a:pt x="4" y="82"/>
                    </a:lnTo>
                    <a:lnTo>
                      <a:pt x="6" y="92"/>
                    </a:lnTo>
                    <a:lnTo>
                      <a:pt x="10" y="100"/>
                    </a:lnTo>
                    <a:lnTo>
                      <a:pt x="6" y="90"/>
                    </a:lnTo>
                    <a:lnTo>
                      <a:pt x="2" y="78"/>
                    </a:lnTo>
                    <a:lnTo>
                      <a:pt x="0" y="66"/>
                    </a:lnTo>
                    <a:lnTo>
                      <a:pt x="0" y="52"/>
                    </a:lnTo>
                    <a:lnTo>
                      <a:pt x="2" y="38"/>
                    </a:lnTo>
                    <a:lnTo>
                      <a:pt x="4" y="30"/>
                    </a:lnTo>
                    <a:lnTo>
                      <a:pt x="8" y="24"/>
                    </a:lnTo>
                    <a:lnTo>
                      <a:pt x="14" y="20"/>
                    </a:lnTo>
                    <a:lnTo>
                      <a:pt x="20" y="14"/>
                    </a:lnTo>
                    <a:lnTo>
                      <a:pt x="44" y="4"/>
                    </a:lnTo>
                    <a:lnTo>
                      <a:pt x="58" y="0"/>
                    </a:lnTo>
                    <a:lnTo>
                      <a:pt x="64" y="0"/>
                    </a:lnTo>
                    <a:lnTo>
                      <a:pt x="66" y="0"/>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0" name="Freeform 2899"/>
              <p:cNvSpPr>
                <a:spLocks/>
              </p:cNvSpPr>
              <p:nvPr/>
            </p:nvSpPr>
            <p:spPr bwMode="auto">
              <a:xfrm>
                <a:off x="2306" y="1430"/>
                <a:ext cx="28" cy="32"/>
              </a:xfrm>
              <a:custGeom>
                <a:avLst/>
                <a:gdLst>
                  <a:gd name="T0" fmla="*/ 2 w 28"/>
                  <a:gd name="T1" fmla="*/ 32 h 32"/>
                  <a:gd name="T2" fmla="*/ 18 w 28"/>
                  <a:gd name="T3" fmla="*/ 18 h 32"/>
                  <a:gd name="T4" fmla="*/ 24 w 28"/>
                  <a:gd name="T5" fmla="*/ 12 h 32"/>
                  <a:gd name="T6" fmla="*/ 28 w 28"/>
                  <a:gd name="T7" fmla="*/ 2 h 32"/>
                  <a:gd name="T8" fmla="*/ 28 w 28"/>
                  <a:gd name="T9" fmla="*/ 0 h 32"/>
                  <a:gd name="T10" fmla="*/ 26 w 28"/>
                  <a:gd name="T11" fmla="*/ 2 h 32"/>
                  <a:gd name="T12" fmla="*/ 16 w 28"/>
                  <a:gd name="T13" fmla="*/ 18 h 32"/>
                  <a:gd name="T14" fmla="*/ 8 w 28"/>
                  <a:gd name="T15" fmla="*/ 24 h 32"/>
                  <a:gd name="T16" fmla="*/ 0 w 28"/>
                  <a:gd name="T17" fmla="*/ 30 h 32"/>
                  <a:gd name="T18" fmla="*/ 0 w 28"/>
                  <a:gd name="T19" fmla="*/ 32 h 32"/>
                  <a:gd name="T20" fmla="*/ 2 w 28"/>
                  <a:gd name="T21" fmla="*/ 32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2"/>
                  <a:gd name="T35" fmla="*/ 28 w 2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2">
                    <a:moveTo>
                      <a:pt x="2" y="32"/>
                    </a:moveTo>
                    <a:lnTo>
                      <a:pt x="18" y="18"/>
                    </a:lnTo>
                    <a:lnTo>
                      <a:pt x="24" y="12"/>
                    </a:lnTo>
                    <a:lnTo>
                      <a:pt x="28" y="2"/>
                    </a:lnTo>
                    <a:lnTo>
                      <a:pt x="28" y="0"/>
                    </a:lnTo>
                    <a:lnTo>
                      <a:pt x="26" y="2"/>
                    </a:lnTo>
                    <a:lnTo>
                      <a:pt x="16" y="18"/>
                    </a:lnTo>
                    <a:lnTo>
                      <a:pt x="8" y="24"/>
                    </a:lnTo>
                    <a:lnTo>
                      <a:pt x="0" y="30"/>
                    </a:lnTo>
                    <a:lnTo>
                      <a:pt x="0" y="32"/>
                    </a:lnTo>
                    <a:lnTo>
                      <a:pt x="2" y="32"/>
                    </a:lnTo>
                    <a:close/>
                  </a:path>
                </a:pathLst>
              </a:custGeom>
              <a:solidFill>
                <a:srgbClr val="EAEFFC"/>
              </a:solidFill>
              <a:ln w="6350">
                <a:solidFill>
                  <a:srgbClr val="EAEFFC"/>
                </a:solidFill>
                <a:round/>
                <a:headEnd/>
                <a:tailEnd/>
              </a:ln>
            </p:spPr>
            <p:txBody>
              <a:bodyPr/>
              <a:lstStyle/>
              <a:p>
                <a:endParaRPr lang="en-US"/>
              </a:p>
            </p:txBody>
          </p:sp>
          <p:sp>
            <p:nvSpPr>
              <p:cNvPr id="28791" name="Freeform 2900"/>
              <p:cNvSpPr>
                <a:spLocks/>
              </p:cNvSpPr>
              <p:nvPr/>
            </p:nvSpPr>
            <p:spPr bwMode="auto">
              <a:xfrm>
                <a:off x="2460" y="1456"/>
                <a:ext cx="30" cy="14"/>
              </a:xfrm>
              <a:custGeom>
                <a:avLst/>
                <a:gdLst>
                  <a:gd name="T0" fmla="*/ 2 w 30"/>
                  <a:gd name="T1" fmla="*/ 14 h 14"/>
                  <a:gd name="T2" fmla="*/ 10 w 30"/>
                  <a:gd name="T3" fmla="*/ 12 h 14"/>
                  <a:gd name="T4" fmla="*/ 18 w 30"/>
                  <a:gd name="T5" fmla="*/ 12 h 14"/>
                  <a:gd name="T6" fmla="*/ 24 w 30"/>
                  <a:gd name="T7" fmla="*/ 8 h 14"/>
                  <a:gd name="T8" fmla="*/ 28 w 30"/>
                  <a:gd name="T9" fmla="*/ 2 h 14"/>
                  <a:gd name="T10" fmla="*/ 30 w 30"/>
                  <a:gd name="T11" fmla="*/ 0 h 14"/>
                  <a:gd name="T12" fmla="*/ 28 w 30"/>
                  <a:gd name="T13" fmla="*/ 0 h 14"/>
                  <a:gd name="T14" fmla="*/ 16 w 30"/>
                  <a:gd name="T15" fmla="*/ 8 h 14"/>
                  <a:gd name="T16" fmla="*/ 10 w 30"/>
                  <a:gd name="T17" fmla="*/ 10 h 14"/>
                  <a:gd name="T18" fmla="*/ 2 w 30"/>
                  <a:gd name="T19" fmla="*/ 10 h 14"/>
                  <a:gd name="T20" fmla="*/ 0 w 30"/>
                  <a:gd name="T21" fmla="*/ 12 h 14"/>
                  <a:gd name="T22" fmla="*/ 2 w 3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2" y="14"/>
                    </a:moveTo>
                    <a:lnTo>
                      <a:pt x="10" y="12"/>
                    </a:lnTo>
                    <a:lnTo>
                      <a:pt x="18" y="12"/>
                    </a:lnTo>
                    <a:lnTo>
                      <a:pt x="24" y="8"/>
                    </a:lnTo>
                    <a:lnTo>
                      <a:pt x="28" y="2"/>
                    </a:lnTo>
                    <a:lnTo>
                      <a:pt x="30" y="0"/>
                    </a:lnTo>
                    <a:lnTo>
                      <a:pt x="28" y="0"/>
                    </a:lnTo>
                    <a:lnTo>
                      <a:pt x="16" y="8"/>
                    </a:lnTo>
                    <a:lnTo>
                      <a:pt x="10" y="10"/>
                    </a:lnTo>
                    <a:lnTo>
                      <a:pt x="2" y="10"/>
                    </a:lnTo>
                    <a:lnTo>
                      <a:pt x="0" y="12"/>
                    </a:lnTo>
                    <a:lnTo>
                      <a:pt x="2" y="14"/>
                    </a:lnTo>
                    <a:close/>
                  </a:path>
                </a:pathLst>
              </a:custGeom>
              <a:solidFill>
                <a:srgbClr val="EAEFFC"/>
              </a:solidFill>
              <a:ln w="6350">
                <a:solidFill>
                  <a:srgbClr val="EAEFFC"/>
                </a:solidFill>
                <a:round/>
                <a:headEnd/>
                <a:tailEnd/>
              </a:ln>
            </p:spPr>
            <p:txBody>
              <a:bodyPr/>
              <a:lstStyle/>
              <a:p>
                <a:endParaRPr lang="en-US"/>
              </a:p>
            </p:txBody>
          </p:sp>
          <p:sp>
            <p:nvSpPr>
              <p:cNvPr id="28792" name="Freeform 2901"/>
              <p:cNvSpPr>
                <a:spLocks/>
              </p:cNvSpPr>
              <p:nvPr/>
            </p:nvSpPr>
            <p:spPr bwMode="auto">
              <a:xfrm>
                <a:off x="2632" y="1440"/>
                <a:ext cx="30" cy="44"/>
              </a:xfrm>
              <a:custGeom>
                <a:avLst/>
                <a:gdLst>
                  <a:gd name="T0" fmla="*/ 2 w 30"/>
                  <a:gd name="T1" fmla="*/ 44 h 44"/>
                  <a:gd name="T2" fmla="*/ 18 w 30"/>
                  <a:gd name="T3" fmla="*/ 24 h 44"/>
                  <a:gd name="T4" fmla="*/ 24 w 30"/>
                  <a:gd name="T5" fmla="*/ 12 h 44"/>
                  <a:gd name="T6" fmla="*/ 30 w 30"/>
                  <a:gd name="T7" fmla="*/ 2 h 44"/>
                  <a:gd name="T8" fmla="*/ 30 w 30"/>
                  <a:gd name="T9" fmla="*/ 0 h 44"/>
                  <a:gd name="T10" fmla="*/ 28 w 30"/>
                  <a:gd name="T11" fmla="*/ 0 h 44"/>
                  <a:gd name="T12" fmla="*/ 14 w 30"/>
                  <a:gd name="T13" fmla="*/ 22 h 44"/>
                  <a:gd name="T14" fmla="*/ 0 w 30"/>
                  <a:gd name="T15" fmla="*/ 42 h 44"/>
                  <a:gd name="T16" fmla="*/ 0 w 30"/>
                  <a:gd name="T17" fmla="*/ 44 h 44"/>
                  <a:gd name="T18" fmla="*/ 2 w 30"/>
                  <a:gd name="T19" fmla="*/ 44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4"/>
                  <a:gd name="T32" fmla="*/ 30 w 30"/>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4">
                    <a:moveTo>
                      <a:pt x="2" y="44"/>
                    </a:moveTo>
                    <a:lnTo>
                      <a:pt x="18" y="24"/>
                    </a:lnTo>
                    <a:lnTo>
                      <a:pt x="24" y="12"/>
                    </a:lnTo>
                    <a:lnTo>
                      <a:pt x="30" y="2"/>
                    </a:lnTo>
                    <a:lnTo>
                      <a:pt x="30" y="0"/>
                    </a:lnTo>
                    <a:lnTo>
                      <a:pt x="28" y="0"/>
                    </a:lnTo>
                    <a:lnTo>
                      <a:pt x="14" y="22"/>
                    </a:lnTo>
                    <a:lnTo>
                      <a:pt x="0" y="42"/>
                    </a:lnTo>
                    <a:lnTo>
                      <a:pt x="0" y="44"/>
                    </a:lnTo>
                    <a:lnTo>
                      <a:pt x="2" y="44"/>
                    </a:lnTo>
                    <a:close/>
                  </a:path>
                </a:pathLst>
              </a:custGeom>
              <a:solidFill>
                <a:srgbClr val="EAEFFC"/>
              </a:solidFill>
              <a:ln w="6350">
                <a:solidFill>
                  <a:srgbClr val="EAEFFC"/>
                </a:solidFill>
                <a:round/>
                <a:headEnd/>
                <a:tailEnd/>
              </a:ln>
            </p:spPr>
            <p:txBody>
              <a:bodyPr/>
              <a:lstStyle/>
              <a:p>
                <a:endParaRPr lang="en-US"/>
              </a:p>
            </p:txBody>
          </p:sp>
          <p:sp>
            <p:nvSpPr>
              <p:cNvPr id="28793" name="Freeform 2902"/>
              <p:cNvSpPr>
                <a:spLocks/>
              </p:cNvSpPr>
              <p:nvPr/>
            </p:nvSpPr>
            <p:spPr bwMode="auto">
              <a:xfrm>
                <a:off x="2534" y="1374"/>
                <a:ext cx="16" cy="22"/>
              </a:xfrm>
              <a:custGeom>
                <a:avLst/>
                <a:gdLst>
                  <a:gd name="T0" fmla="*/ 4 w 16"/>
                  <a:gd name="T1" fmla="*/ 20 h 22"/>
                  <a:gd name="T2" fmla="*/ 16 w 16"/>
                  <a:gd name="T3" fmla="*/ 2 h 22"/>
                  <a:gd name="T4" fmla="*/ 14 w 16"/>
                  <a:gd name="T5" fmla="*/ 0 h 22"/>
                  <a:gd name="T6" fmla="*/ 12 w 16"/>
                  <a:gd name="T7" fmla="*/ 0 h 22"/>
                  <a:gd name="T8" fmla="*/ 0 w 16"/>
                  <a:gd name="T9" fmla="*/ 18 h 22"/>
                  <a:gd name="T10" fmla="*/ 2 w 16"/>
                  <a:gd name="T11" fmla="*/ 22 h 22"/>
                  <a:gd name="T12" fmla="*/ 4 w 16"/>
                  <a:gd name="T13" fmla="*/ 20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4" y="20"/>
                    </a:moveTo>
                    <a:lnTo>
                      <a:pt x="16" y="2"/>
                    </a:lnTo>
                    <a:lnTo>
                      <a:pt x="14" y="0"/>
                    </a:lnTo>
                    <a:lnTo>
                      <a:pt x="12" y="0"/>
                    </a:lnTo>
                    <a:lnTo>
                      <a:pt x="0" y="18"/>
                    </a:lnTo>
                    <a:lnTo>
                      <a:pt x="2" y="22"/>
                    </a:lnTo>
                    <a:lnTo>
                      <a:pt x="4" y="20"/>
                    </a:lnTo>
                    <a:close/>
                  </a:path>
                </a:pathLst>
              </a:custGeom>
              <a:solidFill>
                <a:srgbClr val="EAEFFC"/>
              </a:solidFill>
              <a:ln w="6350">
                <a:solidFill>
                  <a:srgbClr val="EAEFFC"/>
                </a:solidFill>
                <a:round/>
                <a:headEnd/>
                <a:tailEnd/>
              </a:ln>
            </p:spPr>
            <p:txBody>
              <a:bodyPr/>
              <a:lstStyle/>
              <a:p>
                <a:endParaRPr lang="en-US"/>
              </a:p>
            </p:txBody>
          </p:sp>
          <p:sp>
            <p:nvSpPr>
              <p:cNvPr id="28794" name="Freeform 2903"/>
              <p:cNvSpPr>
                <a:spLocks/>
              </p:cNvSpPr>
              <p:nvPr/>
            </p:nvSpPr>
            <p:spPr bwMode="auto">
              <a:xfrm>
                <a:off x="2768" y="998"/>
                <a:ext cx="182" cy="272"/>
              </a:xfrm>
              <a:custGeom>
                <a:avLst/>
                <a:gdLst>
                  <a:gd name="T0" fmla="*/ 22 w 182"/>
                  <a:gd name="T1" fmla="*/ 172 h 272"/>
                  <a:gd name="T2" fmla="*/ 28 w 182"/>
                  <a:gd name="T3" fmla="*/ 178 h 272"/>
                  <a:gd name="T4" fmla="*/ 36 w 182"/>
                  <a:gd name="T5" fmla="*/ 184 h 272"/>
                  <a:gd name="T6" fmla="*/ 42 w 182"/>
                  <a:gd name="T7" fmla="*/ 190 h 272"/>
                  <a:gd name="T8" fmla="*/ 46 w 182"/>
                  <a:gd name="T9" fmla="*/ 198 h 272"/>
                  <a:gd name="T10" fmla="*/ 48 w 182"/>
                  <a:gd name="T11" fmla="*/ 208 h 272"/>
                  <a:gd name="T12" fmla="*/ 46 w 182"/>
                  <a:gd name="T13" fmla="*/ 212 h 272"/>
                  <a:gd name="T14" fmla="*/ 44 w 182"/>
                  <a:gd name="T15" fmla="*/ 216 h 272"/>
                  <a:gd name="T16" fmla="*/ 38 w 182"/>
                  <a:gd name="T17" fmla="*/ 218 h 272"/>
                  <a:gd name="T18" fmla="*/ 32 w 182"/>
                  <a:gd name="T19" fmla="*/ 222 h 272"/>
                  <a:gd name="T20" fmla="*/ 26 w 182"/>
                  <a:gd name="T21" fmla="*/ 226 h 272"/>
                  <a:gd name="T22" fmla="*/ 24 w 182"/>
                  <a:gd name="T23" fmla="*/ 228 h 272"/>
                  <a:gd name="T24" fmla="*/ 22 w 182"/>
                  <a:gd name="T25" fmla="*/ 230 h 272"/>
                  <a:gd name="T26" fmla="*/ 22 w 182"/>
                  <a:gd name="T27" fmla="*/ 234 h 272"/>
                  <a:gd name="T28" fmla="*/ 28 w 182"/>
                  <a:gd name="T29" fmla="*/ 240 h 272"/>
                  <a:gd name="T30" fmla="*/ 38 w 182"/>
                  <a:gd name="T31" fmla="*/ 244 h 272"/>
                  <a:gd name="T32" fmla="*/ 50 w 182"/>
                  <a:gd name="T33" fmla="*/ 250 h 272"/>
                  <a:gd name="T34" fmla="*/ 60 w 182"/>
                  <a:gd name="T35" fmla="*/ 258 h 272"/>
                  <a:gd name="T36" fmla="*/ 66 w 182"/>
                  <a:gd name="T37" fmla="*/ 264 h 272"/>
                  <a:gd name="T38" fmla="*/ 66 w 182"/>
                  <a:gd name="T39" fmla="*/ 268 h 272"/>
                  <a:gd name="T40" fmla="*/ 66 w 182"/>
                  <a:gd name="T41" fmla="*/ 272 h 272"/>
                  <a:gd name="T42" fmla="*/ 82 w 182"/>
                  <a:gd name="T43" fmla="*/ 266 h 272"/>
                  <a:gd name="T44" fmla="*/ 118 w 182"/>
                  <a:gd name="T45" fmla="*/ 252 h 272"/>
                  <a:gd name="T46" fmla="*/ 138 w 182"/>
                  <a:gd name="T47" fmla="*/ 248 h 272"/>
                  <a:gd name="T48" fmla="*/ 156 w 182"/>
                  <a:gd name="T49" fmla="*/ 244 h 272"/>
                  <a:gd name="T50" fmla="*/ 172 w 182"/>
                  <a:gd name="T51" fmla="*/ 244 h 272"/>
                  <a:gd name="T52" fmla="*/ 178 w 182"/>
                  <a:gd name="T53" fmla="*/ 246 h 272"/>
                  <a:gd name="T54" fmla="*/ 182 w 182"/>
                  <a:gd name="T55" fmla="*/ 250 h 272"/>
                  <a:gd name="T56" fmla="*/ 180 w 182"/>
                  <a:gd name="T57" fmla="*/ 244 h 272"/>
                  <a:gd name="T58" fmla="*/ 176 w 182"/>
                  <a:gd name="T59" fmla="*/ 230 h 272"/>
                  <a:gd name="T60" fmla="*/ 170 w 182"/>
                  <a:gd name="T61" fmla="*/ 224 h 272"/>
                  <a:gd name="T62" fmla="*/ 164 w 182"/>
                  <a:gd name="T63" fmla="*/ 218 h 272"/>
                  <a:gd name="T64" fmla="*/ 154 w 182"/>
                  <a:gd name="T65" fmla="*/ 212 h 272"/>
                  <a:gd name="T66" fmla="*/ 144 w 182"/>
                  <a:gd name="T67" fmla="*/ 210 h 272"/>
                  <a:gd name="T68" fmla="*/ 134 w 182"/>
                  <a:gd name="T69" fmla="*/ 210 h 272"/>
                  <a:gd name="T70" fmla="*/ 126 w 182"/>
                  <a:gd name="T71" fmla="*/ 206 h 272"/>
                  <a:gd name="T72" fmla="*/ 122 w 182"/>
                  <a:gd name="T73" fmla="*/ 200 h 272"/>
                  <a:gd name="T74" fmla="*/ 118 w 182"/>
                  <a:gd name="T75" fmla="*/ 194 h 272"/>
                  <a:gd name="T76" fmla="*/ 98 w 182"/>
                  <a:gd name="T77" fmla="*/ 194 h 272"/>
                  <a:gd name="T78" fmla="*/ 88 w 182"/>
                  <a:gd name="T79" fmla="*/ 194 h 272"/>
                  <a:gd name="T80" fmla="*/ 80 w 182"/>
                  <a:gd name="T81" fmla="*/ 198 h 272"/>
                  <a:gd name="T82" fmla="*/ 76 w 182"/>
                  <a:gd name="T83" fmla="*/ 154 h 272"/>
                  <a:gd name="T84" fmla="*/ 72 w 182"/>
                  <a:gd name="T85" fmla="*/ 116 h 272"/>
                  <a:gd name="T86" fmla="*/ 68 w 182"/>
                  <a:gd name="T87" fmla="*/ 100 h 272"/>
                  <a:gd name="T88" fmla="*/ 62 w 182"/>
                  <a:gd name="T89" fmla="*/ 86 h 272"/>
                  <a:gd name="T90" fmla="*/ 50 w 182"/>
                  <a:gd name="T91" fmla="*/ 60 h 272"/>
                  <a:gd name="T92" fmla="*/ 32 w 182"/>
                  <a:gd name="T93" fmla="*/ 32 h 272"/>
                  <a:gd name="T94" fmla="*/ 14 w 182"/>
                  <a:gd name="T95" fmla="*/ 10 h 272"/>
                  <a:gd name="T96" fmla="*/ 8 w 182"/>
                  <a:gd name="T97" fmla="*/ 2 h 272"/>
                  <a:gd name="T98" fmla="*/ 2 w 182"/>
                  <a:gd name="T99" fmla="*/ 0 h 272"/>
                  <a:gd name="T100" fmla="*/ 0 w 182"/>
                  <a:gd name="T101" fmla="*/ 0 h 272"/>
                  <a:gd name="T102" fmla="*/ 18 w 182"/>
                  <a:gd name="T103" fmla="*/ 40 h 272"/>
                  <a:gd name="T104" fmla="*/ 28 w 182"/>
                  <a:gd name="T105" fmla="*/ 66 h 272"/>
                  <a:gd name="T106" fmla="*/ 36 w 182"/>
                  <a:gd name="T107" fmla="*/ 94 h 272"/>
                  <a:gd name="T108" fmla="*/ 42 w 182"/>
                  <a:gd name="T109" fmla="*/ 120 h 272"/>
                  <a:gd name="T110" fmla="*/ 42 w 182"/>
                  <a:gd name="T111" fmla="*/ 132 h 272"/>
                  <a:gd name="T112" fmla="*/ 42 w 182"/>
                  <a:gd name="T113" fmla="*/ 142 h 272"/>
                  <a:gd name="T114" fmla="*/ 40 w 182"/>
                  <a:gd name="T115" fmla="*/ 152 h 272"/>
                  <a:gd name="T116" fmla="*/ 36 w 182"/>
                  <a:gd name="T117" fmla="*/ 160 h 272"/>
                  <a:gd name="T118" fmla="*/ 30 w 182"/>
                  <a:gd name="T119" fmla="*/ 168 h 272"/>
                  <a:gd name="T120" fmla="*/ 22 w 182"/>
                  <a:gd name="T121" fmla="*/ 172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
                  <a:gd name="T184" fmla="*/ 0 h 272"/>
                  <a:gd name="T185" fmla="*/ 182 w 182"/>
                  <a:gd name="T186" fmla="*/ 272 h 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 h="272">
                    <a:moveTo>
                      <a:pt x="22" y="172"/>
                    </a:moveTo>
                    <a:lnTo>
                      <a:pt x="28" y="178"/>
                    </a:lnTo>
                    <a:lnTo>
                      <a:pt x="36" y="184"/>
                    </a:lnTo>
                    <a:lnTo>
                      <a:pt x="42" y="190"/>
                    </a:lnTo>
                    <a:lnTo>
                      <a:pt x="46" y="198"/>
                    </a:lnTo>
                    <a:lnTo>
                      <a:pt x="48" y="208"/>
                    </a:lnTo>
                    <a:lnTo>
                      <a:pt x="46" y="212"/>
                    </a:lnTo>
                    <a:lnTo>
                      <a:pt x="44" y="216"/>
                    </a:lnTo>
                    <a:lnTo>
                      <a:pt x="38" y="218"/>
                    </a:lnTo>
                    <a:lnTo>
                      <a:pt x="32" y="222"/>
                    </a:lnTo>
                    <a:lnTo>
                      <a:pt x="26" y="226"/>
                    </a:lnTo>
                    <a:lnTo>
                      <a:pt x="24" y="228"/>
                    </a:lnTo>
                    <a:lnTo>
                      <a:pt x="22" y="230"/>
                    </a:lnTo>
                    <a:lnTo>
                      <a:pt x="22" y="234"/>
                    </a:lnTo>
                    <a:lnTo>
                      <a:pt x="28" y="240"/>
                    </a:lnTo>
                    <a:lnTo>
                      <a:pt x="38" y="244"/>
                    </a:lnTo>
                    <a:lnTo>
                      <a:pt x="50" y="250"/>
                    </a:lnTo>
                    <a:lnTo>
                      <a:pt x="60" y="258"/>
                    </a:lnTo>
                    <a:lnTo>
                      <a:pt x="66" y="264"/>
                    </a:lnTo>
                    <a:lnTo>
                      <a:pt x="66" y="268"/>
                    </a:lnTo>
                    <a:lnTo>
                      <a:pt x="66" y="272"/>
                    </a:lnTo>
                    <a:lnTo>
                      <a:pt x="82" y="266"/>
                    </a:lnTo>
                    <a:lnTo>
                      <a:pt x="118" y="252"/>
                    </a:lnTo>
                    <a:lnTo>
                      <a:pt x="138" y="248"/>
                    </a:lnTo>
                    <a:lnTo>
                      <a:pt x="156" y="244"/>
                    </a:lnTo>
                    <a:lnTo>
                      <a:pt x="172" y="244"/>
                    </a:lnTo>
                    <a:lnTo>
                      <a:pt x="178" y="246"/>
                    </a:lnTo>
                    <a:lnTo>
                      <a:pt x="182" y="250"/>
                    </a:lnTo>
                    <a:lnTo>
                      <a:pt x="180" y="244"/>
                    </a:lnTo>
                    <a:lnTo>
                      <a:pt x="176" y="230"/>
                    </a:lnTo>
                    <a:lnTo>
                      <a:pt x="170" y="224"/>
                    </a:lnTo>
                    <a:lnTo>
                      <a:pt x="164" y="218"/>
                    </a:lnTo>
                    <a:lnTo>
                      <a:pt x="154" y="212"/>
                    </a:lnTo>
                    <a:lnTo>
                      <a:pt x="144" y="210"/>
                    </a:lnTo>
                    <a:lnTo>
                      <a:pt x="134" y="210"/>
                    </a:lnTo>
                    <a:lnTo>
                      <a:pt x="126" y="206"/>
                    </a:lnTo>
                    <a:lnTo>
                      <a:pt x="122" y="200"/>
                    </a:lnTo>
                    <a:lnTo>
                      <a:pt x="118" y="194"/>
                    </a:lnTo>
                    <a:lnTo>
                      <a:pt x="98" y="194"/>
                    </a:lnTo>
                    <a:lnTo>
                      <a:pt x="88" y="194"/>
                    </a:lnTo>
                    <a:lnTo>
                      <a:pt x="80" y="198"/>
                    </a:lnTo>
                    <a:lnTo>
                      <a:pt x="76" y="154"/>
                    </a:lnTo>
                    <a:lnTo>
                      <a:pt x="72" y="116"/>
                    </a:lnTo>
                    <a:lnTo>
                      <a:pt x="68" y="100"/>
                    </a:lnTo>
                    <a:lnTo>
                      <a:pt x="62" y="86"/>
                    </a:lnTo>
                    <a:lnTo>
                      <a:pt x="50" y="60"/>
                    </a:lnTo>
                    <a:lnTo>
                      <a:pt x="32" y="32"/>
                    </a:lnTo>
                    <a:lnTo>
                      <a:pt x="14" y="10"/>
                    </a:lnTo>
                    <a:lnTo>
                      <a:pt x="8" y="2"/>
                    </a:lnTo>
                    <a:lnTo>
                      <a:pt x="2" y="0"/>
                    </a:lnTo>
                    <a:lnTo>
                      <a:pt x="0" y="0"/>
                    </a:lnTo>
                    <a:lnTo>
                      <a:pt x="18" y="40"/>
                    </a:lnTo>
                    <a:lnTo>
                      <a:pt x="28" y="66"/>
                    </a:lnTo>
                    <a:lnTo>
                      <a:pt x="36" y="94"/>
                    </a:lnTo>
                    <a:lnTo>
                      <a:pt x="42" y="120"/>
                    </a:lnTo>
                    <a:lnTo>
                      <a:pt x="42" y="132"/>
                    </a:lnTo>
                    <a:lnTo>
                      <a:pt x="42" y="142"/>
                    </a:lnTo>
                    <a:lnTo>
                      <a:pt x="40" y="152"/>
                    </a:lnTo>
                    <a:lnTo>
                      <a:pt x="36" y="160"/>
                    </a:lnTo>
                    <a:lnTo>
                      <a:pt x="30" y="168"/>
                    </a:lnTo>
                    <a:lnTo>
                      <a:pt x="22" y="17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5" name="Freeform 2904"/>
              <p:cNvSpPr>
                <a:spLocks/>
              </p:cNvSpPr>
              <p:nvPr/>
            </p:nvSpPr>
            <p:spPr bwMode="auto">
              <a:xfrm>
                <a:off x="2018" y="632"/>
                <a:ext cx="100" cy="62"/>
              </a:xfrm>
              <a:custGeom>
                <a:avLst/>
                <a:gdLst>
                  <a:gd name="T0" fmla="*/ 24 w 100"/>
                  <a:gd name="T1" fmla="*/ 12 h 62"/>
                  <a:gd name="T2" fmla="*/ 46 w 100"/>
                  <a:gd name="T3" fmla="*/ 12 h 62"/>
                  <a:gd name="T4" fmla="*/ 50 w 100"/>
                  <a:gd name="T5" fmla="*/ 16 h 62"/>
                  <a:gd name="T6" fmla="*/ 54 w 100"/>
                  <a:gd name="T7" fmla="*/ 22 h 62"/>
                  <a:gd name="T8" fmla="*/ 56 w 100"/>
                  <a:gd name="T9" fmla="*/ 28 h 62"/>
                  <a:gd name="T10" fmla="*/ 56 w 100"/>
                  <a:gd name="T11" fmla="*/ 34 h 62"/>
                  <a:gd name="T12" fmla="*/ 56 w 100"/>
                  <a:gd name="T13" fmla="*/ 48 h 62"/>
                  <a:gd name="T14" fmla="*/ 56 w 100"/>
                  <a:gd name="T15" fmla="*/ 62 h 62"/>
                  <a:gd name="T16" fmla="*/ 58 w 100"/>
                  <a:gd name="T17" fmla="*/ 54 h 62"/>
                  <a:gd name="T18" fmla="*/ 62 w 100"/>
                  <a:gd name="T19" fmla="*/ 48 h 62"/>
                  <a:gd name="T20" fmla="*/ 66 w 100"/>
                  <a:gd name="T21" fmla="*/ 44 h 62"/>
                  <a:gd name="T22" fmla="*/ 72 w 100"/>
                  <a:gd name="T23" fmla="*/ 40 h 62"/>
                  <a:gd name="T24" fmla="*/ 78 w 100"/>
                  <a:gd name="T25" fmla="*/ 38 h 62"/>
                  <a:gd name="T26" fmla="*/ 86 w 100"/>
                  <a:gd name="T27" fmla="*/ 38 h 62"/>
                  <a:gd name="T28" fmla="*/ 100 w 100"/>
                  <a:gd name="T29" fmla="*/ 40 h 62"/>
                  <a:gd name="T30" fmla="*/ 100 w 100"/>
                  <a:gd name="T31" fmla="*/ 28 h 62"/>
                  <a:gd name="T32" fmla="*/ 94 w 100"/>
                  <a:gd name="T33" fmla="*/ 24 h 62"/>
                  <a:gd name="T34" fmla="*/ 86 w 100"/>
                  <a:gd name="T35" fmla="*/ 18 h 62"/>
                  <a:gd name="T36" fmla="*/ 80 w 100"/>
                  <a:gd name="T37" fmla="*/ 12 h 62"/>
                  <a:gd name="T38" fmla="*/ 72 w 100"/>
                  <a:gd name="T39" fmla="*/ 6 h 62"/>
                  <a:gd name="T40" fmla="*/ 64 w 100"/>
                  <a:gd name="T41" fmla="*/ 2 h 62"/>
                  <a:gd name="T42" fmla="*/ 56 w 100"/>
                  <a:gd name="T43" fmla="*/ 0 h 62"/>
                  <a:gd name="T44" fmla="*/ 36 w 100"/>
                  <a:gd name="T45" fmla="*/ 0 h 62"/>
                  <a:gd name="T46" fmla="*/ 0 w 100"/>
                  <a:gd name="T47" fmla="*/ 0 h 62"/>
                  <a:gd name="T48" fmla="*/ 24 w 100"/>
                  <a:gd name="T49" fmla="*/ 12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
                  <a:gd name="T76" fmla="*/ 0 h 62"/>
                  <a:gd name="T77" fmla="*/ 100 w 100"/>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 h="62">
                    <a:moveTo>
                      <a:pt x="24" y="12"/>
                    </a:moveTo>
                    <a:lnTo>
                      <a:pt x="46" y="12"/>
                    </a:lnTo>
                    <a:lnTo>
                      <a:pt x="50" y="16"/>
                    </a:lnTo>
                    <a:lnTo>
                      <a:pt x="54" y="22"/>
                    </a:lnTo>
                    <a:lnTo>
                      <a:pt x="56" y="28"/>
                    </a:lnTo>
                    <a:lnTo>
                      <a:pt x="56" y="34"/>
                    </a:lnTo>
                    <a:lnTo>
                      <a:pt x="56" y="48"/>
                    </a:lnTo>
                    <a:lnTo>
                      <a:pt x="56" y="62"/>
                    </a:lnTo>
                    <a:lnTo>
                      <a:pt x="58" y="54"/>
                    </a:lnTo>
                    <a:lnTo>
                      <a:pt x="62" y="48"/>
                    </a:lnTo>
                    <a:lnTo>
                      <a:pt x="66" y="44"/>
                    </a:lnTo>
                    <a:lnTo>
                      <a:pt x="72" y="40"/>
                    </a:lnTo>
                    <a:lnTo>
                      <a:pt x="78" y="38"/>
                    </a:lnTo>
                    <a:lnTo>
                      <a:pt x="86" y="38"/>
                    </a:lnTo>
                    <a:lnTo>
                      <a:pt x="100" y="40"/>
                    </a:lnTo>
                    <a:lnTo>
                      <a:pt x="100" y="28"/>
                    </a:lnTo>
                    <a:lnTo>
                      <a:pt x="94" y="24"/>
                    </a:lnTo>
                    <a:lnTo>
                      <a:pt x="86" y="18"/>
                    </a:lnTo>
                    <a:lnTo>
                      <a:pt x="80" y="12"/>
                    </a:lnTo>
                    <a:lnTo>
                      <a:pt x="72" y="6"/>
                    </a:lnTo>
                    <a:lnTo>
                      <a:pt x="64" y="2"/>
                    </a:lnTo>
                    <a:lnTo>
                      <a:pt x="56" y="0"/>
                    </a:lnTo>
                    <a:lnTo>
                      <a:pt x="36" y="0"/>
                    </a:lnTo>
                    <a:lnTo>
                      <a:pt x="0" y="0"/>
                    </a:lnTo>
                    <a:lnTo>
                      <a:pt x="24" y="1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6" name="Freeform 2905"/>
              <p:cNvSpPr>
                <a:spLocks/>
              </p:cNvSpPr>
              <p:nvPr/>
            </p:nvSpPr>
            <p:spPr bwMode="auto">
              <a:xfrm>
                <a:off x="2288" y="1498"/>
                <a:ext cx="26" cy="92"/>
              </a:xfrm>
              <a:custGeom>
                <a:avLst/>
                <a:gdLst>
                  <a:gd name="T0" fmla="*/ 20 w 26"/>
                  <a:gd name="T1" fmla="*/ 0 h 92"/>
                  <a:gd name="T2" fmla="*/ 18 w 26"/>
                  <a:gd name="T3" fmla="*/ 22 h 92"/>
                  <a:gd name="T4" fmla="*/ 16 w 26"/>
                  <a:gd name="T5" fmla="*/ 48 h 92"/>
                  <a:gd name="T6" fmla="*/ 10 w 26"/>
                  <a:gd name="T7" fmla="*/ 70 h 92"/>
                  <a:gd name="T8" fmla="*/ 6 w 26"/>
                  <a:gd name="T9" fmla="*/ 82 h 92"/>
                  <a:gd name="T10" fmla="*/ 0 w 26"/>
                  <a:gd name="T11" fmla="*/ 92 h 92"/>
                  <a:gd name="T12" fmla="*/ 24 w 26"/>
                  <a:gd name="T13" fmla="*/ 90 h 92"/>
                  <a:gd name="T14" fmla="*/ 26 w 26"/>
                  <a:gd name="T15" fmla="*/ 80 h 92"/>
                  <a:gd name="T16" fmla="*/ 26 w 26"/>
                  <a:gd name="T17" fmla="*/ 68 h 92"/>
                  <a:gd name="T18" fmla="*/ 24 w 26"/>
                  <a:gd name="T19" fmla="*/ 44 h 92"/>
                  <a:gd name="T20" fmla="*/ 20 w 26"/>
                  <a:gd name="T21" fmla="*/ 22 h 92"/>
                  <a:gd name="T22" fmla="*/ 20 w 26"/>
                  <a:gd name="T23" fmla="*/ 0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92"/>
                  <a:gd name="T38" fmla="*/ 26 w 26"/>
                  <a:gd name="T39" fmla="*/ 92 h 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92">
                    <a:moveTo>
                      <a:pt x="20" y="0"/>
                    </a:moveTo>
                    <a:lnTo>
                      <a:pt x="18" y="22"/>
                    </a:lnTo>
                    <a:lnTo>
                      <a:pt x="16" y="48"/>
                    </a:lnTo>
                    <a:lnTo>
                      <a:pt x="10" y="70"/>
                    </a:lnTo>
                    <a:lnTo>
                      <a:pt x="6" y="82"/>
                    </a:lnTo>
                    <a:lnTo>
                      <a:pt x="0" y="92"/>
                    </a:lnTo>
                    <a:lnTo>
                      <a:pt x="24" y="90"/>
                    </a:lnTo>
                    <a:lnTo>
                      <a:pt x="26" y="80"/>
                    </a:lnTo>
                    <a:lnTo>
                      <a:pt x="26" y="68"/>
                    </a:lnTo>
                    <a:lnTo>
                      <a:pt x="24" y="44"/>
                    </a:lnTo>
                    <a:lnTo>
                      <a:pt x="20" y="22"/>
                    </a:lnTo>
                    <a:lnTo>
                      <a:pt x="20" y="0"/>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7" name="Freeform 2906"/>
              <p:cNvSpPr>
                <a:spLocks/>
              </p:cNvSpPr>
              <p:nvPr/>
            </p:nvSpPr>
            <p:spPr bwMode="auto">
              <a:xfrm>
                <a:off x="1658" y="1544"/>
                <a:ext cx="108" cy="70"/>
              </a:xfrm>
              <a:custGeom>
                <a:avLst/>
                <a:gdLst>
                  <a:gd name="T0" fmla="*/ 106 w 108"/>
                  <a:gd name="T1" fmla="*/ 48 h 70"/>
                  <a:gd name="T2" fmla="*/ 100 w 108"/>
                  <a:gd name="T3" fmla="*/ 42 h 70"/>
                  <a:gd name="T4" fmla="*/ 92 w 108"/>
                  <a:gd name="T5" fmla="*/ 38 h 70"/>
                  <a:gd name="T6" fmla="*/ 84 w 108"/>
                  <a:gd name="T7" fmla="*/ 36 h 70"/>
                  <a:gd name="T8" fmla="*/ 74 w 108"/>
                  <a:gd name="T9" fmla="*/ 36 h 70"/>
                  <a:gd name="T10" fmla="*/ 56 w 108"/>
                  <a:gd name="T11" fmla="*/ 36 h 70"/>
                  <a:gd name="T12" fmla="*/ 40 w 108"/>
                  <a:gd name="T13" fmla="*/ 36 h 70"/>
                  <a:gd name="T14" fmla="*/ 40 w 108"/>
                  <a:gd name="T15" fmla="*/ 32 h 70"/>
                  <a:gd name="T16" fmla="*/ 40 w 108"/>
                  <a:gd name="T17" fmla="*/ 30 h 70"/>
                  <a:gd name="T18" fmla="*/ 36 w 108"/>
                  <a:gd name="T19" fmla="*/ 28 h 70"/>
                  <a:gd name="T20" fmla="*/ 30 w 108"/>
                  <a:gd name="T21" fmla="*/ 26 h 70"/>
                  <a:gd name="T22" fmla="*/ 30 w 108"/>
                  <a:gd name="T23" fmla="*/ 24 h 70"/>
                  <a:gd name="T24" fmla="*/ 28 w 108"/>
                  <a:gd name="T25" fmla="*/ 20 h 70"/>
                  <a:gd name="T26" fmla="*/ 16 w 108"/>
                  <a:gd name="T27" fmla="*/ 18 h 70"/>
                  <a:gd name="T28" fmla="*/ 8 w 108"/>
                  <a:gd name="T29" fmla="*/ 14 h 70"/>
                  <a:gd name="T30" fmla="*/ 4 w 108"/>
                  <a:gd name="T31" fmla="*/ 8 h 70"/>
                  <a:gd name="T32" fmla="*/ 0 w 108"/>
                  <a:gd name="T33" fmla="*/ 0 h 70"/>
                  <a:gd name="T34" fmla="*/ 2 w 108"/>
                  <a:gd name="T35" fmla="*/ 22 h 70"/>
                  <a:gd name="T36" fmla="*/ 0 w 108"/>
                  <a:gd name="T37" fmla="*/ 42 h 70"/>
                  <a:gd name="T38" fmla="*/ 16 w 108"/>
                  <a:gd name="T39" fmla="*/ 52 h 70"/>
                  <a:gd name="T40" fmla="*/ 40 w 108"/>
                  <a:gd name="T41" fmla="*/ 70 h 70"/>
                  <a:gd name="T42" fmla="*/ 100 w 108"/>
                  <a:gd name="T43" fmla="*/ 70 h 70"/>
                  <a:gd name="T44" fmla="*/ 104 w 108"/>
                  <a:gd name="T45" fmla="*/ 68 h 70"/>
                  <a:gd name="T46" fmla="*/ 106 w 108"/>
                  <a:gd name="T47" fmla="*/ 64 h 70"/>
                  <a:gd name="T48" fmla="*/ 108 w 108"/>
                  <a:gd name="T49" fmla="*/ 58 h 70"/>
                  <a:gd name="T50" fmla="*/ 106 w 108"/>
                  <a:gd name="T51" fmla="*/ 48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70"/>
                  <a:gd name="T80" fmla="*/ 108 w 108"/>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70">
                    <a:moveTo>
                      <a:pt x="106" y="48"/>
                    </a:moveTo>
                    <a:lnTo>
                      <a:pt x="100" y="42"/>
                    </a:lnTo>
                    <a:lnTo>
                      <a:pt x="92" y="38"/>
                    </a:lnTo>
                    <a:lnTo>
                      <a:pt x="84" y="36"/>
                    </a:lnTo>
                    <a:lnTo>
                      <a:pt x="74" y="36"/>
                    </a:lnTo>
                    <a:lnTo>
                      <a:pt x="56" y="36"/>
                    </a:lnTo>
                    <a:lnTo>
                      <a:pt x="40" y="36"/>
                    </a:lnTo>
                    <a:lnTo>
                      <a:pt x="40" y="32"/>
                    </a:lnTo>
                    <a:lnTo>
                      <a:pt x="40" y="30"/>
                    </a:lnTo>
                    <a:lnTo>
                      <a:pt x="36" y="28"/>
                    </a:lnTo>
                    <a:lnTo>
                      <a:pt x="30" y="26"/>
                    </a:lnTo>
                    <a:lnTo>
                      <a:pt x="30" y="24"/>
                    </a:lnTo>
                    <a:lnTo>
                      <a:pt x="28" y="20"/>
                    </a:lnTo>
                    <a:lnTo>
                      <a:pt x="16" y="18"/>
                    </a:lnTo>
                    <a:lnTo>
                      <a:pt x="8" y="14"/>
                    </a:lnTo>
                    <a:lnTo>
                      <a:pt x="4" y="8"/>
                    </a:lnTo>
                    <a:lnTo>
                      <a:pt x="0" y="0"/>
                    </a:lnTo>
                    <a:lnTo>
                      <a:pt x="2" y="22"/>
                    </a:lnTo>
                    <a:lnTo>
                      <a:pt x="0" y="42"/>
                    </a:lnTo>
                    <a:lnTo>
                      <a:pt x="16" y="52"/>
                    </a:lnTo>
                    <a:lnTo>
                      <a:pt x="40" y="70"/>
                    </a:lnTo>
                    <a:lnTo>
                      <a:pt x="100" y="70"/>
                    </a:lnTo>
                    <a:lnTo>
                      <a:pt x="104" y="68"/>
                    </a:lnTo>
                    <a:lnTo>
                      <a:pt x="106" y="64"/>
                    </a:lnTo>
                    <a:lnTo>
                      <a:pt x="108" y="58"/>
                    </a:lnTo>
                    <a:lnTo>
                      <a:pt x="106" y="48"/>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8" name="Freeform 2907"/>
              <p:cNvSpPr>
                <a:spLocks/>
              </p:cNvSpPr>
              <p:nvPr/>
            </p:nvSpPr>
            <p:spPr bwMode="auto">
              <a:xfrm>
                <a:off x="1898" y="1590"/>
                <a:ext cx="70" cy="52"/>
              </a:xfrm>
              <a:custGeom>
                <a:avLst/>
                <a:gdLst>
                  <a:gd name="T0" fmla="*/ 70 w 70"/>
                  <a:gd name="T1" fmla="*/ 12 h 52"/>
                  <a:gd name="T2" fmla="*/ 70 w 70"/>
                  <a:gd name="T3" fmla="*/ 2 h 52"/>
                  <a:gd name="T4" fmla="*/ 62 w 70"/>
                  <a:gd name="T5" fmla="*/ 6 h 52"/>
                  <a:gd name="T6" fmla="*/ 54 w 70"/>
                  <a:gd name="T7" fmla="*/ 10 h 52"/>
                  <a:gd name="T8" fmla="*/ 46 w 70"/>
                  <a:gd name="T9" fmla="*/ 10 h 52"/>
                  <a:gd name="T10" fmla="*/ 38 w 70"/>
                  <a:gd name="T11" fmla="*/ 10 h 52"/>
                  <a:gd name="T12" fmla="*/ 22 w 70"/>
                  <a:gd name="T13" fmla="*/ 6 h 52"/>
                  <a:gd name="T14" fmla="*/ 4 w 70"/>
                  <a:gd name="T15" fmla="*/ 2 h 52"/>
                  <a:gd name="T16" fmla="*/ 0 w 70"/>
                  <a:gd name="T17" fmla="*/ 0 h 52"/>
                  <a:gd name="T18" fmla="*/ 2 w 70"/>
                  <a:gd name="T19" fmla="*/ 24 h 52"/>
                  <a:gd name="T20" fmla="*/ 0 w 70"/>
                  <a:gd name="T21" fmla="*/ 46 h 52"/>
                  <a:gd name="T22" fmla="*/ 24 w 70"/>
                  <a:gd name="T23" fmla="*/ 52 h 52"/>
                  <a:gd name="T24" fmla="*/ 32 w 70"/>
                  <a:gd name="T25" fmla="*/ 40 h 52"/>
                  <a:gd name="T26" fmla="*/ 40 w 70"/>
                  <a:gd name="T27" fmla="*/ 32 h 52"/>
                  <a:gd name="T28" fmla="*/ 50 w 70"/>
                  <a:gd name="T29" fmla="*/ 26 h 52"/>
                  <a:gd name="T30" fmla="*/ 70 w 70"/>
                  <a:gd name="T31" fmla="*/ 1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2"/>
                  <a:gd name="T50" fmla="*/ 70 w 7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2">
                    <a:moveTo>
                      <a:pt x="70" y="12"/>
                    </a:moveTo>
                    <a:lnTo>
                      <a:pt x="70" y="2"/>
                    </a:lnTo>
                    <a:lnTo>
                      <a:pt x="62" y="6"/>
                    </a:lnTo>
                    <a:lnTo>
                      <a:pt x="54" y="10"/>
                    </a:lnTo>
                    <a:lnTo>
                      <a:pt x="46" y="10"/>
                    </a:lnTo>
                    <a:lnTo>
                      <a:pt x="38" y="10"/>
                    </a:lnTo>
                    <a:lnTo>
                      <a:pt x="22" y="6"/>
                    </a:lnTo>
                    <a:lnTo>
                      <a:pt x="4" y="2"/>
                    </a:lnTo>
                    <a:lnTo>
                      <a:pt x="0" y="0"/>
                    </a:lnTo>
                    <a:lnTo>
                      <a:pt x="2" y="24"/>
                    </a:lnTo>
                    <a:lnTo>
                      <a:pt x="0" y="46"/>
                    </a:lnTo>
                    <a:lnTo>
                      <a:pt x="24" y="52"/>
                    </a:lnTo>
                    <a:lnTo>
                      <a:pt x="32" y="40"/>
                    </a:lnTo>
                    <a:lnTo>
                      <a:pt x="40" y="32"/>
                    </a:lnTo>
                    <a:lnTo>
                      <a:pt x="50" y="26"/>
                    </a:lnTo>
                    <a:lnTo>
                      <a:pt x="70" y="1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9" name="Freeform 2908"/>
              <p:cNvSpPr>
                <a:spLocks/>
              </p:cNvSpPr>
              <p:nvPr/>
            </p:nvSpPr>
            <p:spPr bwMode="auto">
              <a:xfrm>
                <a:off x="1546" y="754"/>
                <a:ext cx="100" cy="90"/>
              </a:xfrm>
              <a:custGeom>
                <a:avLst/>
                <a:gdLst>
                  <a:gd name="T0" fmla="*/ 0 w 100"/>
                  <a:gd name="T1" fmla="*/ 52 h 90"/>
                  <a:gd name="T2" fmla="*/ 4 w 100"/>
                  <a:gd name="T3" fmla="*/ 58 h 90"/>
                  <a:gd name="T4" fmla="*/ 8 w 100"/>
                  <a:gd name="T5" fmla="*/ 64 h 90"/>
                  <a:gd name="T6" fmla="*/ 8 w 100"/>
                  <a:gd name="T7" fmla="*/ 74 h 90"/>
                  <a:gd name="T8" fmla="*/ 30 w 100"/>
                  <a:gd name="T9" fmla="*/ 80 h 90"/>
                  <a:gd name="T10" fmla="*/ 48 w 100"/>
                  <a:gd name="T11" fmla="*/ 84 h 90"/>
                  <a:gd name="T12" fmla="*/ 62 w 100"/>
                  <a:gd name="T13" fmla="*/ 90 h 90"/>
                  <a:gd name="T14" fmla="*/ 62 w 100"/>
                  <a:gd name="T15" fmla="*/ 84 h 90"/>
                  <a:gd name="T16" fmla="*/ 62 w 100"/>
                  <a:gd name="T17" fmla="*/ 72 h 90"/>
                  <a:gd name="T18" fmla="*/ 62 w 100"/>
                  <a:gd name="T19" fmla="*/ 64 h 90"/>
                  <a:gd name="T20" fmla="*/ 64 w 100"/>
                  <a:gd name="T21" fmla="*/ 56 h 90"/>
                  <a:gd name="T22" fmla="*/ 68 w 100"/>
                  <a:gd name="T23" fmla="*/ 50 h 90"/>
                  <a:gd name="T24" fmla="*/ 74 w 100"/>
                  <a:gd name="T25" fmla="*/ 44 h 90"/>
                  <a:gd name="T26" fmla="*/ 86 w 100"/>
                  <a:gd name="T27" fmla="*/ 36 h 90"/>
                  <a:gd name="T28" fmla="*/ 94 w 100"/>
                  <a:gd name="T29" fmla="*/ 30 h 90"/>
                  <a:gd name="T30" fmla="*/ 100 w 100"/>
                  <a:gd name="T31" fmla="*/ 22 h 90"/>
                  <a:gd name="T32" fmla="*/ 92 w 100"/>
                  <a:gd name="T33" fmla="*/ 24 h 90"/>
                  <a:gd name="T34" fmla="*/ 74 w 100"/>
                  <a:gd name="T35" fmla="*/ 26 h 90"/>
                  <a:gd name="T36" fmla="*/ 66 w 100"/>
                  <a:gd name="T37" fmla="*/ 26 h 90"/>
                  <a:gd name="T38" fmla="*/ 56 w 100"/>
                  <a:gd name="T39" fmla="*/ 24 h 90"/>
                  <a:gd name="T40" fmla="*/ 48 w 100"/>
                  <a:gd name="T41" fmla="*/ 20 h 90"/>
                  <a:gd name="T42" fmla="*/ 44 w 100"/>
                  <a:gd name="T43" fmla="*/ 16 h 90"/>
                  <a:gd name="T44" fmla="*/ 38 w 100"/>
                  <a:gd name="T45" fmla="*/ 6 h 90"/>
                  <a:gd name="T46" fmla="*/ 32 w 100"/>
                  <a:gd name="T47" fmla="*/ 0 h 90"/>
                  <a:gd name="T48" fmla="*/ 16 w 100"/>
                  <a:gd name="T49" fmla="*/ 10 h 90"/>
                  <a:gd name="T50" fmla="*/ 10 w 100"/>
                  <a:gd name="T51" fmla="*/ 34 h 90"/>
                  <a:gd name="T52" fmla="*/ 6 w 100"/>
                  <a:gd name="T53" fmla="*/ 36 h 90"/>
                  <a:gd name="T54" fmla="*/ 4 w 100"/>
                  <a:gd name="T55" fmla="*/ 38 h 90"/>
                  <a:gd name="T56" fmla="*/ 0 w 100"/>
                  <a:gd name="T57" fmla="*/ 44 h 90"/>
                  <a:gd name="T58" fmla="*/ 0 w 100"/>
                  <a:gd name="T59" fmla="*/ 50 h 90"/>
                  <a:gd name="T60" fmla="*/ 0 w 100"/>
                  <a:gd name="T61" fmla="*/ 52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90"/>
                  <a:gd name="T95" fmla="*/ 100 w 100"/>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90">
                    <a:moveTo>
                      <a:pt x="0" y="52"/>
                    </a:moveTo>
                    <a:lnTo>
                      <a:pt x="4" y="58"/>
                    </a:lnTo>
                    <a:lnTo>
                      <a:pt x="8" y="64"/>
                    </a:lnTo>
                    <a:lnTo>
                      <a:pt x="8" y="74"/>
                    </a:lnTo>
                    <a:lnTo>
                      <a:pt x="30" y="80"/>
                    </a:lnTo>
                    <a:lnTo>
                      <a:pt x="48" y="84"/>
                    </a:lnTo>
                    <a:lnTo>
                      <a:pt x="62" y="90"/>
                    </a:lnTo>
                    <a:lnTo>
                      <a:pt x="62" y="84"/>
                    </a:lnTo>
                    <a:lnTo>
                      <a:pt x="62" y="72"/>
                    </a:lnTo>
                    <a:lnTo>
                      <a:pt x="62" y="64"/>
                    </a:lnTo>
                    <a:lnTo>
                      <a:pt x="64" y="56"/>
                    </a:lnTo>
                    <a:lnTo>
                      <a:pt x="68" y="50"/>
                    </a:lnTo>
                    <a:lnTo>
                      <a:pt x="74" y="44"/>
                    </a:lnTo>
                    <a:lnTo>
                      <a:pt x="86" y="36"/>
                    </a:lnTo>
                    <a:lnTo>
                      <a:pt x="94" y="30"/>
                    </a:lnTo>
                    <a:lnTo>
                      <a:pt x="100" y="22"/>
                    </a:lnTo>
                    <a:lnTo>
                      <a:pt x="92" y="24"/>
                    </a:lnTo>
                    <a:lnTo>
                      <a:pt x="74" y="26"/>
                    </a:lnTo>
                    <a:lnTo>
                      <a:pt x="66" y="26"/>
                    </a:lnTo>
                    <a:lnTo>
                      <a:pt x="56" y="24"/>
                    </a:lnTo>
                    <a:lnTo>
                      <a:pt x="48" y="20"/>
                    </a:lnTo>
                    <a:lnTo>
                      <a:pt x="44" y="16"/>
                    </a:lnTo>
                    <a:lnTo>
                      <a:pt x="38" y="6"/>
                    </a:lnTo>
                    <a:lnTo>
                      <a:pt x="32" y="0"/>
                    </a:lnTo>
                    <a:lnTo>
                      <a:pt x="16" y="10"/>
                    </a:lnTo>
                    <a:lnTo>
                      <a:pt x="10" y="34"/>
                    </a:lnTo>
                    <a:lnTo>
                      <a:pt x="6" y="36"/>
                    </a:lnTo>
                    <a:lnTo>
                      <a:pt x="4" y="38"/>
                    </a:lnTo>
                    <a:lnTo>
                      <a:pt x="0" y="44"/>
                    </a:lnTo>
                    <a:lnTo>
                      <a:pt x="0" y="50"/>
                    </a:lnTo>
                    <a:lnTo>
                      <a:pt x="0" y="52"/>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0" name="Freeform 2909"/>
              <p:cNvSpPr>
                <a:spLocks/>
              </p:cNvSpPr>
              <p:nvPr/>
            </p:nvSpPr>
            <p:spPr bwMode="auto">
              <a:xfrm>
                <a:off x="1628" y="666"/>
                <a:ext cx="276" cy="180"/>
              </a:xfrm>
              <a:custGeom>
                <a:avLst/>
                <a:gdLst>
                  <a:gd name="T0" fmla="*/ 92 w 276"/>
                  <a:gd name="T1" fmla="*/ 136 h 180"/>
                  <a:gd name="T2" fmla="*/ 26 w 276"/>
                  <a:gd name="T3" fmla="*/ 174 h 180"/>
                  <a:gd name="T4" fmla="*/ 122 w 276"/>
                  <a:gd name="T5" fmla="*/ 180 h 180"/>
                  <a:gd name="T6" fmla="*/ 124 w 276"/>
                  <a:gd name="T7" fmla="*/ 172 h 180"/>
                  <a:gd name="T8" fmla="*/ 130 w 276"/>
                  <a:gd name="T9" fmla="*/ 156 h 180"/>
                  <a:gd name="T10" fmla="*/ 136 w 276"/>
                  <a:gd name="T11" fmla="*/ 148 h 180"/>
                  <a:gd name="T12" fmla="*/ 142 w 276"/>
                  <a:gd name="T13" fmla="*/ 142 h 180"/>
                  <a:gd name="T14" fmla="*/ 144 w 276"/>
                  <a:gd name="T15" fmla="*/ 140 h 180"/>
                  <a:gd name="T16" fmla="*/ 148 w 276"/>
                  <a:gd name="T17" fmla="*/ 140 h 180"/>
                  <a:gd name="T18" fmla="*/ 150 w 276"/>
                  <a:gd name="T19" fmla="*/ 142 h 180"/>
                  <a:gd name="T20" fmla="*/ 154 w 276"/>
                  <a:gd name="T21" fmla="*/ 144 h 180"/>
                  <a:gd name="T22" fmla="*/ 162 w 276"/>
                  <a:gd name="T23" fmla="*/ 150 h 180"/>
                  <a:gd name="T24" fmla="*/ 168 w 276"/>
                  <a:gd name="T25" fmla="*/ 154 h 180"/>
                  <a:gd name="T26" fmla="*/ 176 w 276"/>
                  <a:gd name="T27" fmla="*/ 156 h 180"/>
                  <a:gd name="T28" fmla="*/ 182 w 276"/>
                  <a:gd name="T29" fmla="*/ 158 h 180"/>
                  <a:gd name="T30" fmla="*/ 188 w 276"/>
                  <a:gd name="T31" fmla="*/ 156 h 180"/>
                  <a:gd name="T32" fmla="*/ 192 w 276"/>
                  <a:gd name="T33" fmla="*/ 152 h 180"/>
                  <a:gd name="T34" fmla="*/ 196 w 276"/>
                  <a:gd name="T35" fmla="*/ 148 h 180"/>
                  <a:gd name="T36" fmla="*/ 198 w 276"/>
                  <a:gd name="T37" fmla="*/ 140 h 180"/>
                  <a:gd name="T38" fmla="*/ 200 w 276"/>
                  <a:gd name="T39" fmla="*/ 124 h 180"/>
                  <a:gd name="T40" fmla="*/ 198 w 276"/>
                  <a:gd name="T41" fmla="*/ 112 h 180"/>
                  <a:gd name="T42" fmla="*/ 200 w 276"/>
                  <a:gd name="T43" fmla="*/ 106 h 180"/>
                  <a:gd name="T44" fmla="*/ 200 w 276"/>
                  <a:gd name="T45" fmla="*/ 102 h 180"/>
                  <a:gd name="T46" fmla="*/ 204 w 276"/>
                  <a:gd name="T47" fmla="*/ 98 h 180"/>
                  <a:gd name="T48" fmla="*/ 210 w 276"/>
                  <a:gd name="T49" fmla="*/ 96 h 180"/>
                  <a:gd name="T50" fmla="*/ 218 w 276"/>
                  <a:gd name="T51" fmla="*/ 96 h 180"/>
                  <a:gd name="T52" fmla="*/ 228 w 276"/>
                  <a:gd name="T53" fmla="*/ 96 h 180"/>
                  <a:gd name="T54" fmla="*/ 250 w 276"/>
                  <a:gd name="T55" fmla="*/ 98 h 180"/>
                  <a:gd name="T56" fmla="*/ 276 w 276"/>
                  <a:gd name="T57" fmla="*/ 104 h 180"/>
                  <a:gd name="T58" fmla="*/ 276 w 276"/>
                  <a:gd name="T59" fmla="*/ 102 h 180"/>
                  <a:gd name="T60" fmla="*/ 276 w 276"/>
                  <a:gd name="T61" fmla="*/ 94 h 180"/>
                  <a:gd name="T62" fmla="*/ 274 w 276"/>
                  <a:gd name="T63" fmla="*/ 84 h 180"/>
                  <a:gd name="T64" fmla="*/ 266 w 276"/>
                  <a:gd name="T65" fmla="*/ 70 h 180"/>
                  <a:gd name="T66" fmla="*/ 252 w 276"/>
                  <a:gd name="T67" fmla="*/ 54 h 180"/>
                  <a:gd name="T68" fmla="*/ 228 w 276"/>
                  <a:gd name="T69" fmla="*/ 36 h 180"/>
                  <a:gd name="T70" fmla="*/ 182 w 276"/>
                  <a:gd name="T71" fmla="*/ 0 h 180"/>
                  <a:gd name="T72" fmla="*/ 166 w 276"/>
                  <a:gd name="T73" fmla="*/ 4 h 180"/>
                  <a:gd name="T74" fmla="*/ 146 w 276"/>
                  <a:gd name="T75" fmla="*/ 4 h 180"/>
                  <a:gd name="T76" fmla="*/ 134 w 276"/>
                  <a:gd name="T77" fmla="*/ 4 h 180"/>
                  <a:gd name="T78" fmla="*/ 120 w 276"/>
                  <a:gd name="T79" fmla="*/ 6 h 180"/>
                  <a:gd name="T80" fmla="*/ 70 w 276"/>
                  <a:gd name="T81" fmla="*/ 26 h 180"/>
                  <a:gd name="T82" fmla="*/ 46 w 276"/>
                  <a:gd name="T83" fmla="*/ 38 h 180"/>
                  <a:gd name="T84" fmla="*/ 26 w 276"/>
                  <a:gd name="T85" fmla="*/ 52 h 180"/>
                  <a:gd name="T86" fmla="*/ 0 w 276"/>
                  <a:gd name="T87" fmla="*/ 70 h 180"/>
                  <a:gd name="T88" fmla="*/ 12 w 276"/>
                  <a:gd name="T89" fmla="*/ 80 h 180"/>
                  <a:gd name="T90" fmla="*/ 26 w 276"/>
                  <a:gd name="T91" fmla="*/ 88 h 180"/>
                  <a:gd name="T92" fmla="*/ 42 w 276"/>
                  <a:gd name="T93" fmla="*/ 94 h 180"/>
                  <a:gd name="T94" fmla="*/ 58 w 276"/>
                  <a:gd name="T95" fmla="*/ 96 h 180"/>
                  <a:gd name="T96" fmla="*/ 70 w 276"/>
                  <a:gd name="T97" fmla="*/ 98 h 180"/>
                  <a:gd name="T98" fmla="*/ 78 w 276"/>
                  <a:gd name="T99" fmla="*/ 102 h 180"/>
                  <a:gd name="T100" fmla="*/ 84 w 276"/>
                  <a:gd name="T101" fmla="*/ 108 h 180"/>
                  <a:gd name="T102" fmla="*/ 88 w 276"/>
                  <a:gd name="T103" fmla="*/ 116 h 180"/>
                  <a:gd name="T104" fmla="*/ 92 w 276"/>
                  <a:gd name="T105" fmla="*/ 130 h 180"/>
                  <a:gd name="T106" fmla="*/ 92 w 276"/>
                  <a:gd name="T107" fmla="*/ 136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6"/>
                  <a:gd name="T163" fmla="*/ 0 h 180"/>
                  <a:gd name="T164" fmla="*/ 276 w 276"/>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6" h="180">
                    <a:moveTo>
                      <a:pt x="92" y="136"/>
                    </a:moveTo>
                    <a:lnTo>
                      <a:pt x="26" y="174"/>
                    </a:lnTo>
                    <a:lnTo>
                      <a:pt x="122" y="180"/>
                    </a:lnTo>
                    <a:lnTo>
                      <a:pt x="124" y="172"/>
                    </a:lnTo>
                    <a:lnTo>
                      <a:pt x="130" y="156"/>
                    </a:lnTo>
                    <a:lnTo>
                      <a:pt x="136" y="148"/>
                    </a:lnTo>
                    <a:lnTo>
                      <a:pt x="142" y="142"/>
                    </a:lnTo>
                    <a:lnTo>
                      <a:pt x="144" y="140"/>
                    </a:lnTo>
                    <a:lnTo>
                      <a:pt x="148" y="140"/>
                    </a:lnTo>
                    <a:lnTo>
                      <a:pt x="150" y="142"/>
                    </a:lnTo>
                    <a:lnTo>
                      <a:pt x="154" y="144"/>
                    </a:lnTo>
                    <a:lnTo>
                      <a:pt x="162" y="150"/>
                    </a:lnTo>
                    <a:lnTo>
                      <a:pt x="168" y="154"/>
                    </a:lnTo>
                    <a:lnTo>
                      <a:pt x="176" y="156"/>
                    </a:lnTo>
                    <a:lnTo>
                      <a:pt x="182" y="158"/>
                    </a:lnTo>
                    <a:lnTo>
                      <a:pt x="188" y="156"/>
                    </a:lnTo>
                    <a:lnTo>
                      <a:pt x="192" y="152"/>
                    </a:lnTo>
                    <a:lnTo>
                      <a:pt x="196" y="148"/>
                    </a:lnTo>
                    <a:lnTo>
                      <a:pt x="198" y="140"/>
                    </a:lnTo>
                    <a:lnTo>
                      <a:pt x="200" y="124"/>
                    </a:lnTo>
                    <a:lnTo>
                      <a:pt x="198" y="112"/>
                    </a:lnTo>
                    <a:lnTo>
                      <a:pt x="200" y="106"/>
                    </a:lnTo>
                    <a:lnTo>
                      <a:pt x="200" y="102"/>
                    </a:lnTo>
                    <a:lnTo>
                      <a:pt x="204" y="98"/>
                    </a:lnTo>
                    <a:lnTo>
                      <a:pt x="210" y="96"/>
                    </a:lnTo>
                    <a:lnTo>
                      <a:pt x="218" y="96"/>
                    </a:lnTo>
                    <a:lnTo>
                      <a:pt x="228" y="96"/>
                    </a:lnTo>
                    <a:lnTo>
                      <a:pt x="250" y="98"/>
                    </a:lnTo>
                    <a:lnTo>
                      <a:pt x="276" y="104"/>
                    </a:lnTo>
                    <a:lnTo>
                      <a:pt x="276" y="102"/>
                    </a:lnTo>
                    <a:lnTo>
                      <a:pt x="276" y="94"/>
                    </a:lnTo>
                    <a:lnTo>
                      <a:pt x="274" y="84"/>
                    </a:lnTo>
                    <a:lnTo>
                      <a:pt x="266" y="70"/>
                    </a:lnTo>
                    <a:lnTo>
                      <a:pt x="252" y="54"/>
                    </a:lnTo>
                    <a:lnTo>
                      <a:pt x="228" y="36"/>
                    </a:lnTo>
                    <a:lnTo>
                      <a:pt x="182" y="0"/>
                    </a:lnTo>
                    <a:lnTo>
                      <a:pt x="166" y="4"/>
                    </a:lnTo>
                    <a:lnTo>
                      <a:pt x="146" y="4"/>
                    </a:lnTo>
                    <a:lnTo>
                      <a:pt x="134" y="4"/>
                    </a:lnTo>
                    <a:lnTo>
                      <a:pt x="120" y="6"/>
                    </a:lnTo>
                    <a:lnTo>
                      <a:pt x="70" y="26"/>
                    </a:lnTo>
                    <a:lnTo>
                      <a:pt x="46" y="38"/>
                    </a:lnTo>
                    <a:lnTo>
                      <a:pt x="26" y="52"/>
                    </a:lnTo>
                    <a:lnTo>
                      <a:pt x="0" y="70"/>
                    </a:lnTo>
                    <a:lnTo>
                      <a:pt x="12" y="80"/>
                    </a:lnTo>
                    <a:lnTo>
                      <a:pt x="26" y="88"/>
                    </a:lnTo>
                    <a:lnTo>
                      <a:pt x="42" y="94"/>
                    </a:lnTo>
                    <a:lnTo>
                      <a:pt x="58" y="96"/>
                    </a:lnTo>
                    <a:lnTo>
                      <a:pt x="70" y="98"/>
                    </a:lnTo>
                    <a:lnTo>
                      <a:pt x="78" y="102"/>
                    </a:lnTo>
                    <a:lnTo>
                      <a:pt x="84" y="108"/>
                    </a:lnTo>
                    <a:lnTo>
                      <a:pt x="88" y="116"/>
                    </a:lnTo>
                    <a:lnTo>
                      <a:pt x="92" y="130"/>
                    </a:lnTo>
                    <a:lnTo>
                      <a:pt x="92" y="13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1" name="Freeform 2910"/>
              <p:cNvSpPr>
                <a:spLocks/>
              </p:cNvSpPr>
              <p:nvPr/>
            </p:nvSpPr>
            <p:spPr bwMode="auto">
              <a:xfrm>
                <a:off x="2462" y="1514"/>
                <a:ext cx="172" cy="66"/>
              </a:xfrm>
              <a:custGeom>
                <a:avLst/>
                <a:gdLst>
                  <a:gd name="T0" fmla="*/ 40 w 172"/>
                  <a:gd name="T1" fmla="*/ 22 h 66"/>
                  <a:gd name="T2" fmla="*/ 72 w 172"/>
                  <a:gd name="T3" fmla="*/ 26 h 66"/>
                  <a:gd name="T4" fmla="*/ 106 w 172"/>
                  <a:gd name="T5" fmla="*/ 30 h 66"/>
                  <a:gd name="T6" fmla="*/ 122 w 172"/>
                  <a:gd name="T7" fmla="*/ 30 h 66"/>
                  <a:gd name="T8" fmla="*/ 138 w 172"/>
                  <a:gd name="T9" fmla="*/ 30 h 66"/>
                  <a:gd name="T10" fmla="*/ 156 w 172"/>
                  <a:gd name="T11" fmla="*/ 28 h 66"/>
                  <a:gd name="T12" fmla="*/ 172 w 172"/>
                  <a:gd name="T13" fmla="*/ 22 h 66"/>
                  <a:gd name="T14" fmla="*/ 158 w 172"/>
                  <a:gd name="T15" fmla="*/ 20 h 66"/>
                  <a:gd name="T16" fmla="*/ 146 w 172"/>
                  <a:gd name="T17" fmla="*/ 18 h 66"/>
                  <a:gd name="T18" fmla="*/ 138 w 172"/>
                  <a:gd name="T19" fmla="*/ 18 h 66"/>
                  <a:gd name="T20" fmla="*/ 132 w 172"/>
                  <a:gd name="T21" fmla="*/ 20 h 66"/>
                  <a:gd name="T22" fmla="*/ 126 w 172"/>
                  <a:gd name="T23" fmla="*/ 22 h 66"/>
                  <a:gd name="T24" fmla="*/ 122 w 172"/>
                  <a:gd name="T25" fmla="*/ 28 h 66"/>
                  <a:gd name="T26" fmla="*/ 118 w 172"/>
                  <a:gd name="T27" fmla="*/ 36 h 66"/>
                  <a:gd name="T28" fmla="*/ 116 w 172"/>
                  <a:gd name="T29" fmla="*/ 46 h 66"/>
                  <a:gd name="T30" fmla="*/ 114 w 172"/>
                  <a:gd name="T31" fmla="*/ 58 h 66"/>
                  <a:gd name="T32" fmla="*/ 116 w 172"/>
                  <a:gd name="T33" fmla="*/ 66 h 66"/>
                  <a:gd name="T34" fmla="*/ 96 w 172"/>
                  <a:gd name="T35" fmla="*/ 62 h 66"/>
                  <a:gd name="T36" fmla="*/ 74 w 172"/>
                  <a:gd name="T37" fmla="*/ 56 h 66"/>
                  <a:gd name="T38" fmla="*/ 52 w 172"/>
                  <a:gd name="T39" fmla="*/ 50 h 66"/>
                  <a:gd name="T40" fmla="*/ 28 w 172"/>
                  <a:gd name="T41" fmla="*/ 44 h 66"/>
                  <a:gd name="T42" fmla="*/ 22 w 172"/>
                  <a:gd name="T43" fmla="*/ 42 h 66"/>
                  <a:gd name="T44" fmla="*/ 18 w 172"/>
                  <a:gd name="T45" fmla="*/ 40 h 66"/>
                  <a:gd name="T46" fmla="*/ 14 w 172"/>
                  <a:gd name="T47" fmla="*/ 34 h 66"/>
                  <a:gd name="T48" fmla="*/ 10 w 172"/>
                  <a:gd name="T49" fmla="*/ 28 h 66"/>
                  <a:gd name="T50" fmla="*/ 4 w 172"/>
                  <a:gd name="T51" fmla="*/ 14 h 66"/>
                  <a:gd name="T52" fmla="*/ 0 w 172"/>
                  <a:gd name="T53" fmla="*/ 0 h 66"/>
                  <a:gd name="T54" fmla="*/ 40 w 172"/>
                  <a:gd name="T55" fmla="*/ 22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2"/>
                  <a:gd name="T85" fmla="*/ 0 h 66"/>
                  <a:gd name="T86" fmla="*/ 172 w 172"/>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2" h="66">
                    <a:moveTo>
                      <a:pt x="40" y="22"/>
                    </a:moveTo>
                    <a:lnTo>
                      <a:pt x="72" y="26"/>
                    </a:lnTo>
                    <a:lnTo>
                      <a:pt x="106" y="30"/>
                    </a:lnTo>
                    <a:lnTo>
                      <a:pt x="122" y="30"/>
                    </a:lnTo>
                    <a:lnTo>
                      <a:pt x="138" y="30"/>
                    </a:lnTo>
                    <a:lnTo>
                      <a:pt x="156" y="28"/>
                    </a:lnTo>
                    <a:lnTo>
                      <a:pt x="172" y="22"/>
                    </a:lnTo>
                    <a:lnTo>
                      <a:pt x="158" y="20"/>
                    </a:lnTo>
                    <a:lnTo>
                      <a:pt x="146" y="18"/>
                    </a:lnTo>
                    <a:lnTo>
                      <a:pt x="138" y="18"/>
                    </a:lnTo>
                    <a:lnTo>
                      <a:pt x="132" y="20"/>
                    </a:lnTo>
                    <a:lnTo>
                      <a:pt x="126" y="22"/>
                    </a:lnTo>
                    <a:lnTo>
                      <a:pt x="122" y="28"/>
                    </a:lnTo>
                    <a:lnTo>
                      <a:pt x="118" y="36"/>
                    </a:lnTo>
                    <a:lnTo>
                      <a:pt x="116" y="46"/>
                    </a:lnTo>
                    <a:lnTo>
                      <a:pt x="114" y="58"/>
                    </a:lnTo>
                    <a:lnTo>
                      <a:pt x="116" y="66"/>
                    </a:lnTo>
                    <a:lnTo>
                      <a:pt x="96" y="62"/>
                    </a:lnTo>
                    <a:lnTo>
                      <a:pt x="74" y="56"/>
                    </a:lnTo>
                    <a:lnTo>
                      <a:pt x="52" y="50"/>
                    </a:lnTo>
                    <a:lnTo>
                      <a:pt x="28" y="44"/>
                    </a:lnTo>
                    <a:lnTo>
                      <a:pt x="22" y="42"/>
                    </a:lnTo>
                    <a:lnTo>
                      <a:pt x="18" y="40"/>
                    </a:lnTo>
                    <a:lnTo>
                      <a:pt x="14" y="34"/>
                    </a:lnTo>
                    <a:lnTo>
                      <a:pt x="10" y="28"/>
                    </a:lnTo>
                    <a:lnTo>
                      <a:pt x="4" y="14"/>
                    </a:lnTo>
                    <a:lnTo>
                      <a:pt x="0" y="0"/>
                    </a:lnTo>
                    <a:lnTo>
                      <a:pt x="40" y="2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2" name="Freeform 2911"/>
              <p:cNvSpPr>
                <a:spLocks/>
              </p:cNvSpPr>
              <p:nvPr/>
            </p:nvSpPr>
            <p:spPr bwMode="auto">
              <a:xfrm>
                <a:off x="2064" y="1568"/>
                <a:ext cx="134" cy="88"/>
              </a:xfrm>
              <a:custGeom>
                <a:avLst/>
                <a:gdLst>
                  <a:gd name="T0" fmla="*/ 126 w 134"/>
                  <a:gd name="T1" fmla="*/ 2 h 88"/>
                  <a:gd name="T2" fmla="*/ 124 w 134"/>
                  <a:gd name="T3" fmla="*/ 6 h 88"/>
                  <a:gd name="T4" fmla="*/ 122 w 134"/>
                  <a:gd name="T5" fmla="*/ 12 h 88"/>
                  <a:gd name="T6" fmla="*/ 122 w 134"/>
                  <a:gd name="T7" fmla="*/ 24 h 88"/>
                  <a:gd name="T8" fmla="*/ 118 w 134"/>
                  <a:gd name="T9" fmla="*/ 26 h 88"/>
                  <a:gd name="T10" fmla="*/ 116 w 134"/>
                  <a:gd name="T11" fmla="*/ 28 h 88"/>
                  <a:gd name="T12" fmla="*/ 110 w 134"/>
                  <a:gd name="T13" fmla="*/ 30 h 88"/>
                  <a:gd name="T14" fmla="*/ 98 w 134"/>
                  <a:gd name="T15" fmla="*/ 28 h 88"/>
                  <a:gd name="T16" fmla="*/ 92 w 134"/>
                  <a:gd name="T17" fmla="*/ 24 h 88"/>
                  <a:gd name="T18" fmla="*/ 90 w 134"/>
                  <a:gd name="T19" fmla="*/ 18 h 88"/>
                  <a:gd name="T20" fmla="*/ 88 w 134"/>
                  <a:gd name="T21" fmla="*/ 10 h 88"/>
                  <a:gd name="T22" fmla="*/ 88 w 134"/>
                  <a:gd name="T23" fmla="*/ 2 h 88"/>
                  <a:gd name="T24" fmla="*/ 86 w 134"/>
                  <a:gd name="T25" fmla="*/ 0 h 88"/>
                  <a:gd name="T26" fmla="*/ 88 w 134"/>
                  <a:gd name="T27" fmla="*/ 10 h 88"/>
                  <a:gd name="T28" fmla="*/ 88 w 134"/>
                  <a:gd name="T29" fmla="*/ 24 h 88"/>
                  <a:gd name="T30" fmla="*/ 86 w 134"/>
                  <a:gd name="T31" fmla="*/ 28 h 88"/>
                  <a:gd name="T32" fmla="*/ 82 w 134"/>
                  <a:gd name="T33" fmla="*/ 28 h 88"/>
                  <a:gd name="T34" fmla="*/ 78 w 134"/>
                  <a:gd name="T35" fmla="*/ 40 h 88"/>
                  <a:gd name="T36" fmla="*/ 70 w 134"/>
                  <a:gd name="T37" fmla="*/ 50 h 88"/>
                  <a:gd name="T38" fmla="*/ 60 w 134"/>
                  <a:gd name="T39" fmla="*/ 58 h 88"/>
                  <a:gd name="T40" fmla="*/ 50 w 134"/>
                  <a:gd name="T41" fmla="*/ 64 h 88"/>
                  <a:gd name="T42" fmla="*/ 26 w 134"/>
                  <a:gd name="T43" fmla="*/ 76 h 88"/>
                  <a:gd name="T44" fmla="*/ 12 w 134"/>
                  <a:gd name="T45" fmla="*/ 82 h 88"/>
                  <a:gd name="T46" fmla="*/ 0 w 134"/>
                  <a:gd name="T47" fmla="*/ 88 h 88"/>
                  <a:gd name="T48" fmla="*/ 28 w 134"/>
                  <a:gd name="T49" fmla="*/ 86 h 88"/>
                  <a:gd name="T50" fmla="*/ 52 w 134"/>
                  <a:gd name="T51" fmla="*/ 84 h 88"/>
                  <a:gd name="T52" fmla="*/ 78 w 134"/>
                  <a:gd name="T53" fmla="*/ 76 h 88"/>
                  <a:gd name="T54" fmla="*/ 98 w 134"/>
                  <a:gd name="T55" fmla="*/ 68 h 88"/>
                  <a:gd name="T56" fmla="*/ 134 w 134"/>
                  <a:gd name="T57" fmla="*/ 52 h 88"/>
                  <a:gd name="T58" fmla="*/ 134 w 134"/>
                  <a:gd name="T59" fmla="*/ 38 h 88"/>
                  <a:gd name="T60" fmla="*/ 134 w 134"/>
                  <a:gd name="T61" fmla="*/ 26 h 88"/>
                  <a:gd name="T62" fmla="*/ 132 w 134"/>
                  <a:gd name="T63" fmla="*/ 14 h 88"/>
                  <a:gd name="T64" fmla="*/ 126 w 134"/>
                  <a:gd name="T65" fmla="*/ 2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88"/>
                  <a:gd name="T101" fmla="*/ 134 w 134"/>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88">
                    <a:moveTo>
                      <a:pt x="126" y="2"/>
                    </a:moveTo>
                    <a:lnTo>
                      <a:pt x="124" y="6"/>
                    </a:lnTo>
                    <a:lnTo>
                      <a:pt x="122" y="12"/>
                    </a:lnTo>
                    <a:lnTo>
                      <a:pt x="122" y="24"/>
                    </a:lnTo>
                    <a:lnTo>
                      <a:pt x="118" y="26"/>
                    </a:lnTo>
                    <a:lnTo>
                      <a:pt x="116" y="28"/>
                    </a:lnTo>
                    <a:lnTo>
                      <a:pt x="110" y="30"/>
                    </a:lnTo>
                    <a:lnTo>
                      <a:pt x="98" y="28"/>
                    </a:lnTo>
                    <a:lnTo>
                      <a:pt x="92" y="24"/>
                    </a:lnTo>
                    <a:lnTo>
                      <a:pt x="90" y="18"/>
                    </a:lnTo>
                    <a:lnTo>
                      <a:pt x="88" y="10"/>
                    </a:lnTo>
                    <a:lnTo>
                      <a:pt x="88" y="2"/>
                    </a:lnTo>
                    <a:lnTo>
                      <a:pt x="86" y="0"/>
                    </a:lnTo>
                    <a:lnTo>
                      <a:pt x="88" y="10"/>
                    </a:lnTo>
                    <a:lnTo>
                      <a:pt x="88" y="24"/>
                    </a:lnTo>
                    <a:lnTo>
                      <a:pt x="86" y="28"/>
                    </a:lnTo>
                    <a:lnTo>
                      <a:pt x="82" y="28"/>
                    </a:lnTo>
                    <a:lnTo>
                      <a:pt x="78" y="40"/>
                    </a:lnTo>
                    <a:lnTo>
                      <a:pt x="70" y="50"/>
                    </a:lnTo>
                    <a:lnTo>
                      <a:pt x="60" y="58"/>
                    </a:lnTo>
                    <a:lnTo>
                      <a:pt x="50" y="64"/>
                    </a:lnTo>
                    <a:lnTo>
                      <a:pt x="26" y="76"/>
                    </a:lnTo>
                    <a:lnTo>
                      <a:pt x="12" y="82"/>
                    </a:lnTo>
                    <a:lnTo>
                      <a:pt x="0" y="88"/>
                    </a:lnTo>
                    <a:lnTo>
                      <a:pt x="28" y="86"/>
                    </a:lnTo>
                    <a:lnTo>
                      <a:pt x="52" y="84"/>
                    </a:lnTo>
                    <a:lnTo>
                      <a:pt x="78" y="76"/>
                    </a:lnTo>
                    <a:lnTo>
                      <a:pt x="98" y="68"/>
                    </a:lnTo>
                    <a:lnTo>
                      <a:pt x="134" y="52"/>
                    </a:lnTo>
                    <a:lnTo>
                      <a:pt x="134" y="38"/>
                    </a:lnTo>
                    <a:lnTo>
                      <a:pt x="134" y="26"/>
                    </a:lnTo>
                    <a:lnTo>
                      <a:pt x="132" y="14"/>
                    </a:lnTo>
                    <a:lnTo>
                      <a:pt x="126" y="2"/>
                    </a:lnTo>
                    <a:close/>
                  </a:path>
                </a:pathLst>
              </a:custGeom>
              <a:solidFill>
                <a:srgbClr val="EAE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3" name="Freeform 2912"/>
              <p:cNvSpPr>
                <a:spLocks/>
              </p:cNvSpPr>
              <p:nvPr/>
            </p:nvSpPr>
            <p:spPr bwMode="auto">
              <a:xfrm>
                <a:off x="3012" y="1216"/>
                <a:ext cx="88" cy="138"/>
              </a:xfrm>
              <a:custGeom>
                <a:avLst/>
                <a:gdLst>
                  <a:gd name="T0" fmla="*/ 4 w 88"/>
                  <a:gd name="T1" fmla="*/ 26 h 138"/>
                  <a:gd name="T2" fmla="*/ 16 w 88"/>
                  <a:gd name="T3" fmla="*/ 40 h 138"/>
                  <a:gd name="T4" fmla="*/ 28 w 88"/>
                  <a:gd name="T5" fmla="*/ 52 h 138"/>
                  <a:gd name="T6" fmla="*/ 54 w 88"/>
                  <a:gd name="T7" fmla="*/ 76 h 138"/>
                  <a:gd name="T8" fmla="*/ 64 w 88"/>
                  <a:gd name="T9" fmla="*/ 88 h 138"/>
                  <a:gd name="T10" fmla="*/ 72 w 88"/>
                  <a:gd name="T11" fmla="*/ 102 h 138"/>
                  <a:gd name="T12" fmla="*/ 74 w 88"/>
                  <a:gd name="T13" fmla="*/ 110 h 138"/>
                  <a:gd name="T14" fmla="*/ 74 w 88"/>
                  <a:gd name="T15" fmla="*/ 118 h 138"/>
                  <a:gd name="T16" fmla="*/ 74 w 88"/>
                  <a:gd name="T17" fmla="*/ 128 h 138"/>
                  <a:gd name="T18" fmla="*/ 72 w 88"/>
                  <a:gd name="T19" fmla="*/ 138 h 138"/>
                  <a:gd name="T20" fmla="*/ 74 w 88"/>
                  <a:gd name="T21" fmla="*/ 130 h 138"/>
                  <a:gd name="T22" fmla="*/ 76 w 88"/>
                  <a:gd name="T23" fmla="*/ 122 h 138"/>
                  <a:gd name="T24" fmla="*/ 74 w 88"/>
                  <a:gd name="T25" fmla="*/ 108 h 138"/>
                  <a:gd name="T26" fmla="*/ 74 w 88"/>
                  <a:gd name="T27" fmla="*/ 100 h 138"/>
                  <a:gd name="T28" fmla="*/ 74 w 88"/>
                  <a:gd name="T29" fmla="*/ 92 h 138"/>
                  <a:gd name="T30" fmla="*/ 78 w 88"/>
                  <a:gd name="T31" fmla="*/ 86 h 138"/>
                  <a:gd name="T32" fmla="*/ 82 w 88"/>
                  <a:gd name="T33" fmla="*/ 82 h 138"/>
                  <a:gd name="T34" fmla="*/ 88 w 88"/>
                  <a:gd name="T35" fmla="*/ 80 h 138"/>
                  <a:gd name="T36" fmla="*/ 60 w 88"/>
                  <a:gd name="T37" fmla="*/ 54 h 138"/>
                  <a:gd name="T38" fmla="*/ 48 w 88"/>
                  <a:gd name="T39" fmla="*/ 44 h 138"/>
                  <a:gd name="T40" fmla="*/ 38 w 88"/>
                  <a:gd name="T41" fmla="*/ 40 h 138"/>
                  <a:gd name="T42" fmla="*/ 30 w 88"/>
                  <a:gd name="T43" fmla="*/ 36 h 138"/>
                  <a:gd name="T44" fmla="*/ 22 w 88"/>
                  <a:gd name="T45" fmla="*/ 26 h 138"/>
                  <a:gd name="T46" fmla="*/ 2 w 88"/>
                  <a:gd name="T47" fmla="*/ 0 h 138"/>
                  <a:gd name="T48" fmla="*/ 0 w 88"/>
                  <a:gd name="T49" fmla="*/ 8 h 138"/>
                  <a:gd name="T50" fmla="*/ 0 w 88"/>
                  <a:gd name="T51" fmla="*/ 14 h 138"/>
                  <a:gd name="T52" fmla="*/ 4 w 88"/>
                  <a:gd name="T53" fmla="*/ 26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138"/>
                  <a:gd name="T83" fmla="*/ 88 w 88"/>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138">
                    <a:moveTo>
                      <a:pt x="4" y="26"/>
                    </a:moveTo>
                    <a:lnTo>
                      <a:pt x="16" y="40"/>
                    </a:lnTo>
                    <a:lnTo>
                      <a:pt x="28" y="52"/>
                    </a:lnTo>
                    <a:lnTo>
                      <a:pt x="54" y="76"/>
                    </a:lnTo>
                    <a:lnTo>
                      <a:pt x="64" y="88"/>
                    </a:lnTo>
                    <a:lnTo>
                      <a:pt x="72" y="102"/>
                    </a:lnTo>
                    <a:lnTo>
                      <a:pt x="74" y="110"/>
                    </a:lnTo>
                    <a:lnTo>
                      <a:pt x="74" y="118"/>
                    </a:lnTo>
                    <a:lnTo>
                      <a:pt x="74" y="128"/>
                    </a:lnTo>
                    <a:lnTo>
                      <a:pt x="72" y="138"/>
                    </a:lnTo>
                    <a:lnTo>
                      <a:pt x="74" y="130"/>
                    </a:lnTo>
                    <a:lnTo>
                      <a:pt x="76" y="122"/>
                    </a:lnTo>
                    <a:lnTo>
                      <a:pt x="74" y="108"/>
                    </a:lnTo>
                    <a:lnTo>
                      <a:pt x="74" y="100"/>
                    </a:lnTo>
                    <a:lnTo>
                      <a:pt x="74" y="92"/>
                    </a:lnTo>
                    <a:lnTo>
                      <a:pt x="78" y="86"/>
                    </a:lnTo>
                    <a:lnTo>
                      <a:pt x="82" y="82"/>
                    </a:lnTo>
                    <a:lnTo>
                      <a:pt x="88" y="80"/>
                    </a:lnTo>
                    <a:lnTo>
                      <a:pt x="60" y="54"/>
                    </a:lnTo>
                    <a:lnTo>
                      <a:pt x="48" y="44"/>
                    </a:lnTo>
                    <a:lnTo>
                      <a:pt x="38" y="40"/>
                    </a:lnTo>
                    <a:lnTo>
                      <a:pt x="30" y="36"/>
                    </a:lnTo>
                    <a:lnTo>
                      <a:pt x="22" y="26"/>
                    </a:lnTo>
                    <a:lnTo>
                      <a:pt x="2" y="0"/>
                    </a:lnTo>
                    <a:lnTo>
                      <a:pt x="0" y="8"/>
                    </a:lnTo>
                    <a:lnTo>
                      <a:pt x="0" y="14"/>
                    </a:lnTo>
                    <a:lnTo>
                      <a:pt x="4" y="2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4" name="Freeform 2913"/>
              <p:cNvSpPr>
                <a:spLocks/>
              </p:cNvSpPr>
              <p:nvPr/>
            </p:nvSpPr>
            <p:spPr bwMode="auto">
              <a:xfrm>
                <a:off x="190" y="514"/>
                <a:ext cx="3376" cy="1142"/>
              </a:xfrm>
              <a:custGeom>
                <a:avLst/>
                <a:gdLst>
                  <a:gd name="T0" fmla="*/ 1988 w 3376"/>
                  <a:gd name="T1" fmla="*/ 8 h 1142"/>
                  <a:gd name="T2" fmla="*/ 2114 w 3376"/>
                  <a:gd name="T3" fmla="*/ 68 h 1142"/>
                  <a:gd name="T4" fmla="*/ 2230 w 3376"/>
                  <a:gd name="T5" fmla="*/ 104 h 1142"/>
                  <a:gd name="T6" fmla="*/ 2374 w 3376"/>
                  <a:gd name="T7" fmla="*/ 72 h 1142"/>
                  <a:gd name="T8" fmla="*/ 2502 w 3376"/>
                  <a:gd name="T9" fmla="*/ 58 h 1142"/>
                  <a:gd name="T10" fmla="*/ 2568 w 3376"/>
                  <a:gd name="T11" fmla="*/ 160 h 1142"/>
                  <a:gd name="T12" fmla="*/ 2494 w 3376"/>
                  <a:gd name="T13" fmla="*/ 324 h 1142"/>
                  <a:gd name="T14" fmla="*/ 2530 w 3376"/>
                  <a:gd name="T15" fmla="*/ 510 h 1142"/>
                  <a:gd name="T16" fmla="*/ 2628 w 3376"/>
                  <a:gd name="T17" fmla="*/ 544 h 1142"/>
                  <a:gd name="T18" fmla="*/ 2730 w 3376"/>
                  <a:gd name="T19" fmla="*/ 684 h 1142"/>
                  <a:gd name="T20" fmla="*/ 2808 w 3376"/>
                  <a:gd name="T21" fmla="*/ 682 h 1142"/>
                  <a:gd name="T22" fmla="*/ 2952 w 3376"/>
                  <a:gd name="T23" fmla="*/ 828 h 1142"/>
                  <a:gd name="T24" fmla="*/ 3008 w 3376"/>
                  <a:gd name="T25" fmla="*/ 828 h 1142"/>
                  <a:gd name="T26" fmla="*/ 3106 w 3376"/>
                  <a:gd name="T27" fmla="*/ 866 h 1142"/>
                  <a:gd name="T28" fmla="*/ 3126 w 3376"/>
                  <a:gd name="T29" fmla="*/ 960 h 1142"/>
                  <a:gd name="T30" fmla="*/ 3278 w 3376"/>
                  <a:gd name="T31" fmla="*/ 984 h 1142"/>
                  <a:gd name="T32" fmla="*/ 3374 w 3376"/>
                  <a:gd name="T33" fmla="*/ 1004 h 1142"/>
                  <a:gd name="T34" fmla="*/ 3306 w 3376"/>
                  <a:gd name="T35" fmla="*/ 1076 h 1142"/>
                  <a:gd name="T36" fmla="*/ 3160 w 3376"/>
                  <a:gd name="T37" fmla="*/ 1092 h 1142"/>
                  <a:gd name="T38" fmla="*/ 2966 w 3376"/>
                  <a:gd name="T39" fmla="*/ 1132 h 1142"/>
                  <a:gd name="T40" fmla="*/ 2848 w 3376"/>
                  <a:gd name="T41" fmla="*/ 1114 h 1142"/>
                  <a:gd name="T42" fmla="*/ 2710 w 3376"/>
                  <a:gd name="T43" fmla="*/ 1132 h 1142"/>
                  <a:gd name="T44" fmla="*/ 2570 w 3376"/>
                  <a:gd name="T45" fmla="*/ 1120 h 1142"/>
                  <a:gd name="T46" fmla="*/ 2460 w 3376"/>
                  <a:gd name="T47" fmla="*/ 1094 h 1142"/>
                  <a:gd name="T48" fmla="*/ 2316 w 3376"/>
                  <a:gd name="T49" fmla="*/ 1108 h 1142"/>
                  <a:gd name="T50" fmla="*/ 2084 w 3376"/>
                  <a:gd name="T51" fmla="*/ 1078 h 1142"/>
                  <a:gd name="T52" fmla="*/ 1848 w 3376"/>
                  <a:gd name="T53" fmla="*/ 1142 h 1142"/>
                  <a:gd name="T54" fmla="*/ 1570 w 3376"/>
                  <a:gd name="T55" fmla="*/ 1128 h 1142"/>
                  <a:gd name="T56" fmla="*/ 1422 w 3376"/>
                  <a:gd name="T57" fmla="*/ 1068 h 1142"/>
                  <a:gd name="T58" fmla="*/ 1400 w 3376"/>
                  <a:gd name="T59" fmla="*/ 996 h 1142"/>
                  <a:gd name="T60" fmla="*/ 1314 w 3376"/>
                  <a:gd name="T61" fmla="*/ 1006 h 1142"/>
                  <a:gd name="T62" fmla="*/ 1194 w 3376"/>
                  <a:gd name="T63" fmla="*/ 1070 h 1142"/>
                  <a:gd name="T64" fmla="*/ 876 w 3376"/>
                  <a:gd name="T65" fmla="*/ 1082 h 1142"/>
                  <a:gd name="T66" fmla="*/ 648 w 3376"/>
                  <a:gd name="T67" fmla="*/ 1064 h 1142"/>
                  <a:gd name="T68" fmla="*/ 466 w 3376"/>
                  <a:gd name="T69" fmla="*/ 1052 h 1142"/>
                  <a:gd name="T70" fmla="*/ 338 w 3376"/>
                  <a:gd name="T71" fmla="*/ 1092 h 1142"/>
                  <a:gd name="T72" fmla="*/ 234 w 3376"/>
                  <a:gd name="T73" fmla="*/ 1066 h 1142"/>
                  <a:gd name="T74" fmla="*/ 162 w 3376"/>
                  <a:gd name="T75" fmla="*/ 1022 h 1142"/>
                  <a:gd name="T76" fmla="*/ 70 w 3376"/>
                  <a:gd name="T77" fmla="*/ 988 h 1142"/>
                  <a:gd name="T78" fmla="*/ 4 w 3376"/>
                  <a:gd name="T79" fmla="*/ 890 h 1142"/>
                  <a:gd name="T80" fmla="*/ 82 w 3376"/>
                  <a:gd name="T81" fmla="*/ 808 h 1142"/>
                  <a:gd name="T82" fmla="*/ 136 w 3376"/>
                  <a:gd name="T83" fmla="*/ 698 h 1142"/>
                  <a:gd name="T84" fmla="*/ 130 w 3376"/>
                  <a:gd name="T85" fmla="*/ 580 h 1142"/>
                  <a:gd name="T86" fmla="*/ 222 w 3376"/>
                  <a:gd name="T87" fmla="*/ 386 h 1142"/>
                  <a:gd name="T88" fmla="*/ 344 w 3376"/>
                  <a:gd name="T89" fmla="*/ 288 h 1142"/>
                  <a:gd name="T90" fmla="*/ 434 w 3376"/>
                  <a:gd name="T91" fmla="*/ 258 h 1142"/>
                  <a:gd name="T92" fmla="*/ 552 w 3376"/>
                  <a:gd name="T93" fmla="*/ 216 h 1142"/>
                  <a:gd name="T94" fmla="*/ 714 w 3376"/>
                  <a:gd name="T95" fmla="*/ 264 h 1142"/>
                  <a:gd name="T96" fmla="*/ 856 w 3376"/>
                  <a:gd name="T97" fmla="*/ 266 h 1142"/>
                  <a:gd name="T98" fmla="*/ 912 w 3376"/>
                  <a:gd name="T99" fmla="*/ 320 h 1142"/>
                  <a:gd name="T100" fmla="*/ 898 w 3376"/>
                  <a:gd name="T101" fmla="*/ 446 h 1142"/>
                  <a:gd name="T102" fmla="*/ 818 w 3376"/>
                  <a:gd name="T103" fmla="*/ 554 h 1142"/>
                  <a:gd name="T104" fmla="*/ 912 w 3376"/>
                  <a:gd name="T105" fmla="*/ 654 h 1142"/>
                  <a:gd name="T106" fmla="*/ 1020 w 3376"/>
                  <a:gd name="T107" fmla="*/ 670 h 1142"/>
                  <a:gd name="T108" fmla="*/ 1154 w 3376"/>
                  <a:gd name="T109" fmla="*/ 638 h 1142"/>
                  <a:gd name="T110" fmla="*/ 1162 w 3376"/>
                  <a:gd name="T111" fmla="*/ 528 h 1142"/>
                  <a:gd name="T112" fmla="*/ 1210 w 3376"/>
                  <a:gd name="T113" fmla="*/ 382 h 1142"/>
                  <a:gd name="T114" fmla="*/ 1338 w 3376"/>
                  <a:gd name="T115" fmla="*/ 278 h 1142"/>
                  <a:gd name="T116" fmla="*/ 1512 w 3376"/>
                  <a:gd name="T117" fmla="*/ 176 h 1142"/>
                  <a:gd name="T118" fmla="*/ 1656 w 3376"/>
                  <a:gd name="T119" fmla="*/ 118 h 1142"/>
                  <a:gd name="T120" fmla="*/ 1800 w 3376"/>
                  <a:gd name="T121" fmla="*/ 20 h 1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6"/>
                  <a:gd name="T184" fmla="*/ 0 h 1142"/>
                  <a:gd name="T185" fmla="*/ 3376 w 3376"/>
                  <a:gd name="T186" fmla="*/ 1142 h 1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6" h="1142">
                    <a:moveTo>
                      <a:pt x="1818" y="22"/>
                    </a:moveTo>
                    <a:lnTo>
                      <a:pt x="1858" y="18"/>
                    </a:lnTo>
                    <a:lnTo>
                      <a:pt x="1896" y="12"/>
                    </a:lnTo>
                    <a:lnTo>
                      <a:pt x="1916" y="8"/>
                    </a:lnTo>
                    <a:lnTo>
                      <a:pt x="1934" y="2"/>
                    </a:lnTo>
                    <a:lnTo>
                      <a:pt x="1944" y="0"/>
                    </a:lnTo>
                    <a:lnTo>
                      <a:pt x="1952" y="0"/>
                    </a:lnTo>
                    <a:lnTo>
                      <a:pt x="1962" y="0"/>
                    </a:lnTo>
                    <a:lnTo>
                      <a:pt x="1970" y="2"/>
                    </a:lnTo>
                    <a:lnTo>
                      <a:pt x="1988" y="8"/>
                    </a:lnTo>
                    <a:lnTo>
                      <a:pt x="2004" y="16"/>
                    </a:lnTo>
                    <a:lnTo>
                      <a:pt x="2018" y="26"/>
                    </a:lnTo>
                    <a:lnTo>
                      <a:pt x="2030" y="34"/>
                    </a:lnTo>
                    <a:lnTo>
                      <a:pt x="2040" y="44"/>
                    </a:lnTo>
                    <a:lnTo>
                      <a:pt x="2042" y="52"/>
                    </a:lnTo>
                    <a:lnTo>
                      <a:pt x="2058" y="50"/>
                    </a:lnTo>
                    <a:lnTo>
                      <a:pt x="2072" y="52"/>
                    </a:lnTo>
                    <a:lnTo>
                      <a:pt x="2088" y="56"/>
                    </a:lnTo>
                    <a:lnTo>
                      <a:pt x="2102" y="60"/>
                    </a:lnTo>
                    <a:lnTo>
                      <a:pt x="2114" y="68"/>
                    </a:lnTo>
                    <a:lnTo>
                      <a:pt x="2128" y="74"/>
                    </a:lnTo>
                    <a:lnTo>
                      <a:pt x="2150" y="92"/>
                    </a:lnTo>
                    <a:lnTo>
                      <a:pt x="2168" y="110"/>
                    </a:lnTo>
                    <a:lnTo>
                      <a:pt x="2182" y="128"/>
                    </a:lnTo>
                    <a:lnTo>
                      <a:pt x="2194" y="144"/>
                    </a:lnTo>
                    <a:lnTo>
                      <a:pt x="2198" y="132"/>
                    </a:lnTo>
                    <a:lnTo>
                      <a:pt x="2204" y="122"/>
                    </a:lnTo>
                    <a:lnTo>
                      <a:pt x="2212" y="114"/>
                    </a:lnTo>
                    <a:lnTo>
                      <a:pt x="2220" y="108"/>
                    </a:lnTo>
                    <a:lnTo>
                      <a:pt x="2230" y="104"/>
                    </a:lnTo>
                    <a:lnTo>
                      <a:pt x="2240" y="100"/>
                    </a:lnTo>
                    <a:lnTo>
                      <a:pt x="2260" y="94"/>
                    </a:lnTo>
                    <a:lnTo>
                      <a:pt x="2282" y="94"/>
                    </a:lnTo>
                    <a:lnTo>
                      <a:pt x="2300" y="94"/>
                    </a:lnTo>
                    <a:lnTo>
                      <a:pt x="2316" y="96"/>
                    </a:lnTo>
                    <a:lnTo>
                      <a:pt x="2322" y="88"/>
                    </a:lnTo>
                    <a:lnTo>
                      <a:pt x="2330" y="82"/>
                    </a:lnTo>
                    <a:lnTo>
                      <a:pt x="2340" y="78"/>
                    </a:lnTo>
                    <a:lnTo>
                      <a:pt x="2350" y="76"/>
                    </a:lnTo>
                    <a:lnTo>
                      <a:pt x="2374" y="72"/>
                    </a:lnTo>
                    <a:lnTo>
                      <a:pt x="2398" y="72"/>
                    </a:lnTo>
                    <a:lnTo>
                      <a:pt x="2422" y="74"/>
                    </a:lnTo>
                    <a:lnTo>
                      <a:pt x="2442" y="76"/>
                    </a:lnTo>
                    <a:lnTo>
                      <a:pt x="2460" y="80"/>
                    </a:lnTo>
                    <a:lnTo>
                      <a:pt x="2470" y="70"/>
                    </a:lnTo>
                    <a:lnTo>
                      <a:pt x="2476" y="62"/>
                    </a:lnTo>
                    <a:lnTo>
                      <a:pt x="2484" y="58"/>
                    </a:lnTo>
                    <a:lnTo>
                      <a:pt x="2490" y="56"/>
                    </a:lnTo>
                    <a:lnTo>
                      <a:pt x="2496" y="58"/>
                    </a:lnTo>
                    <a:lnTo>
                      <a:pt x="2502" y="58"/>
                    </a:lnTo>
                    <a:lnTo>
                      <a:pt x="2516" y="64"/>
                    </a:lnTo>
                    <a:lnTo>
                      <a:pt x="2524" y="68"/>
                    </a:lnTo>
                    <a:lnTo>
                      <a:pt x="2532" y="76"/>
                    </a:lnTo>
                    <a:lnTo>
                      <a:pt x="2538" y="88"/>
                    </a:lnTo>
                    <a:lnTo>
                      <a:pt x="2544" y="102"/>
                    </a:lnTo>
                    <a:lnTo>
                      <a:pt x="2552" y="124"/>
                    </a:lnTo>
                    <a:lnTo>
                      <a:pt x="2554" y="136"/>
                    </a:lnTo>
                    <a:lnTo>
                      <a:pt x="2564" y="142"/>
                    </a:lnTo>
                    <a:lnTo>
                      <a:pt x="2566" y="152"/>
                    </a:lnTo>
                    <a:lnTo>
                      <a:pt x="2568" y="160"/>
                    </a:lnTo>
                    <a:lnTo>
                      <a:pt x="2566" y="170"/>
                    </a:lnTo>
                    <a:lnTo>
                      <a:pt x="2562" y="178"/>
                    </a:lnTo>
                    <a:lnTo>
                      <a:pt x="2556" y="188"/>
                    </a:lnTo>
                    <a:lnTo>
                      <a:pt x="2546" y="202"/>
                    </a:lnTo>
                    <a:lnTo>
                      <a:pt x="2534" y="218"/>
                    </a:lnTo>
                    <a:lnTo>
                      <a:pt x="2514" y="238"/>
                    </a:lnTo>
                    <a:lnTo>
                      <a:pt x="2492" y="260"/>
                    </a:lnTo>
                    <a:lnTo>
                      <a:pt x="2494" y="274"/>
                    </a:lnTo>
                    <a:lnTo>
                      <a:pt x="2494" y="290"/>
                    </a:lnTo>
                    <a:lnTo>
                      <a:pt x="2494" y="324"/>
                    </a:lnTo>
                    <a:lnTo>
                      <a:pt x="2494" y="342"/>
                    </a:lnTo>
                    <a:lnTo>
                      <a:pt x="2494" y="358"/>
                    </a:lnTo>
                    <a:lnTo>
                      <a:pt x="2498" y="374"/>
                    </a:lnTo>
                    <a:lnTo>
                      <a:pt x="2502" y="388"/>
                    </a:lnTo>
                    <a:lnTo>
                      <a:pt x="2508" y="402"/>
                    </a:lnTo>
                    <a:lnTo>
                      <a:pt x="2512" y="422"/>
                    </a:lnTo>
                    <a:lnTo>
                      <a:pt x="2520" y="468"/>
                    </a:lnTo>
                    <a:lnTo>
                      <a:pt x="2524" y="506"/>
                    </a:lnTo>
                    <a:lnTo>
                      <a:pt x="2524" y="524"/>
                    </a:lnTo>
                    <a:lnTo>
                      <a:pt x="2530" y="510"/>
                    </a:lnTo>
                    <a:lnTo>
                      <a:pt x="2536" y="500"/>
                    </a:lnTo>
                    <a:lnTo>
                      <a:pt x="2544" y="492"/>
                    </a:lnTo>
                    <a:lnTo>
                      <a:pt x="2552" y="488"/>
                    </a:lnTo>
                    <a:lnTo>
                      <a:pt x="2560" y="486"/>
                    </a:lnTo>
                    <a:lnTo>
                      <a:pt x="2568" y="484"/>
                    </a:lnTo>
                    <a:lnTo>
                      <a:pt x="2580" y="484"/>
                    </a:lnTo>
                    <a:lnTo>
                      <a:pt x="2586" y="486"/>
                    </a:lnTo>
                    <a:lnTo>
                      <a:pt x="2592" y="494"/>
                    </a:lnTo>
                    <a:lnTo>
                      <a:pt x="2610" y="516"/>
                    </a:lnTo>
                    <a:lnTo>
                      <a:pt x="2628" y="544"/>
                    </a:lnTo>
                    <a:lnTo>
                      <a:pt x="2640" y="570"/>
                    </a:lnTo>
                    <a:lnTo>
                      <a:pt x="2646" y="584"/>
                    </a:lnTo>
                    <a:lnTo>
                      <a:pt x="2650" y="600"/>
                    </a:lnTo>
                    <a:lnTo>
                      <a:pt x="2654" y="638"/>
                    </a:lnTo>
                    <a:lnTo>
                      <a:pt x="2658" y="682"/>
                    </a:lnTo>
                    <a:lnTo>
                      <a:pt x="2668" y="678"/>
                    </a:lnTo>
                    <a:lnTo>
                      <a:pt x="2680" y="676"/>
                    </a:lnTo>
                    <a:lnTo>
                      <a:pt x="2702" y="678"/>
                    </a:lnTo>
                    <a:lnTo>
                      <a:pt x="2722" y="682"/>
                    </a:lnTo>
                    <a:lnTo>
                      <a:pt x="2730" y="684"/>
                    </a:lnTo>
                    <a:lnTo>
                      <a:pt x="2732" y="680"/>
                    </a:lnTo>
                    <a:lnTo>
                      <a:pt x="2738" y="670"/>
                    </a:lnTo>
                    <a:lnTo>
                      <a:pt x="2744" y="664"/>
                    </a:lnTo>
                    <a:lnTo>
                      <a:pt x="2750" y="660"/>
                    </a:lnTo>
                    <a:lnTo>
                      <a:pt x="2760" y="658"/>
                    </a:lnTo>
                    <a:lnTo>
                      <a:pt x="2772" y="656"/>
                    </a:lnTo>
                    <a:lnTo>
                      <a:pt x="2778" y="658"/>
                    </a:lnTo>
                    <a:lnTo>
                      <a:pt x="2784" y="660"/>
                    </a:lnTo>
                    <a:lnTo>
                      <a:pt x="2796" y="668"/>
                    </a:lnTo>
                    <a:lnTo>
                      <a:pt x="2808" y="682"/>
                    </a:lnTo>
                    <a:lnTo>
                      <a:pt x="2820" y="698"/>
                    </a:lnTo>
                    <a:lnTo>
                      <a:pt x="2842" y="726"/>
                    </a:lnTo>
                    <a:lnTo>
                      <a:pt x="2852" y="736"/>
                    </a:lnTo>
                    <a:lnTo>
                      <a:pt x="2856" y="740"/>
                    </a:lnTo>
                    <a:lnTo>
                      <a:pt x="2860" y="742"/>
                    </a:lnTo>
                    <a:lnTo>
                      <a:pt x="2870" y="746"/>
                    </a:lnTo>
                    <a:lnTo>
                      <a:pt x="2882" y="756"/>
                    </a:lnTo>
                    <a:lnTo>
                      <a:pt x="2910" y="782"/>
                    </a:lnTo>
                    <a:lnTo>
                      <a:pt x="2936" y="810"/>
                    </a:lnTo>
                    <a:lnTo>
                      <a:pt x="2952" y="828"/>
                    </a:lnTo>
                    <a:lnTo>
                      <a:pt x="2956" y="834"/>
                    </a:lnTo>
                    <a:lnTo>
                      <a:pt x="2962" y="838"/>
                    </a:lnTo>
                    <a:lnTo>
                      <a:pt x="2970" y="842"/>
                    </a:lnTo>
                    <a:lnTo>
                      <a:pt x="2978" y="844"/>
                    </a:lnTo>
                    <a:lnTo>
                      <a:pt x="2986" y="846"/>
                    </a:lnTo>
                    <a:lnTo>
                      <a:pt x="2992" y="846"/>
                    </a:lnTo>
                    <a:lnTo>
                      <a:pt x="2998" y="844"/>
                    </a:lnTo>
                    <a:lnTo>
                      <a:pt x="3002" y="840"/>
                    </a:lnTo>
                    <a:lnTo>
                      <a:pt x="3004" y="834"/>
                    </a:lnTo>
                    <a:lnTo>
                      <a:pt x="3008" y="828"/>
                    </a:lnTo>
                    <a:lnTo>
                      <a:pt x="3014" y="824"/>
                    </a:lnTo>
                    <a:lnTo>
                      <a:pt x="3020" y="820"/>
                    </a:lnTo>
                    <a:lnTo>
                      <a:pt x="3028" y="818"/>
                    </a:lnTo>
                    <a:lnTo>
                      <a:pt x="3038" y="818"/>
                    </a:lnTo>
                    <a:lnTo>
                      <a:pt x="3048" y="820"/>
                    </a:lnTo>
                    <a:lnTo>
                      <a:pt x="3060" y="822"/>
                    </a:lnTo>
                    <a:lnTo>
                      <a:pt x="3072" y="828"/>
                    </a:lnTo>
                    <a:lnTo>
                      <a:pt x="3084" y="840"/>
                    </a:lnTo>
                    <a:lnTo>
                      <a:pt x="3096" y="852"/>
                    </a:lnTo>
                    <a:lnTo>
                      <a:pt x="3106" y="866"/>
                    </a:lnTo>
                    <a:lnTo>
                      <a:pt x="3112" y="882"/>
                    </a:lnTo>
                    <a:lnTo>
                      <a:pt x="3118" y="896"/>
                    </a:lnTo>
                    <a:lnTo>
                      <a:pt x="3120" y="908"/>
                    </a:lnTo>
                    <a:lnTo>
                      <a:pt x="3120" y="912"/>
                    </a:lnTo>
                    <a:lnTo>
                      <a:pt x="3118" y="916"/>
                    </a:lnTo>
                    <a:lnTo>
                      <a:pt x="3114" y="924"/>
                    </a:lnTo>
                    <a:lnTo>
                      <a:pt x="3114" y="932"/>
                    </a:lnTo>
                    <a:lnTo>
                      <a:pt x="3116" y="940"/>
                    </a:lnTo>
                    <a:lnTo>
                      <a:pt x="3118" y="948"/>
                    </a:lnTo>
                    <a:lnTo>
                      <a:pt x="3126" y="960"/>
                    </a:lnTo>
                    <a:lnTo>
                      <a:pt x="3128" y="964"/>
                    </a:lnTo>
                    <a:lnTo>
                      <a:pt x="3142" y="960"/>
                    </a:lnTo>
                    <a:lnTo>
                      <a:pt x="3154" y="956"/>
                    </a:lnTo>
                    <a:lnTo>
                      <a:pt x="3168" y="956"/>
                    </a:lnTo>
                    <a:lnTo>
                      <a:pt x="3182" y="956"/>
                    </a:lnTo>
                    <a:lnTo>
                      <a:pt x="3206" y="958"/>
                    </a:lnTo>
                    <a:lnTo>
                      <a:pt x="3230" y="964"/>
                    </a:lnTo>
                    <a:lnTo>
                      <a:pt x="3250" y="970"/>
                    </a:lnTo>
                    <a:lnTo>
                      <a:pt x="3264" y="976"/>
                    </a:lnTo>
                    <a:lnTo>
                      <a:pt x="3278" y="984"/>
                    </a:lnTo>
                    <a:lnTo>
                      <a:pt x="3294" y="976"/>
                    </a:lnTo>
                    <a:lnTo>
                      <a:pt x="3310" y="970"/>
                    </a:lnTo>
                    <a:lnTo>
                      <a:pt x="3324" y="968"/>
                    </a:lnTo>
                    <a:lnTo>
                      <a:pt x="3334" y="968"/>
                    </a:lnTo>
                    <a:lnTo>
                      <a:pt x="3346" y="970"/>
                    </a:lnTo>
                    <a:lnTo>
                      <a:pt x="3354" y="974"/>
                    </a:lnTo>
                    <a:lnTo>
                      <a:pt x="3362" y="980"/>
                    </a:lnTo>
                    <a:lnTo>
                      <a:pt x="3368" y="988"/>
                    </a:lnTo>
                    <a:lnTo>
                      <a:pt x="3372" y="994"/>
                    </a:lnTo>
                    <a:lnTo>
                      <a:pt x="3374" y="1004"/>
                    </a:lnTo>
                    <a:lnTo>
                      <a:pt x="3376" y="1012"/>
                    </a:lnTo>
                    <a:lnTo>
                      <a:pt x="3376" y="1022"/>
                    </a:lnTo>
                    <a:lnTo>
                      <a:pt x="3374" y="1030"/>
                    </a:lnTo>
                    <a:lnTo>
                      <a:pt x="3370" y="1040"/>
                    </a:lnTo>
                    <a:lnTo>
                      <a:pt x="3366" y="1048"/>
                    </a:lnTo>
                    <a:lnTo>
                      <a:pt x="3358" y="1056"/>
                    </a:lnTo>
                    <a:lnTo>
                      <a:pt x="3352" y="1062"/>
                    </a:lnTo>
                    <a:lnTo>
                      <a:pt x="3342" y="1066"/>
                    </a:lnTo>
                    <a:lnTo>
                      <a:pt x="3324" y="1074"/>
                    </a:lnTo>
                    <a:lnTo>
                      <a:pt x="3306" y="1076"/>
                    </a:lnTo>
                    <a:lnTo>
                      <a:pt x="3288" y="1078"/>
                    </a:lnTo>
                    <a:lnTo>
                      <a:pt x="3272" y="1076"/>
                    </a:lnTo>
                    <a:lnTo>
                      <a:pt x="3260" y="1074"/>
                    </a:lnTo>
                    <a:lnTo>
                      <a:pt x="3248" y="1072"/>
                    </a:lnTo>
                    <a:lnTo>
                      <a:pt x="3246" y="1072"/>
                    </a:lnTo>
                    <a:lnTo>
                      <a:pt x="3238" y="1072"/>
                    </a:lnTo>
                    <a:lnTo>
                      <a:pt x="3222" y="1076"/>
                    </a:lnTo>
                    <a:lnTo>
                      <a:pt x="3196" y="1086"/>
                    </a:lnTo>
                    <a:lnTo>
                      <a:pt x="3178" y="1090"/>
                    </a:lnTo>
                    <a:lnTo>
                      <a:pt x="3160" y="1092"/>
                    </a:lnTo>
                    <a:lnTo>
                      <a:pt x="3144" y="1090"/>
                    </a:lnTo>
                    <a:lnTo>
                      <a:pt x="3128" y="1086"/>
                    </a:lnTo>
                    <a:lnTo>
                      <a:pt x="3102" y="1078"/>
                    </a:lnTo>
                    <a:lnTo>
                      <a:pt x="3092" y="1074"/>
                    </a:lnTo>
                    <a:lnTo>
                      <a:pt x="3046" y="1120"/>
                    </a:lnTo>
                    <a:lnTo>
                      <a:pt x="3032" y="1128"/>
                    </a:lnTo>
                    <a:lnTo>
                      <a:pt x="3018" y="1134"/>
                    </a:lnTo>
                    <a:lnTo>
                      <a:pt x="3002" y="1136"/>
                    </a:lnTo>
                    <a:lnTo>
                      <a:pt x="2988" y="1136"/>
                    </a:lnTo>
                    <a:lnTo>
                      <a:pt x="2966" y="1132"/>
                    </a:lnTo>
                    <a:lnTo>
                      <a:pt x="2956" y="1130"/>
                    </a:lnTo>
                    <a:lnTo>
                      <a:pt x="2934" y="1134"/>
                    </a:lnTo>
                    <a:lnTo>
                      <a:pt x="2916" y="1134"/>
                    </a:lnTo>
                    <a:lnTo>
                      <a:pt x="2898" y="1130"/>
                    </a:lnTo>
                    <a:lnTo>
                      <a:pt x="2882" y="1126"/>
                    </a:lnTo>
                    <a:lnTo>
                      <a:pt x="2870" y="1122"/>
                    </a:lnTo>
                    <a:lnTo>
                      <a:pt x="2862" y="1118"/>
                    </a:lnTo>
                    <a:lnTo>
                      <a:pt x="2854" y="1114"/>
                    </a:lnTo>
                    <a:lnTo>
                      <a:pt x="2852" y="1114"/>
                    </a:lnTo>
                    <a:lnTo>
                      <a:pt x="2848" y="1114"/>
                    </a:lnTo>
                    <a:lnTo>
                      <a:pt x="2838" y="1120"/>
                    </a:lnTo>
                    <a:lnTo>
                      <a:pt x="2822" y="1130"/>
                    </a:lnTo>
                    <a:lnTo>
                      <a:pt x="2810" y="1136"/>
                    </a:lnTo>
                    <a:lnTo>
                      <a:pt x="2800" y="1136"/>
                    </a:lnTo>
                    <a:lnTo>
                      <a:pt x="2788" y="1136"/>
                    </a:lnTo>
                    <a:lnTo>
                      <a:pt x="2776" y="1134"/>
                    </a:lnTo>
                    <a:lnTo>
                      <a:pt x="2762" y="1132"/>
                    </a:lnTo>
                    <a:lnTo>
                      <a:pt x="2746" y="1130"/>
                    </a:lnTo>
                    <a:lnTo>
                      <a:pt x="2730" y="1130"/>
                    </a:lnTo>
                    <a:lnTo>
                      <a:pt x="2710" y="1132"/>
                    </a:lnTo>
                    <a:lnTo>
                      <a:pt x="2692" y="1136"/>
                    </a:lnTo>
                    <a:lnTo>
                      <a:pt x="2676" y="1136"/>
                    </a:lnTo>
                    <a:lnTo>
                      <a:pt x="2662" y="1134"/>
                    </a:lnTo>
                    <a:lnTo>
                      <a:pt x="2650" y="1130"/>
                    </a:lnTo>
                    <a:lnTo>
                      <a:pt x="2630" y="1124"/>
                    </a:lnTo>
                    <a:lnTo>
                      <a:pt x="2620" y="1122"/>
                    </a:lnTo>
                    <a:lnTo>
                      <a:pt x="2610" y="1122"/>
                    </a:lnTo>
                    <a:lnTo>
                      <a:pt x="2598" y="1122"/>
                    </a:lnTo>
                    <a:lnTo>
                      <a:pt x="2584" y="1122"/>
                    </a:lnTo>
                    <a:lnTo>
                      <a:pt x="2570" y="1120"/>
                    </a:lnTo>
                    <a:lnTo>
                      <a:pt x="2556" y="1116"/>
                    </a:lnTo>
                    <a:lnTo>
                      <a:pt x="2542" y="1112"/>
                    </a:lnTo>
                    <a:lnTo>
                      <a:pt x="2532" y="1106"/>
                    </a:lnTo>
                    <a:lnTo>
                      <a:pt x="2524" y="1102"/>
                    </a:lnTo>
                    <a:lnTo>
                      <a:pt x="2522" y="1096"/>
                    </a:lnTo>
                    <a:lnTo>
                      <a:pt x="2522" y="1094"/>
                    </a:lnTo>
                    <a:lnTo>
                      <a:pt x="2520" y="1094"/>
                    </a:lnTo>
                    <a:lnTo>
                      <a:pt x="2512" y="1092"/>
                    </a:lnTo>
                    <a:lnTo>
                      <a:pt x="2492" y="1092"/>
                    </a:lnTo>
                    <a:lnTo>
                      <a:pt x="2460" y="1094"/>
                    </a:lnTo>
                    <a:lnTo>
                      <a:pt x="2448" y="1104"/>
                    </a:lnTo>
                    <a:lnTo>
                      <a:pt x="2434" y="1112"/>
                    </a:lnTo>
                    <a:lnTo>
                      <a:pt x="2422" y="1116"/>
                    </a:lnTo>
                    <a:lnTo>
                      <a:pt x="2410" y="1120"/>
                    </a:lnTo>
                    <a:lnTo>
                      <a:pt x="2396" y="1124"/>
                    </a:lnTo>
                    <a:lnTo>
                      <a:pt x="2384" y="1124"/>
                    </a:lnTo>
                    <a:lnTo>
                      <a:pt x="2362" y="1122"/>
                    </a:lnTo>
                    <a:lnTo>
                      <a:pt x="2344" y="1118"/>
                    </a:lnTo>
                    <a:lnTo>
                      <a:pt x="2330" y="1114"/>
                    </a:lnTo>
                    <a:lnTo>
                      <a:pt x="2316" y="1108"/>
                    </a:lnTo>
                    <a:lnTo>
                      <a:pt x="2292" y="1108"/>
                    </a:lnTo>
                    <a:lnTo>
                      <a:pt x="2264" y="1106"/>
                    </a:lnTo>
                    <a:lnTo>
                      <a:pt x="2238" y="1102"/>
                    </a:lnTo>
                    <a:lnTo>
                      <a:pt x="2212" y="1096"/>
                    </a:lnTo>
                    <a:lnTo>
                      <a:pt x="2166" y="1086"/>
                    </a:lnTo>
                    <a:lnTo>
                      <a:pt x="2140" y="1078"/>
                    </a:lnTo>
                    <a:lnTo>
                      <a:pt x="2130" y="1076"/>
                    </a:lnTo>
                    <a:lnTo>
                      <a:pt x="2118" y="1074"/>
                    </a:lnTo>
                    <a:lnTo>
                      <a:pt x="2102" y="1076"/>
                    </a:lnTo>
                    <a:lnTo>
                      <a:pt x="2084" y="1078"/>
                    </a:lnTo>
                    <a:lnTo>
                      <a:pt x="2060" y="1084"/>
                    </a:lnTo>
                    <a:lnTo>
                      <a:pt x="2034" y="1094"/>
                    </a:lnTo>
                    <a:lnTo>
                      <a:pt x="2006" y="1106"/>
                    </a:lnTo>
                    <a:lnTo>
                      <a:pt x="1972" y="1122"/>
                    </a:lnTo>
                    <a:lnTo>
                      <a:pt x="1954" y="1130"/>
                    </a:lnTo>
                    <a:lnTo>
                      <a:pt x="1936" y="1136"/>
                    </a:lnTo>
                    <a:lnTo>
                      <a:pt x="1914" y="1140"/>
                    </a:lnTo>
                    <a:lnTo>
                      <a:pt x="1892" y="1142"/>
                    </a:lnTo>
                    <a:lnTo>
                      <a:pt x="1870" y="1142"/>
                    </a:lnTo>
                    <a:lnTo>
                      <a:pt x="1848" y="1142"/>
                    </a:lnTo>
                    <a:lnTo>
                      <a:pt x="1806" y="1140"/>
                    </a:lnTo>
                    <a:lnTo>
                      <a:pt x="1768" y="1134"/>
                    </a:lnTo>
                    <a:lnTo>
                      <a:pt x="1736" y="1128"/>
                    </a:lnTo>
                    <a:lnTo>
                      <a:pt x="1706" y="1122"/>
                    </a:lnTo>
                    <a:lnTo>
                      <a:pt x="1680" y="1130"/>
                    </a:lnTo>
                    <a:lnTo>
                      <a:pt x="1654" y="1134"/>
                    </a:lnTo>
                    <a:lnTo>
                      <a:pt x="1630" y="1136"/>
                    </a:lnTo>
                    <a:lnTo>
                      <a:pt x="1608" y="1136"/>
                    </a:lnTo>
                    <a:lnTo>
                      <a:pt x="1588" y="1132"/>
                    </a:lnTo>
                    <a:lnTo>
                      <a:pt x="1570" y="1128"/>
                    </a:lnTo>
                    <a:lnTo>
                      <a:pt x="1552" y="1122"/>
                    </a:lnTo>
                    <a:lnTo>
                      <a:pt x="1536" y="1116"/>
                    </a:lnTo>
                    <a:lnTo>
                      <a:pt x="1510" y="1100"/>
                    </a:lnTo>
                    <a:lnTo>
                      <a:pt x="1488" y="1086"/>
                    </a:lnTo>
                    <a:lnTo>
                      <a:pt x="1472" y="1076"/>
                    </a:lnTo>
                    <a:lnTo>
                      <a:pt x="1468" y="1072"/>
                    </a:lnTo>
                    <a:lnTo>
                      <a:pt x="1464" y="1072"/>
                    </a:lnTo>
                    <a:lnTo>
                      <a:pt x="1444" y="1072"/>
                    </a:lnTo>
                    <a:lnTo>
                      <a:pt x="1432" y="1072"/>
                    </a:lnTo>
                    <a:lnTo>
                      <a:pt x="1422" y="1068"/>
                    </a:lnTo>
                    <a:lnTo>
                      <a:pt x="1412" y="1064"/>
                    </a:lnTo>
                    <a:lnTo>
                      <a:pt x="1406" y="1058"/>
                    </a:lnTo>
                    <a:lnTo>
                      <a:pt x="1404" y="1052"/>
                    </a:lnTo>
                    <a:lnTo>
                      <a:pt x="1402" y="1048"/>
                    </a:lnTo>
                    <a:lnTo>
                      <a:pt x="1404" y="1042"/>
                    </a:lnTo>
                    <a:lnTo>
                      <a:pt x="1404" y="1036"/>
                    </a:lnTo>
                    <a:lnTo>
                      <a:pt x="1406" y="1030"/>
                    </a:lnTo>
                    <a:lnTo>
                      <a:pt x="1408" y="1022"/>
                    </a:lnTo>
                    <a:lnTo>
                      <a:pt x="1406" y="1008"/>
                    </a:lnTo>
                    <a:lnTo>
                      <a:pt x="1400" y="996"/>
                    </a:lnTo>
                    <a:lnTo>
                      <a:pt x="1392" y="984"/>
                    </a:lnTo>
                    <a:lnTo>
                      <a:pt x="1384" y="974"/>
                    </a:lnTo>
                    <a:lnTo>
                      <a:pt x="1374" y="968"/>
                    </a:lnTo>
                    <a:lnTo>
                      <a:pt x="1366" y="966"/>
                    </a:lnTo>
                    <a:lnTo>
                      <a:pt x="1362" y="968"/>
                    </a:lnTo>
                    <a:lnTo>
                      <a:pt x="1358" y="970"/>
                    </a:lnTo>
                    <a:lnTo>
                      <a:pt x="1342" y="980"/>
                    </a:lnTo>
                    <a:lnTo>
                      <a:pt x="1326" y="988"/>
                    </a:lnTo>
                    <a:lnTo>
                      <a:pt x="1308" y="998"/>
                    </a:lnTo>
                    <a:lnTo>
                      <a:pt x="1314" y="1006"/>
                    </a:lnTo>
                    <a:lnTo>
                      <a:pt x="1316" y="1014"/>
                    </a:lnTo>
                    <a:lnTo>
                      <a:pt x="1316" y="1020"/>
                    </a:lnTo>
                    <a:lnTo>
                      <a:pt x="1314" y="1028"/>
                    </a:lnTo>
                    <a:lnTo>
                      <a:pt x="1310" y="1034"/>
                    </a:lnTo>
                    <a:lnTo>
                      <a:pt x="1304" y="1040"/>
                    </a:lnTo>
                    <a:lnTo>
                      <a:pt x="1288" y="1050"/>
                    </a:lnTo>
                    <a:lnTo>
                      <a:pt x="1266" y="1058"/>
                    </a:lnTo>
                    <a:lnTo>
                      <a:pt x="1242" y="1064"/>
                    </a:lnTo>
                    <a:lnTo>
                      <a:pt x="1218" y="1068"/>
                    </a:lnTo>
                    <a:lnTo>
                      <a:pt x="1194" y="1070"/>
                    </a:lnTo>
                    <a:lnTo>
                      <a:pt x="1144" y="1070"/>
                    </a:lnTo>
                    <a:lnTo>
                      <a:pt x="1088" y="1066"/>
                    </a:lnTo>
                    <a:lnTo>
                      <a:pt x="1036" y="1062"/>
                    </a:lnTo>
                    <a:lnTo>
                      <a:pt x="998" y="1058"/>
                    </a:lnTo>
                    <a:lnTo>
                      <a:pt x="954" y="1054"/>
                    </a:lnTo>
                    <a:lnTo>
                      <a:pt x="940" y="1052"/>
                    </a:lnTo>
                    <a:lnTo>
                      <a:pt x="930" y="1060"/>
                    </a:lnTo>
                    <a:lnTo>
                      <a:pt x="920" y="1066"/>
                    </a:lnTo>
                    <a:lnTo>
                      <a:pt x="898" y="1076"/>
                    </a:lnTo>
                    <a:lnTo>
                      <a:pt x="876" y="1082"/>
                    </a:lnTo>
                    <a:lnTo>
                      <a:pt x="854" y="1084"/>
                    </a:lnTo>
                    <a:lnTo>
                      <a:pt x="834" y="1086"/>
                    </a:lnTo>
                    <a:lnTo>
                      <a:pt x="818" y="1084"/>
                    </a:lnTo>
                    <a:lnTo>
                      <a:pt x="804" y="1082"/>
                    </a:lnTo>
                    <a:lnTo>
                      <a:pt x="792" y="1086"/>
                    </a:lnTo>
                    <a:lnTo>
                      <a:pt x="778" y="1086"/>
                    </a:lnTo>
                    <a:lnTo>
                      <a:pt x="748" y="1086"/>
                    </a:lnTo>
                    <a:lnTo>
                      <a:pt x="716" y="1082"/>
                    </a:lnTo>
                    <a:lnTo>
                      <a:pt x="682" y="1074"/>
                    </a:lnTo>
                    <a:lnTo>
                      <a:pt x="648" y="1064"/>
                    </a:lnTo>
                    <a:lnTo>
                      <a:pt x="618" y="1054"/>
                    </a:lnTo>
                    <a:lnTo>
                      <a:pt x="592" y="1044"/>
                    </a:lnTo>
                    <a:lnTo>
                      <a:pt x="574" y="1034"/>
                    </a:lnTo>
                    <a:lnTo>
                      <a:pt x="558" y="1026"/>
                    </a:lnTo>
                    <a:lnTo>
                      <a:pt x="544" y="1022"/>
                    </a:lnTo>
                    <a:lnTo>
                      <a:pt x="528" y="1022"/>
                    </a:lnTo>
                    <a:lnTo>
                      <a:pt x="514" y="1024"/>
                    </a:lnTo>
                    <a:lnTo>
                      <a:pt x="498" y="1030"/>
                    </a:lnTo>
                    <a:lnTo>
                      <a:pt x="482" y="1040"/>
                    </a:lnTo>
                    <a:lnTo>
                      <a:pt x="466" y="1052"/>
                    </a:lnTo>
                    <a:lnTo>
                      <a:pt x="448" y="1066"/>
                    </a:lnTo>
                    <a:lnTo>
                      <a:pt x="440" y="1074"/>
                    </a:lnTo>
                    <a:lnTo>
                      <a:pt x="432" y="1080"/>
                    </a:lnTo>
                    <a:lnTo>
                      <a:pt x="414" y="1086"/>
                    </a:lnTo>
                    <a:lnTo>
                      <a:pt x="398" y="1090"/>
                    </a:lnTo>
                    <a:lnTo>
                      <a:pt x="384" y="1090"/>
                    </a:lnTo>
                    <a:lnTo>
                      <a:pt x="370" y="1088"/>
                    </a:lnTo>
                    <a:lnTo>
                      <a:pt x="360" y="1086"/>
                    </a:lnTo>
                    <a:lnTo>
                      <a:pt x="352" y="1082"/>
                    </a:lnTo>
                    <a:lnTo>
                      <a:pt x="338" y="1092"/>
                    </a:lnTo>
                    <a:lnTo>
                      <a:pt x="324" y="1098"/>
                    </a:lnTo>
                    <a:lnTo>
                      <a:pt x="310" y="1100"/>
                    </a:lnTo>
                    <a:lnTo>
                      <a:pt x="298" y="1102"/>
                    </a:lnTo>
                    <a:lnTo>
                      <a:pt x="288" y="1102"/>
                    </a:lnTo>
                    <a:lnTo>
                      <a:pt x="278" y="1100"/>
                    </a:lnTo>
                    <a:lnTo>
                      <a:pt x="268" y="1098"/>
                    </a:lnTo>
                    <a:lnTo>
                      <a:pt x="260" y="1094"/>
                    </a:lnTo>
                    <a:lnTo>
                      <a:pt x="248" y="1086"/>
                    </a:lnTo>
                    <a:lnTo>
                      <a:pt x="238" y="1076"/>
                    </a:lnTo>
                    <a:lnTo>
                      <a:pt x="234" y="1066"/>
                    </a:lnTo>
                    <a:lnTo>
                      <a:pt x="228" y="1068"/>
                    </a:lnTo>
                    <a:lnTo>
                      <a:pt x="220" y="1068"/>
                    </a:lnTo>
                    <a:lnTo>
                      <a:pt x="214" y="1066"/>
                    </a:lnTo>
                    <a:lnTo>
                      <a:pt x="210" y="1062"/>
                    </a:lnTo>
                    <a:lnTo>
                      <a:pt x="198" y="1056"/>
                    </a:lnTo>
                    <a:lnTo>
                      <a:pt x="190" y="1046"/>
                    </a:lnTo>
                    <a:lnTo>
                      <a:pt x="174" y="1026"/>
                    </a:lnTo>
                    <a:lnTo>
                      <a:pt x="168" y="1022"/>
                    </a:lnTo>
                    <a:lnTo>
                      <a:pt x="164" y="1022"/>
                    </a:lnTo>
                    <a:lnTo>
                      <a:pt x="162" y="1022"/>
                    </a:lnTo>
                    <a:lnTo>
                      <a:pt x="148" y="1030"/>
                    </a:lnTo>
                    <a:lnTo>
                      <a:pt x="132" y="1036"/>
                    </a:lnTo>
                    <a:lnTo>
                      <a:pt x="122" y="1036"/>
                    </a:lnTo>
                    <a:lnTo>
                      <a:pt x="112" y="1036"/>
                    </a:lnTo>
                    <a:lnTo>
                      <a:pt x="102" y="1034"/>
                    </a:lnTo>
                    <a:lnTo>
                      <a:pt x="92" y="1028"/>
                    </a:lnTo>
                    <a:lnTo>
                      <a:pt x="84" y="1020"/>
                    </a:lnTo>
                    <a:lnTo>
                      <a:pt x="78" y="1010"/>
                    </a:lnTo>
                    <a:lnTo>
                      <a:pt x="72" y="998"/>
                    </a:lnTo>
                    <a:lnTo>
                      <a:pt x="70" y="988"/>
                    </a:lnTo>
                    <a:lnTo>
                      <a:pt x="66" y="972"/>
                    </a:lnTo>
                    <a:lnTo>
                      <a:pt x="64" y="964"/>
                    </a:lnTo>
                    <a:lnTo>
                      <a:pt x="54" y="960"/>
                    </a:lnTo>
                    <a:lnTo>
                      <a:pt x="46" y="956"/>
                    </a:lnTo>
                    <a:lnTo>
                      <a:pt x="38" y="952"/>
                    </a:lnTo>
                    <a:lnTo>
                      <a:pt x="32" y="946"/>
                    </a:lnTo>
                    <a:lnTo>
                      <a:pt x="20" y="932"/>
                    </a:lnTo>
                    <a:lnTo>
                      <a:pt x="12" y="918"/>
                    </a:lnTo>
                    <a:lnTo>
                      <a:pt x="6" y="904"/>
                    </a:lnTo>
                    <a:lnTo>
                      <a:pt x="4" y="890"/>
                    </a:lnTo>
                    <a:lnTo>
                      <a:pt x="0" y="870"/>
                    </a:lnTo>
                    <a:lnTo>
                      <a:pt x="2" y="860"/>
                    </a:lnTo>
                    <a:lnTo>
                      <a:pt x="4" y="852"/>
                    </a:lnTo>
                    <a:lnTo>
                      <a:pt x="8" y="846"/>
                    </a:lnTo>
                    <a:lnTo>
                      <a:pt x="14" y="840"/>
                    </a:lnTo>
                    <a:lnTo>
                      <a:pt x="26" y="828"/>
                    </a:lnTo>
                    <a:lnTo>
                      <a:pt x="42" y="820"/>
                    </a:lnTo>
                    <a:lnTo>
                      <a:pt x="56" y="814"/>
                    </a:lnTo>
                    <a:lnTo>
                      <a:pt x="68" y="812"/>
                    </a:lnTo>
                    <a:lnTo>
                      <a:pt x="82" y="808"/>
                    </a:lnTo>
                    <a:lnTo>
                      <a:pt x="76" y="796"/>
                    </a:lnTo>
                    <a:lnTo>
                      <a:pt x="74" y="784"/>
                    </a:lnTo>
                    <a:lnTo>
                      <a:pt x="76" y="772"/>
                    </a:lnTo>
                    <a:lnTo>
                      <a:pt x="78" y="762"/>
                    </a:lnTo>
                    <a:lnTo>
                      <a:pt x="80" y="752"/>
                    </a:lnTo>
                    <a:lnTo>
                      <a:pt x="86" y="744"/>
                    </a:lnTo>
                    <a:lnTo>
                      <a:pt x="98" y="728"/>
                    </a:lnTo>
                    <a:lnTo>
                      <a:pt x="112" y="714"/>
                    </a:lnTo>
                    <a:lnTo>
                      <a:pt x="124" y="706"/>
                    </a:lnTo>
                    <a:lnTo>
                      <a:pt x="136" y="698"/>
                    </a:lnTo>
                    <a:lnTo>
                      <a:pt x="134" y="694"/>
                    </a:lnTo>
                    <a:lnTo>
                      <a:pt x="132" y="688"/>
                    </a:lnTo>
                    <a:lnTo>
                      <a:pt x="128" y="676"/>
                    </a:lnTo>
                    <a:lnTo>
                      <a:pt x="128" y="660"/>
                    </a:lnTo>
                    <a:lnTo>
                      <a:pt x="130" y="644"/>
                    </a:lnTo>
                    <a:lnTo>
                      <a:pt x="134" y="618"/>
                    </a:lnTo>
                    <a:lnTo>
                      <a:pt x="136" y="606"/>
                    </a:lnTo>
                    <a:lnTo>
                      <a:pt x="132" y="600"/>
                    </a:lnTo>
                    <a:lnTo>
                      <a:pt x="130" y="592"/>
                    </a:lnTo>
                    <a:lnTo>
                      <a:pt x="130" y="580"/>
                    </a:lnTo>
                    <a:lnTo>
                      <a:pt x="132" y="568"/>
                    </a:lnTo>
                    <a:lnTo>
                      <a:pt x="142" y="540"/>
                    </a:lnTo>
                    <a:lnTo>
                      <a:pt x="156" y="512"/>
                    </a:lnTo>
                    <a:lnTo>
                      <a:pt x="172" y="484"/>
                    </a:lnTo>
                    <a:lnTo>
                      <a:pt x="188" y="460"/>
                    </a:lnTo>
                    <a:lnTo>
                      <a:pt x="204" y="438"/>
                    </a:lnTo>
                    <a:lnTo>
                      <a:pt x="204" y="424"/>
                    </a:lnTo>
                    <a:lnTo>
                      <a:pt x="208" y="410"/>
                    </a:lnTo>
                    <a:lnTo>
                      <a:pt x="214" y="398"/>
                    </a:lnTo>
                    <a:lnTo>
                      <a:pt x="222" y="386"/>
                    </a:lnTo>
                    <a:lnTo>
                      <a:pt x="232" y="376"/>
                    </a:lnTo>
                    <a:lnTo>
                      <a:pt x="238" y="368"/>
                    </a:lnTo>
                    <a:lnTo>
                      <a:pt x="262" y="352"/>
                    </a:lnTo>
                    <a:lnTo>
                      <a:pt x="286" y="340"/>
                    </a:lnTo>
                    <a:lnTo>
                      <a:pt x="306" y="330"/>
                    </a:lnTo>
                    <a:lnTo>
                      <a:pt x="326" y="324"/>
                    </a:lnTo>
                    <a:lnTo>
                      <a:pt x="328" y="312"/>
                    </a:lnTo>
                    <a:lnTo>
                      <a:pt x="332" y="304"/>
                    </a:lnTo>
                    <a:lnTo>
                      <a:pt x="336" y="294"/>
                    </a:lnTo>
                    <a:lnTo>
                      <a:pt x="344" y="288"/>
                    </a:lnTo>
                    <a:lnTo>
                      <a:pt x="352" y="280"/>
                    </a:lnTo>
                    <a:lnTo>
                      <a:pt x="360" y="274"/>
                    </a:lnTo>
                    <a:lnTo>
                      <a:pt x="380" y="266"/>
                    </a:lnTo>
                    <a:lnTo>
                      <a:pt x="400" y="260"/>
                    </a:lnTo>
                    <a:lnTo>
                      <a:pt x="418" y="256"/>
                    </a:lnTo>
                    <a:lnTo>
                      <a:pt x="434" y="254"/>
                    </a:lnTo>
                    <a:lnTo>
                      <a:pt x="432" y="270"/>
                    </a:lnTo>
                    <a:lnTo>
                      <a:pt x="430" y="274"/>
                    </a:lnTo>
                    <a:lnTo>
                      <a:pt x="432" y="262"/>
                    </a:lnTo>
                    <a:lnTo>
                      <a:pt x="434" y="258"/>
                    </a:lnTo>
                    <a:lnTo>
                      <a:pt x="438" y="252"/>
                    </a:lnTo>
                    <a:lnTo>
                      <a:pt x="448" y="246"/>
                    </a:lnTo>
                    <a:lnTo>
                      <a:pt x="460" y="240"/>
                    </a:lnTo>
                    <a:lnTo>
                      <a:pt x="474" y="236"/>
                    </a:lnTo>
                    <a:lnTo>
                      <a:pt x="500" y="232"/>
                    </a:lnTo>
                    <a:lnTo>
                      <a:pt x="512" y="232"/>
                    </a:lnTo>
                    <a:lnTo>
                      <a:pt x="516" y="228"/>
                    </a:lnTo>
                    <a:lnTo>
                      <a:pt x="522" y="224"/>
                    </a:lnTo>
                    <a:lnTo>
                      <a:pt x="536" y="218"/>
                    </a:lnTo>
                    <a:lnTo>
                      <a:pt x="552" y="216"/>
                    </a:lnTo>
                    <a:lnTo>
                      <a:pt x="570" y="216"/>
                    </a:lnTo>
                    <a:lnTo>
                      <a:pt x="604" y="218"/>
                    </a:lnTo>
                    <a:lnTo>
                      <a:pt x="628" y="222"/>
                    </a:lnTo>
                    <a:lnTo>
                      <a:pt x="638" y="224"/>
                    </a:lnTo>
                    <a:lnTo>
                      <a:pt x="646" y="230"/>
                    </a:lnTo>
                    <a:lnTo>
                      <a:pt x="664" y="246"/>
                    </a:lnTo>
                    <a:lnTo>
                      <a:pt x="678" y="262"/>
                    </a:lnTo>
                    <a:lnTo>
                      <a:pt x="684" y="268"/>
                    </a:lnTo>
                    <a:lnTo>
                      <a:pt x="698" y="264"/>
                    </a:lnTo>
                    <a:lnTo>
                      <a:pt x="714" y="264"/>
                    </a:lnTo>
                    <a:lnTo>
                      <a:pt x="730" y="266"/>
                    </a:lnTo>
                    <a:lnTo>
                      <a:pt x="744" y="270"/>
                    </a:lnTo>
                    <a:lnTo>
                      <a:pt x="766" y="278"/>
                    </a:lnTo>
                    <a:lnTo>
                      <a:pt x="776" y="282"/>
                    </a:lnTo>
                    <a:lnTo>
                      <a:pt x="784" y="276"/>
                    </a:lnTo>
                    <a:lnTo>
                      <a:pt x="794" y="270"/>
                    </a:lnTo>
                    <a:lnTo>
                      <a:pt x="804" y="266"/>
                    </a:lnTo>
                    <a:lnTo>
                      <a:pt x="818" y="262"/>
                    </a:lnTo>
                    <a:lnTo>
                      <a:pt x="836" y="264"/>
                    </a:lnTo>
                    <a:lnTo>
                      <a:pt x="856" y="266"/>
                    </a:lnTo>
                    <a:lnTo>
                      <a:pt x="876" y="270"/>
                    </a:lnTo>
                    <a:lnTo>
                      <a:pt x="882" y="274"/>
                    </a:lnTo>
                    <a:lnTo>
                      <a:pt x="886" y="280"/>
                    </a:lnTo>
                    <a:lnTo>
                      <a:pt x="888" y="286"/>
                    </a:lnTo>
                    <a:lnTo>
                      <a:pt x="886" y="290"/>
                    </a:lnTo>
                    <a:lnTo>
                      <a:pt x="882" y="300"/>
                    </a:lnTo>
                    <a:lnTo>
                      <a:pt x="878" y="304"/>
                    </a:lnTo>
                    <a:lnTo>
                      <a:pt x="898" y="306"/>
                    </a:lnTo>
                    <a:lnTo>
                      <a:pt x="906" y="312"/>
                    </a:lnTo>
                    <a:lnTo>
                      <a:pt x="912" y="320"/>
                    </a:lnTo>
                    <a:lnTo>
                      <a:pt x="918" y="326"/>
                    </a:lnTo>
                    <a:lnTo>
                      <a:pt x="922" y="334"/>
                    </a:lnTo>
                    <a:lnTo>
                      <a:pt x="926" y="350"/>
                    </a:lnTo>
                    <a:lnTo>
                      <a:pt x="928" y="368"/>
                    </a:lnTo>
                    <a:lnTo>
                      <a:pt x="928" y="386"/>
                    </a:lnTo>
                    <a:lnTo>
                      <a:pt x="924" y="402"/>
                    </a:lnTo>
                    <a:lnTo>
                      <a:pt x="920" y="416"/>
                    </a:lnTo>
                    <a:lnTo>
                      <a:pt x="914" y="428"/>
                    </a:lnTo>
                    <a:lnTo>
                      <a:pt x="908" y="438"/>
                    </a:lnTo>
                    <a:lnTo>
                      <a:pt x="898" y="446"/>
                    </a:lnTo>
                    <a:lnTo>
                      <a:pt x="888" y="452"/>
                    </a:lnTo>
                    <a:lnTo>
                      <a:pt x="876" y="454"/>
                    </a:lnTo>
                    <a:lnTo>
                      <a:pt x="864" y="456"/>
                    </a:lnTo>
                    <a:lnTo>
                      <a:pt x="852" y="456"/>
                    </a:lnTo>
                    <a:lnTo>
                      <a:pt x="838" y="454"/>
                    </a:lnTo>
                    <a:lnTo>
                      <a:pt x="826" y="452"/>
                    </a:lnTo>
                    <a:lnTo>
                      <a:pt x="824" y="466"/>
                    </a:lnTo>
                    <a:lnTo>
                      <a:pt x="818" y="500"/>
                    </a:lnTo>
                    <a:lnTo>
                      <a:pt x="816" y="538"/>
                    </a:lnTo>
                    <a:lnTo>
                      <a:pt x="818" y="554"/>
                    </a:lnTo>
                    <a:lnTo>
                      <a:pt x="820" y="566"/>
                    </a:lnTo>
                    <a:lnTo>
                      <a:pt x="828" y="580"/>
                    </a:lnTo>
                    <a:lnTo>
                      <a:pt x="834" y="596"/>
                    </a:lnTo>
                    <a:lnTo>
                      <a:pt x="838" y="612"/>
                    </a:lnTo>
                    <a:lnTo>
                      <a:pt x="842" y="636"/>
                    </a:lnTo>
                    <a:lnTo>
                      <a:pt x="850" y="636"/>
                    </a:lnTo>
                    <a:lnTo>
                      <a:pt x="872" y="640"/>
                    </a:lnTo>
                    <a:lnTo>
                      <a:pt x="884" y="642"/>
                    </a:lnTo>
                    <a:lnTo>
                      <a:pt x="898" y="646"/>
                    </a:lnTo>
                    <a:lnTo>
                      <a:pt x="912" y="654"/>
                    </a:lnTo>
                    <a:lnTo>
                      <a:pt x="924" y="662"/>
                    </a:lnTo>
                    <a:lnTo>
                      <a:pt x="934" y="670"/>
                    </a:lnTo>
                    <a:lnTo>
                      <a:pt x="946" y="676"/>
                    </a:lnTo>
                    <a:lnTo>
                      <a:pt x="958" y="678"/>
                    </a:lnTo>
                    <a:lnTo>
                      <a:pt x="968" y="680"/>
                    </a:lnTo>
                    <a:lnTo>
                      <a:pt x="984" y="680"/>
                    </a:lnTo>
                    <a:lnTo>
                      <a:pt x="990" y="680"/>
                    </a:lnTo>
                    <a:lnTo>
                      <a:pt x="996" y="678"/>
                    </a:lnTo>
                    <a:lnTo>
                      <a:pt x="1010" y="672"/>
                    </a:lnTo>
                    <a:lnTo>
                      <a:pt x="1020" y="670"/>
                    </a:lnTo>
                    <a:lnTo>
                      <a:pt x="1030" y="670"/>
                    </a:lnTo>
                    <a:lnTo>
                      <a:pt x="1038" y="672"/>
                    </a:lnTo>
                    <a:lnTo>
                      <a:pt x="1046" y="676"/>
                    </a:lnTo>
                    <a:lnTo>
                      <a:pt x="1090" y="684"/>
                    </a:lnTo>
                    <a:lnTo>
                      <a:pt x="1096" y="676"/>
                    </a:lnTo>
                    <a:lnTo>
                      <a:pt x="1114" y="658"/>
                    </a:lnTo>
                    <a:lnTo>
                      <a:pt x="1124" y="650"/>
                    </a:lnTo>
                    <a:lnTo>
                      <a:pt x="1136" y="644"/>
                    </a:lnTo>
                    <a:lnTo>
                      <a:pt x="1148" y="640"/>
                    </a:lnTo>
                    <a:lnTo>
                      <a:pt x="1154" y="638"/>
                    </a:lnTo>
                    <a:lnTo>
                      <a:pt x="1160" y="640"/>
                    </a:lnTo>
                    <a:lnTo>
                      <a:pt x="1156" y="628"/>
                    </a:lnTo>
                    <a:lnTo>
                      <a:pt x="1150" y="604"/>
                    </a:lnTo>
                    <a:lnTo>
                      <a:pt x="1146" y="588"/>
                    </a:lnTo>
                    <a:lnTo>
                      <a:pt x="1146" y="574"/>
                    </a:lnTo>
                    <a:lnTo>
                      <a:pt x="1148" y="562"/>
                    </a:lnTo>
                    <a:lnTo>
                      <a:pt x="1150" y="556"/>
                    </a:lnTo>
                    <a:lnTo>
                      <a:pt x="1152" y="550"/>
                    </a:lnTo>
                    <a:lnTo>
                      <a:pt x="1158" y="540"/>
                    </a:lnTo>
                    <a:lnTo>
                      <a:pt x="1162" y="528"/>
                    </a:lnTo>
                    <a:lnTo>
                      <a:pt x="1164" y="496"/>
                    </a:lnTo>
                    <a:lnTo>
                      <a:pt x="1166" y="480"/>
                    </a:lnTo>
                    <a:lnTo>
                      <a:pt x="1168" y="466"/>
                    </a:lnTo>
                    <a:lnTo>
                      <a:pt x="1172" y="452"/>
                    </a:lnTo>
                    <a:lnTo>
                      <a:pt x="1174" y="448"/>
                    </a:lnTo>
                    <a:lnTo>
                      <a:pt x="1178" y="444"/>
                    </a:lnTo>
                    <a:lnTo>
                      <a:pt x="1186" y="434"/>
                    </a:lnTo>
                    <a:lnTo>
                      <a:pt x="1194" y="420"/>
                    </a:lnTo>
                    <a:lnTo>
                      <a:pt x="1200" y="402"/>
                    </a:lnTo>
                    <a:lnTo>
                      <a:pt x="1210" y="382"/>
                    </a:lnTo>
                    <a:lnTo>
                      <a:pt x="1222" y="364"/>
                    </a:lnTo>
                    <a:lnTo>
                      <a:pt x="1230" y="356"/>
                    </a:lnTo>
                    <a:lnTo>
                      <a:pt x="1240" y="350"/>
                    </a:lnTo>
                    <a:lnTo>
                      <a:pt x="1250" y="342"/>
                    </a:lnTo>
                    <a:lnTo>
                      <a:pt x="1262" y="338"/>
                    </a:lnTo>
                    <a:lnTo>
                      <a:pt x="1274" y="334"/>
                    </a:lnTo>
                    <a:lnTo>
                      <a:pt x="1290" y="332"/>
                    </a:lnTo>
                    <a:lnTo>
                      <a:pt x="1304" y="316"/>
                    </a:lnTo>
                    <a:lnTo>
                      <a:pt x="1318" y="298"/>
                    </a:lnTo>
                    <a:lnTo>
                      <a:pt x="1338" y="278"/>
                    </a:lnTo>
                    <a:lnTo>
                      <a:pt x="1360" y="258"/>
                    </a:lnTo>
                    <a:lnTo>
                      <a:pt x="1384" y="240"/>
                    </a:lnTo>
                    <a:lnTo>
                      <a:pt x="1396" y="234"/>
                    </a:lnTo>
                    <a:lnTo>
                      <a:pt x="1410" y="230"/>
                    </a:lnTo>
                    <a:lnTo>
                      <a:pt x="1422" y="226"/>
                    </a:lnTo>
                    <a:lnTo>
                      <a:pt x="1434" y="226"/>
                    </a:lnTo>
                    <a:lnTo>
                      <a:pt x="1448" y="214"/>
                    </a:lnTo>
                    <a:lnTo>
                      <a:pt x="1466" y="202"/>
                    </a:lnTo>
                    <a:lnTo>
                      <a:pt x="1488" y="190"/>
                    </a:lnTo>
                    <a:lnTo>
                      <a:pt x="1512" y="176"/>
                    </a:lnTo>
                    <a:lnTo>
                      <a:pt x="1536" y="164"/>
                    </a:lnTo>
                    <a:lnTo>
                      <a:pt x="1562" y="158"/>
                    </a:lnTo>
                    <a:lnTo>
                      <a:pt x="1574" y="156"/>
                    </a:lnTo>
                    <a:lnTo>
                      <a:pt x="1584" y="156"/>
                    </a:lnTo>
                    <a:lnTo>
                      <a:pt x="1606" y="156"/>
                    </a:lnTo>
                    <a:lnTo>
                      <a:pt x="1622" y="152"/>
                    </a:lnTo>
                    <a:lnTo>
                      <a:pt x="1634" y="146"/>
                    </a:lnTo>
                    <a:lnTo>
                      <a:pt x="1644" y="138"/>
                    </a:lnTo>
                    <a:lnTo>
                      <a:pt x="1650" y="128"/>
                    </a:lnTo>
                    <a:lnTo>
                      <a:pt x="1656" y="118"/>
                    </a:lnTo>
                    <a:lnTo>
                      <a:pt x="1662" y="92"/>
                    </a:lnTo>
                    <a:lnTo>
                      <a:pt x="1668" y="80"/>
                    </a:lnTo>
                    <a:lnTo>
                      <a:pt x="1676" y="66"/>
                    </a:lnTo>
                    <a:lnTo>
                      <a:pt x="1688" y="52"/>
                    </a:lnTo>
                    <a:lnTo>
                      <a:pt x="1706" y="40"/>
                    </a:lnTo>
                    <a:lnTo>
                      <a:pt x="1726" y="30"/>
                    </a:lnTo>
                    <a:lnTo>
                      <a:pt x="1752" y="24"/>
                    </a:lnTo>
                    <a:lnTo>
                      <a:pt x="1768" y="22"/>
                    </a:lnTo>
                    <a:lnTo>
                      <a:pt x="1782" y="20"/>
                    </a:lnTo>
                    <a:lnTo>
                      <a:pt x="1800" y="20"/>
                    </a:lnTo>
                    <a:lnTo>
                      <a:pt x="1818" y="22"/>
                    </a:lnTo>
                    <a:close/>
                  </a:path>
                </a:pathLst>
              </a:custGeom>
              <a:noFill/>
              <a:ln w="6350">
                <a:solidFill>
                  <a:srgbClr val="C3D6F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2914"/>
              <p:cNvSpPr>
                <a:spLocks/>
              </p:cNvSpPr>
              <p:nvPr/>
            </p:nvSpPr>
            <p:spPr bwMode="auto">
              <a:xfrm>
                <a:off x="628" y="1220"/>
                <a:ext cx="60" cy="34"/>
              </a:xfrm>
              <a:custGeom>
                <a:avLst/>
                <a:gdLst>
                  <a:gd name="T0" fmla="*/ 28 w 60"/>
                  <a:gd name="T1" fmla="*/ 6 h 34"/>
                  <a:gd name="T2" fmla="*/ 28 w 60"/>
                  <a:gd name="T3" fmla="*/ 16 h 34"/>
                  <a:gd name="T4" fmla="*/ 22 w 60"/>
                  <a:gd name="T5" fmla="*/ 24 h 34"/>
                  <a:gd name="T6" fmla="*/ 16 w 60"/>
                  <a:gd name="T7" fmla="*/ 28 h 34"/>
                  <a:gd name="T8" fmla="*/ 0 w 60"/>
                  <a:gd name="T9" fmla="*/ 34 h 34"/>
                  <a:gd name="T10" fmla="*/ 24 w 60"/>
                  <a:gd name="T11" fmla="*/ 34 h 34"/>
                  <a:gd name="T12" fmla="*/ 36 w 60"/>
                  <a:gd name="T13" fmla="*/ 34 h 34"/>
                  <a:gd name="T14" fmla="*/ 46 w 60"/>
                  <a:gd name="T15" fmla="*/ 32 h 34"/>
                  <a:gd name="T16" fmla="*/ 54 w 60"/>
                  <a:gd name="T17" fmla="*/ 28 h 34"/>
                  <a:gd name="T18" fmla="*/ 58 w 60"/>
                  <a:gd name="T19" fmla="*/ 24 h 34"/>
                  <a:gd name="T20" fmla="*/ 60 w 60"/>
                  <a:gd name="T21" fmla="*/ 22 h 34"/>
                  <a:gd name="T22" fmla="*/ 60 w 60"/>
                  <a:gd name="T23" fmla="*/ 18 h 34"/>
                  <a:gd name="T24" fmla="*/ 60 w 60"/>
                  <a:gd name="T25" fmla="*/ 12 h 34"/>
                  <a:gd name="T26" fmla="*/ 56 w 60"/>
                  <a:gd name="T27" fmla="*/ 0 h 34"/>
                  <a:gd name="T28" fmla="*/ 46 w 60"/>
                  <a:gd name="T29" fmla="*/ 4 h 34"/>
                  <a:gd name="T30" fmla="*/ 36 w 60"/>
                  <a:gd name="T31" fmla="*/ 8 h 34"/>
                  <a:gd name="T32" fmla="*/ 32 w 60"/>
                  <a:gd name="T33" fmla="*/ 6 h 34"/>
                  <a:gd name="T34" fmla="*/ 28 w 60"/>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4"/>
                  <a:gd name="T56" fmla="*/ 60 w 6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4">
                    <a:moveTo>
                      <a:pt x="28" y="6"/>
                    </a:moveTo>
                    <a:lnTo>
                      <a:pt x="28" y="16"/>
                    </a:lnTo>
                    <a:lnTo>
                      <a:pt x="22" y="24"/>
                    </a:lnTo>
                    <a:lnTo>
                      <a:pt x="16" y="28"/>
                    </a:lnTo>
                    <a:lnTo>
                      <a:pt x="0" y="34"/>
                    </a:lnTo>
                    <a:lnTo>
                      <a:pt x="24" y="34"/>
                    </a:lnTo>
                    <a:lnTo>
                      <a:pt x="36" y="34"/>
                    </a:lnTo>
                    <a:lnTo>
                      <a:pt x="46" y="32"/>
                    </a:lnTo>
                    <a:lnTo>
                      <a:pt x="54" y="28"/>
                    </a:lnTo>
                    <a:lnTo>
                      <a:pt x="58" y="24"/>
                    </a:lnTo>
                    <a:lnTo>
                      <a:pt x="60" y="22"/>
                    </a:lnTo>
                    <a:lnTo>
                      <a:pt x="60" y="18"/>
                    </a:lnTo>
                    <a:lnTo>
                      <a:pt x="60" y="12"/>
                    </a:lnTo>
                    <a:lnTo>
                      <a:pt x="56" y="0"/>
                    </a:lnTo>
                    <a:lnTo>
                      <a:pt x="46" y="4"/>
                    </a:lnTo>
                    <a:lnTo>
                      <a:pt x="36" y="8"/>
                    </a:lnTo>
                    <a:lnTo>
                      <a:pt x="32" y="6"/>
                    </a:lnTo>
                    <a:lnTo>
                      <a:pt x="28" y="6"/>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6" name="Freeform 2915"/>
              <p:cNvSpPr>
                <a:spLocks/>
              </p:cNvSpPr>
              <p:nvPr/>
            </p:nvSpPr>
            <p:spPr bwMode="auto">
              <a:xfrm>
                <a:off x="922" y="1336"/>
                <a:ext cx="58" cy="94"/>
              </a:xfrm>
              <a:custGeom>
                <a:avLst/>
                <a:gdLst>
                  <a:gd name="T0" fmla="*/ 28 w 58"/>
                  <a:gd name="T1" fmla="*/ 18 h 94"/>
                  <a:gd name="T2" fmla="*/ 26 w 58"/>
                  <a:gd name="T3" fmla="*/ 28 h 94"/>
                  <a:gd name="T4" fmla="*/ 26 w 58"/>
                  <a:gd name="T5" fmla="*/ 38 h 94"/>
                  <a:gd name="T6" fmla="*/ 30 w 58"/>
                  <a:gd name="T7" fmla="*/ 58 h 94"/>
                  <a:gd name="T8" fmla="*/ 36 w 58"/>
                  <a:gd name="T9" fmla="*/ 78 h 94"/>
                  <a:gd name="T10" fmla="*/ 44 w 58"/>
                  <a:gd name="T11" fmla="*/ 94 h 94"/>
                  <a:gd name="T12" fmla="*/ 32 w 58"/>
                  <a:gd name="T13" fmla="*/ 94 h 94"/>
                  <a:gd name="T14" fmla="*/ 44 w 58"/>
                  <a:gd name="T15" fmla="*/ 90 h 94"/>
                  <a:gd name="T16" fmla="*/ 50 w 58"/>
                  <a:gd name="T17" fmla="*/ 82 h 94"/>
                  <a:gd name="T18" fmla="*/ 56 w 58"/>
                  <a:gd name="T19" fmla="*/ 72 h 94"/>
                  <a:gd name="T20" fmla="*/ 58 w 58"/>
                  <a:gd name="T21" fmla="*/ 62 h 94"/>
                  <a:gd name="T22" fmla="*/ 58 w 58"/>
                  <a:gd name="T23" fmla="*/ 52 h 94"/>
                  <a:gd name="T24" fmla="*/ 56 w 58"/>
                  <a:gd name="T25" fmla="*/ 42 h 94"/>
                  <a:gd name="T26" fmla="*/ 54 w 58"/>
                  <a:gd name="T27" fmla="*/ 32 h 94"/>
                  <a:gd name="T28" fmla="*/ 50 w 58"/>
                  <a:gd name="T29" fmla="*/ 22 h 94"/>
                  <a:gd name="T30" fmla="*/ 46 w 58"/>
                  <a:gd name="T31" fmla="*/ 16 h 94"/>
                  <a:gd name="T32" fmla="*/ 42 w 58"/>
                  <a:gd name="T33" fmla="*/ 12 h 94"/>
                  <a:gd name="T34" fmla="*/ 36 w 58"/>
                  <a:gd name="T35" fmla="*/ 6 h 94"/>
                  <a:gd name="T36" fmla="*/ 30 w 58"/>
                  <a:gd name="T37" fmla="*/ 4 h 94"/>
                  <a:gd name="T38" fmla="*/ 24 w 58"/>
                  <a:gd name="T39" fmla="*/ 0 h 94"/>
                  <a:gd name="T40" fmla="*/ 16 w 58"/>
                  <a:gd name="T41" fmla="*/ 0 h 94"/>
                  <a:gd name="T42" fmla="*/ 8 w 58"/>
                  <a:gd name="T43" fmla="*/ 0 h 94"/>
                  <a:gd name="T44" fmla="*/ 0 w 58"/>
                  <a:gd name="T45" fmla="*/ 0 h 94"/>
                  <a:gd name="T46" fmla="*/ 28 w 58"/>
                  <a:gd name="T47" fmla="*/ 18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94"/>
                  <a:gd name="T74" fmla="*/ 58 w 58"/>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94">
                    <a:moveTo>
                      <a:pt x="28" y="18"/>
                    </a:moveTo>
                    <a:lnTo>
                      <a:pt x="26" y="28"/>
                    </a:lnTo>
                    <a:lnTo>
                      <a:pt x="26" y="38"/>
                    </a:lnTo>
                    <a:lnTo>
                      <a:pt x="30" y="58"/>
                    </a:lnTo>
                    <a:lnTo>
                      <a:pt x="36" y="78"/>
                    </a:lnTo>
                    <a:lnTo>
                      <a:pt x="44" y="94"/>
                    </a:lnTo>
                    <a:lnTo>
                      <a:pt x="32" y="94"/>
                    </a:lnTo>
                    <a:lnTo>
                      <a:pt x="44" y="90"/>
                    </a:lnTo>
                    <a:lnTo>
                      <a:pt x="50" y="82"/>
                    </a:lnTo>
                    <a:lnTo>
                      <a:pt x="56" y="72"/>
                    </a:lnTo>
                    <a:lnTo>
                      <a:pt x="58" y="62"/>
                    </a:lnTo>
                    <a:lnTo>
                      <a:pt x="58" y="52"/>
                    </a:lnTo>
                    <a:lnTo>
                      <a:pt x="56" y="42"/>
                    </a:lnTo>
                    <a:lnTo>
                      <a:pt x="54" y="32"/>
                    </a:lnTo>
                    <a:lnTo>
                      <a:pt x="50" y="22"/>
                    </a:lnTo>
                    <a:lnTo>
                      <a:pt x="46" y="16"/>
                    </a:lnTo>
                    <a:lnTo>
                      <a:pt x="42" y="12"/>
                    </a:lnTo>
                    <a:lnTo>
                      <a:pt x="36" y="6"/>
                    </a:lnTo>
                    <a:lnTo>
                      <a:pt x="30" y="4"/>
                    </a:lnTo>
                    <a:lnTo>
                      <a:pt x="24" y="0"/>
                    </a:lnTo>
                    <a:lnTo>
                      <a:pt x="16" y="0"/>
                    </a:lnTo>
                    <a:lnTo>
                      <a:pt x="8" y="0"/>
                    </a:lnTo>
                    <a:lnTo>
                      <a:pt x="0" y="0"/>
                    </a:lnTo>
                    <a:lnTo>
                      <a:pt x="28" y="18"/>
                    </a:lnTo>
                    <a:close/>
                  </a:path>
                </a:pathLst>
              </a:custGeom>
              <a:solidFill>
                <a:srgbClr val="D4D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236" name="Group 2916"/>
          <p:cNvGrpSpPr>
            <a:grpSpLocks/>
          </p:cNvGrpSpPr>
          <p:nvPr/>
        </p:nvGrpSpPr>
        <p:grpSpPr bwMode="auto">
          <a:xfrm>
            <a:off x="758825" y="2992438"/>
            <a:ext cx="2127250" cy="481012"/>
            <a:chOff x="478" y="1885"/>
            <a:chExt cx="1340" cy="303"/>
          </a:xfrm>
        </p:grpSpPr>
        <p:sp>
          <p:nvSpPr>
            <p:cNvPr id="27730" name="Rectangle 2917"/>
            <p:cNvSpPr>
              <a:spLocks noChangeArrowheads="1"/>
            </p:cNvSpPr>
            <p:nvPr/>
          </p:nvSpPr>
          <p:spPr bwMode="auto">
            <a:xfrm>
              <a:off x="1105" y="1885"/>
              <a:ext cx="71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1D1D1B"/>
                  </a:solidFill>
                </a:rPr>
                <a:t>Transpiration</a:t>
              </a:r>
              <a:endParaRPr lang="en-US" sz="2400" b="0">
                <a:latin typeface="Times" charset="0"/>
              </a:endParaRPr>
            </a:p>
          </p:txBody>
        </p:sp>
        <p:grpSp>
          <p:nvGrpSpPr>
            <p:cNvPr id="27731" name="Group 2918"/>
            <p:cNvGrpSpPr>
              <a:grpSpLocks/>
            </p:cNvGrpSpPr>
            <p:nvPr/>
          </p:nvGrpSpPr>
          <p:grpSpPr bwMode="auto">
            <a:xfrm>
              <a:off x="478" y="1936"/>
              <a:ext cx="748" cy="252"/>
              <a:chOff x="478" y="1936"/>
              <a:chExt cx="748" cy="252"/>
            </a:xfrm>
          </p:grpSpPr>
          <p:sp>
            <p:nvSpPr>
              <p:cNvPr id="27732" name="Freeform 2919"/>
              <p:cNvSpPr>
                <a:spLocks/>
              </p:cNvSpPr>
              <p:nvPr/>
            </p:nvSpPr>
            <p:spPr bwMode="auto">
              <a:xfrm>
                <a:off x="1104" y="2030"/>
                <a:ext cx="122" cy="158"/>
              </a:xfrm>
              <a:custGeom>
                <a:avLst/>
                <a:gdLst>
                  <a:gd name="T0" fmla="*/ 122 w 122"/>
                  <a:gd name="T1" fmla="*/ 90 h 158"/>
                  <a:gd name="T2" fmla="*/ 120 w 122"/>
                  <a:gd name="T3" fmla="*/ 0 h 158"/>
                  <a:gd name="T4" fmla="*/ 102 w 122"/>
                  <a:gd name="T5" fmla="*/ 12 h 158"/>
                  <a:gd name="T6" fmla="*/ 80 w 122"/>
                  <a:gd name="T7" fmla="*/ 24 h 158"/>
                  <a:gd name="T8" fmla="*/ 48 w 122"/>
                  <a:gd name="T9" fmla="*/ 40 h 158"/>
                  <a:gd name="T10" fmla="*/ 66 w 122"/>
                  <a:gd name="T11" fmla="*/ 52 h 158"/>
                  <a:gd name="T12" fmla="*/ 32 w 122"/>
                  <a:gd name="T13" fmla="*/ 94 h 158"/>
                  <a:gd name="T14" fmla="*/ 0 w 122"/>
                  <a:gd name="T15" fmla="*/ 128 h 158"/>
                  <a:gd name="T16" fmla="*/ 34 w 122"/>
                  <a:gd name="T17" fmla="*/ 158 h 158"/>
                  <a:gd name="T18" fmla="*/ 60 w 122"/>
                  <a:gd name="T19" fmla="*/ 128 h 158"/>
                  <a:gd name="T20" fmla="*/ 82 w 122"/>
                  <a:gd name="T21" fmla="*/ 102 h 158"/>
                  <a:gd name="T22" fmla="*/ 102 w 122"/>
                  <a:gd name="T23" fmla="*/ 78 h 158"/>
                  <a:gd name="T24" fmla="*/ 122 w 122"/>
                  <a:gd name="T25" fmla="*/ 9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58"/>
                  <a:gd name="T41" fmla="*/ 122 w 122"/>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58">
                    <a:moveTo>
                      <a:pt x="122" y="90"/>
                    </a:moveTo>
                    <a:lnTo>
                      <a:pt x="120" y="0"/>
                    </a:lnTo>
                    <a:lnTo>
                      <a:pt x="102" y="12"/>
                    </a:lnTo>
                    <a:lnTo>
                      <a:pt x="80" y="24"/>
                    </a:lnTo>
                    <a:lnTo>
                      <a:pt x="48" y="40"/>
                    </a:lnTo>
                    <a:lnTo>
                      <a:pt x="66" y="52"/>
                    </a:lnTo>
                    <a:lnTo>
                      <a:pt x="32" y="94"/>
                    </a:lnTo>
                    <a:lnTo>
                      <a:pt x="0" y="128"/>
                    </a:lnTo>
                    <a:lnTo>
                      <a:pt x="34" y="158"/>
                    </a:lnTo>
                    <a:lnTo>
                      <a:pt x="60" y="128"/>
                    </a:lnTo>
                    <a:lnTo>
                      <a:pt x="82" y="102"/>
                    </a:lnTo>
                    <a:lnTo>
                      <a:pt x="102" y="78"/>
                    </a:lnTo>
                    <a:lnTo>
                      <a:pt x="122" y="90"/>
                    </a:lnTo>
                    <a:close/>
                  </a:path>
                </a:pathLst>
              </a:custGeom>
              <a:solidFill>
                <a:srgbClr val="0088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3" name="Freeform 2920"/>
              <p:cNvSpPr>
                <a:spLocks/>
              </p:cNvSpPr>
              <p:nvPr/>
            </p:nvSpPr>
            <p:spPr bwMode="auto">
              <a:xfrm>
                <a:off x="478" y="1936"/>
                <a:ext cx="114" cy="174"/>
              </a:xfrm>
              <a:custGeom>
                <a:avLst/>
                <a:gdLst>
                  <a:gd name="T0" fmla="*/ 0 w 114"/>
                  <a:gd name="T1" fmla="*/ 90 h 174"/>
                  <a:gd name="T2" fmla="*/ 20 w 114"/>
                  <a:gd name="T3" fmla="*/ 0 h 174"/>
                  <a:gd name="T4" fmla="*/ 36 w 114"/>
                  <a:gd name="T5" fmla="*/ 16 h 174"/>
                  <a:gd name="T6" fmla="*/ 56 w 114"/>
                  <a:gd name="T7" fmla="*/ 32 h 174"/>
                  <a:gd name="T8" fmla="*/ 84 w 114"/>
                  <a:gd name="T9" fmla="*/ 54 h 174"/>
                  <a:gd name="T10" fmla="*/ 64 w 114"/>
                  <a:gd name="T11" fmla="*/ 62 h 174"/>
                  <a:gd name="T12" fmla="*/ 90 w 114"/>
                  <a:gd name="T13" fmla="*/ 110 h 174"/>
                  <a:gd name="T14" fmla="*/ 114 w 114"/>
                  <a:gd name="T15" fmla="*/ 150 h 174"/>
                  <a:gd name="T16" fmla="*/ 76 w 114"/>
                  <a:gd name="T17" fmla="*/ 174 h 174"/>
                  <a:gd name="T18" fmla="*/ 54 w 114"/>
                  <a:gd name="T19" fmla="*/ 138 h 174"/>
                  <a:gd name="T20" fmla="*/ 38 w 114"/>
                  <a:gd name="T21" fmla="*/ 108 h 174"/>
                  <a:gd name="T22" fmla="*/ 24 w 114"/>
                  <a:gd name="T23" fmla="*/ 80 h 174"/>
                  <a:gd name="T24" fmla="*/ 0 w 114"/>
                  <a:gd name="T25" fmla="*/ 9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74"/>
                  <a:gd name="T41" fmla="*/ 114 w 11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74">
                    <a:moveTo>
                      <a:pt x="0" y="90"/>
                    </a:moveTo>
                    <a:lnTo>
                      <a:pt x="20" y="0"/>
                    </a:lnTo>
                    <a:lnTo>
                      <a:pt x="36" y="16"/>
                    </a:lnTo>
                    <a:lnTo>
                      <a:pt x="56" y="32"/>
                    </a:lnTo>
                    <a:lnTo>
                      <a:pt x="84" y="54"/>
                    </a:lnTo>
                    <a:lnTo>
                      <a:pt x="64" y="62"/>
                    </a:lnTo>
                    <a:lnTo>
                      <a:pt x="90" y="110"/>
                    </a:lnTo>
                    <a:lnTo>
                      <a:pt x="114" y="150"/>
                    </a:lnTo>
                    <a:lnTo>
                      <a:pt x="76" y="174"/>
                    </a:lnTo>
                    <a:lnTo>
                      <a:pt x="54" y="138"/>
                    </a:lnTo>
                    <a:lnTo>
                      <a:pt x="38" y="108"/>
                    </a:lnTo>
                    <a:lnTo>
                      <a:pt x="24" y="80"/>
                    </a:lnTo>
                    <a:lnTo>
                      <a:pt x="0" y="90"/>
                    </a:lnTo>
                    <a:close/>
                  </a:path>
                </a:pathLst>
              </a:custGeom>
              <a:solidFill>
                <a:srgbClr val="0088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4" name="Freeform 2921"/>
              <p:cNvSpPr>
                <a:spLocks/>
              </p:cNvSpPr>
              <p:nvPr/>
            </p:nvSpPr>
            <p:spPr bwMode="auto">
              <a:xfrm>
                <a:off x="1104" y="2030"/>
                <a:ext cx="122" cy="158"/>
              </a:xfrm>
              <a:custGeom>
                <a:avLst/>
                <a:gdLst>
                  <a:gd name="T0" fmla="*/ 122 w 122"/>
                  <a:gd name="T1" fmla="*/ 90 h 158"/>
                  <a:gd name="T2" fmla="*/ 120 w 122"/>
                  <a:gd name="T3" fmla="*/ 0 h 158"/>
                  <a:gd name="T4" fmla="*/ 102 w 122"/>
                  <a:gd name="T5" fmla="*/ 12 h 158"/>
                  <a:gd name="T6" fmla="*/ 80 w 122"/>
                  <a:gd name="T7" fmla="*/ 24 h 158"/>
                  <a:gd name="T8" fmla="*/ 48 w 122"/>
                  <a:gd name="T9" fmla="*/ 40 h 158"/>
                  <a:gd name="T10" fmla="*/ 66 w 122"/>
                  <a:gd name="T11" fmla="*/ 52 h 158"/>
                  <a:gd name="T12" fmla="*/ 32 w 122"/>
                  <a:gd name="T13" fmla="*/ 94 h 158"/>
                  <a:gd name="T14" fmla="*/ 0 w 122"/>
                  <a:gd name="T15" fmla="*/ 128 h 158"/>
                  <a:gd name="T16" fmla="*/ 34 w 122"/>
                  <a:gd name="T17" fmla="*/ 158 h 158"/>
                  <a:gd name="T18" fmla="*/ 60 w 122"/>
                  <a:gd name="T19" fmla="*/ 128 h 158"/>
                  <a:gd name="T20" fmla="*/ 82 w 122"/>
                  <a:gd name="T21" fmla="*/ 102 h 158"/>
                  <a:gd name="T22" fmla="*/ 102 w 122"/>
                  <a:gd name="T23" fmla="*/ 78 h 158"/>
                  <a:gd name="T24" fmla="*/ 122 w 122"/>
                  <a:gd name="T25" fmla="*/ 9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58"/>
                  <a:gd name="T41" fmla="*/ 122 w 122"/>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58">
                    <a:moveTo>
                      <a:pt x="122" y="90"/>
                    </a:moveTo>
                    <a:lnTo>
                      <a:pt x="120" y="0"/>
                    </a:lnTo>
                    <a:lnTo>
                      <a:pt x="102" y="12"/>
                    </a:lnTo>
                    <a:lnTo>
                      <a:pt x="80" y="24"/>
                    </a:lnTo>
                    <a:lnTo>
                      <a:pt x="48" y="40"/>
                    </a:lnTo>
                    <a:lnTo>
                      <a:pt x="66" y="52"/>
                    </a:lnTo>
                    <a:lnTo>
                      <a:pt x="32" y="94"/>
                    </a:lnTo>
                    <a:lnTo>
                      <a:pt x="0" y="128"/>
                    </a:lnTo>
                    <a:lnTo>
                      <a:pt x="34" y="158"/>
                    </a:lnTo>
                    <a:lnTo>
                      <a:pt x="60" y="128"/>
                    </a:lnTo>
                    <a:lnTo>
                      <a:pt x="82" y="102"/>
                    </a:lnTo>
                    <a:lnTo>
                      <a:pt x="102" y="78"/>
                    </a:lnTo>
                    <a:lnTo>
                      <a:pt x="122" y="90"/>
                    </a:lnTo>
                    <a:close/>
                  </a:path>
                </a:pathLst>
              </a:custGeom>
              <a:noFill/>
              <a:ln w="6350">
                <a:solidFill>
                  <a:srgbClr val="0088D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5" name="Freeform 2922"/>
              <p:cNvSpPr>
                <a:spLocks/>
              </p:cNvSpPr>
              <p:nvPr/>
            </p:nvSpPr>
            <p:spPr bwMode="auto">
              <a:xfrm>
                <a:off x="478" y="1936"/>
                <a:ext cx="114" cy="174"/>
              </a:xfrm>
              <a:custGeom>
                <a:avLst/>
                <a:gdLst>
                  <a:gd name="T0" fmla="*/ 0 w 114"/>
                  <a:gd name="T1" fmla="*/ 90 h 174"/>
                  <a:gd name="T2" fmla="*/ 20 w 114"/>
                  <a:gd name="T3" fmla="*/ 0 h 174"/>
                  <a:gd name="T4" fmla="*/ 36 w 114"/>
                  <a:gd name="T5" fmla="*/ 16 h 174"/>
                  <a:gd name="T6" fmla="*/ 56 w 114"/>
                  <a:gd name="T7" fmla="*/ 32 h 174"/>
                  <a:gd name="T8" fmla="*/ 84 w 114"/>
                  <a:gd name="T9" fmla="*/ 54 h 174"/>
                  <a:gd name="T10" fmla="*/ 64 w 114"/>
                  <a:gd name="T11" fmla="*/ 62 h 174"/>
                  <a:gd name="T12" fmla="*/ 90 w 114"/>
                  <a:gd name="T13" fmla="*/ 110 h 174"/>
                  <a:gd name="T14" fmla="*/ 114 w 114"/>
                  <a:gd name="T15" fmla="*/ 150 h 174"/>
                  <a:gd name="T16" fmla="*/ 76 w 114"/>
                  <a:gd name="T17" fmla="*/ 174 h 174"/>
                  <a:gd name="T18" fmla="*/ 54 w 114"/>
                  <a:gd name="T19" fmla="*/ 138 h 174"/>
                  <a:gd name="T20" fmla="*/ 38 w 114"/>
                  <a:gd name="T21" fmla="*/ 108 h 174"/>
                  <a:gd name="T22" fmla="*/ 24 w 114"/>
                  <a:gd name="T23" fmla="*/ 80 h 174"/>
                  <a:gd name="T24" fmla="*/ 0 w 114"/>
                  <a:gd name="T25" fmla="*/ 9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74"/>
                  <a:gd name="T41" fmla="*/ 114 w 11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74">
                    <a:moveTo>
                      <a:pt x="0" y="90"/>
                    </a:moveTo>
                    <a:lnTo>
                      <a:pt x="20" y="0"/>
                    </a:lnTo>
                    <a:lnTo>
                      <a:pt x="36" y="16"/>
                    </a:lnTo>
                    <a:lnTo>
                      <a:pt x="56" y="32"/>
                    </a:lnTo>
                    <a:lnTo>
                      <a:pt x="84" y="54"/>
                    </a:lnTo>
                    <a:lnTo>
                      <a:pt x="64" y="62"/>
                    </a:lnTo>
                    <a:lnTo>
                      <a:pt x="90" y="110"/>
                    </a:lnTo>
                    <a:lnTo>
                      <a:pt x="114" y="150"/>
                    </a:lnTo>
                    <a:lnTo>
                      <a:pt x="76" y="174"/>
                    </a:lnTo>
                    <a:lnTo>
                      <a:pt x="54" y="138"/>
                    </a:lnTo>
                    <a:lnTo>
                      <a:pt x="38" y="108"/>
                    </a:lnTo>
                    <a:lnTo>
                      <a:pt x="24" y="80"/>
                    </a:lnTo>
                    <a:lnTo>
                      <a:pt x="0" y="90"/>
                    </a:lnTo>
                    <a:close/>
                  </a:path>
                </a:pathLst>
              </a:custGeom>
              <a:noFill/>
              <a:ln w="6350">
                <a:solidFill>
                  <a:srgbClr val="0088D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238" name="Group 2923"/>
          <p:cNvGrpSpPr>
            <a:grpSpLocks/>
          </p:cNvGrpSpPr>
          <p:nvPr/>
        </p:nvGrpSpPr>
        <p:grpSpPr bwMode="auto">
          <a:xfrm>
            <a:off x="5730875" y="2009775"/>
            <a:ext cx="581025" cy="323850"/>
            <a:chOff x="3610" y="1266"/>
            <a:chExt cx="366" cy="204"/>
          </a:xfrm>
        </p:grpSpPr>
        <p:sp>
          <p:nvSpPr>
            <p:cNvPr id="27728" name="Freeform 2924"/>
            <p:cNvSpPr>
              <a:spLocks/>
            </p:cNvSpPr>
            <p:nvPr/>
          </p:nvSpPr>
          <p:spPr bwMode="auto">
            <a:xfrm>
              <a:off x="3610" y="1266"/>
              <a:ext cx="366" cy="204"/>
            </a:xfrm>
            <a:custGeom>
              <a:avLst/>
              <a:gdLst>
                <a:gd name="T0" fmla="*/ 366 w 366"/>
                <a:gd name="T1" fmla="*/ 48 h 204"/>
                <a:gd name="T2" fmla="*/ 178 w 366"/>
                <a:gd name="T3" fmla="*/ 48 h 204"/>
                <a:gd name="T4" fmla="*/ 178 w 366"/>
                <a:gd name="T5" fmla="*/ 0 h 204"/>
                <a:gd name="T6" fmla="*/ 0 w 366"/>
                <a:gd name="T7" fmla="*/ 102 h 204"/>
                <a:gd name="T8" fmla="*/ 178 w 366"/>
                <a:gd name="T9" fmla="*/ 204 h 204"/>
                <a:gd name="T10" fmla="*/ 178 w 366"/>
                <a:gd name="T11" fmla="*/ 144 h 204"/>
                <a:gd name="T12" fmla="*/ 366 w 366"/>
                <a:gd name="T13" fmla="*/ 144 h 204"/>
                <a:gd name="T14" fmla="*/ 366 w 366"/>
                <a:gd name="T15" fmla="*/ 48 h 204"/>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204"/>
                <a:gd name="T26" fmla="*/ 366 w 366"/>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204">
                  <a:moveTo>
                    <a:pt x="366" y="48"/>
                  </a:moveTo>
                  <a:lnTo>
                    <a:pt x="178" y="48"/>
                  </a:lnTo>
                  <a:lnTo>
                    <a:pt x="178" y="0"/>
                  </a:lnTo>
                  <a:lnTo>
                    <a:pt x="0" y="102"/>
                  </a:lnTo>
                  <a:lnTo>
                    <a:pt x="178" y="204"/>
                  </a:lnTo>
                  <a:lnTo>
                    <a:pt x="178" y="144"/>
                  </a:lnTo>
                  <a:lnTo>
                    <a:pt x="366" y="144"/>
                  </a:lnTo>
                  <a:lnTo>
                    <a:pt x="366" y="48"/>
                  </a:lnTo>
                  <a:close/>
                </a:path>
              </a:pathLst>
            </a:custGeom>
            <a:solidFill>
              <a:srgbClr val="0088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9" name="Freeform 2925"/>
            <p:cNvSpPr>
              <a:spLocks/>
            </p:cNvSpPr>
            <p:nvPr/>
          </p:nvSpPr>
          <p:spPr bwMode="auto">
            <a:xfrm>
              <a:off x="3610" y="1266"/>
              <a:ext cx="366" cy="204"/>
            </a:xfrm>
            <a:custGeom>
              <a:avLst/>
              <a:gdLst>
                <a:gd name="T0" fmla="*/ 366 w 366"/>
                <a:gd name="T1" fmla="*/ 48 h 204"/>
                <a:gd name="T2" fmla="*/ 178 w 366"/>
                <a:gd name="T3" fmla="*/ 48 h 204"/>
                <a:gd name="T4" fmla="*/ 178 w 366"/>
                <a:gd name="T5" fmla="*/ 0 h 204"/>
                <a:gd name="T6" fmla="*/ 0 w 366"/>
                <a:gd name="T7" fmla="*/ 102 h 204"/>
                <a:gd name="T8" fmla="*/ 178 w 366"/>
                <a:gd name="T9" fmla="*/ 204 h 204"/>
                <a:gd name="T10" fmla="*/ 178 w 366"/>
                <a:gd name="T11" fmla="*/ 144 h 204"/>
                <a:gd name="T12" fmla="*/ 366 w 366"/>
                <a:gd name="T13" fmla="*/ 144 h 204"/>
                <a:gd name="T14" fmla="*/ 366 w 366"/>
                <a:gd name="T15" fmla="*/ 48 h 204"/>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204"/>
                <a:gd name="T26" fmla="*/ 366 w 366"/>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204">
                  <a:moveTo>
                    <a:pt x="366" y="48"/>
                  </a:moveTo>
                  <a:lnTo>
                    <a:pt x="178" y="48"/>
                  </a:lnTo>
                  <a:lnTo>
                    <a:pt x="178" y="0"/>
                  </a:lnTo>
                  <a:lnTo>
                    <a:pt x="0" y="102"/>
                  </a:lnTo>
                  <a:lnTo>
                    <a:pt x="178" y="204"/>
                  </a:lnTo>
                  <a:lnTo>
                    <a:pt x="178" y="144"/>
                  </a:lnTo>
                  <a:lnTo>
                    <a:pt x="366" y="144"/>
                  </a:lnTo>
                  <a:lnTo>
                    <a:pt x="366" y="48"/>
                  </a:lnTo>
                  <a:close/>
                </a:path>
              </a:pathLst>
            </a:custGeom>
            <a:noFill/>
            <a:ln w="6350">
              <a:solidFill>
                <a:srgbClr val="0088D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65" name="Group 2926"/>
          <p:cNvGrpSpPr>
            <a:grpSpLocks/>
          </p:cNvGrpSpPr>
          <p:nvPr/>
        </p:nvGrpSpPr>
        <p:grpSpPr bwMode="auto">
          <a:xfrm>
            <a:off x="7035800" y="923925"/>
            <a:ext cx="1171575" cy="1171575"/>
            <a:chOff x="4432" y="582"/>
            <a:chExt cx="738" cy="738"/>
          </a:xfrm>
        </p:grpSpPr>
        <p:sp>
          <p:nvSpPr>
            <p:cNvPr id="27674" name="Freeform 2927"/>
            <p:cNvSpPr>
              <a:spLocks/>
            </p:cNvSpPr>
            <p:nvPr/>
          </p:nvSpPr>
          <p:spPr bwMode="auto">
            <a:xfrm>
              <a:off x="4432" y="582"/>
              <a:ext cx="738" cy="738"/>
            </a:xfrm>
            <a:custGeom>
              <a:avLst/>
              <a:gdLst>
                <a:gd name="T0" fmla="*/ 406 w 738"/>
                <a:gd name="T1" fmla="*/ 736 h 738"/>
                <a:gd name="T2" fmla="*/ 478 w 738"/>
                <a:gd name="T3" fmla="*/ 722 h 738"/>
                <a:gd name="T4" fmla="*/ 544 w 738"/>
                <a:gd name="T5" fmla="*/ 694 h 738"/>
                <a:gd name="T6" fmla="*/ 602 w 738"/>
                <a:gd name="T7" fmla="*/ 654 h 738"/>
                <a:gd name="T8" fmla="*/ 652 w 738"/>
                <a:gd name="T9" fmla="*/ 604 h 738"/>
                <a:gd name="T10" fmla="*/ 692 w 738"/>
                <a:gd name="T11" fmla="*/ 544 h 738"/>
                <a:gd name="T12" fmla="*/ 720 w 738"/>
                <a:gd name="T13" fmla="*/ 478 h 738"/>
                <a:gd name="T14" fmla="*/ 736 w 738"/>
                <a:gd name="T15" fmla="*/ 406 h 738"/>
                <a:gd name="T16" fmla="*/ 736 w 738"/>
                <a:gd name="T17" fmla="*/ 332 h 738"/>
                <a:gd name="T18" fmla="*/ 720 w 738"/>
                <a:gd name="T19" fmla="*/ 260 h 738"/>
                <a:gd name="T20" fmla="*/ 692 w 738"/>
                <a:gd name="T21" fmla="*/ 194 h 738"/>
                <a:gd name="T22" fmla="*/ 652 w 738"/>
                <a:gd name="T23" fmla="*/ 134 h 738"/>
                <a:gd name="T24" fmla="*/ 602 w 738"/>
                <a:gd name="T25" fmla="*/ 84 h 738"/>
                <a:gd name="T26" fmla="*/ 544 w 738"/>
                <a:gd name="T27" fmla="*/ 46 h 738"/>
                <a:gd name="T28" fmla="*/ 478 w 738"/>
                <a:gd name="T29" fmla="*/ 18 h 738"/>
                <a:gd name="T30" fmla="*/ 406 w 738"/>
                <a:gd name="T31" fmla="*/ 2 h 738"/>
                <a:gd name="T32" fmla="*/ 330 w 738"/>
                <a:gd name="T33" fmla="*/ 2 h 738"/>
                <a:gd name="T34" fmla="*/ 258 w 738"/>
                <a:gd name="T35" fmla="*/ 18 h 738"/>
                <a:gd name="T36" fmla="*/ 192 w 738"/>
                <a:gd name="T37" fmla="*/ 46 h 738"/>
                <a:gd name="T38" fmla="*/ 134 w 738"/>
                <a:gd name="T39" fmla="*/ 84 h 738"/>
                <a:gd name="T40" fmla="*/ 84 w 738"/>
                <a:gd name="T41" fmla="*/ 134 h 738"/>
                <a:gd name="T42" fmla="*/ 44 w 738"/>
                <a:gd name="T43" fmla="*/ 194 h 738"/>
                <a:gd name="T44" fmla="*/ 16 w 738"/>
                <a:gd name="T45" fmla="*/ 260 h 738"/>
                <a:gd name="T46" fmla="*/ 2 w 738"/>
                <a:gd name="T47" fmla="*/ 332 h 738"/>
                <a:gd name="T48" fmla="*/ 2 w 738"/>
                <a:gd name="T49" fmla="*/ 406 h 738"/>
                <a:gd name="T50" fmla="*/ 16 w 738"/>
                <a:gd name="T51" fmla="*/ 478 h 738"/>
                <a:gd name="T52" fmla="*/ 44 w 738"/>
                <a:gd name="T53" fmla="*/ 544 h 738"/>
                <a:gd name="T54" fmla="*/ 84 w 738"/>
                <a:gd name="T55" fmla="*/ 604 h 738"/>
                <a:gd name="T56" fmla="*/ 134 w 738"/>
                <a:gd name="T57" fmla="*/ 654 h 738"/>
                <a:gd name="T58" fmla="*/ 192 w 738"/>
                <a:gd name="T59" fmla="*/ 694 h 738"/>
                <a:gd name="T60" fmla="*/ 258 w 738"/>
                <a:gd name="T61" fmla="*/ 722 h 738"/>
                <a:gd name="T62" fmla="*/ 330 w 738"/>
                <a:gd name="T63" fmla="*/ 736 h 7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738"/>
                <a:gd name="T98" fmla="*/ 738 w 738"/>
                <a:gd name="T99" fmla="*/ 738 h 7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738">
                  <a:moveTo>
                    <a:pt x="368" y="738"/>
                  </a:moveTo>
                  <a:lnTo>
                    <a:pt x="406" y="736"/>
                  </a:lnTo>
                  <a:lnTo>
                    <a:pt x="442" y="730"/>
                  </a:lnTo>
                  <a:lnTo>
                    <a:pt x="478" y="722"/>
                  </a:lnTo>
                  <a:lnTo>
                    <a:pt x="512" y="708"/>
                  </a:lnTo>
                  <a:lnTo>
                    <a:pt x="544" y="694"/>
                  </a:lnTo>
                  <a:lnTo>
                    <a:pt x="574" y="674"/>
                  </a:lnTo>
                  <a:lnTo>
                    <a:pt x="602" y="654"/>
                  </a:lnTo>
                  <a:lnTo>
                    <a:pt x="630" y="630"/>
                  </a:lnTo>
                  <a:lnTo>
                    <a:pt x="652" y="604"/>
                  </a:lnTo>
                  <a:lnTo>
                    <a:pt x="674" y="576"/>
                  </a:lnTo>
                  <a:lnTo>
                    <a:pt x="692" y="544"/>
                  </a:lnTo>
                  <a:lnTo>
                    <a:pt x="708" y="512"/>
                  </a:lnTo>
                  <a:lnTo>
                    <a:pt x="720" y="478"/>
                  </a:lnTo>
                  <a:lnTo>
                    <a:pt x="730" y="444"/>
                  </a:lnTo>
                  <a:lnTo>
                    <a:pt x="736" y="406"/>
                  </a:lnTo>
                  <a:lnTo>
                    <a:pt x="738" y="370"/>
                  </a:lnTo>
                  <a:lnTo>
                    <a:pt x="736" y="332"/>
                  </a:lnTo>
                  <a:lnTo>
                    <a:pt x="730" y="294"/>
                  </a:lnTo>
                  <a:lnTo>
                    <a:pt x="720" y="260"/>
                  </a:lnTo>
                  <a:lnTo>
                    <a:pt x="708" y="226"/>
                  </a:lnTo>
                  <a:lnTo>
                    <a:pt x="692" y="194"/>
                  </a:lnTo>
                  <a:lnTo>
                    <a:pt x="674" y="164"/>
                  </a:lnTo>
                  <a:lnTo>
                    <a:pt x="652" y="134"/>
                  </a:lnTo>
                  <a:lnTo>
                    <a:pt x="630" y="108"/>
                  </a:lnTo>
                  <a:lnTo>
                    <a:pt x="602" y="84"/>
                  </a:lnTo>
                  <a:lnTo>
                    <a:pt x="574" y="64"/>
                  </a:lnTo>
                  <a:lnTo>
                    <a:pt x="544" y="46"/>
                  </a:lnTo>
                  <a:lnTo>
                    <a:pt x="512" y="30"/>
                  </a:lnTo>
                  <a:lnTo>
                    <a:pt x="478" y="18"/>
                  </a:lnTo>
                  <a:lnTo>
                    <a:pt x="442" y="8"/>
                  </a:lnTo>
                  <a:lnTo>
                    <a:pt x="406" y="2"/>
                  </a:lnTo>
                  <a:lnTo>
                    <a:pt x="368" y="0"/>
                  </a:lnTo>
                  <a:lnTo>
                    <a:pt x="330" y="2"/>
                  </a:lnTo>
                  <a:lnTo>
                    <a:pt x="294" y="8"/>
                  </a:lnTo>
                  <a:lnTo>
                    <a:pt x="258" y="18"/>
                  </a:lnTo>
                  <a:lnTo>
                    <a:pt x="226" y="30"/>
                  </a:lnTo>
                  <a:lnTo>
                    <a:pt x="192" y="46"/>
                  </a:lnTo>
                  <a:lnTo>
                    <a:pt x="162" y="64"/>
                  </a:lnTo>
                  <a:lnTo>
                    <a:pt x="134" y="84"/>
                  </a:lnTo>
                  <a:lnTo>
                    <a:pt x="108" y="108"/>
                  </a:lnTo>
                  <a:lnTo>
                    <a:pt x="84" y="134"/>
                  </a:lnTo>
                  <a:lnTo>
                    <a:pt x="62" y="164"/>
                  </a:lnTo>
                  <a:lnTo>
                    <a:pt x="44" y="194"/>
                  </a:lnTo>
                  <a:lnTo>
                    <a:pt x="28" y="226"/>
                  </a:lnTo>
                  <a:lnTo>
                    <a:pt x="16" y="260"/>
                  </a:lnTo>
                  <a:lnTo>
                    <a:pt x="8" y="294"/>
                  </a:lnTo>
                  <a:lnTo>
                    <a:pt x="2" y="332"/>
                  </a:lnTo>
                  <a:lnTo>
                    <a:pt x="0" y="370"/>
                  </a:lnTo>
                  <a:lnTo>
                    <a:pt x="2" y="406"/>
                  </a:lnTo>
                  <a:lnTo>
                    <a:pt x="8" y="444"/>
                  </a:lnTo>
                  <a:lnTo>
                    <a:pt x="16" y="478"/>
                  </a:lnTo>
                  <a:lnTo>
                    <a:pt x="28" y="512"/>
                  </a:lnTo>
                  <a:lnTo>
                    <a:pt x="44" y="544"/>
                  </a:lnTo>
                  <a:lnTo>
                    <a:pt x="62" y="576"/>
                  </a:lnTo>
                  <a:lnTo>
                    <a:pt x="84" y="604"/>
                  </a:lnTo>
                  <a:lnTo>
                    <a:pt x="108" y="630"/>
                  </a:lnTo>
                  <a:lnTo>
                    <a:pt x="134" y="654"/>
                  </a:lnTo>
                  <a:lnTo>
                    <a:pt x="162" y="674"/>
                  </a:lnTo>
                  <a:lnTo>
                    <a:pt x="192" y="694"/>
                  </a:lnTo>
                  <a:lnTo>
                    <a:pt x="226" y="708"/>
                  </a:lnTo>
                  <a:lnTo>
                    <a:pt x="258" y="722"/>
                  </a:lnTo>
                  <a:lnTo>
                    <a:pt x="294" y="730"/>
                  </a:lnTo>
                  <a:lnTo>
                    <a:pt x="330" y="736"/>
                  </a:lnTo>
                  <a:lnTo>
                    <a:pt x="368" y="7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2928"/>
            <p:cNvSpPr>
              <a:spLocks/>
            </p:cNvSpPr>
            <p:nvPr/>
          </p:nvSpPr>
          <p:spPr bwMode="auto">
            <a:xfrm>
              <a:off x="4438" y="588"/>
              <a:ext cx="726" cy="726"/>
            </a:xfrm>
            <a:custGeom>
              <a:avLst/>
              <a:gdLst>
                <a:gd name="T0" fmla="*/ 400 w 726"/>
                <a:gd name="T1" fmla="*/ 724 h 726"/>
                <a:gd name="T2" fmla="*/ 470 w 726"/>
                <a:gd name="T3" fmla="*/ 710 h 726"/>
                <a:gd name="T4" fmla="*/ 536 w 726"/>
                <a:gd name="T5" fmla="*/ 682 h 726"/>
                <a:gd name="T6" fmla="*/ 594 w 726"/>
                <a:gd name="T7" fmla="*/ 644 h 726"/>
                <a:gd name="T8" fmla="*/ 642 w 726"/>
                <a:gd name="T9" fmla="*/ 594 h 726"/>
                <a:gd name="T10" fmla="*/ 682 w 726"/>
                <a:gd name="T11" fmla="*/ 536 h 726"/>
                <a:gd name="T12" fmla="*/ 710 w 726"/>
                <a:gd name="T13" fmla="*/ 472 h 726"/>
                <a:gd name="T14" fmla="*/ 724 w 726"/>
                <a:gd name="T15" fmla="*/ 400 h 726"/>
                <a:gd name="T16" fmla="*/ 724 w 726"/>
                <a:gd name="T17" fmla="*/ 326 h 726"/>
                <a:gd name="T18" fmla="*/ 710 w 726"/>
                <a:gd name="T19" fmla="*/ 256 h 726"/>
                <a:gd name="T20" fmla="*/ 682 w 726"/>
                <a:gd name="T21" fmla="*/ 190 h 726"/>
                <a:gd name="T22" fmla="*/ 642 w 726"/>
                <a:gd name="T23" fmla="*/ 132 h 726"/>
                <a:gd name="T24" fmla="*/ 594 w 726"/>
                <a:gd name="T25" fmla="*/ 82 h 726"/>
                <a:gd name="T26" fmla="*/ 536 w 726"/>
                <a:gd name="T27" fmla="*/ 44 h 726"/>
                <a:gd name="T28" fmla="*/ 470 w 726"/>
                <a:gd name="T29" fmla="*/ 16 h 726"/>
                <a:gd name="T30" fmla="*/ 400 w 726"/>
                <a:gd name="T31" fmla="*/ 2 h 726"/>
                <a:gd name="T32" fmla="*/ 326 w 726"/>
                <a:gd name="T33" fmla="*/ 2 h 726"/>
                <a:gd name="T34" fmla="*/ 254 w 726"/>
                <a:gd name="T35" fmla="*/ 16 h 726"/>
                <a:gd name="T36" fmla="*/ 190 w 726"/>
                <a:gd name="T37" fmla="*/ 44 h 726"/>
                <a:gd name="T38" fmla="*/ 132 w 726"/>
                <a:gd name="T39" fmla="*/ 82 h 726"/>
                <a:gd name="T40" fmla="*/ 82 w 726"/>
                <a:gd name="T41" fmla="*/ 132 h 726"/>
                <a:gd name="T42" fmla="*/ 44 w 726"/>
                <a:gd name="T43" fmla="*/ 190 h 726"/>
                <a:gd name="T44" fmla="*/ 16 w 726"/>
                <a:gd name="T45" fmla="*/ 256 h 726"/>
                <a:gd name="T46" fmla="*/ 2 w 726"/>
                <a:gd name="T47" fmla="*/ 326 h 726"/>
                <a:gd name="T48" fmla="*/ 2 w 726"/>
                <a:gd name="T49" fmla="*/ 400 h 726"/>
                <a:gd name="T50" fmla="*/ 16 w 726"/>
                <a:gd name="T51" fmla="*/ 472 h 726"/>
                <a:gd name="T52" fmla="*/ 44 w 726"/>
                <a:gd name="T53" fmla="*/ 536 h 726"/>
                <a:gd name="T54" fmla="*/ 82 w 726"/>
                <a:gd name="T55" fmla="*/ 594 h 726"/>
                <a:gd name="T56" fmla="*/ 132 w 726"/>
                <a:gd name="T57" fmla="*/ 644 h 726"/>
                <a:gd name="T58" fmla="*/ 190 w 726"/>
                <a:gd name="T59" fmla="*/ 682 h 726"/>
                <a:gd name="T60" fmla="*/ 254 w 726"/>
                <a:gd name="T61" fmla="*/ 710 h 726"/>
                <a:gd name="T62" fmla="*/ 326 w 726"/>
                <a:gd name="T63" fmla="*/ 724 h 7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726"/>
                <a:gd name="T98" fmla="*/ 726 w 726"/>
                <a:gd name="T99" fmla="*/ 726 h 7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726">
                  <a:moveTo>
                    <a:pt x="362" y="726"/>
                  </a:moveTo>
                  <a:lnTo>
                    <a:pt x="400" y="724"/>
                  </a:lnTo>
                  <a:lnTo>
                    <a:pt x="436" y="720"/>
                  </a:lnTo>
                  <a:lnTo>
                    <a:pt x="470" y="710"/>
                  </a:lnTo>
                  <a:lnTo>
                    <a:pt x="504" y="698"/>
                  </a:lnTo>
                  <a:lnTo>
                    <a:pt x="536" y="682"/>
                  </a:lnTo>
                  <a:lnTo>
                    <a:pt x="566" y="664"/>
                  </a:lnTo>
                  <a:lnTo>
                    <a:pt x="594" y="644"/>
                  </a:lnTo>
                  <a:lnTo>
                    <a:pt x="620" y="620"/>
                  </a:lnTo>
                  <a:lnTo>
                    <a:pt x="642" y="594"/>
                  </a:lnTo>
                  <a:lnTo>
                    <a:pt x="664" y="566"/>
                  </a:lnTo>
                  <a:lnTo>
                    <a:pt x="682" y="536"/>
                  </a:lnTo>
                  <a:lnTo>
                    <a:pt x="698" y="504"/>
                  </a:lnTo>
                  <a:lnTo>
                    <a:pt x="710" y="472"/>
                  </a:lnTo>
                  <a:lnTo>
                    <a:pt x="718" y="436"/>
                  </a:lnTo>
                  <a:lnTo>
                    <a:pt x="724" y="400"/>
                  </a:lnTo>
                  <a:lnTo>
                    <a:pt x="726" y="364"/>
                  </a:lnTo>
                  <a:lnTo>
                    <a:pt x="724" y="326"/>
                  </a:lnTo>
                  <a:lnTo>
                    <a:pt x="718" y="290"/>
                  </a:lnTo>
                  <a:lnTo>
                    <a:pt x="710" y="256"/>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6"/>
                  </a:lnTo>
                  <a:lnTo>
                    <a:pt x="6" y="290"/>
                  </a:lnTo>
                  <a:lnTo>
                    <a:pt x="2" y="326"/>
                  </a:lnTo>
                  <a:lnTo>
                    <a:pt x="0" y="364"/>
                  </a:lnTo>
                  <a:lnTo>
                    <a:pt x="2" y="400"/>
                  </a:lnTo>
                  <a:lnTo>
                    <a:pt x="6" y="436"/>
                  </a:lnTo>
                  <a:lnTo>
                    <a:pt x="16" y="472"/>
                  </a:lnTo>
                  <a:lnTo>
                    <a:pt x="28" y="504"/>
                  </a:lnTo>
                  <a:lnTo>
                    <a:pt x="44" y="536"/>
                  </a:lnTo>
                  <a:lnTo>
                    <a:pt x="62" y="566"/>
                  </a:lnTo>
                  <a:lnTo>
                    <a:pt x="82" y="594"/>
                  </a:lnTo>
                  <a:lnTo>
                    <a:pt x="106" y="620"/>
                  </a:lnTo>
                  <a:lnTo>
                    <a:pt x="132" y="644"/>
                  </a:lnTo>
                  <a:lnTo>
                    <a:pt x="160" y="664"/>
                  </a:lnTo>
                  <a:lnTo>
                    <a:pt x="190" y="682"/>
                  </a:lnTo>
                  <a:lnTo>
                    <a:pt x="222" y="698"/>
                  </a:lnTo>
                  <a:lnTo>
                    <a:pt x="254" y="710"/>
                  </a:lnTo>
                  <a:lnTo>
                    <a:pt x="290" y="720"/>
                  </a:lnTo>
                  <a:lnTo>
                    <a:pt x="326" y="724"/>
                  </a:lnTo>
                  <a:lnTo>
                    <a:pt x="362" y="726"/>
                  </a:ln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Freeform 2929"/>
            <p:cNvSpPr>
              <a:spLocks/>
            </p:cNvSpPr>
            <p:nvPr/>
          </p:nvSpPr>
          <p:spPr bwMode="auto">
            <a:xfrm>
              <a:off x="4442" y="592"/>
              <a:ext cx="716" cy="716"/>
            </a:xfrm>
            <a:custGeom>
              <a:avLst/>
              <a:gdLst>
                <a:gd name="T0" fmla="*/ 396 w 716"/>
                <a:gd name="T1" fmla="*/ 716 h 716"/>
                <a:gd name="T2" fmla="*/ 466 w 716"/>
                <a:gd name="T3" fmla="*/ 700 h 716"/>
                <a:gd name="T4" fmla="*/ 530 w 716"/>
                <a:gd name="T5" fmla="*/ 674 h 716"/>
                <a:gd name="T6" fmla="*/ 586 w 716"/>
                <a:gd name="T7" fmla="*/ 636 h 716"/>
                <a:gd name="T8" fmla="*/ 634 w 716"/>
                <a:gd name="T9" fmla="*/ 586 h 716"/>
                <a:gd name="T10" fmla="*/ 674 w 716"/>
                <a:gd name="T11" fmla="*/ 530 h 716"/>
                <a:gd name="T12" fmla="*/ 700 w 716"/>
                <a:gd name="T13" fmla="*/ 466 h 716"/>
                <a:gd name="T14" fmla="*/ 714 w 716"/>
                <a:gd name="T15" fmla="*/ 396 h 716"/>
                <a:gd name="T16" fmla="*/ 714 w 716"/>
                <a:gd name="T17" fmla="*/ 322 h 716"/>
                <a:gd name="T18" fmla="*/ 700 w 716"/>
                <a:gd name="T19" fmla="*/ 252 h 716"/>
                <a:gd name="T20" fmla="*/ 674 w 716"/>
                <a:gd name="T21" fmla="*/ 188 h 716"/>
                <a:gd name="T22" fmla="*/ 634 w 716"/>
                <a:gd name="T23" fmla="*/ 132 h 716"/>
                <a:gd name="T24" fmla="*/ 586 w 716"/>
                <a:gd name="T25" fmla="*/ 82 h 716"/>
                <a:gd name="T26" fmla="*/ 530 w 716"/>
                <a:gd name="T27" fmla="*/ 44 h 716"/>
                <a:gd name="T28" fmla="*/ 466 w 716"/>
                <a:gd name="T29" fmla="*/ 16 h 716"/>
                <a:gd name="T30" fmla="*/ 396 w 716"/>
                <a:gd name="T31" fmla="*/ 2 h 716"/>
                <a:gd name="T32" fmla="*/ 322 w 716"/>
                <a:gd name="T33" fmla="*/ 2 h 716"/>
                <a:gd name="T34" fmla="*/ 252 w 716"/>
                <a:gd name="T35" fmla="*/ 16 h 716"/>
                <a:gd name="T36" fmla="*/ 188 w 716"/>
                <a:gd name="T37" fmla="*/ 44 h 716"/>
                <a:gd name="T38" fmla="*/ 130 w 716"/>
                <a:gd name="T39" fmla="*/ 82 h 716"/>
                <a:gd name="T40" fmla="*/ 82 w 716"/>
                <a:gd name="T41" fmla="*/ 132 h 716"/>
                <a:gd name="T42" fmla="*/ 44 w 716"/>
                <a:gd name="T43" fmla="*/ 188 h 716"/>
                <a:gd name="T44" fmla="*/ 16 w 716"/>
                <a:gd name="T45" fmla="*/ 252 h 716"/>
                <a:gd name="T46" fmla="*/ 2 w 716"/>
                <a:gd name="T47" fmla="*/ 322 h 716"/>
                <a:gd name="T48" fmla="*/ 2 w 716"/>
                <a:gd name="T49" fmla="*/ 396 h 716"/>
                <a:gd name="T50" fmla="*/ 16 w 716"/>
                <a:gd name="T51" fmla="*/ 466 h 716"/>
                <a:gd name="T52" fmla="*/ 44 w 716"/>
                <a:gd name="T53" fmla="*/ 530 h 716"/>
                <a:gd name="T54" fmla="*/ 82 w 716"/>
                <a:gd name="T55" fmla="*/ 586 h 716"/>
                <a:gd name="T56" fmla="*/ 130 w 716"/>
                <a:gd name="T57" fmla="*/ 636 h 716"/>
                <a:gd name="T58" fmla="*/ 188 w 716"/>
                <a:gd name="T59" fmla="*/ 674 h 716"/>
                <a:gd name="T60" fmla="*/ 252 w 716"/>
                <a:gd name="T61" fmla="*/ 700 h 716"/>
                <a:gd name="T62" fmla="*/ 322 w 716"/>
                <a:gd name="T63" fmla="*/ 716 h 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6"/>
                <a:gd name="T97" fmla="*/ 0 h 716"/>
                <a:gd name="T98" fmla="*/ 716 w 716"/>
                <a:gd name="T99" fmla="*/ 716 h 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6" h="716">
                  <a:moveTo>
                    <a:pt x="358" y="716"/>
                  </a:moveTo>
                  <a:lnTo>
                    <a:pt x="396" y="716"/>
                  </a:lnTo>
                  <a:lnTo>
                    <a:pt x="430" y="710"/>
                  </a:lnTo>
                  <a:lnTo>
                    <a:pt x="466" y="700"/>
                  </a:lnTo>
                  <a:lnTo>
                    <a:pt x="498" y="688"/>
                  </a:lnTo>
                  <a:lnTo>
                    <a:pt x="530" y="674"/>
                  </a:lnTo>
                  <a:lnTo>
                    <a:pt x="558" y="656"/>
                  </a:lnTo>
                  <a:lnTo>
                    <a:pt x="586" y="636"/>
                  </a:lnTo>
                  <a:lnTo>
                    <a:pt x="612" y="612"/>
                  </a:lnTo>
                  <a:lnTo>
                    <a:pt x="634" y="586"/>
                  </a:lnTo>
                  <a:lnTo>
                    <a:pt x="656" y="560"/>
                  </a:lnTo>
                  <a:lnTo>
                    <a:pt x="674" y="530"/>
                  </a:lnTo>
                  <a:lnTo>
                    <a:pt x="688" y="498"/>
                  </a:lnTo>
                  <a:lnTo>
                    <a:pt x="700" y="466"/>
                  </a:lnTo>
                  <a:lnTo>
                    <a:pt x="710" y="432"/>
                  </a:lnTo>
                  <a:lnTo>
                    <a:pt x="714" y="396"/>
                  </a:lnTo>
                  <a:lnTo>
                    <a:pt x="716" y="358"/>
                  </a:lnTo>
                  <a:lnTo>
                    <a:pt x="714" y="322"/>
                  </a:lnTo>
                  <a:lnTo>
                    <a:pt x="710" y="286"/>
                  </a:lnTo>
                  <a:lnTo>
                    <a:pt x="700" y="252"/>
                  </a:lnTo>
                  <a:lnTo>
                    <a:pt x="688" y="220"/>
                  </a:lnTo>
                  <a:lnTo>
                    <a:pt x="674" y="188"/>
                  </a:lnTo>
                  <a:lnTo>
                    <a:pt x="656" y="158"/>
                  </a:lnTo>
                  <a:lnTo>
                    <a:pt x="634" y="132"/>
                  </a:lnTo>
                  <a:lnTo>
                    <a:pt x="612" y="106"/>
                  </a:lnTo>
                  <a:lnTo>
                    <a:pt x="586" y="82"/>
                  </a:lnTo>
                  <a:lnTo>
                    <a:pt x="558" y="62"/>
                  </a:lnTo>
                  <a:lnTo>
                    <a:pt x="530" y="44"/>
                  </a:lnTo>
                  <a:lnTo>
                    <a:pt x="498" y="28"/>
                  </a:lnTo>
                  <a:lnTo>
                    <a:pt x="466" y="16"/>
                  </a:lnTo>
                  <a:lnTo>
                    <a:pt x="430" y="8"/>
                  </a:lnTo>
                  <a:lnTo>
                    <a:pt x="396" y="2"/>
                  </a:lnTo>
                  <a:lnTo>
                    <a:pt x="358" y="0"/>
                  </a:lnTo>
                  <a:lnTo>
                    <a:pt x="322" y="2"/>
                  </a:lnTo>
                  <a:lnTo>
                    <a:pt x="286" y="8"/>
                  </a:lnTo>
                  <a:lnTo>
                    <a:pt x="252" y="16"/>
                  </a:lnTo>
                  <a:lnTo>
                    <a:pt x="220" y="28"/>
                  </a:lnTo>
                  <a:lnTo>
                    <a:pt x="188" y="44"/>
                  </a:lnTo>
                  <a:lnTo>
                    <a:pt x="158" y="62"/>
                  </a:lnTo>
                  <a:lnTo>
                    <a:pt x="130" y="82"/>
                  </a:lnTo>
                  <a:lnTo>
                    <a:pt x="106" y="106"/>
                  </a:lnTo>
                  <a:lnTo>
                    <a:pt x="82" y="132"/>
                  </a:lnTo>
                  <a:lnTo>
                    <a:pt x="62" y="158"/>
                  </a:lnTo>
                  <a:lnTo>
                    <a:pt x="44" y="188"/>
                  </a:lnTo>
                  <a:lnTo>
                    <a:pt x="28" y="220"/>
                  </a:lnTo>
                  <a:lnTo>
                    <a:pt x="16" y="252"/>
                  </a:lnTo>
                  <a:lnTo>
                    <a:pt x="8" y="286"/>
                  </a:lnTo>
                  <a:lnTo>
                    <a:pt x="2" y="322"/>
                  </a:lnTo>
                  <a:lnTo>
                    <a:pt x="0" y="358"/>
                  </a:lnTo>
                  <a:lnTo>
                    <a:pt x="2" y="396"/>
                  </a:lnTo>
                  <a:lnTo>
                    <a:pt x="8" y="432"/>
                  </a:lnTo>
                  <a:lnTo>
                    <a:pt x="16" y="466"/>
                  </a:lnTo>
                  <a:lnTo>
                    <a:pt x="28" y="498"/>
                  </a:lnTo>
                  <a:lnTo>
                    <a:pt x="44" y="530"/>
                  </a:lnTo>
                  <a:lnTo>
                    <a:pt x="62" y="560"/>
                  </a:lnTo>
                  <a:lnTo>
                    <a:pt x="82" y="586"/>
                  </a:lnTo>
                  <a:lnTo>
                    <a:pt x="106" y="612"/>
                  </a:lnTo>
                  <a:lnTo>
                    <a:pt x="130" y="636"/>
                  </a:lnTo>
                  <a:lnTo>
                    <a:pt x="158" y="656"/>
                  </a:lnTo>
                  <a:lnTo>
                    <a:pt x="188" y="674"/>
                  </a:lnTo>
                  <a:lnTo>
                    <a:pt x="220" y="688"/>
                  </a:lnTo>
                  <a:lnTo>
                    <a:pt x="252" y="700"/>
                  </a:lnTo>
                  <a:lnTo>
                    <a:pt x="286" y="710"/>
                  </a:lnTo>
                  <a:lnTo>
                    <a:pt x="322" y="716"/>
                  </a:lnTo>
                  <a:lnTo>
                    <a:pt x="358" y="716"/>
                  </a:lnTo>
                  <a:close/>
                </a:path>
              </a:pathLst>
            </a:custGeom>
            <a:solidFill>
              <a:srgbClr val="FEF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7" name="Freeform 2930"/>
            <p:cNvSpPr>
              <a:spLocks/>
            </p:cNvSpPr>
            <p:nvPr/>
          </p:nvSpPr>
          <p:spPr bwMode="auto">
            <a:xfrm>
              <a:off x="4448" y="598"/>
              <a:ext cx="706" cy="706"/>
            </a:xfrm>
            <a:custGeom>
              <a:avLst/>
              <a:gdLst>
                <a:gd name="T0" fmla="*/ 388 w 706"/>
                <a:gd name="T1" fmla="*/ 704 h 706"/>
                <a:gd name="T2" fmla="*/ 458 w 706"/>
                <a:gd name="T3" fmla="*/ 690 h 706"/>
                <a:gd name="T4" fmla="*/ 520 w 706"/>
                <a:gd name="T5" fmla="*/ 664 h 706"/>
                <a:gd name="T6" fmla="*/ 578 w 706"/>
                <a:gd name="T7" fmla="*/ 626 h 706"/>
                <a:gd name="T8" fmla="*/ 624 w 706"/>
                <a:gd name="T9" fmla="*/ 578 h 706"/>
                <a:gd name="T10" fmla="*/ 662 w 706"/>
                <a:gd name="T11" fmla="*/ 520 h 706"/>
                <a:gd name="T12" fmla="*/ 690 w 706"/>
                <a:gd name="T13" fmla="*/ 458 h 706"/>
                <a:gd name="T14" fmla="*/ 704 w 706"/>
                <a:gd name="T15" fmla="*/ 388 h 706"/>
                <a:gd name="T16" fmla="*/ 704 w 706"/>
                <a:gd name="T17" fmla="*/ 316 h 706"/>
                <a:gd name="T18" fmla="*/ 690 w 706"/>
                <a:gd name="T19" fmla="*/ 248 h 706"/>
                <a:gd name="T20" fmla="*/ 662 w 706"/>
                <a:gd name="T21" fmla="*/ 184 h 706"/>
                <a:gd name="T22" fmla="*/ 624 w 706"/>
                <a:gd name="T23" fmla="*/ 128 h 706"/>
                <a:gd name="T24" fmla="*/ 578 w 706"/>
                <a:gd name="T25" fmla="*/ 80 h 706"/>
                <a:gd name="T26" fmla="*/ 520 w 706"/>
                <a:gd name="T27" fmla="*/ 42 h 706"/>
                <a:gd name="T28" fmla="*/ 458 w 706"/>
                <a:gd name="T29" fmla="*/ 16 h 706"/>
                <a:gd name="T30" fmla="*/ 388 w 706"/>
                <a:gd name="T31" fmla="*/ 2 h 706"/>
                <a:gd name="T32" fmla="*/ 316 w 706"/>
                <a:gd name="T33" fmla="*/ 2 h 706"/>
                <a:gd name="T34" fmla="*/ 248 w 706"/>
                <a:gd name="T35" fmla="*/ 16 h 706"/>
                <a:gd name="T36" fmla="*/ 184 w 706"/>
                <a:gd name="T37" fmla="*/ 42 h 706"/>
                <a:gd name="T38" fmla="*/ 128 w 706"/>
                <a:gd name="T39" fmla="*/ 80 h 706"/>
                <a:gd name="T40" fmla="*/ 80 w 706"/>
                <a:gd name="T41" fmla="*/ 128 h 706"/>
                <a:gd name="T42" fmla="*/ 42 w 706"/>
                <a:gd name="T43" fmla="*/ 184 h 706"/>
                <a:gd name="T44" fmla="*/ 16 w 706"/>
                <a:gd name="T45" fmla="*/ 248 h 706"/>
                <a:gd name="T46" fmla="*/ 2 w 706"/>
                <a:gd name="T47" fmla="*/ 316 h 706"/>
                <a:gd name="T48" fmla="*/ 2 w 706"/>
                <a:gd name="T49" fmla="*/ 388 h 706"/>
                <a:gd name="T50" fmla="*/ 16 w 706"/>
                <a:gd name="T51" fmla="*/ 458 h 706"/>
                <a:gd name="T52" fmla="*/ 42 w 706"/>
                <a:gd name="T53" fmla="*/ 520 h 706"/>
                <a:gd name="T54" fmla="*/ 80 w 706"/>
                <a:gd name="T55" fmla="*/ 578 h 706"/>
                <a:gd name="T56" fmla="*/ 128 w 706"/>
                <a:gd name="T57" fmla="*/ 626 h 706"/>
                <a:gd name="T58" fmla="*/ 184 w 706"/>
                <a:gd name="T59" fmla="*/ 664 h 706"/>
                <a:gd name="T60" fmla="*/ 248 w 706"/>
                <a:gd name="T61" fmla="*/ 690 h 706"/>
                <a:gd name="T62" fmla="*/ 316 w 706"/>
                <a:gd name="T63" fmla="*/ 704 h 7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6"/>
                <a:gd name="T97" fmla="*/ 0 h 706"/>
                <a:gd name="T98" fmla="*/ 706 w 706"/>
                <a:gd name="T99" fmla="*/ 706 h 7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6" h="706">
                  <a:moveTo>
                    <a:pt x="352" y="706"/>
                  </a:moveTo>
                  <a:lnTo>
                    <a:pt x="388" y="704"/>
                  </a:lnTo>
                  <a:lnTo>
                    <a:pt x="424" y="698"/>
                  </a:lnTo>
                  <a:lnTo>
                    <a:pt x="458" y="690"/>
                  </a:lnTo>
                  <a:lnTo>
                    <a:pt x="490" y="678"/>
                  </a:lnTo>
                  <a:lnTo>
                    <a:pt x="520" y="664"/>
                  </a:lnTo>
                  <a:lnTo>
                    <a:pt x="550" y="646"/>
                  </a:lnTo>
                  <a:lnTo>
                    <a:pt x="578" y="626"/>
                  </a:lnTo>
                  <a:lnTo>
                    <a:pt x="602" y="602"/>
                  </a:lnTo>
                  <a:lnTo>
                    <a:pt x="624" y="578"/>
                  </a:lnTo>
                  <a:lnTo>
                    <a:pt x="646" y="550"/>
                  </a:lnTo>
                  <a:lnTo>
                    <a:pt x="662" y="520"/>
                  </a:lnTo>
                  <a:lnTo>
                    <a:pt x="678" y="490"/>
                  </a:lnTo>
                  <a:lnTo>
                    <a:pt x="690" y="458"/>
                  </a:lnTo>
                  <a:lnTo>
                    <a:pt x="698" y="424"/>
                  </a:lnTo>
                  <a:lnTo>
                    <a:pt x="704" y="388"/>
                  </a:lnTo>
                  <a:lnTo>
                    <a:pt x="706" y="352"/>
                  </a:lnTo>
                  <a:lnTo>
                    <a:pt x="704" y="316"/>
                  </a:lnTo>
                  <a:lnTo>
                    <a:pt x="698" y="282"/>
                  </a:lnTo>
                  <a:lnTo>
                    <a:pt x="690" y="248"/>
                  </a:lnTo>
                  <a:lnTo>
                    <a:pt x="678" y="216"/>
                  </a:lnTo>
                  <a:lnTo>
                    <a:pt x="662" y="184"/>
                  </a:lnTo>
                  <a:lnTo>
                    <a:pt x="646" y="156"/>
                  </a:lnTo>
                  <a:lnTo>
                    <a:pt x="624" y="128"/>
                  </a:lnTo>
                  <a:lnTo>
                    <a:pt x="602" y="104"/>
                  </a:lnTo>
                  <a:lnTo>
                    <a:pt x="578" y="80"/>
                  </a:lnTo>
                  <a:lnTo>
                    <a:pt x="550" y="60"/>
                  </a:lnTo>
                  <a:lnTo>
                    <a:pt x="520" y="42"/>
                  </a:lnTo>
                  <a:lnTo>
                    <a:pt x="490" y="28"/>
                  </a:lnTo>
                  <a:lnTo>
                    <a:pt x="458" y="16"/>
                  </a:lnTo>
                  <a:lnTo>
                    <a:pt x="424" y="8"/>
                  </a:lnTo>
                  <a:lnTo>
                    <a:pt x="388" y="2"/>
                  </a:lnTo>
                  <a:lnTo>
                    <a:pt x="352" y="0"/>
                  </a:lnTo>
                  <a:lnTo>
                    <a:pt x="316" y="2"/>
                  </a:lnTo>
                  <a:lnTo>
                    <a:pt x="282" y="8"/>
                  </a:lnTo>
                  <a:lnTo>
                    <a:pt x="248" y="16"/>
                  </a:lnTo>
                  <a:lnTo>
                    <a:pt x="216" y="28"/>
                  </a:lnTo>
                  <a:lnTo>
                    <a:pt x="184" y="42"/>
                  </a:lnTo>
                  <a:lnTo>
                    <a:pt x="156" y="60"/>
                  </a:lnTo>
                  <a:lnTo>
                    <a:pt x="128" y="80"/>
                  </a:lnTo>
                  <a:lnTo>
                    <a:pt x="104" y="104"/>
                  </a:lnTo>
                  <a:lnTo>
                    <a:pt x="80" y="128"/>
                  </a:lnTo>
                  <a:lnTo>
                    <a:pt x="60" y="156"/>
                  </a:lnTo>
                  <a:lnTo>
                    <a:pt x="42" y="184"/>
                  </a:lnTo>
                  <a:lnTo>
                    <a:pt x="28" y="216"/>
                  </a:lnTo>
                  <a:lnTo>
                    <a:pt x="16" y="248"/>
                  </a:lnTo>
                  <a:lnTo>
                    <a:pt x="6" y="282"/>
                  </a:lnTo>
                  <a:lnTo>
                    <a:pt x="2" y="316"/>
                  </a:lnTo>
                  <a:lnTo>
                    <a:pt x="0" y="352"/>
                  </a:lnTo>
                  <a:lnTo>
                    <a:pt x="2" y="388"/>
                  </a:lnTo>
                  <a:lnTo>
                    <a:pt x="6" y="424"/>
                  </a:lnTo>
                  <a:lnTo>
                    <a:pt x="16" y="458"/>
                  </a:lnTo>
                  <a:lnTo>
                    <a:pt x="28" y="490"/>
                  </a:lnTo>
                  <a:lnTo>
                    <a:pt x="42" y="520"/>
                  </a:lnTo>
                  <a:lnTo>
                    <a:pt x="60" y="550"/>
                  </a:lnTo>
                  <a:lnTo>
                    <a:pt x="80" y="578"/>
                  </a:lnTo>
                  <a:lnTo>
                    <a:pt x="104" y="602"/>
                  </a:lnTo>
                  <a:lnTo>
                    <a:pt x="128" y="626"/>
                  </a:lnTo>
                  <a:lnTo>
                    <a:pt x="156" y="646"/>
                  </a:lnTo>
                  <a:lnTo>
                    <a:pt x="184" y="664"/>
                  </a:lnTo>
                  <a:lnTo>
                    <a:pt x="216" y="678"/>
                  </a:lnTo>
                  <a:lnTo>
                    <a:pt x="248" y="690"/>
                  </a:lnTo>
                  <a:lnTo>
                    <a:pt x="282" y="698"/>
                  </a:lnTo>
                  <a:lnTo>
                    <a:pt x="316" y="704"/>
                  </a:lnTo>
                  <a:lnTo>
                    <a:pt x="352" y="706"/>
                  </a:lnTo>
                  <a:close/>
                </a:path>
              </a:pathLst>
            </a:custGeom>
            <a:solidFill>
              <a:srgbClr val="FD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8" name="Freeform 2931"/>
            <p:cNvSpPr>
              <a:spLocks/>
            </p:cNvSpPr>
            <p:nvPr/>
          </p:nvSpPr>
          <p:spPr bwMode="auto">
            <a:xfrm>
              <a:off x="4452" y="602"/>
              <a:ext cx="696" cy="696"/>
            </a:xfrm>
            <a:custGeom>
              <a:avLst/>
              <a:gdLst>
                <a:gd name="T0" fmla="*/ 384 w 696"/>
                <a:gd name="T1" fmla="*/ 694 h 696"/>
                <a:gd name="T2" fmla="*/ 452 w 696"/>
                <a:gd name="T3" fmla="*/ 680 h 696"/>
                <a:gd name="T4" fmla="*/ 514 w 696"/>
                <a:gd name="T5" fmla="*/ 654 h 696"/>
                <a:gd name="T6" fmla="*/ 570 w 696"/>
                <a:gd name="T7" fmla="*/ 616 h 696"/>
                <a:gd name="T8" fmla="*/ 616 w 696"/>
                <a:gd name="T9" fmla="*/ 570 h 696"/>
                <a:gd name="T10" fmla="*/ 654 w 696"/>
                <a:gd name="T11" fmla="*/ 514 h 696"/>
                <a:gd name="T12" fmla="*/ 680 w 696"/>
                <a:gd name="T13" fmla="*/ 452 h 696"/>
                <a:gd name="T14" fmla="*/ 694 w 696"/>
                <a:gd name="T15" fmla="*/ 384 h 696"/>
                <a:gd name="T16" fmla="*/ 694 w 696"/>
                <a:gd name="T17" fmla="*/ 314 h 696"/>
                <a:gd name="T18" fmla="*/ 680 w 696"/>
                <a:gd name="T19" fmla="*/ 246 h 696"/>
                <a:gd name="T20" fmla="*/ 654 w 696"/>
                <a:gd name="T21" fmla="*/ 182 h 696"/>
                <a:gd name="T22" fmla="*/ 616 w 696"/>
                <a:gd name="T23" fmla="*/ 128 h 696"/>
                <a:gd name="T24" fmla="*/ 570 w 696"/>
                <a:gd name="T25" fmla="*/ 80 h 696"/>
                <a:gd name="T26" fmla="*/ 514 w 696"/>
                <a:gd name="T27" fmla="*/ 42 h 696"/>
                <a:gd name="T28" fmla="*/ 452 w 696"/>
                <a:gd name="T29" fmla="*/ 16 h 696"/>
                <a:gd name="T30" fmla="*/ 384 w 696"/>
                <a:gd name="T31" fmla="*/ 2 h 696"/>
                <a:gd name="T32" fmla="*/ 314 w 696"/>
                <a:gd name="T33" fmla="*/ 2 h 696"/>
                <a:gd name="T34" fmla="*/ 246 w 696"/>
                <a:gd name="T35" fmla="*/ 16 h 696"/>
                <a:gd name="T36" fmla="*/ 182 w 696"/>
                <a:gd name="T37" fmla="*/ 42 h 696"/>
                <a:gd name="T38" fmla="*/ 128 w 696"/>
                <a:gd name="T39" fmla="*/ 80 h 696"/>
                <a:gd name="T40" fmla="*/ 80 w 696"/>
                <a:gd name="T41" fmla="*/ 128 h 696"/>
                <a:gd name="T42" fmla="*/ 42 w 696"/>
                <a:gd name="T43" fmla="*/ 182 h 696"/>
                <a:gd name="T44" fmla="*/ 16 w 696"/>
                <a:gd name="T45" fmla="*/ 246 h 696"/>
                <a:gd name="T46" fmla="*/ 2 w 696"/>
                <a:gd name="T47" fmla="*/ 314 h 696"/>
                <a:gd name="T48" fmla="*/ 2 w 696"/>
                <a:gd name="T49" fmla="*/ 384 h 696"/>
                <a:gd name="T50" fmla="*/ 16 w 696"/>
                <a:gd name="T51" fmla="*/ 452 h 696"/>
                <a:gd name="T52" fmla="*/ 42 w 696"/>
                <a:gd name="T53" fmla="*/ 514 h 696"/>
                <a:gd name="T54" fmla="*/ 80 w 696"/>
                <a:gd name="T55" fmla="*/ 570 h 696"/>
                <a:gd name="T56" fmla="*/ 128 w 696"/>
                <a:gd name="T57" fmla="*/ 616 h 696"/>
                <a:gd name="T58" fmla="*/ 182 w 696"/>
                <a:gd name="T59" fmla="*/ 654 h 696"/>
                <a:gd name="T60" fmla="*/ 246 w 696"/>
                <a:gd name="T61" fmla="*/ 680 h 696"/>
                <a:gd name="T62" fmla="*/ 314 w 696"/>
                <a:gd name="T63" fmla="*/ 694 h 6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6"/>
                <a:gd name="T97" fmla="*/ 0 h 696"/>
                <a:gd name="T98" fmla="*/ 696 w 696"/>
                <a:gd name="T99" fmla="*/ 696 h 6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6" h="696">
                  <a:moveTo>
                    <a:pt x="348" y="696"/>
                  </a:moveTo>
                  <a:lnTo>
                    <a:pt x="384" y="694"/>
                  </a:lnTo>
                  <a:lnTo>
                    <a:pt x="418" y="690"/>
                  </a:lnTo>
                  <a:lnTo>
                    <a:pt x="452" y="680"/>
                  </a:lnTo>
                  <a:lnTo>
                    <a:pt x="484" y="668"/>
                  </a:lnTo>
                  <a:lnTo>
                    <a:pt x="514" y="654"/>
                  </a:lnTo>
                  <a:lnTo>
                    <a:pt x="542" y="636"/>
                  </a:lnTo>
                  <a:lnTo>
                    <a:pt x="570" y="616"/>
                  </a:lnTo>
                  <a:lnTo>
                    <a:pt x="594" y="594"/>
                  </a:lnTo>
                  <a:lnTo>
                    <a:pt x="616" y="570"/>
                  </a:lnTo>
                  <a:lnTo>
                    <a:pt x="636" y="542"/>
                  </a:lnTo>
                  <a:lnTo>
                    <a:pt x="654" y="514"/>
                  </a:lnTo>
                  <a:lnTo>
                    <a:pt x="668" y="484"/>
                  </a:lnTo>
                  <a:lnTo>
                    <a:pt x="680" y="452"/>
                  </a:lnTo>
                  <a:lnTo>
                    <a:pt x="690" y="418"/>
                  </a:lnTo>
                  <a:lnTo>
                    <a:pt x="694" y="384"/>
                  </a:lnTo>
                  <a:lnTo>
                    <a:pt x="696" y="348"/>
                  </a:lnTo>
                  <a:lnTo>
                    <a:pt x="694" y="314"/>
                  </a:lnTo>
                  <a:lnTo>
                    <a:pt x="690" y="278"/>
                  </a:lnTo>
                  <a:lnTo>
                    <a:pt x="680" y="246"/>
                  </a:lnTo>
                  <a:lnTo>
                    <a:pt x="668" y="214"/>
                  </a:lnTo>
                  <a:lnTo>
                    <a:pt x="654" y="182"/>
                  </a:lnTo>
                  <a:lnTo>
                    <a:pt x="636" y="154"/>
                  </a:lnTo>
                  <a:lnTo>
                    <a:pt x="616" y="128"/>
                  </a:lnTo>
                  <a:lnTo>
                    <a:pt x="594" y="102"/>
                  </a:lnTo>
                  <a:lnTo>
                    <a:pt x="570" y="80"/>
                  </a:lnTo>
                  <a:lnTo>
                    <a:pt x="542" y="60"/>
                  </a:lnTo>
                  <a:lnTo>
                    <a:pt x="514" y="42"/>
                  </a:lnTo>
                  <a:lnTo>
                    <a:pt x="484" y="28"/>
                  </a:lnTo>
                  <a:lnTo>
                    <a:pt x="452" y="16"/>
                  </a:lnTo>
                  <a:lnTo>
                    <a:pt x="418" y="8"/>
                  </a:lnTo>
                  <a:lnTo>
                    <a:pt x="384" y="2"/>
                  </a:lnTo>
                  <a:lnTo>
                    <a:pt x="348" y="0"/>
                  </a:lnTo>
                  <a:lnTo>
                    <a:pt x="314" y="2"/>
                  </a:lnTo>
                  <a:lnTo>
                    <a:pt x="278" y="8"/>
                  </a:lnTo>
                  <a:lnTo>
                    <a:pt x="246" y="16"/>
                  </a:lnTo>
                  <a:lnTo>
                    <a:pt x="214" y="28"/>
                  </a:lnTo>
                  <a:lnTo>
                    <a:pt x="182" y="42"/>
                  </a:lnTo>
                  <a:lnTo>
                    <a:pt x="154" y="60"/>
                  </a:lnTo>
                  <a:lnTo>
                    <a:pt x="128" y="80"/>
                  </a:lnTo>
                  <a:lnTo>
                    <a:pt x="102" y="102"/>
                  </a:lnTo>
                  <a:lnTo>
                    <a:pt x="80" y="128"/>
                  </a:lnTo>
                  <a:lnTo>
                    <a:pt x="60" y="154"/>
                  </a:lnTo>
                  <a:lnTo>
                    <a:pt x="42" y="182"/>
                  </a:lnTo>
                  <a:lnTo>
                    <a:pt x="28" y="214"/>
                  </a:lnTo>
                  <a:lnTo>
                    <a:pt x="16" y="246"/>
                  </a:lnTo>
                  <a:lnTo>
                    <a:pt x="8" y="278"/>
                  </a:lnTo>
                  <a:lnTo>
                    <a:pt x="2" y="314"/>
                  </a:lnTo>
                  <a:lnTo>
                    <a:pt x="0" y="348"/>
                  </a:lnTo>
                  <a:lnTo>
                    <a:pt x="2" y="384"/>
                  </a:lnTo>
                  <a:lnTo>
                    <a:pt x="8" y="418"/>
                  </a:lnTo>
                  <a:lnTo>
                    <a:pt x="16" y="452"/>
                  </a:lnTo>
                  <a:lnTo>
                    <a:pt x="28" y="484"/>
                  </a:lnTo>
                  <a:lnTo>
                    <a:pt x="42" y="514"/>
                  </a:lnTo>
                  <a:lnTo>
                    <a:pt x="60" y="542"/>
                  </a:lnTo>
                  <a:lnTo>
                    <a:pt x="80" y="570"/>
                  </a:lnTo>
                  <a:lnTo>
                    <a:pt x="102" y="594"/>
                  </a:lnTo>
                  <a:lnTo>
                    <a:pt x="128" y="616"/>
                  </a:lnTo>
                  <a:lnTo>
                    <a:pt x="154" y="636"/>
                  </a:lnTo>
                  <a:lnTo>
                    <a:pt x="182" y="654"/>
                  </a:lnTo>
                  <a:lnTo>
                    <a:pt x="214" y="668"/>
                  </a:lnTo>
                  <a:lnTo>
                    <a:pt x="246" y="680"/>
                  </a:lnTo>
                  <a:lnTo>
                    <a:pt x="278" y="690"/>
                  </a:lnTo>
                  <a:lnTo>
                    <a:pt x="314" y="694"/>
                  </a:lnTo>
                  <a:lnTo>
                    <a:pt x="348" y="696"/>
                  </a:lnTo>
                  <a:close/>
                </a:path>
              </a:pathLst>
            </a:custGeom>
            <a:solidFill>
              <a:srgbClr val="FEF1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9" name="Freeform 2932"/>
            <p:cNvSpPr>
              <a:spLocks/>
            </p:cNvSpPr>
            <p:nvPr/>
          </p:nvSpPr>
          <p:spPr bwMode="auto">
            <a:xfrm>
              <a:off x="4458" y="608"/>
              <a:ext cx="686" cy="684"/>
            </a:xfrm>
            <a:custGeom>
              <a:avLst/>
              <a:gdLst>
                <a:gd name="T0" fmla="*/ 378 w 686"/>
                <a:gd name="T1" fmla="*/ 684 h 684"/>
                <a:gd name="T2" fmla="*/ 444 w 686"/>
                <a:gd name="T3" fmla="*/ 670 h 684"/>
                <a:gd name="T4" fmla="*/ 506 w 686"/>
                <a:gd name="T5" fmla="*/ 644 h 684"/>
                <a:gd name="T6" fmla="*/ 560 w 686"/>
                <a:gd name="T7" fmla="*/ 606 h 684"/>
                <a:gd name="T8" fmla="*/ 606 w 686"/>
                <a:gd name="T9" fmla="*/ 560 h 684"/>
                <a:gd name="T10" fmla="*/ 644 w 686"/>
                <a:gd name="T11" fmla="*/ 506 h 684"/>
                <a:gd name="T12" fmla="*/ 670 w 686"/>
                <a:gd name="T13" fmla="*/ 444 h 684"/>
                <a:gd name="T14" fmla="*/ 684 w 686"/>
                <a:gd name="T15" fmla="*/ 378 h 684"/>
                <a:gd name="T16" fmla="*/ 684 w 686"/>
                <a:gd name="T17" fmla="*/ 308 h 684"/>
                <a:gd name="T18" fmla="*/ 670 w 686"/>
                <a:gd name="T19" fmla="*/ 240 h 684"/>
                <a:gd name="T20" fmla="*/ 644 w 686"/>
                <a:gd name="T21" fmla="*/ 180 h 684"/>
                <a:gd name="T22" fmla="*/ 606 w 686"/>
                <a:gd name="T23" fmla="*/ 124 h 684"/>
                <a:gd name="T24" fmla="*/ 560 w 686"/>
                <a:gd name="T25" fmla="*/ 78 h 684"/>
                <a:gd name="T26" fmla="*/ 506 w 686"/>
                <a:gd name="T27" fmla="*/ 42 h 684"/>
                <a:gd name="T28" fmla="*/ 444 w 686"/>
                <a:gd name="T29" fmla="*/ 16 h 684"/>
                <a:gd name="T30" fmla="*/ 378 w 686"/>
                <a:gd name="T31" fmla="*/ 2 h 684"/>
                <a:gd name="T32" fmla="*/ 308 w 686"/>
                <a:gd name="T33" fmla="*/ 2 h 684"/>
                <a:gd name="T34" fmla="*/ 240 w 686"/>
                <a:gd name="T35" fmla="*/ 16 h 684"/>
                <a:gd name="T36" fmla="*/ 180 w 686"/>
                <a:gd name="T37" fmla="*/ 42 h 684"/>
                <a:gd name="T38" fmla="*/ 124 w 686"/>
                <a:gd name="T39" fmla="*/ 78 h 684"/>
                <a:gd name="T40" fmla="*/ 78 w 686"/>
                <a:gd name="T41" fmla="*/ 124 h 684"/>
                <a:gd name="T42" fmla="*/ 42 w 686"/>
                <a:gd name="T43" fmla="*/ 180 h 684"/>
                <a:gd name="T44" fmla="*/ 16 w 686"/>
                <a:gd name="T45" fmla="*/ 240 h 684"/>
                <a:gd name="T46" fmla="*/ 2 w 686"/>
                <a:gd name="T47" fmla="*/ 308 h 684"/>
                <a:gd name="T48" fmla="*/ 2 w 686"/>
                <a:gd name="T49" fmla="*/ 378 h 684"/>
                <a:gd name="T50" fmla="*/ 16 w 686"/>
                <a:gd name="T51" fmla="*/ 444 h 684"/>
                <a:gd name="T52" fmla="*/ 42 w 686"/>
                <a:gd name="T53" fmla="*/ 506 h 684"/>
                <a:gd name="T54" fmla="*/ 78 w 686"/>
                <a:gd name="T55" fmla="*/ 560 h 684"/>
                <a:gd name="T56" fmla="*/ 124 w 686"/>
                <a:gd name="T57" fmla="*/ 606 h 684"/>
                <a:gd name="T58" fmla="*/ 180 w 686"/>
                <a:gd name="T59" fmla="*/ 644 h 684"/>
                <a:gd name="T60" fmla="*/ 240 w 686"/>
                <a:gd name="T61" fmla="*/ 670 h 684"/>
                <a:gd name="T62" fmla="*/ 308 w 686"/>
                <a:gd name="T63" fmla="*/ 684 h 6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6"/>
                <a:gd name="T97" fmla="*/ 0 h 684"/>
                <a:gd name="T98" fmla="*/ 686 w 686"/>
                <a:gd name="T99" fmla="*/ 684 h 6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6" h="684">
                  <a:moveTo>
                    <a:pt x="342" y="684"/>
                  </a:moveTo>
                  <a:lnTo>
                    <a:pt x="378" y="684"/>
                  </a:lnTo>
                  <a:lnTo>
                    <a:pt x="412" y="678"/>
                  </a:lnTo>
                  <a:lnTo>
                    <a:pt x="444" y="670"/>
                  </a:lnTo>
                  <a:lnTo>
                    <a:pt x="476" y="658"/>
                  </a:lnTo>
                  <a:lnTo>
                    <a:pt x="506" y="644"/>
                  </a:lnTo>
                  <a:lnTo>
                    <a:pt x="534" y="626"/>
                  </a:lnTo>
                  <a:lnTo>
                    <a:pt x="560" y="606"/>
                  </a:lnTo>
                  <a:lnTo>
                    <a:pt x="584" y="584"/>
                  </a:lnTo>
                  <a:lnTo>
                    <a:pt x="606" y="560"/>
                  </a:lnTo>
                  <a:lnTo>
                    <a:pt x="626" y="534"/>
                  </a:lnTo>
                  <a:lnTo>
                    <a:pt x="644" y="506"/>
                  </a:lnTo>
                  <a:lnTo>
                    <a:pt x="658" y="476"/>
                  </a:lnTo>
                  <a:lnTo>
                    <a:pt x="670" y="444"/>
                  </a:lnTo>
                  <a:lnTo>
                    <a:pt x="678" y="412"/>
                  </a:lnTo>
                  <a:lnTo>
                    <a:pt x="684" y="378"/>
                  </a:lnTo>
                  <a:lnTo>
                    <a:pt x="686" y="342"/>
                  </a:lnTo>
                  <a:lnTo>
                    <a:pt x="684" y="308"/>
                  </a:lnTo>
                  <a:lnTo>
                    <a:pt x="678" y="274"/>
                  </a:lnTo>
                  <a:lnTo>
                    <a:pt x="670" y="240"/>
                  </a:lnTo>
                  <a:lnTo>
                    <a:pt x="658" y="210"/>
                  </a:lnTo>
                  <a:lnTo>
                    <a:pt x="644" y="180"/>
                  </a:lnTo>
                  <a:lnTo>
                    <a:pt x="626" y="150"/>
                  </a:lnTo>
                  <a:lnTo>
                    <a:pt x="606" y="124"/>
                  </a:lnTo>
                  <a:lnTo>
                    <a:pt x="584" y="100"/>
                  </a:lnTo>
                  <a:lnTo>
                    <a:pt x="560" y="78"/>
                  </a:lnTo>
                  <a:lnTo>
                    <a:pt x="534" y="58"/>
                  </a:lnTo>
                  <a:lnTo>
                    <a:pt x="506" y="42"/>
                  </a:lnTo>
                  <a:lnTo>
                    <a:pt x="476" y="26"/>
                  </a:lnTo>
                  <a:lnTo>
                    <a:pt x="444" y="16"/>
                  </a:lnTo>
                  <a:lnTo>
                    <a:pt x="412" y="6"/>
                  </a:lnTo>
                  <a:lnTo>
                    <a:pt x="378" y="2"/>
                  </a:lnTo>
                  <a:lnTo>
                    <a:pt x="342" y="0"/>
                  </a:lnTo>
                  <a:lnTo>
                    <a:pt x="308" y="2"/>
                  </a:lnTo>
                  <a:lnTo>
                    <a:pt x="274" y="6"/>
                  </a:lnTo>
                  <a:lnTo>
                    <a:pt x="240" y="16"/>
                  </a:lnTo>
                  <a:lnTo>
                    <a:pt x="210" y="26"/>
                  </a:lnTo>
                  <a:lnTo>
                    <a:pt x="180" y="42"/>
                  </a:lnTo>
                  <a:lnTo>
                    <a:pt x="152" y="58"/>
                  </a:lnTo>
                  <a:lnTo>
                    <a:pt x="124" y="78"/>
                  </a:lnTo>
                  <a:lnTo>
                    <a:pt x="100" y="100"/>
                  </a:lnTo>
                  <a:lnTo>
                    <a:pt x="78" y="124"/>
                  </a:lnTo>
                  <a:lnTo>
                    <a:pt x="58" y="150"/>
                  </a:lnTo>
                  <a:lnTo>
                    <a:pt x="42" y="180"/>
                  </a:lnTo>
                  <a:lnTo>
                    <a:pt x="28" y="210"/>
                  </a:lnTo>
                  <a:lnTo>
                    <a:pt x="16" y="240"/>
                  </a:lnTo>
                  <a:lnTo>
                    <a:pt x="8" y="274"/>
                  </a:lnTo>
                  <a:lnTo>
                    <a:pt x="2" y="308"/>
                  </a:lnTo>
                  <a:lnTo>
                    <a:pt x="0" y="342"/>
                  </a:lnTo>
                  <a:lnTo>
                    <a:pt x="2" y="378"/>
                  </a:lnTo>
                  <a:lnTo>
                    <a:pt x="8" y="412"/>
                  </a:lnTo>
                  <a:lnTo>
                    <a:pt x="16" y="444"/>
                  </a:lnTo>
                  <a:lnTo>
                    <a:pt x="28" y="476"/>
                  </a:lnTo>
                  <a:lnTo>
                    <a:pt x="42" y="506"/>
                  </a:lnTo>
                  <a:lnTo>
                    <a:pt x="58" y="534"/>
                  </a:lnTo>
                  <a:lnTo>
                    <a:pt x="78" y="560"/>
                  </a:lnTo>
                  <a:lnTo>
                    <a:pt x="100" y="584"/>
                  </a:lnTo>
                  <a:lnTo>
                    <a:pt x="124" y="606"/>
                  </a:lnTo>
                  <a:lnTo>
                    <a:pt x="152" y="626"/>
                  </a:lnTo>
                  <a:lnTo>
                    <a:pt x="180" y="644"/>
                  </a:lnTo>
                  <a:lnTo>
                    <a:pt x="210" y="658"/>
                  </a:lnTo>
                  <a:lnTo>
                    <a:pt x="240" y="670"/>
                  </a:lnTo>
                  <a:lnTo>
                    <a:pt x="274" y="678"/>
                  </a:lnTo>
                  <a:lnTo>
                    <a:pt x="308" y="684"/>
                  </a:lnTo>
                  <a:lnTo>
                    <a:pt x="342" y="684"/>
                  </a:lnTo>
                  <a:close/>
                </a:path>
              </a:pathLst>
            </a:custGeom>
            <a:solidFill>
              <a:srgbClr val="FD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0" name="Freeform 2933"/>
            <p:cNvSpPr>
              <a:spLocks/>
            </p:cNvSpPr>
            <p:nvPr/>
          </p:nvSpPr>
          <p:spPr bwMode="auto">
            <a:xfrm>
              <a:off x="4464" y="614"/>
              <a:ext cx="674" cy="674"/>
            </a:xfrm>
            <a:custGeom>
              <a:avLst/>
              <a:gdLst>
                <a:gd name="T0" fmla="*/ 372 w 674"/>
                <a:gd name="T1" fmla="*/ 672 h 674"/>
                <a:gd name="T2" fmla="*/ 436 w 674"/>
                <a:gd name="T3" fmla="*/ 658 h 674"/>
                <a:gd name="T4" fmla="*/ 498 w 674"/>
                <a:gd name="T5" fmla="*/ 632 h 674"/>
                <a:gd name="T6" fmla="*/ 552 w 674"/>
                <a:gd name="T7" fmla="*/ 596 h 674"/>
                <a:gd name="T8" fmla="*/ 596 w 674"/>
                <a:gd name="T9" fmla="*/ 550 h 674"/>
                <a:gd name="T10" fmla="*/ 634 w 674"/>
                <a:gd name="T11" fmla="*/ 496 h 674"/>
                <a:gd name="T12" fmla="*/ 658 w 674"/>
                <a:gd name="T13" fmla="*/ 436 h 674"/>
                <a:gd name="T14" fmla="*/ 672 w 674"/>
                <a:gd name="T15" fmla="*/ 370 h 674"/>
                <a:gd name="T16" fmla="*/ 672 w 674"/>
                <a:gd name="T17" fmla="*/ 302 h 674"/>
                <a:gd name="T18" fmla="*/ 658 w 674"/>
                <a:gd name="T19" fmla="*/ 236 h 674"/>
                <a:gd name="T20" fmla="*/ 634 w 674"/>
                <a:gd name="T21" fmla="*/ 176 h 674"/>
                <a:gd name="T22" fmla="*/ 596 w 674"/>
                <a:gd name="T23" fmla="*/ 122 h 674"/>
                <a:gd name="T24" fmla="*/ 552 w 674"/>
                <a:gd name="T25" fmla="*/ 76 h 674"/>
                <a:gd name="T26" fmla="*/ 498 w 674"/>
                <a:gd name="T27" fmla="*/ 40 h 674"/>
                <a:gd name="T28" fmla="*/ 436 w 674"/>
                <a:gd name="T29" fmla="*/ 14 h 674"/>
                <a:gd name="T30" fmla="*/ 372 w 674"/>
                <a:gd name="T31" fmla="*/ 0 h 674"/>
                <a:gd name="T32" fmla="*/ 302 w 674"/>
                <a:gd name="T33" fmla="*/ 0 h 674"/>
                <a:gd name="T34" fmla="*/ 236 w 674"/>
                <a:gd name="T35" fmla="*/ 14 h 674"/>
                <a:gd name="T36" fmla="*/ 176 w 674"/>
                <a:gd name="T37" fmla="*/ 40 h 674"/>
                <a:gd name="T38" fmla="*/ 122 w 674"/>
                <a:gd name="T39" fmla="*/ 76 h 674"/>
                <a:gd name="T40" fmla="*/ 76 w 674"/>
                <a:gd name="T41" fmla="*/ 122 h 674"/>
                <a:gd name="T42" fmla="*/ 40 w 674"/>
                <a:gd name="T43" fmla="*/ 176 h 674"/>
                <a:gd name="T44" fmla="*/ 14 w 674"/>
                <a:gd name="T45" fmla="*/ 236 h 674"/>
                <a:gd name="T46" fmla="*/ 2 w 674"/>
                <a:gd name="T47" fmla="*/ 302 h 674"/>
                <a:gd name="T48" fmla="*/ 2 w 674"/>
                <a:gd name="T49" fmla="*/ 370 h 674"/>
                <a:gd name="T50" fmla="*/ 14 w 674"/>
                <a:gd name="T51" fmla="*/ 436 h 674"/>
                <a:gd name="T52" fmla="*/ 40 w 674"/>
                <a:gd name="T53" fmla="*/ 496 h 674"/>
                <a:gd name="T54" fmla="*/ 76 w 674"/>
                <a:gd name="T55" fmla="*/ 550 h 674"/>
                <a:gd name="T56" fmla="*/ 122 w 674"/>
                <a:gd name="T57" fmla="*/ 596 h 674"/>
                <a:gd name="T58" fmla="*/ 176 w 674"/>
                <a:gd name="T59" fmla="*/ 632 h 674"/>
                <a:gd name="T60" fmla="*/ 236 w 674"/>
                <a:gd name="T61" fmla="*/ 658 h 674"/>
                <a:gd name="T62" fmla="*/ 302 w 674"/>
                <a:gd name="T63" fmla="*/ 672 h 6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4"/>
                <a:gd name="T97" fmla="*/ 0 h 674"/>
                <a:gd name="T98" fmla="*/ 674 w 674"/>
                <a:gd name="T99" fmla="*/ 674 h 6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4" h="674">
                  <a:moveTo>
                    <a:pt x="336" y="674"/>
                  </a:moveTo>
                  <a:lnTo>
                    <a:pt x="372" y="672"/>
                  </a:lnTo>
                  <a:lnTo>
                    <a:pt x="404" y="666"/>
                  </a:lnTo>
                  <a:lnTo>
                    <a:pt x="436" y="658"/>
                  </a:lnTo>
                  <a:lnTo>
                    <a:pt x="468" y="646"/>
                  </a:lnTo>
                  <a:lnTo>
                    <a:pt x="498" y="632"/>
                  </a:lnTo>
                  <a:lnTo>
                    <a:pt x="526" y="616"/>
                  </a:lnTo>
                  <a:lnTo>
                    <a:pt x="552" y="596"/>
                  </a:lnTo>
                  <a:lnTo>
                    <a:pt x="576" y="574"/>
                  </a:lnTo>
                  <a:lnTo>
                    <a:pt x="596" y="550"/>
                  </a:lnTo>
                  <a:lnTo>
                    <a:pt x="616" y="524"/>
                  </a:lnTo>
                  <a:lnTo>
                    <a:pt x="634" y="496"/>
                  </a:lnTo>
                  <a:lnTo>
                    <a:pt x="648" y="468"/>
                  </a:lnTo>
                  <a:lnTo>
                    <a:pt x="658" y="436"/>
                  </a:lnTo>
                  <a:lnTo>
                    <a:pt x="666" y="404"/>
                  </a:lnTo>
                  <a:lnTo>
                    <a:pt x="672" y="370"/>
                  </a:lnTo>
                  <a:lnTo>
                    <a:pt x="674" y="336"/>
                  </a:lnTo>
                  <a:lnTo>
                    <a:pt x="672" y="302"/>
                  </a:lnTo>
                  <a:lnTo>
                    <a:pt x="666" y="268"/>
                  </a:lnTo>
                  <a:lnTo>
                    <a:pt x="658" y="236"/>
                  </a:lnTo>
                  <a:lnTo>
                    <a:pt x="648" y="204"/>
                  </a:lnTo>
                  <a:lnTo>
                    <a:pt x="634" y="176"/>
                  </a:lnTo>
                  <a:lnTo>
                    <a:pt x="616" y="148"/>
                  </a:lnTo>
                  <a:lnTo>
                    <a:pt x="596" y="122"/>
                  </a:lnTo>
                  <a:lnTo>
                    <a:pt x="576" y="98"/>
                  </a:lnTo>
                  <a:lnTo>
                    <a:pt x="552" y="76"/>
                  </a:lnTo>
                  <a:lnTo>
                    <a:pt x="526" y="56"/>
                  </a:lnTo>
                  <a:lnTo>
                    <a:pt x="498" y="40"/>
                  </a:lnTo>
                  <a:lnTo>
                    <a:pt x="468" y="26"/>
                  </a:lnTo>
                  <a:lnTo>
                    <a:pt x="436" y="14"/>
                  </a:lnTo>
                  <a:lnTo>
                    <a:pt x="404" y="6"/>
                  </a:lnTo>
                  <a:lnTo>
                    <a:pt x="372" y="0"/>
                  </a:lnTo>
                  <a:lnTo>
                    <a:pt x="336" y="0"/>
                  </a:lnTo>
                  <a:lnTo>
                    <a:pt x="302" y="0"/>
                  </a:lnTo>
                  <a:lnTo>
                    <a:pt x="268" y="6"/>
                  </a:lnTo>
                  <a:lnTo>
                    <a:pt x="236" y="14"/>
                  </a:lnTo>
                  <a:lnTo>
                    <a:pt x="206" y="26"/>
                  </a:lnTo>
                  <a:lnTo>
                    <a:pt x="176" y="40"/>
                  </a:lnTo>
                  <a:lnTo>
                    <a:pt x="148" y="56"/>
                  </a:lnTo>
                  <a:lnTo>
                    <a:pt x="122" y="76"/>
                  </a:lnTo>
                  <a:lnTo>
                    <a:pt x="98" y="98"/>
                  </a:lnTo>
                  <a:lnTo>
                    <a:pt x="76" y="122"/>
                  </a:lnTo>
                  <a:lnTo>
                    <a:pt x="58" y="148"/>
                  </a:lnTo>
                  <a:lnTo>
                    <a:pt x="40" y="176"/>
                  </a:lnTo>
                  <a:lnTo>
                    <a:pt x="26" y="204"/>
                  </a:lnTo>
                  <a:lnTo>
                    <a:pt x="14" y="236"/>
                  </a:lnTo>
                  <a:lnTo>
                    <a:pt x="6" y="268"/>
                  </a:lnTo>
                  <a:lnTo>
                    <a:pt x="2" y="302"/>
                  </a:lnTo>
                  <a:lnTo>
                    <a:pt x="0" y="336"/>
                  </a:lnTo>
                  <a:lnTo>
                    <a:pt x="2" y="370"/>
                  </a:lnTo>
                  <a:lnTo>
                    <a:pt x="6" y="404"/>
                  </a:lnTo>
                  <a:lnTo>
                    <a:pt x="14" y="436"/>
                  </a:lnTo>
                  <a:lnTo>
                    <a:pt x="26" y="468"/>
                  </a:lnTo>
                  <a:lnTo>
                    <a:pt x="40" y="496"/>
                  </a:lnTo>
                  <a:lnTo>
                    <a:pt x="58" y="524"/>
                  </a:lnTo>
                  <a:lnTo>
                    <a:pt x="76" y="550"/>
                  </a:lnTo>
                  <a:lnTo>
                    <a:pt x="98" y="574"/>
                  </a:lnTo>
                  <a:lnTo>
                    <a:pt x="122" y="596"/>
                  </a:lnTo>
                  <a:lnTo>
                    <a:pt x="148" y="616"/>
                  </a:lnTo>
                  <a:lnTo>
                    <a:pt x="176" y="632"/>
                  </a:lnTo>
                  <a:lnTo>
                    <a:pt x="206" y="646"/>
                  </a:lnTo>
                  <a:lnTo>
                    <a:pt x="236" y="658"/>
                  </a:lnTo>
                  <a:lnTo>
                    <a:pt x="268" y="666"/>
                  </a:lnTo>
                  <a:lnTo>
                    <a:pt x="302" y="672"/>
                  </a:lnTo>
                  <a:lnTo>
                    <a:pt x="336" y="674"/>
                  </a:lnTo>
                  <a:close/>
                </a:path>
              </a:pathLst>
            </a:custGeom>
            <a:solidFill>
              <a:srgbClr val="FA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1" name="Freeform 2934"/>
            <p:cNvSpPr>
              <a:spLocks/>
            </p:cNvSpPr>
            <p:nvPr/>
          </p:nvSpPr>
          <p:spPr bwMode="auto">
            <a:xfrm>
              <a:off x="4468" y="618"/>
              <a:ext cx="664" cy="664"/>
            </a:xfrm>
            <a:custGeom>
              <a:avLst/>
              <a:gdLst>
                <a:gd name="T0" fmla="*/ 366 w 664"/>
                <a:gd name="T1" fmla="*/ 662 h 664"/>
                <a:gd name="T2" fmla="*/ 432 w 664"/>
                <a:gd name="T3" fmla="*/ 650 h 664"/>
                <a:gd name="T4" fmla="*/ 490 w 664"/>
                <a:gd name="T5" fmla="*/ 624 h 664"/>
                <a:gd name="T6" fmla="*/ 544 w 664"/>
                <a:gd name="T7" fmla="*/ 588 h 664"/>
                <a:gd name="T8" fmla="*/ 588 w 664"/>
                <a:gd name="T9" fmla="*/ 544 h 664"/>
                <a:gd name="T10" fmla="*/ 624 w 664"/>
                <a:gd name="T11" fmla="*/ 490 h 664"/>
                <a:gd name="T12" fmla="*/ 650 w 664"/>
                <a:gd name="T13" fmla="*/ 430 h 664"/>
                <a:gd name="T14" fmla="*/ 662 w 664"/>
                <a:gd name="T15" fmla="*/ 366 h 664"/>
                <a:gd name="T16" fmla="*/ 662 w 664"/>
                <a:gd name="T17" fmla="*/ 298 h 664"/>
                <a:gd name="T18" fmla="*/ 650 w 664"/>
                <a:gd name="T19" fmla="*/ 234 h 664"/>
                <a:gd name="T20" fmla="*/ 624 w 664"/>
                <a:gd name="T21" fmla="*/ 174 h 664"/>
                <a:gd name="T22" fmla="*/ 588 w 664"/>
                <a:gd name="T23" fmla="*/ 120 h 664"/>
                <a:gd name="T24" fmla="*/ 544 w 664"/>
                <a:gd name="T25" fmla="*/ 76 h 664"/>
                <a:gd name="T26" fmla="*/ 490 w 664"/>
                <a:gd name="T27" fmla="*/ 40 h 664"/>
                <a:gd name="T28" fmla="*/ 432 w 664"/>
                <a:gd name="T29" fmla="*/ 16 h 664"/>
                <a:gd name="T30" fmla="*/ 366 w 664"/>
                <a:gd name="T31" fmla="*/ 2 h 664"/>
                <a:gd name="T32" fmla="*/ 298 w 664"/>
                <a:gd name="T33" fmla="*/ 2 h 664"/>
                <a:gd name="T34" fmla="*/ 234 w 664"/>
                <a:gd name="T35" fmla="*/ 16 h 664"/>
                <a:gd name="T36" fmla="*/ 174 w 664"/>
                <a:gd name="T37" fmla="*/ 40 h 664"/>
                <a:gd name="T38" fmla="*/ 122 w 664"/>
                <a:gd name="T39" fmla="*/ 76 h 664"/>
                <a:gd name="T40" fmla="*/ 76 w 664"/>
                <a:gd name="T41" fmla="*/ 120 h 664"/>
                <a:gd name="T42" fmla="*/ 40 w 664"/>
                <a:gd name="T43" fmla="*/ 174 h 664"/>
                <a:gd name="T44" fmla="*/ 16 w 664"/>
                <a:gd name="T45" fmla="*/ 234 h 664"/>
                <a:gd name="T46" fmla="*/ 2 w 664"/>
                <a:gd name="T47" fmla="*/ 298 h 664"/>
                <a:gd name="T48" fmla="*/ 2 w 664"/>
                <a:gd name="T49" fmla="*/ 366 h 664"/>
                <a:gd name="T50" fmla="*/ 16 w 664"/>
                <a:gd name="T51" fmla="*/ 430 h 664"/>
                <a:gd name="T52" fmla="*/ 40 w 664"/>
                <a:gd name="T53" fmla="*/ 490 h 664"/>
                <a:gd name="T54" fmla="*/ 76 w 664"/>
                <a:gd name="T55" fmla="*/ 544 h 664"/>
                <a:gd name="T56" fmla="*/ 122 w 664"/>
                <a:gd name="T57" fmla="*/ 588 h 664"/>
                <a:gd name="T58" fmla="*/ 174 w 664"/>
                <a:gd name="T59" fmla="*/ 624 h 664"/>
                <a:gd name="T60" fmla="*/ 234 w 664"/>
                <a:gd name="T61" fmla="*/ 650 h 664"/>
                <a:gd name="T62" fmla="*/ 298 w 664"/>
                <a:gd name="T63" fmla="*/ 662 h 6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4"/>
                <a:gd name="T97" fmla="*/ 0 h 664"/>
                <a:gd name="T98" fmla="*/ 664 w 664"/>
                <a:gd name="T99" fmla="*/ 664 h 6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4" h="664">
                  <a:moveTo>
                    <a:pt x="332" y="664"/>
                  </a:moveTo>
                  <a:lnTo>
                    <a:pt x="366" y="662"/>
                  </a:lnTo>
                  <a:lnTo>
                    <a:pt x="400" y="658"/>
                  </a:lnTo>
                  <a:lnTo>
                    <a:pt x="432" y="650"/>
                  </a:lnTo>
                  <a:lnTo>
                    <a:pt x="462" y="638"/>
                  </a:lnTo>
                  <a:lnTo>
                    <a:pt x="490" y="624"/>
                  </a:lnTo>
                  <a:lnTo>
                    <a:pt x="518" y="608"/>
                  </a:lnTo>
                  <a:lnTo>
                    <a:pt x="544" y="588"/>
                  </a:lnTo>
                  <a:lnTo>
                    <a:pt x="568" y="566"/>
                  </a:lnTo>
                  <a:lnTo>
                    <a:pt x="588" y="544"/>
                  </a:lnTo>
                  <a:lnTo>
                    <a:pt x="608" y="518"/>
                  </a:lnTo>
                  <a:lnTo>
                    <a:pt x="624" y="490"/>
                  </a:lnTo>
                  <a:lnTo>
                    <a:pt x="638" y="462"/>
                  </a:lnTo>
                  <a:lnTo>
                    <a:pt x="650" y="430"/>
                  </a:lnTo>
                  <a:lnTo>
                    <a:pt x="658" y="398"/>
                  </a:lnTo>
                  <a:lnTo>
                    <a:pt x="662" y="366"/>
                  </a:lnTo>
                  <a:lnTo>
                    <a:pt x="664" y="332"/>
                  </a:lnTo>
                  <a:lnTo>
                    <a:pt x="662" y="298"/>
                  </a:lnTo>
                  <a:lnTo>
                    <a:pt x="658" y="266"/>
                  </a:lnTo>
                  <a:lnTo>
                    <a:pt x="650" y="234"/>
                  </a:lnTo>
                  <a:lnTo>
                    <a:pt x="638" y="202"/>
                  </a:lnTo>
                  <a:lnTo>
                    <a:pt x="624" y="174"/>
                  </a:lnTo>
                  <a:lnTo>
                    <a:pt x="608" y="146"/>
                  </a:lnTo>
                  <a:lnTo>
                    <a:pt x="588" y="120"/>
                  </a:lnTo>
                  <a:lnTo>
                    <a:pt x="568" y="98"/>
                  </a:lnTo>
                  <a:lnTo>
                    <a:pt x="544" y="76"/>
                  </a:lnTo>
                  <a:lnTo>
                    <a:pt x="518" y="56"/>
                  </a:lnTo>
                  <a:lnTo>
                    <a:pt x="490" y="40"/>
                  </a:lnTo>
                  <a:lnTo>
                    <a:pt x="462" y="26"/>
                  </a:lnTo>
                  <a:lnTo>
                    <a:pt x="432" y="16"/>
                  </a:lnTo>
                  <a:lnTo>
                    <a:pt x="400" y="6"/>
                  </a:lnTo>
                  <a:lnTo>
                    <a:pt x="366" y="2"/>
                  </a:lnTo>
                  <a:lnTo>
                    <a:pt x="332" y="0"/>
                  </a:lnTo>
                  <a:lnTo>
                    <a:pt x="298" y="2"/>
                  </a:lnTo>
                  <a:lnTo>
                    <a:pt x="266" y="6"/>
                  </a:lnTo>
                  <a:lnTo>
                    <a:pt x="234" y="16"/>
                  </a:lnTo>
                  <a:lnTo>
                    <a:pt x="204" y="26"/>
                  </a:lnTo>
                  <a:lnTo>
                    <a:pt x="174" y="40"/>
                  </a:lnTo>
                  <a:lnTo>
                    <a:pt x="148" y="56"/>
                  </a:lnTo>
                  <a:lnTo>
                    <a:pt x="122" y="76"/>
                  </a:lnTo>
                  <a:lnTo>
                    <a:pt x="98" y="98"/>
                  </a:lnTo>
                  <a:lnTo>
                    <a:pt x="76" y="120"/>
                  </a:lnTo>
                  <a:lnTo>
                    <a:pt x="58" y="146"/>
                  </a:lnTo>
                  <a:lnTo>
                    <a:pt x="40" y="174"/>
                  </a:lnTo>
                  <a:lnTo>
                    <a:pt x="26" y="202"/>
                  </a:lnTo>
                  <a:lnTo>
                    <a:pt x="16" y="234"/>
                  </a:lnTo>
                  <a:lnTo>
                    <a:pt x="8" y="266"/>
                  </a:lnTo>
                  <a:lnTo>
                    <a:pt x="2" y="298"/>
                  </a:lnTo>
                  <a:lnTo>
                    <a:pt x="0" y="332"/>
                  </a:lnTo>
                  <a:lnTo>
                    <a:pt x="2" y="366"/>
                  </a:lnTo>
                  <a:lnTo>
                    <a:pt x="8" y="398"/>
                  </a:lnTo>
                  <a:lnTo>
                    <a:pt x="16" y="430"/>
                  </a:lnTo>
                  <a:lnTo>
                    <a:pt x="26" y="462"/>
                  </a:lnTo>
                  <a:lnTo>
                    <a:pt x="40" y="490"/>
                  </a:lnTo>
                  <a:lnTo>
                    <a:pt x="58" y="518"/>
                  </a:lnTo>
                  <a:lnTo>
                    <a:pt x="76" y="544"/>
                  </a:lnTo>
                  <a:lnTo>
                    <a:pt x="98" y="566"/>
                  </a:lnTo>
                  <a:lnTo>
                    <a:pt x="122" y="588"/>
                  </a:lnTo>
                  <a:lnTo>
                    <a:pt x="148" y="608"/>
                  </a:lnTo>
                  <a:lnTo>
                    <a:pt x="174" y="624"/>
                  </a:lnTo>
                  <a:lnTo>
                    <a:pt x="204" y="638"/>
                  </a:lnTo>
                  <a:lnTo>
                    <a:pt x="234" y="650"/>
                  </a:lnTo>
                  <a:lnTo>
                    <a:pt x="266" y="658"/>
                  </a:lnTo>
                  <a:lnTo>
                    <a:pt x="298" y="662"/>
                  </a:lnTo>
                  <a:lnTo>
                    <a:pt x="332" y="664"/>
                  </a:lnTo>
                  <a:close/>
                </a:path>
              </a:pathLst>
            </a:custGeom>
            <a:solidFill>
              <a:srgbClr val="F8ED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2" name="Freeform 2935"/>
            <p:cNvSpPr>
              <a:spLocks/>
            </p:cNvSpPr>
            <p:nvPr/>
          </p:nvSpPr>
          <p:spPr bwMode="auto">
            <a:xfrm>
              <a:off x="4474" y="624"/>
              <a:ext cx="654" cy="652"/>
            </a:xfrm>
            <a:custGeom>
              <a:avLst/>
              <a:gdLst>
                <a:gd name="T0" fmla="*/ 360 w 654"/>
                <a:gd name="T1" fmla="*/ 650 h 652"/>
                <a:gd name="T2" fmla="*/ 424 w 654"/>
                <a:gd name="T3" fmla="*/ 638 h 652"/>
                <a:gd name="T4" fmla="*/ 482 w 654"/>
                <a:gd name="T5" fmla="*/ 614 h 652"/>
                <a:gd name="T6" fmla="*/ 534 w 654"/>
                <a:gd name="T7" fmla="*/ 578 h 652"/>
                <a:gd name="T8" fmla="*/ 578 w 654"/>
                <a:gd name="T9" fmla="*/ 534 h 652"/>
                <a:gd name="T10" fmla="*/ 614 w 654"/>
                <a:gd name="T11" fmla="*/ 482 h 652"/>
                <a:gd name="T12" fmla="*/ 638 w 654"/>
                <a:gd name="T13" fmla="*/ 424 h 652"/>
                <a:gd name="T14" fmla="*/ 652 w 654"/>
                <a:gd name="T15" fmla="*/ 360 h 652"/>
                <a:gd name="T16" fmla="*/ 652 w 654"/>
                <a:gd name="T17" fmla="*/ 292 h 652"/>
                <a:gd name="T18" fmla="*/ 638 w 654"/>
                <a:gd name="T19" fmla="*/ 228 h 652"/>
                <a:gd name="T20" fmla="*/ 614 w 654"/>
                <a:gd name="T21" fmla="*/ 170 h 652"/>
                <a:gd name="T22" fmla="*/ 578 w 654"/>
                <a:gd name="T23" fmla="*/ 118 h 652"/>
                <a:gd name="T24" fmla="*/ 534 w 654"/>
                <a:gd name="T25" fmla="*/ 74 h 652"/>
                <a:gd name="T26" fmla="*/ 482 w 654"/>
                <a:gd name="T27" fmla="*/ 38 h 652"/>
                <a:gd name="T28" fmla="*/ 424 w 654"/>
                <a:gd name="T29" fmla="*/ 14 h 652"/>
                <a:gd name="T30" fmla="*/ 360 w 654"/>
                <a:gd name="T31" fmla="*/ 0 h 652"/>
                <a:gd name="T32" fmla="*/ 294 w 654"/>
                <a:gd name="T33" fmla="*/ 0 h 652"/>
                <a:gd name="T34" fmla="*/ 230 w 654"/>
                <a:gd name="T35" fmla="*/ 14 h 652"/>
                <a:gd name="T36" fmla="*/ 170 w 654"/>
                <a:gd name="T37" fmla="*/ 38 h 652"/>
                <a:gd name="T38" fmla="*/ 118 w 654"/>
                <a:gd name="T39" fmla="*/ 74 h 652"/>
                <a:gd name="T40" fmla="*/ 74 w 654"/>
                <a:gd name="T41" fmla="*/ 118 h 652"/>
                <a:gd name="T42" fmla="*/ 40 w 654"/>
                <a:gd name="T43" fmla="*/ 170 h 652"/>
                <a:gd name="T44" fmla="*/ 14 w 654"/>
                <a:gd name="T45" fmla="*/ 228 h 652"/>
                <a:gd name="T46" fmla="*/ 2 w 654"/>
                <a:gd name="T47" fmla="*/ 292 h 652"/>
                <a:gd name="T48" fmla="*/ 2 w 654"/>
                <a:gd name="T49" fmla="*/ 360 h 652"/>
                <a:gd name="T50" fmla="*/ 14 w 654"/>
                <a:gd name="T51" fmla="*/ 424 h 652"/>
                <a:gd name="T52" fmla="*/ 40 w 654"/>
                <a:gd name="T53" fmla="*/ 482 h 652"/>
                <a:gd name="T54" fmla="*/ 74 w 654"/>
                <a:gd name="T55" fmla="*/ 534 h 652"/>
                <a:gd name="T56" fmla="*/ 118 w 654"/>
                <a:gd name="T57" fmla="*/ 578 h 652"/>
                <a:gd name="T58" fmla="*/ 170 w 654"/>
                <a:gd name="T59" fmla="*/ 614 h 652"/>
                <a:gd name="T60" fmla="*/ 230 w 654"/>
                <a:gd name="T61" fmla="*/ 638 h 652"/>
                <a:gd name="T62" fmla="*/ 294 w 654"/>
                <a:gd name="T63" fmla="*/ 650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4"/>
                <a:gd name="T97" fmla="*/ 0 h 652"/>
                <a:gd name="T98" fmla="*/ 654 w 654"/>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4" h="652">
                  <a:moveTo>
                    <a:pt x="326" y="652"/>
                  </a:moveTo>
                  <a:lnTo>
                    <a:pt x="360" y="650"/>
                  </a:lnTo>
                  <a:lnTo>
                    <a:pt x="392" y="646"/>
                  </a:lnTo>
                  <a:lnTo>
                    <a:pt x="424" y="638"/>
                  </a:lnTo>
                  <a:lnTo>
                    <a:pt x="454" y="626"/>
                  </a:lnTo>
                  <a:lnTo>
                    <a:pt x="482" y="614"/>
                  </a:lnTo>
                  <a:lnTo>
                    <a:pt x="510" y="596"/>
                  </a:lnTo>
                  <a:lnTo>
                    <a:pt x="534" y="578"/>
                  </a:lnTo>
                  <a:lnTo>
                    <a:pt x="558" y="556"/>
                  </a:lnTo>
                  <a:lnTo>
                    <a:pt x="578" y="534"/>
                  </a:lnTo>
                  <a:lnTo>
                    <a:pt x="598" y="508"/>
                  </a:lnTo>
                  <a:lnTo>
                    <a:pt x="614" y="482"/>
                  </a:lnTo>
                  <a:lnTo>
                    <a:pt x="628" y="454"/>
                  </a:lnTo>
                  <a:lnTo>
                    <a:pt x="638" y="424"/>
                  </a:lnTo>
                  <a:lnTo>
                    <a:pt x="646" y="392"/>
                  </a:lnTo>
                  <a:lnTo>
                    <a:pt x="652" y="360"/>
                  </a:lnTo>
                  <a:lnTo>
                    <a:pt x="654" y="326"/>
                  </a:lnTo>
                  <a:lnTo>
                    <a:pt x="652" y="292"/>
                  </a:lnTo>
                  <a:lnTo>
                    <a:pt x="646" y="260"/>
                  </a:lnTo>
                  <a:lnTo>
                    <a:pt x="638" y="228"/>
                  </a:lnTo>
                  <a:lnTo>
                    <a:pt x="628" y="198"/>
                  </a:lnTo>
                  <a:lnTo>
                    <a:pt x="614" y="170"/>
                  </a:lnTo>
                  <a:lnTo>
                    <a:pt x="598" y="144"/>
                  </a:lnTo>
                  <a:lnTo>
                    <a:pt x="578" y="118"/>
                  </a:lnTo>
                  <a:lnTo>
                    <a:pt x="558" y="94"/>
                  </a:lnTo>
                  <a:lnTo>
                    <a:pt x="534" y="74"/>
                  </a:lnTo>
                  <a:lnTo>
                    <a:pt x="510" y="54"/>
                  </a:lnTo>
                  <a:lnTo>
                    <a:pt x="482" y="38"/>
                  </a:lnTo>
                  <a:lnTo>
                    <a:pt x="454" y="24"/>
                  </a:lnTo>
                  <a:lnTo>
                    <a:pt x="424" y="14"/>
                  </a:lnTo>
                  <a:lnTo>
                    <a:pt x="392" y="6"/>
                  </a:lnTo>
                  <a:lnTo>
                    <a:pt x="360" y="0"/>
                  </a:lnTo>
                  <a:lnTo>
                    <a:pt x="326" y="0"/>
                  </a:lnTo>
                  <a:lnTo>
                    <a:pt x="294" y="0"/>
                  </a:lnTo>
                  <a:lnTo>
                    <a:pt x="260" y="6"/>
                  </a:lnTo>
                  <a:lnTo>
                    <a:pt x="230" y="14"/>
                  </a:lnTo>
                  <a:lnTo>
                    <a:pt x="200" y="24"/>
                  </a:lnTo>
                  <a:lnTo>
                    <a:pt x="170" y="38"/>
                  </a:lnTo>
                  <a:lnTo>
                    <a:pt x="144" y="54"/>
                  </a:lnTo>
                  <a:lnTo>
                    <a:pt x="118" y="74"/>
                  </a:lnTo>
                  <a:lnTo>
                    <a:pt x="96" y="94"/>
                  </a:lnTo>
                  <a:lnTo>
                    <a:pt x="74" y="118"/>
                  </a:lnTo>
                  <a:lnTo>
                    <a:pt x="56" y="144"/>
                  </a:lnTo>
                  <a:lnTo>
                    <a:pt x="40" y="170"/>
                  </a:lnTo>
                  <a:lnTo>
                    <a:pt x="26" y="198"/>
                  </a:lnTo>
                  <a:lnTo>
                    <a:pt x="14" y="228"/>
                  </a:lnTo>
                  <a:lnTo>
                    <a:pt x="6" y="260"/>
                  </a:lnTo>
                  <a:lnTo>
                    <a:pt x="2" y="292"/>
                  </a:lnTo>
                  <a:lnTo>
                    <a:pt x="0" y="326"/>
                  </a:lnTo>
                  <a:lnTo>
                    <a:pt x="2" y="360"/>
                  </a:lnTo>
                  <a:lnTo>
                    <a:pt x="6" y="392"/>
                  </a:lnTo>
                  <a:lnTo>
                    <a:pt x="14" y="424"/>
                  </a:lnTo>
                  <a:lnTo>
                    <a:pt x="26" y="454"/>
                  </a:lnTo>
                  <a:lnTo>
                    <a:pt x="40" y="482"/>
                  </a:lnTo>
                  <a:lnTo>
                    <a:pt x="56" y="508"/>
                  </a:lnTo>
                  <a:lnTo>
                    <a:pt x="74" y="534"/>
                  </a:lnTo>
                  <a:lnTo>
                    <a:pt x="96" y="556"/>
                  </a:lnTo>
                  <a:lnTo>
                    <a:pt x="118" y="578"/>
                  </a:lnTo>
                  <a:lnTo>
                    <a:pt x="144" y="596"/>
                  </a:lnTo>
                  <a:lnTo>
                    <a:pt x="170" y="614"/>
                  </a:lnTo>
                  <a:lnTo>
                    <a:pt x="200" y="626"/>
                  </a:lnTo>
                  <a:lnTo>
                    <a:pt x="230" y="638"/>
                  </a:lnTo>
                  <a:lnTo>
                    <a:pt x="260" y="646"/>
                  </a:lnTo>
                  <a:lnTo>
                    <a:pt x="294" y="650"/>
                  </a:lnTo>
                  <a:lnTo>
                    <a:pt x="326" y="652"/>
                  </a:lnTo>
                  <a:close/>
                </a:path>
              </a:pathLst>
            </a:custGeom>
            <a:solidFill>
              <a:srgbClr val="F4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3" name="Freeform 2936"/>
            <p:cNvSpPr>
              <a:spLocks/>
            </p:cNvSpPr>
            <p:nvPr/>
          </p:nvSpPr>
          <p:spPr bwMode="auto">
            <a:xfrm>
              <a:off x="4480" y="628"/>
              <a:ext cx="642" cy="644"/>
            </a:xfrm>
            <a:custGeom>
              <a:avLst/>
              <a:gdLst>
                <a:gd name="T0" fmla="*/ 354 w 642"/>
                <a:gd name="T1" fmla="*/ 642 h 644"/>
                <a:gd name="T2" fmla="*/ 416 w 642"/>
                <a:gd name="T3" fmla="*/ 628 h 644"/>
                <a:gd name="T4" fmla="*/ 474 w 642"/>
                <a:gd name="T5" fmla="*/ 604 h 644"/>
                <a:gd name="T6" fmla="*/ 526 w 642"/>
                <a:gd name="T7" fmla="*/ 570 h 644"/>
                <a:gd name="T8" fmla="*/ 568 w 642"/>
                <a:gd name="T9" fmla="*/ 526 h 644"/>
                <a:gd name="T10" fmla="*/ 604 w 642"/>
                <a:gd name="T11" fmla="*/ 474 h 644"/>
                <a:gd name="T12" fmla="*/ 628 w 642"/>
                <a:gd name="T13" fmla="*/ 418 h 644"/>
                <a:gd name="T14" fmla="*/ 640 w 642"/>
                <a:gd name="T15" fmla="*/ 354 h 644"/>
                <a:gd name="T16" fmla="*/ 640 w 642"/>
                <a:gd name="T17" fmla="*/ 288 h 644"/>
                <a:gd name="T18" fmla="*/ 628 w 642"/>
                <a:gd name="T19" fmla="*/ 226 h 644"/>
                <a:gd name="T20" fmla="*/ 604 w 642"/>
                <a:gd name="T21" fmla="*/ 168 h 644"/>
                <a:gd name="T22" fmla="*/ 568 w 642"/>
                <a:gd name="T23" fmla="*/ 118 h 644"/>
                <a:gd name="T24" fmla="*/ 526 w 642"/>
                <a:gd name="T25" fmla="*/ 74 h 644"/>
                <a:gd name="T26" fmla="*/ 474 w 642"/>
                <a:gd name="T27" fmla="*/ 40 h 644"/>
                <a:gd name="T28" fmla="*/ 416 w 642"/>
                <a:gd name="T29" fmla="*/ 14 h 644"/>
                <a:gd name="T30" fmla="*/ 354 w 642"/>
                <a:gd name="T31" fmla="*/ 2 h 644"/>
                <a:gd name="T32" fmla="*/ 288 w 642"/>
                <a:gd name="T33" fmla="*/ 2 h 644"/>
                <a:gd name="T34" fmla="*/ 226 w 642"/>
                <a:gd name="T35" fmla="*/ 14 h 644"/>
                <a:gd name="T36" fmla="*/ 168 w 642"/>
                <a:gd name="T37" fmla="*/ 40 h 644"/>
                <a:gd name="T38" fmla="*/ 116 w 642"/>
                <a:gd name="T39" fmla="*/ 74 h 644"/>
                <a:gd name="T40" fmla="*/ 72 w 642"/>
                <a:gd name="T41" fmla="*/ 118 h 644"/>
                <a:gd name="T42" fmla="*/ 38 w 642"/>
                <a:gd name="T43" fmla="*/ 168 h 644"/>
                <a:gd name="T44" fmla="*/ 14 w 642"/>
                <a:gd name="T45" fmla="*/ 226 h 644"/>
                <a:gd name="T46" fmla="*/ 0 w 642"/>
                <a:gd name="T47" fmla="*/ 288 h 644"/>
                <a:gd name="T48" fmla="*/ 0 w 642"/>
                <a:gd name="T49" fmla="*/ 354 h 644"/>
                <a:gd name="T50" fmla="*/ 14 w 642"/>
                <a:gd name="T51" fmla="*/ 418 h 644"/>
                <a:gd name="T52" fmla="*/ 38 w 642"/>
                <a:gd name="T53" fmla="*/ 474 h 644"/>
                <a:gd name="T54" fmla="*/ 72 w 642"/>
                <a:gd name="T55" fmla="*/ 526 h 644"/>
                <a:gd name="T56" fmla="*/ 116 w 642"/>
                <a:gd name="T57" fmla="*/ 570 h 644"/>
                <a:gd name="T58" fmla="*/ 168 w 642"/>
                <a:gd name="T59" fmla="*/ 604 h 644"/>
                <a:gd name="T60" fmla="*/ 226 w 642"/>
                <a:gd name="T61" fmla="*/ 628 h 644"/>
                <a:gd name="T62" fmla="*/ 288 w 642"/>
                <a:gd name="T63" fmla="*/ 642 h 6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2"/>
                <a:gd name="T97" fmla="*/ 0 h 644"/>
                <a:gd name="T98" fmla="*/ 642 w 642"/>
                <a:gd name="T99" fmla="*/ 644 h 6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2" h="644">
                  <a:moveTo>
                    <a:pt x="320" y="644"/>
                  </a:moveTo>
                  <a:lnTo>
                    <a:pt x="354" y="642"/>
                  </a:lnTo>
                  <a:lnTo>
                    <a:pt x="386" y="636"/>
                  </a:lnTo>
                  <a:lnTo>
                    <a:pt x="416" y="628"/>
                  </a:lnTo>
                  <a:lnTo>
                    <a:pt x="446" y="618"/>
                  </a:lnTo>
                  <a:lnTo>
                    <a:pt x="474" y="604"/>
                  </a:lnTo>
                  <a:lnTo>
                    <a:pt x="500" y="588"/>
                  </a:lnTo>
                  <a:lnTo>
                    <a:pt x="526" y="570"/>
                  </a:lnTo>
                  <a:lnTo>
                    <a:pt x="548" y="550"/>
                  </a:lnTo>
                  <a:lnTo>
                    <a:pt x="568" y="526"/>
                  </a:lnTo>
                  <a:lnTo>
                    <a:pt x="588" y="502"/>
                  </a:lnTo>
                  <a:lnTo>
                    <a:pt x="604" y="474"/>
                  </a:lnTo>
                  <a:lnTo>
                    <a:pt x="616" y="446"/>
                  </a:lnTo>
                  <a:lnTo>
                    <a:pt x="628" y="418"/>
                  </a:lnTo>
                  <a:lnTo>
                    <a:pt x="636" y="386"/>
                  </a:lnTo>
                  <a:lnTo>
                    <a:pt x="640" y="354"/>
                  </a:lnTo>
                  <a:lnTo>
                    <a:pt x="642" y="322"/>
                  </a:lnTo>
                  <a:lnTo>
                    <a:pt x="640" y="288"/>
                  </a:lnTo>
                  <a:lnTo>
                    <a:pt x="636" y="256"/>
                  </a:lnTo>
                  <a:lnTo>
                    <a:pt x="628" y="226"/>
                  </a:lnTo>
                  <a:lnTo>
                    <a:pt x="616" y="196"/>
                  </a:lnTo>
                  <a:lnTo>
                    <a:pt x="604" y="168"/>
                  </a:lnTo>
                  <a:lnTo>
                    <a:pt x="588" y="142"/>
                  </a:lnTo>
                  <a:lnTo>
                    <a:pt x="568" y="118"/>
                  </a:lnTo>
                  <a:lnTo>
                    <a:pt x="548" y="94"/>
                  </a:lnTo>
                  <a:lnTo>
                    <a:pt x="526" y="74"/>
                  </a:lnTo>
                  <a:lnTo>
                    <a:pt x="500" y="56"/>
                  </a:lnTo>
                  <a:lnTo>
                    <a:pt x="474" y="40"/>
                  </a:lnTo>
                  <a:lnTo>
                    <a:pt x="446" y="26"/>
                  </a:lnTo>
                  <a:lnTo>
                    <a:pt x="416" y="14"/>
                  </a:lnTo>
                  <a:lnTo>
                    <a:pt x="386" y="6"/>
                  </a:lnTo>
                  <a:lnTo>
                    <a:pt x="354" y="2"/>
                  </a:lnTo>
                  <a:lnTo>
                    <a:pt x="320" y="0"/>
                  </a:lnTo>
                  <a:lnTo>
                    <a:pt x="288" y="2"/>
                  </a:lnTo>
                  <a:lnTo>
                    <a:pt x="256" y="6"/>
                  </a:lnTo>
                  <a:lnTo>
                    <a:pt x="226" y="14"/>
                  </a:lnTo>
                  <a:lnTo>
                    <a:pt x="196" y="26"/>
                  </a:lnTo>
                  <a:lnTo>
                    <a:pt x="168" y="40"/>
                  </a:lnTo>
                  <a:lnTo>
                    <a:pt x="140" y="56"/>
                  </a:lnTo>
                  <a:lnTo>
                    <a:pt x="116" y="74"/>
                  </a:lnTo>
                  <a:lnTo>
                    <a:pt x="94" y="94"/>
                  </a:lnTo>
                  <a:lnTo>
                    <a:pt x="72" y="118"/>
                  </a:lnTo>
                  <a:lnTo>
                    <a:pt x="54" y="142"/>
                  </a:lnTo>
                  <a:lnTo>
                    <a:pt x="38" y="168"/>
                  </a:lnTo>
                  <a:lnTo>
                    <a:pt x="24" y="196"/>
                  </a:lnTo>
                  <a:lnTo>
                    <a:pt x="14" y="226"/>
                  </a:lnTo>
                  <a:lnTo>
                    <a:pt x="6" y="256"/>
                  </a:lnTo>
                  <a:lnTo>
                    <a:pt x="0" y="288"/>
                  </a:lnTo>
                  <a:lnTo>
                    <a:pt x="0" y="322"/>
                  </a:lnTo>
                  <a:lnTo>
                    <a:pt x="0" y="354"/>
                  </a:lnTo>
                  <a:lnTo>
                    <a:pt x="6" y="386"/>
                  </a:lnTo>
                  <a:lnTo>
                    <a:pt x="14" y="418"/>
                  </a:lnTo>
                  <a:lnTo>
                    <a:pt x="24" y="446"/>
                  </a:lnTo>
                  <a:lnTo>
                    <a:pt x="38" y="474"/>
                  </a:lnTo>
                  <a:lnTo>
                    <a:pt x="54" y="502"/>
                  </a:lnTo>
                  <a:lnTo>
                    <a:pt x="72" y="526"/>
                  </a:lnTo>
                  <a:lnTo>
                    <a:pt x="94" y="550"/>
                  </a:lnTo>
                  <a:lnTo>
                    <a:pt x="116" y="570"/>
                  </a:lnTo>
                  <a:lnTo>
                    <a:pt x="140" y="588"/>
                  </a:lnTo>
                  <a:lnTo>
                    <a:pt x="168" y="604"/>
                  </a:lnTo>
                  <a:lnTo>
                    <a:pt x="196" y="618"/>
                  </a:lnTo>
                  <a:lnTo>
                    <a:pt x="226" y="628"/>
                  </a:lnTo>
                  <a:lnTo>
                    <a:pt x="256" y="636"/>
                  </a:lnTo>
                  <a:lnTo>
                    <a:pt x="288" y="642"/>
                  </a:lnTo>
                  <a:lnTo>
                    <a:pt x="320" y="644"/>
                  </a:lnTo>
                  <a:close/>
                </a:path>
              </a:pathLst>
            </a:custGeom>
            <a:solidFill>
              <a:srgbClr val="F3E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4" name="Freeform 2937"/>
            <p:cNvSpPr>
              <a:spLocks/>
            </p:cNvSpPr>
            <p:nvPr/>
          </p:nvSpPr>
          <p:spPr bwMode="auto">
            <a:xfrm>
              <a:off x="4484" y="634"/>
              <a:ext cx="632" cy="632"/>
            </a:xfrm>
            <a:custGeom>
              <a:avLst/>
              <a:gdLst>
                <a:gd name="T0" fmla="*/ 350 w 632"/>
                <a:gd name="T1" fmla="*/ 630 h 632"/>
                <a:gd name="T2" fmla="*/ 410 w 632"/>
                <a:gd name="T3" fmla="*/ 618 h 632"/>
                <a:gd name="T4" fmla="*/ 468 w 632"/>
                <a:gd name="T5" fmla="*/ 594 h 632"/>
                <a:gd name="T6" fmla="*/ 518 w 632"/>
                <a:gd name="T7" fmla="*/ 560 h 632"/>
                <a:gd name="T8" fmla="*/ 560 w 632"/>
                <a:gd name="T9" fmla="*/ 516 h 632"/>
                <a:gd name="T10" fmla="*/ 594 w 632"/>
                <a:gd name="T11" fmla="*/ 466 h 632"/>
                <a:gd name="T12" fmla="*/ 618 w 632"/>
                <a:gd name="T13" fmla="*/ 410 h 632"/>
                <a:gd name="T14" fmla="*/ 632 w 632"/>
                <a:gd name="T15" fmla="*/ 348 h 632"/>
                <a:gd name="T16" fmla="*/ 632 w 632"/>
                <a:gd name="T17" fmla="*/ 284 h 632"/>
                <a:gd name="T18" fmla="*/ 618 w 632"/>
                <a:gd name="T19" fmla="*/ 222 h 632"/>
                <a:gd name="T20" fmla="*/ 594 w 632"/>
                <a:gd name="T21" fmla="*/ 164 h 632"/>
                <a:gd name="T22" fmla="*/ 560 w 632"/>
                <a:gd name="T23" fmla="*/ 114 h 632"/>
                <a:gd name="T24" fmla="*/ 518 w 632"/>
                <a:gd name="T25" fmla="*/ 72 h 632"/>
                <a:gd name="T26" fmla="*/ 468 w 632"/>
                <a:gd name="T27" fmla="*/ 38 h 632"/>
                <a:gd name="T28" fmla="*/ 410 w 632"/>
                <a:gd name="T29" fmla="*/ 14 h 632"/>
                <a:gd name="T30" fmla="*/ 350 w 632"/>
                <a:gd name="T31" fmla="*/ 0 h 632"/>
                <a:gd name="T32" fmla="*/ 284 w 632"/>
                <a:gd name="T33" fmla="*/ 0 h 632"/>
                <a:gd name="T34" fmla="*/ 222 w 632"/>
                <a:gd name="T35" fmla="*/ 14 h 632"/>
                <a:gd name="T36" fmla="*/ 166 w 632"/>
                <a:gd name="T37" fmla="*/ 38 h 632"/>
                <a:gd name="T38" fmla="*/ 116 w 632"/>
                <a:gd name="T39" fmla="*/ 72 h 632"/>
                <a:gd name="T40" fmla="*/ 72 w 632"/>
                <a:gd name="T41" fmla="*/ 114 h 632"/>
                <a:gd name="T42" fmla="*/ 38 w 632"/>
                <a:gd name="T43" fmla="*/ 164 h 632"/>
                <a:gd name="T44" fmla="*/ 14 w 632"/>
                <a:gd name="T45" fmla="*/ 222 h 632"/>
                <a:gd name="T46" fmla="*/ 2 w 632"/>
                <a:gd name="T47" fmla="*/ 284 h 632"/>
                <a:gd name="T48" fmla="*/ 2 w 632"/>
                <a:gd name="T49" fmla="*/ 348 h 632"/>
                <a:gd name="T50" fmla="*/ 14 w 632"/>
                <a:gd name="T51" fmla="*/ 410 h 632"/>
                <a:gd name="T52" fmla="*/ 38 w 632"/>
                <a:gd name="T53" fmla="*/ 466 h 632"/>
                <a:gd name="T54" fmla="*/ 72 w 632"/>
                <a:gd name="T55" fmla="*/ 516 h 632"/>
                <a:gd name="T56" fmla="*/ 116 w 632"/>
                <a:gd name="T57" fmla="*/ 560 h 632"/>
                <a:gd name="T58" fmla="*/ 166 w 632"/>
                <a:gd name="T59" fmla="*/ 594 h 632"/>
                <a:gd name="T60" fmla="*/ 222 w 632"/>
                <a:gd name="T61" fmla="*/ 618 h 632"/>
                <a:gd name="T62" fmla="*/ 284 w 632"/>
                <a:gd name="T63" fmla="*/ 630 h 6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2"/>
                <a:gd name="T97" fmla="*/ 0 h 632"/>
                <a:gd name="T98" fmla="*/ 632 w 632"/>
                <a:gd name="T99" fmla="*/ 632 h 6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2" h="632">
                  <a:moveTo>
                    <a:pt x="316" y="632"/>
                  </a:moveTo>
                  <a:lnTo>
                    <a:pt x="350" y="630"/>
                  </a:lnTo>
                  <a:lnTo>
                    <a:pt x="380" y="626"/>
                  </a:lnTo>
                  <a:lnTo>
                    <a:pt x="410" y="618"/>
                  </a:lnTo>
                  <a:lnTo>
                    <a:pt x="440" y="606"/>
                  </a:lnTo>
                  <a:lnTo>
                    <a:pt x="468" y="594"/>
                  </a:lnTo>
                  <a:lnTo>
                    <a:pt x="494" y="578"/>
                  </a:lnTo>
                  <a:lnTo>
                    <a:pt x="518" y="560"/>
                  </a:lnTo>
                  <a:lnTo>
                    <a:pt x="540" y="540"/>
                  </a:lnTo>
                  <a:lnTo>
                    <a:pt x="560" y="516"/>
                  </a:lnTo>
                  <a:lnTo>
                    <a:pt x="578" y="492"/>
                  </a:lnTo>
                  <a:lnTo>
                    <a:pt x="594" y="466"/>
                  </a:lnTo>
                  <a:lnTo>
                    <a:pt x="608" y="438"/>
                  </a:lnTo>
                  <a:lnTo>
                    <a:pt x="618" y="410"/>
                  </a:lnTo>
                  <a:lnTo>
                    <a:pt x="626" y="380"/>
                  </a:lnTo>
                  <a:lnTo>
                    <a:pt x="632" y="348"/>
                  </a:lnTo>
                  <a:lnTo>
                    <a:pt x="632" y="316"/>
                  </a:lnTo>
                  <a:lnTo>
                    <a:pt x="632" y="284"/>
                  </a:lnTo>
                  <a:lnTo>
                    <a:pt x="626" y="252"/>
                  </a:lnTo>
                  <a:lnTo>
                    <a:pt x="618" y="222"/>
                  </a:lnTo>
                  <a:lnTo>
                    <a:pt x="608" y="192"/>
                  </a:lnTo>
                  <a:lnTo>
                    <a:pt x="594" y="164"/>
                  </a:lnTo>
                  <a:lnTo>
                    <a:pt x="578" y="138"/>
                  </a:lnTo>
                  <a:lnTo>
                    <a:pt x="560" y="114"/>
                  </a:lnTo>
                  <a:lnTo>
                    <a:pt x="540" y="92"/>
                  </a:lnTo>
                  <a:lnTo>
                    <a:pt x="518" y="72"/>
                  </a:lnTo>
                  <a:lnTo>
                    <a:pt x="494" y="54"/>
                  </a:lnTo>
                  <a:lnTo>
                    <a:pt x="468" y="38"/>
                  </a:lnTo>
                  <a:lnTo>
                    <a:pt x="440" y="24"/>
                  </a:lnTo>
                  <a:lnTo>
                    <a:pt x="410" y="14"/>
                  </a:lnTo>
                  <a:lnTo>
                    <a:pt x="380" y="6"/>
                  </a:lnTo>
                  <a:lnTo>
                    <a:pt x="350" y="0"/>
                  </a:lnTo>
                  <a:lnTo>
                    <a:pt x="316" y="0"/>
                  </a:lnTo>
                  <a:lnTo>
                    <a:pt x="284" y="0"/>
                  </a:lnTo>
                  <a:lnTo>
                    <a:pt x="252" y="6"/>
                  </a:lnTo>
                  <a:lnTo>
                    <a:pt x="222" y="14"/>
                  </a:lnTo>
                  <a:lnTo>
                    <a:pt x="194" y="24"/>
                  </a:lnTo>
                  <a:lnTo>
                    <a:pt x="166" y="38"/>
                  </a:lnTo>
                  <a:lnTo>
                    <a:pt x="140" y="54"/>
                  </a:lnTo>
                  <a:lnTo>
                    <a:pt x="116" y="72"/>
                  </a:lnTo>
                  <a:lnTo>
                    <a:pt x="94" y="92"/>
                  </a:lnTo>
                  <a:lnTo>
                    <a:pt x="72" y="114"/>
                  </a:lnTo>
                  <a:lnTo>
                    <a:pt x="54" y="138"/>
                  </a:lnTo>
                  <a:lnTo>
                    <a:pt x="38" y="164"/>
                  </a:lnTo>
                  <a:lnTo>
                    <a:pt x="26" y="192"/>
                  </a:lnTo>
                  <a:lnTo>
                    <a:pt x="14" y="222"/>
                  </a:lnTo>
                  <a:lnTo>
                    <a:pt x="6" y="252"/>
                  </a:lnTo>
                  <a:lnTo>
                    <a:pt x="2" y="284"/>
                  </a:lnTo>
                  <a:lnTo>
                    <a:pt x="0" y="316"/>
                  </a:lnTo>
                  <a:lnTo>
                    <a:pt x="2" y="348"/>
                  </a:lnTo>
                  <a:lnTo>
                    <a:pt x="6" y="380"/>
                  </a:lnTo>
                  <a:lnTo>
                    <a:pt x="14" y="410"/>
                  </a:lnTo>
                  <a:lnTo>
                    <a:pt x="26" y="438"/>
                  </a:lnTo>
                  <a:lnTo>
                    <a:pt x="38" y="466"/>
                  </a:lnTo>
                  <a:lnTo>
                    <a:pt x="54" y="492"/>
                  </a:lnTo>
                  <a:lnTo>
                    <a:pt x="72" y="516"/>
                  </a:lnTo>
                  <a:lnTo>
                    <a:pt x="94" y="540"/>
                  </a:lnTo>
                  <a:lnTo>
                    <a:pt x="116" y="560"/>
                  </a:lnTo>
                  <a:lnTo>
                    <a:pt x="140" y="578"/>
                  </a:lnTo>
                  <a:lnTo>
                    <a:pt x="166" y="594"/>
                  </a:lnTo>
                  <a:lnTo>
                    <a:pt x="194" y="606"/>
                  </a:lnTo>
                  <a:lnTo>
                    <a:pt x="222" y="618"/>
                  </a:lnTo>
                  <a:lnTo>
                    <a:pt x="252" y="626"/>
                  </a:lnTo>
                  <a:lnTo>
                    <a:pt x="284" y="630"/>
                  </a:lnTo>
                  <a:lnTo>
                    <a:pt x="316" y="632"/>
                  </a:lnTo>
                  <a:close/>
                </a:path>
              </a:pathLst>
            </a:custGeom>
            <a:solidFill>
              <a:srgbClr val="F3E4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5" name="Freeform 2938"/>
            <p:cNvSpPr>
              <a:spLocks/>
            </p:cNvSpPr>
            <p:nvPr/>
          </p:nvSpPr>
          <p:spPr bwMode="auto">
            <a:xfrm>
              <a:off x="4490" y="638"/>
              <a:ext cx="622" cy="622"/>
            </a:xfrm>
            <a:custGeom>
              <a:avLst/>
              <a:gdLst>
                <a:gd name="T0" fmla="*/ 342 w 622"/>
                <a:gd name="T1" fmla="*/ 620 h 622"/>
                <a:gd name="T2" fmla="*/ 404 w 622"/>
                <a:gd name="T3" fmla="*/ 608 h 622"/>
                <a:gd name="T4" fmla="*/ 458 w 622"/>
                <a:gd name="T5" fmla="*/ 584 h 622"/>
                <a:gd name="T6" fmla="*/ 508 w 622"/>
                <a:gd name="T7" fmla="*/ 552 h 622"/>
                <a:gd name="T8" fmla="*/ 550 w 622"/>
                <a:gd name="T9" fmla="*/ 510 h 622"/>
                <a:gd name="T10" fmla="*/ 584 w 622"/>
                <a:gd name="T11" fmla="*/ 460 h 622"/>
                <a:gd name="T12" fmla="*/ 608 w 622"/>
                <a:gd name="T13" fmla="*/ 404 h 622"/>
                <a:gd name="T14" fmla="*/ 620 w 622"/>
                <a:gd name="T15" fmla="*/ 344 h 622"/>
                <a:gd name="T16" fmla="*/ 620 w 622"/>
                <a:gd name="T17" fmla="*/ 280 h 622"/>
                <a:gd name="T18" fmla="*/ 608 w 622"/>
                <a:gd name="T19" fmla="*/ 218 h 622"/>
                <a:gd name="T20" fmla="*/ 584 w 622"/>
                <a:gd name="T21" fmla="*/ 164 h 622"/>
                <a:gd name="T22" fmla="*/ 550 w 622"/>
                <a:gd name="T23" fmla="*/ 114 h 622"/>
                <a:gd name="T24" fmla="*/ 508 w 622"/>
                <a:gd name="T25" fmla="*/ 72 h 622"/>
                <a:gd name="T26" fmla="*/ 458 w 622"/>
                <a:gd name="T27" fmla="*/ 38 h 622"/>
                <a:gd name="T28" fmla="*/ 404 w 622"/>
                <a:gd name="T29" fmla="*/ 14 h 622"/>
                <a:gd name="T30" fmla="*/ 342 w 622"/>
                <a:gd name="T31" fmla="*/ 2 h 622"/>
                <a:gd name="T32" fmla="*/ 278 w 622"/>
                <a:gd name="T33" fmla="*/ 2 h 622"/>
                <a:gd name="T34" fmla="*/ 218 w 622"/>
                <a:gd name="T35" fmla="*/ 14 h 622"/>
                <a:gd name="T36" fmla="*/ 162 w 622"/>
                <a:gd name="T37" fmla="*/ 38 h 622"/>
                <a:gd name="T38" fmla="*/ 112 w 622"/>
                <a:gd name="T39" fmla="*/ 72 h 622"/>
                <a:gd name="T40" fmla="*/ 70 w 622"/>
                <a:gd name="T41" fmla="*/ 114 h 622"/>
                <a:gd name="T42" fmla="*/ 38 w 622"/>
                <a:gd name="T43" fmla="*/ 164 h 622"/>
                <a:gd name="T44" fmla="*/ 14 w 622"/>
                <a:gd name="T45" fmla="*/ 218 h 622"/>
                <a:gd name="T46" fmla="*/ 2 w 622"/>
                <a:gd name="T47" fmla="*/ 280 h 622"/>
                <a:gd name="T48" fmla="*/ 2 w 622"/>
                <a:gd name="T49" fmla="*/ 344 h 622"/>
                <a:gd name="T50" fmla="*/ 14 w 622"/>
                <a:gd name="T51" fmla="*/ 404 h 622"/>
                <a:gd name="T52" fmla="*/ 38 w 622"/>
                <a:gd name="T53" fmla="*/ 460 h 622"/>
                <a:gd name="T54" fmla="*/ 70 w 622"/>
                <a:gd name="T55" fmla="*/ 510 h 622"/>
                <a:gd name="T56" fmla="*/ 112 w 622"/>
                <a:gd name="T57" fmla="*/ 552 h 622"/>
                <a:gd name="T58" fmla="*/ 162 w 622"/>
                <a:gd name="T59" fmla="*/ 584 h 622"/>
                <a:gd name="T60" fmla="*/ 218 w 622"/>
                <a:gd name="T61" fmla="*/ 608 h 622"/>
                <a:gd name="T62" fmla="*/ 278 w 622"/>
                <a:gd name="T63" fmla="*/ 620 h 6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622"/>
                <a:gd name="T98" fmla="*/ 622 w 622"/>
                <a:gd name="T99" fmla="*/ 622 h 6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622">
                  <a:moveTo>
                    <a:pt x="310" y="622"/>
                  </a:moveTo>
                  <a:lnTo>
                    <a:pt x="342" y="620"/>
                  </a:lnTo>
                  <a:lnTo>
                    <a:pt x="374" y="616"/>
                  </a:lnTo>
                  <a:lnTo>
                    <a:pt x="404" y="608"/>
                  </a:lnTo>
                  <a:lnTo>
                    <a:pt x="432" y="598"/>
                  </a:lnTo>
                  <a:lnTo>
                    <a:pt x="458" y="584"/>
                  </a:lnTo>
                  <a:lnTo>
                    <a:pt x="484" y="570"/>
                  </a:lnTo>
                  <a:lnTo>
                    <a:pt x="508" y="552"/>
                  </a:lnTo>
                  <a:lnTo>
                    <a:pt x="530" y="532"/>
                  </a:lnTo>
                  <a:lnTo>
                    <a:pt x="550" y="510"/>
                  </a:lnTo>
                  <a:lnTo>
                    <a:pt x="568" y="486"/>
                  </a:lnTo>
                  <a:lnTo>
                    <a:pt x="584" y="460"/>
                  </a:lnTo>
                  <a:lnTo>
                    <a:pt x="598" y="432"/>
                  </a:lnTo>
                  <a:lnTo>
                    <a:pt x="608" y="404"/>
                  </a:lnTo>
                  <a:lnTo>
                    <a:pt x="616" y="374"/>
                  </a:lnTo>
                  <a:lnTo>
                    <a:pt x="620" y="344"/>
                  </a:lnTo>
                  <a:lnTo>
                    <a:pt x="622" y="312"/>
                  </a:lnTo>
                  <a:lnTo>
                    <a:pt x="620" y="280"/>
                  </a:lnTo>
                  <a:lnTo>
                    <a:pt x="616" y="248"/>
                  </a:lnTo>
                  <a:lnTo>
                    <a:pt x="608" y="218"/>
                  </a:lnTo>
                  <a:lnTo>
                    <a:pt x="598" y="190"/>
                  </a:lnTo>
                  <a:lnTo>
                    <a:pt x="584" y="164"/>
                  </a:lnTo>
                  <a:lnTo>
                    <a:pt x="568" y="138"/>
                  </a:lnTo>
                  <a:lnTo>
                    <a:pt x="550" y="114"/>
                  </a:lnTo>
                  <a:lnTo>
                    <a:pt x="530" y="92"/>
                  </a:lnTo>
                  <a:lnTo>
                    <a:pt x="508" y="72"/>
                  </a:lnTo>
                  <a:lnTo>
                    <a:pt x="484" y="54"/>
                  </a:lnTo>
                  <a:lnTo>
                    <a:pt x="458" y="38"/>
                  </a:lnTo>
                  <a:lnTo>
                    <a:pt x="432" y="24"/>
                  </a:lnTo>
                  <a:lnTo>
                    <a:pt x="404" y="14"/>
                  </a:lnTo>
                  <a:lnTo>
                    <a:pt x="374" y="6"/>
                  </a:lnTo>
                  <a:lnTo>
                    <a:pt x="342" y="2"/>
                  </a:lnTo>
                  <a:lnTo>
                    <a:pt x="310" y="0"/>
                  </a:lnTo>
                  <a:lnTo>
                    <a:pt x="278" y="2"/>
                  </a:lnTo>
                  <a:lnTo>
                    <a:pt x="248" y="6"/>
                  </a:lnTo>
                  <a:lnTo>
                    <a:pt x="218" y="14"/>
                  </a:lnTo>
                  <a:lnTo>
                    <a:pt x="190" y="24"/>
                  </a:lnTo>
                  <a:lnTo>
                    <a:pt x="162" y="38"/>
                  </a:lnTo>
                  <a:lnTo>
                    <a:pt x="136" y="54"/>
                  </a:lnTo>
                  <a:lnTo>
                    <a:pt x="112" y="72"/>
                  </a:lnTo>
                  <a:lnTo>
                    <a:pt x="90" y="92"/>
                  </a:lnTo>
                  <a:lnTo>
                    <a:pt x="70" y="114"/>
                  </a:lnTo>
                  <a:lnTo>
                    <a:pt x="52" y="138"/>
                  </a:lnTo>
                  <a:lnTo>
                    <a:pt x="38" y="164"/>
                  </a:lnTo>
                  <a:lnTo>
                    <a:pt x="24" y="190"/>
                  </a:lnTo>
                  <a:lnTo>
                    <a:pt x="14" y="218"/>
                  </a:lnTo>
                  <a:lnTo>
                    <a:pt x="6" y="248"/>
                  </a:lnTo>
                  <a:lnTo>
                    <a:pt x="2" y="280"/>
                  </a:lnTo>
                  <a:lnTo>
                    <a:pt x="0" y="312"/>
                  </a:lnTo>
                  <a:lnTo>
                    <a:pt x="2" y="344"/>
                  </a:lnTo>
                  <a:lnTo>
                    <a:pt x="6" y="374"/>
                  </a:lnTo>
                  <a:lnTo>
                    <a:pt x="14" y="404"/>
                  </a:lnTo>
                  <a:lnTo>
                    <a:pt x="24" y="432"/>
                  </a:lnTo>
                  <a:lnTo>
                    <a:pt x="38" y="460"/>
                  </a:lnTo>
                  <a:lnTo>
                    <a:pt x="52" y="486"/>
                  </a:lnTo>
                  <a:lnTo>
                    <a:pt x="70" y="510"/>
                  </a:lnTo>
                  <a:lnTo>
                    <a:pt x="90" y="532"/>
                  </a:lnTo>
                  <a:lnTo>
                    <a:pt x="112" y="552"/>
                  </a:lnTo>
                  <a:lnTo>
                    <a:pt x="136" y="570"/>
                  </a:lnTo>
                  <a:lnTo>
                    <a:pt x="162" y="584"/>
                  </a:lnTo>
                  <a:lnTo>
                    <a:pt x="190" y="598"/>
                  </a:lnTo>
                  <a:lnTo>
                    <a:pt x="218" y="608"/>
                  </a:lnTo>
                  <a:lnTo>
                    <a:pt x="248" y="616"/>
                  </a:lnTo>
                  <a:lnTo>
                    <a:pt x="278" y="620"/>
                  </a:lnTo>
                  <a:lnTo>
                    <a:pt x="310" y="622"/>
                  </a:lnTo>
                  <a:close/>
                </a:path>
              </a:pathLst>
            </a:custGeom>
            <a:solidFill>
              <a:srgbClr val="F3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6" name="Freeform 2939"/>
            <p:cNvSpPr>
              <a:spLocks/>
            </p:cNvSpPr>
            <p:nvPr/>
          </p:nvSpPr>
          <p:spPr bwMode="auto">
            <a:xfrm>
              <a:off x="4494" y="644"/>
              <a:ext cx="612" cy="612"/>
            </a:xfrm>
            <a:custGeom>
              <a:avLst/>
              <a:gdLst>
                <a:gd name="T0" fmla="*/ 338 w 612"/>
                <a:gd name="T1" fmla="*/ 610 h 612"/>
                <a:gd name="T2" fmla="*/ 398 w 612"/>
                <a:gd name="T3" fmla="*/ 598 h 612"/>
                <a:gd name="T4" fmla="*/ 452 w 612"/>
                <a:gd name="T5" fmla="*/ 574 h 612"/>
                <a:gd name="T6" fmla="*/ 502 w 612"/>
                <a:gd name="T7" fmla="*/ 542 h 612"/>
                <a:gd name="T8" fmla="*/ 542 w 612"/>
                <a:gd name="T9" fmla="*/ 500 h 612"/>
                <a:gd name="T10" fmla="*/ 576 w 612"/>
                <a:gd name="T11" fmla="*/ 450 h 612"/>
                <a:gd name="T12" fmla="*/ 598 w 612"/>
                <a:gd name="T13" fmla="*/ 396 h 612"/>
                <a:gd name="T14" fmla="*/ 610 w 612"/>
                <a:gd name="T15" fmla="*/ 336 h 612"/>
                <a:gd name="T16" fmla="*/ 610 w 612"/>
                <a:gd name="T17" fmla="*/ 274 h 612"/>
                <a:gd name="T18" fmla="*/ 598 w 612"/>
                <a:gd name="T19" fmla="*/ 214 h 612"/>
                <a:gd name="T20" fmla="*/ 576 w 612"/>
                <a:gd name="T21" fmla="*/ 160 h 612"/>
                <a:gd name="T22" fmla="*/ 542 w 612"/>
                <a:gd name="T23" fmla="*/ 110 h 612"/>
                <a:gd name="T24" fmla="*/ 502 w 612"/>
                <a:gd name="T25" fmla="*/ 70 h 612"/>
                <a:gd name="T26" fmla="*/ 452 w 612"/>
                <a:gd name="T27" fmla="*/ 36 h 612"/>
                <a:gd name="T28" fmla="*/ 398 w 612"/>
                <a:gd name="T29" fmla="*/ 14 h 612"/>
                <a:gd name="T30" fmla="*/ 338 w 612"/>
                <a:gd name="T31" fmla="*/ 0 h 612"/>
                <a:gd name="T32" fmla="*/ 276 w 612"/>
                <a:gd name="T33" fmla="*/ 0 h 612"/>
                <a:gd name="T34" fmla="*/ 216 w 612"/>
                <a:gd name="T35" fmla="*/ 14 h 612"/>
                <a:gd name="T36" fmla="*/ 160 w 612"/>
                <a:gd name="T37" fmla="*/ 36 h 612"/>
                <a:gd name="T38" fmla="*/ 112 w 612"/>
                <a:gd name="T39" fmla="*/ 70 h 612"/>
                <a:gd name="T40" fmla="*/ 70 w 612"/>
                <a:gd name="T41" fmla="*/ 110 h 612"/>
                <a:gd name="T42" fmla="*/ 38 w 612"/>
                <a:gd name="T43" fmla="*/ 160 h 612"/>
                <a:gd name="T44" fmla="*/ 14 w 612"/>
                <a:gd name="T45" fmla="*/ 214 h 612"/>
                <a:gd name="T46" fmla="*/ 2 w 612"/>
                <a:gd name="T47" fmla="*/ 274 h 612"/>
                <a:gd name="T48" fmla="*/ 2 w 612"/>
                <a:gd name="T49" fmla="*/ 336 h 612"/>
                <a:gd name="T50" fmla="*/ 14 w 612"/>
                <a:gd name="T51" fmla="*/ 396 h 612"/>
                <a:gd name="T52" fmla="*/ 38 w 612"/>
                <a:gd name="T53" fmla="*/ 450 h 612"/>
                <a:gd name="T54" fmla="*/ 70 w 612"/>
                <a:gd name="T55" fmla="*/ 500 h 612"/>
                <a:gd name="T56" fmla="*/ 112 w 612"/>
                <a:gd name="T57" fmla="*/ 542 h 612"/>
                <a:gd name="T58" fmla="*/ 160 w 612"/>
                <a:gd name="T59" fmla="*/ 574 h 612"/>
                <a:gd name="T60" fmla="*/ 216 w 612"/>
                <a:gd name="T61" fmla="*/ 598 h 612"/>
                <a:gd name="T62" fmla="*/ 276 w 612"/>
                <a:gd name="T63" fmla="*/ 610 h 6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2"/>
                <a:gd name="T97" fmla="*/ 0 h 612"/>
                <a:gd name="T98" fmla="*/ 612 w 612"/>
                <a:gd name="T99" fmla="*/ 612 h 6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2" h="612">
                  <a:moveTo>
                    <a:pt x="306" y="612"/>
                  </a:moveTo>
                  <a:lnTo>
                    <a:pt x="338" y="610"/>
                  </a:lnTo>
                  <a:lnTo>
                    <a:pt x="368" y="604"/>
                  </a:lnTo>
                  <a:lnTo>
                    <a:pt x="398" y="598"/>
                  </a:lnTo>
                  <a:lnTo>
                    <a:pt x="426" y="588"/>
                  </a:lnTo>
                  <a:lnTo>
                    <a:pt x="452" y="574"/>
                  </a:lnTo>
                  <a:lnTo>
                    <a:pt x="478" y="558"/>
                  </a:lnTo>
                  <a:lnTo>
                    <a:pt x="502" y="542"/>
                  </a:lnTo>
                  <a:lnTo>
                    <a:pt x="522" y="522"/>
                  </a:lnTo>
                  <a:lnTo>
                    <a:pt x="542" y="500"/>
                  </a:lnTo>
                  <a:lnTo>
                    <a:pt x="560" y="476"/>
                  </a:lnTo>
                  <a:lnTo>
                    <a:pt x="576" y="450"/>
                  </a:lnTo>
                  <a:lnTo>
                    <a:pt x="588" y="424"/>
                  </a:lnTo>
                  <a:lnTo>
                    <a:pt x="598" y="396"/>
                  </a:lnTo>
                  <a:lnTo>
                    <a:pt x="606" y="366"/>
                  </a:lnTo>
                  <a:lnTo>
                    <a:pt x="610" y="336"/>
                  </a:lnTo>
                  <a:lnTo>
                    <a:pt x="612" y="306"/>
                  </a:lnTo>
                  <a:lnTo>
                    <a:pt x="610" y="274"/>
                  </a:lnTo>
                  <a:lnTo>
                    <a:pt x="606" y="244"/>
                  </a:lnTo>
                  <a:lnTo>
                    <a:pt x="598" y="214"/>
                  </a:lnTo>
                  <a:lnTo>
                    <a:pt x="588" y="186"/>
                  </a:lnTo>
                  <a:lnTo>
                    <a:pt x="576" y="160"/>
                  </a:lnTo>
                  <a:lnTo>
                    <a:pt x="560" y="134"/>
                  </a:lnTo>
                  <a:lnTo>
                    <a:pt x="542" y="110"/>
                  </a:lnTo>
                  <a:lnTo>
                    <a:pt x="522" y="88"/>
                  </a:lnTo>
                  <a:lnTo>
                    <a:pt x="502" y="70"/>
                  </a:lnTo>
                  <a:lnTo>
                    <a:pt x="478" y="52"/>
                  </a:lnTo>
                  <a:lnTo>
                    <a:pt x="452" y="36"/>
                  </a:lnTo>
                  <a:lnTo>
                    <a:pt x="426" y="24"/>
                  </a:lnTo>
                  <a:lnTo>
                    <a:pt x="398" y="14"/>
                  </a:lnTo>
                  <a:lnTo>
                    <a:pt x="368" y="6"/>
                  </a:lnTo>
                  <a:lnTo>
                    <a:pt x="338" y="0"/>
                  </a:lnTo>
                  <a:lnTo>
                    <a:pt x="306" y="0"/>
                  </a:lnTo>
                  <a:lnTo>
                    <a:pt x="276" y="0"/>
                  </a:lnTo>
                  <a:lnTo>
                    <a:pt x="246" y="6"/>
                  </a:lnTo>
                  <a:lnTo>
                    <a:pt x="216" y="14"/>
                  </a:lnTo>
                  <a:lnTo>
                    <a:pt x="188" y="24"/>
                  </a:lnTo>
                  <a:lnTo>
                    <a:pt x="160" y="36"/>
                  </a:lnTo>
                  <a:lnTo>
                    <a:pt x="136" y="52"/>
                  </a:lnTo>
                  <a:lnTo>
                    <a:pt x="112" y="70"/>
                  </a:lnTo>
                  <a:lnTo>
                    <a:pt x="90" y="88"/>
                  </a:lnTo>
                  <a:lnTo>
                    <a:pt x="70" y="110"/>
                  </a:lnTo>
                  <a:lnTo>
                    <a:pt x="54" y="134"/>
                  </a:lnTo>
                  <a:lnTo>
                    <a:pt x="38" y="160"/>
                  </a:lnTo>
                  <a:lnTo>
                    <a:pt x="24" y="186"/>
                  </a:lnTo>
                  <a:lnTo>
                    <a:pt x="14" y="214"/>
                  </a:lnTo>
                  <a:lnTo>
                    <a:pt x="8" y="244"/>
                  </a:lnTo>
                  <a:lnTo>
                    <a:pt x="2" y="274"/>
                  </a:lnTo>
                  <a:lnTo>
                    <a:pt x="0" y="306"/>
                  </a:lnTo>
                  <a:lnTo>
                    <a:pt x="2" y="336"/>
                  </a:lnTo>
                  <a:lnTo>
                    <a:pt x="8" y="366"/>
                  </a:lnTo>
                  <a:lnTo>
                    <a:pt x="14" y="396"/>
                  </a:lnTo>
                  <a:lnTo>
                    <a:pt x="24" y="424"/>
                  </a:lnTo>
                  <a:lnTo>
                    <a:pt x="38" y="450"/>
                  </a:lnTo>
                  <a:lnTo>
                    <a:pt x="54" y="476"/>
                  </a:lnTo>
                  <a:lnTo>
                    <a:pt x="70" y="500"/>
                  </a:lnTo>
                  <a:lnTo>
                    <a:pt x="90" y="522"/>
                  </a:lnTo>
                  <a:lnTo>
                    <a:pt x="112" y="542"/>
                  </a:lnTo>
                  <a:lnTo>
                    <a:pt x="136" y="558"/>
                  </a:lnTo>
                  <a:lnTo>
                    <a:pt x="160" y="574"/>
                  </a:lnTo>
                  <a:lnTo>
                    <a:pt x="188" y="588"/>
                  </a:lnTo>
                  <a:lnTo>
                    <a:pt x="216" y="598"/>
                  </a:lnTo>
                  <a:lnTo>
                    <a:pt x="246" y="604"/>
                  </a:lnTo>
                  <a:lnTo>
                    <a:pt x="276" y="610"/>
                  </a:lnTo>
                  <a:lnTo>
                    <a:pt x="306" y="612"/>
                  </a:lnTo>
                  <a:close/>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7" name="Freeform 2940"/>
            <p:cNvSpPr>
              <a:spLocks/>
            </p:cNvSpPr>
            <p:nvPr/>
          </p:nvSpPr>
          <p:spPr bwMode="auto">
            <a:xfrm>
              <a:off x="4500" y="648"/>
              <a:ext cx="602" cy="602"/>
            </a:xfrm>
            <a:custGeom>
              <a:avLst/>
              <a:gdLst>
                <a:gd name="T0" fmla="*/ 332 w 602"/>
                <a:gd name="T1" fmla="*/ 600 h 602"/>
                <a:gd name="T2" fmla="*/ 390 w 602"/>
                <a:gd name="T3" fmla="*/ 588 h 602"/>
                <a:gd name="T4" fmla="*/ 444 w 602"/>
                <a:gd name="T5" fmla="*/ 566 h 602"/>
                <a:gd name="T6" fmla="*/ 492 w 602"/>
                <a:gd name="T7" fmla="*/ 534 h 602"/>
                <a:gd name="T8" fmla="*/ 532 w 602"/>
                <a:gd name="T9" fmla="*/ 492 h 602"/>
                <a:gd name="T10" fmla="*/ 566 w 602"/>
                <a:gd name="T11" fmla="*/ 444 h 602"/>
                <a:gd name="T12" fmla="*/ 588 w 602"/>
                <a:gd name="T13" fmla="*/ 390 h 602"/>
                <a:gd name="T14" fmla="*/ 600 w 602"/>
                <a:gd name="T15" fmla="*/ 332 h 602"/>
                <a:gd name="T16" fmla="*/ 600 w 602"/>
                <a:gd name="T17" fmla="*/ 270 h 602"/>
                <a:gd name="T18" fmla="*/ 588 w 602"/>
                <a:gd name="T19" fmla="*/ 212 h 602"/>
                <a:gd name="T20" fmla="*/ 566 w 602"/>
                <a:gd name="T21" fmla="*/ 158 h 602"/>
                <a:gd name="T22" fmla="*/ 532 w 602"/>
                <a:gd name="T23" fmla="*/ 110 h 602"/>
                <a:gd name="T24" fmla="*/ 492 w 602"/>
                <a:gd name="T25" fmla="*/ 70 h 602"/>
                <a:gd name="T26" fmla="*/ 444 w 602"/>
                <a:gd name="T27" fmla="*/ 36 h 602"/>
                <a:gd name="T28" fmla="*/ 390 w 602"/>
                <a:gd name="T29" fmla="*/ 14 h 602"/>
                <a:gd name="T30" fmla="*/ 332 w 602"/>
                <a:gd name="T31" fmla="*/ 2 h 602"/>
                <a:gd name="T32" fmla="*/ 270 w 602"/>
                <a:gd name="T33" fmla="*/ 2 h 602"/>
                <a:gd name="T34" fmla="*/ 212 w 602"/>
                <a:gd name="T35" fmla="*/ 14 h 602"/>
                <a:gd name="T36" fmla="*/ 158 w 602"/>
                <a:gd name="T37" fmla="*/ 36 h 602"/>
                <a:gd name="T38" fmla="*/ 110 w 602"/>
                <a:gd name="T39" fmla="*/ 70 h 602"/>
                <a:gd name="T40" fmla="*/ 68 w 602"/>
                <a:gd name="T41" fmla="*/ 110 h 602"/>
                <a:gd name="T42" fmla="*/ 36 w 602"/>
                <a:gd name="T43" fmla="*/ 158 h 602"/>
                <a:gd name="T44" fmla="*/ 14 w 602"/>
                <a:gd name="T45" fmla="*/ 212 h 602"/>
                <a:gd name="T46" fmla="*/ 2 w 602"/>
                <a:gd name="T47" fmla="*/ 270 h 602"/>
                <a:gd name="T48" fmla="*/ 2 w 602"/>
                <a:gd name="T49" fmla="*/ 332 h 602"/>
                <a:gd name="T50" fmla="*/ 14 w 602"/>
                <a:gd name="T51" fmla="*/ 390 h 602"/>
                <a:gd name="T52" fmla="*/ 36 w 602"/>
                <a:gd name="T53" fmla="*/ 444 h 602"/>
                <a:gd name="T54" fmla="*/ 68 w 602"/>
                <a:gd name="T55" fmla="*/ 492 h 602"/>
                <a:gd name="T56" fmla="*/ 110 w 602"/>
                <a:gd name="T57" fmla="*/ 534 h 602"/>
                <a:gd name="T58" fmla="*/ 158 w 602"/>
                <a:gd name="T59" fmla="*/ 566 h 602"/>
                <a:gd name="T60" fmla="*/ 212 w 602"/>
                <a:gd name="T61" fmla="*/ 588 h 602"/>
                <a:gd name="T62" fmla="*/ 270 w 602"/>
                <a:gd name="T63" fmla="*/ 600 h 6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2"/>
                <a:gd name="T97" fmla="*/ 0 h 602"/>
                <a:gd name="T98" fmla="*/ 602 w 602"/>
                <a:gd name="T99" fmla="*/ 602 h 6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2" h="602">
                  <a:moveTo>
                    <a:pt x="300" y="602"/>
                  </a:moveTo>
                  <a:lnTo>
                    <a:pt x="332" y="600"/>
                  </a:lnTo>
                  <a:lnTo>
                    <a:pt x="362" y="596"/>
                  </a:lnTo>
                  <a:lnTo>
                    <a:pt x="390" y="588"/>
                  </a:lnTo>
                  <a:lnTo>
                    <a:pt x="418" y="578"/>
                  </a:lnTo>
                  <a:lnTo>
                    <a:pt x="444" y="566"/>
                  </a:lnTo>
                  <a:lnTo>
                    <a:pt x="468" y="550"/>
                  </a:lnTo>
                  <a:lnTo>
                    <a:pt x="492" y="534"/>
                  </a:lnTo>
                  <a:lnTo>
                    <a:pt x="514" y="514"/>
                  </a:lnTo>
                  <a:lnTo>
                    <a:pt x="532" y="492"/>
                  </a:lnTo>
                  <a:lnTo>
                    <a:pt x="550" y="470"/>
                  </a:lnTo>
                  <a:lnTo>
                    <a:pt x="566" y="444"/>
                  </a:lnTo>
                  <a:lnTo>
                    <a:pt x="578" y="418"/>
                  </a:lnTo>
                  <a:lnTo>
                    <a:pt x="588" y="390"/>
                  </a:lnTo>
                  <a:lnTo>
                    <a:pt x="596" y="362"/>
                  </a:lnTo>
                  <a:lnTo>
                    <a:pt x="600" y="332"/>
                  </a:lnTo>
                  <a:lnTo>
                    <a:pt x="602" y="302"/>
                  </a:lnTo>
                  <a:lnTo>
                    <a:pt x="600" y="270"/>
                  </a:lnTo>
                  <a:lnTo>
                    <a:pt x="596" y="240"/>
                  </a:lnTo>
                  <a:lnTo>
                    <a:pt x="588" y="212"/>
                  </a:lnTo>
                  <a:lnTo>
                    <a:pt x="578" y="184"/>
                  </a:lnTo>
                  <a:lnTo>
                    <a:pt x="566" y="158"/>
                  </a:lnTo>
                  <a:lnTo>
                    <a:pt x="550" y="132"/>
                  </a:lnTo>
                  <a:lnTo>
                    <a:pt x="532" y="110"/>
                  </a:lnTo>
                  <a:lnTo>
                    <a:pt x="514" y="88"/>
                  </a:lnTo>
                  <a:lnTo>
                    <a:pt x="492" y="70"/>
                  </a:lnTo>
                  <a:lnTo>
                    <a:pt x="468" y="52"/>
                  </a:lnTo>
                  <a:lnTo>
                    <a:pt x="444" y="36"/>
                  </a:lnTo>
                  <a:lnTo>
                    <a:pt x="418" y="24"/>
                  </a:lnTo>
                  <a:lnTo>
                    <a:pt x="390" y="14"/>
                  </a:lnTo>
                  <a:lnTo>
                    <a:pt x="362" y="6"/>
                  </a:lnTo>
                  <a:lnTo>
                    <a:pt x="332" y="2"/>
                  </a:lnTo>
                  <a:lnTo>
                    <a:pt x="300" y="0"/>
                  </a:lnTo>
                  <a:lnTo>
                    <a:pt x="270" y="2"/>
                  </a:lnTo>
                  <a:lnTo>
                    <a:pt x="240" y="6"/>
                  </a:lnTo>
                  <a:lnTo>
                    <a:pt x="212" y="14"/>
                  </a:lnTo>
                  <a:lnTo>
                    <a:pt x="184" y="24"/>
                  </a:lnTo>
                  <a:lnTo>
                    <a:pt x="158" y="36"/>
                  </a:lnTo>
                  <a:lnTo>
                    <a:pt x="132" y="52"/>
                  </a:lnTo>
                  <a:lnTo>
                    <a:pt x="110" y="70"/>
                  </a:lnTo>
                  <a:lnTo>
                    <a:pt x="88" y="88"/>
                  </a:lnTo>
                  <a:lnTo>
                    <a:pt x="68" y="110"/>
                  </a:lnTo>
                  <a:lnTo>
                    <a:pt x="52" y="132"/>
                  </a:lnTo>
                  <a:lnTo>
                    <a:pt x="36" y="158"/>
                  </a:lnTo>
                  <a:lnTo>
                    <a:pt x="24" y="184"/>
                  </a:lnTo>
                  <a:lnTo>
                    <a:pt x="14" y="212"/>
                  </a:lnTo>
                  <a:lnTo>
                    <a:pt x="6" y="240"/>
                  </a:lnTo>
                  <a:lnTo>
                    <a:pt x="2" y="270"/>
                  </a:lnTo>
                  <a:lnTo>
                    <a:pt x="0" y="302"/>
                  </a:lnTo>
                  <a:lnTo>
                    <a:pt x="2" y="332"/>
                  </a:lnTo>
                  <a:lnTo>
                    <a:pt x="6" y="362"/>
                  </a:lnTo>
                  <a:lnTo>
                    <a:pt x="14" y="390"/>
                  </a:lnTo>
                  <a:lnTo>
                    <a:pt x="24" y="418"/>
                  </a:lnTo>
                  <a:lnTo>
                    <a:pt x="36" y="444"/>
                  </a:lnTo>
                  <a:lnTo>
                    <a:pt x="52" y="470"/>
                  </a:lnTo>
                  <a:lnTo>
                    <a:pt x="68" y="492"/>
                  </a:lnTo>
                  <a:lnTo>
                    <a:pt x="88" y="514"/>
                  </a:lnTo>
                  <a:lnTo>
                    <a:pt x="110" y="534"/>
                  </a:lnTo>
                  <a:lnTo>
                    <a:pt x="132" y="550"/>
                  </a:lnTo>
                  <a:lnTo>
                    <a:pt x="158" y="566"/>
                  </a:lnTo>
                  <a:lnTo>
                    <a:pt x="184" y="578"/>
                  </a:lnTo>
                  <a:lnTo>
                    <a:pt x="212" y="588"/>
                  </a:lnTo>
                  <a:lnTo>
                    <a:pt x="240" y="596"/>
                  </a:lnTo>
                  <a:lnTo>
                    <a:pt x="270" y="600"/>
                  </a:lnTo>
                  <a:lnTo>
                    <a:pt x="300" y="602"/>
                  </a:lnTo>
                  <a:close/>
                </a:path>
              </a:pathLst>
            </a:custGeom>
            <a:solidFill>
              <a:srgbClr val="F2D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8" name="Freeform 2941"/>
            <p:cNvSpPr>
              <a:spLocks/>
            </p:cNvSpPr>
            <p:nvPr/>
          </p:nvSpPr>
          <p:spPr bwMode="auto">
            <a:xfrm>
              <a:off x="4506" y="654"/>
              <a:ext cx="590" cy="590"/>
            </a:xfrm>
            <a:custGeom>
              <a:avLst/>
              <a:gdLst>
                <a:gd name="T0" fmla="*/ 324 w 590"/>
                <a:gd name="T1" fmla="*/ 588 h 590"/>
                <a:gd name="T2" fmla="*/ 382 w 590"/>
                <a:gd name="T3" fmla="*/ 576 h 590"/>
                <a:gd name="T4" fmla="*/ 436 w 590"/>
                <a:gd name="T5" fmla="*/ 554 h 590"/>
                <a:gd name="T6" fmla="*/ 482 w 590"/>
                <a:gd name="T7" fmla="*/ 522 h 590"/>
                <a:gd name="T8" fmla="*/ 522 w 590"/>
                <a:gd name="T9" fmla="*/ 482 h 590"/>
                <a:gd name="T10" fmla="*/ 554 w 590"/>
                <a:gd name="T11" fmla="*/ 436 h 590"/>
                <a:gd name="T12" fmla="*/ 576 w 590"/>
                <a:gd name="T13" fmla="*/ 382 h 590"/>
                <a:gd name="T14" fmla="*/ 588 w 590"/>
                <a:gd name="T15" fmla="*/ 326 h 590"/>
                <a:gd name="T16" fmla="*/ 588 w 590"/>
                <a:gd name="T17" fmla="*/ 264 h 590"/>
                <a:gd name="T18" fmla="*/ 576 w 590"/>
                <a:gd name="T19" fmla="*/ 208 h 590"/>
                <a:gd name="T20" fmla="*/ 554 w 590"/>
                <a:gd name="T21" fmla="*/ 154 h 590"/>
                <a:gd name="T22" fmla="*/ 522 w 590"/>
                <a:gd name="T23" fmla="*/ 106 h 590"/>
                <a:gd name="T24" fmla="*/ 482 w 590"/>
                <a:gd name="T25" fmla="*/ 66 h 590"/>
                <a:gd name="T26" fmla="*/ 436 w 590"/>
                <a:gd name="T27" fmla="*/ 36 h 590"/>
                <a:gd name="T28" fmla="*/ 382 w 590"/>
                <a:gd name="T29" fmla="*/ 12 h 590"/>
                <a:gd name="T30" fmla="*/ 324 w 590"/>
                <a:gd name="T31" fmla="*/ 2 h 590"/>
                <a:gd name="T32" fmla="*/ 264 w 590"/>
                <a:gd name="T33" fmla="*/ 2 h 590"/>
                <a:gd name="T34" fmla="*/ 206 w 590"/>
                <a:gd name="T35" fmla="*/ 12 h 590"/>
                <a:gd name="T36" fmla="*/ 154 w 590"/>
                <a:gd name="T37" fmla="*/ 36 h 590"/>
                <a:gd name="T38" fmla="*/ 106 w 590"/>
                <a:gd name="T39" fmla="*/ 66 h 590"/>
                <a:gd name="T40" fmla="*/ 66 w 590"/>
                <a:gd name="T41" fmla="*/ 106 h 590"/>
                <a:gd name="T42" fmla="*/ 36 w 590"/>
                <a:gd name="T43" fmla="*/ 154 h 590"/>
                <a:gd name="T44" fmla="*/ 12 w 590"/>
                <a:gd name="T45" fmla="*/ 208 h 590"/>
                <a:gd name="T46" fmla="*/ 0 w 590"/>
                <a:gd name="T47" fmla="*/ 264 h 590"/>
                <a:gd name="T48" fmla="*/ 0 w 590"/>
                <a:gd name="T49" fmla="*/ 326 h 590"/>
                <a:gd name="T50" fmla="*/ 12 w 590"/>
                <a:gd name="T51" fmla="*/ 382 h 590"/>
                <a:gd name="T52" fmla="*/ 36 w 590"/>
                <a:gd name="T53" fmla="*/ 436 h 590"/>
                <a:gd name="T54" fmla="*/ 66 w 590"/>
                <a:gd name="T55" fmla="*/ 482 h 590"/>
                <a:gd name="T56" fmla="*/ 106 w 590"/>
                <a:gd name="T57" fmla="*/ 522 h 590"/>
                <a:gd name="T58" fmla="*/ 154 w 590"/>
                <a:gd name="T59" fmla="*/ 554 h 590"/>
                <a:gd name="T60" fmla="*/ 206 w 590"/>
                <a:gd name="T61" fmla="*/ 576 h 590"/>
                <a:gd name="T62" fmla="*/ 264 w 590"/>
                <a:gd name="T63" fmla="*/ 588 h 5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590"/>
                <a:gd name="T98" fmla="*/ 590 w 590"/>
                <a:gd name="T99" fmla="*/ 590 h 5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590">
                  <a:moveTo>
                    <a:pt x="294" y="590"/>
                  </a:moveTo>
                  <a:lnTo>
                    <a:pt x="324" y="588"/>
                  </a:lnTo>
                  <a:lnTo>
                    <a:pt x="354" y="584"/>
                  </a:lnTo>
                  <a:lnTo>
                    <a:pt x="382" y="576"/>
                  </a:lnTo>
                  <a:lnTo>
                    <a:pt x="410" y="568"/>
                  </a:lnTo>
                  <a:lnTo>
                    <a:pt x="436" y="554"/>
                  </a:lnTo>
                  <a:lnTo>
                    <a:pt x="460" y="540"/>
                  </a:lnTo>
                  <a:lnTo>
                    <a:pt x="482" y="522"/>
                  </a:lnTo>
                  <a:lnTo>
                    <a:pt x="504" y="504"/>
                  </a:lnTo>
                  <a:lnTo>
                    <a:pt x="522" y="482"/>
                  </a:lnTo>
                  <a:lnTo>
                    <a:pt x="540" y="460"/>
                  </a:lnTo>
                  <a:lnTo>
                    <a:pt x="554" y="436"/>
                  </a:lnTo>
                  <a:lnTo>
                    <a:pt x="566" y="410"/>
                  </a:lnTo>
                  <a:lnTo>
                    <a:pt x="576" y="382"/>
                  </a:lnTo>
                  <a:lnTo>
                    <a:pt x="584" y="354"/>
                  </a:lnTo>
                  <a:lnTo>
                    <a:pt x="588" y="326"/>
                  </a:lnTo>
                  <a:lnTo>
                    <a:pt x="590" y="294"/>
                  </a:lnTo>
                  <a:lnTo>
                    <a:pt x="588" y="264"/>
                  </a:lnTo>
                  <a:lnTo>
                    <a:pt x="584" y="236"/>
                  </a:lnTo>
                  <a:lnTo>
                    <a:pt x="576" y="208"/>
                  </a:lnTo>
                  <a:lnTo>
                    <a:pt x="566" y="180"/>
                  </a:lnTo>
                  <a:lnTo>
                    <a:pt x="554" y="154"/>
                  </a:lnTo>
                  <a:lnTo>
                    <a:pt x="540" y="130"/>
                  </a:lnTo>
                  <a:lnTo>
                    <a:pt x="522" y="106"/>
                  </a:lnTo>
                  <a:lnTo>
                    <a:pt x="504" y="86"/>
                  </a:lnTo>
                  <a:lnTo>
                    <a:pt x="482" y="66"/>
                  </a:lnTo>
                  <a:lnTo>
                    <a:pt x="460" y="50"/>
                  </a:lnTo>
                  <a:lnTo>
                    <a:pt x="436" y="36"/>
                  </a:lnTo>
                  <a:lnTo>
                    <a:pt x="410" y="22"/>
                  </a:lnTo>
                  <a:lnTo>
                    <a:pt x="382" y="12"/>
                  </a:lnTo>
                  <a:lnTo>
                    <a:pt x="354" y="6"/>
                  </a:lnTo>
                  <a:lnTo>
                    <a:pt x="324" y="2"/>
                  </a:lnTo>
                  <a:lnTo>
                    <a:pt x="294" y="0"/>
                  </a:lnTo>
                  <a:lnTo>
                    <a:pt x="264" y="2"/>
                  </a:lnTo>
                  <a:lnTo>
                    <a:pt x="236" y="6"/>
                  </a:lnTo>
                  <a:lnTo>
                    <a:pt x="206" y="12"/>
                  </a:lnTo>
                  <a:lnTo>
                    <a:pt x="180" y="22"/>
                  </a:lnTo>
                  <a:lnTo>
                    <a:pt x="154" y="36"/>
                  </a:lnTo>
                  <a:lnTo>
                    <a:pt x="130" y="50"/>
                  </a:lnTo>
                  <a:lnTo>
                    <a:pt x="106" y="66"/>
                  </a:lnTo>
                  <a:lnTo>
                    <a:pt x="86" y="86"/>
                  </a:lnTo>
                  <a:lnTo>
                    <a:pt x="66" y="106"/>
                  </a:lnTo>
                  <a:lnTo>
                    <a:pt x="50" y="130"/>
                  </a:lnTo>
                  <a:lnTo>
                    <a:pt x="36" y="154"/>
                  </a:lnTo>
                  <a:lnTo>
                    <a:pt x="22" y="180"/>
                  </a:lnTo>
                  <a:lnTo>
                    <a:pt x="12" y="208"/>
                  </a:lnTo>
                  <a:lnTo>
                    <a:pt x="6" y="236"/>
                  </a:lnTo>
                  <a:lnTo>
                    <a:pt x="0" y="264"/>
                  </a:lnTo>
                  <a:lnTo>
                    <a:pt x="0" y="294"/>
                  </a:lnTo>
                  <a:lnTo>
                    <a:pt x="0" y="326"/>
                  </a:lnTo>
                  <a:lnTo>
                    <a:pt x="6" y="354"/>
                  </a:lnTo>
                  <a:lnTo>
                    <a:pt x="12" y="382"/>
                  </a:lnTo>
                  <a:lnTo>
                    <a:pt x="22" y="410"/>
                  </a:lnTo>
                  <a:lnTo>
                    <a:pt x="36" y="436"/>
                  </a:lnTo>
                  <a:lnTo>
                    <a:pt x="50" y="460"/>
                  </a:lnTo>
                  <a:lnTo>
                    <a:pt x="66" y="482"/>
                  </a:lnTo>
                  <a:lnTo>
                    <a:pt x="86" y="504"/>
                  </a:lnTo>
                  <a:lnTo>
                    <a:pt x="106" y="522"/>
                  </a:lnTo>
                  <a:lnTo>
                    <a:pt x="130" y="540"/>
                  </a:lnTo>
                  <a:lnTo>
                    <a:pt x="154" y="554"/>
                  </a:lnTo>
                  <a:lnTo>
                    <a:pt x="180" y="568"/>
                  </a:lnTo>
                  <a:lnTo>
                    <a:pt x="206" y="576"/>
                  </a:lnTo>
                  <a:lnTo>
                    <a:pt x="236" y="584"/>
                  </a:lnTo>
                  <a:lnTo>
                    <a:pt x="264" y="588"/>
                  </a:lnTo>
                  <a:lnTo>
                    <a:pt x="294" y="590"/>
                  </a:lnTo>
                  <a:close/>
                </a:path>
              </a:pathLst>
            </a:custGeom>
            <a:solidFill>
              <a:srgbClr val="F1CB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9" name="Freeform 2942"/>
            <p:cNvSpPr>
              <a:spLocks/>
            </p:cNvSpPr>
            <p:nvPr/>
          </p:nvSpPr>
          <p:spPr bwMode="auto">
            <a:xfrm>
              <a:off x="4510" y="658"/>
              <a:ext cx="580" cy="580"/>
            </a:xfrm>
            <a:custGeom>
              <a:avLst/>
              <a:gdLst>
                <a:gd name="T0" fmla="*/ 320 w 580"/>
                <a:gd name="T1" fmla="*/ 580 h 580"/>
                <a:gd name="T2" fmla="*/ 378 w 580"/>
                <a:gd name="T3" fmla="*/ 568 h 580"/>
                <a:gd name="T4" fmla="*/ 430 w 580"/>
                <a:gd name="T5" fmla="*/ 546 h 580"/>
                <a:gd name="T6" fmla="*/ 476 w 580"/>
                <a:gd name="T7" fmla="*/ 514 h 580"/>
                <a:gd name="T8" fmla="*/ 514 w 580"/>
                <a:gd name="T9" fmla="*/ 476 h 580"/>
                <a:gd name="T10" fmla="*/ 546 w 580"/>
                <a:gd name="T11" fmla="*/ 430 h 580"/>
                <a:gd name="T12" fmla="*/ 568 w 580"/>
                <a:gd name="T13" fmla="*/ 376 h 580"/>
                <a:gd name="T14" fmla="*/ 580 w 580"/>
                <a:gd name="T15" fmla="*/ 320 h 580"/>
                <a:gd name="T16" fmla="*/ 580 w 580"/>
                <a:gd name="T17" fmla="*/ 262 h 580"/>
                <a:gd name="T18" fmla="*/ 568 w 580"/>
                <a:gd name="T19" fmla="*/ 204 h 580"/>
                <a:gd name="T20" fmla="*/ 546 w 580"/>
                <a:gd name="T21" fmla="*/ 152 h 580"/>
                <a:gd name="T22" fmla="*/ 514 w 580"/>
                <a:gd name="T23" fmla="*/ 106 h 580"/>
                <a:gd name="T24" fmla="*/ 476 w 580"/>
                <a:gd name="T25" fmla="*/ 66 h 580"/>
                <a:gd name="T26" fmla="*/ 430 w 580"/>
                <a:gd name="T27" fmla="*/ 36 h 580"/>
                <a:gd name="T28" fmla="*/ 378 w 580"/>
                <a:gd name="T29" fmla="*/ 14 h 580"/>
                <a:gd name="T30" fmla="*/ 320 w 580"/>
                <a:gd name="T31" fmla="*/ 2 h 580"/>
                <a:gd name="T32" fmla="*/ 262 w 580"/>
                <a:gd name="T33" fmla="*/ 2 h 580"/>
                <a:gd name="T34" fmla="*/ 204 w 580"/>
                <a:gd name="T35" fmla="*/ 14 h 580"/>
                <a:gd name="T36" fmla="*/ 152 w 580"/>
                <a:gd name="T37" fmla="*/ 36 h 580"/>
                <a:gd name="T38" fmla="*/ 106 w 580"/>
                <a:gd name="T39" fmla="*/ 66 h 580"/>
                <a:gd name="T40" fmla="*/ 66 w 580"/>
                <a:gd name="T41" fmla="*/ 106 h 580"/>
                <a:gd name="T42" fmla="*/ 36 w 580"/>
                <a:gd name="T43" fmla="*/ 152 h 580"/>
                <a:gd name="T44" fmla="*/ 14 w 580"/>
                <a:gd name="T45" fmla="*/ 204 h 580"/>
                <a:gd name="T46" fmla="*/ 2 w 580"/>
                <a:gd name="T47" fmla="*/ 262 h 580"/>
                <a:gd name="T48" fmla="*/ 2 w 580"/>
                <a:gd name="T49" fmla="*/ 320 h 580"/>
                <a:gd name="T50" fmla="*/ 14 w 580"/>
                <a:gd name="T51" fmla="*/ 376 h 580"/>
                <a:gd name="T52" fmla="*/ 36 w 580"/>
                <a:gd name="T53" fmla="*/ 430 h 580"/>
                <a:gd name="T54" fmla="*/ 66 w 580"/>
                <a:gd name="T55" fmla="*/ 476 h 580"/>
                <a:gd name="T56" fmla="*/ 106 w 580"/>
                <a:gd name="T57" fmla="*/ 514 h 580"/>
                <a:gd name="T58" fmla="*/ 152 w 580"/>
                <a:gd name="T59" fmla="*/ 546 h 580"/>
                <a:gd name="T60" fmla="*/ 204 w 580"/>
                <a:gd name="T61" fmla="*/ 568 h 580"/>
                <a:gd name="T62" fmla="*/ 262 w 580"/>
                <a:gd name="T63" fmla="*/ 580 h 5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0"/>
                <a:gd name="T97" fmla="*/ 0 h 580"/>
                <a:gd name="T98" fmla="*/ 580 w 580"/>
                <a:gd name="T99" fmla="*/ 580 h 5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0" h="580">
                  <a:moveTo>
                    <a:pt x="290" y="580"/>
                  </a:moveTo>
                  <a:lnTo>
                    <a:pt x="320" y="580"/>
                  </a:lnTo>
                  <a:lnTo>
                    <a:pt x="350" y="574"/>
                  </a:lnTo>
                  <a:lnTo>
                    <a:pt x="378" y="568"/>
                  </a:lnTo>
                  <a:lnTo>
                    <a:pt x="404" y="558"/>
                  </a:lnTo>
                  <a:lnTo>
                    <a:pt x="430" y="546"/>
                  </a:lnTo>
                  <a:lnTo>
                    <a:pt x="454" y="532"/>
                  </a:lnTo>
                  <a:lnTo>
                    <a:pt x="476" y="514"/>
                  </a:lnTo>
                  <a:lnTo>
                    <a:pt x="496" y="496"/>
                  </a:lnTo>
                  <a:lnTo>
                    <a:pt x="514" y="476"/>
                  </a:lnTo>
                  <a:lnTo>
                    <a:pt x="532" y="452"/>
                  </a:lnTo>
                  <a:lnTo>
                    <a:pt x="546" y="430"/>
                  </a:lnTo>
                  <a:lnTo>
                    <a:pt x="558" y="404"/>
                  </a:lnTo>
                  <a:lnTo>
                    <a:pt x="568" y="376"/>
                  </a:lnTo>
                  <a:lnTo>
                    <a:pt x="576" y="350"/>
                  </a:lnTo>
                  <a:lnTo>
                    <a:pt x="580" y="320"/>
                  </a:lnTo>
                  <a:lnTo>
                    <a:pt x="580" y="290"/>
                  </a:lnTo>
                  <a:lnTo>
                    <a:pt x="580" y="262"/>
                  </a:lnTo>
                  <a:lnTo>
                    <a:pt x="576" y="232"/>
                  </a:lnTo>
                  <a:lnTo>
                    <a:pt x="568" y="204"/>
                  </a:lnTo>
                  <a:lnTo>
                    <a:pt x="558" y="178"/>
                  </a:lnTo>
                  <a:lnTo>
                    <a:pt x="546" y="152"/>
                  </a:lnTo>
                  <a:lnTo>
                    <a:pt x="532" y="128"/>
                  </a:lnTo>
                  <a:lnTo>
                    <a:pt x="514" y="106"/>
                  </a:lnTo>
                  <a:lnTo>
                    <a:pt x="496" y="86"/>
                  </a:lnTo>
                  <a:lnTo>
                    <a:pt x="476" y="66"/>
                  </a:lnTo>
                  <a:lnTo>
                    <a:pt x="454" y="50"/>
                  </a:lnTo>
                  <a:lnTo>
                    <a:pt x="430" y="36"/>
                  </a:lnTo>
                  <a:lnTo>
                    <a:pt x="404" y="24"/>
                  </a:lnTo>
                  <a:lnTo>
                    <a:pt x="378" y="14"/>
                  </a:lnTo>
                  <a:lnTo>
                    <a:pt x="350" y="6"/>
                  </a:lnTo>
                  <a:lnTo>
                    <a:pt x="320" y="2"/>
                  </a:lnTo>
                  <a:lnTo>
                    <a:pt x="290" y="0"/>
                  </a:lnTo>
                  <a:lnTo>
                    <a:pt x="262" y="2"/>
                  </a:lnTo>
                  <a:lnTo>
                    <a:pt x="232" y="6"/>
                  </a:lnTo>
                  <a:lnTo>
                    <a:pt x="204" y="14"/>
                  </a:lnTo>
                  <a:lnTo>
                    <a:pt x="178" y="24"/>
                  </a:lnTo>
                  <a:lnTo>
                    <a:pt x="152" y="36"/>
                  </a:lnTo>
                  <a:lnTo>
                    <a:pt x="128" y="50"/>
                  </a:lnTo>
                  <a:lnTo>
                    <a:pt x="106" y="66"/>
                  </a:lnTo>
                  <a:lnTo>
                    <a:pt x="86" y="86"/>
                  </a:lnTo>
                  <a:lnTo>
                    <a:pt x="66" y="106"/>
                  </a:lnTo>
                  <a:lnTo>
                    <a:pt x="50" y="128"/>
                  </a:lnTo>
                  <a:lnTo>
                    <a:pt x="36" y="152"/>
                  </a:lnTo>
                  <a:lnTo>
                    <a:pt x="24" y="178"/>
                  </a:lnTo>
                  <a:lnTo>
                    <a:pt x="14" y="204"/>
                  </a:lnTo>
                  <a:lnTo>
                    <a:pt x="6" y="232"/>
                  </a:lnTo>
                  <a:lnTo>
                    <a:pt x="2" y="262"/>
                  </a:lnTo>
                  <a:lnTo>
                    <a:pt x="0" y="290"/>
                  </a:lnTo>
                  <a:lnTo>
                    <a:pt x="2" y="320"/>
                  </a:lnTo>
                  <a:lnTo>
                    <a:pt x="6" y="350"/>
                  </a:lnTo>
                  <a:lnTo>
                    <a:pt x="14" y="376"/>
                  </a:lnTo>
                  <a:lnTo>
                    <a:pt x="24" y="404"/>
                  </a:lnTo>
                  <a:lnTo>
                    <a:pt x="36" y="430"/>
                  </a:lnTo>
                  <a:lnTo>
                    <a:pt x="50" y="452"/>
                  </a:lnTo>
                  <a:lnTo>
                    <a:pt x="66" y="476"/>
                  </a:lnTo>
                  <a:lnTo>
                    <a:pt x="86" y="496"/>
                  </a:lnTo>
                  <a:lnTo>
                    <a:pt x="106" y="514"/>
                  </a:lnTo>
                  <a:lnTo>
                    <a:pt x="128" y="532"/>
                  </a:lnTo>
                  <a:lnTo>
                    <a:pt x="152" y="546"/>
                  </a:lnTo>
                  <a:lnTo>
                    <a:pt x="178" y="558"/>
                  </a:lnTo>
                  <a:lnTo>
                    <a:pt x="204" y="568"/>
                  </a:lnTo>
                  <a:lnTo>
                    <a:pt x="232" y="574"/>
                  </a:lnTo>
                  <a:lnTo>
                    <a:pt x="262" y="580"/>
                  </a:lnTo>
                  <a:lnTo>
                    <a:pt x="290" y="580"/>
                  </a:lnTo>
                  <a:close/>
                </a:path>
              </a:pathLst>
            </a:custGeom>
            <a:solidFill>
              <a:srgbClr val="F0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0" name="Freeform 2943"/>
            <p:cNvSpPr>
              <a:spLocks/>
            </p:cNvSpPr>
            <p:nvPr/>
          </p:nvSpPr>
          <p:spPr bwMode="auto">
            <a:xfrm>
              <a:off x="4516" y="664"/>
              <a:ext cx="570" cy="570"/>
            </a:xfrm>
            <a:custGeom>
              <a:avLst/>
              <a:gdLst>
                <a:gd name="T0" fmla="*/ 314 w 570"/>
                <a:gd name="T1" fmla="*/ 568 h 570"/>
                <a:gd name="T2" fmla="*/ 370 w 570"/>
                <a:gd name="T3" fmla="*/ 556 h 570"/>
                <a:gd name="T4" fmla="*/ 420 w 570"/>
                <a:gd name="T5" fmla="*/ 536 h 570"/>
                <a:gd name="T6" fmla="*/ 466 w 570"/>
                <a:gd name="T7" fmla="*/ 504 h 570"/>
                <a:gd name="T8" fmla="*/ 504 w 570"/>
                <a:gd name="T9" fmla="*/ 466 h 570"/>
                <a:gd name="T10" fmla="*/ 536 w 570"/>
                <a:gd name="T11" fmla="*/ 420 h 570"/>
                <a:gd name="T12" fmla="*/ 556 w 570"/>
                <a:gd name="T13" fmla="*/ 370 h 570"/>
                <a:gd name="T14" fmla="*/ 568 w 570"/>
                <a:gd name="T15" fmla="*/ 314 h 570"/>
                <a:gd name="T16" fmla="*/ 568 w 570"/>
                <a:gd name="T17" fmla="*/ 256 h 570"/>
                <a:gd name="T18" fmla="*/ 556 w 570"/>
                <a:gd name="T19" fmla="*/ 200 h 570"/>
                <a:gd name="T20" fmla="*/ 536 w 570"/>
                <a:gd name="T21" fmla="*/ 148 h 570"/>
                <a:gd name="T22" fmla="*/ 504 w 570"/>
                <a:gd name="T23" fmla="*/ 104 h 570"/>
                <a:gd name="T24" fmla="*/ 466 w 570"/>
                <a:gd name="T25" fmla="*/ 64 h 570"/>
                <a:gd name="T26" fmla="*/ 420 w 570"/>
                <a:gd name="T27" fmla="*/ 34 h 570"/>
                <a:gd name="T28" fmla="*/ 370 w 570"/>
                <a:gd name="T29" fmla="*/ 12 h 570"/>
                <a:gd name="T30" fmla="*/ 314 w 570"/>
                <a:gd name="T31" fmla="*/ 2 h 570"/>
                <a:gd name="T32" fmla="*/ 256 w 570"/>
                <a:gd name="T33" fmla="*/ 2 h 570"/>
                <a:gd name="T34" fmla="*/ 200 w 570"/>
                <a:gd name="T35" fmla="*/ 12 h 570"/>
                <a:gd name="T36" fmla="*/ 148 w 570"/>
                <a:gd name="T37" fmla="*/ 34 h 570"/>
                <a:gd name="T38" fmla="*/ 104 w 570"/>
                <a:gd name="T39" fmla="*/ 64 h 570"/>
                <a:gd name="T40" fmla="*/ 64 w 570"/>
                <a:gd name="T41" fmla="*/ 104 h 570"/>
                <a:gd name="T42" fmla="*/ 34 w 570"/>
                <a:gd name="T43" fmla="*/ 148 h 570"/>
                <a:gd name="T44" fmla="*/ 12 w 570"/>
                <a:gd name="T45" fmla="*/ 200 h 570"/>
                <a:gd name="T46" fmla="*/ 2 w 570"/>
                <a:gd name="T47" fmla="*/ 256 h 570"/>
                <a:gd name="T48" fmla="*/ 2 w 570"/>
                <a:gd name="T49" fmla="*/ 314 h 570"/>
                <a:gd name="T50" fmla="*/ 12 w 570"/>
                <a:gd name="T51" fmla="*/ 370 h 570"/>
                <a:gd name="T52" fmla="*/ 34 w 570"/>
                <a:gd name="T53" fmla="*/ 420 h 570"/>
                <a:gd name="T54" fmla="*/ 64 w 570"/>
                <a:gd name="T55" fmla="*/ 466 h 570"/>
                <a:gd name="T56" fmla="*/ 104 w 570"/>
                <a:gd name="T57" fmla="*/ 504 h 570"/>
                <a:gd name="T58" fmla="*/ 148 w 570"/>
                <a:gd name="T59" fmla="*/ 536 h 570"/>
                <a:gd name="T60" fmla="*/ 200 w 570"/>
                <a:gd name="T61" fmla="*/ 556 h 570"/>
                <a:gd name="T62" fmla="*/ 256 w 570"/>
                <a:gd name="T63" fmla="*/ 568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0"/>
                <a:gd name="T97" fmla="*/ 0 h 570"/>
                <a:gd name="T98" fmla="*/ 570 w 570"/>
                <a:gd name="T99" fmla="*/ 570 h 5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0" h="570">
                  <a:moveTo>
                    <a:pt x="284" y="570"/>
                  </a:moveTo>
                  <a:lnTo>
                    <a:pt x="314" y="568"/>
                  </a:lnTo>
                  <a:lnTo>
                    <a:pt x="342" y="564"/>
                  </a:lnTo>
                  <a:lnTo>
                    <a:pt x="370" y="556"/>
                  </a:lnTo>
                  <a:lnTo>
                    <a:pt x="396" y="548"/>
                  </a:lnTo>
                  <a:lnTo>
                    <a:pt x="420" y="536"/>
                  </a:lnTo>
                  <a:lnTo>
                    <a:pt x="444" y="520"/>
                  </a:lnTo>
                  <a:lnTo>
                    <a:pt x="466" y="504"/>
                  </a:lnTo>
                  <a:lnTo>
                    <a:pt x="486" y="486"/>
                  </a:lnTo>
                  <a:lnTo>
                    <a:pt x="504" y="466"/>
                  </a:lnTo>
                  <a:lnTo>
                    <a:pt x="522" y="444"/>
                  </a:lnTo>
                  <a:lnTo>
                    <a:pt x="536" y="420"/>
                  </a:lnTo>
                  <a:lnTo>
                    <a:pt x="548" y="396"/>
                  </a:lnTo>
                  <a:lnTo>
                    <a:pt x="556" y="370"/>
                  </a:lnTo>
                  <a:lnTo>
                    <a:pt x="564" y="342"/>
                  </a:lnTo>
                  <a:lnTo>
                    <a:pt x="568" y="314"/>
                  </a:lnTo>
                  <a:lnTo>
                    <a:pt x="570" y="284"/>
                  </a:lnTo>
                  <a:lnTo>
                    <a:pt x="568" y="256"/>
                  </a:lnTo>
                  <a:lnTo>
                    <a:pt x="564" y="228"/>
                  </a:lnTo>
                  <a:lnTo>
                    <a:pt x="556" y="200"/>
                  </a:lnTo>
                  <a:lnTo>
                    <a:pt x="548" y="174"/>
                  </a:lnTo>
                  <a:lnTo>
                    <a:pt x="536" y="148"/>
                  </a:lnTo>
                  <a:lnTo>
                    <a:pt x="522" y="126"/>
                  </a:lnTo>
                  <a:lnTo>
                    <a:pt x="504" y="104"/>
                  </a:lnTo>
                  <a:lnTo>
                    <a:pt x="486" y="84"/>
                  </a:lnTo>
                  <a:lnTo>
                    <a:pt x="466" y="64"/>
                  </a:lnTo>
                  <a:lnTo>
                    <a:pt x="444" y="48"/>
                  </a:lnTo>
                  <a:lnTo>
                    <a:pt x="420" y="34"/>
                  </a:lnTo>
                  <a:lnTo>
                    <a:pt x="396" y="22"/>
                  </a:lnTo>
                  <a:lnTo>
                    <a:pt x="370" y="12"/>
                  </a:lnTo>
                  <a:lnTo>
                    <a:pt x="342" y="6"/>
                  </a:lnTo>
                  <a:lnTo>
                    <a:pt x="314" y="2"/>
                  </a:lnTo>
                  <a:lnTo>
                    <a:pt x="284" y="0"/>
                  </a:lnTo>
                  <a:lnTo>
                    <a:pt x="256" y="2"/>
                  </a:lnTo>
                  <a:lnTo>
                    <a:pt x="228" y="6"/>
                  </a:lnTo>
                  <a:lnTo>
                    <a:pt x="200" y="12"/>
                  </a:lnTo>
                  <a:lnTo>
                    <a:pt x="174" y="22"/>
                  </a:lnTo>
                  <a:lnTo>
                    <a:pt x="148" y="34"/>
                  </a:lnTo>
                  <a:lnTo>
                    <a:pt x="126" y="48"/>
                  </a:lnTo>
                  <a:lnTo>
                    <a:pt x="104" y="64"/>
                  </a:lnTo>
                  <a:lnTo>
                    <a:pt x="84" y="84"/>
                  </a:lnTo>
                  <a:lnTo>
                    <a:pt x="64" y="104"/>
                  </a:lnTo>
                  <a:lnTo>
                    <a:pt x="48" y="126"/>
                  </a:lnTo>
                  <a:lnTo>
                    <a:pt x="34" y="148"/>
                  </a:lnTo>
                  <a:lnTo>
                    <a:pt x="22" y="174"/>
                  </a:lnTo>
                  <a:lnTo>
                    <a:pt x="12" y="200"/>
                  </a:lnTo>
                  <a:lnTo>
                    <a:pt x="6" y="228"/>
                  </a:lnTo>
                  <a:lnTo>
                    <a:pt x="2" y="256"/>
                  </a:lnTo>
                  <a:lnTo>
                    <a:pt x="0" y="284"/>
                  </a:lnTo>
                  <a:lnTo>
                    <a:pt x="2" y="314"/>
                  </a:lnTo>
                  <a:lnTo>
                    <a:pt x="6" y="342"/>
                  </a:lnTo>
                  <a:lnTo>
                    <a:pt x="12" y="370"/>
                  </a:lnTo>
                  <a:lnTo>
                    <a:pt x="22" y="396"/>
                  </a:lnTo>
                  <a:lnTo>
                    <a:pt x="34" y="420"/>
                  </a:lnTo>
                  <a:lnTo>
                    <a:pt x="48" y="444"/>
                  </a:lnTo>
                  <a:lnTo>
                    <a:pt x="64" y="466"/>
                  </a:lnTo>
                  <a:lnTo>
                    <a:pt x="84" y="486"/>
                  </a:lnTo>
                  <a:lnTo>
                    <a:pt x="104" y="504"/>
                  </a:lnTo>
                  <a:lnTo>
                    <a:pt x="126" y="520"/>
                  </a:lnTo>
                  <a:lnTo>
                    <a:pt x="148" y="536"/>
                  </a:lnTo>
                  <a:lnTo>
                    <a:pt x="174" y="548"/>
                  </a:lnTo>
                  <a:lnTo>
                    <a:pt x="200" y="556"/>
                  </a:lnTo>
                  <a:lnTo>
                    <a:pt x="228" y="564"/>
                  </a:lnTo>
                  <a:lnTo>
                    <a:pt x="256" y="568"/>
                  </a:lnTo>
                  <a:lnTo>
                    <a:pt x="284" y="570"/>
                  </a:lnTo>
                  <a:close/>
                </a:path>
              </a:pathLst>
            </a:custGeom>
            <a:solidFill>
              <a:srgbClr val="EEB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1" name="Freeform 2944"/>
            <p:cNvSpPr>
              <a:spLocks/>
            </p:cNvSpPr>
            <p:nvPr/>
          </p:nvSpPr>
          <p:spPr bwMode="auto">
            <a:xfrm>
              <a:off x="4522" y="668"/>
              <a:ext cx="558" cy="560"/>
            </a:xfrm>
            <a:custGeom>
              <a:avLst/>
              <a:gdLst>
                <a:gd name="T0" fmla="*/ 308 w 558"/>
                <a:gd name="T1" fmla="*/ 558 h 560"/>
                <a:gd name="T2" fmla="*/ 362 w 558"/>
                <a:gd name="T3" fmla="*/ 548 h 560"/>
                <a:gd name="T4" fmla="*/ 412 w 558"/>
                <a:gd name="T5" fmla="*/ 526 h 560"/>
                <a:gd name="T6" fmla="*/ 456 w 558"/>
                <a:gd name="T7" fmla="*/ 496 h 560"/>
                <a:gd name="T8" fmla="*/ 494 w 558"/>
                <a:gd name="T9" fmla="*/ 458 h 560"/>
                <a:gd name="T10" fmla="*/ 524 w 558"/>
                <a:gd name="T11" fmla="*/ 414 h 560"/>
                <a:gd name="T12" fmla="*/ 546 w 558"/>
                <a:gd name="T13" fmla="*/ 364 h 560"/>
                <a:gd name="T14" fmla="*/ 558 w 558"/>
                <a:gd name="T15" fmla="*/ 308 h 560"/>
                <a:gd name="T16" fmla="*/ 558 w 558"/>
                <a:gd name="T17" fmla="*/ 252 h 560"/>
                <a:gd name="T18" fmla="*/ 546 w 558"/>
                <a:gd name="T19" fmla="*/ 198 h 560"/>
                <a:gd name="T20" fmla="*/ 524 w 558"/>
                <a:gd name="T21" fmla="*/ 148 h 560"/>
                <a:gd name="T22" fmla="*/ 494 w 558"/>
                <a:gd name="T23" fmla="*/ 102 h 560"/>
                <a:gd name="T24" fmla="*/ 456 w 558"/>
                <a:gd name="T25" fmla="*/ 64 h 560"/>
                <a:gd name="T26" fmla="*/ 412 w 558"/>
                <a:gd name="T27" fmla="*/ 34 h 560"/>
                <a:gd name="T28" fmla="*/ 362 w 558"/>
                <a:gd name="T29" fmla="*/ 14 h 560"/>
                <a:gd name="T30" fmla="*/ 308 w 558"/>
                <a:gd name="T31" fmla="*/ 2 h 560"/>
                <a:gd name="T32" fmla="*/ 250 w 558"/>
                <a:gd name="T33" fmla="*/ 2 h 560"/>
                <a:gd name="T34" fmla="*/ 196 w 558"/>
                <a:gd name="T35" fmla="*/ 14 h 560"/>
                <a:gd name="T36" fmla="*/ 146 w 558"/>
                <a:gd name="T37" fmla="*/ 34 h 560"/>
                <a:gd name="T38" fmla="*/ 100 w 558"/>
                <a:gd name="T39" fmla="*/ 64 h 560"/>
                <a:gd name="T40" fmla="*/ 62 w 558"/>
                <a:gd name="T41" fmla="*/ 102 h 560"/>
                <a:gd name="T42" fmla="*/ 32 w 558"/>
                <a:gd name="T43" fmla="*/ 148 h 560"/>
                <a:gd name="T44" fmla="*/ 12 w 558"/>
                <a:gd name="T45" fmla="*/ 198 h 560"/>
                <a:gd name="T46" fmla="*/ 0 w 558"/>
                <a:gd name="T47" fmla="*/ 252 h 560"/>
                <a:gd name="T48" fmla="*/ 0 w 558"/>
                <a:gd name="T49" fmla="*/ 308 h 560"/>
                <a:gd name="T50" fmla="*/ 12 w 558"/>
                <a:gd name="T51" fmla="*/ 364 h 560"/>
                <a:gd name="T52" fmla="*/ 32 w 558"/>
                <a:gd name="T53" fmla="*/ 414 h 560"/>
                <a:gd name="T54" fmla="*/ 62 w 558"/>
                <a:gd name="T55" fmla="*/ 458 h 560"/>
                <a:gd name="T56" fmla="*/ 100 w 558"/>
                <a:gd name="T57" fmla="*/ 496 h 560"/>
                <a:gd name="T58" fmla="*/ 146 w 558"/>
                <a:gd name="T59" fmla="*/ 526 h 560"/>
                <a:gd name="T60" fmla="*/ 196 w 558"/>
                <a:gd name="T61" fmla="*/ 548 h 560"/>
                <a:gd name="T62" fmla="*/ 250 w 558"/>
                <a:gd name="T63" fmla="*/ 558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8"/>
                <a:gd name="T97" fmla="*/ 0 h 560"/>
                <a:gd name="T98" fmla="*/ 558 w 558"/>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8" h="560">
                  <a:moveTo>
                    <a:pt x="278" y="560"/>
                  </a:moveTo>
                  <a:lnTo>
                    <a:pt x="308" y="558"/>
                  </a:lnTo>
                  <a:lnTo>
                    <a:pt x="336" y="554"/>
                  </a:lnTo>
                  <a:lnTo>
                    <a:pt x="362" y="548"/>
                  </a:lnTo>
                  <a:lnTo>
                    <a:pt x="388" y="538"/>
                  </a:lnTo>
                  <a:lnTo>
                    <a:pt x="412" y="526"/>
                  </a:lnTo>
                  <a:lnTo>
                    <a:pt x="436" y="512"/>
                  </a:lnTo>
                  <a:lnTo>
                    <a:pt x="456" y="496"/>
                  </a:lnTo>
                  <a:lnTo>
                    <a:pt x="476" y="478"/>
                  </a:lnTo>
                  <a:lnTo>
                    <a:pt x="494" y="458"/>
                  </a:lnTo>
                  <a:lnTo>
                    <a:pt x="510" y="436"/>
                  </a:lnTo>
                  <a:lnTo>
                    <a:pt x="524" y="414"/>
                  </a:lnTo>
                  <a:lnTo>
                    <a:pt x="536" y="390"/>
                  </a:lnTo>
                  <a:lnTo>
                    <a:pt x="546" y="364"/>
                  </a:lnTo>
                  <a:lnTo>
                    <a:pt x="552" y="336"/>
                  </a:lnTo>
                  <a:lnTo>
                    <a:pt x="558" y="308"/>
                  </a:lnTo>
                  <a:lnTo>
                    <a:pt x="558" y="280"/>
                  </a:lnTo>
                  <a:lnTo>
                    <a:pt x="558" y="252"/>
                  </a:lnTo>
                  <a:lnTo>
                    <a:pt x="552" y="224"/>
                  </a:lnTo>
                  <a:lnTo>
                    <a:pt x="546" y="198"/>
                  </a:lnTo>
                  <a:lnTo>
                    <a:pt x="536" y="172"/>
                  </a:lnTo>
                  <a:lnTo>
                    <a:pt x="524" y="148"/>
                  </a:lnTo>
                  <a:lnTo>
                    <a:pt x="510" y="124"/>
                  </a:lnTo>
                  <a:lnTo>
                    <a:pt x="494" y="102"/>
                  </a:lnTo>
                  <a:lnTo>
                    <a:pt x="476" y="82"/>
                  </a:lnTo>
                  <a:lnTo>
                    <a:pt x="456" y="64"/>
                  </a:lnTo>
                  <a:lnTo>
                    <a:pt x="436" y="48"/>
                  </a:lnTo>
                  <a:lnTo>
                    <a:pt x="412" y="34"/>
                  </a:lnTo>
                  <a:lnTo>
                    <a:pt x="388" y="22"/>
                  </a:lnTo>
                  <a:lnTo>
                    <a:pt x="362" y="14"/>
                  </a:lnTo>
                  <a:lnTo>
                    <a:pt x="336" y="6"/>
                  </a:lnTo>
                  <a:lnTo>
                    <a:pt x="308" y="2"/>
                  </a:lnTo>
                  <a:lnTo>
                    <a:pt x="278" y="0"/>
                  </a:lnTo>
                  <a:lnTo>
                    <a:pt x="250" y="2"/>
                  </a:lnTo>
                  <a:lnTo>
                    <a:pt x="222" y="6"/>
                  </a:lnTo>
                  <a:lnTo>
                    <a:pt x="196" y="14"/>
                  </a:lnTo>
                  <a:lnTo>
                    <a:pt x="170" y="22"/>
                  </a:lnTo>
                  <a:lnTo>
                    <a:pt x="146" y="34"/>
                  </a:lnTo>
                  <a:lnTo>
                    <a:pt x="122" y="48"/>
                  </a:lnTo>
                  <a:lnTo>
                    <a:pt x="100" y="64"/>
                  </a:lnTo>
                  <a:lnTo>
                    <a:pt x="82" y="82"/>
                  </a:lnTo>
                  <a:lnTo>
                    <a:pt x="62" y="102"/>
                  </a:lnTo>
                  <a:lnTo>
                    <a:pt x="46" y="124"/>
                  </a:lnTo>
                  <a:lnTo>
                    <a:pt x="32" y="148"/>
                  </a:lnTo>
                  <a:lnTo>
                    <a:pt x="22" y="172"/>
                  </a:lnTo>
                  <a:lnTo>
                    <a:pt x="12" y="198"/>
                  </a:lnTo>
                  <a:lnTo>
                    <a:pt x="4" y="224"/>
                  </a:lnTo>
                  <a:lnTo>
                    <a:pt x="0" y="252"/>
                  </a:lnTo>
                  <a:lnTo>
                    <a:pt x="0" y="280"/>
                  </a:lnTo>
                  <a:lnTo>
                    <a:pt x="0" y="308"/>
                  </a:lnTo>
                  <a:lnTo>
                    <a:pt x="4" y="336"/>
                  </a:lnTo>
                  <a:lnTo>
                    <a:pt x="12" y="364"/>
                  </a:lnTo>
                  <a:lnTo>
                    <a:pt x="22" y="390"/>
                  </a:lnTo>
                  <a:lnTo>
                    <a:pt x="32" y="414"/>
                  </a:lnTo>
                  <a:lnTo>
                    <a:pt x="46" y="436"/>
                  </a:lnTo>
                  <a:lnTo>
                    <a:pt x="62" y="458"/>
                  </a:lnTo>
                  <a:lnTo>
                    <a:pt x="82" y="478"/>
                  </a:lnTo>
                  <a:lnTo>
                    <a:pt x="100" y="496"/>
                  </a:lnTo>
                  <a:lnTo>
                    <a:pt x="122" y="512"/>
                  </a:lnTo>
                  <a:lnTo>
                    <a:pt x="146" y="526"/>
                  </a:lnTo>
                  <a:lnTo>
                    <a:pt x="170" y="538"/>
                  </a:lnTo>
                  <a:lnTo>
                    <a:pt x="196" y="548"/>
                  </a:lnTo>
                  <a:lnTo>
                    <a:pt x="222" y="554"/>
                  </a:lnTo>
                  <a:lnTo>
                    <a:pt x="250" y="558"/>
                  </a:lnTo>
                  <a:lnTo>
                    <a:pt x="278" y="560"/>
                  </a:lnTo>
                  <a:close/>
                </a:path>
              </a:pathLst>
            </a:custGeom>
            <a:solidFill>
              <a:srgbClr val="EDB8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2" name="Freeform 2945"/>
            <p:cNvSpPr>
              <a:spLocks/>
            </p:cNvSpPr>
            <p:nvPr/>
          </p:nvSpPr>
          <p:spPr bwMode="auto">
            <a:xfrm>
              <a:off x="4526" y="674"/>
              <a:ext cx="550" cy="548"/>
            </a:xfrm>
            <a:custGeom>
              <a:avLst/>
              <a:gdLst>
                <a:gd name="T0" fmla="*/ 302 w 550"/>
                <a:gd name="T1" fmla="*/ 548 h 548"/>
                <a:gd name="T2" fmla="*/ 356 w 550"/>
                <a:gd name="T3" fmla="*/ 536 h 548"/>
                <a:gd name="T4" fmla="*/ 406 w 550"/>
                <a:gd name="T5" fmla="*/ 516 h 548"/>
                <a:gd name="T6" fmla="*/ 450 w 550"/>
                <a:gd name="T7" fmla="*/ 486 h 548"/>
                <a:gd name="T8" fmla="*/ 486 w 550"/>
                <a:gd name="T9" fmla="*/ 448 h 548"/>
                <a:gd name="T10" fmla="*/ 516 w 550"/>
                <a:gd name="T11" fmla="*/ 406 h 548"/>
                <a:gd name="T12" fmla="*/ 536 w 550"/>
                <a:gd name="T13" fmla="*/ 356 h 548"/>
                <a:gd name="T14" fmla="*/ 548 w 550"/>
                <a:gd name="T15" fmla="*/ 302 h 548"/>
                <a:gd name="T16" fmla="*/ 548 w 550"/>
                <a:gd name="T17" fmla="*/ 246 h 548"/>
                <a:gd name="T18" fmla="*/ 536 w 550"/>
                <a:gd name="T19" fmla="*/ 192 h 548"/>
                <a:gd name="T20" fmla="*/ 516 w 550"/>
                <a:gd name="T21" fmla="*/ 144 h 548"/>
                <a:gd name="T22" fmla="*/ 486 w 550"/>
                <a:gd name="T23" fmla="*/ 100 h 548"/>
                <a:gd name="T24" fmla="*/ 450 w 550"/>
                <a:gd name="T25" fmla="*/ 62 h 548"/>
                <a:gd name="T26" fmla="*/ 406 w 550"/>
                <a:gd name="T27" fmla="*/ 32 h 548"/>
                <a:gd name="T28" fmla="*/ 356 w 550"/>
                <a:gd name="T29" fmla="*/ 12 h 548"/>
                <a:gd name="T30" fmla="*/ 302 w 550"/>
                <a:gd name="T31" fmla="*/ 2 h 548"/>
                <a:gd name="T32" fmla="*/ 246 w 550"/>
                <a:gd name="T33" fmla="*/ 2 h 548"/>
                <a:gd name="T34" fmla="*/ 194 w 550"/>
                <a:gd name="T35" fmla="*/ 12 h 548"/>
                <a:gd name="T36" fmla="*/ 144 w 550"/>
                <a:gd name="T37" fmla="*/ 32 h 548"/>
                <a:gd name="T38" fmla="*/ 100 w 550"/>
                <a:gd name="T39" fmla="*/ 62 h 548"/>
                <a:gd name="T40" fmla="*/ 64 w 550"/>
                <a:gd name="T41" fmla="*/ 100 h 548"/>
                <a:gd name="T42" fmla="*/ 34 w 550"/>
                <a:gd name="T43" fmla="*/ 144 h 548"/>
                <a:gd name="T44" fmla="*/ 12 w 550"/>
                <a:gd name="T45" fmla="*/ 192 h 548"/>
                <a:gd name="T46" fmla="*/ 2 w 550"/>
                <a:gd name="T47" fmla="*/ 246 h 548"/>
                <a:gd name="T48" fmla="*/ 2 w 550"/>
                <a:gd name="T49" fmla="*/ 302 h 548"/>
                <a:gd name="T50" fmla="*/ 12 w 550"/>
                <a:gd name="T51" fmla="*/ 356 h 548"/>
                <a:gd name="T52" fmla="*/ 34 w 550"/>
                <a:gd name="T53" fmla="*/ 406 h 548"/>
                <a:gd name="T54" fmla="*/ 64 w 550"/>
                <a:gd name="T55" fmla="*/ 448 h 548"/>
                <a:gd name="T56" fmla="*/ 100 w 550"/>
                <a:gd name="T57" fmla="*/ 486 h 548"/>
                <a:gd name="T58" fmla="*/ 144 w 550"/>
                <a:gd name="T59" fmla="*/ 516 h 548"/>
                <a:gd name="T60" fmla="*/ 194 w 550"/>
                <a:gd name="T61" fmla="*/ 536 h 548"/>
                <a:gd name="T62" fmla="*/ 246 w 550"/>
                <a:gd name="T63" fmla="*/ 548 h 5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0"/>
                <a:gd name="T97" fmla="*/ 0 h 548"/>
                <a:gd name="T98" fmla="*/ 550 w 550"/>
                <a:gd name="T99" fmla="*/ 548 h 5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0" h="548">
                  <a:moveTo>
                    <a:pt x="274" y="548"/>
                  </a:moveTo>
                  <a:lnTo>
                    <a:pt x="302" y="548"/>
                  </a:lnTo>
                  <a:lnTo>
                    <a:pt x="330" y="544"/>
                  </a:lnTo>
                  <a:lnTo>
                    <a:pt x="356" y="536"/>
                  </a:lnTo>
                  <a:lnTo>
                    <a:pt x="382" y="528"/>
                  </a:lnTo>
                  <a:lnTo>
                    <a:pt x="406" y="516"/>
                  </a:lnTo>
                  <a:lnTo>
                    <a:pt x="428" y="502"/>
                  </a:lnTo>
                  <a:lnTo>
                    <a:pt x="450" y="486"/>
                  </a:lnTo>
                  <a:lnTo>
                    <a:pt x="468" y="468"/>
                  </a:lnTo>
                  <a:lnTo>
                    <a:pt x="486" y="448"/>
                  </a:lnTo>
                  <a:lnTo>
                    <a:pt x="502" y="428"/>
                  </a:lnTo>
                  <a:lnTo>
                    <a:pt x="516" y="406"/>
                  </a:lnTo>
                  <a:lnTo>
                    <a:pt x="528" y="382"/>
                  </a:lnTo>
                  <a:lnTo>
                    <a:pt x="536" y="356"/>
                  </a:lnTo>
                  <a:lnTo>
                    <a:pt x="544" y="330"/>
                  </a:lnTo>
                  <a:lnTo>
                    <a:pt x="548" y="302"/>
                  </a:lnTo>
                  <a:lnTo>
                    <a:pt x="550" y="274"/>
                  </a:lnTo>
                  <a:lnTo>
                    <a:pt x="548" y="246"/>
                  </a:lnTo>
                  <a:lnTo>
                    <a:pt x="544" y="218"/>
                  </a:lnTo>
                  <a:lnTo>
                    <a:pt x="536" y="192"/>
                  </a:lnTo>
                  <a:lnTo>
                    <a:pt x="528" y="168"/>
                  </a:lnTo>
                  <a:lnTo>
                    <a:pt x="516" y="144"/>
                  </a:lnTo>
                  <a:lnTo>
                    <a:pt x="502" y="120"/>
                  </a:lnTo>
                  <a:lnTo>
                    <a:pt x="486" y="100"/>
                  </a:lnTo>
                  <a:lnTo>
                    <a:pt x="468" y="80"/>
                  </a:lnTo>
                  <a:lnTo>
                    <a:pt x="450" y="62"/>
                  </a:lnTo>
                  <a:lnTo>
                    <a:pt x="428" y="46"/>
                  </a:lnTo>
                  <a:lnTo>
                    <a:pt x="406" y="32"/>
                  </a:lnTo>
                  <a:lnTo>
                    <a:pt x="382" y="22"/>
                  </a:lnTo>
                  <a:lnTo>
                    <a:pt x="356" y="12"/>
                  </a:lnTo>
                  <a:lnTo>
                    <a:pt x="330" y="6"/>
                  </a:lnTo>
                  <a:lnTo>
                    <a:pt x="302" y="2"/>
                  </a:lnTo>
                  <a:lnTo>
                    <a:pt x="274" y="0"/>
                  </a:lnTo>
                  <a:lnTo>
                    <a:pt x="246" y="2"/>
                  </a:lnTo>
                  <a:lnTo>
                    <a:pt x="220" y="6"/>
                  </a:lnTo>
                  <a:lnTo>
                    <a:pt x="194" y="12"/>
                  </a:lnTo>
                  <a:lnTo>
                    <a:pt x="168" y="22"/>
                  </a:lnTo>
                  <a:lnTo>
                    <a:pt x="144" y="32"/>
                  </a:lnTo>
                  <a:lnTo>
                    <a:pt x="122" y="46"/>
                  </a:lnTo>
                  <a:lnTo>
                    <a:pt x="100" y="62"/>
                  </a:lnTo>
                  <a:lnTo>
                    <a:pt x="80" y="80"/>
                  </a:lnTo>
                  <a:lnTo>
                    <a:pt x="64" y="100"/>
                  </a:lnTo>
                  <a:lnTo>
                    <a:pt x="48" y="120"/>
                  </a:lnTo>
                  <a:lnTo>
                    <a:pt x="34" y="144"/>
                  </a:lnTo>
                  <a:lnTo>
                    <a:pt x="22" y="168"/>
                  </a:lnTo>
                  <a:lnTo>
                    <a:pt x="12" y="192"/>
                  </a:lnTo>
                  <a:lnTo>
                    <a:pt x="6" y="218"/>
                  </a:lnTo>
                  <a:lnTo>
                    <a:pt x="2" y="246"/>
                  </a:lnTo>
                  <a:lnTo>
                    <a:pt x="0" y="274"/>
                  </a:lnTo>
                  <a:lnTo>
                    <a:pt x="2" y="302"/>
                  </a:lnTo>
                  <a:lnTo>
                    <a:pt x="6" y="330"/>
                  </a:lnTo>
                  <a:lnTo>
                    <a:pt x="12" y="356"/>
                  </a:lnTo>
                  <a:lnTo>
                    <a:pt x="22" y="382"/>
                  </a:lnTo>
                  <a:lnTo>
                    <a:pt x="34" y="406"/>
                  </a:lnTo>
                  <a:lnTo>
                    <a:pt x="48" y="428"/>
                  </a:lnTo>
                  <a:lnTo>
                    <a:pt x="64" y="448"/>
                  </a:lnTo>
                  <a:lnTo>
                    <a:pt x="80" y="468"/>
                  </a:lnTo>
                  <a:lnTo>
                    <a:pt x="100" y="486"/>
                  </a:lnTo>
                  <a:lnTo>
                    <a:pt x="122" y="502"/>
                  </a:lnTo>
                  <a:lnTo>
                    <a:pt x="144" y="516"/>
                  </a:lnTo>
                  <a:lnTo>
                    <a:pt x="168" y="528"/>
                  </a:lnTo>
                  <a:lnTo>
                    <a:pt x="194" y="536"/>
                  </a:lnTo>
                  <a:lnTo>
                    <a:pt x="220" y="544"/>
                  </a:lnTo>
                  <a:lnTo>
                    <a:pt x="246" y="548"/>
                  </a:lnTo>
                  <a:lnTo>
                    <a:pt x="274" y="548"/>
                  </a:lnTo>
                  <a:close/>
                </a:path>
              </a:pathLst>
            </a:custGeom>
            <a:solidFill>
              <a:srgbClr val="EBB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3" name="Freeform 2946"/>
            <p:cNvSpPr>
              <a:spLocks/>
            </p:cNvSpPr>
            <p:nvPr/>
          </p:nvSpPr>
          <p:spPr bwMode="auto">
            <a:xfrm>
              <a:off x="4532" y="678"/>
              <a:ext cx="538" cy="540"/>
            </a:xfrm>
            <a:custGeom>
              <a:avLst/>
              <a:gdLst>
                <a:gd name="T0" fmla="*/ 296 w 538"/>
                <a:gd name="T1" fmla="*/ 538 h 540"/>
                <a:gd name="T2" fmla="*/ 348 w 538"/>
                <a:gd name="T3" fmla="*/ 528 h 540"/>
                <a:gd name="T4" fmla="*/ 398 w 538"/>
                <a:gd name="T5" fmla="*/ 506 h 540"/>
                <a:gd name="T6" fmla="*/ 440 w 538"/>
                <a:gd name="T7" fmla="*/ 478 h 540"/>
                <a:gd name="T8" fmla="*/ 476 w 538"/>
                <a:gd name="T9" fmla="*/ 442 h 540"/>
                <a:gd name="T10" fmla="*/ 506 w 538"/>
                <a:gd name="T11" fmla="*/ 398 h 540"/>
                <a:gd name="T12" fmla="*/ 526 w 538"/>
                <a:gd name="T13" fmla="*/ 350 h 540"/>
                <a:gd name="T14" fmla="*/ 536 w 538"/>
                <a:gd name="T15" fmla="*/ 298 h 540"/>
                <a:gd name="T16" fmla="*/ 536 w 538"/>
                <a:gd name="T17" fmla="*/ 242 h 540"/>
                <a:gd name="T18" fmla="*/ 526 w 538"/>
                <a:gd name="T19" fmla="*/ 190 h 540"/>
                <a:gd name="T20" fmla="*/ 506 w 538"/>
                <a:gd name="T21" fmla="*/ 142 h 540"/>
                <a:gd name="T22" fmla="*/ 476 w 538"/>
                <a:gd name="T23" fmla="*/ 98 h 540"/>
                <a:gd name="T24" fmla="*/ 440 w 538"/>
                <a:gd name="T25" fmla="*/ 62 h 540"/>
                <a:gd name="T26" fmla="*/ 398 w 538"/>
                <a:gd name="T27" fmla="*/ 34 h 540"/>
                <a:gd name="T28" fmla="*/ 348 w 538"/>
                <a:gd name="T29" fmla="*/ 12 h 540"/>
                <a:gd name="T30" fmla="*/ 296 w 538"/>
                <a:gd name="T31" fmla="*/ 2 h 540"/>
                <a:gd name="T32" fmla="*/ 242 w 538"/>
                <a:gd name="T33" fmla="*/ 2 h 540"/>
                <a:gd name="T34" fmla="*/ 188 w 538"/>
                <a:gd name="T35" fmla="*/ 12 h 540"/>
                <a:gd name="T36" fmla="*/ 140 w 538"/>
                <a:gd name="T37" fmla="*/ 34 h 540"/>
                <a:gd name="T38" fmla="*/ 98 w 538"/>
                <a:gd name="T39" fmla="*/ 62 h 540"/>
                <a:gd name="T40" fmla="*/ 62 w 538"/>
                <a:gd name="T41" fmla="*/ 98 h 540"/>
                <a:gd name="T42" fmla="*/ 32 w 538"/>
                <a:gd name="T43" fmla="*/ 142 h 540"/>
                <a:gd name="T44" fmla="*/ 12 w 538"/>
                <a:gd name="T45" fmla="*/ 190 h 540"/>
                <a:gd name="T46" fmla="*/ 0 w 538"/>
                <a:gd name="T47" fmla="*/ 242 h 540"/>
                <a:gd name="T48" fmla="*/ 0 w 538"/>
                <a:gd name="T49" fmla="*/ 298 h 540"/>
                <a:gd name="T50" fmla="*/ 12 w 538"/>
                <a:gd name="T51" fmla="*/ 350 h 540"/>
                <a:gd name="T52" fmla="*/ 32 w 538"/>
                <a:gd name="T53" fmla="*/ 398 h 540"/>
                <a:gd name="T54" fmla="*/ 62 w 538"/>
                <a:gd name="T55" fmla="*/ 442 h 540"/>
                <a:gd name="T56" fmla="*/ 98 w 538"/>
                <a:gd name="T57" fmla="*/ 478 h 540"/>
                <a:gd name="T58" fmla="*/ 140 w 538"/>
                <a:gd name="T59" fmla="*/ 506 h 540"/>
                <a:gd name="T60" fmla="*/ 188 w 538"/>
                <a:gd name="T61" fmla="*/ 528 h 540"/>
                <a:gd name="T62" fmla="*/ 242 w 538"/>
                <a:gd name="T63" fmla="*/ 538 h 5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8"/>
                <a:gd name="T97" fmla="*/ 0 h 540"/>
                <a:gd name="T98" fmla="*/ 538 w 538"/>
                <a:gd name="T99" fmla="*/ 540 h 5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8" h="540">
                  <a:moveTo>
                    <a:pt x="268" y="540"/>
                  </a:moveTo>
                  <a:lnTo>
                    <a:pt x="296" y="538"/>
                  </a:lnTo>
                  <a:lnTo>
                    <a:pt x="324" y="534"/>
                  </a:lnTo>
                  <a:lnTo>
                    <a:pt x="348" y="528"/>
                  </a:lnTo>
                  <a:lnTo>
                    <a:pt x="374" y="518"/>
                  </a:lnTo>
                  <a:lnTo>
                    <a:pt x="398" y="506"/>
                  </a:lnTo>
                  <a:lnTo>
                    <a:pt x="420" y="494"/>
                  </a:lnTo>
                  <a:lnTo>
                    <a:pt x="440" y="478"/>
                  </a:lnTo>
                  <a:lnTo>
                    <a:pt x="460" y="460"/>
                  </a:lnTo>
                  <a:lnTo>
                    <a:pt x="476" y="442"/>
                  </a:lnTo>
                  <a:lnTo>
                    <a:pt x="492" y="420"/>
                  </a:lnTo>
                  <a:lnTo>
                    <a:pt x="506" y="398"/>
                  </a:lnTo>
                  <a:lnTo>
                    <a:pt x="516" y="374"/>
                  </a:lnTo>
                  <a:lnTo>
                    <a:pt x="526" y="350"/>
                  </a:lnTo>
                  <a:lnTo>
                    <a:pt x="532" y="324"/>
                  </a:lnTo>
                  <a:lnTo>
                    <a:pt x="536" y="298"/>
                  </a:lnTo>
                  <a:lnTo>
                    <a:pt x="538" y="270"/>
                  </a:lnTo>
                  <a:lnTo>
                    <a:pt x="536" y="242"/>
                  </a:lnTo>
                  <a:lnTo>
                    <a:pt x="532" y="216"/>
                  </a:lnTo>
                  <a:lnTo>
                    <a:pt x="526" y="190"/>
                  </a:lnTo>
                  <a:lnTo>
                    <a:pt x="516" y="166"/>
                  </a:lnTo>
                  <a:lnTo>
                    <a:pt x="506" y="142"/>
                  </a:lnTo>
                  <a:lnTo>
                    <a:pt x="492" y="120"/>
                  </a:lnTo>
                  <a:lnTo>
                    <a:pt x="476" y="98"/>
                  </a:lnTo>
                  <a:lnTo>
                    <a:pt x="460" y="80"/>
                  </a:lnTo>
                  <a:lnTo>
                    <a:pt x="440" y="62"/>
                  </a:lnTo>
                  <a:lnTo>
                    <a:pt x="420" y="46"/>
                  </a:lnTo>
                  <a:lnTo>
                    <a:pt x="398" y="34"/>
                  </a:lnTo>
                  <a:lnTo>
                    <a:pt x="374" y="22"/>
                  </a:lnTo>
                  <a:lnTo>
                    <a:pt x="348" y="12"/>
                  </a:lnTo>
                  <a:lnTo>
                    <a:pt x="324" y="6"/>
                  </a:lnTo>
                  <a:lnTo>
                    <a:pt x="296" y="2"/>
                  </a:lnTo>
                  <a:lnTo>
                    <a:pt x="268" y="0"/>
                  </a:lnTo>
                  <a:lnTo>
                    <a:pt x="242" y="2"/>
                  </a:lnTo>
                  <a:lnTo>
                    <a:pt x="214" y="6"/>
                  </a:lnTo>
                  <a:lnTo>
                    <a:pt x="188" y="12"/>
                  </a:lnTo>
                  <a:lnTo>
                    <a:pt x="164" y="22"/>
                  </a:lnTo>
                  <a:lnTo>
                    <a:pt x="140" y="34"/>
                  </a:lnTo>
                  <a:lnTo>
                    <a:pt x="118" y="46"/>
                  </a:lnTo>
                  <a:lnTo>
                    <a:pt x="98" y="62"/>
                  </a:lnTo>
                  <a:lnTo>
                    <a:pt x="78" y="80"/>
                  </a:lnTo>
                  <a:lnTo>
                    <a:pt x="62" y="98"/>
                  </a:lnTo>
                  <a:lnTo>
                    <a:pt x="46" y="120"/>
                  </a:lnTo>
                  <a:lnTo>
                    <a:pt x="32" y="142"/>
                  </a:lnTo>
                  <a:lnTo>
                    <a:pt x="20" y="166"/>
                  </a:lnTo>
                  <a:lnTo>
                    <a:pt x="12" y="190"/>
                  </a:lnTo>
                  <a:lnTo>
                    <a:pt x="6" y="216"/>
                  </a:lnTo>
                  <a:lnTo>
                    <a:pt x="0" y="242"/>
                  </a:lnTo>
                  <a:lnTo>
                    <a:pt x="0" y="270"/>
                  </a:lnTo>
                  <a:lnTo>
                    <a:pt x="0" y="298"/>
                  </a:lnTo>
                  <a:lnTo>
                    <a:pt x="6" y="324"/>
                  </a:lnTo>
                  <a:lnTo>
                    <a:pt x="12" y="350"/>
                  </a:lnTo>
                  <a:lnTo>
                    <a:pt x="20" y="374"/>
                  </a:lnTo>
                  <a:lnTo>
                    <a:pt x="32" y="398"/>
                  </a:lnTo>
                  <a:lnTo>
                    <a:pt x="46" y="420"/>
                  </a:lnTo>
                  <a:lnTo>
                    <a:pt x="62" y="442"/>
                  </a:lnTo>
                  <a:lnTo>
                    <a:pt x="78" y="460"/>
                  </a:lnTo>
                  <a:lnTo>
                    <a:pt x="98" y="478"/>
                  </a:lnTo>
                  <a:lnTo>
                    <a:pt x="118" y="494"/>
                  </a:lnTo>
                  <a:lnTo>
                    <a:pt x="140" y="506"/>
                  </a:lnTo>
                  <a:lnTo>
                    <a:pt x="164" y="518"/>
                  </a:lnTo>
                  <a:lnTo>
                    <a:pt x="188" y="528"/>
                  </a:lnTo>
                  <a:lnTo>
                    <a:pt x="214" y="534"/>
                  </a:lnTo>
                  <a:lnTo>
                    <a:pt x="242" y="538"/>
                  </a:lnTo>
                  <a:lnTo>
                    <a:pt x="268" y="540"/>
                  </a:lnTo>
                  <a:close/>
                </a:path>
              </a:pathLst>
            </a:custGeom>
            <a:solidFill>
              <a:srgbClr val="E7B4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4" name="Freeform 2947"/>
            <p:cNvSpPr>
              <a:spLocks/>
            </p:cNvSpPr>
            <p:nvPr/>
          </p:nvSpPr>
          <p:spPr bwMode="auto">
            <a:xfrm>
              <a:off x="4536" y="684"/>
              <a:ext cx="528" cy="528"/>
            </a:xfrm>
            <a:custGeom>
              <a:avLst/>
              <a:gdLst>
                <a:gd name="T0" fmla="*/ 292 w 528"/>
                <a:gd name="T1" fmla="*/ 526 h 528"/>
                <a:gd name="T2" fmla="*/ 344 w 528"/>
                <a:gd name="T3" fmla="*/ 516 h 528"/>
                <a:gd name="T4" fmla="*/ 390 w 528"/>
                <a:gd name="T5" fmla="*/ 496 h 528"/>
                <a:gd name="T6" fmla="*/ 432 w 528"/>
                <a:gd name="T7" fmla="*/ 468 h 528"/>
                <a:gd name="T8" fmla="*/ 468 w 528"/>
                <a:gd name="T9" fmla="*/ 432 h 528"/>
                <a:gd name="T10" fmla="*/ 498 w 528"/>
                <a:gd name="T11" fmla="*/ 390 h 528"/>
                <a:gd name="T12" fmla="*/ 518 w 528"/>
                <a:gd name="T13" fmla="*/ 342 h 528"/>
                <a:gd name="T14" fmla="*/ 528 w 528"/>
                <a:gd name="T15" fmla="*/ 290 h 528"/>
                <a:gd name="T16" fmla="*/ 528 w 528"/>
                <a:gd name="T17" fmla="*/ 236 h 528"/>
                <a:gd name="T18" fmla="*/ 518 w 528"/>
                <a:gd name="T19" fmla="*/ 186 h 528"/>
                <a:gd name="T20" fmla="*/ 498 w 528"/>
                <a:gd name="T21" fmla="*/ 138 h 528"/>
                <a:gd name="T22" fmla="*/ 468 w 528"/>
                <a:gd name="T23" fmla="*/ 96 h 528"/>
                <a:gd name="T24" fmla="*/ 432 w 528"/>
                <a:gd name="T25" fmla="*/ 60 h 528"/>
                <a:gd name="T26" fmla="*/ 390 w 528"/>
                <a:gd name="T27" fmla="*/ 32 h 528"/>
                <a:gd name="T28" fmla="*/ 344 w 528"/>
                <a:gd name="T29" fmla="*/ 12 h 528"/>
                <a:gd name="T30" fmla="*/ 292 w 528"/>
                <a:gd name="T31" fmla="*/ 2 h 528"/>
                <a:gd name="T32" fmla="*/ 238 w 528"/>
                <a:gd name="T33" fmla="*/ 2 h 528"/>
                <a:gd name="T34" fmla="*/ 186 w 528"/>
                <a:gd name="T35" fmla="*/ 12 h 528"/>
                <a:gd name="T36" fmla="*/ 140 w 528"/>
                <a:gd name="T37" fmla="*/ 32 h 528"/>
                <a:gd name="T38" fmla="*/ 96 w 528"/>
                <a:gd name="T39" fmla="*/ 60 h 528"/>
                <a:gd name="T40" fmla="*/ 62 w 528"/>
                <a:gd name="T41" fmla="*/ 96 h 528"/>
                <a:gd name="T42" fmla="*/ 32 w 528"/>
                <a:gd name="T43" fmla="*/ 138 h 528"/>
                <a:gd name="T44" fmla="*/ 12 w 528"/>
                <a:gd name="T45" fmla="*/ 186 h 528"/>
                <a:gd name="T46" fmla="*/ 2 w 528"/>
                <a:gd name="T47" fmla="*/ 236 h 528"/>
                <a:gd name="T48" fmla="*/ 2 w 528"/>
                <a:gd name="T49" fmla="*/ 290 h 528"/>
                <a:gd name="T50" fmla="*/ 12 w 528"/>
                <a:gd name="T51" fmla="*/ 342 h 528"/>
                <a:gd name="T52" fmla="*/ 32 w 528"/>
                <a:gd name="T53" fmla="*/ 390 h 528"/>
                <a:gd name="T54" fmla="*/ 62 w 528"/>
                <a:gd name="T55" fmla="*/ 432 h 528"/>
                <a:gd name="T56" fmla="*/ 96 w 528"/>
                <a:gd name="T57" fmla="*/ 468 h 528"/>
                <a:gd name="T58" fmla="*/ 140 w 528"/>
                <a:gd name="T59" fmla="*/ 496 h 528"/>
                <a:gd name="T60" fmla="*/ 186 w 528"/>
                <a:gd name="T61" fmla="*/ 516 h 528"/>
                <a:gd name="T62" fmla="*/ 238 w 528"/>
                <a:gd name="T63" fmla="*/ 526 h 5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8"/>
                <a:gd name="T97" fmla="*/ 0 h 528"/>
                <a:gd name="T98" fmla="*/ 528 w 528"/>
                <a:gd name="T99" fmla="*/ 528 h 5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8" h="528">
                  <a:moveTo>
                    <a:pt x="264" y="528"/>
                  </a:moveTo>
                  <a:lnTo>
                    <a:pt x="292" y="526"/>
                  </a:lnTo>
                  <a:lnTo>
                    <a:pt x="318" y="522"/>
                  </a:lnTo>
                  <a:lnTo>
                    <a:pt x="344" y="516"/>
                  </a:lnTo>
                  <a:lnTo>
                    <a:pt x="368" y="508"/>
                  </a:lnTo>
                  <a:lnTo>
                    <a:pt x="390" y="496"/>
                  </a:lnTo>
                  <a:lnTo>
                    <a:pt x="412" y="482"/>
                  </a:lnTo>
                  <a:lnTo>
                    <a:pt x="432" y="468"/>
                  </a:lnTo>
                  <a:lnTo>
                    <a:pt x="452" y="450"/>
                  </a:lnTo>
                  <a:lnTo>
                    <a:pt x="468" y="432"/>
                  </a:lnTo>
                  <a:lnTo>
                    <a:pt x="484" y="412"/>
                  </a:lnTo>
                  <a:lnTo>
                    <a:pt x="498" y="390"/>
                  </a:lnTo>
                  <a:lnTo>
                    <a:pt x="508" y="366"/>
                  </a:lnTo>
                  <a:lnTo>
                    <a:pt x="518" y="342"/>
                  </a:lnTo>
                  <a:lnTo>
                    <a:pt x="524" y="318"/>
                  </a:lnTo>
                  <a:lnTo>
                    <a:pt x="528" y="290"/>
                  </a:lnTo>
                  <a:lnTo>
                    <a:pt x="528" y="264"/>
                  </a:lnTo>
                  <a:lnTo>
                    <a:pt x="528" y="236"/>
                  </a:lnTo>
                  <a:lnTo>
                    <a:pt x="524" y="210"/>
                  </a:lnTo>
                  <a:lnTo>
                    <a:pt x="518" y="186"/>
                  </a:lnTo>
                  <a:lnTo>
                    <a:pt x="508" y="162"/>
                  </a:lnTo>
                  <a:lnTo>
                    <a:pt x="498" y="138"/>
                  </a:lnTo>
                  <a:lnTo>
                    <a:pt x="484" y="116"/>
                  </a:lnTo>
                  <a:lnTo>
                    <a:pt x="468" y="96"/>
                  </a:lnTo>
                  <a:lnTo>
                    <a:pt x="452" y="78"/>
                  </a:lnTo>
                  <a:lnTo>
                    <a:pt x="432" y="60"/>
                  </a:lnTo>
                  <a:lnTo>
                    <a:pt x="412" y="44"/>
                  </a:lnTo>
                  <a:lnTo>
                    <a:pt x="390" y="32"/>
                  </a:lnTo>
                  <a:lnTo>
                    <a:pt x="368" y="20"/>
                  </a:lnTo>
                  <a:lnTo>
                    <a:pt x="344" y="12"/>
                  </a:lnTo>
                  <a:lnTo>
                    <a:pt x="318" y="6"/>
                  </a:lnTo>
                  <a:lnTo>
                    <a:pt x="292" y="2"/>
                  </a:lnTo>
                  <a:lnTo>
                    <a:pt x="264" y="0"/>
                  </a:lnTo>
                  <a:lnTo>
                    <a:pt x="238" y="2"/>
                  </a:lnTo>
                  <a:lnTo>
                    <a:pt x="212" y="6"/>
                  </a:lnTo>
                  <a:lnTo>
                    <a:pt x="186" y="12"/>
                  </a:lnTo>
                  <a:lnTo>
                    <a:pt x="162" y="20"/>
                  </a:lnTo>
                  <a:lnTo>
                    <a:pt x="140" y="32"/>
                  </a:lnTo>
                  <a:lnTo>
                    <a:pt x="118" y="44"/>
                  </a:lnTo>
                  <a:lnTo>
                    <a:pt x="96" y="60"/>
                  </a:lnTo>
                  <a:lnTo>
                    <a:pt x="78" y="78"/>
                  </a:lnTo>
                  <a:lnTo>
                    <a:pt x="62" y="96"/>
                  </a:lnTo>
                  <a:lnTo>
                    <a:pt x="46" y="116"/>
                  </a:lnTo>
                  <a:lnTo>
                    <a:pt x="32" y="138"/>
                  </a:lnTo>
                  <a:lnTo>
                    <a:pt x="22" y="162"/>
                  </a:lnTo>
                  <a:lnTo>
                    <a:pt x="12" y="186"/>
                  </a:lnTo>
                  <a:lnTo>
                    <a:pt x="6" y="210"/>
                  </a:lnTo>
                  <a:lnTo>
                    <a:pt x="2" y="236"/>
                  </a:lnTo>
                  <a:lnTo>
                    <a:pt x="0" y="264"/>
                  </a:lnTo>
                  <a:lnTo>
                    <a:pt x="2" y="290"/>
                  </a:lnTo>
                  <a:lnTo>
                    <a:pt x="6" y="318"/>
                  </a:lnTo>
                  <a:lnTo>
                    <a:pt x="12" y="342"/>
                  </a:lnTo>
                  <a:lnTo>
                    <a:pt x="22" y="366"/>
                  </a:lnTo>
                  <a:lnTo>
                    <a:pt x="32" y="390"/>
                  </a:lnTo>
                  <a:lnTo>
                    <a:pt x="46" y="412"/>
                  </a:lnTo>
                  <a:lnTo>
                    <a:pt x="62" y="432"/>
                  </a:lnTo>
                  <a:lnTo>
                    <a:pt x="78" y="450"/>
                  </a:lnTo>
                  <a:lnTo>
                    <a:pt x="96" y="468"/>
                  </a:lnTo>
                  <a:lnTo>
                    <a:pt x="118" y="482"/>
                  </a:lnTo>
                  <a:lnTo>
                    <a:pt x="140" y="496"/>
                  </a:lnTo>
                  <a:lnTo>
                    <a:pt x="162" y="508"/>
                  </a:lnTo>
                  <a:lnTo>
                    <a:pt x="186" y="516"/>
                  </a:lnTo>
                  <a:lnTo>
                    <a:pt x="212" y="522"/>
                  </a:lnTo>
                  <a:lnTo>
                    <a:pt x="238" y="526"/>
                  </a:lnTo>
                  <a:lnTo>
                    <a:pt x="264" y="528"/>
                  </a:lnTo>
                  <a:close/>
                </a:path>
              </a:pathLst>
            </a:custGeom>
            <a:solidFill>
              <a:srgbClr val="E4B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5" name="Freeform 2948"/>
            <p:cNvSpPr>
              <a:spLocks/>
            </p:cNvSpPr>
            <p:nvPr/>
          </p:nvSpPr>
          <p:spPr bwMode="auto">
            <a:xfrm>
              <a:off x="4542" y="688"/>
              <a:ext cx="518" cy="518"/>
            </a:xfrm>
            <a:custGeom>
              <a:avLst/>
              <a:gdLst>
                <a:gd name="T0" fmla="*/ 286 w 518"/>
                <a:gd name="T1" fmla="*/ 518 h 518"/>
                <a:gd name="T2" fmla="*/ 336 w 518"/>
                <a:gd name="T3" fmla="*/ 506 h 518"/>
                <a:gd name="T4" fmla="*/ 382 w 518"/>
                <a:gd name="T5" fmla="*/ 488 h 518"/>
                <a:gd name="T6" fmla="*/ 424 w 518"/>
                <a:gd name="T7" fmla="*/ 460 h 518"/>
                <a:gd name="T8" fmla="*/ 458 w 518"/>
                <a:gd name="T9" fmla="*/ 424 h 518"/>
                <a:gd name="T10" fmla="*/ 486 w 518"/>
                <a:gd name="T11" fmla="*/ 384 h 518"/>
                <a:gd name="T12" fmla="*/ 506 w 518"/>
                <a:gd name="T13" fmla="*/ 336 h 518"/>
                <a:gd name="T14" fmla="*/ 516 w 518"/>
                <a:gd name="T15" fmla="*/ 286 h 518"/>
                <a:gd name="T16" fmla="*/ 516 w 518"/>
                <a:gd name="T17" fmla="*/ 234 h 518"/>
                <a:gd name="T18" fmla="*/ 506 w 518"/>
                <a:gd name="T19" fmla="*/ 182 h 518"/>
                <a:gd name="T20" fmla="*/ 486 w 518"/>
                <a:gd name="T21" fmla="*/ 136 h 518"/>
                <a:gd name="T22" fmla="*/ 458 w 518"/>
                <a:gd name="T23" fmla="*/ 96 h 518"/>
                <a:gd name="T24" fmla="*/ 424 w 518"/>
                <a:gd name="T25" fmla="*/ 60 h 518"/>
                <a:gd name="T26" fmla="*/ 382 w 518"/>
                <a:gd name="T27" fmla="*/ 32 h 518"/>
                <a:gd name="T28" fmla="*/ 336 w 518"/>
                <a:gd name="T29" fmla="*/ 12 h 518"/>
                <a:gd name="T30" fmla="*/ 286 w 518"/>
                <a:gd name="T31" fmla="*/ 2 h 518"/>
                <a:gd name="T32" fmla="*/ 232 w 518"/>
                <a:gd name="T33" fmla="*/ 2 h 518"/>
                <a:gd name="T34" fmla="*/ 182 w 518"/>
                <a:gd name="T35" fmla="*/ 12 h 518"/>
                <a:gd name="T36" fmla="*/ 136 w 518"/>
                <a:gd name="T37" fmla="*/ 32 h 518"/>
                <a:gd name="T38" fmla="*/ 94 w 518"/>
                <a:gd name="T39" fmla="*/ 60 h 518"/>
                <a:gd name="T40" fmla="*/ 60 w 518"/>
                <a:gd name="T41" fmla="*/ 96 h 518"/>
                <a:gd name="T42" fmla="*/ 32 w 518"/>
                <a:gd name="T43" fmla="*/ 136 h 518"/>
                <a:gd name="T44" fmla="*/ 12 w 518"/>
                <a:gd name="T45" fmla="*/ 182 h 518"/>
                <a:gd name="T46" fmla="*/ 2 w 518"/>
                <a:gd name="T47" fmla="*/ 234 h 518"/>
                <a:gd name="T48" fmla="*/ 2 w 518"/>
                <a:gd name="T49" fmla="*/ 286 h 518"/>
                <a:gd name="T50" fmla="*/ 12 w 518"/>
                <a:gd name="T51" fmla="*/ 336 h 518"/>
                <a:gd name="T52" fmla="*/ 32 w 518"/>
                <a:gd name="T53" fmla="*/ 384 h 518"/>
                <a:gd name="T54" fmla="*/ 60 w 518"/>
                <a:gd name="T55" fmla="*/ 424 h 518"/>
                <a:gd name="T56" fmla="*/ 94 w 518"/>
                <a:gd name="T57" fmla="*/ 460 h 518"/>
                <a:gd name="T58" fmla="*/ 136 w 518"/>
                <a:gd name="T59" fmla="*/ 488 h 518"/>
                <a:gd name="T60" fmla="*/ 182 w 518"/>
                <a:gd name="T61" fmla="*/ 506 h 518"/>
                <a:gd name="T62" fmla="*/ 232 w 518"/>
                <a:gd name="T63" fmla="*/ 518 h 5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8"/>
                <a:gd name="T97" fmla="*/ 0 h 518"/>
                <a:gd name="T98" fmla="*/ 518 w 518"/>
                <a:gd name="T99" fmla="*/ 518 h 5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8" h="518">
                  <a:moveTo>
                    <a:pt x="258" y="518"/>
                  </a:moveTo>
                  <a:lnTo>
                    <a:pt x="286" y="518"/>
                  </a:lnTo>
                  <a:lnTo>
                    <a:pt x="312" y="514"/>
                  </a:lnTo>
                  <a:lnTo>
                    <a:pt x="336" y="506"/>
                  </a:lnTo>
                  <a:lnTo>
                    <a:pt x="360" y="498"/>
                  </a:lnTo>
                  <a:lnTo>
                    <a:pt x="382" y="488"/>
                  </a:lnTo>
                  <a:lnTo>
                    <a:pt x="404" y="474"/>
                  </a:lnTo>
                  <a:lnTo>
                    <a:pt x="424" y="460"/>
                  </a:lnTo>
                  <a:lnTo>
                    <a:pt x="442" y="442"/>
                  </a:lnTo>
                  <a:lnTo>
                    <a:pt x="458" y="424"/>
                  </a:lnTo>
                  <a:lnTo>
                    <a:pt x="474" y="404"/>
                  </a:lnTo>
                  <a:lnTo>
                    <a:pt x="486" y="384"/>
                  </a:lnTo>
                  <a:lnTo>
                    <a:pt x="498" y="360"/>
                  </a:lnTo>
                  <a:lnTo>
                    <a:pt x="506" y="336"/>
                  </a:lnTo>
                  <a:lnTo>
                    <a:pt x="512" y="312"/>
                  </a:lnTo>
                  <a:lnTo>
                    <a:pt x="516" y="286"/>
                  </a:lnTo>
                  <a:lnTo>
                    <a:pt x="518" y="260"/>
                  </a:lnTo>
                  <a:lnTo>
                    <a:pt x="516" y="234"/>
                  </a:lnTo>
                  <a:lnTo>
                    <a:pt x="512" y="208"/>
                  </a:lnTo>
                  <a:lnTo>
                    <a:pt x="506" y="182"/>
                  </a:lnTo>
                  <a:lnTo>
                    <a:pt x="498" y="158"/>
                  </a:lnTo>
                  <a:lnTo>
                    <a:pt x="486" y="136"/>
                  </a:lnTo>
                  <a:lnTo>
                    <a:pt x="474" y="114"/>
                  </a:lnTo>
                  <a:lnTo>
                    <a:pt x="458" y="96"/>
                  </a:lnTo>
                  <a:lnTo>
                    <a:pt x="442" y="76"/>
                  </a:lnTo>
                  <a:lnTo>
                    <a:pt x="424" y="60"/>
                  </a:lnTo>
                  <a:lnTo>
                    <a:pt x="404" y="46"/>
                  </a:lnTo>
                  <a:lnTo>
                    <a:pt x="382" y="32"/>
                  </a:lnTo>
                  <a:lnTo>
                    <a:pt x="360" y="22"/>
                  </a:lnTo>
                  <a:lnTo>
                    <a:pt x="336" y="12"/>
                  </a:lnTo>
                  <a:lnTo>
                    <a:pt x="312" y="6"/>
                  </a:lnTo>
                  <a:lnTo>
                    <a:pt x="286" y="2"/>
                  </a:lnTo>
                  <a:lnTo>
                    <a:pt x="258" y="0"/>
                  </a:lnTo>
                  <a:lnTo>
                    <a:pt x="232" y="2"/>
                  </a:lnTo>
                  <a:lnTo>
                    <a:pt x="206" y="6"/>
                  </a:lnTo>
                  <a:lnTo>
                    <a:pt x="182" y="12"/>
                  </a:lnTo>
                  <a:lnTo>
                    <a:pt x="158" y="22"/>
                  </a:lnTo>
                  <a:lnTo>
                    <a:pt x="136" y="32"/>
                  </a:lnTo>
                  <a:lnTo>
                    <a:pt x="114" y="46"/>
                  </a:lnTo>
                  <a:lnTo>
                    <a:pt x="94" y="60"/>
                  </a:lnTo>
                  <a:lnTo>
                    <a:pt x="76" y="76"/>
                  </a:lnTo>
                  <a:lnTo>
                    <a:pt x="60" y="96"/>
                  </a:lnTo>
                  <a:lnTo>
                    <a:pt x="44" y="114"/>
                  </a:lnTo>
                  <a:lnTo>
                    <a:pt x="32" y="136"/>
                  </a:lnTo>
                  <a:lnTo>
                    <a:pt x="20" y="158"/>
                  </a:lnTo>
                  <a:lnTo>
                    <a:pt x="12" y="182"/>
                  </a:lnTo>
                  <a:lnTo>
                    <a:pt x="6" y="208"/>
                  </a:lnTo>
                  <a:lnTo>
                    <a:pt x="2" y="234"/>
                  </a:lnTo>
                  <a:lnTo>
                    <a:pt x="0" y="260"/>
                  </a:lnTo>
                  <a:lnTo>
                    <a:pt x="2" y="286"/>
                  </a:lnTo>
                  <a:lnTo>
                    <a:pt x="6" y="312"/>
                  </a:lnTo>
                  <a:lnTo>
                    <a:pt x="12" y="336"/>
                  </a:lnTo>
                  <a:lnTo>
                    <a:pt x="20" y="360"/>
                  </a:lnTo>
                  <a:lnTo>
                    <a:pt x="32" y="384"/>
                  </a:lnTo>
                  <a:lnTo>
                    <a:pt x="44" y="404"/>
                  </a:lnTo>
                  <a:lnTo>
                    <a:pt x="60" y="424"/>
                  </a:lnTo>
                  <a:lnTo>
                    <a:pt x="76" y="442"/>
                  </a:lnTo>
                  <a:lnTo>
                    <a:pt x="94" y="460"/>
                  </a:lnTo>
                  <a:lnTo>
                    <a:pt x="114" y="474"/>
                  </a:lnTo>
                  <a:lnTo>
                    <a:pt x="136" y="488"/>
                  </a:lnTo>
                  <a:lnTo>
                    <a:pt x="158" y="498"/>
                  </a:lnTo>
                  <a:lnTo>
                    <a:pt x="182" y="506"/>
                  </a:lnTo>
                  <a:lnTo>
                    <a:pt x="206" y="514"/>
                  </a:lnTo>
                  <a:lnTo>
                    <a:pt x="232" y="518"/>
                  </a:lnTo>
                  <a:lnTo>
                    <a:pt x="258" y="518"/>
                  </a:lnTo>
                  <a:close/>
                </a:path>
              </a:pathLst>
            </a:custGeom>
            <a:solidFill>
              <a:srgbClr val="DFB6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6" name="Freeform 2949"/>
            <p:cNvSpPr>
              <a:spLocks/>
            </p:cNvSpPr>
            <p:nvPr/>
          </p:nvSpPr>
          <p:spPr bwMode="auto">
            <a:xfrm>
              <a:off x="4548" y="694"/>
              <a:ext cx="506" cy="508"/>
            </a:xfrm>
            <a:custGeom>
              <a:avLst/>
              <a:gdLst>
                <a:gd name="T0" fmla="*/ 278 w 506"/>
                <a:gd name="T1" fmla="*/ 506 h 508"/>
                <a:gd name="T2" fmla="*/ 328 w 506"/>
                <a:gd name="T3" fmla="*/ 496 h 508"/>
                <a:gd name="T4" fmla="*/ 374 w 506"/>
                <a:gd name="T5" fmla="*/ 476 h 508"/>
                <a:gd name="T6" fmla="*/ 414 w 506"/>
                <a:gd name="T7" fmla="*/ 450 h 508"/>
                <a:gd name="T8" fmla="*/ 448 w 506"/>
                <a:gd name="T9" fmla="*/ 414 h 508"/>
                <a:gd name="T10" fmla="*/ 476 w 506"/>
                <a:gd name="T11" fmla="*/ 374 h 508"/>
                <a:gd name="T12" fmla="*/ 496 w 506"/>
                <a:gd name="T13" fmla="*/ 328 h 508"/>
                <a:gd name="T14" fmla="*/ 506 w 506"/>
                <a:gd name="T15" fmla="*/ 280 h 508"/>
                <a:gd name="T16" fmla="*/ 506 w 506"/>
                <a:gd name="T17" fmla="*/ 228 h 508"/>
                <a:gd name="T18" fmla="*/ 496 w 506"/>
                <a:gd name="T19" fmla="*/ 178 h 508"/>
                <a:gd name="T20" fmla="*/ 476 w 506"/>
                <a:gd name="T21" fmla="*/ 132 h 508"/>
                <a:gd name="T22" fmla="*/ 448 w 506"/>
                <a:gd name="T23" fmla="*/ 92 h 508"/>
                <a:gd name="T24" fmla="*/ 414 w 506"/>
                <a:gd name="T25" fmla="*/ 58 h 508"/>
                <a:gd name="T26" fmla="*/ 374 w 506"/>
                <a:gd name="T27" fmla="*/ 30 h 508"/>
                <a:gd name="T28" fmla="*/ 328 w 506"/>
                <a:gd name="T29" fmla="*/ 12 h 508"/>
                <a:gd name="T30" fmla="*/ 278 w 506"/>
                <a:gd name="T31" fmla="*/ 2 h 508"/>
                <a:gd name="T32" fmla="*/ 226 w 506"/>
                <a:gd name="T33" fmla="*/ 2 h 508"/>
                <a:gd name="T34" fmla="*/ 178 w 506"/>
                <a:gd name="T35" fmla="*/ 12 h 508"/>
                <a:gd name="T36" fmla="*/ 132 w 506"/>
                <a:gd name="T37" fmla="*/ 30 h 508"/>
                <a:gd name="T38" fmla="*/ 92 w 506"/>
                <a:gd name="T39" fmla="*/ 58 h 508"/>
                <a:gd name="T40" fmla="*/ 58 w 506"/>
                <a:gd name="T41" fmla="*/ 92 h 508"/>
                <a:gd name="T42" fmla="*/ 30 w 506"/>
                <a:gd name="T43" fmla="*/ 132 h 508"/>
                <a:gd name="T44" fmla="*/ 10 w 506"/>
                <a:gd name="T45" fmla="*/ 178 h 508"/>
                <a:gd name="T46" fmla="*/ 0 w 506"/>
                <a:gd name="T47" fmla="*/ 228 h 508"/>
                <a:gd name="T48" fmla="*/ 0 w 506"/>
                <a:gd name="T49" fmla="*/ 280 h 508"/>
                <a:gd name="T50" fmla="*/ 10 w 506"/>
                <a:gd name="T51" fmla="*/ 328 h 508"/>
                <a:gd name="T52" fmla="*/ 30 w 506"/>
                <a:gd name="T53" fmla="*/ 374 h 508"/>
                <a:gd name="T54" fmla="*/ 58 w 506"/>
                <a:gd name="T55" fmla="*/ 414 h 508"/>
                <a:gd name="T56" fmla="*/ 92 w 506"/>
                <a:gd name="T57" fmla="*/ 450 h 508"/>
                <a:gd name="T58" fmla="*/ 132 w 506"/>
                <a:gd name="T59" fmla="*/ 476 h 508"/>
                <a:gd name="T60" fmla="*/ 178 w 506"/>
                <a:gd name="T61" fmla="*/ 496 h 508"/>
                <a:gd name="T62" fmla="*/ 226 w 506"/>
                <a:gd name="T63" fmla="*/ 50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6"/>
                <a:gd name="T97" fmla="*/ 0 h 508"/>
                <a:gd name="T98" fmla="*/ 506 w 506"/>
                <a:gd name="T99" fmla="*/ 508 h 5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6" h="508">
                  <a:moveTo>
                    <a:pt x="252" y="508"/>
                  </a:moveTo>
                  <a:lnTo>
                    <a:pt x="278" y="506"/>
                  </a:lnTo>
                  <a:lnTo>
                    <a:pt x="304" y="502"/>
                  </a:lnTo>
                  <a:lnTo>
                    <a:pt x="328" y="496"/>
                  </a:lnTo>
                  <a:lnTo>
                    <a:pt x="352" y="488"/>
                  </a:lnTo>
                  <a:lnTo>
                    <a:pt x="374" y="476"/>
                  </a:lnTo>
                  <a:lnTo>
                    <a:pt x="394" y="464"/>
                  </a:lnTo>
                  <a:lnTo>
                    <a:pt x="414" y="450"/>
                  </a:lnTo>
                  <a:lnTo>
                    <a:pt x="432" y="432"/>
                  </a:lnTo>
                  <a:lnTo>
                    <a:pt x="448" y="414"/>
                  </a:lnTo>
                  <a:lnTo>
                    <a:pt x="464" y="396"/>
                  </a:lnTo>
                  <a:lnTo>
                    <a:pt x="476" y="374"/>
                  </a:lnTo>
                  <a:lnTo>
                    <a:pt x="486" y="352"/>
                  </a:lnTo>
                  <a:lnTo>
                    <a:pt x="496" y="328"/>
                  </a:lnTo>
                  <a:lnTo>
                    <a:pt x="502" y="304"/>
                  </a:lnTo>
                  <a:lnTo>
                    <a:pt x="506" y="280"/>
                  </a:lnTo>
                  <a:lnTo>
                    <a:pt x="506" y="254"/>
                  </a:lnTo>
                  <a:lnTo>
                    <a:pt x="506" y="228"/>
                  </a:lnTo>
                  <a:lnTo>
                    <a:pt x="502" y="202"/>
                  </a:lnTo>
                  <a:lnTo>
                    <a:pt x="496" y="178"/>
                  </a:lnTo>
                  <a:lnTo>
                    <a:pt x="486" y="154"/>
                  </a:lnTo>
                  <a:lnTo>
                    <a:pt x="476" y="132"/>
                  </a:lnTo>
                  <a:lnTo>
                    <a:pt x="464" y="112"/>
                  </a:lnTo>
                  <a:lnTo>
                    <a:pt x="448" y="92"/>
                  </a:lnTo>
                  <a:lnTo>
                    <a:pt x="432" y="74"/>
                  </a:lnTo>
                  <a:lnTo>
                    <a:pt x="414" y="58"/>
                  </a:lnTo>
                  <a:lnTo>
                    <a:pt x="394" y="44"/>
                  </a:lnTo>
                  <a:lnTo>
                    <a:pt x="374" y="30"/>
                  </a:lnTo>
                  <a:lnTo>
                    <a:pt x="352" y="20"/>
                  </a:lnTo>
                  <a:lnTo>
                    <a:pt x="328" y="12"/>
                  </a:lnTo>
                  <a:lnTo>
                    <a:pt x="304" y="6"/>
                  </a:lnTo>
                  <a:lnTo>
                    <a:pt x="278" y="2"/>
                  </a:lnTo>
                  <a:lnTo>
                    <a:pt x="252" y="0"/>
                  </a:lnTo>
                  <a:lnTo>
                    <a:pt x="226" y="2"/>
                  </a:lnTo>
                  <a:lnTo>
                    <a:pt x="202" y="6"/>
                  </a:lnTo>
                  <a:lnTo>
                    <a:pt x="178" y="12"/>
                  </a:lnTo>
                  <a:lnTo>
                    <a:pt x="154" y="20"/>
                  </a:lnTo>
                  <a:lnTo>
                    <a:pt x="132" y="30"/>
                  </a:lnTo>
                  <a:lnTo>
                    <a:pt x="112" y="44"/>
                  </a:lnTo>
                  <a:lnTo>
                    <a:pt x="92" y="58"/>
                  </a:lnTo>
                  <a:lnTo>
                    <a:pt x="74" y="74"/>
                  </a:lnTo>
                  <a:lnTo>
                    <a:pt x="58" y="92"/>
                  </a:lnTo>
                  <a:lnTo>
                    <a:pt x="42" y="112"/>
                  </a:lnTo>
                  <a:lnTo>
                    <a:pt x="30" y="132"/>
                  </a:lnTo>
                  <a:lnTo>
                    <a:pt x="20" y="154"/>
                  </a:lnTo>
                  <a:lnTo>
                    <a:pt x="10" y="178"/>
                  </a:lnTo>
                  <a:lnTo>
                    <a:pt x="4" y="202"/>
                  </a:lnTo>
                  <a:lnTo>
                    <a:pt x="0" y="228"/>
                  </a:lnTo>
                  <a:lnTo>
                    <a:pt x="0" y="254"/>
                  </a:lnTo>
                  <a:lnTo>
                    <a:pt x="0" y="280"/>
                  </a:lnTo>
                  <a:lnTo>
                    <a:pt x="4" y="304"/>
                  </a:lnTo>
                  <a:lnTo>
                    <a:pt x="10" y="328"/>
                  </a:lnTo>
                  <a:lnTo>
                    <a:pt x="20" y="352"/>
                  </a:lnTo>
                  <a:lnTo>
                    <a:pt x="30" y="374"/>
                  </a:lnTo>
                  <a:lnTo>
                    <a:pt x="42" y="396"/>
                  </a:lnTo>
                  <a:lnTo>
                    <a:pt x="58" y="414"/>
                  </a:lnTo>
                  <a:lnTo>
                    <a:pt x="74" y="432"/>
                  </a:lnTo>
                  <a:lnTo>
                    <a:pt x="92" y="450"/>
                  </a:lnTo>
                  <a:lnTo>
                    <a:pt x="112" y="464"/>
                  </a:lnTo>
                  <a:lnTo>
                    <a:pt x="132" y="476"/>
                  </a:lnTo>
                  <a:lnTo>
                    <a:pt x="154" y="488"/>
                  </a:lnTo>
                  <a:lnTo>
                    <a:pt x="178" y="496"/>
                  </a:lnTo>
                  <a:lnTo>
                    <a:pt x="202" y="502"/>
                  </a:lnTo>
                  <a:lnTo>
                    <a:pt x="226" y="506"/>
                  </a:lnTo>
                  <a:lnTo>
                    <a:pt x="252" y="508"/>
                  </a:lnTo>
                  <a:close/>
                </a:path>
              </a:pathLst>
            </a:custGeom>
            <a:solidFill>
              <a:srgbClr val="DBB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7" name="Freeform 2950"/>
            <p:cNvSpPr>
              <a:spLocks/>
            </p:cNvSpPr>
            <p:nvPr/>
          </p:nvSpPr>
          <p:spPr bwMode="auto">
            <a:xfrm>
              <a:off x="4552" y="700"/>
              <a:ext cx="498" cy="496"/>
            </a:xfrm>
            <a:custGeom>
              <a:avLst/>
              <a:gdLst>
                <a:gd name="T0" fmla="*/ 274 w 498"/>
                <a:gd name="T1" fmla="*/ 494 h 496"/>
                <a:gd name="T2" fmla="*/ 322 w 498"/>
                <a:gd name="T3" fmla="*/ 484 h 496"/>
                <a:gd name="T4" fmla="*/ 368 w 498"/>
                <a:gd name="T5" fmla="*/ 466 h 496"/>
                <a:gd name="T6" fmla="*/ 406 w 498"/>
                <a:gd name="T7" fmla="*/ 438 h 496"/>
                <a:gd name="T8" fmla="*/ 440 w 498"/>
                <a:gd name="T9" fmla="*/ 406 h 496"/>
                <a:gd name="T10" fmla="*/ 468 w 498"/>
                <a:gd name="T11" fmla="*/ 366 h 496"/>
                <a:gd name="T12" fmla="*/ 486 w 498"/>
                <a:gd name="T13" fmla="*/ 322 h 496"/>
                <a:gd name="T14" fmla="*/ 496 w 498"/>
                <a:gd name="T15" fmla="*/ 272 h 496"/>
                <a:gd name="T16" fmla="*/ 496 w 498"/>
                <a:gd name="T17" fmla="*/ 222 h 496"/>
                <a:gd name="T18" fmla="*/ 486 w 498"/>
                <a:gd name="T19" fmla="*/ 174 h 496"/>
                <a:gd name="T20" fmla="*/ 468 w 498"/>
                <a:gd name="T21" fmla="*/ 128 h 496"/>
                <a:gd name="T22" fmla="*/ 440 w 498"/>
                <a:gd name="T23" fmla="*/ 90 h 496"/>
                <a:gd name="T24" fmla="*/ 406 w 498"/>
                <a:gd name="T25" fmla="*/ 56 h 496"/>
                <a:gd name="T26" fmla="*/ 368 w 498"/>
                <a:gd name="T27" fmla="*/ 28 h 496"/>
                <a:gd name="T28" fmla="*/ 322 w 498"/>
                <a:gd name="T29" fmla="*/ 10 h 496"/>
                <a:gd name="T30" fmla="*/ 274 w 498"/>
                <a:gd name="T31" fmla="*/ 0 h 496"/>
                <a:gd name="T32" fmla="*/ 224 w 498"/>
                <a:gd name="T33" fmla="*/ 0 h 496"/>
                <a:gd name="T34" fmla="*/ 176 w 498"/>
                <a:gd name="T35" fmla="*/ 10 h 496"/>
                <a:gd name="T36" fmla="*/ 130 w 498"/>
                <a:gd name="T37" fmla="*/ 28 h 496"/>
                <a:gd name="T38" fmla="*/ 90 w 498"/>
                <a:gd name="T39" fmla="*/ 56 h 496"/>
                <a:gd name="T40" fmla="*/ 58 w 498"/>
                <a:gd name="T41" fmla="*/ 90 h 496"/>
                <a:gd name="T42" fmla="*/ 30 w 498"/>
                <a:gd name="T43" fmla="*/ 128 h 496"/>
                <a:gd name="T44" fmla="*/ 12 w 498"/>
                <a:gd name="T45" fmla="*/ 174 h 496"/>
                <a:gd name="T46" fmla="*/ 2 w 498"/>
                <a:gd name="T47" fmla="*/ 222 h 496"/>
                <a:gd name="T48" fmla="*/ 2 w 498"/>
                <a:gd name="T49" fmla="*/ 272 h 496"/>
                <a:gd name="T50" fmla="*/ 12 w 498"/>
                <a:gd name="T51" fmla="*/ 322 h 496"/>
                <a:gd name="T52" fmla="*/ 30 w 498"/>
                <a:gd name="T53" fmla="*/ 366 h 496"/>
                <a:gd name="T54" fmla="*/ 58 w 498"/>
                <a:gd name="T55" fmla="*/ 406 h 496"/>
                <a:gd name="T56" fmla="*/ 90 w 498"/>
                <a:gd name="T57" fmla="*/ 438 h 496"/>
                <a:gd name="T58" fmla="*/ 130 w 498"/>
                <a:gd name="T59" fmla="*/ 466 h 496"/>
                <a:gd name="T60" fmla="*/ 176 w 498"/>
                <a:gd name="T61" fmla="*/ 484 h 496"/>
                <a:gd name="T62" fmla="*/ 224 w 498"/>
                <a:gd name="T63" fmla="*/ 494 h 4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
                <a:gd name="T97" fmla="*/ 0 h 496"/>
                <a:gd name="T98" fmla="*/ 498 w 498"/>
                <a:gd name="T99" fmla="*/ 496 h 4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 h="496">
                  <a:moveTo>
                    <a:pt x="248" y="496"/>
                  </a:moveTo>
                  <a:lnTo>
                    <a:pt x="274" y="494"/>
                  </a:lnTo>
                  <a:lnTo>
                    <a:pt x="298" y="490"/>
                  </a:lnTo>
                  <a:lnTo>
                    <a:pt x="322" y="484"/>
                  </a:lnTo>
                  <a:lnTo>
                    <a:pt x="346" y="476"/>
                  </a:lnTo>
                  <a:lnTo>
                    <a:pt x="368" y="466"/>
                  </a:lnTo>
                  <a:lnTo>
                    <a:pt x="388" y="454"/>
                  </a:lnTo>
                  <a:lnTo>
                    <a:pt x="406" y="438"/>
                  </a:lnTo>
                  <a:lnTo>
                    <a:pt x="424" y="422"/>
                  </a:lnTo>
                  <a:lnTo>
                    <a:pt x="440" y="406"/>
                  </a:lnTo>
                  <a:lnTo>
                    <a:pt x="454" y="386"/>
                  </a:lnTo>
                  <a:lnTo>
                    <a:pt x="468" y="366"/>
                  </a:lnTo>
                  <a:lnTo>
                    <a:pt x="478" y="344"/>
                  </a:lnTo>
                  <a:lnTo>
                    <a:pt x="486" y="322"/>
                  </a:lnTo>
                  <a:lnTo>
                    <a:pt x="492" y="298"/>
                  </a:lnTo>
                  <a:lnTo>
                    <a:pt x="496" y="272"/>
                  </a:lnTo>
                  <a:lnTo>
                    <a:pt x="498" y="248"/>
                  </a:lnTo>
                  <a:lnTo>
                    <a:pt x="496" y="222"/>
                  </a:lnTo>
                  <a:lnTo>
                    <a:pt x="492" y="198"/>
                  </a:lnTo>
                  <a:lnTo>
                    <a:pt x="486" y="174"/>
                  </a:lnTo>
                  <a:lnTo>
                    <a:pt x="478" y="150"/>
                  </a:lnTo>
                  <a:lnTo>
                    <a:pt x="468" y="128"/>
                  </a:lnTo>
                  <a:lnTo>
                    <a:pt x="454" y="108"/>
                  </a:lnTo>
                  <a:lnTo>
                    <a:pt x="440" y="90"/>
                  </a:lnTo>
                  <a:lnTo>
                    <a:pt x="424" y="72"/>
                  </a:lnTo>
                  <a:lnTo>
                    <a:pt x="406" y="56"/>
                  </a:lnTo>
                  <a:lnTo>
                    <a:pt x="388" y="42"/>
                  </a:lnTo>
                  <a:lnTo>
                    <a:pt x="368" y="28"/>
                  </a:lnTo>
                  <a:lnTo>
                    <a:pt x="346" y="18"/>
                  </a:lnTo>
                  <a:lnTo>
                    <a:pt x="322" y="10"/>
                  </a:lnTo>
                  <a:lnTo>
                    <a:pt x="298" y="4"/>
                  </a:lnTo>
                  <a:lnTo>
                    <a:pt x="274" y="0"/>
                  </a:lnTo>
                  <a:lnTo>
                    <a:pt x="248" y="0"/>
                  </a:lnTo>
                  <a:lnTo>
                    <a:pt x="224" y="0"/>
                  </a:lnTo>
                  <a:lnTo>
                    <a:pt x="198" y="4"/>
                  </a:lnTo>
                  <a:lnTo>
                    <a:pt x="176" y="10"/>
                  </a:lnTo>
                  <a:lnTo>
                    <a:pt x="152" y="18"/>
                  </a:lnTo>
                  <a:lnTo>
                    <a:pt x="130" y="28"/>
                  </a:lnTo>
                  <a:lnTo>
                    <a:pt x="110" y="42"/>
                  </a:lnTo>
                  <a:lnTo>
                    <a:pt x="90" y="56"/>
                  </a:lnTo>
                  <a:lnTo>
                    <a:pt x="74" y="72"/>
                  </a:lnTo>
                  <a:lnTo>
                    <a:pt x="58" y="90"/>
                  </a:lnTo>
                  <a:lnTo>
                    <a:pt x="42" y="108"/>
                  </a:lnTo>
                  <a:lnTo>
                    <a:pt x="30" y="128"/>
                  </a:lnTo>
                  <a:lnTo>
                    <a:pt x="20" y="150"/>
                  </a:lnTo>
                  <a:lnTo>
                    <a:pt x="12" y="174"/>
                  </a:lnTo>
                  <a:lnTo>
                    <a:pt x="6" y="198"/>
                  </a:lnTo>
                  <a:lnTo>
                    <a:pt x="2" y="222"/>
                  </a:lnTo>
                  <a:lnTo>
                    <a:pt x="0" y="248"/>
                  </a:lnTo>
                  <a:lnTo>
                    <a:pt x="2" y="272"/>
                  </a:lnTo>
                  <a:lnTo>
                    <a:pt x="6" y="298"/>
                  </a:lnTo>
                  <a:lnTo>
                    <a:pt x="12" y="322"/>
                  </a:lnTo>
                  <a:lnTo>
                    <a:pt x="20" y="344"/>
                  </a:lnTo>
                  <a:lnTo>
                    <a:pt x="30" y="366"/>
                  </a:lnTo>
                  <a:lnTo>
                    <a:pt x="42" y="386"/>
                  </a:lnTo>
                  <a:lnTo>
                    <a:pt x="58" y="406"/>
                  </a:lnTo>
                  <a:lnTo>
                    <a:pt x="74" y="422"/>
                  </a:lnTo>
                  <a:lnTo>
                    <a:pt x="90" y="438"/>
                  </a:lnTo>
                  <a:lnTo>
                    <a:pt x="110" y="454"/>
                  </a:lnTo>
                  <a:lnTo>
                    <a:pt x="130" y="466"/>
                  </a:lnTo>
                  <a:lnTo>
                    <a:pt x="152" y="476"/>
                  </a:lnTo>
                  <a:lnTo>
                    <a:pt x="176" y="484"/>
                  </a:lnTo>
                  <a:lnTo>
                    <a:pt x="198" y="490"/>
                  </a:lnTo>
                  <a:lnTo>
                    <a:pt x="224" y="494"/>
                  </a:lnTo>
                  <a:lnTo>
                    <a:pt x="248" y="496"/>
                  </a:lnTo>
                  <a:close/>
                </a:path>
              </a:pathLst>
            </a:custGeom>
            <a:solidFill>
              <a:srgbClr val="DBB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8" name="Freeform 2951"/>
            <p:cNvSpPr>
              <a:spLocks/>
            </p:cNvSpPr>
            <p:nvPr/>
          </p:nvSpPr>
          <p:spPr bwMode="auto">
            <a:xfrm>
              <a:off x="4558" y="704"/>
              <a:ext cx="486" cy="486"/>
            </a:xfrm>
            <a:custGeom>
              <a:avLst/>
              <a:gdLst>
                <a:gd name="T0" fmla="*/ 268 w 486"/>
                <a:gd name="T1" fmla="*/ 486 h 486"/>
                <a:gd name="T2" fmla="*/ 316 w 486"/>
                <a:gd name="T3" fmla="*/ 476 h 486"/>
                <a:gd name="T4" fmla="*/ 358 w 486"/>
                <a:gd name="T5" fmla="*/ 456 h 486"/>
                <a:gd name="T6" fmla="*/ 398 w 486"/>
                <a:gd name="T7" fmla="*/ 430 h 486"/>
                <a:gd name="T8" fmla="*/ 430 w 486"/>
                <a:gd name="T9" fmla="*/ 398 h 486"/>
                <a:gd name="T10" fmla="*/ 456 w 486"/>
                <a:gd name="T11" fmla="*/ 360 h 486"/>
                <a:gd name="T12" fmla="*/ 476 w 486"/>
                <a:gd name="T13" fmla="*/ 316 h 486"/>
                <a:gd name="T14" fmla="*/ 484 w 486"/>
                <a:gd name="T15" fmla="*/ 268 h 486"/>
                <a:gd name="T16" fmla="*/ 484 w 486"/>
                <a:gd name="T17" fmla="*/ 218 h 486"/>
                <a:gd name="T18" fmla="*/ 476 w 486"/>
                <a:gd name="T19" fmla="*/ 170 h 486"/>
                <a:gd name="T20" fmla="*/ 456 w 486"/>
                <a:gd name="T21" fmla="*/ 128 h 486"/>
                <a:gd name="T22" fmla="*/ 430 w 486"/>
                <a:gd name="T23" fmla="*/ 88 h 486"/>
                <a:gd name="T24" fmla="*/ 398 w 486"/>
                <a:gd name="T25" fmla="*/ 56 h 486"/>
                <a:gd name="T26" fmla="*/ 358 w 486"/>
                <a:gd name="T27" fmla="*/ 30 h 486"/>
                <a:gd name="T28" fmla="*/ 316 w 486"/>
                <a:gd name="T29" fmla="*/ 12 h 486"/>
                <a:gd name="T30" fmla="*/ 268 w 486"/>
                <a:gd name="T31" fmla="*/ 2 h 486"/>
                <a:gd name="T32" fmla="*/ 218 w 486"/>
                <a:gd name="T33" fmla="*/ 2 h 486"/>
                <a:gd name="T34" fmla="*/ 170 w 486"/>
                <a:gd name="T35" fmla="*/ 12 h 486"/>
                <a:gd name="T36" fmla="*/ 128 w 486"/>
                <a:gd name="T37" fmla="*/ 30 h 486"/>
                <a:gd name="T38" fmla="*/ 88 w 486"/>
                <a:gd name="T39" fmla="*/ 56 h 486"/>
                <a:gd name="T40" fmla="*/ 56 w 486"/>
                <a:gd name="T41" fmla="*/ 88 h 486"/>
                <a:gd name="T42" fmla="*/ 30 w 486"/>
                <a:gd name="T43" fmla="*/ 128 h 486"/>
                <a:gd name="T44" fmla="*/ 10 w 486"/>
                <a:gd name="T45" fmla="*/ 170 h 486"/>
                <a:gd name="T46" fmla="*/ 2 w 486"/>
                <a:gd name="T47" fmla="*/ 218 h 486"/>
                <a:gd name="T48" fmla="*/ 2 w 486"/>
                <a:gd name="T49" fmla="*/ 268 h 486"/>
                <a:gd name="T50" fmla="*/ 10 w 486"/>
                <a:gd name="T51" fmla="*/ 316 h 486"/>
                <a:gd name="T52" fmla="*/ 30 w 486"/>
                <a:gd name="T53" fmla="*/ 360 h 486"/>
                <a:gd name="T54" fmla="*/ 56 w 486"/>
                <a:gd name="T55" fmla="*/ 398 h 486"/>
                <a:gd name="T56" fmla="*/ 88 w 486"/>
                <a:gd name="T57" fmla="*/ 430 h 486"/>
                <a:gd name="T58" fmla="*/ 128 w 486"/>
                <a:gd name="T59" fmla="*/ 456 h 486"/>
                <a:gd name="T60" fmla="*/ 170 w 486"/>
                <a:gd name="T61" fmla="*/ 476 h 486"/>
                <a:gd name="T62" fmla="*/ 218 w 486"/>
                <a:gd name="T63" fmla="*/ 486 h 4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6"/>
                <a:gd name="T97" fmla="*/ 0 h 486"/>
                <a:gd name="T98" fmla="*/ 486 w 486"/>
                <a:gd name="T99" fmla="*/ 486 h 4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6" h="486">
                  <a:moveTo>
                    <a:pt x="242" y="486"/>
                  </a:moveTo>
                  <a:lnTo>
                    <a:pt x="268" y="486"/>
                  </a:lnTo>
                  <a:lnTo>
                    <a:pt x="292" y="482"/>
                  </a:lnTo>
                  <a:lnTo>
                    <a:pt x="316" y="476"/>
                  </a:lnTo>
                  <a:lnTo>
                    <a:pt x="338" y="468"/>
                  </a:lnTo>
                  <a:lnTo>
                    <a:pt x="358" y="456"/>
                  </a:lnTo>
                  <a:lnTo>
                    <a:pt x="378" y="444"/>
                  </a:lnTo>
                  <a:lnTo>
                    <a:pt x="398" y="430"/>
                  </a:lnTo>
                  <a:lnTo>
                    <a:pt x="414" y="416"/>
                  </a:lnTo>
                  <a:lnTo>
                    <a:pt x="430" y="398"/>
                  </a:lnTo>
                  <a:lnTo>
                    <a:pt x="444" y="380"/>
                  </a:lnTo>
                  <a:lnTo>
                    <a:pt x="456" y="360"/>
                  </a:lnTo>
                  <a:lnTo>
                    <a:pt x="466" y="338"/>
                  </a:lnTo>
                  <a:lnTo>
                    <a:pt x="476" y="316"/>
                  </a:lnTo>
                  <a:lnTo>
                    <a:pt x="482" y="292"/>
                  </a:lnTo>
                  <a:lnTo>
                    <a:pt x="484" y="268"/>
                  </a:lnTo>
                  <a:lnTo>
                    <a:pt x="486" y="244"/>
                  </a:lnTo>
                  <a:lnTo>
                    <a:pt x="484" y="218"/>
                  </a:lnTo>
                  <a:lnTo>
                    <a:pt x="482" y="194"/>
                  </a:lnTo>
                  <a:lnTo>
                    <a:pt x="476" y="170"/>
                  </a:lnTo>
                  <a:lnTo>
                    <a:pt x="466" y="148"/>
                  </a:lnTo>
                  <a:lnTo>
                    <a:pt x="456" y="128"/>
                  </a:lnTo>
                  <a:lnTo>
                    <a:pt x="444" y="108"/>
                  </a:lnTo>
                  <a:lnTo>
                    <a:pt x="430" y="88"/>
                  </a:lnTo>
                  <a:lnTo>
                    <a:pt x="414" y="72"/>
                  </a:lnTo>
                  <a:lnTo>
                    <a:pt x="398" y="56"/>
                  </a:lnTo>
                  <a:lnTo>
                    <a:pt x="378" y="42"/>
                  </a:lnTo>
                  <a:lnTo>
                    <a:pt x="358" y="30"/>
                  </a:lnTo>
                  <a:lnTo>
                    <a:pt x="338" y="20"/>
                  </a:lnTo>
                  <a:lnTo>
                    <a:pt x="316" y="12"/>
                  </a:lnTo>
                  <a:lnTo>
                    <a:pt x="292" y="6"/>
                  </a:lnTo>
                  <a:lnTo>
                    <a:pt x="268" y="2"/>
                  </a:lnTo>
                  <a:lnTo>
                    <a:pt x="242" y="0"/>
                  </a:lnTo>
                  <a:lnTo>
                    <a:pt x="218" y="2"/>
                  </a:lnTo>
                  <a:lnTo>
                    <a:pt x="194" y="6"/>
                  </a:lnTo>
                  <a:lnTo>
                    <a:pt x="170" y="12"/>
                  </a:lnTo>
                  <a:lnTo>
                    <a:pt x="148" y="20"/>
                  </a:lnTo>
                  <a:lnTo>
                    <a:pt x="128" y="30"/>
                  </a:lnTo>
                  <a:lnTo>
                    <a:pt x="106" y="42"/>
                  </a:lnTo>
                  <a:lnTo>
                    <a:pt x="88" y="56"/>
                  </a:lnTo>
                  <a:lnTo>
                    <a:pt x="72" y="72"/>
                  </a:lnTo>
                  <a:lnTo>
                    <a:pt x="56" y="88"/>
                  </a:lnTo>
                  <a:lnTo>
                    <a:pt x="42" y="108"/>
                  </a:lnTo>
                  <a:lnTo>
                    <a:pt x="30" y="128"/>
                  </a:lnTo>
                  <a:lnTo>
                    <a:pt x="18" y="148"/>
                  </a:lnTo>
                  <a:lnTo>
                    <a:pt x="10" y="170"/>
                  </a:lnTo>
                  <a:lnTo>
                    <a:pt x="4" y="194"/>
                  </a:lnTo>
                  <a:lnTo>
                    <a:pt x="2" y="218"/>
                  </a:lnTo>
                  <a:lnTo>
                    <a:pt x="0" y="244"/>
                  </a:lnTo>
                  <a:lnTo>
                    <a:pt x="2" y="268"/>
                  </a:lnTo>
                  <a:lnTo>
                    <a:pt x="4" y="292"/>
                  </a:lnTo>
                  <a:lnTo>
                    <a:pt x="10" y="316"/>
                  </a:lnTo>
                  <a:lnTo>
                    <a:pt x="18" y="338"/>
                  </a:lnTo>
                  <a:lnTo>
                    <a:pt x="30" y="360"/>
                  </a:lnTo>
                  <a:lnTo>
                    <a:pt x="42" y="380"/>
                  </a:lnTo>
                  <a:lnTo>
                    <a:pt x="56" y="398"/>
                  </a:lnTo>
                  <a:lnTo>
                    <a:pt x="72" y="416"/>
                  </a:lnTo>
                  <a:lnTo>
                    <a:pt x="88" y="430"/>
                  </a:lnTo>
                  <a:lnTo>
                    <a:pt x="106" y="444"/>
                  </a:lnTo>
                  <a:lnTo>
                    <a:pt x="128" y="456"/>
                  </a:lnTo>
                  <a:lnTo>
                    <a:pt x="148" y="468"/>
                  </a:lnTo>
                  <a:lnTo>
                    <a:pt x="170" y="476"/>
                  </a:lnTo>
                  <a:lnTo>
                    <a:pt x="194" y="482"/>
                  </a:lnTo>
                  <a:lnTo>
                    <a:pt x="218" y="486"/>
                  </a:lnTo>
                  <a:lnTo>
                    <a:pt x="242" y="486"/>
                  </a:lnTo>
                  <a:close/>
                </a:path>
              </a:pathLst>
            </a:custGeom>
            <a:solidFill>
              <a:srgbClr val="DAAB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9" name="Freeform 2952"/>
            <p:cNvSpPr>
              <a:spLocks/>
            </p:cNvSpPr>
            <p:nvPr/>
          </p:nvSpPr>
          <p:spPr bwMode="auto">
            <a:xfrm>
              <a:off x="4564" y="710"/>
              <a:ext cx="474" cy="474"/>
            </a:xfrm>
            <a:custGeom>
              <a:avLst/>
              <a:gdLst>
                <a:gd name="T0" fmla="*/ 262 w 474"/>
                <a:gd name="T1" fmla="*/ 474 h 474"/>
                <a:gd name="T2" fmla="*/ 308 w 474"/>
                <a:gd name="T3" fmla="*/ 464 h 474"/>
                <a:gd name="T4" fmla="*/ 350 w 474"/>
                <a:gd name="T5" fmla="*/ 446 h 474"/>
                <a:gd name="T6" fmla="*/ 388 w 474"/>
                <a:gd name="T7" fmla="*/ 420 h 474"/>
                <a:gd name="T8" fmla="*/ 420 w 474"/>
                <a:gd name="T9" fmla="*/ 388 h 474"/>
                <a:gd name="T10" fmla="*/ 446 w 474"/>
                <a:gd name="T11" fmla="*/ 350 h 474"/>
                <a:gd name="T12" fmla="*/ 464 w 474"/>
                <a:gd name="T13" fmla="*/ 308 h 474"/>
                <a:gd name="T14" fmla="*/ 474 w 474"/>
                <a:gd name="T15" fmla="*/ 262 h 474"/>
                <a:gd name="T16" fmla="*/ 474 w 474"/>
                <a:gd name="T17" fmla="*/ 212 h 474"/>
                <a:gd name="T18" fmla="*/ 464 w 474"/>
                <a:gd name="T19" fmla="*/ 166 h 474"/>
                <a:gd name="T20" fmla="*/ 446 w 474"/>
                <a:gd name="T21" fmla="*/ 124 h 474"/>
                <a:gd name="T22" fmla="*/ 420 w 474"/>
                <a:gd name="T23" fmla="*/ 86 h 474"/>
                <a:gd name="T24" fmla="*/ 388 w 474"/>
                <a:gd name="T25" fmla="*/ 54 h 474"/>
                <a:gd name="T26" fmla="*/ 350 w 474"/>
                <a:gd name="T27" fmla="*/ 28 h 474"/>
                <a:gd name="T28" fmla="*/ 308 w 474"/>
                <a:gd name="T29" fmla="*/ 10 h 474"/>
                <a:gd name="T30" fmla="*/ 262 w 474"/>
                <a:gd name="T31" fmla="*/ 0 h 474"/>
                <a:gd name="T32" fmla="*/ 212 w 474"/>
                <a:gd name="T33" fmla="*/ 0 h 474"/>
                <a:gd name="T34" fmla="*/ 166 w 474"/>
                <a:gd name="T35" fmla="*/ 10 h 474"/>
                <a:gd name="T36" fmla="*/ 124 w 474"/>
                <a:gd name="T37" fmla="*/ 28 h 474"/>
                <a:gd name="T38" fmla="*/ 86 w 474"/>
                <a:gd name="T39" fmla="*/ 54 h 474"/>
                <a:gd name="T40" fmla="*/ 54 w 474"/>
                <a:gd name="T41" fmla="*/ 86 h 474"/>
                <a:gd name="T42" fmla="*/ 28 w 474"/>
                <a:gd name="T43" fmla="*/ 124 h 474"/>
                <a:gd name="T44" fmla="*/ 10 w 474"/>
                <a:gd name="T45" fmla="*/ 166 h 474"/>
                <a:gd name="T46" fmla="*/ 0 w 474"/>
                <a:gd name="T47" fmla="*/ 212 h 474"/>
                <a:gd name="T48" fmla="*/ 0 w 474"/>
                <a:gd name="T49" fmla="*/ 262 h 474"/>
                <a:gd name="T50" fmla="*/ 10 w 474"/>
                <a:gd name="T51" fmla="*/ 308 h 474"/>
                <a:gd name="T52" fmla="*/ 28 w 474"/>
                <a:gd name="T53" fmla="*/ 350 h 474"/>
                <a:gd name="T54" fmla="*/ 54 w 474"/>
                <a:gd name="T55" fmla="*/ 388 h 474"/>
                <a:gd name="T56" fmla="*/ 86 w 474"/>
                <a:gd name="T57" fmla="*/ 420 h 474"/>
                <a:gd name="T58" fmla="*/ 124 w 474"/>
                <a:gd name="T59" fmla="*/ 446 h 474"/>
                <a:gd name="T60" fmla="*/ 166 w 474"/>
                <a:gd name="T61" fmla="*/ 464 h 474"/>
                <a:gd name="T62" fmla="*/ 212 w 474"/>
                <a:gd name="T63" fmla="*/ 474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4"/>
                <a:gd name="T97" fmla="*/ 0 h 474"/>
                <a:gd name="T98" fmla="*/ 474 w 474"/>
                <a:gd name="T99" fmla="*/ 474 h 4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4" h="474">
                  <a:moveTo>
                    <a:pt x="236" y="474"/>
                  </a:moveTo>
                  <a:lnTo>
                    <a:pt x="262" y="474"/>
                  </a:lnTo>
                  <a:lnTo>
                    <a:pt x="284" y="470"/>
                  </a:lnTo>
                  <a:lnTo>
                    <a:pt x="308" y="464"/>
                  </a:lnTo>
                  <a:lnTo>
                    <a:pt x="330" y="456"/>
                  </a:lnTo>
                  <a:lnTo>
                    <a:pt x="350" y="446"/>
                  </a:lnTo>
                  <a:lnTo>
                    <a:pt x="370" y="434"/>
                  </a:lnTo>
                  <a:lnTo>
                    <a:pt x="388" y="420"/>
                  </a:lnTo>
                  <a:lnTo>
                    <a:pt x="406" y="406"/>
                  </a:lnTo>
                  <a:lnTo>
                    <a:pt x="420" y="388"/>
                  </a:lnTo>
                  <a:lnTo>
                    <a:pt x="434" y="370"/>
                  </a:lnTo>
                  <a:lnTo>
                    <a:pt x="446" y="350"/>
                  </a:lnTo>
                  <a:lnTo>
                    <a:pt x="456" y="330"/>
                  </a:lnTo>
                  <a:lnTo>
                    <a:pt x="464" y="308"/>
                  </a:lnTo>
                  <a:lnTo>
                    <a:pt x="470" y="284"/>
                  </a:lnTo>
                  <a:lnTo>
                    <a:pt x="474" y="262"/>
                  </a:lnTo>
                  <a:lnTo>
                    <a:pt x="474" y="238"/>
                  </a:lnTo>
                  <a:lnTo>
                    <a:pt x="474" y="212"/>
                  </a:lnTo>
                  <a:lnTo>
                    <a:pt x="470" y="190"/>
                  </a:lnTo>
                  <a:lnTo>
                    <a:pt x="464" y="166"/>
                  </a:lnTo>
                  <a:lnTo>
                    <a:pt x="456" y="144"/>
                  </a:lnTo>
                  <a:lnTo>
                    <a:pt x="446" y="124"/>
                  </a:lnTo>
                  <a:lnTo>
                    <a:pt x="434" y="104"/>
                  </a:lnTo>
                  <a:lnTo>
                    <a:pt x="420" y="86"/>
                  </a:lnTo>
                  <a:lnTo>
                    <a:pt x="406" y="68"/>
                  </a:lnTo>
                  <a:lnTo>
                    <a:pt x="388" y="54"/>
                  </a:lnTo>
                  <a:lnTo>
                    <a:pt x="370" y="40"/>
                  </a:lnTo>
                  <a:lnTo>
                    <a:pt x="350" y="28"/>
                  </a:lnTo>
                  <a:lnTo>
                    <a:pt x="330" y="18"/>
                  </a:lnTo>
                  <a:lnTo>
                    <a:pt x="308" y="10"/>
                  </a:lnTo>
                  <a:lnTo>
                    <a:pt x="284" y="4"/>
                  </a:lnTo>
                  <a:lnTo>
                    <a:pt x="262" y="0"/>
                  </a:lnTo>
                  <a:lnTo>
                    <a:pt x="236" y="0"/>
                  </a:lnTo>
                  <a:lnTo>
                    <a:pt x="212" y="0"/>
                  </a:lnTo>
                  <a:lnTo>
                    <a:pt x="190" y="4"/>
                  </a:lnTo>
                  <a:lnTo>
                    <a:pt x="166" y="10"/>
                  </a:lnTo>
                  <a:lnTo>
                    <a:pt x="144" y="18"/>
                  </a:lnTo>
                  <a:lnTo>
                    <a:pt x="124" y="28"/>
                  </a:lnTo>
                  <a:lnTo>
                    <a:pt x="104" y="40"/>
                  </a:lnTo>
                  <a:lnTo>
                    <a:pt x="86" y="54"/>
                  </a:lnTo>
                  <a:lnTo>
                    <a:pt x="68" y="68"/>
                  </a:lnTo>
                  <a:lnTo>
                    <a:pt x="54" y="86"/>
                  </a:lnTo>
                  <a:lnTo>
                    <a:pt x="40" y="104"/>
                  </a:lnTo>
                  <a:lnTo>
                    <a:pt x="28" y="124"/>
                  </a:lnTo>
                  <a:lnTo>
                    <a:pt x="18" y="144"/>
                  </a:lnTo>
                  <a:lnTo>
                    <a:pt x="10" y="166"/>
                  </a:lnTo>
                  <a:lnTo>
                    <a:pt x="4" y="190"/>
                  </a:lnTo>
                  <a:lnTo>
                    <a:pt x="0" y="212"/>
                  </a:lnTo>
                  <a:lnTo>
                    <a:pt x="0" y="238"/>
                  </a:lnTo>
                  <a:lnTo>
                    <a:pt x="0" y="262"/>
                  </a:lnTo>
                  <a:lnTo>
                    <a:pt x="4" y="284"/>
                  </a:lnTo>
                  <a:lnTo>
                    <a:pt x="10" y="308"/>
                  </a:lnTo>
                  <a:lnTo>
                    <a:pt x="18" y="330"/>
                  </a:lnTo>
                  <a:lnTo>
                    <a:pt x="28" y="350"/>
                  </a:lnTo>
                  <a:lnTo>
                    <a:pt x="40" y="370"/>
                  </a:lnTo>
                  <a:lnTo>
                    <a:pt x="54" y="388"/>
                  </a:lnTo>
                  <a:lnTo>
                    <a:pt x="68" y="406"/>
                  </a:lnTo>
                  <a:lnTo>
                    <a:pt x="86" y="420"/>
                  </a:lnTo>
                  <a:lnTo>
                    <a:pt x="104" y="434"/>
                  </a:lnTo>
                  <a:lnTo>
                    <a:pt x="124" y="446"/>
                  </a:lnTo>
                  <a:lnTo>
                    <a:pt x="144" y="456"/>
                  </a:lnTo>
                  <a:lnTo>
                    <a:pt x="166" y="464"/>
                  </a:lnTo>
                  <a:lnTo>
                    <a:pt x="190" y="470"/>
                  </a:lnTo>
                  <a:lnTo>
                    <a:pt x="212" y="474"/>
                  </a:lnTo>
                  <a:lnTo>
                    <a:pt x="236" y="474"/>
                  </a:lnTo>
                  <a:close/>
                </a:path>
              </a:pathLst>
            </a:custGeom>
            <a:solidFill>
              <a:srgbClr val="DAA7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0" name="Freeform 2953"/>
            <p:cNvSpPr>
              <a:spLocks/>
            </p:cNvSpPr>
            <p:nvPr/>
          </p:nvSpPr>
          <p:spPr bwMode="auto">
            <a:xfrm>
              <a:off x="4568" y="714"/>
              <a:ext cx="466" cy="466"/>
            </a:xfrm>
            <a:custGeom>
              <a:avLst/>
              <a:gdLst>
                <a:gd name="T0" fmla="*/ 256 w 466"/>
                <a:gd name="T1" fmla="*/ 464 h 466"/>
                <a:gd name="T2" fmla="*/ 302 w 466"/>
                <a:gd name="T3" fmla="*/ 456 h 466"/>
                <a:gd name="T4" fmla="*/ 344 w 466"/>
                <a:gd name="T5" fmla="*/ 438 h 466"/>
                <a:gd name="T6" fmla="*/ 380 w 466"/>
                <a:gd name="T7" fmla="*/ 412 h 466"/>
                <a:gd name="T8" fmla="*/ 412 w 466"/>
                <a:gd name="T9" fmla="*/ 380 h 466"/>
                <a:gd name="T10" fmla="*/ 438 w 466"/>
                <a:gd name="T11" fmla="*/ 344 h 466"/>
                <a:gd name="T12" fmla="*/ 456 w 466"/>
                <a:gd name="T13" fmla="*/ 302 h 466"/>
                <a:gd name="T14" fmla="*/ 464 w 466"/>
                <a:gd name="T15" fmla="*/ 256 h 466"/>
                <a:gd name="T16" fmla="*/ 464 w 466"/>
                <a:gd name="T17" fmla="*/ 210 h 466"/>
                <a:gd name="T18" fmla="*/ 456 w 466"/>
                <a:gd name="T19" fmla="*/ 164 h 466"/>
                <a:gd name="T20" fmla="*/ 438 w 466"/>
                <a:gd name="T21" fmla="*/ 122 h 466"/>
                <a:gd name="T22" fmla="*/ 412 w 466"/>
                <a:gd name="T23" fmla="*/ 84 h 466"/>
                <a:gd name="T24" fmla="*/ 380 w 466"/>
                <a:gd name="T25" fmla="*/ 54 h 466"/>
                <a:gd name="T26" fmla="*/ 344 w 466"/>
                <a:gd name="T27" fmla="*/ 28 h 466"/>
                <a:gd name="T28" fmla="*/ 302 w 466"/>
                <a:gd name="T29" fmla="*/ 10 h 466"/>
                <a:gd name="T30" fmla="*/ 256 w 466"/>
                <a:gd name="T31" fmla="*/ 2 h 466"/>
                <a:gd name="T32" fmla="*/ 210 w 466"/>
                <a:gd name="T33" fmla="*/ 2 h 466"/>
                <a:gd name="T34" fmla="*/ 164 w 466"/>
                <a:gd name="T35" fmla="*/ 10 h 466"/>
                <a:gd name="T36" fmla="*/ 122 w 466"/>
                <a:gd name="T37" fmla="*/ 28 h 466"/>
                <a:gd name="T38" fmla="*/ 84 w 466"/>
                <a:gd name="T39" fmla="*/ 54 h 466"/>
                <a:gd name="T40" fmla="*/ 54 w 466"/>
                <a:gd name="T41" fmla="*/ 84 h 466"/>
                <a:gd name="T42" fmla="*/ 28 w 466"/>
                <a:gd name="T43" fmla="*/ 122 h 466"/>
                <a:gd name="T44" fmla="*/ 10 w 466"/>
                <a:gd name="T45" fmla="*/ 164 h 466"/>
                <a:gd name="T46" fmla="*/ 2 w 466"/>
                <a:gd name="T47" fmla="*/ 210 h 466"/>
                <a:gd name="T48" fmla="*/ 2 w 466"/>
                <a:gd name="T49" fmla="*/ 256 h 466"/>
                <a:gd name="T50" fmla="*/ 10 w 466"/>
                <a:gd name="T51" fmla="*/ 302 h 466"/>
                <a:gd name="T52" fmla="*/ 28 w 466"/>
                <a:gd name="T53" fmla="*/ 344 h 466"/>
                <a:gd name="T54" fmla="*/ 54 w 466"/>
                <a:gd name="T55" fmla="*/ 380 h 466"/>
                <a:gd name="T56" fmla="*/ 84 w 466"/>
                <a:gd name="T57" fmla="*/ 412 h 466"/>
                <a:gd name="T58" fmla="*/ 122 w 466"/>
                <a:gd name="T59" fmla="*/ 438 h 466"/>
                <a:gd name="T60" fmla="*/ 164 w 466"/>
                <a:gd name="T61" fmla="*/ 456 h 466"/>
                <a:gd name="T62" fmla="*/ 210 w 466"/>
                <a:gd name="T63" fmla="*/ 464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6"/>
                <a:gd name="T97" fmla="*/ 0 h 466"/>
                <a:gd name="T98" fmla="*/ 466 w 46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6" h="466">
                  <a:moveTo>
                    <a:pt x="232" y="466"/>
                  </a:moveTo>
                  <a:lnTo>
                    <a:pt x="256" y="464"/>
                  </a:lnTo>
                  <a:lnTo>
                    <a:pt x="280" y="460"/>
                  </a:lnTo>
                  <a:lnTo>
                    <a:pt x="302" y="456"/>
                  </a:lnTo>
                  <a:lnTo>
                    <a:pt x="324" y="448"/>
                  </a:lnTo>
                  <a:lnTo>
                    <a:pt x="344" y="438"/>
                  </a:lnTo>
                  <a:lnTo>
                    <a:pt x="364" y="426"/>
                  </a:lnTo>
                  <a:lnTo>
                    <a:pt x="380" y="412"/>
                  </a:lnTo>
                  <a:lnTo>
                    <a:pt x="398" y="398"/>
                  </a:lnTo>
                  <a:lnTo>
                    <a:pt x="412" y="380"/>
                  </a:lnTo>
                  <a:lnTo>
                    <a:pt x="426" y="362"/>
                  </a:lnTo>
                  <a:lnTo>
                    <a:pt x="438" y="344"/>
                  </a:lnTo>
                  <a:lnTo>
                    <a:pt x="448" y="324"/>
                  </a:lnTo>
                  <a:lnTo>
                    <a:pt x="456" y="302"/>
                  </a:lnTo>
                  <a:lnTo>
                    <a:pt x="460" y="280"/>
                  </a:lnTo>
                  <a:lnTo>
                    <a:pt x="464" y="256"/>
                  </a:lnTo>
                  <a:lnTo>
                    <a:pt x="466" y="232"/>
                  </a:lnTo>
                  <a:lnTo>
                    <a:pt x="464" y="210"/>
                  </a:lnTo>
                  <a:lnTo>
                    <a:pt x="460" y="186"/>
                  </a:lnTo>
                  <a:lnTo>
                    <a:pt x="456" y="164"/>
                  </a:lnTo>
                  <a:lnTo>
                    <a:pt x="448" y="142"/>
                  </a:lnTo>
                  <a:lnTo>
                    <a:pt x="438" y="122"/>
                  </a:lnTo>
                  <a:lnTo>
                    <a:pt x="426" y="102"/>
                  </a:lnTo>
                  <a:lnTo>
                    <a:pt x="412" y="84"/>
                  </a:lnTo>
                  <a:lnTo>
                    <a:pt x="398" y="68"/>
                  </a:lnTo>
                  <a:lnTo>
                    <a:pt x="380" y="54"/>
                  </a:lnTo>
                  <a:lnTo>
                    <a:pt x="364" y="40"/>
                  </a:lnTo>
                  <a:lnTo>
                    <a:pt x="344" y="28"/>
                  </a:lnTo>
                  <a:lnTo>
                    <a:pt x="324" y="18"/>
                  </a:lnTo>
                  <a:lnTo>
                    <a:pt x="302" y="10"/>
                  </a:lnTo>
                  <a:lnTo>
                    <a:pt x="280" y="4"/>
                  </a:lnTo>
                  <a:lnTo>
                    <a:pt x="256" y="2"/>
                  </a:lnTo>
                  <a:lnTo>
                    <a:pt x="232" y="0"/>
                  </a:lnTo>
                  <a:lnTo>
                    <a:pt x="210" y="2"/>
                  </a:lnTo>
                  <a:lnTo>
                    <a:pt x="186" y="4"/>
                  </a:lnTo>
                  <a:lnTo>
                    <a:pt x="164" y="10"/>
                  </a:lnTo>
                  <a:lnTo>
                    <a:pt x="142" y="18"/>
                  </a:lnTo>
                  <a:lnTo>
                    <a:pt x="122" y="28"/>
                  </a:lnTo>
                  <a:lnTo>
                    <a:pt x="102" y="40"/>
                  </a:lnTo>
                  <a:lnTo>
                    <a:pt x="84" y="54"/>
                  </a:lnTo>
                  <a:lnTo>
                    <a:pt x="68" y="68"/>
                  </a:lnTo>
                  <a:lnTo>
                    <a:pt x="54" y="84"/>
                  </a:lnTo>
                  <a:lnTo>
                    <a:pt x="40" y="102"/>
                  </a:lnTo>
                  <a:lnTo>
                    <a:pt x="28" y="122"/>
                  </a:lnTo>
                  <a:lnTo>
                    <a:pt x="18" y="142"/>
                  </a:lnTo>
                  <a:lnTo>
                    <a:pt x="10" y="164"/>
                  </a:lnTo>
                  <a:lnTo>
                    <a:pt x="6" y="186"/>
                  </a:lnTo>
                  <a:lnTo>
                    <a:pt x="2" y="210"/>
                  </a:lnTo>
                  <a:lnTo>
                    <a:pt x="0" y="232"/>
                  </a:lnTo>
                  <a:lnTo>
                    <a:pt x="2" y="256"/>
                  </a:lnTo>
                  <a:lnTo>
                    <a:pt x="6" y="280"/>
                  </a:lnTo>
                  <a:lnTo>
                    <a:pt x="10" y="302"/>
                  </a:lnTo>
                  <a:lnTo>
                    <a:pt x="18" y="324"/>
                  </a:lnTo>
                  <a:lnTo>
                    <a:pt x="28" y="344"/>
                  </a:lnTo>
                  <a:lnTo>
                    <a:pt x="40" y="362"/>
                  </a:lnTo>
                  <a:lnTo>
                    <a:pt x="54" y="380"/>
                  </a:lnTo>
                  <a:lnTo>
                    <a:pt x="68" y="398"/>
                  </a:lnTo>
                  <a:lnTo>
                    <a:pt x="84" y="412"/>
                  </a:lnTo>
                  <a:lnTo>
                    <a:pt x="102" y="426"/>
                  </a:lnTo>
                  <a:lnTo>
                    <a:pt x="122" y="438"/>
                  </a:lnTo>
                  <a:lnTo>
                    <a:pt x="142" y="448"/>
                  </a:lnTo>
                  <a:lnTo>
                    <a:pt x="164" y="456"/>
                  </a:lnTo>
                  <a:lnTo>
                    <a:pt x="186" y="460"/>
                  </a:lnTo>
                  <a:lnTo>
                    <a:pt x="210" y="464"/>
                  </a:lnTo>
                  <a:lnTo>
                    <a:pt x="232" y="466"/>
                  </a:lnTo>
                  <a:close/>
                </a:path>
              </a:pathLst>
            </a:custGeom>
            <a:solidFill>
              <a:srgbClr val="D9A3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1" name="Freeform 2954"/>
            <p:cNvSpPr>
              <a:spLocks/>
            </p:cNvSpPr>
            <p:nvPr/>
          </p:nvSpPr>
          <p:spPr bwMode="auto">
            <a:xfrm>
              <a:off x="4574" y="720"/>
              <a:ext cx="454" cy="454"/>
            </a:xfrm>
            <a:custGeom>
              <a:avLst/>
              <a:gdLst>
                <a:gd name="T0" fmla="*/ 250 w 454"/>
                <a:gd name="T1" fmla="*/ 452 h 454"/>
                <a:gd name="T2" fmla="*/ 294 w 454"/>
                <a:gd name="T3" fmla="*/ 444 h 454"/>
                <a:gd name="T4" fmla="*/ 336 w 454"/>
                <a:gd name="T5" fmla="*/ 426 h 454"/>
                <a:gd name="T6" fmla="*/ 372 w 454"/>
                <a:gd name="T7" fmla="*/ 402 h 454"/>
                <a:gd name="T8" fmla="*/ 402 w 454"/>
                <a:gd name="T9" fmla="*/ 372 h 454"/>
                <a:gd name="T10" fmla="*/ 426 w 454"/>
                <a:gd name="T11" fmla="*/ 336 h 454"/>
                <a:gd name="T12" fmla="*/ 444 w 454"/>
                <a:gd name="T13" fmla="*/ 294 h 454"/>
                <a:gd name="T14" fmla="*/ 454 w 454"/>
                <a:gd name="T15" fmla="*/ 250 h 454"/>
                <a:gd name="T16" fmla="*/ 454 w 454"/>
                <a:gd name="T17" fmla="*/ 204 h 454"/>
                <a:gd name="T18" fmla="*/ 444 w 454"/>
                <a:gd name="T19" fmla="*/ 160 h 454"/>
                <a:gd name="T20" fmla="*/ 426 w 454"/>
                <a:gd name="T21" fmla="*/ 118 h 454"/>
                <a:gd name="T22" fmla="*/ 402 w 454"/>
                <a:gd name="T23" fmla="*/ 82 h 454"/>
                <a:gd name="T24" fmla="*/ 372 w 454"/>
                <a:gd name="T25" fmla="*/ 52 h 454"/>
                <a:gd name="T26" fmla="*/ 336 w 454"/>
                <a:gd name="T27" fmla="*/ 26 h 454"/>
                <a:gd name="T28" fmla="*/ 294 w 454"/>
                <a:gd name="T29" fmla="*/ 10 h 454"/>
                <a:gd name="T30" fmla="*/ 250 w 454"/>
                <a:gd name="T31" fmla="*/ 0 h 454"/>
                <a:gd name="T32" fmla="*/ 204 w 454"/>
                <a:gd name="T33" fmla="*/ 0 h 454"/>
                <a:gd name="T34" fmla="*/ 160 w 454"/>
                <a:gd name="T35" fmla="*/ 10 h 454"/>
                <a:gd name="T36" fmla="*/ 118 w 454"/>
                <a:gd name="T37" fmla="*/ 26 h 454"/>
                <a:gd name="T38" fmla="*/ 82 w 454"/>
                <a:gd name="T39" fmla="*/ 52 h 454"/>
                <a:gd name="T40" fmla="*/ 52 w 454"/>
                <a:gd name="T41" fmla="*/ 82 h 454"/>
                <a:gd name="T42" fmla="*/ 26 w 454"/>
                <a:gd name="T43" fmla="*/ 118 h 454"/>
                <a:gd name="T44" fmla="*/ 10 w 454"/>
                <a:gd name="T45" fmla="*/ 160 h 454"/>
                <a:gd name="T46" fmla="*/ 0 w 454"/>
                <a:gd name="T47" fmla="*/ 204 h 454"/>
                <a:gd name="T48" fmla="*/ 0 w 454"/>
                <a:gd name="T49" fmla="*/ 250 h 454"/>
                <a:gd name="T50" fmla="*/ 10 w 454"/>
                <a:gd name="T51" fmla="*/ 294 h 454"/>
                <a:gd name="T52" fmla="*/ 26 w 454"/>
                <a:gd name="T53" fmla="*/ 336 h 454"/>
                <a:gd name="T54" fmla="*/ 52 w 454"/>
                <a:gd name="T55" fmla="*/ 372 h 454"/>
                <a:gd name="T56" fmla="*/ 82 w 454"/>
                <a:gd name="T57" fmla="*/ 402 h 454"/>
                <a:gd name="T58" fmla="*/ 118 w 454"/>
                <a:gd name="T59" fmla="*/ 426 h 454"/>
                <a:gd name="T60" fmla="*/ 160 w 454"/>
                <a:gd name="T61" fmla="*/ 444 h 454"/>
                <a:gd name="T62" fmla="*/ 204 w 454"/>
                <a:gd name="T63" fmla="*/ 452 h 4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454"/>
                <a:gd name="T98" fmla="*/ 454 w 454"/>
                <a:gd name="T99" fmla="*/ 454 h 4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454">
                  <a:moveTo>
                    <a:pt x="226" y="454"/>
                  </a:moveTo>
                  <a:lnTo>
                    <a:pt x="250" y="452"/>
                  </a:lnTo>
                  <a:lnTo>
                    <a:pt x="272" y="450"/>
                  </a:lnTo>
                  <a:lnTo>
                    <a:pt x="294" y="444"/>
                  </a:lnTo>
                  <a:lnTo>
                    <a:pt x="316" y="436"/>
                  </a:lnTo>
                  <a:lnTo>
                    <a:pt x="336" y="426"/>
                  </a:lnTo>
                  <a:lnTo>
                    <a:pt x="354" y="416"/>
                  </a:lnTo>
                  <a:lnTo>
                    <a:pt x="372" y="402"/>
                  </a:lnTo>
                  <a:lnTo>
                    <a:pt x="388" y="388"/>
                  </a:lnTo>
                  <a:lnTo>
                    <a:pt x="402" y="372"/>
                  </a:lnTo>
                  <a:lnTo>
                    <a:pt x="416" y="354"/>
                  </a:lnTo>
                  <a:lnTo>
                    <a:pt x="426" y="336"/>
                  </a:lnTo>
                  <a:lnTo>
                    <a:pt x="436" y="316"/>
                  </a:lnTo>
                  <a:lnTo>
                    <a:pt x="444" y="294"/>
                  </a:lnTo>
                  <a:lnTo>
                    <a:pt x="450" y="272"/>
                  </a:lnTo>
                  <a:lnTo>
                    <a:pt x="454" y="250"/>
                  </a:lnTo>
                  <a:lnTo>
                    <a:pt x="454" y="226"/>
                  </a:lnTo>
                  <a:lnTo>
                    <a:pt x="454" y="204"/>
                  </a:lnTo>
                  <a:lnTo>
                    <a:pt x="450" y="180"/>
                  </a:lnTo>
                  <a:lnTo>
                    <a:pt x="444" y="160"/>
                  </a:lnTo>
                  <a:lnTo>
                    <a:pt x="436" y="138"/>
                  </a:lnTo>
                  <a:lnTo>
                    <a:pt x="426" y="118"/>
                  </a:lnTo>
                  <a:lnTo>
                    <a:pt x="416" y="100"/>
                  </a:lnTo>
                  <a:lnTo>
                    <a:pt x="402" y="82"/>
                  </a:lnTo>
                  <a:lnTo>
                    <a:pt x="388" y="66"/>
                  </a:lnTo>
                  <a:lnTo>
                    <a:pt x="372" y="52"/>
                  </a:lnTo>
                  <a:lnTo>
                    <a:pt x="354" y="38"/>
                  </a:lnTo>
                  <a:lnTo>
                    <a:pt x="336" y="26"/>
                  </a:lnTo>
                  <a:lnTo>
                    <a:pt x="316" y="18"/>
                  </a:lnTo>
                  <a:lnTo>
                    <a:pt x="294" y="10"/>
                  </a:lnTo>
                  <a:lnTo>
                    <a:pt x="272" y="4"/>
                  </a:lnTo>
                  <a:lnTo>
                    <a:pt x="250" y="0"/>
                  </a:lnTo>
                  <a:lnTo>
                    <a:pt x="226" y="0"/>
                  </a:lnTo>
                  <a:lnTo>
                    <a:pt x="204" y="0"/>
                  </a:lnTo>
                  <a:lnTo>
                    <a:pt x="182" y="4"/>
                  </a:lnTo>
                  <a:lnTo>
                    <a:pt x="160" y="10"/>
                  </a:lnTo>
                  <a:lnTo>
                    <a:pt x="138" y="18"/>
                  </a:lnTo>
                  <a:lnTo>
                    <a:pt x="118" y="26"/>
                  </a:lnTo>
                  <a:lnTo>
                    <a:pt x="100" y="38"/>
                  </a:lnTo>
                  <a:lnTo>
                    <a:pt x="82" y="52"/>
                  </a:lnTo>
                  <a:lnTo>
                    <a:pt x="66" y="66"/>
                  </a:lnTo>
                  <a:lnTo>
                    <a:pt x="52" y="82"/>
                  </a:lnTo>
                  <a:lnTo>
                    <a:pt x="38" y="100"/>
                  </a:lnTo>
                  <a:lnTo>
                    <a:pt x="26" y="118"/>
                  </a:lnTo>
                  <a:lnTo>
                    <a:pt x="18" y="138"/>
                  </a:lnTo>
                  <a:lnTo>
                    <a:pt x="10" y="160"/>
                  </a:lnTo>
                  <a:lnTo>
                    <a:pt x="4" y="180"/>
                  </a:lnTo>
                  <a:lnTo>
                    <a:pt x="0" y="204"/>
                  </a:lnTo>
                  <a:lnTo>
                    <a:pt x="0" y="226"/>
                  </a:lnTo>
                  <a:lnTo>
                    <a:pt x="0" y="250"/>
                  </a:lnTo>
                  <a:lnTo>
                    <a:pt x="4" y="272"/>
                  </a:lnTo>
                  <a:lnTo>
                    <a:pt x="10" y="294"/>
                  </a:lnTo>
                  <a:lnTo>
                    <a:pt x="18" y="316"/>
                  </a:lnTo>
                  <a:lnTo>
                    <a:pt x="26" y="336"/>
                  </a:lnTo>
                  <a:lnTo>
                    <a:pt x="38" y="354"/>
                  </a:lnTo>
                  <a:lnTo>
                    <a:pt x="52" y="372"/>
                  </a:lnTo>
                  <a:lnTo>
                    <a:pt x="66" y="388"/>
                  </a:lnTo>
                  <a:lnTo>
                    <a:pt x="82" y="402"/>
                  </a:lnTo>
                  <a:lnTo>
                    <a:pt x="100" y="416"/>
                  </a:lnTo>
                  <a:lnTo>
                    <a:pt x="118" y="426"/>
                  </a:lnTo>
                  <a:lnTo>
                    <a:pt x="138" y="436"/>
                  </a:lnTo>
                  <a:lnTo>
                    <a:pt x="160" y="444"/>
                  </a:lnTo>
                  <a:lnTo>
                    <a:pt x="182" y="450"/>
                  </a:lnTo>
                  <a:lnTo>
                    <a:pt x="204" y="452"/>
                  </a:lnTo>
                  <a:lnTo>
                    <a:pt x="226" y="454"/>
                  </a:lnTo>
                  <a:close/>
                </a:path>
              </a:pathLst>
            </a:custGeom>
            <a:solidFill>
              <a:srgbClr val="D99D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2" name="Freeform 2955"/>
            <p:cNvSpPr>
              <a:spLocks/>
            </p:cNvSpPr>
            <p:nvPr/>
          </p:nvSpPr>
          <p:spPr bwMode="auto">
            <a:xfrm>
              <a:off x="4578" y="724"/>
              <a:ext cx="446" cy="444"/>
            </a:xfrm>
            <a:custGeom>
              <a:avLst/>
              <a:gdLst>
                <a:gd name="T0" fmla="*/ 246 w 446"/>
                <a:gd name="T1" fmla="*/ 444 h 444"/>
                <a:gd name="T2" fmla="*/ 290 w 446"/>
                <a:gd name="T3" fmla="*/ 434 h 444"/>
                <a:gd name="T4" fmla="*/ 328 w 446"/>
                <a:gd name="T5" fmla="*/ 418 h 444"/>
                <a:gd name="T6" fmla="*/ 364 w 446"/>
                <a:gd name="T7" fmla="*/ 394 h 444"/>
                <a:gd name="T8" fmla="*/ 394 w 446"/>
                <a:gd name="T9" fmla="*/ 364 h 444"/>
                <a:gd name="T10" fmla="*/ 418 w 446"/>
                <a:gd name="T11" fmla="*/ 328 h 444"/>
                <a:gd name="T12" fmla="*/ 436 w 446"/>
                <a:gd name="T13" fmla="*/ 288 h 444"/>
                <a:gd name="T14" fmla="*/ 444 w 446"/>
                <a:gd name="T15" fmla="*/ 246 h 444"/>
                <a:gd name="T16" fmla="*/ 444 w 446"/>
                <a:gd name="T17" fmla="*/ 200 h 444"/>
                <a:gd name="T18" fmla="*/ 436 w 446"/>
                <a:gd name="T19" fmla="*/ 156 h 444"/>
                <a:gd name="T20" fmla="*/ 418 w 446"/>
                <a:gd name="T21" fmla="*/ 116 h 444"/>
                <a:gd name="T22" fmla="*/ 394 w 446"/>
                <a:gd name="T23" fmla="*/ 82 h 444"/>
                <a:gd name="T24" fmla="*/ 364 w 446"/>
                <a:gd name="T25" fmla="*/ 52 h 444"/>
                <a:gd name="T26" fmla="*/ 328 w 446"/>
                <a:gd name="T27" fmla="*/ 28 h 444"/>
                <a:gd name="T28" fmla="*/ 290 w 446"/>
                <a:gd name="T29" fmla="*/ 10 h 444"/>
                <a:gd name="T30" fmla="*/ 246 w 446"/>
                <a:gd name="T31" fmla="*/ 2 h 444"/>
                <a:gd name="T32" fmla="*/ 200 w 446"/>
                <a:gd name="T33" fmla="*/ 2 h 444"/>
                <a:gd name="T34" fmla="*/ 156 w 446"/>
                <a:gd name="T35" fmla="*/ 10 h 444"/>
                <a:gd name="T36" fmla="*/ 118 w 446"/>
                <a:gd name="T37" fmla="*/ 28 h 444"/>
                <a:gd name="T38" fmla="*/ 82 w 446"/>
                <a:gd name="T39" fmla="*/ 52 h 444"/>
                <a:gd name="T40" fmla="*/ 52 w 446"/>
                <a:gd name="T41" fmla="*/ 82 h 444"/>
                <a:gd name="T42" fmla="*/ 28 w 446"/>
                <a:gd name="T43" fmla="*/ 116 h 444"/>
                <a:gd name="T44" fmla="*/ 10 w 446"/>
                <a:gd name="T45" fmla="*/ 156 h 444"/>
                <a:gd name="T46" fmla="*/ 2 w 446"/>
                <a:gd name="T47" fmla="*/ 200 h 444"/>
                <a:gd name="T48" fmla="*/ 2 w 446"/>
                <a:gd name="T49" fmla="*/ 246 h 444"/>
                <a:gd name="T50" fmla="*/ 10 w 446"/>
                <a:gd name="T51" fmla="*/ 288 h 444"/>
                <a:gd name="T52" fmla="*/ 28 w 446"/>
                <a:gd name="T53" fmla="*/ 328 h 444"/>
                <a:gd name="T54" fmla="*/ 52 w 446"/>
                <a:gd name="T55" fmla="*/ 364 h 444"/>
                <a:gd name="T56" fmla="*/ 82 w 446"/>
                <a:gd name="T57" fmla="*/ 394 h 444"/>
                <a:gd name="T58" fmla="*/ 118 w 446"/>
                <a:gd name="T59" fmla="*/ 418 h 444"/>
                <a:gd name="T60" fmla="*/ 156 w 446"/>
                <a:gd name="T61" fmla="*/ 434 h 444"/>
                <a:gd name="T62" fmla="*/ 200 w 446"/>
                <a:gd name="T63" fmla="*/ 444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444"/>
                <a:gd name="T98" fmla="*/ 446 w 446"/>
                <a:gd name="T99" fmla="*/ 444 h 4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444">
                  <a:moveTo>
                    <a:pt x="222" y="444"/>
                  </a:moveTo>
                  <a:lnTo>
                    <a:pt x="246" y="444"/>
                  </a:lnTo>
                  <a:lnTo>
                    <a:pt x="268" y="440"/>
                  </a:lnTo>
                  <a:lnTo>
                    <a:pt x="290" y="434"/>
                  </a:lnTo>
                  <a:lnTo>
                    <a:pt x="310" y="428"/>
                  </a:lnTo>
                  <a:lnTo>
                    <a:pt x="328" y="418"/>
                  </a:lnTo>
                  <a:lnTo>
                    <a:pt x="348" y="406"/>
                  </a:lnTo>
                  <a:lnTo>
                    <a:pt x="364" y="394"/>
                  </a:lnTo>
                  <a:lnTo>
                    <a:pt x="380" y="380"/>
                  </a:lnTo>
                  <a:lnTo>
                    <a:pt x="394" y="364"/>
                  </a:lnTo>
                  <a:lnTo>
                    <a:pt x="408" y="346"/>
                  </a:lnTo>
                  <a:lnTo>
                    <a:pt x="418" y="328"/>
                  </a:lnTo>
                  <a:lnTo>
                    <a:pt x="428" y="310"/>
                  </a:lnTo>
                  <a:lnTo>
                    <a:pt x="436" y="288"/>
                  </a:lnTo>
                  <a:lnTo>
                    <a:pt x="440" y="268"/>
                  </a:lnTo>
                  <a:lnTo>
                    <a:pt x="444" y="246"/>
                  </a:lnTo>
                  <a:lnTo>
                    <a:pt x="446" y="222"/>
                  </a:lnTo>
                  <a:lnTo>
                    <a:pt x="444" y="200"/>
                  </a:lnTo>
                  <a:lnTo>
                    <a:pt x="440" y="178"/>
                  </a:lnTo>
                  <a:lnTo>
                    <a:pt x="436" y="156"/>
                  </a:lnTo>
                  <a:lnTo>
                    <a:pt x="428" y="136"/>
                  </a:lnTo>
                  <a:lnTo>
                    <a:pt x="418" y="116"/>
                  </a:lnTo>
                  <a:lnTo>
                    <a:pt x="408" y="98"/>
                  </a:lnTo>
                  <a:lnTo>
                    <a:pt x="394" y="82"/>
                  </a:lnTo>
                  <a:lnTo>
                    <a:pt x="380" y="66"/>
                  </a:lnTo>
                  <a:lnTo>
                    <a:pt x="364" y="52"/>
                  </a:lnTo>
                  <a:lnTo>
                    <a:pt x="348" y="38"/>
                  </a:lnTo>
                  <a:lnTo>
                    <a:pt x="328" y="28"/>
                  </a:lnTo>
                  <a:lnTo>
                    <a:pt x="310" y="18"/>
                  </a:lnTo>
                  <a:lnTo>
                    <a:pt x="290" y="10"/>
                  </a:lnTo>
                  <a:lnTo>
                    <a:pt x="268" y="4"/>
                  </a:lnTo>
                  <a:lnTo>
                    <a:pt x="246" y="2"/>
                  </a:lnTo>
                  <a:lnTo>
                    <a:pt x="222" y="0"/>
                  </a:lnTo>
                  <a:lnTo>
                    <a:pt x="200" y="2"/>
                  </a:lnTo>
                  <a:lnTo>
                    <a:pt x="178" y="4"/>
                  </a:lnTo>
                  <a:lnTo>
                    <a:pt x="156" y="10"/>
                  </a:lnTo>
                  <a:lnTo>
                    <a:pt x="136" y="18"/>
                  </a:lnTo>
                  <a:lnTo>
                    <a:pt x="118" y="28"/>
                  </a:lnTo>
                  <a:lnTo>
                    <a:pt x="98" y="38"/>
                  </a:lnTo>
                  <a:lnTo>
                    <a:pt x="82" y="52"/>
                  </a:lnTo>
                  <a:lnTo>
                    <a:pt x="66" y="66"/>
                  </a:lnTo>
                  <a:lnTo>
                    <a:pt x="52" y="82"/>
                  </a:lnTo>
                  <a:lnTo>
                    <a:pt x="38" y="98"/>
                  </a:lnTo>
                  <a:lnTo>
                    <a:pt x="28" y="116"/>
                  </a:lnTo>
                  <a:lnTo>
                    <a:pt x="18" y="136"/>
                  </a:lnTo>
                  <a:lnTo>
                    <a:pt x="10" y="156"/>
                  </a:lnTo>
                  <a:lnTo>
                    <a:pt x="6" y="178"/>
                  </a:lnTo>
                  <a:lnTo>
                    <a:pt x="2" y="200"/>
                  </a:lnTo>
                  <a:lnTo>
                    <a:pt x="0" y="222"/>
                  </a:lnTo>
                  <a:lnTo>
                    <a:pt x="2" y="246"/>
                  </a:lnTo>
                  <a:lnTo>
                    <a:pt x="6" y="268"/>
                  </a:lnTo>
                  <a:lnTo>
                    <a:pt x="10" y="288"/>
                  </a:lnTo>
                  <a:lnTo>
                    <a:pt x="18" y="310"/>
                  </a:lnTo>
                  <a:lnTo>
                    <a:pt x="28" y="328"/>
                  </a:lnTo>
                  <a:lnTo>
                    <a:pt x="38" y="346"/>
                  </a:lnTo>
                  <a:lnTo>
                    <a:pt x="52" y="364"/>
                  </a:lnTo>
                  <a:lnTo>
                    <a:pt x="66" y="380"/>
                  </a:lnTo>
                  <a:lnTo>
                    <a:pt x="82" y="394"/>
                  </a:lnTo>
                  <a:lnTo>
                    <a:pt x="98" y="406"/>
                  </a:lnTo>
                  <a:lnTo>
                    <a:pt x="118" y="418"/>
                  </a:lnTo>
                  <a:lnTo>
                    <a:pt x="136" y="428"/>
                  </a:lnTo>
                  <a:lnTo>
                    <a:pt x="156" y="434"/>
                  </a:lnTo>
                  <a:lnTo>
                    <a:pt x="178" y="440"/>
                  </a:lnTo>
                  <a:lnTo>
                    <a:pt x="200" y="444"/>
                  </a:lnTo>
                  <a:lnTo>
                    <a:pt x="222" y="444"/>
                  </a:lnTo>
                  <a:close/>
                </a:path>
              </a:pathLst>
            </a:custGeom>
            <a:solidFill>
              <a:srgbClr val="D99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3" name="Freeform 2956"/>
            <p:cNvSpPr>
              <a:spLocks/>
            </p:cNvSpPr>
            <p:nvPr/>
          </p:nvSpPr>
          <p:spPr bwMode="auto">
            <a:xfrm>
              <a:off x="4584" y="730"/>
              <a:ext cx="434" cy="434"/>
            </a:xfrm>
            <a:custGeom>
              <a:avLst/>
              <a:gdLst>
                <a:gd name="T0" fmla="*/ 240 w 434"/>
                <a:gd name="T1" fmla="*/ 432 h 434"/>
                <a:gd name="T2" fmla="*/ 282 w 434"/>
                <a:gd name="T3" fmla="*/ 424 h 434"/>
                <a:gd name="T4" fmla="*/ 320 w 434"/>
                <a:gd name="T5" fmla="*/ 408 h 434"/>
                <a:gd name="T6" fmla="*/ 356 w 434"/>
                <a:gd name="T7" fmla="*/ 384 h 434"/>
                <a:gd name="T8" fmla="*/ 384 w 434"/>
                <a:gd name="T9" fmla="*/ 354 h 434"/>
                <a:gd name="T10" fmla="*/ 408 w 434"/>
                <a:gd name="T11" fmla="*/ 320 h 434"/>
                <a:gd name="T12" fmla="*/ 424 w 434"/>
                <a:gd name="T13" fmla="*/ 280 h 434"/>
                <a:gd name="T14" fmla="*/ 432 w 434"/>
                <a:gd name="T15" fmla="*/ 238 h 434"/>
                <a:gd name="T16" fmla="*/ 432 w 434"/>
                <a:gd name="T17" fmla="*/ 194 h 434"/>
                <a:gd name="T18" fmla="*/ 424 w 434"/>
                <a:gd name="T19" fmla="*/ 152 h 434"/>
                <a:gd name="T20" fmla="*/ 408 w 434"/>
                <a:gd name="T21" fmla="*/ 112 h 434"/>
                <a:gd name="T22" fmla="*/ 384 w 434"/>
                <a:gd name="T23" fmla="*/ 78 h 434"/>
                <a:gd name="T24" fmla="*/ 356 w 434"/>
                <a:gd name="T25" fmla="*/ 48 h 434"/>
                <a:gd name="T26" fmla="*/ 320 w 434"/>
                <a:gd name="T27" fmla="*/ 26 h 434"/>
                <a:gd name="T28" fmla="*/ 282 w 434"/>
                <a:gd name="T29" fmla="*/ 10 h 434"/>
                <a:gd name="T30" fmla="*/ 240 w 434"/>
                <a:gd name="T31" fmla="*/ 0 h 434"/>
                <a:gd name="T32" fmla="*/ 194 w 434"/>
                <a:gd name="T33" fmla="*/ 0 h 434"/>
                <a:gd name="T34" fmla="*/ 152 w 434"/>
                <a:gd name="T35" fmla="*/ 10 h 434"/>
                <a:gd name="T36" fmla="*/ 114 w 434"/>
                <a:gd name="T37" fmla="*/ 26 h 434"/>
                <a:gd name="T38" fmla="*/ 78 w 434"/>
                <a:gd name="T39" fmla="*/ 48 h 434"/>
                <a:gd name="T40" fmla="*/ 50 w 434"/>
                <a:gd name="T41" fmla="*/ 78 h 434"/>
                <a:gd name="T42" fmla="*/ 26 w 434"/>
                <a:gd name="T43" fmla="*/ 112 h 434"/>
                <a:gd name="T44" fmla="*/ 10 w 434"/>
                <a:gd name="T45" fmla="*/ 152 h 434"/>
                <a:gd name="T46" fmla="*/ 2 w 434"/>
                <a:gd name="T47" fmla="*/ 194 h 434"/>
                <a:gd name="T48" fmla="*/ 2 w 434"/>
                <a:gd name="T49" fmla="*/ 238 h 434"/>
                <a:gd name="T50" fmla="*/ 10 w 434"/>
                <a:gd name="T51" fmla="*/ 280 h 434"/>
                <a:gd name="T52" fmla="*/ 26 w 434"/>
                <a:gd name="T53" fmla="*/ 320 h 434"/>
                <a:gd name="T54" fmla="*/ 50 w 434"/>
                <a:gd name="T55" fmla="*/ 354 h 434"/>
                <a:gd name="T56" fmla="*/ 78 w 434"/>
                <a:gd name="T57" fmla="*/ 384 h 434"/>
                <a:gd name="T58" fmla="*/ 114 w 434"/>
                <a:gd name="T59" fmla="*/ 408 h 434"/>
                <a:gd name="T60" fmla="*/ 152 w 434"/>
                <a:gd name="T61" fmla="*/ 424 h 434"/>
                <a:gd name="T62" fmla="*/ 194 w 434"/>
                <a:gd name="T63" fmla="*/ 432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4"/>
                <a:gd name="T97" fmla="*/ 0 h 434"/>
                <a:gd name="T98" fmla="*/ 434 w 434"/>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4" h="434">
                  <a:moveTo>
                    <a:pt x="218" y="434"/>
                  </a:moveTo>
                  <a:lnTo>
                    <a:pt x="240" y="432"/>
                  </a:lnTo>
                  <a:lnTo>
                    <a:pt x="260" y="428"/>
                  </a:lnTo>
                  <a:lnTo>
                    <a:pt x="282" y="424"/>
                  </a:lnTo>
                  <a:lnTo>
                    <a:pt x="302" y="416"/>
                  </a:lnTo>
                  <a:lnTo>
                    <a:pt x="320" y="408"/>
                  </a:lnTo>
                  <a:lnTo>
                    <a:pt x="338" y="396"/>
                  </a:lnTo>
                  <a:lnTo>
                    <a:pt x="356" y="384"/>
                  </a:lnTo>
                  <a:lnTo>
                    <a:pt x="370" y="370"/>
                  </a:lnTo>
                  <a:lnTo>
                    <a:pt x="384" y="354"/>
                  </a:lnTo>
                  <a:lnTo>
                    <a:pt x="396" y="338"/>
                  </a:lnTo>
                  <a:lnTo>
                    <a:pt x="408" y="320"/>
                  </a:lnTo>
                  <a:lnTo>
                    <a:pt x="416" y="300"/>
                  </a:lnTo>
                  <a:lnTo>
                    <a:pt x="424" y="280"/>
                  </a:lnTo>
                  <a:lnTo>
                    <a:pt x="430" y="260"/>
                  </a:lnTo>
                  <a:lnTo>
                    <a:pt x="432" y="238"/>
                  </a:lnTo>
                  <a:lnTo>
                    <a:pt x="434" y="216"/>
                  </a:lnTo>
                  <a:lnTo>
                    <a:pt x="432" y="194"/>
                  </a:lnTo>
                  <a:lnTo>
                    <a:pt x="430" y="172"/>
                  </a:lnTo>
                  <a:lnTo>
                    <a:pt x="424" y="152"/>
                  </a:lnTo>
                  <a:lnTo>
                    <a:pt x="416" y="132"/>
                  </a:lnTo>
                  <a:lnTo>
                    <a:pt x="408" y="112"/>
                  </a:lnTo>
                  <a:lnTo>
                    <a:pt x="396" y="96"/>
                  </a:lnTo>
                  <a:lnTo>
                    <a:pt x="384" y="78"/>
                  </a:lnTo>
                  <a:lnTo>
                    <a:pt x="370" y="62"/>
                  </a:lnTo>
                  <a:lnTo>
                    <a:pt x="356" y="48"/>
                  </a:lnTo>
                  <a:lnTo>
                    <a:pt x="338" y="36"/>
                  </a:lnTo>
                  <a:lnTo>
                    <a:pt x="320" y="26"/>
                  </a:lnTo>
                  <a:lnTo>
                    <a:pt x="302" y="16"/>
                  </a:lnTo>
                  <a:lnTo>
                    <a:pt x="282" y="10"/>
                  </a:lnTo>
                  <a:lnTo>
                    <a:pt x="260" y="4"/>
                  </a:lnTo>
                  <a:lnTo>
                    <a:pt x="240" y="0"/>
                  </a:lnTo>
                  <a:lnTo>
                    <a:pt x="218" y="0"/>
                  </a:lnTo>
                  <a:lnTo>
                    <a:pt x="194" y="0"/>
                  </a:lnTo>
                  <a:lnTo>
                    <a:pt x="174" y="4"/>
                  </a:lnTo>
                  <a:lnTo>
                    <a:pt x="152" y="10"/>
                  </a:lnTo>
                  <a:lnTo>
                    <a:pt x="132" y="16"/>
                  </a:lnTo>
                  <a:lnTo>
                    <a:pt x="114" y="26"/>
                  </a:lnTo>
                  <a:lnTo>
                    <a:pt x="96" y="36"/>
                  </a:lnTo>
                  <a:lnTo>
                    <a:pt x="78" y="48"/>
                  </a:lnTo>
                  <a:lnTo>
                    <a:pt x="64" y="62"/>
                  </a:lnTo>
                  <a:lnTo>
                    <a:pt x="50" y="78"/>
                  </a:lnTo>
                  <a:lnTo>
                    <a:pt x="38" y="96"/>
                  </a:lnTo>
                  <a:lnTo>
                    <a:pt x="26" y="112"/>
                  </a:lnTo>
                  <a:lnTo>
                    <a:pt x="18" y="132"/>
                  </a:lnTo>
                  <a:lnTo>
                    <a:pt x="10" y="152"/>
                  </a:lnTo>
                  <a:lnTo>
                    <a:pt x="4" y="172"/>
                  </a:lnTo>
                  <a:lnTo>
                    <a:pt x="2" y="194"/>
                  </a:lnTo>
                  <a:lnTo>
                    <a:pt x="0" y="216"/>
                  </a:lnTo>
                  <a:lnTo>
                    <a:pt x="2" y="238"/>
                  </a:lnTo>
                  <a:lnTo>
                    <a:pt x="4" y="260"/>
                  </a:lnTo>
                  <a:lnTo>
                    <a:pt x="10" y="280"/>
                  </a:lnTo>
                  <a:lnTo>
                    <a:pt x="18" y="300"/>
                  </a:lnTo>
                  <a:lnTo>
                    <a:pt x="26" y="320"/>
                  </a:lnTo>
                  <a:lnTo>
                    <a:pt x="38" y="338"/>
                  </a:lnTo>
                  <a:lnTo>
                    <a:pt x="50" y="354"/>
                  </a:lnTo>
                  <a:lnTo>
                    <a:pt x="64" y="370"/>
                  </a:lnTo>
                  <a:lnTo>
                    <a:pt x="78" y="384"/>
                  </a:lnTo>
                  <a:lnTo>
                    <a:pt x="96" y="396"/>
                  </a:lnTo>
                  <a:lnTo>
                    <a:pt x="114" y="408"/>
                  </a:lnTo>
                  <a:lnTo>
                    <a:pt x="132" y="416"/>
                  </a:lnTo>
                  <a:lnTo>
                    <a:pt x="152" y="424"/>
                  </a:lnTo>
                  <a:lnTo>
                    <a:pt x="174" y="428"/>
                  </a:lnTo>
                  <a:lnTo>
                    <a:pt x="194" y="432"/>
                  </a:lnTo>
                  <a:lnTo>
                    <a:pt x="218" y="434"/>
                  </a:lnTo>
                  <a:close/>
                </a:path>
              </a:pathLst>
            </a:custGeom>
            <a:solidFill>
              <a:srgbClr val="D99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4" name="Freeform 2957"/>
            <p:cNvSpPr>
              <a:spLocks/>
            </p:cNvSpPr>
            <p:nvPr/>
          </p:nvSpPr>
          <p:spPr bwMode="auto">
            <a:xfrm>
              <a:off x="4590" y="734"/>
              <a:ext cx="422" cy="424"/>
            </a:xfrm>
            <a:custGeom>
              <a:avLst/>
              <a:gdLst>
                <a:gd name="T0" fmla="*/ 232 w 422"/>
                <a:gd name="T1" fmla="*/ 422 h 424"/>
                <a:gd name="T2" fmla="*/ 274 w 422"/>
                <a:gd name="T3" fmla="*/ 414 h 424"/>
                <a:gd name="T4" fmla="*/ 312 w 422"/>
                <a:gd name="T5" fmla="*/ 398 h 424"/>
                <a:gd name="T6" fmla="*/ 346 w 422"/>
                <a:gd name="T7" fmla="*/ 376 h 424"/>
                <a:gd name="T8" fmla="*/ 374 w 422"/>
                <a:gd name="T9" fmla="*/ 346 h 424"/>
                <a:gd name="T10" fmla="*/ 398 w 422"/>
                <a:gd name="T11" fmla="*/ 314 h 424"/>
                <a:gd name="T12" fmla="*/ 414 w 422"/>
                <a:gd name="T13" fmla="*/ 276 h 424"/>
                <a:gd name="T14" fmla="*/ 422 w 422"/>
                <a:gd name="T15" fmla="*/ 234 h 424"/>
                <a:gd name="T16" fmla="*/ 422 w 422"/>
                <a:gd name="T17" fmla="*/ 190 h 424"/>
                <a:gd name="T18" fmla="*/ 414 w 422"/>
                <a:gd name="T19" fmla="*/ 150 h 424"/>
                <a:gd name="T20" fmla="*/ 398 w 422"/>
                <a:gd name="T21" fmla="*/ 112 h 424"/>
                <a:gd name="T22" fmla="*/ 374 w 422"/>
                <a:gd name="T23" fmla="*/ 78 h 424"/>
                <a:gd name="T24" fmla="*/ 346 w 422"/>
                <a:gd name="T25" fmla="*/ 48 h 424"/>
                <a:gd name="T26" fmla="*/ 312 w 422"/>
                <a:gd name="T27" fmla="*/ 26 h 424"/>
                <a:gd name="T28" fmla="*/ 274 w 422"/>
                <a:gd name="T29" fmla="*/ 10 h 424"/>
                <a:gd name="T30" fmla="*/ 232 w 422"/>
                <a:gd name="T31" fmla="*/ 2 h 424"/>
                <a:gd name="T32" fmla="*/ 190 w 422"/>
                <a:gd name="T33" fmla="*/ 2 h 424"/>
                <a:gd name="T34" fmla="*/ 148 w 422"/>
                <a:gd name="T35" fmla="*/ 10 h 424"/>
                <a:gd name="T36" fmla="*/ 110 w 422"/>
                <a:gd name="T37" fmla="*/ 26 h 424"/>
                <a:gd name="T38" fmla="*/ 76 w 422"/>
                <a:gd name="T39" fmla="*/ 48 h 424"/>
                <a:gd name="T40" fmla="*/ 48 w 422"/>
                <a:gd name="T41" fmla="*/ 78 h 424"/>
                <a:gd name="T42" fmla="*/ 24 w 422"/>
                <a:gd name="T43" fmla="*/ 112 h 424"/>
                <a:gd name="T44" fmla="*/ 8 w 422"/>
                <a:gd name="T45" fmla="*/ 150 h 424"/>
                <a:gd name="T46" fmla="*/ 0 w 422"/>
                <a:gd name="T47" fmla="*/ 190 h 424"/>
                <a:gd name="T48" fmla="*/ 0 w 422"/>
                <a:gd name="T49" fmla="*/ 234 h 424"/>
                <a:gd name="T50" fmla="*/ 8 w 422"/>
                <a:gd name="T51" fmla="*/ 276 h 424"/>
                <a:gd name="T52" fmla="*/ 24 w 422"/>
                <a:gd name="T53" fmla="*/ 314 h 424"/>
                <a:gd name="T54" fmla="*/ 48 w 422"/>
                <a:gd name="T55" fmla="*/ 346 h 424"/>
                <a:gd name="T56" fmla="*/ 76 w 422"/>
                <a:gd name="T57" fmla="*/ 376 h 424"/>
                <a:gd name="T58" fmla="*/ 110 w 422"/>
                <a:gd name="T59" fmla="*/ 398 h 424"/>
                <a:gd name="T60" fmla="*/ 148 w 422"/>
                <a:gd name="T61" fmla="*/ 414 h 424"/>
                <a:gd name="T62" fmla="*/ 190 w 422"/>
                <a:gd name="T63" fmla="*/ 422 h 4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424"/>
                <a:gd name="T98" fmla="*/ 422 w 422"/>
                <a:gd name="T99" fmla="*/ 424 h 4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424">
                  <a:moveTo>
                    <a:pt x="212" y="424"/>
                  </a:moveTo>
                  <a:lnTo>
                    <a:pt x="232" y="422"/>
                  </a:lnTo>
                  <a:lnTo>
                    <a:pt x="254" y="420"/>
                  </a:lnTo>
                  <a:lnTo>
                    <a:pt x="274" y="414"/>
                  </a:lnTo>
                  <a:lnTo>
                    <a:pt x="294" y="408"/>
                  </a:lnTo>
                  <a:lnTo>
                    <a:pt x="312" y="398"/>
                  </a:lnTo>
                  <a:lnTo>
                    <a:pt x="330" y="388"/>
                  </a:lnTo>
                  <a:lnTo>
                    <a:pt x="346" y="376"/>
                  </a:lnTo>
                  <a:lnTo>
                    <a:pt x="360" y="362"/>
                  </a:lnTo>
                  <a:lnTo>
                    <a:pt x="374" y="346"/>
                  </a:lnTo>
                  <a:lnTo>
                    <a:pt x="386" y="330"/>
                  </a:lnTo>
                  <a:lnTo>
                    <a:pt x="398" y="314"/>
                  </a:lnTo>
                  <a:lnTo>
                    <a:pt x="406" y="294"/>
                  </a:lnTo>
                  <a:lnTo>
                    <a:pt x="414" y="276"/>
                  </a:lnTo>
                  <a:lnTo>
                    <a:pt x="418" y="254"/>
                  </a:lnTo>
                  <a:lnTo>
                    <a:pt x="422" y="234"/>
                  </a:lnTo>
                  <a:lnTo>
                    <a:pt x="422" y="212"/>
                  </a:lnTo>
                  <a:lnTo>
                    <a:pt x="422" y="190"/>
                  </a:lnTo>
                  <a:lnTo>
                    <a:pt x="418" y="170"/>
                  </a:lnTo>
                  <a:lnTo>
                    <a:pt x="414" y="150"/>
                  </a:lnTo>
                  <a:lnTo>
                    <a:pt x="406" y="130"/>
                  </a:lnTo>
                  <a:lnTo>
                    <a:pt x="398" y="112"/>
                  </a:lnTo>
                  <a:lnTo>
                    <a:pt x="386" y="94"/>
                  </a:lnTo>
                  <a:lnTo>
                    <a:pt x="374" y="78"/>
                  </a:lnTo>
                  <a:lnTo>
                    <a:pt x="360" y="62"/>
                  </a:lnTo>
                  <a:lnTo>
                    <a:pt x="346" y="48"/>
                  </a:lnTo>
                  <a:lnTo>
                    <a:pt x="330" y="36"/>
                  </a:lnTo>
                  <a:lnTo>
                    <a:pt x="312" y="26"/>
                  </a:lnTo>
                  <a:lnTo>
                    <a:pt x="294" y="18"/>
                  </a:lnTo>
                  <a:lnTo>
                    <a:pt x="274" y="10"/>
                  </a:lnTo>
                  <a:lnTo>
                    <a:pt x="254" y="4"/>
                  </a:lnTo>
                  <a:lnTo>
                    <a:pt x="232" y="2"/>
                  </a:lnTo>
                  <a:lnTo>
                    <a:pt x="212" y="0"/>
                  </a:lnTo>
                  <a:lnTo>
                    <a:pt x="190" y="2"/>
                  </a:lnTo>
                  <a:lnTo>
                    <a:pt x="168" y="4"/>
                  </a:lnTo>
                  <a:lnTo>
                    <a:pt x="148" y="10"/>
                  </a:lnTo>
                  <a:lnTo>
                    <a:pt x="128" y="18"/>
                  </a:lnTo>
                  <a:lnTo>
                    <a:pt x="110" y="26"/>
                  </a:lnTo>
                  <a:lnTo>
                    <a:pt x="92" y="36"/>
                  </a:lnTo>
                  <a:lnTo>
                    <a:pt x="76" y="48"/>
                  </a:lnTo>
                  <a:lnTo>
                    <a:pt x="62" y="62"/>
                  </a:lnTo>
                  <a:lnTo>
                    <a:pt x="48" y="78"/>
                  </a:lnTo>
                  <a:lnTo>
                    <a:pt x="36" y="94"/>
                  </a:lnTo>
                  <a:lnTo>
                    <a:pt x="24" y="112"/>
                  </a:lnTo>
                  <a:lnTo>
                    <a:pt x="16" y="130"/>
                  </a:lnTo>
                  <a:lnTo>
                    <a:pt x="8" y="150"/>
                  </a:lnTo>
                  <a:lnTo>
                    <a:pt x="4" y="170"/>
                  </a:lnTo>
                  <a:lnTo>
                    <a:pt x="0" y="190"/>
                  </a:lnTo>
                  <a:lnTo>
                    <a:pt x="0" y="212"/>
                  </a:lnTo>
                  <a:lnTo>
                    <a:pt x="0" y="234"/>
                  </a:lnTo>
                  <a:lnTo>
                    <a:pt x="4" y="254"/>
                  </a:lnTo>
                  <a:lnTo>
                    <a:pt x="8" y="276"/>
                  </a:lnTo>
                  <a:lnTo>
                    <a:pt x="16" y="294"/>
                  </a:lnTo>
                  <a:lnTo>
                    <a:pt x="24" y="314"/>
                  </a:lnTo>
                  <a:lnTo>
                    <a:pt x="36" y="330"/>
                  </a:lnTo>
                  <a:lnTo>
                    <a:pt x="48" y="346"/>
                  </a:lnTo>
                  <a:lnTo>
                    <a:pt x="62" y="362"/>
                  </a:lnTo>
                  <a:lnTo>
                    <a:pt x="76" y="376"/>
                  </a:lnTo>
                  <a:lnTo>
                    <a:pt x="92" y="388"/>
                  </a:lnTo>
                  <a:lnTo>
                    <a:pt x="110" y="398"/>
                  </a:lnTo>
                  <a:lnTo>
                    <a:pt x="128" y="408"/>
                  </a:lnTo>
                  <a:lnTo>
                    <a:pt x="148" y="414"/>
                  </a:lnTo>
                  <a:lnTo>
                    <a:pt x="168" y="420"/>
                  </a:lnTo>
                  <a:lnTo>
                    <a:pt x="190" y="422"/>
                  </a:lnTo>
                  <a:lnTo>
                    <a:pt x="212" y="424"/>
                  </a:lnTo>
                  <a:close/>
                </a:path>
              </a:pathLst>
            </a:custGeom>
            <a:solidFill>
              <a:srgbClr val="D98A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5" name="Freeform 2958"/>
            <p:cNvSpPr>
              <a:spLocks/>
            </p:cNvSpPr>
            <p:nvPr/>
          </p:nvSpPr>
          <p:spPr bwMode="auto">
            <a:xfrm>
              <a:off x="4594" y="740"/>
              <a:ext cx="414" cy="412"/>
            </a:xfrm>
            <a:custGeom>
              <a:avLst/>
              <a:gdLst>
                <a:gd name="T0" fmla="*/ 228 w 414"/>
                <a:gd name="T1" fmla="*/ 412 h 412"/>
                <a:gd name="T2" fmla="*/ 268 w 414"/>
                <a:gd name="T3" fmla="*/ 404 h 412"/>
                <a:gd name="T4" fmla="*/ 306 w 414"/>
                <a:gd name="T5" fmla="*/ 388 h 412"/>
                <a:gd name="T6" fmla="*/ 338 w 414"/>
                <a:gd name="T7" fmla="*/ 366 h 412"/>
                <a:gd name="T8" fmla="*/ 366 w 414"/>
                <a:gd name="T9" fmla="*/ 338 h 412"/>
                <a:gd name="T10" fmla="*/ 388 w 414"/>
                <a:gd name="T11" fmla="*/ 304 h 412"/>
                <a:gd name="T12" fmla="*/ 404 w 414"/>
                <a:gd name="T13" fmla="*/ 268 h 412"/>
                <a:gd name="T14" fmla="*/ 412 w 414"/>
                <a:gd name="T15" fmla="*/ 228 h 412"/>
                <a:gd name="T16" fmla="*/ 412 w 414"/>
                <a:gd name="T17" fmla="*/ 184 h 412"/>
                <a:gd name="T18" fmla="*/ 404 w 414"/>
                <a:gd name="T19" fmla="*/ 144 h 412"/>
                <a:gd name="T20" fmla="*/ 388 w 414"/>
                <a:gd name="T21" fmla="*/ 108 h 412"/>
                <a:gd name="T22" fmla="*/ 366 w 414"/>
                <a:gd name="T23" fmla="*/ 74 h 412"/>
                <a:gd name="T24" fmla="*/ 338 w 414"/>
                <a:gd name="T25" fmla="*/ 46 h 412"/>
                <a:gd name="T26" fmla="*/ 306 w 414"/>
                <a:gd name="T27" fmla="*/ 24 h 412"/>
                <a:gd name="T28" fmla="*/ 268 w 414"/>
                <a:gd name="T29" fmla="*/ 8 h 412"/>
                <a:gd name="T30" fmla="*/ 228 w 414"/>
                <a:gd name="T31" fmla="*/ 0 h 412"/>
                <a:gd name="T32" fmla="*/ 186 w 414"/>
                <a:gd name="T33" fmla="*/ 0 h 412"/>
                <a:gd name="T34" fmla="*/ 146 w 414"/>
                <a:gd name="T35" fmla="*/ 8 h 412"/>
                <a:gd name="T36" fmla="*/ 108 w 414"/>
                <a:gd name="T37" fmla="*/ 24 h 412"/>
                <a:gd name="T38" fmla="*/ 76 w 414"/>
                <a:gd name="T39" fmla="*/ 46 h 412"/>
                <a:gd name="T40" fmla="*/ 48 w 414"/>
                <a:gd name="T41" fmla="*/ 74 h 412"/>
                <a:gd name="T42" fmla="*/ 26 w 414"/>
                <a:gd name="T43" fmla="*/ 108 h 412"/>
                <a:gd name="T44" fmla="*/ 10 w 414"/>
                <a:gd name="T45" fmla="*/ 144 h 412"/>
                <a:gd name="T46" fmla="*/ 2 w 414"/>
                <a:gd name="T47" fmla="*/ 184 h 412"/>
                <a:gd name="T48" fmla="*/ 2 w 414"/>
                <a:gd name="T49" fmla="*/ 228 h 412"/>
                <a:gd name="T50" fmla="*/ 10 w 414"/>
                <a:gd name="T51" fmla="*/ 268 h 412"/>
                <a:gd name="T52" fmla="*/ 26 w 414"/>
                <a:gd name="T53" fmla="*/ 304 h 412"/>
                <a:gd name="T54" fmla="*/ 48 w 414"/>
                <a:gd name="T55" fmla="*/ 338 h 412"/>
                <a:gd name="T56" fmla="*/ 76 w 414"/>
                <a:gd name="T57" fmla="*/ 366 h 412"/>
                <a:gd name="T58" fmla="*/ 108 w 414"/>
                <a:gd name="T59" fmla="*/ 388 h 412"/>
                <a:gd name="T60" fmla="*/ 146 w 414"/>
                <a:gd name="T61" fmla="*/ 404 h 412"/>
                <a:gd name="T62" fmla="*/ 186 w 414"/>
                <a:gd name="T63" fmla="*/ 412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
                <a:gd name="T97" fmla="*/ 0 h 412"/>
                <a:gd name="T98" fmla="*/ 414 w 41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 h="412">
                  <a:moveTo>
                    <a:pt x="208" y="412"/>
                  </a:moveTo>
                  <a:lnTo>
                    <a:pt x="228" y="412"/>
                  </a:lnTo>
                  <a:lnTo>
                    <a:pt x="248" y="408"/>
                  </a:lnTo>
                  <a:lnTo>
                    <a:pt x="268" y="404"/>
                  </a:lnTo>
                  <a:lnTo>
                    <a:pt x="288" y="396"/>
                  </a:lnTo>
                  <a:lnTo>
                    <a:pt x="306" y="388"/>
                  </a:lnTo>
                  <a:lnTo>
                    <a:pt x="322" y="378"/>
                  </a:lnTo>
                  <a:lnTo>
                    <a:pt x="338" y="366"/>
                  </a:lnTo>
                  <a:lnTo>
                    <a:pt x="354" y="352"/>
                  </a:lnTo>
                  <a:lnTo>
                    <a:pt x="366" y="338"/>
                  </a:lnTo>
                  <a:lnTo>
                    <a:pt x="378" y="322"/>
                  </a:lnTo>
                  <a:lnTo>
                    <a:pt x="388" y="304"/>
                  </a:lnTo>
                  <a:lnTo>
                    <a:pt x="398" y="286"/>
                  </a:lnTo>
                  <a:lnTo>
                    <a:pt x="404" y="268"/>
                  </a:lnTo>
                  <a:lnTo>
                    <a:pt x="410" y="248"/>
                  </a:lnTo>
                  <a:lnTo>
                    <a:pt x="412" y="228"/>
                  </a:lnTo>
                  <a:lnTo>
                    <a:pt x="414" y="206"/>
                  </a:lnTo>
                  <a:lnTo>
                    <a:pt x="412" y="184"/>
                  </a:lnTo>
                  <a:lnTo>
                    <a:pt x="410" y="164"/>
                  </a:lnTo>
                  <a:lnTo>
                    <a:pt x="404" y="144"/>
                  </a:lnTo>
                  <a:lnTo>
                    <a:pt x="398" y="126"/>
                  </a:lnTo>
                  <a:lnTo>
                    <a:pt x="388" y="108"/>
                  </a:lnTo>
                  <a:lnTo>
                    <a:pt x="378" y="90"/>
                  </a:lnTo>
                  <a:lnTo>
                    <a:pt x="366" y="74"/>
                  </a:lnTo>
                  <a:lnTo>
                    <a:pt x="354" y="60"/>
                  </a:lnTo>
                  <a:lnTo>
                    <a:pt x="338" y="46"/>
                  </a:lnTo>
                  <a:lnTo>
                    <a:pt x="322" y="34"/>
                  </a:lnTo>
                  <a:lnTo>
                    <a:pt x="306" y="24"/>
                  </a:lnTo>
                  <a:lnTo>
                    <a:pt x="288" y="16"/>
                  </a:lnTo>
                  <a:lnTo>
                    <a:pt x="268" y="8"/>
                  </a:lnTo>
                  <a:lnTo>
                    <a:pt x="248" y="4"/>
                  </a:lnTo>
                  <a:lnTo>
                    <a:pt x="228" y="0"/>
                  </a:lnTo>
                  <a:lnTo>
                    <a:pt x="208" y="0"/>
                  </a:lnTo>
                  <a:lnTo>
                    <a:pt x="186" y="0"/>
                  </a:lnTo>
                  <a:lnTo>
                    <a:pt x="166" y="4"/>
                  </a:lnTo>
                  <a:lnTo>
                    <a:pt x="146" y="8"/>
                  </a:lnTo>
                  <a:lnTo>
                    <a:pt x="126" y="16"/>
                  </a:lnTo>
                  <a:lnTo>
                    <a:pt x="108" y="24"/>
                  </a:lnTo>
                  <a:lnTo>
                    <a:pt x="92" y="34"/>
                  </a:lnTo>
                  <a:lnTo>
                    <a:pt x="76" y="46"/>
                  </a:lnTo>
                  <a:lnTo>
                    <a:pt x="60" y="60"/>
                  </a:lnTo>
                  <a:lnTo>
                    <a:pt x="48" y="74"/>
                  </a:lnTo>
                  <a:lnTo>
                    <a:pt x="36" y="90"/>
                  </a:lnTo>
                  <a:lnTo>
                    <a:pt x="26" y="108"/>
                  </a:lnTo>
                  <a:lnTo>
                    <a:pt x="16" y="126"/>
                  </a:lnTo>
                  <a:lnTo>
                    <a:pt x="10" y="144"/>
                  </a:lnTo>
                  <a:lnTo>
                    <a:pt x="4" y="164"/>
                  </a:lnTo>
                  <a:lnTo>
                    <a:pt x="2" y="184"/>
                  </a:lnTo>
                  <a:lnTo>
                    <a:pt x="0" y="206"/>
                  </a:lnTo>
                  <a:lnTo>
                    <a:pt x="2" y="228"/>
                  </a:lnTo>
                  <a:lnTo>
                    <a:pt x="4" y="248"/>
                  </a:lnTo>
                  <a:lnTo>
                    <a:pt x="10" y="268"/>
                  </a:lnTo>
                  <a:lnTo>
                    <a:pt x="16" y="286"/>
                  </a:lnTo>
                  <a:lnTo>
                    <a:pt x="26" y="304"/>
                  </a:lnTo>
                  <a:lnTo>
                    <a:pt x="36" y="322"/>
                  </a:lnTo>
                  <a:lnTo>
                    <a:pt x="48" y="338"/>
                  </a:lnTo>
                  <a:lnTo>
                    <a:pt x="60" y="352"/>
                  </a:lnTo>
                  <a:lnTo>
                    <a:pt x="76" y="366"/>
                  </a:lnTo>
                  <a:lnTo>
                    <a:pt x="92" y="378"/>
                  </a:lnTo>
                  <a:lnTo>
                    <a:pt x="108" y="388"/>
                  </a:lnTo>
                  <a:lnTo>
                    <a:pt x="126" y="396"/>
                  </a:lnTo>
                  <a:lnTo>
                    <a:pt x="146" y="404"/>
                  </a:lnTo>
                  <a:lnTo>
                    <a:pt x="166" y="408"/>
                  </a:lnTo>
                  <a:lnTo>
                    <a:pt x="186" y="412"/>
                  </a:lnTo>
                  <a:lnTo>
                    <a:pt x="208" y="412"/>
                  </a:lnTo>
                  <a:close/>
                </a:path>
              </a:pathLst>
            </a:custGeom>
            <a:solidFill>
              <a:srgbClr val="DA8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6" name="Freeform 2959"/>
            <p:cNvSpPr>
              <a:spLocks/>
            </p:cNvSpPr>
            <p:nvPr/>
          </p:nvSpPr>
          <p:spPr bwMode="auto">
            <a:xfrm>
              <a:off x="4598" y="744"/>
              <a:ext cx="406" cy="404"/>
            </a:xfrm>
            <a:custGeom>
              <a:avLst/>
              <a:gdLst>
                <a:gd name="T0" fmla="*/ 224 w 406"/>
                <a:gd name="T1" fmla="*/ 404 h 404"/>
                <a:gd name="T2" fmla="*/ 264 w 406"/>
                <a:gd name="T3" fmla="*/ 396 h 404"/>
                <a:gd name="T4" fmla="*/ 300 w 406"/>
                <a:gd name="T5" fmla="*/ 380 h 404"/>
                <a:gd name="T6" fmla="*/ 332 w 406"/>
                <a:gd name="T7" fmla="*/ 358 h 404"/>
                <a:gd name="T8" fmla="*/ 360 w 406"/>
                <a:gd name="T9" fmla="*/ 330 h 404"/>
                <a:gd name="T10" fmla="*/ 382 w 406"/>
                <a:gd name="T11" fmla="*/ 298 h 404"/>
                <a:gd name="T12" fmla="*/ 396 w 406"/>
                <a:gd name="T13" fmla="*/ 262 h 404"/>
                <a:gd name="T14" fmla="*/ 404 w 406"/>
                <a:gd name="T15" fmla="*/ 222 h 404"/>
                <a:gd name="T16" fmla="*/ 404 w 406"/>
                <a:gd name="T17" fmla="*/ 182 h 404"/>
                <a:gd name="T18" fmla="*/ 396 w 406"/>
                <a:gd name="T19" fmla="*/ 142 h 404"/>
                <a:gd name="T20" fmla="*/ 382 w 406"/>
                <a:gd name="T21" fmla="*/ 106 h 404"/>
                <a:gd name="T22" fmla="*/ 360 w 406"/>
                <a:gd name="T23" fmla="*/ 72 h 404"/>
                <a:gd name="T24" fmla="*/ 332 w 406"/>
                <a:gd name="T25" fmla="*/ 46 h 404"/>
                <a:gd name="T26" fmla="*/ 300 w 406"/>
                <a:gd name="T27" fmla="*/ 24 h 404"/>
                <a:gd name="T28" fmla="*/ 264 w 406"/>
                <a:gd name="T29" fmla="*/ 8 h 404"/>
                <a:gd name="T30" fmla="*/ 224 w 406"/>
                <a:gd name="T31" fmla="*/ 0 h 404"/>
                <a:gd name="T32" fmla="*/ 182 w 406"/>
                <a:gd name="T33" fmla="*/ 0 h 404"/>
                <a:gd name="T34" fmla="*/ 142 w 406"/>
                <a:gd name="T35" fmla="*/ 8 h 404"/>
                <a:gd name="T36" fmla="*/ 106 w 406"/>
                <a:gd name="T37" fmla="*/ 24 h 404"/>
                <a:gd name="T38" fmla="*/ 74 w 406"/>
                <a:gd name="T39" fmla="*/ 46 h 404"/>
                <a:gd name="T40" fmla="*/ 46 w 406"/>
                <a:gd name="T41" fmla="*/ 72 h 404"/>
                <a:gd name="T42" fmla="*/ 24 w 406"/>
                <a:gd name="T43" fmla="*/ 106 h 404"/>
                <a:gd name="T44" fmla="*/ 10 w 406"/>
                <a:gd name="T45" fmla="*/ 142 h 404"/>
                <a:gd name="T46" fmla="*/ 2 w 406"/>
                <a:gd name="T47" fmla="*/ 182 h 404"/>
                <a:gd name="T48" fmla="*/ 2 w 406"/>
                <a:gd name="T49" fmla="*/ 222 h 404"/>
                <a:gd name="T50" fmla="*/ 10 w 406"/>
                <a:gd name="T51" fmla="*/ 262 h 404"/>
                <a:gd name="T52" fmla="*/ 24 w 406"/>
                <a:gd name="T53" fmla="*/ 298 h 404"/>
                <a:gd name="T54" fmla="*/ 46 w 406"/>
                <a:gd name="T55" fmla="*/ 330 h 404"/>
                <a:gd name="T56" fmla="*/ 74 w 406"/>
                <a:gd name="T57" fmla="*/ 358 h 404"/>
                <a:gd name="T58" fmla="*/ 106 w 406"/>
                <a:gd name="T59" fmla="*/ 380 h 404"/>
                <a:gd name="T60" fmla="*/ 142 w 406"/>
                <a:gd name="T61" fmla="*/ 396 h 404"/>
                <a:gd name="T62" fmla="*/ 182 w 406"/>
                <a:gd name="T63" fmla="*/ 404 h 4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6"/>
                <a:gd name="T97" fmla="*/ 0 h 404"/>
                <a:gd name="T98" fmla="*/ 406 w 406"/>
                <a:gd name="T99" fmla="*/ 404 h 4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6" h="404">
                  <a:moveTo>
                    <a:pt x="204" y="404"/>
                  </a:moveTo>
                  <a:lnTo>
                    <a:pt x="224" y="404"/>
                  </a:lnTo>
                  <a:lnTo>
                    <a:pt x="244" y="400"/>
                  </a:lnTo>
                  <a:lnTo>
                    <a:pt x="264" y="396"/>
                  </a:lnTo>
                  <a:lnTo>
                    <a:pt x="282" y="388"/>
                  </a:lnTo>
                  <a:lnTo>
                    <a:pt x="300" y="380"/>
                  </a:lnTo>
                  <a:lnTo>
                    <a:pt x="316" y="370"/>
                  </a:lnTo>
                  <a:lnTo>
                    <a:pt x="332" y="358"/>
                  </a:lnTo>
                  <a:lnTo>
                    <a:pt x="346" y="346"/>
                  </a:lnTo>
                  <a:lnTo>
                    <a:pt x="360" y="330"/>
                  </a:lnTo>
                  <a:lnTo>
                    <a:pt x="372" y="316"/>
                  </a:lnTo>
                  <a:lnTo>
                    <a:pt x="382" y="298"/>
                  </a:lnTo>
                  <a:lnTo>
                    <a:pt x="390" y="280"/>
                  </a:lnTo>
                  <a:lnTo>
                    <a:pt x="396" y="262"/>
                  </a:lnTo>
                  <a:lnTo>
                    <a:pt x="402" y="242"/>
                  </a:lnTo>
                  <a:lnTo>
                    <a:pt x="404" y="222"/>
                  </a:lnTo>
                  <a:lnTo>
                    <a:pt x="406" y="202"/>
                  </a:lnTo>
                  <a:lnTo>
                    <a:pt x="404" y="182"/>
                  </a:lnTo>
                  <a:lnTo>
                    <a:pt x="402" y="162"/>
                  </a:lnTo>
                  <a:lnTo>
                    <a:pt x="396" y="142"/>
                  </a:lnTo>
                  <a:lnTo>
                    <a:pt x="390" y="124"/>
                  </a:lnTo>
                  <a:lnTo>
                    <a:pt x="382" y="106"/>
                  </a:lnTo>
                  <a:lnTo>
                    <a:pt x="372" y="88"/>
                  </a:lnTo>
                  <a:lnTo>
                    <a:pt x="360" y="72"/>
                  </a:lnTo>
                  <a:lnTo>
                    <a:pt x="346" y="58"/>
                  </a:lnTo>
                  <a:lnTo>
                    <a:pt x="332" y="46"/>
                  </a:lnTo>
                  <a:lnTo>
                    <a:pt x="316" y="34"/>
                  </a:lnTo>
                  <a:lnTo>
                    <a:pt x="300" y="24"/>
                  </a:lnTo>
                  <a:lnTo>
                    <a:pt x="282" y="16"/>
                  </a:lnTo>
                  <a:lnTo>
                    <a:pt x="264" y="8"/>
                  </a:lnTo>
                  <a:lnTo>
                    <a:pt x="244" y="4"/>
                  </a:lnTo>
                  <a:lnTo>
                    <a:pt x="224" y="0"/>
                  </a:lnTo>
                  <a:lnTo>
                    <a:pt x="204" y="0"/>
                  </a:lnTo>
                  <a:lnTo>
                    <a:pt x="182" y="0"/>
                  </a:lnTo>
                  <a:lnTo>
                    <a:pt x="162" y="4"/>
                  </a:lnTo>
                  <a:lnTo>
                    <a:pt x="142" y="8"/>
                  </a:lnTo>
                  <a:lnTo>
                    <a:pt x="124" y="16"/>
                  </a:lnTo>
                  <a:lnTo>
                    <a:pt x="106" y="24"/>
                  </a:lnTo>
                  <a:lnTo>
                    <a:pt x="90" y="34"/>
                  </a:lnTo>
                  <a:lnTo>
                    <a:pt x="74" y="46"/>
                  </a:lnTo>
                  <a:lnTo>
                    <a:pt x="60" y="58"/>
                  </a:lnTo>
                  <a:lnTo>
                    <a:pt x="46" y="72"/>
                  </a:lnTo>
                  <a:lnTo>
                    <a:pt x="34" y="88"/>
                  </a:lnTo>
                  <a:lnTo>
                    <a:pt x="24" y="106"/>
                  </a:lnTo>
                  <a:lnTo>
                    <a:pt x="16" y="124"/>
                  </a:lnTo>
                  <a:lnTo>
                    <a:pt x="10" y="142"/>
                  </a:lnTo>
                  <a:lnTo>
                    <a:pt x="4" y="162"/>
                  </a:lnTo>
                  <a:lnTo>
                    <a:pt x="2" y="182"/>
                  </a:lnTo>
                  <a:lnTo>
                    <a:pt x="0" y="202"/>
                  </a:lnTo>
                  <a:lnTo>
                    <a:pt x="2" y="222"/>
                  </a:lnTo>
                  <a:lnTo>
                    <a:pt x="4" y="242"/>
                  </a:lnTo>
                  <a:lnTo>
                    <a:pt x="10" y="262"/>
                  </a:lnTo>
                  <a:lnTo>
                    <a:pt x="16" y="280"/>
                  </a:lnTo>
                  <a:lnTo>
                    <a:pt x="24" y="298"/>
                  </a:lnTo>
                  <a:lnTo>
                    <a:pt x="34" y="316"/>
                  </a:lnTo>
                  <a:lnTo>
                    <a:pt x="46" y="330"/>
                  </a:lnTo>
                  <a:lnTo>
                    <a:pt x="60" y="346"/>
                  </a:lnTo>
                  <a:lnTo>
                    <a:pt x="74" y="358"/>
                  </a:lnTo>
                  <a:lnTo>
                    <a:pt x="90" y="370"/>
                  </a:lnTo>
                  <a:lnTo>
                    <a:pt x="106" y="380"/>
                  </a:lnTo>
                  <a:lnTo>
                    <a:pt x="124" y="388"/>
                  </a:lnTo>
                  <a:lnTo>
                    <a:pt x="142" y="396"/>
                  </a:lnTo>
                  <a:lnTo>
                    <a:pt x="162" y="400"/>
                  </a:lnTo>
                  <a:lnTo>
                    <a:pt x="182" y="404"/>
                  </a:lnTo>
                  <a:lnTo>
                    <a:pt x="204" y="404"/>
                  </a:lnTo>
                  <a:close/>
                </a:path>
              </a:pathLst>
            </a:custGeom>
            <a:solidFill>
              <a:srgbClr val="DB92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7" name="Freeform 2960"/>
            <p:cNvSpPr>
              <a:spLocks/>
            </p:cNvSpPr>
            <p:nvPr/>
          </p:nvSpPr>
          <p:spPr bwMode="auto">
            <a:xfrm>
              <a:off x="4602" y="746"/>
              <a:ext cx="398" cy="398"/>
            </a:xfrm>
            <a:custGeom>
              <a:avLst/>
              <a:gdLst>
                <a:gd name="T0" fmla="*/ 220 w 398"/>
                <a:gd name="T1" fmla="*/ 398 h 398"/>
                <a:gd name="T2" fmla="*/ 258 w 398"/>
                <a:gd name="T3" fmla="*/ 390 h 398"/>
                <a:gd name="T4" fmla="*/ 294 w 398"/>
                <a:gd name="T5" fmla="*/ 374 h 398"/>
                <a:gd name="T6" fmla="*/ 326 w 398"/>
                <a:gd name="T7" fmla="*/ 354 h 398"/>
                <a:gd name="T8" fmla="*/ 352 w 398"/>
                <a:gd name="T9" fmla="*/ 326 h 398"/>
                <a:gd name="T10" fmla="*/ 374 w 398"/>
                <a:gd name="T11" fmla="*/ 294 h 398"/>
                <a:gd name="T12" fmla="*/ 390 w 398"/>
                <a:gd name="T13" fmla="*/ 260 h 398"/>
                <a:gd name="T14" fmla="*/ 398 w 398"/>
                <a:gd name="T15" fmla="*/ 220 h 398"/>
                <a:gd name="T16" fmla="*/ 398 w 398"/>
                <a:gd name="T17" fmla="*/ 180 h 398"/>
                <a:gd name="T18" fmla="*/ 390 w 398"/>
                <a:gd name="T19" fmla="*/ 140 h 398"/>
                <a:gd name="T20" fmla="*/ 374 w 398"/>
                <a:gd name="T21" fmla="*/ 106 h 398"/>
                <a:gd name="T22" fmla="*/ 352 w 398"/>
                <a:gd name="T23" fmla="*/ 74 h 398"/>
                <a:gd name="T24" fmla="*/ 326 w 398"/>
                <a:gd name="T25" fmla="*/ 46 h 398"/>
                <a:gd name="T26" fmla="*/ 294 w 398"/>
                <a:gd name="T27" fmla="*/ 24 h 398"/>
                <a:gd name="T28" fmla="*/ 258 w 398"/>
                <a:gd name="T29" fmla="*/ 10 h 398"/>
                <a:gd name="T30" fmla="*/ 220 w 398"/>
                <a:gd name="T31" fmla="*/ 2 h 398"/>
                <a:gd name="T32" fmla="*/ 178 w 398"/>
                <a:gd name="T33" fmla="*/ 2 h 398"/>
                <a:gd name="T34" fmla="*/ 140 w 398"/>
                <a:gd name="T35" fmla="*/ 10 h 398"/>
                <a:gd name="T36" fmla="*/ 104 w 398"/>
                <a:gd name="T37" fmla="*/ 24 h 398"/>
                <a:gd name="T38" fmla="*/ 72 w 398"/>
                <a:gd name="T39" fmla="*/ 46 h 398"/>
                <a:gd name="T40" fmla="*/ 46 w 398"/>
                <a:gd name="T41" fmla="*/ 74 h 398"/>
                <a:gd name="T42" fmla="*/ 24 w 398"/>
                <a:gd name="T43" fmla="*/ 106 h 398"/>
                <a:gd name="T44" fmla="*/ 10 w 398"/>
                <a:gd name="T45" fmla="*/ 140 h 398"/>
                <a:gd name="T46" fmla="*/ 2 w 398"/>
                <a:gd name="T47" fmla="*/ 180 h 398"/>
                <a:gd name="T48" fmla="*/ 2 w 398"/>
                <a:gd name="T49" fmla="*/ 220 h 398"/>
                <a:gd name="T50" fmla="*/ 10 w 398"/>
                <a:gd name="T51" fmla="*/ 260 h 398"/>
                <a:gd name="T52" fmla="*/ 24 w 398"/>
                <a:gd name="T53" fmla="*/ 294 h 398"/>
                <a:gd name="T54" fmla="*/ 46 w 398"/>
                <a:gd name="T55" fmla="*/ 326 h 398"/>
                <a:gd name="T56" fmla="*/ 72 w 398"/>
                <a:gd name="T57" fmla="*/ 354 h 398"/>
                <a:gd name="T58" fmla="*/ 104 w 398"/>
                <a:gd name="T59" fmla="*/ 374 h 398"/>
                <a:gd name="T60" fmla="*/ 140 w 398"/>
                <a:gd name="T61" fmla="*/ 390 h 398"/>
                <a:gd name="T62" fmla="*/ 178 w 398"/>
                <a:gd name="T63" fmla="*/ 398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8"/>
                <a:gd name="T97" fmla="*/ 0 h 398"/>
                <a:gd name="T98" fmla="*/ 398 w 398"/>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8" h="398">
                  <a:moveTo>
                    <a:pt x="200" y="398"/>
                  </a:moveTo>
                  <a:lnTo>
                    <a:pt x="220" y="398"/>
                  </a:lnTo>
                  <a:lnTo>
                    <a:pt x="240" y="394"/>
                  </a:lnTo>
                  <a:lnTo>
                    <a:pt x="258" y="390"/>
                  </a:lnTo>
                  <a:lnTo>
                    <a:pt x="276" y="384"/>
                  </a:lnTo>
                  <a:lnTo>
                    <a:pt x="294" y="374"/>
                  </a:lnTo>
                  <a:lnTo>
                    <a:pt x="310" y="364"/>
                  </a:lnTo>
                  <a:lnTo>
                    <a:pt x="326" y="354"/>
                  </a:lnTo>
                  <a:lnTo>
                    <a:pt x="340" y="340"/>
                  </a:lnTo>
                  <a:lnTo>
                    <a:pt x="352" y="326"/>
                  </a:lnTo>
                  <a:lnTo>
                    <a:pt x="364" y="312"/>
                  </a:lnTo>
                  <a:lnTo>
                    <a:pt x="374" y="294"/>
                  </a:lnTo>
                  <a:lnTo>
                    <a:pt x="382" y="278"/>
                  </a:lnTo>
                  <a:lnTo>
                    <a:pt x="390" y="260"/>
                  </a:lnTo>
                  <a:lnTo>
                    <a:pt x="394" y="240"/>
                  </a:lnTo>
                  <a:lnTo>
                    <a:pt x="398" y="220"/>
                  </a:lnTo>
                  <a:lnTo>
                    <a:pt x="398" y="200"/>
                  </a:lnTo>
                  <a:lnTo>
                    <a:pt x="398" y="180"/>
                  </a:lnTo>
                  <a:lnTo>
                    <a:pt x="394" y="160"/>
                  </a:lnTo>
                  <a:lnTo>
                    <a:pt x="390" y="140"/>
                  </a:lnTo>
                  <a:lnTo>
                    <a:pt x="382" y="122"/>
                  </a:lnTo>
                  <a:lnTo>
                    <a:pt x="374" y="106"/>
                  </a:lnTo>
                  <a:lnTo>
                    <a:pt x="364" y="88"/>
                  </a:lnTo>
                  <a:lnTo>
                    <a:pt x="352" y="74"/>
                  </a:lnTo>
                  <a:lnTo>
                    <a:pt x="340" y="60"/>
                  </a:lnTo>
                  <a:lnTo>
                    <a:pt x="326" y="46"/>
                  </a:lnTo>
                  <a:lnTo>
                    <a:pt x="310" y="34"/>
                  </a:lnTo>
                  <a:lnTo>
                    <a:pt x="294" y="24"/>
                  </a:lnTo>
                  <a:lnTo>
                    <a:pt x="276" y="16"/>
                  </a:lnTo>
                  <a:lnTo>
                    <a:pt x="258" y="10"/>
                  </a:lnTo>
                  <a:lnTo>
                    <a:pt x="240" y="4"/>
                  </a:lnTo>
                  <a:lnTo>
                    <a:pt x="220" y="2"/>
                  </a:lnTo>
                  <a:lnTo>
                    <a:pt x="200" y="0"/>
                  </a:lnTo>
                  <a:lnTo>
                    <a:pt x="178" y="2"/>
                  </a:lnTo>
                  <a:lnTo>
                    <a:pt x="160" y="4"/>
                  </a:lnTo>
                  <a:lnTo>
                    <a:pt x="140" y="10"/>
                  </a:lnTo>
                  <a:lnTo>
                    <a:pt x="122" y="16"/>
                  </a:lnTo>
                  <a:lnTo>
                    <a:pt x="104" y="24"/>
                  </a:lnTo>
                  <a:lnTo>
                    <a:pt x="88" y="34"/>
                  </a:lnTo>
                  <a:lnTo>
                    <a:pt x="72" y="46"/>
                  </a:lnTo>
                  <a:lnTo>
                    <a:pt x="58" y="60"/>
                  </a:lnTo>
                  <a:lnTo>
                    <a:pt x="46" y="74"/>
                  </a:lnTo>
                  <a:lnTo>
                    <a:pt x="34" y="88"/>
                  </a:lnTo>
                  <a:lnTo>
                    <a:pt x="24" y="106"/>
                  </a:lnTo>
                  <a:lnTo>
                    <a:pt x="16" y="122"/>
                  </a:lnTo>
                  <a:lnTo>
                    <a:pt x="10" y="140"/>
                  </a:lnTo>
                  <a:lnTo>
                    <a:pt x="4" y="160"/>
                  </a:lnTo>
                  <a:lnTo>
                    <a:pt x="2" y="180"/>
                  </a:lnTo>
                  <a:lnTo>
                    <a:pt x="0" y="200"/>
                  </a:lnTo>
                  <a:lnTo>
                    <a:pt x="2" y="220"/>
                  </a:lnTo>
                  <a:lnTo>
                    <a:pt x="4" y="240"/>
                  </a:lnTo>
                  <a:lnTo>
                    <a:pt x="10" y="260"/>
                  </a:lnTo>
                  <a:lnTo>
                    <a:pt x="16" y="278"/>
                  </a:lnTo>
                  <a:lnTo>
                    <a:pt x="24" y="294"/>
                  </a:lnTo>
                  <a:lnTo>
                    <a:pt x="34" y="312"/>
                  </a:lnTo>
                  <a:lnTo>
                    <a:pt x="46" y="326"/>
                  </a:lnTo>
                  <a:lnTo>
                    <a:pt x="58" y="340"/>
                  </a:lnTo>
                  <a:lnTo>
                    <a:pt x="72" y="354"/>
                  </a:lnTo>
                  <a:lnTo>
                    <a:pt x="88" y="364"/>
                  </a:lnTo>
                  <a:lnTo>
                    <a:pt x="104" y="374"/>
                  </a:lnTo>
                  <a:lnTo>
                    <a:pt x="122" y="384"/>
                  </a:lnTo>
                  <a:lnTo>
                    <a:pt x="140" y="390"/>
                  </a:lnTo>
                  <a:lnTo>
                    <a:pt x="160" y="394"/>
                  </a:lnTo>
                  <a:lnTo>
                    <a:pt x="178" y="398"/>
                  </a:lnTo>
                  <a:lnTo>
                    <a:pt x="200" y="398"/>
                  </a:lnTo>
                  <a:close/>
                </a:path>
              </a:pathLst>
            </a:custGeom>
            <a:solidFill>
              <a:srgbClr val="DE9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8" name="Freeform 2961"/>
            <p:cNvSpPr>
              <a:spLocks/>
            </p:cNvSpPr>
            <p:nvPr/>
          </p:nvSpPr>
          <p:spPr bwMode="auto">
            <a:xfrm>
              <a:off x="4606" y="750"/>
              <a:ext cx="390" cy="392"/>
            </a:xfrm>
            <a:custGeom>
              <a:avLst/>
              <a:gdLst>
                <a:gd name="T0" fmla="*/ 216 w 390"/>
                <a:gd name="T1" fmla="*/ 390 h 392"/>
                <a:gd name="T2" fmla="*/ 254 w 390"/>
                <a:gd name="T3" fmla="*/ 382 h 392"/>
                <a:gd name="T4" fmla="*/ 288 w 390"/>
                <a:gd name="T5" fmla="*/ 368 h 392"/>
                <a:gd name="T6" fmla="*/ 320 w 390"/>
                <a:gd name="T7" fmla="*/ 346 h 392"/>
                <a:gd name="T8" fmla="*/ 346 w 390"/>
                <a:gd name="T9" fmla="*/ 320 h 392"/>
                <a:gd name="T10" fmla="*/ 366 w 390"/>
                <a:gd name="T11" fmla="*/ 288 h 392"/>
                <a:gd name="T12" fmla="*/ 382 w 390"/>
                <a:gd name="T13" fmla="*/ 254 h 392"/>
                <a:gd name="T14" fmla="*/ 390 w 390"/>
                <a:gd name="T15" fmla="*/ 216 h 392"/>
                <a:gd name="T16" fmla="*/ 390 w 390"/>
                <a:gd name="T17" fmla="*/ 176 h 392"/>
                <a:gd name="T18" fmla="*/ 382 w 390"/>
                <a:gd name="T19" fmla="*/ 138 h 392"/>
                <a:gd name="T20" fmla="*/ 366 w 390"/>
                <a:gd name="T21" fmla="*/ 102 h 392"/>
                <a:gd name="T22" fmla="*/ 346 w 390"/>
                <a:gd name="T23" fmla="*/ 72 h 392"/>
                <a:gd name="T24" fmla="*/ 320 w 390"/>
                <a:gd name="T25" fmla="*/ 46 h 392"/>
                <a:gd name="T26" fmla="*/ 288 w 390"/>
                <a:gd name="T27" fmla="*/ 24 h 392"/>
                <a:gd name="T28" fmla="*/ 254 w 390"/>
                <a:gd name="T29" fmla="*/ 10 h 392"/>
                <a:gd name="T30" fmla="*/ 216 w 390"/>
                <a:gd name="T31" fmla="*/ 2 h 392"/>
                <a:gd name="T32" fmla="*/ 176 w 390"/>
                <a:gd name="T33" fmla="*/ 2 h 392"/>
                <a:gd name="T34" fmla="*/ 138 w 390"/>
                <a:gd name="T35" fmla="*/ 10 h 392"/>
                <a:gd name="T36" fmla="*/ 102 w 390"/>
                <a:gd name="T37" fmla="*/ 24 h 392"/>
                <a:gd name="T38" fmla="*/ 72 w 390"/>
                <a:gd name="T39" fmla="*/ 46 h 392"/>
                <a:gd name="T40" fmla="*/ 44 w 390"/>
                <a:gd name="T41" fmla="*/ 72 h 392"/>
                <a:gd name="T42" fmla="*/ 24 w 390"/>
                <a:gd name="T43" fmla="*/ 102 h 392"/>
                <a:gd name="T44" fmla="*/ 8 w 390"/>
                <a:gd name="T45" fmla="*/ 138 h 392"/>
                <a:gd name="T46" fmla="*/ 2 w 390"/>
                <a:gd name="T47" fmla="*/ 176 h 392"/>
                <a:gd name="T48" fmla="*/ 2 w 390"/>
                <a:gd name="T49" fmla="*/ 216 h 392"/>
                <a:gd name="T50" fmla="*/ 8 w 390"/>
                <a:gd name="T51" fmla="*/ 254 h 392"/>
                <a:gd name="T52" fmla="*/ 24 w 390"/>
                <a:gd name="T53" fmla="*/ 288 h 392"/>
                <a:gd name="T54" fmla="*/ 44 w 390"/>
                <a:gd name="T55" fmla="*/ 320 h 392"/>
                <a:gd name="T56" fmla="*/ 72 w 390"/>
                <a:gd name="T57" fmla="*/ 346 h 392"/>
                <a:gd name="T58" fmla="*/ 102 w 390"/>
                <a:gd name="T59" fmla="*/ 368 h 392"/>
                <a:gd name="T60" fmla="*/ 138 w 390"/>
                <a:gd name="T61" fmla="*/ 382 h 392"/>
                <a:gd name="T62" fmla="*/ 176 w 390"/>
                <a:gd name="T63" fmla="*/ 390 h 3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0"/>
                <a:gd name="T97" fmla="*/ 0 h 392"/>
                <a:gd name="T98" fmla="*/ 390 w 390"/>
                <a:gd name="T99" fmla="*/ 392 h 3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0" h="392">
                  <a:moveTo>
                    <a:pt x="196" y="392"/>
                  </a:moveTo>
                  <a:lnTo>
                    <a:pt x="216" y="390"/>
                  </a:lnTo>
                  <a:lnTo>
                    <a:pt x="234" y="388"/>
                  </a:lnTo>
                  <a:lnTo>
                    <a:pt x="254" y="382"/>
                  </a:lnTo>
                  <a:lnTo>
                    <a:pt x="272" y="376"/>
                  </a:lnTo>
                  <a:lnTo>
                    <a:pt x="288" y="368"/>
                  </a:lnTo>
                  <a:lnTo>
                    <a:pt x="304" y="358"/>
                  </a:lnTo>
                  <a:lnTo>
                    <a:pt x="320" y="346"/>
                  </a:lnTo>
                  <a:lnTo>
                    <a:pt x="334" y="334"/>
                  </a:lnTo>
                  <a:lnTo>
                    <a:pt x="346" y="320"/>
                  </a:lnTo>
                  <a:lnTo>
                    <a:pt x="358" y="306"/>
                  </a:lnTo>
                  <a:lnTo>
                    <a:pt x="366" y="288"/>
                  </a:lnTo>
                  <a:lnTo>
                    <a:pt x="376" y="272"/>
                  </a:lnTo>
                  <a:lnTo>
                    <a:pt x="382" y="254"/>
                  </a:lnTo>
                  <a:lnTo>
                    <a:pt x="386" y="236"/>
                  </a:lnTo>
                  <a:lnTo>
                    <a:pt x="390" y="216"/>
                  </a:lnTo>
                  <a:lnTo>
                    <a:pt x="390" y="196"/>
                  </a:lnTo>
                  <a:lnTo>
                    <a:pt x="390" y="176"/>
                  </a:lnTo>
                  <a:lnTo>
                    <a:pt x="386" y="156"/>
                  </a:lnTo>
                  <a:lnTo>
                    <a:pt x="382" y="138"/>
                  </a:lnTo>
                  <a:lnTo>
                    <a:pt x="376" y="120"/>
                  </a:lnTo>
                  <a:lnTo>
                    <a:pt x="366" y="102"/>
                  </a:lnTo>
                  <a:lnTo>
                    <a:pt x="358" y="86"/>
                  </a:lnTo>
                  <a:lnTo>
                    <a:pt x="346" y="72"/>
                  </a:lnTo>
                  <a:lnTo>
                    <a:pt x="334" y="58"/>
                  </a:lnTo>
                  <a:lnTo>
                    <a:pt x="320" y="46"/>
                  </a:lnTo>
                  <a:lnTo>
                    <a:pt x="304" y="34"/>
                  </a:lnTo>
                  <a:lnTo>
                    <a:pt x="288" y="24"/>
                  </a:lnTo>
                  <a:lnTo>
                    <a:pt x="272" y="16"/>
                  </a:lnTo>
                  <a:lnTo>
                    <a:pt x="254" y="10"/>
                  </a:lnTo>
                  <a:lnTo>
                    <a:pt x="234" y="4"/>
                  </a:lnTo>
                  <a:lnTo>
                    <a:pt x="216" y="2"/>
                  </a:lnTo>
                  <a:lnTo>
                    <a:pt x="196" y="0"/>
                  </a:lnTo>
                  <a:lnTo>
                    <a:pt x="176" y="2"/>
                  </a:lnTo>
                  <a:lnTo>
                    <a:pt x="156" y="4"/>
                  </a:lnTo>
                  <a:lnTo>
                    <a:pt x="138" y="10"/>
                  </a:lnTo>
                  <a:lnTo>
                    <a:pt x="120" y="16"/>
                  </a:lnTo>
                  <a:lnTo>
                    <a:pt x="102" y="24"/>
                  </a:lnTo>
                  <a:lnTo>
                    <a:pt x="86" y="34"/>
                  </a:lnTo>
                  <a:lnTo>
                    <a:pt x="72" y="46"/>
                  </a:lnTo>
                  <a:lnTo>
                    <a:pt x="58" y="58"/>
                  </a:lnTo>
                  <a:lnTo>
                    <a:pt x="44" y="72"/>
                  </a:lnTo>
                  <a:lnTo>
                    <a:pt x="34" y="86"/>
                  </a:lnTo>
                  <a:lnTo>
                    <a:pt x="24" y="102"/>
                  </a:lnTo>
                  <a:lnTo>
                    <a:pt x="16" y="120"/>
                  </a:lnTo>
                  <a:lnTo>
                    <a:pt x="8" y="138"/>
                  </a:lnTo>
                  <a:lnTo>
                    <a:pt x="4" y="156"/>
                  </a:lnTo>
                  <a:lnTo>
                    <a:pt x="2" y="176"/>
                  </a:lnTo>
                  <a:lnTo>
                    <a:pt x="0" y="196"/>
                  </a:lnTo>
                  <a:lnTo>
                    <a:pt x="2" y="216"/>
                  </a:lnTo>
                  <a:lnTo>
                    <a:pt x="4" y="236"/>
                  </a:lnTo>
                  <a:lnTo>
                    <a:pt x="8" y="254"/>
                  </a:lnTo>
                  <a:lnTo>
                    <a:pt x="16" y="272"/>
                  </a:lnTo>
                  <a:lnTo>
                    <a:pt x="24" y="288"/>
                  </a:lnTo>
                  <a:lnTo>
                    <a:pt x="34" y="306"/>
                  </a:lnTo>
                  <a:lnTo>
                    <a:pt x="44" y="320"/>
                  </a:lnTo>
                  <a:lnTo>
                    <a:pt x="58" y="334"/>
                  </a:lnTo>
                  <a:lnTo>
                    <a:pt x="72" y="346"/>
                  </a:lnTo>
                  <a:lnTo>
                    <a:pt x="86" y="358"/>
                  </a:lnTo>
                  <a:lnTo>
                    <a:pt x="102" y="368"/>
                  </a:lnTo>
                  <a:lnTo>
                    <a:pt x="120" y="376"/>
                  </a:lnTo>
                  <a:lnTo>
                    <a:pt x="138" y="382"/>
                  </a:lnTo>
                  <a:lnTo>
                    <a:pt x="156" y="388"/>
                  </a:lnTo>
                  <a:lnTo>
                    <a:pt x="176" y="390"/>
                  </a:lnTo>
                  <a:lnTo>
                    <a:pt x="196" y="392"/>
                  </a:lnTo>
                  <a:close/>
                </a:path>
              </a:pathLst>
            </a:custGeom>
            <a:solidFill>
              <a:srgbClr val="E4A4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9" name="Freeform 2962"/>
            <p:cNvSpPr>
              <a:spLocks/>
            </p:cNvSpPr>
            <p:nvPr/>
          </p:nvSpPr>
          <p:spPr bwMode="auto">
            <a:xfrm>
              <a:off x="4610" y="754"/>
              <a:ext cx="382" cy="384"/>
            </a:xfrm>
            <a:custGeom>
              <a:avLst/>
              <a:gdLst>
                <a:gd name="T0" fmla="*/ 210 w 382"/>
                <a:gd name="T1" fmla="*/ 382 h 384"/>
                <a:gd name="T2" fmla="*/ 248 w 382"/>
                <a:gd name="T3" fmla="*/ 374 h 384"/>
                <a:gd name="T4" fmla="*/ 282 w 382"/>
                <a:gd name="T5" fmla="*/ 360 h 384"/>
                <a:gd name="T6" fmla="*/ 314 w 382"/>
                <a:gd name="T7" fmla="*/ 340 h 384"/>
                <a:gd name="T8" fmla="*/ 340 w 382"/>
                <a:gd name="T9" fmla="*/ 314 h 384"/>
                <a:gd name="T10" fmla="*/ 360 w 382"/>
                <a:gd name="T11" fmla="*/ 284 h 384"/>
                <a:gd name="T12" fmla="*/ 374 w 382"/>
                <a:gd name="T13" fmla="*/ 248 h 384"/>
                <a:gd name="T14" fmla="*/ 382 w 382"/>
                <a:gd name="T15" fmla="*/ 212 h 384"/>
                <a:gd name="T16" fmla="*/ 382 w 382"/>
                <a:gd name="T17" fmla="*/ 172 h 384"/>
                <a:gd name="T18" fmla="*/ 374 w 382"/>
                <a:gd name="T19" fmla="*/ 134 h 384"/>
                <a:gd name="T20" fmla="*/ 360 w 382"/>
                <a:gd name="T21" fmla="*/ 100 h 384"/>
                <a:gd name="T22" fmla="*/ 340 w 382"/>
                <a:gd name="T23" fmla="*/ 70 h 384"/>
                <a:gd name="T24" fmla="*/ 314 w 382"/>
                <a:gd name="T25" fmla="*/ 44 h 384"/>
                <a:gd name="T26" fmla="*/ 282 w 382"/>
                <a:gd name="T27" fmla="*/ 24 h 384"/>
                <a:gd name="T28" fmla="*/ 248 w 382"/>
                <a:gd name="T29" fmla="*/ 8 h 384"/>
                <a:gd name="T30" fmla="*/ 210 w 382"/>
                <a:gd name="T31" fmla="*/ 2 h 384"/>
                <a:gd name="T32" fmla="*/ 172 w 382"/>
                <a:gd name="T33" fmla="*/ 2 h 384"/>
                <a:gd name="T34" fmla="*/ 134 w 382"/>
                <a:gd name="T35" fmla="*/ 8 h 384"/>
                <a:gd name="T36" fmla="*/ 100 w 382"/>
                <a:gd name="T37" fmla="*/ 24 h 384"/>
                <a:gd name="T38" fmla="*/ 70 w 382"/>
                <a:gd name="T39" fmla="*/ 44 h 384"/>
                <a:gd name="T40" fmla="*/ 44 w 382"/>
                <a:gd name="T41" fmla="*/ 70 h 384"/>
                <a:gd name="T42" fmla="*/ 22 w 382"/>
                <a:gd name="T43" fmla="*/ 100 h 384"/>
                <a:gd name="T44" fmla="*/ 8 w 382"/>
                <a:gd name="T45" fmla="*/ 134 h 384"/>
                <a:gd name="T46" fmla="*/ 0 w 382"/>
                <a:gd name="T47" fmla="*/ 172 h 384"/>
                <a:gd name="T48" fmla="*/ 0 w 382"/>
                <a:gd name="T49" fmla="*/ 212 h 384"/>
                <a:gd name="T50" fmla="*/ 8 w 382"/>
                <a:gd name="T51" fmla="*/ 248 h 384"/>
                <a:gd name="T52" fmla="*/ 22 w 382"/>
                <a:gd name="T53" fmla="*/ 284 h 384"/>
                <a:gd name="T54" fmla="*/ 44 w 382"/>
                <a:gd name="T55" fmla="*/ 314 h 384"/>
                <a:gd name="T56" fmla="*/ 70 w 382"/>
                <a:gd name="T57" fmla="*/ 340 h 384"/>
                <a:gd name="T58" fmla="*/ 100 w 382"/>
                <a:gd name="T59" fmla="*/ 360 h 384"/>
                <a:gd name="T60" fmla="*/ 134 w 382"/>
                <a:gd name="T61" fmla="*/ 374 h 384"/>
                <a:gd name="T62" fmla="*/ 172 w 382"/>
                <a:gd name="T63" fmla="*/ 382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2"/>
                <a:gd name="T97" fmla="*/ 0 h 384"/>
                <a:gd name="T98" fmla="*/ 382 w 382"/>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2" h="384">
                  <a:moveTo>
                    <a:pt x="192" y="384"/>
                  </a:moveTo>
                  <a:lnTo>
                    <a:pt x="210" y="382"/>
                  </a:lnTo>
                  <a:lnTo>
                    <a:pt x="230" y="380"/>
                  </a:lnTo>
                  <a:lnTo>
                    <a:pt x="248" y="374"/>
                  </a:lnTo>
                  <a:lnTo>
                    <a:pt x="266" y="368"/>
                  </a:lnTo>
                  <a:lnTo>
                    <a:pt x="282" y="360"/>
                  </a:lnTo>
                  <a:lnTo>
                    <a:pt x="298" y="350"/>
                  </a:lnTo>
                  <a:lnTo>
                    <a:pt x="314" y="340"/>
                  </a:lnTo>
                  <a:lnTo>
                    <a:pt x="326" y="328"/>
                  </a:lnTo>
                  <a:lnTo>
                    <a:pt x="340" y="314"/>
                  </a:lnTo>
                  <a:lnTo>
                    <a:pt x="350" y="298"/>
                  </a:lnTo>
                  <a:lnTo>
                    <a:pt x="360" y="284"/>
                  </a:lnTo>
                  <a:lnTo>
                    <a:pt x="368" y="266"/>
                  </a:lnTo>
                  <a:lnTo>
                    <a:pt x="374" y="248"/>
                  </a:lnTo>
                  <a:lnTo>
                    <a:pt x="378" y="230"/>
                  </a:lnTo>
                  <a:lnTo>
                    <a:pt x="382" y="212"/>
                  </a:lnTo>
                  <a:lnTo>
                    <a:pt x="382" y="192"/>
                  </a:lnTo>
                  <a:lnTo>
                    <a:pt x="382" y="172"/>
                  </a:lnTo>
                  <a:lnTo>
                    <a:pt x="378" y="154"/>
                  </a:lnTo>
                  <a:lnTo>
                    <a:pt x="374" y="134"/>
                  </a:lnTo>
                  <a:lnTo>
                    <a:pt x="368" y="118"/>
                  </a:lnTo>
                  <a:lnTo>
                    <a:pt x="360" y="100"/>
                  </a:lnTo>
                  <a:lnTo>
                    <a:pt x="350" y="84"/>
                  </a:lnTo>
                  <a:lnTo>
                    <a:pt x="340" y="70"/>
                  </a:lnTo>
                  <a:lnTo>
                    <a:pt x="326" y="56"/>
                  </a:lnTo>
                  <a:lnTo>
                    <a:pt x="314" y="44"/>
                  </a:lnTo>
                  <a:lnTo>
                    <a:pt x="298" y="34"/>
                  </a:lnTo>
                  <a:lnTo>
                    <a:pt x="282" y="24"/>
                  </a:lnTo>
                  <a:lnTo>
                    <a:pt x="266" y="16"/>
                  </a:lnTo>
                  <a:lnTo>
                    <a:pt x="248" y="8"/>
                  </a:lnTo>
                  <a:lnTo>
                    <a:pt x="230" y="4"/>
                  </a:lnTo>
                  <a:lnTo>
                    <a:pt x="210" y="2"/>
                  </a:lnTo>
                  <a:lnTo>
                    <a:pt x="192" y="0"/>
                  </a:lnTo>
                  <a:lnTo>
                    <a:pt x="172" y="2"/>
                  </a:lnTo>
                  <a:lnTo>
                    <a:pt x="152" y="4"/>
                  </a:lnTo>
                  <a:lnTo>
                    <a:pt x="134" y="8"/>
                  </a:lnTo>
                  <a:lnTo>
                    <a:pt x="116" y="16"/>
                  </a:lnTo>
                  <a:lnTo>
                    <a:pt x="100" y="24"/>
                  </a:lnTo>
                  <a:lnTo>
                    <a:pt x="84" y="34"/>
                  </a:lnTo>
                  <a:lnTo>
                    <a:pt x="70" y="44"/>
                  </a:lnTo>
                  <a:lnTo>
                    <a:pt x="56" y="56"/>
                  </a:lnTo>
                  <a:lnTo>
                    <a:pt x="44" y="70"/>
                  </a:lnTo>
                  <a:lnTo>
                    <a:pt x="32" y="84"/>
                  </a:lnTo>
                  <a:lnTo>
                    <a:pt x="22" y="100"/>
                  </a:lnTo>
                  <a:lnTo>
                    <a:pt x="14" y="118"/>
                  </a:lnTo>
                  <a:lnTo>
                    <a:pt x="8" y="134"/>
                  </a:lnTo>
                  <a:lnTo>
                    <a:pt x="4" y="154"/>
                  </a:lnTo>
                  <a:lnTo>
                    <a:pt x="0" y="172"/>
                  </a:lnTo>
                  <a:lnTo>
                    <a:pt x="0" y="192"/>
                  </a:lnTo>
                  <a:lnTo>
                    <a:pt x="0" y="212"/>
                  </a:lnTo>
                  <a:lnTo>
                    <a:pt x="4" y="230"/>
                  </a:lnTo>
                  <a:lnTo>
                    <a:pt x="8" y="248"/>
                  </a:lnTo>
                  <a:lnTo>
                    <a:pt x="14" y="266"/>
                  </a:lnTo>
                  <a:lnTo>
                    <a:pt x="22" y="284"/>
                  </a:lnTo>
                  <a:lnTo>
                    <a:pt x="32" y="298"/>
                  </a:lnTo>
                  <a:lnTo>
                    <a:pt x="44" y="314"/>
                  </a:lnTo>
                  <a:lnTo>
                    <a:pt x="56" y="328"/>
                  </a:lnTo>
                  <a:lnTo>
                    <a:pt x="70" y="340"/>
                  </a:lnTo>
                  <a:lnTo>
                    <a:pt x="84" y="350"/>
                  </a:lnTo>
                  <a:lnTo>
                    <a:pt x="100" y="360"/>
                  </a:lnTo>
                  <a:lnTo>
                    <a:pt x="116" y="368"/>
                  </a:lnTo>
                  <a:lnTo>
                    <a:pt x="134" y="374"/>
                  </a:lnTo>
                  <a:lnTo>
                    <a:pt x="152" y="380"/>
                  </a:lnTo>
                  <a:lnTo>
                    <a:pt x="172" y="382"/>
                  </a:lnTo>
                  <a:lnTo>
                    <a:pt x="192" y="384"/>
                  </a:lnTo>
                  <a:close/>
                </a:path>
              </a:pathLst>
            </a:custGeom>
            <a:solidFill>
              <a:srgbClr val="E9AC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0" name="Freeform 2963"/>
            <p:cNvSpPr>
              <a:spLocks/>
            </p:cNvSpPr>
            <p:nvPr/>
          </p:nvSpPr>
          <p:spPr bwMode="auto">
            <a:xfrm>
              <a:off x="4614" y="758"/>
              <a:ext cx="376" cy="376"/>
            </a:xfrm>
            <a:custGeom>
              <a:avLst/>
              <a:gdLst>
                <a:gd name="T0" fmla="*/ 206 w 376"/>
                <a:gd name="T1" fmla="*/ 374 h 376"/>
                <a:gd name="T2" fmla="*/ 244 w 376"/>
                <a:gd name="T3" fmla="*/ 368 h 376"/>
                <a:gd name="T4" fmla="*/ 276 w 376"/>
                <a:gd name="T5" fmla="*/ 352 h 376"/>
                <a:gd name="T6" fmla="*/ 306 w 376"/>
                <a:gd name="T7" fmla="*/ 332 h 376"/>
                <a:gd name="T8" fmla="*/ 332 w 376"/>
                <a:gd name="T9" fmla="*/ 308 h 376"/>
                <a:gd name="T10" fmla="*/ 352 w 376"/>
                <a:gd name="T11" fmla="*/ 278 h 376"/>
                <a:gd name="T12" fmla="*/ 366 w 376"/>
                <a:gd name="T13" fmla="*/ 244 h 376"/>
                <a:gd name="T14" fmla="*/ 374 w 376"/>
                <a:gd name="T15" fmla="*/ 206 h 376"/>
                <a:gd name="T16" fmla="*/ 374 w 376"/>
                <a:gd name="T17" fmla="*/ 168 h 376"/>
                <a:gd name="T18" fmla="*/ 366 w 376"/>
                <a:gd name="T19" fmla="*/ 132 h 376"/>
                <a:gd name="T20" fmla="*/ 352 w 376"/>
                <a:gd name="T21" fmla="*/ 98 h 376"/>
                <a:gd name="T22" fmla="*/ 332 w 376"/>
                <a:gd name="T23" fmla="*/ 68 h 376"/>
                <a:gd name="T24" fmla="*/ 306 w 376"/>
                <a:gd name="T25" fmla="*/ 42 h 376"/>
                <a:gd name="T26" fmla="*/ 276 w 376"/>
                <a:gd name="T27" fmla="*/ 22 h 376"/>
                <a:gd name="T28" fmla="*/ 244 w 376"/>
                <a:gd name="T29" fmla="*/ 8 h 376"/>
                <a:gd name="T30" fmla="*/ 206 w 376"/>
                <a:gd name="T31" fmla="*/ 0 h 376"/>
                <a:gd name="T32" fmla="*/ 168 w 376"/>
                <a:gd name="T33" fmla="*/ 0 h 376"/>
                <a:gd name="T34" fmla="*/ 132 w 376"/>
                <a:gd name="T35" fmla="*/ 8 h 376"/>
                <a:gd name="T36" fmla="*/ 98 w 376"/>
                <a:gd name="T37" fmla="*/ 22 h 376"/>
                <a:gd name="T38" fmla="*/ 68 w 376"/>
                <a:gd name="T39" fmla="*/ 42 h 376"/>
                <a:gd name="T40" fmla="*/ 42 w 376"/>
                <a:gd name="T41" fmla="*/ 68 h 376"/>
                <a:gd name="T42" fmla="*/ 22 w 376"/>
                <a:gd name="T43" fmla="*/ 98 h 376"/>
                <a:gd name="T44" fmla="*/ 8 w 376"/>
                <a:gd name="T45" fmla="*/ 132 h 376"/>
                <a:gd name="T46" fmla="*/ 0 w 376"/>
                <a:gd name="T47" fmla="*/ 168 h 376"/>
                <a:gd name="T48" fmla="*/ 0 w 376"/>
                <a:gd name="T49" fmla="*/ 206 h 376"/>
                <a:gd name="T50" fmla="*/ 8 w 376"/>
                <a:gd name="T51" fmla="*/ 244 h 376"/>
                <a:gd name="T52" fmla="*/ 22 w 376"/>
                <a:gd name="T53" fmla="*/ 278 h 376"/>
                <a:gd name="T54" fmla="*/ 42 w 376"/>
                <a:gd name="T55" fmla="*/ 308 h 376"/>
                <a:gd name="T56" fmla="*/ 68 w 376"/>
                <a:gd name="T57" fmla="*/ 332 h 376"/>
                <a:gd name="T58" fmla="*/ 98 w 376"/>
                <a:gd name="T59" fmla="*/ 352 h 376"/>
                <a:gd name="T60" fmla="*/ 132 w 376"/>
                <a:gd name="T61" fmla="*/ 368 h 376"/>
                <a:gd name="T62" fmla="*/ 168 w 376"/>
                <a:gd name="T63" fmla="*/ 374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6"/>
                <a:gd name="T97" fmla="*/ 0 h 376"/>
                <a:gd name="T98" fmla="*/ 376 w 376"/>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6" h="376">
                  <a:moveTo>
                    <a:pt x="188" y="376"/>
                  </a:moveTo>
                  <a:lnTo>
                    <a:pt x="206" y="374"/>
                  </a:lnTo>
                  <a:lnTo>
                    <a:pt x="226" y="372"/>
                  </a:lnTo>
                  <a:lnTo>
                    <a:pt x="244" y="368"/>
                  </a:lnTo>
                  <a:lnTo>
                    <a:pt x="260" y="360"/>
                  </a:lnTo>
                  <a:lnTo>
                    <a:pt x="276" y="352"/>
                  </a:lnTo>
                  <a:lnTo>
                    <a:pt x="292" y="344"/>
                  </a:lnTo>
                  <a:lnTo>
                    <a:pt x="306" y="332"/>
                  </a:lnTo>
                  <a:lnTo>
                    <a:pt x="320" y="320"/>
                  </a:lnTo>
                  <a:lnTo>
                    <a:pt x="332" y="308"/>
                  </a:lnTo>
                  <a:lnTo>
                    <a:pt x="344" y="292"/>
                  </a:lnTo>
                  <a:lnTo>
                    <a:pt x="352" y="278"/>
                  </a:lnTo>
                  <a:lnTo>
                    <a:pt x="360" y="260"/>
                  </a:lnTo>
                  <a:lnTo>
                    <a:pt x="366" y="244"/>
                  </a:lnTo>
                  <a:lnTo>
                    <a:pt x="372" y="226"/>
                  </a:lnTo>
                  <a:lnTo>
                    <a:pt x="374" y="206"/>
                  </a:lnTo>
                  <a:lnTo>
                    <a:pt x="376" y="188"/>
                  </a:lnTo>
                  <a:lnTo>
                    <a:pt x="374" y="168"/>
                  </a:lnTo>
                  <a:lnTo>
                    <a:pt x="372" y="150"/>
                  </a:lnTo>
                  <a:lnTo>
                    <a:pt x="366" y="132"/>
                  </a:lnTo>
                  <a:lnTo>
                    <a:pt x="360" y="114"/>
                  </a:lnTo>
                  <a:lnTo>
                    <a:pt x="352" y="98"/>
                  </a:lnTo>
                  <a:lnTo>
                    <a:pt x="344" y="82"/>
                  </a:lnTo>
                  <a:lnTo>
                    <a:pt x="332" y="68"/>
                  </a:lnTo>
                  <a:lnTo>
                    <a:pt x="320" y="54"/>
                  </a:lnTo>
                  <a:lnTo>
                    <a:pt x="306" y="42"/>
                  </a:lnTo>
                  <a:lnTo>
                    <a:pt x="292" y="32"/>
                  </a:lnTo>
                  <a:lnTo>
                    <a:pt x="276" y="22"/>
                  </a:lnTo>
                  <a:lnTo>
                    <a:pt x="260" y="14"/>
                  </a:lnTo>
                  <a:lnTo>
                    <a:pt x="244" y="8"/>
                  </a:lnTo>
                  <a:lnTo>
                    <a:pt x="226" y="4"/>
                  </a:lnTo>
                  <a:lnTo>
                    <a:pt x="206" y="0"/>
                  </a:lnTo>
                  <a:lnTo>
                    <a:pt x="188" y="0"/>
                  </a:lnTo>
                  <a:lnTo>
                    <a:pt x="168" y="0"/>
                  </a:lnTo>
                  <a:lnTo>
                    <a:pt x="150" y="4"/>
                  </a:lnTo>
                  <a:lnTo>
                    <a:pt x="132" y="8"/>
                  </a:lnTo>
                  <a:lnTo>
                    <a:pt x="114" y="14"/>
                  </a:lnTo>
                  <a:lnTo>
                    <a:pt x="98" y="22"/>
                  </a:lnTo>
                  <a:lnTo>
                    <a:pt x="82" y="32"/>
                  </a:lnTo>
                  <a:lnTo>
                    <a:pt x="68" y="42"/>
                  </a:lnTo>
                  <a:lnTo>
                    <a:pt x="54" y="54"/>
                  </a:lnTo>
                  <a:lnTo>
                    <a:pt x="42" y="68"/>
                  </a:lnTo>
                  <a:lnTo>
                    <a:pt x="32" y="82"/>
                  </a:lnTo>
                  <a:lnTo>
                    <a:pt x="22" y="98"/>
                  </a:lnTo>
                  <a:lnTo>
                    <a:pt x="14" y="114"/>
                  </a:lnTo>
                  <a:lnTo>
                    <a:pt x="8" y="132"/>
                  </a:lnTo>
                  <a:lnTo>
                    <a:pt x="4" y="150"/>
                  </a:lnTo>
                  <a:lnTo>
                    <a:pt x="0" y="168"/>
                  </a:lnTo>
                  <a:lnTo>
                    <a:pt x="0" y="188"/>
                  </a:lnTo>
                  <a:lnTo>
                    <a:pt x="0" y="206"/>
                  </a:lnTo>
                  <a:lnTo>
                    <a:pt x="4" y="226"/>
                  </a:lnTo>
                  <a:lnTo>
                    <a:pt x="8" y="244"/>
                  </a:lnTo>
                  <a:lnTo>
                    <a:pt x="14" y="260"/>
                  </a:lnTo>
                  <a:lnTo>
                    <a:pt x="22" y="278"/>
                  </a:lnTo>
                  <a:lnTo>
                    <a:pt x="32" y="292"/>
                  </a:lnTo>
                  <a:lnTo>
                    <a:pt x="42" y="308"/>
                  </a:lnTo>
                  <a:lnTo>
                    <a:pt x="54" y="320"/>
                  </a:lnTo>
                  <a:lnTo>
                    <a:pt x="68" y="332"/>
                  </a:lnTo>
                  <a:lnTo>
                    <a:pt x="82" y="344"/>
                  </a:lnTo>
                  <a:lnTo>
                    <a:pt x="98" y="352"/>
                  </a:lnTo>
                  <a:lnTo>
                    <a:pt x="114" y="360"/>
                  </a:lnTo>
                  <a:lnTo>
                    <a:pt x="132" y="368"/>
                  </a:lnTo>
                  <a:lnTo>
                    <a:pt x="150" y="372"/>
                  </a:lnTo>
                  <a:lnTo>
                    <a:pt x="168" y="374"/>
                  </a:lnTo>
                  <a:lnTo>
                    <a:pt x="188" y="376"/>
                  </a:lnTo>
                  <a:close/>
                </a:path>
              </a:pathLst>
            </a:custGeom>
            <a:solidFill>
              <a:srgbClr val="ECB6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1" name="Freeform 2964"/>
            <p:cNvSpPr>
              <a:spLocks/>
            </p:cNvSpPr>
            <p:nvPr/>
          </p:nvSpPr>
          <p:spPr bwMode="auto">
            <a:xfrm>
              <a:off x="4618" y="762"/>
              <a:ext cx="368" cy="368"/>
            </a:xfrm>
            <a:custGeom>
              <a:avLst/>
              <a:gdLst>
                <a:gd name="T0" fmla="*/ 202 w 368"/>
                <a:gd name="T1" fmla="*/ 366 h 368"/>
                <a:gd name="T2" fmla="*/ 238 w 368"/>
                <a:gd name="T3" fmla="*/ 360 h 368"/>
                <a:gd name="T4" fmla="*/ 272 w 368"/>
                <a:gd name="T5" fmla="*/ 346 h 368"/>
                <a:gd name="T6" fmla="*/ 300 w 368"/>
                <a:gd name="T7" fmla="*/ 326 h 368"/>
                <a:gd name="T8" fmla="*/ 326 w 368"/>
                <a:gd name="T9" fmla="*/ 300 h 368"/>
                <a:gd name="T10" fmla="*/ 346 w 368"/>
                <a:gd name="T11" fmla="*/ 272 h 368"/>
                <a:gd name="T12" fmla="*/ 360 w 368"/>
                <a:gd name="T13" fmla="*/ 238 h 368"/>
                <a:gd name="T14" fmla="*/ 366 w 368"/>
                <a:gd name="T15" fmla="*/ 202 h 368"/>
                <a:gd name="T16" fmla="*/ 366 w 368"/>
                <a:gd name="T17" fmla="*/ 164 h 368"/>
                <a:gd name="T18" fmla="*/ 360 w 368"/>
                <a:gd name="T19" fmla="*/ 128 h 368"/>
                <a:gd name="T20" fmla="*/ 346 w 368"/>
                <a:gd name="T21" fmla="*/ 96 h 368"/>
                <a:gd name="T22" fmla="*/ 326 w 368"/>
                <a:gd name="T23" fmla="*/ 66 h 368"/>
                <a:gd name="T24" fmla="*/ 300 w 368"/>
                <a:gd name="T25" fmla="*/ 42 h 368"/>
                <a:gd name="T26" fmla="*/ 272 w 368"/>
                <a:gd name="T27" fmla="*/ 22 h 368"/>
                <a:gd name="T28" fmla="*/ 238 w 368"/>
                <a:gd name="T29" fmla="*/ 8 h 368"/>
                <a:gd name="T30" fmla="*/ 202 w 368"/>
                <a:gd name="T31" fmla="*/ 0 h 368"/>
                <a:gd name="T32" fmla="*/ 164 w 368"/>
                <a:gd name="T33" fmla="*/ 0 h 368"/>
                <a:gd name="T34" fmla="*/ 128 w 368"/>
                <a:gd name="T35" fmla="*/ 8 h 368"/>
                <a:gd name="T36" fmla="*/ 96 w 368"/>
                <a:gd name="T37" fmla="*/ 22 h 368"/>
                <a:gd name="T38" fmla="*/ 66 w 368"/>
                <a:gd name="T39" fmla="*/ 42 h 368"/>
                <a:gd name="T40" fmla="*/ 42 w 368"/>
                <a:gd name="T41" fmla="*/ 66 h 368"/>
                <a:gd name="T42" fmla="*/ 22 w 368"/>
                <a:gd name="T43" fmla="*/ 96 h 368"/>
                <a:gd name="T44" fmla="*/ 8 w 368"/>
                <a:gd name="T45" fmla="*/ 128 h 368"/>
                <a:gd name="T46" fmla="*/ 0 w 368"/>
                <a:gd name="T47" fmla="*/ 164 h 368"/>
                <a:gd name="T48" fmla="*/ 0 w 368"/>
                <a:gd name="T49" fmla="*/ 202 h 368"/>
                <a:gd name="T50" fmla="*/ 8 w 368"/>
                <a:gd name="T51" fmla="*/ 238 h 368"/>
                <a:gd name="T52" fmla="*/ 22 w 368"/>
                <a:gd name="T53" fmla="*/ 272 h 368"/>
                <a:gd name="T54" fmla="*/ 42 w 368"/>
                <a:gd name="T55" fmla="*/ 300 h 368"/>
                <a:gd name="T56" fmla="*/ 66 w 368"/>
                <a:gd name="T57" fmla="*/ 326 h 368"/>
                <a:gd name="T58" fmla="*/ 96 w 368"/>
                <a:gd name="T59" fmla="*/ 346 h 368"/>
                <a:gd name="T60" fmla="*/ 128 w 368"/>
                <a:gd name="T61" fmla="*/ 360 h 368"/>
                <a:gd name="T62" fmla="*/ 164 w 368"/>
                <a:gd name="T63" fmla="*/ 366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8"/>
                <a:gd name="T97" fmla="*/ 0 h 368"/>
                <a:gd name="T98" fmla="*/ 368 w 368"/>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8" h="368">
                  <a:moveTo>
                    <a:pt x="184" y="368"/>
                  </a:moveTo>
                  <a:lnTo>
                    <a:pt x="202" y="366"/>
                  </a:lnTo>
                  <a:lnTo>
                    <a:pt x="220"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0"/>
                  </a:lnTo>
                  <a:lnTo>
                    <a:pt x="366" y="202"/>
                  </a:lnTo>
                  <a:lnTo>
                    <a:pt x="368" y="184"/>
                  </a:lnTo>
                  <a:lnTo>
                    <a:pt x="366" y="164"/>
                  </a:lnTo>
                  <a:lnTo>
                    <a:pt x="364" y="146"/>
                  </a:lnTo>
                  <a:lnTo>
                    <a:pt x="360" y="128"/>
                  </a:lnTo>
                  <a:lnTo>
                    <a:pt x="354" y="112"/>
                  </a:lnTo>
                  <a:lnTo>
                    <a:pt x="346" y="96"/>
                  </a:lnTo>
                  <a:lnTo>
                    <a:pt x="336" y="80"/>
                  </a:lnTo>
                  <a:lnTo>
                    <a:pt x="326" y="66"/>
                  </a:lnTo>
                  <a:lnTo>
                    <a:pt x="314" y="54"/>
                  </a:lnTo>
                  <a:lnTo>
                    <a:pt x="300" y="42"/>
                  </a:lnTo>
                  <a:lnTo>
                    <a:pt x="286" y="32"/>
                  </a:lnTo>
                  <a:lnTo>
                    <a:pt x="272" y="22"/>
                  </a:lnTo>
                  <a:lnTo>
                    <a:pt x="256" y="14"/>
                  </a:lnTo>
                  <a:lnTo>
                    <a:pt x="238" y="8"/>
                  </a:lnTo>
                  <a:lnTo>
                    <a:pt x="220" y="4"/>
                  </a:lnTo>
                  <a:lnTo>
                    <a:pt x="202" y="0"/>
                  </a:lnTo>
                  <a:lnTo>
                    <a:pt x="184" y="0"/>
                  </a:lnTo>
                  <a:lnTo>
                    <a:pt x="164" y="0"/>
                  </a:lnTo>
                  <a:lnTo>
                    <a:pt x="146" y="4"/>
                  </a:lnTo>
                  <a:lnTo>
                    <a:pt x="128" y="8"/>
                  </a:lnTo>
                  <a:lnTo>
                    <a:pt x="112" y="14"/>
                  </a:lnTo>
                  <a:lnTo>
                    <a:pt x="96" y="22"/>
                  </a:lnTo>
                  <a:lnTo>
                    <a:pt x="80" y="32"/>
                  </a:lnTo>
                  <a:lnTo>
                    <a:pt x="66" y="42"/>
                  </a:lnTo>
                  <a:lnTo>
                    <a:pt x="54" y="54"/>
                  </a:lnTo>
                  <a:lnTo>
                    <a:pt x="42" y="66"/>
                  </a:lnTo>
                  <a:lnTo>
                    <a:pt x="30" y="80"/>
                  </a:lnTo>
                  <a:lnTo>
                    <a:pt x="22" y="96"/>
                  </a:lnTo>
                  <a:lnTo>
                    <a:pt x="14" y="112"/>
                  </a:lnTo>
                  <a:lnTo>
                    <a:pt x="8" y="128"/>
                  </a:lnTo>
                  <a:lnTo>
                    <a:pt x="4" y="146"/>
                  </a:lnTo>
                  <a:lnTo>
                    <a:pt x="0" y="164"/>
                  </a:lnTo>
                  <a:lnTo>
                    <a:pt x="0" y="184"/>
                  </a:lnTo>
                  <a:lnTo>
                    <a:pt x="0" y="202"/>
                  </a:lnTo>
                  <a:lnTo>
                    <a:pt x="4" y="220"/>
                  </a:lnTo>
                  <a:lnTo>
                    <a:pt x="8" y="238"/>
                  </a:lnTo>
                  <a:lnTo>
                    <a:pt x="14" y="256"/>
                  </a:lnTo>
                  <a:lnTo>
                    <a:pt x="22" y="272"/>
                  </a:lnTo>
                  <a:lnTo>
                    <a:pt x="30" y="286"/>
                  </a:lnTo>
                  <a:lnTo>
                    <a:pt x="42" y="300"/>
                  </a:lnTo>
                  <a:lnTo>
                    <a:pt x="54" y="314"/>
                  </a:lnTo>
                  <a:lnTo>
                    <a:pt x="66" y="326"/>
                  </a:lnTo>
                  <a:lnTo>
                    <a:pt x="80" y="336"/>
                  </a:lnTo>
                  <a:lnTo>
                    <a:pt x="96" y="346"/>
                  </a:lnTo>
                  <a:lnTo>
                    <a:pt x="112" y="354"/>
                  </a:lnTo>
                  <a:lnTo>
                    <a:pt x="128" y="360"/>
                  </a:lnTo>
                  <a:lnTo>
                    <a:pt x="146" y="364"/>
                  </a:lnTo>
                  <a:lnTo>
                    <a:pt x="164" y="366"/>
                  </a:lnTo>
                  <a:lnTo>
                    <a:pt x="184" y="368"/>
                  </a:lnTo>
                  <a:close/>
                </a:path>
              </a:pathLst>
            </a:custGeom>
            <a:solidFill>
              <a:srgbClr val="F0C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2" name="Freeform 2965"/>
            <p:cNvSpPr>
              <a:spLocks/>
            </p:cNvSpPr>
            <p:nvPr/>
          </p:nvSpPr>
          <p:spPr bwMode="auto">
            <a:xfrm>
              <a:off x="4622" y="766"/>
              <a:ext cx="360" cy="360"/>
            </a:xfrm>
            <a:custGeom>
              <a:avLst/>
              <a:gdLst>
                <a:gd name="T0" fmla="*/ 198 w 360"/>
                <a:gd name="T1" fmla="*/ 358 h 360"/>
                <a:gd name="T2" fmla="*/ 234 w 360"/>
                <a:gd name="T3" fmla="*/ 352 h 360"/>
                <a:gd name="T4" fmla="*/ 266 w 360"/>
                <a:gd name="T5" fmla="*/ 338 h 360"/>
                <a:gd name="T6" fmla="*/ 294 w 360"/>
                <a:gd name="T7" fmla="*/ 318 h 360"/>
                <a:gd name="T8" fmla="*/ 318 w 360"/>
                <a:gd name="T9" fmla="*/ 294 h 360"/>
                <a:gd name="T10" fmla="*/ 338 w 360"/>
                <a:gd name="T11" fmla="*/ 266 h 360"/>
                <a:gd name="T12" fmla="*/ 352 w 360"/>
                <a:gd name="T13" fmla="*/ 234 h 360"/>
                <a:gd name="T14" fmla="*/ 358 w 360"/>
                <a:gd name="T15" fmla="*/ 198 h 360"/>
                <a:gd name="T16" fmla="*/ 358 w 360"/>
                <a:gd name="T17" fmla="*/ 162 h 360"/>
                <a:gd name="T18" fmla="*/ 352 w 360"/>
                <a:gd name="T19" fmla="*/ 126 h 360"/>
                <a:gd name="T20" fmla="*/ 338 w 360"/>
                <a:gd name="T21" fmla="*/ 94 h 360"/>
                <a:gd name="T22" fmla="*/ 318 w 360"/>
                <a:gd name="T23" fmla="*/ 66 h 360"/>
                <a:gd name="T24" fmla="*/ 294 w 360"/>
                <a:gd name="T25" fmla="*/ 40 h 360"/>
                <a:gd name="T26" fmla="*/ 266 w 360"/>
                <a:gd name="T27" fmla="*/ 22 h 360"/>
                <a:gd name="T28" fmla="*/ 234 w 360"/>
                <a:gd name="T29" fmla="*/ 8 h 360"/>
                <a:gd name="T30" fmla="*/ 198 w 360"/>
                <a:gd name="T31" fmla="*/ 0 h 360"/>
                <a:gd name="T32" fmla="*/ 162 w 360"/>
                <a:gd name="T33" fmla="*/ 0 h 360"/>
                <a:gd name="T34" fmla="*/ 126 w 360"/>
                <a:gd name="T35" fmla="*/ 8 h 360"/>
                <a:gd name="T36" fmla="*/ 94 w 360"/>
                <a:gd name="T37" fmla="*/ 22 h 360"/>
                <a:gd name="T38" fmla="*/ 64 w 360"/>
                <a:gd name="T39" fmla="*/ 40 h 360"/>
                <a:gd name="T40" fmla="*/ 40 w 360"/>
                <a:gd name="T41" fmla="*/ 66 h 360"/>
                <a:gd name="T42" fmla="*/ 22 w 360"/>
                <a:gd name="T43" fmla="*/ 94 h 360"/>
                <a:gd name="T44" fmla="*/ 8 w 360"/>
                <a:gd name="T45" fmla="*/ 126 h 360"/>
                <a:gd name="T46" fmla="*/ 0 w 360"/>
                <a:gd name="T47" fmla="*/ 162 h 360"/>
                <a:gd name="T48" fmla="*/ 0 w 360"/>
                <a:gd name="T49" fmla="*/ 198 h 360"/>
                <a:gd name="T50" fmla="*/ 8 w 360"/>
                <a:gd name="T51" fmla="*/ 234 h 360"/>
                <a:gd name="T52" fmla="*/ 22 w 360"/>
                <a:gd name="T53" fmla="*/ 266 h 360"/>
                <a:gd name="T54" fmla="*/ 40 w 360"/>
                <a:gd name="T55" fmla="*/ 294 h 360"/>
                <a:gd name="T56" fmla="*/ 64 w 360"/>
                <a:gd name="T57" fmla="*/ 318 h 360"/>
                <a:gd name="T58" fmla="*/ 94 w 360"/>
                <a:gd name="T59" fmla="*/ 338 h 360"/>
                <a:gd name="T60" fmla="*/ 126 w 360"/>
                <a:gd name="T61" fmla="*/ 352 h 360"/>
                <a:gd name="T62" fmla="*/ 162 w 360"/>
                <a:gd name="T63" fmla="*/ 358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360"/>
                <a:gd name="T98" fmla="*/ 360 w 360"/>
                <a:gd name="T99" fmla="*/ 360 h 3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360">
                  <a:moveTo>
                    <a:pt x="180" y="360"/>
                  </a:moveTo>
                  <a:lnTo>
                    <a:pt x="198" y="358"/>
                  </a:lnTo>
                  <a:lnTo>
                    <a:pt x="216" y="356"/>
                  </a:lnTo>
                  <a:lnTo>
                    <a:pt x="234" y="352"/>
                  </a:lnTo>
                  <a:lnTo>
                    <a:pt x="250" y="346"/>
                  </a:lnTo>
                  <a:lnTo>
                    <a:pt x="266" y="338"/>
                  </a:lnTo>
                  <a:lnTo>
                    <a:pt x="280" y="330"/>
                  </a:lnTo>
                  <a:lnTo>
                    <a:pt x="294" y="318"/>
                  </a:lnTo>
                  <a:lnTo>
                    <a:pt x="308" y="308"/>
                  </a:lnTo>
                  <a:lnTo>
                    <a:pt x="318" y="294"/>
                  </a:lnTo>
                  <a:lnTo>
                    <a:pt x="330" y="280"/>
                  </a:lnTo>
                  <a:lnTo>
                    <a:pt x="338" y="266"/>
                  </a:lnTo>
                  <a:lnTo>
                    <a:pt x="346" y="250"/>
                  </a:lnTo>
                  <a:lnTo>
                    <a:pt x="352" y="234"/>
                  </a:lnTo>
                  <a:lnTo>
                    <a:pt x="356" y="216"/>
                  </a:lnTo>
                  <a:lnTo>
                    <a:pt x="358" y="198"/>
                  </a:lnTo>
                  <a:lnTo>
                    <a:pt x="360" y="180"/>
                  </a:lnTo>
                  <a:lnTo>
                    <a:pt x="358" y="162"/>
                  </a:lnTo>
                  <a:lnTo>
                    <a:pt x="356" y="144"/>
                  </a:lnTo>
                  <a:lnTo>
                    <a:pt x="352" y="126"/>
                  </a:lnTo>
                  <a:lnTo>
                    <a:pt x="346" y="110"/>
                  </a:lnTo>
                  <a:lnTo>
                    <a:pt x="338" y="94"/>
                  </a:lnTo>
                  <a:lnTo>
                    <a:pt x="330" y="78"/>
                  </a:lnTo>
                  <a:lnTo>
                    <a:pt x="318" y="66"/>
                  </a:lnTo>
                  <a:lnTo>
                    <a:pt x="308" y="52"/>
                  </a:lnTo>
                  <a:lnTo>
                    <a:pt x="294" y="40"/>
                  </a:lnTo>
                  <a:lnTo>
                    <a:pt x="280" y="30"/>
                  </a:lnTo>
                  <a:lnTo>
                    <a:pt x="266" y="22"/>
                  </a:lnTo>
                  <a:lnTo>
                    <a:pt x="250" y="14"/>
                  </a:lnTo>
                  <a:lnTo>
                    <a:pt x="234" y="8"/>
                  </a:lnTo>
                  <a:lnTo>
                    <a:pt x="216" y="4"/>
                  </a:lnTo>
                  <a:lnTo>
                    <a:pt x="198" y="0"/>
                  </a:lnTo>
                  <a:lnTo>
                    <a:pt x="180" y="0"/>
                  </a:lnTo>
                  <a:lnTo>
                    <a:pt x="162" y="0"/>
                  </a:lnTo>
                  <a:lnTo>
                    <a:pt x="144" y="4"/>
                  </a:lnTo>
                  <a:lnTo>
                    <a:pt x="126" y="8"/>
                  </a:lnTo>
                  <a:lnTo>
                    <a:pt x="110" y="14"/>
                  </a:lnTo>
                  <a:lnTo>
                    <a:pt x="94" y="22"/>
                  </a:lnTo>
                  <a:lnTo>
                    <a:pt x="78" y="30"/>
                  </a:lnTo>
                  <a:lnTo>
                    <a:pt x="64" y="40"/>
                  </a:lnTo>
                  <a:lnTo>
                    <a:pt x="52" y="52"/>
                  </a:lnTo>
                  <a:lnTo>
                    <a:pt x="40" y="66"/>
                  </a:lnTo>
                  <a:lnTo>
                    <a:pt x="30" y="78"/>
                  </a:lnTo>
                  <a:lnTo>
                    <a:pt x="22" y="94"/>
                  </a:lnTo>
                  <a:lnTo>
                    <a:pt x="14" y="110"/>
                  </a:lnTo>
                  <a:lnTo>
                    <a:pt x="8" y="126"/>
                  </a:lnTo>
                  <a:lnTo>
                    <a:pt x="4" y="144"/>
                  </a:lnTo>
                  <a:lnTo>
                    <a:pt x="0" y="162"/>
                  </a:lnTo>
                  <a:lnTo>
                    <a:pt x="0" y="180"/>
                  </a:lnTo>
                  <a:lnTo>
                    <a:pt x="0" y="198"/>
                  </a:lnTo>
                  <a:lnTo>
                    <a:pt x="4" y="216"/>
                  </a:lnTo>
                  <a:lnTo>
                    <a:pt x="8" y="234"/>
                  </a:lnTo>
                  <a:lnTo>
                    <a:pt x="14" y="250"/>
                  </a:lnTo>
                  <a:lnTo>
                    <a:pt x="22" y="266"/>
                  </a:lnTo>
                  <a:lnTo>
                    <a:pt x="30" y="280"/>
                  </a:lnTo>
                  <a:lnTo>
                    <a:pt x="40" y="294"/>
                  </a:lnTo>
                  <a:lnTo>
                    <a:pt x="52" y="308"/>
                  </a:lnTo>
                  <a:lnTo>
                    <a:pt x="64" y="318"/>
                  </a:lnTo>
                  <a:lnTo>
                    <a:pt x="78" y="330"/>
                  </a:lnTo>
                  <a:lnTo>
                    <a:pt x="94" y="338"/>
                  </a:lnTo>
                  <a:lnTo>
                    <a:pt x="110" y="346"/>
                  </a:lnTo>
                  <a:lnTo>
                    <a:pt x="126" y="352"/>
                  </a:lnTo>
                  <a:lnTo>
                    <a:pt x="144" y="356"/>
                  </a:lnTo>
                  <a:lnTo>
                    <a:pt x="162" y="358"/>
                  </a:lnTo>
                  <a:lnTo>
                    <a:pt x="180" y="360"/>
                  </a:lnTo>
                  <a:close/>
                </a:path>
              </a:pathLst>
            </a:custGeom>
            <a:solidFill>
              <a:srgbClr val="F3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3" name="Freeform 2966"/>
            <p:cNvSpPr>
              <a:spLocks/>
            </p:cNvSpPr>
            <p:nvPr/>
          </p:nvSpPr>
          <p:spPr bwMode="auto">
            <a:xfrm>
              <a:off x="4626" y="770"/>
              <a:ext cx="352" cy="352"/>
            </a:xfrm>
            <a:custGeom>
              <a:avLst/>
              <a:gdLst>
                <a:gd name="T0" fmla="*/ 194 w 352"/>
                <a:gd name="T1" fmla="*/ 352 h 352"/>
                <a:gd name="T2" fmla="*/ 228 w 352"/>
                <a:gd name="T3" fmla="*/ 344 h 352"/>
                <a:gd name="T4" fmla="*/ 260 w 352"/>
                <a:gd name="T5" fmla="*/ 330 h 352"/>
                <a:gd name="T6" fmla="*/ 288 w 352"/>
                <a:gd name="T7" fmla="*/ 312 h 352"/>
                <a:gd name="T8" fmla="*/ 312 w 352"/>
                <a:gd name="T9" fmla="*/ 288 h 352"/>
                <a:gd name="T10" fmla="*/ 330 w 352"/>
                <a:gd name="T11" fmla="*/ 260 h 352"/>
                <a:gd name="T12" fmla="*/ 344 w 352"/>
                <a:gd name="T13" fmla="*/ 228 h 352"/>
                <a:gd name="T14" fmla="*/ 352 w 352"/>
                <a:gd name="T15" fmla="*/ 194 h 352"/>
                <a:gd name="T16" fmla="*/ 352 w 352"/>
                <a:gd name="T17" fmla="*/ 158 h 352"/>
                <a:gd name="T18" fmla="*/ 344 w 352"/>
                <a:gd name="T19" fmla="*/ 124 h 352"/>
                <a:gd name="T20" fmla="*/ 330 w 352"/>
                <a:gd name="T21" fmla="*/ 92 h 352"/>
                <a:gd name="T22" fmla="*/ 312 w 352"/>
                <a:gd name="T23" fmla="*/ 64 h 352"/>
                <a:gd name="T24" fmla="*/ 288 w 352"/>
                <a:gd name="T25" fmla="*/ 40 h 352"/>
                <a:gd name="T26" fmla="*/ 260 w 352"/>
                <a:gd name="T27" fmla="*/ 20 h 352"/>
                <a:gd name="T28" fmla="*/ 228 w 352"/>
                <a:gd name="T29" fmla="*/ 8 h 352"/>
                <a:gd name="T30" fmla="*/ 194 w 352"/>
                <a:gd name="T31" fmla="*/ 0 h 352"/>
                <a:gd name="T32" fmla="*/ 158 w 352"/>
                <a:gd name="T33" fmla="*/ 0 h 352"/>
                <a:gd name="T34" fmla="*/ 124 w 352"/>
                <a:gd name="T35" fmla="*/ 8 h 352"/>
                <a:gd name="T36" fmla="*/ 92 w 352"/>
                <a:gd name="T37" fmla="*/ 20 h 352"/>
                <a:gd name="T38" fmla="*/ 64 w 352"/>
                <a:gd name="T39" fmla="*/ 40 h 352"/>
                <a:gd name="T40" fmla="*/ 40 w 352"/>
                <a:gd name="T41" fmla="*/ 64 h 352"/>
                <a:gd name="T42" fmla="*/ 20 w 352"/>
                <a:gd name="T43" fmla="*/ 92 h 352"/>
                <a:gd name="T44" fmla="*/ 8 w 352"/>
                <a:gd name="T45" fmla="*/ 124 h 352"/>
                <a:gd name="T46" fmla="*/ 0 w 352"/>
                <a:gd name="T47" fmla="*/ 158 h 352"/>
                <a:gd name="T48" fmla="*/ 0 w 352"/>
                <a:gd name="T49" fmla="*/ 194 h 352"/>
                <a:gd name="T50" fmla="*/ 8 w 352"/>
                <a:gd name="T51" fmla="*/ 228 h 352"/>
                <a:gd name="T52" fmla="*/ 20 w 352"/>
                <a:gd name="T53" fmla="*/ 260 h 352"/>
                <a:gd name="T54" fmla="*/ 40 w 352"/>
                <a:gd name="T55" fmla="*/ 288 h 352"/>
                <a:gd name="T56" fmla="*/ 64 w 352"/>
                <a:gd name="T57" fmla="*/ 312 h 352"/>
                <a:gd name="T58" fmla="*/ 92 w 352"/>
                <a:gd name="T59" fmla="*/ 330 h 352"/>
                <a:gd name="T60" fmla="*/ 124 w 352"/>
                <a:gd name="T61" fmla="*/ 344 h 352"/>
                <a:gd name="T62" fmla="*/ 158 w 352"/>
                <a:gd name="T63" fmla="*/ 352 h 3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2"/>
                <a:gd name="T97" fmla="*/ 0 h 352"/>
                <a:gd name="T98" fmla="*/ 352 w 352"/>
                <a:gd name="T99" fmla="*/ 352 h 3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2" h="352">
                  <a:moveTo>
                    <a:pt x="176" y="352"/>
                  </a:moveTo>
                  <a:lnTo>
                    <a:pt x="194" y="352"/>
                  </a:lnTo>
                  <a:lnTo>
                    <a:pt x="212" y="348"/>
                  </a:lnTo>
                  <a:lnTo>
                    <a:pt x="228" y="344"/>
                  </a:lnTo>
                  <a:lnTo>
                    <a:pt x="244" y="338"/>
                  </a:lnTo>
                  <a:lnTo>
                    <a:pt x="260" y="330"/>
                  </a:lnTo>
                  <a:lnTo>
                    <a:pt x="274" y="322"/>
                  </a:lnTo>
                  <a:lnTo>
                    <a:pt x="288" y="312"/>
                  </a:lnTo>
                  <a:lnTo>
                    <a:pt x="300" y="300"/>
                  </a:lnTo>
                  <a:lnTo>
                    <a:pt x="312" y="288"/>
                  </a:lnTo>
                  <a:lnTo>
                    <a:pt x="322" y="274"/>
                  </a:lnTo>
                  <a:lnTo>
                    <a:pt x="330" y="260"/>
                  </a:lnTo>
                  <a:lnTo>
                    <a:pt x="338" y="244"/>
                  </a:lnTo>
                  <a:lnTo>
                    <a:pt x="344" y="228"/>
                  </a:lnTo>
                  <a:lnTo>
                    <a:pt x="348" y="212"/>
                  </a:lnTo>
                  <a:lnTo>
                    <a:pt x="352" y="194"/>
                  </a:lnTo>
                  <a:lnTo>
                    <a:pt x="352" y="176"/>
                  </a:lnTo>
                  <a:lnTo>
                    <a:pt x="352" y="158"/>
                  </a:lnTo>
                  <a:lnTo>
                    <a:pt x="348" y="140"/>
                  </a:lnTo>
                  <a:lnTo>
                    <a:pt x="344" y="124"/>
                  </a:lnTo>
                  <a:lnTo>
                    <a:pt x="338" y="106"/>
                  </a:lnTo>
                  <a:lnTo>
                    <a:pt x="330" y="92"/>
                  </a:lnTo>
                  <a:lnTo>
                    <a:pt x="322" y="76"/>
                  </a:lnTo>
                  <a:lnTo>
                    <a:pt x="312" y="64"/>
                  </a:lnTo>
                  <a:lnTo>
                    <a:pt x="300" y="50"/>
                  </a:lnTo>
                  <a:lnTo>
                    <a:pt x="288" y="40"/>
                  </a:lnTo>
                  <a:lnTo>
                    <a:pt x="274" y="30"/>
                  </a:lnTo>
                  <a:lnTo>
                    <a:pt x="260" y="20"/>
                  </a:lnTo>
                  <a:lnTo>
                    <a:pt x="244" y="12"/>
                  </a:lnTo>
                  <a:lnTo>
                    <a:pt x="228" y="8"/>
                  </a:lnTo>
                  <a:lnTo>
                    <a:pt x="212" y="2"/>
                  </a:lnTo>
                  <a:lnTo>
                    <a:pt x="194" y="0"/>
                  </a:lnTo>
                  <a:lnTo>
                    <a:pt x="176" y="0"/>
                  </a:lnTo>
                  <a:lnTo>
                    <a:pt x="158" y="0"/>
                  </a:lnTo>
                  <a:lnTo>
                    <a:pt x="140" y="2"/>
                  </a:lnTo>
                  <a:lnTo>
                    <a:pt x="124" y="8"/>
                  </a:lnTo>
                  <a:lnTo>
                    <a:pt x="108" y="12"/>
                  </a:lnTo>
                  <a:lnTo>
                    <a:pt x="92" y="20"/>
                  </a:lnTo>
                  <a:lnTo>
                    <a:pt x="78" y="30"/>
                  </a:lnTo>
                  <a:lnTo>
                    <a:pt x="64" y="40"/>
                  </a:lnTo>
                  <a:lnTo>
                    <a:pt x="50" y="50"/>
                  </a:lnTo>
                  <a:lnTo>
                    <a:pt x="40" y="64"/>
                  </a:lnTo>
                  <a:lnTo>
                    <a:pt x="30" y="76"/>
                  </a:lnTo>
                  <a:lnTo>
                    <a:pt x="20" y="92"/>
                  </a:lnTo>
                  <a:lnTo>
                    <a:pt x="14" y="106"/>
                  </a:lnTo>
                  <a:lnTo>
                    <a:pt x="8" y="124"/>
                  </a:lnTo>
                  <a:lnTo>
                    <a:pt x="2" y="140"/>
                  </a:lnTo>
                  <a:lnTo>
                    <a:pt x="0" y="158"/>
                  </a:lnTo>
                  <a:lnTo>
                    <a:pt x="0" y="176"/>
                  </a:lnTo>
                  <a:lnTo>
                    <a:pt x="0" y="194"/>
                  </a:lnTo>
                  <a:lnTo>
                    <a:pt x="2" y="212"/>
                  </a:lnTo>
                  <a:lnTo>
                    <a:pt x="8" y="228"/>
                  </a:lnTo>
                  <a:lnTo>
                    <a:pt x="14" y="244"/>
                  </a:lnTo>
                  <a:lnTo>
                    <a:pt x="20" y="260"/>
                  </a:lnTo>
                  <a:lnTo>
                    <a:pt x="30" y="274"/>
                  </a:lnTo>
                  <a:lnTo>
                    <a:pt x="40" y="288"/>
                  </a:lnTo>
                  <a:lnTo>
                    <a:pt x="50" y="300"/>
                  </a:lnTo>
                  <a:lnTo>
                    <a:pt x="64" y="312"/>
                  </a:lnTo>
                  <a:lnTo>
                    <a:pt x="78" y="322"/>
                  </a:lnTo>
                  <a:lnTo>
                    <a:pt x="92" y="330"/>
                  </a:lnTo>
                  <a:lnTo>
                    <a:pt x="108" y="338"/>
                  </a:lnTo>
                  <a:lnTo>
                    <a:pt x="124" y="344"/>
                  </a:lnTo>
                  <a:lnTo>
                    <a:pt x="140" y="348"/>
                  </a:lnTo>
                  <a:lnTo>
                    <a:pt x="158" y="352"/>
                  </a:lnTo>
                  <a:lnTo>
                    <a:pt x="176" y="352"/>
                  </a:lnTo>
                  <a:close/>
                </a:path>
              </a:pathLst>
            </a:custGeom>
            <a:solidFill>
              <a:srgbClr val="F5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4" name="Freeform 2967"/>
            <p:cNvSpPr>
              <a:spLocks/>
            </p:cNvSpPr>
            <p:nvPr/>
          </p:nvSpPr>
          <p:spPr bwMode="auto">
            <a:xfrm>
              <a:off x="4630" y="772"/>
              <a:ext cx="344" cy="346"/>
            </a:xfrm>
            <a:custGeom>
              <a:avLst/>
              <a:gdLst>
                <a:gd name="T0" fmla="*/ 190 w 344"/>
                <a:gd name="T1" fmla="*/ 346 h 346"/>
                <a:gd name="T2" fmla="*/ 224 w 344"/>
                <a:gd name="T3" fmla="*/ 338 h 346"/>
                <a:gd name="T4" fmla="*/ 254 w 344"/>
                <a:gd name="T5" fmla="*/ 326 h 346"/>
                <a:gd name="T6" fmla="*/ 282 w 344"/>
                <a:gd name="T7" fmla="*/ 306 h 346"/>
                <a:gd name="T8" fmla="*/ 306 w 344"/>
                <a:gd name="T9" fmla="*/ 284 h 346"/>
                <a:gd name="T10" fmla="*/ 324 w 344"/>
                <a:gd name="T11" fmla="*/ 256 h 346"/>
                <a:gd name="T12" fmla="*/ 336 w 344"/>
                <a:gd name="T13" fmla="*/ 224 h 346"/>
                <a:gd name="T14" fmla="*/ 344 w 344"/>
                <a:gd name="T15" fmla="*/ 192 h 346"/>
                <a:gd name="T16" fmla="*/ 344 w 344"/>
                <a:gd name="T17" fmla="*/ 156 h 346"/>
                <a:gd name="T18" fmla="*/ 336 w 344"/>
                <a:gd name="T19" fmla="*/ 122 h 346"/>
                <a:gd name="T20" fmla="*/ 324 w 344"/>
                <a:gd name="T21" fmla="*/ 92 h 346"/>
                <a:gd name="T22" fmla="*/ 306 w 344"/>
                <a:gd name="T23" fmla="*/ 64 h 346"/>
                <a:gd name="T24" fmla="*/ 282 w 344"/>
                <a:gd name="T25" fmla="*/ 40 h 346"/>
                <a:gd name="T26" fmla="*/ 254 w 344"/>
                <a:gd name="T27" fmla="*/ 22 h 346"/>
                <a:gd name="T28" fmla="*/ 224 w 344"/>
                <a:gd name="T29" fmla="*/ 8 h 346"/>
                <a:gd name="T30" fmla="*/ 190 w 344"/>
                <a:gd name="T31" fmla="*/ 2 h 346"/>
                <a:gd name="T32" fmla="*/ 154 w 344"/>
                <a:gd name="T33" fmla="*/ 2 h 346"/>
                <a:gd name="T34" fmla="*/ 120 w 344"/>
                <a:gd name="T35" fmla="*/ 8 h 346"/>
                <a:gd name="T36" fmla="*/ 90 w 344"/>
                <a:gd name="T37" fmla="*/ 22 h 346"/>
                <a:gd name="T38" fmla="*/ 62 w 344"/>
                <a:gd name="T39" fmla="*/ 40 h 346"/>
                <a:gd name="T40" fmla="*/ 38 w 344"/>
                <a:gd name="T41" fmla="*/ 64 h 346"/>
                <a:gd name="T42" fmla="*/ 20 w 344"/>
                <a:gd name="T43" fmla="*/ 92 h 346"/>
                <a:gd name="T44" fmla="*/ 6 w 344"/>
                <a:gd name="T45" fmla="*/ 122 h 346"/>
                <a:gd name="T46" fmla="*/ 0 w 344"/>
                <a:gd name="T47" fmla="*/ 156 h 346"/>
                <a:gd name="T48" fmla="*/ 0 w 344"/>
                <a:gd name="T49" fmla="*/ 192 h 346"/>
                <a:gd name="T50" fmla="*/ 6 w 344"/>
                <a:gd name="T51" fmla="*/ 224 h 346"/>
                <a:gd name="T52" fmla="*/ 20 w 344"/>
                <a:gd name="T53" fmla="*/ 256 h 346"/>
                <a:gd name="T54" fmla="*/ 38 w 344"/>
                <a:gd name="T55" fmla="*/ 284 h 346"/>
                <a:gd name="T56" fmla="*/ 62 w 344"/>
                <a:gd name="T57" fmla="*/ 306 h 346"/>
                <a:gd name="T58" fmla="*/ 90 w 344"/>
                <a:gd name="T59" fmla="*/ 326 h 346"/>
                <a:gd name="T60" fmla="*/ 120 w 344"/>
                <a:gd name="T61" fmla="*/ 338 h 346"/>
                <a:gd name="T62" fmla="*/ 154 w 344"/>
                <a:gd name="T63" fmla="*/ 346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346"/>
                <a:gd name="T98" fmla="*/ 344 w 344"/>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346">
                  <a:moveTo>
                    <a:pt x="172" y="346"/>
                  </a:moveTo>
                  <a:lnTo>
                    <a:pt x="190" y="346"/>
                  </a:lnTo>
                  <a:lnTo>
                    <a:pt x="206" y="342"/>
                  </a:lnTo>
                  <a:lnTo>
                    <a:pt x="224" y="338"/>
                  </a:lnTo>
                  <a:lnTo>
                    <a:pt x="240" y="332"/>
                  </a:lnTo>
                  <a:lnTo>
                    <a:pt x="254" y="326"/>
                  </a:lnTo>
                  <a:lnTo>
                    <a:pt x="268" y="316"/>
                  </a:lnTo>
                  <a:lnTo>
                    <a:pt x="282" y="306"/>
                  </a:lnTo>
                  <a:lnTo>
                    <a:pt x="294" y="296"/>
                  </a:lnTo>
                  <a:lnTo>
                    <a:pt x="306" y="284"/>
                  </a:lnTo>
                  <a:lnTo>
                    <a:pt x="316" y="270"/>
                  </a:lnTo>
                  <a:lnTo>
                    <a:pt x="324" y="256"/>
                  </a:lnTo>
                  <a:lnTo>
                    <a:pt x="330" y="240"/>
                  </a:lnTo>
                  <a:lnTo>
                    <a:pt x="336" y="224"/>
                  </a:lnTo>
                  <a:lnTo>
                    <a:pt x="342" y="208"/>
                  </a:lnTo>
                  <a:lnTo>
                    <a:pt x="344" y="192"/>
                  </a:lnTo>
                  <a:lnTo>
                    <a:pt x="344" y="174"/>
                  </a:lnTo>
                  <a:lnTo>
                    <a:pt x="344" y="156"/>
                  </a:lnTo>
                  <a:lnTo>
                    <a:pt x="342" y="138"/>
                  </a:lnTo>
                  <a:lnTo>
                    <a:pt x="336" y="122"/>
                  </a:lnTo>
                  <a:lnTo>
                    <a:pt x="330" y="106"/>
                  </a:lnTo>
                  <a:lnTo>
                    <a:pt x="324" y="92"/>
                  </a:lnTo>
                  <a:lnTo>
                    <a:pt x="316" y="76"/>
                  </a:lnTo>
                  <a:lnTo>
                    <a:pt x="306" y="64"/>
                  </a:lnTo>
                  <a:lnTo>
                    <a:pt x="294" y="52"/>
                  </a:lnTo>
                  <a:lnTo>
                    <a:pt x="282" y="40"/>
                  </a:lnTo>
                  <a:lnTo>
                    <a:pt x="268" y="30"/>
                  </a:lnTo>
                  <a:lnTo>
                    <a:pt x="254" y="22"/>
                  </a:lnTo>
                  <a:lnTo>
                    <a:pt x="240" y="14"/>
                  </a:lnTo>
                  <a:lnTo>
                    <a:pt x="224" y="8"/>
                  </a:lnTo>
                  <a:lnTo>
                    <a:pt x="206" y="4"/>
                  </a:lnTo>
                  <a:lnTo>
                    <a:pt x="190" y="2"/>
                  </a:lnTo>
                  <a:lnTo>
                    <a:pt x="172" y="0"/>
                  </a:lnTo>
                  <a:lnTo>
                    <a:pt x="154" y="2"/>
                  </a:lnTo>
                  <a:lnTo>
                    <a:pt x="136" y="4"/>
                  </a:lnTo>
                  <a:lnTo>
                    <a:pt x="120" y="8"/>
                  </a:lnTo>
                  <a:lnTo>
                    <a:pt x="104" y="14"/>
                  </a:lnTo>
                  <a:lnTo>
                    <a:pt x="90" y="22"/>
                  </a:lnTo>
                  <a:lnTo>
                    <a:pt x="76" y="30"/>
                  </a:lnTo>
                  <a:lnTo>
                    <a:pt x="62" y="40"/>
                  </a:lnTo>
                  <a:lnTo>
                    <a:pt x="50" y="52"/>
                  </a:lnTo>
                  <a:lnTo>
                    <a:pt x="38" y="64"/>
                  </a:lnTo>
                  <a:lnTo>
                    <a:pt x="28" y="76"/>
                  </a:lnTo>
                  <a:lnTo>
                    <a:pt x="20" y="92"/>
                  </a:lnTo>
                  <a:lnTo>
                    <a:pt x="12" y="106"/>
                  </a:lnTo>
                  <a:lnTo>
                    <a:pt x="6" y="122"/>
                  </a:lnTo>
                  <a:lnTo>
                    <a:pt x="2" y="138"/>
                  </a:lnTo>
                  <a:lnTo>
                    <a:pt x="0" y="156"/>
                  </a:lnTo>
                  <a:lnTo>
                    <a:pt x="0" y="174"/>
                  </a:lnTo>
                  <a:lnTo>
                    <a:pt x="0" y="192"/>
                  </a:lnTo>
                  <a:lnTo>
                    <a:pt x="2" y="208"/>
                  </a:lnTo>
                  <a:lnTo>
                    <a:pt x="6" y="224"/>
                  </a:lnTo>
                  <a:lnTo>
                    <a:pt x="12" y="240"/>
                  </a:lnTo>
                  <a:lnTo>
                    <a:pt x="20" y="256"/>
                  </a:lnTo>
                  <a:lnTo>
                    <a:pt x="28" y="270"/>
                  </a:lnTo>
                  <a:lnTo>
                    <a:pt x="38" y="284"/>
                  </a:lnTo>
                  <a:lnTo>
                    <a:pt x="50" y="296"/>
                  </a:lnTo>
                  <a:lnTo>
                    <a:pt x="62" y="306"/>
                  </a:lnTo>
                  <a:lnTo>
                    <a:pt x="76" y="316"/>
                  </a:lnTo>
                  <a:lnTo>
                    <a:pt x="90" y="326"/>
                  </a:lnTo>
                  <a:lnTo>
                    <a:pt x="104" y="332"/>
                  </a:lnTo>
                  <a:lnTo>
                    <a:pt x="120" y="338"/>
                  </a:lnTo>
                  <a:lnTo>
                    <a:pt x="136" y="342"/>
                  </a:lnTo>
                  <a:lnTo>
                    <a:pt x="154" y="346"/>
                  </a:lnTo>
                  <a:lnTo>
                    <a:pt x="172" y="346"/>
                  </a:lnTo>
                  <a:close/>
                </a:path>
              </a:pathLst>
            </a:custGeom>
            <a:solidFill>
              <a:srgbClr val="FB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5" name="Freeform 2968"/>
            <p:cNvSpPr>
              <a:spLocks/>
            </p:cNvSpPr>
            <p:nvPr/>
          </p:nvSpPr>
          <p:spPr bwMode="auto">
            <a:xfrm>
              <a:off x="4632" y="776"/>
              <a:ext cx="338" cy="338"/>
            </a:xfrm>
            <a:custGeom>
              <a:avLst/>
              <a:gdLst>
                <a:gd name="T0" fmla="*/ 188 w 338"/>
                <a:gd name="T1" fmla="*/ 338 h 338"/>
                <a:gd name="T2" fmla="*/ 220 w 338"/>
                <a:gd name="T3" fmla="*/ 330 h 338"/>
                <a:gd name="T4" fmla="*/ 250 w 338"/>
                <a:gd name="T5" fmla="*/ 318 h 338"/>
                <a:gd name="T6" fmla="*/ 278 w 338"/>
                <a:gd name="T7" fmla="*/ 300 h 338"/>
                <a:gd name="T8" fmla="*/ 300 w 338"/>
                <a:gd name="T9" fmla="*/ 276 h 338"/>
                <a:gd name="T10" fmla="*/ 318 w 338"/>
                <a:gd name="T11" fmla="*/ 250 h 338"/>
                <a:gd name="T12" fmla="*/ 332 w 338"/>
                <a:gd name="T13" fmla="*/ 220 h 338"/>
                <a:gd name="T14" fmla="*/ 338 w 338"/>
                <a:gd name="T15" fmla="*/ 186 h 338"/>
                <a:gd name="T16" fmla="*/ 338 w 338"/>
                <a:gd name="T17" fmla="*/ 152 h 338"/>
                <a:gd name="T18" fmla="*/ 332 w 338"/>
                <a:gd name="T19" fmla="*/ 120 h 338"/>
                <a:gd name="T20" fmla="*/ 318 w 338"/>
                <a:gd name="T21" fmla="*/ 88 h 338"/>
                <a:gd name="T22" fmla="*/ 300 w 338"/>
                <a:gd name="T23" fmla="*/ 62 h 338"/>
                <a:gd name="T24" fmla="*/ 278 w 338"/>
                <a:gd name="T25" fmla="*/ 40 h 338"/>
                <a:gd name="T26" fmla="*/ 250 w 338"/>
                <a:gd name="T27" fmla="*/ 20 h 338"/>
                <a:gd name="T28" fmla="*/ 220 w 338"/>
                <a:gd name="T29" fmla="*/ 8 h 338"/>
                <a:gd name="T30" fmla="*/ 188 w 338"/>
                <a:gd name="T31" fmla="*/ 2 h 338"/>
                <a:gd name="T32" fmla="*/ 152 w 338"/>
                <a:gd name="T33" fmla="*/ 2 h 338"/>
                <a:gd name="T34" fmla="*/ 120 w 338"/>
                <a:gd name="T35" fmla="*/ 8 h 338"/>
                <a:gd name="T36" fmla="*/ 90 w 338"/>
                <a:gd name="T37" fmla="*/ 20 h 338"/>
                <a:gd name="T38" fmla="*/ 62 w 338"/>
                <a:gd name="T39" fmla="*/ 40 h 338"/>
                <a:gd name="T40" fmla="*/ 40 w 338"/>
                <a:gd name="T41" fmla="*/ 62 h 338"/>
                <a:gd name="T42" fmla="*/ 22 w 338"/>
                <a:gd name="T43" fmla="*/ 88 h 338"/>
                <a:gd name="T44" fmla="*/ 8 w 338"/>
                <a:gd name="T45" fmla="*/ 120 h 338"/>
                <a:gd name="T46" fmla="*/ 2 w 338"/>
                <a:gd name="T47" fmla="*/ 152 h 338"/>
                <a:gd name="T48" fmla="*/ 2 w 338"/>
                <a:gd name="T49" fmla="*/ 186 h 338"/>
                <a:gd name="T50" fmla="*/ 8 w 338"/>
                <a:gd name="T51" fmla="*/ 220 h 338"/>
                <a:gd name="T52" fmla="*/ 22 w 338"/>
                <a:gd name="T53" fmla="*/ 250 h 338"/>
                <a:gd name="T54" fmla="*/ 40 w 338"/>
                <a:gd name="T55" fmla="*/ 276 h 338"/>
                <a:gd name="T56" fmla="*/ 62 w 338"/>
                <a:gd name="T57" fmla="*/ 300 h 338"/>
                <a:gd name="T58" fmla="*/ 90 w 338"/>
                <a:gd name="T59" fmla="*/ 318 h 338"/>
                <a:gd name="T60" fmla="*/ 120 w 338"/>
                <a:gd name="T61" fmla="*/ 330 h 338"/>
                <a:gd name="T62" fmla="*/ 152 w 338"/>
                <a:gd name="T63" fmla="*/ 338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8"/>
                <a:gd name="T97" fmla="*/ 0 h 338"/>
                <a:gd name="T98" fmla="*/ 338 w 338"/>
                <a:gd name="T99" fmla="*/ 338 h 3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8" h="338">
                  <a:moveTo>
                    <a:pt x="170" y="338"/>
                  </a:moveTo>
                  <a:lnTo>
                    <a:pt x="188" y="338"/>
                  </a:lnTo>
                  <a:lnTo>
                    <a:pt x="204" y="336"/>
                  </a:lnTo>
                  <a:lnTo>
                    <a:pt x="220" y="330"/>
                  </a:lnTo>
                  <a:lnTo>
                    <a:pt x="236" y="326"/>
                  </a:lnTo>
                  <a:lnTo>
                    <a:pt x="250" y="318"/>
                  </a:lnTo>
                  <a:lnTo>
                    <a:pt x="264" y="310"/>
                  </a:lnTo>
                  <a:lnTo>
                    <a:pt x="278" y="300"/>
                  </a:lnTo>
                  <a:lnTo>
                    <a:pt x="290" y="288"/>
                  </a:lnTo>
                  <a:lnTo>
                    <a:pt x="300" y="276"/>
                  </a:lnTo>
                  <a:lnTo>
                    <a:pt x="310" y="264"/>
                  </a:lnTo>
                  <a:lnTo>
                    <a:pt x="318" y="250"/>
                  </a:lnTo>
                  <a:lnTo>
                    <a:pt x="326" y="236"/>
                  </a:lnTo>
                  <a:lnTo>
                    <a:pt x="332" y="220"/>
                  </a:lnTo>
                  <a:lnTo>
                    <a:pt x="336" y="204"/>
                  </a:lnTo>
                  <a:lnTo>
                    <a:pt x="338" y="186"/>
                  </a:lnTo>
                  <a:lnTo>
                    <a:pt x="338" y="170"/>
                  </a:lnTo>
                  <a:lnTo>
                    <a:pt x="338" y="152"/>
                  </a:lnTo>
                  <a:lnTo>
                    <a:pt x="336" y="136"/>
                  </a:lnTo>
                  <a:lnTo>
                    <a:pt x="332" y="120"/>
                  </a:lnTo>
                  <a:lnTo>
                    <a:pt x="326" y="104"/>
                  </a:lnTo>
                  <a:lnTo>
                    <a:pt x="318" y="88"/>
                  </a:lnTo>
                  <a:lnTo>
                    <a:pt x="310" y="76"/>
                  </a:lnTo>
                  <a:lnTo>
                    <a:pt x="300" y="62"/>
                  </a:lnTo>
                  <a:lnTo>
                    <a:pt x="290" y="50"/>
                  </a:lnTo>
                  <a:lnTo>
                    <a:pt x="278" y="40"/>
                  </a:lnTo>
                  <a:lnTo>
                    <a:pt x="264" y="30"/>
                  </a:lnTo>
                  <a:lnTo>
                    <a:pt x="250" y="20"/>
                  </a:lnTo>
                  <a:lnTo>
                    <a:pt x="236" y="14"/>
                  </a:lnTo>
                  <a:lnTo>
                    <a:pt x="220" y="8"/>
                  </a:lnTo>
                  <a:lnTo>
                    <a:pt x="204" y="4"/>
                  </a:lnTo>
                  <a:lnTo>
                    <a:pt x="188" y="2"/>
                  </a:lnTo>
                  <a:lnTo>
                    <a:pt x="170" y="0"/>
                  </a:lnTo>
                  <a:lnTo>
                    <a:pt x="152" y="2"/>
                  </a:lnTo>
                  <a:lnTo>
                    <a:pt x="136" y="4"/>
                  </a:lnTo>
                  <a:lnTo>
                    <a:pt x="120" y="8"/>
                  </a:lnTo>
                  <a:lnTo>
                    <a:pt x="104" y="14"/>
                  </a:lnTo>
                  <a:lnTo>
                    <a:pt x="90" y="20"/>
                  </a:lnTo>
                  <a:lnTo>
                    <a:pt x="76" y="30"/>
                  </a:lnTo>
                  <a:lnTo>
                    <a:pt x="62" y="40"/>
                  </a:lnTo>
                  <a:lnTo>
                    <a:pt x="50" y="50"/>
                  </a:lnTo>
                  <a:lnTo>
                    <a:pt x="40" y="62"/>
                  </a:lnTo>
                  <a:lnTo>
                    <a:pt x="30" y="76"/>
                  </a:lnTo>
                  <a:lnTo>
                    <a:pt x="22" y="88"/>
                  </a:lnTo>
                  <a:lnTo>
                    <a:pt x="14" y="104"/>
                  </a:lnTo>
                  <a:lnTo>
                    <a:pt x="8" y="120"/>
                  </a:lnTo>
                  <a:lnTo>
                    <a:pt x="4" y="136"/>
                  </a:lnTo>
                  <a:lnTo>
                    <a:pt x="2" y="152"/>
                  </a:lnTo>
                  <a:lnTo>
                    <a:pt x="0" y="170"/>
                  </a:lnTo>
                  <a:lnTo>
                    <a:pt x="2" y="186"/>
                  </a:lnTo>
                  <a:lnTo>
                    <a:pt x="4" y="204"/>
                  </a:lnTo>
                  <a:lnTo>
                    <a:pt x="8" y="220"/>
                  </a:lnTo>
                  <a:lnTo>
                    <a:pt x="14" y="236"/>
                  </a:lnTo>
                  <a:lnTo>
                    <a:pt x="22" y="250"/>
                  </a:lnTo>
                  <a:lnTo>
                    <a:pt x="30" y="264"/>
                  </a:lnTo>
                  <a:lnTo>
                    <a:pt x="40" y="276"/>
                  </a:lnTo>
                  <a:lnTo>
                    <a:pt x="50" y="288"/>
                  </a:lnTo>
                  <a:lnTo>
                    <a:pt x="62" y="300"/>
                  </a:lnTo>
                  <a:lnTo>
                    <a:pt x="76" y="310"/>
                  </a:lnTo>
                  <a:lnTo>
                    <a:pt x="90" y="318"/>
                  </a:lnTo>
                  <a:lnTo>
                    <a:pt x="104" y="326"/>
                  </a:lnTo>
                  <a:lnTo>
                    <a:pt x="120" y="330"/>
                  </a:lnTo>
                  <a:lnTo>
                    <a:pt x="136" y="336"/>
                  </a:lnTo>
                  <a:lnTo>
                    <a:pt x="152" y="338"/>
                  </a:lnTo>
                  <a:lnTo>
                    <a:pt x="170" y="338"/>
                  </a:lnTo>
                  <a:close/>
                </a:path>
              </a:pathLst>
            </a:custGeom>
            <a:solidFill>
              <a:srgbClr val="FEE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6" name="Freeform 2969"/>
            <p:cNvSpPr>
              <a:spLocks/>
            </p:cNvSpPr>
            <p:nvPr/>
          </p:nvSpPr>
          <p:spPr bwMode="auto">
            <a:xfrm>
              <a:off x="4636" y="780"/>
              <a:ext cx="332" cy="330"/>
            </a:xfrm>
            <a:custGeom>
              <a:avLst/>
              <a:gdLst>
                <a:gd name="T0" fmla="*/ 182 w 332"/>
                <a:gd name="T1" fmla="*/ 330 h 330"/>
                <a:gd name="T2" fmla="*/ 216 w 332"/>
                <a:gd name="T3" fmla="*/ 324 h 330"/>
                <a:gd name="T4" fmla="*/ 244 w 332"/>
                <a:gd name="T5" fmla="*/ 310 h 330"/>
                <a:gd name="T6" fmla="*/ 272 w 332"/>
                <a:gd name="T7" fmla="*/ 292 h 330"/>
                <a:gd name="T8" fmla="*/ 294 w 332"/>
                <a:gd name="T9" fmla="*/ 270 h 330"/>
                <a:gd name="T10" fmla="*/ 312 w 332"/>
                <a:gd name="T11" fmla="*/ 244 h 330"/>
                <a:gd name="T12" fmla="*/ 324 w 332"/>
                <a:gd name="T13" fmla="*/ 214 h 330"/>
                <a:gd name="T14" fmla="*/ 330 w 332"/>
                <a:gd name="T15" fmla="*/ 182 h 330"/>
                <a:gd name="T16" fmla="*/ 330 w 332"/>
                <a:gd name="T17" fmla="*/ 148 h 330"/>
                <a:gd name="T18" fmla="*/ 324 w 332"/>
                <a:gd name="T19" fmla="*/ 116 h 330"/>
                <a:gd name="T20" fmla="*/ 312 w 332"/>
                <a:gd name="T21" fmla="*/ 86 h 330"/>
                <a:gd name="T22" fmla="*/ 294 w 332"/>
                <a:gd name="T23" fmla="*/ 60 h 330"/>
                <a:gd name="T24" fmla="*/ 272 w 332"/>
                <a:gd name="T25" fmla="*/ 38 h 330"/>
                <a:gd name="T26" fmla="*/ 244 w 332"/>
                <a:gd name="T27" fmla="*/ 20 h 330"/>
                <a:gd name="T28" fmla="*/ 216 w 332"/>
                <a:gd name="T29" fmla="*/ 8 h 330"/>
                <a:gd name="T30" fmla="*/ 182 w 332"/>
                <a:gd name="T31" fmla="*/ 2 h 330"/>
                <a:gd name="T32" fmla="*/ 150 w 332"/>
                <a:gd name="T33" fmla="*/ 2 h 330"/>
                <a:gd name="T34" fmla="*/ 116 w 332"/>
                <a:gd name="T35" fmla="*/ 8 h 330"/>
                <a:gd name="T36" fmla="*/ 88 w 332"/>
                <a:gd name="T37" fmla="*/ 20 h 330"/>
                <a:gd name="T38" fmla="*/ 60 w 332"/>
                <a:gd name="T39" fmla="*/ 38 h 330"/>
                <a:gd name="T40" fmla="*/ 38 w 332"/>
                <a:gd name="T41" fmla="*/ 60 h 330"/>
                <a:gd name="T42" fmla="*/ 20 w 332"/>
                <a:gd name="T43" fmla="*/ 86 h 330"/>
                <a:gd name="T44" fmla="*/ 8 w 332"/>
                <a:gd name="T45" fmla="*/ 116 h 330"/>
                <a:gd name="T46" fmla="*/ 2 w 332"/>
                <a:gd name="T47" fmla="*/ 148 h 330"/>
                <a:gd name="T48" fmla="*/ 2 w 332"/>
                <a:gd name="T49" fmla="*/ 182 h 330"/>
                <a:gd name="T50" fmla="*/ 8 w 332"/>
                <a:gd name="T51" fmla="*/ 214 h 330"/>
                <a:gd name="T52" fmla="*/ 20 w 332"/>
                <a:gd name="T53" fmla="*/ 244 h 330"/>
                <a:gd name="T54" fmla="*/ 38 w 332"/>
                <a:gd name="T55" fmla="*/ 270 h 330"/>
                <a:gd name="T56" fmla="*/ 60 w 332"/>
                <a:gd name="T57" fmla="*/ 292 h 330"/>
                <a:gd name="T58" fmla="*/ 88 w 332"/>
                <a:gd name="T59" fmla="*/ 310 h 330"/>
                <a:gd name="T60" fmla="*/ 116 w 332"/>
                <a:gd name="T61" fmla="*/ 324 h 330"/>
                <a:gd name="T62" fmla="*/ 150 w 332"/>
                <a:gd name="T63" fmla="*/ 330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330"/>
                <a:gd name="T98" fmla="*/ 332 w 332"/>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330">
                  <a:moveTo>
                    <a:pt x="166" y="330"/>
                  </a:moveTo>
                  <a:lnTo>
                    <a:pt x="182" y="330"/>
                  </a:lnTo>
                  <a:lnTo>
                    <a:pt x="200" y="328"/>
                  </a:lnTo>
                  <a:lnTo>
                    <a:pt x="216" y="324"/>
                  </a:lnTo>
                  <a:lnTo>
                    <a:pt x="230" y="318"/>
                  </a:lnTo>
                  <a:lnTo>
                    <a:pt x="244" y="310"/>
                  </a:lnTo>
                  <a:lnTo>
                    <a:pt x="258" y="302"/>
                  </a:lnTo>
                  <a:lnTo>
                    <a:pt x="272" y="292"/>
                  </a:lnTo>
                  <a:lnTo>
                    <a:pt x="282" y="282"/>
                  </a:lnTo>
                  <a:lnTo>
                    <a:pt x="294" y="270"/>
                  </a:lnTo>
                  <a:lnTo>
                    <a:pt x="302" y="258"/>
                  </a:lnTo>
                  <a:lnTo>
                    <a:pt x="312" y="244"/>
                  </a:lnTo>
                  <a:lnTo>
                    <a:pt x="318" y="230"/>
                  </a:lnTo>
                  <a:lnTo>
                    <a:pt x="324" y="214"/>
                  </a:lnTo>
                  <a:lnTo>
                    <a:pt x="328" y="198"/>
                  </a:lnTo>
                  <a:lnTo>
                    <a:pt x="330" y="182"/>
                  </a:lnTo>
                  <a:lnTo>
                    <a:pt x="332" y="166"/>
                  </a:lnTo>
                  <a:lnTo>
                    <a:pt x="330" y="148"/>
                  </a:lnTo>
                  <a:lnTo>
                    <a:pt x="328" y="132"/>
                  </a:lnTo>
                  <a:lnTo>
                    <a:pt x="324" y="116"/>
                  </a:lnTo>
                  <a:lnTo>
                    <a:pt x="318" y="102"/>
                  </a:lnTo>
                  <a:lnTo>
                    <a:pt x="312" y="86"/>
                  </a:lnTo>
                  <a:lnTo>
                    <a:pt x="302" y="74"/>
                  </a:lnTo>
                  <a:lnTo>
                    <a:pt x="294" y="60"/>
                  </a:lnTo>
                  <a:lnTo>
                    <a:pt x="282" y="48"/>
                  </a:lnTo>
                  <a:lnTo>
                    <a:pt x="272" y="38"/>
                  </a:lnTo>
                  <a:lnTo>
                    <a:pt x="258" y="28"/>
                  </a:lnTo>
                  <a:lnTo>
                    <a:pt x="244" y="20"/>
                  </a:lnTo>
                  <a:lnTo>
                    <a:pt x="230" y="14"/>
                  </a:lnTo>
                  <a:lnTo>
                    <a:pt x="216" y="8"/>
                  </a:lnTo>
                  <a:lnTo>
                    <a:pt x="200" y="4"/>
                  </a:lnTo>
                  <a:lnTo>
                    <a:pt x="182" y="2"/>
                  </a:lnTo>
                  <a:lnTo>
                    <a:pt x="166" y="0"/>
                  </a:lnTo>
                  <a:lnTo>
                    <a:pt x="150" y="2"/>
                  </a:lnTo>
                  <a:lnTo>
                    <a:pt x="132" y="4"/>
                  </a:lnTo>
                  <a:lnTo>
                    <a:pt x="116" y="8"/>
                  </a:lnTo>
                  <a:lnTo>
                    <a:pt x="102" y="14"/>
                  </a:lnTo>
                  <a:lnTo>
                    <a:pt x="88" y="20"/>
                  </a:lnTo>
                  <a:lnTo>
                    <a:pt x="74" y="28"/>
                  </a:lnTo>
                  <a:lnTo>
                    <a:pt x="60" y="38"/>
                  </a:lnTo>
                  <a:lnTo>
                    <a:pt x="50" y="48"/>
                  </a:lnTo>
                  <a:lnTo>
                    <a:pt x="38" y="60"/>
                  </a:lnTo>
                  <a:lnTo>
                    <a:pt x="28" y="74"/>
                  </a:lnTo>
                  <a:lnTo>
                    <a:pt x="20" y="86"/>
                  </a:lnTo>
                  <a:lnTo>
                    <a:pt x="14" y="102"/>
                  </a:lnTo>
                  <a:lnTo>
                    <a:pt x="8" y="116"/>
                  </a:lnTo>
                  <a:lnTo>
                    <a:pt x="4" y="132"/>
                  </a:lnTo>
                  <a:lnTo>
                    <a:pt x="2" y="148"/>
                  </a:lnTo>
                  <a:lnTo>
                    <a:pt x="0" y="166"/>
                  </a:lnTo>
                  <a:lnTo>
                    <a:pt x="2" y="182"/>
                  </a:lnTo>
                  <a:lnTo>
                    <a:pt x="4" y="198"/>
                  </a:lnTo>
                  <a:lnTo>
                    <a:pt x="8" y="214"/>
                  </a:lnTo>
                  <a:lnTo>
                    <a:pt x="14" y="230"/>
                  </a:lnTo>
                  <a:lnTo>
                    <a:pt x="20" y="244"/>
                  </a:lnTo>
                  <a:lnTo>
                    <a:pt x="28" y="258"/>
                  </a:lnTo>
                  <a:lnTo>
                    <a:pt x="38" y="270"/>
                  </a:lnTo>
                  <a:lnTo>
                    <a:pt x="50" y="282"/>
                  </a:lnTo>
                  <a:lnTo>
                    <a:pt x="60" y="292"/>
                  </a:lnTo>
                  <a:lnTo>
                    <a:pt x="74" y="302"/>
                  </a:lnTo>
                  <a:lnTo>
                    <a:pt x="88" y="310"/>
                  </a:lnTo>
                  <a:lnTo>
                    <a:pt x="102" y="318"/>
                  </a:lnTo>
                  <a:lnTo>
                    <a:pt x="116" y="324"/>
                  </a:lnTo>
                  <a:lnTo>
                    <a:pt x="132" y="328"/>
                  </a:lnTo>
                  <a:lnTo>
                    <a:pt x="150" y="330"/>
                  </a:lnTo>
                  <a:lnTo>
                    <a:pt x="166" y="330"/>
                  </a:lnTo>
                  <a:close/>
                </a:path>
              </a:pathLst>
            </a:custGeom>
            <a:solidFill>
              <a:srgbClr val="FDF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7" name="Freeform 2970"/>
            <p:cNvSpPr>
              <a:spLocks/>
            </p:cNvSpPr>
            <p:nvPr/>
          </p:nvSpPr>
          <p:spPr bwMode="auto">
            <a:xfrm>
              <a:off x="4650" y="794"/>
              <a:ext cx="302" cy="302"/>
            </a:xfrm>
            <a:custGeom>
              <a:avLst/>
              <a:gdLst>
                <a:gd name="T0" fmla="*/ 166 w 302"/>
                <a:gd name="T1" fmla="*/ 302 h 302"/>
                <a:gd name="T2" fmla="*/ 196 w 302"/>
                <a:gd name="T3" fmla="*/ 296 h 302"/>
                <a:gd name="T4" fmla="*/ 224 w 302"/>
                <a:gd name="T5" fmla="*/ 284 h 302"/>
                <a:gd name="T6" fmla="*/ 248 w 302"/>
                <a:gd name="T7" fmla="*/ 268 h 302"/>
                <a:gd name="T8" fmla="*/ 268 w 302"/>
                <a:gd name="T9" fmla="*/ 248 h 302"/>
                <a:gd name="T10" fmla="*/ 284 w 302"/>
                <a:gd name="T11" fmla="*/ 224 h 302"/>
                <a:gd name="T12" fmla="*/ 296 w 302"/>
                <a:gd name="T13" fmla="*/ 196 h 302"/>
                <a:gd name="T14" fmla="*/ 302 w 302"/>
                <a:gd name="T15" fmla="*/ 166 h 302"/>
                <a:gd name="T16" fmla="*/ 302 w 302"/>
                <a:gd name="T17" fmla="*/ 136 h 302"/>
                <a:gd name="T18" fmla="*/ 296 w 302"/>
                <a:gd name="T19" fmla="*/ 106 h 302"/>
                <a:gd name="T20" fmla="*/ 284 w 302"/>
                <a:gd name="T21" fmla="*/ 80 h 302"/>
                <a:gd name="T22" fmla="*/ 268 w 302"/>
                <a:gd name="T23" fmla="*/ 54 h 302"/>
                <a:gd name="T24" fmla="*/ 248 w 302"/>
                <a:gd name="T25" fmla="*/ 34 h 302"/>
                <a:gd name="T26" fmla="*/ 224 w 302"/>
                <a:gd name="T27" fmla="*/ 18 h 302"/>
                <a:gd name="T28" fmla="*/ 196 w 302"/>
                <a:gd name="T29" fmla="*/ 6 h 302"/>
                <a:gd name="T30" fmla="*/ 166 w 302"/>
                <a:gd name="T31" fmla="*/ 0 h 302"/>
                <a:gd name="T32" fmla="*/ 136 w 302"/>
                <a:gd name="T33" fmla="*/ 0 h 302"/>
                <a:gd name="T34" fmla="*/ 106 w 302"/>
                <a:gd name="T35" fmla="*/ 6 h 302"/>
                <a:gd name="T36" fmla="*/ 80 w 302"/>
                <a:gd name="T37" fmla="*/ 18 h 302"/>
                <a:gd name="T38" fmla="*/ 54 w 302"/>
                <a:gd name="T39" fmla="*/ 34 h 302"/>
                <a:gd name="T40" fmla="*/ 34 w 302"/>
                <a:gd name="T41" fmla="*/ 54 h 302"/>
                <a:gd name="T42" fmla="*/ 18 w 302"/>
                <a:gd name="T43" fmla="*/ 80 h 302"/>
                <a:gd name="T44" fmla="*/ 6 w 302"/>
                <a:gd name="T45" fmla="*/ 106 h 302"/>
                <a:gd name="T46" fmla="*/ 0 w 302"/>
                <a:gd name="T47" fmla="*/ 136 h 302"/>
                <a:gd name="T48" fmla="*/ 0 w 302"/>
                <a:gd name="T49" fmla="*/ 166 h 302"/>
                <a:gd name="T50" fmla="*/ 6 w 302"/>
                <a:gd name="T51" fmla="*/ 196 h 302"/>
                <a:gd name="T52" fmla="*/ 18 w 302"/>
                <a:gd name="T53" fmla="*/ 224 h 302"/>
                <a:gd name="T54" fmla="*/ 34 w 302"/>
                <a:gd name="T55" fmla="*/ 248 h 302"/>
                <a:gd name="T56" fmla="*/ 54 w 302"/>
                <a:gd name="T57" fmla="*/ 268 h 302"/>
                <a:gd name="T58" fmla="*/ 80 w 302"/>
                <a:gd name="T59" fmla="*/ 284 h 302"/>
                <a:gd name="T60" fmla="*/ 106 w 302"/>
                <a:gd name="T61" fmla="*/ 296 h 302"/>
                <a:gd name="T62" fmla="*/ 136 w 302"/>
                <a:gd name="T63" fmla="*/ 30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302"/>
                <a:gd name="T98" fmla="*/ 302 w 302"/>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302">
                  <a:moveTo>
                    <a:pt x="152" y="302"/>
                  </a:moveTo>
                  <a:lnTo>
                    <a:pt x="166" y="302"/>
                  </a:lnTo>
                  <a:lnTo>
                    <a:pt x="182" y="300"/>
                  </a:lnTo>
                  <a:lnTo>
                    <a:pt x="196" y="296"/>
                  </a:lnTo>
                  <a:lnTo>
                    <a:pt x="210" y="290"/>
                  </a:lnTo>
                  <a:lnTo>
                    <a:pt x="224" y="284"/>
                  </a:lnTo>
                  <a:lnTo>
                    <a:pt x="236" y="276"/>
                  </a:lnTo>
                  <a:lnTo>
                    <a:pt x="248" y="268"/>
                  </a:lnTo>
                  <a:lnTo>
                    <a:pt x="258" y="258"/>
                  </a:lnTo>
                  <a:lnTo>
                    <a:pt x="268" y="248"/>
                  </a:lnTo>
                  <a:lnTo>
                    <a:pt x="276" y="236"/>
                  </a:lnTo>
                  <a:lnTo>
                    <a:pt x="284" y="224"/>
                  </a:lnTo>
                  <a:lnTo>
                    <a:pt x="290" y="210"/>
                  </a:lnTo>
                  <a:lnTo>
                    <a:pt x="296" y="196"/>
                  </a:lnTo>
                  <a:lnTo>
                    <a:pt x="300" y="182"/>
                  </a:lnTo>
                  <a:lnTo>
                    <a:pt x="302" y="166"/>
                  </a:lnTo>
                  <a:lnTo>
                    <a:pt x="302" y="152"/>
                  </a:lnTo>
                  <a:lnTo>
                    <a:pt x="302" y="136"/>
                  </a:lnTo>
                  <a:lnTo>
                    <a:pt x="300" y="120"/>
                  </a:lnTo>
                  <a:lnTo>
                    <a:pt x="296" y="106"/>
                  </a:lnTo>
                  <a:lnTo>
                    <a:pt x="290" y="92"/>
                  </a:lnTo>
                  <a:lnTo>
                    <a:pt x="284" y="80"/>
                  </a:lnTo>
                  <a:lnTo>
                    <a:pt x="276" y="66"/>
                  </a:lnTo>
                  <a:lnTo>
                    <a:pt x="268" y="54"/>
                  </a:lnTo>
                  <a:lnTo>
                    <a:pt x="258" y="44"/>
                  </a:lnTo>
                  <a:lnTo>
                    <a:pt x="248" y="34"/>
                  </a:lnTo>
                  <a:lnTo>
                    <a:pt x="236" y="26"/>
                  </a:lnTo>
                  <a:lnTo>
                    <a:pt x="224" y="18"/>
                  </a:lnTo>
                  <a:lnTo>
                    <a:pt x="210" y="12"/>
                  </a:lnTo>
                  <a:lnTo>
                    <a:pt x="196" y="6"/>
                  </a:lnTo>
                  <a:lnTo>
                    <a:pt x="182" y="2"/>
                  </a:lnTo>
                  <a:lnTo>
                    <a:pt x="166" y="0"/>
                  </a:lnTo>
                  <a:lnTo>
                    <a:pt x="152" y="0"/>
                  </a:lnTo>
                  <a:lnTo>
                    <a:pt x="136" y="0"/>
                  </a:lnTo>
                  <a:lnTo>
                    <a:pt x="120" y="2"/>
                  </a:lnTo>
                  <a:lnTo>
                    <a:pt x="106" y="6"/>
                  </a:lnTo>
                  <a:lnTo>
                    <a:pt x="92" y="12"/>
                  </a:lnTo>
                  <a:lnTo>
                    <a:pt x="80" y="18"/>
                  </a:lnTo>
                  <a:lnTo>
                    <a:pt x="66" y="26"/>
                  </a:lnTo>
                  <a:lnTo>
                    <a:pt x="54" y="34"/>
                  </a:lnTo>
                  <a:lnTo>
                    <a:pt x="44" y="44"/>
                  </a:lnTo>
                  <a:lnTo>
                    <a:pt x="34" y="54"/>
                  </a:lnTo>
                  <a:lnTo>
                    <a:pt x="26" y="66"/>
                  </a:lnTo>
                  <a:lnTo>
                    <a:pt x="18" y="80"/>
                  </a:lnTo>
                  <a:lnTo>
                    <a:pt x="12" y="92"/>
                  </a:lnTo>
                  <a:lnTo>
                    <a:pt x="6" y="106"/>
                  </a:lnTo>
                  <a:lnTo>
                    <a:pt x="2" y="120"/>
                  </a:lnTo>
                  <a:lnTo>
                    <a:pt x="0" y="136"/>
                  </a:lnTo>
                  <a:lnTo>
                    <a:pt x="0" y="152"/>
                  </a:lnTo>
                  <a:lnTo>
                    <a:pt x="0" y="166"/>
                  </a:lnTo>
                  <a:lnTo>
                    <a:pt x="2" y="182"/>
                  </a:lnTo>
                  <a:lnTo>
                    <a:pt x="6" y="196"/>
                  </a:lnTo>
                  <a:lnTo>
                    <a:pt x="12" y="210"/>
                  </a:lnTo>
                  <a:lnTo>
                    <a:pt x="18" y="224"/>
                  </a:lnTo>
                  <a:lnTo>
                    <a:pt x="26" y="236"/>
                  </a:lnTo>
                  <a:lnTo>
                    <a:pt x="34" y="248"/>
                  </a:lnTo>
                  <a:lnTo>
                    <a:pt x="44" y="258"/>
                  </a:lnTo>
                  <a:lnTo>
                    <a:pt x="54" y="268"/>
                  </a:lnTo>
                  <a:lnTo>
                    <a:pt x="66" y="276"/>
                  </a:lnTo>
                  <a:lnTo>
                    <a:pt x="80" y="284"/>
                  </a:lnTo>
                  <a:lnTo>
                    <a:pt x="92" y="290"/>
                  </a:lnTo>
                  <a:lnTo>
                    <a:pt x="106" y="296"/>
                  </a:lnTo>
                  <a:lnTo>
                    <a:pt x="120" y="300"/>
                  </a:lnTo>
                  <a:lnTo>
                    <a:pt x="136" y="302"/>
                  </a:lnTo>
                  <a:lnTo>
                    <a:pt x="152" y="302"/>
                  </a:lnTo>
                  <a:close/>
                </a:path>
              </a:pathLst>
            </a:custGeom>
            <a:solidFill>
              <a:srgbClr val="FDF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8" name="Freeform 2971"/>
            <p:cNvSpPr>
              <a:spLocks/>
            </p:cNvSpPr>
            <p:nvPr/>
          </p:nvSpPr>
          <p:spPr bwMode="auto">
            <a:xfrm>
              <a:off x="4664" y="808"/>
              <a:ext cx="274" cy="274"/>
            </a:xfrm>
            <a:custGeom>
              <a:avLst/>
              <a:gdLst>
                <a:gd name="T0" fmla="*/ 150 w 274"/>
                <a:gd name="T1" fmla="*/ 274 h 274"/>
                <a:gd name="T2" fmla="*/ 178 w 274"/>
                <a:gd name="T3" fmla="*/ 268 h 274"/>
                <a:gd name="T4" fmla="*/ 202 w 274"/>
                <a:gd name="T5" fmla="*/ 258 h 274"/>
                <a:gd name="T6" fmla="*/ 224 w 274"/>
                <a:gd name="T7" fmla="*/ 244 h 274"/>
                <a:gd name="T8" fmla="*/ 242 w 274"/>
                <a:gd name="T9" fmla="*/ 224 h 274"/>
                <a:gd name="T10" fmla="*/ 258 w 274"/>
                <a:gd name="T11" fmla="*/ 202 h 274"/>
                <a:gd name="T12" fmla="*/ 268 w 274"/>
                <a:gd name="T13" fmla="*/ 178 h 274"/>
                <a:gd name="T14" fmla="*/ 274 w 274"/>
                <a:gd name="T15" fmla="*/ 152 h 274"/>
                <a:gd name="T16" fmla="*/ 274 w 274"/>
                <a:gd name="T17" fmla="*/ 124 h 274"/>
                <a:gd name="T18" fmla="*/ 268 w 274"/>
                <a:gd name="T19" fmla="*/ 96 h 274"/>
                <a:gd name="T20" fmla="*/ 258 w 274"/>
                <a:gd name="T21" fmla="*/ 72 h 274"/>
                <a:gd name="T22" fmla="*/ 242 w 274"/>
                <a:gd name="T23" fmla="*/ 50 h 274"/>
                <a:gd name="T24" fmla="*/ 224 w 274"/>
                <a:gd name="T25" fmla="*/ 30 h 274"/>
                <a:gd name="T26" fmla="*/ 202 w 274"/>
                <a:gd name="T27" fmla="*/ 16 h 274"/>
                <a:gd name="T28" fmla="*/ 178 w 274"/>
                <a:gd name="T29" fmla="*/ 6 h 274"/>
                <a:gd name="T30" fmla="*/ 150 w 274"/>
                <a:gd name="T31" fmla="*/ 0 h 274"/>
                <a:gd name="T32" fmla="*/ 122 w 274"/>
                <a:gd name="T33" fmla="*/ 0 h 274"/>
                <a:gd name="T34" fmla="*/ 96 w 274"/>
                <a:gd name="T35" fmla="*/ 6 h 274"/>
                <a:gd name="T36" fmla="*/ 72 w 274"/>
                <a:gd name="T37" fmla="*/ 16 h 274"/>
                <a:gd name="T38" fmla="*/ 50 w 274"/>
                <a:gd name="T39" fmla="*/ 30 h 274"/>
                <a:gd name="T40" fmla="*/ 30 w 274"/>
                <a:gd name="T41" fmla="*/ 50 h 274"/>
                <a:gd name="T42" fmla="*/ 16 w 274"/>
                <a:gd name="T43" fmla="*/ 72 h 274"/>
                <a:gd name="T44" fmla="*/ 6 w 274"/>
                <a:gd name="T45" fmla="*/ 96 h 274"/>
                <a:gd name="T46" fmla="*/ 0 w 274"/>
                <a:gd name="T47" fmla="*/ 124 h 274"/>
                <a:gd name="T48" fmla="*/ 0 w 274"/>
                <a:gd name="T49" fmla="*/ 152 h 274"/>
                <a:gd name="T50" fmla="*/ 6 w 274"/>
                <a:gd name="T51" fmla="*/ 178 h 274"/>
                <a:gd name="T52" fmla="*/ 16 w 274"/>
                <a:gd name="T53" fmla="*/ 202 h 274"/>
                <a:gd name="T54" fmla="*/ 30 w 274"/>
                <a:gd name="T55" fmla="*/ 224 h 274"/>
                <a:gd name="T56" fmla="*/ 50 w 274"/>
                <a:gd name="T57" fmla="*/ 244 h 274"/>
                <a:gd name="T58" fmla="*/ 72 w 274"/>
                <a:gd name="T59" fmla="*/ 258 h 274"/>
                <a:gd name="T60" fmla="*/ 96 w 274"/>
                <a:gd name="T61" fmla="*/ 268 h 274"/>
                <a:gd name="T62" fmla="*/ 122 w 274"/>
                <a:gd name="T63" fmla="*/ 27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74"/>
                <a:gd name="T98" fmla="*/ 274 w 274"/>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74">
                  <a:moveTo>
                    <a:pt x="136" y="274"/>
                  </a:moveTo>
                  <a:lnTo>
                    <a:pt x="150" y="274"/>
                  </a:lnTo>
                  <a:lnTo>
                    <a:pt x="164" y="272"/>
                  </a:lnTo>
                  <a:lnTo>
                    <a:pt x="178" y="268"/>
                  </a:lnTo>
                  <a:lnTo>
                    <a:pt x="190" y="264"/>
                  </a:lnTo>
                  <a:lnTo>
                    <a:pt x="202" y="258"/>
                  </a:lnTo>
                  <a:lnTo>
                    <a:pt x="214" y="252"/>
                  </a:lnTo>
                  <a:lnTo>
                    <a:pt x="224" y="244"/>
                  </a:lnTo>
                  <a:lnTo>
                    <a:pt x="234" y="234"/>
                  </a:lnTo>
                  <a:lnTo>
                    <a:pt x="242" y="224"/>
                  </a:lnTo>
                  <a:lnTo>
                    <a:pt x="250" y="214"/>
                  </a:lnTo>
                  <a:lnTo>
                    <a:pt x="258" y="202"/>
                  </a:lnTo>
                  <a:lnTo>
                    <a:pt x="264" y="190"/>
                  </a:lnTo>
                  <a:lnTo>
                    <a:pt x="268" y="178"/>
                  </a:lnTo>
                  <a:lnTo>
                    <a:pt x="272" y="164"/>
                  </a:lnTo>
                  <a:lnTo>
                    <a:pt x="274" y="152"/>
                  </a:lnTo>
                  <a:lnTo>
                    <a:pt x="274" y="138"/>
                  </a:lnTo>
                  <a:lnTo>
                    <a:pt x="274" y="124"/>
                  </a:lnTo>
                  <a:lnTo>
                    <a:pt x="272" y="110"/>
                  </a:lnTo>
                  <a:lnTo>
                    <a:pt x="268" y="96"/>
                  </a:lnTo>
                  <a:lnTo>
                    <a:pt x="264" y="84"/>
                  </a:lnTo>
                  <a:lnTo>
                    <a:pt x="258" y="72"/>
                  </a:lnTo>
                  <a:lnTo>
                    <a:pt x="250" y="60"/>
                  </a:lnTo>
                  <a:lnTo>
                    <a:pt x="242" y="50"/>
                  </a:lnTo>
                  <a:lnTo>
                    <a:pt x="234" y="40"/>
                  </a:lnTo>
                  <a:lnTo>
                    <a:pt x="224" y="30"/>
                  </a:lnTo>
                  <a:lnTo>
                    <a:pt x="214" y="24"/>
                  </a:lnTo>
                  <a:lnTo>
                    <a:pt x="202" y="16"/>
                  </a:lnTo>
                  <a:lnTo>
                    <a:pt x="190" y="10"/>
                  </a:lnTo>
                  <a:lnTo>
                    <a:pt x="178" y="6"/>
                  </a:lnTo>
                  <a:lnTo>
                    <a:pt x="164" y="2"/>
                  </a:lnTo>
                  <a:lnTo>
                    <a:pt x="150" y="0"/>
                  </a:lnTo>
                  <a:lnTo>
                    <a:pt x="136" y="0"/>
                  </a:lnTo>
                  <a:lnTo>
                    <a:pt x="122" y="0"/>
                  </a:lnTo>
                  <a:lnTo>
                    <a:pt x="108" y="2"/>
                  </a:lnTo>
                  <a:lnTo>
                    <a:pt x="96" y="6"/>
                  </a:lnTo>
                  <a:lnTo>
                    <a:pt x="84" y="10"/>
                  </a:lnTo>
                  <a:lnTo>
                    <a:pt x="72" y="16"/>
                  </a:lnTo>
                  <a:lnTo>
                    <a:pt x="60" y="24"/>
                  </a:lnTo>
                  <a:lnTo>
                    <a:pt x="50" y="30"/>
                  </a:lnTo>
                  <a:lnTo>
                    <a:pt x="40" y="40"/>
                  </a:lnTo>
                  <a:lnTo>
                    <a:pt x="30" y="50"/>
                  </a:lnTo>
                  <a:lnTo>
                    <a:pt x="22" y="60"/>
                  </a:lnTo>
                  <a:lnTo>
                    <a:pt x="16" y="72"/>
                  </a:lnTo>
                  <a:lnTo>
                    <a:pt x="10" y="84"/>
                  </a:lnTo>
                  <a:lnTo>
                    <a:pt x="6" y="96"/>
                  </a:lnTo>
                  <a:lnTo>
                    <a:pt x="2" y="110"/>
                  </a:lnTo>
                  <a:lnTo>
                    <a:pt x="0" y="124"/>
                  </a:lnTo>
                  <a:lnTo>
                    <a:pt x="0" y="138"/>
                  </a:lnTo>
                  <a:lnTo>
                    <a:pt x="0" y="152"/>
                  </a:lnTo>
                  <a:lnTo>
                    <a:pt x="2" y="164"/>
                  </a:lnTo>
                  <a:lnTo>
                    <a:pt x="6" y="178"/>
                  </a:lnTo>
                  <a:lnTo>
                    <a:pt x="10" y="190"/>
                  </a:lnTo>
                  <a:lnTo>
                    <a:pt x="16" y="202"/>
                  </a:lnTo>
                  <a:lnTo>
                    <a:pt x="22" y="214"/>
                  </a:lnTo>
                  <a:lnTo>
                    <a:pt x="30" y="224"/>
                  </a:lnTo>
                  <a:lnTo>
                    <a:pt x="40" y="234"/>
                  </a:lnTo>
                  <a:lnTo>
                    <a:pt x="50" y="244"/>
                  </a:lnTo>
                  <a:lnTo>
                    <a:pt x="60" y="252"/>
                  </a:lnTo>
                  <a:lnTo>
                    <a:pt x="72" y="258"/>
                  </a:lnTo>
                  <a:lnTo>
                    <a:pt x="84" y="264"/>
                  </a:lnTo>
                  <a:lnTo>
                    <a:pt x="96" y="268"/>
                  </a:lnTo>
                  <a:lnTo>
                    <a:pt x="108" y="272"/>
                  </a:lnTo>
                  <a:lnTo>
                    <a:pt x="122" y="274"/>
                  </a:lnTo>
                  <a:lnTo>
                    <a:pt x="136" y="274"/>
                  </a:lnTo>
                  <a:close/>
                </a:path>
              </a:pathLst>
            </a:custGeom>
            <a:solidFill>
              <a:srgbClr val="FDF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9" name="Freeform 2972"/>
            <p:cNvSpPr>
              <a:spLocks/>
            </p:cNvSpPr>
            <p:nvPr/>
          </p:nvSpPr>
          <p:spPr bwMode="auto">
            <a:xfrm>
              <a:off x="4676" y="822"/>
              <a:ext cx="248" cy="246"/>
            </a:xfrm>
            <a:custGeom>
              <a:avLst/>
              <a:gdLst>
                <a:gd name="T0" fmla="*/ 124 w 248"/>
                <a:gd name="T1" fmla="*/ 246 h 246"/>
                <a:gd name="T2" fmla="*/ 136 w 248"/>
                <a:gd name="T3" fmla="*/ 246 h 246"/>
                <a:gd name="T4" fmla="*/ 148 w 248"/>
                <a:gd name="T5" fmla="*/ 244 h 246"/>
                <a:gd name="T6" fmla="*/ 160 w 248"/>
                <a:gd name="T7" fmla="*/ 242 h 246"/>
                <a:gd name="T8" fmla="*/ 172 w 248"/>
                <a:gd name="T9" fmla="*/ 236 h 246"/>
                <a:gd name="T10" fmla="*/ 194 w 248"/>
                <a:gd name="T11" fmla="*/ 226 h 246"/>
                <a:gd name="T12" fmla="*/ 212 w 248"/>
                <a:gd name="T13" fmla="*/ 210 h 246"/>
                <a:gd name="T14" fmla="*/ 226 w 248"/>
                <a:gd name="T15" fmla="*/ 192 h 246"/>
                <a:gd name="T16" fmla="*/ 238 w 248"/>
                <a:gd name="T17" fmla="*/ 172 h 246"/>
                <a:gd name="T18" fmla="*/ 242 w 248"/>
                <a:gd name="T19" fmla="*/ 160 h 246"/>
                <a:gd name="T20" fmla="*/ 246 w 248"/>
                <a:gd name="T21" fmla="*/ 148 h 246"/>
                <a:gd name="T22" fmla="*/ 248 w 248"/>
                <a:gd name="T23" fmla="*/ 136 h 246"/>
                <a:gd name="T24" fmla="*/ 248 w 248"/>
                <a:gd name="T25" fmla="*/ 122 h 246"/>
                <a:gd name="T26" fmla="*/ 248 w 248"/>
                <a:gd name="T27" fmla="*/ 110 h 246"/>
                <a:gd name="T28" fmla="*/ 246 w 248"/>
                <a:gd name="T29" fmla="*/ 98 h 246"/>
                <a:gd name="T30" fmla="*/ 242 w 248"/>
                <a:gd name="T31" fmla="*/ 86 h 246"/>
                <a:gd name="T32" fmla="*/ 238 w 248"/>
                <a:gd name="T33" fmla="*/ 74 h 246"/>
                <a:gd name="T34" fmla="*/ 226 w 248"/>
                <a:gd name="T35" fmla="*/ 54 h 246"/>
                <a:gd name="T36" fmla="*/ 212 w 248"/>
                <a:gd name="T37" fmla="*/ 36 h 246"/>
                <a:gd name="T38" fmla="*/ 194 w 248"/>
                <a:gd name="T39" fmla="*/ 20 h 246"/>
                <a:gd name="T40" fmla="*/ 172 w 248"/>
                <a:gd name="T41" fmla="*/ 8 h 246"/>
                <a:gd name="T42" fmla="*/ 160 w 248"/>
                <a:gd name="T43" fmla="*/ 4 h 246"/>
                <a:gd name="T44" fmla="*/ 148 w 248"/>
                <a:gd name="T45" fmla="*/ 2 h 246"/>
                <a:gd name="T46" fmla="*/ 136 w 248"/>
                <a:gd name="T47" fmla="*/ 0 h 246"/>
                <a:gd name="T48" fmla="*/ 124 w 248"/>
                <a:gd name="T49" fmla="*/ 0 h 246"/>
                <a:gd name="T50" fmla="*/ 112 w 248"/>
                <a:gd name="T51" fmla="*/ 0 h 246"/>
                <a:gd name="T52" fmla="*/ 98 w 248"/>
                <a:gd name="T53" fmla="*/ 2 h 246"/>
                <a:gd name="T54" fmla="*/ 88 w 248"/>
                <a:gd name="T55" fmla="*/ 4 h 246"/>
                <a:gd name="T56" fmla="*/ 76 w 248"/>
                <a:gd name="T57" fmla="*/ 8 h 246"/>
                <a:gd name="T58" fmla="*/ 54 w 248"/>
                <a:gd name="T59" fmla="*/ 20 h 246"/>
                <a:gd name="T60" fmla="*/ 36 w 248"/>
                <a:gd name="T61" fmla="*/ 36 h 246"/>
                <a:gd name="T62" fmla="*/ 22 w 248"/>
                <a:gd name="T63" fmla="*/ 54 h 246"/>
                <a:gd name="T64" fmla="*/ 10 w 248"/>
                <a:gd name="T65" fmla="*/ 74 h 246"/>
                <a:gd name="T66" fmla="*/ 6 w 248"/>
                <a:gd name="T67" fmla="*/ 86 h 246"/>
                <a:gd name="T68" fmla="*/ 2 w 248"/>
                <a:gd name="T69" fmla="*/ 98 h 246"/>
                <a:gd name="T70" fmla="*/ 0 w 248"/>
                <a:gd name="T71" fmla="*/ 110 h 246"/>
                <a:gd name="T72" fmla="*/ 0 w 248"/>
                <a:gd name="T73" fmla="*/ 122 h 246"/>
                <a:gd name="T74" fmla="*/ 0 w 248"/>
                <a:gd name="T75" fmla="*/ 136 h 246"/>
                <a:gd name="T76" fmla="*/ 2 w 248"/>
                <a:gd name="T77" fmla="*/ 148 h 246"/>
                <a:gd name="T78" fmla="*/ 6 w 248"/>
                <a:gd name="T79" fmla="*/ 160 h 246"/>
                <a:gd name="T80" fmla="*/ 10 w 248"/>
                <a:gd name="T81" fmla="*/ 172 h 246"/>
                <a:gd name="T82" fmla="*/ 22 w 248"/>
                <a:gd name="T83" fmla="*/ 192 h 246"/>
                <a:gd name="T84" fmla="*/ 36 w 248"/>
                <a:gd name="T85" fmla="*/ 210 h 246"/>
                <a:gd name="T86" fmla="*/ 54 w 248"/>
                <a:gd name="T87" fmla="*/ 226 h 246"/>
                <a:gd name="T88" fmla="*/ 76 w 248"/>
                <a:gd name="T89" fmla="*/ 236 h 246"/>
                <a:gd name="T90" fmla="*/ 88 w 248"/>
                <a:gd name="T91" fmla="*/ 242 h 246"/>
                <a:gd name="T92" fmla="*/ 98 w 248"/>
                <a:gd name="T93" fmla="*/ 244 h 246"/>
                <a:gd name="T94" fmla="*/ 112 w 248"/>
                <a:gd name="T95" fmla="*/ 246 h 246"/>
                <a:gd name="T96" fmla="*/ 124 w 248"/>
                <a:gd name="T97" fmla="*/ 246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8"/>
                <a:gd name="T148" fmla="*/ 0 h 246"/>
                <a:gd name="T149" fmla="*/ 248 w 248"/>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8" h="246">
                  <a:moveTo>
                    <a:pt x="124" y="246"/>
                  </a:moveTo>
                  <a:lnTo>
                    <a:pt x="136" y="246"/>
                  </a:lnTo>
                  <a:lnTo>
                    <a:pt x="148" y="244"/>
                  </a:lnTo>
                  <a:lnTo>
                    <a:pt x="160" y="242"/>
                  </a:lnTo>
                  <a:lnTo>
                    <a:pt x="172" y="236"/>
                  </a:lnTo>
                  <a:lnTo>
                    <a:pt x="194" y="226"/>
                  </a:lnTo>
                  <a:lnTo>
                    <a:pt x="212" y="210"/>
                  </a:lnTo>
                  <a:lnTo>
                    <a:pt x="226" y="192"/>
                  </a:lnTo>
                  <a:lnTo>
                    <a:pt x="238" y="172"/>
                  </a:lnTo>
                  <a:lnTo>
                    <a:pt x="242" y="160"/>
                  </a:lnTo>
                  <a:lnTo>
                    <a:pt x="246" y="148"/>
                  </a:lnTo>
                  <a:lnTo>
                    <a:pt x="248" y="136"/>
                  </a:lnTo>
                  <a:lnTo>
                    <a:pt x="248" y="122"/>
                  </a:lnTo>
                  <a:lnTo>
                    <a:pt x="248" y="110"/>
                  </a:lnTo>
                  <a:lnTo>
                    <a:pt x="246" y="98"/>
                  </a:lnTo>
                  <a:lnTo>
                    <a:pt x="242" y="86"/>
                  </a:lnTo>
                  <a:lnTo>
                    <a:pt x="238" y="74"/>
                  </a:lnTo>
                  <a:lnTo>
                    <a:pt x="226" y="54"/>
                  </a:lnTo>
                  <a:lnTo>
                    <a:pt x="212" y="36"/>
                  </a:lnTo>
                  <a:lnTo>
                    <a:pt x="194" y="20"/>
                  </a:lnTo>
                  <a:lnTo>
                    <a:pt x="172" y="8"/>
                  </a:lnTo>
                  <a:lnTo>
                    <a:pt x="160" y="4"/>
                  </a:lnTo>
                  <a:lnTo>
                    <a:pt x="148" y="2"/>
                  </a:lnTo>
                  <a:lnTo>
                    <a:pt x="136" y="0"/>
                  </a:lnTo>
                  <a:lnTo>
                    <a:pt x="124" y="0"/>
                  </a:lnTo>
                  <a:lnTo>
                    <a:pt x="112" y="0"/>
                  </a:lnTo>
                  <a:lnTo>
                    <a:pt x="98" y="2"/>
                  </a:lnTo>
                  <a:lnTo>
                    <a:pt x="88" y="4"/>
                  </a:lnTo>
                  <a:lnTo>
                    <a:pt x="76" y="8"/>
                  </a:lnTo>
                  <a:lnTo>
                    <a:pt x="54" y="20"/>
                  </a:lnTo>
                  <a:lnTo>
                    <a:pt x="36" y="36"/>
                  </a:lnTo>
                  <a:lnTo>
                    <a:pt x="22" y="54"/>
                  </a:lnTo>
                  <a:lnTo>
                    <a:pt x="10" y="74"/>
                  </a:lnTo>
                  <a:lnTo>
                    <a:pt x="6" y="86"/>
                  </a:lnTo>
                  <a:lnTo>
                    <a:pt x="2" y="98"/>
                  </a:lnTo>
                  <a:lnTo>
                    <a:pt x="0" y="110"/>
                  </a:lnTo>
                  <a:lnTo>
                    <a:pt x="0" y="122"/>
                  </a:lnTo>
                  <a:lnTo>
                    <a:pt x="0" y="136"/>
                  </a:lnTo>
                  <a:lnTo>
                    <a:pt x="2" y="148"/>
                  </a:lnTo>
                  <a:lnTo>
                    <a:pt x="6" y="160"/>
                  </a:lnTo>
                  <a:lnTo>
                    <a:pt x="10" y="172"/>
                  </a:lnTo>
                  <a:lnTo>
                    <a:pt x="22" y="192"/>
                  </a:lnTo>
                  <a:lnTo>
                    <a:pt x="36" y="210"/>
                  </a:lnTo>
                  <a:lnTo>
                    <a:pt x="54" y="226"/>
                  </a:lnTo>
                  <a:lnTo>
                    <a:pt x="76" y="236"/>
                  </a:lnTo>
                  <a:lnTo>
                    <a:pt x="88" y="242"/>
                  </a:lnTo>
                  <a:lnTo>
                    <a:pt x="98" y="244"/>
                  </a:lnTo>
                  <a:lnTo>
                    <a:pt x="112" y="246"/>
                  </a:lnTo>
                  <a:lnTo>
                    <a:pt x="124" y="246"/>
                  </a:lnTo>
                  <a:close/>
                </a:path>
              </a:pathLst>
            </a:custGeom>
            <a:solidFill>
              <a:srgbClr val="FCFB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0" name="Freeform 2973"/>
            <p:cNvSpPr>
              <a:spLocks/>
            </p:cNvSpPr>
            <p:nvPr/>
          </p:nvSpPr>
          <p:spPr bwMode="auto">
            <a:xfrm>
              <a:off x="4690" y="834"/>
              <a:ext cx="220" cy="220"/>
            </a:xfrm>
            <a:custGeom>
              <a:avLst/>
              <a:gdLst>
                <a:gd name="T0" fmla="*/ 110 w 220"/>
                <a:gd name="T1" fmla="*/ 220 h 220"/>
                <a:gd name="T2" fmla="*/ 132 w 220"/>
                <a:gd name="T3" fmla="*/ 218 h 220"/>
                <a:gd name="T4" fmla="*/ 152 w 220"/>
                <a:gd name="T5" fmla="*/ 212 h 220"/>
                <a:gd name="T6" fmla="*/ 170 w 220"/>
                <a:gd name="T7" fmla="*/ 202 h 220"/>
                <a:gd name="T8" fmla="*/ 186 w 220"/>
                <a:gd name="T9" fmla="*/ 188 h 220"/>
                <a:gd name="T10" fmla="*/ 200 w 220"/>
                <a:gd name="T11" fmla="*/ 172 h 220"/>
                <a:gd name="T12" fmla="*/ 210 w 220"/>
                <a:gd name="T13" fmla="*/ 154 h 220"/>
                <a:gd name="T14" fmla="*/ 216 w 220"/>
                <a:gd name="T15" fmla="*/ 132 h 220"/>
                <a:gd name="T16" fmla="*/ 220 w 220"/>
                <a:gd name="T17" fmla="*/ 110 h 220"/>
                <a:gd name="T18" fmla="*/ 216 w 220"/>
                <a:gd name="T19" fmla="*/ 88 h 220"/>
                <a:gd name="T20" fmla="*/ 210 w 220"/>
                <a:gd name="T21" fmla="*/ 68 h 220"/>
                <a:gd name="T22" fmla="*/ 200 w 220"/>
                <a:gd name="T23" fmla="*/ 50 h 220"/>
                <a:gd name="T24" fmla="*/ 186 w 220"/>
                <a:gd name="T25" fmla="*/ 32 h 220"/>
                <a:gd name="T26" fmla="*/ 170 w 220"/>
                <a:gd name="T27" fmla="*/ 20 h 220"/>
                <a:gd name="T28" fmla="*/ 152 w 220"/>
                <a:gd name="T29" fmla="*/ 10 h 220"/>
                <a:gd name="T30" fmla="*/ 132 w 220"/>
                <a:gd name="T31" fmla="*/ 4 h 220"/>
                <a:gd name="T32" fmla="*/ 110 w 220"/>
                <a:gd name="T33" fmla="*/ 0 h 220"/>
                <a:gd name="T34" fmla="*/ 88 w 220"/>
                <a:gd name="T35" fmla="*/ 4 h 220"/>
                <a:gd name="T36" fmla="*/ 66 w 220"/>
                <a:gd name="T37" fmla="*/ 10 h 220"/>
                <a:gd name="T38" fmla="*/ 48 w 220"/>
                <a:gd name="T39" fmla="*/ 20 h 220"/>
                <a:gd name="T40" fmla="*/ 32 w 220"/>
                <a:gd name="T41" fmla="*/ 32 h 220"/>
                <a:gd name="T42" fmla="*/ 18 w 220"/>
                <a:gd name="T43" fmla="*/ 50 h 220"/>
                <a:gd name="T44" fmla="*/ 8 w 220"/>
                <a:gd name="T45" fmla="*/ 68 h 220"/>
                <a:gd name="T46" fmla="*/ 2 w 220"/>
                <a:gd name="T47" fmla="*/ 88 h 220"/>
                <a:gd name="T48" fmla="*/ 0 w 220"/>
                <a:gd name="T49" fmla="*/ 110 h 220"/>
                <a:gd name="T50" fmla="*/ 2 w 220"/>
                <a:gd name="T51" fmla="*/ 132 h 220"/>
                <a:gd name="T52" fmla="*/ 8 w 220"/>
                <a:gd name="T53" fmla="*/ 154 h 220"/>
                <a:gd name="T54" fmla="*/ 18 w 220"/>
                <a:gd name="T55" fmla="*/ 172 h 220"/>
                <a:gd name="T56" fmla="*/ 32 w 220"/>
                <a:gd name="T57" fmla="*/ 188 h 220"/>
                <a:gd name="T58" fmla="*/ 48 w 220"/>
                <a:gd name="T59" fmla="*/ 202 h 220"/>
                <a:gd name="T60" fmla="*/ 66 w 220"/>
                <a:gd name="T61" fmla="*/ 212 h 220"/>
                <a:gd name="T62" fmla="*/ 88 w 220"/>
                <a:gd name="T63" fmla="*/ 218 h 220"/>
                <a:gd name="T64" fmla="*/ 110 w 220"/>
                <a:gd name="T65" fmla="*/ 220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220"/>
                <a:gd name="T101" fmla="*/ 220 w 220"/>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220">
                  <a:moveTo>
                    <a:pt x="110" y="220"/>
                  </a:moveTo>
                  <a:lnTo>
                    <a:pt x="132" y="218"/>
                  </a:lnTo>
                  <a:lnTo>
                    <a:pt x="152" y="212"/>
                  </a:lnTo>
                  <a:lnTo>
                    <a:pt x="170" y="202"/>
                  </a:lnTo>
                  <a:lnTo>
                    <a:pt x="186" y="188"/>
                  </a:lnTo>
                  <a:lnTo>
                    <a:pt x="200" y="172"/>
                  </a:lnTo>
                  <a:lnTo>
                    <a:pt x="210" y="154"/>
                  </a:lnTo>
                  <a:lnTo>
                    <a:pt x="216" y="132"/>
                  </a:lnTo>
                  <a:lnTo>
                    <a:pt x="220" y="110"/>
                  </a:lnTo>
                  <a:lnTo>
                    <a:pt x="216" y="88"/>
                  </a:lnTo>
                  <a:lnTo>
                    <a:pt x="210" y="68"/>
                  </a:lnTo>
                  <a:lnTo>
                    <a:pt x="200" y="50"/>
                  </a:lnTo>
                  <a:lnTo>
                    <a:pt x="186" y="32"/>
                  </a:lnTo>
                  <a:lnTo>
                    <a:pt x="170" y="20"/>
                  </a:lnTo>
                  <a:lnTo>
                    <a:pt x="152" y="10"/>
                  </a:lnTo>
                  <a:lnTo>
                    <a:pt x="132" y="4"/>
                  </a:lnTo>
                  <a:lnTo>
                    <a:pt x="110" y="0"/>
                  </a:lnTo>
                  <a:lnTo>
                    <a:pt x="88" y="4"/>
                  </a:lnTo>
                  <a:lnTo>
                    <a:pt x="66" y="10"/>
                  </a:lnTo>
                  <a:lnTo>
                    <a:pt x="48" y="20"/>
                  </a:lnTo>
                  <a:lnTo>
                    <a:pt x="32" y="32"/>
                  </a:lnTo>
                  <a:lnTo>
                    <a:pt x="18" y="50"/>
                  </a:lnTo>
                  <a:lnTo>
                    <a:pt x="8" y="68"/>
                  </a:lnTo>
                  <a:lnTo>
                    <a:pt x="2" y="88"/>
                  </a:lnTo>
                  <a:lnTo>
                    <a:pt x="0" y="110"/>
                  </a:lnTo>
                  <a:lnTo>
                    <a:pt x="2" y="132"/>
                  </a:lnTo>
                  <a:lnTo>
                    <a:pt x="8" y="154"/>
                  </a:lnTo>
                  <a:lnTo>
                    <a:pt x="18" y="172"/>
                  </a:lnTo>
                  <a:lnTo>
                    <a:pt x="32" y="188"/>
                  </a:lnTo>
                  <a:lnTo>
                    <a:pt x="48" y="202"/>
                  </a:lnTo>
                  <a:lnTo>
                    <a:pt x="66" y="212"/>
                  </a:lnTo>
                  <a:lnTo>
                    <a:pt x="88" y="218"/>
                  </a:lnTo>
                  <a:lnTo>
                    <a:pt x="110" y="220"/>
                  </a:lnTo>
                  <a:close/>
                </a:path>
              </a:pathLst>
            </a:custGeom>
            <a:solidFill>
              <a:srgbClr val="FCFD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1" name="Freeform 2974"/>
            <p:cNvSpPr>
              <a:spLocks/>
            </p:cNvSpPr>
            <p:nvPr/>
          </p:nvSpPr>
          <p:spPr bwMode="auto">
            <a:xfrm>
              <a:off x="4702" y="848"/>
              <a:ext cx="192" cy="192"/>
            </a:xfrm>
            <a:custGeom>
              <a:avLst/>
              <a:gdLst>
                <a:gd name="T0" fmla="*/ 96 w 192"/>
                <a:gd name="T1" fmla="*/ 192 h 192"/>
                <a:gd name="T2" fmla="*/ 116 w 192"/>
                <a:gd name="T3" fmla="*/ 190 h 192"/>
                <a:gd name="T4" fmla="*/ 134 w 192"/>
                <a:gd name="T5" fmla="*/ 186 h 192"/>
                <a:gd name="T6" fmla="*/ 150 w 192"/>
                <a:gd name="T7" fmla="*/ 176 h 192"/>
                <a:gd name="T8" fmla="*/ 164 w 192"/>
                <a:gd name="T9" fmla="*/ 164 h 192"/>
                <a:gd name="T10" fmla="*/ 176 w 192"/>
                <a:gd name="T11" fmla="*/ 150 h 192"/>
                <a:gd name="T12" fmla="*/ 186 w 192"/>
                <a:gd name="T13" fmla="*/ 134 h 192"/>
                <a:gd name="T14" fmla="*/ 190 w 192"/>
                <a:gd name="T15" fmla="*/ 116 h 192"/>
                <a:gd name="T16" fmla="*/ 192 w 192"/>
                <a:gd name="T17" fmla="*/ 96 h 192"/>
                <a:gd name="T18" fmla="*/ 190 w 192"/>
                <a:gd name="T19" fmla="*/ 78 h 192"/>
                <a:gd name="T20" fmla="*/ 186 w 192"/>
                <a:gd name="T21" fmla="*/ 60 h 192"/>
                <a:gd name="T22" fmla="*/ 176 w 192"/>
                <a:gd name="T23" fmla="*/ 42 h 192"/>
                <a:gd name="T24" fmla="*/ 164 w 192"/>
                <a:gd name="T25" fmla="*/ 28 h 192"/>
                <a:gd name="T26" fmla="*/ 150 w 192"/>
                <a:gd name="T27" fmla="*/ 16 h 192"/>
                <a:gd name="T28" fmla="*/ 134 w 192"/>
                <a:gd name="T29" fmla="*/ 8 h 192"/>
                <a:gd name="T30" fmla="*/ 116 w 192"/>
                <a:gd name="T31" fmla="*/ 2 h 192"/>
                <a:gd name="T32" fmla="*/ 96 w 192"/>
                <a:gd name="T33" fmla="*/ 0 h 192"/>
                <a:gd name="T34" fmla="*/ 78 w 192"/>
                <a:gd name="T35" fmla="*/ 2 h 192"/>
                <a:gd name="T36" fmla="*/ 60 w 192"/>
                <a:gd name="T37" fmla="*/ 8 h 192"/>
                <a:gd name="T38" fmla="*/ 42 w 192"/>
                <a:gd name="T39" fmla="*/ 16 h 192"/>
                <a:gd name="T40" fmla="*/ 28 w 192"/>
                <a:gd name="T41" fmla="*/ 28 h 192"/>
                <a:gd name="T42" fmla="*/ 16 w 192"/>
                <a:gd name="T43" fmla="*/ 42 h 192"/>
                <a:gd name="T44" fmla="*/ 8 w 192"/>
                <a:gd name="T45" fmla="*/ 60 h 192"/>
                <a:gd name="T46" fmla="*/ 2 w 192"/>
                <a:gd name="T47" fmla="*/ 78 h 192"/>
                <a:gd name="T48" fmla="*/ 0 w 192"/>
                <a:gd name="T49" fmla="*/ 96 h 192"/>
                <a:gd name="T50" fmla="*/ 2 w 192"/>
                <a:gd name="T51" fmla="*/ 116 h 192"/>
                <a:gd name="T52" fmla="*/ 8 w 192"/>
                <a:gd name="T53" fmla="*/ 134 h 192"/>
                <a:gd name="T54" fmla="*/ 16 w 192"/>
                <a:gd name="T55" fmla="*/ 150 h 192"/>
                <a:gd name="T56" fmla="*/ 28 w 192"/>
                <a:gd name="T57" fmla="*/ 164 h 192"/>
                <a:gd name="T58" fmla="*/ 42 w 192"/>
                <a:gd name="T59" fmla="*/ 176 h 192"/>
                <a:gd name="T60" fmla="*/ 60 w 192"/>
                <a:gd name="T61" fmla="*/ 186 h 192"/>
                <a:gd name="T62" fmla="*/ 78 w 192"/>
                <a:gd name="T63" fmla="*/ 190 h 192"/>
                <a:gd name="T64" fmla="*/ 96 w 192"/>
                <a:gd name="T65" fmla="*/ 192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
                <a:gd name="T100" fmla="*/ 0 h 192"/>
                <a:gd name="T101" fmla="*/ 192 w 192"/>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 h="192">
                  <a:moveTo>
                    <a:pt x="96" y="192"/>
                  </a:moveTo>
                  <a:lnTo>
                    <a:pt x="116" y="190"/>
                  </a:lnTo>
                  <a:lnTo>
                    <a:pt x="134" y="186"/>
                  </a:lnTo>
                  <a:lnTo>
                    <a:pt x="150" y="176"/>
                  </a:lnTo>
                  <a:lnTo>
                    <a:pt x="164" y="164"/>
                  </a:lnTo>
                  <a:lnTo>
                    <a:pt x="176" y="150"/>
                  </a:lnTo>
                  <a:lnTo>
                    <a:pt x="186" y="134"/>
                  </a:lnTo>
                  <a:lnTo>
                    <a:pt x="190" y="116"/>
                  </a:lnTo>
                  <a:lnTo>
                    <a:pt x="192" y="96"/>
                  </a:lnTo>
                  <a:lnTo>
                    <a:pt x="190" y="78"/>
                  </a:lnTo>
                  <a:lnTo>
                    <a:pt x="186" y="60"/>
                  </a:lnTo>
                  <a:lnTo>
                    <a:pt x="176" y="42"/>
                  </a:lnTo>
                  <a:lnTo>
                    <a:pt x="164" y="28"/>
                  </a:lnTo>
                  <a:lnTo>
                    <a:pt x="150" y="16"/>
                  </a:lnTo>
                  <a:lnTo>
                    <a:pt x="134" y="8"/>
                  </a:lnTo>
                  <a:lnTo>
                    <a:pt x="116" y="2"/>
                  </a:lnTo>
                  <a:lnTo>
                    <a:pt x="96" y="0"/>
                  </a:lnTo>
                  <a:lnTo>
                    <a:pt x="78" y="2"/>
                  </a:lnTo>
                  <a:lnTo>
                    <a:pt x="60" y="8"/>
                  </a:lnTo>
                  <a:lnTo>
                    <a:pt x="42" y="16"/>
                  </a:lnTo>
                  <a:lnTo>
                    <a:pt x="28" y="28"/>
                  </a:lnTo>
                  <a:lnTo>
                    <a:pt x="16" y="42"/>
                  </a:lnTo>
                  <a:lnTo>
                    <a:pt x="8" y="60"/>
                  </a:lnTo>
                  <a:lnTo>
                    <a:pt x="2" y="78"/>
                  </a:lnTo>
                  <a:lnTo>
                    <a:pt x="0" y="96"/>
                  </a:lnTo>
                  <a:lnTo>
                    <a:pt x="2" y="116"/>
                  </a:lnTo>
                  <a:lnTo>
                    <a:pt x="8" y="134"/>
                  </a:lnTo>
                  <a:lnTo>
                    <a:pt x="16" y="150"/>
                  </a:lnTo>
                  <a:lnTo>
                    <a:pt x="28" y="164"/>
                  </a:lnTo>
                  <a:lnTo>
                    <a:pt x="42" y="176"/>
                  </a:lnTo>
                  <a:lnTo>
                    <a:pt x="60" y="186"/>
                  </a:lnTo>
                  <a:lnTo>
                    <a:pt x="78" y="190"/>
                  </a:lnTo>
                  <a:lnTo>
                    <a:pt x="96" y="192"/>
                  </a:lnTo>
                  <a:close/>
                </a:path>
              </a:pathLst>
            </a:custGeom>
            <a:solidFill>
              <a:srgbClr val="FCFC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2" name="Freeform 2975"/>
            <p:cNvSpPr>
              <a:spLocks/>
            </p:cNvSpPr>
            <p:nvPr/>
          </p:nvSpPr>
          <p:spPr bwMode="auto">
            <a:xfrm>
              <a:off x="4716" y="862"/>
              <a:ext cx="164" cy="164"/>
            </a:xfrm>
            <a:custGeom>
              <a:avLst/>
              <a:gdLst>
                <a:gd name="T0" fmla="*/ 82 w 164"/>
                <a:gd name="T1" fmla="*/ 164 h 164"/>
                <a:gd name="T2" fmla="*/ 98 w 164"/>
                <a:gd name="T3" fmla="*/ 162 h 164"/>
                <a:gd name="T4" fmla="*/ 114 w 164"/>
                <a:gd name="T5" fmla="*/ 158 h 164"/>
                <a:gd name="T6" fmla="*/ 128 w 164"/>
                <a:gd name="T7" fmla="*/ 150 h 164"/>
                <a:gd name="T8" fmla="*/ 140 w 164"/>
                <a:gd name="T9" fmla="*/ 140 h 164"/>
                <a:gd name="T10" fmla="*/ 150 w 164"/>
                <a:gd name="T11" fmla="*/ 128 h 164"/>
                <a:gd name="T12" fmla="*/ 158 w 164"/>
                <a:gd name="T13" fmla="*/ 114 h 164"/>
                <a:gd name="T14" fmla="*/ 162 w 164"/>
                <a:gd name="T15" fmla="*/ 98 h 164"/>
                <a:gd name="T16" fmla="*/ 164 w 164"/>
                <a:gd name="T17" fmla="*/ 82 h 164"/>
                <a:gd name="T18" fmla="*/ 162 w 164"/>
                <a:gd name="T19" fmla="*/ 66 h 164"/>
                <a:gd name="T20" fmla="*/ 158 w 164"/>
                <a:gd name="T21" fmla="*/ 50 h 164"/>
                <a:gd name="T22" fmla="*/ 150 w 164"/>
                <a:gd name="T23" fmla="*/ 36 h 164"/>
                <a:gd name="T24" fmla="*/ 140 w 164"/>
                <a:gd name="T25" fmla="*/ 24 h 164"/>
                <a:gd name="T26" fmla="*/ 128 w 164"/>
                <a:gd name="T27" fmla="*/ 14 h 164"/>
                <a:gd name="T28" fmla="*/ 114 w 164"/>
                <a:gd name="T29" fmla="*/ 6 h 164"/>
                <a:gd name="T30" fmla="*/ 98 w 164"/>
                <a:gd name="T31" fmla="*/ 2 h 164"/>
                <a:gd name="T32" fmla="*/ 82 w 164"/>
                <a:gd name="T33" fmla="*/ 0 h 164"/>
                <a:gd name="T34" fmla="*/ 66 w 164"/>
                <a:gd name="T35" fmla="*/ 2 h 164"/>
                <a:gd name="T36" fmla="*/ 50 w 164"/>
                <a:gd name="T37" fmla="*/ 6 h 164"/>
                <a:gd name="T38" fmla="*/ 36 w 164"/>
                <a:gd name="T39" fmla="*/ 14 h 164"/>
                <a:gd name="T40" fmla="*/ 24 w 164"/>
                <a:gd name="T41" fmla="*/ 24 h 164"/>
                <a:gd name="T42" fmla="*/ 14 w 164"/>
                <a:gd name="T43" fmla="*/ 36 h 164"/>
                <a:gd name="T44" fmla="*/ 6 w 164"/>
                <a:gd name="T45" fmla="*/ 50 h 164"/>
                <a:gd name="T46" fmla="*/ 2 w 164"/>
                <a:gd name="T47" fmla="*/ 66 h 164"/>
                <a:gd name="T48" fmla="*/ 0 w 164"/>
                <a:gd name="T49" fmla="*/ 82 h 164"/>
                <a:gd name="T50" fmla="*/ 2 w 164"/>
                <a:gd name="T51" fmla="*/ 98 h 164"/>
                <a:gd name="T52" fmla="*/ 6 w 164"/>
                <a:gd name="T53" fmla="*/ 114 h 164"/>
                <a:gd name="T54" fmla="*/ 14 w 164"/>
                <a:gd name="T55" fmla="*/ 128 h 164"/>
                <a:gd name="T56" fmla="*/ 24 w 164"/>
                <a:gd name="T57" fmla="*/ 140 h 164"/>
                <a:gd name="T58" fmla="*/ 36 w 164"/>
                <a:gd name="T59" fmla="*/ 150 h 164"/>
                <a:gd name="T60" fmla="*/ 50 w 164"/>
                <a:gd name="T61" fmla="*/ 158 h 164"/>
                <a:gd name="T62" fmla="*/ 66 w 164"/>
                <a:gd name="T63" fmla="*/ 162 h 164"/>
                <a:gd name="T64" fmla="*/ 82 w 164"/>
                <a:gd name="T65" fmla="*/ 164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4"/>
                <a:gd name="T101" fmla="*/ 164 w 164"/>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4">
                  <a:moveTo>
                    <a:pt x="82" y="164"/>
                  </a:moveTo>
                  <a:lnTo>
                    <a:pt x="98" y="162"/>
                  </a:lnTo>
                  <a:lnTo>
                    <a:pt x="114" y="158"/>
                  </a:lnTo>
                  <a:lnTo>
                    <a:pt x="128" y="150"/>
                  </a:lnTo>
                  <a:lnTo>
                    <a:pt x="140" y="140"/>
                  </a:lnTo>
                  <a:lnTo>
                    <a:pt x="150" y="128"/>
                  </a:lnTo>
                  <a:lnTo>
                    <a:pt x="158" y="114"/>
                  </a:lnTo>
                  <a:lnTo>
                    <a:pt x="162" y="98"/>
                  </a:lnTo>
                  <a:lnTo>
                    <a:pt x="164" y="82"/>
                  </a:lnTo>
                  <a:lnTo>
                    <a:pt x="162" y="66"/>
                  </a:lnTo>
                  <a:lnTo>
                    <a:pt x="158" y="50"/>
                  </a:lnTo>
                  <a:lnTo>
                    <a:pt x="150" y="36"/>
                  </a:lnTo>
                  <a:lnTo>
                    <a:pt x="140" y="24"/>
                  </a:lnTo>
                  <a:lnTo>
                    <a:pt x="128" y="14"/>
                  </a:lnTo>
                  <a:lnTo>
                    <a:pt x="114" y="6"/>
                  </a:lnTo>
                  <a:lnTo>
                    <a:pt x="98" y="2"/>
                  </a:lnTo>
                  <a:lnTo>
                    <a:pt x="82" y="0"/>
                  </a:lnTo>
                  <a:lnTo>
                    <a:pt x="66" y="2"/>
                  </a:lnTo>
                  <a:lnTo>
                    <a:pt x="50" y="6"/>
                  </a:lnTo>
                  <a:lnTo>
                    <a:pt x="36" y="14"/>
                  </a:lnTo>
                  <a:lnTo>
                    <a:pt x="24" y="24"/>
                  </a:lnTo>
                  <a:lnTo>
                    <a:pt x="14" y="36"/>
                  </a:lnTo>
                  <a:lnTo>
                    <a:pt x="6" y="50"/>
                  </a:lnTo>
                  <a:lnTo>
                    <a:pt x="2" y="66"/>
                  </a:lnTo>
                  <a:lnTo>
                    <a:pt x="0" y="82"/>
                  </a:lnTo>
                  <a:lnTo>
                    <a:pt x="2" y="98"/>
                  </a:lnTo>
                  <a:lnTo>
                    <a:pt x="6" y="114"/>
                  </a:lnTo>
                  <a:lnTo>
                    <a:pt x="14" y="128"/>
                  </a:lnTo>
                  <a:lnTo>
                    <a:pt x="24" y="140"/>
                  </a:lnTo>
                  <a:lnTo>
                    <a:pt x="36" y="150"/>
                  </a:lnTo>
                  <a:lnTo>
                    <a:pt x="50" y="158"/>
                  </a:lnTo>
                  <a:lnTo>
                    <a:pt x="66" y="162"/>
                  </a:lnTo>
                  <a:lnTo>
                    <a:pt x="82" y="164"/>
                  </a:lnTo>
                  <a:close/>
                </a:path>
              </a:pathLst>
            </a:custGeom>
            <a:solidFill>
              <a:srgbClr val="FCFD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3" name="Freeform 2976"/>
            <p:cNvSpPr>
              <a:spLocks/>
            </p:cNvSpPr>
            <p:nvPr/>
          </p:nvSpPr>
          <p:spPr bwMode="auto">
            <a:xfrm>
              <a:off x="4728" y="876"/>
              <a:ext cx="138" cy="136"/>
            </a:xfrm>
            <a:custGeom>
              <a:avLst/>
              <a:gdLst>
                <a:gd name="T0" fmla="*/ 70 w 138"/>
                <a:gd name="T1" fmla="*/ 136 h 136"/>
                <a:gd name="T2" fmla="*/ 82 w 138"/>
                <a:gd name="T3" fmla="*/ 136 h 136"/>
                <a:gd name="T4" fmla="*/ 96 w 138"/>
                <a:gd name="T5" fmla="*/ 132 h 136"/>
                <a:gd name="T6" fmla="*/ 108 w 138"/>
                <a:gd name="T7" fmla="*/ 124 h 136"/>
                <a:gd name="T8" fmla="*/ 118 w 138"/>
                <a:gd name="T9" fmla="*/ 116 h 136"/>
                <a:gd name="T10" fmla="*/ 126 w 138"/>
                <a:gd name="T11" fmla="*/ 106 h 136"/>
                <a:gd name="T12" fmla="*/ 132 w 138"/>
                <a:gd name="T13" fmla="*/ 94 h 136"/>
                <a:gd name="T14" fmla="*/ 136 w 138"/>
                <a:gd name="T15" fmla="*/ 82 h 136"/>
                <a:gd name="T16" fmla="*/ 138 w 138"/>
                <a:gd name="T17" fmla="*/ 68 h 136"/>
                <a:gd name="T18" fmla="*/ 136 w 138"/>
                <a:gd name="T19" fmla="*/ 54 h 136"/>
                <a:gd name="T20" fmla="*/ 132 w 138"/>
                <a:gd name="T21" fmla="*/ 42 h 136"/>
                <a:gd name="T22" fmla="*/ 126 w 138"/>
                <a:gd name="T23" fmla="*/ 30 h 136"/>
                <a:gd name="T24" fmla="*/ 118 w 138"/>
                <a:gd name="T25" fmla="*/ 20 h 136"/>
                <a:gd name="T26" fmla="*/ 108 w 138"/>
                <a:gd name="T27" fmla="*/ 12 h 136"/>
                <a:gd name="T28" fmla="*/ 96 w 138"/>
                <a:gd name="T29" fmla="*/ 6 h 136"/>
                <a:gd name="T30" fmla="*/ 82 w 138"/>
                <a:gd name="T31" fmla="*/ 2 h 136"/>
                <a:gd name="T32" fmla="*/ 70 w 138"/>
                <a:gd name="T33" fmla="*/ 0 h 136"/>
                <a:gd name="T34" fmla="*/ 56 w 138"/>
                <a:gd name="T35" fmla="*/ 2 h 136"/>
                <a:gd name="T36" fmla="*/ 42 w 138"/>
                <a:gd name="T37" fmla="*/ 6 h 136"/>
                <a:gd name="T38" fmla="*/ 30 w 138"/>
                <a:gd name="T39" fmla="*/ 12 h 136"/>
                <a:gd name="T40" fmla="*/ 20 w 138"/>
                <a:gd name="T41" fmla="*/ 20 h 136"/>
                <a:gd name="T42" fmla="*/ 12 w 138"/>
                <a:gd name="T43" fmla="*/ 30 h 136"/>
                <a:gd name="T44" fmla="*/ 6 w 138"/>
                <a:gd name="T45" fmla="*/ 42 h 136"/>
                <a:gd name="T46" fmla="*/ 2 w 138"/>
                <a:gd name="T47" fmla="*/ 54 h 136"/>
                <a:gd name="T48" fmla="*/ 0 w 138"/>
                <a:gd name="T49" fmla="*/ 68 h 136"/>
                <a:gd name="T50" fmla="*/ 2 w 138"/>
                <a:gd name="T51" fmla="*/ 82 h 136"/>
                <a:gd name="T52" fmla="*/ 6 w 138"/>
                <a:gd name="T53" fmla="*/ 94 h 136"/>
                <a:gd name="T54" fmla="*/ 12 w 138"/>
                <a:gd name="T55" fmla="*/ 106 h 136"/>
                <a:gd name="T56" fmla="*/ 20 w 138"/>
                <a:gd name="T57" fmla="*/ 116 h 136"/>
                <a:gd name="T58" fmla="*/ 30 w 138"/>
                <a:gd name="T59" fmla="*/ 124 h 136"/>
                <a:gd name="T60" fmla="*/ 42 w 138"/>
                <a:gd name="T61" fmla="*/ 132 h 136"/>
                <a:gd name="T62" fmla="*/ 56 w 138"/>
                <a:gd name="T63" fmla="*/ 136 h 136"/>
                <a:gd name="T64" fmla="*/ 70 w 138"/>
                <a:gd name="T65" fmla="*/ 1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6"/>
                <a:gd name="T101" fmla="*/ 138 w 138"/>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6">
                  <a:moveTo>
                    <a:pt x="70" y="136"/>
                  </a:moveTo>
                  <a:lnTo>
                    <a:pt x="82" y="136"/>
                  </a:lnTo>
                  <a:lnTo>
                    <a:pt x="96" y="132"/>
                  </a:lnTo>
                  <a:lnTo>
                    <a:pt x="108" y="124"/>
                  </a:lnTo>
                  <a:lnTo>
                    <a:pt x="118" y="116"/>
                  </a:lnTo>
                  <a:lnTo>
                    <a:pt x="126" y="106"/>
                  </a:lnTo>
                  <a:lnTo>
                    <a:pt x="132" y="94"/>
                  </a:lnTo>
                  <a:lnTo>
                    <a:pt x="136" y="82"/>
                  </a:lnTo>
                  <a:lnTo>
                    <a:pt x="138" y="68"/>
                  </a:lnTo>
                  <a:lnTo>
                    <a:pt x="136" y="54"/>
                  </a:lnTo>
                  <a:lnTo>
                    <a:pt x="132" y="42"/>
                  </a:lnTo>
                  <a:lnTo>
                    <a:pt x="126" y="30"/>
                  </a:lnTo>
                  <a:lnTo>
                    <a:pt x="118" y="20"/>
                  </a:lnTo>
                  <a:lnTo>
                    <a:pt x="108" y="12"/>
                  </a:lnTo>
                  <a:lnTo>
                    <a:pt x="96" y="6"/>
                  </a:lnTo>
                  <a:lnTo>
                    <a:pt x="82" y="2"/>
                  </a:lnTo>
                  <a:lnTo>
                    <a:pt x="70" y="0"/>
                  </a:lnTo>
                  <a:lnTo>
                    <a:pt x="56" y="2"/>
                  </a:lnTo>
                  <a:lnTo>
                    <a:pt x="42" y="6"/>
                  </a:lnTo>
                  <a:lnTo>
                    <a:pt x="30" y="12"/>
                  </a:lnTo>
                  <a:lnTo>
                    <a:pt x="20" y="20"/>
                  </a:lnTo>
                  <a:lnTo>
                    <a:pt x="12" y="30"/>
                  </a:lnTo>
                  <a:lnTo>
                    <a:pt x="6" y="42"/>
                  </a:lnTo>
                  <a:lnTo>
                    <a:pt x="2" y="54"/>
                  </a:lnTo>
                  <a:lnTo>
                    <a:pt x="0" y="68"/>
                  </a:lnTo>
                  <a:lnTo>
                    <a:pt x="2" y="82"/>
                  </a:lnTo>
                  <a:lnTo>
                    <a:pt x="6" y="94"/>
                  </a:lnTo>
                  <a:lnTo>
                    <a:pt x="12" y="106"/>
                  </a:lnTo>
                  <a:lnTo>
                    <a:pt x="20" y="116"/>
                  </a:lnTo>
                  <a:lnTo>
                    <a:pt x="30" y="124"/>
                  </a:lnTo>
                  <a:lnTo>
                    <a:pt x="42" y="132"/>
                  </a:lnTo>
                  <a:lnTo>
                    <a:pt x="56" y="136"/>
                  </a:lnTo>
                  <a:lnTo>
                    <a:pt x="70" y="136"/>
                  </a:lnTo>
                  <a:close/>
                </a:path>
              </a:pathLst>
            </a:custGeom>
            <a:solidFill>
              <a:srgbClr val="FCFF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4" name="Freeform 2977"/>
            <p:cNvSpPr>
              <a:spLocks/>
            </p:cNvSpPr>
            <p:nvPr/>
          </p:nvSpPr>
          <p:spPr bwMode="auto">
            <a:xfrm>
              <a:off x="4742" y="890"/>
              <a:ext cx="110" cy="108"/>
            </a:xfrm>
            <a:custGeom>
              <a:avLst/>
              <a:gdLst>
                <a:gd name="T0" fmla="*/ 54 w 110"/>
                <a:gd name="T1" fmla="*/ 108 h 108"/>
                <a:gd name="T2" fmla="*/ 66 w 110"/>
                <a:gd name="T3" fmla="*/ 108 h 108"/>
                <a:gd name="T4" fmla="*/ 76 w 110"/>
                <a:gd name="T5" fmla="*/ 104 h 108"/>
                <a:gd name="T6" fmla="*/ 86 w 110"/>
                <a:gd name="T7" fmla="*/ 100 h 108"/>
                <a:gd name="T8" fmla="*/ 94 w 110"/>
                <a:gd name="T9" fmla="*/ 92 h 108"/>
                <a:gd name="T10" fmla="*/ 100 w 110"/>
                <a:gd name="T11" fmla="*/ 84 h 108"/>
                <a:gd name="T12" fmla="*/ 104 w 110"/>
                <a:gd name="T13" fmla="*/ 76 h 108"/>
                <a:gd name="T14" fmla="*/ 108 w 110"/>
                <a:gd name="T15" fmla="*/ 64 h 108"/>
                <a:gd name="T16" fmla="*/ 110 w 110"/>
                <a:gd name="T17" fmla="*/ 54 h 108"/>
                <a:gd name="T18" fmla="*/ 108 w 110"/>
                <a:gd name="T19" fmla="*/ 42 h 108"/>
                <a:gd name="T20" fmla="*/ 104 w 110"/>
                <a:gd name="T21" fmla="*/ 32 h 108"/>
                <a:gd name="T22" fmla="*/ 100 w 110"/>
                <a:gd name="T23" fmla="*/ 24 h 108"/>
                <a:gd name="T24" fmla="*/ 94 w 110"/>
                <a:gd name="T25" fmla="*/ 16 h 108"/>
                <a:gd name="T26" fmla="*/ 86 w 110"/>
                <a:gd name="T27" fmla="*/ 8 h 108"/>
                <a:gd name="T28" fmla="*/ 76 w 110"/>
                <a:gd name="T29" fmla="*/ 4 h 108"/>
                <a:gd name="T30" fmla="*/ 66 w 110"/>
                <a:gd name="T31" fmla="*/ 0 h 108"/>
                <a:gd name="T32" fmla="*/ 54 w 110"/>
                <a:gd name="T33" fmla="*/ 0 h 108"/>
                <a:gd name="T34" fmla="*/ 44 w 110"/>
                <a:gd name="T35" fmla="*/ 0 h 108"/>
                <a:gd name="T36" fmla="*/ 34 w 110"/>
                <a:gd name="T37" fmla="*/ 4 h 108"/>
                <a:gd name="T38" fmla="*/ 24 w 110"/>
                <a:gd name="T39" fmla="*/ 8 h 108"/>
                <a:gd name="T40" fmla="*/ 16 w 110"/>
                <a:gd name="T41" fmla="*/ 16 h 108"/>
                <a:gd name="T42" fmla="*/ 10 w 110"/>
                <a:gd name="T43" fmla="*/ 24 h 108"/>
                <a:gd name="T44" fmla="*/ 4 w 110"/>
                <a:gd name="T45" fmla="*/ 32 h 108"/>
                <a:gd name="T46" fmla="*/ 0 w 110"/>
                <a:gd name="T47" fmla="*/ 42 h 108"/>
                <a:gd name="T48" fmla="*/ 0 w 110"/>
                <a:gd name="T49" fmla="*/ 54 h 108"/>
                <a:gd name="T50" fmla="*/ 0 w 110"/>
                <a:gd name="T51" fmla="*/ 64 h 108"/>
                <a:gd name="T52" fmla="*/ 4 w 110"/>
                <a:gd name="T53" fmla="*/ 76 h 108"/>
                <a:gd name="T54" fmla="*/ 10 w 110"/>
                <a:gd name="T55" fmla="*/ 84 h 108"/>
                <a:gd name="T56" fmla="*/ 16 w 110"/>
                <a:gd name="T57" fmla="*/ 92 h 108"/>
                <a:gd name="T58" fmla="*/ 24 w 110"/>
                <a:gd name="T59" fmla="*/ 100 h 108"/>
                <a:gd name="T60" fmla="*/ 34 w 110"/>
                <a:gd name="T61" fmla="*/ 104 h 108"/>
                <a:gd name="T62" fmla="*/ 44 w 110"/>
                <a:gd name="T63" fmla="*/ 108 h 108"/>
                <a:gd name="T64" fmla="*/ 54 w 110"/>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08"/>
                <a:gd name="T101" fmla="*/ 110 w 11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08">
                  <a:moveTo>
                    <a:pt x="54" y="108"/>
                  </a:moveTo>
                  <a:lnTo>
                    <a:pt x="66" y="108"/>
                  </a:lnTo>
                  <a:lnTo>
                    <a:pt x="76" y="104"/>
                  </a:lnTo>
                  <a:lnTo>
                    <a:pt x="86" y="100"/>
                  </a:lnTo>
                  <a:lnTo>
                    <a:pt x="94" y="92"/>
                  </a:lnTo>
                  <a:lnTo>
                    <a:pt x="100" y="84"/>
                  </a:lnTo>
                  <a:lnTo>
                    <a:pt x="104" y="76"/>
                  </a:lnTo>
                  <a:lnTo>
                    <a:pt x="108" y="64"/>
                  </a:lnTo>
                  <a:lnTo>
                    <a:pt x="110" y="54"/>
                  </a:lnTo>
                  <a:lnTo>
                    <a:pt x="108" y="42"/>
                  </a:lnTo>
                  <a:lnTo>
                    <a:pt x="104" y="32"/>
                  </a:lnTo>
                  <a:lnTo>
                    <a:pt x="100" y="24"/>
                  </a:lnTo>
                  <a:lnTo>
                    <a:pt x="94" y="16"/>
                  </a:lnTo>
                  <a:lnTo>
                    <a:pt x="86" y="8"/>
                  </a:lnTo>
                  <a:lnTo>
                    <a:pt x="76" y="4"/>
                  </a:lnTo>
                  <a:lnTo>
                    <a:pt x="66" y="0"/>
                  </a:lnTo>
                  <a:lnTo>
                    <a:pt x="54" y="0"/>
                  </a:lnTo>
                  <a:lnTo>
                    <a:pt x="44" y="0"/>
                  </a:lnTo>
                  <a:lnTo>
                    <a:pt x="34" y="4"/>
                  </a:lnTo>
                  <a:lnTo>
                    <a:pt x="24" y="8"/>
                  </a:lnTo>
                  <a:lnTo>
                    <a:pt x="16" y="16"/>
                  </a:lnTo>
                  <a:lnTo>
                    <a:pt x="10" y="24"/>
                  </a:lnTo>
                  <a:lnTo>
                    <a:pt x="4" y="32"/>
                  </a:lnTo>
                  <a:lnTo>
                    <a:pt x="0" y="42"/>
                  </a:lnTo>
                  <a:lnTo>
                    <a:pt x="0" y="54"/>
                  </a:lnTo>
                  <a:lnTo>
                    <a:pt x="0" y="64"/>
                  </a:lnTo>
                  <a:lnTo>
                    <a:pt x="4" y="76"/>
                  </a:lnTo>
                  <a:lnTo>
                    <a:pt x="10" y="84"/>
                  </a:lnTo>
                  <a:lnTo>
                    <a:pt x="16" y="92"/>
                  </a:lnTo>
                  <a:lnTo>
                    <a:pt x="24" y="100"/>
                  </a:lnTo>
                  <a:lnTo>
                    <a:pt x="34" y="104"/>
                  </a:lnTo>
                  <a:lnTo>
                    <a:pt x="44" y="108"/>
                  </a:lnTo>
                  <a:lnTo>
                    <a:pt x="54" y="108"/>
                  </a:lnTo>
                  <a:close/>
                </a:path>
              </a:pathLst>
            </a:custGeom>
            <a:solidFill>
              <a:srgbClr val="FDFF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5" name="Freeform 2978"/>
            <p:cNvSpPr>
              <a:spLocks/>
            </p:cNvSpPr>
            <p:nvPr/>
          </p:nvSpPr>
          <p:spPr bwMode="auto">
            <a:xfrm>
              <a:off x="4754" y="902"/>
              <a:ext cx="82" cy="82"/>
            </a:xfrm>
            <a:custGeom>
              <a:avLst/>
              <a:gdLst>
                <a:gd name="T0" fmla="*/ 42 w 82"/>
                <a:gd name="T1" fmla="*/ 82 h 82"/>
                <a:gd name="T2" fmla="*/ 50 w 82"/>
                <a:gd name="T3" fmla="*/ 82 h 82"/>
                <a:gd name="T4" fmla="*/ 58 w 82"/>
                <a:gd name="T5" fmla="*/ 80 h 82"/>
                <a:gd name="T6" fmla="*/ 64 w 82"/>
                <a:gd name="T7" fmla="*/ 76 h 82"/>
                <a:gd name="T8" fmla="*/ 70 w 82"/>
                <a:gd name="T9" fmla="*/ 70 h 82"/>
                <a:gd name="T10" fmla="*/ 76 w 82"/>
                <a:gd name="T11" fmla="*/ 64 h 82"/>
                <a:gd name="T12" fmla="*/ 80 w 82"/>
                <a:gd name="T13" fmla="*/ 58 h 82"/>
                <a:gd name="T14" fmla="*/ 82 w 82"/>
                <a:gd name="T15" fmla="*/ 50 h 82"/>
                <a:gd name="T16" fmla="*/ 82 w 82"/>
                <a:gd name="T17" fmla="*/ 42 h 82"/>
                <a:gd name="T18" fmla="*/ 82 w 82"/>
                <a:gd name="T19" fmla="*/ 34 h 82"/>
                <a:gd name="T20" fmla="*/ 80 w 82"/>
                <a:gd name="T21" fmla="*/ 26 h 82"/>
                <a:gd name="T22" fmla="*/ 76 w 82"/>
                <a:gd name="T23" fmla="*/ 18 h 82"/>
                <a:gd name="T24" fmla="*/ 70 w 82"/>
                <a:gd name="T25" fmla="*/ 12 h 82"/>
                <a:gd name="T26" fmla="*/ 64 w 82"/>
                <a:gd name="T27" fmla="*/ 8 h 82"/>
                <a:gd name="T28" fmla="*/ 58 w 82"/>
                <a:gd name="T29" fmla="*/ 4 h 82"/>
                <a:gd name="T30" fmla="*/ 50 w 82"/>
                <a:gd name="T31" fmla="*/ 2 h 82"/>
                <a:gd name="T32" fmla="*/ 42 w 82"/>
                <a:gd name="T33" fmla="*/ 0 h 82"/>
                <a:gd name="T34" fmla="*/ 34 w 82"/>
                <a:gd name="T35" fmla="*/ 2 h 82"/>
                <a:gd name="T36" fmla="*/ 26 w 82"/>
                <a:gd name="T37" fmla="*/ 4 h 82"/>
                <a:gd name="T38" fmla="*/ 18 w 82"/>
                <a:gd name="T39" fmla="*/ 8 h 82"/>
                <a:gd name="T40" fmla="*/ 12 w 82"/>
                <a:gd name="T41" fmla="*/ 12 h 82"/>
                <a:gd name="T42" fmla="*/ 8 w 82"/>
                <a:gd name="T43" fmla="*/ 18 h 82"/>
                <a:gd name="T44" fmla="*/ 4 w 82"/>
                <a:gd name="T45" fmla="*/ 26 h 82"/>
                <a:gd name="T46" fmla="*/ 2 w 82"/>
                <a:gd name="T47" fmla="*/ 34 h 82"/>
                <a:gd name="T48" fmla="*/ 0 w 82"/>
                <a:gd name="T49" fmla="*/ 42 h 82"/>
                <a:gd name="T50" fmla="*/ 2 w 82"/>
                <a:gd name="T51" fmla="*/ 50 h 82"/>
                <a:gd name="T52" fmla="*/ 4 w 82"/>
                <a:gd name="T53" fmla="*/ 58 h 82"/>
                <a:gd name="T54" fmla="*/ 8 w 82"/>
                <a:gd name="T55" fmla="*/ 64 h 82"/>
                <a:gd name="T56" fmla="*/ 12 w 82"/>
                <a:gd name="T57" fmla="*/ 70 h 82"/>
                <a:gd name="T58" fmla="*/ 18 w 82"/>
                <a:gd name="T59" fmla="*/ 76 h 82"/>
                <a:gd name="T60" fmla="*/ 26 w 82"/>
                <a:gd name="T61" fmla="*/ 80 h 82"/>
                <a:gd name="T62" fmla="*/ 34 w 82"/>
                <a:gd name="T63" fmla="*/ 82 h 82"/>
                <a:gd name="T64" fmla="*/ 42 w 82"/>
                <a:gd name="T65" fmla="*/ 8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42" y="82"/>
                  </a:moveTo>
                  <a:lnTo>
                    <a:pt x="50" y="82"/>
                  </a:lnTo>
                  <a:lnTo>
                    <a:pt x="58" y="80"/>
                  </a:lnTo>
                  <a:lnTo>
                    <a:pt x="64" y="76"/>
                  </a:lnTo>
                  <a:lnTo>
                    <a:pt x="70" y="70"/>
                  </a:lnTo>
                  <a:lnTo>
                    <a:pt x="76" y="64"/>
                  </a:lnTo>
                  <a:lnTo>
                    <a:pt x="80" y="58"/>
                  </a:lnTo>
                  <a:lnTo>
                    <a:pt x="82" y="50"/>
                  </a:lnTo>
                  <a:lnTo>
                    <a:pt x="82" y="42"/>
                  </a:lnTo>
                  <a:lnTo>
                    <a:pt x="82" y="34"/>
                  </a:lnTo>
                  <a:lnTo>
                    <a:pt x="80" y="26"/>
                  </a:lnTo>
                  <a:lnTo>
                    <a:pt x="76" y="18"/>
                  </a:lnTo>
                  <a:lnTo>
                    <a:pt x="70" y="12"/>
                  </a:lnTo>
                  <a:lnTo>
                    <a:pt x="64" y="8"/>
                  </a:lnTo>
                  <a:lnTo>
                    <a:pt x="58" y="4"/>
                  </a:lnTo>
                  <a:lnTo>
                    <a:pt x="50" y="2"/>
                  </a:lnTo>
                  <a:lnTo>
                    <a:pt x="42" y="0"/>
                  </a:lnTo>
                  <a:lnTo>
                    <a:pt x="34" y="2"/>
                  </a:lnTo>
                  <a:lnTo>
                    <a:pt x="26" y="4"/>
                  </a:lnTo>
                  <a:lnTo>
                    <a:pt x="18" y="8"/>
                  </a:lnTo>
                  <a:lnTo>
                    <a:pt x="12" y="12"/>
                  </a:lnTo>
                  <a:lnTo>
                    <a:pt x="8" y="18"/>
                  </a:lnTo>
                  <a:lnTo>
                    <a:pt x="4" y="26"/>
                  </a:lnTo>
                  <a:lnTo>
                    <a:pt x="2" y="34"/>
                  </a:lnTo>
                  <a:lnTo>
                    <a:pt x="0" y="42"/>
                  </a:lnTo>
                  <a:lnTo>
                    <a:pt x="2" y="50"/>
                  </a:lnTo>
                  <a:lnTo>
                    <a:pt x="4" y="58"/>
                  </a:lnTo>
                  <a:lnTo>
                    <a:pt x="8" y="64"/>
                  </a:lnTo>
                  <a:lnTo>
                    <a:pt x="12" y="70"/>
                  </a:lnTo>
                  <a:lnTo>
                    <a:pt x="18" y="76"/>
                  </a:lnTo>
                  <a:lnTo>
                    <a:pt x="26" y="80"/>
                  </a:lnTo>
                  <a:lnTo>
                    <a:pt x="34" y="82"/>
                  </a:lnTo>
                  <a:lnTo>
                    <a:pt x="42" y="82"/>
                  </a:lnTo>
                  <a:close/>
                </a:path>
              </a:pathLst>
            </a:custGeom>
            <a:solidFill>
              <a:srgbClr val="FDF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6" name="Freeform 2979"/>
            <p:cNvSpPr>
              <a:spLocks/>
            </p:cNvSpPr>
            <p:nvPr/>
          </p:nvSpPr>
          <p:spPr bwMode="auto">
            <a:xfrm>
              <a:off x="4768" y="916"/>
              <a:ext cx="54" cy="54"/>
            </a:xfrm>
            <a:custGeom>
              <a:avLst/>
              <a:gdLst>
                <a:gd name="T0" fmla="*/ 28 w 54"/>
                <a:gd name="T1" fmla="*/ 54 h 54"/>
                <a:gd name="T2" fmla="*/ 38 w 54"/>
                <a:gd name="T3" fmla="*/ 52 h 54"/>
                <a:gd name="T4" fmla="*/ 46 w 54"/>
                <a:gd name="T5" fmla="*/ 46 h 54"/>
                <a:gd name="T6" fmla="*/ 52 w 54"/>
                <a:gd name="T7" fmla="*/ 38 h 54"/>
                <a:gd name="T8" fmla="*/ 54 w 54"/>
                <a:gd name="T9" fmla="*/ 28 h 54"/>
                <a:gd name="T10" fmla="*/ 52 w 54"/>
                <a:gd name="T11" fmla="*/ 18 h 54"/>
                <a:gd name="T12" fmla="*/ 46 w 54"/>
                <a:gd name="T13" fmla="*/ 8 h 54"/>
                <a:gd name="T14" fmla="*/ 38 w 54"/>
                <a:gd name="T15" fmla="*/ 2 h 54"/>
                <a:gd name="T16" fmla="*/ 28 w 54"/>
                <a:gd name="T17" fmla="*/ 0 h 54"/>
                <a:gd name="T18" fmla="*/ 16 w 54"/>
                <a:gd name="T19" fmla="*/ 2 h 54"/>
                <a:gd name="T20" fmla="*/ 8 w 54"/>
                <a:gd name="T21" fmla="*/ 8 h 54"/>
                <a:gd name="T22" fmla="*/ 2 w 54"/>
                <a:gd name="T23" fmla="*/ 18 h 54"/>
                <a:gd name="T24" fmla="*/ 0 w 54"/>
                <a:gd name="T25" fmla="*/ 28 h 54"/>
                <a:gd name="T26" fmla="*/ 2 w 54"/>
                <a:gd name="T27" fmla="*/ 38 h 54"/>
                <a:gd name="T28" fmla="*/ 8 w 54"/>
                <a:gd name="T29" fmla="*/ 46 h 54"/>
                <a:gd name="T30" fmla="*/ 16 w 54"/>
                <a:gd name="T31" fmla="*/ 52 h 54"/>
                <a:gd name="T32" fmla="*/ 28 w 5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28" y="54"/>
                  </a:moveTo>
                  <a:lnTo>
                    <a:pt x="38" y="52"/>
                  </a:lnTo>
                  <a:lnTo>
                    <a:pt x="46" y="46"/>
                  </a:lnTo>
                  <a:lnTo>
                    <a:pt x="52" y="38"/>
                  </a:lnTo>
                  <a:lnTo>
                    <a:pt x="54" y="28"/>
                  </a:lnTo>
                  <a:lnTo>
                    <a:pt x="52" y="18"/>
                  </a:lnTo>
                  <a:lnTo>
                    <a:pt x="46" y="8"/>
                  </a:lnTo>
                  <a:lnTo>
                    <a:pt x="38" y="2"/>
                  </a:lnTo>
                  <a:lnTo>
                    <a:pt x="28" y="0"/>
                  </a:lnTo>
                  <a:lnTo>
                    <a:pt x="16" y="2"/>
                  </a:lnTo>
                  <a:lnTo>
                    <a:pt x="8" y="8"/>
                  </a:lnTo>
                  <a:lnTo>
                    <a:pt x="2" y="18"/>
                  </a:lnTo>
                  <a:lnTo>
                    <a:pt x="0" y="28"/>
                  </a:lnTo>
                  <a:lnTo>
                    <a:pt x="2" y="38"/>
                  </a:lnTo>
                  <a:lnTo>
                    <a:pt x="8" y="46"/>
                  </a:lnTo>
                  <a:lnTo>
                    <a:pt x="16" y="52"/>
                  </a:lnTo>
                  <a:lnTo>
                    <a:pt x="28" y="54"/>
                  </a:lnTo>
                  <a:close/>
                </a:path>
              </a:pathLst>
            </a:custGeom>
            <a:solidFill>
              <a:srgbClr val="FD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7" name="Freeform 2980"/>
            <p:cNvSpPr>
              <a:spLocks/>
            </p:cNvSpPr>
            <p:nvPr/>
          </p:nvSpPr>
          <p:spPr bwMode="auto">
            <a:xfrm>
              <a:off x="4782" y="930"/>
              <a:ext cx="26" cy="26"/>
            </a:xfrm>
            <a:custGeom>
              <a:avLst/>
              <a:gdLst>
                <a:gd name="T0" fmla="*/ 12 w 26"/>
                <a:gd name="T1" fmla="*/ 26 h 26"/>
                <a:gd name="T2" fmla="*/ 18 w 26"/>
                <a:gd name="T3" fmla="*/ 26 h 26"/>
                <a:gd name="T4" fmla="*/ 22 w 26"/>
                <a:gd name="T5" fmla="*/ 22 h 26"/>
                <a:gd name="T6" fmla="*/ 24 w 26"/>
                <a:gd name="T7" fmla="*/ 18 h 26"/>
                <a:gd name="T8" fmla="*/ 26 w 26"/>
                <a:gd name="T9" fmla="*/ 14 h 26"/>
                <a:gd name="T10" fmla="*/ 24 w 26"/>
                <a:gd name="T11" fmla="*/ 8 h 26"/>
                <a:gd name="T12" fmla="*/ 22 w 26"/>
                <a:gd name="T13" fmla="*/ 4 h 26"/>
                <a:gd name="T14" fmla="*/ 18 w 26"/>
                <a:gd name="T15" fmla="*/ 2 h 26"/>
                <a:gd name="T16" fmla="*/ 12 w 26"/>
                <a:gd name="T17" fmla="*/ 0 h 26"/>
                <a:gd name="T18" fmla="*/ 8 w 26"/>
                <a:gd name="T19" fmla="*/ 2 h 26"/>
                <a:gd name="T20" fmla="*/ 4 w 26"/>
                <a:gd name="T21" fmla="*/ 4 h 26"/>
                <a:gd name="T22" fmla="*/ 0 w 26"/>
                <a:gd name="T23" fmla="*/ 8 h 26"/>
                <a:gd name="T24" fmla="*/ 0 w 26"/>
                <a:gd name="T25" fmla="*/ 14 h 26"/>
                <a:gd name="T26" fmla="*/ 0 w 26"/>
                <a:gd name="T27" fmla="*/ 18 h 26"/>
                <a:gd name="T28" fmla="*/ 4 w 26"/>
                <a:gd name="T29" fmla="*/ 22 h 26"/>
                <a:gd name="T30" fmla="*/ 8 w 26"/>
                <a:gd name="T31" fmla="*/ 26 h 26"/>
                <a:gd name="T32" fmla="*/ 12 w 26"/>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2" y="26"/>
                  </a:moveTo>
                  <a:lnTo>
                    <a:pt x="18" y="26"/>
                  </a:lnTo>
                  <a:lnTo>
                    <a:pt x="22" y="22"/>
                  </a:lnTo>
                  <a:lnTo>
                    <a:pt x="24" y="18"/>
                  </a:lnTo>
                  <a:lnTo>
                    <a:pt x="26" y="14"/>
                  </a:lnTo>
                  <a:lnTo>
                    <a:pt x="24" y="8"/>
                  </a:lnTo>
                  <a:lnTo>
                    <a:pt x="22" y="4"/>
                  </a:lnTo>
                  <a:lnTo>
                    <a:pt x="18" y="2"/>
                  </a:lnTo>
                  <a:lnTo>
                    <a:pt x="12" y="0"/>
                  </a:lnTo>
                  <a:lnTo>
                    <a:pt x="8" y="2"/>
                  </a:lnTo>
                  <a:lnTo>
                    <a:pt x="4" y="4"/>
                  </a:lnTo>
                  <a:lnTo>
                    <a:pt x="0" y="8"/>
                  </a:lnTo>
                  <a:lnTo>
                    <a:pt x="0" y="14"/>
                  </a:lnTo>
                  <a:lnTo>
                    <a:pt x="0" y="18"/>
                  </a:lnTo>
                  <a:lnTo>
                    <a:pt x="4" y="22"/>
                  </a:lnTo>
                  <a:lnTo>
                    <a:pt x="8" y="26"/>
                  </a:lnTo>
                  <a:lnTo>
                    <a:pt x="12" y="26"/>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264" name="Group 2981"/>
          <p:cNvGrpSpPr>
            <a:grpSpLocks/>
          </p:cNvGrpSpPr>
          <p:nvPr/>
        </p:nvGrpSpPr>
        <p:grpSpPr bwMode="auto">
          <a:xfrm>
            <a:off x="2682875" y="3625850"/>
            <a:ext cx="2725738" cy="1549400"/>
            <a:chOff x="1690" y="2284"/>
            <a:chExt cx="1717" cy="976"/>
          </a:xfrm>
        </p:grpSpPr>
        <p:grpSp>
          <p:nvGrpSpPr>
            <p:cNvPr id="27668" name="Group 2982"/>
            <p:cNvGrpSpPr>
              <a:grpSpLocks/>
            </p:cNvGrpSpPr>
            <p:nvPr/>
          </p:nvGrpSpPr>
          <p:grpSpPr bwMode="auto">
            <a:xfrm>
              <a:off x="1690" y="2284"/>
              <a:ext cx="1524" cy="976"/>
              <a:chOff x="1690" y="2284"/>
              <a:chExt cx="1524" cy="976"/>
            </a:xfrm>
          </p:grpSpPr>
          <p:sp>
            <p:nvSpPr>
              <p:cNvPr id="27670" name="Freeform 2983"/>
              <p:cNvSpPr>
                <a:spLocks/>
              </p:cNvSpPr>
              <p:nvPr/>
            </p:nvSpPr>
            <p:spPr bwMode="auto">
              <a:xfrm>
                <a:off x="1690" y="2284"/>
                <a:ext cx="286" cy="388"/>
              </a:xfrm>
              <a:custGeom>
                <a:avLst/>
                <a:gdLst>
                  <a:gd name="T0" fmla="*/ 286 w 286"/>
                  <a:gd name="T1" fmla="*/ 186 h 388"/>
                  <a:gd name="T2" fmla="*/ 234 w 286"/>
                  <a:gd name="T3" fmla="*/ 214 h 388"/>
                  <a:gd name="T4" fmla="*/ 220 w 286"/>
                  <a:gd name="T5" fmla="*/ 188 h 388"/>
                  <a:gd name="T6" fmla="*/ 206 w 286"/>
                  <a:gd name="T7" fmla="*/ 156 h 388"/>
                  <a:gd name="T8" fmla="*/ 178 w 286"/>
                  <a:gd name="T9" fmla="*/ 84 h 388"/>
                  <a:gd name="T10" fmla="*/ 148 w 286"/>
                  <a:gd name="T11" fmla="*/ 0 h 388"/>
                  <a:gd name="T12" fmla="*/ 0 w 286"/>
                  <a:gd name="T13" fmla="*/ 48 h 388"/>
                  <a:gd name="T14" fmla="*/ 4 w 286"/>
                  <a:gd name="T15" fmla="*/ 60 h 388"/>
                  <a:gd name="T16" fmla="*/ 14 w 286"/>
                  <a:gd name="T17" fmla="*/ 84 h 388"/>
                  <a:gd name="T18" fmla="*/ 46 w 286"/>
                  <a:gd name="T19" fmla="*/ 148 h 388"/>
                  <a:gd name="T20" fmla="*/ 112 w 286"/>
                  <a:gd name="T21" fmla="*/ 276 h 388"/>
                  <a:gd name="T22" fmla="*/ 68 w 286"/>
                  <a:gd name="T23" fmla="*/ 300 h 388"/>
                  <a:gd name="T24" fmla="*/ 82 w 286"/>
                  <a:gd name="T25" fmla="*/ 314 h 388"/>
                  <a:gd name="T26" fmla="*/ 96 w 286"/>
                  <a:gd name="T27" fmla="*/ 328 h 388"/>
                  <a:gd name="T28" fmla="*/ 114 w 286"/>
                  <a:gd name="T29" fmla="*/ 338 h 388"/>
                  <a:gd name="T30" fmla="*/ 130 w 286"/>
                  <a:gd name="T31" fmla="*/ 348 h 388"/>
                  <a:gd name="T32" fmla="*/ 148 w 286"/>
                  <a:gd name="T33" fmla="*/ 356 h 388"/>
                  <a:gd name="T34" fmla="*/ 166 w 286"/>
                  <a:gd name="T35" fmla="*/ 364 h 388"/>
                  <a:gd name="T36" fmla="*/ 202 w 286"/>
                  <a:gd name="T37" fmla="*/ 376 h 388"/>
                  <a:gd name="T38" fmla="*/ 234 w 286"/>
                  <a:gd name="T39" fmla="*/ 382 h 388"/>
                  <a:gd name="T40" fmla="*/ 260 w 286"/>
                  <a:gd name="T41" fmla="*/ 386 h 388"/>
                  <a:gd name="T42" fmla="*/ 284 w 286"/>
                  <a:gd name="T43" fmla="*/ 388 h 388"/>
                  <a:gd name="T44" fmla="*/ 282 w 286"/>
                  <a:gd name="T45" fmla="*/ 368 h 388"/>
                  <a:gd name="T46" fmla="*/ 282 w 286"/>
                  <a:gd name="T47" fmla="*/ 340 h 388"/>
                  <a:gd name="T48" fmla="*/ 282 w 286"/>
                  <a:gd name="T49" fmla="*/ 272 h 388"/>
                  <a:gd name="T50" fmla="*/ 286 w 286"/>
                  <a:gd name="T51" fmla="*/ 186 h 3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6"/>
                  <a:gd name="T79" fmla="*/ 0 h 388"/>
                  <a:gd name="T80" fmla="*/ 286 w 286"/>
                  <a:gd name="T81" fmla="*/ 388 h 3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6" h="388">
                    <a:moveTo>
                      <a:pt x="286" y="186"/>
                    </a:moveTo>
                    <a:lnTo>
                      <a:pt x="234" y="214"/>
                    </a:lnTo>
                    <a:lnTo>
                      <a:pt x="220" y="188"/>
                    </a:lnTo>
                    <a:lnTo>
                      <a:pt x="206" y="156"/>
                    </a:lnTo>
                    <a:lnTo>
                      <a:pt x="178" y="84"/>
                    </a:lnTo>
                    <a:lnTo>
                      <a:pt x="148" y="0"/>
                    </a:lnTo>
                    <a:lnTo>
                      <a:pt x="0" y="48"/>
                    </a:lnTo>
                    <a:lnTo>
                      <a:pt x="4" y="60"/>
                    </a:lnTo>
                    <a:lnTo>
                      <a:pt x="14" y="84"/>
                    </a:lnTo>
                    <a:lnTo>
                      <a:pt x="46" y="148"/>
                    </a:lnTo>
                    <a:lnTo>
                      <a:pt x="112" y="276"/>
                    </a:lnTo>
                    <a:lnTo>
                      <a:pt x="68" y="300"/>
                    </a:lnTo>
                    <a:lnTo>
                      <a:pt x="82" y="314"/>
                    </a:lnTo>
                    <a:lnTo>
                      <a:pt x="96" y="328"/>
                    </a:lnTo>
                    <a:lnTo>
                      <a:pt x="114" y="338"/>
                    </a:lnTo>
                    <a:lnTo>
                      <a:pt x="130" y="348"/>
                    </a:lnTo>
                    <a:lnTo>
                      <a:pt x="148" y="356"/>
                    </a:lnTo>
                    <a:lnTo>
                      <a:pt x="166" y="364"/>
                    </a:lnTo>
                    <a:lnTo>
                      <a:pt x="202" y="376"/>
                    </a:lnTo>
                    <a:lnTo>
                      <a:pt x="234" y="382"/>
                    </a:lnTo>
                    <a:lnTo>
                      <a:pt x="260" y="386"/>
                    </a:lnTo>
                    <a:lnTo>
                      <a:pt x="284" y="388"/>
                    </a:lnTo>
                    <a:lnTo>
                      <a:pt x="282" y="368"/>
                    </a:lnTo>
                    <a:lnTo>
                      <a:pt x="282" y="340"/>
                    </a:lnTo>
                    <a:lnTo>
                      <a:pt x="282" y="272"/>
                    </a:lnTo>
                    <a:lnTo>
                      <a:pt x="286" y="186"/>
                    </a:lnTo>
                    <a:close/>
                  </a:path>
                </a:pathLst>
              </a:custGeom>
              <a:solidFill>
                <a:srgbClr val="0088D5"/>
              </a:solidFill>
              <a:ln w="6350">
                <a:solidFill>
                  <a:srgbClr val="0088D5"/>
                </a:solidFill>
                <a:round/>
                <a:headEnd/>
                <a:tailEnd/>
              </a:ln>
            </p:spPr>
            <p:txBody>
              <a:bodyPr/>
              <a:lstStyle/>
              <a:p>
                <a:endParaRPr lang="en-US"/>
              </a:p>
            </p:txBody>
          </p:sp>
          <p:sp>
            <p:nvSpPr>
              <p:cNvPr id="27671" name="Freeform 2984"/>
              <p:cNvSpPr>
                <a:spLocks/>
              </p:cNvSpPr>
              <p:nvPr/>
            </p:nvSpPr>
            <p:spPr bwMode="auto">
              <a:xfrm>
                <a:off x="2054" y="2864"/>
                <a:ext cx="276" cy="146"/>
              </a:xfrm>
              <a:custGeom>
                <a:avLst/>
                <a:gdLst>
                  <a:gd name="T0" fmla="*/ 0 w 276"/>
                  <a:gd name="T1" fmla="*/ 16 h 146"/>
                  <a:gd name="T2" fmla="*/ 28 w 276"/>
                  <a:gd name="T3" fmla="*/ 86 h 146"/>
                  <a:gd name="T4" fmla="*/ 44 w 276"/>
                  <a:gd name="T5" fmla="*/ 84 h 146"/>
                  <a:gd name="T6" fmla="*/ 80 w 276"/>
                  <a:gd name="T7" fmla="*/ 82 h 146"/>
                  <a:gd name="T8" fmla="*/ 102 w 276"/>
                  <a:gd name="T9" fmla="*/ 84 h 146"/>
                  <a:gd name="T10" fmla="*/ 124 w 276"/>
                  <a:gd name="T11" fmla="*/ 86 h 146"/>
                  <a:gd name="T12" fmla="*/ 144 w 276"/>
                  <a:gd name="T13" fmla="*/ 92 h 146"/>
                  <a:gd name="T14" fmla="*/ 162 w 276"/>
                  <a:gd name="T15" fmla="*/ 100 h 146"/>
                  <a:gd name="T16" fmla="*/ 128 w 276"/>
                  <a:gd name="T17" fmla="*/ 146 h 146"/>
                  <a:gd name="T18" fmla="*/ 276 w 276"/>
                  <a:gd name="T19" fmla="*/ 102 h 146"/>
                  <a:gd name="T20" fmla="*/ 158 w 276"/>
                  <a:gd name="T21" fmla="*/ 0 h 146"/>
                  <a:gd name="T22" fmla="*/ 176 w 276"/>
                  <a:gd name="T23" fmla="*/ 58 h 146"/>
                  <a:gd name="T24" fmla="*/ 156 w 276"/>
                  <a:gd name="T25" fmla="*/ 50 h 146"/>
                  <a:gd name="T26" fmla="*/ 106 w 276"/>
                  <a:gd name="T27" fmla="*/ 32 h 146"/>
                  <a:gd name="T28" fmla="*/ 78 w 276"/>
                  <a:gd name="T29" fmla="*/ 24 h 146"/>
                  <a:gd name="T30" fmla="*/ 50 w 276"/>
                  <a:gd name="T31" fmla="*/ 18 h 146"/>
                  <a:gd name="T32" fmla="*/ 22 w 276"/>
                  <a:gd name="T33" fmla="*/ 14 h 146"/>
                  <a:gd name="T34" fmla="*/ 12 w 276"/>
                  <a:gd name="T35" fmla="*/ 14 h 146"/>
                  <a:gd name="T36" fmla="*/ 0 w 276"/>
                  <a:gd name="T37" fmla="*/ 1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146"/>
                  <a:gd name="T59" fmla="*/ 276 w 276"/>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146">
                    <a:moveTo>
                      <a:pt x="0" y="16"/>
                    </a:moveTo>
                    <a:lnTo>
                      <a:pt x="28" y="86"/>
                    </a:lnTo>
                    <a:lnTo>
                      <a:pt x="44" y="84"/>
                    </a:lnTo>
                    <a:lnTo>
                      <a:pt x="80" y="82"/>
                    </a:lnTo>
                    <a:lnTo>
                      <a:pt x="102" y="84"/>
                    </a:lnTo>
                    <a:lnTo>
                      <a:pt x="124" y="86"/>
                    </a:lnTo>
                    <a:lnTo>
                      <a:pt x="144" y="92"/>
                    </a:lnTo>
                    <a:lnTo>
                      <a:pt x="162" y="100"/>
                    </a:lnTo>
                    <a:lnTo>
                      <a:pt x="128" y="146"/>
                    </a:lnTo>
                    <a:lnTo>
                      <a:pt x="276" y="102"/>
                    </a:lnTo>
                    <a:lnTo>
                      <a:pt x="158" y="0"/>
                    </a:lnTo>
                    <a:lnTo>
                      <a:pt x="176" y="58"/>
                    </a:lnTo>
                    <a:lnTo>
                      <a:pt x="156" y="50"/>
                    </a:lnTo>
                    <a:lnTo>
                      <a:pt x="106" y="32"/>
                    </a:lnTo>
                    <a:lnTo>
                      <a:pt x="78" y="24"/>
                    </a:lnTo>
                    <a:lnTo>
                      <a:pt x="50" y="18"/>
                    </a:lnTo>
                    <a:lnTo>
                      <a:pt x="22" y="14"/>
                    </a:lnTo>
                    <a:lnTo>
                      <a:pt x="12" y="14"/>
                    </a:lnTo>
                    <a:lnTo>
                      <a:pt x="0" y="16"/>
                    </a:lnTo>
                    <a:close/>
                  </a:path>
                </a:pathLst>
              </a:custGeom>
              <a:solidFill>
                <a:srgbClr val="0088D5"/>
              </a:solidFill>
              <a:ln w="6350">
                <a:solidFill>
                  <a:srgbClr val="0088D5"/>
                </a:solidFill>
                <a:round/>
                <a:headEnd/>
                <a:tailEnd/>
              </a:ln>
            </p:spPr>
            <p:txBody>
              <a:bodyPr/>
              <a:lstStyle/>
              <a:p>
                <a:endParaRPr lang="en-US"/>
              </a:p>
            </p:txBody>
          </p:sp>
          <p:sp>
            <p:nvSpPr>
              <p:cNvPr id="27672" name="Freeform 2985"/>
              <p:cNvSpPr>
                <a:spLocks/>
              </p:cNvSpPr>
              <p:nvPr/>
            </p:nvSpPr>
            <p:spPr bwMode="auto">
              <a:xfrm>
                <a:off x="2500" y="2964"/>
                <a:ext cx="266" cy="144"/>
              </a:xfrm>
              <a:custGeom>
                <a:avLst/>
                <a:gdLst>
                  <a:gd name="T0" fmla="*/ 0 w 266"/>
                  <a:gd name="T1" fmla="*/ 2 h 144"/>
                  <a:gd name="T2" fmla="*/ 20 w 266"/>
                  <a:gd name="T3" fmla="*/ 74 h 144"/>
                  <a:gd name="T4" fmla="*/ 36 w 266"/>
                  <a:gd name="T5" fmla="*/ 74 h 144"/>
                  <a:gd name="T6" fmla="*/ 72 w 266"/>
                  <a:gd name="T7" fmla="*/ 76 h 144"/>
                  <a:gd name="T8" fmla="*/ 94 w 266"/>
                  <a:gd name="T9" fmla="*/ 78 h 144"/>
                  <a:gd name="T10" fmla="*/ 116 w 266"/>
                  <a:gd name="T11" fmla="*/ 84 h 144"/>
                  <a:gd name="T12" fmla="*/ 136 w 266"/>
                  <a:gd name="T13" fmla="*/ 90 h 144"/>
                  <a:gd name="T14" fmla="*/ 152 w 266"/>
                  <a:gd name="T15" fmla="*/ 100 h 144"/>
                  <a:gd name="T16" fmla="*/ 114 w 266"/>
                  <a:gd name="T17" fmla="*/ 144 h 144"/>
                  <a:gd name="T18" fmla="*/ 266 w 266"/>
                  <a:gd name="T19" fmla="*/ 112 h 144"/>
                  <a:gd name="T20" fmla="*/ 158 w 266"/>
                  <a:gd name="T21" fmla="*/ 0 h 144"/>
                  <a:gd name="T22" fmla="*/ 170 w 266"/>
                  <a:gd name="T23" fmla="*/ 60 h 144"/>
                  <a:gd name="T24" fmla="*/ 150 w 266"/>
                  <a:gd name="T25" fmla="*/ 50 h 144"/>
                  <a:gd name="T26" fmla="*/ 104 w 266"/>
                  <a:gd name="T27" fmla="*/ 28 h 144"/>
                  <a:gd name="T28" fmla="*/ 76 w 266"/>
                  <a:gd name="T29" fmla="*/ 18 h 144"/>
                  <a:gd name="T30" fmla="*/ 48 w 266"/>
                  <a:gd name="T31" fmla="*/ 8 h 144"/>
                  <a:gd name="T32" fmla="*/ 22 w 266"/>
                  <a:gd name="T33" fmla="*/ 2 h 144"/>
                  <a:gd name="T34" fmla="*/ 10 w 266"/>
                  <a:gd name="T35" fmla="*/ 2 h 144"/>
                  <a:gd name="T36" fmla="*/ 0 w 266"/>
                  <a:gd name="T37" fmla="*/ 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6"/>
                  <a:gd name="T58" fmla="*/ 0 h 144"/>
                  <a:gd name="T59" fmla="*/ 266 w 266"/>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6" h="144">
                    <a:moveTo>
                      <a:pt x="0" y="2"/>
                    </a:moveTo>
                    <a:lnTo>
                      <a:pt x="20" y="74"/>
                    </a:lnTo>
                    <a:lnTo>
                      <a:pt x="36" y="74"/>
                    </a:lnTo>
                    <a:lnTo>
                      <a:pt x="72" y="76"/>
                    </a:lnTo>
                    <a:lnTo>
                      <a:pt x="94" y="78"/>
                    </a:lnTo>
                    <a:lnTo>
                      <a:pt x="116" y="84"/>
                    </a:lnTo>
                    <a:lnTo>
                      <a:pt x="136" y="90"/>
                    </a:lnTo>
                    <a:lnTo>
                      <a:pt x="152" y="100"/>
                    </a:lnTo>
                    <a:lnTo>
                      <a:pt x="114" y="144"/>
                    </a:lnTo>
                    <a:lnTo>
                      <a:pt x="266" y="112"/>
                    </a:lnTo>
                    <a:lnTo>
                      <a:pt x="158" y="0"/>
                    </a:lnTo>
                    <a:lnTo>
                      <a:pt x="170" y="60"/>
                    </a:lnTo>
                    <a:lnTo>
                      <a:pt x="150" y="50"/>
                    </a:lnTo>
                    <a:lnTo>
                      <a:pt x="104" y="28"/>
                    </a:lnTo>
                    <a:lnTo>
                      <a:pt x="76" y="18"/>
                    </a:lnTo>
                    <a:lnTo>
                      <a:pt x="48" y="8"/>
                    </a:lnTo>
                    <a:lnTo>
                      <a:pt x="22" y="2"/>
                    </a:lnTo>
                    <a:lnTo>
                      <a:pt x="10" y="2"/>
                    </a:lnTo>
                    <a:lnTo>
                      <a:pt x="0" y="2"/>
                    </a:lnTo>
                    <a:close/>
                  </a:path>
                </a:pathLst>
              </a:custGeom>
              <a:solidFill>
                <a:srgbClr val="0088D5"/>
              </a:solidFill>
              <a:ln w="6350">
                <a:solidFill>
                  <a:srgbClr val="0088D5"/>
                </a:solidFill>
                <a:round/>
                <a:headEnd/>
                <a:tailEnd/>
              </a:ln>
            </p:spPr>
            <p:txBody>
              <a:bodyPr/>
              <a:lstStyle/>
              <a:p>
                <a:endParaRPr lang="en-US"/>
              </a:p>
            </p:txBody>
          </p:sp>
          <p:sp>
            <p:nvSpPr>
              <p:cNvPr id="27673" name="Freeform 2986"/>
              <p:cNvSpPr>
                <a:spLocks/>
              </p:cNvSpPr>
              <p:nvPr/>
            </p:nvSpPr>
            <p:spPr bwMode="auto">
              <a:xfrm>
                <a:off x="2974" y="3098"/>
                <a:ext cx="240" cy="162"/>
              </a:xfrm>
              <a:custGeom>
                <a:avLst/>
                <a:gdLst>
                  <a:gd name="T0" fmla="*/ 0 w 240"/>
                  <a:gd name="T1" fmla="*/ 0 h 162"/>
                  <a:gd name="T2" fmla="*/ 8 w 240"/>
                  <a:gd name="T3" fmla="*/ 74 h 162"/>
                  <a:gd name="T4" fmla="*/ 22 w 240"/>
                  <a:gd name="T5" fmla="*/ 78 h 162"/>
                  <a:gd name="T6" fmla="*/ 58 w 240"/>
                  <a:gd name="T7" fmla="*/ 86 h 162"/>
                  <a:gd name="T8" fmla="*/ 78 w 240"/>
                  <a:gd name="T9" fmla="*/ 94 h 162"/>
                  <a:gd name="T10" fmla="*/ 98 w 240"/>
                  <a:gd name="T11" fmla="*/ 102 h 162"/>
                  <a:gd name="T12" fmla="*/ 116 w 240"/>
                  <a:gd name="T13" fmla="*/ 112 h 162"/>
                  <a:gd name="T14" fmla="*/ 132 w 240"/>
                  <a:gd name="T15" fmla="*/ 126 h 162"/>
                  <a:gd name="T16" fmla="*/ 86 w 240"/>
                  <a:gd name="T17" fmla="*/ 162 h 162"/>
                  <a:gd name="T18" fmla="*/ 240 w 240"/>
                  <a:gd name="T19" fmla="*/ 160 h 162"/>
                  <a:gd name="T20" fmla="*/ 156 w 240"/>
                  <a:gd name="T21" fmla="*/ 28 h 162"/>
                  <a:gd name="T22" fmla="*/ 156 w 240"/>
                  <a:gd name="T23" fmla="*/ 88 h 162"/>
                  <a:gd name="T24" fmla="*/ 140 w 240"/>
                  <a:gd name="T25" fmla="*/ 76 h 162"/>
                  <a:gd name="T26" fmla="*/ 98 w 240"/>
                  <a:gd name="T27" fmla="*/ 46 h 162"/>
                  <a:gd name="T28" fmla="*/ 72 w 240"/>
                  <a:gd name="T29" fmla="*/ 30 h 162"/>
                  <a:gd name="T30" fmla="*/ 46 w 240"/>
                  <a:gd name="T31" fmla="*/ 16 h 162"/>
                  <a:gd name="T32" fmla="*/ 22 w 240"/>
                  <a:gd name="T33" fmla="*/ 6 h 162"/>
                  <a:gd name="T34" fmla="*/ 10 w 240"/>
                  <a:gd name="T35" fmla="*/ 2 h 162"/>
                  <a:gd name="T36" fmla="*/ 0 w 240"/>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
                  <a:gd name="T58" fmla="*/ 0 h 162"/>
                  <a:gd name="T59" fmla="*/ 240 w 240"/>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 h="162">
                    <a:moveTo>
                      <a:pt x="0" y="0"/>
                    </a:moveTo>
                    <a:lnTo>
                      <a:pt x="8" y="74"/>
                    </a:lnTo>
                    <a:lnTo>
                      <a:pt x="22" y="78"/>
                    </a:lnTo>
                    <a:lnTo>
                      <a:pt x="58" y="86"/>
                    </a:lnTo>
                    <a:lnTo>
                      <a:pt x="78" y="94"/>
                    </a:lnTo>
                    <a:lnTo>
                      <a:pt x="98" y="102"/>
                    </a:lnTo>
                    <a:lnTo>
                      <a:pt x="116" y="112"/>
                    </a:lnTo>
                    <a:lnTo>
                      <a:pt x="132" y="126"/>
                    </a:lnTo>
                    <a:lnTo>
                      <a:pt x="86" y="162"/>
                    </a:lnTo>
                    <a:lnTo>
                      <a:pt x="240" y="160"/>
                    </a:lnTo>
                    <a:lnTo>
                      <a:pt x="156" y="28"/>
                    </a:lnTo>
                    <a:lnTo>
                      <a:pt x="156" y="88"/>
                    </a:lnTo>
                    <a:lnTo>
                      <a:pt x="140" y="76"/>
                    </a:lnTo>
                    <a:lnTo>
                      <a:pt x="98" y="46"/>
                    </a:lnTo>
                    <a:lnTo>
                      <a:pt x="72" y="30"/>
                    </a:lnTo>
                    <a:lnTo>
                      <a:pt x="46" y="16"/>
                    </a:lnTo>
                    <a:lnTo>
                      <a:pt x="22" y="6"/>
                    </a:lnTo>
                    <a:lnTo>
                      <a:pt x="10" y="2"/>
                    </a:lnTo>
                    <a:lnTo>
                      <a:pt x="0" y="0"/>
                    </a:lnTo>
                    <a:close/>
                  </a:path>
                </a:pathLst>
              </a:custGeom>
              <a:solidFill>
                <a:srgbClr val="0088D5"/>
              </a:solidFill>
              <a:ln w="6350">
                <a:solidFill>
                  <a:srgbClr val="0088D5"/>
                </a:solidFill>
                <a:round/>
                <a:headEnd/>
                <a:tailEnd/>
              </a:ln>
            </p:spPr>
            <p:txBody>
              <a:bodyPr/>
              <a:lstStyle/>
              <a:p>
                <a:endParaRPr lang="en-US"/>
              </a:p>
            </p:txBody>
          </p:sp>
        </p:grpSp>
        <p:sp>
          <p:nvSpPr>
            <p:cNvPr id="27669" name="Text Box 2987"/>
            <p:cNvSpPr txBox="1">
              <a:spLocks noChangeArrowheads="1"/>
            </p:cNvSpPr>
            <p:nvPr/>
          </p:nvSpPr>
          <p:spPr bwMode="auto">
            <a:xfrm rot="861580">
              <a:off x="2064" y="2784"/>
              <a:ext cx="13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400"/>
                <a:t>Runoff in streams</a:t>
              </a:r>
            </a:p>
          </p:txBody>
        </p:sp>
      </p:grpSp>
      <p:sp>
        <p:nvSpPr>
          <p:cNvPr id="27667" name="Text Box 2988"/>
          <p:cNvSpPr txBox="1">
            <a:spLocks noChangeArrowheads="1"/>
          </p:cNvSpPr>
          <p:nvPr/>
        </p:nvSpPr>
        <p:spPr bwMode="auto">
          <a:xfrm>
            <a:off x="1676400" y="6477000"/>
            <a:ext cx="647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200" b="0"/>
              <a:t>Copyright: McGraw-Hill Company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4238"/>
                                        </p:tgtEl>
                                        <p:attrNameLst>
                                          <p:attrName>style.visibility</p:attrName>
                                        </p:attrNameLst>
                                      </p:cBhvr>
                                      <p:to>
                                        <p:strVal val="visible"/>
                                      </p:to>
                                    </p:set>
                                    <p:animEffect transition="in" filter="wipe(right)">
                                      <p:cBhvr>
                                        <p:cTn id="16" dur="500"/>
                                        <p:tgtEl>
                                          <p:spTgt spid="4238"/>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4234"/>
                                        </p:tgtEl>
                                        <p:attrNameLst>
                                          <p:attrName>style.visibility</p:attrName>
                                        </p:attrNameLst>
                                      </p:cBhvr>
                                      <p:to>
                                        <p:strVal val="visible"/>
                                      </p:to>
                                    </p:set>
                                    <p:animEffect transition="in" filter="dissolve">
                                      <p:cBhvr>
                                        <p:cTn id="20" dur="500"/>
                                        <p:tgtEl>
                                          <p:spTgt spid="42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264"/>
                                        </p:tgtEl>
                                        <p:attrNameLst>
                                          <p:attrName>style.visibility</p:attrName>
                                        </p:attrNameLst>
                                      </p:cBhvr>
                                      <p:to>
                                        <p:strVal val="visible"/>
                                      </p:to>
                                    </p:set>
                                    <p:animEffect transition="in" filter="wipe(left)">
                                      <p:cBhvr>
                                        <p:cTn id="25" dur="500"/>
                                        <p:tgtEl>
                                          <p:spTgt spid="4264"/>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4236"/>
                                        </p:tgtEl>
                                        <p:attrNameLst>
                                          <p:attrName>style.visibility</p:attrName>
                                        </p:attrNameLst>
                                      </p:cBhvr>
                                      <p:to>
                                        <p:strVal val="visible"/>
                                      </p:to>
                                    </p:set>
                                    <p:animEffect transition="in" filter="wipe(down)">
                                      <p:cBhvr>
                                        <p:cTn id="29" dur="500"/>
                                        <p:tgtEl>
                                          <p:spTgt spid="42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7620000" y="64008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1400"/>
              <a:t>Fig. 10.24</a:t>
            </a:r>
          </a:p>
        </p:txBody>
      </p:sp>
      <p:sp>
        <p:nvSpPr>
          <p:cNvPr id="78852" name="Text Box 4"/>
          <p:cNvSpPr txBox="1">
            <a:spLocks noChangeArrowheads="1"/>
          </p:cNvSpPr>
          <p:nvPr/>
        </p:nvSpPr>
        <p:spPr bwMode="auto">
          <a:xfrm>
            <a:off x="0" y="2026443"/>
            <a:ext cx="4229100" cy="646331"/>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Left"/>
            <a:lightRig rig="threePt" dir="t"/>
          </a:scene3d>
        </p:spPr>
        <p:txBody>
          <a:bodyPr>
            <a:spAutoFit/>
          </a:bodyPr>
          <a:lstStyle/>
          <a:p>
            <a:pPr algn="ctr" eaLnBrk="0" hangingPunct="0">
              <a:spcBef>
                <a:spcPct val="50000"/>
              </a:spcBef>
              <a:defRPr/>
            </a:pPr>
            <a:r>
              <a:rPr lang="en-US" sz="3600" b="0" dirty="0">
                <a:solidFill>
                  <a:srgbClr val="CCFF99"/>
                </a:solidFill>
              </a:rPr>
              <a:t>Meandering Stream</a:t>
            </a:r>
          </a:p>
        </p:txBody>
      </p:sp>
      <p:sp>
        <p:nvSpPr>
          <p:cNvPr id="2" name="Oval 1"/>
          <p:cNvSpPr/>
          <p:nvPr/>
        </p:nvSpPr>
        <p:spPr bwMode="auto">
          <a:xfrm>
            <a:off x="3124200" y="1981200"/>
            <a:ext cx="3124200" cy="2209799"/>
          </a:xfrm>
          <a:prstGeom prst="ellipse">
            <a:avLst/>
          </a:prstGeom>
          <a:solidFill>
            <a:srgbClr val="00B0F0">
              <a:alpha val="2899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pPr>
              <a:defRPr/>
            </a:pPr>
            <a:endParaRPr lang="en-US"/>
          </a:p>
        </p:txBody>
      </p:sp>
      <p:sp>
        <p:nvSpPr>
          <p:cNvPr id="78853" name="Text Box 5"/>
          <p:cNvSpPr txBox="1">
            <a:spLocks noChangeArrowheads="1"/>
          </p:cNvSpPr>
          <p:nvPr/>
        </p:nvSpPr>
        <p:spPr bwMode="auto">
          <a:xfrm>
            <a:off x="3810000" y="2281906"/>
            <a:ext cx="1905000" cy="457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hangingPunct="0">
              <a:spcBef>
                <a:spcPct val="50000"/>
              </a:spcBef>
              <a:defRPr/>
            </a:pPr>
            <a:r>
              <a:rPr lang="en-US" sz="2400" b="0" dirty="0">
                <a:solidFill>
                  <a:srgbClr val="99CCFF"/>
                </a:solidFill>
                <a:effectLst>
                  <a:outerShdw blurRad="38100" dist="38100" dir="2700000" algn="tl">
                    <a:srgbClr val="000000">
                      <a:alpha val="43137"/>
                    </a:srgbClr>
                  </a:outerShdw>
                </a:effectLst>
              </a:rPr>
              <a:t>oxbow lake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fade">
                                      <p:cBhvr>
                                        <p:cTn id="7" dur="500"/>
                                        <p:tgtEl>
                                          <p:spTgt spid="7885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91440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0" y="64008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1400"/>
              <a:t>Fig. 10.27</a:t>
            </a:r>
          </a:p>
        </p:txBody>
      </p:sp>
      <p:sp>
        <p:nvSpPr>
          <p:cNvPr id="80900" name="Text Box 4"/>
          <p:cNvSpPr txBox="1">
            <a:spLocks noChangeArrowheads="1"/>
          </p:cNvSpPr>
          <p:nvPr/>
        </p:nvSpPr>
        <p:spPr bwMode="auto">
          <a:xfrm>
            <a:off x="4724400" y="444500"/>
            <a:ext cx="4191000" cy="1917700"/>
          </a:xfrm>
          <a:prstGeom prst="rect">
            <a:avLst/>
          </a:prstGeom>
          <a:noFill/>
          <a:ln w="9525">
            <a:noFill/>
            <a:miter lim="800000"/>
            <a:headEnd/>
            <a:tailEnd/>
          </a:ln>
          <a:effectLst/>
        </p:spPr>
        <p:txBody>
          <a:bodyPr>
            <a:spAutoFit/>
          </a:bodyPr>
          <a:lstStyle/>
          <a:p>
            <a:pPr eaLnBrk="0" hangingPunct="0">
              <a:spcBef>
                <a:spcPct val="50000"/>
              </a:spcBef>
              <a:defRPr/>
            </a:pPr>
            <a:r>
              <a:rPr lang="en-US" sz="2400" b="0">
                <a:solidFill>
                  <a:schemeClr val="accent2"/>
                </a:solidFill>
                <a:effectLst>
                  <a:outerShdw blurRad="38100" dist="38100" dir="2700000" algn="tl">
                    <a:srgbClr val="C0C0C0"/>
                  </a:outerShdw>
                </a:effectLst>
              </a:rPr>
              <a:t>Flood Plain:</a:t>
            </a:r>
            <a:r>
              <a:rPr lang="en-US" sz="2400" b="0"/>
              <a:t> area habitually flooded by a stream at high water. Contains fine-grain sediment deposited during flooding</a:t>
            </a:r>
          </a:p>
        </p:txBody>
      </p:sp>
      <p:sp>
        <p:nvSpPr>
          <p:cNvPr id="80901" name="Text Box 5"/>
          <p:cNvSpPr txBox="1">
            <a:spLocks noChangeArrowheads="1"/>
          </p:cNvSpPr>
          <p:nvPr/>
        </p:nvSpPr>
        <p:spPr bwMode="auto">
          <a:xfrm>
            <a:off x="152400" y="4953000"/>
            <a:ext cx="4495800" cy="1187450"/>
          </a:xfrm>
          <a:prstGeom prst="rect">
            <a:avLst/>
          </a:prstGeom>
          <a:noFill/>
          <a:ln w="9525">
            <a:noFill/>
            <a:miter lim="800000"/>
            <a:headEnd/>
            <a:tailEnd/>
          </a:ln>
          <a:effectLst/>
        </p:spPr>
        <p:txBody>
          <a:bodyPr>
            <a:spAutoFit/>
          </a:bodyPr>
          <a:lstStyle/>
          <a:p>
            <a:pPr eaLnBrk="0" hangingPunct="0">
              <a:spcBef>
                <a:spcPct val="50000"/>
              </a:spcBef>
              <a:defRPr/>
            </a:pPr>
            <a:r>
              <a:rPr lang="en-US" sz="2400" b="0">
                <a:solidFill>
                  <a:schemeClr val="accent2"/>
                </a:solidFill>
                <a:effectLst>
                  <a:outerShdw blurRad="38100" dist="38100" dir="2700000" algn="tl">
                    <a:srgbClr val="C0C0C0"/>
                  </a:outerShdw>
                </a:effectLst>
              </a:rPr>
              <a:t>Natural levee:</a:t>
            </a:r>
            <a:r>
              <a:rPr lang="en-US" sz="2400" b="0"/>
              <a:t> low ridges formed along sides of main stream channel during flooding.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Freeform 3"/>
          <p:cNvSpPr>
            <a:spLocks/>
          </p:cNvSpPr>
          <p:nvPr/>
        </p:nvSpPr>
        <p:spPr bwMode="auto">
          <a:xfrm>
            <a:off x="4114800" y="3225800"/>
            <a:ext cx="1884363" cy="544513"/>
          </a:xfrm>
          <a:custGeom>
            <a:avLst/>
            <a:gdLst>
              <a:gd name="T0" fmla="*/ 0 w 738"/>
              <a:gd name="T1" fmla="*/ 2147483647 h 426"/>
              <a:gd name="T2" fmla="*/ 2147483647 w 738"/>
              <a:gd name="T3" fmla="*/ 2147483647 h 426"/>
              <a:gd name="T4" fmla="*/ 2147483647 w 738"/>
              <a:gd name="T5" fmla="*/ 2147483647 h 426"/>
              <a:gd name="T6" fmla="*/ 2147483647 w 738"/>
              <a:gd name="T7" fmla="*/ 2147483647 h 426"/>
              <a:gd name="T8" fmla="*/ 2147483647 w 738"/>
              <a:gd name="T9" fmla="*/ 2147483647 h 426"/>
              <a:gd name="T10" fmla="*/ 2147483647 w 738"/>
              <a:gd name="T11" fmla="*/ 2147483647 h 426"/>
              <a:gd name="T12" fmla="*/ 2147483647 w 738"/>
              <a:gd name="T13" fmla="*/ 2147483647 h 426"/>
              <a:gd name="T14" fmla="*/ 2147483647 w 738"/>
              <a:gd name="T15" fmla="*/ 2147483647 h 426"/>
              <a:gd name="T16" fmla="*/ 2147483647 w 738"/>
              <a:gd name="T17" fmla="*/ 2147483647 h 426"/>
              <a:gd name="T18" fmla="*/ 2147483647 w 738"/>
              <a:gd name="T19" fmla="*/ 2147483647 h 426"/>
              <a:gd name="T20" fmla="*/ 2147483647 w 738"/>
              <a:gd name="T21" fmla="*/ 2147483647 h 426"/>
              <a:gd name="T22" fmla="*/ 2147483647 w 738"/>
              <a:gd name="T23" fmla="*/ 2147483647 h 426"/>
              <a:gd name="T24" fmla="*/ 2147483647 w 738"/>
              <a:gd name="T25" fmla="*/ 2147483647 h 426"/>
              <a:gd name="T26" fmla="*/ 0 w 738"/>
              <a:gd name="T27" fmla="*/ 2147483647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solidFill>
            <a:srgbClr val="3333FF"/>
          </a:solidFill>
          <a:ln w="9525">
            <a:solidFill>
              <a:schemeClr val="tx1"/>
            </a:solidFill>
            <a:round/>
            <a:headEnd/>
            <a:tailEnd/>
          </a:ln>
        </p:spPr>
        <p:txBody>
          <a:bodyPr wrap="none" anchor="ctr"/>
          <a:lstStyle/>
          <a:p>
            <a:endParaRPr lang="en-US"/>
          </a:p>
        </p:txBody>
      </p:sp>
      <p:sp>
        <p:nvSpPr>
          <p:cNvPr id="20483" name="AutoShape 4" descr="White marble"/>
          <p:cNvSpPr>
            <a:spLocks noChangeArrowheads="1"/>
          </p:cNvSpPr>
          <p:nvPr/>
        </p:nvSpPr>
        <p:spPr bwMode="auto">
          <a:xfrm>
            <a:off x="1676400" y="2921000"/>
            <a:ext cx="6096000" cy="2641600"/>
          </a:xfrm>
          <a:prstGeom prst="cube">
            <a:avLst>
              <a:gd name="adj" fmla="val 48718"/>
            </a:avLst>
          </a:prstGeom>
          <a:blipFill dpi="0" rotWithShape="0">
            <a:blip r:embed="rId2"/>
            <a:srcRect/>
            <a:tile tx="0" ty="0" sx="100000" sy="100000" flip="none" algn="tl"/>
          </a:blip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50180" name="Freeform 5" descr="Sand"/>
          <p:cNvSpPr>
            <a:spLocks/>
          </p:cNvSpPr>
          <p:nvPr/>
        </p:nvSpPr>
        <p:spPr bwMode="auto">
          <a:xfrm>
            <a:off x="2995613" y="4189413"/>
            <a:ext cx="1895475" cy="901700"/>
          </a:xfrm>
          <a:custGeom>
            <a:avLst/>
            <a:gdLst>
              <a:gd name="T0" fmla="*/ 0 w 738"/>
              <a:gd name="T1" fmla="*/ 2147483647 h 426"/>
              <a:gd name="T2" fmla="*/ 2147483647 w 738"/>
              <a:gd name="T3" fmla="*/ 2147483647 h 426"/>
              <a:gd name="T4" fmla="*/ 2147483647 w 738"/>
              <a:gd name="T5" fmla="*/ 2147483647 h 426"/>
              <a:gd name="T6" fmla="*/ 2147483647 w 738"/>
              <a:gd name="T7" fmla="*/ 2147483647 h 426"/>
              <a:gd name="T8" fmla="*/ 2147483647 w 738"/>
              <a:gd name="T9" fmla="*/ 2147483647 h 426"/>
              <a:gd name="T10" fmla="*/ 2147483647 w 738"/>
              <a:gd name="T11" fmla="*/ 2147483647 h 426"/>
              <a:gd name="T12" fmla="*/ 2147483647 w 738"/>
              <a:gd name="T13" fmla="*/ 2147483647 h 426"/>
              <a:gd name="T14" fmla="*/ 2147483647 w 738"/>
              <a:gd name="T15" fmla="*/ 2147483647 h 426"/>
              <a:gd name="T16" fmla="*/ 2147483647 w 738"/>
              <a:gd name="T17" fmla="*/ 2147483647 h 426"/>
              <a:gd name="T18" fmla="*/ 2147483647 w 738"/>
              <a:gd name="T19" fmla="*/ 2147483647 h 426"/>
              <a:gd name="T20" fmla="*/ 2147483647 w 738"/>
              <a:gd name="T21" fmla="*/ 2147483647 h 426"/>
              <a:gd name="T22" fmla="*/ 2147483647 w 738"/>
              <a:gd name="T23" fmla="*/ 2147483647 h 426"/>
              <a:gd name="T24" fmla="*/ 2147483647 w 738"/>
              <a:gd name="T25" fmla="*/ 2147483647 h 426"/>
              <a:gd name="T26" fmla="*/ 0 w 738"/>
              <a:gd name="T27" fmla="*/ 2147483647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endParaRPr lang="en-US"/>
          </a:p>
        </p:txBody>
      </p:sp>
      <p:sp>
        <p:nvSpPr>
          <p:cNvPr id="50181" name="AutoShape 6" descr="Sand"/>
          <p:cNvSpPr>
            <a:spLocks noChangeArrowheads="1"/>
          </p:cNvSpPr>
          <p:nvPr/>
        </p:nvSpPr>
        <p:spPr bwMode="auto">
          <a:xfrm>
            <a:off x="3006725" y="2921000"/>
            <a:ext cx="2992438" cy="1320800"/>
          </a:xfrm>
          <a:prstGeom prst="parallelogram">
            <a:avLst>
              <a:gd name="adj" fmla="val 87405"/>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2" name="AutoShape 7"/>
          <p:cNvSpPr>
            <a:spLocks noChangeArrowheads="1"/>
          </p:cNvSpPr>
          <p:nvPr/>
        </p:nvSpPr>
        <p:spPr bwMode="auto">
          <a:xfrm>
            <a:off x="3006725" y="3251200"/>
            <a:ext cx="2659063" cy="1320800"/>
          </a:xfrm>
          <a:prstGeom prst="parallelogram">
            <a:avLst>
              <a:gd name="adj" fmla="val 9069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3" name="Freeform 8"/>
          <p:cNvSpPr>
            <a:spLocks/>
          </p:cNvSpPr>
          <p:nvPr/>
        </p:nvSpPr>
        <p:spPr bwMode="auto">
          <a:xfrm>
            <a:off x="4410075" y="2921000"/>
            <a:ext cx="1589088" cy="1625600"/>
          </a:xfrm>
          <a:custGeom>
            <a:avLst/>
            <a:gdLst>
              <a:gd name="T0" fmla="*/ 2147483647 w 688"/>
              <a:gd name="T1" fmla="*/ 2147483647 h 768"/>
              <a:gd name="T2" fmla="*/ 2147483647 w 688"/>
              <a:gd name="T3" fmla="*/ 2147483647 h 768"/>
              <a:gd name="T4" fmla="*/ 2147483647 w 688"/>
              <a:gd name="T5" fmla="*/ 2147483647 h 768"/>
              <a:gd name="T6" fmla="*/ 2147483647 w 688"/>
              <a:gd name="T7" fmla="*/ 2147483647 h 768"/>
              <a:gd name="T8" fmla="*/ 2147483647 w 688"/>
              <a:gd name="T9" fmla="*/ 0 h 768"/>
              <a:gd name="T10" fmla="*/ 2147483647 w 688"/>
              <a:gd name="T11" fmla="*/ 2147483647 h 768"/>
              <a:gd name="T12" fmla="*/ 2147483647 w 688"/>
              <a:gd name="T13" fmla="*/ 2147483647 h 768"/>
              <a:gd name="T14" fmla="*/ 2147483647 w 688"/>
              <a:gd name="T15" fmla="*/ 2147483647 h 768"/>
              <a:gd name="T16" fmla="*/ 2147483647 w 688"/>
              <a:gd name="T17" fmla="*/ 2147483647 h 768"/>
              <a:gd name="T18" fmla="*/ 2147483647 w 688"/>
              <a:gd name="T19" fmla="*/ 2147483647 h 768"/>
              <a:gd name="T20" fmla="*/ 2147483647 w 688"/>
              <a:gd name="T21" fmla="*/ 2147483647 h 768"/>
              <a:gd name="T22" fmla="*/ 2147483647 w 688"/>
              <a:gd name="T23" fmla="*/ 2147483647 h 768"/>
              <a:gd name="T24" fmla="*/ 2147483647 w 688"/>
              <a:gd name="T25" fmla="*/ 2147483647 h 768"/>
              <a:gd name="T26" fmla="*/ 2147483647 w 688"/>
              <a:gd name="T27" fmla="*/ 2147483647 h 768"/>
              <a:gd name="T28" fmla="*/ 2147483647 w 688"/>
              <a:gd name="T29" fmla="*/ 2147483647 h 768"/>
              <a:gd name="T30" fmla="*/ 2147483647 w 688"/>
              <a:gd name="T31" fmla="*/ 2147483647 h 768"/>
              <a:gd name="T32" fmla="*/ 2147483647 w 688"/>
              <a:gd name="T33" fmla="*/ 2147483647 h 768"/>
              <a:gd name="T34" fmla="*/ 2147483647 w 688"/>
              <a:gd name="T35" fmla="*/ 2147483647 h 768"/>
              <a:gd name="T36" fmla="*/ 2147483647 w 688"/>
              <a:gd name="T37" fmla="*/ 2147483647 h 768"/>
              <a:gd name="T38" fmla="*/ 0 w 688"/>
              <a:gd name="T39" fmla="*/ 2147483647 h 768"/>
              <a:gd name="T40" fmla="*/ 2147483647 w 688"/>
              <a:gd name="T41" fmla="*/ 2147483647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8"/>
              <a:gd name="T64" fmla="*/ 0 h 768"/>
              <a:gd name="T65" fmla="*/ 688 w 688"/>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8" h="768">
                <a:moveTo>
                  <a:pt x="16" y="768"/>
                </a:moveTo>
                <a:lnTo>
                  <a:pt x="160" y="768"/>
                </a:lnTo>
                <a:lnTo>
                  <a:pt x="208" y="768"/>
                </a:lnTo>
                <a:lnTo>
                  <a:pt x="208" y="624"/>
                </a:lnTo>
                <a:lnTo>
                  <a:pt x="688" y="0"/>
                </a:lnTo>
                <a:cubicBezTo>
                  <a:pt x="656" y="32"/>
                  <a:pt x="625" y="65"/>
                  <a:pt x="592" y="96"/>
                </a:cubicBezTo>
                <a:cubicBezTo>
                  <a:pt x="587" y="99"/>
                  <a:pt x="580" y="96"/>
                  <a:pt x="576" y="100"/>
                </a:cubicBezTo>
                <a:cubicBezTo>
                  <a:pt x="562" y="109"/>
                  <a:pt x="554" y="126"/>
                  <a:pt x="540" y="136"/>
                </a:cubicBezTo>
                <a:cubicBezTo>
                  <a:pt x="532" y="141"/>
                  <a:pt x="516" y="152"/>
                  <a:pt x="516" y="152"/>
                </a:cubicBezTo>
                <a:cubicBezTo>
                  <a:pt x="498" y="177"/>
                  <a:pt x="468" y="182"/>
                  <a:pt x="448" y="208"/>
                </a:cubicBezTo>
                <a:cubicBezTo>
                  <a:pt x="399" y="269"/>
                  <a:pt x="455" y="212"/>
                  <a:pt x="408" y="268"/>
                </a:cubicBezTo>
                <a:cubicBezTo>
                  <a:pt x="381" y="298"/>
                  <a:pt x="349" y="329"/>
                  <a:pt x="316" y="352"/>
                </a:cubicBezTo>
                <a:cubicBezTo>
                  <a:pt x="307" y="364"/>
                  <a:pt x="294" y="374"/>
                  <a:pt x="288" y="388"/>
                </a:cubicBezTo>
                <a:cubicBezTo>
                  <a:pt x="281" y="402"/>
                  <a:pt x="280" y="419"/>
                  <a:pt x="272" y="432"/>
                </a:cubicBezTo>
                <a:cubicBezTo>
                  <a:pt x="264" y="443"/>
                  <a:pt x="253" y="447"/>
                  <a:pt x="244" y="456"/>
                </a:cubicBezTo>
                <a:cubicBezTo>
                  <a:pt x="212" y="485"/>
                  <a:pt x="184" y="520"/>
                  <a:pt x="152" y="548"/>
                </a:cubicBezTo>
                <a:cubicBezTo>
                  <a:pt x="134" y="562"/>
                  <a:pt x="137" y="555"/>
                  <a:pt x="124" y="572"/>
                </a:cubicBezTo>
                <a:cubicBezTo>
                  <a:pt x="112" y="585"/>
                  <a:pt x="97" y="599"/>
                  <a:pt x="88" y="616"/>
                </a:cubicBezTo>
                <a:cubicBezTo>
                  <a:pt x="81" y="626"/>
                  <a:pt x="78" y="647"/>
                  <a:pt x="68" y="656"/>
                </a:cubicBezTo>
                <a:cubicBezTo>
                  <a:pt x="52" y="668"/>
                  <a:pt x="14" y="664"/>
                  <a:pt x="0" y="664"/>
                </a:cubicBezTo>
                <a:lnTo>
                  <a:pt x="16" y="76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84" name="Freeform 9"/>
          <p:cNvSpPr>
            <a:spLocks/>
          </p:cNvSpPr>
          <p:nvPr/>
        </p:nvSpPr>
        <p:spPr bwMode="auto">
          <a:xfrm>
            <a:off x="3006725" y="4546600"/>
            <a:ext cx="1936750" cy="558800"/>
          </a:xfrm>
          <a:custGeom>
            <a:avLst/>
            <a:gdLst>
              <a:gd name="T0" fmla="*/ 0 w 738"/>
              <a:gd name="T1" fmla="*/ 2147483647 h 426"/>
              <a:gd name="T2" fmla="*/ 2147483647 w 738"/>
              <a:gd name="T3" fmla="*/ 2147483647 h 426"/>
              <a:gd name="T4" fmla="*/ 2147483647 w 738"/>
              <a:gd name="T5" fmla="*/ 2147483647 h 426"/>
              <a:gd name="T6" fmla="*/ 2147483647 w 738"/>
              <a:gd name="T7" fmla="*/ 2147483647 h 426"/>
              <a:gd name="T8" fmla="*/ 2147483647 w 738"/>
              <a:gd name="T9" fmla="*/ 2147483647 h 426"/>
              <a:gd name="T10" fmla="*/ 2147483647 w 738"/>
              <a:gd name="T11" fmla="*/ 2147483647 h 426"/>
              <a:gd name="T12" fmla="*/ 2147483647 w 738"/>
              <a:gd name="T13" fmla="*/ 2147483647 h 426"/>
              <a:gd name="T14" fmla="*/ 2147483647 w 738"/>
              <a:gd name="T15" fmla="*/ 2147483647 h 426"/>
              <a:gd name="T16" fmla="*/ 2147483647 w 738"/>
              <a:gd name="T17" fmla="*/ 2147483647 h 426"/>
              <a:gd name="T18" fmla="*/ 2147483647 w 738"/>
              <a:gd name="T19" fmla="*/ 2147483647 h 426"/>
              <a:gd name="T20" fmla="*/ 2147483647 w 738"/>
              <a:gd name="T21" fmla="*/ 2147483647 h 426"/>
              <a:gd name="T22" fmla="*/ 2147483647 w 738"/>
              <a:gd name="T23" fmla="*/ 2147483647 h 426"/>
              <a:gd name="T24" fmla="*/ 2147483647 w 738"/>
              <a:gd name="T25" fmla="*/ 2147483647 h 426"/>
              <a:gd name="T26" fmla="*/ 0 w 738"/>
              <a:gd name="T27" fmla="*/ 2147483647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solidFill>
            <a:srgbClr val="99CCFF"/>
          </a:solidFill>
          <a:ln w="9525">
            <a:solidFill>
              <a:schemeClr val="tx1"/>
            </a:solidFill>
            <a:round/>
            <a:headEnd/>
            <a:tailEnd/>
          </a:ln>
        </p:spPr>
        <p:txBody>
          <a:bodyPr wrap="none" anchor="ctr"/>
          <a:lstStyle/>
          <a:p>
            <a:endParaRPr lang="en-US"/>
          </a:p>
        </p:txBody>
      </p:sp>
      <p:sp>
        <p:nvSpPr>
          <p:cNvPr id="50185" name="Text Box 10"/>
          <p:cNvSpPr txBox="1">
            <a:spLocks noChangeArrowheads="1"/>
          </p:cNvSpPr>
          <p:nvPr/>
        </p:nvSpPr>
        <p:spPr bwMode="auto">
          <a:xfrm>
            <a:off x="228600" y="115728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b="0">
                <a:solidFill>
                  <a:srgbClr val="3333FF"/>
                </a:solidFill>
              </a:rPr>
              <a:t>Water In (Inflow)</a:t>
            </a:r>
          </a:p>
        </p:txBody>
      </p:sp>
      <p:grpSp>
        <p:nvGrpSpPr>
          <p:cNvPr id="2" name="Group 12"/>
          <p:cNvGrpSpPr>
            <a:grpSpLocks/>
          </p:cNvGrpSpPr>
          <p:nvPr/>
        </p:nvGrpSpPr>
        <p:grpSpPr bwMode="auto">
          <a:xfrm>
            <a:off x="2286000" y="2959100"/>
            <a:ext cx="5029200" cy="1079500"/>
            <a:chOff x="1968" y="1816"/>
            <a:chExt cx="3168" cy="680"/>
          </a:xfrm>
        </p:grpSpPr>
        <p:sp>
          <p:nvSpPr>
            <p:cNvPr id="50214" name="Freeform 13"/>
            <p:cNvSpPr>
              <a:spLocks/>
            </p:cNvSpPr>
            <p:nvPr/>
          </p:nvSpPr>
          <p:spPr bwMode="auto">
            <a:xfrm>
              <a:off x="1968" y="2240"/>
              <a:ext cx="528" cy="112"/>
            </a:xfrm>
            <a:custGeom>
              <a:avLst/>
              <a:gdLst>
                <a:gd name="T0" fmla="*/ 0 w 528"/>
                <a:gd name="T1" fmla="*/ 48 h 112"/>
                <a:gd name="T2" fmla="*/ 48 w 528"/>
                <a:gd name="T3" fmla="*/ 96 h 112"/>
                <a:gd name="T4" fmla="*/ 240 w 528"/>
                <a:gd name="T5" fmla="*/ 0 h 112"/>
                <a:gd name="T6" fmla="*/ 288 w 528"/>
                <a:gd name="T7" fmla="*/ 96 h 112"/>
                <a:gd name="T8" fmla="*/ 480 w 528"/>
                <a:gd name="T9" fmla="*/ 96 h 112"/>
                <a:gd name="T10" fmla="*/ 528 w 528"/>
                <a:gd name="T11" fmla="*/ 96 h 112"/>
                <a:gd name="T12" fmla="*/ 0 60000 65536"/>
                <a:gd name="T13" fmla="*/ 0 60000 65536"/>
                <a:gd name="T14" fmla="*/ 0 60000 65536"/>
                <a:gd name="T15" fmla="*/ 0 60000 65536"/>
                <a:gd name="T16" fmla="*/ 0 60000 65536"/>
                <a:gd name="T17" fmla="*/ 0 60000 65536"/>
                <a:gd name="T18" fmla="*/ 0 w 528"/>
                <a:gd name="T19" fmla="*/ 0 h 112"/>
                <a:gd name="T20" fmla="*/ 528 w 528"/>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528" h="112">
                  <a:moveTo>
                    <a:pt x="0" y="48"/>
                  </a:moveTo>
                  <a:cubicBezTo>
                    <a:pt x="4" y="75"/>
                    <a:pt x="8" y="103"/>
                    <a:pt x="48" y="96"/>
                  </a:cubicBezTo>
                  <a:cubicBezTo>
                    <a:pt x="87" y="88"/>
                    <a:pt x="200" y="0"/>
                    <a:pt x="240" y="0"/>
                  </a:cubicBezTo>
                  <a:cubicBezTo>
                    <a:pt x="280" y="0"/>
                    <a:pt x="248" y="80"/>
                    <a:pt x="288" y="96"/>
                  </a:cubicBezTo>
                  <a:cubicBezTo>
                    <a:pt x="328" y="112"/>
                    <a:pt x="440" y="96"/>
                    <a:pt x="480" y="96"/>
                  </a:cubicBezTo>
                  <a:cubicBezTo>
                    <a:pt x="520" y="96"/>
                    <a:pt x="524" y="96"/>
                    <a:pt x="528" y="96"/>
                  </a:cubicBezTo>
                </a:path>
              </a:pathLst>
            </a:custGeom>
            <a:solidFill>
              <a:srgbClr val="CCECFF"/>
            </a:solidFill>
            <a:ln w="28575" cap="rnd">
              <a:solidFill>
                <a:srgbClr val="3333FF"/>
              </a:solidFill>
              <a:prstDash val="sysDot"/>
              <a:round/>
              <a:headEnd/>
              <a:tailEnd type="triangle" w="med" len="med"/>
            </a:ln>
          </p:spPr>
          <p:txBody>
            <a:bodyPr wrap="none" anchor="ctr"/>
            <a:lstStyle/>
            <a:p>
              <a:endParaRPr lang="en-US"/>
            </a:p>
          </p:txBody>
        </p:sp>
        <p:sp>
          <p:nvSpPr>
            <p:cNvPr id="50215" name="Freeform 14"/>
            <p:cNvSpPr>
              <a:spLocks/>
            </p:cNvSpPr>
            <p:nvPr/>
          </p:nvSpPr>
          <p:spPr bwMode="auto">
            <a:xfrm>
              <a:off x="2304" y="1904"/>
              <a:ext cx="480" cy="208"/>
            </a:xfrm>
            <a:custGeom>
              <a:avLst/>
              <a:gdLst>
                <a:gd name="T0" fmla="*/ 0 w 480"/>
                <a:gd name="T1" fmla="*/ 64 h 208"/>
                <a:gd name="T2" fmla="*/ 144 w 480"/>
                <a:gd name="T3" fmla="*/ 16 h 208"/>
                <a:gd name="T4" fmla="*/ 144 w 480"/>
                <a:gd name="T5" fmla="*/ 160 h 208"/>
                <a:gd name="T6" fmla="*/ 336 w 480"/>
                <a:gd name="T7" fmla="*/ 64 h 208"/>
                <a:gd name="T8" fmla="*/ 432 w 480"/>
                <a:gd name="T9" fmla="*/ 160 h 208"/>
                <a:gd name="T10" fmla="*/ 480 w 480"/>
                <a:gd name="T11" fmla="*/ 208 h 208"/>
                <a:gd name="T12" fmla="*/ 0 60000 65536"/>
                <a:gd name="T13" fmla="*/ 0 60000 65536"/>
                <a:gd name="T14" fmla="*/ 0 60000 65536"/>
                <a:gd name="T15" fmla="*/ 0 60000 65536"/>
                <a:gd name="T16" fmla="*/ 0 60000 65536"/>
                <a:gd name="T17" fmla="*/ 0 60000 65536"/>
                <a:gd name="T18" fmla="*/ 0 w 480"/>
                <a:gd name="T19" fmla="*/ 0 h 208"/>
                <a:gd name="T20" fmla="*/ 480 w 480"/>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480" h="208">
                  <a:moveTo>
                    <a:pt x="0" y="64"/>
                  </a:moveTo>
                  <a:cubicBezTo>
                    <a:pt x="60" y="32"/>
                    <a:pt x="120" y="0"/>
                    <a:pt x="144" y="16"/>
                  </a:cubicBezTo>
                  <a:cubicBezTo>
                    <a:pt x="168" y="32"/>
                    <a:pt x="111" y="151"/>
                    <a:pt x="144" y="160"/>
                  </a:cubicBezTo>
                  <a:cubicBezTo>
                    <a:pt x="176" y="168"/>
                    <a:pt x="288" y="64"/>
                    <a:pt x="336" y="64"/>
                  </a:cubicBezTo>
                  <a:cubicBezTo>
                    <a:pt x="384" y="64"/>
                    <a:pt x="408" y="136"/>
                    <a:pt x="432" y="160"/>
                  </a:cubicBezTo>
                  <a:cubicBezTo>
                    <a:pt x="456" y="184"/>
                    <a:pt x="472" y="200"/>
                    <a:pt x="480" y="208"/>
                  </a:cubicBezTo>
                </a:path>
              </a:pathLst>
            </a:custGeom>
            <a:solidFill>
              <a:srgbClr val="CCECFF"/>
            </a:solidFill>
            <a:ln w="28575" cap="rnd">
              <a:solidFill>
                <a:srgbClr val="3333FF"/>
              </a:solidFill>
              <a:prstDash val="sysDot"/>
              <a:round/>
              <a:headEnd/>
              <a:tailEnd type="triangle" w="med" len="med"/>
            </a:ln>
          </p:spPr>
          <p:txBody>
            <a:bodyPr wrap="none" anchor="ctr"/>
            <a:lstStyle/>
            <a:p>
              <a:endParaRPr lang="en-US"/>
            </a:p>
          </p:txBody>
        </p:sp>
        <p:sp>
          <p:nvSpPr>
            <p:cNvPr id="50216" name="Freeform 15"/>
            <p:cNvSpPr>
              <a:spLocks/>
            </p:cNvSpPr>
            <p:nvPr/>
          </p:nvSpPr>
          <p:spPr bwMode="auto">
            <a:xfrm>
              <a:off x="4272" y="1816"/>
              <a:ext cx="864" cy="152"/>
            </a:xfrm>
            <a:custGeom>
              <a:avLst/>
              <a:gdLst>
                <a:gd name="T0" fmla="*/ 864 w 864"/>
                <a:gd name="T1" fmla="*/ 56 h 152"/>
                <a:gd name="T2" fmla="*/ 672 w 864"/>
                <a:gd name="T3" fmla="*/ 8 h 152"/>
                <a:gd name="T4" fmla="*/ 480 w 864"/>
                <a:gd name="T5" fmla="*/ 104 h 152"/>
                <a:gd name="T6" fmla="*/ 288 w 864"/>
                <a:gd name="T7" fmla="*/ 8 h 152"/>
                <a:gd name="T8" fmla="*/ 144 w 864"/>
                <a:gd name="T9" fmla="*/ 104 h 152"/>
                <a:gd name="T10" fmla="*/ 0 w 864"/>
                <a:gd name="T11" fmla="*/ 152 h 152"/>
                <a:gd name="T12" fmla="*/ 0 60000 65536"/>
                <a:gd name="T13" fmla="*/ 0 60000 65536"/>
                <a:gd name="T14" fmla="*/ 0 60000 65536"/>
                <a:gd name="T15" fmla="*/ 0 60000 65536"/>
                <a:gd name="T16" fmla="*/ 0 60000 65536"/>
                <a:gd name="T17" fmla="*/ 0 60000 65536"/>
                <a:gd name="T18" fmla="*/ 0 w 864"/>
                <a:gd name="T19" fmla="*/ 0 h 152"/>
                <a:gd name="T20" fmla="*/ 864 w 86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64" h="152">
                  <a:moveTo>
                    <a:pt x="864" y="56"/>
                  </a:moveTo>
                  <a:cubicBezTo>
                    <a:pt x="799" y="28"/>
                    <a:pt x="735" y="0"/>
                    <a:pt x="672" y="8"/>
                  </a:cubicBezTo>
                  <a:cubicBezTo>
                    <a:pt x="608" y="15"/>
                    <a:pt x="544" y="104"/>
                    <a:pt x="480" y="104"/>
                  </a:cubicBezTo>
                  <a:cubicBezTo>
                    <a:pt x="416" y="104"/>
                    <a:pt x="344" y="8"/>
                    <a:pt x="288" y="8"/>
                  </a:cubicBezTo>
                  <a:cubicBezTo>
                    <a:pt x="232" y="8"/>
                    <a:pt x="192" y="80"/>
                    <a:pt x="144" y="104"/>
                  </a:cubicBezTo>
                  <a:cubicBezTo>
                    <a:pt x="96" y="128"/>
                    <a:pt x="48" y="140"/>
                    <a:pt x="0" y="152"/>
                  </a:cubicBezTo>
                </a:path>
              </a:pathLst>
            </a:custGeom>
            <a:solidFill>
              <a:srgbClr val="CCECFF"/>
            </a:solidFill>
            <a:ln w="28575" cap="rnd">
              <a:solidFill>
                <a:srgbClr val="3333FF"/>
              </a:solidFill>
              <a:prstDash val="sysDot"/>
              <a:round/>
              <a:headEnd/>
              <a:tailEnd type="triangle" w="med" len="med"/>
            </a:ln>
          </p:spPr>
          <p:txBody>
            <a:bodyPr wrap="none" anchor="ctr"/>
            <a:lstStyle/>
            <a:p>
              <a:endParaRPr lang="en-US"/>
            </a:p>
          </p:txBody>
        </p:sp>
        <p:sp>
          <p:nvSpPr>
            <p:cNvPr id="50217" name="Freeform 16"/>
            <p:cNvSpPr>
              <a:spLocks/>
            </p:cNvSpPr>
            <p:nvPr/>
          </p:nvSpPr>
          <p:spPr bwMode="auto">
            <a:xfrm>
              <a:off x="3984" y="2104"/>
              <a:ext cx="960" cy="159"/>
            </a:xfrm>
            <a:custGeom>
              <a:avLst/>
              <a:gdLst>
                <a:gd name="T0" fmla="*/ 960 w 960"/>
                <a:gd name="T1" fmla="*/ 56 h 159"/>
                <a:gd name="T2" fmla="*/ 720 w 960"/>
                <a:gd name="T3" fmla="*/ 152 h 159"/>
                <a:gd name="T4" fmla="*/ 576 w 960"/>
                <a:gd name="T5" fmla="*/ 56 h 159"/>
                <a:gd name="T6" fmla="*/ 432 w 960"/>
                <a:gd name="T7" fmla="*/ 104 h 159"/>
                <a:gd name="T8" fmla="*/ 384 w 960"/>
                <a:gd name="T9" fmla="*/ 56 h 159"/>
                <a:gd name="T10" fmla="*/ 288 w 960"/>
                <a:gd name="T11" fmla="*/ 152 h 159"/>
                <a:gd name="T12" fmla="*/ 144 w 960"/>
                <a:gd name="T13" fmla="*/ 8 h 159"/>
                <a:gd name="T14" fmla="*/ 0 w 960"/>
                <a:gd name="T15" fmla="*/ 104 h 159"/>
                <a:gd name="T16" fmla="*/ 0 60000 65536"/>
                <a:gd name="T17" fmla="*/ 0 60000 65536"/>
                <a:gd name="T18" fmla="*/ 0 60000 65536"/>
                <a:gd name="T19" fmla="*/ 0 60000 65536"/>
                <a:gd name="T20" fmla="*/ 0 60000 65536"/>
                <a:gd name="T21" fmla="*/ 0 60000 65536"/>
                <a:gd name="T22" fmla="*/ 0 60000 65536"/>
                <a:gd name="T23" fmla="*/ 0 60000 65536"/>
                <a:gd name="T24" fmla="*/ 0 w 960"/>
                <a:gd name="T25" fmla="*/ 0 h 159"/>
                <a:gd name="T26" fmla="*/ 960 w 96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0" h="159">
                  <a:moveTo>
                    <a:pt x="960" y="56"/>
                  </a:moveTo>
                  <a:cubicBezTo>
                    <a:pt x="872" y="104"/>
                    <a:pt x="784" y="152"/>
                    <a:pt x="720" y="152"/>
                  </a:cubicBezTo>
                  <a:cubicBezTo>
                    <a:pt x="656" y="152"/>
                    <a:pt x="624" y="64"/>
                    <a:pt x="576" y="56"/>
                  </a:cubicBezTo>
                  <a:cubicBezTo>
                    <a:pt x="528" y="48"/>
                    <a:pt x="464" y="104"/>
                    <a:pt x="432" y="104"/>
                  </a:cubicBezTo>
                  <a:cubicBezTo>
                    <a:pt x="400" y="104"/>
                    <a:pt x="407" y="48"/>
                    <a:pt x="384" y="56"/>
                  </a:cubicBezTo>
                  <a:cubicBezTo>
                    <a:pt x="360" y="63"/>
                    <a:pt x="327" y="159"/>
                    <a:pt x="288" y="152"/>
                  </a:cubicBezTo>
                  <a:cubicBezTo>
                    <a:pt x="248" y="144"/>
                    <a:pt x="192" y="16"/>
                    <a:pt x="144" y="8"/>
                  </a:cubicBezTo>
                  <a:cubicBezTo>
                    <a:pt x="96" y="0"/>
                    <a:pt x="48" y="52"/>
                    <a:pt x="0" y="104"/>
                  </a:cubicBezTo>
                </a:path>
              </a:pathLst>
            </a:custGeom>
            <a:solidFill>
              <a:srgbClr val="CCECFF"/>
            </a:solidFill>
            <a:ln w="28575" cap="rnd">
              <a:solidFill>
                <a:srgbClr val="3333FF"/>
              </a:solidFill>
              <a:prstDash val="sysDot"/>
              <a:round/>
              <a:headEnd/>
              <a:tailEnd type="triangle" w="med" len="med"/>
            </a:ln>
          </p:spPr>
          <p:txBody>
            <a:bodyPr wrap="none" anchor="ctr"/>
            <a:lstStyle/>
            <a:p>
              <a:endParaRPr lang="en-US"/>
            </a:p>
          </p:txBody>
        </p:sp>
        <p:sp>
          <p:nvSpPr>
            <p:cNvPr id="50218" name="Freeform 17"/>
            <p:cNvSpPr>
              <a:spLocks/>
            </p:cNvSpPr>
            <p:nvPr/>
          </p:nvSpPr>
          <p:spPr bwMode="auto">
            <a:xfrm>
              <a:off x="3840" y="2392"/>
              <a:ext cx="480" cy="104"/>
            </a:xfrm>
            <a:custGeom>
              <a:avLst/>
              <a:gdLst>
                <a:gd name="T0" fmla="*/ 480 w 480"/>
                <a:gd name="T1" fmla="*/ 104 h 104"/>
                <a:gd name="T2" fmla="*/ 384 w 480"/>
                <a:gd name="T3" fmla="*/ 8 h 104"/>
                <a:gd name="T4" fmla="*/ 240 w 480"/>
                <a:gd name="T5" fmla="*/ 104 h 104"/>
                <a:gd name="T6" fmla="*/ 144 w 480"/>
                <a:gd name="T7" fmla="*/ 8 h 104"/>
                <a:gd name="T8" fmla="*/ 0 w 480"/>
                <a:gd name="T9" fmla="*/ 56 h 104"/>
                <a:gd name="T10" fmla="*/ 0 60000 65536"/>
                <a:gd name="T11" fmla="*/ 0 60000 65536"/>
                <a:gd name="T12" fmla="*/ 0 60000 65536"/>
                <a:gd name="T13" fmla="*/ 0 60000 65536"/>
                <a:gd name="T14" fmla="*/ 0 60000 65536"/>
                <a:gd name="T15" fmla="*/ 0 w 480"/>
                <a:gd name="T16" fmla="*/ 0 h 104"/>
                <a:gd name="T17" fmla="*/ 480 w 480"/>
                <a:gd name="T18" fmla="*/ 104 h 104"/>
              </a:gdLst>
              <a:ahLst/>
              <a:cxnLst>
                <a:cxn ang="T10">
                  <a:pos x="T0" y="T1"/>
                </a:cxn>
                <a:cxn ang="T11">
                  <a:pos x="T2" y="T3"/>
                </a:cxn>
                <a:cxn ang="T12">
                  <a:pos x="T4" y="T5"/>
                </a:cxn>
                <a:cxn ang="T13">
                  <a:pos x="T6" y="T7"/>
                </a:cxn>
                <a:cxn ang="T14">
                  <a:pos x="T8" y="T9"/>
                </a:cxn>
              </a:cxnLst>
              <a:rect l="T15" t="T16" r="T17" b="T18"/>
              <a:pathLst>
                <a:path w="480" h="104">
                  <a:moveTo>
                    <a:pt x="480" y="104"/>
                  </a:moveTo>
                  <a:cubicBezTo>
                    <a:pt x="452" y="56"/>
                    <a:pt x="424" y="8"/>
                    <a:pt x="384" y="8"/>
                  </a:cubicBezTo>
                  <a:cubicBezTo>
                    <a:pt x="344" y="8"/>
                    <a:pt x="280" y="104"/>
                    <a:pt x="240" y="104"/>
                  </a:cubicBezTo>
                  <a:cubicBezTo>
                    <a:pt x="200" y="104"/>
                    <a:pt x="183" y="15"/>
                    <a:pt x="144" y="8"/>
                  </a:cubicBezTo>
                  <a:cubicBezTo>
                    <a:pt x="104" y="0"/>
                    <a:pt x="52" y="28"/>
                    <a:pt x="0" y="56"/>
                  </a:cubicBezTo>
                </a:path>
              </a:pathLst>
            </a:custGeom>
            <a:solidFill>
              <a:srgbClr val="CCECFF"/>
            </a:solidFill>
            <a:ln w="28575" cap="rnd">
              <a:solidFill>
                <a:srgbClr val="3333FF"/>
              </a:solidFill>
              <a:prstDash val="sysDot"/>
              <a:round/>
              <a:headEnd/>
              <a:tailEnd type="triangle" w="med" len="med"/>
            </a:ln>
          </p:spPr>
          <p:txBody>
            <a:bodyPr wrap="none" anchor="ctr"/>
            <a:lstStyle/>
            <a:p>
              <a:endParaRPr lang="en-US"/>
            </a:p>
          </p:txBody>
        </p:sp>
      </p:grpSp>
      <p:sp>
        <p:nvSpPr>
          <p:cNvPr id="20498" name="Text Box 18"/>
          <p:cNvSpPr txBox="1">
            <a:spLocks noChangeArrowheads="1"/>
          </p:cNvSpPr>
          <p:nvPr/>
        </p:nvSpPr>
        <p:spPr bwMode="auto">
          <a:xfrm>
            <a:off x="228600" y="2020888"/>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b="0">
                <a:solidFill>
                  <a:schemeClr val="accent2"/>
                </a:solidFill>
              </a:rPr>
              <a:t>Surface runoff</a:t>
            </a:r>
          </a:p>
        </p:txBody>
      </p:sp>
      <p:grpSp>
        <p:nvGrpSpPr>
          <p:cNvPr id="3" name="Group 20"/>
          <p:cNvGrpSpPr>
            <a:grpSpLocks/>
          </p:cNvGrpSpPr>
          <p:nvPr/>
        </p:nvGrpSpPr>
        <p:grpSpPr bwMode="auto">
          <a:xfrm>
            <a:off x="2046288" y="4267200"/>
            <a:ext cx="4125912" cy="228600"/>
            <a:chOff x="1817" y="2640"/>
            <a:chExt cx="2599" cy="144"/>
          </a:xfrm>
        </p:grpSpPr>
        <p:sp>
          <p:nvSpPr>
            <p:cNvPr id="50212" name="Freeform 21"/>
            <p:cNvSpPr>
              <a:spLocks/>
            </p:cNvSpPr>
            <p:nvPr/>
          </p:nvSpPr>
          <p:spPr bwMode="auto">
            <a:xfrm>
              <a:off x="1817" y="2640"/>
              <a:ext cx="535" cy="127"/>
            </a:xfrm>
            <a:custGeom>
              <a:avLst/>
              <a:gdLst>
                <a:gd name="T0" fmla="*/ 0 w 535"/>
                <a:gd name="T1" fmla="*/ 16 h 127"/>
                <a:gd name="T2" fmla="*/ 192 w 535"/>
                <a:gd name="T3" fmla="*/ 16 h 127"/>
                <a:gd name="T4" fmla="*/ 480 w 535"/>
                <a:gd name="T5" fmla="*/ 112 h 127"/>
                <a:gd name="T6" fmla="*/ 528 w 535"/>
                <a:gd name="T7" fmla="*/ 112 h 127"/>
                <a:gd name="T8" fmla="*/ 0 60000 65536"/>
                <a:gd name="T9" fmla="*/ 0 60000 65536"/>
                <a:gd name="T10" fmla="*/ 0 60000 65536"/>
                <a:gd name="T11" fmla="*/ 0 60000 65536"/>
                <a:gd name="T12" fmla="*/ 0 w 535"/>
                <a:gd name="T13" fmla="*/ 0 h 127"/>
                <a:gd name="T14" fmla="*/ 535 w 535"/>
                <a:gd name="T15" fmla="*/ 127 h 127"/>
              </a:gdLst>
              <a:ahLst/>
              <a:cxnLst>
                <a:cxn ang="T8">
                  <a:pos x="T0" y="T1"/>
                </a:cxn>
                <a:cxn ang="T9">
                  <a:pos x="T2" y="T3"/>
                </a:cxn>
                <a:cxn ang="T10">
                  <a:pos x="T4" y="T5"/>
                </a:cxn>
                <a:cxn ang="T11">
                  <a:pos x="T6" y="T7"/>
                </a:cxn>
              </a:cxnLst>
              <a:rect l="T12" t="T13" r="T14" b="T15"/>
              <a:pathLst>
                <a:path w="535" h="127">
                  <a:moveTo>
                    <a:pt x="0" y="16"/>
                  </a:moveTo>
                  <a:cubicBezTo>
                    <a:pt x="56" y="8"/>
                    <a:pt x="112" y="0"/>
                    <a:pt x="192" y="16"/>
                  </a:cubicBezTo>
                  <a:cubicBezTo>
                    <a:pt x="271" y="31"/>
                    <a:pt x="424" y="96"/>
                    <a:pt x="480" y="112"/>
                  </a:cubicBezTo>
                  <a:cubicBezTo>
                    <a:pt x="535" y="127"/>
                    <a:pt x="531" y="119"/>
                    <a:pt x="528" y="112"/>
                  </a:cubicBezTo>
                </a:path>
              </a:pathLst>
            </a:custGeom>
            <a:noFill/>
            <a:ln w="38100">
              <a:solidFill>
                <a:srgbClr val="0000FF"/>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3" name="Freeform 22"/>
            <p:cNvSpPr>
              <a:spLocks/>
            </p:cNvSpPr>
            <p:nvPr/>
          </p:nvSpPr>
          <p:spPr bwMode="auto">
            <a:xfrm>
              <a:off x="3696" y="2671"/>
              <a:ext cx="720" cy="113"/>
            </a:xfrm>
            <a:custGeom>
              <a:avLst/>
              <a:gdLst>
                <a:gd name="T0" fmla="*/ 720 w 720"/>
                <a:gd name="T1" fmla="*/ 17 h 113"/>
                <a:gd name="T2" fmla="*/ 384 w 720"/>
                <a:gd name="T3" fmla="*/ 17 h 113"/>
                <a:gd name="T4" fmla="*/ 0 w 720"/>
                <a:gd name="T5" fmla="*/ 113 h 113"/>
                <a:gd name="T6" fmla="*/ 0 60000 65536"/>
                <a:gd name="T7" fmla="*/ 0 60000 65536"/>
                <a:gd name="T8" fmla="*/ 0 60000 65536"/>
                <a:gd name="T9" fmla="*/ 0 w 720"/>
                <a:gd name="T10" fmla="*/ 0 h 113"/>
                <a:gd name="T11" fmla="*/ 720 w 720"/>
                <a:gd name="T12" fmla="*/ 113 h 113"/>
              </a:gdLst>
              <a:ahLst/>
              <a:cxnLst>
                <a:cxn ang="T6">
                  <a:pos x="T0" y="T1"/>
                </a:cxn>
                <a:cxn ang="T7">
                  <a:pos x="T2" y="T3"/>
                </a:cxn>
                <a:cxn ang="T8">
                  <a:pos x="T4" y="T5"/>
                </a:cxn>
              </a:cxnLst>
              <a:rect l="T9" t="T10" r="T11" b="T12"/>
              <a:pathLst>
                <a:path w="720" h="113">
                  <a:moveTo>
                    <a:pt x="720" y="17"/>
                  </a:moveTo>
                  <a:cubicBezTo>
                    <a:pt x="612" y="8"/>
                    <a:pt x="504" y="0"/>
                    <a:pt x="384" y="17"/>
                  </a:cubicBezTo>
                  <a:cubicBezTo>
                    <a:pt x="263" y="33"/>
                    <a:pt x="63" y="97"/>
                    <a:pt x="0" y="113"/>
                  </a:cubicBezTo>
                </a:path>
              </a:pathLst>
            </a:custGeom>
            <a:noFill/>
            <a:ln w="38100">
              <a:solidFill>
                <a:srgbClr val="0000FF"/>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03" name="Text Box 23"/>
          <p:cNvSpPr txBox="1">
            <a:spLocks noChangeArrowheads="1"/>
          </p:cNvSpPr>
          <p:nvPr/>
        </p:nvSpPr>
        <p:spPr bwMode="auto">
          <a:xfrm>
            <a:off x="228600" y="2427288"/>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b="0">
                <a:solidFill>
                  <a:schemeClr val="accent2"/>
                </a:solidFill>
              </a:rPr>
              <a:t>Groundwater influx</a:t>
            </a:r>
          </a:p>
        </p:txBody>
      </p:sp>
      <p:sp>
        <p:nvSpPr>
          <p:cNvPr id="50190" name="Freeform 24"/>
          <p:cNvSpPr>
            <a:spLocks/>
          </p:cNvSpPr>
          <p:nvPr/>
        </p:nvSpPr>
        <p:spPr bwMode="auto">
          <a:xfrm>
            <a:off x="4098925" y="2819400"/>
            <a:ext cx="1879600" cy="436563"/>
          </a:xfrm>
          <a:custGeom>
            <a:avLst/>
            <a:gdLst>
              <a:gd name="T0" fmla="*/ 2147483647 w 814"/>
              <a:gd name="T1" fmla="*/ 2147483647 h 206"/>
              <a:gd name="T2" fmla="*/ 2147483647 w 814"/>
              <a:gd name="T3" fmla="*/ 2147483647 h 206"/>
              <a:gd name="T4" fmla="*/ 2147483647 w 814"/>
              <a:gd name="T5" fmla="*/ 2147483647 h 206"/>
              <a:gd name="T6" fmla="*/ 2147483647 w 814"/>
              <a:gd name="T7" fmla="*/ 2147483647 h 206"/>
              <a:gd name="T8" fmla="*/ 2147483647 w 814"/>
              <a:gd name="T9" fmla="*/ 2147483647 h 206"/>
              <a:gd name="T10" fmla="*/ 2147483647 w 814"/>
              <a:gd name="T11" fmla="*/ 2147483647 h 206"/>
              <a:gd name="T12" fmla="*/ 2147483647 w 814"/>
              <a:gd name="T13" fmla="*/ 2147483647 h 206"/>
              <a:gd name="T14" fmla="*/ 2147483647 w 814"/>
              <a:gd name="T15" fmla="*/ 2147483647 h 206"/>
              <a:gd name="T16" fmla="*/ 2147483647 w 814"/>
              <a:gd name="T17" fmla="*/ 2147483647 h 206"/>
              <a:gd name="T18" fmla="*/ 2147483647 w 814"/>
              <a:gd name="T19" fmla="*/ 2147483647 h 206"/>
              <a:gd name="T20" fmla="*/ 2147483647 w 814"/>
              <a:gd name="T21" fmla="*/ 2147483647 h 206"/>
              <a:gd name="T22" fmla="*/ 2147483647 w 814"/>
              <a:gd name="T23" fmla="*/ 2147483647 h 206"/>
              <a:gd name="T24" fmla="*/ 2147483647 w 814"/>
              <a:gd name="T25" fmla="*/ 2147483647 h 206"/>
              <a:gd name="T26" fmla="*/ 2147483647 w 814"/>
              <a:gd name="T27" fmla="*/ 2147483647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4"/>
              <a:gd name="T43" fmla="*/ 0 h 206"/>
              <a:gd name="T44" fmla="*/ 814 w 814"/>
              <a:gd name="T45" fmla="*/ 206 h 2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4" h="206">
                <a:moveTo>
                  <a:pt x="7" y="2"/>
                </a:moveTo>
                <a:lnTo>
                  <a:pt x="814" y="2"/>
                </a:lnTo>
                <a:cubicBezTo>
                  <a:pt x="811" y="37"/>
                  <a:pt x="778" y="104"/>
                  <a:pt x="719" y="136"/>
                </a:cubicBezTo>
                <a:cubicBezTo>
                  <a:pt x="709" y="149"/>
                  <a:pt x="716" y="180"/>
                  <a:pt x="691" y="188"/>
                </a:cubicBezTo>
                <a:cubicBezTo>
                  <a:pt x="671" y="199"/>
                  <a:pt x="547" y="191"/>
                  <a:pt x="515" y="196"/>
                </a:cubicBezTo>
                <a:cubicBezTo>
                  <a:pt x="499" y="206"/>
                  <a:pt x="506" y="186"/>
                  <a:pt x="476" y="189"/>
                </a:cubicBezTo>
                <a:cubicBezTo>
                  <a:pt x="419" y="188"/>
                  <a:pt x="440" y="192"/>
                  <a:pt x="383" y="191"/>
                </a:cubicBezTo>
                <a:cubicBezTo>
                  <a:pt x="333" y="190"/>
                  <a:pt x="275" y="192"/>
                  <a:pt x="226" y="189"/>
                </a:cubicBezTo>
                <a:cubicBezTo>
                  <a:pt x="191" y="187"/>
                  <a:pt x="89" y="192"/>
                  <a:pt x="55" y="188"/>
                </a:cubicBezTo>
                <a:cubicBezTo>
                  <a:pt x="36" y="186"/>
                  <a:pt x="53" y="158"/>
                  <a:pt x="35" y="156"/>
                </a:cubicBezTo>
                <a:cubicBezTo>
                  <a:pt x="29" y="155"/>
                  <a:pt x="17" y="125"/>
                  <a:pt x="35" y="120"/>
                </a:cubicBezTo>
                <a:cubicBezTo>
                  <a:pt x="26" y="109"/>
                  <a:pt x="37" y="101"/>
                  <a:pt x="23" y="92"/>
                </a:cubicBezTo>
                <a:cubicBezTo>
                  <a:pt x="0" y="64"/>
                  <a:pt x="14" y="72"/>
                  <a:pt x="34" y="44"/>
                </a:cubicBezTo>
                <a:cubicBezTo>
                  <a:pt x="26" y="0"/>
                  <a:pt x="7" y="2"/>
                  <a:pt x="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6" name="Text Box 26"/>
          <p:cNvSpPr txBox="1">
            <a:spLocks noChangeArrowheads="1"/>
          </p:cNvSpPr>
          <p:nvPr/>
        </p:nvSpPr>
        <p:spPr bwMode="auto">
          <a:xfrm>
            <a:off x="228600" y="1614488"/>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b="0">
                <a:solidFill>
                  <a:schemeClr val="accent2"/>
                </a:solidFill>
              </a:rPr>
              <a:t>Discharge from upstream</a:t>
            </a:r>
          </a:p>
        </p:txBody>
      </p:sp>
      <p:sp>
        <p:nvSpPr>
          <p:cNvPr id="20507" name="Line 27"/>
          <p:cNvSpPr>
            <a:spLocks noChangeShapeType="1"/>
          </p:cNvSpPr>
          <p:nvPr/>
        </p:nvSpPr>
        <p:spPr bwMode="auto">
          <a:xfrm flipH="1">
            <a:off x="5105400" y="2667000"/>
            <a:ext cx="304800" cy="38100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9" name="Text Box 29"/>
          <p:cNvSpPr txBox="1">
            <a:spLocks noChangeArrowheads="1"/>
          </p:cNvSpPr>
          <p:nvPr/>
        </p:nvSpPr>
        <p:spPr bwMode="auto">
          <a:xfrm>
            <a:off x="228600" y="2833688"/>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b="0">
                <a:solidFill>
                  <a:schemeClr val="accent2"/>
                </a:solidFill>
              </a:rPr>
              <a:t>Direct precipitation</a:t>
            </a:r>
          </a:p>
        </p:txBody>
      </p:sp>
      <p:sp>
        <p:nvSpPr>
          <p:cNvPr id="20511" name="Line 31"/>
          <p:cNvSpPr>
            <a:spLocks noChangeShapeType="1"/>
          </p:cNvSpPr>
          <p:nvPr/>
        </p:nvSpPr>
        <p:spPr bwMode="auto">
          <a:xfrm>
            <a:off x="4876800" y="29718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32"/>
          <p:cNvSpPr>
            <a:spLocks noChangeShapeType="1"/>
          </p:cNvSpPr>
          <p:nvPr/>
        </p:nvSpPr>
        <p:spPr bwMode="auto">
          <a:xfrm>
            <a:off x="4267200" y="38100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33"/>
          <p:cNvSpPr>
            <a:spLocks noChangeShapeType="1"/>
          </p:cNvSpPr>
          <p:nvPr/>
        </p:nvSpPr>
        <p:spPr bwMode="auto">
          <a:xfrm>
            <a:off x="5257800" y="28956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4" name="Line 34"/>
          <p:cNvSpPr>
            <a:spLocks noChangeShapeType="1"/>
          </p:cNvSpPr>
          <p:nvPr/>
        </p:nvSpPr>
        <p:spPr bwMode="auto">
          <a:xfrm>
            <a:off x="4267200" y="31242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35"/>
          <p:cNvSpPr>
            <a:spLocks noChangeShapeType="1"/>
          </p:cNvSpPr>
          <p:nvPr/>
        </p:nvSpPr>
        <p:spPr bwMode="auto">
          <a:xfrm>
            <a:off x="4495800" y="34290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36"/>
          <p:cNvSpPr>
            <a:spLocks noChangeShapeType="1"/>
          </p:cNvSpPr>
          <p:nvPr/>
        </p:nvSpPr>
        <p:spPr bwMode="auto">
          <a:xfrm>
            <a:off x="4038600" y="36576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37"/>
          <p:cNvSpPr>
            <a:spLocks noChangeShapeType="1"/>
          </p:cNvSpPr>
          <p:nvPr/>
        </p:nvSpPr>
        <p:spPr bwMode="auto">
          <a:xfrm>
            <a:off x="4953000" y="3657600"/>
            <a:ext cx="0" cy="304800"/>
          </a:xfrm>
          <a:prstGeom prst="line">
            <a:avLst/>
          </a:prstGeom>
          <a:noFill/>
          <a:ln w="127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01" name="Text Box 38"/>
          <p:cNvSpPr txBox="1">
            <a:spLocks noChangeArrowheads="1"/>
          </p:cNvSpPr>
          <p:nvPr/>
        </p:nvSpPr>
        <p:spPr bwMode="auto">
          <a:xfrm>
            <a:off x="5867400" y="12477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spcBef>
                <a:spcPct val="50000"/>
              </a:spcBef>
            </a:pPr>
            <a:r>
              <a:rPr lang="en-US" sz="2400" b="0">
                <a:solidFill>
                  <a:srgbClr val="FF0000"/>
                </a:solidFill>
              </a:rPr>
              <a:t>Water Out (Outflow)</a:t>
            </a:r>
          </a:p>
        </p:txBody>
      </p:sp>
      <p:sp>
        <p:nvSpPr>
          <p:cNvPr id="20519" name="Rectangle 39"/>
          <p:cNvSpPr>
            <a:spLocks noChangeArrowheads="1"/>
          </p:cNvSpPr>
          <p:nvPr/>
        </p:nvSpPr>
        <p:spPr bwMode="auto">
          <a:xfrm>
            <a:off x="5562600" y="2147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b="0">
                <a:solidFill>
                  <a:srgbClr val="FF0000"/>
                </a:solidFill>
              </a:rPr>
              <a:t>Capacity (shape-dependent) </a:t>
            </a:r>
          </a:p>
        </p:txBody>
      </p:sp>
      <p:sp>
        <p:nvSpPr>
          <p:cNvPr id="20521" name="Rectangle 41"/>
          <p:cNvSpPr>
            <a:spLocks noChangeArrowheads="1"/>
          </p:cNvSpPr>
          <p:nvPr/>
        </p:nvSpPr>
        <p:spPr bwMode="auto">
          <a:xfrm>
            <a:off x="5715000" y="1766888"/>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b="0">
                <a:solidFill>
                  <a:srgbClr val="FF0000"/>
                </a:solidFill>
              </a:rPr>
              <a:t>Rate (slope-dependent) </a:t>
            </a:r>
          </a:p>
        </p:txBody>
      </p:sp>
      <p:sp>
        <p:nvSpPr>
          <p:cNvPr id="20523" name="Line 43"/>
          <p:cNvSpPr>
            <a:spLocks noChangeShapeType="1"/>
          </p:cNvSpPr>
          <p:nvPr/>
        </p:nvSpPr>
        <p:spPr bwMode="auto">
          <a:xfrm flipV="1">
            <a:off x="3962400" y="4572000"/>
            <a:ext cx="0" cy="533400"/>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4" name="Line 44"/>
          <p:cNvSpPr>
            <a:spLocks noChangeShapeType="1"/>
          </p:cNvSpPr>
          <p:nvPr/>
        </p:nvSpPr>
        <p:spPr bwMode="auto">
          <a:xfrm flipH="1">
            <a:off x="3962400" y="3352800"/>
            <a:ext cx="914400" cy="1752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25" name="Line 45"/>
          <p:cNvSpPr>
            <a:spLocks noChangeShapeType="1"/>
          </p:cNvSpPr>
          <p:nvPr/>
        </p:nvSpPr>
        <p:spPr bwMode="auto">
          <a:xfrm flipV="1">
            <a:off x="4876800" y="3200400"/>
            <a:ext cx="0" cy="152400"/>
          </a:xfrm>
          <a:prstGeom prst="line">
            <a:avLst/>
          </a:prstGeom>
          <a:noFill/>
          <a:ln w="952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6" name="Text Box 46"/>
          <p:cNvSpPr txBox="1">
            <a:spLocks noChangeArrowheads="1"/>
          </p:cNvSpPr>
          <p:nvPr/>
        </p:nvSpPr>
        <p:spPr bwMode="auto">
          <a:xfrm>
            <a:off x="3448050" y="4851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400" b="0">
                <a:solidFill>
                  <a:srgbClr val="FF0000"/>
                </a:solidFill>
              </a:rPr>
              <a:t>93 m</a:t>
            </a:r>
          </a:p>
        </p:txBody>
      </p:sp>
      <p:sp>
        <p:nvSpPr>
          <p:cNvPr id="20527" name="Text Box 47"/>
          <p:cNvSpPr txBox="1">
            <a:spLocks noChangeArrowheads="1"/>
          </p:cNvSpPr>
          <p:nvPr/>
        </p:nvSpPr>
        <p:spPr bwMode="auto">
          <a:xfrm>
            <a:off x="4267200" y="3200400"/>
            <a:ext cx="67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400" b="0">
                <a:solidFill>
                  <a:srgbClr val="FF0000"/>
                </a:solidFill>
              </a:rPr>
              <a:t>150 m</a:t>
            </a:r>
          </a:p>
        </p:txBody>
      </p:sp>
      <p:sp>
        <p:nvSpPr>
          <p:cNvPr id="20528" name="Text Box 48"/>
          <p:cNvSpPr txBox="1">
            <a:spLocks noChangeArrowheads="1"/>
          </p:cNvSpPr>
          <p:nvPr/>
        </p:nvSpPr>
        <p:spPr bwMode="auto">
          <a:xfrm>
            <a:off x="2743200" y="5711825"/>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a:solidFill>
                  <a:srgbClr val="3333FF"/>
                </a:solidFill>
              </a:rPr>
              <a:t>I</a:t>
            </a:r>
            <a:r>
              <a:rPr lang="en-US" b="0"/>
              <a:t> &lt;=&gt; </a:t>
            </a:r>
            <a:r>
              <a:rPr lang="en-US" b="0">
                <a:solidFill>
                  <a:srgbClr val="FF0000"/>
                </a:solidFill>
              </a:rPr>
              <a:t>O</a:t>
            </a:r>
            <a:r>
              <a:rPr lang="en-US" b="0"/>
              <a:t> normally</a:t>
            </a:r>
          </a:p>
        </p:txBody>
      </p:sp>
      <p:sp>
        <p:nvSpPr>
          <p:cNvPr id="20529" name="Text Box 49"/>
          <p:cNvSpPr txBox="1">
            <a:spLocks noChangeArrowheads="1"/>
          </p:cNvSpPr>
          <p:nvPr/>
        </p:nvSpPr>
        <p:spPr bwMode="auto">
          <a:xfrm>
            <a:off x="1371600" y="6078538"/>
            <a:ext cx="6629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a:solidFill>
                  <a:srgbClr val="3333FF"/>
                </a:solidFill>
              </a:rPr>
              <a:t>I</a:t>
            </a:r>
            <a:r>
              <a:rPr lang="en-US" b="0"/>
              <a:t> &gt; </a:t>
            </a:r>
            <a:r>
              <a:rPr lang="en-US" b="0">
                <a:solidFill>
                  <a:srgbClr val="FF0000"/>
                </a:solidFill>
              </a:rPr>
              <a:t>O</a:t>
            </a:r>
            <a:r>
              <a:rPr lang="en-US" b="0"/>
              <a:t> channel fills</a:t>
            </a:r>
          </a:p>
          <a:p>
            <a:pPr algn="ctr">
              <a:spcBef>
                <a:spcPct val="50000"/>
              </a:spcBef>
            </a:pPr>
            <a:r>
              <a:rPr lang="en-US" b="0" i="1"/>
              <a:t>If channel fills completely, river can overflow banks and flood</a:t>
            </a:r>
            <a:endParaRPr lang="en-US" b="0"/>
          </a:p>
        </p:txBody>
      </p:sp>
      <p:sp>
        <p:nvSpPr>
          <p:cNvPr id="50211" name="Text Box 53"/>
          <p:cNvSpPr txBox="1">
            <a:spLocks noChangeArrowheads="1"/>
          </p:cNvSpPr>
          <p:nvPr/>
        </p:nvSpPr>
        <p:spPr bwMode="auto">
          <a:xfrm>
            <a:off x="3200400" y="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b="0"/>
              <a:t>Stream Budget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06"/>
                                        </p:tgtEl>
                                        <p:attrNameLst>
                                          <p:attrName>style.visibility</p:attrName>
                                        </p:attrNameLst>
                                      </p:cBhvr>
                                      <p:to>
                                        <p:strVal val="visible"/>
                                      </p:to>
                                    </p:set>
                                    <p:anim calcmode="lin" valueType="num">
                                      <p:cBhvr>
                                        <p:cTn id="7" dur="1000" fill="hold"/>
                                        <p:tgtEl>
                                          <p:spTgt spid="20506"/>
                                        </p:tgtEl>
                                        <p:attrNameLst>
                                          <p:attrName>ppt_x</p:attrName>
                                        </p:attrNameLst>
                                      </p:cBhvr>
                                      <p:tavLst>
                                        <p:tav tm="0">
                                          <p:val>
                                            <p:strVal val="#ppt_x-.2"/>
                                          </p:val>
                                        </p:tav>
                                        <p:tav tm="100000">
                                          <p:val>
                                            <p:strVal val="#ppt_x"/>
                                          </p:val>
                                        </p:tav>
                                      </p:tavLst>
                                    </p:anim>
                                    <p:anim calcmode="lin" valueType="num">
                                      <p:cBhvr>
                                        <p:cTn id="8" dur="1000" fill="hold"/>
                                        <p:tgtEl>
                                          <p:spTgt spid="20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6"/>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wipe(up)">
                                      <p:cBhvr>
                                        <p:cTn id="12" dur="1000"/>
                                        <p:tgtEl>
                                          <p:spTgt spid="20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0498"/>
                                        </p:tgtEl>
                                        <p:attrNameLst>
                                          <p:attrName>style.visibility</p:attrName>
                                        </p:attrNameLst>
                                      </p:cBhvr>
                                      <p:to>
                                        <p:strVal val="visible"/>
                                      </p:to>
                                    </p:set>
                                    <p:anim calcmode="lin" valueType="num">
                                      <p:cBhvr>
                                        <p:cTn id="17" dur="1000" fill="hold"/>
                                        <p:tgtEl>
                                          <p:spTgt spid="20498"/>
                                        </p:tgtEl>
                                        <p:attrNameLst>
                                          <p:attrName>ppt_x</p:attrName>
                                        </p:attrNameLst>
                                      </p:cBhvr>
                                      <p:tavLst>
                                        <p:tav tm="0">
                                          <p:val>
                                            <p:strVal val="#ppt_x-.2"/>
                                          </p:val>
                                        </p:tav>
                                        <p:tav tm="100000">
                                          <p:val>
                                            <p:strVal val="#ppt_x"/>
                                          </p:val>
                                        </p:tav>
                                      </p:tavLst>
                                    </p:anim>
                                    <p:anim calcmode="lin" valueType="num">
                                      <p:cBhvr>
                                        <p:cTn id="18" dur="1000" fill="hold"/>
                                        <p:tgtEl>
                                          <p:spTgt spid="2049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498"/>
                                        </p:tgtEl>
                                      </p:cBhvr>
                                    </p:animEffect>
                                  </p:childTnLst>
                                </p:cTn>
                              </p:par>
                              <p:par>
                                <p:cTn id="20" presetID="4" presetClass="entr" presetSubtype="16" repeatCount="indefinite"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0503"/>
                                        </p:tgtEl>
                                        <p:attrNameLst>
                                          <p:attrName>style.visibility</p:attrName>
                                        </p:attrNameLst>
                                      </p:cBhvr>
                                      <p:to>
                                        <p:strVal val="visible"/>
                                      </p:to>
                                    </p:set>
                                    <p:anim calcmode="lin" valueType="num">
                                      <p:cBhvr>
                                        <p:cTn id="27" dur="1000" fill="hold"/>
                                        <p:tgtEl>
                                          <p:spTgt spid="20503"/>
                                        </p:tgtEl>
                                        <p:attrNameLst>
                                          <p:attrName>ppt_x</p:attrName>
                                        </p:attrNameLst>
                                      </p:cBhvr>
                                      <p:tavLst>
                                        <p:tav tm="0">
                                          <p:val>
                                            <p:strVal val="#ppt_x-.2"/>
                                          </p:val>
                                        </p:tav>
                                        <p:tav tm="100000">
                                          <p:val>
                                            <p:strVal val="#ppt_x"/>
                                          </p:val>
                                        </p:tav>
                                      </p:tavLst>
                                    </p:anim>
                                    <p:anim calcmode="lin" valueType="num">
                                      <p:cBhvr>
                                        <p:cTn id="28" dur="1000" fill="hold"/>
                                        <p:tgtEl>
                                          <p:spTgt spid="2050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503"/>
                                        </p:tgtEl>
                                      </p:cBhvr>
                                    </p:animEffect>
                                  </p:childTnLst>
                                </p:cTn>
                              </p:par>
                              <p:par>
                                <p:cTn id="30" presetID="16" presetClass="entr" presetSubtype="21" repeatCount="indefinite"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3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p:cTn id="37" dur="1000" fill="hold"/>
                                        <p:tgtEl>
                                          <p:spTgt spid="20509"/>
                                        </p:tgtEl>
                                        <p:attrNameLst>
                                          <p:attrName>ppt_x</p:attrName>
                                        </p:attrNameLst>
                                      </p:cBhvr>
                                      <p:tavLst>
                                        <p:tav tm="0">
                                          <p:val>
                                            <p:strVal val="#ppt_x-.2"/>
                                          </p:val>
                                        </p:tav>
                                        <p:tav tm="100000">
                                          <p:val>
                                            <p:strVal val="#ppt_x"/>
                                          </p:val>
                                        </p:tav>
                                      </p:tavLst>
                                    </p:anim>
                                    <p:anim calcmode="lin" valueType="num">
                                      <p:cBhvr>
                                        <p:cTn id="38" dur="1000" fill="hold"/>
                                        <p:tgtEl>
                                          <p:spTgt spid="2050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509"/>
                                        </p:tgtEl>
                                      </p:cBhvr>
                                    </p:animEffect>
                                  </p:childTnLst>
                                </p:cTn>
                              </p:par>
                              <p:par>
                                <p:cTn id="40" presetID="22" presetClass="entr" presetSubtype="1" repeatCount="indefinite" fill="hold" grpId="0" nodeType="withEffect">
                                  <p:stCondLst>
                                    <p:cond delay="0"/>
                                  </p:stCondLst>
                                  <p:childTnLst>
                                    <p:set>
                                      <p:cBhvr>
                                        <p:cTn id="41" dur="1" fill="hold">
                                          <p:stCondLst>
                                            <p:cond delay="0"/>
                                          </p:stCondLst>
                                        </p:cTn>
                                        <p:tgtEl>
                                          <p:spTgt spid="20511"/>
                                        </p:tgtEl>
                                        <p:attrNameLst>
                                          <p:attrName>style.visibility</p:attrName>
                                        </p:attrNameLst>
                                      </p:cBhvr>
                                      <p:to>
                                        <p:strVal val="visible"/>
                                      </p:to>
                                    </p:set>
                                    <p:animEffect transition="in" filter="wipe(up)">
                                      <p:cBhvr>
                                        <p:cTn id="42" dur="500"/>
                                        <p:tgtEl>
                                          <p:spTgt spid="20511"/>
                                        </p:tgtEl>
                                      </p:cBhvr>
                                    </p:animEffect>
                                  </p:childTnLst>
                                </p:cTn>
                              </p:par>
                              <p:par>
                                <p:cTn id="43" presetID="22" presetClass="entr" presetSubtype="1" repeatCount="indefinite" fill="hold" grpId="0" nodeType="withEffect">
                                  <p:stCondLst>
                                    <p:cond delay="500"/>
                                  </p:stCondLst>
                                  <p:childTnLst>
                                    <p:set>
                                      <p:cBhvr>
                                        <p:cTn id="44" dur="1" fill="hold">
                                          <p:stCondLst>
                                            <p:cond delay="0"/>
                                          </p:stCondLst>
                                        </p:cTn>
                                        <p:tgtEl>
                                          <p:spTgt spid="20512"/>
                                        </p:tgtEl>
                                        <p:attrNameLst>
                                          <p:attrName>style.visibility</p:attrName>
                                        </p:attrNameLst>
                                      </p:cBhvr>
                                      <p:to>
                                        <p:strVal val="visible"/>
                                      </p:to>
                                    </p:set>
                                    <p:animEffect transition="in" filter="wipe(up)">
                                      <p:cBhvr>
                                        <p:cTn id="45" dur="1000"/>
                                        <p:tgtEl>
                                          <p:spTgt spid="20512"/>
                                        </p:tgtEl>
                                      </p:cBhvr>
                                    </p:animEffect>
                                  </p:childTnLst>
                                </p:cTn>
                              </p:par>
                              <p:par>
                                <p:cTn id="46" presetID="22" presetClass="entr" presetSubtype="1" repeatCount="indefinite" fill="hold" grpId="0" nodeType="withEffect">
                                  <p:stCondLst>
                                    <p:cond delay="0"/>
                                  </p:stCondLst>
                                  <p:childTnLst>
                                    <p:set>
                                      <p:cBhvr>
                                        <p:cTn id="47" dur="1" fill="hold">
                                          <p:stCondLst>
                                            <p:cond delay="0"/>
                                          </p:stCondLst>
                                        </p:cTn>
                                        <p:tgtEl>
                                          <p:spTgt spid="20513"/>
                                        </p:tgtEl>
                                        <p:attrNameLst>
                                          <p:attrName>style.visibility</p:attrName>
                                        </p:attrNameLst>
                                      </p:cBhvr>
                                      <p:to>
                                        <p:strVal val="visible"/>
                                      </p:to>
                                    </p:set>
                                    <p:animEffect transition="in" filter="wipe(up)">
                                      <p:cBhvr>
                                        <p:cTn id="48" dur="500"/>
                                        <p:tgtEl>
                                          <p:spTgt spid="20513"/>
                                        </p:tgtEl>
                                      </p:cBhvr>
                                    </p:animEffect>
                                  </p:childTnLst>
                                </p:cTn>
                              </p:par>
                              <p:par>
                                <p:cTn id="49" presetID="22" presetClass="entr" presetSubtype="1" repeatCount="indefinite" fill="hold" grpId="0" nodeType="withEffect">
                                  <p:stCondLst>
                                    <p:cond delay="0"/>
                                  </p:stCondLst>
                                  <p:childTnLst>
                                    <p:set>
                                      <p:cBhvr>
                                        <p:cTn id="50" dur="1" fill="hold">
                                          <p:stCondLst>
                                            <p:cond delay="0"/>
                                          </p:stCondLst>
                                        </p:cTn>
                                        <p:tgtEl>
                                          <p:spTgt spid="20514"/>
                                        </p:tgtEl>
                                        <p:attrNameLst>
                                          <p:attrName>style.visibility</p:attrName>
                                        </p:attrNameLst>
                                      </p:cBhvr>
                                      <p:to>
                                        <p:strVal val="visible"/>
                                      </p:to>
                                    </p:set>
                                    <p:animEffect transition="in" filter="wipe(up)">
                                      <p:cBhvr>
                                        <p:cTn id="51" dur="500"/>
                                        <p:tgtEl>
                                          <p:spTgt spid="20514"/>
                                        </p:tgtEl>
                                      </p:cBhvr>
                                    </p:animEffect>
                                  </p:childTnLst>
                                </p:cTn>
                              </p:par>
                              <p:par>
                                <p:cTn id="52" presetID="22" presetClass="entr" presetSubtype="1" repeatCount="indefinite" fill="hold" grpId="0" nodeType="withEffect">
                                  <p:stCondLst>
                                    <p:cond delay="1000"/>
                                  </p:stCondLst>
                                  <p:childTnLst>
                                    <p:set>
                                      <p:cBhvr>
                                        <p:cTn id="53" dur="1" fill="hold">
                                          <p:stCondLst>
                                            <p:cond delay="0"/>
                                          </p:stCondLst>
                                        </p:cTn>
                                        <p:tgtEl>
                                          <p:spTgt spid="20515"/>
                                        </p:tgtEl>
                                        <p:attrNameLst>
                                          <p:attrName>style.visibility</p:attrName>
                                        </p:attrNameLst>
                                      </p:cBhvr>
                                      <p:to>
                                        <p:strVal val="visible"/>
                                      </p:to>
                                    </p:set>
                                    <p:animEffect transition="in" filter="wipe(up)">
                                      <p:cBhvr>
                                        <p:cTn id="54" dur="1000"/>
                                        <p:tgtEl>
                                          <p:spTgt spid="20515"/>
                                        </p:tgtEl>
                                      </p:cBhvr>
                                    </p:animEffect>
                                  </p:childTnLst>
                                </p:cTn>
                              </p:par>
                              <p:par>
                                <p:cTn id="55" presetID="22" presetClass="entr" presetSubtype="1" repeatCount="indefinite" fill="hold" grpId="0" nodeType="withEffect">
                                  <p:stCondLst>
                                    <p:cond delay="1500"/>
                                  </p:stCondLst>
                                  <p:childTnLst>
                                    <p:set>
                                      <p:cBhvr>
                                        <p:cTn id="56" dur="1" fill="hold">
                                          <p:stCondLst>
                                            <p:cond delay="0"/>
                                          </p:stCondLst>
                                        </p:cTn>
                                        <p:tgtEl>
                                          <p:spTgt spid="20516"/>
                                        </p:tgtEl>
                                        <p:attrNameLst>
                                          <p:attrName>style.visibility</p:attrName>
                                        </p:attrNameLst>
                                      </p:cBhvr>
                                      <p:to>
                                        <p:strVal val="visible"/>
                                      </p:to>
                                    </p:set>
                                    <p:animEffect transition="in" filter="wipe(up)">
                                      <p:cBhvr>
                                        <p:cTn id="57" dur="500"/>
                                        <p:tgtEl>
                                          <p:spTgt spid="20516"/>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20517"/>
                                        </p:tgtEl>
                                        <p:attrNameLst>
                                          <p:attrName>style.visibility</p:attrName>
                                        </p:attrNameLst>
                                      </p:cBhvr>
                                      <p:to>
                                        <p:strVal val="visible"/>
                                      </p:to>
                                    </p:set>
                                    <p:animEffect transition="in" filter="wipe(up)">
                                      <p:cBhvr>
                                        <p:cTn id="60" dur="1000"/>
                                        <p:tgtEl>
                                          <p:spTgt spid="2051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20521"/>
                                        </p:tgtEl>
                                        <p:attrNameLst>
                                          <p:attrName>style.visibility</p:attrName>
                                        </p:attrNameLst>
                                      </p:cBhvr>
                                      <p:to>
                                        <p:strVal val="visible"/>
                                      </p:to>
                                    </p:set>
                                    <p:anim calcmode="lin" valueType="num">
                                      <p:cBhvr>
                                        <p:cTn id="65" dur="1000" fill="hold"/>
                                        <p:tgtEl>
                                          <p:spTgt spid="20521"/>
                                        </p:tgtEl>
                                        <p:attrNameLst>
                                          <p:attrName>ppt_x</p:attrName>
                                        </p:attrNameLst>
                                      </p:cBhvr>
                                      <p:tavLst>
                                        <p:tav tm="0">
                                          <p:val>
                                            <p:strVal val="#ppt_x-.2"/>
                                          </p:val>
                                        </p:tav>
                                        <p:tav tm="100000">
                                          <p:val>
                                            <p:strVal val="#ppt_x"/>
                                          </p:val>
                                        </p:tav>
                                      </p:tavLst>
                                    </p:anim>
                                    <p:anim calcmode="lin" valueType="num">
                                      <p:cBhvr>
                                        <p:cTn id="66" dur="1000" fill="hold"/>
                                        <p:tgtEl>
                                          <p:spTgt spid="20521"/>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0521"/>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20527"/>
                                        </p:tgtEl>
                                        <p:attrNameLst>
                                          <p:attrName>style.visibility</p:attrName>
                                        </p:attrNameLst>
                                      </p:cBhvr>
                                      <p:to>
                                        <p:strVal val="visible"/>
                                      </p:to>
                                    </p:set>
                                    <p:anim calcmode="lin" valueType="num">
                                      <p:cBhvr>
                                        <p:cTn id="70" dur="500" fill="hold"/>
                                        <p:tgtEl>
                                          <p:spTgt spid="20527"/>
                                        </p:tgtEl>
                                        <p:attrNameLst>
                                          <p:attrName>ppt_w</p:attrName>
                                        </p:attrNameLst>
                                      </p:cBhvr>
                                      <p:tavLst>
                                        <p:tav tm="0">
                                          <p:val>
                                            <p:fltVal val="0"/>
                                          </p:val>
                                        </p:tav>
                                        <p:tav tm="100000">
                                          <p:val>
                                            <p:strVal val="#ppt_w"/>
                                          </p:val>
                                        </p:tav>
                                      </p:tavLst>
                                    </p:anim>
                                    <p:anim calcmode="lin" valueType="num">
                                      <p:cBhvr>
                                        <p:cTn id="71" dur="500" fill="hold"/>
                                        <p:tgtEl>
                                          <p:spTgt spid="20527"/>
                                        </p:tgtEl>
                                        <p:attrNameLst>
                                          <p:attrName>ppt_h</p:attrName>
                                        </p:attrNameLst>
                                      </p:cBhvr>
                                      <p:tavLst>
                                        <p:tav tm="0">
                                          <p:val>
                                            <p:fltVal val="0"/>
                                          </p:val>
                                        </p:tav>
                                        <p:tav tm="100000">
                                          <p:val>
                                            <p:strVal val="#ppt_h"/>
                                          </p:val>
                                        </p:tav>
                                      </p:tavLst>
                                    </p:anim>
                                    <p:animEffect transition="in" filter="fade">
                                      <p:cBhvr>
                                        <p:cTn id="72" dur="500"/>
                                        <p:tgtEl>
                                          <p:spTgt spid="20527"/>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0524"/>
                                        </p:tgtEl>
                                        <p:attrNameLst>
                                          <p:attrName>style.visibility</p:attrName>
                                        </p:attrNameLst>
                                      </p:cBhvr>
                                      <p:to>
                                        <p:strVal val="visible"/>
                                      </p:to>
                                    </p:set>
                                    <p:anim calcmode="lin" valueType="num">
                                      <p:cBhvr>
                                        <p:cTn id="75" dur="500" fill="hold"/>
                                        <p:tgtEl>
                                          <p:spTgt spid="20524"/>
                                        </p:tgtEl>
                                        <p:attrNameLst>
                                          <p:attrName>ppt_w</p:attrName>
                                        </p:attrNameLst>
                                      </p:cBhvr>
                                      <p:tavLst>
                                        <p:tav tm="0">
                                          <p:val>
                                            <p:fltVal val="0"/>
                                          </p:val>
                                        </p:tav>
                                        <p:tav tm="100000">
                                          <p:val>
                                            <p:strVal val="#ppt_w"/>
                                          </p:val>
                                        </p:tav>
                                      </p:tavLst>
                                    </p:anim>
                                    <p:anim calcmode="lin" valueType="num">
                                      <p:cBhvr>
                                        <p:cTn id="76" dur="500" fill="hold"/>
                                        <p:tgtEl>
                                          <p:spTgt spid="20524"/>
                                        </p:tgtEl>
                                        <p:attrNameLst>
                                          <p:attrName>ppt_h</p:attrName>
                                        </p:attrNameLst>
                                      </p:cBhvr>
                                      <p:tavLst>
                                        <p:tav tm="0">
                                          <p:val>
                                            <p:fltVal val="0"/>
                                          </p:val>
                                        </p:tav>
                                        <p:tav tm="100000">
                                          <p:val>
                                            <p:strVal val="#ppt_h"/>
                                          </p:val>
                                        </p:tav>
                                      </p:tavLst>
                                    </p:anim>
                                    <p:animEffect transition="in" filter="fade">
                                      <p:cBhvr>
                                        <p:cTn id="77" dur="500"/>
                                        <p:tgtEl>
                                          <p:spTgt spid="20524"/>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0525"/>
                                        </p:tgtEl>
                                        <p:attrNameLst>
                                          <p:attrName>style.visibility</p:attrName>
                                        </p:attrNameLst>
                                      </p:cBhvr>
                                      <p:to>
                                        <p:strVal val="visible"/>
                                      </p:to>
                                    </p:set>
                                    <p:anim calcmode="lin" valueType="num">
                                      <p:cBhvr>
                                        <p:cTn id="80" dur="500" fill="hold"/>
                                        <p:tgtEl>
                                          <p:spTgt spid="20525"/>
                                        </p:tgtEl>
                                        <p:attrNameLst>
                                          <p:attrName>ppt_w</p:attrName>
                                        </p:attrNameLst>
                                      </p:cBhvr>
                                      <p:tavLst>
                                        <p:tav tm="0">
                                          <p:val>
                                            <p:fltVal val="0"/>
                                          </p:val>
                                        </p:tav>
                                        <p:tav tm="100000">
                                          <p:val>
                                            <p:strVal val="#ppt_w"/>
                                          </p:val>
                                        </p:tav>
                                      </p:tavLst>
                                    </p:anim>
                                    <p:anim calcmode="lin" valueType="num">
                                      <p:cBhvr>
                                        <p:cTn id="81" dur="500" fill="hold"/>
                                        <p:tgtEl>
                                          <p:spTgt spid="20525"/>
                                        </p:tgtEl>
                                        <p:attrNameLst>
                                          <p:attrName>ppt_h</p:attrName>
                                        </p:attrNameLst>
                                      </p:cBhvr>
                                      <p:tavLst>
                                        <p:tav tm="0">
                                          <p:val>
                                            <p:fltVal val="0"/>
                                          </p:val>
                                        </p:tav>
                                        <p:tav tm="100000">
                                          <p:val>
                                            <p:strVal val="#ppt_h"/>
                                          </p:val>
                                        </p:tav>
                                      </p:tavLst>
                                    </p:anim>
                                    <p:animEffect transition="in" filter="fade">
                                      <p:cBhvr>
                                        <p:cTn id="82" dur="500"/>
                                        <p:tgtEl>
                                          <p:spTgt spid="20525"/>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20523"/>
                                        </p:tgtEl>
                                        <p:attrNameLst>
                                          <p:attrName>style.visibility</p:attrName>
                                        </p:attrNameLst>
                                      </p:cBhvr>
                                      <p:to>
                                        <p:strVal val="visible"/>
                                      </p:to>
                                    </p:set>
                                    <p:anim calcmode="lin" valueType="num">
                                      <p:cBhvr>
                                        <p:cTn id="85" dur="500" fill="hold"/>
                                        <p:tgtEl>
                                          <p:spTgt spid="20523"/>
                                        </p:tgtEl>
                                        <p:attrNameLst>
                                          <p:attrName>ppt_w</p:attrName>
                                        </p:attrNameLst>
                                      </p:cBhvr>
                                      <p:tavLst>
                                        <p:tav tm="0">
                                          <p:val>
                                            <p:fltVal val="0"/>
                                          </p:val>
                                        </p:tav>
                                        <p:tav tm="100000">
                                          <p:val>
                                            <p:strVal val="#ppt_w"/>
                                          </p:val>
                                        </p:tav>
                                      </p:tavLst>
                                    </p:anim>
                                    <p:anim calcmode="lin" valueType="num">
                                      <p:cBhvr>
                                        <p:cTn id="86" dur="500" fill="hold"/>
                                        <p:tgtEl>
                                          <p:spTgt spid="20523"/>
                                        </p:tgtEl>
                                        <p:attrNameLst>
                                          <p:attrName>ppt_h</p:attrName>
                                        </p:attrNameLst>
                                      </p:cBhvr>
                                      <p:tavLst>
                                        <p:tav tm="0">
                                          <p:val>
                                            <p:fltVal val="0"/>
                                          </p:val>
                                        </p:tav>
                                        <p:tav tm="100000">
                                          <p:val>
                                            <p:strVal val="#ppt_h"/>
                                          </p:val>
                                        </p:tav>
                                      </p:tavLst>
                                    </p:anim>
                                    <p:animEffect transition="in" filter="fade">
                                      <p:cBhvr>
                                        <p:cTn id="87" dur="500"/>
                                        <p:tgtEl>
                                          <p:spTgt spid="20523"/>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0526"/>
                                        </p:tgtEl>
                                        <p:attrNameLst>
                                          <p:attrName>style.visibility</p:attrName>
                                        </p:attrNameLst>
                                      </p:cBhvr>
                                      <p:to>
                                        <p:strVal val="visible"/>
                                      </p:to>
                                    </p:set>
                                    <p:anim calcmode="lin" valueType="num">
                                      <p:cBhvr>
                                        <p:cTn id="90" dur="500" fill="hold"/>
                                        <p:tgtEl>
                                          <p:spTgt spid="20526"/>
                                        </p:tgtEl>
                                        <p:attrNameLst>
                                          <p:attrName>ppt_w</p:attrName>
                                        </p:attrNameLst>
                                      </p:cBhvr>
                                      <p:tavLst>
                                        <p:tav tm="0">
                                          <p:val>
                                            <p:fltVal val="0"/>
                                          </p:val>
                                        </p:tav>
                                        <p:tav tm="100000">
                                          <p:val>
                                            <p:strVal val="#ppt_w"/>
                                          </p:val>
                                        </p:tav>
                                      </p:tavLst>
                                    </p:anim>
                                    <p:anim calcmode="lin" valueType="num">
                                      <p:cBhvr>
                                        <p:cTn id="91" dur="500" fill="hold"/>
                                        <p:tgtEl>
                                          <p:spTgt spid="20526"/>
                                        </p:tgtEl>
                                        <p:attrNameLst>
                                          <p:attrName>ppt_h</p:attrName>
                                        </p:attrNameLst>
                                      </p:cBhvr>
                                      <p:tavLst>
                                        <p:tav tm="0">
                                          <p:val>
                                            <p:fltVal val="0"/>
                                          </p:val>
                                        </p:tav>
                                        <p:tav tm="100000">
                                          <p:val>
                                            <p:strVal val="#ppt_h"/>
                                          </p:val>
                                        </p:tav>
                                      </p:tavLst>
                                    </p:anim>
                                    <p:animEffect transition="in" filter="fade">
                                      <p:cBhvr>
                                        <p:cTn id="92" dur="500"/>
                                        <p:tgtEl>
                                          <p:spTgt spid="2052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20519"/>
                                        </p:tgtEl>
                                        <p:attrNameLst>
                                          <p:attrName>style.visibility</p:attrName>
                                        </p:attrNameLst>
                                      </p:cBhvr>
                                      <p:to>
                                        <p:strVal val="visible"/>
                                      </p:to>
                                    </p:set>
                                    <p:anim calcmode="lin" valueType="num">
                                      <p:cBhvr>
                                        <p:cTn id="97" dur="1000" fill="hold"/>
                                        <p:tgtEl>
                                          <p:spTgt spid="20519"/>
                                        </p:tgtEl>
                                        <p:attrNameLst>
                                          <p:attrName>ppt_x</p:attrName>
                                        </p:attrNameLst>
                                      </p:cBhvr>
                                      <p:tavLst>
                                        <p:tav tm="0">
                                          <p:val>
                                            <p:strVal val="#ppt_x-.2"/>
                                          </p:val>
                                        </p:tav>
                                        <p:tav tm="100000">
                                          <p:val>
                                            <p:strVal val="#ppt_x"/>
                                          </p:val>
                                        </p:tav>
                                      </p:tavLst>
                                    </p:anim>
                                    <p:anim calcmode="lin" valueType="num">
                                      <p:cBhvr>
                                        <p:cTn id="98" dur="1000" fill="hold"/>
                                        <p:tgtEl>
                                          <p:spTgt spid="20519"/>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05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20528"/>
                                        </p:tgtEl>
                                        <p:attrNameLst>
                                          <p:attrName>style.visibility</p:attrName>
                                        </p:attrNameLst>
                                      </p:cBhvr>
                                      <p:to>
                                        <p:strVal val="visible"/>
                                      </p:to>
                                    </p:set>
                                    <p:animEffect transition="in" filter="wipe(up)">
                                      <p:cBhvr>
                                        <p:cTn id="104" dur="500"/>
                                        <p:tgtEl>
                                          <p:spTgt spid="2052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20529"/>
                                        </p:tgtEl>
                                        <p:attrNameLst>
                                          <p:attrName>style.visibility</p:attrName>
                                        </p:attrNameLst>
                                      </p:cBhvr>
                                      <p:to>
                                        <p:strVal val="visible"/>
                                      </p:to>
                                    </p:set>
                                    <p:animEffect transition="in" filter="wipe(up)">
                                      <p:cBhvr>
                                        <p:cTn id="109" dur="500"/>
                                        <p:tgtEl>
                                          <p:spTgt spid="20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P spid="20503" grpId="0"/>
      <p:bldP spid="20506" grpId="0"/>
      <p:bldP spid="20507" grpId="0" animBg="1"/>
      <p:bldP spid="20509" grpId="0"/>
      <p:bldP spid="20511" grpId="0" animBg="1"/>
      <p:bldP spid="20512" grpId="0" animBg="1"/>
      <p:bldP spid="20513" grpId="0" animBg="1"/>
      <p:bldP spid="20514" grpId="0" animBg="1"/>
      <p:bldP spid="20515" grpId="0" animBg="1"/>
      <p:bldP spid="20516" grpId="0" animBg="1"/>
      <p:bldP spid="20517" grpId="0" animBg="1"/>
      <p:bldP spid="20519" grpId="0"/>
      <p:bldP spid="20521" grpId="0"/>
      <p:bldP spid="20523" grpId="0" animBg="1"/>
      <p:bldP spid="20524" grpId="0" animBg="1"/>
      <p:bldP spid="20525" grpId="0" animBg="1"/>
      <p:bldP spid="20526" grpId="0"/>
      <p:bldP spid="20527" grpId="0"/>
      <p:bldP spid="20528" grpId="0"/>
      <p:bldP spid="205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43" descr="17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059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55575"/>
            <a:ext cx="8343900" cy="65452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7" name="Text Box 9"/>
          <p:cNvSpPr txBox="1">
            <a:spLocks noChangeArrowheads="1"/>
          </p:cNvSpPr>
          <p:nvPr/>
        </p:nvSpPr>
        <p:spPr bwMode="auto">
          <a:xfrm>
            <a:off x="5791200" y="547688"/>
            <a:ext cx="160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b="0"/>
              <a:t>Flooding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4" descr="usgs_f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484188"/>
            <a:ext cx="75438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9"/>
          <p:cNvSpPr>
            <a:spLocks noChangeArrowheads="1"/>
          </p:cNvSpPr>
          <p:nvPr/>
        </p:nvSpPr>
        <p:spPr bwMode="auto">
          <a:xfrm>
            <a:off x="228600" y="5486400"/>
            <a:ext cx="876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Current water resources conditions. Map of real-time streamflow compared to historical streamflow for the day of the year (United States). </a:t>
            </a:r>
          </a:p>
          <a:p>
            <a:endParaRPr lang="en-US" sz="1400" b="0" i="1"/>
          </a:p>
          <a:p>
            <a:r>
              <a:rPr lang="en-US" sz="1400" b="0" i="1"/>
              <a:t>Blue and black dots indicate high relative percentages, green is normal, orange and red are low values</a:t>
            </a:r>
          </a:p>
        </p:txBody>
      </p:sp>
      <p:pic>
        <p:nvPicPr>
          <p:cNvPr id="87051" name="Picture 11" descr="rea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466725"/>
            <a:ext cx="76009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9900"/>
            <a:ext cx="75914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Text Box 7"/>
          <p:cNvSpPr txBox="1">
            <a:spLocks noChangeArrowheads="1"/>
          </p:cNvSpPr>
          <p:nvPr/>
        </p:nvSpPr>
        <p:spPr bwMode="auto">
          <a:xfrm>
            <a:off x="0" y="0"/>
            <a:ext cx="3505200" cy="641350"/>
          </a:xfrm>
          <a:prstGeom prst="rect">
            <a:avLst/>
          </a:prstGeom>
          <a:noFill/>
          <a:ln w="9525">
            <a:noFill/>
            <a:miter lim="800000"/>
            <a:headEnd/>
            <a:tailEnd/>
          </a:ln>
          <a:effectLst/>
        </p:spPr>
        <p:txBody>
          <a:bodyPr>
            <a:spAutoFit/>
          </a:bodyPr>
          <a:lstStyle/>
          <a:p>
            <a:pPr>
              <a:defRPr/>
            </a:pPr>
            <a:r>
              <a:rPr lang="en-US" sz="3600" b="0" i="1">
                <a:solidFill>
                  <a:schemeClr val="accent2"/>
                </a:solidFill>
                <a:effectLst>
                  <a:outerShdw blurRad="38100" dist="38100" dir="2700000" algn="tl">
                    <a:srgbClr val="C0C0C0"/>
                  </a:outerShdw>
                </a:effectLst>
              </a:rPr>
              <a:t>WaterWatch</a:t>
            </a:r>
          </a:p>
        </p:txBody>
      </p:sp>
      <p:sp>
        <p:nvSpPr>
          <p:cNvPr id="53255" name="Rectangle 8"/>
          <p:cNvSpPr>
            <a:spLocks noChangeArrowheads="1"/>
          </p:cNvSpPr>
          <p:nvPr/>
        </p:nvSpPr>
        <p:spPr bwMode="auto">
          <a:xfrm>
            <a:off x="4267200" y="47244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0" i="1"/>
              <a:t>http://water.usgs.gov/waterwatch/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fade">
                                      <p:cBhvr>
                                        <p:cTn id="7" dur="1000"/>
                                        <p:tgtEl>
                                          <p:spTgt spid="87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52"/>
                                        </p:tgtEl>
                                        <p:attrNameLst>
                                          <p:attrName>style.visibility</p:attrName>
                                        </p:attrNameLst>
                                      </p:cBhvr>
                                      <p:to>
                                        <p:strVal val="visible"/>
                                      </p:to>
                                    </p:set>
                                    <p:animEffect transition="in" filter="fade">
                                      <p:cBhvr>
                                        <p:cTn id="12"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52400" y="0"/>
            <a:ext cx="3505200" cy="641350"/>
          </a:xfrm>
          <a:prstGeom prst="rect">
            <a:avLst/>
          </a:prstGeom>
          <a:noFill/>
          <a:ln w="9525">
            <a:noFill/>
            <a:miter lim="800000"/>
            <a:headEnd/>
            <a:tailEnd/>
          </a:ln>
          <a:effectLst/>
        </p:spPr>
        <p:txBody>
          <a:bodyPr>
            <a:spAutoFit/>
          </a:bodyPr>
          <a:lstStyle/>
          <a:p>
            <a:pPr>
              <a:defRPr/>
            </a:pPr>
            <a:r>
              <a:rPr lang="en-US" sz="3600" b="0" i="1">
                <a:solidFill>
                  <a:schemeClr val="accent2"/>
                </a:solidFill>
                <a:effectLst>
                  <a:outerShdw blurRad="38100" dist="38100" dir="2700000" algn="tl">
                    <a:srgbClr val="C0C0C0"/>
                  </a:outerShdw>
                </a:effectLst>
              </a:rPr>
              <a:t>WaterWatch</a:t>
            </a:r>
          </a:p>
        </p:txBody>
      </p:sp>
      <p:sp>
        <p:nvSpPr>
          <p:cNvPr id="54275" name="Rectangle 5"/>
          <p:cNvSpPr>
            <a:spLocks noChangeArrowheads="1"/>
          </p:cNvSpPr>
          <p:nvPr/>
        </p:nvSpPr>
        <p:spPr bwMode="auto">
          <a:xfrm>
            <a:off x="228600" y="5546725"/>
            <a:ext cx="876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The WaterWatch system allows you to download data from individual monitoring stations. This is the data from earlier this year for the gauge hanging over the Mount Gallant Rd. bridge over Big Dutchman Creek.</a:t>
            </a:r>
          </a:p>
        </p:txBody>
      </p:sp>
      <p:sp>
        <p:nvSpPr>
          <p:cNvPr id="54276" name="Rectangle 7"/>
          <p:cNvSpPr>
            <a:spLocks noChangeArrowheads="1"/>
          </p:cNvSpPr>
          <p:nvPr/>
        </p:nvSpPr>
        <p:spPr bwMode="auto">
          <a:xfrm>
            <a:off x="3757613" y="6618288"/>
            <a:ext cx="1627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0" i="1"/>
              <a:t>http://waterdata.usgs.gov/</a:t>
            </a:r>
          </a:p>
        </p:txBody>
      </p:sp>
      <p:pic>
        <p:nvPicPr>
          <p:cNvPr id="542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609600"/>
            <a:ext cx="66484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AutoShape 8"/>
          <p:cNvSpPr>
            <a:spLocks noChangeArrowheads="1"/>
          </p:cNvSpPr>
          <p:nvPr/>
        </p:nvSpPr>
        <p:spPr bwMode="auto">
          <a:xfrm>
            <a:off x="6629400" y="2195513"/>
            <a:ext cx="2368550" cy="430212"/>
          </a:xfrm>
          <a:prstGeom prst="wedgeRoundRectCallout">
            <a:avLst>
              <a:gd name="adj1" fmla="val -70843"/>
              <a:gd name="adj2" fmla="val -141514"/>
              <a:gd name="adj3" fmla="val 16667"/>
            </a:avLst>
          </a:prstGeom>
          <a:solidFill>
            <a:schemeClr val="bg1">
              <a:alpha val="96001"/>
            </a:schemeClr>
          </a:solidFill>
          <a:ln w="9525">
            <a:solidFill>
              <a:schemeClr val="bg2"/>
            </a:solidFill>
            <a:miter lim="800000"/>
            <a:headEnd/>
            <a:tailEnd/>
          </a:ln>
          <a:effectLst/>
        </p:spPr>
        <p:txBody>
          <a:bodyPr>
            <a:spAutoFit/>
          </a:bodyPr>
          <a:lstStyle/>
          <a:p>
            <a:pPr algn="ctr">
              <a:spcBef>
                <a:spcPct val="50000"/>
              </a:spcBef>
              <a:defRPr/>
            </a:pPr>
            <a:r>
              <a:rPr lang="en-US" sz="2000" b="0">
                <a:solidFill>
                  <a:srgbClr val="CC0099"/>
                </a:solidFill>
                <a:effectLst>
                  <a:outerShdw blurRad="38100" dist="38100" dir="2700000" algn="tl">
                    <a:srgbClr val="C0C0C0"/>
                  </a:outerShdw>
                </a:effectLst>
              </a:rPr>
              <a:t>Big storm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609600"/>
            <a:ext cx="661352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ext Box 2"/>
          <p:cNvSpPr txBox="1">
            <a:spLocks noChangeArrowheads="1"/>
          </p:cNvSpPr>
          <p:nvPr/>
        </p:nvSpPr>
        <p:spPr bwMode="auto">
          <a:xfrm>
            <a:off x="152400" y="0"/>
            <a:ext cx="3505200" cy="641350"/>
          </a:xfrm>
          <a:prstGeom prst="rect">
            <a:avLst/>
          </a:prstGeom>
          <a:noFill/>
          <a:ln w="9525">
            <a:noFill/>
            <a:miter lim="800000"/>
            <a:headEnd/>
            <a:tailEnd/>
          </a:ln>
          <a:effectLst/>
        </p:spPr>
        <p:txBody>
          <a:bodyPr>
            <a:spAutoFit/>
          </a:bodyPr>
          <a:lstStyle/>
          <a:p>
            <a:pPr>
              <a:defRPr/>
            </a:pPr>
            <a:r>
              <a:rPr lang="en-US" sz="3600" b="0" i="1">
                <a:solidFill>
                  <a:schemeClr val="accent2"/>
                </a:solidFill>
                <a:effectLst>
                  <a:outerShdw blurRad="38100" dist="38100" dir="2700000" algn="tl">
                    <a:srgbClr val="C0C0C0"/>
                  </a:outerShdw>
                </a:effectLst>
              </a:rPr>
              <a:t>WaterWatch</a:t>
            </a:r>
          </a:p>
        </p:txBody>
      </p:sp>
      <p:sp>
        <p:nvSpPr>
          <p:cNvPr id="55300" name="Rectangle 3"/>
          <p:cNvSpPr>
            <a:spLocks noChangeArrowheads="1"/>
          </p:cNvSpPr>
          <p:nvPr/>
        </p:nvSpPr>
        <p:spPr bwMode="auto">
          <a:xfrm>
            <a:off x="228600" y="5699125"/>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This is from a gauge from below one of the dams on the Catawba river. The weird pattern is caused by controlling outflow from a hydroelectric dam. </a:t>
            </a:r>
          </a:p>
        </p:txBody>
      </p:sp>
      <p:sp>
        <p:nvSpPr>
          <p:cNvPr id="55301" name="Rectangle 5"/>
          <p:cNvSpPr>
            <a:spLocks noChangeArrowheads="1"/>
          </p:cNvSpPr>
          <p:nvPr/>
        </p:nvSpPr>
        <p:spPr bwMode="auto">
          <a:xfrm>
            <a:off x="3757613" y="6618288"/>
            <a:ext cx="1627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0" i="1"/>
              <a:t>http://waterdata.usgs.gov/</a:t>
            </a:r>
          </a:p>
        </p:txBody>
      </p:sp>
      <p:sp>
        <p:nvSpPr>
          <p:cNvPr id="89094" name="AutoShape 6"/>
          <p:cNvSpPr>
            <a:spLocks noChangeArrowheads="1"/>
          </p:cNvSpPr>
          <p:nvPr/>
        </p:nvSpPr>
        <p:spPr bwMode="auto">
          <a:xfrm>
            <a:off x="6629400" y="1928813"/>
            <a:ext cx="2368550" cy="430212"/>
          </a:xfrm>
          <a:prstGeom prst="wedgeRoundRectCallout">
            <a:avLst>
              <a:gd name="adj1" fmla="val -70708"/>
              <a:gd name="adj2" fmla="val -43727"/>
              <a:gd name="adj3" fmla="val 16667"/>
            </a:avLst>
          </a:prstGeom>
          <a:solidFill>
            <a:schemeClr val="bg1">
              <a:alpha val="96001"/>
            </a:schemeClr>
          </a:solidFill>
          <a:ln w="9525">
            <a:solidFill>
              <a:schemeClr val="bg2"/>
            </a:solidFill>
            <a:miter lim="800000"/>
            <a:headEnd/>
            <a:tailEnd/>
          </a:ln>
          <a:effectLst/>
        </p:spPr>
        <p:txBody>
          <a:bodyPr>
            <a:spAutoFit/>
          </a:bodyPr>
          <a:lstStyle/>
          <a:p>
            <a:pPr algn="ctr">
              <a:spcBef>
                <a:spcPct val="50000"/>
              </a:spcBef>
              <a:defRPr/>
            </a:pPr>
            <a:r>
              <a:rPr lang="en-US" sz="2000" b="0">
                <a:solidFill>
                  <a:srgbClr val="CC0099"/>
                </a:solidFill>
                <a:effectLst>
                  <a:outerShdw blurRad="38100" dist="38100" dir="2700000" algn="tl">
                    <a:srgbClr val="C0C0C0"/>
                  </a:outerShdw>
                </a:effectLst>
              </a:rPr>
              <a:t>Big storm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3"/>
          <p:cNvSpPr>
            <a:spLocks noChangeArrowheads="1"/>
          </p:cNvSpPr>
          <p:nvPr/>
        </p:nvSpPr>
        <p:spPr bwMode="auto">
          <a:xfrm>
            <a:off x="381000" y="609600"/>
            <a:ext cx="8458200" cy="5410200"/>
          </a:xfrm>
          <a:prstGeom prst="rect">
            <a:avLst/>
          </a:prstGeom>
          <a:solidFill>
            <a:schemeClr val="bg1">
              <a:alpha val="78822"/>
            </a:schemeClr>
          </a:solidFill>
          <a:ln w="9525">
            <a:solidFill>
              <a:schemeClr val="tx1"/>
            </a:solidFill>
            <a:miter lim="800000"/>
            <a:headEnd/>
            <a:tailEnd/>
          </a:ln>
        </p:spPr>
        <p:txBody>
          <a:bodyPr wrap="none" anchor="ctr"/>
          <a:lstStyle/>
          <a:p>
            <a:endParaRPr lang="en-US"/>
          </a:p>
        </p:txBody>
      </p:sp>
      <p:sp>
        <p:nvSpPr>
          <p:cNvPr id="56323" name="Rectangle 4"/>
          <p:cNvSpPr>
            <a:spLocks noChangeArrowheads="1"/>
          </p:cNvSpPr>
          <p:nvPr/>
        </p:nvSpPr>
        <p:spPr bwMode="auto">
          <a:xfrm>
            <a:off x="647700" y="1493838"/>
            <a:ext cx="7924800" cy="3763962"/>
          </a:xfrm>
          <a:prstGeom prst="rect">
            <a:avLst/>
          </a:prstGeom>
          <a:gradFill rotWithShape="0">
            <a:gsLst>
              <a:gs pos="0">
                <a:srgbClr val="0099FF"/>
              </a:gs>
              <a:gs pos="100000">
                <a:schemeClr val="bg1"/>
              </a:gs>
            </a:gsLst>
            <a:lin ang="5400000" scaled="1"/>
          </a:gradFill>
          <a:ln w="57150">
            <a:solidFill>
              <a:schemeClr val="tx1"/>
            </a:solidFill>
            <a:miter lim="800000"/>
            <a:headEnd/>
            <a:tailEnd/>
          </a:ln>
        </p:spPr>
        <p:txBody>
          <a:bodyPr wrap="none" anchor="ctr"/>
          <a:lstStyle/>
          <a:p>
            <a:endParaRPr lang="en-US"/>
          </a:p>
        </p:txBody>
      </p:sp>
      <p:sp>
        <p:nvSpPr>
          <p:cNvPr id="56324" name="Rectangle 5"/>
          <p:cNvSpPr>
            <a:spLocks noChangeArrowheads="1"/>
          </p:cNvSpPr>
          <p:nvPr/>
        </p:nvSpPr>
        <p:spPr bwMode="auto">
          <a:xfrm>
            <a:off x="3322638" y="4068763"/>
            <a:ext cx="2079625" cy="495300"/>
          </a:xfrm>
          <a:prstGeom prst="rect">
            <a:avLst/>
          </a:prstGeom>
          <a:gradFill rotWithShape="0">
            <a:gsLst>
              <a:gs pos="0">
                <a:srgbClr val="0066FF"/>
              </a:gs>
              <a:gs pos="100000">
                <a:srgbClr val="002F76"/>
              </a:gs>
            </a:gsLst>
            <a:lin ang="5400000" scaled="1"/>
          </a:gradFill>
          <a:ln w="9525">
            <a:solidFill>
              <a:schemeClr val="tx1"/>
            </a:solidFill>
            <a:miter lim="800000"/>
            <a:headEnd/>
            <a:tailEnd/>
          </a:ln>
        </p:spPr>
        <p:txBody>
          <a:bodyPr wrap="none" anchor="ctr"/>
          <a:lstStyle/>
          <a:p>
            <a:endParaRPr lang="en-US"/>
          </a:p>
        </p:txBody>
      </p:sp>
      <p:pic>
        <p:nvPicPr>
          <p:cNvPr id="2253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200400"/>
            <a:ext cx="5445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187575"/>
            <a:ext cx="1882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Freeform 8" descr="Oak"/>
          <p:cNvSpPr>
            <a:spLocks/>
          </p:cNvSpPr>
          <p:nvPr/>
        </p:nvSpPr>
        <p:spPr bwMode="auto">
          <a:xfrm>
            <a:off x="681038" y="3122613"/>
            <a:ext cx="7891462" cy="2135187"/>
          </a:xfrm>
          <a:custGeom>
            <a:avLst/>
            <a:gdLst>
              <a:gd name="T0" fmla="*/ 2147483647 w 3824"/>
              <a:gd name="T1" fmla="*/ 2147483647 h 1035"/>
              <a:gd name="T2" fmla="*/ 0 w 3824"/>
              <a:gd name="T3" fmla="*/ 2147483647 h 1035"/>
              <a:gd name="T4" fmla="*/ 2147483647 w 3824"/>
              <a:gd name="T5" fmla="*/ 2147483647 h 1035"/>
              <a:gd name="T6" fmla="*/ 2147483647 w 3824"/>
              <a:gd name="T7" fmla="*/ 2147483647 h 1035"/>
              <a:gd name="T8" fmla="*/ 2147483647 w 3824"/>
              <a:gd name="T9" fmla="*/ 2147483647 h 1035"/>
              <a:gd name="T10" fmla="*/ 2147483647 w 3824"/>
              <a:gd name="T11" fmla="*/ 2147483647 h 1035"/>
              <a:gd name="T12" fmla="*/ 2147483647 w 3824"/>
              <a:gd name="T13" fmla="*/ 2147483647 h 1035"/>
              <a:gd name="T14" fmla="*/ 2147483647 w 3824"/>
              <a:gd name="T15" fmla="*/ 2147483647 h 1035"/>
              <a:gd name="T16" fmla="*/ 2147483647 w 3824"/>
              <a:gd name="T17" fmla="*/ 2147483647 h 1035"/>
              <a:gd name="T18" fmla="*/ 2147483647 w 3824"/>
              <a:gd name="T19" fmla="*/ 2147483647 h 1035"/>
              <a:gd name="T20" fmla="*/ 2147483647 w 3824"/>
              <a:gd name="T21" fmla="*/ 2147483647 h 1035"/>
              <a:gd name="T22" fmla="*/ 2147483647 w 3824"/>
              <a:gd name="T23" fmla="*/ 2147483647 h 1035"/>
              <a:gd name="T24" fmla="*/ 2147483647 w 3824"/>
              <a:gd name="T25" fmla="*/ 2147483647 h 1035"/>
              <a:gd name="T26" fmla="*/ 2147483647 w 3824"/>
              <a:gd name="T27" fmla="*/ 2147483647 h 1035"/>
              <a:gd name="T28" fmla="*/ 2147483647 w 3824"/>
              <a:gd name="T29" fmla="*/ 2147483647 h 1035"/>
              <a:gd name="T30" fmla="*/ 2147483647 w 3824"/>
              <a:gd name="T31" fmla="*/ 2147483647 h 1035"/>
              <a:gd name="T32" fmla="*/ 2147483647 w 3824"/>
              <a:gd name="T33" fmla="*/ 2147483647 h 1035"/>
              <a:gd name="T34" fmla="*/ 2147483647 w 3824"/>
              <a:gd name="T35" fmla="*/ 2147483647 h 1035"/>
              <a:gd name="T36" fmla="*/ 2147483647 w 3824"/>
              <a:gd name="T37" fmla="*/ 2147483647 h 1035"/>
              <a:gd name="T38" fmla="*/ 2147483647 w 3824"/>
              <a:gd name="T39" fmla="*/ 2147483647 h 1035"/>
              <a:gd name="T40" fmla="*/ 2147483647 w 3824"/>
              <a:gd name="T41" fmla="*/ 2147483647 h 1035"/>
              <a:gd name="T42" fmla="*/ 2147483647 w 3824"/>
              <a:gd name="T43" fmla="*/ 0 h 1035"/>
              <a:gd name="T44" fmla="*/ 2147483647 w 3824"/>
              <a:gd name="T45" fmla="*/ 2147483647 h 10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4"/>
              <a:gd name="T70" fmla="*/ 0 h 1035"/>
              <a:gd name="T71" fmla="*/ 3824 w 3824"/>
              <a:gd name="T72" fmla="*/ 1035 h 10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4" h="1035">
                <a:moveTo>
                  <a:pt x="8" y="115"/>
                </a:moveTo>
                <a:lnTo>
                  <a:pt x="0" y="1019"/>
                </a:lnTo>
                <a:lnTo>
                  <a:pt x="3824" y="1035"/>
                </a:lnTo>
                <a:lnTo>
                  <a:pt x="3824" y="27"/>
                </a:lnTo>
                <a:lnTo>
                  <a:pt x="3675" y="192"/>
                </a:lnTo>
                <a:lnTo>
                  <a:pt x="3435" y="187"/>
                </a:lnTo>
                <a:lnTo>
                  <a:pt x="3173" y="187"/>
                </a:lnTo>
                <a:lnTo>
                  <a:pt x="2939" y="134"/>
                </a:lnTo>
                <a:lnTo>
                  <a:pt x="2763" y="96"/>
                </a:lnTo>
                <a:lnTo>
                  <a:pt x="2597" y="16"/>
                </a:lnTo>
                <a:lnTo>
                  <a:pt x="2427" y="128"/>
                </a:lnTo>
                <a:lnTo>
                  <a:pt x="2363" y="246"/>
                </a:lnTo>
                <a:lnTo>
                  <a:pt x="2288" y="363"/>
                </a:lnTo>
                <a:lnTo>
                  <a:pt x="2101" y="550"/>
                </a:lnTo>
                <a:lnTo>
                  <a:pt x="1872" y="699"/>
                </a:lnTo>
                <a:lnTo>
                  <a:pt x="1536" y="640"/>
                </a:lnTo>
                <a:lnTo>
                  <a:pt x="1355" y="470"/>
                </a:lnTo>
                <a:lnTo>
                  <a:pt x="1232" y="267"/>
                </a:lnTo>
                <a:lnTo>
                  <a:pt x="992" y="123"/>
                </a:lnTo>
                <a:lnTo>
                  <a:pt x="459" y="155"/>
                </a:lnTo>
                <a:lnTo>
                  <a:pt x="213" y="54"/>
                </a:lnTo>
                <a:lnTo>
                  <a:pt x="80" y="0"/>
                </a:lnTo>
                <a:lnTo>
                  <a:pt x="8" y="3"/>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22537" name="Text Box 9"/>
          <p:cNvSpPr txBox="1">
            <a:spLocks noChangeArrowheads="1"/>
          </p:cNvSpPr>
          <p:nvPr/>
        </p:nvSpPr>
        <p:spPr bwMode="auto">
          <a:xfrm>
            <a:off x="2552700" y="762000"/>
            <a:ext cx="41148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0">
                <a:solidFill>
                  <a:schemeClr val="accent2"/>
                </a:solidFill>
                <a:effectLst>
                  <a:outerShdw blurRad="38100" dist="38100" dir="2700000" algn="tl">
                    <a:srgbClr val="000000"/>
                  </a:outerShdw>
                </a:effectLst>
              </a:rPr>
              <a:t>Normal Stage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5E-6 7.40741E-7 L -0.06302 -0.00162 " pathEditMode="relative" rAng="0" ptsTypes="AA">
                                      <p:cBhvr>
                                        <p:cTn id="6" dur="4000" fill="hold"/>
                                        <p:tgtEl>
                                          <p:spTgt spid="22534"/>
                                        </p:tgtEl>
                                        <p:attrNameLst>
                                          <p:attrName>ppt_x</p:attrName>
                                          <p:attrName>ppt_y</p:attrName>
                                        </p:attrNameLst>
                                      </p:cBhvr>
                                      <p:rCtr x="-3160" y="-93"/>
                                    </p:animMotion>
                                  </p:childTnLst>
                                </p:cTn>
                              </p:par>
                              <p:par>
                                <p:cTn id="7" presetID="8" presetClass="emph" presetSubtype="0" repeatCount="4000" accel="50000" decel="50000" autoRev="1" fill="hold" nodeType="withEffect">
                                  <p:stCondLst>
                                    <p:cond delay="0"/>
                                  </p:stCondLst>
                                  <p:childTnLst>
                                    <p:animRot by="300000">
                                      <p:cBhvr>
                                        <p:cTn id="8" dur="500" fill="hold"/>
                                        <p:tgtEl>
                                          <p:spTgt spid="225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
          <p:cNvSpPr>
            <a:spLocks noChangeArrowheads="1"/>
          </p:cNvSpPr>
          <p:nvPr/>
        </p:nvSpPr>
        <p:spPr bwMode="auto">
          <a:xfrm>
            <a:off x="381000" y="609600"/>
            <a:ext cx="8458200" cy="5410200"/>
          </a:xfrm>
          <a:prstGeom prst="rect">
            <a:avLst/>
          </a:prstGeom>
          <a:solidFill>
            <a:schemeClr val="bg1">
              <a:alpha val="78822"/>
            </a:schemeClr>
          </a:solidFill>
          <a:ln w="9525">
            <a:solidFill>
              <a:schemeClr val="tx1"/>
            </a:solidFill>
            <a:miter lim="800000"/>
            <a:headEnd/>
            <a:tailEnd/>
          </a:ln>
        </p:spPr>
        <p:txBody>
          <a:bodyPr wrap="none" anchor="ctr"/>
          <a:lstStyle/>
          <a:p>
            <a:endParaRPr lang="en-US"/>
          </a:p>
        </p:txBody>
      </p:sp>
      <p:sp>
        <p:nvSpPr>
          <p:cNvPr id="23573" name="Text Box 21"/>
          <p:cNvSpPr txBox="1">
            <a:spLocks noChangeArrowheads="1"/>
          </p:cNvSpPr>
          <p:nvPr/>
        </p:nvSpPr>
        <p:spPr bwMode="auto">
          <a:xfrm>
            <a:off x="2552700" y="762000"/>
            <a:ext cx="41148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0">
                <a:solidFill>
                  <a:schemeClr val="accent2"/>
                </a:solidFill>
                <a:effectLst>
                  <a:outerShdw blurRad="38100" dist="38100" dir="2700000" algn="tl">
                    <a:srgbClr val="000000"/>
                  </a:outerShdw>
                </a:effectLst>
              </a:rPr>
              <a:t>Bankfull Stage</a:t>
            </a:r>
          </a:p>
        </p:txBody>
      </p:sp>
      <p:sp>
        <p:nvSpPr>
          <p:cNvPr id="57348" name="Rectangle 2"/>
          <p:cNvSpPr>
            <a:spLocks noChangeArrowheads="1"/>
          </p:cNvSpPr>
          <p:nvPr/>
        </p:nvSpPr>
        <p:spPr bwMode="auto">
          <a:xfrm>
            <a:off x="685800" y="1493838"/>
            <a:ext cx="7924800" cy="3763962"/>
          </a:xfrm>
          <a:prstGeom prst="rect">
            <a:avLst/>
          </a:prstGeom>
          <a:gradFill rotWithShape="0">
            <a:gsLst>
              <a:gs pos="0">
                <a:schemeClr val="folHlink"/>
              </a:gs>
              <a:gs pos="100000">
                <a:schemeClr val="bg1"/>
              </a:gs>
            </a:gsLst>
            <a:lin ang="5400000" scaled="1"/>
          </a:gradFill>
          <a:ln w="57150">
            <a:solidFill>
              <a:schemeClr val="tx1"/>
            </a:solidFill>
            <a:miter lim="800000"/>
            <a:headEnd/>
            <a:tailEnd/>
          </a:ln>
        </p:spPr>
        <p:txBody>
          <a:bodyPr wrap="none" anchor="ctr"/>
          <a:lstStyle/>
          <a:p>
            <a:endParaRPr lang="en-US"/>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592263"/>
            <a:ext cx="785653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5"/>
          <p:cNvSpPr>
            <a:spLocks noChangeArrowheads="1"/>
          </p:cNvSpPr>
          <p:nvPr/>
        </p:nvSpPr>
        <p:spPr bwMode="auto">
          <a:xfrm>
            <a:off x="2765425" y="3376613"/>
            <a:ext cx="3170238" cy="1287462"/>
          </a:xfrm>
          <a:prstGeom prst="rect">
            <a:avLst/>
          </a:prstGeom>
          <a:gradFill rotWithShape="0">
            <a:gsLst>
              <a:gs pos="0">
                <a:srgbClr val="0066FF"/>
              </a:gs>
              <a:gs pos="100000">
                <a:srgbClr val="002F76"/>
              </a:gs>
            </a:gsLst>
            <a:lin ang="5400000" scaled="1"/>
          </a:gradFill>
          <a:ln w="9525">
            <a:solidFill>
              <a:schemeClr val="tx1"/>
            </a:solidFill>
            <a:miter lim="800000"/>
            <a:headEnd/>
            <a:tailEnd/>
          </a:ln>
        </p:spPr>
        <p:txBody>
          <a:bodyPr wrap="none" anchor="ctr"/>
          <a:lstStyle/>
          <a:p>
            <a:endParaRPr lang="en-US"/>
          </a:p>
        </p:txBody>
      </p:sp>
      <p:pic>
        <p:nvPicPr>
          <p:cNvPr id="573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187575"/>
            <a:ext cx="1882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Freeform 8" descr="Oak"/>
          <p:cNvSpPr>
            <a:spLocks/>
          </p:cNvSpPr>
          <p:nvPr/>
        </p:nvSpPr>
        <p:spPr bwMode="auto">
          <a:xfrm>
            <a:off x="685800" y="3124200"/>
            <a:ext cx="7891463" cy="2135188"/>
          </a:xfrm>
          <a:custGeom>
            <a:avLst/>
            <a:gdLst>
              <a:gd name="T0" fmla="*/ 2147483647 w 3824"/>
              <a:gd name="T1" fmla="*/ 2147483647 h 1035"/>
              <a:gd name="T2" fmla="*/ 0 w 3824"/>
              <a:gd name="T3" fmla="*/ 2147483647 h 1035"/>
              <a:gd name="T4" fmla="*/ 2147483647 w 3824"/>
              <a:gd name="T5" fmla="*/ 2147483647 h 1035"/>
              <a:gd name="T6" fmla="*/ 2147483647 w 3824"/>
              <a:gd name="T7" fmla="*/ 2147483647 h 1035"/>
              <a:gd name="T8" fmla="*/ 2147483647 w 3824"/>
              <a:gd name="T9" fmla="*/ 2147483647 h 1035"/>
              <a:gd name="T10" fmla="*/ 2147483647 w 3824"/>
              <a:gd name="T11" fmla="*/ 2147483647 h 1035"/>
              <a:gd name="T12" fmla="*/ 2147483647 w 3824"/>
              <a:gd name="T13" fmla="*/ 2147483647 h 1035"/>
              <a:gd name="T14" fmla="*/ 2147483647 w 3824"/>
              <a:gd name="T15" fmla="*/ 2147483647 h 1035"/>
              <a:gd name="T16" fmla="*/ 2147483647 w 3824"/>
              <a:gd name="T17" fmla="*/ 2147483647 h 1035"/>
              <a:gd name="T18" fmla="*/ 2147483647 w 3824"/>
              <a:gd name="T19" fmla="*/ 2147483647 h 1035"/>
              <a:gd name="T20" fmla="*/ 2147483647 w 3824"/>
              <a:gd name="T21" fmla="*/ 2147483647 h 1035"/>
              <a:gd name="T22" fmla="*/ 2147483647 w 3824"/>
              <a:gd name="T23" fmla="*/ 2147483647 h 1035"/>
              <a:gd name="T24" fmla="*/ 2147483647 w 3824"/>
              <a:gd name="T25" fmla="*/ 2147483647 h 1035"/>
              <a:gd name="T26" fmla="*/ 2147483647 w 3824"/>
              <a:gd name="T27" fmla="*/ 2147483647 h 1035"/>
              <a:gd name="T28" fmla="*/ 2147483647 w 3824"/>
              <a:gd name="T29" fmla="*/ 2147483647 h 1035"/>
              <a:gd name="T30" fmla="*/ 2147483647 w 3824"/>
              <a:gd name="T31" fmla="*/ 2147483647 h 1035"/>
              <a:gd name="T32" fmla="*/ 2147483647 w 3824"/>
              <a:gd name="T33" fmla="*/ 2147483647 h 1035"/>
              <a:gd name="T34" fmla="*/ 2147483647 w 3824"/>
              <a:gd name="T35" fmla="*/ 2147483647 h 1035"/>
              <a:gd name="T36" fmla="*/ 2147483647 w 3824"/>
              <a:gd name="T37" fmla="*/ 2147483647 h 1035"/>
              <a:gd name="T38" fmla="*/ 2147483647 w 3824"/>
              <a:gd name="T39" fmla="*/ 2147483647 h 1035"/>
              <a:gd name="T40" fmla="*/ 2147483647 w 3824"/>
              <a:gd name="T41" fmla="*/ 2147483647 h 1035"/>
              <a:gd name="T42" fmla="*/ 2147483647 w 3824"/>
              <a:gd name="T43" fmla="*/ 0 h 1035"/>
              <a:gd name="T44" fmla="*/ 2147483647 w 3824"/>
              <a:gd name="T45" fmla="*/ 2147483647 h 10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4"/>
              <a:gd name="T70" fmla="*/ 0 h 1035"/>
              <a:gd name="T71" fmla="*/ 3824 w 3824"/>
              <a:gd name="T72" fmla="*/ 1035 h 10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4" h="1035">
                <a:moveTo>
                  <a:pt x="8" y="115"/>
                </a:moveTo>
                <a:lnTo>
                  <a:pt x="0" y="1019"/>
                </a:lnTo>
                <a:lnTo>
                  <a:pt x="3824" y="1035"/>
                </a:lnTo>
                <a:lnTo>
                  <a:pt x="3824" y="27"/>
                </a:lnTo>
                <a:lnTo>
                  <a:pt x="3675" y="192"/>
                </a:lnTo>
                <a:lnTo>
                  <a:pt x="3435" y="187"/>
                </a:lnTo>
                <a:lnTo>
                  <a:pt x="3173" y="187"/>
                </a:lnTo>
                <a:lnTo>
                  <a:pt x="2939" y="134"/>
                </a:lnTo>
                <a:lnTo>
                  <a:pt x="2763" y="96"/>
                </a:lnTo>
                <a:lnTo>
                  <a:pt x="2597" y="16"/>
                </a:lnTo>
                <a:lnTo>
                  <a:pt x="2427" y="128"/>
                </a:lnTo>
                <a:lnTo>
                  <a:pt x="2363" y="246"/>
                </a:lnTo>
                <a:lnTo>
                  <a:pt x="2288" y="363"/>
                </a:lnTo>
                <a:lnTo>
                  <a:pt x="2101" y="550"/>
                </a:lnTo>
                <a:lnTo>
                  <a:pt x="1872" y="699"/>
                </a:lnTo>
                <a:lnTo>
                  <a:pt x="1536" y="640"/>
                </a:lnTo>
                <a:lnTo>
                  <a:pt x="1355" y="470"/>
                </a:lnTo>
                <a:lnTo>
                  <a:pt x="1232" y="267"/>
                </a:lnTo>
                <a:lnTo>
                  <a:pt x="992" y="123"/>
                </a:lnTo>
                <a:lnTo>
                  <a:pt x="459" y="155"/>
                </a:lnTo>
                <a:lnTo>
                  <a:pt x="213" y="54"/>
                </a:lnTo>
                <a:lnTo>
                  <a:pt x="80" y="0"/>
                </a:lnTo>
                <a:lnTo>
                  <a:pt x="8" y="3"/>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698750"/>
            <a:ext cx="762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63657">
            <a:off x="1801813" y="2170113"/>
            <a:ext cx="54451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2500"/>
                                  </p:stCondLst>
                                  <p:childTnLst>
                                    <p:animMotion origin="layout" path="M 1.11111E-6 -3.7037E-6 L -0.06181 -0.01273 " pathEditMode="relative" rAng="0" ptsTypes="AA">
                                      <p:cBhvr>
                                        <p:cTn id="6" dur="2000" fill="hold"/>
                                        <p:tgtEl>
                                          <p:spTgt spid="23574"/>
                                        </p:tgtEl>
                                        <p:attrNameLst>
                                          <p:attrName>ppt_x</p:attrName>
                                          <p:attrName>ppt_y</p:attrName>
                                        </p:attrNameLst>
                                      </p:cBhvr>
                                      <p:rCtr x="-3090" y="-648"/>
                                    </p:animMotion>
                                  </p:childTnLst>
                                </p:cTn>
                              </p:par>
                              <p:par>
                                <p:cTn id="7" presetID="8" presetClass="emph" presetSubtype="0" accel="50000" decel="50000" autoRev="1" fill="hold" nodeType="withEffect">
                                  <p:stCondLst>
                                    <p:cond delay="2500"/>
                                  </p:stCondLst>
                                  <p:childTnLst>
                                    <p:animRot by="300000">
                                      <p:cBhvr>
                                        <p:cTn id="8" dur="500" fill="hold"/>
                                        <p:tgtEl>
                                          <p:spTgt spid="235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0" y="6553200"/>
            <a:ext cx="348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CCFFFF"/>
                </a:solidFill>
              </a:rPr>
              <a:t>http://www.jhuccp.org/pr/m14/m14figs.stm</a:t>
            </a:r>
          </a:p>
        </p:txBody>
      </p:sp>
      <p:pic>
        <p:nvPicPr>
          <p:cNvPr id="30723" name="Picture 3" descr="water_cyc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248400" cy="553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4"/>
          <p:cNvSpPr>
            <a:spLocks noChangeArrowheads="1"/>
          </p:cNvSpPr>
          <p:nvPr/>
        </p:nvSpPr>
        <p:spPr bwMode="auto">
          <a:xfrm>
            <a:off x="6400800" y="1066800"/>
            <a:ext cx="1143000" cy="762000"/>
          </a:xfrm>
          <a:prstGeom prst="rect">
            <a:avLst/>
          </a:prstGeom>
          <a:solidFill>
            <a:srgbClr val="00CCFF">
              <a:alpha val="39999"/>
            </a:srgb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4341" name="Rectangle 5"/>
          <p:cNvSpPr>
            <a:spLocks noChangeArrowheads="1"/>
          </p:cNvSpPr>
          <p:nvPr/>
        </p:nvSpPr>
        <p:spPr bwMode="auto">
          <a:xfrm>
            <a:off x="4038600" y="838200"/>
            <a:ext cx="1143000" cy="762000"/>
          </a:xfrm>
          <a:prstGeom prst="rect">
            <a:avLst/>
          </a:prstGeom>
          <a:solidFill>
            <a:srgbClr val="00CCFF">
              <a:alpha val="39999"/>
            </a:srgb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4342" name="Text Box 6"/>
          <p:cNvSpPr txBox="1">
            <a:spLocks noChangeArrowheads="1"/>
          </p:cNvSpPr>
          <p:nvPr/>
        </p:nvSpPr>
        <p:spPr bwMode="auto">
          <a:xfrm>
            <a:off x="1600200" y="304800"/>
            <a:ext cx="621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solidFill>
                  <a:srgbClr val="FF0066"/>
                </a:solidFill>
              </a:rPr>
              <a:t>Total Evaporation</a:t>
            </a:r>
            <a:r>
              <a:rPr lang="en-US">
                <a:solidFill>
                  <a:schemeClr val="bg1"/>
                </a:solidFill>
              </a:rPr>
              <a:t> = </a:t>
            </a:r>
            <a:r>
              <a:rPr lang="en-US">
                <a:solidFill>
                  <a:schemeClr val="hlink"/>
                </a:solidFill>
              </a:rPr>
              <a:t>Total Precipitation</a:t>
            </a:r>
            <a:r>
              <a:rPr lang="en-US"/>
              <a:t> </a:t>
            </a:r>
            <a:r>
              <a:rPr lang="en-US">
                <a:solidFill>
                  <a:schemeClr val="bg1"/>
                </a:solidFill>
              </a:rPr>
              <a:t>= 500,000 km</a:t>
            </a:r>
            <a:r>
              <a:rPr lang="en-US" baseline="30000">
                <a:solidFill>
                  <a:schemeClr val="bg1"/>
                </a:solidFill>
              </a:rPr>
              <a:t>3</a:t>
            </a:r>
            <a:r>
              <a:rPr lang="en-US">
                <a:solidFill>
                  <a:schemeClr val="bg1"/>
                </a:solidFill>
              </a:rPr>
              <a:t>/yr</a:t>
            </a:r>
            <a:endParaRPr lang="en-US" baseline="30000">
              <a:solidFill>
                <a:srgbClr val="FFFF00"/>
              </a:solidFill>
            </a:endParaRPr>
          </a:p>
        </p:txBody>
      </p:sp>
      <p:grpSp>
        <p:nvGrpSpPr>
          <p:cNvPr id="2" name="Group 7"/>
          <p:cNvGrpSpPr>
            <a:grpSpLocks/>
          </p:cNvGrpSpPr>
          <p:nvPr/>
        </p:nvGrpSpPr>
        <p:grpSpPr bwMode="auto">
          <a:xfrm>
            <a:off x="5410200" y="2286000"/>
            <a:ext cx="990600" cy="1828800"/>
            <a:chOff x="3408" y="1440"/>
            <a:chExt cx="624" cy="1152"/>
          </a:xfrm>
          <a:effectLst>
            <a:glow rad="139700">
              <a:schemeClr val="accent5">
                <a:satMod val="175000"/>
                <a:alpha val="40000"/>
              </a:schemeClr>
            </a:glow>
          </a:effectLst>
          <a:scene3d>
            <a:camera prst="isometricRightUp"/>
            <a:lightRig rig="threePt" dir="t"/>
          </a:scene3d>
        </p:grpSpPr>
        <p:sp>
          <p:nvSpPr>
            <p:cNvPr id="6160" name="AutoShape 8"/>
            <p:cNvSpPr>
              <a:spLocks noChangeArrowheads="1"/>
            </p:cNvSpPr>
            <p:nvPr/>
          </p:nvSpPr>
          <p:spPr bwMode="auto">
            <a:xfrm>
              <a:off x="3638" y="1440"/>
              <a:ext cx="394" cy="1152"/>
            </a:xfrm>
            <a:prstGeom prst="downArrow">
              <a:avLst>
                <a:gd name="adj1" fmla="val 52287"/>
                <a:gd name="adj2" fmla="val 78173"/>
              </a:avLst>
            </a:prstGeom>
            <a:gradFill rotWithShape="1">
              <a:gsLst>
                <a:gs pos="0">
                  <a:srgbClr val="3399FF"/>
                </a:gs>
                <a:gs pos="100000">
                  <a:srgbClr val="CCFFFF"/>
                </a:gs>
              </a:gsLst>
              <a:lin ang="5400000" scaled="1"/>
            </a:gradFill>
            <a:ln w="9525">
              <a:miter lim="800000"/>
              <a:headEnd/>
              <a:tailEnd/>
            </a:ln>
            <a:sp3d>
              <a:bevelT prst="angle"/>
            </a:sp3d>
          </p:spPr>
          <p:txBody>
            <a:bodyPr vert="eaVert" wrap="none" anchor="ctr">
              <a:flatTx/>
            </a:bodyPr>
            <a:lstStyle/>
            <a:p>
              <a:pPr>
                <a:defRPr/>
              </a:pPr>
              <a:endParaRPr lang="en-US"/>
            </a:p>
          </p:txBody>
        </p:sp>
        <p:sp>
          <p:nvSpPr>
            <p:cNvPr id="14345" name="Text Box 9"/>
            <p:cNvSpPr txBox="1">
              <a:spLocks noChangeArrowheads="1"/>
            </p:cNvSpPr>
            <p:nvPr/>
          </p:nvSpPr>
          <p:spPr bwMode="auto">
            <a:xfrm>
              <a:off x="3408" y="2304"/>
              <a:ext cx="404" cy="231"/>
            </a:xfrm>
            <a:prstGeom prst="rect">
              <a:avLst/>
            </a:prstGeom>
            <a:noFill/>
            <a:ln w="9525">
              <a:noFill/>
              <a:miter lim="800000"/>
              <a:headEnd/>
              <a:tailEnd/>
            </a:ln>
            <a:effectLst/>
            <a:sp3d>
              <a:bevelT prst="angle"/>
            </a:sp3d>
          </p:spPr>
          <p:txBody>
            <a:bodyPr wrap="none">
              <a:spAutoFit/>
            </a:bodyPr>
            <a:lstStyle/>
            <a:p>
              <a:pPr>
                <a:defRPr/>
              </a:pPr>
              <a:r>
                <a:rPr lang="en-US">
                  <a:solidFill>
                    <a:srgbClr val="3399FF"/>
                  </a:solidFill>
                  <a:effectLst>
                    <a:outerShdw blurRad="38100" dist="38100" dir="2700000" algn="tl">
                      <a:srgbClr val="FFFFFF"/>
                    </a:outerShdw>
                  </a:effectLst>
                </a:rPr>
                <a:t>78%</a:t>
              </a:r>
            </a:p>
          </p:txBody>
        </p:sp>
      </p:grpSp>
      <p:sp>
        <p:nvSpPr>
          <p:cNvPr id="14346" name="AutoShape 10"/>
          <p:cNvSpPr>
            <a:spLocks noChangeArrowheads="1"/>
          </p:cNvSpPr>
          <p:nvPr/>
        </p:nvSpPr>
        <p:spPr bwMode="auto">
          <a:xfrm>
            <a:off x="3048000" y="4175125"/>
            <a:ext cx="1600200" cy="762000"/>
          </a:xfrm>
          <a:prstGeom prst="rightArrow">
            <a:avLst>
              <a:gd name="adj1" fmla="val 50000"/>
              <a:gd name="adj2" fmla="val 52500"/>
            </a:avLst>
          </a:prstGeom>
          <a:gradFill rotWithShape="1">
            <a:gsLst>
              <a:gs pos="0">
                <a:schemeClr val="hlink">
                  <a:alpha val="57999"/>
                </a:schemeClr>
              </a:gs>
              <a:gs pos="100000">
                <a:schemeClr val="accent2">
                  <a:alpha val="29999"/>
                </a:schemeClr>
              </a:gs>
            </a:gsLst>
            <a:lin ang="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grpSp>
        <p:nvGrpSpPr>
          <p:cNvPr id="3" name="Group 11"/>
          <p:cNvGrpSpPr>
            <a:grpSpLocks/>
          </p:cNvGrpSpPr>
          <p:nvPr/>
        </p:nvGrpSpPr>
        <p:grpSpPr bwMode="auto">
          <a:xfrm>
            <a:off x="4343400" y="2057400"/>
            <a:ext cx="1022350" cy="1447800"/>
            <a:chOff x="2736" y="1392"/>
            <a:chExt cx="644" cy="816"/>
          </a:xfrm>
          <a:effectLst>
            <a:glow rad="139700">
              <a:schemeClr val="accent5">
                <a:satMod val="175000"/>
                <a:alpha val="40000"/>
              </a:schemeClr>
            </a:glow>
          </a:effectLst>
          <a:scene3d>
            <a:camera prst="isometricRightUp"/>
            <a:lightRig rig="threePt" dir="t"/>
          </a:scene3d>
        </p:grpSpPr>
        <p:sp>
          <p:nvSpPr>
            <p:cNvPr id="14348" name="Text Box 12"/>
            <p:cNvSpPr txBox="1">
              <a:spLocks noChangeArrowheads="1"/>
            </p:cNvSpPr>
            <p:nvPr/>
          </p:nvSpPr>
          <p:spPr bwMode="auto">
            <a:xfrm>
              <a:off x="2976" y="1776"/>
              <a:ext cx="404" cy="231"/>
            </a:xfrm>
            <a:prstGeom prst="rect">
              <a:avLst/>
            </a:prstGeom>
            <a:noFill/>
            <a:ln w="9525">
              <a:noFill/>
              <a:miter lim="800000"/>
              <a:headEnd/>
              <a:tailEnd/>
            </a:ln>
            <a:effectLst/>
            <a:sp3d>
              <a:bevelT prst="angle"/>
            </a:sp3d>
          </p:spPr>
          <p:txBody>
            <a:bodyPr wrap="none">
              <a:spAutoFit/>
            </a:bodyPr>
            <a:lstStyle/>
            <a:p>
              <a:pPr>
                <a:defRPr/>
              </a:pPr>
              <a:r>
                <a:rPr lang="en-US">
                  <a:solidFill>
                    <a:srgbClr val="3399FF"/>
                  </a:solidFill>
                  <a:effectLst>
                    <a:outerShdw blurRad="38100" dist="38100" dir="2700000" algn="tl">
                      <a:srgbClr val="FFFFFF"/>
                    </a:outerShdw>
                  </a:effectLst>
                </a:rPr>
                <a:t>22%</a:t>
              </a:r>
            </a:p>
          </p:txBody>
        </p:sp>
        <p:sp>
          <p:nvSpPr>
            <p:cNvPr id="6159" name="AutoShape 13"/>
            <p:cNvSpPr>
              <a:spLocks noChangeArrowheads="1"/>
            </p:cNvSpPr>
            <p:nvPr/>
          </p:nvSpPr>
          <p:spPr bwMode="auto">
            <a:xfrm>
              <a:off x="2736" y="1392"/>
              <a:ext cx="240" cy="816"/>
            </a:xfrm>
            <a:prstGeom prst="downArrow">
              <a:avLst>
                <a:gd name="adj1" fmla="val 17500"/>
                <a:gd name="adj2" fmla="val 126666"/>
              </a:avLst>
            </a:prstGeom>
            <a:gradFill rotWithShape="1">
              <a:gsLst>
                <a:gs pos="0">
                  <a:srgbClr val="3399FF"/>
                </a:gs>
                <a:gs pos="100000">
                  <a:srgbClr val="CCFFFF"/>
                </a:gs>
              </a:gsLst>
              <a:lin ang="5400000" scaled="1"/>
            </a:gradFill>
            <a:ln w="9525">
              <a:miter lim="800000"/>
              <a:headEnd/>
              <a:tailEnd/>
            </a:ln>
            <a:sp3d>
              <a:bevelT prst="angle"/>
            </a:sp3d>
          </p:spPr>
          <p:txBody>
            <a:bodyPr vert="eaVert" wrap="none" anchor="ctr">
              <a:flatTx/>
            </a:bodyPr>
            <a:lstStyle/>
            <a:p>
              <a:pPr>
                <a:defRPr/>
              </a:pPr>
              <a:endParaRPr lang="en-US"/>
            </a:p>
          </p:txBody>
        </p:sp>
      </p:grpSp>
      <p:sp>
        <p:nvSpPr>
          <p:cNvPr id="14350" name="AutoShape 14"/>
          <p:cNvSpPr>
            <a:spLocks noChangeArrowheads="1"/>
          </p:cNvSpPr>
          <p:nvPr/>
        </p:nvSpPr>
        <p:spPr bwMode="auto">
          <a:xfrm flipV="1">
            <a:off x="6858000" y="2803524"/>
            <a:ext cx="533400" cy="1447800"/>
          </a:xfrm>
          <a:prstGeom prst="downArrow">
            <a:avLst>
              <a:gd name="adj1" fmla="val 41676"/>
              <a:gd name="adj2" fmla="val 96131"/>
            </a:avLst>
          </a:prstGeom>
          <a:gradFill rotWithShape="1">
            <a:gsLst>
              <a:gs pos="0">
                <a:srgbClr val="FF0066"/>
              </a:gs>
              <a:gs pos="100000">
                <a:srgbClr val="FF66FF"/>
              </a:gs>
            </a:gsLst>
            <a:lin ang="5400000" scaled="1"/>
          </a:gradFill>
          <a:ln w="9525">
            <a:miter lim="800000"/>
            <a:headEnd/>
            <a:tailEnd/>
          </a:ln>
          <a:effectLst>
            <a:glow rad="101600">
              <a:srgbClr val="FF0000">
                <a:alpha val="60000"/>
              </a:srgbClr>
            </a:glow>
          </a:effectLst>
          <a:scene3d>
            <a:camera prst="isometricRightUp"/>
            <a:lightRig rig="threePt" dir="t"/>
          </a:scene3d>
          <a:sp3d>
            <a:bevelT prst="angle"/>
          </a:sp3d>
        </p:spPr>
        <p:txBody>
          <a:bodyPr vert="eaVert" wrap="none" anchor="ctr">
            <a:flatTx/>
          </a:bodyPr>
          <a:lstStyle/>
          <a:p>
            <a:pPr>
              <a:defRPr/>
            </a:pPr>
            <a:endParaRPr lang="en-US"/>
          </a:p>
        </p:txBody>
      </p:sp>
      <p:sp>
        <p:nvSpPr>
          <p:cNvPr id="14351" name="AutoShape 15"/>
          <p:cNvSpPr>
            <a:spLocks noChangeArrowheads="1"/>
          </p:cNvSpPr>
          <p:nvPr/>
        </p:nvSpPr>
        <p:spPr bwMode="auto">
          <a:xfrm flipV="1">
            <a:off x="3053799" y="1447799"/>
            <a:ext cx="695326" cy="1355725"/>
          </a:xfrm>
          <a:prstGeom prst="downArrow">
            <a:avLst>
              <a:gd name="adj1" fmla="val 25833"/>
              <a:gd name="adj2" fmla="val 114178"/>
            </a:avLst>
          </a:prstGeom>
          <a:gradFill rotWithShape="1">
            <a:gsLst>
              <a:gs pos="0">
                <a:srgbClr val="FF0066"/>
              </a:gs>
              <a:gs pos="100000">
                <a:srgbClr val="FF66FF"/>
              </a:gs>
            </a:gsLst>
            <a:lin ang="5400000" scaled="1"/>
          </a:gradFill>
          <a:ln w="9525">
            <a:miter lim="800000"/>
            <a:headEnd/>
            <a:tailEnd/>
          </a:ln>
          <a:effectLst>
            <a:glow rad="101600">
              <a:srgbClr val="FF0000">
                <a:alpha val="60000"/>
              </a:srgbClr>
            </a:glow>
          </a:effectLst>
          <a:scene3d>
            <a:camera prst="isometricRightUp"/>
            <a:lightRig rig="threePt" dir="t"/>
          </a:scene3d>
          <a:sp3d>
            <a:bevelT prst="angle"/>
          </a:sp3d>
        </p:spPr>
        <p:txBody>
          <a:bodyPr vert="eaVert" wrap="none" anchor="ctr">
            <a:flatTx/>
          </a:bodyPr>
          <a:lstStyle/>
          <a:p>
            <a:pPr>
              <a:defRPr/>
            </a:pPr>
            <a:endParaRPr lang="en-US"/>
          </a:p>
        </p:txBody>
      </p:sp>
      <p:sp>
        <p:nvSpPr>
          <p:cNvPr id="14352" name="Rectangle 16"/>
          <p:cNvSpPr>
            <a:spLocks noChangeArrowheads="1"/>
          </p:cNvSpPr>
          <p:nvPr/>
        </p:nvSpPr>
        <p:spPr bwMode="auto">
          <a:xfrm>
            <a:off x="6489700" y="2260600"/>
            <a:ext cx="1143000" cy="762000"/>
          </a:xfrm>
          <a:prstGeom prst="rect">
            <a:avLst/>
          </a:prstGeom>
          <a:solidFill>
            <a:srgbClr val="FF00FF">
              <a:alpha val="23137"/>
            </a:srgbClr>
          </a:solidFill>
          <a:ln w="6350">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4353" name="Rectangle 17"/>
          <p:cNvSpPr>
            <a:spLocks noChangeArrowheads="1"/>
          </p:cNvSpPr>
          <p:nvPr/>
        </p:nvSpPr>
        <p:spPr bwMode="auto">
          <a:xfrm>
            <a:off x="2819400" y="838200"/>
            <a:ext cx="1143000" cy="762000"/>
          </a:xfrm>
          <a:prstGeom prst="rect">
            <a:avLst/>
          </a:prstGeom>
          <a:solidFill>
            <a:srgbClr val="FF00FF">
              <a:alpha val="23137"/>
            </a:srgbClr>
          </a:solidFill>
          <a:ln w="6350">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lt">
                                    <p:tmAbs val="75"/>
                                  </p:iterate>
                                  <p:childTnLst>
                                    <p:set>
                                      <p:cBhvr>
                                        <p:cTn id="6" dur="1" fill="hold">
                                          <p:stCondLst>
                                            <p:cond delay="74"/>
                                          </p:stCondLst>
                                        </p:cTn>
                                        <p:tgtEl>
                                          <p:spTgt spid="14342"/>
                                        </p:tgtEl>
                                        <p:attrNameLst>
                                          <p:attrName>style.visibility</p:attrName>
                                        </p:attrNameLst>
                                      </p:cBhvr>
                                      <p:to>
                                        <p:strVal val="visible"/>
                                      </p:to>
                                    </p:set>
                                  </p:childTnLst>
                                </p:cTn>
                              </p:par>
                            </p:childTnLst>
                          </p:cTn>
                        </p:par>
                        <p:par>
                          <p:cTn id="7" fill="hold" nodeType="afterGroup">
                            <p:stCondLst>
                              <p:cond delay="3675"/>
                            </p:stCondLst>
                            <p:childTnLst>
                              <p:par>
                                <p:cTn id="8" presetID="22" presetClass="entr" presetSubtype="4" fill="hold" nodeType="afterEffect">
                                  <p:stCondLst>
                                    <p:cond delay="0"/>
                                  </p:stCondLst>
                                  <p:childTnLst>
                                    <p:set>
                                      <p:cBhvr>
                                        <p:cTn id="9" dur="1" fill="hold">
                                          <p:stCondLst>
                                            <p:cond delay="0"/>
                                          </p:stCondLst>
                                        </p:cTn>
                                        <p:tgtEl>
                                          <p:spTgt spid="14350"/>
                                        </p:tgtEl>
                                        <p:attrNameLst>
                                          <p:attrName>style.visibility</p:attrName>
                                        </p:attrNameLst>
                                      </p:cBhvr>
                                      <p:to>
                                        <p:strVal val="visible"/>
                                      </p:to>
                                    </p:set>
                                    <p:animEffect transition="in" filter="wipe(down)">
                                      <p:cBhvr>
                                        <p:cTn id="10" dur="500"/>
                                        <p:tgtEl>
                                          <p:spTgt spid="14350"/>
                                        </p:tgtEl>
                                      </p:cBhvr>
                                    </p:animEffect>
                                  </p:childTnLst>
                                </p:cTn>
                              </p:par>
                              <p:par>
                                <p:cTn id="11" presetID="22" presetClass="entr" presetSubtype="4" fill="hold" nodeType="withEffect">
                                  <p:stCondLst>
                                    <p:cond delay="0"/>
                                  </p:stCondLst>
                                  <p:childTnLst>
                                    <p:set>
                                      <p:cBhvr>
                                        <p:cTn id="12" dur="1" fill="hold">
                                          <p:stCondLst>
                                            <p:cond delay="0"/>
                                          </p:stCondLst>
                                        </p:cTn>
                                        <p:tgtEl>
                                          <p:spTgt spid="14352"/>
                                        </p:tgtEl>
                                        <p:attrNameLst>
                                          <p:attrName>style.visibility</p:attrName>
                                        </p:attrNameLst>
                                      </p:cBhvr>
                                      <p:to>
                                        <p:strVal val="visible"/>
                                      </p:to>
                                    </p:set>
                                    <p:animEffect transition="in" filter="wipe(down)">
                                      <p:cBhvr>
                                        <p:cTn id="13" dur="500"/>
                                        <p:tgtEl>
                                          <p:spTgt spid="14352"/>
                                        </p:tgtEl>
                                      </p:cBhvr>
                                    </p:animEffect>
                                  </p:childTnLst>
                                </p:cTn>
                              </p:par>
                              <p:par>
                                <p:cTn id="14" presetID="22" presetClass="entr" presetSubtype="4" fill="hold" nodeType="withEffect">
                                  <p:stCondLst>
                                    <p:cond delay="0"/>
                                  </p:stCondLst>
                                  <p:childTnLst>
                                    <p:set>
                                      <p:cBhvr>
                                        <p:cTn id="15" dur="1" fill="hold">
                                          <p:stCondLst>
                                            <p:cond delay="0"/>
                                          </p:stCondLst>
                                        </p:cTn>
                                        <p:tgtEl>
                                          <p:spTgt spid="14353"/>
                                        </p:tgtEl>
                                        <p:attrNameLst>
                                          <p:attrName>style.visibility</p:attrName>
                                        </p:attrNameLst>
                                      </p:cBhvr>
                                      <p:to>
                                        <p:strVal val="visible"/>
                                      </p:to>
                                    </p:set>
                                    <p:animEffect transition="in" filter="wipe(down)">
                                      <p:cBhvr>
                                        <p:cTn id="16" dur="500"/>
                                        <p:tgtEl>
                                          <p:spTgt spid="14353"/>
                                        </p:tgtEl>
                                      </p:cBhvr>
                                    </p:animEffect>
                                  </p:childTnLst>
                                </p:cTn>
                              </p:par>
                              <p:par>
                                <p:cTn id="17" presetID="22" presetClass="entr" presetSubtype="4" fill="hold" nodeType="withEffect">
                                  <p:stCondLst>
                                    <p:cond delay="0"/>
                                  </p:stCondLst>
                                  <p:childTnLst>
                                    <p:set>
                                      <p:cBhvr>
                                        <p:cTn id="18" dur="1" fill="hold">
                                          <p:stCondLst>
                                            <p:cond delay="0"/>
                                          </p:stCondLst>
                                        </p:cTn>
                                        <p:tgtEl>
                                          <p:spTgt spid="14351"/>
                                        </p:tgtEl>
                                        <p:attrNameLst>
                                          <p:attrName>style.visibility</p:attrName>
                                        </p:attrNameLst>
                                      </p:cBhvr>
                                      <p:to>
                                        <p:strVal val="visible"/>
                                      </p:to>
                                    </p:set>
                                    <p:animEffect transition="in" filter="wipe(down)">
                                      <p:cBhvr>
                                        <p:cTn id="19" dur="500"/>
                                        <p:tgtEl>
                                          <p:spTgt spid="14351"/>
                                        </p:tgtEl>
                                      </p:cBhvr>
                                    </p:animEffect>
                                  </p:childTnLst>
                                </p:cTn>
                              </p:par>
                            </p:childTnLst>
                          </p:cTn>
                        </p:par>
                        <p:par>
                          <p:cTn id="20" fill="hold" nodeType="afterGroup">
                            <p:stCondLst>
                              <p:cond delay="4175"/>
                            </p:stCondLst>
                            <p:childTnLst>
                              <p:par>
                                <p:cTn id="21" presetID="22" presetClass="entr" presetSubtype="1" fill="hold" nodeType="after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wipe(up)">
                                      <p:cBhvr>
                                        <p:cTn id="23" dur="500"/>
                                        <p:tgtEl>
                                          <p:spTgt spid="14340"/>
                                        </p:tgtEl>
                                      </p:cBhvr>
                                    </p:animEffect>
                                  </p:childTnLst>
                                </p:cTn>
                              </p:par>
                              <p:par>
                                <p:cTn id="24" presetID="22" presetClass="entr" presetSubtype="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par>
                                <p:cTn id="27" presetID="22" presetClass="entr" presetSubtype="1" fill="hold" nodeType="withEffect">
                                  <p:stCondLst>
                                    <p:cond delay="0"/>
                                  </p:stCondLst>
                                  <p:childTnLst>
                                    <p:set>
                                      <p:cBhvr>
                                        <p:cTn id="28" dur="1" fill="hold">
                                          <p:stCondLst>
                                            <p:cond delay="0"/>
                                          </p:stCondLst>
                                        </p:cTn>
                                        <p:tgtEl>
                                          <p:spTgt spid="14341"/>
                                        </p:tgtEl>
                                        <p:attrNameLst>
                                          <p:attrName>style.visibility</p:attrName>
                                        </p:attrNameLst>
                                      </p:cBhvr>
                                      <p:to>
                                        <p:strVal val="visible"/>
                                      </p:to>
                                    </p:set>
                                    <p:animEffect transition="in" filter="wipe(up)">
                                      <p:cBhvr>
                                        <p:cTn id="29" dur="500"/>
                                        <p:tgtEl>
                                          <p:spTgt spid="14341"/>
                                        </p:tgtEl>
                                      </p:cBhvr>
                                    </p:animEffect>
                                  </p:childTnLst>
                                </p:cTn>
                              </p:par>
                              <p:par>
                                <p:cTn id="30" presetID="22"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par>
                          <p:cTn id="33" fill="hold" nodeType="afterGroup">
                            <p:stCondLst>
                              <p:cond delay="4675"/>
                            </p:stCondLst>
                            <p:childTnLst>
                              <p:par>
                                <p:cTn id="34" presetID="22" presetClass="entr" presetSubtype="8" fill="hold" nodeType="afterEffect">
                                  <p:stCondLst>
                                    <p:cond delay="0"/>
                                  </p:stCondLst>
                                  <p:childTnLst>
                                    <p:set>
                                      <p:cBhvr>
                                        <p:cTn id="35" dur="1" fill="hold">
                                          <p:stCondLst>
                                            <p:cond delay="0"/>
                                          </p:stCondLst>
                                        </p:cTn>
                                        <p:tgtEl>
                                          <p:spTgt spid="14346"/>
                                        </p:tgtEl>
                                        <p:attrNameLst>
                                          <p:attrName>style.visibility</p:attrName>
                                        </p:attrNameLst>
                                      </p:cBhvr>
                                      <p:to>
                                        <p:strVal val="visible"/>
                                      </p:to>
                                    </p:set>
                                    <p:animEffect transition="in" filter="wipe(left)">
                                      <p:cBhvr>
                                        <p:cTn id="36"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6"/>
          <p:cNvSpPr>
            <a:spLocks noChangeArrowheads="1"/>
          </p:cNvSpPr>
          <p:nvPr/>
        </p:nvSpPr>
        <p:spPr bwMode="auto">
          <a:xfrm>
            <a:off x="342900" y="723900"/>
            <a:ext cx="8458200" cy="5410200"/>
          </a:xfrm>
          <a:prstGeom prst="rect">
            <a:avLst/>
          </a:prstGeom>
          <a:solidFill>
            <a:schemeClr val="bg1">
              <a:alpha val="78822"/>
            </a:schemeClr>
          </a:solidFill>
          <a:ln w="9525">
            <a:solidFill>
              <a:schemeClr val="tx1"/>
            </a:solidFill>
            <a:miter lim="800000"/>
            <a:headEnd/>
            <a:tailEnd/>
          </a:ln>
        </p:spPr>
        <p:txBody>
          <a:bodyPr wrap="none" anchor="ctr"/>
          <a:lstStyle/>
          <a:p>
            <a:endParaRPr lang="en-US"/>
          </a:p>
        </p:txBody>
      </p:sp>
      <p:sp>
        <p:nvSpPr>
          <p:cNvPr id="58371" name="Rectangle 2"/>
          <p:cNvSpPr>
            <a:spLocks noChangeArrowheads="1"/>
          </p:cNvSpPr>
          <p:nvPr/>
        </p:nvSpPr>
        <p:spPr bwMode="auto">
          <a:xfrm>
            <a:off x="609600" y="1485900"/>
            <a:ext cx="7924800" cy="3763963"/>
          </a:xfrm>
          <a:prstGeom prst="rect">
            <a:avLst/>
          </a:prstGeom>
          <a:gradFill rotWithShape="0">
            <a:gsLst>
              <a:gs pos="0">
                <a:srgbClr val="99CCFF"/>
              </a:gs>
              <a:gs pos="100000">
                <a:schemeClr val="bg1"/>
              </a:gs>
            </a:gsLst>
            <a:lin ang="5400000" scaled="1"/>
          </a:gradFill>
          <a:ln w="57150">
            <a:solidFill>
              <a:schemeClr val="tx1"/>
            </a:solidFill>
            <a:miter lim="800000"/>
            <a:headEnd/>
            <a:tailEnd/>
          </a:ln>
        </p:spPr>
        <p:txBody>
          <a:bodyPr wrap="none" anchor="ctr"/>
          <a:lstStyle/>
          <a:p>
            <a:endParaRPr lang="en-US"/>
          </a:p>
        </p:txBody>
      </p:sp>
      <p:sp>
        <p:nvSpPr>
          <p:cNvPr id="24593" name="Text Box 17"/>
          <p:cNvSpPr txBox="1">
            <a:spLocks noChangeArrowheads="1"/>
          </p:cNvSpPr>
          <p:nvPr/>
        </p:nvSpPr>
        <p:spPr bwMode="auto">
          <a:xfrm>
            <a:off x="2552700" y="762000"/>
            <a:ext cx="41148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0">
                <a:solidFill>
                  <a:schemeClr val="accent2"/>
                </a:solidFill>
                <a:effectLst>
                  <a:outerShdw blurRad="38100" dist="38100" dir="2700000" algn="tl">
                    <a:srgbClr val="000000"/>
                  </a:outerShdw>
                </a:effectLst>
              </a:rPr>
              <a:t>Flood Stage</a:t>
            </a:r>
          </a:p>
        </p:txBody>
      </p:sp>
      <p:pic>
        <p:nvPicPr>
          <p:cNvPr id="583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1882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905000" cy="14319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0"/>
          <p:cNvGrpSpPr>
            <a:grpSpLocks/>
          </p:cNvGrpSpPr>
          <p:nvPr/>
        </p:nvGrpSpPr>
        <p:grpSpPr bwMode="auto">
          <a:xfrm>
            <a:off x="2108200" y="2330450"/>
            <a:ext cx="1143000" cy="609600"/>
            <a:chOff x="4320" y="1440"/>
            <a:chExt cx="720" cy="384"/>
          </a:xfrm>
        </p:grpSpPr>
        <p:pic>
          <p:nvPicPr>
            <p:cNvPr id="5838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 y="1440"/>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1469"/>
              <a:ext cx="72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6" name="Rectangle 7"/>
          <p:cNvSpPr>
            <a:spLocks noChangeArrowheads="1"/>
          </p:cNvSpPr>
          <p:nvPr/>
        </p:nvSpPr>
        <p:spPr bwMode="auto">
          <a:xfrm>
            <a:off x="609600" y="2773363"/>
            <a:ext cx="7924800" cy="1782762"/>
          </a:xfrm>
          <a:prstGeom prst="rect">
            <a:avLst/>
          </a:prstGeom>
          <a:gradFill rotWithShape="0">
            <a:gsLst>
              <a:gs pos="0">
                <a:srgbClr val="0066FF"/>
              </a:gs>
              <a:gs pos="100000">
                <a:srgbClr val="000000"/>
              </a:gs>
            </a:gsLst>
            <a:lin ang="5400000" scaled="1"/>
          </a:gradFill>
          <a:ln w="9525">
            <a:solidFill>
              <a:schemeClr val="tx1"/>
            </a:solidFill>
            <a:miter lim="800000"/>
            <a:headEnd/>
            <a:tailEnd/>
          </a:ln>
        </p:spPr>
        <p:txBody>
          <a:bodyPr wrap="none" anchor="ctr"/>
          <a:lstStyle/>
          <a:p>
            <a:endParaRPr lang="en-US"/>
          </a:p>
        </p:txBody>
      </p:sp>
      <p:sp>
        <p:nvSpPr>
          <p:cNvPr id="58377" name="Freeform 8" descr="Oak"/>
          <p:cNvSpPr>
            <a:spLocks/>
          </p:cNvSpPr>
          <p:nvPr/>
        </p:nvSpPr>
        <p:spPr bwMode="auto">
          <a:xfrm>
            <a:off x="609600" y="3070225"/>
            <a:ext cx="7924800" cy="2179638"/>
          </a:xfrm>
          <a:custGeom>
            <a:avLst/>
            <a:gdLst>
              <a:gd name="T0" fmla="*/ 2147483647 w 3824"/>
              <a:gd name="T1" fmla="*/ 2147483647 h 1035"/>
              <a:gd name="T2" fmla="*/ 0 w 3824"/>
              <a:gd name="T3" fmla="*/ 2147483647 h 1035"/>
              <a:gd name="T4" fmla="*/ 2147483647 w 3824"/>
              <a:gd name="T5" fmla="*/ 2147483647 h 1035"/>
              <a:gd name="T6" fmla="*/ 2147483647 w 3824"/>
              <a:gd name="T7" fmla="*/ 2147483647 h 1035"/>
              <a:gd name="T8" fmla="*/ 2147483647 w 3824"/>
              <a:gd name="T9" fmla="*/ 2147483647 h 1035"/>
              <a:gd name="T10" fmla="*/ 2147483647 w 3824"/>
              <a:gd name="T11" fmla="*/ 2147483647 h 1035"/>
              <a:gd name="T12" fmla="*/ 2147483647 w 3824"/>
              <a:gd name="T13" fmla="*/ 2147483647 h 1035"/>
              <a:gd name="T14" fmla="*/ 2147483647 w 3824"/>
              <a:gd name="T15" fmla="*/ 2147483647 h 1035"/>
              <a:gd name="T16" fmla="*/ 2147483647 w 3824"/>
              <a:gd name="T17" fmla="*/ 2147483647 h 1035"/>
              <a:gd name="T18" fmla="*/ 2147483647 w 3824"/>
              <a:gd name="T19" fmla="*/ 2147483647 h 1035"/>
              <a:gd name="T20" fmla="*/ 2147483647 w 3824"/>
              <a:gd name="T21" fmla="*/ 2147483647 h 1035"/>
              <a:gd name="T22" fmla="*/ 2147483647 w 3824"/>
              <a:gd name="T23" fmla="*/ 2147483647 h 1035"/>
              <a:gd name="T24" fmla="*/ 2147483647 w 3824"/>
              <a:gd name="T25" fmla="*/ 2147483647 h 1035"/>
              <a:gd name="T26" fmla="*/ 2147483647 w 3824"/>
              <a:gd name="T27" fmla="*/ 2147483647 h 1035"/>
              <a:gd name="T28" fmla="*/ 2147483647 w 3824"/>
              <a:gd name="T29" fmla="*/ 2147483647 h 1035"/>
              <a:gd name="T30" fmla="*/ 2147483647 w 3824"/>
              <a:gd name="T31" fmla="*/ 2147483647 h 1035"/>
              <a:gd name="T32" fmla="*/ 2147483647 w 3824"/>
              <a:gd name="T33" fmla="*/ 2147483647 h 1035"/>
              <a:gd name="T34" fmla="*/ 2147483647 w 3824"/>
              <a:gd name="T35" fmla="*/ 2147483647 h 1035"/>
              <a:gd name="T36" fmla="*/ 2147483647 w 3824"/>
              <a:gd name="T37" fmla="*/ 2147483647 h 1035"/>
              <a:gd name="T38" fmla="*/ 2147483647 w 3824"/>
              <a:gd name="T39" fmla="*/ 2147483647 h 1035"/>
              <a:gd name="T40" fmla="*/ 2147483647 w 3824"/>
              <a:gd name="T41" fmla="*/ 2147483647 h 1035"/>
              <a:gd name="T42" fmla="*/ 2147483647 w 3824"/>
              <a:gd name="T43" fmla="*/ 0 h 1035"/>
              <a:gd name="T44" fmla="*/ 2147483647 w 3824"/>
              <a:gd name="T45" fmla="*/ 2147483647 h 10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24"/>
              <a:gd name="T70" fmla="*/ 0 h 1035"/>
              <a:gd name="T71" fmla="*/ 3824 w 3824"/>
              <a:gd name="T72" fmla="*/ 1035 h 10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24" h="1035">
                <a:moveTo>
                  <a:pt x="8" y="115"/>
                </a:moveTo>
                <a:lnTo>
                  <a:pt x="0" y="1019"/>
                </a:lnTo>
                <a:lnTo>
                  <a:pt x="3824" y="1035"/>
                </a:lnTo>
                <a:lnTo>
                  <a:pt x="3824" y="27"/>
                </a:lnTo>
                <a:lnTo>
                  <a:pt x="3675" y="192"/>
                </a:lnTo>
                <a:lnTo>
                  <a:pt x="3435" y="187"/>
                </a:lnTo>
                <a:lnTo>
                  <a:pt x="3173" y="187"/>
                </a:lnTo>
                <a:lnTo>
                  <a:pt x="2939" y="134"/>
                </a:lnTo>
                <a:lnTo>
                  <a:pt x="2763" y="96"/>
                </a:lnTo>
                <a:lnTo>
                  <a:pt x="2597" y="16"/>
                </a:lnTo>
                <a:lnTo>
                  <a:pt x="2427" y="128"/>
                </a:lnTo>
                <a:lnTo>
                  <a:pt x="2363" y="246"/>
                </a:lnTo>
                <a:lnTo>
                  <a:pt x="2288" y="363"/>
                </a:lnTo>
                <a:lnTo>
                  <a:pt x="2101" y="550"/>
                </a:lnTo>
                <a:lnTo>
                  <a:pt x="1872" y="699"/>
                </a:lnTo>
                <a:lnTo>
                  <a:pt x="1536" y="640"/>
                </a:lnTo>
                <a:lnTo>
                  <a:pt x="1355" y="470"/>
                </a:lnTo>
                <a:lnTo>
                  <a:pt x="1232" y="267"/>
                </a:lnTo>
                <a:lnTo>
                  <a:pt x="992" y="123"/>
                </a:lnTo>
                <a:lnTo>
                  <a:pt x="459" y="155"/>
                </a:lnTo>
                <a:lnTo>
                  <a:pt x="213" y="54"/>
                </a:lnTo>
                <a:lnTo>
                  <a:pt x="80" y="0"/>
                </a:lnTo>
                <a:lnTo>
                  <a:pt x="8" y="3"/>
                </a:lnTo>
              </a:path>
            </a:pathLst>
          </a:custGeom>
          <a:blipFill dpi="0" rotWithShape="0">
            <a:blip r:embed="rId6"/>
            <a:srcRect/>
            <a:tile tx="0" ty="0" sx="100000" sy="100000" flip="none" algn="tl"/>
          </a:blipFill>
          <a:ln w="9525">
            <a:solidFill>
              <a:schemeClr val="tx1"/>
            </a:solidFill>
            <a:round/>
            <a:headEnd/>
            <a:tailEnd/>
          </a:ln>
        </p:spPr>
        <p:txBody>
          <a:bodyPr wrap="none" anchor="ctr"/>
          <a:lstStyle/>
          <a:p>
            <a:endParaRPr lang="en-US"/>
          </a:p>
        </p:txBody>
      </p:sp>
      <p:pic>
        <p:nvPicPr>
          <p:cNvPr id="245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953000"/>
            <a:ext cx="2133600" cy="160496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029200"/>
            <a:ext cx="2055813" cy="15414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3"/>
          <p:cNvGrpSpPr>
            <a:grpSpLocks/>
          </p:cNvGrpSpPr>
          <p:nvPr/>
        </p:nvGrpSpPr>
        <p:grpSpPr bwMode="auto">
          <a:xfrm>
            <a:off x="762000" y="947738"/>
            <a:ext cx="7620000" cy="4995862"/>
            <a:chOff x="480" y="597"/>
            <a:chExt cx="4800" cy="3147"/>
          </a:xfrm>
        </p:grpSpPr>
        <p:pic>
          <p:nvPicPr>
            <p:cNvPr id="58381" name="Picture 22" descr="new-orleans_050908_12345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 y="597"/>
              <a:ext cx="4800" cy="312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82" name="Rectangle 21"/>
            <p:cNvSpPr>
              <a:spLocks noChangeArrowheads="1"/>
            </p:cNvSpPr>
            <p:nvPr/>
          </p:nvSpPr>
          <p:spPr bwMode="auto">
            <a:xfrm>
              <a:off x="1030" y="3571"/>
              <a:ext cx="37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1">
                  <a:solidFill>
                    <a:srgbClr val="CCFF99"/>
                  </a:solidFill>
                </a:rPr>
                <a:t>http://www.globalsecurity.org/military/facility/html/new-orleans_050908_1234579.htm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decel="50000" fill="hold" nodeType="afterEffect">
                                  <p:stCondLst>
                                    <p:cond delay="0"/>
                                  </p:stCondLst>
                                  <p:childTnLst>
                                    <p:animMotion origin="layout" path="M 3.33333E-6 2.22222E-6 L 0.40416 2.22222E-6 " pathEditMode="relative" rAng="0" ptsTypes="AA">
                                      <p:cBhvr>
                                        <p:cTn id="6" dur="5000" fill="hold"/>
                                        <p:tgtEl>
                                          <p:spTgt spid="2"/>
                                        </p:tgtEl>
                                        <p:attrNameLst>
                                          <p:attrName>ppt_x</p:attrName>
                                          <p:attrName>ppt_y</p:attrName>
                                        </p:attrNameLst>
                                      </p:cBhvr>
                                      <p:rCtr x="20208" y="0"/>
                                    </p:animMotion>
                                  </p:childTnLst>
                                </p:cTn>
                              </p:par>
                              <p:par>
                                <p:cTn id="7" presetID="32" presetClass="emph" presetSubtype="0" repeatCount="indefinite" fill="hold" nodeType="withEffect">
                                  <p:stCondLst>
                                    <p:cond delay="0"/>
                                  </p:stCondLst>
                                  <p:childTnLst>
                                    <p:animClr clrSpc="rgb" dir="cw">
                                      <p:cBhvr override="childStyle">
                                        <p:cTn id="8" dur="500" fill="hold"/>
                                        <p:tgtEl>
                                          <p:spTgt spid="2"/>
                                        </p:tgtEl>
                                        <p:attrNameLst>
                                          <p:attrName>style.color</p:attrName>
                                        </p:attrNameLst>
                                      </p:cBhvr>
                                      <p:to>
                                        <a:schemeClr val="accent2"/>
                                      </p:to>
                                    </p:animClr>
                                    <p:animClr clrSpc="rgb" dir="cw">
                                      <p:cBhvr>
                                        <p:cTn id="9" dur="500" fill="hold"/>
                                        <p:tgtEl>
                                          <p:spTgt spid="2"/>
                                        </p:tgtEl>
                                        <p:attrNameLst>
                                          <p:attrName>fillcolor</p:attrName>
                                        </p:attrNameLst>
                                      </p:cBhvr>
                                      <p:to>
                                        <a:schemeClr val="accent2"/>
                                      </p:to>
                                    </p:animClr>
                                    <p:set>
                                      <p:cBhvr>
                                        <p:cTn id="10" dur="500" fill="hold"/>
                                        <p:tgtEl>
                                          <p:spTgt spid="2"/>
                                        </p:tgtEl>
                                        <p:attrNameLst>
                                          <p:attrName>fill.type</p:attrName>
                                        </p:attrNameLst>
                                      </p:cBhvr>
                                      <p:to>
                                        <p:strVal val="solid"/>
                                      </p:to>
                                    </p:set>
                                    <p:set>
                                      <p:cBhvr>
                                        <p:cTn id="11" dur="500" fill="hold"/>
                                        <p:tgtEl>
                                          <p:spTgt spid="2"/>
                                        </p:tgtEl>
                                        <p:attrNameLst>
                                          <p:attrName>fill.on</p:attrName>
                                        </p:attrNameLst>
                                      </p:cBhvr>
                                      <p:to>
                                        <p:strVal val="true"/>
                                      </p:to>
                                    </p:set>
                                    <p:animRot by="120000">
                                      <p:cBhvr>
                                        <p:cTn id="12" dur="500" fill="hold">
                                          <p:stCondLst>
                                            <p:cond delay="0"/>
                                          </p:stCondLst>
                                        </p:cTn>
                                        <p:tgtEl>
                                          <p:spTgt spid="2"/>
                                        </p:tgtEl>
                                        <p:attrNameLst>
                                          <p:attrName>r</p:attrName>
                                        </p:attrNameLst>
                                      </p:cBhvr>
                                    </p:animRot>
                                    <p:animRot by="-240000">
                                      <p:cBhvr>
                                        <p:cTn id="13" dur="1000" fill="hold">
                                          <p:stCondLst>
                                            <p:cond delay="1000"/>
                                          </p:stCondLst>
                                        </p:cTn>
                                        <p:tgtEl>
                                          <p:spTgt spid="2"/>
                                        </p:tgtEl>
                                        <p:attrNameLst>
                                          <p:attrName>r</p:attrName>
                                        </p:attrNameLst>
                                      </p:cBhvr>
                                    </p:animRot>
                                    <p:animRot by="240000">
                                      <p:cBhvr>
                                        <p:cTn id="14" dur="1000" fill="hold">
                                          <p:stCondLst>
                                            <p:cond delay="2000"/>
                                          </p:stCondLst>
                                        </p:cTn>
                                        <p:tgtEl>
                                          <p:spTgt spid="2"/>
                                        </p:tgtEl>
                                        <p:attrNameLst>
                                          <p:attrName>r</p:attrName>
                                        </p:attrNameLst>
                                      </p:cBhvr>
                                    </p:animRot>
                                    <p:animRot by="-240000">
                                      <p:cBhvr>
                                        <p:cTn id="15" dur="1000" fill="hold">
                                          <p:stCondLst>
                                            <p:cond delay="3000"/>
                                          </p:stCondLst>
                                        </p:cTn>
                                        <p:tgtEl>
                                          <p:spTgt spid="2"/>
                                        </p:tgtEl>
                                        <p:attrNameLst>
                                          <p:attrName>r</p:attrName>
                                        </p:attrNameLst>
                                      </p:cBhvr>
                                    </p:animRot>
                                    <p:animRot by="120000">
                                      <p:cBhvr>
                                        <p:cTn id="16" dur="1000" fill="hold">
                                          <p:stCondLst>
                                            <p:cond delay="4000"/>
                                          </p:stCondLst>
                                        </p:cTn>
                                        <p:tgtEl>
                                          <p:spTgt spid="2"/>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4588"/>
                                        </p:tgtEl>
                                        <p:attrNameLst>
                                          <p:attrName>style.visibility</p:attrName>
                                        </p:attrNameLst>
                                      </p:cBhvr>
                                      <p:to>
                                        <p:strVal val="visible"/>
                                      </p:to>
                                    </p:set>
                                    <p:anim calcmode="lin" valueType="num">
                                      <p:cBhvr additive="base">
                                        <p:cTn id="21" dur="500" fill="hold"/>
                                        <p:tgtEl>
                                          <p:spTgt spid="24588"/>
                                        </p:tgtEl>
                                        <p:attrNameLst>
                                          <p:attrName>ppt_x</p:attrName>
                                        </p:attrNameLst>
                                      </p:cBhvr>
                                      <p:tavLst>
                                        <p:tav tm="0">
                                          <p:val>
                                            <p:strVal val="0-#ppt_w/2"/>
                                          </p:val>
                                        </p:tav>
                                        <p:tav tm="100000">
                                          <p:val>
                                            <p:strVal val="#ppt_x"/>
                                          </p:val>
                                        </p:tav>
                                      </p:tavLst>
                                    </p:anim>
                                    <p:anim calcmode="lin" valueType="num">
                                      <p:cBhvr additive="base">
                                        <p:cTn id="22"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 calcmode="lin" valueType="num">
                                      <p:cBhvr additive="base">
                                        <p:cTn id="27" dur="500" fill="hold"/>
                                        <p:tgtEl>
                                          <p:spTgt spid="24586"/>
                                        </p:tgtEl>
                                        <p:attrNameLst>
                                          <p:attrName>ppt_x</p:attrName>
                                        </p:attrNameLst>
                                      </p:cBhvr>
                                      <p:tavLst>
                                        <p:tav tm="0">
                                          <p:val>
                                            <p:strVal val="0-#ppt_w/2"/>
                                          </p:val>
                                        </p:tav>
                                        <p:tav tm="100000">
                                          <p:val>
                                            <p:strVal val="#ppt_x"/>
                                          </p:val>
                                        </p:tav>
                                      </p:tavLst>
                                    </p:anim>
                                    <p:anim calcmode="lin" valueType="num">
                                      <p:cBhvr additive="base">
                                        <p:cTn id="28"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4587"/>
                                        </p:tgtEl>
                                        <p:attrNameLst>
                                          <p:attrName>style.visibility</p:attrName>
                                        </p:attrNameLst>
                                      </p:cBhvr>
                                      <p:to>
                                        <p:strVal val="visible"/>
                                      </p:to>
                                    </p:set>
                                    <p:anim calcmode="lin" valueType="num">
                                      <p:cBhvr additive="base">
                                        <p:cTn id="33" dur="500" fill="hold"/>
                                        <p:tgtEl>
                                          <p:spTgt spid="24587"/>
                                        </p:tgtEl>
                                        <p:attrNameLst>
                                          <p:attrName>ppt_x</p:attrName>
                                        </p:attrNameLst>
                                      </p:cBhvr>
                                      <p:tavLst>
                                        <p:tav tm="0">
                                          <p:val>
                                            <p:strVal val="0-#ppt_w/2"/>
                                          </p:val>
                                        </p:tav>
                                        <p:tav tm="100000">
                                          <p:val>
                                            <p:strVal val="#ppt_x"/>
                                          </p:val>
                                        </p:tav>
                                      </p:tavLst>
                                    </p:anim>
                                    <p:anim calcmode="lin" valueType="num">
                                      <p:cBhvr additive="base">
                                        <p:cTn id="34"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0"/>
          <p:cNvSpPr>
            <a:spLocks noChangeArrowheads="1"/>
          </p:cNvSpPr>
          <p:nvPr/>
        </p:nvSpPr>
        <p:spPr bwMode="auto">
          <a:xfrm>
            <a:off x="838200" y="228600"/>
            <a:ext cx="76962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45069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60513" y="5307013"/>
            <a:ext cx="6073775" cy="495300"/>
            <a:chOff x="1872" y="3504"/>
            <a:chExt cx="3493" cy="220"/>
          </a:xfrm>
        </p:grpSpPr>
        <p:grpSp>
          <p:nvGrpSpPr>
            <p:cNvPr id="59416" name="Group 5"/>
            <p:cNvGrpSpPr>
              <a:grpSpLocks/>
            </p:cNvGrpSpPr>
            <p:nvPr/>
          </p:nvGrpSpPr>
          <p:grpSpPr bwMode="auto">
            <a:xfrm flipV="1">
              <a:off x="1968" y="3504"/>
              <a:ext cx="3264" cy="96"/>
              <a:chOff x="1920" y="3120"/>
              <a:chExt cx="3264" cy="96"/>
            </a:xfrm>
          </p:grpSpPr>
          <p:sp>
            <p:nvSpPr>
              <p:cNvPr id="59420" name="Line 6"/>
              <p:cNvSpPr>
                <a:spLocks noChangeShapeType="1"/>
              </p:cNvSpPr>
              <p:nvPr/>
            </p:nvSpPr>
            <p:spPr bwMode="auto">
              <a:xfrm>
                <a:off x="1920" y="3216"/>
                <a:ext cx="326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1" name="Line 7"/>
              <p:cNvSpPr>
                <a:spLocks noChangeShapeType="1"/>
              </p:cNvSpPr>
              <p:nvPr/>
            </p:nvSpPr>
            <p:spPr bwMode="auto">
              <a:xfrm>
                <a:off x="2400"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2" name="Line 8"/>
              <p:cNvSpPr>
                <a:spLocks noChangeShapeType="1"/>
              </p:cNvSpPr>
              <p:nvPr/>
            </p:nvSpPr>
            <p:spPr bwMode="auto">
              <a:xfrm>
                <a:off x="2696"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3" name="Line 9"/>
              <p:cNvSpPr>
                <a:spLocks noChangeShapeType="1"/>
              </p:cNvSpPr>
              <p:nvPr/>
            </p:nvSpPr>
            <p:spPr bwMode="auto">
              <a:xfrm>
                <a:off x="2916"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4" name="Line 10"/>
              <p:cNvSpPr>
                <a:spLocks noChangeShapeType="1"/>
              </p:cNvSpPr>
              <p:nvPr/>
            </p:nvSpPr>
            <p:spPr bwMode="auto">
              <a:xfrm>
                <a:off x="3064"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5" name="Line 11"/>
              <p:cNvSpPr>
                <a:spLocks noChangeShapeType="1"/>
              </p:cNvSpPr>
              <p:nvPr/>
            </p:nvSpPr>
            <p:spPr bwMode="auto">
              <a:xfrm>
                <a:off x="3200"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6" name="Line 12"/>
              <p:cNvSpPr>
                <a:spLocks noChangeShapeType="1"/>
              </p:cNvSpPr>
              <p:nvPr/>
            </p:nvSpPr>
            <p:spPr bwMode="auto">
              <a:xfrm>
                <a:off x="3296"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7" name="Line 13"/>
              <p:cNvSpPr>
                <a:spLocks noChangeShapeType="1"/>
              </p:cNvSpPr>
              <p:nvPr/>
            </p:nvSpPr>
            <p:spPr bwMode="auto">
              <a:xfrm>
                <a:off x="3376"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8" name="Line 14"/>
              <p:cNvSpPr>
                <a:spLocks noChangeShapeType="1"/>
              </p:cNvSpPr>
              <p:nvPr/>
            </p:nvSpPr>
            <p:spPr bwMode="auto">
              <a:xfrm>
                <a:off x="3472"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9" name="Line 15"/>
              <p:cNvSpPr>
                <a:spLocks noChangeShapeType="1"/>
              </p:cNvSpPr>
              <p:nvPr/>
            </p:nvSpPr>
            <p:spPr bwMode="auto">
              <a:xfrm>
                <a:off x="4032"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0" name="Line 16"/>
              <p:cNvSpPr>
                <a:spLocks noChangeShapeType="1"/>
              </p:cNvSpPr>
              <p:nvPr/>
            </p:nvSpPr>
            <p:spPr bwMode="auto">
              <a:xfrm>
                <a:off x="4320"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1" name="Line 17"/>
              <p:cNvSpPr>
                <a:spLocks noChangeShapeType="1"/>
              </p:cNvSpPr>
              <p:nvPr/>
            </p:nvSpPr>
            <p:spPr bwMode="auto">
              <a:xfrm>
                <a:off x="4512"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2" name="Line 18"/>
              <p:cNvSpPr>
                <a:spLocks noChangeShapeType="1"/>
              </p:cNvSpPr>
              <p:nvPr/>
            </p:nvSpPr>
            <p:spPr bwMode="auto">
              <a:xfrm>
                <a:off x="4672"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3" name="Line 19"/>
              <p:cNvSpPr>
                <a:spLocks noChangeShapeType="1"/>
              </p:cNvSpPr>
              <p:nvPr/>
            </p:nvSpPr>
            <p:spPr bwMode="auto">
              <a:xfrm>
                <a:off x="4808"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4" name="Line 20"/>
              <p:cNvSpPr>
                <a:spLocks noChangeShapeType="1"/>
              </p:cNvSpPr>
              <p:nvPr/>
            </p:nvSpPr>
            <p:spPr bwMode="auto">
              <a:xfrm>
                <a:off x="4912"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5" name="Line 21"/>
              <p:cNvSpPr>
                <a:spLocks noChangeShapeType="1"/>
              </p:cNvSpPr>
              <p:nvPr/>
            </p:nvSpPr>
            <p:spPr bwMode="auto">
              <a:xfrm>
                <a:off x="5004"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6" name="Line 22"/>
              <p:cNvSpPr>
                <a:spLocks noChangeShapeType="1"/>
              </p:cNvSpPr>
              <p:nvPr/>
            </p:nvSpPr>
            <p:spPr bwMode="auto">
              <a:xfrm>
                <a:off x="5088" y="3168"/>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7" name="Line 23"/>
              <p:cNvSpPr>
                <a:spLocks noChangeShapeType="1"/>
              </p:cNvSpPr>
              <p:nvPr/>
            </p:nvSpPr>
            <p:spPr bwMode="auto">
              <a:xfrm>
                <a:off x="3552" y="312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8" name="Line 24"/>
              <p:cNvSpPr>
                <a:spLocks noChangeShapeType="1"/>
              </p:cNvSpPr>
              <p:nvPr/>
            </p:nvSpPr>
            <p:spPr bwMode="auto">
              <a:xfrm>
                <a:off x="5172" y="312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17" name="Text Box 25"/>
            <p:cNvSpPr txBox="1">
              <a:spLocks noChangeArrowheads="1"/>
            </p:cNvSpPr>
            <p:nvPr/>
          </p:nvSpPr>
          <p:spPr bwMode="auto">
            <a:xfrm>
              <a:off x="3456" y="3561"/>
              <a:ext cx="2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10</a:t>
              </a:r>
            </a:p>
          </p:txBody>
        </p:sp>
        <p:sp>
          <p:nvSpPr>
            <p:cNvPr id="59418" name="Text Box 26"/>
            <p:cNvSpPr txBox="1">
              <a:spLocks noChangeArrowheads="1"/>
            </p:cNvSpPr>
            <p:nvPr/>
          </p:nvSpPr>
          <p:spPr bwMode="auto">
            <a:xfrm>
              <a:off x="5040" y="3561"/>
              <a:ext cx="3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100</a:t>
              </a:r>
            </a:p>
          </p:txBody>
        </p:sp>
        <p:sp>
          <p:nvSpPr>
            <p:cNvPr id="59419" name="Text Box 27"/>
            <p:cNvSpPr txBox="1">
              <a:spLocks noChangeArrowheads="1"/>
            </p:cNvSpPr>
            <p:nvPr/>
          </p:nvSpPr>
          <p:spPr bwMode="auto">
            <a:xfrm>
              <a:off x="1872" y="3561"/>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1</a:t>
              </a:r>
            </a:p>
          </p:txBody>
        </p:sp>
      </p:grpSp>
      <p:sp>
        <p:nvSpPr>
          <p:cNvPr id="25628" name="Text Box 28"/>
          <p:cNvSpPr txBox="1">
            <a:spLocks noChangeArrowheads="1"/>
          </p:cNvSpPr>
          <p:nvPr/>
        </p:nvSpPr>
        <p:spPr bwMode="auto">
          <a:xfrm>
            <a:off x="2932113" y="1198563"/>
            <a:ext cx="331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a:solidFill>
                  <a:schemeClr val="accent2"/>
                </a:solidFill>
              </a:rPr>
              <a:t>20 Year Flood Record</a:t>
            </a:r>
          </a:p>
        </p:txBody>
      </p:sp>
      <p:sp>
        <p:nvSpPr>
          <p:cNvPr id="59398" name="Text Box 29"/>
          <p:cNvSpPr txBox="1">
            <a:spLocks noChangeArrowheads="1"/>
          </p:cNvSpPr>
          <p:nvPr/>
        </p:nvSpPr>
        <p:spPr bwMode="auto">
          <a:xfrm>
            <a:off x="2844800" y="533400"/>
            <a:ext cx="3489325"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4000" b="0"/>
              <a:t>Dream Home?</a:t>
            </a:r>
          </a:p>
        </p:txBody>
      </p:sp>
      <p:grpSp>
        <p:nvGrpSpPr>
          <p:cNvPr id="4" name="Group 30"/>
          <p:cNvGrpSpPr>
            <a:grpSpLocks/>
          </p:cNvGrpSpPr>
          <p:nvPr/>
        </p:nvGrpSpPr>
        <p:grpSpPr bwMode="auto">
          <a:xfrm>
            <a:off x="1274763" y="4799013"/>
            <a:ext cx="1504950" cy="366712"/>
            <a:chOff x="1404" y="3263"/>
            <a:chExt cx="948" cy="231"/>
          </a:xfrm>
        </p:grpSpPr>
        <p:sp>
          <p:nvSpPr>
            <p:cNvPr id="59414" name="Line 31"/>
            <p:cNvSpPr>
              <a:spLocks noChangeShapeType="1"/>
            </p:cNvSpPr>
            <p:nvPr/>
          </p:nvSpPr>
          <p:spPr bwMode="auto">
            <a:xfrm flipH="1">
              <a:off x="1632" y="3378"/>
              <a:ext cx="72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5" name="Text Box 32"/>
            <p:cNvSpPr txBox="1">
              <a:spLocks noChangeArrowheads="1"/>
            </p:cNvSpPr>
            <p:nvPr/>
          </p:nvSpPr>
          <p:spPr bwMode="auto">
            <a:xfrm>
              <a:off x="1404" y="3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solidFill>
                    <a:schemeClr val="accent2"/>
                  </a:solidFill>
                </a:rPr>
                <a:t>20</a:t>
              </a:r>
            </a:p>
          </p:txBody>
        </p:sp>
      </p:grpSp>
      <p:sp>
        <p:nvSpPr>
          <p:cNvPr id="25633" name="AutoShape 33" descr="water008"/>
          <p:cNvSpPr>
            <a:spLocks noChangeArrowheads="1"/>
          </p:cNvSpPr>
          <p:nvPr/>
        </p:nvSpPr>
        <p:spPr bwMode="auto">
          <a:xfrm>
            <a:off x="1692275" y="4876800"/>
            <a:ext cx="152400" cy="1524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tx2">
                <a:alpha val="50000"/>
              </a:schemeClr>
            </a:outerShdw>
          </a:effectLst>
        </p:spPr>
        <p:txBody>
          <a:bodyPr wrap="none" anchor="ctr"/>
          <a:lstStyle/>
          <a:p>
            <a:endParaRPr lang="en-US"/>
          </a:p>
        </p:txBody>
      </p:sp>
      <p:grpSp>
        <p:nvGrpSpPr>
          <p:cNvPr id="5" name="Group 34"/>
          <p:cNvGrpSpPr>
            <a:grpSpLocks/>
          </p:cNvGrpSpPr>
          <p:nvPr/>
        </p:nvGrpSpPr>
        <p:grpSpPr bwMode="auto">
          <a:xfrm>
            <a:off x="1274763" y="4343400"/>
            <a:ext cx="1504950" cy="366713"/>
            <a:chOff x="1404" y="2976"/>
            <a:chExt cx="948" cy="231"/>
          </a:xfrm>
        </p:grpSpPr>
        <p:sp>
          <p:nvSpPr>
            <p:cNvPr id="59412" name="Line 35"/>
            <p:cNvSpPr>
              <a:spLocks noChangeShapeType="1"/>
            </p:cNvSpPr>
            <p:nvPr/>
          </p:nvSpPr>
          <p:spPr bwMode="auto">
            <a:xfrm flipH="1">
              <a:off x="1632" y="3091"/>
              <a:ext cx="72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Text Box 36"/>
            <p:cNvSpPr txBox="1">
              <a:spLocks noChangeArrowheads="1"/>
            </p:cNvSpPr>
            <p:nvPr/>
          </p:nvSpPr>
          <p:spPr bwMode="auto">
            <a:xfrm>
              <a:off x="1404" y="29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solidFill>
                    <a:schemeClr val="accent2"/>
                  </a:solidFill>
                </a:rPr>
                <a:t>10</a:t>
              </a:r>
            </a:p>
          </p:txBody>
        </p:sp>
      </p:grpSp>
      <p:sp>
        <p:nvSpPr>
          <p:cNvPr id="25637" name="AutoShape 37" descr="water008"/>
          <p:cNvSpPr>
            <a:spLocks noChangeArrowheads="1"/>
          </p:cNvSpPr>
          <p:nvPr/>
        </p:nvSpPr>
        <p:spPr bwMode="auto">
          <a:xfrm>
            <a:off x="2474913" y="4456113"/>
            <a:ext cx="152400" cy="1524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tx2">
                <a:alpha val="50000"/>
              </a:schemeClr>
            </a:outerShdw>
          </a:effectLst>
        </p:spPr>
        <p:txBody>
          <a:bodyPr wrap="none" anchor="ctr"/>
          <a:lstStyle/>
          <a:p>
            <a:endParaRPr lang="en-US"/>
          </a:p>
        </p:txBody>
      </p:sp>
      <p:grpSp>
        <p:nvGrpSpPr>
          <p:cNvPr id="6" name="Group 38"/>
          <p:cNvGrpSpPr>
            <a:grpSpLocks/>
          </p:cNvGrpSpPr>
          <p:nvPr/>
        </p:nvGrpSpPr>
        <p:grpSpPr bwMode="auto">
          <a:xfrm>
            <a:off x="1401763" y="3505200"/>
            <a:ext cx="3663950" cy="366713"/>
            <a:chOff x="1484" y="2448"/>
            <a:chExt cx="2308" cy="231"/>
          </a:xfrm>
        </p:grpSpPr>
        <p:sp>
          <p:nvSpPr>
            <p:cNvPr id="59410" name="Line 39"/>
            <p:cNvSpPr>
              <a:spLocks noChangeShapeType="1"/>
            </p:cNvSpPr>
            <p:nvPr/>
          </p:nvSpPr>
          <p:spPr bwMode="auto">
            <a:xfrm flipH="1">
              <a:off x="1632" y="2563"/>
              <a:ext cx="216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1" name="Text Box 40"/>
            <p:cNvSpPr txBox="1">
              <a:spLocks noChangeArrowheads="1"/>
            </p:cNvSpPr>
            <p:nvPr/>
          </p:nvSpPr>
          <p:spPr bwMode="auto">
            <a:xfrm>
              <a:off x="1484"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solidFill>
                    <a:schemeClr val="accent2"/>
                  </a:solidFill>
                </a:rPr>
                <a:t>2</a:t>
              </a:r>
            </a:p>
          </p:txBody>
        </p:sp>
      </p:grpSp>
      <p:sp>
        <p:nvSpPr>
          <p:cNvPr id="25641" name="AutoShape 41" descr="water008"/>
          <p:cNvSpPr>
            <a:spLocks noChangeArrowheads="1"/>
          </p:cNvSpPr>
          <p:nvPr/>
        </p:nvSpPr>
        <p:spPr bwMode="auto">
          <a:xfrm>
            <a:off x="4456113" y="3581400"/>
            <a:ext cx="152400" cy="1524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outerShdw dist="35921" dir="2700000" algn="ctr" rotWithShape="0">
              <a:schemeClr val="tx2">
                <a:alpha val="50000"/>
              </a:schemeClr>
            </a:outerShdw>
          </a:effectLst>
        </p:spPr>
        <p:txBody>
          <a:bodyPr wrap="none" anchor="ctr"/>
          <a:lstStyle/>
          <a:p>
            <a:endParaRPr lang="en-US"/>
          </a:p>
        </p:txBody>
      </p:sp>
      <p:sp>
        <p:nvSpPr>
          <p:cNvPr id="25642" name="Line 42"/>
          <p:cNvSpPr>
            <a:spLocks noChangeShapeType="1"/>
          </p:cNvSpPr>
          <p:nvPr/>
        </p:nvSpPr>
        <p:spPr bwMode="auto">
          <a:xfrm flipV="1">
            <a:off x="1789113" y="2362200"/>
            <a:ext cx="4495800" cy="2743200"/>
          </a:xfrm>
          <a:prstGeom prst="line">
            <a:avLst/>
          </a:prstGeom>
          <a:noFill/>
          <a:ln w="38100">
            <a:solidFill>
              <a:srgbClr val="0099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43"/>
          <p:cNvSpPr>
            <a:spLocks noChangeShapeType="1"/>
          </p:cNvSpPr>
          <p:nvPr/>
        </p:nvSpPr>
        <p:spPr bwMode="auto">
          <a:xfrm>
            <a:off x="6284913" y="2438400"/>
            <a:ext cx="0" cy="2895600"/>
          </a:xfrm>
          <a:prstGeom prst="line">
            <a:avLst/>
          </a:prstGeom>
          <a:noFill/>
          <a:ln w="76200">
            <a:solidFill>
              <a:srgbClr val="00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Text Box 44"/>
          <p:cNvSpPr txBox="1">
            <a:spLocks noChangeArrowheads="1"/>
          </p:cNvSpPr>
          <p:nvPr/>
        </p:nvSpPr>
        <p:spPr bwMode="auto">
          <a:xfrm>
            <a:off x="5218113" y="5486400"/>
            <a:ext cx="1947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solidFill>
                  <a:schemeClr val="accent2"/>
                </a:solidFill>
              </a:rPr>
              <a:t>40 year flood</a:t>
            </a:r>
          </a:p>
        </p:txBody>
      </p:sp>
      <p:sp>
        <p:nvSpPr>
          <p:cNvPr id="25645" name="Text Box 45"/>
          <p:cNvSpPr txBox="1">
            <a:spLocks noChangeArrowheads="1"/>
          </p:cNvSpPr>
          <p:nvPr/>
        </p:nvSpPr>
        <p:spPr bwMode="auto">
          <a:xfrm>
            <a:off x="1371600" y="2514600"/>
            <a:ext cx="2384425"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4000" b="0">
                <a:solidFill>
                  <a:srgbClr val="FF0000"/>
                </a:solidFill>
              </a:rPr>
              <a:t>NO SALE</a:t>
            </a:r>
          </a:p>
        </p:txBody>
      </p:sp>
      <p:sp>
        <p:nvSpPr>
          <p:cNvPr id="59409" name="Text Box 49"/>
          <p:cNvSpPr txBox="1">
            <a:spLocks noChangeArrowheads="1"/>
          </p:cNvSpPr>
          <p:nvPr/>
        </p:nvSpPr>
        <p:spPr bwMode="auto">
          <a:xfrm>
            <a:off x="2590800" y="5943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b="0"/>
              <a:t>Recurrence Interval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1+#ppt_w/2"/>
                                          </p:val>
                                        </p:tav>
                                        <p:tav tm="100000">
                                          <p:val>
                                            <p:strVal val="#ppt_x"/>
                                          </p:val>
                                        </p:tav>
                                      </p:tavLst>
                                    </p:anim>
                                    <p:anim calcmode="lin" valueType="num">
                                      <p:cBhvr additive="base">
                                        <p:cTn id="8" dur="500" fill="hold"/>
                                        <p:tgtEl>
                                          <p:spTgt spid="2560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628"/>
                                        </p:tgtEl>
                                        <p:attrNameLst>
                                          <p:attrName>style.visibility</p:attrName>
                                        </p:attrNameLst>
                                      </p:cBhvr>
                                      <p:to>
                                        <p:strVal val="visible"/>
                                      </p:to>
                                    </p:set>
                                    <p:animEffect transition="in" filter="fade">
                                      <p:cBhvr>
                                        <p:cTn id="12" dur="2000"/>
                                        <p:tgtEl>
                                          <p:spTgt spid="25628"/>
                                        </p:tgtEl>
                                      </p:cBhvr>
                                    </p:animEffect>
                                  </p:childTnLst>
                                </p:cTn>
                              </p:par>
                            </p:childTnLst>
                          </p:cTn>
                        </p:par>
                        <p:par>
                          <p:cTn id="13" fill="hold" nodeType="afterGroup">
                            <p:stCondLst>
                              <p:cond delay="25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par>
                          <p:cTn id="16" fill="hold" nodeType="afterGroup">
                            <p:stCondLst>
                              <p:cond delay="30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3500"/>
                            </p:stCondLst>
                            <p:childTnLst>
                              <p:par>
                                <p:cTn id="22" presetID="1" presetClass="entr" presetSubtype="0" fill="hold" grpId="0" nodeType="afterEffect">
                                  <p:stCondLst>
                                    <p:cond delay="0"/>
                                  </p:stCondLst>
                                  <p:childTnLst>
                                    <p:set>
                                      <p:cBhvr>
                                        <p:cTn id="23" dur="1" fill="hold">
                                          <p:stCondLst>
                                            <p:cond delay="499"/>
                                          </p:stCondLst>
                                        </p:cTn>
                                        <p:tgtEl>
                                          <p:spTgt spid="2563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2563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25641"/>
                                        </p:tgtEl>
                                        <p:attrNameLst>
                                          <p:attrName>style.visibility</p:attrName>
                                        </p:attrNameLst>
                                      </p:cBhvr>
                                      <p:to>
                                        <p:strVal val="visible"/>
                                      </p:to>
                                    </p:se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5642"/>
                                        </p:tgtEl>
                                        <p:attrNameLst>
                                          <p:attrName>style.visibility</p:attrName>
                                        </p:attrNameLst>
                                      </p:cBhvr>
                                      <p:to>
                                        <p:strVal val="visible"/>
                                      </p:to>
                                    </p:set>
                                    <p:animEffect transition="in" filter="wipe(left)">
                                      <p:cBhvr>
                                        <p:cTn id="45" dur="500"/>
                                        <p:tgtEl>
                                          <p:spTgt spid="25642"/>
                                        </p:tgtEl>
                                      </p:cBhvr>
                                    </p:animEffect>
                                  </p:childTnLst>
                                </p:cTn>
                              </p:par>
                            </p:childTnLst>
                          </p:cTn>
                        </p:par>
                        <p:par>
                          <p:cTn id="46" fill="hold" nodeType="afterGroup">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25643"/>
                                        </p:tgtEl>
                                        <p:attrNameLst>
                                          <p:attrName>style.visibility</p:attrName>
                                        </p:attrNameLst>
                                      </p:cBhvr>
                                      <p:to>
                                        <p:strVal val="visible"/>
                                      </p:to>
                                    </p:set>
                                    <p:animEffect transition="in" filter="wipe(up)">
                                      <p:cBhvr>
                                        <p:cTn id="49" dur="500"/>
                                        <p:tgtEl>
                                          <p:spTgt spid="256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5644"/>
                                        </p:tgtEl>
                                        <p:attrNameLst>
                                          <p:attrName>style.visibility</p:attrName>
                                        </p:attrNameLst>
                                      </p:cBhvr>
                                      <p:to>
                                        <p:strVal val="visible"/>
                                      </p:to>
                                    </p:set>
                                    <p:anim calcmode="discrete" valueType="clr">
                                      <p:cBhvr override="childStyle">
                                        <p:cTn id="54" dur="80"/>
                                        <p:tgtEl>
                                          <p:spTgt spid="2564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5644"/>
                                        </p:tgtEl>
                                        <p:attrNameLst>
                                          <p:attrName>fillcolor</p:attrName>
                                        </p:attrNameLst>
                                      </p:cBhvr>
                                      <p:tavLst>
                                        <p:tav tm="0">
                                          <p:val>
                                            <p:clrVal>
                                              <a:schemeClr val="accent2"/>
                                            </p:clrVal>
                                          </p:val>
                                        </p:tav>
                                        <p:tav tm="50000">
                                          <p:val>
                                            <p:clrVal>
                                              <a:schemeClr val="hlink"/>
                                            </p:clrVal>
                                          </p:val>
                                        </p:tav>
                                      </p:tavLst>
                                    </p:anim>
                                    <p:set>
                                      <p:cBhvr>
                                        <p:cTn id="56" dur="80"/>
                                        <p:tgtEl>
                                          <p:spTgt spid="25644"/>
                                        </p:tgtEl>
                                        <p:attrNameLst>
                                          <p:attrName>fill.type</p:attrName>
                                        </p:attrNameLst>
                                      </p:cBhvr>
                                      <p:to>
                                        <p:strVal val="solid"/>
                                      </p:to>
                                    </p:set>
                                  </p:childTnLst>
                                </p:cTn>
                              </p:par>
                            </p:childTnLst>
                          </p:cTn>
                        </p:par>
                        <p:par>
                          <p:cTn id="57" fill="hold" nodeType="afterGroup">
                            <p:stCondLst>
                              <p:cond delay="480"/>
                            </p:stCondLst>
                            <p:childTnLst>
                              <p:par>
                                <p:cTn id="58" presetID="29" presetClass="entr" presetSubtype="0" fill="hold" grpId="0" nodeType="afterEffect">
                                  <p:stCondLst>
                                    <p:cond delay="0"/>
                                  </p:stCondLst>
                                  <p:childTnLst>
                                    <p:set>
                                      <p:cBhvr>
                                        <p:cTn id="59" dur="1" fill="hold">
                                          <p:stCondLst>
                                            <p:cond delay="0"/>
                                          </p:stCondLst>
                                        </p:cTn>
                                        <p:tgtEl>
                                          <p:spTgt spid="25645"/>
                                        </p:tgtEl>
                                        <p:attrNameLst>
                                          <p:attrName>style.visibility</p:attrName>
                                        </p:attrNameLst>
                                      </p:cBhvr>
                                      <p:to>
                                        <p:strVal val="visible"/>
                                      </p:to>
                                    </p:set>
                                    <p:anim calcmode="lin" valueType="num">
                                      <p:cBhvr>
                                        <p:cTn id="60" dur="1000" fill="hold"/>
                                        <p:tgtEl>
                                          <p:spTgt spid="25645"/>
                                        </p:tgtEl>
                                        <p:attrNameLst>
                                          <p:attrName>ppt_x</p:attrName>
                                        </p:attrNameLst>
                                      </p:cBhvr>
                                      <p:tavLst>
                                        <p:tav tm="0">
                                          <p:val>
                                            <p:strVal val="#ppt_x-.2"/>
                                          </p:val>
                                        </p:tav>
                                        <p:tav tm="100000">
                                          <p:val>
                                            <p:strVal val="#ppt_x"/>
                                          </p:val>
                                        </p:tav>
                                      </p:tavLst>
                                    </p:anim>
                                    <p:anim calcmode="lin" valueType="num">
                                      <p:cBhvr>
                                        <p:cTn id="61" dur="1000" fill="hold"/>
                                        <p:tgtEl>
                                          <p:spTgt spid="2564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8" grpId="0" autoUpdateAnimBg="0"/>
      <p:bldP spid="25633" grpId="0" animBg="1"/>
      <p:bldP spid="25637" grpId="0" animBg="1"/>
      <p:bldP spid="25641" grpId="0" animBg="1"/>
      <p:bldP spid="25642" grpId="0" animBg="1"/>
      <p:bldP spid="25643" grpId="0" animBg="1"/>
      <p:bldP spid="25644" grpId="0" autoUpdateAnimBg="0"/>
      <p:bldP spid="2564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4"/>
          <p:cNvSpPr>
            <a:spLocks noChangeArrowheads="1"/>
          </p:cNvSpPr>
          <p:nvPr/>
        </p:nvSpPr>
        <p:spPr bwMode="auto">
          <a:xfrm>
            <a:off x="190500" y="228600"/>
            <a:ext cx="87630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2743200"/>
            <a:ext cx="45069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2952750" y="228600"/>
            <a:ext cx="3489325"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4000" b="0"/>
              <a:t>Dream Home?</a:t>
            </a:r>
          </a:p>
        </p:txBody>
      </p:sp>
      <p:sp>
        <p:nvSpPr>
          <p:cNvPr id="26629" name="Text Box 5"/>
          <p:cNvSpPr txBox="1">
            <a:spLocks noChangeArrowheads="1"/>
          </p:cNvSpPr>
          <p:nvPr/>
        </p:nvSpPr>
        <p:spPr bwMode="auto">
          <a:xfrm>
            <a:off x="0" y="914400"/>
            <a:ext cx="9144000" cy="457200"/>
          </a:xfrm>
          <a:prstGeom prst="rect">
            <a:avLst/>
          </a:prstGeom>
          <a:noFill/>
          <a:ln w="9525">
            <a:noFill/>
            <a:miter lim="800000"/>
            <a:headEnd/>
            <a:tailEnd/>
          </a:ln>
          <a:effectLst/>
        </p:spPr>
        <p:txBody>
          <a:bodyPr>
            <a:spAutoFit/>
          </a:bodyPr>
          <a:lstStyle/>
          <a:p>
            <a:pPr algn="ctr" eaLnBrk="0" hangingPunct="0">
              <a:defRPr/>
            </a:pPr>
            <a:r>
              <a:rPr lang="en-US" sz="2400" b="0">
                <a:solidFill>
                  <a:schemeClr val="accent2"/>
                </a:solidFill>
                <a:effectLst>
                  <a:outerShdw blurRad="38100" dist="38100" dir="2700000" algn="tl">
                    <a:srgbClr val="000000"/>
                  </a:outerShdw>
                </a:effectLst>
              </a:rPr>
              <a:t>What is the probability of this house drowning while you own it?</a:t>
            </a:r>
          </a:p>
        </p:txBody>
      </p:sp>
      <p:grpSp>
        <p:nvGrpSpPr>
          <p:cNvPr id="2" name="Group 6"/>
          <p:cNvGrpSpPr>
            <a:grpSpLocks/>
          </p:cNvGrpSpPr>
          <p:nvPr/>
        </p:nvGrpSpPr>
        <p:grpSpPr bwMode="auto">
          <a:xfrm>
            <a:off x="2193925" y="1614488"/>
            <a:ext cx="4856163" cy="595312"/>
            <a:chOff x="2208" y="3408"/>
            <a:chExt cx="3059" cy="375"/>
          </a:xfrm>
        </p:grpSpPr>
        <p:sp>
          <p:nvSpPr>
            <p:cNvPr id="26631" name="Text Box 7"/>
            <p:cNvSpPr txBox="1">
              <a:spLocks noChangeArrowheads="1"/>
            </p:cNvSpPr>
            <p:nvPr/>
          </p:nvSpPr>
          <p:spPr bwMode="auto">
            <a:xfrm>
              <a:off x="2208" y="3552"/>
              <a:ext cx="2640" cy="231"/>
            </a:xfrm>
            <a:prstGeom prst="rect">
              <a:avLst/>
            </a:prstGeom>
            <a:noFill/>
            <a:ln w="9525">
              <a:noFill/>
              <a:miter lim="800000"/>
              <a:headEnd/>
              <a:tailEnd/>
            </a:ln>
            <a:effectLst/>
          </p:spPr>
          <p:txBody>
            <a:bodyPr wrap="none">
              <a:spAutoFit/>
            </a:bodyPr>
            <a:lstStyle/>
            <a:p>
              <a:pPr eaLnBrk="0" hangingPunct="0">
                <a:defRPr/>
              </a:pPr>
              <a:r>
                <a:rPr lang="en-US" b="0">
                  <a:solidFill>
                    <a:schemeClr val="accent2"/>
                  </a:solidFill>
                  <a:effectLst>
                    <a:outerShdw blurRad="38100" dist="38100" dir="2700000" algn="tl">
                      <a:srgbClr val="000000"/>
                    </a:outerShdw>
                  </a:effectLst>
                </a:rPr>
                <a:t>Probability</a:t>
              </a:r>
              <a:r>
                <a:rPr lang="en-US" b="0"/>
                <a:t> = 1 - (1 - (1 / </a:t>
              </a:r>
              <a:r>
                <a:rPr lang="en-US" b="0">
                  <a:solidFill>
                    <a:srgbClr val="006600"/>
                  </a:solidFill>
                  <a:effectLst>
                    <a:outerShdw blurRad="38100" dist="38100" dir="2700000" algn="tl">
                      <a:srgbClr val="000000"/>
                    </a:outerShdw>
                  </a:effectLst>
                </a:rPr>
                <a:t>return interval</a:t>
              </a:r>
              <a:r>
                <a:rPr lang="en-US" b="0"/>
                <a:t>))</a:t>
              </a:r>
            </a:p>
          </p:txBody>
        </p:sp>
        <p:sp>
          <p:nvSpPr>
            <p:cNvPr id="26632" name="Text Box 8"/>
            <p:cNvSpPr txBox="1">
              <a:spLocks noChangeArrowheads="1"/>
            </p:cNvSpPr>
            <p:nvPr/>
          </p:nvSpPr>
          <p:spPr bwMode="auto">
            <a:xfrm>
              <a:off x="4729" y="3408"/>
              <a:ext cx="538" cy="326"/>
            </a:xfrm>
            <a:prstGeom prst="rect">
              <a:avLst/>
            </a:prstGeom>
            <a:noFill/>
            <a:ln w="9525">
              <a:noFill/>
              <a:miter lim="800000"/>
              <a:headEnd/>
              <a:tailEnd/>
            </a:ln>
            <a:effectLst/>
          </p:spPr>
          <p:txBody>
            <a:bodyPr wrap="none">
              <a:spAutoFit/>
            </a:bodyPr>
            <a:lstStyle/>
            <a:p>
              <a:pPr eaLnBrk="0" hangingPunct="0">
                <a:defRPr/>
              </a:pPr>
              <a:r>
                <a:rPr lang="en-US" sz="1400" b="0">
                  <a:solidFill>
                    <a:srgbClr val="CC0099"/>
                  </a:solidFill>
                  <a:effectLst>
                    <a:outerShdw blurRad="38100" dist="38100" dir="2700000" algn="tl">
                      <a:srgbClr val="000000"/>
                    </a:outerShdw>
                  </a:effectLst>
                </a:rPr>
                <a:t>elapsed </a:t>
              </a:r>
            </a:p>
            <a:p>
              <a:pPr eaLnBrk="0" hangingPunct="0">
                <a:defRPr/>
              </a:pPr>
              <a:r>
                <a:rPr lang="en-US" sz="1400" b="0">
                  <a:solidFill>
                    <a:srgbClr val="CC0099"/>
                  </a:solidFill>
                  <a:effectLst>
                    <a:outerShdw blurRad="38100" dist="38100" dir="2700000" algn="tl">
                      <a:srgbClr val="000000"/>
                    </a:outerShdw>
                  </a:effectLst>
                </a:rPr>
                <a:t>interval</a:t>
              </a:r>
            </a:p>
          </p:txBody>
        </p:sp>
      </p:grpSp>
      <p:grpSp>
        <p:nvGrpSpPr>
          <p:cNvPr id="3" name="Group 9"/>
          <p:cNvGrpSpPr>
            <a:grpSpLocks/>
          </p:cNvGrpSpPr>
          <p:nvPr/>
        </p:nvGrpSpPr>
        <p:grpSpPr bwMode="auto">
          <a:xfrm>
            <a:off x="2362200" y="2209800"/>
            <a:ext cx="4495800" cy="442913"/>
            <a:chOff x="2016" y="1296"/>
            <a:chExt cx="2832" cy="279"/>
          </a:xfrm>
        </p:grpSpPr>
        <p:sp>
          <p:nvSpPr>
            <p:cNvPr id="26634" name="Text Box 10"/>
            <p:cNvSpPr txBox="1">
              <a:spLocks noChangeArrowheads="1"/>
            </p:cNvSpPr>
            <p:nvPr/>
          </p:nvSpPr>
          <p:spPr bwMode="auto">
            <a:xfrm>
              <a:off x="2016" y="1344"/>
              <a:ext cx="1960" cy="231"/>
            </a:xfrm>
            <a:prstGeom prst="rect">
              <a:avLst/>
            </a:prstGeom>
            <a:noFill/>
            <a:ln w="9525">
              <a:noFill/>
              <a:miter lim="800000"/>
              <a:headEnd/>
              <a:tailEnd/>
            </a:ln>
            <a:effectLst/>
          </p:spPr>
          <p:txBody>
            <a:bodyPr wrap="none">
              <a:spAutoFit/>
            </a:bodyPr>
            <a:lstStyle/>
            <a:p>
              <a:pPr eaLnBrk="0" hangingPunct="0">
                <a:defRPr/>
              </a:pPr>
              <a:r>
                <a:rPr lang="en-US" b="0">
                  <a:solidFill>
                    <a:schemeClr val="accent2"/>
                  </a:solidFill>
                  <a:effectLst>
                    <a:outerShdw blurRad="38100" dist="38100" dir="2700000" algn="tl">
                      <a:srgbClr val="000000"/>
                    </a:outerShdw>
                  </a:effectLst>
                </a:rPr>
                <a:t>Probability</a:t>
              </a:r>
              <a:r>
                <a:rPr lang="en-US" b="0"/>
                <a:t> = 1 - (1 - (1 / </a:t>
              </a:r>
              <a:r>
                <a:rPr lang="en-US" b="0">
                  <a:solidFill>
                    <a:srgbClr val="006600"/>
                  </a:solidFill>
                  <a:effectLst>
                    <a:outerShdw blurRad="38100" dist="38100" dir="2700000" algn="tl">
                      <a:srgbClr val="000000"/>
                    </a:outerShdw>
                  </a:effectLst>
                </a:rPr>
                <a:t>40</a:t>
              </a:r>
              <a:r>
                <a:rPr lang="en-US" b="0"/>
                <a:t> ))</a:t>
              </a:r>
            </a:p>
          </p:txBody>
        </p:sp>
        <p:sp>
          <p:nvSpPr>
            <p:cNvPr id="26635" name="Text Box 11"/>
            <p:cNvSpPr txBox="1">
              <a:spLocks noChangeArrowheads="1"/>
            </p:cNvSpPr>
            <p:nvPr/>
          </p:nvSpPr>
          <p:spPr bwMode="auto">
            <a:xfrm>
              <a:off x="3872" y="1296"/>
              <a:ext cx="544" cy="192"/>
            </a:xfrm>
            <a:prstGeom prst="rect">
              <a:avLst/>
            </a:prstGeom>
            <a:noFill/>
            <a:ln w="9525">
              <a:noFill/>
              <a:miter lim="800000"/>
              <a:headEnd/>
              <a:tailEnd/>
            </a:ln>
            <a:effectLst/>
          </p:spPr>
          <p:txBody>
            <a:bodyPr wrap="none">
              <a:spAutoFit/>
            </a:bodyPr>
            <a:lstStyle/>
            <a:p>
              <a:pPr eaLnBrk="0" hangingPunct="0">
                <a:defRPr/>
              </a:pPr>
              <a:r>
                <a:rPr lang="en-US" sz="1400" b="0">
                  <a:solidFill>
                    <a:srgbClr val="CC0099"/>
                  </a:solidFill>
                  <a:effectLst>
                    <a:outerShdw blurRad="38100" dist="38100" dir="2700000" algn="tl">
                      <a:srgbClr val="000000"/>
                    </a:outerShdw>
                  </a:effectLst>
                </a:rPr>
                <a:t>20 years</a:t>
              </a:r>
            </a:p>
          </p:txBody>
        </p:sp>
        <p:sp>
          <p:nvSpPr>
            <p:cNvPr id="26636" name="Text Box 12"/>
            <p:cNvSpPr txBox="1">
              <a:spLocks noChangeArrowheads="1"/>
            </p:cNvSpPr>
            <p:nvPr/>
          </p:nvSpPr>
          <p:spPr bwMode="auto">
            <a:xfrm>
              <a:off x="4320" y="1344"/>
              <a:ext cx="528" cy="231"/>
            </a:xfrm>
            <a:prstGeom prst="rect">
              <a:avLst/>
            </a:prstGeom>
            <a:noFill/>
            <a:ln w="9525">
              <a:noFill/>
              <a:miter lim="800000"/>
              <a:headEnd/>
              <a:tailEnd/>
            </a:ln>
            <a:effectLst/>
          </p:spPr>
          <p:txBody>
            <a:bodyPr wrap="none">
              <a:spAutoFit/>
            </a:bodyPr>
            <a:lstStyle/>
            <a:p>
              <a:pPr eaLnBrk="0" hangingPunct="0">
                <a:defRPr/>
              </a:pPr>
              <a:r>
                <a:rPr lang="en-US" b="0"/>
                <a:t>= </a:t>
              </a:r>
              <a:r>
                <a:rPr lang="en-US" b="0">
                  <a:solidFill>
                    <a:schemeClr val="accent2"/>
                  </a:solidFill>
                  <a:effectLst>
                    <a:outerShdw blurRad="38100" dist="38100" dir="2700000" algn="tl">
                      <a:srgbClr val="000000"/>
                    </a:outerShdw>
                  </a:effectLst>
                </a:rPr>
                <a:t>40%</a:t>
              </a:r>
            </a:p>
          </p:txBody>
        </p:sp>
      </p:grpSp>
      <p:sp>
        <p:nvSpPr>
          <p:cNvPr id="26638" name="Text Box 14"/>
          <p:cNvSpPr txBox="1">
            <a:spLocks noChangeArrowheads="1"/>
          </p:cNvSpPr>
          <p:nvPr/>
        </p:nvSpPr>
        <p:spPr bwMode="auto">
          <a:xfrm>
            <a:off x="838200" y="3168650"/>
            <a:ext cx="1600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0">
                <a:solidFill>
                  <a:srgbClr val="CC0099"/>
                </a:solidFill>
                <a:effectLst>
                  <a:outerShdw blurRad="38100" dist="38100" dir="2700000" algn="tl">
                    <a:srgbClr val="000000"/>
                  </a:outerShdw>
                </a:effectLst>
              </a:rPr>
              <a:t>Elapsed Interval (yrs)</a:t>
            </a:r>
          </a:p>
        </p:txBody>
      </p:sp>
      <p:sp>
        <p:nvSpPr>
          <p:cNvPr id="26639" name="Text Box 15"/>
          <p:cNvSpPr txBox="1">
            <a:spLocks noChangeArrowheads="1"/>
          </p:cNvSpPr>
          <p:nvPr/>
        </p:nvSpPr>
        <p:spPr bwMode="auto">
          <a:xfrm>
            <a:off x="2438400" y="3168650"/>
            <a:ext cx="1600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0">
                <a:solidFill>
                  <a:schemeClr val="accent2"/>
                </a:solidFill>
                <a:effectLst>
                  <a:outerShdw blurRad="38100" dist="38100" dir="2700000" algn="tl">
                    <a:srgbClr val="000000"/>
                  </a:outerShdw>
                </a:effectLst>
              </a:rPr>
              <a:t>Flood Probability</a:t>
            </a:r>
          </a:p>
        </p:txBody>
      </p:sp>
      <p:sp>
        <p:nvSpPr>
          <p:cNvPr id="26640" name="Line 16"/>
          <p:cNvSpPr>
            <a:spLocks noChangeShapeType="1"/>
          </p:cNvSpPr>
          <p:nvPr/>
        </p:nvSpPr>
        <p:spPr bwMode="auto">
          <a:xfrm>
            <a:off x="1066800" y="38100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Text Box 17"/>
          <p:cNvSpPr txBox="1">
            <a:spLocks noChangeArrowheads="1"/>
          </p:cNvSpPr>
          <p:nvPr/>
        </p:nvSpPr>
        <p:spPr bwMode="auto">
          <a:xfrm>
            <a:off x="1355725" y="3759200"/>
            <a:ext cx="565150" cy="2289175"/>
          </a:xfrm>
          <a:prstGeom prst="rect">
            <a:avLst/>
          </a:prstGeom>
          <a:noFill/>
          <a:ln w="9525">
            <a:noFill/>
            <a:miter lim="800000"/>
            <a:headEnd/>
            <a:tailEnd/>
          </a:ln>
          <a:effectLst/>
        </p:spPr>
        <p:txBody>
          <a:bodyPr wrap="none">
            <a:spAutoFit/>
          </a:bodyPr>
          <a:lstStyle/>
          <a:p>
            <a:pPr algn="r" eaLnBrk="0" hangingPunct="0">
              <a:defRPr/>
            </a:pPr>
            <a:r>
              <a:rPr lang="en-US" b="0">
                <a:solidFill>
                  <a:srgbClr val="CC0099"/>
                </a:solidFill>
                <a:effectLst>
                  <a:outerShdw blurRad="38100" dist="38100" dir="2700000" algn="tl">
                    <a:srgbClr val="000000"/>
                  </a:outerShdw>
                </a:effectLst>
              </a:rPr>
              <a:t>5</a:t>
            </a:r>
          </a:p>
          <a:p>
            <a:pPr algn="r" eaLnBrk="0" hangingPunct="0">
              <a:defRPr/>
            </a:pPr>
            <a:r>
              <a:rPr lang="en-US" b="0">
                <a:solidFill>
                  <a:srgbClr val="CC0099"/>
                </a:solidFill>
                <a:effectLst>
                  <a:outerShdw blurRad="38100" dist="38100" dir="2700000" algn="tl">
                    <a:srgbClr val="000000"/>
                  </a:outerShdw>
                </a:effectLst>
              </a:rPr>
              <a:t>10</a:t>
            </a:r>
          </a:p>
          <a:p>
            <a:pPr algn="r" eaLnBrk="0" hangingPunct="0">
              <a:defRPr/>
            </a:pPr>
            <a:r>
              <a:rPr lang="en-US" b="0">
                <a:solidFill>
                  <a:srgbClr val="CC0099"/>
                </a:solidFill>
                <a:effectLst>
                  <a:outerShdw blurRad="38100" dist="38100" dir="2700000" algn="tl">
                    <a:srgbClr val="000000"/>
                  </a:outerShdw>
                </a:effectLst>
              </a:rPr>
              <a:t>15</a:t>
            </a:r>
          </a:p>
          <a:p>
            <a:pPr algn="r" eaLnBrk="0" hangingPunct="0">
              <a:defRPr/>
            </a:pPr>
            <a:r>
              <a:rPr lang="en-US" b="0">
                <a:solidFill>
                  <a:srgbClr val="CC0099"/>
                </a:solidFill>
                <a:effectLst>
                  <a:outerShdw blurRad="38100" dist="38100" dir="2700000" algn="tl">
                    <a:srgbClr val="000000"/>
                  </a:outerShdw>
                </a:effectLst>
              </a:rPr>
              <a:t>20</a:t>
            </a:r>
          </a:p>
          <a:p>
            <a:pPr algn="r" eaLnBrk="0" hangingPunct="0">
              <a:defRPr/>
            </a:pPr>
            <a:r>
              <a:rPr lang="en-US" b="0">
                <a:solidFill>
                  <a:srgbClr val="CC0099"/>
                </a:solidFill>
                <a:effectLst>
                  <a:outerShdw blurRad="38100" dist="38100" dir="2700000" algn="tl">
                    <a:srgbClr val="000000"/>
                  </a:outerShdw>
                </a:effectLst>
              </a:rPr>
              <a:t>40</a:t>
            </a:r>
          </a:p>
          <a:p>
            <a:pPr algn="r" eaLnBrk="0" hangingPunct="0">
              <a:defRPr/>
            </a:pPr>
            <a:r>
              <a:rPr lang="en-US" b="0">
                <a:solidFill>
                  <a:srgbClr val="CC0099"/>
                </a:solidFill>
                <a:effectLst>
                  <a:outerShdw blurRad="38100" dist="38100" dir="2700000" algn="tl">
                    <a:srgbClr val="000000"/>
                  </a:outerShdw>
                </a:effectLst>
              </a:rPr>
              <a:t>60</a:t>
            </a:r>
          </a:p>
          <a:p>
            <a:pPr algn="r" eaLnBrk="0" hangingPunct="0">
              <a:defRPr/>
            </a:pPr>
            <a:r>
              <a:rPr lang="en-US" b="0">
                <a:solidFill>
                  <a:srgbClr val="CC0099"/>
                </a:solidFill>
                <a:effectLst>
                  <a:outerShdw blurRad="38100" dist="38100" dir="2700000" algn="tl">
                    <a:srgbClr val="000000"/>
                  </a:outerShdw>
                </a:effectLst>
              </a:rPr>
              <a:t>100</a:t>
            </a:r>
          </a:p>
          <a:p>
            <a:pPr algn="r" eaLnBrk="0" hangingPunct="0">
              <a:defRPr/>
            </a:pPr>
            <a:r>
              <a:rPr lang="en-US" b="0">
                <a:solidFill>
                  <a:srgbClr val="CC0099"/>
                </a:solidFill>
                <a:effectLst>
                  <a:outerShdw blurRad="38100" dist="38100" dir="2700000" algn="tl">
                    <a:srgbClr val="000000"/>
                  </a:outerShdw>
                </a:effectLst>
              </a:rPr>
              <a:t>120</a:t>
            </a:r>
          </a:p>
        </p:txBody>
      </p:sp>
      <p:sp>
        <p:nvSpPr>
          <p:cNvPr id="26642" name="Text Box 18"/>
          <p:cNvSpPr txBox="1">
            <a:spLocks noChangeArrowheads="1"/>
          </p:cNvSpPr>
          <p:nvPr/>
        </p:nvSpPr>
        <p:spPr bwMode="auto">
          <a:xfrm>
            <a:off x="2917825" y="3759200"/>
            <a:ext cx="641350" cy="2289175"/>
          </a:xfrm>
          <a:prstGeom prst="rect">
            <a:avLst/>
          </a:prstGeom>
          <a:noFill/>
          <a:ln w="9525">
            <a:noFill/>
            <a:miter lim="800000"/>
            <a:headEnd/>
            <a:tailEnd/>
          </a:ln>
          <a:effectLst/>
        </p:spPr>
        <p:txBody>
          <a:bodyPr wrap="none">
            <a:spAutoFit/>
          </a:bodyPr>
          <a:lstStyle/>
          <a:p>
            <a:pPr algn="r" eaLnBrk="0" hangingPunct="0">
              <a:defRPr/>
            </a:pPr>
            <a:r>
              <a:rPr lang="en-US" b="0">
                <a:solidFill>
                  <a:schemeClr val="accent2"/>
                </a:solidFill>
                <a:effectLst>
                  <a:outerShdw blurRad="38100" dist="38100" dir="2700000" algn="tl">
                    <a:srgbClr val="000000"/>
                  </a:outerShdw>
                </a:effectLst>
              </a:rPr>
              <a:t>12%</a:t>
            </a:r>
          </a:p>
          <a:p>
            <a:pPr algn="r" eaLnBrk="0" hangingPunct="0">
              <a:defRPr/>
            </a:pPr>
            <a:r>
              <a:rPr lang="en-US" b="0">
                <a:solidFill>
                  <a:schemeClr val="accent2"/>
                </a:solidFill>
                <a:effectLst>
                  <a:outerShdw blurRad="38100" dist="38100" dir="2700000" algn="tl">
                    <a:srgbClr val="000000"/>
                  </a:outerShdw>
                </a:effectLst>
              </a:rPr>
              <a:t>22%</a:t>
            </a:r>
          </a:p>
          <a:p>
            <a:pPr algn="r" eaLnBrk="0" hangingPunct="0">
              <a:defRPr/>
            </a:pPr>
            <a:r>
              <a:rPr lang="en-US" b="0">
                <a:solidFill>
                  <a:schemeClr val="accent2"/>
                </a:solidFill>
                <a:effectLst>
                  <a:outerShdw blurRad="38100" dist="38100" dir="2700000" algn="tl">
                    <a:srgbClr val="000000"/>
                  </a:outerShdw>
                </a:effectLst>
              </a:rPr>
              <a:t>32%</a:t>
            </a:r>
          </a:p>
          <a:p>
            <a:pPr algn="r" eaLnBrk="0" hangingPunct="0">
              <a:defRPr/>
            </a:pPr>
            <a:r>
              <a:rPr lang="en-US" b="0">
                <a:solidFill>
                  <a:schemeClr val="accent2"/>
                </a:solidFill>
                <a:effectLst>
                  <a:outerShdw blurRad="38100" dist="38100" dir="2700000" algn="tl">
                    <a:srgbClr val="000000"/>
                  </a:outerShdw>
                </a:effectLst>
              </a:rPr>
              <a:t>40%</a:t>
            </a:r>
          </a:p>
          <a:p>
            <a:pPr algn="r" eaLnBrk="0" hangingPunct="0">
              <a:defRPr/>
            </a:pPr>
            <a:r>
              <a:rPr lang="en-US" b="0">
                <a:solidFill>
                  <a:schemeClr val="accent2"/>
                </a:solidFill>
                <a:effectLst>
                  <a:outerShdw blurRad="38100" dist="38100" dir="2700000" algn="tl">
                    <a:srgbClr val="000000"/>
                  </a:outerShdw>
                </a:effectLst>
              </a:rPr>
              <a:t>64%</a:t>
            </a:r>
          </a:p>
          <a:p>
            <a:pPr algn="r" eaLnBrk="0" hangingPunct="0">
              <a:defRPr/>
            </a:pPr>
            <a:r>
              <a:rPr lang="en-US" b="0">
                <a:solidFill>
                  <a:schemeClr val="accent2"/>
                </a:solidFill>
                <a:effectLst>
                  <a:outerShdw blurRad="38100" dist="38100" dir="2700000" algn="tl">
                    <a:srgbClr val="000000"/>
                  </a:outerShdw>
                </a:effectLst>
              </a:rPr>
              <a:t>78%</a:t>
            </a:r>
          </a:p>
          <a:p>
            <a:pPr algn="r" eaLnBrk="0" hangingPunct="0">
              <a:defRPr/>
            </a:pPr>
            <a:r>
              <a:rPr lang="en-US" b="0">
                <a:solidFill>
                  <a:schemeClr val="accent2"/>
                </a:solidFill>
                <a:effectLst>
                  <a:outerShdw blurRad="38100" dist="38100" dir="2700000" algn="tl">
                    <a:srgbClr val="000000"/>
                  </a:outerShdw>
                </a:effectLst>
              </a:rPr>
              <a:t>92%</a:t>
            </a:r>
          </a:p>
          <a:p>
            <a:pPr algn="r" eaLnBrk="0" hangingPunct="0">
              <a:defRPr/>
            </a:pPr>
            <a:r>
              <a:rPr lang="en-US" b="0">
                <a:solidFill>
                  <a:schemeClr val="accent2"/>
                </a:solidFill>
                <a:effectLst>
                  <a:outerShdw blurRad="38100" dist="38100" dir="2700000" algn="tl">
                    <a:srgbClr val="000000"/>
                  </a:outerShdw>
                </a:effectLst>
              </a:rPr>
              <a:t>95%</a:t>
            </a:r>
          </a:p>
        </p:txBody>
      </p:sp>
      <p:sp>
        <p:nvSpPr>
          <p:cNvPr id="26643" name="Line 19"/>
          <p:cNvSpPr>
            <a:spLocks noChangeShapeType="1"/>
          </p:cNvSpPr>
          <p:nvPr/>
        </p:nvSpPr>
        <p:spPr bwMode="auto">
          <a:xfrm>
            <a:off x="2438400" y="34290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20"/>
          <p:cNvSpPr>
            <a:spLocks noChangeShapeType="1"/>
          </p:cNvSpPr>
          <p:nvPr/>
        </p:nvSpPr>
        <p:spPr bwMode="auto">
          <a:xfrm>
            <a:off x="1066800" y="57150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ppt_x</p:attrName>
                                        </p:attrNameLst>
                                      </p:cBhvr>
                                      <p:tavLst>
                                        <p:tav tm="0">
                                          <p:val>
                                            <p:strVal val="#ppt_x-.2"/>
                                          </p:val>
                                        </p:tav>
                                        <p:tav tm="100000">
                                          <p:val>
                                            <p:strVal val="#ppt_x"/>
                                          </p:val>
                                        </p:tav>
                                      </p:tavLst>
                                    </p:anim>
                                    <p:anim calcmode="lin" valueType="num">
                                      <p:cBhvr>
                                        <p:cTn id="8" dur="1000" fill="hold"/>
                                        <p:tgtEl>
                                          <p:spTgt spid="266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9"/>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38"/>
                                        </p:tgtEl>
                                        <p:attrNameLst>
                                          <p:attrName>style.visibility</p:attrName>
                                        </p:attrNameLst>
                                      </p:cBhvr>
                                      <p:to>
                                        <p:strVal val="visible"/>
                                      </p:to>
                                    </p:set>
                                    <p:animEffect transition="in" filter="wipe(down)">
                                      <p:cBhvr>
                                        <p:cTn id="27" dur="500"/>
                                        <p:tgtEl>
                                          <p:spTgt spid="266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639"/>
                                        </p:tgtEl>
                                        <p:attrNameLst>
                                          <p:attrName>style.visibility</p:attrName>
                                        </p:attrNameLst>
                                      </p:cBhvr>
                                      <p:to>
                                        <p:strVal val="visible"/>
                                      </p:to>
                                    </p:set>
                                    <p:animEffect transition="in" filter="wipe(down)">
                                      <p:cBhvr>
                                        <p:cTn id="30" dur="500"/>
                                        <p:tgtEl>
                                          <p:spTgt spid="2663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640"/>
                                        </p:tgtEl>
                                        <p:attrNameLst>
                                          <p:attrName>style.visibility</p:attrName>
                                        </p:attrNameLst>
                                      </p:cBhvr>
                                      <p:to>
                                        <p:strVal val="visible"/>
                                      </p:to>
                                    </p:set>
                                    <p:animEffect transition="in" filter="wipe(down)">
                                      <p:cBhvr>
                                        <p:cTn id="33" dur="500"/>
                                        <p:tgtEl>
                                          <p:spTgt spid="26640"/>
                                        </p:tgtEl>
                                      </p:cBhvr>
                                    </p:animEffect>
                                  </p:childTnLst>
                                </p:cTn>
                              </p:par>
                              <p:par>
                                <p:cTn id="34" presetID="39" presetClass="entr" presetSubtype="0" accel="100000" fill="hold" grpId="1" nodeType="withEffect">
                                  <p:stCondLst>
                                    <p:cond delay="0"/>
                                  </p:stCondLst>
                                  <p:childTnLst>
                                    <p:set>
                                      <p:cBhvr>
                                        <p:cTn id="35" dur="1" fill="hold">
                                          <p:stCondLst>
                                            <p:cond delay="0"/>
                                          </p:stCondLst>
                                        </p:cTn>
                                        <p:tgtEl>
                                          <p:spTgt spid="26640"/>
                                        </p:tgtEl>
                                        <p:attrNameLst>
                                          <p:attrName>style.visibility</p:attrName>
                                        </p:attrNameLst>
                                      </p:cBhvr>
                                      <p:to>
                                        <p:strVal val="visible"/>
                                      </p:to>
                                    </p:set>
                                    <p:anim calcmode="lin" valueType="num">
                                      <p:cBhvr>
                                        <p:cTn id="36" dur="500" fill="hold"/>
                                        <p:tgtEl>
                                          <p:spTgt spid="26640"/>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6640"/>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6640"/>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6640"/>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26644"/>
                                        </p:tgtEl>
                                        <p:attrNameLst>
                                          <p:attrName>style.visibility</p:attrName>
                                        </p:attrNameLst>
                                      </p:cBhvr>
                                      <p:to>
                                        <p:strVal val="visible"/>
                                      </p:to>
                                    </p:set>
                                    <p:anim calcmode="lin" valueType="num">
                                      <p:cBhvr>
                                        <p:cTn id="42" dur="500" fill="hold"/>
                                        <p:tgtEl>
                                          <p:spTgt spid="26644"/>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6644"/>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6644"/>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6644"/>
                                        </p:tgtEl>
                                        <p:attrNameLst>
                                          <p:attrName>ppt_y</p:attrName>
                                        </p:attrNameLst>
                                      </p:cBhvr>
                                      <p:tavLst>
                                        <p:tav tm="0">
                                          <p:val>
                                            <p:strVal val="#ppt_y"/>
                                          </p:val>
                                        </p:tav>
                                        <p:tav tm="100000">
                                          <p:val>
                                            <p:strVal val="#ppt_y"/>
                                          </p:val>
                                        </p:tav>
                                      </p:tavLst>
                                    </p:anim>
                                  </p:childTnLst>
                                </p:cTn>
                              </p:par>
                              <p:par>
                                <p:cTn id="46" presetID="30" presetClass="entr" presetSubtype="0" fill="hold" grpId="0" nodeType="withEffect">
                                  <p:stCondLst>
                                    <p:cond delay="0"/>
                                  </p:stCondLst>
                                  <p:childTnLst>
                                    <p:set>
                                      <p:cBhvr>
                                        <p:cTn id="47" dur="1" fill="hold">
                                          <p:stCondLst>
                                            <p:cond delay="0"/>
                                          </p:stCondLst>
                                        </p:cTn>
                                        <p:tgtEl>
                                          <p:spTgt spid="26643"/>
                                        </p:tgtEl>
                                        <p:attrNameLst>
                                          <p:attrName>style.visibility</p:attrName>
                                        </p:attrNameLst>
                                      </p:cBhvr>
                                      <p:to>
                                        <p:strVal val="visible"/>
                                      </p:to>
                                    </p:set>
                                    <p:animEffect transition="in" filter="fade">
                                      <p:cBhvr>
                                        <p:cTn id="48" dur="800" decel="100000"/>
                                        <p:tgtEl>
                                          <p:spTgt spid="26643"/>
                                        </p:tgtEl>
                                      </p:cBhvr>
                                    </p:animEffect>
                                    <p:anim calcmode="lin" valueType="num">
                                      <p:cBhvr>
                                        <p:cTn id="49" dur="800" decel="100000" fill="hold"/>
                                        <p:tgtEl>
                                          <p:spTgt spid="26643"/>
                                        </p:tgtEl>
                                        <p:attrNameLst>
                                          <p:attrName>style.rotation</p:attrName>
                                        </p:attrNameLst>
                                      </p:cBhvr>
                                      <p:tavLst>
                                        <p:tav tm="0">
                                          <p:val>
                                            <p:fltVal val="-90"/>
                                          </p:val>
                                        </p:tav>
                                        <p:tav tm="100000">
                                          <p:val>
                                            <p:fltVal val="0"/>
                                          </p:val>
                                        </p:tav>
                                      </p:tavLst>
                                    </p:anim>
                                    <p:anim calcmode="lin" valueType="num">
                                      <p:cBhvr>
                                        <p:cTn id="50" dur="800" decel="100000" fill="hold"/>
                                        <p:tgtEl>
                                          <p:spTgt spid="26643"/>
                                        </p:tgtEl>
                                        <p:attrNameLst>
                                          <p:attrName>ppt_x</p:attrName>
                                        </p:attrNameLst>
                                      </p:cBhvr>
                                      <p:tavLst>
                                        <p:tav tm="0">
                                          <p:val>
                                            <p:strVal val="#ppt_x+0.4"/>
                                          </p:val>
                                        </p:tav>
                                        <p:tav tm="100000">
                                          <p:val>
                                            <p:strVal val="#ppt_x-0.05"/>
                                          </p:val>
                                        </p:tav>
                                      </p:tavLst>
                                    </p:anim>
                                    <p:anim calcmode="lin" valueType="num">
                                      <p:cBhvr>
                                        <p:cTn id="51" dur="800" decel="100000" fill="hold"/>
                                        <p:tgtEl>
                                          <p:spTgt spid="2664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664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6643"/>
                                        </p:tgtEl>
                                        <p:attrNameLst>
                                          <p:attrName>ppt_y</p:attrName>
                                        </p:attrNameLst>
                                      </p:cBhvr>
                                      <p:tavLst>
                                        <p:tav tm="0">
                                          <p:val>
                                            <p:strVal val="#ppt_y+0.1"/>
                                          </p:val>
                                        </p:tav>
                                        <p:tav tm="100000">
                                          <p:val>
                                            <p:strVal val="#ppt_y"/>
                                          </p:val>
                                        </p:tav>
                                      </p:tavLst>
                                    </p:anim>
                                  </p:childTnLst>
                                </p:cTn>
                              </p:par>
                            </p:childTnLst>
                          </p:cTn>
                        </p:par>
                        <p:par>
                          <p:cTn id="54" fill="hold" nodeType="afterGroup">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6641"/>
                                        </p:tgtEl>
                                        <p:attrNameLst>
                                          <p:attrName>style.visibility</p:attrName>
                                        </p:attrNameLst>
                                      </p:cBhvr>
                                      <p:to>
                                        <p:strVal val="visible"/>
                                      </p:to>
                                    </p:set>
                                    <p:animEffect transition="in" filter="wipe(up)">
                                      <p:cBhvr>
                                        <p:cTn id="57" dur="500"/>
                                        <p:tgtEl>
                                          <p:spTgt spid="26641"/>
                                        </p:tgtEl>
                                      </p:cBhvr>
                                    </p:animEffect>
                                  </p:childTnLst>
                                </p:cTn>
                              </p:par>
                            </p:childTnLst>
                          </p:cTn>
                        </p:par>
                        <p:par>
                          <p:cTn id="58" fill="hold" nodeType="afterGroup">
                            <p:stCondLst>
                              <p:cond delay="1500"/>
                            </p:stCondLst>
                            <p:childTnLst>
                              <p:par>
                                <p:cTn id="59" presetID="22" presetClass="entr" presetSubtype="1" fill="hold" grpId="0" nodeType="afterEffect">
                                  <p:stCondLst>
                                    <p:cond delay="0"/>
                                  </p:stCondLst>
                                  <p:childTnLst>
                                    <p:set>
                                      <p:cBhvr>
                                        <p:cTn id="60" dur="1" fill="hold">
                                          <p:stCondLst>
                                            <p:cond delay="0"/>
                                          </p:stCondLst>
                                        </p:cTn>
                                        <p:tgtEl>
                                          <p:spTgt spid="26642"/>
                                        </p:tgtEl>
                                        <p:attrNameLst>
                                          <p:attrName>style.visibility</p:attrName>
                                        </p:attrNameLst>
                                      </p:cBhvr>
                                      <p:to>
                                        <p:strVal val="visible"/>
                                      </p:to>
                                    </p:set>
                                    <p:animEffect transition="in" filter="wipe(up)">
                                      <p:cBhvr>
                                        <p:cTn id="61"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8" grpId="0"/>
      <p:bldP spid="26639" grpId="0"/>
      <p:bldP spid="26640" grpId="0" animBg="1"/>
      <p:bldP spid="26640" grpId="1" animBg="1"/>
      <p:bldP spid="26641" grpId="0"/>
      <p:bldP spid="26642" grpId="0"/>
      <p:bldP spid="26643" grpId="0" animBg="1"/>
      <p:bldP spid="266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42" name="Group 3"/>
          <p:cNvGrpSpPr>
            <a:grpSpLocks/>
          </p:cNvGrpSpPr>
          <p:nvPr/>
        </p:nvGrpSpPr>
        <p:grpSpPr bwMode="auto">
          <a:xfrm>
            <a:off x="1447800" y="3733800"/>
            <a:ext cx="6096000" cy="2743200"/>
            <a:chOff x="1680" y="2352"/>
            <a:chExt cx="3840" cy="1728"/>
          </a:xfrm>
        </p:grpSpPr>
        <p:sp>
          <p:nvSpPr>
            <p:cNvPr id="61462" name="Freeform 4"/>
            <p:cNvSpPr>
              <a:spLocks/>
            </p:cNvSpPr>
            <p:nvPr/>
          </p:nvSpPr>
          <p:spPr bwMode="auto">
            <a:xfrm>
              <a:off x="3216" y="2608"/>
              <a:ext cx="1187" cy="343"/>
            </a:xfrm>
            <a:custGeom>
              <a:avLst/>
              <a:gdLst>
                <a:gd name="T0" fmla="*/ 0 w 738"/>
                <a:gd name="T1" fmla="*/ 2 h 426"/>
                <a:gd name="T2" fmla="*/ 3016 w 738"/>
                <a:gd name="T3" fmla="*/ 2 h 426"/>
                <a:gd name="T4" fmla="*/ 2850 w 738"/>
                <a:gd name="T5" fmla="*/ 138 h 426"/>
                <a:gd name="T6" fmla="*/ 2652 w 738"/>
                <a:gd name="T7" fmla="*/ 170 h 426"/>
                <a:gd name="T8" fmla="*/ 2339 w 738"/>
                <a:gd name="T9" fmla="*/ 203 h 426"/>
                <a:gd name="T10" fmla="*/ 2051 w 738"/>
                <a:gd name="T11" fmla="*/ 222 h 426"/>
                <a:gd name="T12" fmla="*/ 1407 w 738"/>
                <a:gd name="T13" fmla="*/ 220 h 426"/>
                <a:gd name="T14" fmla="*/ 820 w 738"/>
                <a:gd name="T15" fmla="*/ 217 h 426"/>
                <a:gd name="T16" fmla="*/ 452 w 738"/>
                <a:gd name="T17" fmla="*/ 195 h 426"/>
                <a:gd name="T18" fmla="*/ 307 w 738"/>
                <a:gd name="T19" fmla="*/ 156 h 426"/>
                <a:gd name="T20" fmla="*/ 288 w 738"/>
                <a:gd name="T21" fmla="*/ 125 h 426"/>
                <a:gd name="T22" fmla="*/ 132 w 738"/>
                <a:gd name="T23" fmla="*/ 114 h 426"/>
                <a:gd name="T24" fmla="*/ 101 w 738"/>
                <a:gd name="T25" fmla="*/ 50 h 426"/>
                <a:gd name="T26" fmla="*/ 0 w 738"/>
                <a:gd name="T27" fmla="*/ 2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solidFill>
              <a:srgbClr val="3333FF"/>
            </a:solidFill>
            <a:ln w="9525">
              <a:solidFill>
                <a:schemeClr val="tx1"/>
              </a:solidFill>
              <a:round/>
              <a:headEnd/>
              <a:tailEnd/>
            </a:ln>
          </p:spPr>
          <p:txBody>
            <a:bodyPr wrap="none" anchor="ctr"/>
            <a:lstStyle/>
            <a:p>
              <a:endParaRPr lang="en-US"/>
            </a:p>
          </p:txBody>
        </p:sp>
        <p:sp>
          <p:nvSpPr>
            <p:cNvPr id="61463" name="AutoShape 5" descr="Granite"/>
            <p:cNvSpPr>
              <a:spLocks noChangeArrowheads="1"/>
            </p:cNvSpPr>
            <p:nvPr/>
          </p:nvSpPr>
          <p:spPr bwMode="auto">
            <a:xfrm>
              <a:off x="1680" y="2416"/>
              <a:ext cx="3840" cy="1664"/>
            </a:xfrm>
            <a:prstGeom prst="cube">
              <a:avLst>
                <a:gd name="adj" fmla="val 48718"/>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61464" name="Freeform 6" descr="Sand"/>
            <p:cNvSpPr>
              <a:spLocks/>
            </p:cNvSpPr>
            <p:nvPr/>
          </p:nvSpPr>
          <p:spPr bwMode="auto">
            <a:xfrm>
              <a:off x="2511" y="3215"/>
              <a:ext cx="1194" cy="568"/>
            </a:xfrm>
            <a:custGeom>
              <a:avLst/>
              <a:gdLst>
                <a:gd name="T0" fmla="*/ 0 w 738"/>
                <a:gd name="T1" fmla="*/ 12 h 426"/>
                <a:gd name="T2" fmla="*/ 3071 w 738"/>
                <a:gd name="T3" fmla="*/ 12 h 426"/>
                <a:gd name="T4" fmla="*/ 2901 w 738"/>
                <a:gd name="T5" fmla="*/ 631 h 426"/>
                <a:gd name="T6" fmla="*/ 2699 w 738"/>
                <a:gd name="T7" fmla="*/ 769 h 426"/>
                <a:gd name="T8" fmla="*/ 2380 w 738"/>
                <a:gd name="T9" fmla="*/ 923 h 426"/>
                <a:gd name="T10" fmla="*/ 2089 w 738"/>
                <a:gd name="T11" fmla="*/ 1009 h 426"/>
                <a:gd name="T12" fmla="*/ 1432 w 738"/>
                <a:gd name="T13" fmla="*/ 997 h 426"/>
                <a:gd name="T14" fmla="*/ 835 w 738"/>
                <a:gd name="T15" fmla="*/ 987 h 426"/>
                <a:gd name="T16" fmla="*/ 461 w 738"/>
                <a:gd name="T17" fmla="*/ 884 h 426"/>
                <a:gd name="T18" fmla="*/ 314 w 738"/>
                <a:gd name="T19" fmla="*/ 709 h 426"/>
                <a:gd name="T20" fmla="*/ 293 w 738"/>
                <a:gd name="T21" fmla="*/ 569 h 426"/>
                <a:gd name="T22" fmla="*/ 136 w 738"/>
                <a:gd name="T23" fmla="*/ 519 h 426"/>
                <a:gd name="T24" fmla="*/ 102 w 738"/>
                <a:gd name="T25" fmla="*/ 228 h 426"/>
                <a:gd name="T26" fmla="*/ 0 w 738"/>
                <a:gd name="T27" fmla="*/ 12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endParaRPr lang="en-US"/>
            </a:p>
          </p:txBody>
        </p:sp>
        <p:sp>
          <p:nvSpPr>
            <p:cNvPr id="61465" name="AutoShape 7" descr="Sand"/>
            <p:cNvSpPr>
              <a:spLocks noChangeArrowheads="1"/>
            </p:cNvSpPr>
            <p:nvPr/>
          </p:nvSpPr>
          <p:spPr bwMode="auto">
            <a:xfrm>
              <a:off x="2518" y="2416"/>
              <a:ext cx="1885" cy="832"/>
            </a:xfrm>
            <a:prstGeom prst="parallelogram">
              <a:avLst>
                <a:gd name="adj" fmla="val 87405"/>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6" name="AutoShape 8"/>
            <p:cNvSpPr>
              <a:spLocks noChangeArrowheads="1"/>
            </p:cNvSpPr>
            <p:nvPr/>
          </p:nvSpPr>
          <p:spPr bwMode="auto">
            <a:xfrm>
              <a:off x="2518" y="2615"/>
              <a:ext cx="1675" cy="832"/>
            </a:xfrm>
            <a:prstGeom prst="parallelogram">
              <a:avLst>
                <a:gd name="adj" fmla="val 9069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7" name="Freeform 9"/>
            <p:cNvSpPr>
              <a:spLocks/>
            </p:cNvSpPr>
            <p:nvPr/>
          </p:nvSpPr>
          <p:spPr bwMode="auto">
            <a:xfrm>
              <a:off x="3206" y="2352"/>
              <a:ext cx="1184" cy="275"/>
            </a:xfrm>
            <a:custGeom>
              <a:avLst/>
              <a:gdLst>
                <a:gd name="T0" fmla="*/ 22 w 814"/>
                <a:gd name="T1" fmla="*/ 5 h 206"/>
                <a:gd name="T2" fmla="*/ 2505 w 814"/>
                <a:gd name="T3" fmla="*/ 5 h 206"/>
                <a:gd name="T4" fmla="*/ 2212 w 814"/>
                <a:gd name="T5" fmla="*/ 324 h 206"/>
                <a:gd name="T6" fmla="*/ 2127 w 814"/>
                <a:gd name="T7" fmla="*/ 447 h 206"/>
                <a:gd name="T8" fmla="*/ 1584 w 814"/>
                <a:gd name="T9" fmla="*/ 467 h 206"/>
                <a:gd name="T10" fmla="*/ 1465 w 814"/>
                <a:gd name="T11" fmla="*/ 449 h 206"/>
                <a:gd name="T12" fmla="*/ 1178 w 814"/>
                <a:gd name="T13" fmla="*/ 454 h 206"/>
                <a:gd name="T14" fmla="*/ 697 w 814"/>
                <a:gd name="T15" fmla="*/ 449 h 206"/>
                <a:gd name="T16" fmla="*/ 169 w 814"/>
                <a:gd name="T17" fmla="*/ 447 h 206"/>
                <a:gd name="T18" fmla="*/ 108 w 814"/>
                <a:gd name="T19" fmla="*/ 371 h 206"/>
                <a:gd name="T20" fmla="*/ 108 w 814"/>
                <a:gd name="T21" fmla="*/ 286 h 206"/>
                <a:gd name="T22" fmla="*/ 70 w 814"/>
                <a:gd name="T23" fmla="*/ 219 h 206"/>
                <a:gd name="T24" fmla="*/ 103 w 814"/>
                <a:gd name="T25" fmla="*/ 105 h 206"/>
                <a:gd name="T26" fmla="*/ 22 w 814"/>
                <a:gd name="T27" fmla="*/ 5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4"/>
                <a:gd name="T43" fmla="*/ 0 h 206"/>
                <a:gd name="T44" fmla="*/ 814 w 814"/>
                <a:gd name="T45" fmla="*/ 206 h 2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4" h="206">
                  <a:moveTo>
                    <a:pt x="7" y="2"/>
                  </a:moveTo>
                  <a:lnTo>
                    <a:pt x="814" y="2"/>
                  </a:lnTo>
                  <a:cubicBezTo>
                    <a:pt x="811" y="37"/>
                    <a:pt x="778" y="104"/>
                    <a:pt x="719" y="136"/>
                  </a:cubicBezTo>
                  <a:cubicBezTo>
                    <a:pt x="709" y="149"/>
                    <a:pt x="716" y="180"/>
                    <a:pt x="691" y="188"/>
                  </a:cubicBezTo>
                  <a:cubicBezTo>
                    <a:pt x="671" y="199"/>
                    <a:pt x="547" y="191"/>
                    <a:pt x="515" y="196"/>
                  </a:cubicBezTo>
                  <a:cubicBezTo>
                    <a:pt x="499" y="206"/>
                    <a:pt x="506" y="186"/>
                    <a:pt x="476" y="189"/>
                  </a:cubicBezTo>
                  <a:cubicBezTo>
                    <a:pt x="419" y="188"/>
                    <a:pt x="440" y="192"/>
                    <a:pt x="383" y="191"/>
                  </a:cubicBezTo>
                  <a:cubicBezTo>
                    <a:pt x="333" y="190"/>
                    <a:pt x="275" y="192"/>
                    <a:pt x="226" y="189"/>
                  </a:cubicBezTo>
                  <a:cubicBezTo>
                    <a:pt x="191" y="187"/>
                    <a:pt x="89" y="192"/>
                    <a:pt x="55" y="188"/>
                  </a:cubicBezTo>
                  <a:cubicBezTo>
                    <a:pt x="36" y="186"/>
                    <a:pt x="53" y="158"/>
                    <a:pt x="35" y="156"/>
                  </a:cubicBezTo>
                  <a:cubicBezTo>
                    <a:pt x="29" y="155"/>
                    <a:pt x="17" y="125"/>
                    <a:pt x="35" y="120"/>
                  </a:cubicBezTo>
                  <a:cubicBezTo>
                    <a:pt x="26" y="109"/>
                    <a:pt x="37" y="101"/>
                    <a:pt x="23" y="92"/>
                  </a:cubicBezTo>
                  <a:cubicBezTo>
                    <a:pt x="0" y="64"/>
                    <a:pt x="14" y="72"/>
                    <a:pt x="34" y="44"/>
                  </a:cubicBezTo>
                  <a:cubicBezTo>
                    <a:pt x="26" y="0"/>
                    <a:pt x="7" y="2"/>
                    <a:pt x="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68" name="Freeform 10"/>
            <p:cNvSpPr>
              <a:spLocks/>
            </p:cNvSpPr>
            <p:nvPr/>
          </p:nvSpPr>
          <p:spPr bwMode="auto">
            <a:xfrm>
              <a:off x="3402" y="2416"/>
              <a:ext cx="1001" cy="1024"/>
            </a:xfrm>
            <a:custGeom>
              <a:avLst/>
              <a:gdLst>
                <a:gd name="T0" fmla="*/ 48 w 688"/>
                <a:gd name="T1" fmla="*/ 1820 h 768"/>
                <a:gd name="T2" fmla="*/ 493 w 688"/>
                <a:gd name="T3" fmla="*/ 1820 h 768"/>
                <a:gd name="T4" fmla="*/ 642 w 688"/>
                <a:gd name="T5" fmla="*/ 1820 h 768"/>
                <a:gd name="T6" fmla="*/ 642 w 688"/>
                <a:gd name="T7" fmla="*/ 1479 h 768"/>
                <a:gd name="T8" fmla="*/ 2118 w 688"/>
                <a:gd name="T9" fmla="*/ 0 h 768"/>
                <a:gd name="T10" fmla="*/ 1823 w 688"/>
                <a:gd name="T11" fmla="*/ 228 h 768"/>
                <a:gd name="T12" fmla="*/ 1774 w 688"/>
                <a:gd name="T13" fmla="*/ 236 h 768"/>
                <a:gd name="T14" fmla="*/ 1664 w 688"/>
                <a:gd name="T15" fmla="*/ 321 h 768"/>
                <a:gd name="T16" fmla="*/ 1590 w 688"/>
                <a:gd name="T17" fmla="*/ 361 h 768"/>
                <a:gd name="T18" fmla="*/ 1381 w 688"/>
                <a:gd name="T19" fmla="*/ 492 h 768"/>
                <a:gd name="T20" fmla="*/ 1257 w 688"/>
                <a:gd name="T21" fmla="*/ 635 h 768"/>
                <a:gd name="T22" fmla="*/ 973 w 688"/>
                <a:gd name="T23" fmla="*/ 833 h 768"/>
                <a:gd name="T24" fmla="*/ 888 w 688"/>
                <a:gd name="T25" fmla="*/ 919 h 768"/>
                <a:gd name="T26" fmla="*/ 838 w 688"/>
                <a:gd name="T27" fmla="*/ 1024 h 768"/>
                <a:gd name="T28" fmla="*/ 752 w 688"/>
                <a:gd name="T29" fmla="*/ 1081 h 768"/>
                <a:gd name="T30" fmla="*/ 468 w 688"/>
                <a:gd name="T31" fmla="*/ 1300 h 768"/>
                <a:gd name="T32" fmla="*/ 381 w 688"/>
                <a:gd name="T33" fmla="*/ 1356 h 768"/>
                <a:gd name="T34" fmla="*/ 271 w 688"/>
                <a:gd name="T35" fmla="*/ 1460 h 768"/>
                <a:gd name="T36" fmla="*/ 210 w 688"/>
                <a:gd name="T37" fmla="*/ 1556 h 768"/>
                <a:gd name="T38" fmla="*/ 0 w 688"/>
                <a:gd name="T39" fmla="*/ 1573 h 768"/>
                <a:gd name="T40" fmla="*/ 48 w 688"/>
                <a:gd name="T41" fmla="*/ 1820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8"/>
                <a:gd name="T64" fmla="*/ 0 h 768"/>
                <a:gd name="T65" fmla="*/ 688 w 688"/>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8" h="768">
                  <a:moveTo>
                    <a:pt x="16" y="768"/>
                  </a:moveTo>
                  <a:lnTo>
                    <a:pt x="160" y="768"/>
                  </a:lnTo>
                  <a:lnTo>
                    <a:pt x="208" y="768"/>
                  </a:lnTo>
                  <a:lnTo>
                    <a:pt x="208" y="624"/>
                  </a:lnTo>
                  <a:lnTo>
                    <a:pt x="688" y="0"/>
                  </a:lnTo>
                  <a:cubicBezTo>
                    <a:pt x="656" y="32"/>
                    <a:pt x="625" y="65"/>
                    <a:pt x="592" y="96"/>
                  </a:cubicBezTo>
                  <a:cubicBezTo>
                    <a:pt x="587" y="99"/>
                    <a:pt x="580" y="96"/>
                    <a:pt x="576" y="100"/>
                  </a:cubicBezTo>
                  <a:cubicBezTo>
                    <a:pt x="562" y="109"/>
                    <a:pt x="554" y="126"/>
                    <a:pt x="540" y="136"/>
                  </a:cubicBezTo>
                  <a:cubicBezTo>
                    <a:pt x="532" y="141"/>
                    <a:pt x="516" y="152"/>
                    <a:pt x="516" y="152"/>
                  </a:cubicBezTo>
                  <a:cubicBezTo>
                    <a:pt x="498" y="177"/>
                    <a:pt x="468" y="182"/>
                    <a:pt x="448" y="208"/>
                  </a:cubicBezTo>
                  <a:cubicBezTo>
                    <a:pt x="399" y="269"/>
                    <a:pt x="455" y="212"/>
                    <a:pt x="408" y="268"/>
                  </a:cubicBezTo>
                  <a:cubicBezTo>
                    <a:pt x="381" y="298"/>
                    <a:pt x="349" y="329"/>
                    <a:pt x="316" y="352"/>
                  </a:cubicBezTo>
                  <a:cubicBezTo>
                    <a:pt x="307" y="364"/>
                    <a:pt x="294" y="374"/>
                    <a:pt x="288" y="388"/>
                  </a:cubicBezTo>
                  <a:cubicBezTo>
                    <a:pt x="281" y="402"/>
                    <a:pt x="280" y="419"/>
                    <a:pt x="272" y="432"/>
                  </a:cubicBezTo>
                  <a:cubicBezTo>
                    <a:pt x="264" y="443"/>
                    <a:pt x="253" y="447"/>
                    <a:pt x="244" y="456"/>
                  </a:cubicBezTo>
                  <a:cubicBezTo>
                    <a:pt x="212" y="485"/>
                    <a:pt x="184" y="520"/>
                    <a:pt x="152" y="548"/>
                  </a:cubicBezTo>
                  <a:cubicBezTo>
                    <a:pt x="134" y="562"/>
                    <a:pt x="137" y="555"/>
                    <a:pt x="124" y="572"/>
                  </a:cubicBezTo>
                  <a:cubicBezTo>
                    <a:pt x="112" y="585"/>
                    <a:pt x="97" y="599"/>
                    <a:pt x="88" y="616"/>
                  </a:cubicBezTo>
                  <a:cubicBezTo>
                    <a:pt x="81" y="626"/>
                    <a:pt x="78" y="647"/>
                    <a:pt x="68" y="656"/>
                  </a:cubicBezTo>
                  <a:cubicBezTo>
                    <a:pt x="52" y="668"/>
                    <a:pt x="14" y="664"/>
                    <a:pt x="0" y="664"/>
                  </a:cubicBezTo>
                  <a:lnTo>
                    <a:pt x="16" y="76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69" name="Freeform 11"/>
            <p:cNvSpPr>
              <a:spLocks/>
            </p:cNvSpPr>
            <p:nvPr/>
          </p:nvSpPr>
          <p:spPr bwMode="auto">
            <a:xfrm>
              <a:off x="2518" y="3440"/>
              <a:ext cx="1187" cy="343"/>
            </a:xfrm>
            <a:custGeom>
              <a:avLst/>
              <a:gdLst>
                <a:gd name="T0" fmla="*/ 0 w 738"/>
                <a:gd name="T1" fmla="*/ 2 h 426"/>
                <a:gd name="T2" fmla="*/ 3016 w 738"/>
                <a:gd name="T3" fmla="*/ 2 h 426"/>
                <a:gd name="T4" fmla="*/ 2850 w 738"/>
                <a:gd name="T5" fmla="*/ 138 h 426"/>
                <a:gd name="T6" fmla="*/ 2652 w 738"/>
                <a:gd name="T7" fmla="*/ 170 h 426"/>
                <a:gd name="T8" fmla="*/ 2339 w 738"/>
                <a:gd name="T9" fmla="*/ 203 h 426"/>
                <a:gd name="T10" fmla="*/ 2051 w 738"/>
                <a:gd name="T11" fmla="*/ 222 h 426"/>
                <a:gd name="T12" fmla="*/ 1407 w 738"/>
                <a:gd name="T13" fmla="*/ 220 h 426"/>
                <a:gd name="T14" fmla="*/ 820 w 738"/>
                <a:gd name="T15" fmla="*/ 217 h 426"/>
                <a:gd name="T16" fmla="*/ 452 w 738"/>
                <a:gd name="T17" fmla="*/ 195 h 426"/>
                <a:gd name="T18" fmla="*/ 307 w 738"/>
                <a:gd name="T19" fmla="*/ 156 h 426"/>
                <a:gd name="T20" fmla="*/ 288 w 738"/>
                <a:gd name="T21" fmla="*/ 125 h 426"/>
                <a:gd name="T22" fmla="*/ 132 w 738"/>
                <a:gd name="T23" fmla="*/ 114 h 426"/>
                <a:gd name="T24" fmla="*/ 101 w 738"/>
                <a:gd name="T25" fmla="*/ 50 h 426"/>
                <a:gd name="T26" fmla="*/ 0 w 738"/>
                <a:gd name="T27" fmla="*/ 2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426"/>
                <a:gd name="T44" fmla="*/ 738 w 738"/>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426">
                  <a:moveTo>
                    <a:pt x="0" y="5"/>
                  </a:moveTo>
                  <a:lnTo>
                    <a:pt x="725" y="5"/>
                  </a:lnTo>
                  <a:cubicBezTo>
                    <a:pt x="723" y="81"/>
                    <a:pt x="738" y="195"/>
                    <a:pt x="685" y="266"/>
                  </a:cubicBezTo>
                  <a:cubicBezTo>
                    <a:pt x="676" y="293"/>
                    <a:pt x="660" y="308"/>
                    <a:pt x="637" y="325"/>
                  </a:cubicBezTo>
                  <a:cubicBezTo>
                    <a:pt x="619" y="350"/>
                    <a:pt x="591" y="379"/>
                    <a:pt x="562" y="389"/>
                  </a:cubicBezTo>
                  <a:cubicBezTo>
                    <a:pt x="547" y="412"/>
                    <a:pt x="520" y="420"/>
                    <a:pt x="493" y="426"/>
                  </a:cubicBezTo>
                  <a:cubicBezTo>
                    <a:pt x="441" y="424"/>
                    <a:pt x="389" y="423"/>
                    <a:pt x="338" y="421"/>
                  </a:cubicBezTo>
                  <a:cubicBezTo>
                    <a:pt x="293" y="418"/>
                    <a:pt x="241" y="422"/>
                    <a:pt x="197" y="416"/>
                  </a:cubicBezTo>
                  <a:cubicBezTo>
                    <a:pt x="165" y="411"/>
                    <a:pt x="139" y="381"/>
                    <a:pt x="109" y="373"/>
                  </a:cubicBezTo>
                  <a:cubicBezTo>
                    <a:pt x="92" y="368"/>
                    <a:pt x="90" y="304"/>
                    <a:pt x="74" y="299"/>
                  </a:cubicBezTo>
                  <a:cubicBezTo>
                    <a:pt x="68" y="297"/>
                    <a:pt x="53" y="251"/>
                    <a:pt x="69" y="240"/>
                  </a:cubicBezTo>
                  <a:cubicBezTo>
                    <a:pt x="61" y="217"/>
                    <a:pt x="45" y="238"/>
                    <a:pt x="32" y="219"/>
                  </a:cubicBezTo>
                  <a:cubicBezTo>
                    <a:pt x="12" y="156"/>
                    <a:pt x="6" y="158"/>
                    <a:pt x="24" y="96"/>
                  </a:cubicBezTo>
                  <a:cubicBezTo>
                    <a:pt x="17" y="0"/>
                    <a:pt x="0" y="5"/>
                    <a:pt x="0" y="5"/>
                  </a:cubicBezTo>
                  <a:close/>
                </a:path>
              </a:pathLst>
            </a:custGeom>
            <a:solidFill>
              <a:srgbClr val="99CCFF"/>
            </a:solidFill>
            <a:ln w="9525">
              <a:solidFill>
                <a:schemeClr val="tx1"/>
              </a:solidFill>
              <a:round/>
              <a:headEnd/>
              <a:tailEnd/>
            </a:ln>
          </p:spPr>
          <p:txBody>
            <a:bodyPr wrap="none" anchor="ctr"/>
            <a:lstStyle/>
            <a:p>
              <a:endParaRPr lang="en-US"/>
            </a:p>
          </p:txBody>
        </p:sp>
      </p:grpSp>
      <p:sp>
        <p:nvSpPr>
          <p:cNvPr id="61443" name="Text Box 12"/>
          <p:cNvSpPr txBox="1">
            <a:spLocks noChangeArrowheads="1"/>
          </p:cNvSpPr>
          <p:nvPr/>
        </p:nvSpPr>
        <p:spPr bwMode="auto">
          <a:xfrm>
            <a:off x="3505200" y="501650"/>
            <a:ext cx="2011363"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3200" b="0">
                <a:solidFill>
                  <a:schemeClr val="accent2"/>
                </a:solidFill>
              </a:rPr>
              <a:t>Discharge</a:t>
            </a:r>
          </a:p>
        </p:txBody>
      </p:sp>
      <p:grpSp>
        <p:nvGrpSpPr>
          <p:cNvPr id="3" name="Group 13"/>
          <p:cNvGrpSpPr>
            <a:grpSpLocks/>
          </p:cNvGrpSpPr>
          <p:nvPr/>
        </p:nvGrpSpPr>
        <p:grpSpPr bwMode="auto">
          <a:xfrm>
            <a:off x="3200400" y="2619375"/>
            <a:ext cx="1600200" cy="2765425"/>
            <a:chOff x="2784" y="1650"/>
            <a:chExt cx="1008" cy="1742"/>
          </a:xfrm>
        </p:grpSpPr>
        <p:sp>
          <p:nvSpPr>
            <p:cNvPr id="61459" name="Text Box 14"/>
            <p:cNvSpPr txBox="1">
              <a:spLocks noChangeArrowheads="1"/>
            </p:cNvSpPr>
            <p:nvPr/>
          </p:nvSpPr>
          <p:spPr bwMode="auto">
            <a:xfrm>
              <a:off x="3150" y="165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800">
                  <a:solidFill>
                    <a:srgbClr val="FF0000"/>
                  </a:solidFill>
                </a:rPr>
                <a:t>V</a:t>
              </a:r>
            </a:p>
          </p:txBody>
        </p:sp>
        <p:sp>
          <p:nvSpPr>
            <p:cNvPr id="61460" name="Text Box 15"/>
            <p:cNvSpPr txBox="1">
              <a:spLocks noChangeArrowheads="1"/>
            </p:cNvSpPr>
            <p:nvPr/>
          </p:nvSpPr>
          <p:spPr bwMode="auto">
            <a:xfrm>
              <a:off x="2784" y="198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1600" b="0">
                  <a:solidFill>
                    <a:srgbClr val="FF0000"/>
                  </a:solidFill>
                </a:rPr>
                <a:t>water velocity (m/sec)</a:t>
              </a:r>
            </a:p>
          </p:txBody>
        </p:sp>
        <p:sp>
          <p:nvSpPr>
            <p:cNvPr id="61461" name="Line 16"/>
            <p:cNvSpPr>
              <a:spLocks noChangeShapeType="1"/>
            </p:cNvSpPr>
            <p:nvPr/>
          </p:nvSpPr>
          <p:spPr bwMode="auto">
            <a:xfrm flipH="1">
              <a:off x="3128" y="2672"/>
              <a:ext cx="528" cy="7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445" name="Text Box 18"/>
          <p:cNvSpPr txBox="1">
            <a:spLocks noChangeArrowheads="1"/>
          </p:cNvSpPr>
          <p:nvPr/>
        </p:nvSpPr>
        <p:spPr bwMode="auto">
          <a:xfrm>
            <a:off x="2590800" y="2568575"/>
            <a:ext cx="963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800">
                <a:solidFill>
                  <a:schemeClr val="accent2"/>
                </a:solidFill>
              </a:rPr>
              <a:t>Q   =</a:t>
            </a:r>
          </a:p>
        </p:txBody>
      </p:sp>
      <p:grpSp>
        <p:nvGrpSpPr>
          <p:cNvPr id="61446" name="Group 36"/>
          <p:cNvGrpSpPr>
            <a:grpSpLocks/>
          </p:cNvGrpSpPr>
          <p:nvPr/>
        </p:nvGrpSpPr>
        <p:grpSpPr bwMode="auto">
          <a:xfrm>
            <a:off x="2370138" y="3467100"/>
            <a:ext cx="2603500" cy="1524000"/>
            <a:chOff x="1493" y="2184"/>
            <a:chExt cx="1640" cy="960"/>
          </a:xfrm>
        </p:grpSpPr>
        <p:sp>
          <p:nvSpPr>
            <p:cNvPr id="61457" name="AutoShape 20" descr="Pink tissue paper"/>
            <p:cNvSpPr>
              <a:spLocks noChangeArrowheads="1"/>
            </p:cNvSpPr>
            <p:nvPr/>
          </p:nvSpPr>
          <p:spPr bwMode="auto">
            <a:xfrm>
              <a:off x="1789" y="2992"/>
              <a:ext cx="1344" cy="152"/>
            </a:xfrm>
            <a:prstGeom prst="cube">
              <a:avLst>
                <a:gd name="adj" fmla="val 30264"/>
              </a:avLst>
            </a:prstGeom>
            <a:blipFill dpi="0" rotWithShape="0">
              <a:blip r:embed="rId4"/>
              <a:srcRect/>
              <a:tile tx="0" ty="0" sx="100000" sy="100000" flip="none" algn="tl"/>
            </a:blip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61458"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2184"/>
              <a:ext cx="344"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3"/>
          <p:cNvGrpSpPr>
            <a:grpSpLocks/>
          </p:cNvGrpSpPr>
          <p:nvPr/>
        </p:nvGrpSpPr>
        <p:grpSpPr bwMode="auto">
          <a:xfrm>
            <a:off x="3048000" y="2038350"/>
            <a:ext cx="2514600" cy="3702050"/>
            <a:chOff x="2688" y="1284"/>
            <a:chExt cx="1584" cy="2332"/>
          </a:xfrm>
        </p:grpSpPr>
        <p:sp>
          <p:nvSpPr>
            <p:cNvPr id="61454" name="Text Box 24"/>
            <p:cNvSpPr txBox="1">
              <a:spLocks noChangeArrowheads="1"/>
            </p:cNvSpPr>
            <p:nvPr/>
          </p:nvSpPr>
          <p:spPr bwMode="auto">
            <a:xfrm>
              <a:off x="3711" y="165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800">
                  <a:solidFill>
                    <a:srgbClr val="FF0000"/>
                  </a:solidFill>
                </a:rPr>
                <a:t>W</a:t>
              </a:r>
            </a:p>
          </p:txBody>
        </p:sp>
        <p:sp>
          <p:nvSpPr>
            <p:cNvPr id="61455" name="Text Box 25"/>
            <p:cNvSpPr txBox="1">
              <a:spLocks noChangeArrowheads="1"/>
            </p:cNvSpPr>
            <p:nvPr/>
          </p:nvSpPr>
          <p:spPr bwMode="auto">
            <a:xfrm>
              <a:off x="3456" y="1284"/>
              <a:ext cx="8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1600" b="0">
                  <a:solidFill>
                    <a:srgbClr val="FF0000"/>
                  </a:solidFill>
                </a:rPr>
                <a:t>average width (m)</a:t>
              </a:r>
            </a:p>
          </p:txBody>
        </p:sp>
        <p:sp>
          <p:nvSpPr>
            <p:cNvPr id="61456" name="Line 26"/>
            <p:cNvSpPr>
              <a:spLocks noChangeShapeType="1"/>
            </p:cNvSpPr>
            <p:nvPr/>
          </p:nvSpPr>
          <p:spPr bwMode="auto">
            <a:xfrm>
              <a:off x="2688" y="3616"/>
              <a:ext cx="8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7"/>
          <p:cNvGrpSpPr>
            <a:grpSpLocks/>
          </p:cNvGrpSpPr>
          <p:nvPr/>
        </p:nvGrpSpPr>
        <p:grpSpPr bwMode="auto">
          <a:xfrm>
            <a:off x="3733800" y="2619375"/>
            <a:ext cx="2743200" cy="3311525"/>
            <a:chOff x="3120" y="1650"/>
            <a:chExt cx="1728" cy="2086"/>
          </a:xfrm>
        </p:grpSpPr>
        <p:sp>
          <p:nvSpPr>
            <p:cNvPr id="61451" name="Text Box 28"/>
            <p:cNvSpPr txBox="1">
              <a:spLocks noChangeArrowheads="1"/>
            </p:cNvSpPr>
            <p:nvPr/>
          </p:nvSpPr>
          <p:spPr bwMode="auto">
            <a:xfrm>
              <a:off x="4272" y="165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800">
                  <a:solidFill>
                    <a:srgbClr val="FF0000"/>
                  </a:solidFill>
                </a:rPr>
                <a:t>D</a:t>
              </a:r>
            </a:p>
          </p:txBody>
        </p:sp>
        <p:sp>
          <p:nvSpPr>
            <p:cNvPr id="61452" name="Text Box 29"/>
            <p:cNvSpPr txBox="1">
              <a:spLocks noChangeArrowheads="1"/>
            </p:cNvSpPr>
            <p:nvPr/>
          </p:nvSpPr>
          <p:spPr bwMode="auto">
            <a:xfrm>
              <a:off x="3936" y="1986"/>
              <a:ext cx="91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1600" b="0">
                  <a:solidFill>
                    <a:srgbClr val="FF0000"/>
                  </a:solidFill>
                </a:rPr>
                <a:t>average depth (m)</a:t>
              </a:r>
            </a:p>
          </p:txBody>
        </p:sp>
        <p:sp>
          <p:nvSpPr>
            <p:cNvPr id="61453" name="Line 30"/>
            <p:cNvSpPr>
              <a:spLocks noChangeShapeType="1"/>
            </p:cNvSpPr>
            <p:nvPr/>
          </p:nvSpPr>
          <p:spPr bwMode="auto">
            <a:xfrm>
              <a:off x="3120" y="3496"/>
              <a:ext cx="0" cy="2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449" name="Text Box 31"/>
          <p:cNvSpPr txBox="1">
            <a:spLocks noChangeArrowheads="1"/>
          </p:cNvSpPr>
          <p:nvPr/>
        </p:nvSpPr>
        <p:spPr bwMode="auto">
          <a:xfrm>
            <a:off x="2209800" y="118745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a:t>Volume of water per unit time that passes a specific point on the river.</a:t>
            </a:r>
          </a:p>
        </p:txBody>
      </p:sp>
      <p:sp>
        <p:nvSpPr>
          <p:cNvPr id="27680" name="Text Box 32"/>
          <p:cNvSpPr txBox="1">
            <a:spLocks noChangeArrowheads="1"/>
          </p:cNvSpPr>
          <p:nvPr/>
        </p:nvSpPr>
        <p:spPr bwMode="auto">
          <a:xfrm>
            <a:off x="6324600" y="2667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b="0"/>
              <a:t>m</a:t>
            </a:r>
            <a:r>
              <a:rPr lang="en-US" sz="2400" b="0" baseline="30000"/>
              <a:t>3</a:t>
            </a:r>
            <a:r>
              <a:rPr lang="en-US" sz="2400" b="0"/>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80"/>
                                        </p:tgtEl>
                                        <p:attrNameLst>
                                          <p:attrName>style.visibility</p:attrName>
                                        </p:attrNameLst>
                                      </p:cBhvr>
                                      <p:to>
                                        <p:strVal val="visible"/>
                                      </p:to>
                                    </p:set>
                                    <p:anim calcmode="lin" valueType="num">
                                      <p:cBhvr>
                                        <p:cTn id="7" dur="500" fill="hold"/>
                                        <p:tgtEl>
                                          <p:spTgt spid="27680"/>
                                        </p:tgtEl>
                                        <p:attrNameLst>
                                          <p:attrName>ppt_w</p:attrName>
                                        </p:attrNameLst>
                                      </p:cBhvr>
                                      <p:tavLst>
                                        <p:tav tm="0">
                                          <p:val>
                                            <p:fltVal val="0"/>
                                          </p:val>
                                        </p:tav>
                                        <p:tav tm="100000">
                                          <p:val>
                                            <p:strVal val="#ppt_w"/>
                                          </p:val>
                                        </p:tav>
                                      </p:tavLst>
                                    </p:anim>
                                    <p:anim calcmode="lin" valueType="num">
                                      <p:cBhvr>
                                        <p:cTn id="8" dur="500" fill="hold"/>
                                        <p:tgtEl>
                                          <p:spTgt spid="27680"/>
                                        </p:tgtEl>
                                        <p:attrNameLst>
                                          <p:attrName>ppt_h</p:attrName>
                                        </p:attrNameLst>
                                      </p:cBhvr>
                                      <p:tavLst>
                                        <p:tav tm="0">
                                          <p:val>
                                            <p:fltVal val="0"/>
                                          </p:val>
                                        </p:tav>
                                        <p:tav tm="100000">
                                          <p:val>
                                            <p:strVal val="#ppt_h"/>
                                          </p:val>
                                        </p:tav>
                                      </p:tavLst>
                                    </p:anim>
                                    <p:animEffect transition="in" filter="fade">
                                      <p:cBhvr>
                                        <p:cTn id="9" dur="500"/>
                                        <p:tgtEl>
                                          <p:spTgt spid="276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Left)">
                                      <p:cBhvr>
                                        <p:cTn id="19"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Top)">
                                      <p:cBhvr>
                                        <p:cTn id="24"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2"/>
          <p:cNvSpPr>
            <a:spLocks noChangeArrowheads="1"/>
          </p:cNvSpPr>
          <p:nvPr/>
        </p:nvSpPr>
        <p:spPr bwMode="auto">
          <a:xfrm>
            <a:off x="190500" y="228600"/>
            <a:ext cx="87630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343400" cy="2895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381000" y="533400"/>
            <a:ext cx="2209800" cy="1144588"/>
          </a:xfrm>
          <a:prstGeom prst="rect">
            <a:avLst/>
          </a:prstGeom>
          <a:solidFill>
            <a:schemeClr val="bg1">
              <a:alpha val="56000"/>
            </a:schemeClr>
          </a:solidFill>
          <a:ln w="9525">
            <a:noFill/>
            <a:miter lim="800000"/>
            <a:headEnd/>
            <a:tailEnd/>
          </a:ln>
          <a:effectLst/>
        </p:spPr>
        <p:txBody>
          <a:bodyPr>
            <a:spAutoFit/>
          </a:bodyPr>
          <a:lstStyle/>
          <a:p>
            <a:pPr algn="ctr" eaLnBrk="0" hangingPunct="0">
              <a:spcBef>
                <a:spcPct val="50000"/>
              </a:spcBef>
              <a:defRPr/>
            </a:pPr>
            <a:r>
              <a:rPr lang="en-US" sz="2400" b="0">
                <a:solidFill>
                  <a:schemeClr val="accent2"/>
                </a:solidFill>
                <a:effectLst>
                  <a:outerShdw blurRad="38100" dist="38100" dir="2700000" algn="tl">
                    <a:srgbClr val="C0C0C0"/>
                  </a:outerShdw>
                </a:effectLst>
              </a:rPr>
              <a:t>gauge house</a:t>
            </a:r>
            <a:endParaRPr lang="en-US" sz="2400" b="0">
              <a:effectLst>
                <a:outerShdw blurRad="38100" dist="38100" dir="2700000" algn="tl">
                  <a:srgbClr val="C0C0C0"/>
                </a:outerShdw>
              </a:effectLst>
            </a:endParaRPr>
          </a:p>
          <a:p>
            <a:pPr algn="ctr" eaLnBrk="0" hangingPunct="0">
              <a:spcBef>
                <a:spcPct val="50000"/>
              </a:spcBef>
              <a:defRPr/>
            </a:pPr>
            <a:r>
              <a:rPr lang="en-US" b="0"/>
              <a:t>records continuous record of river level</a:t>
            </a:r>
          </a:p>
        </p:txBody>
      </p:sp>
      <p:pic>
        <p:nvPicPr>
          <p:cNvPr id="624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5576888" cy="33639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5867400" y="3200400"/>
            <a:ext cx="2773363" cy="1144588"/>
          </a:xfrm>
          <a:prstGeom prst="rect">
            <a:avLst/>
          </a:prstGeom>
          <a:solidFill>
            <a:schemeClr val="bg1">
              <a:alpha val="78999"/>
            </a:schemeClr>
          </a:solidFill>
          <a:ln w="9525">
            <a:noFill/>
            <a:miter lim="800000"/>
            <a:headEnd/>
            <a:tailEnd/>
          </a:ln>
          <a:effectLst/>
        </p:spPr>
        <p:txBody>
          <a:bodyPr>
            <a:spAutoFit/>
          </a:bodyPr>
          <a:lstStyle/>
          <a:p>
            <a:pPr algn="ctr" eaLnBrk="0" hangingPunct="0">
              <a:spcBef>
                <a:spcPct val="50000"/>
              </a:spcBef>
              <a:defRPr/>
            </a:pPr>
            <a:r>
              <a:rPr lang="en-US" sz="2400" b="0">
                <a:solidFill>
                  <a:schemeClr val="accent2"/>
                </a:solidFill>
                <a:effectLst>
                  <a:outerShdw blurRad="38100" dist="38100" dir="2700000" algn="tl">
                    <a:srgbClr val="C0C0C0"/>
                  </a:outerShdw>
                </a:effectLst>
              </a:rPr>
              <a:t>flow weir</a:t>
            </a:r>
            <a:endParaRPr lang="en-US" sz="2400" b="0">
              <a:effectLst>
                <a:outerShdw blurRad="38100" dist="38100" dir="2700000" algn="tl">
                  <a:srgbClr val="C0C0C0"/>
                </a:outerShdw>
              </a:effectLst>
            </a:endParaRPr>
          </a:p>
          <a:p>
            <a:pPr algn="ctr" eaLnBrk="0" hangingPunct="0">
              <a:spcBef>
                <a:spcPct val="50000"/>
              </a:spcBef>
              <a:defRPr/>
            </a:pPr>
            <a:r>
              <a:rPr lang="en-US" b="0"/>
              <a:t>records continuous record of river discharge</a:t>
            </a:r>
          </a:p>
        </p:txBody>
      </p:sp>
      <p:sp>
        <p:nvSpPr>
          <p:cNvPr id="28685" name="Text Box 13"/>
          <p:cNvSpPr txBox="1">
            <a:spLocks noChangeArrowheads="1"/>
          </p:cNvSpPr>
          <p:nvPr/>
        </p:nvSpPr>
        <p:spPr bwMode="auto">
          <a:xfrm>
            <a:off x="5562600" y="1219200"/>
            <a:ext cx="2590800" cy="1066800"/>
          </a:xfrm>
          <a:prstGeom prst="rect">
            <a:avLst/>
          </a:prstGeom>
          <a:noFill/>
          <a:ln w="9525">
            <a:noFill/>
            <a:miter lim="800000"/>
            <a:headEnd/>
            <a:tailEnd/>
          </a:ln>
          <a:effectLst/>
        </p:spPr>
        <p:txBody>
          <a:bodyPr>
            <a:spAutoFit/>
          </a:bodyPr>
          <a:lstStyle/>
          <a:p>
            <a:pPr algn="ctr">
              <a:spcBef>
                <a:spcPct val="50000"/>
              </a:spcBef>
              <a:defRPr/>
            </a:pPr>
            <a:r>
              <a:rPr lang="en-US" sz="3200" b="0">
                <a:solidFill>
                  <a:schemeClr val="accent2"/>
                </a:solidFill>
                <a:effectLst>
                  <a:outerShdw blurRad="38100" dist="38100" dir="2700000" algn="tl">
                    <a:srgbClr val="000000"/>
                  </a:outerShdw>
                </a:effectLst>
              </a:rPr>
              <a:t>Tracking Discharge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3"/>
          <p:cNvSpPr>
            <a:spLocks noChangeArrowheads="1"/>
          </p:cNvSpPr>
          <p:nvPr/>
        </p:nvSpPr>
        <p:spPr bwMode="auto">
          <a:xfrm>
            <a:off x="190500" y="228600"/>
            <a:ext cx="87630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2133600" y="304800"/>
            <a:ext cx="50292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0">
                <a:solidFill>
                  <a:schemeClr val="accent2"/>
                </a:solidFill>
                <a:effectLst>
                  <a:outerShdw blurRad="38100" dist="38100" dir="2700000" algn="tl">
                    <a:srgbClr val="000000"/>
                  </a:outerShdw>
                </a:effectLst>
              </a:rPr>
              <a:t>Mississippi River (Alton, Illinois)</a:t>
            </a:r>
          </a:p>
        </p:txBody>
      </p:sp>
      <p:sp>
        <p:nvSpPr>
          <p:cNvPr id="30724" name="Text Box 4"/>
          <p:cNvSpPr txBox="1">
            <a:spLocks noChangeArrowheads="1"/>
          </p:cNvSpPr>
          <p:nvPr/>
        </p:nvSpPr>
        <p:spPr bwMode="auto">
          <a:xfrm>
            <a:off x="2133600" y="3733800"/>
            <a:ext cx="50292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0">
                <a:solidFill>
                  <a:schemeClr val="accent2"/>
                </a:solidFill>
                <a:effectLst>
                  <a:outerShdw blurRad="38100" dist="38100" dir="2700000" algn="tl">
                    <a:srgbClr val="000000"/>
                  </a:outerShdw>
                </a:effectLst>
              </a:rPr>
              <a:t>Danube River</a:t>
            </a:r>
          </a:p>
        </p:txBody>
      </p:sp>
      <p:pic>
        <p:nvPicPr>
          <p:cNvPr id="63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3429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3429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91000"/>
            <a:ext cx="3429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91000"/>
            <a:ext cx="3429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Line 9"/>
          <p:cNvSpPr>
            <a:spLocks noChangeShapeType="1"/>
          </p:cNvSpPr>
          <p:nvPr/>
        </p:nvSpPr>
        <p:spPr bwMode="auto">
          <a:xfrm>
            <a:off x="1752600" y="3505200"/>
            <a:ext cx="5638800" cy="0"/>
          </a:xfrm>
          <a:prstGeom prst="line">
            <a:avLst/>
          </a:prstGeom>
          <a:noFill/>
          <a:ln w="38100">
            <a:solidFill>
              <a:srgbClr val="0099FF"/>
            </a:solidFill>
            <a:round/>
            <a:headEnd type="oval" w="med" len="med"/>
            <a:tailEnd type="oval"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6"/>
          <p:cNvSpPr>
            <a:spLocks noChangeArrowheads="1"/>
          </p:cNvSpPr>
          <p:nvPr/>
        </p:nvSpPr>
        <p:spPr bwMode="auto">
          <a:xfrm>
            <a:off x="190500" y="228600"/>
            <a:ext cx="87630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grpSp>
        <p:nvGrpSpPr>
          <p:cNvPr id="2" name="Group 2"/>
          <p:cNvGrpSpPr>
            <a:grpSpLocks/>
          </p:cNvGrpSpPr>
          <p:nvPr/>
        </p:nvGrpSpPr>
        <p:grpSpPr bwMode="auto">
          <a:xfrm>
            <a:off x="2590800" y="3352800"/>
            <a:ext cx="5715000" cy="3200400"/>
            <a:chOff x="1632" y="2112"/>
            <a:chExt cx="3600" cy="2016"/>
          </a:xfrm>
        </p:grpSpPr>
        <p:sp>
          <p:nvSpPr>
            <p:cNvPr id="64541" name="Rectangle 3" descr="yellow_contour"/>
            <p:cNvSpPr>
              <a:spLocks noChangeArrowheads="1"/>
            </p:cNvSpPr>
            <p:nvPr/>
          </p:nvSpPr>
          <p:spPr bwMode="auto">
            <a:xfrm>
              <a:off x="1632" y="2112"/>
              <a:ext cx="3600" cy="2016"/>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grpSp>
          <p:nvGrpSpPr>
            <p:cNvPr id="64542" name="Group 4"/>
            <p:cNvGrpSpPr>
              <a:grpSpLocks/>
            </p:cNvGrpSpPr>
            <p:nvPr/>
          </p:nvGrpSpPr>
          <p:grpSpPr bwMode="auto">
            <a:xfrm>
              <a:off x="1896" y="2122"/>
              <a:ext cx="3072" cy="614"/>
              <a:chOff x="1831" y="2122"/>
              <a:chExt cx="3072" cy="614"/>
            </a:xfrm>
          </p:grpSpPr>
          <p:sp>
            <p:nvSpPr>
              <p:cNvPr id="64543" name="Line 5" descr="yellow_contour"/>
              <p:cNvSpPr>
                <a:spLocks noChangeShapeType="1"/>
              </p:cNvSpPr>
              <p:nvPr/>
            </p:nvSpPr>
            <p:spPr bwMode="auto">
              <a:xfrm>
                <a:off x="1831" y="2736"/>
                <a:ext cx="307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0" name="Text Box 6" descr="yellow_contour"/>
              <p:cNvSpPr txBox="1">
                <a:spLocks noChangeArrowheads="1"/>
              </p:cNvSpPr>
              <p:nvPr/>
            </p:nvSpPr>
            <p:spPr bwMode="auto">
              <a:xfrm>
                <a:off x="2832" y="2122"/>
                <a:ext cx="1201" cy="327"/>
              </a:xfrm>
              <a:prstGeom prst="rect">
                <a:avLst/>
              </a:prstGeom>
              <a:blipFill dpi="0" rotWithShape="0">
                <a:blip r:embed="rId2"/>
                <a:srcRect/>
                <a:tile tx="0" ty="0" sx="100000" sy="100000" flip="none" algn="tl"/>
              </a:blipFill>
              <a:ln w="9525">
                <a:noFill/>
                <a:miter lim="800000"/>
                <a:headEnd/>
                <a:tailEnd/>
              </a:ln>
              <a:effectLst/>
            </p:spPr>
            <p:txBody>
              <a:bodyPr wrap="none">
                <a:spAutoFit/>
              </a:bodyPr>
              <a:lstStyle/>
              <a:p>
                <a:pPr algn="ctr" eaLnBrk="0" hangingPunct="0">
                  <a:defRPr/>
                </a:pPr>
                <a:r>
                  <a:rPr lang="en-US" sz="2800" b="0">
                    <a:solidFill>
                      <a:srgbClr val="3333FF"/>
                    </a:solidFill>
                    <a:effectLst>
                      <a:outerShdw blurRad="38100" dist="38100" dir="2700000" algn="tl">
                        <a:srgbClr val="000000"/>
                      </a:outerShdw>
                    </a:effectLst>
                  </a:rPr>
                  <a:t>Fake River</a:t>
                </a:r>
              </a:p>
            </p:txBody>
          </p:sp>
        </p:grpSp>
      </p:grpSp>
      <p:sp>
        <p:nvSpPr>
          <p:cNvPr id="31752" name="Text Box 8"/>
          <p:cNvSpPr txBox="1">
            <a:spLocks noChangeArrowheads="1"/>
          </p:cNvSpPr>
          <p:nvPr/>
        </p:nvSpPr>
        <p:spPr bwMode="auto">
          <a:xfrm>
            <a:off x="1790700" y="304800"/>
            <a:ext cx="5562600" cy="82232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0">
                <a:effectLst>
                  <a:outerShdw blurRad="38100" dist="38100" dir="2700000" algn="tl">
                    <a:srgbClr val="FFFFFF"/>
                  </a:outerShdw>
                </a:effectLst>
              </a:rPr>
              <a:t>Determining Return Interval (RI) based on maximum yearly discharge (Q</a:t>
            </a:r>
            <a:r>
              <a:rPr lang="en-US" sz="2400" b="0" baseline="-25000">
                <a:effectLst>
                  <a:outerShdw blurRad="38100" dist="38100" dir="2700000" algn="tl">
                    <a:srgbClr val="FFFFFF"/>
                  </a:outerShdw>
                </a:effectLst>
              </a:rPr>
              <a:t>max</a:t>
            </a:r>
            <a:r>
              <a:rPr lang="en-US" sz="2400" b="0">
                <a:effectLst>
                  <a:outerShdw blurRad="38100" dist="38100" dir="2700000" algn="tl">
                    <a:srgbClr val="FFFFFF"/>
                  </a:outerShdw>
                </a:effectLst>
              </a:rPr>
              <a:t>)</a:t>
            </a:r>
          </a:p>
        </p:txBody>
      </p:sp>
      <p:sp>
        <p:nvSpPr>
          <p:cNvPr id="31753" name="Text Box 9"/>
          <p:cNvSpPr txBox="1">
            <a:spLocks noChangeArrowheads="1"/>
          </p:cNvSpPr>
          <p:nvPr/>
        </p:nvSpPr>
        <p:spPr bwMode="auto">
          <a:xfrm>
            <a:off x="4038600" y="1600200"/>
            <a:ext cx="247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i="1" u="sng"/>
              <a:t>Weibull Equation</a:t>
            </a:r>
          </a:p>
        </p:txBody>
      </p:sp>
      <p:grpSp>
        <p:nvGrpSpPr>
          <p:cNvPr id="4" name="Group 10"/>
          <p:cNvGrpSpPr>
            <a:grpSpLocks/>
          </p:cNvGrpSpPr>
          <p:nvPr/>
        </p:nvGrpSpPr>
        <p:grpSpPr bwMode="auto">
          <a:xfrm>
            <a:off x="3657600" y="2133600"/>
            <a:ext cx="4419600" cy="457200"/>
            <a:chOff x="2256" y="2496"/>
            <a:chExt cx="2784" cy="288"/>
          </a:xfrm>
        </p:grpSpPr>
        <p:sp>
          <p:nvSpPr>
            <p:cNvPr id="64539" name="Text Box 11"/>
            <p:cNvSpPr txBox="1">
              <a:spLocks noChangeArrowheads="1"/>
            </p:cNvSpPr>
            <p:nvPr/>
          </p:nvSpPr>
          <p:spPr bwMode="auto">
            <a:xfrm>
              <a:off x="2256" y="2496"/>
              <a:ext cx="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solidFill>
                    <a:srgbClr val="FF0000"/>
                  </a:solidFill>
                </a:rPr>
                <a:t>(n+1)</a:t>
              </a:r>
            </a:p>
          </p:txBody>
        </p:sp>
        <p:sp>
          <p:nvSpPr>
            <p:cNvPr id="64540" name="Text Box 12"/>
            <p:cNvSpPr txBox="1">
              <a:spLocks noChangeArrowheads="1"/>
            </p:cNvSpPr>
            <p:nvPr/>
          </p:nvSpPr>
          <p:spPr bwMode="auto">
            <a:xfrm>
              <a:off x="2880" y="2524"/>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a:solidFill>
                    <a:srgbClr val="FF0000"/>
                  </a:solidFill>
                </a:rPr>
                <a:t>(# of years recorded + 1)</a:t>
              </a:r>
            </a:p>
          </p:txBody>
        </p:sp>
      </p:grpSp>
      <p:grpSp>
        <p:nvGrpSpPr>
          <p:cNvPr id="5" name="Group 13"/>
          <p:cNvGrpSpPr>
            <a:grpSpLocks/>
          </p:cNvGrpSpPr>
          <p:nvPr/>
        </p:nvGrpSpPr>
        <p:grpSpPr bwMode="auto">
          <a:xfrm>
            <a:off x="3890963" y="2514600"/>
            <a:ext cx="4186237" cy="457200"/>
            <a:chOff x="2403" y="2736"/>
            <a:chExt cx="2637" cy="288"/>
          </a:xfrm>
        </p:grpSpPr>
        <p:sp>
          <p:nvSpPr>
            <p:cNvPr id="64537" name="Text Box 14"/>
            <p:cNvSpPr txBox="1">
              <a:spLocks noChangeArrowheads="1"/>
            </p:cNvSpPr>
            <p:nvPr/>
          </p:nvSpPr>
          <p:spPr bwMode="auto">
            <a:xfrm>
              <a:off x="2403" y="273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solidFill>
                    <a:srgbClr val="FF0000"/>
                  </a:solidFill>
                </a:rPr>
                <a:t>m</a:t>
              </a:r>
            </a:p>
          </p:txBody>
        </p:sp>
        <p:sp>
          <p:nvSpPr>
            <p:cNvPr id="64538" name="Text Box 15"/>
            <p:cNvSpPr txBox="1">
              <a:spLocks noChangeArrowheads="1"/>
            </p:cNvSpPr>
            <p:nvPr/>
          </p:nvSpPr>
          <p:spPr bwMode="auto">
            <a:xfrm>
              <a:off x="2880" y="2765"/>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a:solidFill>
                    <a:srgbClr val="FF0000"/>
                  </a:solidFill>
                </a:rPr>
                <a:t>rank of recorded value</a:t>
              </a:r>
            </a:p>
          </p:txBody>
        </p:sp>
      </p:grpSp>
      <p:grpSp>
        <p:nvGrpSpPr>
          <p:cNvPr id="6" name="Group 16"/>
          <p:cNvGrpSpPr>
            <a:grpSpLocks/>
          </p:cNvGrpSpPr>
          <p:nvPr/>
        </p:nvGrpSpPr>
        <p:grpSpPr bwMode="auto">
          <a:xfrm>
            <a:off x="2798763" y="2362200"/>
            <a:ext cx="4821237" cy="457200"/>
            <a:chOff x="1715" y="2640"/>
            <a:chExt cx="3037" cy="288"/>
          </a:xfrm>
        </p:grpSpPr>
        <p:sp>
          <p:nvSpPr>
            <p:cNvPr id="64533" name="Text Box 17"/>
            <p:cNvSpPr txBox="1">
              <a:spLocks noChangeArrowheads="1"/>
            </p:cNvSpPr>
            <p:nvPr/>
          </p:nvSpPr>
          <p:spPr bwMode="auto">
            <a:xfrm>
              <a:off x="1715" y="2640"/>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400" b="0"/>
                <a:t>RI = </a:t>
              </a:r>
            </a:p>
          </p:txBody>
        </p:sp>
        <p:sp>
          <p:nvSpPr>
            <p:cNvPr id="64534" name="Line 18"/>
            <p:cNvSpPr>
              <a:spLocks noChangeShapeType="1"/>
            </p:cNvSpPr>
            <p:nvPr/>
          </p:nvSpPr>
          <p:spPr bwMode="auto">
            <a:xfrm>
              <a:off x="2157" y="2784"/>
              <a:ext cx="7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5" name="Line 19"/>
            <p:cNvSpPr>
              <a:spLocks noChangeShapeType="1"/>
            </p:cNvSpPr>
            <p:nvPr/>
          </p:nvSpPr>
          <p:spPr bwMode="auto">
            <a:xfrm>
              <a:off x="3168" y="2784"/>
              <a:ext cx="15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6" name="Text Box 20"/>
            <p:cNvSpPr txBox="1">
              <a:spLocks noChangeArrowheads="1"/>
            </p:cNvSpPr>
            <p:nvPr/>
          </p:nvSpPr>
          <p:spPr bwMode="auto">
            <a:xfrm>
              <a:off x="2880" y="2640"/>
              <a:ext cx="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b="0"/>
                <a:t>= </a:t>
              </a:r>
            </a:p>
          </p:txBody>
        </p:sp>
      </p:grpSp>
      <p:grpSp>
        <p:nvGrpSpPr>
          <p:cNvPr id="7" name="Group 21"/>
          <p:cNvGrpSpPr>
            <a:grpSpLocks/>
          </p:cNvGrpSpPr>
          <p:nvPr/>
        </p:nvGrpSpPr>
        <p:grpSpPr bwMode="auto">
          <a:xfrm>
            <a:off x="2955925" y="3886200"/>
            <a:ext cx="2225675" cy="2547938"/>
            <a:chOff x="1862" y="2448"/>
            <a:chExt cx="1402" cy="1605"/>
          </a:xfrm>
        </p:grpSpPr>
        <p:sp>
          <p:nvSpPr>
            <p:cNvPr id="64529" name="Text Box 22"/>
            <p:cNvSpPr txBox="1">
              <a:spLocks noChangeArrowheads="1"/>
            </p:cNvSpPr>
            <p:nvPr/>
          </p:nvSpPr>
          <p:spPr bwMode="auto">
            <a:xfrm>
              <a:off x="1862" y="2448"/>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t>year</a:t>
              </a:r>
            </a:p>
          </p:txBody>
        </p:sp>
        <p:sp>
          <p:nvSpPr>
            <p:cNvPr id="64530" name="Text Box 23"/>
            <p:cNvSpPr txBox="1">
              <a:spLocks noChangeArrowheads="1"/>
            </p:cNvSpPr>
            <p:nvPr/>
          </p:nvSpPr>
          <p:spPr bwMode="auto">
            <a:xfrm>
              <a:off x="2757" y="2448"/>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t>Q</a:t>
              </a:r>
              <a:r>
                <a:rPr lang="en-US" sz="2400" b="0" baseline="-24000"/>
                <a:t>max</a:t>
              </a:r>
              <a:endParaRPr lang="en-US" sz="2400" b="0"/>
            </a:p>
          </p:txBody>
        </p:sp>
        <p:sp>
          <p:nvSpPr>
            <p:cNvPr id="64531" name="Text Box 24"/>
            <p:cNvSpPr txBox="1">
              <a:spLocks noChangeArrowheads="1"/>
            </p:cNvSpPr>
            <p:nvPr/>
          </p:nvSpPr>
          <p:spPr bwMode="auto">
            <a:xfrm>
              <a:off x="1889" y="2784"/>
              <a:ext cx="436"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1963</a:t>
              </a:r>
            </a:p>
            <a:p>
              <a:r>
                <a:rPr lang="en-US" b="0"/>
                <a:t>1964</a:t>
              </a:r>
            </a:p>
            <a:p>
              <a:r>
                <a:rPr lang="en-US" b="0"/>
                <a:t>1970</a:t>
              </a:r>
            </a:p>
            <a:p>
              <a:r>
                <a:rPr lang="en-US" b="0"/>
                <a:t>1971</a:t>
              </a:r>
            </a:p>
            <a:p>
              <a:r>
                <a:rPr lang="en-US" b="0"/>
                <a:t>1980</a:t>
              </a:r>
            </a:p>
            <a:p>
              <a:r>
                <a:rPr lang="en-US" b="0"/>
                <a:t>1982</a:t>
              </a:r>
            </a:p>
            <a:p>
              <a:r>
                <a:rPr lang="en-US" b="0"/>
                <a:t>1986</a:t>
              </a:r>
            </a:p>
          </p:txBody>
        </p:sp>
        <p:sp>
          <p:nvSpPr>
            <p:cNvPr id="64532" name="Text Box 25"/>
            <p:cNvSpPr txBox="1">
              <a:spLocks noChangeArrowheads="1"/>
            </p:cNvSpPr>
            <p:nvPr/>
          </p:nvSpPr>
          <p:spPr bwMode="auto">
            <a:xfrm>
              <a:off x="2793" y="2784"/>
              <a:ext cx="436"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2550</a:t>
              </a:r>
            </a:p>
            <a:p>
              <a:r>
                <a:rPr lang="en-US" b="0"/>
                <a:t>2490</a:t>
              </a:r>
            </a:p>
            <a:p>
              <a:r>
                <a:rPr lang="en-US" b="0"/>
                <a:t>1280</a:t>
              </a:r>
            </a:p>
            <a:p>
              <a:r>
                <a:rPr lang="en-US" b="0"/>
                <a:t>1380</a:t>
              </a:r>
            </a:p>
            <a:p>
              <a:r>
                <a:rPr lang="en-US" b="0"/>
                <a:t>1600</a:t>
              </a:r>
            </a:p>
            <a:p>
              <a:r>
                <a:rPr lang="en-US" b="0"/>
                <a:t>1240</a:t>
              </a:r>
            </a:p>
            <a:p>
              <a:r>
                <a:rPr lang="en-US" b="0"/>
                <a:t>1230</a:t>
              </a:r>
            </a:p>
          </p:txBody>
        </p:sp>
      </p:grpSp>
      <p:grpSp>
        <p:nvGrpSpPr>
          <p:cNvPr id="8" name="Group 26"/>
          <p:cNvGrpSpPr>
            <a:grpSpLocks/>
          </p:cNvGrpSpPr>
          <p:nvPr/>
        </p:nvGrpSpPr>
        <p:grpSpPr bwMode="auto">
          <a:xfrm>
            <a:off x="5940425" y="3962400"/>
            <a:ext cx="777875" cy="2471738"/>
            <a:chOff x="3742" y="2496"/>
            <a:chExt cx="490" cy="1557"/>
          </a:xfrm>
        </p:grpSpPr>
        <p:sp>
          <p:nvSpPr>
            <p:cNvPr id="64527" name="Text Box 27"/>
            <p:cNvSpPr txBox="1">
              <a:spLocks noChangeArrowheads="1"/>
            </p:cNvSpPr>
            <p:nvPr/>
          </p:nvSpPr>
          <p:spPr bwMode="auto">
            <a:xfrm>
              <a:off x="3742" y="2496"/>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t>rank</a:t>
              </a:r>
            </a:p>
          </p:txBody>
        </p:sp>
        <p:sp>
          <p:nvSpPr>
            <p:cNvPr id="64528" name="Text Box 28"/>
            <p:cNvSpPr txBox="1">
              <a:spLocks noChangeArrowheads="1"/>
            </p:cNvSpPr>
            <p:nvPr/>
          </p:nvSpPr>
          <p:spPr bwMode="auto">
            <a:xfrm>
              <a:off x="3889" y="2784"/>
              <a:ext cx="196"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1</a:t>
              </a:r>
            </a:p>
            <a:p>
              <a:r>
                <a:rPr lang="en-US" b="0"/>
                <a:t>2</a:t>
              </a:r>
            </a:p>
            <a:p>
              <a:r>
                <a:rPr lang="en-US" b="0"/>
                <a:t>5</a:t>
              </a:r>
            </a:p>
            <a:p>
              <a:r>
                <a:rPr lang="en-US" b="0"/>
                <a:t>4</a:t>
              </a:r>
            </a:p>
            <a:p>
              <a:r>
                <a:rPr lang="en-US" b="0"/>
                <a:t>3</a:t>
              </a:r>
            </a:p>
            <a:p>
              <a:r>
                <a:rPr lang="en-US" b="0"/>
                <a:t>6</a:t>
              </a:r>
            </a:p>
            <a:p>
              <a:r>
                <a:rPr lang="en-US" b="0"/>
                <a:t>7</a:t>
              </a:r>
            </a:p>
          </p:txBody>
        </p:sp>
      </p:grpSp>
      <p:grpSp>
        <p:nvGrpSpPr>
          <p:cNvPr id="9" name="Group 29"/>
          <p:cNvGrpSpPr>
            <a:grpSpLocks/>
          </p:cNvGrpSpPr>
          <p:nvPr/>
        </p:nvGrpSpPr>
        <p:grpSpPr bwMode="auto">
          <a:xfrm>
            <a:off x="7261225" y="3962400"/>
            <a:ext cx="501650" cy="2471738"/>
            <a:chOff x="4574" y="2496"/>
            <a:chExt cx="316" cy="1557"/>
          </a:xfrm>
        </p:grpSpPr>
        <p:sp>
          <p:nvSpPr>
            <p:cNvPr id="64525" name="Text Box 30"/>
            <p:cNvSpPr txBox="1">
              <a:spLocks noChangeArrowheads="1"/>
            </p:cNvSpPr>
            <p:nvPr/>
          </p:nvSpPr>
          <p:spPr bwMode="auto">
            <a:xfrm>
              <a:off x="4578" y="249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2400" b="0"/>
                <a:t>RI</a:t>
              </a:r>
            </a:p>
          </p:txBody>
        </p:sp>
        <p:sp>
          <p:nvSpPr>
            <p:cNvPr id="64526" name="Text Box 31"/>
            <p:cNvSpPr txBox="1">
              <a:spLocks noChangeArrowheads="1"/>
            </p:cNvSpPr>
            <p:nvPr/>
          </p:nvSpPr>
          <p:spPr bwMode="auto">
            <a:xfrm>
              <a:off x="4574" y="2784"/>
              <a:ext cx="316"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8.0</a:t>
              </a:r>
            </a:p>
            <a:p>
              <a:r>
                <a:rPr lang="en-US" b="0"/>
                <a:t>4.0</a:t>
              </a:r>
            </a:p>
            <a:p>
              <a:r>
                <a:rPr lang="en-US" b="0"/>
                <a:t>1.6</a:t>
              </a:r>
            </a:p>
            <a:p>
              <a:r>
                <a:rPr lang="en-US" b="0"/>
                <a:t>2.0</a:t>
              </a:r>
            </a:p>
            <a:p>
              <a:r>
                <a:rPr lang="en-US" b="0"/>
                <a:t>2.7</a:t>
              </a:r>
            </a:p>
            <a:p>
              <a:r>
                <a:rPr lang="en-US" b="0"/>
                <a:t>1.3</a:t>
              </a:r>
            </a:p>
            <a:p>
              <a:r>
                <a:rPr lang="en-US" b="0"/>
                <a:t>1.1</a:t>
              </a:r>
            </a:p>
          </p:txBody>
        </p:sp>
      </p:grpSp>
      <p:pic>
        <p:nvPicPr>
          <p:cNvPr id="64524"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1600200"/>
            <a:ext cx="132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fade">
                                      <p:cBhvr>
                                        <p:cTn id="7" dur="800" decel="100000"/>
                                        <p:tgtEl>
                                          <p:spTgt spid="31753"/>
                                        </p:tgtEl>
                                      </p:cBhvr>
                                    </p:animEffect>
                                    <p:anim calcmode="lin" valueType="num">
                                      <p:cBhvr>
                                        <p:cTn id="8" dur="800" decel="100000" fill="hold"/>
                                        <p:tgtEl>
                                          <p:spTgt spid="31753"/>
                                        </p:tgtEl>
                                        <p:attrNameLst>
                                          <p:attrName>style.rotation</p:attrName>
                                        </p:attrNameLst>
                                      </p:cBhvr>
                                      <p:tavLst>
                                        <p:tav tm="0">
                                          <p:val>
                                            <p:fltVal val="-90"/>
                                          </p:val>
                                        </p:tav>
                                        <p:tav tm="100000">
                                          <p:val>
                                            <p:fltVal val="0"/>
                                          </p:val>
                                        </p:tav>
                                      </p:tavLst>
                                    </p:anim>
                                    <p:anim calcmode="lin" valueType="num">
                                      <p:cBhvr>
                                        <p:cTn id="9" dur="800" decel="100000" fill="hold"/>
                                        <p:tgtEl>
                                          <p:spTgt spid="31753"/>
                                        </p:tgtEl>
                                        <p:attrNameLst>
                                          <p:attrName>ppt_x</p:attrName>
                                        </p:attrNameLst>
                                      </p:cBhvr>
                                      <p:tavLst>
                                        <p:tav tm="0">
                                          <p:val>
                                            <p:strVal val="#ppt_x+0.4"/>
                                          </p:val>
                                        </p:tav>
                                        <p:tav tm="100000">
                                          <p:val>
                                            <p:strVal val="#ppt_x-0.05"/>
                                          </p:val>
                                        </p:tav>
                                      </p:tavLst>
                                    </p:anim>
                                    <p:anim calcmode="lin" valueType="num">
                                      <p:cBhvr>
                                        <p:cTn id="10" dur="800" decel="100000" fill="hold"/>
                                        <p:tgtEl>
                                          <p:spTgt spid="3175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5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5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500"/>
                            </p:stCondLst>
                            <p:childTnLst>
                              <p:par>
                                <p:cTn id="32" presetID="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000"/>
                            </p:stCondLst>
                            <p:childTnLst>
                              <p:par>
                                <p:cTn id="37" presetID="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5"/>
          <p:cNvSpPr>
            <a:spLocks noChangeArrowheads="1"/>
          </p:cNvSpPr>
          <p:nvPr/>
        </p:nvSpPr>
        <p:spPr bwMode="auto">
          <a:xfrm>
            <a:off x="190500" y="228600"/>
            <a:ext cx="8763000" cy="6400800"/>
          </a:xfrm>
          <a:prstGeom prst="rect">
            <a:avLst/>
          </a:prstGeom>
          <a:solidFill>
            <a:schemeClr val="bg1">
              <a:alpha val="76077"/>
            </a:schemeClr>
          </a:solidFill>
          <a:ln w="9525">
            <a:solidFill>
              <a:schemeClr val="tx1"/>
            </a:solidFill>
            <a:miter lim="800000"/>
            <a:headEnd/>
            <a:tailEnd/>
          </a:ln>
        </p:spPr>
        <p:txBody>
          <a:bodyPr wrap="none" anchor="ctr"/>
          <a:lstStyle/>
          <a:p>
            <a:endParaRPr lang="en-US"/>
          </a:p>
        </p:txBody>
      </p:sp>
      <p:sp>
        <p:nvSpPr>
          <p:cNvPr id="65539" name="Text Box 3"/>
          <p:cNvSpPr txBox="1">
            <a:spLocks noChangeArrowheads="1"/>
          </p:cNvSpPr>
          <p:nvPr/>
        </p:nvSpPr>
        <p:spPr bwMode="auto">
          <a:xfrm>
            <a:off x="4343400" y="5562600"/>
            <a:ext cx="245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Return Interval (years)</a:t>
            </a:r>
          </a:p>
        </p:txBody>
      </p:sp>
      <p:sp>
        <p:nvSpPr>
          <p:cNvPr id="65540" name="Text Box 4"/>
          <p:cNvSpPr txBox="1">
            <a:spLocks noChangeArrowheads="1"/>
          </p:cNvSpPr>
          <p:nvPr/>
        </p:nvSpPr>
        <p:spPr bwMode="auto">
          <a:xfrm rot="-5400000">
            <a:off x="1941513" y="3240087"/>
            <a:ext cx="181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b="0"/>
              <a:t>Discharge (ft</a:t>
            </a:r>
            <a:r>
              <a:rPr lang="en-US" b="0" baseline="30000"/>
              <a:t>3</a:t>
            </a:r>
            <a:r>
              <a:rPr lang="en-US" b="0"/>
              <a:t>/s)</a:t>
            </a:r>
          </a:p>
        </p:txBody>
      </p:sp>
      <p:grpSp>
        <p:nvGrpSpPr>
          <p:cNvPr id="65541" name="Group 5"/>
          <p:cNvGrpSpPr>
            <a:grpSpLocks/>
          </p:cNvGrpSpPr>
          <p:nvPr/>
        </p:nvGrpSpPr>
        <p:grpSpPr bwMode="auto">
          <a:xfrm>
            <a:off x="3181350" y="1508125"/>
            <a:ext cx="4349750" cy="4130675"/>
            <a:chOff x="2004" y="950"/>
            <a:chExt cx="2740" cy="2602"/>
          </a:xfrm>
        </p:grpSpPr>
        <p:sp>
          <p:nvSpPr>
            <p:cNvPr id="65549" name="Rectangle 6" descr="Parchment"/>
            <p:cNvSpPr>
              <a:spLocks noChangeArrowheads="1"/>
            </p:cNvSpPr>
            <p:nvPr/>
          </p:nvSpPr>
          <p:spPr bwMode="auto">
            <a:xfrm>
              <a:off x="2352" y="1056"/>
              <a:ext cx="2304" cy="230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50" name="Text Box 7"/>
            <p:cNvSpPr txBox="1">
              <a:spLocks noChangeArrowheads="1"/>
            </p:cNvSpPr>
            <p:nvPr/>
          </p:nvSpPr>
          <p:spPr bwMode="auto">
            <a:xfrm>
              <a:off x="2004" y="950"/>
              <a:ext cx="3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sz="1200" b="0">
                  <a:latin typeface="Arial Black" pitchFamily="34" charset="0"/>
                </a:rPr>
                <a:t>3000</a:t>
              </a:r>
            </a:p>
          </p:txBody>
        </p:sp>
        <p:sp>
          <p:nvSpPr>
            <p:cNvPr id="65551" name="Text Box 8"/>
            <p:cNvSpPr txBox="1">
              <a:spLocks noChangeArrowheads="1"/>
            </p:cNvSpPr>
            <p:nvPr/>
          </p:nvSpPr>
          <p:spPr bwMode="auto">
            <a:xfrm>
              <a:off x="2004" y="1800"/>
              <a:ext cx="3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sz="1200" b="0">
                  <a:latin typeface="Arial Black" pitchFamily="34" charset="0"/>
                </a:rPr>
                <a:t>2000</a:t>
              </a:r>
            </a:p>
          </p:txBody>
        </p:sp>
        <p:pic>
          <p:nvPicPr>
            <p:cNvPr id="655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1032"/>
              <a:ext cx="268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8" name="Text Box 10"/>
          <p:cNvSpPr txBox="1">
            <a:spLocks noChangeArrowheads="1"/>
          </p:cNvSpPr>
          <p:nvPr/>
        </p:nvSpPr>
        <p:spPr bwMode="auto">
          <a:xfrm>
            <a:off x="4724400" y="1066800"/>
            <a:ext cx="1658938" cy="457200"/>
          </a:xfrm>
          <a:prstGeom prst="rect">
            <a:avLst/>
          </a:prstGeom>
          <a:noFill/>
          <a:ln w="9525">
            <a:noFill/>
            <a:miter lim="800000"/>
            <a:headEnd/>
            <a:tailEnd/>
          </a:ln>
          <a:effectLst/>
        </p:spPr>
        <p:txBody>
          <a:bodyPr wrap="none">
            <a:spAutoFit/>
          </a:bodyPr>
          <a:lstStyle/>
          <a:p>
            <a:pPr eaLnBrk="0" hangingPunct="0">
              <a:defRPr/>
            </a:pPr>
            <a:r>
              <a:rPr lang="en-US" sz="2400" b="0">
                <a:solidFill>
                  <a:srgbClr val="3333FF"/>
                </a:solidFill>
                <a:effectLst>
                  <a:outerShdw blurRad="38100" dist="38100" dir="2700000" algn="tl">
                    <a:srgbClr val="000000"/>
                  </a:outerShdw>
                </a:effectLst>
              </a:rPr>
              <a:t>Fake River</a:t>
            </a:r>
          </a:p>
        </p:txBody>
      </p:sp>
      <p:pic>
        <p:nvPicPr>
          <p:cNvPr id="3278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47800"/>
            <a:ext cx="1454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Line 16"/>
          <p:cNvSpPr>
            <a:spLocks noChangeShapeType="1"/>
          </p:cNvSpPr>
          <p:nvPr/>
        </p:nvSpPr>
        <p:spPr bwMode="auto">
          <a:xfrm flipV="1">
            <a:off x="3733800" y="1828800"/>
            <a:ext cx="3657600" cy="33528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27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2133600"/>
            <a:ext cx="2705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3089275" y="1676400"/>
            <a:ext cx="4294188" cy="304800"/>
            <a:chOff x="1946" y="1056"/>
            <a:chExt cx="2705" cy="192"/>
          </a:xfrm>
        </p:grpSpPr>
        <p:sp>
          <p:nvSpPr>
            <p:cNvPr id="65547" name="Line 19"/>
            <p:cNvSpPr>
              <a:spLocks noChangeShapeType="1"/>
            </p:cNvSpPr>
            <p:nvPr/>
          </p:nvSpPr>
          <p:spPr bwMode="auto">
            <a:xfrm flipH="1">
              <a:off x="2347" y="1170"/>
              <a:ext cx="230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Text Box 20"/>
            <p:cNvSpPr txBox="1">
              <a:spLocks noChangeArrowheads="1"/>
            </p:cNvSpPr>
            <p:nvPr/>
          </p:nvSpPr>
          <p:spPr bwMode="auto">
            <a:xfrm>
              <a:off x="1946" y="1056"/>
              <a:ext cx="4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400" b="0">
                  <a:solidFill>
                    <a:srgbClr val="FF0000"/>
                  </a:solidFill>
                  <a:latin typeface="Arial Black" pitchFamily="34" charset="0"/>
                </a:rPr>
                <a:t>2900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wipe(left)">
                                      <p:cBhvr>
                                        <p:cTn id="7" dur="500"/>
                                        <p:tgtEl>
                                          <p:spTgt spid="3278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9" presetClass="exit" presetSubtype="0" fill="hold" nodeType="withEffect">
                                  <p:stCondLst>
                                    <p:cond delay="0"/>
                                  </p:stCondLst>
                                  <p:childTnLst>
                                    <p:anim calcmode="lin" valueType="num">
                                      <p:cBhvr>
                                        <p:cTn id="13" dur="1000"/>
                                        <p:tgtEl>
                                          <p:spTgt spid="32782"/>
                                        </p:tgtEl>
                                        <p:attrNameLst>
                                          <p:attrName>ppt_x</p:attrName>
                                        </p:attrNameLst>
                                      </p:cBhvr>
                                      <p:tavLst>
                                        <p:tav tm="0">
                                          <p:val>
                                            <p:strVal val="ppt_x"/>
                                          </p:val>
                                        </p:tav>
                                        <p:tav tm="100000">
                                          <p:val>
                                            <p:strVal val="ppt_x-.2"/>
                                          </p:val>
                                        </p:tav>
                                      </p:tavLst>
                                    </p:anim>
                                    <p:anim calcmode="lin" valueType="num">
                                      <p:cBhvr>
                                        <p:cTn id="14" dur="1000"/>
                                        <p:tgtEl>
                                          <p:spTgt spid="32782"/>
                                        </p:tgtEl>
                                        <p:attrNameLst>
                                          <p:attrName>ppt_y</p:attrName>
                                        </p:attrNameLst>
                                      </p:cBhvr>
                                      <p:tavLst>
                                        <p:tav tm="0">
                                          <p:val>
                                            <p:strVal val="ppt_y"/>
                                          </p:val>
                                        </p:tav>
                                        <p:tav tm="100000">
                                          <p:val>
                                            <p:strVal val="ppt_y"/>
                                          </p:val>
                                        </p:tav>
                                      </p:tavLst>
                                    </p:anim>
                                    <p:animEffect transition="out" filter="fade">
                                      <p:cBhvr>
                                        <p:cTn id="15" dur="1000"/>
                                        <p:tgtEl>
                                          <p:spTgt spid="32782"/>
                                        </p:tgtEl>
                                      </p:cBhvr>
                                    </p:animEffect>
                                    <p:set>
                                      <p:cBhvr>
                                        <p:cTn id="16" dur="1" fill="hold">
                                          <p:stCondLst>
                                            <p:cond delay="999"/>
                                          </p:stCondLst>
                                        </p:cTn>
                                        <p:tgtEl>
                                          <p:spTgt spid="3278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2785"/>
                                        </p:tgtEl>
                                        <p:attrNameLst>
                                          <p:attrName>style.visibility</p:attrName>
                                        </p:attrNameLst>
                                      </p:cBhvr>
                                      <p:to>
                                        <p:strVal val="visible"/>
                                      </p:to>
                                    </p:set>
                                    <p:animEffect transition="in" filter="fade">
                                      <p:cBhvr>
                                        <p:cTn id="19" dur="500"/>
                                        <p:tgtEl>
                                          <p:spTgt spid="3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971800" y="6553200"/>
            <a:ext cx="348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CCFFFF"/>
                </a:solidFill>
              </a:rPr>
              <a:t>http://www.jhuccp.org/pr/m14/m14figs.stm</a:t>
            </a:r>
          </a:p>
        </p:txBody>
      </p:sp>
      <p:pic>
        <p:nvPicPr>
          <p:cNvPr id="31747" name="Picture 3" descr="water_cyc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0"/>
            <a:ext cx="6248400" cy="5532438"/>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1905000" y="4800600"/>
            <a:ext cx="1371600" cy="533400"/>
          </a:xfrm>
          <a:prstGeom prst="rect">
            <a:avLst/>
          </a:prstGeom>
          <a:solidFill>
            <a:schemeClr val="hlink">
              <a:alpha val="39999"/>
            </a:schemeClr>
          </a:solidFill>
          <a:ln w="317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5365" name="Rectangle 5"/>
          <p:cNvSpPr>
            <a:spLocks noChangeArrowheads="1"/>
          </p:cNvSpPr>
          <p:nvPr/>
        </p:nvSpPr>
        <p:spPr bwMode="auto">
          <a:xfrm>
            <a:off x="2209800" y="3962400"/>
            <a:ext cx="1371600" cy="457200"/>
          </a:xfrm>
          <a:prstGeom prst="rect">
            <a:avLst/>
          </a:prstGeom>
          <a:solidFill>
            <a:srgbClr val="3399FF">
              <a:alpha val="45097"/>
            </a:srgbClr>
          </a:solidFill>
          <a:ln w="317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5366" name="Rectangle 6"/>
          <p:cNvSpPr>
            <a:spLocks noChangeArrowheads="1"/>
          </p:cNvSpPr>
          <p:nvPr/>
        </p:nvSpPr>
        <p:spPr bwMode="auto">
          <a:xfrm>
            <a:off x="1676400" y="1143000"/>
            <a:ext cx="1295400" cy="533400"/>
          </a:xfrm>
          <a:prstGeom prst="rect">
            <a:avLst/>
          </a:prstGeom>
          <a:solidFill>
            <a:srgbClr val="CCFFFF">
              <a:alpha val="21176"/>
            </a:srgbClr>
          </a:solidFill>
          <a:ln w="317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5367" name="Rectangle 7"/>
          <p:cNvSpPr>
            <a:spLocks noChangeArrowheads="1"/>
          </p:cNvSpPr>
          <p:nvPr/>
        </p:nvSpPr>
        <p:spPr bwMode="auto">
          <a:xfrm>
            <a:off x="6096000" y="5165725"/>
            <a:ext cx="1600200" cy="533400"/>
          </a:xfrm>
          <a:prstGeom prst="rect">
            <a:avLst/>
          </a:prstGeom>
          <a:solidFill>
            <a:srgbClr val="FFFF00">
              <a:alpha val="18039"/>
            </a:srgbClr>
          </a:solidFill>
          <a:ln w="317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defRPr/>
            </a:pPr>
            <a:endParaRPr lang="en-US"/>
          </a:p>
        </p:txBody>
      </p:sp>
      <p:sp>
        <p:nvSpPr>
          <p:cNvPr id="15368" name="Text Box 8"/>
          <p:cNvSpPr txBox="1">
            <a:spLocks noChangeArrowheads="1"/>
          </p:cNvSpPr>
          <p:nvPr/>
        </p:nvSpPr>
        <p:spPr bwMode="auto">
          <a:xfrm>
            <a:off x="3121025" y="5514181"/>
            <a:ext cx="1444625" cy="369888"/>
          </a:xfrm>
          <a:prstGeom prst="rect">
            <a:avLst/>
          </a:prstGeom>
          <a:gradFill rotWithShape="1">
            <a:gsLst>
              <a:gs pos="0">
                <a:srgbClr val="184776"/>
              </a:gs>
              <a:gs pos="100000">
                <a:srgbClr val="3399FF"/>
              </a:gs>
            </a:gsLst>
            <a:lin ang="18900000" scaled="1"/>
          </a:gradFill>
          <a:ln w="3175">
            <a:solidFill>
              <a:schemeClr val="tx1"/>
            </a:solidFill>
            <a:miter lim="800000"/>
            <a:headEnd/>
            <a:tailEnd/>
          </a:ln>
          <a:scene3d>
            <a:camera prst="perspectiveContrastingRightFacing"/>
            <a:lightRig rig="threePt" dir="t"/>
          </a:scene3d>
          <a:sp3d>
            <a:bevelT/>
          </a:sp3d>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b="0" dirty="0" smtClean="0">
                <a:solidFill>
                  <a:schemeClr val="bg1"/>
                </a:solidFill>
              </a:rPr>
              <a:t>Fresh Water</a:t>
            </a:r>
          </a:p>
        </p:txBody>
      </p:sp>
      <p:sp>
        <p:nvSpPr>
          <p:cNvPr id="15369" name="Text Box 9"/>
          <p:cNvSpPr txBox="1">
            <a:spLocks noChangeArrowheads="1"/>
          </p:cNvSpPr>
          <p:nvPr/>
        </p:nvSpPr>
        <p:spPr bwMode="auto">
          <a:xfrm>
            <a:off x="5829300" y="3839219"/>
            <a:ext cx="1254125" cy="369888"/>
          </a:xfrm>
          <a:prstGeom prst="rect">
            <a:avLst/>
          </a:prstGeom>
          <a:gradFill rotWithShape="1">
            <a:gsLst>
              <a:gs pos="0">
                <a:srgbClr val="009900"/>
              </a:gs>
              <a:gs pos="100000">
                <a:srgbClr val="004700"/>
              </a:gs>
            </a:gsLst>
            <a:lin ang="5400000" scaled="1"/>
          </a:gradFill>
          <a:ln w="3175">
            <a:solidFill>
              <a:schemeClr val="tx1"/>
            </a:solidFill>
            <a:miter lim="800000"/>
            <a:headEnd/>
            <a:tailEnd/>
          </a:ln>
          <a:scene3d>
            <a:camera prst="perspectiveContrastingRightFacing"/>
            <a:lightRig rig="threePt" dir="t"/>
          </a:scene3d>
          <a:sp3d>
            <a:bevelT/>
          </a:sp3d>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b="0" smtClean="0">
                <a:solidFill>
                  <a:srgbClr val="FFFF99"/>
                </a:solidFill>
              </a:rPr>
              <a:t>Salt Water</a:t>
            </a:r>
          </a:p>
        </p:txBody>
      </p:sp>
      <p:sp>
        <p:nvSpPr>
          <p:cNvPr id="31754" name="Text Box 10"/>
          <p:cNvSpPr txBox="1">
            <a:spLocks noChangeArrowheads="1"/>
          </p:cNvSpPr>
          <p:nvPr/>
        </p:nvSpPr>
        <p:spPr bwMode="auto">
          <a:xfrm>
            <a:off x="3048000" y="228600"/>
            <a:ext cx="3230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a:solidFill>
                  <a:srgbClr val="CCFFFF"/>
                </a:solidFill>
              </a:rPr>
              <a:t>Water Reserves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5369">
                                            <p:txEl>
                                              <p:charRg st="4294967295" end="4294967295"/>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0" presetClass="entr" presetSubtype="0" fill="hold" grpId="0" nodeType="withEffect">
                                  <p:stCondLst>
                                    <p:cond delay="0"/>
                                  </p:stCondLst>
                                  <p:childTnLst>
                                    <p:set>
                                      <p:cBhvr>
                                        <p:cTn id="8" dur="1" fill="hold">
                                          <p:stCondLst>
                                            <p:cond delay="0"/>
                                          </p:stCondLst>
                                        </p:cTn>
                                        <p:tgtEl>
                                          <p:spTgt spid="15367"/>
                                        </p:tgtEl>
                                        <p:attrNameLst>
                                          <p:attrName>style.visibility</p:attrName>
                                        </p:attrNameLst>
                                      </p:cBhvr>
                                      <p:to>
                                        <p:strVal val="visible"/>
                                      </p:to>
                                    </p:set>
                                    <p:animEffect transition="in" filter="fade">
                                      <p:cBhvr>
                                        <p:cTn id="9" dur="1000"/>
                                        <p:tgtEl>
                                          <p:spTgt spid="153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8">
                                            <p:txEl>
                                              <p:charRg st="4294967295" end="4294967295"/>
                                            </p:txEl>
                                          </p:spTgt>
                                        </p:tgtEl>
                                        <p:attrNameLst>
                                          <p:attrName>style.visibility</p:attrName>
                                        </p:attrNameLst>
                                      </p:cBhvr>
                                      <p:to>
                                        <p:strVal val="visible"/>
                                      </p:to>
                                    </p:set>
                                    <p:anim calcmode="discrete" valueType="clr">
                                      <p:cBhvr override="childStyle">
                                        <p:cTn id="14" dur="80"/>
                                        <p:tgtEl>
                                          <p:spTgt spid="15368">
                                            <p:txEl>
                                              <p:charRg st="4294967295" end="429496729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8">
                                            <p:txEl>
                                              <p:charRg st="4294967295" end="4294967295"/>
                                            </p:txEl>
                                          </p:spTgt>
                                        </p:tgtEl>
                                        <p:attrNameLst>
                                          <p:attrName>fillcolor</p:attrName>
                                        </p:attrNameLst>
                                      </p:cBhvr>
                                      <p:tavLst>
                                        <p:tav tm="0">
                                          <p:val>
                                            <p:clrVal>
                                              <a:schemeClr val="accent2"/>
                                            </p:clrVal>
                                          </p:val>
                                        </p:tav>
                                        <p:tav tm="50000">
                                          <p:val>
                                            <p:clrVal>
                                              <a:schemeClr val="hlink"/>
                                            </p:clrVal>
                                          </p:val>
                                        </p:tav>
                                      </p:tavLst>
                                    </p:anim>
                                    <p:set>
                                      <p:cBhvr>
                                        <p:cTn id="16" dur="80"/>
                                        <p:tgtEl>
                                          <p:spTgt spid="15368">
                                            <p:txEl>
                                              <p:charRg st="4294967295" end="4294967295"/>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fade">
                                      <p:cBhvr>
                                        <p:cTn id="19" dur="1000"/>
                                        <p:tgtEl>
                                          <p:spTgt spid="153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fade">
                                      <p:cBhvr>
                                        <p:cTn id="22" dur="1000"/>
                                        <p:tgtEl>
                                          <p:spTgt spid="153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utoUpdateAnimBg="0"/>
      <p:bldP spid="153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43150"/>
            <a:ext cx="5638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3"/>
          <p:cNvSpPr>
            <a:spLocks noChangeArrowheads="1"/>
          </p:cNvSpPr>
          <p:nvPr/>
        </p:nvSpPr>
        <p:spPr bwMode="auto">
          <a:xfrm>
            <a:off x="5334000" y="609600"/>
            <a:ext cx="3586163" cy="1793875"/>
          </a:xfrm>
          <a:prstGeom prst="roundRect">
            <a:avLst>
              <a:gd name="adj" fmla="val 16667"/>
            </a:avLst>
          </a:prstGeom>
          <a:gradFill rotWithShape="0">
            <a:gsLst>
              <a:gs pos="0">
                <a:srgbClr val="EAFFFF"/>
              </a:gs>
              <a:gs pos="100000">
                <a:srgbClr val="CCFFFF"/>
              </a:gs>
            </a:gsLst>
            <a:lin ang="5400000" scaled="1"/>
          </a:gradFill>
          <a:ln w="9525">
            <a:round/>
            <a:headEnd/>
            <a:tailEnd/>
          </a:ln>
          <a:scene3d>
            <a:camera prst="legacyPerspectiveBottomLeft"/>
            <a:lightRig rig="legacyFlat3" dir="b"/>
          </a:scene3d>
          <a:sp3d extrusionH="430200" prstMaterial="legacyMatte">
            <a:bevelT w="13500" h="13500" prst="angle"/>
            <a:bevelB w="13500" h="13500" prst="angle"/>
            <a:extrusionClr>
              <a:srgbClr val="CCFFFF"/>
            </a:extrusionClr>
          </a:sp3d>
        </p:spPr>
        <p:txBody>
          <a:bodyPr lIns="182880" tIns="137160" rIns="182880" bIns="137160">
            <a:spAutoFit/>
            <a:flatTx/>
          </a:bodyPr>
          <a:lstStyle/>
          <a:p>
            <a:pPr eaLnBrk="0" hangingPunct="0">
              <a:spcBef>
                <a:spcPct val="50000"/>
              </a:spcBef>
              <a:buFontTx/>
              <a:buBlip>
                <a:blip r:embed="rId3"/>
              </a:buBlip>
            </a:pPr>
            <a:r>
              <a:rPr lang="en-US" sz="2000" b="0"/>
              <a:t> Most of the Earth’s water is saline (salt water)</a:t>
            </a:r>
          </a:p>
          <a:p>
            <a:pPr eaLnBrk="0" hangingPunct="0">
              <a:spcBef>
                <a:spcPct val="50000"/>
              </a:spcBef>
              <a:buFontTx/>
              <a:buBlip>
                <a:blip r:embed="rId3"/>
              </a:buBlip>
            </a:pPr>
            <a:r>
              <a:rPr lang="en-US" sz="2000" b="0"/>
              <a:t> Of the remaining, most  is locked up in glacial 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anim calcmode="lin" valueType="num">
                                      <p:cBhvr>
                                        <p:cTn id="8" dur="2000" fill="hold"/>
                                        <p:tgtEl>
                                          <p:spTgt spid="16387"/>
                                        </p:tgtEl>
                                        <p:attrNameLst>
                                          <p:attrName>ppt_w</p:attrName>
                                        </p:attrNameLst>
                                      </p:cBhvr>
                                      <p:tavLst>
                                        <p:tav tm="0" fmla="#ppt_w*sin(2.5*pi*$)">
                                          <p:val>
                                            <p:fltVal val="0"/>
                                          </p:val>
                                        </p:tav>
                                        <p:tav tm="100000">
                                          <p:val>
                                            <p:fltVal val="1"/>
                                          </p:val>
                                        </p:tav>
                                      </p:tavLst>
                                    </p:anim>
                                    <p:anim calcmode="lin" valueType="num">
                                      <p:cBhvr>
                                        <p:cTn id="9" dur="2000" fill="hold"/>
                                        <p:tgtEl>
                                          <p:spTgt spid="163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132138" y="6553200"/>
            <a:ext cx="3484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CCFFFF"/>
                </a:solidFill>
              </a:rPr>
              <a:t>http://www.jhuccp.org/pr/m14/m14figs.stm</a:t>
            </a:r>
          </a:p>
        </p:txBody>
      </p:sp>
      <p:pic>
        <p:nvPicPr>
          <p:cNvPr id="33795" name="Picture 3" descr="water_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4568825" cy="5638800"/>
          </a:xfrm>
          <a:prstGeom prst="rect">
            <a:avLst/>
          </a:prstGeom>
          <a:noFill/>
          <a:ln w="3175">
            <a:solidFill>
              <a:srgbClr val="CCFFFF"/>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12" name="AutoShape 4"/>
          <p:cNvSpPr>
            <a:spLocks noChangeArrowheads="1"/>
          </p:cNvSpPr>
          <p:nvPr/>
        </p:nvSpPr>
        <p:spPr bwMode="auto">
          <a:xfrm>
            <a:off x="5257800" y="1981200"/>
            <a:ext cx="3544888" cy="2470150"/>
          </a:xfrm>
          <a:prstGeom prst="roundRect">
            <a:avLst>
              <a:gd name="adj" fmla="val 16667"/>
            </a:avLst>
          </a:prstGeom>
          <a:gradFill rotWithShape="0">
            <a:gsLst>
              <a:gs pos="0">
                <a:srgbClr val="CCFFFF">
                  <a:gamma/>
                  <a:tint val="40784"/>
                  <a:invGamma/>
                </a:srgbClr>
              </a:gs>
              <a:gs pos="100000">
                <a:srgbClr val="CCFFFF"/>
              </a:gs>
            </a:gsLst>
            <a:lin ang="5400000" scaled="1"/>
          </a:gradFill>
          <a:ln w="28575">
            <a:noFill/>
            <a:round/>
            <a:headEnd/>
            <a:tailEnd/>
          </a:ln>
          <a:effectLst/>
          <a:scene3d>
            <a:camera prst="legacyPerspectiveBottomLeft"/>
            <a:lightRig rig="legacyFlat3" dir="b"/>
          </a:scene3d>
          <a:sp3d extrusionH="430200" prstMaterial="legacyMatte">
            <a:bevelT w="13500" h="13500" prst="angle"/>
            <a:bevelB w="13500" h="13500" prst="angle"/>
            <a:extrusionClr>
              <a:srgbClr val="CCFFFF"/>
            </a:extrusionClr>
          </a:sp3d>
        </p:spPr>
        <p:txBody>
          <a:bodyPr lIns="182880" tIns="137160" rIns="182880" bIns="137160">
            <a:spAutoFit/>
            <a:flatTx/>
          </a:bodyPr>
          <a:lstStyle/>
          <a:p>
            <a:pPr eaLnBrk="0" hangingPunct="0">
              <a:spcBef>
                <a:spcPct val="50000"/>
              </a:spcBef>
              <a:buFontTx/>
              <a:buBlip>
                <a:blip r:embed="rId3"/>
              </a:buBlip>
              <a:defRPr/>
            </a:pPr>
            <a:r>
              <a:rPr lang="en-US" sz="2000" b="0"/>
              <a:t> Less than 1% of the Earth’s freshwater is on the surface at any time.</a:t>
            </a:r>
          </a:p>
          <a:p>
            <a:pPr eaLnBrk="0" hangingPunct="0">
              <a:spcBef>
                <a:spcPct val="50000"/>
              </a:spcBef>
              <a:buFontTx/>
              <a:buBlip>
                <a:blip r:embed="rId3"/>
              </a:buBlip>
              <a:defRPr/>
            </a:pPr>
            <a:r>
              <a:rPr lang="en-US" sz="2000" b="0"/>
              <a:t> 20% of the freshwater flows through the ground – </a:t>
            </a:r>
            <a:r>
              <a:rPr lang="en-US" sz="2000" b="0">
                <a:solidFill>
                  <a:srgbClr val="FF0000"/>
                </a:solidFill>
                <a:effectLst>
                  <a:outerShdw blurRad="38100" dist="38100" dir="2700000" algn="tl">
                    <a:srgbClr val="000000"/>
                  </a:outerShdw>
                </a:effectLst>
              </a:rPr>
              <a:t>groundwater.</a:t>
            </a:r>
            <a:endParaRPr lang="en-US" sz="2000" b="0"/>
          </a:p>
        </p:txBody>
      </p:sp>
      <p:sp>
        <p:nvSpPr>
          <p:cNvPr id="17413" name="Freeform 5"/>
          <p:cNvSpPr>
            <a:spLocks/>
          </p:cNvSpPr>
          <p:nvPr/>
        </p:nvSpPr>
        <p:spPr bwMode="auto">
          <a:xfrm>
            <a:off x="2047875" y="1871663"/>
            <a:ext cx="628650" cy="904875"/>
          </a:xfrm>
          <a:custGeom>
            <a:avLst/>
            <a:gdLst>
              <a:gd name="T0" fmla="*/ 0 w 396"/>
              <a:gd name="T1" fmla="*/ 0 h 570"/>
              <a:gd name="T2" fmla="*/ 2147483647 w 396"/>
              <a:gd name="T3" fmla="*/ 2147483647 h 570"/>
              <a:gd name="T4" fmla="*/ 2147483647 w 396"/>
              <a:gd name="T5" fmla="*/ 2147483647 h 570"/>
              <a:gd name="T6" fmla="*/ 2147483647 w 396"/>
              <a:gd name="T7" fmla="*/ 2147483647 h 570"/>
              <a:gd name="T8" fmla="*/ 2147483647 w 396"/>
              <a:gd name="T9" fmla="*/ 2147483647 h 570"/>
              <a:gd name="T10" fmla="*/ 0 w 396"/>
              <a:gd name="T11" fmla="*/ 0 h 570"/>
              <a:gd name="T12" fmla="*/ 0 60000 65536"/>
              <a:gd name="T13" fmla="*/ 0 60000 65536"/>
              <a:gd name="T14" fmla="*/ 0 60000 65536"/>
              <a:gd name="T15" fmla="*/ 0 60000 65536"/>
              <a:gd name="T16" fmla="*/ 0 60000 65536"/>
              <a:gd name="T17" fmla="*/ 0 60000 65536"/>
              <a:gd name="T18" fmla="*/ 0 w 396"/>
              <a:gd name="T19" fmla="*/ 0 h 570"/>
              <a:gd name="T20" fmla="*/ 396 w 396"/>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396" h="570">
                <a:moveTo>
                  <a:pt x="0" y="0"/>
                </a:moveTo>
                <a:lnTo>
                  <a:pt x="294" y="357"/>
                </a:lnTo>
                <a:lnTo>
                  <a:pt x="276" y="570"/>
                </a:lnTo>
                <a:lnTo>
                  <a:pt x="396" y="564"/>
                </a:lnTo>
                <a:lnTo>
                  <a:pt x="372" y="333"/>
                </a:lnTo>
                <a:lnTo>
                  <a:pt x="0" y="0"/>
                </a:lnTo>
                <a:close/>
              </a:path>
            </a:pathLst>
          </a:custGeom>
          <a:solidFill>
            <a:srgbClr val="66FFFF">
              <a:alpha val="56862"/>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414" name="Freeform 6"/>
          <p:cNvSpPr>
            <a:spLocks/>
          </p:cNvSpPr>
          <p:nvPr/>
        </p:nvSpPr>
        <p:spPr bwMode="auto">
          <a:xfrm>
            <a:off x="2586038" y="3271838"/>
            <a:ext cx="622300" cy="914400"/>
          </a:xfrm>
          <a:custGeom>
            <a:avLst/>
            <a:gdLst>
              <a:gd name="T0" fmla="*/ 0 w 393"/>
              <a:gd name="T1" fmla="*/ 0 h 573"/>
              <a:gd name="T2" fmla="*/ 2147483647 w 393"/>
              <a:gd name="T3" fmla="*/ 2147483647 h 573"/>
              <a:gd name="T4" fmla="*/ 2147483647 w 393"/>
              <a:gd name="T5" fmla="*/ 2147483647 h 573"/>
              <a:gd name="T6" fmla="*/ 2147483647 w 393"/>
              <a:gd name="T7" fmla="*/ 2147483647 h 573"/>
              <a:gd name="T8" fmla="*/ 2147483647 w 393"/>
              <a:gd name="T9" fmla="*/ 2147483647 h 573"/>
              <a:gd name="T10" fmla="*/ 0 w 393"/>
              <a:gd name="T11" fmla="*/ 0 h 573"/>
              <a:gd name="T12" fmla="*/ 0 60000 65536"/>
              <a:gd name="T13" fmla="*/ 0 60000 65536"/>
              <a:gd name="T14" fmla="*/ 0 60000 65536"/>
              <a:gd name="T15" fmla="*/ 0 60000 65536"/>
              <a:gd name="T16" fmla="*/ 0 60000 65536"/>
              <a:gd name="T17" fmla="*/ 0 60000 65536"/>
              <a:gd name="T18" fmla="*/ 0 w 393"/>
              <a:gd name="T19" fmla="*/ 0 h 573"/>
              <a:gd name="T20" fmla="*/ 393 w 393"/>
              <a:gd name="T21" fmla="*/ 573 h 573"/>
            </a:gdLst>
            <a:ahLst/>
            <a:cxnLst>
              <a:cxn ang="T12">
                <a:pos x="T0" y="T1"/>
              </a:cxn>
              <a:cxn ang="T13">
                <a:pos x="T2" y="T3"/>
              </a:cxn>
              <a:cxn ang="T14">
                <a:pos x="T4" y="T5"/>
              </a:cxn>
              <a:cxn ang="T15">
                <a:pos x="T6" y="T7"/>
              </a:cxn>
              <a:cxn ang="T16">
                <a:pos x="T8" y="T9"/>
              </a:cxn>
              <a:cxn ang="T17">
                <a:pos x="T10" y="T11"/>
              </a:cxn>
            </a:cxnLst>
            <a:rect l="T18" t="T19" r="T20" b="T21"/>
            <a:pathLst>
              <a:path w="393" h="573">
                <a:moveTo>
                  <a:pt x="0" y="0"/>
                </a:moveTo>
                <a:lnTo>
                  <a:pt x="294" y="357"/>
                </a:lnTo>
                <a:lnTo>
                  <a:pt x="315" y="573"/>
                </a:lnTo>
                <a:lnTo>
                  <a:pt x="393" y="567"/>
                </a:lnTo>
                <a:lnTo>
                  <a:pt x="345" y="357"/>
                </a:lnTo>
                <a:lnTo>
                  <a:pt x="0" y="0"/>
                </a:lnTo>
                <a:close/>
              </a:path>
            </a:pathLst>
          </a:custGeom>
          <a:solidFill>
            <a:srgbClr val="66FFFF">
              <a:alpha val="56862"/>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415" name="Freeform 7"/>
          <p:cNvSpPr>
            <a:spLocks/>
          </p:cNvSpPr>
          <p:nvPr/>
        </p:nvSpPr>
        <p:spPr bwMode="auto">
          <a:xfrm>
            <a:off x="2224088" y="4173538"/>
            <a:ext cx="1727200" cy="989012"/>
          </a:xfrm>
          <a:custGeom>
            <a:avLst/>
            <a:gdLst>
              <a:gd name="T0" fmla="*/ 2147483647 w 1088"/>
              <a:gd name="T1" fmla="*/ 2147483647 h 623"/>
              <a:gd name="T2" fmla="*/ 2147483647 w 1088"/>
              <a:gd name="T3" fmla="*/ 2147483647 h 623"/>
              <a:gd name="T4" fmla="*/ 2147483647 w 1088"/>
              <a:gd name="T5" fmla="*/ 2147483647 h 623"/>
              <a:gd name="T6" fmla="*/ 2147483647 w 1088"/>
              <a:gd name="T7" fmla="*/ 2147483647 h 623"/>
              <a:gd name="T8" fmla="*/ 2147483647 w 1088"/>
              <a:gd name="T9" fmla="*/ 2147483647 h 623"/>
              <a:gd name="T10" fmla="*/ 2147483647 w 1088"/>
              <a:gd name="T11" fmla="*/ 2147483647 h 623"/>
              <a:gd name="T12" fmla="*/ 2147483647 w 1088"/>
              <a:gd name="T13" fmla="*/ 2147483647 h 623"/>
              <a:gd name="T14" fmla="*/ 2147483647 w 1088"/>
              <a:gd name="T15" fmla="*/ 2147483647 h 623"/>
              <a:gd name="T16" fmla="*/ 2147483647 w 1088"/>
              <a:gd name="T17" fmla="*/ 2147483647 h 623"/>
              <a:gd name="T18" fmla="*/ 2147483647 w 1088"/>
              <a:gd name="T19" fmla="*/ 2147483647 h 623"/>
              <a:gd name="T20" fmla="*/ 2147483647 w 1088"/>
              <a:gd name="T21" fmla="*/ 2147483647 h 623"/>
              <a:gd name="T22" fmla="*/ 2147483647 w 1088"/>
              <a:gd name="T23" fmla="*/ 2147483647 h 623"/>
              <a:gd name="T24" fmla="*/ 2147483647 w 1088"/>
              <a:gd name="T25" fmla="*/ 2147483647 h 623"/>
              <a:gd name="T26" fmla="*/ 2147483647 w 1088"/>
              <a:gd name="T27" fmla="*/ 2147483647 h 6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8"/>
              <a:gd name="T43" fmla="*/ 0 h 623"/>
              <a:gd name="T44" fmla="*/ 1088 w 1088"/>
              <a:gd name="T45" fmla="*/ 623 h 6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8" h="623">
                <a:moveTo>
                  <a:pt x="519" y="8"/>
                </a:moveTo>
                <a:cubicBezTo>
                  <a:pt x="439" y="16"/>
                  <a:pt x="350" y="34"/>
                  <a:pt x="279" y="59"/>
                </a:cubicBezTo>
                <a:cubicBezTo>
                  <a:pt x="208" y="84"/>
                  <a:pt x="136" y="124"/>
                  <a:pt x="93" y="158"/>
                </a:cubicBezTo>
                <a:cubicBezTo>
                  <a:pt x="50" y="192"/>
                  <a:pt x="35" y="224"/>
                  <a:pt x="21" y="263"/>
                </a:cubicBezTo>
                <a:cubicBezTo>
                  <a:pt x="7" y="302"/>
                  <a:pt x="0" y="349"/>
                  <a:pt x="9" y="392"/>
                </a:cubicBezTo>
                <a:cubicBezTo>
                  <a:pt x="18" y="435"/>
                  <a:pt x="41" y="487"/>
                  <a:pt x="78" y="524"/>
                </a:cubicBezTo>
                <a:cubicBezTo>
                  <a:pt x="115" y="561"/>
                  <a:pt x="169" y="623"/>
                  <a:pt x="234" y="614"/>
                </a:cubicBezTo>
                <a:cubicBezTo>
                  <a:pt x="299" y="605"/>
                  <a:pt x="399" y="515"/>
                  <a:pt x="471" y="470"/>
                </a:cubicBezTo>
                <a:cubicBezTo>
                  <a:pt x="543" y="425"/>
                  <a:pt x="583" y="392"/>
                  <a:pt x="663" y="347"/>
                </a:cubicBezTo>
                <a:cubicBezTo>
                  <a:pt x="743" y="302"/>
                  <a:pt x="882" y="236"/>
                  <a:pt x="951" y="200"/>
                </a:cubicBezTo>
                <a:cubicBezTo>
                  <a:pt x="1020" y="164"/>
                  <a:pt x="1088" y="153"/>
                  <a:pt x="1080" y="128"/>
                </a:cubicBezTo>
                <a:cubicBezTo>
                  <a:pt x="1072" y="103"/>
                  <a:pt x="956" y="66"/>
                  <a:pt x="903" y="47"/>
                </a:cubicBezTo>
                <a:cubicBezTo>
                  <a:pt x="850" y="28"/>
                  <a:pt x="823" y="17"/>
                  <a:pt x="759" y="11"/>
                </a:cubicBezTo>
                <a:cubicBezTo>
                  <a:pt x="695" y="5"/>
                  <a:pt x="599" y="0"/>
                  <a:pt x="519" y="8"/>
                </a:cubicBezTo>
                <a:close/>
              </a:path>
            </a:pathLst>
          </a:custGeom>
          <a:solidFill>
            <a:srgbClr val="66FFFF">
              <a:alpha val="56862"/>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416" name="Freeform 8"/>
          <p:cNvSpPr>
            <a:spLocks/>
          </p:cNvSpPr>
          <p:nvPr/>
        </p:nvSpPr>
        <p:spPr bwMode="auto">
          <a:xfrm>
            <a:off x="2016125" y="3270250"/>
            <a:ext cx="1042988" cy="693738"/>
          </a:xfrm>
          <a:custGeom>
            <a:avLst/>
            <a:gdLst>
              <a:gd name="T0" fmla="*/ 2147483647 w 657"/>
              <a:gd name="T1" fmla="*/ 2147483647 h 437"/>
              <a:gd name="T2" fmla="*/ 2147483647 w 657"/>
              <a:gd name="T3" fmla="*/ 2147483647 h 437"/>
              <a:gd name="T4" fmla="*/ 2147483647 w 657"/>
              <a:gd name="T5" fmla="*/ 2147483647 h 437"/>
              <a:gd name="T6" fmla="*/ 2147483647 w 657"/>
              <a:gd name="T7" fmla="*/ 2147483647 h 437"/>
              <a:gd name="T8" fmla="*/ 2147483647 w 657"/>
              <a:gd name="T9" fmla="*/ 2147483647 h 437"/>
              <a:gd name="T10" fmla="*/ 2147483647 w 657"/>
              <a:gd name="T11" fmla="*/ 2147483647 h 437"/>
              <a:gd name="T12" fmla="*/ 2147483647 w 657"/>
              <a:gd name="T13" fmla="*/ 2147483647 h 437"/>
              <a:gd name="T14" fmla="*/ 2147483647 w 657"/>
              <a:gd name="T15" fmla="*/ 2147483647 h 437"/>
              <a:gd name="T16" fmla="*/ 2147483647 w 657"/>
              <a:gd name="T17" fmla="*/ 2147483647 h 437"/>
              <a:gd name="T18" fmla="*/ 2147483647 w 657"/>
              <a:gd name="T19" fmla="*/ 2147483647 h 437"/>
              <a:gd name="T20" fmla="*/ 2147483647 w 657"/>
              <a:gd name="T21" fmla="*/ 2147483647 h 437"/>
              <a:gd name="T22" fmla="*/ 2147483647 w 657"/>
              <a:gd name="T23" fmla="*/ 2147483647 h 437"/>
              <a:gd name="T24" fmla="*/ 2147483647 w 657"/>
              <a:gd name="T25" fmla="*/ 2147483647 h 437"/>
              <a:gd name="T26" fmla="*/ 2147483647 w 657"/>
              <a:gd name="T27" fmla="*/ 2147483647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7"/>
              <a:gd name="T43" fmla="*/ 0 h 437"/>
              <a:gd name="T44" fmla="*/ 657 w 657"/>
              <a:gd name="T45" fmla="*/ 437 h 4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7" h="437">
                <a:moveTo>
                  <a:pt x="389" y="52"/>
                </a:moveTo>
                <a:cubicBezTo>
                  <a:pt x="344" y="0"/>
                  <a:pt x="360" y="0"/>
                  <a:pt x="341" y="1"/>
                </a:cubicBezTo>
                <a:cubicBezTo>
                  <a:pt x="322" y="2"/>
                  <a:pt x="299" y="39"/>
                  <a:pt x="272" y="61"/>
                </a:cubicBezTo>
                <a:cubicBezTo>
                  <a:pt x="245" y="83"/>
                  <a:pt x="216" y="106"/>
                  <a:pt x="176" y="136"/>
                </a:cubicBezTo>
                <a:cubicBezTo>
                  <a:pt x="136" y="166"/>
                  <a:pt x="61" y="214"/>
                  <a:pt x="35" y="244"/>
                </a:cubicBezTo>
                <a:cubicBezTo>
                  <a:pt x="9" y="274"/>
                  <a:pt x="22" y="291"/>
                  <a:pt x="20" y="313"/>
                </a:cubicBezTo>
                <a:cubicBezTo>
                  <a:pt x="18" y="335"/>
                  <a:pt x="0" y="358"/>
                  <a:pt x="26" y="376"/>
                </a:cubicBezTo>
                <a:cubicBezTo>
                  <a:pt x="52" y="394"/>
                  <a:pt x="123" y="414"/>
                  <a:pt x="179" y="424"/>
                </a:cubicBezTo>
                <a:cubicBezTo>
                  <a:pt x="235" y="434"/>
                  <a:pt x="314" y="435"/>
                  <a:pt x="362" y="436"/>
                </a:cubicBezTo>
                <a:cubicBezTo>
                  <a:pt x="410" y="437"/>
                  <a:pt x="428" y="434"/>
                  <a:pt x="467" y="430"/>
                </a:cubicBezTo>
                <a:cubicBezTo>
                  <a:pt x="506" y="426"/>
                  <a:pt x="569" y="419"/>
                  <a:pt x="599" y="412"/>
                </a:cubicBezTo>
                <a:cubicBezTo>
                  <a:pt x="629" y="405"/>
                  <a:pt x="645" y="404"/>
                  <a:pt x="647" y="388"/>
                </a:cubicBezTo>
                <a:cubicBezTo>
                  <a:pt x="649" y="372"/>
                  <a:pt x="657" y="372"/>
                  <a:pt x="614" y="316"/>
                </a:cubicBezTo>
                <a:cubicBezTo>
                  <a:pt x="571" y="260"/>
                  <a:pt x="434" y="104"/>
                  <a:pt x="389" y="52"/>
                </a:cubicBezTo>
                <a:close/>
              </a:path>
            </a:pathLst>
          </a:custGeom>
          <a:solidFill>
            <a:srgbClr val="FF0066">
              <a:alpha val="56862"/>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p:cTn id="7" dur="5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2">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up)">
                                      <p:cBhvr>
                                        <p:cTn id="12" dur="2000"/>
                                        <p:tgtEl>
                                          <p:spTgt spid="17413"/>
                                        </p:tgtEl>
                                      </p:cBhvr>
                                    </p:animEffect>
                                  </p:childTnLst>
                                </p:cTn>
                              </p:par>
                            </p:childTnLst>
                          </p:cTn>
                        </p:par>
                        <p:par>
                          <p:cTn id="13" fill="hold" nodeType="afterGroup">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wipe(up)">
                                      <p:cBhvr>
                                        <p:cTn id="16" dur="2000"/>
                                        <p:tgtEl>
                                          <p:spTgt spid="17414"/>
                                        </p:tgtEl>
                                      </p:cBhvr>
                                    </p:animEffect>
                                  </p:childTnLst>
                                </p:cTn>
                              </p:par>
                            </p:childTnLst>
                          </p:cTn>
                        </p:par>
                        <p:par>
                          <p:cTn id="17" fill="hold" nodeType="afterGroup">
                            <p:stCondLst>
                              <p:cond delay="4500"/>
                            </p:stCondLst>
                            <p:childTnLst>
                              <p:par>
                                <p:cTn id="18" presetID="22" presetClass="entr" presetSubtype="1" fill="hold" grpId="0" nodeType="after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wipe(up)">
                                      <p:cBhvr>
                                        <p:cTn id="20" dur="20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412">
                                            <p:txEl>
                                              <p:pRg st="1" end="1"/>
                                            </p:txEl>
                                          </p:spTgt>
                                        </p:tgtEl>
                                        <p:attrNameLst>
                                          <p:attrName>style.visibility</p:attrName>
                                        </p:attrNameLst>
                                      </p:cBhvr>
                                      <p:to>
                                        <p:strVal val="visible"/>
                                      </p:to>
                                    </p:set>
                                    <p:anim calcmode="lin" valueType="num">
                                      <p:cBhvr>
                                        <p:cTn id="25" dur="500" fill="hold"/>
                                        <p:tgtEl>
                                          <p:spTgt spid="1741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7412">
                                            <p:txEl>
                                              <p:pRg st="1" end="1"/>
                                            </p:txEl>
                                          </p:spTgt>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7416"/>
                                        </p:tgtEl>
                                        <p:attrNameLst>
                                          <p:attrName>style.visibility</p:attrName>
                                        </p:attrNameLst>
                                      </p:cBhvr>
                                      <p:to>
                                        <p:strVal val="visible"/>
                                      </p:to>
                                    </p:set>
                                    <p:animEffect transition="in" filter="wipe(up)">
                                      <p:cBhvr>
                                        <p:cTn id="3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17413" grpId="0" animBg="1"/>
      <p:bldP spid="17414" grpId="0" animBg="1"/>
      <p:bldP spid="17415" grpId="0" animBg="1"/>
      <p:bldP spid="174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 y="654424"/>
            <a:ext cx="8991600" cy="4876800"/>
          </a:xfrm>
          <a:prstGeom prst="rect">
            <a:avLst/>
          </a:prstGeom>
          <a:solidFill>
            <a:schemeClr val="bg1"/>
          </a:solidFill>
          <a:ln w="6350">
            <a:solidFill>
              <a:schemeClr val="bg2"/>
            </a:solidFill>
            <a:miter lim="800000"/>
            <a:headEnd/>
            <a:tailEnd/>
          </a:ln>
        </p:spPr>
        <p:txBody>
          <a:bodyPr wrap="none" anchor="ctr"/>
          <a:lstStyle/>
          <a:p>
            <a:endParaRPr lang="en-US" b="0">
              <a:solidFill>
                <a:srgbClr val="000000"/>
              </a:solidFill>
            </a:endParaRPr>
          </a:p>
        </p:txBody>
      </p:sp>
      <p:pic>
        <p:nvPicPr>
          <p:cNvPr id="35843" name="Picture 3" descr="pop1"/>
          <p:cNvPicPr>
            <a:picLocks noChangeAspect="1" noChangeArrowheads="1"/>
          </p:cNvPicPr>
          <p:nvPr/>
        </p:nvPicPr>
        <p:blipFill>
          <a:blip r:embed="rId3">
            <a:extLst>
              <a:ext uri="{28A0092B-C50C-407E-A947-70E740481C1C}">
                <a14:useLocalDpi xmlns:a14="http://schemas.microsoft.com/office/drawing/2010/main" val="0"/>
              </a:ext>
            </a:extLst>
          </a:blip>
          <a:srcRect l="20587"/>
          <a:stretch>
            <a:fillRect/>
          </a:stretch>
        </p:blipFill>
        <p:spPr bwMode="auto">
          <a:xfrm>
            <a:off x="327025" y="1052887"/>
            <a:ext cx="849153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pop2"/>
          <p:cNvPicPr>
            <a:picLocks noChangeAspect="1" noChangeArrowheads="1"/>
          </p:cNvPicPr>
          <p:nvPr/>
        </p:nvPicPr>
        <p:blipFill>
          <a:blip r:embed="rId4">
            <a:extLst>
              <a:ext uri="{28A0092B-C50C-407E-A947-70E740481C1C}">
                <a14:useLocalDpi xmlns:a14="http://schemas.microsoft.com/office/drawing/2010/main" val="0"/>
              </a:ext>
            </a:extLst>
          </a:blip>
          <a:srcRect l="20979"/>
          <a:stretch>
            <a:fillRect/>
          </a:stretch>
        </p:blipFill>
        <p:spPr bwMode="auto">
          <a:xfrm>
            <a:off x="266700" y="1014787"/>
            <a:ext cx="86106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pop3"/>
          <p:cNvPicPr>
            <a:picLocks noChangeAspect="1" noChangeArrowheads="1"/>
          </p:cNvPicPr>
          <p:nvPr/>
        </p:nvPicPr>
        <p:blipFill>
          <a:blip r:embed="rId5">
            <a:extLst>
              <a:ext uri="{28A0092B-C50C-407E-A947-70E740481C1C}">
                <a14:useLocalDpi xmlns:a14="http://schemas.microsoft.com/office/drawing/2010/main" val="0"/>
              </a:ext>
            </a:extLst>
          </a:blip>
          <a:srcRect l="19867"/>
          <a:stretch>
            <a:fillRect/>
          </a:stretch>
        </p:blipFill>
        <p:spPr bwMode="auto">
          <a:xfrm>
            <a:off x="266700" y="1043362"/>
            <a:ext cx="86106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op4"/>
          <p:cNvPicPr>
            <a:picLocks noChangeAspect="1" noChangeArrowheads="1"/>
          </p:cNvPicPr>
          <p:nvPr/>
        </p:nvPicPr>
        <p:blipFill>
          <a:blip r:embed="rId6">
            <a:extLst>
              <a:ext uri="{28A0092B-C50C-407E-A947-70E740481C1C}">
                <a14:useLocalDpi xmlns:a14="http://schemas.microsoft.com/office/drawing/2010/main" val="0"/>
              </a:ext>
            </a:extLst>
          </a:blip>
          <a:srcRect l="-174"/>
          <a:stretch>
            <a:fillRect/>
          </a:stretch>
        </p:blipFill>
        <p:spPr bwMode="auto">
          <a:xfrm>
            <a:off x="273050" y="1035424"/>
            <a:ext cx="8596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7"/>
          <p:cNvSpPr>
            <a:spLocks noChangeArrowheads="1"/>
          </p:cNvSpPr>
          <p:nvPr/>
        </p:nvSpPr>
        <p:spPr bwMode="auto">
          <a:xfrm>
            <a:off x="2133600" y="6583363"/>
            <a:ext cx="3448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1">
                <a:solidFill>
                  <a:srgbClr val="000000"/>
                </a:solidFill>
              </a:rPr>
              <a:t>http://blogs.salon.com/0002007/2007/11/08.html</a:t>
            </a:r>
          </a:p>
        </p:txBody>
      </p:sp>
      <p:sp>
        <p:nvSpPr>
          <p:cNvPr id="35848" name="Rectangle 9"/>
          <p:cNvSpPr>
            <a:spLocks noChangeArrowheads="1"/>
          </p:cNvSpPr>
          <p:nvPr/>
        </p:nvSpPr>
        <p:spPr bwMode="auto">
          <a:xfrm>
            <a:off x="7391400" y="5226424"/>
            <a:ext cx="156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eaLnBrk="0" hangingPunct="0"/>
            <a:r>
              <a:rPr lang="en-US" sz="1200" b="0" i="1">
                <a:solidFill>
                  <a:srgbClr val="000000"/>
                </a:solidFill>
              </a:rPr>
              <a:t>http://atlas.aaas.org/</a:t>
            </a:r>
          </a:p>
        </p:txBody>
      </p:sp>
      <p:pic>
        <p:nvPicPr>
          <p:cNvPr id="9" name="Picture 2" descr="UN-Water factsheet on water secur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108857"/>
            <a:ext cx="4572000" cy="6492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fade">
                                      <p:cBhvr>
                                        <p:cTn id="12" dur="10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fade">
                                      <p:cBhvr>
                                        <p:cTn id="17" dur="10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5578" y="533400"/>
            <a:ext cx="8982222" cy="5867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026" name="Picture 2" descr="Map: Global physical and economic water scar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49" y="1219200"/>
            <a:ext cx="8759551" cy="4423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599" y="5715000"/>
            <a:ext cx="8748663" cy="276999"/>
          </a:xfrm>
          <a:prstGeom prst="rect">
            <a:avLst/>
          </a:prstGeom>
        </p:spPr>
        <p:txBody>
          <a:bodyPr wrap="square">
            <a:spAutoFit/>
          </a:bodyPr>
          <a:lstStyle/>
          <a:p>
            <a:pPr algn="ctr"/>
            <a:r>
              <a:rPr lang="en-US" sz="1200" i="1" dirty="0"/>
              <a:t>Source: World Water Development Report 4. World Water Assessment </a:t>
            </a:r>
            <a:r>
              <a:rPr lang="en-US" sz="1200" i="1" dirty="0" err="1"/>
              <a:t>Programme</a:t>
            </a:r>
            <a:r>
              <a:rPr lang="en-US" sz="1200" i="1" dirty="0"/>
              <a:t> (WWAP), March 2012.</a:t>
            </a:r>
          </a:p>
        </p:txBody>
      </p:sp>
    </p:spTree>
    <p:extLst>
      <p:ext uri="{BB962C8B-B14F-4D97-AF65-F5344CB8AC3E}">
        <p14:creationId xmlns:p14="http://schemas.microsoft.com/office/powerpoint/2010/main" val="155451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76413" y="6553200"/>
            <a:ext cx="5592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rgbClr val="000000"/>
                </a:solidFill>
              </a:rPr>
              <a:t>http://www.waterwisetexas.org/understanding_our_water_supply.htm</a:t>
            </a:r>
          </a:p>
        </p:txBody>
      </p:sp>
      <p:pic>
        <p:nvPicPr>
          <p:cNvPr id="33795" name="Picture 3" descr="hydro_illog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606425"/>
            <a:ext cx="7543800" cy="56451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6633">
            <a:alpha val="28999"/>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6633">
            <a:alpha val="28999"/>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390</TotalTime>
  <Words>936</Words>
  <Application>Microsoft Office PowerPoint</Application>
  <PresentationFormat>On-screen Show (4:3)</PresentationFormat>
  <Paragraphs>210</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 Daley</dc:creator>
  <cp:lastModifiedBy>Daley, Gwen Marie</cp:lastModifiedBy>
  <cp:revision>56</cp:revision>
  <dcterms:created xsi:type="dcterms:W3CDTF">2004-08-26T12:39:54Z</dcterms:created>
  <dcterms:modified xsi:type="dcterms:W3CDTF">2014-03-25T13:06:29Z</dcterms:modified>
</cp:coreProperties>
</file>