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EB02-8C2B-4133-802B-57048715B7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E7A8-DF12-40EB-8D85-E41B76F43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8C80-A651-41C3-85F9-06F61D8F77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EBC4-77A3-42A9-89E0-B78A59045B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5AE9-058B-4966-912A-0DA638525E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79B61-1C42-44D3-97F5-3ADFCDEC84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E06C-D62F-4DDB-BFF1-8F91601C8C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7FF0-2CCF-41EE-AE1A-F08B483135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76B3-D1AF-44FA-BF46-BAF3FC79B1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66686-6168-4467-9BD0-E9DCB79979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66CC-D312-4637-801B-93C1968A1E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F8AE-426F-432E-AFF4-638C09995B0F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2F36B3-4402-4A76-873A-966555EF13FF}" type="slidenum">
              <a:rPr lang="en-US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979" y="565512"/>
            <a:ext cx="7193759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Absolute Age Dating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105004" y="1672046"/>
            <a:ext cx="5752672" cy="2781240"/>
          </a:xfrm>
          <a:prstGeom prst="roundRect">
            <a:avLst>
              <a:gd name="adj" fmla="val 6999"/>
            </a:avLst>
          </a:prstGeom>
          <a:solidFill>
            <a:schemeClr val="accent6">
              <a:lumMod val="20000"/>
              <a:lumOff val="80000"/>
              <a:alpha val="96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Absolute Ages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Radiometric Dating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Radioactive isotopes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Radioactive decay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Half-life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radioactive_light_md_wht_me"/>
          <p:cNvSpPr>
            <a:spLocks noChangeArrowheads="1"/>
          </p:cNvSpPr>
          <p:nvPr/>
        </p:nvSpPr>
        <p:spPr bwMode="auto">
          <a:xfrm>
            <a:off x="76200" y="990600"/>
            <a:ext cx="8991600" cy="2514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5888" y="1143000"/>
            <a:ext cx="89154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07975" y="1828800"/>
            <a:ext cx="80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238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235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87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Rb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1527175" y="1828800"/>
            <a:ext cx="895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206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Sr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651125" y="1752600"/>
            <a:ext cx="2305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1,250,000,000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4,500,000,000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713,000,000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49,000,000,000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84775" y="1752600"/>
            <a:ext cx="37512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 - formation of Earth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  <a:endParaRPr lang="en-US" sz="240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auto">
          <a:xfrm>
            <a:off x="1069975" y="1905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53" name="AutoShape 9"/>
          <p:cNvSpPr>
            <a:spLocks noChangeArrowheads="1"/>
          </p:cNvSpPr>
          <p:nvPr/>
        </p:nvSpPr>
        <p:spPr bwMode="auto">
          <a:xfrm>
            <a:off x="1069975" y="2286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1069975" y="2667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auto">
          <a:xfrm>
            <a:off x="1069975" y="3048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55575" y="114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Parent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1222375" y="1143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Daughter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2898775" y="114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Half-life (yrs)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5611813" y="114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Useful Range (yrs)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5080000" y="1800225"/>
            <a:ext cx="104775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61" name="Text Box 17" descr="purple_watercolor"/>
          <p:cNvSpPr txBox="1">
            <a:spLocks noChangeArrowheads="1"/>
          </p:cNvSpPr>
          <p:nvPr/>
        </p:nvSpPr>
        <p:spPr bwMode="auto">
          <a:xfrm>
            <a:off x="609600" y="152400"/>
            <a:ext cx="7924800" cy="5794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Geologically Useful Radioactive Isotopes</a:t>
            </a:r>
          </a:p>
        </p:txBody>
      </p:sp>
      <p:sp>
        <p:nvSpPr>
          <p:cNvPr id="236562" name="AutoShape 18"/>
          <p:cNvSpPr>
            <a:spLocks noChangeArrowheads="1"/>
          </p:cNvSpPr>
          <p:nvPr/>
        </p:nvSpPr>
        <p:spPr bwMode="auto">
          <a:xfrm>
            <a:off x="133350" y="3538538"/>
            <a:ext cx="8877300" cy="327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6563" name="Picture 19" descr="female_scientist_examine_rocks_hg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33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64" name="Picture 20" descr="smart_guy_with_testtube_hg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810000"/>
            <a:ext cx="1409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65" name="Picture 21" descr="female_scientist_search_earth_hg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3788" y="3541713"/>
            <a:ext cx="18526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66" name="Picture 22" descr="Timesca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3657600"/>
            <a:ext cx="1949450" cy="297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6567" name="AutoShape 23"/>
          <p:cNvSpPr>
            <a:spLocks noChangeArrowheads="1"/>
          </p:cNvSpPr>
          <p:nvPr/>
        </p:nvSpPr>
        <p:spPr bwMode="auto">
          <a:xfrm rot="643732">
            <a:off x="1828800" y="48514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gradFill rotWithShape="1">
            <a:gsLst>
              <a:gs pos="0">
                <a:srgbClr val="006699"/>
              </a:gs>
              <a:gs pos="19000">
                <a:srgbClr val="1170FF"/>
              </a:gs>
              <a:gs pos="28999">
                <a:srgbClr val="3333CC"/>
              </a:gs>
              <a:gs pos="39999">
                <a:srgbClr val="2E6792"/>
              </a:gs>
              <a:gs pos="53000">
                <a:srgbClr val="9999FF"/>
              </a:gs>
              <a:gs pos="84000">
                <a:srgbClr val="00CCCC"/>
              </a:gs>
              <a:gs pos="100000">
                <a:srgbClr val="33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Left">
              <a:rot lat="899996" lon="8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68" name="AutoShape 24"/>
          <p:cNvSpPr>
            <a:spLocks noChangeArrowheads="1"/>
          </p:cNvSpPr>
          <p:nvPr/>
        </p:nvSpPr>
        <p:spPr bwMode="auto">
          <a:xfrm rot="-1348122">
            <a:off x="4038600" y="485298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gradFill rotWithShape="1">
            <a:gsLst>
              <a:gs pos="0">
                <a:srgbClr val="006699"/>
              </a:gs>
              <a:gs pos="19000">
                <a:srgbClr val="1170FF"/>
              </a:gs>
              <a:gs pos="28999">
                <a:srgbClr val="3333CC"/>
              </a:gs>
              <a:gs pos="39999">
                <a:srgbClr val="2E6792"/>
              </a:gs>
              <a:gs pos="53000">
                <a:srgbClr val="9999FF"/>
              </a:gs>
              <a:gs pos="84000">
                <a:srgbClr val="00CCCC"/>
              </a:gs>
              <a:gs pos="100000">
                <a:srgbClr val="33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Left">
              <a:rot lat="899996" lon="8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69" name="AutoShape 25"/>
          <p:cNvSpPr>
            <a:spLocks noChangeArrowheads="1"/>
          </p:cNvSpPr>
          <p:nvPr/>
        </p:nvSpPr>
        <p:spPr bwMode="auto">
          <a:xfrm rot="529332">
            <a:off x="6096000" y="46482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gradFill rotWithShape="1">
            <a:gsLst>
              <a:gs pos="0">
                <a:srgbClr val="006699"/>
              </a:gs>
              <a:gs pos="19000">
                <a:srgbClr val="1170FF"/>
              </a:gs>
              <a:gs pos="28999">
                <a:srgbClr val="3333CC"/>
              </a:gs>
              <a:gs pos="39999">
                <a:srgbClr val="2E6792"/>
              </a:gs>
              <a:gs pos="53000">
                <a:srgbClr val="9999FF"/>
              </a:gs>
              <a:gs pos="84000">
                <a:srgbClr val="00CCCC"/>
              </a:gs>
              <a:gs pos="100000">
                <a:srgbClr val="33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Left">
              <a:rot lat="899996" lon="8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228600" y="54864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Geologist collects samples of rock</a:t>
            </a:r>
          </a:p>
        </p:txBody>
      </p:sp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2286000" y="612457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Geochemist finds radiometric age</a:t>
            </a:r>
          </a:p>
        </p:txBody>
      </p:sp>
      <p:sp>
        <p:nvSpPr>
          <p:cNvPr id="236572" name="Text Box 28"/>
          <p:cNvSpPr txBox="1">
            <a:spLocks noChangeArrowheads="1"/>
          </p:cNvSpPr>
          <p:nvPr/>
        </p:nvSpPr>
        <p:spPr bwMode="auto">
          <a:xfrm>
            <a:off x="4495800" y="5715000"/>
            <a:ext cx="2667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Geologist interprets the geologic history of area during the time that the rock was being formed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3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2" grpId="0" animBg="1"/>
      <p:bldP spid="236567" grpId="0" animBg="1"/>
      <p:bldP spid="236568" grpId="0" animBg="1"/>
      <p:bldP spid="236569" grpId="0" animBg="1"/>
      <p:bldP spid="236570" grpId="0"/>
      <p:bldP spid="236571" grpId="0"/>
      <p:bldP spid="236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95" name="AutoShape 31"/>
          <p:cNvSpPr>
            <a:spLocks noChangeArrowheads="1"/>
          </p:cNvSpPr>
          <p:nvPr/>
        </p:nvSpPr>
        <p:spPr bwMode="auto">
          <a:xfrm>
            <a:off x="133350" y="3657600"/>
            <a:ext cx="8877300" cy="3048000"/>
          </a:xfrm>
          <a:prstGeom prst="roundRect">
            <a:avLst>
              <a:gd name="adj" fmla="val 917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 descr="radioactive_light_md_wht_me"/>
          <p:cNvSpPr>
            <a:spLocks noChangeArrowheads="1"/>
          </p:cNvSpPr>
          <p:nvPr/>
        </p:nvSpPr>
        <p:spPr bwMode="auto">
          <a:xfrm>
            <a:off x="76200" y="990600"/>
            <a:ext cx="8991600" cy="2514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5888" y="1143000"/>
            <a:ext cx="89154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l">
              <a:rot lat="0" lon="0" rev="7800000"/>
            </a:lightRig>
          </a:scene3d>
          <a:sp3d>
            <a:bevelT w="139700" h="139700"/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07975" y="1828800"/>
            <a:ext cx="80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238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235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87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Rb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527175" y="1828800"/>
            <a:ext cx="895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206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Sr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651125" y="1752600"/>
            <a:ext cx="2305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1,250,000,000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4,500,000,000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713,000,000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49,000,000,000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184775" y="1752600"/>
            <a:ext cx="37512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 - formation of Earth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  <a:endParaRPr lang="en-US" sz="240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72" name="AutoShape 8"/>
          <p:cNvSpPr>
            <a:spLocks noChangeArrowheads="1"/>
          </p:cNvSpPr>
          <p:nvPr/>
        </p:nvSpPr>
        <p:spPr bwMode="auto">
          <a:xfrm>
            <a:off x="1069975" y="1905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73" name="AutoShape 9"/>
          <p:cNvSpPr>
            <a:spLocks noChangeArrowheads="1"/>
          </p:cNvSpPr>
          <p:nvPr/>
        </p:nvSpPr>
        <p:spPr bwMode="auto">
          <a:xfrm>
            <a:off x="1069975" y="2286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74" name="AutoShape 10"/>
          <p:cNvSpPr>
            <a:spLocks noChangeArrowheads="1"/>
          </p:cNvSpPr>
          <p:nvPr/>
        </p:nvSpPr>
        <p:spPr bwMode="auto">
          <a:xfrm>
            <a:off x="1069975" y="2667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75" name="AutoShape 11"/>
          <p:cNvSpPr>
            <a:spLocks noChangeArrowheads="1"/>
          </p:cNvSpPr>
          <p:nvPr/>
        </p:nvSpPr>
        <p:spPr bwMode="auto">
          <a:xfrm>
            <a:off x="1069975" y="30480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155575" y="1143000"/>
            <a:ext cx="12192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Parent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222375" y="1143000"/>
            <a:ext cx="15240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Daughter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2898775" y="1143000"/>
            <a:ext cx="21336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Half-life (yrs)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5611813" y="1143000"/>
            <a:ext cx="28956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Useful Range (yrs)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5080000" y="1800225"/>
            <a:ext cx="104775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1681" name="Text Box 17" descr="purple_watercolor"/>
          <p:cNvSpPr txBox="1">
            <a:spLocks noChangeArrowheads="1"/>
          </p:cNvSpPr>
          <p:nvPr/>
        </p:nvSpPr>
        <p:spPr bwMode="auto">
          <a:xfrm>
            <a:off x="609600" y="152400"/>
            <a:ext cx="7924800" cy="5794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Geologically Useful Radioactive Isotopes</a:t>
            </a:r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228600" y="3795713"/>
            <a:ext cx="8686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An analysis of a feldspar crystal in a rock reveals that it contains 75% </a:t>
            </a:r>
            <a:r>
              <a:rPr lang="en-US" sz="28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and 25% </a:t>
            </a:r>
            <a:r>
              <a:rPr lang="en-US" sz="28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How many half-lives have passed since the formation of the feldspar?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Assuming the feldspar and rock formed at the same time, how old is the rock?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5" grpId="0" animBg="1"/>
      <p:bldP spid="2416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/>
          <p:cNvSpPr>
            <a:spLocks noChangeArrowheads="1"/>
          </p:cNvSpPr>
          <p:nvPr/>
        </p:nvSpPr>
        <p:spPr bwMode="auto">
          <a:xfrm>
            <a:off x="133350" y="2133600"/>
            <a:ext cx="8877300" cy="4495800"/>
          </a:xfrm>
          <a:prstGeom prst="roundRect">
            <a:avLst>
              <a:gd name="adj" fmla="val 917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3" descr="radioactive_light_md_wht_me"/>
          <p:cNvSpPr>
            <a:spLocks noChangeArrowheads="1"/>
          </p:cNvSpPr>
          <p:nvPr/>
        </p:nvSpPr>
        <p:spPr bwMode="auto">
          <a:xfrm>
            <a:off x="76200" y="76200"/>
            <a:ext cx="8991600" cy="167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5888" y="228600"/>
            <a:ext cx="89154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l">
              <a:rot lat="0" lon="0" rev="7800000"/>
            </a:lightRig>
          </a:scene3d>
          <a:sp3d>
            <a:bevelT w="139700" h="139700"/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307975" y="914400"/>
            <a:ext cx="74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238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235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527175" y="914400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206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820988" y="838200"/>
            <a:ext cx="213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4,500,000,000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713,000,000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84775" y="838200"/>
            <a:ext cx="375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 - formation of Earth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10,000,000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- formation of Earth</a:t>
            </a: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>
            <a:off x="1069975" y="9906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1069975" y="13716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155575" y="228600"/>
            <a:ext cx="12192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Parent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1222375" y="228600"/>
            <a:ext cx="15240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Daughter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898775" y="228600"/>
            <a:ext cx="21336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Half-life (yrs)</a:t>
            </a: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5611813" y="228600"/>
            <a:ext cx="2895600" cy="4572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Useful Range (yrs)</a:t>
            </a:r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5080000" y="885825"/>
            <a:ext cx="101600" cy="7905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228600" y="2322513"/>
            <a:ext cx="8686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An analysis of a zircon crystal in a rock reveals that it contains: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	 50.0% </a:t>
            </a: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238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and 50.0% </a:t>
            </a: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206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  <a:endParaRPr lang="en-US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1.6% </a:t>
            </a: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235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and 98.4% </a:t>
            </a:r>
            <a:r>
              <a:rPr lang="en-US" sz="2400" baseline="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207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Pb</a:t>
            </a:r>
            <a:endParaRPr lang="en-US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How many half-lives of </a:t>
            </a: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238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have passed since the formation of the zircon?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How many half-lives of </a:t>
            </a:r>
            <a:r>
              <a:rPr lang="en-US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235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have passed since the formation of the zircon?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What is the age of the zircon?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3063" y="908050"/>
            <a:ext cx="8397875" cy="4578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>
              <a:alphaModFix amt="56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anchor="ctr">
            <a:spAutoFit/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1752600"/>
            <a:ext cx="6858000" cy="4343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97100" y="6561138"/>
            <a:ext cx="474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</a:rPr>
              <a:t>http://www.cotf.edu/ete/modules/msese/earthsysflr/geotime.html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2286000"/>
            <a:ext cx="60769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781050" y="228600"/>
            <a:ext cx="7581900" cy="1189038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50000">
                <a:srgbClr val="FF9900"/>
              </a:gs>
              <a:gs pos="100000">
                <a:srgbClr val="FF00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Radiometric Dating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Absolute dating using radioactive decay data</a:t>
            </a:r>
          </a:p>
        </p:txBody>
      </p:sp>
      <p:sp>
        <p:nvSpPr>
          <p:cNvPr id="227335" name="Oval 7"/>
          <p:cNvSpPr>
            <a:spLocks noChangeArrowheads="1"/>
          </p:cNvSpPr>
          <p:nvPr/>
        </p:nvSpPr>
        <p:spPr bwMode="auto">
          <a:xfrm>
            <a:off x="3995738" y="3976688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6" name="Oval 8"/>
          <p:cNvSpPr>
            <a:spLocks noChangeArrowheads="1"/>
          </p:cNvSpPr>
          <p:nvPr/>
        </p:nvSpPr>
        <p:spPr bwMode="auto">
          <a:xfrm>
            <a:off x="4038600" y="4343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4419600" y="4419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4572000" y="3886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3962400" y="3733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0" name="Oval 12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1" name="Oval 13"/>
          <p:cNvSpPr>
            <a:spLocks noChangeArrowheads="1"/>
          </p:cNvSpPr>
          <p:nvPr/>
        </p:nvSpPr>
        <p:spPr bwMode="auto">
          <a:xfrm>
            <a:off x="4114800" y="4724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2" name="Oval 14"/>
          <p:cNvSpPr>
            <a:spLocks noChangeArrowheads="1"/>
          </p:cNvSpPr>
          <p:nvPr/>
        </p:nvSpPr>
        <p:spPr bwMode="auto">
          <a:xfrm>
            <a:off x="4681538" y="4495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3" name="Oval 15"/>
          <p:cNvSpPr>
            <a:spLocks noChangeArrowheads="1"/>
          </p:cNvSpPr>
          <p:nvPr/>
        </p:nvSpPr>
        <p:spPr bwMode="auto">
          <a:xfrm>
            <a:off x="4876800" y="431482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4" name="Oval 16"/>
          <p:cNvSpPr>
            <a:spLocks noChangeArrowheads="1"/>
          </p:cNvSpPr>
          <p:nvPr/>
        </p:nvSpPr>
        <p:spPr bwMode="auto">
          <a:xfrm>
            <a:off x="4876800" y="4114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5" name="Oval 17"/>
          <p:cNvSpPr>
            <a:spLocks noChangeArrowheads="1"/>
          </p:cNvSpPr>
          <p:nvPr/>
        </p:nvSpPr>
        <p:spPr bwMode="auto">
          <a:xfrm>
            <a:off x="4148138" y="3657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6" name="Oval 18"/>
          <p:cNvSpPr>
            <a:spLocks noChangeArrowheads="1"/>
          </p:cNvSpPr>
          <p:nvPr/>
        </p:nvSpPr>
        <p:spPr bwMode="auto">
          <a:xfrm>
            <a:off x="4876800" y="3733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7" name="Oval 19"/>
          <p:cNvSpPr>
            <a:spLocks noChangeArrowheads="1"/>
          </p:cNvSpPr>
          <p:nvPr/>
        </p:nvSpPr>
        <p:spPr bwMode="auto">
          <a:xfrm>
            <a:off x="4572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8" name="Oval 20"/>
          <p:cNvSpPr>
            <a:spLocks noChangeArrowheads="1"/>
          </p:cNvSpPr>
          <p:nvPr/>
        </p:nvSpPr>
        <p:spPr bwMode="auto">
          <a:xfrm>
            <a:off x="4724400" y="2971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4648200" y="2819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915025" y="2833688"/>
            <a:ext cx="1066800" cy="2057400"/>
            <a:chOff x="3744" y="1776"/>
            <a:chExt cx="672" cy="1296"/>
          </a:xfrm>
        </p:grpSpPr>
        <p:sp>
          <p:nvSpPr>
            <p:cNvPr id="227351" name="Oval 23"/>
            <p:cNvSpPr>
              <a:spLocks noChangeArrowheads="1"/>
            </p:cNvSpPr>
            <p:nvPr/>
          </p:nvSpPr>
          <p:spPr bwMode="auto">
            <a:xfrm>
              <a:off x="3765" y="2505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2" name="Oval 24"/>
            <p:cNvSpPr>
              <a:spLocks noChangeArrowheads="1"/>
            </p:cNvSpPr>
            <p:nvPr/>
          </p:nvSpPr>
          <p:spPr bwMode="auto">
            <a:xfrm>
              <a:off x="3792" y="2736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3" name="Oval 25"/>
            <p:cNvSpPr>
              <a:spLocks noChangeArrowheads="1"/>
            </p:cNvSpPr>
            <p:nvPr/>
          </p:nvSpPr>
          <p:spPr bwMode="auto">
            <a:xfrm>
              <a:off x="4032" y="2784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4" name="Oval 26"/>
            <p:cNvSpPr>
              <a:spLocks noChangeArrowheads="1"/>
            </p:cNvSpPr>
            <p:nvPr/>
          </p:nvSpPr>
          <p:spPr bwMode="auto">
            <a:xfrm>
              <a:off x="4128" y="2448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5" name="Oval 27"/>
            <p:cNvSpPr>
              <a:spLocks noChangeArrowheads="1"/>
            </p:cNvSpPr>
            <p:nvPr/>
          </p:nvSpPr>
          <p:spPr bwMode="auto">
            <a:xfrm>
              <a:off x="3744" y="2352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6" name="Oval 28"/>
            <p:cNvSpPr>
              <a:spLocks noChangeArrowheads="1"/>
            </p:cNvSpPr>
            <p:nvPr/>
          </p:nvSpPr>
          <p:spPr bwMode="auto">
            <a:xfrm>
              <a:off x="4176" y="2208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7" name="Oval 29"/>
            <p:cNvSpPr>
              <a:spLocks noChangeArrowheads="1"/>
            </p:cNvSpPr>
            <p:nvPr/>
          </p:nvSpPr>
          <p:spPr bwMode="auto">
            <a:xfrm>
              <a:off x="3840" y="2976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8" name="Oval 30"/>
            <p:cNvSpPr>
              <a:spLocks noChangeArrowheads="1"/>
            </p:cNvSpPr>
            <p:nvPr/>
          </p:nvSpPr>
          <p:spPr bwMode="auto">
            <a:xfrm>
              <a:off x="4197" y="2832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9" name="Oval 31"/>
            <p:cNvSpPr>
              <a:spLocks noChangeArrowheads="1"/>
            </p:cNvSpPr>
            <p:nvPr/>
          </p:nvSpPr>
          <p:spPr bwMode="auto">
            <a:xfrm>
              <a:off x="4320" y="2718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0" name="Oval 32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1" name="Oval 33"/>
            <p:cNvSpPr>
              <a:spLocks noChangeArrowheads="1"/>
            </p:cNvSpPr>
            <p:nvPr/>
          </p:nvSpPr>
          <p:spPr bwMode="auto">
            <a:xfrm>
              <a:off x="3861" y="2304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2" name="Oval 34"/>
            <p:cNvSpPr>
              <a:spLocks noChangeArrowheads="1"/>
            </p:cNvSpPr>
            <p:nvPr/>
          </p:nvSpPr>
          <p:spPr bwMode="auto">
            <a:xfrm>
              <a:off x="4320" y="2352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3" name="Oval 35"/>
            <p:cNvSpPr>
              <a:spLocks noChangeArrowheads="1"/>
            </p:cNvSpPr>
            <p:nvPr/>
          </p:nvSpPr>
          <p:spPr bwMode="auto">
            <a:xfrm>
              <a:off x="4128" y="2016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4" name="Oval 36"/>
            <p:cNvSpPr>
              <a:spLocks noChangeArrowheads="1"/>
            </p:cNvSpPr>
            <p:nvPr/>
          </p:nvSpPr>
          <p:spPr bwMode="auto">
            <a:xfrm>
              <a:off x="4224" y="1872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5" name="Oval 37"/>
            <p:cNvSpPr>
              <a:spLocks noChangeArrowheads="1"/>
            </p:cNvSpPr>
            <p:nvPr/>
          </p:nvSpPr>
          <p:spPr bwMode="auto">
            <a:xfrm>
              <a:off x="4176" y="1776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66" name="Oval 38"/>
            <p:cNvSpPr>
              <a:spLocks noChangeArrowheads="1"/>
            </p:cNvSpPr>
            <p:nvPr/>
          </p:nvSpPr>
          <p:spPr bwMode="auto">
            <a:xfrm>
              <a:off x="3993" y="2016"/>
              <a:ext cx="96" cy="9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7367" name="Oval 39"/>
          <p:cNvSpPr>
            <a:spLocks noChangeArrowheads="1"/>
          </p:cNvSpPr>
          <p:nvPr/>
        </p:nvSpPr>
        <p:spPr bwMode="auto">
          <a:xfrm>
            <a:off x="4375150" y="3200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68" name="Oval 40"/>
          <p:cNvSpPr>
            <a:spLocks noChangeArrowheads="1"/>
          </p:cNvSpPr>
          <p:nvPr/>
        </p:nvSpPr>
        <p:spPr bwMode="auto">
          <a:xfrm>
            <a:off x="6248400" y="4572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69" name="Oval 41"/>
          <p:cNvSpPr>
            <a:spLocks noChangeArrowheads="1"/>
          </p:cNvSpPr>
          <p:nvPr/>
        </p:nvSpPr>
        <p:spPr bwMode="auto">
          <a:xfrm>
            <a:off x="5895975" y="475615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0" name="Oval 42"/>
          <p:cNvSpPr>
            <a:spLocks noChangeArrowheads="1"/>
          </p:cNvSpPr>
          <p:nvPr/>
        </p:nvSpPr>
        <p:spPr bwMode="auto">
          <a:xfrm>
            <a:off x="6096000" y="3276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1" name="Oval 43"/>
          <p:cNvSpPr>
            <a:spLocks noChangeArrowheads="1"/>
          </p:cNvSpPr>
          <p:nvPr/>
        </p:nvSpPr>
        <p:spPr bwMode="auto">
          <a:xfrm>
            <a:off x="6613525" y="414655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2" name="Oval 44"/>
          <p:cNvSpPr>
            <a:spLocks noChangeArrowheads="1"/>
          </p:cNvSpPr>
          <p:nvPr/>
        </p:nvSpPr>
        <p:spPr bwMode="auto">
          <a:xfrm>
            <a:off x="6886575" y="390207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3" name="Oval 45"/>
          <p:cNvSpPr>
            <a:spLocks noChangeArrowheads="1"/>
          </p:cNvSpPr>
          <p:nvPr/>
        </p:nvSpPr>
        <p:spPr bwMode="auto">
          <a:xfrm>
            <a:off x="6810375" y="269557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4" name="Oval 46"/>
          <p:cNvSpPr>
            <a:spLocks noChangeArrowheads="1"/>
          </p:cNvSpPr>
          <p:nvPr/>
        </p:nvSpPr>
        <p:spPr bwMode="auto">
          <a:xfrm>
            <a:off x="1905000" y="4724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5" name="Oval 47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6" name="Oval 48"/>
          <p:cNvSpPr>
            <a:spLocks noChangeArrowheads="1"/>
          </p:cNvSpPr>
          <p:nvPr/>
        </p:nvSpPr>
        <p:spPr bwMode="auto">
          <a:xfrm>
            <a:off x="2514600" y="4572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7" name="Oval 49"/>
          <p:cNvSpPr>
            <a:spLocks noChangeArrowheads="1"/>
          </p:cNvSpPr>
          <p:nvPr/>
        </p:nvSpPr>
        <p:spPr bwMode="auto">
          <a:xfrm>
            <a:off x="2286000" y="4495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8" name="Oval 50"/>
          <p:cNvSpPr>
            <a:spLocks noChangeArrowheads="1"/>
          </p:cNvSpPr>
          <p:nvPr/>
        </p:nvSpPr>
        <p:spPr bwMode="auto">
          <a:xfrm>
            <a:off x="2416175" y="4386263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79" name="Oval 51"/>
          <p:cNvSpPr>
            <a:spLocks noChangeArrowheads="1"/>
          </p:cNvSpPr>
          <p:nvPr/>
        </p:nvSpPr>
        <p:spPr bwMode="auto">
          <a:xfrm>
            <a:off x="2667000" y="4495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0" name="Oval 52"/>
          <p:cNvSpPr>
            <a:spLocks noChangeArrowheads="1"/>
          </p:cNvSpPr>
          <p:nvPr/>
        </p:nvSpPr>
        <p:spPr bwMode="auto">
          <a:xfrm>
            <a:off x="2895600" y="4572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1" name="Oval 53"/>
          <p:cNvSpPr>
            <a:spLocks noChangeArrowheads="1"/>
          </p:cNvSpPr>
          <p:nvPr/>
        </p:nvSpPr>
        <p:spPr bwMode="auto">
          <a:xfrm>
            <a:off x="2819400" y="4343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2" name="Oval 54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3" name="Oval 55"/>
          <p:cNvSpPr>
            <a:spLocks noChangeArrowheads="1"/>
          </p:cNvSpPr>
          <p:nvPr/>
        </p:nvSpPr>
        <p:spPr bwMode="auto">
          <a:xfrm>
            <a:off x="1981200" y="4343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4" name="Oval 56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5" name="Oval 57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6" name="Oval 58"/>
          <p:cNvSpPr>
            <a:spLocks noChangeArrowheads="1"/>
          </p:cNvSpPr>
          <p:nvPr/>
        </p:nvSpPr>
        <p:spPr bwMode="auto">
          <a:xfrm>
            <a:off x="2852738" y="4071938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7" name="Oval 59"/>
          <p:cNvSpPr>
            <a:spLocks noChangeArrowheads="1"/>
          </p:cNvSpPr>
          <p:nvPr/>
        </p:nvSpPr>
        <p:spPr bwMode="auto">
          <a:xfrm>
            <a:off x="2917825" y="3897313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8" name="Oval 60"/>
          <p:cNvSpPr>
            <a:spLocks noChangeArrowheads="1"/>
          </p:cNvSpPr>
          <p:nvPr/>
        </p:nvSpPr>
        <p:spPr bwMode="auto">
          <a:xfrm>
            <a:off x="2514600" y="3886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89" name="Oval 61"/>
          <p:cNvSpPr>
            <a:spLocks noChangeArrowheads="1"/>
          </p:cNvSpPr>
          <p:nvPr/>
        </p:nvSpPr>
        <p:spPr bwMode="auto">
          <a:xfrm>
            <a:off x="2819400" y="3733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0" name="Oval 62"/>
          <p:cNvSpPr>
            <a:spLocks noChangeArrowheads="1"/>
          </p:cNvSpPr>
          <p:nvPr/>
        </p:nvSpPr>
        <p:spPr bwMode="auto">
          <a:xfrm>
            <a:off x="2971800" y="3505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1" name="Oval 63"/>
          <p:cNvSpPr>
            <a:spLocks noChangeArrowheads="1"/>
          </p:cNvSpPr>
          <p:nvPr/>
        </p:nvSpPr>
        <p:spPr bwMode="auto">
          <a:xfrm>
            <a:off x="2667000" y="3505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2" name="Oval 64"/>
          <p:cNvSpPr>
            <a:spLocks noChangeArrowheads="1"/>
          </p:cNvSpPr>
          <p:nvPr/>
        </p:nvSpPr>
        <p:spPr bwMode="auto">
          <a:xfrm>
            <a:off x="2133600" y="3657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3" name="Oval 65"/>
          <p:cNvSpPr>
            <a:spLocks noChangeArrowheads="1"/>
          </p:cNvSpPr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4" name="Oval 66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5" name="Oval 67"/>
          <p:cNvSpPr>
            <a:spLocks noChangeArrowheads="1"/>
          </p:cNvSpPr>
          <p:nvPr/>
        </p:nvSpPr>
        <p:spPr bwMode="auto">
          <a:xfrm>
            <a:off x="2209800" y="3276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6" name="Oval 68"/>
          <p:cNvSpPr>
            <a:spLocks noChangeArrowheads="1"/>
          </p:cNvSpPr>
          <p:nvPr/>
        </p:nvSpPr>
        <p:spPr bwMode="auto">
          <a:xfrm>
            <a:off x="24384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7" name="Oval 69"/>
          <p:cNvSpPr>
            <a:spLocks noChangeArrowheads="1"/>
          </p:cNvSpPr>
          <p:nvPr/>
        </p:nvSpPr>
        <p:spPr bwMode="auto">
          <a:xfrm>
            <a:off x="2590800" y="3124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8" name="Oval 70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399" name="Oval 71"/>
          <p:cNvSpPr>
            <a:spLocks noChangeArrowheads="1"/>
          </p:cNvSpPr>
          <p:nvPr/>
        </p:nvSpPr>
        <p:spPr bwMode="auto">
          <a:xfrm>
            <a:off x="2895600" y="2819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0" name="Oval 72"/>
          <p:cNvSpPr>
            <a:spLocks noChangeArrowheads="1"/>
          </p:cNvSpPr>
          <p:nvPr/>
        </p:nvSpPr>
        <p:spPr bwMode="auto">
          <a:xfrm>
            <a:off x="2819400" y="2667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1" name="Oval 73"/>
          <p:cNvSpPr>
            <a:spLocks noChangeArrowheads="1"/>
          </p:cNvSpPr>
          <p:nvPr/>
        </p:nvSpPr>
        <p:spPr bwMode="auto">
          <a:xfrm>
            <a:off x="2667000" y="2819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2" name="Oval 74"/>
          <p:cNvSpPr>
            <a:spLocks noChangeArrowheads="1"/>
          </p:cNvSpPr>
          <p:nvPr/>
        </p:nvSpPr>
        <p:spPr bwMode="auto">
          <a:xfrm>
            <a:off x="2514600" y="2895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3" name="Oval 75"/>
          <p:cNvSpPr>
            <a:spLocks noChangeArrowheads="1"/>
          </p:cNvSpPr>
          <p:nvPr/>
        </p:nvSpPr>
        <p:spPr bwMode="auto">
          <a:xfrm>
            <a:off x="3070225" y="4049713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4" name="Oval 76"/>
          <p:cNvSpPr>
            <a:spLocks noChangeArrowheads="1"/>
          </p:cNvSpPr>
          <p:nvPr/>
        </p:nvSpPr>
        <p:spPr bwMode="auto">
          <a:xfrm>
            <a:off x="4572000" y="29718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5" name="Oval 77"/>
          <p:cNvSpPr>
            <a:spLocks noChangeArrowheads="1"/>
          </p:cNvSpPr>
          <p:nvPr/>
        </p:nvSpPr>
        <p:spPr bwMode="auto">
          <a:xfrm>
            <a:off x="4876800" y="2667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6" name="Oval 78"/>
          <p:cNvSpPr>
            <a:spLocks noChangeArrowheads="1"/>
          </p:cNvSpPr>
          <p:nvPr/>
        </p:nvSpPr>
        <p:spPr bwMode="auto">
          <a:xfrm>
            <a:off x="4943475" y="284797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7" name="Oval 79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8" name="Oval 80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09" name="Oval 81"/>
          <p:cNvSpPr>
            <a:spLocks noChangeArrowheads="1"/>
          </p:cNvSpPr>
          <p:nvPr/>
        </p:nvSpPr>
        <p:spPr bwMode="auto">
          <a:xfrm>
            <a:off x="4953000" y="3886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0" name="Oval 82"/>
          <p:cNvSpPr>
            <a:spLocks noChangeArrowheads="1"/>
          </p:cNvSpPr>
          <p:nvPr/>
        </p:nvSpPr>
        <p:spPr bwMode="auto">
          <a:xfrm>
            <a:off x="5000625" y="3505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1" name="Oval 83"/>
          <p:cNvSpPr>
            <a:spLocks noChangeArrowheads="1"/>
          </p:cNvSpPr>
          <p:nvPr/>
        </p:nvSpPr>
        <p:spPr bwMode="auto">
          <a:xfrm>
            <a:off x="3867150" y="408622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2" name="Oval 84"/>
          <p:cNvSpPr>
            <a:spLocks noChangeArrowheads="1"/>
          </p:cNvSpPr>
          <p:nvPr/>
        </p:nvSpPr>
        <p:spPr bwMode="auto">
          <a:xfrm>
            <a:off x="3962400" y="47244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3" name="Oval 85"/>
          <p:cNvSpPr>
            <a:spLocks noChangeArrowheads="1"/>
          </p:cNvSpPr>
          <p:nvPr/>
        </p:nvSpPr>
        <p:spPr bwMode="auto">
          <a:xfrm>
            <a:off x="4305300" y="454342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4" name="Oval 86"/>
          <p:cNvSpPr>
            <a:spLocks noChangeArrowheads="1"/>
          </p:cNvSpPr>
          <p:nvPr/>
        </p:nvSpPr>
        <p:spPr bwMode="auto">
          <a:xfrm>
            <a:off x="4533900" y="46101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5" name="Oval 87"/>
          <p:cNvSpPr>
            <a:spLocks noChangeArrowheads="1"/>
          </p:cNvSpPr>
          <p:nvPr/>
        </p:nvSpPr>
        <p:spPr bwMode="auto">
          <a:xfrm>
            <a:off x="4876800" y="4572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6" name="Oval 88"/>
          <p:cNvSpPr>
            <a:spLocks noChangeArrowheads="1"/>
          </p:cNvSpPr>
          <p:nvPr/>
        </p:nvSpPr>
        <p:spPr bwMode="auto">
          <a:xfrm>
            <a:off x="4657725" y="416242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7" name="Oval 89"/>
          <p:cNvSpPr>
            <a:spLocks noChangeArrowheads="1"/>
          </p:cNvSpPr>
          <p:nvPr/>
        </p:nvSpPr>
        <p:spPr bwMode="auto">
          <a:xfrm>
            <a:off x="5800725" y="410527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8" name="Oval 90"/>
          <p:cNvSpPr>
            <a:spLocks noChangeArrowheads="1"/>
          </p:cNvSpPr>
          <p:nvPr/>
        </p:nvSpPr>
        <p:spPr bwMode="auto">
          <a:xfrm>
            <a:off x="6010275" y="344805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19" name="Oval 91"/>
          <p:cNvSpPr>
            <a:spLocks noChangeArrowheads="1"/>
          </p:cNvSpPr>
          <p:nvPr/>
        </p:nvSpPr>
        <p:spPr bwMode="auto">
          <a:xfrm>
            <a:off x="6505575" y="298132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0" name="Oval 92"/>
          <p:cNvSpPr>
            <a:spLocks noChangeArrowheads="1"/>
          </p:cNvSpPr>
          <p:nvPr/>
        </p:nvSpPr>
        <p:spPr bwMode="auto">
          <a:xfrm>
            <a:off x="6877050" y="2886075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1" name="Oval 93"/>
          <p:cNvSpPr>
            <a:spLocks noChangeArrowheads="1"/>
          </p:cNvSpPr>
          <p:nvPr/>
        </p:nvSpPr>
        <p:spPr bwMode="auto">
          <a:xfrm>
            <a:off x="6934200" y="35433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2" name="Oval 94"/>
          <p:cNvSpPr>
            <a:spLocks noChangeArrowheads="1"/>
          </p:cNvSpPr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3" name="Oval 95"/>
          <p:cNvSpPr>
            <a:spLocks noChangeArrowheads="1"/>
          </p:cNvSpPr>
          <p:nvPr/>
        </p:nvSpPr>
        <p:spPr bwMode="auto">
          <a:xfrm>
            <a:off x="6858000" y="4572000"/>
            <a:ext cx="152400" cy="1524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4" name="Freeform 96"/>
          <p:cNvSpPr>
            <a:spLocks/>
          </p:cNvSpPr>
          <p:nvPr/>
        </p:nvSpPr>
        <p:spPr bwMode="auto">
          <a:xfrm>
            <a:off x="3479800" y="2454275"/>
            <a:ext cx="2844800" cy="2984500"/>
          </a:xfrm>
          <a:custGeom>
            <a:avLst/>
            <a:gdLst>
              <a:gd name="T0" fmla="*/ 2147483647 w 1792"/>
              <a:gd name="T1" fmla="*/ 2147483647 h 1880"/>
              <a:gd name="T2" fmla="*/ 2147483647 w 1792"/>
              <a:gd name="T3" fmla="*/ 2147483647 h 1880"/>
              <a:gd name="T4" fmla="*/ 2147483647 w 1792"/>
              <a:gd name="T5" fmla="*/ 2147483647 h 1880"/>
              <a:gd name="T6" fmla="*/ 2147483647 w 1792"/>
              <a:gd name="T7" fmla="*/ 2147483647 h 1880"/>
              <a:gd name="T8" fmla="*/ 2147483647 w 1792"/>
              <a:gd name="T9" fmla="*/ 2147483647 h 1880"/>
              <a:gd name="T10" fmla="*/ 2147483647 w 1792"/>
              <a:gd name="T11" fmla="*/ 2147483647 h 1880"/>
              <a:gd name="T12" fmla="*/ 2147483647 w 1792"/>
              <a:gd name="T13" fmla="*/ 2147483647 h 1880"/>
              <a:gd name="T14" fmla="*/ 2147483647 w 1792"/>
              <a:gd name="T15" fmla="*/ 2147483647 h 1880"/>
              <a:gd name="T16" fmla="*/ 2147483647 w 1792"/>
              <a:gd name="T17" fmla="*/ 2147483647 h 1880"/>
              <a:gd name="T18" fmla="*/ 2147483647 w 1792"/>
              <a:gd name="T19" fmla="*/ 2147483647 h 1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2"/>
              <a:gd name="T31" fmla="*/ 0 h 1880"/>
              <a:gd name="T32" fmla="*/ 1792 w 1792"/>
              <a:gd name="T33" fmla="*/ 1880 h 18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2" h="1880">
                <a:moveTo>
                  <a:pt x="104" y="1512"/>
                </a:moveTo>
                <a:cubicBezTo>
                  <a:pt x="80" y="1360"/>
                  <a:pt x="8" y="1120"/>
                  <a:pt x="104" y="888"/>
                </a:cubicBezTo>
                <a:cubicBezTo>
                  <a:pt x="200" y="656"/>
                  <a:pt x="496" y="240"/>
                  <a:pt x="680" y="120"/>
                </a:cubicBezTo>
                <a:cubicBezTo>
                  <a:pt x="864" y="0"/>
                  <a:pt x="1072" y="104"/>
                  <a:pt x="1208" y="168"/>
                </a:cubicBezTo>
                <a:cubicBezTo>
                  <a:pt x="1344" y="232"/>
                  <a:pt x="1496" y="328"/>
                  <a:pt x="1496" y="504"/>
                </a:cubicBezTo>
                <a:cubicBezTo>
                  <a:pt x="1496" y="680"/>
                  <a:pt x="1216" y="1040"/>
                  <a:pt x="1208" y="1224"/>
                </a:cubicBezTo>
                <a:cubicBezTo>
                  <a:pt x="1200" y="1408"/>
                  <a:pt x="1384" y="1504"/>
                  <a:pt x="1448" y="1608"/>
                </a:cubicBezTo>
                <a:cubicBezTo>
                  <a:pt x="1512" y="1712"/>
                  <a:pt x="1792" y="1816"/>
                  <a:pt x="1592" y="1848"/>
                </a:cubicBezTo>
                <a:cubicBezTo>
                  <a:pt x="1392" y="1880"/>
                  <a:pt x="496" y="1856"/>
                  <a:pt x="248" y="1800"/>
                </a:cubicBezTo>
                <a:cubicBezTo>
                  <a:pt x="0" y="1744"/>
                  <a:pt x="128" y="1664"/>
                  <a:pt x="104" y="1512"/>
                </a:cubicBezTo>
                <a:close/>
              </a:path>
            </a:pathLst>
          </a:custGeom>
          <a:solidFill>
            <a:schemeClr val="bg1">
              <a:alpha val="94116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425" name="Freeform 97"/>
          <p:cNvSpPr>
            <a:spLocks/>
          </p:cNvSpPr>
          <p:nvPr/>
        </p:nvSpPr>
        <p:spPr bwMode="auto">
          <a:xfrm>
            <a:off x="5486400" y="2362200"/>
            <a:ext cx="2487613" cy="2989263"/>
          </a:xfrm>
          <a:custGeom>
            <a:avLst/>
            <a:gdLst>
              <a:gd name="T0" fmla="*/ 2147483647 w 1567"/>
              <a:gd name="T1" fmla="*/ 2147483647 h 1883"/>
              <a:gd name="T2" fmla="*/ 2147483647 w 1567"/>
              <a:gd name="T3" fmla="*/ 2147483647 h 1883"/>
              <a:gd name="T4" fmla="*/ 2147483647 w 1567"/>
              <a:gd name="T5" fmla="*/ 2147483647 h 1883"/>
              <a:gd name="T6" fmla="*/ 2147483647 w 1567"/>
              <a:gd name="T7" fmla="*/ 2147483647 h 1883"/>
              <a:gd name="T8" fmla="*/ 2147483647 w 1567"/>
              <a:gd name="T9" fmla="*/ 2147483647 h 1883"/>
              <a:gd name="T10" fmla="*/ 2147483647 w 1567"/>
              <a:gd name="T11" fmla="*/ 2147483647 h 1883"/>
              <a:gd name="T12" fmla="*/ 2147483647 w 1567"/>
              <a:gd name="T13" fmla="*/ 2147483647 h 1883"/>
              <a:gd name="T14" fmla="*/ 2147483647 w 1567"/>
              <a:gd name="T15" fmla="*/ 2147483647 h 1883"/>
              <a:gd name="T16" fmla="*/ 2147483647 w 1567"/>
              <a:gd name="T17" fmla="*/ 2147483647 h 1883"/>
              <a:gd name="T18" fmla="*/ 2147483647 w 1567"/>
              <a:gd name="T19" fmla="*/ 2147483647 h 18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7"/>
              <a:gd name="T31" fmla="*/ 0 h 1883"/>
              <a:gd name="T32" fmla="*/ 1567 w 1567"/>
              <a:gd name="T33" fmla="*/ 1883 h 18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7" h="1883">
                <a:moveTo>
                  <a:pt x="79" y="1507"/>
                </a:moveTo>
                <a:cubicBezTo>
                  <a:pt x="58" y="1350"/>
                  <a:pt x="0" y="1086"/>
                  <a:pt x="96" y="854"/>
                </a:cubicBezTo>
                <a:cubicBezTo>
                  <a:pt x="192" y="622"/>
                  <a:pt x="474" y="230"/>
                  <a:pt x="655" y="115"/>
                </a:cubicBezTo>
                <a:cubicBezTo>
                  <a:pt x="836" y="0"/>
                  <a:pt x="1047" y="99"/>
                  <a:pt x="1183" y="163"/>
                </a:cubicBezTo>
                <a:cubicBezTo>
                  <a:pt x="1319" y="227"/>
                  <a:pt x="1471" y="323"/>
                  <a:pt x="1471" y="499"/>
                </a:cubicBezTo>
                <a:cubicBezTo>
                  <a:pt x="1471" y="675"/>
                  <a:pt x="1191" y="1035"/>
                  <a:pt x="1183" y="1219"/>
                </a:cubicBezTo>
                <a:cubicBezTo>
                  <a:pt x="1175" y="1403"/>
                  <a:pt x="1392" y="1498"/>
                  <a:pt x="1423" y="1603"/>
                </a:cubicBezTo>
                <a:cubicBezTo>
                  <a:pt x="1454" y="1708"/>
                  <a:pt x="1567" y="1819"/>
                  <a:pt x="1367" y="1851"/>
                </a:cubicBezTo>
                <a:cubicBezTo>
                  <a:pt x="1167" y="1883"/>
                  <a:pt x="438" y="1852"/>
                  <a:pt x="223" y="1795"/>
                </a:cubicBezTo>
                <a:cubicBezTo>
                  <a:pt x="8" y="1738"/>
                  <a:pt x="103" y="1659"/>
                  <a:pt x="79" y="1507"/>
                </a:cubicBezTo>
                <a:close/>
              </a:path>
            </a:pathLst>
          </a:custGeom>
          <a:solidFill>
            <a:schemeClr val="bg1">
              <a:alpha val="94116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autoRev="1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0" autoRev="1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autoRev="1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autoRev="1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250" autoRev="1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2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50" autoRev="1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0" dur="250" autoRev="1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50" autoRev="1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0" dur="250" autoRev="1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250" autoRev="1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0" dur="250" autoRev="1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250" autoRev="1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autoRev="1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autoRev="1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500" autoRev="1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autoRev="1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67" grpId="0" animBg="1"/>
      <p:bldP spid="227368" grpId="0" animBg="1"/>
      <p:bldP spid="227369" grpId="0" animBg="1"/>
      <p:bldP spid="227370" grpId="0" animBg="1"/>
      <p:bldP spid="227371" grpId="0" animBg="1"/>
      <p:bldP spid="227372" grpId="0" animBg="1"/>
      <p:bldP spid="227373" grpId="0" animBg="1"/>
      <p:bldP spid="227424" grpId="0" animBg="1"/>
      <p:bldP spid="2274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/>
          <a:srcRect l="11304" r="11305"/>
          <a:stretch>
            <a:fillRect/>
          </a:stretch>
        </p:blipFill>
        <p:spPr bwMode="auto">
          <a:xfrm>
            <a:off x="2209800" y="141288"/>
            <a:ext cx="6781800" cy="65738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04800"/>
            <a:ext cx="8305800" cy="1981200"/>
            <a:chOff x="336" y="192"/>
            <a:chExt cx="5232" cy="1248"/>
          </a:xfrm>
        </p:grpSpPr>
        <p:sp>
          <p:nvSpPr>
            <p:cNvPr id="228356" name="Text Box 4"/>
            <p:cNvSpPr txBox="1">
              <a:spLocks noChangeArrowheads="1"/>
            </p:cNvSpPr>
            <p:nvPr/>
          </p:nvSpPr>
          <p:spPr bwMode="auto">
            <a:xfrm>
              <a:off x="336" y="624"/>
              <a:ext cx="1248" cy="52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flatTx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7030A0"/>
                  </a:solidFill>
                  <a:latin typeface="Arial" charset="0"/>
                </a:rPr>
                <a:t>Alpha Emission</a:t>
              </a:r>
            </a:p>
          </p:txBody>
        </p:sp>
        <p:sp>
          <p:nvSpPr>
            <p:cNvPr id="228357" name="Rectangle 5"/>
            <p:cNvSpPr>
              <a:spLocks noChangeArrowheads="1"/>
            </p:cNvSpPr>
            <p:nvPr/>
          </p:nvSpPr>
          <p:spPr bwMode="auto">
            <a:xfrm>
              <a:off x="4992" y="192"/>
              <a:ext cx="576" cy="1248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7030A0"/>
                </a:solidFill>
                <a:latin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2362200"/>
            <a:ext cx="8305800" cy="2057400"/>
            <a:chOff x="336" y="1488"/>
            <a:chExt cx="5232" cy="1296"/>
          </a:xfrm>
        </p:grpSpPr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4992" y="1488"/>
              <a:ext cx="576" cy="1296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228360" name="Text Box 8"/>
            <p:cNvSpPr txBox="1">
              <a:spLocks noChangeArrowheads="1"/>
            </p:cNvSpPr>
            <p:nvPr/>
          </p:nvSpPr>
          <p:spPr bwMode="auto">
            <a:xfrm>
              <a:off x="336" y="1872"/>
              <a:ext cx="1248" cy="52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flatTx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7030A0"/>
                  </a:solidFill>
                  <a:latin typeface="Arial" charset="0"/>
                </a:rPr>
                <a:t>Beta Emission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4572000"/>
            <a:ext cx="8305800" cy="1981200"/>
            <a:chOff x="336" y="2880"/>
            <a:chExt cx="5232" cy="1248"/>
          </a:xfrm>
        </p:grpSpPr>
        <p:sp>
          <p:nvSpPr>
            <p:cNvPr id="228362" name="Rectangle 10"/>
            <p:cNvSpPr>
              <a:spLocks noChangeArrowheads="1"/>
            </p:cNvSpPr>
            <p:nvPr/>
          </p:nvSpPr>
          <p:spPr bwMode="auto">
            <a:xfrm>
              <a:off x="4992" y="2880"/>
              <a:ext cx="576" cy="1248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228363" name="Text Box 11"/>
            <p:cNvSpPr txBox="1">
              <a:spLocks noChangeArrowheads="1"/>
            </p:cNvSpPr>
            <p:nvPr/>
          </p:nvSpPr>
          <p:spPr bwMode="auto">
            <a:xfrm>
              <a:off x="336" y="3360"/>
              <a:ext cx="1248" cy="52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flatTx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7030A0"/>
                  </a:solidFill>
                  <a:latin typeface="Arial" charset="0"/>
                </a:rPr>
                <a:t>Electron Capture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667000" y="74613"/>
            <a:ext cx="6400800" cy="670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"/>
            <a:ext cx="6027738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31125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Fig. 08.23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4803775" y="533400"/>
            <a:ext cx="2362200" cy="39687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9933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Decay of </a:t>
            </a:r>
            <a:r>
              <a:rPr lang="en-US" sz="2000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238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52400" y="2068513"/>
            <a:ext cx="2819400" cy="28829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tint val="5098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Arial" charset="0"/>
              </a:rPr>
              <a:t>General Decay Rules</a:t>
            </a:r>
            <a:endParaRPr lang="en-US" dirty="0">
              <a:solidFill>
                <a:srgbClr val="7030A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Atomic mass number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No change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Decrease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Atomic number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Decrease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Increase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00400" y="4343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384" name="AutoShape 8"/>
          <p:cNvSpPr>
            <a:spLocks noChangeArrowheads="1"/>
          </p:cNvSpPr>
          <p:nvPr/>
        </p:nvSpPr>
        <p:spPr bwMode="auto">
          <a:xfrm>
            <a:off x="4267200" y="1447800"/>
            <a:ext cx="1219200" cy="685800"/>
          </a:xfrm>
          <a:prstGeom prst="wedgeRoundRectCallout">
            <a:avLst>
              <a:gd name="adj1" fmla="val -80597"/>
              <a:gd name="adj2" fmla="val 118287"/>
              <a:gd name="adj3" fmla="val 16667"/>
            </a:avLst>
          </a:prstGeom>
          <a:solidFill>
            <a:srgbClr val="33CCFF">
              <a:alpha val="47058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Alpha emission</a:t>
            </a:r>
          </a:p>
        </p:txBody>
      </p:sp>
      <p:sp>
        <p:nvSpPr>
          <p:cNvPr id="229385" name="AutoShape 9"/>
          <p:cNvSpPr>
            <a:spLocks noChangeArrowheads="1"/>
          </p:cNvSpPr>
          <p:nvPr/>
        </p:nvSpPr>
        <p:spPr bwMode="auto">
          <a:xfrm>
            <a:off x="5943600" y="2438400"/>
            <a:ext cx="1219200" cy="685800"/>
          </a:xfrm>
          <a:prstGeom prst="wedgeRoundRectCallout">
            <a:avLst>
              <a:gd name="adj1" fmla="val -194273"/>
              <a:gd name="adj2" fmla="val 20833"/>
              <a:gd name="adj3" fmla="val 16667"/>
            </a:avLst>
          </a:prstGeom>
          <a:solidFill>
            <a:srgbClr val="C0C0C0">
              <a:alpha val="47058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Beta 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 animBg="1"/>
      <p:bldP spid="2293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219200"/>
            <a:ext cx="8686800" cy="2819400"/>
            <a:chOff x="144" y="1008"/>
            <a:chExt cx="5472" cy="1776"/>
          </a:xfrm>
        </p:grpSpPr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144" y="1008"/>
              <a:ext cx="5472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1776" y="2592"/>
              <a:ext cx="2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smtClean="0">
                  <a:solidFill>
                    <a:srgbClr val="000000"/>
                  </a:solidFill>
                </a:rPr>
                <a:t>http://www.asa3.org/ASA/resources/Wiens.html</a:t>
              </a:r>
            </a:p>
          </p:txBody>
        </p:sp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" y="1776"/>
              <a:ext cx="54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06" name="Text Box 6"/>
            <p:cNvSpPr txBox="1">
              <a:spLocks noChangeArrowheads="1"/>
            </p:cNvSpPr>
            <p:nvPr/>
          </p:nvSpPr>
          <p:spPr bwMode="auto">
            <a:xfrm>
              <a:off x="840" y="1200"/>
              <a:ext cx="4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3333CC"/>
                  </a:solidFill>
                  <a:latin typeface="Arial" charset="0"/>
                </a:rPr>
                <a:t>Decay sequence for Uranium-238</a:t>
              </a:r>
            </a:p>
          </p:txBody>
        </p:sp>
        <p:sp>
          <p:nvSpPr>
            <p:cNvPr id="8204" name="Rectangle 7"/>
            <p:cNvSpPr>
              <a:spLocks noChangeArrowheads="1"/>
            </p:cNvSpPr>
            <p:nvPr/>
          </p:nvSpPr>
          <p:spPr bwMode="auto">
            <a:xfrm>
              <a:off x="1104" y="2160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4560" y="216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0409" name="AutoShape 9"/>
          <p:cNvSpPr>
            <a:spLocks noChangeArrowheads="1"/>
          </p:cNvSpPr>
          <p:nvPr/>
        </p:nvSpPr>
        <p:spPr bwMode="auto">
          <a:xfrm rot="-2089772">
            <a:off x="1365250" y="2843213"/>
            <a:ext cx="465138" cy="2133600"/>
          </a:xfrm>
          <a:prstGeom prst="upArrow">
            <a:avLst>
              <a:gd name="adj1" fmla="val 50000"/>
              <a:gd name="adj2" fmla="val 114676"/>
            </a:avLst>
          </a:prstGeom>
          <a:gradFill rotWithShape="0">
            <a:gsLst>
              <a:gs pos="0">
                <a:srgbClr val="D60093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Front">
              <a:rot lat="20587493" lon="1462496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10" name="AutoShape 10"/>
          <p:cNvSpPr>
            <a:spLocks noChangeArrowheads="1"/>
          </p:cNvSpPr>
          <p:nvPr/>
        </p:nvSpPr>
        <p:spPr bwMode="auto">
          <a:xfrm rot="919401">
            <a:off x="2286000" y="3048000"/>
            <a:ext cx="465138" cy="2133600"/>
          </a:xfrm>
          <a:prstGeom prst="upArrow">
            <a:avLst>
              <a:gd name="adj1" fmla="val 50000"/>
              <a:gd name="adj2" fmla="val 114676"/>
            </a:avLst>
          </a:prstGeom>
          <a:gradFill rotWithShape="0">
            <a:gsLst>
              <a:gs pos="0">
                <a:srgbClr val="D60093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Front">
              <a:rot lat="20587493" lon="1462496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 rot="2655461">
            <a:off x="3729038" y="2862263"/>
            <a:ext cx="465137" cy="2362200"/>
          </a:xfrm>
          <a:prstGeom prst="upArrow">
            <a:avLst>
              <a:gd name="adj1" fmla="val 50000"/>
              <a:gd name="adj2" fmla="val 126963"/>
            </a:avLst>
          </a:prstGeom>
          <a:gradFill rotWithShape="0">
            <a:gsLst>
              <a:gs pos="0">
                <a:srgbClr val="D60093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Front">
              <a:rot lat="20587493" lon="1462496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12" name="AutoShape 12"/>
          <p:cNvSpPr>
            <a:spLocks noChangeArrowheads="1"/>
          </p:cNvSpPr>
          <p:nvPr/>
        </p:nvSpPr>
        <p:spPr bwMode="auto">
          <a:xfrm rot="3178633">
            <a:off x="4990306" y="2670969"/>
            <a:ext cx="465138" cy="2743200"/>
          </a:xfrm>
          <a:prstGeom prst="upArrow">
            <a:avLst>
              <a:gd name="adj1" fmla="val 50000"/>
              <a:gd name="adj2" fmla="val 147440"/>
            </a:avLst>
          </a:prstGeom>
          <a:gradFill rotWithShape="0">
            <a:gsLst>
              <a:gs pos="0">
                <a:srgbClr val="D60093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Front">
              <a:rot lat="20587493" lon="1462496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7239000" cy="83099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9933"/>
              </a:gs>
              <a:gs pos="100000">
                <a:srgbClr val="FF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flatTx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Half life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the time it takes for half of the original element to decay to the new element.</a:t>
            </a: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10" grpId="0" animBg="1"/>
      <p:bldP spid="230411" grpId="0" animBg="1"/>
      <p:bldP spid="230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 descr="radioactive_light_md_wht_me"/>
          <p:cNvSpPr>
            <a:spLocks noChangeArrowheads="1"/>
          </p:cNvSpPr>
          <p:nvPr/>
        </p:nvSpPr>
        <p:spPr bwMode="auto">
          <a:xfrm>
            <a:off x="609600" y="1219200"/>
            <a:ext cx="7467600" cy="4724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Rectangle 3" descr="blue_crystals_md_wht_me"/>
          <p:cNvSpPr>
            <a:spLocks noChangeArrowheads="1"/>
          </p:cNvSpPr>
          <p:nvPr/>
        </p:nvSpPr>
        <p:spPr bwMode="auto">
          <a:xfrm>
            <a:off x="990600" y="2057400"/>
            <a:ext cx="2819400" cy="2819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4343400" y="2590800"/>
            <a:ext cx="3403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Half Life = 10,000 yrs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Decays to </a:t>
            </a:r>
            <a:r>
              <a:rPr lang="en-US" sz="2400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Daughterium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1143000" y="5105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Starting with 1,000,0000 nuclei of </a:t>
            </a: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Parentium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905000" y="1371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Hypothetical Element</a:t>
            </a:r>
            <a:r>
              <a:rPr lang="en-US" sz="24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Parentium</a:t>
            </a:r>
            <a:endParaRPr lang="en-US" sz="2400" dirty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 descr="radioactive_light_md_wht_me"/>
          <p:cNvSpPr>
            <a:spLocks noChangeArrowheads="1"/>
          </p:cNvSpPr>
          <p:nvPr/>
        </p:nvSpPr>
        <p:spPr bwMode="auto">
          <a:xfrm>
            <a:off x="152400" y="152400"/>
            <a:ext cx="8686800" cy="6553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3" name="Rectangle 3" descr="blue_crystals_md_wht_me"/>
          <p:cNvSpPr>
            <a:spLocks noChangeArrowheads="1"/>
          </p:cNvSpPr>
          <p:nvPr/>
        </p:nvSpPr>
        <p:spPr bwMode="auto">
          <a:xfrm>
            <a:off x="1676400" y="43434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49263" y="62484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0" y="62484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Arial" charset="0"/>
              </a:rPr>
              <a:t>Parentium</a:t>
            </a: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722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3399"/>
                </a:solidFill>
                <a:latin typeface="Arial" charset="0"/>
              </a:rPr>
              <a:t>Daughterium</a:t>
            </a: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3794125" y="5029200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1,000,000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7875588" y="5029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3263" y="51054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048125" y="30480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500,000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6942138" y="30480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500,000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1775" y="3048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+10,000</a:t>
            </a:r>
          </a:p>
        </p:txBody>
      </p:sp>
      <p:sp>
        <p:nvSpPr>
          <p:cNvPr id="232461" name="Rectangle 13" descr="blue_crystals_md_wht_me"/>
          <p:cNvSpPr>
            <a:spLocks noChangeArrowheads="1"/>
          </p:cNvSpPr>
          <p:nvPr/>
        </p:nvSpPr>
        <p:spPr bwMode="auto">
          <a:xfrm>
            <a:off x="1676400" y="23622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62" name="Rectangle 14" descr="pink_dots_md_wht"/>
          <p:cNvSpPr>
            <a:spLocks noChangeArrowheads="1"/>
          </p:cNvSpPr>
          <p:nvPr/>
        </p:nvSpPr>
        <p:spPr bwMode="auto">
          <a:xfrm>
            <a:off x="2590800" y="2362200"/>
            <a:ext cx="914400" cy="1828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4048125" y="10668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250,000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942138" y="10668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750,000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33363" y="1066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+20,000</a:t>
            </a:r>
          </a:p>
        </p:txBody>
      </p:sp>
      <p:sp>
        <p:nvSpPr>
          <p:cNvPr id="232466" name="Rectangle 18" descr="blue_crystals_md_wht_me"/>
          <p:cNvSpPr>
            <a:spLocks noChangeArrowheads="1"/>
          </p:cNvSpPr>
          <p:nvPr/>
        </p:nvSpPr>
        <p:spPr bwMode="auto">
          <a:xfrm>
            <a:off x="1676400" y="3810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67" name="Rectangle 19" descr="pink_dots_md_wht"/>
          <p:cNvSpPr>
            <a:spLocks noChangeArrowheads="1"/>
          </p:cNvSpPr>
          <p:nvPr/>
        </p:nvSpPr>
        <p:spPr bwMode="auto">
          <a:xfrm>
            <a:off x="2598738" y="381000"/>
            <a:ext cx="914400" cy="1828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2468" name="Rectangle 20" descr="pink_dots_md_wht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695700" y="381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95700" y="22987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695700" y="4267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3657600" y="6172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228600" y="38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228600" y="2298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228600" y="426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228600" y="617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4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/>
      <p:bldP spid="232456" grpId="0"/>
      <p:bldP spid="232458" grpId="0"/>
      <p:bldP spid="232459" grpId="0"/>
      <p:bldP spid="232461" grpId="0" animBg="1"/>
      <p:bldP spid="232462" grpId="0" animBg="1"/>
      <p:bldP spid="232463" grpId="0"/>
      <p:bldP spid="232464" grpId="0"/>
      <p:bldP spid="232466" grpId="0" animBg="1"/>
      <p:bldP spid="232467" grpId="0" animBg="1"/>
      <p:bldP spid="2324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 descr="radioactive_light_md_wht_me"/>
          <p:cNvSpPr>
            <a:spLocks noChangeArrowheads="1"/>
          </p:cNvSpPr>
          <p:nvPr/>
        </p:nvSpPr>
        <p:spPr bwMode="auto">
          <a:xfrm>
            <a:off x="152400" y="152400"/>
            <a:ext cx="8686800" cy="6553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9263" y="62484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0" y="62484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Arial" charset="0"/>
              </a:rPr>
              <a:t>Parentium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5468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3399"/>
                </a:solidFill>
                <a:latin typeface="Arial" charset="0"/>
              </a:rPr>
              <a:t>Daughterium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3794125" y="51054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CC"/>
                </a:solidFill>
                <a:latin typeface="Arial" charset="0"/>
              </a:rPr>
              <a:t>125,000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6942138" y="51054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3399"/>
                </a:solidFill>
                <a:latin typeface="Arial" charset="0"/>
              </a:rPr>
              <a:t>825,000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963988" y="31623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CC"/>
                </a:solidFill>
                <a:latin typeface="Arial" charset="0"/>
              </a:rPr>
              <a:t>62,500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942138" y="31623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3399"/>
                </a:solidFill>
                <a:latin typeface="Arial" charset="0"/>
              </a:rPr>
              <a:t>937,500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5105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+30,000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963988" y="10668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CC"/>
                </a:solidFill>
                <a:latin typeface="Arial" charset="0"/>
              </a:rPr>
              <a:t>31,250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6942138" y="10668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3399"/>
                </a:solidFill>
                <a:latin typeface="Arial" charset="0"/>
              </a:rPr>
              <a:t>968,750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31623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+40,000</a:t>
            </a:r>
          </a:p>
        </p:txBody>
      </p:sp>
      <p:sp>
        <p:nvSpPr>
          <p:cNvPr id="233486" name="Rectangle 14" descr="blue_crystals_md_wht_me"/>
          <p:cNvSpPr>
            <a:spLocks noChangeArrowheads="1"/>
          </p:cNvSpPr>
          <p:nvPr/>
        </p:nvSpPr>
        <p:spPr bwMode="auto">
          <a:xfrm>
            <a:off x="1668463" y="42672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87" name="Rectangle 15" descr="pink_dots_md_wht"/>
          <p:cNvSpPr>
            <a:spLocks noChangeArrowheads="1"/>
          </p:cNvSpPr>
          <p:nvPr/>
        </p:nvSpPr>
        <p:spPr bwMode="auto">
          <a:xfrm>
            <a:off x="2590800" y="4267200"/>
            <a:ext cx="914400" cy="1828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88" name="Rectangle 16" descr="pink_dots_md_wht"/>
          <p:cNvSpPr>
            <a:spLocks noChangeArrowheads="1"/>
          </p:cNvSpPr>
          <p:nvPr/>
        </p:nvSpPr>
        <p:spPr bwMode="auto">
          <a:xfrm>
            <a:off x="1668463" y="5181600"/>
            <a:ext cx="9144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89" name="Rectangle 17" descr="pink_dots_md_wht"/>
          <p:cNvSpPr>
            <a:spLocks noChangeArrowheads="1"/>
          </p:cNvSpPr>
          <p:nvPr/>
        </p:nvSpPr>
        <p:spPr bwMode="auto">
          <a:xfrm>
            <a:off x="2133600" y="4267200"/>
            <a:ext cx="4572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0" name="Rectangle 18" descr="blue_crystals_md_wht_me"/>
          <p:cNvSpPr>
            <a:spLocks noChangeArrowheads="1"/>
          </p:cNvSpPr>
          <p:nvPr/>
        </p:nvSpPr>
        <p:spPr bwMode="auto">
          <a:xfrm>
            <a:off x="1668463" y="22860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1" name="Rectangle 19" descr="pink_dots_md_wht"/>
          <p:cNvSpPr>
            <a:spLocks noChangeArrowheads="1"/>
          </p:cNvSpPr>
          <p:nvPr/>
        </p:nvSpPr>
        <p:spPr bwMode="auto">
          <a:xfrm>
            <a:off x="2590800" y="2286000"/>
            <a:ext cx="914400" cy="1828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2" name="Rectangle 20" descr="pink_dots_md_wht"/>
          <p:cNvSpPr>
            <a:spLocks noChangeArrowheads="1"/>
          </p:cNvSpPr>
          <p:nvPr/>
        </p:nvSpPr>
        <p:spPr bwMode="auto">
          <a:xfrm>
            <a:off x="1668463" y="3200400"/>
            <a:ext cx="9144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3" name="Rectangle 21" descr="pink_dots_md_wht"/>
          <p:cNvSpPr>
            <a:spLocks noChangeArrowheads="1"/>
          </p:cNvSpPr>
          <p:nvPr/>
        </p:nvSpPr>
        <p:spPr bwMode="auto">
          <a:xfrm>
            <a:off x="2133600" y="2286000"/>
            <a:ext cx="4572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4" name="Rectangle 22" descr="pink_dots_md_wht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5" name="Rectangle 23" descr="blue_crystals_md_wht_me"/>
          <p:cNvSpPr>
            <a:spLocks noChangeArrowheads="1"/>
          </p:cNvSpPr>
          <p:nvPr/>
        </p:nvSpPr>
        <p:spPr bwMode="auto">
          <a:xfrm>
            <a:off x="1676400" y="304800"/>
            <a:ext cx="1828800" cy="1828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6" name="Rectangle 24" descr="pink_dots_md_wht"/>
          <p:cNvSpPr>
            <a:spLocks noChangeArrowheads="1"/>
          </p:cNvSpPr>
          <p:nvPr/>
        </p:nvSpPr>
        <p:spPr bwMode="auto">
          <a:xfrm>
            <a:off x="2598738" y="304800"/>
            <a:ext cx="914400" cy="1828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7" name="Rectangle 25" descr="pink_dots_md_wht"/>
          <p:cNvSpPr>
            <a:spLocks noChangeArrowheads="1"/>
          </p:cNvSpPr>
          <p:nvPr/>
        </p:nvSpPr>
        <p:spPr bwMode="auto">
          <a:xfrm>
            <a:off x="1676400" y="1219200"/>
            <a:ext cx="9144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8" name="Rectangle 26" descr="pink_dots_md_wht"/>
          <p:cNvSpPr>
            <a:spLocks noChangeArrowheads="1"/>
          </p:cNvSpPr>
          <p:nvPr/>
        </p:nvSpPr>
        <p:spPr bwMode="auto">
          <a:xfrm>
            <a:off x="2141538" y="304800"/>
            <a:ext cx="457200" cy="914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99" name="Rectangle 27" descr="pink_dots_md_wht"/>
          <p:cNvSpPr>
            <a:spLocks noChangeArrowheads="1"/>
          </p:cNvSpPr>
          <p:nvPr/>
        </p:nvSpPr>
        <p:spPr bwMode="auto">
          <a:xfrm>
            <a:off x="1684338" y="762000"/>
            <a:ext cx="457200" cy="4572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500" name="Rectangle 28" descr="pink_dots_md_wht"/>
          <p:cNvSpPr>
            <a:spLocks noChangeArrowheads="1"/>
          </p:cNvSpPr>
          <p:nvPr/>
        </p:nvSpPr>
        <p:spPr bwMode="auto">
          <a:xfrm>
            <a:off x="1905000" y="304800"/>
            <a:ext cx="228600" cy="4572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28600" y="1066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+50,000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3695700" y="381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3695700" y="22987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695700" y="4267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3657600" y="6172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>
            <a:off x="228600" y="38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228600" y="2298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228600" y="426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228600" y="617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0" grpId="0"/>
      <p:bldP spid="233481" grpId="0"/>
      <p:bldP spid="233483" grpId="0"/>
      <p:bldP spid="233484" grpId="0"/>
      <p:bldP spid="233486" grpId="0" animBg="1"/>
      <p:bldP spid="233487" grpId="0" animBg="1"/>
      <p:bldP spid="233488" grpId="0" animBg="1"/>
      <p:bldP spid="233489" grpId="0" animBg="1"/>
      <p:bldP spid="233490" grpId="0" animBg="1"/>
      <p:bldP spid="233491" grpId="0" animBg="1"/>
      <p:bldP spid="233492" grpId="0" animBg="1"/>
      <p:bldP spid="233493" grpId="0" animBg="1"/>
      <p:bldP spid="233494" grpId="0" animBg="1"/>
      <p:bldP spid="233495" grpId="0" animBg="1"/>
      <p:bldP spid="233496" grpId="0" animBg="1"/>
      <p:bldP spid="233497" grpId="0" animBg="1"/>
      <p:bldP spid="233498" grpId="0" animBg="1"/>
      <p:bldP spid="233499" grpId="0" animBg="1"/>
      <p:bldP spid="2335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 descr="radioactive_light_md_wht_me"/>
          <p:cNvSpPr>
            <a:spLocks noChangeArrowheads="1"/>
          </p:cNvSpPr>
          <p:nvPr/>
        </p:nvSpPr>
        <p:spPr bwMode="auto">
          <a:xfrm>
            <a:off x="685800" y="106363"/>
            <a:ext cx="8077200" cy="6553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62200" y="487363"/>
            <a:ext cx="59436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90763" y="55927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67075" y="5592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3250" y="5592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559425" y="5592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30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705600" y="5592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40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853363" y="5592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38200" y="639763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1,000,000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92200" y="4240213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250,000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092200" y="1839913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750,000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025650" y="54403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35534" name="Freeform 14" descr="blue_crystals_md_wht_me"/>
          <p:cNvSpPr>
            <a:spLocks/>
          </p:cNvSpPr>
          <p:nvPr/>
        </p:nvSpPr>
        <p:spPr bwMode="auto">
          <a:xfrm>
            <a:off x="2362200" y="868363"/>
            <a:ext cx="5943600" cy="4800600"/>
          </a:xfrm>
          <a:custGeom>
            <a:avLst/>
            <a:gdLst>
              <a:gd name="T0" fmla="*/ 0 w 3744"/>
              <a:gd name="T1" fmla="*/ 0 h 3024"/>
              <a:gd name="T2" fmla="*/ 2147483647 w 3744"/>
              <a:gd name="T3" fmla="*/ 2147483647 h 3024"/>
              <a:gd name="T4" fmla="*/ 2147483647 w 3744"/>
              <a:gd name="T5" fmla="*/ 2147483647 h 3024"/>
              <a:gd name="T6" fmla="*/ 2147483647 w 3744"/>
              <a:gd name="T7" fmla="*/ 2147483647 h 3024"/>
              <a:gd name="T8" fmla="*/ 2147483647 w 3744"/>
              <a:gd name="T9" fmla="*/ 2147483647 h 3024"/>
              <a:gd name="T10" fmla="*/ 2147483647 w 3744"/>
              <a:gd name="T11" fmla="*/ 2147483647 h 3024"/>
              <a:gd name="T12" fmla="*/ 2147483647 w 3744"/>
              <a:gd name="T13" fmla="*/ 2147483647 h 3024"/>
              <a:gd name="T14" fmla="*/ 2147483647 w 3744"/>
              <a:gd name="T15" fmla="*/ 2147483647 h 3024"/>
              <a:gd name="T16" fmla="*/ 0 w 3744"/>
              <a:gd name="T17" fmla="*/ 2147483647 h 3024"/>
              <a:gd name="T18" fmla="*/ 0 w 3744"/>
              <a:gd name="T19" fmla="*/ 0 h 30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4"/>
              <a:gd name="T31" fmla="*/ 0 h 3024"/>
              <a:gd name="T32" fmla="*/ 3744 w 3744"/>
              <a:gd name="T33" fmla="*/ 3024 h 30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4" h="3024">
                <a:moveTo>
                  <a:pt x="0" y="0"/>
                </a:moveTo>
                <a:lnTo>
                  <a:pt x="768" y="1488"/>
                </a:lnTo>
                <a:lnTo>
                  <a:pt x="1392" y="2256"/>
                </a:lnTo>
                <a:lnTo>
                  <a:pt x="2208" y="2640"/>
                </a:lnTo>
                <a:lnTo>
                  <a:pt x="2880" y="2832"/>
                </a:lnTo>
                <a:lnTo>
                  <a:pt x="3648" y="2928"/>
                </a:lnTo>
                <a:lnTo>
                  <a:pt x="3744" y="2928"/>
                </a:lnTo>
                <a:lnTo>
                  <a:pt x="3744" y="3024"/>
                </a:lnTo>
                <a:lnTo>
                  <a:pt x="0" y="302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42000"/>
            </a:blip>
            <a:srcRect/>
            <a:tile tx="0" ty="0" sx="100000" sy="100000" flip="none" algn="tl"/>
          </a:blipFill>
          <a:ln w="444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35" name="AutoShape 15"/>
          <p:cNvSpPr>
            <a:spLocks noChangeArrowheads="1"/>
          </p:cNvSpPr>
          <p:nvPr/>
        </p:nvSpPr>
        <p:spPr bwMode="auto">
          <a:xfrm>
            <a:off x="2286000" y="7159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36" name="AutoShape 16"/>
          <p:cNvSpPr>
            <a:spLocks noChangeArrowheads="1"/>
          </p:cNvSpPr>
          <p:nvPr/>
        </p:nvSpPr>
        <p:spPr bwMode="auto">
          <a:xfrm>
            <a:off x="4495800" y="42973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37" name="AutoShape 17"/>
          <p:cNvSpPr>
            <a:spLocks noChangeArrowheads="1"/>
          </p:cNvSpPr>
          <p:nvPr/>
        </p:nvSpPr>
        <p:spPr bwMode="auto">
          <a:xfrm>
            <a:off x="5715000" y="49069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38" name="AutoShape 18"/>
          <p:cNvSpPr>
            <a:spLocks noChangeArrowheads="1"/>
          </p:cNvSpPr>
          <p:nvPr/>
        </p:nvSpPr>
        <p:spPr bwMode="auto">
          <a:xfrm>
            <a:off x="6781800" y="52244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8001000" y="53641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44813" y="6202363"/>
            <a:ext cx="4446587" cy="57943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Time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(thousands of years)</a:t>
            </a:r>
            <a:endParaRPr lang="en-US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 rot="-5400000">
            <a:off x="44451" y="2759075"/>
            <a:ext cx="1312862" cy="57943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Nuclei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2514600" y="609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CC"/>
                </a:solidFill>
                <a:latin typeface="Arial" charset="0"/>
              </a:rPr>
              <a:t>Parentium</a:t>
            </a:r>
            <a:endParaRPr lang="en-US" sz="2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2438400" y="5257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D60093"/>
                </a:solidFill>
                <a:latin typeface="Arial" charset="0"/>
              </a:rPr>
              <a:t>Daughterium</a:t>
            </a:r>
          </a:p>
        </p:txBody>
      </p:sp>
      <p:sp>
        <p:nvSpPr>
          <p:cNvPr id="235544" name="Freeform 24" descr="pink_dots_md_wht"/>
          <p:cNvSpPr>
            <a:spLocks/>
          </p:cNvSpPr>
          <p:nvPr/>
        </p:nvSpPr>
        <p:spPr bwMode="auto">
          <a:xfrm>
            <a:off x="2362200" y="944563"/>
            <a:ext cx="5943600" cy="4724400"/>
          </a:xfrm>
          <a:custGeom>
            <a:avLst/>
            <a:gdLst>
              <a:gd name="T0" fmla="*/ 0 w 3744"/>
              <a:gd name="T1" fmla="*/ 2147483647 h 2976"/>
              <a:gd name="T2" fmla="*/ 2147483647 w 3744"/>
              <a:gd name="T3" fmla="*/ 2147483647 h 2976"/>
              <a:gd name="T4" fmla="*/ 2147483647 w 3744"/>
              <a:gd name="T5" fmla="*/ 2147483647 h 2976"/>
              <a:gd name="T6" fmla="*/ 2147483647 w 3744"/>
              <a:gd name="T7" fmla="*/ 2147483647 h 2976"/>
              <a:gd name="T8" fmla="*/ 2147483647 w 3744"/>
              <a:gd name="T9" fmla="*/ 2147483647 h 2976"/>
              <a:gd name="T10" fmla="*/ 2147483647 w 3744"/>
              <a:gd name="T11" fmla="*/ 2147483647 h 2976"/>
              <a:gd name="T12" fmla="*/ 2147483647 w 3744"/>
              <a:gd name="T13" fmla="*/ 0 h 2976"/>
              <a:gd name="T14" fmla="*/ 2147483647 w 3744"/>
              <a:gd name="T15" fmla="*/ 2147483647 h 2976"/>
              <a:gd name="T16" fmla="*/ 2147483647 w 3744"/>
              <a:gd name="T17" fmla="*/ 2147483647 h 29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4"/>
              <a:gd name="T28" fmla="*/ 0 h 2976"/>
              <a:gd name="T29" fmla="*/ 3744 w 3744"/>
              <a:gd name="T30" fmla="*/ 2976 h 29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4" h="2976">
                <a:moveTo>
                  <a:pt x="0" y="2976"/>
                </a:moveTo>
                <a:lnTo>
                  <a:pt x="720" y="1440"/>
                </a:lnTo>
                <a:lnTo>
                  <a:pt x="1391" y="654"/>
                </a:lnTo>
                <a:lnTo>
                  <a:pt x="2175" y="333"/>
                </a:lnTo>
                <a:lnTo>
                  <a:pt x="2880" y="96"/>
                </a:lnTo>
                <a:lnTo>
                  <a:pt x="3610" y="19"/>
                </a:lnTo>
                <a:lnTo>
                  <a:pt x="3744" y="0"/>
                </a:lnTo>
                <a:lnTo>
                  <a:pt x="3744" y="2976"/>
                </a:lnTo>
                <a:lnTo>
                  <a:pt x="48" y="2976"/>
                </a:lnTo>
              </a:path>
            </a:pathLst>
          </a:custGeom>
          <a:blipFill dpi="0" rotWithShape="1">
            <a:blip r:embed="rId5">
              <a:alphaModFix amt="16000"/>
            </a:blip>
            <a:srcRect/>
            <a:tile tx="0" ty="0" sx="100000" sy="100000" flip="none" algn="tl"/>
          </a:blip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092200" y="3040063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500,000</a:t>
            </a:r>
          </a:p>
        </p:txBody>
      </p:sp>
      <p:sp>
        <p:nvSpPr>
          <p:cNvPr id="235546" name="AutoShape 26"/>
          <p:cNvSpPr>
            <a:spLocks noChangeArrowheads="1"/>
          </p:cNvSpPr>
          <p:nvPr/>
        </p:nvSpPr>
        <p:spPr bwMode="auto">
          <a:xfrm>
            <a:off x="3429000" y="30781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47" name="AutoShape 27"/>
          <p:cNvSpPr>
            <a:spLocks noChangeArrowheads="1"/>
          </p:cNvSpPr>
          <p:nvPr/>
        </p:nvSpPr>
        <p:spPr bwMode="auto">
          <a:xfrm>
            <a:off x="3429000" y="3078163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48" name="AutoShape 28"/>
          <p:cNvSpPr>
            <a:spLocks noChangeArrowheads="1"/>
          </p:cNvSpPr>
          <p:nvPr/>
        </p:nvSpPr>
        <p:spPr bwMode="auto">
          <a:xfrm>
            <a:off x="4495800" y="18589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49" name="AutoShape 29"/>
          <p:cNvSpPr>
            <a:spLocks noChangeArrowheads="1"/>
          </p:cNvSpPr>
          <p:nvPr/>
        </p:nvSpPr>
        <p:spPr bwMode="auto">
          <a:xfrm>
            <a:off x="5715000" y="13255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0" name="AutoShape 30"/>
          <p:cNvSpPr>
            <a:spLocks noChangeArrowheads="1"/>
          </p:cNvSpPr>
          <p:nvPr/>
        </p:nvSpPr>
        <p:spPr bwMode="auto">
          <a:xfrm>
            <a:off x="6858000" y="9445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1" name="AutoShape 31"/>
          <p:cNvSpPr>
            <a:spLocks noChangeArrowheads="1"/>
          </p:cNvSpPr>
          <p:nvPr/>
        </p:nvSpPr>
        <p:spPr bwMode="auto">
          <a:xfrm>
            <a:off x="8001000" y="8683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2" name="AutoShape 32"/>
          <p:cNvSpPr>
            <a:spLocks noChangeArrowheads="1"/>
          </p:cNvSpPr>
          <p:nvPr/>
        </p:nvSpPr>
        <p:spPr bwMode="auto">
          <a:xfrm>
            <a:off x="2286000" y="5516563"/>
            <a:ext cx="228600" cy="228600"/>
          </a:xfrm>
          <a:prstGeom prst="cube">
            <a:avLst>
              <a:gd name="adj" fmla="val 25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 animBg="1"/>
      <p:bldP spid="235535" grpId="0" animBg="1"/>
      <p:bldP spid="235536" grpId="0" animBg="1"/>
      <p:bldP spid="235537" grpId="0" animBg="1"/>
      <p:bldP spid="235538" grpId="0" animBg="1"/>
      <p:bldP spid="235539" grpId="0" animBg="1"/>
      <p:bldP spid="235544" grpId="0" animBg="1"/>
      <p:bldP spid="235546" grpId="0" animBg="1"/>
      <p:bldP spid="235547" grpId="0" animBg="1"/>
      <p:bldP spid="235548" grpId="0" animBg="1"/>
      <p:bldP spid="235549" grpId="0" animBg="1"/>
      <p:bldP spid="235550" grpId="0" animBg="1"/>
      <p:bldP spid="235551" grpId="0" animBg="1"/>
      <p:bldP spid="2355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359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 Daley</dc:creator>
  <cp:lastModifiedBy>Daley, Gwen Marie</cp:lastModifiedBy>
  <cp:revision>24</cp:revision>
  <dcterms:created xsi:type="dcterms:W3CDTF">2011-01-03T01:00:58Z</dcterms:created>
  <dcterms:modified xsi:type="dcterms:W3CDTF">2014-02-03T19:47:19Z</dcterms:modified>
</cp:coreProperties>
</file>