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1" r:id="rId3"/>
    <p:sldMasterId id="2147483652" r:id="rId4"/>
    <p:sldMasterId id="2147483653" r:id="rId5"/>
    <p:sldMasterId id="2147483777" r:id="rId6"/>
  </p:sldMasterIdLst>
  <p:notesMasterIdLst>
    <p:notesMasterId r:id="rId34"/>
  </p:notesMasterIdLst>
  <p:sldIdLst>
    <p:sldId id="352" r:id="rId7"/>
    <p:sldId id="343" r:id="rId8"/>
    <p:sldId id="408" r:id="rId9"/>
    <p:sldId id="411" r:id="rId10"/>
    <p:sldId id="412" r:id="rId11"/>
    <p:sldId id="407" r:id="rId12"/>
    <p:sldId id="261" r:id="rId13"/>
    <p:sldId id="259" r:id="rId14"/>
    <p:sldId id="403" r:id="rId15"/>
    <p:sldId id="464" r:id="rId16"/>
    <p:sldId id="402" r:id="rId17"/>
    <p:sldId id="440" r:id="rId18"/>
    <p:sldId id="415" r:id="rId19"/>
    <p:sldId id="427" r:id="rId20"/>
    <p:sldId id="428" r:id="rId21"/>
    <p:sldId id="436" r:id="rId22"/>
    <p:sldId id="439" r:id="rId23"/>
    <p:sldId id="459" r:id="rId24"/>
    <p:sldId id="465" r:id="rId25"/>
    <p:sldId id="443" r:id="rId26"/>
    <p:sldId id="455" r:id="rId27"/>
    <p:sldId id="444" r:id="rId28"/>
    <p:sldId id="469" r:id="rId29"/>
    <p:sldId id="470" r:id="rId30"/>
    <p:sldId id="466" r:id="rId31"/>
    <p:sldId id="467" r:id="rId32"/>
    <p:sldId id="468"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00"/>
    <a:srgbClr val="CCFF33"/>
    <a:srgbClr val="3366FF"/>
    <a:srgbClr val="00CCFF"/>
    <a:srgbClr val="9966FF"/>
    <a:srgbClr val="66FF33"/>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43" autoAdjust="0"/>
    <p:restoredTop sz="92634" autoAdjust="0"/>
  </p:normalViewPr>
  <p:slideViewPr>
    <p:cSldViewPr>
      <p:cViewPr>
        <p:scale>
          <a:sx n="112" d="100"/>
          <a:sy n="112" d="100"/>
        </p:scale>
        <p:origin x="-414"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17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en-US"/>
          </a:p>
        </p:txBody>
      </p:sp>
      <p:sp>
        <p:nvSpPr>
          <p:cNvPr id="296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E44F40F-ACE2-4EAE-B24A-7320DC163EEE}" type="slidenum">
              <a:rPr lang="en-US" altLang="en-US"/>
              <a:pPr>
                <a:defRPr/>
              </a:pPr>
              <a:t>‹#›</a:t>
            </a:fld>
            <a:endParaRPr lang="en-US" altLang="en-US"/>
          </a:p>
        </p:txBody>
      </p:sp>
    </p:spTree>
    <p:extLst>
      <p:ext uri="{BB962C8B-B14F-4D97-AF65-F5344CB8AC3E}">
        <p14:creationId xmlns:p14="http://schemas.microsoft.com/office/powerpoint/2010/main" val="217939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B9A75D8-285A-469A-A4A9-AD00C1361B2B}" type="slidenum">
              <a:rPr lang="en-US" altLang="en-US"/>
              <a:pPr>
                <a:defRPr/>
              </a:pPr>
              <a:t>‹#›</a:t>
            </a:fld>
            <a:endParaRPr lang="en-US" altLang="en-US"/>
          </a:p>
        </p:txBody>
      </p:sp>
    </p:spTree>
    <p:extLst>
      <p:ext uri="{BB962C8B-B14F-4D97-AF65-F5344CB8AC3E}">
        <p14:creationId xmlns:p14="http://schemas.microsoft.com/office/powerpoint/2010/main" val="246468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2108FA0-0DDC-4417-879C-66997350215F}" type="slidenum">
              <a:rPr lang="en-US" altLang="en-US"/>
              <a:pPr>
                <a:defRPr/>
              </a:pPr>
              <a:t>‹#›</a:t>
            </a:fld>
            <a:endParaRPr lang="en-US" altLang="en-US"/>
          </a:p>
        </p:txBody>
      </p:sp>
    </p:spTree>
    <p:extLst>
      <p:ext uri="{BB962C8B-B14F-4D97-AF65-F5344CB8AC3E}">
        <p14:creationId xmlns:p14="http://schemas.microsoft.com/office/powerpoint/2010/main" val="328994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26CB351-4DDF-476D-8361-C42D46CDA244}" type="slidenum">
              <a:rPr lang="en-US" altLang="en-US"/>
              <a:pPr>
                <a:defRPr/>
              </a:pPr>
              <a:t>‹#›</a:t>
            </a:fld>
            <a:endParaRPr lang="en-US" altLang="en-US"/>
          </a:p>
        </p:txBody>
      </p:sp>
    </p:spTree>
    <p:extLst>
      <p:ext uri="{BB962C8B-B14F-4D97-AF65-F5344CB8AC3E}">
        <p14:creationId xmlns:p14="http://schemas.microsoft.com/office/powerpoint/2010/main" val="1683340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8B08B87-C73F-4F52-9EEB-D90EE6E37F0F}" type="slidenum">
              <a:rPr lang="en-US" altLang="en-US"/>
              <a:pPr>
                <a:defRPr/>
              </a:pPr>
              <a:t>‹#›</a:t>
            </a:fld>
            <a:endParaRPr lang="en-US" altLang="en-US"/>
          </a:p>
        </p:txBody>
      </p:sp>
    </p:spTree>
    <p:extLst>
      <p:ext uri="{BB962C8B-B14F-4D97-AF65-F5344CB8AC3E}">
        <p14:creationId xmlns:p14="http://schemas.microsoft.com/office/powerpoint/2010/main" val="3098650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798281C-C0F6-48F8-8EE6-5E1219B3DD0C}" type="slidenum">
              <a:rPr lang="en-US" altLang="en-US"/>
              <a:pPr>
                <a:defRPr/>
              </a:pPr>
              <a:t>‹#›</a:t>
            </a:fld>
            <a:endParaRPr lang="en-US" altLang="en-US"/>
          </a:p>
        </p:txBody>
      </p:sp>
    </p:spTree>
    <p:extLst>
      <p:ext uri="{BB962C8B-B14F-4D97-AF65-F5344CB8AC3E}">
        <p14:creationId xmlns:p14="http://schemas.microsoft.com/office/powerpoint/2010/main" val="646946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0A15D5C-13C5-41E9-9207-6D204436CB6F}" type="slidenum">
              <a:rPr lang="en-US" altLang="en-US"/>
              <a:pPr>
                <a:defRPr/>
              </a:pPr>
              <a:t>‹#›</a:t>
            </a:fld>
            <a:endParaRPr lang="en-US" altLang="en-US"/>
          </a:p>
        </p:txBody>
      </p:sp>
    </p:spTree>
    <p:extLst>
      <p:ext uri="{BB962C8B-B14F-4D97-AF65-F5344CB8AC3E}">
        <p14:creationId xmlns:p14="http://schemas.microsoft.com/office/powerpoint/2010/main" val="3066581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EB766E1-1E75-4A45-BA0B-3DD4A4849546}" type="slidenum">
              <a:rPr lang="en-US" altLang="en-US"/>
              <a:pPr>
                <a:defRPr/>
              </a:pPr>
              <a:t>‹#›</a:t>
            </a:fld>
            <a:endParaRPr lang="en-US" altLang="en-US"/>
          </a:p>
        </p:txBody>
      </p:sp>
    </p:spTree>
    <p:extLst>
      <p:ext uri="{BB962C8B-B14F-4D97-AF65-F5344CB8AC3E}">
        <p14:creationId xmlns:p14="http://schemas.microsoft.com/office/powerpoint/2010/main" val="3193427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9CEB666-6A13-47B8-953B-9A4DA200FC10}" type="slidenum">
              <a:rPr lang="en-US" altLang="en-US"/>
              <a:pPr>
                <a:defRPr/>
              </a:pPr>
              <a:t>‹#›</a:t>
            </a:fld>
            <a:endParaRPr lang="en-US" altLang="en-US"/>
          </a:p>
        </p:txBody>
      </p:sp>
    </p:spTree>
    <p:extLst>
      <p:ext uri="{BB962C8B-B14F-4D97-AF65-F5344CB8AC3E}">
        <p14:creationId xmlns:p14="http://schemas.microsoft.com/office/powerpoint/2010/main" val="3806599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40867AE-83D7-4A5E-A72D-A76AACC97FBA}" type="slidenum">
              <a:rPr lang="en-US" altLang="en-US"/>
              <a:pPr>
                <a:defRPr/>
              </a:pPr>
              <a:t>‹#›</a:t>
            </a:fld>
            <a:endParaRPr lang="en-US" altLang="en-US"/>
          </a:p>
        </p:txBody>
      </p:sp>
    </p:spTree>
    <p:extLst>
      <p:ext uri="{BB962C8B-B14F-4D97-AF65-F5344CB8AC3E}">
        <p14:creationId xmlns:p14="http://schemas.microsoft.com/office/powerpoint/2010/main" val="264528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796B3F3-C15E-419C-BCFC-350B99068E1C}" type="slidenum">
              <a:rPr lang="en-US" altLang="en-US"/>
              <a:pPr>
                <a:defRPr/>
              </a:pPr>
              <a:t>‹#›</a:t>
            </a:fld>
            <a:endParaRPr lang="en-US" altLang="en-US"/>
          </a:p>
        </p:txBody>
      </p:sp>
    </p:spTree>
    <p:extLst>
      <p:ext uri="{BB962C8B-B14F-4D97-AF65-F5344CB8AC3E}">
        <p14:creationId xmlns:p14="http://schemas.microsoft.com/office/powerpoint/2010/main" val="623631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CEE382E-48F2-4E05-AEB8-C5C6B8F3D8F4}" type="slidenum">
              <a:rPr lang="en-US" altLang="en-US"/>
              <a:pPr>
                <a:defRPr/>
              </a:pPr>
              <a:t>‹#›</a:t>
            </a:fld>
            <a:endParaRPr lang="en-US" altLang="en-US"/>
          </a:p>
        </p:txBody>
      </p:sp>
    </p:spTree>
    <p:extLst>
      <p:ext uri="{BB962C8B-B14F-4D97-AF65-F5344CB8AC3E}">
        <p14:creationId xmlns:p14="http://schemas.microsoft.com/office/powerpoint/2010/main" val="125734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FCE2797-8414-4BC1-BBC0-F24186E1608B}" type="slidenum">
              <a:rPr lang="en-US" altLang="en-US"/>
              <a:pPr>
                <a:defRPr/>
              </a:pPr>
              <a:t>‹#›</a:t>
            </a:fld>
            <a:endParaRPr lang="en-US" altLang="en-US"/>
          </a:p>
        </p:txBody>
      </p:sp>
    </p:spTree>
    <p:extLst>
      <p:ext uri="{BB962C8B-B14F-4D97-AF65-F5344CB8AC3E}">
        <p14:creationId xmlns:p14="http://schemas.microsoft.com/office/powerpoint/2010/main" val="73324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FD2A21C-100D-4AA7-BBA6-81DB30142044}" type="slidenum">
              <a:rPr lang="en-US" altLang="en-US"/>
              <a:pPr>
                <a:defRPr/>
              </a:pPr>
              <a:t>‹#›</a:t>
            </a:fld>
            <a:endParaRPr lang="en-US" altLang="en-US"/>
          </a:p>
        </p:txBody>
      </p:sp>
    </p:spTree>
    <p:extLst>
      <p:ext uri="{BB962C8B-B14F-4D97-AF65-F5344CB8AC3E}">
        <p14:creationId xmlns:p14="http://schemas.microsoft.com/office/powerpoint/2010/main" val="2722105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10092A3-6A9C-4D60-AA08-74C3630057D1}" type="slidenum">
              <a:rPr lang="en-US" altLang="en-US"/>
              <a:pPr>
                <a:defRPr/>
              </a:pPr>
              <a:t>‹#›</a:t>
            </a:fld>
            <a:endParaRPr lang="en-US" altLang="en-US"/>
          </a:p>
        </p:txBody>
      </p:sp>
    </p:spTree>
    <p:extLst>
      <p:ext uri="{BB962C8B-B14F-4D97-AF65-F5344CB8AC3E}">
        <p14:creationId xmlns:p14="http://schemas.microsoft.com/office/powerpoint/2010/main" val="3336580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325652C-B1AB-4FE4-9C81-4360A9D63154}" type="slidenum">
              <a:rPr lang="en-US" altLang="en-US"/>
              <a:pPr>
                <a:defRPr/>
              </a:pPr>
              <a:t>‹#›</a:t>
            </a:fld>
            <a:endParaRPr lang="en-US" altLang="en-US"/>
          </a:p>
        </p:txBody>
      </p:sp>
    </p:spTree>
    <p:extLst>
      <p:ext uri="{BB962C8B-B14F-4D97-AF65-F5344CB8AC3E}">
        <p14:creationId xmlns:p14="http://schemas.microsoft.com/office/powerpoint/2010/main" val="2381010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EEECC01-8958-4EC6-A20C-02F467C53A8E}" type="slidenum">
              <a:rPr lang="en-US" altLang="en-US"/>
              <a:pPr>
                <a:defRPr/>
              </a:pPr>
              <a:t>‹#›</a:t>
            </a:fld>
            <a:endParaRPr lang="en-US" altLang="en-US"/>
          </a:p>
        </p:txBody>
      </p:sp>
    </p:spTree>
    <p:extLst>
      <p:ext uri="{BB962C8B-B14F-4D97-AF65-F5344CB8AC3E}">
        <p14:creationId xmlns:p14="http://schemas.microsoft.com/office/powerpoint/2010/main" val="3307061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0FFEC34-0347-4FC3-A841-26C18D6598D0}" type="slidenum">
              <a:rPr lang="en-US" altLang="en-US"/>
              <a:pPr>
                <a:defRPr/>
              </a:pPr>
              <a:t>‹#›</a:t>
            </a:fld>
            <a:endParaRPr lang="en-US" altLang="en-US"/>
          </a:p>
        </p:txBody>
      </p:sp>
    </p:spTree>
    <p:extLst>
      <p:ext uri="{BB962C8B-B14F-4D97-AF65-F5344CB8AC3E}">
        <p14:creationId xmlns:p14="http://schemas.microsoft.com/office/powerpoint/2010/main" val="2801059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E488849-F7BD-45E1-98B5-4C009D09F3E9}" type="slidenum">
              <a:rPr lang="en-US" altLang="en-US"/>
              <a:pPr>
                <a:defRPr/>
              </a:pPr>
              <a:t>‹#›</a:t>
            </a:fld>
            <a:endParaRPr lang="en-US" altLang="en-US"/>
          </a:p>
        </p:txBody>
      </p:sp>
    </p:spTree>
    <p:extLst>
      <p:ext uri="{BB962C8B-B14F-4D97-AF65-F5344CB8AC3E}">
        <p14:creationId xmlns:p14="http://schemas.microsoft.com/office/powerpoint/2010/main" val="3522042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886FEEB-DA4A-48CA-9AB3-287C06B4FCCC}" type="slidenum">
              <a:rPr lang="en-US" altLang="en-US"/>
              <a:pPr>
                <a:defRPr/>
              </a:pPr>
              <a:t>‹#›</a:t>
            </a:fld>
            <a:endParaRPr lang="en-US" altLang="en-US"/>
          </a:p>
        </p:txBody>
      </p:sp>
    </p:spTree>
    <p:extLst>
      <p:ext uri="{BB962C8B-B14F-4D97-AF65-F5344CB8AC3E}">
        <p14:creationId xmlns:p14="http://schemas.microsoft.com/office/powerpoint/2010/main" val="2147773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E716E34-BC49-47BC-A018-8236E0D73071}" type="slidenum">
              <a:rPr lang="en-US" altLang="en-US"/>
              <a:pPr>
                <a:defRPr/>
              </a:pPr>
              <a:t>‹#›</a:t>
            </a:fld>
            <a:endParaRPr lang="en-US" altLang="en-US"/>
          </a:p>
        </p:txBody>
      </p:sp>
    </p:spTree>
    <p:extLst>
      <p:ext uri="{BB962C8B-B14F-4D97-AF65-F5344CB8AC3E}">
        <p14:creationId xmlns:p14="http://schemas.microsoft.com/office/powerpoint/2010/main" val="3891493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5F956D4-BBD5-49F8-AF30-7D2EEC53817A}" type="slidenum">
              <a:rPr lang="en-US" altLang="en-US"/>
              <a:pPr>
                <a:defRPr/>
              </a:pPr>
              <a:t>‹#›</a:t>
            </a:fld>
            <a:endParaRPr lang="en-US" altLang="en-US"/>
          </a:p>
        </p:txBody>
      </p:sp>
    </p:spTree>
    <p:extLst>
      <p:ext uri="{BB962C8B-B14F-4D97-AF65-F5344CB8AC3E}">
        <p14:creationId xmlns:p14="http://schemas.microsoft.com/office/powerpoint/2010/main" val="3188643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2FD641C-2469-451E-BFF6-E127BEF3BBF0}" type="slidenum">
              <a:rPr lang="en-US" altLang="en-US"/>
              <a:pPr>
                <a:defRPr/>
              </a:pPr>
              <a:t>‹#›</a:t>
            </a:fld>
            <a:endParaRPr lang="en-US" altLang="en-US"/>
          </a:p>
        </p:txBody>
      </p:sp>
    </p:spTree>
    <p:extLst>
      <p:ext uri="{BB962C8B-B14F-4D97-AF65-F5344CB8AC3E}">
        <p14:creationId xmlns:p14="http://schemas.microsoft.com/office/powerpoint/2010/main" val="3768343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ECFF87B-B1FD-4342-8E8B-E9CADC737DF2}" type="slidenum">
              <a:rPr lang="en-US" altLang="en-US"/>
              <a:pPr>
                <a:defRPr/>
              </a:pPr>
              <a:t>‹#›</a:t>
            </a:fld>
            <a:endParaRPr lang="en-US" altLang="en-US"/>
          </a:p>
        </p:txBody>
      </p:sp>
    </p:spTree>
    <p:extLst>
      <p:ext uri="{BB962C8B-B14F-4D97-AF65-F5344CB8AC3E}">
        <p14:creationId xmlns:p14="http://schemas.microsoft.com/office/powerpoint/2010/main" val="18136487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D4383EC-0DF8-4CE7-B22F-D63F16C0387A}" type="slidenum">
              <a:rPr lang="en-US" altLang="en-US"/>
              <a:pPr>
                <a:defRPr/>
              </a:pPr>
              <a:t>‹#›</a:t>
            </a:fld>
            <a:endParaRPr lang="en-US" altLang="en-US"/>
          </a:p>
        </p:txBody>
      </p:sp>
    </p:spTree>
    <p:extLst>
      <p:ext uri="{BB962C8B-B14F-4D97-AF65-F5344CB8AC3E}">
        <p14:creationId xmlns:p14="http://schemas.microsoft.com/office/powerpoint/2010/main" val="1998196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3E5F7C0-82F3-408F-8A13-803466644BBD}" type="slidenum">
              <a:rPr lang="en-US" altLang="en-US"/>
              <a:pPr>
                <a:defRPr/>
              </a:pPr>
              <a:t>‹#›</a:t>
            </a:fld>
            <a:endParaRPr lang="en-US" altLang="en-US"/>
          </a:p>
        </p:txBody>
      </p:sp>
    </p:spTree>
    <p:extLst>
      <p:ext uri="{BB962C8B-B14F-4D97-AF65-F5344CB8AC3E}">
        <p14:creationId xmlns:p14="http://schemas.microsoft.com/office/powerpoint/2010/main" val="200435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4414F34-756D-4C71-B997-CBE30BED5072}" type="slidenum">
              <a:rPr lang="en-US" altLang="en-US"/>
              <a:pPr>
                <a:defRPr/>
              </a:pPr>
              <a:t>‹#›</a:t>
            </a:fld>
            <a:endParaRPr lang="en-US" altLang="en-US"/>
          </a:p>
        </p:txBody>
      </p:sp>
    </p:spTree>
    <p:extLst>
      <p:ext uri="{BB962C8B-B14F-4D97-AF65-F5344CB8AC3E}">
        <p14:creationId xmlns:p14="http://schemas.microsoft.com/office/powerpoint/2010/main" val="1803812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955FD4D-E16B-473D-B250-000E356CEA02}" type="slidenum">
              <a:rPr lang="en-US" altLang="en-US"/>
              <a:pPr>
                <a:defRPr/>
              </a:pPr>
              <a:t>‹#›</a:t>
            </a:fld>
            <a:endParaRPr lang="en-US" altLang="en-US"/>
          </a:p>
        </p:txBody>
      </p:sp>
    </p:spTree>
    <p:extLst>
      <p:ext uri="{BB962C8B-B14F-4D97-AF65-F5344CB8AC3E}">
        <p14:creationId xmlns:p14="http://schemas.microsoft.com/office/powerpoint/2010/main" val="2246067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F9B3DBC-A8CC-4D90-AD74-AC6A869C3EBF}" type="slidenum">
              <a:rPr lang="en-US" altLang="en-US"/>
              <a:pPr>
                <a:defRPr/>
              </a:pPr>
              <a:t>‹#›</a:t>
            </a:fld>
            <a:endParaRPr lang="en-US" altLang="en-US"/>
          </a:p>
        </p:txBody>
      </p:sp>
    </p:spTree>
    <p:extLst>
      <p:ext uri="{BB962C8B-B14F-4D97-AF65-F5344CB8AC3E}">
        <p14:creationId xmlns:p14="http://schemas.microsoft.com/office/powerpoint/2010/main" val="183357419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A427E97-2CBB-4272-93C9-2E4A4F112F59}" type="slidenum">
              <a:rPr lang="en-US" altLang="en-US"/>
              <a:pPr>
                <a:defRPr/>
              </a:pPr>
              <a:t>‹#›</a:t>
            </a:fld>
            <a:endParaRPr lang="en-US" altLang="en-US"/>
          </a:p>
        </p:txBody>
      </p:sp>
    </p:spTree>
    <p:extLst>
      <p:ext uri="{BB962C8B-B14F-4D97-AF65-F5344CB8AC3E}">
        <p14:creationId xmlns:p14="http://schemas.microsoft.com/office/powerpoint/2010/main" val="128521937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E47ED1D-D98F-4397-ADE7-F1B91D293AA0}" type="slidenum">
              <a:rPr lang="en-US" altLang="en-US"/>
              <a:pPr>
                <a:defRPr/>
              </a:pPr>
              <a:t>‹#›</a:t>
            </a:fld>
            <a:endParaRPr lang="en-US" altLang="en-US"/>
          </a:p>
        </p:txBody>
      </p:sp>
    </p:spTree>
    <p:extLst>
      <p:ext uri="{BB962C8B-B14F-4D97-AF65-F5344CB8AC3E}">
        <p14:creationId xmlns:p14="http://schemas.microsoft.com/office/powerpoint/2010/main" val="76501406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2D21557-F249-4ED9-AC37-3B429DB37C0B}" type="slidenum">
              <a:rPr lang="en-US" altLang="en-US"/>
              <a:pPr>
                <a:defRPr/>
              </a:pPr>
              <a:t>‹#›</a:t>
            </a:fld>
            <a:endParaRPr lang="en-US" altLang="en-US"/>
          </a:p>
        </p:txBody>
      </p:sp>
    </p:spTree>
    <p:extLst>
      <p:ext uri="{BB962C8B-B14F-4D97-AF65-F5344CB8AC3E}">
        <p14:creationId xmlns:p14="http://schemas.microsoft.com/office/powerpoint/2010/main" val="214525691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D76C53C-A239-4549-B4F1-BC81A0DB179A}" type="slidenum">
              <a:rPr lang="en-US" altLang="en-US"/>
              <a:pPr>
                <a:defRPr/>
              </a:pPr>
              <a:t>‹#›</a:t>
            </a:fld>
            <a:endParaRPr lang="en-US" altLang="en-US"/>
          </a:p>
        </p:txBody>
      </p:sp>
    </p:spTree>
    <p:extLst>
      <p:ext uri="{BB962C8B-B14F-4D97-AF65-F5344CB8AC3E}">
        <p14:creationId xmlns:p14="http://schemas.microsoft.com/office/powerpoint/2010/main" val="162848314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160CEB8-3017-4FD6-AD59-CA241A315DFB}" type="slidenum">
              <a:rPr lang="en-US" altLang="en-US"/>
              <a:pPr>
                <a:defRPr/>
              </a:pPr>
              <a:t>‹#›</a:t>
            </a:fld>
            <a:endParaRPr lang="en-US" altLang="en-US"/>
          </a:p>
        </p:txBody>
      </p:sp>
    </p:spTree>
    <p:extLst>
      <p:ext uri="{BB962C8B-B14F-4D97-AF65-F5344CB8AC3E}">
        <p14:creationId xmlns:p14="http://schemas.microsoft.com/office/powerpoint/2010/main" val="387042373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AC98A79-E40B-4AC8-8A72-1CE15BD36F5B}" type="slidenum">
              <a:rPr lang="en-US" altLang="en-US"/>
              <a:pPr>
                <a:defRPr/>
              </a:pPr>
              <a:t>‹#›</a:t>
            </a:fld>
            <a:endParaRPr lang="en-US" altLang="en-US"/>
          </a:p>
        </p:txBody>
      </p:sp>
    </p:spTree>
    <p:extLst>
      <p:ext uri="{BB962C8B-B14F-4D97-AF65-F5344CB8AC3E}">
        <p14:creationId xmlns:p14="http://schemas.microsoft.com/office/powerpoint/2010/main" val="25558856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E961F96-C84C-4523-B1BB-E88D887B86C6}" type="slidenum">
              <a:rPr lang="en-US" altLang="en-US"/>
              <a:pPr>
                <a:defRPr/>
              </a:pPr>
              <a:t>‹#›</a:t>
            </a:fld>
            <a:endParaRPr lang="en-US" altLang="en-US"/>
          </a:p>
        </p:txBody>
      </p:sp>
    </p:spTree>
    <p:extLst>
      <p:ext uri="{BB962C8B-B14F-4D97-AF65-F5344CB8AC3E}">
        <p14:creationId xmlns:p14="http://schemas.microsoft.com/office/powerpoint/2010/main" val="36965031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8A1534C-5239-47A0-B0BC-C6357DB0E034}" type="slidenum">
              <a:rPr lang="en-US" altLang="en-US"/>
              <a:pPr>
                <a:defRPr/>
              </a:pPr>
              <a:t>‹#›</a:t>
            </a:fld>
            <a:endParaRPr lang="en-US" altLang="en-US"/>
          </a:p>
        </p:txBody>
      </p:sp>
    </p:spTree>
    <p:extLst>
      <p:ext uri="{BB962C8B-B14F-4D97-AF65-F5344CB8AC3E}">
        <p14:creationId xmlns:p14="http://schemas.microsoft.com/office/powerpoint/2010/main" val="104133021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AFB51C9-D259-436C-9000-D0F3786E9079}" type="slidenum">
              <a:rPr lang="en-US" altLang="en-US"/>
              <a:pPr>
                <a:defRPr/>
              </a:pPr>
              <a:t>‹#›</a:t>
            </a:fld>
            <a:endParaRPr lang="en-US" altLang="en-US"/>
          </a:p>
        </p:txBody>
      </p:sp>
    </p:spTree>
    <p:extLst>
      <p:ext uri="{BB962C8B-B14F-4D97-AF65-F5344CB8AC3E}">
        <p14:creationId xmlns:p14="http://schemas.microsoft.com/office/powerpoint/2010/main" val="204600312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3B0BDB1-F223-48CC-9B2F-66DA980D670C}" type="slidenum">
              <a:rPr lang="en-US" altLang="en-US"/>
              <a:pPr>
                <a:defRPr/>
              </a:pPr>
              <a:t>‹#›</a:t>
            </a:fld>
            <a:endParaRPr lang="en-US" altLang="en-US"/>
          </a:p>
        </p:txBody>
      </p:sp>
    </p:spTree>
    <p:extLst>
      <p:ext uri="{BB962C8B-B14F-4D97-AF65-F5344CB8AC3E}">
        <p14:creationId xmlns:p14="http://schemas.microsoft.com/office/powerpoint/2010/main" val="116497273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7862F4E-C96B-4A6F-8484-84B76CFB75D3}" type="slidenum">
              <a:rPr lang="en-US" altLang="en-US"/>
              <a:pPr>
                <a:defRPr/>
              </a:pPr>
              <a:t>‹#›</a:t>
            </a:fld>
            <a:endParaRPr lang="en-US" altLang="en-US"/>
          </a:p>
        </p:txBody>
      </p:sp>
    </p:spTree>
    <p:extLst>
      <p:ext uri="{BB962C8B-B14F-4D97-AF65-F5344CB8AC3E}">
        <p14:creationId xmlns:p14="http://schemas.microsoft.com/office/powerpoint/2010/main" val="96076018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74C7D34-3C95-4D76-B171-D71914722747}" type="slidenum">
              <a:rPr lang="en-US" altLang="en-US"/>
              <a:pPr>
                <a:defRPr/>
              </a:pPr>
              <a:t>‹#›</a:t>
            </a:fld>
            <a:endParaRPr lang="en-US" altLang="en-US"/>
          </a:p>
        </p:txBody>
      </p:sp>
    </p:spTree>
    <p:extLst>
      <p:ext uri="{BB962C8B-B14F-4D97-AF65-F5344CB8AC3E}">
        <p14:creationId xmlns:p14="http://schemas.microsoft.com/office/powerpoint/2010/main" val="30894672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05EEC43-78E0-4E78-B110-A5A399EFF0CD}" type="slidenum">
              <a:rPr lang="en-US" altLang="en-US"/>
              <a:pPr>
                <a:defRPr/>
              </a:pPr>
              <a:t>‹#›</a:t>
            </a:fld>
            <a:endParaRPr lang="en-US" altLang="en-US"/>
          </a:p>
        </p:txBody>
      </p:sp>
    </p:spTree>
    <p:extLst>
      <p:ext uri="{BB962C8B-B14F-4D97-AF65-F5344CB8AC3E}">
        <p14:creationId xmlns:p14="http://schemas.microsoft.com/office/powerpoint/2010/main" val="1223907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86C5047-22E7-4DCF-9D4B-1CD6359720FE}" type="slidenum">
              <a:rPr lang="en-US" altLang="en-US"/>
              <a:pPr>
                <a:defRPr/>
              </a:pPr>
              <a:t>‹#›</a:t>
            </a:fld>
            <a:endParaRPr lang="en-US" altLang="en-US"/>
          </a:p>
        </p:txBody>
      </p:sp>
    </p:spTree>
    <p:extLst>
      <p:ext uri="{BB962C8B-B14F-4D97-AF65-F5344CB8AC3E}">
        <p14:creationId xmlns:p14="http://schemas.microsoft.com/office/powerpoint/2010/main" val="954038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BD80267-2036-4A2B-B63D-403C768AE5B9}" type="slidenum">
              <a:rPr lang="en-US" altLang="en-US"/>
              <a:pPr>
                <a:defRPr/>
              </a:pPr>
              <a:t>‹#›</a:t>
            </a:fld>
            <a:endParaRPr lang="en-US" altLang="en-US"/>
          </a:p>
        </p:txBody>
      </p:sp>
    </p:spTree>
    <p:extLst>
      <p:ext uri="{BB962C8B-B14F-4D97-AF65-F5344CB8AC3E}">
        <p14:creationId xmlns:p14="http://schemas.microsoft.com/office/powerpoint/2010/main" val="31597674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FE87375-4B5C-4FA3-9E74-C624D5391D9A}" type="slidenum">
              <a:rPr lang="en-US" altLang="en-US"/>
              <a:pPr>
                <a:defRPr/>
              </a:pPr>
              <a:t>‹#›</a:t>
            </a:fld>
            <a:endParaRPr lang="en-US" altLang="en-US"/>
          </a:p>
        </p:txBody>
      </p:sp>
    </p:spTree>
    <p:extLst>
      <p:ext uri="{BB962C8B-B14F-4D97-AF65-F5344CB8AC3E}">
        <p14:creationId xmlns:p14="http://schemas.microsoft.com/office/powerpoint/2010/main" val="4190086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D6077B4-FB62-404B-9D9C-41B9F048BAB9}" type="slidenum">
              <a:rPr lang="en-US" altLang="en-US"/>
              <a:pPr>
                <a:defRPr/>
              </a:pPr>
              <a:t>‹#›</a:t>
            </a:fld>
            <a:endParaRPr lang="en-US" altLang="en-US"/>
          </a:p>
        </p:txBody>
      </p:sp>
    </p:spTree>
    <p:extLst>
      <p:ext uri="{BB962C8B-B14F-4D97-AF65-F5344CB8AC3E}">
        <p14:creationId xmlns:p14="http://schemas.microsoft.com/office/powerpoint/2010/main" val="1924863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8006701-FF69-43FE-ABC7-60BFFD73B74E}" type="slidenum">
              <a:rPr lang="en-US" altLang="en-US"/>
              <a:pPr>
                <a:defRPr/>
              </a:pPr>
              <a:t>‹#›</a:t>
            </a:fld>
            <a:endParaRPr lang="en-US" altLang="en-US"/>
          </a:p>
        </p:txBody>
      </p:sp>
    </p:spTree>
    <p:extLst>
      <p:ext uri="{BB962C8B-B14F-4D97-AF65-F5344CB8AC3E}">
        <p14:creationId xmlns:p14="http://schemas.microsoft.com/office/powerpoint/2010/main" val="36634526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E050432-AEBA-4F42-834D-08C593A286A8}" type="slidenum">
              <a:rPr lang="en-US" altLang="en-US"/>
              <a:pPr>
                <a:defRPr/>
              </a:pPr>
              <a:t>‹#›</a:t>
            </a:fld>
            <a:endParaRPr lang="en-US" altLang="en-US"/>
          </a:p>
        </p:txBody>
      </p:sp>
    </p:spTree>
    <p:extLst>
      <p:ext uri="{BB962C8B-B14F-4D97-AF65-F5344CB8AC3E}">
        <p14:creationId xmlns:p14="http://schemas.microsoft.com/office/powerpoint/2010/main" val="33239491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4CF5EDA-9392-463F-9150-3F8BEEAD43EC}" type="slidenum">
              <a:rPr lang="en-US" altLang="en-US"/>
              <a:pPr>
                <a:defRPr/>
              </a:pPr>
              <a:t>‹#›</a:t>
            </a:fld>
            <a:endParaRPr lang="en-US" altLang="en-US"/>
          </a:p>
        </p:txBody>
      </p:sp>
    </p:spTree>
    <p:extLst>
      <p:ext uri="{BB962C8B-B14F-4D97-AF65-F5344CB8AC3E}">
        <p14:creationId xmlns:p14="http://schemas.microsoft.com/office/powerpoint/2010/main" val="22212434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10472E3-87A3-400F-93AF-7CE62114A272}" type="slidenum">
              <a:rPr lang="en-US" altLang="en-US"/>
              <a:pPr>
                <a:defRPr/>
              </a:pPr>
              <a:t>‹#›</a:t>
            </a:fld>
            <a:endParaRPr lang="en-US" altLang="en-US"/>
          </a:p>
        </p:txBody>
      </p:sp>
    </p:spTree>
    <p:extLst>
      <p:ext uri="{BB962C8B-B14F-4D97-AF65-F5344CB8AC3E}">
        <p14:creationId xmlns:p14="http://schemas.microsoft.com/office/powerpoint/2010/main" val="42496531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C5EA32B-B385-4259-91A1-610E5DF2F8C5}" type="slidenum">
              <a:rPr lang="en-US" altLang="en-US"/>
              <a:pPr>
                <a:defRPr/>
              </a:pPr>
              <a:t>‹#›</a:t>
            </a:fld>
            <a:endParaRPr lang="en-US" altLang="en-US"/>
          </a:p>
        </p:txBody>
      </p:sp>
    </p:spTree>
    <p:extLst>
      <p:ext uri="{BB962C8B-B14F-4D97-AF65-F5344CB8AC3E}">
        <p14:creationId xmlns:p14="http://schemas.microsoft.com/office/powerpoint/2010/main" val="21418323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4E1F0E2-9757-4D46-B30F-9568E337E466}" type="slidenum">
              <a:rPr lang="en-US" altLang="en-US"/>
              <a:pPr>
                <a:defRPr/>
              </a:pPr>
              <a:t>‹#›</a:t>
            </a:fld>
            <a:endParaRPr lang="en-US" altLang="en-US"/>
          </a:p>
        </p:txBody>
      </p:sp>
    </p:spTree>
    <p:extLst>
      <p:ext uri="{BB962C8B-B14F-4D97-AF65-F5344CB8AC3E}">
        <p14:creationId xmlns:p14="http://schemas.microsoft.com/office/powerpoint/2010/main" val="38488026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4FD3B0-0274-45BE-82E6-4CE3811AF9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65680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12CBEB-A443-43C6-BB69-2B6933131E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67447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BA8093-E3AE-4E19-803C-F5BF063999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5311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290BF6-5A34-4CD9-9A13-74E742F32E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2380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8F459AE-1E09-4B98-B27B-2479C2E57470}" type="slidenum">
              <a:rPr lang="en-US" altLang="en-US"/>
              <a:pPr>
                <a:defRPr/>
              </a:pPr>
              <a:t>‹#›</a:t>
            </a:fld>
            <a:endParaRPr lang="en-US" altLang="en-US"/>
          </a:p>
        </p:txBody>
      </p:sp>
    </p:spTree>
    <p:extLst>
      <p:ext uri="{BB962C8B-B14F-4D97-AF65-F5344CB8AC3E}">
        <p14:creationId xmlns:p14="http://schemas.microsoft.com/office/powerpoint/2010/main" val="17674410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0FEBD39-5276-4B6B-91AF-C537FC142E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12866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80A8500-C4A6-47EF-8DA0-F99CD138BB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47662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F323CA9-A742-4DEC-BEFF-B5C4728577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00152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97733E-288D-4D4C-814B-FD8E99E9E1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08142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93DD8B-B146-4DD6-95AA-34F45FC1B6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41316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535EDE-D3D5-40DE-A8B2-BCB2A3A5C4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45179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3085F6-B5ED-4296-90BC-DB010B7E17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25173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952577-66A4-47E4-9C7D-769693F5E7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5727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17A5EC1-4B2E-4DCD-B803-CD62737AAEAF}" type="slidenum">
              <a:rPr lang="en-US" altLang="en-US"/>
              <a:pPr>
                <a:defRPr/>
              </a:pPr>
              <a:t>‹#›</a:t>
            </a:fld>
            <a:endParaRPr lang="en-US" altLang="en-US"/>
          </a:p>
        </p:txBody>
      </p:sp>
    </p:spTree>
    <p:extLst>
      <p:ext uri="{BB962C8B-B14F-4D97-AF65-F5344CB8AC3E}">
        <p14:creationId xmlns:p14="http://schemas.microsoft.com/office/powerpoint/2010/main" val="357095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4EA82A8-D6C8-4017-8930-196F47A29FB5}" type="slidenum">
              <a:rPr lang="en-US" altLang="en-US"/>
              <a:pPr>
                <a:defRPr/>
              </a:pPr>
              <a:t>‹#›</a:t>
            </a:fld>
            <a:endParaRPr lang="en-US" altLang="en-US"/>
          </a:p>
        </p:txBody>
      </p:sp>
    </p:spTree>
    <p:extLst>
      <p:ext uri="{BB962C8B-B14F-4D97-AF65-F5344CB8AC3E}">
        <p14:creationId xmlns:p14="http://schemas.microsoft.com/office/powerpoint/2010/main" val="3369607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822B589-689A-4FF1-915D-E3BC3E426644}" type="slidenum">
              <a:rPr lang="en-US" altLang="en-US"/>
              <a:pPr>
                <a:defRPr/>
              </a:pPr>
              <a:t>‹#›</a:t>
            </a:fld>
            <a:endParaRPr lang="en-US" altLang="en-US"/>
          </a:p>
        </p:txBody>
      </p:sp>
    </p:spTree>
    <p:extLst>
      <p:ext uri="{BB962C8B-B14F-4D97-AF65-F5344CB8AC3E}">
        <p14:creationId xmlns:p14="http://schemas.microsoft.com/office/powerpoint/2010/main" val="219095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C35EE4EE-7EE6-40F3-8220-1D41076A91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89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2089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2089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7B72E18-D609-4EBB-ACF9-4EBEFD30DD6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757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en-US"/>
          </a:p>
        </p:txBody>
      </p:sp>
      <p:sp>
        <p:nvSpPr>
          <p:cNvPr id="23757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en-US"/>
          </a:p>
        </p:txBody>
      </p:sp>
      <p:sp>
        <p:nvSpPr>
          <p:cNvPr id="23757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0BB3D941-2A18-46EB-9265-9E96E8232B4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419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en-US"/>
          </a:p>
        </p:txBody>
      </p:sp>
      <p:sp>
        <p:nvSpPr>
          <p:cNvPr id="26419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en-US"/>
          </a:p>
        </p:txBody>
      </p:sp>
      <p:sp>
        <p:nvSpPr>
          <p:cNvPr id="26419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7669FF92-667A-4BAD-8076-333D8731ECD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034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en-US"/>
          </a:p>
        </p:txBody>
      </p:sp>
      <p:sp>
        <p:nvSpPr>
          <p:cNvPr id="27034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en-US"/>
          </a:p>
        </p:txBody>
      </p:sp>
      <p:sp>
        <p:nvSpPr>
          <p:cNvPr id="27034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A5B03965-1020-4184-BC9B-9116AFF2E90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36" charset="0"/>
              </a:defRPr>
            </a:lvl1pPr>
          </a:lstStyle>
          <a:p>
            <a:pPr>
              <a:defRPr/>
            </a:pPr>
            <a:endParaRPr lang="en-US">
              <a:solidFill>
                <a:srgbClr val="000000"/>
              </a:solidFill>
              <a:ea typeface="ＭＳ Ｐゴシック" pitchFamily="36"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36" charset="0"/>
              </a:defRPr>
            </a:lvl1pPr>
          </a:lstStyle>
          <a:p>
            <a:pPr>
              <a:defRPr/>
            </a:pPr>
            <a:endParaRPr lang="en-US">
              <a:solidFill>
                <a:srgbClr val="000000"/>
              </a:solidFill>
              <a:ea typeface="ＭＳ Ｐゴシック" pitchFamily="36"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36" charset="0"/>
              </a:defRPr>
            </a:lvl1pPr>
          </a:lstStyle>
          <a:p>
            <a:pPr>
              <a:defRPr/>
            </a:pPr>
            <a:fld id="{F4CEEEC0-22C1-4498-A0D6-8ABE48CDB1DB}" type="slidenum">
              <a:rPr lang="en-US">
                <a:solidFill>
                  <a:srgbClr val="000000"/>
                </a:solidFill>
                <a:ea typeface="ＭＳ Ｐゴシック" pitchFamily="36" charset="-128"/>
              </a:rPr>
              <a:pPr>
                <a:defRPr/>
              </a:pPr>
              <a:t>‹#›</a:t>
            </a:fld>
            <a:endParaRPr lang="en-US">
              <a:solidFill>
                <a:srgbClr val="000000"/>
              </a:solidFill>
              <a:ea typeface="ＭＳ Ｐゴシック" pitchFamily="36" charset="-128"/>
            </a:endParaRPr>
          </a:p>
        </p:txBody>
      </p:sp>
    </p:spTree>
    <p:extLst>
      <p:ext uri="{BB962C8B-B14F-4D97-AF65-F5344CB8AC3E}">
        <p14:creationId xmlns:p14="http://schemas.microsoft.com/office/powerpoint/2010/main" val="243707130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36" charset="-128"/>
          <a:cs typeface="+mj-cs"/>
        </a:defRPr>
      </a:lvl1pPr>
      <a:lvl2pPr algn="ctr" rtl="0" eaLnBrk="0" fontAlgn="base" hangingPunct="0">
        <a:spcBef>
          <a:spcPct val="0"/>
        </a:spcBef>
        <a:spcAft>
          <a:spcPct val="0"/>
        </a:spcAft>
        <a:defRPr sz="4400">
          <a:solidFill>
            <a:schemeClr val="tx2"/>
          </a:solidFill>
          <a:latin typeface="Times" pitchFamily="36" charset="0"/>
          <a:ea typeface="ＭＳ Ｐゴシック" pitchFamily="36" charset="-128"/>
        </a:defRPr>
      </a:lvl2pPr>
      <a:lvl3pPr algn="ctr" rtl="0" eaLnBrk="0" fontAlgn="base" hangingPunct="0">
        <a:spcBef>
          <a:spcPct val="0"/>
        </a:spcBef>
        <a:spcAft>
          <a:spcPct val="0"/>
        </a:spcAft>
        <a:defRPr sz="4400">
          <a:solidFill>
            <a:schemeClr val="tx2"/>
          </a:solidFill>
          <a:latin typeface="Times" pitchFamily="36" charset="0"/>
          <a:ea typeface="ＭＳ Ｐゴシック" pitchFamily="36" charset="-128"/>
        </a:defRPr>
      </a:lvl3pPr>
      <a:lvl4pPr algn="ctr" rtl="0" eaLnBrk="0" fontAlgn="base" hangingPunct="0">
        <a:spcBef>
          <a:spcPct val="0"/>
        </a:spcBef>
        <a:spcAft>
          <a:spcPct val="0"/>
        </a:spcAft>
        <a:defRPr sz="4400">
          <a:solidFill>
            <a:schemeClr val="tx2"/>
          </a:solidFill>
          <a:latin typeface="Times" pitchFamily="36" charset="0"/>
          <a:ea typeface="ＭＳ Ｐゴシック" pitchFamily="36" charset="-128"/>
        </a:defRPr>
      </a:lvl4pPr>
      <a:lvl5pPr algn="ctr" rtl="0" eaLnBrk="0" fontAlgn="base" hangingPunct="0">
        <a:spcBef>
          <a:spcPct val="0"/>
        </a:spcBef>
        <a:spcAft>
          <a:spcPct val="0"/>
        </a:spcAft>
        <a:defRPr sz="4400">
          <a:solidFill>
            <a:schemeClr val="tx2"/>
          </a:solidFill>
          <a:latin typeface="Times" pitchFamily="36" charset="0"/>
          <a:ea typeface="ＭＳ Ｐゴシック" pitchFamily="36" charset="-128"/>
        </a:defRPr>
      </a:lvl5pPr>
      <a:lvl6pPr marL="457200" algn="ctr" rtl="0" eaLnBrk="0" fontAlgn="base" hangingPunct="0">
        <a:spcBef>
          <a:spcPct val="0"/>
        </a:spcBef>
        <a:spcAft>
          <a:spcPct val="0"/>
        </a:spcAft>
        <a:defRPr sz="4400">
          <a:solidFill>
            <a:schemeClr val="tx2"/>
          </a:solidFill>
          <a:latin typeface="Times" pitchFamily="36" charset="0"/>
        </a:defRPr>
      </a:lvl6pPr>
      <a:lvl7pPr marL="914400" algn="ctr" rtl="0" eaLnBrk="0" fontAlgn="base" hangingPunct="0">
        <a:spcBef>
          <a:spcPct val="0"/>
        </a:spcBef>
        <a:spcAft>
          <a:spcPct val="0"/>
        </a:spcAft>
        <a:defRPr sz="4400">
          <a:solidFill>
            <a:schemeClr val="tx2"/>
          </a:solidFill>
          <a:latin typeface="Times" pitchFamily="36" charset="0"/>
        </a:defRPr>
      </a:lvl7pPr>
      <a:lvl8pPr marL="1371600" algn="ctr" rtl="0" eaLnBrk="0" fontAlgn="base" hangingPunct="0">
        <a:spcBef>
          <a:spcPct val="0"/>
        </a:spcBef>
        <a:spcAft>
          <a:spcPct val="0"/>
        </a:spcAft>
        <a:defRPr sz="4400">
          <a:solidFill>
            <a:schemeClr val="tx2"/>
          </a:solidFill>
          <a:latin typeface="Times" pitchFamily="36" charset="0"/>
        </a:defRPr>
      </a:lvl8pPr>
      <a:lvl9pPr marL="1828800" algn="ctr" rtl="0" eaLnBrk="0" fontAlgn="base" hangingPunct="0">
        <a:spcBef>
          <a:spcPct val="0"/>
        </a:spcBef>
        <a:spcAft>
          <a:spcPct val="0"/>
        </a:spcAft>
        <a:defRPr sz="4400">
          <a:solidFill>
            <a:schemeClr val="tx2"/>
          </a:solidFill>
          <a:latin typeface="Times" pitchFamily="3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6"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jpg"/><Relationship Id="rId1" Type="http://schemas.openxmlformats.org/officeDocument/2006/relationships/slideLayout" Target="../slideLayouts/slideLayout29.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g"/><Relationship Id="rId1" Type="http://schemas.openxmlformats.org/officeDocument/2006/relationships/slideLayout" Target="../slideLayouts/slideLayout40.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hyperlink" Target="http://data.giss.nasa.gov/" TargetMode="Externa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3434" name="Text Box 10"/>
          <p:cNvSpPr txBox="1">
            <a:spLocks noChangeArrowheads="1"/>
          </p:cNvSpPr>
          <p:nvPr/>
        </p:nvSpPr>
        <p:spPr bwMode="auto">
          <a:xfrm>
            <a:off x="1408113" y="228600"/>
            <a:ext cx="6324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Climate</a:t>
            </a:r>
            <a:endParaRPr lang="en-US"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3435" name="AutoShape 11" descr="puffy_clouds_1"/>
          <p:cNvSpPr>
            <a:spLocks noChangeArrowheads="1"/>
          </p:cNvSpPr>
          <p:nvPr/>
        </p:nvSpPr>
        <p:spPr bwMode="auto">
          <a:xfrm>
            <a:off x="228600" y="2438400"/>
            <a:ext cx="3790950" cy="2349580"/>
          </a:xfrm>
          <a:prstGeom prst="roundRect">
            <a:avLst>
              <a:gd name="adj" fmla="val 16667"/>
            </a:avLst>
          </a:prstGeom>
          <a:solidFill>
            <a:srgbClr val="3366FF"/>
          </a:solidFill>
          <a:ln w="9525">
            <a:solidFill>
              <a:schemeClr val="bg2"/>
            </a:solidFill>
            <a:round/>
            <a:headEnd/>
            <a:tailEnd/>
          </a:ln>
          <a:effectLst/>
          <a:extLst/>
        </p:spPr>
        <p:txBody>
          <a:bodyPr>
            <a:spAutoFit/>
          </a:bodyPr>
          <a:lstStyle/>
          <a:p>
            <a:pPr>
              <a:spcBef>
                <a:spcPct val="50000"/>
              </a:spcBef>
              <a:defRPr/>
            </a:pPr>
            <a:r>
              <a:rPr lang="en-US"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Weather vs. Climate</a:t>
            </a:r>
          </a:p>
          <a:p>
            <a:pPr>
              <a:spcBef>
                <a:spcPct val="50000"/>
              </a:spcBef>
              <a:defRPr/>
            </a:pPr>
            <a:r>
              <a:rPr lang="en-US"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Global Circulation</a:t>
            </a:r>
          </a:p>
          <a:p>
            <a:pPr>
              <a:spcBef>
                <a:spcPct val="50000"/>
              </a:spcBef>
              <a:defRPr/>
            </a:pPr>
            <a:r>
              <a:rPr lang="en-US"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Climate parameters</a:t>
            </a:r>
          </a:p>
          <a:p>
            <a:pPr>
              <a:spcBef>
                <a:spcPct val="50000"/>
              </a:spcBef>
              <a:defRPr/>
            </a:pPr>
            <a:r>
              <a:rPr lang="en-US" altLang="en-US">
                <a:ln w="18415" cmpd="sng">
                  <a:solidFill>
                    <a:srgbClr val="FFFFFF"/>
                  </a:solidFill>
                  <a:prstDash val="solid"/>
                </a:ln>
                <a:solidFill>
                  <a:srgbClr val="FFFFFF"/>
                </a:solidFill>
                <a:effectLst>
                  <a:outerShdw blurRad="63500" dir="3600000" algn="tl" rotWithShape="0">
                    <a:srgbClr val="000000">
                      <a:alpha val="70000"/>
                    </a:srgbClr>
                  </a:outerShdw>
                </a:effectLst>
              </a:rPr>
              <a:t>Climate </a:t>
            </a:r>
            <a:r>
              <a:rPr lang="en-US" alt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t>change</a:t>
            </a:r>
            <a:endParaRPr lang="en-US"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te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43815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ChangeArrowheads="1"/>
          </p:cNvSpPr>
          <p:nvPr/>
        </p:nvSpPr>
        <p:spPr bwMode="auto">
          <a:xfrm>
            <a:off x="3233738" y="6545263"/>
            <a:ext cx="2676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400" i="1"/>
              <a:t>http://www.mobot.org/education</a:t>
            </a:r>
          </a:p>
        </p:txBody>
      </p:sp>
      <p:pic>
        <p:nvPicPr>
          <p:cNvPr id="21508" name="Picture 4" descr="precipi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475" y="0"/>
            <a:ext cx="4302125"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biome1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400" y="2514600"/>
            <a:ext cx="51816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534" name="Text Box 6"/>
          <p:cNvSpPr txBox="1">
            <a:spLocks noChangeArrowheads="1"/>
          </p:cNvSpPr>
          <p:nvPr/>
        </p:nvSpPr>
        <p:spPr bwMode="auto">
          <a:xfrm>
            <a:off x="533400" y="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a:solidFill>
                  <a:srgbClr val="FF0000"/>
                </a:solidFill>
                <a:effectLst>
                  <a:outerShdw blurRad="38100" dist="38100" dir="2700000" algn="tl">
                    <a:srgbClr val="C0C0C0"/>
                  </a:outerShdw>
                </a:effectLst>
              </a:rPr>
              <a:t>Temperature</a:t>
            </a:r>
          </a:p>
        </p:txBody>
      </p:sp>
      <p:sp>
        <p:nvSpPr>
          <p:cNvPr id="278535" name="Text Box 7"/>
          <p:cNvSpPr txBox="1">
            <a:spLocks noChangeArrowheads="1"/>
          </p:cNvSpPr>
          <p:nvPr/>
        </p:nvSpPr>
        <p:spPr bwMode="auto">
          <a:xfrm>
            <a:off x="5257800" y="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a:solidFill>
                  <a:srgbClr val="008000"/>
                </a:solidFill>
                <a:effectLst>
                  <a:outerShdw blurRad="38100" dist="38100" dir="2700000" algn="tl">
                    <a:srgbClr val="C0C0C0"/>
                  </a:outerShdw>
                </a:effectLst>
              </a:rPr>
              <a:t>Precipitation</a:t>
            </a:r>
          </a:p>
        </p:txBody>
      </p:sp>
      <p:sp>
        <p:nvSpPr>
          <p:cNvPr id="278537" name="Text Box 9"/>
          <p:cNvSpPr txBox="1">
            <a:spLocks noChangeArrowheads="1"/>
          </p:cNvSpPr>
          <p:nvPr/>
        </p:nvSpPr>
        <p:spPr bwMode="auto">
          <a:xfrm>
            <a:off x="1066800" y="61722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a:solidFill>
                  <a:srgbClr val="996633"/>
                </a:solidFill>
                <a:effectLst>
                  <a:outerShdw blurRad="38100" dist="38100" dir="2700000" algn="tl">
                    <a:srgbClr val="C0C0C0"/>
                  </a:outerShdw>
                </a:effectLst>
              </a:rPr>
              <a:t>Physiography</a:t>
            </a:r>
          </a:p>
        </p:txBody>
      </p:sp>
      <p:sp>
        <p:nvSpPr>
          <p:cNvPr id="278538" name="Text Box 10"/>
          <p:cNvSpPr txBox="1">
            <a:spLocks noChangeArrowheads="1"/>
          </p:cNvSpPr>
          <p:nvPr/>
        </p:nvSpPr>
        <p:spPr bwMode="auto">
          <a:xfrm>
            <a:off x="3581400" y="1447800"/>
            <a:ext cx="83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4000"/>
              <a:t>+</a:t>
            </a:r>
          </a:p>
        </p:txBody>
      </p:sp>
      <p:sp>
        <p:nvSpPr>
          <p:cNvPr id="278539" name="Text Box 11"/>
          <p:cNvSpPr txBox="1">
            <a:spLocks noChangeArrowheads="1"/>
          </p:cNvSpPr>
          <p:nvPr/>
        </p:nvSpPr>
        <p:spPr bwMode="auto">
          <a:xfrm>
            <a:off x="76200" y="4381500"/>
            <a:ext cx="53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4000"/>
              <a:t>+</a:t>
            </a:r>
          </a:p>
        </p:txBody>
      </p:sp>
      <p:sp>
        <p:nvSpPr>
          <p:cNvPr id="278540" name="Text Box 12"/>
          <p:cNvSpPr txBox="1">
            <a:spLocks noChangeArrowheads="1"/>
          </p:cNvSpPr>
          <p:nvPr/>
        </p:nvSpPr>
        <p:spPr bwMode="auto">
          <a:xfrm>
            <a:off x="4038600" y="4381500"/>
            <a:ext cx="53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4000"/>
              <a:t>=</a:t>
            </a:r>
          </a:p>
        </p:txBody>
      </p:sp>
      <p:sp>
        <p:nvSpPr>
          <p:cNvPr id="278541" name="Text Box 13"/>
          <p:cNvSpPr txBox="1">
            <a:spLocks noChangeArrowheads="1"/>
          </p:cNvSpPr>
          <p:nvPr/>
        </p:nvSpPr>
        <p:spPr bwMode="auto">
          <a:xfrm>
            <a:off x="6705600" y="34290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a:solidFill>
                  <a:schemeClr val="accent2"/>
                </a:solidFill>
                <a:effectLst>
                  <a:outerShdw blurRad="38100" dist="38100" dir="2700000" algn="tl">
                    <a:srgbClr val="C0C0C0"/>
                  </a:outerShdw>
                </a:effectLst>
              </a:rPr>
              <a:t>Climate</a:t>
            </a:r>
          </a:p>
        </p:txBody>
      </p:sp>
      <p:pic>
        <p:nvPicPr>
          <p:cNvPr id="21517" name="Picture 14" descr="North America Physiograph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13" y="2743200"/>
            <a:ext cx="3316287"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ular Callout 1"/>
          <p:cNvSpPr/>
          <p:nvPr/>
        </p:nvSpPr>
        <p:spPr bwMode="auto">
          <a:xfrm>
            <a:off x="152400" y="3352800"/>
            <a:ext cx="2819400" cy="838200"/>
          </a:xfrm>
          <a:prstGeom prst="wedgeRoundRectCallout">
            <a:avLst>
              <a:gd name="adj1" fmla="val 50739"/>
              <a:gd name="adj2" fmla="val 301220"/>
              <a:gd name="adj3" fmla="val 16667"/>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Topography</a:t>
            </a:r>
            <a:r>
              <a:rPr kumimoji="0" lang="en-US" sz="1800" b="0" i="0" u="none" strike="noStrike" cap="none" normalizeH="0" dirty="0" smtClean="0">
                <a:ln>
                  <a:noFill/>
                </a:ln>
                <a:solidFill>
                  <a:schemeClr val="tx1"/>
                </a:solidFill>
                <a:effectLst/>
                <a:latin typeface="Arial" charset="0"/>
              </a:rPr>
              <a:t> and other land surface features</a:t>
            </a: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78534"/>
                                        </p:tgtEl>
                                        <p:attrNameLst>
                                          <p:attrName>style.visibility</p:attrName>
                                        </p:attrNameLst>
                                      </p:cBhvr>
                                      <p:to>
                                        <p:strVal val="visible"/>
                                      </p:to>
                                    </p:set>
                                    <p:anim calcmode="discrete" valueType="clr">
                                      <p:cBhvr override="childStyle">
                                        <p:cTn id="7" dur="80"/>
                                        <p:tgtEl>
                                          <p:spTgt spid="27853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8534"/>
                                        </p:tgtEl>
                                        <p:attrNameLst>
                                          <p:attrName>fillcolor</p:attrName>
                                        </p:attrNameLst>
                                      </p:cBhvr>
                                      <p:tavLst>
                                        <p:tav tm="0">
                                          <p:val>
                                            <p:clrVal>
                                              <a:schemeClr val="accent2"/>
                                            </p:clrVal>
                                          </p:val>
                                        </p:tav>
                                        <p:tav tm="50000">
                                          <p:val>
                                            <p:clrVal>
                                              <a:schemeClr val="hlink"/>
                                            </p:clrVal>
                                          </p:val>
                                        </p:tav>
                                      </p:tavLst>
                                    </p:anim>
                                    <p:set>
                                      <p:cBhvr>
                                        <p:cTn id="9" dur="80"/>
                                        <p:tgtEl>
                                          <p:spTgt spid="278534"/>
                                        </p:tgtEl>
                                        <p:attrNameLst>
                                          <p:attrName>fill.type</p:attrName>
                                        </p:attrNameLst>
                                      </p:cBhvr>
                                      <p:to>
                                        <p:strVal val="solid"/>
                                      </p:to>
                                    </p:set>
                                  </p:childTnLst>
                                </p:cTn>
                              </p:par>
                            </p:childTnLst>
                          </p:cTn>
                        </p:par>
                        <p:par>
                          <p:cTn id="10" fill="hold">
                            <p:stCondLst>
                              <p:cond delay="480"/>
                            </p:stCondLst>
                            <p:childTnLst>
                              <p:par>
                                <p:cTn id="11" presetID="27" presetClass="entr" presetSubtype="0" fill="hold" grpId="0" nodeType="afterEffect">
                                  <p:stCondLst>
                                    <p:cond delay="1000"/>
                                  </p:stCondLst>
                                  <p:iterate type="lt">
                                    <p:tmPct val="50000"/>
                                  </p:iterate>
                                  <p:childTnLst>
                                    <p:set>
                                      <p:cBhvr>
                                        <p:cTn id="12" dur="1" fill="hold">
                                          <p:stCondLst>
                                            <p:cond delay="0"/>
                                          </p:stCondLst>
                                        </p:cTn>
                                        <p:tgtEl>
                                          <p:spTgt spid="278538"/>
                                        </p:tgtEl>
                                        <p:attrNameLst>
                                          <p:attrName>style.visibility</p:attrName>
                                        </p:attrNameLst>
                                      </p:cBhvr>
                                      <p:to>
                                        <p:strVal val="visible"/>
                                      </p:to>
                                    </p:set>
                                    <p:anim calcmode="discrete" valueType="clr">
                                      <p:cBhvr override="childStyle">
                                        <p:cTn id="13" dur="80"/>
                                        <p:tgtEl>
                                          <p:spTgt spid="27853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78538"/>
                                        </p:tgtEl>
                                        <p:attrNameLst>
                                          <p:attrName>fillcolor</p:attrName>
                                        </p:attrNameLst>
                                      </p:cBhvr>
                                      <p:tavLst>
                                        <p:tav tm="0">
                                          <p:val>
                                            <p:clrVal>
                                              <a:schemeClr val="accent2"/>
                                            </p:clrVal>
                                          </p:val>
                                        </p:tav>
                                        <p:tav tm="50000">
                                          <p:val>
                                            <p:clrVal>
                                              <a:schemeClr val="hlink"/>
                                            </p:clrVal>
                                          </p:val>
                                        </p:tav>
                                      </p:tavLst>
                                    </p:anim>
                                    <p:set>
                                      <p:cBhvr>
                                        <p:cTn id="15" dur="80"/>
                                        <p:tgtEl>
                                          <p:spTgt spid="278538"/>
                                        </p:tgtEl>
                                        <p:attrNameLst>
                                          <p:attrName>fill.type</p:attrName>
                                        </p:attrNameLst>
                                      </p:cBhvr>
                                      <p:to>
                                        <p:strVal val="solid"/>
                                      </p:to>
                                    </p:set>
                                  </p:childTnLst>
                                </p:cTn>
                              </p:par>
                            </p:childTnLst>
                          </p:cTn>
                        </p:par>
                        <p:par>
                          <p:cTn id="16" fill="hold" nodeType="afterGroup">
                            <p:stCondLst>
                              <p:cond delay="1560"/>
                            </p:stCondLst>
                            <p:childTnLst>
                              <p:par>
                                <p:cTn id="17" presetID="27" presetClass="entr" presetSubtype="0" fill="hold" grpId="0" nodeType="afterEffect">
                                  <p:stCondLst>
                                    <p:cond delay="1000"/>
                                  </p:stCondLst>
                                  <p:iterate type="lt">
                                    <p:tmPct val="50000"/>
                                  </p:iterate>
                                  <p:childTnLst>
                                    <p:set>
                                      <p:cBhvr>
                                        <p:cTn id="18" dur="1" fill="hold">
                                          <p:stCondLst>
                                            <p:cond delay="0"/>
                                          </p:stCondLst>
                                        </p:cTn>
                                        <p:tgtEl>
                                          <p:spTgt spid="278535"/>
                                        </p:tgtEl>
                                        <p:attrNameLst>
                                          <p:attrName>style.visibility</p:attrName>
                                        </p:attrNameLst>
                                      </p:cBhvr>
                                      <p:to>
                                        <p:strVal val="visible"/>
                                      </p:to>
                                    </p:set>
                                    <p:anim calcmode="discrete" valueType="clr">
                                      <p:cBhvr override="childStyle">
                                        <p:cTn id="19" dur="80"/>
                                        <p:tgtEl>
                                          <p:spTgt spid="27853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78535"/>
                                        </p:tgtEl>
                                        <p:attrNameLst>
                                          <p:attrName>fillcolor</p:attrName>
                                        </p:attrNameLst>
                                      </p:cBhvr>
                                      <p:tavLst>
                                        <p:tav tm="0">
                                          <p:val>
                                            <p:clrVal>
                                              <a:schemeClr val="accent2"/>
                                            </p:clrVal>
                                          </p:val>
                                        </p:tav>
                                        <p:tav tm="50000">
                                          <p:val>
                                            <p:clrVal>
                                              <a:schemeClr val="hlink"/>
                                            </p:clrVal>
                                          </p:val>
                                        </p:tav>
                                      </p:tavLst>
                                    </p:anim>
                                    <p:set>
                                      <p:cBhvr>
                                        <p:cTn id="21" dur="80"/>
                                        <p:tgtEl>
                                          <p:spTgt spid="278535"/>
                                        </p:tgtEl>
                                        <p:attrNameLst>
                                          <p:attrName>fill.type</p:attrName>
                                        </p:attrNameLst>
                                      </p:cBhvr>
                                      <p:to>
                                        <p:strVal val="solid"/>
                                      </p:to>
                                    </p:set>
                                  </p:childTnLst>
                                </p:cTn>
                              </p:par>
                            </p:childTnLst>
                          </p:cTn>
                        </p:par>
                        <p:par>
                          <p:cTn id="22" fill="hold" nodeType="afterGroup">
                            <p:stCondLst>
                              <p:cond delay="3120"/>
                            </p:stCondLst>
                            <p:childTnLst>
                              <p:par>
                                <p:cTn id="23" presetID="27" presetClass="entr" presetSubtype="0" fill="hold" grpId="0" nodeType="afterEffect">
                                  <p:stCondLst>
                                    <p:cond delay="1000"/>
                                  </p:stCondLst>
                                  <p:iterate type="lt">
                                    <p:tmPct val="50000"/>
                                  </p:iterate>
                                  <p:childTnLst>
                                    <p:set>
                                      <p:cBhvr>
                                        <p:cTn id="24" dur="1" fill="hold">
                                          <p:stCondLst>
                                            <p:cond delay="0"/>
                                          </p:stCondLst>
                                        </p:cTn>
                                        <p:tgtEl>
                                          <p:spTgt spid="278539"/>
                                        </p:tgtEl>
                                        <p:attrNameLst>
                                          <p:attrName>style.visibility</p:attrName>
                                        </p:attrNameLst>
                                      </p:cBhvr>
                                      <p:to>
                                        <p:strVal val="visible"/>
                                      </p:to>
                                    </p:set>
                                    <p:anim calcmode="discrete" valueType="clr">
                                      <p:cBhvr override="childStyle">
                                        <p:cTn id="25" dur="80"/>
                                        <p:tgtEl>
                                          <p:spTgt spid="278539"/>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78539"/>
                                        </p:tgtEl>
                                        <p:attrNameLst>
                                          <p:attrName>fillcolor</p:attrName>
                                        </p:attrNameLst>
                                      </p:cBhvr>
                                      <p:tavLst>
                                        <p:tav tm="0">
                                          <p:val>
                                            <p:clrVal>
                                              <a:schemeClr val="accent2"/>
                                            </p:clrVal>
                                          </p:val>
                                        </p:tav>
                                        <p:tav tm="50000">
                                          <p:val>
                                            <p:clrVal>
                                              <a:schemeClr val="hlink"/>
                                            </p:clrVal>
                                          </p:val>
                                        </p:tav>
                                      </p:tavLst>
                                    </p:anim>
                                    <p:set>
                                      <p:cBhvr>
                                        <p:cTn id="27" dur="80"/>
                                        <p:tgtEl>
                                          <p:spTgt spid="278539"/>
                                        </p:tgtEl>
                                        <p:attrNameLst>
                                          <p:attrName>fill.type</p:attrName>
                                        </p:attrNameLst>
                                      </p:cBhvr>
                                      <p:to>
                                        <p:strVal val="solid"/>
                                      </p:to>
                                    </p:set>
                                  </p:childTnLst>
                                </p:cTn>
                              </p:par>
                            </p:childTnLst>
                          </p:cTn>
                        </p:par>
                        <p:par>
                          <p:cTn id="28" fill="hold" nodeType="afterGroup">
                            <p:stCondLst>
                              <p:cond delay="4200"/>
                            </p:stCondLst>
                            <p:childTnLst>
                              <p:par>
                                <p:cTn id="29" presetID="27" presetClass="entr" presetSubtype="0" fill="hold" grpId="0" nodeType="afterEffect">
                                  <p:stCondLst>
                                    <p:cond delay="1000"/>
                                  </p:stCondLst>
                                  <p:iterate type="lt">
                                    <p:tmPct val="50000"/>
                                  </p:iterate>
                                  <p:childTnLst>
                                    <p:set>
                                      <p:cBhvr>
                                        <p:cTn id="30" dur="1" fill="hold">
                                          <p:stCondLst>
                                            <p:cond delay="0"/>
                                          </p:stCondLst>
                                        </p:cTn>
                                        <p:tgtEl>
                                          <p:spTgt spid="278537"/>
                                        </p:tgtEl>
                                        <p:attrNameLst>
                                          <p:attrName>style.visibility</p:attrName>
                                        </p:attrNameLst>
                                      </p:cBhvr>
                                      <p:to>
                                        <p:strVal val="visible"/>
                                      </p:to>
                                    </p:set>
                                    <p:anim calcmode="discrete" valueType="clr">
                                      <p:cBhvr override="childStyle">
                                        <p:cTn id="31" dur="80"/>
                                        <p:tgtEl>
                                          <p:spTgt spid="278537"/>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78537"/>
                                        </p:tgtEl>
                                        <p:attrNameLst>
                                          <p:attrName>fillcolor</p:attrName>
                                        </p:attrNameLst>
                                      </p:cBhvr>
                                      <p:tavLst>
                                        <p:tav tm="0">
                                          <p:val>
                                            <p:clrVal>
                                              <a:schemeClr val="accent2"/>
                                            </p:clrVal>
                                          </p:val>
                                        </p:tav>
                                        <p:tav tm="50000">
                                          <p:val>
                                            <p:clrVal>
                                              <a:schemeClr val="hlink"/>
                                            </p:clrVal>
                                          </p:val>
                                        </p:tav>
                                      </p:tavLst>
                                    </p:anim>
                                    <p:set>
                                      <p:cBhvr>
                                        <p:cTn id="33" dur="80"/>
                                        <p:tgtEl>
                                          <p:spTgt spid="278537"/>
                                        </p:tgtEl>
                                        <p:attrNameLst>
                                          <p:attrName>fill.type</p:attrName>
                                        </p:attrNameLst>
                                      </p:cBhvr>
                                      <p:to>
                                        <p:strVal val="solid"/>
                                      </p:to>
                                    </p:set>
                                  </p:childTnLst>
                                </p:cTn>
                              </p:par>
                            </p:childTnLst>
                          </p:cTn>
                        </p:par>
                        <p:par>
                          <p:cTn id="34" fill="hold" nodeType="afterGroup">
                            <p:stCondLst>
                              <p:cond delay="5720"/>
                            </p:stCondLst>
                            <p:childTnLst>
                              <p:par>
                                <p:cTn id="35" presetID="27" presetClass="entr" presetSubtype="0" fill="hold" grpId="0" nodeType="afterEffect">
                                  <p:stCondLst>
                                    <p:cond delay="1000"/>
                                  </p:stCondLst>
                                  <p:iterate type="lt">
                                    <p:tmPct val="50000"/>
                                  </p:iterate>
                                  <p:childTnLst>
                                    <p:set>
                                      <p:cBhvr>
                                        <p:cTn id="36" dur="1" fill="hold">
                                          <p:stCondLst>
                                            <p:cond delay="0"/>
                                          </p:stCondLst>
                                        </p:cTn>
                                        <p:tgtEl>
                                          <p:spTgt spid="278540"/>
                                        </p:tgtEl>
                                        <p:attrNameLst>
                                          <p:attrName>style.visibility</p:attrName>
                                        </p:attrNameLst>
                                      </p:cBhvr>
                                      <p:to>
                                        <p:strVal val="visible"/>
                                      </p:to>
                                    </p:set>
                                    <p:anim calcmode="discrete" valueType="clr">
                                      <p:cBhvr override="childStyle">
                                        <p:cTn id="37" dur="80"/>
                                        <p:tgtEl>
                                          <p:spTgt spid="278540"/>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78540"/>
                                        </p:tgtEl>
                                        <p:attrNameLst>
                                          <p:attrName>fillcolor</p:attrName>
                                        </p:attrNameLst>
                                      </p:cBhvr>
                                      <p:tavLst>
                                        <p:tav tm="0">
                                          <p:val>
                                            <p:clrVal>
                                              <a:schemeClr val="accent2"/>
                                            </p:clrVal>
                                          </p:val>
                                        </p:tav>
                                        <p:tav tm="50000">
                                          <p:val>
                                            <p:clrVal>
                                              <a:schemeClr val="hlink"/>
                                            </p:clrVal>
                                          </p:val>
                                        </p:tav>
                                      </p:tavLst>
                                    </p:anim>
                                    <p:set>
                                      <p:cBhvr>
                                        <p:cTn id="39" dur="80"/>
                                        <p:tgtEl>
                                          <p:spTgt spid="278540"/>
                                        </p:tgtEl>
                                        <p:attrNameLst>
                                          <p:attrName>fill.type</p:attrName>
                                        </p:attrNameLst>
                                      </p:cBhvr>
                                      <p:to>
                                        <p:strVal val="solid"/>
                                      </p:to>
                                    </p:set>
                                  </p:childTnLst>
                                </p:cTn>
                              </p:par>
                            </p:childTnLst>
                          </p:cTn>
                        </p:par>
                        <p:par>
                          <p:cTn id="40" fill="hold" nodeType="afterGroup">
                            <p:stCondLst>
                              <p:cond delay="6800"/>
                            </p:stCondLst>
                            <p:childTnLst>
                              <p:par>
                                <p:cTn id="41" presetID="27" presetClass="entr" presetSubtype="0" fill="hold" grpId="0" nodeType="afterEffect">
                                  <p:stCondLst>
                                    <p:cond delay="1000"/>
                                  </p:stCondLst>
                                  <p:iterate type="lt">
                                    <p:tmPct val="50000"/>
                                  </p:iterate>
                                  <p:childTnLst>
                                    <p:set>
                                      <p:cBhvr>
                                        <p:cTn id="42" dur="1" fill="hold">
                                          <p:stCondLst>
                                            <p:cond delay="0"/>
                                          </p:stCondLst>
                                        </p:cTn>
                                        <p:tgtEl>
                                          <p:spTgt spid="278541"/>
                                        </p:tgtEl>
                                        <p:attrNameLst>
                                          <p:attrName>style.visibility</p:attrName>
                                        </p:attrNameLst>
                                      </p:cBhvr>
                                      <p:to>
                                        <p:strVal val="visible"/>
                                      </p:to>
                                    </p:set>
                                    <p:anim calcmode="discrete" valueType="clr">
                                      <p:cBhvr override="childStyle">
                                        <p:cTn id="43" dur="80"/>
                                        <p:tgtEl>
                                          <p:spTgt spid="278541"/>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278541"/>
                                        </p:tgtEl>
                                        <p:attrNameLst>
                                          <p:attrName>fillcolor</p:attrName>
                                        </p:attrNameLst>
                                      </p:cBhvr>
                                      <p:tavLst>
                                        <p:tav tm="0">
                                          <p:val>
                                            <p:clrVal>
                                              <a:schemeClr val="accent2"/>
                                            </p:clrVal>
                                          </p:val>
                                        </p:tav>
                                        <p:tav tm="50000">
                                          <p:val>
                                            <p:clrVal>
                                              <a:schemeClr val="hlink"/>
                                            </p:clrVal>
                                          </p:val>
                                        </p:tav>
                                      </p:tavLst>
                                    </p:anim>
                                    <p:set>
                                      <p:cBhvr>
                                        <p:cTn id="45" dur="80"/>
                                        <p:tgtEl>
                                          <p:spTgt spid="278541"/>
                                        </p:tgtEl>
                                        <p:attrNameLst>
                                          <p:attrName>fill.type</p:attrName>
                                        </p:attrNameLst>
                                      </p:cBhvr>
                                      <p:to>
                                        <p:strVal val="solid"/>
                                      </p:to>
                                    </p:set>
                                  </p:childTnLst>
                                </p:cTn>
                              </p:par>
                            </p:childTnLst>
                          </p:cTn>
                        </p:par>
                        <p:par>
                          <p:cTn id="46" fill="hold">
                            <p:stCondLst>
                              <p:cond delay="8120"/>
                            </p:stCondLst>
                            <p:childTnLst>
                              <p:par>
                                <p:cTn id="47" presetID="22" presetClass="entr" presetSubtype="4"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4" grpId="0"/>
      <p:bldP spid="278535" grpId="0"/>
      <p:bldP spid="278537" grpId="0"/>
      <p:bldP spid="278538" grpId="0"/>
      <p:bldP spid="278539" grpId="0"/>
      <p:bldP spid="278540" grpId="0"/>
      <p:bldP spid="278541"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510540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2270125" y="6583363"/>
            <a:ext cx="4603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200" i="1"/>
              <a:t>http://www.worldexecutive.com/cityguides/charlotte/weather.shtml</a:t>
            </a:r>
          </a:p>
        </p:txBody>
      </p:sp>
      <p:sp>
        <p:nvSpPr>
          <p:cNvPr id="156676" name="AutoShape 4"/>
          <p:cNvSpPr>
            <a:spLocks noChangeArrowheads="1"/>
          </p:cNvSpPr>
          <p:nvPr/>
        </p:nvSpPr>
        <p:spPr bwMode="auto">
          <a:xfrm>
            <a:off x="5426075" y="1711325"/>
            <a:ext cx="3565525" cy="1872853"/>
          </a:xfrm>
          <a:prstGeom prst="roundRect">
            <a:avLst>
              <a:gd name="adj" fmla="val 16667"/>
            </a:avLst>
          </a:prstGeom>
          <a:solidFill>
            <a:schemeClr val="bg1">
              <a:alpha val="59000"/>
            </a:schemeClr>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dirty="0" err="1">
                <a:solidFill>
                  <a:schemeClr val="accent2"/>
                </a:solidFill>
                <a:effectLst>
                  <a:outerShdw blurRad="38100" dist="38100" dir="2700000" algn="tl">
                    <a:srgbClr val="C0C0C0"/>
                  </a:outerShdw>
                </a:effectLst>
              </a:rPr>
              <a:t>Climograph</a:t>
            </a:r>
            <a:r>
              <a:rPr lang="en-US" altLang="en-US" dirty="0"/>
              <a:t> </a:t>
            </a:r>
            <a:r>
              <a:rPr lang="en-US" altLang="en-US" sz="2000" dirty="0"/>
              <a:t>– a graphic showing average </a:t>
            </a:r>
            <a:r>
              <a:rPr lang="en-US" altLang="en-US" sz="2000" dirty="0" smtClean="0"/>
              <a:t>monthly </a:t>
            </a:r>
            <a:r>
              <a:rPr lang="en-US" altLang="en-US" sz="2000" dirty="0"/>
              <a:t>precipitation, temperature and sometimes other climatic parameters</a:t>
            </a:r>
          </a:p>
        </p:txBody>
      </p:sp>
      <p:sp>
        <p:nvSpPr>
          <p:cNvPr id="156677" name="AutoShape 5"/>
          <p:cNvSpPr>
            <a:spLocks noChangeArrowheads="1"/>
          </p:cNvSpPr>
          <p:nvPr/>
        </p:nvSpPr>
        <p:spPr bwMode="auto">
          <a:xfrm>
            <a:off x="228600" y="5181600"/>
            <a:ext cx="8693150" cy="1308100"/>
          </a:xfrm>
          <a:prstGeom prst="roundRect">
            <a:avLst>
              <a:gd name="adj" fmla="val 16667"/>
            </a:avLst>
          </a:prstGeom>
          <a:solidFill>
            <a:schemeClr val="bg1">
              <a:alpha val="58823"/>
            </a:schemeClr>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altLang="en-US"/>
              <a:t>This is a climograph for Charlotte, North Carolina. The graphic came from a website touting Charlotte’s climate as a plus for businesses. </a:t>
            </a: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56676">
                                            <p:bg/>
                                          </p:spTgt>
                                        </p:tgtEl>
                                        <p:attrNameLst>
                                          <p:attrName>style.visibility</p:attrName>
                                        </p:attrNameLst>
                                      </p:cBhvr>
                                      <p:to>
                                        <p:strVal val="visible"/>
                                      </p:to>
                                    </p:set>
                                    <p:anim calcmode="lin" valueType="num">
                                      <p:cBhvr>
                                        <p:cTn id="7" dur="500" fill="hold"/>
                                        <p:tgtEl>
                                          <p:spTgt spid="156676">
                                            <p:bg/>
                                          </p:spTgt>
                                        </p:tgtEl>
                                        <p:attrNameLst>
                                          <p:attrName>ppt_x</p:attrName>
                                        </p:attrNameLst>
                                      </p:cBhvr>
                                      <p:tavLst>
                                        <p:tav tm="0">
                                          <p:val>
                                            <p:strVal val="#ppt_x-.2"/>
                                          </p:val>
                                        </p:tav>
                                        <p:tav tm="100000">
                                          <p:val>
                                            <p:strVal val="#ppt_x"/>
                                          </p:val>
                                        </p:tav>
                                      </p:tavLst>
                                    </p:anim>
                                    <p:anim calcmode="lin" valueType="num">
                                      <p:cBhvr>
                                        <p:cTn id="8" dur="500" fill="hold"/>
                                        <p:tgtEl>
                                          <p:spTgt spid="156676">
                                            <p:bg/>
                                          </p:spTgt>
                                        </p:tgtEl>
                                        <p:attrNameLst>
                                          <p:attrName>ppt_y</p:attrName>
                                        </p:attrNameLst>
                                      </p:cBhvr>
                                      <p:tavLst>
                                        <p:tav tm="0">
                                          <p:val>
                                            <p:strVal val="#ppt_y"/>
                                          </p:val>
                                        </p:tav>
                                        <p:tav tm="100000">
                                          <p:val>
                                            <p:strVal val="#ppt_y"/>
                                          </p:val>
                                        </p:tav>
                                      </p:tavLst>
                                    </p:anim>
                                    <p:animEffect transition="in" filter="wipe(right)" prLst="gradientSize: 0.1">
                                      <p:cBhvr>
                                        <p:cTn id="9" dur="500"/>
                                        <p:tgtEl>
                                          <p:spTgt spid="156676">
                                            <p:bg/>
                                          </p:spTgt>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56676">
                                            <p:txEl>
                                              <p:pRg st="0" end="0"/>
                                            </p:txEl>
                                          </p:spTgt>
                                        </p:tgtEl>
                                        <p:attrNameLst>
                                          <p:attrName>style.visibility</p:attrName>
                                        </p:attrNameLst>
                                      </p:cBhvr>
                                      <p:to>
                                        <p:strVal val="visible"/>
                                      </p:to>
                                    </p:set>
                                    <p:anim calcmode="lin" valueType="num">
                                      <p:cBhvr>
                                        <p:cTn id="13" dur="500" fill="hold"/>
                                        <p:tgtEl>
                                          <p:spTgt spid="156676">
                                            <p:txEl>
                                              <p:pRg st="0" end="0"/>
                                            </p:txEl>
                                          </p:spTgt>
                                        </p:tgtEl>
                                        <p:attrNameLst>
                                          <p:attrName>ppt_x</p:attrName>
                                        </p:attrNameLst>
                                      </p:cBhvr>
                                      <p:tavLst>
                                        <p:tav tm="0">
                                          <p:val>
                                            <p:strVal val="#ppt_x-.2"/>
                                          </p:val>
                                        </p:tav>
                                        <p:tav tm="100000">
                                          <p:val>
                                            <p:strVal val="#ppt_x"/>
                                          </p:val>
                                        </p:tav>
                                      </p:tavLst>
                                    </p:anim>
                                    <p:anim calcmode="lin" valueType="num">
                                      <p:cBhvr>
                                        <p:cTn id="14" dur="500" fill="hold"/>
                                        <p:tgtEl>
                                          <p:spTgt spid="15667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500"/>
                                        <p:tgtEl>
                                          <p:spTgt spid="15667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156677">
                                            <p:bg/>
                                          </p:spTgt>
                                        </p:tgtEl>
                                        <p:attrNameLst>
                                          <p:attrName>style.visibility</p:attrName>
                                        </p:attrNameLst>
                                      </p:cBhvr>
                                      <p:to>
                                        <p:strVal val="visible"/>
                                      </p:to>
                                    </p:set>
                                    <p:anim calcmode="lin" valueType="num">
                                      <p:cBhvr>
                                        <p:cTn id="20" dur="500" fill="hold"/>
                                        <p:tgtEl>
                                          <p:spTgt spid="156677">
                                            <p:bg/>
                                          </p:spTgt>
                                        </p:tgtEl>
                                        <p:attrNameLst>
                                          <p:attrName>ppt_x</p:attrName>
                                        </p:attrNameLst>
                                      </p:cBhvr>
                                      <p:tavLst>
                                        <p:tav tm="0">
                                          <p:val>
                                            <p:strVal val="#ppt_x-.2"/>
                                          </p:val>
                                        </p:tav>
                                        <p:tav tm="100000">
                                          <p:val>
                                            <p:strVal val="#ppt_x"/>
                                          </p:val>
                                        </p:tav>
                                      </p:tavLst>
                                    </p:anim>
                                    <p:anim calcmode="lin" valueType="num">
                                      <p:cBhvr>
                                        <p:cTn id="21" dur="500" fill="hold"/>
                                        <p:tgtEl>
                                          <p:spTgt spid="156677">
                                            <p:bg/>
                                          </p:spTgt>
                                        </p:tgtEl>
                                        <p:attrNameLst>
                                          <p:attrName>ppt_y</p:attrName>
                                        </p:attrNameLst>
                                      </p:cBhvr>
                                      <p:tavLst>
                                        <p:tav tm="0">
                                          <p:val>
                                            <p:strVal val="#ppt_y"/>
                                          </p:val>
                                        </p:tav>
                                        <p:tav tm="100000">
                                          <p:val>
                                            <p:strVal val="#ppt_y"/>
                                          </p:val>
                                        </p:tav>
                                      </p:tavLst>
                                    </p:anim>
                                    <p:animEffect transition="in" filter="wipe(right)" prLst="gradientSize: 0.1">
                                      <p:cBhvr>
                                        <p:cTn id="22" dur="500"/>
                                        <p:tgtEl>
                                          <p:spTgt spid="156677">
                                            <p:bg/>
                                          </p:spTgt>
                                        </p:tgtEl>
                                      </p:cBhvr>
                                    </p:animEffect>
                                  </p:childTnLst>
                                </p:cTn>
                              </p:par>
                            </p:childTnLst>
                          </p:cTn>
                        </p:par>
                        <p:par>
                          <p:cTn id="23" fill="hold" nodeType="afterGroup">
                            <p:stCondLst>
                              <p:cond delay="500"/>
                            </p:stCondLst>
                            <p:childTnLst>
                              <p:par>
                                <p:cTn id="24" presetID="29" presetClass="entr" presetSubtype="0" fill="hold" grpId="0" nodeType="afterEffect">
                                  <p:stCondLst>
                                    <p:cond delay="0"/>
                                  </p:stCondLst>
                                  <p:childTnLst>
                                    <p:set>
                                      <p:cBhvr>
                                        <p:cTn id="25" dur="1" fill="hold">
                                          <p:stCondLst>
                                            <p:cond delay="0"/>
                                          </p:stCondLst>
                                        </p:cTn>
                                        <p:tgtEl>
                                          <p:spTgt spid="156677">
                                            <p:txEl>
                                              <p:pRg st="0" end="0"/>
                                            </p:txEl>
                                          </p:spTgt>
                                        </p:tgtEl>
                                        <p:attrNameLst>
                                          <p:attrName>style.visibility</p:attrName>
                                        </p:attrNameLst>
                                      </p:cBhvr>
                                      <p:to>
                                        <p:strVal val="visible"/>
                                      </p:to>
                                    </p:set>
                                    <p:anim calcmode="lin" valueType="num">
                                      <p:cBhvr>
                                        <p:cTn id="26" dur="500" fill="hold"/>
                                        <p:tgtEl>
                                          <p:spTgt spid="156677">
                                            <p:txEl>
                                              <p:pRg st="0" end="0"/>
                                            </p:txEl>
                                          </p:spTgt>
                                        </p:tgtEl>
                                        <p:attrNameLst>
                                          <p:attrName>ppt_x</p:attrName>
                                        </p:attrNameLst>
                                      </p:cBhvr>
                                      <p:tavLst>
                                        <p:tav tm="0">
                                          <p:val>
                                            <p:strVal val="#ppt_x-.2"/>
                                          </p:val>
                                        </p:tav>
                                        <p:tav tm="100000">
                                          <p:val>
                                            <p:strVal val="#ppt_x"/>
                                          </p:val>
                                        </p:tav>
                                      </p:tavLst>
                                    </p:anim>
                                    <p:anim calcmode="lin" valueType="num">
                                      <p:cBhvr>
                                        <p:cTn id="27" dur="500" fill="hold"/>
                                        <p:tgtEl>
                                          <p:spTgt spid="15667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8" dur="500"/>
                                        <p:tgtEl>
                                          <p:spTgt spid="1566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6" grpId="0" build="p" animBg="1"/>
      <p:bldP spid="15667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9458" name="Rectangle 6"/>
          <p:cNvSpPr>
            <a:spLocks noChangeArrowheads="1"/>
          </p:cNvSpPr>
          <p:nvPr/>
        </p:nvSpPr>
        <p:spPr bwMode="auto">
          <a:xfrm>
            <a:off x="114300" y="76200"/>
            <a:ext cx="8915400" cy="6553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19459" name="Rectangle 2"/>
          <p:cNvSpPr>
            <a:spLocks noChangeArrowheads="1"/>
          </p:cNvSpPr>
          <p:nvPr/>
        </p:nvSpPr>
        <p:spPr bwMode="auto">
          <a:xfrm>
            <a:off x="4987925" y="6591300"/>
            <a:ext cx="36226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200" i="1"/>
              <a:t>http://www.drought.unl.edu/whatis/climographs.htm</a:t>
            </a:r>
          </a:p>
        </p:txBody>
      </p:sp>
      <p:pic>
        <p:nvPicPr>
          <p:cNvPr id="19460" name="Picture 3" descr="hi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556" y="307108"/>
            <a:ext cx="4189412" cy="3656013"/>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4" descr="honulu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0" y="304799"/>
            <a:ext cx="4197350" cy="36560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9462" name="Rectangle 5"/>
          <p:cNvSpPr>
            <a:spLocks noChangeArrowheads="1"/>
          </p:cNvSpPr>
          <p:nvPr/>
        </p:nvSpPr>
        <p:spPr bwMode="auto">
          <a:xfrm>
            <a:off x="1371600" y="6561138"/>
            <a:ext cx="1917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400" i="1"/>
              <a:t>http://starbulletin.com/</a:t>
            </a:r>
          </a:p>
        </p:txBody>
      </p:sp>
      <p:pic>
        <p:nvPicPr>
          <p:cNvPr id="19463" name="Picture 7" descr="weat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267200"/>
            <a:ext cx="37338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8" name="AutoShape 8"/>
          <p:cNvSpPr>
            <a:spLocks noChangeArrowheads="1"/>
          </p:cNvSpPr>
          <p:nvPr/>
        </p:nvSpPr>
        <p:spPr bwMode="auto">
          <a:xfrm>
            <a:off x="4191000" y="4267200"/>
            <a:ext cx="4686300" cy="2117725"/>
          </a:xfrm>
          <a:prstGeom prst="roundRect">
            <a:avLst>
              <a:gd name="adj" fmla="val 16667"/>
            </a:avLst>
          </a:prstGeom>
          <a:solidFill>
            <a:schemeClr val="bg1">
              <a:alpha val="58823"/>
            </a:schemeClr>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altLang="en-US"/>
              <a:t>The precipitation differences between these Hawaiian cities is due to orographic lifting and dependant on the prevailing wind direction</a:t>
            </a:r>
          </a:p>
        </p:txBody>
      </p:sp>
      <p:sp>
        <p:nvSpPr>
          <p:cNvPr id="19465" name="AutoShape 9"/>
          <p:cNvSpPr>
            <a:spLocks noChangeArrowheads="1"/>
          </p:cNvSpPr>
          <p:nvPr/>
        </p:nvSpPr>
        <p:spPr bwMode="auto">
          <a:xfrm>
            <a:off x="2971800" y="5486400"/>
            <a:ext cx="457200" cy="381000"/>
          </a:xfrm>
          <a:prstGeom prst="triangle">
            <a:avLst>
              <a:gd name="adj" fmla="val 5185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cxnSp>
        <p:nvCxnSpPr>
          <p:cNvPr id="3" name="Straight Connector 2"/>
          <p:cNvCxnSpPr/>
          <p:nvPr/>
        </p:nvCxnSpPr>
        <p:spPr bwMode="auto">
          <a:xfrm flipV="1">
            <a:off x="3471336" y="3962400"/>
            <a:ext cx="1253064" cy="1828801"/>
          </a:xfrm>
          <a:prstGeom prst="line">
            <a:avLst/>
          </a:prstGeom>
          <a:solidFill>
            <a:schemeClr val="accent1"/>
          </a:solidFill>
          <a:ln w="19050" cap="flat" cmpd="sng" algn="ctr">
            <a:solidFill>
              <a:schemeClr val="accent1">
                <a:lumMod val="5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p:nvCxnSpPr>
        <p:spPr bwMode="auto">
          <a:xfrm flipV="1">
            <a:off x="1573392" y="3026832"/>
            <a:ext cx="234244" cy="1742722"/>
          </a:xfrm>
          <a:prstGeom prst="line">
            <a:avLst/>
          </a:prstGeom>
          <a:solidFill>
            <a:schemeClr val="accent1"/>
          </a:solidFill>
          <a:ln w="19050" cap="flat" cmpd="sng" algn="ctr">
            <a:solidFill>
              <a:srgbClr val="80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bwMode="auto">
          <a:xfrm>
            <a:off x="1828800" y="3581400"/>
            <a:ext cx="533400" cy="228600"/>
          </a:xfrm>
          <a:prstGeom prst="rect">
            <a:avLst/>
          </a:prstGeom>
          <a:solidFill>
            <a:srgbClr val="FFFF00">
              <a:alpha val="43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6179256" y="3602568"/>
            <a:ext cx="609600" cy="228600"/>
          </a:xfrm>
          <a:prstGeom prst="rect">
            <a:avLst/>
          </a:prstGeom>
          <a:solidFill>
            <a:schemeClr val="accent1">
              <a:lumMod val="20000"/>
              <a:lumOff val="80000"/>
              <a:alpha val="43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30408"/>
                                        </p:tgtEl>
                                        <p:attrNameLst>
                                          <p:attrName>style.visibility</p:attrName>
                                        </p:attrNameLst>
                                      </p:cBhvr>
                                      <p:to>
                                        <p:strVal val="visible"/>
                                      </p:to>
                                    </p:set>
                                    <p:anim calcmode="lin" valueType="num">
                                      <p:cBhvr>
                                        <p:cTn id="7" dur="1000" fill="hold"/>
                                        <p:tgtEl>
                                          <p:spTgt spid="230408"/>
                                        </p:tgtEl>
                                        <p:attrNameLst>
                                          <p:attrName>ppt_x</p:attrName>
                                        </p:attrNameLst>
                                      </p:cBhvr>
                                      <p:tavLst>
                                        <p:tav tm="0">
                                          <p:val>
                                            <p:strVal val="#ppt_x-.2"/>
                                          </p:val>
                                        </p:tav>
                                        <p:tav tm="100000">
                                          <p:val>
                                            <p:strVal val="#ppt_x"/>
                                          </p:val>
                                        </p:tav>
                                      </p:tavLst>
                                    </p:anim>
                                    <p:anim calcmode="lin" valueType="num">
                                      <p:cBhvr>
                                        <p:cTn id="8" dur="1000" fill="hold"/>
                                        <p:tgtEl>
                                          <p:spTgt spid="23040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0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10" descr="N001"/>
          <p:cNvPicPr>
            <a:picLocks noChangeAspect="1" noChangeArrowheads="1"/>
          </p:cNvPicPr>
          <p:nvPr/>
        </p:nvPicPr>
        <p:blipFill>
          <a:blip r:embed="rId2">
            <a:extLst>
              <a:ext uri="{28A0092B-C50C-407E-A947-70E740481C1C}">
                <a14:useLocalDpi xmlns:a14="http://schemas.microsoft.com/office/drawing/2010/main" val="0"/>
              </a:ext>
            </a:extLst>
          </a:blip>
          <a:srcRect l="40620" b="10336"/>
          <a:stretch>
            <a:fillRect/>
          </a:stretch>
        </p:blipFill>
        <p:spPr bwMode="auto">
          <a:xfrm>
            <a:off x="228600" y="153987"/>
            <a:ext cx="33258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9" descr="N003"/>
          <p:cNvPicPr>
            <a:picLocks noChangeAspect="1" noChangeArrowheads="1"/>
          </p:cNvPicPr>
          <p:nvPr/>
        </p:nvPicPr>
        <p:blipFill>
          <a:blip r:embed="rId3">
            <a:extLst>
              <a:ext uri="{28A0092B-C50C-407E-A947-70E740481C1C}">
                <a14:useLocalDpi xmlns:a14="http://schemas.microsoft.com/office/drawing/2010/main" val="0"/>
              </a:ext>
            </a:extLst>
          </a:blip>
          <a:srcRect l="42105" b="7611"/>
          <a:stretch>
            <a:fillRect/>
          </a:stretch>
        </p:blipFill>
        <p:spPr bwMode="auto">
          <a:xfrm>
            <a:off x="5029200" y="152400"/>
            <a:ext cx="3170238"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1" descr="N003"/>
          <p:cNvPicPr>
            <a:picLocks noChangeAspect="1" noChangeArrowheads="1"/>
          </p:cNvPicPr>
          <p:nvPr/>
        </p:nvPicPr>
        <p:blipFill>
          <a:blip r:embed="rId3">
            <a:extLst>
              <a:ext uri="{28A0092B-C50C-407E-A947-70E740481C1C}">
                <a14:useLocalDpi xmlns:a14="http://schemas.microsoft.com/office/drawing/2010/main" val="0"/>
              </a:ext>
            </a:extLst>
          </a:blip>
          <a:srcRect t="25197" r="70413" b="37007"/>
          <a:stretch>
            <a:fillRect/>
          </a:stretch>
        </p:blipFill>
        <p:spPr bwMode="auto">
          <a:xfrm>
            <a:off x="6934200" y="152400"/>
            <a:ext cx="1981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2" descr="N001"/>
          <p:cNvPicPr>
            <a:picLocks noChangeAspect="1" noChangeArrowheads="1"/>
          </p:cNvPicPr>
          <p:nvPr/>
        </p:nvPicPr>
        <p:blipFill>
          <a:blip r:embed="rId2">
            <a:extLst>
              <a:ext uri="{28A0092B-C50C-407E-A947-70E740481C1C}">
                <a14:useLocalDpi xmlns:a14="http://schemas.microsoft.com/office/drawing/2010/main" val="0"/>
              </a:ext>
            </a:extLst>
          </a:blip>
          <a:srcRect t="28940" r="68407" b="25581"/>
          <a:stretch>
            <a:fillRect/>
          </a:stretch>
        </p:blipFill>
        <p:spPr bwMode="auto">
          <a:xfrm>
            <a:off x="2590800" y="152400"/>
            <a:ext cx="2133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13"/>
          <p:cNvSpPr>
            <a:spLocks noChangeArrowheads="1"/>
          </p:cNvSpPr>
          <p:nvPr/>
        </p:nvSpPr>
        <p:spPr bwMode="auto">
          <a:xfrm>
            <a:off x="533400" y="6583363"/>
            <a:ext cx="298574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000" i="1" dirty="0"/>
              <a:t>http://</a:t>
            </a:r>
            <a:r>
              <a:rPr lang="en-US" altLang="en-US" sz="1000" i="1" dirty="0" err="1"/>
              <a:t>capp.water.usgs.gov</a:t>
            </a:r>
            <a:r>
              <a:rPr lang="en-US" altLang="en-US" sz="1000" i="1" dirty="0"/>
              <a:t>/</a:t>
            </a:r>
            <a:r>
              <a:rPr lang="en-US" altLang="en-US" sz="1000" i="1" dirty="0" err="1"/>
              <a:t>gwa</a:t>
            </a:r>
            <a:r>
              <a:rPr lang="en-US" altLang="en-US" sz="1000" i="1" dirty="0"/>
              <a:t>/</a:t>
            </a:r>
            <a:r>
              <a:rPr lang="en-US" altLang="en-US" sz="1000" i="1" dirty="0" err="1"/>
              <a:t>ch_n</a:t>
            </a:r>
            <a:r>
              <a:rPr lang="en-US" altLang="en-US" sz="1000" i="1" dirty="0"/>
              <a:t>/gif/N010.gif</a:t>
            </a:r>
          </a:p>
        </p:txBody>
      </p:sp>
      <p:sp>
        <p:nvSpPr>
          <p:cNvPr id="20487" name="Rectangle 14"/>
          <p:cNvSpPr>
            <a:spLocks noChangeArrowheads="1"/>
          </p:cNvSpPr>
          <p:nvPr/>
        </p:nvSpPr>
        <p:spPr bwMode="auto">
          <a:xfrm>
            <a:off x="4953000" y="6583363"/>
            <a:ext cx="310857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000" i="1"/>
              <a:t>http://www.drought.unl.edu/whatis/climographs.htm</a:t>
            </a:r>
          </a:p>
        </p:txBody>
      </p:sp>
      <p:sp>
        <p:nvSpPr>
          <p:cNvPr id="183313" name="AutoShape 17"/>
          <p:cNvSpPr>
            <a:spLocks noChangeArrowheads="1"/>
          </p:cNvSpPr>
          <p:nvPr/>
        </p:nvSpPr>
        <p:spPr bwMode="auto">
          <a:xfrm>
            <a:off x="7391400" y="2133600"/>
            <a:ext cx="304800" cy="304800"/>
          </a:xfrm>
          <a:prstGeom prst="plus">
            <a:avLst>
              <a:gd name="adj" fmla="val 37500"/>
            </a:avLst>
          </a:prstGeom>
          <a:gradFill rotWithShape="1">
            <a:gsLst>
              <a:gs pos="0">
                <a:srgbClr val="03D4A8"/>
              </a:gs>
              <a:gs pos="25000">
                <a:srgbClr val="21D6E0"/>
              </a:gs>
              <a:gs pos="75000">
                <a:srgbClr val="0087E6"/>
              </a:gs>
              <a:gs pos="100000">
                <a:srgbClr val="005CBF"/>
              </a:gs>
            </a:gsLst>
            <a:lin ang="5400000" scaled="1"/>
          </a:gradFill>
          <a:ln w="9525">
            <a:miter lim="800000"/>
            <a:headEnd/>
            <a:tailEnd/>
          </a:ln>
          <a:effectLst/>
          <a:scene3d>
            <a:camera prst="legacyPerspectiveBottomRight"/>
            <a:lightRig rig="legacyFlat3" dir="b"/>
          </a:scene3d>
          <a:sp3d extrusionH="125400" prstMaterial="legacyMatte">
            <a:bevelT w="13500" h="13500" prst="angle"/>
            <a:bevelB w="13500" h="13500" prst="angle"/>
            <a:extrusionClr>
              <a:schemeClr val="tx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183314" name="AutoShape 18"/>
          <p:cNvSpPr>
            <a:spLocks noChangeArrowheads="1"/>
          </p:cNvSpPr>
          <p:nvPr/>
        </p:nvSpPr>
        <p:spPr bwMode="auto">
          <a:xfrm>
            <a:off x="6111875" y="1720850"/>
            <a:ext cx="304800" cy="304800"/>
          </a:xfrm>
          <a:prstGeom prst="plus">
            <a:avLst>
              <a:gd name="adj" fmla="val 37500"/>
            </a:avLst>
          </a:prstGeom>
          <a:gradFill rotWithShape="1">
            <a:gsLst>
              <a:gs pos="0">
                <a:srgbClr val="FFF200"/>
              </a:gs>
              <a:gs pos="45000">
                <a:srgbClr val="FF7A00"/>
              </a:gs>
              <a:gs pos="70000">
                <a:srgbClr val="FF0300"/>
              </a:gs>
              <a:gs pos="100000">
                <a:srgbClr val="4D0808"/>
              </a:gs>
            </a:gsLst>
            <a:lin ang="2700000" scaled="1"/>
          </a:gradFill>
          <a:ln w="9525">
            <a:miter lim="800000"/>
            <a:headEnd/>
            <a:tailEnd/>
          </a:ln>
          <a:effectLst/>
          <a:scene3d>
            <a:camera prst="legacyPerspectiveBottomRight"/>
            <a:lightRig rig="legacyFlat3" dir="b"/>
          </a:scene3d>
          <a:sp3d extrusionH="125400" prstMaterial="legacyMatte">
            <a:bevelT w="13500" h="13500" prst="angle"/>
            <a:bevelB w="13500" h="13500" prst="angle"/>
            <a:extrusionClr>
              <a:schemeClr val="tx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183315" name="AutoShape 19"/>
          <p:cNvSpPr>
            <a:spLocks noChangeArrowheads="1"/>
          </p:cNvSpPr>
          <p:nvPr/>
        </p:nvSpPr>
        <p:spPr bwMode="auto">
          <a:xfrm>
            <a:off x="152400" y="5958126"/>
            <a:ext cx="8839200" cy="442674"/>
          </a:xfrm>
          <a:prstGeom prst="roundRect">
            <a:avLst>
              <a:gd name="adj" fmla="val 16667"/>
            </a:avLst>
          </a:prstGeom>
          <a:solidFill>
            <a:schemeClr val="bg1">
              <a:alpha val="58823"/>
            </a:schemeClr>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2000" dirty="0">
                <a:latin typeface="Arial Narrow"/>
                <a:cs typeface="Arial Narrow"/>
              </a:rPr>
              <a:t>Anchorage is in the rain shadow of the Alaska Range; Juneau is a coastal city.</a:t>
            </a:r>
          </a:p>
        </p:txBody>
      </p:sp>
      <p:sp>
        <p:nvSpPr>
          <p:cNvPr id="20492" name="AutoShape 20"/>
          <p:cNvSpPr>
            <a:spLocks noChangeArrowheads="1"/>
          </p:cNvSpPr>
          <p:nvPr/>
        </p:nvSpPr>
        <p:spPr bwMode="auto">
          <a:xfrm>
            <a:off x="1339850" y="1905000"/>
            <a:ext cx="304800" cy="304800"/>
          </a:xfrm>
          <a:prstGeom prst="plus">
            <a:avLst>
              <a:gd name="adj" fmla="val 37500"/>
            </a:avLst>
          </a:prstGeom>
          <a:gradFill rotWithShape="1">
            <a:gsLst>
              <a:gs pos="0">
                <a:srgbClr val="FFF200"/>
              </a:gs>
              <a:gs pos="45000">
                <a:srgbClr val="FF7A00"/>
              </a:gs>
              <a:gs pos="70000">
                <a:srgbClr val="FF0300"/>
              </a:gs>
              <a:gs pos="100000">
                <a:srgbClr val="4D0808"/>
              </a:gs>
            </a:gsLst>
            <a:lin ang="2700000" scaled="1"/>
          </a:gradFill>
          <a:ln w="9525">
            <a:miter lim="800000"/>
            <a:headEnd/>
            <a:tailEnd/>
          </a:ln>
          <a:effectLst/>
          <a:scene3d>
            <a:camera prst="legacyPerspectiveBottomRight"/>
            <a:lightRig rig="legacyFlat3" dir="b"/>
          </a:scene3d>
          <a:sp3d extrusionH="125400" prstMaterial="legacyMatte">
            <a:bevelT w="13500" h="13500" prst="angle"/>
            <a:bevelB w="13500" h="13500" prst="angle"/>
            <a:extrusionClr>
              <a:schemeClr val="tx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20493" name="AutoShape 21"/>
          <p:cNvSpPr>
            <a:spLocks noChangeArrowheads="1"/>
          </p:cNvSpPr>
          <p:nvPr/>
        </p:nvSpPr>
        <p:spPr bwMode="auto">
          <a:xfrm>
            <a:off x="2514600" y="2101850"/>
            <a:ext cx="304800" cy="304800"/>
          </a:xfrm>
          <a:prstGeom prst="plus">
            <a:avLst>
              <a:gd name="adj" fmla="val 37500"/>
            </a:avLst>
          </a:prstGeom>
          <a:gradFill rotWithShape="1">
            <a:gsLst>
              <a:gs pos="0">
                <a:srgbClr val="03D4A8"/>
              </a:gs>
              <a:gs pos="25000">
                <a:srgbClr val="21D6E0"/>
              </a:gs>
              <a:gs pos="75000">
                <a:srgbClr val="0087E6"/>
              </a:gs>
              <a:gs pos="100000">
                <a:srgbClr val="005CBF"/>
              </a:gs>
            </a:gsLst>
            <a:lin ang="5400000" scaled="1"/>
          </a:gradFill>
          <a:ln w="9525">
            <a:miter lim="800000"/>
            <a:headEnd/>
            <a:tailEnd/>
          </a:ln>
          <a:effectLst/>
          <a:scene3d>
            <a:camera prst="legacyPerspectiveBottomRight"/>
            <a:lightRig rig="legacyFlat3" dir="b"/>
          </a:scene3d>
          <a:sp3d extrusionH="125400" prstMaterial="legacyMatte">
            <a:bevelT w="13500" h="13500" prst="angle"/>
            <a:bevelB w="13500" h="13500" prst="angle"/>
            <a:extrusionClr>
              <a:schemeClr val="tx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pic>
        <p:nvPicPr>
          <p:cNvPr id="20494" name="Picture 22" descr="anchor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895600"/>
            <a:ext cx="3581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23" descr="junea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882900"/>
            <a:ext cx="3657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Line 15"/>
          <p:cNvSpPr>
            <a:spLocks noChangeShapeType="1"/>
          </p:cNvSpPr>
          <p:nvPr/>
        </p:nvSpPr>
        <p:spPr bwMode="auto">
          <a:xfrm flipV="1">
            <a:off x="1066800" y="2209800"/>
            <a:ext cx="381000" cy="685800"/>
          </a:xfrm>
          <a:prstGeom prst="line">
            <a:avLst/>
          </a:prstGeom>
          <a:noFill/>
          <a:ln w="38100">
            <a:solidFill>
              <a:srgbClr val="FF3300"/>
            </a:solidFill>
            <a:round/>
            <a:headEnd/>
            <a:tailEnd type="arrow"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20496" name="Line 16"/>
          <p:cNvSpPr>
            <a:spLocks noChangeShapeType="1"/>
          </p:cNvSpPr>
          <p:nvPr/>
        </p:nvSpPr>
        <p:spPr bwMode="auto">
          <a:xfrm flipH="1" flipV="1">
            <a:off x="2743200" y="2362200"/>
            <a:ext cx="1752600" cy="533400"/>
          </a:xfrm>
          <a:prstGeom prst="line">
            <a:avLst/>
          </a:prstGeom>
          <a:noFill/>
          <a:ln w="38100">
            <a:solidFill>
              <a:schemeClr val="accent2"/>
            </a:solidFill>
            <a:round/>
            <a:headEnd/>
            <a:tailEnd type="arrow"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17" name="Rectangle 16"/>
          <p:cNvSpPr/>
          <p:nvPr/>
        </p:nvSpPr>
        <p:spPr bwMode="auto">
          <a:xfrm>
            <a:off x="1828800" y="5486400"/>
            <a:ext cx="381000" cy="152400"/>
          </a:xfrm>
          <a:prstGeom prst="rect">
            <a:avLst/>
          </a:prstGeom>
          <a:solidFill>
            <a:srgbClr val="FFCC66">
              <a:alpha val="43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5791200" y="5562600"/>
            <a:ext cx="457200" cy="152400"/>
          </a:xfrm>
          <a:prstGeom prst="rect">
            <a:avLst/>
          </a:prstGeom>
          <a:solidFill>
            <a:schemeClr val="accent1">
              <a:lumMod val="20000"/>
              <a:lumOff val="80000"/>
              <a:alpha val="43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83315"/>
                                        </p:tgtEl>
                                        <p:attrNameLst>
                                          <p:attrName>style.visibility</p:attrName>
                                        </p:attrNameLst>
                                      </p:cBhvr>
                                      <p:to>
                                        <p:strVal val="visible"/>
                                      </p:to>
                                    </p:set>
                                    <p:anim calcmode="lin" valueType="num">
                                      <p:cBhvr>
                                        <p:cTn id="7" dur="1000" fill="hold"/>
                                        <p:tgtEl>
                                          <p:spTgt spid="183315"/>
                                        </p:tgtEl>
                                        <p:attrNameLst>
                                          <p:attrName>ppt_x</p:attrName>
                                        </p:attrNameLst>
                                      </p:cBhvr>
                                      <p:tavLst>
                                        <p:tav tm="0">
                                          <p:val>
                                            <p:strVal val="#ppt_x-.2"/>
                                          </p:val>
                                        </p:tav>
                                        <p:tav tm="100000">
                                          <p:val>
                                            <p:strVal val="#ppt_x"/>
                                          </p:val>
                                        </p:tav>
                                      </p:tavLst>
                                    </p:anim>
                                    <p:anim calcmode="lin" valueType="num">
                                      <p:cBhvr>
                                        <p:cTn id="8" dur="1000" fill="hold"/>
                                        <p:tgtEl>
                                          <p:spTgt spid="1833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3315"/>
                                        </p:tgtEl>
                                      </p:cBhvr>
                                    </p:animEffect>
                                  </p:childTnLst>
                                </p:cTn>
                              </p:par>
                            </p:childTnLst>
                          </p:cTn>
                        </p:par>
                        <p:par>
                          <p:cTn id="10" fill="hold" nodeType="afterGroup">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183314"/>
                                        </p:tgtEl>
                                        <p:attrNameLst>
                                          <p:attrName>style.visibility</p:attrName>
                                        </p:attrNameLst>
                                      </p:cBhvr>
                                      <p:to>
                                        <p:strVal val="visible"/>
                                      </p:to>
                                    </p:set>
                                    <p:anim calcmode="lin" valueType="num">
                                      <p:cBhvr>
                                        <p:cTn id="13" dur="500" fill="hold"/>
                                        <p:tgtEl>
                                          <p:spTgt spid="183314"/>
                                        </p:tgtEl>
                                        <p:attrNameLst>
                                          <p:attrName>ppt_w</p:attrName>
                                        </p:attrNameLst>
                                      </p:cBhvr>
                                      <p:tavLst>
                                        <p:tav tm="0">
                                          <p:val>
                                            <p:fltVal val="0"/>
                                          </p:val>
                                        </p:tav>
                                        <p:tav tm="100000">
                                          <p:val>
                                            <p:strVal val="#ppt_w"/>
                                          </p:val>
                                        </p:tav>
                                      </p:tavLst>
                                    </p:anim>
                                    <p:anim calcmode="lin" valueType="num">
                                      <p:cBhvr>
                                        <p:cTn id="14" dur="500" fill="hold"/>
                                        <p:tgtEl>
                                          <p:spTgt spid="183314"/>
                                        </p:tgtEl>
                                        <p:attrNameLst>
                                          <p:attrName>ppt_h</p:attrName>
                                        </p:attrNameLst>
                                      </p:cBhvr>
                                      <p:tavLst>
                                        <p:tav tm="0">
                                          <p:val>
                                            <p:fltVal val="0"/>
                                          </p:val>
                                        </p:tav>
                                        <p:tav tm="100000">
                                          <p:val>
                                            <p:strVal val="#ppt_h"/>
                                          </p:val>
                                        </p:tav>
                                      </p:tavLst>
                                    </p:anim>
                                    <p:animEffect transition="in" filter="fade">
                                      <p:cBhvr>
                                        <p:cTn id="15" dur="500"/>
                                        <p:tgtEl>
                                          <p:spTgt spid="183314"/>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183313"/>
                                        </p:tgtEl>
                                        <p:attrNameLst>
                                          <p:attrName>style.visibility</p:attrName>
                                        </p:attrNameLst>
                                      </p:cBhvr>
                                      <p:to>
                                        <p:strVal val="visible"/>
                                      </p:to>
                                    </p:set>
                                    <p:anim calcmode="lin" valueType="num">
                                      <p:cBhvr>
                                        <p:cTn id="18" dur="500" fill="hold"/>
                                        <p:tgtEl>
                                          <p:spTgt spid="183313"/>
                                        </p:tgtEl>
                                        <p:attrNameLst>
                                          <p:attrName>ppt_w</p:attrName>
                                        </p:attrNameLst>
                                      </p:cBhvr>
                                      <p:tavLst>
                                        <p:tav tm="0">
                                          <p:val>
                                            <p:fltVal val="0"/>
                                          </p:val>
                                        </p:tav>
                                        <p:tav tm="100000">
                                          <p:val>
                                            <p:strVal val="#ppt_w"/>
                                          </p:val>
                                        </p:tav>
                                      </p:tavLst>
                                    </p:anim>
                                    <p:anim calcmode="lin" valueType="num">
                                      <p:cBhvr>
                                        <p:cTn id="19" dur="500" fill="hold"/>
                                        <p:tgtEl>
                                          <p:spTgt spid="183313"/>
                                        </p:tgtEl>
                                        <p:attrNameLst>
                                          <p:attrName>ppt_h</p:attrName>
                                        </p:attrNameLst>
                                      </p:cBhvr>
                                      <p:tavLst>
                                        <p:tav tm="0">
                                          <p:val>
                                            <p:fltVal val="0"/>
                                          </p:val>
                                        </p:tav>
                                        <p:tav tm="100000">
                                          <p:val>
                                            <p:strVal val="#ppt_h"/>
                                          </p:val>
                                        </p:tav>
                                      </p:tavLst>
                                    </p:anim>
                                    <p:animEffect transition="in" filter="fade">
                                      <p:cBhvr>
                                        <p:cTn id="20" dur="500"/>
                                        <p:tgtEl>
                                          <p:spTgt spid="183313"/>
                                        </p:tgtEl>
                                      </p:cBhvr>
                                    </p:animEffect>
                                  </p:childTnLst>
                                </p:cTn>
                              </p:par>
                            </p:childTnLst>
                          </p:cTn>
                        </p:par>
                        <p:par>
                          <p:cTn id="21" fill="hold" nodeType="afterGroup">
                            <p:stCondLst>
                              <p:cond delay="1500"/>
                            </p:stCondLst>
                            <p:childTnLst>
                              <p:par>
                                <p:cTn id="22" presetID="8" presetClass="emph" presetSubtype="0" fill="hold" grpId="1" nodeType="afterEffect">
                                  <p:stCondLst>
                                    <p:cond delay="0"/>
                                  </p:stCondLst>
                                  <p:childTnLst>
                                    <p:animRot by="21600000">
                                      <p:cBhvr>
                                        <p:cTn id="23" dur="2000" fill="hold"/>
                                        <p:tgtEl>
                                          <p:spTgt spid="183314"/>
                                        </p:tgtEl>
                                        <p:attrNameLst>
                                          <p:attrName>r</p:attrName>
                                        </p:attrNameLst>
                                      </p:cBhvr>
                                    </p:animRot>
                                  </p:childTnLst>
                                </p:cTn>
                              </p:par>
                            </p:childTnLst>
                          </p:cTn>
                        </p:par>
                        <p:par>
                          <p:cTn id="24" fill="hold" nodeType="afterGroup">
                            <p:stCondLst>
                              <p:cond delay="3500"/>
                            </p:stCondLst>
                            <p:childTnLst>
                              <p:par>
                                <p:cTn id="25" presetID="8" presetClass="emph" presetSubtype="0" fill="hold" grpId="1" nodeType="afterEffect">
                                  <p:stCondLst>
                                    <p:cond delay="0"/>
                                  </p:stCondLst>
                                  <p:childTnLst>
                                    <p:animRot by="-21600000">
                                      <p:cBhvr>
                                        <p:cTn id="26" dur="2000" fill="hold"/>
                                        <p:tgtEl>
                                          <p:spTgt spid="1833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13" grpId="0" animBg="1"/>
      <p:bldP spid="183313" grpId="1" animBg="1"/>
      <p:bldP spid="183314" grpId="0" animBg="1"/>
      <p:bldP spid="183314" grpId="1" animBg="1"/>
      <p:bldP spid="1833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10776"/>
            <a:ext cx="8839200" cy="6830291"/>
          </a:xfrm>
          <a:prstGeom prst="rect">
            <a:avLst/>
          </a:prstGeom>
        </p:spPr>
      </p:pic>
      <p:sp>
        <p:nvSpPr>
          <p:cNvPr id="217091" name="Text Box 3"/>
          <p:cNvSpPr txBox="1">
            <a:spLocks noChangeArrowheads="1"/>
          </p:cNvSpPr>
          <p:nvPr/>
        </p:nvSpPr>
        <p:spPr bwMode="auto">
          <a:xfrm>
            <a:off x="457200" y="381000"/>
            <a:ext cx="8153400" cy="1066800"/>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dirty="0">
                <a:solidFill>
                  <a:schemeClr val="accent2"/>
                </a:solidFill>
                <a:effectLst>
                  <a:outerShdw blurRad="38100" dist="38100" dir="2700000" algn="tl">
                    <a:srgbClr val="000000"/>
                  </a:outerShdw>
                </a:effectLst>
              </a:rPr>
              <a:t>Biomes</a:t>
            </a:r>
            <a:r>
              <a:rPr lang="en-US" altLang="en-US" b="1" dirty="0">
                <a:solidFill>
                  <a:schemeClr val="accent2"/>
                </a:solidFill>
                <a:effectLst>
                  <a:outerShdw blurRad="38100" dist="38100" dir="2700000" algn="tl">
                    <a:srgbClr val="000000"/>
                  </a:outerShdw>
                </a:effectLst>
              </a:rPr>
              <a:t> -</a:t>
            </a:r>
            <a:r>
              <a:rPr lang="en-US" altLang="en-US" sz="2000" dirty="0"/>
              <a:t> largest level ecologic communities, defined by type of vegetation and environmental conditions (especially temperature and precipitation for terrestrial biomes).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2590800" y="6553200"/>
            <a:ext cx="380795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i="1" dirty="0"/>
              <a:t>http://</a:t>
            </a:r>
            <a:r>
              <a:rPr lang="en-US" altLang="en-US" sz="1400" i="1" dirty="0" err="1"/>
              <a:t>na.unep.net</a:t>
            </a:r>
            <a:r>
              <a:rPr lang="en-US" altLang="en-US" sz="1400" i="1" dirty="0"/>
              <a:t>/atlas/</a:t>
            </a:r>
            <a:r>
              <a:rPr lang="en-US" altLang="en-US" sz="1400" i="1" dirty="0" err="1"/>
              <a:t>africaWater</a:t>
            </a:r>
            <a:r>
              <a:rPr lang="en-US" altLang="en-US" sz="1400" i="1" dirty="0"/>
              <a:t>/</a:t>
            </a:r>
            <a:r>
              <a:rPr lang="en-US" altLang="en-US" sz="1400" i="1" dirty="0" err="1"/>
              <a:t>book.php</a:t>
            </a:r>
            <a:endParaRPr lang="en-US" altLang="en-US" sz="1400" i="1" dirty="0"/>
          </a:p>
        </p:txBody>
      </p:sp>
      <p:pic>
        <p:nvPicPr>
          <p:cNvPr id="2" name="Picture 1"/>
          <p:cNvPicPr>
            <a:picLocks noChangeAspect="1"/>
          </p:cNvPicPr>
          <p:nvPr/>
        </p:nvPicPr>
        <p:blipFill>
          <a:blip r:embed="rId3"/>
          <a:stretch>
            <a:fillRect/>
          </a:stretch>
        </p:blipFill>
        <p:spPr>
          <a:xfrm>
            <a:off x="76200" y="457200"/>
            <a:ext cx="5943600" cy="5212029"/>
          </a:xfrm>
          <a:prstGeom prst="rect">
            <a:avLst/>
          </a:prstGeom>
          <a:ln>
            <a:solidFill>
              <a:srgbClr val="009973"/>
            </a:solidFill>
          </a:ln>
        </p:spPr>
      </p:pic>
      <p:sp>
        <p:nvSpPr>
          <p:cNvPr id="218117" name="Text Box 5"/>
          <p:cNvSpPr txBox="1">
            <a:spLocks noChangeArrowheads="1"/>
          </p:cNvSpPr>
          <p:nvPr/>
        </p:nvSpPr>
        <p:spPr bwMode="auto">
          <a:xfrm>
            <a:off x="4800600" y="4191000"/>
            <a:ext cx="4114800" cy="1938992"/>
          </a:xfrm>
          <a:prstGeom prst="rect">
            <a:avLst/>
          </a:prstGeom>
          <a:ln/>
          <a:effectLst/>
          <a:extLst/>
        </p:spPr>
        <p:style>
          <a:lnRef idx="0">
            <a:schemeClr val="accent1"/>
          </a:lnRef>
          <a:fillRef idx="3">
            <a:schemeClr val="accent1"/>
          </a:fillRef>
          <a:effectRef idx="3">
            <a:schemeClr val="accent1"/>
          </a:effectRef>
          <a:fontRef idx="minor">
            <a:schemeClr val="lt1"/>
          </a:fontRef>
        </p:style>
        <p:txBody>
          <a:bodyPr wrap="square">
            <a:spAutoFit/>
          </a:bodyPr>
          <a:lstStyle/>
          <a:p>
            <a:pPr eaLnBrk="1" hangingPunct="1">
              <a:spcBef>
                <a:spcPct val="50000"/>
              </a:spcBef>
              <a:defRPr/>
            </a:pPr>
            <a:r>
              <a:rPr lang="en-US" altLang="en-US" dirty="0">
                <a:solidFill>
                  <a:schemeClr val="tx1"/>
                </a:solidFill>
                <a:effectLst>
                  <a:outerShdw blurRad="38100" dist="38100" dir="2700000" algn="tl">
                    <a:srgbClr val="000000"/>
                  </a:outerShdw>
                </a:effectLst>
              </a:rPr>
              <a:t>Biomes</a:t>
            </a:r>
            <a:r>
              <a:rPr lang="en-US" altLang="en-US" b="1" dirty="0">
                <a:solidFill>
                  <a:schemeClr val="tx1"/>
                </a:solidFill>
                <a:effectLst>
                  <a:outerShdw blurRad="38100" dist="38100" dir="2700000" algn="tl">
                    <a:srgbClr val="000000"/>
                  </a:outerShdw>
                </a:effectLst>
              </a:rPr>
              <a:t> -</a:t>
            </a:r>
            <a:r>
              <a:rPr lang="en-US" altLang="en-US" dirty="0">
                <a:solidFill>
                  <a:schemeClr val="tx1"/>
                </a:solidFill>
              </a:rPr>
              <a:t> because of variations in topography and other factors, most continents are a complex mosaic of biomes.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6306" name="Rectangle 2"/>
          <p:cNvSpPr>
            <a:spLocks noChangeArrowheads="1"/>
          </p:cNvSpPr>
          <p:nvPr/>
        </p:nvSpPr>
        <p:spPr bwMode="auto">
          <a:xfrm>
            <a:off x="263525" y="381000"/>
            <a:ext cx="8610600" cy="6019800"/>
          </a:xfrm>
          <a:prstGeom prst="rect">
            <a:avLst/>
          </a:prstGeom>
          <a:gradFill rotWithShape="1">
            <a:gsLst>
              <a:gs pos="0">
                <a:schemeClr val="accent1">
                  <a:alpha val="58000"/>
                </a:schemeClr>
              </a:gs>
              <a:gs pos="50000">
                <a:schemeClr val="accent1">
                  <a:gamma/>
                  <a:tint val="56078"/>
                  <a:invGamma/>
                  <a:alpha val="42000"/>
                </a:schemeClr>
              </a:gs>
              <a:gs pos="100000">
                <a:schemeClr val="accent1">
                  <a:alpha val="58000"/>
                </a:schemeClr>
              </a:gs>
            </a:gsLst>
            <a:lin ang="18900000" scaled="1"/>
          </a:gra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26307" name="Text Box 3"/>
          <p:cNvSpPr txBox="1">
            <a:spLocks noChangeArrowheads="1"/>
          </p:cNvSpPr>
          <p:nvPr/>
        </p:nvSpPr>
        <p:spPr bwMode="auto">
          <a:xfrm>
            <a:off x="492125" y="1600200"/>
            <a:ext cx="8153400" cy="2559050"/>
          </a:xfrm>
          <a:prstGeom prst="rect">
            <a:avLst/>
          </a:prstGeom>
          <a:noFill/>
          <a:ln>
            <a:noFill/>
          </a:ln>
          <a:effectLst/>
          <a:extLst>
            <a:ext uri="{909E8E84-426E-40DD-AFC4-6F175D3DCCD1}">
              <a14:hiddenFill xmlns:a14="http://schemas.microsoft.com/office/drawing/2010/main">
                <a:solidFill>
                  <a:schemeClr val="accent1">
                    <a:alpha val="4901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a:t>The geologic record indicates that there have been extreme climate changes in the past. These changes have several major causes, including:</a:t>
            </a:r>
            <a:endParaRPr lang="en-US" altLang="en-US" sz="2000"/>
          </a:p>
          <a:p>
            <a:pPr lvl="1" eaLnBrk="1" hangingPunct="1">
              <a:spcBef>
                <a:spcPct val="50000"/>
              </a:spcBef>
              <a:buFontTx/>
              <a:buBlip>
                <a:blip r:embed="rId3"/>
              </a:buBlip>
            </a:pPr>
            <a:r>
              <a:rPr lang="en-US" altLang="en-US" sz="2000"/>
              <a:t> Mega-cycles in global warming and cooling</a:t>
            </a:r>
          </a:p>
          <a:p>
            <a:pPr lvl="1" eaLnBrk="1" hangingPunct="1">
              <a:spcBef>
                <a:spcPct val="50000"/>
              </a:spcBef>
              <a:buFontTx/>
              <a:buBlip>
                <a:blip r:embed="rId3"/>
              </a:buBlip>
            </a:pPr>
            <a:r>
              <a:rPr lang="en-US" altLang="en-US" sz="2000"/>
              <a:t> Movement of continents over time</a:t>
            </a:r>
          </a:p>
          <a:p>
            <a:pPr lvl="1" eaLnBrk="1" hangingPunct="1">
              <a:spcBef>
                <a:spcPct val="50000"/>
              </a:spcBef>
              <a:buFontTx/>
              <a:buBlip>
                <a:blip r:embed="rId3"/>
              </a:buBlip>
            </a:pPr>
            <a:r>
              <a:rPr lang="en-US" altLang="en-US" sz="2000"/>
              <a:t> Changes in elevation due to mountain building</a:t>
            </a:r>
          </a:p>
        </p:txBody>
      </p:sp>
      <p:sp>
        <p:nvSpPr>
          <p:cNvPr id="226308" name="Text Box 4"/>
          <p:cNvSpPr txBox="1">
            <a:spLocks noChangeArrowheads="1"/>
          </p:cNvSpPr>
          <p:nvPr/>
        </p:nvSpPr>
        <p:spPr bwMode="auto">
          <a:xfrm>
            <a:off x="1292225" y="471488"/>
            <a:ext cx="6553200" cy="519112"/>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800" dirty="0">
                <a:solidFill>
                  <a:schemeClr val="accent2"/>
                </a:solidFill>
                <a:effectLst>
                  <a:outerShdw blurRad="38100" dist="38100" dir="2700000" algn="tl">
                    <a:srgbClr val="000000"/>
                  </a:outerShdw>
                </a:effectLst>
              </a:rPr>
              <a:t>Global Climate Change</a:t>
            </a:r>
          </a:p>
        </p:txBody>
      </p:sp>
      <p:sp>
        <p:nvSpPr>
          <p:cNvPr id="36869" name="Rectangle 5"/>
          <p:cNvSpPr>
            <a:spLocks noChangeArrowheads="1"/>
          </p:cNvSpPr>
          <p:nvPr/>
        </p:nvSpPr>
        <p:spPr bwMode="auto">
          <a:xfrm>
            <a:off x="2184400" y="6542088"/>
            <a:ext cx="4767263" cy="304800"/>
          </a:xfrm>
          <a:prstGeom prst="rect">
            <a:avLst/>
          </a:prstGeom>
          <a:noFill/>
          <a:ln>
            <a:noFill/>
          </a:ln>
          <a:effectLst/>
          <a:extLst>
            <a:ext uri="{909E8E84-426E-40DD-AFC4-6F175D3DCCD1}">
              <a14:hiddenFill xmlns:a14="http://schemas.microsoft.com/office/drawing/2010/main">
                <a:solidFill>
                  <a:schemeClr val="accent1">
                    <a:alpha val="4901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i="1"/>
              <a:t>http://www.floridawildlifemagazine.com/globalwarming.htm</a:t>
            </a:r>
          </a:p>
        </p:txBody>
      </p:sp>
      <p:sp>
        <p:nvSpPr>
          <p:cNvPr id="226310" name="Text Box 6"/>
          <p:cNvSpPr txBox="1">
            <a:spLocks noChangeArrowheads="1"/>
          </p:cNvSpPr>
          <p:nvPr/>
        </p:nvSpPr>
        <p:spPr bwMode="auto">
          <a:xfrm>
            <a:off x="492125" y="4648200"/>
            <a:ext cx="8153400" cy="822325"/>
          </a:xfrm>
          <a:prstGeom prst="rect">
            <a:avLst/>
          </a:prstGeom>
          <a:noFill/>
          <a:ln>
            <a:noFill/>
          </a:ln>
          <a:effectLst/>
          <a:extLst>
            <a:ext uri="{909E8E84-426E-40DD-AFC4-6F175D3DCCD1}">
              <a14:hiddenFill xmlns:a14="http://schemas.microsoft.com/office/drawing/2010/main">
                <a:solidFill>
                  <a:schemeClr val="accent1">
                    <a:alpha val="4901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a:t>These changes have affected the distribution of organisms in both time and space throughout Earth’s history.</a:t>
            </a:r>
          </a:p>
        </p:txBody>
      </p:sp>
      <p:sp>
        <p:nvSpPr>
          <p:cNvPr id="36871" name="Text Box 7"/>
          <p:cNvSpPr txBox="1">
            <a:spLocks noChangeArrowheads="1"/>
          </p:cNvSpPr>
          <p:nvPr/>
        </p:nvSpPr>
        <p:spPr bwMode="auto">
          <a:xfrm>
            <a:off x="5622925" y="646113"/>
            <a:ext cx="184150" cy="366712"/>
          </a:xfrm>
          <a:prstGeom prst="rect">
            <a:avLst/>
          </a:prstGeom>
          <a:noFill/>
          <a:ln>
            <a:noFill/>
          </a:ln>
          <a:effectLst/>
          <a:extLst>
            <a:ext uri="{909E8E84-426E-40DD-AFC4-6F175D3DCCD1}">
              <a14:hiddenFill xmlns:a14="http://schemas.microsoft.com/office/drawing/2010/main">
                <a:solidFill>
                  <a:schemeClr val="accent1">
                    <a:alpha val="4901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animEffect transition="in" filter="wipe(left)">
                                      <p:cBhvr>
                                        <p:cTn id="7" dur="500"/>
                                        <p:tgtEl>
                                          <p:spTgt spid="22630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6307">
                                            <p:txEl>
                                              <p:pRg st="1" end="1"/>
                                            </p:txEl>
                                          </p:spTgt>
                                        </p:tgtEl>
                                        <p:attrNameLst>
                                          <p:attrName>style.visibility</p:attrName>
                                        </p:attrNameLst>
                                      </p:cBhvr>
                                      <p:to>
                                        <p:strVal val="visible"/>
                                      </p:to>
                                    </p:set>
                                    <p:animEffect transition="in" filter="wipe(left)">
                                      <p:cBhvr>
                                        <p:cTn id="11" dur="500"/>
                                        <p:tgtEl>
                                          <p:spTgt spid="226307">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6307">
                                            <p:txEl>
                                              <p:pRg st="2" end="2"/>
                                            </p:txEl>
                                          </p:spTgt>
                                        </p:tgtEl>
                                        <p:attrNameLst>
                                          <p:attrName>style.visibility</p:attrName>
                                        </p:attrNameLst>
                                      </p:cBhvr>
                                      <p:to>
                                        <p:strVal val="visible"/>
                                      </p:to>
                                    </p:set>
                                    <p:animEffect transition="in" filter="wipe(left)">
                                      <p:cBhvr>
                                        <p:cTn id="15" dur="500"/>
                                        <p:tgtEl>
                                          <p:spTgt spid="226307">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6307">
                                            <p:txEl>
                                              <p:pRg st="3" end="3"/>
                                            </p:txEl>
                                          </p:spTgt>
                                        </p:tgtEl>
                                        <p:attrNameLst>
                                          <p:attrName>style.visibility</p:attrName>
                                        </p:attrNameLst>
                                      </p:cBhvr>
                                      <p:to>
                                        <p:strVal val="visible"/>
                                      </p:to>
                                    </p:set>
                                    <p:animEffect transition="in" filter="wipe(left)">
                                      <p:cBhvr>
                                        <p:cTn id="19" dur="500"/>
                                        <p:tgtEl>
                                          <p:spTgt spid="226307">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26310"/>
                                        </p:tgtEl>
                                        <p:attrNameLst>
                                          <p:attrName>style.visibility</p:attrName>
                                        </p:attrNameLst>
                                      </p:cBhvr>
                                      <p:to>
                                        <p:strVal val="visible"/>
                                      </p:to>
                                    </p:set>
                                    <p:animEffect transition="in" filter="wipe(left)">
                                      <p:cBhvr>
                                        <p:cTn id="24" dur="500"/>
                                        <p:tgtEl>
                                          <p:spTgt spid="22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bldLvl="2" autoUpdateAnimBg="0"/>
      <p:bldP spid="22631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04800" y="190500"/>
            <a:ext cx="8534400" cy="647700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endParaRPr lang="en-US" altLang="en-US" sz="1800"/>
          </a:p>
        </p:txBody>
      </p:sp>
      <p:sp>
        <p:nvSpPr>
          <p:cNvPr id="37891" name="Text Box 3"/>
          <p:cNvSpPr txBox="1">
            <a:spLocks noChangeArrowheads="1"/>
          </p:cNvSpPr>
          <p:nvPr/>
        </p:nvSpPr>
        <p:spPr bwMode="auto">
          <a:xfrm>
            <a:off x="228600" y="6400800"/>
            <a:ext cx="861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sz="1400" i="1"/>
              <a:t>Hallam, A. 1994. An outline of Phanerozoic biogeography. Oxford Univ. Press.</a:t>
            </a:r>
          </a:p>
        </p:txBody>
      </p:sp>
      <p:pic>
        <p:nvPicPr>
          <p:cNvPr id="37892" name="Picture 4" descr="seale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228600"/>
            <a:ext cx="5457825"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Freeform 5"/>
          <p:cNvSpPr>
            <a:spLocks/>
          </p:cNvSpPr>
          <p:nvPr/>
        </p:nvSpPr>
        <p:spPr bwMode="auto">
          <a:xfrm>
            <a:off x="4779963" y="4859338"/>
            <a:ext cx="217487" cy="309562"/>
          </a:xfrm>
          <a:custGeom>
            <a:avLst/>
            <a:gdLst>
              <a:gd name="T0" fmla="*/ 217487 w 137"/>
              <a:gd name="T1" fmla="*/ 4762 h 195"/>
              <a:gd name="T2" fmla="*/ 211137 w 137"/>
              <a:gd name="T3" fmla="*/ 309562 h 195"/>
              <a:gd name="T4" fmla="*/ 155575 w 137"/>
              <a:gd name="T5" fmla="*/ 263525 h 195"/>
              <a:gd name="T6" fmla="*/ 104775 w 137"/>
              <a:gd name="T7" fmla="*/ 220662 h 195"/>
              <a:gd name="T8" fmla="*/ 46037 w 137"/>
              <a:gd name="T9" fmla="*/ 152400 h 195"/>
              <a:gd name="T10" fmla="*/ 122237 w 137"/>
              <a:gd name="T11" fmla="*/ 61912 h 195"/>
              <a:gd name="T12" fmla="*/ 180975 w 137"/>
              <a:gd name="T13" fmla="*/ 34925 h 195"/>
              <a:gd name="T14" fmla="*/ 217487 w 137"/>
              <a:gd name="T15" fmla="*/ 4762 h 1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195">
                <a:moveTo>
                  <a:pt x="137" y="3"/>
                </a:moveTo>
                <a:lnTo>
                  <a:pt x="133" y="195"/>
                </a:lnTo>
                <a:cubicBezTo>
                  <a:pt x="114" y="176"/>
                  <a:pt x="119" y="179"/>
                  <a:pt x="98" y="166"/>
                </a:cubicBezTo>
                <a:cubicBezTo>
                  <a:pt x="65" y="114"/>
                  <a:pt x="116" y="189"/>
                  <a:pt x="66" y="139"/>
                </a:cubicBezTo>
                <a:cubicBezTo>
                  <a:pt x="0" y="73"/>
                  <a:pt x="76" y="128"/>
                  <a:pt x="29" y="96"/>
                </a:cubicBezTo>
                <a:cubicBezTo>
                  <a:pt x="35" y="53"/>
                  <a:pt x="45" y="63"/>
                  <a:pt x="77" y="39"/>
                </a:cubicBezTo>
                <a:cubicBezTo>
                  <a:pt x="99" y="30"/>
                  <a:pt x="93" y="34"/>
                  <a:pt x="114" y="22"/>
                </a:cubicBezTo>
                <a:cubicBezTo>
                  <a:pt x="128" y="0"/>
                  <a:pt x="137" y="3"/>
                  <a:pt x="137" y="3"/>
                </a:cubicBezTo>
                <a:close/>
              </a:path>
            </a:pathLst>
          </a:custGeom>
          <a:solidFill>
            <a:schemeClr val="accent2">
              <a:alpha val="63921"/>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4" name="Freeform 6"/>
          <p:cNvSpPr>
            <a:spLocks/>
          </p:cNvSpPr>
          <p:nvPr/>
        </p:nvSpPr>
        <p:spPr bwMode="auto">
          <a:xfrm>
            <a:off x="4537075" y="3205163"/>
            <a:ext cx="492125" cy="681037"/>
          </a:xfrm>
          <a:custGeom>
            <a:avLst/>
            <a:gdLst>
              <a:gd name="T0" fmla="*/ 492125 w 310"/>
              <a:gd name="T1" fmla="*/ 681037 h 429"/>
              <a:gd name="T2" fmla="*/ 458788 w 310"/>
              <a:gd name="T3" fmla="*/ 20637 h 429"/>
              <a:gd name="T4" fmla="*/ 407988 w 310"/>
              <a:gd name="T5" fmla="*/ 53975 h 429"/>
              <a:gd name="T6" fmla="*/ 204788 w 310"/>
              <a:gd name="T7" fmla="*/ 96837 h 429"/>
              <a:gd name="T8" fmla="*/ 26988 w 310"/>
              <a:gd name="T9" fmla="*/ 198437 h 429"/>
              <a:gd name="T10" fmla="*/ 155575 w 310"/>
              <a:gd name="T11" fmla="*/ 357187 h 429"/>
              <a:gd name="T12" fmla="*/ 42863 w 310"/>
              <a:gd name="T13" fmla="*/ 401637 h 429"/>
              <a:gd name="T14" fmla="*/ 119063 w 310"/>
              <a:gd name="T15" fmla="*/ 503237 h 429"/>
              <a:gd name="T16" fmla="*/ 255588 w 310"/>
              <a:gd name="T17" fmla="*/ 587375 h 429"/>
              <a:gd name="T18" fmla="*/ 331788 w 310"/>
              <a:gd name="T19" fmla="*/ 612775 h 429"/>
              <a:gd name="T20" fmla="*/ 407988 w 310"/>
              <a:gd name="T21" fmla="*/ 655637 h 429"/>
              <a:gd name="T22" fmla="*/ 492125 w 310"/>
              <a:gd name="T23" fmla="*/ 681037 h 4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0" h="429">
                <a:moveTo>
                  <a:pt x="310" y="429"/>
                </a:moveTo>
                <a:cubicBezTo>
                  <a:pt x="303" y="290"/>
                  <a:pt x="307" y="150"/>
                  <a:pt x="289" y="13"/>
                </a:cubicBezTo>
                <a:cubicBezTo>
                  <a:pt x="287" y="0"/>
                  <a:pt x="268" y="29"/>
                  <a:pt x="257" y="34"/>
                </a:cubicBezTo>
                <a:cubicBezTo>
                  <a:pt x="238" y="40"/>
                  <a:pt x="147" y="53"/>
                  <a:pt x="129" y="61"/>
                </a:cubicBezTo>
                <a:cubicBezTo>
                  <a:pt x="66" y="85"/>
                  <a:pt x="80" y="105"/>
                  <a:pt x="17" y="125"/>
                </a:cubicBezTo>
                <a:cubicBezTo>
                  <a:pt x="0" y="168"/>
                  <a:pt x="18" y="189"/>
                  <a:pt x="98" y="225"/>
                </a:cubicBezTo>
                <a:cubicBezTo>
                  <a:pt x="85" y="242"/>
                  <a:pt x="42" y="237"/>
                  <a:pt x="27" y="253"/>
                </a:cubicBezTo>
                <a:cubicBezTo>
                  <a:pt x="14" y="293"/>
                  <a:pt x="41" y="306"/>
                  <a:pt x="75" y="317"/>
                </a:cubicBezTo>
                <a:cubicBezTo>
                  <a:pt x="99" y="332"/>
                  <a:pt x="134" y="360"/>
                  <a:pt x="161" y="370"/>
                </a:cubicBezTo>
                <a:cubicBezTo>
                  <a:pt x="176" y="375"/>
                  <a:pt x="209" y="386"/>
                  <a:pt x="209" y="386"/>
                </a:cubicBezTo>
                <a:cubicBezTo>
                  <a:pt x="245" y="411"/>
                  <a:pt x="228" y="404"/>
                  <a:pt x="257" y="413"/>
                </a:cubicBezTo>
                <a:cubicBezTo>
                  <a:pt x="276" y="426"/>
                  <a:pt x="285" y="429"/>
                  <a:pt x="310" y="429"/>
                </a:cubicBezTo>
                <a:close/>
              </a:path>
            </a:pathLst>
          </a:custGeom>
          <a:solidFill>
            <a:schemeClr val="accent2">
              <a:alpha val="63921"/>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5" name="Freeform 7"/>
          <p:cNvSpPr>
            <a:spLocks/>
          </p:cNvSpPr>
          <p:nvPr/>
        </p:nvSpPr>
        <p:spPr bwMode="auto">
          <a:xfrm>
            <a:off x="4800600" y="914400"/>
            <a:ext cx="228600" cy="381000"/>
          </a:xfrm>
          <a:custGeom>
            <a:avLst/>
            <a:gdLst>
              <a:gd name="T0" fmla="*/ 228600 w 144"/>
              <a:gd name="T1" fmla="*/ 0 h 240"/>
              <a:gd name="T2" fmla="*/ 228600 w 144"/>
              <a:gd name="T3" fmla="*/ 381000 h 240"/>
              <a:gd name="T4" fmla="*/ 93663 w 144"/>
              <a:gd name="T5" fmla="*/ 304800 h 240"/>
              <a:gd name="T6" fmla="*/ 144463 w 144"/>
              <a:gd name="T7" fmla="*/ 271463 h 240"/>
              <a:gd name="T8" fmla="*/ 203200 w 144"/>
              <a:gd name="T9" fmla="*/ 261938 h 240"/>
              <a:gd name="T10" fmla="*/ 109538 w 144"/>
              <a:gd name="T11" fmla="*/ 220663 h 240"/>
              <a:gd name="T12" fmla="*/ 76200 w 144"/>
              <a:gd name="T13" fmla="*/ 203200 h 240"/>
              <a:gd name="T14" fmla="*/ 127000 w 144"/>
              <a:gd name="T15" fmla="*/ 195263 h 240"/>
              <a:gd name="T16" fmla="*/ 195263 w 144"/>
              <a:gd name="T17" fmla="*/ 185738 h 240"/>
              <a:gd name="T18" fmla="*/ 119063 w 144"/>
              <a:gd name="T19" fmla="*/ 144463 h 240"/>
              <a:gd name="T20" fmla="*/ 185738 w 144"/>
              <a:gd name="T21" fmla="*/ 101600 h 240"/>
              <a:gd name="T22" fmla="*/ 0 w 144"/>
              <a:gd name="T23" fmla="*/ 50800 h 240"/>
              <a:gd name="T24" fmla="*/ 228600 w 144"/>
              <a:gd name="T25" fmla="*/ 0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 h="240">
                <a:moveTo>
                  <a:pt x="144" y="0"/>
                </a:moveTo>
                <a:lnTo>
                  <a:pt x="144" y="240"/>
                </a:lnTo>
                <a:cubicBezTo>
                  <a:pt x="116" y="212"/>
                  <a:pt x="94" y="203"/>
                  <a:pt x="59" y="192"/>
                </a:cubicBezTo>
                <a:cubicBezTo>
                  <a:pt x="39" y="163"/>
                  <a:pt x="42" y="177"/>
                  <a:pt x="91" y="171"/>
                </a:cubicBezTo>
                <a:cubicBezTo>
                  <a:pt x="103" y="169"/>
                  <a:pt x="115" y="167"/>
                  <a:pt x="128" y="165"/>
                </a:cubicBezTo>
                <a:cubicBezTo>
                  <a:pt x="118" y="136"/>
                  <a:pt x="94" y="146"/>
                  <a:pt x="69" y="139"/>
                </a:cubicBezTo>
                <a:cubicBezTo>
                  <a:pt x="62" y="140"/>
                  <a:pt x="43" y="133"/>
                  <a:pt x="48" y="128"/>
                </a:cubicBezTo>
                <a:cubicBezTo>
                  <a:pt x="55" y="117"/>
                  <a:pt x="67" y="124"/>
                  <a:pt x="80" y="123"/>
                </a:cubicBezTo>
                <a:cubicBezTo>
                  <a:pt x="94" y="121"/>
                  <a:pt x="108" y="119"/>
                  <a:pt x="123" y="117"/>
                </a:cubicBezTo>
                <a:cubicBezTo>
                  <a:pt x="108" y="96"/>
                  <a:pt x="99" y="96"/>
                  <a:pt x="75" y="91"/>
                </a:cubicBezTo>
                <a:cubicBezTo>
                  <a:pt x="53" y="59"/>
                  <a:pt x="87" y="68"/>
                  <a:pt x="117" y="64"/>
                </a:cubicBezTo>
                <a:cubicBezTo>
                  <a:pt x="77" y="51"/>
                  <a:pt x="39" y="41"/>
                  <a:pt x="0" y="32"/>
                </a:cubicBezTo>
                <a:cubicBezTo>
                  <a:pt x="56" y="28"/>
                  <a:pt x="99" y="34"/>
                  <a:pt x="144" y="0"/>
                </a:cubicBezTo>
                <a:close/>
              </a:path>
            </a:pathLst>
          </a:custGeom>
          <a:solidFill>
            <a:schemeClr val="accent2">
              <a:alpha val="63921"/>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896" name="Group 8"/>
          <p:cNvGrpSpPr>
            <a:grpSpLocks/>
          </p:cNvGrpSpPr>
          <p:nvPr/>
        </p:nvGrpSpPr>
        <p:grpSpPr bwMode="auto">
          <a:xfrm>
            <a:off x="609600" y="914400"/>
            <a:ext cx="5334000" cy="4267200"/>
            <a:chOff x="1200" y="576"/>
            <a:chExt cx="3360" cy="2688"/>
          </a:xfrm>
        </p:grpSpPr>
        <p:sp>
          <p:nvSpPr>
            <p:cNvPr id="37902" name="Rectangle 9"/>
            <p:cNvSpPr>
              <a:spLocks noChangeArrowheads="1"/>
            </p:cNvSpPr>
            <p:nvPr/>
          </p:nvSpPr>
          <p:spPr bwMode="auto">
            <a:xfrm>
              <a:off x="1200" y="3024"/>
              <a:ext cx="3360" cy="240"/>
            </a:xfrm>
            <a:prstGeom prst="rect">
              <a:avLst/>
            </a:prstGeom>
            <a:solidFill>
              <a:srgbClr val="CCFFFF">
                <a:alpha val="18823"/>
              </a:srgbClr>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7903" name="Rectangle 10"/>
            <p:cNvSpPr>
              <a:spLocks noChangeArrowheads="1"/>
            </p:cNvSpPr>
            <p:nvPr/>
          </p:nvSpPr>
          <p:spPr bwMode="auto">
            <a:xfrm>
              <a:off x="1200" y="2064"/>
              <a:ext cx="3360" cy="480"/>
            </a:xfrm>
            <a:prstGeom prst="rect">
              <a:avLst/>
            </a:prstGeom>
            <a:solidFill>
              <a:srgbClr val="CCFFFF">
                <a:alpha val="18823"/>
              </a:srgbClr>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7904" name="Rectangle 11"/>
            <p:cNvSpPr>
              <a:spLocks noChangeArrowheads="1"/>
            </p:cNvSpPr>
            <p:nvPr/>
          </p:nvSpPr>
          <p:spPr bwMode="auto">
            <a:xfrm>
              <a:off x="1200" y="1200"/>
              <a:ext cx="3360" cy="480"/>
            </a:xfrm>
            <a:prstGeom prst="rect">
              <a:avLst/>
            </a:prstGeom>
            <a:solidFill>
              <a:srgbClr val="CCFFFF">
                <a:alpha val="18823"/>
              </a:srgbClr>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7905" name="Rectangle 12"/>
            <p:cNvSpPr>
              <a:spLocks noChangeArrowheads="1"/>
            </p:cNvSpPr>
            <p:nvPr/>
          </p:nvSpPr>
          <p:spPr bwMode="auto">
            <a:xfrm>
              <a:off x="1200" y="576"/>
              <a:ext cx="3360" cy="336"/>
            </a:xfrm>
            <a:prstGeom prst="rect">
              <a:avLst/>
            </a:prstGeom>
            <a:solidFill>
              <a:srgbClr val="CCFFFF">
                <a:alpha val="18823"/>
              </a:srgbClr>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sp>
        <p:nvSpPr>
          <p:cNvPr id="37897" name="Text Box 13"/>
          <p:cNvSpPr txBox="1">
            <a:spLocks noChangeArrowheads="1"/>
          </p:cNvSpPr>
          <p:nvPr/>
        </p:nvSpPr>
        <p:spPr bwMode="auto">
          <a:xfrm>
            <a:off x="6096000" y="59436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altLang="en-US" sz="1800"/>
              <a:t>540 Million Years Ago</a:t>
            </a:r>
          </a:p>
        </p:txBody>
      </p:sp>
      <p:sp>
        <p:nvSpPr>
          <p:cNvPr id="37898" name="Text Box 14"/>
          <p:cNvSpPr txBox="1">
            <a:spLocks noChangeArrowheads="1"/>
          </p:cNvSpPr>
          <p:nvPr/>
        </p:nvSpPr>
        <p:spPr bwMode="auto">
          <a:xfrm>
            <a:off x="6019800" y="7620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altLang="en-US" sz="1800"/>
              <a:t>Today</a:t>
            </a:r>
          </a:p>
        </p:txBody>
      </p:sp>
      <p:grpSp>
        <p:nvGrpSpPr>
          <p:cNvPr id="229394" name="Group 18"/>
          <p:cNvGrpSpPr>
            <a:grpSpLocks/>
          </p:cNvGrpSpPr>
          <p:nvPr/>
        </p:nvGrpSpPr>
        <p:grpSpPr bwMode="auto">
          <a:xfrm>
            <a:off x="4343400" y="3124200"/>
            <a:ext cx="4419600" cy="914400"/>
            <a:chOff x="2736" y="1968"/>
            <a:chExt cx="2784" cy="576"/>
          </a:xfrm>
        </p:grpSpPr>
        <p:sp>
          <p:nvSpPr>
            <p:cNvPr id="37900" name="Rectangle 16"/>
            <p:cNvSpPr>
              <a:spLocks noChangeArrowheads="1"/>
            </p:cNvSpPr>
            <p:nvPr/>
          </p:nvSpPr>
          <p:spPr bwMode="auto">
            <a:xfrm>
              <a:off x="2736" y="1968"/>
              <a:ext cx="278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7901" name="Text Box 17"/>
            <p:cNvSpPr txBox="1">
              <a:spLocks noChangeArrowheads="1"/>
            </p:cNvSpPr>
            <p:nvPr/>
          </p:nvSpPr>
          <p:spPr bwMode="auto">
            <a:xfrm>
              <a:off x="3888" y="2112"/>
              <a:ext cx="15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altLang="en-US"/>
                <a:t>The Age of Coal</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29394"/>
                                        </p:tgtEl>
                                        <p:attrNameLst>
                                          <p:attrName>style.visibility</p:attrName>
                                        </p:attrNameLst>
                                      </p:cBhvr>
                                      <p:to>
                                        <p:strVal val="visible"/>
                                      </p:to>
                                    </p:set>
                                    <p:anim calcmode="lin" valueType="num">
                                      <p:cBhvr>
                                        <p:cTn id="7" dur="500" fill="hold"/>
                                        <p:tgtEl>
                                          <p:spTgt spid="22939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2939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2939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293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71362" name="AutoShape 2"/>
          <p:cNvSpPr>
            <a:spLocks noChangeArrowheads="1"/>
          </p:cNvSpPr>
          <p:nvPr/>
        </p:nvSpPr>
        <p:spPr bwMode="auto">
          <a:xfrm>
            <a:off x="112713" y="152400"/>
            <a:ext cx="8915400" cy="6477000"/>
          </a:xfrm>
          <a:prstGeom prst="flowChartDocument">
            <a:avLst/>
          </a:prstGeom>
          <a:gradFill rotWithShape="0">
            <a:gsLst>
              <a:gs pos="0">
                <a:srgbClr val="FFFFFF">
                  <a:alpha val="28000"/>
                </a:srgbClr>
              </a:gs>
              <a:gs pos="7001">
                <a:srgbClr val="E6E6E6">
                  <a:alpha val="29190"/>
                </a:srgbClr>
              </a:gs>
              <a:gs pos="32001">
                <a:srgbClr val="7D8496">
                  <a:alpha val="33440"/>
                </a:srgbClr>
              </a:gs>
              <a:gs pos="47000">
                <a:srgbClr val="E6E6E6">
                  <a:alpha val="35990"/>
                </a:srgbClr>
              </a:gs>
              <a:gs pos="85001">
                <a:srgbClr val="7D8496">
                  <a:alpha val="42450"/>
                </a:srgbClr>
              </a:gs>
              <a:gs pos="100000">
                <a:srgbClr val="E6E6E6">
                  <a:alpha val="45000"/>
                </a:srgbClr>
              </a:gs>
            </a:gsLst>
            <a:lin ang="2700000" scaled="1"/>
          </a:gra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71363" name="Text Box 3"/>
          <p:cNvSpPr txBox="1">
            <a:spLocks noChangeArrowheads="1"/>
          </p:cNvSpPr>
          <p:nvPr/>
        </p:nvSpPr>
        <p:spPr bwMode="auto">
          <a:xfrm>
            <a:off x="1752600" y="304800"/>
            <a:ext cx="5410200" cy="519113"/>
          </a:xfrm>
          <a:prstGeom prst="rect">
            <a:avLst/>
          </a:prstGeom>
          <a:gradFill rotWithShape="0">
            <a:gsLst>
              <a:gs pos="0">
                <a:srgbClr val="F8B049">
                  <a:alpha val="60001"/>
                </a:srgbClr>
              </a:gs>
              <a:gs pos="8999">
                <a:srgbClr val="B43E85">
                  <a:alpha val="67200"/>
                </a:srgbClr>
              </a:gs>
              <a:gs pos="15500">
                <a:srgbClr val="C50849">
                  <a:alpha val="72400"/>
                </a:srgbClr>
              </a:gs>
              <a:gs pos="16500">
                <a:srgbClr val="F952A0">
                  <a:alpha val="73200"/>
                </a:srgbClr>
              </a:gs>
              <a:gs pos="18500">
                <a:srgbClr val="FEE7F2">
                  <a:alpha val="74800"/>
                </a:srgbClr>
              </a:gs>
              <a:gs pos="39500">
                <a:srgbClr val="F8B049">
                  <a:alpha val="91600"/>
                </a:srgbClr>
              </a:gs>
              <a:gs pos="43500">
                <a:srgbClr val="F8B049">
                  <a:alpha val="94800"/>
                </a:srgbClr>
              </a:gs>
              <a:gs pos="50000">
                <a:srgbClr val="FC9FCB"/>
              </a:gs>
              <a:gs pos="56500">
                <a:srgbClr val="F8B049">
                  <a:alpha val="94800"/>
                </a:srgbClr>
              </a:gs>
              <a:gs pos="60501">
                <a:srgbClr val="F8B049">
                  <a:alpha val="91600"/>
                </a:srgbClr>
              </a:gs>
              <a:gs pos="81500">
                <a:srgbClr val="FEE7F2">
                  <a:alpha val="74800"/>
                </a:srgbClr>
              </a:gs>
              <a:gs pos="83500">
                <a:srgbClr val="F952A0">
                  <a:alpha val="73200"/>
                </a:srgbClr>
              </a:gs>
              <a:gs pos="84500">
                <a:srgbClr val="C50849">
                  <a:alpha val="72400"/>
                </a:srgbClr>
              </a:gs>
              <a:gs pos="91001">
                <a:srgbClr val="B43E85">
                  <a:alpha val="67200"/>
                </a:srgbClr>
              </a:gs>
              <a:gs pos="100000">
                <a:srgbClr val="F8B049">
                  <a:alpha val="60001"/>
                </a:srgbClr>
              </a:gs>
            </a:gsLst>
            <a:lin ang="2700000" scaled="1"/>
          </a:gradFill>
          <a:ln>
            <a:noFill/>
          </a:ln>
          <a:effectLst/>
          <a:scene3d>
            <a:camera prst="legacyPerspectiveBottom"/>
            <a:lightRig rig="legacyFlat3" dir="b"/>
          </a:scene3d>
          <a:sp3d extrusionH="430200" prstMaterial="legacyMatte">
            <a:bevelT w="13500" h="13500" prst="angle"/>
            <a:bevelB w="13500" h="13500" prst="angle"/>
            <a:extrusionClr>
              <a:srgbClr val="FC9FCB"/>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50000"/>
              </a:spcBef>
              <a:defRPr/>
            </a:pPr>
            <a:r>
              <a:rPr lang="en-US" altLang="en-US" sz="2800">
                <a:solidFill>
                  <a:schemeClr val="tx2"/>
                </a:solidFill>
                <a:effectLst>
                  <a:outerShdw blurRad="38100" dist="38100" dir="2700000" algn="tl">
                    <a:srgbClr val="FFFFFF"/>
                  </a:outerShdw>
                </a:effectLst>
              </a:rPr>
              <a:t>Carboniferous - The Age of Coal</a:t>
            </a:r>
            <a:endParaRPr lang="en-US" altLang="en-US" sz="2800">
              <a:solidFill>
                <a:srgbClr val="9E70FF"/>
              </a:solidFill>
              <a:effectLst>
                <a:outerShdw blurRad="38100" dist="38100" dir="2700000" algn="tl">
                  <a:srgbClr val="000000"/>
                </a:outerShdw>
              </a:effectLst>
            </a:endParaRPr>
          </a:p>
        </p:txBody>
      </p:sp>
      <p:sp>
        <p:nvSpPr>
          <p:cNvPr id="38920" name="Rectangle 4"/>
          <p:cNvSpPr>
            <a:spLocks noChangeArrowheads="1"/>
          </p:cNvSpPr>
          <p:nvPr/>
        </p:nvSpPr>
        <p:spPr bwMode="auto">
          <a:xfrm>
            <a:off x="5486400" y="6400800"/>
            <a:ext cx="3246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400" i="1"/>
              <a:t>http://earthsci.org/energy/coal2/peat.gif</a:t>
            </a:r>
          </a:p>
        </p:txBody>
      </p:sp>
      <p:pic>
        <p:nvPicPr>
          <p:cNvPr id="389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5257800" cy="3124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6" name="Text Box 6"/>
          <p:cNvSpPr txBox="1">
            <a:spLocks noChangeArrowheads="1"/>
          </p:cNvSpPr>
          <p:nvPr/>
        </p:nvSpPr>
        <p:spPr bwMode="auto">
          <a:xfrm>
            <a:off x="5638800" y="1822450"/>
            <a:ext cx="3276600" cy="1917700"/>
          </a:xfrm>
          <a:prstGeom prst="rect">
            <a:avLst/>
          </a:prstGeom>
          <a:noFill/>
          <a:ln>
            <a:noFill/>
          </a:ln>
          <a:effectLst/>
          <a:extLst>
            <a:ext uri="{909E8E84-426E-40DD-AFC4-6F175D3DCCD1}">
              <a14:hiddenFill xmlns:a14="http://schemas.microsoft.com/office/drawing/2010/main">
                <a:gradFill rotWithShape="0">
                  <a:gsLst>
                    <a:gs pos="0">
                      <a:srgbClr val="A3FFDC">
                        <a:alpha val="42999"/>
                      </a:srgbClr>
                    </a:gs>
                    <a:gs pos="100000">
                      <a:srgbClr val="008000">
                        <a:alpha val="62000"/>
                      </a:srgbClr>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a:solidFill>
                  <a:srgbClr val="005700"/>
                </a:solidFill>
                <a:effectLst>
                  <a:outerShdw blurRad="38100" dist="38100" dir="2700000" algn="tl">
                    <a:srgbClr val="000000"/>
                  </a:outerShdw>
                </a:effectLst>
              </a:rPr>
              <a:t>Most of Earth’s economic reserves of coal were deposited in the Carboniferous and Permian Periods.</a:t>
            </a:r>
          </a:p>
        </p:txBody>
      </p:sp>
      <p:sp>
        <p:nvSpPr>
          <p:cNvPr id="271367" name="Text Box 7"/>
          <p:cNvSpPr txBox="1">
            <a:spLocks noChangeArrowheads="1"/>
          </p:cNvSpPr>
          <p:nvPr/>
        </p:nvSpPr>
        <p:spPr bwMode="auto">
          <a:xfrm>
            <a:off x="417513" y="4572000"/>
            <a:ext cx="5145087" cy="1311275"/>
          </a:xfrm>
          <a:prstGeom prst="rect">
            <a:avLst/>
          </a:prstGeom>
          <a:noFill/>
          <a:ln>
            <a:noFill/>
          </a:ln>
          <a:effectLst/>
          <a:extLst>
            <a:ext uri="{909E8E84-426E-40DD-AFC4-6F175D3DCCD1}">
              <a14:hiddenFill xmlns:a14="http://schemas.microsoft.com/office/drawing/2010/main">
                <a:gradFill rotWithShape="0">
                  <a:gsLst>
                    <a:gs pos="0">
                      <a:srgbClr val="A3FFDC">
                        <a:alpha val="42999"/>
                      </a:srgbClr>
                    </a:gs>
                    <a:gs pos="100000">
                      <a:srgbClr val="008000">
                        <a:alpha val="62000"/>
                      </a:srgbClr>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000" i="1">
                <a:solidFill>
                  <a:srgbClr val="005700"/>
                </a:solidFill>
                <a:effectLst>
                  <a:outerShdw blurRad="38100" dist="38100" dir="2700000" algn="tl">
                    <a:srgbClr val="000000"/>
                  </a:outerShdw>
                </a:effectLst>
              </a:rPr>
              <a:t>By dumb luck, most of these deposits are located in modern North America and Europe - a historical accident with obvious socio-economic consequences.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1366"/>
                                        </p:tgtEl>
                                        <p:attrNameLst>
                                          <p:attrName>style.visibility</p:attrName>
                                        </p:attrNameLst>
                                      </p:cBhvr>
                                      <p:to>
                                        <p:strVal val="visible"/>
                                      </p:to>
                                    </p:set>
                                    <p:animEffect transition="in" filter="fade">
                                      <p:cBhvr>
                                        <p:cTn id="7" dur="500"/>
                                        <p:tgtEl>
                                          <p:spTgt spid="271366"/>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71367"/>
                                        </p:tgtEl>
                                        <p:attrNameLst>
                                          <p:attrName>style.visibility</p:attrName>
                                        </p:attrNameLst>
                                      </p:cBhvr>
                                      <p:to>
                                        <p:strVal val="visible"/>
                                      </p:to>
                                    </p:set>
                                    <p:animEffect transition="in" filter="slide(fromBottom)">
                                      <p:cBhvr>
                                        <p:cTn id="11" dur="500"/>
                                        <p:tgtEl>
                                          <p:spTgt spid="271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6" grpId="0"/>
      <p:bldP spid="27136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0583" name="Text Box 7"/>
          <p:cNvSpPr txBox="1">
            <a:spLocks noChangeArrowheads="1"/>
          </p:cNvSpPr>
          <p:nvPr/>
        </p:nvSpPr>
        <p:spPr bwMode="auto">
          <a:xfrm>
            <a:off x="304800" y="228600"/>
            <a:ext cx="8458200" cy="28305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altLang="en-US"/>
              <a:t>Global climate change is also driven by paleogeography (the geography of the Earth of the past). The Earth’s continents move in relationship to each other over time, causing new seas and oceans to open and close. </a:t>
            </a:r>
          </a:p>
          <a:p>
            <a:pPr>
              <a:spcBef>
                <a:spcPct val="50000"/>
              </a:spcBef>
            </a:pPr>
            <a:r>
              <a:rPr lang="en-US" altLang="en-US"/>
              <a:t>The modern Earth is unusually cold compared to times in the past primarily because both poles are segregated from the temperate zones.</a:t>
            </a:r>
          </a:p>
        </p:txBody>
      </p:sp>
      <p:pic>
        <p:nvPicPr>
          <p:cNvPr id="40963" name="Picture 13" descr="southern_oce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3109913"/>
            <a:ext cx="334327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14" descr="arctic_ocean_sm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3086100"/>
            <a:ext cx="33909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80583">
                                            <p:txEl>
                                              <p:pRg st="0" end="0"/>
                                            </p:txEl>
                                          </p:spTgt>
                                        </p:tgtEl>
                                        <p:attrNameLst>
                                          <p:attrName>style.visibility</p:attrName>
                                        </p:attrNameLst>
                                      </p:cBhvr>
                                      <p:to>
                                        <p:strVal val="visible"/>
                                      </p:to>
                                    </p:set>
                                    <p:anim calcmode="lin" valueType="num">
                                      <p:cBhvr>
                                        <p:cTn id="7" dur="1000" fill="hold"/>
                                        <p:tgtEl>
                                          <p:spTgt spid="28058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8058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0583">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80583">
                                            <p:txEl>
                                              <p:pRg st="1" end="1"/>
                                            </p:txEl>
                                          </p:spTgt>
                                        </p:tgtEl>
                                        <p:attrNameLst>
                                          <p:attrName>style.visibility</p:attrName>
                                        </p:attrNameLst>
                                      </p:cBhvr>
                                      <p:to>
                                        <p:strVal val="visible"/>
                                      </p:to>
                                    </p:set>
                                    <p:anim calcmode="lin" valueType="num">
                                      <p:cBhvr>
                                        <p:cTn id="12" dur="1000" fill="hold"/>
                                        <p:tgtEl>
                                          <p:spTgt spid="280583">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28058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805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9218" name="Rectangle 11" descr="puffy_clouds_1"/>
          <p:cNvSpPr>
            <a:spLocks noChangeArrowheads="1"/>
          </p:cNvSpPr>
          <p:nvPr/>
        </p:nvSpPr>
        <p:spPr bwMode="auto">
          <a:xfrm>
            <a:off x="685800" y="1524000"/>
            <a:ext cx="7620000" cy="4191000"/>
          </a:xfrm>
          <a:prstGeom prst="rect">
            <a:avLst/>
          </a:prstGeom>
          <a:blipFill dpi="0" rotWithShape="0">
            <a:blip r:embed="rId3"/>
            <a:srcRect/>
            <a:tile tx="0" ty="0" sx="100000" sy="100000" flip="none" algn="tl"/>
          </a:blip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D7E1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9219" name="Text Box 10"/>
          <p:cNvSpPr txBox="1">
            <a:spLocks noChangeArrowheads="1"/>
          </p:cNvSpPr>
          <p:nvPr/>
        </p:nvSpPr>
        <p:spPr bwMode="auto">
          <a:xfrm>
            <a:off x="1143000" y="1905000"/>
            <a:ext cx="67818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altLang="en-US" sz="3200" b="1">
                <a:solidFill>
                  <a:srgbClr val="000066"/>
                </a:solidFill>
              </a:rPr>
              <a:t>Weather</a:t>
            </a:r>
            <a:r>
              <a:rPr lang="en-US" altLang="en-US"/>
              <a:t> - the physiochemical state of the atmosphere during any short period of time.</a:t>
            </a:r>
          </a:p>
          <a:p>
            <a:pPr>
              <a:spcBef>
                <a:spcPct val="50000"/>
              </a:spcBef>
            </a:pPr>
            <a:endParaRPr lang="en-US" altLang="en-US" sz="3200" b="1"/>
          </a:p>
          <a:p>
            <a:pPr>
              <a:spcBef>
                <a:spcPct val="50000"/>
              </a:spcBef>
            </a:pPr>
            <a:r>
              <a:rPr lang="en-US" altLang="en-US" sz="3200" b="1">
                <a:solidFill>
                  <a:srgbClr val="000066"/>
                </a:solidFill>
              </a:rPr>
              <a:t>Climate</a:t>
            </a:r>
            <a:r>
              <a:rPr lang="en-US" altLang="en-US" b="1"/>
              <a:t> </a:t>
            </a:r>
            <a:r>
              <a:rPr lang="en-US" altLang="en-US"/>
              <a:t>- the average physiochemical state of the atmosphere over the course of the year.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38594" name="Rectangle 2"/>
          <p:cNvSpPr>
            <a:spLocks noChangeArrowheads="1"/>
          </p:cNvSpPr>
          <p:nvPr/>
        </p:nvSpPr>
        <p:spPr bwMode="auto">
          <a:xfrm>
            <a:off x="77788" y="228600"/>
            <a:ext cx="8991600" cy="6096000"/>
          </a:xfrm>
          <a:prstGeom prst="rect">
            <a:avLst/>
          </a:prstGeom>
          <a:gradFill rotWithShape="0">
            <a:gsLst>
              <a:gs pos="0">
                <a:schemeClr val="accent1">
                  <a:alpha val="39999"/>
                </a:schemeClr>
              </a:gs>
              <a:gs pos="50000">
                <a:schemeClr val="bg1">
                  <a:alpha val="57001"/>
                </a:schemeClr>
              </a:gs>
              <a:gs pos="100000">
                <a:schemeClr val="accent1">
                  <a:alpha val="39999"/>
                </a:schemeClr>
              </a:gs>
            </a:gsLst>
            <a:lin ang="18900000" scaled="1"/>
          </a:gradFill>
          <a:ln w="3175">
            <a:solidFill>
              <a:srgbClr val="99CCFF">
                <a:alpha val="81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47107" name="Rectangle 3"/>
          <p:cNvSpPr>
            <a:spLocks noChangeArrowheads="1"/>
          </p:cNvSpPr>
          <p:nvPr/>
        </p:nvSpPr>
        <p:spPr bwMode="auto">
          <a:xfrm>
            <a:off x="3429000" y="25717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238596" name="Text Box 4"/>
          <p:cNvSpPr txBox="1">
            <a:spLocks noChangeArrowheads="1"/>
          </p:cNvSpPr>
          <p:nvPr/>
        </p:nvSpPr>
        <p:spPr bwMode="auto">
          <a:xfrm>
            <a:off x="420688" y="685800"/>
            <a:ext cx="8305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a:solidFill>
                  <a:schemeClr val="accent2"/>
                </a:solidFill>
                <a:effectLst>
                  <a:outerShdw blurRad="38100" dist="38100" dir="2700000" algn="tl">
                    <a:srgbClr val="000000"/>
                  </a:outerShdw>
                </a:effectLst>
              </a:rPr>
              <a:t>Pleistocene to Recent</a:t>
            </a:r>
            <a:endParaRPr lang="en-US" altLang="en-US" sz="2800"/>
          </a:p>
          <a:p>
            <a:pPr>
              <a:spcBef>
                <a:spcPct val="50000"/>
              </a:spcBef>
              <a:defRPr/>
            </a:pPr>
            <a:r>
              <a:rPr lang="en-US" altLang="en-US"/>
              <a:t>Recurrent ice ages. Small variations in orbital parameters caused cyclic glacial advance and retreat.</a:t>
            </a:r>
          </a:p>
        </p:txBody>
      </p:sp>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38400"/>
            <a:ext cx="28273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6"/>
          <p:cNvSpPr>
            <a:spLocks noChangeArrowheads="1"/>
          </p:cNvSpPr>
          <p:nvPr/>
        </p:nvSpPr>
        <p:spPr bwMode="auto">
          <a:xfrm>
            <a:off x="2438400" y="6583363"/>
            <a:ext cx="3352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200" i="1">
                <a:latin typeface="Times" charset="0"/>
              </a:rPr>
              <a:t>http://www.ngdc.noaa.gov/paleo/ctl/clisci100k.html</a:t>
            </a:r>
          </a:p>
        </p:txBody>
      </p:sp>
      <p:pic>
        <p:nvPicPr>
          <p:cNvPr id="471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514600"/>
            <a:ext cx="4751388" cy="3048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38596"/>
                                        </p:tgtEl>
                                        <p:attrNameLst>
                                          <p:attrName>style.visibility</p:attrName>
                                        </p:attrNameLst>
                                      </p:cBhvr>
                                      <p:to>
                                        <p:strVal val="visible"/>
                                      </p:to>
                                    </p:set>
                                    <p:animEffect transition="in" filter="slide(fromBottom)">
                                      <p:cBhvr>
                                        <p:cTn id="7" dur="500"/>
                                        <p:tgtEl>
                                          <p:spTgt spid="238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77825" y="304800"/>
            <a:ext cx="8382000" cy="6323013"/>
          </a:xfrm>
          <a:prstGeom prst="rect">
            <a:avLst/>
          </a:prstGeom>
          <a:solidFill>
            <a:schemeClr val="bg1">
              <a:alpha val="63921"/>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50179" name="Rectangle 3"/>
          <p:cNvSpPr>
            <a:spLocks noChangeArrowheads="1"/>
          </p:cNvSpPr>
          <p:nvPr/>
        </p:nvSpPr>
        <p:spPr bwMode="auto">
          <a:xfrm>
            <a:off x="2438400" y="6553200"/>
            <a:ext cx="41894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400" i="1">
                <a:latin typeface="Times" charset="0"/>
              </a:rPr>
              <a:t>http://www.pangaea.de/Projects/PKDB/PaleoAtlas.html</a:t>
            </a:r>
          </a:p>
        </p:txBody>
      </p:sp>
      <p:sp>
        <p:nvSpPr>
          <p:cNvPr id="50180" name="Rectangle 4"/>
          <p:cNvSpPr>
            <a:spLocks noChangeArrowheads="1"/>
          </p:cNvSpPr>
          <p:nvPr/>
        </p:nvSpPr>
        <p:spPr bwMode="auto">
          <a:xfrm>
            <a:off x="685800" y="457200"/>
            <a:ext cx="4267200" cy="487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pic>
        <p:nvPicPr>
          <p:cNvPr id="50181" name="Picture 5" descr="frenzel_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0"/>
            <a:ext cx="38576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5222" name="Group 6"/>
          <p:cNvGrpSpPr>
            <a:grpSpLocks/>
          </p:cNvGrpSpPr>
          <p:nvPr/>
        </p:nvGrpSpPr>
        <p:grpSpPr bwMode="auto">
          <a:xfrm>
            <a:off x="1435100" y="2206625"/>
            <a:ext cx="2603500" cy="2136775"/>
            <a:chOff x="788" y="1478"/>
            <a:chExt cx="1640" cy="1346"/>
          </a:xfrm>
        </p:grpSpPr>
        <p:sp>
          <p:nvSpPr>
            <p:cNvPr id="50184" name="Freeform 7"/>
            <p:cNvSpPr>
              <a:spLocks/>
            </p:cNvSpPr>
            <p:nvPr/>
          </p:nvSpPr>
          <p:spPr bwMode="auto">
            <a:xfrm>
              <a:off x="788" y="1478"/>
              <a:ext cx="1640" cy="1170"/>
            </a:xfrm>
            <a:custGeom>
              <a:avLst/>
              <a:gdLst>
                <a:gd name="T0" fmla="*/ 92 w 1640"/>
                <a:gd name="T1" fmla="*/ 384 h 1170"/>
                <a:gd name="T2" fmla="*/ 125 w 1640"/>
                <a:gd name="T3" fmla="*/ 393 h 1170"/>
                <a:gd name="T4" fmla="*/ 203 w 1640"/>
                <a:gd name="T5" fmla="*/ 435 h 1170"/>
                <a:gd name="T6" fmla="*/ 242 w 1640"/>
                <a:gd name="T7" fmla="*/ 408 h 1170"/>
                <a:gd name="T8" fmla="*/ 305 w 1640"/>
                <a:gd name="T9" fmla="*/ 384 h 1170"/>
                <a:gd name="T10" fmla="*/ 317 w 1640"/>
                <a:gd name="T11" fmla="*/ 423 h 1170"/>
                <a:gd name="T12" fmla="*/ 260 w 1640"/>
                <a:gd name="T13" fmla="*/ 456 h 1170"/>
                <a:gd name="T14" fmla="*/ 236 w 1640"/>
                <a:gd name="T15" fmla="*/ 501 h 1170"/>
                <a:gd name="T16" fmla="*/ 269 w 1640"/>
                <a:gd name="T17" fmla="*/ 549 h 1170"/>
                <a:gd name="T18" fmla="*/ 203 w 1640"/>
                <a:gd name="T19" fmla="*/ 564 h 1170"/>
                <a:gd name="T20" fmla="*/ 203 w 1640"/>
                <a:gd name="T21" fmla="*/ 621 h 1170"/>
                <a:gd name="T22" fmla="*/ 221 w 1640"/>
                <a:gd name="T23" fmla="*/ 654 h 1170"/>
                <a:gd name="T24" fmla="*/ 149 w 1640"/>
                <a:gd name="T25" fmla="*/ 651 h 1170"/>
                <a:gd name="T26" fmla="*/ 182 w 1640"/>
                <a:gd name="T27" fmla="*/ 690 h 1170"/>
                <a:gd name="T28" fmla="*/ 260 w 1640"/>
                <a:gd name="T29" fmla="*/ 810 h 1170"/>
                <a:gd name="T30" fmla="*/ 338 w 1640"/>
                <a:gd name="T31" fmla="*/ 849 h 1170"/>
                <a:gd name="T32" fmla="*/ 476 w 1640"/>
                <a:gd name="T33" fmla="*/ 957 h 1170"/>
                <a:gd name="T34" fmla="*/ 518 w 1640"/>
                <a:gd name="T35" fmla="*/ 990 h 1170"/>
                <a:gd name="T36" fmla="*/ 548 w 1640"/>
                <a:gd name="T37" fmla="*/ 1014 h 1170"/>
                <a:gd name="T38" fmla="*/ 686 w 1640"/>
                <a:gd name="T39" fmla="*/ 1065 h 1170"/>
                <a:gd name="T40" fmla="*/ 743 w 1640"/>
                <a:gd name="T41" fmla="*/ 1107 h 1170"/>
                <a:gd name="T42" fmla="*/ 884 w 1640"/>
                <a:gd name="T43" fmla="*/ 1167 h 1170"/>
                <a:gd name="T44" fmla="*/ 962 w 1640"/>
                <a:gd name="T45" fmla="*/ 1113 h 1170"/>
                <a:gd name="T46" fmla="*/ 1124 w 1640"/>
                <a:gd name="T47" fmla="*/ 1047 h 1170"/>
                <a:gd name="T48" fmla="*/ 1250 w 1640"/>
                <a:gd name="T49" fmla="*/ 1008 h 1170"/>
                <a:gd name="T50" fmla="*/ 1118 w 1640"/>
                <a:gd name="T51" fmla="*/ 1116 h 1170"/>
                <a:gd name="T52" fmla="*/ 1202 w 1640"/>
                <a:gd name="T53" fmla="*/ 1134 h 1170"/>
                <a:gd name="T54" fmla="*/ 1379 w 1640"/>
                <a:gd name="T55" fmla="*/ 1035 h 1170"/>
                <a:gd name="T56" fmla="*/ 1478 w 1640"/>
                <a:gd name="T57" fmla="*/ 993 h 1170"/>
                <a:gd name="T58" fmla="*/ 1388 w 1640"/>
                <a:gd name="T59" fmla="*/ 975 h 1170"/>
                <a:gd name="T60" fmla="*/ 1415 w 1640"/>
                <a:gd name="T61" fmla="*/ 915 h 1170"/>
                <a:gd name="T62" fmla="*/ 1445 w 1640"/>
                <a:gd name="T63" fmla="*/ 867 h 1170"/>
                <a:gd name="T64" fmla="*/ 1496 w 1640"/>
                <a:gd name="T65" fmla="*/ 798 h 1170"/>
                <a:gd name="T66" fmla="*/ 1607 w 1640"/>
                <a:gd name="T67" fmla="*/ 645 h 1170"/>
                <a:gd name="T68" fmla="*/ 1619 w 1640"/>
                <a:gd name="T69" fmla="*/ 459 h 1170"/>
                <a:gd name="T70" fmla="*/ 1610 w 1640"/>
                <a:gd name="T71" fmla="*/ 396 h 1170"/>
                <a:gd name="T72" fmla="*/ 1553 w 1640"/>
                <a:gd name="T73" fmla="*/ 336 h 1170"/>
                <a:gd name="T74" fmla="*/ 1397 w 1640"/>
                <a:gd name="T75" fmla="*/ 219 h 1170"/>
                <a:gd name="T76" fmla="*/ 1301 w 1640"/>
                <a:gd name="T77" fmla="*/ 153 h 1170"/>
                <a:gd name="T78" fmla="*/ 1256 w 1640"/>
                <a:gd name="T79" fmla="*/ 120 h 1170"/>
                <a:gd name="T80" fmla="*/ 1217 w 1640"/>
                <a:gd name="T81" fmla="*/ 69 h 1170"/>
                <a:gd name="T82" fmla="*/ 1110 w 1640"/>
                <a:gd name="T83" fmla="*/ 30 h 1170"/>
                <a:gd name="T84" fmla="*/ 786 w 1640"/>
                <a:gd name="T85" fmla="*/ 18 h 1170"/>
                <a:gd name="T86" fmla="*/ 636 w 1640"/>
                <a:gd name="T87" fmla="*/ 78 h 1170"/>
                <a:gd name="T88" fmla="*/ 524 w 1640"/>
                <a:gd name="T89" fmla="*/ 135 h 1170"/>
                <a:gd name="T90" fmla="*/ 388 w 1640"/>
                <a:gd name="T91" fmla="*/ 236 h 1170"/>
                <a:gd name="T92" fmla="*/ 299 w 1640"/>
                <a:gd name="T93" fmla="*/ 228 h 1170"/>
                <a:gd name="T94" fmla="*/ 221 w 1640"/>
                <a:gd name="T95" fmla="*/ 231 h 1170"/>
                <a:gd name="T96" fmla="*/ 218 w 1640"/>
                <a:gd name="T97" fmla="*/ 285 h 1170"/>
                <a:gd name="T98" fmla="*/ 128 w 1640"/>
                <a:gd name="T99" fmla="*/ 303 h 1170"/>
                <a:gd name="T100" fmla="*/ 5 w 1640"/>
                <a:gd name="T101" fmla="*/ 357 h 1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40" h="1170">
                  <a:moveTo>
                    <a:pt x="23" y="375"/>
                  </a:moveTo>
                  <a:cubicBezTo>
                    <a:pt x="31" y="380"/>
                    <a:pt x="50" y="387"/>
                    <a:pt x="50" y="387"/>
                  </a:cubicBezTo>
                  <a:cubicBezTo>
                    <a:pt x="64" y="386"/>
                    <a:pt x="78" y="386"/>
                    <a:pt x="92" y="384"/>
                  </a:cubicBezTo>
                  <a:cubicBezTo>
                    <a:pt x="98" y="383"/>
                    <a:pt x="110" y="378"/>
                    <a:pt x="110" y="378"/>
                  </a:cubicBezTo>
                  <a:cubicBezTo>
                    <a:pt x="113" y="380"/>
                    <a:pt x="116" y="381"/>
                    <a:pt x="119" y="384"/>
                  </a:cubicBezTo>
                  <a:cubicBezTo>
                    <a:pt x="122" y="387"/>
                    <a:pt x="122" y="391"/>
                    <a:pt x="125" y="393"/>
                  </a:cubicBezTo>
                  <a:cubicBezTo>
                    <a:pt x="134" y="400"/>
                    <a:pt x="152" y="402"/>
                    <a:pt x="161" y="408"/>
                  </a:cubicBezTo>
                  <a:cubicBezTo>
                    <a:pt x="182" y="422"/>
                    <a:pt x="172" y="418"/>
                    <a:pt x="188" y="423"/>
                  </a:cubicBezTo>
                  <a:cubicBezTo>
                    <a:pt x="189" y="424"/>
                    <a:pt x="197" y="440"/>
                    <a:pt x="203" y="435"/>
                  </a:cubicBezTo>
                  <a:cubicBezTo>
                    <a:pt x="215" y="426"/>
                    <a:pt x="196" y="421"/>
                    <a:pt x="212" y="414"/>
                  </a:cubicBezTo>
                  <a:cubicBezTo>
                    <a:pt x="218" y="411"/>
                    <a:pt x="226" y="412"/>
                    <a:pt x="233" y="411"/>
                  </a:cubicBezTo>
                  <a:cubicBezTo>
                    <a:pt x="236" y="410"/>
                    <a:pt x="240" y="410"/>
                    <a:pt x="242" y="408"/>
                  </a:cubicBezTo>
                  <a:cubicBezTo>
                    <a:pt x="245" y="406"/>
                    <a:pt x="245" y="401"/>
                    <a:pt x="248" y="399"/>
                  </a:cubicBezTo>
                  <a:cubicBezTo>
                    <a:pt x="257" y="394"/>
                    <a:pt x="277" y="393"/>
                    <a:pt x="287" y="390"/>
                  </a:cubicBezTo>
                  <a:cubicBezTo>
                    <a:pt x="293" y="388"/>
                    <a:pt x="300" y="388"/>
                    <a:pt x="305" y="384"/>
                  </a:cubicBezTo>
                  <a:cubicBezTo>
                    <a:pt x="311" y="380"/>
                    <a:pt x="323" y="372"/>
                    <a:pt x="323" y="372"/>
                  </a:cubicBezTo>
                  <a:cubicBezTo>
                    <a:pt x="318" y="386"/>
                    <a:pt x="328" y="383"/>
                    <a:pt x="332" y="396"/>
                  </a:cubicBezTo>
                  <a:cubicBezTo>
                    <a:pt x="327" y="404"/>
                    <a:pt x="321" y="414"/>
                    <a:pt x="317" y="423"/>
                  </a:cubicBezTo>
                  <a:cubicBezTo>
                    <a:pt x="314" y="429"/>
                    <a:pt x="316" y="437"/>
                    <a:pt x="311" y="441"/>
                  </a:cubicBezTo>
                  <a:cubicBezTo>
                    <a:pt x="301" y="448"/>
                    <a:pt x="284" y="465"/>
                    <a:pt x="284" y="465"/>
                  </a:cubicBezTo>
                  <a:cubicBezTo>
                    <a:pt x="276" y="454"/>
                    <a:pt x="273" y="452"/>
                    <a:pt x="260" y="456"/>
                  </a:cubicBezTo>
                  <a:cubicBezTo>
                    <a:pt x="255" y="470"/>
                    <a:pt x="247" y="468"/>
                    <a:pt x="233" y="471"/>
                  </a:cubicBezTo>
                  <a:cubicBezTo>
                    <a:pt x="225" y="483"/>
                    <a:pt x="225" y="487"/>
                    <a:pt x="239" y="492"/>
                  </a:cubicBezTo>
                  <a:cubicBezTo>
                    <a:pt x="238" y="495"/>
                    <a:pt x="238" y="499"/>
                    <a:pt x="236" y="501"/>
                  </a:cubicBezTo>
                  <a:cubicBezTo>
                    <a:pt x="234" y="503"/>
                    <a:pt x="228" y="501"/>
                    <a:pt x="227" y="504"/>
                  </a:cubicBezTo>
                  <a:cubicBezTo>
                    <a:pt x="225" y="512"/>
                    <a:pt x="247" y="519"/>
                    <a:pt x="251" y="522"/>
                  </a:cubicBezTo>
                  <a:cubicBezTo>
                    <a:pt x="257" y="531"/>
                    <a:pt x="263" y="540"/>
                    <a:pt x="269" y="549"/>
                  </a:cubicBezTo>
                  <a:cubicBezTo>
                    <a:pt x="271" y="552"/>
                    <a:pt x="275" y="558"/>
                    <a:pt x="275" y="558"/>
                  </a:cubicBezTo>
                  <a:cubicBezTo>
                    <a:pt x="257" y="564"/>
                    <a:pt x="248" y="556"/>
                    <a:pt x="227" y="570"/>
                  </a:cubicBezTo>
                  <a:cubicBezTo>
                    <a:pt x="220" y="590"/>
                    <a:pt x="214" y="568"/>
                    <a:pt x="203" y="564"/>
                  </a:cubicBezTo>
                  <a:cubicBezTo>
                    <a:pt x="193" y="567"/>
                    <a:pt x="193" y="565"/>
                    <a:pt x="188" y="576"/>
                  </a:cubicBezTo>
                  <a:cubicBezTo>
                    <a:pt x="185" y="582"/>
                    <a:pt x="182" y="594"/>
                    <a:pt x="182" y="594"/>
                  </a:cubicBezTo>
                  <a:cubicBezTo>
                    <a:pt x="186" y="616"/>
                    <a:pt x="181" y="606"/>
                    <a:pt x="203" y="621"/>
                  </a:cubicBezTo>
                  <a:cubicBezTo>
                    <a:pt x="206" y="623"/>
                    <a:pt x="212" y="627"/>
                    <a:pt x="212" y="627"/>
                  </a:cubicBezTo>
                  <a:cubicBezTo>
                    <a:pt x="214" y="633"/>
                    <a:pt x="216" y="639"/>
                    <a:pt x="218" y="645"/>
                  </a:cubicBezTo>
                  <a:cubicBezTo>
                    <a:pt x="219" y="648"/>
                    <a:pt x="221" y="654"/>
                    <a:pt x="221" y="654"/>
                  </a:cubicBezTo>
                  <a:cubicBezTo>
                    <a:pt x="218" y="655"/>
                    <a:pt x="215" y="658"/>
                    <a:pt x="212" y="657"/>
                  </a:cubicBezTo>
                  <a:cubicBezTo>
                    <a:pt x="189" y="649"/>
                    <a:pt x="177" y="632"/>
                    <a:pt x="152" y="627"/>
                  </a:cubicBezTo>
                  <a:cubicBezTo>
                    <a:pt x="128" y="632"/>
                    <a:pt x="131" y="639"/>
                    <a:pt x="149" y="651"/>
                  </a:cubicBezTo>
                  <a:cubicBezTo>
                    <a:pt x="151" y="654"/>
                    <a:pt x="152" y="657"/>
                    <a:pt x="155" y="660"/>
                  </a:cubicBezTo>
                  <a:cubicBezTo>
                    <a:pt x="158" y="663"/>
                    <a:pt x="162" y="663"/>
                    <a:pt x="164" y="666"/>
                  </a:cubicBezTo>
                  <a:cubicBezTo>
                    <a:pt x="172" y="676"/>
                    <a:pt x="170" y="682"/>
                    <a:pt x="182" y="690"/>
                  </a:cubicBezTo>
                  <a:cubicBezTo>
                    <a:pt x="185" y="698"/>
                    <a:pt x="190" y="728"/>
                    <a:pt x="197" y="735"/>
                  </a:cubicBezTo>
                  <a:cubicBezTo>
                    <a:pt x="211" y="749"/>
                    <a:pt x="222" y="764"/>
                    <a:pt x="233" y="780"/>
                  </a:cubicBezTo>
                  <a:cubicBezTo>
                    <a:pt x="241" y="792"/>
                    <a:pt x="246" y="805"/>
                    <a:pt x="260" y="810"/>
                  </a:cubicBezTo>
                  <a:cubicBezTo>
                    <a:pt x="274" y="789"/>
                    <a:pt x="282" y="816"/>
                    <a:pt x="293" y="825"/>
                  </a:cubicBezTo>
                  <a:cubicBezTo>
                    <a:pt x="298" y="829"/>
                    <a:pt x="305" y="831"/>
                    <a:pt x="311" y="834"/>
                  </a:cubicBezTo>
                  <a:cubicBezTo>
                    <a:pt x="320" y="839"/>
                    <a:pt x="338" y="849"/>
                    <a:pt x="338" y="849"/>
                  </a:cubicBezTo>
                  <a:cubicBezTo>
                    <a:pt x="355" y="874"/>
                    <a:pt x="379" y="885"/>
                    <a:pt x="407" y="894"/>
                  </a:cubicBezTo>
                  <a:cubicBezTo>
                    <a:pt x="415" y="907"/>
                    <a:pt x="426" y="913"/>
                    <a:pt x="440" y="918"/>
                  </a:cubicBezTo>
                  <a:cubicBezTo>
                    <a:pt x="454" y="932"/>
                    <a:pt x="460" y="948"/>
                    <a:pt x="476" y="957"/>
                  </a:cubicBezTo>
                  <a:cubicBezTo>
                    <a:pt x="485" y="962"/>
                    <a:pt x="494" y="969"/>
                    <a:pt x="503" y="975"/>
                  </a:cubicBezTo>
                  <a:cubicBezTo>
                    <a:pt x="506" y="977"/>
                    <a:pt x="512" y="981"/>
                    <a:pt x="512" y="981"/>
                  </a:cubicBezTo>
                  <a:cubicBezTo>
                    <a:pt x="514" y="984"/>
                    <a:pt x="515" y="988"/>
                    <a:pt x="518" y="990"/>
                  </a:cubicBezTo>
                  <a:cubicBezTo>
                    <a:pt x="520" y="992"/>
                    <a:pt x="525" y="991"/>
                    <a:pt x="527" y="993"/>
                  </a:cubicBezTo>
                  <a:cubicBezTo>
                    <a:pt x="529" y="995"/>
                    <a:pt x="528" y="1000"/>
                    <a:pt x="530" y="1002"/>
                  </a:cubicBezTo>
                  <a:cubicBezTo>
                    <a:pt x="535" y="1007"/>
                    <a:pt x="542" y="1010"/>
                    <a:pt x="548" y="1014"/>
                  </a:cubicBezTo>
                  <a:cubicBezTo>
                    <a:pt x="551" y="1016"/>
                    <a:pt x="557" y="1020"/>
                    <a:pt x="557" y="1020"/>
                  </a:cubicBezTo>
                  <a:cubicBezTo>
                    <a:pt x="571" y="1041"/>
                    <a:pt x="642" y="1051"/>
                    <a:pt x="668" y="1059"/>
                  </a:cubicBezTo>
                  <a:cubicBezTo>
                    <a:pt x="674" y="1061"/>
                    <a:pt x="681" y="1061"/>
                    <a:pt x="686" y="1065"/>
                  </a:cubicBezTo>
                  <a:cubicBezTo>
                    <a:pt x="689" y="1067"/>
                    <a:pt x="692" y="1070"/>
                    <a:pt x="695" y="1071"/>
                  </a:cubicBezTo>
                  <a:cubicBezTo>
                    <a:pt x="701" y="1074"/>
                    <a:pt x="713" y="1077"/>
                    <a:pt x="713" y="1077"/>
                  </a:cubicBezTo>
                  <a:cubicBezTo>
                    <a:pt x="725" y="1086"/>
                    <a:pt x="734" y="1095"/>
                    <a:pt x="743" y="1107"/>
                  </a:cubicBezTo>
                  <a:cubicBezTo>
                    <a:pt x="747" y="1119"/>
                    <a:pt x="748" y="1139"/>
                    <a:pt x="755" y="1149"/>
                  </a:cubicBezTo>
                  <a:cubicBezTo>
                    <a:pt x="765" y="1164"/>
                    <a:pt x="798" y="1165"/>
                    <a:pt x="812" y="1170"/>
                  </a:cubicBezTo>
                  <a:cubicBezTo>
                    <a:pt x="836" y="1169"/>
                    <a:pt x="860" y="1169"/>
                    <a:pt x="884" y="1167"/>
                  </a:cubicBezTo>
                  <a:cubicBezTo>
                    <a:pt x="890" y="1166"/>
                    <a:pt x="902" y="1161"/>
                    <a:pt x="902" y="1161"/>
                  </a:cubicBezTo>
                  <a:cubicBezTo>
                    <a:pt x="912" y="1151"/>
                    <a:pt x="924" y="1137"/>
                    <a:pt x="935" y="1128"/>
                  </a:cubicBezTo>
                  <a:cubicBezTo>
                    <a:pt x="943" y="1122"/>
                    <a:pt x="962" y="1113"/>
                    <a:pt x="962" y="1113"/>
                  </a:cubicBezTo>
                  <a:cubicBezTo>
                    <a:pt x="1008" y="1121"/>
                    <a:pt x="986" y="1118"/>
                    <a:pt x="1028" y="1122"/>
                  </a:cubicBezTo>
                  <a:cubicBezTo>
                    <a:pt x="1054" y="1120"/>
                    <a:pt x="1069" y="1120"/>
                    <a:pt x="1091" y="1113"/>
                  </a:cubicBezTo>
                  <a:cubicBezTo>
                    <a:pt x="1109" y="1095"/>
                    <a:pt x="1114" y="1070"/>
                    <a:pt x="1124" y="1047"/>
                  </a:cubicBezTo>
                  <a:cubicBezTo>
                    <a:pt x="1127" y="1041"/>
                    <a:pt x="1129" y="1026"/>
                    <a:pt x="1136" y="1020"/>
                  </a:cubicBezTo>
                  <a:cubicBezTo>
                    <a:pt x="1151" y="1008"/>
                    <a:pt x="1179" y="1007"/>
                    <a:pt x="1196" y="1005"/>
                  </a:cubicBezTo>
                  <a:cubicBezTo>
                    <a:pt x="1214" y="1000"/>
                    <a:pt x="1232" y="1002"/>
                    <a:pt x="1250" y="1008"/>
                  </a:cubicBezTo>
                  <a:cubicBezTo>
                    <a:pt x="1246" y="1043"/>
                    <a:pt x="1234" y="1044"/>
                    <a:pt x="1202" y="1050"/>
                  </a:cubicBezTo>
                  <a:cubicBezTo>
                    <a:pt x="1185" y="1061"/>
                    <a:pt x="1178" y="1080"/>
                    <a:pt x="1163" y="1092"/>
                  </a:cubicBezTo>
                  <a:cubicBezTo>
                    <a:pt x="1150" y="1102"/>
                    <a:pt x="1132" y="1107"/>
                    <a:pt x="1118" y="1116"/>
                  </a:cubicBezTo>
                  <a:cubicBezTo>
                    <a:pt x="1113" y="1132"/>
                    <a:pt x="1119" y="1152"/>
                    <a:pt x="1136" y="1158"/>
                  </a:cubicBezTo>
                  <a:cubicBezTo>
                    <a:pt x="1140" y="1158"/>
                    <a:pt x="1166" y="1157"/>
                    <a:pt x="1175" y="1152"/>
                  </a:cubicBezTo>
                  <a:cubicBezTo>
                    <a:pt x="1184" y="1147"/>
                    <a:pt x="1202" y="1134"/>
                    <a:pt x="1202" y="1134"/>
                  </a:cubicBezTo>
                  <a:cubicBezTo>
                    <a:pt x="1209" y="1123"/>
                    <a:pt x="1221" y="1111"/>
                    <a:pt x="1232" y="1104"/>
                  </a:cubicBezTo>
                  <a:cubicBezTo>
                    <a:pt x="1235" y="1100"/>
                    <a:pt x="1253" y="1063"/>
                    <a:pt x="1259" y="1059"/>
                  </a:cubicBezTo>
                  <a:cubicBezTo>
                    <a:pt x="1291" y="1039"/>
                    <a:pt x="1345" y="1037"/>
                    <a:pt x="1379" y="1035"/>
                  </a:cubicBezTo>
                  <a:cubicBezTo>
                    <a:pt x="1416" y="1028"/>
                    <a:pt x="1399" y="1030"/>
                    <a:pt x="1430" y="1026"/>
                  </a:cubicBezTo>
                  <a:cubicBezTo>
                    <a:pt x="1451" y="1019"/>
                    <a:pt x="1443" y="1024"/>
                    <a:pt x="1457" y="1014"/>
                  </a:cubicBezTo>
                  <a:cubicBezTo>
                    <a:pt x="1464" y="1003"/>
                    <a:pt x="1471" y="1004"/>
                    <a:pt x="1478" y="993"/>
                  </a:cubicBezTo>
                  <a:cubicBezTo>
                    <a:pt x="1475" y="969"/>
                    <a:pt x="1478" y="967"/>
                    <a:pt x="1457" y="960"/>
                  </a:cubicBezTo>
                  <a:cubicBezTo>
                    <a:pt x="1433" y="963"/>
                    <a:pt x="1421" y="969"/>
                    <a:pt x="1397" y="972"/>
                  </a:cubicBezTo>
                  <a:cubicBezTo>
                    <a:pt x="1394" y="973"/>
                    <a:pt x="1389" y="978"/>
                    <a:pt x="1388" y="975"/>
                  </a:cubicBezTo>
                  <a:cubicBezTo>
                    <a:pt x="1386" y="972"/>
                    <a:pt x="1391" y="969"/>
                    <a:pt x="1394" y="966"/>
                  </a:cubicBezTo>
                  <a:cubicBezTo>
                    <a:pt x="1406" y="954"/>
                    <a:pt x="1415" y="950"/>
                    <a:pt x="1421" y="933"/>
                  </a:cubicBezTo>
                  <a:cubicBezTo>
                    <a:pt x="1419" y="927"/>
                    <a:pt x="1417" y="921"/>
                    <a:pt x="1415" y="915"/>
                  </a:cubicBezTo>
                  <a:cubicBezTo>
                    <a:pt x="1414" y="912"/>
                    <a:pt x="1412" y="906"/>
                    <a:pt x="1412" y="906"/>
                  </a:cubicBezTo>
                  <a:cubicBezTo>
                    <a:pt x="1416" y="894"/>
                    <a:pt x="1428" y="883"/>
                    <a:pt x="1439" y="876"/>
                  </a:cubicBezTo>
                  <a:cubicBezTo>
                    <a:pt x="1441" y="873"/>
                    <a:pt x="1442" y="870"/>
                    <a:pt x="1445" y="867"/>
                  </a:cubicBezTo>
                  <a:cubicBezTo>
                    <a:pt x="1448" y="864"/>
                    <a:pt x="1452" y="864"/>
                    <a:pt x="1454" y="861"/>
                  </a:cubicBezTo>
                  <a:cubicBezTo>
                    <a:pt x="1465" y="849"/>
                    <a:pt x="1467" y="838"/>
                    <a:pt x="1475" y="825"/>
                  </a:cubicBezTo>
                  <a:cubicBezTo>
                    <a:pt x="1478" y="805"/>
                    <a:pt x="1478" y="804"/>
                    <a:pt x="1496" y="798"/>
                  </a:cubicBezTo>
                  <a:cubicBezTo>
                    <a:pt x="1500" y="787"/>
                    <a:pt x="1507" y="784"/>
                    <a:pt x="1514" y="774"/>
                  </a:cubicBezTo>
                  <a:cubicBezTo>
                    <a:pt x="1522" y="740"/>
                    <a:pt x="1540" y="748"/>
                    <a:pt x="1566" y="716"/>
                  </a:cubicBezTo>
                  <a:cubicBezTo>
                    <a:pt x="1574" y="704"/>
                    <a:pt x="1597" y="655"/>
                    <a:pt x="1607" y="645"/>
                  </a:cubicBezTo>
                  <a:cubicBezTo>
                    <a:pt x="1612" y="631"/>
                    <a:pt x="1622" y="613"/>
                    <a:pt x="1631" y="600"/>
                  </a:cubicBezTo>
                  <a:cubicBezTo>
                    <a:pt x="1634" y="590"/>
                    <a:pt x="1640" y="570"/>
                    <a:pt x="1640" y="570"/>
                  </a:cubicBezTo>
                  <a:cubicBezTo>
                    <a:pt x="1638" y="529"/>
                    <a:pt x="1632" y="497"/>
                    <a:pt x="1619" y="459"/>
                  </a:cubicBezTo>
                  <a:cubicBezTo>
                    <a:pt x="1620" y="451"/>
                    <a:pt x="1619" y="442"/>
                    <a:pt x="1622" y="435"/>
                  </a:cubicBezTo>
                  <a:cubicBezTo>
                    <a:pt x="1623" y="432"/>
                    <a:pt x="1631" y="435"/>
                    <a:pt x="1631" y="432"/>
                  </a:cubicBezTo>
                  <a:cubicBezTo>
                    <a:pt x="1631" y="430"/>
                    <a:pt x="1613" y="400"/>
                    <a:pt x="1610" y="396"/>
                  </a:cubicBezTo>
                  <a:cubicBezTo>
                    <a:pt x="1608" y="383"/>
                    <a:pt x="1611" y="387"/>
                    <a:pt x="1602" y="378"/>
                  </a:cubicBezTo>
                  <a:cubicBezTo>
                    <a:pt x="1598" y="374"/>
                    <a:pt x="1594" y="355"/>
                    <a:pt x="1589" y="354"/>
                  </a:cubicBezTo>
                  <a:cubicBezTo>
                    <a:pt x="1577" y="351"/>
                    <a:pt x="1563" y="343"/>
                    <a:pt x="1553" y="336"/>
                  </a:cubicBezTo>
                  <a:cubicBezTo>
                    <a:pt x="1543" y="321"/>
                    <a:pt x="1515" y="285"/>
                    <a:pt x="1496" y="279"/>
                  </a:cubicBezTo>
                  <a:cubicBezTo>
                    <a:pt x="1487" y="266"/>
                    <a:pt x="1473" y="265"/>
                    <a:pt x="1460" y="258"/>
                  </a:cubicBezTo>
                  <a:cubicBezTo>
                    <a:pt x="1439" y="247"/>
                    <a:pt x="1417" y="232"/>
                    <a:pt x="1397" y="219"/>
                  </a:cubicBezTo>
                  <a:cubicBezTo>
                    <a:pt x="1384" y="211"/>
                    <a:pt x="1374" y="201"/>
                    <a:pt x="1361" y="192"/>
                  </a:cubicBezTo>
                  <a:cubicBezTo>
                    <a:pt x="1358" y="190"/>
                    <a:pt x="1352" y="186"/>
                    <a:pt x="1352" y="186"/>
                  </a:cubicBezTo>
                  <a:cubicBezTo>
                    <a:pt x="1339" y="166"/>
                    <a:pt x="1326" y="158"/>
                    <a:pt x="1301" y="153"/>
                  </a:cubicBezTo>
                  <a:cubicBezTo>
                    <a:pt x="1289" y="151"/>
                    <a:pt x="1265" y="147"/>
                    <a:pt x="1265" y="147"/>
                  </a:cubicBezTo>
                  <a:cubicBezTo>
                    <a:pt x="1263" y="141"/>
                    <a:pt x="1261" y="135"/>
                    <a:pt x="1259" y="129"/>
                  </a:cubicBezTo>
                  <a:cubicBezTo>
                    <a:pt x="1258" y="126"/>
                    <a:pt x="1256" y="120"/>
                    <a:pt x="1256" y="120"/>
                  </a:cubicBezTo>
                  <a:cubicBezTo>
                    <a:pt x="1254" y="117"/>
                    <a:pt x="1253" y="114"/>
                    <a:pt x="1250" y="111"/>
                  </a:cubicBezTo>
                  <a:cubicBezTo>
                    <a:pt x="1247" y="108"/>
                    <a:pt x="1243" y="108"/>
                    <a:pt x="1241" y="105"/>
                  </a:cubicBezTo>
                  <a:cubicBezTo>
                    <a:pt x="1230" y="93"/>
                    <a:pt x="1227" y="81"/>
                    <a:pt x="1217" y="69"/>
                  </a:cubicBezTo>
                  <a:cubicBezTo>
                    <a:pt x="1210" y="61"/>
                    <a:pt x="1193" y="48"/>
                    <a:pt x="1193" y="48"/>
                  </a:cubicBezTo>
                  <a:cubicBezTo>
                    <a:pt x="1187" y="29"/>
                    <a:pt x="1172" y="28"/>
                    <a:pt x="1157" y="18"/>
                  </a:cubicBezTo>
                  <a:cubicBezTo>
                    <a:pt x="1149" y="12"/>
                    <a:pt x="1135" y="35"/>
                    <a:pt x="1110" y="30"/>
                  </a:cubicBezTo>
                  <a:cubicBezTo>
                    <a:pt x="1082" y="28"/>
                    <a:pt x="1022" y="9"/>
                    <a:pt x="987" y="6"/>
                  </a:cubicBezTo>
                  <a:cubicBezTo>
                    <a:pt x="940" y="8"/>
                    <a:pt x="941" y="0"/>
                    <a:pt x="897" y="9"/>
                  </a:cubicBezTo>
                  <a:cubicBezTo>
                    <a:pt x="856" y="5"/>
                    <a:pt x="827" y="13"/>
                    <a:pt x="786" y="18"/>
                  </a:cubicBezTo>
                  <a:cubicBezTo>
                    <a:pt x="768" y="24"/>
                    <a:pt x="726" y="38"/>
                    <a:pt x="708" y="44"/>
                  </a:cubicBezTo>
                  <a:cubicBezTo>
                    <a:pt x="698" y="47"/>
                    <a:pt x="674" y="58"/>
                    <a:pt x="674" y="58"/>
                  </a:cubicBezTo>
                  <a:cubicBezTo>
                    <a:pt x="668" y="68"/>
                    <a:pt x="647" y="74"/>
                    <a:pt x="636" y="78"/>
                  </a:cubicBezTo>
                  <a:cubicBezTo>
                    <a:pt x="618" y="96"/>
                    <a:pt x="599" y="97"/>
                    <a:pt x="575" y="105"/>
                  </a:cubicBezTo>
                  <a:cubicBezTo>
                    <a:pt x="555" y="125"/>
                    <a:pt x="579" y="104"/>
                    <a:pt x="551" y="117"/>
                  </a:cubicBezTo>
                  <a:cubicBezTo>
                    <a:pt x="541" y="121"/>
                    <a:pt x="534" y="132"/>
                    <a:pt x="524" y="135"/>
                  </a:cubicBezTo>
                  <a:cubicBezTo>
                    <a:pt x="502" y="142"/>
                    <a:pt x="502" y="163"/>
                    <a:pt x="480" y="168"/>
                  </a:cubicBezTo>
                  <a:cubicBezTo>
                    <a:pt x="468" y="176"/>
                    <a:pt x="436" y="197"/>
                    <a:pt x="422" y="202"/>
                  </a:cubicBezTo>
                  <a:cubicBezTo>
                    <a:pt x="408" y="216"/>
                    <a:pt x="404" y="227"/>
                    <a:pt x="388" y="236"/>
                  </a:cubicBezTo>
                  <a:cubicBezTo>
                    <a:pt x="382" y="240"/>
                    <a:pt x="366" y="260"/>
                    <a:pt x="366" y="260"/>
                  </a:cubicBezTo>
                  <a:cubicBezTo>
                    <a:pt x="362" y="272"/>
                    <a:pt x="350" y="233"/>
                    <a:pt x="338" y="237"/>
                  </a:cubicBezTo>
                  <a:cubicBezTo>
                    <a:pt x="324" y="235"/>
                    <a:pt x="312" y="231"/>
                    <a:pt x="299" y="228"/>
                  </a:cubicBezTo>
                  <a:cubicBezTo>
                    <a:pt x="282" y="231"/>
                    <a:pt x="280" y="231"/>
                    <a:pt x="266" y="222"/>
                  </a:cubicBezTo>
                  <a:cubicBezTo>
                    <a:pt x="257" y="223"/>
                    <a:pt x="248" y="223"/>
                    <a:pt x="239" y="225"/>
                  </a:cubicBezTo>
                  <a:cubicBezTo>
                    <a:pt x="233" y="226"/>
                    <a:pt x="221" y="231"/>
                    <a:pt x="221" y="231"/>
                  </a:cubicBezTo>
                  <a:cubicBezTo>
                    <a:pt x="215" y="249"/>
                    <a:pt x="235" y="248"/>
                    <a:pt x="248" y="252"/>
                  </a:cubicBezTo>
                  <a:cubicBezTo>
                    <a:pt x="251" y="261"/>
                    <a:pt x="254" y="263"/>
                    <a:pt x="245" y="270"/>
                  </a:cubicBezTo>
                  <a:lnTo>
                    <a:pt x="218" y="285"/>
                  </a:lnTo>
                  <a:cubicBezTo>
                    <a:pt x="218" y="285"/>
                    <a:pt x="218" y="285"/>
                    <a:pt x="218" y="285"/>
                  </a:cubicBezTo>
                  <a:cubicBezTo>
                    <a:pt x="206" y="297"/>
                    <a:pt x="201" y="307"/>
                    <a:pt x="185" y="312"/>
                  </a:cubicBezTo>
                  <a:cubicBezTo>
                    <a:pt x="156" y="293"/>
                    <a:pt x="174" y="299"/>
                    <a:pt x="128" y="303"/>
                  </a:cubicBezTo>
                  <a:cubicBezTo>
                    <a:pt x="110" y="307"/>
                    <a:pt x="94" y="312"/>
                    <a:pt x="77" y="318"/>
                  </a:cubicBezTo>
                  <a:cubicBezTo>
                    <a:pt x="68" y="321"/>
                    <a:pt x="50" y="327"/>
                    <a:pt x="50" y="327"/>
                  </a:cubicBezTo>
                  <a:cubicBezTo>
                    <a:pt x="36" y="341"/>
                    <a:pt x="19" y="343"/>
                    <a:pt x="5" y="357"/>
                  </a:cubicBezTo>
                  <a:cubicBezTo>
                    <a:pt x="0" y="371"/>
                    <a:pt x="9" y="389"/>
                    <a:pt x="23" y="375"/>
                  </a:cubicBezTo>
                  <a:close/>
                </a:path>
              </a:pathLst>
            </a:custGeom>
            <a:solidFill>
              <a:srgbClr val="FF66FF">
                <a:alpha val="25098"/>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5" name="Freeform 8"/>
            <p:cNvSpPr>
              <a:spLocks/>
            </p:cNvSpPr>
            <p:nvPr/>
          </p:nvSpPr>
          <p:spPr bwMode="auto">
            <a:xfrm>
              <a:off x="1491" y="2707"/>
              <a:ext cx="199" cy="117"/>
            </a:xfrm>
            <a:custGeom>
              <a:avLst/>
              <a:gdLst>
                <a:gd name="T0" fmla="*/ 57 w 199"/>
                <a:gd name="T1" fmla="*/ 45 h 117"/>
                <a:gd name="T2" fmla="*/ 13 w 199"/>
                <a:gd name="T3" fmla="*/ 77 h 117"/>
                <a:gd name="T4" fmla="*/ 81 w 199"/>
                <a:gd name="T5" fmla="*/ 69 h 117"/>
                <a:gd name="T6" fmla="*/ 121 w 199"/>
                <a:gd name="T7" fmla="*/ 65 h 117"/>
                <a:gd name="T8" fmla="*/ 169 w 199"/>
                <a:gd name="T9" fmla="*/ 45 h 117"/>
                <a:gd name="T10" fmla="*/ 93 w 199"/>
                <a:gd name="T11" fmla="*/ 29 h 117"/>
                <a:gd name="T12" fmla="*/ 69 w 199"/>
                <a:gd name="T13" fmla="*/ 41 h 117"/>
                <a:gd name="T14" fmla="*/ 57 w 199"/>
                <a:gd name="T15" fmla="*/ 45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9" h="117">
                  <a:moveTo>
                    <a:pt x="57" y="45"/>
                  </a:moveTo>
                  <a:cubicBezTo>
                    <a:pt x="45" y="63"/>
                    <a:pt x="30" y="66"/>
                    <a:pt x="13" y="77"/>
                  </a:cubicBezTo>
                  <a:cubicBezTo>
                    <a:pt x="0" y="117"/>
                    <a:pt x="66" y="71"/>
                    <a:pt x="81" y="69"/>
                  </a:cubicBezTo>
                  <a:cubicBezTo>
                    <a:pt x="94" y="67"/>
                    <a:pt x="108" y="66"/>
                    <a:pt x="121" y="65"/>
                  </a:cubicBezTo>
                  <a:cubicBezTo>
                    <a:pt x="140" y="59"/>
                    <a:pt x="153" y="55"/>
                    <a:pt x="169" y="45"/>
                  </a:cubicBezTo>
                  <a:cubicBezTo>
                    <a:pt x="199" y="0"/>
                    <a:pt x="115" y="26"/>
                    <a:pt x="93" y="29"/>
                  </a:cubicBezTo>
                  <a:cubicBezTo>
                    <a:pt x="63" y="39"/>
                    <a:pt x="100" y="25"/>
                    <a:pt x="69" y="41"/>
                  </a:cubicBezTo>
                  <a:cubicBezTo>
                    <a:pt x="65" y="43"/>
                    <a:pt x="57" y="45"/>
                    <a:pt x="57" y="45"/>
                  </a:cubicBezTo>
                  <a:close/>
                </a:path>
              </a:pathLst>
            </a:custGeom>
            <a:solidFill>
              <a:srgbClr val="FF99CC">
                <a:alpha val="30196"/>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183" name="Text Box 9" descr="Parchment"/>
          <p:cNvSpPr txBox="1">
            <a:spLocks noChangeArrowheads="1"/>
          </p:cNvSpPr>
          <p:nvPr/>
        </p:nvSpPr>
        <p:spPr bwMode="auto">
          <a:xfrm>
            <a:off x="2438400" y="4953000"/>
            <a:ext cx="5943600" cy="1377950"/>
          </a:xfrm>
          <a:prstGeom prst="rect">
            <a:avLst/>
          </a:prstGeom>
          <a:blipFill dpi="0" rotWithShape="1">
            <a:blip r:embed="rId4"/>
            <a:srcRect/>
            <a:tile tx="0" ty="0" sx="100000" sy="100000" flip="none" algn="tl"/>
          </a:blipFill>
          <a:ln w="9525">
            <a:solidFill>
              <a:schemeClr val="tx2"/>
            </a:solidFill>
            <a:miter lim="800000"/>
            <a:headEnd/>
            <a:tailEnd/>
          </a:ln>
          <a:effectLst>
            <a:prstShdw prst="shdw11">
              <a:schemeClr val="bg2">
                <a:alpha val="50000"/>
              </a:schemeClr>
            </a:prstShdw>
          </a:effectLst>
        </p:spPr>
        <p:txBody>
          <a:bodyPr lIns="182880" tIns="137160" rIns="182880" bIns="13716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altLang="en-US"/>
              <a:t>From about 20,000-18,000 years ago, much of the northern hemisphere was covered in large sheets of ice.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65222"/>
                                        </p:tgtEl>
                                        <p:attrNameLst>
                                          <p:attrName>style.visibility</p:attrName>
                                        </p:attrNameLst>
                                      </p:cBhvr>
                                      <p:to>
                                        <p:strVal val="visible"/>
                                      </p:to>
                                    </p:set>
                                    <p:animEffect transition="in" filter="wheel(4)">
                                      <p:cBhvr>
                                        <p:cTn id="7" dur="1000"/>
                                        <p:tgtEl>
                                          <p:spTgt spid="265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260475" y="228600"/>
            <a:ext cx="6629400" cy="6248400"/>
          </a:xfrm>
          <a:prstGeom prst="rect">
            <a:avLst/>
          </a:prstGeom>
          <a:solidFill>
            <a:schemeClr val="accent1">
              <a:alpha val="7294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nvGrpSpPr>
          <p:cNvPr id="48131" name="Group 3"/>
          <p:cNvGrpSpPr>
            <a:grpSpLocks/>
          </p:cNvGrpSpPr>
          <p:nvPr/>
        </p:nvGrpSpPr>
        <p:grpSpPr bwMode="auto">
          <a:xfrm>
            <a:off x="1946275" y="539750"/>
            <a:ext cx="5448300" cy="3956050"/>
            <a:chOff x="288" y="192"/>
            <a:chExt cx="2259" cy="1525"/>
          </a:xfrm>
        </p:grpSpPr>
        <p:pic>
          <p:nvPicPr>
            <p:cNvPr id="481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92"/>
              <a:ext cx="2259" cy="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5" name="Text Box 5"/>
            <p:cNvSpPr txBox="1">
              <a:spLocks noChangeArrowheads="1"/>
            </p:cNvSpPr>
            <p:nvPr/>
          </p:nvSpPr>
          <p:spPr bwMode="auto">
            <a:xfrm>
              <a:off x="1776" y="1296"/>
              <a:ext cx="768"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800"/>
                <a:t>Miocene</a:t>
              </a:r>
            </a:p>
          </p:txBody>
        </p:sp>
      </p:grpSp>
      <p:grpSp>
        <p:nvGrpSpPr>
          <p:cNvPr id="239622" name="Group 6"/>
          <p:cNvGrpSpPr>
            <a:grpSpLocks/>
          </p:cNvGrpSpPr>
          <p:nvPr/>
        </p:nvGrpSpPr>
        <p:grpSpPr bwMode="auto">
          <a:xfrm>
            <a:off x="1911350" y="539750"/>
            <a:ext cx="5556250" cy="3956050"/>
            <a:chOff x="2880" y="192"/>
            <a:chExt cx="2304" cy="1525"/>
          </a:xfrm>
        </p:grpSpPr>
        <p:pic>
          <p:nvPicPr>
            <p:cNvPr id="4814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92"/>
              <a:ext cx="2259" cy="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3" name="Text Box 8"/>
            <p:cNvSpPr txBox="1">
              <a:spLocks noChangeArrowheads="1"/>
            </p:cNvSpPr>
            <p:nvPr/>
          </p:nvSpPr>
          <p:spPr bwMode="auto">
            <a:xfrm>
              <a:off x="4416" y="1339"/>
              <a:ext cx="768"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800"/>
                <a:t>Pliocene</a:t>
              </a:r>
            </a:p>
          </p:txBody>
        </p:sp>
      </p:grpSp>
      <p:grpSp>
        <p:nvGrpSpPr>
          <p:cNvPr id="239625" name="Group 9"/>
          <p:cNvGrpSpPr>
            <a:grpSpLocks/>
          </p:cNvGrpSpPr>
          <p:nvPr/>
        </p:nvGrpSpPr>
        <p:grpSpPr bwMode="auto">
          <a:xfrm>
            <a:off x="1911350" y="539750"/>
            <a:ext cx="5556250" cy="3956050"/>
            <a:chOff x="240" y="1824"/>
            <a:chExt cx="2304" cy="1525"/>
          </a:xfrm>
        </p:grpSpPr>
        <p:pic>
          <p:nvPicPr>
            <p:cNvPr id="4814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1824"/>
              <a:ext cx="2259" cy="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1" name="Text Box 11"/>
            <p:cNvSpPr txBox="1">
              <a:spLocks noChangeArrowheads="1"/>
            </p:cNvSpPr>
            <p:nvPr/>
          </p:nvSpPr>
          <p:spPr bwMode="auto">
            <a:xfrm>
              <a:off x="1632" y="2976"/>
              <a:ext cx="912"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800"/>
                <a:t>Pleistocene</a:t>
              </a:r>
            </a:p>
          </p:txBody>
        </p:sp>
      </p:grpSp>
      <p:sp>
        <p:nvSpPr>
          <p:cNvPr id="48134" name="Rectangle 12"/>
          <p:cNvSpPr>
            <a:spLocks noChangeArrowheads="1"/>
          </p:cNvSpPr>
          <p:nvPr/>
        </p:nvSpPr>
        <p:spPr bwMode="auto">
          <a:xfrm>
            <a:off x="3595688" y="6583363"/>
            <a:ext cx="19542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200" i="1">
                <a:latin typeface="Times" charset="0"/>
              </a:rPr>
              <a:t>http://www.bbc.co.uk/beasts/</a:t>
            </a:r>
          </a:p>
        </p:txBody>
      </p:sp>
      <p:pic>
        <p:nvPicPr>
          <p:cNvPr id="4813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5181600"/>
            <a:ext cx="53387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9630" name="Group 14"/>
          <p:cNvGrpSpPr>
            <a:grpSpLocks/>
          </p:cNvGrpSpPr>
          <p:nvPr/>
        </p:nvGrpSpPr>
        <p:grpSpPr bwMode="auto">
          <a:xfrm>
            <a:off x="1946275" y="539750"/>
            <a:ext cx="5448300" cy="3956050"/>
            <a:chOff x="2928" y="1776"/>
            <a:chExt cx="2259" cy="1525"/>
          </a:xfrm>
        </p:grpSpPr>
        <p:pic>
          <p:nvPicPr>
            <p:cNvPr id="48138"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8" y="1776"/>
              <a:ext cx="2259" cy="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9" name="Text Box 16"/>
            <p:cNvSpPr txBox="1">
              <a:spLocks noChangeArrowheads="1"/>
            </p:cNvSpPr>
            <p:nvPr/>
          </p:nvSpPr>
          <p:spPr bwMode="auto">
            <a:xfrm>
              <a:off x="4272" y="2928"/>
              <a:ext cx="912"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800"/>
                <a:t>Holocene</a:t>
              </a:r>
            </a:p>
          </p:txBody>
        </p:sp>
      </p:grpSp>
      <p:sp>
        <p:nvSpPr>
          <p:cNvPr id="239633" name="Text Box 17"/>
          <p:cNvSpPr txBox="1">
            <a:spLocks noChangeArrowheads="1"/>
          </p:cNvSpPr>
          <p:nvPr/>
        </p:nvSpPr>
        <p:spPr bwMode="auto">
          <a:xfrm>
            <a:off x="1489075" y="4662488"/>
            <a:ext cx="6172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800" dirty="0"/>
              <a:t>Global drying is another trend </a:t>
            </a:r>
            <a:r>
              <a:rPr lang="en-US" altLang="en-US" sz="1800" dirty="0" smtClean="0"/>
              <a:t>of the last few million years</a:t>
            </a:r>
            <a:endParaRPr lang="en-US"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239633">
                                            <p:txEl>
                                              <p:pRg st="0" end="0"/>
                                            </p:txEl>
                                          </p:spTgt>
                                        </p:tgtEl>
                                        <p:attrNameLst>
                                          <p:attrName>style.visibility</p:attrName>
                                        </p:attrNameLst>
                                      </p:cBhvr>
                                      <p:to>
                                        <p:strVal val="visible"/>
                                      </p:to>
                                    </p:set>
                                    <p:animEffect transition="in" filter="strips(upRight)">
                                      <p:cBhvr>
                                        <p:cTn id="7" dur="500"/>
                                        <p:tgtEl>
                                          <p:spTgt spid="2396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39622"/>
                                        </p:tgtEl>
                                        <p:attrNameLst>
                                          <p:attrName>style.visibility</p:attrName>
                                        </p:attrNameLst>
                                      </p:cBhvr>
                                      <p:to>
                                        <p:strVal val="visible"/>
                                      </p:to>
                                    </p:set>
                                    <p:animEffect transition="in" filter="fade">
                                      <p:cBhvr>
                                        <p:cTn id="12" dur="500"/>
                                        <p:tgtEl>
                                          <p:spTgt spid="2396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39625"/>
                                        </p:tgtEl>
                                        <p:attrNameLst>
                                          <p:attrName>style.visibility</p:attrName>
                                        </p:attrNameLst>
                                      </p:cBhvr>
                                      <p:to>
                                        <p:strVal val="visible"/>
                                      </p:to>
                                    </p:set>
                                    <p:animEffect transition="in" filter="fade">
                                      <p:cBhvr>
                                        <p:cTn id="17" dur="500"/>
                                        <p:tgtEl>
                                          <p:spTgt spid="2396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39630"/>
                                        </p:tgtEl>
                                        <p:attrNameLst>
                                          <p:attrName>style.visibility</p:attrName>
                                        </p:attrNameLst>
                                      </p:cBhvr>
                                      <p:to>
                                        <p:strVal val="visible"/>
                                      </p:to>
                                    </p:set>
                                    <p:animEffect transition="in" filter="fade">
                                      <p:cBhvr>
                                        <p:cTn id="22" dur="500"/>
                                        <p:tgtEl>
                                          <p:spTgt spid="239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3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8" name="AutoShape 10"/>
          <p:cNvSpPr>
            <a:spLocks noChangeArrowheads="1"/>
          </p:cNvSpPr>
          <p:nvPr/>
        </p:nvSpPr>
        <p:spPr bwMode="auto">
          <a:xfrm>
            <a:off x="685800" y="457200"/>
            <a:ext cx="7740326" cy="1074599"/>
          </a:xfrm>
          <a:prstGeom prst="roundRect">
            <a:avLst>
              <a:gd name="adj" fmla="val 9653"/>
            </a:avLst>
          </a:prstGeom>
          <a:solidFill>
            <a:schemeClr val="bg1">
              <a:alpha val="89000"/>
            </a:schemeClr>
          </a:solidFill>
          <a:ln w="9525">
            <a:noFill/>
            <a:round/>
            <a:headEnd/>
            <a:tailEnd/>
          </a:ln>
          <a:effectLst/>
        </p:spPr>
        <p:txBody>
          <a:bodyPr wrap="square">
            <a:spAutoFit/>
          </a:bodyPr>
          <a:lstStyle/>
          <a:p>
            <a:pPr>
              <a:spcBef>
                <a:spcPct val="50000"/>
              </a:spcBef>
              <a:defRPr/>
            </a:pPr>
            <a:r>
              <a:rPr lang="en-US" sz="2000" dirty="0" smtClean="0">
                <a:solidFill>
                  <a:srgbClr val="000000"/>
                </a:solidFill>
                <a:effectLst>
                  <a:outerShdw blurRad="38100" dist="38100" dir="2700000" algn="tl">
                    <a:srgbClr val="C0C0C0"/>
                  </a:outerShdw>
                </a:effectLst>
                <a:ea typeface="ＭＳ Ｐゴシック" pitchFamily="36" charset="-128"/>
              </a:rPr>
              <a:t>The rate of carbon dioxide accumulation in the atmosphere has risen at a rather alarming rate when viewed against the historical trend of the past half million years. </a:t>
            </a:r>
            <a:endParaRPr lang="en-US" sz="2000" dirty="0">
              <a:solidFill>
                <a:srgbClr val="000000"/>
              </a:solidFill>
              <a:effectLst>
                <a:outerShdw blurRad="38100" dist="38100" dir="2700000" algn="tl">
                  <a:srgbClr val="C0C0C0"/>
                </a:outerShdw>
              </a:effectLst>
              <a:ea typeface="ＭＳ Ｐゴシック" pitchFamily="36" charset="-128"/>
            </a:endParaRPr>
          </a:p>
        </p:txBody>
      </p:sp>
      <p:sp>
        <p:nvSpPr>
          <p:cNvPr id="2" name="Rectangle 1"/>
          <p:cNvSpPr/>
          <p:nvPr/>
        </p:nvSpPr>
        <p:spPr>
          <a:xfrm>
            <a:off x="3581400" y="6640324"/>
            <a:ext cx="2377574" cy="276999"/>
          </a:xfrm>
          <a:prstGeom prst="rect">
            <a:avLst/>
          </a:prstGeom>
        </p:spPr>
        <p:txBody>
          <a:bodyPr wrap="none">
            <a:spAutoFit/>
          </a:bodyPr>
          <a:lstStyle/>
          <a:p>
            <a:r>
              <a:rPr lang="en-US" sz="1200" i="1" dirty="0">
                <a:solidFill>
                  <a:srgbClr val="FFFFFF"/>
                </a:solidFill>
                <a:ea typeface="ＭＳ Ｐゴシック" pitchFamily="36" charset="-128"/>
              </a:rPr>
              <a:t>http://climate.nasa.gov/evidence</a:t>
            </a:r>
          </a:p>
        </p:txBody>
      </p:sp>
      <p:pic>
        <p:nvPicPr>
          <p:cNvPr id="1026" name="Picture 2" descr="This graph, based on the comparison of atmospheric samples contained in ice cores and more recent direct  measurements, provides evidence that atmospheric CO2 has increased  since the Industrial Revolution.  (Source: [[LINK||http://www.ncdc.noaa.gov/paleo/icecore/||NO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18" y="1981200"/>
            <a:ext cx="8430173"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634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232458">
                                            <p:txEl>
                                              <p:pRg st="0" end="0"/>
                                            </p:txEl>
                                          </p:spTgt>
                                        </p:tgtEl>
                                        <p:attrNameLst>
                                          <p:attrName>style.visibility</p:attrName>
                                        </p:attrNameLst>
                                      </p:cBhvr>
                                      <p:to>
                                        <p:strVal val="visible"/>
                                      </p:to>
                                    </p:set>
                                    <p:animEffect transition="in" filter="slide(fromBottom)">
                                      <p:cBhvr>
                                        <p:cTn id="7" dur="500"/>
                                        <p:tgtEl>
                                          <p:spTgt spid="232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762000" y="1295400"/>
            <a:ext cx="7543800" cy="5029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pitchFamily="36" charset="0"/>
              <a:ea typeface="ＭＳ Ｐゴシック" pitchFamily="36" charset="-128"/>
            </a:endParaRPr>
          </a:p>
        </p:txBody>
      </p:sp>
      <p:sp>
        <p:nvSpPr>
          <p:cNvPr id="232458" name="AutoShape 10"/>
          <p:cNvSpPr>
            <a:spLocks noChangeArrowheads="1"/>
          </p:cNvSpPr>
          <p:nvPr/>
        </p:nvSpPr>
        <p:spPr bwMode="auto">
          <a:xfrm>
            <a:off x="685800" y="457200"/>
            <a:ext cx="7740326" cy="748963"/>
          </a:xfrm>
          <a:prstGeom prst="roundRect">
            <a:avLst>
              <a:gd name="adj" fmla="val 9653"/>
            </a:avLst>
          </a:prstGeom>
          <a:solidFill>
            <a:schemeClr val="bg1">
              <a:alpha val="89000"/>
            </a:schemeClr>
          </a:solidFill>
          <a:ln w="9525">
            <a:noFill/>
            <a:round/>
            <a:headEnd/>
            <a:tailEnd/>
          </a:ln>
          <a:effectLst/>
        </p:spPr>
        <p:txBody>
          <a:bodyPr wrap="square">
            <a:spAutoFit/>
          </a:bodyPr>
          <a:lstStyle/>
          <a:p>
            <a:pPr>
              <a:spcBef>
                <a:spcPct val="50000"/>
              </a:spcBef>
              <a:defRPr/>
            </a:pPr>
            <a:r>
              <a:rPr lang="en-US" sz="2000" dirty="0" smtClean="0">
                <a:solidFill>
                  <a:srgbClr val="000000"/>
                </a:solidFill>
                <a:effectLst>
                  <a:outerShdw blurRad="38100" dist="38100" dir="2700000" algn="tl">
                    <a:srgbClr val="C0C0C0"/>
                  </a:outerShdw>
                </a:effectLst>
                <a:ea typeface="ＭＳ Ｐゴシック" pitchFamily="36" charset="-128"/>
              </a:rPr>
              <a:t>This rise in atmospheric carbon dioxide correlates with global temperature anomalies and global climate anomalies. </a:t>
            </a:r>
            <a:endParaRPr lang="en-US" sz="2000" dirty="0">
              <a:solidFill>
                <a:srgbClr val="000000"/>
              </a:solidFill>
              <a:effectLst>
                <a:outerShdw blurRad="38100" dist="38100" dir="2700000" algn="tl">
                  <a:srgbClr val="C0C0C0"/>
                </a:outerShdw>
              </a:effectLst>
              <a:ea typeface="ＭＳ Ｐゴシック" pitchFamily="36" charset="-128"/>
            </a:endParaRPr>
          </a:p>
        </p:txBody>
      </p:sp>
      <p:sp>
        <p:nvSpPr>
          <p:cNvPr id="2" name="Rectangle 1"/>
          <p:cNvSpPr/>
          <p:nvPr/>
        </p:nvSpPr>
        <p:spPr>
          <a:xfrm>
            <a:off x="6412333" y="6047601"/>
            <a:ext cx="1893467" cy="276999"/>
          </a:xfrm>
          <a:prstGeom prst="rect">
            <a:avLst/>
          </a:prstGeom>
        </p:spPr>
        <p:txBody>
          <a:bodyPr wrap="none">
            <a:spAutoFit/>
          </a:bodyPr>
          <a:lstStyle/>
          <a:p>
            <a:r>
              <a:rPr lang="en-US" sz="1200" dirty="0">
                <a:solidFill>
                  <a:srgbClr val="000000"/>
                </a:solidFill>
                <a:effectLst>
                  <a:outerShdw blurRad="38100" dist="38100" dir="2700000" algn="tl">
                    <a:srgbClr val="000000">
                      <a:alpha val="43137"/>
                    </a:srgbClr>
                  </a:outerShdw>
                </a:effectLst>
                <a:ea typeface="ＭＳ Ｐゴシック" pitchFamily="36" charset="-128"/>
                <a:hlinkClick r:id="rId2"/>
              </a:rPr>
              <a:t>http://data.giss.nasa.gov/</a:t>
            </a:r>
            <a:endParaRPr lang="en-US" sz="1200" i="1" dirty="0">
              <a:solidFill>
                <a:srgbClr val="000000"/>
              </a:solidFill>
              <a:effectLst>
                <a:outerShdw blurRad="38100" dist="38100" dir="2700000" algn="tl">
                  <a:srgbClr val="000000">
                    <a:alpha val="43137"/>
                  </a:srgbClr>
                </a:outerShdw>
              </a:effectLst>
              <a:ea typeface="ＭＳ Ｐゴシック" pitchFamily="36" charset="-128"/>
            </a:endParaRPr>
          </a:p>
        </p:txBody>
      </p:sp>
      <p:pic>
        <p:nvPicPr>
          <p:cNvPr id="2050" name="Picture 2" descr="http://data.giss.nasa.gov/gistemp/graphs_v3/Fig.A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6267450" cy="451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362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232458">
                                            <p:txEl>
                                              <p:pRg st="0" end="0"/>
                                            </p:txEl>
                                          </p:spTgt>
                                        </p:tgtEl>
                                        <p:attrNameLst>
                                          <p:attrName>style.visibility</p:attrName>
                                        </p:attrNameLst>
                                      </p:cBhvr>
                                      <p:to>
                                        <p:strVal val="visible"/>
                                      </p:to>
                                    </p:set>
                                    <p:animEffect transition="in" filter="slide(fromBottom)">
                                      <p:cBhvr>
                                        <p:cTn id="7" dur="500"/>
                                        <p:tgtEl>
                                          <p:spTgt spid="232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2400" y="334963"/>
            <a:ext cx="8763000" cy="4724400"/>
          </a:xfrm>
          <a:prstGeom prst="rect">
            <a:avLst/>
          </a:prstGeom>
          <a:solidFill>
            <a:schemeClr val="bg1"/>
          </a:solidFill>
          <a:ln w="9525">
            <a:solidFill>
              <a:schemeClr val="tx1"/>
            </a:solidFill>
            <a:miter lim="800000"/>
            <a:headEnd/>
            <a:tailEnd/>
          </a:ln>
        </p:spPr>
        <p:txBody>
          <a:bodyPr wrap="none" anchor="ctr"/>
          <a:lstStyle/>
          <a:p>
            <a:endParaRPr lang="en-US">
              <a:solidFill>
                <a:srgbClr val="000000"/>
              </a:solidFill>
              <a:ea typeface="ＭＳ Ｐゴシック" pitchFamily="36" charset="-128"/>
            </a:endParaRP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533400"/>
            <a:ext cx="8483600"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ChangeArrowheads="1"/>
          </p:cNvSpPr>
          <p:nvPr/>
        </p:nvSpPr>
        <p:spPr bwMode="auto">
          <a:xfrm>
            <a:off x="1905000" y="6542088"/>
            <a:ext cx="5062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i="1">
                <a:solidFill>
                  <a:srgbClr val="000000"/>
                </a:solidFill>
                <a:ea typeface="ＭＳ Ｐゴシック" pitchFamily="36" charset="-128"/>
              </a:rPr>
              <a:t>http://essp.csumb.edu/esse/climate/climatefigures/Ccycle.html</a:t>
            </a:r>
          </a:p>
        </p:txBody>
      </p:sp>
      <p:sp>
        <p:nvSpPr>
          <p:cNvPr id="227334" name="AutoShape 6"/>
          <p:cNvSpPr>
            <a:spLocks noChangeArrowheads="1"/>
          </p:cNvSpPr>
          <p:nvPr/>
        </p:nvSpPr>
        <p:spPr bwMode="auto">
          <a:xfrm>
            <a:off x="228600" y="5260975"/>
            <a:ext cx="8721725" cy="1063625"/>
          </a:xfrm>
          <a:prstGeom prst="roundRect">
            <a:avLst>
              <a:gd name="adj" fmla="val 9653"/>
            </a:avLst>
          </a:prstGeom>
          <a:solidFill>
            <a:schemeClr val="bg1">
              <a:alpha val="61000"/>
            </a:schemeClr>
          </a:solidFill>
          <a:ln w="9525">
            <a:noFill/>
            <a:round/>
            <a:headEnd/>
            <a:tailEnd/>
          </a:ln>
          <a:effectLst/>
        </p:spPr>
        <p:txBody>
          <a:bodyPr>
            <a:spAutoFit/>
          </a:bodyPr>
          <a:lstStyle/>
          <a:p>
            <a:pPr>
              <a:spcBef>
                <a:spcPct val="50000"/>
              </a:spcBef>
              <a:defRPr/>
            </a:pPr>
            <a:r>
              <a:rPr lang="en-US" sz="2000">
                <a:solidFill>
                  <a:srgbClr val="000000"/>
                </a:solidFill>
                <a:effectLst>
                  <a:outerShdw blurRad="38100" dist="38100" dir="2700000" algn="tl">
                    <a:srgbClr val="C0C0C0"/>
                  </a:outerShdw>
                </a:effectLst>
                <a:ea typeface="ＭＳ Ｐゴシック" pitchFamily="36" charset="-128"/>
              </a:rPr>
              <a:t>Tracking the interactions between all of the various groups of sources and sinks or CO</a:t>
            </a:r>
            <a:r>
              <a:rPr lang="en-US" sz="2000" baseline="-25000">
                <a:solidFill>
                  <a:srgbClr val="000000"/>
                </a:solidFill>
                <a:effectLst>
                  <a:outerShdw blurRad="38100" dist="38100" dir="2700000" algn="tl">
                    <a:srgbClr val="C0C0C0"/>
                  </a:outerShdw>
                </a:effectLst>
                <a:ea typeface="ＭＳ Ｐゴシック" pitchFamily="36" charset="-128"/>
              </a:rPr>
              <a:t>2 </a:t>
            </a:r>
            <a:r>
              <a:rPr lang="en-US" sz="2000">
                <a:solidFill>
                  <a:srgbClr val="000000"/>
                </a:solidFill>
                <a:effectLst>
                  <a:outerShdw blurRad="38100" dist="38100" dir="2700000" algn="tl">
                    <a:srgbClr val="C0C0C0"/>
                  </a:outerShdw>
                </a:effectLst>
                <a:ea typeface="ＭＳ Ｐゴシック" pitchFamily="36" charset="-128"/>
              </a:rPr>
              <a:t>is quite complex. A linear change in one set of processes may cause an exponential change elsewhere!</a:t>
            </a:r>
          </a:p>
        </p:txBody>
      </p:sp>
    </p:spTree>
    <p:extLst>
      <p:ext uri="{BB962C8B-B14F-4D97-AF65-F5344CB8AC3E}">
        <p14:creationId xmlns:p14="http://schemas.microsoft.com/office/powerpoint/2010/main" val="1907680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27334">
                                            <p:txEl>
                                              <p:pRg st="0" end="0"/>
                                            </p:txEl>
                                          </p:spTgt>
                                        </p:tgtEl>
                                        <p:attrNameLst>
                                          <p:attrName>style.visibility</p:attrName>
                                        </p:attrNameLst>
                                      </p:cBhvr>
                                      <p:to>
                                        <p:strVal val="visible"/>
                                      </p:to>
                                    </p:set>
                                    <p:animEffect transition="in" filter="box(out)">
                                      <p:cBhvr>
                                        <p:cTn id="7" dur="500"/>
                                        <p:tgtEl>
                                          <p:spTgt spid="2273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381000"/>
            <a:ext cx="756285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3"/>
          <p:cNvSpPr>
            <a:spLocks noChangeArrowheads="1"/>
          </p:cNvSpPr>
          <p:nvPr/>
        </p:nvSpPr>
        <p:spPr bwMode="auto">
          <a:xfrm>
            <a:off x="352425" y="6477000"/>
            <a:ext cx="8305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i="1" dirty="0">
                <a:solidFill>
                  <a:srgbClr val="000000"/>
                </a:solidFill>
                <a:ea typeface="ＭＳ Ｐゴシック" pitchFamily="36" charset="-128"/>
              </a:rPr>
              <a:t>http://www.blog.thesietch.org/2007/06/24/exactly-where-does-all-that-co2-go-scientists-close-in-on-missing-carbon-sink/</a:t>
            </a:r>
          </a:p>
        </p:txBody>
      </p:sp>
      <p:sp>
        <p:nvSpPr>
          <p:cNvPr id="5" name="Rounded Rectangular Callout 4"/>
          <p:cNvSpPr/>
          <p:nvPr/>
        </p:nvSpPr>
        <p:spPr bwMode="auto">
          <a:xfrm>
            <a:off x="1371600" y="4038601"/>
            <a:ext cx="4267200" cy="1447800"/>
          </a:xfrm>
          <a:prstGeom prst="wedgeRoundRectCallout">
            <a:avLst>
              <a:gd name="adj1" fmla="val 47145"/>
              <a:gd name="adj2" fmla="val -91320"/>
              <a:gd name="adj3" fmla="val 16667"/>
            </a:avLst>
          </a:prstGeom>
          <a:solidFill>
            <a:srgbClr val="FF990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algn="ctr">
              <a:defRPr/>
            </a:pPr>
            <a:r>
              <a:rPr lang="en-US" sz="2000" dirty="0">
                <a:solidFill>
                  <a:srgbClr val="000000"/>
                </a:solidFill>
                <a:latin typeface="Arial" pitchFamily="36" charset="0"/>
                <a:ea typeface="ＭＳ Ｐゴシック" pitchFamily="36" charset="-128"/>
              </a:rPr>
              <a:t>Thought to be due to a combination of factors including unexpectedly high uptake in intact tropical rainforests.</a:t>
            </a:r>
          </a:p>
        </p:txBody>
      </p:sp>
    </p:spTree>
    <p:extLst>
      <p:ext uri="{BB962C8B-B14F-4D97-AF65-F5344CB8AC3E}">
        <p14:creationId xmlns:p14="http://schemas.microsoft.com/office/powerpoint/2010/main" val="1135421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2"/>
          <p:cNvSpPr>
            <a:spLocks noChangeArrowheads="1"/>
          </p:cNvSpPr>
          <p:nvPr/>
        </p:nvSpPr>
        <p:spPr bwMode="auto">
          <a:xfrm>
            <a:off x="266700" y="1600200"/>
            <a:ext cx="8610600" cy="4419600"/>
          </a:xfrm>
          <a:prstGeom prst="rect">
            <a:avLst/>
          </a:prstGeom>
          <a:solidFill>
            <a:schemeClr val="bg1"/>
          </a:solidFill>
          <a:ln w="9525">
            <a:solidFill>
              <a:schemeClr val="tx1"/>
            </a:solidFill>
            <a:miter lim="800000"/>
            <a:headEnd/>
            <a:tailEnd/>
          </a:ln>
        </p:spPr>
        <p:txBody>
          <a:bodyPr wrap="none" anchor="ctr"/>
          <a:lstStyle/>
          <a:p>
            <a:endParaRPr lang="en-US">
              <a:solidFill>
                <a:srgbClr val="000000"/>
              </a:solidFill>
              <a:ea typeface="ＭＳ Ｐゴシック" pitchFamily="36" charset="-128"/>
            </a:endParaRPr>
          </a:p>
        </p:txBody>
      </p:sp>
      <p:sp>
        <p:nvSpPr>
          <p:cNvPr id="26627" name="Rectangle 2"/>
          <p:cNvSpPr>
            <a:spLocks noChangeArrowheads="1"/>
          </p:cNvSpPr>
          <p:nvPr/>
        </p:nvSpPr>
        <p:spPr bwMode="auto">
          <a:xfrm>
            <a:off x="2362200" y="6553200"/>
            <a:ext cx="3662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i="1">
                <a:solidFill>
                  <a:srgbClr val="000000"/>
                </a:solidFill>
                <a:latin typeface="Times" pitchFamily="36" charset="0"/>
                <a:ea typeface="ＭＳ Ｐゴシック" pitchFamily="36" charset="-128"/>
              </a:rPr>
              <a:t>http://www.whrc.org/science/carbon/carbon.htm</a:t>
            </a:r>
          </a:p>
        </p:txBody>
      </p:sp>
      <p:sp>
        <p:nvSpPr>
          <p:cNvPr id="229379" name="Text Box 3"/>
          <p:cNvSpPr txBox="1">
            <a:spLocks noChangeArrowheads="1"/>
          </p:cNvSpPr>
          <p:nvPr/>
        </p:nvSpPr>
        <p:spPr bwMode="auto">
          <a:xfrm>
            <a:off x="114300" y="457200"/>
            <a:ext cx="89154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rgbClr val="FFFFCC"/>
                </a:solidFill>
                <a:effectLst>
                  <a:outerShdw blurRad="38100" dist="38100" dir="2700000" algn="tl">
                    <a:srgbClr val="000000"/>
                  </a:outerShdw>
                </a:effectLst>
                <a:ea typeface="ＭＳ Ｐゴシック" pitchFamily="36" charset="-128"/>
              </a:rPr>
              <a:t>Non-atmospheric CO</a:t>
            </a:r>
            <a:r>
              <a:rPr lang="en-US" sz="3200" baseline="-25000">
                <a:solidFill>
                  <a:srgbClr val="FFFFCC"/>
                </a:solidFill>
                <a:effectLst>
                  <a:outerShdw blurRad="38100" dist="38100" dir="2700000" algn="tl">
                    <a:srgbClr val="000000"/>
                  </a:outerShdw>
                </a:effectLst>
                <a:ea typeface="ＭＳ Ｐゴシック" pitchFamily="36" charset="-128"/>
              </a:rPr>
              <a:t>2</a:t>
            </a:r>
            <a:r>
              <a:rPr lang="en-US" sz="3200">
                <a:solidFill>
                  <a:srgbClr val="FFFFCC"/>
                </a:solidFill>
                <a:effectLst>
                  <a:outerShdw blurRad="38100" dist="38100" dir="2700000" algn="tl">
                    <a:srgbClr val="000000"/>
                  </a:outerShdw>
                </a:effectLst>
                <a:ea typeface="ＭＳ Ｐゴシック" pitchFamily="36" charset="-128"/>
              </a:rPr>
              <a:t> does not lead to warming!</a:t>
            </a:r>
          </a:p>
        </p:txBody>
      </p:sp>
      <p:sp>
        <p:nvSpPr>
          <p:cNvPr id="229380" name="Text Box 4"/>
          <p:cNvSpPr txBox="1">
            <a:spLocks noChangeArrowheads="1"/>
          </p:cNvSpPr>
          <p:nvPr/>
        </p:nvSpPr>
        <p:spPr bwMode="auto">
          <a:xfrm>
            <a:off x="685800" y="2438400"/>
            <a:ext cx="7924800" cy="2895600"/>
          </a:xfrm>
          <a:prstGeom prst="rect">
            <a:avLst/>
          </a:prstGeom>
          <a:noFill/>
          <a:ln w="9525">
            <a:noFill/>
            <a:miter lim="800000"/>
            <a:headEnd/>
            <a:tailEnd/>
          </a:ln>
          <a:effectLst/>
        </p:spPr>
        <p:txBody>
          <a:bodyPr>
            <a:spAutoFit/>
          </a:bodyPr>
          <a:lstStyle/>
          <a:p>
            <a:pPr algn="ctr">
              <a:spcBef>
                <a:spcPct val="50000"/>
              </a:spcBef>
              <a:defRPr/>
            </a:pPr>
            <a:r>
              <a:rPr lang="en-US" sz="2800">
                <a:solidFill>
                  <a:srgbClr val="FF3300"/>
                </a:solidFill>
                <a:effectLst>
                  <a:outerShdw blurRad="38100" dist="38100" dir="2700000" algn="tl">
                    <a:srgbClr val="000000"/>
                  </a:outerShdw>
                </a:effectLst>
                <a:ea typeface="ＭＳ Ｐゴシック" pitchFamily="36" charset="-128"/>
              </a:rPr>
              <a:t>Adds to atmospheric CO</a:t>
            </a:r>
            <a:r>
              <a:rPr lang="en-US" sz="2800" i="1" baseline="-25000">
                <a:solidFill>
                  <a:srgbClr val="FF3300"/>
                </a:solidFill>
                <a:effectLst>
                  <a:outerShdw blurRad="38100" dist="38100" dir="2700000" algn="tl">
                    <a:srgbClr val="000000"/>
                  </a:outerShdw>
                </a:effectLst>
                <a:ea typeface="ＭＳ Ｐゴシック" pitchFamily="36" charset="-128"/>
              </a:rPr>
              <a:t>2</a:t>
            </a:r>
            <a:r>
              <a:rPr lang="en-US" sz="2800">
                <a:solidFill>
                  <a:srgbClr val="FF3300"/>
                </a:solidFill>
                <a:effectLst>
                  <a:outerShdw blurRad="38100" dist="38100" dir="2700000" algn="tl">
                    <a:srgbClr val="000000"/>
                  </a:outerShdw>
                </a:effectLst>
                <a:ea typeface="ＭＳ Ｐゴシック" pitchFamily="36" charset="-128"/>
              </a:rPr>
              <a:t>:</a:t>
            </a:r>
          </a:p>
          <a:p>
            <a:pPr algn="ctr">
              <a:spcBef>
                <a:spcPct val="50000"/>
              </a:spcBef>
              <a:defRPr/>
            </a:pPr>
            <a:r>
              <a:rPr lang="en-US" sz="2000">
                <a:solidFill>
                  <a:srgbClr val="FF3300"/>
                </a:solidFill>
                <a:effectLst>
                  <a:outerShdw blurRad="38100" dist="38100" dir="2700000" algn="tl">
                    <a:srgbClr val="000000"/>
                  </a:outerShdw>
                </a:effectLst>
                <a:ea typeface="ＭＳ Ｐゴシック" pitchFamily="36" charset="-128"/>
              </a:rPr>
              <a:t>Respiration + Fossil Fuel Emission + Land Use Change</a:t>
            </a:r>
          </a:p>
          <a:p>
            <a:pPr algn="ctr">
              <a:spcBef>
                <a:spcPct val="50000"/>
              </a:spcBef>
              <a:defRPr/>
            </a:pPr>
            <a:endParaRPr lang="en-US" sz="2000">
              <a:solidFill>
                <a:srgbClr val="FF3300"/>
              </a:solidFill>
              <a:ea typeface="ＭＳ Ｐゴシック" pitchFamily="36" charset="-128"/>
            </a:endParaRPr>
          </a:p>
          <a:p>
            <a:pPr algn="ctr">
              <a:spcBef>
                <a:spcPct val="50000"/>
              </a:spcBef>
              <a:defRPr/>
            </a:pPr>
            <a:endParaRPr lang="en-US" sz="2000">
              <a:solidFill>
                <a:srgbClr val="FF0000"/>
              </a:solidFill>
              <a:ea typeface="ＭＳ Ｐゴシック" pitchFamily="36" charset="-128"/>
            </a:endParaRPr>
          </a:p>
          <a:p>
            <a:pPr algn="ctr">
              <a:spcBef>
                <a:spcPct val="50000"/>
              </a:spcBef>
              <a:defRPr/>
            </a:pPr>
            <a:r>
              <a:rPr lang="en-US">
                <a:solidFill>
                  <a:srgbClr val="3333CC"/>
                </a:solidFill>
                <a:effectLst>
                  <a:outerShdw blurRad="38100" dist="38100" dir="2700000" algn="tl">
                    <a:srgbClr val="000000"/>
                  </a:outerShdw>
                </a:effectLst>
                <a:ea typeface="ＭＳ Ｐゴシック" pitchFamily="36" charset="-128"/>
              </a:rPr>
              <a:t>Takes away atmospheric CO</a:t>
            </a:r>
            <a:r>
              <a:rPr lang="en-US" i="1" baseline="-25000">
                <a:solidFill>
                  <a:srgbClr val="3333CC"/>
                </a:solidFill>
                <a:effectLst>
                  <a:outerShdw blurRad="38100" dist="38100" dir="2700000" algn="tl">
                    <a:srgbClr val="000000"/>
                  </a:outerShdw>
                </a:effectLst>
                <a:ea typeface="ＭＳ Ｐゴシック" pitchFamily="36" charset="-128"/>
              </a:rPr>
              <a:t>2</a:t>
            </a:r>
            <a:r>
              <a:rPr lang="en-US">
                <a:solidFill>
                  <a:srgbClr val="3333CC"/>
                </a:solidFill>
                <a:effectLst>
                  <a:outerShdw blurRad="38100" dist="38100" dir="2700000" algn="tl">
                    <a:srgbClr val="000000"/>
                  </a:outerShdw>
                </a:effectLst>
                <a:ea typeface="ＭＳ Ｐゴシック" pitchFamily="36" charset="-128"/>
              </a:rPr>
              <a:t>: </a:t>
            </a:r>
          </a:p>
          <a:p>
            <a:pPr algn="ctr">
              <a:spcBef>
                <a:spcPct val="50000"/>
              </a:spcBef>
              <a:defRPr/>
            </a:pPr>
            <a:r>
              <a:rPr lang="en-US" sz="2000">
                <a:solidFill>
                  <a:srgbClr val="3333CC"/>
                </a:solidFill>
                <a:effectLst>
                  <a:outerShdw blurRad="38100" dist="38100" dir="2700000" algn="tl">
                    <a:srgbClr val="000000"/>
                  </a:outerShdw>
                </a:effectLst>
                <a:ea typeface="ＭＳ Ｐゴシック" pitchFamily="36" charset="-128"/>
              </a:rPr>
              <a:t>Photosynthesis + Ocean Uptake + Land Uptake + </a:t>
            </a:r>
            <a:r>
              <a:rPr lang="en-US" sz="2000" i="1">
                <a:solidFill>
                  <a:srgbClr val="3333CC"/>
                </a:solidFill>
                <a:effectLst>
                  <a:outerShdw blurRad="38100" dist="38100" dir="2700000" algn="tl">
                    <a:srgbClr val="000000"/>
                  </a:outerShdw>
                </a:effectLst>
                <a:ea typeface="ＭＳ Ｐゴシック" pitchFamily="36" charset="-128"/>
              </a:rPr>
              <a:t>Missing Uptake</a:t>
            </a:r>
            <a:endParaRPr lang="en-US" sz="2000">
              <a:solidFill>
                <a:srgbClr val="3333CC"/>
              </a:solidFill>
              <a:effectLst>
                <a:outerShdw blurRad="38100" dist="38100" dir="2700000" algn="tl">
                  <a:srgbClr val="000000"/>
                </a:outerShdw>
              </a:effectLst>
              <a:ea typeface="ＭＳ Ｐゴシック" pitchFamily="36" charset="-128"/>
            </a:endParaRPr>
          </a:p>
        </p:txBody>
      </p:sp>
      <p:sp>
        <p:nvSpPr>
          <p:cNvPr id="229381" name="AutoShape 5"/>
          <p:cNvSpPr>
            <a:spLocks noChangeArrowheads="1"/>
          </p:cNvSpPr>
          <p:nvPr/>
        </p:nvSpPr>
        <p:spPr bwMode="auto">
          <a:xfrm>
            <a:off x="304800" y="2514600"/>
            <a:ext cx="609600" cy="914400"/>
          </a:xfrm>
          <a:prstGeom prst="upArrow">
            <a:avLst>
              <a:gd name="adj1" fmla="val 50000"/>
              <a:gd name="adj2" fmla="val 37500"/>
            </a:avLst>
          </a:prstGeom>
          <a:solidFill>
            <a:srgbClr val="FF0000"/>
          </a:solidFill>
          <a:ln w="9525">
            <a:solidFill>
              <a:schemeClr val="tx1"/>
            </a:solidFill>
            <a:miter lim="800000"/>
            <a:headEnd/>
            <a:tailEnd/>
          </a:ln>
        </p:spPr>
        <p:txBody>
          <a:bodyPr wrap="none" anchor="ctr"/>
          <a:lstStyle/>
          <a:p>
            <a:endParaRPr lang="en-US">
              <a:solidFill>
                <a:srgbClr val="000000"/>
              </a:solidFill>
              <a:ea typeface="ＭＳ Ｐゴシック" pitchFamily="36" charset="-128"/>
            </a:endParaRPr>
          </a:p>
        </p:txBody>
      </p:sp>
      <p:sp>
        <p:nvSpPr>
          <p:cNvPr id="229382" name="AutoShape 6"/>
          <p:cNvSpPr>
            <a:spLocks noChangeArrowheads="1"/>
          </p:cNvSpPr>
          <p:nvPr/>
        </p:nvSpPr>
        <p:spPr bwMode="auto">
          <a:xfrm rot="10800000">
            <a:off x="304800" y="4572000"/>
            <a:ext cx="609600" cy="914400"/>
          </a:xfrm>
          <a:prstGeom prst="upArrow">
            <a:avLst>
              <a:gd name="adj1" fmla="val 50000"/>
              <a:gd name="adj2" fmla="val 37500"/>
            </a:avLst>
          </a:prstGeom>
          <a:solidFill>
            <a:schemeClr val="accent2"/>
          </a:solidFill>
          <a:ln w="9525">
            <a:solidFill>
              <a:schemeClr val="tx1"/>
            </a:solidFill>
            <a:miter lim="800000"/>
            <a:headEnd/>
            <a:tailEnd/>
          </a:ln>
        </p:spPr>
        <p:txBody>
          <a:bodyPr wrap="none" anchor="ctr"/>
          <a:lstStyle/>
          <a:p>
            <a:endParaRPr lang="en-US">
              <a:solidFill>
                <a:srgbClr val="000000"/>
              </a:solidFill>
              <a:ea typeface="ＭＳ Ｐゴシック" pitchFamily="36" charset="-128"/>
            </a:endParaRPr>
          </a:p>
        </p:txBody>
      </p:sp>
    </p:spTree>
    <p:extLst>
      <p:ext uri="{BB962C8B-B14F-4D97-AF65-F5344CB8AC3E}">
        <p14:creationId xmlns:p14="http://schemas.microsoft.com/office/powerpoint/2010/main" val="3044947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29379">
                                            <p:txEl>
                                              <p:pRg st="0" end="0"/>
                                            </p:txEl>
                                          </p:spTgt>
                                        </p:tgtEl>
                                        <p:attrNameLst>
                                          <p:attrName>ppt_x</p:attrName>
                                          <p:attrName>ppt_y</p:attrName>
                                        </p:attrNameLst>
                                      </p:cBhvr>
                                    </p:animMotion>
                                    <p:animRot by="1500000">
                                      <p:cBhvr>
                                        <p:cTn id="7" dur="125" fill="hold">
                                          <p:stCondLst>
                                            <p:cond delay="0"/>
                                          </p:stCondLst>
                                        </p:cTn>
                                        <p:tgtEl>
                                          <p:spTgt spid="229379">
                                            <p:txEl>
                                              <p:pRg st="0" end="0"/>
                                            </p:txEl>
                                          </p:spTgt>
                                        </p:tgtEl>
                                        <p:attrNameLst>
                                          <p:attrName>r</p:attrName>
                                        </p:attrNameLst>
                                      </p:cBhvr>
                                    </p:animRot>
                                    <p:animRot by="-1500000">
                                      <p:cBhvr>
                                        <p:cTn id="8" dur="125" fill="hold">
                                          <p:stCondLst>
                                            <p:cond delay="125"/>
                                          </p:stCondLst>
                                        </p:cTn>
                                        <p:tgtEl>
                                          <p:spTgt spid="229379">
                                            <p:txEl>
                                              <p:pRg st="0" end="0"/>
                                            </p:txEl>
                                          </p:spTgt>
                                        </p:tgtEl>
                                        <p:attrNameLst>
                                          <p:attrName>r</p:attrName>
                                        </p:attrNameLst>
                                      </p:cBhvr>
                                    </p:animRot>
                                    <p:animRot by="-1500000">
                                      <p:cBhvr>
                                        <p:cTn id="9" dur="125" fill="hold">
                                          <p:stCondLst>
                                            <p:cond delay="250"/>
                                          </p:stCondLst>
                                        </p:cTn>
                                        <p:tgtEl>
                                          <p:spTgt spid="229379">
                                            <p:txEl>
                                              <p:pRg st="0" end="0"/>
                                            </p:txEl>
                                          </p:spTgt>
                                        </p:tgtEl>
                                        <p:attrNameLst>
                                          <p:attrName>r</p:attrName>
                                        </p:attrNameLst>
                                      </p:cBhvr>
                                    </p:animRot>
                                    <p:animRot by="1500000">
                                      <p:cBhvr>
                                        <p:cTn id="10" dur="125" fill="hold">
                                          <p:stCondLst>
                                            <p:cond delay="375"/>
                                          </p:stCondLst>
                                        </p:cTn>
                                        <p:tgtEl>
                                          <p:spTgt spid="229379">
                                            <p:txEl>
                                              <p:pRg st="0" end="0"/>
                                            </p:txEl>
                                          </p:spTgt>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229381"/>
                                        </p:tgtEl>
                                        <p:attrNameLst>
                                          <p:attrName>style.visibility</p:attrName>
                                        </p:attrNameLst>
                                      </p:cBhvr>
                                      <p:to>
                                        <p:strVal val="visible"/>
                                      </p:to>
                                    </p:set>
                                    <p:animEffect transition="in" filter="wipe(down)">
                                      <p:cBhvr>
                                        <p:cTn id="13" dur="500"/>
                                        <p:tgtEl>
                                          <p:spTgt spid="22938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29382"/>
                                        </p:tgtEl>
                                        <p:attrNameLst>
                                          <p:attrName>style.visibility</p:attrName>
                                        </p:attrNameLst>
                                      </p:cBhvr>
                                      <p:to>
                                        <p:strVal val="visible"/>
                                      </p:to>
                                    </p:set>
                                    <p:animEffect transition="in" filter="wipe(up)">
                                      <p:cBhvr>
                                        <p:cTn id="16" dur="500"/>
                                        <p:tgtEl>
                                          <p:spTgt spid="229382"/>
                                        </p:tgtEl>
                                      </p:cBhvr>
                                    </p:animEffect>
                                  </p:childTnLst>
                                </p:cTn>
                              </p:par>
                            </p:childTnLst>
                          </p:cTn>
                        </p:par>
                        <p:par>
                          <p:cTn id="17" fill="hold" nodeType="afterGroup">
                            <p:stCondLst>
                              <p:cond delay="2400"/>
                            </p:stCondLst>
                            <p:childTnLst>
                              <p:par>
                                <p:cTn id="18" presetID="36" presetClass="emph" presetSubtype="0" repeatCount="indefinite" fill="hold" nodeType="afterEffect">
                                  <p:stCondLst>
                                    <p:cond delay="0"/>
                                  </p:stCondLst>
                                  <p:iterate type="lt">
                                    <p:tmPct val="6000"/>
                                  </p:iterate>
                                  <p:childTnLst>
                                    <p:animScale>
                                      <p:cBhvr>
                                        <p:cTn id="19" dur="250" autoRev="1" fill="hold">
                                          <p:stCondLst>
                                            <p:cond delay="0"/>
                                          </p:stCondLst>
                                        </p:cTn>
                                        <p:tgtEl>
                                          <p:spTgt spid="229379">
                                            <p:txEl>
                                              <p:pRg st="0" end="0"/>
                                            </p:txEl>
                                          </p:spTgt>
                                        </p:tgtEl>
                                      </p:cBhvr>
                                      <p:to x="80000" y="100000"/>
                                    </p:animScale>
                                    <p:anim by="(#ppt_w*0.10)" calcmode="lin" valueType="num">
                                      <p:cBhvr>
                                        <p:cTn id="20" dur="250" autoRev="1" fill="hold">
                                          <p:stCondLst>
                                            <p:cond delay="0"/>
                                          </p:stCondLst>
                                        </p:cTn>
                                        <p:tgtEl>
                                          <p:spTgt spid="229379">
                                            <p:txEl>
                                              <p:pRg st="0" end="0"/>
                                            </p:txEl>
                                          </p:spTgt>
                                        </p:tgtEl>
                                        <p:attrNameLst>
                                          <p:attrName>ppt_x</p:attrName>
                                        </p:attrNameLst>
                                      </p:cBhvr>
                                    </p:anim>
                                    <p:anim by="(-#ppt_w*0.10)" calcmode="lin" valueType="num">
                                      <p:cBhvr>
                                        <p:cTn id="21" dur="250" autoRev="1" fill="hold">
                                          <p:stCondLst>
                                            <p:cond delay="0"/>
                                          </p:stCondLst>
                                        </p:cTn>
                                        <p:tgtEl>
                                          <p:spTgt spid="229379">
                                            <p:txEl>
                                              <p:pRg st="0" end="0"/>
                                            </p:txEl>
                                          </p:spTgt>
                                        </p:tgtEl>
                                        <p:attrNameLst>
                                          <p:attrName>ppt_y</p:attrName>
                                        </p:attrNameLst>
                                      </p:cBhvr>
                                    </p:anim>
                                    <p:animRot by="-480000">
                                      <p:cBhvr>
                                        <p:cTn id="22" dur="250" autoRev="1" fill="hold">
                                          <p:stCondLst>
                                            <p:cond delay="0"/>
                                          </p:stCondLst>
                                        </p:cTn>
                                        <p:tgtEl>
                                          <p:spTgt spid="22937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1" grpId="0" animBg="1"/>
      <p:bldP spid="22938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689225" y="6400800"/>
            <a:ext cx="3767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400" i="1">
                <a:latin typeface="Times" charset="0"/>
              </a:rPr>
              <a:t>http://www.seafriends.org.nz/oceano/currents.htm</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700" y="1295400"/>
            <a:ext cx="6580188" cy="43910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62820" name="Text Box 4"/>
          <p:cNvSpPr txBox="1">
            <a:spLocks noChangeArrowheads="1"/>
          </p:cNvSpPr>
          <p:nvPr/>
        </p:nvSpPr>
        <p:spPr bwMode="auto">
          <a:xfrm>
            <a:off x="1219200" y="3810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3200" u="sng">
                <a:solidFill>
                  <a:schemeClr val="tx2"/>
                </a:solidFill>
                <a:effectLst>
                  <a:outerShdw blurRad="38100" dist="38100" dir="2700000" algn="tl">
                    <a:srgbClr val="FFFFFF"/>
                  </a:outerShdw>
                </a:effectLst>
              </a:rPr>
              <a:t>Surface Ocean Temperatures</a:t>
            </a:r>
          </a:p>
        </p:txBody>
      </p:sp>
      <p:sp>
        <p:nvSpPr>
          <p:cNvPr id="162821" name="Text Box 5"/>
          <p:cNvSpPr txBox="1">
            <a:spLocks noChangeArrowheads="1"/>
          </p:cNvSpPr>
          <p:nvPr/>
        </p:nvSpPr>
        <p:spPr bwMode="auto">
          <a:xfrm>
            <a:off x="3124200" y="3124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a:solidFill>
                  <a:srgbClr val="FFFF00"/>
                </a:solidFill>
                <a:effectLst>
                  <a:outerShdw blurRad="38100" dist="38100" dir="2700000" algn="tl">
                    <a:srgbClr val="000000"/>
                  </a:outerShdw>
                </a:effectLst>
              </a:rPr>
              <a:t>Hot near equator</a:t>
            </a:r>
          </a:p>
        </p:txBody>
      </p:sp>
      <p:sp>
        <p:nvSpPr>
          <p:cNvPr id="162822" name="Text Box 6"/>
          <p:cNvSpPr txBox="1">
            <a:spLocks noChangeArrowheads="1"/>
          </p:cNvSpPr>
          <p:nvPr/>
        </p:nvSpPr>
        <p:spPr bwMode="auto">
          <a:xfrm>
            <a:off x="3124200" y="1295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a:solidFill>
                  <a:schemeClr val="bg1"/>
                </a:solidFill>
                <a:effectLst>
                  <a:outerShdw blurRad="38100" dist="38100" dir="2700000" algn="tl">
                    <a:srgbClr val="000000"/>
                  </a:outerShdw>
                </a:effectLst>
              </a:rPr>
              <a:t>Cold near poles</a:t>
            </a:r>
          </a:p>
        </p:txBody>
      </p:sp>
      <p:sp>
        <p:nvSpPr>
          <p:cNvPr id="162823" name="Text Box 7"/>
          <p:cNvSpPr txBox="1">
            <a:spLocks noChangeArrowheads="1"/>
          </p:cNvSpPr>
          <p:nvPr/>
        </p:nvSpPr>
        <p:spPr bwMode="auto">
          <a:xfrm>
            <a:off x="3124200" y="52578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a:solidFill>
                  <a:schemeClr val="bg1"/>
                </a:solidFill>
                <a:effectLst>
                  <a:outerShdw blurRad="38100" dist="38100" dir="2700000" algn="tl">
                    <a:srgbClr val="000000"/>
                  </a:outerShdw>
                </a:effectLst>
              </a:rPr>
              <a:t>Cold near poles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6" presetClass="emph" presetSubtype="0" fill="hold" nodeType="withEffect">
                                  <p:stCondLst>
                                    <p:cond delay="0"/>
                                  </p:stCondLst>
                                  <p:iterate type="lt">
                                    <p:tmPct val="10000"/>
                                  </p:iterate>
                                  <p:childTnLst>
                                    <p:animScale>
                                      <p:cBhvr>
                                        <p:cTn id="6" dur="250" autoRev="1" fill="hold">
                                          <p:stCondLst>
                                            <p:cond delay="0"/>
                                          </p:stCondLst>
                                        </p:cTn>
                                        <p:tgtEl>
                                          <p:spTgt spid="162821">
                                            <p:txEl>
                                              <p:pRg st="0" end="0"/>
                                            </p:txEl>
                                          </p:spTgt>
                                        </p:tgtEl>
                                      </p:cBhvr>
                                      <p:to x="80000" y="100000"/>
                                    </p:animScale>
                                    <p:anim by="(#ppt_w*0.10)" calcmode="lin" valueType="num">
                                      <p:cBhvr>
                                        <p:cTn id="7" dur="250" autoRev="1" fill="hold">
                                          <p:stCondLst>
                                            <p:cond delay="0"/>
                                          </p:stCondLst>
                                        </p:cTn>
                                        <p:tgtEl>
                                          <p:spTgt spid="162821">
                                            <p:txEl>
                                              <p:pRg st="0" end="0"/>
                                            </p:txEl>
                                          </p:spTgt>
                                        </p:tgtEl>
                                        <p:attrNameLst>
                                          <p:attrName>ppt_x</p:attrName>
                                        </p:attrNameLst>
                                      </p:cBhvr>
                                    </p:anim>
                                    <p:anim by="(-#ppt_w*0.10)" calcmode="lin" valueType="num">
                                      <p:cBhvr>
                                        <p:cTn id="8" dur="250" autoRev="1" fill="hold">
                                          <p:stCondLst>
                                            <p:cond delay="0"/>
                                          </p:stCondLst>
                                        </p:cTn>
                                        <p:tgtEl>
                                          <p:spTgt spid="162821">
                                            <p:txEl>
                                              <p:pRg st="0" end="0"/>
                                            </p:txEl>
                                          </p:spTgt>
                                        </p:tgtEl>
                                        <p:attrNameLst>
                                          <p:attrName>ppt_y</p:attrName>
                                        </p:attrNameLst>
                                      </p:cBhvr>
                                    </p:anim>
                                    <p:animRot by="-480000">
                                      <p:cBhvr>
                                        <p:cTn id="9" dur="250" autoRev="1" fill="hold">
                                          <p:stCondLst>
                                            <p:cond delay="0"/>
                                          </p:stCondLst>
                                        </p:cTn>
                                        <p:tgtEl>
                                          <p:spTgt spid="162821">
                                            <p:txEl>
                                              <p:pRg st="0" end="0"/>
                                            </p:txEl>
                                          </p:spTgt>
                                        </p:tgtEl>
                                        <p:attrNameLst>
                                          <p:attrName>r</p:attrName>
                                        </p:attrNameLst>
                                      </p:cBhvr>
                                    </p:animRot>
                                  </p:childTnLst>
                                </p:cTn>
                              </p:par>
                              <p:par>
                                <p:cTn id="10" presetID="20" presetClass="emph" presetSubtype="0" repeatCount="10000" fill="remove" nodeType="withEffect">
                                  <p:stCondLst>
                                    <p:cond delay="0"/>
                                  </p:stCondLst>
                                  <p:iterate type="lt">
                                    <p:tmPct val="10000"/>
                                  </p:iterate>
                                  <p:childTnLst>
                                    <p:set>
                                      <p:cBhvr override="childStyle">
                                        <p:cTn id="11" dur="250" autoRev="1" fill="hold"/>
                                        <p:tgtEl>
                                          <p:spTgt spid="162821">
                                            <p:txEl>
                                              <p:pRg st="0" end="0"/>
                                            </p:txEl>
                                          </p:spTgt>
                                        </p:tgtEl>
                                        <p:attrNameLst>
                                          <p:attrName>style.color</p:attrName>
                                        </p:attrNameLst>
                                      </p:cBhvr>
                                      <p:to>
                                        <p:clrVal>
                                          <a:srgbClr val="FF9900"/>
                                        </p:clrVal>
                                      </p:to>
                                    </p:set>
                                    <p:set>
                                      <p:cBhvr>
                                        <p:cTn id="12" dur="250" autoRev="1" fill="hold"/>
                                        <p:tgtEl>
                                          <p:spTgt spid="162821">
                                            <p:txEl>
                                              <p:pRg st="0" end="0"/>
                                            </p:txEl>
                                          </p:spTgt>
                                        </p:tgtEl>
                                        <p:attrNameLst>
                                          <p:attrName>fillcolor</p:attrName>
                                        </p:attrNameLst>
                                      </p:cBhvr>
                                      <p:to>
                                        <p:clrVal>
                                          <a:srgbClr val="FF9900"/>
                                        </p:clrVal>
                                      </p:to>
                                    </p:set>
                                    <p:set>
                                      <p:cBhvr>
                                        <p:cTn id="13" dur="250" autoRev="1" fill="hold"/>
                                        <p:tgtEl>
                                          <p:spTgt spid="162821">
                                            <p:txEl>
                                              <p:pRg st="0" end="0"/>
                                            </p:txEl>
                                          </p:spTgt>
                                        </p:tgtEl>
                                        <p:attrNameLst>
                                          <p:attrName>fill.type</p:attrName>
                                        </p:attrNameLst>
                                      </p:cBhvr>
                                      <p:to>
                                        <p:strVal val="solid"/>
                                      </p:to>
                                    </p:set>
                                  </p:childTnLst>
                                </p:cTn>
                              </p:par>
                              <p:par>
                                <p:cTn id="14" presetID="26" presetClass="emph" presetSubtype="0" repeatCount="4000" fill="hold" grpId="0" nodeType="withEffect">
                                  <p:stCondLst>
                                    <p:cond delay="0"/>
                                  </p:stCondLst>
                                  <p:childTnLst>
                                    <p:animEffect transition="out" filter="fade">
                                      <p:cBhvr>
                                        <p:cTn id="15" dur="3000" tmFilter="0, 0; .2, .5; .8, .5; 1, 0"/>
                                        <p:tgtEl>
                                          <p:spTgt spid="162822"/>
                                        </p:tgtEl>
                                      </p:cBhvr>
                                    </p:animEffect>
                                    <p:animScale>
                                      <p:cBhvr>
                                        <p:cTn id="16" dur="1500" autoRev="1" fill="hold"/>
                                        <p:tgtEl>
                                          <p:spTgt spid="162822"/>
                                        </p:tgtEl>
                                      </p:cBhvr>
                                      <p:by x="105000" y="105000"/>
                                    </p:animScale>
                                  </p:childTnLst>
                                </p:cTn>
                              </p:par>
                              <p:par>
                                <p:cTn id="17" presetID="26" presetClass="emph" presetSubtype="0" repeatCount="4000" fill="hold" grpId="0" nodeType="withEffect">
                                  <p:stCondLst>
                                    <p:cond delay="1500"/>
                                  </p:stCondLst>
                                  <p:childTnLst>
                                    <p:animEffect transition="out" filter="fade">
                                      <p:cBhvr>
                                        <p:cTn id="18" dur="3000" tmFilter="0, 0; .2, .5; .8, .5; 1, 0"/>
                                        <p:tgtEl>
                                          <p:spTgt spid="162823"/>
                                        </p:tgtEl>
                                      </p:cBhvr>
                                    </p:animEffect>
                                    <p:animScale>
                                      <p:cBhvr>
                                        <p:cTn id="19" dur="1500" autoRev="1" fill="hold"/>
                                        <p:tgtEl>
                                          <p:spTgt spid="1628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2" grpId="0"/>
      <p:bldP spid="1628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71450" y="152400"/>
            <a:ext cx="8801100" cy="6324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11267" name="Rectangle 3"/>
          <p:cNvSpPr>
            <a:spLocks noChangeArrowheads="1"/>
          </p:cNvSpPr>
          <p:nvPr/>
        </p:nvSpPr>
        <p:spPr bwMode="auto">
          <a:xfrm>
            <a:off x="2606675" y="6553200"/>
            <a:ext cx="3930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400" i="1">
                <a:solidFill>
                  <a:schemeClr val="tx2"/>
                </a:solidFill>
              </a:rPr>
              <a:t>http://www.usd.edu/esci/figures/BluePlanet.html</a:t>
            </a:r>
          </a:p>
        </p:txBody>
      </p:sp>
      <p:pic>
        <p:nvPicPr>
          <p:cNvPr id="11268" name="Picture 4" descr="1584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533400"/>
            <a:ext cx="48291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66"/>
                </a:solidFill>
                <a:miter lim="800000"/>
                <a:headEnd/>
                <a:tailEnd/>
              </a14:hiddenLine>
            </a:ext>
          </a:extLst>
        </p:spPr>
      </p:pic>
      <p:sp>
        <p:nvSpPr>
          <p:cNvPr id="165900" name="Text Box 12"/>
          <p:cNvSpPr txBox="1">
            <a:spLocks noChangeArrowheads="1"/>
          </p:cNvSpPr>
          <p:nvPr/>
        </p:nvSpPr>
        <p:spPr bwMode="auto">
          <a:xfrm>
            <a:off x="647700" y="2286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a:solidFill>
                  <a:schemeClr val="accent2"/>
                </a:solidFill>
                <a:effectLst>
                  <a:outerShdw blurRad="38100" dist="38100" dir="2700000" algn="tl">
                    <a:srgbClr val="000000"/>
                  </a:outerShdw>
                </a:effectLst>
              </a:rPr>
              <a:t>Atmospheric Circulation if the Earth Didn’t Rotate</a:t>
            </a:r>
          </a:p>
        </p:txBody>
      </p:sp>
      <p:sp>
        <p:nvSpPr>
          <p:cNvPr id="165901" name="Text Box 13"/>
          <p:cNvSpPr txBox="1">
            <a:spLocks noChangeArrowheads="1"/>
          </p:cNvSpPr>
          <p:nvPr/>
        </p:nvSpPr>
        <p:spPr bwMode="auto">
          <a:xfrm>
            <a:off x="304800" y="2192338"/>
            <a:ext cx="3505200" cy="246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a:solidFill>
                  <a:srgbClr val="FF3300"/>
                </a:solidFill>
                <a:effectLst>
                  <a:outerShdw blurRad="38100" dist="38100" dir="2700000" algn="tl">
                    <a:srgbClr val="000000"/>
                  </a:outerShdw>
                </a:effectLst>
              </a:rPr>
              <a:t>Hot air</a:t>
            </a:r>
            <a:r>
              <a:rPr lang="en-US" altLang="en-US"/>
              <a:t> rises in the equatorial region and travels toward the poles. </a:t>
            </a:r>
          </a:p>
          <a:p>
            <a:pPr>
              <a:spcBef>
                <a:spcPct val="50000"/>
              </a:spcBef>
              <a:defRPr/>
            </a:pPr>
            <a:r>
              <a:rPr lang="en-US" altLang="en-US">
                <a:solidFill>
                  <a:schemeClr val="accent2"/>
                </a:solidFill>
                <a:effectLst>
                  <a:outerShdw blurRad="38100" dist="38100" dir="2700000" algn="tl">
                    <a:srgbClr val="000000"/>
                  </a:outerShdw>
                </a:effectLst>
              </a:rPr>
              <a:t>Cold air</a:t>
            </a:r>
            <a:r>
              <a:rPr lang="en-US" altLang="en-US"/>
              <a:t> sinks near the poles and moves toward the equator.</a:t>
            </a:r>
          </a:p>
        </p:txBody>
      </p:sp>
      <p:sp>
        <p:nvSpPr>
          <p:cNvPr id="165902" name="Freeform 14"/>
          <p:cNvSpPr>
            <a:spLocks/>
          </p:cNvSpPr>
          <p:nvPr/>
        </p:nvSpPr>
        <p:spPr bwMode="auto">
          <a:xfrm>
            <a:off x="8070850" y="2076450"/>
            <a:ext cx="350838" cy="1123950"/>
          </a:xfrm>
          <a:custGeom>
            <a:avLst/>
            <a:gdLst>
              <a:gd name="T0" fmla="*/ 82550 w 221"/>
              <a:gd name="T1" fmla="*/ 1123950 h 708"/>
              <a:gd name="T2" fmla="*/ 325438 w 221"/>
              <a:gd name="T3" fmla="*/ 1008063 h 708"/>
              <a:gd name="T4" fmla="*/ 231775 w 221"/>
              <a:gd name="T5" fmla="*/ 481013 h 708"/>
              <a:gd name="T6" fmla="*/ 0 w 221"/>
              <a:gd name="T7" fmla="*/ 0 h 7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 h="708">
                <a:moveTo>
                  <a:pt x="52" y="708"/>
                </a:moveTo>
                <a:cubicBezTo>
                  <a:pt x="78" y="696"/>
                  <a:pt x="189" y="702"/>
                  <a:pt x="205" y="635"/>
                </a:cubicBezTo>
                <a:cubicBezTo>
                  <a:pt x="221" y="568"/>
                  <a:pt x="180" y="409"/>
                  <a:pt x="146" y="303"/>
                </a:cubicBezTo>
                <a:cubicBezTo>
                  <a:pt x="112" y="197"/>
                  <a:pt x="30" y="63"/>
                  <a:pt x="0" y="0"/>
                </a:cubicBezTo>
              </a:path>
            </a:pathLst>
          </a:custGeom>
          <a:noFill/>
          <a:ln w="76200" cmpd="sng">
            <a:solidFill>
              <a:srgbClr val="FF33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03" name="Freeform 15"/>
          <p:cNvSpPr>
            <a:spLocks/>
          </p:cNvSpPr>
          <p:nvPr/>
        </p:nvSpPr>
        <p:spPr bwMode="auto">
          <a:xfrm flipV="1">
            <a:off x="8077200" y="3352800"/>
            <a:ext cx="350838" cy="1123950"/>
          </a:xfrm>
          <a:custGeom>
            <a:avLst/>
            <a:gdLst>
              <a:gd name="T0" fmla="*/ 82550 w 221"/>
              <a:gd name="T1" fmla="*/ 1123950 h 708"/>
              <a:gd name="T2" fmla="*/ 325438 w 221"/>
              <a:gd name="T3" fmla="*/ 1008063 h 708"/>
              <a:gd name="T4" fmla="*/ 231775 w 221"/>
              <a:gd name="T5" fmla="*/ 481013 h 708"/>
              <a:gd name="T6" fmla="*/ 0 w 221"/>
              <a:gd name="T7" fmla="*/ 0 h 7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 h="708">
                <a:moveTo>
                  <a:pt x="52" y="708"/>
                </a:moveTo>
                <a:cubicBezTo>
                  <a:pt x="78" y="696"/>
                  <a:pt x="189" y="702"/>
                  <a:pt x="205" y="635"/>
                </a:cubicBezTo>
                <a:cubicBezTo>
                  <a:pt x="221" y="568"/>
                  <a:pt x="180" y="409"/>
                  <a:pt x="146" y="303"/>
                </a:cubicBezTo>
                <a:cubicBezTo>
                  <a:pt x="112" y="197"/>
                  <a:pt x="30" y="63"/>
                  <a:pt x="0" y="0"/>
                </a:cubicBezTo>
              </a:path>
            </a:pathLst>
          </a:custGeom>
          <a:noFill/>
          <a:ln w="76200" cmpd="sng">
            <a:solidFill>
              <a:srgbClr val="FF33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04" name="Freeform 16"/>
          <p:cNvSpPr>
            <a:spLocks/>
          </p:cNvSpPr>
          <p:nvPr/>
        </p:nvSpPr>
        <p:spPr bwMode="auto">
          <a:xfrm>
            <a:off x="4254500" y="2813050"/>
            <a:ext cx="3846513" cy="844550"/>
          </a:xfrm>
          <a:custGeom>
            <a:avLst/>
            <a:gdLst>
              <a:gd name="T0" fmla="*/ 44 w 2423"/>
              <a:gd name="T1" fmla="*/ 0 h 532"/>
              <a:gd name="T2" fmla="*/ 2043 w 2423"/>
              <a:gd name="T3" fmla="*/ 24 h 532"/>
              <a:gd name="T4" fmla="*/ 2326 w 2423"/>
              <a:gd name="T5" fmla="*/ 63 h 532"/>
              <a:gd name="T6" fmla="*/ 2394 w 2423"/>
              <a:gd name="T7" fmla="*/ 259 h 532"/>
              <a:gd name="T8" fmla="*/ 2355 w 2423"/>
              <a:gd name="T9" fmla="*/ 493 h 532"/>
              <a:gd name="T10" fmla="*/ 2062 w 2423"/>
              <a:gd name="T11" fmla="*/ 493 h 532"/>
              <a:gd name="T12" fmla="*/ 481 w 2423"/>
              <a:gd name="T13" fmla="*/ 503 h 532"/>
              <a:gd name="T14" fmla="*/ 132 w 2423"/>
              <a:gd name="T15" fmla="*/ 492 h 532"/>
              <a:gd name="T16" fmla="*/ 24 w 2423"/>
              <a:gd name="T17" fmla="*/ 476 h 532"/>
              <a:gd name="T18" fmla="*/ 0 w 2423"/>
              <a:gd name="T19" fmla="*/ 224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3" h="532">
                <a:moveTo>
                  <a:pt x="44" y="0"/>
                </a:moveTo>
                <a:cubicBezTo>
                  <a:pt x="376" y="4"/>
                  <a:pt x="1663" y="14"/>
                  <a:pt x="2043" y="24"/>
                </a:cubicBezTo>
                <a:cubicBezTo>
                  <a:pt x="2423" y="34"/>
                  <a:pt x="2268" y="24"/>
                  <a:pt x="2326" y="63"/>
                </a:cubicBezTo>
                <a:cubicBezTo>
                  <a:pt x="2384" y="102"/>
                  <a:pt x="2389" y="187"/>
                  <a:pt x="2394" y="259"/>
                </a:cubicBezTo>
                <a:cubicBezTo>
                  <a:pt x="2399" y="331"/>
                  <a:pt x="2410" y="454"/>
                  <a:pt x="2355" y="493"/>
                </a:cubicBezTo>
                <a:cubicBezTo>
                  <a:pt x="2300" y="532"/>
                  <a:pt x="2374" y="491"/>
                  <a:pt x="2062" y="493"/>
                </a:cubicBezTo>
                <a:cubicBezTo>
                  <a:pt x="1750" y="495"/>
                  <a:pt x="803" y="503"/>
                  <a:pt x="481" y="503"/>
                </a:cubicBezTo>
                <a:cubicBezTo>
                  <a:pt x="159" y="503"/>
                  <a:pt x="208" y="496"/>
                  <a:pt x="132" y="492"/>
                </a:cubicBezTo>
                <a:cubicBezTo>
                  <a:pt x="56" y="488"/>
                  <a:pt x="46" y="521"/>
                  <a:pt x="24" y="476"/>
                </a:cubicBezTo>
                <a:cubicBezTo>
                  <a:pt x="2" y="431"/>
                  <a:pt x="5" y="276"/>
                  <a:pt x="0" y="224"/>
                </a:cubicBezTo>
              </a:path>
            </a:pathLst>
          </a:custGeom>
          <a:gradFill rotWithShape="1">
            <a:gsLst>
              <a:gs pos="0">
                <a:srgbClr val="FF9900">
                  <a:alpha val="46001"/>
                </a:srgbClr>
              </a:gs>
              <a:gs pos="50000">
                <a:srgbClr val="FF0000">
                  <a:alpha val="87000"/>
                </a:srgbClr>
              </a:gs>
              <a:gs pos="100000">
                <a:srgbClr val="FF9900">
                  <a:alpha val="46001"/>
                </a:srgbClr>
              </a:gs>
            </a:gsLst>
            <a:lin ang="5400000" scaled="1"/>
          </a:gradFill>
          <a:ln>
            <a:noFill/>
          </a:ln>
          <a:effectLst/>
          <a:extLst>
            <a:ext uri="{91240B29-F687-4F45-9708-019B960494DF}">
              <a14:hiddenLine xmlns:a14="http://schemas.microsoft.com/office/drawing/2010/main" w="9525">
                <a:solidFill>
                  <a:srgbClr val="FF33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165907" name="Freeform 19"/>
          <p:cNvSpPr>
            <a:spLocks/>
          </p:cNvSpPr>
          <p:nvPr/>
        </p:nvSpPr>
        <p:spPr bwMode="auto">
          <a:xfrm rot="-226468">
            <a:off x="6810375" y="1127125"/>
            <a:ext cx="1143000" cy="914400"/>
          </a:xfrm>
          <a:custGeom>
            <a:avLst/>
            <a:gdLst>
              <a:gd name="T0" fmla="*/ 1143000 w 720"/>
              <a:gd name="T1" fmla="*/ 914400 h 576"/>
              <a:gd name="T2" fmla="*/ 685800 w 720"/>
              <a:gd name="T3" fmla="*/ 381000 h 576"/>
              <a:gd name="T4" fmla="*/ 0 w 720"/>
              <a:gd name="T5" fmla="*/ 0 h 576"/>
              <a:gd name="T6" fmla="*/ 0 60000 65536"/>
              <a:gd name="T7" fmla="*/ 0 60000 65536"/>
              <a:gd name="T8" fmla="*/ 0 60000 65536"/>
            </a:gdLst>
            <a:ahLst/>
            <a:cxnLst>
              <a:cxn ang="T6">
                <a:pos x="T0" y="T1"/>
              </a:cxn>
              <a:cxn ang="T7">
                <a:pos x="T2" y="T3"/>
              </a:cxn>
              <a:cxn ang="T8">
                <a:pos x="T4" y="T5"/>
              </a:cxn>
            </a:cxnLst>
            <a:rect l="0" t="0" r="r" b="b"/>
            <a:pathLst>
              <a:path w="720" h="576">
                <a:moveTo>
                  <a:pt x="720" y="576"/>
                </a:moveTo>
                <a:cubicBezTo>
                  <a:pt x="636" y="456"/>
                  <a:pt x="552" y="336"/>
                  <a:pt x="432" y="240"/>
                </a:cubicBezTo>
                <a:cubicBezTo>
                  <a:pt x="312" y="144"/>
                  <a:pt x="156" y="72"/>
                  <a:pt x="0" y="0"/>
                </a:cubicBezTo>
              </a:path>
            </a:pathLst>
          </a:custGeom>
          <a:noFill/>
          <a:ln w="76200" cmpd="sng">
            <a:solidFill>
              <a:srgbClr val="FFCC66"/>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08" name="Freeform 20"/>
          <p:cNvSpPr>
            <a:spLocks/>
          </p:cNvSpPr>
          <p:nvPr/>
        </p:nvSpPr>
        <p:spPr bwMode="auto">
          <a:xfrm rot="226468" flipV="1">
            <a:off x="6838950" y="4511675"/>
            <a:ext cx="1143000" cy="914400"/>
          </a:xfrm>
          <a:custGeom>
            <a:avLst/>
            <a:gdLst>
              <a:gd name="T0" fmla="*/ 1143000 w 720"/>
              <a:gd name="T1" fmla="*/ 914400 h 576"/>
              <a:gd name="T2" fmla="*/ 685800 w 720"/>
              <a:gd name="T3" fmla="*/ 381000 h 576"/>
              <a:gd name="T4" fmla="*/ 0 w 720"/>
              <a:gd name="T5" fmla="*/ 0 h 576"/>
              <a:gd name="T6" fmla="*/ 0 60000 65536"/>
              <a:gd name="T7" fmla="*/ 0 60000 65536"/>
              <a:gd name="T8" fmla="*/ 0 60000 65536"/>
            </a:gdLst>
            <a:ahLst/>
            <a:cxnLst>
              <a:cxn ang="T6">
                <a:pos x="T0" y="T1"/>
              </a:cxn>
              <a:cxn ang="T7">
                <a:pos x="T2" y="T3"/>
              </a:cxn>
              <a:cxn ang="T8">
                <a:pos x="T4" y="T5"/>
              </a:cxn>
            </a:cxnLst>
            <a:rect l="0" t="0" r="r" b="b"/>
            <a:pathLst>
              <a:path w="720" h="576">
                <a:moveTo>
                  <a:pt x="720" y="576"/>
                </a:moveTo>
                <a:cubicBezTo>
                  <a:pt x="636" y="456"/>
                  <a:pt x="552" y="336"/>
                  <a:pt x="432" y="240"/>
                </a:cubicBezTo>
                <a:cubicBezTo>
                  <a:pt x="312" y="144"/>
                  <a:pt x="156" y="72"/>
                  <a:pt x="0" y="0"/>
                </a:cubicBezTo>
              </a:path>
            </a:pathLst>
          </a:custGeom>
          <a:noFill/>
          <a:ln w="76200" cmpd="sng">
            <a:solidFill>
              <a:srgbClr val="FFCC66"/>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09" name="Freeform 21"/>
          <p:cNvSpPr>
            <a:spLocks/>
          </p:cNvSpPr>
          <p:nvPr/>
        </p:nvSpPr>
        <p:spPr bwMode="auto">
          <a:xfrm>
            <a:off x="7512050" y="3611563"/>
            <a:ext cx="620713" cy="1177925"/>
          </a:xfrm>
          <a:custGeom>
            <a:avLst/>
            <a:gdLst>
              <a:gd name="T0" fmla="*/ 0 w 391"/>
              <a:gd name="T1" fmla="*/ 1177925 h 742"/>
              <a:gd name="T2" fmla="*/ 403225 w 391"/>
              <a:gd name="T3" fmla="*/ 681038 h 742"/>
              <a:gd name="T4" fmla="*/ 620713 w 391"/>
              <a:gd name="T5" fmla="*/ 0 h 742"/>
              <a:gd name="T6" fmla="*/ 0 60000 65536"/>
              <a:gd name="T7" fmla="*/ 0 60000 65536"/>
              <a:gd name="T8" fmla="*/ 0 60000 65536"/>
            </a:gdLst>
            <a:ahLst/>
            <a:cxnLst>
              <a:cxn ang="T6">
                <a:pos x="T0" y="T1"/>
              </a:cxn>
              <a:cxn ang="T7">
                <a:pos x="T2" y="T3"/>
              </a:cxn>
              <a:cxn ang="T8">
                <a:pos x="T4" y="T5"/>
              </a:cxn>
            </a:cxnLst>
            <a:rect l="0" t="0" r="r" b="b"/>
            <a:pathLst>
              <a:path w="391" h="742">
                <a:moveTo>
                  <a:pt x="0" y="742"/>
                </a:moveTo>
                <a:cubicBezTo>
                  <a:pt x="42" y="690"/>
                  <a:pt x="189" y="553"/>
                  <a:pt x="254" y="429"/>
                </a:cubicBezTo>
                <a:cubicBezTo>
                  <a:pt x="319" y="305"/>
                  <a:pt x="363" y="89"/>
                  <a:pt x="391" y="0"/>
                </a:cubicBezTo>
              </a:path>
            </a:pathLst>
          </a:custGeom>
          <a:noFill/>
          <a:ln w="76200" cmpd="sng">
            <a:solidFill>
              <a:srgbClr val="339933"/>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10" name="Freeform 22"/>
          <p:cNvSpPr>
            <a:spLocks/>
          </p:cNvSpPr>
          <p:nvPr/>
        </p:nvSpPr>
        <p:spPr bwMode="auto">
          <a:xfrm flipV="1">
            <a:off x="7512050" y="1797050"/>
            <a:ext cx="620713" cy="1177925"/>
          </a:xfrm>
          <a:custGeom>
            <a:avLst/>
            <a:gdLst>
              <a:gd name="T0" fmla="*/ 0 w 391"/>
              <a:gd name="T1" fmla="*/ 1177925 h 742"/>
              <a:gd name="T2" fmla="*/ 403225 w 391"/>
              <a:gd name="T3" fmla="*/ 681038 h 742"/>
              <a:gd name="T4" fmla="*/ 620713 w 391"/>
              <a:gd name="T5" fmla="*/ 0 h 742"/>
              <a:gd name="T6" fmla="*/ 0 60000 65536"/>
              <a:gd name="T7" fmla="*/ 0 60000 65536"/>
              <a:gd name="T8" fmla="*/ 0 60000 65536"/>
            </a:gdLst>
            <a:ahLst/>
            <a:cxnLst>
              <a:cxn ang="T6">
                <a:pos x="T0" y="T1"/>
              </a:cxn>
              <a:cxn ang="T7">
                <a:pos x="T2" y="T3"/>
              </a:cxn>
              <a:cxn ang="T8">
                <a:pos x="T4" y="T5"/>
              </a:cxn>
            </a:cxnLst>
            <a:rect l="0" t="0" r="r" b="b"/>
            <a:pathLst>
              <a:path w="391" h="742">
                <a:moveTo>
                  <a:pt x="0" y="742"/>
                </a:moveTo>
                <a:cubicBezTo>
                  <a:pt x="42" y="690"/>
                  <a:pt x="189" y="553"/>
                  <a:pt x="254" y="429"/>
                </a:cubicBezTo>
                <a:cubicBezTo>
                  <a:pt x="319" y="305"/>
                  <a:pt x="363" y="89"/>
                  <a:pt x="391" y="0"/>
                </a:cubicBezTo>
              </a:path>
            </a:pathLst>
          </a:custGeom>
          <a:noFill/>
          <a:ln w="76200" cmpd="sng">
            <a:solidFill>
              <a:srgbClr val="339933"/>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0" name="Freeform 23"/>
          <p:cNvSpPr>
            <a:spLocks/>
          </p:cNvSpPr>
          <p:nvPr/>
        </p:nvSpPr>
        <p:spPr bwMode="auto">
          <a:xfrm>
            <a:off x="5003800" y="1387475"/>
            <a:ext cx="2298700" cy="355600"/>
          </a:xfrm>
          <a:custGeom>
            <a:avLst/>
            <a:gdLst>
              <a:gd name="T0" fmla="*/ 177800 w 1448"/>
              <a:gd name="T1" fmla="*/ 304800 h 224"/>
              <a:gd name="T2" fmla="*/ 1092200 w 1448"/>
              <a:gd name="T3" fmla="*/ 0 h 224"/>
              <a:gd name="T4" fmla="*/ 2159000 w 1448"/>
              <a:gd name="T5" fmla="*/ 304800 h 224"/>
              <a:gd name="T6" fmla="*/ 177800 w 1448"/>
              <a:gd name="T7" fmla="*/ 3048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8" h="224">
                <a:moveTo>
                  <a:pt x="112" y="192"/>
                </a:moveTo>
                <a:cubicBezTo>
                  <a:pt x="0" y="160"/>
                  <a:pt x="480" y="0"/>
                  <a:pt x="688" y="0"/>
                </a:cubicBezTo>
                <a:cubicBezTo>
                  <a:pt x="896" y="0"/>
                  <a:pt x="1448" y="160"/>
                  <a:pt x="1360" y="192"/>
                </a:cubicBezTo>
                <a:cubicBezTo>
                  <a:pt x="1272" y="224"/>
                  <a:pt x="224" y="224"/>
                  <a:pt x="112" y="192"/>
                </a:cubicBezTo>
                <a:close/>
              </a:path>
            </a:pathLst>
          </a:custGeom>
          <a:solidFill>
            <a:srgbClr val="FFFFFF">
              <a:alpha val="6901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1" name="Freeform 24"/>
          <p:cNvSpPr>
            <a:spLocks/>
          </p:cNvSpPr>
          <p:nvPr/>
        </p:nvSpPr>
        <p:spPr bwMode="auto">
          <a:xfrm rot="10800000">
            <a:off x="4933950" y="4832350"/>
            <a:ext cx="2298700" cy="355600"/>
          </a:xfrm>
          <a:custGeom>
            <a:avLst/>
            <a:gdLst>
              <a:gd name="T0" fmla="*/ 177800 w 1448"/>
              <a:gd name="T1" fmla="*/ 304800 h 224"/>
              <a:gd name="T2" fmla="*/ 1092200 w 1448"/>
              <a:gd name="T3" fmla="*/ 0 h 224"/>
              <a:gd name="T4" fmla="*/ 2159000 w 1448"/>
              <a:gd name="T5" fmla="*/ 304800 h 224"/>
              <a:gd name="T6" fmla="*/ 177800 w 1448"/>
              <a:gd name="T7" fmla="*/ 3048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8" h="224">
                <a:moveTo>
                  <a:pt x="112" y="192"/>
                </a:moveTo>
                <a:cubicBezTo>
                  <a:pt x="0" y="160"/>
                  <a:pt x="480" y="0"/>
                  <a:pt x="688" y="0"/>
                </a:cubicBezTo>
                <a:cubicBezTo>
                  <a:pt x="896" y="0"/>
                  <a:pt x="1448" y="160"/>
                  <a:pt x="1360" y="192"/>
                </a:cubicBezTo>
                <a:cubicBezTo>
                  <a:pt x="1272" y="224"/>
                  <a:pt x="224" y="224"/>
                  <a:pt x="112" y="192"/>
                </a:cubicBezTo>
                <a:close/>
              </a:path>
            </a:pathLst>
          </a:custGeom>
          <a:solidFill>
            <a:srgbClr val="FFFFFF">
              <a:alpha val="6901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05" name="Freeform 17"/>
          <p:cNvSpPr>
            <a:spLocks/>
          </p:cNvSpPr>
          <p:nvPr/>
        </p:nvSpPr>
        <p:spPr bwMode="auto">
          <a:xfrm>
            <a:off x="6192838" y="1069975"/>
            <a:ext cx="1195387" cy="619125"/>
          </a:xfrm>
          <a:custGeom>
            <a:avLst/>
            <a:gdLst>
              <a:gd name="T0" fmla="*/ 436562 w 753"/>
              <a:gd name="T1" fmla="*/ 30163 h 390"/>
              <a:gd name="T2" fmla="*/ 127000 w 753"/>
              <a:gd name="T3" fmla="*/ 30163 h 390"/>
              <a:gd name="T4" fmla="*/ 79375 w 753"/>
              <a:gd name="T5" fmla="*/ 215900 h 390"/>
              <a:gd name="T6" fmla="*/ 606425 w 753"/>
              <a:gd name="T7" fmla="*/ 325438 h 390"/>
              <a:gd name="T8" fmla="*/ 1195387 w 753"/>
              <a:gd name="T9" fmla="*/ 619125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3" h="390">
                <a:moveTo>
                  <a:pt x="275" y="19"/>
                </a:moveTo>
                <a:cubicBezTo>
                  <a:pt x="243" y="19"/>
                  <a:pt x="117" y="0"/>
                  <a:pt x="80" y="19"/>
                </a:cubicBezTo>
                <a:cubicBezTo>
                  <a:pt x="43" y="38"/>
                  <a:pt x="0" y="105"/>
                  <a:pt x="50" y="136"/>
                </a:cubicBezTo>
                <a:cubicBezTo>
                  <a:pt x="100" y="167"/>
                  <a:pt x="265" y="163"/>
                  <a:pt x="382" y="205"/>
                </a:cubicBezTo>
                <a:cubicBezTo>
                  <a:pt x="499" y="247"/>
                  <a:pt x="676" y="352"/>
                  <a:pt x="753" y="390"/>
                </a:cubicBezTo>
              </a:path>
            </a:pathLst>
          </a:custGeom>
          <a:noFill/>
          <a:ln w="76200" cmpd="sng">
            <a:solidFill>
              <a:schemeClr val="accent2"/>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06" name="Freeform 18"/>
          <p:cNvSpPr>
            <a:spLocks/>
          </p:cNvSpPr>
          <p:nvPr/>
        </p:nvSpPr>
        <p:spPr bwMode="auto">
          <a:xfrm rot="10675947" flipH="1">
            <a:off x="6248400" y="4876800"/>
            <a:ext cx="1195388" cy="619125"/>
          </a:xfrm>
          <a:custGeom>
            <a:avLst/>
            <a:gdLst>
              <a:gd name="T0" fmla="*/ 436563 w 753"/>
              <a:gd name="T1" fmla="*/ 30163 h 390"/>
              <a:gd name="T2" fmla="*/ 127000 w 753"/>
              <a:gd name="T3" fmla="*/ 30163 h 390"/>
              <a:gd name="T4" fmla="*/ 79375 w 753"/>
              <a:gd name="T5" fmla="*/ 215900 h 390"/>
              <a:gd name="T6" fmla="*/ 606425 w 753"/>
              <a:gd name="T7" fmla="*/ 325438 h 390"/>
              <a:gd name="T8" fmla="*/ 1195388 w 753"/>
              <a:gd name="T9" fmla="*/ 619125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3" h="390">
                <a:moveTo>
                  <a:pt x="275" y="19"/>
                </a:moveTo>
                <a:cubicBezTo>
                  <a:pt x="243" y="19"/>
                  <a:pt x="117" y="0"/>
                  <a:pt x="80" y="19"/>
                </a:cubicBezTo>
                <a:cubicBezTo>
                  <a:pt x="43" y="38"/>
                  <a:pt x="0" y="105"/>
                  <a:pt x="50" y="136"/>
                </a:cubicBezTo>
                <a:cubicBezTo>
                  <a:pt x="100" y="167"/>
                  <a:pt x="265" y="163"/>
                  <a:pt x="382" y="205"/>
                </a:cubicBezTo>
                <a:cubicBezTo>
                  <a:pt x="499" y="247"/>
                  <a:pt x="676" y="352"/>
                  <a:pt x="753" y="390"/>
                </a:cubicBezTo>
              </a:path>
            </a:pathLst>
          </a:custGeom>
          <a:noFill/>
          <a:ln w="76200" cmpd="sng">
            <a:solidFill>
              <a:schemeClr val="accent2"/>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13" name="Oval 25"/>
          <p:cNvSpPr>
            <a:spLocks noChangeArrowheads="1"/>
          </p:cNvSpPr>
          <p:nvPr/>
        </p:nvSpPr>
        <p:spPr bwMode="auto">
          <a:xfrm>
            <a:off x="4038600" y="3048000"/>
            <a:ext cx="152400" cy="152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5901">
                                            <p:txEl>
                                              <p:pRg st="0" end="0"/>
                                            </p:txEl>
                                          </p:spTgt>
                                        </p:tgtEl>
                                        <p:attrNameLst>
                                          <p:attrName>style.visibility</p:attrName>
                                        </p:attrNameLst>
                                      </p:cBhvr>
                                      <p:to>
                                        <p:strVal val="visible"/>
                                      </p:to>
                                    </p:set>
                                    <p:anim calcmode="lin" valueType="num">
                                      <p:cBhvr>
                                        <p:cTn id="7" dur="500" fill="hold"/>
                                        <p:tgtEl>
                                          <p:spTgt spid="165901">
                                            <p:txEl>
                                              <p:pRg st="0" end="0"/>
                                            </p:txEl>
                                          </p:spTgt>
                                        </p:tgtEl>
                                        <p:attrNameLst>
                                          <p:attrName>ppt_x</p:attrName>
                                        </p:attrNameLst>
                                      </p:cBhvr>
                                      <p:tavLst>
                                        <p:tav tm="0">
                                          <p:val>
                                            <p:strVal val="#ppt_x-.2"/>
                                          </p:val>
                                        </p:tav>
                                        <p:tav tm="100000">
                                          <p:val>
                                            <p:strVal val="#ppt_x"/>
                                          </p:val>
                                        </p:tav>
                                      </p:tavLst>
                                    </p:anim>
                                    <p:anim calcmode="lin" valueType="num">
                                      <p:cBhvr>
                                        <p:cTn id="8" dur="500" fill="hold"/>
                                        <p:tgtEl>
                                          <p:spTgt spid="16590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500"/>
                                        <p:tgtEl>
                                          <p:spTgt spid="165901">
                                            <p:txEl>
                                              <p:pRg st="0" end="0"/>
                                            </p:txEl>
                                          </p:spTgt>
                                        </p:tgtEl>
                                      </p:cBhvr>
                                    </p:animEffect>
                                  </p:childTnLst>
                                </p:cTn>
                              </p:par>
                            </p:childTnLst>
                          </p:cTn>
                        </p:par>
                        <p:par>
                          <p:cTn id="10" fill="hold" nodeType="afterGroup">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65903"/>
                                        </p:tgtEl>
                                        <p:attrNameLst>
                                          <p:attrName>style.visibility</p:attrName>
                                        </p:attrNameLst>
                                      </p:cBhvr>
                                      <p:to>
                                        <p:strVal val="visible"/>
                                      </p:to>
                                    </p:set>
                                    <p:animEffect transition="in" filter="wipe(up)">
                                      <p:cBhvr>
                                        <p:cTn id="13" dur="2000"/>
                                        <p:tgtEl>
                                          <p:spTgt spid="16590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5902"/>
                                        </p:tgtEl>
                                        <p:attrNameLst>
                                          <p:attrName>style.visibility</p:attrName>
                                        </p:attrNameLst>
                                      </p:cBhvr>
                                      <p:to>
                                        <p:strVal val="visible"/>
                                      </p:to>
                                    </p:set>
                                    <p:animEffect transition="in" filter="wipe(down)">
                                      <p:cBhvr>
                                        <p:cTn id="16" dur="2000"/>
                                        <p:tgtEl>
                                          <p:spTgt spid="165902"/>
                                        </p:tgtEl>
                                      </p:cBhvr>
                                    </p:animEffect>
                                  </p:childTnLst>
                                </p:cTn>
                              </p:par>
                            </p:childTnLst>
                          </p:cTn>
                        </p:par>
                        <p:par>
                          <p:cTn id="17" fill="hold" nodeType="afterGroup">
                            <p:stCondLst>
                              <p:cond delay="2500"/>
                            </p:stCondLst>
                            <p:childTnLst>
                              <p:par>
                                <p:cTn id="18" presetID="22" presetClass="entr" presetSubtype="4" fill="hold" grpId="0" nodeType="afterEffect">
                                  <p:stCondLst>
                                    <p:cond delay="0"/>
                                  </p:stCondLst>
                                  <p:childTnLst>
                                    <p:set>
                                      <p:cBhvr>
                                        <p:cTn id="19" dur="1" fill="hold">
                                          <p:stCondLst>
                                            <p:cond delay="0"/>
                                          </p:stCondLst>
                                        </p:cTn>
                                        <p:tgtEl>
                                          <p:spTgt spid="165907"/>
                                        </p:tgtEl>
                                        <p:attrNameLst>
                                          <p:attrName>style.visibility</p:attrName>
                                        </p:attrNameLst>
                                      </p:cBhvr>
                                      <p:to>
                                        <p:strVal val="visible"/>
                                      </p:to>
                                    </p:set>
                                    <p:animEffect transition="in" filter="wipe(down)">
                                      <p:cBhvr>
                                        <p:cTn id="20" dur="1000"/>
                                        <p:tgtEl>
                                          <p:spTgt spid="16590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65908"/>
                                        </p:tgtEl>
                                        <p:attrNameLst>
                                          <p:attrName>style.visibility</p:attrName>
                                        </p:attrNameLst>
                                      </p:cBhvr>
                                      <p:to>
                                        <p:strVal val="visible"/>
                                      </p:to>
                                    </p:set>
                                    <p:animEffect transition="in" filter="wipe(up)">
                                      <p:cBhvr>
                                        <p:cTn id="23" dur="1000"/>
                                        <p:tgtEl>
                                          <p:spTgt spid="16590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65901">
                                            <p:txEl>
                                              <p:pRg st="1" end="1"/>
                                            </p:txEl>
                                          </p:spTgt>
                                        </p:tgtEl>
                                        <p:attrNameLst>
                                          <p:attrName>style.visibility</p:attrName>
                                        </p:attrNameLst>
                                      </p:cBhvr>
                                      <p:to>
                                        <p:strVal val="visible"/>
                                      </p:to>
                                    </p:set>
                                    <p:anim calcmode="lin" valueType="num">
                                      <p:cBhvr>
                                        <p:cTn id="28" dur="500" fill="hold"/>
                                        <p:tgtEl>
                                          <p:spTgt spid="165901">
                                            <p:txEl>
                                              <p:pRg st="1" end="1"/>
                                            </p:txEl>
                                          </p:spTgt>
                                        </p:tgtEl>
                                        <p:attrNameLst>
                                          <p:attrName>ppt_x</p:attrName>
                                        </p:attrNameLst>
                                      </p:cBhvr>
                                      <p:tavLst>
                                        <p:tav tm="0">
                                          <p:val>
                                            <p:strVal val="#ppt_x-.2"/>
                                          </p:val>
                                        </p:tav>
                                        <p:tav tm="100000">
                                          <p:val>
                                            <p:strVal val="#ppt_x"/>
                                          </p:val>
                                        </p:tav>
                                      </p:tavLst>
                                    </p:anim>
                                    <p:anim calcmode="lin" valueType="num">
                                      <p:cBhvr>
                                        <p:cTn id="29" dur="500" fill="hold"/>
                                        <p:tgtEl>
                                          <p:spTgt spid="16590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0" dur="500"/>
                                        <p:tgtEl>
                                          <p:spTgt spid="165901">
                                            <p:txEl>
                                              <p:pRg st="1" end="1"/>
                                            </p:txEl>
                                          </p:spTgt>
                                        </p:tgtEl>
                                      </p:cBhvr>
                                    </p:animEffect>
                                  </p:childTnLst>
                                </p:cTn>
                              </p:par>
                            </p:childTnLst>
                          </p:cTn>
                        </p:par>
                        <p:par>
                          <p:cTn id="31" fill="hold" nodeType="afterGroup">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65905"/>
                                        </p:tgtEl>
                                        <p:attrNameLst>
                                          <p:attrName>style.visibility</p:attrName>
                                        </p:attrNameLst>
                                      </p:cBhvr>
                                      <p:to>
                                        <p:strVal val="visible"/>
                                      </p:to>
                                    </p:set>
                                    <p:animEffect transition="in" filter="wipe(up)">
                                      <p:cBhvr>
                                        <p:cTn id="34" dur="2000"/>
                                        <p:tgtEl>
                                          <p:spTgt spid="16590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65906"/>
                                        </p:tgtEl>
                                        <p:attrNameLst>
                                          <p:attrName>style.visibility</p:attrName>
                                        </p:attrNameLst>
                                      </p:cBhvr>
                                      <p:to>
                                        <p:strVal val="visible"/>
                                      </p:to>
                                    </p:set>
                                    <p:animEffect transition="in" filter="wipe(down)">
                                      <p:cBhvr>
                                        <p:cTn id="37" dur="2000"/>
                                        <p:tgtEl>
                                          <p:spTgt spid="165906"/>
                                        </p:tgtEl>
                                      </p:cBhvr>
                                    </p:animEffect>
                                  </p:childTnLst>
                                </p:cTn>
                              </p:par>
                            </p:childTnLst>
                          </p:cTn>
                        </p:par>
                        <p:par>
                          <p:cTn id="38" fill="hold" nodeType="afterGroup">
                            <p:stCondLst>
                              <p:cond delay="2500"/>
                            </p:stCondLst>
                            <p:childTnLst>
                              <p:par>
                                <p:cTn id="39" presetID="22" presetClass="entr" presetSubtype="1" fill="hold" grpId="0" nodeType="afterEffect">
                                  <p:stCondLst>
                                    <p:cond delay="0"/>
                                  </p:stCondLst>
                                  <p:childTnLst>
                                    <p:set>
                                      <p:cBhvr>
                                        <p:cTn id="40" dur="1" fill="hold">
                                          <p:stCondLst>
                                            <p:cond delay="0"/>
                                          </p:stCondLst>
                                        </p:cTn>
                                        <p:tgtEl>
                                          <p:spTgt spid="165910"/>
                                        </p:tgtEl>
                                        <p:attrNameLst>
                                          <p:attrName>style.visibility</p:attrName>
                                        </p:attrNameLst>
                                      </p:cBhvr>
                                      <p:to>
                                        <p:strVal val="visible"/>
                                      </p:to>
                                    </p:set>
                                    <p:animEffect transition="in" filter="wipe(up)">
                                      <p:cBhvr>
                                        <p:cTn id="41" dur="1000"/>
                                        <p:tgtEl>
                                          <p:spTgt spid="16591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65909"/>
                                        </p:tgtEl>
                                        <p:attrNameLst>
                                          <p:attrName>style.visibility</p:attrName>
                                        </p:attrNameLst>
                                      </p:cBhvr>
                                      <p:to>
                                        <p:strVal val="visible"/>
                                      </p:to>
                                    </p:set>
                                    <p:animEffect transition="in" filter="wipe(down)">
                                      <p:cBhvr>
                                        <p:cTn id="44" dur="1000"/>
                                        <p:tgtEl>
                                          <p:spTgt spid="16590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5913"/>
                                        </p:tgtEl>
                                        <p:attrNameLst>
                                          <p:attrName>style.visibility</p:attrName>
                                        </p:attrNameLst>
                                      </p:cBhvr>
                                      <p:to>
                                        <p:strVal val="visible"/>
                                      </p:to>
                                    </p:set>
                                    <p:animEffect transition="in" filter="fade">
                                      <p:cBhvr>
                                        <p:cTn id="49" dur="500"/>
                                        <p:tgtEl>
                                          <p:spTgt spid="165913"/>
                                        </p:tgtEl>
                                      </p:cBhvr>
                                    </p:animEffect>
                                  </p:childTnLst>
                                </p:cTn>
                              </p:par>
                            </p:childTnLst>
                          </p:cTn>
                        </p:par>
                        <p:par>
                          <p:cTn id="50" fill="hold" nodeType="afterGroup">
                            <p:stCondLst>
                              <p:cond delay="500"/>
                            </p:stCondLst>
                            <p:childTnLst>
                              <p:par>
                                <p:cTn id="51" presetID="0" presetClass="path" presetSubtype="0" accel="50000" decel="50000" fill="hold" grpId="1" nodeType="afterEffect">
                                  <p:stCondLst>
                                    <p:cond delay="0"/>
                                  </p:stCondLst>
                                  <p:childTnLst>
                                    <p:animMotion origin="layout" path="M 1.94444E-6 4.98262E-7 C -0.01597 0.00163 -0.03195 0.00325 -0.03559 -0.01344 C -0.03924 -0.03012 -0.0375 -0.06326 -0.02205 -0.09942 C -0.0066 -0.13557 0.02795 -0.1993 0.05764 -0.23059 C 0.08732 -0.26187 0.13385 -0.27879 0.1559 -0.28737 C 0.17795 -0.29594 0.18385 -0.28945 0.18976 -0.28273 " pathEditMode="relative" ptsTypes="aaaaaA">
                                      <p:cBhvr>
                                        <p:cTn id="52" dur="2000" fill="hold"/>
                                        <p:tgtEl>
                                          <p:spTgt spid="165913"/>
                                        </p:tgtEl>
                                        <p:attrNameLst>
                                          <p:attrName>ppt_x</p:attrName>
                                          <p:attrName>ppt_y</p:attrName>
                                        </p:attrNameLst>
                                      </p:cBhvr>
                                    </p:animMotion>
                                  </p:childTnLst>
                                </p:cTn>
                              </p:par>
                              <p:par>
                                <p:cTn id="53" presetID="6" presetClass="emph" presetSubtype="0" accel="50000" fill="hold" grpId="2" nodeType="withEffect">
                                  <p:stCondLst>
                                    <p:cond delay="0"/>
                                  </p:stCondLst>
                                  <p:childTnLst>
                                    <p:animScale>
                                      <p:cBhvr>
                                        <p:cTn id="54" dur="2000" fill="hold"/>
                                        <p:tgtEl>
                                          <p:spTgt spid="165913"/>
                                        </p:tgtEl>
                                      </p:cBhvr>
                                      <p:by x="50000" y="50000"/>
                                    </p:animScale>
                                  </p:childTnLst>
                                </p:cTn>
                              </p:par>
                              <p:par>
                                <p:cTn id="55" presetID="19" presetClass="emph" presetSubtype="0" fill="hold" grpId="3" nodeType="withEffect">
                                  <p:stCondLst>
                                    <p:cond delay="0"/>
                                  </p:stCondLst>
                                  <p:childTnLst>
                                    <p:animClr clrSpc="rgb" dir="cw">
                                      <p:cBhvr override="childStyle">
                                        <p:cTn id="56" dur="2000" fill="hold"/>
                                        <p:tgtEl>
                                          <p:spTgt spid="165913"/>
                                        </p:tgtEl>
                                        <p:attrNameLst>
                                          <p:attrName>style.color</p:attrName>
                                        </p:attrNameLst>
                                      </p:cBhvr>
                                      <p:to>
                                        <a:schemeClr val="accent2"/>
                                      </p:to>
                                    </p:animClr>
                                    <p:animClr clrSpc="rgb" dir="cw">
                                      <p:cBhvr>
                                        <p:cTn id="57" dur="2000" fill="hold"/>
                                        <p:tgtEl>
                                          <p:spTgt spid="165913"/>
                                        </p:tgtEl>
                                        <p:attrNameLst>
                                          <p:attrName>fillcolor</p:attrName>
                                        </p:attrNameLst>
                                      </p:cBhvr>
                                      <p:to>
                                        <a:schemeClr val="accent2"/>
                                      </p:to>
                                    </p:animClr>
                                    <p:set>
                                      <p:cBhvr>
                                        <p:cTn id="58" dur="2000" fill="hold"/>
                                        <p:tgtEl>
                                          <p:spTgt spid="165913"/>
                                        </p:tgtEl>
                                        <p:attrNameLst>
                                          <p:attrName>fill.type</p:attrName>
                                        </p:attrNameLst>
                                      </p:cBhvr>
                                      <p:to>
                                        <p:strVal val="solid"/>
                                      </p:to>
                                    </p:set>
                                    <p:set>
                                      <p:cBhvr>
                                        <p:cTn id="59" dur="2000" fill="hold"/>
                                        <p:tgtEl>
                                          <p:spTgt spid="165913"/>
                                        </p:tgtEl>
                                        <p:attrNameLst>
                                          <p:attrName>fill.on</p:attrName>
                                        </p:attrNameLst>
                                      </p:cBhvr>
                                      <p:to>
                                        <p:strVal val="true"/>
                                      </p:to>
                                    </p:set>
                                  </p:childTnLst>
                                </p:cTn>
                              </p:par>
                            </p:childTnLst>
                          </p:cTn>
                        </p:par>
                        <p:par>
                          <p:cTn id="60" fill="hold" nodeType="afterGroup">
                            <p:stCondLst>
                              <p:cond delay="2500"/>
                            </p:stCondLst>
                            <p:childTnLst>
                              <p:par>
                                <p:cTn id="61" presetID="0" presetClass="path" presetSubtype="0" accel="50000" decel="50000" fill="hold" grpId="4" nodeType="afterEffect">
                                  <p:stCondLst>
                                    <p:cond delay="0"/>
                                  </p:stCondLst>
                                  <p:childTnLst>
                                    <p:animMotion origin="layout" path="M 0.18976 -0.28273 C 0.19062 -0.27624 0.19167 -0.26952 0.18455 -0.26466 C 0.17743 -0.25979 0.16771 -0.26535 0.14739 -0.2533 C 0.12708 -0.24125 0.08594 -0.22178 0.06267 -0.19212 C 0.03941 -0.16246 0.01788 -0.10637 0.00833 -0.07462 C -0.00122 -0.04287 0.00191 -0.02248 0.00503 -0.00208 " pathEditMode="relative" ptsTypes="aaaaaA">
                                      <p:cBhvr>
                                        <p:cTn id="62" dur="2000" fill="hold"/>
                                        <p:tgtEl>
                                          <p:spTgt spid="165913"/>
                                        </p:tgtEl>
                                        <p:attrNameLst>
                                          <p:attrName>ppt_x</p:attrName>
                                          <p:attrName>ppt_y</p:attrName>
                                        </p:attrNameLst>
                                      </p:cBhvr>
                                    </p:animMotion>
                                  </p:childTnLst>
                                </p:cTn>
                              </p:par>
                              <p:par>
                                <p:cTn id="63" presetID="6" presetClass="emph" presetSubtype="0" accel="50000" fill="hold" grpId="5" nodeType="withEffect">
                                  <p:stCondLst>
                                    <p:cond delay="0"/>
                                  </p:stCondLst>
                                  <p:childTnLst>
                                    <p:animScale>
                                      <p:cBhvr>
                                        <p:cTn id="64" dur="2000" fill="hold"/>
                                        <p:tgtEl>
                                          <p:spTgt spid="165913"/>
                                        </p:tgtEl>
                                      </p:cBhvr>
                                      <p:by x="200000" y="200000"/>
                                    </p:animScale>
                                  </p:childTnLst>
                                </p:cTn>
                              </p:par>
                              <p:par>
                                <p:cTn id="65" presetID="19" presetClass="emph" presetSubtype="0" fill="hold" grpId="6" nodeType="withEffect">
                                  <p:stCondLst>
                                    <p:cond delay="0"/>
                                  </p:stCondLst>
                                  <p:childTnLst>
                                    <p:animClr clrSpc="rgb" dir="cw">
                                      <p:cBhvr override="childStyle">
                                        <p:cTn id="66" dur="2000" fill="hold"/>
                                        <p:tgtEl>
                                          <p:spTgt spid="165913"/>
                                        </p:tgtEl>
                                        <p:attrNameLst>
                                          <p:attrName>style.color</p:attrName>
                                        </p:attrNameLst>
                                      </p:cBhvr>
                                      <p:to>
                                        <a:srgbClr val="FF3300"/>
                                      </p:to>
                                    </p:animClr>
                                    <p:animClr clrSpc="rgb" dir="cw">
                                      <p:cBhvr>
                                        <p:cTn id="67" dur="2000" fill="hold"/>
                                        <p:tgtEl>
                                          <p:spTgt spid="165913"/>
                                        </p:tgtEl>
                                        <p:attrNameLst>
                                          <p:attrName>fillcolor</p:attrName>
                                        </p:attrNameLst>
                                      </p:cBhvr>
                                      <p:to>
                                        <a:srgbClr val="FF3300"/>
                                      </p:to>
                                    </p:animClr>
                                    <p:set>
                                      <p:cBhvr>
                                        <p:cTn id="68" dur="2000" fill="hold"/>
                                        <p:tgtEl>
                                          <p:spTgt spid="165913"/>
                                        </p:tgtEl>
                                        <p:attrNameLst>
                                          <p:attrName>fill.type</p:attrName>
                                        </p:attrNameLst>
                                      </p:cBhvr>
                                      <p:to>
                                        <p:strVal val="solid"/>
                                      </p:to>
                                    </p:set>
                                    <p:set>
                                      <p:cBhvr>
                                        <p:cTn id="69" dur="2000" fill="hold"/>
                                        <p:tgtEl>
                                          <p:spTgt spid="1659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1" grpId="0" build="p"/>
      <p:bldP spid="165902" grpId="0" animBg="1"/>
      <p:bldP spid="165903" grpId="0" animBg="1"/>
      <p:bldP spid="165907" grpId="0" animBg="1"/>
      <p:bldP spid="165908" grpId="0" animBg="1"/>
      <p:bldP spid="165909" grpId="0" animBg="1"/>
      <p:bldP spid="165910" grpId="0" animBg="1"/>
      <p:bldP spid="165905" grpId="0" animBg="1"/>
      <p:bldP spid="165906" grpId="0" animBg="1"/>
      <p:bldP spid="165913" grpId="0" animBg="1"/>
      <p:bldP spid="165913" grpId="1" animBg="1"/>
      <p:bldP spid="165913" grpId="2" animBg="1"/>
      <p:bldP spid="165913" grpId="3" animBg="1"/>
      <p:bldP spid="165913" grpId="4" animBg="1"/>
      <p:bldP spid="165913" grpId="5" animBg="1"/>
      <p:bldP spid="165913" grpId="6"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14300" y="152400"/>
            <a:ext cx="8915400" cy="6324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12291" name="Rectangle 3"/>
          <p:cNvSpPr>
            <a:spLocks noChangeArrowheads="1"/>
          </p:cNvSpPr>
          <p:nvPr/>
        </p:nvSpPr>
        <p:spPr bwMode="auto">
          <a:xfrm>
            <a:off x="2606675" y="6553200"/>
            <a:ext cx="3930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400" i="1">
                <a:solidFill>
                  <a:schemeClr val="accent2"/>
                </a:solidFill>
              </a:rPr>
              <a:t>http://www.usd.edu/esci/figures/BluePlanet.html</a:t>
            </a:r>
          </a:p>
        </p:txBody>
      </p:sp>
      <p:pic>
        <p:nvPicPr>
          <p:cNvPr id="12293" name="Picture 12" descr="158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762000"/>
            <a:ext cx="4581525" cy="567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25" name="Text Box 13"/>
          <p:cNvSpPr txBox="1">
            <a:spLocks noChangeArrowheads="1"/>
          </p:cNvSpPr>
          <p:nvPr/>
        </p:nvSpPr>
        <p:spPr bwMode="auto">
          <a:xfrm>
            <a:off x="304800" y="1600200"/>
            <a:ext cx="38862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altLang="en-US"/>
              <a:t>As the Earth rotates, the rising and sinking air is deflected (this deflection is called the Coriolis effect).</a:t>
            </a:r>
          </a:p>
          <a:p>
            <a:pPr>
              <a:spcBef>
                <a:spcPct val="50000"/>
              </a:spcBef>
            </a:pPr>
            <a:r>
              <a:rPr lang="en-US" altLang="en-US"/>
              <a:t>The atmosphere is also broken into smaller circulating cells, rather than circulating in an unbroken loop from equator to pole. </a:t>
            </a:r>
          </a:p>
        </p:txBody>
      </p:sp>
      <p:sp>
        <p:nvSpPr>
          <p:cNvPr id="166926" name="AutoShape 14"/>
          <p:cNvSpPr>
            <a:spLocks noChangeArrowheads="1"/>
          </p:cNvSpPr>
          <p:nvPr/>
        </p:nvSpPr>
        <p:spPr bwMode="auto">
          <a:xfrm>
            <a:off x="8020050" y="3368675"/>
            <a:ext cx="457200" cy="228600"/>
          </a:xfrm>
          <a:prstGeom prst="notchedRightArrow">
            <a:avLst>
              <a:gd name="adj1" fmla="val 50000"/>
              <a:gd name="adj2"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166927" name="AutoShape 15"/>
          <p:cNvSpPr>
            <a:spLocks noChangeArrowheads="1"/>
          </p:cNvSpPr>
          <p:nvPr/>
        </p:nvSpPr>
        <p:spPr bwMode="auto">
          <a:xfrm rot="2816886">
            <a:off x="7210425" y="5076825"/>
            <a:ext cx="457200" cy="228600"/>
          </a:xfrm>
          <a:prstGeom prst="notchedRightArrow">
            <a:avLst>
              <a:gd name="adj1" fmla="val 50000"/>
              <a:gd name="adj2"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166928" name="AutoShape 16"/>
          <p:cNvSpPr>
            <a:spLocks noChangeArrowheads="1"/>
          </p:cNvSpPr>
          <p:nvPr/>
        </p:nvSpPr>
        <p:spPr bwMode="auto">
          <a:xfrm rot="-3004301">
            <a:off x="7194550" y="1685925"/>
            <a:ext cx="457200" cy="228600"/>
          </a:xfrm>
          <a:prstGeom prst="notchedRightArrow">
            <a:avLst>
              <a:gd name="adj1" fmla="val 50000"/>
              <a:gd name="adj2"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166929" name="AutoShape 17"/>
          <p:cNvSpPr>
            <a:spLocks noChangeArrowheads="1"/>
          </p:cNvSpPr>
          <p:nvPr/>
        </p:nvSpPr>
        <p:spPr bwMode="auto">
          <a:xfrm rot="5400000">
            <a:off x="5870575" y="1352550"/>
            <a:ext cx="457200" cy="228600"/>
          </a:xfrm>
          <a:prstGeom prst="notchedRightArrow">
            <a:avLst>
              <a:gd name="adj1" fmla="val 50000"/>
              <a:gd name="adj2"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166930" name="AutoShape 18"/>
          <p:cNvSpPr>
            <a:spLocks noChangeArrowheads="1"/>
          </p:cNvSpPr>
          <p:nvPr/>
        </p:nvSpPr>
        <p:spPr bwMode="auto">
          <a:xfrm rot="8927767">
            <a:off x="7696200" y="2422525"/>
            <a:ext cx="457200" cy="228600"/>
          </a:xfrm>
          <a:prstGeom prst="notchedRightArrow">
            <a:avLst>
              <a:gd name="adj1" fmla="val 50000"/>
              <a:gd name="adj2"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166931" name="AutoShape 19"/>
          <p:cNvSpPr>
            <a:spLocks noChangeArrowheads="1"/>
          </p:cNvSpPr>
          <p:nvPr/>
        </p:nvSpPr>
        <p:spPr bwMode="auto">
          <a:xfrm rot="-9121893">
            <a:off x="7708900" y="4343400"/>
            <a:ext cx="457200" cy="228600"/>
          </a:xfrm>
          <a:prstGeom prst="notchedRightArrow">
            <a:avLst>
              <a:gd name="adj1" fmla="val 50000"/>
              <a:gd name="adj2"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166933" name="Freeform 21"/>
          <p:cNvSpPr>
            <a:spLocks/>
          </p:cNvSpPr>
          <p:nvPr/>
        </p:nvSpPr>
        <p:spPr bwMode="auto">
          <a:xfrm>
            <a:off x="4448175" y="3502025"/>
            <a:ext cx="3362325" cy="22225"/>
          </a:xfrm>
          <a:custGeom>
            <a:avLst/>
            <a:gdLst>
              <a:gd name="T0" fmla="*/ 3362325 w 2118"/>
              <a:gd name="T1" fmla="*/ 3175 h 14"/>
              <a:gd name="T2" fmla="*/ 2905125 w 2118"/>
              <a:gd name="T3" fmla="*/ 22225 h 14"/>
              <a:gd name="T4" fmla="*/ 2257425 w 2118"/>
              <a:gd name="T5" fmla="*/ 3175 h 14"/>
              <a:gd name="T6" fmla="*/ 1524000 w 2118"/>
              <a:gd name="T7" fmla="*/ 19050 h 14"/>
              <a:gd name="T8" fmla="*/ 1190625 w 2118"/>
              <a:gd name="T9" fmla="*/ 3175 h 14"/>
              <a:gd name="T10" fmla="*/ 704850 w 2118"/>
              <a:gd name="T11" fmla="*/ 3175 h 14"/>
              <a:gd name="T12" fmla="*/ 352425 w 2118"/>
              <a:gd name="T13" fmla="*/ 3175 h 14"/>
              <a:gd name="T14" fmla="*/ 0 w 2118"/>
              <a:gd name="T15" fmla="*/ 1270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18" h="14">
                <a:moveTo>
                  <a:pt x="2118" y="2"/>
                </a:moveTo>
                <a:cubicBezTo>
                  <a:pt x="2070" y="3"/>
                  <a:pt x="1946" y="14"/>
                  <a:pt x="1830" y="14"/>
                </a:cubicBezTo>
                <a:cubicBezTo>
                  <a:pt x="1714" y="14"/>
                  <a:pt x="1567" y="2"/>
                  <a:pt x="1422" y="2"/>
                </a:cubicBezTo>
                <a:cubicBezTo>
                  <a:pt x="1277" y="2"/>
                  <a:pt x="1072" y="12"/>
                  <a:pt x="960" y="12"/>
                </a:cubicBezTo>
                <a:cubicBezTo>
                  <a:pt x="848" y="12"/>
                  <a:pt x="836" y="4"/>
                  <a:pt x="750" y="2"/>
                </a:cubicBezTo>
                <a:cubicBezTo>
                  <a:pt x="664" y="0"/>
                  <a:pt x="532" y="2"/>
                  <a:pt x="444" y="2"/>
                </a:cubicBezTo>
                <a:cubicBezTo>
                  <a:pt x="356" y="2"/>
                  <a:pt x="296" y="1"/>
                  <a:pt x="222" y="2"/>
                </a:cubicBezTo>
                <a:cubicBezTo>
                  <a:pt x="148" y="3"/>
                  <a:pt x="46" y="7"/>
                  <a:pt x="0" y="8"/>
                </a:cubicBezTo>
              </a:path>
            </a:pathLst>
          </a:custGeom>
          <a:noFill/>
          <a:ln w="38100" cmpd="sng">
            <a:solidFill>
              <a:srgbClr val="339933"/>
            </a:solidFill>
            <a:round/>
            <a:headEnd type="none" w="med" len="med"/>
            <a:tailEnd type="arrow" w="med" len="med"/>
          </a:ln>
          <a:effectLst/>
          <a:scene3d>
            <a:camera prst="legacyPerspectiveTop"/>
            <a:lightRig rig="legacyFlat3" dir="b"/>
          </a:scene3d>
          <a:sp3d extrusionH="100000" prstMaterial="legacyMatte">
            <a:bevelT w="13500" h="13500" prst="angle"/>
            <a:bevelB w="13500" h="13500" prst="angle"/>
            <a:extrusionClr>
              <a:schemeClr val="tx2"/>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flatTx/>
          </a:bodyPr>
          <a:lstStyle/>
          <a:p>
            <a:endParaRPr lang="en-US"/>
          </a:p>
        </p:txBody>
      </p:sp>
      <p:sp>
        <p:nvSpPr>
          <p:cNvPr id="166934" name="Freeform 22"/>
          <p:cNvSpPr>
            <a:spLocks/>
          </p:cNvSpPr>
          <p:nvPr/>
        </p:nvSpPr>
        <p:spPr bwMode="auto">
          <a:xfrm>
            <a:off x="5419725" y="1911350"/>
            <a:ext cx="1362075" cy="69850"/>
          </a:xfrm>
          <a:custGeom>
            <a:avLst/>
            <a:gdLst>
              <a:gd name="T0" fmla="*/ 1362075 w 858"/>
              <a:gd name="T1" fmla="*/ 0 h 44"/>
              <a:gd name="T2" fmla="*/ 1181100 w 858"/>
              <a:gd name="T3" fmla="*/ 9525 h 44"/>
              <a:gd name="T4" fmla="*/ 919163 w 858"/>
              <a:gd name="T5" fmla="*/ 36513 h 44"/>
              <a:gd name="T6" fmla="*/ 638175 w 858"/>
              <a:gd name="T7" fmla="*/ 66675 h 44"/>
              <a:gd name="T8" fmla="*/ 323850 w 858"/>
              <a:gd name="T9" fmla="*/ 57150 h 44"/>
              <a:gd name="T10" fmla="*/ 134938 w 858"/>
              <a:gd name="T11" fmla="*/ 36513 h 44"/>
              <a:gd name="T12" fmla="*/ 0 w 858"/>
              <a:gd name="T13" fmla="*/ 381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8" h="44">
                <a:moveTo>
                  <a:pt x="858" y="0"/>
                </a:moveTo>
                <a:cubicBezTo>
                  <a:pt x="839" y="0"/>
                  <a:pt x="790" y="2"/>
                  <a:pt x="744" y="6"/>
                </a:cubicBezTo>
                <a:cubicBezTo>
                  <a:pt x="698" y="10"/>
                  <a:pt x="636" y="17"/>
                  <a:pt x="579" y="23"/>
                </a:cubicBezTo>
                <a:cubicBezTo>
                  <a:pt x="522" y="29"/>
                  <a:pt x="464" y="40"/>
                  <a:pt x="402" y="42"/>
                </a:cubicBezTo>
                <a:cubicBezTo>
                  <a:pt x="340" y="44"/>
                  <a:pt x="257" y="39"/>
                  <a:pt x="204" y="36"/>
                </a:cubicBezTo>
                <a:cubicBezTo>
                  <a:pt x="151" y="33"/>
                  <a:pt x="119" y="25"/>
                  <a:pt x="85" y="23"/>
                </a:cubicBezTo>
                <a:cubicBezTo>
                  <a:pt x="51" y="21"/>
                  <a:pt x="18" y="24"/>
                  <a:pt x="0" y="24"/>
                </a:cubicBezTo>
              </a:path>
            </a:pathLst>
          </a:custGeom>
          <a:noFill/>
          <a:ln w="38100" cmpd="sng">
            <a:solidFill>
              <a:srgbClr val="339933"/>
            </a:solidFill>
            <a:round/>
            <a:headEnd type="none" w="med" len="med"/>
            <a:tailEnd type="arrow" w="med" len="med"/>
          </a:ln>
          <a:effectLst/>
          <a:scene3d>
            <a:camera prst="legacyPerspectiveBottom"/>
            <a:lightRig rig="legacyFlat3" dir="t"/>
          </a:scene3d>
          <a:sp3d extrusionH="100000" prstMaterial="legacyMatte">
            <a:bevelT w="13500" h="13500" prst="angle"/>
            <a:bevelB w="13500" h="13500" prst="angle"/>
            <a:extrusionClr>
              <a:schemeClr val="tx2"/>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flatTx/>
          </a:bodyPr>
          <a:lstStyle/>
          <a:p>
            <a:endParaRPr lang="en-US"/>
          </a:p>
        </p:txBody>
      </p:sp>
      <p:sp>
        <p:nvSpPr>
          <p:cNvPr id="166936" name="Freeform 24"/>
          <p:cNvSpPr>
            <a:spLocks/>
          </p:cNvSpPr>
          <p:nvPr/>
        </p:nvSpPr>
        <p:spPr bwMode="auto">
          <a:xfrm flipV="1">
            <a:off x="5562600" y="5029200"/>
            <a:ext cx="1057275" cy="80963"/>
          </a:xfrm>
          <a:custGeom>
            <a:avLst/>
            <a:gdLst>
              <a:gd name="T0" fmla="*/ 1057275 w 858"/>
              <a:gd name="T1" fmla="*/ 0 h 44"/>
              <a:gd name="T2" fmla="*/ 916798 w 858"/>
              <a:gd name="T3" fmla="*/ 11040 h 44"/>
              <a:gd name="T4" fmla="*/ 713476 w 858"/>
              <a:gd name="T5" fmla="*/ 42322 h 44"/>
              <a:gd name="T6" fmla="*/ 495367 w 858"/>
              <a:gd name="T7" fmla="*/ 77283 h 44"/>
              <a:gd name="T8" fmla="*/ 251380 w 858"/>
              <a:gd name="T9" fmla="*/ 66242 h 44"/>
              <a:gd name="T10" fmla="*/ 104742 w 858"/>
              <a:gd name="T11" fmla="*/ 42322 h 44"/>
              <a:gd name="T12" fmla="*/ 0 w 858"/>
              <a:gd name="T13" fmla="*/ 44162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8" h="44">
                <a:moveTo>
                  <a:pt x="858" y="0"/>
                </a:moveTo>
                <a:cubicBezTo>
                  <a:pt x="839" y="0"/>
                  <a:pt x="790" y="2"/>
                  <a:pt x="744" y="6"/>
                </a:cubicBezTo>
                <a:cubicBezTo>
                  <a:pt x="698" y="10"/>
                  <a:pt x="636" y="17"/>
                  <a:pt x="579" y="23"/>
                </a:cubicBezTo>
                <a:cubicBezTo>
                  <a:pt x="522" y="29"/>
                  <a:pt x="464" y="40"/>
                  <a:pt x="402" y="42"/>
                </a:cubicBezTo>
                <a:cubicBezTo>
                  <a:pt x="340" y="44"/>
                  <a:pt x="257" y="39"/>
                  <a:pt x="204" y="36"/>
                </a:cubicBezTo>
                <a:cubicBezTo>
                  <a:pt x="151" y="33"/>
                  <a:pt x="119" y="25"/>
                  <a:pt x="85" y="23"/>
                </a:cubicBezTo>
                <a:cubicBezTo>
                  <a:pt x="51" y="21"/>
                  <a:pt x="18" y="24"/>
                  <a:pt x="0" y="24"/>
                </a:cubicBezTo>
              </a:path>
            </a:pathLst>
          </a:custGeom>
          <a:noFill/>
          <a:ln w="38100" cmpd="sng">
            <a:solidFill>
              <a:srgbClr val="339933"/>
            </a:solidFill>
            <a:round/>
            <a:headEnd type="none" w="med" len="med"/>
            <a:tailEnd type="arrow" w="med" len="med"/>
          </a:ln>
          <a:effectLst/>
          <a:scene3d>
            <a:camera prst="legacyPerspectiveBottom"/>
            <a:lightRig rig="legacyFlat3" dir="t"/>
          </a:scene3d>
          <a:sp3d extrusionH="100000" prstMaterial="legacyMatte">
            <a:bevelT w="13500" h="13500" prst="angle"/>
            <a:bevelB w="13500" h="13500" prst="angle"/>
            <a:extrusionClr>
              <a:schemeClr val="tx2"/>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flatTx/>
          </a:bodyPr>
          <a:lstStyle/>
          <a:p>
            <a:endParaRPr lang="en-US"/>
          </a:p>
        </p:txBody>
      </p:sp>
      <p:sp>
        <p:nvSpPr>
          <p:cNvPr id="166937" name="Freeform 25"/>
          <p:cNvSpPr>
            <a:spLocks/>
          </p:cNvSpPr>
          <p:nvPr/>
        </p:nvSpPr>
        <p:spPr bwMode="auto">
          <a:xfrm>
            <a:off x="4657725" y="4486275"/>
            <a:ext cx="2905125" cy="85725"/>
          </a:xfrm>
          <a:custGeom>
            <a:avLst/>
            <a:gdLst>
              <a:gd name="T0" fmla="*/ 0 w 1830"/>
              <a:gd name="T1" fmla="*/ 79375 h 54"/>
              <a:gd name="T2" fmla="*/ 495300 w 1830"/>
              <a:gd name="T3" fmla="*/ 50800 h 54"/>
              <a:gd name="T4" fmla="*/ 1009650 w 1830"/>
              <a:gd name="T5" fmla="*/ 79375 h 54"/>
              <a:gd name="T6" fmla="*/ 1560513 w 1830"/>
              <a:gd name="T7" fmla="*/ 11113 h 54"/>
              <a:gd name="T8" fmla="*/ 1638300 w 1830"/>
              <a:gd name="T9" fmla="*/ 12700 h 54"/>
              <a:gd name="T10" fmla="*/ 2176463 w 1830"/>
              <a:gd name="T11" fmla="*/ 33338 h 54"/>
              <a:gd name="T12" fmla="*/ 2546350 w 1830"/>
              <a:gd name="T13" fmla="*/ 79375 h 54"/>
              <a:gd name="T14" fmla="*/ 2905125 w 1830"/>
              <a:gd name="T15" fmla="*/ 41275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0" h="54">
                <a:moveTo>
                  <a:pt x="0" y="50"/>
                </a:moveTo>
                <a:cubicBezTo>
                  <a:pt x="52" y="47"/>
                  <a:pt x="206" y="32"/>
                  <a:pt x="312" y="32"/>
                </a:cubicBezTo>
                <a:cubicBezTo>
                  <a:pt x="418" y="32"/>
                  <a:pt x="524" y="54"/>
                  <a:pt x="636" y="50"/>
                </a:cubicBezTo>
                <a:cubicBezTo>
                  <a:pt x="748" y="46"/>
                  <a:pt x="917" y="14"/>
                  <a:pt x="983" y="7"/>
                </a:cubicBezTo>
                <a:cubicBezTo>
                  <a:pt x="1049" y="0"/>
                  <a:pt x="967" y="6"/>
                  <a:pt x="1032" y="8"/>
                </a:cubicBezTo>
                <a:cubicBezTo>
                  <a:pt x="1097" y="10"/>
                  <a:pt x="1276" y="14"/>
                  <a:pt x="1371" y="21"/>
                </a:cubicBezTo>
                <a:cubicBezTo>
                  <a:pt x="1466" y="28"/>
                  <a:pt x="1528" y="49"/>
                  <a:pt x="1604" y="50"/>
                </a:cubicBezTo>
                <a:cubicBezTo>
                  <a:pt x="1680" y="51"/>
                  <a:pt x="1783" y="31"/>
                  <a:pt x="1830" y="26"/>
                </a:cubicBezTo>
              </a:path>
            </a:pathLst>
          </a:custGeom>
          <a:noFill/>
          <a:ln w="38100" cmpd="sng">
            <a:solidFill>
              <a:srgbClr val="996633"/>
            </a:solidFill>
            <a:round/>
            <a:headEnd type="none" w="med" len="med"/>
            <a:tailEnd type="arrow" w="med" len="med"/>
          </a:ln>
          <a:effectLst/>
          <a:scene3d>
            <a:camera prst="legacyPerspectiveTop"/>
            <a:lightRig rig="legacyFlat3" dir="t"/>
          </a:scene3d>
          <a:sp3d extrusionH="100000" prstMaterial="legacyMatte">
            <a:bevelT w="13500" h="13500" prst="angle"/>
            <a:bevelB w="13500" h="13500" prst="angle"/>
            <a:extrusionClr>
              <a:srgbClr val="FFCC66"/>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flatTx/>
          </a:bodyPr>
          <a:lstStyle/>
          <a:p>
            <a:endParaRPr lang="en-US"/>
          </a:p>
        </p:txBody>
      </p:sp>
      <p:sp>
        <p:nvSpPr>
          <p:cNvPr id="166938" name="Freeform 26"/>
          <p:cNvSpPr>
            <a:spLocks/>
          </p:cNvSpPr>
          <p:nvPr/>
        </p:nvSpPr>
        <p:spPr bwMode="auto">
          <a:xfrm>
            <a:off x="4724400" y="2362200"/>
            <a:ext cx="2905125" cy="85725"/>
          </a:xfrm>
          <a:custGeom>
            <a:avLst/>
            <a:gdLst>
              <a:gd name="T0" fmla="*/ 0 w 1830"/>
              <a:gd name="T1" fmla="*/ 79375 h 54"/>
              <a:gd name="T2" fmla="*/ 495300 w 1830"/>
              <a:gd name="T3" fmla="*/ 50800 h 54"/>
              <a:gd name="T4" fmla="*/ 1009650 w 1830"/>
              <a:gd name="T5" fmla="*/ 79375 h 54"/>
              <a:gd name="T6" fmla="*/ 1560513 w 1830"/>
              <a:gd name="T7" fmla="*/ 11113 h 54"/>
              <a:gd name="T8" fmla="*/ 1638300 w 1830"/>
              <a:gd name="T9" fmla="*/ 12700 h 54"/>
              <a:gd name="T10" fmla="*/ 2176463 w 1830"/>
              <a:gd name="T11" fmla="*/ 33338 h 54"/>
              <a:gd name="T12" fmla="*/ 2546350 w 1830"/>
              <a:gd name="T13" fmla="*/ 79375 h 54"/>
              <a:gd name="T14" fmla="*/ 2905125 w 1830"/>
              <a:gd name="T15" fmla="*/ 41275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0" h="54">
                <a:moveTo>
                  <a:pt x="0" y="50"/>
                </a:moveTo>
                <a:cubicBezTo>
                  <a:pt x="52" y="47"/>
                  <a:pt x="206" y="32"/>
                  <a:pt x="312" y="32"/>
                </a:cubicBezTo>
                <a:cubicBezTo>
                  <a:pt x="418" y="32"/>
                  <a:pt x="524" y="54"/>
                  <a:pt x="636" y="50"/>
                </a:cubicBezTo>
                <a:cubicBezTo>
                  <a:pt x="748" y="46"/>
                  <a:pt x="917" y="14"/>
                  <a:pt x="983" y="7"/>
                </a:cubicBezTo>
                <a:cubicBezTo>
                  <a:pt x="1049" y="0"/>
                  <a:pt x="967" y="6"/>
                  <a:pt x="1032" y="8"/>
                </a:cubicBezTo>
                <a:cubicBezTo>
                  <a:pt x="1097" y="10"/>
                  <a:pt x="1276" y="14"/>
                  <a:pt x="1371" y="21"/>
                </a:cubicBezTo>
                <a:cubicBezTo>
                  <a:pt x="1466" y="28"/>
                  <a:pt x="1528" y="49"/>
                  <a:pt x="1604" y="50"/>
                </a:cubicBezTo>
                <a:cubicBezTo>
                  <a:pt x="1680" y="51"/>
                  <a:pt x="1783" y="31"/>
                  <a:pt x="1830" y="26"/>
                </a:cubicBezTo>
              </a:path>
            </a:pathLst>
          </a:custGeom>
          <a:noFill/>
          <a:ln w="38100" cmpd="sng">
            <a:solidFill>
              <a:srgbClr val="996633"/>
            </a:solidFill>
            <a:round/>
            <a:headEnd type="none" w="med" len="med"/>
            <a:tailEnd type="arrow" w="med" len="med"/>
          </a:ln>
          <a:effectLst/>
          <a:scene3d>
            <a:camera prst="legacyPerspectiveTop"/>
            <a:lightRig rig="legacyFlat3" dir="t"/>
          </a:scene3d>
          <a:sp3d extrusionH="100000" prstMaterial="legacyMatte">
            <a:bevelT w="13500" h="13500" prst="angle"/>
            <a:bevelB w="13500" h="13500" prst="angle"/>
            <a:extrusionClr>
              <a:srgbClr val="FFCC66"/>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flatTx/>
          </a:bodyPr>
          <a:lstStyle/>
          <a:p>
            <a:endParaRPr lang="en-US"/>
          </a:p>
        </p:txBody>
      </p:sp>
      <p:sp>
        <p:nvSpPr>
          <p:cNvPr id="166923" name="Text Box 11"/>
          <p:cNvSpPr txBox="1">
            <a:spLocks noChangeArrowheads="1"/>
          </p:cNvSpPr>
          <p:nvPr/>
        </p:nvSpPr>
        <p:spPr bwMode="auto">
          <a:xfrm>
            <a:off x="1714500" y="304800"/>
            <a:ext cx="571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3200" dirty="0">
                <a:solidFill>
                  <a:schemeClr val="accent2"/>
                </a:solidFill>
                <a:effectLst>
                  <a:outerShdw blurRad="38100" dist="38100" dir="2700000" algn="tl">
                    <a:srgbClr val="000000"/>
                  </a:outerShdw>
                </a:effectLst>
              </a:rPr>
              <a:t>Circulation on a Rotating Earth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66925">
                                            <p:txEl>
                                              <p:pRg st="0" end="0"/>
                                            </p:txEl>
                                          </p:spTgt>
                                        </p:tgtEl>
                                        <p:attrNameLst>
                                          <p:attrName>style.visibility</p:attrName>
                                        </p:attrNameLst>
                                      </p:cBhvr>
                                      <p:to>
                                        <p:strVal val="visible"/>
                                      </p:to>
                                    </p:set>
                                    <p:anim calcmode="lin" valueType="num">
                                      <p:cBhvr>
                                        <p:cTn id="7" dur="500" fill="hold"/>
                                        <p:tgtEl>
                                          <p:spTgt spid="166925">
                                            <p:txEl>
                                              <p:pRg st="0" end="0"/>
                                            </p:txEl>
                                          </p:spTgt>
                                        </p:tgtEl>
                                        <p:attrNameLst>
                                          <p:attrName>ppt_x</p:attrName>
                                        </p:attrNameLst>
                                      </p:cBhvr>
                                      <p:tavLst>
                                        <p:tav tm="0">
                                          <p:val>
                                            <p:strVal val="#ppt_x-.2"/>
                                          </p:val>
                                        </p:tav>
                                        <p:tav tm="100000">
                                          <p:val>
                                            <p:strVal val="#ppt_x"/>
                                          </p:val>
                                        </p:tav>
                                      </p:tavLst>
                                    </p:anim>
                                    <p:anim calcmode="lin" valueType="num">
                                      <p:cBhvr>
                                        <p:cTn id="8" dur="500" fill="hold"/>
                                        <p:tgtEl>
                                          <p:spTgt spid="16692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500"/>
                                        <p:tgtEl>
                                          <p:spTgt spid="166925">
                                            <p:txEl>
                                              <p:pRg st="0" end="0"/>
                                            </p:txEl>
                                          </p:spTgt>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66938"/>
                                        </p:tgtEl>
                                        <p:attrNameLst>
                                          <p:attrName>style.visibility</p:attrName>
                                        </p:attrNameLst>
                                      </p:cBhvr>
                                      <p:to>
                                        <p:strVal val="visible"/>
                                      </p:to>
                                    </p:set>
                                    <p:animEffect transition="in" filter="wipe(left)">
                                      <p:cBhvr>
                                        <p:cTn id="13" dur="500"/>
                                        <p:tgtEl>
                                          <p:spTgt spid="16693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6937"/>
                                        </p:tgtEl>
                                        <p:attrNameLst>
                                          <p:attrName>style.visibility</p:attrName>
                                        </p:attrNameLst>
                                      </p:cBhvr>
                                      <p:to>
                                        <p:strVal val="visible"/>
                                      </p:to>
                                    </p:set>
                                    <p:animEffect transition="in" filter="wipe(left)">
                                      <p:cBhvr>
                                        <p:cTn id="16" dur="500"/>
                                        <p:tgtEl>
                                          <p:spTgt spid="166937"/>
                                        </p:tgtEl>
                                      </p:cBhvr>
                                    </p:animEffect>
                                  </p:childTnLst>
                                </p:cTn>
                              </p:par>
                            </p:childTnLst>
                          </p:cTn>
                        </p:par>
                        <p:par>
                          <p:cTn id="17" fill="hold" nodeType="afterGroup">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166934"/>
                                        </p:tgtEl>
                                        <p:attrNameLst>
                                          <p:attrName>style.visibility</p:attrName>
                                        </p:attrNameLst>
                                      </p:cBhvr>
                                      <p:to>
                                        <p:strVal val="visible"/>
                                      </p:to>
                                    </p:set>
                                    <p:animEffect transition="in" filter="wipe(right)">
                                      <p:cBhvr>
                                        <p:cTn id="20" dur="500"/>
                                        <p:tgtEl>
                                          <p:spTgt spid="166934"/>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66933"/>
                                        </p:tgtEl>
                                        <p:attrNameLst>
                                          <p:attrName>style.visibility</p:attrName>
                                        </p:attrNameLst>
                                      </p:cBhvr>
                                      <p:to>
                                        <p:strVal val="visible"/>
                                      </p:to>
                                    </p:set>
                                    <p:animEffect transition="in" filter="wipe(right)">
                                      <p:cBhvr>
                                        <p:cTn id="23" dur="500"/>
                                        <p:tgtEl>
                                          <p:spTgt spid="166933"/>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66936"/>
                                        </p:tgtEl>
                                        <p:attrNameLst>
                                          <p:attrName>style.visibility</p:attrName>
                                        </p:attrNameLst>
                                      </p:cBhvr>
                                      <p:to>
                                        <p:strVal val="visible"/>
                                      </p:to>
                                    </p:set>
                                    <p:animEffect transition="in" filter="wipe(right)">
                                      <p:cBhvr>
                                        <p:cTn id="26" dur="500"/>
                                        <p:tgtEl>
                                          <p:spTgt spid="16693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166925">
                                            <p:txEl>
                                              <p:pRg st="1" end="1"/>
                                            </p:txEl>
                                          </p:spTgt>
                                        </p:tgtEl>
                                        <p:attrNameLst>
                                          <p:attrName>style.visibility</p:attrName>
                                        </p:attrNameLst>
                                      </p:cBhvr>
                                      <p:to>
                                        <p:strVal val="visible"/>
                                      </p:to>
                                    </p:set>
                                    <p:anim calcmode="lin" valueType="num">
                                      <p:cBhvr>
                                        <p:cTn id="31" dur="500" fill="hold"/>
                                        <p:tgtEl>
                                          <p:spTgt spid="166925">
                                            <p:txEl>
                                              <p:pRg st="1" end="1"/>
                                            </p:txEl>
                                          </p:spTgt>
                                        </p:tgtEl>
                                        <p:attrNameLst>
                                          <p:attrName>ppt_x</p:attrName>
                                        </p:attrNameLst>
                                      </p:cBhvr>
                                      <p:tavLst>
                                        <p:tav tm="0">
                                          <p:val>
                                            <p:strVal val="#ppt_x-.2"/>
                                          </p:val>
                                        </p:tav>
                                        <p:tav tm="100000">
                                          <p:val>
                                            <p:strVal val="#ppt_x"/>
                                          </p:val>
                                        </p:tav>
                                      </p:tavLst>
                                    </p:anim>
                                    <p:anim calcmode="lin" valueType="num">
                                      <p:cBhvr>
                                        <p:cTn id="32" dur="500" fill="hold"/>
                                        <p:tgtEl>
                                          <p:spTgt spid="16692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3" dur="500"/>
                                        <p:tgtEl>
                                          <p:spTgt spid="166925">
                                            <p:txEl>
                                              <p:pRg st="1" end="1"/>
                                            </p:txEl>
                                          </p:spTgt>
                                        </p:tgtEl>
                                      </p:cBhvr>
                                    </p:animEffect>
                                  </p:childTnLst>
                                </p:cTn>
                              </p:par>
                            </p:childTnLst>
                          </p:cTn>
                        </p:par>
                        <p:par>
                          <p:cTn id="34" fill="hold" nodeType="afterGroup">
                            <p:stCondLst>
                              <p:cond delay="500"/>
                            </p:stCondLst>
                            <p:childTnLst>
                              <p:par>
                                <p:cTn id="35" presetID="1" presetClass="emph" presetSubtype="2" repeatCount="indefinite" accel="50000" decel="50000" autoRev="1" fill="hold" nodeType="afterEffect">
                                  <p:stCondLst>
                                    <p:cond delay="0"/>
                                  </p:stCondLst>
                                  <p:childTnLst>
                                    <p:animClr clrSpc="rgb" dir="cw">
                                      <p:cBhvr>
                                        <p:cTn id="36" dur="500" fill="hold"/>
                                        <p:tgtEl>
                                          <p:spTgt spid="166928"/>
                                        </p:tgtEl>
                                        <p:attrNameLst>
                                          <p:attrName>fillcolor</p:attrName>
                                        </p:attrNameLst>
                                      </p:cBhvr>
                                      <p:to>
                                        <a:srgbClr val="FFFF00"/>
                                      </p:to>
                                    </p:animClr>
                                    <p:set>
                                      <p:cBhvr>
                                        <p:cTn id="37" dur="500" fill="hold"/>
                                        <p:tgtEl>
                                          <p:spTgt spid="166928"/>
                                        </p:tgtEl>
                                        <p:attrNameLst>
                                          <p:attrName>fill.type</p:attrName>
                                        </p:attrNameLst>
                                      </p:cBhvr>
                                      <p:to>
                                        <p:strVal val="solid"/>
                                      </p:to>
                                    </p:set>
                                    <p:set>
                                      <p:cBhvr>
                                        <p:cTn id="38" dur="500" fill="hold"/>
                                        <p:tgtEl>
                                          <p:spTgt spid="166928"/>
                                        </p:tgtEl>
                                        <p:attrNameLst>
                                          <p:attrName>fill.on</p:attrName>
                                        </p:attrNameLst>
                                      </p:cBhvr>
                                      <p:to>
                                        <p:strVal val="true"/>
                                      </p:to>
                                    </p:set>
                                  </p:childTnLst>
                                </p:cTn>
                              </p:par>
                              <p:par>
                                <p:cTn id="39" presetID="1" presetClass="emph" presetSubtype="2" repeatCount="indefinite" accel="50000" decel="50000" autoRev="1" fill="hold" nodeType="withEffect">
                                  <p:stCondLst>
                                    <p:cond delay="0"/>
                                  </p:stCondLst>
                                  <p:childTnLst>
                                    <p:animClr clrSpc="rgb" dir="cw">
                                      <p:cBhvr>
                                        <p:cTn id="40" dur="500" fill="hold"/>
                                        <p:tgtEl>
                                          <p:spTgt spid="166926"/>
                                        </p:tgtEl>
                                        <p:attrNameLst>
                                          <p:attrName>fillcolor</p:attrName>
                                        </p:attrNameLst>
                                      </p:cBhvr>
                                      <p:to>
                                        <a:srgbClr val="FFFF00"/>
                                      </p:to>
                                    </p:animClr>
                                    <p:set>
                                      <p:cBhvr>
                                        <p:cTn id="41" dur="500" fill="hold"/>
                                        <p:tgtEl>
                                          <p:spTgt spid="166926"/>
                                        </p:tgtEl>
                                        <p:attrNameLst>
                                          <p:attrName>fill.type</p:attrName>
                                        </p:attrNameLst>
                                      </p:cBhvr>
                                      <p:to>
                                        <p:strVal val="solid"/>
                                      </p:to>
                                    </p:set>
                                    <p:set>
                                      <p:cBhvr>
                                        <p:cTn id="42" dur="500" fill="hold"/>
                                        <p:tgtEl>
                                          <p:spTgt spid="166926"/>
                                        </p:tgtEl>
                                        <p:attrNameLst>
                                          <p:attrName>fill.on</p:attrName>
                                        </p:attrNameLst>
                                      </p:cBhvr>
                                      <p:to>
                                        <p:strVal val="true"/>
                                      </p:to>
                                    </p:set>
                                  </p:childTnLst>
                                </p:cTn>
                              </p:par>
                              <p:par>
                                <p:cTn id="43" presetID="1" presetClass="emph" presetSubtype="2" repeatCount="indefinite" accel="50000" decel="50000" autoRev="1" fill="hold" nodeType="withEffect">
                                  <p:stCondLst>
                                    <p:cond delay="0"/>
                                  </p:stCondLst>
                                  <p:childTnLst>
                                    <p:animClr clrSpc="rgb" dir="cw">
                                      <p:cBhvr>
                                        <p:cTn id="44" dur="500" fill="hold"/>
                                        <p:tgtEl>
                                          <p:spTgt spid="166927"/>
                                        </p:tgtEl>
                                        <p:attrNameLst>
                                          <p:attrName>fillcolor</p:attrName>
                                        </p:attrNameLst>
                                      </p:cBhvr>
                                      <p:to>
                                        <a:srgbClr val="FFFF00"/>
                                      </p:to>
                                    </p:animClr>
                                    <p:set>
                                      <p:cBhvr>
                                        <p:cTn id="45" dur="500" fill="hold"/>
                                        <p:tgtEl>
                                          <p:spTgt spid="166927"/>
                                        </p:tgtEl>
                                        <p:attrNameLst>
                                          <p:attrName>fill.type</p:attrName>
                                        </p:attrNameLst>
                                      </p:cBhvr>
                                      <p:to>
                                        <p:strVal val="solid"/>
                                      </p:to>
                                    </p:set>
                                    <p:set>
                                      <p:cBhvr>
                                        <p:cTn id="46" dur="500" fill="hold"/>
                                        <p:tgtEl>
                                          <p:spTgt spid="166927"/>
                                        </p:tgtEl>
                                        <p:attrNameLst>
                                          <p:attrName>fill.on</p:attrName>
                                        </p:attrNameLst>
                                      </p:cBhvr>
                                      <p:to>
                                        <p:strVal val="tru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mph" presetSubtype="2" repeatCount="indefinite" accel="50000" decel="50000" autoRev="1" fill="hold" nodeType="clickEffect">
                                  <p:stCondLst>
                                    <p:cond delay="0"/>
                                  </p:stCondLst>
                                  <p:childTnLst>
                                    <p:animClr clrSpc="rgb" dir="cw">
                                      <p:cBhvr>
                                        <p:cTn id="50" dur="1000" fill="hold"/>
                                        <p:tgtEl>
                                          <p:spTgt spid="166929"/>
                                        </p:tgtEl>
                                        <p:attrNameLst>
                                          <p:attrName>fillcolor</p:attrName>
                                        </p:attrNameLst>
                                      </p:cBhvr>
                                      <p:to>
                                        <a:schemeClr val="bg1"/>
                                      </p:to>
                                    </p:animClr>
                                    <p:set>
                                      <p:cBhvr>
                                        <p:cTn id="51" dur="1000" fill="hold"/>
                                        <p:tgtEl>
                                          <p:spTgt spid="166929"/>
                                        </p:tgtEl>
                                        <p:attrNameLst>
                                          <p:attrName>fill.type</p:attrName>
                                        </p:attrNameLst>
                                      </p:cBhvr>
                                      <p:to>
                                        <p:strVal val="solid"/>
                                      </p:to>
                                    </p:set>
                                    <p:set>
                                      <p:cBhvr>
                                        <p:cTn id="52" dur="1000" fill="hold"/>
                                        <p:tgtEl>
                                          <p:spTgt spid="166929"/>
                                        </p:tgtEl>
                                        <p:attrNameLst>
                                          <p:attrName>fill.on</p:attrName>
                                        </p:attrNameLst>
                                      </p:cBhvr>
                                      <p:to>
                                        <p:strVal val="true"/>
                                      </p:to>
                                    </p:set>
                                  </p:childTnLst>
                                </p:cTn>
                              </p:par>
                              <p:par>
                                <p:cTn id="53" presetID="1" presetClass="emph" presetSubtype="2" repeatCount="indefinite" accel="50000" decel="50000" autoRev="1" fill="hold" nodeType="withEffect">
                                  <p:stCondLst>
                                    <p:cond delay="0"/>
                                  </p:stCondLst>
                                  <p:childTnLst>
                                    <p:animClr clrSpc="rgb" dir="cw">
                                      <p:cBhvr>
                                        <p:cTn id="54" dur="1000" fill="hold"/>
                                        <p:tgtEl>
                                          <p:spTgt spid="166930"/>
                                        </p:tgtEl>
                                        <p:attrNameLst>
                                          <p:attrName>fillcolor</p:attrName>
                                        </p:attrNameLst>
                                      </p:cBhvr>
                                      <p:to>
                                        <a:schemeClr val="bg1"/>
                                      </p:to>
                                    </p:animClr>
                                    <p:set>
                                      <p:cBhvr>
                                        <p:cTn id="55" dur="1000" fill="hold"/>
                                        <p:tgtEl>
                                          <p:spTgt spid="166930"/>
                                        </p:tgtEl>
                                        <p:attrNameLst>
                                          <p:attrName>fill.type</p:attrName>
                                        </p:attrNameLst>
                                      </p:cBhvr>
                                      <p:to>
                                        <p:strVal val="solid"/>
                                      </p:to>
                                    </p:set>
                                    <p:set>
                                      <p:cBhvr>
                                        <p:cTn id="56" dur="1000" fill="hold"/>
                                        <p:tgtEl>
                                          <p:spTgt spid="166930"/>
                                        </p:tgtEl>
                                        <p:attrNameLst>
                                          <p:attrName>fill.on</p:attrName>
                                        </p:attrNameLst>
                                      </p:cBhvr>
                                      <p:to>
                                        <p:strVal val="true"/>
                                      </p:to>
                                    </p:set>
                                  </p:childTnLst>
                                </p:cTn>
                              </p:par>
                              <p:par>
                                <p:cTn id="57" presetID="1" presetClass="emph" presetSubtype="2" repeatCount="indefinite" accel="50000" decel="50000" autoRev="1" fill="hold" nodeType="withEffect">
                                  <p:stCondLst>
                                    <p:cond delay="0"/>
                                  </p:stCondLst>
                                  <p:childTnLst>
                                    <p:animClr clrSpc="rgb" dir="cw">
                                      <p:cBhvr>
                                        <p:cTn id="58" dur="1000" fill="hold"/>
                                        <p:tgtEl>
                                          <p:spTgt spid="166931"/>
                                        </p:tgtEl>
                                        <p:attrNameLst>
                                          <p:attrName>fillcolor</p:attrName>
                                        </p:attrNameLst>
                                      </p:cBhvr>
                                      <p:to>
                                        <a:schemeClr val="bg1"/>
                                      </p:to>
                                    </p:animClr>
                                    <p:set>
                                      <p:cBhvr>
                                        <p:cTn id="59" dur="1000" fill="hold"/>
                                        <p:tgtEl>
                                          <p:spTgt spid="166931"/>
                                        </p:tgtEl>
                                        <p:attrNameLst>
                                          <p:attrName>fill.type</p:attrName>
                                        </p:attrNameLst>
                                      </p:cBhvr>
                                      <p:to>
                                        <p:strVal val="solid"/>
                                      </p:to>
                                    </p:set>
                                    <p:set>
                                      <p:cBhvr>
                                        <p:cTn id="60" dur="1000" fill="hold"/>
                                        <p:tgtEl>
                                          <p:spTgt spid="16693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5" grpId="0" build="p"/>
      <p:bldP spid="166933" grpId="0" animBg="1"/>
      <p:bldP spid="166934" grpId="0" animBg="1"/>
      <p:bldP spid="166936" grpId="0" animBg="1"/>
      <p:bldP spid="166937" grpId="0" animBg="1"/>
      <p:bldP spid="1669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 y="685800"/>
            <a:ext cx="8147050" cy="4143375"/>
          </a:xfrm>
          <a:prstGeom prst="rect">
            <a:avLst/>
          </a:prstGeom>
          <a:noFill/>
          <a:ln w="9525">
            <a:solidFill>
              <a:srgbClr val="FFFF66"/>
            </a:solidFill>
            <a:miter lim="800000"/>
            <a:headEnd/>
            <a:tailEnd/>
          </a:ln>
          <a:extLst>
            <a:ext uri="{909E8E84-426E-40DD-AFC4-6F175D3DCCD1}">
              <a14:hiddenFill xmlns:a14="http://schemas.microsoft.com/office/drawing/2010/main">
                <a:solidFill>
                  <a:srgbClr val="FFFFFF"/>
                </a:solidFill>
              </a14:hiddenFill>
            </a:ext>
          </a:extLst>
        </p:spPr>
      </p:pic>
      <p:sp>
        <p:nvSpPr>
          <p:cNvPr id="13315" name="Rectangle 3"/>
          <p:cNvSpPr>
            <a:spLocks noChangeArrowheads="1"/>
          </p:cNvSpPr>
          <p:nvPr/>
        </p:nvSpPr>
        <p:spPr bwMode="auto">
          <a:xfrm>
            <a:off x="3136900" y="6477000"/>
            <a:ext cx="2868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400" i="1">
                <a:solidFill>
                  <a:schemeClr val="accent2"/>
                </a:solidFill>
                <a:latin typeface="Times" charset="0"/>
              </a:rPr>
              <a:t>http://www.onr.navy.mil/focus/ocean/</a:t>
            </a:r>
          </a:p>
        </p:txBody>
      </p:sp>
      <p:sp>
        <p:nvSpPr>
          <p:cNvPr id="161796" name="Text Box 4"/>
          <p:cNvSpPr txBox="1">
            <a:spLocks noChangeArrowheads="1"/>
          </p:cNvSpPr>
          <p:nvPr/>
        </p:nvSpPr>
        <p:spPr bwMode="auto">
          <a:xfrm>
            <a:off x="1752600" y="76200"/>
            <a:ext cx="563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3200" dirty="0">
                <a:solidFill>
                  <a:schemeClr val="accent2"/>
                </a:solidFill>
                <a:effectLst>
                  <a:outerShdw blurRad="38100" dist="38100" dir="2700000" algn="tl">
                    <a:srgbClr val="000000"/>
                  </a:outerShdw>
                </a:effectLst>
              </a:rPr>
              <a:t>Global Oceanic Circulation</a:t>
            </a:r>
          </a:p>
        </p:txBody>
      </p:sp>
      <p:sp>
        <p:nvSpPr>
          <p:cNvPr id="161797" name="AutoShape 5"/>
          <p:cNvSpPr>
            <a:spLocks noChangeArrowheads="1"/>
          </p:cNvSpPr>
          <p:nvPr/>
        </p:nvSpPr>
        <p:spPr bwMode="auto">
          <a:xfrm>
            <a:off x="474663" y="5045075"/>
            <a:ext cx="8194675" cy="1308100"/>
          </a:xfrm>
          <a:prstGeom prst="roundRect">
            <a:avLst>
              <a:gd name="adj" fmla="val 16667"/>
            </a:avLst>
          </a:prstGeom>
          <a:solidFill>
            <a:schemeClr val="bg1">
              <a:alpha val="58823"/>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a:t>Wind drives water, resulting in global oceanic circulation. Water currents are more strongly affected by land mass than wind currents.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61797">
                                            <p:bg/>
                                          </p:spTgt>
                                        </p:tgtEl>
                                        <p:attrNameLst>
                                          <p:attrName>style.visibility</p:attrName>
                                        </p:attrNameLst>
                                      </p:cBhvr>
                                      <p:to>
                                        <p:strVal val="visible"/>
                                      </p:to>
                                    </p:set>
                                    <p:anim calcmode="lin" valueType="num">
                                      <p:cBhvr>
                                        <p:cTn id="7" dur="500" fill="hold"/>
                                        <p:tgtEl>
                                          <p:spTgt spid="161797">
                                            <p:bg/>
                                          </p:spTgt>
                                        </p:tgtEl>
                                        <p:attrNameLst>
                                          <p:attrName>ppt_x</p:attrName>
                                        </p:attrNameLst>
                                      </p:cBhvr>
                                      <p:tavLst>
                                        <p:tav tm="0">
                                          <p:val>
                                            <p:strVal val="#ppt_x-.2"/>
                                          </p:val>
                                        </p:tav>
                                        <p:tav tm="100000">
                                          <p:val>
                                            <p:strVal val="#ppt_x"/>
                                          </p:val>
                                        </p:tav>
                                      </p:tavLst>
                                    </p:anim>
                                    <p:anim calcmode="lin" valueType="num">
                                      <p:cBhvr>
                                        <p:cTn id="8" dur="500" fill="hold"/>
                                        <p:tgtEl>
                                          <p:spTgt spid="161797">
                                            <p:bg/>
                                          </p:spTgt>
                                        </p:tgtEl>
                                        <p:attrNameLst>
                                          <p:attrName>ppt_y</p:attrName>
                                        </p:attrNameLst>
                                      </p:cBhvr>
                                      <p:tavLst>
                                        <p:tav tm="0">
                                          <p:val>
                                            <p:strVal val="#ppt_y"/>
                                          </p:val>
                                        </p:tav>
                                        <p:tav tm="100000">
                                          <p:val>
                                            <p:strVal val="#ppt_y"/>
                                          </p:val>
                                        </p:tav>
                                      </p:tavLst>
                                    </p:anim>
                                    <p:animEffect transition="in" filter="wipe(right)" prLst="gradientSize: 0.1">
                                      <p:cBhvr>
                                        <p:cTn id="9" dur="500"/>
                                        <p:tgtEl>
                                          <p:spTgt spid="161797">
                                            <p:bg/>
                                          </p:spTgt>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61797">
                                            <p:txEl>
                                              <p:pRg st="0" end="0"/>
                                            </p:txEl>
                                          </p:spTgt>
                                        </p:tgtEl>
                                        <p:attrNameLst>
                                          <p:attrName>style.visibility</p:attrName>
                                        </p:attrNameLst>
                                      </p:cBhvr>
                                      <p:to>
                                        <p:strVal val="visible"/>
                                      </p:to>
                                    </p:set>
                                    <p:anim calcmode="lin" valueType="num">
                                      <p:cBhvr>
                                        <p:cTn id="13" dur="500" fill="hold"/>
                                        <p:tgtEl>
                                          <p:spTgt spid="161797">
                                            <p:txEl>
                                              <p:pRg st="0" end="0"/>
                                            </p:txEl>
                                          </p:spTgt>
                                        </p:tgtEl>
                                        <p:attrNameLst>
                                          <p:attrName>ppt_x</p:attrName>
                                        </p:attrNameLst>
                                      </p:cBhvr>
                                      <p:tavLst>
                                        <p:tav tm="0">
                                          <p:val>
                                            <p:strVal val="#ppt_x-.2"/>
                                          </p:val>
                                        </p:tav>
                                        <p:tav tm="100000">
                                          <p:val>
                                            <p:strVal val="#ppt_x"/>
                                          </p:val>
                                        </p:tav>
                                      </p:tavLst>
                                    </p:anim>
                                    <p:anim calcmode="lin" valueType="num">
                                      <p:cBhvr>
                                        <p:cTn id="14" dur="500" fill="hold"/>
                                        <p:tgtEl>
                                          <p:spTgt spid="16179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500"/>
                                        <p:tgtEl>
                                          <p:spTgt spid="1617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143000" y="249396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15363" name="Rectangle 3"/>
          <p:cNvSpPr>
            <a:spLocks noChangeArrowheads="1"/>
          </p:cNvSpPr>
          <p:nvPr/>
        </p:nvSpPr>
        <p:spPr bwMode="auto">
          <a:xfrm>
            <a:off x="2601913" y="6584950"/>
            <a:ext cx="39385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400" i="1"/>
              <a:t>http://www.doc.mmu.ac.uk/aric/eae/english.html</a:t>
            </a:r>
          </a:p>
        </p:txBody>
      </p:sp>
      <p:pic>
        <p:nvPicPr>
          <p:cNvPr id="15364" name="Picture 8" descr="global_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8350"/>
            <a:ext cx="8839200" cy="47640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201" name="Text Box 9"/>
          <p:cNvSpPr txBox="1">
            <a:spLocks noChangeArrowheads="1"/>
          </p:cNvSpPr>
          <p:nvPr/>
        </p:nvSpPr>
        <p:spPr bwMode="auto">
          <a:xfrm>
            <a:off x="2095500" y="76200"/>
            <a:ext cx="495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3200" dirty="0">
                <a:effectLst>
                  <a:outerShdw blurRad="38100" dist="38100" dir="2700000" algn="tl">
                    <a:srgbClr val="FFFFFF"/>
                  </a:outerShdw>
                </a:effectLst>
              </a:rPr>
              <a:t>Global Rainfall</a:t>
            </a:r>
          </a:p>
        </p:txBody>
      </p:sp>
      <p:sp>
        <p:nvSpPr>
          <p:cNvPr id="15366" name="AutoShape 10"/>
          <p:cNvSpPr>
            <a:spLocks noChangeArrowheads="1"/>
          </p:cNvSpPr>
          <p:nvPr/>
        </p:nvSpPr>
        <p:spPr bwMode="auto">
          <a:xfrm>
            <a:off x="685800" y="5638800"/>
            <a:ext cx="7772400" cy="901700"/>
          </a:xfrm>
          <a:prstGeom prst="roundRect">
            <a:avLst>
              <a:gd name="adj" fmla="val 16667"/>
            </a:avLst>
          </a:prstGeom>
          <a:solidFill>
            <a:schemeClr val="bg1">
              <a:alpha val="45882"/>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a:t>Temperature and precipitation patterns are strongly controlled by global circulation.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338" name="Rectangle 14"/>
          <p:cNvSpPr>
            <a:spLocks noChangeArrowheads="1"/>
          </p:cNvSpPr>
          <p:nvPr/>
        </p:nvSpPr>
        <p:spPr bwMode="auto">
          <a:xfrm>
            <a:off x="2744788" y="6596063"/>
            <a:ext cx="3649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400" i="1">
                <a:latin typeface="Times" charset="0"/>
              </a:rPr>
              <a:t>http://www.doc.mmu.ac.uk/aric/eae/english.html</a:t>
            </a:r>
          </a:p>
        </p:txBody>
      </p:sp>
      <p:pic>
        <p:nvPicPr>
          <p:cNvPr id="14339" name="Picture 15" descr="climate_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 y="990600"/>
            <a:ext cx="8153400" cy="3952875"/>
          </a:xfrm>
          <a:prstGeom prst="rect">
            <a:avLst/>
          </a:prstGeom>
          <a:noFill/>
          <a:ln w="9525">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6160" name="Text Box 16"/>
          <p:cNvSpPr txBox="1">
            <a:spLocks noChangeArrowheads="1"/>
          </p:cNvSpPr>
          <p:nvPr/>
        </p:nvSpPr>
        <p:spPr bwMode="auto">
          <a:xfrm>
            <a:off x="796925" y="152400"/>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3200" dirty="0" smtClean="0">
                <a:solidFill>
                  <a:schemeClr val="tx2"/>
                </a:solidFill>
                <a:effectLst>
                  <a:outerShdw blurRad="38100" dist="38100" dir="2700000" algn="tl">
                    <a:srgbClr val="FFFFFF"/>
                  </a:outerShdw>
                </a:effectLst>
              </a:rPr>
              <a:t>Other Factors Affecting Climate</a:t>
            </a:r>
            <a:endParaRPr lang="en-US" altLang="en-US" sz="3200" dirty="0">
              <a:solidFill>
                <a:schemeClr val="tx2"/>
              </a:solidFill>
              <a:effectLst>
                <a:outerShdw blurRad="38100" dist="38100" dir="2700000" algn="tl">
                  <a:srgbClr val="FFFFFF"/>
                </a:outerShdw>
              </a:effectLst>
            </a:endParaRPr>
          </a:p>
        </p:txBody>
      </p:sp>
      <p:sp>
        <p:nvSpPr>
          <p:cNvPr id="14341" name="AutoShape 22"/>
          <p:cNvSpPr>
            <a:spLocks noChangeArrowheads="1"/>
          </p:cNvSpPr>
          <p:nvPr/>
        </p:nvSpPr>
        <p:spPr bwMode="auto">
          <a:xfrm>
            <a:off x="152401" y="5121275"/>
            <a:ext cx="8686800" cy="1328023"/>
          </a:xfrm>
          <a:prstGeom prst="roundRect">
            <a:avLst>
              <a:gd name="adj" fmla="val 16667"/>
            </a:avLst>
          </a:prstGeom>
          <a:solidFill>
            <a:schemeClr val="bg1">
              <a:alpha val="45882"/>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dirty="0" smtClean="0"/>
              <a:t>In addition to latitude and global circulation, c</a:t>
            </a:r>
            <a:r>
              <a:rPr lang="en-US" altLang="en-US" dirty="0" smtClean="0"/>
              <a:t>limate </a:t>
            </a:r>
            <a:r>
              <a:rPr lang="en-US" altLang="en-US" dirty="0"/>
              <a:t>at any specific place on Earth is </a:t>
            </a:r>
            <a:r>
              <a:rPr lang="en-US" altLang="en-US" dirty="0" smtClean="0"/>
              <a:t>strongly affected </a:t>
            </a:r>
            <a:r>
              <a:rPr lang="en-US" altLang="en-US" dirty="0"/>
              <a:t>by altitude and </a:t>
            </a:r>
            <a:r>
              <a:rPr lang="en-US" altLang="en-US" dirty="0" smtClean="0"/>
              <a:t>topography</a:t>
            </a:r>
            <a:r>
              <a:rPr lang="en-US" altLang="en-US" dirty="0" smtClean="0"/>
              <a:t>, </a:t>
            </a:r>
            <a:r>
              <a:rPr lang="en-US" altLang="en-US" dirty="0" smtClean="0"/>
              <a:t>which affect both temperature </a:t>
            </a:r>
            <a:r>
              <a:rPr lang="en-US" altLang="en-US" dirty="0"/>
              <a:t>and precipitation.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328863" y="6583363"/>
            <a:ext cx="44878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200" i="1">
                <a:latin typeface="Times" charset="0"/>
              </a:rPr>
              <a:t>http://www.ocs.orst.edu/pub/maps/Precipitation/Total/States/SC/sc.gif</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5827713" cy="579278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57700" name="AutoShape 4"/>
          <p:cNvSpPr>
            <a:spLocks noChangeArrowheads="1"/>
          </p:cNvSpPr>
          <p:nvPr/>
        </p:nvSpPr>
        <p:spPr bwMode="auto">
          <a:xfrm>
            <a:off x="5638800" y="1600200"/>
            <a:ext cx="3309938" cy="3166825"/>
          </a:xfrm>
          <a:prstGeom prst="roundRect">
            <a:avLst>
              <a:gd name="adj" fmla="val 16667"/>
            </a:avLst>
          </a:prstGeom>
          <a:solidFill>
            <a:schemeClr val="bg1">
              <a:alpha val="58823"/>
            </a:scheme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altLang="en-US" dirty="0"/>
              <a:t>Topography can have a strong control on local climate.</a:t>
            </a:r>
          </a:p>
          <a:p>
            <a:pPr>
              <a:spcBef>
                <a:spcPct val="50000"/>
              </a:spcBef>
            </a:pPr>
            <a:r>
              <a:rPr lang="en-US" altLang="en-US" dirty="0"/>
              <a:t>Proximity to the ocean also </a:t>
            </a:r>
            <a:r>
              <a:rPr lang="en-US" altLang="en-US" dirty="0" smtClean="0"/>
              <a:t>affects </a:t>
            </a:r>
            <a:r>
              <a:rPr lang="en-US" altLang="en-US" dirty="0"/>
              <a:t>climate.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57700">
                                            <p:bg/>
                                          </p:spTgt>
                                        </p:tgtEl>
                                        <p:attrNameLst>
                                          <p:attrName>style.visibility</p:attrName>
                                        </p:attrNameLst>
                                      </p:cBhvr>
                                      <p:to>
                                        <p:strVal val="visible"/>
                                      </p:to>
                                    </p:set>
                                    <p:anim calcmode="lin" valueType="num">
                                      <p:cBhvr>
                                        <p:cTn id="7" dur="500" fill="hold"/>
                                        <p:tgtEl>
                                          <p:spTgt spid="157700">
                                            <p:bg/>
                                          </p:spTgt>
                                        </p:tgtEl>
                                        <p:attrNameLst>
                                          <p:attrName>ppt_x</p:attrName>
                                        </p:attrNameLst>
                                      </p:cBhvr>
                                      <p:tavLst>
                                        <p:tav tm="0">
                                          <p:val>
                                            <p:strVal val="#ppt_x-.2"/>
                                          </p:val>
                                        </p:tav>
                                        <p:tav tm="100000">
                                          <p:val>
                                            <p:strVal val="#ppt_x"/>
                                          </p:val>
                                        </p:tav>
                                      </p:tavLst>
                                    </p:anim>
                                    <p:anim calcmode="lin" valueType="num">
                                      <p:cBhvr>
                                        <p:cTn id="8" dur="500" fill="hold"/>
                                        <p:tgtEl>
                                          <p:spTgt spid="157700">
                                            <p:bg/>
                                          </p:spTgt>
                                        </p:tgtEl>
                                        <p:attrNameLst>
                                          <p:attrName>ppt_y</p:attrName>
                                        </p:attrNameLst>
                                      </p:cBhvr>
                                      <p:tavLst>
                                        <p:tav tm="0">
                                          <p:val>
                                            <p:strVal val="#ppt_y"/>
                                          </p:val>
                                        </p:tav>
                                        <p:tav tm="100000">
                                          <p:val>
                                            <p:strVal val="#ppt_y"/>
                                          </p:val>
                                        </p:tav>
                                      </p:tavLst>
                                    </p:anim>
                                    <p:animEffect transition="in" filter="wipe(right)" prLst="gradientSize: 0.1">
                                      <p:cBhvr>
                                        <p:cTn id="9" dur="500"/>
                                        <p:tgtEl>
                                          <p:spTgt spid="157700">
                                            <p:bg/>
                                          </p:spTgt>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57700">
                                            <p:txEl>
                                              <p:pRg st="0" end="0"/>
                                            </p:txEl>
                                          </p:spTgt>
                                        </p:tgtEl>
                                        <p:attrNameLst>
                                          <p:attrName>style.visibility</p:attrName>
                                        </p:attrNameLst>
                                      </p:cBhvr>
                                      <p:to>
                                        <p:strVal val="visible"/>
                                      </p:to>
                                    </p:set>
                                    <p:anim calcmode="lin" valueType="num">
                                      <p:cBhvr>
                                        <p:cTn id="13" dur="500" fill="hold"/>
                                        <p:tgtEl>
                                          <p:spTgt spid="157700">
                                            <p:txEl>
                                              <p:pRg st="0" end="0"/>
                                            </p:txEl>
                                          </p:spTgt>
                                        </p:tgtEl>
                                        <p:attrNameLst>
                                          <p:attrName>ppt_x</p:attrName>
                                        </p:attrNameLst>
                                      </p:cBhvr>
                                      <p:tavLst>
                                        <p:tav tm="0">
                                          <p:val>
                                            <p:strVal val="#ppt_x-.2"/>
                                          </p:val>
                                        </p:tav>
                                        <p:tav tm="100000">
                                          <p:val>
                                            <p:strVal val="#ppt_x"/>
                                          </p:val>
                                        </p:tav>
                                      </p:tavLst>
                                    </p:anim>
                                    <p:anim calcmode="lin" valueType="num">
                                      <p:cBhvr>
                                        <p:cTn id="14" dur="500" fill="hold"/>
                                        <p:tgtEl>
                                          <p:spTgt spid="15770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500"/>
                                        <p:tgtEl>
                                          <p:spTgt spid="157700">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157700">
                                            <p:txEl>
                                              <p:pRg st="1" end="1"/>
                                            </p:txEl>
                                          </p:spTgt>
                                        </p:tgtEl>
                                        <p:attrNameLst>
                                          <p:attrName>style.visibility</p:attrName>
                                        </p:attrNameLst>
                                      </p:cBhvr>
                                      <p:to>
                                        <p:strVal val="visible"/>
                                      </p:to>
                                    </p:set>
                                    <p:anim calcmode="lin" valueType="num">
                                      <p:cBhvr>
                                        <p:cTn id="20" dur="500" fill="hold"/>
                                        <p:tgtEl>
                                          <p:spTgt spid="157700">
                                            <p:txEl>
                                              <p:pRg st="1" end="1"/>
                                            </p:txEl>
                                          </p:spTgt>
                                        </p:tgtEl>
                                        <p:attrNameLst>
                                          <p:attrName>ppt_x</p:attrName>
                                        </p:attrNameLst>
                                      </p:cBhvr>
                                      <p:tavLst>
                                        <p:tav tm="0">
                                          <p:val>
                                            <p:strVal val="#ppt_x-.2"/>
                                          </p:val>
                                        </p:tav>
                                        <p:tav tm="100000">
                                          <p:val>
                                            <p:strVal val="#ppt_x"/>
                                          </p:val>
                                        </p:tav>
                                      </p:tavLst>
                                    </p:anim>
                                    <p:anim calcmode="lin" valueType="num">
                                      <p:cBhvr>
                                        <p:cTn id="21" dur="500" fill="hold"/>
                                        <p:tgtEl>
                                          <p:spTgt spid="15770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2" dur="500"/>
                                        <p:tgtEl>
                                          <p:spTgt spid="1577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build="p"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3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Presentation">
  <a:themeElements>
    <a:clrScheme name="4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4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 (Mac OS 9):Microsoft Office 98:Templates:Blank Presentation</Template>
  <TotalTime>1009</TotalTime>
  <Words>823</Words>
  <Application>Microsoft Office PowerPoint</Application>
  <PresentationFormat>On-screen Show (4:3)</PresentationFormat>
  <Paragraphs>98</Paragraphs>
  <Slides>27</Slides>
  <Notes>0</Notes>
  <HiddenSlides>0</HiddenSlides>
  <MMClips>0</MMClips>
  <ScaleCrop>false</ScaleCrop>
  <HeadingPairs>
    <vt:vector size="4" baseType="variant">
      <vt:variant>
        <vt:lpstr>Theme</vt:lpstr>
      </vt:variant>
      <vt:variant>
        <vt:i4>6</vt:i4>
      </vt:variant>
      <vt:variant>
        <vt:lpstr>Slide Titles</vt:lpstr>
      </vt:variant>
      <vt:variant>
        <vt:i4>27</vt:i4>
      </vt:variant>
    </vt:vector>
  </HeadingPairs>
  <TitlesOfParts>
    <vt:vector size="33" baseType="lpstr">
      <vt:lpstr>Blank Presentation</vt:lpstr>
      <vt:lpstr>Default Design</vt:lpstr>
      <vt:lpstr>2_Blank Presentation</vt:lpstr>
      <vt:lpstr>3_Blank Presentation</vt:lpstr>
      <vt:lpstr>4_Blank Presentation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Wisconsin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Gwen Daley</dc:creator>
  <cp:lastModifiedBy>Daley, Gwen Marie</cp:lastModifiedBy>
  <cp:revision>110</cp:revision>
  <dcterms:created xsi:type="dcterms:W3CDTF">2002-11-27T07:18:58Z</dcterms:created>
  <dcterms:modified xsi:type="dcterms:W3CDTF">2014-09-29T19:18:55Z</dcterms:modified>
</cp:coreProperties>
</file>