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B9F6-4FA5-4140-B2A5-F6E8C87EE7C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3479-44B7-4DBF-8BE6-04D5C971AE6E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97F8-8A8C-4C57-90A7-894FA5B5D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Coastal Ocean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Laws of ocean ownership</a:t>
            </a:r>
          </a:p>
          <a:p>
            <a:r>
              <a:rPr lang="en-US" dirty="0" smtClean="0"/>
              <a:t>Estuaries</a:t>
            </a:r>
          </a:p>
          <a:p>
            <a:r>
              <a:rPr lang="en-US" dirty="0" smtClean="0"/>
              <a:t>Humans interactions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Petroleum pollution examples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Exxon Valdez in AK, 1989</a:t>
            </a:r>
          </a:p>
          <a:p>
            <a:pPr eaLnBrk="1" hangingPunct="1"/>
            <a:r>
              <a:rPr lang="en-US" dirty="0" smtClean="0"/>
              <a:t>Deepwater Horizon in Gulf of Mexico, 2010</a:t>
            </a:r>
          </a:p>
          <a:p>
            <a:pPr eaLnBrk="1" hangingPunct="1"/>
            <a:r>
              <a:rPr lang="en-US" dirty="0" smtClean="0"/>
              <a:t>Spills due to Persian Gulf War, 1991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most oil in ocean comes from small sources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401354" cy="49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oil to oceans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Sewage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York City – closed shallow water sewage sludge disposal sites; using deep water site, but fisheries are degrading</a:t>
            </a:r>
          </a:p>
          <a:p>
            <a:pPr eaLnBrk="1" hangingPunct="1"/>
            <a:r>
              <a:rPr lang="en-US" smtClean="0"/>
              <a:t>Boston harbor – new sewage treatment plant and tunnel to offshore site; unintended consequences?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Sewage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York City – closed shallow water sewage sludge disposal sites; using deep water site, but fisheries are degrading</a:t>
            </a:r>
          </a:p>
          <a:p>
            <a:pPr eaLnBrk="1" hangingPunct="1"/>
            <a:r>
              <a:rPr lang="en-US" smtClean="0"/>
              <a:t>Boston harbor – new sewage treatment plant and tunnel to offshore site; unintended consequences?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chemicals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DDT (pesticide) – problems with bird populations; persistent in environment</a:t>
            </a:r>
          </a:p>
          <a:p>
            <a:pPr eaLnBrk="1" hangingPunct="1"/>
            <a:r>
              <a:rPr lang="en-US" smtClean="0"/>
              <a:t>PCB ( used in insulation) – reproductive problems in sea lions; persistent in environment</a:t>
            </a:r>
          </a:p>
          <a:p>
            <a:pPr eaLnBrk="1" hangingPunct="1"/>
            <a:r>
              <a:rPr lang="en-US" smtClean="0"/>
              <a:t>Mercury – bioaccumulation; affects human nervous system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60925"/>
            <a:ext cx="6400800" cy="446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the Seas</a:t>
            </a:r>
          </a:p>
          <a:p>
            <a:r>
              <a:rPr lang="en-US" dirty="0" smtClean="0"/>
              <a:t>UN Law of the Sea</a:t>
            </a:r>
          </a:p>
          <a:p>
            <a:pPr lvl="1"/>
            <a:r>
              <a:rPr lang="en-US" dirty="0" smtClean="0"/>
              <a:t>Territorial Sea</a:t>
            </a:r>
          </a:p>
          <a:p>
            <a:pPr lvl="1"/>
            <a:r>
              <a:rPr lang="en-US" dirty="0" smtClean="0"/>
              <a:t>Exclusive Economic Zone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Estuaries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Where rivers meet the sea</a:t>
            </a:r>
          </a:p>
          <a:p>
            <a:pPr eaLnBrk="1" hangingPunct="1"/>
            <a:r>
              <a:rPr lang="en-US" sz="2800" smtClean="0"/>
              <a:t>Embayment</a:t>
            </a:r>
          </a:p>
          <a:p>
            <a:pPr eaLnBrk="1" hangingPunct="1"/>
            <a:r>
              <a:rPr lang="en-US" sz="2800" smtClean="0"/>
              <a:t>Mixing of salt and fresh water</a:t>
            </a:r>
          </a:p>
          <a:p>
            <a:pPr eaLnBrk="1" hangingPunct="1"/>
            <a:r>
              <a:rPr lang="en-US" sz="2800" smtClean="0"/>
              <a:t>Protected from waves and storms</a:t>
            </a:r>
          </a:p>
          <a:p>
            <a:pPr eaLnBrk="1" hangingPunct="1"/>
            <a:r>
              <a:rPr lang="en-US" sz="2800" smtClean="0"/>
              <a:t>Good harbors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029200" y="2730500"/>
          <a:ext cx="3810000" cy="2857500"/>
        </p:xfrm>
        <a:graphic>
          <a:graphicData uri="http://schemas.openxmlformats.org/presentationml/2006/ole">
            <p:oleObj spid="_x0000_s1026" name="Bitmap Image" r:id="rId3" imgW="6095238" imgH="4571429" progId="PBrush">
              <p:embed/>
            </p:oleObj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32125" y="4308475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220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Chesapeake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Estuaries:  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Coastal plain: Chesapeake Bay as example</a:t>
            </a:r>
          </a:p>
          <a:p>
            <a:pPr eaLnBrk="1" hangingPunct="1"/>
            <a:r>
              <a:rPr lang="en-US" dirty="0" smtClean="0"/>
              <a:t>Fjord:   Puget Sound as example</a:t>
            </a:r>
          </a:p>
          <a:p>
            <a:pPr eaLnBrk="1" hangingPunct="1"/>
            <a:r>
              <a:rPr lang="en-US" dirty="0" smtClean="0"/>
              <a:t>Bar-built:  Pamlico Sound as example</a:t>
            </a:r>
          </a:p>
          <a:p>
            <a:pPr eaLnBrk="1" hangingPunct="1"/>
            <a:r>
              <a:rPr lang="en-US" dirty="0" smtClean="0"/>
              <a:t>Tectonic:  San Francisco Bay as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5263"/>
            <a:ext cx="6705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1828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COASTAL PLAIN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1117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FJORD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736725" y="6096000"/>
            <a:ext cx="178435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BAR BUILT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165725" y="6096000"/>
            <a:ext cx="169068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TECTONIC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Estuaries:  circulation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Vertically mixed</a:t>
            </a:r>
          </a:p>
          <a:p>
            <a:pPr eaLnBrk="1" hangingPunct="1"/>
            <a:r>
              <a:rPr lang="en-US" dirty="0" smtClean="0"/>
              <a:t>Highly stratified</a:t>
            </a:r>
          </a:p>
          <a:p>
            <a:pPr eaLnBrk="1" hangingPunct="1"/>
            <a:r>
              <a:rPr lang="en-US" dirty="0" smtClean="0"/>
              <a:t>Salt wedge (classic)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Think about salinity variation with depth</a:t>
            </a:r>
          </a:p>
          <a:p>
            <a:pPr eaLnBrk="1" hangingPunct="1"/>
            <a:r>
              <a:rPr lang="en-US" dirty="0" smtClean="0"/>
              <a:t>Consider what causes these patterns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990600"/>
            <a:ext cx="8996362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3173413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VERTICALLY MIXED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343400" y="2895600"/>
            <a:ext cx="349567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SLIGHTLY STRATIFIED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81000" y="5791200"/>
            <a:ext cx="3175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HIGHLY STRATIFIED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800600" y="5867400"/>
            <a:ext cx="212248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SALT WEDGE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191000" y="990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Human impacts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Estuaries in general</a:t>
            </a:r>
          </a:p>
          <a:p>
            <a:pPr eaLnBrk="1" hangingPunct="1"/>
            <a:r>
              <a:rPr lang="en-US" dirty="0" smtClean="0"/>
              <a:t>Estuaries – specific examples</a:t>
            </a:r>
          </a:p>
          <a:p>
            <a:pPr lvl="1"/>
            <a:r>
              <a:rPr lang="en-US" dirty="0" smtClean="0"/>
              <a:t>Chesapeake Bay</a:t>
            </a:r>
          </a:p>
          <a:p>
            <a:pPr lvl="1"/>
            <a:r>
              <a:rPr lang="en-US" dirty="0" smtClean="0"/>
              <a:t>Columbia River estuary</a:t>
            </a:r>
          </a:p>
          <a:p>
            <a:r>
              <a:rPr lang="en-US" dirty="0" smtClean="0"/>
              <a:t>Marine pollution – some examples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Coastal pollution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Petroleum</a:t>
            </a:r>
          </a:p>
          <a:p>
            <a:pPr eaLnBrk="1" hangingPunct="1"/>
            <a:r>
              <a:rPr lang="en-US" dirty="0" smtClean="0"/>
              <a:t>Sewage</a:t>
            </a:r>
          </a:p>
          <a:p>
            <a:pPr eaLnBrk="1" hangingPunct="1"/>
            <a:r>
              <a:rPr lang="en-US" dirty="0" smtClean="0"/>
              <a:t>Specific chemicals</a:t>
            </a:r>
          </a:p>
          <a:p>
            <a:pPr lvl="1"/>
            <a:r>
              <a:rPr lang="en-US" dirty="0" smtClean="0"/>
              <a:t>DDT and PCBs</a:t>
            </a:r>
          </a:p>
          <a:p>
            <a:pPr lvl="1"/>
            <a:r>
              <a:rPr lang="en-US" dirty="0" smtClean="0"/>
              <a:t>Mercury</a:t>
            </a:r>
          </a:p>
          <a:p>
            <a:r>
              <a:rPr lang="en-US" dirty="0" smtClean="0"/>
              <a:t>Plastics</a:t>
            </a:r>
          </a:p>
          <a:p>
            <a:r>
              <a:rPr lang="en-US" dirty="0" smtClean="0"/>
              <a:t>Non-native species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301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Coastal Ocean</vt:lpstr>
      <vt:lpstr>Laws of ownership</vt:lpstr>
      <vt:lpstr>Estuaries</vt:lpstr>
      <vt:lpstr>Estuaries:  formation</vt:lpstr>
      <vt:lpstr>Slide 5</vt:lpstr>
      <vt:lpstr>Estuaries:  circulation</vt:lpstr>
      <vt:lpstr>Slide 7</vt:lpstr>
      <vt:lpstr>Human impacts</vt:lpstr>
      <vt:lpstr>Coastal pollution</vt:lpstr>
      <vt:lpstr>Petroleum pollution examples</vt:lpstr>
      <vt:lpstr>Sources of oil to oceans</vt:lpstr>
      <vt:lpstr>Sewage</vt:lpstr>
      <vt:lpstr>Sewage</vt:lpstr>
      <vt:lpstr>Specific chemicals</vt:lpstr>
      <vt:lpstr>Plastics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bollingerm</dc:creator>
  <cp:lastModifiedBy>bollingerm</cp:lastModifiedBy>
  <cp:revision>5</cp:revision>
  <dcterms:created xsi:type="dcterms:W3CDTF">2010-11-03T19:04:48Z</dcterms:created>
  <dcterms:modified xsi:type="dcterms:W3CDTF">2010-11-08T19:36:19Z</dcterms:modified>
</cp:coreProperties>
</file>