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66"/>
  </p:notesMasterIdLst>
  <p:sldIdLst>
    <p:sldId id="310" r:id="rId2"/>
    <p:sldId id="297" r:id="rId3"/>
    <p:sldId id="304" r:id="rId4"/>
    <p:sldId id="305" r:id="rId5"/>
    <p:sldId id="306" r:id="rId6"/>
    <p:sldId id="307" r:id="rId7"/>
    <p:sldId id="308" r:id="rId8"/>
    <p:sldId id="309" r:id="rId9"/>
    <p:sldId id="286" r:id="rId10"/>
    <p:sldId id="340" r:id="rId11"/>
    <p:sldId id="261" r:id="rId12"/>
    <p:sldId id="262" r:id="rId13"/>
    <p:sldId id="263" r:id="rId14"/>
    <p:sldId id="265" r:id="rId15"/>
    <p:sldId id="266" r:id="rId16"/>
    <p:sldId id="342" r:id="rId17"/>
    <p:sldId id="343" r:id="rId18"/>
    <p:sldId id="312" r:id="rId19"/>
    <p:sldId id="344" r:id="rId20"/>
    <p:sldId id="345" r:id="rId21"/>
    <p:sldId id="267" r:id="rId22"/>
    <p:sldId id="289" r:id="rId23"/>
    <p:sldId id="268" r:id="rId24"/>
    <p:sldId id="290" r:id="rId25"/>
    <p:sldId id="269" r:id="rId26"/>
    <p:sldId id="270" r:id="rId27"/>
    <p:sldId id="271" r:id="rId28"/>
    <p:sldId id="272" r:id="rId29"/>
    <p:sldId id="291" r:id="rId30"/>
    <p:sldId id="273" r:id="rId31"/>
    <p:sldId id="321" r:id="rId32"/>
    <p:sldId id="274" r:id="rId33"/>
    <p:sldId id="275" r:id="rId34"/>
    <p:sldId id="276" r:id="rId35"/>
    <p:sldId id="277" r:id="rId36"/>
    <p:sldId id="278" r:id="rId37"/>
    <p:sldId id="279" r:id="rId38"/>
    <p:sldId id="292" r:id="rId39"/>
    <p:sldId id="280" r:id="rId40"/>
    <p:sldId id="281" r:id="rId41"/>
    <p:sldId id="282" r:id="rId42"/>
    <p:sldId id="283" r:id="rId43"/>
    <p:sldId id="293" r:id="rId44"/>
    <p:sldId id="347" r:id="rId45"/>
    <p:sldId id="348" r:id="rId46"/>
    <p:sldId id="349" r:id="rId47"/>
    <p:sldId id="350" r:id="rId48"/>
    <p:sldId id="330" r:id="rId49"/>
    <p:sldId id="311" r:id="rId50"/>
    <p:sldId id="313" r:id="rId51"/>
    <p:sldId id="314" r:id="rId52"/>
    <p:sldId id="315" r:id="rId53"/>
    <p:sldId id="316" r:id="rId54"/>
    <p:sldId id="317" r:id="rId55"/>
    <p:sldId id="318" r:id="rId56"/>
    <p:sldId id="322" r:id="rId57"/>
    <p:sldId id="324" r:id="rId58"/>
    <p:sldId id="325" r:id="rId59"/>
    <p:sldId id="352" r:id="rId60"/>
    <p:sldId id="353" r:id="rId61"/>
    <p:sldId id="326" r:id="rId62"/>
    <p:sldId id="327" r:id="rId63"/>
    <p:sldId id="328" r:id="rId64"/>
    <p:sldId id="329" r:id="rId65"/>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6257" autoAdjust="0"/>
  </p:normalViewPr>
  <p:slideViewPr>
    <p:cSldViewPr snapToGrid="0">
      <p:cViewPr varScale="1">
        <p:scale>
          <a:sx n="70" d="100"/>
          <a:sy n="70" d="100"/>
        </p:scale>
        <p:origin x="536" y="52"/>
      </p:cViewPr>
      <p:guideLst/>
    </p:cSldViewPr>
  </p:slideViewPr>
  <p:notesTextViewPr>
    <p:cViewPr>
      <p:scale>
        <a:sx n="1" d="1"/>
        <a:sy n="1" d="1"/>
      </p:scale>
      <p:origin x="0" y="0"/>
    </p:cViewPr>
  </p:notesTextViewPr>
  <p:sorterViewPr>
    <p:cViewPr>
      <p:scale>
        <a:sx n="200" d="100"/>
        <a:sy n="200" d="100"/>
      </p:scale>
      <p:origin x="0" y="-15530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471054"/>
          </a:xfrm>
          <a:prstGeom prst="rect">
            <a:avLst/>
          </a:prstGeom>
        </p:spPr>
        <p:txBody>
          <a:bodyPr vert="horz" lIns="94231" tIns="47115" rIns="94231" bIns="47115" rtlCol="0"/>
          <a:lstStyle>
            <a:lvl1pPr algn="l">
              <a:defRPr sz="1200"/>
            </a:lvl1pPr>
          </a:lstStyle>
          <a:p>
            <a:endParaRPr lang="en-US"/>
          </a:p>
        </p:txBody>
      </p:sp>
      <p:sp>
        <p:nvSpPr>
          <p:cNvPr id="3" name="Date Placeholder 2"/>
          <p:cNvSpPr>
            <a:spLocks noGrp="1"/>
          </p:cNvSpPr>
          <p:nvPr>
            <p:ph type="dt" idx="1"/>
          </p:nvPr>
        </p:nvSpPr>
        <p:spPr>
          <a:xfrm>
            <a:off x="4023093" y="0"/>
            <a:ext cx="3077739" cy="471054"/>
          </a:xfrm>
          <a:prstGeom prst="rect">
            <a:avLst/>
          </a:prstGeom>
        </p:spPr>
        <p:txBody>
          <a:bodyPr vert="horz" lIns="94231" tIns="47115" rIns="94231" bIns="47115" rtlCol="0"/>
          <a:lstStyle>
            <a:lvl1pPr algn="r">
              <a:defRPr sz="1200"/>
            </a:lvl1pPr>
          </a:lstStyle>
          <a:p>
            <a:fld id="{4CB62BFC-AD31-43FB-B368-474A7DC086EA}" type="datetimeFigureOut">
              <a:rPr lang="en-US" smtClean="0"/>
              <a:t>10/28/2025</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31" tIns="47115" rIns="94231" bIns="47115" rtlCol="0" anchor="ctr"/>
          <a:lstStyle/>
          <a:p>
            <a:endParaRPr lang="en-US"/>
          </a:p>
        </p:txBody>
      </p:sp>
      <p:sp>
        <p:nvSpPr>
          <p:cNvPr id="5" name="Notes Placeholder 4"/>
          <p:cNvSpPr>
            <a:spLocks noGrp="1"/>
          </p:cNvSpPr>
          <p:nvPr>
            <p:ph type="body" sz="quarter" idx="3"/>
          </p:nvPr>
        </p:nvSpPr>
        <p:spPr>
          <a:xfrm>
            <a:off x="710248" y="4518204"/>
            <a:ext cx="5681980" cy="3696713"/>
          </a:xfrm>
          <a:prstGeom prst="rect">
            <a:avLst/>
          </a:prstGeom>
        </p:spPr>
        <p:txBody>
          <a:bodyPr vert="horz" lIns="94231" tIns="47115" rIns="94231" bIns="471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917423"/>
            <a:ext cx="3077739" cy="471053"/>
          </a:xfrm>
          <a:prstGeom prst="rect">
            <a:avLst/>
          </a:prstGeom>
        </p:spPr>
        <p:txBody>
          <a:bodyPr vert="horz" lIns="94231" tIns="47115" rIns="94231" bIns="47115"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3"/>
            <a:ext cx="3077739" cy="471053"/>
          </a:xfrm>
          <a:prstGeom prst="rect">
            <a:avLst/>
          </a:prstGeom>
        </p:spPr>
        <p:txBody>
          <a:bodyPr vert="horz" lIns="94231" tIns="47115" rIns="94231" bIns="47115" rtlCol="0" anchor="b"/>
          <a:lstStyle>
            <a:lvl1pPr algn="r">
              <a:defRPr sz="1200"/>
            </a:lvl1pPr>
          </a:lstStyle>
          <a:p>
            <a:fld id="{AA9D5508-C97C-4020-BD98-1161D5AC1E44}" type="slidenum">
              <a:rPr lang="en-US" smtClean="0"/>
              <a:t>‹#›</a:t>
            </a:fld>
            <a:endParaRPr lang="en-US"/>
          </a:p>
        </p:txBody>
      </p:sp>
    </p:spTree>
    <p:extLst>
      <p:ext uri="{BB962C8B-B14F-4D97-AF65-F5344CB8AC3E}">
        <p14:creationId xmlns:p14="http://schemas.microsoft.com/office/powerpoint/2010/main" val="1570350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8663" y="647700"/>
            <a:ext cx="3876675" cy="21812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8663" y="647700"/>
            <a:ext cx="3876675" cy="21812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7</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a:t>
            </a:r>
            <a:r>
              <a:rPr lang="en-US" dirty="0"/>
              <a:t> </a:t>
            </a:r>
            <a:r>
              <a:rPr lang="en-US" b="1" dirty="0"/>
              <a:t>10.9</a:t>
            </a:r>
            <a:r>
              <a:rPr lang="en-US" dirty="0"/>
              <a:t> Emissions of major air pollutants in the United States by source: 2020 Particulates refer to those of size less than 10 microns (PM-10).</a:t>
            </a:r>
          </a:p>
          <a:p>
            <a:r>
              <a:rPr lang="en-US" dirty="0"/>
              <a:t>(Source: U.S. EPA)</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10</a:t>
            </a:fld>
            <a:endParaRPr lang="en-US" dirty="0"/>
          </a:p>
        </p:txBody>
      </p:sp>
    </p:spTree>
    <p:extLst>
      <p:ext uri="{BB962C8B-B14F-4D97-AF65-F5344CB8AC3E}">
        <p14:creationId xmlns:p14="http://schemas.microsoft.com/office/powerpoint/2010/main" val="662056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641350"/>
            <a:ext cx="3840163" cy="21605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52</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641350"/>
            <a:ext cx="3840163" cy="21605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54</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641350"/>
            <a:ext cx="3840163" cy="21605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58</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80C50CD-E178-4744-9B35-B2F624D6C5E9}" type="datetimeFigureOut">
              <a:rPr lang="en-US" smtClean="0"/>
              <a:t>10/28/2025</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148CC95F-0247-41B6-91CF-DC97C76A7088}"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50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0C50CD-E178-4744-9B35-B2F624D6C5E9}" type="datetimeFigureOut">
              <a:rPr lang="en-US" smtClean="0"/>
              <a:pPr/>
              <a:t>10/28/2025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8CC95F-0247-41B6-91CF-DC97C76A7088}" type="slidenum">
              <a:rPr lang="en-US" smtClean="0"/>
              <a:pPr/>
              <a:t>‹#›</a:t>
            </a:fld>
            <a:endParaRPr lang="en-US"/>
          </a:p>
        </p:txBody>
      </p:sp>
    </p:spTree>
    <p:extLst>
      <p:ext uri="{BB962C8B-B14F-4D97-AF65-F5344CB8AC3E}">
        <p14:creationId xmlns:p14="http://schemas.microsoft.com/office/powerpoint/2010/main" val="1580723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0C50CD-E178-4744-9B35-B2F624D6C5E9}" type="datetimeFigureOut">
              <a:rPr lang="en-US" smtClean="0"/>
              <a:pPr/>
              <a:t>10/28/2025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8CC95F-0247-41B6-91CF-DC97C76A7088}" type="slidenum">
              <a:rPr lang="en-US" smtClean="0"/>
              <a:pPr/>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93603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0C50CD-E178-4744-9B35-B2F624D6C5E9}" type="datetimeFigureOut">
              <a:rPr lang="en-US" smtClean="0"/>
              <a:pPr/>
              <a:t>10/28/2025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8CC95F-0247-41B6-91CF-DC97C76A7088}" type="slidenum">
              <a:rPr lang="en-US" smtClean="0"/>
              <a:pPr/>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8649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0C50CD-E178-4744-9B35-B2F624D6C5E9}" type="datetimeFigureOut">
              <a:rPr lang="en-US" smtClean="0"/>
              <a:pPr/>
              <a:t>10/28/2025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8CC95F-0247-41B6-91CF-DC97C76A7088}" type="slidenum">
              <a:rPr lang="en-US" smtClean="0"/>
              <a:pPr/>
              <a:t>‹#›</a:t>
            </a:fld>
            <a:endParaRPr lang="en-US"/>
          </a:p>
        </p:txBody>
      </p:sp>
    </p:spTree>
    <p:extLst>
      <p:ext uri="{BB962C8B-B14F-4D97-AF65-F5344CB8AC3E}">
        <p14:creationId xmlns:p14="http://schemas.microsoft.com/office/powerpoint/2010/main" val="34426263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0C50CD-E178-4744-9B35-B2F624D6C5E9}" type="datetimeFigureOut">
              <a:rPr lang="en-US" smtClean="0"/>
              <a:pPr/>
              <a:t>10/28/2025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8CC95F-0247-41B6-91CF-DC97C76A7088}" type="slidenum">
              <a:rPr lang="en-US" smtClean="0"/>
              <a:pPr/>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414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0C50CD-E178-4744-9B35-B2F624D6C5E9}" type="datetimeFigureOut">
              <a:rPr lang="en-US" smtClean="0"/>
              <a:pPr/>
              <a:t>10/28/2025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8CC95F-0247-41B6-91CF-DC97C76A7088}" type="slidenum">
              <a:rPr lang="en-US" smtClean="0"/>
              <a:pPr/>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90916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0C50CD-E178-4744-9B35-B2F624D6C5E9}" type="datetimeFigureOut">
              <a:rPr lang="en-US" smtClean="0"/>
              <a:t>10/28/2025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8CC95F-0247-41B6-91CF-DC97C76A7088}"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673368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0C50CD-E178-4744-9B35-B2F624D6C5E9}" type="datetimeFigureOut">
              <a:rPr lang="en-US" smtClean="0"/>
              <a:t>10/28/2025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8CC95F-0247-41B6-91CF-DC97C76A7088}"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02691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0C50CD-E178-4744-9B35-B2F624D6C5E9}" type="datetimeFigureOut">
              <a:rPr lang="en-US" smtClean="0"/>
              <a:t>10/28/2025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531145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0C50CD-E178-4744-9B35-B2F624D6C5E9}" type="datetimeFigureOut">
              <a:rPr lang="en-US" smtClean="0"/>
              <a:t>10/28/2025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8CC95F-0247-41B6-91CF-DC97C76A7088}"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1851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80C50CD-E178-4744-9B35-B2F624D6C5E9}" type="datetimeFigureOut">
              <a:rPr lang="en-US" smtClean="0"/>
              <a:t>10/28/2025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2747102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80C50CD-E178-4744-9B35-B2F624D6C5E9}" type="datetimeFigureOut">
              <a:rPr lang="en-US" smtClean="0"/>
              <a:t>10/28/2025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8CC95F-0247-41B6-91CF-DC97C76A7088}"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4479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80C50CD-E178-4744-9B35-B2F624D6C5E9}" type="datetimeFigureOut">
              <a:rPr lang="en-US" smtClean="0"/>
              <a:t>10/28/2025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8CC95F-0247-41B6-91CF-DC97C76A7088}"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3512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0C50CD-E178-4744-9B35-B2F624D6C5E9}" type="datetimeFigureOut">
              <a:rPr lang="en-US" smtClean="0"/>
              <a:t>10/28/2025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126516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0C50CD-E178-4744-9B35-B2F624D6C5E9}" type="datetimeFigureOut">
              <a:rPr lang="en-US" smtClean="0"/>
              <a:t>10/28/2025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8CC95F-0247-41B6-91CF-DC97C76A7088}"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5513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0C50CD-E178-4744-9B35-B2F624D6C5E9}" type="datetimeFigureOut">
              <a:rPr lang="en-US" smtClean="0"/>
              <a:t>10/28/2025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1812650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80C50CD-E178-4744-9B35-B2F624D6C5E9}" type="datetimeFigureOut">
              <a:rPr lang="en-US" smtClean="0"/>
              <a:pPr/>
              <a:t>10/28/2025</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48CC95F-0247-41B6-91CF-DC97C76A7088}" type="slidenum">
              <a:rPr lang="en-US" smtClean="0"/>
              <a:pPr/>
              <a:t>‹#›</a:t>
            </a:fld>
            <a:endParaRPr lang="en-US"/>
          </a:p>
        </p:txBody>
      </p:sp>
    </p:spTree>
    <p:extLst>
      <p:ext uri="{BB962C8B-B14F-4D97-AF65-F5344CB8AC3E}">
        <p14:creationId xmlns:p14="http://schemas.microsoft.com/office/powerpoint/2010/main" val="34838482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27.wmf"/><Relationship Id="rId1" Type="http://schemas.openxmlformats.org/officeDocument/2006/relationships/slideLayout" Target="../slideLayouts/slideLayout2.xml"/><Relationship Id="rId4" Type="http://schemas.openxmlformats.org/officeDocument/2006/relationships/image" Target="../media/image28.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image:Vostok-ice-core-petit.png"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upload.wikimedia.org/wikipedia/commons/thumb/9/99/Pouring_liquid_mercury_bionerd.jpg/249px-Pouring_liquid_mercury_bionerd.jpghttp:/en.wikipedia.org/wiki/Mercury_poisoning"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ngm.nationalgeographic.com/big-idea/13/carbon-capture"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7E66FAF4-BCA1-43CE-BEE9-83134DC6690D}"/>
              </a:ext>
            </a:extLst>
          </p:cNvPr>
          <p:cNvSpPr>
            <a:spLocks noGrp="1"/>
          </p:cNvSpPr>
          <p:nvPr>
            <p:ph type="subTitle" idx="1"/>
          </p:nvPr>
        </p:nvSpPr>
        <p:spPr/>
        <p:txBody>
          <a:bodyPr/>
          <a:lstStyle/>
          <a:p>
            <a:r>
              <a:rPr lang="en-US" dirty="0"/>
              <a:t>PHYS305</a:t>
            </a:r>
          </a:p>
        </p:txBody>
      </p:sp>
      <p:sp>
        <p:nvSpPr>
          <p:cNvPr id="6" name="Title 1">
            <a:extLst>
              <a:ext uri="{FF2B5EF4-FFF2-40B4-BE49-F238E27FC236}">
                <a16:creationId xmlns:a16="http://schemas.microsoft.com/office/drawing/2014/main" id="{DF669BFE-2027-4CEB-BD15-CEFAB3B5107B}"/>
              </a:ext>
            </a:extLst>
          </p:cNvPr>
          <p:cNvSpPr txBox="1">
            <a:spLocks/>
          </p:cNvSpPr>
          <p:nvPr/>
        </p:nvSpPr>
        <p:spPr>
          <a:xfrm>
            <a:off x="2932590" y="1468581"/>
            <a:ext cx="6326819" cy="4131483"/>
          </a:xfrm>
          <a:prstGeom prst="rect">
            <a:avLst/>
          </a:prstGeom>
          <a:effectLst/>
        </p:spPr>
        <p:txBody>
          <a:bodyPr vert="horz" lIns="91440" tIns="45720" rIns="91440" bIns="45720" rtlCol="0" anchor="t">
            <a:normAutofit/>
          </a:bodyPr>
          <a:lstStyle>
            <a:lvl1pPr algn="ctr" defTabSz="457200" rtl="0" eaLnBrk="1" latinLnBrk="0" hangingPunct="1">
              <a:spcBef>
                <a:spcPct val="0"/>
              </a:spcBef>
              <a:buNone/>
              <a:defRPr sz="5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chemeClr val="tx1"/>
                </a:solidFill>
                <a:effectLst/>
                <a:uLnTx/>
                <a:uFillTx/>
                <a:latin typeface="+mn-lt"/>
                <a:ea typeface="+mj-ea"/>
                <a:cs typeface="+mj-cs"/>
              </a:rPr>
              <a:t>Chapter 9: The Greenhouse Effect and Climate Change</a:t>
            </a:r>
          </a:p>
          <a:p>
            <a:r>
              <a:rPr lang="en-US" sz="3200" dirty="0">
                <a:latin typeface="+mn-lt"/>
              </a:rPr>
              <a:t>Chapter 10: Environmental Impacts of Energy Production</a:t>
            </a:r>
          </a:p>
          <a:p>
            <a:endParaRPr lang="en-US" sz="3200" dirty="0"/>
          </a:p>
          <a:p>
            <a:endParaRPr lang="en-US" sz="3200" dirty="0"/>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chemeClr val="tx1"/>
              </a:solidFill>
              <a:effectLst/>
              <a:uLnTx/>
              <a:uFillTx/>
              <a:latin typeface="Work Sans "/>
              <a:ea typeface="+mj-ea"/>
              <a:cs typeface="+mj-cs"/>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6000" b="0" i="0" u="none" strike="noStrike" kern="1200" cap="none" spc="0" normalizeH="0" baseline="0" noProof="0" dirty="0">
              <a:ln w="3175" cmpd="sng">
                <a:noFill/>
              </a:ln>
              <a:solidFill>
                <a:schemeClr val="tx1"/>
              </a:solidFill>
              <a:effectLst/>
              <a:uLnTx/>
              <a:uFillTx/>
              <a:latin typeface="Garamond" panose="02020404030301010803"/>
              <a:ea typeface="+mj-ea"/>
              <a:cs typeface="+mj-cs"/>
            </a:endParaRPr>
          </a:p>
        </p:txBody>
      </p:sp>
    </p:spTree>
    <p:extLst>
      <p:ext uri="{BB962C8B-B14F-4D97-AF65-F5344CB8AC3E}">
        <p14:creationId xmlns:p14="http://schemas.microsoft.com/office/powerpoint/2010/main" val="3920580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2DF49-EF01-4E62-9504-662C0256E9EF}"/>
              </a:ext>
            </a:extLst>
          </p:cNvPr>
          <p:cNvSpPr>
            <a:spLocks noGrp="1"/>
          </p:cNvSpPr>
          <p:nvPr>
            <p:ph type="title"/>
          </p:nvPr>
        </p:nvSpPr>
        <p:spPr>
          <a:xfrm>
            <a:off x="1208316" y="403028"/>
            <a:ext cx="9601196" cy="1303867"/>
          </a:xfrm>
        </p:spPr>
        <p:txBody>
          <a:bodyPr/>
          <a:lstStyle/>
          <a:p>
            <a:r>
              <a:rPr lang="en-US" dirty="0"/>
              <a:t>Air Pollutants and Their Sources</a:t>
            </a:r>
          </a:p>
        </p:txBody>
      </p:sp>
      <p:sp>
        <p:nvSpPr>
          <p:cNvPr id="3" name="Content Placeholder 2">
            <a:extLst>
              <a:ext uri="{FF2B5EF4-FFF2-40B4-BE49-F238E27FC236}">
                <a16:creationId xmlns:a16="http://schemas.microsoft.com/office/drawing/2014/main" id="{EC36C16B-11E8-41FE-A96B-B0006F0C9C9C}"/>
              </a:ext>
            </a:extLst>
          </p:cNvPr>
          <p:cNvSpPr>
            <a:spLocks noGrp="1"/>
          </p:cNvSpPr>
          <p:nvPr>
            <p:ph sz="half" idx="1"/>
          </p:nvPr>
        </p:nvSpPr>
        <p:spPr>
          <a:xfrm>
            <a:off x="778684" y="2766003"/>
            <a:ext cx="4637598" cy="1325994"/>
          </a:xfrm>
        </p:spPr>
        <p:txBody>
          <a:bodyPr/>
          <a:lstStyle/>
          <a:p>
            <a:pPr marL="0" indent="0">
              <a:buNone/>
            </a:pPr>
            <a:r>
              <a:rPr lang="en-US" sz="2000" dirty="0"/>
              <a:t>Emissions of major air pollutants in the United States by source: 2020 Particulates refer to those of size less than 10 microns (PM-10).</a:t>
            </a:r>
          </a:p>
        </p:txBody>
      </p:sp>
      <p:pic>
        <p:nvPicPr>
          <p:cNvPr id="5" name="Picture 3" descr="A graph has units: millions of metric tons per year on the horizontal axis, ranging from 0 to 50 in increments of 5, and major air pollutants on the vertical axis. The data are as follows: Carbon Monoxide: Stationary: 4, Industrial: 11, Transportation: 29.7, Total: 44.7; N H 3: Industrial: 4, Transportation: 0.3, Total: 4.3; Nitrogen oxides: Stationary: 2.5, Industrial: 1, Transportation: 4.2, Total: 8.7; Direct P M 2.5: Stationary: 1, Industrial: 0.5, Transportation: 0.5, Total: 1.5; Particulates: Stationary: 0.8, Industrial: 1.2, Transportation: 0.3, Total: 2.3; Sulfur Oxides: Stationary: 1, Industrial: 0.5, Transportation: 0.5, Total: 2.0; Volatile Organic Compounds: Stationary: 0.5, Industrial: 9.5, Transportation: 2.3, Total: 12.3. All data are approximate.">
            <a:extLst>
              <a:ext uri="{FF2B5EF4-FFF2-40B4-BE49-F238E27FC236}">
                <a16:creationId xmlns:a16="http://schemas.microsoft.com/office/drawing/2014/main" id="{8057BF45-9CAA-4F76-968D-34B568BE0C36}"/>
              </a:ext>
            </a:extLst>
          </p:cNvPr>
          <p:cNvPicPr>
            <a:picLocks noGrp="1" noChangeAspect="1" noChangeArrowheads="1"/>
          </p:cNvPicPr>
          <p:nvPr>
            <p:ph sz="half" idx="2"/>
          </p:nvPr>
        </p:nvPicPr>
        <p:blipFill>
          <a:blip r:embed="rId3"/>
          <a:srcRect/>
          <a:stretch>
            <a:fillRect/>
          </a:stretch>
        </p:blipFill>
        <p:spPr bwMode="auto">
          <a:xfrm>
            <a:off x="5416282" y="1951653"/>
            <a:ext cx="6413303" cy="4343400"/>
          </a:xfrm>
          <a:prstGeom prst="rect">
            <a:avLst/>
          </a:prstGeom>
          <a:noFill/>
          <a:ln w="9525">
            <a:noFill/>
            <a:miter lim="800000"/>
            <a:headEnd/>
            <a:tailEnd/>
          </a:ln>
          <a:effectLst/>
        </p:spPr>
      </p:pic>
    </p:spTree>
    <p:extLst>
      <p:ext uri="{BB962C8B-B14F-4D97-AF65-F5344CB8AC3E}">
        <p14:creationId xmlns:p14="http://schemas.microsoft.com/office/powerpoint/2010/main" val="1292041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5128" y="594678"/>
            <a:ext cx="9144000" cy="1143000"/>
          </a:xfrm>
        </p:spPr>
        <p:txBody>
          <a:bodyPr>
            <a:normAutofit/>
          </a:bodyPr>
          <a:lstStyle/>
          <a:p>
            <a:r>
              <a:rPr lang="en-US" sz="4000" dirty="0"/>
              <a:t>Pollution from fossil-fuel combustion</a:t>
            </a:r>
          </a:p>
        </p:txBody>
      </p:sp>
      <p:graphicFrame>
        <p:nvGraphicFramePr>
          <p:cNvPr id="4" name="Content Placeholder 3"/>
          <p:cNvGraphicFramePr>
            <a:graphicFrameLocks noGrp="1"/>
          </p:cNvGraphicFramePr>
          <p:nvPr>
            <p:ph idx="1"/>
          </p:nvPr>
        </p:nvGraphicFramePr>
        <p:xfrm>
          <a:off x="1981200" y="1600200"/>
          <a:ext cx="7620000" cy="2651760"/>
        </p:xfrm>
        <a:graphic>
          <a:graphicData uri="http://schemas.openxmlformats.org/drawingml/2006/table">
            <a:tbl>
              <a:tblPr firstRow="1" bandRow="1">
                <a:tableStyleId>{5C22544A-7EE6-4342-B048-85BDC9FD1C3A}</a:tableStyleId>
              </a:tblPr>
              <a:tblGrid>
                <a:gridCol w="3810000">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70840">
                <a:tc>
                  <a:txBody>
                    <a:bodyPr/>
                    <a:lstStyle/>
                    <a:p>
                      <a:r>
                        <a:rPr lang="en-US" sz="2400" dirty="0"/>
                        <a:t>Automobile</a:t>
                      </a:r>
                    </a:p>
                  </a:txBody>
                  <a:tcPr marL="84667" marR="84667"/>
                </a:tc>
                <a:tc>
                  <a:txBody>
                    <a:bodyPr/>
                    <a:lstStyle/>
                    <a:p>
                      <a:r>
                        <a:rPr lang="en-US" sz="2400" dirty="0"/>
                        <a:t>Coal-fired plant</a:t>
                      </a:r>
                    </a:p>
                  </a:txBody>
                  <a:tcPr marL="84667" marR="84667"/>
                </a:tc>
                <a:extLst>
                  <a:ext uri="{0D108BD9-81ED-4DB2-BD59-A6C34878D82A}">
                    <a16:rowId xmlns:a16="http://schemas.microsoft.com/office/drawing/2014/main" val="10000"/>
                  </a:ext>
                </a:extLst>
              </a:tr>
              <a:tr h="370840">
                <a:tc>
                  <a:txBody>
                    <a:bodyPr/>
                    <a:lstStyle/>
                    <a:p>
                      <a:r>
                        <a:rPr lang="en-US" sz="2400" dirty="0"/>
                        <a:t>Unburned hydrocarbons</a:t>
                      </a:r>
                    </a:p>
                  </a:txBody>
                  <a:tcPr marL="84667" marR="84667"/>
                </a:tc>
                <a:tc>
                  <a:txBody>
                    <a:bodyPr/>
                    <a:lstStyle/>
                    <a:p>
                      <a:r>
                        <a:rPr lang="en-US" sz="2400" dirty="0"/>
                        <a:t>Particulates</a:t>
                      </a:r>
                    </a:p>
                  </a:txBody>
                  <a:tcPr marL="84667" marR="84667"/>
                </a:tc>
                <a:extLst>
                  <a:ext uri="{0D108BD9-81ED-4DB2-BD59-A6C34878D82A}">
                    <a16:rowId xmlns:a16="http://schemas.microsoft.com/office/drawing/2014/main" val="10001"/>
                  </a:ext>
                </a:extLst>
              </a:tr>
              <a:tr h="370840">
                <a:tc>
                  <a:txBody>
                    <a:bodyPr/>
                    <a:lstStyle/>
                    <a:p>
                      <a:r>
                        <a:rPr lang="en-US" sz="2400" dirty="0"/>
                        <a:t>Carbon monoxide (CO)</a:t>
                      </a:r>
                    </a:p>
                  </a:txBody>
                  <a:tcPr marL="84667" marR="84667"/>
                </a:tc>
                <a:tc>
                  <a:txBody>
                    <a:bodyPr/>
                    <a:lstStyle/>
                    <a:p>
                      <a:r>
                        <a:rPr lang="en-US" sz="2400" dirty="0"/>
                        <a:t>Sulfur</a:t>
                      </a:r>
                      <a:r>
                        <a:rPr lang="en-US" sz="2400" baseline="0" dirty="0"/>
                        <a:t> oxides: produce acid rain</a:t>
                      </a:r>
                      <a:endParaRPr lang="en-US" sz="2400" dirty="0"/>
                    </a:p>
                  </a:txBody>
                  <a:tcPr marL="84667" marR="84667"/>
                </a:tc>
                <a:extLst>
                  <a:ext uri="{0D108BD9-81ED-4DB2-BD59-A6C34878D82A}">
                    <a16:rowId xmlns:a16="http://schemas.microsoft.com/office/drawing/2014/main" val="10002"/>
                  </a:ext>
                </a:extLst>
              </a:tr>
              <a:tr h="370840">
                <a:tc>
                  <a:txBody>
                    <a:bodyPr/>
                    <a:lstStyle/>
                    <a:p>
                      <a:r>
                        <a:rPr lang="en-US" sz="2400" dirty="0"/>
                        <a:t>Nitrogen</a:t>
                      </a:r>
                      <a:r>
                        <a:rPr lang="en-US" sz="2400" baseline="0" dirty="0"/>
                        <a:t> oxides (</a:t>
                      </a:r>
                      <a:r>
                        <a:rPr lang="en-US" sz="2400" baseline="0" dirty="0" err="1"/>
                        <a:t>NOx</a:t>
                      </a:r>
                      <a:r>
                        <a:rPr lang="en-US" sz="2400" baseline="0" dirty="0"/>
                        <a:t>)</a:t>
                      </a:r>
                      <a:endParaRPr lang="en-US" sz="2400" dirty="0"/>
                    </a:p>
                  </a:txBody>
                  <a:tcPr marL="84667" marR="84667"/>
                </a:tc>
                <a:tc>
                  <a:txBody>
                    <a:bodyPr/>
                    <a:lstStyle/>
                    <a:p>
                      <a:r>
                        <a:rPr lang="en-US" sz="2400" dirty="0"/>
                        <a:t>Mercury</a:t>
                      </a:r>
                    </a:p>
                  </a:txBody>
                  <a:tcPr marL="84667" marR="84667"/>
                </a:tc>
                <a:extLst>
                  <a:ext uri="{0D108BD9-81ED-4DB2-BD59-A6C34878D82A}">
                    <a16:rowId xmlns:a16="http://schemas.microsoft.com/office/drawing/2014/main" val="10003"/>
                  </a:ext>
                </a:extLst>
              </a:tr>
              <a:tr h="370840">
                <a:tc>
                  <a:txBody>
                    <a:bodyPr/>
                    <a:lstStyle/>
                    <a:p>
                      <a:r>
                        <a:rPr lang="en-US" sz="2400" dirty="0"/>
                        <a:t>Ozone (O</a:t>
                      </a:r>
                      <a:r>
                        <a:rPr lang="en-US" sz="2400" baseline="-25000" dirty="0"/>
                        <a:t>3</a:t>
                      </a:r>
                      <a:r>
                        <a:rPr lang="en-US" sz="2400" dirty="0"/>
                        <a:t>)</a:t>
                      </a:r>
                    </a:p>
                  </a:txBody>
                  <a:tcPr marL="84667" marR="84667"/>
                </a:tc>
                <a:tc>
                  <a:txBody>
                    <a:bodyPr/>
                    <a:lstStyle/>
                    <a:p>
                      <a:endParaRPr lang="en-US" sz="2400" dirty="0"/>
                    </a:p>
                  </a:txBody>
                  <a:tcPr marL="84667" marR="84667"/>
                </a:tc>
                <a:extLst>
                  <a:ext uri="{0D108BD9-81ED-4DB2-BD59-A6C34878D82A}">
                    <a16:rowId xmlns:a16="http://schemas.microsoft.com/office/drawing/2014/main" val="10004"/>
                  </a:ext>
                </a:extLst>
              </a:tr>
            </a:tbl>
          </a:graphicData>
        </a:graphic>
      </p:graphicFrame>
      <p:sp>
        <p:nvSpPr>
          <p:cNvPr id="5" name="TextBox 4"/>
          <p:cNvSpPr txBox="1"/>
          <p:nvPr/>
        </p:nvSpPr>
        <p:spPr>
          <a:xfrm>
            <a:off x="2209800" y="4267201"/>
            <a:ext cx="7848600" cy="830997"/>
          </a:xfrm>
          <a:prstGeom prst="rect">
            <a:avLst/>
          </a:prstGeom>
          <a:noFill/>
        </p:spPr>
        <p:txBody>
          <a:bodyPr wrap="square" rtlCol="0">
            <a:spAutoFit/>
          </a:bodyPr>
          <a:lstStyle/>
          <a:p>
            <a:pPr marL="342900" indent="-342900">
              <a:buFont typeface="Arial" pitchFamily="34" charset="0"/>
              <a:buChar char="•"/>
            </a:pPr>
            <a:r>
              <a:rPr lang="en-US" sz="2400" b="1" dirty="0">
                <a:solidFill>
                  <a:schemeClr val="accent1"/>
                </a:solidFill>
              </a:rPr>
              <a:t>Pollution can come from moving sources or stationary sources (column 2)</a:t>
            </a:r>
          </a:p>
        </p:txBody>
      </p:sp>
    </p:spTree>
    <p:extLst>
      <p:ext uri="{BB962C8B-B14F-4D97-AF65-F5344CB8AC3E}">
        <p14:creationId xmlns:p14="http://schemas.microsoft.com/office/powerpoint/2010/main" val="7873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6024" y="579439"/>
            <a:ext cx="8229600" cy="868362"/>
          </a:xfrm>
        </p:spPr>
        <p:txBody>
          <a:bodyPr/>
          <a:lstStyle/>
          <a:p>
            <a:r>
              <a:rPr lang="en-US" dirty="0"/>
              <a:t>Carbon monoxide, CO</a:t>
            </a:r>
          </a:p>
        </p:txBody>
      </p:sp>
      <p:sp>
        <p:nvSpPr>
          <p:cNvPr id="3" name="Content Placeholder 2"/>
          <p:cNvSpPr>
            <a:spLocks noGrp="1"/>
          </p:cNvSpPr>
          <p:nvPr>
            <p:ph idx="1"/>
          </p:nvPr>
        </p:nvSpPr>
        <p:spPr>
          <a:xfrm>
            <a:off x="1147041" y="1447798"/>
            <a:ext cx="7073323" cy="4830763"/>
          </a:xfrm>
        </p:spPr>
        <p:txBody>
          <a:bodyPr>
            <a:normAutofit fontScale="77500" lnSpcReduction="20000"/>
          </a:bodyPr>
          <a:lstStyle/>
          <a:p>
            <a:r>
              <a:rPr lang="en-US" sz="2400" dirty="0"/>
              <a:t>Caused by burning coal / hydrocarbons without sufficient oxygen to produce CO</a:t>
            </a:r>
            <a:r>
              <a:rPr lang="en-US" sz="2400" baseline="-25000" dirty="0"/>
              <a:t>2</a:t>
            </a:r>
            <a:r>
              <a:rPr lang="en-US" sz="2400" dirty="0"/>
              <a:t>.</a:t>
            </a:r>
          </a:p>
          <a:p>
            <a:r>
              <a:rPr lang="en-US" sz="2400" dirty="0"/>
              <a:t>Sources: cars, improperly vented furnace.</a:t>
            </a:r>
          </a:p>
          <a:p>
            <a:r>
              <a:rPr lang="en-US" sz="2400" dirty="0"/>
              <a:t>Colorless, odorless, tasteless, </a:t>
            </a:r>
            <a:r>
              <a:rPr lang="en-US" sz="2400" dirty="0">
                <a:solidFill>
                  <a:srgbClr val="FF0000"/>
                </a:solidFill>
              </a:rPr>
              <a:t>POISONOUS.</a:t>
            </a:r>
          </a:p>
          <a:p>
            <a:r>
              <a:rPr lang="en-US" sz="2400" b="1" dirty="0"/>
              <a:t>667ppm * enough to cause seizure, coma, death.</a:t>
            </a:r>
          </a:p>
          <a:p>
            <a:r>
              <a:rPr lang="en-US" sz="2400" dirty="0"/>
              <a:t>Hemoglobin (blood) absorbs it 240x more readily than the O</a:t>
            </a:r>
            <a:r>
              <a:rPr lang="en-US" sz="2400" baseline="-25000" dirty="0"/>
              <a:t>2</a:t>
            </a:r>
            <a:r>
              <a:rPr lang="en-US" sz="2400" dirty="0"/>
              <a:t> it replaces. 4-6hr “half-life” in bloodstream, 40min if replace air with O</a:t>
            </a:r>
            <a:r>
              <a:rPr lang="en-US" sz="2400" baseline="-25000" dirty="0"/>
              <a:t>2</a:t>
            </a:r>
            <a:r>
              <a:rPr lang="en-US" sz="2400" dirty="0"/>
              <a:t>.</a:t>
            </a:r>
          </a:p>
          <a:p>
            <a:r>
              <a:rPr lang="en-US" b="1" dirty="0"/>
              <a:t>CO is produced in the oxidation process.</a:t>
            </a:r>
          </a:p>
          <a:p>
            <a:r>
              <a:rPr lang="en-US" dirty="0"/>
              <a:t>The symptoms of CO poisoning are those </a:t>
            </a:r>
            <a:r>
              <a:rPr lang="en-US" b="1" dirty="0"/>
              <a:t>associated with oxygen deprivation, such as dizziness, headache, and visual aberrations.</a:t>
            </a:r>
          </a:p>
          <a:p>
            <a:r>
              <a:rPr lang="en-US" dirty="0"/>
              <a:t>The air-quality standard set for CO levels is a maximum of 9 ppm for an eight-hour interval.</a:t>
            </a:r>
            <a:endParaRPr lang="en-US" sz="2400" dirty="0"/>
          </a:p>
          <a:p>
            <a:pPr marL="0" indent="0">
              <a:buNone/>
            </a:pPr>
            <a:r>
              <a:rPr lang="en-US" sz="1400" dirty="0"/>
              <a:t>* </a:t>
            </a:r>
            <a:r>
              <a:rPr lang="en-US" sz="1400" b="1" dirty="0"/>
              <a:t>Concentration: Parts per million</a:t>
            </a:r>
          </a:p>
          <a:p>
            <a:pPr marL="0" indent="0">
              <a:buNone/>
            </a:pPr>
            <a:r>
              <a:rPr lang="en-US" sz="1400" dirty="0"/>
              <a:t>Image: http://www.heatusa.com/wp-content/uploads/2011/01/carbon_monoxide_300.jpg , http://kiddecarbonmonoxidedetectorbeeping.com/wp-content/uploads/2011/09/is-carbon-monoxide-heavier-than-air.jpg</a:t>
            </a:r>
          </a:p>
        </p:txBody>
      </p:sp>
      <p:pic>
        <p:nvPicPr>
          <p:cNvPr id="2050" name="Picture 2" descr="http://kiddecarbonmonoxidedetectorbeeping.com/wp-content/uploads/2011/09/is-carbon-monoxide-heavier-than-air.jpg"/>
          <p:cNvPicPr>
            <a:picLocks noChangeAspect="1" noChangeArrowheads="1"/>
          </p:cNvPicPr>
          <p:nvPr/>
        </p:nvPicPr>
        <p:blipFill>
          <a:blip r:embed="rId2" cstate="print"/>
          <a:srcRect/>
          <a:stretch>
            <a:fillRect/>
          </a:stretch>
        </p:blipFill>
        <p:spPr bwMode="auto">
          <a:xfrm>
            <a:off x="8504959" y="4373561"/>
            <a:ext cx="2540000" cy="1905000"/>
          </a:xfrm>
          <a:prstGeom prst="rect">
            <a:avLst/>
          </a:prstGeom>
          <a:noFill/>
        </p:spPr>
      </p:pic>
      <p:pic>
        <p:nvPicPr>
          <p:cNvPr id="2052" name="Picture 4" descr="http://www.heatusa.com/wp-content/uploads/2011/01/carbon_monoxide_300.jpg"/>
          <p:cNvPicPr>
            <a:picLocks noChangeAspect="1" noChangeArrowheads="1"/>
          </p:cNvPicPr>
          <p:nvPr/>
        </p:nvPicPr>
        <p:blipFill>
          <a:blip r:embed="rId3" cstate="print"/>
          <a:srcRect/>
          <a:stretch>
            <a:fillRect/>
          </a:stretch>
        </p:blipFill>
        <p:spPr bwMode="auto">
          <a:xfrm>
            <a:off x="8346209" y="1383146"/>
            <a:ext cx="2857500" cy="2895601"/>
          </a:xfrm>
          <a:prstGeom prst="rect">
            <a:avLst/>
          </a:prstGeom>
          <a:noFill/>
        </p:spPr>
      </p:pic>
    </p:spTree>
    <p:extLst>
      <p:ext uri="{BB962C8B-B14F-4D97-AF65-F5344CB8AC3E}">
        <p14:creationId xmlns:p14="http://schemas.microsoft.com/office/powerpoint/2010/main" val="3265639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6856" y="483368"/>
            <a:ext cx="9601196" cy="1303867"/>
          </a:xfrm>
        </p:spPr>
        <p:txBody>
          <a:bodyPr/>
          <a:lstStyle/>
          <a:p>
            <a:r>
              <a:rPr lang="en-US" dirty="0"/>
              <a:t>Reducing risk of CO poisoning</a:t>
            </a:r>
          </a:p>
        </p:txBody>
      </p:sp>
      <p:sp>
        <p:nvSpPr>
          <p:cNvPr id="3" name="Content Placeholder 2"/>
          <p:cNvSpPr>
            <a:spLocks noGrp="1"/>
          </p:cNvSpPr>
          <p:nvPr>
            <p:ph idx="1"/>
          </p:nvPr>
        </p:nvSpPr>
        <p:spPr>
          <a:xfrm>
            <a:off x="1156856" y="1787235"/>
            <a:ext cx="5715000" cy="4525963"/>
          </a:xfrm>
        </p:spPr>
        <p:txBody>
          <a:bodyPr>
            <a:normAutofit/>
          </a:bodyPr>
          <a:lstStyle/>
          <a:p>
            <a:r>
              <a:rPr lang="en-US" sz="2800" dirty="0"/>
              <a:t>Burn your fuel in an oxygen-rich environment.</a:t>
            </a:r>
          </a:p>
          <a:p>
            <a:pPr lvl="1"/>
            <a:r>
              <a:rPr lang="en-US" dirty="0"/>
              <a:t>More oxygen means CO</a:t>
            </a:r>
            <a:r>
              <a:rPr lang="en-US" baseline="-25000" dirty="0"/>
              <a:t>2</a:t>
            </a:r>
            <a:r>
              <a:rPr lang="en-US" dirty="0"/>
              <a:t>, not CO, as result.</a:t>
            </a:r>
          </a:p>
          <a:p>
            <a:pPr lvl="1"/>
            <a:r>
              <a:rPr lang="en-US" dirty="0"/>
              <a:t>Oxygen-poor environment necessary for making charcoal, e.g. </a:t>
            </a:r>
          </a:p>
          <a:p>
            <a:endParaRPr lang="en-US" sz="2800" dirty="0"/>
          </a:p>
          <a:p>
            <a:r>
              <a:rPr lang="en-US" sz="2800" dirty="0"/>
              <a:t>Properly vent the furnace/car/burner, etc.</a:t>
            </a:r>
          </a:p>
        </p:txBody>
      </p:sp>
      <p:pic>
        <p:nvPicPr>
          <p:cNvPr id="81922" name="Picture 2" descr="C:\Users\dkoon\AppData\Local\Microsoft\Windows\Temporary Internet Files\Content.IE5\796HM9K6\MC900014753[1].wmf"/>
          <p:cNvPicPr>
            <a:picLocks noChangeAspect="1" noChangeArrowheads="1"/>
          </p:cNvPicPr>
          <p:nvPr/>
        </p:nvPicPr>
        <p:blipFill>
          <a:blip r:embed="rId2" cstate="print"/>
          <a:srcRect/>
          <a:stretch>
            <a:fillRect/>
          </a:stretch>
        </p:blipFill>
        <p:spPr bwMode="auto">
          <a:xfrm>
            <a:off x="7779225" y="1787235"/>
            <a:ext cx="1524000" cy="2127273"/>
          </a:xfrm>
          <a:prstGeom prst="rect">
            <a:avLst/>
          </a:prstGeom>
          <a:noFill/>
        </p:spPr>
      </p:pic>
      <p:pic>
        <p:nvPicPr>
          <p:cNvPr id="81923" name="Picture 3" descr="C:\Users\dkoon\AppData\Local\Microsoft\Windows\Temporary Internet Files\Content.IE5\WM9WFSCS\MC900018301[1].wmf"/>
          <p:cNvPicPr>
            <a:picLocks noChangeAspect="1" noChangeArrowheads="1"/>
          </p:cNvPicPr>
          <p:nvPr/>
        </p:nvPicPr>
        <p:blipFill>
          <a:blip r:embed="rId3" cstate="print"/>
          <a:srcRect/>
          <a:stretch>
            <a:fillRect/>
          </a:stretch>
        </p:blipFill>
        <p:spPr bwMode="auto">
          <a:xfrm>
            <a:off x="9586400" y="3274044"/>
            <a:ext cx="1652930" cy="2732188"/>
          </a:xfrm>
          <a:prstGeom prst="rect">
            <a:avLst/>
          </a:prstGeom>
          <a:noFill/>
        </p:spPr>
      </p:pic>
    </p:spTree>
    <p:extLst>
      <p:ext uri="{BB962C8B-B14F-4D97-AF65-F5344CB8AC3E}">
        <p14:creationId xmlns:p14="http://schemas.microsoft.com/office/powerpoint/2010/main" val="28715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309" y="549274"/>
            <a:ext cx="8229600" cy="715962"/>
          </a:xfrm>
        </p:spPr>
        <p:txBody>
          <a:bodyPr>
            <a:normAutofit fontScale="90000"/>
          </a:bodyPr>
          <a:lstStyle/>
          <a:p>
            <a:r>
              <a:rPr lang="en-US" dirty="0"/>
              <a:t>Worked problem: combustion</a:t>
            </a:r>
          </a:p>
        </p:txBody>
      </p:sp>
      <p:sp>
        <p:nvSpPr>
          <p:cNvPr id="6" name="Content Placeholder 5"/>
          <p:cNvSpPr>
            <a:spLocks noGrp="1"/>
          </p:cNvSpPr>
          <p:nvPr>
            <p:ph idx="1"/>
          </p:nvPr>
        </p:nvSpPr>
        <p:spPr>
          <a:xfrm>
            <a:off x="1339274" y="1265236"/>
            <a:ext cx="9919854" cy="4525963"/>
          </a:xfrm>
        </p:spPr>
        <p:txBody>
          <a:bodyPr>
            <a:normAutofit/>
          </a:bodyPr>
          <a:lstStyle/>
          <a:p>
            <a:pPr marL="0" indent="0">
              <a:buNone/>
            </a:pPr>
            <a:r>
              <a:rPr lang="en-US" sz="3600" dirty="0"/>
              <a:t>How much oxygen do you need to burn octane, C</a:t>
            </a:r>
            <a:r>
              <a:rPr lang="en-US" sz="3600" baseline="-25000" dirty="0"/>
              <a:t>8</a:t>
            </a:r>
            <a:r>
              <a:rPr lang="en-US" sz="3600" dirty="0"/>
              <a:t>H</a:t>
            </a:r>
            <a:r>
              <a:rPr lang="en-US" sz="3600" baseline="-25000" dirty="0"/>
              <a:t>18</a:t>
            </a:r>
            <a:r>
              <a:rPr lang="en-US" sz="3600" dirty="0"/>
              <a:t>, a principal ingredient of gasoline?</a:t>
            </a:r>
          </a:p>
          <a:p>
            <a:pPr marL="0" indent="0">
              <a:buNone/>
            </a:pPr>
            <a:r>
              <a:rPr lang="en-US" sz="3600" dirty="0"/>
              <a:t>Hint: you can either produce carbon dioxide [CO</a:t>
            </a:r>
            <a:r>
              <a:rPr lang="en-US" sz="3600" baseline="-25000" dirty="0"/>
              <a:t>2</a:t>
            </a:r>
            <a:r>
              <a:rPr lang="en-US" sz="3600" dirty="0"/>
              <a:t>], or poisonous carbon monoxide [CO].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567609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40183"/>
            <a:ext cx="8229600" cy="715962"/>
          </a:xfrm>
        </p:spPr>
        <p:txBody>
          <a:bodyPr>
            <a:normAutofit fontScale="90000"/>
          </a:bodyPr>
          <a:lstStyle/>
          <a:p>
            <a:r>
              <a:rPr lang="en-US" dirty="0"/>
              <a:t>Worked problem: combustion</a:t>
            </a:r>
          </a:p>
        </p:txBody>
      </p:sp>
      <p:sp>
        <p:nvSpPr>
          <p:cNvPr id="6" name="Content Placeholder 5"/>
          <p:cNvSpPr>
            <a:spLocks noGrp="1"/>
          </p:cNvSpPr>
          <p:nvPr>
            <p:ph idx="1"/>
          </p:nvPr>
        </p:nvSpPr>
        <p:spPr>
          <a:xfrm>
            <a:off x="1330036" y="1249362"/>
            <a:ext cx="8993909" cy="5334000"/>
          </a:xfrm>
        </p:spPr>
        <p:txBody>
          <a:bodyPr>
            <a:normAutofit fontScale="55000" lnSpcReduction="20000"/>
          </a:bodyPr>
          <a:lstStyle/>
          <a:p>
            <a:pPr marL="0" indent="0">
              <a:buNone/>
            </a:pPr>
            <a:r>
              <a:rPr lang="en-US" sz="3800" dirty="0"/>
              <a:t>Generalize the last problem to all alkanes, C</a:t>
            </a:r>
            <a:r>
              <a:rPr lang="en-US" sz="3800" baseline="-25000" dirty="0"/>
              <a:t>n</a:t>
            </a:r>
            <a:r>
              <a:rPr lang="en-US" sz="3800" dirty="0"/>
              <a:t>H</a:t>
            </a:r>
            <a:r>
              <a:rPr lang="en-US" sz="3800" baseline="-25000" dirty="0"/>
              <a:t>2n+2</a:t>
            </a:r>
            <a:r>
              <a:rPr lang="en-US" sz="3800" dirty="0"/>
              <a:t>.</a:t>
            </a:r>
          </a:p>
          <a:p>
            <a:pPr marL="0" indent="0">
              <a:buNone/>
            </a:pPr>
            <a:r>
              <a:rPr lang="en-US" sz="3800" dirty="0"/>
              <a:t>Again, you can either produce carbon dioxide [CO</a:t>
            </a:r>
            <a:r>
              <a:rPr lang="en-US" sz="3800" baseline="-25000" dirty="0"/>
              <a:t>2</a:t>
            </a:r>
            <a:r>
              <a:rPr lang="en-US" sz="3800" dirty="0"/>
              <a:t>], or poisonous carbon monoxide [CO].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sz="2900" dirty="0"/>
              <a:t>I’ll leave it to you to verify that these expressions hold for the cases of the last two slides (n=1 and n=8).</a:t>
            </a:r>
          </a:p>
        </p:txBody>
      </p:sp>
      <p:graphicFrame>
        <p:nvGraphicFramePr>
          <p:cNvPr id="8" name="Object 7"/>
          <p:cNvGraphicFramePr>
            <a:graphicFrameLocks noChangeAspect="1"/>
          </p:cNvGraphicFramePr>
          <p:nvPr/>
        </p:nvGraphicFramePr>
        <p:xfrm>
          <a:off x="2209800" y="2514601"/>
          <a:ext cx="7956550" cy="2644775"/>
        </p:xfrm>
        <a:graphic>
          <a:graphicData uri="http://schemas.openxmlformats.org/presentationml/2006/ole">
            <mc:AlternateContent xmlns:mc="http://schemas.openxmlformats.org/markup-compatibility/2006">
              <mc:Choice xmlns:v="urn:schemas-microsoft-com:vml" Requires="v">
                <p:oleObj name="Equation" r:id="rId2" imgW="5346360" imgH="1777680" progId="Equation.3">
                  <p:embed/>
                </p:oleObj>
              </mc:Choice>
              <mc:Fallback>
                <p:oleObj name="Equation" r:id="rId2" imgW="5346360" imgH="1777680" progId="Equation.3">
                  <p:embed/>
                  <p:pic>
                    <p:nvPicPr>
                      <p:cNvPr id="8" name="Object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514601"/>
                        <a:ext cx="7956550" cy="2644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917746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Air Pollutants and Their Sources</a:t>
            </a:r>
          </a:p>
        </p:txBody>
      </p:sp>
      <p:sp>
        <p:nvSpPr>
          <p:cNvPr id="3" name="Content Placeholder 2"/>
          <p:cNvSpPr>
            <a:spLocks noGrp="1"/>
          </p:cNvSpPr>
          <p:nvPr>
            <p:ph idx="1"/>
          </p:nvPr>
        </p:nvSpPr>
        <p:spPr/>
        <p:txBody>
          <a:bodyPr>
            <a:normAutofit lnSpcReduction="10000"/>
          </a:bodyPr>
          <a:lstStyle/>
          <a:p>
            <a:pPr lvl="0">
              <a:spcBef>
                <a:spcPts val="500"/>
              </a:spcBef>
              <a:spcAft>
                <a:spcPts val="400"/>
              </a:spcAft>
            </a:pPr>
            <a:r>
              <a:rPr lang="en-US" b="1" dirty="0"/>
              <a:t>Sulfur Oxides:</a:t>
            </a:r>
            <a:endParaRPr lang="en-US" dirty="0"/>
          </a:p>
          <a:p>
            <a:pPr lvl="1">
              <a:spcAft>
                <a:spcPts val="400"/>
              </a:spcAft>
            </a:pPr>
            <a:r>
              <a:rPr lang="en-US" dirty="0"/>
              <a:t>The oxides of sulfur, have long been recognized as important contributors to air pollution.</a:t>
            </a:r>
          </a:p>
          <a:p>
            <a:pPr lvl="1">
              <a:spcAft>
                <a:spcPts val="400"/>
              </a:spcAft>
            </a:pPr>
            <a:r>
              <a:rPr lang="en-US" b="1" dirty="0"/>
              <a:t>Sulfur dioxide is a colorless gas with a suffocating odor</a:t>
            </a:r>
            <a:r>
              <a:rPr lang="en-US" dirty="0"/>
              <a:t>.</a:t>
            </a:r>
          </a:p>
          <a:p>
            <a:pPr lvl="1">
              <a:spcAft>
                <a:spcPts val="400"/>
              </a:spcAft>
            </a:pPr>
            <a:r>
              <a:rPr lang="en-US" dirty="0"/>
              <a:t>Sulfur is added to the environment from natural sources as well as from human activities.</a:t>
            </a:r>
          </a:p>
          <a:p>
            <a:pPr lvl="1">
              <a:spcAft>
                <a:spcPts val="400"/>
              </a:spcAft>
            </a:pPr>
            <a:r>
              <a:rPr lang="en-US" dirty="0"/>
              <a:t>Sulfur dioxide in the atmosphere has many harmful effects on human health, vegetation, and materials.</a:t>
            </a:r>
          </a:p>
          <a:p>
            <a:pPr lvl="1">
              <a:spcAft>
                <a:spcPts val="400"/>
              </a:spcAft>
            </a:pPr>
            <a:r>
              <a:rPr lang="en-US" dirty="0"/>
              <a:t>Increased breathing difficulty can be fatal to a person with a respiratory ailment.</a:t>
            </a:r>
          </a:p>
        </p:txBody>
      </p:sp>
    </p:spTree>
    <p:extLst>
      <p:ext uri="{BB962C8B-B14F-4D97-AF65-F5344CB8AC3E}">
        <p14:creationId xmlns:p14="http://schemas.microsoft.com/office/powerpoint/2010/main" val="3511281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Air Pollutants and Their Sources</a:t>
            </a:r>
          </a:p>
        </p:txBody>
      </p:sp>
      <p:sp>
        <p:nvSpPr>
          <p:cNvPr id="3" name="Content Placeholder 2"/>
          <p:cNvSpPr>
            <a:spLocks noGrp="1"/>
          </p:cNvSpPr>
          <p:nvPr>
            <p:ph idx="1"/>
          </p:nvPr>
        </p:nvSpPr>
        <p:spPr>
          <a:xfrm>
            <a:off x="1295402" y="2441522"/>
            <a:ext cx="9601196" cy="3318936"/>
          </a:xfrm>
        </p:spPr>
        <p:txBody>
          <a:bodyPr>
            <a:normAutofit lnSpcReduction="10000"/>
          </a:bodyPr>
          <a:lstStyle/>
          <a:p>
            <a:pPr lvl="0">
              <a:spcBef>
                <a:spcPts val="600"/>
              </a:spcBef>
            </a:pPr>
            <a:r>
              <a:rPr lang="en-US" b="1" dirty="0"/>
              <a:t>Particulates:</a:t>
            </a:r>
            <a:endParaRPr lang="en-US" dirty="0"/>
          </a:p>
          <a:p>
            <a:pPr lvl="1">
              <a:spcBef>
                <a:spcPts val="600"/>
              </a:spcBef>
            </a:pPr>
            <a:r>
              <a:rPr lang="en-US" b="1" dirty="0"/>
              <a:t>Particles with diameters greater than 1 micron are usually associated with natural sources, such as dust</a:t>
            </a:r>
            <a:r>
              <a:rPr lang="en-US" dirty="0"/>
              <a:t>, while those less than 1 micron in size usually originate from combustion processes.</a:t>
            </a:r>
          </a:p>
          <a:p>
            <a:pPr lvl="1">
              <a:spcBef>
                <a:spcPts val="600"/>
              </a:spcBef>
            </a:pPr>
            <a:r>
              <a:rPr lang="en-US" dirty="0"/>
              <a:t>Particulates </a:t>
            </a:r>
            <a:r>
              <a:rPr lang="en-US" b="1" dirty="0"/>
              <a:t>can affect breathing, aggravate the existing cardiovascular disease, and possibly damage the body’s immune system.</a:t>
            </a:r>
          </a:p>
          <a:p>
            <a:pPr lvl="1">
              <a:spcBef>
                <a:spcPts val="600"/>
              </a:spcBef>
            </a:pPr>
            <a:r>
              <a:rPr lang="en-US" dirty="0"/>
              <a:t>Small particles with diameters less than 10 microns, denoted as PM-10, or the smaller PM-2.5</a:t>
            </a:r>
            <a:r>
              <a:rPr lang="en-US" b="1" dirty="0"/>
              <a:t>, are of special concern because they can reach the lower regions of the respiratory tract.</a:t>
            </a:r>
          </a:p>
        </p:txBody>
      </p:sp>
    </p:spTree>
    <p:extLst>
      <p:ext uri="{BB962C8B-B14F-4D97-AF65-F5344CB8AC3E}">
        <p14:creationId xmlns:p14="http://schemas.microsoft.com/office/powerpoint/2010/main" val="50957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Air Pollutants and Their Sources</a:t>
            </a:r>
          </a:p>
        </p:txBody>
      </p:sp>
      <p:sp>
        <p:nvSpPr>
          <p:cNvPr id="3" name="Content Placeholder 2"/>
          <p:cNvSpPr>
            <a:spLocks noGrp="1"/>
          </p:cNvSpPr>
          <p:nvPr>
            <p:ph idx="1"/>
          </p:nvPr>
        </p:nvSpPr>
        <p:spPr/>
        <p:txBody>
          <a:bodyPr/>
          <a:lstStyle/>
          <a:p>
            <a:pPr lvl="0">
              <a:spcBef>
                <a:spcPts val="500"/>
              </a:spcBef>
              <a:spcAft>
                <a:spcPts val="400"/>
              </a:spcAft>
            </a:pPr>
            <a:r>
              <a:rPr lang="en-US" b="1" dirty="0"/>
              <a:t>Hydrocarbons or Volatile Organic Compounds (VOC):</a:t>
            </a:r>
            <a:endParaRPr lang="en-US" dirty="0"/>
          </a:p>
          <a:p>
            <a:pPr lvl="1">
              <a:spcAft>
                <a:spcPts val="400"/>
              </a:spcAft>
            </a:pPr>
            <a:r>
              <a:rPr lang="en-US" b="1" dirty="0"/>
              <a:t>Hydrocarbons </a:t>
            </a:r>
            <a:r>
              <a:rPr lang="en-US" dirty="0"/>
              <a:t>are compounds consisting of carbon and hydrogen atoms.</a:t>
            </a:r>
          </a:p>
          <a:p>
            <a:pPr lvl="1">
              <a:spcAft>
                <a:spcPts val="400"/>
              </a:spcAft>
            </a:pPr>
            <a:r>
              <a:rPr lang="en-US" dirty="0"/>
              <a:t>Gasoline contains almost </a:t>
            </a:r>
            <a:r>
              <a:rPr lang="en-US" b="1" dirty="0"/>
              <a:t>one hundred different hydrocarbons, including isooctane, heptane, and ethane.</a:t>
            </a:r>
          </a:p>
          <a:p>
            <a:pPr lvl="1">
              <a:spcAft>
                <a:spcPts val="400"/>
              </a:spcAft>
            </a:pPr>
            <a:r>
              <a:rPr lang="en-US" dirty="0"/>
              <a:t>Many gasoline stations use vapor-recovery systems to minimize VOC emissions while pumping gas.</a:t>
            </a:r>
          </a:p>
          <a:p>
            <a:pPr lvl="1">
              <a:spcAft>
                <a:spcPts val="400"/>
              </a:spcAft>
            </a:pPr>
            <a:r>
              <a:rPr lang="en-US" dirty="0"/>
              <a:t>Natural sources account for about 85% of the hydrocarbons in the air.</a:t>
            </a:r>
          </a:p>
          <a:p>
            <a:pPr lvl="1">
              <a:spcAft>
                <a:spcPts val="400"/>
              </a:spcAft>
            </a:pPr>
            <a:r>
              <a:rPr lang="en-US" dirty="0"/>
              <a:t>Plant damage from smog can be severe.</a:t>
            </a:r>
          </a:p>
        </p:txBody>
      </p:sp>
    </p:spTree>
    <p:extLst>
      <p:ext uri="{BB962C8B-B14F-4D97-AF65-F5344CB8AC3E}">
        <p14:creationId xmlns:p14="http://schemas.microsoft.com/office/powerpoint/2010/main" val="39957537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Air Pollutants and Their Sources</a:t>
            </a:r>
          </a:p>
        </p:txBody>
      </p:sp>
      <p:sp>
        <p:nvSpPr>
          <p:cNvPr id="3" name="Content Placeholder 2"/>
          <p:cNvSpPr>
            <a:spLocks noGrp="1"/>
          </p:cNvSpPr>
          <p:nvPr>
            <p:ph idx="1"/>
          </p:nvPr>
        </p:nvSpPr>
        <p:spPr/>
        <p:txBody>
          <a:bodyPr>
            <a:normAutofit lnSpcReduction="10000"/>
          </a:bodyPr>
          <a:lstStyle/>
          <a:p>
            <a:pPr lvl="0">
              <a:spcBef>
                <a:spcPts val="600"/>
              </a:spcBef>
            </a:pPr>
            <a:r>
              <a:rPr lang="en-US" b="1" dirty="0"/>
              <a:t>Nitrogen Oxides, Smog, and Ozone:</a:t>
            </a:r>
            <a:endParaRPr lang="en-US" dirty="0"/>
          </a:p>
          <a:p>
            <a:pPr lvl="1">
              <a:spcBef>
                <a:spcPts val="600"/>
              </a:spcBef>
            </a:pPr>
            <a:r>
              <a:rPr lang="en-US" dirty="0"/>
              <a:t>The element oxidized in this case (Nitrogen) </a:t>
            </a:r>
            <a:r>
              <a:rPr lang="en-US" b="1" dirty="0"/>
              <a:t>comes not from the fuel but from the air that the fuel-combustion processes use.</a:t>
            </a:r>
          </a:p>
          <a:p>
            <a:pPr lvl="1">
              <a:spcBef>
                <a:spcPts val="600"/>
              </a:spcBef>
            </a:pPr>
            <a:r>
              <a:rPr lang="en-US" b="1" dirty="0"/>
              <a:t>Photochemical smog </a:t>
            </a:r>
            <a:r>
              <a:rPr lang="en-US" dirty="0"/>
              <a:t>has been a serious problem for several decades.</a:t>
            </a:r>
          </a:p>
          <a:p>
            <a:pPr lvl="1">
              <a:spcBef>
                <a:spcPts val="600"/>
              </a:spcBef>
            </a:pPr>
            <a:r>
              <a:rPr lang="en-US" b="1" dirty="0"/>
              <a:t>Ozone occurs in two separate regions of the atmosphere and creates a different concern in each place.</a:t>
            </a:r>
          </a:p>
          <a:p>
            <a:pPr lvl="1">
              <a:spcBef>
                <a:spcPts val="600"/>
              </a:spcBef>
            </a:pPr>
            <a:r>
              <a:rPr lang="en-US" dirty="0"/>
              <a:t>The largest contributor to </a:t>
            </a:r>
            <a:r>
              <a:rPr lang="en-US" b="1" dirty="0"/>
              <a:t>photochemical smog is the automobile</a:t>
            </a:r>
            <a:r>
              <a:rPr lang="en-US" dirty="0"/>
              <a:t>.</a:t>
            </a:r>
          </a:p>
          <a:p>
            <a:pPr lvl="1">
              <a:spcBef>
                <a:spcPts val="600"/>
              </a:spcBef>
            </a:pPr>
            <a:r>
              <a:rPr lang="en-US" dirty="0"/>
              <a:t>Ozone production is stimulated by sunlight and high temperatures.</a:t>
            </a:r>
          </a:p>
        </p:txBody>
      </p:sp>
    </p:spTree>
    <p:extLst>
      <p:ext uri="{BB962C8B-B14F-4D97-AF65-F5344CB8AC3E}">
        <p14:creationId xmlns:p14="http://schemas.microsoft.com/office/powerpoint/2010/main" val="4196726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Introduction</a:t>
            </a:r>
          </a:p>
        </p:txBody>
      </p:sp>
      <p:sp>
        <p:nvSpPr>
          <p:cNvPr id="3" name="Content Placeholder 2"/>
          <p:cNvSpPr>
            <a:spLocks noGrp="1"/>
          </p:cNvSpPr>
          <p:nvPr>
            <p:ph idx="1"/>
          </p:nvPr>
        </p:nvSpPr>
        <p:spPr/>
        <p:txBody>
          <a:bodyPr>
            <a:normAutofit/>
          </a:bodyPr>
          <a:lstStyle/>
          <a:p>
            <a:pPr lvl="0">
              <a:spcBef>
                <a:spcPts val="200"/>
              </a:spcBef>
              <a:spcAft>
                <a:spcPts val="200"/>
              </a:spcAft>
            </a:pPr>
            <a:r>
              <a:rPr lang="en-US" sz="2200" dirty="0">
                <a:latin typeface="+mj-lt"/>
              </a:rPr>
              <a:t>One of a scientist’s goals is to explore a particular component of nature—a property of matter or the interaction of one thing with another.</a:t>
            </a:r>
          </a:p>
          <a:p>
            <a:pPr lvl="0">
              <a:spcBef>
                <a:spcPts val="200"/>
              </a:spcBef>
              <a:spcAft>
                <a:spcPts val="200"/>
              </a:spcAft>
            </a:pPr>
            <a:r>
              <a:rPr lang="en-US" sz="2200" dirty="0">
                <a:latin typeface="+mj-lt"/>
              </a:rPr>
              <a:t>With the combustion of fossil fuels to power, the Industrial Revolution and continued economic growth, our atmosphere has become one large experimental laboratory.</a:t>
            </a:r>
          </a:p>
          <a:p>
            <a:pPr lvl="0">
              <a:spcBef>
                <a:spcPts val="200"/>
              </a:spcBef>
              <a:spcAft>
                <a:spcPts val="200"/>
              </a:spcAft>
            </a:pPr>
            <a:r>
              <a:rPr lang="en-US" sz="2200" dirty="0">
                <a:latin typeface="+mj-lt"/>
              </a:rPr>
              <a:t>Evidence shows that the addition of gases, such as CO</a:t>
            </a:r>
            <a:r>
              <a:rPr lang="en-US" sz="2200" baseline="-25000" dirty="0">
                <a:latin typeface="+mj-lt"/>
              </a:rPr>
              <a:t>2</a:t>
            </a:r>
            <a:r>
              <a:rPr lang="en-US" sz="2200" dirty="0">
                <a:latin typeface="+mj-lt"/>
              </a:rPr>
              <a:t> and methane, into our atmosphere, has caused the earth’s temperature </a:t>
            </a:r>
            <a:r>
              <a:rPr lang="en-US" sz="2200" b="1" dirty="0">
                <a:latin typeface="+mj-lt"/>
              </a:rPr>
              <a:t>to increase by nearly 2</a:t>
            </a:r>
            <a:r>
              <a:rPr lang="en-US" sz="2200" b="1" dirty="0">
                <a:latin typeface="+mj-lt"/>
                <a:sym typeface="Symbol"/>
              </a:rPr>
              <a:t>F</a:t>
            </a:r>
            <a:r>
              <a:rPr lang="en-US" sz="2200" b="1" dirty="0">
                <a:latin typeface="+mj-lt"/>
              </a:rPr>
              <a:t>.</a:t>
            </a:r>
          </a:p>
          <a:p>
            <a:pPr lvl="0">
              <a:spcBef>
                <a:spcPts val="200"/>
              </a:spcBef>
              <a:spcAft>
                <a:spcPts val="200"/>
              </a:spcAft>
            </a:pPr>
            <a:r>
              <a:rPr lang="en-US" sz="2200" b="1" dirty="0">
                <a:latin typeface="+mj-lt"/>
              </a:rPr>
              <a:t>Coastal areas are seeing rising sea levels,</a:t>
            </a:r>
            <a:r>
              <a:rPr lang="en-US" sz="2200" dirty="0">
                <a:latin typeface="+mj-lt"/>
              </a:rPr>
              <a:t> causing cities and countries to adapt and even contemplate the mass migration of people.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Air Pollutants and Their Sources</a:t>
            </a:r>
          </a:p>
        </p:txBody>
      </p:sp>
      <p:sp>
        <p:nvSpPr>
          <p:cNvPr id="3" name="Content Placeholder 2"/>
          <p:cNvSpPr>
            <a:spLocks noGrp="1"/>
          </p:cNvSpPr>
          <p:nvPr>
            <p:ph idx="1"/>
          </p:nvPr>
        </p:nvSpPr>
        <p:spPr/>
        <p:txBody>
          <a:bodyPr/>
          <a:lstStyle/>
          <a:p>
            <a:pPr lvl="0">
              <a:spcBef>
                <a:spcPts val="200"/>
              </a:spcBef>
              <a:spcAft>
                <a:spcPts val="200"/>
              </a:spcAft>
            </a:pPr>
            <a:r>
              <a:rPr lang="en-US" b="1" dirty="0"/>
              <a:t>Acid Rain:</a:t>
            </a:r>
            <a:endParaRPr lang="en-US" dirty="0"/>
          </a:p>
          <a:p>
            <a:pPr lvl="1">
              <a:spcBef>
                <a:spcPts val="200"/>
              </a:spcBef>
              <a:spcAft>
                <a:spcPts val="200"/>
              </a:spcAft>
            </a:pPr>
            <a:r>
              <a:rPr lang="en-US" dirty="0"/>
              <a:t>The rainy season brings not just hope and vitality but also a subtle threat to the environment. </a:t>
            </a:r>
          </a:p>
          <a:p>
            <a:pPr lvl="1">
              <a:spcBef>
                <a:spcPts val="200"/>
              </a:spcBef>
              <a:spcAft>
                <a:spcPts val="200"/>
              </a:spcAft>
            </a:pPr>
            <a:r>
              <a:rPr lang="en-US" b="1" dirty="0"/>
              <a:t>Acid rain can have many harmful effects including the acidification of lakes</a:t>
            </a:r>
            <a:r>
              <a:rPr lang="en-US" dirty="0"/>
              <a:t>.</a:t>
            </a:r>
          </a:p>
          <a:p>
            <a:pPr lvl="1">
              <a:spcBef>
                <a:spcPts val="200"/>
              </a:spcBef>
              <a:spcAft>
                <a:spcPts val="200"/>
              </a:spcAft>
            </a:pPr>
            <a:r>
              <a:rPr lang="en-US" dirty="0"/>
              <a:t>The acidity of any solution is measured on a scale known as the pH scale.</a:t>
            </a:r>
          </a:p>
          <a:p>
            <a:pPr lvl="1">
              <a:spcBef>
                <a:spcPts val="200"/>
              </a:spcBef>
              <a:spcAft>
                <a:spcPts val="200"/>
              </a:spcAft>
            </a:pPr>
            <a:r>
              <a:rPr lang="en-US" b="1" dirty="0"/>
              <a:t>Acid rain also affects crops by suppressing the bacterial decomposition of organic matter.</a:t>
            </a:r>
          </a:p>
          <a:p>
            <a:pPr lvl="1">
              <a:spcBef>
                <a:spcPts val="200"/>
              </a:spcBef>
              <a:spcAft>
                <a:spcPts val="200"/>
              </a:spcAft>
            </a:pPr>
            <a:r>
              <a:rPr lang="en-US" dirty="0"/>
              <a:t>Some possible solutions to the acid rain </a:t>
            </a:r>
            <a:r>
              <a:rPr lang="en-US" b="1" dirty="0"/>
              <a:t>problem involve burning lower sulfur fuel.</a:t>
            </a:r>
          </a:p>
        </p:txBody>
      </p:sp>
    </p:spTree>
    <p:extLst>
      <p:ext uri="{BB962C8B-B14F-4D97-AF65-F5344CB8AC3E}">
        <p14:creationId xmlns:p14="http://schemas.microsoft.com/office/powerpoint/2010/main" val="34128929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Nitrogen oxides and ozone</a:t>
            </a:r>
          </a:p>
        </p:txBody>
      </p:sp>
      <p:sp>
        <p:nvSpPr>
          <p:cNvPr id="3" name="Content Placeholder 2"/>
          <p:cNvSpPr>
            <a:spLocks noGrp="1"/>
          </p:cNvSpPr>
          <p:nvPr>
            <p:ph idx="1"/>
          </p:nvPr>
        </p:nvSpPr>
        <p:spPr/>
        <p:txBody>
          <a:bodyPr>
            <a:normAutofit/>
          </a:bodyPr>
          <a:lstStyle/>
          <a:p>
            <a:r>
              <a:rPr lang="en-US" sz="2400" dirty="0"/>
              <a:t>NO=nitric oxide, NO</a:t>
            </a:r>
            <a:r>
              <a:rPr lang="en-US" sz="2400" baseline="-25000" dirty="0"/>
              <a:t>2</a:t>
            </a:r>
            <a:r>
              <a:rPr lang="en-US" sz="2400" dirty="0"/>
              <a:t>=nitrous oxide (“laughing gas”), N</a:t>
            </a:r>
            <a:r>
              <a:rPr lang="en-US" sz="2400" baseline="-25000" dirty="0"/>
              <a:t>2</a:t>
            </a:r>
            <a:r>
              <a:rPr lang="en-US" sz="2400" dirty="0"/>
              <a:t>O</a:t>
            </a:r>
            <a:r>
              <a:rPr lang="en-US" sz="2400" baseline="-25000" dirty="0"/>
              <a:t>5</a:t>
            </a:r>
            <a:r>
              <a:rPr lang="en-US" sz="2400" dirty="0"/>
              <a:t>.</a:t>
            </a:r>
          </a:p>
          <a:p>
            <a:pPr lvl="1"/>
            <a:r>
              <a:rPr lang="en-US" dirty="0"/>
              <a:t>Irritates breathing, Produces ozone and acid rain </a:t>
            </a:r>
            <a:endParaRPr lang="en-US" sz="2400" dirty="0"/>
          </a:p>
          <a:p>
            <a:r>
              <a:rPr lang="en-US" sz="2400" u="sng" dirty="0"/>
              <a:t>Ozone, O</a:t>
            </a:r>
            <a:r>
              <a:rPr lang="en-US" sz="2400" u="sng" baseline="-25000" dirty="0"/>
              <a:t>3</a:t>
            </a:r>
            <a:r>
              <a:rPr lang="en-US" sz="2400" u="sng" dirty="0"/>
              <a:t>: </a:t>
            </a:r>
          </a:p>
          <a:p>
            <a:pPr marL="114300" indent="0">
              <a:buNone/>
            </a:pPr>
            <a:r>
              <a:rPr lang="en-US" sz="2400" dirty="0"/>
              <a:t>Ozone is a gas composed of three atoms of oxygen. Ozone occurs both in the Earth's upper atmosphere and at ground level. Ozone can be good or bad, depending on where it is found.</a:t>
            </a:r>
          </a:p>
          <a:p>
            <a:endParaRPr lang="en-US" dirty="0"/>
          </a:p>
        </p:txBody>
      </p:sp>
      <p:pic>
        <p:nvPicPr>
          <p:cNvPr id="47106" name="Picture 2" descr="C:\Users\dkoon\AppData\Local\Microsoft\Windows\Temporary Internet Files\Content.IE5\WM9WFSCS\MC900014535[1].wmf"/>
          <p:cNvPicPr>
            <a:picLocks noChangeAspect="1" noChangeArrowheads="1"/>
          </p:cNvPicPr>
          <p:nvPr/>
        </p:nvPicPr>
        <p:blipFill>
          <a:blip r:embed="rId2" cstate="print"/>
          <a:srcRect/>
          <a:stretch>
            <a:fillRect/>
          </a:stretch>
        </p:blipFill>
        <p:spPr bwMode="auto">
          <a:xfrm>
            <a:off x="7467601" y="5181600"/>
            <a:ext cx="2174443" cy="1142086"/>
          </a:xfrm>
          <a:prstGeom prst="rect">
            <a:avLst/>
          </a:prstGeom>
          <a:noFill/>
        </p:spPr>
      </p:pic>
    </p:spTree>
    <p:extLst>
      <p:ext uri="{BB962C8B-B14F-4D97-AF65-F5344CB8AC3E}">
        <p14:creationId xmlns:p14="http://schemas.microsoft.com/office/powerpoint/2010/main" val="6485853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75673"/>
            <a:ext cx="7620000" cy="868362"/>
          </a:xfrm>
        </p:spPr>
        <p:txBody>
          <a:bodyPr/>
          <a:lstStyle/>
          <a:p>
            <a:r>
              <a:rPr lang="en-US" dirty="0"/>
              <a:t>Ozone</a:t>
            </a:r>
          </a:p>
        </p:txBody>
      </p:sp>
      <p:sp>
        <p:nvSpPr>
          <p:cNvPr id="3" name="Content Placeholder 2"/>
          <p:cNvSpPr>
            <a:spLocks noGrp="1"/>
          </p:cNvSpPr>
          <p:nvPr>
            <p:ph idx="1"/>
          </p:nvPr>
        </p:nvSpPr>
        <p:spPr>
          <a:xfrm>
            <a:off x="1182255" y="1344035"/>
            <a:ext cx="9947563" cy="5181600"/>
          </a:xfrm>
        </p:spPr>
        <p:txBody>
          <a:bodyPr>
            <a:normAutofit lnSpcReduction="10000"/>
          </a:bodyPr>
          <a:lstStyle/>
          <a:p>
            <a:r>
              <a:rPr lang="en-US" b="1" dirty="0"/>
              <a:t>Good Ozone</a:t>
            </a:r>
            <a:r>
              <a:rPr lang="en-US" dirty="0"/>
              <a:t> </a:t>
            </a:r>
            <a:br>
              <a:rPr lang="en-US" dirty="0"/>
            </a:br>
            <a:r>
              <a:rPr lang="en-US" dirty="0"/>
              <a:t>Good ozone occurs naturally in the upper atmosphere, </a:t>
            </a:r>
            <a:r>
              <a:rPr lang="en-US" u="sng" dirty="0"/>
              <a:t>6 to 30 miles above the Earth's surface, where it forms a protective layer that shields us from the sun's harmful ultraviolet rays. </a:t>
            </a:r>
            <a:r>
              <a:rPr lang="en-US" dirty="0"/>
              <a:t>This beneficial ozone is gradually being destroyed by manmade chemicals. When the protective ozone "layer" has been significantly depleted; for example, over the North or South Pole; it is sometimes called a </a:t>
            </a:r>
            <a:r>
              <a:rPr lang="en-US" u="sng" dirty="0"/>
              <a:t>"hole in the ozone." </a:t>
            </a:r>
          </a:p>
          <a:p>
            <a:r>
              <a:rPr lang="en-US" b="1" dirty="0"/>
              <a:t>Bad Ozone</a:t>
            </a:r>
            <a:r>
              <a:rPr lang="en-US" dirty="0"/>
              <a:t> </a:t>
            </a:r>
            <a:br>
              <a:rPr lang="en-US" dirty="0"/>
            </a:br>
            <a:r>
              <a:rPr lang="en-US" u="sng" dirty="0"/>
              <a:t>Tropospheric, or ground level ozone, is not emitted directly into the air, but is created by chemical reactions between oxides of nitrogen (NOx) and volatile organic compounds (VOC).</a:t>
            </a:r>
            <a:r>
              <a:rPr lang="en-US" dirty="0"/>
              <a:t>  </a:t>
            </a:r>
            <a:r>
              <a:rPr lang="en-US" b="1" dirty="0"/>
              <a:t>Ozone is likely to reach unhealthy levels on hot sunny days in urban environments. </a:t>
            </a:r>
            <a:r>
              <a:rPr lang="en-US" dirty="0"/>
              <a:t>Ozone can also be transported long distances by wind.  For this reason, even rural areas can experience high ozone levels.  </a:t>
            </a:r>
          </a:p>
          <a:p>
            <a:endParaRPr lang="en-US" dirty="0"/>
          </a:p>
        </p:txBody>
      </p:sp>
    </p:spTree>
    <p:extLst>
      <p:ext uri="{BB962C8B-B14F-4D97-AF65-F5344CB8AC3E}">
        <p14:creationId xmlns:p14="http://schemas.microsoft.com/office/powerpoint/2010/main" val="16176790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111" y="448733"/>
            <a:ext cx="9601196" cy="1303867"/>
          </a:xfrm>
        </p:spPr>
        <p:txBody>
          <a:bodyPr/>
          <a:lstStyle/>
          <a:p>
            <a:r>
              <a:rPr lang="en-US" dirty="0"/>
              <a:t> </a:t>
            </a:r>
            <a:r>
              <a:rPr lang="en-US" sz="4800" dirty="0"/>
              <a:t>Clean Air Act</a:t>
            </a:r>
            <a:endParaRPr lang="en-US" dirty="0"/>
          </a:p>
        </p:txBody>
      </p:sp>
      <p:sp>
        <p:nvSpPr>
          <p:cNvPr id="3" name="Content Placeholder 2"/>
          <p:cNvSpPr>
            <a:spLocks noGrp="1"/>
          </p:cNvSpPr>
          <p:nvPr>
            <p:ph idx="1"/>
          </p:nvPr>
        </p:nvSpPr>
        <p:spPr>
          <a:xfrm>
            <a:off x="1136073" y="1532467"/>
            <a:ext cx="8465127" cy="4876800"/>
          </a:xfrm>
        </p:spPr>
        <p:txBody>
          <a:bodyPr>
            <a:normAutofit/>
          </a:bodyPr>
          <a:lstStyle/>
          <a:p>
            <a:pPr>
              <a:buNone/>
            </a:pPr>
            <a:r>
              <a:rPr lang="en-US" sz="2400" b="1" u="sng" dirty="0"/>
              <a:t>Clean Air Act</a:t>
            </a:r>
            <a:r>
              <a:rPr lang="en-US" sz="2400" b="1" dirty="0"/>
              <a:t>  </a:t>
            </a:r>
            <a:r>
              <a:rPr lang="en-US" sz="2400" dirty="0"/>
              <a:t>The Clean Air Act is a </a:t>
            </a:r>
            <a:r>
              <a:rPr lang="en-US" sz="2400" b="1" dirty="0"/>
              <a:t>United States federal law designed to control air pollution on a national level. </a:t>
            </a:r>
            <a:r>
              <a:rPr lang="en-US" sz="2400" dirty="0"/>
              <a:t>It requires the Environmental Protection Agency (EPA) to develop and enforce regulations to protect the public from airborne contaminants known to be hazardous to human health. </a:t>
            </a:r>
          </a:p>
          <a:p>
            <a:r>
              <a:rPr lang="en-US" sz="2400" dirty="0"/>
              <a:t>The 1963 version of the legislation established a research program, expanded in 1967. </a:t>
            </a:r>
          </a:p>
          <a:p>
            <a:r>
              <a:rPr lang="en-US" sz="2400" dirty="0"/>
              <a:t>Major amendments to the law, requiring regulatory controls for air pollution, passed in 1970, 1977, and 1990.</a:t>
            </a:r>
          </a:p>
          <a:p>
            <a:pPr>
              <a:buNone/>
            </a:pPr>
            <a:r>
              <a:rPr lang="en-US" sz="1400" dirty="0"/>
              <a:t>Image: http://airexpertsofmichigan.com/blog/wp-content/uploads/2010/05/clean-air-act.jpg. </a:t>
            </a:r>
            <a:endParaRPr lang="en-US" sz="2400" dirty="0"/>
          </a:p>
        </p:txBody>
      </p:sp>
      <p:pic>
        <p:nvPicPr>
          <p:cNvPr id="31746" name="Picture 2" descr="http://airexpertsofmichigan.com/blog/wp-content/uploads/2010/05/clean-air-act.jpg"/>
          <p:cNvPicPr>
            <a:picLocks noChangeAspect="1" noChangeArrowheads="1"/>
          </p:cNvPicPr>
          <p:nvPr/>
        </p:nvPicPr>
        <p:blipFill>
          <a:blip r:embed="rId2" cstate="print"/>
          <a:srcRect/>
          <a:stretch>
            <a:fillRect/>
          </a:stretch>
        </p:blipFill>
        <p:spPr bwMode="auto">
          <a:xfrm>
            <a:off x="9489820" y="618067"/>
            <a:ext cx="2159541" cy="1828800"/>
          </a:xfrm>
          <a:prstGeom prst="rect">
            <a:avLst/>
          </a:prstGeom>
          <a:noFill/>
        </p:spPr>
      </p:pic>
    </p:spTree>
    <p:extLst>
      <p:ext uri="{BB962C8B-B14F-4D97-AF65-F5344CB8AC3E}">
        <p14:creationId xmlns:p14="http://schemas.microsoft.com/office/powerpoint/2010/main" val="13792228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7700" y="215514"/>
            <a:ext cx="9601196" cy="1303867"/>
          </a:xfrm>
        </p:spPr>
        <p:txBody>
          <a:bodyPr/>
          <a:lstStyle/>
          <a:p>
            <a:r>
              <a:rPr lang="en-US" dirty="0"/>
              <a:t>Clean Air Act</a:t>
            </a:r>
          </a:p>
        </p:txBody>
      </p:sp>
      <p:sp>
        <p:nvSpPr>
          <p:cNvPr id="3" name="Content Placeholder 2"/>
          <p:cNvSpPr>
            <a:spLocks noGrp="1"/>
          </p:cNvSpPr>
          <p:nvPr>
            <p:ph idx="1"/>
          </p:nvPr>
        </p:nvSpPr>
        <p:spPr>
          <a:xfrm>
            <a:off x="849745" y="1220401"/>
            <a:ext cx="10566938" cy="5334000"/>
          </a:xfrm>
        </p:spPr>
        <p:txBody>
          <a:bodyPr/>
          <a:lstStyle/>
          <a:p>
            <a:pPr marL="114300" indent="0">
              <a:buNone/>
            </a:pPr>
            <a:r>
              <a:rPr lang="en-US" b="1" dirty="0"/>
              <a:t>The 1990 amendments: </a:t>
            </a:r>
            <a:r>
              <a:rPr lang="en-US" dirty="0"/>
              <a:t>addressed acid rain, ozone depletion and toxic air pollution, established a national permits program for stationary sources, and increased enforcement authority. The amendments also established new auto gasoline reformulation requirements, set Reid vapor pressure (RVP) standards to control evaporative emissions from gasoline, and mandated new gasoline formulations sold from May to September in many states. Air Resources Board (CARB), est. 1967. 1990 defined...</a:t>
            </a:r>
          </a:p>
          <a:p>
            <a:pPr marL="114300" indent="0">
              <a:buNone/>
            </a:pPr>
            <a:r>
              <a:rPr lang="en-US" dirty="0"/>
              <a:t>In California</a:t>
            </a:r>
          </a:p>
          <a:p>
            <a:r>
              <a:rPr lang="en-US" dirty="0"/>
              <a:t>LEV (low-emission vehicle) </a:t>
            </a:r>
          </a:p>
          <a:p>
            <a:r>
              <a:rPr lang="en-US" dirty="0"/>
              <a:t>ULEV, SULEV, etc. more stringent guidelines</a:t>
            </a:r>
          </a:p>
          <a:p>
            <a:r>
              <a:rPr lang="en-US" dirty="0"/>
              <a:t>Carmakers must pass certain guidelines for the LEV, ULEV, etc. cars in their fleet.</a:t>
            </a:r>
          </a:p>
          <a:p>
            <a:endParaRPr lang="en-US" dirty="0"/>
          </a:p>
        </p:txBody>
      </p:sp>
    </p:spTree>
    <p:extLst>
      <p:ext uri="{BB962C8B-B14F-4D97-AF65-F5344CB8AC3E}">
        <p14:creationId xmlns:p14="http://schemas.microsoft.com/office/powerpoint/2010/main" val="790821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03822"/>
            <a:ext cx="9144000" cy="1143000"/>
          </a:xfrm>
        </p:spPr>
        <p:txBody>
          <a:bodyPr>
            <a:normAutofit/>
          </a:bodyPr>
          <a:lstStyle/>
          <a:p>
            <a:r>
              <a:rPr lang="en-US" sz="4000" dirty="0"/>
              <a:t>Progress in reducing auto emissions</a:t>
            </a:r>
          </a:p>
        </p:txBody>
      </p:sp>
      <p:sp>
        <p:nvSpPr>
          <p:cNvPr id="3" name="Content Placeholder 2"/>
          <p:cNvSpPr>
            <a:spLocks noGrp="1"/>
          </p:cNvSpPr>
          <p:nvPr>
            <p:ph idx="1"/>
          </p:nvPr>
        </p:nvSpPr>
        <p:spPr>
          <a:xfrm>
            <a:off x="1981200" y="1600201"/>
            <a:ext cx="4419600" cy="4525963"/>
          </a:xfrm>
        </p:spPr>
        <p:txBody>
          <a:bodyPr>
            <a:normAutofit/>
          </a:bodyPr>
          <a:lstStyle/>
          <a:p>
            <a:endParaRPr lang="en-US" dirty="0"/>
          </a:p>
          <a:p>
            <a:endParaRPr lang="en-US" dirty="0"/>
          </a:p>
          <a:p>
            <a:endParaRPr lang="en-US" dirty="0"/>
          </a:p>
          <a:p>
            <a:endParaRPr lang="en-US" dirty="0"/>
          </a:p>
          <a:p>
            <a:endParaRPr lang="en-US" dirty="0"/>
          </a:p>
          <a:p>
            <a:endParaRPr lang="en-US" dirty="0"/>
          </a:p>
          <a:p>
            <a:pPr>
              <a:buNone/>
            </a:pPr>
            <a:endParaRPr lang="en-US" dirty="0"/>
          </a:p>
          <a:p>
            <a:pPr>
              <a:buNone/>
            </a:pPr>
            <a:r>
              <a:rPr lang="en-US" sz="1400" dirty="0"/>
              <a:t>Image: http://marinasleeps.files.wordpress.com/2010/11/smart-monster-car.jpg.</a:t>
            </a:r>
          </a:p>
        </p:txBody>
      </p:sp>
      <p:graphicFrame>
        <p:nvGraphicFramePr>
          <p:cNvPr id="4" name="Table 3"/>
          <p:cNvGraphicFramePr>
            <a:graphicFrameLocks noGrp="1"/>
          </p:cNvGraphicFramePr>
          <p:nvPr>
            <p:extLst>
              <p:ext uri="{D42A27DB-BD31-4B8C-83A1-F6EECF244321}">
                <p14:modId xmlns:p14="http://schemas.microsoft.com/office/powerpoint/2010/main" val="2616538560"/>
              </p:ext>
            </p:extLst>
          </p:nvPr>
        </p:nvGraphicFramePr>
        <p:xfrm>
          <a:off x="1433945" y="2453133"/>
          <a:ext cx="6400800" cy="148336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tblGrid>
              <a:tr h="370840">
                <a:tc>
                  <a:txBody>
                    <a:bodyPr/>
                    <a:lstStyle/>
                    <a:p>
                      <a:r>
                        <a:rPr lang="en-US" dirty="0"/>
                        <a:t>Pollutant</a:t>
                      </a:r>
                    </a:p>
                  </a:txBody>
                  <a:tcPr/>
                </a:tc>
                <a:tc>
                  <a:txBody>
                    <a:bodyPr/>
                    <a:lstStyle/>
                    <a:p>
                      <a:pPr algn="ctr"/>
                      <a:r>
                        <a:rPr lang="en-US" dirty="0"/>
                        <a:t>1975</a:t>
                      </a:r>
                    </a:p>
                  </a:txBody>
                  <a:tcPr/>
                </a:tc>
                <a:tc>
                  <a:txBody>
                    <a:bodyPr/>
                    <a:lstStyle/>
                    <a:p>
                      <a:pPr algn="ctr"/>
                      <a:r>
                        <a:rPr lang="en-US" dirty="0"/>
                        <a:t>1990</a:t>
                      </a:r>
                    </a:p>
                  </a:txBody>
                  <a:tcPr/>
                </a:tc>
                <a:tc>
                  <a:txBody>
                    <a:bodyPr/>
                    <a:lstStyle/>
                    <a:p>
                      <a:pPr algn="ctr"/>
                      <a:r>
                        <a:rPr lang="en-US" dirty="0"/>
                        <a:t>2004</a:t>
                      </a:r>
                    </a:p>
                  </a:txBody>
                  <a:tcPr/>
                </a:tc>
                <a:extLst>
                  <a:ext uri="{0D108BD9-81ED-4DB2-BD59-A6C34878D82A}">
                    <a16:rowId xmlns:a16="http://schemas.microsoft.com/office/drawing/2014/main" val="10000"/>
                  </a:ext>
                </a:extLst>
              </a:tr>
              <a:tr h="370840">
                <a:tc>
                  <a:txBody>
                    <a:bodyPr/>
                    <a:lstStyle/>
                    <a:p>
                      <a:r>
                        <a:rPr lang="en-US" dirty="0"/>
                        <a:t>Hydrocarbons</a:t>
                      </a:r>
                    </a:p>
                  </a:txBody>
                  <a:tcPr/>
                </a:tc>
                <a:tc>
                  <a:txBody>
                    <a:bodyPr/>
                    <a:lstStyle/>
                    <a:p>
                      <a:pPr algn="ctr"/>
                      <a:r>
                        <a:rPr lang="en-US" dirty="0"/>
                        <a:t>3.4 g/mile</a:t>
                      </a:r>
                    </a:p>
                  </a:txBody>
                  <a:tcPr/>
                </a:tc>
                <a:tc>
                  <a:txBody>
                    <a:bodyPr/>
                    <a:lstStyle/>
                    <a:p>
                      <a:pPr algn="ctr"/>
                      <a:r>
                        <a:rPr lang="en-US" dirty="0"/>
                        <a:t>0.41</a:t>
                      </a:r>
                    </a:p>
                  </a:txBody>
                  <a:tcPr/>
                </a:tc>
                <a:tc>
                  <a:txBody>
                    <a:bodyPr/>
                    <a:lstStyle/>
                    <a:p>
                      <a:pPr algn="ctr"/>
                      <a:r>
                        <a:rPr lang="en-US" dirty="0"/>
                        <a:t>0.15</a:t>
                      </a:r>
                    </a:p>
                  </a:txBody>
                  <a:tcPr/>
                </a:tc>
                <a:extLst>
                  <a:ext uri="{0D108BD9-81ED-4DB2-BD59-A6C34878D82A}">
                    <a16:rowId xmlns:a16="http://schemas.microsoft.com/office/drawing/2014/main" val="10001"/>
                  </a:ext>
                </a:extLst>
              </a:tr>
              <a:tr h="370840">
                <a:tc>
                  <a:txBody>
                    <a:bodyPr/>
                    <a:lstStyle/>
                    <a:p>
                      <a:r>
                        <a:rPr lang="en-US" dirty="0" err="1"/>
                        <a:t>NO</a:t>
                      </a:r>
                      <a:r>
                        <a:rPr lang="en-US" baseline="-25000" dirty="0" err="1"/>
                        <a:t>x</a:t>
                      </a:r>
                      <a:endParaRPr lang="en-US" baseline="-25000" dirty="0"/>
                    </a:p>
                  </a:txBody>
                  <a:tcPr/>
                </a:tc>
                <a:tc>
                  <a:txBody>
                    <a:bodyPr/>
                    <a:lstStyle/>
                    <a:p>
                      <a:pPr algn="ctr"/>
                      <a:r>
                        <a:rPr lang="en-US" dirty="0"/>
                        <a:t>3.1</a:t>
                      </a:r>
                    </a:p>
                  </a:txBody>
                  <a:tcPr/>
                </a:tc>
                <a:tc>
                  <a:txBody>
                    <a:bodyPr/>
                    <a:lstStyle/>
                    <a:p>
                      <a:pPr algn="ctr"/>
                      <a:r>
                        <a:rPr lang="en-US" dirty="0"/>
                        <a:t>1.0</a:t>
                      </a:r>
                    </a:p>
                  </a:txBody>
                  <a:tcPr/>
                </a:tc>
                <a:tc>
                  <a:txBody>
                    <a:bodyPr/>
                    <a:lstStyle/>
                    <a:p>
                      <a:pPr algn="ctr"/>
                      <a:r>
                        <a:rPr lang="en-US" dirty="0"/>
                        <a:t>0.43</a:t>
                      </a:r>
                    </a:p>
                  </a:txBody>
                  <a:tcPr/>
                </a:tc>
                <a:extLst>
                  <a:ext uri="{0D108BD9-81ED-4DB2-BD59-A6C34878D82A}">
                    <a16:rowId xmlns:a16="http://schemas.microsoft.com/office/drawing/2014/main" val="10002"/>
                  </a:ext>
                </a:extLst>
              </a:tr>
              <a:tr h="370840">
                <a:tc>
                  <a:txBody>
                    <a:bodyPr/>
                    <a:lstStyle/>
                    <a:p>
                      <a:r>
                        <a:rPr lang="en-US" dirty="0"/>
                        <a:t>CO</a:t>
                      </a:r>
                    </a:p>
                  </a:txBody>
                  <a:tcPr/>
                </a:tc>
                <a:tc>
                  <a:txBody>
                    <a:bodyPr/>
                    <a:lstStyle/>
                    <a:p>
                      <a:pPr algn="ctr"/>
                      <a:r>
                        <a:rPr lang="en-US" dirty="0"/>
                        <a:t>34</a:t>
                      </a:r>
                    </a:p>
                  </a:txBody>
                  <a:tcPr/>
                </a:tc>
                <a:tc>
                  <a:txBody>
                    <a:bodyPr/>
                    <a:lstStyle/>
                    <a:p>
                      <a:pPr algn="ctr"/>
                      <a:r>
                        <a:rPr lang="en-US" dirty="0"/>
                        <a:t>2.4</a:t>
                      </a:r>
                    </a:p>
                  </a:txBody>
                  <a:tcPr/>
                </a:tc>
                <a:tc>
                  <a:txBody>
                    <a:bodyPr/>
                    <a:lstStyle/>
                    <a:p>
                      <a:pPr algn="ctr"/>
                      <a:r>
                        <a:rPr lang="en-US" dirty="0"/>
                        <a:t>3.4</a:t>
                      </a:r>
                    </a:p>
                  </a:txBody>
                  <a:tcPr/>
                </a:tc>
                <a:extLst>
                  <a:ext uri="{0D108BD9-81ED-4DB2-BD59-A6C34878D82A}">
                    <a16:rowId xmlns:a16="http://schemas.microsoft.com/office/drawing/2014/main" val="10003"/>
                  </a:ext>
                </a:extLst>
              </a:tr>
            </a:tbl>
          </a:graphicData>
        </a:graphic>
      </p:graphicFrame>
      <p:pic>
        <p:nvPicPr>
          <p:cNvPr id="32770" name="Picture 2" descr="http://marinasleeps.files.wordpress.com/2010/11/smart-monster-car.jpg"/>
          <p:cNvPicPr>
            <a:picLocks noChangeAspect="1" noChangeArrowheads="1"/>
          </p:cNvPicPr>
          <p:nvPr/>
        </p:nvPicPr>
        <p:blipFill>
          <a:blip r:embed="rId2" cstate="print"/>
          <a:srcRect/>
          <a:stretch>
            <a:fillRect/>
          </a:stretch>
        </p:blipFill>
        <p:spPr bwMode="auto">
          <a:xfrm>
            <a:off x="8158018" y="3339528"/>
            <a:ext cx="3886200" cy="2914650"/>
          </a:xfrm>
          <a:prstGeom prst="rect">
            <a:avLst/>
          </a:prstGeom>
          <a:noFill/>
        </p:spPr>
      </p:pic>
    </p:spTree>
    <p:extLst>
      <p:ext uri="{BB962C8B-B14F-4D97-AF65-F5344CB8AC3E}">
        <p14:creationId xmlns:p14="http://schemas.microsoft.com/office/powerpoint/2010/main" val="41959778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309344"/>
            <a:ext cx="9601196" cy="923330"/>
          </a:xfrm>
        </p:spPr>
        <p:txBody>
          <a:bodyPr/>
          <a:lstStyle/>
          <a:p>
            <a:r>
              <a:rPr lang="en-US" dirty="0"/>
              <a:t>Auto emissions controls</a:t>
            </a:r>
          </a:p>
        </p:txBody>
      </p:sp>
      <p:sp>
        <p:nvSpPr>
          <p:cNvPr id="3" name="Content Placeholder 2"/>
          <p:cNvSpPr>
            <a:spLocks noGrp="1"/>
          </p:cNvSpPr>
          <p:nvPr>
            <p:ph idx="1"/>
          </p:nvPr>
        </p:nvSpPr>
        <p:spPr>
          <a:xfrm>
            <a:off x="1981200" y="1600200"/>
            <a:ext cx="8001000" cy="5105400"/>
          </a:xfrm>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p:txBody>
      </p:sp>
      <p:pic>
        <p:nvPicPr>
          <p:cNvPr id="5" name="Picture 4" descr="Hinrichs Kleinbach pics_Page_5.jpg"/>
          <p:cNvPicPr>
            <a:picLocks noChangeAspect="1"/>
          </p:cNvPicPr>
          <p:nvPr/>
        </p:nvPicPr>
        <p:blipFill>
          <a:blip r:embed="rId2" cstate="print"/>
          <a:stretch>
            <a:fillRect/>
          </a:stretch>
        </p:blipFill>
        <p:spPr>
          <a:xfrm>
            <a:off x="2209800" y="1958452"/>
            <a:ext cx="7505648" cy="3886200"/>
          </a:xfrm>
          <a:prstGeom prst="rect">
            <a:avLst/>
          </a:prstGeom>
        </p:spPr>
      </p:pic>
      <p:cxnSp>
        <p:nvCxnSpPr>
          <p:cNvPr id="6" name="Straight Arrow Connector 5"/>
          <p:cNvCxnSpPr>
            <a:cxnSpLocks/>
          </p:cNvCxnSpPr>
          <p:nvPr/>
        </p:nvCxnSpPr>
        <p:spPr>
          <a:xfrm flipH="1" flipV="1">
            <a:off x="2286000" y="2057400"/>
            <a:ext cx="1078637" cy="17067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127390" y="1227306"/>
            <a:ext cx="3428997" cy="923330"/>
          </a:xfrm>
          <a:prstGeom prst="rect">
            <a:avLst/>
          </a:prstGeom>
          <a:noFill/>
        </p:spPr>
        <p:txBody>
          <a:bodyPr wrap="square" rtlCol="0">
            <a:spAutoFit/>
          </a:bodyPr>
          <a:lstStyle/>
          <a:p>
            <a:r>
              <a:rPr lang="en-US" b="1" dirty="0"/>
              <a:t>Used to capture vapors</a:t>
            </a:r>
          </a:p>
          <a:p>
            <a:r>
              <a:rPr lang="en-US" b="1" dirty="0"/>
              <a:t>And feed them to the carburetor when the engine is running</a:t>
            </a:r>
          </a:p>
        </p:txBody>
      </p:sp>
      <p:sp>
        <p:nvSpPr>
          <p:cNvPr id="4" name="TextBox 3"/>
          <p:cNvSpPr txBox="1"/>
          <p:nvPr/>
        </p:nvSpPr>
        <p:spPr>
          <a:xfrm>
            <a:off x="7772399" y="1437787"/>
            <a:ext cx="3428997" cy="923330"/>
          </a:xfrm>
          <a:prstGeom prst="rect">
            <a:avLst/>
          </a:prstGeom>
          <a:noFill/>
        </p:spPr>
        <p:txBody>
          <a:bodyPr wrap="square" rtlCol="0">
            <a:spAutoFit/>
          </a:bodyPr>
          <a:lstStyle/>
          <a:p>
            <a:r>
              <a:rPr lang="en-US" dirty="0">
                <a:solidFill>
                  <a:srgbClr val="FF0000"/>
                </a:solidFill>
              </a:rPr>
              <a:t>Before 1960 the blow by</a:t>
            </a:r>
          </a:p>
          <a:p>
            <a:r>
              <a:rPr lang="en-US" dirty="0">
                <a:solidFill>
                  <a:srgbClr val="FF0000"/>
                </a:solidFill>
              </a:rPr>
              <a:t>Gases were vented to the </a:t>
            </a:r>
          </a:p>
          <a:p>
            <a:r>
              <a:rPr lang="en-US" dirty="0">
                <a:solidFill>
                  <a:srgbClr val="FF0000"/>
                </a:solidFill>
              </a:rPr>
              <a:t>Atmosphere</a:t>
            </a:r>
          </a:p>
        </p:txBody>
      </p:sp>
      <p:sp>
        <p:nvSpPr>
          <p:cNvPr id="8" name="TextBox 7"/>
          <p:cNvSpPr txBox="1"/>
          <p:nvPr/>
        </p:nvSpPr>
        <p:spPr>
          <a:xfrm>
            <a:off x="1127390" y="5758934"/>
            <a:ext cx="5517472" cy="369332"/>
          </a:xfrm>
          <a:prstGeom prst="rect">
            <a:avLst/>
          </a:prstGeom>
          <a:noFill/>
        </p:spPr>
        <p:txBody>
          <a:bodyPr wrap="none" rtlCol="0">
            <a:spAutoFit/>
          </a:bodyPr>
          <a:lstStyle/>
          <a:p>
            <a:r>
              <a:rPr lang="en-US" dirty="0"/>
              <a:t>Incomplete combustion of gas, creates hydrocarbons</a:t>
            </a:r>
          </a:p>
        </p:txBody>
      </p:sp>
      <p:sp>
        <p:nvSpPr>
          <p:cNvPr id="11" name="TextBox 10">
            <a:extLst>
              <a:ext uri="{FF2B5EF4-FFF2-40B4-BE49-F238E27FC236}">
                <a16:creationId xmlns:a16="http://schemas.microsoft.com/office/drawing/2014/main" id="{D4822D57-814A-4FED-8AEB-FA43F5D6B976}"/>
              </a:ext>
            </a:extLst>
          </p:cNvPr>
          <p:cNvSpPr txBox="1"/>
          <p:nvPr/>
        </p:nvSpPr>
        <p:spPr>
          <a:xfrm>
            <a:off x="7719287" y="2533085"/>
            <a:ext cx="3482109" cy="646331"/>
          </a:xfrm>
          <a:prstGeom prst="rect">
            <a:avLst/>
          </a:prstGeom>
          <a:noFill/>
        </p:spPr>
        <p:txBody>
          <a:bodyPr wrap="square" rtlCol="0">
            <a:spAutoFit/>
          </a:bodyPr>
          <a:lstStyle/>
          <a:p>
            <a:r>
              <a:rPr lang="en-US" dirty="0"/>
              <a:t>20% of the hydrocarbon emission were from fuel evaporation.</a:t>
            </a:r>
          </a:p>
        </p:txBody>
      </p:sp>
      <p:sp>
        <p:nvSpPr>
          <p:cNvPr id="9" name="TextBox 8">
            <a:extLst>
              <a:ext uri="{FF2B5EF4-FFF2-40B4-BE49-F238E27FC236}">
                <a16:creationId xmlns:a16="http://schemas.microsoft.com/office/drawing/2014/main" id="{AB6257EA-938D-460A-83AE-64D4972B7A94}"/>
              </a:ext>
            </a:extLst>
          </p:cNvPr>
          <p:cNvSpPr txBox="1"/>
          <p:nvPr/>
        </p:nvSpPr>
        <p:spPr>
          <a:xfrm>
            <a:off x="7712551" y="3162888"/>
            <a:ext cx="3495579" cy="1477328"/>
          </a:xfrm>
          <a:prstGeom prst="rect">
            <a:avLst/>
          </a:prstGeom>
          <a:noFill/>
        </p:spPr>
        <p:txBody>
          <a:bodyPr wrap="square" rtlCol="0">
            <a:spAutoFit/>
          </a:bodyPr>
          <a:lstStyle/>
          <a:p>
            <a:r>
              <a:rPr lang="en-US" dirty="0"/>
              <a:t>In the combustion chamber, combustion is so rapid that a thin layer of gasoline does not burn, it goes to the engine and accumulate in the crankcase </a:t>
            </a:r>
          </a:p>
        </p:txBody>
      </p:sp>
    </p:spTree>
    <p:extLst>
      <p:ext uri="{BB962C8B-B14F-4D97-AF65-F5344CB8AC3E}">
        <p14:creationId xmlns:p14="http://schemas.microsoft.com/office/powerpoint/2010/main" val="14996961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91" y="414866"/>
            <a:ext cx="11896436" cy="1303867"/>
          </a:xfrm>
        </p:spPr>
        <p:txBody>
          <a:bodyPr>
            <a:normAutofit fontScale="90000"/>
          </a:bodyPr>
          <a:lstStyle/>
          <a:p>
            <a:r>
              <a:rPr lang="en-US" dirty="0"/>
              <a:t>Auto emissions control:</a:t>
            </a:r>
            <a:br>
              <a:rPr lang="en-US" dirty="0"/>
            </a:br>
            <a:r>
              <a:rPr lang="en-US" dirty="0"/>
              <a:t>Blow by gases and PCV</a:t>
            </a:r>
          </a:p>
        </p:txBody>
      </p:sp>
      <p:sp>
        <p:nvSpPr>
          <p:cNvPr id="3" name="Content Placeholder 2"/>
          <p:cNvSpPr>
            <a:spLocks noGrp="1"/>
          </p:cNvSpPr>
          <p:nvPr>
            <p:ph idx="1"/>
          </p:nvPr>
        </p:nvSpPr>
        <p:spPr>
          <a:xfrm>
            <a:off x="1016000" y="2604654"/>
            <a:ext cx="6308437" cy="4525963"/>
          </a:xfrm>
        </p:spPr>
        <p:txBody>
          <a:bodyPr>
            <a:normAutofit fontScale="85000" lnSpcReduction="10000"/>
          </a:bodyPr>
          <a:lstStyle/>
          <a:p>
            <a:r>
              <a:rPr lang="en-US" sz="2400" dirty="0"/>
              <a:t> </a:t>
            </a:r>
            <a:r>
              <a:rPr lang="en-US" sz="2400" b="1" dirty="0"/>
              <a:t>Blow by gases</a:t>
            </a:r>
            <a:r>
              <a:rPr lang="en-US" sz="2400" dirty="0"/>
              <a:t>, caused, e.g. by scratches in cylinder, passes piston rings, leaking hydrocarbons into crankcase.</a:t>
            </a:r>
          </a:p>
          <a:p>
            <a:r>
              <a:rPr lang="en-US" sz="2400" dirty="0"/>
              <a:t>Installation of positive crankcase ventilation (PCV )on vehicles brought the first major reduction in automotive hydrocarbon emissions (crankcase is usually &lt;</a:t>
            </a:r>
            <a:r>
              <a:rPr lang="en-US" sz="2400" dirty="0" err="1"/>
              <a:t>P</a:t>
            </a:r>
            <a:r>
              <a:rPr lang="en-US" sz="2400" baseline="-25000" dirty="0" err="1"/>
              <a:t>atm</a:t>
            </a:r>
            <a:r>
              <a:rPr lang="en-US" sz="2400" dirty="0"/>
              <a:t>).</a:t>
            </a:r>
          </a:p>
          <a:p>
            <a:r>
              <a:rPr lang="en-US" sz="2400" dirty="0"/>
              <a:t>Instead of the gases going to the atmosphere , there are back into an intake manifold, and renter the combustion chamber (the PVC valve used to make a closed system).</a:t>
            </a:r>
          </a:p>
          <a:p>
            <a:pPr>
              <a:buNone/>
            </a:pPr>
            <a:endParaRPr lang="en-US" sz="1400" dirty="0"/>
          </a:p>
          <a:p>
            <a:pPr>
              <a:buNone/>
            </a:pPr>
            <a:endParaRPr lang="en-US" sz="1400" dirty="0"/>
          </a:p>
          <a:p>
            <a:pPr>
              <a:buNone/>
            </a:pPr>
            <a:endParaRPr lang="en-US" sz="1400" dirty="0"/>
          </a:p>
          <a:p>
            <a:pPr>
              <a:buNone/>
            </a:pPr>
            <a:endParaRPr lang="en-US" sz="1400" dirty="0"/>
          </a:p>
          <a:p>
            <a:pPr>
              <a:buNone/>
            </a:pPr>
            <a:r>
              <a:rPr lang="en-US" sz="1400" dirty="0"/>
              <a:t>Image: http://www.lextreme.com/pcv/pcv_2.JPG</a:t>
            </a:r>
          </a:p>
        </p:txBody>
      </p:sp>
      <p:pic>
        <p:nvPicPr>
          <p:cNvPr id="4" name="Picture 3"/>
          <p:cNvPicPr>
            <a:picLocks noChangeAspect="1"/>
          </p:cNvPicPr>
          <p:nvPr/>
        </p:nvPicPr>
        <p:blipFill>
          <a:blip r:embed="rId2"/>
          <a:stretch>
            <a:fillRect/>
          </a:stretch>
        </p:blipFill>
        <p:spPr>
          <a:xfrm>
            <a:off x="7601527" y="2604654"/>
            <a:ext cx="3657600" cy="2992582"/>
          </a:xfrm>
          <a:prstGeom prst="rect">
            <a:avLst/>
          </a:prstGeom>
        </p:spPr>
      </p:pic>
    </p:spTree>
    <p:extLst>
      <p:ext uri="{BB962C8B-B14F-4D97-AF65-F5344CB8AC3E}">
        <p14:creationId xmlns:p14="http://schemas.microsoft.com/office/powerpoint/2010/main" val="6253589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0730" y="0"/>
            <a:ext cx="9609190" cy="990600"/>
          </a:xfrm>
        </p:spPr>
        <p:txBody>
          <a:bodyPr>
            <a:normAutofit fontScale="90000"/>
          </a:bodyPr>
          <a:lstStyle/>
          <a:p>
            <a:r>
              <a:rPr lang="en-US" dirty="0"/>
              <a:t>Auto emissions control: </a:t>
            </a:r>
            <a:br>
              <a:rPr lang="en-US" dirty="0"/>
            </a:br>
            <a:r>
              <a:rPr lang="en-US" dirty="0"/>
              <a:t>Catalytic converters</a:t>
            </a:r>
          </a:p>
        </p:txBody>
      </p:sp>
      <p:sp>
        <p:nvSpPr>
          <p:cNvPr id="3" name="Content Placeholder 2"/>
          <p:cNvSpPr>
            <a:spLocks noGrp="1"/>
          </p:cNvSpPr>
          <p:nvPr>
            <p:ph idx="1"/>
          </p:nvPr>
        </p:nvSpPr>
        <p:spPr>
          <a:xfrm>
            <a:off x="1523999" y="1295400"/>
            <a:ext cx="6363856" cy="5257800"/>
          </a:xfrm>
        </p:spPr>
        <p:txBody>
          <a:bodyPr>
            <a:normAutofit fontScale="32500" lnSpcReduction="20000"/>
          </a:bodyPr>
          <a:lstStyle/>
          <a:p>
            <a:r>
              <a:rPr lang="en-US" sz="6000" b="1" u="sng" dirty="0"/>
              <a:t>Catalytic Converters (Pt or Pd+ Rh)</a:t>
            </a:r>
            <a:r>
              <a:rPr lang="en-US" sz="6000" u="sng" dirty="0"/>
              <a:t>:    </a:t>
            </a:r>
          </a:p>
          <a:p>
            <a:pPr>
              <a:buNone/>
            </a:pPr>
            <a:r>
              <a:rPr lang="en-US" sz="6000" b="1" dirty="0"/>
              <a:t>Introduced 1975. </a:t>
            </a:r>
            <a:r>
              <a:rPr lang="en-US" sz="6000" b="1" i="1" dirty="0">
                <a:solidFill>
                  <a:schemeClr val="accent5">
                    <a:lumMod val="50000"/>
                  </a:schemeClr>
                </a:solidFill>
              </a:rPr>
              <a:t>A catalytic converter is a vehicle emissions control device that converts toxic pollutants in exhaust gas to less toxic pollutants, by catalyzing a redox reaction (oxidation or reduction). </a:t>
            </a:r>
          </a:p>
          <a:p>
            <a:r>
              <a:rPr lang="en-US" sz="6000" b="1" dirty="0"/>
              <a:t>Catalytic converters are used in internal combustion engines fueled by either petrol (gasoline) or diesel—including lean burn engines. </a:t>
            </a:r>
          </a:p>
          <a:p>
            <a:r>
              <a:rPr lang="en-US" sz="6000" b="1" dirty="0"/>
              <a:t>Requires </a:t>
            </a:r>
            <a:r>
              <a:rPr lang="en-US" sz="6000" b="1" i="1" dirty="0"/>
              <a:t>unleaded</a:t>
            </a:r>
            <a:r>
              <a:rPr lang="en-US" sz="6000" b="1" dirty="0"/>
              <a:t> gasoline </a:t>
            </a:r>
            <a:r>
              <a:rPr lang="en-US" sz="6000" dirty="0"/>
              <a:t>(or else catalyst is ‘poisoned’)</a:t>
            </a:r>
          </a:p>
          <a:p>
            <a:r>
              <a:rPr lang="en-US" sz="6000" b="1" u="sng" dirty="0"/>
              <a:t>Eliminates: </a:t>
            </a:r>
            <a:r>
              <a:rPr lang="en-US" sz="6000" dirty="0"/>
              <a:t>unburned hydrocarbons, CO, </a:t>
            </a:r>
            <a:r>
              <a:rPr lang="en-US" sz="6000" dirty="0" err="1"/>
              <a:t>NO</a:t>
            </a:r>
            <a:r>
              <a:rPr lang="en-US" sz="6000" baseline="-25000" dirty="0" err="1"/>
              <a:t>x</a:t>
            </a:r>
            <a:endParaRPr lang="en-US" sz="6000" baseline="-25000" dirty="0"/>
          </a:p>
          <a:p>
            <a:endParaRPr lang="en-US" dirty="0"/>
          </a:p>
          <a:p>
            <a:pPr>
              <a:buNone/>
            </a:pPr>
            <a:endParaRPr lang="en-US" sz="1400" dirty="0"/>
          </a:p>
          <a:p>
            <a:pPr>
              <a:buNone/>
            </a:pPr>
            <a:endParaRPr lang="en-US" sz="1400" dirty="0"/>
          </a:p>
          <a:p>
            <a:pPr>
              <a:buNone/>
            </a:pPr>
            <a:endParaRPr lang="en-US" sz="4300" dirty="0"/>
          </a:p>
          <a:p>
            <a:pPr>
              <a:buNone/>
            </a:pPr>
            <a:r>
              <a:rPr lang="en-US" sz="4300" dirty="0"/>
              <a:t>Images: http://t0.gstatic.com/images?q=tbn:ANd9GcSCH0DuoZHUt1LWLh3vq1gkuCuhjMP-kB4GCbCSN7vyMNxjp9L4cWsaO5B3 , </a:t>
            </a:r>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p:txBody>
      </p:sp>
      <p:pic>
        <p:nvPicPr>
          <p:cNvPr id="29700" name="Picture 4" descr="http://t0.gstatic.com/images?q=tbn:ANd9GcSCH0DuoZHUt1LWLh3vq1gkuCuhjMP-kB4GCbCSN7vyMNxjp9L4cWsaO5B3"/>
          <p:cNvPicPr>
            <a:picLocks noChangeAspect="1" noChangeArrowheads="1"/>
          </p:cNvPicPr>
          <p:nvPr/>
        </p:nvPicPr>
        <p:blipFill>
          <a:blip r:embed="rId2" cstate="print"/>
          <a:srcRect/>
          <a:stretch>
            <a:fillRect/>
          </a:stretch>
        </p:blipFill>
        <p:spPr bwMode="auto">
          <a:xfrm>
            <a:off x="8237970" y="2837874"/>
            <a:ext cx="3076575" cy="2304463"/>
          </a:xfrm>
          <a:prstGeom prst="rect">
            <a:avLst/>
          </a:prstGeom>
          <a:noFill/>
        </p:spPr>
      </p:pic>
    </p:spTree>
    <p:extLst>
      <p:ext uri="{BB962C8B-B14F-4D97-AF65-F5344CB8AC3E}">
        <p14:creationId xmlns:p14="http://schemas.microsoft.com/office/powerpoint/2010/main" val="42500779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473" y="423331"/>
            <a:ext cx="13900728" cy="1303867"/>
          </a:xfrm>
        </p:spPr>
        <p:txBody>
          <a:bodyPr>
            <a:normAutofit fontScale="90000"/>
          </a:bodyPr>
          <a:lstStyle/>
          <a:p>
            <a:r>
              <a:rPr lang="en-US" dirty="0"/>
              <a:t>Auto emissions control: </a:t>
            </a:r>
            <a:br>
              <a:rPr lang="en-US" dirty="0"/>
            </a:br>
            <a:r>
              <a:rPr lang="en-US" dirty="0"/>
              <a:t>Catalytic Converters</a:t>
            </a:r>
          </a:p>
        </p:txBody>
      </p:sp>
      <p:sp>
        <p:nvSpPr>
          <p:cNvPr id="3" name="Content Placeholder 2"/>
          <p:cNvSpPr>
            <a:spLocks noGrp="1"/>
          </p:cNvSpPr>
          <p:nvPr>
            <p:ph idx="1"/>
          </p:nvPr>
        </p:nvSpPr>
        <p:spPr>
          <a:xfrm>
            <a:off x="925947" y="1633295"/>
            <a:ext cx="9601196" cy="3318936"/>
          </a:xfrm>
        </p:spPr>
        <p:txBody>
          <a:bodyPr/>
          <a:lstStyle/>
          <a:p>
            <a:r>
              <a:rPr lang="en-US" dirty="0"/>
              <a:t>The “two-way” converters combined carbon monoxide (CO) with unburned hydrocarbons (HC) to produce carbon dioxide (CO</a:t>
            </a:r>
            <a:r>
              <a:rPr lang="en-US" baseline="-25000" dirty="0"/>
              <a:t>2</a:t>
            </a:r>
            <a:r>
              <a:rPr lang="en-US" dirty="0"/>
              <a:t>) and water (H</a:t>
            </a:r>
            <a:r>
              <a:rPr lang="en-US" baseline="-25000" dirty="0"/>
              <a:t>2</a:t>
            </a:r>
            <a:r>
              <a:rPr lang="en-US" dirty="0"/>
              <a:t>O).</a:t>
            </a:r>
          </a:p>
          <a:p>
            <a:r>
              <a:rPr lang="en-US" dirty="0"/>
              <a:t>In 1981, two-way catalytic converters were obsoleted by “three-way” converters that also reduce oxides of nitrogen (</a:t>
            </a:r>
            <a:r>
              <a:rPr lang="en-US" dirty="0" err="1"/>
              <a:t>NOx</a:t>
            </a:r>
            <a:r>
              <a:rPr lang="en-US" dirty="0"/>
              <a:t>).</a:t>
            </a:r>
          </a:p>
        </p:txBody>
      </p:sp>
      <p:pic>
        <p:nvPicPr>
          <p:cNvPr id="4" name="Picture 2" descr="http://www.aa1car.com/library/converter.gif"/>
          <p:cNvPicPr>
            <a:picLocks noChangeAspect="1" noChangeArrowheads="1"/>
          </p:cNvPicPr>
          <p:nvPr/>
        </p:nvPicPr>
        <p:blipFill>
          <a:blip r:embed="rId2" cstate="print"/>
          <a:srcRect/>
          <a:stretch>
            <a:fillRect/>
          </a:stretch>
        </p:blipFill>
        <p:spPr bwMode="auto">
          <a:xfrm>
            <a:off x="7587673" y="3429000"/>
            <a:ext cx="3952875" cy="2535645"/>
          </a:xfrm>
          <a:prstGeom prst="rect">
            <a:avLst/>
          </a:prstGeom>
          <a:noFill/>
        </p:spPr>
      </p:pic>
      <p:sp>
        <p:nvSpPr>
          <p:cNvPr id="5" name="Rectangle 4">
            <a:extLst>
              <a:ext uri="{FF2B5EF4-FFF2-40B4-BE49-F238E27FC236}">
                <a16:creationId xmlns:a16="http://schemas.microsoft.com/office/drawing/2014/main" id="{45C65C9B-9488-40C0-9215-745D875BAF08}"/>
              </a:ext>
            </a:extLst>
          </p:cNvPr>
          <p:cNvSpPr/>
          <p:nvPr/>
        </p:nvSpPr>
        <p:spPr>
          <a:xfrm>
            <a:off x="925947" y="5838782"/>
            <a:ext cx="6096000" cy="461665"/>
          </a:xfrm>
          <a:prstGeom prst="rect">
            <a:avLst/>
          </a:prstGeom>
        </p:spPr>
        <p:txBody>
          <a:bodyPr>
            <a:spAutoFit/>
          </a:bodyPr>
          <a:lstStyle/>
          <a:p>
            <a:r>
              <a:rPr lang="en-US" sz="2400" dirty="0">
                <a:solidFill>
                  <a:prstClr val="black">
                    <a:lumMod val="85000"/>
                    <a:lumOff val="15000"/>
                  </a:prstClr>
                </a:solidFill>
              </a:rPr>
              <a:t>http://www.aa1car.com/library/converter.gif</a:t>
            </a:r>
            <a:endParaRPr lang="en-US" sz="2400" dirty="0"/>
          </a:p>
        </p:txBody>
      </p:sp>
    </p:spTree>
    <p:extLst>
      <p:ext uri="{BB962C8B-B14F-4D97-AF65-F5344CB8AC3E}">
        <p14:creationId xmlns:p14="http://schemas.microsoft.com/office/powerpoint/2010/main" val="1137807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Climate Change: Data</a:t>
            </a:r>
          </a:p>
        </p:txBody>
      </p:sp>
      <p:sp>
        <p:nvSpPr>
          <p:cNvPr id="3" name="Content Placeholder 2"/>
          <p:cNvSpPr>
            <a:spLocks noGrp="1"/>
          </p:cNvSpPr>
          <p:nvPr>
            <p:ph idx="1"/>
          </p:nvPr>
        </p:nvSpPr>
        <p:spPr/>
        <p:txBody>
          <a:bodyPr>
            <a:normAutofit lnSpcReduction="10000"/>
          </a:bodyPr>
          <a:lstStyle/>
          <a:p>
            <a:pPr>
              <a:spcBef>
                <a:spcPts val="600"/>
              </a:spcBef>
            </a:pPr>
            <a:r>
              <a:rPr lang="en-US" dirty="0">
                <a:latin typeface="+mj-lt"/>
              </a:rPr>
              <a:t>Variations in solar radiation, the earth’s orbital motion, atmospheric water vapor, or ground cover can cause fluctuations in the global temperature, just to name a few.</a:t>
            </a:r>
          </a:p>
          <a:p>
            <a:pPr>
              <a:spcBef>
                <a:spcPts val="600"/>
              </a:spcBef>
            </a:pPr>
            <a:r>
              <a:rPr lang="en-US" dirty="0">
                <a:latin typeface="+mj-lt"/>
              </a:rPr>
              <a:t>Likewise, variations in greenhouse gas concentrations have impacted global temperature over time.</a:t>
            </a:r>
          </a:p>
          <a:p>
            <a:pPr>
              <a:spcBef>
                <a:spcPts val="600"/>
              </a:spcBef>
            </a:pPr>
            <a:r>
              <a:rPr lang="en-US" dirty="0">
                <a:latin typeface="+mj-lt"/>
              </a:rPr>
              <a:t>The cessation of one ice age about 130,000 years ago and another about 10,000 years ago are reflected in strong changes in both temperature and CO</a:t>
            </a:r>
            <a:r>
              <a:rPr lang="en-US" baseline="-25000" dirty="0">
                <a:latin typeface="+mj-lt"/>
              </a:rPr>
              <a:t>2</a:t>
            </a:r>
            <a:r>
              <a:rPr lang="en-US" dirty="0">
                <a:latin typeface="+mj-lt"/>
              </a:rPr>
              <a:t> concentrations.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4493" y="566495"/>
            <a:ext cx="9601196" cy="1303867"/>
          </a:xfrm>
        </p:spPr>
        <p:txBody>
          <a:bodyPr>
            <a:normAutofit fontScale="90000"/>
          </a:bodyPr>
          <a:lstStyle/>
          <a:p>
            <a:r>
              <a:rPr lang="en-US" dirty="0"/>
              <a:t>Auto emissions control:</a:t>
            </a:r>
            <a:br>
              <a:rPr lang="en-US" dirty="0"/>
            </a:br>
            <a:r>
              <a:rPr lang="en-US" dirty="0"/>
              <a:t>Nitrogen oxides and EGR</a:t>
            </a:r>
          </a:p>
        </p:txBody>
      </p:sp>
      <p:sp>
        <p:nvSpPr>
          <p:cNvPr id="3" name="Content Placeholder 2"/>
          <p:cNvSpPr>
            <a:spLocks noGrp="1"/>
          </p:cNvSpPr>
          <p:nvPr>
            <p:ph idx="1"/>
          </p:nvPr>
        </p:nvSpPr>
        <p:spPr>
          <a:xfrm>
            <a:off x="1295401" y="2459183"/>
            <a:ext cx="9187871" cy="4525963"/>
          </a:xfrm>
        </p:spPr>
        <p:txBody>
          <a:bodyPr>
            <a:normAutofit/>
          </a:bodyPr>
          <a:lstStyle/>
          <a:p>
            <a:r>
              <a:rPr lang="en-US" sz="2400" dirty="0" err="1"/>
              <a:t>NOx</a:t>
            </a:r>
            <a:r>
              <a:rPr lang="en-US" sz="2400" dirty="0"/>
              <a:t> forms primarily when a mixture of nitrogen and oxygen is subjected to high temperature from the air combusting at the engine’s</a:t>
            </a:r>
          </a:p>
          <a:p>
            <a:r>
              <a:rPr lang="en-US" sz="2400" dirty="0"/>
              <a:t>Exhaust Gas Recirculation (EGR) is a nitrogen oxide (</a:t>
            </a:r>
            <a:r>
              <a:rPr lang="en-US" sz="2400" dirty="0" err="1"/>
              <a:t>NOx</a:t>
            </a:r>
            <a:r>
              <a:rPr lang="en-US" sz="2400" dirty="0"/>
              <a:t>) emissions reduction technique by reducing temperature.</a:t>
            </a:r>
          </a:p>
          <a:p>
            <a:r>
              <a:rPr lang="en-US" sz="2400" dirty="0"/>
              <a:t>EGR works by recirculating a portion of an engine's exhaust gas back to the engine cylinders. </a:t>
            </a:r>
          </a:p>
          <a:p>
            <a:endParaRPr lang="en-US"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p:txBody>
      </p:sp>
    </p:spTree>
    <p:extLst>
      <p:ext uri="{BB962C8B-B14F-4D97-AF65-F5344CB8AC3E}">
        <p14:creationId xmlns:p14="http://schemas.microsoft.com/office/powerpoint/2010/main" val="20813518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Emission-Control Devices</a:t>
            </a:r>
          </a:p>
        </p:txBody>
      </p:sp>
      <p:sp>
        <p:nvSpPr>
          <p:cNvPr id="3" name="Content Placeholder 2"/>
          <p:cNvSpPr>
            <a:spLocks noGrp="1"/>
          </p:cNvSpPr>
          <p:nvPr>
            <p:ph idx="1"/>
          </p:nvPr>
        </p:nvSpPr>
        <p:spPr/>
        <p:txBody>
          <a:bodyPr>
            <a:normAutofit lnSpcReduction="10000"/>
          </a:bodyPr>
          <a:lstStyle/>
          <a:p>
            <a:pPr marL="0" indent="0">
              <a:buNone/>
            </a:pPr>
            <a:r>
              <a:rPr lang="en-US" dirty="0"/>
              <a:t>there are devices that are installed to meet the standards of the Clean Air Act.</a:t>
            </a:r>
          </a:p>
          <a:p>
            <a:r>
              <a:rPr lang="en-US" dirty="0"/>
              <a:t>Pollution sources are often broken into two categories: stationary sources and mobile sources.</a:t>
            </a:r>
          </a:p>
          <a:p>
            <a:r>
              <a:rPr lang="en-US" dirty="0"/>
              <a:t>Automobiles now rely on the Evaporative Emissions Control System (EVAP) to prevent gasoline vapors from escaping into the atmosphere from the vehicle’s fuel system.</a:t>
            </a:r>
          </a:p>
          <a:p>
            <a:r>
              <a:rPr lang="en-US" dirty="0"/>
              <a:t>The electrostatic precipitator has been very successful in reducing particulate emissions from power plants. </a:t>
            </a:r>
          </a:p>
        </p:txBody>
      </p:sp>
    </p:spTree>
    <p:extLst>
      <p:ext uri="{BB962C8B-B14F-4D97-AF65-F5344CB8AC3E}">
        <p14:creationId xmlns:p14="http://schemas.microsoft.com/office/powerpoint/2010/main" val="38471560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http://www.shamblottfamilydentistry.com/images/laughing-gas.jpg"/>
          <p:cNvPicPr>
            <a:picLocks noChangeAspect="1" noChangeArrowheads="1"/>
          </p:cNvPicPr>
          <p:nvPr/>
        </p:nvPicPr>
        <p:blipFill>
          <a:blip r:embed="rId2" cstate="print"/>
          <a:srcRect/>
          <a:stretch>
            <a:fillRect/>
          </a:stretch>
        </p:blipFill>
        <p:spPr bwMode="auto">
          <a:xfrm>
            <a:off x="8197274" y="3018368"/>
            <a:ext cx="2809875" cy="2857500"/>
          </a:xfrm>
          <a:prstGeom prst="rect">
            <a:avLst/>
          </a:prstGeom>
          <a:noFill/>
        </p:spPr>
      </p:pic>
      <p:sp>
        <p:nvSpPr>
          <p:cNvPr id="2" name="Title 1"/>
          <p:cNvSpPr>
            <a:spLocks noGrp="1"/>
          </p:cNvSpPr>
          <p:nvPr>
            <p:ph type="title"/>
          </p:nvPr>
        </p:nvSpPr>
        <p:spPr/>
        <p:txBody>
          <a:bodyPr/>
          <a:lstStyle/>
          <a:p>
            <a:r>
              <a:rPr lang="en-US" dirty="0"/>
              <a:t>Study questions</a:t>
            </a:r>
          </a:p>
        </p:txBody>
      </p:sp>
      <p:sp>
        <p:nvSpPr>
          <p:cNvPr id="3" name="Content Placeholder 2"/>
          <p:cNvSpPr>
            <a:spLocks noGrp="1"/>
          </p:cNvSpPr>
          <p:nvPr>
            <p:ph idx="1"/>
          </p:nvPr>
        </p:nvSpPr>
        <p:spPr>
          <a:xfrm>
            <a:off x="1112982" y="2514601"/>
            <a:ext cx="8229600" cy="4830763"/>
          </a:xfrm>
        </p:spPr>
        <p:txBody>
          <a:bodyPr>
            <a:normAutofit fontScale="85000" lnSpcReduction="20000"/>
          </a:bodyPr>
          <a:lstStyle/>
          <a:p>
            <a:pPr>
              <a:buNone/>
            </a:pPr>
            <a:r>
              <a:rPr lang="en-US" sz="2400" dirty="0"/>
              <a:t>The production of </a:t>
            </a:r>
            <a:r>
              <a:rPr lang="en-US" sz="2400" b="1" i="1" dirty="0"/>
              <a:t>nitrogen oxides </a:t>
            </a:r>
            <a:r>
              <a:rPr lang="en-US" sz="2400" dirty="0"/>
              <a:t>in an automobile is a result of </a:t>
            </a:r>
          </a:p>
          <a:p>
            <a:pPr marL="457200" indent="-457200">
              <a:buFont typeface="+mj-lt"/>
              <a:buAutoNum type="alphaUcPeriod"/>
            </a:pPr>
            <a:r>
              <a:rPr lang="en-US" sz="2400" dirty="0"/>
              <a:t>incomplete combustion of the gasoline.</a:t>
            </a:r>
          </a:p>
          <a:p>
            <a:pPr marL="457200" indent="-457200">
              <a:buFont typeface="+mj-lt"/>
              <a:buAutoNum type="alphaUcPeriod"/>
            </a:pPr>
            <a:r>
              <a:rPr lang="en-US" sz="2400" dirty="0"/>
              <a:t>releasing nitrogen oxides that are a component of gasoline.</a:t>
            </a:r>
          </a:p>
          <a:p>
            <a:pPr marL="457200" indent="-457200">
              <a:buFont typeface="+mj-lt"/>
              <a:buAutoNum type="alphaUcPeriod"/>
            </a:pPr>
            <a:r>
              <a:rPr lang="en-US" sz="2400" dirty="0"/>
              <a:t>catalytic converters.</a:t>
            </a:r>
          </a:p>
          <a:p>
            <a:pPr marL="457200" indent="-457200">
              <a:buFont typeface="+mj-lt"/>
              <a:buAutoNum type="alphaUcPeriod"/>
            </a:pPr>
            <a:r>
              <a:rPr lang="en-US" sz="2400" dirty="0"/>
              <a:t>oxidation of nitrogen taken into the engine.</a:t>
            </a:r>
          </a:p>
          <a:p>
            <a:pPr marL="457200" indent="-457200">
              <a:buFont typeface="+mj-lt"/>
              <a:buAutoNum type="alphaUcPeriod"/>
            </a:pPr>
            <a:r>
              <a:rPr lang="en-US" sz="2400" dirty="0"/>
              <a:t>hydrogenation of gasoline. </a:t>
            </a:r>
          </a:p>
          <a:p>
            <a:pPr marL="457200" indent="-457200">
              <a:buFont typeface="+mj-lt"/>
              <a:buAutoNum type="alphaUcPeriod"/>
            </a:pPr>
            <a:endParaRPr lang="en-US" sz="2400" dirty="0"/>
          </a:p>
          <a:p>
            <a:pPr marL="457200" indent="-457200">
              <a:buNone/>
            </a:pPr>
            <a:endParaRPr lang="en-US" sz="1200" dirty="0"/>
          </a:p>
          <a:p>
            <a:pPr marL="457200" indent="-457200">
              <a:buNone/>
            </a:pPr>
            <a:endParaRPr lang="en-US" sz="1200" dirty="0"/>
          </a:p>
          <a:p>
            <a:pPr marL="457200" indent="-457200">
              <a:buNone/>
            </a:pPr>
            <a:endParaRPr lang="en-US" sz="1200" dirty="0"/>
          </a:p>
          <a:p>
            <a:pPr marL="457200" indent="-457200">
              <a:buNone/>
            </a:pPr>
            <a:endParaRPr lang="en-US" sz="1200" dirty="0"/>
          </a:p>
          <a:p>
            <a:pPr marL="457200" indent="-457200">
              <a:buNone/>
            </a:pPr>
            <a:endParaRPr lang="en-US" sz="1200" dirty="0"/>
          </a:p>
          <a:p>
            <a:pPr marL="457200" indent="-457200">
              <a:buNone/>
            </a:pPr>
            <a:endParaRPr lang="en-US" sz="1200" dirty="0"/>
          </a:p>
          <a:p>
            <a:pPr marL="457200" indent="-457200">
              <a:buNone/>
            </a:pPr>
            <a:r>
              <a:rPr lang="en-US" sz="1200" dirty="0"/>
              <a:t>http://www.shamblottfamilydentistry.com/images/laughing-gas.jpg. Accessed 10/12/12.</a:t>
            </a:r>
          </a:p>
          <a:p>
            <a:pPr>
              <a:buNone/>
            </a:pPr>
            <a:r>
              <a:rPr lang="en-US" sz="2400" dirty="0"/>
              <a:t> </a:t>
            </a:r>
          </a:p>
        </p:txBody>
      </p:sp>
    </p:spTree>
    <p:extLst>
      <p:ext uri="{BB962C8B-B14F-4D97-AF65-F5344CB8AC3E}">
        <p14:creationId xmlns:p14="http://schemas.microsoft.com/office/powerpoint/2010/main" val="38479775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529551"/>
            <a:ext cx="9601196" cy="846668"/>
          </a:xfrm>
        </p:spPr>
        <p:txBody>
          <a:bodyPr/>
          <a:lstStyle/>
          <a:p>
            <a:r>
              <a:rPr lang="en-US" dirty="0"/>
              <a:t>Study questions</a:t>
            </a:r>
          </a:p>
        </p:txBody>
      </p:sp>
      <p:sp>
        <p:nvSpPr>
          <p:cNvPr id="3" name="Content Placeholder 2"/>
          <p:cNvSpPr>
            <a:spLocks noGrp="1"/>
          </p:cNvSpPr>
          <p:nvPr>
            <p:ph idx="1"/>
          </p:nvPr>
        </p:nvSpPr>
        <p:spPr>
          <a:xfrm>
            <a:off x="1295402" y="1932710"/>
            <a:ext cx="8229600" cy="4830763"/>
          </a:xfrm>
        </p:spPr>
        <p:txBody>
          <a:bodyPr>
            <a:normAutofit lnSpcReduction="10000"/>
          </a:bodyPr>
          <a:lstStyle/>
          <a:p>
            <a:pPr>
              <a:buNone/>
            </a:pPr>
            <a:r>
              <a:rPr lang="en-US" sz="2400" dirty="0"/>
              <a:t>The presence of </a:t>
            </a:r>
            <a:r>
              <a:rPr lang="en-US" sz="2400" b="1" i="1" dirty="0"/>
              <a:t>hydrocarbons</a:t>
            </a:r>
            <a:r>
              <a:rPr lang="en-US" sz="2400" dirty="0"/>
              <a:t> in an automobile’s exhaust is a result of </a:t>
            </a:r>
          </a:p>
          <a:p>
            <a:pPr marL="457200" indent="-457200">
              <a:buFont typeface="+mj-lt"/>
              <a:buAutoNum type="alphaUcPeriod"/>
            </a:pPr>
            <a:r>
              <a:rPr lang="en-US" sz="2400" dirty="0"/>
              <a:t>incomplete combustion of the gasoline.</a:t>
            </a:r>
          </a:p>
          <a:p>
            <a:pPr marL="457200" indent="-457200">
              <a:buFont typeface="+mj-lt"/>
              <a:buAutoNum type="alphaUcPeriod"/>
            </a:pPr>
            <a:r>
              <a:rPr lang="en-US" sz="2400" dirty="0"/>
              <a:t>releasing nitrogen oxides that are a component of gasoline.</a:t>
            </a:r>
          </a:p>
          <a:p>
            <a:pPr marL="457200" indent="-457200">
              <a:buFont typeface="+mj-lt"/>
              <a:buAutoNum type="alphaUcPeriod"/>
            </a:pPr>
            <a:r>
              <a:rPr lang="en-US" sz="2400" dirty="0"/>
              <a:t>catalytic converters.</a:t>
            </a:r>
          </a:p>
          <a:p>
            <a:pPr marL="457200" indent="-457200">
              <a:buFont typeface="+mj-lt"/>
              <a:buAutoNum type="alphaUcPeriod"/>
            </a:pPr>
            <a:r>
              <a:rPr lang="en-US" sz="2400" dirty="0"/>
              <a:t>oxidation of nitrogen taken into the engine.</a:t>
            </a:r>
          </a:p>
          <a:p>
            <a:pPr marL="457200" indent="-457200">
              <a:buFont typeface="+mj-lt"/>
              <a:buAutoNum type="alphaUcPeriod"/>
            </a:pPr>
            <a:r>
              <a:rPr lang="en-US" sz="2400" dirty="0"/>
              <a:t>hydrogenation of gasoline. </a:t>
            </a:r>
          </a:p>
          <a:p>
            <a:pPr marL="457200" indent="-457200">
              <a:buFont typeface="+mj-lt"/>
              <a:buAutoNum type="alphaUcPeriod"/>
            </a:pPr>
            <a:endParaRPr lang="en-US" sz="2400" dirty="0"/>
          </a:p>
          <a:p>
            <a:pPr marL="457200" indent="-457200">
              <a:buNone/>
            </a:pPr>
            <a:endParaRPr lang="en-US" sz="1200" dirty="0"/>
          </a:p>
          <a:p>
            <a:pPr marL="457200" indent="-457200">
              <a:buNone/>
            </a:pPr>
            <a:endParaRPr lang="en-US" sz="1200" dirty="0"/>
          </a:p>
          <a:p>
            <a:pPr marL="457200" indent="-457200">
              <a:buNone/>
            </a:pPr>
            <a:endParaRPr lang="en-US" sz="1200" dirty="0"/>
          </a:p>
          <a:p>
            <a:pPr marL="457200" indent="-457200">
              <a:buNone/>
            </a:pPr>
            <a:r>
              <a:rPr lang="en-US" sz="1200" dirty="0"/>
              <a:t>http://antranik.org/wp-content/uploads/2012/02/hydrocarbon.gif. accessed 10/12/12.</a:t>
            </a:r>
          </a:p>
          <a:p>
            <a:pPr marL="457200" indent="-457200">
              <a:buNone/>
            </a:pPr>
            <a:endParaRPr lang="en-US" sz="1200" dirty="0"/>
          </a:p>
          <a:p>
            <a:pPr marL="457200" indent="-457200">
              <a:buNone/>
            </a:pPr>
            <a:endParaRPr lang="en-US" sz="1200" dirty="0"/>
          </a:p>
          <a:p>
            <a:pPr marL="457200" indent="-457200">
              <a:buNone/>
            </a:pPr>
            <a:endParaRPr lang="en-US" sz="1200" dirty="0"/>
          </a:p>
        </p:txBody>
      </p:sp>
      <p:pic>
        <p:nvPicPr>
          <p:cNvPr id="52226" name="Picture 2" descr="http://antranik.org/wp-content/uploads/2012/02/hydrocarbon.gif"/>
          <p:cNvPicPr>
            <a:picLocks noChangeAspect="1" noChangeArrowheads="1"/>
          </p:cNvPicPr>
          <p:nvPr/>
        </p:nvPicPr>
        <p:blipFill>
          <a:blip r:embed="rId2" cstate="print"/>
          <a:srcRect/>
          <a:stretch>
            <a:fillRect/>
          </a:stretch>
        </p:blipFill>
        <p:spPr bwMode="auto">
          <a:xfrm>
            <a:off x="7906635" y="3971636"/>
            <a:ext cx="3546457" cy="2057400"/>
          </a:xfrm>
          <a:prstGeom prst="rect">
            <a:avLst/>
          </a:prstGeom>
          <a:noFill/>
        </p:spPr>
      </p:pic>
    </p:spTree>
    <p:extLst>
      <p:ext uri="{BB962C8B-B14F-4D97-AF65-F5344CB8AC3E}">
        <p14:creationId xmlns:p14="http://schemas.microsoft.com/office/powerpoint/2010/main" val="39151034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2275" y="471608"/>
            <a:ext cx="9601196" cy="1135230"/>
          </a:xfrm>
        </p:spPr>
        <p:txBody>
          <a:bodyPr/>
          <a:lstStyle/>
          <a:p>
            <a:r>
              <a:rPr lang="en-US" dirty="0"/>
              <a:t>Study questions</a:t>
            </a:r>
          </a:p>
        </p:txBody>
      </p:sp>
      <p:sp>
        <p:nvSpPr>
          <p:cNvPr id="3" name="Content Placeholder 2"/>
          <p:cNvSpPr>
            <a:spLocks noGrp="1"/>
          </p:cNvSpPr>
          <p:nvPr>
            <p:ph idx="1"/>
          </p:nvPr>
        </p:nvSpPr>
        <p:spPr>
          <a:xfrm>
            <a:off x="1295402" y="1733007"/>
            <a:ext cx="9433558" cy="5124994"/>
          </a:xfrm>
        </p:spPr>
        <p:txBody>
          <a:bodyPr>
            <a:normAutofit fontScale="85000" lnSpcReduction="20000"/>
          </a:bodyPr>
          <a:lstStyle/>
          <a:p>
            <a:pPr>
              <a:buNone/>
            </a:pPr>
            <a:r>
              <a:rPr lang="en-US" sz="3100" dirty="0"/>
              <a:t>Catalytic converters </a:t>
            </a:r>
            <a:r>
              <a:rPr lang="en-US" sz="3100" b="1" dirty="0"/>
              <a:t>are </a:t>
            </a:r>
            <a:r>
              <a:rPr lang="en-US" sz="3100" b="1" i="1" dirty="0"/>
              <a:t>not</a:t>
            </a:r>
            <a:r>
              <a:rPr lang="en-US" sz="3100" b="1" dirty="0"/>
              <a:t> helpful for eliminating </a:t>
            </a:r>
            <a:r>
              <a:rPr lang="en-US" sz="3100" dirty="0"/>
              <a:t>which of the following pollutants:</a:t>
            </a:r>
          </a:p>
          <a:p>
            <a:pPr marL="457200" indent="-457200">
              <a:buFont typeface="+mj-lt"/>
              <a:buAutoNum type="alphaUcPeriod"/>
            </a:pPr>
            <a:r>
              <a:rPr lang="en-US" sz="3100" dirty="0"/>
              <a:t>carbon monoxide</a:t>
            </a:r>
          </a:p>
          <a:p>
            <a:pPr marL="457200" indent="-457200">
              <a:buFont typeface="+mj-lt"/>
              <a:buAutoNum type="alphaUcPeriod"/>
            </a:pPr>
            <a:r>
              <a:rPr lang="en-US" sz="3100" dirty="0"/>
              <a:t>sulfur oxides</a:t>
            </a:r>
          </a:p>
          <a:p>
            <a:pPr marL="457200" indent="-457200">
              <a:buFont typeface="+mj-lt"/>
              <a:buAutoNum type="alphaUcPeriod"/>
            </a:pPr>
            <a:r>
              <a:rPr lang="en-US" sz="3100" dirty="0"/>
              <a:t>nitrogen oxides</a:t>
            </a:r>
          </a:p>
          <a:p>
            <a:pPr marL="457200" indent="-457200">
              <a:buFont typeface="+mj-lt"/>
              <a:buAutoNum type="alphaUcPeriod"/>
            </a:pPr>
            <a:r>
              <a:rPr lang="en-US" sz="3100" dirty="0"/>
              <a:t>hydrocarbons</a:t>
            </a:r>
          </a:p>
          <a:p>
            <a:pPr marL="457200" indent="-457200">
              <a:buFont typeface="+mj-lt"/>
              <a:buAutoNum type="alphaUcPeriod"/>
            </a:pPr>
            <a:endParaRPr lang="en-US" sz="2400" dirty="0"/>
          </a:p>
          <a:p>
            <a:pPr marL="457200" indent="-457200">
              <a:buFont typeface="+mj-lt"/>
              <a:buAutoNum type="alphaUcPeriod"/>
            </a:pPr>
            <a:endParaRPr lang="en-US" sz="2400" dirty="0"/>
          </a:p>
          <a:p>
            <a:pPr marL="457200" indent="-457200">
              <a:buFont typeface="+mj-lt"/>
              <a:buAutoNum type="alphaUcPeriod"/>
            </a:pPr>
            <a:endParaRPr lang="en-US" sz="24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r>
              <a:rPr lang="en-US" sz="1200" dirty="0"/>
              <a:t>http://www.camarillocarcare.com/wp-content/uploads/catalytic-converter.jpg. Accessed 10/12/12.</a:t>
            </a:r>
            <a:br>
              <a:rPr lang="en-US" sz="2000" dirty="0"/>
            </a:br>
            <a:r>
              <a:rPr lang="en-US" sz="2000" dirty="0"/>
              <a:t> </a:t>
            </a:r>
          </a:p>
        </p:txBody>
      </p:sp>
      <p:pic>
        <p:nvPicPr>
          <p:cNvPr id="51202" name="Picture 2" descr="http://www.camarillocarcare.com/wp-content/uploads/catalytic-converter.jpg"/>
          <p:cNvPicPr>
            <a:picLocks noChangeAspect="1" noChangeArrowheads="1"/>
          </p:cNvPicPr>
          <p:nvPr/>
        </p:nvPicPr>
        <p:blipFill>
          <a:blip r:embed="rId2" cstate="print"/>
          <a:srcRect/>
          <a:stretch>
            <a:fillRect/>
          </a:stretch>
        </p:blipFill>
        <p:spPr bwMode="auto">
          <a:xfrm>
            <a:off x="7300391" y="2740962"/>
            <a:ext cx="4224799" cy="3403311"/>
          </a:xfrm>
          <a:prstGeom prst="rect">
            <a:avLst/>
          </a:prstGeom>
          <a:noFill/>
        </p:spPr>
      </p:pic>
    </p:spTree>
    <p:extLst>
      <p:ext uri="{BB962C8B-B14F-4D97-AF65-F5344CB8AC3E}">
        <p14:creationId xmlns:p14="http://schemas.microsoft.com/office/powerpoint/2010/main" val="26417698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cloudfront-3.iwatchnews.org/files/styles/16x9-4col/public/img/NEPA_banner_leadart.jpg"/>
          <p:cNvPicPr>
            <a:picLocks noChangeAspect="1" noChangeArrowheads="1"/>
          </p:cNvPicPr>
          <p:nvPr/>
        </p:nvPicPr>
        <p:blipFill>
          <a:blip r:embed="rId2" cstate="print"/>
          <a:srcRect/>
          <a:stretch>
            <a:fillRect/>
          </a:stretch>
        </p:blipFill>
        <p:spPr bwMode="auto">
          <a:xfrm>
            <a:off x="8534400" y="4006273"/>
            <a:ext cx="2857500" cy="1609726"/>
          </a:xfrm>
          <a:prstGeom prst="rect">
            <a:avLst/>
          </a:prstGeom>
          <a:noFill/>
        </p:spPr>
      </p:pic>
      <p:sp>
        <p:nvSpPr>
          <p:cNvPr id="2" name="Title 1"/>
          <p:cNvSpPr>
            <a:spLocks noGrp="1"/>
          </p:cNvSpPr>
          <p:nvPr>
            <p:ph type="title"/>
          </p:nvPr>
        </p:nvSpPr>
        <p:spPr>
          <a:xfrm>
            <a:off x="1221511" y="381769"/>
            <a:ext cx="9601196" cy="1303867"/>
          </a:xfrm>
        </p:spPr>
        <p:txBody>
          <a:bodyPr/>
          <a:lstStyle/>
          <a:p>
            <a:r>
              <a:rPr lang="en-US" dirty="0"/>
              <a:t>Stationary Sources</a:t>
            </a:r>
          </a:p>
        </p:txBody>
      </p:sp>
      <p:sp>
        <p:nvSpPr>
          <p:cNvPr id="3" name="Content Placeholder 2"/>
          <p:cNvSpPr>
            <a:spLocks noGrp="1"/>
          </p:cNvSpPr>
          <p:nvPr>
            <p:ph idx="1"/>
          </p:nvPr>
        </p:nvSpPr>
        <p:spPr>
          <a:xfrm>
            <a:off x="800099" y="1838037"/>
            <a:ext cx="10200409" cy="4525963"/>
          </a:xfrm>
        </p:spPr>
        <p:txBody>
          <a:bodyPr>
            <a:normAutofit lnSpcReduction="10000"/>
          </a:bodyPr>
          <a:lstStyle/>
          <a:p>
            <a:r>
              <a:rPr lang="en-US" sz="2800" dirty="0"/>
              <a:t>Stationary Sources present a different challenge than cars.</a:t>
            </a:r>
          </a:p>
          <a:p>
            <a:r>
              <a:rPr lang="en-US" sz="2800" dirty="0"/>
              <a:t>Their primary pollutants are sulfur dioxide and Particulates</a:t>
            </a:r>
          </a:p>
          <a:p>
            <a:pPr marL="114300" indent="0">
              <a:buNone/>
            </a:pPr>
            <a:r>
              <a:rPr lang="en-US" sz="2800" dirty="0"/>
              <a:t> </a:t>
            </a:r>
            <a:r>
              <a:rPr lang="en-US" sz="2800" b="1" dirty="0"/>
              <a:t>To meet air quality and emission standards:</a:t>
            </a:r>
          </a:p>
          <a:p>
            <a:pPr marL="514350" indent="-514350">
              <a:buFont typeface="+mj-lt"/>
              <a:buAutoNum type="arabicPeriod"/>
            </a:pPr>
            <a:r>
              <a:rPr lang="en-US" sz="2800" dirty="0"/>
              <a:t>Use low-sulfur, low-ash fuel</a:t>
            </a:r>
          </a:p>
          <a:p>
            <a:pPr marL="514350" indent="-514350">
              <a:buFont typeface="+mj-lt"/>
              <a:buAutoNum type="arabicPeriod"/>
            </a:pPr>
            <a:r>
              <a:rPr lang="en-US" sz="2800" dirty="0"/>
              <a:t>Remove sulfur before burning</a:t>
            </a:r>
          </a:p>
          <a:p>
            <a:pPr marL="514350" indent="-514350">
              <a:buFont typeface="+mj-lt"/>
              <a:buAutoNum type="arabicPeriod"/>
            </a:pPr>
            <a:r>
              <a:rPr lang="en-US" sz="2800" dirty="0"/>
              <a:t>Remove sulfur oxides, particulates after burning</a:t>
            </a:r>
          </a:p>
          <a:p>
            <a:pPr marL="514350" indent="-514350">
              <a:buFont typeface="+mj-lt"/>
              <a:buAutoNum type="arabicPeriod"/>
            </a:pPr>
            <a:r>
              <a:rPr lang="en-US" sz="2800" dirty="0"/>
              <a:t>Shift fuel or power output as air quality demands</a:t>
            </a:r>
          </a:p>
          <a:p>
            <a:pPr marL="514350" indent="-514350">
              <a:buFont typeface="+mj-lt"/>
              <a:buAutoNum type="arabicPeriod"/>
            </a:pPr>
            <a:r>
              <a:rPr lang="en-US" sz="2800" dirty="0"/>
              <a:t>Use tall chimneys for natural diffusion/dispersion</a:t>
            </a:r>
          </a:p>
          <a:p>
            <a:pPr marL="514350" indent="-514350">
              <a:buFont typeface="+mj-lt"/>
              <a:buAutoNum type="arabicPeriod"/>
            </a:pPr>
            <a:endParaRPr lang="en-US" sz="2800" dirty="0"/>
          </a:p>
        </p:txBody>
      </p:sp>
    </p:spTree>
    <p:extLst>
      <p:ext uri="{BB962C8B-B14F-4D97-AF65-F5344CB8AC3E}">
        <p14:creationId xmlns:p14="http://schemas.microsoft.com/office/powerpoint/2010/main" val="267944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6" name="Picture 4" descr="http://www.questionanswers.info/wp-content/uploads/2009/07/4sandstorms.jpg"/>
          <p:cNvPicPr>
            <a:picLocks noChangeAspect="1" noChangeArrowheads="1"/>
          </p:cNvPicPr>
          <p:nvPr/>
        </p:nvPicPr>
        <p:blipFill>
          <a:blip r:embed="rId2" cstate="print"/>
          <a:srcRect/>
          <a:stretch>
            <a:fillRect/>
          </a:stretch>
        </p:blipFill>
        <p:spPr bwMode="auto">
          <a:xfrm>
            <a:off x="7341833" y="3786981"/>
            <a:ext cx="4267200" cy="2489200"/>
          </a:xfrm>
          <a:prstGeom prst="rect">
            <a:avLst/>
          </a:prstGeom>
          <a:noFill/>
        </p:spPr>
      </p:pic>
      <p:sp>
        <p:nvSpPr>
          <p:cNvPr id="2" name="Title 1"/>
          <p:cNvSpPr>
            <a:spLocks noGrp="1"/>
          </p:cNvSpPr>
          <p:nvPr>
            <p:ph type="title"/>
          </p:nvPr>
        </p:nvSpPr>
        <p:spPr>
          <a:xfrm>
            <a:off x="1981200" y="581819"/>
            <a:ext cx="8229600" cy="715962"/>
          </a:xfrm>
        </p:spPr>
        <p:txBody>
          <a:bodyPr>
            <a:normAutofit fontScale="90000"/>
          </a:bodyPr>
          <a:lstStyle/>
          <a:p>
            <a:r>
              <a:rPr lang="en-US" dirty="0"/>
              <a:t>Particulate pollution</a:t>
            </a:r>
          </a:p>
        </p:txBody>
      </p:sp>
      <p:sp>
        <p:nvSpPr>
          <p:cNvPr id="3" name="Content Placeholder 2"/>
          <p:cNvSpPr>
            <a:spLocks noGrp="1"/>
          </p:cNvSpPr>
          <p:nvPr>
            <p:ph idx="1"/>
          </p:nvPr>
        </p:nvSpPr>
        <p:spPr>
          <a:xfrm>
            <a:off x="858981" y="1547091"/>
            <a:ext cx="8515838" cy="5257800"/>
          </a:xfrm>
        </p:spPr>
        <p:txBody>
          <a:bodyPr>
            <a:normAutofit/>
          </a:bodyPr>
          <a:lstStyle/>
          <a:p>
            <a:r>
              <a:rPr lang="en-US" sz="2400" dirty="0"/>
              <a:t>Caused by “burning” noncombustible materials, i.e. “ash”.</a:t>
            </a:r>
          </a:p>
          <a:p>
            <a:r>
              <a:rPr lang="en-US" sz="2400" dirty="0"/>
              <a:t>Causes respiratory illness, immunological illnesses, cardio aggravation.</a:t>
            </a:r>
          </a:p>
          <a:p>
            <a:r>
              <a:rPr lang="en-US" sz="2400" dirty="0"/>
              <a:t>Particles can travel long distances, depending on their size. Saharan dust often settles in Europe, as far as UK, Germany.</a:t>
            </a:r>
          </a:p>
          <a:p>
            <a:r>
              <a:rPr lang="en-US" dirty="0"/>
              <a:t>In 2016, and 2017 they were detected as far as Puerto Rico</a:t>
            </a:r>
            <a:endParaRPr lang="en-US" sz="2400" dirty="0"/>
          </a:p>
          <a:p>
            <a:r>
              <a:rPr lang="en-US" sz="2400" dirty="0"/>
              <a:t>Image: sandstorm. </a:t>
            </a:r>
          </a:p>
          <a:p>
            <a:pPr marL="0" indent="0">
              <a:buNone/>
            </a:pPr>
            <a:endParaRPr lang="en-US" sz="1400" dirty="0"/>
          </a:p>
          <a:p>
            <a:pPr marL="0" indent="0">
              <a:buNone/>
            </a:pPr>
            <a:r>
              <a:rPr lang="en-US" sz="1400" dirty="0"/>
              <a:t>Image: http://www.questionanswers.info/wp-content/uploads/2009/07/4sandstorms.jpg</a:t>
            </a:r>
          </a:p>
        </p:txBody>
      </p:sp>
    </p:spTree>
    <p:extLst>
      <p:ext uri="{BB962C8B-B14F-4D97-AF65-F5344CB8AC3E}">
        <p14:creationId xmlns:p14="http://schemas.microsoft.com/office/powerpoint/2010/main" val="39755722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dkoon\AppData\Local\Microsoft\Windows\Temporary Internet Files\Content.IE5\WM9WFSCS\MC900280284[1].wmf"/>
          <p:cNvPicPr>
            <a:picLocks noChangeAspect="1" noChangeArrowheads="1"/>
          </p:cNvPicPr>
          <p:nvPr/>
        </p:nvPicPr>
        <p:blipFill>
          <a:blip r:embed="rId2" cstate="print"/>
          <a:srcRect/>
          <a:stretch>
            <a:fillRect/>
          </a:stretch>
        </p:blipFill>
        <p:spPr bwMode="auto">
          <a:xfrm>
            <a:off x="8691418" y="3774701"/>
            <a:ext cx="2551568" cy="2215081"/>
          </a:xfrm>
          <a:prstGeom prst="rect">
            <a:avLst/>
          </a:prstGeom>
          <a:noFill/>
        </p:spPr>
      </p:pic>
      <p:sp>
        <p:nvSpPr>
          <p:cNvPr id="2" name="Title 1"/>
          <p:cNvSpPr>
            <a:spLocks noGrp="1"/>
          </p:cNvSpPr>
          <p:nvPr>
            <p:ph type="title"/>
          </p:nvPr>
        </p:nvSpPr>
        <p:spPr>
          <a:xfrm>
            <a:off x="1175330" y="612017"/>
            <a:ext cx="9601196" cy="754304"/>
          </a:xfrm>
        </p:spPr>
        <p:txBody>
          <a:bodyPr>
            <a:normAutofit fontScale="90000"/>
          </a:bodyPr>
          <a:lstStyle/>
          <a:p>
            <a:r>
              <a:rPr lang="en-US" dirty="0"/>
              <a:t>Sulfur oxides</a:t>
            </a:r>
          </a:p>
        </p:txBody>
      </p:sp>
      <p:sp>
        <p:nvSpPr>
          <p:cNvPr id="3" name="Content Placeholder 2"/>
          <p:cNvSpPr>
            <a:spLocks noGrp="1"/>
          </p:cNvSpPr>
          <p:nvPr>
            <p:ph idx="1"/>
          </p:nvPr>
        </p:nvSpPr>
        <p:spPr>
          <a:xfrm>
            <a:off x="1493959" y="1143000"/>
            <a:ext cx="8229600" cy="5715000"/>
          </a:xfrm>
        </p:spPr>
        <p:txBody>
          <a:bodyPr>
            <a:normAutofit fontScale="77500" lnSpcReduction="20000"/>
          </a:bodyPr>
          <a:lstStyle/>
          <a:p>
            <a:endParaRPr lang="en-US" sz="2800" dirty="0"/>
          </a:p>
          <a:p>
            <a:r>
              <a:rPr lang="en-US" sz="2800" dirty="0"/>
              <a:t>The largest sources of SO</a:t>
            </a:r>
            <a:r>
              <a:rPr lang="en-US" sz="2800" baseline="-25000" dirty="0"/>
              <a:t>2</a:t>
            </a:r>
            <a:r>
              <a:rPr lang="en-US" sz="2800" dirty="0"/>
              <a:t> emissions are from fossil fuel combustion at power plants (73%) and other industrial facilities (20%):  SO</a:t>
            </a:r>
            <a:r>
              <a:rPr lang="en-US" sz="2800" baseline="-25000" dirty="0"/>
              <a:t>2</a:t>
            </a:r>
            <a:r>
              <a:rPr lang="en-US" sz="2800" dirty="0"/>
              <a:t>, SO</a:t>
            </a:r>
            <a:r>
              <a:rPr lang="en-US" sz="2800" baseline="-25000" dirty="0"/>
              <a:t>3</a:t>
            </a:r>
            <a:r>
              <a:rPr lang="en-US" sz="2800" dirty="0"/>
              <a:t>.</a:t>
            </a:r>
          </a:p>
          <a:p>
            <a:endParaRPr lang="en-US" sz="2800" dirty="0"/>
          </a:p>
          <a:p>
            <a:endParaRPr lang="en-US" sz="2800" dirty="0"/>
          </a:p>
          <a:p>
            <a:endParaRPr lang="en-US" sz="2800" dirty="0"/>
          </a:p>
          <a:p>
            <a:endParaRPr lang="en-US" sz="2800" dirty="0"/>
          </a:p>
          <a:p>
            <a:endParaRPr lang="en-US" sz="2800" dirty="0"/>
          </a:p>
          <a:p>
            <a:pPr marL="114300" indent="0">
              <a:buNone/>
            </a:pPr>
            <a:endParaRPr lang="en-US" sz="2800" dirty="0"/>
          </a:p>
          <a:p>
            <a:r>
              <a:rPr lang="en-US" sz="2800" dirty="0"/>
              <a:t>Neutral acidity: pH=7.0. </a:t>
            </a:r>
          </a:p>
          <a:p>
            <a:r>
              <a:rPr lang="en-US" sz="2800" dirty="0"/>
              <a:t>Unpolluted rain: pH=5.6 (thanks to H</a:t>
            </a:r>
            <a:r>
              <a:rPr lang="en-US" sz="2800" baseline="-25000" dirty="0"/>
              <a:t>2</a:t>
            </a:r>
            <a:r>
              <a:rPr lang="en-US" sz="2800" dirty="0"/>
              <a:t>CO</a:t>
            </a:r>
            <a:r>
              <a:rPr lang="en-US" sz="2800" baseline="-25000" dirty="0"/>
              <a:t>3</a:t>
            </a:r>
            <a:r>
              <a:rPr lang="en-US" sz="2800" dirty="0"/>
              <a:t>)</a:t>
            </a:r>
          </a:p>
          <a:p>
            <a:r>
              <a:rPr lang="en-US" sz="2800" dirty="0"/>
              <a:t>Adirondack lakes: pH = 4.0-4.5. Coke: 2.5.</a:t>
            </a:r>
          </a:p>
          <a:p>
            <a:pPr marL="0" indent="0">
              <a:buNone/>
            </a:pPr>
            <a:r>
              <a:rPr lang="en-US" sz="2800" dirty="0">
                <a:solidFill>
                  <a:schemeClr val="accent1">
                    <a:lumMod val="10000"/>
                    <a:lumOff val="90000"/>
                  </a:schemeClr>
                </a:solidFill>
              </a:rPr>
              <a:t>   </a:t>
            </a:r>
            <a:endParaRPr lang="en-US" sz="2400" i="1" dirty="0">
              <a:solidFill>
                <a:schemeClr val="accent2">
                  <a:lumMod val="75000"/>
                </a:schemeClr>
              </a:solidFill>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367865595"/>
              </p:ext>
            </p:extLst>
          </p:nvPr>
        </p:nvGraphicFramePr>
        <p:xfrm>
          <a:off x="1819565" y="2634029"/>
          <a:ext cx="6044275" cy="1712545"/>
        </p:xfrm>
        <a:graphic>
          <a:graphicData uri="http://schemas.openxmlformats.org/presentationml/2006/ole">
            <mc:AlternateContent xmlns:mc="http://schemas.openxmlformats.org/markup-compatibility/2006">
              <mc:Choice xmlns:v="urn:schemas-microsoft-com:vml" Requires="v">
                <p:oleObj name="Equation" r:id="rId3" imgW="2286000" imgH="647640" progId="Equation.3">
                  <p:embed/>
                </p:oleObj>
              </mc:Choice>
              <mc:Fallback>
                <p:oleObj name="Equation" r:id="rId3" imgW="2286000" imgH="647640" progId="Equation.3">
                  <p:embed/>
                  <p:pic>
                    <p:nvPicPr>
                      <p:cNvPr id="4"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9565" y="2634029"/>
                        <a:ext cx="6044275" cy="1712545"/>
                      </a:xfrm>
                      <a:prstGeom prst="rect">
                        <a:avLst/>
                      </a:prstGeom>
                      <a:noFill/>
                    </p:spPr>
                  </p:pic>
                </p:oleObj>
              </mc:Fallback>
            </mc:AlternateContent>
          </a:graphicData>
        </a:graphic>
      </p:graphicFrame>
    </p:spTree>
    <p:extLst>
      <p:ext uri="{BB962C8B-B14F-4D97-AF65-F5344CB8AC3E}">
        <p14:creationId xmlns:p14="http://schemas.microsoft.com/office/powerpoint/2010/main" val="271083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 of Acid Rain: US, Canada</a:t>
            </a:r>
          </a:p>
        </p:txBody>
      </p:sp>
      <p:sp>
        <p:nvSpPr>
          <p:cNvPr id="3" name="Content Placeholder 2"/>
          <p:cNvSpPr>
            <a:spLocks noGrp="1"/>
          </p:cNvSpPr>
          <p:nvPr>
            <p:ph idx="1"/>
          </p:nvPr>
        </p:nvSpPr>
        <p:spPr/>
        <p:txBody>
          <a:bodyPr/>
          <a:lstStyle/>
          <a:p>
            <a:r>
              <a:rPr lang="en-US" dirty="0"/>
              <a:t>Between 50% and 70% of Canada's acid rain comes from the United States, while only 2-10% of America's pollution in this area comes from Canada.</a:t>
            </a:r>
          </a:p>
          <a:p>
            <a:r>
              <a:rPr lang="en-US" dirty="0"/>
              <a:t>Many of the province's 31,000 small lakes have a pH value of about 5, making them dangerously acidic for fish and plants.</a:t>
            </a:r>
          </a:p>
          <a:p>
            <a:endParaRPr lang="en-US" dirty="0"/>
          </a:p>
          <a:p>
            <a:endParaRPr lang="en-US" dirty="0"/>
          </a:p>
          <a:p>
            <a:pPr marL="114300" indent="0">
              <a:buNone/>
            </a:pPr>
            <a:r>
              <a:rPr lang="en-US" dirty="0"/>
              <a:t>http://</a:t>
            </a:r>
            <a:r>
              <a:rPr lang="en-US" dirty="0" err="1"/>
              <a:t>www.nature.com</a:t>
            </a:r>
            <a:r>
              <a:rPr lang="en-US" dirty="0"/>
              <a:t>/news/2005/050810/full/news050808-10.html</a:t>
            </a:r>
          </a:p>
        </p:txBody>
      </p:sp>
    </p:spTree>
    <p:extLst>
      <p:ext uri="{BB962C8B-B14F-4D97-AF65-F5344CB8AC3E}">
        <p14:creationId xmlns:p14="http://schemas.microsoft.com/office/powerpoint/2010/main" val="20106680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40" name="Picture 4" descr="http://www.breakthroughlearningcollege.com/wp-content/uploads/2011/04/Acid-Rain-USGS.jpg"/>
          <p:cNvPicPr>
            <a:picLocks noChangeAspect="1" noChangeArrowheads="1"/>
          </p:cNvPicPr>
          <p:nvPr/>
        </p:nvPicPr>
        <p:blipFill>
          <a:blip r:embed="rId2" cstate="print"/>
          <a:srcRect/>
          <a:stretch>
            <a:fillRect/>
          </a:stretch>
        </p:blipFill>
        <p:spPr bwMode="auto">
          <a:xfrm>
            <a:off x="923279" y="1219200"/>
            <a:ext cx="6199616" cy="3886200"/>
          </a:xfrm>
          <a:prstGeom prst="rect">
            <a:avLst/>
          </a:prstGeom>
          <a:noFill/>
        </p:spPr>
      </p:pic>
      <p:sp>
        <p:nvSpPr>
          <p:cNvPr id="2" name="Title 1"/>
          <p:cNvSpPr>
            <a:spLocks noGrp="1"/>
          </p:cNvSpPr>
          <p:nvPr>
            <p:ph type="title"/>
          </p:nvPr>
        </p:nvSpPr>
        <p:spPr>
          <a:xfrm>
            <a:off x="1183689" y="463166"/>
            <a:ext cx="9144000" cy="792162"/>
          </a:xfrm>
        </p:spPr>
        <p:txBody>
          <a:bodyPr/>
          <a:lstStyle/>
          <a:p>
            <a:r>
              <a:rPr lang="en-US" sz="4000" dirty="0"/>
              <a:t>Effects of Acid Rain: US, Ontario</a:t>
            </a:r>
          </a:p>
        </p:txBody>
      </p:sp>
      <p:sp>
        <p:nvSpPr>
          <p:cNvPr id="3" name="Content Placeholder 2"/>
          <p:cNvSpPr>
            <a:spLocks noGrp="1"/>
          </p:cNvSpPr>
          <p:nvPr>
            <p:ph idx="1"/>
          </p:nvPr>
        </p:nvSpPr>
        <p:spPr>
          <a:xfrm>
            <a:off x="1981200" y="5715001"/>
            <a:ext cx="8229600" cy="411163"/>
          </a:xfrm>
        </p:spPr>
        <p:txBody>
          <a:bodyPr>
            <a:normAutofit fontScale="85000" lnSpcReduction="20000"/>
          </a:bodyPr>
          <a:lstStyle/>
          <a:p>
            <a:pPr>
              <a:buNone/>
            </a:pPr>
            <a:r>
              <a:rPr lang="en-US" sz="1400" dirty="0"/>
              <a:t>Images: http://www.gov.ns.ca/nse/air/images/criticalloads.gif, http://www.breakthroughlearningcollege.com/wp-content/uploads/2011/04/Acid-Rain-</a:t>
            </a:r>
            <a:r>
              <a:rPr lang="en-US" sz="1400" dirty="0" err="1"/>
              <a:t>USGS.jpg</a:t>
            </a:r>
            <a:endParaRPr lang="en-US" sz="1400" dirty="0"/>
          </a:p>
        </p:txBody>
      </p:sp>
      <p:pic>
        <p:nvPicPr>
          <p:cNvPr id="91138" name="Picture 2" descr="http://www.gov.ns.ca/nse/air/images/criticalloads.gif"/>
          <p:cNvPicPr>
            <a:picLocks noChangeAspect="1" noChangeArrowheads="1"/>
          </p:cNvPicPr>
          <p:nvPr/>
        </p:nvPicPr>
        <p:blipFill>
          <a:blip r:embed="rId3" cstate="print"/>
          <a:srcRect/>
          <a:stretch>
            <a:fillRect/>
          </a:stretch>
        </p:blipFill>
        <p:spPr bwMode="auto">
          <a:xfrm>
            <a:off x="6889072" y="1164047"/>
            <a:ext cx="4119239" cy="2884170"/>
          </a:xfrm>
          <a:prstGeom prst="rect">
            <a:avLst/>
          </a:prstGeom>
          <a:noFill/>
        </p:spPr>
      </p:pic>
    </p:spTree>
    <p:extLst>
      <p:ext uri="{BB962C8B-B14F-4D97-AF65-F5344CB8AC3E}">
        <p14:creationId xmlns:p14="http://schemas.microsoft.com/office/powerpoint/2010/main" val="2780359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546849"/>
            <a:ext cx="9601196" cy="1303867"/>
          </a:xfrm>
        </p:spPr>
        <p:txBody>
          <a:bodyPr/>
          <a:lstStyle/>
          <a:p>
            <a:r>
              <a:rPr lang="en-US" dirty="0">
                <a:latin typeface="+mj-lt"/>
              </a:rPr>
              <a:t>Climate Change: Data</a:t>
            </a:r>
          </a:p>
        </p:txBody>
      </p:sp>
      <p:sp>
        <p:nvSpPr>
          <p:cNvPr id="3" name="Content Placeholder 3">
            <a:extLst>
              <a:ext uri="{FF2B5EF4-FFF2-40B4-BE49-F238E27FC236}">
                <a16:creationId xmlns:a16="http://schemas.microsoft.com/office/drawing/2014/main" id="{83D8803A-E200-4E14-AD5B-ED09AA2F6BE5}"/>
              </a:ext>
            </a:extLst>
          </p:cNvPr>
          <p:cNvSpPr>
            <a:spLocks noGrp="1"/>
          </p:cNvSpPr>
          <p:nvPr>
            <p:ph sz="half" idx="2"/>
          </p:nvPr>
        </p:nvSpPr>
        <p:spPr>
          <a:xfrm>
            <a:off x="1704513" y="5610193"/>
            <a:ext cx="8655727" cy="1005840"/>
          </a:xfrm>
        </p:spPr>
        <p:txBody>
          <a:bodyPr>
            <a:normAutofit/>
          </a:bodyPr>
          <a:lstStyle/>
          <a:p>
            <a:pPr marL="0" indent="0">
              <a:buNone/>
            </a:pPr>
            <a:r>
              <a:rPr lang="en-US" sz="2000" dirty="0">
                <a:latin typeface="+mj-lt"/>
              </a:rPr>
              <a:t>The correlation between carbon dioxide concentrations and the earth’s temperature over the past 400,000 years.</a:t>
            </a:r>
          </a:p>
        </p:txBody>
      </p:sp>
      <p:sp>
        <p:nvSpPr>
          <p:cNvPr id="4" name="TextBox 3">
            <a:extLst>
              <a:ext uri="{FF2B5EF4-FFF2-40B4-BE49-F238E27FC236}">
                <a16:creationId xmlns:a16="http://schemas.microsoft.com/office/drawing/2014/main" id="{FBAD70D4-0AD3-41E7-A0AA-028972621E44}"/>
              </a:ext>
            </a:extLst>
          </p:cNvPr>
          <p:cNvSpPr txBox="1"/>
          <p:nvPr/>
        </p:nvSpPr>
        <p:spPr>
          <a:xfrm>
            <a:off x="6658252" y="2379216"/>
            <a:ext cx="4385569" cy="2308324"/>
          </a:xfrm>
          <a:prstGeom prst="rect">
            <a:avLst/>
          </a:prstGeom>
          <a:noFill/>
        </p:spPr>
        <p:txBody>
          <a:bodyPr wrap="square" rtlCol="0">
            <a:spAutoFit/>
          </a:bodyPr>
          <a:lstStyle/>
          <a:p>
            <a:r>
              <a:rPr lang="en-US" dirty="0">
                <a:solidFill>
                  <a:prstClr val="black"/>
                </a:solidFill>
              </a:rPr>
              <a:t>Data were obtained from measurements of the Vostok, Antarctica ice cores. (Source: </a:t>
            </a:r>
            <a:r>
              <a:rPr lang="en-US" dirty="0">
                <a:solidFill>
                  <a:prstClr val="black"/>
                </a:solidFill>
                <a:hlinkClick r:id="rId3"/>
              </a:rPr>
              <a:t>https://en.wikipedia.org/wiki/image:Vostok-ice-core-petit.png</a:t>
            </a:r>
            <a:r>
              <a:rPr lang="en-US" dirty="0">
                <a:solidFill>
                  <a:prstClr val="black"/>
                </a:solidFill>
              </a:rPr>
              <a:t> )</a:t>
            </a:r>
          </a:p>
          <a:p>
            <a:endParaRPr lang="en-US" dirty="0">
              <a:solidFill>
                <a:prstClr val="black"/>
              </a:solidFill>
            </a:endParaRPr>
          </a:p>
          <a:p>
            <a:r>
              <a:rPr lang="en-US" dirty="0">
                <a:solidFill>
                  <a:prstClr val="black"/>
                </a:solidFill>
              </a:rPr>
              <a:t>Data taken from analysis of air bubbles trapped within ice core samples collected in Antarctica and Greenland</a:t>
            </a:r>
          </a:p>
        </p:txBody>
      </p:sp>
      <p:pic>
        <p:nvPicPr>
          <p:cNvPr id="8" name="Content Placeholder 7">
            <a:extLst>
              <a:ext uri="{FF2B5EF4-FFF2-40B4-BE49-F238E27FC236}">
                <a16:creationId xmlns:a16="http://schemas.microsoft.com/office/drawing/2014/main" id="{59874C25-360A-44D8-963E-925AAE2A9BC8}"/>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1067668" y="2012299"/>
            <a:ext cx="4860717" cy="3584576"/>
          </a:xfrm>
        </p:spPr>
      </p:pic>
      <p:cxnSp>
        <p:nvCxnSpPr>
          <p:cNvPr id="10" name="Straight Arrow Connector 9">
            <a:extLst>
              <a:ext uri="{FF2B5EF4-FFF2-40B4-BE49-F238E27FC236}">
                <a16:creationId xmlns:a16="http://schemas.microsoft.com/office/drawing/2014/main" id="{03E4ACF7-A675-4C23-A8B0-6DDE311AA9EF}"/>
              </a:ext>
            </a:extLst>
          </p:cNvPr>
          <p:cNvCxnSpPr/>
          <p:nvPr/>
        </p:nvCxnSpPr>
        <p:spPr>
          <a:xfrm flipV="1">
            <a:off x="4740676" y="4714043"/>
            <a:ext cx="346229" cy="221941"/>
          </a:xfrm>
          <a:prstGeom prst="straightConnector1">
            <a:avLst/>
          </a:prstGeom>
          <a:ln w="254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C6CCD4F-5CF1-4F02-8E99-2211E07560FE}"/>
              </a:ext>
            </a:extLst>
          </p:cNvPr>
          <p:cNvSpPr txBox="1"/>
          <p:nvPr/>
        </p:nvSpPr>
        <p:spPr>
          <a:xfrm>
            <a:off x="5064785" y="4390877"/>
            <a:ext cx="1727200" cy="646331"/>
          </a:xfrm>
          <a:prstGeom prst="rect">
            <a:avLst/>
          </a:prstGeom>
          <a:noFill/>
        </p:spPr>
        <p:txBody>
          <a:bodyPr wrap="square" rtlCol="0">
            <a:spAutoFit/>
          </a:bodyPr>
          <a:lstStyle/>
          <a:p>
            <a:r>
              <a:rPr lang="en-US" b="1" dirty="0"/>
              <a:t>Dust concentration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1454" y="574819"/>
            <a:ext cx="8229600" cy="563562"/>
          </a:xfrm>
        </p:spPr>
        <p:txBody>
          <a:bodyPr>
            <a:normAutofit fontScale="90000"/>
          </a:bodyPr>
          <a:lstStyle/>
          <a:p>
            <a:r>
              <a:rPr lang="en-US" dirty="0"/>
              <a:t>Mercury poisoning</a:t>
            </a:r>
          </a:p>
        </p:txBody>
      </p:sp>
      <p:sp>
        <p:nvSpPr>
          <p:cNvPr id="3" name="Content Placeholder 2"/>
          <p:cNvSpPr>
            <a:spLocks noGrp="1"/>
          </p:cNvSpPr>
          <p:nvPr>
            <p:ph idx="1"/>
          </p:nvPr>
        </p:nvSpPr>
        <p:spPr>
          <a:xfrm>
            <a:off x="992908" y="1376218"/>
            <a:ext cx="7550729" cy="4906963"/>
          </a:xfrm>
        </p:spPr>
        <p:txBody>
          <a:bodyPr>
            <a:normAutofit fontScale="92500" lnSpcReduction="20000"/>
          </a:bodyPr>
          <a:lstStyle/>
          <a:p>
            <a:r>
              <a:rPr lang="en-US" sz="2600" dirty="0"/>
              <a:t>2/3 of human-caused environmental mercury due to burning coal. </a:t>
            </a:r>
          </a:p>
          <a:p>
            <a:r>
              <a:rPr lang="en-US" sz="2600" dirty="0"/>
              <a:t>Burning untreated coal can release the coal’s trace mercury impurities. (But then it’s a trace part of a </a:t>
            </a:r>
            <a:r>
              <a:rPr lang="en-US" sz="2600" i="1" dirty="0"/>
              <a:t>huge amount </a:t>
            </a:r>
            <a:r>
              <a:rPr lang="en-US" sz="2600" dirty="0"/>
              <a:t>of coal</a:t>
            </a:r>
            <a:r>
              <a:rPr lang="en-US" sz="2000" dirty="0"/>
              <a:t>.</a:t>
            </a:r>
          </a:p>
          <a:p>
            <a:r>
              <a:rPr lang="en-US" dirty="0"/>
              <a:t>“On August 14, 1996, Karen Wetterhahn, a chemistry professor working at Dartmouth College, spilled a small amount of dimethyl mercury on her latex glove. She began experiencing the symptoms of mercury poisoning five months later and, despite aggressive chelation therapy, died a few months later from brain malfunction due to mercury intoxication.</a:t>
            </a:r>
            <a:r>
              <a:rPr lang="en-US" sz="2400" dirty="0"/>
              <a:t>”</a:t>
            </a:r>
          </a:p>
          <a:p>
            <a:endParaRPr lang="en-US" sz="2400" dirty="0"/>
          </a:p>
          <a:p>
            <a:pPr marL="0" indent="0">
              <a:buNone/>
            </a:pPr>
            <a:r>
              <a:rPr lang="en-US" sz="1400" dirty="0"/>
              <a:t>Image: </a:t>
            </a:r>
            <a:r>
              <a:rPr lang="en-US" sz="1400" dirty="0">
                <a:hlinkClick r:id="rId2"/>
              </a:rPr>
              <a:t>http://upload.wikimedia.org/wikipedia/commons/thumb/9/99/Pouring_liquid_mercury_bionerd.jpg/249px-Pouring_liquid_mercury_bionerd.jpghttp://en.wikipedia.org/wiki/Mercury_poisoning</a:t>
            </a:r>
            <a:r>
              <a:rPr lang="en-US" sz="1400" dirty="0"/>
              <a:t> </a:t>
            </a:r>
          </a:p>
        </p:txBody>
      </p:sp>
      <p:pic>
        <p:nvPicPr>
          <p:cNvPr id="49154" name="Picture 2" descr="http://upload.wikimedia.org/wikipedia/commons/thumb/9/99/Pouring_liquid_mercury_bionerd.jpg/249px-Pouring_liquid_mercury_bionerd.jpg"/>
          <p:cNvPicPr>
            <a:picLocks noChangeAspect="1" noChangeArrowheads="1"/>
          </p:cNvPicPr>
          <p:nvPr/>
        </p:nvPicPr>
        <p:blipFill>
          <a:blip r:embed="rId3" cstate="print"/>
          <a:srcRect/>
          <a:stretch>
            <a:fillRect/>
          </a:stretch>
        </p:blipFill>
        <p:spPr bwMode="auto">
          <a:xfrm>
            <a:off x="8989003" y="1651000"/>
            <a:ext cx="2371725" cy="2733676"/>
          </a:xfrm>
          <a:prstGeom prst="rect">
            <a:avLst/>
          </a:prstGeom>
          <a:noFill/>
        </p:spPr>
      </p:pic>
    </p:spTree>
    <p:extLst>
      <p:ext uri="{BB962C8B-B14F-4D97-AF65-F5344CB8AC3E}">
        <p14:creationId xmlns:p14="http://schemas.microsoft.com/office/powerpoint/2010/main" val="19021794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808038"/>
            <a:ext cx="8229600" cy="563562"/>
          </a:xfrm>
        </p:spPr>
        <p:txBody>
          <a:bodyPr>
            <a:normAutofit fontScale="90000"/>
          </a:bodyPr>
          <a:lstStyle/>
          <a:p>
            <a:r>
              <a:rPr lang="en-US" dirty="0"/>
              <a:t>Stationary emissions control</a:t>
            </a:r>
          </a:p>
        </p:txBody>
      </p:sp>
      <p:sp>
        <p:nvSpPr>
          <p:cNvPr id="3" name="Content Placeholder 2"/>
          <p:cNvSpPr>
            <a:spLocks noGrp="1"/>
          </p:cNvSpPr>
          <p:nvPr>
            <p:ph idx="1"/>
          </p:nvPr>
        </p:nvSpPr>
        <p:spPr>
          <a:xfrm>
            <a:off x="1981200" y="1143000"/>
            <a:ext cx="7620000" cy="5257800"/>
          </a:xfrm>
        </p:spPr>
        <p:txBody>
          <a:bodyPr>
            <a:normAutofit/>
          </a:bodyPr>
          <a:lstStyle/>
          <a:p>
            <a:pPr marL="114300" indent="0">
              <a:buNone/>
            </a:pPr>
            <a:endParaRPr lang="en-US" dirty="0"/>
          </a:p>
          <a:p>
            <a:endParaRPr lang="en-US" dirty="0"/>
          </a:p>
          <a:p>
            <a:endParaRPr lang="en-US" dirty="0"/>
          </a:p>
          <a:p>
            <a:endParaRPr lang="en-US" dirty="0"/>
          </a:p>
          <a:p>
            <a:endParaRPr lang="en-US" dirty="0"/>
          </a:p>
          <a:p>
            <a:endParaRPr lang="en-US" dirty="0"/>
          </a:p>
          <a:p>
            <a:pPr>
              <a:buNone/>
            </a:pPr>
            <a:endParaRPr lang="en-US" sz="1400" dirty="0"/>
          </a:p>
          <a:p>
            <a:pPr>
              <a:buNone/>
            </a:pPr>
            <a:endParaRPr lang="en-US" sz="1400" dirty="0"/>
          </a:p>
          <a:p>
            <a:pPr>
              <a:buNone/>
            </a:pPr>
            <a:endParaRPr lang="en-US" sz="1400" dirty="0"/>
          </a:p>
        </p:txBody>
      </p:sp>
      <p:pic>
        <p:nvPicPr>
          <p:cNvPr id="7" name="Picture 6"/>
          <p:cNvPicPr>
            <a:picLocks noChangeAspect="1"/>
          </p:cNvPicPr>
          <p:nvPr/>
        </p:nvPicPr>
        <p:blipFill>
          <a:blip r:embed="rId2"/>
          <a:stretch>
            <a:fillRect/>
          </a:stretch>
        </p:blipFill>
        <p:spPr>
          <a:xfrm>
            <a:off x="1828800" y="1600200"/>
            <a:ext cx="8153400" cy="3048000"/>
          </a:xfrm>
          <a:prstGeom prst="rect">
            <a:avLst/>
          </a:prstGeom>
        </p:spPr>
      </p:pic>
      <p:sp>
        <p:nvSpPr>
          <p:cNvPr id="8" name="Rectangle 7"/>
          <p:cNvSpPr/>
          <p:nvPr/>
        </p:nvSpPr>
        <p:spPr>
          <a:xfrm>
            <a:off x="2514600" y="5029201"/>
            <a:ext cx="7239000" cy="369332"/>
          </a:xfrm>
          <a:prstGeom prst="rect">
            <a:avLst/>
          </a:prstGeom>
        </p:spPr>
        <p:txBody>
          <a:bodyPr wrap="square">
            <a:spAutoFit/>
          </a:bodyPr>
          <a:lstStyle/>
          <a:p>
            <a:r>
              <a:rPr lang="en-US" dirty="0"/>
              <a:t>http://</a:t>
            </a:r>
            <a:r>
              <a:rPr lang="en-US" dirty="0" err="1"/>
              <a:t>www.epa.gov</a:t>
            </a:r>
            <a:r>
              <a:rPr lang="en-US" dirty="0"/>
              <a:t>/</a:t>
            </a:r>
            <a:r>
              <a:rPr lang="en-US" dirty="0" err="1"/>
              <a:t>airmarkt</a:t>
            </a:r>
            <a:r>
              <a:rPr lang="en-US" dirty="0"/>
              <a:t>/</a:t>
            </a:r>
            <a:r>
              <a:rPr lang="en-US" dirty="0" err="1"/>
              <a:t>progsregs</a:t>
            </a:r>
            <a:r>
              <a:rPr lang="en-US" dirty="0"/>
              <a:t>/</a:t>
            </a:r>
            <a:r>
              <a:rPr lang="en-US" dirty="0" err="1"/>
              <a:t>epa-ipm</a:t>
            </a:r>
            <a:r>
              <a:rPr lang="en-US" dirty="0"/>
              <a:t>/docs/v410/Chapter5.pdf</a:t>
            </a:r>
          </a:p>
        </p:txBody>
      </p:sp>
    </p:spTree>
    <p:extLst>
      <p:ext uri="{BB962C8B-B14F-4D97-AF65-F5344CB8AC3E}">
        <p14:creationId xmlns:p14="http://schemas.microsoft.com/office/powerpoint/2010/main" val="21778069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question</a:t>
            </a:r>
          </a:p>
        </p:txBody>
      </p:sp>
      <p:sp>
        <p:nvSpPr>
          <p:cNvPr id="3" name="Content Placeholder 2"/>
          <p:cNvSpPr>
            <a:spLocks noGrp="1"/>
          </p:cNvSpPr>
          <p:nvPr>
            <p:ph idx="1"/>
          </p:nvPr>
        </p:nvSpPr>
        <p:spPr>
          <a:xfrm>
            <a:off x="1064492" y="1975041"/>
            <a:ext cx="9601196" cy="3318936"/>
          </a:xfrm>
        </p:spPr>
        <p:txBody>
          <a:bodyPr/>
          <a:lstStyle/>
          <a:p>
            <a:r>
              <a:rPr lang="en-US" dirty="0"/>
              <a:t>How did replacing incandescent bulbs with  compact fluorescent lamps CFLs (which have trace amounts of Hg) reduce mercury pollution?</a:t>
            </a:r>
          </a:p>
          <a:p>
            <a:endParaRPr lang="en-US" dirty="0"/>
          </a:p>
          <a:p>
            <a:endParaRPr lang="en-US" dirty="0"/>
          </a:p>
        </p:txBody>
      </p:sp>
      <p:pic>
        <p:nvPicPr>
          <p:cNvPr id="91137" name="Picture 1" descr="C:\Users\dkoon\AppData\Local\Microsoft\Windows\Temporary Internet Files\Content.IE5\YU4HGJ49\MC900437323[1].jpg"/>
          <p:cNvPicPr>
            <a:picLocks noChangeAspect="1" noChangeArrowheads="1"/>
          </p:cNvPicPr>
          <p:nvPr/>
        </p:nvPicPr>
        <p:blipFill>
          <a:blip r:embed="rId2" cstate="print"/>
          <a:srcRect/>
          <a:stretch>
            <a:fillRect/>
          </a:stretch>
        </p:blipFill>
        <p:spPr bwMode="auto">
          <a:xfrm>
            <a:off x="7518400" y="3087915"/>
            <a:ext cx="3810000" cy="3058886"/>
          </a:xfrm>
          <a:prstGeom prst="rect">
            <a:avLst/>
          </a:prstGeom>
          <a:noFill/>
        </p:spPr>
      </p:pic>
      <p:pic>
        <p:nvPicPr>
          <p:cNvPr id="91138" name="Picture 2" descr="C:\Users\dkoon\AppData\Local\Microsoft\Windows\Temporary Internet Files\Content.IE5\7A3Z5MZX\MC900410389[1].wmf"/>
          <p:cNvPicPr>
            <a:picLocks noChangeAspect="1" noChangeArrowheads="1"/>
          </p:cNvPicPr>
          <p:nvPr/>
        </p:nvPicPr>
        <p:blipFill>
          <a:blip r:embed="rId3" cstate="print"/>
          <a:srcRect/>
          <a:stretch>
            <a:fillRect/>
          </a:stretch>
        </p:blipFill>
        <p:spPr bwMode="auto">
          <a:xfrm>
            <a:off x="5564910" y="3347521"/>
            <a:ext cx="1575303" cy="2448962"/>
          </a:xfrm>
          <a:prstGeom prst="rect">
            <a:avLst/>
          </a:prstGeom>
          <a:noFill/>
        </p:spPr>
      </p:pic>
      <p:sp>
        <p:nvSpPr>
          <p:cNvPr id="4" name="TextBox 3">
            <a:extLst>
              <a:ext uri="{FF2B5EF4-FFF2-40B4-BE49-F238E27FC236}">
                <a16:creationId xmlns:a16="http://schemas.microsoft.com/office/drawing/2014/main" id="{C5527A00-DC5F-4CAD-9B5B-CE5F0BA0FBC0}"/>
              </a:ext>
            </a:extLst>
          </p:cNvPr>
          <p:cNvSpPr txBox="1"/>
          <p:nvPr/>
        </p:nvSpPr>
        <p:spPr>
          <a:xfrm>
            <a:off x="1064492" y="3278908"/>
            <a:ext cx="3313544" cy="1754326"/>
          </a:xfrm>
          <a:prstGeom prst="rect">
            <a:avLst/>
          </a:prstGeom>
          <a:noFill/>
        </p:spPr>
        <p:txBody>
          <a:bodyPr wrap="square" rtlCol="0">
            <a:spAutoFit/>
          </a:bodyPr>
          <a:lstStyle/>
          <a:p>
            <a:r>
              <a:rPr lang="en-US" dirty="0"/>
              <a:t>CFLs contains very small amount of mercury within the glass tube, EPA estimates that the US is responsible for the release of 103 metric tons of mercury emission/ year </a:t>
            </a:r>
          </a:p>
        </p:txBody>
      </p:sp>
    </p:spTree>
    <p:extLst>
      <p:ext uri="{BB962C8B-B14F-4D97-AF65-F5344CB8AC3E}">
        <p14:creationId xmlns:p14="http://schemas.microsoft.com/office/powerpoint/2010/main" val="39397116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Light bulbs</a:t>
            </a:r>
          </a:p>
        </p:txBody>
      </p:sp>
      <p:pic>
        <p:nvPicPr>
          <p:cNvPr id="5" name="Content Placeholder 4"/>
          <p:cNvPicPr>
            <a:picLocks noGrp="1" noChangeAspect="1"/>
          </p:cNvPicPr>
          <p:nvPr>
            <p:ph idx="1"/>
          </p:nvPr>
        </p:nvPicPr>
        <p:blipFill rotWithShape="1">
          <a:blip r:embed="rId2"/>
          <a:stretch/>
        </p:blipFill>
        <p:spPr>
          <a:xfrm>
            <a:off x="760379" y="2641598"/>
            <a:ext cx="10671242" cy="2099393"/>
          </a:xfrm>
        </p:spPr>
      </p:pic>
      <p:sp>
        <p:nvSpPr>
          <p:cNvPr id="6" name="Rectangle 5"/>
          <p:cNvSpPr/>
          <p:nvPr/>
        </p:nvSpPr>
        <p:spPr>
          <a:xfrm>
            <a:off x="2133600" y="5257801"/>
            <a:ext cx="7162800" cy="646331"/>
          </a:xfrm>
          <a:prstGeom prst="rect">
            <a:avLst/>
          </a:prstGeom>
        </p:spPr>
        <p:txBody>
          <a:bodyPr wrap="square">
            <a:spAutoFit/>
          </a:bodyPr>
          <a:lstStyle/>
          <a:p>
            <a:r>
              <a:rPr lang="en-US" dirty="0"/>
              <a:t>https://</a:t>
            </a:r>
            <a:r>
              <a:rPr lang="en-US" dirty="0" err="1"/>
              <a:t>www.energystar.gov</a:t>
            </a:r>
            <a:r>
              <a:rPr lang="en-US" dirty="0"/>
              <a:t>/</a:t>
            </a:r>
            <a:r>
              <a:rPr lang="en-US" dirty="0" err="1"/>
              <a:t>ia</a:t>
            </a:r>
            <a:r>
              <a:rPr lang="en-US" dirty="0"/>
              <a:t>/partners/promotions/</a:t>
            </a:r>
            <a:r>
              <a:rPr lang="en-US" dirty="0" err="1"/>
              <a:t>change_light</a:t>
            </a:r>
            <a:r>
              <a:rPr lang="en-US" dirty="0"/>
              <a:t>/downloads/</a:t>
            </a:r>
            <a:r>
              <a:rPr lang="en-US" dirty="0" err="1"/>
              <a:t>Fact_Sheet_Mercury.pdf</a:t>
            </a:r>
            <a:endParaRPr lang="en-US" dirty="0"/>
          </a:p>
        </p:txBody>
      </p:sp>
    </p:spTree>
    <p:extLst>
      <p:ext uri="{BB962C8B-B14F-4D97-AF65-F5344CB8AC3E}">
        <p14:creationId xmlns:p14="http://schemas.microsoft.com/office/powerpoint/2010/main" val="7134181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Thermal Pollution</a:t>
            </a:r>
          </a:p>
        </p:txBody>
      </p:sp>
      <p:sp>
        <p:nvSpPr>
          <p:cNvPr id="3" name="Content Placeholder 2"/>
          <p:cNvSpPr>
            <a:spLocks noGrp="1"/>
          </p:cNvSpPr>
          <p:nvPr>
            <p:ph idx="1"/>
          </p:nvPr>
        </p:nvSpPr>
        <p:spPr/>
        <p:txBody>
          <a:bodyPr>
            <a:normAutofit fontScale="92500" lnSpcReduction="10000"/>
          </a:bodyPr>
          <a:lstStyle/>
          <a:p>
            <a:pPr marL="0" indent="0">
              <a:spcBef>
                <a:spcPts val="800"/>
              </a:spcBef>
              <a:spcAft>
                <a:spcPts val="400"/>
              </a:spcAft>
              <a:buNone/>
            </a:pPr>
            <a:endParaRPr lang="en-US" dirty="0"/>
          </a:p>
          <a:p>
            <a:pPr lvl="0">
              <a:spcBef>
                <a:spcPts val="800"/>
              </a:spcBef>
              <a:spcAft>
                <a:spcPts val="400"/>
              </a:spcAft>
            </a:pPr>
            <a:r>
              <a:rPr lang="en-US" dirty="0"/>
              <a:t>Thermal pollution is defined as the addition of unwanted heat to the environment, in particular, to natural waters.</a:t>
            </a:r>
          </a:p>
          <a:p>
            <a:pPr lvl="0">
              <a:spcBef>
                <a:spcPts val="800"/>
              </a:spcBef>
              <a:spcAft>
                <a:spcPts val="400"/>
              </a:spcAft>
            </a:pPr>
            <a:r>
              <a:rPr lang="en-US" dirty="0"/>
              <a:t>The water demands of electrical generating plants account for about 50% of current water usage.</a:t>
            </a:r>
          </a:p>
          <a:p>
            <a:pPr lvl="0">
              <a:spcBef>
                <a:spcPts val="800"/>
              </a:spcBef>
              <a:spcAft>
                <a:spcPts val="400"/>
              </a:spcAft>
            </a:pPr>
            <a:r>
              <a:rPr lang="en-US" dirty="0"/>
              <a:t>The current usage of electrical plants is about 400 billion gallons per day!</a:t>
            </a:r>
          </a:p>
          <a:p>
            <a:pPr lvl="0">
              <a:spcBef>
                <a:spcPts val="800"/>
              </a:spcBef>
              <a:spcAft>
                <a:spcPts val="400"/>
              </a:spcAft>
            </a:pPr>
            <a:r>
              <a:rPr lang="en-US" dirty="0"/>
              <a:t>Fossil- and nuclear-fueled power plants have different impacts on the environment, but one common feature is their emission of waste heat.</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799" y="750336"/>
            <a:ext cx="10058400" cy="1217447"/>
          </a:xfrm>
        </p:spPr>
        <p:txBody>
          <a:bodyPr>
            <a:normAutofit fontScale="90000"/>
          </a:bodyPr>
          <a:lstStyle/>
          <a:p>
            <a:r>
              <a:rPr lang="en-US" dirty="0"/>
              <a:t>Ecological Effects of Thermal Pollution </a:t>
            </a:r>
            <a:br>
              <a:rPr lang="en-US" dirty="0"/>
            </a:br>
            <a:endParaRPr lang="en-US" dirty="0"/>
          </a:p>
        </p:txBody>
      </p:sp>
      <p:sp>
        <p:nvSpPr>
          <p:cNvPr id="3" name="Content Placeholder 2"/>
          <p:cNvSpPr>
            <a:spLocks noGrp="1"/>
          </p:cNvSpPr>
          <p:nvPr>
            <p:ph idx="1"/>
          </p:nvPr>
        </p:nvSpPr>
        <p:spPr/>
        <p:txBody>
          <a:bodyPr>
            <a:normAutofit/>
          </a:bodyPr>
          <a:lstStyle/>
          <a:p>
            <a:pPr marL="0" indent="0">
              <a:spcBef>
                <a:spcPts val="400"/>
              </a:spcBef>
              <a:spcAft>
                <a:spcPts val="400"/>
              </a:spcAft>
              <a:buNone/>
            </a:pPr>
            <a:r>
              <a:rPr lang="en-US" dirty="0"/>
              <a:t>Major impacts on aquatic ecosystems attributable to thermal pollution.</a:t>
            </a:r>
            <a:r>
              <a:rPr lang="en-US" b="1" dirty="0"/>
              <a:t> </a:t>
            </a:r>
            <a:endParaRPr lang="en-US" dirty="0"/>
          </a:p>
          <a:p>
            <a:pPr lvl="0">
              <a:spcBef>
                <a:spcPts val="400"/>
              </a:spcBef>
              <a:spcAft>
                <a:spcPts val="400"/>
              </a:spcAft>
            </a:pPr>
            <a:r>
              <a:rPr lang="en-US" b="1" dirty="0"/>
              <a:t>Aquatic Life:</a:t>
            </a:r>
          </a:p>
          <a:p>
            <a:pPr lvl="1">
              <a:spcBef>
                <a:spcPts val="400"/>
              </a:spcBef>
              <a:spcAft>
                <a:spcPts val="400"/>
              </a:spcAft>
            </a:pPr>
            <a:r>
              <a:rPr lang="en-US" dirty="0"/>
              <a:t>Increased water temperatures lead to various adverse effects.</a:t>
            </a:r>
          </a:p>
          <a:p>
            <a:pPr lvl="1">
              <a:spcBef>
                <a:spcPts val="400"/>
              </a:spcBef>
              <a:spcAft>
                <a:spcPts val="400"/>
              </a:spcAft>
            </a:pPr>
            <a:r>
              <a:rPr lang="en-US" dirty="0"/>
              <a:t>Temperature is one of the most important factors governing the occurrence and behavior of life.</a:t>
            </a:r>
          </a:p>
          <a:p>
            <a:pPr lvl="1">
              <a:spcBef>
                <a:spcPts val="400"/>
              </a:spcBef>
              <a:spcAft>
                <a:spcPts val="400"/>
              </a:spcAft>
            </a:pPr>
            <a:r>
              <a:rPr lang="en-US" dirty="0"/>
              <a:t>Growth and reproduction of fish as a function of water temperature varies among species.</a:t>
            </a:r>
          </a:p>
          <a:p>
            <a:pPr lvl="1">
              <a:spcBef>
                <a:spcPts val="400"/>
              </a:spcBef>
              <a:spcAft>
                <a:spcPts val="400"/>
              </a:spcAft>
            </a:pPr>
            <a:r>
              <a:rPr lang="en-US" dirty="0"/>
              <a:t>For fish, reproduction rates are not necessarily changed in mildly warmer waters.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73245"/>
            <a:ext cx="10058400" cy="1217447"/>
          </a:xfrm>
        </p:spPr>
        <p:txBody>
          <a:bodyPr>
            <a:normAutofit fontScale="90000"/>
          </a:bodyPr>
          <a:lstStyle/>
          <a:p>
            <a:r>
              <a:rPr lang="en-US" dirty="0"/>
              <a:t>Ecological Effects of Thermal Pollution </a:t>
            </a:r>
            <a:br>
              <a:rPr lang="en-US" dirty="0"/>
            </a:br>
            <a:endParaRPr lang="en-US" dirty="0"/>
          </a:p>
        </p:txBody>
      </p:sp>
      <p:sp>
        <p:nvSpPr>
          <p:cNvPr id="3" name="Content Placeholder 2"/>
          <p:cNvSpPr>
            <a:spLocks noGrp="1"/>
          </p:cNvSpPr>
          <p:nvPr>
            <p:ph idx="1"/>
          </p:nvPr>
        </p:nvSpPr>
        <p:spPr>
          <a:xfrm>
            <a:off x="1066800" y="2556932"/>
            <a:ext cx="9829797" cy="3318936"/>
          </a:xfrm>
        </p:spPr>
        <p:txBody>
          <a:bodyPr/>
          <a:lstStyle/>
          <a:p>
            <a:pPr>
              <a:spcBef>
                <a:spcPts val="800"/>
              </a:spcBef>
              <a:spcAft>
                <a:spcPts val="400"/>
              </a:spcAft>
            </a:pPr>
            <a:r>
              <a:rPr lang="en-US" b="1" dirty="0"/>
              <a:t>Lake Processes: Eutrophication</a:t>
            </a:r>
          </a:p>
          <a:p>
            <a:pPr lvl="1">
              <a:spcBef>
                <a:spcPts val="800"/>
              </a:spcBef>
              <a:spcAft>
                <a:spcPts val="400"/>
              </a:spcAft>
            </a:pPr>
            <a:r>
              <a:rPr lang="en-US" dirty="0"/>
              <a:t>Eutrophication is the name given to the process in which a body of water is enriched by the addition of extra nutrients, stimulating the growth of algae.</a:t>
            </a:r>
          </a:p>
          <a:p>
            <a:pPr lvl="1">
              <a:spcBef>
                <a:spcPts val="800"/>
              </a:spcBef>
              <a:spcAft>
                <a:spcPts val="400"/>
              </a:spcAft>
            </a:pPr>
            <a:r>
              <a:rPr lang="en-US" dirty="0"/>
              <a:t>Other permanent changes in aquatic communities on a large scale can be brought about by waste-heat discharges.</a:t>
            </a:r>
          </a:p>
          <a:p>
            <a:pPr lvl="1">
              <a:spcBef>
                <a:spcPts val="800"/>
              </a:spcBef>
              <a:spcAft>
                <a:spcPts val="400"/>
              </a:spcAft>
            </a:pPr>
            <a:r>
              <a:rPr lang="en-US" dirty="0"/>
              <a:t>Heat transfer occurs through the process of convection.</a:t>
            </a:r>
          </a:p>
          <a:p>
            <a:pPr lvl="1">
              <a:spcBef>
                <a:spcPts val="800"/>
              </a:spcBef>
              <a:spcAft>
                <a:spcPts val="400"/>
              </a:spcAft>
            </a:pPr>
            <a:r>
              <a:rPr lang="en-US" dirty="0"/>
              <a:t>Mixing brings up nutrients from the bottom to enhance biological growth in the upper layers and supplies oxygen to the bottom layers.</a:t>
            </a:r>
            <a:endParaRPr lang="en-US" b="1"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Cooling Towers and Ponds</a:t>
            </a:r>
          </a:p>
        </p:txBody>
      </p:sp>
      <p:sp>
        <p:nvSpPr>
          <p:cNvPr id="3" name="Content Placeholder 2"/>
          <p:cNvSpPr>
            <a:spLocks noGrp="1"/>
          </p:cNvSpPr>
          <p:nvPr>
            <p:ph idx="1"/>
          </p:nvPr>
        </p:nvSpPr>
        <p:spPr/>
        <p:txBody>
          <a:bodyPr>
            <a:normAutofit/>
          </a:bodyPr>
          <a:lstStyle/>
          <a:p>
            <a:pPr lvl="0">
              <a:spcBef>
                <a:spcPts val="300"/>
              </a:spcBef>
              <a:spcAft>
                <a:spcPts val="200"/>
              </a:spcAft>
            </a:pPr>
            <a:r>
              <a:rPr lang="en-US" dirty="0"/>
              <a:t>Cooling towers are one of the most common means used to dispose of waste heat without putting it directly into a water system. </a:t>
            </a:r>
          </a:p>
          <a:p>
            <a:pPr lvl="0">
              <a:spcBef>
                <a:spcPts val="300"/>
              </a:spcBef>
              <a:spcAft>
                <a:spcPts val="200"/>
              </a:spcAft>
            </a:pPr>
            <a:r>
              <a:rPr lang="en-US" dirty="0"/>
              <a:t>One of the disadvantages of a wet tower is the possible alteration of local weather.</a:t>
            </a:r>
          </a:p>
          <a:p>
            <a:pPr lvl="0">
              <a:spcBef>
                <a:spcPts val="300"/>
              </a:spcBef>
              <a:spcAft>
                <a:spcPts val="200"/>
              </a:spcAft>
            </a:pPr>
            <a:r>
              <a:rPr lang="en-US" dirty="0"/>
              <a:t>Another cooling device is a closed body of water like a reservoir, called a cooling pond.</a:t>
            </a:r>
          </a:p>
          <a:p>
            <a:pPr lvl="0">
              <a:spcBef>
                <a:spcPts val="300"/>
              </a:spcBef>
              <a:spcAft>
                <a:spcPts val="200"/>
              </a:spcAft>
            </a:pPr>
            <a:r>
              <a:rPr lang="en-US" dirty="0"/>
              <a:t>These artificial lakes are shallow to allow a maximum surface area to volume ratio for good heat loss via evaporation.</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6207A5-5FAE-4561-B06B-07F79359E25B}"/>
              </a:ext>
            </a:extLst>
          </p:cNvPr>
          <p:cNvSpPr>
            <a:spLocks noGrp="1"/>
          </p:cNvSpPr>
          <p:nvPr>
            <p:ph type="ctrTitle"/>
          </p:nvPr>
        </p:nvSpPr>
        <p:spPr/>
        <p:txBody>
          <a:bodyPr/>
          <a:lstStyle/>
          <a:p>
            <a:r>
              <a:rPr lang="en-US" dirty="0"/>
              <a:t>Climate Change: Impacts</a:t>
            </a:r>
          </a:p>
        </p:txBody>
      </p:sp>
    </p:spTree>
    <p:extLst>
      <p:ext uri="{BB962C8B-B14F-4D97-AF65-F5344CB8AC3E}">
        <p14:creationId xmlns:p14="http://schemas.microsoft.com/office/powerpoint/2010/main" val="6846397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Evidence for global warming</a:t>
            </a:r>
            <a:endParaRPr lang="en-US" dirty="0">
              <a:latin typeface="+mj-lt"/>
            </a:endParaRPr>
          </a:p>
        </p:txBody>
      </p:sp>
      <p:sp>
        <p:nvSpPr>
          <p:cNvPr id="3" name="Content Placeholder 2"/>
          <p:cNvSpPr>
            <a:spLocks noGrp="1"/>
          </p:cNvSpPr>
          <p:nvPr>
            <p:ph idx="1"/>
          </p:nvPr>
        </p:nvSpPr>
        <p:spPr/>
        <p:txBody>
          <a:bodyPr>
            <a:normAutofit/>
          </a:bodyPr>
          <a:lstStyle/>
          <a:p>
            <a:pPr marL="0" indent="0">
              <a:buNone/>
            </a:pPr>
            <a:r>
              <a:rPr lang="en-US" dirty="0">
                <a:latin typeface="+mj-lt"/>
              </a:rPr>
              <a:t>The evidence for global warming is found in the rapid recession of glaciers outside the polar areas and a decrease in snow cover in some areas, such as Europe. For more than a century, the World Glacier Monitoring Service and its predecessor organizations have studied fluctuations in glacier mass. Scientists have found that glaciers are currently losing more mass than either Greenland or Antarctic ice sheets. The glaciers shrinking fastest are in central Europe, the Caucasus region, western Canada, the U.S. lower 48 states, New Zealand, and near the tropics, losing more than 1% of their mass each year.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Climate Change: Data</a:t>
            </a:r>
          </a:p>
        </p:txBody>
      </p:sp>
      <p:sp>
        <p:nvSpPr>
          <p:cNvPr id="3" name="Content Placeholder 2"/>
          <p:cNvSpPr>
            <a:spLocks noGrp="1"/>
          </p:cNvSpPr>
          <p:nvPr>
            <p:ph idx="1"/>
          </p:nvPr>
        </p:nvSpPr>
        <p:spPr/>
        <p:txBody>
          <a:bodyPr>
            <a:normAutofit fontScale="92500" lnSpcReduction="10000"/>
          </a:bodyPr>
          <a:lstStyle/>
          <a:p>
            <a:pPr lvl="0"/>
            <a:r>
              <a:rPr lang="en-US" b="1" dirty="0">
                <a:latin typeface="+mj-lt"/>
              </a:rPr>
              <a:t>The twentieth century was the warmest in the past 1000 years</a:t>
            </a:r>
            <a:r>
              <a:rPr lang="en-US" dirty="0">
                <a:latin typeface="+mj-lt"/>
              </a:rPr>
              <a:t>, by far. Furthermore, the years 2016–2020 were the hottest years on record, and 2010–2020 was the hottest decade on record.</a:t>
            </a:r>
          </a:p>
          <a:p>
            <a:pPr lvl="0"/>
            <a:r>
              <a:rPr lang="en-US" dirty="0">
                <a:latin typeface="+mj-lt"/>
              </a:rPr>
              <a:t>Going back about 125 years, the past 10 years had nine of the 10 warmest average global temperatures on record.</a:t>
            </a:r>
          </a:p>
          <a:p>
            <a:pPr lvl="0"/>
            <a:r>
              <a:rPr lang="en-US" b="1" dirty="0">
                <a:latin typeface="+mj-lt"/>
              </a:rPr>
              <a:t>Between 2000 and 2016, the number of people exposed to heat waves increased by about 125 million.</a:t>
            </a:r>
          </a:p>
          <a:p>
            <a:pPr lvl="0"/>
            <a:r>
              <a:rPr lang="en-US" b="1" dirty="0">
                <a:latin typeface="+mj-lt"/>
              </a:rPr>
              <a:t>In 2003, more than 70,000 people died due to heat-related causes </a:t>
            </a:r>
            <a:r>
              <a:rPr lang="en-US" dirty="0">
                <a:latin typeface="+mj-lt"/>
              </a:rPr>
              <a:t>during a single heat wave in Europe.</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Climate Change: Impacts</a:t>
            </a:r>
          </a:p>
        </p:txBody>
      </p:sp>
      <p:sp>
        <p:nvSpPr>
          <p:cNvPr id="3" name="Content Placeholder 2"/>
          <p:cNvSpPr>
            <a:spLocks noGrp="1"/>
          </p:cNvSpPr>
          <p:nvPr>
            <p:ph idx="1"/>
          </p:nvPr>
        </p:nvSpPr>
        <p:spPr/>
        <p:txBody>
          <a:bodyPr>
            <a:normAutofit/>
          </a:bodyPr>
          <a:lstStyle/>
          <a:p>
            <a:r>
              <a:rPr lang="en-US" dirty="0">
                <a:latin typeface="+mj-lt"/>
              </a:rPr>
              <a:t>Global climate change is already observable effects on the global environment:</a:t>
            </a:r>
          </a:p>
          <a:p>
            <a:pPr lvl="1"/>
            <a:r>
              <a:rPr lang="en-US" dirty="0">
                <a:latin typeface="+mj-lt"/>
              </a:rPr>
              <a:t>Glaciers have shrunk</a:t>
            </a:r>
          </a:p>
          <a:p>
            <a:pPr lvl="1"/>
            <a:r>
              <a:rPr lang="en-US" dirty="0">
                <a:latin typeface="+mj-lt"/>
              </a:rPr>
              <a:t>Precipitation patterns have changed</a:t>
            </a:r>
          </a:p>
          <a:p>
            <a:pPr lvl="1"/>
            <a:r>
              <a:rPr lang="en-US" dirty="0">
                <a:latin typeface="+mj-lt"/>
              </a:rPr>
              <a:t>Plant and animal ranges have shifted</a:t>
            </a:r>
          </a:p>
          <a:p>
            <a:r>
              <a:rPr lang="en-US" dirty="0">
                <a:latin typeface="+mj-lt"/>
              </a:rPr>
              <a:t>Things that we depend upon, like water, agriculture, and ecosystems, are experiencing the effects of a changing climate.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Climate Change: Impacts</a:t>
            </a:r>
          </a:p>
        </p:txBody>
      </p:sp>
      <p:sp>
        <p:nvSpPr>
          <p:cNvPr id="3" name="Content Placeholder 2"/>
          <p:cNvSpPr>
            <a:spLocks noGrp="1"/>
          </p:cNvSpPr>
          <p:nvPr>
            <p:ph idx="1"/>
          </p:nvPr>
        </p:nvSpPr>
        <p:spPr/>
        <p:txBody>
          <a:bodyPr>
            <a:normAutofit fontScale="92500" lnSpcReduction="20000"/>
          </a:bodyPr>
          <a:lstStyle/>
          <a:p>
            <a:pPr lvl="0">
              <a:spcBef>
                <a:spcPts val="200"/>
              </a:spcBef>
              <a:spcAft>
                <a:spcPts val="200"/>
              </a:spcAft>
            </a:pPr>
            <a:r>
              <a:rPr lang="en-US" dirty="0">
                <a:latin typeface="+mj-lt"/>
              </a:rPr>
              <a:t>The climatic effects of global warming depend upon the magnitude of the temperature change. </a:t>
            </a:r>
          </a:p>
          <a:p>
            <a:pPr lvl="0">
              <a:spcBef>
                <a:spcPts val="200"/>
              </a:spcBef>
              <a:spcAft>
                <a:spcPts val="200"/>
              </a:spcAft>
            </a:pPr>
            <a:r>
              <a:rPr lang="en-US" dirty="0">
                <a:latin typeface="+mj-lt"/>
              </a:rPr>
              <a:t>A key element in predicting that rise is an understanding of the carbon cycle.</a:t>
            </a:r>
          </a:p>
          <a:p>
            <a:pPr lvl="0">
              <a:spcBef>
                <a:spcPts val="200"/>
              </a:spcBef>
              <a:spcAft>
                <a:spcPts val="200"/>
              </a:spcAft>
            </a:pPr>
            <a:r>
              <a:rPr lang="en-US" dirty="0">
                <a:latin typeface="+mj-lt"/>
              </a:rPr>
              <a:t>Carbon continuously cycles among living creatures, the oceans, the atmosphere, and plants.</a:t>
            </a:r>
          </a:p>
          <a:p>
            <a:pPr lvl="0">
              <a:spcBef>
                <a:spcPts val="200"/>
              </a:spcBef>
              <a:spcAft>
                <a:spcPts val="200"/>
              </a:spcAft>
            </a:pPr>
            <a:r>
              <a:rPr lang="en-US" dirty="0">
                <a:latin typeface="+mj-lt"/>
              </a:rPr>
              <a:t>Carbon is fixed into terrestrial and oceanic plants via photosynthesis.</a:t>
            </a:r>
          </a:p>
          <a:p>
            <a:pPr lvl="0">
              <a:spcBef>
                <a:spcPts val="200"/>
              </a:spcBef>
              <a:spcAft>
                <a:spcPts val="200"/>
              </a:spcAft>
            </a:pPr>
            <a:r>
              <a:rPr lang="en-US" dirty="0">
                <a:latin typeface="+mj-lt"/>
              </a:rPr>
              <a:t>Without human influence, the flow of carbon among the air, plants, and oceans would be roughly balanced.</a:t>
            </a:r>
          </a:p>
          <a:p>
            <a:pPr lvl="0">
              <a:spcBef>
                <a:spcPts val="200"/>
              </a:spcBef>
              <a:spcAft>
                <a:spcPts val="200"/>
              </a:spcAft>
            </a:pPr>
            <a:r>
              <a:rPr lang="en-US" dirty="0">
                <a:latin typeface="+mj-lt"/>
              </a:rPr>
              <a:t>Fossil fuel combustion adds about 9.8 billion tons of carbon per year to the atmosphere.</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856" y="335587"/>
            <a:ext cx="9601196" cy="1303867"/>
          </a:xfrm>
        </p:spPr>
        <p:txBody>
          <a:bodyPr/>
          <a:lstStyle/>
          <a:p>
            <a:r>
              <a:rPr lang="en-US" dirty="0">
                <a:latin typeface="+mj-lt"/>
              </a:rPr>
              <a:t>Climate Change: Impacts</a:t>
            </a:r>
          </a:p>
        </p:txBody>
      </p:sp>
      <p:pic>
        <p:nvPicPr>
          <p:cNvPr id="4098" name="Picture 2" descr="An illustration shows the carbon cycle of the earth. An arrow labeled 0 to 4 per year from some trees on the ground, labeled Deforestation, goes upward, and then turns right. An arrow labeled 6 per year from over a factory and a car, labeled Fossil fuel combustion, goes upward, then right, joining with the first arrow. The point where the two arrows converge has a text reading, 6 to 10 per year in total. A part of the combined arrows goes rightward and has the text, 3 per year, stays in the air. The second part goes downward with the text above it reading, 3 to 7 per year total. This second part gets divided into two more arrows, with one pointing toward some water on the ground with the text above it reading, Absorption by oceans. The second arrow goes rightward and then downward pointing to some trees, with the text above it reading, Absorption by plants. A double-headed arrow over the ocean reads, Natural balance in ocean-atmosphere exchange 90 per year. Another double-headed arrow from above a cluster of trees on the right reads, 110 per year, Natural balance in plant-atmosphere exchange."/>
          <p:cNvPicPr>
            <a:picLocks noGrp="1" noChangeAspect="1" noChangeArrowheads="1"/>
          </p:cNvPicPr>
          <p:nvPr>
            <p:ph sz="half" idx="1"/>
          </p:nvPr>
        </p:nvPicPr>
        <p:blipFill>
          <a:blip r:embed="rId3"/>
          <a:stretch>
            <a:fillRect/>
          </a:stretch>
        </p:blipFill>
        <p:spPr bwMode="auto">
          <a:xfrm>
            <a:off x="2408256" y="1315154"/>
            <a:ext cx="5826243" cy="3566160"/>
          </a:xfrm>
          <a:prstGeom prst="rect">
            <a:avLst/>
          </a:prstGeom>
          <a:noFill/>
          <a:ln w="9525">
            <a:noFill/>
            <a:miter lim="800000"/>
            <a:headEnd/>
            <a:tailEnd/>
          </a:ln>
          <a:effectLst/>
        </p:spPr>
      </p:pic>
      <p:sp>
        <p:nvSpPr>
          <p:cNvPr id="3" name="Content Placeholder 3">
            <a:extLst>
              <a:ext uri="{FF2B5EF4-FFF2-40B4-BE49-F238E27FC236}">
                <a16:creationId xmlns:a16="http://schemas.microsoft.com/office/drawing/2014/main" id="{5AE4D9E1-5CF6-4DDA-B517-F4818E57CB1D}"/>
              </a:ext>
            </a:extLst>
          </p:cNvPr>
          <p:cNvSpPr>
            <a:spLocks noGrp="1"/>
          </p:cNvSpPr>
          <p:nvPr>
            <p:ph sz="half" idx="2"/>
          </p:nvPr>
        </p:nvSpPr>
        <p:spPr>
          <a:xfrm>
            <a:off x="2013734" y="4881314"/>
            <a:ext cx="8424809" cy="1221660"/>
          </a:xfrm>
        </p:spPr>
        <p:txBody>
          <a:bodyPr>
            <a:normAutofit fontScale="85000" lnSpcReduction="10000"/>
          </a:bodyPr>
          <a:lstStyle/>
          <a:p>
            <a:pPr marL="0" indent="0">
              <a:buNone/>
            </a:pPr>
            <a:r>
              <a:rPr lang="en-US" sz="2000" dirty="0">
                <a:latin typeface="+mj-lt"/>
              </a:rPr>
              <a:t>The </a:t>
            </a:r>
            <a:r>
              <a:rPr lang="en-US" sz="2000" b="1" dirty="0">
                <a:latin typeface="+mj-lt"/>
              </a:rPr>
              <a:t>carbon cycle of the earth</a:t>
            </a:r>
            <a:r>
              <a:rPr lang="en-US" sz="2000" dirty="0">
                <a:latin typeface="+mj-lt"/>
              </a:rPr>
              <a:t>, showing flows of carbon among the air, plants, oceans, fossil-fuel combustion, and deforestation. (</a:t>
            </a:r>
            <a:r>
              <a:rPr lang="en-US" sz="2000" b="1" dirty="0">
                <a:latin typeface="+mj-lt"/>
              </a:rPr>
              <a:t>Emissions in billions of tons per year.) </a:t>
            </a:r>
            <a:r>
              <a:rPr lang="en-US" sz="2000" dirty="0">
                <a:latin typeface="+mj-lt"/>
              </a:rPr>
              <a:t>Without human influence, the flows of carbon among the air, plants, and oceans would be roughly balanced.</a:t>
            </a:r>
          </a:p>
          <a:p>
            <a:pPr marL="0" indent="0">
              <a:buNone/>
            </a:pPr>
            <a:r>
              <a:rPr lang="en-US" sz="2000" dirty="0">
                <a:latin typeface="+mj-lt"/>
              </a:rPr>
              <a:t>(Source: Electric Power Research Institute Journal)</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Climate Change: Impacts</a:t>
            </a:r>
          </a:p>
        </p:txBody>
      </p:sp>
      <p:sp>
        <p:nvSpPr>
          <p:cNvPr id="3" name="Content Placeholder 2"/>
          <p:cNvSpPr>
            <a:spLocks noGrp="1"/>
          </p:cNvSpPr>
          <p:nvPr>
            <p:ph idx="1"/>
          </p:nvPr>
        </p:nvSpPr>
        <p:spPr/>
        <p:txBody>
          <a:bodyPr>
            <a:normAutofit fontScale="92500" lnSpcReduction="10000"/>
          </a:bodyPr>
          <a:lstStyle/>
          <a:p>
            <a:pPr>
              <a:spcBef>
                <a:spcPts val="600"/>
              </a:spcBef>
              <a:spcAft>
                <a:spcPts val="400"/>
              </a:spcAft>
            </a:pPr>
            <a:r>
              <a:rPr lang="en-US" dirty="0">
                <a:latin typeface="+mj-lt"/>
              </a:rPr>
              <a:t>About half of this carbon is absorbed by the oceans and by plants, while the other half remains in the atmosphere.</a:t>
            </a:r>
          </a:p>
          <a:p>
            <a:pPr>
              <a:spcBef>
                <a:spcPts val="600"/>
              </a:spcBef>
              <a:spcAft>
                <a:spcPts val="400"/>
              </a:spcAft>
            </a:pPr>
            <a:r>
              <a:rPr lang="en-US" dirty="0">
                <a:latin typeface="+mj-lt"/>
              </a:rPr>
              <a:t>The carbon added to our atmosphere by the results of deforestation—burning and decay—is estimated to be about 1 to 2 billion tons per year.</a:t>
            </a:r>
          </a:p>
          <a:p>
            <a:pPr>
              <a:spcBef>
                <a:spcPts val="600"/>
              </a:spcBef>
              <a:spcAft>
                <a:spcPts val="400"/>
              </a:spcAft>
            </a:pPr>
            <a:r>
              <a:rPr lang="en-US" dirty="0">
                <a:latin typeface="+mj-lt"/>
              </a:rPr>
              <a:t>Much of the uncertainty associated with predictions of warming trends depends on an understanding of the sizes of various feedbacks.</a:t>
            </a:r>
          </a:p>
          <a:p>
            <a:pPr>
              <a:spcBef>
                <a:spcPts val="600"/>
              </a:spcBef>
              <a:spcAft>
                <a:spcPts val="400"/>
              </a:spcAft>
            </a:pPr>
            <a:r>
              <a:rPr lang="en-US" dirty="0">
                <a:latin typeface="+mj-lt"/>
              </a:rPr>
              <a:t>The effects of global warming will not be felt equally around the world.</a:t>
            </a:r>
          </a:p>
          <a:p>
            <a:pPr>
              <a:spcBef>
                <a:spcPts val="600"/>
              </a:spcBef>
              <a:spcAft>
                <a:spcPts val="400"/>
              </a:spcAft>
            </a:pPr>
            <a:r>
              <a:rPr lang="en-US" dirty="0">
                <a:latin typeface="+mj-lt"/>
              </a:rPr>
              <a:t>Differences from region to region could be both in the magnitude and in the rate of climate change.</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020" y="386950"/>
            <a:ext cx="9601196" cy="1303867"/>
          </a:xfrm>
        </p:spPr>
        <p:txBody>
          <a:bodyPr/>
          <a:lstStyle/>
          <a:p>
            <a:r>
              <a:rPr lang="en-US" dirty="0">
                <a:latin typeface="+mj-lt"/>
              </a:rPr>
              <a:t>Climate Change: Impacts</a:t>
            </a:r>
          </a:p>
        </p:txBody>
      </p:sp>
      <p:pic>
        <p:nvPicPr>
          <p:cNvPr id="5122" name="Picture 2" descr="An illustration shows potential feedback to global warming, with callouts pointing to different parts of the earth. The feedback from different locations is as follows: From the north central Canada: Warming: Glacial retreat decreases reflectivity of poles; From north Canada: Warming: Polar thawing speeds decay and release of carbon now held in permafrost; From north east Canada: Cooling: Plants grow faster in a high-C O 2 atmosphere and absorb more carbon; From north east South America: Cooling: Deforestation makes tropics more reflective; From north central South America: Warming: Deforestation releases additional C O 2; From southern Pacific Ocean: Cooling: Rising humidity leads to increased cloud cover; From the ocean to the south west of Central America: Warming: Temperature rise evaporates more water and raises humidity; From the center of the Pacific Ocean: Warming: As oceans warm, their capacity to hold dissolved C O 2 diminishes; From the Pacific ocean: Warming: Faster temperature rise in high latitudes reduces the temperature differential between the equator and poles, stalls ocean currents, and reduces the pumping of C O 2 to the deep ocean."/>
          <p:cNvPicPr>
            <a:picLocks noGrp="1" noChangeAspect="1" noChangeArrowheads="1"/>
          </p:cNvPicPr>
          <p:nvPr>
            <p:ph sz="half" idx="1"/>
          </p:nvPr>
        </p:nvPicPr>
        <p:blipFill>
          <a:blip r:embed="rId3"/>
          <a:stretch>
            <a:fillRect/>
          </a:stretch>
        </p:blipFill>
        <p:spPr bwMode="auto">
          <a:xfrm>
            <a:off x="5559159" y="1634066"/>
            <a:ext cx="5117092" cy="4836984"/>
          </a:xfrm>
          <a:prstGeom prst="rect">
            <a:avLst/>
          </a:prstGeom>
          <a:noFill/>
          <a:ln w="9525">
            <a:noFill/>
            <a:miter lim="800000"/>
            <a:headEnd/>
            <a:tailEnd/>
          </a:ln>
          <a:effectLst/>
        </p:spPr>
      </p:pic>
      <p:sp>
        <p:nvSpPr>
          <p:cNvPr id="3" name="Content Placeholder 3">
            <a:extLst>
              <a:ext uri="{FF2B5EF4-FFF2-40B4-BE49-F238E27FC236}">
                <a16:creationId xmlns:a16="http://schemas.microsoft.com/office/drawing/2014/main" id="{A5E768F8-E081-477E-8217-2C9BDF0F3EC3}"/>
              </a:ext>
            </a:extLst>
          </p:cNvPr>
          <p:cNvSpPr>
            <a:spLocks noGrp="1"/>
          </p:cNvSpPr>
          <p:nvPr>
            <p:ph sz="half" idx="2"/>
          </p:nvPr>
        </p:nvSpPr>
        <p:spPr>
          <a:xfrm>
            <a:off x="838738" y="3632124"/>
            <a:ext cx="3353439" cy="2243744"/>
          </a:xfrm>
        </p:spPr>
        <p:txBody>
          <a:bodyPr>
            <a:normAutofit fontScale="92500" lnSpcReduction="20000"/>
          </a:bodyPr>
          <a:lstStyle/>
          <a:p>
            <a:pPr marL="0" indent="0">
              <a:buNone/>
            </a:pPr>
            <a:r>
              <a:rPr lang="en-US" sz="2000" dirty="0">
                <a:latin typeface="+mj-lt"/>
              </a:rPr>
              <a:t>Potential feedbacks to global warming. Positive feedbacks are expected to increase the warming, while negative feedbacks will probably have a cooling effect.</a:t>
            </a:r>
          </a:p>
          <a:p>
            <a:pPr marL="0" indent="0">
              <a:buNone/>
            </a:pPr>
            <a:r>
              <a:rPr lang="en-US" sz="2000" dirty="0">
                <a:latin typeface="+mj-lt"/>
              </a:rPr>
              <a:t>Source: Electric Power Research Institute Journal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Climate Change: Impacts</a:t>
            </a:r>
          </a:p>
        </p:txBody>
      </p:sp>
      <p:sp>
        <p:nvSpPr>
          <p:cNvPr id="3" name="Content Placeholder 2"/>
          <p:cNvSpPr>
            <a:spLocks noGrp="1"/>
          </p:cNvSpPr>
          <p:nvPr>
            <p:ph idx="1"/>
          </p:nvPr>
        </p:nvSpPr>
        <p:spPr/>
        <p:txBody>
          <a:bodyPr>
            <a:normAutofit lnSpcReduction="10000"/>
          </a:bodyPr>
          <a:lstStyle/>
          <a:p>
            <a:pPr lvl="0"/>
            <a:r>
              <a:rPr lang="en-US" dirty="0">
                <a:latin typeface="+mj-lt"/>
              </a:rPr>
              <a:t>A study of the Arctic has found glaciers there to be retreating and permafrost to be thawing.</a:t>
            </a:r>
          </a:p>
          <a:p>
            <a:pPr lvl="0"/>
            <a:r>
              <a:rPr lang="en-US" dirty="0">
                <a:latin typeface="+mj-lt"/>
              </a:rPr>
              <a:t>This thawing can release methane gas—and even more potent greenhouse gas—that is trapped there.</a:t>
            </a:r>
          </a:p>
          <a:p>
            <a:pPr lvl="0"/>
            <a:r>
              <a:rPr lang="en-US" dirty="0">
                <a:latin typeface="+mj-lt"/>
              </a:rPr>
              <a:t>Due to positive feedback mechanisms, the Arctic is expected to warm more rapidly than other regions, as much as four times as fast.</a:t>
            </a:r>
          </a:p>
          <a:p>
            <a:pPr lvl="0"/>
            <a:r>
              <a:rPr lang="en-US" dirty="0">
                <a:latin typeface="+mj-lt"/>
              </a:rPr>
              <a:t>Over the past 30 years, the Arctic has warmed at roughly twice the rate the entire planet has warmed.</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n>
                  <a:noFill/>
                </a:ln>
                <a:solidFill>
                  <a:prstClr val="black">
                    <a:lumMod val="85000"/>
                    <a:lumOff val="15000"/>
                  </a:prstClr>
                </a:solidFill>
                <a:ea typeface="+mn-ea"/>
                <a:cs typeface="+mn-cs"/>
              </a:rPr>
              <a:t>Implications of the warming trend</a:t>
            </a:r>
            <a:endParaRPr lang="en-US" sz="3600" dirty="0">
              <a:latin typeface="+mj-lt"/>
            </a:endParaRPr>
          </a:p>
        </p:txBody>
      </p:sp>
      <p:sp>
        <p:nvSpPr>
          <p:cNvPr id="3" name="Content Placeholder 2"/>
          <p:cNvSpPr>
            <a:spLocks noGrp="1"/>
          </p:cNvSpPr>
          <p:nvPr>
            <p:ph idx="1"/>
          </p:nvPr>
        </p:nvSpPr>
        <p:spPr/>
        <p:txBody>
          <a:bodyPr>
            <a:normAutofit lnSpcReduction="10000"/>
          </a:bodyPr>
          <a:lstStyle/>
          <a:p>
            <a:pPr marL="0" indent="0">
              <a:buNone/>
            </a:pPr>
            <a:r>
              <a:rPr lang="en-US" dirty="0">
                <a:latin typeface="+mj-lt"/>
              </a:rPr>
              <a:t>List some potential implications of the warming trend.</a:t>
            </a:r>
          </a:p>
          <a:p>
            <a:pPr marL="457200" lvl="0" indent="-457200">
              <a:spcBef>
                <a:spcPts val="2400"/>
              </a:spcBef>
              <a:buFont typeface="+mj-lt"/>
              <a:buAutoNum type="arabicPeriod"/>
            </a:pPr>
            <a:r>
              <a:rPr lang="en-US" dirty="0">
                <a:latin typeface="+mj-lt"/>
              </a:rPr>
              <a:t>Increased global temperatures have caused significant melting of the ice sheets and glaciers.</a:t>
            </a:r>
          </a:p>
          <a:p>
            <a:pPr marL="457200" lvl="0" indent="-457200">
              <a:buFont typeface="+mj-lt"/>
              <a:buAutoNum type="arabicPeriod"/>
            </a:pPr>
            <a:r>
              <a:rPr lang="en-US" dirty="0">
                <a:latin typeface="+mj-lt"/>
              </a:rPr>
              <a:t>Changes in precipitation and altered storm patterns could have serious effects on agriculture.</a:t>
            </a:r>
          </a:p>
          <a:p>
            <a:pPr marL="457200" lvl="0" indent="-457200">
              <a:buFont typeface="+mj-lt"/>
              <a:buAutoNum type="arabicPeriod"/>
            </a:pPr>
            <a:r>
              <a:rPr lang="en-US" dirty="0">
                <a:latin typeface="+mj-lt"/>
              </a:rPr>
              <a:t>A few degrees warmer might seem nicer in the middle of winter, but summer days could become unbearable.</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mj-lt"/>
              </a:rPr>
              <a:t>Climate Change: Mitigation and Adaptation</a:t>
            </a:r>
          </a:p>
        </p:txBody>
      </p:sp>
      <p:sp>
        <p:nvSpPr>
          <p:cNvPr id="3" name="Content Placeholder 2"/>
          <p:cNvSpPr>
            <a:spLocks noGrp="1"/>
          </p:cNvSpPr>
          <p:nvPr>
            <p:ph idx="1"/>
          </p:nvPr>
        </p:nvSpPr>
        <p:spPr/>
        <p:txBody>
          <a:bodyPr>
            <a:normAutofit lnSpcReduction="10000"/>
          </a:bodyPr>
          <a:lstStyle/>
          <a:p>
            <a:pPr marL="0" indent="0">
              <a:spcBef>
                <a:spcPts val="200"/>
              </a:spcBef>
              <a:spcAft>
                <a:spcPts val="200"/>
              </a:spcAft>
              <a:buNone/>
            </a:pPr>
            <a:r>
              <a:rPr lang="en-US" dirty="0">
                <a:latin typeface="+mj-lt"/>
              </a:rPr>
              <a:t>the processes of adjusting to the current and future effects of climate change.</a:t>
            </a:r>
          </a:p>
          <a:p>
            <a:pPr>
              <a:spcBef>
                <a:spcPts val="200"/>
              </a:spcBef>
              <a:spcAft>
                <a:spcPts val="200"/>
              </a:spcAft>
            </a:pPr>
            <a:r>
              <a:rPr lang="en-US" dirty="0">
                <a:latin typeface="+mj-lt"/>
              </a:rPr>
              <a:t>Energy policy is certainly one area in which changes can be made to reduce CO</a:t>
            </a:r>
            <a:r>
              <a:rPr lang="en-US" baseline="-25000" dirty="0">
                <a:latin typeface="+mj-lt"/>
              </a:rPr>
              <a:t>2</a:t>
            </a:r>
            <a:r>
              <a:rPr lang="en-US" dirty="0">
                <a:latin typeface="+mj-lt"/>
              </a:rPr>
              <a:t> and methane emissions.</a:t>
            </a:r>
          </a:p>
          <a:p>
            <a:pPr>
              <a:spcBef>
                <a:spcPts val="200"/>
              </a:spcBef>
              <a:spcAft>
                <a:spcPts val="200"/>
              </a:spcAft>
            </a:pPr>
            <a:r>
              <a:rPr lang="en-US" dirty="0">
                <a:latin typeface="+mj-lt"/>
              </a:rPr>
              <a:t>Greater emphasis on energy conservation, economic incentives, renewable-energy technologies, and nuclear power are a few of the options.</a:t>
            </a:r>
          </a:p>
          <a:p>
            <a:pPr>
              <a:spcBef>
                <a:spcPts val="200"/>
              </a:spcBef>
              <a:spcAft>
                <a:spcPts val="200"/>
              </a:spcAft>
            </a:pPr>
            <a:r>
              <a:rPr lang="en-US" dirty="0">
                <a:latin typeface="+mj-lt"/>
              </a:rPr>
              <a:t>Natural gas-fired electricity produces about 60% less CO</a:t>
            </a:r>
            <a:r>
              <a:rPr lang="en-US" baseline="-25000" dirty="0">
                <a:latin typeface="+mj-lt"/>
              </a:rPr>
              <a:t>2</a:t>
            </a:r>
            <a:r>
              <a:rPr lang="en-US" dirty="0">
                <a:latin typeface="+mj-lt"/>
              </a:rPr>
              <a:t> per kWh generated than coal.</a:t>
            </a:r>
          </a:p>
          <a:p>
            <a:pPr>
              <a:spcBef>
                <a:spcPts val="200"/>
              </a:spcBef>
              <a:spcAft>
                <a:spcPts val="200"/>
              </a:spcAft>
            </a:pPr>
            <a:r>
              <a:rPr lang="en-US" dirty="0">
                <a:latin typeface="+mj-lt"/>
              </a:rPr>
              <a:t>Increased energy efficiency will also cut down on emissions while allowing us to maintain the same level of activity.</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1314" y="289405"/>
            <a:ext cx="9601196" cy="1303867"/>
          </a:xfrm>
        </p:spPr>
        <p:txBody>
          <a:bodyPr>
            <a:normAutofit fontScale="90000"/>
          </a:bodyPr>
          <a:lstStyle/>
          <a:p>
            <a:r>
              <a:rPr lang="en-US" dirty="0">
                <a:latin typeface="+mj-lt"/>
              </a:rPr>
              <a:t>Climate Change: Mitigation and Adaptation</a:t>
            </a:r>
          </a:p>
        </p:txBody>
      </p:sp>
      <p:graphicFrame>
        <p:nvGraphicFramePr>
          <p:cNvPr id="4" name="Content Placeholder 2"/>
          <p:cNvGraphicFramePr>
            <a:graphicFrameLocks noGrp="1"/>
          </p:cNvGraphicFramePr>
          <p:nvPr>
            <p:ph sz="half" idx="1"/>
            <p:extLst>
              <p:ext uri="{D42A27DB-BD31-4B8C-83A1-F6EECF244321}">
                <p14:modId xmlns:p14="http://schemas.microsoft.com/office/powerpoint/2010/main" val="2452797923"/>
              </p:ext>
            </p:extLst>
          </p:nvPr>
        </p:nvGraphicFramePr>
        <p:xfrm>
          <a:off x="1295400" y="1730500"/>
          <a:ext cx="9601200" cy="3587759"/>
        </p:xfrm>
        <a:graphic>
          <a:graphicData uri="http://schemas.openxmlformats.org/drawingml/2006/table">
            <a:tbl>
              <a:tblPr firstRow="1" bandRow="1">
                <a:tableStyleId>{F5AB1C69-6EDB-4FF4-983F-18BD219EF322}</a:tableStyleId>
              </a:tblPr>
              <a:tblGrid>
                <a:gridCol w="3200400">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gridCol w="3200400">
                  <a:extLst>
                    <a:ext uri="{9D8B030D-6E8A-4147-A177-3AD203B41FA5}">
                      <a16:colId xmlns:a16="http://schemas.microsoft.com/office/drawing/2014/main" val="20002"/>
                    </a:ext>
                  </a:extLst>
                </a:gridCol>
              </a:tblGrid>
              <a:tr h="550882">
                <a:tc>
                  <a:txBody>
                    <a:bodyPr/>
                    <a:lstStyle/>
                    <a:p>
                      <a:pPr algn="l"/>
                      <a:r>
                        <a:rPr lang="en-US" sz="2000" dirty="0">
                          <a:solidFill>
                            <a:srgbClr val="000000"/>
                          </a:solidFill>
                        </a:rPr>
                        <a:t>Use</a:t>
                      </a:r>
                    </a:p>
                  </a:txBody>
                  <a:tcPr marL="45087" marR="45087">
                    <a:solidFill>
                      <a:schemeClr val="accent3">
                        <a:lumMod val="60000"/>
                        <a:lumOff val="40000"/>
                      </a:schemeClr>
                    </a:solidFill>
                  </a:tcPr>
                </a:tc>
                <a:tc>
                  <a:txBody>
                    <a:bodyPr/>
                    <a:lstStyle/>
                    <a:p>
                      <a:pPr algn="l"/>
                      <a:r>
                        <a:rPr lang="en-US" sz="2000" dirty="0">
                          <a:solidFill>
                            <a:srgbClr val="000000"/>
                          </a:solidFill>
                        </a:rPr>
                        <a:t>Basis</a:t>
                      </a:r>
                    </a:p>
                  </a:txBody>
                  <a:tcPr marL="45087" marR="45087">
                    <a:solidFill>
                      <a:schemeClr val="accent3">
                        <a:lumMod val="60000"/>
                        <a:lumOff val="40000"/>
                      </a:schemeClr>
                    </a:solidFill>
                  </a:tcPr>
                </a:tc>
                <a:tc>
                  <a:txBody>
                    <a:bodyPr/>
                    <a:lstStyle/>
                    <a:p>
                      <a:pPr algn="l"/>
                      <a:r>
                        <a:rPr lang="en-US" sz="2000" dirty="0">
                          <a:solidFill>
                            <a:srgbClr val="000000"/>
                          </a:solidFill>
                        </a:rPr>
                        <a:t>CO</a:t>
                      </a:r>
                      <a:r>
                        <a:rPr lang="en-US" sz="2000" baseline="-25000" dirty="0">
                          <a:solidFill>
                            <a:srgbClr val="000000"/>
                          </a:solidFill>
                        </a:rPr>
                        <a:t>2</a:t>
                      </a:r>
                      <a:r>
                        <a:rPr lang="en-US" sz="2000" baseline="0" dirty="0">
                          <a:solidFill>
                            <a:srgbClr val="000000"/>
                          </a:solidFill>
                        </a:rPr>
                        <a:t> Emissions (</a:t>
                      </a:r>
                      <a:r>
                        <a:rPr lang="en-US" sz="2000" baseline="0" dirty="0">
                          <a:solidFill>
                            <a:schemeClr val="accent3">
                              <a:lumMod val="50000"/>
                            </a:schemeClr>
                          </a:solidFill>
                        </a:rPr>
                        <a:t>lb)</a:t>
                      </a:r>
                      <a:endParaRPr lang="en-US" sz="2000" dirty="0">
                        <a:solidFill>
                          <a:schemeClr val="accent3">
                            <a:lumMod val="50000"/>
                          </a:schemeClr>
                        </a:solidFill>
                      </a:endParaRPr>
                    </a:p>
                  </a:txBody>
                  <a:tcPr marL="45087" marR="45087">
                    <a:solidFill>
                      <a:schemeClr val="accent3">
                        <a:lumMod val="60000"/>
                        <a:lumOff val="40000"/>
                      </a:schemeClr>
                    </a:solidFill>
                  </a:tcPr>
                </a:tc>
                <a:extLst>
                  <a:ext uri="{0D108BD9-81ED-4DB2-BD59-A6C34878D82A}">
                    <a16:rowId xmlns:a16="http://schemas.microsoft.com/office/drawing/2014/main" val="10000"/>
                  </a:ext>
                </a:extLst>
              </a:tr>
              <a:tr h="947248">
                <a:tc>
                  <a:txBody>
                    <a:bodyPr/>
                    <a:lstStyle/>
                    <a:p>
                      <a:pPr algn="l"/>
                      <a:r>
                        <a:rPr lang="en-US" sz="2000" dirty="0">
                          <a:solidFill>
                            <a:srgbClr val="000000"/>
                          </a:solidFill>
                        </a:rPr>
                        <a:t>Car</a:t>
                      </a:r>
                    </a:p>
                  </a:txBody>
                  <a:tcPr marL="45087" marR="45087">
                    <a:solidFill>
                      <a:schemeClr val="accent3">
                        <a:lumMod val="60000"/>
                        <a:lumOff val="40000"/>
                      </a:schemeClr>
                    </a:solidFill>
                  </a:tcPr>
                </a:tc>
                <a:tc>
                  <a:txBody>
                    <a:bodyPr/>
                    <a:lstStyle/>
                    <a:p>
                      <a:pPr algn="l"/>
                      <a:r>
                        <a:rPr lang="en-US" sz="2000" dirty="0">
                          <a:solidFill>
                            <a:srgbClr val="000000"/>
                          </a:solidFill>
                        </a:rPr>
                        <a:t>Per gallon</a:t>
                      </a:r>
                    </a:p>
                  </a:txBody>
                  <a:tcPr marL="45087" marR="45087">
                    <a:solidFill>
                      <a:schemeClr val="accent3">
                        <a:lumMod val="60000"/>
                        <a:lumOff val="40000"/>
                      </a:schemeClr>
                    </a:solidFill>
                  </a:tcPr>
                </a:tc>
                <a:tc>
                  <a:txBody>
                    <a:bodyPr/>
                    <a:lstStyle/>
                    <a:p>
                      <a:pPr algn="ctr"/>
                      <a:r>
                        <a:rPr lang="en-US" sz="2000" dirty="0">
                          <a:solidFill>
                            <a:srgbClr val="000000"/>
                          </a:solidFill>
                        </a:rPr>
                        <a:t>20</a:t>
                      </a:r>
                    </a:p>
                  </a:txBody>
                  <a:tcPr marL="45087" marR="45087">
                    <a:solidFill>
                      <a:schemeClr val="accent3">
                        <a:lumMod val="60000"/>
                        <a:lumOff val="40000"/>
                      </a:schemeClr>
                    </a:solidFill>
                  </a:tcPr>
                </a:tc>
                <a:extLst>
                  <a:ext uri="{0D108BD9-81ED-4DB2-BD59-A6C34878D82A}">
                    <a16:rowId xmlns:a16="http://schemas.microsoft.com/office/drawing/2014/main" val="10001"/>
                  </a:ext>
                </a:extLst>
              </a:tr>
              <a:tr h="696543">
                <a:tc>
                  <a:txBody>
                    <a:bodyPr/>
                    <a:lstStyle/>
                    <a:p>
                      <a:pPr algn="l"/>
                      <a:r>
                        <a:rPr lang="en-US" sz="2000" dirty="0">
                          <a:solidFill>
                            <a:srgbClr val="000000"/>
                          </a:solidFill>
                        </a:rPr>
                        <a:t>Electricity</a:t>
                      </a:r>
                    </a:p>
                  </a:txBody>
                  <a:tcPr marL="45087" marR="45087">
                    <a:solidFill>
                      <a:schemeClr val="accent3">
                        <a:lumMod val="60000"/>
                        <a:lumOff val="40000"/>
                      </a:schemeClr>
                    </a:solidFill>
                  </a:tcPr>
                </a:tc>
                <a:tc>
                  <a:txBody>
                    <a:bodyPr/>
                    <a:lstStyle/>
                    <a:p>
                      <a:pPr algn="l"/>
                      <a:r>
                        <a:rPr lang="en-US" sz="2000" dirty="0">
                          <a:solidFill>
                            <a:srgbClr val="000000"/>
                          </a:solidFill>
                        </a:rPr>
                        <a:t>Per kWh (using coal)</a:t>
                      </a:r>
                    </a:p>
                  </a:txBody>
                  <a:tcPr marL="45087" marR="45087">
                    <a:solidFill>
                      <a:schemeClr val="accent3">
                        <a:lumMod val="60000"/>
                        <a:lumOff val="40000"/>
                      </a:schemeClr>
                    </a:solidFill>
                  </a:tcPr>
                </a:tc>
                <a:tc>
                  <a:txBody>
                    <a:bodyPr/>
                    <a:lstStyle/>
                    <a:p>
                      <a:pPr algn="ctr"/>
                      <a:r>
                        <a:rPr lang="en-US" sz="2000" dirty="0">
                          <a:solidFill>
                            <a:srgbClr val="000000"/>
                          </a:solidFill>
                        </a:rPr>
                        <a:t>2</a:t>
                      </a:r>
                    </a:p>
                  </a:txBody>
                  <a:tcPr marL="45087" marR="45087">
                    <a:solidFill>
                      <a:schemeClr val="accent3">
                        <a:lumMod val="60000"/>
                        <a:lumOff val="40000"/>
                      </a:schemeClr>
                    </a:solidFill>
                  </a:tcPr>
                </a:tc>
                <a:extLst>
                  <a:ext uri="{0D108BD9-81ED-4DB2-BD59-A6C34878D82A}">
                    <a16:rowId xmlns:a16="http://schemas.microsoft.com/office/drawing/2014/main" val="10002"/>
                  </a:ext>
                </a:extLst>
              </a:tr>
              <a:tr h="696543">
                <a:tc>
                  <a:txBody>
                    <a:bodyPr/>
                    <a:lstStyle/>
                    <a:p>
                      <a:pPr algn="l"/>
                      <a:r>
                        <a:rPr lang="en-US" sz="2000" dirty="0">
                          <a:solidFill>
                            <a:srgbClr val="000000"/>
                          </a:solidFill>
                        </a:rPr>
                        <a:t>Natural gas</a:t>
                      </a:r>
                    </a:p>
                  </a:txBody>
                  <a:tcPr marL="45087" marR="45087">
                    <a:solidFill>
                      <a:schemeClr val="accent3">
                        <a:lumMod val="60000"/>
                        <a:lumOff val="40000"/>
                      </a:schemeClr>
                    </a:solidFill>
                  </a:tcPr>
                </a:tc>
                <a:tc>
                  <a:txBody>
                    <a:bodyPr/>
                    <a:lstStyle/>
                    <a:p>
                      <a:pPr algn="l"/>
                      <a:r>
                        <a:rPr lang="en-US" sz="2000" dirty="0">
                          <a:solidFill>
                            <a:srgbClr val="000000"/>
                          </a:solidFill>
                        </a:rPr>
                        <a:t>Per kWh</a:t>
                      </a:r>
                    </a:p>
                  </a:txBody>
                  <a:tcPr marL="45087" marR="45087">
                    <a:solidFill>
                      <a:schemeClr val="accent3">
                        <a:lumMod val="60000"/>
                        <a:lumOff val="40000"/>
                      </a:schemeClr>
                    </a:solidFill>
                  </a:tcPr>
                </a:tc>
                <a:tc>
                  <a:txBody>
                    <a:bodyPr/>
                    <a:lstStyle/>
                    <a:p>
                      <a:pPr algn="ctr"/>
                      <a:r>
                        <a:rPr lang="en-US" sz="2000" dirty="0">
                          <a:solidFill>
                            <a:srgbClr val="000000"/>
                          </a:solidFill>
                        </a:rPr>
                        <a:t>0.90</a:t>
                      </a:r>
                    </a:p>
                  </a:txBody>
                  <a:tcPr marL="45087" marR="45087">
                    <a:solidFill>
                      <a:schemeClr val="accent3">
                        <a:lumMod val="60000"/>
                        <a:lumOff val="40000"/>
                      </a:schemeClr>
                    </a:solidFill>
                  </a:tcPr>
                </a:tc>
                <a:extLst>
                  <a:ext uri="{0D108BD9-81ED-4DB2-BD59-A6C34878D82A}">
                    <a16:rowId xmlns:a16="http://schemas.microsoft.com/office/drawing/2014/main" val="10003"/>
                  </a:ext>
                </a:extLst>
              </a:tr>
              <a:tr h="696543">
                <a:tc>
                  <a:txBody>
                    <a:bodyPr/>
                    <a:lstStyle/>
                    <a:p>
                      <a:pPr algn="l"/>
                      <a:r>
                        <a:rPr lang="en-US" sz="2000" dirty="0">
                          <a:solidFill>
                            <a:srgbClr val="000000"/>
                          </a:solidFill>
                        </a:rPr>
                        <a:t>Electricity in U.S.</a:t>
                      </a:r>
                    </a:p>
                  </a:txBody>
                  <a:tcPr marL="45087" marR="45087">
                    <a:solidFill>
                      <a:schemeClr val="accent3">
                        <a:lumMod val="60000"/>
                        <a:lumOff val="40000"/>
                      </a:schemeClr>
                    </a:solidFill>
                  </a:tcPr>
                </a:tc>
                <a:tc>
                  <a:txBody>
                    <a:bodyPr/>
                    <a:lstStyle/>
                    <a:p>
                      <a:pPr algn="l"/>
                      <a:r>
                        <a:rPr lang="en-US" sz="2000" dirty="0">
                          <a:solidFill>
                            <a:srgbClr val="000000"/>
                          </a:solidFill>
                        </a:rPr>
                        <a:t>Per kWh</a:t>
                      </a:r>
                      <a:r>
                        <a:rPr lang="en-US" sz="2000" baseline="0" dirty="0">
                          <a:solidFill>
                            <a:srgbClr val="000000"/>
                          </a:solidFill>
                        </a:rPr>
                        <a:t> (all sources)</a:t>
                      </a:r>
                      <a:endParaRPr lang="en-US" sz="2000" dirty="0">
                        <a:solidFill>
                          <a:srgbClr val="000000"/>
                        </a:solidFill>
                      </a:endParaRPr>
                    </a:p>
                  </a:txBody>
                  <a:tcPr marL="45087" marR="45087">
                    <a:solidFill>
                      <a:schemeClr val="accent3">
                        <a:lumMod val="60000"/>
                        <a:lumOff val="40000"/>
                      </a:schemeClr>
                    </a:solidFill>
                  </a:tcPr>
                </a:tc>
                <a:tc>
                  <a:txBody>
                    <a:bodyPr/>
                    <a:lstStyle/>
                    <a:p>
                      <a:pPr algn="ctr"/>
                      <a:r>
                        <a:rPr lang="en-US" sz="2000" dirty="0">
                          <a:solidFill>
                            <a:srgbClr val="000000"/>
                          </a:solidFill>
                        </a:rPr>
                        <a:t>0.85</a:t>
                      </a:r>
                    </a:p>
                  </a:txBody>
                  <a:tcPr marL="45087" marR="45087">
                    <a:solidFill>
                      <a:schemeClr val="accent3">
                        <a:lumMod val="60000"/>
                        <a:lumOff val="40000"/>
                      </a:schemeClr>
                    </a:solidFill>
                  </a:tcPr>
                </a:tc>
                <a:extLst>
                  <a:ext uri="{0D108BD9-81ED-4DB2-BD59-A6C34878D82A}">
                    <a16:rowId xmlns:a16="http://schemas.microsoft.com/office/drawing/2014/main" val="10004"/>
                  </a:ext>
                </a:extLst>
              </a:tr>
            </a:tbl>
          </a:graphicData>
        </a:graphic>
      </p:graphicFrame>
      <p:sp>
        <p:nvSpPr>
          <p:cNvPr id="7" name="Content Placeholder 3">
            <a:extLst>
              <a:ext uri="{FF2B5EF4-FFF2-40B4-BE49-F238E27FC236}">
                <a16:creationId xmlns:a16="http://schemas.microsoft.com/office/drawing/2014/main" id="{8884CC02-E8B6-46EF-B195-36CAF3B6F5D1}"/>
              </a:ext>
            </a:extLst>
          </p:cNvPr>
          <p:cNvSpPr>
            <a:spLocks noGrp="1"/>
          </p:cNvSpPr>
          <p:nvPr>
            <p:ph sz="half" idx="2"/>
          </p:nvPr>
        </p:nvSpPr>
        <p:spPr>
          <a:xfrm>
            <a:off x="3324522" y="5807402"/>
            <a:ext cx="5542956" cy="339398"/>
          </a:xfrm>
        </p:spPr>
        <p:txBody>
          <a:bodyPr>
            <a:normAutofit fontScale="92500" lnSpcReduction="20000"/>
          </a:bodyPr>
          <a:lstStyle/>
          <a:p>
            <a:pPr marL="0" indent="0">
              <a:buNone/>
            </a:pPr>
            <a:r>
              <a:rPr lang="en-US" sz="2000" dirty="0">
                <a:latin typeface="+mj-lt"/>
              </a:rPr>
              <a:t>Individual Carbon Dioxide Production</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57815"/>
            <a:ext cx="8229600" cy="715962"/>
          </a:xfrm>
        </p:spPr>
        <p:txBody>
          <a:bodyPr>
            <a:normAutofit fontScale="90000"/>
          </a:bodyPr>
          <a:lstStyle/>
          <a:p>
            <a:r>
              <a:rPr lang="en-US" dirty="0"/>
              <a:t>Sequestration</a:t>
            </a:r>
          </a:p>
        </p:txBody>
      </p:sp>
      <p:sp>
        <p:nvSpPr>
          <p:cNvPr id="3" name="Content Placeholder 2"/>
          <p:cNvSpPr>
            <a:spLocks noGrp="1"/>
          </p:cNvSpPr>
          <p:nvPr>
            <p:ph idx="1"/>
          </p:nvPr>
        </p:nvSpPr>
        <p:spPr>
          <a:xfrm>
            <a:off x="1981200" y="1219201"/>
            <a:ext cx="8229600" cy="4906963"/>
          </a:xfrm>
        </p:spPr>
        <p:txBody>
          <a:bodyPr/>
          <a:lstStyle/>
          <a:p>
            <a:r>
              <a:rPr lang="en-US" sz="2800" dirty="0"/>
              <a:t>In addition to reducing CO</a:t>
            </a:r>
            <a:r>
              <a:rPr lang="en-US" sz="2800" baseline="-25000" dirty="0"/>
              <a:t>2</a:t>
            </a:r>
            <a:r>
              <a:rPr lang="en-US" sz="2800" dirty="0"/>
              <a:t> emissions, we can “bury” the gas or carbon: “sequestration”.</a:t>
            </a:r>
          </a:p>
          <a:p>
            <a:r>
              <a:rPr lang="en-US" sz="2800" dirty="0"/>
              <a:t>Ocean</a:t>
            </a:r>
          </a:p>
          <a:p>
            <a:r>
              <a:rPr lang="en-US" sz="2800" dirty="0"/>
              <a:t>Peat, wetlands</a:t>
            </a:r>
          </a:p>
          <a:p>
            <a:r>
              <a:rPr lang="en-US" sz="2800" dirty="0"/>
              <a:t>Oil and gas reservoirs. (Note: CO</a:t>
            </a:r>
            <a:r>
              <a:rPr lang="en-US" sz="2800" baseline="-25000" dirty="0"/>
              <a:t>2</a:t>
            </a:r>
            <a:r>
              <a:rPr lang="en-US" sz="2800" dirty="0"/>
              <a:t> is heavier than air.)</a:t>
            </a:r>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r>
              <a:rPr lang="en-US" sz="1200" dirty="0"/>
              <a:t>Image: http://blogs.edf.org/climate411/files/2008/03/		                 carbon_sequestration_options_480px.jpg. 					</a:t>
            </a:r>
          </a:p>
        </p:txBody>
      </p:sp>
      <p:pic>
        <p:nvPicPr>
          <p:cNvPr id="33794" name="Picture 2" descr="http://blogs.edf.org/climate411/files/2008/03/carbon_sequestration_options_480p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2452" y="3894343"/>
            <a:ext cx="3886200" cy="2793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0551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Climate Change: Data</a:t>
            </a:r>
          </a:p>
        </p:txBody>
      </p:sp>
      <p:sp>
        <p:nvSpPr>
          <p:cNvPr id="3" name="Content Placeholder 2"/>
          <p:cNvSpPr>
            <a:spLocks noGrp="1"/>
          </p:cNvSpPr>
          <p:nvPr>
            <p:ph idx="1"/>
          </p:nvPr>
        </p:nvSpPr>
        <p:spPr/>
        <p:txBody>
          <a:bodyPr>
            <a:normAutofit fontScale="92500"/>
          </a:bodyPr>
          <a:lstStyle/>
          <a:p>
            <a:pPr>
              <a:spcBef>
                <a:spcPts val="800"/>
              </a:spcBef>
            </a:pPr>
            <a:r>
              <a:rPr lang="en-US" dirty="0">
                <a:latin typeface="+mj-lt"/>
              </a:rPr>
              <a:t>Other gases that are accumulating in the atmosphere also play an important role in warming the earth.</a:t>
            </a:r>
          </a:p>
          <a:p>
            <a:pPr>
              <a:spcBef>
                <a:spcPts val="800"/>
              </a:spcBef>
            </a:pPr>
            <a:r>
              <a:rPr lang="en-US" dirty="0">
                <a:latin typeface="+mj-lt"/>
              </a:rPr>
              <a:t>Methane can be traced in part to growing populations of cattle, the decay of organic matter in rice paddies and landfills, and the production of fossil fuels.</a:t>
            </a:r>
          </a:p>
          <a:p>
            <a:pPr>
              <a:spcBef>
                <a:spcPts val="800"/>
              </a:spcBef>
            </a:pPr>
            <a:r>
              <a:rPr lang="en-US" dirty="0">
                <a:latin typeface="+mj-lt"/>
              </a:rPr>
              <a:t> Methane concentrations held steady since the end of the last ice age about 10,000 years ago, but they began to climb about 100 years ago at a rate of 1% per year, </a:t>
            </a:r>
            <a:r>
              <a:rPr lang="en-US" b="1" dirty="0">
                <a:latin typeface="+mj-lt"/>
              </a:rPr>
              <a:t>rising almost 2600% since the start of the industrial age</a:t>
            </a:r>
            <a:r>
              <a:rPr lang="en-US" dirty="0">
                <a:latin typeface="+mj-lt"/>
              </a:rPr>
              <a:t>.</a:t>
            </a:r>
          </a:p>
          <a:p>
            <a:pPr>
              <a:spcBef>
                <a:spcPts val="800"/>
              </a:spcBef>
            </a:pPr>
            <a:r>
              <a:rPr lang="en-US" dirty="0">
                <a:latin typeface="+mj-lt"/>
              </a:rPr>
              <a:t>The United States emits about 15 metric tons/person/year.</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299" y="442201"/>
            <a:ext cx="10887890" cy="1303867"/>
          </a:xfrm>
        </p:spPr>
        <p:txBody>
          <a:bodyPr>
            <a:normAutofit fontScale="90000"/>
          </a:bodyPr>
          <a:lstStyle/>
          <a:p>
            <a:r>
              <a:rPr lang="en-US" sz="4000" dirty="0"/>
              <a:t>Carbon sequestration: </a:t>
            </a:r>
            <a:br>
              <a:rPr lang="en-US" sz="4000" dirty="0"/>
            </a:br>
            <a:r>
              <a:rPr lang="en-US" sz="4000" dirty="0"/>
              <a:t>other interesting solutions</a:t>
            </a:r>
          </a:p>
        </p:txBody>
      </p:sp>
      <p:sp>
        <p:nvSpPr>
          <p:cNvPr id="3" name="Content Placeholder 2"/>
          <p:cNvSpPr>
            <a:spLocks noGrp="1"/>
          </p:cNvSpPr>
          <p:nvPr>
            <p:ph idx="1"/>
          </p:nvPr>
        </p:nvSpPr>
        <p:spPr>
          <a:xfrm>
            <a:off x="1010194" y="1889836"/>
            <a:ext cx="6172200" cy="4525963"/>
          </a:xfrm>
        </p:spPr>
        <p:txBody>
          <a:bodyPr>
            <a:normAutofit lnSpcReduction="10000"/>
          </a:bodyPr>
          <a:lstStyle/>
          <a:p>
            <a:r>
              <a:rPr lang="en-US" sz="2800" b="1" dirty="0"/>
              <a:t>Artificial trees. </a:t>
            </a:r>
            <a:r>
              <a:rPr lang="en-US" sz="2800" dirty="0"/>
              <a:t>(see box) </a:t>
            </a:r>
          </a:p>
          <a:p>
            <a:pPr marL="0" indent="0">
              <a:buNone/>
            </a:pPr>
            <a:r>
              <a:rPr lang="en-US" sz="1200" dirty="0">
                <a:hlinkClick r:id="rId2"/>
              </a:rPr>
              <a:t>http://ngm.nationalgeographic.com/big-idea/13/carbon-capture</a:t>
            </a:r>
            <a:endParaRPr lang="en-US" sz="1200" dirty="0"/>
          </a:p>
          <a:p>
            <a:r>
              <a:rPr lang="en-US" sz="2800" b="1" dirty="0"/>
              <a:t>Charcoal. </a:t>
            </a:r>
            <a:r>
              <a:rPr lang="en-US" sz="2800" dirty="0"/>
              <a:t>Absorbs more CO</a:t>
            </a:r>
            <a:r>
              <a:rPr lang="en-US" sz="2800" baseline="-25000" dirty="0"/>
              <a:t>2</a:t>
            </a:r>
            <a:r>
              <a:rPr lang="en-US" sz="2800" dirty="0"/>
              <a:t>, enriches the soil.</a:t>
            </a:r>
          </a:p>
          <a:p>
            <a:r>
              <a:rPr lang="en-US" sz="2800" b="1" dirty="0"/>
              <a:t>CO</a:t>
            </a:r>
            <a:r>
              <a:rPr lang="en-US" sz="2800" b="1" baseline="-25000" dirty="0"/>
              <a:t>2</a:t>
            </a:r>
            <a:r>
              <a:rPr lang="en-US" sz="2800" b="1" dirty="0"/>
              <a:t>-absorbing minerals.</a:t>
            </a:r>
            <a:r>
              <a:rPr lang="en-US" sz="2800" dirty="0"/>
              <a:t> Olivine, serpentine. Huge resources, carbon held more tightly than in CO</a:t>
            </a:r>
            <a:r>
              <a:rPr lang="en-US" sz="2800" baseline="-25000" dirty="0"/>
              <a:t>2</a:t>
            </a:r>
            <a:r>
              <a:rPr lang="en-US" sz="2800" dirty="0"/>
              <a:t> itself. Very long-term storage.</a:t>
            </a:r>
          </a:p>
          <a:p>
            <a:r>
              <a:rPr lang="en-US" sz="2800" dirty="0"/>
              <a:t>Why not change how combustion works, have sequestration occur on site?</a:t>
            </a:r>
          </a:p>
        </p:txBody>
      </p:sp>
      <p:pic>
        <p:nvPicPr>
          <p:cNvPr id="327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500" t="12222" r="72125" b="47111"/>
          <a:stretch/>
        </p:blipFill>
        <p:spPr bwMode="auto">
          <a:xfrm>
            <a:off x="8088086" y="2364572"/>
            <a:ext cx="3093720" cy="3511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79146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mj-lt"/>
              </a:rPr>
              <a:t>Climate Change: Mitigation and Adaptation</a:t>
            </a:r>
          </a:p>
        </p:txBody>
      </p:sp>
      <p:sp>
        <p:nvSpPr>
          <p:cNvPr id="3" name="Content Placeholder 2"/>
          <p:cNvSpPr>
            <a:spLocks noGrp="1"/>
          </p:cNvSpPr>
          <p:nvPr>
            <p:ph idx="1"/>
          </p:nvPr>
        </p:nvSpPr>
        <p:spPr/>
        <p:txBody>
          <a:bodyPr>
            <a:normAutofit lnSpcReduction="10000"/>
          </a:bodyPr>
          <a:lstStyle/>
          <a:p>
            <a:pPr lvl="0"/>
            <a:r>
              <a:rPr lang="en-US" dirty="0">
                <a:latin typeface="+mj-lt"/>
              </a:rPr>
              <a:t>Two forms of legislative action that can tackle the issue of global warming are a “cap-and-trade” policy and a carbon tax.</a:t>
            </a:r>
          </a:p>
          <a:p>
            <a:pPr lvl="0"/>
            <a:r>
              <a:rPr lang="en-US" dirty="0">
                <a:latin typeface="+mj-lt"/>
              </a:rPr>
              <a:t>In cap and trade, a limit on emissions is instituted, but one that allows utilities and other industries to adopt the most cost-effective strategy for meeting those limits.</a:t>
            </a:r>
          </a:p>
          <a:p>
            <a:pPr lvl="0"/>
            <a:r>
              <a:rPr lang="en-US" dirty="0">
                <a:latin typeface="+mj-lt"/>
              </a:rPr>
              <a:t>A carbon tax is a tax on the amount of CO</a:t>
            </a:r>
            <a:r>
              <a:rPr lang="en-US" baseline="-25000" dirty="0">
                <a:latin typeface="+mj-lt"/>
              </a:rPr>
              <a:t>2</a:t>
            </a:r>
            <a:r>
              <a:rPr lang="en-US" dirty="0">
                <a:latin typeface="+mj-lt"/>
              </a:rPr>
              <a:t> produced—as so many dollars per ton of carbon emitted.</a:t>
            </a:r>
          </a:p>
          <a:p>
            <a:pPr lvl="0"/>
            <a:r>
              <a:rPr lang="en-US" dirty="0">
                <a:latin typeface="+mj-lt"/>
              </a:rPr>
              <a:t>This tax encourages reduced consumption and increased efficiency.</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mj-lt"/>
              </a:rPr>
              <a:t>Climate Change: Mitigation and Adaptation</a:t>
            </a:r>
          </a:p>
        </p:txBody>
      </p:sp>
      <p:sp>
        <p:nvSpPr>
          <p:cNvPr id="3" name="Content Placeholder 2"/>
          <p:cNvSpPr>
            <a:spLocks noGrp="1"/>
          </p:cNvSpPr>
          <p:nvPr>
            <p:ph idx="1"/>
          </p:nvPr>
        </p:nvSpPr>
        <p:spPr/>
        <p:txBody>
          <a:bodyPr>
            <a:normAutofit lnSpcReduction="10000"/>
          </a:bodyPr>
          <a:lstStyle/>
          <a:p>
            <a:r>
              <a:rPr lang="en-US" dirty="0">
                <a:latin typeface="+mj-lt"/>
              </a:rPr>
              <a:t>One approach being actively pursued to reduce the amount of CO</a:t>
            </a:r>
            <a:r>
              <a:rPr lang="en-US" baseline="-25000" dirty="0">
                <a:latin typeface="+mj-lt"/>
              </a:rPr>
              <a:t>2</a:t>
            </a:r>
            <a:r>
              <a:rPr lang="en-US" dirty="0">
                <a:latin typeface="+mj-lt"/>
              </a:rPr>
              <a:t> being added to our atmosphere is carbon sequestration.</a:t>
            </a:r>
          </a:p>
          <a:p>
            <a:r>
              <a:rPr lang="en-US" dirty="0">
                <a:latin typeface="+mj-lt"/>
              </a:rPr>
              <a:t>The goal here is to capture carbon at its source and direct it to non-atmospheric sinks.</a:t>
            </a:r>
          </a:p>
          <a:p>
            <a:r>
              <a:rPr lang="en-US" dirty="0">
                <a:latin typeface="+mj-lt"/>
              </a:rPr>
              <a:t>Steps to slow the rate of global warming will be costly and controversial.</a:t>
            </a:r>
          </a:p>
          <a:p>
            <a:r>
              <a:rPr lang="en-US" dirty="0">
                <a:latin typeface="+mj-lt"/>
              </a:rPr>
              <a:t>Regulations on fossil fuel use certainly will be burdensome on some groups, and developing nations will be hard-pressed to agree to controls on fossil fuel combustion and increased energy conservation.</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mj-lt"/>
              </a:rPr>
              <a:t>Climate Change: Mitigation and Adaptation</a:t>
            </a:r>
          </a:p>
        </p:txBody>
      </p:sp>
      <p:sp>
        <p:nvSpPr>
          <p:cNvPr id="3" name="Content Placeholder 2"/>
          <p:cNvSpPr>
            <a:spLocks noGrp="1"/>
          </p:cNvSpPr>
          <p:nvPr>
            <p:ph idx="1"/>
          </p:nvPr>
        </p:nvSpPr>
        <p:spPr/>
        <p:txBody>
          <a:bodyPr>
            <a:normAutofit fontScale="92500" lnSpcReduction="20000"/>
          </a:bodyPr>
          <a:lstStyle/>
          <a:p>
            <a:pPr lvl="0">
              <a:spcBef>
                <a:spcPts val="600"/>
              </a:spcBef>
            </a:pPr>
            <a:r>
              <a:rPr lang="en-US" dirty="0">
                <a:latin typeface="+mj-lt"/>
              </a:rPr>
              <a:t>In June 1992, at the United Nations Earth Summit in Rio de Janeiro, 167 nations ratified the U.N. Framework Convention on Climate Change to Prevent “dangerous human interference with the climate system”.</a:t>
            </a:r>
          </a:p>
          <a:p>
            <a:pPr lvl="0">
              <a:spcBef>
                <a:spcPts val="600"/>
              </a:spcBef>
            </a:pPr>
            <a:r>
              <a:rPr lang="en-US" dirty="0">
                <a:latin typeface="+mj-lt"/>
              </a:rPr>
              <a:t>The political consequences of a global temperature rise of several degrees and the accompanying changes in regional climates and agricultural productivity can be unsettling.</a:t>
            </a:r>
          </a:p>
          <a:p>
            <a:pPr lvl="0">
              <a:spcBef>
                <a:spcPts val="600"/>
              </a:spcBef>
            </a:pPr>
            <a:r>
              <a:rPr lang="en-US" dirty="0">
                <a:latin typeface="+mj-lt"/>
              </a:rPr>
              <a:t>Governments are held accountable on matters involving national security, economies, and the basic freedoms of their citizens.</a:t>
            </a:r>
          </a:p>
          <a:p>
            <a:pPr lvl="0">
              <a:spcBef>
                <a:spcPts val="600"/>
              </a:spcBef>
            </a:pPr>
            <a:r>
              <a:rPr lang="en-US" b="1" dirty="0">
                <a:latin typeface="+mj-lt"/>
              </a:rPr>
              <a:t>Climate change, however, is not a problem to be solved in the future—it is happening now.</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mj-lt"/>
              </a:rPr>
              <a:t>Climate Change: Mitigation and Adaptation</a:t>
            </a:r>
          </a:p>
        </p:txBody>
      </p:sp>
      <p:sp>
        <p:nvSpPr>
          <p:cNvPr id="3" name="Content Placeholder 2"/>
          <p:cNvSpPr>
            <a:spLocks noGrp="1"/>
          </p:cNvSpPr>
          <p:nvPr>
            <p:ph idx="1"/>
          </p:nvPr>
        </p:nvSpPr>
        <p:spPr/>
        <p:txBody>
          <a:bodyPr>
            <a:normAutofit lnSpcReduction="10000"/>
          </a:bodyPr>
          <a:lstStyle/>
          <a:p>
            <a:pPr lvl="0"/>
            <a:r>
              <a:rPr lang="en-US" dirty="0">
                <a:latin typeface="+mj-lt"/>
              </a:rPr>
              <a:t>Adaptation actions may be incremental, such as building and fortifying seawalls, building rainwater collection systems, and strengthening emergency preparedness.</a:t>
            </a:r>
          </a:p>
          <a:p>
            <a:pPr lvl="0"/>
            <a:r>
              <a:rPr lang="en-US" dirty="0">
                <a:latin typeface="+mj-lt"/>
              </a:rPr>
              <a:t>Adaptation can be transformative, such as moving an entire town to higher ground, rebuilding communities on stilts, or converting urban or industrial land back to its natural form.</a:t>
            </a:r>
          </a:p>
          <a:p>
            <a:pPr lvl="0"/>
            <a:r>
              <a:rPr lang="en-US" dirty="0">
                <a:latin typeface="+mj-lt"/>
              </a:rPr>
              <a:t>You can find incremental adaptation in nearly any city plan.</a:t>
            </a:r>
          </a:p>
          <a:p>
            <a:pPr lvl="0"/>
            <a:r>
              <a:rPr lang="en-US" dirty="0">
                <a:latin typeface="+mj-lt"/>
              </a:rPr>
              <a:t>Transformational adaptations are becoming more and more common.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711048"/>
            <a:ext cx="9601196" cy="580338"/>
          </a:xfrm>
        </p:spPr>
        <p:txBody>
          <a:bodyPr>
            <a:normAutofit fontScale="90000"/>
          </a:bodyPr>
          <a:lstStyle/>
          <a:p>
            <a:r>
              <a:rPr lang="en-US" dirty="0">
                <a:latin typeface="+mj-lt"/>
              </a:rPr>
              <a:t>Climate Change: Data</a:t>
            </a:r>
          </a:p>
        </p:txBody>
      </p:sp>
      <p:pic>
        <p:nvPicPr>
          <p:cNvPr id="3074" name="Picture 2" descr="A graph showing the global concentration of methane gas over the past 1000 years has years on the horizontal axis, ranging from 1000 to 2000 in increments of 200, and Methane concentration (parts per billion) along the vertical axis, ranging from 500 to 2000 in increments of 250. The curve is at 680 in 1000, gradually goes up till about 750 in 1800, then goes up and ends at 1850 in 2000. Several points are plotted on this curve. All data are approximate."/>
          <p:cNvPicPr>
            <a:picLocks noGrp="1" noChangeAspect="1" noChangeArrowheads="1"/>
          </p:cNvPicPr>
          <p:nvPr>
            <p:ph sz="half" idx="1"/>
          </p:nvPr>
        </p:nvPicPr>
        <p:blipFill>
          <a:blip r:embed="rId3"/>
          <a:stretch>
            <a:fillRect/>
          </a:stretch>
        </p:blipFill>
        <p:spPr bwMode="auto">
          <a:xfrm>
            <a:off x="701336" y="1291386"/>
            <a:ext cx="5827448" cy="3840480"/>
          </a:xfrm>
          <a:prstGeom prst="rect">
            <a:avLst/>
          </a:prstGeom>
          <a:noFill/>
          <a:ln w="9525">
            <a:noFill/>
            <a:miter lim="800000"/>
            <a:headEnd/>
            <a:tailEnd/>
          </a:ln>
          <a:effectLst/>
        </p:spPr>
      </p:pic>
      <p:sp>
        <p:nvSpPr>
          <p:cNvPr id="3" name="Content Placeholder 3">
            <a:extLst>
              <a:ext uri="{FF2B5EF4-FFF2-40B4-BE49-F238E27FC236}">
                <a16:creationId xmlns:a16="http://schemas.microsoft.com/office/drawing/2014/main" id="{A8B52CC8-714D-49D4-BA59-06340902AA82}"/>
              </a:ext>
            </a:extLst>
          </p:cNvPr>
          <p:cNvSpPr>
            <a:spLocks noGrp="1"/>
          </p:cNvSpPr>
          <p:nvPr>
            <p:ph sz="half" idx="2"/>
          </p:nvPr>
        </p:nvSpPr>
        <p:spPr>
          <a:xfrm>
            <a:off x="701336" y="5131866"/>
            <a:ext cx="10360241" cy="1005840"/>
          </a:xfrm>
        </p:spPr>
        <p:txBody>
          <a:bodyPr>
            <a:normAutofit/>
          </a:bodyPr>
          <a:lstStyle/>
          <a:p>
            <a:pPr marL="0" indent="0">
              <a:buNone/>
            </a:pPr>
            <a:r>
              <a:rPr lang="en-US" sz="2000" dirty="0">
                <a:latin typeface="+mj-lt"/>
              </a:rPr>
              <a:t>Global concentration of methane gas over the past 1000 years indicates a dramatic increase beginning about 100 years ago. </a:t>
            </a:r>
          </a:p>
        </p:txBody>
      </p:sp>
      <p:sp>
        <p:nvSpPr>
          <p:cNvPr id="4" name="TextBox 3">
            <a:extLst>
              <a:ext uri="{FF2B5EF4-FFF2-40B4-BE49-F238E27FC236}">
                <a16:creationId xmlns:a16="http://schemas.microsoft.com/office/drawing/2014/main" id="{5A654BE8-7DE9-45FC-A8E9-3F60D3A346D1}"/>
              </a:ext>
            </a:extLst>
          </p:cNvPr>
          <p:cNvSpPr txBox="1"/>
          <p:nvPr/>
        </p:nvSpPr>
        <p:spPr>
          <a:xfrm>
            <a:off x="7341091" y="2762839"/>
            <a:ext cx="2743200" cy="1200329"/>
          </a:xfrm>
          <a:prstGeom prst="rect">
            <a:avLst/>
          </a:prstGeom>
          <a:noFill/>
        </p:spPr>
        <p:txBody>
          <a:bodyPr wrap="square" rtlCol="0">
            <a:spAutoFit/>
          </a:bodyPr>
          <a:lstStyle/>
          <a:p>
            <a:r>
              <a:rPr lang="en-US" dirty="0"/>
              <a:t>The data were obtained from air bubbles trapped in ice in Greenland. (Source: EPA)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598955"/>
            <a:ext cx="9601196" cy="1303867"/>
          </a:xfrm>
        </p:spPr>
        <p:txBody>
          <a:bodyPr/>
          <a:lstStyle/>
          <a:p>
            <a:r>
              <a:rPr lang="en-US" dirty="0">
                <a:latin typeface="+mj-lt"/>
              </a:rPr>
              <a:t>Climate Change: Data</a:t>
            </a:r>
          </a:p>
        </p:txBody>
      </p:sp>
      <p:sp>
        <p:nvSpPr>
          <p:cNvPr id="3" name="Content Placeholder 2"/>
          <p:cNvSpPr>
            <a:spLocks noGrp="1"/>
          </p:cNvSpPr>
          <p:nvPr>
            <p:ph idx="1"/>
          </p:nvPr>
        </p:nvSpPr>
        <p:spPr/>
        <p:txBody>
          <a:bodyPr>
            <a:normAutofit/>
          </a:bodyPr>
          <a:lstStyle/>
          <a:p>
            <a:pPr lvl="0"/>
            <a:r>
              <a:rPr lang="en-US" dirty="0">
                <a:latin typeface="+mj-lt"/>
              </a:rPr>
              <a:t>Additional evidence for global warming is found in </a:t>
            </a:r>
            <a:r>
              <a:rPr lang="en-US" b="1" dirty="0">
                <a:latin typeface="+mj-lt"/>
              </a:rPr>
              <a:t>the rapid recession of glaciers outside the polar areas and a decrease in snow cover in some areas, such as Europe</a:t>
            </a:r>
            <a:r>
              <a:rPr lang="en-US" dirty="0">
                <a:latin typeface="+mj-lt"/>
              </a:rPr>
              <a:t>.</a:t>
            </a:r>
          </a:p>
          <a:p>
            <a:pPr lvl="0"/>
            <a:r>
              <a:rPr lang="en-US" dirty="0">
                <a:latin typeface="+mj-lt"/>
              </a:rPr>
              <a:t>Scientists have found that glaciers are currently losing more mass than either Greenland or Antarctic ice sheets.</a:t>
            </a:r>
          </a:p>
          <a:p>
            <a:pPr lvl="0"/>
            <a:r>
              <a:rPr lang="en-US" dirty="0">
                <a:latin typeface="+mj-lt"/>
              </a:rPr>
              <a:t>Studies indicate that the ice cover is being lost through sublimation caused by winds flowing up from the lower-elevation plains.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4567" y="551525"/>
            <a:ext cx="7924800" cy="838200"/>
          </a:xfrm>
        </p:spPr>
        <p:txBody>
          <a:bodyPr>
            <a:normAutofit/>
          </a:bodyPr>
          <a:lstStyle/>
          <a:p>
            <a:r>
              <a:rPr lang="en-US" dirty="0"/>
              <a:t>Air Pollutants and their Sources</a:t>
            </a:r>
          </a:p>
        </p:txBody>
      </p:sp>
      <p:sp>
        <p:nvSpPr>
          <p:cNvPr id="3" name="Content Placeholder 2"/>
          <p:cNvSpPr>
            <a:spLocks noGrp="1"/>
          </p:cNvSpPr>
          <p:nvPr>
            <p:ph idx="1"/>
          </p:nvPr>
        </p:nvSpPr>
        <p:spPr>
          <a:xfrm>
            <a:off x="1564689" y="1472954"/>
            <a:ext cx="9062621" cy="5257800"/>
          </a:xfrm>
        </p:spPr>
        <p:txBody>
          <a:bodyPr/>
          <a:lstStyle/>
          <a:p>
            <a:r>
              <a:rPr lang="en-US" b="1" dirty="0"/>
              <a:t>Air Pollutants </a:t>
            </a:r>
            <a:r>
              <a:rPr lang="en-US" dirty="0"/>
              <a:t>are the substances added to the air by human activities.</a:t>
            </a:r>
          </a:p>
          <a:p>
            <a:r>
              <a:rPr lang="en-US" dirty="0"/>
              <a:t>They are in a form gases, small particles of solids ( </a:t>
            </a:r>
            <a:r>
              <a:rPr lang="en-US" b="1" dirty="0"/>
              <a:t>particulates</a:t>
            </a:r>
            <a:r>
              <a:rPr lang="en-US" dirty="0"/>
              <a:t>), or small droplets of liquids (</a:t>
            </a:r>
            <a:r>
              <a:rPr lang="en-US" b="1" dirty="0"/>
              <a:t> aerosols</a:t>
            </a:r>
            <a:r>
              <a:rPr lang="en-US" dirty="0"/>
              <a:t>).</a:t>
            </a:r>
          </a:p>
          <a:p>
            <a:r>
              <a:rPr lang="en-US" b="1" dirty="0"/>
              <a:t>The worse pollutants emitted by human are</a:t>
            </a:r>
            <a:r>
              <a:rPr lang="en-US" dirty="0"/>
              <a:t>:</a:t>
            </a:r>
          </a:p>
          <a:p>
            <a:pPr lvl="1"/>
            <a:r>
              <a:rPr lang="en-US" dirty="0"/>
              <a:t>Carbon monoxide</a:t>
            </a:r>
          </a:p>
          <a:p>
            <a:pPr lvl="1"/>
            <a:r>
              <a:rPr lang="en-US" dirty="0"/>
              <a:t>Sulfur Oxides</a:t>
            </a:r>
          </a:p>
          <a:p>
            <a:pPr lvl="1"/>
            <a:r>
              <a:rPr lang="en-US" dirty="0"/>
              <a:t>Particulate matter</a:t>
            </a:r>
          </a:p>
          <a:p>
            <a:pPr lvl="1"/>
            <a:r>
              <a:rPr lang="en-US" dirty="0"/>
              <a:t>Hydrocarbons</a:t>
            </a:r>
          </a:p>
          <a:p>
            <a:pPr lvl="1"/>
            <a:r>
              <a:rPr lang="en-US" dirty="0"/>
              <a:t>Nitrogen oxides</a:t>
            </a:r>
          </a:p>
        </p:txBody>
      </p:sp>
    </p:spTree>
    <p:extLst>
      <p:ext uri="{BB962C8B-B14F-4D97-AF65-F5344CB8AC3E}">
        <p14:creationId xmlns:p14="http://schemas.microsoft.com/office/powerpoint/2010/main" val="340847893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Organic</Template>
  <TotalTime>548</TotalTime>
  <Words>4903</Words>
  <Application>Microsoft Office PowerPoint</Application>
  <PresentationFormat>Widescreen</PresentationFormat>
  <Paragraphs>469</Paragraphs>
  <Slides>64</Slides>
  <Notes>6</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64</vt:i4>
      </vt:variant>
    </vt:vector>
  </HeadingPairs>
  <TitlesOfParts>
    <vt:vector size="70" baseType="lpstr">
      <vt:lpstr>Aptos</vt:lpstr>
      <vt:lpstr>Arial</vt:lpstr>
      <vt:lpstr>Garamond</vt:lpstr>
      <vt:lpstr>Work Sans </vt:lpstr>
      <vt:lpstr>Organic</vt:lpstr>
      <vt:lpstr>Equation</vt:lpstr>
      <vt:lpstr>PowerPoint Presentation</vt:lpstr>
      <vt:lpstr>Introduction</vt:lpstr>
      <vt:lpstr>Climate Change: Data</vt:lpstr>
      <vt:lpstr>Climate Change: Data</vt:lpstr>
      <vt:lpstr>Climate Change: Data</vt:lpstr>
      <vt:lpstr>Climate Change: Data</vt:lpstr>
      <vt:lpstr>Climate Change: Data</vt:lpstr>
      <vt:lpstr>Climate Change: Data</vt:lpstr>
      <vt:lpstr>Air Pollutants and their Sources</vt:lpstr>
      <vt:lpstr>Air Pollutants and Their Sources</vt:lpstr>
      <vt:lpstr>Pollution from fossil-fuel combustion</vt:lpstr>
      <vt:lpstr>Carbon monoxide, CO</vt:lpstr>
      <vt:lpstr>Reducing risk of CO poisoning</vt:lpstr>
      <vt:lpstr>Worked problem: combustion</vt:lpstr>
      <vt:lpstr>Worked problem: combustion</vt:lpstr>
      <vt:lpstr>Air Pollutants and Their Sources</vt:lpstr>
      <vt:lpstr>Air Pollutants and Their Sources</vt:lpstr>
      <vt:lpstr>Air Pollutants and Their Sources</vt:lpstr>
      <vt:lpstr>Air Pollutants and Their Sources</vt:lpstr>
      <vt:lpstr>Air Pollutants and Their Sources</vt:lpstr>
      <vt:lpstr>Nitrogen oxides and ozone</vt:lpstr>
      <vt:lpstr>Ozone</vt:lpstr>
      <vt:lpstr> Clean Air Act</vt:lpstr>
      <vt:lpstr>Clean Air Act</vt:lpstr>
      <vt:lpstr>Progress in reducing auto emissions</vt:lpstr>
      <vt:lpstr>Auto emissions controls</vt:lpstr>
      <vt:lpstr>Auto emissions control: Blow by gases and PCV</vt:lpstr>
      <vt:lpstr>Auto emissions control:  Catalytic converters</vt:lpstr>
      <vt:lpstr>Auto emissions control:  Catalytic Converters</vt:lpstr>
      <vt:lpstr>Auto emissions control: Nitrogen oxides and EGR</vt:lpstr>
      <vt:lpstr>Emission-Control Devices</vt:lpstr>
      <vt:lpstr>Study questions</vt:lpstr>
      <vt:lpstr>Study questions</vt:lpstr>
      <vt:lpstr>Study questions</vt:lpstr>
      <vt:lpstr>Stationary Sources</vt:lpstr>
      <vt:lpstr>Particulate pollution</vt:lpstr>
      <vt:lpstr>Sulfur oxides</vt:lpstr>
      <vt:lpstr>Effect of Acid Rain: US, Canada</vt:lpstr>
      <vt:lpstr>Effects of Acid Rain: US, Ontario</vt:lpstr>
      <vt:lpstr>Mercury poisoning</vt:lpstr>
      <vt:lpstr>Stationary emissions control</vt:lpstr>
      <vt:lpstr>Discussion question</vt:lpstr>
      <vt:lpstr>Light bulbs</vt:lpstr>
      <vt:lpstr>Thermal Pollution</vt:lpstr>
      <vt:lpstr>Ecological Effects of Thermal Pollution  </vt:lpstr>
      <vt:lpstr>Ecological Effects of Thermal Pollution  </vt:lpstr>
      <vt:lpstr>Cooling Towers and Ponds</vt:lpstr>
      <vt:lpstr>Climate Change: Impacts</vt:lpstr>
      <vt:lpstr>Evidence for global warming</vt:lpstr>
      <vt:lpstr>Climate Change: Impacts</vt:lpstr>
      <vt:lpstr>Climate Change: Impacts</vt:lpstr>
      <vt:lpstr>Climate Change: Impacts</vt:lpstr>
      <vt:lpstr>Climate Change: Impacts</vt:lpstr>
      <vt:lpstr>Climate Change: Impacts</vt:lpstr>
      <vt:lpstr>Climate Change: Impacts</vt:lpstr>
      <vt:lpstr>Implications of the warming trend</vt:lpstr>
      <vt:lpstr>Climate Change: Mitigation and Adaptation</vt:lpstr>
      <vt:lpstr>Climate Change: Mitigation and Adaptation</vt:lpstr>
      <vt:lpstr>Sequestration</vt:lpstr>
      <vt:lpstr>Carbon sequestration:  other interesting solutions</vt:lpstr>
      <vt:lpstr>Climate Change: Mitigation and Adaptation</vt:lpstr>
      <vt:lpstr>Climate Change: Mitigation and Adaptation</vt:lpstr>
      <vt:lpstr>Climate Change: Mitigation and Adaptation</vt:lpstr>
      <vt:lpstr>Climate Change: Mitigation and Adaptation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Amir, Fatima Zohra</dc:creator>
  <cp:lastModifiedBy>Amir, Fatima Zohra</cp:lastModifiedBy>
  <cp:revision>43</cp:revision>
  <cp:lastPrinted>2025-10-28T14:33:35Z</cp:lastPrinted>
  <dcterms:created xsi:type="dcterms:W3CDTF">2025-10-07T17:26:45Z</dcterms:created>
  <dcterms:modified xsi:type="dcterms:W3CDTF">2025-10-28T14:36:52Z</dcterms:modified>
</cp:coreProperties>
</file>