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81" r:id="rId3"/>
    <p:sldId id="382" r:id="rId4"/>
    <p:sldId id="383" r:id="rId5"/>
    <p:sldId id="384" r:id="rId6"/>
    <p:sldId id="386" r:id="rId7"/>
    <p:sldId id="388" r:id="rId8"/>
    <p:sldId id="389" r:id="rId9"/>
    <p:sldId id="391" r:id="rId10"/>
    <p:sldId id="394" r:id="rId11"/>
    <p:sldId id="395" r:id="rId12"/>
    <p:sldId id="396" r:id="rId13"/>
    <p:sldId id="397" r:id="rId14"/>
    <p:sldId id="398" r:id="rId15"/>
    <p:sldId id="401" r:id="rId16"/>
    <p:sldId id="289" r:id="rId17"/>
    <p:sldId id="339" r:id="rId18"/>
    <p:sldId id="341" r:id="rId19"/>
    <p:sldId id="343" r:id="rId20"/>
    <p:sldId id="259" r:id="rId21"/>
    <p:sldId id="352" r:id="rId22"/>
    <p:sldId id="260" r:id="rId23"/>
    <p:sldId id="353" r:id="rId24"/>
    <p:sldId id="283" r:id="rId25"/>
    <p:sldId id="261" r:id="rId26"/>
    <p:sldId id="354" r:id="rId27"/>
    <p:sldId id="328" r:id="rId28"/>
    <p:sldId id="355" r:id="rId29"/>
    <p:sldId id="284" r:id="rId30"/>
    <p:sldId id="266" r:id="rId31"/>
    <p:sldId id="267" r:id="rId32"/>
    <p:sldId id="268" r:id="rId33"/>
    <p:sldId id="269" r:id="rId34"/>
    <p:sldId id="270" r:id="rId35"/>
    <p:sldId id="271" r:id="rId36"/>
    <p:sldId id="333" r:id="rId37"/>
    <p:sldId id="358" r:id="rId38"/>
    <p:sldId id="272" r:id="rId39"/>
    <p:sldId id="274" r:id="rId40"/>
    <p:sldId id="278" r:id="rId41"/>
    <p:sldId id="279" r:id="rId42"/>
    <p:sldId id="280" r:id="rId43"/>
    <p:sldId id="281" r:id="rId44"/>
    <p:sldId id="282" r:id="rId45"/>
    <p:sldId id="403" r:id="rId46"/>
    <p:sldId id="404" r:id="rId47"/>
    <p:sldId id="405" r:id="rId48"/>
    <p:sldId id="308" r:id="rId49"/>
    <p:sldId id="346" r:id="rId50"/>
    <p:sldId id="347" r:id="rId51"/>
    <p:sldId id="312" r:id="rId52"/>
    <p:sldId id="348" r:id="rId53"/>
    <p:sldId id="406" r:id="rId54"/>
    <p:sldId id="412" r:id="rId55"/>
    <p:sldId id="407" r:id="rId56"/>
    <p:sldId id="408" r:id="rId57"/>
    <p:sldId id="316" r:id="rId58"/>
    <p:sldId id="350" r:id="rId59"/>
    <p:sldId id="319" r:id="rId60"/>
    <p:sldId id="320" r:id="rId61"/>
    <p:sldId id="409" r:id="rId62"/>
    <p:sldId id="410" r:id="rId63"/>
    <p:sldId id="285" r:id="rId64"/>
    <p:sldId id="275" r:id="rId65"/>
    <p:sldId id="276" r:id="rId66"/>
    <p:sldId id="277" r:id="rId67"/>
    <p:sldId id="322" r:id="rId68"/>
    <p:sldId id="338" r:id="rId69"/>
    <p:sldId id="402" r:id="rId7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showGuides="1">
      <p:cViewPr>
        <p:scale>
          <a:sx n="76" d="100"/>
          <a:sy n="76" d="100"/>
        </p:scale>
        <p:origin x="264" y="-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0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6104387-8169-4AE7-9DC8-A3420171DE2E}" type="datetimeFigureOut">
              <a:rPr lang="en-US" smtClean="0"/>
              <a:t>10/7/2025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080DA63-5FB3-4B75-9F0D-3E756257E5FB}" type="slidenum">
              <a:rPr lang="en-US" smtClean="0"/>
              <a:t>‹#›</a:t>
            </a:fld>
            <a:endParaRPr lang="en-US"/>
          </a:p>
        </p:txBody>
      </p:sp>
    </p:spTree>
    <p:extLst>
      <p:ext uri="{BB962C8B-B14F-4D97-AF65-F5344CB8AC3E}">
        <p14:creationId xmlns:p14="http://schemas.microsoft.com/office/powerpoint/2010/main" val="374776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pPr defTabSz="924916"/>
            <a:fld id="{B67C66ED-7061-4428-9D7D-08493B1E8818}" type="slidenum">
              <a:rPr lang="en-US">
                <a:solidFill>
                  <a:prstClr val="black"/>
                </a:solidFill>
                <a:latin typeface="Calibri"/>
              </a:rPr>
              <a:pPr defTabSz="924916"/>
              <a:t>14</a:t>
            </a:fld>
            <a:endParaRPr lang="en-US">
              <a:solidFill>
                <a:prstClr val="black"/>
              </a:solidFill>
              <a:latin typeface="Calibri"/>
            </a:endParaRPr>
          </a:p>
        </p:txBody>
      </p:sp>
    </p:spTree>
    <p:extLst>
      <p:ext uri="{BB962C8B-B14F-4D97-AF65-F5344CB8AC3E}">
        <p14:creationId xmlns:p14="http://schemas.microsoft.com/office/powerpoint/2010/main" val="136347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10"/>
          </p:nvPr>
        </p:nvSpPr>
        <p:spPr/>
        <p:txBody>
          <a:bodyPr/>
          <a:lstStyle/>
          <a:p>
            <a:pPr defTabSz="924916"/>
            <a:fld id="{B67C66ED-7061-4428-9D7D-08493B1E8818}" type="slidenum">
              <a:rPr lang="en-US">
                <a:solidFill>
                  <a:prstClr val="black"/>
                </a:solidFill>
                <a:latin typeface="Calibri"/>
              </a:rPr>
              <a:pPr defTabSz="924916"/>
              <a:t>15</a:t>
            </a:fld>
            <a:endParaRPr lang="en-US">
              <a:solidFill>
                <a:prstClr val="black"/>
              </a:solidFill>
              <a:latin typeface="Calibri"/>
            </a:endParaRPr>
          </a:p>
        </p:txBody>
      </p:sp>
    </p:spTree>
    <p:extLst>
      <p:ext uri="{BB962C8B-B14F-4D97-AF65-F5344CB8AC3E}">
        <p14:creationId xmlns:p14="http://schemas.microsoft.com/office/powerpoint/2010/main" val="240678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p:txBody>
      </p:sp>
      <p:sp>
        <p:nvSpPr>
          <p:cNvPr id="4" name="Slide Number Placeholder 3"/>
          <p:cNvSpPr>
            <a:spLocks noGrp="1"/>
          </p:cNvSpPr>
          <p:nvPr>
            <p:ph type="sldNum" sz="quarter" idx="10"/>
          </p:nvPr>
        </p:nvSpPr>
        <p:spPr/>
        <p:txBody>
          <a:bodyPr/>
          <a:lstStyle/>
          <a:p>
            <a:pPr defTabSz="924916"/>
            <a:fld id="{B67C66ED-7061-4428-9D7D-08493B1E8818}" type="slidenum">
              <a:rPr lang="en-US">
                <a:solidFill>
                  <a:prstClr val="black"/>
                </a:solidFill>
                <a:latin typeface="Calibri"/>
              </a:rPr>
              <a:pPr defTabSz="924916"/>
              <a:t>16</a:t>
            </a:fld>
            <a:endParaRPr lang="en-US">
              <a:solidFill>
                <a:prstClr val="black"/>
              </a:solidFill>
              <a:latin typeface="Calibri"/>
            </a:endParaRPr>
          </a:p>
        </p:txBody>
      </p:sp>
    </p:spTree>
    <p:extLst>
      <p:ext uri="{BB962C8B-B14F-4D97-AF65-F5344CB8AC3E}">
        <p14:creationId xmlns:p14="http://schemas.microsoft.com/office/powerpoint/2010/main" val="137506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CB63-D50C-FC39-4DC3-889D99F35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2A396-95B2-82F9-F9F3-8D1F6DC53CF5}"/>
              </a:ext>
            </a:extLst>
          </p:cNvPr>
          <p:cNvSpPr>
            <a:spLocks noGrp="1" noRot="1" noChangeAspect="1"/>
          </p:cNvSpPr>
          <p:nvPr>
            <p:ph type="sldImg"/>
          </p:nvPr>
        </p:nvSpPr>
        <p:spPr>
          <a:xfrm>
            <a:off x="717550" y="642938"/>
            <a:ext cx="3854450" cy="2168525"/>
          </a:xfrm>
        </p:spPr>
      </p:sp>
      <p:sp>
        <p:nvSpPr>
          <p:cNvPr id="3" name="Notes Placeholder 2">
            <a:extLst>
              <a:ext uri="{FF2B5EF4-FFF2-40B4-BE49-F238E27FC236}">
                <a16:creationId xmlns:a16="http://schemas.microsoft.com/office/drawing/2014/main" id="{76ADB42F-39ED-EAA3-DC4D-4DBB47C9A8D1}"/>
              </a:ext>
            </a:extLst>
          </p:cNvPr>
          <p:cNvSpPr>
            <a:spLocks noGrp="1"/>
          </p:cNvSpPr>
          <p:nvPr>
            <p:ph type="body" idx="1"/>
          </p:nvPr>
        </p:nvSpPr>
        <p:spPr/>
        <p:txBody>
          <a:bodyPr>
            <a:normAutofit/>
          </a:bodyPr>
          <a:lstStyle/>
          <a:p>
            <a:r>
              <a:rPr lang="en-US" b="1" dirty="0"/>
              <a:t>Table 8.3 </a:t>
            </a:r>
            <a:r>
              <a:rPr lang="en-US" dirty="0"/>
              <a:t>Ranks of Coal</a:t>
            </a:r>
          </a:p>
          <a:p>
            <a:r>
              <a:rPr lang="en-US" dirty="0"/>
              <a:t>Source: P. Averitt, </a:t>
            </a:r>
            <a:r>
              <a:rPr lang="en-US" b="1" dirty="0"/>
              <a:t>U.S. Geological Survey Bulletin</a:t>
            </a:r>
            <a:r>
              <a:rPr lang="en-US" dirty="0"/>
              <a:t>, 1412 (1975).</a:t>
            </a:r>
          </a:p>
        </p:txBody>
      </p:sp>
      <p:sp>
        <p:nvSpPr>
          <p:cNvPr id="4" name="Slide Number Placeholder 3">
            <a:extLst>
              <a:ext uri="{FF2B5EF4-FFF2-40B4-BE49-F238E27FC236}">
                <a16:creationId xmlns:a16="http://schemas.microsoft.com/office/drawing/2014/main" id="{997B1FD0-5E31-2A90-0F68-9AE5C47389E4}"/>
              </a:ext>
            </a:extLst>
          </p:cNvPr>
          <p:cNvSpPr>
            <a:spLocks noGrp="1"/>
          </p:cNvSpPr>
          <p:nvPr>
            <p:ph type="sldNum" sz="quarter" idx="10"/>
          </p:nvPr>
        </p:nvSpPr>
        <p:spPr/>
        <p:txBody>
          <a:bodyPr/>
          <a:lstStyle/>
          <a:p>
            <a:pPr defTabSz="462458">
              <a:defRPr/>
            </a:pPr>
            <a:fld id="{91CAE60C-72A0-D14D-8733-C13212F694AD}" type="slidenum">
              <a:rPr lang="en-US">
                <a:solidFill>
                  <a:prstClr val="black"/>
                </a:solidFill>
                <a:latin typeface="Aptos" panose="02110004020202020204"/>
              </a:rPr>
              <a:pPr defTabSz="462458">
                <a:defRPr/>
              </a:pPr>
              <a:t>23</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27799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405D-229D-FFA0-7E6A-0246AD96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70FE4-F60B-35A9-0779-82A409FECFE6}"/>
              </a:ext>
            </a:extLst>
          </p:cNvPr>
          <p:cNvSpPr>
            <a:spLocks noGrp="1" noRot="1" noChangeAspect="1"/>
          </p:cNvSpPr>
          <p:nvPr>
            <p:ph type="sldImg"/>
          </p:nvPr>
        </p:nvSpPr>
        <p:spPr>
          <a:xfrm>
            <a:off x="717550" y="642938"/>
            <a:ext cx="3854450" cy="2168525"/>
          </a:xfrm>
        </p:spPr>
      </p:sp>
      <p:sp>
        <p:nvSpPr>
          <p:cNvPr id="3" name="Notes Placeholder 2">
            <a:extLst>
              <a:ext uri="{FF2B5EF4-FFF2-40B4-BE49-F238E27FC236}">
                <a16:creationId xmlns:a16="http://schemas.microsoft.com/office/drawing/2014/main" id="{3EEAD3F4-663B-1F93-C6FE-EC213126DB0D}"/>
              </a:ext>
            </a:extLst>
          </p:cNvPr>
          <p:cNvSpPr>
            <a:spLocks noGrp="1"/>
          </p:cNvSpPr>
          <p:nvPr>
            <p:ph type="body" idx="1"/>
          </p:nvPr>
        </p:nvSpPr>
        <p:spPr/>
        <p:txBody>
          <a:bodyPr>
            <a:normAutofit/>
          </a:bodyPr>
          <a:lstStyle/>
          <a:p>
            <a:r>
              <a:rPr lang="en-US" b="1" dirty="0"/>
              <a:t>Figure 8.18 </a:t>
            </a:r>
            <a:r>
              <a:rPr lang="en-US" dirty="0"/>
              <a:t>U.S. coal consumption by sector: 1950–2021.</a:t>
            </a:r>
          </a:p>
          <a:p>
            <a:r>
              <a:rPr lang="en-US" dirty="0"/>
              <a:t>(Source: U.S. EIA)</a:t>
            </a:r>
          </a:p>
        </p:txBody>
      </p:sp>
      <p:sp>
        <p:nvSpPr>
          <p:cNvPr id="4" name="Slide Number Placeholder 3">
            <a:extLst>
              <a:ext uri="{FF2B5EF4-FFF2-40B4-BE49-F238E27FC236}">
                <a16:creationId xmlns:a16="http://schemas.microsoft.com/office/drawing/2014/main" id="{70748914-4837-1ECB-7CE1-8828D33A616B}"/>
              </a:ext>
            </a:extLst>
          </p:cNvPr>
          <p:cNvSpPr>
            <a:spLocks noGrp="1"/>
          </p:cNvSpPr>
          <p:nvPr>
            <p:ph type="sldNum" sz="quarter" idx="10"/>
          </p:nvPr>
        </p:nvSpPr>
        <p:spPr/>
        <p:txBody>
          <a:bodyPr/>
          <a:lstStyle/>
          <a:p>
            <a:pPr defTabSz="462458">
              <a:defRPr/>
            </a:pPr>
            <a:fld id="{91CAE60C-72A0-D14D-8733-C13212F694AD}" type="slidenum">
              <a:rPr lang="en-US">
                <a:solidFill>
                  <a:prstClr val="black"/>
                </a:solidFill>
                <a:latin typeface="Aptos" panose="02110004020202020204"/>
              </a:rPr>
              <a:pPr defTabSz="462458">
                <a:defRPr/>
              </a:pPr>
              <a:t>26</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40144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2938"/>
            <a:ext cx="3854450" cy="21685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2458">
              <a:defRPr/>
            </a:pPr>
            <a:fld id="{91CAE60C-72A0-D14D-8733-C13212F694AD}" type="slidenum">
              <a:rPr lang="en-US">
                <a:solidFill>
                  <a:prstClr val="black"/>
                </a:solidFill>
                <a:latin typeface="Aptos" panose="02110004020202020204"/>
              </a:rPr>
              <a:pPr defTabSz="462458">
                <a:defRPr/>
              </a:pPr>
              <a:t>49</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6961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2938"/>
            <a:ext cx="3854450" cy="21685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2458">
              <a:defRPr/>
            </a:pPr>
            <a:fld id="{91CAE60C-72A0-D14D-8733-C13212F694AD}" type="slidenum">
              <a:rPr lang="en-US">
                <a:solidFill>
                  <a:prstClr val="black"/>
                </a:solidFill>
                <a:latin typeface="Aptos" panose="02110004020202020204"/>
              </a:rPr>
              <a:pPr defTabSz="462458">
                <a:defRPr/>
              </a:pPr>
              <a:t>50</a:t>
            </a:fld>
            <a:endParaRPr lang="en-US" dirty="0">
              <a:solidFill>
                <a:prstClr val="black"/>
              </a:solidFill>
              <a:latin typeface="Aptos" panose="021100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2938"/>
            <a:ext cx="3854450" cy="2168525"/>
          </a:xfrm>
        </p:spPr>
      </p:sp>
      <p:sp>
        <p:nvSpPr>
          <p:cNvPr id="3" name="Notes Placeholder 2"/>
          <p:cNvSpPr>
            <a:spLocks noGrp="1"/>
          </p:cNvSpPr>
          <p:nvPr>
            <p:ph type="body" idx="1"/>
          </p:nvPr>
        </p:nvSpPr>
        <p:spPr/>
        <p:txBody>
          <a:bodyPr>
            <a:normAutofit/>
          </a:bodyPr>
          <a:lstStyle/>
          <a:p>
            <a:r>
              <a:rPr lang="en-US" b="1" dirty="0"/>
              <a:t>Figure 8.9 </a:t>
            </a:r>
            <a:r>
              <a:rPr lang="en-US" dirty="0"/>
              <a:t>Typical petroleum trap. The upper boundary of the trap is an impermeable layer of rock called a roof or </a:t>
            </a:r>
            <a:r>
              <a:rPr lang="en-US" dirty="0" err="1"/>
              <a:t>caprock</a:t>
            </a:r>
            <a:r>
              <a:rPr lang="en-US" dirty="0"/>
              <a:t>.</a:t>
            </a:r>
          </a:p>
        </p:txBody>
      </p:sp>
      <p:sp>
        <p:nvSpPr>
          <p:cNvPr id="4" name="Slide Number Placeholder 3"/>
          <p:cNvSpPr>
            <a:spLocks noGrp="1"/>
          </p:cNvSpPr>
          <p:nvPr>
            <p:ph type="sldNum" sz="quarter" idx="10"/>
          </p:nvPr>
        </p:nvSpPr>
        <p:spPr/>
        <p:txBody>
          <a:bodyPr/>
          <a:lstStyle/>
          <a:p>
            <a:pPr defTabSz="462458">
              <a:defRPr/>
            </a:pPr>
            <a:fld id="{91CAE60C-72A0-D14D-8733-C13212F694AD}" type="slidenum">
              <a:rPr lang="en-US">
                <a:solidFill>
                  <a:prstClr val="black"/>
                </a:solidFill>
                <a:latin typeface="Aptos" panose="02110004020202020204"/>
              </a:rPr>
              <a:pPr defTabSz="462458">
                <a:defRPr/>
              </a:pPr>
              <a:t>52</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82685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2938"/>
            <a:ext cx="3854450" cy="2168525"/>
          </a:xfrm>
        </p:spPr>
      </p:sp>
      <p:sp>
        <p:nvSpPr>
          <p:cNvPr id="3" name="Notes Placeholder 2"/>
          <p:cNvSpPr>
            <a:spLocks noGrp="1"/>
          </p:cNvSpPr>
          <p:nvPr>
            <p:ph type="body" idx="1"/>
          </p:nvPr>
        </p:nvSpPr>
        <p:spPr/>
        <p:txBody>
          <a:bodyPr>
            <a:normAutofit/>
          </a:bodyPr>
          <a:lstStyle/>
          <a:p>
            <a:r>
              <a:rPr lang="en-US" b="1" dirty="0"/>
              <a:t>Figure 8.14 (a) </a:t>
            </a:r>
            <a:r>
              <a:rPr lang="en-US" dirty="0"/>
              <a:t>U.S. natural gas consumption by end-use sector: 2021. (Source: U.S. EIA)</a:t>
            </a:r>
            <a:endParaRPr lang="en-US" b="1" dirty="0"/>
          </a:p>
          <a:p>
            <a:r>
              <a:rPr lang="en-US" b="1" dirty="0"/>
              <a:t>Figure 8.14 (b) </a:t>
            </a:r>
            <a:r>
              <a:rPr lang="en-US" dirty="0"/>
              <a:t>U.S. natural gas consumption by year: 1950–2020. (Source: U.S. DOE)</a:t>
            </a:r>
          </a:p>
        </p:txBody>
      </p:sp>
      <p:sp>
        <p:nvSpPr>
          <p:cNvPr id="4" name="Slide Number Placeholder 3"/>
          <p:cNvSpPr>
            <a:spLocks noGrp="1"/>
          </p:cNvSpPr>
          <p:nvPr>
            <p:ph type="sldNum" sz="quarter" idx="10"/>
          </p:nvPr>
        </p:nvSpPr>
        <p:spPr/>
        <p:txBody>
          <a:bodyPr/>
          <a:lstStyle/>
          <a:p>
            <a:pPr defTabSz="462458">
              <a:defRPr/>
            </a:pPr>
            <a:fld id="{91CAE60C-72A0-D14D-8733-C13212F694AD}" type="slidenum">
              <a:rPr lang="en-US">
                <a:solidFill>
                  <a:prstClr val="black"/>
                </a:solidFill>
                <a:latin typeface="Aptos" panose="02110004020202020204"/>
              </a:rPr>
              <a:pPr defTabSz="462458">
                <a:defRPr/>
              </a:pPr>
              <a:t>58</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7318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406416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92168-4B2E-44F3-9E40-28EAF9695617}"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7703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92168-4B2E-44F3-9E40-28EAF9695617}"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43FFEF-A8B6-4AA2-A9CD-9E8FBFE4E21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621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318928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233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962810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3535901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03888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5"/>
            <a:ext cx="11241915" cy="1217447"/>
          </a:xfrm>
        </p:spPr>
        <p:txBody>
          <a:bodyPr/>
          <a:lstStyle>
            <a:lvl1pPr>
              <a:defRPr/>
            </a:lvl1pPr>
          </a:lstStyle>
          <a:p>
            <a:r>
              <a:rPr lang="en-US"/>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a:t>First Level</a:t>
            </a:r>
          </a:p>
          <a:p>
            <a:pPr lvl="1"/>
            <a:r>
              <a:rPr lang="en-US"/>
              <a:t>Second level</a:t>
            </a:r>
          </a:p>
          <a:p>
            <a:pPr lvl="2"/>
            <a:r>
              <a:rPr lang="en-US"/>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a:t>Fourth Level</a:t>
            </a:r>
          </a:p>
          <a:p>
            <a:pPr lvl="3"/>
            <a:endParaRPr lang="en-US"/>
          </a:p>
        </p:txBody>
      </p:sp>
      <p:sp>
        <p:nvSpPr>
          <p:cNvPr id="4" name="Content Placeholder Middle"/>
          <p:cNvSpPr>
            <a:spLocks noGrp="1"/>
          </p:cNvSpPr>
          <p:nvPr>
            <p:ph sz="half" idx="2" hasCustomPrompt="1"/>
          </p:nvPr>
        </p:nvSpPr>
        <p:spPr>
          <a:xfrm>
            <a:off x="442553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
        <p:nvSpPr>
          <p:cNvPr id="5" name="Content Placeholder Right">
            <a:extLst>
              <a:ext uri="{FF2B5EF4-FFF2-40B4-BE49-F238E27FC236}">
                <a16:creationId xmlns:a16="http://schemas.microsoft.com/office/drawing/2014/main" id="{1D13BCCE-AB68-426C-9401-BABA201385F3}"/>
              </a:ext>
            </a:extLst>
          </p:cNvPr>
          <p:cNvSpPr>
            <a:spLocks noGrp="1"/>
          </p:cNvSpPr>
          <p:nvPr>
            <p:ph sz="half" idx="10" hasCustomPrompt="1"/>
          </p:nvPr>
        </p:nvSpPr>
        <p:spPr>
          <a:xfrm>
            <a:off x="8374228"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76103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a:t>Insert here 8</a:t>
            </a:r>
          </a:p>
        </p:txBody>
      </p:sp>
    </p:spTree>
    <p:custDataLst>
      <p:tags r:id="rId1"/>
    </p:custDataLst>
    <p:extLst>
      <p:ext uri="{BB962C8B-B14F-4D97-AF65-F5344CB8AC3E}">
        <p14:creationId xmlns:p14="http://schemas.microsoft.com/office/powerpoint/2010/main" val="144864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00637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92168-4B2E-44F3-9E40-28EAF9695617}"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61984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692168-4B2E-44F3-9E40-28EAF9695617}"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32276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692168-4B2E-44F3-9E40-28EAF9695617}"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26752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92168-4B2E-44F3-9E40-28EAF9695617}"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02169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92168-4B2E-44F3-9E40-28EAF9695617}"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424079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284315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341590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692168-4B2E-44F3-9E40-28EAF9695617}" type="datetimeFigureOut">
              <a:rPr lang="en-US" smtClean="0"/>
              <a:t>10/7/2025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443FFEF-A8B6-4AA2-A9CD-9E8FBFE4E217}" type="slidenum">
              <a:rPr lang="en-US" smtClean="0"/>
              <a:t>‹#›</a:t>
            </a:fld>
            <a:endParaRPr lang="en-US"/>
          </a:p>
        </p:txBody>
      </p:sp>
    </p:spTree>
    <p:extLst>
      <p:ext uri="{BB962C8B-B14F-4D97-AF65-F5344CB8AC3E}">
        <p14:creationId xmlns:p14="http://schemas.microsoft.com/office/powerpoint/2010/main" val="392381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worldsolarchalleng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cn1.net/POTD4/solar-cars/MIT-solar-electric.jpg" TargetMode="External"/><Relationship Id="rId2" Type="http://schemas.openxmlformats.org/officeDocument/2006/relationships/hyperlink" Target="http://tech.mit.edu/V117/N40/sunrayce.40.gif"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hyperlink" Target="http://en.wikipedia.org/wiki/Solar_car_raci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marsrover.nasa.gov/mission/spacecraft_surface_rover.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sa=i&amp;rct=j&amp;q=&amp;esrc=s&amp;source=images&amp;cd=&amp;cad=rja&amp;docid=OihZt4lHGxjwwM&amp;tbnid=8S8gq1TV3wZbVM:&amp;ved=0CAUQjRw&amp;url=https://www.wou.edu/las/physci/GS361/Fossil%20fuels/Coal.htm&amp;ei=3P8LU5CMOKXNsQT2-ICICw&amp;bvm=bv.61725948,d.dmQ&amp;psig=AFQjCNHjCrWsRcPl1TnzYiInQ5F6XPrKdg&amp;ust=139338170599781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geology.com/rocks/coal.shtml"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thumb/0/05/Coal_mine_Wyoming.jpg/350px-Coal_mine_Wyoming.jpg"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larhorizon.com.au/SolarCells.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en.wikipedia.org/wiki/List_of_countries_by_carbon_dioxide_emiss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Alkane"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upload.wikimedia.org/wikipedia/commons/9/92/Methane-2D-stereo.sv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stion.com/technology/photovoltaic-effect/" TargetMode="External"/><Relationship Id="rId2" Type="http://schemas.openxmlformats.org/officeDocument/2006/relationships/hyperlink" Target="http://solarpanellight.net/"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en.wikipedia.org/wiki/Methane_clathrate" TargetMode="Externa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upload.wikimedia.org/wikipedia/commons/6/60/Gashydrat_mit_Struktur.jpg" TargetMode="External"/><Relationship Id="rId4" Type="http://schemas.openxmlformats.org/officeDocument/2006/relationships/hyperlink" Target="http://www.chm.bris.ac.uk/motm/methane/methaneh.ht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46EA-AD17-42EB-B02F-3C62B9647F19}"/>
              </a:ext>
            </a:extLst>
          </p:cNvPr>
          <p:cNvSpPr>
            <a:spLocks noGrp="1"/>
          </p:cNvSpPr>
          <p:nvPr>
            <p:ph type="ctrTitle"/>
          </p:nvPr>
        </p:nvSpPr>
        <p:spPr>
          <a:xfrm>
            <a:off x="2094263" y="1935760"/>
            <a:ext cx="8915399" cy="2262781"/>
          </a:xfrm>
        </p:spPr>
        <p:txBody>
          <a:bodyPr>
            <a:normAutofit fontScale="90000"/>
          </a:bodyPr>
          <a:lstStyle/>
          <a:p>
            <a:r>
              <a:rPr lang="en-US" dirty="0"/>
              <a:t>Chapter 8:</a:t>
            </a:r>
            <a:br>
              <a:rPr lang="en-US" dirty="0"/>
            </a:br>
            <a:r>
              <a:rPr lang="en-US" dirty="0"/>
              <a:t>Energy from Fossil Fuels</a:t>
            </a:r>
            <a:br>
              <a:rPr lang="en-US" dirty="0"/>
            </a:br>
            <a:endParaRPr lang="en-US" dirty="0"/>
          </a:p>
        </p:txBody>
      </p:sp>
      <p:sp>
        <p:nvSpPr>
          <p:cNvPr id="3" name="Subtitle 2">
            <a:extLst>
              <a:ext uri="{FF2B5EF4-FFF2-40B4-BE49-F238E27FC236}">
                <a16:creationId xmlns:a16="http://schemas.microsoft.com/office/drawing/2014/main" id="{DFA3E1CF-5CA5-4FFB-9C48-34F85846B2D2}"/>
              </a:ext>
            </a:extLst>
          </p:cNvPr>
          <p:cNvSpPr>
            <a:spLocks noGrp="1"/>
          </p:cNvSpPr>
          <p:nvPr>
            <p:ph type="subTitle" idx="1"/>
          </p:nvPr>
        </p:nvSpPr>
        <p:spPr/>
        <p:txBody>
          <a:bodyPr/>
          <a:lstStyle/>
          <a:p>
            <a:pPr lvl="0" algn="l">
              <a:lnSpc>
                <a:spcPct val="100000"/>
              </a:lnSpc>
              <a:spcAft>
                <a:spcPts val="800"/>
              </a:spcAft>
              <a:buClr>
                <a:srgbClr val="282F7C"/>
              </a:buClr>
            </a:pPr>
            <a:r>
              <a:rPr lang="en-US" sz="3200" dirty="0">
                <a:solidFill>
                  <a:srgbClr val="FFFFFF"/>
                </a:solidFill>
                <a:latin typeface="Work Sans"/>
              </a:rPr>
              <a:t>Chapter 8: Energy from Fossil Fuels</a:t>
            </a:r>
          </a:p>
          <a:p>
            <a:endParaRPr lang="en-US" dirty="0"/>
          </a:p>
        </p:txBody>
      </p:sp>
      <p:sp>
        <p:nvSpPr>
          <p:cNvPr id="4" name="TextBox 3">
            <a:extLst>
              <a:ext uri="{FF2B5EF4-FFF2-40B4-BE49-F238E27FC236}">
                <a16:creationId xmlns:a16="http://schemas.microsoft.com/office/drawing/2014/main" id="{1E2B1E9B-FF9D-449F-927E-7F2CFA3D9937}"/>
              </a:ext>
            </a:extLst>
          </p:cNvPr>
          <p:cNvSpPr txBox="1"/>
          <p:nvPr/>
        </p:nvSpPr>
        <p:spPr>
          <a:xfrm>
            <a:off x="3640822" y="4353886"/>
            <a:ext cx="4639112" cy="646331"/>
          </a:xfrm>
          <a:prstGeom prst="rect">
            <a:avLst/>
          </a:prstGeom>
          <a:noFill/>
        </p:spPr>
        <p:txBody>
          <a:bodyPr wrap="square" rtlCol="0">
            <a:spAutoFit/>
          </a:bodyPr>
          <a:lstStyle/>
          <a:p>
            <a:r>
              <a:rPr lang="en-US" b="1" dirty="0">
                <a:solidFill>
                  <a:srgbClr val="FF0000"/>
                </a:solidFill>
              </a:rPr>
              <a:t>Exam 2 –October 21, study guide posted</a:t>
            </a:r>
          </a:p>
        </p:txBody>
      </p:sp>
    </p:spTree>
    <p:extLst>
      <p:ext uri="{BB962C8B-B14F-4D97-AF65-F5344CB8AC3E}">
        <p14:creationId xmlns:p14="http://schemas.microsoft.com/office/powerpoint/2010/main" val="3917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173" y="87215"/>
            <a:ext cx="8911687" cy="1280890"/>
          </a:xfrm>
        </p:spPr>
        <p:txBody>
          <a:bodyPr/>
          <a:lstStyle/>
          <a:p>
            <a:r>
              <a:rPr lang="en-US" dirty="0"/>
              <a:t>World Solar Challenge</a:t>
            </a:r>
          </a:p>
        </p:txBody>
      </p:sp>
      <p:sp>
        <p:nvSpPr>
          <p:cNvPr id="3" name="Content Placeholder 2"/>
          <p:cNvSpPr>
            <a:spLocks noGrp="1"/>
          </p:cNvSpPr>
          <p:nvPr>
            <p:ph idx="1"/>
          </p:nvPr>
        </p:nvSpPr>
        <p:spPr>
          <a:xfrm>
            <a:off x="5526500" y="3080378"/>
            <a:ext cx="5857360" cy="3777622"/>
          </a:xfrm>
        </p:spPr>
        <p:txBody>
          <a:bodyPr>
            <a:normAutofit fontScale="47500" lnSpcReduction="2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7200" dirty="0"/>
              <a:t>Image: </a:t>
            </a:r>
            <a:r>
              <a:rPr lang="en-US" sz="7200" dirty="0">
                <a:hlinkClick r:id="rId2"/>
              </a:rPr>
              <a:t>http://www.worldsolarchallenge.org</a:t>
            </a:r>
            <a:r>
              <a:rPr lang="en-US" sz="7200" dirty="0"/>
              <a:t>/</a:t>
            </a:r>
          </a:p>
        </p:txBody>
      </p:sp>
      <p:sp>
        <p:nvSpPr>
          <p:cNvPr id="4" name="TextBox 3">
            <a:extLst>
              <a:ext uri="{FF2B5EF4-FFF2-40B4-BE49-F238E27FC236}">
                <a16:creationId xmlns:a16="http://schemas.microsoft.com/office/drawing/2014/main" id="{4C018150-7739-4417-9949-CAECD9D5356B}"/>
              </a:ext>
            </a:extLst>
          </p:cNvPr>
          <p:cNvSpPr txBox="1"/>
          <p:nvPr/>
        </p:nvSpPr>
        <p:spPr>
          <a:xfrm>
            <a:off x="579161" y="1442906"/>
            <a:ext cx="5225584"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This is the Hong-</a:t>
            </a:r>
            <a:r>
              <a:rPr lang="en-US" dirty="0" err="1"/>
              <a:t>kong</a:t>
            </a:r>
            <a:r>
              <a:rPr lang="en-US" dirty="0"/>
              <a:t> team who won the Bridgestone world solar challenge in 2025.</a:t>
            </a:r>
          </a:p>
          <a:p>
            <a:pPr marL="285750" indent="-285750">
              <a:buFont typeface="Wingdings" panose="05000000000000000000" pitchFamily="2" charset="2"/>
              <a:buChar char="Ø"/>
            </a:pPr>
            <a:r>
              <a:rPr lang="en-US" dirty="0"/>
              <a:t>It happens every year in Australia (Darwin to Adelaide).</a:t>
            </a:r>
          </a:p>
          <a:p>
            <a:pPr marL="285750" indent="-285750">
              <a:buFont typeface="Wingdings" panose="05000000000000000000" pitchFamily="2" charset="2"/>
              <a:buChar char="Ø"/>
            </a:pPr>
            <a:r>
              <a:rPr lang="en-US" dirty="0"/>
              <a:t>Teams, usually comprising of tertiary and secondary students, traverse 3,000 </a:t>
            </a:r>
            <a:r>
              <a:rPr lang="en-US" dirty="0" err="1"/>
              <a:t>kilometres</a:t>
            </a:r>
            <a:r>
              <a:rPr lang="en-US" dirty="0"/>
              <a:t> from Darwin to Adelaide in a energy efficient electric vehicle designed, engineered, and built with their own hands.</a:t>
            </a:r>
          </a:p>
          <a:p>
            <a:endParaRPr lang="en-US" dirty="0"/>
          </a:p>
        </p:txBody>
      </p:sp>
      <p:pic>
        <p:nvPicPr>
          <p:cNvPr id="6" name="Picture 5">
            <a:extLst>
              <a:ext uri="{FF2B5EF4-FFF2-40B4-BE49-F238E27FC236}">
                <a16:creationId xmlns:a16="http://schemas.microsoft.com/office/drawing/2014/main" id="{3E7FECA7-68E8-4D9B-B200-0680DCC8F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256" y="2050720"/>
            <a:ext cx="4135848" cy="2756559"/>
          </a:xfrm>
          <a:prstGeom prst="rect">
            <a:avLst/>
          </a:prstGeom>
        </p:spPr>
      </p:pic>
    </p:spTree>
    <p:extLst>
      <p:ext uri="{BB962C8B-B14F-4D97-AF65-F5344CB8AC3E}">
        <p14:creationId xmlns:p14="http://schemas.microsoft.com/office/powerpoint/2010/main" val="290137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181600" cy="1143000"/>
          </a:xfrm>
        </p:spPr>
        <p:txBody>
          <a:bodyPr/>
          <a:lstStyle/>
          <a:p>
            <a:r>
              <a:rPr lang="en-US" dirty="0"/>
              <a:t>Solar races</a:t>
            </a:r>
          </a:p>
        </p:txBody>
      </p:sp>
      <p:sp>
        <p:nvSpPr>
          <p:cNvPr id="3" name="Content Placeholder 2"/>
          <p:cNvSpPr>
            <a:spLocks noGrp="1"/>
          </p:cNvSpPr>
          <p:nvPr>
            <p:ph idx="1"/>
          </p:nvPr>
        </p:nvSpPr>
        <p:spPr>
          <a:xfrm>
            <a:off x="1301693" y="1519879"/>
            <a:ext cx="4648200" cy="4754563"/>
          </a:xfrm>
        </p:spPr>
        <p:txBody>
          <a:bodyPr>
            <a:normAutofit fontScale="92500" lnSpcReduction="20000"/>
          </a:bodyPr>
          <a:lstStyle/>
          <a:p>
            <a:r>
              <a:rPr lang="en-US" sz="2800" dirty="0"/>
              <a:t>MIT Manta (1995)</a:t>
            </a:r>
          </a:p>
          <a:p>
            <a:pPr lvl="1"/>
            <a:r>
              <a:rPr lang="en-US" sz="2400" dirty="0"/>
              <a:t>panels 14</a:t>
            </a:r>
            <a:r>
              <a:rPr lang="en-US" sz="2400" dirty="0">
                <a:sym typeface="Symbol"/>
              </a:rPr>
              <a:t>6.5 [138hp, </a:t>
            </a:r>
            <a:r>
              <a:rPr lang="en-US" sz="2400" dirty="0" err="1">
                <a:sym typeface="Symbol"/>
              </a:rPr>
              <a:t>theor</a:t>
            </a:r>
            <a:r>
              <a:rPr lang="en-US" sz="2400" dirty="0">
                <a:sym typeface="Symbol"/>
              </a:rPr>
              <a:t>.] drives 8hp motor. </a:t>
            </a:r>
          </a:p>
          <a:p>
            <a:pPr lvl="1"/>
            <a:r>
              <a:rPr lang="en-US" sz="2400" dirty="0">
                <a:sym typeface="Symbol"/>
              </a:rPr>
              <a:t>weight: 620 lb.</a:t>
            </a:r>
            <a:endParaRPr lang="en-US" sz="2800" dirty="0"/>
          </a:p>
          <a:p>
            <a:endParaRPr lang="en-US" sz="2800" dirty="0"/>
          </a:p>
          <a:p>
            <a:r>
              <a:rPr lang="en-US" sz="2800" dirty="0"/>
              <a:t>MIT </a:t>
            </a:r>
            <a:r>
              <a:rPr lang="en-US" sz="2800" dirty="0" err="1"/>
              <a:t>Tesseract</a:t>
            </a:r>
            <a:endParaRPr lang="en-US" sz="2800" dirty="0"/>
          </a:p>
          <a:p>
            <a:pPr lvl="1"/>
            <a:r>
              <a:rPr lang="en-US" sz="2400" dirty="0"/>
              <a:t>6hp motor.</a:t>
            </a:r>
          </a:p>
          <a:p>
            <a:pPr lvl="1"/>
            <a:r>
              <a:rPr lang="en-US" sz="2400" dirty="0"/>
              <a:t>375 lb + driver.</a:t>
            </a:r>
          </a:p>
          <a:p>
            <a:pPr>
              <a:buNone/>
            </a:pPr>
            <a:r>
              <a:rPr lang="en-US" sz="1400" dirty="0"/>
              <a:t>Images: MIT Manta: </a:t>
            </a:r>
            <a:r>
              <a:rPr lang="en-US" sz="1400" dirty="0">
                <a:hlinkClick r:id="rId2"/>
              </a:rPr>
              <a:t>http://tech.mit.edu/V117/N40/sunrayce.40.gif</a:t>
            </a:r>
            <a:endParaRPr lang="en-US" sz="1400" dirty="0"/>
          </a:p>
          <a:p>
            <a:pPr>
              <a:buNone/>
            </a:pPr>
            <a:r>
              <a:rPr lang="en-US" sz="1400" dirty="0" err="1"/>
              <a:t>Tesseract</a:t>
            </a:r>
            <a:r>
              <a:rPr lang="en-US" sz="1400" dirty="0"/>
              <a:t>: </a:t>
            </a:r>
            <a:r>
              <a:rPr lang="en-US" sz="1400" dirty="0">
                <a:hlinkClick r:id="rId3"/>
              </a:rPr>
              <a:t>http://ccn1.net/POTD4/solar-cars/MIT-solar-electric.jpg</a:t>
            </a:r>
            <a:endParaRPr lang="en-US" sz="1400" dirty="0"/>
          </a:p>
          <a:p>
            <a:pPr>
              <a:buNone/>
            </a:pPr>
            <a:r>
              <a:rPr lang="en-US" sz="1400" dirty="0">
                <a:hlinkClick r:id="rId4"/>
              </a:rPr>
              <a:t>http://en.wikipedia.org/wiki/Solar_car_racing</a:t>
            </a:r>
            <a:r>
              <a:rPr lang="en-US" sz="1400" dirty="0"/>
              <a:t> for more information.</a:t>
            </a:r>
          </a:p>
        </p:txBody>
      </p:sp>
      <p:pic>
        <p:nvPicPr>
          <p:cNvPr id="3074" name="Picture 2" descr="http://tech.mit.edu/V117/N40/sunrayce.40.gif"/>
          <p:cNvPicPr>
            <a:picLocks noChangeAspect="1" noChangeArrowheads="1"/>
          </p:cNvPicPr>
          <p:nvPr/>
        </p:nvPicPr>
        <p:blipFill>
          <a:blip r:embed="rId5" cstate="print"/>
          <a:srcRect t="33103"/>
          <a:stretch>
            <a:fillRect/>
          </a:stretch>
        </p:blipFill>
        <p:spPr bwMode="auto">
          <a:xfrm>
            <a:off x="6629400" y="1346434"/>
            <a:ext cx="4000500" cy="1847851"/>
          </a:xfrm>
          <a:prstGeom prst="rect">
            <a:avLst/>
          </a:prstGeom>
          <a:noFill/>
        </p:spPr>
      </p:pic>
      <p:pic>
        <p:nvPicPr>
          <p:cNvPr id="3076" name="Picture 4" descr="http://ccn1.net/POTD4/solar-cars/MIT-solar-electric.jpg"/>
          <p:cNvPicPr>
            <a:picLocks noChangeAspect="1" noChangeArrowheads="1"/>
          </p:cNvPicPr>
          <p:nvPr/>
        </p:nvPicPr>
        <p:blipFill>
          <a:blip r:embed="rId6" cstate="print"/>
          <a:srcRect t="10774" b="13805"/>
          <a:stretch>
            <a:fillRect/>
          </a:stretch>
        </p:blipFill>
        <p:spPr bwMode="auto">
          <a:xfrm>
            <a:off x="6629400" y="4426592"/>
            <a:ext cx="4038600" cy="1809293"/>
          </a:xfrm>
          <a:prstGeom prst="rect">
            <a:avLst/>
          </a:prstGeom>
          <a:noFill/>
        </p:spPr>
      </p:pic>
    </p:spTree>
    <p:extLst>
      <p:ext uri="{BB962C8B-B14F-4D97-AF65-F5344CB8AC3E}">
        <p14:creationId xmlns:p14="http://schemas.microsoft.com/office/powerpoint/2010/main" val="184453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a:t>Worked Problem</a:t>
            </a:r>
          </a:p>
        </p:txBody>
      </p:sp>
      <p:sp>
        <p:nvSpPr>
          <p:cNvPr id="7" name="Content Placeholder 6"/>
          <p:cNvSpPr>
            <a:spLocks noGrp="1"/>
          </p:cNvSpPr>
          <p:nvPr>
            <p:ph idx="1"/>
          </p:nvPr>
        </p:nvSpPr>
        <p:spPr>
          <a:xfrm>
            <a:off x="1518407" y="964734"/>
            <a:ext cx="10053318" cy="5343788"/>
          </a:xfrm>
        </p:spPr>
        <p:txBody>
          <a:bodyPr>
            <a:normAutofit/>
          </a:bodyPr>
          <a:lstStyle/>
          <a:p>
            <a:pPr marL="0" indent="0">
              <a:buNone/>
            </a:pPr>
            <a:r>
              <a:rPr lang="en-US" sz="2000" b="1" dirty="0"/>
              <a:t>The Nuna2 (Tech. Univ. Delft) won the 2002 and 2003 World Solar Challenge. Its gallium arsenide triple junction solar cells covered a 9 sq. meter surface and were over 24.5% efficient. What is its top power in W and hp?</a:t>
            </a:r>
          </a:p>
          <a:p>
            <a:pPr marL="0" indent="0">
              <a:buNone/>
            </a:pPr>
            <a:endParaRPr lang="en-US" sz="2000" b="1"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The car was capable of over 100mph. It is reported to have required only 1650W to reach 62mph (100km/hr). 2007 rules limited the solar panels to more than 6m</a:t>
            </a:r>
            <a:r>
              <a:rPr lang="en-US" sz="2000" baseline="30000" dirty="0"/>
              <a:t>2</a:t>
            </a:r>
            <a:r>
              <a:rPr lang="en-US" sz="2000" dirty="0"/>
              <a:t>, so the cars are now slower and safer.</a:t>
            </a:r>
          </a:p>
          <a:p>
            <a:pPr marL="0" indent="0">
              <a:buNone/>
            </a:pPr>
            <a:endParaRPr lang="en-US" sz="2000" dirty="0"/>
          </a:p>
          <a:p>
            <a:pPr marL="0" indent="0">
              <a:buNone/>
            </a:pPr>
            <a:r>
              <a:rPr lang="en-US" sz="1200" dirty="0"/>
              <a:t>http://www.spacedaily.com/images/solarcar-nuna2-australia-bg.jpg</a:t>
            </a:r>
          </a:p>
        </p:txBody>
      </p:sp>
      <p:pic>
        <p:nvPicPr>
          <p:cNvPr id="9218" name="Picture 2" descr="http://www.spacedaily.com/images/solarcar-nuna2-australia-bg.jpg"/>
          <p:cNvPicPr>
            <a:picLocks noChangeAspect="1" noChangeArrowheads="1"/>
          </p:cNvPicPr>
          <p:nvPr/>
        </p:nvPicPr>
        <p:blipFill>
          <a:blip r:embed="rId2" cstate="print"/>
          <a:srcRect/>
          <a:stretch>
            <a:fillRect/>
          </a:stretch>
        </p:blipFill>
        <p:spPr bwMode="auto">
          <a:xfrm>
            <a:off x="2483841" y="2163661"/>
            <a:ext cx="2281106" cy="1824886"/>
          </a:xfrm>
          <a:prstGeom prst="rect">
            <a:avLst/>
          </a:prstGeom>
          <a:noFill/>
        </p:spPr>
      </p:pic>
    </p:spTree>
    <p:extLst>
      <p:ext uri="{BB962C8B-B14F-4D97-AF65-F5344CB8AC3E}">
        <p14:creationId xmlns:p14="http://schemas.microsoft.com/office/powerpoint/2010/main" val="12901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sz="3600" dirty="0"/>
              <a:t>Photovoltaic application: The Mars Rover</a:t>
            </a:r>
          </a:p>
        </p:txBody>
      </p:sp>
      <p:sp>
        <p:nvSpPr>
          <p:cNvPr id="3" name="Content Placeholder 2"/>
          <p:cNvSpPr>
            <a:spLocks noGrp="1"/>
          </p:cNvSpPr>
          <p:nvPr>
            <p:ph idx="1"/>
          </p:nvPr>
        </p:nvSpPr>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3400" b="1" dirty="0"/>
              <a:t>Image: </a:t>
            </a:r>
            <a:r>
              <a:rPr lang="en-US" sz="3400" b="1" u="sng" dirty="0">
                <a:hlinkClick r:id="rId2"/>
              </a:rPr>
              <a:t>http://marsrover.nasa.gov/mission/spacecraft_surface_rover.html</a:t>
            </a:r>
            <a:endParaRPr lang="en-US" sz="3400" b="1" dirty="0"/>
          </a:p>
        </p:txBody>
      </p:sp>
      <p:pic>
        <p:nvPicPr>
          <p:cNvPr id="4" name="Picture 3" descr="rover details"/>
          <p:cNvPicPr/>
          <p:nvPr/>
        </p:nvPicPr>
        <p:blipFill>
          <a:blip r:embed="rId3" cstate="print"/>
          <a:srcRect/>
          <a:stretch>
            <a:fillRect/>
          </a:stretch>
        </p:blipFill>
        <p:spPr bwMode="auto">
          <a:xfrm>
            <a:off x="2936146" y="1015068"/>
            <a:ext cx="4561059" cy="3989740"/>
          </a:xfrm>
          <a:prstGeom prst="rect">
            <a:avLst/>
          </a:prstGeom>
          <a:noFill/>
          <a:ln w="9525">
            <a:noFill/>
            <a:miter lim="800000"/>
            <a:headEnd/>
            <a:tailEnd/>
          </a:ln>
        </p:spPr>
      </p:pic>
    </p:spTree>
    <p:extLst>
      <p:ext uri="{BB962C8B-B14F-4D97-AF65-F5344CB8AC3E}">
        <p14:creationId xmlns:p14="http://schemas.microsoft.com/office/powerpoint/2010/main" val="25217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1426128" y="1845578"/>
            <a:ext cx="10078484" cy="4065644"/>
          </a:xfrm>
        </p:spPr>
        <p:txBody>
          <a:bodyPr/>
          <a:lstStyle/>
          <a:p>
            <a:r>
              <a:rPr lang="en-US" dirty="0"/>
              <a:t>The “efficiency” of a light bulb is the ratio of the:</a:t>
            </a:r>
          </a:p>
          <a:p>
            <a:pPr marL="114300" indent="0">
              <a:buNone/>
            </a:pPr>
            <a:r>
              <a:rPr lang="en-US" b="1" dirty="0"/>
              <a:t>a. </a:t>
            </a:r>
            <a:r>
              <a:rPr lang="en-US" dirty="0"/>
              <a:t>heat plus electricity produced to the electrical input</a:t>
            </a:r>
          </a:p>
          <a:p>
            <a:pPr marL="114300" indent="0">
              <a:buNone/>
            </a:pPr>
            <a:r>
              <a:rPr lang="en-US" b="1" dirty="0"/>
              <a:t>b. </a:t>
            </a:r>
            <a:r>
              <a:rPr lang="en-US" dirty="0"/>
              <a:t>voltage output of the bulb to the power input</a:t>
            </a:r>
          </a:p>
          <a:p>
            <a:pPr marL="114300" indent="0">
              <a:buNone/>
            </a:pPr>
            <a:r>
              <a:rPr lang="en-US" b="1" dirty="0"/>
              <a:t>c. </a:t>
            </a:r>
            <a:r>
              <a:rPr lang="en-US" dirty="0"/>
              <a:t>energy into the bulb to the energy out of the bulb</a:t>
            </a:r>
          </a:p>
          <a:p>
            <a:pPr marL="114300" indent="0">
              <a:buNone/>
            </a:pPr>
            <a:r>
              <a:rPr lang="en-US" b="1" dirty="0"/>
              <a:t>d. </a:t>
            </a:r>
            <a:r>
              <a:rPr lang="en-US" dirty="0"/>
              <a:t>light output to the electrical energy input</a:t>
            </a:r>
          </a:p>
          <a:p>
            <a:endParaRPr lang="en-US" dirty="0"/>
          </a:p>
        </p:txBody>
      </p:sp>
    </p:spTree>
    <p:extLst>
      <p:ext uri="{BB962C8B-B14F-4D97-AF65-F5344CB8AC3E}">
        <p14:creationId xmlns:p14="http://schemas.microsoft.com/office/powerpoint/2010/main" val="127493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75E47"/>
                </a:solidFill>
              </a:rPr>
              <a:t>Question</a:t>
            </a:r>
            <a:endParaRPr lang="en-US" dirty="0"/>
          </a:p>
        </p:txBody>
      </p:sp>
      <p:sp>
        <p:nvSpPr>
          <p:cNvPr id="3" name="Content Placeholder 2"/>
          <p:cNvSpPr>
            <a:spLocks noGrp="1"/>
          </p:cNvSpPr>
          <p:nvPr>
            <p:ph idx="1"/>
          </p:nvPr>
        </p:nvSpPr>
        <p:spPr>
          <a:xfrm>
            <a:off x="1669409" y="1744910"/>
            <a:ext cx="9907398" cy="4166312"/>
          </a:xfrm>
        </p:spPr>
        <p:txBody>
          <a:bodyPr/>
          <a:lstStyle/>
          <a:p>
            <a:pPr marL="228600">
              <a:spcBef>
                <a:spcPts val="0"/>
              </a:spcBef>
              <a:tabLst>
                <a:tab pos="1143000" algn="l"/>
                <a:tab pos="2057400" algn="l"/>
                <a:tab pos="2971800" algn="l"/>
                <a:tab pos="3886200" algn="l"/>
              </a:tabLst>
            </a:pPr>
            <a:r>
              <a:rPr lang="en-US" sz="2400" dirty="0">
                <a:ea typeface="Times New Roman"/>
                <a:cs typeface="Times New Roman"/>
              </a:rPr>
              <a:t>Heat energy will spontaneously always flow in the direction of ________.</a:t>
            </a:r>
            <a:endParaRPr lang="en-US" sz="2800" dirty="0">
              <a:ea typeface="Times New Roman"/>
              <a:cs typeface="Times New Roman"/>
            </a:endParaRPr>
          </a:p>
          <a:p>
            <a:pPr marL="0" indent="0">
              <a:spcBef>
                <a:spcPts val="0"/>
              </a:spcBef>
              <a:buNone/>
              <a:tabLst>
                <a:tab pos="1143000" algn="l"/>
                <a:tab pos="2057400" algn="l"/>
                <a:tab pos="2971800" algn="l"/>
                <a:tab pos="3886200" algn="l"/>
              </a:tabLst>
            </a:pPr>
            <a:r>
              <a:rPr lang="en-US" sz="2400" b="1" dirty="0">
                <a:ea typeface="Times New Roman"/>
                <a:cs typeface="Times New Roman"/>
              </a:rPr>
              <a:t>a. </a:t>
            </a:r>
            <a:r>
              <a:rPr lang="en-US" sz="2400" dirty="0">
                <a:ea typeface="Times New Roman"/>
                <a:cs typeface="Times New Roman"/>
              </a:rPr>
              <a:t>a higher temperature</a:t>
            </a:r>
            <a:endParaRPr lang="en-US" sz="2800" dirty="0">
              <a:ea typeface="Times New Roman"/>
              <a:cs typeface="Times New Roman"/>
            </a:endParaRPr>
          </a:p>
          <a:p>
            <a:pPr marL="0" indent="0">
              <a:spcBef>
                <a:spcPts val="0"/>
              </a:spcBef>
              <a:buNone/>
              <a:tabLst>
                <a:tab pos="1143000" algn="l"/>
                <a:tab pos="2057400" algn="l"/>
                <a:tab pos="2971800" algn="l"/>
                <a:tab pos="3886200" algn="l"/>
              </a:tabLst>
            </a:pPr>
            <a:r>
              <a:rPr lang="en-US" sz="2400" b="1" dirty="0">
                <a:ea typeface="Times New Roman"/>
                <a:cs typeface="Times New Roman"/>
              </a:rPr>
              <a:t>b. </a:t>
            </a:r>
            <a:r>
              <a:rPr lang="en-US" sz="2400" dirty="0">
                <a:ea typeface="Times New Roman"/>
                <a:cs typeface="Times New Roman"/>
              </a:rPr>
              <a:t>a lower temperature</a:t>
            </a:r>
            <a:endParaRPr lang="en-US" sz="2800" dirty="0">
              <a:ea typeface="Times New Roman"/>
              <a:cs typeface="Times New Roman"/>
            </a:endParaRPr>
          </a:p>
          <a:p>
            <a:pPr marL="0" indent="0">
              <a:spcBef>
                <a:spcPts val="0"/>
              </a:spcBef>
              <a:buNone/>
              <a:tabLst>
                <a:tab pos="1143000" algn="l"/>
                <a:tab pos="2057400" algn="l"/>
                <a:tab pos="2971800" algn="l"/>
                <a:tab pos="3886200" algn="l"/>
              </a:tabLst>
            </a:pPr>
            <a:r>
              <a:rPr lang="en-US" sz="2400" b="1" dirty="0">
                <a:ea typeface="Times New Roman"/>
                <a:cs typeface="Times New Roman"/>
              </a:rPr>
              <a:t>c. </a:t>
            </a:r>
            <a:r>
              <a:rPr lang="en-US" sz="2400" dirty="0">
                <a:ea typeface="Times New Roman"/>
                <a:cs typeface="Times New Roman"/>
              </a:rPr>
              <a:t>up, since heat rises</a:t>
            </a:r>
            <a:endParaRPr lang="en-US" sz="2800" dirty="0">
              <a:ea typeface="Times New Roman"/>
              <a:cs typeface="Times New Roman"/>
            </a:endParaRPr>
          </a:p>
          <a:p>
            <a:pPr marL="0" indent="0">
              <a:spcBef>
                <a:spcPts val="0"/>
              </a:spcBef>
              <a:buNone/>
              <a:tabLst>
                <a:tab pos="1143000" algn="l"/>
                <a:tab pos="2057400" algn="l"/>
                <a:tab pos="2971800" algn="l"/>
                <a:tab pos="3886200" algn="l"/>
              </a:tabLst>
            </a:pPr>
            <a:r>
              <a:rPr lang="en-US" sz="2400" b="1" dirty="0">
                <a:ea typeface="Times New Roman"/>
                <a:cs typeface="Times New Roman"/>
              </a:rPr>
              <a:t>d. </a:t>
            </a:r>
            <a:r>
              <a:rPr lang="en-US" sz="2400" dirty="0">
                <a:ea typeface="Times New Roman"/>
                <a:cs typeface="Times New Roman"/>
              </a:rPr>
              <a:t>a smaller heat capacity</a:t>
            </a:r>
            <a:endParaRPr lang="en-US" sz="2800" dirty="0">
              <a:ea typeface="Times New Roman"/>
              <a:cs typeface="Times New Roman"/>
            </a:endParaRPr>
          </a:p>
          <a:p>
            <a:endParaRPr lang="en-US" dirty="0"/>
          </a:p>
        </p:txBody>
      </p:sp>
    </p:spTree>
    <p:extLst>
      <p:ext uri="{BB962C8B-B14F-4D97-AF65-F5344CB8AC3E}">
        <p14:creationId xmlns:p14="http://schemas.microsoft.com/office/powerpoint/2010/main" val="243850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02686"/>
          </a:xfrm>
        </p:spPr>
        <p:txBody>
          <a:bodyPr/>
          <a:lstStyle/>
          <a:p>
            <a:r>
              <a:rPr lang="en-US" dirty="0"/>
              <a:t>Question</a:t>
            </a:r>
          </a:p>
        </p:txBody>
      </p:sp>
      <p:sp>
        <p:nvSpPr>
          <p:cNvPr id="3" name="Content Placeholder 2"/>
          <p:cNvSpPr>
            <a:spLocks noGrp="1"/>
          </p:cNvSpPr>
          <p:nvPr>
            <p:ph idx="1"/>
          </p:nvPr>
        </p:nvSpPr>
        <p:spPr>
          <a:xfrm>
            <a:off x="1971413" y="1761688"/>
            <a:ext cx="9533199" cy="4149534"/>
          </a:xfrm>
        </p:spPr>
        <p:txBody>
          <a:bodyPr/>
          <a:lstStyle/>
          <a:p>
            <a:pPr marL="228600">
              <a:spcBef>
                <a:spcPts val="0"/>
              </a:spcBef>
              <a:tabLst>
                <a:tab pos="1143000" algn="l"/>
                <a:tab pos="2057400" algn="l"/>
                <a:tab pos="2971800" algn="l"/>
                <a:tab pos="3886200" algn="l"/>
              </a:tabLst>
            </a:pPr>
            <a:r>
              <a:rPr lang="en-US" sz="2400" dirty="0">
                <a:ea typeface="Times New Roman"/>
                <a:cs typeface="Times New Roman"/>
              </a:rPr>
              <a:t>A heat engine ________.</a:t>
            </a:r>
            <a:endParaRPr lang="en-US" sz="2800" dirty="0">
              <a:ea typeface="Times New Roman"/>
              <a:cs typeface="Times New Roman"/>
            </a:endParaRPr>
          </a:p>
          <a:p>
            <a:pPr marL="228600" indent="0">
              <a:spcBef>
                <a:spcPts val="0"/>
              </a:spcBef>
              <a:buNone/>
              <a:tabLst>
                <a:tab pos="1143000" algn="l"/>
                <a:tab pos="2057400" algn="l"/>
                <a:tab pos="2971800" algn="l"/>
                <a:tab pos="3886200" algn="l"/>
              </a:tabLst>
            </a:pPr>
            <a:r>
              <a:rPr lang="en-US" sz="2400" b="1" dirty="0">
                <a:ea typeface="Times New Roman"/>
                <a:cs typeface="Times New Roman"/>
              </a:rPr>
              <a:t>a. </a:t>
            </a:r>
            <a:r>
              <a:rPr lang="en-US" sz="2400" dirty="0">
                <a:ea typeface="Times New Roman"/>
                <a:cs typeface="Times New Roman"/>
              </a:rPr>
              <a:t>converts work into heat energy</a:t>
            </a:r>
            <a:endParaRPr lang="en-US" sz="2800" dirty="0">
              <a:ea typeface="Times New Roman"/>
              <a:cs typeface="Times New Roman"/>
            </a:endParaRPr>
          </a:p>
          <a:p>
            <a:pPr marL="228600" indent="0">
              <a:spcBef>
                <a:spcPts val="0"/>
              </a:spcBef>
              <a:buNone/>
              <a:tabLst>
                <a:tab pos="1143000" algn="l"/>
                <a:tab pos="2057400" algn="l"/>
                <a:tab pos="2971800" algn="l"/>
                <a:tab pos="3886200" algn="l"/>
              </a:tabLst>
            </a:pPr>
            <a:r>
              <a:rPr lang="en-US" sz="2400" b="1" dirty="0">
                <a:ea typeface="Times New Roman"/>
                <a:cs typeface="Times New Roman"/>
              </a:rPr>
              <a:t>b. </a:t>
            </a:r>
            <a:r>
              <a:rPr lang="en-US" sz="2400" dirty="0">
                <a:ea typeface="Times New Roman"/>
                <a:cs typeface="Times New Roman"/>
              </a:rPr>
              <a:t>needs a temperature difference to be able to work</a:t>
            </a:r>
            <a:endParaRPr lang="en-US" sz="2800" dirty="0">
              <a:ea typeface="Times New Roman"/>
              <a:cs typeface="Times New Roman"/>
            </a:endParaRPr>
          </a:p>
          <a:p>
            <a:pPr marL="228600" indent="0">
              <a:spcBef>
                <a:spcPts val="0"/>
              </a:spcBef>
              <a:buNone/>
              <a:tabLst>
                <a:tab pos="1143000" algn="l"/>
                <a:tab pos="2057400" algn="l"/>
                <a:tab pos="2971800" algn="l"/>
                <a:tab pos="3886200" algn="l"/>
              </a:tabLst>
            </a:pPr>
            <a:r>
              <a:rPr lang="en-US" sz="2400" b="1" dirty="0">
                <a:ea typeface="Times New Roman"/>
                <a:cs typeface="Times New Roman"/>
              </a:rPr>
              <a:t>c. </a:t>
            </a:r>
            <a:r>
              <a:rPr lang="en-US" sz="2400" dirty="0">
                <a:ea typeface="Times New Roman"/>
                <a:cs typeface="Times New Roman"/>
              </a:rPr>
              <a:t>can be 100% efficient in the absence of friction</a:t>
            </a:r>
            <a:endParaRPr lang="en-US" sz="2800" dirty="0">
              <a:ea typeface="Times New Roman"/>
              <a:cs typeface="Times New Roman"/>
            </a:endParaRPr>
          </a:p>
          <a:p>
            <a:pPr marL="228600" indent="0">
              <a:spcBef>
                <a:spcPts val="0"/>
              </a:spcBef>
              <a:buNone/>
              <a:tabLst>
                <a:tab pos="1143000" algn="l"/>
                <a:tab pos="2057400" algn="l"/>
                <a:tab pos="2971800" algn="l"/>
                <a:tab pos="3886200" algn="l"/>
              </a:tabLst>
            </a:pPr>
            <a:r>
              <a:rPr lang="en-US" sz="2400" b="1" dirty="0">
                <a:ea typeface="Times New Roman"/>
                <a:cs typeface="Times New Roman"/>
              </a:rPr>
              <a:t>d. </a:t>
            </a:r>
            <a:r>
              <a:rPr lang="en-US" sz="2400" dirty="0">
                <a:ea typeface="Times New Roman"/>
                <a:cs typeface="Times New Roman"/>
              </a:rPr>
              <a:t>needs electricity to be able to run</a:t>
            </a:r>
            <a:endParaRPr lang="en-US" sz="2800" dirty="0">
              <a:ea typeface="Times New Roman"/>
              <a:cs typeface="Times New Roman"/>
            </a:endParaRPr>
          </a:p>
          <a:p>
            <a:endParaRPr lang="en-US" dirty="0"/>
          </a:p>
        </p:txBody>
      </p:sp>
    </p:spTree>
    <p:extLst>
      <p:ext uri="{BB962C8B-B14F-4D97-AF65-F5344CB8AC3E}">
        <p14:creationId xmlns:p14="http://schemas.microsoft.com/office/powerpoint/2010/main" val="204971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Chapter 8: Energy from Fossil Fuels</a:t>
            </a:r>
          </a:p>
        </p:txBody>
      </p:sp>
      <p:sp>
        <p:nvSpPr>
          <p:cNvPr id="3" name="Content Placeholder 2"/>
          <p:cNvSpPr>
            <a:spLocks noGrp="1"/>
          </p:cNvSpPr>
          <p:nvPr>
            <p:ph idx="1"/>
          </p:nvPr>
        </p:nvSpPr>
        <p:spPr>
          <a:xfrm>
            <a:off x="1613647" y="1488141"/>
            <a:ext cx="9890965" cy="4423081"/>
          </a:xfrm>
        </p:spPr>
        <p:txBody>
          <a:bodyPr>
            <a:normAutofit/>
          </a:bodyPr>
          <a:lstStyle/>
          <a:p>
            <a:pPr lvl="0"/>
            <a:r>
              <a:rPr lang="en-US" sz="2400" b="1" dirty="0"/>
              <a:t>Approximately 80% of the commercial energy resources used in the world come from fossil fuels—coal, petroleum, and natural gas.</a:t>
            </a:r>
          </a:p>
          <a:p>
            <a:pPr lvl="0"/>
            <a:r>
              <a:rPr lang="en-US" sz="2400" dirty="0"/>
              <a:t>Petroleum is the most used fuel source worldwide.</a:t>
            </a:r>
          </a:p>
          <a:p>
            <a:pPr lvl="0"/>
            <a:r>
              <a:rPr lang="en-US" sz="2400" dirty="0"/>
              <a:t>The United States has depended on the middle east for its oil supply, </a:t>
            </a:r>
            <a:r>
              <a:rPr lang="en-US" sz="2400" b="1" dirty="0"/>
              <a:t>but more recently, North American sources have produced the bulk of the petroleum products needed.</a:t>
            </a:r>
          </a:p>
          <a:p>
            <a:pPr lvl="0"/>
            <a:r>
              <a:rPr lang="en-US" sz="2400" dirty="0"/>
              <a:t>In the United States</a:t>
            </a:r>
            <a:r>
              <a:rPr lang="en-US" sz="2400" b="1" dirty="0"/>
              <a:t>, petroleum accounts for the largest share of domestic energy consumption (35% in 2020), followed closely by natural gas (34%) and coal (10%).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Terminology</a:t>
            </a:r>
          </a:p>
        </p:txBody>
      </p:sp>
      <p:sp>
        <p:nvSpPr>
          <p:cNvPr id="3" name="Content Placeholder 2"/>
          <p:cNvSpPr>
            <a:spLocks noGrp="1"/>
          </p:cNvSpPr>
          <p:nvPr>
            <p:ph idx="1"/>
          </p:nvPr>
        </p:nvSpPr>
        <p:spPr>
          <a:xfrm>
            <a:off x="1237129" y="1470212"/>
            <a:ext cx="10267483" cy="4441010"/>
          </a:xfrm>
        </p:spPr>
        <p:txBody>
          <a:bodyPr>
            <a:normAutofit/>
          </a:bodyPr>
          <a:lstStyle/>
          <a:p>
            <a:pPr marL="0">
              <a:spcBef>
                <a:spcPts val="800"/>
              </a:spcBef>
              <a:buNone/>
            </a:pPr>
            <a:r>
              <a:rPr lang="en-US" sz="2200" dirty="0"/>
              <a:t>There is an important differences between </a:t>
            </a:r>
            <a:r>
              <a:rPr lang="en-US" sz="2200" b="1" dirty="0"/>
              <a:t>“reserves,” “known reserves,” and “undiscovered resources.”</a:t>
            </a:r>
          </a:p>
          <a:p>
            <a:pPr>
              <a:spcBef>
                <a:spcPts val="800"/>
              </a:spcBef>
            </a:pPr>
            <a:r>
              <a:rPr lang="en-US" sz="2200" dirty="0"/>
              <a:t>The terminology used to describe the status of fossil fuel resources seems ambiguous at best. </a:t>
            </a:r>
          </a:p>
          <a:p>
            <a:pPr>
              <a:spcBef>
                <a:spcPts val="800"/>
              </a:spcBef>
            </a:pPr>
            <a:r>
              <a:rPr lang="en-US" sz="2200" dirty="0"/>
              <a:t>The amount of a particular resource that remains unused or undiscovered in the ground is hard to predict.</a:t>
            </a:r>
          </a:p>
          <a:p>
            <a:pPr>
              <a:spcBef>
                <a:spcPts val="800"/>
              </a:spcBef>
            </a:pPr>
            <a:r>
              <a:rPr lang="en-US" sz="2200" dirty="0"/>
              <a:t>Because our predictions always reflect incomplete exploration, </a:t>
            </a:r>
            <a:r>
              <a:rPr lang="en-US" sz="2200" b="1" dirty="0"/>
              <a:t>there will always be some left to discover.</a:t>
            </a:r>
          </a:p>
          <a:p>
            <a:pPr>
              <a:spcBef>
                <a:spcPts val="800"/>
              </a:spcBef>
            </a:pPr>
            <a:r>
              <a:rPr lang="en-US" sz="2200" dirty="0"/>
              <a:t>Even though a certain amount of a resource is believed to exist, economic and technical factors often affect how much of it can be extracted.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Terminology</a:t>
            </a:r>
          </a:p>
        </p:txBody>
      </p:sp>
      <p:sp>
        <p:nvSpPr>
          <p:cNvPr id="3" name="Content Placeholder 2"/>
          <p:cNvSpPr>
            <a:spLocks noGrp="1"/>
          </p:cNvSpPr>
          <p:nvPr>
            <p:ph idx="1"/>
          </p:nvPr>
        </p:nvSpPr>
        <p:spPr>
          <a:xfrm>
            <a:off x="554182" y="1640984"/>
            <a:ext cx="6494587" cy="4023709"/>
          </a:xfrm>
        </p:spPr>
        <p:txBody>
          <a:bodyPr>
            <a:normAutofit/>
          </a:bodyPr>
          <a:lstStyle/>
          <a:p>
            <a:r>
              <a:rPr lang="en-US" b="1" dirty="0"/>
              <a:t>Reserves</a:t>
            </a:r>
            <a:r>
              <a:rPr lang="en-US" dirty="0"/>
              <a:t> occupy the upper-left part of this rectangle.</a:t>
            </a:r>
          </a:p>
          <a:p>
            <a:r>
              <a:rPr lang="en-US" b="1" dirty="0"/>
              <a:t>Undiscovered resources </a:t>
            </a:r>
            <a:r>
              <a:rPr lang="en-US" dirty="0"/>
              <a:t>occupy the right side of the diagram.</a:t>
            </a:r>
          </a:p>
          <a:p>
            <a:r>
              <a:rPr lang="en-US" b="1" dirty="0"/>
              <a:t>Proven reserves </a:t>
            </a:r>
            <a:r>
              <a:rPr lang="en-US" dirty="0"/>
              <a:t>are reasonably certain </a:t>
            </a:r>
            <a:r>
              <a:rPr lang="en-US" b="1" dirty="0"/>
              <a:t>of being produced from known reservoirs under existing economic and technological conditions.</a:t>
            </a:r>
          </a:p>
          <a:p>
            <a:r>
              <a:rPr lang="en-US" b="1" dirty="0"/>
              <a:t>Indicated reserves are those</a:t>
            </a:r>
            <a:r>
              <a:rPr lang="en-US" dirty="0"/>
              <a:t> amounts believed recoverable from known fields using improved recovery techniques.</a:t>
            </a:r>
          </a:p>
          <a:p>
            <a:r>
              <a:rPr lang="en-US" b="1" dirty="0"/>
              <a:t>Inferred reserves </a:t>
            </a:r>
            <a:r>
              <a:rPr lang="en-US" dirty="0"/>
              <a:t>are those deposits expected in identified fields but not yet measured.</a:t>
            </a:r>
          </a:p>
        </p:txBody>
      </p:sp>
      <p:pic>
        <p:nvPicPr>
          <p:cNvPr id="4" name="Picture 3">
            <a:extLst>
              <a:ext uri="{FF2B5EF4-FFF2-40B4-BE49-F238E27FC236}">
                <a16:creationId xmlns:a16="http://schemas.microsoft.com/office/drawing/2014/main" id="{28CF8EF0-B3E1-4582-EF7C-4060E2A3AE02}"/>
              </a:ext>
            </a:extLst>
          </p:cNvPr>
          <p:cNvPicPr>
            <a:picLocks noChangeAspect="1"/>
          </p:cNvPicPr>
          <p:nvPr/>
        </p:nvPicPr>
        <p:blipFill>
          <a:blip r:embed="rId2"/>
          <a:stretch>
            <a:fillRect/>
          </a:stretch>
        </p:blipFill>
        <p:spPr>
          <a:xfrm>
            <a:off x="7048768" y="1640984"/>
            <a:ext cx="5035732" cy="4023709"/>
          </a:xfrm>
          <a:prstGeom prst="rect">
            <a:avLst/>
          </a:prstGeom>
        </p:spPr>
      </p:pic>
      <p:sp>
        <p:nvSpPr>
          <p:cNvPr id="6" name="TextBox 5">
            <a:extLst>
              <a:ext uri="{FF2B5EF4-FFF2-40B4-BE49-F238E27FC236}">
                <a16:creationId xmlns:a16="http://schemas.microsoft.com/office/drawing/2014/main" id="{F5052D27-47C1-F1D1-BD1D-27CD250B0DE5}"/>
              </a:ext>
            </a:extLst>
          </p:cNvPr>
          <p:cNvSpPr txBox="1"/>
          <p:nvPr/>
        </p:nvSpPr>
        <p:spPr>
          <a:xfrm>
            <a:off x="5809130" y="5772225"/>
            <a:ext cx="609600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The McKelvey diagram for categorizing reserves and resources relates the variables of geological certainty and economic feasibility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photovoltaic effect</a:t>
            </a:r>
          </a:p>
        </p:txBody>
      </p:sp>
      <p:sp>
        <p:nvSpPr>
          <p:cNvPr id="3" name="Content Placeholder 2"/>
          <p:cNvSpPr>
            <a:spLocks noGrp="1"/>
          </p:cNvSpPr>
          <p:nvPr>
            <p:ph idx="1"/>
          </p:nvPr>
        </p:nvSpPr>
        <p:spPr>
          <a:xfrm>
            <a:off x="1676399" y="1348696"/>
            <a:ext cx="8232711" cy="4885194"/>
          </a:xfrm>
        </p:spPr>
        <p:txBody>
          <a:bodyPr>
            <a:normAutofit fontScale="85000" lnSpcReduction="20000"/>
          </a:bodyPr>
          <a:lstStyle/>
          <a:p>
            <a:pPr>
              <a:buNone/>
            </a:pPr>
            <a:r>
              <a:rPr lang="en-US" sz="2400" dirty="0"/>
              <a:t>Photovoltaic effect is the conversion of sunlight into electricity	</a:t>
            </a:r>
          </a:p>
          <a:p>
            <a:pPr>
              <a:buNone/>
            </a:pPr>
            <a:r>
              <a:rPr lang="en-US" sz="2400" dirty="0"/>
              <a:t>Discovered in 1839 by A. Edmond Becquerel:</a:t>
            </a:r>
          </a:p>
          <a:p>
            <a:r>
              <a:rPr lang="en-US" sz="2400" dirty="0"/>
              <a:t>Son of physicist Antoine-César</a:t>
            </a:r>
          </a:p>
          <a:p>
            <a:r>
              <a:rPr lang="en-US" sz="2400" dirty="0"/>
              <a:t>Father of physicist [Antoine-]Henri Becquerel, co-discoverer of radioactivity  [Nobel Prize, 1903]. </a:t>
            </a:r>
          </a:p>
          <a:p>
            <a:r>
              <a:rPr lang="en-US" sz="2400" dirty="0"/>
              <a:t>He was interested in </a:t>
            </a:r>
            <a:r>
              <a:rPr lang="en-US" sz="2400" dirty="0" err="1"/>
              <a:t>phosphorence</a:t>
            </a:r>
            <a:r>
              <a:rPr lang="en-US" sz="2400" dirty="0"/>
              <a:t> and luminescence and discovers that chemical reactions can produce electric current</a:t>
            </a:r>
          </a:p>
          <a:p>
            <a:pPr>
              <a:buNone/>
            </a:pPr>
            <a:endParaRPr lang="en-US" sz="1400" dirty="0"/>
          </a:p>
          <a:p>
            <a:pPr>
              <a:buNone/>
            </a:pPr>
            <a:endParaRPr lang="en-US" sz="1400" dirty="0"/>
          </a:p>
          <a:p>
            <a:pPr>
              <a:buNone/>
            </a:pPr>
            <a:endParaRPr lang="en-US" sz="1400" dirty="0"/>
          </a:p>
          <a:p>
            <a:pPr>
              <a:buNone/>
            </a:pPr>
            <a:r>
              <a:rPr lang="en-US" sz="2400" dirty="0">
                <a:solidFill>
                  <a:srgbClr val="FF0000"/>
                </a:solidFill>
              </a:rPr>
              <a:t>Sunlight  + semiconductor </a:t>
            </a:r>
            <a:r>
              <a:rPr lang="en-US" sz="2400" dirty="0">
                <a:solidFill>
                  <a:srgbClr val="FF0000"/>
                </a:solidFill>
                <a:sym typeface="Symbol"/>
              </a:rPr>
              <a:t> electricity</a:t>
            </a:r>
            <a:endParaRPr lang="en-US" sz="2400" dirty="0">
              <a:solidFill>
                <a:srgbClr val="FF0000"/>
              </a:solidFill>
            </a:endParaRPr>
          </a:p>
          <a:p>
            <a:pPr>
              <a:buNone/>
            </a:pPr>
            <a:endParaRPr lang="en-US" sz="1400" dirty="0"/>
          </a:p>
          <a:p>
            <a:pPr>
              <a:buNone/>
            </a:pPr>
            <a:endParaRPr lang="en-US" sz="1400" dirty="0"/>
          </a:p>
          <a:p>
            <a:pPr>
              <a:buNone/>
            </a:pPr>
            <a:endParaRPr lang="en-US" sz="1400" dirty="0"/>
          </a:p>
          <a:p>
            <a:pPr>
              <a:buNone/>
            </a:pPr>
            <a:r>
              <a:rPr lang="en-US" sz="1400" dirty="0"/>
              <a:t>	Image: http://micro.magnet.fsu.edu/optics/timeline/people/antiqueimages/becquerel.jpg</a:t>
            </a:r>
          </a:p>
        </p:txBody>
      </p:sp>
      <p:pic>
        <p:nvPicPr>
          <p:cNvPr id="12290" name="Picture 2" descr="http://micro.magnet.fsu.edu/optics/timeline/people/antiqueimages/becquerel.jpg"/>
          <p:cNvPicPr>
            <a:picLocks noChangeAspect="1" noChangeArrowheads="1"/>
          </p:cNvPicPr>
          <p:nvPr/>
        </p:nvPicPr>
        <p:blipFill>
          <a:blip r:embed="rId2" cstate="print"/>
          <a:srcRect/>
          <a:stretch>
            <a:fillRect/>
          </a:stretch>
        </p:blipFill>
        <p:spPr bwMode="auto">
          <a:xfrm>
            <a:off x="9683870" y="2821249"/>
            <a:ext cx="1905000" cy="3000376"/>
          </a:xfrm>
          <a:prstGeom prst="rect">
            <a:avLst/>
          </a:prstGeom>
          <a:noFill/>
        </p:spPr>
      </p:pic>
    </p:spTree>
    <p:extLst>
      <p:ext uri="{BB962C8B-B14F-4D97-AF65-F5344CB8AC3E}">
        <p14:creationId xmlns:p14="http://schemas.microsoft.com/office/powerpoint/2010/main" val="427676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kgg.org.uk/alethopteris4.jpg"/>
          <p:cNvPicPr>
            <a:picLocks noChangeAspect="1" noChangeArrowheads="1"/>
          </p:cNvPicPr>
          <p:nvPr/>
        </p:nvPicPr>
        <p:blipFill>
          <a:blip r:embed="rId2" cstate="print"/>
          <a:srcRect/>
          <a:stretch>
            <a:fillRect/>
          </a:stretch>
        </p:blipFill>
        <p:spPr bwMode="auto">
          <a:xfrm>
            <a:off x="6934200" y="2802622"/>
            <a:ext cx="3810000" cy="2857500"/>
          </a:xfrm>
          <a:prstGeom prst="rect">
            <a:avLst/>
          </a:prstGeom>
          <a:noFill/>
        </p:spPr>
      </p:pic>
      <p:sp>
        <p:nvSpPr>
          <p:cNvPr id="2" name="Title 1"/>
          <p:cNvSpPr>
            <a:spLocks noGrp="1"/>
          </p:cNvSpPr>
          <p:nvPr>
            <p:ph type="title"/>
          </p:nvPr>
        </p:nvSpPr>
        <p:spPr>
          <a:xfrm>
            <a:off x="1676400" y="274638"/>
            <a:ext cx="8534400" cy="715962"/>
          </a:xfrm>
        </p:spPr>
        <p:txBody>
          <a:bodyPr>
            <a:normAutofit/>
          </a:bodyPr>
          <a:lstStyle/>
          <a:p>
            <a:r>
              <a:rPr lang="en-US" dirty="0"/>
              <a:t>Fossil  Fuels</a:t>
            </a:r>
          </a:p>
        </p:txBody>
      </p:sp>
      <p:sp>
        <p:nvSpPr>
          <p:cNvPr id="10" name="Content Placeholder 9"/>
          <p:cNvSpPr>
            <a:spLocks noGrp="1"/>
          </p:cNvSpPr>
          <p:nvPr>
            <p:ph sz="half" idx="1"/>
          </p:nvPr>
        </p:nvSpPr>
        <p:spPr>
          <a:xfrm>
            <a:off x="6997816" y="922790"/>
            <a:ext cx="4343400" cy="5787231"/>
          </a:xfrm>
        </p:spPr>
        <p:txBody>
          <a:bodyPr/>
          <a:lstStyle/>
          <a:p>
            <a:pPr marL="0" indent="0">
              <a:spcBef>
                <a:spcPts val="0"/>
              </a:spcBef>
              <a:buNone/>
            </a:pPr>
            <a:r>
              <a:rPr lang="en-US" sz="2400" i="1" dirty="0">
                <a:solidFill>
                  <a:prstClr val="black"/>
                </a:solidFill>
              </a:rPr>
              <a:t>Coal is created from </a:t>
            </a:r>
          </a:p>
          <a:p>
            <a:pPr marL="0" indent="0">
              <a:spcBef>
                <a:spcPts val="0"/>
              </a:spcBef>
              <a:buNone/>
            </a:pPr>
            <a:r>
              <a:rPr lang="en-US" sz="2400" i="1" dirty="0">
                <a:solidFill>
                  <a:prstClr val="black"/>
                </a:solidFill>
              </a:rPr>
              <a:t>plant life from as many </a:t>
            </a:r>
          </a:p>
          <a:p>
            <a:pPr marL="0" indent="0">
              <a:spcBef>
                <a:spcPts val="0"/>
              </a:spcBef>
              <a:buNone/>
            </a:pPr>
            <a:r>
              <a:rPr lang="en-US" sz="2400" i="1" dirty="0">
                <a:solidFill>
                  <a:prstClr val="black"/>
                </a:solidFill>
              </a:rPr>
              <a:t>as hundreds of millions </a:t>
            </a:r>
          </a:p>
          <a:p>
            <a:pPr marL="0" indent="0">
              <a:spcBef>
                <a:spcPts val="0"/>
              </a:spcBef>
              <a:buNone/>
            </a:pPr>
            <a:r>
              <a:rPr lang="en-US" sz="2400" i="1" dirty="0">
                <a:solidFill>
                  <a:prstClr val="black"/>
                </a:solidFill>
              </a:rPr>
              <a:t>of years ago.</a:t>
            </a:r>
          </a:p>
          <a:p>
            <a:endParaRPr lang="en-US" dirty="0"/>
          </a:p>
        </p:txBody>
      </p:sp>
      <p:sp>
        <p:nvSpPr>
          <p:cNvPr id="11" name="Content Placeholder 10"/>
          <p:cNvSpPr>
            <a:spLocks noGrp="1"/>
          </p:cNvSpPr>
          <p:nvPr>
            <p:ph sz="half" idx="2"/>
          </p:nvPr>
        </p:nvSpPr>
        <p:spPr>
          <a:xfrm>
            <a:off x="503339" y="1168981"/>
            <a:ext cx="6308522" cy="5059363"/>
          </a:xfrm>
        </p:spPr>
        <p:txBody>
          <a:bodyPr>
            <a:noAutofit/>
          </a:bodyPr>
          <a:lstStyle/>
          <a:p>
            <a:r>
              <a:rPr lang="en-US" sz="2400" dirty="0"/>
              <a:t>There are three major forms of fossil fuels: </a:t>
            </a:r>
            <a:r>
              <a:rPr lang="en-US" sz="2400" b="1" dirty="0"/>
              <a:t>coal, oil and natural gas. </a:t>
            </a:r>
          </a:p>
          <a:p>
            <a:r>
              <a:rPr lang="en-US" sz="2400" dirty="0"/>
              <a:t>All three were formed many hundreds of millions of years ago before the time of the dinosaurs – hence the name </a:t>
            </a:r>
            <a:r>
              <a:rPr lang="en-US" sz="2400" b="1" u="sng" dirty="0"/>
              <a:t>fossil fuels.</a:t>
            </a:r>
          </a:p>
          <a:p>
            <a:r>
              <a:rPr lang="en-US" sz="2400" dirty="0"/>
              <a:t>Today </a:t>
            </a:r>
            <a:r>
              <a:rPr lang="en-US" sz="2400" b="1" dirty="0"/>
              <a:t>85% of the world energy come from fossil fuels.</a:t>
            </a:r>
          </a:p>
          <a:p>
            <a:r>
              <a:rPr lang="en-US" sz="2400" dirty="0"/>
              <a:t>Coal is one of the largest source of energy for generation of electricity, and largest source of carbon dioxide</a:t>
            </a:r>
          </a:p>
        </p:txBody>
      </p:sp>
      <p:sp>
        <p:nvSpPr>
          <p:cNvPr id="6" name="TextBox 5"/>
          <p:cNvSpPr txBox="1"/>
          <p:nvPr/>
        </p:nvSpPr>
        <p:spPr>
          <a:xfrm>
            <a:off x="7107571" y="5785054"/>
            <a:ext cx="4754461" cy="523220"/>
          </a:xfrm>
          <a:prstGeom prst="rect">
            <a:avLst/>
          </a:prstGeom>
          <a:noFill/>
        </p:spPr>
        <p:txBody>
          <a:bodyPr wrap="square" rtlCol="0">
            <a:spAutoFit/>
          </a:bodyPr>
          <a:lstStyle/>
          <a:p>
            <a:r>
              <a:rPr lang="en-US" sz="1400" dirty="0" err="1">
                <a:solidFill>
                  <a:srgbClr val="F9672D"/>
                </a:solidFill>
              </a:rPr>
              <a:t>Fossiliferous</a:t>
            </a:r>
            <a:r>
              <a:rPr lang="en-US" sz="1400" dirty="0">
                <a:solidFill>
                  <a:srgbClr val="F9672D"/>
                </a:solidFill>
              </a:rPr>
              <a:t> coal http://www.kgg.org.uk/alethopteris4.jpg</a:t>
            </a:r>
          </a:p>
        </p:txBody>
      </p:sp>
    </p:spTree>
    <p:extLst>
      <p:ext uri="{BB962C8B-B14F-4D97-AF65-F5344CB8AC3E}">
        <p14:creationId xmlns:p14="http://schemas.microsoft.com/office/powerpoint/2010/main" val="155642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BA32-AE71-A981-0CB1-02544A8DE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26A1D-E803-7DEC-8F94-1386EAE811FC}"/>
              </a:ext>
            </a:extLst>
          </p:cNvPr>
          <p:cNvSpPr>
            <a:spLocks noGrp="1"/>
          </p:cNvSpPr>
          <p:nvPr>
            <p:ph type="title"/>
          </p:nvPr>
        </p:nvSpPr>
        <p:spPr/>
        <p:txBody>
          <a:bodyPr/>
          <a:lstStyle/>
          <a:p>
            <a:r>
              <a:rPr lang="en-US" dirty="0"/>
              <a:t>Coal: An Abundant Resource </a:t>
            </a:r>
          </a:p>
        </p:txBody>
      </p:sp>
      <p:sp>
        <p:nvSpPr>
          <p:cNvPr id="3" name="Content Placeholder 2">
            <a:extLst>
              <a:ext uri="{FF2B5EF4-FFF2-40B4-BE49-F238E27FC236}">
                <a16:creationId xmlns:a16="http://schemas.microsoft.com/office/drawing/2014/main" id="{9E7FDBA1-B5AC-9154-C571-287A8984E307}"/>
              </a:ext>
            </a:extLst>
          </p:cNvPr>
          <p:cNvSpPr>
            <a:spLocks noGrp="1"/>
          </p:cNvSpPr>
          <p:nvPr>
            <p:ph idx="1"/>
          </p:nvPr>
        </p:nvSpPr>
        <p:spPr>
          <a:xfrm>
            <a:off x="2061882" y="1577788"/>
            <a:ext cx="9442730" cy="4333434"/>
          </a:xfrm>
        </p:spPr>
        <p:txBody>
          <a:bodyPr>
            <a:normAutofit/>
          </a:bodyPr>
          <a:lstStyle/>
          <a:p>
            <a:pPr>
              <a:spcBef>
                <a:spcPts val="600"/>
              </a:spcBef>
              <a:spcAft>
                <a:spcPts val="600"/>
              </a:spcAft>
            </a:pPr>
            <a:r>
              <a:rPr lang="en-US" sz="2200" dirty="0"/>
              <a:t>Coal is America’s and the world’s most abundant fuel.</a:t>
            </a:r>
          </a:p>
          <a:p>
            <a:pPr>
              <a:spcBef>
                <a:spcPts val="600"/>
              </a:spcBef>
              <a:spcAft>
                <a:spcPts val="600"/>
              </a:spcAft>
            </a:pPr>
            <a:r>
              <a:rPr lang="en-US" sz="2200" dirty="0"/>
              <a:t>The United States has been called the “Saudi Arabia of coal.” </a:t>
            </a:r>
          </a:p>
          <a:p>
            <a:pPr>
              <a:spcBef>
                <a:spcPts val="600"/>
              </a:spcBef>
              <a:spcAft>
                <a:spcPts val="600"/>
              </a:spcAft>
            </a:pPr>
            <a:r>
              <a:rPr lang="en-US" sz="2200" dirty="0"/>
              <a:t>Total world recoverable reserves are estimated at 1080 billion tons, enough to last for 470 years at 2020 rates of consumption.</a:t>
            </a:r>
          </a:p>
          <a:p>
            <a:pPr>
              <a:spcBef>
                <a:spcPts val="600"/>
              </a:spcBef>
              <a:spcAft>
                <a:spcPts val="600"/>
              </a:spcAft>
            </a:pPr>
            <a:r>
              <a:rPr lang="en-US" sz="2200" dirty="0"/>
              <a:t>Despite the U.S. abundance of coal, more than twice as much of our energy consumption comes from oil as from coal.</a:t>
            </a:r>
          </a:p>
          <a:p>
            <a:pPr>
              <a:spcBef>
                <a:spcPts val="600"/>
              </a:spcBef>
              <a:spcAft>
                <a:spcPts val="600"/>
              </a:spcAft>
            </a:pPr>
            <a:r>
              <a:rPr lang="en-US" sz="2200" dirty="0"/>
              <a:t>Liquids made from coal have been available for many years, primarily in countries without petroleum resources.</a:t>
            </a:r>
          </a:p>
        </p:txBody>
      </p:sp>
    </p:spTree>
    <p:extLst>
      <p:ext uri="{BB962C8B-B14F-4D97-AF65-F5344CB8AC3E}">
        <p14:creationId xmlns:p14="http://schemas.microsoft.com/office/powerpoint/2010/main" val="70838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Recoverable coal: where is it?</a:t>
            </a:r>
          </a:p>
        </p:txBody>
      </p:sp>
      <p:sp>
        <p:nvSpPr>
          <p:cNvPr id="3" name="Content Placeholder 2"/>
          <p:cNvSpPr>
            <a:spLocks noGrp="1"/>
          </p:cNvSpPr>
          <p:nvPr>
            <p:ph idx="1"/>
          </p:nvPr>
        </p:nvSpPr>
        <p:spPr>
          <a:xfrm>
            <a:off x="1981200" y="1600200"/>
            <a:ext cx="8229600" cy="5257800"/>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http://4.bp.blogspot.com/__APCzEFEiDk/SVugnf1R_UI/AAAAAAAAADY/uQ-dxnz1uxY/s400/coal_deposits.jpg. </a:t>
            </a:r>
          </a:p>
        </p:txBody>
      </p:sp>
      <p:pic>
        <p:nvPicPr>
          <p:cNvPr id="40962" name="Picture 2" descr="http://4.bp.blogspot.com/__APCzEFEiDk/SVugnf1R_UI/AAAAAAAAADY/uQ-dxnz1uxY/s400/coal_deposits.jpg"/>
          <p:cNvPicPr>
            <a:picLocks noChangeAspect="1" noChangeArrowheads="1"/>
          </p:cNvPicPr>
          <p:nvPr/>
        </p:nvPicPr>
        <p:blipFill>
          <a:blip r:embed="rId2" cstate="print"/>
          <a:srcRect/>
          <a:stretch>
            <a:fillRect/>
          </a:stretch>
        </p:blipFill>
        <p:spPr bwMode="auto">
          <a:xfrm>
            <a:off x="2362200" y="1219200"/>
            <a:ext cx="6400800" cy="4416552"/>
          </a:xfrm>
          <a:prstGeom prst="rect">
            <a:avLst/>
          </a:prstGeom>
          <a:noFill/>
        </p:spPr>
      </p:pic>
      <p:sp>
        <p:nvSpPr>
          <p:cNvPr id="4" name="TextBox 3">
            <a:extLst>
              <a:ext uri="{FF2B5EF4-FFF2-40B4-BE49-F238E27FC236}">
                <a16:creationId xmlns:a16="http://schemas.microsoft.com/office/drawing/2014/main" id="{F4474B53-DC63-4A03-ACA2-E75E8BEE57EB}"/>
              </a:ext>
            </a:extLst>
          </p:cNvPr>
          <p:cNvSpPr txBox="1"/>
          <p:nvPr/>
        </p:nvSpPr>
        <p:spPr>
          <a:xfrm>
            <a:off x="9367935" y="2127380"/>
            <a:ext cx="2659224" cy="1754326"/>
          </a:xfrm>
          <a:prstGeom prst="rect">
            <a:avLst/>
          </a:prstGeom>
          <a:noFill/>
        </p:spPr>
        <p:txBody>
          <a:bodyPr wrap="square" rtlCol="0">
            <a:spAutoFit/>
          </a:bodyPr>
          <a:lstStyle/>
          <a:p>
            <a:r>
              <a:rPr lang="en-US" dirty="0"/>
              <a:t>The US has about ¼ of the total coal reserves.</a:t>
            </a:r>
          </a:p>
          <a:p>
            <a:r>
              <a:rPr lang="en-US" dirty="0"/>
              <a:t>About 1080 billion tons is recoverable reserves of coal</a:t>
            </a:r>
          </a:p>
        </p:txBody>
      </p:sp>
    </p:spTree>
    <p:extLst>
      <p:ext uri="{BB962C8B-B14F-4D97-AF65-F5344CB8AC3E}">
        <p14:creationId xmlns:p14="http://schemas.microsoft.com/office/powerpoint/2010/main" val="270865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956A-78B5-4673-A755-30ECDEBB2D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BA550CF-5557-2314-6993-0AC33E676123}"/>
              </a:ext>
            </a:extLst>
          </p:cNvPr>
          <p:cNvSpPr>
            <a:spLocks noGrp="1"/>
          </p:cNvSpPr>
          <p:nvPr>
            <p:ph type="title"/>
          </p:nvPr>
        </p:nvSpPr>
        <p:spPr/>
        <p:txBody>
          <a:bodyPr/>
          <a:lstStyle/>
          <a:p>
            <a:r>
              <a:rPr lang="en-US" dirty="0"/>
              <a:t>Types of Coal</a:t>
            </a:r>
            <a:endParaRPr lang="en-IN" dirty="0"/>
          </a:p>
        </p:txBody>
      </p:sp>
      <p:graphicFrame>
        <p:nvGraphicFramePr>
          <p:cNvPr id="11" name="Table 2">
            <a:extLst>
              <a:ext uri="{FF2B5EF4-FFF2-40B4-BE49-F238E27FC236}">
                <a16:creationId xmlns:a16="http://schemas.microsoft.com/office/drawing/2014/main" id="{E616136E-9A44-7E6E-641C-034365BAC270}"/>
              </a:ext>
            </a:extLst>
          </p:cNvPr>
          <p:cNvGraphicFramePr>
            <a:graphicFrameLocks noGrp="1"/>
          </p:cNvGraphicFramePr>
          <p:nvPr>
            <p:ph sz="half" idx="1"/>
            <p:extLst>
              <p:ext uri="{D42A27DB-BD31-4B8C-83A1-F6EECF244321}">
                <p14:modId xmlns:p14="http://schemas.microsoft.com/office/powerpoint/2010/main" val="1581559346"/>
              </p:ext>
            </p:extLst>
          </p:nvPr>
        </p:nvGraphicFramePr>
        <p:xfrm>
          <a:off x="476250" y="1825625"/>
          <a:ext cx="11242674" cy="3551045"/>
        </p:xfrm>
        <a:graphic>
          <a:graphicData uri="http://schemas.openxmlformats.org/drawingml/2006/table">
            <a:tbl>
              <a:tblPr firstRow="1" bandRow="1">
                <a:tableStyleId>{F5AB1C69-6EDB-4FF4-983F-18BD219EF322}</a:tableStyleId>
              </a:tblPr>
              <a:tblGrid>
                <a:gridCol w="3747558">
                  <a:extLst>
                    <a:ext uri="{9D8B030D-6E8A-4147-A177-3AD203B41FA5}">
                      <a16:colId xmlns:a16="http://schemas.microsoft.com/office/drawing/2014/main" val="20000"/>
                    </a:ext>
                  </a:extLst>
                </a:gridCol>
                <a:gridCol w="3747558">
                  <a:extLst>
                    <a:ext uri="{9D8B030D-6E8A-4147-A177-3AD203B41FA5}">
                      <a16:colId xmlns:a16="http://schemas.microsoft.com/office/drawing/2014/main" val="20001"/>
                    </a:ext>
                  </a:extLst>
                </a:gridCol>
                <a:gridCol w="3747558">
                  <a:extLst>
                    <a:ext uri="{9D8B030D-6E8A-4147-A177-3AD203B41FA5}">
                      <a16:colId xmlns:a16="http://schemas.microsoft.com/office/drawing/2014/main" val="20002"/>
                    </a:ext>
                  </a:extLst>
                </a:gridCol>
              </a:tblGrid>
              <a:tr h="710209">
                <a:tc>
                  <a:txBody>
                    <a:bodyPr/>
                    <a:lstStyle/>
                    <a:p>
                      <a:pPr algn="ctr"/>
                      <a:r>
                        <a:rPr lang="en-US" sz="2000" dirty="0">
                          <a:solidFill>
                            <a:srgbClr val="000000"/>
                          </a:solidFill>
                        </a:rPr>
                        <a:t>Rank</a:t>
                      </a:r>
                    </a:p>
                  </a:txBody>
                  <a:tcPr>
                    <a:solidFill>
                      <a:schemeClr val="tx2">
                        <a:lumMod val="60000"/>
                        <a:lumOff val="40000"/>
                      </a:schemeClr>
                    </a:solidFill>
                  </a:tcPr>
                </a:tc>
                <a:tc>
                  <a:txBody>
                    <a:bodyPr/>
                    <a:lstStyle/>
                    <a:p>
                      <a:pPr algn="ctr"/>
                      <a:r>
                        <a:rPr lang="en-US" sz="2000" dirty="0">
                          <a:solidFill>
                            <a:srgbClr val="FF0000"/>
                          </a:solidFill>
                        </a:rPr>
                        <a:t>Carbon (%)</a:t>
                      </a:r>
                    </a:p>
                  </a:txBody>
                  <a:tcPr>
                    <a:solidFill>
                      <a:schemeClr val="tx2">
                        <a:lumMod val="60000"/>
                        <a:lumOff val="40000"/>
                      </a:schemeClr>
                    </a:solidFill>
                  </a:tcPr>
                </a:tc>
                <a:tc>
                  <a:txBody>
                    <a:bodyPr/>
                    <a:lstStyle/>
                    <a:p>
                      <a:pPr algn="ctr"/>
                      <a:r>
                        <a:rPr lang="en-US" sz="2000" dirty="0">
                          <a:solidFill>
                            <a:srgbClr val="000000"/>
                          </a:solidFill>
                        </a:rPr>
                        <a:t>Energy Content (Btu/lb)</a:t>
                      </a:r>
                    </a:p>
                  </a:txBody>
                  <a:tcPr>
                    <a:solidFill>
                      <a:schemeClr val="tx2">
                        <a:lumMod val="60000"/>
                        <a:lumOff val="40000"/>
                      </a:schemeClr>
                    </a:solidFill>
                  </a:tcPr>
                </a:tc>
                <a:extLst>
                  <a:ext uri="{0D108BD9-81ED-4DB2-BD59-A6C34878D82A}">
                    <a16:rowId xmlns:a16="http://schemas.microsoft.com/office/drawing/2014/main" val="10000"/>
                  </a:ext>
                </a:extLst>
              </a:tr>
              <a:tr h="710209">
                <a:tc>
                  <a:txBody>
                    <a:bodyPr/>
                    <a:lstStyle/>
                    <a:p>
                      <a:pPr algn="ctr"/>
                      <a:r>
                        <a:rPr lang="en-US" sz="2000" b="1" dirty="0">
                          <a:solidFill>
                            <a:srgbClr val="000000"/>
                          </a:solidFill>
                        </a:rPr>
                        <a:t>Lignite</a:t>
                      </a:r>
                    </a:p>
                  </a:txBody>
                  <a:tcPr>
                    <a:solidFill>
                      <a:schemeClr val="tx2">
                        <a:lumMod val="60000"/>
                        <a:lumOff val="40000"/>
                      </a:schemeClr>
                    </a:solidFill>
                  </a:tcPr>
                </a:tc>
                <a:tc>
                  <a:txBody>
                    <a:bodyPr/>
                    <a:lstStyle/>
                    <a:p>
                      <a:pPr algn="ctr"/>
                      <a:r>
                        <a:rPr lang="en-US" sz="2000" dirty="0">
                          <a:solidFill>
                            <a:srgbClr val="000000"/>
                          </a:solidFill>
                        </a:rPr>
                        <a:t>30</a:t>
                      </a:r>
                    </a:p>
                  </a:txBody>
                  <a:tcPr>
                    <a:solidFill>
                      <a:schemeClr val="tx2">
                        <a:lumMod val="60000"/>
                        <a:lumOff val="40000"/>
                      </a:schemeClr>
                    </a:solidFill>
                  </a:tcPr>
                </a:tc>
                <a:tc>
                  <a:txBody>
                    <a:bodyPr/>
                    <a:lstStyle/>
                    <a:p>
                      <a:pPr algn="ctr"/>
                      <a:r>
                        <a:rPr lang="en-US" sz="2000" dirty="0">
                          <a:solidFill>
                            <a:srgbClr val="000000"/>
                          </a:solidFill>
                        </a:rPr>
                        <a:t>5000-7000</a:t>
                      </a:r>
                    </a:p>
                  </a:txBody>
                  <a:tcPr>
                    <a:solidFill>
                      <a:schemeClr val="tx2">
                        <a:lumMod val="60000"/>
                        <a:lumOff val="40000"/>
                      </a:schemeClr>
                    </a:solidFill>
                  </a:tcPr>
                </a:tc>
                <a:extLst>
                  <a:ext uri="{0D108BD9-81ED-4DB2-BD59-A6C34878D82A}">
                    <a16:rowId xmlns:a16="http://schemas.microsoft.com/office/drawing/2014/main" val="10001"/>
                  </a:ext>
                </a:extLst>
              </a:tr>
              <a:tr h="710209">
                <a:tc>
                  <a:txBody>
                    <a:bodyPr/>
                    <a:lstStyle/>
                    <a:p>
                      <a:pPr algn="ctr"/>
                      <a:r>
                        <a:rPr lang="en-US" sz="2000" b="1" dirty="0">
                          <a:solidFill>
                            <a:srgbClr val="000000"/>
                          </a:solidFill>
                        </a:rPr>
                        <a:t>Subbituminous</a:t>
                      </a:r>
                    </a:p>
                  </a:txBody>
                  <a:tcPr>
                    <a:solidFill>
                      <a:schemeClr val="tx2">
                        <a:lumMod val="60000"/>
                        <a:lumOff val="40000"/>
                      </a:schemeClr>
                    </a:solidFill>
                  </a:tcPr>
                </a:tc>
                <a:tc>
                  <a:txBody>
                    <a:bodyPr/>
                    <a:lstStyle/>
                    <a:p>
                      <a:pPr algn="ctr"/>
                      <a:r>
                        <a:rPr lang="en-US" sz="2000" dirty="0">
                          <a:solidFill>
                            <a:srgbClr val="000000"/>
                          </a:solidFill>
                        </a:rPr>
                        <a:t>40</a:t>
                      </a:r>
                    </a:p>
                  </a:txBody>
                  <a:tcPr>
                    <a:solidFill>
                      <a:schemeClr val="tx2">
                        <a:lumMod val="60000"/>
                        <a:lumOff val="40000"/>
                      </a:schemeClr>
                    </a:solidFill>
                  </a:tcPr>
                </a:tc>
                <a:tc>
                  <a:txBody>
                    <a:bodyPr/>
                    <a:lstStyle/>
                    <a:p>
                      <a:pPr algn="ctr"/>
                      <a:r>
                        <a:rPr lang="en-US" sz="2000" dirty="0">
                          <a:solidFill>
                            <a:srgbClr val="000000"/>
                          </a:solidFill>
                        </a:rPr>
                        <a:t>8000-10,000</a:t>
                      </a:r>
                    </a:p>
                  </a:txBody>
                  <a:tcPr>
                    <a:solidFill>
                      <a:schemeClr val="tx2">
                        <a:lumMod val="60000"/>
                        <a:lumOff val="40000"/>
                      </a:schemeClr>
                    </a:solidFill>
                  </a:tcPr>
                </a:tc>
                <a:extLst>
                  <a:ext uri="{0D108BD9-81ED-4DB2-BD59-A6C34878D82A}">
                    <a16:rowId xmlns:a16="http://schemas.microsoft.com/office/drawing/2014/main" val="10002"/>
                  </a:ext>
                </a:extLst>
              </a:tr>
              <a:tr h="710209">
                <a:tc>
                  <a:txBody>
                    <a:bodyPr/>
                    <a:lstStyle/>
                    <a:p>
                      <a:pPr algn="ctr"/>
                      <a:r>
                        <a:rPr lang="en-US" sz="2000" b="1" dirty="0">
                          <a:solidFill>
                            <a:srgbClr val="000000"/>
                          </a:solidFill>
                        </a:rPr>
                        <a:t>Bituminous</a:t>
                      </a:r>
                    </a:p>
                  </a:txBody>
                  <a:tcPr>
                    <a:solidFill>
                      <a:schemeClr val="tx2">
                        <a:lumMod val="60000"/>
                        <a:lumOff val="40000"/>
                      </a:schemeClr>
                    </a:solidFill>
                  </a:tcPr>
                </a:tc>
                <a:tc>
                  <a:txBody>
                    <a:bodyPr/>
                    <a:lstStyle/>
                    <a:p>
                      <a:pPr algn="ctr"/>
                      <a:r>
                        <a:rPr lang="en-US" sz="2000" dirty="0">
                          <a:solidFill>
                            <a:srgbClr val="000000"/>
                          </a:solidFill>
                        </a:rPr>
                        <a:t>50-70</a:t>
                      </a:r>
                    </a:p>
                  </a:txBody>
                  <a:tcPr>
                    <a:solidFill>
                      <a:schemeClr val="tx2">
                        <a:lumMod val="60000"/>
                        <a:lumOff val="40000"/>
                      </a:schemeClr>
                    </a:solidFill>
                  </a:tcPr>
                </a:tc>
                <a:tc>
                  <a:txBody>
                    <a:bodyPr/>
                    <a:lstStyle/>
                    <a:p>
                      <a:pPr algn="ctr"/>
                      <a:r>
                        <a:rPr lang="en-US" sz="2000" dirty="0">
                          <a:solidFill>
                            <a:srgbClr val="000000"/>
                          </a:solidFill>
                        </a:rPr>
                        <a:t>11,000-15,000</a:t>
                      </a:r>
                    </a:p>
                  </a:txBody>
                  <a:tcPr>
                    <a:solidFill>
                      <a:schemeClr val="tx2">
                        <a:lumMod val="60000"/>
                        <a:lumOff val="40000"/>
                      </a:schemeClr>
                    </a:solidFill>
                  </a:tcPr>
                </a:tc>
                <a:extLst>
                  <a:ext uri="{0D108BD9-81ED-4DB2-BD59-A6C34878D82A}">
                    <a16:rowId xmlns:a16="http://schemas.microsoft.com/office/drawing/2014/main" val="10003"/>
                  </a:ext>
                </a:extLst>
              </a:tr>
              <a:tr h="710209">
                <a:tc>
                  <a:txBody>
                    <a:bodyPr/>
                    <a:lstStyle/>
                    <a:p>
                      <a:pPr algn="ctr"/>
                      <a:r>
                        <a:rPr lang="en-US" sz="2000" b="1" dirty="0">
                          <a:solidFill>
                            <a:srgbClr val="000000"/>
                          </a:solidFill>
                        </a:rPr>
                        <a:t>Anthracite</a:t>
                      </a:r>
                    </a:p>
                  </a:txBody>
                  <a:tcPr>
                    <a:solidFill>
                      <a:schemeClr val="tx2">
                        <a:lumMod val="60000"/>
                        <a:lumOff val="40000"/>
                      </a:schemeClr>
                    </a:solidFill>
                  </a:tcPr>
                </a:tc>
                <a:tc>
                  <a:txBody>
                    <a:bodyPr/>
                    <a:lstStyle/>
                    <a:p>
                      <a:pPr algn="ctr"/>
                      <a:r>
                        <a:rPr lang="en-US" sz="2000" dirty="0">
                          <a:solidFill>
                            <a:srgbClr val="000000"/>
                          </a:solidFill>
                        </a:rPr>
                        <a:t>90</a:t>
                      </a:r>
                    </a:p>
                  </a:txBody>
                  <a:tcPr>
                    <a:solidFill>
                      <a:schemeClr val="tx2">
                        <a:lumMod val="60000"/>
                        <a:lumOff val="40000"/>
                      </a:schemeClr>
                    </a:solidFill>
                  </a:tcPr>
                </a:tc>
                <a:tc>
                  <a:txBody>
                    <a:bodyPr/>
                    <a:lstStyle/>
                    <a:p>
                      <a:pPr algn="ctr"/>
                      <a:r>
                        <a:rPr lang="en-US" sz="2000" dirty="0">
                          <a:solidFill>
                            <a:srgbClr val="000000"/>
                          </a:solidFill>
                        </a:rPr>
                        <a:t>14,000</a:t>
                      </a:r>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
        <p:nvSpPr>
          <p:cNvPr id="10" name="Content Placeholder 3">
            <a:extLst>
              <a:ext uri="{FF2B5EF4-FFF2-40B4-BE49-F238E27FC236}">
                <a16:creationId xmlns:a16="http://schemas.microsoft.com/office/drawing/2014/main" id="{344F58E6-E679-A3DB-A2D7-A38A2F1B24CA}"/>
              </a:ext>
            </a:extLst>
          </p:cNvPr>
          <p:cNvSpPr>
            <a:spLocks noGrp="1"/>
          </p:cNvSpPr>
          <p:nvPr>
            <p:ph sz="half" idx="2"/>
          </p:nvPr>
        </p:nvSpPr>
        <p:spPr>
          <a:xfrm>
            <a:off x="3324522" y="5749925"/>
            <a:ext cx="5542956" cy="346075"/>
          </a:xfrm>
        </p:spPr>
        <p:txBody>
          <a:bodyPr>
            <a:normAutofit fontScale="92500" lnSpcReduction="20000"/>
          </a:bodyPr>
          <a:lstStyle/>
          <a:p>
            <a:pPr marL="0" indent="0" algn="ctr">
              <a:buNone/>
            </a:pPr>
            <a:r>
              <a:rPr lang="en-US" sz="2000" b="1" dirty="0">
                <a:solidFill>
                  <a:schemeClr val="tx1"/>
                </a:solidFill>
              </a:rPr>
              <a:t>Ranks of Coal</a:t>
            </a:r>
          </a:p>
        </p:txBody>
      </p:sp>
    </p:spTree>
    <p:extLst>
      <p:ext uri="{BB962C8B-B14F-4D97-AF65-F5344CB8AC3E}">
        <p14:creationId xmlns:p14="http://schemas.microsoft.com/office/powerpoint/2010/main" val="189591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a:t>Types of Coal</a:t>
            </a:r>
          </a:p>
        </p:txBody>
      </p:sp>
      <p:sp>
        <p:nvSpPr>
          <p:cNvPr id="3" name="Content Placeholder 2"/>
          <p:cNvSpPr>
            <a:spLocks noGrp="1"/>
          </p:cNvSpPr>
          <p:nvPr>
            <p:ph idx="1"/>
          </p:nvPr>
        </p:nvSpPr>
        <p:spPr>
          <a:xfrm>
            <a:off x="1536441" y="1240972"/>
            <a:ext cx="10655559" cy="5980921"/>
          </a:xfrm>
        </p:spPr>
        <p:txBody>
          <a:bodyPr/>
          <a:lstStyle/>
          <a:p>
            <a:r>
              <a:rPr lang="en-US" sz="2800" dirty="0"/>
              <a:t>There </a:t>
            </a:r>
            <a:r>
              <a:rPr lang="en-US" sz="2800" b="1" dirty="0"/>
              <a:t>are three main types of coal : anthracite, bituminous and lignite</a:t>
            </a:r>
            <a:r>
              <a:rPr lang="en-US" b="1" dirty="0"/>
              <a:t>:</a:t>
            </a:r>
          </a:p>
          <a:p>
            <a:pPr lvl="1"/>
            <a:r>
              <a:rPr lang="en-US" sz="2400" b="1" dirty="0"/>
              <a:t>Anthracite coal </a:t>
            </a:r>
            <a:r>
              <a:rPr lang="en-US" sz="2400" dirty="0"/>
              <a:t>is the hardest and has more carbon, which gives </a:t>
            </a:r>
          </a:p>
          <a:p>
            <a:pPr marL="411480" lvl="1" indent="0">
              <a:buNone/>
            </a:pPr>
            <a:r>
              <a:rPr lang="en-US" sz="2400" dirty="0"/>
              <a:t>it a higher energy content</a:t>
            </a:r>
          </a:p>
          <a:p>
            <a:pPr lvl="1"/>
            <a:r>
              <a:rPr lang="en-US" sz="2400" b="1" dirty="0"/>
              <a:t>Lignite</a:t>
            </a:r>
            <a:r>
              <a:rPr lang="en-US" sz="2400" dirty="0"/>
              <a:t> is the softest and is low in carbon but high in hydrogen and </a:t>
            </a:r>
          </a:p>
          <a:p>
            <a:pPr marL="411480" lvl="1" indent="0">
              <a:buNone/>
            </a:pPr>
            <a:r>
              <a:rPr lang="en-US" sz="2400" dirty="0"/>
              <a:t>oxygen content. </a:t>
            </a:r>
          </a:p>
          <a:p>
            <a:pPr lvl="1"/>
            <a:r>
              <a:rPr lang="en-US" sz="2400" b="1" dirty="0"/>
              <a:t>Bituminous </a:t>
            </a:r>
            <a:r>
              <a:rPr lang="en-US" sz="2400" dirty="0"/>
              <a:t>is in between.</a:t>
            </a:r>
          </a:p>
        </p:txBody>
      </p:sp>
    </p:spTree>
    <p:extLst>
      <p:ext uri="{BB962C8B-B14F-4D97-AF65-F5344CB8AC3E}">
        <p14:creationId xmlns:p14="http://schemas.microsoft.com/office/powerpoint/2010/main" val="152547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Us coal regions 1996.png"/>
          <p:cNvPicPr/>
          <p:nvPr/>
        </p:nvPicPr>
        <p:blipFill>
          <a:blip r:embed="rId2" cstate="print">
            <a:lum bright="19000" contrast="-21000"/>
          </a:blip>
          <a:srcRect t="1852" r="3191" b="3704"/>
          <a:stretch>
            <a:fillRect/>
          </a:stretch>
        </p:blipFill>
        <p:spPr bwMode="auto">
          <a:xfrm>
            <a:off x="2209800" y="1371600"/>
            <a:ext cx="6934200" cy="3886200"/>
          </a:xfrm>
          <a:prstGeom prst="rect">
            <a:avLst/>
          </a:prstGeom>
          <a:noFill/>
          <a:ln w="9525">
            <a:noFill/>
            <a:miter lim="800000"/>
            <a:headEnd/>
            <a:tailEnd/>
          </a:ln>
        </p:spPr>
      </p:pic>
      <p:sp>
        <p:nvSpPr>
          <p:cNvPr id="2" name="Title 1"/>
          <p:cNvSpPr>
            <a:spLocks noGrp="1"/>
          </p:cNvSpPr>
          <p:nvPr>
            <p:ph type="title"/>
          </p:nvPr>
        </p:nvSpPr>
        <p:spPr>
          <a:xfrm>
            <a:off x="1981200" y="274638"/>
            <a:ext cx="8229600" cy="792162"/>
          </a:xfrm>
        </p:spPr>
        <p:txBody>
          <a:bodyPr/>
          <a:lstStyle/>
          <a:p>
            <a:r>
              <a:rPr lang="en-US" dirty="0"/>
              <a:t>US Coal deposits</a:t>
            </a:r>
          </a:p>
        </p:txBody>
      </p:sp>
      <p:sp>
        <p:nvSpPr>
          <p:cNvPr id="3" name="Content Placeholder 2"/>
          <p:cNvSpPr>
            <a:spLocks noGrp="1"/>
          </p:cNvSpPr>
          <p:nvPr>
            <p:ph idx="1"/>
          </p:nvPr>
        </p:nvSpPr>
        <p:spPr>
          <a:xfrm>
            <a:off x="1500326" y="990600"/>
            <a:ext cx="8710474" cy="5715000"/>
          </a:xfrm>
        </p:spPr>
        <p:txBody>
          <a:bodyPr>
            <a:normAutofit fontScale="92500" lnSpcReduction="10000"/>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dirty="0"/>
              <a:t>Red: anthracite			Gray: bituminous coal</a:t>
            </a:r>
          </a:p>
          <a:p>
            <a:r>
              <a:rPr lang="en-US" sz="2400" b="1" dirty="0"/>
              <a:t>Green: sub-bituminous coal	    Yellow/orange: lignite</a:t>
            </a:r>
          </a:p>
          <a:p>
            <a:pPr>
              <a:buNone/>
            </a:pPr>
            <a:endParaRPr lang="en-US" sz="1400" dirty="0"/>
          </a:p>
          <a:p>
            <a:pPr>
              <a:buNone/>
            </a:pPr>
            <a:r>
              <a:rPr lang="en-US" sz="1400" dirty="0"/>
              <a:t>Image: http://upload.wikimedia.org/wikipedia/en/thumb/8/85/Us_coal_regions_1996.png/800px-Us_coal_regions_1996.png</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0"/>
            <a:ext cx="277090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46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DCA6B-0BC1-5300-B6C0-39554C7A884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113110B-2498-5400-7D77-86023F0D0D0B}"/>
              </a:ext>
            </a:extLst>
          </p:cNvPr>
          <p:cNvSpPr>
            <a:spLocks noGrp="1"/>
          </p:cNvSpPr>
          <p:nvPr>
            <p:ph type="title"/>
          </p:nvPr>
        </p:nvSpPr>
        <p:spPr>
          <a:xfrm>
            <a:off x="1725177" y="177685"/>
            <a:ext cx="10656545" cy="830021"/>
          </a:xfrm>
        </p:spPr>
        <p:txBody>
          <a:bodyPr/>
          <a:lstStyle/>
          <a:p>
            <a:r>
              <a:rPr lang="en-US" dirty="0"/>
              <a:t>Coal Production and Consumption Patterns</a:t>
            </a:r>
            <a:endParaRPr lang="en-IN" dirty="0"/>
          </a:p>
        </p:txBody>
      </p:sp>
      <p:pic>
        <p:nvPicPr>
          <p:cNvPr id="11" name="Picture 2" descr="A graph shows the United States natural gas consumption by year has years on the horizontal axis, ranging from 1950 to 2020 in increments of 5, and Trillion feet cube on the vertical axis, ranging from negative 5 to 35 in increments of 5. A horizontal line runs parallel to the horizontal axis along the 0 mark on the vertical axis. A dotted curve representing net imports is at 0 in 1950, goes to 1 in 1972, then to 4.9 in 2005, and then drops to 0 in 2016, and ends around negative 4 beyond 2020. A curve representing Consumption is at 6 in 1950, goes to 23 in 1972, drops down to 15 in 1985, climbs to 26 in 2015, 31 in 2016, and ends at 30.5 in 2020. A dashed curve representing Production is at 6 in 1950, goes to 22 in 1972, drops to 15.5 in 1985, goes to 26 in 2014, 34 in 2016, and ends at 34 in 2020. All data are approximate.">
            <a:extLst>
              <a:ext uri="{FF2B5EF4-FFF2-40B4-BE49-F238E27FC236}">
                <a16:creationId xmlns:a16="http://schemas.microsoft.com/office/drawing/2014/main" id="{90C9CDBC-6102-7C93-03C3-BC5F85F914E6}"/>
              </a:ext>
            </a:extLst>
          </p:cNvPr>
          <p:cNvPicPr>
            <a:picLocks noGrp="1" noChangeAspect="1" noChangeArrowheads="1"/>
          </p:cNvPicPr>
          <p:nvPr>
            <p:ph sz="half" idx="1"/>
          </p:nvPr>
        </p:nvPicPr>
        <p:blipFill>
          <a:blip r:embed="rId3"/>
          <a:srcRect/>
          <a:stretch>
            <a:fillRect/>
          </a:stretch>
        </p:blipFill>
        <p:spPr bwMode="auto">
          <a:xfrm>
            <a:off x="458672" y="1458575"/>
            <a:ext cx="7206509" cy="4291350"/>
          </a:xfrm>
          <a:prstGeom prst="rect">
            <a:avLst/>
          </a:prstGeom>
          <a:noFill/>
          <a:ln w="9525">
            <a:noFill/>
            <a:miter lim="800000"/>
            <a:headEnd/>
            <a:tailEnd/>
          </a:ln>
          <a:effectLst/>
        </p:spPr>
      </p:pic>
      <p:sp>
        <p:nvSpPr>
          <p:cNvPr id="9" name="Content Placeholder 3">
            <a:extLst>
              <a:ext uri="{FF2B5EF4-FFF2-40B4-BE49-F238E27FC236}">
                <a16:creationId xmlns:a16="http://schemas.microsoft.com/office/drawing/2014/main" id="{988A0E7B-3583-C9BF-53EC-9A6275D93E3F}"/>
              </a:ext>
            </a:extLst>
          </p:cNvPr>
          <p:cNvSpPr>
            <a:spLocks noGrp="1"/>
          </p:cNvSpPr>
          <p:nvPr>
            <p:ph sz="half" idx="2"/>
          </p:nvPr>
        </p:nvSpPr>
        <p:spPr>
          <a:xfrm>
            <a:off x="1210108" y="5862415"/>
            <a:ext cx="5838659" cy="371475"/>
          </a:xfrm>
        </p:spPr>
        <p:txBody>
          <a:bodyPr>
            <a:normAutofit lnSpcReduction="10000"/>
          </a:bodyPr>
          <a:lstStyle/>
          <a:p>
            <a:pPr marL="0" indent="0">
              <a:buNone/>
            </a:pPr>
            <a:r>
              <a:rPr lang="en-US" sz="2000" dirty="0"/>
              <a:t>U.S. coal consumption by sector: 1950–2021.</a:t>
            </a:r>
          </a:p>
        </p:txBody>
      </p:sp>
      <p:sp>
        <p:nvSpPr>
          <p:cNvPr id="2" name="Rectangle 1">
            <a:extLst>
              <a:ext uri="{FF2B5EF4-FFF2-40B4-BE49-F238E27FC236}">
                <a16:creationId xmlns:a16="http://schemas.microsoft.com/office/drawing/2014/main" id="{EF1ED497-3B80-4DD2-A934-E652306B6D75}"/>
              </a:ext>
            </a:extLst>
          </p:cNvPr>
          <p:cNvSpPr/>
          <p:nvPr/>
        </p:nvSpPr>
        <p:spPr>
          <a:xfrm>
            <a:off x="7665181" y="1458575"/>
            <a:ext cx="4068147" cy="3693319"/>
          </a:xfrm>
          <a:prstGeom prst="rect">
            <a:avLst/>
          </a:prstGeom>
        </p:spPr>
        <p:txBody>
          <a:bodyPr wrap="square">
            <a:spAutoFit/>
          </a:bodyPr>
          <a:lstStyle/>
          <a:p>
            <a:pPr marL="285750" indent="-285750">
              <a:buFont typeface="Wingdings" panose="05000000000000000000" pitchFamily="2" charset="2"/>
              <a:buChar char="Ø"/>
            </a:pPr>
            <a:r>
              <a:rPr lang="en-US" dirty="0"/>
              <a:t>Coal’s contribution to domestic energy consumption rose steeply from the middle 1970s until 2008 and has been dropping sharply. </a:t>
            </a:r>
          </a:p>
          <a:p>
            <a:pPr marL="285750" indent="-285750">
              <a:buFont typeface="Wingdings" panose="05000000000000000000" pitchFamily="2" charset="2"/>
              <a:buChar char="Ø"/>
            </a:pPr>
            <a:r>
              <a:rPr lang="en-US" dirty="0"/>
              <a:t>U.S. coal production peaked at 1170 million tons in 2008, and in 2020, was at the lowest levels since 1965. </a:t>
            </a:r>
          </a:p>
          <a:p>
            <a:pPr marL="285750" indent="-285750">
              <a:buFont typeface="Wingdings" panose="05000000000000000000" pitchFamily="2" charset="2"/>
              <a:buChar char="Ø"/>
            </a:pPr>
            <a:r>
              <a:rPr lang="en-US" dirty="0"/>
              <a:t>The only sector whose use of coal increased was the utilities, going from 50 million tons in 1940 to 1095 million tons in 2003. </a:t>
            </a:r>
          </a:p>
        </p:txBody>
      </p:sp>
    </p:spTree>
    <p:extLst>
      <p:ext uri="{BB962C8B-B14F-4D97-AF65-F5344CB8AC3E}">
        <p14:creationId xmlns:p14="http://schemas.microsoft.com/office/powerpoint/2010/main" val="858328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98B9-1A5B-BE9C-66D4-B874BDAEC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9C8B1-EF5E-F87A-E744-4EC07BE0F922}"/>
              </a:ext>
            </a:extLst>
          </p:cNvPr>
          <p:cNvSpPr>
            <a:spLocks noGrp="1"/>
          </p:cNvSpPr>
          <p:nvPr>
            <p:ph type="title"/>
          </p:nvPr>
        </p:nvSpPr>
        <p:spPr/>
        <p:txBody>
          <a:bodyPr/>
          <a:lstStyle/>
          <a:p>
            <a:r>
              <a:rPr lang="en-US" dirty="0"/>
              <a:t>Strip Mining</a:t>
            </a:r>
          </a:p>
        </p:txBody>
      </p:sp>
      <p:sp>
        <p:nvSpPr>
          <p:cNvPr id="3" name="Content Placeholder 2">
            <a:extLst>
              <a:ext uri="{FF2B5EF4-FFF2-40B4-BE49-F238E27FC236}">
                <a16:creationId xmlns:a16="http://schemas.microsoft.com/office/drawing/2014/main" id="{D04862DE-2C7E-D86A-6294-8F0A5464E416}"/>
              </a:ext>
            </a:extLst>
          </p:cNvPr>
          <p:cNvSpPr>
            <a:spLocks noGrp="1"/>
          </p:cNvSpPr>
          <p:nvPr>
            <p:ph idx="1"/>
          </p:nvPr>
        </p:nvSpPr>
        <p:spPr>
          <a:xfrm>
            <a:off x="1541929" y="1416424"/>
            <a:ext cx="9962683" cy="4494798"/>
          </a:xfrm>
        </p:spPr>
        <p:txBody>
          <a:bodyPr>
            <a:normAutofit/>
          </a:bodyPr>
          <a:lstStyle/>
          <a:p>
            <a:pPr lvl="0"/>
            <a:r>
              <a:rPr lang="en-US" sz="2400" dirty="0"/>
              <a:t>Coal occurs in seams or beds, varying in thickness from inches to more than 100 ft. </a:t>
            </a:r>
          </a:p>
          <a:p>
            <a:pPr lvl="0"/>
            <a:r>
              <a:rPr lang="en-US" sz="2400" dirty="0"/>
              <a:t>About 48% of the coal produced today is by strip mining, from seams lying fairly close to the earth’s surface.</a:t>
            </a:r>
          </a:p>
          <a:p>
            <a:pPr lvl="0"/>
            <a:r>
              <a:rPr lang="en-US" sz="2400" b="1" dirty="0"/>
              <a:t>In strip mining, </a:t>
            </a:r>
            <a:r>
              <a:rPr lang="en-US" sz="2400" dirty="0"/>
              <a:t>the earth and rock above the seam—called the overburden—are removed and placed aside.</a:t>
            </a:r>
          </a:p>
          <a:p>
            <a:pPr lvl="0"/>
            <a:r>
              <a:rPr lang="en-US" sz="2400" dirty="0"/>
              <a:t>The exposed coal is broken up, loaded into trucks, and hauled away.</a:t>
            </a:r>
          </a:p>
          <a:p>
            <a:pPr lvl="0"/>
            <a:r>
              <a:rPr lang="en-US" sz="2400" dirty="0"/>
              <a:t>The </a:t>
            </a:r>
            <a:r>
              <a:rPr lang="en-US" sz="2400" b="1" dirty="0"/>
              <a:t>strip mining of coal poses some important environmental problems, which are critical to expanded coal production</a:t>
            </a:r>
            <a:r>
              <a:rPr lang="en-US" sz="2400" dirty="0"/>
              <a:t>.</a:t>
            </a:r>
          </a:p>
        </p:txBody>
      </p:sp>
    </p:spTree>
    <p:extLst>
      <p:ext uri="{BB962C8B-B14F-4D97-AF65-F5344CB8AC3E}">
        <p14:creationId xmlns:p14="http://schemas.microsoft.com/office/powerpoint/2010/main" val="2302392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427A5-4F72-61B7-8C50-A5A253BDE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5CE11-3834-66F2-2593-E1B14719334E}"/>
              </a:ext>
            </a:extLst>
          </p:cNvPr>
          <p:cNvSpPr>
            <a:spLocks noGrp="1"/>
          </p:cNvSpPr>
          <p:nvPr>
            <p:ph type="title"/>
          </p:nvPr>
        </p:nvSpPr>
        <p:spPr/>
        <p:txBody>
          <a:bodyPr/>
          <a:lstStyle/>
          <a:p>
            <a:r>
              <a:rPr lang="en-US" dirty="0"/>
              <a:t>Constraints to Coal Supply and Demand</a:t>
            </a:r>
          </a:p>
        </p:txBody>
      </p:sp>
      <p:sp>
        <p:nvSpPr>
          <p:cNvPr id="3" name="Content Placeholder 2">
            <a:extLst>
              <a:ext uri="{FF2B5EF4-FFF2-40B4-BE49-F238E27FC236}">
                <a16:creationId xmlns:a16="http://schemas.microsoft.com/office/drawing/2014/main" id="{C6A01DB3-1F10-49C5-AE8A-BFA9DDF81A94}"/>
              </a:ext>
            </a:extLst>
          </p:cNvPr>
          <p:cNvSpPr>
            <a:spLocks noGrp="1"/>
          </p:cNvSpPr>
          <p:nvPr>
            <p:ph idx="1"/>
          </p:nvPr>
        </p:nvSpPr>
        <p:spPr>
          <a:xfrm>
            <a:off x="2044460" y="2044460"/>
            <a:ext cx="9460152" cy="3866762"/>
          </a:xfrm>
        </p:spPr>
        <p:txBody>
          <a:bodyPr>
            <a:normAutofit lnSpcReduction="10000"/>
          </a:bodyPr>
          <a:lstStyle/>
          <a:p>
            <a:pPr lvl="0"/>
            <a:r>
              <a:rPr lang="en-US" sz="2200" dirty="0"/>
              <a:t>Deterrents to increased use of coal can come from the supply side, the demand side, or both.</a:t>
            </a:r>
          </a:p>
          <a:p>
            <a:pPr lvl="0"/>
            <a:r>
              <a:rPr lang="en-US" sz="2200" dirty="0"/>
              <a:t>Constraints on coal supply come from several areas.</a:t>
            </a:r>
          </a:p>
          <a:p>
            <a:pPr lvl="0"/>
            <a:r>
              <a:rPr lang="en-US" sz="2200" dirty="0"/>
              <a:t>The speed of the development of western coal depends on the success of rehabilitating these lands.</a:t>
            </a:r>
          </a:p>
          <a:p>
            <a:pPr lvl="0"/>
            <a:r>
              <a:rPr lang="en-US" sz="2200" b="1" dirty="0"/>
              <a:t>Coal mining is the most dangerous major occupation today</a:t>
            </a:r>
            <a:r>
              <a:rPr lang="en-US" sz="2200" dirty="0"/>
              <a:t>, so it might be difficult to attract the new workers needed for the projected increase in the workforce.</a:t>
            </a:r>
          </a:p>
          <a:p>
            <a:pPr lvl="0"/>
            <a:r>
              <a:rPr lang="en-US" sz="2200" dirty="0"/>
              <a:t>Major constraints to coal use are </a:t>
            </a:r>
            <a:r>
              <a:rPr lang="en-US" sz="2200" b="1" dirty="0"/>
              <a:t>posed by climatic effects resulting from CO</a:t>
            </a:r>
            <a:r>
              <a:rPr lang="en-US" sz="2200" b="1" baseline="-25000" dirty="0"/>
              <a:t>2</a:t>
            </a:r>
            <a:r>
              <a:rPr lang="en-US" sz="2200" b="1" dirty="0"/>
              <a:t> emissions.</a:t>
            </a:r>
          </a:p>
        </p:txBody>
      </p:sp>
    </p:spTree>
    <p:extLst>
      <p:ext uri="{BB962C8B-B14F-4D97-AF65-F5344CB8AC3E}">
        <p14:creationId xmlns:p14="http://schemas.microsoft.com/office/powerpoint/2010/main" val="323987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a:t>Coal</a:t>
            </a:r>
            <a:endParaRPr lang="en-US" altLang="en-US"/>
          </a:p>
        </p:txBody>
      </p:sp>
      <p:sp>
        <p:nvSpPr>
          <p:cNvPr id="6147" name="Content Placeholder 2"/>
          <p:cNvSpPr>
            <a:spLocks noGrp="1"/>
          </p:cNvSpPr>
          <p:nvPr>
            <p:ph idx="1"/>
          </p:nvPr>
        </p:nvSpPr>
        <p:spPr>
          <a:xfrm>
            <a:off x="1895912" y="1795244"/>
            <a:ext cx="9608700" cy="4115978"/>
          </a:xfrm>
        </p:spPr>
        <p:txBody>
          <a:bodyPr>
            <a:normAutofit/>
          </a:bodyPr>
          <a:lstStyle/>
          <a:p>
            <a:pPr eaLnBrk="1" hangingPunct="1"/>
            <a:r>
              <a:rPr lang="en-GB" altLang="en-US" sz="2800" dirty="0"/>
              <a:t>Fossil fuel formed millions of years ago by the anaerobic decay of living plants.</a:t>
            </a:r>
          </a:p>
          <a:p>
            <a:pPr eaLnBrk="1" hangingPunct="1"/>
            <a:r>
              <a:rPr lang="en-GB" altLang="en-US" sz="2800" dirty="0"/>
              <a:t>Complex mixture of many compounds.</a:t>
            </a:r>
          </a:p>
          <a:p>
            <a:pPr eaLnBrk="1" hangingPunct="1"/>
            <a:r>
              <a:rPr lang="en-GB" altLang="en-US" sz="2800" dirty="0"/>
              <a:t>The chemical formula of coal has been approximated as C</a:t>
            </a:r>
            <a:r>
              <a:rPr lang="en-GB" altLang="en-US" sz="2800" baseline="-25000" dirty="0"/>
              <a:t>135</a:t>
            </a:r>
            <a:r>
              <a:rPr lang="en-GB" altLang="en-US" sz="2800" dirty="0"/>
              <a:t>H</a:t>
            </a:r>
            <a:r>
              <a:rPr lang="en-GB" altLang="en-US" sz="2800" baseline="-25000" dirty="0"/>
              <a:t>96</a:t>
            </a:r>
            <a:r>
              <a:rPr lang="en-GB" altLang="en-US" sz="2800" dirty="0"/>
              <a:t>O</a:t>
            </a:r>
            <a:r>
              <a:rPr lang="en-GB" altLang="en-US" sz="2800" baseline="-25000" dirty="0"/>
              <a:t>9</a:t>
            </a:r>
            <a:r>
              <a:rPr lang="en-GB" altLang="en-US" sz="2800" dirty="0"/>
              <a:t>NS</a:t>
            </a:r>
          </a:p>
          <a:p>
            <a:pPr eaLnBrk="1" hangingPunct="1"/>
            <a:r>
              <a:rPr lang="en-GB" altLang="en-US" sz="2800" dirty="0"/>
              <a:t>This translates to a material with 85% C (which is the energy producing component)</a:t>
            </a:r>
            <a:endParaRPr lang="en-US" altLang="en-US" sz="2800" dirty="0"/>
          </a:p>
          <a:p>
            <a:pPr eaLnBrk="1" hangingPunct="1"/>
            <a:endParaRPr lang="en-GB" altLang="en-US" sz="2800" dirty="0"/>
          </a:p>
        </p:txBody>
      </p:sp>
    </p:spTree>
    <p:extLst>
      <p:ext uri="{BB962C8B-B14F-4D97-AF65-F5344CB8AC3E}">
        <p14:creationId xmlns:p14="http://schemas.microsoft.com/office/powerpoint/2010/main" val="281059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science in a nutshell</a:t>
            </a:r>
          </a:p>
        </p:txBody>
      </p:sp>
      <p:sp>
        <p:nvSpPr>
          <p:cNvPr id="3" name="Content Placeholder 2"/>
          <p:cNvSpPr>
            <a:spLocks noGrp="1"/>
          </p:cNvSpPr>
          <p:nvPr>
            <p:ph idx="1"/>
          </p:nvPr>
        </p:nvSpPr>
        <p:spPr>
          <a:xfrm>
            <a:off x="1560352" y="1542791"/>
            <a:ext cx="9336248" cy="5391409"/>
          </a:xfrm>
        </p:spPr>
        <p:txBody>
          <a:bodyPr>
            <a:normAutofit/>
          </a:bodyPr>
          <a:lstStyle/>
          <a:p>
            <a:r>
              <a:rPr lang="en-US" dirty="0"/>
              <a:t>Metals: 1 mobile electron / atom.</a:t>
            </a:r>
          </a:p>
          <a:p>
            <a:r>
              <a:rPr lang="en-US" dirty="0"/>
              <a:t>Insulators: 0 mobile electrons / atom.</a:t>
            </a:r>
          </a:p>
          <a:p>
            <a:r>
              <a:rPr lang="en-US" dirty="0"/>
              <a:t>Semiconductors: 0-1 mobile electrons / atom. Silicon, carbon, germanium, gallium arsenide (</a:t>
            </a:r>
            <a:r>
              <a:rPr lang="en-US" dirty="0" err="1"/>
              <a:t>GaAs</a:t>
            </a:r>
            <a:r>
              <a:rPr lang="en-US" dirty="0"/>
              <a:t>), e.g.</a:t>
            </a:r>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Images: http://www.palive365.com/wp-content/uploads/2011/08/copper-wire.jpg, http://img1.topfreebiz.com/o2010-5/cache/LAN-Cable-UTP-CAT5-2001053480.jpg, http://www.rechargenews.com/multimedia/archive/00028/acciona_solar_28806a.jpg</a:t>
            </a:r>
          </a:p>
        </p:txBody>
      </p:sp>
      <p:pic>
        <p:nvPicPr>
          <p:cNvPr id="1026" name="Picture 2" descr="http://www.palive365.com/wp-content/uploads/2011/08/copper-wire.jpg"/>
          <p:cNvPicPr>
            <a:picLocks noChangeAspect="1" noChangeArrowheads="1"/>
          </p:cNvPicPr>
          <p:nvPr/>
        </p:nvPicPr>
        <p:blipFill>
          <a:blip r:embed="rId2" cstate="print"/>
          <a:srcRect/>
          <a:stretch>
            <a:fillRect/>
          </a:stretch>
        </p:blipFill>
        <p:spPr bwMode="auto">
          <a:xfrm>
            <a:off x="1828801" y="3638808"/>
            <a:ext cx="1986845" cy="1676401"/>
          </a:xfrm>
          <a:prstGeom prst="rect">
            <a:avLst/>
          </a:prstGeom>
          <a:noFill/>
        </p:spPr>
      </p:pic>
      <p:pic>
        <p:nvPicPr>
          <p:cNvPr id="1028" name="Picture 4" descr="http://img1.topfreebiz.com/o2010-5/cache/LAN-Cable-UTP-CAT5-2001053480.jpg"/>
          <p:cNvPicPr>
            <a:picLocks noChangeAspect="1" noChangeArrowheads="1"/>
          </p:cNvPicPr>
          <p:nvPr/>
        </p:nvPicPr>
        <p:blipFill>
          <a:blip r:embed="rId3" cstate="print"/>
          <a:srcRect/>
          <a:stretch>
            <a:fillRect/>
          </a:stretch>
        </p:blipFill>
        <p:spPr bwMode="auto">
          <a:xfrm>
            <a:off x="4419601" y="3638808"/>
            <a:ext cx="1565413" cy="1543051"/>
          </a:xfrm>
          <a:prstGeom prst="rect">
            <a:avLst/>
          </a:prstGeom>
          <a:noFill/>
        </p:spPr>
      </p:pic>
      <p:pic>
        <p:nvPicPr>
          <p:cNvPr id="1030" name="Picture 6" descr="http://www.rechargenews.com/multimedia/archive/00028/acciona_solar_28806a.jpg"/>
          <p:cNvPicPr>
            <a:picLocks noChangeAspect="1" noChangeArrowheads="1"/>
          </p:cNvPicPr>
          <p:nvPr/>
        </p:nvPicPr>
        <p:blipFill>
          <a:blip r:embed="rId4" cstate="print"/>
          <a:srcRect/>
          <a:stretch>
            <a:fillRect/>
          </a:stretch>
        </p:blipFill>
        <p:spPr bwMode="auto">
          <a:xfrm>
            <a:off x="6477000" y="3183692"/>
            <a:ext cx="3200400" cy="2131517"/>
          </a:xfrm>
          <a:prstGeom prst="rect">
            <a:avLst/>
          </a:prstGeom>
          <a:noFill/>
        </p:spPr>
      </p:pic>
    </p:spTree>
    <p:extLst>
      <p:ext uri="{BB962C8B-B14F-4D97-AF65-F5344CB8AC3E}">
        <p14:creationId xmlns:p14="http://schemas.microsoft.com/office/powerpoint/2010/main" val="13412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chemically</a:t>
            </a:r>
          </a:p>
        </p:txBody>
      </p:sp>
      <p:sp>
        <p:nvSpPr>
          <p:cNvPr id="3" name="Content Placeholder 2"/>
          <p:cNvSpPr>
            <a:spLocks noGrp="1"/>
          </p:cNvSpPr>
          <p:nvPr>
            <p:ph idx="1"/>
          </p:nvPr>
        </p:nvSpPr>
        <p:spPr>
          <a:xfrm>
            <a:off x="1524000" y="1600201"/>
            <a:ext cx="5029200" cy="4525963"/>
          </a:xfrm>
        </p:spPr>
        <p:txBody>
          <a:bodyPr>
            <a:normAutofit/>
          </a:bodyPr>
          <a:lstStyle/>
          <a:p>
            <a:pPr marL="0" indent="0">
              <a:spcBef>
                <a:spcPct val="0"/>
              </a:spcBef>
              <a:buNone/>
            </a:pPr>
            <a:r>
              <a:rPr lang="en-US" sz="3200" dirty="0">
                <a:latin typeface="+mj-lt"/>
                <a:ea typeface="Times New Roman" pitchFamily="18" charset="0"/>
                <a:cs typeface="Arial" pitchFamily="34" charset="0"/>
              </a:rPr>
              <a:t>Molecular model of </a:t>
            </a:r>
            <a:r>
              <a:rPr lang="en-US" sz="3200" b="1" dirty="0">
                <a:latin typeface="+mj-lt"/>
                <a:ea typeface="Times New Roman" pitchFamily="18" charset="0"/>
                <a:cs typeface="Arial" pitchFamily="34" charset="0"/>
              </a:rPr>
              <a:t>bituminous coal.</a:t>
            </a:r>
            <a:endParaRPr lang="en-US" sz="3200" b="1" dirty="0">
              <a:latin typeface="+mj-lt"/>
              <a:cs typeface="Arial" pitchFamily="34" charset="0"/>
            </a:endParaRPr>
          </a:p>
          <a:p>
            <a:pPr marL="0" indent="0">
              <a:spcBef>
                <a:spcPct val="0"/>
              </a:spcBef>
              <a:buNone/>
            </a:pPr>
            <a:r>
              <a:rPr lang="en-US" sz="3200" dirty="0">
                <a:latin typeface="+mj-lt"/>
                <a:cs typeface="Arial" pitchFamily="34" charset="0"/>
              </a:rPr>
              <a:t>Chiefly carbon, with bits</a:t>
            </a:r>
          </a:p>
          <a:p>
            <a:pPr marL="0" indent="0">
              <a:spcBef>
                <a:spcPct val="0"/>
              </a:spcBef>
              <a:buNone/>
            </a:pPr>
            <a:r>
              <a:rPr lang="en-US" sz="3200" dirty="0">
                <a:latin typeface="+mj-lt"/>
                <a:cs typeface="Arial" pitchFamily="34" charset="0"/>
              </a:rPr>
              <a:t>of sulfur, hydrogen, oxygen, nitrogen.</a:t>
            </a:r>
          </a:p>
          <a:p>
            <a:pPr marL="0" indent="0">
              <a:spcBef>
                <a:spcPct val="0"/>
              </a:spcBef>
              <a:buNone/>
            </a:pPr>
            <a:endParaRPr lang="en-US" sz="3200" dirty="0">
              <a:latin typeface="+mj-lt"/>
              <a:ea typeface="Times New Roman" pitchFamily="18" charset="0"/>
              <a:cs typeface="Arial" pitchFamily="34" charset="0"/>
            </a:endParaRPr>
          </a:p>
          <a:p>
            <a:pPr marL="0" indent="0">
              <a:spcBef>
                <a:spcPct val="0"/>
              </a:spcBef>
              <a:buNone/>
            </a:pPr>
            <a:r>
              <a:rPr lang="en-US" sz="1400" dirty="0">
                <a:latin typeface="times-roman"/>
                <a:ea typeface="Times New Roman" pitchFamily="18" charset="0"/>
                <a:cs typeface="Arial" pitchFamily="34" charset="0"/>
              </a:rPr>
              <a:t>https://www.wou.edu/las/physci/GS361/Fossil%20fuels/Coal.htm</a:t>
            </a:r>
          </a:p>
        </p:txBody>
      </p:sp>
      <p:sp>
        <p:nvSpPr>
          <p:cNvPr id="14339"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4" descr="https://www.wou.edu/las/physci/GS361/Fossil%20fuels/bituminous_struc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955067"/>
            <a:ext cx="5268685" cy="458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8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006" y="222894"/>
            <a:ext cx="8911687" cy="844588"/>
          </a:xfrm>
        </p:spPr>
        <p:txBody>
          <a:bodyPr/>
          <a:lstStyle/>
          <a:p>
            <a:r>
              <a:rPr lang="en-US" dirty="0"/>
              <a:t>Carbon structure</a:t>
            </a:r>
          </a:p>
        </p:txBody>
      </p:sp>
      <p:sp>
        <p:nvSpPr>
          <p:cNvPr id="5" name="Content Placeholder 4"/>
          <p:cNvSpPr>
            <a:spLocks noGrp="1"/>
          </p:cNvSpPr>
          <p:nvPr>
            <p:ph idx="1"/>
          </p:nvPr>
        </p:nvSpPr>
        <p:spPr>
          <a:xfrm>
            <a:off x="1638300" y="3194042"/>
            <a:ext cx="8915400" cy="3777622"/>
          </a:xfrm>
        </p:spPr>
        <p:txBody>
          <a:bodyPr>
            <a:normAutofit fontScale="25000" lnSpcReduction="2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5600" dirty="0"/>
              <a:t>Image:  http://upload.wikimedia.org/wikipedia/commons/thumb/d/d9/Diamond_and_graphite2.jpg/800px-Diamond_and_graphite2.jpg</a:t>
            </a:r>
          </a:p>
        </p:txBody>
      </p:sp>
      <p:pic>
        <p:nvPicPr>
          <p:cNvPr id="6" name="Content Placeholder 3" descr="http://upload.wikimedia.org/wikipedia/commons/thumb/d/d9/Diamond_and_graphite2.jpg/800px-Diamond_and_graphite2.jpg"/>
          <p:cNvPicPr>
            <a:picLocks/>
          </p:cNvPicPr>
          <p:nvPr/>
        </p:nvPicPr>
        <p:blipFill>
          <a:blip r:embed="rId2" cstate="print"/>
          <a:srcRect/>
          <a:stretch>
            <a:fillRect/>
          </a:stretch>
        </p:blipFill>
        <p:spPr bwMode="auto">
          <a:xfrm>
            <a:off x="2313006" y="1166018"/>
            <a:ext cx="6064942" cy="4525963"/>
          </a:xfrm>
          <a:prstGeom prst="rect">
            <a:avLst/>
          </a:prstGeom>
          <a:noFill/>
          <a:ln w="9525">
            <a:noFill/>
            <a:miter lim="800000"/>
            <a:headEnd/>
            <a:tailEnd/>
          </a:ln>
        </p:spPr>
      </p:pic>
      <p:sp>
        <p:nvSpPr>
          <p:cNvPr id="4" name="TextBox 3">
            <a:extLst>
              <a:ext uri="{FF2B5EF4-FFF2-40B4-BE49-F238E27FC236}">
                <a16:creationId xmlns:a16="http://schemas.microsoft.com/office/drawing/2014/main" id="{58875566-5958-42DB-8A6A-16A91F4B07AE}"/>
              </a:ext>
            </a:extLst>
          </p:cNvPr>
          <p:cNvSpPr txBox="1"/>
          <p:nvPr/>
        </p:nvSpPr>
        <p:spPr>
          <a:xfrm>
            <a:off x="690465" y="1688841"/>
            <a:ext cx="1175657" cy="646331"/>
          </a:xfrm>
          <a:prstGeom prst="rect">
            <a:avLst/>
          </a:prstGeom>
          <a:noFill/>
        </p:spPr>
        <p:txBody>
          <a:bodyPr wrap="square" rtlCol="0">
            <a:spAutoFit/>
          </a:bodyPr>
          <a:lstStyle/>
          <a:p>
            <a:r>
              <a:rPr lang="en-US" dirty="0"/>
              <a:t>FCC structure</a:t>
            </a:r>
          </a:p>
        </p:txBody>
      </p:sp>
      <p:sp>
        <p:nvSpPr>
          <p:cNvPr id="7" name="TextBox 6">
            <a:extLst>
              <a:ext uri="{FF2B5EF4-FFF2-40B4-BE49-F238E27FC236}">
                <a16:creationId xmlns:a16="http://schemas.microsoft.com/office/drawing/2014/main" id="{05CB7A5D-B32E-4ED6-87FC-6FFA7DDB2CEA}"/>
              </a:ext>
            </a:extLst>
          </p:cNvPr>
          <p:cNvSpPr txBox="1"/>
          <p:nvPr/>
        </p:nvSpPr>
        <p:spPr>
          <a:xfrm>
            <a:off x="8564357" y="1533699"/>
            <a:ext cx="2944587" cy="646331"/>
          </a:xfrm>
          <a:prstGeom prst="rect">
            <a:avLst/>
          </a:prstGeom>
          <a:noFill/>
        </p:spPr>
        <p:txBody>
          <a:bodyPr wrap="square" rtlCol="0">
            <a:spAutoFit/>
          </a:bodyPr>
          <a:lstStyle/>
          <a:p>
            <a:r>
              <a:rPr lang="en-US" dirty="0"/>
              <a:t>Graphene 1 atom thick layer of graphite</a:t>
            </a:r>
          </a:p>
        </p:txBody>
      </p:sp>
    </p:spTree>
    <p:extLst>
      <p:ext uri="{BB962C8B-B14F-4D97-AF65-F5344CB8AC3E}">
        <p14:creationId xmlns:p14="http://schemas.microsoft.com/office/powerpoint/2010/main" val="2096715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402" y="197755"/>
            <a:ext cx="8911687" cy="792845"/>
          </a:xfrm>
        </p:spPr>
        <p:txBody>
          <a:bodyPr/>
          <a:lstStyle/>
          <a:p>
            <a:r>
              <a:rPr lang="en-US" dirty="0"/>
              <a:t>From biomass to coal</a:t>
            </a:r>
          </a:p>
        </p:txBody>
      </p:sp>
      <p:sp>
        <p:nvSpPr>
          <p:cNvPr id="3" name="Content Placeholder 2"/>
          <p:cNvSpPr>
            <a:spLocks noGrp="1"/>
          </p:cNvSpPr>
          <p:nvPr>
            <p:ph idx="1"/>
          </p:nvPr>
        </p:nvSpPr>
        <p:spPr>
          <a:xfrm>
            <a:off x="884853" y="838200"/>
            <a:ext cx="11132975" cy="5181600"/>
          </a:xfrm>
        </p:spPr>
        <p:txBody>
          <a:bodyPr>
            <a:normAutofit fontScale="92500" lnSpcReduction="10000"/>
          </a:bodyPr>
          <a:lstStyle/>
          <a:p>
            <a:pPr>
              <a:buNone/>
            </a:pPr>
            <a:r>
              <a:rPr lang="en-US" sz="2400" dirty="0"/>
              <a:t>Heat, pressure and time turn biomass into peat, sub-coals, coals, and eventually [maybe] diamond.</a:t>
            </a:r>
          </a:p>
          <a:p>
            <a:pPr>
              <a:buNone/>
            </a:pPr>
            <a:r>
              <a:rPr lang="en-US" sz="2400" dirty="0"/>
              <a:t>Each step removes other elements, concentrating the </a:t>
            </a:r>
            <a:r>
              <a:rPr lang="en-US" sz="2400" b="1" i="1" dirty="0"/>
              <a:t>carbon</a:t>
            </a:r>
            <a:r>
              <a:rPr lang="en-US" sz="2400" dirty="0"/>
              <a:t> content.</a:t>
            </a: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http://www.uky.edu/KGS/coal/images/peat_to_anthracite.jpg</a:t>
            </a:r>
          </a:p>
        </p:txBody>
      </p:sp>
      <p:pic>
        <p:nvPicPr>
          <p:cNvPr id="4" name="Picture 3" descr="http://www.uky.edu/KGS/coal/images/peat_to_anthracite.jpg"/>
          <p:cNvPicPr/>
          <p:nvPr/>
        </p:nvPicPr>
        <p:blipFill>
          <a:blip r:embed="rId2" cstate="print"/>
          <a:srcRect/>
          <a:stretch>
            <a:fillRect/>
          </a:stretch>
        </p:blipFill>
        <p:spPr bwMode="auto">
          <a:xfrm>
            <a:off x="884853" y="2642119"/>
            <a:ext cx="5334000" cy="25908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370039680"/>
              </p:ext>
            </p:extLst>
          </p:nvPr>
        </p:nvGraphicFramePr>
        <p:xfrm>
          <a:off x="6476999" y="2642119"/>
          <a:ext cx="4113246" cy="2568681"/>
        </p:xfrm>
        <a:graphic>
          <a:graphicData uri="http://schemas.openxmlformats.org/drawingml/2006/table">
            <a:tbl>
              <a:tblPr firstRow="1" bandRow="1">
                <a:tableStyleId>{5C22544A-7EE6-4342-B048-85BDC9FD1C3A}</a:tableStyleId>
              </a:tblPr>
              <a:tblGrid>
                <a:gridCol w="2056623">
                  <a:extLst>
                    <a:ext uri="{9D8B030D-6E8A-4147-A177-3AD203B41FA5}">
                      <a16:colId xmlns:a16="http://schemas.microsoft.com/office/drawing/2014/main" val="20000"/>
                    </a:ext>
                  </a:extLst>
                </a:gridCol>
                <a:gridCol w="2056623">
                  <a:extLst>
                    <a:ext uri="{9D8B030D-6E8A-4147-A177-3AD203B41FA5}">
                      <a16:colId xmlns:a16="http://schemas.microsoft.com/office/drawing/2014/main" val="20001"/>
                    </a:ext>
                  </a:extLst>
                </a:gridCol>
              </a:tblGrid>
              <a:tr h="362862">
                <a:tc>
                  <a:txBody>
                    <a:bodyPr/>
                    <a:lstStyle/>
                    <a:p>
                      <a:pPr algn="ctr"/>
                      <a:r>
                        <a:rPr lang="en-US" sz="1600" dirty="0"/>
                        <a:t>Material</a:t>
                      </a:r>
                    </a:p>
                  </a:txBody>
                  <a:tcPr/>
                </a:tc>
                <a:tc>
                  <a:txBody>
                    <a:bodyPr/>
                    <a:lstStyle/>
                    <a:p>
                      <a:pPr algn="ctr"/>
                      <a:r>
                        <a:rPr lang="en-US" sz="1600" dirty="0"/>
                        <a:t>% carbon</a:t>
                      </a:r>
                    </a:p>
                  </a:txBody>
                  <a:tcPr/>
                </a:tc>
                <a:extLst>
                  <a:ext uri="{0D108BD9-81ED-4DB2-BD59-A6C34878D82A}">
                    <a16:rowId xmlns:a16="http://schemas.microsoft.com/office/drawing/2014/main" val="10000"/>
                  </a:ext>
                </a:extLst>
              </a:tr>
              <a:tr h="362862">
                <a:tc>
                  <a:txBody>
                    <a:bodyPr/>
                    <a:lstStyle/>
                    <a:p>
                      <a:r>
                        <a:rPr lang="en-US" sz="1600" dirty="0"/>
                        <a:t>Peat</a:t>
                      </a:r>
                    </a:p>
                  </a:txBody>
                  <a:tcPr/>
                </a:tc>
                <a:tc>
                  <a:txBody>
                    <a:bodyPr/>
                    <a:lstStyle/>
                    <a:p>
                      <a:pPr algn="ctr"/>
                      <a:r>
                        <a:rPr lang="en-US" sz="1600" dirty="0"/>
                        <a:t>30</a:t>
                      </a:r>
                    </a:p>
                  </a:txBody>
                  <a:tcPr/>
                </a:tc>
                <a:extLst>
                  <a:ext uri="{0D108BD9-81ED-4DB2-BD59-A6C34878D82A}">
                    <a16:rowId xmlns:a16="http://schemas.microsoft.com/office/drawing/2014/main" val="10001"/>
                  </a:ext>
                </a:extLst>
              </a:tr>
              <a:tr h="362862">
                <a:tc>
                  <a:txBody>
                    <a:bodyPr/>
                    <a:lstStyle/>
                    <a:p>
                      <a:r>
                        <a:rPr lang="en-US" sz="1600" dirty="0"/>
                        <a:t>Lignite</a:t>
                      </a:r>
                    </a:p>
                  </a:txBody>
                  <a:tcPr/>
                </a:tc>
                <a:tc>
                  <a:txBody>
                    <a:bodyPr/>
                    <a:lstStyle/>
                    <a:p>
                      <a:pPr algn="ctr"/>
                      <a:r>
                        <a:rPr lang="en-US" sz="1600" dirty="0"/>
                        <a:t>25-35</a:t>
                      </a:r>
                    </a:p>
                  </a:txBody>
                  <a:tcPr/>
                </a:tc>
                <a:extLst>
                  <a:ext uri="{0D108BD9-81ED-4DB2-BD59-A6C34878D82A}">
                    <a16:rowId xmlns:a16="http://schemas.microsoft.com/office/drawing/2014/main" val="10002"/>
                  </a:ext>
                </a:extLst>
              </a:tr>
              <a:tr h="391509">
                <a:tc>
                  <a:txBody>
                    <a:bodyPr/>
                    <a:lstStyle/>
                    <a:p>
                      <a:r>
                        <a:rPr lang="en-US" sz="1600" dirty="0"/>
                        <a:t>Sub-bituminous</a:t>
                      </a:r>
                    </a:p>
                  </a:txBody>
                  <a:tcPr/>
                </a:tc>
                <a:tc>
                  <a:txBody>
                    <a:bodyPr/>
                    <a:lstStyle/>
                    <a:p>
                      <a:pPr algn="ctr"/>
                      <a:endParaRPr lang="en-US" sz="1600" dirty="0"/>
                    </a:p>
                  </a:txBody>
                  <a:tcPr/>
                </a:tc>
                <a:extLst>
                  <a:ext uri="{0D108BD9-81ED-4DB2-BD59-A6C34878D82A}">
                    <a16:rowId xmlns:a16="http://schemas.microsoft.com/office/drawing/2014/main" val="10003"/>
                  </a:ext>
                </a:extLst>
              </a:tr>
              <a:tr h="362862">
                <a:tc>
                  <a:txBody>
                    <a:bodyPr/>
                    <a:lstStyle/>
                    <a:p>
                      <a:r>
                        <a:rPr lang="en-US" sz="1600" dirty="0"/>
                        <a:t>Bituminous</a:t>
                      </a:r>
                    </a:p>
                  </a:txBody>
                  <a:tcPr/>
                </a:tc>
                <a:tc>
                  <a:txBody>
                    <a:bodyPr/>
                    <a:lstStyle/>
                    <a:p>
                      <a:pPr algn="ctr"/>
                      <a:r>
                        <a:rPr lang="en-US" sz="1600" dirty="0"/>
                        <a:t>60-80</a:t>
                      </a:r>
                    </a:p>
                  </a:txBody>
                  <a:tcPr/>
                </a:tc>
                <a:extLst>
                  <a:ext uri="{0D108BD9-81ED-4DB2-BD59-A6C34878D82A}">
                    <a16:rowId xmlns:a16="http://schemas.microsoft.com/office/drawing/2014/main" val="10004"/>
                  </a:ext>
                </a:extLst>
              </a:tr>
              <a:tr h="362862">
                <a:tc>
                  <a:txBody>
                    <a:bodyPr/>
                    <a:lstStyle/>
                    <a:p>
                      <a:r>
                        <a:rPr lang="en-US" sz="1600" dirty="0"/>
                        <a:t>Anthracite</a:t>
                      </a:r>
                    </a:p>
                  </a:txBody>
                  <a:tcPr/>
                </a:tc>
                <a:tc>
                  <a:txBody>
                    <a:bodyPr/>
                    <a:lstStyle/>
                    <a:p>
                      <a:pPr algn="ctr"/>
                      <a:r>
                        <a:rPr lang="en-US" sz="1600" dirty="0"/>
                        <a:t>90</a:t>
                      </a:r>
                    </a:p>
                  </a:txBody>
                  <a:tcPr/>
                </a:tc>
                <a:extLst>
                  <a:ext uri="{0D108BD9-81ED-4DB2-BD59-A6C34878D82A}">
                    <a16:rowId xmlns:a16="http://schemas.microsoft.com/office/drawing/2014/main" val="10005"/>
                  </a:ext>
                </a:extLst>
              </a:tr>
              <a:tr h="362862">
                <a:tc>
                  <a:txBody>
                    <a:bodyPr/>
                    <a:lstStyle/>
                    <a:p>
                      <a:r>
                        <a:rPr lang="en-US" sz="1600" dirty="0"/>
                        <a:t>Diamond</a:t>
                      </a:r>
                    </a:p>
                  </a:txBody>
                  <a:tcPr/>
                </a:tc>
                <a:tc>
                  <a:txBody>
                    <a:bodyPr/>
                    <a:lstStyle/>
                    <a:p>
                      <a:pPr algn="ctr"/>
                      <a:r>
                        <a:rPr lang="en-US" sz="1600" dirty="0"/>
                        <a:t>100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1947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195" y="76200"/>
            <a:ext cx="7620000" cy="792162"/>
          </a:xfrm>
        </p:spPr>
        <p:txBody>
          <a:bodyPr/>
          <a:lstStyle/>
          <a:p>
            <a:r>
              <a:rPr lang="en-US" dirty="0"/>
              <a:t>Peat &amp; Lignite</a:t>
            </a:r>
          </a:p>
        </p:txBody>
      </p:sp>
      <p:sp>
        <p:nvSpPr>
          <p:cNvPr id="3" name="Content Placeholder 2"/>
          <p:cNvSpPr>
            <a:spLocks noGrp="1"/>
          </p:cNvSpPr>
          <p:nvPr>
            <p:ph idx="1"/>
          </p:nvPr>
        </p:nvSpPr>
        <p:spPr>
          <a:xfrm>
            <a:off x="1132113" y="1660524"/>
            <a:ext cx="4587551" cy="4525963"/>
          </a:xfrm>
        </p:spPr>
        <p:txBody>
          <a:bodyPr>
            <a:normAutofit lnSpcReduction="10000"/>
          </a:bodyPr>
          <a:lstStyle/>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r>
              <a:rPr lang="en-US" sz="2400" dirty="0"/>
              <a:t>	</a:t>
            </a:r>
            <a:r>
              <a:rPr lang="en-US" dirty="0"/>
              <a:t>“</a:t>
            </a:r>
            <a:r>
              <a:rPr lang="en-US" b="1" dirty="0"/>
              <a:t>Peat:</a:t>
            </a:r>
            <a:r>
              <a:rPr lang="en-US" dirty="0"/>
              <a:t> A mass of recently accumulated to partially carbonized plant debris. This material is on its way to becoming coal but its plant debris source is still easily recognizable.”</a:t>
            </a:r>
          </a:p>
          <a:p>
            <a:pPr>
              <a:buNone/>
            </a:pPr>
            <a:r>
              <a:rPr lang="en-US" sz="1400" dirty="0"/>
              <a:t>Image: </a:t>
            </a:r>
            <a:r>
              <a:rPr lang="en-US" sz="1400" u="sng" dirty="0">
                <a:hlinkClick r:id="rId2"/>
              </a:rPr>
              <a:t>http://geology.com/rocks/coal.shtml</a:t>
            </a:r>
            <a:endParaRPr lang="en-US" sz="1400" dirty="0"/>
          </a:p>
        </p:txBody>
      </p:sp>
      <p:pic>
        <p:nvPicPr>
          <p:cNvPr id="4" name="Picture 3" descr="Peat coal"/>
          <p:cNvPicPr/>
          <p:nvPr/>
        </p:nvPicPr>
        <p:blipFill>
          <a:blip r:embed="rId3" cstate="print"/>
          <a:srcRect/>
          <a:stretch>
            <a:fillRect/>
          </a:stretch>
        </p:blipFill>
        <p:spPr bwMode="auto">
          <a:xfrm>
            <a:off x="1471128" y="868362"/>
            <a:ext cx="3617595" cy="2723515"/>
          </a:xfrm>
          <a:prstGeom prst="rect">
            <a:avLst/>
          </a:prstGeom>
          <a:noFill/>
          <a:ln w="9525">
            <a:noFill/>
            <a:miter lim="800000"/>
            <a:headEnd/>
            <a:tailEnd/>
          </a:ln>
        </p:spPr>
      </p:pic>
      <p:pic>
        <p:nvPicPr>
          <p:cNvPr id="5" name="Picture 4" descr="Lignite coal"/>
          <p:cNvPicPr/>
          <p:nvPr/>
        </p:nvPicPr>
        <p:blipFill>
          <a:blip r:embed="rId4" cstate="print"/>
          <a:srcRect/>
          <a:stretch>
            <a:fillRect/>
          </a:stretch>
        </p:blipFill>
        <p:spPr bwMode="auto">
          <a:xfrm>
            <a:off x="6904438" y="572279"/>
            <a:ext cx="3962400" cy="3104515"/>
          </a:xfrm>
          <a:prstGeom prst="rect">
            <a:avLst/>
          </a:prstGeom>
          <a:noFill/>
          <a:ln w="9525">
            <a:noFill/>
            <a:miter lim="800000"/>
            <a:headEnd/>
            <a:tailEnd/>
          </a:ln>
        </p:spPr>
      </p:pic>
      <p:sp>
        <p:nvSpPr>
          <p:cNvPr id="6" name="Content Placeholder 2"/>
          <p:cNvSpPr txBox="1">
            <a:spLocks/>
          </p:cNvSpPr>
          <p:nvPr/>
        </p:nvSpPr>
        <p:spPr bwMode="auto">
          <a:xfrm>
            <a:off x="6904437" y="76200"/>
            <a:ext cx="4773037" cy="6095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n-US" sz="2400" kern="0" dirty="0">
              <a:solidFill>
                <a:schemeClr val="accent1"/>
              </a:solidFill>
            </a:endParaRPr>
          </a:p>
          <a:p>
            <a:pPr marL="342900" indent="-342900" fontAlgn="base">
              <a:spcBef>
                <a:spcPct val="20000"/>
              </a:spcBef>
              <a:spcAft>
                <a:spcPct val="0"/>
              </a:spcAft>
              <a:defRPr/>
            </a:pPr>
            <a:endParaRPr lang="en-US" sz="2400" kern="0" dirty="0">
              <a:solidFill>
                <a:schemeClr val="accent1"/>
              </a:solidFill>
            </a:endParaRPr>
          </a:p>
          <a:p>
            <a:pPr marL="342900" indent="-342900" fontAlgn="base">
              <a:spcBef>
                <a:spcPct val="20000"/>
              </a:spcBef>
              <a:spcAft>
                <a:spcPct val="0"/>
              </a:spcAft>
              <a:defRPr/>
            </a:pPr>
            <a:endParaRPr lang="en-US" sz="2400" kern="0" dirty="0">
              <a:solidFill>
                <a:schemeClr val="accent1"/>
              </a:solidFill>
            </a:endParaRPr>
          </a:p>
          <a:p>
            <a:pPr marL="342900" indent="-342900" fontAlgn="base">
              <a:spcBef>
                <a:spcPct val="20000"/>
              </a:spcBef>
              <a:spcAft>
                <a:spcPct val="0"/>
              </a:spcAft>
              <a:defRPr/>
            </a:pPr>
            <a:endParaRPr lang="en-US" sz="2400" kern="0" dirty="0">
              <a:solidFill>
                <a:schemeClr val="accent1"/>
              </a:solidFill>
            </a:endParaRPr>
          </a:p>
          <a:p>
            <a:pPr marL="342900" indent="-342900" fontAlgn="base">
              <a:spcBef>
                <a:spcPct val="20000"/>
              </a:spcBef>
              <a:spcAft>
                <a:spcPct val="0"/>
              </a:spcAft>
              <a:defRPr/>
            </a:pPr>
            <a:endParaRPr lang="en-US" sz="2400" kern="0" dirty="0">
              <a:solidFill>
                <a:schemeClr val="accent1"/>
              </a:solidFill>
            </a:endParaRPr>
          </a:p>
          <a:p>
            <a:pPr marL="342900" indent="-342900" fontAlgn="base">
              <a:spcBef>
                <a:spcPct val="20000"/>
              </a:spcBef>
              <a:spcAft>
                <a:spcPct val="0"/>
              </a:spcAft>
              <a:defRPr/>
            </a:pPr>
            <a:endParaRPr lang="en-US" sz="2400" kern="0" dirty="0">
              <a:solidFill>
                <a:schemeClr val="accent1"/>
              </a:solidFill>
            </a:endParaRPr>
          </a:p>
          <a:p>
            <a:pPr marL="342900" indent="-342900" fontAlgn="base">
              <a:spcBef>
                <a:spcPct val="20000"/>
              </a:spcBef>
              <a:spcAft>
                <a:spcPct val="0"/>
              </a:spcAft>
              <a:defRPr/>
            </a:pPr>
            <a:r>
              <a:rPr lang="en-US" kern="0" dirty="0">
                <a:solidFill>
                  <a:schemeClr val="accent1"/>
                </a:solidFill>
              </a:rPr>
              <a:t>	</a:t>
            </a:r>
          </a:p>
          <a:p>
            <a:pPr marL="342900" indent="-342900" fontAlgn="base">
              <a:spcBef>
                <a:spcPct val="20000"/>
              </a:spcBef>
              <a:spcAft>
                <a:spcPct val="0"/>
              </a:spcAft>
              <a:defRPr/>
            </a:pPr>
            <a:endParaRPr lang="en-US" kern="0" dirty="0">
              <a:solidFill>
                <a:schemeClr val="accent1"/>
              </a:solidFill>
            </a:endParaRPr>
          </a:p>
          <a:p>
            <a:pPr marL="342900" indent="-342900" fontAlgn="base">
              <a:spcBef>
                <a:spcPct val="20000"/>
              </a:spcBef>
              <a:spcAft>
                <a:spcPct val="0"/>
              </a:spcAft>
              <a:defRPr/>
            </a:pPr>
            <a:endParaRPr lang="en-US" kern="0" dirty="0">
              <a:solidFill>
                <a:schemeClr val="accent1"/>
              </a:solidFill>
            </a:endParaRPr>
          </a:p>
          <a:p>
            <a:pPr marL="342900" indent="-342900" fontAlgn="base">
              <a:spcBef>
                <a:spcPct val="20000"/>
              </a:spcBef>
              <a:spcAft>
                <a:spcPct val="0"/>
              </a:spcAft>
              <a:defRPr/>
            </a:pPr>
            <a:r>
              <a:rPr lang="en-US" kern="0" dirty="0"/>
              <a:t>“</a:t>
            </a:r>
            <a:r>
              <a:rPr lang="en-US" b="1" kern="0" dirty="0"/>
              <a:t>Lignite: </a:t>
            </a:r>
            <a:r>
              <a:rPr lang="en-US" kern="0" dirty="0"/>
              <a:t>The lowest rank of coal is "lignite". It is peat that has been compressed, dewatered and lithified into a rock. It often contains recognizable plant structures, it is knows as brown coal, it is the lowest rank of coal .  </a:t>
            </a:r>
          </a:p>
          <a:p>
            <a:pPr marL="342900" indent="-342900" fontAlgn="base">
              <a:spcBef>
                <a:spcPct val="20000"/>
              </a:spcBef>
              <a:spcAft>
                <a:spcPct val="0"/>
              </a:spcAft>
              <a:defRPr/>
            </a:pPr>
            <a:r>
              <a:rPr lang="en-US" sz="1400" kern="0" dirty="0">
                <a:solidFill>
                  <a:srgbClr val="F9672D"/>
                </a:solidFill>
              </a:rPr>
              <a:t>Image: </a:t>
            </a:r>
            <a:r>
              <a:rPr lang="en-US" sz="1400" u="sng" kern="0" dirty="0">
                <a:solidFill>
                  <a:srgbClr val="F9672D"/>
                </a:solidFill>
              </a:rPr>
              <a:t>http://geology.com/rocks/pictures/coal-lignite.jpg</a:t>
            </a:r>
            <a:endParaRPr lang="en-US" sz="1400" kern="0" dirty="0">
              <a:solidFill>
                <a:srgbClr val="F9672D"/>
              </a:solidFill>
            </a:endParaRPr>
          </a:p>
        </p:txBody>
      </p:sp>
    </p:spTree>
    <p:extLst>
      <p:ext uri="{BB962C8B-B14F-4D97-AF65-F5344CB8AC3E}">
        <p14:creationId xmlns:p14="http://schemas.microsoft.com/office/powerpoint/2010/main" val="373204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fontScale="90000"/>
          </a:bodyPr>
          <a:lstStyle/>
          <a:p>
            <a:r>
              <a:rPr lang="en-US" dirty="0"/>
              <a:t>Sub-bituminous, Bituminous, Anthracite</a:t>
            </a:r>
          </a:p>
        </p:txBody>
      </p:sp>
      <p:sp>
        <p:nvSpPr>
          <p:cNvPr id="3" name="Content Placeholder 2"/>
          <p:cNvSpPr>
            <a:spLocks noGrp="1"/>
          </p:cNvSpPr>
          <p:nvPr>
            <p:ph idx="1"/>
          </p:nvPr>
        </p:nvSpPr>
        <p:spPr>
          <a:xfrm>
            <a:off x="6655836" y="1496916"/>
            <a:ext cx="4495800" cy="4525963"/>
          </a:xfrm>
        </p:spPr>
        <p:txBody>
          <a:bodyPr>
            <a:normAutofit fontScale="92500" lnSpcReduction="10000"/>
          </a:bodyPr>
          <a:lstStyle/>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r>
              <a:rPr lang="en-US" dirty="0"/>
              <a:t>	“</a:t>
            </a:r>
            <a:r>
              <a:rPr lang="en-US" b="1" u="sng" dirty="0"/>
              <a:t>Anthracite Coal: </a:t>
            </a:r>
            <a:r>
              <a:rPr lang="en-US" dirty="0"/>
              <a:t>Anthracite is the highest rank of coal. It has a bright luster and breaks with a semi-</a:t>
            </a:r>
            <a:r>
              <a:rPr lang="en-US" dirty="0" err="1"/>
              <a:t>conchoidal</a:t>
            </a:r>
            <a:r>
              <a:rPr lang="en-US" dirty="0"/>
              <a:t> fracture.”  </a:t>
            </a:r>
          </a:p>
          <a:p>
            <a:pPr>
              <a:buNone/>
            </a:pPr>
            <a:r>
              <a:rPr lang="en-US" sz="1400" dirty="0"/>
              <a:t>Image: </a:t>
            </a:r>
            <a:r>
              <a:rPr lang="en-US" sz="1400" u="sng" dirty="0"/>
              <a:t>http://geology.com/rocks/pictures/coal-anthracite-380.jpg</a:t>
            </a:r>
            <a:endParaRPr lang="en-US" sz="1400" dirty="0"/>
          </a:p>
        </p:txBody>
      </p:sp>
      <p:pic>
        <p:nvPicPr>
          <p:cNvPr id="6" name="Picture 5" descr="Anthracite coal"/>
          <p:cNvPicPr/>
          <p:nvPr/>
        </p:nvPicPr>
        <p:blipFill>
          <a:blip r:embed="rId2" cstate="print"/>
          <a:srcRect t="10668"/>
          <a:stretch>
            <a:fillRect/>
          </a:stretch>
        </p:blipFill>
        <p:spPr bwMode="auto">
          <a:xfrm>
            <a:off x="6655836" y="1079242"/>
            <a:ext cx="4399598" cy="3190557"/>
          </a:xfrm>
          <a:prstGeom prst="rect">
            <a:avLst/>
          </a:prstGeom>
          <a:noFill/>
          <a:ln w="9525">
            <a:noFill/>
            <a:miter lim="800000"/>
            <a:headEnd/>
            <a:tailEnd/>
          </a:ln>
        </p:spPr>
      </p:pic>
      <p:pic>
        <p:nvPicPr>
          <p:cNvPr id="17410" name="Picture 2" descr="http://www.teachcoal.org/images/aboutcoal/subbituminous.jpg"/>
          <p:cNvPicPr>
            <a:picLocks noChangeAspect="1" noChangeArrowheads="1"/>
          </p:cNvPicPr>
          <p:nvPr/>
        </p:nvPicPr>
        <p:blipFill>
          <a:blip r:embed="rId3" cstate="print"/>
          <a:srcRect/>
          <a:stretch>
            <a:fillRect/>
          </a:stretch>
        </p:blipFill>
        <p:spPr bwMode="auto">
          <a:xfrm>
            <a:off x="1777720" y="981796"/>
            <a:ext cx="1600200" cy="2464310"/>
          </a:xfrm>
          <a:prstGeom prst="rect">
            <a:avLst/>
          </a:prstGeom>
          <a:noFill/>
        </p:spPr>
      </p:pic>
      <p:sp>
        <p:nvSpPr>
          <p:cNvPr id="7" name="TextBox 6"/>
          <p:cNvSpPr txBox="1"/>
          <p:nvPr/>
        </p:nvSpPr>
        <p:spPr>
          <a:xfrm>
            <a:off x="1805499" y="3759898"/>
            <a:ext cx="3955969" cy="2554545"/>
          </a:xfrm>
          <a:prstGeom prst="rect">
            <a:avLst/>
          </a:prstGeom>
          <a:noFill/>
        </p:spPr>
        <p:txBody>
          <a:bodyPr wrap="square" rtlCol="0">
            <a:spAutoFit/>
          </a:bodyPr>
          <a:lstStyle/>
          <a:p>
            <a:r>
              <a:rPr lang="en-US" b="1" u="sng" dirty="0"/>
              <a:t>Sub-bituminous: </a:t>
            </a:r>
            <a:r>
              <a:rPr lang="en-US" dirty="0"/>
              <a:t>Reduces SO</a:t>
            </a:r>
            <a:r>
              <a:rPr lang="en-US" baseline="-25000" dirty="0"/>
              <a:t>2</a:t>
            </a:r>
            <a:r>
              <a:rPr lang="en-US" dirty="0"/>
              <a:t> emission in power plants</a:t>
            </a:r>
          </a:p>
          <a:p>
            <a:r>
              <a:rPr lang="en-US" sz="1400" dirty="0"/>
              <a:t>http://www.teachcoal.org/images/aboutcoal/subbituminous.jpg</a:t>
            </a:r>
          </a:p>
          <a:p>
            <a:r>
              <a:rPr lang="en-US" b="1" u="sng" dirty="0"/>
              <a:t>Bituminous</a:t>
            </a:r>
            <a:r>
              <a:rPr lang="en-US" dirty="0"/>
              <a:t>: Black Coal, contains Bitumen. </a:t>
            </a:r>
            <a:r>
              <a:rPr lang="en-US" sz="1400" dirty="0"/>
              <a:t>http://upload.wikimedia.org/wikipedia/commons/thumb/2/20/Coal_bituminous.jpg/275px-Coal_bituminous.jpg</a:t>
            </a:r>
          </a:p>
          <a:p>
            <a:endParaRPr lang="en-US" dirty="0"/>
          </a:p>
        </p:txBody>
      </p:sp>
      <p:pic>
        <p:nvPicPr>
          <p:cNvPr id="17412" name="Picture 4" descr="http://upload.wikimedia.org/wikipedia/commons/thumb/2/20/Coal_bituminous.jpg/275px-Coal_bituminous.jpg"/>
          <p:cNvPicPr>
            <a:picLocks noChangeAspect="1" noChangeArrowheads="1"/>
          </p:cNvPicPr>
          <p:nvPr/>
        </p:nvPicPr>
        <p:blipFill>
          <a:blip r:embed="rId4" cstate="print"/>
          <a:srcRect/>
          <a:stretch>
            <a:fillRect/>
          </a:stretch>
        </p:blipFill>
        <p:spPr bwMode="auto">
          <a:xfrm>
            <a:off x="3390545" y="981796"/>
            <a:ext cx="2705455" cy="2447204"/>
          </a:xfrm>
          <a:prstGeom prst="rect">
            <a:avLst/>
          </a:prstGeom>
          <a:noFill/>
        </p:spPr>
      </p:pic>
    </p:spTree>
    <p:extLst>
      <p:ext uri="{BB962C8B-B14F-4D97-AF65-F5344CB8AC3E}">
        <p14:creationId xmlns:p14="http://schemas.microsoft.com/office/powerpoint/2010/main" val="873112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924800" cy="1265238"/>
          </a:xfrm>
        </p:spPr>
        <p:txBody>
          <a:bodyPr/>
          <a:lstStyle/>
          <a:p>
            <a:r>
              <a:rPr lang="en-US" sz="6000" dirty="0"/>
              <a:t>Coal</a:t>
            </a:r>
          </a:p>
        </p:txBody>
      </p:sp>
      <p:sp>
        <p:nvSpPr>
          <p:cNvPr id="4" name="Text Placeholder 3"/>
          <p:cNvSpPr>
            <a:spLocks noGrp="1"/>
          </p:cNvSpPr>
          <p:nvPr>
            <p:ph type="body" idx="1"/>
          </p:nvPr>
        </p:nvSpPr>
        <p:spPr>
          <a:xfrm>
            <a:off x="1564433" y="1097757"/>
            <a:ext cx="3657600" cy="639762"/>
          </a:xfrm>
        </p:spPr>
        <p:txBody>
          <a:bodyPr/>
          <a:lstStyle/>
          <a:p>
            <a:r>
              <a:rPr lang="en-US" sz="3600" b="1" dirty="0"/>
              <a:t>The Good</a:t>
            </a:r>
          </a:p>
        </p:txBody>
      </p:sp>
      <p:sp>
        <p:nvSpPr>
          <p:cNvPr id="5" name="Content Placeholder 4"/>
          <p:cNvSpPr>
            <a:spLocks noGrp="1"/>
          </p:cNvSpPr>
          <p:nvPr>
            <p:ph sz="half" idx="2"/>
          </p:nvPr>
        </p:nvSpPr>
        <p:spPr>
          <a:xfrm>
            <a:off x="929952" y="1943552"/>
            <a:ext cx="4342893" cy="3354060"/>
          </a:xfrm>
        </p:spPr>
        <p:txBody>
          <a:bodyPr>
            <a:normAutofit/>
          </a:bodyPr>
          <a:lstStyle/>
          <a:p>
            <a:r>
              <a:rPr lang="en-US" dirty="0"/>
              <a:t>Huge deposits &gt;&gt; petroleum</a:t>
            </a:r>
          </a:p>
          <a:p>
            <a:r>
              <a:rPr lang="en-US" dirty="0"/>
              <a:t>Cheap</a:t>
            </a:r>
          </a:p>
          <a:p>
            <a:r>
              <a:rPr lang="en-US" dirty="0"/>
              <a:t>Can be converted to synthetic fuel</a:t>
            </a:r>
          </a:p>
        </p:txBody>
      </p:sp>
      <p:sp>
        <p:nvSpPr>
          <p:cNvPr id="6" name="Text Placeholder 5"/>
          <p:cNvSpPr>
            <a:spLocks noGrp="1"/>
          </p:cNvSpPr>
          <p:nvPr>
            <p:ph type="body" sz="quarter" idx="3"/>
          </p:nvPr>
        </p:nvSpPr>
        <p:spPr>
          <a:xfrm>
            <a:off x="7153469" y="1103670"/>
            <a:ext cx="3657600" cy="639762"/>
          </a:xfrm>
        </p:spPr>
        <p:txBody>
          <a:bodyPr/>
          <a:lstStyle/>
          <a:p>
            <a:r>
              <a:rPr lang="en-US" sz="3600" b="1" dirty="0"/>
              <a:t>The Bad</a:t>
            </a:r>
          </a:p>
        </p:txBody>
      </p:sp>
      <p:sp>
        <p:nvSpPr>
          <p:cNvPr id="7" name="Content Placeholder 6"/>
          <p:cNvSpPr>
            <a:spLocks noGrp="1"/>
          </p:cNvSpPr>
          <p:nvPr>
            <p:ph sz="quarter" idx="4"/>
          </p:nvPr>
        </p:nvSpPr>
        <p:spPr>
          <a:xfrm>
            <a:off x="5943599" y="2174875"/>
            <a:ext cx="5318449" cy="4149725"/>
          </a:xfrm>
        </p:spPr>
        <p:txBody>
          <a:bodyPr>
            <a:normAutofit/>
          </a:bodyPr>
          <a:lstStyle/>
          <a:p>
            <a:r>
              <a:rPr lang="en-US" dirty="0"/>
              <a:t>Strip mining (mountain top removal-surface mining-removing earth rock to discover minerals)</a:t>
            </a:r>
          </a:p>
          <a:p>
            <a:pPr>
              <a:buNone/>
            </a:pPr>
            <a:r>
              <a:rPr lang="en-US" sz="1200" dirty="0"/>
              <a:t>	</a:t>
            </a:r>
            <a:r>
              <a:rPr lang="en-US" sz="1200" dirty="0">
                <a:hlinkClick r:id="rId2"/>
              </a:rPr>
              <a:t>http://upload.wikimedia.org/wikipedia/commons/thumb/0/05/Coal_mine_Wyoming.jpg/350px-Coal_mine_Wyoming.jpg</a:t>
            </a:r>
            <a:endParaRPr lang="en-US" sz="1200" dirty="0"/>
          </a:p>
          <a:p>
            <a:r>
              <a:rPr lang="en-US" dirty="0"/>
              <a:t>Huge carbon footprint</a:t>
            </a:r>
          </a:p>
          <a:p>
            <a:r>
              <a:rPr lang="en-US" dirty="0"/>
              <a:t>Acid rain (sulfur) (due to emission SO</a:t>
            </a:r>
            <a:r>
              <a:rPr lang="en-US" baseline="-25000" dirty="0"/>
              <a:t>2</a:t>
            </a:r>
            <a:r>
              <a:rPr lang="en-US" dirty="0"/>
              <a:t>)</a:t>
            </a:r>
          </a:p>
          <a:p>
            <a:r>
              <a:rPr lang="en-US" dirty="0"/>
              <a:t>Non-renewable</a:t>
            </a:r>
          </a:p>
          <a:p>
            <a:r>
              <a:rPr lang="en-US" dirty="0"/>
              <a:t>Pollution (particulates, sulfur oxides, mercury)</a:t>
            </a:r>
          </a:p>
          <a:p>
            <a:r>
              <a:rPr lang="en-US" dirty="0"/>
              <a:t>Being a solid limits its applications (no coal-powered cars)</a:t>
            </a:r>
          </a:p>
        </p:txBody>
      </p:sp>
      <p:pic>
        <p:nvPicPr>
          <p:cNvPr id="13314" name="Picture 2" descr="http://upload.wikimedia.org/wikipedia/commons/thumb/0/05/Coal_mine_Wyoming.jpg/350px-Coal_mine_Wyoming.jpg"/>
          <p:cNvPicPr>
            <a:picLocks noChangeAspect="1" noChangeArrowheads="1"/>
          </p:cNvPicPr>
          <p:nvPr/>
        </p:nvPicPr>
        <p:blipFill>
          <a:blip r:embed="rId3" cstate="print"/>
          <a:srcRect/>
          <a:stretch>
            <a:fillRect/>
          </a:stretch>
        </p:blipFill>
        <p:spPr bwMode="auto">
          <a:xfrm>
            <a:off x="1053710" y="4257344"/>
            <a:ext cx="3333750" cy="2219326"/>
          </a:xfrm>
          <a:prstGeom prst="rect">
            <a:avLst/>
          </a:prstGeom>
          <a:noFill/>
        </p:spPr>
      </p:pic>
    </p:spTree>
    <p:extLst>
      <p:ext uri="{BB962C8B-B14F-4D97-AF65-F5344CB8AC3E}">
        <p14:creationId xmlns:p14="http://schemas.microsoft.com/office/powerpoint/2010/main" val="41197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DC3C-590B-3D3E-C6E3-82C6C6C9E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93FC3-EB6F-C6CB-3D9C-795D9398ED24}"/>
              </a:ext>
            </a:extLst>
          </p:cNvPr>
          <p:cNvSpPr>
            <a:spLocks noGrp="1"/>
          </p:cNvSpPr>
          <p:nvPr>
            <p:ph type="title"/>
          </p:nvPr>
        </p:nvSpPr>
        <p:spPr/>
        <p:txBody>
          <a:bodyPr/>
          <a:lstStyle/>
          <a:p>
            <a:r>
              <a:rPr lang="en-US" dirty="0"/>
              <a:t>Synthetic Oil and Gas from Coal</a:t>
            </a:r>
          </a:p>
        </p:txBody>
      </p:sp>
      <p:sp>
        <p:nvSpPr>
          <p:cNvPr id="3" name="Content Placeholder 2">
            <a:extLst>
              <a:ext uri="{FF2B5EF4-FFF2-40B4-BE49-F238E27FC236}">
                <a16:creationId xmlns:a16="http://schemas.microsoft.com/office/drawing/2014/main" id="{C2C6D457-81B1-336A-CEA7-C66291461D15}"/>
              </a:ext>
            </a:extLst>
          </p:cNvPr>
          <p:cNvSpPr>
            <a:spLocks noGrp="1"/>
          </p:cNvSpPr>
          <p:nvPr>
            <p:ph idx="1"/>
          </p:nvPr>
        </p:nvSpPr>
        <p:spPr>
          <a:xfrm>
            <a:off x="1400961" y="1264554"/>
            <a:ext cx="10393959" cy="4507071"/>
          </a:xfrm>
        </p:spPr>
        <p:txBody>
          <a:bodyPr>
            <a:noAutofit/>
          </a:bodyPr>
          <a:lstStyle/>
          <a:p>
            <a:pPr lvl="0"/>
            <a:r>
              <a:rPr lang="en-US" sz="2400" dirty="0"/>
              <a:t>Coal cannot be used directly as a source of energy because it is not fluid and is not as clean burning as oil or gas.</a:t>
            </a:r>
          </a:p>
          <a:p>
            <a:pPr lvl="0"/>
            <a:r>
              <a:rPr lang="en-US" sz="2400" dirty="0"/>
              <a:t>Coal </a:t>
            </a:r>
            <a:r>
              <a:rPr lang="en-US" sz="2400" b="1" dirty="0"/>
              <a:t>can be converted into forms of oil and natural gas </a:t>
            </a:r>
            <a:r>
              <a:rPr lang="en-US" sz="2400" dirty="0"/>
              <a:t>called </a:t>
            </a:r>
            <a:r>
              <a:rPr lang="en-US" sz="2400" b="1" dirty="0"/>
              <a:t>synthetic fuels </a:t>
            </a:r>
            <a:r>
              <a:rPr lang="en-US" sz="2400" dirty="0"/>
              <a:t>or “</a:t>
            </a:r>
            <a:r>
              <a:rPr lang="en-US" sz="2400" dirty="0" err="1"/>
              <a:t>synfuels</a:t>
            </a:r>
            <a:r>
              <a:rPr lang="en-US" sz="2400" dirty="0"/>
              <a:t>”.</a:t>
            </a:r>
          </a:p>
          <a:p>
            <a:pPr lvl="0"/>
            <a:r>
              <a:rPr lang="en-US" sz="2400" dirty="0"/>
              <a:t>The </a:t>
            </a:r>
            <a:r>
              <a:rPr lang="en-US" sz="2400" b="1" dirty="0"/>
              <a:t>gasification of coal is a straightforward process that entails adding hydrogen to the coal.</a:t>
            </a:r>
          </a:p>
          <a:p>
            <a:pPr lvl="0"/>
            <a:r>
              <a:rPr lang="en-US" sz="2400" dirty="0"/>
              <a:t>This process was first used in the early 1800s in various “gas works”.</a:t>
            </a:r>
          </a:p>
          <a:p>
            <a:pPr lvl="0"/>
            <a:r>
              <a:rPr lang="en-US" sz="2400" dirty="0"/>
              <a:t>The </a:t>
            </a:r>
            <a:r>
              <a:rPr lang="en-US" sz="2400" b="1" dirty="0"/>
              <a:t>conversion of coal into oil, or </a:t>
            </a:r>
            <a:r>
              <a:rPr lang="en-US" sz="2400" b="1" dirty="0" err="1"/>
              <a:t>syncrude</a:t>
            </a:r>
            <a:r>
              <a:rPr lang="en-US" sz="2400" b="1" dirty="0"/>
              <a:t>, is called liquefaction</a:t>
            </a:r>
            <a:r>
              <a:rPr lang="en-US" sz="2400" dirty="0"/>
              <a:t>.</a:t>
            </a:r>
          </a:p>
        </p:txBody>
      </p:sp>
    </p:spTree>
    <p:extLst>
      <p:ext uri="{BB962C8B-B14F-4D97-AF65-F5344CB8AC3E}">
        <p14:creationId xmlns:p14="http://schemas.microsoft.com/office/powerpoint/2010/main" val="171641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A3941-208D-6F4D-C4DF-50D9C86B5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31752-D7C0-CDBC-DA78-53AF9D617F7C}"/>
              </a:ext>
            </a:extLst>
          </p:cNvPr>
          <p:cNvSpPr>
            <a:spLocks noGrp="1"/>
          </p:cNvSpPr>
          <p:nvPr>
            <p:ph type="title"/>
          </p:nvPr>
        </p:nvSpPr>
        <p:spPr/>
        <p:txBody>
          <a:bodyPr/>
          <a:lstStyle/>
          <a:p>
            <a:r>
              <a:rPr lang="en-US" dirty="0"/>
              <a:t>Oil Shale and Tar Sands</a:t>
            </a:r>
          </a:p>
        </p:txBody>
      </p:sp>
      <p:sp>
        <p:nvSpPr>
          <p:cNvPr id="3" name="Content Placeholder 2">
            <a:extLst>
              <a:ext uri="{FF2B5EF4-FFF2-40B4-BE49-F238E27FC236}">
                <a16:creationId xmlns:a16="http://schemas.microsoft.com/office/drawing/2014/main" id="{2C718330-00C9-007A-E06F-A42DC0678E75}"/>
              </a:ext>
            </a:extLst>
          </p:cNvPr>
          <p:cNvSpPr>
            <a:spLocks noGrp="1"/>
          </p:cNvSpPr>
          <p:nvPr>
            <p:ph idx="1"/>
          </p:nvPr>
        </p:nvSpPr>
        <p:spPr>
          <a:xfrm>
            <a:off x="1572175" y="1540189"/>
            <a:ext cx="9997784" cy="3777622"/>
          </a:xfrm>
        </p:spPr>
        <p:txBody>
          <a:bodyPr>
            <a:noAutofit/>
          </a:bodyPr>
          <a:lstStyle/>
          <a:p>
            <a:pPr>
              <a:spcBef>
                <a:spcPts val="600"/>
              </a:spcBef>
            </a:pPr>
            <a:r>
              <a:rPr lang="en-US" sz="2400" dirty="0"/>
              <a:t>Medicine salespeople in the eastern states marketed certain rocks as providing both good lamp oil and ideal medicine.</a:t>
            </a:r>
          </a:p>
          <a:p>
            <a:pPr>
              <a:spcBef>
                <a:spcPts val="600"/>
              </a:spcBef>
            </a:pPr>
            <a:r>
              <a:rPr lang="en-US" sz="2400" dirty="0"/>
              <a:t>Both groups were using rock containing a substantive amount of oil: oil shale.</a:t>
            </a:r>
          </a:p>
          <a:p>
            <a:pPr>
              <a:spcBef>
                <a:spcPts val="600"/>
              </a:spcBef>
            </a:pPr>
            <a:r>
              <a:rPr lang="en-US" sz="2400" dirty="0"/>
              <a:t>Deposits of shale in the United States constitute a huge resource of oil.</a:t>
            </a:r>
          </a:p>
          <a:p>
            <a:pPr>
              <a:spcBef>
                <a:spcPts val="600"/>
              </a:spcBef>
            </a:pPr>
            <a:r>
              <a:rPr lang="en-US" sz="2400" dirty="0"/>
              <a:t>The process for extracting oil from shale </a:t>
            </a:r>
            <a:r>
              <a:rPr lang="en-US" sz="2400" b="1" dirty="0"/>
              <a:t>is called retorting.</a:t>
            </a:r>
          </a:p>
          <a:p>
            <a:pPr>
              <a:spcBef>
                <a:spcPts val="600"/>
              </a:spcBef>
            </a:pPr>
            <a:r>
              <a:rPr lang="en-US" sz="2400" dirty="0"/>
              <a:t>Another important </a:t>
            </a:r>
            <a:r>
              <a:rPr lang="en-US" sz="2400" b="1" dirty="0"/>
              <a:t>source of crude oil is tar sands.</a:t>
            </a:r>
          </a:p>
          <a:p>
            <a:pPr>
              <a:spcBef>
                <a:spcPts val="600"/>
              </a:spcBef>
            </a:pPr>
            <a:r>
              <a:rPr lang="en-US" sz="2400" b="1" dirty="0"/>
              <a:t>Tar sands (also called oil sands) contain a highly viscous asphalt-like oil, called bitumen.</a:t>
            </a:r>
          </a:p>
        </p:txBody>
      </p:sp>
    </p:spTree>
    <p:extLst>
      <p:ext uri="{BB962C8B-B14F-4D97-AF65-F5344CB8AC3E}">
        <p14:creationId xmlns:p14="http://schemas.microsoft.com/office/powerpoint/2010/main" val="2038882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609600"/>
          </a:xfrm>
        </p:spPr>
        <p:txBody>
          <a:bodyPr>
            <a:normAutofit fontScale="90000"/>
          </a:bodyPr>
          <a:lstStyle/>
          <a:p>
            <a:r>
              <a:rPr lang="en-US" dirty="0"/>
              <a:t>Oil sands, shales</a:t>
            </a:r>
          </a:p>
        </p:txBody>
      </p:sp>
      <p:sp>
        <p:nvSpPr>
          <p:cNvPr id="3" name="Content Placeholder 2"/>
          <p:cNvSpPr>
            <a:spLocks noGrp="1"/>
          </p:cNvSpPr>
          <p:nvPr>
            <p:ph idx="1"/>
          </p:nvPr>
        </p:nvSpPr>
        <p:spPr>
          <a:xfrm>
            <a:off x="1253412" y="708818"/>
            <a:ext cx="9685175" cy="5440363"/>
          </a:xfrm>
        </p:spPr>
        <p:txBody>
          <a:bodyPr/>
          <a:lstStyle/>
          <a:p>
            <a:r>
              <a:rPr lang="en-US" sz="2400" u="sng" dirty="0"/>
              <a:t>Oil sands</a:t>
            </a:r>
            <a:r>
              <a:rPr lang="en-US" sz="2400" dirty="0"/>
              <a:t>, tar sands or </a:t>
            </a:r>
            <a:r>
              <a:rPr lang="en-US" sz="2400" u="sng" dirty="0"/>
              <a:t>bituminous sands</a:t>
            </a:r>
            <a:r>
              <a:rPr lang="en-US" sz="2400" dirty="0"/>
              <a:t>, are a type of unconventional petroleum deposit.</a:t>
            </a:r>
          </a:p>
          <a:p>
            <a:pPr lvl="1"/>
            <a:r>
              <a:rPr lang="en-US" b="1" dirty="0"/>
              <a:t>Is an unconventional petroleum deposit</a:t>
            </a:r>
          </a:p>
          <a:p>
            <a:pPr lvl="1"/>
            <a:r>
              <a:rPr lang="en-US" b="1" dirty="0"/>
              <a:t>Dense and extremely viscous form of petroleum</a:t>
            </a:r>
          </a:p>
          <a:p>
            <a:r>
              <a:rPr lang="en-US" sz="2400" u="sng" dirty="0"/>
              <a:t>Oil shales</a:t>
            </a:r>
            <a:r>
              <a:rPr lang="en-US" sz="2400" dirty="0"/>
              <a:t>, </a:t>
            </a:r>
            <a:r>
              <a:rPr lang="en-US" sz="2400" b="1" dirty="0"/>
              <a:t>also known as kerogen shales, are organic-rich fine-grained sedimentary rock containing kerogen</a:t>
            </a:r>
          </a:p>
          <a:p>
            <a:pPr lvl="1"/>
            <a:r>
              <a:rPr lang="en-US" sz="1800" dirty="0"/>
              <a:t>Kerogen: material that either hasn’t become pure hydrocarbons (like natl. gas, petroleum) or that has degraded.</a:t>
            </a:r>
          </a:p>
          <a:p>
            <a:pPr lvl="1"/>
            <a:r>
              <a:rPr lang="en-US" sz="1800" dirty="0"/>
              <a:t>1 ton of material typically yields 25-35 gallons of petroleum. Heated to 800F-1000F first.</a:t>
            </a:r>
          </a:p>
          <a:p>
            <a:r>
              <a:rPr lang="en-US" sz="2400" dirty="0"/>
              <a:t>Processing is highly water-intensive.</a:t>
            </a:r>
            <a:endParaRPr lang="en-US" dirty="0"/>
          </a:p>
        </p:txBody>
      </p:sp>
      <p:pic>
        <p:nvPicPr>
          <p:cNvPr id="2050" name="Picture 2" descr="Alberta oil sands - BP"/>
          <p:cNvPicPr>
            <a:picLocks noChangeAspect="1" noChangeArrowheads="1"/>
          </p:cNvPicPr>
          <p:nvPr/>
        </p:nvPicPr>
        <p:blipFill>
          <a:blip r:embed="rId2" cstate="print"/>
          <a:srcRect/>
          <a:stretch>
            <a:fillRect/>
          </a:stretch>
        </p:blipFill>
        <p:spPr bwMode="auto">
          <a:xfrm>
            <a:off x="8224935" y="4335862"/>
            <a:ext cx="3581401" cy="2367260"/>
          </a:xfrm>
          <a:prstGeom prst="rect">
            <a:avLst/>
          </a:prstGeom>
          <a:noFill/>
        </p:spPr>
      </p:pic>
      <p:sp>
        <p:nvSpPr>
          <p:cNvPr id="5" name="Rectangle 4"/>
          <p:cNvSpPr/>
          <p:nvPr/>
        </p:nvSpPr>
        <p:spPr>
          <a:xfrm>
            <a:off x="2040295" y="5940755"/>
            <a:ext cx="6184640" cy="523220"/>
          </a:xfrm>
          <a:prstGeom prst="rect">
            <a:avLst/>
          </a:prstGeom>
        </p:spPr>
        <p:txBody>
          <a:bodyPr wrap="square">
            <a:spAutoFit/>
          </a:bodyPr>
          <a:lstStyle/>
          <a:p>
            <a:pPr>
              <a:buNone/>
            </a:pPr>
            <a:r>
              <a:rPr lang="en-US" sz="1400" dirty="0">
                <a:solidFill>
                  <a:srgbClr val="F9672D"/>
                </a:solidFill>
              </a:rPr>
              <a:t>Image: Alberta Oil Sands http://static.guim.co.uk/sys-images/Business/Pix/pictures/2007/12/06/OilJeffMcIntoshAP476.jpg</a:t>
            </a:r>
          </a:p>
        </p:txBody>
      </p:sp>
    </p:spTree>
    <p:extLst>
      <p:ext uri="{BB962C8B-B14F-4D97-AF65-F5344CB8AC3E}">
        <p14:creationId xmlns:p14="http://schemas.microsoft.com/office/powerpoint/2010/main" val="44401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791" y="236856"/>
            <a:ext cx="5924015" cy="921920"/>
          </a:xfrm>
        </p:spPr>
        <p:txBody>
          <a:bodyPr>
            <a:normAutofit/>
          </a:bodyPr>
          <a:lstStyle/>
          <a:p>
            <a:r>
              <a:rPr lang="en-US" sz="4400" dirty="0"/>
              <a:t>Oil sands</a:t>
            </a:r>
          </a:p>
        </p:txBody>
      </p:sp>
      <p:sp>
        <p:nvSpPr>
          <p:cNvPr id="4" name="Text Placeholder 3"/>
          <p:cNvSpPr>
            <a:spLocks noGrp="1"/>
          </p:cNvSpPr>
          <p:nvPr>
            <p:ph type="body" idx="1"/>
          </p:nvPr>
        </p:nvSpPr>
        <p:spPr>
          <a:xfrm>
            <a:off x="1981200" y="1317431"/>
            <a:ext cx="3657600" cy="639762"/>
          </a:xfrm>
        </p:spPr>
        <p:txBody>
          <a:bodyPr/>
          <a:lstStyle/>
          <a:p>
            <a:r>
              <a:rPr lang="en-US" sz="3600" b="1" dirty="0"/>
              <a:t>The Good</a:t>
            </a:r>
          </a:p>
        </p:txBody>
      </p:sp>
      <p:sp>
        <p:nvSpPr>
          <p:cNvPr id="5" name="Content Placeholder 4"/>
          <p:cNvSpPr>
            <a:spLocks noGrp="1"/>
          </p:cNvSpPr>
          <p:nvPr>
            <p:ph sz="half" idx="2"/>
          </p:nvPr>
        </p:nvSpPr>
        <p:spPr>
          <a:xfrm>
            <a:off x="1981200" y="1676401"/>
            <a:ext cx="4040188" cy="5029199"/>
          </a:xfrm>
        </p:spPr>
        <p:txBody>
          <a:bodyPr>
            <a:normAutofit fontScale="85000" lnSpcReduction="20000"/>
          </a:bodyPr>
          <a:lstStyle/>
          <a:p>
            <a:pPr marL="114300" indent="0">
              <a:buNone/>
            </a:pPr>
            <a:endParaRPr lang="en-US" dirty="0"/>
          </a:p>
          <a:p>
            <a:r>
              <a:rPr lang="en-US" sz="2400" dirty="0"/>
              <a:t>Canada, US, Venezuela</a:t>
            </a:r>
          </a:p>
          <a:p>
            <a:r>
              <a:rPr lang="en-US" sz="2400" dirty="0"/>
              <a:t>Huge deposits &gt;&gt; petroleum</a:t>
            </a:r>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http://www.eurotrib.com/files/3/051103_oil_reserves_SA_RU_US_CA_unconventional.gif. </a:t>
            </a:r>
          </a:p>
        </p:txBody>
      </p:sp>
      <p:sp>
        <p:nvSpPr>
          <p:cNvPr id="6" name="Text Placeholder 5"/>
          <p:cNvSpPr>
            <a:spLocks noGrp="1"/>
          </p:cNvSpPr>
          <p:nvPr>
            <p:ph type="body" sz="quarter" idx="3"/>
          </p:nvPr>
        </p:nvSpPr>
        <p:spPr>
          <a:xfrm>
            <a:off x="7165567" y="1371600"/>
            <a:ext cx="3999001" cy="576262"/>
          </a:xfrm>
        </p:spPr>
        <p:txBody>
          <a:bodyPr/>
          <a:lstStyle/>
          <a:p>
            <a:r>
              <a:rPr lang="en-US" sz="3600" b="1" dirty="0"/>
              <a:t>The Bad</a:t>
            </a:r>
          </a:p>
        </p:txBody>
      </p:sp>
      <p:sp>
        <p:nvSpPr>
          <p:cNvPr id="7" name="Content Placeholder 6"/>
          <p:cNvSpPr>
            <a:spLocks noGrp="1"/>
          </p:cNvSpPr>
          <p:nvPr>
            <p:ph sz="quarter" idx="4"/>
          </p:nvPr>
        </p:nvSpPr>
        <p:spPr>
          <a:xfrm>
            <a:off x="6470930" y="2080528"/>
            <a:ext cx="5388277" cy="3951288"/>
          </a:xfrm>
        </p:spPr>
        <p:txBody>
          <a:bodyPr>
            <a:noAutofit/>
          </a:bodyPr>
          <a:lstStyle/>
          <a:p>
            <a:r>
              <a:rPr lang="en-US" sz="2400" dirty="0"/>
              <a:t>Strip mining</a:t>
            </a:r>
          </a:p>
          <a:p>
            <a:r>
              <a:rPr lang="en-US" sz="2400" dirty="0"/>
              <a:t>Wastes are 30% larger in volume than deposits</a:t>
            </a:r>
          </a:p>
          <a:p>
            <a:r>
              <a:rPr lang="en-US" sz="2400" dirty="0"/>
              <a:t>Water- energy- intensive industry</a:t>
            </a:r>
          </a:p>
          <a:p>
            <a:r>
              <a:rPr lang="en-US" sz="2400" dirty="0"/>
              <a:t>Huge carbon footprint</a:t>
            </a:r>
          </a:p>
          <a:p>
            <a:r>
              <a:rPr lang="en-US" sz="2400" dirty="0"/>
              <a:t>Hydrogen sulfides</a:t>
            </a:r>
          </a:p>
          <a:p>
            <a:r>
              <a:rPr lang="en-US" sz="2400" dirty="0"/>
              <a:t>Only profitable as petroleum prices rise: hence profitability highly volatile</a:t>
            </a:r>
          </a:p>
        </p:txBody>
      </p:sp>
      <p:pic>
        <p:nvPicPr>
          <p:cNvPr id="1026" name="Picture 2" descr="http://www.eurotrib.com/files/3/051103_oil_reserves_SA_RU_US_CA_unconventional.gif"/>
          <p:cNvPicPr>
            <a:picLocks noChangeAspect="1" noChangeArrowheads="1"/>
          </p:cNvPicPr>
          <p:nvPr/>
        </p:nvPicPr>
        <p:blipFill>
          <a:blip r:embed="rId2" cstate="print"/>
          <a:srcRect/>
          <a:stretch>
            <a:fillRect/>
          </a:stretch>
        </p:blipFill>
        <p:spPr bwMode="auto">
          <a:xfrm>
            <a:off x="2286001" y="3200401"/>
            <a:ext cx="2624503" cy="2831415"/>
          </a:xfrm>
          <a:prstGeom prst="rect">
            <a:avLst/>
          </a:prstGeom>
          <a:noFill/>
        </p:spPr>
      </p:pic>
    </p:spTree>
    <p:extLst>
      <p:ext uri="{BB962C8B-B14F-4D97-AF65-F5344CB8AC3E}">
        <p14:creationId xmlns:p14="http://schemas.microsoft.com/office/powerpoint/2010/main" val="44240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693" y="194457"/>
            <a:ext cx="8911687" cy="870945"/>
          </a:xfrm>
        </p:spPr>
        <p:txBody>
          <a:bodyPr/>
          <a:lstStyle/>
          <a:p>
            <a:r>
              <a:rPr lang="en-US" dirty="0"/>
              <a:t>Semiconductors</a:t>
            </a:r>
          </a:p>
        </p:txBody>
      </p:sp>
      <p:sp>
        <p:nvSpPr>
          <p:cNvPr id="3" name="Content Placeholder 2"/>
          <p:cNvSpPr>
            <a:spLocks noGrp="1"/>
          </p:cNvSpPr>
          <p:nvPr>
            <p:ph idx="1"/>
          </p:nvPr>
        </p:nvSpPr>
        <p:spPr>
          <a:xfrm>
            <a:off x="1619075" y="1065403"/>
            <a:ext cx="9273811" cy="5598140"/>
          </a:xfrm>
        </p:spPr>
        <p:txBody>
          <a:bodyPr>
            <a:normAutofit fontScale="92500" lnSpcReduction="10000"/>
          </a:bodyPr>
          <a:lstStyle/>
          <a:p>
            <a:pPr>
              <a:buNone/>
            </a:pPr>
            <a:r>
              <a:rPr lang="en-US" sz="2400" dirty="0"/>
              <a:t>Pure silicon is a semiconductor. The electrons are bound tightly to the lattice.</a:t>
            </a:r>
          </a:p>
          <a:p>
            <a:pPr>
              <a:buNone/>
            </a:pPr>
            <a:endParaRPr lang="en-US" sz="2400" dirty="0"/>
          </a:p>
          <a:p>
            <a:pPr>
              <a:buNone/>
            </a:pPr>
            <a:endParaRPr lang="en-US" sz="2400" dirty="0"/>
          </a:p>
          <a:p>
            <a:pPr>
              <a:buNone/>
            </a:pPr>
            <a:endParaRPr lang="en-US" sz="2400" dirty="0"/>
          </a:p>
          <a:p>
            <a:pPr>
              <a:buNone/>
            </a:pPr>
            <a:endParaRPr lang="en-US" sz="2400" dirty="0"/>
          </a:p>
          <a:p>
            <a:pPr>
              <a:buNone/>
            </a:pPr>
            <a:r>
              <a:rPr lang="en-US" sz="2400" dirty="0"/>
              <a:t>Doping with phosphorus [P], arsenic [As], etc. puts extra electrons in the lattice, creating an “n-type” semiconductor.</a:t>
            </a:r>
          </a:p>
          <a:p>
            <a:pPr>
              <a:buNone/>
            </a:pPr>
            <a:r>
              <a:rPr lang="en-US" sz="2400" dirty="0"/>
              <a:t>Doping with boron [B], aluminum [Al], gallium [</a:t>
            </a:r>
            <a:r>
              <a:rPr lang="en-US" sz="2400" dirty="0" err="1"/>
              <a:t>Ga</a:t>
            </a:r>
            <a:r>
              <a:rPr lang="en-US" sz="2400" dirty="0"/>
              <a:t>], etc. produces absences of electrons, much like bubbles, creating a “p-type” semiconductor.</a:t>
            </a:r>
          </a:p>
          <a:p>
            <a:pPr>
              <a:buNone/>
            </a:pPr>
            <a:r>
              <a:rPr lang="en-US" sz="2400" dirty="0"/>
              <a:t>Thickness of semiconductors is very critical for the conductivity, so are the growth temperature, and pressure conditions</a:t>
            </a:r>
          </a:p>
          <a:p>
            <a:pPr>
              <a:buNone/>
            </a:pPr>
            <a:endParaRPr lang="en-US" sz="1400" dirty="0"/>
          </a:p>
          <a:p>
            <a:pPr>
              <a:buNone/>
            </a:pPr>
            <a:r>
              <a:rPr lang="en-US" sz="1400" dirty="0"/>
              <a:t>Images: </a:t>
            </a:r>
            <a:r>
              <a:rPr lang="en-US" sz="1400" u="sng" dirty="0">
                <a:hlinkClick r:id="rId2"/>
              </a:rPr>
              <a:t>http://solarhorizon.com.au/SolarCells.html</a:t>
            </a:r>
            <a:endParaRPr lang="en-US" sz="1400" dirty="0"/>
          </a:p>
        </p:txBody>
      </p:sp>
      <p:pic>
        <p:nvPicPr>
          <p:cNvPr id="4" name="Picture 3" descr="http://solarhorizon.com.au/Images/Phosphorus%20doping2%20Labelled.png"/>
          <p:cNvPicPr/>
          <p:nvPr/>
        </p:nvPicPr>
        <p:blipFill>
          <a:blip r:embed="rId3" cstate="print"/>
          <a:srcRect/>
          <a:stretch>
            <a:fillRect/>
          </a:stretch>
        </p:blipFill>
        <p:spPr bwMode="auto">
          <a:xfrm>
            <a:off x="4717298" y="1698562"/>
            <a:ext cx="2368239" cy="1755457"/>
          </a:xfrm>
          <a:prstGeom prst="rect">
            <a:avLst/>
          </a:prstGeom>
          <a:noFill/>
          <a:ln w="9525">
            <a:noFill/>
            <a:miter lim="800000"/>
            <a:headEnd/>
            <a:tailEnd/>
          </a:ln>
        </p:spPr>
      </p:pic>
      <p:pic>
        <p:nvPicPr>
          <p:cNvPr id="5" name="Picture 4" descr="http://solarhorizon.com.au/Images/Boron%20doping2%20Labelled.png"/>
          <p:cNvPicPr/>
          <p:nvPr/>
        </p:nvPicPr>
        <p:blipFill>
          <a:blip r:embed="rId4" cstate="print"/>
          <a:srcRect/>
          <a:stretch>
            <a:fillRect/>
          </a:stretch>
        </p:blipFill>
        <p:spPr bwMode="auto">
          <a:xfrm>
            <a:off x="7455301" y="1676927"/>
            <a:ext cx="2366334" cy="1752073"/>
          </a:xfrm>
          <a:prstGeom prst="rect">
            <a:avLst/>
          </a:prstGeom>
          <a:noFill/>
          <a:ln w="9525">
            <a:noFill/>
            <a:miter lim="800000"/>
            <a:headEnd/>
            <a:tailEnd/>
          </a:ln>
        </p:spPr>
      </p:pic>
      <p:grpSp>
        <p:nvGrpSpPr>
          <p:cNvPr id="12" name="Group 11"/>
          <p:cNvGrpSpPr/>
          <p:nvPr/>
        </p:nvGrpSpPr>
        <p:grpSpPr>
          <a:xfrm>
            <a:off x="2074178" y="1698562"/>
            <a:ext cx="1828800" cy="1755457"/>
            <a:chOff x="1676400" y="4572000"/>
            <a:chExt cx="1828800" cy="1755457"/>
          </a:xfrm>
        </p:grpSpPr>
        <p:grpSp>
          <p:nvGrpSpPr>
            <p:cNvPr id="9" name="Group 8"/>
            <p:cNvGrpSpPr/>
            <p:nvPr/>
          </p:nvGrpSpPr>
          <p:grpSpPr>
            <a:xfrm>
              <a:off x="1828800" y="4572000"/>
              <a:ext cx="1676400" cy="1755457"/>
              <a:chOff x="1066800" y="4419600"/>
              <a:chExt cx="1676400" cy="1755457"/>
            </a:xfrm>
            <a:scene3d>
              <a:camera prst="orthographicFront">
                <a:rot lat="0" lon="10800000" rev="0"/>
              </a:camera>
              <a:lightRig rig="threePt" dir="t"/>
            </a:scene3d>
          </p:grpSpPr>
          <p:pic>
            <p:nvPicPr>
              <p:cNvPr id="10" name="Picture 9" descr="http://solarhorizon.com.au/Images/Phosphorus%20doping2%20Labelled.png"/>
              <p:cNvPicPr/>
              <p:nvPr/>
            </p:nvPicPr>
            <p:blipFill>
              <a:blip r:embed="rId3" cstate="print"/>
              <a:srcRect r="29213"/>
              <a:stretch>
                <a:fillRect/>
              </a:stretch>
            </p:blipFill>
            <p:spPr bwMode="auto">
              <a:xfrm>
                <a:off x="1066800" y="4419600"/>
                <a:ext cx="1676400" cy="1755457"/>
              </a:xfrm>
              <a:prstGeom prst="rect">
                <a:avLst/>
              </a:prstGeom>
              <a:noFill/>
              <a:ln w="9525">
                <a:noFill/>
                <a:miter lim="800000"/>
                <a:headEnd/>
                <a:tailEnd/>
              </a:ln>
            </p:spPr>
          </p:pic>
          <p:pic>
            <p:nvPicPr>
              <p:cNvPr id="11" name="Picture 10" descr="http://solarhorizon.com.au/Images/Phosphorus%20doping2%20Labelled.png"/>
              <p:cNvPicPr/>
              <p:nvPr/>
            </p:nvPicPr>
            <p:blipFill>
              <a:blip r:embed="rId3" cstate="print"/>
              <a:srcRect l="6435" r="61389"/>
              <a:stretch>
                <a:fillRect/>
              </a:stretch>
            </p:blipFill>
            <p:spPr bwMode="auto">
              <a:xfrm>
                <a:off x="1981200" y="4419600"/>
                <a:ext cx="762000" cy="1755457"/>
              </a:xfrm>
              <a:prstGeom prst="rect">
                <a:avLst/>
              </a:prstGeom>
              <a:noFill/>
              <a:ln w="9525">
                <a:noFill/>
                <a:miter lim="800000"/>
                <a:headEnd/>
                <a:tailEnd/>
              </a:ln>
            </p:spPr>
          </p:pic>
        </p:grpSp>
        <p:grpSp>
          <p:nvGrpSpPr>
            <p:cNvPr id="8" name="Group 7"/>
            <p:cNvGrpSpPr/>
            <p:nvPr/>
          </p:nvGrpSpPr>
          <p:grpSpPr>
            <a:xfrm>
              <a:off x="1676400" y="4572000"/>
              <a:ext cx="1676400" cy="1755457"/>
              <a:chOff x="1066800" y="4419600"/>
              <a:chExt cx="1676400" cy="1755457"/>
            </a:xfrm>
          </p:grpSpPr>
          <p:pic>
            <p:nvPicPr>
              <p:cNvPr id="6" name="Picture 5" descr="http://solarhorizon.com.au/Images/Phosphorus%20doping2%20Labelled.png"/>
              <p:cNvPicPr/>
              <p:nvPr/>
            </p:nvPicPr>
            <p:blipFill>
              <a:blip r:embed="rId3" cstate="print"/>
              <a:srcRect r="29213"/>
              <a:stretch>
                <a:fillRect/>
              </a:stretch>
            </p:blipFill>
            <p:spPr bwMode="auto">
              <a:xfrm>
                <a:off x="1066800" y="4419600"/>
                <a:ext cx="1676400" cy="1755457"/>
              </a:xfrm>
              <a:prstGeom prst="rect">
                <a:avLst/>
              </a:prstGeom>
              <a:noFill/>
              <a:ln w="9525">
                <a:noFill/>
                <a:miter lim="800000"/>
                <a:headEnd/>
                <a:tailEnd/>
              </a:ln>
            </p:spPr>
          </p:pic>
          <p:pic>
            <p:nvPicPr>
              <p:cNvPr id="7" name="Picture 6" descr="http://solarhorizon.com.au/Images/Phosphorus%20doping2%20Labelled.png"/>
              <p:cNvPicPr/>
              <p:nvPr/>
            </p:nvPicPr>
            <p:blipFill>
              <a:blip r:embed="rId3" cstate="print"/>
              <a:srcRect l="6435" r="61389"/>
              <a:stretch>
                <a:fillRect/>
              </a:stretch>
            </p:blipFill>
            <p:spPr bwMode="auto">
              <a:xfrm>
                <a:off x="1981200" y="4419600"/>
                <a:ext cx="762000" cy="1755457"/>
              </a:xfrm>
              <a:prstGeom prst="rect">
                <a:avLst/>
              </a:prstGeom>
              <a:noFill/>
              <a:ln w="9525">
                <a:noFill/>
                <a:miter lim="800000"/>
                <a:headEnd/>
                <a:tailEnd/>
              </a:ln>
            </p:spPr>
          </p:pic>
        </p:grpSp>
      </p:grpSp>
    </p:spTree>
    <p:extLst>
      <p:ext uri="{BB962C8B-B14F-4D97-AF65-F5344CB8AC3E}">
        <p14:creationId xmlns:p14="http://schemas.microsoft.com/office/powerpoint/2010/main" val="21828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618" y="365824"/>
            <a:ext cx="8911687" cy="1280890"/>
          </a:xfrm>
        </p:spPr>
        <p:txBody>
          <a:bodyPr/>
          <a:lstStyle/>
          <a:p>
            <a:r>
              <a:rPr lang="en-US" dirty="0"/>
              <a:t>Oil shale</a:t>
            </a:r>
          </a:p>
        </p:txBody>
      </p:sp>
      <p:sp>
        <p:nvSpPr>
          <p:cNvPr id="3" name="Content Placeholder 2"/>
          <p:cNvSpPr>
            <a:spLocks noGrp="1"/>
          </p:cNvSpPr>
          <p:nvPr>
            <p:ph idx="1"/>
          </p:nvPr>
        </p:nvSpPr>
        <p:spPr>
          <a:xfrm>
            <a:off x="281415" y="1542365"/>
            <a:ext cx="8915400" cy="3662858"/>
          </a:xfrm>
        </p:spPr>
        <p:txBody>
          <a:bodyPr>
            <a:noAutofit/>
          </a:bodyPr>
          <a:lstStyle/>
          <a:p>
            <a:r>
              <a:rPr lang="en-US" sz="2400" u="sng" dirty="0"/>
              <a:t>Chipped oil shale sample, Uinta Basin, Utah</a:t>
            </a:r>
            <a:r>
              <a:rPr lang="en-US" sz="2400" dirty="0"/>
              <a:t>.</a:t>
            </a:r>
          </a:p>
          <a:p>
            <a:pPr>
              <a:buNone/>
            </a:pPr>
            <a:r>
              <a:rPr lang="en-US" sz="2400" dirty="0"/>
              <a:t> </a:t>
            </a:r>
          </a:p>
          <a:p>
            <a:pPr>
              <a:buNone/>
            </a:pPr>
            <a:endParaRPr lang="en-US" sz="2400" dirty="0"/>
          </a:p>
          <a:p>
            <a:pPr>
              <a:buNone/>
            </a:pPr>
            <a:r>
              <a:rPr lang="en-US" sz="2400" b="1" u="sng" dirty="0"/>
              <a:t>Chemical composition of oil shales: </a:t>
            </a:r>
          </a:p>
          <a:p>
            <a:pPr>
              <a:buNone/>
            </a:pPr>
            <a:r>
              <a:rPr lang="en-US" sz="2400" b="1" dirty="0"/>
              <a:t>E.g. Great River deposits in Colorado: </a:t>
            </a:r>
          </a:p>
          <a:p>
            <a:pPr>
              <a:buNone/>
            </a:pPr>
            <a:r>
              <a:rPr lang="en-US" sz="2400" b="1" dirty="0">
                <a:solidFill>
                  <a:srgbClr val="C00000"/>
                </a:solidFill>
              </a:rPr>
              <a:t>Carbon 215: Hydrogen 330: Oxygen 12: Nitrogen 5: Sulfur 1</a:t>
            </a:r>
          </a:p>
          <a:p>
            <a:pPr>
              <a:buNone/>
            </a:pPr>
            <a:endParaRPr lang="en-US" sz="2400" dirty="0"/>
          </a:p>
          <a:p>
            <a:pPr>
              <a:buNone/>
            </a:pPr>
            <a:r>
              <a:rPr lang="en-US" sz="2400" dirty="0"/>
              <a:t>Image: http://newenergyandfuel.com/wp-content/uploads/2010/07/Shale-Oil-Rock-Specimen-400x300.jpg</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pic>
        <p:nvPicPr>
          <p:cNvPr id="4" name="Picture 3" descr="http://newenergyandfuel.com/wp-content/uploads/2010/07/Shale-Oil-Rock-Specimen-400x300.jpg"/>
          <p:cNvPicPr/>
          <p:nvPr/>
        </p:nvPicPr>
        <p:blipFill>
          <a:blip r:embed="rId2" cstate="print"/>
          <a:srcRect/>
          <a:stretch>
            <a:fillRect/>
          </a:stretch>
        </p:blipFill>
        <p:spPr bwMode="auto">
          <a:xfrm>
            <a:off x="7907692" y="1376265"/>
            <a:ext cx="3816350" cy="2862580"/>
          </a:xfrm>
          <a:prstGeom prst="rect">
            <a:avLst/>
          </a:prstGeom>
          <a:noFill/>
          <a:ln w="9525">
            <a:noFill/>
            <a:miter lim="800000"/>
            <a:headEnd/>
            <a:tailEnd/>
          </a:ln>
        </p:spPr>
      </p:pic>
    </p:spTree>
    <p:extLst>
      <p:ext uri="{BB962C8B-B14F-4D97-AF65-F5344CB8AC3E}">
        <p14:creationId xmlns:p14="http://schemas.microsoft.com/office/powerpoint/2010/main" val="1462726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a:t>Worked problems</a:t>
            </a:r>
          </a:p>
        </p:txBody>
      </p:sp>
      <p:sp>
        <p:nvSpPr>
          <p:cNvPr id="8" name="Content Placeholder 7"/>
          <p:cNvSpPr>
            <a:spLocks noGrp="1"/>
          </p:cNvSpPr>
          <p:nvPr>
            <p:ph idx="1"/>
          </p:nvPr>
        </p:nvSpPr>
        <p:spPr>
          <a:xfrm>
            <a:off x="1981199" y="1066801"/>
            <a:ext cx="9336833" cy="5059363"/>
          </a:xfrm>
        </p:spPr>
        <p:txBody>
          <a:bodyPr/>
          <a:lstStyle/>
          <a:p>
            <a:pPr marL="0" indent="0">
              <a:buNone/>
            </a:pPr>
            <a:r>
              <a:rPr lang="en-US" sz="2000" dirty="0"/>
              <a:t>Calculate the percentage carbon per mass of the following materials. (Coal is up to 90% carbon.)</a:t>
            </a:r>
          </a:p>
          <a:p>
            <a:pPr marL="0" indent="0">
              <a:buNone/>
            </a:pPr>
            <a:endParaRPr lang="en-US" sz="2000" dirty="0"/>
          </a:p>
          <a:p>
            <a:pPr marL="182880" indent="-182880"/>
            <a:r>
              <a:rPr lang="en-US" sz="2000" dirty="0"/>
              <a:t>Sugar (C</a:t>
            </a:r>
            <a:r>
              <a:rPr lang="en-US" sz="2000" baseline="-25000" dirty="0"/>
              <a:t>6</a:t>
            </a:r>
            <a:r>
              <a:rPr lang="en-US" sz="2000" dirty="0"/>
              <a:t>H</a:t>
            </a:r>
            <a:r>
              <a:rPr lang="en-US" sz="2000" baseline="-25000" dirty="0"/>
              <a:t>12</a:t>
            </a:r>
            <a:r>
              <a:rPr lang="en-US" sz="2000" dirty="0"/>
              <a:t>O</a:t>
            </a:r>
            <a:r>
              <a:rPr lang="en-US" sz="2000" baseline="-25000" dirty="0"/>
              <a:t>6</a:t>
            </a:r>
            <a:r>
              <a:rPr lang="en-US" sz="2000" dirty="0"/>
              <a:t>) 	40% carbon	(2kWh/kg)</a:t>
            </a:r>
          </a:p>
          <a:p>
            <a:pPr marL="182880" indent="-182880"/>
            <a:r>
              <a:rPr lang="en-US" sz="2000" dirty="0"/>
              <a:t>Coal 			90% carbon 	(7kWh/kg)</a:t>
            </a:r>
          </a:p>
          <a:p>
            <a:pPr marL="182880" indent="-182880"/>
            <a:r>
              <a:rPr lang="en-US" sz="2000" dirty="0"/>
              <a:t>Octane (C</a:t>
            </a:r>
            <a:r>
              <a:rPr lang="en-US" sz="2000" baseline="-25000" dirty="0"/>
              <a:t>8</a:t>
            </a:r>
            <a:r>
              <a:rPr lang="en-US" sz="2000" dirty="0"/>
              <a:t>H</a:t>
            </a:r>
            <a:r>
              <a:rPr lang="en-US" sz="2000" baseline="-25000" dirty="0"/>
              <a:t>18</a:t>
            </a:r>
            <a:r>
              <a:rPr lang="en-US" sz="2000" dirty="0"/>
              <a:t>)	84% carbon	(12kWh/kg)	</a:t>
            </a:r>
          </a:p>
          <a:p>
            <a:pPr marL="182880" indent="-182880"/>
            <a:r>
              <a:rPr lang="en-US" sz="2000" dirty="0"/>
              <a:t>Natural gas (CH</a:t>
            </a:r>
            <a:r>
              <a:rPr lang="en-US" sz="2000" baseline="-25000" dirty="0"/>
              <a:t>4</a:t>
            </a:r>
            <a:r>
              <a:rPr lang="en-US" sz="2000" dirty="0"/>
              <a:t>)	75% carbon	(15kWh/kg)</a:t>
            </a:r>
          </a:p>
          <a:p>
            <a:pPr marL="182880" indent="-182880"/>
            <a:r>
              <a:rPr lang="en-US" sz="2000" dirty="0"/>
              <a:t>Hydrogen (H</a:t>
            </a:r>
            <a:r>
              <a:rPr lang="en-US" sz="2000" baseline="-25000" dirty="0"/>
              <a:t>2</a:t>
            </a:r>
            <a:r>
              <a:rPr lang="en-US" sz="2000" dirty="0"/>
              <a:t>)		  0% carbon	(40kWh/kg)</a:t>
            </a:r>
          </a:p>
          <a:p>
            <a:pPr marL="0" indent="0">
              <a:buNone/>
            </a:pPr>
            <a:endParaRPr lang="en-US" sz="2000" dirty="0"/>
          </a:p>
          <a:p>
            <a:pPr marL="0" indent="0">
              <a:buNone/>
            </a:pPr>
            <a:endParaRPr lang="en-US" sz="2000" dirty="0"/>
          </a:p>
          <a:p>
            <a:pPr marL="0" indent="0">
              <a:buNone/>
            </a:pPr>
            <a:endParaRPr lang="en-US" sz="2000" dirty="0"/>
          </a:p>
          <a:p>
            <a:pPr marL="365760" indent="-457200"/>
            <a:endParaRPr lang="en-US" sz="2000" dirty="0"/>
          </a:p>
        </p:txBody>
      </p:sp>
      <p:pic>
        <p:nvPicPr>
          <p:cNvPr id="6" name="Picture 2" descr="E:\current classes\Energy\In Class Lectures\Lecture Notes\LN 2010\PDFs\Worked Problems\Phys105-10 Lecture#19_Page_5.jpg"/>
          <p:cNvPicPr>
            <a:picLocks noChangeAspect="1" noChangeArrowheads="1"/>
          </p:cNvPicPr>
          <p:nvPr/>
        </p:nvPicPr>
        <p:blipFill>
          <a:blip r:embed="rId2" cstate="print"/>
          <a:srcRect l="10056" t="75705" r="43434"/>
          <a:stretch>
            <a:fillRect/>
          </a:stretch>
        </p:blipFill>
        <p:spPr bwMode="auto">
          <a:xfrm>
            <a:off x="8341474" y="1996750"/>
            <a:ext cx="3496056" cy="2362200"/>
          </a:xfrm>
          <a:prstGeom prst="rect">
            <a:avLst/>
          </a:prstGeom>
          <a:noFill/>
          <a:ln w="9525">
            <a:noFill/>
            <a:miter lim="800000"/>
            <a:headEnd/>
            <a:tailEnd/>
          </a:ln>
        </p:spPr>
      </p:pic>
    </p:spTree>
    <p:extLst>
      <p:ext uri="{BB962C8B-B14F-4D97-AF65-F5344CB8AC3E}">
        <p14:creationId xmlns:p14="http://schemas.microsoft.com/office/powerpoint/2010/main" val="42719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 0  L 0.25 0.33333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6" name="Content Placeholder 5"/>
          <p:cNvSpPr>
            <a:spLocks noGrp="1"/>
          </p:cNvSpPr>
          <p:nvPr>
            <p:ph idx="1"/>
          </p:nvPr>
        </p:nvSpPr>
        <p:spPr>
          <a:xfrm>
            <a:off x="1780307" y="1264555"/>
            <a:ext cx="9519063" cy="3777622"/>
          </a:xfrm>
        </p:spPr>
        <p:txBody>
          <a:bodyPr/>
          <a:lstStyle/>
          <a:p>
            <a:pPr marL="0" indent="0">
              <a:buNone/>
            </a:pPr>
            <a:r>
              <a:rPr lang="en-US" sz="2000" dirty="0"/>
              <a:t>Let’s make a crude estimate of how much carbon dioxide is produced in the US per year as a result of our energy usage. Simple model: assume that all we use is coal. A carbon atom has a mass of 12</a:t>
            </a:r>
            <a:r>
              <a:rPr lang="en-US" sz="2000" dirty="0">
                <a:sym typeface="Symbol"/>
              </a:rPr>
              <a:t></a:t>
            </a:r>
            <a:r>
              <a:rPr lang="en-US" sz="2000" dirty="0"/>
              <a:t>(1.67</a:t>
            </a:r>
            <a:r>
              <a:rPr lang="en-US" sz="2000" dirty="0">
                <a:sym typeface="Symbol"/>
              </a:rPr>
              <a:t>10</a:t>
            </a:r>
            <a:r>
              <a:rPr lang="en-US" sz="2000" baseline="30000" dirty="0">
                <a:sym typeface="Symbol"/>
              </a:rPr>
              <a:t>-27</a:t>
            </a:r>
            <a:r>
              <a:rPr lang="en-US" sz="2000" dirty="0"/>
              <a:t>kg); oxygen =16</a:t>
            </a:r>
            <a:r>
              <a:rPr lang="en-US" sz="2000" dirty="0">
                <a:sym typeface="Symbol"/>
              </a:rPr>
              <a:t></a:t>
            </a:r>
            <a:r>
              <a:rPr lang="en-US" sz="2000" dirty="0"/>
              <a:t>(1.67</a:t>
            </a:r>
            <a:r>
              <a:rPr lang="en-US" sz="2000" dirty="0">
                <a:sym typeface="Symbol"/>
              </a:rPr>
              <a:t>10</a:t>
            </a:r>
            <a:r>
              <a:rPr lang="en-US" sz="2000" baseline="30000" dirty="0">
                <a:sym typeface="Symbol"/>
              </a:rPr>
              <a:t>-27</a:t>
            </a:r>
            <a:r>
              <a:rPr lang="en-US" sz="2000" dirty="0"/>
              <a:t>kg), and burning the carbon liberates 3.2eV of energy. [1eV=1.6</a:t>
            </a:r>
            <a:r>
              <a:rPr lang="en-US" sz="2000" dirty="0">
                <a:sym typeface="Symbol"/>
              </a:rPr>
              <a:t>10</a:t>
            </a:r>
            <a:r>
              <a:rPr lang="en-US" sz="2000" baseline="30000" dirty="0">
                <a:sym typeface="Symbol"/>
              </a:rPr>
              <a:t>-19</a:t>
            </a:r>
            <a:r>
              <a:rPr lang="en-US" sz="2000" dirty="0">
                <a:sym typeface="Symbol"/>
              </a:rPr>
              <a:t>J]</a:t>
            </a:r>
          </a:p>
          <a:p>
            <a:pPr marL="0" indent="0">
              <a:buNone/>
            </a:pPr>
            <a:r>
              <a:rPr lang="en-US" sz="2000" dirty="0">
                <a:sym typeface="Symbol"/>
              </a:rPr>
              <a:t>In the course of one year, we use 100Quad by burning “N” atoms of carbon:</a:t>
            </a:r>
          </a:p>
          <a:p>
            <a:pPr marL="0" indent="0">
              <a:buNone/>
            </a:pPr>
            <a:endParaRPr lang="en-US" sz="2000" dirty="0">
              <a:sym typeface="Symbol"/>
            </a:endParaRPr>
          </a:p>
          <a:p>
            <a:pPr marL="0" indent="0">
              <a:buNone/>
            </a:pPr>
            <a:endParaRPr lang="en-US" sz="2000" dirty="0"/>
          </a:p>
        </p:txBody>
      </p:sp>
      <p:pic>
        <p:nvPicPr>
          <p:cNvPr id="4" name="Picture 2" descr="E:\current classes\Energy\In Class Lectures\Lecture Notes\LN 2010\PDFs\Worked Problems\Phys105-10 Lecture#19_Page_4.jpg"/>
          <p:cNvPicPr>
            <a:picLocks noChangeAspect="1" noChangeArrowheads="1"/>
          </p:cNvPicPr>
          <p:nvPr/>
        </p:nvPicPr>
        <p:blipFill>
          <a:blip r:embed="rId2" cstate="print"/>
          <a:srcRect t="74948" r="62274"/>
          <a:stretch>
            <a:fillRect/>
          </a:stretch>
        </p:blipFill>
        <p:spPr bwMode="auto">
          <a:xfrm>
            <a:off x="1981200" y="3810000"/>
            <a:ext cx="3231348" cy="2776910"/>
          </a:xfrm>
          <a:prstGeom prst="rect">
            <a:avLst/>
          </a:prstGeom>
          <a:noFill/>
          <a:ln w="9525">
            <a:noFill/>
            <a:miter lim="800000"/>
            <a:headEnd/>
            <a:tailEnd/>
          </a:ln>
        </p:spPr>
      </p:pic>
    </p:spTree>
    <p:extLst>
      <p:ext uri="{BB962C8B-B14F-4D97-AF65-F5344CB8AC3E}">
        <p14:creationId xmlns:p14="http://schemas.microsoft.com/office/powerpoint/2010/main" val="7866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Worked problems</a:t>
            </a:r>
          </a:p>
        </p:txBody>
      </p:sp>
      <p:sp>
        <p:nvSpPr>
          <p:cNvPr id="4" name="Content Placeholder 3"/>
          <p:cNvSpPr>
            <a:spLocks noGrp="1"/>
          </p:cNvSpPr>
          <p:nvPr>
            <p:ph idx="1"/>
          </p:nvPr>
        </p:nvSpPr>
        <p:spPr>
          <a:xfrm>
            <a:off x="1981200" y="990601"/>
            <a:ext cx="8941266" cy="5135563"/>
          </a:xfrm>
        </p:spPr>
        <p:txBody>
          <a:bodyPr>
            <a:normAutofit fontScale="92500" lnSpcReduction="20000"/>
          </a:bodyPr>
          <a:lstStyle/>
          <a:p>
            <a:pPr marL="0" indent="0">
              <a:buNone/>
            </a:pPr>
            <a:r>
              <a:rPr lang="en-US" sz="2000" dirty="0"/>
              <a:t>So what is the mass of all that CO</a:t>
            </a:r>
            <a:r>
              <a:rPr lang="en-US" sz="2000" baseline="-25000" dirty="0"/>
              <a:t>2</a:t>
            </a:r>
            <a:r>
              <a:rPr lang="en-US" sz="2000" dirty="0"/>
              <a: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As of 2023, (</a:t>
            </a:r>
            <a:r>
              <a:rPr lang="en-US" sz="2000" dirty="0">
                <a:hlinkClick r:id="rId2"/>
              </a:rPr>
              <a:t>http://en.wikipedia.org/wiki/List_of_countries_by_carbon_dioxide_emissions</a:t>
            </a:r>
            <a:r>
              <a:rPr lang="en-US" sz="2000" dirty="0"/>
              <a:t>), the US is second to China with of CO</a:t>
            </a:r>
            <a:r>
              <a:rPr lang="en-US" sz="2000" baseline="-25000" dirty="0"/>
              <a:t>2 </a:t>
            </a:r>
            <a:r>
              <a:rPr lang="en-US" sz="2000" dirty="0"/>
              <a:t>with 4.68 </a:t>
            </a:r>
            <a:r>
              <a:rPr lang="en-US" sz="2000" dirty="0">
                <a:solidFill>
                  <a:prstClr val="black">
                    <a:lumMod val="75000"/>
                    <a:lumOff val="25000"/>
                  </a:prstClr>
                </a:solidFill>
              </a:rPr>
              <a:t>billion tons </a:t>
            </a:r>
            <a:r>
              <a:rPr lang="en-US" sz="2000" dirty="0"/>
              <a:t>(and decreasing by 21%). China is ahead of us with 13.26 billion tons </a:t>
            </a:r>
            <a:r>
              <a:rPr lang="en-US" sz="2000" dirty="0">
                <a:solidFill>
                  <a:prstClr val="black">
                    <a:lumMod val="75000"/>
                    <a:lumOff val="25000"/>
                  </a:prstClr>
                </a:solidFill>
              </a:rPr>
              <a:t>(and increasing by 262%)</a:t>
            </a:r>
            <a:r>
              <a:rPr lang="en-US" sz="2000" dirty="0"/>
              <a:t> . The fact that China is such a large user of coal is probably why they are in the lead.</a:t>
            </a:r>
          </a:p>
          <a:p>
            <a:pPr marL="0" indent="0">
              <a:buNone/>
            </a:pPr>
            <a:r>
              <a:rPr lang="en-US" sz="2000" dirty="0"/>
              <a:t>By the way, the amount of coal burned is smaller than the amount of CO</a:t>
            </a:r>
            <a:r>
              <a:rPr lang="en-US" sz="2000" baseline="-25000" dirty="0"/>
              <a:t>2</a:t>
            </a:r>
            <a:r>
              <a:rPr lang="en-US" sz="2000" dirty="0"/>
              <a:t> produced, by a factor of 12/44 (the ratio of their atomic masses).</a:t>
            </a:r>
          </a:p>
        </p:txBody>
      </p:sp>
    </p:spTree>
    <p:extLst>
      <p:ext uri="{BB962C8B-B14F-4D97-AF65-F5344CB8AC3E}">
        <p14:creationId xmlns:p14="http://schemas.microsoft.com/office/powerpoint/2010/main" val="2407974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7" name="Content Placeholder 6"/>
          <p:cNvSpPr>
            <a:spLocks noGrp="1"/>
          </p:cNvSpPr>
          <p:nvPr>
            <p:ph idx="1"/>
          </p:nvPr>
        </p:nvSpPr>
        <p:spPr>
          <a:xfrm>
            <a:off x="1299113" y="1371600"/>
            <a:ext cx="8911687" cy="5334000"/>
          </a:xfrm>
        </p:spPr>
        <p:txBody>
          <a:bodyPr>
            <a:normAutofit fontScale="92500" lnSpcReduction="10000"/>
          </a:bodyPr>
          <a:lstStyle/>
          <a:p>
            <a:pPr marL="0" indent="0">
              <a:buNone/>
            </a:pPr>
            <a:r>
              <a:rPr lang="en-US" sz="2000" dirty="0"/>
              <a:t>If a ton of </a:t>
            </a:r>
            <a:r>
              <a:rPr lang="en-US" sz="2000" dirty="0" err="1"/>
              <a:t>kerogen</a:t>
            </a:r>
            <a:r>
              <a:rPr lang="en-US" sz="2000" dirty="0"/>
              <a:t> yields 25-35 gallons of gasoline (at 6.2lb/gallon, weighing 150-250lb), what is its energy density in kWh/kg? (Gasoline, e.g. has a density of 12kWh/kg.) Each gallon of gasoline contains about 131MJ of chemical energy.</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which is considerably less than for simple sugars (2kWh/kg), let alone gasoline.</a:t>
            </a:r>
          </a:p>
          <a:p>
            <a:endParaRPr lang="en-US" sz="2000" dirty="0"/>
          </a:p>
          <a:p>
            <a:endParaRPr lang="en-US" sz="1200" dirty="0"/>
          </a:p>
        </p:txBody>
      </p:sp>
      <p:pic>
        <p:nvPicPr>
          <p:cNvPr id="6" name="Picture 2" descr="E:\current classes\Energy\In Class Lectures\Lecture Notes\LN 2010\PDFs\Worked Problems\Phys105-10 Lecture#19_Page_5.jpg"/>
          <p:cNvPicPr>
            <a:picLocks noChangeAspect="1" noChangeArrowheads="1"/>
          </p:cNvPicPr>
          <p:nvPr/>
        </p:nvPicPr>
        <p:blipFill>
          <a:blip r:embed="rId2" cstate="print"/>
          <a:srcRect t="48496" r="63546" b="32069"/>
          <a:stretch>
            <a:fillRect/>
          </a:stretch>
        </p:blipFill>
        <p:spPr bwMode="auto">
          <a:xfrm>
            <a:off x="2438400" y="3200400"/>
            <a:ext cx="3093720" cy="2133600"/>
          </a:xfrm>
          <a:prstGeom prst="rect">
            <a:avLst/>
          </a:prstGeom>
          <a:noFill/>
          <a:ln w="9525">
            <a:noFill/>
            <a:miter lim="800000"/>
            <a:headEnd/>
            <a:tailEnd/>
          </a:ln>
        </p:spPr>
      </p:pic>
    </p:spTree>
    <p:extLst>
      <p:ext uri="{BB962C8B-B14F-4D97-AF65-F5344CB8AC3E}">
        <p14:creationId xmlns:p14="http://schemas.microsoft.com/office/powerpoint/2010/main" val="18820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Hydrocarbons</a:t>
            </a:r>
          </a:p>
        </p:txBody>
      </p:sp>
      <p:sp>
        <p:nvSpPr>
          <p:cNvPr id="3" name="Content Placeholder 2"/>
          <p:cNvSpPr>
            <a:spLocks noGrp="1"/>
          </p:cNvSpPr>
          <p:nvPr>
            <p:ph idx="1"/>
          </p:nvPr>
        </p:nvSpPr>
        <p:spPr>
          <a:xfrm>
            <a:off x="1752600" y="1447800"/>
            <a:ext cx="8382000" cy="4953000"/>
          </a:xfrm>
        </p:spPr>
        <p:txBody>
          <a:bodyPr>
            <a:normAutofit/>
          </a:bodyPr>
          <a:lstStyle/>
          <a:p>
            <a:pPr marL="114300" indent="0">
              <a:buNone/>
            </a:pPr>
            <a:r>
              <a:rPr lang="en-US" dirty="0"/>
              <a:t>Petroleum  and Natural gas consist of </a:t>
            </a:r>
            <a:r>
              <a:rPr lang="en-US" dirty="0">
                <a:hlinkClick r:id="rId2" tooltip="Hydrocarbon"/>
              </a:rPr>
              <a:t>hydrocarbons</a:t>
            </a:r>
            <a:r>
              <a:rPr lang="en-US" dirty="0"/>
              <a:t>:</a:t>
            </a:r>
          </a:p>
          <a:p>
            <a:r>
              <a:rPr lang="en-US" dirty="0"/>
              <a:t>Saturated hydrocarbons (</a:t>
            </a:r>
            <a:r>
              <a:rPr lang="en-US" dirty="0">
                <a:hlinkClick r:id="rId3" tooltip="Alkane"/>
              </a:rPr>
              <a:t>alkanes</a:t>
            </a:r>
            <a:r>
              <a:rPr lang="en-US" dirty="0"/>
              <a:t>) are the simplest of the hydrocarbon species. </a:t>
            </a:r>
          </a:p>
          <a:p>
            <a:r>
              <a:rPr lang="en-US" dirty="0"/>
              <a:t>Alkanes consist only of hydrogen and carbon atoms.</a:t>
            </a:r>
          </a:p>
          <a:p>
            <a:r>
              <a:rPr lang="en-US" dirty="0"/>
              <a:t>The alkanes from pentane (C</a:t>
            </a:r>
            <a:r>
              <a:rPr lang="en-US" baseline="-25000" dirty="0"/>
              <a:t>5</a:t>
            </a:r>
            <a:r>
              <a:rPr lang="en-US" dirty="0"/>
              <a:t>H</a:t>
            </a:r>
            <a:r>
              <a:rPr lang="en-US" baseline="-25000" dirty="0"/>
              <a:t>12</a:t>
            </a:r>
            <a:r>
              <a:rPr lang="en-US" dirty="0"/>
              <a:t>) to octane (C</a:t>
            </a:r>
            <a:r>
              <a:rPr lang="en-US" baseline="-25000" dirty="0"/>
              <a:t>8</a:t>
            </a:r>
            <a:r>
              <a:rPr lang="en-US" dirty="0"/>
              <a:t>H</a:t>
            </a:r>
            <a:r>
              <a:rPr lang="en-US" baseline="-25000" dirty="0"/>
              <a:t>18</a:t>
            </a:r>
            <a:r>
              <a:rPr lang="en-US" dirty="0"/>
              <a:t>) are refined into petrol, the ones from </a:t>
            </a:r>
            <a:r>
              <a:rPr lang="en-US" dirty="0" err="1"/>
              <a:t>nonane</a:t>
            </a:r>
            <a:r>
              <a:rPr lang="en-US" dirty="0"/>
              <a:t> (C</a:t>
            </a:r>
            <a:r>
              <a:rPr lang="en-US" baseline="-25000" dirty="0"/>
              <a:t>9</a:t>
            </a:r>
            <a:r>
              <a:rPr lang="en-US" dirty="0"/>
              <a:t>H</a:t>
            </a:r>
            <a:r>
              <a:rPr lang="en-US" baseline="-25000" dirty="0"/>
              <a:t>20</a:t>
            </a:r>
            <a:r>
              <a:rPr lang="en-US" dirty="0"/>
              <a:t>) to hexadecane (C</a:t>
            </a:r>
            <a:r>
              <a:rPr lang="en-US" baseline="-25000" dirty="0"/>
              <a:t>16</a:t>
            </a:r>
            <a:r>
              <a:rPr lang="en-US" dirty="0"/>
              <a:t>H</a:t>
            </a:r>
            <a:r>
              <a:rPr lang="en-US" baseline="-25000" dirty="0"/>
              <a:t>34</a:t>
            </a:r>
            <a:r>
              <a:rPr lang="en-US" dirty="0"/>
              <a:t>) into diesel fuel, kerosene and jet fuel. Alkanes with more than 16 carbon atoms can be refined into fuel oil and lubricating oil</a:t>
            </a:r>
          </a:p>
          <a:p>
            <a:pPr>
              <a:buFont typeface="+mj-lt"/>
              <a:buAutoNum type="arabicPeriod"/>
            </a:pPr>
            <a:endParaRPr lang="en-US" dirty="0"/>
          </a:p>
          <a:p>
            <a:pPr marL="114300" indent="0">
              <a:buNone/>
            </a:pPr>
            <a:r>
              <a:rPr lang="en-US" dirty="0"/>
              <a:t>		       </a:t>
            </a:r>
          </a:p>
          <a:p>
            <a:pPr marL="114300" indent="0">
              <a:buNone/>
            </a:pPr>
            <a:endParaRPr lang="en-US" dirty="0"/>
          </a:p>
          <a:p>
            <a:pPr marL="114300" indent="0">
              <a:buNone/>
            </a:pPr>
            <a:r>
              <a:rPr lang="en-US" dirty="0"/>
              <a:t>		This is Methane the simplest alkane</a:t>
            </a:r>
          </a:p>
        </p:txBody>
      </p:sp>
      <p:pic>
        <p:nvPicPr>
          <p:cNvPr id="8194" name="Picture 2" descr="File:Methane-2D-stereo.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4783954"/>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081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715962"/>
          </a:xfrm>
        </p:spPr>
        <p:txBody>
          <a:bodyPr>
            <a:normAutofit fontScale="90000"/>
          </a:bodyPr>
          <a:lstStyle/>
          <a:p>
            <a:r>
              <a:rPr lang="en-US" sz="4000" dirty="0"/>
              <a:t>The </a:t>
            </a:r>
            <a:r>
              <a:rPr lang="en-US" sz="4000" dirty="0" err="1"/>
              <a:t>alkanes</a:t>
            </a:r>
            <a:r>
              <a:rPr lang="en-US" sz="4000" dirty="0"/>
              <a:t>: a class of hydrocarbons</a:t>
            </a:r>
          </a:p>
        </p:txBody>
      </p:sp>
      <p:sp>
        <p:nvSpPr>
          <p:cNvPr id="3" name="Content Placeholder 2"/>
          <p:cNvSpPr>
            <a:spLocks noGrp="1"/>
          </p:cNvSpPr>
          <p:nvPr>
            <p:ph idx="1"/>
          </p:nvPr>
        </p:nvSpPr>
        <p:spPr>
          <a:xfrm>
            <a:off x="1981200" y="1066800"/>
            <a:ext cx="7924800" cy="5334000"/>
          </a:xfrm>
        </p:spPr>
        <p:txBody>
          <a:bodyPr>
            <a:normAutofit/>
          </a:bodyPr>
          <a:lstStyle/>
          <a:p>
            <a:r>
              <a:rPr lang="en-US" sz="2800" dirty="0"/>
              <a:t>Alkanes: C</a:t>
            </a:r>
            <a:r>
              <a:rPr lang="en-US" sz="2800" baseline="-25000" dirty="0"/>
              <a:t>n</a:t>
            </a:r>
            <a:r>
              <a:rPr lang="en-US" sz="2800" dirty="0"/>
              <a:t>H</a:t>
            </a:r>
            <a:r>
              <a:rPr lang="en-US" sz="2800" baseline="-25000" dirty="0"/>
              <a:t>2n+2</a:t>
            </a:r>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Images: http://www.4college.co.uk/as/df/organic1.gif; http://www.btinternet.com/~chemistry.diagrams/alkanes.gif</a:t>
            </a:r>
          </a:p>
        </p:txBody>
      </p:sp>
      <p:pic>
        <p:nvPicPr>
          <p:cNvPr id="5" name="Picture 4" descr="http://www.4college.co.uk/as/df/organic1.gif"/>
          <p:cNvPicPr/>
          <p:nvPr/>
        </p:nvPicPr>
        <p:blipFill>
          <a:blip r:embed="rId2" cstate="print"/>
          <a:srcRect/>
          <a:stretch>
            <a:fillRect/>
          </a:stretch>
        </p:blipFill>
        <p:spPr bwMode="auto">
          <a:xfrm>
            <a:off x="2285999" y="1610686"/>
            <a:ext cx="6337883" cy="3609014"/>
          </a:xfrm>
          <a:prstGeom prst="rect">
            <a:avLst/>
          </a:prstGeom>
          <a:noFill/>
          <a:ln w="9525">
            <a:noFill/>
            <a:miter lim="800000"/>
            <a:headEnd/>
            <a:tailEnd/>
          </a:ln>
        </p:spPr>
      </p:pic>
    </p:spTree>
    <p:extLst>
      <p:ext uri="{BB962C8B-B14F-4D97-AF65-F5344CB8AC3E}">
        <p14:creationId xmlns:p14="http://schemas.microsoft.com/office/powerpoint/2010/main" val="4232630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a:t>Melting points of the Alkanes</a:t>
            </a:r>
          </a:p>
        </p:txBody>
      </p:sp>
      <p:sp>
        <p:nvSpPr>
          <p:cNvPr id="3" name="Content Placeholder 2"/>
          <p:cNvSpPr>
            <a:spLocks noGrp="1"/>
          </p:cNvSpPr>
          <p:nvPr>
            <p:ph idx="1"/>
          </p:nvPr>
        </p:nvSpPr>
        <p:spPr>
          <a:xfrm>
            <a:off x="1905000" y="838200"/>
            <a:ext cx="8534400" cy="6019800"/>
          </a:xfrm>
        </p:spPr>
        <p:txBody>
          <a:bodyPr>
            <a:normAutofit/>
          </a:bodyPr>
          <a:lstStyle/>
          <a:p>
            <a:r>
              <a:rPr lang="en-US" sz="2400" dirty="0"/>
              <a:t>Higher-n </a:t>
            </a:r>
            <a:r>
              <a:rPr lang="en-US" sz="2400" dirty="0" err="1"/>
              <a:t>alkanes</a:t>
            </a:r>
            <a:r>
              <a:rPr lang="en-US" sz="2400" dirty="0"/>
              <a:t> include paraffin (wax) for 20 </a:t>
            </a:r>
            <a:r>
              <a:rPr lang="en-US" sz="2400" dirty="0">
                <a:sym typeface="Symbol"/>
              </a:rPr>
              <a:t></a:t>
            </a:r>
            <a:r>
              <a:rPr lang="en-US" sz="2400" dirty="0"/>
              <a:t>n</a:t>
            </a:r>
            <a:r>
              <a:rPr lang="en-US" sz="2400" dirty="0">
                <a:sym typeface="Symbol"/>
              </a:rPr>
              <a:t>  </a:t>
            </a:r>
            <a:r>
              <a:rPr lang="en-US" sz="2400" dirty="0"/>
              <a:t>40, solid at room temperature</a:t>
            </a:r>
          </a:p>
          <a:p>
            <a:r>
              <a:rPr lang="en-US" sz="2400" dirty="0"/>
              <a:t>Lowest-n </a:t>
            </a:r>
            <a:r>
              <a:rPr lang="en-US" sz="2400" dirty="0" err="1"/>
              <a:t>alkanes</a:t>
            </a:r>
            <a:r>
              <a:rPr lang="en-US" sz="2400" dirty="0"/>
              <a:t> include methane, ethane, propane, butane (n=1-4), gaseous at room temperature.</a:t>
            </a:r>
          </a:p>
          <a:p>
            <a:r>
              <a:rPr lang="en-US" sz="2400" dirty="0"/>
              <a:t>In between: gasoline.</a:t>
            </a:r>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579" y="2453075"/>
            <a:ext cx="38861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311" y="3023856"/>
            <a:ext cx="513889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33600" y="6200776"/>
            <a:ext cx="3956532" cy="276999"/>
          </a:xfrm>
          <a:prstGeom prst="rect">
            <a:avLst/>
          </a:prstGeom>
          <a:noFill/>
        </p:spPr>
        <p:txBody>
          <a:bodyPr wrap="none" rtlCol="0">
            <a:spAutoFit/>
          </a:bodyPr>
          <a:lstStyle/>
          <a:p>
            <a:r>
              <a:rPr lang="en-US" sz="1200" dirty="0">
                <a:solidFill>
                  <a:schemeClr val="accent5">
                    <a:lumMod val="50000"/>
                  </a:schemeClr>
                </a:solidFill>
              </a:rPr>
              <a:t>http://en.wikipedia.org/wiki/Alkane#Melting_point</a:t>
            </a:r>
          </a:p>
        </p:txBody>
      </p:sp>
    </p:spTree>
    <p:extLst>
      <p:ext uri="{BB962C8B-B14F-4D97-AF65-F5344CB8AC3E}">
        <p14:creationId xmlns:p14="http://schemas.microsoft.com/office/powerpoint/2010/main" val="4084897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Petroleum</a:t>
            </a:r>
          </a:p>
        </p:txBody>
      </p:sp>
      <p:sp>
        <p:nvSpPr>
          <p:cNvPr id="3" name="Content Placeholder 2"/>
          <p:cNvSpPr>
            <a:spLocks noGrp="1"/>
          </p:cNvSpPr>
          <p:nvPr>
            <p:ph idx="1"/>
          </p:nvPr>
        </p:nvSpPr>
        <p:spPr>
          <a:xfrm>
            <a:off x="1856509" y="1905000"/>
            <a:ext cx="9648103" cy="4006222"/>
          </a:xfrm>
        </p:spPr>
        <p:txBody>
          <a:bodyPr>
            <a:normAutofit/>
          </a:bodyPr>
          <a:lstStyle/>
          <a:p>
            <a:pPr lvl="0"/>
            <a:r>
              <a:rPr lang="en-US" sz="2200" dirty="0"/>
              <a:t>The world’s appetite for petroleum or oil continues to grow.</a:t>
            </a:r>
          </a:p>
          <a:p>
            <a:pPr lvl="0"/>
            <a:r>
              <a:rPr lang="en-US" sz="2200" dirty="0"/>
              <a:t>In 2020, the world’s total daily consumption was 93 million barrels per day (MBPD), of which 18 MBPD were consumed in the United States (20% of the world's total).</a:t>
            </a:r>
          </a:p>
          <a:p>
            <a:pPr lvl="0"/>
            <a:r>
              <a:rPr lang="en-US" sz="2200" dirty="0"/>
              <a:t>In 2020, the United States became a net petroleum exporter due to reduced oil consumption resulting from the Covid-19 pandemic.</a:t>
            </a:r>
          </a:p>
          <a:p>
            <a:pPr lvl="0"/>
            <a:r>
              <a:rPr lang="en-US" sz="2200" dirty="0"/>
              <a:t>The oil fields in the Middle East contain about 55% of the world’s oil in 0.5% of its land area.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23" y="83455"/>
            <a:ext cx="8911687" cy="798915"/>
          </a:xfrm>
        </p:spPr>
        <p:txBody>
          <a:bodyPr/>
          <a:lstStyle/>
          <a:p>
            <a:r>
              <a:rPr lang="en-US" dirty="0"/>
              <a:t>Petroleum</a:t>
            </a:r>
          </a:p>
        </p:txBody>
      </p:sp>
      <p:pic>
        <p:nvPicPr>
          <p:cNvPr id="9" name="Picture 2" descr="A graph showing world petroleum consumption from 1971 to 2020, has Years on the horizontal axis from 1971 to 2020, and Quantity along the vertical axis, ranging from 0 to 5,000 in increments of 500. A curve representing Crude oil and N G L production is at 2500 in 1971, about 3,300 in 1979, about 3,500 in 1996, 3,900 in 2009, about 4,600 in 2017, and ends at 4,100 in 2020. A curve representing Total oil demand is at 2,400 in 1971, goes to about 3,150 in 1978, 4,000 in 2006, 4,350 in 2019, and 3,800 in 2020. All data are approximate.">
            <a:extLst>
              <a:ext uri="{FF2B5EF4-FFF2-40B4-BE49-F238E27FC236}">
                <a16:creationId xmlns:a16="http://schemas.microsoft.com/office/drawing/2014/main" id="{FDA9722A-8FF9-48BC-A8A9-0753D0A5F0A3}"/>
              </a:ext>
            </a:extLst>
          </p:cNvPr>
          <p:cNvPicPr>
            <a:picLocks noGrp="1" noChangeAspect="1" noChangeArrowheads="1"/>
          </p:cNvPicPr>
          <p:nvPr>
            <p:ph sz="half" idx="1"/>
          </p:nvPr>
        </p:nvPicPr>
        <p:blipFill>
          <a:blip r:embed="rId3"/>
          <a:srcRect/>
          <a:stretch>
            <a:fillRect/>
          </a:stretch>
        </p:blipFill>
        <p:spPr bwMode="auto">
          <a:xfrm>
            <a:off x="1765390" y="638530"/>
            <a:ext cx="9432293" cy="4854855"/>
          </a:xfrm>
          <a:prstGeom prst="rect">
            <a:avLst/>
          </a:prstGeom>
          <a:noFill/>
          <a:ln w="9525">
            <a:noFill/>
            <a:miter lim="800000"/>
            <a:headEnd/>
            <a:tailEnd/>
          </a:ln>
          <a:effectLst/>
        </p:spPr>
      </p:pic>
      <p:sp>
        <p:nvSpPr>
          <p:cNvPr id="7" name="Content Placeholder 3">
            <a:extLst>
              <a:ext uri="{FF2B5EF4-FFF2-40B4-BE49-F238E27FC236}">
                <a16:creationId xmlns:a16="http://schemas.microsoft.com/office/drawing/2014/main" id="{09D30364-6225-46A3-8767-1CC574315EB2}"/>
              </a:ext>
            </a:extLst>
          </p:cNvPr>
          <p:cNvSpPr>
            <a:spLocks noGrp="1"/>
          </p:cNvSpPr>
          <p:nvPr>
            <p:ph sz="half" idx="2"/>
          </p:nvPr>
        </p:nvSpPr>
        <p:spPr>
          <a:xfrm>
            <a:off x="3198990" y="5406299"/>
            <a:ext cx="6720073" cy="942250"/>
          </a:xfrm>
        </p:spPr>
        <p:txBody>
          <a:bodyPr>
            <a:normAutofit fontScale="85000" lnSpcReduction="20000"/>
          </a:bodyPr>
          <a:lstStyle/>
          <a:p>
            <a:pPr marL="0" indent="0">
              <a:buNone/>
            </a:pPr>
            <a:r>
              <a:rPr lang="en-US" sz="2000" dirty="0"/>
              <a:t>World petroleum consumption, 1971–2020. The Organization for Economic Cooperation and Development (OECD) countries include the United States, Japan, Western Europe, and Canada. (Source: U.S. EIA)</a:t>
            </a:r>
          </a:p>
        </p:txBody>
      </p:sp>
    </p:spTree>
    <p:extLst>
      <p:ext uri="{BB962C8B-B14F-4D97-AF65-F5344CB8AC3E}">
        <p14:creationId xmlns:p14="http://schemas.microsoft.com/office/powerpoint/2010/main" val="54712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620000" cy="787167"/>
          </a:xfrm>
        </p:spPr>
        <p:txBody>
          <a:bodyPr/>
          <a:lstStyle/>
          <a:p>
            <a:r>
              <a:rPr lang="en-US" dirty="0"/>
              <a:t>Photovoltaic effect</a:t>
            </a:r>
          </a:p>
        </p:txBody>
      </p:sp>
      <p:sp>
        <p:nvSpPr>
          <p:cNvPr id="3" name="Content Placeholder 2"/>
          <p:cNvSpPr>
            <a:spLocks noGrp="1"/>
          </p:cNvSpPr>
          <p:nvPr>
            <p:ph idx="1"/>
          </p:nvPr>
        </p:nvSpPr>
        <p:spPr>
          <a:xfrm>
            <a:off x="370299" y="1300293"/>
            <a:ext cx="11458178" cy="5918433"/>
          </a:xfrm>
        </p:spPr>
        <p:txBody>
          <a:bodyPr>
            <a:normAutofit fontScale="32500" lnSpcReduction="20000"/>
          </a:bodyPr>
          <a:lstStyle/>
          <a:p>
            <a:pPr>
              <a:buFont typeface="Wingdings" panose="05000000000000000000" pitchFamily="2" charset="2"/>
              <a:buChar char="§"/>
            </a:pPr>
            <a:r>
              <a:rPr lang="en-US" sz="8000" dirty="0"/>
              <a:t>The photovoltaic effect is the generation of voltage and electric current in a material upon exposure to light. </a:t>
            </a:r>
          </a:p>
          <a:p>
            <a:pPr>
              <a:buFont typeface="Wingdings" panose="05000000000000000000" pitchFamily="2" charset="2"/>
              <a:buChar char="§"/>
            </a:pPr>
            <a:r>
              <a:rPr lang="en-US" sz="8000" dirty="0"/>
              <a:t>Light is absorbed, causing excitation of an electron or other charge carrier to a higher-energy state.</a:t>
            </a:r>
          </a:p>
          <a:p>
            <a:pPr>
              <a:buFont typeface="Wingdings" panose="05000000000000000000" pitchFamily="2" charset="2"/>
              <a:buChar char="§"/>
            </a:pPr>
            <a:r>
              <a:rPr lang="en-US" sz="8000" dirty="0"/>
              <a:t> Sunlight can deposit energy in a semiconductor, liberating electron-hole pairs, which travel through a circuit, producing electricity.</a:t>
            </a:r>
          </a:p>
          <a:p>
            <a:pPr>
              <a:buFont typeface="Wingdings" panose="05000000000000000000" pitchFamily="2" charset="2"/>
              <a:buChar char="§"/>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a:t>
            </a:r>
            <a:r>
              <a:rPr lang="en-US" sz="1400" u="sng" dirty="0">
                <a:hlinkClick r:id="rId2"/>
              </a:rPr>
              <a:t> </a:t>
            </a:r>
            <a:r>
              <a:rPr lang="en-US" sz="1400" u="sng" dirty="0">
                <a:hlinkClick r:id="rId3"/>
              </a:rPr>
              <a:t>http://www.stion.com/technology/photovoltaic-effect/</a:t>
            </a:r>
            <a:endParaRPr lang="en-US" sz="1400" u="sng" dirty="0"/>
          </a:p>
          <a:p>
            <a:pPr>
              <a:buNone/>
            </a:pPr>
            <a:endParaRPr lang="en-US" sz="1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018" y="3728320"/>
            <a:ext cx="4515982" cy="312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496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6102"/>
          </a:xfrm>
        </p:spPr>
        <p:txBody>
          <a:bodyPr/>
          <a:lstStyle/>
          <a:p>
            <a:r>
              <a:rPr lang="en-US" dirty="0"/>
              <a:t>Petroleum</a:t>
            </a:r>
          </a:p>
        </p:txBody>
      </p:sp>
      <p:sp>
        <p:nvSpPr>
          <p:cNvPr id="5" name="Content Placeholder 2"/>
          <p:cNvSpPr>
            <a:spLocks noGrp="1"/>
          </p:cNvSpPr>
          <p:nvPr>
            <p:ph idx="1"/>
          </p:nvPr>
        </p:nvSpPr>
        <p:spPr>
          <a:xfrm>
            <a:off x="753035" y="1721224"/>
            <a:ext cx="10751577" cy="4512666"/>
          </a:xfrm>
        </p:spPr>
        <p:txBody>
          <a:bodyPr>
            <a:normAutofit/>
          </a:bodyPr>
          <a:lstStyle/>
          <a:p>
            <a:pPr lvl="0"/>
            <a:r>
              <a:rPr lang="en-US" sz="2800" dirty="0"/>
              <a:t>Petroleum is a mixture of crude oil, natural gas in solution, and heavy, thick, asphaltic semi-solids.</a:t>
            </a:r>
          </a:p>
          <a:p>
            <a:pPr lvl="0"/>
            <a:r>
              <a:rPr lang="en-US" sz="2800" dirty="0"/>
              <a:t>All petroleum deposits contain natural gas, but not all natural gas deposits contain oil.</a:t>
            </a:r>
          </a:p>
          <a:p>
            <a:pPr lvl="0"/>
            <a:r>
              <a:rPr lang="en-US" sz="2800" dirty="0"/>
              <a:t>Crude petroleum must pass through a series of stages in the refining process to convert it into a valuable product.</a:t>
            </a:r>
          </a:p>
          <a:p>
            <a:pPr lvl="0"/>
            <a:r>
              <a:rPr lang="en-US" sz="2800" dirty="0"/>
              <a:t>The refinery output can be adjusted according to the season to produce more or less gasoline and heating oil.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Petroleum</a:t>
            </a:r>
          </a:p>
        </p:txBody>
      </p:sp>
      <p:sp>
        <p:nvSpPr>
          <p:cNvPr id="3" name="Content Placeholder 2"/>
          <p:cNvSpPr>
            <a:spLocks noGrp="1"/>
          </p:cNvSpPr>
          <p:nvPr>
            <p:ph idx="1"/>
          </p:nvPr>
        </p:nvSpPr>
        <p:spPr>
          <a:xfrm>
            <a:off x="1559859" y="1685365"/>
            <a:ext cx="9944753" cy="4225857"/>
          </a:xfrm>
        </p:spPr>
        <p:txBody>
          <a:bodyPr>
            <a:normAutofit/>
          </a:bodyPr>
          <a:lstStyle/>
          <a:p>
            <a:r>
              <a:rPr lang="en-US" sz="2200" dirty="0"/>
              <a:t>Enhanced recovery methods are estimated to significantly increase oil production from a given reservoir. </a:t>
            </a:r>
          </a:p>
          <a:p>
            <a:r>
              <a:rPr lang="en-US" sz="2200" dirty="0"/>
              <a:t>The </a:t>
            </a:r>
            <a:r>
              <a:rPr lang="en-US" sz="2200" b="1" dirty="0"/>
              <a:t>United States has more drilled wells per square mile than any other country</a:t>
            </a:r>
            <a:r>
              <a:rPr lang="en-US" sz="2200" dirty="0"/>
              <a:t>.</a:t>
            </a:r>
          </a:p>
          <a:p>
            <a:r>
              <a:rPr lang="en-US" sz="2200" dirty="0"/>
              <a:t>As the technology needed to extract the oil advances, the energy expended per drilled foot increases.</a:t>
            </a:r>
          </a:p>
          <a:p>
            <a:r>
              <a:rPr lang="en-US" sz="2200" dirty="0"/>
              <a:t>Most increases to U.S. reserves are expected to come from offshore drilling.</a:t>
            </a:r>
          </a:p>
          <a:p>
            <a:r>
              <a:rPr lang="en-US" sz="2200" dirty="0"/>
              <a:t>Offshore drilling is expensive, and it is a monument to twentieth-century engineering.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black">
                    <a:lumMod val="75000"/>
                    <a:lumOff val="25000"/>
                  </a:prstClr>
                </a:solidFill>
                <a:ea typeface="+mn-ea"/>
                <a:cs typeface="+mn-cs"/>
              </a:rPr>
              <a:t>					</a:t>
            </a:r>
            <a:r>
              <a:rPr lang="en-US" sz="2800" dirty="0">
                <a:solidFill>
                  <a:prstClr val="black">
                    <a:lumMod val="75000"/>
                    <a:lumOff val="25000"/>
                  </a:prstClr>
                </a:solidFill>
                <a:ea typeface="+mn-ea"/>
                <a:cs typeface="+mn-cs"/>
              </a:rPr>
              <a:t>typical petroleum trap</a:t>
            </a:r>
            <a:endParaRPr lang="en-US" sz="2800" dirty="0"/>
          </a:p>
        </p:txBody>
      </p:sp>
      <p:sp>
        <p:nvSpPr>
          <p:cNvPr id="8" name="Content Placeholder 2">
            <a:extLst>
              <a:ext uri="{FF2B5EF4-FFF2-40B4-BE49-F238E27FC236}">
                <a16:creationId xmlns:a16="http://schemas.microsoft.com/office/drawing/2014/main" id="{DE3D7F6B-FE53-4557-B296-A296E7B472A3}"/>
              </a:ext>
            </a:extLst>
          </p:cNvPr>
          <p:cNvSpPr>
            <a:spLocks noGrp="1"/>
          </p:cNvSpPr>
          <p:nvPr>
            <p:ph sz="half" idx="1"/>
          </p:nvPr>
        </p:nvSpPr>
        <p:spPr>
          <a:xfrm>
            <a:off x="476843" y="1825625"/>
            <a:ext cx="5536013" cy="4181475"/>
          </a:xfrm>
        </p:spPr>
        <p:txBody>
          <a:bodyPr>
            <a:normAutofit/>
          </a:bodyPr>
          <a:lstStyle/>
          <a:p>
            <a:pPr marL="0">
              <a:buNone/>
            </a:pPr>
            <a:r>
              <a:rPr lang="en-US" sz="2000" dirty="0"/>
              <a:t>In the typical petroleum trap </a:t>
            </a:r>
            <a:r>
              <a:rPr lang="en-US" sz="2000" dirty="0">
                <a:solidFill>
                  <a:schemeClr val="accent6"/>
                </a:solidFill>
              </a:rPr>
              <a:t>as</a:t>
            </a:r>
            <a:r>
              <a:rPr lang="en-US" sz="2000" dirty="0"/>
              <a:t> shown in the diagram:</a:t>
            </a:r>
          </a:p>
          <a:p>
            <a:pPr marL="0">
              <a:buNone/>
            </a:pPr>
            <a:r>
              <a:rPr lang="en-US" sz="2000" dirty="0"/>
              <a:t>For the oil to accumulate and not escape, the reservoir rock must be covered with impermeable or nonporous rock that acts as a trap to prevent the upward migration of the oil and gas. The most common type of structural trap or barrier is the “anticline,” caused by the upfolding of the earth’s strata. As the oil moves up in the anticline, it is trapped by an arched-over caprock, such as impervious shale. </a:t>
            </a:r>
            <a:endParaRPr lang="en-US" sz="2000" b="1" dirty="0"/>
          </a:p>
        </p:txBody>
      </p:sp>
      <p:pic>
        <p:nvPicPr>
          <p:cNvPr id="9" name="Picture 3" descr="An illustration shows petroleum trapped between a layer of gas and a layer of water (H 2 O). A layer of Anticline is above and below the aforementioned layers.">
            <a:extLst>
              <a:ext uri="{FF2B5EF4-FFF2-40B4-BE49-F238E27FC236}">
                <a16:creationId xmlns:a16="http://schemas.microsoft.com/office/drawing/2014/main" id="{3B1A67CB-5B40-4EE2-B603-B7CF21698D81}"/>
              </a:ext>
            </a:extLst>
          </p:cNvPr>
          <p:cNvPicPr>
            <a:picLocks noGrp="1" noChangeAspect="1" noChangeArrowheads="1"/>
          </p:cNvPicPr>
          <p:nvPr>
            <p:ph sz="half" idx="2"/>
          </p:nvPr>
        </p:nvPicPr>
        <p:blipFill>
          <a:blip r:embed="rId3"/>
          <a:srcRect/>
          <a:stretch>
            <a:fillRect/>
          </a:stretch>
        </p:blipFill>
        <p:spPr bwMode="auto">
          <a:xfrm>
            <a:off x="6179144" y="1843833"/>
            <a:ext cx="5467434" cy="3245606"/>
          </a:xfrm>
          <a:prstGeom prst="rect">
            <a:avLst/>
          </a:prstGeom>
          <a:noFill/>
          <a:ln w="9525">
            <a:noFill/>
            <a:miter lim="800000"/>
            <a:headEnd/>
            <a:tailEnd/>
          </a:ln>
          <a:effectLst/>
        </p:spPr>
      </p:pic>
      <p:sp>
        <p:nvSpPr>
          <p:cNvPr id="10" name="Content Placeholder 4">
            <a:extLst>
              <a:ext uri="{FF2B5EF4-FFF2-40B4-BE49-F238E27FC236}">
                <a16:creationId xmlns:a16="http://schemas.microsoft.com/office/drawing/2014/main" id="{34ED0CD2-DDAD-4AE3-B94E-938DFC9E3BD1}"/>
              </a:ext>
            </a:extLst>
          </p:cNvPr>
          <p:cNvSpPr>
            <a:spLocks noGrp="1"/>
          </p:cNvSpPr>
          <p:nvPr>
            <p:ph sz="half" idx="10"/>
          </p:nvPr>
        </p:nvSpPr>
        <p:spPr>
          <a:xfrm>
            <a:off x="6179144" y="5177564"/>
            <a:ext cx="5467434" cy="880336"/>
          </a:xfrm>
        </p:spPr>
        <p:txBody>
          <a:bodyPr>
            <a:normAutofit lnSpcReduction="10000"/>
          </a:bodyPr>
          <a:lstStyle/>
          <a:p>
            <a:pPr marL="0" indent="0">
              <a:buNone/>
            </a:pPr>
            <a:r>
              <a:rPr lang="en-US" sz="1800" dirty="0"/>
              <a:t>Typical petroleum trap. The upper boundary of the trap is an impermeable layer of rock called a roof or caprock.</a:t>
            </a:r>
          </a:p>
        </p:txBody>
      </p:sp>
    </p:spTree>
    <p:extLst>
      <p:ext uri="{BB962C8B-B14F-4D97-AF65-F5344CB8AC3E}">
        <p14:creationId xmlns:p14="http://schemas.microsoft.com/office/powerpoint/2010/main" val="2284961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6" name="Content Placeholder 5"/>
          <p:cNvSpPr>
            <a:spLocks noGrp="1"/>
          </p:cNvSpPr>
          <p:nvPr>
            <p:ph idx="1"/>
          </p:nvPr>
        </p:nvSpPr>
        <p:spPr>
          <a:xfrm>
            <a:off x="1981200" y="1600201"/>
            <a:ext cx="7848600" cy="4525963"/>
          </a:xfrm>
        </p:spPr>
        <p:txBody>
          <a:bodyPr/>
          <a:lstStyle/>
          <a:p>
            <a:pPr marL="0" indent="0">
              <a:buNone/>
            </a:pPr>
            <a:r>
              <a:rPr lang="en-US" sz="2000" dirty="0"/>
              <a:t>The lightest of the </a:t>
            </a:r>
            <a:r>
              <a:rPr lang="en-US" sz="2000" dirty="0" err="1"/>
              <a:t>alkanes</a:t>
            </a:r>
            <a:r>
              <a:rPr lang="en-US" sz="2000" dirty="0"/>
              <a:t> are gases and liquids that can be used as fuels. In order, they are methane (n=1), ethane (n=2), propane (n=3), pentane (n=5), hexane (n=6), etc. Octane (n=8) is a major component of gasoline. Figure out the chemical formulas for each of the above.</a:t>
            </a:r>
          </a:p>
        </p:txBody>
      </p:sp>
    </p:spTree>
    <p:extLst>
      <p:ext uri="{BB962C8B-B14F-4D97-AF65-F5344CB8AC3E}">
        <p14:creationId xmlns:p14="http://schemas.microsoft.com/office/powerpoint/2010/main" val="2957665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DCF0-B557-4F70-8DA1-B53576881301}"/>
              </a:ext>
            </a:extLst>
          </p:cNvPr>
          <p:cNvSpPr>
            <a:spLocks noGrp="1"/>
          </p:cNvSpPr>
          <p:nvPr>
            <p:ph type="title"/>
          </p:nvPr>
        </p:nvSpPr>
        <p:spPr/>
        <p:txBody>
          <a:bodyPr/>
          <a:lstStyle/>
          <a:p>
            <a:endParaRPr lang="en-US" dirty="0"/>
          </a:p>
        </p:txBody>
      </p:sp>
      <p:pic>
        <p:nvPicPr>
          <p:cNvPr id="4" name="Picture 2" descr="E:\current classes\Energy\In Class Lectures\Lecture Notes\LN 2010\PDFs\Worked Problems\Phys105-10 Lecture#20_Page_4.jpg">
            <a:extLst>
              <a:ext uri="{FF2B5EF4-FFF2-40B4-BE49-F238E27FC236}">
                <a16:creationId xmlns:a16="http://schemas.microsoft.com/office/drawing/2014/main" id="{11E15522-11C0-41F8-858C-F1CCCE49913D}"/>
              </a:ext>
            </a:extLst>
          </p:cNvPr>
          <p:cNvPicPr>
            <a:picLocks noGrp="1" noChangeAspect="1" noChangeArrowheads="1"/>
          </p:cNvPicPr>
          <p:nvPr>
            <p:ph idx="1"/>
          </p:nvPr>
        </p:nvPicPr>
        <p:blipFill>
          <a:blip r:embed="rId2" cstate="print"/>
          <a:srcRect t="16138" r="73217" b="68340"/>
          <a:stretch>
            <a:fillRect/>
          </a:stretch>
        </p:blipFill>
        <p:spPr bwMode="auto">
          <a:xfrm>
            <a:off x="2893757" y="2587750"/>
            <a:ext cx="2081682" cy="1561265"/>
          </a:xfrm>
          <a:prstGeom prst="rect">
            <a:avLst/>
          </a:prstGeom>
          <a:noFill/>
          <a:ln w="9525">
            <a:noFill/>
            <a:miter lim="800000"/>
            <a:headEnd/>
            <a:tailEnd/>
          </a:ln>
        </p:spPr>
      </p:pic>
      <p:graphicFrame>
        <p:nvGraphicFramePr>
          <p:cNvPr id="5" name="Object 4">
            <a:extLst>
              <a:ext uri="{FF2B5EF4-FFF2-40B4-BE49-F238E27FC236}">
                <a16:creationId xmlns:a16="http://schemas.microsoft.com/office/drawing/2014/main" id="{0B78D4D0-BD17-421A-A4F4-26D13BF2D4AD}"/>
              </a:ext>
            </a:extLst>
          </p:cNvPr>
          <p:cNvGraphicFramePr>
            <a:graphicFrameLocks noChangeAspect="1"/>
          </p:cNvGraphicFramePr>
          <p:nvPr>
            <p:extLst>
              <p:ext uri="{D42A27DB-BD31-4B8C-83A1-F6EECF244321}">
                <p14:modId xmlns:p14="http://schemas.microsoft.com/office/powerpoint/2010/main" val="4149277184"/>
              </p:ext>
            </p:extLst>
          </p:nvPr>
        </p:nvGraphicFramePr>
        <p:xfrm>
          <a:off x="6532549" y="2685379"/>
          <a:ext cx="2860675" cy="2590800"/>
        </p:xfrm>
        <a:graphic>
          <a:graphicData uri="http://schemas.openxmlformats.org/presentationml/2006/ole">
            <mc:AlternateContent xmlns:mc="http://schemas.openxmlformats.org/markup-compatibility/2006">
              <mc:Choice xmlns:v="urn:schemas-microsoft-com:vml" Requires="v">
                <p:oleObj name="Equation" r:id="rId3" imgW="2019240" imgH="1828800" progId="Equation.3">
                  <p:embed/>
                </p:oleObj>
              </mc:Choice>
              <mc:Fallback>
                <p:oleObj name="Equation" r:id="rId3" imgW="2019240" imgH="1828800" progId="Equation.3">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49" y="2685379"/>
                        <a:ext cx="2860675"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1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problems</a:t>
            </a:r>
          </a:p>
        </p:txBody>
      </p:sp>
      <p:sp>
        <p:nvSpPr>
          <p:cNvPr id="6" name="Content Placeholder 5"/>
          <p:cNvSpPr>
            <a:spLocks noGrp="1"/>
          </p:cNvSpPr>
          <p:nvPr>
            <p:ph idx="1"/>
          </p:nvPr>
        </p:nvSpPr>
        <p:spPr>
          <a:xfrm>
            <a:off x="687388" y="1264555"/>
            <a:ext cx="11023643" cy="3777622"/>
          </a:xfrm>
        </p:spPr>
        <p:txBody>
          <a:bodyPr/>
          <a:lstStyle/>
          <a:p>
            <a:pPr>
              <a:buNone/>
            </a:pPr>
            <a:r>
              <a:rPr lang="en-US" sz="2000" dirty="0"/>
              <a:t>The octane number is a measure of how smoothly a particular gasoline mixture combusts. A lower octane number means that the gasoline “knocks”, or stutters as the combustion is interrupted by noncombustible materials. The higher the octane number, the smoother the ride (and the more expensive the gasoline). Octane is the standard: it has an octane rating of 100.</a:t>
            </a:r>
          </a:p>
          <a:p>
            <a:pPr>
              <a:buNone/>
            </a:pPr>
            <a:r>
              <a:rPr lang="en-US" sz="2000" dirty="0"/>
              <a:t>The corresponding combustibility rating for diesel fuels is called the “</a:t>
            </a:r>
            <a:r>
              <a:rPr lang="en-US" sz="2000" dirty="0" err="1"/>
              <a:t>cetane</a:t>
            </a:r>
            <a:r>
              <a:rPr lang="en-US" sz="2000" dirty="0"/>
              <a:t> number”, where </a:t>
            </a:r>
            <a:r>
              <a:rPr lang="en-US" sz="2000" dirty="0" err="1"/>
              <a:t>cetane</a:t>
            </a:r>
            <a:r>
              <a:rPr lang="en-US" sz="2000" dirty="0"/>
              <a:t>, aka hexadecane, has a formula of C</a:t>
            </a:r>
            <a:r>
              <a:rPr lang="en-US" sz="2000" baseline="-25000" dirty="0"/>
              <a:t>16</a:t>
            </a:r>
            <a:r>
              <a:rPr lang="en-US" sz="2000" dirty="0"/>
              <a:t>H</a:t>
            </a:r>
            <a:r>
              <a:rPr lang="en-US" sz="2000" baseline="-25000" dirty="0"/>
              <a:t>34</a:t>
            </a:r>
            <a:r>
              <a:rPr lang="en-US" sz="2000" dirty="0"/>
              <a:t>. Is it an </a:t>
            </a:r>
            <a:r>
              <a:rPr lang="en-US" sz="2000" dirty="0" err="1"/>
              <a:t>alkane</a:t>
            </a:r>
            <a:r>
              <a:rPr lang="en-US" sz="2000" dirty="0"/>
              <a:t>?</a:t>
            </a:r>
          </a:p>
        </p:txBody>
      </p:sp>
      <p:pic>
        <p:nvPicPr>
          <p:cNvPr id="4" name="Picture 2" descr="E:\current classes\Energy\In Class Lectures\Lecture Notes\LN 2010\PDFs\Worked Problems\Phys105-10 Lecture#20_Page_4.jpg"/>
          <p:cNvPicPr>
            <a:picLocks noChangeAspect="1" noChangeArrowheads="1"/>
          </p:cNvPicPr>
          <p:nvPr/>
        </p:nvPicPr>
        <p:blipFill>
          <a:blip r:embed="rId2" cstate="print"/>
          <a:srcRect t="49306" r="76656" b="36985"/>
          <a:stretch>
            <a:fillRect/>
          </a:stretch>
        </p:blipFill>
        <p:spPr bwMode="auto">
          <a:xfrm>
            <a:off x="2895600" y="4648200"/>
            <a:ext cx="1905000" cy="144780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5802313" y="4495800"/>
          <a:ext cx="2546350" cy="1943100"/>
        </p:xfrm>
        <a:graphic>
          <a:graphicData uri="http://schemas.openxmlformats.org/presentationml/2006/ole">
            <mc:AlternateContent xmlns:mc="http://schemas.openxmlformats.org/markup-compatibility/2006">
              <mc:Choice xmlns:v="urn:schemas-microsoft-com:vml" Requires="v">
                <p:oleObj name="Equation" r:id="rId3" imgW="1447560" imgH="1104840" progId="Equation.3">
                  <p:embed/>
                </p:oleObj>
              </mc:Choice>
              <mc:Fallback>
                <p:oleObj name="Equation" r:id="rId3" imgW="1447560" imgH="1104840" progId="Equation.3">
                  <p:embed/>
                  <p:pic>
                    <p:nvPicPr>
                      <p:cNvPr id="8" name="Object 7"/>
                      <p:cNvPicPr>
                        <a:picLocks noChangeAspect="1" noChangeArrowheads="1"/>
                      </p:cNvPicPr>
                      <p:nvPr/>
                    </p:nvPicPr>
                    <p:blipFill>
                      <a:blip r:embed="rId4"/>
                      <a:srcRect/>
                      <a:stretch>
                        <a:fillRect/>
                      </a:stretch>
                    </p:blipFill>
                    <p:spPr bwMode="auto">
                      <a:xfrm>
                        <a:off x="5802313" y="4495800"/>
                        <a:ext cx="254635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805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dirty="0"/>
              <a:t>Octane</a:t>
            </a:r>
          </a:p>
        </p:txBody>
      </p:sp>
      <p:sp>
        <p:nvSpPr>
          <p:cNvPr id="3" name="Content Placeholder 2"/>
          <p:cNvSpPr>
            <a:spLocks noGrp="1"/>
          </p:cNvSpPr>
          <p:nvPr>
            <p:ph idx="1"/>
          </p:nvPr>
        </p:nvSpPr>
        <p:spPr>
          <a:xfrm>
            <a:off x="1981200" y="914400"/>
            <a:ext cx="8229600" cy="5105400"/>
          </a:xfrm>
        </p:spPr>
        <p:txBody>
          <a:bodyPr>
            <a:normAutofit/>
          </a:bodyPr>
          <a:lstStyle/>
          <a:p>
            <a:r>
              <a:rPr lang="en-US" sz="2800" dirty="0"/>
              <a:t>C</a:t>
            </a:r>
            <a:r>
              <a:rPr lang="en-US" sz="2800" baseline="-25000" dirty="0"/>
              <a:t>8</a:t>
            </a:r>
            <a:r>
              <a:rPr lang="en-US" sz="2800" dirty="0"/>
              <a:t>H</a:t>
            </a:r>
            <a:r>
              <a:rPr lang="en-US" sz="2800" baseline="-25000" dirty="0"/>
              <a:t>18</a:t>
            </a:r>
            <a:r>
              <a:rPr lang="en-US" sz="2800" dirty="0"/>
              <a:t>, octane, is a standard for smooth, no-knock, engine function. Gasoline is rated relative to octane, it’s “octane number”.</a:t>
            </a:r>
          </a:p>
          <a:p>
            <a:r>
              <a:rPr lang="en-US" sz="2800" dirty="0"/>
              <a:t>TEL = tetra-ethyl lead, [ (CH</a:t>
            </a:r>
            <a:r>
              <a:rPr lang="en-US" sz="2800" baseline="-25000" dirty="0"/>
              <a:t>3</a:t>
            </a:r>
            <a:r>
              <a:rPr lang="en-US" sz="2800" dirty="0"/>
              <a:t>CH</a:t>
            </a:r>
            <a:r>
              <a:rPr lang="en-US" sz="2800" baseline="-25000" dirty="0"/>
              <a:t>2</a:t>
            </a:r>
            <a:r>
              <a:rPr lang="en-US" sz="2800" dirty="0"/>
              <a:t>)</a:t>
            </a:r>
            <a:r>
              <a:rPr lang="en-US" sz="2800" baseline="-25000" dirty="0"/>
              <a:t>4</a:t>
            </a:r>
            <a:r>
              <a:rPr lang="en-US" sz="2800" dirty="0"/>
              <a:t>Pb ] in trace amounts, was used to fight knocking. Discontinued in US 1976-86, in China in 2001. Lead (</a:t>
            </a:r>
            <a:r>
              <a:rPr lang="en-US" sz="2800" dirty="0" err="1"/>
              <a:t>Pb</a:t>
            </a:r>
            <a:r>
              <a:rPr lang="en-US" sz="2800" dirty="0"/>
              <a:t>) still in soils adjacent to highways.</a:t>
            </a:r>
          </a:p>
          <a:p>
            <a:endParaRPr lang="en-US" sz="2800" dirty="0"/>
          </a:p>
          <a:p>
            <a:endParaRPr lang="en-US" sz="2800" dirty="0"/>
          </a:p>
          <a:p>
            <a:pPr>
              <a:buNone/>
            </a:pPr>
            <a:endParaRPr lang="en-US" sz="1400" dirty="0"/>
          </a:p>
          <a:p>
            <a:pPr>
              <a:buNone/>
            </a:pPr>
            <a:endParaRPr lang="en-US" sz="1400" dirty="0"/>
          </a:p>
          <a:p>
            <a:pPr>
              <a:buNone/>
            </a:pPr>
            <a:endParaRPr lang="en-US" sz="1400" dirty="0"/>
          </a:p>
        </p:txBody>
      </p:sp>
    </p:spTree>
    <p:extLst>
      <p:ext uri="{BB962C8B-B14F-4D97-AF65-F5344CB8AC3E}">
        <p14:creationId xmlns:p14="http://schemas.microsoft.com/office/powerpoint/2010/main" val="49685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a:t>
            </a:r>
          </a:p>
        </p:txBody>
      </p:sp>
      <p:sp>
        <p:nvSpPr>
          <p:cNvPr id="3" name="Content Placeholder 2"/>
          <p:cNvSpPr>
            <a:spLocks noGrp="1"/>
          </p:cNvSpPr>
          <p:nvPr>
            <p:ph idx="1"/>
          </p:nvPr>
        </p:nvSpPr>
        <p:spPr>
          <a:xfrm>
            <a:off x="1810871" y="1434353"/>
            <a:ext cx="9693741" cy="4476869"/>
          </a:xfrm>
        </p:spPr>
        <p:txBody>
          <a:bodyPr>
            <a:normAutofit/>
          </a:bodyPr>
          <a:lstStyle/>
          <a:p>
            <a:pPr lvl="0"/>
            <a:r>
              <a:rPr lang="en-US" sz="2000" dirty="0"/>
              <a:t>Natural gas is a mixture of </a:t>
            </a:r>
            <a:r>
              <a:rPr lang="en-US" sz="2000" b="1" dirty="0"/>
              <a:t>light hydrocarbons, primarily methane (CH</a:t>
            </a:r>
            <a:r>
              <a:rPr lang="en-US" sz="2000" b="1" baseline="-25000" dirty="0"/>
              <a:t>4</a:t>
            </a:r>
            <a:r>
              <a:rPr lang="en-US" sz="2000" b="1" dirty="0"/>
              <a:t>).</a:t>
            </a:r>
          </a:p>
          <a:p>
            <a:pPr lvl="0"/>
            <a:r>
              <a:rPr lang="en-US" sz="2000" dirty="0"/>
              <a:t>Natural gas found alone in reservoirs </a:t>
            </a:r>
            <a:r>
              <a:rPr lang="en-US" sz="2000" b="1" dirty="0"/>
              <a:t>is called </a:t>
            </a:r>
            <a:r>
              <a:rPr lang="en-US" sz="2000" b="1" dirty="0">
                <a:solidFill>
                  <a:schemeClr val="accent6"/>
                </a:solidFill>
              </a:rPr>
              <a:t>non-associated </a:t>
            </a:r>
            <a:r>
              <a:rPr lang="en-US" sz="2000" b="1" dirty="0"/>
              <a:t>gas</a:t>
            </a:r>
            <a:r>
              <a:rPr lang="en-US" sz="2000" dirty="0"/>
              <a:t>.</a:t>
            </a:r>
          </a:p>
          <a:p>
            <a:pPr lvl="0"/>
            <a:r>
              <a:rPr lang="en-US" sz="2000" dirty="0"/>
              <a:t>Natural gas found in the same reservoir as crude oil is called associated gas.</a:t>
            </a:r>
          </a:p>
          <a:p>
            <a:pPr lvl="0"/>
            <a:r>
              <a:rPr lang="en-US" sz="2000" dirty="0"/>
              <a:t>Natural gas </a:t>
            </a:r>
            <a:r>
              <a:rPr lang="en-US" sz="2000" b="1" dirty="0"/>
              <a:t>is cleaner burning than other fossil fuels and is readily available in the United States.</a:t>
            </a:r>
          </a:p>
          <a:p>
            <a:pPr lvl="0"/>
            <a:r>
              <a:rPr lang="en-US" sz="2000" dirty="0"/>
              <a:t>World reserves of natural gas are estimated at more than 7000 </a:t>
            </a:r>
            <a:r>
              <a:rPr lang="en-US" sz="2000" dirty="0" err="1"/>
              <a:t>tcf</a:t>
            </a:r>
            <a:r>
              <a:rPr lang="en-US" sz="2000" dirty="0"/>
              <a:t>, enough for about 52 years at the current consumption rate of 132 </a:t>
            </a:r>
            <a:r>
              <a:rPr lang="en-US" sz="2000" dirty="0" err="1"/>
              <a:t>tcf</a:t>
            </a:r>
            <a:r>
              <a:rPr lang="en-US" sz="2000" dirty="0"/>
              <a:t> per year (in 2020).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9FA3E3-4DFB-4A23-B8C3-EE573DBCA4A6}"/>
              </a:ext>
            </a:extLst>
          </p:cNvPr>
          <p:cNvSpPr>
            <a:spLocks noGrp="1"/>
          </p:cNvSpPr>
          <p:nvPr>
            <p:ph type="title"/>
          </p:nvPr>
        </p:nvSpPr>
        <p:spPr/>
        <p:txBody>
          <a:bodyPr/>
          <a:lstStyle/>
          <a:p>
            <a:r>
              <a:rPr lang="en-US" dirty="0"/>
              <a:t>Natural Gas</a:t>
            </a:r>
            <a:endParaRPr lang="en-IN" dirty="0"/>
          </a:p>
        </p:txBody>
      </p:sp>
      <p:pic>
        <p:nvPicPr>
          <p:cNvPr id="20" name="Picture 2" descr="A pie chart for the United States' natural gas consumption by end-use sector in 2021 shows the following data: Utility Customers, 37 percent: Use gas mostly for boiler and turbine fuel; Industrial Customers, 33 percent: Use gas mostly for boiler fuel, feedstocks, and processing; Residential Customers, 15 percent: Use gas mostly for home heating and cooking; Commercial Customers, 11 percent: Use gas mostly for space heating; and Transportation, 3 percent.">
            <a:extLst>
              <a:ext uri="{FF2B5EF4-FFF2-40B4-BE49-F238E27FC236}">
                <a16:creationId xmlns:a16="http://schemas.microsoft.com/office/drawing/2014/main" id="{654E0A1D-9BEB-4EA9-B291-FA06B3D91561}"/>
              </a:ext>
            </a:extLst>
          </p:cNvPr>
          <p:cNvPicPr>
            <a:picLocks noGrp="1" noChangeAspect="1" noChangeArrowheads="1"/>
          </p:cNvPicPr>
          <p:nvPr>
            <p:ph idx="1"/>
          </p:nvPr>
        </p:nvPicPr>
        <p:blipFill>
          <a:blip r:embed="rId3"/>
          <a:srcRect/>
          <a:stretch>
            <a:fillRect/>
          </a:stretch>
        </p:blipFill>
        <p:spPr bwMode="auto">
          <a:xfrm>
            <a:off x="476250" y="2305762"/>
            <a:ext cx="5238128" cy="2659937"/>
          </a:xfrm>
          <a:prstGeom prst="rect">
            <a:avLst/>
          </a:prstGeom>
          <a:noFill/>
          <a:ln w="9525">
            <a:noFill/>
            <a:miter lim="800000"/>
            <a:headEnd/>
            <a:tailEnd/>
          </a:ln>
          <a:effectLst/>
        </p:spPr>
      </p:pic>
      <p:sp>
        <p:nvSpPr>
          <p:cNvPr id="12" name="Content Placeholder 3">
            <a:extLst>
              <a:ext uri="{FF2B5EF4-FFF2-40B4-BE49-F238E27FC236}">
                <a16:creationId xmlns:a16="http://schemas.microsoft.com/office/drawing/2014/main" id="{3CF3C06D-865F-47A0-A85D-3E1CCFAE5E70}"/>
              </a:ext>
            </a:extLst>
          </p:cNvPr>
          <p:cNvSpPr>
            <a:spLocks noGrp="1"/>
          </p:cNvSpPr>
          <p:nvPr>
            <p:ph idx="11"/>
          </p:nvPr>
        </p:nvSpPr>
        <p:spPr>
          <a:xfrm>
            <a:off x="1129989" y="5394503"/>
            <a:ext cx="3930650" cy="671825"/>
          </a:xfrm>
        </p:spPr>
        <p:txBody>
          <a:bodyPr/>
          <a:lstStyle/>
          <a:p>
            <a:r>
              <a:rPr lang="en-US" sz="1800" dirty="0"/>
              <a:t>U.S. natural gas consumption by end-use sector: 2021. </a:t>
            </a:r>
          </a:p>
        </p:txBody>
      </p:sp>
      <p:pic>
        <p:nvPicPr>
          <p:cNvPr id="21" name="Picture 4" descr="A graph shows the United States natural gas consumption by year has years on the horizontal axis, ranging from 1950 to 2020 in increments of 5, and a Trillion feet cube on the vertical axis, ranging from negative 5 to 35 in increments of 5. A horizontal line runs parallel to the horizontal axis along the 0 mark on the vertical axis. A dotted curve representing net imports is at 0 in 1950, goes to 1 in 1972, then to 4.9 in 2005, and then drops to 0 in 2016, and ends around negative 4 beyond 2020. A curve representing Consumption is at 6 in 1950, goes to 23 in 1972, drops down to 15 in 1985, climbs to 26 in 2015, 31 in 2016, and ends at 30.5 in 2020. A dashed curve representing Production is at 6 in 1950, goes to 22 in 1972, drops to 15.5 in 1985, goes to 26 in 2014, 34 in 2016, and ends at 34 in 2020. All data are approximate.">
            <a:extLst>
              <a:ext uri="{FF2B5EF4-FFF2-40B4-BE49-F238E27FC236}">
                <a16:creationId xmlns:a16="http://schemas.microsoft.com/office/drawing/2014/main" id="{D5383DCE-8A09-472A-90E0-75AF601DCED5}"/>
              </a:ext>
            </a:extLst>
          </p:cNvPr>
          <p:cNvPicPr>
            <a:picLocks noGrp="1" noChangeAspect="1" noChangeArrowheads="1"/>
          </p:cNvPicPr>
          <p:nvPr>
            <p:ph idx="13"/>
          </p:nvPr>
        </p:nvPicPr>
        <p:blipFill>
          <a:blip r:embed="rId4"/>
          <a:srcRect/>
          <a:stretch>
            <a:fillRect/>
          </a:stretch>
        </p:blipFill>
        <p:spPr bwMode="auto">
          <a:xfrm>
            <a:off x="6329363" y="2194565"/>
            <a:ext cx="5338762" cy="3210505"/>
          </a:xfrm>
          <a:prstGeom prst="rect">
            <a:avLst/>
          </a:prstGeom>
          <a:noFill/>
          <a:ln w="9525">
            <a:noFill/>
            <a:miter lim="800000"/>
            <a:headEnd/>
            <a:tailEnd/>
          </a:ln>
          <a:effectLst/>
        </p:spPr>
      </p:pic>
      <p:sp>
        <p:nvSpPr>
          <p:cNvPr id="16" name="Content Placeholder 5">
            <a:extLst>
              <a:ext uri="{FF2B5EF4-FFF2-40B4-BE49-F238E27FC236}">
                <a16:creationId xmlns:a16="http://schemas.microsoft.com/office/drawing/2014/main" id="{152781AB-C8CE-47F8-A8B1-42C572AE35E2}"/>
              </a:ext>
            </a:extLst>
          </p:cNvPr>
          <p:cNvSpPr>
            <a:spLocks noGrp="1"/>
          </p:cNvSpPr>
          <p:nvPr>
            <p:ph idx="15"/>
          </p:nvPr>
        </p:nvSpPr>
        <p:spPr>
          <a:xfrm>
            <a:off x="6922691" y="5394503"/>
            <a:ext cx="4152106" cy="671825"/>
          </a:xfrm>
        </p:spPr>
        <p:txBody>
          <a:bodyPr/>
          <a:lstStyle/>
          <a:p>
            <a:r>
              <a:rPr lang="en-US" sz="1800" dirty="0"/>
              <a:t>U.S. natural gas consumption by year: 1950–2020. </a:t>
            </a:r>
          </a:p>
        </p:txBody>
      </p:sp>
    </p:spTree>
    <p:extLst>
      <p:ext uri="{BB962C8B-B14F-4D97-AF65-F5344CB8AC3E}">
        <p14:creationId xmlns:p14="http://schemas.microsoft.com/office/powerpoint/2010/main" val="343275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a:t>
            </a:r>
          </a:p>
        </p:txBody>
      </p:sp>
      <p:sp>
        <p:nvSpPr>
          <p:cNvPr id="3" name="Content Placeholder 2"/>
          <p:cNvSpPr>
            <a:spLocks noGrp="1"/>
          </p:cNvSpPr>
          <p:nvPr>
            <p:ph idx="1"/>
          </p:nvPr>
        </p:nvSpPr>
        <p:spPr/>
        <p:txBody>
          <a:bodyPr/>
          <a:lstStyle/>
          <a:p>
            <a:r>
              <a:rPr lang="en-US" dirty="0"/>
              <a:t>In recent years, the difficulty is remedied by constructing facilities for the liquefaction of natural gas. </a:t>
            </a:r>
          </a:p>
          <a:p>
            <a:r>
              <a:rPr lang="en-US" dirty="0"/>
              <a:t>This liquefied natural gas (LNG) can then be shipped in large, refrigerated ships to locations anywhere on the earth.</a:t>
            </a:r>
          </a:p>
          <a:p>
            <a:r>
              <a:rPr lang="en-US" dirty="0"/>
              <a:t>LNG occupies 1/600th of the volume of methane at room temperatures and pressures.</a:t>
            </a:r>
          </a:p>
          <a:p>
            <a:r>
              <a:rPr lang="en-US" dirty="0"/>
              <a:t>Gas hydrates are also significant unexploited sources of natural gas.</a:t>
            </a:r>
          </a:p>
          <a:p>
            <a:r>
              <a:rPr lang="en-US" dirty="0"/>
              <a:t>These consist of methane trapped within the crystal structure of frozen water.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122238"/>
            <a:ext cx="9799739" cy="792162"/>
          </a:xfrm>
        </p:spPr>
        <p:txBody>
          <a:bodyPr>
            <a:normAutofit fontScale="90000"/>
          </a:bodyPr>
          <a:lstStyle/>
          <a:p>
            <a:r>
              <a:rPr lang="en-US" sz="3600" dirty="0"/>
              <a:t>Energy conversion efficiencies, </a:t>
            </a:r>
            <a:r>
              <a:rPr lang="en-US" sz="3600" dirty="0" err="1"/>
              <a:t>photovoltaics</a:t>
            </a:r>
            <a:endParaRPr lang="en-US" sz="3600" dirty="0"/>
          </a:p>
        </p:txBody>
      </p:sp>
      <p:sp>
        <p:nvSpPr>
          <p:cNvPr id="3" name="Content Placeholder 2"/>
          <p:cNvSpPr>
            <a:spLocks noGrp="1"/>
          </p:cNvSpPr>
          <p:nvPr>
            <p:ph idx="1"/>
          </p:nvPr>
        </p:nvSpPr>
        <p:spPr>
          <a:xfrm>
            <a:off x="1981200" y="1600200"/>
            <a:ext cx="8077200" cy="5257800"/>
          </a:xfrm>
        </p:spPr>
        <p:txBody>
          <a:bodyPr>
            <a:normAutofit fontScale="77500" lnSpcReduction="2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	</a:t>
            </a:r>
          </a:p>
          <a:p>
            <a:pPr>
              <a:buNone/>
            </a:pPr>
            <a:r>
              <a:rPr lang="en-US" sz="1400" dirty="0"/>
              <a:t>Image: http://www.solarnavigator.net/images/pv_solar_module_efficiency_chart.jpg</a:t>
            </a:r>
          </a:p>
        </p:txBody>
      </p:sp>
      <p:sp>
        <p:nvSpPr>
          <p:cNvPr id="5" name="TextBox 4">
            <a:extLst>
              <a:ext uri="{FF2B5EF4-FFF2-40B4-BE49-F238E27FC236}">
                <a16:creationId xmlns:a16="http://schemas.microsoft.com/office/drawing/2014/main" id="{D32BEBAA-249B-49E0-B350-01303F1F7E35}"/>
              </a:ext>
            </a:extLst>
          </p:cNvPr>
          <p:cNvSpPr txBox="1"/>
          <p:nvPr/>
        </p:nvSpPr>
        <p:spPr>
          <a:xfrm>
            <a:off x="868781" y="2055303"/>
            <a:ext cx="316685"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AC480A93-1A5C-4271-BB4E-70235C95788F}"/>
              </a:ext>
            </a:extLst>
          </p:cNvPr>
          <p:cNvSpPr txBox="1"/>
          <p:nvPr/>
        </p:nvSpPr>
        <p:spPr>
          <a:xfrm>
            <a:off x="7324530" y="2379875"/>
            <a:ext cx="4932784" cy="3683060"/>
          </a:xfrm>
          <a:prstGeom prst="rect">
            <a:avLst/>
          </a:prstGeom>
          <a:noFill/>
        </p:spPr>
        <p:txBody>
          <a:bodyPr wrap="square" rtlCol="0">
            <a:spAutoFit/>
          </a:bodyPr>
          <a:lstStyle/>
          <a:p>
            <a:pPr marL="342900" lvl="0" indent="-342900" defTabSz="457200">
              <a:spcBef>
                <a:spcPts val="1000"/>
              </a:spcBef>
              <a:buClr>
                <a:srgbClr val="E78712"/>
              </a:buClr>
              <a:buFont typeface="Wingdings 3" charset="2"/>
              <a:buChar char=""/>
            </a:pPr>
            <a:r>
              <a:rPr lang="en-US" sz="2000" dirty="0">
                <a:solidFill>
                  <a:prstClr val="black">
                    <a:lumMod val="75000"/>
                    <a:lumOff val="25000"/>
                  </a:prstClr>
                </a:solidFill>
              </a:rPr>
              <a:t>GaAs solar cells, roughly 30%</a:t>
            </a:r>
          </a:p>
          <a:p>
            <a:pPr marL="342900" lvl="0" indent="-342900" defTabSz="457200">
              <a:spcBef>
                <a:spcPts val="1000"/>
              </a:spcBef>
              <a:buClr>
                <a:srgbClr val="E78712"/>
              </a:buClr>
              <a:buFont typeface="Wingdings 3" charset="2"/>
              <a:buChar char=""/>
            </a:pPr>
            <a:r>
              <a:rPr lang="en-US" sz="2000" dirty="0">
                <a:solidFill>
                  <a:prstClr val="black">
                    <a:lumMod val="75000"/>
                    <a:lumOff val="25000"/>
                  </a:prstClr>
                </a:solidFill>
              </a:rPr>
              <a:t>Silicon solar cells, less than roughly 30%</a:t>
            </a:r>
          </a:p>
          <a:p>
            <a:pPr marL="342900" lvl="0" indent="-342900" defTabSz="457200">
              <a:spcBef>
                <a:spcPts val="1000"/>
              </a:spcBef>
              <a:buClr>
                <a:srgbClr val="E78712"/>
              </a:buClr>
              <a:buFont typeface="Wingdings 3" charset="2"/>
              <a:buChar char=""/>
            </a:pPr>
            <a:r>
              <a:rPr lang="en-US" sz="2000" dirty="0">
                <a:solidFill>
                  <a:prstClr val="black">
                    <a:lumMod val="75000"/>
                    <a:lumOff val="25000"/>
                  </a:prstClr>
                </a:solidFill>
              </a:rPr>
              <a:t>Thin-film technologies cheaper, but lower yield.</a:t>
            </a:r>
          </a:p>
          <a:p>
            <a:pPr marL="342900" lvl="0" indent="-342900" defTabSz="457200">
              <a:spcBef>
                <a:spcPts val="1000"/>
              </a:spcBef>
              <a:buClr>
                <a:srgbClr val="E78712"/>
              </a:buClr>
              <a:buFont typeface="Wingdings 3" charset="2"/>
              <a:buChar char=""/>
            </a:pPr>
            <a:r>
              <a:rPr lang="en-US" sz="2000" dirty="0">
                <a:solidFill>
                  <a:prstClr val="black">
                    <a:lumMod val="75000"/>
                    <a:lumOff val="25000"/>
                  </a:prstClr>
                </a:solidFill>
              </a:rPr>
              <a:t>Emergent technologies not yet competitive.</a:t>
            </a:r>
          </a:p>
          <a:p>
            <a:pPr marL="342900" lvl="0" indent="-342900" defTabSz="457200">
              <a:spcBef>
                <a:spcPts val="1000"/>
              </a:spcBef>
              <a:buClr>
                <a:srgbClr val="E78712"/>
              </a:buClr>
              <a:buFont typeface="Wingdings 3" charset="2"/>
              <a:buChar char=""/>
            </a:pPr>
            <a:r>
              <a:rPr lang="en-US" sz="2000" dirty="0">
                <a:solidFill>
                  <a:prstClr val="black">
                    <a:lumMod val="75000"/>
                    <a:lumOff val="25000"/>
                  </a:prstClr>
                </a:solidFill>
              </a:rPr>
              <a:t>These are mostly lab results. Commercial units are lower in energy conversion efficiency.</a:t>
            </a:r>
          </a:p>
        </p:txBody>
      </p:sp>
      <p:pic>
        <p:nvPicPr>
          <p:cNvPr id="8" name="Picture 7" descr="A graph showing the growth of the number of people&#10;&#10;AI-generated content may be incorrect.">
            <a:extLst>
              <a:ext uri="{FF2B5EF4-FFF2-40B4-BE49-F238E27FC236}">
                <a16:creationId xmlns:a16="http://schemas.microsoft.com/office/drawing/2014/main" id="{333964F3-C44C-4769-B820-D359BD5C1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4" y="1447892"/>
            <a:ext cx="7375585" cy="3620742"/>
          </a:xfrm>
          <a:prstGeom prst="rect">
            <a:avLst/>
          </a:prstGeom>
        </p:spPr>
      </p:pic>
    </p:spTree>
    <p:extLst>
      <p:ext uri="{BB962C8B-B14F-4D97-AF65-F5344CB8AC3E}">
        <p14:creationId xmlns:p14="http://schemas.microsoft.com/office/powerpoint/2010/main" val="199073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a:t>
            </a:r>
          </a:p>
        </p:txBody>
      </p:sp>
      <p:sp>
        <p:nvSpPr>
          <p:cNvPr id="3" name="Content Placeholder 2"/>
          <p:cNvSpPr>
            <a:spLocks noGrp="1"/>
          </p:cNvSpPr>
          <p:nvPr>
            <p:ph idx="1"/>
          </p:nvPr>
        </p:nvSpPr>
        <p:spPr>
          <a:xfrm>
            <a:off x="1568741" y="1996580"/>
            <a:ext cx="9935871" cy="3914642"/>
          </a:xfrm>
        </p:spPr>
        <p:txBody>
          <a:bodyPr>
            <a:normAutofit lnSpcReduction="10000"/>
          </a:bodyPr>
          <a:lstStyle/>
          <a:p>
            <a:pPr>
              <a:spcBef>
                <a:spcPts val="800"/>
              </a:spcBef>
            </a:pPr>
            <a:r>
              <a:rPr lang="en-US" sz="2200" dirty="0"/>
              <a:t>This resource has been estimated to be many times the conventional reserves of natural gas in the United States.</a:t>
            </a:r>
          </a:p>
          <a:p>
            <a:pPr>
              <a:spcBef>
                <a:spcPts val="800"/>
              </a:spcBef>
            </a:pPr>
            <a:r>
              <a:rPr lang="en-US" sz="2200" dirty="0"/>
              <a:t>Another use for natural gas is in the transportation sector—for cars and trucks.</a:t>
            </a:r>
          </a:p>
          <a:p>
            <a:pPr>
              <a:spcBef>
                <a:spcPts val="800"/>
              </a:spcBef>
            </a:pPr>
            <a:r>
              <a:rPr lang="en-US" sz="2200" dirty="0"/>
              <a:t>The same basic energy-conversion principles apply to gasoline-powered vehicles.</a:t>
            </a:r>
          </a:p>
          <a:p>
            <a:pPr>
              <a:spcBef>
                <a:spcPts val="800"/>
              </a:spcBef>
            </a:pPr>
            <a:r>
              <a:rPr lang="en-US" sz="2200" dirty="0"/>
              <a:t>Electricity generation by natural gas has been expanding in the United States, as of 2020, 38% of all natural gas is used to produce electricity.</a:t>
            </a:r>
          </a:p>
          <a:p>
            <a:pPr>
              <a:spcBef>
                <a:spcPts val="800"/>
              </a:spcBef>
            </a:pPr>
            <a:r>
              <a:rPr lang="en-US" sz="2200" dirty="0"/>
              <a:t>Many of the new gas-fired units are not owned by utilities but instead are part of “co-generation” efforts by independent power producers.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new popularity of natural gas</a:t>
            </a:r>
          </a:p>
        </p:txBody>
      </p:sp>
      <p:sp>
        <p:nvSpPr>
          <p:cNvPr id="3" name="Content Placeholder 2"/>
          <p:cNvSpPr>
            <a:spLocks noGrp="1"/>
          </p:cNvSpPr>
          <p:nvPr>
            <p:ph sz="half" idx="1"/>
          </p:nvPr>
        </p:nvSpPr>
        <p:spPr>
          <a:xfrm>
            <a:off x="1518407" y="1384183"/>
            <a:ext cx="9026554" cy="4742297"/>
          </a:xfrm>
        </p:spPr>
        <p:txBody>
          <a:bodyPr>
            <a:normAutofit/>
          </a:bodyPr>
          <a:lstStyle/>
          <a:p>
            <a:r>
              <a:rPr lang="en-US" sz="2800" dirty="0"/>
              <a:t>Burns clean compared to oil (less polluting)</a:t>
            </a:r>
          </a:p>
          <a:p>
            <a:r>
              <a:rPr lang="en-US" sz="2800" dirty="0"/>
              <a:t>40% less carbon dioxide compared to other fossil fuels</a:t>
            </a:r>
          </a:p>
          <a:p>
            <a:r>
              <a:rPr lang="en-US" sz="2800" dirty="0"/>
              <a:t>has high heating value of 24,000 Btu per pound</a:t>
            </a:r>
          </a:p>
          <a:p>
            <a:r>
              <a:rPr lang="en-US" sz="2800" dirty="0"/>
              <a:t>Inexpensive compared to coal</a:t>
            </a:r>
          </a:p>
          <a:p>
            <a:pPr marL="114300" indent="0">
              <a:buNone/>
            </a:pPr>
            <a:r>
              <a:rPr lang="en-US" sz="2800" i="1" dirty="0"/>
              <a:t>This explain the natural gas raise production ( and the shale gas fracking)</a:t>
            </a:r>
            <a:endParaRPr lang="en-US" sz="2800" dirty="0"/>
          </a:p>
          <a:p>
            <a:endParaRPr lang="en-US" dirty="0"/>
          </a:p>
        </p:txBody>
      </p:sp>
    </p:spTree>
    <p:extLst>
      <p:ext uri="{BB962C8B-B14F-4D97-AF65-F5344CB8AC3E}">
        <p14:creationId xmlns:p14="http://schemas.microsoft.com/office/powerpoint/2010/main" val="2931296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53400" cy="1143000"/>
          </a:xfrm>
        </p:spPr>
        <p:txBody>
          <a:bodyPr/>
          <a:lstStyle/>
          <a:p>
            <a:r>
              <a:rPr lang="en-US" dirty="0"/>
              <a:t>Hydraulic fracturing = “</a:t>
            </a:r>
            <a:r>
              <a:rPr lang="en-US" i="1" dirty="0"/>
              <a:t>Fracking</a:t>
            </a:r>
            <a:r>
              <a:rPr lang="en-US" dirty="0"/>
              <a:t>”</a:t>
            </a:r>
          </a:p>
        </p:txBody>
      </p:sp>
      <p:sp>
        <p:nvSpPr>
          <p:cNvPr id="3" name="Content Placeholder 2"/>
          <p:cNvSpPr>
            <a:spLocks noGrp="1"/>
          </p:cNvSpPr>
          <p:nvPr>
            <p:ph idx="1"/>
          </p:nvPr>
        </p:nvSpPr>
        <p:spPr>
          <a:xfrm>
            <a:off x="1409701" y="1417638"/>
            <a:ext cx="8915400" cy="3777622"/>
          </a:xfrm>
        </p:spPr>
        <p:txBody>
          <a:bodyPr/>
          <a:lstStyle/>
          <a:p>
            <a:r>
              <a:rPr lang="en-US" sz="2000" dirty="0"/>
              <a:t>Hydraulic fracturing, or “fracking”, is the process of drilling and injecting fluid into the ground at a high pressure in order to fracture shale rocks to release natural gas  or oil inside. </a:t>
            </a:r>
          </a:p>
          <a:p>
            <a:r>
              <a:rPr lang="en-US" sz="2000" dirty="0"/>
              <a:t>It takes 1-8 million gallons of water to complete each fracturing job. </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6019800"/>
            <a:ext cx="5710218" cy="553998"/>
          </a:xfrm>
          <a:prstGeom prst="rect">
            <a:avLst/>
          </a:prstGeom>
          <a:noFill/>
        </p:spPr>
        <p:txBody>
          <a:bodyPr wrap="none" rtlCol="0">
            <a:spAutoFit/>
          </a:bodyPr>
          <a:lstStyle/>
          <a:p>
            <a:r>
              <a:rPr lang="en-US" dirty="0"/>
              <a:t> Halliburton </a:t>
            </a:r>
            <a:r>
              <a:rPr lang="en-US" dirty="0" err="1"/>
              <a:t>Frack</a:t>
            </a:r>
            <a:r>
              <a:rPr lang="en-US" dirty="0"/>
              <a:t> Job</a:t>
            </a:r>
          </a:p>
          <a:p>
            <a:r>
              <a:rPr lang="en-US" sz="1200" dirty="0">
                <a:solidFill>
                  <a:srgbClr val="C00000"/>
                </a:solidFill>
              </a:rPr>
              <a:t>http://en.wikipedia.org/wiki/File:Halliburton_Frack_Job_in_the_Bakken.JPG</a:t>
            </a:r>
          </a:p>
        </p:txBody>
      </p:sp>
    </p:spTree>
    <p:extLst>
      <p:ext uri="{BB962C8B-B14F-4D97-AF65-F5344CB8AC3E}">
        <p14:creationId xmlns:p14="http://schemas.microsoft.com/office/powerpoint/2010/main" val="2323064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8305800" cy="1143000"/>
          </a:xfrm>
        </p:spPr>
        <p:txBody>
          <a:bodyPr/>
          <a:lstStyle/>
          <a:p>
            <a:r>
              <a:rPr lang="en-US" dirty="0">
                <a:solidFill>
                  <a:srgbClr val="675E47"/>
                </a:solidFill>
              </a:rPr>
              <a:t>Hydraulic fracturing = “</a:t>
            </a:r>
            <a:r>
              <a:rPr lang="en-US" i="1" dirty="0">
                <a:solidFill>
                  <a:srgbClr val="675E47"/>
                </a:solidFill>
              </a:rPr>
              <a:t>Fracking</a:t>
            </a:r>
            <a:r>
              <a:rPr lang="en-US" dirty="0">
                <a:solidFill>
                  <a:srgbClr val="675E47"/>
                </a:solidFill>
              </a:rPr>
              <a:t>”</a:t>
            </a:r>
            <a:endParaRPr lang="en-US" dirty="0"/>
          </a:p>
        </p:txBody>
      </p:sp>
      <p:sp>
        <p:nvSpPr>
          <p:cNvPr id="3" name="Content Placeholder 2"/>
          <p:cNvSpPr>
            <a:spLocks noGrp="1"/>
          </p:cNvSpPr>
          <p:nvPr>
            <p:ph idx="1"/>
          </p:nvPr>
        </p:nvSpPr>
        <p:spPr>
          <a:xfrm>
            <a:off x="1909704" y="1540189"/>
            <a:ext cx="8915400" cy="3777622"/>
          </a:xfrm>
        </p:spPr>
        <p:txBody>
          <a:bodyPr>
            <a:normAutofit fontScale="92500"/>
          </a:bodyPr>
          <a:lstStyle/>
          <a:p>
            <a:r>
              <a:rPr lang="en-US" sz="2800" dirty="0"/>
              <a:t>The water brought in is mixed with sand and chemicals to create fracking fluid. Approximately 40,000 gallons of chemicals are used per fracturing. </a:t>
            </a:r>
          </a:p>
          <a:p>
            <a:r>
              <a:rPr lang="en-US" sz="2800" dirty="0"/>
              <a:t>During this process, methane gas and toxic chemicals leach out from the system and contaminate nearby groundwater.</a:t>
            </a:r>
          </a:p>
          <a:p>
            <a:r>
              <a:rPr lang="en-US" sz="2800" dirty="0"/>
              <a:t>Methane concentrations are 17x higher in drinking-water wells near fracturing sites than in normal wells. </a:t>
            </a:r>
          </a:p>
          <a:p>
            <a:endParaRPr lang="en-US" dirty="0"/>
          </a:p>
        </p:txBody>
      </p:sp>
    </p:spTree>
    <p:extLst>
      <p:ext uri="{BB962C8B-B14F-4D97-AF65-F5344CB8AC3E}">
        <p14:creationId xmlns:p14="http://schemas.microsoft.com/office/powerpoint/2010/main" val="453300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dirty="0"/>
              <a:t>Hydraulic fracturing = “</a:t>
            </a:r>
            <a:r>
              <a:rPr lang="en-US" i="1" dirty="0"/>
              <a:t>Fracking</a:t>
            </a:r>
            <a:r>
              <a:rPr lang="en-US" dirty="0"/>
              <a:t>”</a:t>
            </a:r>
          </a:p>
        </p:txBody>
      </p:sp>
      <p:sp>
        <p:nvSpPr>
          <p:cNvPr id="3" name="Content Placeholder 2"/>
          <p:cNvSpPr>
            <a:spLocks noGrp="1"/>
          </p:cNvSpPr>
          <p:nvPr>
            <p:ph idx="1"/>
          </p:nvPr>
        </p:nvSpPr>
        <p:spPr>
          <a:xfrm>
            <a:off x="1266738" y="1118530"/>
            <a:ext cx="9899009" cy="5287963"/>
          </a:xfrm>
        </p:spPr>
        <p:txBody>
          <a:bodyPr>
            <a:normAutofit fontScale="70000" lnSpcReduction="20000"/>
          </a:bodyPr>
          <a:lstStyle/>
          <a:p>
            <a:pPr>
              <a:buNone/>
            </a:pPr>
            <a:r>
              <a:rPr lang="en-US" sz="2400" dirty="0"/>
              <a:t>Energy Policy Act (2005) exempts “propping agents” used in fracking from Federal EPA jurisdiction, leaving it up to the States.</a:t>
            </a:r>
          </a:p>
          <a:p>
            <a:pPr>
              <a:buNone/>
            </a:pPr>
            <a:r>
              <a:rPr lang="en-US" sz="2400" dirty="0"/>
              <a:t>Pictured: Hot and cold burning water in Granville Twp, Mifflin Co., PA.</a:t>
            </a:r>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http://cache.gawkerassets.com/assets/images/8/2011/09/methanesinktop.jpg</a:t>
            </a:r>
          </a:p>
        </p:txBody>
      </p:sp>
      <p:pic>
        <p:nvPicPr>
          <p:cNvPr id="1026" name="Picture 2" descr="http://cache.gawkerassets.com/assets/images/8/2011/09/methanesinktop.jpg"/>
          <p:cNvPicPr>
            <a:picLocks noChangeAspect="1" noChangeArrowheads="1"/>
          </p:cNvPicPr>
          <p:nvPr/>
        </p:nvPicPr>
        <p:blipFill>
          <a:blip r:embed="rId2" cstate="print"/>
          <a:srcRect/>
          <a:stretch>
            <a:fillRect/>
          </a:stretch>
        </p:blipFill>
        <p:spPr bwMode="auto">
          <a:xfrm>
            <a:off x="4716710" y="2310469"/>
            <a:ext cx="6096000" cy="3429001"/>
          </a:xfrm>
          <a:prstGeom prst="rect">
            <a:avLst/>
          </a:prstGeom>
          <a:noFill/>
        </p:spPr>
      </p:pic>
    </p:spTree>
    <p:extLst>
      <p:ext uri="{BB962C8B-B14F-4D97-AF65-F5344CB8AC3E}">
        <p14:creationId xmlns:p14="http://schemas.microsoft.com/office/powerpoint/2010/main" val="1653255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Fracking</a:t>
            </a:r>
            <a:r>
              <a:rPr lang="en-US" dirty="0"/>
              <a:t> (shale gas)</a:t>
            </a:r>
          </a:p>
        </p:txBody>
      </p:sp>
      <p:sp>
        <p:nvSpPr>
          <p:cNvPr id="3" name="Content Placeholder 2"/>
          <p:cNvSpPr>
            <a:spLocks noGrp="1"/>
          </p:cNvSpPr>
          <p:nvPr>
            <p:ph idx="1"/>
          </p:nvPr>
        </p:nvSpPr>
        <p:spPr>
          <a:xfrm>
            <a:off x="888898" y="1512426"/>
            <a:ext cx="3886200" cy="4525963"/>
          </a:xfrm>
          <a:noFill/>
          <a:ln>
            <a:noFill/>
          </a:ln>
        </p:spPr>
        <p:txBody>
          <a:bodyPr>
            <a:normAutofit fontScale="92500"/>
          </a:bodyPr>
          <a:lstStyle/>
          <a:p>
            <a:r>
              <a:rPr lang="en-US" sz="2400" dirty="0"/>
              <a:t>Shale gas is natural gas embedded in shale. </a:t>
            </a:r>
          </a:p>
          <a:p>
            <a:r>
              <a:rPr lang="en-US" sz="2400" dirty="0"/>
              <a:t>Shale is naturally not very permeable, so it needs fractures to allow the contained gas to be harvested.</a:t>
            </a:r>
          </a:p>
          <a:p>
            <a:pPr marL="114300" indent="0">
              <a:buNone/>
            </a:pPr>
            <a:endParaRPr lang="en-US" sz="2400" dirty="0"/>
          </a:p>
          <a:p>
            <a:pPr marL="114300" indent="0">
              <a:buNone/>
            </a:pPr>
            <a:r>
              <a:rPr lang="en-US" sz="2400" dirty="0"/>
              <a:t>As of 2013;</a:t>
            </a:r>
          </a:p>
          <a:p>
            <a:pPr marL="114300" indent="0">
              <a:buNone/>
            </a:pPr>
            <a:r>
              <a:rPr lang="en-US" sz="1400" dirty="0">
                <a:solidFill>
                  <a:srgbClr val="C00000"/>
                </a:solidFill>
              </a:rPr>
              <a:t>http://en.wikipedia.org/wiki/Shale_gas</a:t>
            </a:r>
          </a:p>
          <a:p>
            <a:pPr marL="114300" indent="0">
              <a:buNone/>
            </a:pPr>
            <a:r>
              <a:rPr lang="en-US" sz="2400" dirty="0"/>
              <a:t> </a:t>
            </a:r>
          </a:p>
          <a:p>
            <a:pPr>
              <a:buNone/>
            </a:pPr>
            <a:endParaRPr lang="en-US" sz="1400" dirty="0"/>
          </a:p>
          <a:p>
            <a:pPr>
              <a:buNone/>
            </a:pPr>
            <a:endParaRPr lang="en-US" sz="1400" dirty="0"/>
          </a:p>
          <a:p>
            <a:pPr>
              <a:buNone/>
            </a:pPr>
            <a:endParaRPr lang="en-US" sz="1400" dirty="0"/>
          </a:p>
          <a:p>
            <a:pPr>
              <a:buNone/>
            </a:pPr>
            <a:endParaRPr lang="en-US" sz="1400" dirty="0"/>
          </a:p>
        </p:txBody>
      </p:sp>
      <p:pic>
        <p:nvPicPr>
          <p:cNvPr id="4" name="Picture 3">
            <a:extLst>
              <a:ext uri="{FF2B5EF4-FFF2-40B4-BE49-F238E27FC236}">
                <a16:creationId xmlns:a16="http://schemas.microsoft.com/office/drawing/2014/main" id="{ED7CF5A8-2A4A-40D5-9B30-7713F78439FB}"/>
              </a:ext>
            </a:extLst>
          </p:cNvPr>
          <p:cNvPicPr>
            <a:picLocks noChangeAspect="1"/>
          </p:cNvPicPr>
          <p:nvPr/>
        </p:nvPicPr>
        <p:blipFill>
          <a:blip r:embed="rId2"/>
          <a:stretch>
            <a:fillRect/>
          </a:stretch>
        </p:blipFill>
        <p:spPr>
          <a:xfrm>
            <a:off x="5311877" y="1388441"/>
            <a:ext cx="6486542" cy="4723110"/>
          </a:xfrm>
          <a:prstGeom prst="rect">
            <a:avLst/>
          </a:prstGeom>
        </p:spPr>
      </p:pic>
    </p:spTree>
    <p:extLst>
      <p:ext uri="{BB962C8B-B14F-4D97-AF65-F5344CB8AC3E}">
        <p14:creationId xmlns:p14="http://schemas.microsoft.com/office/powerpoint/2010/main" val="12950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61" y="70263"/>
            <a:ext cx="8911687" cy="1280890"/>
          </a:xfrm>
        </p:spPr>
        <p:txBody>
          <a:bodyPr/>
          <a:lstStyle/>
          <a:p>
            <a:r>
              <a:rPr lang="en-US" sz="4000" dirty="0"/>
              <a:t>Other, unconventional oil sources: </a:t>
            </a:r>
          </a:p>
        </p:txBody>
      </p:sp>
      <p:sp>
        <p:nvSpPr>
          <p:cNvPr id="3" name="Content Placeholder 2"/>
          <p:cNvSpPr>
            <a:spLocks noGrp="1"/>
          </p:cNvSpPr>
          <p:nvPr>
            <p:ph idx="1"/>
          </p:nvPr>
        </p:nvSpPr>
        <p:spPr>
          <a:xfrm>
            <a:off x="858116" y="1198091"/>
            <a:ext cx="7317533" cy="5105400"/>
          </a:xfrm>
        </p:spPr>
        <p:txBody>
          <a:bodyPr/>
          <a:lstStyle/>
          <a:p>
            <a:r>
              <a:rPr lang="en-US" sz="2000" b="1" dirty="0"/>
              <a:t>Methane </a:t>
            </a:r>
            <a:r>
              <a:rPr lang="en-US" sz="2000" b="1" dirty="0" err="1"/>
              <a:t>clathrate</a:t>
            </a:r>
            <a:r>
              <a:rPr lang="en-US" sz="2000" dirty="0"/>
              <a:t> (</a:t>
            </a:r>
            <a:r>
              <a:rPr lang="en-US" sz="2000" dirty="0">
                <a:latin typeface="Times New Roman"/>
              </a:rPr>
              <a:t>CH</a:t>
            </a:r>
            <a:r>
              <a:rPr lang="en-US" sz="800" dirty="0">
                <a:latin typeface="Times New Roman"/>
              </a:rPr>
              <a:t>4</a:t>
            </a:r>
            <a:r>
              <a:rPr lang="en-US" sz="2000" dirty="0">
                <a:latin typeface="ChemBats2"/>
              </a:rPr>
              <a:t>.</a:t>
            </a:r>
            <a:r>
              <a:rPr lang="en-US" sz="2000" i="1" dirty="0">
                <a:latin typeface="Times New Roman"/>
              </a:rPr>
              <a:t>5.75</a:t>
            </a:r>
            <a:r>
              <a:rPr lang="en-US" sz="2000" dirty="0">
                <a:latin typeface="Times New Roman"/>
              </a:rPr>
              <a:t>H</a:t>
            </a:r>
            <a:r>
              <a:rPr lang="en-US" sz="800" dirty="0">
                <a:latin typeface="Times New Roman"/>
              </a:rPr>
              <a:t>2</a:t>
            </a:r>
            <a:r>
              <a:rPr lang="en-US" sz="2000" dirty="0">
                <a:latin typeface="Times New Roman"/>
              </a:rPr>
              <a:t>O</a:t>
            </a:r>
            <a:r>
              <a:rPr lang="en-US" sz="2000" dirty="0"/>
              <a:t>), also called </a:t>
            </a:r>
            <a:r>
              <a:rPr lang="en-US" sz="2000" b="1" dirty="0"/>
              <a:t>methane hydrate</a:t>
            </a:r>
            <a:r>
              <a:rPr lang="en-US" sz="2000" dirty="0"/>
              <a:t>, </a:t>
            </a:r>
            <a:r>
              <a:rPr lang="en-US" sz="2000" b="1" dirty="0" err="1"/>
              <a:t>hydromethane</a:t>
            </a:r>
            <a:r>
              <a:rPr lang="en-US" sz="2000" dirty="0"/>
              <a:t>, </a:t>
            </a:r>
            <a:r>
              <a:rPr lang="en-US" sz="2000" b="1" dirty="0"/>
              <a:t>methane ice</a:t>
            </a:r>
            <a:r>
              <a:rPr lang="en-US" sz="2000" dirty="0"/>
              <a:t>, </a:t>
            </a:r>
            <a:r>
              <a:rPr lang="en-US" sz="2000" b="1" dirty="0"/>
              <a:t>fire ice</a:t>
            </a:r>
            <a:r>
              <a:rPr lang="en-US" sz="2000" dirty="0"/>
              <a:t>, </a:t>
            </a:r>
            <a:r>
              <a:rPr lang="en-US" sz="2000" b="1" dirty="0"/>
              <a:t>natural gas hydrate</a:t>
            </a:r>
            <a:r>
              <a:rPr lang="en-US" sz="2000" dirty="0"/>
              <a:t>, or </a:t>
            </a:r>
            <a:r>
              <a:rPr lang="en-US" sz="2000" b="1" dirty="0"/>
              <a:t>gas hydrate</a:t>
            </a:r>
            <a:r>
              <a:rPr lang="en-US" sz="2000" dirty="0"/>
              <a:t>, is a solid </a:t>
            </a:r>
            <a:r>
              <a:rPr lang="en-US" sz="2000" dirty="0" err="1"/>
              <a:t>clathrate</a:t>
            </a:r>
            <a:r>
              <a:rPr lang="en-US" sz="2000" dirty="0"/>
              <a:t> compound (more specifically, a </a:t>
            </a:r>
            <a:r>
              <a:rPr lang="en-US" sz="2000" dirty="0" err="1"/>
              <a:t>clathrate</a:t>
            </a:r>
            <a:r>
              <a:rPr lang="en-US" sz="2000" dirty="0"/>
              <a:t> hydrate) in which a large amount of methane is trapped within a crystal structure of water, forming a solid similar to ice.</a:t>
            </a:r>
            <a:r>
              <a:rPr lang="en-US" sz="2000" baseline="30000" dirty="0"/>
              <a:t> </a:t>
            </a:r>
            <a:r>
              <a:rPr lang="en-US" sz="2000" dirty="0"/>
              <a:t> </a:t>
            </a:r>
            <a:endParaRPr lang="en-US" sz="2000" baseline="30000" dirty="0"/>
          </a:p>
          <a:p>
            <a:r>
              <a:rPr lang="en-US" sz="2000" dirty="0"/>
              <a:t>The sedimentary methane hydrate reservoir probably contains 2–10 times the currently known reserves of conventional natural gas, as of 2013.</a:t>
            </a:r>
          </a:p>
        </p:txBody>
      </p:sp>
      <p:pic>
        <p:nvPicPr>
          <p:cNvPr id="13314" name="Picture 2" descr="Methane hydrate flaming snow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904999"/>
            <a:ext cx="2532784" cy="2971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29500" y="5057685"/>
            <a:ext cx="3733800" cy="954107"/>
          </a:xfrm>
          <a:prstGeom prst="rect">
            <a:avLst/>
          </a:prstGeom>
        </p:spPr>
        <p:txBody>
          <a:bodyPr wrap="square">
            <a:spAutoFit/>
          </a:bodyPr>
          <a:lstStyle/>
          <a:p>
            <a:r>
              <a:rPr lang="en-US" sz="1400" dirty="0">
                <a:hlinkClick r:id="rId3"/>
              </a:rPr>
              <a:t>http://en.wikipedia.org/wiki/Methane_clathrate</a:t>
            </a:r>
            <a:r>
              <a:rPr lang="en-US" sz="1400" dirty="0"/>
              <a:t>Image: </a:t>
            </a:r>
            <a:r>
              <a:rPr lang="en-US" sz="1400" dirty="0">
                <a:hlinkClick r:id="rId4"/>
              </a:rPr>
              <a:t>http://www.chm.bris.ac.uk/motm/methane/methaneh.htm</a:t>
            </a:r>
            <a:endParaRPr lang="en-US" sz="1400" dirty="0"/>
          </a:p>
        </p:txBody>
      </p:sp>
      <p:pic>
        <p:nvPicPr>
          <p:cNvPr id="12290" name="Picture 2" descr="File:Gashydrat mit Struktur.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4876800"/>
            <a:ext cx="2286000" cy="1845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07025" y="6423613"/>
            <a:ext cx="6805068" cy="276999"/>
          </a:xfrm>
          <a:prstGeom prst="rect">
            <a:avLst/>
          </a:prstGeom>
          <a:noFill/>
        </p:spPr>
        <p:txBody>
          <a:bodyPr wrap="none" rtlCol="0">
            <a:spAutoFit/>
          </a:bodyPr>
          <a:lstStyle/>
          <a:p>
            <a:r>
              <a:rPr lang="en-US" sz="1200" b="1" dirty="0"/>
              <a:t>(methane </a:t>
            </a:r>
            <a:r>
              <a:rPr lang="en-US" sz="1200" b="1" dirty="0" err="1"/>
              <a:t>clathrate</a:t>
            </a:r>
            <a:r>
              <a:rPr lang="en-US" sz="1200" b="1" dirty="0"/>
              <a:t>) block embedded in the sediment of hydrate ridge, off Oregon, USA</a:t>
            </a:r>
          </a:p>
        </p:txBody>
      </p:sp>
    </p:spTree>
    <p:extLst>
      <p:ext uri="{BB962C8B-B14F-4D97-AF65-F5344CB8AC3E}">
        <p14:creationId xmlns:p14="http://schemas.microsoft.com/office/powerpoint/2010/main" val="4009881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8745" y="1296956"/>
            <a:ext cx="9437947" cy="5243804"/>
          </a:xfrm>
        </p:spPr>
        <p:txBody>
          <a:bodyPr/>
          <a:lstStyle/>
          <a:p>
            <a:pPr marL="0" indent="0">
              <a:spcAft>
                <a:spcPts val="4000"/>
              </a:spcAft>
              <a:buNone/>
            </a:pPr>
            <a:r>
              <a:rPr lang="en-US" dirty="0"/>
              <a:t>What are gas hydrates? In which part of the ocean do methane hydrates occur?</a:t>
            </a:r>
          </a:p>
          <a:p>
            <a:pPr marL="0">
              <a:buNone/>
            </a:pPr>
            <a:r>
              <a:rPr lang="en-US" dirty="0"/>
              <a:t>Answer: Gas hydrates are also significant unexploited sources of natural gas. These hydrates consist of methane trapped within the crystal structure of frozen water. The gas is released when the ice melts; the volume released is about 150 times larger than the volume of the original hydrate. Methane hydrates occur in sediments in parts of the ocean where temperatures are near 0°C; they have also been discovered in the permafrost of the Arctic.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347" y="1259633"/>
            <a:ext cx="9255967" cy="5234473"/>
          </a:xfrm>
        </p:spPr>
        <p:txBody>
          <a:bodyPr/>
          <a:lstStyle/>
          <a:p>
            <a:pPr marL="0" indent="0">
              <a:spcAft>
                <a:spcPts val="4000"/>
              </a:spcAft>
              <a:buNone/>
            </a:pPr>
            <a:r>
              <a:rPr lang="en-US" dirty="0"/>
              <a:t>What is the difference between the liquefaction and gasification processes?</a:t>
            </a:r>
          </a:p>
          <a:p>
            <a:pPr>
              <a:buNone/>
            </a:pPr>
            <a:r>
              <a:rPr lang="en-US" dirty="0"/>
              <a:t>Answer: </a:t>
            </a:r>
          </a:p>
          <a:p>
            <a:pPr marL="0">
              <a:buNone/>
            </a:pPr>
            <a:r>
              <a:rPr lang="en-US" dirty="0"/>
              <a:t>The conversion of coal into oil, or </a:t>
            </a:r>
            <a:r>
              <a:rPr lang="en-US" dirty="0" err="1"/>
              <a:t>syncrude</a:t>
            </a:r>
            <a:r>
              <a:rPr lang="en-US" dirty="0"/>
              <a:t>, is called liquefaction. As in gasification, the basic process involves heating of coal in the presence of hydrogen and separating the gases and liquids produced in the reaction.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dirty="0"/>
              <a:t>Worked problems: combustion</a:t>
            </a:r>
          </a:p>
        </p:txBody>
      </p:sp>
      <p:sp>
        <p:nvSpPr>
          <p:cNvPr id="6" name="Content Placeholder 5"/>
          <p:cNvSpPr>
            <a:spLocks noGrp="1"/>
          </p:cNvSpPr>
          <p:nvPr>
            <p:ph idx="1"/>
          </p:nvPr>
        </p:nvSpPr>
        <p:spPr>
          <a:xfrm>
            <a:off x="1063689" y="990600"/>
            <a:ext cx="10543592" cy="5281434"/>
          </a:xfrm>
        </p:spPr>
        <p:txBody>
          <a:bodyPr>
            <a:normAutofit fontScale="92500" lnSpcReduction="20000"/>
          </a:bodyPr>
          <a:lstStyle/>
          <a:p>
            <a:pPr marL="0" indent="0">
              <a:buNone/>
            </a:pPr>
            <a:r>
              <a:rPr lang="en-US" sz="2600" dirty="0"/>
              <a:t>How much oxygen do you need to burn octane, C</a:t>
            </a:r>
            <a:r>
              <a:rPr lang="en-US" sz="2600" baseline="-25000" dirty="0"/>
              <a:t>8</a:t>
            </a:r>
            <a:r>
              <a:rPr lang="en-US" sz="2600" dirty="0"/>
              <a:t>H</a:t>
            </a:r>
            <a:r>
              <a:rPr lang="en-US" sz="2600" baseline="-25000" dirty="0"/>
              <a:t>18</a:t>
            </a:r>
            <a:r>
              <a:rPr lang="en-US" sz="2600" dirty="0"/>
              <a:t>, a principal ingredient of gasoline?</a:t>
            </a:r>
          </a:p>
          <a:p>
            <a:pPr marL="0" indent="0">
              <a:buNone/>
            </a:pPr>
            <a:endParaRPr lang="en-US" dirty="0"/>
          </a:p>
          <a:p>
            <a:pPr marL="0" indent="0">
              <a:buNone/>
            </a:pPr>
            <a:r>
              <a:rPr lang="en-US" dirty="0"/>
              <a:t>Again, you can either produce carbon dioxide [CO</a:t>
            </a:r>
            <a:r>
              <a:rPr lang="en-US" baseline="-25000" dirty="0"/>
              <a:t>2</a:t>
            </a:r>
            <a:r>
              <a:rPr lang="en-US" dirty="0"/>
              <a:t>], or poisonous carbon monoxide [CO].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So, to produce carbon monoxide, only 8.5 molecules of oxygen are needed for each molecule of octane, while if there are 12.5 molecules or more, carbon dioxide [CO</a:t>
            </a:r>
            <a:r>
              <a:rPr lang="en-US" baseline="-25000" dirty="0"/>
              <a:t>2</a:t>
            </a:r>
            <a:r>
              <a:rPr lang="en-US" dirty="0"/>
              <a:t>] will be produced.</a:t>
            </a:r>
          </a:p>
        </p:txBody>
      </p:sp>
      <p:graphicFrame>
        <p:nvGraphicFramePr>
          <p:cNvPr id="8" name="Object 7"/>
          <p:cNvGraphicFramePr>
            <a:graphicFrameLocks noChangeAspect="1"/>
          </p:cNvGraphicFramePr>
          <p:nvPr>
            <p:extLst>
              <p:ext uri="{D42A27DB-BD31-4B8C-83A1-F6EECF244321}">
                <p14:modId xmlns:p14="http://schemas.microsoft.com/office/powerpoint/2010/main" val="3266519851"/>
              </p:ext>
            </p:extLst>
          </p:nvPr>
        </p:nvGraphicFramePr>
        <p:xfrm>
          <a:off x="1688841" y="2598576"/>
          <a:ext cx="6462585" cy="2362200"/>
        </p:xfrm>
        <a:graphic>
          <a:graphicData uri="http://schemas.openxmlformats.org/presentationml/2006/ole">
            <mc:AlternateContent xmlns:mc="http://schemas.openxmlformats.org/markup-compatibility/2006">
              <mc:Choice xmlns:v="urn:schemas-microsoft-com:vml" Requires="v">
                <p:oleObj name="Equation" r:id="rId2" imgW="4343400" imgH="1587240" progId="Equation.3">
                  <p:embed/>
                </p:oleObj>
              </mc:Choice>
              <mc:Fallback>
                <p:oleObj name="Equation" r:id="rId2" imgW="4343400" imgH="1587240" progId="Equation.3">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841" y="2598576"/>
                        <a:ext cx="6462585"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33" name="Picture 5" descr="C:\Users\dkoon\AppData\Local\Microsoft\Windows\Temporary Internet Files\Content.IE5\W2AKJ37Z\MC9000302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1" y="2290267"/>
            <a:ext cx="1735531" cy="166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1" y="306333"/>
            <a:ext cx="8911687" cy="1280890"/>
          </a:xfrm>
        </p:spPr>
        <p:txBody>
          <a:bodyPr/>
          <a:lstStyle/>
          <a:p>
            <a:r>
              <a:rPr lang="en-US" dirty="0"/>
              <a:t>Photovoltaics and Moore’s Law</a:t>
            </a:r>
          </a:p>
        </p:txBody>
      </p:sp>
      <p:sp>
        <p:nvSpPr>
          <p:cNvPr id="3" name="Content Placeholder 2"/>
          <p:cNvSpPr>
            <a:spLocks noGrp="1"/>
          </p:cNvSpPr>
          <p:nvPr>
            <p:ph idx="1"/>
          </p:nvPr>
        </p:nvSpPr>
        <p:spPr>
          <a:xfrm>
            <a:off x="2287208" y="2704051"/>
            <a:ext cx="8915400" cy="3777622"/>
          </a:xfrm>
        </p:spPr>
        <p:txBody>
          <a:bodyPr>
            <a:normAutofit fontScale="32500" lnSpcReduction="2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4000" dirty="0"/>
              <a:t>Image: http://blogs.scientificamerican.com/media/inline/blog/Image/naam-solar-moore_s-law-5.jpg</a:t>
            </a:r>
          </a:p>
        </p:txBody>
      </p:sp>
      <p:pic>
        <p:nvPicPr>
          <p:cNvPr id="34818" name="Picture 2" descr="http://blogs.scientificamerican.com/media/inline/blog/Image/naam-solar-moore_s-law-5.jpg"/>
          <p:cNvPicPr>
            <a:picLocks noChangeAspect="1" noChangeArrowheads="1"/>
          </p:cNvPicPr>
          <p:nvPr/>
        </p:nvPicPr>
        <p:blipFill>
          <a:blip r:embed="rId2" cstate="print"/>
          <a:srcRect/>
          <a:stretch>
            <a:fillRect/>
          </a:stretch>
        </p:blipFill>
        <p:spPr bwMode="auto">
          <a:xfrm>
            <a:off x="918112" y="1373760"/>
            <a:ext cx="6804055" cy="4419600"/>
          </a:xfrm>
          <a:prstGeom prst="rect">
            <a:avLst/>
          </a:prstGeom>
          <a:noFill/>
        </p:spPr>
      </p:pic>
      <p:sp>
        <p:nvSpPr>
          <p:cNvPr id="4" name="TextBox 3">
            <a:extLst>
              <a:ext uri="{FF2B5EF4-FFF2-40B4-BE49-F238E27FC236}">
                <a16:creationId xmlns:a16="http://schemas.microsoft.com/office/drawing/2014/main" id="{9B8A0E1E-2364-4FCF-BB5B-949D2F433147}"/>
              </a:ext>
            </a:extLst>
          </p:cNvPr>
          <p:cNvSpPr txBox="1"/>
          <p:nvPr/>
        </p:nvSpPr>
        <p:spPr>
          <a:xfrm>
            <a:off x="8210938" y="1922106"/>
            <a:ext cx="3620277" cy="2749471"/>
          </a:xfrm>
          <a:prstGeom prst="rect">
            <a:avLst/>
          </a:prstGeom>
          <a:noFill/>
        </p:spPr>
        <p:txBody>
          <a:bodyPr wrap="square" rtlCol="0">
            <a:spAutoFit/>
          </a:bodyPr>
          <a:lstStyle/>
          <a:p>
            <a:pPr lvl="0" defTabSz="457200">
              <a:spcBef>
                <a:spcPts val="1000"/>
              </a:spcBef>
              <a:buClr>
                <a:srgbClr val="E78712"/>
              </a:buClr>
            </a:pPr>
            <a:r>
              <a:rPr lang="en-US" sz="2600" dirty="0">
                <a:solidFill>
                  <a:prstClr val="black">
                    <a:lumMod val="75000"/>
                    <a:lumOff val="25000"/>
                  </a:prstClr>
                </a:solidFill>
              </a:rPr>
              <a:t>Moore’s Law:</a:t>
            </a:r>
          </a:p>
          <a:p>
            <a:pPr marL="342900" lvl="0" indent="-342900" defTabSz="457200">
              <a:spcBef>
                <a:spcPts val="1000"/>
              </a:spcBef>
              <a:buClr>
                <a:srgbClr val="E78712"/>
              </a:buClr>
              <a:buFont typeface="Wingdings 3" charset="2"/>
              <a:buChar char=""/>
            </a:pPr>
            <a:r>
              <a:rPr lang="en-US" sz="2600" dirty="0">
                <a:solidFill>
                  <a:prstClr val="black">
                    <a:lumMod val="75000"/>
                    <a:lumOff val="25000"/>
                  </a:prstClr>
                </a:solidFill>
              </a:rPr>
              <a:t>Production increases 10x every 10yr or so.</a:t>
            </a:r>
          </a:p>
          <a:p>
            <a:pPr marL="342900" lvl="0" indent="-342900" defTabSz="457200">
              <a:spcBef>
                <a:spcPts val="1000"/>
              </a:spcBef>
              <a:buClr>
                <a:srgbClr val="E78712"/>
              </a:buClr>
              <a:buFont typeface="Wingdings 3" charset="2"/>
              <a:buChar char=""/>
            </a:pPr>
            <a:r>
              <a:rPr lang="en-US" sz="2600" dirty="0">
                <a:solidFill>
                  <a:prstClr val="black">
                    <a:lumMod val="75000"/>
                    <a:lumOff val="25000"/>
                  </a:prstClr>
                </a:solidFill>
              </a:rPr>
              <a:t>Price drops 10x every 20-30 </a:t>
            </a:r>
            <a:r>
              <a:rPr lang="en-US" sz="2600" dirty="0" err="1">
                <a:solidFill>
                  <a:prstClr val="black">
                    <a:lumMod val="75000"/>
                    <a:lumOff val="25000"/>
                  </a:prstClr>
                </a:solidFill>
              </a:rPr>
              <a:t>yr</a:t>
            </a:r>
            <a:endParaRPr lang="en-US" sz="2600" dirty="0">
              <a:solidFill>
                <a:prstClr val="black">
                  <a:lumMod val="75000"/>
                  <a:lumOff val="25000"/>
                </a:prstClr>
              </a:solidFill>
            </a:endParaRPr>
          </a:p>
        </p:txBody>
      </p:sp>
    </p:spTree>
    <p:extLst>
      <p:ext uri="{BB962C8B-B14F-4D97-AF65-F5344CB8AC3E}">
        <p14:creationId xmlns:p14="http://schemas.microsoft.com/office/powerpoint/2010/main" val="363049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086" y="240618"/>
            <a:ext cx="9294275" cy="1280890"/>
          </a:xfrm>
        </p:spPr>
        <p:txBody>
          <a:bodyPr/>
          <a:lstStyle/>
          <a:p>
            <a:r>
              <a:rPr lang="en-US" dirty="0" err="1"/>
              <a:t>Photovoltaics</a:t>
            </a:r>
            <a:r>
              <a:rPr lang="en-US" dirty="0"/>
              <a:t>, cost</a:t>
            </a:r>
          </a:p>
        </p:txBody>
      </p:sp>
      <p:sp>
        <p:nvSpPr>
          <p:cNvPr id="3" name="Content Placeholder 2"/>
          <p:cNvSpPr>
            <a:spLocks noGrp="1"/>
          </p:cNvSpPr>
          <p:nvPr>
            <p:ph idx="1"/>
          </p:nvPr>
        </p:nvSpPr>
        <p:spPr>
          <a:xfrm>
            <a:off x="1981200" y="1600200"/>
            <a:ext cx="7620000" cy="5181600"/>
          </a:xfrm>
        </p:spPr>
        <p:txBody>
          <a:bodyPr>
            <a:normAutofit fontScale="70000" lnSpcReduction="2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http://1.bp.blogspot.com/-kAwqHkCzTCE/TeK8SrymA3I/AAAAAAAABbU/tQ0nY3he0BE/s1600/PV-curve-IPCC.gif</a:t>
            </a:r>
          </a:p>
        </p:txBody>
      </p:sp>
      <p:pic>
        <p:nvPicPr>
          <p:cNvPr id="1026" name="Picture 2" descr="http://1.bp.blogspot.com/-kAwqHkCzTCE/TeK8SrymA3I/AAAAAAAABbU/tQ0nY3he0BE/s1600/PV-curve-IPCC.gif"/>
          <p:cNvPicPr>
            <a:picLocks noChangeAspect="1" noChangeArrowheads="1"/>
          </p:cNvPicPr>
          <p:nvPr/>
        </p:nvPicPr>
        <p:blipFill>
          <a:blip r:embed="rId2" cstate="print"/>
          <a:srcRect/>
          <a:stretch>
            <a:fillRect/>
          </a:stretch>
        </p:blipFill>
        <p:spPr bwMode="auto">
          <a:xfrm>
            <a:off x="1420483" y="1316030"/>
            <a:ext cx="6388100" cy="4791075"/>
          </a:xfrm>
          <a:prstGeom prst="rect">
            <a:avLst/>
          </a:prstGeom>
          <a:noFill/>
        </p:spPr>
      </p:pic>
    </p:spTree>
    <p:extLst>
      <p:ext uri="{BB962C8B-B14F-4D97-AF65-F5344CB8AC3E}">
        <p14:creationId xmlns:p14="http://schemas.microsoft.com/office/powerpoint/2010/main" val="273832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195" y="87215"/>
            <a:ext cx="8911687" cy="859563"/>
          </a:xfrm>
        </p:spPr>
        <p:txBody>
          <a:bodyPr/>
          <a:lstStyle/>
          <a:p>
            <a:r>
              <a:rPr lang="en-US" dirty="0"/>
              <a:t>PV cell production in the world</a:t>
            </a:r>
          </a:p>
        </p:txBody>
      </p:sp>
      <p:pic>
        <p:nvPicPr>
          <p:cNvPr id="5" name="Content Placeholder 4">
            <a:extLst>
              <a:ext uri="{FF2B5EF4-FFF2-40B4-BE49-F238E27FC236}">
                <a16:creationId xmlns:a16="http://schemas.microsoft.com/office/drawing/2014/main" id="{0A791664-18B9-452A-8788-6BC34EC5E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3256" y="1186442"/>
            <a:ext cx="5058744" cy="3778250"/>
          </a:xfrm>
        </p:spPr>
      </p:pic>
      <p:sp>
        <p:nvSpPr>
          <p:cNvPr id="6" name="TextBox 5">
            <a:extLst>
              <a:ext uri="{FF2B5EF4-FFF2-40B4-BE49-F238E27FC236}">
                <a16:creationId xmlns:a16="http://schemas.microsoft.com/office/drawing/2014/main" id="{B1AABE16-335E-4081-A1FF-3CAA1381D06A}"/>
              </a:ext>
            </a:extLst>
          </p:cNvPr>
          <p:cNvSpPr txBox="1"/>
          <p:nvPr/>
        </p:nvSpPr>
        <p:spPr>
          <a:xfrm>
            <a:off x="696285" y="1367407"/>
            <a:ext cx="6224631"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t>The application of solar photovoltaics is growing rapidly and the worldwide installed capacity reached one terawatt in April 2022. </a:t>
            </a:r>
          </a:p>
          <a:p>
            <a:pPr marL="285750" indent="-285750">
              <a:buFont typeface="Wingdings" panose="05000000000000000000" pitchFamily="2" charset="2"/>
              <a:buChar char="Ø"/>
            </a:pPr>
            <a:r>
              <a:rPr lang="en-US" dirty="0"/>
              <a:t>The total power output of the world's PV capacity in a calendar year is now beyond 500 </a:t>
            </a:r>
            <a:r>
              <a:rPr lang="en-US" dirty="0" err="1"/>
              <a:t>TWh</a:t>
            </a:r>
            <a:r>
              <a:rPr lang="en-US" dirty="0"/>
              <a:t> of electricity. This represents 2% of worldwide electricity demand. More than 100 countries, such as Brazil and India, use solar PV.</a:t>
            </a:r>
          </a:p>
          <a:p>
            <a:pPr marL="285750" indent="-285750">
              <a:buFont typeface="Wingdings" panose="05000000000000000000" pitchFamily="2" charset="2"/>
              <a:buChar char="Ø"/>
            </a:pPr>
            <a:r>
              <a:rPr lang="en-US" dirty="0"/>
              <a:t>China is followed by the United States and Japan, while installations in Germany, once the world's largest producer, have been slowing down.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Honduras generated the highest percentage of its energy from solar in 2019, 14.8%</a:t>
            </a:r>
          </a:p>
        </p:txBody>
      </p:sp>
    </p:spTree>
    <p:extLst>
      <p:ext uri="{BB962C8B-B14F-4D97-AF65-F5344CB8AC3E}">
        <p14:creationId xmlns:p14="http://schemas.microsoft.com/office/powerpoint/2010/main" val="2253588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1251</TotalTime>
  <Words>5420</Words>
  <Application>Microsoft Office PowerPoint</Application>
  <PresentationFormat>Widescreen</PresentationFormat>
  <Paragraphs>689</Paragraphs>
  <Slides>69</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2" baseType="lpstr">
      <vt:lpstr>Aptos</vt:lpstr>
      <vt:lpstr>Arial</vt:lpstr>
      <vt:lpstr>Calibri</vt:lpstr>
      <vt:lpstr>Century Gothic</vt:lpstr>
      <vt:lpstr>ChemBats2</vt:lpstr>
      <vt:lpstr>Symbol</vt:lpstr>
      <vt:lpstr>Times New Roman</vt:lpstr>
      <vt:lpstr>times-roman</vt:lpstr>
      <vt:lpstr>Wingdings</vt:lpstr>
      <vt:lpstr>Wingdings 3</vt:lpstr>
      <vt:lpstr>Work Sans</vt:lpstr>
      <vt:lpstr>Wisp</vt:lpstr>
      <vt:lpstr>Equation</vt:lpstr>
      <vt:lpstr>Chapter 8: Energy from Fossil Fuels </vt:lpstr>
      <vt:lpstr>The photovoltaic effect</vt:lpstr>
      <vt:lpstr>Materials science in a nutshell</vt:lpstr>
      <vt:lpstr>Semiconductors</vt:lpstr>
      <vt:lpstr>Photovoltaic effect</vt:lpstr>
      <vt:lpstr>Energy conversion efficiencies, photovoltaics</vt:lpstr>
      <vt:lpstr>Photovoltaics and Moore’s Law</vt:lpstr>
      <vt:lpstr>Photovoltaics, cost</vt:lpstr>
      <vt:lpstr>PV cell production in the world</vt:lpstr>
      <vt:lpstr>World Solar Challenge</vt:lpstr>
      <vt:lpstr>Solar races</vt:lpstr>
      <vt:lpstr>Worked Problem</vt:lpstr>
      <vt:lpstr>Photovoltaic application: The Mars Rover</vt:lpstr>
      <vt:lpstr>Question</vt:lpstr>
      <vt:lpstr>Question</vt:lpstr>
      <vt:lpstr>Question</vt:lpstr>
      <vt:lpstr>Chapter 8: Energy from Fossil Fuels</vt:lpstr>
      <vt:lpstr>Resource Terminology</vt:lpstr>
      <vt:lpstr>Resource Terminology</vt:lpstr>
      <vt:lpstr>Fossil  Fuels</vt:lpstr>
      <vt:lpstr>Coal: An Abundant Resource </vt:lpstr>
      <vt:lpstr>Recoverable coal: where is it?</vt:lpstr>
      <vt:lpstr>Types of Coal</vt:lpstr>
      <vt:lpstr>Types of Coal</vt:lpstr>
      <vt:lpstr>US Coal deposits</vt:lpstr>
      <vt:lpstr>Coal Production and Consumption Patterns</vt:lpstr>
      <vt:lpstr>Strip Mining</vt:lpstr>
      <vt:lpstr>Constraints to Coal Supply and Demand</vt:lpstr>
      <vt:lpstr>Coal</vt:lpstr>
      <vt:lpstr>Coal, chemically</vt:lpstr>
      <vt:lpstr>Carbon structure</vt:lpstr>
      <vt:lpstr>From biomass to coal</vt:lpstr>
      <vt:lpstr>Peat &amp; Lignite</vt:lpstr>
      <vt:lpstr>Sub-bituminous, Bituminous, Anthracite</vt:lpstr>
      <vt:lpstr>Coal</vt:lpstr>
      <vt:lpstr>Synthetic Oil and Gas from Coal</vt:lpstr>
      <vt:lpstr>Oil Shale and Tar Sands</vt:lpstr>
      <vt:lpstr>Oil sands, shales</vt:lpstr>
      <vt:lpstr>Oil sands</vt:lpstr>
      <vt:lpstr>Oil shale</vt:lpstr>
      <vt:lpstr>Worked problems</vt:lpstr>
      <vt:lpstr>Worked problems</vt:lpstr>
      <vt:lpstr>Worked problems</vt:lpstr>
      <vt:lpstr>Worked problems</vt:lpstr>
      <vt:lpstr>Hydrocarbons</vt:lpstr>
      <vt:lpstr>The alkanes: a class of hydrocarbons</vt:lpstr>
      <vt:lpstr>Melting points of the Alkanes</vt:lpstr>
      <vt:lpstr>Petroleum</vt:lpstr>
      <vt:lpstr>Petroleum</vt:lpstr>
      <vt:lpstr>Petroleum</vt:lpstr>
      <vt:lpstr>Petroleum</vt:lpstr>
      <vt:lpstr>     typical petroleum trap</vt:lpstr>
      <vt:lpstr>Worked problems</vt:lpstr>
      <vt:lpstr>PowerPoint Presentation</vt:lpstr>
      <vt:lpstr>Worked problems</vt:lpstr>
      <vt:lpstr>Octane</vt:lpstr>
      <vt:lpstr>Natural Gas</vt:lpstr>
      <vt:lpstr>Natural Gas</vt:lpstr>
      <vt:lpstr>Natural Gas</vt:lpstr>
      <vt:lpstr>Natural Gas</vt:lpstr>
      <vt:lpstr>The new popularity of natural gas</vt:lpstr>
      <vt:lpstr>Hydraulic fracturing = “Fracking”</vt:lpstr>
      <vt:lpstr>Hydraulic fracturing = “Fracking”</vt:lpstr>
      <vt:lpstr>Hydraulic fracturing = “Fracking”</vt:lpstr>
      <vt:lpstr>Fracking (shale gas)</vt:lpstr>
      <vt:lpstr>Other, unconventional oil sources: </vt:lpstr>
      <vt:lpstr>PowerPoint Presentation</vt:lpstr>
      <vt:lpstr>PowerPoint Presentation</vt:lpstr>
      <vt:lpstr>Worked problems: combustion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8-Chapter 9</dc:title>
  <dc:creator>Fatima</dc:creator>
  <cp:lastModifiedBy>Amir, Fatima Zohra</cp:lastModifiedBy>
  <cp:revision>48</cp:revision>
  <cp:lastPrinted>2025-10-04T22:35:59Z</cp:lastPrinted>
  <dcterms:created xsi:type="dcterms:W3CDTF">2025-09-28T17:15:37Z</dcterms:created>
  <dcterms:modified xsi:type="dcterms:W3CDTF">2025-10-07T12:31:20Z</dcterms:modified>
</cp:coreProperties>
</file>