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63"/>
  </p:notesMasterIdLst>
  <p:sldIdLst>
    <p:sldId id="256" r:id="rId2"/>
    <p:sldId id="378" r:id="rId3"/>
    <p:sldId id="361" r:id="rId4"/>
    <p:sldId id="362" r:id="rId5"/>
    <p:sldId id="281" r:id="rId6"/>
    <p:sldId id="377" r:id="rId7"/>
    <p:sldId id="274" r:id="rId8"/>
    <p:sldId id="363" r:id="rId9"/>
    <p:sldId id="262" r:id="rId10"/>
    <p:sldId id="282" r:id="rId11"/>
    <p:sldId id="264" r:id="rId12"/>
    <p:sldId id="283" r:id="rId13"/>
    <p:sldId id="364" r:id="rId14"/>
    <p:sldId id="365" r:id="rId15"/>
    <p:sldId id="366" r:id="rId16"/>
    <p:sldId id="269" r:id="rId17"/>
    <p:sldId id="270" r:id="rId18"/>
    <p:sldId id="271" r:id="rId19"/>
    <p:sldId id="273" r:id="rId20"/>
    <p:sldId id="275" r:id="rId21"/>
    <p:sldId id="284" r:id="rId22"/>
    <p:sldId id="277" r:id="rId23"/>
    <p:sldId id="379" r:id="rId24"/>
    <p:sldId id="279" r:id="rId25"/>
    <p:sldId id="376" r:id="rId26"/>
    <p:sldId id="296" r:id="rId27"/>
    <p:sldId id="331" r:id="rId28"/>
    <p:sldId id="297" r:id="rId29"/>
    <p:sldId id="260" r:id="rId30"/>
    <p:sldId id="261" r:id="rId31"/>
    <p:sldId id="287" r:id="rId32"/>
    <p:sldId id="299" r:id="rId33"/>
    <p:sldId id="263" r:id="rId34"/>
    <p:sldId id="367" r:id="rId35"/>
    <p:sldId id="295" r:id="rId36"/>
    <p:sldId id="292" r:id="rId37"/>
    <p:sldId id="368" r:id="rId38"/>
    <p:sldId id="369" r:id="rId39"/>
    <p:sldId id="265" r:id="rId40"/>
    <p:sldId id="300" r:id="rId41"/>
    <p:sldId id="301" r:id="rId42"/>
    <p:sldId id="304" r:id="rId43"/>
    <p:sldId id="306" r:id="rId44"/>
    <p:sldId id="334" r:id="rId45"/>
    <p:sldId id="381" r:id="rId46"/>
    <p:sldId id="310" r:id="rId47"/>
    <p:sldId id="315" r:id="rId48"/>
    <p:sldId id="335" r:id="rId49"/>
    <p:sldId id="337" r:id="rId50"/>
    <p:sldId id="332" r:id="rId51"/>
    <p:sldId id="321" r:id="rId52"/>
    <p:sldId id="285" r:id="rId53"/>
    <p:sldId id="338" r:id="rId54"/>
    <p:sldId id="324" r:id="rId55"/>
    <p:sldId id="327" r:id="rId56"/>
    <p:sldId id="382" r:id="rId57"/>
    <p:sldId id="383" r:id="rId58"/>
    <p:sldId id="272" r:id="rId59"/>
    <p:sldId id="370" r:id="rId60"/>
    <p:sldId id="373" r:id="rId61"/>
    <p:sldId id="280" r:id="rId6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74" autoAdjust="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2316CF9-AA55-449A-9C5A-E384828BC39A}" type="datetimeFigureOut">
              <a:rPr lang="en-US" smtClean="0"/>
              <a:t>9/30/2025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EF70843-7A4A-4DA4-B41C-69AD5A3E5BEA}" type="slidenum">
              <a:rPr lang="en-US" smtClean="0"/>
              <a:t>‹#›</a:t>
            </a:fld>
            <a:endParaRPr lang="en-US"/>
          </a:p>
        </p:txBody>
      </p:sp>
    </p:spTree>
    <p:extLst>
      <p:ext uri="{BB962C8B-B14F-4D97-AF65-F5344CB8AC3E}">
        <p14:creationId xmlns:p14="http://schemas.microsoft.com/office/powerpoint/2010/main" val="198632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3404" indent="-293617" eaLnBrk="0" hangingPunct="0">
              <a:spcBef>
                <a:spcPct val="30000"/>
              </a:spcBef>
              <a:defRPr sz="1200">
                <a:solidFill>
                  <a:schemeClr val="tx1"/>
                </a:solidFill>
                <a:latin typeface="Calibri" pitchFamily="34" charset="0"/>
                <a:ea typeface="MS PGothic" pitchFamily="34" charset="-128"/>
              </a:defRPr>
            </a:lvl2pPr>
            <a:lvl3pPr marL="1174469" indent="-234894" eaLnBrk="0" hangingPunct="0">
              <a:spcBef>
                <a:spcPct val="30000"/>
              </a:spcBef>
              <a:defRPr sz="1200">
                <a:solidFill>
                  <a:schemeClr val="tx1"/>
                </a:solidFill>
                <a:latin typeface="Calibri" pitchFamily="34" charset="0"/>
                <a:ea typeface="MS PGothic" pitchFamily="34" charset="-128"/>
              </a:defRPr>
            </a:lvl3pPr>
            <a:lvl4pPr marL="1644256" indent="-234894" eaLnBrk="0" hangingPunct="0">
              <a:spcBef>
                <a:spcPct val="30000"/>
              </a:spcBef>
              <a:defRPr sz="1200">
                <a:solidFill>
                  <a:schemeClr val="tx1"/>
                </a:solidFill>
                <a:latin typeface="Calibri" pitchFamily="34" charset="0"/>
                <a:ea typeface="MS PGothic" pitchFamily="34" charset="-128"/>
              </a:defRPr>
            </a:lvl4pPr>
            <a:lvl5pPr marL="2114044" indent="-234894" eaLnBrk="0" hangingPunct="0">
              <a:spcBef>
                <a:spcPct val="30000"/>
              </a:spcBef>
              <a:defRPr sz="1200">
                <a:solidFill>
                  <a:schemeClr val="tx1"/>
                </a:solidFill>
                <a:latin typeface="Calibri" pitchFamily="34" charset="0"/>
                <a:ea typeface="MS PGothic" pitchFamily="34" charset="-128"/>
              </a:defRPr>
            </a:lvl5pPr>
            <a:lvl6pPr marL="2583831" indent="-234894"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3619" indent="-23489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3407" indent="-23489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93194" indent="-23489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A68EA13-4E80-4B51-93A7-B1B89381878A}" type="slidenum">
              <a:rPr lang="en-US" altLang="en-US"/>
              <a:pPr eaLnBrk="1" hangingPunct="1">
                <a:spcBef>
                  <a:spcPct val="0"/>
                </a:spcBef>
              </a:pPr>
              <a:t>5</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a:t>
            </a:r>
            <a:r>
              <a:rPr lang="en-US" dirty="0"/>
              <a:t> </a:t>
            </a:r>
            <a:r>
              <a:rPr lang="en-US" b="1" dirty="0"/>
              <a:t>7.21</a:t>
            </a:r>
            <a:r>
              <a:rPr lang="en-US" dirty="0"/>
              <a:t> Solar domestic hot water system with heat exchanger.</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49</a:t>
            </a:fld>
            <a:endParaRPr lang="en-US" dirty="0"/>
          </a:p>
        </p:txBody>
      </p:sp>
    </p:spTree>
    <p:extLst>
      <p:ext uri="{BB962C8B-B14F-4D97-AF65-F5344CB8AC3E}">
        <p14:creationId xmlns:p14="http://schemas.microsoft.com/office/powerpoint/2010/main" val="339808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7.27 </a:t>
            </a:r>
            <a:r>
              <a:rPr lang="en-US" dirty="0"/>
              <a:t>Indirect gain using a Trombe wall. The concrete wall acts as a solar collector and a heat-storage medium.</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53</a:t>
            </a:fld>
            <a:endParaRPr lang="en-US" dirty="0"/>
          </a:p>
        </p:txBody>
      </p:sp>
    </p:spTree>
    <p:extLst>
      <p:ext uri="{BB962C8B-B14F-4D97-AF65-F5344CB8AC3E}">
        <p14:creationId xmlns:p14="http://schemas.microsoft.com/office/powerpoint/2010/main" val="142459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Figure 5.5</a:t>
            </a:r>
          </a:p>
          <a:p>
            <a:pPr eaLnBrk="1" hangingPunct="1"/>
            <a:r>
              <a:rPr lang="en-US" altLang="en-US" dirty="0"/>
              <a:t>To obtain an</a:t>
            </a:r>
          </a:p>
          <a:p>
            <a:pPr eaLnBrk="1" hangingPunct="1"/>
            <a:r>
              <a:rPr lang="en-US" altLang="en-US" dirty="0"/>
              <a:t>R-value of 22</a:t>
            </a:r>
          </a:p>
          <a:p>
            <a:pPr eaLnBrk="1" hangingPunct="1"/>
            <a:r>
              <a:rPr lang="en-US" altLang="en-US" dirty="0"/>
              <a:t>ft2-h-8F/Btu,</a:t>
            </a:r>
          </a:p>
          <a:p>
            <a:pPr eaLnBrk="1" hangingPunct="1"/>
            <a:r>
              <a:rPr lang="en-US" altLang="en-US" dirty="0"/>
              <a:t>you have to use</a:t>
            </a:r>
          </a:p>
          <a:p>
            <a:pPr eaLnBrk="1" hangingPunct="1"/>
            <a:r>
              <a:rPr lang="en-US" altLang="en-US" dirty="0"/>
              <a:t>the indicated</a:t>
            </a:r>
          </a:p>
          <a:p>
            <a:pPr eaLnBrk="1" hangingPunct="1"/>
            <a:r>
              <a:rPr lang="en-US" altLang="en-US" dirty="0"/>
              <a:t>thicknesses of</a:t>
            </a:r>
          </a:p>
          <a:p>
            <a:pPr eaLnBrk="1" hangingPunct="1"/>
            <a:r>
              <a:rPr lang="en-US" altLang="en-US" dirty="0"/>
              <a:t>various materials.</a:t>
            </a:r>
          </a:p>
          <a:p>
            <a:pPr eaLnBrk="1" hangingPunct="1">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3404" indent="-293617" eaLnBrk="0" hangingPunct="0">
              <a:spcBef>
                <a:spcPct val="30000"/>
              </a:spcBef>
              <a:defRPr sz="1200">
                <a:solidFill>
                  <a:schemeClr val="tx1"/>
                </a:solidFill>
                <a:latin typeface="Calibri" pitchFamily="34" charset="0"/>
                <a:ea typeface="MS PGothic" pitchFamily="34" charset="-128"/>
              </a:defRPr>
            </a:lvl2pPr>
            <a:lvl3pPr marL="1174469" indent="-234894" eaLnBrk="0" hangingPunct="0">
              <a:spcBef>
                <a:spcPct val="30000"/>
              </a:spcBef>
              <a:defRPr sz="1200">
                <a:solidFill>
                  <a:schemeClr val="tx1"/>
                </a:solidFill>
                <a:latin typeface="Calibri" pitchFamily="34" charset="0"/>
                <a:ea typeface="MS PGothic" pitchFamily="34" charset="-128"/>
              </a:defRPr>
            </a:lvl3pPr>
            <a:lvl4pPr marL="1644256" indent="-234894" eaLnBrk="0" hangingPunct="0">
              <a:spcBef>
                <a:spcPct val="30000"/>
              </a:spcBef>
              <a:defRPr sz="1200">
                <a:solidFill>
                  <a:schemeClr val="tx1"/>
                </a:solidFill>
                <a:latin typeface="Calibri" pitchFamily="34" charset="0"/>
                <a:ea typeface="MS PGothic" pitchFamily="34" charset="-128"/>
              </a:defRPr>
            </a:lvl4pPr>
            <a:lvl5pPr marL="2114044" indent="-234894" eaLnBrk="0" hangingPunct="0">
              <a:spcBef>
                <a:spcPct val="30000"/>
              </a:spcBef>
              <a:defRPr sz="1200">
                <a:solidFill>
                  <a:schemeClr val="tx1"/>
                </a:solidFill>
                <a:latin typeface="Calibri" pitchFamily="34" charset="0"/>
                <a:ea typeface="MS PGothic" pitchFamily="34" charset="-128"/>
              </a:defRPr>
            </a:lvl5pPr>
            <a:lvl6pPr marL="2583831" indent="-234894"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3619" indent="-23489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3407" indent="-23489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93194" indent="-23489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33B2F51-F224-468C-B097-3017BC871AF9}" type="slidenum">
              <a:rPr lang="en-US" altLang="en-US"/>
              <a:pPr eaLnBrk="1" hangingPunct="1">
                <a:spcBef>
                  <a:spcPct val="0"/>
                </a:spcBef>
              </a:pPr>
              <a:t>10</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3404" indent="-293617" eaLnBrk="0" hangingPunct="0">
              <a:spcBef>
                <a:spcPct val="30000"/>
              </a:spcBef>
              <a:defRPr sz="1200">
                <a:solidFill>
                  <a:schemeClr val="tx1"/>
                </a:solidFill>
                <a:latin typeface="Calibri" pitchFamily="34" charset="0"/>
                <a:ea typeface="MS PGothic" pitchFamily="34" charset="-128"/>
              </a:defRPr>
            </a:lvl2pPr>
            <a:lvl3pPr marL="1174469" indent="-234894" eaLnBrk="0" hangingPunct="0">
              <a:spcBef>
                <a:spcPct val="30000"/>
              </a:spcBef>
              <a:defRPr sz="1200">
                <a:solidFill>
                  <a:schemeClr val="tx1"/>
                </a:solidFill>
                <a:latin typeface="Calibri" pitchFamily="34" charset="0"/>
                <a:ea typeface="MS PGothic" pitchFamily="34" charset="-128"/>
              </a:defRPr>
            </a:lvl3pPr>
            <a:lvl4pPr marL="1644256" indent="-234894" eaLnBrk="0" hangingPunct="0">
              <a:spcBef>
                <a:spcPct val="30000"/>
              </a:spcBef>
              <a:defRPr sz="1200">
                <a:solidFill>
                  <a:schemeClr val="tx1"/>
                </a:solidFill>
                <a:latin typeface="Calibri" pitchFamily="34" charset="0"/>
                <a:ea typeface="MS PGothic" pitchFamily="34" charset="-128"/>
              </a:defRPr>
            </a:lvl4pPr>
            <a:lvl5pPr marL="2114044" indent="-234894" eaLnBrk="0" hangingPunct="0">
              <a:spcBef>
                <a:spcPct val="30000"/>
              </a:spcBef>
              <a:defRPr sz="1200">
                <a:solidFill>
                  <a:schemeClr val="tx1"/>
                </a:solidFill>
                <a:latin typeface="Calibri" pitchFamily="34" charset="0"/>
                <a:ea typeface="MS PGothic" pitchFamily="34" charset="-128"/>
              </a:defRPr>
            </a:lvl5pPr>
            <a:lvl6pPr marL="2583831" indent="-234894"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3619" indent="-23489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3407" indent="-23489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93194" indent="-23489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489CA19-36D5-44E4-9EA0-1283A021E0A5}" type="slidenum">
              <a:rPr lang="en-US" altLang="en-US"/>
              <a:pPr eaLnBrk="1" hangingPunct="1">
                <a:spcBef>
                  <a:spcPct val="0"/>
                </a:spcBef>
              </a:pPr>
              <a:t>12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3404" indent="-293617" eaLnBrk="0" hangingPunct="0">
              <a:spcBef>
                <a:spcPct val="30000"/>
              </a:spcBef>
              <a:defRPr sz="1200">
                <a:solidFill>
                  <a:schemeClr val="tx1"/>
                </a:solidFill>
                <a:latin typeface="Calibri" pitchFamily="34" charset="0"/>
                <a:ea typeface="MS PGothic" pitchFamily="34" charset="-128"/>
              </a:defRPr>
            </a:lvl2pPr>
            <a:lvl3pPr marL="1174469" indent="-234894" eaLnBrk="0" hangingPunct="0">
              <a:spcBef>
                <a:spcPct val="30000"/>
              </a:spcBef>
              <a:defRPr sz="1200">
                <a:solidFill>
                  <a:schemeClr val="tx1"/>
                </a:solidFill>
                <a:latin typeface="Calibri" pitchFamily="34" charset="0"/>
                <a:ea typeface="MS PGothic" pitchFamily="34" charset="-128"/>
              </a:defRPr>
            </a:lvl3pPr>
            <a:lvl4pPr marL="1644256" indent="-234894" eaLnBrk="0" hangingPunct="0">
              <a:spcBef>
                <a:spcPct val="30000"/>
              </a:spcBef>
              <a:defRPr sz="1200">
                <a:solidFill>
                  <a:schemeClr val="tx1"/>
                </a:solidFill>
                <a:latin typeface="Calibri" pitchFamily="34" charset="0"/>
                <a:ea typeface="MS PGothic" pitchFamily="34" charset="-128"/>
              </a:defRPr>
            </a:lvl4pPr>
            <a:lvl5pPr marL="2114044" indent="-234894" eaLnBrk="0" hangingPunct="0">
              <a:spcBef>
                <a:spcPct val="30000"/>
              </a:spcBef>
              <a:defRPr sz="1200">
                <a:solidFill>
                  <a:schemeClr val="tx1"/>
                </a:solidFill>
                <a:latin typeface="Calibri" pitchFamily="34" charset="0"/>
                <a:ea typeface="MS PGothic" pitchFamily="34" charset="-128"/>
              </a:defRPr>
            </a:lvl5pPr>
            <a:lvl6pPr marL="2583831" indent="-234894"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3619" indent="-23489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3407" indent="-23489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93194" indent="-23489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526EE30-9AEA-46D8-9D6C-CCC66CA27273}" type="slidenum">
              <a:rPr lang="en-US" altLang="en-US"/>
              <a:pPr eaLnBrk="1" hangingPunct="1">
                <a:spcBef>
                  <a:spcPct val="0"/>
                </a:spcBef>
              </a:pPr>
              <a:t>21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pPr defTabSz="924916" eaLnBrk="0" fontAlgn="base" hangingPunct="0">
              <a:spcBef>
                <a:spcPct val="30000"/>
              </a:spcBef>
              <a:spcAft>
                <a:spcPct val="0"/>
              </a:spcAf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pPr defTabSz="924916" eaLnBrk="0" fontAlgn="base" hangingPunct="0">
              <a:spcBef>
                <a:spcPct val="30000"/>
              </a:spcBef>
              <a:spcAft>
                <a:spcPct val="0"/>
              </a:spcAft>
              <a:defRPr/>
            </a:pPr>
            <a:r>
              <a:rPr lang="en-US" b="1" dirty="0"/>
              <a:t>Figure 7.15 </a:t>
            </a:r>
            <a:r>
              <a:rPr lang="en-US" dirty="0" err="1"/>
              <a:t>Telkes’s</a:t>
            </a:r>
            <a:r>
              <a:rPr lang="en-US" dirty="0"/>
              <a:t> oven. The design features a fixed cooking pot and a moveable reflector. </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44</a:t>
            </a:fld>
            <a:endParaRPr lang="en-US" dirty="0"/>
          </a:p>
        </p:txBody>
      </p:sp>
    </p:spTree>
    <p:extLst>
      <p:ext uri="{BB962C8B-B14F-4D97-AF65-F5344CB8AC3E}">
        <p14:creationId xmlns:p14="http://schemas.microsoft.com/office/powerpoint/2010/main" val="2950399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36588"/>
            <a:ext cx="3816350" cy="2146300"/>
          </a:xfrm>
        </p:spPr>
      </p:sp>
      <p:sp>
        <p:nvSpPr>
          <p:cNvPr id="3" name="Notes Placeholder 2"/>
          <p:cNvSpPr>
            <a:spLocks noGrp="1"/>
          </p:cNvSpPr>
          <p:nvPr>
            <p:ph type="body" idx="1"/>
          </p:nvPr>
        </p:nvSpPr>
        <p:spPr/>
        <p:txBody>
          <a:bodyPr>
            <a:normAutofit/>
          </a:bodyPr>
          <a:lstStyle/>
          <a:p>
            <a:r>
              <a:rPr lang="en-US" b="1" dirty="0"/>
              <a:t>Figure 7.18 </a:t>
            </a:r>
            <a:r>
              <a:rPr lang="en-US" dirty="0"/>
              <a:t>Cross section of a flat-plate collector (FPC) showing heat losses and gains.</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48</a:t>
            </a:fld>
            <a:endParaRPr lang="en-US" dirty="0"/>
          </a:p>
        </p:txBody>
      </p:sp>
    </p:spTree>
    <p:extLst>
      <p:ext uri="{BB962C8B-B14F-4D97-AF65-F5344CB8AC3E}">
        <p14:creationId xmlns:p14="http://schemas.microsoft.com/office/powerpoint/2010/main" val="368893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692168-4B2E-44F3-9E40-28EAF969561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248821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92168-4B2E-44F3-9E40-28EAF969561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91904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92168-4B2E-44F3-9E40-28EAF969561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43FFEF-A8B6-4AA2-A9CD-9E8FBFE4E21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85194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F692168-4B2E-44F3-9E40-28EAF9695617}"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138057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F692168-4B2E-44F3-9E40-28EAF9695617}"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43FFEF-A8B6-4AA2-A9CD-9E8FBFE4E21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090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F692168-4B2E-44F3-9E40-28EAF9695617}"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118994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92168-4B2E-44F3-9E40-28EAF969561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3989694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92168-4B2E-44F3-9E40-28EAF969561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305527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5"/>
            <a:ext cx="11241915" cy="1217447"/>
          </a:xfrm>
        </p:spPr>
        <p:txBody>
          <a:bodyPr/>
          <a:lstStyle>
            <a:lvl1pPr>
              <a:defRPr/>
            </a:lvl1pPr>
          </a:lstStyle>
          <a:p>
            <a:r>
              <a:rPr lang="en-US"/>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a:t>First Level</a:t>
            </a:r>
          </a:p>
          <a:p>
            <a:pPr lvl="1"/>
            <a:r>
              <a:rPr lang="en-US"/>
              <a:t>Second level</a:t>
            </a:r>
          </a:p>
          <a:p>
            <a:pPr lvl="2"/>
            <a:r>
              <a:rPr lang="en-US"/>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a:t>Fourth Level</a:t>
            </a:r>
          </a:p>
          <a:p>
            <a:pPr lvl="3"/>
            <a:endParaRPr lang="en-US"/>
          </a:p>
        </p:txBody>
      </p:sp>
      <p:sp>
        <p:nvSpPr>
          <p:cNvPr id="4" name="Content Placeholder Middle"/>
          <p:cNvSpPr>
            <a:spLocks noGrp="1"/>
          </p:cNvSpPr>
          <p:nvPr>
            <p:ph sz="half" idx="2" hasCustomPrompt="1"/>
          </p:nvPr>
        </p:nvSpPr>
        <p:spPr>
          <a:xfrm>
            <a:off x="4425536"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
        <p:nvSpPr>
          <p:cNvPr id="5" name="Content Placeholder Right">
            <a:extLst>
              <a:ext uri="{FF2B5EF4-FFF2-40B4-BE49-F238E27FC236}">
                <a16:creationId xmlns:a16="http://schemas.microsoft.com/office/drawing/2014/main" id="{1D13BCCE-AB68-426C-9401-BABA201385F3}"/>
              </a:ext>
            </a:extLst>
          </p:cNvPr>
          <p:cNvSpPr>
            <a:spLocks noGrp="1"/>
          </p:cNvSpPr>
          <p:nvPr>
            <p:ph sz="half" idx="10" hasCustomPrompt="1"/>
          </p:nvPr>
        </p:nvSpPr>
        <p:spPr>
          <a:xfrm>
            <a:off x="8374228" y="1829037"/>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95627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92168-4B2E-44F3-9E40-28EAF969561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208789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92168-4B2E-44F3-9E40-28EAF9695617}"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192757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692168-4B2E-44F3-9E40-28EAF9695617}"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1" name="Slide Number Placeholder 5"/>
          <p:cNvSpPr>
            <a:spLocks noGrp="1"/>
          </p:cNvSpPr>
          <p:nvPr>
            <p:ph type="sldNum" sz="quarter" idx="12"/>
          </p:nvPr>
        </p:nvSpPr>
        <p:spPr>
          <a:xfrm>
            <a:off x="531812" y="787782"/>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312374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692168-4B2E-44F3-9E40-28EAF9695617}" type="datetimeFigureOut">
              <a:rPr lang="en-US" smtClean="0"/>
              <a:t>9/30/2025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42192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92168-4B2E-44F3-9E40-28EAF9695617}" type="datetimeFigureOut">
              <a:rPr lang="en-US" smtClean="0"/>
              <a:t>9/30/2025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90203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92168-4B2E-44F3-9E40-28EAF9695617}" type="datetimeFigureOut">
              <a:rPr lang="en-US" smtClean="0"/>
              <a:t>9/30/2025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 name="Slide Number Placeholder 3"/>
          <p:cNvSpPr>
            <a:spLocks noGrp="1"/>
          </p:cNvSpPr>
          <p:nvPr>
            <p:ph type="sldNum" sz="quarter" idx="12"/>
          </p:nvPr>
        </p:nvSpPr>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79319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92168-4B2E-44F3-9E40-28EAF9695617}"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200727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92168-4B2E-44F3-9E40-28EAF9695617}"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43FFEF-A8B6-4AA2-A9CD-9E8FBFE4E217}" type="slidenum">
              <a:rPr lang="en-US" smtClean="0"/>
              <a:t>‹#›</a:t>
            </a:fld>
            <a:endParaRPr lang="en-US"/>
          </a:p>
        </p:txBody>
      </p:sp>
    </p:spTree>
    <p:extLst>
      <p:ext uri="{BB962C8B-B14F-4D97-AF65-F5344CB8AC3E}">
        <p14:creationId xmlns:p14="http://schemas.microsoft.com/office/powerpoint/2010/main" val="406630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F692168-4B2E-44F3-9E40-28EAF9695617}" type="datetimeFigureOut">
              <a:rPr lang="en-US" smtClean="0"/>
              <a:t>9/30/2025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443FFEF-A8B6-4AA2-A9CD-9E8FBFE4E217}" type="slidenum">
              <a:rPr lang="en-US" smtClean="0"/>
              <a:t>‹#›</a:t>
            </a:fld>
            <a:endParaRPr lang="en-US"/>
          </a:p>
        </p:txBody>
      </p:sp>
    </p:spTree>
    <p:extLst>
      <p:ext uri="{BB962C8B-B14F-4D97-AF65-F5344CB8AC3E}">
        <p14:creationId xmlns:p14="http://schemas.microsoft.com/office/powerpoint/2010/main" val="29356138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8.bin"/><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n.wikipedia.org/wiki/Solar_Energy_Generating_System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en.wikipedia.org/wiki/File:Aerial_View_of_SEGS_VIII_showing_most_of_80_MW_field.jpg"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trendsupdates.com/ram%E2%80%99s-project-surya-replaces-biomass-fuels-with-solar-cookers/" TargetMode="External"/><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9.bin"/><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Paraffin" TargetMode="External"/><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hyperlink" Target="http://crunchydomesticgoddess.com/wp-content/uploads/2009/03/candlesburning.jp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Aeroge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B4D0-F16B-23CC-0216-CF0887B81D1C}"/>
              </a:ext>
            </a:extLst>
          </p:cNvPr>
          <p:cNvSpPr>
            <a:spLocks noGrp="1"/>
          </p:cNvSpPr>
          <p:nvPr>
            <p:ph type="ctrTitle"/>
          </p:nvPr>
        </p:nvSpPr>
        <p:spPr>
          <a:xfrm>
            <a:off x="1367118" y="570052"/>
            <a:ext cx="8001000" cy="2971801"/>
          </a:xfrm>
        </p:spPr>
        <p:txBody>
          <a:bodyPr/>
          <a:lstStyle/>
          <a:p>
            <a:pPr marL="0" marR="0" lvl="0" indent="0" defTabSz="914400" rtl="0" eaLnBrk="1" fontAlgn="auto" latinLnBrk="0" hangingPunct="1">
              <a:lnSpc>
                <a:spcPct val="100000"/>
              </a:lnSpc>
              <a:spcBef>
                <a:spcPts val="1000"/>
              </a:spcBef>
              <a:spcAft>
                <a:spcPts val="800"/>
              </a:spcAft>
              <a:tabLst/>
              <a:defRPr/>
            </a:pPr>
            <a:br>
              <a:rPr kumimoji="0" lang="en-US" sz="3200" b="0" i="0" u="none" strike="noStrike" kern="1200" cap="none" spc="0" normalizeH="0" baseline="0" noProof="0" dirty="0">
                <a:ln>
                  <a:noFill/>
                </a:ln>
                <a:solidFill>
                  <a:srgbClr val="FFFFFF"/>
                </a:solidFill>
                <a:effectLst/>
                <a:uLnTx/>
                <a:uFillTx/>
                <a:latin typeface="Work Sans"/>
                <a:ea typeface="+mn-ea"/>
                <a:cs typeface="+mn-cs"/>
              </a:rPr>
            </a:br>
            <a:endParaRPr lang="en-US" dirty="0"/>
          </a:p>
        </p:txBody>
      </p:sp>
      <p:sp>
        <p:nvSpPr>
          <p:cNvPr id="3" name="Subtitle 2">
            <a:extLst>
              <a:ext uri="{FF2B5EF4-FFF2-40B4-BE49-F238E27FC236}">
                <a16:creationId xmlns:a16="http://schemas.microsoft.com/office/drawing/2014/main" id="{10D43C7F-D1F6-84B7-434D-1CEFE87206DF}"/>
              </a:ext>
            </a:extLst>
          </p:cNvPr>
          <p:cNvSpPr>
            <a:spLocks noGrp="1"/>
          </p:cNvSpPr>
          <p:nvPr>
            <p:ph type="subTitle" idx="1"/>
          </p:nvPr>
        </p:nvSpPr>
        <p:spPr>
          <a:xfrm>
            <a:off x="2823882" y="2917892"/>
            <a:ext cx="8425063" cy="3124093"/>
          </a:xfrm>
        </p:spPr>
        <p:txBody>
          <a:bodyPr>
            <a:normAutofit/>
          </a:bodyPr>
          <a:lstStyle/>
          <a:p>
            <a:pPr marL="0" marR="0" lvl="0" indent="0" algn="l" defTabSz="914400" rtl="0" eaLnBrk="1" fontAlgn="auto" latinLnBrk="0" hangingPunct="1">
              <a:lnSpc>
                <a:spcPct val="100000"/>
              </a:lnSpc>
              <a:spcBef>
                <a:spcPts val="1000"/>
              </a:spcBef>
              <a:spcAft>
                <a:spcPts val="800"/>
              </a:spcAft>
              <a:buClr>
                <a:srgbClr val="282F7C"/>
              </a:buClr>
              <a:buSzTx/>
              <a:buFont typeface="Arial" panose="020B0604020202020204" pitchFamily="34" charset="0"/>
              <a:buNone/>
              <a:tabLst/>
              <a:defRPr/>
            </a:pPr>
            <a:r>
              <a:rPr kumimoji="0" lang="en-US" sz="3200" b="0" i="0" u="none" strike="noStrike" kern="1200" cap="none" spc="0" normalizeH="0" baseline="0" noProof="0" dirty="0">
                <a:ln>
                  <a:noFill/>
                </a:ln>
                <a:effectLst/>
                <a:uLnTx/>
                <a:uFillTx/>
                <a:latin typeface="Work Sans"/>
                <a:ea typeface="+mn-ea"/>
                <a:cs typeface="+mn-cs"/>
              </a:rPr>
              <a:t>Chapter 7:Solar Energy: Characteristics and Heating</a:t>
            </a:r>
          </a:p>
          <a:p>
            <a:endParaRPr lang="en-US" dirty="0"/>
          </a:p>
        </p:txBody>
      </p:sp>
    </p:spTree>
    <p:extLst>
      <p:ext uri="{BB962C8B-B14F-4D97-AF65-F5344CB8AC3E}">
        <p14:creationId xmlns:p14="http://schemas.microsoft.com/office/powerpoint/2010/main" val="3794382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778000" y="1460500"/>
            <a:ext cx="8636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9366250" y="6604000"/>
            <a:ext cx="1301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US" altLang="en-US" sz="1200" b="1" dirty="0">
                <a:latin typeface="Arial" pitchFamily="34" charset="0"/>
              </a:rPr>
              <a:t>Figure 5-5 p129</a:t>
            </a:r>
          </a:p>
        </p:txBody>
      </p:sp>
      <p:sp>
        <p:nvSpPr>
          <p:cNvPr id="2" name="TextBox 1"/>
          <p:cNvSpPr txBox="1"/>
          <p:nvPr/>
        </p:nvSpPr>
        <p:spPr>
          <a:xfrm>
            <a:off x="1676399" y="587141"/>
            <a:ext cx="6379945" cy="646331"/>
          </a:xfrm>
          <a:prstGeom prst="rect">
            <a:avLst/>
          </a:prstGeom>
          <a:noFill/>
        </p:spPr>
        <p:txBody>
          <a:bodyPr wrap="square" rtlCol="0">
            <a:spAutoFit/>
          </a:bodyPr>
          <a:lstStyle/>
          <a:p>
            <a:r>
              <a:rPr lang="en-US" dirty="0"/>
              <a:t>To obtain R-value of 22 ft</a:t>
            </a:r>
            <a:r>
              <a:rPr lang="en-US" baseline="30000" dirty="0"/>
              <a:t>2</a:t>
            </a:r>
            <a:r>
              <a:rPr lang="en-US" dirty="0"/>
              <a:t>-h-°F/Btu, you have to use the</a:t>
            </a:r>
          </a:p>
          <a:p>
            <a:r>
              <a:rPr lang="en-US" dirty="0"/>
              <a:t> indicated thicknesses of various materials</a:t>
            </a:r>
          </a:p>
        </p:txBody>
      </p:sp>
    </p:spTree>
    <p:extLst>
      <p:ext uri="{BB962C8B-B14F-4D97-AF65-F5344CB8AC3E}">
        <p14:creationId xmlns:p14="http://schemas.microsoft.com/office/powerpoint/2010/main" val="280507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FHA recommendations</a:t>
            </a:r>
          </a:p>
        </p:txBody>
      </p:sp>
      <p:sp>
        <p:nvSpPr>
          <p:cNvPr id="3" name="Content Placeholder 2"/>
          <p:cNvSpPr>
            <a:spLocks noGrp="1"/>
          </p:cNvSpPr>
          <p:nvPr>
            <p:ph idx="1"/>
          </p:nvPr>
        </p:nvSpPr>
        <p:spPr>
          <a:xfrm>
            <a:off x="1600200" y="1442078"/>
            <a:ext cx="8915400" cy="3777622"/>
          </a:xfrm>
        </p:spPr>
        <p:txBody>
          <a:bodyPr>
            <a:normAutofit/>
          </a:bodyPr>
          <a:lstStyle/>
          <a:p>
            <a:r>
              <a:rPr lang="en-US" sz="2400" dirty="0"/>
              <a:t>Ceilings: R38</a:t>
            </a:r>
          </a:p>
          <a:p>
            <a:r>
              <a:rPr lang="en-US" sz="2400" dirty="0"/>
              <a:t>Walls:     R19</a:t>
            </a:r>
          </a:p>
          <a:p>
            <a:r>
              <a:rPr lang="en-US" sz="2400" dirty="0"/>
              <a:t>Floor:      R22</a:t>
            </a:r>
          </a:p>
        </p:txBody>
      </p:sp>
      <mc:AlternateContent xmlns:mc="http://schemas.openxmlformats.org/markup-compatibility/2006" xmlns:a14="http://schemas.microsoft.com/office/drawing/2010/main">
        <mc:Choice Requires="a14">
          <p:sp>
            <p:nvSpPr>
              <p:cNvPr id="4" name="TextBox 3"/>
              <p:cNvSpPr txBox="1"/>
              <p:nvPr/>
            </p:nvSpPr>
            <p:spPr>
              <a:xfrm>
                <a:off x="1600200" y="2929832"/>
                <a:ext cx="9677400" cy="2616101"/>
              </a:xfrm>
              <a:prstGeom prst="rect">
                <a:avLst/>
              </a:prstGeom>
              <a:noFill/>
            </p:spPr>
            <p:txBody>
              <a:bodyPr wrap="square" rtlCol="0">
                <a:spAutoFit/>
              </a:bodyPr>
              <a:lstStyle/>
              <a:p>
                <a:pPr marL="285750" indent="-285750">
                  <a:buFont typeface="Arial" panose="020B0604020202020204" pitchFamily="34" charset="0"/>
                  <a:buChar char="•"/>
                </a:pPr>
                <a:r>
                  <a:rPr lang="en-US" b="1" dirty="0"/>
                  <a:t>In the exterior walls of a house , there is a combination of several materials.</a:t>
                </a:r>
              </a:p>
              <a:p>
                <a:pPr marL="285750" indent="-285750">
                  <a:buFont typeface="Arial" panose="020B0604020202020204" pitchFamily="34" charset="0"/>
                  <a:buChar char="•"/>
                </a:pPr>
                <a:r>
                  <a:rPr lang="en-US" b="1" u="sng" dirty="0"/>
                  <a:t>The total thermal resistance is the sum of the R-values</a:t>
                </a:r>
              </a:p>
              <a:p>
                <a14:m>
                  <m:oMath xmlns:m="http://schemas.openxmlformats.org/officeDocument/2006/math">
                    <m:sSub>
                      <m:sSubPr>
                        <m:ctrlPr>
                          <a:rPr lang="en-US" sz="3600" i="1">
                            <a:latin typeface="Cambria Math" panose="02040503050406030204" pitchFamily="18" charset="0"/>
                          </a:rPr>
                        </m:ctrlPr>
                      </m:sSubPr>
                      <m:e>
                        <m:r>
                          <a:rPr lang="en-US" sz="3600" i="1">
                            <a:latin typeface="Cambria Math"/>
                          </a:rPr>
                          <m:t>𝑅</m:t>
                        </m:r>
                      </m:e>
                      <m:sub>
                        <m:r>
                          <a:rPr lang="en-US" sz="3600" i="1">
                            <a:latin typeface="Cambria Math"/>
                          </a:rPr>
                          <m:t>𝑡𝑜𝑡𝑎𝑙</m:t>
                        </m:r>
                      </m:sub>
                    </m:sSub>
                    <m:r>
                      <a:rPr lang="en-US" sz="3600" i="1">
                        <a:latin typeface="Cambria Math"/>
                        <a:ea typeface="Cambria Math"/>
                      </a:rPr>
                      <m:t>=</m:t>
                    </m:r>
                    <m:sSub>
                      <m:sSubPr>
                        <m:ctrlPr>
                          <a:rPr lang="en-US" sz="3600" i="1">
                            <a:latin typeface="Cambria Math" panose="02040503050406030204" pitchFamily="18" charset="0"/>
                            <a:ea typeface="Cambria Math"/>
                          </a:rPr>
                        </m:ctrlPr>
                      </m:sSubPr>
                      <m:e>
                        <m:r>
                          <a:rPr lang="en-US" sz="3600" i="1">
                            <a:latin typeface="Cambria Math"/>
                            <a:ea typeface="Cambria Math"/>
                          </a:rPr>
                          <m:t>𝑅</m:t>
                        </m:r>
                      </m:e>
                      <m:sub>
                        <m:r>
                          <a:rPr lang="en-US" sz="3600" i="1">
                            <a:latin typeface="Cambria Math"/>
                            <a:ea typeface="Cambria Math"/>
                          </a:rPr>
                          <m:t>1</m:t>
                        </m:r>
                      </m:sub>
                    </m:sSub>
                    <m:r>
                      <a:rPr lang="en-US" sz="3600" i="1">
                        <a:latin typeface="Cambria Math"/>
                        <a:ea typeface="Cambria Math"/>
                      </a:rPr>
                      <m:t>+</m:t>
                    </m:r>
                    <m:sSub>
                      <m:sSubPr>
                        <m:ctrlPr>
                          <a:rPr lang="en-US" sz="3600" i="1">
                            <a:latin typeface="Cambria Math" panose="02040503050406030204" pitchFamily="18" charset="0"/>
                            <a:ea typeface="Cambria Math"/>
                          </a:rPr>
                        </m:ctrlPr>
                      </m:sSubPr>
                      <m:e>
                        <m:r>
                          <a:rPr lang="en-US" sz="3600" i="1">
                            <a:latin typeface="Cambria Math"/>
                            <a:ea typeface="Cambria Math"/>
                          </a:rPr>
                          <m:t>𝑅</m:t>
                        </m:r>
                      </m:e>
                      <m:sub>
                        <m:r>
                          <a:rPr lang="en-US" sz="3600" i="1">
                            <a:latin typeface="Cambria Math"/>
                            <a:ea typeface="Cambria Math"/>
                          </a:rPr>
                          <m:t>2</m:t>
                        </m:r>
                      </m:sub>
                    </m:sSub>
                    <m:r>
                      <a:rPr lang="en-US" sz="3600" i="1">
                        <a:latin typeface="Cambria Math"/>
                        <a:ea typeface="Cambria Math"/>
                      </a:rPr>
                      <m:t>+</m:t>
                    </m:r>
                    <m:sSub>
                      <m:sSubPr>
                        <m:ctrlPr>
                          <a:rPr lang="en-US" sz="3600" i="1">
                            <a:latin typeface="Cambria Math" panose="02040503050406030204" pitchFamily="18" charset="0"/>
                            <a:ea typeface="Cambria Math"/>
                          </a:rPr>
                        </m:ctrlPr>
                      </m:sSubPr>
                      <m:e>
                        <m:r>
                          <a:rPr lang="en-US" sz="3600" i="1">
                            <a:latin typeface="Cambria Math"/>
                            <a:ea typeface="Cambria Math"/>
                          </a:rPr>
                          <m:t>𝑅</m:t>
                        </m:r>
                      </m:e>
                      <m:sub>
                        <m:r>
                          <a:rPr lang="en-US" sz="3600" i="1">
                            <a:latin typeface="Cambria Math"/>
                            <a:ea typeface="Cambria Math"/>
                          </a:rPr>
                          <m:t>3</m:t>
                        </m:r>
                      </m:sub>
                    </m:sSub>
                    <m:r>
                      <a:rPr lang="en-US" sz="3600" i="1">
                        <a:latin typeface="Cambria Math"/>
                        <a:ea typeface="Cambria Math"/>
                      </a:rPr>
                      <m:t>+</m:t>
                    </m:r>
                  </m:oMath>
                </a14:m>
                <a:r>
                  <a:rPr lang="en-US" sz="3600" dirty="0"/>
                  <a:t>……</a:t>
                </a:r>
              </a:p>
              <a:p>
                <a:endParaRPr lang="en-US" sz="3600" dirty="0"/>
              </a:p>
              <a:p>
                <a:r>
                  <a:rPr lang="en-US" sz="2800" b="1" i="1" dirty="0"/>
                  <a:t>Example: </a:t>
                </a:r>
                <a:r>
                  <a:rPr lang="en-US" sz="2800" i="1" dirty="0"/>
                  <a:t>composite structures </a:t>
                </a:r>
              </a:p>
              <a:p>
                <a:r>
                  <a:rPr lang="en-US" sz="2800" i="1" dirty="0"/>
                  <a:t>of a wall</a:t>
                </a:r>
              </a:p>
            </p:txBody>
          </p:sp>
        </mc:Choice>
        <mc:Fallback xmlns="">
          <p:sp>
            <p:nvSpPr>
              <p:cNvPr id="4" name="TextBox 3"/>
              <p:cNvSpPr txBox="1">
                <a:spLocks noRot="1" noChangeAspect="1" noMove="1" noResize="1" noEditPoints="1" noAdjustHandles="1" noChangeArrowheads="1" noChangeShapeType="1" noTextEdit="1"/>
              </p:cNvSpPr>
              <p:nvPr/>
            </p:nvSpPr>
            <p:spPr>
              <a:xfrm>
                <a:off x="1600200" y="2929832"/>
                <a:ext cx="9677400" cy="2616101"/>
              </a:xfrm>
              <a:prstGeom prst="rect">
                <a:avLst/>
              </a:prstGeom>
              <a:blipFill>
                <a:blip r:embed="rId2"/>
                <a:stretch>
                  <a:fillRect l="-1323" t="-1399" b="-5594"/>
                </a:stretch>
              </a:blipFill>
            </p:spPr>
            <p:txBody>
              <a:bodyPr/>
              <a:lstStyle/>
              <a:p>
                <a:r>
                  <a:rPr lang="en-US">
                    <a:noFill/>
                  </a:rPr>
                  <a:t> </a:t>
                </a:r>
              </a:p>
            </p:txBody>
          </p:sp>
        </mc:Fallback>
      </mc:AlternateContent>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0691" y="3810000"/>
            <a:ext cx="370681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53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358365" y="463365"/>
            <a:ext cx="50927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48414" y="0"/>
            <a:ext cx="7620000" cy="926730"/>
          </a:xfrm>
        </p:spPr>
        <p:txBody>
          <a:bodyPr/>
          <a:lstStyle/>
          <a:p>
            <a:r>
              <a:rPr lang="en-US" dirty="0"/>
              <a:t>Heat Losses in a house</a:t>
            </a:r>
          </a:p>
        </p:txBody>
      </p:sp>
      <p:sp>
        <p:nvSpPr>
          <p:cNvPr id="3" name="TextBox 2"/>
          <p:cNvSpPr txBox="1"/>
          <p:nvPr/>
        </p:nvSpPr>
        <p:spPr>
          <a:xfrm>
            <a:off x="7019109" y="1584961"/>
            <a:ext cx="4492708" cy="2031325"/>
          </a:xfrm>
          <a:prstGeom prst="rect">
            <a:avLst/>
          </a:prstGeom>
          <a:noFill/>
        </p:spPr>
        <p:txBody>
          <a:bodyPr wrap="square" rtlCol="0">
            <a:spAutoFit/>
          </a:bodyPr>
          <a:lstStyle/>
          <a:p>
            <a:r>
              <a:rPr lang="en-US" dirty="0"/>
              <a:t>Cold air infiltration can</a:t>
            </a:r>
          </a:p>
          <a:p>
            <a:r>
              <a:rPr lang="en-US" dirty="0"/>
              <a:t> account for 50% of</a:t>
            </a:r>
          </a:p>
          <a:p>
            <a:r>
              <a:rPr lang="en-US" dirty="0"/>
              <a:t> the energy needs of a house</a:t>
            </a:r>
            <a:r>
              <a:rPr lang="en-US" altLang="en-US" dirty="0"/>
              <a:t> . Wherever there is a way for the air to get in, it will. Winds can significantly increase infiltration rates.</a:t>
            </a:r>
          </a:p>
          <a:p>
            <a:endParaRPr lang="en-US" dirty="0"/>
          </a:p>
        </p:txBody>
      </p:sp>
    </p:spTree>
    <p:extLst>
      <p:ext uri="{BB962C8B-B14F-4D97-AF65-F5344CB8AC3E}">
        <p14:creationId xmlns:p14="http://schemas.microsoft.com/office/powerpoint/2010/main" val="126010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537" y="61038"/>
            <a:ext cx="8911687" cy="1280890"/>
          </a:xfrm>
        </p:spPr>
        <p:txBody>
          <a:bodyPr/>
          <a:lstStyle/>
          <a:p>
            <a:r>
              <a:rPr lang="en-US" sz="4000" dirty="0"/>
              <a:t>Degree Days, Annual Degree Days</a:t>
            </a:r>
          </a:p>
        </p:txBody>
      </p:sp>
      <p:sp>
        <p:nvSpPr>
          <p:cNvPr id="3" name="Content Placeholder 2"/>
          <p:cNvSpPr>
            <a:spLocks noGrp="1"/>
          </p:cNvSpPr>
          <p:nvPr>
            <p:ph idx="1"/>
          </p:nvPr>
        </p:nvSpPr>
        <p:spPr>
          <a:xfrm>
            <a:off x="1241660" y="1405288"/>
            <a:ext cx="10491536" cy="5361272"/>
          </a:xfrm>
        </p:spPr>
        <p:txBody>
          <a:bodyPr>
            <a:normAutofit fontScale="55000" lnSpcReduction="20000"/>
          </a:bodyPr>
          <a:lstStyle/>
          <a:p>
            <a:pPr>
              <a:buNone/>
            </a:pPr>
            <a:r>
              <a:rPr lang="en-US" sz="4500" b="1" dirty="0"/>
              <a:t>Degree Day</a:t>
            </a:r>
            <a:r>
              <a:rPr lang="en-US" sz="4500" dirty="0"/>
              <a:t>: A measure of how much heat is needed to maintain a reasonable room temperature (65</a:t>
            </a:r>
            <a:r>
              <a:rPr lang="en-US" sz="4500" dirty="0">
                <a:sym typeface="Symbol"/>
              </a:rPr>
              <a:t></a:t>
            </a:r>
            <a:r>
              <a:rPr lang="en-US" sz="4500" dirty="0"/>
              <a:t>F)</a:t>
            </a:r>
          </a:p>
          <a:p>
            <a:pPr>
              <a:buNone/>
            </a:pPr>
            <a:endParaRPr lang="en-US" sz="4500" dirty="0"/>
          </a:p>
          <a:p>
            <a:pPr>
              <a:buNone/>
            </a:pPr>
            <a:endParaRPr lang="en-US" sz="4500" dirty="0"/>
          </a:p>
          <a:p>
            <a:pPr>
              <a:buNone/>
            </a:pPr>
            <a:endParaRPr lang="en-US" sz="2400" dirty="0"/>
          </a:p>
          <a:p>
            <a:pPr>
              <a:buNone/>
            </a:pPr>
            <a:endParaRPr lang="en-US" sz="2400" dirty="0"/>
          </a:p>
          <a:p>
            <a:pPr>
              <a:buNone/>
            </a:pPr>
            <a:endParaRPr lang="en-US" sz="2400" dirty="0"/>
          </a:p>
          <a:p>
            <a:pPr>
              <a:buNone/>
            </a:pPr>
            <a:r>
              <a:rPr lang="en-US" sz="5000" dirty="0"/>
              <a:t>Annual Degree Days [ADD]: Add up the number of degree days for every day of the year colder than 65</a:t>
            </a:r>
            <a:r>
              <a:rPr lang="en-US" sz="5000" dirty="0">
                <a:sym typeface="Symbol"/>
              </a:rPr>
              <a:t></a:t>
            </a:r>
            <a:r>
              <a:rPr lang="en-US" sz="5000" dirty="0"/>
              <a:t>F.</a:t>
            </a:r>
          </a:p>
          <a:p>
            <a:pPr>
              <a:buNone/>
            </a:pPr>
            <a:endParaRPr lang="en-US" sz="2400" dirty="0"/>
          </a:p>
          <a:p>
            <a:pPr>
              <a:buNone/>
            </a:pPr>
            <a:endParaRPr lang="en-US" sz="2400" dirty="0"/>
          </a:p>
          <a:p>
            <a:pPr>
              <a:buNone/>
            </a:pPr>
            <a:endParaRPr lang="en-US" sz="2400" dirty="0"/>
          </a:p>
          <a:p>
            <a:pPr>
              <a:buNone/>
            </a:pPr>
            <a:r>
              <a:rPr lang="en-US" sz="2400" dirty="0"/>
              <a:t>  </a:t>
            </a:r>
          </a:p>
          <a:p>
            <a:pPr>
              <a:buNone/>
            </a:pPr>
            <a:endParaRPr lang="en-US" sz="2400" dirty="0"/>
          </a:p>
          <a:p>
            <a:pPr>
              <a:buNone/>
            </a:pPr>
            <a:r>
              <a:rPr lang="en-US" sz="3800" dirty="0"/>
              <a:t>*can be defined for any other “room temperature”, but base temperature must be specified.</a:t>
            </a:r>
          </a:p>
          <a:p>
            <a:pPr>
              <a:buNone/>
            </a:pPr>
            <a:endParaRPr lang="en-US" sz="2400" dirty="0"/>
          </a:p>
        </p:txBody>
      </p:sp>
      <p:graphicFrame>
        <p:nvGraphicFramePr>
          <p:cNvPr id="39938" name="Object 2"/>
          <p:cNvGraphicFramePr>
            <a:graphicFrameLocks noChangeAspect="1"/>
          </p:cNvGraphicFramePr>
          <p:nvPr>
            <p:extLst>
              <p:ext uri="{D42A27DB-BD31-4B8C-83A1-F6EECF244321}">
                <p14:modId xmlns:p14="http://schemas.microsoft.com/office/powerpoint/2010/main" val="1162316531"/>
              </p:ext>
            </p:extLst>
          </p:nvPr>
        </p:nvGraphicFramePr>
        <p:xfrm>
          <a:off x="3715351" y="4866595"/>
          <a:ext cx="2667000" cy="1172234"/>
        </p:xfrm>
        <a:graphic>
          <a:graphicData uri="http://schemas.openxmlformats.org/presentationml/2006/ole">
            <mc:AlternateContent xmlns:mc="http://schemas.openxmlformats.org/markup-compatibility/2006">
              <mc:Choice xmlns:v="urn:schemas-microsoft-com:vml" Requires="v">
                <p:oleObj name="Equation" r:id="rId2" imgW="1104900" imgH="482600" progId="Equation.3">
                  <p:embed/>
                </p:oleObj>
              </mc:Choice>
              <mc:Fallback>
                <p:oleObj name="Equation" r:id="rId2" imgW="1104900" imgH="482600" progId="Equation.3">
                  <p:embed/>
                  <p:pic>
                    <p:nvPicPr>
                      <p:cNvPr id="3993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351" y="4866595"/>
                        <a:ext cx="2667000" cy="1172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39" name="Object 3"/>
          <p:cNvGraphicFramePr>
            <a:graphicFrameLocks noChangeAspect="1"/>
          </p:cNvGraphicFramePr>
          <p:nvPr>
            <p:extLst>
              <p:ext uri="{D42A27DB-BD31-4B8C-83A1-F6EECF244321}">
                <p14:modId xmlns:p14="http://schemas.microsoft.com/office/powerpoint/2010/main" val="4129359000"/>
              </p:ext>
            </p:extLst>
          </p:nvPr>
        </p:nvGraphicFramePr>
        <p:xfrm>
          <a:off x="1317858" y="2072369"/>
          <a:ext cx="9096676" cy="1265238"/>
        </p:xfrm>
        <a:graphic>
          <a:graphicData uri="http://schemas.openxmlformats.org/presentationml/2006/ole">
            <mc:AlternateContent xmlns:mc="http://schemas.openxmlformats.org/markup-compatibility/2006">
              <mc:Choice xmlns:v="urn:schemas-microsoft-com:vml" Requires="v">
                <p:oleObj name="Equation" r:id="rId4" imgW="3301920" imgH="482400" progId="Equation.3">
                  <p:embed/>
                </p:oleObj>
              </mc:Choice>
              <mc:Fallback>
                <p:oleObj name="Equation" r:id="rId4" imgW="3301920" imgH="482400" progId="Equation.3">
                  <p:embed/>
                  <p:pic>
                    <p:nvPicPr>
                      <p:cNvPr id="39939" name="Object 3"/>
                      <p:cNvPicPr>
                        <a:picLocks noChangeAspect="1" noChangeArrowheads="1"/>
                      </p:cNvPicPr>
                      <p:nvPr/>
                    </p:nvPicPr>
                    <p:blipFill>
                      <a:blip r:embed="rId5"/>
                      <a:srcRect/>
                      <a:stretch>
                        <a:fillRect/>
                      </a:stretch>
                    </p:blipFill>
                    <p:spPr bwMode="auto">
                      <a:xfrm>
                        <a:off x="1317858" y="2072369"/>
                        <a:ext cx="9096676" cy="1265238"/>
                      </a:xfrm>
                      <a:prstGeom prst="rect">
                        <a:avLst/>
                      </a:prstGeom>
                      <a:noFill/>
                    </p:spPr>
                  </p:pic>
                </p:oleObj>
              </mc:Fallback>
            </mc:AlternateContent>
          </a:graphicData>
        </a:graphic>
      </p:graphicFrame>
    </p:spTree>
    <p:extLst>
      <p:ext uri="{BB962C8B-B14F-4D97-AF65-F5344CB8AC3E}">
        <p14:creationId xmlns:p14="http://schemas.microsoft.com/office/powerpoint/2010/main" val="138334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Heating needs</a:t>
            </a:r>
          </a:p>
        </p:txBody>
      </p:sp>
      <p:sp>
        <p:nvSpPr>
          <p:cNvPr id="3" name="Content Placeholder 2"/>
          <p:cNvSpPr>
            <a:spLocks noGrp="1"/>
          </p:cNvSpPr>
          <p:nvPr>
            <p:ph idx="1"/>
          </p:nvPr>
        </p:nvSpPr>
        <p:spPr>
          <a:xfrm>
            <a:off x="2088682" y="1905000"/>
            <a:ext cx="9415930" cy="4006222"/>
          </a:xfrm>
        </p:spPr>
        <p:txBody>
          <a:bodyPr>
            <a:normAutofit/>
          </a:bodyPr>
          <a:lstStyle/>
          <a:p>
            <a:r>
              <a:rPr lang="en-US" sz="2800" dirty="0"/>
              <a:t>Total heating needs for conductive losses for one year:</a:t>
            </a:r>
          </a:p>
          <a:p>
            <a:endParaRPr lang="en-US" sz="2800" dirty="0"/>
          </a:p>
          <a:p>
            <a:endParaRPr lang="en-US" sz="2800" dirty="0"/>
          </a:p>
          <a:p>
            <a:endParaRPr lang="en-US" sz="2800" dirty="0"/>
          </a:p>
          <a:p>
            <a:r>
              <a:rPr lang="en-US" sz="2800" dirty="0"/>
              <a:t>The sum includes all the exterior </a:t>
            </a:r>
          </a:p>
          <a:p>
            <a:pPr marL="114300" indent="0">
              <a:buNone/>
            </a:pPr>
            <a:r>
              <a:rPr lang="en-US" sz="2800" dirty="0"/>
              <a:t>Surfaces.</a:t>
            </a:r>
          </a:p>
        </p:txBody>
      </p:sp>
      <p:sp>
        <p:nvSpPr>
          <p:cNvPr id="163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7" name="Object 3"/>
          <p:cNvGraphicFramePr>
            <a:graphicFrameLocks noChangeAspect="1"/>
          </p:cNvGraphicFramePr>
          <p:nvPr>
            <p:extLst>
              <p:ext uri="{D42A27DB-BD31-4B8C-83A1-F6EECF244321}">
                <p14:modId xmlns:p14="http://schemas.microsoft.com/office/powerpoint/2010/main" val="1530642210"/>
              </p:ext>
            </p:extLst>
          </p:nvPr>
        </p:nvGraphicFramePr>
        <p:xfrm>
          <a:off x="1524001" y="2940518"/>
          <a:ext cx="7032655" cy="1263650"/>
        </p:xfrm>
        <a:graphic>
          <a:graphicData uri="http://schemas.openxmlformats.org/presentationml/2006/ole">
            <mc:AlternateContent xmlns:mc="http://schemas.openxmlformats.org/markup-compatibility/2006">
              <mc:Choice xmlns:v="urn:schemas-microsoft-com:vml" Requires="v">
                <p:oleObj name="Equation" r:id="rId2" imgW="2197080" imgH="444240" progId="Equation.3">
                  <p:embed/>
                </p:oleObj>
              </mc:Choice>
              <mc:Fallback>
                <p:oleObj name="Equation" r:id="rId2" imgW="2197080" imgH="444240" progId="Equation.3">
                  <p:embed/>
                  <p:pic>
                    <p:nvPicPr>
                      <p:cNvPr id="16387" name="Object 3"/>
                      <p:cNvPicPr>
                        <a:picLocks noChangeAspect="1" noChangeArrowheads="1"/>
                      </p:cNvPicPr>
                      <p:nvPr/>
                    </p:nvPicPr>
                    <p:blipFill>
                      <a:blip r:embed="rId3"/>
                      <a:srcRect/>
                      <a:stretch>
                        <a:fillRect/>
                      </a:stretch>
                    </p:blipFill>
                    <p:spPr bwMode="auto">
                      <a:xfrm>
                        <a:off x="1524001" y="2940518"/>
                        <a:ext cx="7032655" cy="1263650"/>
                      </a:xfrm>
                      <a:prstGeom prst="rect">
                        <a:avLst/>
                      </a:prstGeom>
                      <a:noFill/>
                    </p:spPr>
                  </p:pic>
                </p:oleObj>
              </mc:Fallback>
            </mc:AlternateContent>
          </a:graphicData>
        </a:graphic>
      </p:graphicFrame>
      <p:pic>
        <p:nvPicPr>
          <p:cNvPr id="16393" name="Picture 9" descr="C:\Users\dkoon\AppData\Local\Microsoft\Windows\Temporary Internet Files\Content.IE5\467VL1Z7\MC900352394[1].wmf"/>
          <p:cNvPicPr>
            <a:picLocks noChangeAspect="1" noChangeArrowheads="1"/>
          </p:cNvPicPr>
          <p:nvPr/>
        </p:nvPicPr>
        <p:blipFill>
          <a:blip r:embed="rId4" cstate="print"/>
          <a:srcRect/>
          <a:stretch>
            <a:fillRect/>
          </a:stretch>
        </p:blipFill>
        <p:spPr bwMode="auto">
          <a:xfrm>
            <a:off x="9245868" y="3096757"/>
            <a:ext cx="2149444" cy="2945900"/>
          </a:xfrm>
          <a:prstGeom prst="rect">
            <a:avLst/>
          </a:prstGeom>
          <a:noFill/>
        </p:spPr>
      </p:pic>
    </p:spTree>
    <p:extLst>
      <p:ext uri="{BB962C8B-B14F-4D97-AF65-F5344CB8AC3E}">
        <p14:creationId xmlns:p14="http://schemas.microsoft.com/office/powerpoint/2010/main" val="323619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a:t>Thermal resistance = “R value”</a:t>
            </a:r>
          </a:p>
        </p:txBody>
      </p:sp>
      <p:sp>
        <p:nvSpPr>
          <p:cNvPr id="3" name="Content Placeholder 2"/>
          <p:cNvSpPr>
            <a:spLocks noGrp="1"/>
          </p:cNvSpPr>
          <p:nvPr>
            <p:ph idx="1"/>
          </p:nvPr>
        </p:nvSpPr>
        <p:spPr>
          <a:xfrm>
            <a:off x="1981200" y="1295401"/>
            <a:ext cx="8229600" cy="4830763"/>
          </a:xfrm>
        </p:spPr>
        <p:txBody>
          <a:bodyPr>
            <a:normAutofit fontScale="85000" lnSpcReduction="20000"/>
          </a:bodyPr>
          <a:lstStyle/>
          <a:p>
            <a:pPr marL="0" indent="0">
              <a:buNone/>
            </a:pPr>
            <a:r>
              <a:rPr lang="en-US" sz="2800" dirty="0"/>
              <a:t>1. The R value of an insulator depends on its thickness</a:t>
            </a:r>
          </a:p>
          <a:p>
            <a:pPr marL="857250" lvl="1" indent="-457200">
              <a:buFont typeface="+mj-lt"/>
              <a:buAutoNum type="alphaUcPeriod"/>
            </a:pPr>
            <a:r>
              <a:rPr lang="en-US" sz="2400" dirty="0"/>
              <a:t>True</a:t>
            </a:r>
          </a:p>
          <a:p>
            <a:pPr marL="857250" lvl="1" indent="-457200">
              <a:buFont typeface="+mj-lt"/>
              <a:buAutoNum type="alphaUcPeriod"/>
            </a:pPr>
            <a:r>
              <a:rPr lang="en-US" sz="2400" dirty="0"/>
              <a:t>False</a:t>
            </a:r>
          </a:p>
          <a:p>
            <a:pPr marL="0" indent="0">
              <a:buNone/>
            </a:pPr>
            <a:r>
              <a:rPr lang="en-US" sz="2800" dirty="0"/>
              <a:t>2. The R value of an insulator depends on the material of which it’s made</a:t>
            </a:r>
          </a:p>
          <a:p>
            <a:pPr marL="857250" lvl="1" indent="-457200">
              <a:buFont typeface="+mj-lt"/>
              <a:buAutoNum type="alphaUcPeriod"/>
            </a:pPr>
            <a:r>
              <a:rPr lang="en-US" sz="2400" dirty="0"/>
              <a:t>True</a:t>
            </a:r>
          </a:p>
          <a:p>
            <a:pPr marL="857250" lvl="1" indent="-457200">
              <a:buFont typeface="+mj-lt"/>
              <a:buAutoNum type="alphaUcPeriod"/>
            </a:pPr>
            <a:r>
              <a:rPr lang="en-US" sz="2400" dirty="0"/>
              <a:t>False</a:t>
            </a:r>
          </a:p>
          <a:p>
            <a:pPr marL="0" indent="0">
              <a:buNone/>
            </a:pPr>
            <a:r>
              <a:rPr lang="en-US" sz="2800" dirty="0"/>
              <a:t> 3. The R value of an insulator depends on its area perpendicular to the heat flow</a:t>
            </a:r>
          </a:p>
          <a:p>
            <a:pPr marL="857250" lvl="1" indent="-457200">
              <a:buFont typeface="+mj-lt"/>
              <a:buAutoNum type="alphaUcPeriod"/>
            </a:pPr>
            <a:r>
              <a:rPr lang="en-US" sz="2400" dirty="0"/>
              <a:t>True</a:t>
            </a:r>
          </a:p>
          <a:p>
            <a:pPr marL="857250" lvl="1" indent="-457200">
              <a:buFont typeface="+mj-lt"/>
              <a:buAutoNum type="alphaUcPeriod"/>
            </a:pPr>
            <a:r>
              <a:rPr lang="en-US" sz="2400" dirty="0"/>
              <a:t>False</a:t>
            </a:r>
          </a:p>
          <a:p>
            <a:pPr marL="0" indent="0">
              <a:buNone/>
            </a:pPr>
            <a:r>
              <a:rPr lang="en-US" sz="2800" dirty="0"/>
              <a:t> </a:t>
            </a:r>
          </a:p>
        </p:txBody>
      </p:sp>
      <p:pic>
        <p:nvPicPr>
          <p:cNvPr id="14337" name="Picture 1" descr="C:\Users\dkoon\AppData\Local\Microsoft\Windows\Temporary Internet Files\Content.IE5\NQZBHOMU\MC900014496[1].wmf"/>
          <p:cNvPicPr>
            <a:picLocks noChangeAspect="1" noChangeArrowheads="1"/>
          </p:cNvPicPr>
          <p:nvPr/>
        </p:nvPicPr>
        <p:blipFill>
          <a:blip r:embed="rId2" cstate="print"/>
          <a:srcRect/>
          <a:stretch>
            <a:fillRect/>
          </a:stretch>
        </p:blipFill>
        <p:spPr bwMode="auto">
          <a:xfrm>
            <a:off x="9394241" y="4572001"/>
            <a:ext cx="2024482" cy="1591970"/>
          </a:xfrm>
          <a:prstGeom prst="rect">
            <a:avLst/>
          </a:prstGeom>
          <a:noFill/>
        </p:spPr>
      </p:pic>
      <p:pic>
        <p:nvPicPr>
          <p:cNvPr id="14338" name="Picture 2" descr="C:\Users\dkoon\AppData\Local\Microsoft\Windows\Temporary Internet Files\Content.IE5\EV476IXQ\MC900015986[1].wmf"/>
          <p:cNvPicPr>
            <a:picLocks noChangeAspect="1" noChangeArrowheads="1"/>
          </p:cNvPicPr>
          <p:nvPr/>
        </p:nvPicPr>
        <p:blipFill>
          <a:blip r:embed="rId3" cstate="print"/>
          <a:srcRect/>
          <a:stretch>
            <a:fillRect/>
          </a:stretch>
        </p:blipFill>
        <p:spPr bwMode="auto">
          <a:xfrm>
            <a:off x="10406482" y="914400"/>
            <a:ext cx="1022269" cy="1371600"/>
          </a:xfrm>
          <a:prstGeom prst="rect">
            <a:avLst/>
          </a:prstGeom>
          <a:noFill/>
          <a:scene3d>
            <a:camera prst="orthographicFront">
              <a:rot lat="0" lon="0" rev="0"/>
            </a:camera>
            <a:lightRig rig="threePt" dir="t"/>
          </a:scene3d>
        </p:spPr>
      </p:pic>
    </p:spTree>
    <p:extLst>
      <p:ext uri="{BB962C8B-B14F-4D97-AF65-F5344CB8AC3E}">
        <p14:creationId xmlns:p14="http://schemas.microsoft.com/office/powerpoint/2010/main" val="30225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questions</a:t>
            </a:r>
          </a:p>
        </p:txBody>
      </p:sp>
      <p:sp>
        <p:nvSpPr>
          <p:cNvPr id="3" name="Content Placeholder 2"/>
          <p:cNvSpPr>
            <a:spLocks noGrp="1"/>
          </p:cNvSpPr>
          <p:nvPr>
            <p:ph idx="1"/>
          </p:nvPr>
        </p:nvSpPr>
        <p:spPr>
          <a:xfrm>
            <a:off x="1981200" y="1295401"/>
            <a:ext cx="8229600" cy="4830763"/>
          </a:xfrm>
        </p:spPr>
        <p:txBody>
          <a:bodyPr/>
          <a:lstStyle/>
          <a:p>
            <a:pPr>
              <a:buNone/>
            </a:pPr>
            <a:r>
              <a:rPr lang="en-US" sz="2800" dirty="0"/>
              <a:t> R can be represented in units of</a:t>
            </a:r>
          </a:p>
          <a:p>
            <a:pPr marL="457200" indent="-457200">
              <a:buFont typeface="+mj-lt"/>
              <a:buAutoNum type="alphaLcParenR"/>
            </a:pPr>
            <a:r>
              <a:rPr lang="en-US" sz="2800" dirty="0"/>
              <a:t>Btu/hr/</a:t>
            </a:r>
            <a:r>
              <a:rPr lang="en-US" sz="2800" baseline="30000" dirty="0" err="1"/>
              <a:t>o</a:t>
            </a:r>
            <a:r>
              <a:rPr lang="en-US" sz="2800" dirty="0" err="1"/>
              <a:t>F</a:t>
            </a:r>
            <a:r>
              <a:rPr lang="en-US" sz="2800" dirty="0"/>
              <a:t>/ft</a:t>
            </a:r>
            <a:r>
              <a:rPr lang="en-US" sz="2800" baseline="30000" dirty="0"/>
              <a:t>2</a:t>
            </a:r>
            <a:endParaRPr lang="en-US" sz="2800" dirty="0"/>
          </a:p>
          <a:p>
            <a:pPr marL="457200" indent="-457200">
              <a:buFont typeface="+mj-lt"/>
              <a:buAutoNum type="alphaLcParenR"/>
            </a:pPr>
            <a:r>
              <a:rPr lang="en-US" sz="2800" dirty="0" err="1"/>
              <a:t>hr</a:t>
            </a:r>
            <a:r>
              <a:rPr lang="en-US" sz="2800" baseline="30000" dirty="0"/>
              <a:t> </a:t>
            </a:r>
            <a:r>
              <a:rPr lang="en-US" sz="2800" baseline="30000" dirty="0" err="1"/>
              <a:t>o</a:t>
            </a:r>
            <a:r>
              <a:rPr lang="en-US" sz="2800" dirty="0" err="1"/>
              <a:t>F</a:t>
            </a:r>
            <a:r>
              <a:rPr lang="en-US" sz="2800" dirty="0"/>
              <a:t> ft</a:t>
            </a:r>
            <a:r>
              <a:rPr lang="en-US" sz="2800" baseline="30000" dirty="0"/>
              <a:t>2</a:t>
            </a:r>
            <a:r>
              <a:rPr lang="en-US" sz="2800" dirty="0"/>
              <a:t>/Btu</a:t>
            </a:r>
          </a:p>
          <a:p>
            <a:pPr marL="457200" indent="-457200">
              <a:buFont typeface="+mj-lt"/>
              <a:buAutoNum type="alphaLcParenR"/>
            </a:pPr>
            <a:r>
              <a:rPr lang="en-US" sz="2800" dirty="0"/>
              <a:t>Btu</a:t>
            </a:r>
            <a:r>
              <a:rPr lang="en-US" sz="2800" baseline="30000" dirty="0"/>
              <a:t>.</a:t>
            </a:r>
            <a:r>
              <a:rPr lang="en-US" sz="2800" dirty="0"/>
              <a:t>hr/</a:t>
            </a:r>
            <a:r>
              <a:rPr lang="en-US" sz="2800" baseline="30000" dirty="0" err="1"/>
              <a:t>o</a:t>
            </a:r>
            <a:r>
              <a:rPr lang="en-US" sz="2800" dirty="0" err="1"/>
              <a:t>F</a:t>
            </a:r>
            <a:r>
              <a:rPr lang="en-US" sz="2800" dirty="0"/>
              <a:t>/ft</a:t>
            </a:r>
            <a:r>
              <a:rPr lang="en-US" sz="2800" baseline="30000" dirty="0"/>
              <a:t>2</a:t>
            </a:r>
            <a:endParaRPr lang="en-US" sz="2800" dirty="0"/>
          </a:p>
          <a:p>
            <a:pPr marL="457200" indent="-457200">
              <a:buFont typeface="+mj-lt"/>
              <a:buAutoNum type="alphaLcParenR"/>
            </a:pPr>
            <a:r>
              <a:rPr lang="en-US" sz="2800" dirty="0"/>
              <a:t>Btu</a:t>
            </a:r>
            <a:r>
              <a:rPr lang="en-US" sz="2800" baseline="30000" dirty="0"/>
              <a:t>.</a:t>
            </a:r>
            <a:r>
              <a:rPr lang="en-US" sz="2800" dirty="0"/>
              <a:t>hr/</a:t>
            </a:r>
            <a:r>
              <a:rPr lang="en-US" sz="2800" baseline="30000" dirty="0" err="1"/>
              <a:t>o</a:t>
            </a:r>
            <a:r>
              <a:rPr lang="en-US" sz="2800" dirty="0" err="1"/>
              <a:t>F</a:t>
            </a:r>
            <a:r>
              <a:rPr lang="en-US" sz="2800" dirty="0"/>
              <a:t>/</a:t>
            </a:r>
            <a:r>
              <a:rPr lang="en-US" sz="2800" dirty="0" err="1"/>
              <a:t>ft</a:t>
            </a:r>
            <a:endParaRPr lang="en-US" sz="2800" dirty="0"/>
          </a:p>
          <a:p>
            <a:pPr>
              <a:buNone/>
            </a:pPr>
            <a:endParaRPr lang="en-US" sz="2000" dirty="0"/>
          </a:p>
        </p:txBody>
      </p:sp>
      <p:pic>
        <p:nvPicPr>
          <p:cNvPr id="46082" name="Picture 2" descr="C:\Users\dkoon\AppData\Local\Microsoft\Windows\Temporary Internet Files\Content.IE5\7A3Z5MZX\MC900024487[1].wmf"/>
          <p:cNvPicPr>
            <a:picLocks noChangeAspect="1" noChangeArrowheads="1"/>
          </p:cNvPicPr>
          <p:nvPr/>
        </p:nvPicPr>
        <p:blipFill>
          <a:blip r:embed="rId2" cstate="print"/>
          <a:srcRect/>
          <a:stretch>
            <a:fillRect/>
          </a:stretch>
        </p:blipFill>
        <p:spPr bwMode="auto">
          <a:xfrm>
            <a:off x="5638801" y="3124200"/>
            <a:ext cx="3470757" cy="2525878"/>
          </a:xfrm>
          <a:prstGeom prst="rect">
            <a:avLst/>
          </a:prstGeom>
          <a:noFill/>
        </p:spPr>
      </p:pic>
    </p:spTree>
    <p:extLst>
      <p:ext uri="{BB962C8B-B14F-4D97-AF65-F5344CB8AC3E}">
        <p14:creationId xmlns:p14="http://schemas.microsoft.com/office/powerpoint/2010/main" val="50167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problem</a:t>
            </a:r>
          </a:p>
        </p:txBody>
      </p:sp>
      <p:sp>
        <p:nvSpPr>
          <p:cNvPr id="7" name="Content Placeholder 6"/>
          <p:cNvSpPr>
            <a:spLocks noGrp="1"/>
          </p:cNvSpPr>
          <p:nvPr>
            <p:ph idx="1"/>
          </p:nvPr>
        </p:nvSpPr>
        <p:spPr>
          <a:xfrm>
            <a:off x="1155032" y="1600201"/>
            <a:ext cx="9284368" cy="4525963"/>
          </a:xfrm>
        </p:spPr>
        <p:txBody>
          <a:bodyPr>
            <a:normAutofit/>
          </a:bodyPr>
          <a:lstStyle/>
          <a:p>
            <a:pPr marL="0" indent="0">
              <a:buNone/>
            </a:pPr>
            <a:r>
              <a:rPr lang="en-US" sz="3600" dirty="0"/>
              <a:t>Styrofoam has a thermal conductivity of 0.006 Btu/hr/</a:t>
            </a:r>
            <a:r>
              <a:rPr lang="en-US" sz="3600" dirty="0">
                <a:sym typeface="Symbol"/>
              </a:rPr>
              <a:t>F/ft</a:t>
            </a:r>
            <a:r>
              <a:rPr lang="en-US" sz="3600" baseline="30000" dirty="0">
                <a:sym typeface="Symbol"/>
              </a:rPr>
              <a:t>2</a:t>
            </a:r>
            <a:r>
              <a:rPr lang="en-US" sz="3600" dirty="0">
                <a:sym typeface="Symbol"/>
              </a:rPr>
              <a:t>. How thick a piece do we need to produce an R38 insulator?</a:t>
            </a:r>
            <a:endParaRPr lang="en-US" sz="3600" dirty="0"/>
          </a:p>
        </p:txBody>
      </p:sp>
      <p:pic>
        <p:nvPicPr>
          <p:cNvPr id="4" name="Picture 3" descr="E:\current classes\Energy\In Class Lectures\Lecture Notes\LN 2010\PDFs\Worked Problems\Phys105-10 Lecture#14_Page_3.jpg">
            <a:extLst>
              <a:ext uri="{FF2B5EF4-FFF2-40B4-BE49-F238E27FC236}">
                <a16:creationId xmlns:a16="http://schemas.microsoft.com/office/drawing/2014/main" id="{637BD9EE-D66E-4D59-BA73-566FF9E6EAD8}"/>
              </a:ext>
            </a:extLst>
          </p:cNvPr>
          <p:cNvPicPr>
            <a:picLocks noChangeAspect="1" noChangeArrowheads="1"/>
          </p:cNvPicPr>
          <p:nvPr/>
        </p:nvPicPr>
        <p:blipFill>
          <a:blip r:embed="rId2" cstate="print"/>
          <a:srcRect t="10207" r="59596" b="60058"/>
          <a:stretch>
            <a:fillRect/>
          </a:stretch>
        </p:blipFill>
        <p:spPr bwMode="auto">
          <a:xfrm>
            <a:off x="8304212" y="3522045"/>
            <a:ext cx="3200400" cy="3048000"/>
          </a:xfrm>
          <a:prstGeom prst="rect">
            <a:avLst/>
          </a:prstGeom>
          <a:noFill/>
          <a:ln w="9525">
            <a:noFill/>
            <a:miter lim="800000"/>
            <a:headEnd/>
            <a:tailEnd/>
          </a:ln>
        </p:spPr>
      </p:pic>
    </p:spTree>
    <p:extLst>
      <p:ext uri="{BB962C8B-B14F-4D97-AF65-F5344CB8AC3E}">
        <p14:creationId xmlns:p14="http://schemas.microsoft.com/office/powerpoint/2010/main" val="351678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dirty="0"/>
              <a:t>Worked problems</a:t>
            </a:r>
          </a:p>
        </p:txBody>
      </p:sp>
      <p:sp>
        <p:nvSpPr>
          <p:cNvPr id="6" name="Content Placeholder 5"/>
          <p:cNvSpPr>
            <a:spLocks noGrp="1"/>
          </p:cNvSpPr>
          <p:nvPr>
            <p:ph idx="1"/>
          </p:nvPr>
        </p:nvSpPr>
        <p:spPr>
          <a:xfrm>
            <a:off x="1981200" y="1371601"/>
            <a:ext cx="8229600" cy="4754563"/>
          </a:xfrm>
        </p:spPr>
        <p:txBody>
          <a:bodyPr/>
          <a:lstStyle/>
          <a:p>
            <a:pPr marL="0" indent="0">
              <a:buNone/>
            </a:pPr>
            <a:r>
              <a:rPr lang="en-US" sz="2400" dirty="0"/>
              <a:t>How thick a hardwood wall (R=0.91 for a 1-inch thick piece) do we need to equal R19 fiberglass? How thick a softwood wall (R=1.25 for an inch) would do the trick?</a:t>
            </a:r>
          </a:p>
        </p:txBody>
      </p:sp>
      <p:pic>
        <p:nvPicPr>
          <p:cNvPr id="7" name="Picture 3" descr="E:\current classes\Energy\In Class Lectures\Lecture Notes\LN 2010\PDFs\Worked Problems\Phys105-10 Lecture#14_Page_3.jpg"/>
          <p:cNvPicPr>
            <a:picLocks noChangeAspect="1" noChangeArrowheads="1"/>
          </p:cNvPicPr>
          <p:nvPr/>
        </p:nvPicPr>
        <p:blipFill>
          <a:blip r:embed="rId2" cstate="print"/>
          <a:srcRect t="49415" r="49766" b="17805"/>
          <a:stretch>
            <a:fillRect/>
          </a:stretch>
        </p:blipFill>
        <p:spPr bwMode="auto">
          <a:xfrm>
            <a:off x="2919664" y="3687762"/>
            <a:ext cx="3429000" cy="2895600"/>
          </a:xfrm>
          <a:prstGeom prst="rect">
            <a:avLst/>
          </a:prstGeom>
          <a:noFill/>
          <a:ln w="9525">
            <a:noFill/>
            <a:miter lim="800000"/>
            <a:headEnd/>
            <a:tailEnd/>
          </a:ln>
        </p:spPr>
      </p:pic>
    </p:spTree>
    <p:extLst>
      <p:ext uri="{BB962C8B-B14F-4D97-AF65-F5344CB8AC3E}">
        <p14:creationId xmlns:p14="http://schemas.microsoft.com/office/powerpoint/2010/main" val="200017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questions</a:t>
            </a:r>
          </a:p>
        </p:txBody>
      </p:sp>
      <p:sp>
        <p:nvSpPr>
          <p:cNvPr id="3" name="Content Placeholder 2"/>
          <p:cNvSpPr>
            <a:spLocks noGrp="1"/>
          </p:cNvSpPr>
          <p:nvPr>
            <p:ph idx="1"/>
          </p:nvPr>
        </p:nvSpPr>
        <p:spPr>
          <a:xfrm>
            <a:off x="1981200" y="1295401"/>
            <a:ext cx="8229600" cy="4830763"/>
          </a:xfrm>
        </p:spPr>
        <p:txBody>
          <a:bodyPr/>
          <a:lstStyle/>
          <a:p>
            <a:pPr>
              <a:buNone/>
            </a:pPr>
            <a:r>
              <a:rPr lang="en-US" sz="2800" dirty="0"/>
              <a:t>	Two insulating layers are laid side by side so that the heat must travel through one or the other. Which of the following quantities add?</a:t>
            </a:r>
          </a:p>
          <a:p>
            <a:pPr marL="457200" indent="-457200">
              <a:buFont typeface="+mj-lt"/>
              <a:buAutoNum type="alphaLcParenR"/>
            </a:pPr>
            <a:r>
              <a:rPr lang="en-US" sz="2800" dirty="0"/>
              <a:t>R/A of the two.</a:t>
            </a:r>
          </a:p>
          <a:p>
            <a:pPr marL="457200" indent="-457200">
              <a:buFont typeface="+mj-lt"/>
              <a:buAutoNum type="alphaLcParenR"/>
            </a:pPr>
            <a:r>
              <a:rPr lang="en-US" sz="2800" dirty="0"/>
              <a:t>A/R of the two</a:t>
            </a:r>
          </a:p>
          <a:p>
            <a:pPr marL="457200" indent="-457200">
              <a:buFont typeface="+mj-lt"/>
              <a:buAutoNum type="alphaLcParenR"/>
            </a:pPr>
            <a:r>
              <a:rPr lang="en-US" sz="2800" dirty="0"/>
              <a:t>RA of the two.</a:t>
            </a:r>
          </a:p>
          <a:p>
            <a:pPr marL="457200" indent="-457200">
              <a:buFont typeface="+mj-lt"/>
              <a:buAutoNum type="alphaLcParenR"/>
            </a:pPr>
            <a:r>
              <a:rPr lang="en-US" sz="2800" dirty="0"/>
              <a:t>none of the above.</a:t>
            </a:r>
            <a:br>
              <a:rPr lang="en-US" sz="2000" dirty="0"/>
            </a:br>
            <a:endParaRPr lang="en-US" sz="2000" dirty="0"/>
          </a:p>
        </p:txBody>
      </p:sp>
      <p:grpSp>
        <p:nvGrpSpPr>
          <p:cNvPr id="6" name="Group 5"/>
          <p:cNvGrpSpPr/>
          <p:nvPr/>
        </p:nvGrpSpPr>
        <p:grpSpPr>
          <a:xfrm>
            <a:off x="6699624" y="3552524"/>
            <a:ext cx="4158082" cy="2277770"/>
            <a:chOff x="3962400" y="4267200"/>
            <a:chExt cx="4158082" cy="2277770"/>
          </a:xfrm>
        </p:grpSpPr>
        <p:pic>
          <p:nvPicPr>
            <p:cNvPr id="4" name="Picture 2" descr="C:\Users\dkoon\AppData\Local\Microsoft\Windows\Temporary Internet Files\Content.IE5\MHCAF1SK\MC900014496[1].wmf"/>
            <p:cNvPicPr>
              <a:picLocks noChangeAspect="1" noChangeArrowheads="1"/>
            </p:cNvPicPr>
            <p:nvPr/>
          </p:nvPicPr>
          <p:blipFill>
            <a:blip r:embed="rId2" cstate="print"/>
            <a:srcRect/>
            <a:stretch>
              <a:fillRect/>
            </a:stretch>
          </p:blipFill>
          <p:spPr bwMode="auto">
            <a:xfrm>
              <a:off x="5320782" y="4267200"/>
              <a:ext cx="2799700" cy="2201570"/>
            </a:xfrm>
            <a:prstGeom prst="rect">
              <a:avLst/>
            </a:prstGeom>
            <a:noFill/>
          </p:spPr>
        </p:pic>
        <p:pic>
          <p:nvPicPr>
            <p:cNvPr id="5" name="Picture 2" descr="C:\Users\dkoon\AppData\Local\Microsoft\Windows\Temporary Internet Files\Content.IE5\MHCAF1SK\MC900014496[1].wmf"/>
            <p:cNvPicPr>
              <a:picLocks noChangeAspect="1" noChangeArrowheads="1"/>
            </p:cNvPicPr>
            <p:nvPr/>
          </p:nvPicPr>
          <p:blipFill>
            <a:blip r:embed="rId2" cstate="print"/>
            <a:srcRect/>
            <a:stretch>
              <a:fillRect/>
            </a:stretch>
          </p:blipFill>
          <p:spPr bwMode="auto">
            <a:xfrm>
              <a:off x="3962400" y="4343400"/>
              <a:ext cx="2799700" cy="2201570"/>
            </a:xfrm>
            <a:prstGeom prst="rect">
              <a:avLst/>
            </a:prstGeom>
            <a:noFill/>
          </p:spPr>
        </p:pic>
      </p:grpSp>
    </p:spTree>
    <p:extLst>
      <p:ext uri="{BB962C8B-B14F-4D97-AF65-F5344CB8AC3E}">
        <p14:creationId xmlns:p14="http://schemas.microsoft.com/office/powerpoint/2010/main" val="406003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991600" cy="1143000"/>
          </a:xfrm>
        </p:spPr>
        <p:txBody>
          <a:bodyPr>
            <a:normAutofit fontScale="90000"/>
          </a:bodyPr>
          <a:lstStyle/>
          <a:p>
            <a:r>
              <a:rPr lang="en-US" sz="4000" dirty="0"/>
              <a:t>How does thermal conduction work?</a:t>
            </a:r>
          </a:p>
        </p:txBody>
      </p:sp>
      <p:sp>
        <p:nvSpPr>
          <p:cNvPr id="3" name="Content Placeholder 2"/>
          <p:cNvSpPr>
            <a:spLocks noGrp="1"/>
          </p:cNvSpPr>
          <p:nvPr>
            <p:ph idx="1"/>
          </p:nvPr>
        </p:nvSpPr>
        <p:spPr>
          <a:xfrm>
            <a:off x="1752600" y="1417638"/>
            <a:ext cx="8991600" cy="5516562"/>
          </a:xfrm>
        </p:spPr>
        <p:txBody>
          <a:bodyPr>
            <a:normAutofit fontScale="92500"/>
          </a:bodyPr>
          <a:lstStyle/>
          <a:p>
            <a:pPr>
              <a:buNone/>
            </a:pPr>
            <a:r>
              <a:rPr lang="en-US" sz="2400" dirty="0"/>
              <a:t>Neighboring molecules exchange heat in random collisions. Statistically, the warmer molecules have more energy to give, and so heat moves from the higher to lower temperature.</a:t>
            </a:r>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http://www.phy.cuhk.edu.hk/contextual/heat/hea/condu/conduction_e.gif</a:t>
            </a:r>
          </a:p>
        </p:txBody>
      </p:sp>
      <p:pic>
        <p:nvPicPr>
          <p:cNvPr id="10242" name="Picture 2" descr="http://www.phy.cuhk.edu.hk/contextual/heat/hea/condu/conduction_e.gif"/>
          <p:cNvPicPr>
            <a:picLocks noChangeAspect="1" noChangeArrowheads="1"/>
          </p:cNvPicPr>
          <p:nvPr/>
        </p:nvPicPr>
        <p:blipFill>
          <a:blip r:embed="rId2" cstate="print"/>
          <a:srcRect/>
          <a:stretch>
            <a:fillRect/>
          </a:stretch>
        </p:blipFill>
        <p:spPr bwMode="auto">
          <a:xfrm>
            <a:off x="3886201" y="2885243"/>
            <a:ext cx="5455227" cy="3200400"/>
          </a:xfrm>
          <a:prstGeom prst="rect">
            <a:avLst/>
          </a:prstGeom>
          <a:noFill/>
        </p:spPr>
      </p:pic>
    </p:spTree>
    <p:extLst>
      <p:ext uri="{BB962C8B-B14F-4D97-AF65-F5344CB8AC3E}">
        <p14:creationId xmlns:p14="http://schemas.microsoft.com/office/powerpoint/2010/main" val="1786785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r>
              <a:rPr lang="en-US" dirty="0"/>
              <a:t>Study questions</a:t>
            </a:r>
          </a:p>
        </p:txBody>
      </p:sp>
      <p:sp>
        <p:nvSpPr>
          <p:cNvPr id="3" name="Content Placeholder 2"/>
          <p:cNvSpPr>
            <a:spLocks noGrp="1"/>
          </p:cNvSpPr>
          <p:nvPr>
            <p:ph idx="1"/>
          </p:nvPr>
        </p:nvSpPr>
        <p:spPr>
          <a:xfrm>
            <a:off x="904775" y="1315454"/>
            <a:ext cx="10453036" cy="4983163"/>
          </a:xfrm>
        </p:spPr>
        <p:txBody>
          <a:bodyPr>
            <a:normAutofit/>
          </a:bodyPr>
          <a:lstStyle/>
          <a:p>
            <a:pPr marL="0" indent="0">
              <a:buNone/>
            </a:pPr>
            <a:r>
              <a:rPr lang="en-US" sz="2000" dirty="0"/>
              <a:t> </a:t>
            </a:r>
            <a:r>
              <a:rPr lang="en-US" sz="2800" dirty="0"/>
              <a:t>The people building your new home go to the hardware store for some R38 fiberglass batting for laying down in the attic. The store is all out of R38. What should they do?</a:t>
            </a:r>
          </a:p>
          <a:p>
            <a:pPr marL="514350" indent="-514350">
              <a:buFont typeface="+mj-lt"/>
              <a:buAutoNum type="alphaLcParenR"/>
            </a:pPr>
            <a:r>
              <a:rPr lang="en-US" sz="2800" dirty="0"/>
              <a:t>Buy twice as many linear feet of R19 rolls as they had planned to buy of R38 and simply lay the two layers on top of each other.</a:t>
            </a:r>
          </a:p>
          <a:p>
            <a:pPr marL="514350" indent="-514350">
              <a:buFont typeface="+mj-lt"/>
              <a:buAutoNum type="alphaLcParenR"/>
            </a:pPr>
            <a:r>
              <a:rPr lang="en-US" sz="2800" dirty="0"/>
              <a:t>Buy twice as many linear feet of R76 rolls, and simply lay the two layers on top of each other.</a:t>
            </a:r>
          </a:p>
          <a:p>
            <a:pPr marL="514350" indent="-514350">
              <a:buFont typeface="+mj-lt"/>
              <a:buAutoNum type="alphaLcParenR"/>
            </a:pPr>
            <a:r>
              <a:rPr lang="en-US" sz="2800" dirty="0"/>
              <a:t>Wait until the R38 comes in and charge for overtime: neither of the above solutions will do the same job.</a:t>
            </a:r>
          </a:p>
        </p:txBody>
      </p:sp>
    </p:spTree>
    <p:extLst>
      <p:ext uri="{BB962C8B-B14F-4D97-AF65-F5344CB8AC3E}">
        <p14:creationId xmlns:p14="http://schemas.microsoft.com/office/powerpoint/2010/main" val="1041823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777999" y="595563"/>
            <a:ext cx="9772317" cy="576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83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flow II: convection</a:t>
            </a:r>
          </a:p>
        </p:txBody>
      </p:sp>
      <p:sp>
        <p:nvSpPr>
          <p:cNvPr id="3" name="Content Placeholder 2"/>
          <p:cNvSpPr>
            <a:spLocks noGrp="1"/>
          </p:cNvSpPr>
          <p:nvPr>
            <p:ph idx="1"/>
          </p:nvPr>
        </p:nvSpPr>
        <p:spPr>
          <a:xfrm>
            <a:off x="1376413" y="1540042"/>
            <a:ext cx="10318282" cy="4371180"/>
          </a:xfrm>
        </p:spPr>
        <p:txBody>
          <a:bodyPr>
            <a:normAutofit/>
          </a:bodyPr>
          <a:lstStyle/>
          <a:p>
            <a:r>
              <a:rPr lang="en-US" sz="2800" dirty="0"/>
              <a:t>Thermal </a:t>
            </a:r>
            <a:r>
              <a:rPr lang="en-US" sz="2800" i="1" dirty="0"/>
              <a:t>Convection </a:t>
            </a:r>
            <a:r>
              <a:rPr lang="en-US" sz="2800" dirty="0"/>
              <a:t>= heat transfer via movement of fluids</a:t>
            </a:r>
          </a:p>
          <a:p>
            <a:endParaRPr lang="en-US" sz="2400" i="1" dirty="0"/>
          </a:p>
          <a:p>
            <a:r>
              <a:rPr lang="en-US" sz="2400" dirty="0"/>
              <a:t>Familiar examples:</a:t>
            </a:r>
          </a:p>
          <a:p>
            <a:pPr lvl="1"/>
            <a:r>
              <a:rPr lang="en-US" sz="1800" dirty="0"/>
              <a:t>the upward flow of air due to a fire</a:t>
            </a:r>
          </a:p>
          <a:p>
            <a:pPr lvl="1"/>
            <a:r>
              <a:rPr lang="en-US" sz="1800" dirty="0"/>
              <a:t>hot object and the circulation of water in a pot that is heated from below.   </a:t>
            </a:r>
          </a:p>
          <a:p>
            <a:pPr lvl="1"/>
            <a:r>
              <a:rPr lang="en-US" sz="1800" dirty="0"/>
              <a:t>convection oven</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152547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48278" y="518232"/>
            <a:ext cx="8911687" cy="848556"/>
          </a:xfrm>
        </p:spPr>
        <p:txBody>
          <a:bodyPr>
            <a:normAutofit/>
          </a:bodyPr>
          <a:lstStyle/>
          <a:p>
            <a:r>
              <a:rPr lang="en-US" sz="4400" dirty="0"/>
              <a:t>Convection</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0035" y="1876926"/>
            <a:ext cx="3603205" cy="3800850"/>
          </a:xfrm>
        </p:spPr>
      </p:pic>
      <p:sp>
        <p:nvSpPr>
          <p:cNvPr id="6" name="Content Placeholder 5"/>
          <p:cNvSpPr>
            <a:spLocks noGrp="1"/>
          </p:cNvSpPr>
          <p:nvPr>
            <p:ph sz="half" idx="2"/>
          </p:nvPr>
        </p:nvSpPr>
        <p:spPr>
          <a:xfrm>
            <a:off x="4562525" y="1588169"/>
            <a:ext cx="7141945" cy="5062087"/>
          </a:xfrm>
        </p:spPr>
        <p:txBody>
          <a:bodyPr>
            <a:normAutofit/>
          </a:bodyPr>
          <a:lstStyle/>
          <a:p>
            <a:r>
              <a:rPr lang="en-US" sz="2400" dirty="0"/>
              <a:t>Electric heater placed on the floor of a cold room warms up the air in the room.</a:t>
            </a:r>
          </a:p>
          <a:p>
            <a:r>
              <a:rPr lang="en-US" sz="2400" dirty="0"/>
              <a:t>Air present near the coils of the heater warm up. As the air warms up, it expands, becomes less dense and begins to rise. </a:t>
            </a:r>
          </a:p>
          <a:p>
            <a:r>
              <a:rPr lang="en-US" sz="2400" dirty="0"/>
              <a:t>As the hot air rises, it pushes some of the cold air near the top of the room out of the way. </a:t>
            </a:r>
          </a:p>
          <a:p>
            <a:r>
              <a:rPr lang="en-US" sz="2400" dirty="0"/>
              <a:t>The cold air moves towards the bottom of the room to replace the hot air that has risen</a:t>
            </a:r>
          </a:p>
        </p:txBody>
      </p:sp>
    </p:spTree>
    <p:extLst>
      <p:ext uri="{BB962C8B-B14F-4D97-AF65-F5344CB8AC3E}">
        <p14:creationId xmlns:p14="http://schemas.microsoft.com/office/powerpoint/2010/main" val="140549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flow III: thermal radiation</a:t>
            </a:r>
          </a:p>
        </p:txBody>
      </p:sp>
      <p:sp>
        <p:nvSpPr>
          <p:cNvPr id="3" name="Content Placeholder 2"/>
          <p:cNvSpPr>
            <a:spLocks noGrp="1"/>
          </p:cNvSpPr>
          <p:nvPr>
            <p:ph idx="1"/>
          </p:nvPr>
        </p:nvSpPr>
        <p:spPr>
          <a:xfrm>
            <a:off x="1944303" y="2079057"/>
            <a:ext cx="9560309" cy="3832165"/>
          </a:xfrm>
        </p:spPr>
        <p:txBody>
          <a:bodyPr>
            <a:normAutofit lnSpcReduction="10000"/>
          </a:bodyPr>
          <a:lstStyle/>
          <a:p>
            <a:r>
              <a:rPr lang="en-US" sz="2800" dirty="0"/>
              <a:t>Heat transferred as light, infrared, microwaves, etc. (emitted in the form of electromagnetic waves traveling at the speed of light).</a:t>
            </a:r>
          </a:p>
          <a:p>
            <a:r>
              <a:rPr lang="en-US" sz="2800" dirty="0"/>
              <a:t>Power radiated proportional to fourth power of T (in Kelvin).</a:t>
            </a:r>
          </a:p>
          <a:p>
            <a:r>
              <a:rPr lang="en-US" sz="2800" dirty="0"/>
              <a:t>Amount of radiation changes with temperature.</a:t>
            </a:r>
          </a:p>
          <a:p>
            <a:r>
              <a:rPr lang="en-US" sz="2800" dirty="0"/>
              <a:t>All objects with temperatures above the absolute zero emit electromagnetic radiation.</a:t>
            </a:r>
          </a:p>
        </p:txBody>
      </p:sp>
    </p:spTree>
    <p:extLst>
      <p:ext uri="{BB962C8B-B14F-4D97-AF65-F5344CB8AC3E}">
        <p14:creationId xmlns:p14="http://schemas.microsoft.com/office/powerpoint/2010/main" val="766956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A8D4-1CC7-4A1B-9D74-19A93214A572}"/>
              </a:ext>
            </a:extLst>
          </p:cNvPr>
          <p:cNvSpPr>
            <a:spLocks noGrp="1"/>
          </p:cNvSpPr>
          <p:nvPr>
            <p:ph type="ctrTitle"/>
          </p:nvPr>
        </p:nvSpPr>
        <p:spPr/>
        <p:txBody>
          <a:bodyPr/>
          <a:lstStyle/>
          <a:p>
            <a:pPr lvl="0" defTabSz="914400">
              <a:spcBef>
                <a:spcPts val="1000"/>
              </a:spcBef>
              <a:spcAft>
                <a:spcPts val="800"/>
              </a:spcAft>
              <a:defRPr/>
            </a:pPr>
            <a:r>
              <a:rPr lang="en-US" sz="4400" dirty="0">
                <a:solidFill>
                  <a:prstClr val="black">
                    <a:lumMod val="65000"/>
                    <a:lumOff val="35000"/>
                  </a:prstClr>
                </a:solidFill>
                <a:latin typeface="Work Sans"/>
                <a:ea typeface="+mn-ea"/>
                <a:cs typeface="+mn-cs"/>
              </a:rPr>
              <a:t>Chapter 7:Solar Energy: Characteristics and Heating</a:t>
            </a:r>
            <a:br>
              <a:rPr lang="en-US" sz="3200" dirty="0">
                <a:solidFill>
                  <a:prstClr val="black">
                    <a:lumMod val="65000"/>
                    <a:lumOff val="35000"/>
                  </a:prstClr>
                </a:solidFill>
                <a:latin typeface="Work Sans"/>
                <a:ea typeface="+mn-ea"/>
                <a:cs typeface="+mn-cs"/>
              </a:rPr>
            </a:br>
            <a:endParaRPr lang="en-US" dirty="0"/>
          </a:p>
        </p:txBody>
      </p:sp>
    </p:spTree>
    <p:extLst>
      <p:ext uri="{BB962C8B-B14F-4D97-AF65-F5344CB8AC3E}">
        <p14:creationId xmlns:p14="http://schemas.microsoft.com/office/powerpoint/2010/main" val="202713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Group 11">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13"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4"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5"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6"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7"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8"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9"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0"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1"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2"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3"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4"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6" name="Group 25">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7"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8"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9"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0"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1"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2"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3"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4"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5"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6"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7"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8"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p:cNvSpPr>
            <a:spLocks noGrp="1"/>
          </p:cNvSpPr>
          <p:nvPr>
            <p:ph type="title"/>
          </p:nvPr>
        </p:nvSpPr>
        <p:spPr>
          <a:xfrm>
            <a:off x="6483096" y="624110"/>
            <a:ext cx="5021516" cy="1280890"/>
          </a:xfrm>
        </p:spPr>
        <p:txBody>
          <a:bodyPr>
            <a:normAutofit/>
          </a:bodyPr>
          <a:lstStyle/>
          <a:p>
            <a:r>
              <a:rPr lang="en-US">
                <a:latin typeface="+mn-lt"/>
              </a:rPr>
              <a:t>Introduction (1 of 3)</a:t>
            </a:r>
          </a:p>
        </p:txBody>
      </p:sp>
      <p:sp>
        <p:nvSpPr>
          <p:cNvPr id="40" name="Rectangle 39">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5" name="Picture 4" descr="Wind turbines against blue sky">
            <a:extLst>
              <a:ext uri="{FF2B5EF4-FFF2-40B4-BE49-F238E27FC236}">
                <a16:creationId xmlns:a16="http://schemas.microsoft.com/office/drawing/2014/main" id="{6C389F11-2629-0DE1-69A3-E8D937786F98}"/>
              </a:ext>
            </a:extLst>
          </p:cNvPr>
          <p:cNvPicPr>
            <a:picLocks noChangeAspect="1"/>
          </p:cNvPicPr>
          <p:nvPr/>
        </p:nvPicPr>
        <p:blipFill>
          <a:blip r:embed="rId2"/>
          <a:srcRect l="31842" r="21928" b="-1"/>
          <a:stretch>
            <a:fillRect/>
          </a:stretch>
        </p:blipFill>
        <p:spPr>
          <a:xfrm>
            <a:off x="-1555" y="1731"/>
            <a:ext cx="4662331" cy="6858000"/>
          </a:xfrm>
          <a:prstGeom prst="rect">
            <a:avLst/>
          </a:prstGeom>
        </p:spPr>
      </p:pic>
      <p:sp>
        <p:nvSpPr>
          <p:cNvPr id="3" name="Content Placeholder 2"/>
          <p:cNvSpPr>
            <a:spLocks noGrp="1"/>
          </p:cNvSpPr>
          <p:nvPr>
            <p:ph idx="1"/>
          </p:nvPr>
        </p:nvSpPr>
        <p:spPr>
          <a:xfrm>
            <a:off x="4884496" y="1569237"/>
            <a:ext cx="7276044" cy="4586334"/>
          </a:xfrm>
        </p:spPr>
        <p:txBody>
          <a:bodyPr>
            <a:noAutofit/>
          </a:bodyPr>
          <a:lstStyle/>
          <a:p>
            <a:pPr marL="0">
              <a:lnSpc>
                <a:spcPct val="90000"/>
              </a:lnSpc>
              <a:buNone/>
            </a:pPr>
            <a:r>
              <a:rPr lang="en-US" sz="2000" dirty="0"/>
              <a:t>C</a:t>
            </a:r>
            <a:r>
              <a:rPr lang="en-US" sz="2000" dirty="0">
                <a:latin typeface="+mn-lt"/>
              </a:rPr>
              <a:t>ontributions of renewable energy sources in the world energy </a:t>
            </a:r>
          </a:p>
          <a:p>
            <a:pPr marL="0">
              <a:lnSpc>
                <a:spcPct val="90000"/>
              </a:lnSpc>
            </a:pPr>
            <a:r>
              <a:rPr lang="en-US" sz="2000" dirty="0"/>
              <a:t> </a:t>
            </a:r>
            <a:r>
              <a:rPr lang="en-US" sz="2000" dirty="0">
                <a:latin typeface="+mn-lt"/>
              </a:rPr>
              <a:t>Renewable energy today provides about 12% of the  world’s energy and more than 12% of the U.S.'s needs.</a:t>
            </a:r>
          </a:p>
          <a:p>
            <a:pPr lvl="0">
              <a:lnSpc>
                <a:spcPct val="90000"/>
              </a:lnSpc>
            </a:pPr>
            <a:r>
              <a:rPr lang="en-US" sz="2000" dirty="0">
                <a:latin typeface="+mn-lt"/>
              </a:rPr>
              <a:t>Renewable-energy resources can be categorized into forms of radiant solar, wind, hydropower, biomass, and geothermal.</a:t>
            </a:r>
          </a:p>
          <a:p>
            <a:pPr lvl="0">
              <a:lnSpc>
                <a:spcPct val="90000"/>
              </a:lnSpc>
            </a:pPr>
            <a:r>
              <a:rPr lang="en-US" sz="2000" dirty="0">
                <a:latin typeface="+mn-lt"/>
              </a:rPr>
              <a:t>Renewable-energy resources offer many advantages to an energy-hungry world.</a:t>
            </a:r>
          </a:p>
          <a:p>
            <a:pPr lvl="0">
              <a:lnSpc>
                <a:spcPct val="90000"/>
              </a:lnSpc>
            </a:pPr>
            <a:r>
              <a:rPr lang="en-US" sz="2000" dirty="0">
                <a:latin typeface="+mn-lt"/>
              </a:rPr>
              <a:t>Renewable-energy resources particularly offer hope to developing countries whose economic growth rates are seriously hampered by high energy costs.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6"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77"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78"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79"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80"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81"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82"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83"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84"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85"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86"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87"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88" name="Group 87">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89"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90"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91"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92"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93"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94"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95"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96"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97"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98"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99"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00"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01" name="Rectangle 100">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103" name="Rectangle 102">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Introduction (2 of 3)</a:t>
            </a:r>
          </a:p>
        </p:txBody>
      </p:sp>
      <p:sp>
        <p:nvSpPr>
          <p:cNvPr id="105"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4" name="Table 2"/>
          <p:cNvGraphicFramePr>
            <a:graphicFrameLocks noGrp="1"/>
          </p:cNvGraphicFramePr>
          <p:nvPr>
            <p:ph sz="half" idx="1"/>
            <p:extLst>
              <p:ext uri="{D42A27DB-BD31-4B8C-83A1-F6EECF244321}">
                <p14:modId xmlns:p14="http://schemas.microsoft.com/office/powerpoint/2010/main" val="1898923768"/>
              </p:ext>
            </p:extLst>
          </p:nvPr>
        </p:nvGraphicFramePr>
        <p:xfrm>
          <a:off x="5126158" y="967418"/>
          <a:ext cx="6761042" cy="5759531"/>
        </p:xfrm>
        <a:graphic>
          <a:graphicData uri="http://schemas.openxmlformats.org/drawingml/2006/table">
            <a:tbl>
              <a:tblPr firstRow="1" bandRow="1">
                <a:noFill/>
                <a:tableStyleId>{69C7853C-536D-4A76-A0AE-DD22124D55A5}</a:tableStyleId>
              </a:tblPr>
              <a:tblGrid>
                <a:gridCol w="1711567">
                  <a:extLst>
                    <a:ext uri="{9D8B030D-6E8A-4147-A177-3AD203B41FA5}">
                      <a16:colId xmlns:a16="http://schemas.microsoft.com/office/drawing/2014/main" val="20000"/>
                    </a:ext>
                  </a:extLst>
                </a:gridCol>
                <a:gridCol w="5049475">
                  <a:extLst>
                    <a:ext uri="{9D8B030D-6E8A-4147-A177-3AD203B41FA5}">
                      <a16:colId xmlns:a16="http://schemas.microsoft.com/office/drawing/2014/main" val="20001"/>
                    </a:ext>
                  </a:extLst>
                </a:gridCol>
              </a:tblGrid>
              <a:tr h="2293866">
                <a:tc>
                  <a:txBody>
                    <a:bodyPr/>
                    <a:lstStyle/>
                    <a:p>
                      <a:r>
                        <a:rPr lang="en-US" sz="1600" b="1" cap="none" spc="60" dirty="0">
                          <a:solidFill>
                            <a:schemeClr val="bg1"/>
                          </a:solidFill>
                        </a:rPr>
                        <a:t>Radiant</a:t>
                      </a:r>
                    </a:p>
                  </a:txBody>
                  <a:tcPr marL="225910" marR="169433" marT="90498" marB="112955" anchor="ctr">
                    <a:lnL w="12700" cmpd="sng">
                      <a:noFill/>
                    </a:lnL>
                    <a:lnR w="12700" cmpd="sng">
                      <a:noFill/>
                    </a:lnR>
                    <a:lnT w="19050" cap="flat" cmpd="sng" algn="ctr">
                      <a:noFill/>
                      <a:prstDash val="solid"/>
                    </a:lnT>
                    <a:lnB w="38100" cmpd="sng">
                      <a:noFill/>
                    </a:lnB>
                    <a:solidFill>
                      <a:schemeClr val="accent1"/>
                    </a:solidFill>
                  </a:tcPr>
                </a:tc>
                <a:tc>
                  <a:txBody>
                    <a:bodyPr/>
                    <a:lstStyle/>
                    <a:p>
                      <a:r>
                        <a:rPr lang="en-US" sz="1600" b="1" cap="none" spc="60" dirty="0">
                          <a:solidFill>
                            <a:schemeClr val="bg1"/>
                          </a:solidFill>
                        </a:rPr>
                        <a:t>Space heating and cooling (active and passive)</a:t>
                      </a:r>
                    </a:p>
                    <a:p>
                      <a:r>
                        <a:rPr lang="en-US" sz="1600" b="1" cap="none" spc="60" dirty="0">
                          <a:solidFill>
                            <a:schemeClr val="bg1"/>
                          </a:solidFill>
                        </a:rPr>
                        <a:t>Domestic hot water, swimming pools</a:t>
                      </a:r>
                    </a:p>
                    <a:p>
                      <a:r>
                        <a:rPr lang="en-US" sz="1600" b="1" cap="none" spc="60" dirty="0">
                          <a:solidFill>
                            <a:schemeClr val="bg1"/>
                          </a:solidFill>
                        </a:rPr>
                        <a:t>Electricity (photovoltaics)</a:t>
                      </a:r>
                    </a:p>
                    <a:p>
                      <a:r>
                        <a:rPr lang="en-US" sz="1600" b="1" cap="none" spc="60" dirty="0">
                          <a:solidFill>
                            <a:schemeClr val="bg1"/>
                          </a:solidFill>
                        </a:rPr>
                        <a:t>Solar furnaces, thermal electric</a:t>
                      </a:r>
                    </a:p>
                  </a:txBody>
                  <a:tcPr marL="225910" marR="169433" marT="90498" marB="112955"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0000"/>
                  </a:ext>
                </a:extLst>
              </a:tr>
              <a:tr h="911189">
                <a:tc>
                  <a:txBody>
                    <a:bodyPr/>
                    <a:lstStyle/>
                    <a:p>
                      <a:r>
                        <a:rPr lang="en-US" sz="1400" b="1" cap="none" spc="0" dirty="0">
                          <a:solidFill>
                            <a:schemeClr val="tx1"/>
                          </a:solidFill>
                        </a:rPr>
                        <a:t>Wind</a:t>
                      </a:r>
                    </a:p>
                  </a:txBody>
                  <a:tcPr marL="225910" marR="169433" marT="90498" marB="112955">
                    <a:lnL w="12700" cmpd="sng">
                      <a:noFill/>
                      <a:prstDash val="solid"/>
                    </a:lnL>
                    <a:lnR w="12700" cmpd="sng">
                      <a:noFill/>
                      <a:prstDash val="solid"/>
                    </a:lnR>
                    <a:lnT w="38100" cmpd="sng">
                      <a:noFill/>
                    </a:lnT>
                    <a:lnB w="12700" cap="flat" cmpd="sng" algn="ctr">
                      <a:noFill/>
                      <a:prstDash val="solid"/>
                    </a:lnB>
                    <a:noFill/>
                  </a:tcPr>
                </a:tc>
                <a:tc>
                  <a:txBody>
                    <a:bodyPr/>
                    <a:lstStyle/>
                    <a:p>
                      <a:r>
                        <a:rPr lang="en-US" sz="1400" b="1" cap="none" spc="0" dirty="0">
                          <a:solidFill>
                            <a:schemeClr val="tx1"/>
                          </a:solidFill>
                        </a:rPr>
                        <a:t>Electricity (wind turbines)</a:t>
                      </a:r>
                    </a:p>
                    <a:p>
                      <a:r>
                        <a:rPr lang="en-US" sz="1400" b="1" cap="none" spc="0" dirty="0">
                          <a:solidFill>
                            <a:schemeClr val="tx1"/>
                          </a:solidFill>
                        </a:rPr>
                        <a:t>Mechanical (water pumping, grinding) </a:t>
                      </a:r>
                    </a:p>
                    <a:p>
                      <a:r>
                        <a:rPr lang="en-US" sz="1400" b="1" cap="none" spc="0" dirty="0">
                          <a:solidFill>
                            <a:schemeClr val="tx1"/>
                          </a:solidFill>
                        </a:rPr>
                        <a:t>(Texas, North and South Dakota, enough wind energy for all the US)</a:t>
                      </a:r>
                    </a:p>
                  </a:txBody>
                  <a:tcPr marL="225910" marR="169433" marT="90498" marB="112955">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0001"/>
                  </a:ext>
                </a:extLst>
              </a:tr>
              <a:tr h="620530">
                <a:tc>
                  <a:txBody>
                    <a:bodyPr/>
                    <a:lstStyle/>
                    <a:p>
                      <a:r>
                        <a:rPr lang="en-US" sz="1400" b="1" cap="none" spc="0" dirty="0">
                          <a:solidFill>
                            <a:schemeClr val="tx1"/>
                          </a:solidFill>
                        </a:rPr>
                        <a:t>Hydroelectric</a:t>
                      </a:r>
                    </a:p>
                  </a:txBody>
                  <a:tcPr marL="225910" marR="169433" marT="90498" marB="11295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400" b="1" cap="none" spc="0" dirty="0">
                          <a:solidFill>
                            <a:schemeClr val="tx1"/>
                          </a:solidFill>
                        </a:rPr>
                        <a:t>Electricity, mechanical (waterwheels)</a:t>
                      </a:r>
                    </a:p>
                    <a:p>
                      <a:r>
                        <a:rPr lang="en-US" sz="1400" b="1" cap="none" spc="0" dirty="0">
                          <a:solidFill>
                            <a:schemeClr val="tx1"/>
                          </a:solidFill>
                        </a:rPr>
                        <a:t>52% from all the renewable energies in the US</a:t>
                      </a:r>
                    </a:p>
                  </a:txBody>
                  <a:tcPr marL="225910" marR="169433" marT="90498" marB="11295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911189">
                <a:tc>
                  <a:txBody>
                    <a:bodyPr/>
                    <a:lstStyle/>
                    <a:p>
                      <a:r>
                        <a:rPr lang="en-US" sz="1400" b="1" cap="none" spc="0" dirty="0">
                          <a:solidFill>
                            <a:schemeClr val="tx1"/>
                          </a:solidFill>
                        </a:rPr>
                        <a:t>Biomass</a:t>
                      </a:r>
                    </a:p>
                  </a:txBody>
                  <a:tcPr marL="225910" marR="169433" marT="90498" marB="112955">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400" b="1" cap="none" spc="0" dirty="0">
                          <a:solidFill>
                            <a:schemeClr val="tx1"/>
                          </a:solidFill>
                        </a:rPr>
                        <a:t>Heat (direct combustion: wood and agricultural waste), electricity</a:t>
                      </a:r>
                    </a:p>
                    <a:p>
                      <a:r>
                        <a:rPr lang="en-US" sz="1400" b="1" cap="none" spc="0" dirty="0">
                          <a:solidFill>
                            <a:schemeClr val="tx1"/>
                          </a:solidFill>
                        </a:rPr>
                        <a:t>Fuels (gas, liquids)</a:t>
                      </a:r>
                    </a:p>
                  </a:txBody>
                  <a:tcPr marL="225910" marR="169433" marT="90498" marB="112955">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003"/>
                  </a:ext>
                </a:extLst>
              </a:tr>
              <a:tr h="867410">
                <a:tc>
                  <a:txBody>
                    <a:bodyPr/>
                    <a:lstStyle/>
                    <a:p>
                      <a:r>
                        <a:rPr lang="en-US" sz="1400" b="1" cap="none" spc="0" dirty="0">
                          <a:solidFill>
                            <a:schemeClr val="tx1"/>
                          </a:solidFill>
                        </a:rPr>
                        <a:t>Geothermal</a:t>
                      </a:r>
                    </a:p>
                  </a:txBody>
                  <a:tcPr marL="225910" marR="169433" marT="90498" marB="11295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400" b="1" cap="none" spc="0" dirty="0">
                          <a:solidFill>
                            <a:schemeClr val="tx1"/>
                          </a:solidFill>
                        </a:rPr>
                        <a:t>Electricity, district heating</a:t>
                      </a:r>
                    </a:p>
                  </a:txBody>
                  <a:tcPr marL="225910" marR="169433" marT="90498" marB="11295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4915" y="-7142"/>
            <a:ext cx="8911687" cy="1280890"/>
          </a:xfrm>
        </p:spPr>
        <p:txBody>
          <a:bodyPr/>
          <a:lstStyle/>
          <a:p>
            <a:r>
              <a:rPr lang="en-US" dirty="0">
                <a:latin typeface="+mn-lt"/>
              </a:rPr>
              <a:t>Introduction (3 of 3)</a:t>
            </a:r>
          </a:p>
        </p:txBody>
      </p:sp>
      <p:pic>
        <p:nvPicPr>
          <p:cNvPr id="136194" name="Picture 2" descr="A pie chart showing the United States' renewable energy consumption, 2021 has the following data. Petroleum: 36 percent; Natural gas: 32 percent; Renewable energy: 12 percent; Coal: 11 percent; and Nuclear electric power: 8 percent. The text above this pie chart reads, Total = 97.33 quadrillion British Thermal units (B t u). Renewable energy is composed of the following: Geothermal: 2 percent; Solar: 12 percent; Hydroelectric: 19 percent; Wind: 27 percent; Biomass waste: 4 percent; Biofuels: 19 percent; and Wood: 17 percent. Biomass waste, biofuels, and wood account for 40 percent of the total. The text above renewable energy data reads, Total = 12.15 quadrillion British Thermal units."/>
          <p:cNvPicPr>
            <a:picLocks noGrp="1" noChangeAspect="1" noChangeArrowheads="1"/>
          </p:cNvPicPr>
          <p:nvPr>
            <p:ph sz="half" idx="1"/>
          </p:nvPr>
        </p:nvPicPr>
        <p:blipFill>
          <a:blip r:embed="rId3"/>
          <a:stretch>
            <a:fillRect/>
          </a:stretch>
        </p:blipFill>
        <p:spPr bwMode="auto">
          <a:xfrm>
            <a:off x="2738449" y="633303"/>
            <a:ext cx="5991663" cy="5345024"/>
          </a:xfrm>
          <a:prstGeom prst="rect">
            <a:avLst/>
          </a:prstGeom>
          <a:noFill/>
          <a:ln w="9525">
            <a:noFill/>
            <a:miter lim="800000"/>
            <a:headEnd/>
            <a:tailEnd/>
          </a:ln>
          <a:effectLst/>
        </p:spPr>
      </p:pic>
      <p:sp>
        <p:nvSpPr>
          <p:cNvPr id="3" name="Content Placeholder 2">
            <a:extLst>
              <a:ext uri="{FF2B5EF4-FFF2-40B4-BE49-F238E27FC236}">
                <a16:creationId xmlns:a16="http://schemas.microsoft.com/office/drawing/2014/main" id="{250650C1-FC01-41AE-A0B3-68C975AEC0B6}"/>
              </a:ext>
            </a:extLst>
          </p:cNvPr>
          <p:cNvSpPr>
            <a:spLocks noGrp="1"/>
          </p:cNvSpPr>
          <p:nvPr>
            <p:ph sz="half" idx="2"/>
          </p:nvPr>
        </p:nvSpPr>
        <p:spPr>
          <a:xfrm>
            <a:off x="603513" y="5931661"/>
            <a:ext cx="10800756" cy="640080"/>
          </a:xfrm>
        </p:spPr>
        <p:txBody>
          <a:bodyPr>
            <a:normAutofit lnSpcReduction="10000"/>
          </a:bodyPr>
          <a:lstStyle/>
          <a:p>
            <a:pPr marL="0" indent="0">
              <a:buNone/>
            </a:pPr>
            <a:r>
              <a:rPr lang="en-US" sz="2000" dirty="0">
                <a:latin typeface="+mn-lt"/>
              </a:rPr>
              <a:t>U.S. renewable energy consumption (by source), 2021. The generation of electricity accounts for about one-half of the renewable resources </a:t>
            </a:r>
            <a:r>
              <a:rPr lang="en-US" sz="2000" dirty="0"/>
              <a:t>used (Source: USEIA).</a:t>
            </a:r>
            <a:endParaRPr lang="en-US" sz="2000"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energy: motivation</a:t>
            </a:r>
          </a:p>
        </p:txBody>
      </p:sp>
      <p:sp>
        <p:nvSpPr>
          <p:cNvPr id="3" name="Content Placeholder 2"/>
          <p:cNvSpPr>
            <a:spLocks noGrp="1"/>
          </p:cNvSpPr>
          <p:nvPr>
            <p:ph idx="1"/>
          </p:nvPr>
        </p:nvSpPr>
        <p:spPr>
          <a:xfrm>
            <a:off x="1933303" y="1905000"/>
            <a:ext cx="9571309" cy="4006222"/>
          </a:xfrm>
        </p:spPr>
        <p:txBody>
          <a:bodyPr/>
          <a:lstStyle/>
          <a:p>
            <a:pPr>
              <a:buNone/>
            </a:pPr>
            <a:r>
              <a:rPr lang="en-US" sz="2800" dirty="0"/>
              <a:t>	The energy of </a:t>
            </a:r>
            <a:r>
              <a:rPr lang="en-US" sz="2800" i="1" dirty="0"/>
              <a:t>most</a:t>
            </a:r>
            <a:r>
              <a:rPr lang="en-US" sz="2800" dirty="0"/>
              <a:t> fuel sources comes from the sun</a:t>
            </a:r>
            <a:r>
              <a:rPr lang="en-US" sz="2400" dirty="0"/>
              <a:t>. </a:t>
            </a:r>
          </a:p>
          <a:p>
            <a:r>
              <a:rPr lang="en-US" sz="2400" dirty="0"/>
              <a:t>8% of the world energy comes from renewable energies.</a:t>
            </a:r>
          </a:p>
          <a:p>
            <a:r>
              <a:rPr lang="en-US" sz="2400" dirty="0"/>
              <a:t>Solar energy (photovoltaics and passive solar heating)</a:t>
            </a:r>
          </a:p>
          <a:p>
            <a:r>
              <a:rPr lang="en-US" sz="2400" dirty="0"/>
              <a:t>Fossil fuels: fossilized remains of vegetation, animals</a:t>
            </a:r>
          </a:p>
          <a:p>
            <a:r>
              <a:rPr lang="en-US" sz="2400" dirty="0"/>
              <a:t>Wind </a:t>
            </a:r>
          </a:p>
          <a:p>
            <a:pPr>
              <a:buNone/>
            </a:pPr>
            <a:r>
              <a:rPr lang="en-US" sz="2400" dirty="0"/>
              <a:t>	</a:t>
            </a:r>
          </a:p>
        </p:txBody>
      </p:sp>
    </p:spTree>
    <p:extLst>
      <p:ext uri="{BB962C8B-B14F-4D97-AF65-F5344CB8AC3E}">
        <p14:creationId xmlns:p14="http://schemas.microsoft.com/office/powerpoint/2010/main" val="12160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Thermal conduction and resistance</a:t>
            </a:r>
          </a:p>
        </p:txBody>
      </p:sp>
      <p:sp>
        <p:nvSpPr>
          <p:cNvPr id="3" name="Content Placeholder 2"/>
          <p:cNvSpPr>
            <a:spLocks noGrp="1"/>
          </p:cNvSpPr>
          <p:nvPr>
            <p:ph idx="1"/>
          </p:nvPr>
        </p:nvSpPr>
        <p:spPr>
          <a:xfrm>
            <a:off x="1309036" y="1665171"/>
            <a:ext cx="10195576" cy="4246051"/>
          </a:xfrm>
        </p:spPr>
        <p:txBody>
          <a:bodyPr>
            <a:normAutofit/>
          </a:bodyPr>
          <a:lstStyle/>
          <a:p>
            <a:pPr>
              <a:buNone/>
            </a:pPr>
            <a:r>
              <a:rPr lang="en-US" dirty="0"/>
              <a:t>Increased insulation of houses is one of the easiest and most effective means to reduce energy consumption, it can save as much as 50% on heating or cooling</a:t>
            </a:r>
          </a:p>
          <a:p>
            <a:pPr>
              <a:buNone/>
            </a:pPr>
            <a:r>
              <a:rPr lang="en-US" b="1" dirty="0"/>
              <a:t>Thermal conduction, the rate of heat flow:</a:t>
            </a:r>
          </a:p>
          <a:p>
            <a:pPr>
              <a:buNone/>
            </a:pPr>
            <a:r>
              <a:rPr lang="en-US" b="1" dirty="0"/>
              <a:t>P=heat transferred via conduction/ time elapsed</a:t>
            </a:r>
          </a:p>
          <a:p>
            <a:pPr>
              <a:buNone/>
            </a:pPr>
            <a:r>
              <a:rPr lang="en-US" dirty="0"/>
              <a:t> </a:t>
            </a:r>
          </a:p>
          <a:p>
            <a:pPr>
              <a:buNone/>
            </a:pPr>
            <a:r>
              <a:rPr lang="en-US" dirty="0"/>
              <a:t> </a:t>
            </a:r>
          </a:p>
          <a:p>
            <a:pPr>
              <a:buNone/>
            </a:pPr>
            <a:r>
              <a:rPr lang="en-US" dirty="0"/>
              <a:t>(P is power, Q is heat)</a:t>
            </a:r>
          </a:p>
          <a:p>
            <a:pPr>
              <a:buNone/>
            </a:pPr>
            <a:r>
              <a:rPr lang="en-US" dirty="0"/>
              <a:t>Useful if you know </a:t>
            </a:r>
            <a:r>
              <a:rPr lang="en-US" b="1" dirty="0"/>
              <a:t>the thermal conductivity of the material (k),  </a:t>
            </a:r>
            <a:r>
              <a:rPr lang="en-US" dirty="0"/>
              <a:t>and the thickness (</a:t>
            </a:r>
            <a:r>
              <a:rPr lang="en-US" dirty="0">
                <a:sym typeface="Symbol"/>
              </a:rPr>
              <a:t></a:t>
            </a:r>
            <a:r>
              <a:rPr lang="en-US" dirty="0"/>
              <a:t>) of the insulator</a:t>
            </a:r>
          </a:p>
          <a:p>
            <a:pPr>
              <a:buNone/>
            </a:pPr>
            <a:r>
              <a:rPr lang="en-US" b="1" dirty="0"/>
              <a:t>Thermal Resistance  R ( resistance of the material to heat)</a:t>
            </a:r>
            <a:endParaRPr lang="en-US" dirty="0"/>
          </a:p>
          <a:p>
            <a:pPr>
              <a:buNone/>
            </a:pPr>
            <a:r>
              <a:rPr lang="en-US" dirty="0"/>
              <a:t> </a:t>
            </a:r>
          </a:p>
          <a:p>
            <a:endParaRPr lang="en-US" dirty="0"/>
          </a:p>
        </p:txBody>
      </p:sp>
      <p:sp>
        <p:nvSpPr>
          <p:cNvPr id="1843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extLst>
              <p:ext uri="{D42A27DB-BD31-4B8C-83A1-F6EECF244321}">
                <p14:modId xmlns:p14="http://schemas.microsoft.com/office/powerpoint/2010/main" val="185673417"/>
              </p:ext>
            </p:extLst>
          </p:nvPr>
        </p:nvGraphicFramePr>
        <p:xfrm>
          <a:off x="2592925" y="3060870"/>
          <a:ext cx="4175125" cy="1066800"/>
        </p:xfrm>
        <a:graphic>
          <a:graphicData uri="http://schemas.openxmlformats.org/presentationml/2006/ole">
            <mc:AlternateContent xmlns:mc="http://schemas.openxmlformats.org/markup-compatibility/2006">
              <mc:Choice xmlns:v="urn:schemas-microsoft-com:vml" Requires="v">
                <p:oleObj name="Equation" r:id="rId2" imgW="1523880" imgH="393480" progId="Equation.3">
                  <p:embed/>
                </p:oleObj>
              </mc:Choice>
              <mc:Fallback>
                <p:oleObj name="Equation" r:id="rId2" imgW="1523880" imgH="393480" progId="Equation.3">
                  <p:embed/>
                  <p:pic>
                    <p:nvPicPr>
                      <p:cNvPr id="18433" name="Object 1"/>
                      <p:cNvPicPr>
                        <a:picLocks noChangeAspect="1" noChangeArrowheads="1"/>
                      </p:cNvPicPr>
                      <p:nvPr/>
                    </p:nvPicPr>
                    <p:blipFill>
                      <a:blip r:embed="rId3"/>
                      <a:srcRect/>
                      <a:stretch>
                        <a:fillRect/>
                      </a:stretch>
                    </p:blipFill>
                    <p:spPr bwMode="auto">
                      <a:xfrm>
                        <a:off x="2592925" y="3060870"/>
                        <a:ext cx="417512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6"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5" name="Object 3"/>
          <p:cNvGraphicFramePr>
            <a:graphicFrameLocks noChangeAspect="1"/>
          </p:cNvGraphicFramePr>
          <p:nvPr>
            <p:extLst>
              <p:ext uri="{D42A27DB-BD31-4B8C-83A1-F6EECF244321}">
                <p14:modId xmlns:p14="http://schemas.microsoft.com/office/powerpoint/2010/main" val="2309332757"/>
              </p:ext>
            </p:extLst>
          </p:nvPr>
        </p:nvGraphicFramePr>
        <p:xfrm>
          <a:off x="2205446" y="5445378"/>
          <a:ext cx="5307012" cy="1066800"/>
        </p:xfrm>
        <a:graphic>
          <a:graphicData uri="http://schemas.openxmlformats.org/presentationml/2006/ole">
            <mc:AlternateContent xmlns:mc="http://schemas.openxmlformats.org/markup-compatibility/2006">
              <mc:Choice xmlns:v="urn:schemas-microsoft-com:vml" Requires="v">
                <p:oleObj name="Equation" r:id="rId4" imgW="1942920" imgH="393480" progId="Equation.3">
                  <p:embed/>
                </p:oleObj>
              </mc:Choice>
              <mc:Fallback>
                <p:oleObj name="Equation" r:id="rId4" imgW="1942920" imgH="393480" progId="Equation.3">
                  <p:embed/>
                  <p:pic>
                    <p:nvPicPr>
                      <p:cNvPr id="18435" name="Object 3"/>
                      <p:cNvPicPr>
                        <a:picLocks noChangeAspect="1" noChangeArrowheads="1"/>
                      </p:cNvPicPr>
                      <p:nvPr/>
                    </p:nvPicPr>
                    <p:blipFill>
                      <a:blip r:embed="rId5"/>
                      <a:srcRect/>
                      <a:stretch>
                        <a:fillRect/>
                      </a:stretch>
                    </p:blipFill>
                    <p:spPr bwMode="auto">
                      <a:xfrm>
                        <a:off x="2205446" y="5445378"/>
                        <a:ext cx="530701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4201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energy: motivation</a:t>
            </a:r>
          </a:p>
        </p:txBody>
      </p:sp>
      <p:sp>
        <p:nvSpPr>
          <p:cNvPr id="3" name="Content Placeholder 2"/>
          <p:cNvSpPr>
            <a:spLocks noGrp="1"/>
          </p:cNvSpPr>
          <p:nvPr>
            <p:ph idx="1"/>
          </p:nvPr>
        </p:nvSpPr>
        <p:spPr>
          <a:xfrm>
            <a:off x="1828800" y="1676400"/>
            <a:ext cx="8382000" cy="4800600"/>
          </a:xfrm>
        </p:spPr>
        <p:txBody>
          <a:bodyPr>
            <a:normAutofit/>
          </a:bodyPr>
          <a:lstStyle/>
          <a:p>
            <a:r>
              <a:rPr lang="en-US" sz="2800" dirty="0"/>
              <a:t>One year’s solar energy incident on Earth’s atmosphere </a:t>
            </a:r>
            <a:r>
              <a:rPr lang="en-US" sz="2800" dirty="0">
                <a:sym typeface="Symbol"/>
              </a:rPr>
              <a:t> </a:t>
            </a:r>
            <a:r>
              <a:rPr lang="en-US" sz="2800" b="1" dirty="0">
                <a:sym typeface="Symbol"/>
              </a:rPr>
              <a:t>5 million Quads </a:t>
            </a:r>
            <a:r>
              <a:rPr lang="en-US" sz="2800" dirty="0">
                <a:solidFill>
                  <a:srgbClr val="0070C0"/>
                </a:solidFill>
                <a:sym typeface="Symbol"/>
              </a:rPr>
              <a:t>(half of which reaches the ground).</a:t>
            </a:r>
          </a:p>
          <a:p>
            <a:r>
              <a:rPr lang="en-US" sz="2800" dirty="0">
                <a:sym typeface="Symbol"/>
              </a:rPr>
              <a:t>The amount of energy reaching the earth is called </a:t>
            </a:r>
            <a:r>
              <a:rPr lang="en-US" sz="2800" b="1" dirty="0">
                <a:sym typeface="Symbol"/>
              </a:rPr>
              <a:t>Insolation </a:t>
            </a:r>
            <a:r>
              <a:rPr lang="en-US" sz="2800" dirty="0">
                <a:sym typeface="Symbol"/>
              </a:rPr>
              <a:t>(</a:t>
            </a:r>
            <a:r>
              <a:rPr lang="en-US" sz="2800" i="1" dirty="0">
                <a:solidFill>
                  <a:schemeClr val="accent4">
                    <a:lumMod val="50000"/>
                  </a:schemeClr>
                </a:solidFill>
                <a:sym typeface="Symbol"/>
              </a:rPr>
              <a:t>Incident Solar Radiation</a:t>
            </a:r>
            <a:r>
              <a:rPr lang="en-US" sz="2800" dirty="0">
                <a:sym typeface="Symbol"/>
              </a:rPr>
              <a:t>).</a:t>
            </a:r>
          </a:p>
          <a:p>
            <a:pPr marL="114300" indent="0">
              <a:buNone/>
            </a:pPr>
            <a:endParaRPr lang="en-US" sz="2800" dirty="0">
              <a:sym typeface="Symbol"/>
            </a:endParaRPr>
          </a:p>
          <a:p>
            <a:r>
              <a:rPr lang="en-US" sz="2800" dirty="0">
                <a:sym typeface="Symbol"/>
              </a:rPr>
              <a:t>Historical deposits of fossil fuels:</a:t>
            </a:r>
          </a:p>
          <a:p>
            <a:pPr lvl="2">
              <a:buNone/>
            </a:pPr>
            <a:r>
              <a:rPr lang="en-US" sz="1800" dirty="0">
                <a:sym typeface="Symbol"/>
              </a:rPr>
              <a:t>Coal: 300,000 Q (20,000Q recoverable)</a:t>
            </a:r>
          </a:p>
          <a:p>
            <a:pPr lvl="2">
              <a:buNone/>
            </a:pPr>
            <a:r>
              <a:rPr lang="en-US" sz="1800" dirty="0">
                <a:sym typeface="Symbol"/>
              </a:rPr>
              <a:t>Petroleum: 14,000Q (70% left)</a:t>
            </a:r>
          </a:p>
          <a:p>
            <a:pPr lvl="2">
              <a:buNone/>
            </a:pPr>
            <a:r>
              <a:rPr lang="en-US" sz="1800" dirty="0">
                <a:sym typeface="Symbol"/>
              </a:rPr>
              <a:t>Natural gas: 15,000Q</a:t>
            </a:r>
          </a:p>
          <a:p>
            <a:pPr lvl="2">
              <a:buNone/>
            </a:pPr>
            <a:endParaRPr lang="en-US" dirty="0">
              <a:sym typeface="Symbol"/>
            </a:endParaRPr>
          </a:p>
          <a:p>
            <a:pPr lvl="2">
              <a:buNone/>
            </a:pPr>
            <a:endParaRPr lang="en-US" dirty="0"/>
          </a:p>
        </p:txBody>
      </p:sp>
    </p:spTree>
    <p:extLst>
      <p:ext uri="{BB962C8B-B14F-4D97-AF65-F5344CB8AC3E}">
        <p14:creationId xmlns:p14="http://schemas.microsoft.com/office/powerpoint/2010/main" val="30096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975" y="114892"/>
            <a:ext cx="8911687" cy="778485"/>
          </a:xfrm>
        </p:spPr>
        <p:txBody>
          <a:bodyPr/>
          <a:lstStyle/>
          <a:p>
            <a:r>
              <a:rPr lang="en-US" dirty="0"/>
              <a:t>Incident Solar Energy</a:t>
            </a:r>
          </a:p>
        </p:txBody>
      </p:sp>
      <p:sp>
        <p:nvSpPr>
          <p:cNvPr id="3" name="Content Placeholder 2"/>
          <p:cNvSpPr>
            <a:spLocks noGrp="1"/>
          </p:cNvSpPr>
          <p:nvPr>
            <p:ph sz="half" idx="1"/>
          </p:nvPr>
        </p:nvSpPr>
        <p:spPr>
          <a:xfrm>
            <a:off x="1028299" y="834761"/>
            <a:ext cx="5624362" cy="4590288"/>
          </a:xfrm>
        </p:spPr>
        <p:txBody>
          <a:bodyPr>
            <a:noAutofit/>
          </a:bodyPr>
          <a:lstStyle/>
          <a:p>
            <a:r>
              <a:rPr lang="en-US" sz="2400" dirty="0"/>
              <a:t>The predominant Nuclear reaction in the sun responsible for the solar energy is the fusion of Hydrogen nuclei into helium nuclei.</a:t>
            </a:r>
          </a:p>
          <a:p>
            <a:r>
              <a:rPr lang="en-US" sz="2400" dirty="0"/>
              <a:t>4 billions kilograms of matter per second is released as matter converted into energy.</a:t>
            </a:r>
          </a:p>
          <a:p>
            <a:r>
              <a:rPr lang="en-US" sz="2400" dirty="0"/>
              <a:t>Only about half of the solar constant makes it to Earth’s surface.</a:t>
            </a:r>
          </a:p>
          <a:p>
            <a:r>
              <a:rPr lang="en-US" sz="2400" dirty="0"/>
              <a:t>Chief absorbers:</a:t>
            </a:r>
          </a:p>
          <a:p>
            <a:pPr marL="0" indent="0">
              <a:buNone/>
            </a:pPr>
            <a:r>
              <a:rPr lang="en-US" sz="2400" dirty="0"/>
              <a:t>H</a:t>
            </a:r>
            <a:r>
              <a:rPr lang="en-US" sz="2400" baseline="-25000" dirty="0"/>
              <a:t>2</a:t>
            </a:r>
            <a:r>
              <a:rPr lang="en-US" sz="2400" dirty="0"/>
              <a:t>O, CO</a:t>
            </a:r>
            <a:r>
              <a:rPr lang="en-US" sz="2400" baseline="-25000" dirty="0"/>
              <a:t>2</a:t>
            </a:r>
            <a:r>
              <a:rPr lang="en-US" sz="2400" dirty="0"/>
              <a:t>, O</a:t>
            </a:r>
            <a:r>
              <a:rPr lang="en-US" sz="2400" baseline="-25000" dirty="0"/>
              <a:t>3</a:t>
            </a:r>
            <a:r>
              <a:rPr lang="en-US" sz="2400" dirty="0"/>
              <a:t> (Ozone)</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05206" y="114892"/>
            <a:ext cx="3886200" cy="449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0107801E-1040-4FC8-B4FB-74CF7FECDE9E}"/>
              </a:ext>
            </a:extLst>
          </p:cNvPr>
          <p:cNvSpPr txBox="1"/>
          <p:nvPr/>
        </p:nvSpPr>
        <p:spPr>
          <a:xfrm>
            <a:off x="7707085" y="5611666"/>
            <a:ext cx="4484915" cy="646331"/>
          </a:xfrm>
          <a:prstGeom prst="rect">
            <a:avLst/>
          </a:prstGeom>
          <a:noFill/>
        </p:spPr>
        <p:txBody>
          <a:bodyPr wrap="square" rtlCol="0">
            <a:spAutoFit/>
          </a:bodyPr>
          <a:lstStyle/>
          <a:p>
            <a:r>
              <a:rPr lang="en-US" dirty="0"/>
              <a:t>Spectrum of solar radiation reaching earth.</a:t>
            </a:r>
          </a:p>
        </p:txBody>
      </p:sp>
      <p:sp>
        <p:nvSpPr>
          <p:cNvPr id="5" name="TextBox 4">
            <a:extLst>
              <a:ext uri="{FF2B5EF4-FFF2-40B4-BE49-F238E27FC236}">
                <a16:creationId xmlns:a16="http://schemas.microsoft.com/office/drawing/2014/main" id="{480D8E43-FE0D-4152-9297-90AC67C7E497}"/>
              </a:ext>
            </a:extLst>
          </p:cNvPr>
          <p:cNvSpPr txBox="1"/>
          <p:nvPr/>
        </p:nvSpPr>
        <p:spPr>
          <a:xfrm>
            <a:off x="5487479" y="4647550"/>
            <a:ext cx="3192513" cy="1169551"/>
          </a:xfrm>
          <a:prstGeom prst="rect">
            <a:avLst/>
          </a:prstGeom>
          <a:noFill/>
        </p:spPr>
        <p:txBody>
          <a:bodyPr wrap="square" rtlCol="0">
            <a:spAutoFit/>
          </a:bodyPr>
          <a:lstStyle/>
          <a:p>
            <a:r>
              <a:rPr lang="en-US" sz="1400" b="1" dirty="0"/>
              <a:t>Minima due to absorption by water vapor, </a:t>
            </a:r>
          </a:p>
          <a:p>
            <a:r>
              <a:rPr lang="en-US" sz="1400" b="1" dirty="0"/>
              <a:t>About 20% of the radiation is in the visible, 9% in the UV and 50% is infrared</a:t>
            </a:r>
          </a:p>
        </p:txBody>
      </p:sp>
      <p:cxnSp>
        <p:nvCxnSpPr>
          <p:cNvPr id="7" name="Straight Arrow Connector 6">
            <a:extLst>
              <a:ext uri="{FF2B5EF4-FFF2-40B4-BE49-F238E27FC236}">
                <a16:creationId xmlns:a16="http://schemas.microsoft.com/office/drawing/2014/main" id="{C1705F2B-0E34-4F52-8054-105CAA0140C9}"/>
              </a:ext>
            </a:extLst>
          </p:cNvPr>
          <p:cNvCxnSpPr>
            <a:cxnSpLocks/>
          </p:cNvCxnSpPr>
          <p:nvPr/>
        </p:nvCxnSpPr>
        <p:spPr>
          <a:xfrm flipH="1">
            <a:off x="6661369" y="4119154"/>
            <a:ext cx="4267888" cy="8432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048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Characteristics of Incident Solar Radiation</a:t>
            </a:r>
            <a:br>
              <a:rPr lang="en-US" dirty="0">
                <a:latin typeface="+mn-lt"/>
              </a:rPr>
            </a:br>
            <a:r>
              <a:rPr lang="en-US" dirty="0">
                <a:latin typeface="+mn-lt"/>
              </a:rPr>
              <a:t>(1 of 4)</a:t>
            </a:r>
          </a:p>
        </p:txBody>
      </p:sp>
      <p:sp>
        <p:nvSpPr>
          <p:cNvPr id="3" name="Content Placeholder 2"/>
          <p:cNvSpPr>
            <a:spLocks noGrp="1"/>
          </p:cNvSpPr>
          <p:nvPr>
            <p:ph idx="1"/>
          </p:nvPr>
        </p:nvSpPr>
        <p:spPr>
          <a:xfrm>
            <a:off x="891251" y="1782501"/>
            <a:ext cx="10613361" cy="4128721"/>
          </a:xfrm>
        </p:spPr>
        <p:txBody>
          <a:bodyPr>
            <a:noAutofit/>
          </a:bodyPr>
          <a:lstStyle/>
          <a:p>
            <a:pPr marL="0">
              <a:spcBef>
                <a:spcPts val="300"/>
              </a:spcBef>
              <a:spcAft>
                <a:spcPts val="300"/>
              </a:spcAft>
              <a:buNone/>
            </a:pPr>
            <a:r>
              <a:rPr lang="en-US" sz="2400" dirty="0">
                <a:latin typeface="+mn-lt"/>
              </a:rPr>
              <a:t>Different phenomena associated with incident solar radiation and energy balance of the earth’s system. </a:t>
            </a:r>
          </a:p>
          <a:p>
            <a:pPr lvl="0">
              <a:spcBef>
                <a:spcPts val="300"/>
              </a:spcBef>
              <a:spcAft>
                <a:spcPts val="300"/>
              </a:spcAft>
            </a:pPr>
            <a:r>
              <a:rPr lang="en-US" sz="2400" dirty="0">
                <a:latin typeface="+mn-lt"/>
              </a:rPr>
              <a:t>The amount of solar radiation reaching the earth is called </a:t>
            </a:r>
            <a:r>
              <a:rPr lang="en-US" sz="2400" b="1" dirty="0">
                <a:latin typeface="+mn-lt"/>
              </a:rPr>
              <a:t>insolation</a:t>
            </a:r>
            <a:r>
              <a:rPr lang="en-US" sz="2400" dirty="0">
                <a:latin typeface="+mn-lt"/>
              </a:rPr>
              <a:t>. </a:t>
            </a:r>
          </a:p>
          <a:p>
            <a:pPr lvl="0">
              <a:spcBef>
                <a:spcPts val="300"/>
              </a:spcBef>
              <a:spcAft>
                <a:spcPts val="300"/>
              </a:spcAft>
            </a:pPr>
            <a:r>
              <a:rPr lang="en-US" sz="2400" dirty="0">
                <a:latin typeface="+mn-lt"/>
              </a:rPr>
              <a:t>The fraction of light reflected from the earth and its atmosphere is called the </a:t>
            </a:r>
            <a:r>
              <a:rPr lang="en-US" sz="2400" b="1" dirty="0">
                <a:latin typeface="+mn-lt"/>
              </a:rPr>
              <a:t>albedo</a:t>
            </a:r>
            <a:r>
              <a:rPr lang="en-US" sz="2400" dirty="0">
                <a:latin typeface="+mn-lt"/>
              </a:rPr>
              <a:t>.</a:t>
            </a:r>
          </a:p>
          <a:p>
            <a:pPr lvl="0">
              <a:spcBef>
                <a:spcPts val="300"/>
              </a:spcBef>
              <a:spcAft>
                <a:spcPts val="300"/>
              </a:spcAft>
            </a:pPr>
            <a:r>
              <a:rPr lang="en-US" sz="2400" dirty="0">
                <a:latin typeface="+mn-lt"/>
              </a:rPr>
              <a:t>The re-radiation back to the earth causes what is known as the </a:t>
            </a:r>
            <a:r>
              <a:rPr lang="en-US" sz="2400" b="1" dirty="0">
                <a:latin typeface="+mn-lt"/>
              </a:rPr>
              <a:t>greenhouse effect</a:t>
            </a:r>
            <a:r>
              <a:rPr lang="en-US" sz="2400" dirty="0">
                <a:latin typeface="+mn-lt"/>
              </a:rPr>
              <a:t>.</a:t>
            </a:r>
          </a:p>
          <a:p>
            <a:pPr lvl="0">
              <a:spcBef>
                <a:spcPts val="300"/>
              </a:spcBef>
              <a:spcAft>
                <a:spcPts val="300"/>
              </a:spcAft>
            </a:pPr>
            <a:r>
              <a:rPr lang="en-US" sz="2400" dirty="0">
                <a:latin typeface="+mn-lt"/>
              </a:rPr>
              <a:t>The amount of insolation reaching the top of the earth’s atmosphere </a:t>
            </a:r>
            <a:r>
              <a:rPr lang="en-US" sz="2400" b="1" dirty="0">
                <a:latin typeface="+mn-lt"/>
              </a:rPr>
              <a:t>is about 1366 W/m</a:t>
            </a:r>
            <a:r>
              <a:rPr lang="en-US" sz="2400" b="1" baseline="30000" dirty="0">
                <a:latin typeface="+mn-lt"/>
              </a:rPr>
              <a:t>2</a:t>
            </a:r>
            <a:r>
              <a:rPr lang="en-US" sz="2400" b="1" dirty="0">
                <a:latin typeface="+mn-lt"/>
              </a:rPr>
              <a:t> or 432 Btu/ft</a:t>
            </a:r>
            <a:r>
              <a:rPr lang="en-US" sz="2400" b="1" baseline="30000" dirty="0">
                <a:latin typeface="+mn-lt"/>
              </a:rPr>
              <a:t>2</a:t>
            </a:r>
            <a:r>
              <a:rPr lang="en-US" sz="2400" b="1" dirty="0">
                <a:latin typeface="+mn-lt"/>
              </a:rPr>
              <a:t>/h. This number is known as the solar constant.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914400"/>
          </a:xfrm>
        </p:spPr>
        <p:txBody>
          <a:bodyPr/>
          <a:lstStyle/>
          <a:p>
            <a:r>
              <a:rPr lang="en-US" dirty="0"/>
              <a:t>Solar energy</a:t>
            </a:r>
          </a:p>
        </p:txBody>
      </p:sp>
      <p:sp>
        <p:nvSpPr>
          <p:cNvPr id="3" name="Content Placeholder 2"/>
          <p:cNvSpPr>
            <a:spLocks noGrp="1"/>
          </p:cNvSpPr>
          <p:nvPr>
            <p:ph idx="1"/>
          </p:nvPr>
        </p:nvSpPr>
        <p:spPr>
          <a:xfrm>
            <a:off x="1981200" y="762000"/>
            <a:ext cx="7620000" cy="6172200"/>
          </a:xfrm>
        </p:spPr>
        <p:txBody>
          <a:bodyPr>
            <a:normAutofit/>
          </a:bodyPr>
          <a:lstStyle/>
          <a:p>
            <a:r>
              <a:rPr lang="en-US" dirty="0"/>
              <a:t>19% of the radiation received is absorbed by the clouds and other gases.</a:t>
            </a:r>
          </a:p>
          <a:p>
            <a:r>
              <a:rPr lang="en-US" dirty="0"/>
              <a:t>“Solar constant” = the rate at which solar energy reaches top of Earth’s atmosphere.</a:t>
            </a:r>
          </a:p>
          <a:p>
            <a:pPr lvl="1">
              <a:buFont typeface="Courier New" pitchFamily="49" charset="0"/>
              <a:buChar char="o"/>
            </a:pPr>
            <a:r>
              <a:rPr lang="en-US" dirty="0"/>
              <a:t>1354W/m</a:t>
            </a:r>
            <a:r>
              <a:rPr lang="en-US" baseline="30000" dirty="0"/>
              <a:t>2</a:t>
            </a:r>
            <a:r>
              <a:rPr lang="en-US" dirty="0"/>
              <a:t> perpendicular to the rays.</a:t>
            </a:r>
          </a:p>
          <a:p>
            <a:endParaRPr lang="en-US" dirty="0"/>
          </a:p>
          <a:p>
            <a:endParaRPr lang="en-US" dirty="0"/>
          </a:p>
          <a:p>
            <a:endParaRPr lang="en-US" dirty="0"/>
          </a:p>
          <a:p>
            <a:endParaRPr lang="en-US"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http://www.greenrhinoenergy.com/solar/radiation/images/solar-constant.jpg</a:t>
            </a:r>
          </a:p>
        </p:txBody>
      </p:sp>
      <p:pic>
        <p:nvPicPr>
          <p:cNvPr id="40962" name="Picture 2" descr="Solar Constant"/>
          <p:cNvPicPr>
            <a:picLocks noChangeAspect="1" noChangeArrowheads="1"/>
          </p:cNvPicPr>
          <p:nvPr/>
        </p:nvPicPr>
        <p:blipFill>
          <a:blip r:embed="rId2" cstate="print"/>
          <a:srcRect/>
          <a:stretch>
            <a:fillRect/>
          </a:stretch>
        </p:blipFill>
        <p:spPr bwMode="auto">
          <a:xfrm>
            <a:off x="2357845" y="3141617"/>
            <a:ext cx="6581775" cy="3067050"/>
          </a:xfrm>
          <a:prstGeom prst="rect">
            <a:avLst/>
          </a:prstGeom>
          <a:noFill/>
        </p:spPr>
      </p:pic>
    </p:spTree>
    <p:extLst>
      <p:ext uri="{BB962C8B-B14F-4D97-AF65-F5344CB8AC3E}">
        <p14:creationId xmlns:p14="http://schemas.microsoft.com/office/powerpoint/2010/main" val="2325608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421" y="200598"/>
            <a:ext cx="9390528" cy="746180"/>
          </a:xfrm>
        </p:spPr>
        <p:txBody>
          <a:bodyPr>
            <a:normAutofit/>
          </a:bodyPr>
          <a:lstStyle/>
          <a:p>
            <a:r>
              <a:rPr lang="en-US" dirty="0"/>
              <a:t>SEGS (Solar Energy Generating Stations)</a:t>
            </a:r>
          </a:p>
        </p:txBody>
      </p:sp>
      <p:sp>
        <p:nvSpPr>
          <p:cNvPr id="3" name="Content Placeholder 2"/>
          <p:cNvSpPr>
            <a:spLocks noGrp="1"/>
          </p:cNvSpPr>
          <p:nvPr>
            <p:ph idx="1"/>
          </p:nvPr>
        </p:nvSpPr>
        <p:spPr>
          <a:xfrm>
            <a:off x="1453415" y="946778"/>
            <a:ext cx="10268322" cy="5911222"/>
          </a:xfrm>
        </p:spPr>
        <p:txBody>
          <a:bodyPr>
            <a:normAutofit fontScale="25000" lnSpcReduction="20000"/>
          </a:bodyPr>
          <a:lstStyle/>
          <a:p>
            <a:r>
              <a:rPr lang="en-US" sz="12800" dirty="0"/>
              <a:t>Facilities : in California</a:t>
            </a:r>
          </a:p>
          <a:p>
            <a:pPr lvl="1"/>
            <a:r>
              <a:rPr lang="en-US" sz="7200" b="1" dirty="0"/>
              <a:t>SEGS I–II </a:t>
            </a:r>
            <a:r>
              <a:rPr lang="en-US" sz="7200" dirty="0"/>
              <a:t>(44 MW) were located at Daggett (34°51′45″N 116°49′45″W); they have been replaced with a solar photovoltaic farm.</a:t>
            </a:r>
          </a:p>
          <a:p>
            <a:pPr lvl="1"/>
            <a:r>
              <a:rPr lang="en-US" sz="7200" b="1" dirty="0"/>
              <a:t>SEGS III–VII </a:t>
            </a:r>
            <a:r>
              <a:rPr lang="en-US" sz="7200" dirty="0"/>
              <a:t>(150 MW) were installed at Kramer Junction (35°00′43″N 117°33′32″W); all five SEGS have undergone demolition. </a:t>
            </a:r>
          </a:p>
          <a:p>
            <a:pPr lvl="1"/>
            <a:r>
              <a:rPr lang="en-US" sz="7200" b="1" dirty="0"/>
              <a:t>SEGS VIII–IX </a:t>
            </a:r>
            <a:r>
              <a:rPr lang="en-US" sz="7200" dirty="0"/>
              <a:t>(160 MW) are located at Harper Lake (35°01′55″N 117°20′50″W).[NextEra Energy Resources operates and partially owns the plants located at Kramer Junction. On January 26, 2018, the SEGS VIII and IX at Harper Lake were sold to renewable energy company Terra-Gen, LLC.</a:t>
            </a:r>
          </a:p>
          <a:p>
            <a:pPr lvl="1"/>
            <a:r>
              <a:rPr lang="en-US" sz="7200" dirty="0"/>
              <a:t>A tenth plant (</a:t>
            </a:r>
            <a:r>
              <a:rPr lang="en-US" sz="7200" b="1" dirty="0"/>
              <a:t>SEGS X, </a:t>
            </a:r>
            <a:r>
              <a:rPr lang="en-US" sz="7200" dirty="0"/>
              <a:t>80 MW) had been in construction and SEGS XI and SEGS XII had been planned by Luz Industries, but the developer filed for bankruptcy in 1992, because it was unable to secure construction financing. The site of SEGS X was later licensed for a solar photovoltaic farm, Lockhart Solar PV II.</a:t>
            </a:r>
          </a:p>
          <a:p>
            <a:pPr lvl="1"/>
            <a:r>
              <a:rPr lang="en-US" sz="7200" dirty="0"/>
              <a:t>Most of the thermal facilities were retired by 2021, and photovoltaics were built on the same sites. </a:t>
            </a:r>
          </a:p>
          <a:p>
            <a:pPr marL="0" indent="0">
              <a:buNone/>
            </a:pPr>
            <a:endParaRPr lang="en-US" sz="7200" dirty="0"/>
          </a:p>
          <a:p>
            <a:r>
              <a:rPr lang="en-US" sz="8000" dirty="0"/>
              <a:t>Parabolic mirrors heat synth oil (in a pipeline at the focus) to 400</a:t>
            </a:r>
            <a:r>
              <a:rPr lang="en-US" sz="8000" dirty="0">
                <a:sym typeface="Symbol"/>
              </a:rPr>
              <a:t>C (750F), boiling water to run heat engine to generate electricity.</a:t>
            </a:r>
          </a:p>
          <a:p>
            <a:pPr>
              <a:buNone/>
            </a:pPr>
            <a:endParaRPr lang="en-US" sz="1400" dirty="0">
              <a:hlinkClick r:id="rId2"/>
            </a:endParaRPr>
          </a:p>
          <a:p>
            <a:pPr>
              <a:buNone/>
            </a:pPr>
            <a:endParaRPr lang="en-US" sz="1400" dirty="0">
              <a:hlinkClick r:id="rId2"/>
            </a:endParaRPr>
          </a:p>
          <a:p>
            <a:pPr>
              <a:buNone/>
            </a:pPr>
            <a:r>
              <a:rPr lang="en-US" sz="1400" dirty="0">
                <a:hlinkClick r:id="rId2"/>
              </a:rPr>
              <a:t>http://en.wikipedia.org/wiki/Solar_Energy_Generating_Systems</a:t>
            </a:r>
            <a:endParaRPr lang="en-US" sz="1400" dirty="0"/>
          </a:p>
        </p:txBody>
      </p:sp>
    </p:spTree>
    <p:extLst>
      <p:ext uri="{BB962C8B-B14F-4D97-AF65-F5344CB8AC3E}">
        <p14:creationId xmlns:p14="http://schemas.microsoft.com/office/powerpoint/2010/main" val="2177273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 of Operation of SEG</a:t>
            </a:r>
          </a:p>
        </p:txBody>
      </p:sp>
      <p:sp>
        <p:nvSpPr>
          <p:cNvPr id="3" name="Content Placeholder 2"/>
          <p:cNvSpPr>
            <a:spLocks noGrp="1"/>
          </p:cNvSpPr>
          <p:nvPr>
            <p:ph idx="1"/>
          </p:nvPr>
        </p:nvSpPr>
        <p:spPr>
          <a:xfrm>
            <a:off x="1491916" y="1540189"/>
            <a:ext cx="10099324" cy="3777622"/>
          </a:xfrm>
        </p:spPr>
        <p:txBody>
          <a:bodyPr>
            <a:noAutofit/>
          </a:bodyPr>
          <a:lstStyle/>
          <a:p>
            <a:r>
              <a:rPr lang="en-US" sz="3200" dirty="0"/>
              <a:t>The installation uses parabolic trough, solar thermal technology along with natural gas to generate electricity.</a:t>
            </a:r>
          </a:p>
          <a:p>
            <a:r>
              <a:rPr lang="en-US" sz="3200" dirty="0"/>
              <a:t>About 90% of the electricity is produced by the sunlight</a:t>
            </a:r>
          </a:p>
          <a:p>
            <a:r>
              <a:rPr lang="en-US" sz="3200" dirty="0"/>
              <a:t>Natural gas is only used when the solar power is insufficient to meet the demand from Southern California Edison, the distributor of power in southern California.</a:t>
            </a:r>
          </a:p>
        </p:txBody>
      </p:sp>
    </p:spTree>
    <p:extLst>
      <p:ext uri="{BB962C8B-B14F-4D97-AF65-F5344CB8AC3E}">
        <p14:creationId xmlns:p14="http://schemas.microsoft.com/office/powerpoint/2010/main" val="184653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SEG III</a:t>
            </a:r>
          </a:p>
        </p:txBody>
      </p:sp>
      <p:sp>
        <p:nvSpPr>
          <p:cNvPr id="5" name="Content Placeholder 4"/>
          <p:cNvSpPr>
            <a:spLocks noGrp="1"/>
          </p:cNvSpPr>
          <p:nvPr>
            <p:ph sz="half" idx="1"/>
          </p:nvPr>
        </p:nvSpPr>
        <p:spPr>
          <a:xfrm>
            <a:off x="962526" y="1536192"/>
            <a:ext cx="4676274" cy="4590288"/>
          </a:xfrm>
        </p:spPr>
        <p:txBody>
          <a:bodyPr>
            <a:normAutofit/>
          </a:bodyPr>
          <a:lstStyle/>
          <a:p>
            <a:r>
              <a:rPr lang="en-US" sz="2800" dirty="0"/>
              <a:t>The combined capacity from three separate locations at 354 megawatts and  is the largest solar thermal energy generating facility in the world.</a:t>
            </a:r>
          </a:p>
          <a:p>
            <a:r>
              <a:rPr lang="en-US" sz="2800" dirty="0"/>
              <a:t>(Northern San Bernardino County, California)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94" y="1046405"/>
            <a:ext cx="5199017" cy="495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438400" y="6324600"/>
            <a:ext cx="7178568" cy="369332"/>
          </a:xfrm>
          <a:prstGeom prst="rect">
            <a:avLst/>
          </a:prstGeom>
          <a:noFill/>
        </p:spPr>
        <p:txBody>
          <a:bodyPr wrap="none" rtlCol="0">
            <a:spAutoFit/>
          </a:bodyPr>
          <a:lstStyle/>
          <a:p>
            <a:r>
              <a:rPr lang="en-US" dirty="0"/>
              <a:t>http://en.wikipedia.org/wiki/Solar_Energy_Generating_Systems</a:t>
            </a:r>
          </a:p>
        </p:txBody>
      </p:sp>
    </p:spTree>
    <p:extLst>
      <p:ext uri="{BB962C8B-B14F-4D97-AF65-F5344CB8AC3E}">
        <p14:creationId xmlns:p14="http://schemas.microsoft.com/office/powerpoint/2010/main" val="4008225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74638"/>
            <a:ext cx="3733800" cy="1143000"/>
          </a:xfrm>
        </p:spPr>
        <p:txBody>
          <a:bodyPr/>
          <a:lstStyle/>
          <a:p>
            <a:r>
              <a:rPr lang="en-US" dirty="0"/>
              <a:t>SEGS II</a:t>
            </a:r>
          </a:p>
        </p:txBody>
      </p:sp>
      <p:sp>
        <p:nvSpPr>
          <p:cNvPr id="5" name="Content Placeholder 4"/>
          <p:cNvSpPr>
            <a:spLocks noGrp="1"/>
          </p:cNvSpPr>
          <p:nvPr>
            <p:ph idx="1"/>
          </p:nvPr>
        </p:nvSpPr>
        <p:spPr>
          <a:xfrm>
            <a:off x="6747309" y="1489166"/>
            <a:ext cx="4303867" cy="4656249"/>
          </a:xfrm>
        </p:spPr>
        <p:txBody>
          <a:bodyPr>
            <a:normAutofit fontScale="92500" lnSpcReduction="10000"/>
          </a:bodyPr>
          <a:lstStyle/>
          <a:p>
            <a:pPr>
              <a:buNone/>
            </a:pPr>
            <a:r>
              <a:rPr lang="en-US" sz="2400" dirty="0"/>
              <a:t>	Flat panels form a “virtual parabola” shining on the heat collector tower, heating a fluid that stores the heat, produces electricity on demand (even at night).</a:t>
            </a:r>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	Image: http://energy.saving.nu/solarenergy/images/tower.jpg</a:t>
            </a:r>
          </a:p>
        </p:txBody>
      </p:sp>
      <p:pic>
        <p:nvPicPr>
          <p:cNvPr id="47106" name="Picture 2" descr="http://energy.saving.nu/solarenergy/images/tower.jpg"/>
          <p:cNvPicPr>
            <a:picLocks noChangeAspect="1" noChangeArrowheads="1"/>
          </p:cNvPicPr>
          <p:nvPr/>
        </p:nvPicPr>
        <p:blipFill>
          <a:blip r:embed="rId2" cstate="print"/>
          <a:srcRect/>
          <a:stretch>
            <a:fillRect/>
          </a:stretch>
        </p:blipFill>
        <p:spPr bwMode="auto">
          <a:xfrm>
            <a:off x="1524000" y="-1"/>
            <a:ext cx="4800600" cy="6704749"/>
          </a:xfrm>
          <a:prstGeom prst="rect">
            <a:avLst/>
          </a:prstGeom>
          <a:noFill/>
        </p:spPr>
      </p:pic>
    </p:spTree>
    <p:extLst>
      <p:ext uri="{BB962C8B-B14F-4D97-AF65-F5344CB8AC3E}">
        <p14:creationId xmlns:p14="http://schemas.microsoft.com/office/powerpoint/2010/main" val="2201200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SEGS VIII: 80MW</a:t>
            </a:r>
          </a:p>
        </p:txBody>
      </p:sp>
      <p:sp>
        <p:nvSpPr>
          <p:cNvPr id="3" name="Content Placeholder 2"/>
          <p:cNvSpPr>
            <a:spLocks noGrp="1"/>
          </p:cNvSpPr>
          <p:nvPr>
            <p:ph idx="1"/>
          </p:nvPr>
        </p:nvSpPr>
        <p:spPr/>
        <p:txBody>
          <a:bodyPr>
            <a:normAutofit fontScale="40000" lnSpcReduction="20000"/>
          </a:bodyPr>
          <a:lstStyle/>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	</a:t>
            </a:r>
          </a:p>
          <a:p>
            <a:pPr>
              <a:buNone/>
            </a:pPr>
            <a:endParaRPr lang="en-US" sz="1400" dirty="0"/>
          </a:p>
          <a:p>
            <a:pPr>
              <a:buNone/>
            </a:pPr>
            <a:r>
              <a:rPr lang="en-US" sz="1400" dirty="0"/>
              <a:t>Images: </a:t>
            </a:r>
            <a:r>
              <a:rPr lang="en-US" sz="1400" dirty="0">
                <a:hlinkClick r:id="rId2"/>
              </a:rPr>
              <a:t>http://en.wikipedia.org/wiki/File:Aerial_View_of_SEGS_VIII_showing_most_of_80_MW_field.jpg</a:t>
            </a:r>
            <a:r>
              <a:rPr lang="en-US" sz="1400" dirty="0"/>
              <a:t>. http://www.solaripedia.com/images/large/362.jpg</a:t>
            </a:r>
          </a:p>
        </p:txBody>
      </p:sp>
      <p:pic>
        <p:nvPicPr>
          <p:cNvPr id="44034" name="Picture 2" descr="File:Aerial View of SEGS VIII showing most of 80 MW field.jpg"/>
          <p:cNvPicPr>
            <a:picLocks noChangeAspect="1" noChangeArrowheads="1"/>
          </p:cNvPicPr>
          <p:nvPr/>
        </p:nvPicPr>
        <p:blipFill>
          <a:blip r:embed="rId3" cstate="print"/>
          <a:srcRect/>
          <a:stretch>
            <a:fillRect/>
          </a:stretch>
        </p:blipFill>
        <p:spPr bwMode="auto">
          <a:xfrm>
            <a:off x="1752601" y="1295400"/>
            <a:ext cx="6365733" cy="4495800"/>
          </a:xfrm>
          <a:prstGeom prst="rect">
            <a:avLst/>
          </a:prstGeom>
          <a:noFill/>
        </p:spPr>
      </p:pic>
      <p:pic>
        <p:nvPicPr>
          <p:cNvPr id="44036" name="Picture 4" descr="http://www.solaripedia.com/images/large/362.jpg"/>
          <p:cNvPicPr>
            <a:picLocks noChangeAspect="1" noChangeArrowheads="1"/>
          </p:cNvPicPr>
          <p:nvPr/>
        </p:nvPicPr>
        <p:blipFill>
          <a:blip r:embed="rId4" cstate="print"/>
          <a:srcRect/>
          <a:stretch>
            <a:fillRect/>
          </a:stretch>
        </p:blipFill>
        <p:spPr bwMode="auto">
          <a:xfrm>
            <a:off x="5791200" y="2036880"/>
            <a:ext cx="4343400" cy="2860440"/>
          </a:xfrm>
          <a:prstGeom prst="rect">
            <a:avLst/>
          </a:prstGeom>
          <a:noFill/>
        </p:spPr>
      </p:pic>
    </p:spTree>
    <p:extLst>
      <p:ext uri="{BB962C8B-B14F-4D97-AF65-F5344CB8AC3E}">
        <p14:creationId xmlns:p14="http://schemas.microsoft.com/office/powerpoint/2010/main" val="511719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28600"/>
            <a:ext cx="8229600" cy="685800"/>
          </a:xfrm>
        </p:spPr>
        <p:txBody>
          <a:bodyPr>
            <a:normAutofit/>
          </a:bodyPr>
          <a:lstStyle/>
          <a:p>
            <a:r>
              <a:rPr lang="en-US" dirty="0"/>
              <a:t>Insolation</a:t>
            </a:r>
          </a:p>
        </p:txBody>
      </p:sp>
      <p:sp>
        <p:nvSpPr>
          <p:cNvPr id="5" name="TextBox 4"/>
          <p:cNvSpPr txBox="1"/>
          <p:nvPr/>
        </p:nvSpPr>
        <p:spPr>
          <a:xfrm>
            <a:off x="1920240" y="838201"/>
            <a:ext cx="7772400" cy="954107"/>
          </a:xfrm>
          <a:prstGeom prst="rect">
            <a:avLst/>
          </a:prstGeom>
          <a:noFill/>
        </p:spPr>
        <p:txBody>
          <a:bodyPr wrap="square" rtlCol="0">
            <a:spAutoFit/>
          </a:bodyPr>
          <a:lstStyle/>
          <a:p>
            <a:r>
              <a:rPr lang="en-US" sz="2800" dirty="0">
                <a:solidFill>
                  <a:schemeClr val="bg2"/>
                </a:solidFill>
              </a:rPr>
              <a:t>“</a:t>
            </a:r>
            <a:r>
              <a:rPr lang="en-US" sz="2800" dirty="0">
                <a:solidFill>
                  <a:schemeClr val="accent1">
                    <a:lumMod val="75000"/>
                  </a:schemeClr>
                </a:solidFill>
              </a:rPr>
              <a:t>Insolation” = that part of the solar constant that reaches Earth</a:t>
            </a:r>
          </a:p>
        </p:txBody>
      </p:sp>
      <p:pic>
        <p:nvPicPr>
          <p:cNvPr id="19458" name="Picture 2" descr="http://www.basketcasecomix.com/comics/2006-05-24-CXsu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430" y="1808873"/>
            <a:ext cx="3574181" cy="39988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20240" y="6147375"/>
            <a:ext cx="6766560" cy="338554"/>
          </a:xfrm>
          <a:prstGeom prst="rect">
            <a:avLst/>
          </a:prstGeom>
        </p:spPr>
        <p:txBody>
          <a:bodyPr wrap="square">
            <a:spAutoFit/>
          </a:bodyPr>
          <a:lstStyle/>
          <a:p>
            <a:r>
              <a:rPr lang="en-US" sz="1600" dirty="0">
                <a:solidFill>
                  <a:schemeClr val="accent1">
                    <a:lumMod val="75000"/>
                  </a:schemeClr>
                </a:solidFill>
              </a:rPr>
              <a:t>http://www.basketcasecomix.com/comics/2006-05-24-CXsun.gif</a:t>
            </a:r>
          </a:p>
        </p:txBody>
      </p:sp>
    </p:spTree>
    <p:extLst>
      <p:ext uri="{BB962C8B-B14F-4D97-AF65-F5344CB8AC3E}">
        <p14:creationId xmlns:p14="http://schemas.microsoft.com/office/powerpoint/2010/main" val="290250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resistance, R</a:t>
            </a:r>
          </a:p>
        </p:txBody>
      </p:sp>
      <p:sp>
        <p:nvSpPr>
          <p:cNvPr id="3" name="Content Placeholder 2"/>
          <p:cNvSpPr>
            <a:spLocks noGrp="1"/>
          </p:cNvSpPr>
          <p:nvPr>
            <p:ph idx="1"/>
          </p:nvPr>
        </p:nvSpPr>
        <p:spPr>
          <a:xfrm>
            <a:off x="1982820" y="1991381"/>
            <a:ext cx="8915400" cy="3919841"/>
          </a:xfrm>
        </p:spPr>
        <p:txBody>
          <a:bodyPr/>
          <a:lstStyle/>
          <a:p>
            <a:pPr>
              <a:buNone/>
            </a:pPr>
            <a:r>
              <a:rPr lang="en-US" dirty="0"/>
              <a:t>Conductive heat flow:</a:t>
            </a:r>
          </a:p>
          <a:p>
            <a:pPr>
              <a:buNone/>
            </a:pPr>
            <a:endParaRPr lang="en-US" dirty="0"/>
          </a:p>
          <a:p>
            <a:pPr>
              <a:buNone/>
            </a:pPr>
            <a:endParaRPr lang="en-US" dirty="0"/>
          </a:p>
          <a:p>
            <a:pPr>
              <a:buNone/>
            </a:pPr>
            <a:r>
              <a:rPr lang="en-US" dirty="0"/>
              <a:t>So</a:t>
            </a:r>
          </a:p>
        </p:txBody>
      </p:sp>
      <p:sp>
        <p:nvSpPr>
          <p:cNvPr id="1741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09" name="Object 1"/>
          <p:cNvGraphicFramePr>
            <a:graphicFrameLocks noChangeAspect="1"/>
          </p:cNvGraphicFramePr>
          <p:nvPr>
            <p:extLst>
              <p:ext uri="{D42A27DB-BD31-4B8C-83A1-F6EECF244321}">
                <p14:modId xmlns:p14="http://schemas.microsoft.com/office/powerpoint/2010/main" val="1560313913"/>
              </p:ext>
            </p:extLst>
          </p:nvPr>
        </p:nvGraphicFramePr>
        <p:xfrm>
          <a:off x="2497137" y="2481591"/>
          <a:ext cx="4549775" cy="914400"/>
        </p:xfrm>
        <a:graphic>
          <a:graphicData uri="http://schemas.openxmlformats.org/presentationml/2006/ole">
            <mc:AlternateContent xmlns:mc="http://schemas.openxmlformats.org/markup-compatibility/2006">
              <mc:Choice xmlns:v="urn:schemas-microsoft-com:vml" Requires="v">
                <p:oleObj name="Equation" r:id="rId2" imgW="1942920" imgH="393480" progId="Equation.3">
                  <p:embed/>
                </p:oleObj>
              </mc:Choice>
              <mc:Fallback>
                <p:oleObj name="Equation" r:id="rId2" imgW="1942920" imgH="393480" progId="Equation.3">
                  <p:embed/>
                  <p:pic>
                    <p:nvPicPr>
                      <p:cNvPr id="17409" name="Object 1"/>
                      <p:cNvPicPr>
                        <a:picLocks noChangeAspect="1" noChangeArrowheads="1"/>
                      </p:cNvPicPr>
                      <p:nvPr/>
                    </p:nvPicPr>
                    <p:blipFill>
                      <a:blip r:embed="rId3"/>
                      <a:srcRect/>
                      <a:stretch>
                        <a:fillRect/>
                      </a:stretch>
                    </p:blipFill>
                    <p:spPr bwMode="auto">
                      <a:xfrm>
                        <a:off x="2497137" y="2481591"/>
                        <a:ext cx="45497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3" name="Object 5"/>
          <p:cNvGraphicFramePr>
            <a:graphicFrameLocks noChangeAspect="1"/>
          </p:cNvGraphicFramePr>
          <p:nvPr/>
        </p:nvGraphicFramePr>
        <p:xfrm>
          <a:off x="3962400" y="3276600"/>
          <a:ext cx="2966224" cy="914400"/>
        </p:xfrm>
        <a:graphic>
          <a:graphicData uri="http://schemas.openxmlformats.org/presentationml/2006/ole">
            <mc:AlternateContent xmlns:mc="http://schemas.openxmlformats.org/markup-compatibility/2006">
              <mc:Choice xmlns:v="urn:schemas-microsoft-com:vml" Requires="v">
                <p:oleObj name="Equation" r:id="rId4" imgW="1269449" imgH="393529" progId="Equation.3">
                  <p:embed/>
                </p:oleObj>
              </mc:Choice>
              <mc:Fallback>
                <p:oleObj name="Equation" r:id="rId4" imgW="1269449" imgH="393529" progId="Equation.3">
                  <p:embed/>
                  <p:pic>
                    <p:nvPicPr>
                      <p:cNvPr id="1741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276600"/>
                        <a:ext cx="296622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5" name="Rectangle 7"/>
          <p:cNvSpPr>
            <a:spLocks noChangeArrowheads="1"/>
          </p:cNvSpPr>
          <p:nvPr/>
        </p:nvSpPr>
        <p:spPr bwMode="auto">
          <a:xfrm>
            <a:off x="1524001" y="2058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7"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6" name="Object 8"/>
          <p:cNvGraphicFramePr>
            <a:graphicFrameLocks noChangeAspect="1"/>
          </p:cNvGraphicFramePr>
          <p:nvPr/>
        </p:nvGraphicFramePr>
        <p:xfrm>
          <a:off x="2286001" y="4267200"/>
          <a:ext cx="6143291" cy="1219200"/>
        </p:xfrm>
        <a:graphic>
          <a:graphicData uri="http://schemas.openxmlformats.org/presentationml/2006/ole">
            <mc:AlternateContent xmlns:mc="http://schemas.openxmlformats.org/markup-compatibility/2006">
              <mc:Choice xmlns:v="urn:schemas-microsoft-com:vml" Requires="v">
                <p:oleObj name="Equation" r:id="rId6" imgW="2247900" imgH="444500" progId="Equation.3">
                  <p:embed/>
                </p:oleObj>
              </mc:Choice>
              <mc:Fallback>
                <p:oleObj name="Equation" r:id="rId6" imgW="2247900" imgH="444500" progId="Equation.3">
                  <p:embed/>
                  <p:pic>
                    <p:nvPicPr>
                      <p:cNvPr id="1741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1" y="4267200"/>
                        <a:ext cx="6143291"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752600" y="5572781"/>
            <a:ext cx="7467600" cy="830997"/>
          </a:xfrm>
          <a:prstGeom prst="rect">
            <a:avLst/>
          </a:prstGeom>
          <a:noFill/>
        </p:spPr>
        <p:txBody>
          <a:bodyPr wrap="square" rtlCol="0">
            <a:spAutoFit/>
          </a:bodyPr>
          <a:lstStyle/>
          <a:p>
            <a:r>
              <a:rPr lang="en-US" sz="2400" dirty="0"/>
              <a:t>R is called the </a:t>
            </a:r>
            <a:r>
              <a:rPr lang="en-US" sz="2400" b="1" dirty="0"/>
              <a:t>R-Value </a:t>
            </a:r>
            <a:r>
              <a:rPr lang="en-US" sz="2400" dirty="0"/>
              <a:t>and is a function of the type of material (k) and the thickness </a:t>
            </a:r>
            <a:r>
              <a:rPr lang="el-GR" sz="2400" dirty="0"/>
              <a:t>δ</a:t>
            </a:r>
            <a:endParaRPr lang="en-US" sz="2400" dirty="0"/>
          </a:p>
        </p:txBody>
      </p:sp>
    </p:spTree>
    <p:extLst>
      <p:ext uri="{BB962C8B-B14F-4D97-AF65-F5344CB8AC3E}">
        <p14:creationId xmlns:p14="http://schemas.microsoft.com/office/powerpoint/2010/main" val="29395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35" y="404835"/>
            <a:ext cx="9664236" cy="1280890"/>
          </a:xfrm>
        </p:spPr>
        <p:txBody>
          <a:bodyPr/>
          <a:lstStyle/>
          <a:p>
            <a:r>
              <a:rPr lang="en-US" dirty="0">
                <a:latin typeface="+mn-lt"/>
              </a:rPr>
              <a:t>Characteristics of Incident Solar Radiation</a:t>
            </a:r>
          </a:p>
        </p:txBody>
      </p:sp>
      <p:pic>
        <p:nvPicPr>
          <p:cNvPr id="137218" name="Picture 2" descr="An illustration shows energy balance for the earth-atmosphere system. Out of 100 percent radiation from the sun, 21 percent reaches the earth's surface as direct radiation, and 29 percent as scattered through the clouds. Of the 21 percent, 8 percent hits the surface, but gets reflected back. 19 percent of the 29 percent that is scattered is absorbed by the atmosphere. Of the 100 percent from the sun, 23 percent gets reflected off the atmosphere and into the sky. 33 percent of energy from the earth's surface goes to the atmosphere, due to evaporation, convection into the air. 6 percent of terrestrial radiation from the earth's surface goes to the sky, and 113 percent gets absorbed by the atmosphere. 105 percent of the atmosphere gets directed toward the earth's surface. 60 percent from the atmosphere goes upward to the sky as outgoing infrared."/>
          <p:cNvPicPr>
            <a:picLocks noGrp="1" noChangeAspect="1" noChangeArrowheads="1"/>
          </p:cNvPicPr>
          <p:nvPr>
            <p:ph sz="half" idx="1"/>
          </p:nvPr>
        </p:nvPicPr>
        <p:blipFill>
          <a:blip r:embed="rId3"/>
          <a:stretch>
            <a:fillRect/>
          </a:stretch>
        </p:blipFill>
        <p:spPr bwMode="auto">
          <a:xfrm>
            <a:off x="778329" y="1685725"/>
            <a:ext cx="4313237" cy="3711748"/>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E3B704EC-47B3-4C31-BADA-7041D8C47E54}"/>
              </a:ext>
            </a:extLst>
          </p:cNvPr>
          <p:cNvSpPr>
            <a:spLocks noGrp="1"/>
          </p:cNvSpPr>
          <p:nvPr>
            <p:ph sz="half" idx="2"/>
          </p:nvPr>
        </p:nvSpPr>
        <p:spPr>
          <a:xfrm>
            <a:off x="-104060" y="6123593"/>
            <a:ext cx="6685613" cy="411480"/>
          </a:xfrm>
        </p:spPr>
        <p:txBody>
          <a:bodyPr/>
          <a:lstStyle/>
          <a:p>
            <a:pPr marL="0" indent="0">
              <a:buNone/>
            </a:pPr>
            <a:r>
              <a:rPr lang="en-US" sz="2000" dirty="0">
                <a:latin typeface="+mn-lt"/>
              </a:rPr>
              <a:t>Energy balance for the earth-atmosphere system</a:t>
            </a:r>
          </a:p>
        </p:txBody>
      </p:sp>
      <p:sp>
        <p:nvSpPr>
          <p:cNvPr id="4" name="TextBox 3">
            <a:extLst>
              <a:ext uri="{FF2B5EF4-FFF2-40B4-BE49-F238E27FC236}">
                <a16:creationId xmlns:a16="http://schemas.microsoft.com/office/drawing/2014/main" id="{0559EC69-2265-8ECA-8093-2376315384D9}"/>
              </a:ext>
            </a:extLst>
          </p:cNvPr>
          <p:cNvSpPr txBox="1"/>
          <p:nvPr/>
        </p:nvSpPr>
        <p:spPr>
          <a:xfrm>
            <a:off x="5727031" y="1045280"/>
            <a:ext cx="6176398" cy="5355312"/>
          </a:xfrm>
          <a:prstGeom prst="rect">
            <a:avLst/>
          </a:prstGeom>
          <a:noFill/>
        </p:spPr>
        <p:txBody>
          <a:bodyPr wrap="square" rtlCol="0">
            <a:spAutoFit/>
          </a:bodyPr>
          <a:lstStyle/>
          <a:p>
            <a:pPr marL="285750" indent="-285750">
              <a:buFont typeface="Wingdings" panose="05000000000000000000" pitchFamily="2" charset="2"/>
              <a:buChar char="q"/>
            </a:pPr>
            <a:r>
              <a:rPr lang="en-US" dirty="0"/>
              <a:t>The earth absorbs about 50% of the incident solar radiation: 21% is from direct radiation and 29% is scattered through the clouds. </a:t>
            </a:r>
          </a:p>
          <a:p>
            <a:pPr marL="285750" indent="-285750">
              <a:buFont typeface="Wingdings" panose="05000000000000000000" pitchFamily="2" charset="2"/>
              <a:buChar char="q"/>
            </a:pPr>
            <a:r>
              <a:rPr lang="en-US" dirty="0"/>
              <a:t>The energy leaving the earth’s surface comes from evaporation and convection to the atmosphere (33%) and infrared radiation (noted here as terrestrial radiation). </a:t>
            </a:r>
          </a:p>
          <a:p>
            <a:pPr marL="285750" indent="-285750">
              <a:buFont typeface="Wingdings" panose="05000000000000000000" pitchFamily="2" charset="2"/>
              <a:buChar char="q"/>
            </a:pPr>
            <a:r>
              <a:rPr lang="en-US" dirty="0"/>
              <a:t>Most of this infrared radiation (113%) is absorbed by the atmosphere and reradiated back to the surface (105%)—the greenhouse effect. </a:t>
            </a:r>
          </a:p>
          <a:p>
            <a:pPr marL="285750" indent="-285750">
              <a:buFont typeface="Wingdings" panose="05000000000000000000" pitchFamily="2" charset="2"/>
              <a:buChar char="q"/>
            </a:pPr>
            <a:r>
              <a:rPr lang="en-US" dirty="0"/>
              <a:t>To have temperature equilibrium at the earth’s surface, the energy input must equal the energy output. </a:t>
            </a:r>
          </a:p>
          <a:p>
            <a:pPr marL="285750" indent="-285750">
              <a:buFont typeface="Wingdings" panose="05000000000000000000" pitchFamily="2" charset="2"/>
              <a:buChar char="q"/>
            </a:pPr>
            <a:r>
              <a:rPr lang="en-US" dirty="0"/>
              <a:t>For the earth in this figure, 50% (incident radiation) = 3% (reflected) + 33% (evaporation) + 14% (net terrestrial radiation: 113% + 6% - 105%). For the atmosphere, the energy balance is 33% (evaporation) + (113%-105%) + 19% = 60% (outgoing infrared).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790" y="169316"/>
            <a:ext cx="8911687" cy="1280890"/>
          </a:xfrm>
        </p:spPr>
        <p:txBody>
          <a:bodyPr>
            <a:normAutofit fontScale="90000"/>
          </a:bodyPr>
          <a:lstStyle/>
          <a:p>
            <a:r>
              <a:rPr lang="en-US" dirty="0">
                <a:latin typeface="+mn-lt"/>
              </a:rPr>
              <a:t>Characteristics of Incident Solar Radiation</a:t>
            </a:r>
            <a:br>
              <a:rPr lang="en-US" dirty="0">
                <a:latin typeface="+mn-lt"/>
              </a:rPr>
            </a:br>
            <a:endParaRPr lang="en-US" dirty="0">
              <a:latin typeface="+mn-lt"/>
            </a:endParaRPr>
          </a:p>
        </p:txBody>
      </p:sp>
      <p:sp>
        <p:nvSpPr>
          <p:cNvPr id="3" name="Content Placeholder 2"/>
          <p:cNvSpPr>
            <a:spLocks noGrp="1"/>
          </p:cNvSpPr>
          <p:nvPr>
            <p:ph idx="1"/>
          </p:nvPr>
        </p:nvSpPr>
        <p:spPr>
          <a:xfrm>
            <a:off x="423512" y="1450206"/>
            <a:ext cx="10724965" cy="3777622"/>
          </a:xfrm>
        </p:spPr>
        <p:txBody>
          <a:bodyPr>
            <a:noAutofit/>
          </a:bodyPr>
          <a:lstStyle/>
          <a:p>
            <a:r>
              <a:rPr lang="en-US" sz="2400" dirty="0"/>
              <a:t>The measure of the position of the sun from the horizontal is called </a:t>
            </a:r>
            <a:r>
              <a:rPr lang="en-US" sz="2400" b="1" dirty="0"/>
              <a:t>the altitude</a:t>
            </a:r>
          </a:p>
          <a:p>
            <a:r>
              <a:rPr lang="en-US" sz="2400" dirty="0"/>
              <a:t>Useful facts about insolation &amp; inclination</a:t>
            </a:r>
          </a:p>
          <a:p>
            <a:pPr lvl="1"/>
            <a:r>
              <a:rPr lang="en-US" sz="2400" dirty="0">
                <a:sym typeface="Symbol"/>
              </a:rPr>
              <a:t>Earth’s axis tilted at 23.5 (Let’s call it 23)</a:t>
            </a:r>
            <a:endParaRPr lang="en-US" sz="2400" b="1" dirty="0"/>
          </a:p>
          <a:p>
            <a:pPr lvl="0"/>
            <a:r>
              <a:rPr lang="en-US" sz="2400" dirty="0">
                <a:latin typeface="+mn-lt"/>
              </a:rPr>
              <a:t>The solar azimuth is the angle of the sun from the true south.</a:t>
            </a:r>
          </a:p>
          <a:p>
            <a:pPr lvl="0"/>
            <a:r>
              <a:rPr lang="en-US" sz="2400" dirty="0">
                <a:latin typeface="+mn-lt"/>
              </a:rPr>
              <a:t>The insolation reaching a surface is composed of a direct beam from the sun, a diffuse component, and a reflected component.</a:t>
            </a:r>
          </a:p>
          <a:p>
            <a:pPr lvl="0"/>
            <a:r>
              <a:rPr lang="en-US" sz="2400" dirty="0">
                <a:latin typeface="+mn-lt"/>
              </a:rPr>
              <a:t>The sun is lower in the sky (at a smaller altitude) during the winter, so the insolation on a vertical surface in the winter will be greater than on a horizontal surface. The opposite is true in the summer. This situation can be used for heating a house.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Re-radiation</a:t>
            </a:r>
          </a:p>
        </p:txBody>
      </p:sp>
      <p:sp>
        <p:nvSpPr>
          <p:cNvPr id="3" name="Content Placeholder 2"/>
          <p:cNvSpPr>
            <a:spLocks noGrp="1"/>
          </p:cNvSpPr>
          <p:nvPr>
            <p:ph idx="1"/>
          </p:nvPr>
        </p:nvSpPr>
        <p:spPr>
          <a:xfrm>
            <a:off x="1544184" y="1905000"/>
            <a:ext cx="8915400" cy="3777622"/>
          </a:xfrm>
        </p:spPr>
        <p:txBody>
          <a:bodyPr>
            <a:noAutofit/>
          </a:bodyPr>
          <a:lstStyle/>
          <a:p>
            <a:pPr marL="0">
              <a:spcBef>
                <a:spcPts val="1800"/>
              </a:spcBef>
              <a:spcAft>
                <a:spcPts val="1800"/>
              </a:spcAft>
              <a:buNone/>
            </a:pPr>
            <a:r>
              <a:rPr lang="en-US" sz="2400" b="1" dirty="0">
                <a:latin typeface="+mn-lt"/>
              </a:rPr>
              <a:t>How does re-radiation to the earth cause the greenhouse effect?</a:t>
            </a:r>
          </a:p>
          <a:p>
            <a:pPr marL="0">
              <a:spcBef>
                <a:spcPts val="1800"/>
              </a:spcBef>
              <a:spcAft>
                <a:spcPts val="1800"/>
              </a:spcAft>
              <a:buNone/>
            </a:pPr>
            <a:r>
              <a:rPr lang="en-US" sz="2400" b="1" dirty="0">
                <a:latin typeface="+mn-lt"/>
              </a:rPr>
              <a:t>Answer: </a:t>
            </a:r>
            <a:r>
              <a:rPr lang="en-US" sz="2400" dirty="0">
                <a:latin typeface="+mn-lt"/>
              </a:rPr>
              <a:t>Most of the infrared radiation emitted from the earth (called terrestrial radiation) is absorbed by CO</a:t>
            </a:r>
            <a:r>
              <a:rPr lang="en-US" sz="2400" baseline="-25000" dirty="0">
                <a:latin typeface="+mn-lt"/>
              </a:rPr>
              <a:t>2</a:t>
            </a:r>
            <a:r>
              <a:rPr lang="en-US" sz="2400" dirty="0">
                <a:latin typeface="+mn-lt"/>
              </a:rPr>
              <a:t> and H</a:t>
            </a:r>
            <a:r>
              <a:rPr lang="en-US" sz="2400" baseline="-25000" dirty="0">
                <a:latin typeface="+mn-lt"/>
              </a:rPr>
              <a:t>2</a:t>
            </a:r>
            <a:r>
              <a:rPr lang="en-US" sz="2400" dirty="0">
                <a:latin typeface="+mn-lt"/>
              </a:rPr>
              <a:t>O (and other gases) in the atmosphere. </a:t>
            </a:r>
            <a:r>
              <a:rPr lang="en-US" sz="2400" b="1" dirty="0">
                <a:latin typeface="+mn-lt"/>
              </a:rPr>
              <a:t>This radiation is then reradiated either back to earth or into outer space. This re-radiation back to the earth causes what is known as the greenhouse effect, and it maintains the surface temperature of the earth about 40°C higher than it would be without absorption and re-radiation.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History of Solar Heating</a:t>
            </a:r>
          </a:p>
        </p:txBody>
      </p:sp>
      <p:sp>
        <p:nvSpPr>
          <p:cNvPr id="3" name="Content Placeholder 2"/>
          <p:cNvSpPr>
            <a:spLocks noGrp="1"/>
          </p:cNvSpPr>
          <p:nvPr>
            <p:ph idx="1"/>
          </p:nvPr>
        </p:nvSpPr>
        <p:spPr>
          <a:xfrm>
            <a:off x="1414929" y="1777465"/>
            <a:ext cx="9653665" cy="3777622"/>
          </a:xfrm>
        </p:spPr>
        <p:txBody>
          <a:bodyPr>
            <a:noAutofit/>
          </a:bodyPr>
          <a:lstStyle/>
          <a:p>
            <a:pPr>
              <a:spcBef>
                <a:spcPts val="600"/>
              </a:spcBef>
            </a:pPr>
            <a:r>
              <a:rPr lang="en-US" sz="2400" dirty="0">
                <a:latin typeface="+mn-lt"/>
              </a:rPr>
              <a:t>In the seventeenth and eighteenth centuries, scientists concentrated the sun’s rays with mirrors or lenses to melt metals.</a:t>
            </a:r>
          </a:p>
          <a:p>
            <a:pPr>
              <a:spcBef>
                <a:spcPts val="600"/>
              </a:spcBef>
            </a:pPr>
            <a:r>
              <a:rPr lang="en-US" sz="2400" dirty="0">
                <a:latin typeface="+mn-lt"/>
              </a:rPr>
              <a:t>The use of solar energy for cooking goes back at least to the latter half of the eighteenth century.</a:t>
            </a:r>
          </a:p>
          <a:p>
            <a:pPr>
              <a:spcBef>
                <a:spcPts val="600"/>
              </a:spcBef>
            </a:pPr>
            <a:r>
              <a:rPr lang="en-US" sz="2400" dirty="0">
                <a:latin typeface="+mn-lt"/>
              </a:rPr>
              <a:t>In contrast to the United States, where only about 1% of the total energy consumption is used for cooking, as much as 75% of the total household energy consumption in communities without reliable electrical power is used for cooking.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TeLkes’s Oven</a:t>
            </a:r>
          </a:p>
        </p:txBody>
      </p:sp>
      <p:sp>
        <p:nvSpPr>
          <p:cNvPr id="3" name="Content Placeholder 2"/>
          <p:cNvSpPr>
            <a:spLocks noGrp="1"/>
          </p:cNvSpPr>
          <p:nvPr>
            <p:ph sz="half" idx="1"/>
          </p:nvPr>
        </p:nvSpPr>
        <p:spPr>
          <a:xfrm>
            <a:off x="476843" y="1825625"/>
            <a:ext cx="5878973" cy="4351338"/>
          </a:xfrm>
        </p:spPr>
        <p:txBody>
          <a:bodyPr/>
          <a:lstStyle/>
          <a:p>
            <a:pPr marL="0">
              <a:buNone/>
            </a:pPr>
            <a:r>
              <a:rPr lang="en-US" sz="2200" dirty="0">
                <a:solidFill>
                  <a:srgbClr val="282F7C"/>
                </a:solidFill>
                <a:latin typeface="+mn-lt"/>
              </a:rPr>
              <a:t>working principle of Telkes’s oven as shown in the diagram.</a:t>
            </a:r>
          </a:p>
          <a:p>
            <a:pPr marL="0">
              <a:buNone/>
            </a:pPr>
            <a:r>
              <a:rPr lang="en-US" sz="2200" dirty="0">
                <a:solidFill>
                  <a:srgbClr val="282F7C"/>
                </a:solidFill>
                <a:latin typeface="+mn-lt"/>
              </a:rPr>
              <a:t>In the United States, much of the work on the development and testing of solar cookers or “hot boxes” was done by Maria </a:t>
            </a:r>
            <a:r>
              <a:rPr lang="en-US" sz="2200" dirty="0" err="1">
                <a:solidFill>
                  <a:srgbClr val="282F7C"/>
                </a:solidFill>
                <a:latin typeface="+mn-lt"/>
              </a:rPr>
              <a:t>Telkes</a:t>
            </a:r>
            <a:r>
              <a:rPr lang="en-US" sz="2200" dirty="0">
                <a:solidFill>
                  <a:srgbClr val="282F7C"/>
                </a:solidFill>
                <a:latin typeface="+mn-lt"/>
              </a:rPr>
              <a:t> in the 1950s. One of these models is shown in Figure here, auxiliary reflectors were used to reach higher temperatures. Heating of the pot inside the hot box is done by direct absorption and convection.</a:t>
            </a:r>
            <a:endParaRPr lang="en-US" sz="2200" b="1" dirty="0">
              <a:solidFill>
                <a:srgbClr val="282F7C"/>
              </a:solidFill>
              <a:latin typeface="+mn-lt"/>
            </a:endParaRPr>
          </a:p>
        </p:txBody>
      </p:sp>
      <p:pic>
        <p:nvPicPr>
          <p:cNvPr id="8" name="Picture 3" descr="An illustration shows Telkes's oven. Light rays from above hit the plain reflector at the top. A double glass cover is below the reflector, and a cooking pot is further below placed over a pivot. A door is to the top right portion of the structure. The light rays get reflected by the reflector, pass through the double glass cover, and hit the cooking pot below.">
            <a:extLst>
              <a:ext uri="{FF2B5EF4-FFF2-40B4-BE49-F238E27FC236}">
                <a16:creationId xmlns:a16="http://schemas.microsoft.com/office/drawing/2014/main" id="{3F77ADCC-6211-4919-AA9F-1BB3C8CF61AB}"/>
              </a:ext>
            </a:extLst>
          </p:cNvPr>
          <p:cNvPicPr>
            <a:picLocks noGrp="1" noChangeAspect="1" noChangeArrowheads="1"/>
          </p:cNvPicPr>
          <p:nvPr>
            <p:ph sz="half" idx="2"/>
          </p:nvPr>
        </p:nvPicPr>
        <p:blipFill>
          <a:blip r:embed="rId3"/>
          <a:srcRect/>
          <a:stretch>
            <a:fillRect/>
          </a:stretch>
        </p:blipFill>
        <p:spPr bwMode="auto">
          <a:xfrm>
            <a:off x="7303604" y="1184596"/>
            <a:ext cx="3740727" cy="4114800"/>
          </a:xfrm>
          <a:prstGeom prst="rect">
            <a:avLst/>
          </a:prstGeom>
          <a:noFill/>
          <a:ln w="9525">
            <a:noFill/>
            <a:miter lim="800000"/>
            <a:headEnd/>
            <a:tailEnd/>
          </a:ln>
          <a:effectLst/>
        </p:spPr>
      </p:pic>
      <p:sp>
        <p:nvSpPr>
          <p:cNvPr id="6" name="Content Placeholder 4">
            <a:extLst>
              <a:ext uri="{FF2B5EF4-FFF2-40B4-BE49-F238E27FC236}">
                <a16:creationId xmlns:a16="http://schemas.microsoft.com/office/drawing/2014/main" id="{E0D07F32-6956-44F2-8FC9-9D8EAFC54C71}"/>
              </a:ext>
            </a:extLst>
          </p:cNvPr>
          <p:cNvSpPr>
            <a:spLocks noGrp="1"/>
          </p:cNvSpPr>
          <p:nvPr>
            <p:ph sz="half" idx="10"/>
          </p:nvPr>
        </p:nvSpPr>
        <p:spPr>
          <a:xfrm>
            <a:off x="6355817" y="5355947"/>
            <a:ext cx="5636301" cy="689517"/>
          </a:xfrm>
        </p:spPr>
        <p:txBody>
          <a:bodyPr>
            <a:normAutofit lnSpcReduction="10000"/>
          </a:bodyPr>
          <a:lstStyle/>
          <a:p>
            <a:pPr marL="0" indent="0">
              <a:buNone/>
            </a:pPr>
            <a:r>
              <a:rPr lang="en-US" sz="2000" dirty="0" err="1">
                <a:latin typeface="+mn-lt"/>
              </a:rPr>
              <a:t>Telkes’s</a:t>
            </a:r>
            <a:r>
              <a:rPr lang="en-US" sz="2000" dirty="0">
                <a:latin typeface="+mn-lt"/>
              </a:rPr>
              <a:t> oven. The design features a fixed cooking pot and a moveable reflector.</a:t>
            </a:r>
          </a:p>
        </p:txBody>
      </p:sp>
    </p:spTree>
    <p:extLst>
      <p:ext uri="{BB962C8B-B14F-4D97-AF65-F5344CB8AC3E}">
        <p14:creationId xmlns:p14="http://schemas.microsoft.com/office/powerpoint/2010/main" val="2296524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620000" cy="838200"/>
          </a:xfrm>
        </p:spPr>
        <p:txBody>
          <a:bodyPr/>
          <a:lstStyle/>
          <a:p>
            <a:r>
              <a:rPr lang="en-US" dirty="0"/>
              <a:t>More solar cookers</a:t>
            </a:r>
          </a:p>
        </p:txBody>
      </p:sp>
      <p:sp>
        <p:nvSpPr>
          <p:cNvPr id="3" name="Content Placeholder 2"/>
          <p:cNvSpPr>
            <a:spLocks noGrp="1"/>
          </p:cNvSpPr>
          <p:nvPr>
            <p:ph idx="1"/>
          </p:nvPr>
        </p:nvSpPr>
        <p:spPr>
          <a:xfrm>
            <a:off x="1981200" y="1143000"/>
            <a:ext cx="8382000" cy="5257800"/>
          </a:xfrm>
        </p:spPr>
        <p:txBody>
          <a:bodyPr/>
          <a:lstStyle/>
          <a:p>
            <a:pPr>
              <a:buNone/>
            </a:pPr>
            <a:r>
              <a:rPr lang="en-US" sz="1400" dirty="0"/>
              <a:t>Image: </a:t>
            </a:r>
            <a:r>
              <a:rPr lang="en-US" sz="1400" u="sng" dirty="0">
                <a:hlinkClick r:id="rId2"/>
              </a:rPr>
              <a:t>http://trendsupdates.com/ram%E2%80%99s-project-surya-replaces-biomass-fuels-with-solar-cookers/</a:t>
            </a:r>
            <a:endParaRPr lang="en-US" sz="1400" u="sng" dirty="0"/>
          </a:p>
          <a:p>
            <a:pPr>
              <a:buNone/>
            </a:pPr>
            <a:r>
              <a:rPr lang="en-US" sz="1400" dirty="0"/>
              <a:t>http://www.solarcookers.org/basics/images/Parabolic_pot_rays.gif</a:t>
            </a:r>
          </a:p>
        </p:txBody>
      </p:sp>
      <p:pic>
        <p:nvPicPr>
          <p:cNvPr id="4" name="Picture 3" descr="solar cooker Ram’s Project Surya Replaces Biomass Fuels with Solar Cookers "/>
          <p:cNvPicPr/>
          <p:nvPr/>
        </p:nvPicPr>
        <p:blipFill>
          <a:blip r:embed="rId3" cstate="print"/>
          <a:srcRect/>
          <a:stretch>
            <a:fillRect/>
          </a:stretch>
        </p:blipFill>
        <p:spPr bwMode="auto">
          <a:xfrm>
            <a:off x="1970891" y="2042810"/>
            <a:ext cx="3820309" cy="3443591"/>
          </a:xfrm>
          <a:prstGeom prst="rect">
            <a:avLst/>
          </a:prstGeom>
          <a:noFill/>
          <a:ln w="9525">
            <a:noFill/>
            <a:miter lim="800000"/>
            <a:headEnd/>
            <a:tailEnd/>
          </a:ln>
        </p:spPr>
      </p:pic>
      <p:pic>
        <p:nvPicPr>
          <p:cNvPr id="1026" name="Picture 2" descr="http://www.solarcookers.org/basics/images/Parabolic_pot_rays.gif"/>
          <p:cNvPicPr>
            <a:picLocks noChangeAspect="1" noChangeArrowheads="1"/>
          </p:cNvPicPr>
          <p:nvPr/>
        </p:nvPicPr>
        <p:blipFill>
          <a:blip r:embed="rId4" cstate="print"/>
          <a:srcRect/>
          <a:stretch>
            <a:fillRect/>
          </a:stretch>
        </p:blipFill>
        <p:spPr bwMode="auto">
          <a:xfrm>
            <a:off x="6705600" y="1919796"/>
            <a:ext cx="2895600" cy="3324580"/>
          </a:xfrm>
          <a:prstGeom prst="rect">
            <a:avLst/>
          </a:prstGeom>
          <a:noFill/>
        </p:spPr>
      </p:pic>
      <p:sp>
        <p:nvSpPr>
          <p:cNvPr id="5" name="TextBox 4"/>
          <p:cNvSpPr txBox="1"/>
          <p:nvPr/>
        </p:nvSpPr>
        <p:spPr>
          <a:xfrm>
            <a:off x="2133601" y="5486401"/>
            <a:ext cx="8903399" cy="646331"/>
          </a:xfrm>
          <a:prstGeom prst="rect">
            <a:avLst/>
          </a:prstGeom>
          <a:noFill/>
        </p:spPr>
        <p:txBody>
          <a:bodyPr wrap="none" rtlCol="0">
            <a:spAutoFit/>
          </a:bodyPr>
          <a:lstStyle/>
          <a:p>
            <a:r>
              <a:rPr lang="en-US" dirty="0"/>
              <a:t>Prof.  </a:t>
            </a:r>
            <a:r>
              <a:rPr lang="en-US" dirty="0" err="1"/>
              <a:t>Veerabhadran</a:t>
            </a:r>
            <a:r>
              <a:rPr lang="en-US" dirty="0"/>
              <a:t> (Ram) </a:t>
            </a:r>
            <a:r>
              <a:rPr lang="en-US" dirty="0" err="1"/>
              <a:t>Ramanathan</a:t>
            </a:r>
            <a:r>
              <a:rPr lang="en-US" dirty="0"/>
              <a:t> Of University of California San Diego </a:t>
            </a:r>
          </a:p>
          <a:p>
            <a:r>
              <a:rPr lang="en-US" dirty="0"/>
              <a:t>solar cooker</a:t>
            </a:r>
          </a:p>
        </p:txBody>
      </p:sp>
    </p:spTree>
    <p:extLst>
      <p:ext uri="{BB962C8B-B14F-4D97-AF65-F5344CB8AC3E}">
        <p14:creationId xmlns:p14="http://schemas.microsoft.com/office/powerpoint/2010/main" val="1870378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923" y="624110"/>
            <a:ext cx="9781690" cy="1280890"/>
          </a:xfrm>
        </p:spPr>
        <p:txBody>
          <a:bodyPr/>
          <a:lstStyle/>
          <a:p>
            <a:r>
              <a:rPr lang="en-US" dirty="0">
                <a:latin typeface="+mn-lt"/>
              </a:rPr>
              <a:t>Overview of Solar Heating Today</a:t>
            </a:r>
          </a:p>
        </p:txBody>
      </p:sp>
      <p:sp>
        <p:nvSpPr>
          <p:cNvPr id="3" name="Content Placeholder 2"/>
          <p:cNvSpPr>
            <a:spLocks noGrp="1"/>
          </p:cNvSpPr>
          <p:nvPr>
            <p:ph idx="1"/>
          </p:nvPr>
        </p:nvSpPr>
        <p:spPr>
          <a:xfrm>
            <a:off x="1183907" y="1597794"/>
            <a:ext cx="10320705" cy="4636096"/>
          </a:xfrm>
        </p:spPr>
        <p:txBody>
          <a:bodyPr>
            <a:normAutofit/>
          </a:bodyPr>
          <a:lstStyle/>
          <a:p>
            <a:pPr lvl="0">
              <a:spcBef>
                <a:spcPts val="300"/>
              </a:spcBef>
              <a:spcAft>
                <a:spcPts val="100"/>
              </a:spcAft>
            </a:pPr>
            <a:r>
              <a:rPr lang="en-US" sz="2400" dirty="0">
                <a:latin typeface="+mn-lt"/>
              </a:rPr>
              <a:t>Today in the residential and commercial sectors, </a:t>
            </a:r>
            <a:r>
              <a:rPr lang="en-US" sz="2400" b="1" dirty="0">
                <a:latin typeface="+mn-lt"/>
              </a:rPr>
              <a:t>radiant solar heating is used primarily for swimming pools and domestic hot water (DHW).</a:t>
            </a:r>
          </a:p>
          <a:p>
            <a:pPr lvl="0">
              <a:spcBef>
                <a:spcPts val="300"/>
              </a:spcBef>
              <a:spcAft>
                <a:spcPts val="100"/>
              </a:spcAft>
            </a:pPr>
            <a:r>
              <a:rPr lang="en-US" sz="2400" dirty="0">
                <a:latin typeface="+mn-lt"/>
              </a:rPr>
              <a:t>Solar heating saw a large growth in the late 1970s </a:t>
            </a:r>
            <a:r>
              <a:rPr lang="en-US" sz="2400" b="1" dirty="0">
                <a:latin typeface="+mn-lt"/>
              </a:rPr>
              <a:t>and early 1980s due, in part, to rising oil and electricity prices.</a:t>
            </a:r>
          </a:p>
          <a:p>
            <a:pPr lvl="0">
              <a:spcBef>
                <a:spcPts val="300"/>
              </a:spcBef>
              <a:spcAft>
                <a:spcPts val="100"/>
              </a:spcAft>
            </a:pPr>
            <a:r>
              <a:rPr lang="en-US" sz="2400" b="1" dirty="0">
                <a:latin typeface="+mn-lt"/>
              </a:rPr>
              <a:t>An active solar-heating system </a:t>
            </a:r>
            <a:r>
              <a:rPr lang="en-US" sz="2400" dirty="0">
                <a:latin typeface="+mn-lt"/>
              </a:rPr>
              <a:t>uses a pump or fan to circulate the fluid that the sun has heated.</a:t>
            </a:r>
          </a:p>
          <a:p>
            <a:pPr lvl="0">
              <a:spcBef>
                <a:spcPts val="300"/>
              </a:spcBef>
              <a:spcAft>
                <a:spcPts val="100"/>
              </a:spcAft>
            </a:pPr>
            <a:r>
              <a:rPr lang="en-US" sz="2400" dirty="0">
                <a:latin typeface="+mn-lt"/>
              </a:rPr>
              <a:t> </a:t>
            </a:r>
            <a:r>
              <a:rPr lang="en-US" sz="2400" b="1" dirty="0">
                <a:latin typeface="+mn-lt"/>
              </a:rPr>
              <a:t>A passive solar-heating system </a:t>
            </a:r>
            <a:r>
              <a:rPr lang="en-US" sz="2400" dirty="0">
                <a:latin typeface="+mn-lt"/>
              </a:rPr>
              <a:t>uses no external power but allows the fluid (usually air) heated by the sun to circulate by natural means. Passive solar has strong economic advantages.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Solar Domestic Hot Water (DHW)</a:t>
            </a:r>
          </a:p>
        </p:txBody>
      </p:sp>
      <p:sp>
        <p:nvSpPr>
          <p:cNvPr id="3" name="Content Placeholder 2"/>
          <p:cNvSpPr>
            <a:spLocks noGrp="1"/>
          </p:cNvSpPr>
          <p:nvPr>
            <p:ph idx="1"/>
          </p:nvPr>
        </p:nvSpPr>
        <p:spPr>
          <a:xfrm>
            <a:off x="1530417" y="1607419"/>
            <a:ext cx="10366408" cy="4626471"/>
          </a:xfrm>
        </p:spPr>
        <p:txBody>
          <a:bodyPr>
            <a:normAutofit/>
          </a:bodyPr>
          <a:lstStyle/>
          <a:p>
            <a:pPr>
              <a:spcBef>
                <a:spcPts val="300"/>
              </a:spcBef>
              <a:spcAft>
                <a:spcPts val="600"/>
              </a:spcAft>
            </a:pPr>
            <a:r>
              <a:rPr lang="en-US" sz="2800" b="1" dirty="0">
                <a:latin typeface="+mn-lt"/>
              </a:rPr>
              <a:t>DHW systems can be divided into two types:</a:t>
            </a:r>
          </a:p>
          <a:p>
            <a:pPr lvl="1">
              <a:spcBef>
                <a:spcPts val="300"/>
              </a:spcBef>
              <a:spcAft>
                <a:spcPts val="600"/>
              </a:spcAft>
            </a:pPr>
            <a:r>
              <a:rPr lang="en-US" sz="2800" b="1" dirty="0">
                <a:latin typeface="+mn-lt"/>
              </a:rPr>
              <a:t>Active</a:t>
            </a:r>
            <a:r>
              <a:rPr lang="en-US" sz="2800" dirty="0">
                <a:latin typeface="+mn-lt"/>
              </a:rPr>
              <a:t> systems using </a:t>
            </a:r>
            <a:r>
              <a:rPr lang="en-US" sz="2800" u="sng" dirty="0">
                <a:latin typeface="+mn-lt"/>
              </a:rPr>
              <a:t>flat-plate collectors </a:t>
            </a:r>
            <a:r>
              <a:rPr lang="en-US" sz="2800" dirty="0">
                <a:latin typeface="+mn-lt"/>
              </a:rPr>
              <a:t>(FPCs)</a:t>
            </a:r>
          </a:p>
          <a:p>
            <a:pPr lvl="1">
              <a:spcBef>
                <a:spcPts val="300"/>
              </a:spcBef>
              <a:spcAft>
                <a:spcPts val="600"/>
              </a:spcAft>
            </a:pPr>
            <a:r>
              <a:rPr lang="en-US" sz="2800" b="1" dirty="0">
                <a:latin typeface="+mn-lt"/>
              </a:rPr>
              <a:t>Passive</a:t>
            </a:r>
            <a:r>
              <a:rPr lang="en-US" sz="2800" dirty="0">
                <a:latin typeface="+mn-lt"/>
              </a:rPr>
              <a:t> (or </a:t>
            </a:r>
            <a:r>
              <a:rPr lang="en-US" sz="2800" dirty="0" err="1">
                <a:latin typeface="+mn-lt"/>
              </a:rPr>
              <a:t>thermosiphoning</a:t>
            </a:r>
            <a:r>
              <a:rPr lang="en-US" sz="2800" dirty="0">
                <a:latin typeface="+mn-lt"/>
              </a:rPr>
              <a:t>) systems</a:t>
            </a:r>
          </a:p>
          <a:p>
            <a:pPr>
              <a:spcBef>
                <a:spcPts val="300"/>
              </a:spcBef>
              <a:spcAft>
                <a:spcPts val="600"/>
              </a:spcAft>
            </a:pPr>
            <a:r>
              <a:rPr lang="en-US" sz="2800" dirty="0">
                <a:latin typeface="+mn-lt"/>
              </a:rPr>
              <a:t>Passive solar water heaters use the </a:t>
            </a:r>
            <a:r>
              <a:rPr lang="en-US" sz="2800" dirty="0" err="1">
                <a:latin typeface="+mn-lt"/>
              </a:rPr>
              <a:t>thermosiphon</a:t>
            </a:r>
            <a:r>
              <a:rPr lang="en-US" sz="2800" dirty="0">
                <a:latin typeface="+mn-lt"/>
              </a:rPr>
              <a:t> approach in which water flows from the collector to the tank under natural circulation.</a:t>
            </a:r>
          </a:p>
          <a:p>
            <a:pPr>
              <a:spcBef>
                <a:spcPts val="300"/>
              </a:spcBef>
              <a:spcAft>
                <a:spcPts val="600"/>
              </a:spcAft>
            </a:pPr>
            <a:r>
              <a:rPr lang="en-US" sz="2800" dirty="0">
                <a:latin typeface="+mn-lt"/>
              </a:rPr>
              <a:t>Energy costs for DHW can be reduced by both minimizing the amount of hot water used and shifting to a renewable energy source, such as solar energy.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Solar Domestic Hot Water</a:t>
            </a:r>
          </a:p>
        </p:txBody>
      </p:sp>
      <p:pic>
        <p:nvPicPr>
          <p:cNvPr id="7" name="Picture 2" descr="An illustration shows the cross-section of a flat-plate collector (F P C) showing heat losses and gains. Arrows going down from the top are labeled Solar. The flat-plate collector has glass covers at the top, and a metal absorber plate with fluid-carrying tubes below it, followed by a layer of insulation. An arrow from the metal absorber plate pointing to the insulation is labeled Conduction (minimized by insulation). A callout pointing to the region above the metal absorber plate reads, Trapped air loses little energy by convection. An arrow moving up from the metal absorber plate and going rightward down is labeled Convection. Another arrow going upward from the metal absorber plate and then going back down toward it is labeled Low-energy radiation cannot penetrate glass. Two arrows from the top of the glass cover moving upward and rightward are labeled Convection and radiation from cover.">
            <a:extLst>
              <a:ext uri="{FF2B5EF4-FFF2-40B4-BE49-F238E27FC236}">
                <a16:creationId xmlns:a16="http://schemas.microsoft.com/office/drawing/2014/main" id="{7CB6064F-218E-4306-BA67-03AF1B6097B8}"/>
              </a:ext>
            </a:extLst>
          </p:cNvPr>
          <p:cNvPicPr>
            <a:picLocks noGrp="1" noChangeAspect="1" noChangeArrowheads="1"/>
          </p:cNvPicPr>
          <p:nvPr>
            <p:ph sz="half" idx="1"/>
          </p:nvPr>
        </p:nvPicPr>
        <p:blipFill>
          <a:blip r:embed="rId3"/>
          <a:stretch>
            <a:fillRect/>
          </a:stretch>
        </p:blipFill>
        <p:spPr bwMode="auto">
          <a:xfrm>
            <a:off x="2812551" y="1440581"/>
            <a:ext cx="4059065" cy="3778250"/>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68EA20FA-5342-429B-91A6-862371D50750}"/>
              </a:ext>
            </a:extLst>
          </p:cNvPr>
          <p:cNvSpPr>
            <a:spLocks noGrp="1"/>
          </p:cNvSpPr>
          <p:nvPr>
            <p:ph sz="half" idx="2"/>
          </p:nvPr>
        </p:nvSpPr>
        <p:spPr>
          <a:xfrm>
            <a:off x="1277739" y="5417419"/>
            <a:ext cx="9636521" cy="1280890"/>
          </a:xfrm>
        </p:spPr>
        <p:txBody>
          <a:bodyPr>
            <a:noAutofit/>
          </a:bodyPr>
          <a:lstStyle/>
          <a:p>
            <a:pPr marL="0" indent="0">
              <a:buNone/>
            </a:pPr>
            <a:r>
              <a:rPr lang="en-US" dirty="0">
                <a:latin typeface="+mn-lt"/>
              </a:rPr>
              <a:t>Cross section of a flat-plate collector (FPC) showing heat losses and gains.</a:t>
            </a:r>
          </a:p>
          <a:p>
            <a:pPr marL="0" indent="0">
              <a:buNone/>
            </a:pPr>
            <a:r>
              <a:rPr lang="en-US" dirty="0"/>
              <a:t>Water temperature of 160 ºF to 180 ºF can be achieved, although collector are more efficient when operated at lower temperature.</a:t>
            </a:r>
            <a:endParaRPr lang="en-US" dirty="0">
              <a:latin typeface="+mn-lt"/>
            </a:endParaRPr>
          </a:p>
        </p:txBody>
      </p:sp>
    </p:spTree>
    <p:extLst>
      <p:ext uri="{BB962C8B-B14F-4D97-AF65-F5344CB8AC3E}">
        <p14:creationId xmlns:p14="http://schemas.microsoft.com/office/powerpoint/2010/main" val="4215745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82F7C"/>
                </a:solidFill>
                <a:latin typeface="+mn-lt"/>
              </a:rPr>
              <a:t>Solar domestic hot water system with heat exchanger as shown in the figure.</a:t>
            </a:r>
            <a:br>
              <a:rPr lang="en-US" dirty="0">
                <a:solidFill>
                  <a:srgbClr val="282F7C"/>
                </a:solidFill>
                <a:latin typeface="+mn-lt"/>
              </a:rPr>
            </a:br>
            <a:endParaRPr lang="en-US" dirty="0">
              <a:latin typeface="+mn-lt"/>
            </a:endParaRPr>
          </a:p>
        </p:txBody>
      </p:sp>
      <p:sp>
        <p:nvSpPr>
          <p:cNvPr id="3" name="Content Placeholder 2"/>
          <p:cNvSpPr>
            <a:spLocks noGrp="1"/>
          </p:cNvSpPr>
          <p:nvPr>
            <p:ph sz="half" idx="1"/>
          </p:nvPr>
        </p:nvSpPr>
        <p:spPr>
          <a:xfrm>
            <a:off x="476843" y="1825625"/>
            <a:ext cx="5619157" cy="4320342"/>
          </a:xfrm>
        </p:spPr>
        <p:txBody>
          <a:bodyPr/>
          <a:lstStyle/>
          <a:p>
            <a:pPr marL="0">
              <a:spcBef>
                <a:spcPts val="1800"/>
              </a:spcBef>
              <a:spcAft>
                <a:spcPts val="1800"/>
              </a:spcAft>
              <a:buNone/>
            </a:pPr>
            <a:r>
              <a:rPr lang="en-US" sz="2000" dirty="0">
                <a:solidFill>
                  <a:srgbClr val="282F7C"/>
                </a:solidFill>
                <a:latin typeface="+mn-lt"/>
              </a:rPr>
              <a:t>The </a:t>
            </a:r>
            <a:r>
              <a:rPr lang="en-US" sz="2000" dirty="0">
                <a:solidFill>
                  <a:srgbClr val="282F7C"/>
                </a:solidFill>
              </a:rPr>
              <a:t>flat-plate collector FPC </a:t>
            </a:r>
            <a:r>
              <a:rPr lang="en-US" sz="2000" dirty="0">
                <a:solidFill>
                  <a:srgbClr val="282F7C"/>
                </a:solidFill>
                <a:latin typeface="+mn-lt"/>
              </a:rPr>
              <a:t>is mounted on the roof, with the other components within the house. The use of antifreeze and a heat exchanger provides freeze protection. The system uses a backup tank to heat the water to desired temperatures if the solar system does not supply hot enough water. The area of the FPC depends on the insolation and the hot water requirements.</a:t>
            </a:r>
          </a:p>
        </p:txBody>
      </p:sp>
      <p:pic>
        <p:nvPicPr>
          <p:cNvPr id="8" name="Picture 3" descr="An illustration shows the solar domestic hot water system with heat exchanger. Energy from the sun, represented by arrows, falls on the collector. A callout from the top portion of the collector reads, T _ c. A pipe connects the top of the collector with a vent, and to a double wall heat exchanger. A pipe from the other end of the double wall heat exchanger is connected to a pump, from which the pipe connects with the other end of the collector through Antifreeze solution. Another tube connects the right side of the double wall heat exchanger with a storage tank. A tube from the storage tank's bottom is connected to a pump, and further connected back to the double wall heat exchanger. One pipe at the top of the storage tank is labeled Cold H 2 O supply. Another tube connects the storage tank with the Auxiliary heater. The base of the auxiliary heater is on fire. A pipe emerges from the top right corner of the auxiliary heater. The end of this pipe is labeled D H W. The text below the pumps reads, Pumps on when T _ c is 10 degrees Fahrenheit above T _ s.">
            <a:extLst>
              <a:ext uri="{FF2B5EF4-FFF2-40B4-BE49-F238E27FC236}">
                <a16:creationId xmlns:a16="http://schemas.microsoft.com/office/drawing/2014/main" id="{7723F8C5-9F20-40F5-AE28-C49698ED323A}"/>
              </a:ext>
            </a:extLst>
          </p:cNvPr>
          <p:cNvPicPr>
            <a:picLocks noGrp="1" noChangeAspect="1" noChangeArrowheads="1"/>
          </p:cNvPicPr>
          <p:nvPr>
            <p:ph sz="half" idx="2"/>
          </p:nvPr>
        </p:nvPicPr>
        <p:blipFill>
          <a:blip r:embed="rId3"/>
          <a:srcRect/>
          <a:stretch>
            <a:fillRect/>
          </a:stretch>
        </p:blipFill>
        <p:spPr bwMode="auto">
          <a:xfrm>
            <a:off x="6300683" y="1445670"/>
            <a:ext cx="5619157" cy="3606020"/>
          </a:xfrm>
          <a:prstGeom prst="rect">
            <a:avLst/>
          </a:prstGeom>
          <a:noFill/>
          <a:ln w="9525">
            <a:noFill/>
            <a:miter lim="800000"/>
            <a:headEnd/>
            <a:tailEnd/>
          </a:ln>
          <a:effectLst/>
        </p:spPr>
      </p:pic>
      <p:sp>
        <p:nvSpPr>
          <p:cNvPr id="6" name="Content Placeholder 4">
            <a:extLst>
              <a:ext uri="{FF2B5EF4-FFF2-40B4-BE49-F238E27FC236}">
                <a16:creationId xmlns:a16="http://schemas.microsoft.com/office/drawing/2014/main" id="{0AE18208-FACD-4C7B-8DCD-206F933C7808}"/>
              </a:ext>
            </a:extLst>
          </p:cNvPr>
          <p:cNvSpPr>
            <a:spLocks noGrp="1"/>
          </p:cNvSpPr>
          <p:nvPr>
            <p:ph sz="half" idx="10"/>
          </p:nvPr>
        </p:nvSpPr>
        <p:spPr>
          <a:xfrm>
            <a:off x="6192515" y="5201587"/>
            <a:ext cx="5835493" cy="768928"/>
          </a:xfrm>
        </p:spPr>
        <p:txBody>
          <a:bodyPr/>
          <a:lstStyle/>
          <a:p>
            <a:pPr marL="0" indent="0">
              <a:buNone/>
            </a:pPr>
            <a:r>
              <a:rPr lang="en-US" sz="2000" dirty="0">
                <a:latin typeface="+mn-lt"/>
              </a:rPr>
              <a:t>Solar domestic hot water system with heat exchanger.</a:t>
            </a:r>
          </a:p>
        </p:txBody>
      </p:sp>
    </p:spTree>
    <p:extLst>
      <p:ext uri="{BB962C8B-B14F-4D97-AF65-F5344CB8AC3E}">
        <p14:creationId xmlns:p14="http://schemas.microsoft.com/office/powerpoint/2010/main" val="168709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34357" y="2286000"/>
            <a:ext cx="8636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9437689" y="6604000"/>
            <a:ext cx="1235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US" altLang="en-US" sz="1200" b="1">
                <a:latin typeface="Arial" pitchFamily="34" charset="0"/>
              </a:rPr>
              <a:t>Table 5-1 p127</a:t>
            </a:r>
          </a:p>
        </p:txBody>
      </p:sp>
      <p:sp>
        <p:nvSpPr>
          <p:cNvPr id="2" name="Title 1"/>
          <p:cNvSpPr>
            <a:spLocks noGrp="1"/>
          </p:cNvSpPr>
          <p:nvPr>
            <p:ph type="title"/>
          </p:nvPr>
        </p:nvSpPr>
        <p:spPr>
          <a:xfrm>
            <a:off x="1676400" y="274638"/>
            <a:ext cx="8610600" cy="1143000"/>
          </a:xfrm>
        </p:spPr>
        <p:txBody>
          <a:bodyPr>
            <a:normAutofit fontScale="90000"/>
          </a:bodyPr>
          <a:lstStyle/>
          <a:p>
            <a:r>
              <a:rPr lang="en-US" dirty="0"/>
              <a:t>House Insulation and Heating Calculations</a:t>
            </a:r>
          </a:p>
        </p:txBody>
      </p:sp>
    </p:spTree>
    <p:extLst>
      <p:ext uri="{BB962C8B-B14F-4D97-AF65-F5344CB8AC3E}">
        <p14:creationId xmlns:p14="http://schemas.microsoft.com/office/powerpoint/2010/main" val="1574372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73245"/>
            <a:ext cx="10058400" cy="1217447"/>
          </a:xfrm>
        </p:spPr>
        <p:txBody>
          <a:bodyPr>
            <a:normAutofit/>
          </a:bodyPr>
          <a:lstStyle/>
          <a:p>
            <a:r>
              <a:rPr lang="en-US" dirty="0">
                <a:latin typeface="+mn-lt"/>
              </a:rPr>
              <a:t>Passive Solar Space-Heating Systems (1 of 3)</a:t>
            </a:r>
          </a:p>
        </p:txBody>
      </p:sp>
      <p:sp>
        <p:nvSpPr>
          <p:cNvPr id="3" name="Content Placeholder 2"/>
          <p:cNvSpPr>
            <a:spLocks noGrp="1"/>
          </p:cNvSpPr>
          <p:nvPr>
            <p:ph idx="1"/>
          </p:nvPr>
        </p:nvSpPr>
        <p:spPr>
          <a:xfrm>
            <a:off x="1358537" y="1959429"/>
            <a:ext cx="10146075" cy="3951793"/>
          </a:xfrm>
        </p:spPr>
        <p:txBody>
          <a:bodyPr>
            <a:noAutofit/>
          </a:bodyPr>
          <a:lstStyle/>
          <a:p>
            <a:r>
              <a:rPr lang="en-US" sz="2800" dirty="0">
                <a:solidFill>
                  <a:srgbClr val="282F7C"/>
                </a:solidFill>
                <a:latin typeface="+mn-lt"/>
              </a:rPr>
              <a:t>For </a:t>
            </a:r>
            <a:r>
              <a:rPr lang="en-US" sz="2800" b="1" dirty="0">
                <a:solidFill>
                  <a:srgbClr val="282F7C"/>
                </a:solidFill>
                <a:latin typeface="+mn-lt"/>
              </a:rPr>
              <a:t>passive solar space heating,</a:t>
            </a:r>
            <a:r>
              <a:rPr lang="en-US" sz="2800" dirty="0">
                <a:solidFill>
                  <a:srgbClr val="282F7C"/>
                </a:solidFill>
                <a:latin typeface="+mn-lt"/>
              </a:rPr>
              <a:t> the house itself acts as the solar collector and storage facility.</a:t>
            </a:r>
          </a:p>
          <a:p>
            <a:r>
              <a:rPr lang="en-US" sz="2800" b="1" dirty="0">
                <a:solidFill>
                  <a:srgbClr val="282F7C"/>
                </a:solidFill>
                <a:latin typeface="+mn-lt"/>
              </a:rPr>
              <a:t>In direct gain systems</a:t>
            </a:r>
            <a:r>
              <a:rPr lang="en-US" sz="2800" dirty="0">
                <a:solidFill>
                  <a:srgbClr val="282F7C"/>
                </a:solidFill>
                <a:latin typeface="+mn-lt"/>
              </a:rPr>
              <a:t>, large south-facing windows are used to admit the sunlight.</a:t>
            </a:r>
          </a:p>
          <a:p>
            <a:r>
              <a:rPr lang="en-US" sz="2800" b="1" dirty="0">
                <a:solidFill>
                  <a:srgbClr val="282F7C"/>
                </a:solidFill>
                <a:latin typeface="+mn-lt"/>
              </a:rPr>
              <a:t>An indirect gain system </a:t>
            </a:r>
            <a:r>
              <a:rPr lang="en-US" sz="2800" dirty="0">
                <a:solidFill>
                  <a:srgbClr val="282F7C"/>
                </a:solidFill>
                <a:latin typeface="+mn-lt"/>
              </a:rPr>
              <a:t>collects and stores the solar energy in one part of the house and uses natural heat transfer (convection and conduction) to distribute this heat to the rest of the house.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457" y="473245"/>
            <a:ext cx="10058400" cy="1217447"/>
          </a:xfrm>
        </p:spPr>
        <p:txBody>
          <a:bodyPr>
            <a:normAutofit/>
          </a:bodyPr>
          <a:lstStyle/>
          <a:p>
            <a:r>
              <a:rPr lang="en-US" dirty="0">
                <a:latin typeface="+mn-lt"/>
              </a:rPr>
              <a:t>Passive Solar Space-Heating Systems (2 of 3)</a:t>
            </a:r>
          </a:p>
        </p:txBody>
      </p:sp>
      <p:pic>
        <p:nvPicPr>
          <p:cNvPr id="143362" name="Picture 2" descr="An illustration shows a passive solar system in a house with a window facing south. The house has a concrete floor and an overhanging roof. During summer, the rays from the sun fall on the overhanging roof and the ground to the front of the house. During winter, the rays pass through the window and reach the concrete floor. Insulation is below the window."/>
          <p:cNvPicPr>
            <a:picLocks noGrp="1" noChangeAspect="1" noChangeArrowheads="1"/>
          </p:cNvPicPr>
          <p:nvPr>
            <p:ph sz="half" idx="1"/>
          </p:nvPr>
        </p:nvPicPr>
        <p:blipFill>
          <a:blip r:embed="rId3"/>
          <a:stretch>
            <a:fillRect/>
          </a:stretch>
        </p:blipFill>
        <p:spPr bwMode="auto">
          <a:xfrm>
            <a:off x="1155049" y="2001418"/>
            <a:ext cx="4313237" cy="2855163"/>
          </a:xfrm>
          <a:prstGeom prst="rect">
            <a:avLst/>
          </a:prstGeom>
          <a:noFill/>
          <a:ln w="9525">
            <a:noFill/>
            <a:miter lim="800000"/>
            <a:headEnd/>
            <a:tailEnd/>
          </a:ln>
          <a:effectLst/>
        </p:spPr>
      </p:pic>
      <p:sp>
        <p:nvSpPr>
          <p:cNvPr id="3" name="Content Placeholder 2">
            <a:extLst>
              <a:ext uri="{FF2B5EF4-FFF2-40B4-BE49-F238E27FC236}">
                <a16:creationId xmlns:a16="http://schemas.microsoft.com/office/drawing/2014/main" id="{C678250A-6C6F-444E-B302-58F36D905C2C}"/>
              </a:ext>
            </a:extLst>
          </p:cNvPr>
          <p:cNvSpPr>
            <a:spLocks noGrp="1"/>
          </p:cNvSpPr>
          <p:nvPr>
            <p:ph sz="half" idx="2"/>
          </p:nvPr>
        </p:nvSpPr>
        <p:spPr>
          <a:xfrm>
            <a:off x="1155049" y="5423861"/>
            <a:ext cx="4561351" cy="421815"/>
          </a:xfrm>
        </p:spPr>
        <p:txBody>
          <a:bodyPr/>
          <a:lstStyle/>
          <a:p>
            <a:pPr marL="0" indent="0">
              <a:buNone/>
            </a:pPr>
            <a:r>
              <a:rPr lang="en-US" sz="2000" dirty="0">
                <a:latin typeface="+mn-lt"/>
              </a:rPr>
              <a:t>Passive solar system—direct gain</a:t>
            </a:r>
          </a:p>
        </p:txBody>
      </p:sp>
      <p:sp>
        <p:nvSpPr>
          <p:cNvPr id="4" name="TextBox 3">
            <a:extLst>
              <a:ext uri="{FF2B5EF4-FFF2-40B4-BE49-F238E27FC236}">
                <a16:creationId xmlns:a16="http://schemas.microsoft.com/office/drawing/2014/main" id="{053853F2-B687-8052-3194-389042BE881E}"/>
              </a:ext>
            </a:extLst>
          </p:cNvPr>
          <p:cNvSpPr txBox="1"/>
          <p:nvPr/>
        </p:nvSpPr>
        <p:spPr>
          <a:xfrm>
            <a:off x="6475603" y="1690692"/>
            <a:ext cx="5203254" cy="3416320"/>
          </a:xfrm>
          <a:prstGeom prst="rect">
            <a:avLst/>
          </a:prstGeom>
          <a:noFill/>
        </p:spPr>
        <p:txBody>
          <a:bodyPr wrap="square" rtlCol="0">
            <a:spAutoFit/>
          </a:bodyPr>
          <a:lstStyle/>
          <a:p>
            <a:r>
              <a:rPr lang="en-US" sz="2400" dirty="0"/>
              <a:t>Passive solar system—direct gain. South-facing windows act as solar collectors. Moveable insulation is used to cover the windows at night to reduce heat loss. A massive concrete floor acts as a storage device and prevents overheating. The overhang blocks the summer sun.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868362"/>
          </a:xfrm>
        </p:spPr>
        <p:txBody>
          <a:bodyPr/>
          <a:lstStyle/>
          <a:p>
            <a:r>
              <a:rPr lang="en-US" dirty="0"/>
              <a:t>Passive Solar heating</a:t>
            </a:r>
          </a:p>
        </p:txBody>
      </p:sp>
      <p:sp>
        <p:nvSpPr>
          <p:cNvPr id="3" name="Content Placeholder 2"/>
          <p:cNvSpPr>
            <a:spLocks noGrp="1"/>
          </p:cNvSpPr>
          <p:nvPr>
            <p:ph idx="1"/>
          </p:nvPr>
        </p:nvSpPr>
        <p:spPr>
          <a:xfrm>
            <a:off x="1981200" y="1219200"/>
            <a:ext cx="7620000" cy="5181600"/>
          </a:xfrm>
        </p:spPr>
        <p:txBody>
          <a:bodyPr/>
          <a:lstStyle/>
          <a:p>
            <a:r>
              <a:rPr lang="en-US" dirty="0"/>
              <a:t>For passive solar space heating, the house acts as a collector and the storage facility.</a:t>
            </a:r>
          </a:p>
          <a:p>
            <a:r>
              <a:rPr lang="en-US" u="sng" dirty="0"/>
              <a:t>No pumps or fans are needed</a:t>
            </a:r>
          </a:p>
          <a:p>
            <a:r>
              <a:rPr lang="en-US" dirty="0"/>
              <a:t>The object is to let sunlight in through </a:t>
            </a:r>
            <a:r>
              <a:rPr lang="en-US" u="sng" dirty="0"/>
              <a:t>south-facing windows and store energy.</a:t>
            </a:r>
          </a:p>
          <a:p>
            <a:r>
              <a:rPr lang="en-US" u="sng" dirty="0"/>
              <a:t>In Passive systems: </a:t>
            </a:r>
            <a:r>
              <a:rPr lang="en-US" dirty="0"/>
              <a:t>The amount of solar energy transmitted through south-facing glass during a clear day is greater than heat lost .</a:t>
            </a:r>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1" y="4038600"/>
            <a:ext cx="446881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87941" y="4082534"/>
            <a:ext cx="2000869" cy="369332"/>
          </a:xfrm>
          <a:prstGeom prst="rect">
            <a:avLst/>
          </a:prstGeom>
          <a:noFill/>
        </p:spPr>
        <p:txBody>
          <a:bodyPr wrap="none" rtlCol="0">
            <a:spAutoFit/>
          </a:bodyPr>
          <a:lstStyle/>
          <a:p>
            <a:r>
              <a:rPr lang="en-US" dirty="0"/>
              <a:t>BNL greenhouse</a:t>
            </a:r>
          </a:p>
        </p:txBody>
      </p:sp>
    </p:spTree>
    <p:extLst>
      <p:ext uri="{BB962C8B-B14F-4D97-AF65-F5344CB8AC3E}">
        <p14:creationId xmlns:p14="http://schemas.microsoft.com/office/powerpoint/2010/main" val="2441695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73245"/>
            <a:ext cx="10058400" cy="1217447"/>
          </a:xfrm>
        </p:spPr>
        <p:txBody>
          <a:bodyPr>
            <a:normAutofit/>
          </a:bodyPr>
          <a:lstStyle/>
          <a:p>
            <a:r>
              <a:rPr lang="en-US" dirty="0">
                <a:latin typeface="+mn-lt"/>
              </a:rPr>
              <a:t>Passive Solar Space-Heating Systems (3 of 3)</a:t>
            </a:r>
          </a:p>
        </p:txBody>
      </p:sp>
      <p:pic>
        <p:nvPicPr>
          <p:cNvPr id="7" name="Picture 2" descr="An illustration shows a house with a Trombe wall. The house has a south-facing window with double-glazed glasses and concrete beside the window with a blackened surface. Three arrows from the atmosphere pierce through the window to the concrete. An arrow over the concrete pointing downwards right is labeled Warm air. An arrow pointing downward left toward the bottom of the concrete is labeled Cool air.">
            <a:extLst>
              <a:ext uri="{FF2B5EF4-FFF2-40B4-BE49-F238E27FC236}">
                <a16:creationId xmlns:a16="http://schemas.microsoft.com/office/drawing/2014/main" id="{1442C543-1719-4052-A221-5553C978D235}"/>
              </a:ext>
            </a:extLst>
          </p:cNvPr>
          <p:cNvPicPr>
            <a:picLocks noGrp="1" noChangeAspect="1" noChangeArrowheads="1"/>
          </p:cNvPicPr>
          <p:nvPr>
            <p:ph sz="half" idx="1"/>
          </p:nvPr>
        </p:nvPicPr>
        <p:blipFill>
          <a:blip r:embed="rId3"/>
          <a:stretch>
            <a:fillRect/>
          </a:stretch>
        </p:blipFill>
        <p:spPr bwMode="auto">
          <a:xfrm>
            <a:off x="913501" y="1946655"/>
            <a:ext cx="4313237" cy="2720850"/>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C678250A-6C6F-444E-B302-58F36D905C2C}"/>
              </a:ext>
            </a:extLst>
          </p:cNvPr>
          <p:cNvSpPr>
            <a:spLocks noGrp="1"/>
          </p:cNvSpPr>
          <p:nvPr>
            <p:ph sz="half" idx="2"/>
          </p:nvPr>
        </p:nvSpPr>
        <p:spPr>
          <a:xfrm>
            <a:off x="1660160" y="5191925"/>
            <a:ext cx="8871679" cy="640080"/>
          </a:xfrm>
        </p:spPr>
        <p:txBody>
          <a:bodyPr>
            <a:normAutofit lnSpcReduction="10000"/>
          </a:bodyPr>
          <a:lstStyle/>
          <a:p>
            <a:pPr marL="0" indent="0">
              <a:buNone/>
            </a:pPr>
            <a:r>
              <a:rPr lang="en-US" sz="2000" dirty="0">
                <a:latin typeface="+mn-lt"/>
              </a:rPr>
              <a:t>Indirect gain using a Trombe wall. The concrete wall acts as a solar collector and a heat-storage medium.</a:t>
            </a:r>
          </a:p>
        </p:txBody>
      </p:sp>
      <p:sp>
        <p:nvSpPr>
          <p:cNvPr id="4" name="Rectangle 3">
            <a:extLst>
              <a:ext uri="{FF2B5EF4-FFF2-40B4-BE49-F238E27FC236}">
                <a16:creationId xmlns:a16="http://schemas.microsoft.com/office/drawing/2014/main" id="{BC5D79D3-9F1E-4937-845B-8962F4E60E2D}"/>
              </a:ext>
            </a:extLst>
          </p:cNvPr>
          <p:cNvSpPr/>
          <p:nvPr/>
        </p:nvSpPr>
        <p:spPr>
          <a:xfrm>
            <a:off x="5651863" y="2317924"/>
            <a:ext cx="6096000" cy="2246769"/>
          </a:xfrm>
          <a:prstGeom prst="rect">
            <a:avLst/>
          </a:prstGeom>
        </p:spPr>
        <p:txBody>
          <a:bodyPr>
            <a:spAutoFit/>
          </a:bodyPr>
          <a:lstStyle/>
          <a:p>
            <a:pPr marL="342900" lvl="0" indent="-228600" defTabSz="914400">
              <a:spcBef>
                <a:spcPct val="20000"/>
              </a:spcBef>
              <a:buClr>
                <a:srgbClr val="A9A57C"/>
              </a:buClr>
              <a:buFont typeface="Arial" pitchFamily="34" charset="0"/>
              <a:buChar char="•"/>
            </a:pPr>
            <a:r>
              <a:rPr lang="en-US" sz="2800" dirty="0">
                <a:solidFill>
                  <a:srgbClr val="2F2B20"/>
                </a:solidFill>
                <a:latin typeface="Calibri"/>
              </a:rPr>
              <a:t>This is an </a:t>
            </a:r>
            <a:r>
              <a:rPr lang="en-US" sz="2800" b="1" dirty="0">
                <a:solidFill>
                  <a:srgbClr val="2F2B20"/>
                </a:solidFill>
                <a:latin typeface="Calibri"/>
              </a:rPr>
              <a:t>indirect gain</a:t>
            </a:r>
            <a:r>
              <a:rPr lang="en-US" sz="2800" dirty="0">
                <a:solidFill>
                  <a:srgbClr val="2F2B20"/>
                </a:solidFill>
                <a:latin typeface="Calibri"/>
              </a:rPr>
              <a:t> house : it collects and stores solar energy in one part of the house, and uses natural heat transfer ( convection and conduction to distribute heat.</a:t>
            </a:r>
          </a:p>
        </p:txBody>
      </p:sp>
    </p:spTree>
    <p:extLst>
      <p:ext uri="{BB962C8B-B14F-4D97-AF65-F5344CB8AC3E}">
        <p14:creationId xmlns:p14="http://schemas.microsoft.com/office/powerpoint/2010/main" val="3540905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Solar Collectors</a:t>
            </a:r>
          </a:p>
        </p:txBody>
      </p:sp>
      <p:sp>
        <p:nvSpPr>
          <p:cNvPr id="3" name="Content Placeholder 2"/>
          <p:cNvSpPr>
            <a:spLocks noGrp="1"/>
          </p:cNvSpPr>
          <p:nvPr>
            <p:ph idx="1"/>
          </p:nvPr>
        </p:nvSpPr>
        <p:spPr>
          <a:xfrm>
            <a:off x="1093694" y="2133600"/>
            <a:ext cx="10410918" cy="3777622"/>
          </a:xfrm>
        </p:spPr>
        <p:txBody>
          <a:bodyPr>
            <a:noAutofit/>
          </a:bodyPr>
          <a:lstStyle/>
          <a:p>
            <a:pPr lvl="0">
              <a:spcBef>
                <a:spcPts val="600"/>
              </a:spcBef>
              <a:spcAft>
                <a:spcPts val="600"/>
              </a:spcAft>
            </a:pPr>
            <a:r>
              <a:rPr lang="en-US" sz="2400" b="1" dirty="0">
                <a:latin typeface="+mn-lt"/>
              </a:rPr>
              <a:t>Active solar space-heating systems </a:t>
            </a:r>
            <a:r>
              <a:rPr lang="en-US" sz="2400" dirty="0">
                <a:latin typeface="+mn-lt"/>
              </a:rPr>
              <a:t>usually use flat-plate or evacuated-tube collectors.</a:t>
            </a:r>
          </a:p>
          <a:p>
            <a:pPr lvl="0">
              <a:spcBef>
                <a:spcPts val="600"/>
              </a:spcBef>
              <a:spcAft>
                <a:spcPts val="600"/>
              </a:spcAft>
            </a:pPr>
            <a:r>
              <a:rPr lang="en-US" sz="2400" b="1" dirty="0">
                <a:latin typeface="+mn-lt"/>
              </a:rPr>
              <a:t>The fluid used to transfer heat from the FPC </a:t>
            </a:r>
            <a:r>
              <a:rPr lang="en-US" sz="2400" dirty="0">
                <a:latin typeface="+mn-lt"/>
              </a:rPr>
              <a:t>into storage and into the house is usually water or air.</a:t>
            </a:r>
          </a:p>
          <a:p>
            <a:pPr lvl="0">
              <a:spcBef>
                <a:spcPts val="600"/>
              </a:spcBef>
              <a:spcAft>
                <a:spcPts val="600"/>
              </a:spcAft>
            </a:pPr>
            <a:r>
              <a:rPr lang="en-US" sz="2400" dirty="0">
                <a:latin typeface="+mn-lt"/>
              </a:rPr>
              <a:t>Solar collectors are usually roof mounted, and a well-insulated thermal storage tank is typically located in the basement.</a:t>
            </a:r>
          </a:p>
          <a:p>
            <a:pPr lvl="0">
              <a:spcBef>
                <a:spcPts val="600"/>
              </a:spcBef>
              <a:spcAft>
                <a:spcPts val="600"/>
              </a:spcAft>
            </a:pPr>
            <a:r>
              <a:rPr lang="en-US" sz="2400" dirty="0">
                <a:latin typeface="+mn-lt"/>
              </a:rPr>
              <a:t>The pump in the solar collector loop of this system is controlled by a differential thermostat.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Thermal Energy Storage</a:t>
            </a:r>
          </a:p>
        </p:txBody>
      </p:sp>
      <p:sp>
        <p:nvSpPr>
          <p:cNvPr id="3" name="Content Placeholder 2"/>
          <p:cNvSpPr>
            <a:spLocks noGrp="1"/>
          </p:cNvSpPr>
          <p:nvPr>
            <p:ph sz="half" idx="1"/>
          </p:nvPr>
        </p:nvSpPr>
        <p:spPr>
          <a:xfrm>
            <a:off x="473242" y="1245459"/>
            <a:ext cx="11241914" cy="3256872"/>
          </a:xfrm>
        </p:spPr>
        <p:txBody>
          <a:bodyPr>
            <a:normAutofit/>
          </a:bodyPr>
          <a:lstStyle/>
          <a:p>
            <a:pPr>
              <a:spcBef>
                <a:spcPts val="300"/>
              </a:spcBef>
              <a:spcAft>
                <a:spcPts val="300"/>
              </a:spcAft>
            </a:pPr>
            <a:r>
              <a:rPr lang="en-US" dirty="0">
                <a:solidFill>
                  <a:srgbClr val="282F7C"/>
                </a:solidFill>
              </a:rPr>
              <a:t>One important requirement of a solar energy heating system is that it can store energy for night-time use and cloudy days. One of the general inherent difficulties with renewable energy is that of energy storage.</a:t>
            </a:r>
          </a:p>
          <a:p>
            <a:pPr>
              <a:spcBef>
                <a:spcPts val="300"/>
              </a:spcBef>
              <a:spcAft>
                <a:spcPts val="300"/>
              </a:spcAft>
            </a:pPr>
            <a:r>
              <a:rPr lang="en-US" dirty="0">
                <a:solidFill>
                  <a:srgbClr val="282F7C"/>
                </a:solidFill>
                <a:latin typeface="+mn-lt"/>
              </a:rPr>
              <a:t>An important criterion in selecting a </a:t>
            </a:r>
            <a:r>
              <a:rPr lang="en-US" b="1" dirty="0">
                <a:solidFill>
                  <a:srgbClr val="282F7C"/>
                </a:solidFill>
                <a:latin typeface="+mn-lt"/>
              </a:rPr>
              <a:t>storage medium is the specific heat of the substance.</a:t>
            </a:r>
          </a:p>
          <a:p>
            <a:pPr>
              <a:spcBef>
                <a:spcPts val="300"/>
              </a:spcBef>
              <a:spcAft>
                <a:spcPts val="300"/>
              </a:spcAft>
            </a:pPr>
            <a:r>
              <a:rPr lang="en-US" dirty="0">
                <a:solidFill>
                  <a:srgbClr val="282F7C"/>
                </a:solidFill>
                <a:latin typeface="+mn-lt"/>
              </a:rPr>
              <a:t>The relationship between a temperature change and the amount of heat </a:t>
            </a:r>
            <a:r>
              <a:rPr lang="en-US" i="1" dirty="0">
                <a:solidFill>
                  <a:srgbClr val="282F7C"/>
                </a:solidFill>
                <a:latin typeface="+mn-lt"/>
              </a:rPr>
              <a:t>Q</a:t>
            </a:r>
            <a:r>
              <a:rPr lang="en-US" dirty="0">
                <a:solidFill>
                  <a:srgbClr val="282F7C"/>
                </a:solidFill>
                <a:latin typeface="+mn-lt"/>
              </a:rPr>
              <a:t> added is given by</a:t>
            </a:r>
          </a:p>
        </p:txBody>
      </p:sp>
      <p:graphicFrame>
        <p:nvGraphicFramePr>
          <p:cNvPr id="7" name="Object 3">
            <a:extLst>
              <a:ext uri="{FF2B5EF4-FFF2-40B4-BE49-F238E27FC236}">
                <a16:creationId xmlns:a16="http://schemas.microsoft.com/office/drawing/2014/main" id="{F60EB05D-AB4B-490C-9F5E-DCB87EC8A399}"/>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2009812550"/>
              </p:ext>
            </p:extLst>
          </p:nvPr>
        </p:nvGraphicFramePr>
        <p:xfrm>
          <a:off x="5243372" y="4408380"/>
          <a:ext cx="1460500" cy="330200"/>
        </p:xfrm>
        <a:graphic>
          <a:graphicData uri="http://schemas.openxmlformats.org/presentationml/2006/ole">
            <mc:AlternateContent xmlns:mc="http://schemas.openxmlformats.org/markup-compatibility/2006">
              <mc:Choice xmlns:v="urn:schemas-microsoft-com:vml" Requires="v">
                <p:oleObj name="Equation" r:id="rId2" imgW="1460160" imgH="330120" progId="Equation.DSMT4">
                  <p:embed/>
                </p:oleObj>
              </mc:Choice>
              <mc:Fallback>
                <p:oleObj name="Equation" r:id="rId2" imgW="1460160" imgH="330120" progId="Equation.DSMT4">
                  <p:embed/>
                  <p:pic>
                    <p:nvPicPr>
                      <p:cNvPr id="7" name="Object 3">
                        <a:extLst>
                          <a:ext uri="{FF2B5EF4-FFF2-40B4-BE49-F238E27FC236}">
                            <a16:creationId xmlns:a16="http://schemas.microsoft.com/office/drawing/2014/main" id="{F60EB05D-AB4B-490C-9F5E-DCB87EC8A399}"/>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5243372" y="4408380"/>
                        <a:ext cx="1460500" cy="330200"/>
                      </a:xfrm>
                      <a:prstGeom prst="rect">
                        <a:avLst/>
                      </a:prstGeom>
                      <a:noFill/>
                    </p:spPr>
                  </p:pic>
                </p:oleObj>
              </mc:Fallback>
            </mc:AlternateContent>
          </a:graphicData>
        </a:graphic>
      </p:graphicFrame>
      <p:sp>
        <p:nvSpPr>
          <p:cNvPr id="6" name="Content Placeholder 4">
            <a:extLst>
              <a:ext uri="{FF2B5EF4-FFF2-40B4-BE49-F238E27FC236}">
                <a16:creationId xmlns:a16="http://schemas.microsoft.com/office/drawing/2014/main" id="{84364B34-2647-4A69-941A-031CC8685AEC}"/>
              </a:ext>
            </a:extLst>
          </p:cNvPr>
          <p:cNvSpPr>
            <a:spLocks noGrp="1"/>
          </p:cNvSpPr>
          <p:nvPr>
            <p:ph sz="half" idx="10"/>
          </p:nvPr>
        </p:nvSpPr>
        <p:spPr>
          <a:xfrm>
            <a:off x="473242" y="4832467"/>
            <a:ext cx="11245516" cy="2271281"/>
          </a:xfrm>
        </p:spPr>
        <p:txBody>
          <a:bodyPr>
            <a:normAutofit/>
          </a:bodyPr>
          <a:lstStyle/>
          <a:p>
            <a:pPr>
              <a:spcBef>
                <a:spcPts val="300"/>
              </a:spcBef>
              <a:spcAft>
                <a:spcPts val="300"/>
              </a:spcAft>
            </a:pPr>
            <a:r>
              <a:rPr lang="en-US" dirty="0">
                <a:latin typeface="+mn-lt"/>
              </a:rPr>
              <a:t>Other media for thermal </a:t>
            </a:r>
            <a:r>
              <a:rPr lang="en-US" b="1" dirty="0">
                <a:latin typeface="+mn-lt"/>
              </a:rPr>
              <a:t>storage are phase-change materials.</a:t>
            </a:r>
          </a:p>
          <a:p>
            <a:pPr>
              <a:spcBef>
                <a:spcPts val="300"/>
              </a:spcBef>
              <a:spcAft>
                <a:spcPts val="300"/>
              </a:spcAft>
            </a:pPr>
            <a:r>
              <a:rPr lang="en-US" dirty="0">
                <a:latin typeface="+mn-lt"/>
              </a:rPr>
              <a:t>The amount of energy absorbed per unit mass without a temperature change is called the “heat of fusion.”</a:t>
            </a:r>
          </a:p>
          <a:p>
            <a:pPr>
              <a:spcBef>
                <a:spcPts val="300"/>
              </a:spcBef>
              <a:spcAft>
                <a:spcPts val="300"/>
              </a:spcAft>
            </a:pPr>
            <a:endParaRPr lang="en-US" dirty="0">
              <a:latin typeface="+mn-lt"/>
            </a:endParaRPr>
          </a:p>
          <a:p>
            <a:pPr>
              <a:spcBef>
                <a:spcPts val="300"/>
              </a:spcBef>
              <a:spcAft>
                <a:spcPts val="300"/>
              </a:spcAft>
            </a:pPr>
            <a:endParaRPr lang="en-US" dirty="0">
              <a:latin typeface="+mn-lt"/>
            </a:endParaRPr>
          </a:p>
          <a:p>
            <a:pPr>
              <a:spcBef>
                <a:spcPts val="300"/>
              </a:spcBef>
              <a:spcAft>
                <a:spcPts val="300"/>
              </a:spcAft>
            </a:pPr>
            <a:endParaRPr lang="en-US" dirty="0">
              <a:latin typeface="+mn-lt"/>
            </a:endParaRPr>
          </a:p>
          <a:p>
            <a:pPr>
              <a:spcBef>
                <a:spcPts val="300"/>
              </a:spcBef>
              <a:spcAft>
                <a:spcPts val="300"/>
              </a:spcAft>
            </a:pPr>
            <a:endParaRPr lang="en-US" dirty="0">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715"/>
            <a:ext cx="8001000" cy="715962"/>
          </a:xfrm>
        </p:spPr>
        <p:txBody>
          <a:bodyPr/>
          <a:lstStyle/>
          <a:p>
            <a:r>
              <a:rPr lang="en-US" dirty="0"/>
              <a:t>Phase-change materials [PCMs]</a:t>
            </a:r>
          </a:p>
        </p:txBody>
      </p:sp>
      <p:sp>
        <p:nvSpPr>
          <p:cNvPr id="3" name="Content Placeholder 2"/>
          <p:cNvSpPr>
            <a:spLocks noGrp="1"/>
          </p:cNvSpPr>
          <p:nvPr>
            <p:ph idx="1"/>
          </p:nvPr>
        </p:nvSpPr>
        <p:spPr>
          <a:xfrm>
            <a:off x="1981200" y="1066800"/>
            <a:ext cx="8839200" cy="5867400"/>
          </a:xfrm>
        </p:spPr>
        <p:txBody>
          <a:bodyPr>
            <a:normAutofit fontScale="70000" lnSpcReduction="20000"/>
          </a:bodyPr>
          <a:lstStyle/>
          <a:p>
            <a:r>
              <a:rPr lang="en-US" sz="2400" b="1" dirty="0"/>
              <a:t>A phase-change material (PCM) </a:t>
            </a:r>
            <a:r>
              <a:rPr lang="en-US" sz="2400" dirty="0"/>
              <a:t>is a substance with a </a:t>
            </a:r>
            <a:r>
              <a:rPr lang="en-US" sz="2400" b="1" i="1" dirty="0"/>
              <a:t>high latent </a:t>
            </a:r>
          </a:p>
          <a:p>
            <a:pPr marL="114300" indent="0">
              <a:buNone/>
            </a:pPr>
            <a:r>
              <a:rPr lang="en-US" sz="2400" b="1" i="1" dirty="0"/>
              <a:t>heat of fusion which, melting and solidifying at a certain temperature,</a:t>
            </a:r>
          </a:p>
          <a:p>
            <a:pPr marL="114300" indent="0">
              <a:buNone/>
            </a:pPr>
            <a:r>
              <a:rPr lang="en-US" sz="2400" b="1" i="1" dirty="0"/>
              <a:t> is capable of storing and releasing large amounts of energy.</a:t>
            </a:r>
          </a:p>
          <a:p>
            <a:r>
              <a:rPr lang="en-US" sz="2400" dirty="0"/>
              <a:t> </a:t>
            </a:r>
            <a:r>
              <a:rPr lang="en-US" sz="2400" u="sng" dirty="0"/>
              <a:t>Heat is absorbed or released when the material changes from solid to liquid </a:t>
            </a:r>
            <a:r>
              <a:rPr lang="en-US" sz="2400" dirty="0"/>
              <a:t>and vice versa; thus, PCMs are classified as latent heat storage (LHS) units.</a:t>
            </a:r>
          </a:p>
          <a:p>
            <a:pPr>
              <a:buNone/>
            </a:pPr>
            <a:endParaRPr lang="en-US" sz="2400" dirty="0"/>
          </a:p>
          <a:p>
            <a:pPr>
              <a:buNone/>
            </a:pPr>
            <a:r>
              <a:rPr lang="en-US" sz="2400" dirty="0" err="1"/>
              <a:t>Glauber’s</a:t>
            </a:r>
            <a:r>
              <a:rPr lang="en-US" sz="2400" dirty="0"/>
              <a:t> salt</a:t>
            </a:r>
          </a:p>
          <a:p>
            <a:pPr>
              <a:buNone/>
            </a:pPr>
            <a:r>
              <a:rPr lang="en-US" sz="2400" dirty="0"/>
              <a:t>Na</a:t>
            </a:r>
            <a:r>
              <a:rPr lang="en-US" sz="2400" baseline="-25000" dirty="0"/>
              <a:t>2</a:t>
            </a:r>
            <a:r>
              <a:rPr lang="en-US" sz="2400" dirty="0"/>
              <a:t>SO</a:t>
            </a:r>
            <a:r>
              <a:rPr lang="en-US" sz="2400" baseline="-25000" dirty="0"/>
              <a:t>4</a:t>
            </a:r>
            <a:r>
              <a:rPr lang="en-US" sz="2400" dirty="0"/>
              <a:t>·10H</a:t>
            </a:r>
            <a:r>
              <a:rPr lang="en-US" sz="2400" baseline="-25000" dirty="0"/>
              <a:t>2</a:t>
            </a:r>
            <a:r>
              <a:rPr lang="en-US" sz="2400" dirty="0"/>
              <a:t>O </a:t>
            </a:r>
          </a:p>
          <a:p>
            <a:pPr>
              <a:buNone/>
            </a:pPr>
            <a:endParaRPr lang="en-US" sz="2400" dirty="0"/>
          </a:p>
          <a:p>
            <a:pPr>
              <a:buNone/>
            </a:pPr>
            <a:r>
              <a:rPr lang="en-US" sz="2400" dirty="0"/>
              <a:t>Sodium sulfate (+water)</a:t>
            </a:r>
          </a:p>
          <a:p>
            <a:pPr>
              <a:buNone/>
            </a:pPr>
            <a:r>
              <a:rPr lang="en-US" sz="2400" dirty="0"/>
              <a:t>Melts: 33</a:t>
            </a:r>
            <a:r>
              <a:rPr lang="en-US" sz="2400" dirty="0">
                <a:sym typeface="Symbol"/>
              </a:rPr>
              <a:t>C=91F</a:t>
            </a:r>
          </a:p>
          <a:p>
            <a:pPr>
              <a:buNone/>
            </a:pPr>
            <a:r>
              <a:rPr lang="en-US" sz="2400" dirty="0">
                <a:sym typeface="Symbol"/>
              </a:rPr>
              <a:t>L</a:t>
            </a:r>
            <a:r>
              <a:rPr lang="en-US" sz="2400" baseline="-25000" dirty="0">
                <a:sym typeface="Symbol"/>
              </a:rPr>
              <a:t>f</a:t>
            </a:r>
            <a:r>
              <a:rPr lang="en-US" sz="2400" dirty="0">
                <a:sym typeface="Symbol"/>
              </a:rPr>
              <a:t>=251kJ/kg=108Btu/lb</a:t>
            </a:r>
            <a:endParaRPr lang="en-US" sz="2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http://media-2.web.britannica.com/eb-media/47/123747-004-E4046C99.jpg</a:t>
            </a:r>
          </a:p>
        </p:txBody>
      </p:sp>
      <p:pic>
        <p:nvPicPr>
          <p:cNvPr id="7170" name="Picture 2" descr="http://media-2.web.britannica.com/eb-media/47/123747-004-E4046C99.jpg"/>
          <p:cNvPicPr>
            <a:picLocks noChangeAspect="1" noChangeArrowheads="1"/>
          </p:cNvPicPr>
          <p:nvPr/>
        </p:nvPicPr>
        <p:blipFill>
          <a:blip r:embed="rId2" cstate="print"/>
          <a:srcRect/>
          <a:stretch>
            <a:fillRect/>
          </a:stretch>
        </p:blipFill>
        <p:spPr bwMode="auto">
          <a:xfrm>
            <a:off x="5943600" y="2971800"/>
            <a:ext cx="3619500" cy="3257550"/>
          </a:xfrm>
          <a:prstGeom prst="rect">
            <a:avLst/>
          </a:prstGeom>
          <a:noFill/>
        </p:spPr>
      </p:pic>
    </p:spTree>
    <p:extLst>
      <p:ext uri="{BB962C8B-B14F-4D97-AF65-F5344CB8AC3E}">
        <p14:creationId xmlns:p14="http://schemas.microsoft.com/office/powerpoint/2010/main" val="615942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Phase-change materials [PCMs]</a:t>
            </a:r>
          </a:p>
        </p:txBody>
      </p:sp>
      <p:sp>
        <p:nvSpPr>
          <p:cNvPr id="3" name="Content Placeholder 2"/>
          <p:cNvSpPr>
            <a:spLocks noGrp="1"/>
          </p:cNvSpPr>
          <p:nvPr>
            <p:ph idx="1"/>
          </p:nvPr>
        </p:nvSpPr>
        <p:spPr/>
        <p:txBody>
          <a:bodyPr>
            <a:normAutofit fontScale="62500" lnSpcReduction="20000"/>
          </a:bodyPr>
          <a:lstStyle/>
          <a:p>
            <a:pPr>
              <a:buNone/>
            </a:pPr>
            <a:r>
              <a:rPr lang="en-US" sz="2400" dirty="0"/>
              <a:t>Calcium chloride </a:t>
            </a:r>
            <a:r>
              <a:rPr lang="en-US" sz="2400" dirty="0" err="1"/>
              <a:t>hexahydrate</a:t>
            </a:r>
            <a:endParaRPr lang="en-US" sz="2400" dirty="0"/>
          </a:p>
          <a:p>
            <a:pPr>
              <a:buNone/>
            </a:pPr>
            <a:r>
              <a:rPr lang="en-US" sz="2400" dirty="0"/>
              <a:t>CaCl</a:t>
            </a:r>
            <a:r>
              <a:rPr lang="en-US" sz="2400" baseline="-25000" dirty="0"/>
              <a:t>2</a:t>
            </a:r>
            <a:r>
              <a:rPr lang="en-US" sz="2400" dirty="0"/>
              <a:t>·6H</a:t>
            </a:r>
            <a:r>
              <a:rPr lang="en-US" sz="2400" baseline="-25000" dirty="0"/>
              <a:t>2</a:t>
            </a:r>
            <a:r>
              <a:rPr lang="en-US" sz="2400" dirty="0"/>
              <a:t>O </a:t>
            </a:r>
          </a:p>
          <a:p>
            <a:pPr>
              <a:buNone/>
            </a:pPr>
            <a:endParaRPr lang="en-US" sz="2400" dirty="0"/>
          </a:p>
          <a:p>
            <a:pPr>
              <a:buNone/>
            </a:pPr>
            <a:r>
              <a:rPr lang="en-US" sz="2400" dirty="0"/>
              <a:t>Melts: 30</a:t>
            </a:r>
            <a:r>
              <a:rPr lang="en-US" sz="2400" dirty="0">
                <a:sym typeface="Symbol"/>
              </a:rPr>
              <a:t>C=86F</a:t>
            </a:r>
          </a:p>
          <a:p>
            <a:pPr>
              <a:buNone/>
            </a:pPr>
            <a:r>
              <a:rPr lang="en-US" sz="2400" dirty="0">
                <a:sym typeface="Symbol"/>
              </a:rPr>
              <a:t>L</a:t>
            </a:r>
            <a:r>
              <a:rPr lang="en-US" sz="2400" baseline="-25000" dirty="0">
                <a:sym typeface="Symbol"/>
              </a:rPr>
              <a:t>f</a:t>
            </a:r>
            <a:r>
              <a:rPr lang="en-US" sz="2400" dirty="0">
                <a:sym typeface="Symbol"/>
              </a:rPr>
              <a:t>=171kJ/kg=74Btu/lb</a:t>
            </a:r>
            <a:endParaRPr lang="en-US" sz="2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http://www.supplierlist.com/photo_images/239498/Calcium_chloride_hexahydrate_2.jpg</a:t>
            </a:r>
          </a:p>
        </p:txBody>
      </p:sp>
      <p:pic>
        <p:nvPicPr>
          <p:cNvPr id="13314" name="Picture 2" descr="http://www.supplierlist.com/photo_images/239498/Calcium_chloride_hexahydrate_2.jpg"/>
          <p:cNvPicPr>
            <a:picLocks noChangeAspect="1" noChangeArrowheads="1"/>
          </p:cNvPicPr>
          <p:nvPr/>
        </p:nvPicPr>
        <p:blipFill>
          <a:blip r:embed="rId2" cstate="print"/>
          <a:srcRect/>
          <a:stretch>
            <a:fillRect/>
          </a:stretch>
        </p:blipFill>
        <p:spPr bwMode="auto">
          <a:xfrm>
            <a:off x="6496594" y="2133600"/>
            <a:ext cx="4762500" cy="3571875"/>
          </a:xfrm>
          <a:prstGeom prst="rect">
            <a:avLst/>
          </a:prstGeom>
          <a:noFill/>
        </p:spPr>
      </p:pic>
    </p:spTree>
    <p:extLst>
      <p:ext uri="{BB962C8B-B14F-4D97-AF65-F5344CB8AC3E}">
        <p14:creationId xmlns:p14="http://schemas.microsoft.com/office/powerpoint/2010/main" val="1228202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okous.com/images/Pre%20Fall%202010/Chemie4.jpg"/>
          <p:cNvPicPr>
            <a:picLocks noChangeAspect="1" noChangeArrowheads="1"/>
          </p:cNvPicPr>
          <p:nvPr/>
        </p:nvPicPr>
        <p:blipFill>
          <a:blip r:embed="rId2" cstate="print"/>
          <a:srcRect t="35000"/>
          <a:stretch>
            <a:fillRect/>
          </a:stretch>
        </p:blipFill>
        <p:spPr bwMode="auto">
          <a:xfrm>
            <a:off x="5094639" y="1009835"/>
            <a:ext cx="5562600" cy="2057400"/>
          </a:xfrm>
          <a:prstGeom prst="rect">
            <a:avLst/>
          </a:prstGeom>
          <a:noFill/>
        </p:spPr>
      </p:pic>
      <p:sp>
        <p:nvSpPr>
          <p:cNvPr id="2" name="Title 1"/>
          <p:cNvSpPr>
            <a:spLocks noGrp="1"/>
          </p:cNvSpPr>
          <p:nvPr>
            <p:ph type="title"/>
          </p:nvPr>
        </p:nvSpPr>
        <p:spPr>
          <a:xfrm>
            <a:off x="1981200" y="274638"/>
            <a:ext cx="8229600" cy="639762"/>
          </a:xfrm>
        </p:spPr>
        <p:txBody>
          <a:bodyPr>
            <a:normAutofit fontScale="90000"/>
          </a:bodyPr>
          <a:lstStyle/>
          <a:p>
            <a:r>
              <a:rPr lang="en-US" dirty="0"/>
              <a:t>PCMs: paraffin (wax)</a:t>
            </a:r>
          </a:p>
        </p:txBody>
      </p:sp>
      <p:sp>
        <p:nvSpPr>
          <p:cNvPr id="3" name="Content Placeholder 2"/>
          <p:cNvSpPr>
            <a:spLocks noGrp="1"/>
          </p:cNvSpPr>
          <p:nvPr>
            <p:ph idx="1"/>
          </p:nvPr>
        </p:nvSpPr>
        <p:spPr>
          <a:xfrm>
            <a:off x="4052252" y="435429"/>
            <a:ext cx="8915400" cy="5649964"/>
          </a:xfrm>
        </p:spPr>
        <p:txBody>
          <a:bodyPr>
            <a:normAutofit fontScale="77500" lnSpcReduction="20000"/>
          </a:bodyPr>
          <a:lstStyle/>
          <a:p>
            <a:pPr>
              <a:buNone/>
            </a:pPr>
            <a:r>
              <a:rPr lang="en-US" dirty="0"/>
              <a:t>					</a:t>
            </a:r>
          </a:p>
          <a:p>
            <a:pPr>
              <a:buNone/>
            </a:pPr>
            <a:r>
              <a:rPr lang="en-US" sz="2800" dirty="0"/>
              <a:t>				</a:t>
            </a:r>
          </a:p>
          <a:p>
            <a:pPr>
              <a:buNone/>
            </a:pPr>
            <a:endParaRPr lang="en-US" sz="2800" dirty="0"/>
          </a:p>
          <a:p>
            <a:pPr>
              <a:buNone/>
            </a:pPr>
            <a:endParaRPr lang="en-US" sz="2800" dirty="0"/>
          </a:p>
          <a:p>
            <a:pPr>
              <a:buNone/>
            </a:pPr>
            <a:endParaRPr lang="en-US" sz="2800" dirty="0"/>
          </a:p>
          <a:p>
            <a:pPr>
              <a:buNone/>
            </a:pPr>
            <a:endParaRPr lang="en-US" sz="2800" dirty="0"/>
          </a:p>
          <a:p>
            <a:pPr>
              <a:buNone/>
            </a:pPr>
            <a:endParaRPr lang="en-US" sz="2800" dirty="0"/>
          </a:p>
          <a:p>
            <a:pPr>
              <a:buNone/>
            </a:pPr>
            <a:endParaRPr lang="en-US" sz="2800" dirty="0"/>
          </a:p>
          <a:p>
            <a:pPr>
              <a:buNone/>
            </a:pPr>
            <a:r>
              <a:rPr lang="en-US" sz="2800" dirty="0"/>
              <a:t>C</a:t>
            </a:r>
            <a:r>
              <a:rPr lang="en-US" sz="2800" baseline="-25000" dirty="0"/>
              <a:t>n</a:t>
            </a:r>
            <a:r>
              <a:rPr lang="en-US" sz="2800" dirty="0"/>
              <a:t>H</a:t>
            </a:r>
            <a:r>
              <a:rPr lang="en-US" sz="2800" baseline="-25000" dirty="0"/>
              <a:t>2n+2</a:t>
            </a:r>
            <a:r>
              <a:rPr lang="en-US" sz="2800" dirty="0"/>
              <a:t>, 20 </a:t>
            </a:r>
            <a:r>
              <a:rPr lang="en-US" sz="2800" dirty="0">
                <a:sym typeface="Symbol"/>
              </a:rPr>
              <a:t>n 40</a:t>
            </a:r>
            <a:endParaRPr lang="en-US" sz="2800" dirty="0"/>
          </a:p>
          <a:p>
            <a:pPr>
              <a:buNone/>
            </a:pPr>
            <a:r>
              <a:rPr lang="en-US" sz="2800" dirty="0"/>
              <a:t>M.P. 20-60</a:t>
            </a:r>
            <a:r>
              <a:rPr lang="en-US" sz="2800" dirty="0">
                <a:sym typeface="Symbol"/>
              </a:rPr>
              <a:t>C </a:t>
            </a:r>
          </a:p>
          <a:p>
            <a:pPr>
              <a:buNone/>
            </a:pPr>
            <a:r>
              <a:rPr lang="en-US" sz="2800" dirty="0">
                <a:sym typeface="Symbol"/>
              </a:rPr>
              <a:t>     (70-140F)</a:t>
            </a:r>
          </a:p>
          <a:p>
            <a:pPr>
              <a:buNone/>
            </a:pPr>
            <a:r>
              <a:rPr lang="en-US" sz="2800" dirty="0">
                <a:sym typeface="Symbol"/>
              </a:rPr>
              <a:t>200kJ/kg (90Btu/lb)</a:t>
            </a:r>
          </a:p>
          <a:p>
            <a:pPr>
              <a:buNone/>
            </a:pPr>
            <a:r>
              <a:rPr lang="en-US" sz="1400" dirty="0">
                <a:hlinkClick r:id="rId3"/>
              </a:rPr>
              <a:t>http://en.wikipedia.org/wiki/Paraffin</a:t>
            </a:r>
            <a:r>
              <a:rPr lang="en-US" sz="1400" dirty="0"/>
              <a:t>; </a:t>
            </a:r>
          </a:p>
          <a:p>
            <a:pPr>
              <a:buNone/>
            </a:pPr>
            <a:r>
              <a:rPr lang="en-US" sz="1400" dirty="0">
                <a:sym typeface="Symbol"/>
              </a:rPr>
              <a:t>Images: </a:t>
            </a:r>
            <a:r>
              <a:rPr lang="en-US" sz="1400" dirty="0">
                <a:sym typeface="Symbol"/>
                <a:hlinkClick r:id="rId4"/>
              </a:rPr>
              <a:t>http://crunchydomesticgoddess.com/wp-content/uploads/2009/03/candlesburning.jpg</a:t>
            </a:r>
            <a:endParaRPr lang="en-US" sz="1400" dirty="0">
              <a:sym typeface="Symbol"/>
            </a:endParaRPr>
          </a:p>
          <a:p>
            <a:pPr>
              <a:buNone/>
            </a:pPr>
            <a:r>
              <a:rPr lang="en-US" sz="1400" dirty="0"/>
              <a:t>http://www.tokous.com/images/Pre%20Fall%202010/Chemie4</a:t>
            </a:r>
          </a:p>
        </p:txBody>
      </p:sp>
      <p:pic>
        <p:nvPicPr>
          <p:cNvPr id="12290" name="Picture 2" descr="http://crunchydomesticgoddess.com/wp-content/uploads/2009/03/candlesburning.jpg"/>
          <p:cNvPicPr>
            <a:picLocks noChangeAspect="1" noChangeArrowheads="1"/>
          </p:cNvPicPr>
          <p:nvPr/>
        </p:nvPicPr>
        <p:blipFill>
          <a:blip r:embed="rId5" cstate="print"/>
          <a:srcRect/>
          <a:stretch>
            <a:fillRect/>
          </a:stretch>
        </p:blipFill>
        <p:spPr bwMode="auto">
          <a:xfrm>
            <a:off x="1035526" y="918437"/>
            <a:ext cx="2209800" cy="2946400"/>
          </a:xfrm>
          <a:prstGeom prst="rect">
            <a:avLst/>
          </a:prstGeom>
          <a:noFill/>
        </p:spPr>
      </p:pic>
    </p:spTree>
    <p:extLst>
      <p:ext uri="{BB962C8B-B14F-4D97-AF65-F5344CB8AC3E}">
        <p14:creationId xmlns:p14="http://schemas.microsoft.com/office/powerpoint/2010/main" val="1816037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715962"/>
          </a:xfrm>
        </p:spPr>
        <p:txBody>
          <a:bodyPr/>
          <a:lstStyle/>
          <a:p>
            <a:r>
              <a:rPr lang="en-US" dirty="0"/>
              <a:t>Worked Problem 1</a:t>
            </a:r>
          </a:p>
        </p:txBody>
      </p:sp>
      <p:pic>
        <p:nvPicPr>
          <p:cNvPr id="5" name="Picture 5" descr="E:\current classes\Energy\In Class Lectures\Lecture Notes\LN 2010\PDFs\Worked Problems\Phys105-10 Lecture#15_Page_4.jpg"/>
          <p:cNvPicPr>
            <a:picLocks noGrp="1" noChangeAspect="1" noChangeArrowheads="1"/>
          </p:cNvPicPr>
          <p:nvPr>
            <p:ph idx="1"/>
          </p:nvPr>
        </p:nvPicPr>
        <p:blipFill>
          <a:blip r:embed="rId2" cstate="print"/>
          <a:srcRect t="9991" b="78781"/>
          <a:stretch>
            <a:fillRect/>
          </a:stretch>
        </p:blipFill>
        <p:spPr bwMode="auto">
          <a:xfrm>
            <a:off x="1676399" y="603821"/>
            <a:ext cx="8669383" cy="1377379"/>
          </a:xfrm>
          <a:prstGeom prst="rect">
            <a:avLst/>
          </a:prstGeom>
          <a:noFill/>
        </p:spPr>
      </p:pic>
      <p:pic>
        <p:nvPicPr>
          <p:cNvPr id="35842" name="Picture 2" descr="http://2.bp.blogspot.com/-YcG_S02akO4/TWO-itmshOI/AAAAAAAAAa4/vsjlXuxC3UI/s1600/nasa_mars_rover.jpg"/>
          <p:cNvPicPr>
            <a:picLocks noChangeAspect="1" noChangeArrowheads="1"/>
          </p:cNvPicPr>
          <p:nvPr/>
        </p:nvPicPr>
        <p:blipFill>
          <a:blip r:embed="rId3" cstate="print"/>
          <a:srcRect/>
          <a:stretch>
            <a:fillRect/>
          </a:stretch>
        </p:blipFill>
        <p:spPr bwMode="auto">
          <a:xfrm>
            <a:off x="4043449" y="2994092"/>
            <a:ext cx="4769181" cy="3179455"/>
          </a:xfrm>
          <a:prstGeom prst="rect">
            <a:avLst/>
          </a:prstGeom>
          <a:noFill/>
        </p:spPr>
      </p:pic>
      <p:sp>
        <p:nvSpPr>
          <p:cNvPr id="3" name="TextBox 2">
            <a:extLst>
              <a:ext uri="{FF2B5EF4-FFF2-40B4-BE49-F238E27FC236}">
                <a16:creationId xmlns:a16="http://schemas.microsoft.com/office/drawing/2014/main" id="{9D8C2BB5-F3C0-4244-8A1F-A44B232759FE}"/>
              </a:ext>
            </a:extLst>
          </p:cNvPr>
          <p:cNvSpPr txBox="1"/>
          <p:nvPr/>
        </p:nvSpPr>
        <p:spPr>
          <a:xfrm>
            <a:off x="5495109" y="1771684"/>
            <a:ext cx="4022915" cy="715962"/>
          </a:xfrm>
          <a:prstGeom prst="rect">
            <a:avLst/>
          </a:prstGeom>
          <a:solidFill>
            <a:schemeClr val="accent5">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163524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conductivities</a:t>
            </a:r>
          </a:p>
        </p:txBody>
      </p:sp>
      <p:pic>
        <p:nvPicPr>
          <p:cNvPr id="6" name="Content Placeholder 5">
            <a:extLst>
              <a:ext uri="{FF2B5EF4-FFF2-40B4-BE49-F238E27FC236}">
                <a16:creationId xmlns:a16="http://schemas.microsoft.com/office/drawing/2014/main" id="{A4A73238-2A3E-4AFB-8222-BC24A6C4F62B}"/>
              </a:ext>
            </a:extLst>
          </p:cNvPr>
          <p:cNvPicPr>
            <a:picLocks noGrp="1" noChangeAspect="1"/>
          </p:cNvPicPr>
          <p:nvPr>
            <p:ph idx="1"/>
          </p:nvPr>
        </p:nvPicPr>
        <p:blipFill>
          <a:blip r:embed="rId2"/>
          <a:stretch>
            <a:fillRect/>
          </a:stretch>
        </p:blipFill>
        <p:spPr>
          <a:xfrm>
            <a:off x="1808995" y="1728068"/>
            <a:ext cx="7626757" cy="3401863"/>
          </a:xfrm>
          <a:prstGeom prst="rect">
            <a:avLst/>
          </a:prstGeom>
        </p:spPr>
      </p:pic>
    </p:spTree>
    <p:extLst>
      <p:ext uri="{BB962C8B-B14F-4D97-AF65-F5344CB8AC3E}">
        <p14:creationId xmlns:p14="http://schemas.microsoft.com/office/powerpoint/2010/main" val="2923492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Worked Problem 2</a:t>
            </a:r>
          </a:p>
        </p:txBody>
      </p:sp>
      <p:sp>
        <p:nvSpPr>
          <p:cNvPr id="7" name="Content Placeholder 6"/>
          <p:cNvSpPr>
            <a:spLocks noGrp="1"/>
          </p:cNvSpPr>
          <p:nvPr>
            <p:ph idx="1"/>
          </p:nvPr>
        </p:nvSpPr>
        <p:spPr>
          <a:xfrm>
            <a:off x="943276" y="2088682"/>
            <a:ext cx="10561336" cy="4456497"/>
          </a:xfrm>
        </p:spPr>
        <p:txBody>
          <a:bodyPr>
            <a:normAutofit fontScale="92500" lnSpcReduction="20000"/>
          </a:bodyPr>
          <a:lstStyle/>
          <a:p>
            <a:pPr marL="0" indent="0">
              <a:buNone/>
            </a:pPr>
            <a:r>
              <a:rPr lang="en-US" sz="2000" dirty="0"/>
              <a:t>The Solar Electric Generating station I  stores solar energy as heat energy by melting salt at about 565</a:t>
            </a:r>
            <a:r>
              <a:rPr lang="en-US" sz="2000" dirty="0">
                <a:sym typeface="Symbol"/>
              </a:rPr>
              <a:t>C. This heat is used in a heat engine to create electricity and is dumped at 288C. What is the maximum efficiency we can hope for from this setup?</a:t>
            </a:r>
          </a:p>
          <a:p>
            <a:pPr marL="0" indent="0">
              <a:buNone/>
            </a:pPr>
            <a:r>
              <a:rPr lang="en-US" sz="2000" dirty="0">
                <a:sym typeface="Symbol"/>
              </a:rPr>
              <a:t>				Convert all the Ts to Kelvin first					</a:t>
            </a:r>
          </a:p>
          <a:p>
            <a:pPr marL="0" indent="0">
              <a:buNone/>
            </a:pPr>
            <a:endParaRPr lang="en-US" sz="2000" dirty="0">
              <a:sym typeface="Symbol"/>
            </a:endParaRPr>
          </a:p>
          <a:p>
            <a:pPr marL="0" indent="0">
              <a:buNone/>
            </a:pPr>
            <a:endParaRPr lang="en-US" sz="2000" dirty="0">
              <a:sym typeface="Symbol"/>
            </a:endParaRPr>
          </a:p>
          <a:p>
            <a:pPr marL="0" indent="0">
              <a:buNone/>
            </a:pPr>
            <a:endParaRPr lang="en-US" sz="2000" dirty="0">
              <a:sym typeface="Symbol"/>
            </a:endParaRPr>
          </a:p>
          <a:p>
            <a:pPr marL="0" indent="0">
              <a:buNone/>
            </a:pPr>
            <a:endParaRPr lang="en-US" sz="2000" dirty="0">
              <a:sym typeface="Symbol"/>
            </a:endParaRPr>
          </a:p>
          <a:p>
            <a:pPr marL="0" indent="0">
              <a:buNone/>
            </a:pPr>
            <a:endParaRPr lang="en-US" sz="2000" dirty="0">
              <a:sym typeface="Symbol"/>
            </a:endParaRPr>
          </a:p>
          <a:p>
            <a:pPr marL="0" indent="0">
              <a:buNone/>
            </a:pPr>
            <a:endParaRPr lang="en-US" sz="2000" dirty="0">
              <a:sym typeface="Symbol"/>
            </a:endParaRPr>
          </a:p>
          <a:p>
            <a:pPr marL="0" indent="0">
              <a:buNone/>
            </a:pPr>
            <a:endParaRPr lang="en-US" sz="2000" dirty="0">
              <a:sym typeface="Symbol"/>
            </a:endParaRPr>
          </a:p>
          <a:p>
            <a:pPr marL="0" indent="0">
              <a:buNone/>
            </a:pPr>
            <a:r>
              <a:rPr lang="en-US" sz="2000" dirty="0">
                <a:sym typeface="Symbol"/>
              </a:rPr>
              <a:t>No better (or worse) than a coal-fired electric plant, but at least no non-renewable fossil fuels were consumed.</a:t>
            </a:r>
            <a:endParaRPr lang="en-US" sz="2000" dirty="0"/>
          </a:p>
        </p:txBody>
      </p:sp>
      <p:pic>
        <p:nvPicPr>
          <p:cNvPr id="6" name="Picture 2" descr="E:\current classes\Energy\In Class Lectures\Lecture Notes\LN 2010\PDFs\Worked Problems\Phys105-10 Lecture#15_Page_6.jpg"/>
          <p:cNvPicPr>
            <a:picLocks noChangeAspect="1" noChangeArrowheads="1"/>
          </p:cNvPicPr>
          <p:nvPr/>
        </p:nvPicPr>
        <p:blipFill>
          <a:blip r:embed="rId2" cstate="print"/>
          <a:srcRect l="2098" t="56906" r="63076" b="22163"/>
          <a:stretch>
            <a:fillRect/>
          </a:stretch>
        </p:blipFill>
        <p:spPr bwMode="auto">
          <a:xfrm>
            <a:off x="1824182" y="3429000"/>
            <a:ext cx="2743200" cy="2133600"/>
          </a:xfrm>
          <a:prstGeom prst="rect">
            <a:avLst/>
          </a:prstGeom>
          <a:noFill/>
          <a:ln w="9525">
            <a:noFill/>
            <a:miter lim="800000"/>
            <a:headEnd/>
            <a:tailEnd/>
          </a:ln>
        </p:spPr>
      </p:pic>
      <p:graphicFrame>
        <p:nvGraphicFramePr>
          <p:cNvPr id="9" name="Object 8"/>
          <p:cNvGraphicFramePr>
            <a:graphicFrameLocks noChangeAspect="1"/>
          </p:cNvGraphicFramePr>
          <p:nvPr/>
        </p:nvGraphicFramePr>
        <p:xfrm>
          <a:off x="4953001" y="3276600"/>
          <a:ext cx="4923971" cy="2336800"/>
        </p:xfrm>
        <a:graphic>
          <a:graphicData uri="http://schemas.openxmlformats.org/presentationml/2006/ole">
            <mc:AlternateContent xmlns:mc="http://schemas.openxmlformats.org/markup-compatibility/2006">
              <mc:Choice xmlns:v="urn:schemas-microsoft-com:vml" Requires="v">
                <p:oleObj name="Equation" r:id="rId3" imgW="2997000" imgH="1422360" progId="Equation.3">
                  <p:embed/>
                </p:oleObj>
              </mc:Choice>
              <mc:Fallback>
                <p:oleObj name="Equation" r:id="rId3" imgW="2997000" imgH="1422360" progId="Equation.3">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3276600"/>
                        <a:ext cx="4923971" cy="233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13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questions</a:t>
            </a:r>
          </a:p>
        </p:txBody>
      </p:sp>
      <p:sp>
        <p:nvSpPr>
          <p:cNvPr id="3" name="Content Placeholder 2"/>
          <p:cNvSpPr>
            <a:spLocks noGrp="1"/>
          </p:cNvSpPr>
          <p:nvPr>
            <p:ph idx="1"/>
          </p:nvPr>
        </p:nvSpPr>
        <p:spPr>
          <a:xfrm>
            <a:off x="1981200" y="1295401"/>
            <a:ext cx="8229600" cy="4830763"/>
          </a:xfrm>
        </p:spPr>
        <p:txBody>
          <a:bodyPr>
            <a:normAutofit lnSpcReduction="10000"/>
          </a:bodyPr>
          <a:lstStyle/>
          <a:p>
            <a:pPr>
              <a:buNone/>
            </a:pPr>
            <a:r>
              <a:rPr lang="en-US" sz="2800" dirty="0"/>
              <a:t> The solar energy reaching the Earth’s surface in one day</a:t>
            </a:r>
          </a:p>
          <a:p>
            <a:pPr marL="457200" indent="-457200">
              <a:buFont typeface="+mj-lt"/>
              <a:buAutoNum type="alphaLcParenR"/>
            </a:pPr>
            <a:r>
              <a:rPr lang="en-US" sz="2800" dirty="0"/>
              <a:t>is larger than the energy of all known deposits of fossil fuels.</a:t>
            </a:r>
          </a:p>
          <a:p>
            <a:pPr marL="457200" indent="-457200">
              <a:buFont typeface="+mj-lt"/>
              <a:buAutoNum type="alphaLcParenR"/>
            </a:pPr>
            <a:r>
              <a:rPr lang="en-US" sz="2800" dirty="0"/>
              <a:t>is smaller than that, but much larger than the total energy consumed by mankind in one day.</a:t>
            </a:r>
          </a:p>
          <a:p>
            <a:pPr marL="457200" indent="-457200">
              <a:buFont typeface="+mj-lt"/>
              <a:buAutoNum type="alphaLcParenR"/>
            </a:pPr>
            <a:r>
              <a:rPr lang="en-US" sz="2800" dirty="0"/>
              <a:t>is about comparable to a day’s worth of human energy consumption. </a:t>
            </a:r>
          </a:p>
          <a:p>
            <a:pPr marL="457200" indent="-457200">
              <a:buFont typeface="+mj-lt"/>
              <a:buAutoNum type="alphaLcParenR"/>
            </a:pPr>
            <a:r>
              <a:rPr lang="en-US" sz="2800" dirty="0"/>
              <a:t>is almost completely absorbed by the Earth’s surface.</a:t>
            </a:r>
          </a:p>
          <a:p>
            <a:pPr marL="457200" indent="-457200">
              <a:buNone/>
            </a:pPr>
            <a:endParaRPr lang="en-US" sz="2800" dirty="0"/>
          </a:p>
        </p:txBody>
      </p:sp>
    </p:spTree>
    <p:extLst>
      <p:ext uri="{BB962C8B-B14F-4D97-AF65-F5344CB8AC3E}">
        <p14:creationId xmlns:p14="http://schemas.microsoft.com/office/powerpoint/2010/main" val="399778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416829"/>
            <a:ext cx="8911687" cy="1280890"/>
          </a:xfrm>
        </p:spPr>
        <p:txBody>
          <a:bodyPr/>
          <a:lstStyle/>
          <a:p>
            <a:r>
              <a:rPr lang="en-US" dirty="0"/>
              <a:t>Thermal conduction</a:t>
            </a:r>
          </a:p>
        </p:txBody>
      </p:sp>
      <p:sp>
        <p:nvSpPr>
          <p:cNvPr id="3" name="Content Placeholder 2"/>
          <p:cNvSpPr>
            <a:spLocks noGrp="1"/>
          </p:cNvSpPr>
          <p:nvPr>
            <p:ph idx="1"/>
          </p:nvPr>
        </p:nvSpPr>
        <p:spPr>
          <a:xfrm>
            <a:off x="1559293" y="1443789"/>
            <a:ext cx="10048774" cy="5043638"/>
          </a:xfrm>
        </p:spPr>
        <p:txBody>
          <a:bodyPr>
            <a:normAutofit fontScale="92500" lnSpcReduction="20000"/>
          </a:bodyPr>
          <a:lstStyle/>
          <a:p>
            <a:r>
              <a:rPr lang="en-US" sz="2400" dirty="0"/>
              <a:t>Microscope image of Styrofoam material used in packing peanuts. It is mostly </a:t>
            </a:r>
            <a:r>
              <a:rPr lang="en-US" sz="2400" i="1" dirty="0"/>
              <a:t>air</a:t>
            </a:r>
            <a:r>
              <a:rPr lang="en-US" sz="2400" dirty="0"/>
              <a:t>.</a:t>
            </a:r>
          </a:p>
          <a:p>
            <a:r>
              <a:rPr lang="en-US" sz="2400" dirty="0"/>
              <a:t>Stagnant air is a good insulator, as long as it can’t move.</a:t>
            </a:r>
          </a:p>
          <a:p>
            <a:endParaRPr lang="en-US"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http://www.worsleyschool.net/science/files/silly/polymeregpeanut.JPG</a:t>
            </a:r>
          </a:p>
        </p:txBody>
      </p:sp>
      <p:pic>
        <p:nvPicPr>
          <p:cNvPr id="6146" name="Picture 2" descr="http://www.worsleyschool.net/science/files/silly/polymeregpean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1" y="2895601"/>
            <a:ext cx="4486613"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6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R values, fiberglass</a:t>
            </a:r>
          </a:p>
        </p:txBody>
      </p:sp>
      <p:sp>
        <p:nvSpPr>
          <p:cNvPr id="6" name="Content Placeholder 5"/>
          <p:cNvSpPr>
            <a:spLocks noGrp="1"/>
          </p:cNvSpPr>
          <p:nvPr>
            <p:ph sz="half" idx="1"/>
          </p:nvPr>
        </p:nvSpPr>
        <p:spPr>
          <a:xfrm>
            <a:off x="1625812" y="2903621"/>
            <a:ext cx="4313864" cy="3777622"/>
          </a:xfrm>
        </p:spPr>
        <p:txBody>
          <a:bodyPr>
            <a:normAutofit fontScale="32500" lnSpcReduction="20000"/>
          </a:bodyPr>
          <a:lstStyle/>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	</a:t>
            </a:r>
          </a:p>
          <a:p>
            <a:pPr>
              <a:buNone/>
            </a:pPr>
            <a:r>
              <a:rPr lang="en-US" sz="3500" dirty="0"/>
              <a:t>Image: http://www.capitolsupply.com/ImageServer.ashx?w=280&amp;h=280&amp;ni=1&amp;imageid=17422&amp;oiur=FreeShipping200</a:t>
            </a:r>
          </a:p>
        </p:txBody>
      </p:sp>
      <p:sp>
        <p:nvSpPr>
          <p:cNvPr id="3" name="Content Placeholder 2"/>
          <p:cNvSpPr>
            <a:spLocks noGrp="1"/>
          </p:cNvSpPr>
          <p:nvPr>
            <p:ph sz="half" idx="2"/>
          </p:nvPr>
        </p:nvSpPr>
        <p:spPr/>
        <p:txBody>
          <a:bodyPr>
            <a:normAutofit fontScale="32500" lnSpcReduction="20000"/>
          </a:bodyPr>
          <a:lstStyle/>
          <a:p>
            <a:endParaRPr lang="en-US" dirty="0"/>
          </a:p>
        </p:txBody>
      </p:sp>
      <p:pic>
        <p:nvPicPr>
          <p:cNvPr id="38914" name="Picture 2" descr="http://www.capitolsupply.com/ImageServer.ashx?w=280&amp;h=280&amp;ni=1&amp;imageid=17422&amp;oiur=FreeShipping200"/>
          <p:cNvPicPr>
            <a:picLocks noChangeAspect="1" noChangeArrowheads="1"/>
          </p:cNvPicPr>
          <p:nvPr/>
        </p:nvPicPr>
        <p:blipFill>
          <a:blip r:embed="rId2" cstate="print"/>
          <a:srcRect/>
          <a:stretch>
            <a:fillRect/>
          </a:stretch>
        </p:blipFill>
        <p:spPr bwMode="auto">
          <a:xfrm>
            <a:off x="7190747" y="2126222"/>
            <a:ext cx="3962400" cy="3429000"/>
          </a:xfrm>
          <a:prstGeom prst="rect">
            <a:avLst/>
          </a:prstGeom>
          <a:noFill/>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5352" y="1992872"/>
            <a:ext cx="3886201"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CE9ECE37-4313-45F0-8C27-EB824C5736B8}"/>
              </a:ext>
            </a:extLst>
          </p:cNvPr>
          <p:cNvSpPr/>
          <p:nvPr/>
        </p:nvSpPr>
        <p:spPr>
          <a:xfrm>
            <a:off x="401053" y="2686464"/>
            <a:ext cx="6096000" cy="1328569"/>
          </a:xfrm>
          <a:prstGeom prst="rect">
            <a:avLst/>
          </a:prstGeom>
        </p:spPr>
        <p:txBody>
          <a:bodyPr>
            <a:spAutoFit/>
          </a:bodyPr>
          <a:lstStyle/>
          <a:p>
            <a:pPr marL="342900" lvl="0" indent="-342900">
              <a:spcBef>
                <a:spcPts val="1000"/>
              </a:spcBef>
              <a:buClr>
                <a:srgbClr val="E78712"/>
              </a:buClr>
              <a:buFont typeface="Wingdings 3" charset="2"/>
              <a:buChar char=""/>
            </a:pPr>
            <a:r>
              <a:rPr lang="en-US" sz="3600" dirty="0">
                <a:solidFill>
                  <a:prstClr val="black">
                    <a:lumMod val="75000"/>
                    <a:lumOff val="25000"/>
                  </a:prstClr>
                </a:solidFill>
              </a:rPr>
              <a:t>Mostly air. 						</a:t>
            </a:r>
          </a:p>
          <a:p>
            <a:pPr marL="342900" lvl="0" indent="-342900">
              <a:spcBef>
                <a:spcPts val="1000"/>
              </a:spcBef>
              <a:buClr>
                <a:srgbClr val="E78712"/>
              </a:buClr>
              <a:buFont typeface="Wingdings 3" charset="2"/>
              <a:buChar char=""/>
            </a:pPr>
            <a:r>
              <a:rPr lang="en-US" sz="3600" dirty="0">
                <a:solidFill>
                  <a:prstClr val="black">
                    <a:lumMod val="75000"/>
                    <a:lumOff val="25000"/>
                  </a:prstClr>
                </a:solidFill>
              </a:rPr>
              <a:t>Stagnant air.</a:t>
            </a:r>
          </a:p>
        </p:txBody>
      </p:sp>
    </p:spTree>
    <p:extLst>
      <p:ext uri="{BB962C8B-B14F-4D97-AF65-F5344CB8AC3E}">
        <p14:creationId xmlns:p14="http://schemas.microsoft.com/office/powerpoint/2010/main" val="111260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R value</a:t>
            </a:r>
          </a:p>
        </p:txBody>
      </p:sp>
      <p:sp>
        <p:nvSpPr>
          <p:cNvPr id="3" name="Content Placeholder 2"/>
          <p:cNvSpPr>
            <a:spLocks noGrp="1"/>
          </p:cNvSpPr>
          <p:nvPr>
            <p:ph idx="1"/>
          </p:nvPr>
        </p:nvSpPr>
        <p:spPr>
          <a:xfrm>
            <a:off x="1337911" y="1600201"/>
            <a:ext cx="8345103" cy="4916102"/>
          </a:xfrm>
        </p:spPr>
        <p:txBody>
          <a:bodyPr>
            <a:normAutofit/>
          </a:bodyPr>
          <a:lstStyle/>
          <a:p>
            <a:pPr marL="0" indent="0">
              <a:buNone/>
            </a:pPr>
            <a:endParaRPr lang="en-US" sz="2800" u="sng" dirty="0">
              <a:hlinkClick r:id="rId2" tooltip="Aerogel"/>
            </a:endParaRPr>
          </a:p>
          <a:p>
            <a:r>
              <a:rPr lang="en-US" sz="2800" u="sng" dirty="0">
                <a:hlinkClick r:id="rId2" tooltip="Aerogel"/>
              </a:rPr>
              <a:t>Aerogel</a:t>
            </a:r>
            <a:r>
              <a:rPr lang="en-US" sz="2800" dirty="0"/>
              <a:t> is an extremely efficient man-made insulator and has a very high R-value.</a:t>
            </a:r>
          </a:p>
          <a:p>
            <a:r>
              <a:rPr lang="en-US" sz="2800" dirty="0"/>
              <a:t>Aerogels have exceptional thermal insulation and acts as a barrier to heat, radiation, and convection, giving more time for evacuation or containing fires</a:t>
            </a:r>
          </a:p>
          <a:p>
            <a:pPr>
              <a:buNone/>
            </a:pPr>
            <a:r>
              <a:rPr lang="en-US" sz="1400" dirty="0"/>
              <a:t>	</a:t>
            </a:r>
          </a:p>
        </p:txBody>
      </p:sp>
    </p:spTree>
    <p:extLst>
      <p:ext uri="{BB962C8B-B14F-4D97-AF65-F5344CB8AC3E}">
        <p14:creationId xmlns:p14="http://schemas.microsoft.com/office/powerpoint/2010/main" val="2142104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1470</TotalTime>
  <Words>4151</Words>
  <Application>Microsoft Office PowerPoint</Application>
  <PresentationFormat>Widescreen</PresentationFormat>
  <Paragraphs>462</Paragraphs>
  <Slides>61</Slides>
  <Notes>12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3" baseType="lpstr">
      <vt:lpstr>Aptos</vt:lpstr>
      <vt:lpstr>Arial</vt:lpstr>
      <vt:lpstr>Calibri</vt:lpstr>
      <vt:lpstr>Cambria Math</vt:lpstr>
      <vt:lpstr>Century Gothic</vt:lpstr>
      <vt:lpstr>Courier New</vt:lpstr>
      <vt:lpstr>Symbol</vt:lpstr>
      <vt:lpstr>Wingdings</vt:lpstr>
      <vt:lpstr>Wingdings 3</vt:lpstr>
      <vt:lpstr>Work Sans</vt:lpstr>
      <vt:lpstr>Wisp</vt:lpstr>
      <vt:lpstr>Equation</vt:lpstr>
      <vt:lpstr> </vt:lpstr>
      <vt:lpstr>How does thermal conduction work?</vt:lpstr>
      <vt:lpstr>Thermal conduction and resistance</vt:lpstr>
      <vt:lpstr>Thermal resistance, R</vt:lpstr>
      <vt:lpstr>House Insulation and Heating Calculations</vt:lpstr>
      <vt:lpstr>Thermal conductivities</vt:lpstr>
      <vt:lpstr>Thermal conduction</vt:lpstr>
      <vt:lpstr>Typical R values, fiberglass</vt:lpstr>
      <vt:lpstr>High R value</vt:lpstr>
      <vt:lpstr>PowerPoint Presentation</vt:lpstr>
      <vt:lpstr>FHA recommendations</vt:lpstr>
      <vt:lpstr>Heat Losses in a house</vt:lpstr>
      <vt:lpstr>Degree Days, Annual Degree Days</vt:lpstr>
      <vt:lpstr>Heating needs</vt:lpstr>
      <vt:lpstr>Thermal resistance = “R value”</vt:lpstr>
      <vt:lpstr>Study questions</vt:lpstr>
      <vt:lpstr>Worked problem</vt:lpstr>
      <vt:lpstr>Worked problems</vt:lpstr>
      <vt:lpstr>Study questions</vt:lpstr>
      <vt:lpstr>Study questions</vt:lpstr>
      <vt:lpstr>PowerPoint Presentation</vt:lpstr>
      <vt:lpstr>Heat flow II: convection</vt:lpstr>
      <vt:lpstr>Convection</vt:lpstr>
      <vt:lpstr>Heat flow III: thermal radiation</vt:lpstr>
      <vt:lpstr>Chapter 7:Solar Energy: Characteristics and Heating </vt:lpstr>
      <vt:lpstr>Introduction (1 of 3)</vt:lpstr>
      <vt:lpstr>Introduction (2 of 3)</vt:lpstr>
      <vt:lpstr>Introduction (3 of 3)</vt:lpstr>
      <vt:lpstr>Solar energy: motivation</vt:lpstr>
      <vt:lpstr>Solar energy: motivation</vt:lpstr>
      <vt:lpstr>Incident Solar Energy</vt:lpstr>
      <vt:lpstr>Characteristics of Incident Solar Radiation (1 of 4)</vt:lpstr>
      <vt:lpstr>Solar energy</vt:lpstr>
      <vt:lpstr>SEGS (Solar Energy Generating Stations)</vt:lpstr>
      <vt:lpstr>Principle of Operation of SEG</vt:lpstr>
      <vt:lpstr>SEG III</vt:lpstr>
      <vt:lpstr>SEGS II</vt:lpstr>
      <vt:lpstr>SEGS VIII: 80MW</vt:lpstr>
      <vt:lpstr>Insolation</vt:lpstr>
      <vt:lpstr>Characteristics of Incident Solar Radiation</vt:lpstr>
      <vt:lpstr>Characteristics of Incident Solar Radiation </vt:lpstr>
      <vt:lpstr>Re-radiation</vt:lpstr>
      <vt:lpstr>History of Solar Heating</vt:lpstr>
      <vt:lpstr>TeLkes’s Oven</vt:lpstr>
      <vt:lpstr>More solar cookers</vt:lpstr>
      <vt:lpstr>Overview of Solar Heating Today</vt:lpstr>
      <vt:lpstr>Solar Domestic Hot Water (DHW)</vt:lpstr>
      <vt:lpstr>Solar Domestic Hot Water</vt:lpstr>
      <vt:lpstr>Solar domestic hot water system with heat exchanger as shown in the figure. </vt:lpstr>
      <vt:lpstr>Passive Solar Space-Heating Systems (1 of 3)</vt:lpstr>
      <vt:lpstr>Passive Solar Space-Heating Systems (2 of 3)</vt:lpstr>
      <vt:lpstr>Passive Solar heating</vt:lpstr>
      <vt:lpstr>Passive Solar Space-Heating Systems (3 of 3)</vt:lpstr>
      <vt:lpstr>Solar Collectors</vt:lpstr>
      <vt:lpstr>Thermal Energy Storage</vt:lpstr>
      <vt:lpstr>Phase-change materials [PCMs]</vt:lpstr>
      <vt:lpstr>Phase-change materials [PCMs]</vt:lpstr>
      <vt:lpstr>PCMs: paraffin (wax)</vt:lpstr>
      <vt:lpstr>Worked Problem 1</vt:lpstr>
      <vt:lpstr>Worked Problem 2</vt:lpstr>
      <vt:lpstr>Study questions</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Amir, Fatima Zohra</dc:creator>
  <cp:lastModifiedBy>Amir, Fatima Zohra</cp:lastModifiedBy>
  <cp:revision>62</cp:revision>
  <cp:lastPrinted>2025-09-28T17:12:54Z</cp:lastPrinted>
  <dcterms:created xsi:type="dcterms:W3CDTF">2025-09-23T17:14:59Z</dcterms:created>
  <dcterms:modified xsi:type="dcterms:W3CDTF">2025-09-30T17:16:01Z</dcterms:modified>
</cp:coreProperties>
</file>