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34" r:id="rId3"/>
    <p:sldId id="468" r:id="rId4"/>
    <p:sldId id="469" r:id="rId5"/>
    <p:sldId id="456" r:id="rId6"/>
    <p:sldId id="470" r:id="rId7"/>
    <p:sldId id="454" r:id="rId8"/>
    <p:sldId id="305" r:id="rId9"/>
    <p:sldId id="471" r:id="rId10"/>
    <p:sldId id="495" r:id="rId11"/>
    <p:sldId id="487" r:id="rId12"/>
    <p:sldId id="335" r:id="rId13"/>
    <p:sldId id="336" r:id="rId14"/>
    <p:sldId id="337" r:id="rId15"/>
    <p:sldId id="494" r:id="rId16"/>
    <p:sldId id="485" r:id="rId17"/>
    <p:sldId id="486" r:id="rId18"/>
    <p:sldId id="488" r:id="rId19"/>
    <p:sldId id="489" r:id="rId20"/>
    <p:sldId id="480" r:id="rId21"/>
    <p:sldId id="472" r:id="rId22"/>
    <p:sldId id="476" r:id="rId23"/>
    <p:sldId id="278" r:id="rId24"/>
    <p:sldId id="279" r:id="rId25"/>
    <p:sldId id="467" r:id="rId26"/>
    <p:sldId id="258" r:id="rId27"/>
    <p:sldId id="284" r:id="rId28"/>
    <p:sldId id="259" r:id="rId29"/>
    <p:sldId id="260" r:id="rId30"/>
    <p:sldId id="261" r:id="rId31"/>
    <p:sldId id="262" r:id="rId32"/>
    <p:sldId id="271" r:id="rId33"/>
    <p:sldId id="496" r:id="rId34"/>
    <p:sldId id="498" r:id="rId35"/>
    <p:sldId id="273" r:id="rId36"/>
    <p:sldId id="274" r:id="rId37"/>
    <p:sldId id="276" r:id="rId38"/>
    <p:sldId id="277" r:id="rId39"/>
    <p:sldId id="499" r:id="rId40"/>
    <p:sldId id="280" r:id="rId41"/>
    <p:sldId id="281" r:id="rId42"/>
    <p:sldId id="282" r:id="rId43"/>
    <p:sldId id="283" r:id="rId44"/>
    <p:sldId id="325" r:id="rId45"/>
    <p:sldId id="326" r:id="rId46"/>
    <p:sldId id="327" r:id="rId47"/>
    <p:sldId id="328" r:id="rId48"/>
    <p:sldId id="296" r:id="rId49"/>
    <p:sldId id="298" r:id="rId50"/>
    <p:sldId id="333" r:id="rId51"/>
    <p:sldId id="303" r:id="rId52"/>
    <p:sldId id="304" r:id="rId53"/>
    <p:sldId id="501" r:id="rId54"/>
    <p:sldId id="502" r:id="rId55"/>
    <p:sldId id="307" r:id="rId56"/>
    <p:sldId id="311" r:id="rId57"/>
    <p:sldId id="312" r:id="rId58"/>
    <p:sldId id="314" r:id="rId5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4" d="100"/>
          <a:sy n="64" d="100"/>
        </p:scale>
        <p:origin x="712" y="48"/>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F3E9AD2-8C9C-4F8C-89B0-4EBE1042FE80}" type="datetimeFigureOut">
              <a:rPr lang="en-US" smtClean="0"/>
              <a:t>9/23/2025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827F322-D9B3-455A-81C2-5C60AD5D3A47}" type="slidenum">
              <a:rPr lang="en-US" smtClean="0"/>
              <a:t>‹#›</a:t>
            </a:fld>
            <a:endParaRPr lang="en-US"/>
          </a:p>
        </p:txBody>
      </p:sp>
    </p:spTree>
    <p:extLst>
      <p:ext uri="{BB962C8B-B14F-4D97-AF65-F5344CB8AC3E}">
        <p14:creationId xmlns:p14="http://schemas.microsoft.com/office/powerpoint/2010/main" val="331785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t>Phys 221L -- Modern Physics</a:t>
            </a:r>
            <a:endParaRPr lang="en-US" dirty="0"/>
          </a:p>
        </p:txBody>
      </p:sp>
      <p:sp>
        <p:nvSpPr>
          <p:cNvPr id="5" name="Footer Placeholder 4"/>
          <p:cNvSpPr>
            <a:spLocks noGrp="1"/>
          </p:cNvSpPr>
          <p:nvPr>
            <p:ph type="ftr" sz="quarter" idx="11"/>
          </p:nvPr>
        </p:nvSpPr>
        <p:spPr/>
        <p:txBody>
          <a:bodyPr/>
          <a:lstStyle/>
          <a:p>
            <a:pPr>
              <a:defRPr/>
            </a:pPr>
            <a:r>
              <a:rPr lang="en-US"/>
              <a:t>D. W. Koon, St. Lawrence University, 2010                          </a:t>
            </a:r>
            <a:endParaRPr lang="en-US" dirty="0"/>
          </a:p>
        </p:txBody>
      </p:sp>
      <p:sp>
        <p:nvSpPr>
          <p:cNvPr id="6" name="Slide Number Placeholder 5"/>
          <p:cNvSpPr>
            <a:spLocks noGrp="1"/>
          </p:cNvSpPr>
          <p:nvPr>
            <p:ph type="sldNum" sz="quarter" idx="12"/>
          </p:nvPr>
        </p:nvSpPr>
        <p:spPr/>
        <p:txBody>
          <a:bodyPr/>
          <a:lstStyle/>
          <a:p>
            <a:pPr>
              <a:defRPr/>
            </a:pPr>
            <a:fld id="{EF7B6C7D-5DD0-43CC-B2EF-7E51B28B0728}" type="slidenum">
              <a:rPr lang="en-US" smtClean="0"/>
              <a:pPr>
                <a:defRPr/>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normAutofit/>
          </a:bodyPr>
          <a:lstStyle/>
          <a:p>
            <a:r>
              <a:rPr lang="en-US" b="1" dirty="0"/>
              <a:t>Figure 6.4 </a:t>
            </a:r>
            <a:r>
              <a:rPr lang="en-US" dirty="0"/>
              <a:t>Thermos bottle (cutaway view).</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50</a:t>
            </a:fld>
            <a:endParaRPr lang="en-US" dirty="0"/>
          </a:p>
        </p:txBody>
      </p:sp>
    </p:spTree>
    <p:extLst>
      <p:ext uri="{BB962C8B-B14F-4D97-AF65-F5344CB8AC3E}">
        <p14:creationId xmlns:p14="http://schemas.microsoft.com/office/powerpoint/2010/main" val="3729709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normAutofit/>
          </a:bodyPr>
          <a:lstStyle/>
          <a:p>
            <a:r>
              <a:rPr lang="en-US" b="1" dirty="0"/>
              <a:t>Figure 6.6 </a:t>
            </a:r>
            <a:r>
              <a:rPr lang="en-US" dirty="0"/>
              <a:t>Example of the calculation of thermal resistance value for a composite wall.</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normAutofit/>
          </a:bodyPr>
          <a:lstStyle/>
          <a:p>
            <a:r>
              <a:rPr lang="en-US" b="1" dirty="0"/>
              <a:t>Figure 6.12 </a:t>
            </a:r>
            <a:r>
              <a:rPr lang="en-US" dirty="0"/>
              <a:t>Annual heating degree-days (DD).</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normAutofit/>
          </a:bodyPr>
          <a:lstStyle/>
          <a:p>
            <a:r>
              <a:rPr lang="en-US" b="1" dirty="0"/>
              <a:t>Figure 6.13 </a:t>
            </a:r>
            <a:r>
              <a:rPr lang="en-US" dirty="0"/>
              <a:t>Planting trees on the leeward side of a hill can substantially reduce the wind velocity over the site. Vegetation or walls can block or deflect natural air flow patterns to reduce convective heat loss.</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0" fontAlgn="base" hangingPunct="0">
              <a:spcBef>
                <a:spcPct val="30000"/>
              </a:spcBef>
              <a:spcAft>
                <a:spcPct val="0"/>
              </a:spcAft>
              <a:defRPr/>
            </a:pPr>
            <a:r>
              <a:rPr lang="en-US" b="1" dirty="0"/>
              <a:t>Figure 5.2 </a:t>
            </a:r>
            <a:r>
              <a:rPr lang="en-US" dirty="0"/>
              <a:t>Relationship between work and heat. A temperature change in the water can be caused either by letting the weight drop (causing the blades to rotate) or by adding heat from the gas burner.</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48814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95532">
              <a:defRPr>
                <a:solidFill>
                  <a:schemeClr val="tx1"/>
                </a:solidFill>
                <a:latin typeface="Constantia" panose="02030602050306030303" pitchFamily="18" charset="0"/>
              </a:defRPr>
            </a:lvl1pPr>
            <a:lvl2pPr marL="808587" indent="-309707" defTabSz="495532">
              <a:defRPr>
                <a:solidFill>
                  <a:schemeClr val="tx1"/>
                </a:solidFill>
                <a:latin typeface="Constantia" panose="02030602050306030303" pitchFamily="18" charset="0"/>
              </a:defRPr>
            </a:lvl2pPr>
            <a:lvl3pPr marL="1247199" indent="-246093" defTabSz="495532">
              <a:defRPr>
                <a:solidFill>
                  <a:schemeClr val="tx1"/>
                </a:solidFill>
                <a:latin typeface="Constantia" panose="02030602050306030303" pitchFamily="18" charset="0"/>
              </a:defRPr>
            </a:lvl3pPr>
            <a:lvl4pPr marL="1746078" indent="-246093" defTabSz="495532">
              <a:defRPr>
                <a:solidFill>
                  <a:schemeClr val="tx1"/>
                </a:solidFill>
                <a:latin typeface="Constantia" panose="02030602050306030303" pitchFamily="18" charset="0"/>
              </a:defRPr>
            </a:lvl4pPr>
            <a:lvl5pPr marL="2248305" indent="-246093" defTabSz="495532">
              <a:defRPr>
                <a:solidFill>
                  <a:schemeClr val="tx1"/>
                </a:solidFill>
                <a:latin typeface="Constantia" panose="02030602050306030303" pitchFamily="18" charset="0"/>
              </a:defRPr>
            </a:lvl5pPr>
            <a:lvl6pPr marL="2730444" indent="-246093" defTabSz="495532" eaLnBrk="0" fontAlgn="base" hangingPunct="0">
              <a:spcBef>
                <a:spcPct val="0"/>
              </a:spcBef>
              <a:spcAft>
                <a:spcPct val="0"/>
              </a:spcAft>
              <a:defRPr>
                <a:solidFill>
                  <a:schemeClr val="tx1"/>
                </a:solidFill>
                <a:latin typeface="Constantia" panose="02030602050306030303" pitchFamily="18" charset="0"/>
              </a:defRPr>
            </a:lvl6pPr>
            <a:lvl7pPr marL="3212583" indent="-246093" defTabSz="495532" eaLnBrk="0" fontAlgn="base" hangingPunct="0">
              <a:spcBef>
                <a:spcPct val="0"/>
              </a:spcBef>
              <a:spcAft>
                <a:spcPct val="0"/>
              </a:spcAft>
              <a:defRPr>
                <a:solidFill>
                  <a:schemeClr val="tx1"/>
                </a:solidFill>
                <a:latin typeface="Constantia" panose="02030602050306030303" pitchFamily="18" charset="0"/>
              </a:defRPr>
            </a:lvl7pPr>
            <a:lvl8pPr marL="3694722" indent="-246093" defTabSz="495532" eaLnBrk="0" fontAlgn="base" hangingPunct="0">
              <a:spcBef>
                <a:spcPct val="0"/>
              </a:spcBef>
              <a:spcAft>
                <a:spcPct val="0"/>
              </a:spcAft>
              <a:defRPr>
                <a:solidFill>
                  <a:schemeClr val="tx1"/>
                </a:solidFill>
                <a:latin typeface="Constantia" panose="02030602050306030303" pitchFamily="18" charset="0"/>
              </a:defRPr>
            </a:lvl8pPr>
            <a:lvl9pPr marL="4176859" indent="-246093" defTabSz="495532"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9BD871C3-9853-448D-B954-1CA20F347EF0}"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23</a:t>
            </a:fld>
            <a:endParaRPr lang="en-US" altLang="en-US">
              <a:solidFill>
                <a:srgbClr val="000000"/>
              </a:solidFill>
              <a:latin typeface="Arial" panose="020B0604020202020204" pitchFamily="34" charset="0"/>
              <a:ea typeface="MS PGothic" panose="020B0600070205080204" pitchFamily="34" charset="-128"/>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a. Q = 720 kJ.</a:t>
            </a:r>
          </a:p>
          <a:p>
            <a:pPr eaLnBrk="1" hangingPunct="1">
              <a:spcBef>
                <a:spcPct val="0"/>
              </a:spcBef>
            </a:pPr>
            <a:r>
              <a:rPr lang="en-US" altLang="en-US">
                <a:latin typeface="Arial" panose="020B0604020202020204" pitchFamily="34" charset="0"/>
              </a:rPr>
              <a:t>b. For the water alone, Q = 6700 kJ, so the total is 7400 kJ.</a:t>
            </a:r>
          </a:p>
        </p:txBody>
      </p:sp>
    </p:spTree>
    <p:extLst>
      <p:ext uri="{BB962C8B-B14F-4D97-AF65-F5344CB8AC3E}">
        <p14:creationId xmlns:p14="http://schemas.microsoft.com/office/powerpoint/2010/main" val="290522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18593">
              <a:defRPr>
                <a:solidFill>
                  <a:schemeClr val="tx1"/>
                </a:solidFill>
                <a:latin typeface="Constantia" panose="02030602050306030303" pitchFamily="18" charset="0"/>
              </a:defRPr>
            </a:lvl1pPr>
            <a:lvl2pPr marL="847832" indent="-324122" defTabSz="518593">
              <a:defRPr>
                <a:solidFill>
                  <a:schemeClr val="tx1"/>
                </a:solidFill>
                <a:latin typeface="Constantia" panose="02030602050306030303" pitchFamily="18" charset="0"/>
              </a:defRPr>
            </a:lvl2pPr>
            <a:lvl3pPr marL="1308426" indent="-257591" defTabSz="518593">
              <a:defRPr>
                <a:solidFill>
                  <a:schemeClr val="tx1"/>
                </a:solidFill>
                <a:latin typeface="Constantia" panose="02030602050306030303" pitchFamily="18" charset="0"/>
              </a:defRPr>
            </a:lvl3pPr>
            <a:lvl4pPr marL="1832136" indent="-257591" defTabSz="518593">
              <a:defRPr>
                <a:solidFill>
                  <a:schemeClr val="tx1"/>
                </a:solidFill>
                <a:latin typeface="Constantia" panose="02030602050306030303" pitchFamily="18" charset="0"/>
              </a:defRPr>
            </a:lvl4pPr>
            <a:lvl5pPr marL="2362672" indent="-257591" defTabSz="518593">
              <a:defRPr>
                <a:solidFill>
                  <a:schemeClr val="tx1"/>
                </a:solidFill>
                <a:latin typeface="Constantia" panose="02030602050306030303" pitchFamily="18" charset="0"/>
              </a:defRPr>
            </a:lvl5pPr>
            <a:lvl6pPr marL="2853971" indent="-257591" defTabSz="518593" eaLnBrk="0" fontAlgn="base" hangingPunct="0">
              <a:spcBef>
                <a:spcPct val="0"/>
              </a:spcBef>
              <a:spcAft>
                <a:spcPct val="0"/>
              </a:spcAft>
              <a:defRPr>
                <a:solidFill>
                  <a:schemeClr val="tx1"/>
                </a:solidFill>
                <a:latin typeface="Constantia" panose="02030602050306030303" pitchFamily="18" charset="0"/>
              </a:defRPr>
            </a:lvl6pPr>
            <a:lvl7pPr marL="3345270" indent="-257591" defTabSz="518593" eaLnBrk="0" fontAlgn="base" hangingPunct="0">
              <a:spcBef>
                <a:spcPct val="0"/>
              </a:spcBef>
              <a:spcAft>
                <a:spcPct val="0"/>
              </a:spcAft>
              <a:defRPr>
                <a:solidFill>
                  <a:schemeClr val="tx1"/>
                </a:solidFill>
                <a:latin typeface="Constantia" panose="02030602050306030303" pitchFamily="18" charset="0"/>
              </a:defRPr>
            </a:lvl7pPr>
            <a:lvl8pPr marL="3836568" indent="-257591" defTabSz="518593" eaLnBrk="0" fontAlgn="base" hangingPunct="0">
              <a:spcBef>
                <a:spcPct val="0"/>
              </a:spcBef>
              <a:spcAft>
                <a:spcPct val="0"/>
              </a:spcAft>
              <a:defRPr>
                <a:solidFill>
                  <a:schemeClr val="tx1"/>
                </a:solidFill>
                <a:latin typeface="Constantia" panose="02030602050306030303" pitchFamily="18" charset="0"/>
              </a:defRPr>
            </a:lvl8pPr>
            <a:lvl9pPr marL="4327869" indent="-257591" defTabSz="518593"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433F7886-4C42-49EB-AE91-3C81C0A682D2}"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27</a:t>
            </a:fld>
            <a:endParaRPr lang="en-US" altLang="en-US">
              <a:solidFill>
                <a:srgbClr val="000000"/>
              </a:solidFill>
              <a:latin typeface="Arial" panose="020B0604020202020204" pitchFamily="34" charset="0"/>
              <a:ea typeface="MS PGothic" panose="020B0600070205080204" pitchFamily="34" charset="-128"/>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19-5. Temperature as a function of the heat added to bring 1.0 kg of ice at –40°C to steam above 100°C.</a:t>
            </a:r>
          </a:p>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5458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2542">
              <a:defRPr>
                <a:solidFill>
                  <a:schemeClr val="tx1"/>
                </a:solidFill>
                <a:latin typeface="Constantia" panose="02030602050306030303" pitchFamily="18" charset="0"/>
              </a:defRPr>
            </a:lvl1pPr>
            <a:lvl2pPr marL="852949" indent="-325827" defTabSz="1052542">
              <a:defRPr>
                <a:solidFill>
                  <a:schemeClr val="tx1"/>
                </a:solidFill>
                <a:latin typeface="Constantia" panose="02030602050306030303" pitchFamily="18" charset="0"/>
              </a:defRPr>
            </a:lvl2pPr>
            <a:lvl3pPr marL="1315249" indent="-259297" defTabSz="1052542">
              <a:defRPr>
                <a:solidFill>
                  <a:schemeClr val="tx1"/>
                </a:solidFill>
                <a:latin typeface="Constantia" panose="02030602050306030303" pitchFamily="18" charset="0"/>
              </a:defRPr>
            </a:lvl3pPr>
            <a:lvl4pPr marL="1842371" indent="-259297" defTabSz="1052542">
              <a:defRPr>
                <a:solidFill>
                  <a:schemeClr val="tx1"/>
                </a:solidFill>
                <a:latin typeface="Constantia" panose="02030602050306030303" pitchFamily="18" charset="0"/>
              </a:defRPr>
            </a:lvl4pPr>
            <a:lvl5pPr marL="2371200" indent="-259297" defTabSz="1052542">
              <a:defRPr>
                <a:solidFill>
                  <a:schemeClr val="tx1"/>
                </a:solidFill>
                <a:latin typeface="Constantia" panose="02030602050306030303" pitchFamily="18" charset="0"/>
              </a:defRPr>
            </a:lvl5pPr>
            <a:lvl6pPr marL="2862499" indent="-259297" defTabSz="1052542" eaLnBrk="0" fontAlgn="base" hangingPunct="0">
              <a:spcBef>
                <a:spcPct val="0"/>
              </a:spcBef>
              <a:spcAft>
                <a:spcPct val="0"/>
              </a:spcAft>
              <a:defRPr>
                <a:solidFill>
                  <a:schemeClr val="tx1"/>
                </a:solidFill>
                <a:latin typeface="Constantia" panose="02030602050306030303" pitchFamily="18" charset="0"/>
              </a:defRPr>
            </a:lvl6pPr>
            <a:lvl7pPr marL="3353799" indent="-259297" defTabSz="1052542" eaLnBrk="0" fontAlgn="base" hangingPunct="0">
              <a:spcBef>
                <a:spcPct val="0"/>
              </a:spcBef>
              <a:spcAft>
                <a:spcPct val="0"/>
              </a:spcAft>
              <a:defRPr>
                <a:solidFill>
                  <a:schemeClr val="tx1"/>
                </a:solidFill>
                <a:latin typeface="Constantia" panose="02030602050306030303" pitchFamily="18" charset="0"/>
              </a:defRPr>
            </a:lvl7pPr>
            <a:lvl8pPr marL="3845098" indent="-259297" defTabSz="1052542" eaLnBrk="0" fontAlgn="base" hangingPunct="0">
              <a:spcBef>
                <a:spcPct val="0"/>
              </a:spcBef>
              <a:spcAft>
                <a:spcPct val="0"/>
              </a:spcAft>
              <a:defRPr>
                <a:solidFill>
                  <a:schemeClr val="tx1"/>
                </a:solidFill>
                <a:latin typeface="Constantia" panose="02030602050306030303" pitchFamily="18" charset="0"/>
              </a:defRPr>
            </a:lvl8pPr>
            <a:lvl9pPr marL="4336396" indent="-259297" defTabSz="1052542"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1342C7F8-5813-4D25-B4BB-CB61FB42DC57}"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28</a:t>
            </a:fld>
            <a:endParaRPr lang="en-US" altLang="en-US">
              <a:solidFill>
                <a:srgbClr val="000000"/>
              </a:solidFill>
              <a:latin typeface="Arial" panose="020B0604020202020204" pitchFamily="34" charset="0"/>
              <a:ea typeface="MS PGothic" panose="020B0600070205080204" pitchFamily="34" charset="-128"/>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First, figure out whether the final mixture will be ice or water (or a mix). The heat released when 3.0 kg of water is cooled from 20</a:t>
            </a:r>
            <a:r>
              <a:rPr lang="en-US" altLang="en-US">
                <a:solidFill>
                  <a:schemeClr val="accent2"/>
                </a:solidFill>
                <a:latin typeface="Arial" panose="020B0604020202020204" pitchFamily="34" charset="0"/>
              </a:rPr>
              <a:t>°C</a:t>
            </a:r>
            <a:r>
              <a:rPr lang="en-US" altLang="en-US">
                <a:latin typeface="Arial" panose="020B0604020202020204" pitchFamily="34" charset="0"/>
              </a:rPr>
              <a:t> to 0</a:t>
            </a:r>
            <a:r>
              <a:rPr lang="en-US" altLang="en-US">
                <a:solidFill>
                  <a:schemeClr val="accent2"/>
                </a:solidFill>
                <a:latin typeface="Arial" panose="020B0604020202020204" pitchFamily="34" charset="0"/>
              </a:rPr>
              <a:t>°C is 250 kJ; the heat needed to raise 0.50 kg of ice to 0°C and then melt it is 177 kJ. Therefore, the final mixture will be liquid, at some temperature above zero. Now you can do conservation of energy; the heat required to heat the ice, melt it, and then raise its temperature to the final one is equal to the heat lost by the tea cooling from the original temperature to the final one. Solving for </a:t>
            </a:r>
            <a:r>
              <a:rPr lang="en-US" altLang="en-US">
                <a:latin typeface="Arial" panose="020B0604020202020204" pitchFamily="34" charset="0"/>
              </a:rPr>
              <a:t>the temperature gives 5.0°C.</a:t>
            </a:r>
          </a:p>
        </p:txBody>
      </p:sp>
    </p:spTree>
    <p:extLst>
      <p:ext uri="{BB962C8B-B14F-4D97-AF65-F5344CB8AC3E}">
        <p14:creationId xmlns:p14="http://schemas.microsoft.com/office/powerpoint/2010/main" val="106383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18593">
              <a:defRPr>
                <a:solidFill>
                  <a:schemeClr val="tx1"/>
                </a:solidFill>
                <a:latin typeface="Constantia" panose="02030602050306030303" pitchFamily="18" charset="0"/>
              </a:defRPr>
            </a:lvl1pPr>
            <a:lvl2pPr marL="847832" indent="-324122" defTabSz="518593">
              <a:defRPr>
                <a:solidFill>
                  <a:schemeClr val="tx1"/>
                </a:solidFill>
                <a:latin typeface="Constantia" panose="02030602050306030303" pitchFamily="18" charset="0"/>
              </a:defRPr>
            </a:lvl2pPr>
            <a:lvl3pPr marL="1308426" indent="-257591" defTabSz="518593">
              <a:defRPr>
                <a:solidFill>
                  <a:schemeClr val="tx1"/>
                </a:solidFill>
                <a:latin typeface="Constantia" panose="02030602050306030303" pitchFamily="18" charset="0"/>
              </a:defRPr>
            </a:lvl3pPr>
            <a:lvl4pPr marL="1832136" indent="-257591" defTabSz="518593">
              <a:defRPr>
                <a:solidFill>
                  <a:schemeClr val="tx1"/>
                </a:solidFill>
                <a:latin typeface="Constantia" panose="02030602050306030303" pitchFamily="18" charset="0"/>
              </a:defRPr>
            </a:lvl4pPr>
            <a:lvl5pPr marL="2362672" indent="-257591" defTabSz="518593">
              <a:defRPr>
                <a:solidFill>
                  <a:schemeClr val="tx1"/>
                </a:solidFill>
                <a:latin typeface="Constantia" panose="02030602050306030303" pitchFamily="18" charset="0"/>
              </a:defRPr>
            </a:lvl5pPr>
            <a:lvl6pPr marL="2853971" indent="-257591" defTabSz="518593" eaLnBrk="0" fontAlgn="base" hangingPunct="0">
              <a:spcBef>
                <a:spcPct val="0"/>
              </a:spcBef>
              <a:spcAft>
                <a:spcPct val="0"/>
              </a:spcAft>
              <a:defRPr>
                <a:solidFill>
                  <a:schemeClr val="tx1"/>
                </a:solidFill>
                <a:latin typeface="Constantia" panose="02030602050306030303" pitchFamily="18" charset="0"/>
              </a:defRPr>
            </a:lvl6pPr>
            <a:lvl7pPr marL="3345270" indent="-257591" defTabSz="518593" eaLnBrk="0" fontAlgn="base" hangingPunct="0">
              <a:spcBef>
                <a:spcPct val="0"/>
              </a:spcBef>
              <a:spcAft>
                <a:spcPct val="0"/>
              </a:spcAft>
              <a:defRPr>
                <a:solidFill>
                  <a:schemeClr val="tx1"/>
                </a:solidFill>
                <a:latin typeface="Constantia" panose="02030602050306030303" pitchFamily="18" charset="0"/>
              </a:defRPr>
            </a:lvl7pPr>
            <a:lvl8pPr marL="3836568" indent="-257591" defTabSz="518593" eaLnBrk="0" fontAlgn="base" hangingPunct="0">
              <a:spcBef>
                <a:spcPct val="0"/>
              </a:spcBef>
              <a:spcAft>
                <a:spcPct val="0"/>
              </a:spcAft>
              <a:defRPr>
                <a:solidFill>
                  <a:schemeClr val="tx1"/>
                </a:solidFill>
                <a:latin typeface="Constantia" panose="02030602050306030303" pitchFamily="18" charset="0"/>
              </a:defRPr>
            </a:lvl8pPr>
            <a:lvl9pPr marL="4327869" indent="-257591" defTabSz="518593"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69117C94-A5E8-4607-8D34-C7C93D64FB97}"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31</a:t>
            </a:fld>
            <a:endParaRPr lang="en-US" altLang="en-US">
              <a:solidFill>
                <a:srgbClr val="000000"/>
              </a:solidFill>
              <a:latin typeface="Arial" panose="020B0604020202020204" pitchFamily="34" charset="0"/>
              <a:ea typeface="MS PGothic" panose="020B0600070205080204" pitchFamily="34"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Again, use conservation of energy; we know the final system is liquid, so the heat required to melt the mercury and then raise its temperature to 16.5 degrees equals the heat lost by the water. Solving gives L</a:t>
            </a:r>
            <a:r>
              <a:rPr lang="en-US" altLang="en-US" baseline="-25000">
                <a:latin typeface="Arial" panose="020B0604020202020204" pitchFamily="34" charset="0"/>
              </a:rPr>
              <a:t>Hg</a:t>
            </a:r>
            <a:r>
              <a:rPr lang="en-US" altLang="en-US">
                <a:latin typeface="Arial" panose="020B0604020202020204" pitchFamily="34" charset="0"/>
              </a:rPr>
              <a:t> = 11 kJ/kg.</a:t>
            </a:r>
          </a:p>
        </p:txBody>
      </p:sp>
    </p:spTree>
    <p:extLst>
      <p:ext uri="{BB962C8B-B14F-4D97-AF65-F5344CB8AC3E}">
        <p14:creationId xmlns:p14="http://schemas.microsoft.com/office/powerpoint/2010/main" val="423969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0" fontAlgn="base" hangingPunct="0">
              <a:spcBef>
                <a:spcPct val="30000"/>
              </a:spcBef>
              <a:spcAft>
                <a:spcPct val="0"/>
              </a:spcAft>
              <a:defRPr/>
            </a:pPr>
            <a:r>
              <a:rPr lang="en-US" b="1" dirty="0"/>
              <a:t>Table 5.3 </a:t>
            </a:r>
            <a:r>
              <a:rPr lang="en-US" dirty="0"/>
              <a:t>Examples of Heat Engines</a:t>
            </a:r>
          </a:p>
        </p:txBody>
      </p:sp>
      <p:sp>
        <p:nvSpPr>
          <p:cNvPr id="4" name="Slide Number Placeholder 3"/>
          <p:cNvSpPr>
            <a:spLocks noGrp="1"/>
          </p:cNvSpPr>
          <p:nvPr>
            <p:ph type="sldNum" sz="quarter" idx="5"/>
          </p:nvPr>
        </p:nvSpPr>
        <p:spPr/>
        <p:txBody>
          <a:bodyPr/>
          <a:lstStyle/>
          <a:p>
            <a:pPr defTabSz="924916">
              <a:defRPr/>
            </a:pPr>
            <a:fld id="{91CAE60C-72A0-D14D-8733-C13212F694AD}" type="slidenum">
              <a:rPr lang="en-US">
                <a:solidFill>
                  <a:prstClr val="black"/>
                </a:solidFill>
                <a:latin typeface="Calibri" panose="020F0502020204030204"/>
              </a:rPr>
              <a:pPr defTabSz="924916">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5211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normAutofit/>
          </a:bodyPr>
          <a:lstStyle/>
          <a:p>
            <a:r>
              <a:rPr lang="en-US" b="1" dirty="0"/>
              <a:t>Figure 6.17 </a:t>
            </a:r>
            <a:r>
              <a:rPr lang="en-US" dirty="0"/>
              <a:t>Air conditioner operation.</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45</a:t>
            </a:fld>
            <a:endParaRPr lang="en-US" dirty="0"/>
          </a:p>
        </p:txBody>
      </p:sp>
    </p:spTree>
    <p:extLst>
      <p:ext uri="{BB962C8B-B14F-4D97-AF65-F5344CB8AC3E}">
        <p14:creationId xmlns:p14="http://schemas.microsoft.com/office/powerpoint/2010/main" val="412516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normAutofit/>
          </a:bodyPr>
          <a:lstStyle/>
          <a:p>
            <a:r>
              <a:rPr lang="en-US" b="1" dirty="0"/>
              <a:t>Figure 6.18 </a:t>
            </a:r>
            <a:r>
              <a:rPr lang="en-US" dirty="0"/>
              <a:t>Basic components of a heat-pump system.</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47</a:t>
            </a:fld>
            <a:endParaRPr lang="en-US" dirty="0"/>
          </a:p>
        </p:txBody>
      </p:sp>
    </p:spTree>
    <p:extLst>
      <p:ext uri="{BB962C8B-B14F-4D97-AF65-F5344CB8AC3E}">
        <p14:creationId xmlns:p14="http://schemas.microsoft.com/office/powerpoint/2010/main" val="139269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BAD22F-E8E5-4887-8C25-F5D0A290CFE0}" type="datetimeFigureOut">
              <a:rPr lang="en-US" smtClean="0"/>
              <a:t>9/23/2025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C95CD95-6584-4803-B6AD-40FBC091CB7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689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AD22F-E8E5-4887-8C25-F5D0A290CFE0}"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5CD95-6584-4803-B6AD-40FBC091CB7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800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AD22F-E8E5-4887-8C25-F5D0A290CFE0}"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5CD95-6584-4803-B6AD-40FBC091CB7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624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5"/>
            <a:ext cx="11241915" cy="1217447"/>
          </a:xfrm>
        </p:spPr>
        <p:txBody>
          <a:bodyPr/>
          <a:lstStyle>
            <a:lvl1pPr>
              <a:defRPr/>
            </a:lvl1pPr>
          </a:lstStyle>
          <a:p>
            <a:r>
              <a:rPr lang="en-US"/>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a:t>First Level</a:t>
            </a:r>
          </a:p>
          <a:p>
            <a:pPr lvl="1"/>
            <a:r>
              <a:rPr lang="en-US"/>
              <a:t>Second level</a:t>
            </a:r>
          </a:p>
          <a:p>
            <a:pPr lvl="2"/>
            <a:r>
              <a:rPr lang="en-US"/>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a:t>Fourth Level</a:t>
            </a:r>
          </a:p>
          <a:p>
            <a:pPr lvl="3"/>
            <a:endParaRPr lang="en-US"/>
          </a:p>
        </p:txBody>
      </p:sp>
      <p:sp>
        <p:nvSpPr>
          <p:cNvPr id="4" name="Content Placeholder Middle"/>
          <p:cNvSpPr>
            <a:spLocks noGrp="1"/>
          </p:cNvSpPr>
          <p:nvPr>
            <p:ph sz="half" idx="2" hasCustomPrompt="1"/>
          </p:nvPr>
        </p:nvSpPr>
        <p:spPr>
          <a:xfrm>
            <a:off x="442553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
        <p:nvSpPr>
          <p:cNvPr id="5" name="Content Placeholder Right">
            <a:extLst>
              <a:ext uri="{FF2B5EF4-FFF2-40B4-BE49-F238E27FC236}">
                <a16:creationId xmlns:a16="http://schemas.microsoft.com/office/drawing/2014/main" id="{1D13BCCE-AB68-426C-9401-BABA201385F3}"/>
              </a:ext>
            </a:extLst>
          </p:cNvPr>
          <p:cNvSpPr>
            <a:spLocks noGrp="1"/>
          </p:cNvSpPr>
          <p:nvPr>
            <p:ph sz="half" idx="10" hasCustomPrompt="1"/>
          </p:nvPr>
        </p:nvSpPr>
        <p:spPr>
          <a:xfrm>
            <a:off x="8374228"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47859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a:t>Insert here 8</a:t>
            </a:r>
          </a:p>
        </p:txBody>
      </p:sp>
    </p:spTree>
    <p:custDataLst>
      <p:tags r:id="rId1"/>
    </p:custDataLst>
    <p:extLst>
      <p:ext uri="{BB962C8B-B14F-4D97-AF65-F5344CB8AC3E}">
        <p14:creationId xmlns:p14="http://schemas.microsoft.com/office/powerpoint/2010/main" val="334937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AD22F-E8E5-4887-8C25-F5D0A290CFE0}"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5CD95-6584-4803-B6AD-40FBC091CB7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646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BAD22F-E8E5-4887-8C25-F5D0A290CFE0}"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5CD95-6584-4803-B6AD-40FBC091CB7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797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BAD22F-E8E5-4887-8C25-F5D0A290CFE0}"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5CD95-6584-4803-B6AD-40FBC091CB7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786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BAD22F-E8E5-4887-8C25-F5D0A290CFE0}"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5CD95-6584-4803-B6AD-40FBC091CB7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055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BAD22F-E8E5-4887-8C25-F5D0A290CFE0}"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5CD95-6584-4803-B6AD-40FBC091CB7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327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AD22F-E8E5-4887-8C25-F5D0A290CFE0}"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5CD95-6584-4803-B6AD-40FBC091CB7D}" type="slidenum">
              <a:rPr lang="en-US" smtClean="0"/>
              <a:t>‹#›</a:t>
            </a:fld>
            <a:endParaRPr lang="en-US"/>
          </a:p>
        </p:txBody>
      </p:sp>
    </p:spTree>
    <p:extLst>
      <p:ext uri="{BB962C8B-B14F-4D97-AF65-F5344CB8AC3E}">
        <p14:creationId xmlns:p14="http://schemas.microsoft.com/office/powerpoint/2010/main" val="267967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BAD22F-E8E5-4887-8C25-F5D0A290CFE0}"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5CD95-6584-4803-B6AD-40FBC091CB7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017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BBAD22F-E8E5-4887-8C25-F5D0A290CFE0}" type="datetimeFigureOut">
              <a:rPr lang="en-US" smtClean="0"/>
              <a:t>9/23/2025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C95CD95-6584-4803-B6AD-40FBC091CB7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780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BBAD22F-E8E5-4887-8C25-F5D0A290CFE0}" type="datetimeFigureOut">
              <a:rPr lang="en-US" smtClean="0"/>
              <a:t>9/23/2025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C95CD95-6584-4803-B6AD-40FBC091CB7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46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13.x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JtDwV51Wh7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2.wm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12.bin"/><Relationship Id="rId4" Type="http://schemas.openxmlformats.org/officeDocument/2006/relationships/image" Target="../media/image39.wmf"/></Relationships>
</file>

<file path=ppt/slides/_rels/slide4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13.bin"/><Relationship Id="rId1" Type="http://schemas.openxmlformats.org/officeDocument/2006/relationships/slideLayout" Target="../slideLayouts/slideLayout13.xml"/><Relationship Id="rId5" Type="http://schemas.openxmlformats.org/officeDocument/2006/relationships/image" Target="../media/image48.wmf"/><Relationship Id="rId4" Type="http://schemas.openxmlformats.org/officeDocument/2006/relationships/oleObject" Target="../embeddings/oleObject14.bin"/></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irstpeople.us/pictures/polar-bears/polar-bear-lounging.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D176-518A-447F-9A4E-5DE850CF510D}"/>
              </a:ext>
            </a:extLst>
          </p:cNvPr>
          <p:cNvSpPr>
            <a:spLocks noGrp="1"/>
          </p:cNvSpPr>
          <p:nvPr>
            <p:ph type="ctrTitle"/>
          </p:nvPr>
        </p:nvSpPr>
        <p:spPr>
          <a:xfrm>
            <a:off x="2417779" y="802298"/>
            <a:ext cx="9343586" cy="2541431"/>
          </a:xfrm>
        </p:spPr>
        <p:txBody>
          <a:bodyPr>
            <a:normAutofit/>
          </a:bodyPr>
          <a:lstStyle/>
          <a:p>
            <a:r>
              <a:rPr lang="en-US" sz="3600" dirty="0"/>
              <a:t>Chapter 5: Heat and Work</a:t>
            </a:r>
            <a:br>
              <a:rPr lang="en-US" sz="3600" dirty="0"/>
            </a:br>
            <a:r>
              <a:rPr lang="en-US" sz="3600" dirty="0"/>
              <a:t>Chapter 6: Home Energy Conservation and Heat-Transfer Control</a:t>
            </a:r>
            <a:br>
              <a:rPr lang="en-US" sz="3600" dirty="0"/>
            </a:br>
            <a:br>
              <a:rPr lang="en-US" sz="3600" dirty="0"/>
            </a:br>
            <a:endParaRPr lang="en-US" sz="3600" dirty="0"/>
          </a:p>
        </p:txBody>
      </p:sp>
      <p:sp>
        <p:nvSpPr>
          <p:cNvPr id="3" name="Subtitle 2">
            <a:extLst>
              <a:ext uri="{FF2B5EF4-FFF2-40B4-BE49-F238E27FC236}">
                <a16:creationId xmlns:a16="http://schemas.microsoft.com/office/drawing/2014/main" id="{FB8E4FD1-DDCA-4BE4-B70D-062DE7184E5F}"/>
              </a:ext>
            </a:extLst>
          </p:cNvPr>
          <p:cNvSpPr>
            <a:spLocks noGrp="1"/>
          </p:cNvSpPr>
          <p:nvPr>
            <p:ph type="subTitle" idx="1"/>
          </p:nvPr>
        </p:nvSpPr>
        <p:spPr/>
        <p:txBody>
          <a:bodyPr/>
          <a:lstStyle/>
          <a:p>
            <a:r>
              <a:rPr lang="en-US" dirty="0">
                <a:solidFill>
                  <a:srgbClr val="FF0000"/>
                </a:solidFill>
              </a:rPr>
              <a:t>Homework 2 posted due Sept.30</a:t>
            </a:r>
          </a:p>
        </p:txBody>
      </p:sp>
    </p:spTree>
    <p:extLst>
      <p:ext uri="{BB962C8B-B14F-4D97-AF65-F5344CB8AC3E}">
        <p14:creationId xmlns:p14="http://schemas.microsoft.com/office/powerpoint/2010/main" val="187970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nationalgeographic.com/wpf/media-live/photos/000/211/cache/sofia-flying-telescope-liquid-helium_21178_600x450.jpg"/>
          <p:cNvPicPr>
            <a:picLocks noChangeAspect="1" noChangeArrowheads="1"/>
          </p:cNvPicPr>
          <p:nvPr/>
        </p:nvPicPr>
        <p:blipFill>
          <a:blip r:embed="rId2" cstate="print"/>
          <a:srcRect t="11085"/>
          <a:stretch>
            <a:fillRect/>
          </a:stretch>
        </p:blipFill>
        <p:spPr bwMode="auto">
          <a:xfrm>
            <a:off x="7222921" y="1948119"/>
            <a:ext cx="4401424" cy="3056128"/>
          </a:xfrm>
          <a:prstGeom prst="rect">
            <a:avLst/>
          </a:prstGeom>
          <a:noFill/>
        </p:spPr>
      </p:pic>
      <p:sp>
        <p:nvSpPr>
          <p:cNvPr id="2" name="Title 1"/>
          <p:cNvSpPr>
            <a:spLocks noGrp="1"/>
          </p:cNvSpPr>
          <p:nvPr>
            <p:ph type="title"/>
          </p:nvPr>
        </p:nvSpPr>
        <p:spPr/>
        <p:txBody>
          <a:bodyPr/>
          <a:lstStyle/>
          <a:p>
            <a:r>
              <a:rPr lang="en-US" dirty="0"/>
              <a:t>Converting temperatures</a:t>
            </a:r>
          </a:p>
        </p:txBody>
      </p:sp>
      <p:sp>
        <p:nvSpPr>
          <p:cNvPr id="3" name="Content Placeholder 2"/>
          <p:cNvSpPr>
            <a:spLocks noGrp="1"/>
          </p:cNvSpPr>
          <p:nvPr>
            <p:ph idx="1"/>
          </p:nvPr>
        </p:nvSpPr>
        <p:spPr>
          <a:xfrm>
            <a:off x="803945" y="1948120"/>
            <a:ext cx="8029662" cy="4105362"/>
          </a:xfrm>
        </p:spPr>
        <p:txBody>
          <a:bodyPr>
            <a:normAutofit fontScale="47500" lnSpcReduction="20000"/>
          </a:bodyPr>
          <a:lstStyle/>
          <a:p>
            <a:r>
              <a:rPr lang="en-US" sz="5800" dirty="0" err="1"/>
              <a:t>Celsius</a:t>
            </a:r>
            <a:r>
              <a:rPr lang="en-US" sz="5800" dirty="0" err="1">
                <a:sym typeface="Symbol"/>
              </a:rPr>
              <a:t>Kelvin</a:t>
            </a:r>
            <a:r>
              <a:rPr lang="en-US" sz="5800" dirty="0">
                <a:sym typeface="Symbol"/>
              </a:rPr>
              <a:t>: </a:t>
            </a:r>
            <a:r>
              <a:rPr lang="en-US" sz="5800" dirty="0"/>
              <a:t>T</a:t>
            </a:r>
            <a:r>
              <a:rPr lang="en-US" sz="5800" baseline="-25000" dirty="0"/>
              <a:t>K</a:t>
            </a:r>
            <a:r>
              <a:rPr lang="en-US" sz="5800" dirty="0"/>
              <a:t>=T</a:t>
            </a:r>
            <a:r>
              <a:rPr lang="en-US" sz="5800" baseline="-25000" dirty="0"/>
              <a:t>C</a:t>
            </a:r>
            <a:r>
              <a:rPr lang="en-US" sz="5800" dirty="0"/>
              <a:t>+273</a:t>
            </a:r>
          </a:p>
          <a:p>
            <a:r>
              <a:rPr lang="en-US" sz="5800" dirty="0" err="1"/>
              <a:t>Celsius</a:t>
            </a:r>
            <a:r>
              <a:rPr lang="en-US" sz="5800" dirty="0" err="1">
                <a:sym typeface="Symbol"/>
              </a:rPr>
              <a:t></a:t>
            </a:r>
            <a:r>
              <a:rPr lang="en-US" sz="5800" dirty="0" err="1"/>
              <a:t>Fahrenheit</a:t>
            </a:r>
            <a:r>
              <a:rPr lang="en-US" sz="5800" dirty="0"/>
              <a:t>: T</a:t>
            </a:r>
            <a:r>
              <a:rPr lang="en-US" sz="5800" baseline="-25000" dirty="0"/>
              <a:t>C</a:t>
            </a:r>
            <a:r>
              <a:rPr lang="en-US" sz="5800" dirty="0"/>
              <a:t>=(5/9)(T</a:t>
            </a:r>
            <a:r>
              <a:rPr lang="en-US" sz="5800" baseline="-25000" dirty="0"/>
              <a:t>F</a:t>
            </a:r>
            <a:r>
              <a:rPr lang="en-US" sz="5800" dirty="0"/>
              <a:t>-32)</a:t>
            </a:r>
          </a:p>
          <a:p>
            <a:r>
              <a:rPr lang="en-US" sz="5800" dirty="0" err="1"/>
              <a:t>Fahrenheit</a:t>
            </a:r>
            <a:r>
              <a:rPr lang="en-US" sz="5800" dirty="0" err="1">
                <a:sym typeface="Symbol"/>
              </a:rPr>
              <a:t></a:t>
            </a:r>
            <a:r>
              <a:rPr lang="en-US" sz="5800" dirty="0" err="1"/>
              <a:t>Celsius</a:t>
            </a:r>
            <a:r>
              <a:rPr lang="en-US" sz="5800" dirty="0"/>
              <a:t>: T</a:t>
            </a:r>
            <a:r>
              <a:rPr lang="en-US" sz="5800" baseline="-25000" dirty="0"/>
              <a:t>F</a:t>
            </a:r>
            <a:r>
              <a:rPr lang="en-US" sz="5800" dirty="0"/>
              <a:t>=(9/5) T</a:t>
            </a:r>
            <a:r>
              <a:rPr lang="en-US" sz="5800" baseline="-25000" dirty="0"/>
              <a:t>C</a:t>
            </a:r>
            <a:r>
              <a:rPr lang="en-US" sz="5800" dirty="0"/>
              <a:t>+32</a:t>
            </a:r>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r>
              <a:rPr lang="en-US" sz="1400" dirty="0"/>
              <a:t>	</a:t>
            </a:r>
            <a:r>
              <a:rPr lang="en-US" sz="2900" dirty="0"/>
              <a:t>Image: transferring liquid helium: http://images.nationalgeographic.com/wpf/media-live/photos/000/211/cache/sofia-flying-telescope-liquid-helium_21178_600x450.jpg.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0</a:t>
            </a:r>
            <a:r>
              <a:rPr lang="en-US" baseline="30000" dirty="0"/>
              <a:t>th</a:t>
            </a:r>
            <a:r>
              <a:rPr lang="en-US" dirty="0"/>
              <a:t> Law</a:t>
            </a:r>
          </a:p>
        </p:txBody>
      </p:sp>
      <p:sp>
        <p:nvSpPr>
          <p:cNvPr id="3" name="Content Placeholder 2"/>
          <p:cNvSpPr>
            <a:spLocks noGrp="1"/>
          </p:cNvSpPr>
          <p:nvPr>
            <p:ph idx="1"/>
          </p:nvPr>
        </p:nvSpPr>
        <p:spPr>
          <a:xfrm>
            <a:off x="1157681" y="2015732"/>
            <a:ext cx="9897173" cy="3450613"/>
          </a:xfrm>
        </p:spPr>
        <p:txBody>
          <a:bodyPr>
            <a:normAutofit/>
          </a:bodyPr>
          <a:lstStyle/>
          <a:p>
            <a:pPr marL="0">
              <a:buNone/>
            </a:pPr>
            <a:r>
              <a:rPr lang="en-US" sz="3200" dirty="0"/>
              <a:t>The </a:t>
            </a:r>
            <a:r>
              <a:rPr lang="en-US" sz="3200" dirty="0" err="1"/>
              <a:t>Zero</a:t>
            </a:r>
            <a:r>
              <a:rPr lang="en-US" sz="3200" baseline="30000" dirty="0" err="1"/>
              <a:t>th</a:t>
            </a:r>
            <a:r>
              <a:rPr lang="en-US" sz="3200" dirty="0"/>
              <a:t> Law of Thermodynamics</a:t>
            </a:r>
          </a:p>
          <a:p>
            <a:pPr marL="274320"/>
            <a:r>
              <a:rPr lang="en-US" sz="3200" dirty="0"/>
              <a:t>Objects at same temperature do not exchange heat.</a:t>
            </a:r>
          </a:p>
          <a:p>
            <a:pPr marL="274320"/>
            <a:r>
              <a:rPr lang="en-US" sz="3200" dirty="0"/>
              <a:t>We can define temperature as a way of predicting which way heat flows.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1C67-A279-4485-955F-57636CFF575C}"/>
              </a:ext>
            </a:extLst>
          </p:cNvPr>
          <p:cNvSpPr>
            <a:spLocks noGrp="1"/>
          </p:cNvSpPr>
          <p:nvPr>
            <p:ph type="title"/>
          </p:nvPr>
        </p:nvSpPr>
        <p:spPr>
          <a:xfrm>
            <a:off x="389352" y="149156"/>
            <a:ext cx="11363624" cy="1217447"/>
          </a:xfrm>
        </p:spPr>
        <p:txBody>
          <a:bodyPr/>
          <a:lstStyle/>
          <a:p>
            <a:r>
              <a:rPr lang="en-US" dirty="0"/>
              <a:t>Heat and Work and the First Law of </a:t>
            </a:r>
            <a:br>
              <a:rPr lang="en-US" dirty="0"/>
            </a:br>
            <a:r>
              <a:rPr lang="en-US" dirty="0"/>
              <a:t>Thermodynamics</a:t>
            </a:r>
          </a:p>
        </p:txBody>
      </p:sp>
      <p:sp>
        <p:nvSpPr>
          <p:cNvPr id="3" name="Content Placeholder 2">
            <a:extLst>
              <a:ext uri="{FF2B5EF4-FFF2-40B4-BE49-F238E27FC236}">
                <a16:creationId xmlns:a16="http://schemas.microsoft.com/office/drawing/2014/main" id="{33A6FF90-B4CA-4B21-853D-398113D2D988}"/>
              </a:ext>
            </a:extLst>
          </p:cNvPr>
          <p:cNvSpPr>
            <a:spLocks noGrp="1"/>
          </p:cNvSpPr>
          <p:nvPr>
            <p:ph sz="half" idx="1"/>
          </p:nvPr>
        </p:nvSpPr>
        <p:spPr>
          <a:xfrm>
            <a:off x="392954" y="1082014"/>
            <a:ext cx="11241914" cy="2103120"/>
          </a:xfrm>
        </p:spPr>
        <p:txBody>
          <a:bodyPr/>
          <a:lstStyle/>
          <a:p>
            <a:pPr>
              <a:spcBef>
                <a:spcPts val="600"/>
              </a:spcBef>
              <a:spcAft>
                <a:spcPts val="600"/>
              </a:spcAft>
            </a:pPr>
            <a:r>
              <a:rPr lang="en-US" dirty="0"/>
              <a:t>The total energy is the sum of the object’s kinetic energy (KE), potential energy (PE), thermal energy (TE), chemical energy (CE), and electrical energy (EE).</a:t>
            </a:r>
          </a:p>
        </p:txBody>
      </p:sp>
      <p:graphicFrame>
        <p:nvGraphicFramePr>
          <p:cNvPr id="6" name="Object 3">
            <a:extLst>
              <a:ext uri="{FF2B5EF4-FFF2-40B4-BE49-F238E27FC236}">
                <a16:creationId xmlns:a16="http://schemas.microsoft.com/office/drawing/2014/main" id="{677778C6-F14C-40B8-843A-71FA099F5344}"/>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3574440762"/>
              </p:ext>
            </p:extLst>
          </p:nvPr>
        </p:nvGraphicFramePr>
        <p:xfrm>
          <a:off x="3507979" y="2255052"/>
          <a:ext cx="3682800" cy="279360"/>
        </p:xfrm>
        <a:graphic>
          <a:graphicData uri="http://schemas.openxmlformats.org/presentationml/2006/ole">
            <mc:AlternateContent xmlns:mc="http://schemas.openxmlformats.org/markup-compatibility/2006">
              <mc:Choice xmlns:v="urn:schemas-microsoft-com:vml" Requires="v">
                <p:oleObj name="Equation" r:id="rId2" imgW="3682800" imgH="279360" progId="Equation.DSMT4">
                  <p:embed/>
                </p:oleObj>
              </mc:Choice>
              <mc:Fallback>
                <p:oleObj name="Equation" r:id="rId2" imgW="3682800" imgH="279360" progId="Equation.DSMT4">
                  <p:embed/>
                  <p:pic>
                    <p:nvPicPr>
                      <p:cNvPr id="6" name="Object 3">
                        <a:extLst>
                          <a:ext uri="{FF2B5EF4-FFF2-40B4-BE49-F238E27FC236}">
                            <a16:creationId xmlns:a16="http://schemas.microsoft.com/office/drawing/2014/main" id="{677778C6-F14C-40B8-843A-71FA099F5344}"/>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3507979" y="2255052"/>
                        <a:ext cx="3682800" cy="279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70237ACE-B23B-4A4C-914F-840AEF68EF93}"/>
              </a:ext>
            </a:extLst>
          </p:cNvPr>
          <p:cNvSpPr>
            <a:spLocks noGrp="1"/>
          </p:cNvSpPr>
          <p:nvPr>
            <p:ph sz="half" idx="10"/>
          </p:nvPr>
        </p:nvSpPr>
        <p:spPr>
          <a:xfrm>
            <a:off x="391153" y="3185134"/>
            <a:ext cx="11245516" cy="1702403"/>
          </a:xfrm>
        </p:spPr>
        <p:txBody>
          <a:bodyPr>
            <a:noAutofit/>
          </a:bodyPr>
          <a:lstStyle/>
          <a:p>
            <a:pPr>
              <a:spcBef>
                <a:spcPts val="600"/>
              </a:spcBef>
              <a:spcAft>
                <a:spcPts val="600"/>
              </a:spcAft>
            </a:pPr>
            <a:r>
              <a:rPr lang="en-US" sz="2800" dirty="0"/>
              <a:t>Heat is the transfer of energy between two bodies as a result of a temperature difference.</a:t>
            </a:r>
          </a:p>
          <a:p>
            <a:pPr>
              <a:spcBef>
                <a:spcPts val="600"/>
              </a:spcBef>
              <a:spcAft>
                <a:spcPts val="600"/>
              </a:spcAft>
            </a:pPr>
            <a:r>
              <a:rPr lang="en-US" sz="2800" dirty="0"/>
              <a:t>Heat is not contained in a body but is manifest only as the interaction of that body with its surroundings.</a:t>
            </a:r>
          </a:p>
        </p:txBody>
      </p:sp>
    </p:spTree>
    <p:extLst>
      <p:ext uri="{BB962C8B-B14F-4D97-AF65-F5344CB8AC3E}">
        <p14:creationId xmlns:p14="http://schemas.microsoft.com/office/powerpoint/2010/main" val="23800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67E3-E84D-4D6D-A8B6-081B29E2BA0B}"/>
              </a:ext>
            </a:extLst>
          </p:cNvPr>
          <p:cNvSpPr>
            <a:spLocks noGrp="1"/>
          </p:cNvSpPr>
          <p:nvPr>
            <p:ph type="title"/>
          </p:nvPr>
        </p:nvSpPr>
        <p:spPr/>
        <p:txBody>
          <a:bodyPr/>
          <a:lstStyle/>
          <a:p>
            <a:r>
              <a:rPr lang="en-US" dirty="0"/>
              <a:t>Heat and Work and the First Law of Thermodynamics (2 of 4)</a:t>
            </a:r>
          </a:p>
        </p:txBody>
      </p:sp>
      <p:sp>
        <p:nvSpPr>
          <p:cNvPr id="3" name="Content Placeholder 2">
            <a:extLst>
              <a:ext uri="{FF2B5EF4-FFF2-40B4-BE49-F238E27FC236}">
                <a16:creationId xmlns:a16="http://schemas.microsoft.com/office/drawing/2014/main" id="{1CDA2B99-703F-453F-8D86-B80128362452}"/>
              </a:ext>
            </a:extLst>
          </p:cNvPr>
          <p:cNvSpPr>
            <a:spLocks noGrp="1"/>
          </p:cNvSpPr>
          <p:nvPr>
            <p:ph sz="half" idx="1"/>
          </p:nvPr>
        </p:nvSpPr>
        <p:spPr>
          <a:xfrm>
            <a:off x="592252" y="2172749"/>
            <a:ext cx="6286719" cy="3355595"/>
          </a:xfrm>
        </p:spPr>
        <p:txBody>
          <a:bodyPr/>
          <a:lstStyle/>
          <a:p>
            <a:pPr marL="0" indent="0">
              <a:buNone/>
            </a:pPr>
            <a:r>
              <a:rPr lang="en-US" sz="2000" dirty="0"/>
              <a:t>Relationship between work and heat. A temperature change in the water can be caused either by letting the weight drop (causing the blades to rotate) or by adding heat from the gas burner.</a:t>
            </a:r>
          </a:p>
        </p:txBody>
      </p:sp>
      <p:pic>
        <p:nvPicPr>
          <p:cNvPr id="5" name="Picture 3" descr="Two illustrations show the relationship between work and heat. In the first illustration, a thermometer is within a vessel with water (H 2 O). Two squares within the water are connected to a pulley from which a weight W is connected and lowered. The text below this illustration reads, Work done. In the second illustration, the vessel with the water and the thermometer is over a lit burner, and the text below reads, heat added.">
            <a:extLst>
              <a:ext uri="{FF2B5EF4-FFF2-40B4-BE49-F238E27FC236}">
                <a16:creationId xmlns:a16="http://schemas.microsoft.com/office/drawing/2014/main" id="{9EA60498-F366-40B6-B06F-80959CB30329}"/>
              </a:ext>
            </a:extLst>
          </p:cNvPr>
          <p:cNvPicPr>
            <a:picLocks noGrp="1" noChangeAspect="1" noChangeArrowheads="1"/>
          </p:cNvPicPr>
          <p:nvPr>
            <p:ph sz="half" idx="2"/>
          </p:nvPr>
        </p:nvPicPr>
        <p:blipFill>
          <a:blip r:embed="rId3"/>
          <a:srcRect/>
          <a:stretch>
            <a:fillRect/>
          </a:stretch>
        </p:blipFill>
        <p:spPr bwMode="auto">
          <a:xfrm>
            <a:off x="7295625" y="1488024"/>
            <a:ext cx="4434352" cy="4351338"/>
          </a:xfrm>
          <a:prstGeom prst="rect">
            <a:avLst/>
          </a:prstGeom>
          <a:noFill/>
          <a:ln w="9525">
            <a:noFill/>
            <a:miter lim="800000"/>
            <a:headEnd/>
            <a:tailEnd/>
          </a:ln>
          <a:effectLst/>
        </p:spPr>
      </p:pic>
    </p:spTree>
    <p:extLst>
      <p:ext uri="{BB962C8B-B14F-4D97-AF65-F5344CB8AC3E}">
        <p14:creationId xmlns:p14="http://schemas.microsoft.com/office/powerpoint/2010/main" val="72227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2C5D-B7B4-4094-BF89-31C778EB1098}"/>
              </a:ext>
            </a:extLst>
          </p:cNvPr>
          <p:cNvSpPr>
            <a:spLocks noGrp="1"/>
          </p:cNvSpPr>
          <p:nvPr>
            <p:ph type="title"/>
          </p:nvPr>
        </p:nvSpPr>
        <p:spPr/>
        <p:txBody>
          <a:bodyPr/>
          <a:lstStyle/>
          <a:p>
            <a:r>
              <a:rPr lang="en-US" dirty="0"/>
              <a:t>Heat and Work and the First Law of Thermodynamics (3 of 4)</a:t>
            </a:r>
          </a:p>
        </p:txBody>
      </p:sp>
      <p:sp>
        <p:nvSpPr>
          <p:cNvPr id="3" name="Content Placeholder 2">
            <a:extLst>
              <a:ext uri="{FF2B5EF4-FFF2-40B4-BE49-F238E27FC236}">
                <a16:creationId xmlns:a16="http://schemas.microsoft.com/office/drawing/2014/main" id="{0D38068E-3219-48B6-9D85-FB3C7B131B3A}"/>
              </a:ext>
            </a:extLst>
          </p:cNvPr>
          <p:cNvSpPr>
            <a:spLocks noGrp="1"/>
          </p:cNvSpPr>
          <p:nvPr>
            <p:ph idx="1"/>
          </p:nvPr>
        </p:nvSpPr>
        <p:spPr>
          <a:xfrm>
            <a:off x="476844" y="1944375"/>
            <a:ext cx="11238312" cy="822960"/>
          </a:xfrm>
        </p:spPr>
        <p:txBody>
          <a:bodyPr/>
          <a:lstStyle/>
          <a:p>
            <a:pPr marL="228600" indent="-228600" algn="l">
              <a:buFont typeface="Arial" panose="020B0604020202020204" pitchFamily="34" charset="0"/>
              <a:buChar char="•"/>
            </a:pPr>
            <a:r>
              <a:rPr lang="en-US" dirty="0"/>
              <a:t>The interchange among work, heat, and total energy </a:t>
            </a:r>
            <a:r>
              <a:rPr lang="en-US" i="1" dirty="0"/>
              <a:t>E</a:t>
            </a:r>
            <a:r>
              <a:rPr lang="en-US" dirty="0"/>
              <a:t> can be summarized in the first law of thermodynamics.</a:t>
            </a:r>
          </a:p>
        </p:txBody>
      </p:sp>
      <p:graphicFrame>
        <p:nvGraphicFramePr>
          <p:cNvPr id="11" name="Object 3">
            <a:extLst>
              <a:ext uri="{FF2B5EF4-FFF2-40B4-BE49-F238E27FC236}">
                <a16:creationId xmlns:a16="http://schemas.microsoft.com/office/drawing/2014/main" id="{14777BBA-E3D0-4E3A-9C53-2C91AC2C8A2C}"/>
              </a:ext>
              <a:ext uri="{C183D7F6-B498-43B3-948B-1728B52AA6E4}">
                <adec:decorative xmlns:adec="http://schemas.microsoft.com/office/drawing/2017/decorative" val="1"/>
              </a:ext>
            </a:extLst>
          </p:cNvPr>
          <p:cNvGraphicFramePr>
            <a:graphicFrameLocks noGrp="1" noChangeAspect="1"/>
          </p:cNvGraphicFramePr>
          <p:nvPr>
            <p:ph idx="11"/>
            <p:extLst>
              <p:ext uri="{D42A27DB-BD31-4B8C-83A1-F6EECF244321}">
                <p14:modId xmlns:p14="http://schemas.microsoft.com/office/powerpoint/2010/main" val="3984054804"/>
              </p:ext>
            </p:extLst>
          </p:nvPr>
        </p:nvGraphicFramePr>
        <p:xfrm>
          <a:off x="3622698" y="2654001"/>
          <a:ext cx="3822480" cy="482400"/>
        </p:xfrm>
        <a:graphic>
          <a:graphicData uri="http://schemas.openxmlformats.org/presentationml/2006/ole">
            <mc:AlternateContent xmlns:mc="http://schemas.openxmlformats.org/markup-compatibility/2006">
              <mc:Choice xmlns:v="urn:schemas-microsoft-com:vml" Requires="v">
                <p:oleObj name="Equation" r:id="rId2" imgW="3822480" imgH="482400" progId="Equation.DSMT4">
                  <p:embed/>
                </p:oleObj>
              </mc:Choice>
              <mc:Fallback>
                <p:oleObj name="Equation" r:id="rId2" imgW="3822480" imgH="482400" progId="Equation.DSMT4">
                  <p:embed/>
                  <p:pic>
                    <p:nvPicPr>
                      <p:cNvPr id="11" name="Object 3">
                        <a:extLst>
                          <a:ext uri="{FF2B5EF4-FFF2-40B4-BE49-F238E27FC236}">
                            <a16:creationId xmlns:a16="http://schemas.microsoft.com/office/drawing/2014/main" id="{14777BBA-E3D0-4E3A-9C53-2C91AC2C8A2C}"/>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3622698" y="2654001"/>
                        <a:ext cx="3822480" cy="48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BBA50BCD-D3C1-47EE-9E4A-BC5ECE53DF0C}"/>
              </a:ext>
            </a:extLst>
          </p:cNvPr>
          <p:cNvSpPr>
            <a:spLocks noGrp="1"/>
          </p:cNvSpPr>
          <p:nvPr>
            <p:ph idx="13"/>
          </p:nvPr>
        </p:nvSpPr>
        <p:spPr>
          <a:xfrm>
            <a:off x="476843" y="3429000"/>
            <a:ext cx="11238312" cy="2103120"/>
          </a:xfrm>
        </p:spPr>
        <p:txBody>
          <a:bodyPr/>
          <a:lstStyle/>
          <a:p>
            <a:pPr marL="228600" indent="-228600" algn="l">
              <a:spcBef>
                <a:spcPts val="400"/>
              </a:spcBef>
              <a:spcAft>
                <a:spcPts val="400"/>
              </a:spcAft>
              <a:buFont typeface="Arial" panose="020B0604020202020204" pitchFamily="34" charset="0"/>
              <a:buChar char="•"/>
            </a:pPr>
            <a:r>
              <a:rPr lang="en-US" dirty="0"/>
              <a:t>The work done on a system plus the net heat added to it is equal to the change in total energy of that system.</a:t>
            </a:r>
          </a:p>
          <a:p>
            <a:pPr marL="228600" indent="-228600" algn="l">
              <a:spcBef>
                <a:spcPts val="400"/>
              </a:spcBef>
              <a:spcAft>
                <a:spcPts val="400"/>
              </a:spcAft>
              <a:buFont typeface="Arial" panose="020B0604020202020204" pitchFamily="34" charset="0"/>
              <a:buChar char="•"/>
            </a:pPr>
            <a:r>
              <a:rPr lang="en-US" dirty="0"/>
              <a:t>The energy put into a system is equal to the energy output plus the energy stored.</a:t>
            </a:r>
          </a:p>
          <a:p>
            <a:pPr marL="228600" indent="-228600" algn="l">
              <a:spcBef>
                <a:spcPts val="400"/>
              </a:spcBef>
              <a:spcAft>
                <a:spcPts val="400"/>
              </a:spcAft>
              <a:buFont typeface="Arial" panose="020B0604020202020204" pitchFamily="34" charset="0"/>
              <a:buChar char="•"/>
            </a:pPr>
            <a:r>
              <a:rPr lang="en-US" dirty="0"/>
              <a:t>Another expression </a:t>
            </a:r>
            <a:r>
              <a:rPr lang="en-US" b="1" u="sng" dirty="0"/>
              <a:t>for the first law is;</a:t>
            </a:r>
          </a:p>
        </p:txBody>
      </p:sp>
      <p:graphicFrame>
        <p:nvGraphicFramePr>
          <p:cNvPr id="12" name="Object 5">
            <a:extLst>
              <a:ext uri="{FF2B5EF4-FFF2-40B4-BE49-F238E27FC236}">
                <a16:creationId xmlns:a16="http://schemas.microsoft.com/office/drawing/2014/main" id="{D9DF7EE9-717F-4630-B603-BB538E1A9EA0}"/>
              </a:ext>
              <a:ext uri="{C183D7F6-B498-43B3-948B-1728B52AA6E4}">
                <adec:decorative xmlns:adec="http://schemas.microsoft.com/office/drawing/2017/decorative" val="1"/>
              </a:ext>
            </a:extLst>
          </p:cNvPr>
          <p:cNvGraphicFramePr>
            <a:graphicFrameLocks noGrp="1" noChangeAspect="1"/>
          </p:cNvGraphicFramePr>
          <p:nvPr>
            <p:ph idx="15"/>
            <p:extLst>
              <p:ext uri="{D42A27DB-BD31-4B8C-83A1-F6EECF244321}">
                <p14:modId xmlns:p14="http://schemas.microsoft.com/office/powerpoint/2010/main" val="2781576889"/>
              </p:ext>
            </p:extLst>
          </p:nvPr>
        </p:nvGraphicFramePr>
        <p:xfrm>
          <a:off x="4044448" y="5215468"/>
          <a:ext cx="1955520" cy="457200"/>
        </p:xfrm>
        <a:graphic>
          <a:graphicData uri="http://schemas.openxmlformats.org/presentationml/2006/ole">
            <mc:AlternateContent xmlns:mc="http://schemas.openxmlformats.org/markup-compatibility/2006">
              <mc:Choice xmlns:v="urn:schemas-microsoft-com:vml" Requires="v">
                <p:oleObj name="Equation" r:id="rId4" imgW="1955520" imgH="457200" progId="Equation.DSMT4">
                  <p:embed/>
                </p:oleObj>
              </mc:Choice>
              <mc:Fallback>
                <p:oleObj name="Equation" r:id="rId4" imgW="1955520" imgH="457200" progId="Equation.DSMT4">
                  <p:embed/>
                  <p:pic>
                    <p:nvPicPr>
                      <p:cNvPr id="12" name="Object 5">
                        <a:extLst>
                          <a:ext uri="{FF2B5EF4-FFF2-40B4-BE49-F238E27FC236}">
                            <a16:creationId xmlns:a16="http://schemas.microsoft.com/office/drawing/2014/main" id="{D9DF7EE9-717F-4630-B603-BB538E1A9EA0}"/>
                          </a:ext>
                          <a:ext uri="{C183D7F6-B498-43B3-948B-1728B52AA6E4}">
                            <adec:decorative xmlns:adec="http://schemas.microsoft.com/office/drawing/2017/decorative" val="1"/>
                          </a:ext>
                        </a:extLst>
                      </p:cNvPr>
                      <p:cNvPicPr>
                        <a:picLocks noChangeAspect="1" noChangeArrowheads="1"/>
                      </p:cNvPicPr>
                      <p:nvPr/>
                    </p:nvPicPr>
                    <p:blipFill>
                      <a:blip r:embed="rId5"/>
                      <a:srcRect/>
                      <a:stretch>
                        <a:fillRect/>
                      </a:stretch>
                    </p:blipFill>
                    <p:spPr bwMode="auto">
                      <a:xfrm>
                        <a:off x="4044448" y="5215468"/>
                        <a:ext cx="195552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077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Law of Thermodynamics</a:t>
            </a:r>
          </a:p>
        </p:txBody>
      </p:sp>
      <p:sp>
        <p:nvSpPr>
          <p:cNvPr id="3" name="Content Placeholder 2"/>
          <p:cNvSpPr>
            <a:spLocks noGrp="1"/>
          </p:cNvSpPr>
          <p:nvPr>
            <p:ph idx="1"/>
          </p:nvPr>
        </p:nvSpPr>
        <p:spPr>
          <a:xfrm>
            <a:off x="830511" y="2015732"/>
            <a:ext cx="10224344" cy="3450613"/>
          </a:xfrm>
        </p:spPr>
        <p:txBody>
          <a:bodyPr>
            <a:normAutofit lnSpcReduction="10000"/>
          </a:bodyPr>
          <a:lstStyle/>
          <a:p>
            <a:pPr>
              <a:buNone/>
            </a:pPr>
            <a:r>
              <a:rPr lang="en-US" sz="2400" dirty="0"/>
              <a:t>Heat can do two things</a:t>
            </a:r>
          </a:p>
          <a:p>
            <a:r>
              <a:rPr lang="en-US" sz="2400" dirty="0"/>
              <a:t>It can increase the internal thermal energy of a system.</a:t>
            </a:r>
          </a:p>
          <a:p>
            <a:r>
              <a:rPr lang="en-US" sz="2400" dirty="0"/>
              <a:t>It can do work.</a:t>
            </a:r>
          </a:p>
          <a:p>
            <a:r>
              <a:rPr lang="en-US" sz="2400" dirty="0"/>
              <a:t>...or it can do both (</a:t>
            </a:r>
            <a:r>
              <a:rPr lang="en-US" sz="2400" dirty="0">
                <a:hlinkClick r:id="rId2"/>
              </a:rPr>
              <a:t>http://www.youtube.com/watch?v=JtDwV51Wh78</a:t>
            </a:r>
            <a:r>
              <a:rPr lang="en-US" sz="2400" dirty="0"/>
              <a:t>)</a:t>
            </a:r>
          </a:p>
          <a:p>
            <a:endParaRPr lang="en-US" sz="2400" dirty="0"/>
          </a:p>
          <a:p>
            <a:r>
              <a:rPr lang="en-US" dirty="0"/>
              <a:t>The total heat entering a system equals the sum of the internal energy increase and the work done:   Q = </a:t>
            </a:r>
            <a:r>
              <a:rPr lang="en-US" dirty="0">
                <a:sym typeface="Symbol"/>
              </a:rPr>
              <a:t>U</a:t>
            </a:r>
            <a:r>
              <a:rPr lang="en-US" dirty="0"/>
              <a:t> + W</a:t>
            </a:r>
          </a:p>
        </p:txBody>
      </p:sp>
    </p:spTree>
    <p:extLst>
      <p:ext uri="{BB962C8B-B14F-4D97-AF65-F5344CB8AC3E}">
        <p14:creationId xmlns:p14="http://schemas.microsoft.com/office/powerpoint/2010/main" val="263238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838200"/>
          </a:xfrm>
        </p:spPr>
        <p:txBody>
          <a:bodyPr/>
          <a:lstStyle/>
          <a:p>
            <a:r>
              <a:rPr lang="en-US" dirty="0"/>
              <a:t>1</a:t>
            </a:r>
            <a:r>
              <a:rPr lang="en-US" baseline="30000" dirty="0"/>
              <a:t>st</a:t>
            </a:r>
            <a:r>
              <a:rPr lang="en-US" dirty="0"/>
              <a:t> Law of Thermodynamics</a:t>
            </a:r>
          </a:p>
        </p:txBody>
      </p:sp>
      <p:sp>
        <p:nvSpPr>
          <p:cNvPr id="3" name="Content Placeholder 2"/>
          <p:cNvSpPr>
            <a:spLocks noGrp="1"/>
          </p:cNvSpPr>
          <p:nvPr>
            <p:ph idx="1"/>
          </p:nvPr>
        </p:nvSpPr>
        <p:spPr>
          <a:xfrm>
            <a:off x="1828800" y="838200"/>
            <a:ext cx="8229600" cy="4983163"/>
          </a:xfrm>
        </p:spPr>
        <p:txBody>
          <a:bodyPr/>
          <a:lstStyle/>
          <a:p>
            <a:r>
              <a:rPr lang="en-US" dirty="0"/>
              <a:t>Heat can change the internal [thermal] energy, or do work, or both.</a:t>
            </a:r>
          </a:p>
          <a:p>
            <a:pPr lvl="1"/>
            <a:r>
              <a:rPr lang="en-US" dirty="0"/>
              <a:t>Demo: liquid nitrogen + balloons.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r>
              <a:rPr lang="en-US" sz="2000" dirty="0"/>
              <a:t>http://www.youtube.com/watch?v=JtDwV51Wh78</a:t>
            </a:r>
          </a:p>
          <a:p>
            <a:pPr lvl="1"/>
            <a:endParaRPr lang="en-US" dirty="0"/>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260" t="17508" r="58654" b="49249"/>
          <a:stretch/>
        </p:blipFill>
        <p:spPr bwMode="auto">
          <a:xfrm>
            <a:off x="2418127" y="1887523"/>
            <a:ext cx="3466442" cy="258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a:t>
            </a:r>
          </a:p>
        </p:txBody>
      </p:sp>
      <p:sp>
        <p:nvSpPr>
          <p:cNvPr id="9" name="Content Placeholder 8"/>
          <p:cNvSpPr>
            <a:spLocks noGrp="1"/>
          </p:cNvSpPr>
          <p:nvPr>
            <p:ph idx="1"/>
          </p:nvPr>
        </p:nvSpPr>
        <p:spPr>
          <a:xfrm>
            <a:off x="880844" y="1853754"/>
            <a:ext cx="10528184" cy="3450613"/>
          </a:xfrm>
        </p:spPr>
        <p:txBody>
          <a:bodyPr/>
          <a:lstStyle/>
          <a:p>
            <a:pPr marL="0" indent="0">
              <a:buNone/>
            </a:pPr>
            <a:r>
              <a:rPr lang="en-US" sz="2400" dirty="0"/>
              <a:t>One gallon of gas is equivalent to about 130MJ. A car engine burns a gallon of gas with 20% efficiency. What are the values of Q, </a:t>
            </a:r>
            <a:r>
              <a:rPr lang="en-US" sz="2400" dirty="0">
                <a:sym typeface="Symbol"/>
              </a:rPr>
              <a:t></a:t>
            </a:r>
            <a:r>
              <a:rPr lang="en-US" sz="2400" dirty="0"/>
              <a:t>E, and W? (Heat, change in thermal energy, work done by the engine)</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163623" y="3453827"/>
            <a:ext cx="3352800" cy="2133600"/>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2986883451"/>
              </p:ext>
            </p:extLst>
          </p:nvPr>
        </p:nvGraphicFramePr>
        <p:xfrm>
          <a:off x="8077200" y="3113431"/>
          <a:ext cx="3663950" cy="2940050"/>
        </p:xfrm>
        <a:graphic>
          <a:graphicData uri="http://schemas.openxmlformats.org/presentationml/2006/ole">
            <mc:AlternateContent xmlns:mc="http://schemas.openxmlformats.org/markup-compatibility/2006">
              <mc:Choice xmlns:v="urn:schemas-microsoft-com:vml" Requires="v">
                <p:oleObj name="Equation" r:id="rId3" imgW="1930320" imgH="1549080" progId="Equation.3">
                  <p:embed/>
                </p:oleObj>
              </mc:Choice>
              <mc:Fallback>
                <p:oleObj name="Equation" r:id="rId3" imgW="1930320" imgH="1549080"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113431"/>
                        <a:ext cx="3663950" cy="294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ounded Rectangle 9"/>
          <p:cNvSpPr/>
          <p:nvPr/>
        </p:nvSpPr>
        <p:spPr>
          <a:xfrm>
            <a:off x="8077200" y="3550538"/>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980727" y="5684365"/>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152077" y="4330127"/>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16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dkoon\AppData\Local\Microsoft\Windows\Temporary Internet Files\Content.IE5\NQZBHOMU\MC900070966[1].wmf"/>
          <p:cNvPicPr>
            <a:picLocks noChangeAspect="1" noChangeArrowheads="1"/>
          </p:cNvPicPr>
          <p:nvPr/>
        </p:nvPicPr>
        <p:blipFill>
          <a:blip r:embed="rId2" cstate="print"/>
          <a:srcRect/>
          <a:stretch>
            <a:fillRect/>
          </a:stretch>
        </p:blipFill>
        <p:spPr bwMode="auto">
          <a:xfrm>
            <a:off x="7967050" y="2362200"/>
            <a:ext cx="2700950" cy="2103422"/>
          </a:xfrm>
          <a:prstGeom prst="rect">
            <a:avLst/>
          </a:prstGeom>
          <a:noFill/>
        </p:spPr>
      </p:pic>
      <p:sp>
        <p:nvSpPr>
          <p:cNvPr id="2" name="Title 1"/>
          <p:cNvSpPr>
            <a:spLocks noGrp="1"/>
          </p:cNvSpPr>
          <p:nvPr>
            <p:ph type="title"/>
          </p:nvPr>
        </p:nvSpPr>
        <p:spPr/>
        <p:txBody>
          <a:bodyPr/>
          <a:lstStyle/>
          <a:p>
            <a:r>
              <a:rPr lang="en-US" dirty="0"/>
              <a:t>1</a:t>
            </a:r>
            <a:r>
              <a:rPr lang="en-US" baseline="30000" dirty="0"/>
              <a:t>st</a:t>
            </a:r>
            <a:r>
              <a:rPr lang="en-US" dirty="0"/>
              <a:t> Law of Thermodynamics</a:t>
            </a:r>
          </a:p>
        </p:txBody>
      </p:sp>
      <p:sp>
        <p:nvSpPr>
          <p:cNvPr id="3" name="Content Placeholder 2"/>
          <p:cNvSpPr>
            <a:spLocks noGrp="1"/>
          </p:cNvSpPr>
          <p:nvPr>
            <p:ph idx="1"/>
          </p:nvPr>
        </p:nvSpPr>
        <p:spPr/>
        <p:txBody>
          <a:bodyPr>
            <a:normAutofit/>
          </a:bodyPr>
          <a:lstStyle/>
          <a:p>
            <a:pPr marL="0">
              <a:buNone/>
            </a:pPr>
            <a:r>
              <a:rPr lang="en-US" sz="3100" dirty="0"/>
              <a:t>Balloon at liquid nitrogen T expands. The gas is warmer (</a:t>
            </a:r>
            <a:r>
              <a:rPr lang="en-US" sz="3100" dirty="0">
                <a:sym typeface="Symbol"/>
              </a:rPr>
              <a:t></a:t>
            </a:r>
            <a:r>
              <a:rPr lang="en-US" sz="3100" dirty="0"/>
              <a:t>E) and it pushes against its surroundings (W=</a:t>
            </a:r>
            <a:r>
              <a:rPr lang="en-US" sz="3100" dirty="0" err="1"/>
              <a:t>Fd</a:t>
            </a:r>
            <a:r>
              <a:rPr lang="en-US" sz="3100" dirty="0"/>
              <a:t>)</a:t>
            </a:r>
            <a:endParaRPr lang="en-US" dirty="0"/>
          </a:p>
          <a:p>
            <a:pPr marL="0">
              <a:buNone/>
            </a:pPr>
            <a:r>
              <a:rPr lang="en-US" sz="2800" dirty="0"/>
              <a:t>But what is a change in internal energy?</a:t>
            </a:r>
          </a:p>
          <a:p>
            <a:pPr marL="0">
              <a:buNone/>
            </a:pPr>
            <a:r>
              <a:rPr lang="en-US" sz="2800" dirty="0"/>
              <a:t>  (a) you can raise the temperature </a:t>
            </a:r>
          </a:p>
          <a:p>
            <a:pPr marL="0">
              <a:buNone/>
            </a:pPr>
            <a:r>
              <a:rPr lang="en-US" sz="2800" dirty="0"/>
              <a:t>  (b) but you can also change the phase of the material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Energy</a:t>
            </a:r>
          </a:p>
        </p:txBody>
      </p:sp>
      <p:sp>
        <p:nvSpPr>
          <p:cNvPr id="3" name="Content Placeholder 2"/>
          <p:cNvSpPr>
            <a:spLocks noGrp="1"/>
          </p:cNvSpPr>
          <p:nvPr>
            <p:ph idx="1"/>
          </p:nvPr>
        </p:nvSpPr>
        <p:spPr/>
        <p:txBody>
          <a:bodyPr/>
          <a:lstStyle/>
          <a:p>
            <a:pPr marL="0">
              <a:buNone/>
            </a:pPr>
            <a:r>
              <a:rPr lang="en-US" dirty="0" err="1"/>
              <a:t>Calorimetry</a:t>
            </a:r>
            <a:r>
              <a:rPr lang="en-US" dirty="0"/>
              <a:t> – the study of changes in internal energy due to movement of heat.</a:t>
            </a:r>
          </a:p>
          <a:p>
            <a:pPr marL="0">
              <a:buNone/>
            </a:pPr>
            <a:endParaRPr lang="en-US" dirty="0"/>
          </a:p>
          <a:p>
            <a:pPr marL="0" algn="ctr">
              <a:buNone/>
            </a:pPr>
            <a:r>
              <a:rPr lang="en-US" dirty="0"/>
              <a:t>or.... </a:t>
            </a:r>
          </a:p>
          <a:p>
            <a:pPr marL="0">
              <a:buNone/>
            </a:pPr>
            <a:r>
              <a:rPr lang="en-US" dirty="0"/>
              <a:t>just how much does the temperature rise (or how much of the ice melts) when I add heat?</a:t>
            </a:r>
          </a:p>
          <a:p>
            <a:pPr marL="0">
              <a:buNone/>
            </a:pPr>
            <a:endParaRPr lang="en-US" dirty="0"/>
          </a:p>
          <a:p>
            <a:endParaRPr lang="en-US" dirty="0"/>
          </a:p>
        </p:txBody>
      </p:sp>
      <p:pic>
        <p:nvPicPr>
          <p:cNvPr id="2049" name="Picture 1" descr="C:\Users\dkoon\AppData\Local\Microsoft\Windows\Temporary Internet Files\Content.IE5\YU4HGJ49\MC900264390[1].wmf"/>
          <p:cNvPicPr>
            <a:picLocks noChangeAspect="1" noChangeArrowheads="1"/>
          </p:cNvPicPr>
          <p:nvPr/>
        </p:nvPicPr>
        <p:blipFill>
          <a:blip r:embed="rId2" cstate="print"/>
          <a:srcRect/>
          <a:stretch>
            <a:fillRect/>
          </a:stretch>
        </p:blipFill>
        <p:spPr bwMode="auto">
          <a:xfrm>
            <a:off x="2362201" y="4876800"/>
            <a:ext cx="2073859" cy="1725500"/>
          </a:xfrm>
          <a:prstGeom prst="rect">
            <a:avLst/>
          </a:prstGeom>
          <a:noFill/>
        </p:spPr>
      </p:pic>
      <p:pic>
        <p:nvPicPr>
          <p:cNvPr id="2050" name="Picture 2" descr="C:\Users\dkoon\AppData\Local\Microsoft\Windows\Temporary Internet Files\Content.IE5\7A3Z5MZX\MC900237297[1].wmf"/>
          <p:cNvPicPr>
            <a:picLocks noChangeAspect="1" noChangeArrowheads="1"/>
          </p:cNvPicPr>
          <p:nvPr/>
        </p:nvPicPr>
        <p:blipFill>
          <a:blip r:embed="rId3" cstate="print"/>
          <a:srcRect/>
          <a:stretch>
            <a:fillRect/>
          </a:stretch>
        </p:blipFill>
        <p:spPr bwMode="auto">
          <a:xfrm>
            <a:off x="8229601" y="4419600"/>
            <a:ext cx="1833327" cy="2266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C914-BDAC-4A91-A632-EBA9BB4344B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EA13B560-2A89-4FB4-BD55-9C1248C3F2BD}"/>
              </a:ext>
            </a:extLst>
          </p:cNvPr>
          <p:cNvSpPr>
            <a:spLocks noGrp="1"/>
          </p:cNvSpPr>
          <p:nvPr>
            <p:ph idx="1"/>
          </p:nvPr>
        </p:nvSpPr>
        <p:spPr>
          <a:xfrm>
            <a:off x="671119" y="2015732"/>
            <a:ext cx="11048301" cy="3450613"/>
          </a:xfrm>
        </p:spPr>
        <p:txBody>
          <a:bodyPr>
            <a:noAutofit/>
          </a:bodyPr>
          <a:lstStyle/>
          <a:p>
            <a:pPr>
              <a:spcBef>
                <a:spcPts val="600"/>
              </a:spcBef>
              <a:spcAft>
                <a:spcPts val="600"/>
              </a:spcAft>
            </a:pPr>
            <a:r>
              <a:rPr lang="en-US" sz="2400" dirty="0"/>
              <a:t>Approximately one-quarter of the energy used in the United States goes into the heating and cooling of buildings.</a:t>
            </a:r>
          </a:p>
          <a:p>
            <a:pPr>
              <a:spcBef>
                <a:spcPts val="600"/>
              </a:spcBef>
              <a:spcAft>
                <a:spcPts val="600"/>
              </a:spcAft>
            </a:pPr>
            <a:r>
              <a:rPr lang="en-US" sz="2400" dirty="0"/>
              <a:t>In the residential sector, more than 50% of this energy is used for space heating and cooling.</a:t>
            </a:r>
          </a:p>
          <a:p>
            <a:pPr>
              <a:spcBef>
                <a:spcPts val="600"/>
              </a:spcBef>
              <a:spcAft>
                <a:spcPts val="600"/>
              </a:spcAft>
            </a:pPr>
            <a:r>
              <a:rPr lang="en-US" sz="2400" dirty="0"/>
              <a:t>Commercial and Residential buildings account for 76% of the electricity used in the United States and 40% of all U.S. energy use.</a:t>
            </a:r>
          </a:p>
          <a:p>
            <a:pPr>
              <a:spcBef>
                <a:spcPts val="600"/>
              </a:spcBef>
              <a:spcAft>
                <a:spcPts val="600"/>
              </a:spcAft>
            </a:pPr>
            <a:r>
              <a:rPr lang="en-US" sz="2400" dirty="0"/>
              <a:t>In 2020, electricity use in buildings resulted in more than 1600 Million Metric Tons (</a:t>
            </a:r>
            <a:r>
              <a:rPr lang="en-US" sz="2400" dirty="0" err="1"/>
              <a:t>MmT</a:t>
            </a:r>
            <a:r>
              <a:rPr lang="en-US" sz="2400" dirty="0"/>
              <a:t>) of CO</a:t>
            </a:r>
            <a:r>
              <a:rPr lang="en-US" sz="2400" baseline="-25000" dirty="0"/>
              <a:t>2</a:t>
            </a:r>
            <a:r>
              <a:rPr lang="en-US" sz="2400" dirty="0"/>
              <a:t> emissions.</a:t>
            </a:r>
          </a:p>
        </p:txBody>
      </p:sp>
    </p:spTree>
    <p:extLst>
      <p:ext uri="{BB962C8B-B14F-4D97-AF65-F5344CB8AC3E}">
        <p14:creationId xmlns:p14="http://schemas.microsoft.com/office/powerpoint/2010/main" val="38875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743408" y="1329136"/>
            <a:ext cx="11019616" cy="4830763"/>
          </a:xfrm>
        </p:spPr>
        <p:txBody>
          <a:bodyPr/>
          <a:lstStyle/>
          <a:p>
            <a:pPr>
              <a:buNone/>
            </a:pPr>
            <a:r>
              <a:rPr lang="en-US" sz="2800" dirty="0"/>
              <a:t>Heat is</a:t>
            </a:r>
          </a:p>
          <a:p>
            <a:pPr marL="457200" indent="-457200">
              <a:buFont typeface="+mj-lt"/>
              <a:buAutoNum type="alphaLcParenR"/>
            </a:pPr>
            <a:r>
              <a:rPr lang="en-US" sz="2800" dirty="0"/>
              <a:t>energy that can be transferred by virtue of a temperature difference.</a:t>
            </a:r>
          </a:p>
          <a:p>
            <a:pPr marL="457200" indent="-457200">
              <a:buFont typeface="+mj-lt"/>
              <a:buAutoNum type="alphaLcParenR"/>
            </a:pPr>
            <a:r>
              <a:rPr lang="en-US" sz="2800" dirty="0"/>
              <a:t>measured with thermometers.</a:t>
            </a:r>
          </a:p>
          <a:p>
            <a:pPr marL="457200" indent="-457200">
              <a:buFont typeface="+mj-lt"/>
              <a:buAutoNum type="alphaLcParenR"/>
            </a:pPr>
            <a:r>
              <a:rPr lang="en-US" sz="2800" dirty="0"/>
              <a:t>completely absent from the environment on a very cold winter day.</a:t>
            </a:r>
          </a:p>
          <a:p>
            <a:pPr marL="457200" indent="-457200">
              <a:buFont typeface="+mj-lt"/>
              <a:buAutoNum type="alphaLcParenR"/>
            </a:pPr>
            <a:r>
              <a:rPr lang="en-US" sz="2800" dirty="0"/>
              <a:t>another word for temperature.</a:t>
            </a:r>
          </a:p>
          <a:p>
            <a:pPr marL="457200" indent="-457200">
              <a:buFont typeface="+mj-lt"/>
              <a:buAutoNum type="alphaLcParenR"/>
            </a:pPr>
            <a:r>
              <a:rPr lang="en-US" sz="2800" dirty="0"/>
              <a:t>a conceptual idea that is quantified by </a:t>
            </a:r>
            <a:r>
              <a:rPr lang="en-US" sz="2800" dirty="0" err="1"/>
              <a:t>Kelvins</a:t>
            </a:r>
            <a:r>
              <a:rPr lang="en-US" sz="28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Internal energy: raising temperature</a:t>
            </a:r>
          </a:p>
        </p:txBody>
      </p:sp>
      <p:sp>
        <p:nvSpPr>
          <p:cNvPr id="3" name="Content Placeholder 2"/>
          <p:cNvSpPr>
            <a:spLocks noGrp="1"/>
          </p:cNvSpPr>
          <p:nvPr>
            <p:ph idx="1"/>
          </p:nvPr>
        </p:nvSpPr>
        <p:spPr/>
        <p:txBody>
          <a:bodyPr>
            <a:normAutofit fontScale="92500" lnSpcReduction="20000"/>
          </a:bodyPr>
          <a:lstStyle/>
          <a:p>
            <a:pPr>
              <a:buNone/>
            </a:pPr>
            <a:r>
              <a:rPr lang="en-US" dirty="0"/>
              <a:t>Heat added to an object</a:t>
            </a:r>
          </a:p>
          <a:p>
            <a:pPr>
              <a:buNone/>
            </a:pPr>
            <a:r>
              <a:rPr lang="en-US" dirty="0"/>
              <a:t>can raise T.</a:t>
            </a:r>
          </a:p>
          <a:p>
            <a:pPr>
              <a:buNone/>
            </a:pPr>
            <a:endParaRPr lang="en-US" dirty="0"/>
          </a:p>
          <a:p>
            <a:pPr>
              <a:buNone/>
            </a:pPr>
            <a:endParaRPr lang="en-US" dirty="0"/>
          </a:p>
          <a:p>
            <a:pPr>
              <a:buNone/>
            </a:pPr>
            <a:r>
              <a:rPr lang="en-US" dirty="0"/>
              <a:t>Q = heat (energy)</a:t>
            </a:r>
          </a:p>
          <a:p>
            <a:pPr>
              <a:buNone/>
            </a:pPr>
            <a:r>
              <a:rPr lang="en-US" dirty="0"/>
              <a:t>m = mass of object</a:t>
            </a:r>
          </a:p>
          <a:p>
            <a:pPr>
              <a:buNone/>
            </a:pPr>
            <a:r>
              <a:rPr lang="en-US" dirty="0"/>
              <a:t>c = specific heat of object</a:t>
            </a:r>
          </a:p>
          <a:p>
            <a:pPr>
              <a:buNone/>
            </a:pPr>
            <a:r>
              <a:rPr lang="en-US" dirty="0">
                <a:sym typeface="Symbol"/>
              </a:rPr>
              <a:t>T = change in object’s temperature</a:t>
            </a:r>
            <a:endParaRPr lang="en-US" dirty="0"/>
          </a:p>
        </p:txBody>
      </p:sp>
      <p:pic>
        <p:nvPicPr>
          <p:cNvPr id="1027" name="Picture 3" descr="C:\Users\dkoon\AppData\Local\Microsoft\Windows\Temporary Internet Files\Content.IE5\NQZBHOMU\MC900112302[1].wmf"/>
          <p:cNvPicPr>
            <a:picLocks noChangeAspect="1" noChangeArrowheads="1"/>
          </p:cNvPicPr>
          <p:nvPr/>
        </p:nvPicPr>
        <p:blipFill>
          <a:blip r:embed="rId2" cstate="print"/>
          <a:srcRect/>
          <a:stretch>
            <a:fillRect/>
          </a:stretch>
        </p:blipFill>
        <p:spPr bwMode="auto">
          <a:xfrm>
            <a:off x="8877038" y="2440498"/>
            <a:ext cx="3468761" cy="2220621"/>
          </a:xfrm>
          <a:prstGeom prst="rect">
            <a:avLst/>
          </a:prstGeom>
          <a:noFill/>
        </p:spPr>
      </p:pic>
      <p:graphicFrame>
        <p:nvGraphicFramePr>
          <p:cNvPr id="8" name="Object 7"/>
          <p:cNvGraphicFramePr>
            <a:graphicFrameLocks noChangeAspect="1"/>
          </p:cNvGraphicFramePr>
          <p:nvPr>
            <p:extLst>
              <p:ext uri="{D42A27DB-BD31-4B8C-83A1-F6EECF244321}">
                <p14:modId xmlns:p14="http://schemas.microsoft.com/office/powerpoint/2010/main" val="68952594"/>
              </p:ext>
            </p:extLst>
          </p:nvPr>
        </p:nvGraphicFramePr>
        <p:xfrm>
          <a:off x="1556857" y="2763408"/>
          <a:ext cx="2657475" cy="787400"/>
        </p:xfrm>
        <a:graphic>
          <a:graphicData uri="http://schemas.openxmlformats.org/presentationml/2006/ole">
            <mc:AlternateContent xmlns:mc="http://schemas.openxmlformats.org/markup-compatibility/2006">
              <mc:Choice xmlns:v="urn:schemas-microsoft-com:vml" Requires="v">
                <p:oleObj name="Equation" r:id="rId3" imgW="685800" imgH="203200" progId="Equation.3">
                  <p:embed/>
                </p:oleObj>
              </mc:Choice>
              <mc:Fallback>
                <p:oleObj name="Equation" r:id="rId3" imgW="685800" imgH="203200" progId="Equation.3">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857" y="2763408"/>
                        <a:ext cx="265747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2" descr="Table_19_01">
            <a:extLst>
              <a:ext uri="{FF2B5EF4-FFF2-40B4-BE49-F238E27FC236}">
                <a16:creationId xmlns:a16="http://schemas.microsoft.com/office/drawing/2014/main" id="{B89A8908-439F-4AF6-A2EB-DE6D2715B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469"/>
          <a:stretch>
            <a:fillRect/>
          </a:stretch>
        </p:blipFill>
        <p:spPr bwMode="auto">
          <a:xfrm>
            <a:off x="5999964" y="1549204"/>
            <a:ext cx="2869035" cy="4180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11" name="Content Placeholder 10"/>
          <p:cNvSpPr>
            <a:spLocks noGrp="1"/>
          </p:cNvSpPr>
          <p:nvPr>
            <p:ph idx="1"/>
          </p:nvPr>
        </p:nvSpPr>
        <p:spPr>
          <a:xfrm>
            <a:off x="864066" y="1600201"/>
            <a:ext cx="9499134" cy="3962400"/>
          </a:xfrm>
        </p:spPr>
        <p:txBody>
          <a:bodyPr>
            <a:normAutofit/>
          </a:bodyPr>
          <a:lstStyle/>
          <a:p>
            <a:pPr>
              <a:buNone/>
            </a:pPr>
            <a:r>
              <a:rPr lang="en-US" dirty="0"/>
              <a:t> </a:t>
            </a:r>
          </a:p>
          <a:p>
            <a:pPr>
              <a:buNone/>
            </a:pPr>
            <a:endParaRPr lang="en-US" dirty="0"/>
          </a:p>
          <a:p>
            <a:pPr>
              <a:buNone/>
            </a:pPr>
            <a:r>
              <a:rPr lang="en-US" dirty="0"/>
              <a:t>The specific </a:t>
            </a:r>
            <a:r>
              <a:rPr lang="en-US" dirty="0" err="1"/>
              <a:t>heat,c</a:t>
            </a:r>
            <a:r>
              <a:rPr lang="en-US" dirty="0"/>
              <a:t>, is characteristic of the material. </a:t>
            </a:r>
          </a:p>
          <a:p>
            <a:pPr>
              <a:buNone/>
            </a:pPr>
            <a:endParaRPr lang="en-US" dirty="0"/>
          </a:p>
          <a:p>
            <a:pPr>
              <a:buNone/>
            </a:pPr>
            <a:r>
              <a:rPr lang="en-US" dirty="0"/>
              <a:t>(liquid) water: c = 1 calorie / g / </a:t>
            </a:r>
            <a:r>
              <a:rPr lang="en-US" dirty="0">
                <a:sym typeface="Symbol"/>
              </a:rPr>
              <a:t>C </a:t>
            </a:r>
          </a:p>
          <a:p>
            <a:pPr>
              <a:buNone/>
            </a:pPr>
            <a:r>
              <a:rPr lang="en-US" dirty="0">
                <a:sym typeface="Symbol"/>
              </a:rPr>
              <a:t>                         = 4186J / kg/C</a:t>
            </a:r>
          </a:p>
          <a:p>
            <a:pPr>
              <a:buNone/>
            </a:pPr>
            <a:r>
              <a:rPr lang="en-US" dirty="0">
                <a:sym typeface="Symbol"/>
              </a:rPr>
              <a:t>	 		         = 1 Btu / lb* / F</a:t>
            </a:r>
            <a:r>
              <a:rPr lang="en-US" dirty="0"/>
              <a:t>   </a:t>
            </a:r>
          </a:p>
          <a:p>
            <a:pPr>
              <a:buNone/>
            </a:pPr>
            <a:r>
              <a:rPr lang="en-US" sz="1800" dirty="0"/>
              <a:t>*Pounds are </a:t>
            </a:r>
            <a:r>
              <a:rPr lang="en-US" sz="1800" i="1" dirty="0"/>
              <a:t>not </a:t>
            </a:r>
            <a:r>
              <a:rPr lang="en-US" sz="1800" dirty="0"/>
              <a:t>units of mass.</a:t>
            </a:r>
          </a:p>
        </p:txBody>
      </p:sp>
      <p:graphicFrame>
        <p:nvGraphicFramePr>
          <p:cNvPr id="34818" name="Object 2"/>
          <p:cNvGraphicFramePr>
            <a:graphicFrameLocks noChangeAspect="1"/>
          </p:cNvGraphicFramePr>
          <p:nvPr/>
        </p:nvGraphicFramePr>
        <p:xfrm>
          <a:off x="4648201" y="457200"/>
          <a:ext cx="2657475" cy="787400"/>
        </p:xfrm>
        <a:graphic>
          <a:graphicData uri="http://schemas.openxmlformats.org/presentationml/2006/ole">
            <mc:AlternateContent xmlns:mc="http://schemas.openxmlformats.org/markup-compatibility/2006">
              <mc:Choice xmlns:v="urn:schemas-microsoft-com:vml" Requires="v">
                <p:oleObj name="Equation" r:id="rId2" imgW="685800" imgH="203200" progId="Equation.3">
                  <p:embed/>
                </p:oleObj>
              </mc:Choice>
              <mc:Fallback>
                <p:oleObj name="Equation" r:id="rId2" imgW="685800" imgH="203200" progId="Equation.3">
                  <p:embed/>
                  <p:pic>
                    <p:nvPicPr>
                      <p:cNvPr id="348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457200"/>
                        <a:ext cx="265747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823" name="Picture 7"/>
          <p:cNvPicPr>
            <a:picLocks noChangeAspect="1" noChangeArrowheads="1"/>
          </p:cNvPicPr>
          <p:nvPr/>
        </p:nvPicPr>
        <p:blipFill>
          <a:blip r:embed="rId4" cstate="print"/>
          <a:srcRect/>
          <a:stretch>
            <a:fillRect/>
          </a:stretch>
        </p:blipFill>
        <p:spPr bwMode="auto">
          <a:xfrm>
            <a:off x="6253216" y="2057401"/>
            <a:ext cx="5772539" cy="304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idx="4294967295"/>
          </p:nvPr>
        </p:nvSpPr>
        <p:spPr>
          <a:xfrm>
            <a:off x="1524000" y="0"/>
            <a:ext cx="8229600" cy="847725"/>
          </a:xfrm>
        </p:spPr>
        <p:txBody>
          <a:bodyPr/>
          <a:lstStyle/>
          <a:p>
            <a:pPr eaLnBrk="1" hangingPunct="1"/>
            <a:r>
              <a:rPr lang="en-US" altLang="en-US" sz="4400" dirty="0"/>
              <a:t>Specific Heat</a:t>
            </a:r>
          </a:p>
        </p:txBody>
      </p:sp>
      <p:sp>
        <p:nvSpPr>
          <p:cNvPr id="73731" name="Text Box 5"/>
          <p:cNvSpPr txBox="1">
            <a:spLocks noChangeArrowheads="1"/>
          </p:cNvSpPr>
          <p:nvPr/>
        </p:nvSpPr>
        <p:spPr bwMode="auto">
          <a:xfrm>
            <a:off x="2252663" y="979488"/>
            <a:ext cx="7981906"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342900" marR="0" lvl="0" indent="-34290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effectLst/>
                <a:uLnTx/>
                <a:uFillTx/>
                <a:latin typeface="+mn-lt"/>
                <a:ea typeface="MS PGothic" panose="020B0600070205080204" pitchFamily="34" charset="-128"/>
                <a:cs typeface="Arial" panose="020B0604020202020204" pitchFamily="34" charset="0"/>
              </a:rPr>
              <a:t>Problem</a:t>
            </a:r>
            <a:r>
              <a:rPr kumimoji="0" lang="en-US" altLang="en-US" sz="2800" i="0" u="none" strike="noStrike" kern="1200" cap="none" spc="0" normalizeH="0" baseline="0" noProof="0" dirty="0">
                <a:ln>
                  <a:noFill/>
                </a:ln>
                <a:effectLst/>
                <a:uLnTx/>
                <a:uFillTx/>
                <a:latin typeface="+mn-lt"/>
                <a:ea typeface="MS PGothic" panose="020B0600070205080204" pitchFamily="34" charset="-128"/>
                <a:cs typeface="Arial" panose="020B0604020202020204" pitchFamily="34" charset="0"/>
              </a:rPr>
              <a:t>: How heat transferred depends on specific heat.</a:t>
            </a:r>
          </a:p>
          <a:p>
            <a:pPr marL="342900" marR="0" lvl="0" indent="-342900" algn="l" defTabSz="457200" rtl="0" eaLnBrk="1" fontAlgn="base" latinLnBrk="0" hangingPunct="1">
              <a:lnSpc>
                <a:spcPct val="100000"/>
              </a:lnSpc>
              <a:spcBef>
                <a:spcPct val="50000"/>
              </a:spcBef>
              <a:spcAft>
                <a:spcPct val="0"/>
              </a:spcAft>
              <a:buClrTx/>
              <a:buSzTx/>
              <a:buFontTx/>
              <a:buAutoNum type="alphaLcParenBoth"/>
              <a:tabLst/>
              <a:defRPr/>
            </a:pPr>
            <a:r>
              <a:rPr kumimoji="0" lang="en-US" altLang="en-US" sz="2800" i="0" u="none" strike="noStrike" kern="1200" cap="none" spc="0" normalizeH="0" baseline="0" noProof="0" dirty="0">
                <a:ln>
                  <a:noFill/>
                </a:ln>
                <a:effectLst/>
                <a:uLnTx/>
                <a:uFillTx/>
                <a:latin typeface="+mn-lt"/>
                <a:ea typeface="MS PGothic" panose="020B0600070205080204" pitchFamily="34" charset="-128"/>
                <a:cs typeface="Arial" panose="020B0604020202020204" pitchFamily="34" charset="0"/>
              </a:rPr>
              <a:t> How much heat input is needed to raise the temperature of an empty 20-kg vat made of iron from 10°C to 90°C? </a:t>
            </a:r>
          </a:p>
          <a:p>
            <a:pPr marL="342900" marR="0" lvl="0" indent="-342900" algn="l" defTabSz="457200" rtl="0" eaLnBrk="1" fontAlgn="base" latinLnBrk="0" hangingPunct="1">
              <a:lnSpc>
                <a:spcPct val="100000"/>
              </a:lnSpc>
              <a:spcBef>
                <a:spcPct val="50000"/>
              </a:spcBef>
              <a:spcAft>
                <a:spcPct val="0"/>
              </a:spcAft>
              <a:buClrTx/>
              <a:buSzTx/>
              <a:buFontTx/>
              <a:buNone/>
              <a:tabLst/>
              <a:defRPr/>
            </a:pPr>
            <a:r>
              <a:rPr kumimoji="0" lang="en-US" altLang="en-US" sz="2800" i="0" u="none" strike="noStrike" kern="1200" cap="none" spc="0" normalizeH="0" baseline="0" noProof="0" dirty="0">
                <a:ln>
                  <a:noFill/>
                </a:ln>
                <a:effectLst/>
                <a:uLnTx/>
                <a:uFillTx/>
                <a:latin typeface="+mn-lt"/>
                <a:ea typeface="MS PGothic" panose="020B0600070205080204" pitchFamily="34" charset="-128"/>
                <a:cs typeface="Arial" panose="020B0604020202020204" pitchFamily="34" charset="0"/>
              </a:rPr>
              <a:t>(b) What if the vat is filled with 20 kg of water?</a:t>
            </a:r>
          </a:p>
        </p:txBody>
      </p:sp>
    </p:spTree>
    <p:extLst>
      <p:ext uri="{BB962C8B-B14F-4D97-AF65-F5344CB8AC3E}">
        <p14:creationId xmlns:p14="http://schemas.microsoft.com/office/powerpoint/2010/main" val="3032531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1828800" y="950913"/>
            <a:ext cx="9044247" cy="265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Closed system</a:t>
            </a:r>
            <a:r>
              <a:rPr kumimoji="0" lang="en-US" altLang="en-US" sz="2800" b="1" i="0" u="none"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no mass</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enters or leaves, but energy may be exchanged</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Open system</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mass may transfer as well</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Isolated system</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closed system in which </a:t>
            </a:r>
            <a:r>
              <a:rPr kumimoji="0" lang="en-US" altLang="en-US" sz="2800" b="1" i="0" u="sng"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no energy</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in any form is transferred</a:t>
            </a:r>
          </a:p>
        </p:txBody>
      </p:sp>
      <p:sp>
        <p:nvSpPr>
          <p:cNvPr id="75779" name="Text Box 4"/>
          <p:cNvSpPr txBox="1">
            <a:spLocks noChangeArrowheads="1"/>
          </p:cNvSpPr>
          <p:nvPr/>
        </p:nvSpPr>
        <p:spPr bwMode="auto">
          <a:xfrm>
            <a:off x="1524001" y="3970338"/>
            <a:ext cx="91440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FF0000"/>
                </a:solidFill>
                <a:effectLst/>
                <a:uLnTx/>
                <a:uFillTx/>
                <a:latin typeface="+mn-lt"/>
                <a:ea typeface="MS PGothic" panose="020B0600070205080204" pitchFamily="34" charset="-128"/>
                <a:cs typeface="Arial" panose="020B0604020202020204" pitchFamily="34" charset="0"/>
              </a:rPr>
              <a:t>For an isolated system,</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energy out of one part = energy into another part,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or: 		     </a:t>
            </a:r>
            <a:r>
              <a:rPr kumimoji="0" lang="en-US" altLang="en-US" sz="2800" b="1" i="0" u="none" strike="noStrike" kern="1200" cap="none" spc="0" normalizeH="0" baseline="0" noProof="0" dirty="0">
                <a:ln>
                  <a:noFill/>
                </a:ln>
                <a:solidFill>
                  <a:srgbClr val="FF0000"/>
                </a:solidFill>
                <a:effectLst/>
                <a:uLnTx/>
                <a:uFillTx/>
                <a:latin typeface="+mn-lt"/>
                <a:ea typeface="MS PGothic" panose="020B0600070205080204" pitchFamily="34" charset="-128"/>
                <a:cs typeface="Arial" panose="020B0604020202020204" pitchFamily="34" charset="0"/>
              </a:rPr>
              <a:t>heat lost = heat gained</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a:t>
            </a:r>
          </a:p>
        </p:txBody>
      </p:sp>
      <p:sp>
        <p:nvSpPr>
          <p:cNvPr id="75780" name="Rectangle 5"/>
          <p:cNvSpPr>
            <a:spLocks noGrp="1" noChangeArrowheads="1"/>
          </p:cNvSpPr>
          <p:nvPr>
            <p:ph type="title" idx="4294967295"/>
          </p:nvPr>
        </p:nvSpPr>
        <p:spPr>
          <a:xfrm>
            <a:off x="1524000" y="0"/>
            <a:ext cx="8686800" cy="847725"/>
          </a:xfrm>
        </p:spPr>
        <p:txBody>
          <a:bodyPr>
            <a:normAutofit/>
          </a:bodyPr>
          <a:lstStyle/>
          <a:p>
            <a:pPr eaLnBrk="1" hangingPunct="1"/>
            <a:r>
              <a:rPr lang="en-US" altLang="en-US" sz="4000" dirty="0">
                <a:latin typeface="+mn-lt"/>
              </a:rPr>
              <a:t>Calorimetry</a:t>
            </a:r>
            <a:r>
              <a:rPr lang="en-US" altLang="en-US" sz="4000" dirty="0">
                <a:latin typeface="+mn-lt"/>
                <a:cs typeface="Arial" panose="020B0604020202020204" pitchFamily="34" charset="0"/>
              </a:rPr>
              <a:t>—</a:t>
            </a:r>
            <a:r>
              <a:rPr lang="en-US" altLang="en-US" sz="4000" dirty="0">
                <a:latin typeface="+mn-lt"/>
              </a:rPr>
              <a:t>Solving Problems</a:t>
            </a:r>
          </a:p>
        </p:txBody>
      </p:sp>
    </p:spTree>
    <p:extLst>
      <p:ext uri="{BB962C8B-B14F-4D97-AF65-F5344CB8AC3E}">
        <p14:creationId xmlns:p14="http://schemas.microsoft.com/office/powerpoint/2010/main" val="2035687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images.fanpop.com/images/image_uploads/in-the-mud-calvin--26-hobbes-318677_1024_768.jpg"/>
          <p:cNvPicPr>
            <a:picLocks noChangeAspect="1" noChangeArrowheads="1"/>
          </p:cNvPicPr>
          <p:nvPr/>
        </p:nvPicPr>
        <p:blipFill>
          <a:blip r:embed="rId2" cstate="print">
            <a:lum bright="45000" contrast="-74000"/>
          </a:blip>
          <a:srcRect/>
          <a:stretch>
            <a:fillRect/>
          </a:stretch>
        </p:blipFill>
        <p:spPr bwMode="auto">
          <a:xfrm>
            <a:off x="1655816" y="209725"/>
            <a:ext cx="9194800" cy="6896100"/>
          </a:xfrm>
          <a:prstGeom prst="rect">
            <a:avLst/>
          </a:prstGeom>
          <a:noFill/>
        </p:spPr>
      </p:pic>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796955" y="1568742"/>
            <a:ext cx="10402348" cy="3897604"/>
          </a:xfrm>
        </p:spPr>
        <p:txBody>
          <a:bodyPr>
            <a:normAutofit lnSpcReduction="10000"/>
          </a:bodyPr>
          <a:lstStyle/>
          <a:p>
            <a:pPr>
              <a:buNone/>
            </a:pPr>
            <a:r>
              <a:rPr lang="en-US" sz="2400" dirty="0"/>
              <a:t>Water has a higher specific heat than soil. If you add equal amounts of thermal energy to equal masses of water and soil, then</a:t>
            </a:r>
          </a:p>
          <a:p>
            <a:pPr marL="457200" indent="-457200">
              <a:buFont typeface="+mj-lt"/>
              <a:buAutoNum type="alphaLcParenR"/>
            </a:pPr>
            <a:r>
              <a:rPr lang="en-US" sz="2400" dirty="0"/>
              <a:t>the soil will undergo the greater temperature change.</a:t>
            </a:r>
          </a:p>
          <a:p>
            <a:pPr marL="457200" indent="-457200">
              <a:buFont typeface="+mj-lt"/>
              <a:buAutoNum type="alphaLcParenR"/>
            </a:pPr>
            <a:r>
              <a:rPr lang="en-US" sz="2400" dirty="0"/>
              <a:t>the water will undergo the greater temperature change.</a:t>
            </a:r>
          </a:p>
          <a:p>
            <a:pPr marL="457200" indent="-457200">
              <a:buFont typeface="+mj-lt"/>
              <a:buAutoNum type="alphaLcParenR"/>
            </a:pPr>
            <a:r>
              <a:rPr lang="en-US" sz="2400" dirty="0"/>
              <a:t>the temperature change for water and soil will be the same. Specific heat has nothing to do with temperature changes.</a:t>
            </a:r>
          </a:p>
          <a:p>
            <a:pPr marL="457200" indent="-457200">
              <a:buFont typeface="+mj-lt"/>
              <a:buAutoNum type="alphaLcParenR"/>
            </a:pPr>
            <a:r>
              <a:rPr lang="en-US" sz="2400" dirty="0"/>
              <a:t>it is impossible to tell which undergoes the greater temperature change. Specific heat has nothing to do with temperature changes.</a:t>
            </a:r>
          </a:p>
          <a:p>
            <a:pPr marL="0" indent="0">
              <a:buNone/>
            </a:pP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1524000" y="228600"/>
            <a:ext cx="8229600" cy="847725"/>
          </a:xfrm>
        </p:spPr>
        <p:txBody>
          <a:bodyPr>
            <a:normAutofit/>
          </a:bodyPr>
          <a:lstStyle/>
          <a:p>
            <a:r>
              <a:rPr lang="en-US" altLang="en-US" sz="4400" dirty="0">
                <a:latin typeface="+mn-lt"/>
              </a:rPr>
              <a:t>Problem</a:t>
            </a:r>
          </a:p>
        </p:txBody>
      </p:sp>
      <p:sp>
        <p:nvSpPr>
          <p:cNvPr id="78851" name="Content Placeholder 2"/>
          <p:cNvSpPr>
            <a:spLocks noGrp="1"/>
          </p:cNvSpPr>
          <p:nvPr>
            <p:ph idx="4294967295"/>
          </p:nvPr>
        </p:nvSpPr>
        <p:spPr>
          <a:xfrm>
            <a:off x="928688" y="1497013"/>
            <a:ext cx="10044112" cy="4525962"/>
          </a:xfrm>
        </p:spPr>
        <p:txBody>
          <a:bodyPr/>
          <a:lstStyle/>
          <a:p>
            <a:pPr marL="0" indent="0" algn="just">
              <a:lnSpc>
                <a:spcPct val="150000"/>
              </a:lnSpc>
              <a:spcBef>
                <a:spcPts val="200"/>
              </a:spcBef>
              <a:buFont typeface="Wingdings 2" panose="05020102010507070707" pitchFamily="18" charset="2"/>
              <a:buNone/>
              <a:tabLst>
                <a:tab pos="228600" algn="dec"/>
              </a:tabLst>
            </a:pPr>
            <a:r>
              <a:rPr lang="en-US" altLang="en-US" sz="3200" dirty="0">
                <a:solidFill>
                  <a:srgbClr val="002060"/>
                </a:solidFill>
                <a:cs typeface="Times New Roman" panose="02020603050405020304" pitchFamily="18" charset="0"/>
              </a:rPr>
              <a:t>When a 290-g piece of iron at 180°C is placed in a 95-g aluminum calorimeter cup containing 250 g of glycerin at 10°C, the final temperature is observed to be 38°C. ­Estimate the specific heat of glycerin.</a:t>
            </a:r>
          </a:p>
          <a:p>
            <a:pPr marL="0" indent="0">
              <a:tabLst>
                <a:tab pos="228600" algn="dec"/>
              </a:tabLst>
            </a:pPr>
            <a:endParaRPr lang="en-US" altLang="en-US"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2892213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240506" y="1047634"/>
            <a:ext cx="11710987"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457200" marR="0" lvl="0" indent="-457200" algn="l" defTabSz="4572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Energy is required for a material to change </a:t>
            </a:r>
            <a:r>
              <a:rPr kumimoji="0" lang="en-US" altLang="en-US" sz="2400" b="1" i="0" u="none"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phase</a:t>
            </a:r>
            <a:r>
              <a:rPr kumimoji="0" lang="en-US" altLang="en-US" sz="24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even though its </a:t>
            </a:r>
            <a:r>
              <a:rPr kumimoji="0" lang="en-US" altLang="en-US" sz="2400" b="1" i="0" u="none"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temperature</a:t>
            </a:r>
            <a:r>
              <a:rPr kumimoji="0" lang="en-US" altLang="en-US" sz="24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is not changing.</a:t>
            </a:r>
          </a:p>
          <a:p>
            <a:pPr marL="457200" marR="0" lvl="0" indent="-457200" algn="l" defTabSz="4572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sng" strike="noStrike" kern="1200" cap="none" spc="0" normalizeH="0" baseline="0" noProof="0" dirty="0">
                <a:ln>
                  <a:noFill/>
                </a:ln>
                <a:solidFill>
                  <a:srgbClr val="FF0000"/>
                </a:solidFill>
                <a:effectLst/>
                <a:uLnTx/>
                <a:uFillTx/>
                <a:latin typeface="+mn-lt"/>
                <a:ea typeface="MS PGothic" panose="020B0600070205080204" pitchFamily="34" charset="-128"/>
                <a:cs typeface="Arial" panose="020B0604020202020204" pitchFamily="34" charset="0"/>
              </a:rPr>
              <a:t>Latent heat is the heat (energy) </a:t>
            </a:r>
            <a:r>
              <a:rPr kumimoji="0" lang="en-US" altLang="en-US" sz="24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required to change 1kg of substance from solid to liquid </a:t>
            </a:r>
          </a:p>
        </p:txBody>
      </p:sp>
      <p:sp>
        <p:nvSpPr>
          <p:cNvPr id="81923" name="Rectangle 6"/>
          <p:cNvSpPr>
            <a:spLocks noGrp="1" noChangeArrowheads="1"/>
          </p:cNvSpPr>
          <p:nvPr>
            <p:ph type="title" idx="4294967295"/>
          </p:nvPr>
        </p:nvSpPr>
        <p:spPr>
          <a:xfrm>
            <a:off x="1636713" y="322263"/>
            <a:ext cx="8229600" cy="847725"/>
          </a:xfrm>
        </p:spPr>
        <p:txBody>
          <a:bodyPr/>
          <a:lstStyle/>
          <a:p>
            <a:pPr eaLnBrk="1" hangingPunct="1"/>
            <a:r>
              <a:rPr lang="en-US" altLang="en-US" sz="4400" dirty="0">
                <a:latin typeface="+mn-lt"/>
              </a:rPr>
              <a:t>Latent Heat</a:t>
            </a:r>
          </a:p>
        </p:txBody>
      </p:sp>
      <p:pic>
        <p:nvPicPr>
          <p:cNvPr id="81924" name="Picture 8" descr="Figure_19_05"/>
          <p:cNvPicPr>
            <a:picLocks noChangeAspect="1" noChangeArrowheads="1"/>
          </p:cNvPicPr>
          <p:nvPr/>
        </p:nvPicPr>
        <p:blipFill>
          <a:blip r:embed="rId3">
            <a:extLst>
              <a:ext uri="{28A0092B-C50C-407E-A947-70E740481C1C}">
                <a14:useLocalDpi xmlns:a14="http://schemas.microsoft.com/office/drawing/2010/main" val="0"/>
              </a:ext>
            </a:extLst>
          </a:blip>
          <a:srcRect b="3618"/>
          <a:stretch>
            <a:fillRect/>
          </a:stretch>
        </p:blipFill>
        <p:spPr bwMode="auto">
          <a:xfrm>
            <a:off x="1652588" y="2801822"/>
            <a:ext cx="8213725"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216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1090570" y="1752600"/>
            <a:ext cx="9040856" cy="95410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The </a:t>
            </a:r>
            <a:r>
              <a:rPr kumimoji="0" lang="en-US" altLang="en-US" sz="2800" b="1" i="0" u="none"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total</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heat required for a phase change depends on the total </a:t>
            </a:r>
            <a:r>
              <a:rPr kumimoji="0" lang="en-US" altLang="en-US" sz="2800" b="1" i="0" u="none"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mass</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and the </a:t>
            </a:r>
            <a:r>
              <a:rPr kumimoji="0" lang="en-US" altLang="en-US" sz="2800" b="1" i="0" u="none" strike="noStrike" kern="1200" cap="none" spc="0" normalizeH="0" baseline="0" noProof="0" dirty="0">
                <a:ln>
                  <a:noFill/>
                </a:ln>
                <a:solidFill>
                  <a:srgbClr val="000000"/>
                </a:solidFill>
                <a:effectLst/>
                <a:uLnTx/>
                <a:uFillTx/>
                <a:latin typeface="+mn-lt"/>
                <a:ea typeface="MS PGothic" panose="020B0600070205080204" pitchFamily="34" charset="-128"/>
                <a:cs typeface="Arial" panose="020B0604020202020204" pitchFamily="34" charset="0"/>
              </a:rPr>
              <a:t>latent heat</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a:t>
            </a:r>
          </a:p>
        </p:txBody>
      </p:sp>
      <p:sp>
        <p:nvSpPr>
          <p:cNvPr id="83971" name="Rectangle 7"/>
          <p:cNvSpPr>
            <a:spLocks noGrp="1" noChangeArrowheads="1"/>
          </p:cNvSpPr>
          <p:nvPr>
            <p:ph type="title" idx="4294967295"/>
          </p:nvPr>
        </p:nvSpPr>
        <p:spPr>
          <a:xfrm>
            <a:off x="1558925" y="474663"/>
            <a:ext cx="8229600" cy="847725"/>
          </a:xfrm>
        </p:spPr>
        <p:txBody>
          <a:bodyPr/>
          <a:lstStyle/>
          <a:p>
            <a:pPr eaLnBrk="1" hangingPunct="1"/>
            <a:r>
              <a:rPr lang="en-US" altLang="en-US" sz="4800" dirty="0">
                <a:latin typeface="+mn-lt"/>
              </a:rPr>
              <a:t>Latent Heat</a:t>
            </a:r>
          </a:p>
        </p:txBody>
      </p:sp>
      <p:pic>
        <p:nvPicPr>
          <p:cNvPr id="50181" name="Picture 11"/>
          <p:cNvPicPr>
            <a:picLocks noChangeAspect="1" noChangeArrowheads="1"/>
          </p:cNvPicPr>
          <p:nvPr/>
        </p:nvPicPr>
        <p:blipFill>
          <a:blip r:embed="rId3"/>
          <a:srcRect/>
          <a:stretch>
            <a:fillRect/>
          </a:stretch>
        </p:blipFill>
        <p:spPr bwMode="auto">
          <a:xfrm>
            <a:off x="3822700" y="3463925"/>
            <a:ext cx="4546600" cy="1349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32464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796953" y="835025"/>
            <a:ext cx="11065079" cy="20320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Heat of </a:t>
            </a:r>
            <a:r>
              <a:rPr kumimoji="0" lang="en-US" altLang="en-US" sz="2800" b="1" i="0" u="none" strike="noStrike" kern="1200" cap="none" spc="0" normalizeH="0" baseline="0" noProof="0" dirty="0">
                <a:ln>
                  <a:noFill/>
                </a:ln>
                <a:solidFill>
                  <a:srgbClr val="FF0000"/>
                </a:solidFill>
                <a:effectLst/>
                <a:uLnTx/>
                <a:uFillTx/>
                <a:latin typeface="+mn-lt"/>
                <a:ea typeface="MS PGothic" panose="020B0600070205080204" pitchFamily="34" charset="-128"/>
                <a:cs typeface="Arial" panose="020B0604020202020204" pitchFamily="34" charset="0"/>
              </a:rPr>
              <a:t>fusion</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a:t>
            </a:r>
            <a:r>
              <a:rPr kumimoji="0" lang="en-US" altLang="en-US" sz="2800" b="1" i="1" u="none" strike="noStrike" kern="1200" cap="none" spc="0" normalizeH="0" baseline="0" noProof="0" dirty="0">
                <a:ln>
                  <a:noFill/>
                </a:ln>
                <a:solidFill>
                  <a:srgbClr val="FF0000"/>
                </a:solidFill>
                <a:effectLst/>
                <a:uLnTx/>
                <a:uFillTx/>
                <a:latin typeface="+mn-lt"/>
                <a:ea typeface="MS PGothic" panose="020B0600070205080204" pitchFamily="34" charset="-128"/>
                <a:cs typeface="Arial" panose="020B0604020202020204" pitchFamily="34" charset="0"/>
              </a:rPr>
              <a:t>L</a:t>
            </a:r>
            <a:r>
              <a:rPr kumimoji="0" lang="en-US" altLang="en-US" sz="2800" b="1" i="0" u="none" strike="noStrike" kern="1200" cap="none" spc="0" normalizeH="0" baseline="-25000" noProof="0" dirty="0">
                <a:ln>
                  <a:noFill/>
                </a:ln>
                <a:solidFill>
                  <a:srgbClr val="FF0000"/>
                </a:solidFill>
                <a:effectLst/>
                <a:uLnTx/>
                <a:uFillTx/>
                <a:latin typeface="+mn-lt"/>
                <a:ea typeface="MS PGothic" panose="020B0600070205080204" pitchFamily="34" charset="-128"/>
                <a:cs typeface="Arial" panose="020B0604020202020204" pitchFamily="34" charset="0"/>
              </a:rPr>
              <a:t>F</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heat required to change 1.0 kg of material from </a:t>
            </a:r>
            <a:r>
              <a:rPr kumimoji="0" lang="en-US" altLang="en-US" sz="2800" b="1" i="0" u="none" strike="noStrike" kern="1200" cap="none" spc="0" normalizeH="0" baseline="0" noProof="0" dirty="0">
                <a:ln>
                  <a:noFill/>
                </a:ln>
                <a:solidFill>
                  <a:srgbClr val="FF0000"/>
                </a:solidFill>
                <a:effectLst/>
                <a:uLnTx/>
                <a:uFillTx/>
                <a:latin typeface="+mn-lt"/>
                <a:ea typeface="MS PGothic" panose="020B0600070205080204" pitchFamily="34" charset="-128"/>
                <a:cs typeface="Arial" panose="020B0604020202020204" pitchFamily="34" charset="0"/>
              </a:rPr>
              <a:t>solid to liquid</a:t>
            </a:r>
          </a:p>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Heat of </a:t>
            </a:r>
            <a:r>
              <a:rPr kumimoji="0" lang="en-US" altLang="en-US" sz="2800" b="1" i="0" u="none" strike="noStrike" kern="1200" cap="none" spc="0" normalizeH="0" baseline="0" noProof="0" dirty="0">
                <a:ln>
                  <a:noFill/>
                </a:ln>
                <a:solidFill>
                  <a:srgbClr val="FF0000"/>
                </a:solidFill>
                <a:effectLst/>
                <a:uLnTx/>
                <a:uFillTx/>
                <a:latin typeface="+mn-lt"/>
                <a:ea typeface="MS PGothic" panose="020B0600070205080204" pitchFamily="34" charset="-128"/>
                <a:cs typeface="Arial" panose="020B0604020202020204" pitchFamily="34" charset="0"/>
              </a:rPr>
              <a:t>vaporization</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a:t>
            </a:r>
            <a:r>
              <a:rPr kumimoji="0" lang="en-US" altLang="en-US" sz="2800" b="1" i="1" u="none" strike="noStrike" kern="1200" cap="none" spc="0" normalizeH="0" baseline="0" noProof="0" dirty="0">
                <a:ln>
                  <a:noFill/>
                </a:ln>
                <a:solidFill>
                  <a:srgbClr val="FF0000"/>
                </a:solidFill>
                <a:effectLst/>
                <a:uLnTx/>
                <a:uFillTx/>
                <a:latin typeface="+mn-lt"/>
                <a:ea typeface="MS PGothic" panose="020B0600070205080204" pitchFamily="34" charset="-128"/>
                <a:cs typeface="Arial" panose="020B0604020202020204" pitchFamily="34" charset="0"/>
              </a:rPr>
              <a:t>L</a:t>
            </a:r>
            <a:r>
              <a:rPr kumimoji="0" lang="en-US" altLang="en-US" sz="2800" b="1" i="0" u="none" strike="noStrike" kern="1200" cap="none" spc="0" normalizeH="0" baseline="-25000" noProof="0" dirty="0">
                <a:ln>
                  <a:noFill/>
                </a:ln>
                <a:solidFill>
                  <a:srgbClr val="FF0000"/>
                </a:solidFill>
                <a:effectLst/>
                <a:uLnTx/>
                <a:uFillTx/>
                <a:latin typeface="+mn-lt"/>
                <a:ea typeface="MS PGothic" panose="020B0600070205080204" pitchFamily="34" charset="-128"/>
                <a:cs typeface="Arial" panose="020B0604020202020204" pitchFamily="34" charset="0"/>
              </a:rPr>
              <a:t>V</a:t>
            </a:r>
            <a:r>
              <a:rPr kumimoji="0" lang="en-US" altLang="en-US" sz="2800" b="1" i="0" u="none" strike="noStrike" kern="1200" cap="none" spc="0" normalizeH="0" baseline="0" noProof="0" dirty="0">
                <a:ln>
                  <a:noFill/>
                </a:ln>
                <a:solidFill>
                  <a:srgbClr val="333399"/>
                </a:solidFill>
                <a:effectLst/>
                <a:uLnTx/>
                <a:uFillTx/>
                <a:latin typeface="+mn-lt"/>
                <a:ea typeface="MS PGothic" panose="020B0600070205080204" pitchFamily="34" charset="-128"/>
                <a:cs typeface="Arial" panose="020B0604020202020204" pitchFamily="34" charset="0"/>
              </a:rPr>
              <a:t>: heat required to change 1.0 kg of material from </a:t>
            </a:r>
            <a:r>
              <a:rPr kumimoji="0" lang="en-US" altLang="en-US" sz="2800" b="1" i="0" u="none" strike="noStrike" kern="1200" cap="none" spc="0" normalizeH="0" baseline="0" noProof="0" dirty="0">
                <a:ln>
                  <a:noFill/>
                </a:ln>
                <a:solidFill>
                  <a:srgbClr val="FF0000"/>
                </a:solidFill>
                <a:effectLst/>
                <a:uLnTx/>
                <a:uFillTx/>
                <a:latin typeface="+mn-lt"/>
                <a:ea typeface="MS PGothic" panose="020B0600070205080204" pitchFamily="34" charset="-128"/>
                <a:cs typeface="Arial" panose="020B0604020202020204" pitchFamily="34" charset="0"/>
              </a:rPr>
              <a:t>liquid to vapor</a:t>
            </a:r>
          </a:p>
        </p:txBody>
      </p:sp>
      <p:sp>
        <p:nvSpPr>
          <p:cNvPr id="86019" name="Rectangle 6"/>
          <p:cNvSpPr>
            <a:spLocks noGrp="1" noChangeArrowheads="1"/>
          </p:cNvSpPr>
          <p:nvPr>
            <p:ph type="title" idx="4294967295"/>
          </p:nvPr>
        </p:nvSpPr>
        <p:spPr>
          <a:xfrm>
            <a:off x="1524000" y="0"/>
            <a:ext cx="8229600" cy="847725"/>
          </a:xfrm>
        </p:spPr>
        <p:txBody>
          <a:bodyPr/>
          <a:lstStyle/>
          <a:p>
            <a:pPr eaLnBrk="1" hangingPunct="1"/>
            <a:r>
              <a:rPr lang="en-US" altLang="en-US" sz="4400" dirty="0">
                <a:latin typeface="+mn-lt"/>
              </a:rPr>
              <a:t>Latent Heat</a:t>
            </a:r>
          </a:p>
        </p:txBody>
      </p:sp>
      <p:pic>
        <p:nvPicPr>
          <p:cNvPr id="86020" name="Picture 8" descr="Table_19_02"/>
          <p:cNvPicPr>
            <a:picLocks noChangeAspect="1" noChangeArrowheads="1"/>
          </p:cNvPicPr>
          <p:nvPr/>
        </p:nvPicPr>
        <p:blipFill>
          <a:blip r:embed="rId2">
            <a:extLst>
              <a:ext uri="{28A0092B-C50C-407E-A947-70E740481C1C}">
                <a14:useLocalDpi xmlns:a14="http://schemas.microsoft.com/office/drawing/2010/main" val="0"/>
              </a:ext>
            </a:extLst>
          </a:blip>
          <a:srcRect b="4222"/>
          <a:stretch>
            <a:fillRect/>
          </a:stretch>
        </p:blipFill>
        <p:spPr bwMode="auto">
          <a:xfrm>
            <a:off x="1984375" y="2857500"/>
            <a:ext cx="8272463" cy="381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94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koon\AppData\Local\Microsoft\Windows\Temporary Internet Files\Content.IE5\70JEF0S6\MC900319396[1].wmf"/>
          <p:cNvPicPr>
            <a:picLocks noChangeAspect="1" noChangeArrowheads="1"/>
          </p:cNvPicPr>
          <p:nvPr/>
        </p:nvPicPr>
        <p:blipFill>
          <a:blip r:embed="rId2" cstate="print">
            <a:lum bright="24000" contrast="-50000"/>
          </a:blip>
          <a:srcRect/>
          <a:stretch>
            <a:fillRect/>
          </a:stretch>
        </p:blipFill>
        <p:spPr bwMode="auto">
          <a:xfrm>
            <a:off x="1524001" y="2895600"/>
            <a:ext cx="2952961" cy="1600200"/>
          </a:xfrm>
          <a:prstGeom prst="rect">
            <a:avLst/>
          </a:prstGeom>
          <a:noFill/>
        </p:spPr>
      </p:pic>
      <p:sp>
        <p:nvSpPr>
          <p:cNvPr id="2" name="Title 1"/>
          <p:cNvSpPr>
            <a:spLocks noGrp="1"/>
          </p:cNvSpPr>
          <p:nvPr>
            <p:ph type="title"/>
          </p:nvPr>
        </p:nvSpPr>
        <p:spPr>
          <a:xfrm>
            <a:off x="1981200" y="274638"/>
            <a:ext cx="8229600" cy="792162"/>
          </a:xfrm>
        </p:spPr>
        <p:txBody>
          <a:bodyPr/>
          <a:lstStyle/>
          <a:p>
            <a:r>
              <a:rPr lang="en-US" dirty="0"/>
              <a:t>Thermodynamics: motivation</a:t>
            </a:r>
          </a:p>
        </p:txBody>
      </p:sp>
      <p:pic>
        <p:nvPicPr>
          <p:cNvPr id="1027" name="Picture 3" descr="C:\Users\dkoon\AppData\Local\Microsoft\Windows\Temporary Internet Files\Content.IE5\EV476IXQ\MC900037195[1].wmf"/>
          <p:cNvPicPr>
            <a:picLocks noChangeAspect="1" noChangeArrowheads="1"/>
          </p:cNvPicPr>
          <p:nvPr/>
        </p:nvPicPr>
        <p:blipFill>
          <a:blip r:embed="rId3" cstate="print">
            <a:lum bright="18000" contrast="-83000"/>
          </a:blip>
          <a:srcRect/>
          <a:stretch>
            <a:fillRect/>
          </a:stretch>
        </p:blipFill>
        <p:spPr bwMode="auto">
          <a:xfrm>
            <a:off x="8962643" y="2608976"/>
            <a:ext cx="2118156" cy="2214694"/>
          </a:xfrm>
          <a:prstGeom prst="rect">
            <a:avLst/>
          </a:prstGeom>
          <a:noFill/>
        </p:spPr>
      </p:pic>
      <p:sp>
        <p:nvSpPr>
          <p:cNvPr id="3" name="Content Placeholder 2"/>
          <p:cNvSpPr>
            <a:spLocks noGrp="1"/>
          </p:cNvSpPr>
          <p:nvPr>
            <p:ph idx="1"/>
          </p:nvPr>
        </p:nvSpPr>
        <p:spPr>
          <a:xfrm>
            <a:off x="360727" y="1371602"/>
            <a:ext cx="9850073" cy="4408414"/>
          </a:xfrm>
        </p:spPr>
        <p:txBody>
          <a:bodyPr>
            <a:normAutofit fontScale="92500" lnSpcReduction="20000"/>
          </a:bodyPr>
          <a:lstStyle/>
          <a:p>
            <a:pPr>
              <a:buNone/>
            </a:pPr>
            <a:r>
              <a:rPr lang="en-US" sz="2400" dirty="0"/>
              <a:t>Heat plays major role in the three major consumption sectors:</a:t>
            </a:r>
          </a:p>
          <a:p>
            <a:pPr marL="514350" indent="-514350">
              <a:buFont typeface="+mj-lt"/>
              <a:buAutoNum type="alphaLcParenR"/>
            </a:pPr>
            <a:r>
              <a:rPr lang="en-US" sz="2400" dirty="0"/>
              <a:t>Industrial</a:t>
            </a:r>
          </a:p>
          <a:p>
            <a:pPr marL="514350" indent="-514350">
              <a:buFont typeface="+mj-lt"/>
              <a:buAutoNum type="alphaLcParenR"/>
            </a:pPr>
            <a:r>
              <a:rPr lang="en-US" sz="2400" dirty="0"/>
              <a:t>Transportation </a:t>
            </a:r>
          </a:p>
          <a:p>
            <a:pPr marL="914400" lvl="1" indent="-514350"/>
            <a:r>
              <a:rPr lang="en-US" sz="2400" dirty="0"/>
              <a:t>Internal combustion engines </a:t>
            </a:r>
            <a:r>
              <a:rPr lang="en-US" sz="2400" dirty="0">
                <a:sym typeface="Symbol"/>
              </a:rPr>
              <a:t> 100%</a:t>
            </a:r>
            <a:endParaRPr lang="en-US" sz="2400" dirty="0"/>
          </a:p>
          <a:p>
            <a:pPr marL="514350" indent="-514350">
              <a:buFont typeface="+mj-lt"/>
              <a:buAutoNum type="alphaLcParenR"/>
            </a:pPr>
            <a:r>
              <a:rPr lang="en-US" sz="2400" dirty="0"/>
              <a:t>Residential /Commercial</a:t>
            </a:r>
          </a:p>
          <a:p>
            <a:pPr marL="914400" lvl="1" indent="-514350"/>
            <a:r>
              <a:rPr lang="en-US" sz="2400" dirty="0"/>
              <a:t>Space heating 		51%</a:t>
            </a:r>
          </a:p>
          <a:p>
            <a:pPr marL="914400" lvl="1" indent="-514350"/>
            <a:r>
              <a:rPr lang="en-US" sz="2400" dirty="0"/>
              <a:t>Hot water heating 	18%</a:t>
            </a:r>
          </a:p>
          <a:p>
            <a:pPr marL="914400" lvl="1" indent="-514350"/>
            <a:r>
              <a:rPr lang="en-US" sz="2400" dirty="0"/>
              <a:t>Cooling: 			  5%</a:t>
            </a:r>
          </a:p>
          <a:p>
            <a:pPr>
              <a:buNone/>
            </a:pPr>
            <a:r>
              <a:rPr lang="en-US" sz="2400" dirty="0"/>
              <a:t>		(51%+18%+5%=74% of Res/Comm.)</a:t>
            </a:r>
          </a:p>
          <a:p>
            <a:pPr>
              <a:buNone/>
            </a:pP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1157681" y="1139825"/>
            <a:ext cx="10100345" cy="332398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mj-lt"/>
                <a:ea typeface="MS PGothic" panose="020B0600070205080204" pitchFamily="34" charset="-128"/>
                <a:cs typeface="Arial" panose="020B0604020202020204" pitchFamily="34" charset="0"/>
              </a:rPr>
              <a:t>The </a:t>
            </a:r>
            <a:r>
              <a:rPr kumimoji="0" lang="en-US" altLang="en-US" sz="2800" b="1" i="0" u="none" strike="noStrike" kern="1200" cap="none" spc="0" normalizeH="0" baseline="0" noProof="0" dirty="0">
                <a:ln>
                  <a:noFill/>
                </a:ln>
                <a:solidFill>
                  <a:srgbClr val="FF0000"/>
                </a:solidFill>
                <a:effectLst/>
                <a:uLnTx/>
                <a:uFillTx/>
                <a:latin typeface="+mj-lt"/>
                <a:ea typeface="MS PGothic" panose="020B0600070205080204" pitchFamily="34" charset="-128"/>
                <a:cs typeface="Arial" panose="020B0604020202020204" pitchFamily="34" charset="0"/>
              </a:rPr>
              <a:t>latent heat of vaporization </a:t>
            </a:r>
            <a:r>
              <a:rPr kumimoji="0" lang="en-US" altLang="en-US" sz="2800" b="1" i="0" u="none" strike="noStrike" kern="1200" cap="none" spc="0" normalizeH="0" baseline="0" noProof="0" dirty="0">
                <a:ln>
                  <a:noFill/>
                </a:ln>
                <a:solidFill>
                  <a:srgbClr val="333399"/>
                </a:solidFill>
                <a:effectLst/>
                <a:uLnTx/>
                <a:uFillTx/>
                <a:latin typeface="+mj-lt"/>
                <a:ea typeface="MS PGothic" panose="020B0600070205080204" pitchFamily="34" charset="-128"/>
                <a:cs typeface="Arial" panose="020B0604020202020204" pitchFamily="34" charset="0"/>
              </a:rPr>
              <a:t>is relevant for </a:t>
            </a:r>
            <a:r>
              <a:rPr kumimoji="0" lang="en-US" altLang="en-US" sz="2800" b="1" i="0" u="none" strike="noStrike" kern="1200" cap="none" spc="0" normalizeH="0" baseline="0" noProof="0" dirty="0">
                <a:ln>
                  <a:noFill/>
                </a:ln>
                <a:solidFill>
                  <a:srgbClr val="FF0000"/>
                </a:solidFill>
                <a:effectLst/>
                <a:uLnTx/>
                <a:uFillTx/>
                <a:latin typeface="+mj-lt"/>
                <a:ea typeface="MS PGothic" panose="020B0600070205080204" pitchFamily="34" charset="-128"/>
                <a:cs typeface="Arial" panose="020B0604020202020204" pitchFamily="34" charset="0"/>
              </a:rPr>
              <a:t>evaporation</a:t>
            </a:r>
            <a:r>
              <a:rPr kumimoji="0" lang="en-US" altLang="en-US" sz="2800" b="1" i="0" u="none" strike="noStrike" kern="1200" cap="none" spc="0" normalizeH="0" baseline="0" noProof="0" dirty="0">
                <a:ln>
                  <a:noFill/>
                </a:ln>
                <a:solidFill>
                  <a:srgbClr val="333399"/>
                </a:solidFill>
                <a:effectLst/>
                <a:uLnTx/>
                <a:uFillTx/>
                <a:latin typeface="+mj-lt"/>
                <a:ea typeface="MS PGothic" panose="020B0600070205080204" pitchFamily="34" charset="-128"/>
                <a:cs typeface="Arial" panose="020B0604020202020204" pitchFamily="34" charset="0"/>
              </a:rPr>
              <a:t> as well as </a:t>
            </a:r>
            <a:r>
              <a:rPr kumimoji="0" lang="en-US" altLang="en-US" sz="2800" b="1" i="0" u="none" strike="noStrike" kern="1200" cap="none" spc="0" normalizeH="0" baseline="0" noProof="0" dirty="0">
                <a:ln>
                  <a:noFill/>
                </a:ln>
                <a:solidFill>
                  <a:srgbClr val="FF0000"/>
                </a:solidFill>
                <a:effectLst/>
                <a:uLnTx/>
                <a:uFillTx/>
                <a:latin typeface="+mj-lt"/>
                <a:ea typeface="MS PGothic" panose="020B0600070205080204" pitchFamily="34" charset="-128"/>
                <a:cs typeface="Arial" panose="020B0604020202020204" pitchFamily="34" charset="0"/>
              </a:rPr>
              <a:t>boiling</a:t>
            </a:r>
            <a:r>
              <a:rPr kumimoji="0" lang="en-US" altLang="en-US" sz="2800" b="1" i="0" u="none" strike="noStrike" kern="1200" cap="none" spc="0" normalizeH="0" baseline="0" noProof="0" dirty="0">
                <a:ln>
                  <a:noFill/>
                </a:ln>
                <a:solidFill>
                  <a:srgbClr val="333399"/>
                </a:solidFill>
                <a:effectLst/>
                <a:uLnTx/>
                <a:uFillTx/>
                <a:latin typeface="+mj-lt"/>
                <a:ea typeface="MS PGothic" panose="020B0600070205080204" pitchFamily="34" charset="-128"/>
                <a:cs typeface="Arial" panose="020B0604020202020204" pitchFamily="34" charset="0"/>
              </a:rPr>
              <a:t>. The heat of vaporization of water rises slightly as the temperature decreases.</a:t>
            </a:r>
          </a:p>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FF0000"/>
                </a:solidFill>
                <a:effectLst/>
                <a:uLnTx/>
                <a:uFillTx/>
                <a:latin typeface="+mj-lt"/>
                <a:ea typeface="MS PGothic" panose="020B0600070205080204" pitchFamily="34" charset="-128"/>
                <a:cs typeface="Arial" panose="020B0604020202020204" pitchFamily="34" charset="0"/>
              </a:rPr>
              <a:t>On a molecular level</a:t>
            </a:r>
            <a:r>
              <a:rPr kumimoji="0" lang="en-US" altLang="en-US" sz="2800" b="1" i="0" u="none" strike="noStrike" kern="1200" cap="none" spc="0" normalizeH="0" baseline="0" noProof="0" dirty="0">
                <a:ln>
                  <a:noFill/>
                </a:ln>
                <a:solidFill>
                  <a:srgbClr val="333399"/>
                </a:solidFill>
                <a:effectLst/>
                <a:uLnTx/>
                <a:uFillTx/>
                <a:latin typeface="+mj-lt"/>
                <a:ea typeface="MS PGothic" panose="020B0600070205080204" pitchFamily="34" charset="-128"/>
                <a:cs typeface="Arial" panose="020B0604020202020204" pitchFamily="34" charset="0"/>
              </a:rPr>
              <a:t>, </a:t>
            </a:r>
            <a:r>
              <a:rPr kumimoji="0" lang="en-US" altLang="en-US" sz="2800" b="1" i="0" u="sng" strike="noStrike" kern="1200" cap="none" spc="0" normalizeH="0" baseline="0" noProof="0" dirty="0">
                <a:ln>
                  <a:noFill/>
                </a:ln>
                <a:solidFill>
                  <a:srgbClr val="333399"/>
                </a:solidFill>
                <a:effectLst/>
                <a:uLnTx/>
                <a:uFillTx/>
                <a:latin typeface="+mj-lt"/>
                <a:ea typeface="MS PGothic" panose="020B0600070205080204" pitchFamily="34" charset="-128"/>
                <a:cs typeface="Arial" panose="020B0604020202020204" pitchFamily="34" charset="0"/>
              </a:rPr>
              <a:t>the heat added during a change of state does not increase the </a:t>
            </a:r>
            <a:r>
              <a:rPr kumimoji="0" lang="en-US" altLang="en-US" sz="2800" b="1" i="0" u="sng" strike="noStrike" kern="1200" cap="none" spc="0" normalizeH="0" baseline="0" noProof="0" dirty="0">
                <a:ln>
                  <a:noFill/>
                </a:ln>
                <a:solidFill>
                  <a:srgbClr val="FF0000"/>
                </a:solidFill>
                <a:effectLst/>
                <a:uLnTx/>
                <a:uFillTx/>
                <a:latin typeface="+mj-lt"/>
                <a:ea typeface="MS PGothic" panose="020B0600070205080204" pitchFamily="34" charset="-128"/>
                <a:cs typeface="Arial" panose="020B0604020202020204" pitchFamily="34" charset="0"/>
              </a:rPr>
              <a:t>kinetic energy</a:t>
            </a:r>
            <a:r>
              <a:rPr kumimoji="0" lang="en-US" altLang="en-US" sz="2800" b="1" i="0" u="sng" strike="noStrike" kern="1200" cap="none" spc="0" normalizeH="0" baseline="0" noProof="0" dirty="0">
                <a:ln>
                  <a:noFill/>
                </a:ln>
                <a:solidFill>
                  <a:srgbClr val="333399"/>
                </a:solidFill>
                <a:effectLst/>
                <a:uLnTx/>
                <a:uFillTx/>
                <a:latin typeface="+mj-lt"/>
                <a:ea typeface="MS PGothic" panose="020B0600070205080204" pitchFamily="34" charset="-128"/>
                <a:cs typeface="Arial" panose="020B0604020202020204" pitchFamily="34" charset="0"/>
              </a:rPr>
              <a:t> of individual molecules, but rather </a:t>
            </a:r>
            <a:r>
              <a:rPr kumimoji="0" lang="en-US" altLang="en-US" sz="2800" b="1" i="0" u="sng" strike="noStrike" kern="1200" cap="none" spc="0" normalizeH="0" baseline="0" noProof="0" dirty="0">
                <a:ln>
                  <a:noFill/>
                </a:ln>
                <a:solidFill>
                  <a:srgbClr val="FF0000"/>
                </a:solidFill>
                <a:effectLst/>
                <a:uLnTx/>
                <a:uFillTx/>
                <a:latin typeface="+mj-lt"/>
                <a:ea typeface="MS PGothic" panose="020B0600070205080204" pitchFamily="34" charset="-128"/>
                <a:cs typeface="Arial" panose="020B0604020202020204" pitchFamily="34" charset="0"/>
              </a:rPr>
              <a:t>break the close bonds </a:t>
            </a:r>
            <a:r>
              <a:rPr kumimoji="0" lang="en-US" altLang="en-US" sz="2800" b="1" i="0" u="sng" strike="noStrike" kern="1200" cap="none" spc="0" normalizeH="0" baseline="0" noProof="0" dirty="0">
                <a:ln>
                  <a:noFill/>
                </a:ln>
                <a:solidFill>
                  <a:srgbClr val="333399"/>
                </a:solidFill>
                <a:effectLst/>
                <a:uLnTx/>
                <a:uFillTx/>
                <a:latin typeface="+mj-lt"/>
                <a:ea typeface="MS PGothic" panose="020B0600070205080204" pitchFamily="34" charset="-128"/>
                <a:cs typeface="Arial" panose="020B0604020202020204" pitchFamily="34" charset="0"/>
              </a:rPr>
              <a:t>between them so the next </a:t>
            </a:r>
            <a:r>
              <a:rPr kumimoji="0" lang="en-US" altLang="en-US" sz="2800" b="1" i="0" u="sng" strike="noStrike" kern="1200" cap="none" spc="0" normalizeH="0" baseline="0" noProof="0" dirty="0">
                <a:ln>
                  <a:noFill/>
                </a:ln>
                <a:solidFill>
                  <a:srgbClr val="FF0000"/>
                </a:solidFill>
                <a:effectLst/>
                <a:uLnTx/>
                <a:uFillTx/>
                <a:latin typeface="+mj-lt"/>
                <a:ea typeface="MS PGothic" panose="020B0600070205080204" pitchFamily="34" charset="-128"/>
                <a:cs typeface="Arial" panose="020B0604020202020204" pitchFamily="34" charset="0"/>
              </a:rPr>
              <a:t>phase</a:t>
            </a:r>
            <a:r>
              <a:rPr kumimoji="0" lang="en-US" altLang="en-US" sz="2800" b="1" i="0" u="sng" strike="noStrike" kern="1200" cap="none" spc="0" normalizeH="0" baseline="0" noProof="0" dirty="0">
                <a:ln>
                  <a:noFill/>
                </a:ln>
                <a:solidFill>
                  <a:srgbClr val="333399"/>
                </a:solidFill>
                <a:effectLst/>
                <a:uLnTx/>
                <a:uFillTx/>
                <a:latin typeface="+mj-lt"/>
                <a:ea typeface="MS PGothic" panose="020B0600070205080204" pitchFamily="34" charset="-128"/>
                <a:cs typeface="Arial" panose="020B0604020202020204" pitchFamily="34" charset="0"/>
              </a:rPr>
              <a:t> can occur.</a:t>
            </a:r>
          </a:p>
        </p:txBody>
      </p:sp>
      <p:sp>
        <p:nvSpPr>
          <p:cNvPr id="87043" name="Rectangle 4"/>
          <p:cNvSpPr>
            <a:spLocks noGrp="1" noChangeArrowheads="1"/>
          </p:cNvSpPr>
          <p:nvPr>
            <p:ph type="title" idx="4294967295"/>
          </p:nvPr>
        </p:nvSpPr>
        <p:spPr>
          <a:xfrm>
            <a:off x="1792448" y="226503"/>
            <a:ext cx="8229600" cy="847725"/>
          </a:xfrm>
        </p:spPr>
        <p:txBody>
          <a:bodyPr/>
          <a:lstStyle/>
          <a:p>
            <a:pPr eaLnBrk="1" hangingPunct="1"/>
            <a:r>
              <a:rPr lang="en-US" altLang="en-US" sz="4400" dirty="0">
                <a:latin typeface="+mn-lt"/>
              </a:rPr>
              <a:t>Latent Heat</a:t>
            </a:r>
          </a:p>
        </p:txBody>
      </p:sp>
    </p:spTree>
    <p:extLst>
      <p:ext uri="{BB962C8B-B14F-4D97-AF65-F5344CB8AC3E}">
        <p14:creationId xmlns:p14="http://schemas.microsoft.com/office/powerpoint/2010/main" val="1302345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idx="4294967295"/>
          </p:nvPr>
        </p:nvSpPr>
        <p:spPr>
          <a:xfrm>
            <a:off x="1524000" y="223838"/>
            <a:ext cx="8229600" cy="847725"/>
          </a:xfrm>
        </p:spPr>
        <p:txBody>
          <a:bodyPr/>
          <a:lstStyle/>
          <a:p>
            <a:pPr eaLnBrk="1" hangingPunct="1"/>
            <a:r>
              <a:rPr lang="en-US" altLang="en-US" sz="4400" dirty="0"/>
              <a:t>Problem :Latent Heat</a:t>
            </a:r>
          </a:p>
        </p:txBody>
      </p:sp>
      <p:sp>
        <p:nvSpPr>
          <p:cNvPr id="88067" name="Text Box 5"/>
          <p:cNvSpPr txBox="1">
            <a:spLocks noChangeArrowheads="1"/>
          </p:cNvSpPr>
          <p:nvPr/>
        </p:nvSpPr>
        <p:spPr bwMode="auto">
          <a:xfrm>
            <a:off x="704675" y="1216856"/>
            <a:ext cx="10888910" cy="332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effectLst/>
                <a:uLnTx/>
                <a:uFillTx/>
                <a:latin typeface="+mn-lt"/>
                <a:ea typeface="MS PGothic" panose="020B0600070205080204" pitchFamily="34" charset="-128"/>
                <a:cs typeface="Arial" panose="020B0604020202020204" pitchFamily="34" charset="0"/>
              </a:rPr>
              <a:t>Determining a latent heat.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effectLst/>
                <a:uLnTx/>
                <a:uFillTx/>
                <a:latin typeface="+mn-lt"/>
                <a:ea typeface="MS PGothic" panose="020B0600070205080204" pitchFamily="34" charset="-128"/>
                <a:cs typeface="Arial" panose="020B0604020202020204" pitchFamily="34" charset="0"/>
              </a:rPr>
              <a:t>The specific heat of liquid mercury is 140 J/kg·°C. When 1.0 kg of solid mercury at its melting point of -39°C is placed in a 0.50-kg aluminum calorimeter filled with 1.2 kg of water at 20.0°C, the mercury melts and the final temperature of the combination is found to be 16.5°C. What is the heat of fusion of mercury in J/kg?</a:t>
            </a:r>
          </a:p>
        </p:txBody>
      </p:sp>
    </p:spTree>
    <p:extLst>
      <p:ext uri="{BB962C8B-B14F-4D97-AF65-F5344CB8AC3E}">
        <p14:creationId xmlns:p14="http://schemas.microsoft.com/office/powerpoint/2010/main" val="354305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Law</a:t>
            </a:r>
          </a:p>
        </p:txBody>
      </p:sp>
      <p:sp>
        <p:nvSpPr>
          <p:cNvPr id="3" name="Content Placeholder 2"/>
          <p:cNvSpPr>
            <a:spLocks noGrp="1"/>
          </p:cNvSpPr>
          <p:nvPr>
            <p:ph idx="1"/>
          </p:nvPr>
        </p:nvSpPr>
        <p:spPr/>
        <p:txBody>
          <a:bodyPr>
            <a:normAutofit fontScale="85000" lnSpcReduction="10000"/>
          </a:bodyPr>
          <a:lstStyle/>
          <a:p>
            <a:r>
              <a:rPr lang="en-US" sz="2800" dirty="0"/>
              <a:t>“The entropy (disorder) in a closed system never decreases.”</a:t>
            </a:r>
          </a:p>
          <a:p>
            <a:pPr lvl="1"/>
            <a:r>
              <a:rPr lang="en-US" sz="2400" dirty="0"/>
              <a:t>Entropy change = heat / temperature = Q/T* </a:t>
            </a:r>
          </a:p>
          <a:p>
            <a:pPr lvl="1"/>
            <a:r>
              <a:rPr lang="en-US" sz="2400" b="1" dirty="0"/>
              <a:t>*T must be in absolute (Kelvin) temperature scale.</a:t>
            </a:r>
          </a:p>
          <a:p>
            <a:endParaRPr lang="en-US" sz="2800" dirty="0"/>
          </a:p>
          <a:p>
            <a:r>
              <a:rPr lang="en-US" sz="2800" dirty="0"/>
              <a:t>“It is impossible for heat to flow from cold object to hot object </a:t>
            </a:r>
            <a:r>
              <a:rPr lang="en-US" sz="2800" u="sng" dirty="0"/>
              <a:t>without </a:t>
            </a:r>
            <a:r>
              <a:rPr lang="en-US" sz="2800" dirty="0"/>
              <a:t> the application of an outside agent.” (An unplugged AC never cools).</a:t>
            </a:r>
          </a:p>
          <a:p>
            <a:r>
              <a:rPr lang="en-US" sz="2800" dirty="0"/>
              <a:t>The entropy will always increase or stay the same never decreases.</a:t>
            </a:r>
          </a:p>
          <a:p>
            <a:pPr>
              <a:buNone/>
            </a:pPr>
            <a:endParaRPr lang="en-US" dirty="0"/>
          </a:p>
        </p:txBody>
      </p:sp>
    </p:spTree>
    <p:extLst>
      <p:ext uri="{BB962C8B-B14F-4D97-AF65-F5344CB8AC3E}">
        <p14:creationId xmlns:p14="http://schemas.microsoft.com/office/powerpoint/2010/main" val="407701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Engines</a:t>
            </a:r>
          </a:p>
        </p:txBody>
      </p:sp>
      <p:sp>
        <p:nvSpPr>
          <p:cNvPr id="3" name="Content Placeholder 2"/>
          <p:cNvSpPr>
            <a:spLocks noGrp="1"/>
          </p:cNvSpPr>
          <p:nvPr>
            <p:ph idx="1"/>
          </p:nvPr>
        </p:nvSpPr>
        <p:spPr>
          <a:xfrm>
            <a:off x="1451579" y="2015732"/>
            <a:ext cx="10628568" cy="3450613"/>
          </a:xfrm>
        </p:spPr>
        <p:txBody>
          <a:bodyPr>
            <a:normAutofit/>
          </a:bodyPr>
          <a:lstStyle/>
          <a:p>
            <a:pPr>
              <a:spcBef>
                <a:spcPts val="800"/>
              </a:spcBef>
            </a:pPr>
            <a:r>
              <a:rPr lang="en-US" sz="2200" u="sng" dirty="0"/>
              <a:t>The heat engine is a central </a:t>
            </a:r>
            <a:r>
              <a:rPr lang="en-US" sz="2200" dirty="0"/>
              <a:t>part of many of our energy-conversion devices.</a:t>
            </a:r>
          </a:p>
          <a:p>
            <a:pPr>
              <a:spcBef>
                <a:spcPts val="800"/>
              </a:spcBef>
            </a:pPr>
            <a:r>
              <a:rPr lang="en-US" sz="2200" dirty="0"/>
              <a:t>An </a:t>
            </a:r>
            <a:r>
              <a:rPr lang="en-US" sz="2200" dirty="0">
                <a:effectLst>
                  <a:outerShdw blurRad="38100" dist="38100" dir="2700000" algn="tl">
                    <a:srgbClr val="000000">
                      <a:alpha val="43137"/>
                    </a:srgbClr>
                  </a:outerShdw>
                </a:effectLst>
              </a:rPr>
              <a:t>automobile engine </a:t>
            </a:r>
            <a:r>
              <a:rPr lang="en-US" sz="2200" dirty="0"/>
              <a:t>converts the chemical energy of gasoline (through combustion) into the mechanical energy of a piston and crankshaft; </a:t>
            </a:r>
            <a:r>
              <a:rPr lang="en-US" sz="2200" u="sng" dirty="0"/>
              <a:t>the turbine in an electrical generating plant</a:t>
            </a:r>
            <a:r>
              <a:rPr lang="en-US" sz="2200" dirty="0"/>
              <a:t> converts heat into shaft work to run a generator.</a:t>
            </a:r>
          </a:p>
          <a:p>
            <a:pPr>
              <a:spcBef>
                <a:spcPts val="800"/>
              </a:spcBef>
            </a:pPr>
            <a:r>
              <a:rPr lang="en-US" sz="2200" dirty="0"/>
              <a:t>After doing work, the working fluid can either be exhausted into the environment or sent back to the heat source to start the cycle over.</a:t>
            </a:r>
          </a:p>
          <a:p>
            <a:pPr>
              <a:spcBef>
                <a:spcPts val="800"/>
              </a:spcBef>
            </a:pPr>
            <a:r>
              <a:rPr lang="en-US" sz="2200" dirty="0"/>
              <a:t>The first case is called an open cycle; the second case is a closed cycle.</a:t>
            </a:r>
          </a:p>
        </p:txBody>
      </p:sp>
    </p:spTree>
    <p:extLst>
      <p:ext uri="{BB962C8B-B14F-4D97-AF65-F5344CB8AC3E}">
        <p14:creationId xmlns:p14="http://schemas.microsoft.com/office/powerpoint/2010/main" val="1587053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59FD-5477-4161-AC8F-ADF0D24C2836}"/>
              </a:ext>
            </a:extLst>
          </p:cNvPr>
          <p:cNvSpPr>
            <a:spLocks noGrp="1"/>
          </p:cNvSpPr>
          <p:nvPr>
            <p:ph type="title"/>
          </p:nvPr>
        </p:nvSpPr>
        <p:spPr/>
        <p:txBody>
          <a:bodyPr/>
          <a:lstStyle/>
          <a:p>
            <a:r>
              <a:rPr lang="en-US" dirty="0"/>
              <a:t>Heat Engines</a:t>
            </a:r>
          </a:p>
        </p:txBody>
      </p:sp>
      <p:sp>
        <p:nvSpPr>
          <p:cNvPr id="3" name="Content Placeholder 2">
            <a:extLst>
              <a:ext uri="{FF2B5EF4-FFF2-40B4-BE49-F238E27FC236}">
                <a16:creationId xmlns:a16="http://schemas.microsoft.com/office/drawing/2014/main" id="{F0D27BDD-752F-4FC3-B3A8-4C116E39F724}"/>
              </a:ext>
            </a:extLst>
          </p:cNvPr>
          <p:cNvSpPr>
            <a:spLocks noGrp="1"/>
          </p:cNvSpPr>
          <p:nvPr>
            <p:ph sz="half" idx="1"/>
          </p:nvPr>
        </p:nvSpPr>
        <p:spPr>
          <a:xfrm>
            <a:off x="476844" y="1825625"/>
            <a:ext cx="11241914" cy="786946"/>
          </a:xfrm>
        </p:spPr>
        <p:txBody>
          <a:bodyPr/>
          <a:lstStyle/>
          <a:p>
            <a:pPr marL="0" indent="0">
              <a:buNone/>
            </a:pPr>
            <a:r>
              <a:rPr lang="en-US" dirty="0"/>
              <a:t>Examples of heat engines in the Rankine cycle and a gas cycle.</a:t>
            </a:r>
          </a:p>
        </p:txBody>
      </p:sp>
      <p:graphicFrame>
        <p:nvGraphicFramePr>
          <p:cNvPr id="6" name="Table 3">
            <a:extLst>
              <a:ext uri="{FF2B5EF4-FFF2-40B4-BE49-F238E27FC236}">
                <a16:creationId xmlns:a16="http://schemas.microsoft.com/office/drawing/2014/main" id="{B30FDC7F-3652-4477-BFD3-B9217608628F}"/>
              </a:ext>
            </a:extLst>
          </p:cNvPr>
          <p:cNvGraphicFramePr>
            <a:graphicFrameLocks noGrp="1"/>
          </p:cNvGraphicFramePr>
          <p:nvPr>
            <p:ph sz="half" idx="2"/>
          </p:nvPr>
        </p:nvGraphicFramePr>
        <p:xfrm>
          <a:off x="563880" y="2849103"/>
          <a:ext cx="11064240" cy="2599152"/>
        </p:xfrm>
        <a:graphic>
          <a:graphicData uri="http://schemas.openxmlformats.org/drawingml/2006/table">
            <a:tbl>
              <a:tblPr firstRow="1" bandRow="1">
                <a:tableStyleId>{F5AB1C69-6EDB-4FF4-983F-18BD219EF322}</a:tableStyleId>
              </a:tblPr>
              <a:tblGrid>
                <a:gridCol w="11064240">
                  <a:extLst>
                    <a:ext uri="{9D8B030D-6E8A-4147-A177-3AD203B41FA5}">
                      <a16:colId xmlns:a16="http://schemas.microsoft.com/office/drawing/2014/main" val="20000"/>
                    </a:ext>
                  </a:extLst>
                </a:gridCol>
              </a:tblGrid>
              <a:tr h="421188">
                <a:tc>
                  <a:txBody>
                    <a:bodyPr/>
                    <a:lstStyle/>
                    <a:p>
                      <a:r>
                        <a:rPr lang="en-US" sz="2400" dirty="0">
                          <a:solidFill>
                            <a:srgbClr val="000000"/>
                          </a:solidFill>
                        </a:rPr>
                        <a:t>Vapor or Rankine Cycle</a:t>
                      </a:r>
                    </a:p>
                  </a:txBody>
                  <a:tcPr/>
                </a:tc>
                <a:extLst>
                  <a:ext uri="{0D108BD9-81ED-4DB2-BD59-A6C34878D82A}">
                    <a16:rowId xmlns:a16="http://schemas.microsoft.com/office/drawing/2014/main" val="10000"/>
                  </a:ext>
                </a:extLst>
              </a:tr>
              <a:tr h="421188">
                <a:tc>
                  <a:txBody>
                    <a:bodyPr/>
                    <a:lstStyle/>
                    <a:p>
                      <a:r>
                        <a:rPr lang="en-US" sz="2000" dirty="0">
                          <a:solidFill>
                            <a:srgbClr val="000000"/>
                          </a:solidFill>
                        </a:rPr>
                        <a:t>      Steam engine (electrical power plant, old train locomotive)</a:t>
                      </a:r>
                    </a:p>
                  </a:txBody>
                  <a:tcPr/>
                </a:tc>
                <a:extLst>
                  <a:ext uri="{0D108BD9-81ED-4DB2-BD59-A6C34878D82A}">
                    <a16:rowId xmlns:a16="http://schemas.microsoft.com/office/drawing/2014/main" val="10001"/>
                  </a:ext>
                </a:extLst>
              </a:tr>
              <a:tr h="421188">
                <a:tc>
                  <a:txBody>
                    <a:bodyPr/>
                    <a:lstStyle/>
                    <a:p>
                      <a:r>
                        <a:rPr lang="en-US" sz="2000" dirty="0">
                          <a:solidFill>
                            <a:srgbClr val="000000"/>
                          </a:solidFill>
                        </a:rPr>
                        <a:t>      Refrigerator, heat pump (using Freon)</a:t>
                      </a:r>
                    </a:p>
                  </a:txBody>
                  <a:tcPr/>
                </a:tc>
                <a:extLst>
                  <a:ext uri="{0D108BD9-81ED-4DB2-BD59-A6C34878D82A}">
                    <a16:rowId xmlns:a16="http://schemas.microsoft.com/office/drawing/2014/main" val="10002"/>
                  </a:ext>
                </a:extLst>
              </a:tr>
              <a:tr h="421188">
                <a:tc>
                  <a:txBody>
                    <a:bodyPr/>
                    <a:lstStyle/>
                    <a:p>
                      <a:r>
                        <a:rPr lang="en-US" sz="2400" b="1" dirty="0">
                          <a:solidFill>
                            <a:srgbClr val="000000"/>
                          </a:solidFill>
                        </a:rPr>
                        <a:t>Gas Cycle</a:t>
                      </a:r>
                    </a:p>
                  </a:txBody>
                  <a:tcPr>
                    <a:solidFill>
                      <a:schemeClr val="accent3"/>
                    </a:solidFill>
                  </a:tcPr>
                </a:tc>
                <a:extLst>
                  <a:ext uri="{0D108BD9-81ED-4DB2-BD59-A6C34878D82A}">
                    <a16:rowId xmlns:a16="http://schemas.microsoft.com/office/drawing/2014/main" val="10003"/>
                  </a:ext>
                </a:extLst>
              </a:tr>
              <a:tr h="421188">
                <a:tc>
                  <a:txBody>
                    <a:bodyPr/>
                    <a:lstStyle/>
                    <a:p>
                      <a:r>
                        <a:rPr lang="en-US" sz="2000" dirty="0">
                          <a:solidFill>
                            <a:srgbClr val="000000"/>
                          </a:solidFill>
                        </a:rPr>
                        <a:t>       Internal combustion: Otto, diesel cycles (automobiles, trucks)</a:t>
                      </a:r>
                    </a:p>
                  </a:txBody>
                  <a:tcPr/>
                </a:tc>
                <a:extLst>
                  <a:ext uri="{0D108BD9-81ED-4DB2-BD59-A6C34878D82A}">
                    <a16:rowId xmlns:a16="http://schemas.microsoft.com/office/drawing/2014/main" val="10004"/>
                  </a:ext>
                </a:extLst>
              </a:tr>
              <a:tr h="421188">
                <a:tc>
                  <a:txBody>
                    <a:bodyPr/>
                    <a:lstStyle/>
                    <a:p>
                      <a:r>
                        <a:rPr lang="en-US" sz="2000" dirty="0">
                          <a:solidFill>
                            <a:srgbClr val="000000"/>
                          </a:solidFill>
                        </a:rPr>
                        <a:t>       External combustion: Gas turbine (airplanes, electrical power plant), Stirling cycle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21677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233069"/>
            <a:ext cx="9603275" cy="1049235"/>
          </a:xfrm>
        </p:spPr>
        <p:txBody>
          <a:bodyPr/>
          <a:lstStyle/>
          <a:p>
            <a:r>
              <a:rPr lang="en-US" dirty="0"/>
              <a:t>The heat engine</a:t>
            </a:r>
          </a:p>
        </p:txBody>
      </p:sp>
      <p:pic>
        <p:nvPicPr>
          <p:cNvPr id="5" name="Picture 1"/>
          <p:cNvPicPr>
            <a:picLocks noChangeAspect="1" noChangeArrowheads="1"/>
          </p:cNvPicPr>
          <p:nvPr/>
        </p:nvPicPr>
        <p:blipFill>
          <a:blip r:embed="rId2" cstate="print"/>
          <a:srcRect/>
          <a:stretch>
            <a:fillRect/>
          </a:stretch>
        </p:blipFill>
        <p:spPr bwMode="auto">
          <a:xfrm>
            <a:off x="838200" y="1329136"/>
            <a:ext cx="2743200" cy="3429000"/>
          </a:xfrm>
          <a:prstGeom prst="rect">
            <a:avLst/>
          </a:prstGeom>
          <a:noFill/>
          <a:ln w="9525">
            <a:noFill/>
            <a:miter lim="800000"/>
            <a:headEnd/>
            <a:tailEnd/>
          </a:ln>
        </p:spPr>
      </p:pic>
      <p:sp>
        <p:nvSpPr>
          <p:cNvPr id="6" name="TextBox 5"/>
          <p:cNvSpPr txBox="1"/>
          <p:nvPr/>
        </p:nvSpPr>
        <p:spPr>
          <a:xfrm>
            <a:off x="2209800" y="6096001"/>
            <a:ext cx="8305800" cy="307777"/>
          </a:xfrm>
          <a:prstGeom prst="rect">
            <a:avLst/>
          </a:prstGeom>
          <a:noFill/>
        </p:spPr>
        <p:txBody>
          <a:bodyPr wrap="square" rtlCol="0">
            <a:spAutoFit/>
          </a:bodyPr>
          <a:lstStyle/>
          <a:p>
            <a:r>
              <a:rPr lang="en-US" sz="1400" dirty="0">
                <a:solidFill>
                  <a:schemeClr val="accent1"/>
                </a:solidFill>
              </a:rPr>
              <a:t>Image adapted from: http://hendrix2.uoregon.edu/~dlivelyb/phys161/images/heat_engine_schem.gif</a:t>
            </a:r>
          </a:p>
        </p:txBody>
      </p:sp>
      <p:sp>
        <p:nvSpPr>
          <p:cNvPr id="8" name="Content Placeholder 7"/>
          <p:cNvSpPr>
            <a:spLocks noGrp="1"/>
          </p:cNvSpPr>
          <p:nvPr>
            <p:ph idx="1"/>
          </p:nvPr>
        </p:nvSpPr>
        <p:spPr>
          <a:xfrm>
            <a:off x="3926048" y="1295401"/>
            <a:ext cx="7427752" cy="4830763"/>
          </a:xfrm>
        </p:spPr>
        <p:txBody>
          <a:bodyPr/>
          <a:lstStyle/>
          <a:p>
            <a:pPr marL="0">
              <a:buNone/>
            </a:pPr>
            <a:r>
              <a:rPr lang="en-US" sz="2400" dirty="0"/>
              <a:t>Heat , </a:t>
            </a:r>
            <a:r>
              <a:rPr lang="en-US" sz="2400" dirty="0" err="1"/>
              <a:t>Q</a:t>
            </a:r>
            <a:r>
              <a:rPr lang="en-US" sz="2400" baseline="-25000" dirty="0" err="1"/>
              <a:t>h</a:t>
            </a:r>
            <a:r>
              <a:rPr lang="en-US" sz="2400" dirty="0"/>
              <a:t>, from a “hot reservoir” -- a region of high temperature -- is partly converted to usable work, W, with the unused thermal energy, Q</a:t>
            </a:r>
            <a:r>
              <a:rPr lang="en-US" sz="2400" baseline="-25000" dirty="0"/>
              <a:t>c</a:t>
            </a:r>
            <a:r>
              <a:rPr lang="en-US" sz="2400" dirty="0"/>
              <a:t>, dumped into a “cold reservoir” at a lower temperature. </a:t>
            </a:r>
            <a:r>
              <a:rPr lang="en-US" sz="2400" dirty="0">
                <a:solidFill>
                  <a:srgbClr val="7030A0"/>
                </a:solidFill>
              </a:rPr>
              <a:t>An </a:t>
            </a:r>
            <a:r>
              <a:rPr lang="en-US" sz="2400" i="1" dirty="0">
                <a:solidFill>
                  <a:srgbClr val="7030A0"/>
                </a:solidFill>
              </a:rPr>
              <a:t>efficient </a:t>
            </a:r>
            <a:r>
              <a:rPr lang="en-US" sz="2400" dirty="0">
                <a:solidFill>
                  <a:srgbClr val="7030A0"/>
                </a:solidFill>
              </a:rPr>
              <a:t>heat engine produces a lot of work from the heat it extracts.</a:t>
            </a:r>
          </a:p>
          <a:p>
            <a:endParaRPr lang="en-US" sz="2400" dirty="0"/>
          </a:p>
        </p:txBody>
      </p:sp>
      <p:graphicFrame>
        <p:nvGraphicFramePr>
          <p:cNvPr id="9" name="Object 8"/>
          <p:cNvGraphicFramePr>
            <a:graphicFrameLocks noChangeAspect="1"/>
          </p:cNvGraphicFramePr>
          <p:nvPr/>
        </p:nvGraphicFramePr>
        <p:xfrm>
          <a:off x="4546364" y="4572001"/>
          <a:ext cx="5008563" cy="1430337"/>
        </p:xfrm>
        <a:graphic>
          <a:graphicData uri="http://schemas.openxmlformats.org/presentationml/2006/ole">
            <mc:AlternateContent xmlns:mc="http://schemas.openxmlformats.org/markup-compatibility/2006">
              <mc:Choice xmlns:v="urn:schemas-microsoft-com:vml" Requires="v">
                <p:oleObj name="Equation" r:id="rId3" imgW="2311200" imgH="660240" progId="Equation.3">
                  <p:embed/>
                </p:oleObj>
              </mc:Choice>
              <mc:Fallback>
                <p:oleObj name="Equation" r:id="rId3" imgW="2311200" imgH="660240" progId="Equation.3">
                  <p:embed/>
                  <p:pic>
                    <p:nvPicPr>
                      <p:cNvPr id="9" name="Object 8"/>
                      <p:cNvPicPr>
                        <a:picLocks noChangeAspect="1" noChangeArrowheads="1"/>
                      </p:cNvPicPr>
                      <p:nvPr/>
                    </p:nvPicPr>
                    <p:blipFill>
                      <a:blip r:embed="rId4"/>
                      <a:srcRect/>
                      <a:stretch>
                        <a:fillRect/>
                      </a:stretch>
                    </p:blipFill>
                    <p:spPr bwMode="auto">
                      <a:xfrm>
                        <a:off x="4546364" y="4572001"/>
                        <a:ext cx="5008563" cy="143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8615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47700"/>
          </a:xfrm>
        </p:spPr>
        <p:txBody>
          <a:bodyPr>
            <a:normAutofit/>
          </a:bodyPr>
          <a:lstStyle/>
          <a:p>
            <a:r>
              <a:rPr lang="en-US" dirty="0"/>
              <a:t>Efficiency</a:t>
            </a:r>
          </a:p>
        </p:txBody>
      </p:sp>
      <p:sp>
        <p:nvSpPr>
          <p:cNvPr id="3" name="Content Placeholder 2"/>
          <p:cNvSpPr>
            <a:spLocks noGrp="1"/>
          </p:cNvSpPr>
          <p:nvPr>
            <p:ph idx="1"/>
          </p:nvPr>
        </p:nvSpPr>
        <p:spPr>
          <a:xfrm>
            <a:off x="1981200" y="1219201"/>
            <a:ext cx="8229600" cy="4906963"/>
          </a:xfrm>
        </p:spPr>
        <p:txBody>
          <a:bodyPr/>
          <a:lstStyle/>
          <a:p>
            <a:pPr marL="0" indent="0">
              <a:buNone/>
            </a:pPr>
            <a:r>
              <a:rPr lang="en-US" dirty="0"/>
              <a:t>Don’t confuse </a:t>
            </a:r>
          </a:p>
          <a:p>
            <a:endParaRPr lang="en-US" dirty="0"/>
          </a:p>
          <a:p>
            <a:endParaRPr lang="en-US" dirty="0"/>
          </a:p>
          <a:p>
            <a:pPr marL="0" indent="0">
              <a:buNone/>
            </a:pPr>
            <a:r>
              <a:rPr lang="en-US" dirty="0"/>
              <a:t>        with</a:t>
            </a:r>
          </a:p>
        </p:txBody>
      </p:sp>
      <p:graphicFrame>
        <p:nvGraphicFramePr>
          <p:cNvPr id="4" name="Object 3"/>
          <p:cNvGraphicFramePr>
            <a:graphicFrameLocks noChangeAspect="1"/>
          </p:cNvGraphicFramePr>
          <p:nvPr>
            <p:extLst>
              <p:ext uri="{D42A27DB-BD31-4B8C-83A1-F6EECF244321}">
                <p14:modId xmlns:p14="http://schemas.microsoft.com/office/powerpoint/2010/main" val="3078461282"/>
              </p:ext>
            </p:extLst>
          </p:nvPr>
        </p:nvGraphicFramePr>
        <p:xfrm>
          <a:off x="2047293" y="2041255"/>
          <a:ext cx="3935413" cy="1981200"/>
        </p:xfrm>
        <a:graphic>
          <a:graphicData uri="http://schemas.openxmlformats.org/presentationml/2006/ole">
            <mc:AlternateContent xmlns:mc="http://schemas.openxmlformats.org/markup-compatibility/2006">
              <mc:Choice xmlns:v="urn:schemas-microsoft-com:vml" Requires="v">
                <p:oleObj name="Equation" r:id="rId2" imgW="1815840" imgH="914400" progId="Equation.3">
                  <p:embed/>
                </p:oleObj>
              </mc:Choice>
              <mc:Fallback>
                <p:oleObj name="Equation" r:id="rId2" imgW="1815840" imgH="914400" progId="Equation.3">
                  <p:embed/>
                  <p:pic>
                    <p:nvPicPr>
                      <p:cNvPr id="4" name="Object 3"/>
                      <p:cNvPicPr>
                        <a:picLocks noChangeAspect="1" noChangeArrowheads="1"/>
                      </p:cNvPicPr>
                      <p:nvPr/>
                    </p:nvPicPr>
                    <p:blipFill>
                      <a:blip r:embed="rId3"/>
                      <a:srcRect/>
                      <a:stretch>
                        <a:fillRect/>
                      </a:stretch>
                    </p:blipFill>
                    <p:spPr bwMode="auto">
                      <a:xfrm>
                        <a:off x="2047293" y="2041255"/>
                        <a:ext cx="39354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AutoShape 6" descr="demotivational poster EFFICIENC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emotivational poster EFFICIENC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emotivational poster EFFICIENC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emotivational poster EFFICIENCY"/>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http://cdn.motinetwork.net/motifake.com/image/demotivational-poster/1102/efficiency-bike-efficient-demotivational-posters-1298457060.jp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http://cdn.motinetwork.net/motifake.com/image/demotivational-poster/1102/efficiency-bike-efficient-demotivational-posters-1298457060.jpg"/>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2" name="TextBox 11"/>
              <p:cNvSpPr txBox="1"/>
              <p:nvPr/>
            </p:nvSpPr>
            <p:spPr>
              <a:xfrm>
                <a:off x="1679575" y="4624117"/>
                <a:ext cx="5587683" cy="369332"/>
              </a:xfrm>
              <a:prstGeom prst="rect">
                <a:avLst/>
              </a:prstGeom>
              <a:noFill/>
            </p:spPr>
            <p:txBody>
              <a:bodyPr wrap="none" rtlCol="0">
                <a:spAutoFit/>
              </a:bodyPr>
              <a:lstStyle/>
              <a:p>
                <a14:m>
                  <m:oMath xmlns:m="http://schemas.openxmlformats.org/officeDocument/2006/math">
                    <m:r>
                      <a:rPr lang="en-US" i="1" dirty="0">
                        <a:solidFill>
                          <a:srgbClr val="FF0000"/>
                        </a:solidFill>
                        <a:latin typeface="Cambria Math"/>
                        <a:cs typeface="Arial" panose="020B0604020202020204" pitchFamily="34" charset="0"/>
                      </a:rPr>
                      <m:t>𝑇</m:t>
                    </m:r>
                  </m:oMath>
                </a14:m>
                <a:r>
                  <a:rPr lang="en-US" dirty="0">
                    <a:solidFill>
                      <a:srgbClr val="FF0000"/>
                    </a:solidFill>
                    <a:latin typeface="Arial" panose="020B0604020202020204" pitchFamily="34" charset="0"/>
                    <a:cs typeface="Arial" panose="020B0604020202020204" pitchFamily="34" charset="0"/>
                  </a:rPr>
                  <a:t> is in kelvin, we can never have an efficiency=100%</a:t>
                </a:r>
              </a:p>
            </p:txBody>
          </p:sp>
        </mc:Choice>
        <mc:Fallback xmlns="">
          <p:sp>
            <p:nvSpPr>
              <p:cNvPr id="12" name="TextBox 11"/>
              <p:cNvSpPr txBox="1">
                <a:spLocks noRot="1" noChangeAspect="1" noMove="1" noResize="1" noEditPoints="1" noAdjustHandles="1" noChangeArrowheads="1" noChangeShapeType="1" noTextEdit="1"/>
              </p:cNvSpPr>
              <p:nvPr/>
            </p:nvSpPr>
            <p:spPr>
              <a:xfrm>
                <a:off x="1679575" y="4624117"/>
                <a:ext cx="5587683" cy="369332"/>
              </a:xfrm>
              <a:prstGeom prst="rect">
                <a:avLst/>
              </a:prstGeom>
              <a:blipFill>
                <a:blip r:embed="rId5"/>
                <a:stretch>
                  <a:fillRect t="-10000" r="-218" b="-2666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153981D-BF17-4FE5-868A-88A3D930C5A2}"/>
              </a:ext>
            </a:extLst>
          </p:cNvPr>
          <p:cNvSpPr txBox="1"/>
          <p:nvPr/>
        </p:nvSpPr>
        <p:spPr>
          <a:xfrm>
            <a:off x="6350466" y="2849926"/>
            <a:ext cx="2835479" cy="1477328"/>
          </a:xfrm>
          <a:prstGeom prst="rect">
            <a:avLst/>
          </a:prstGeom>
          <a:noFill/>
        </p:spPr>
        <p:txBody>
          <a:bodyPr wrap="square" rtlCol="0">
            <a:spAutoFit/>
          </a:bodyPr>
          <a:lstStyle/>
          <a:p>
            <a:r>
              <a:rPr lang="en-US" dirty="0"/>
              <a:t>For example the maximum possible efficiency for a heat engine, with a boiler temperature T</a:t>
            </a:r>
            <a:r>
              <a:rPr lang="en-US" baseline="-25000" dirty="0"/>
              <a:t>H</a:t>
            </a:r>
            <a:r>
              <a:rPr lang="en-US" dirty="0"/>
              <a:t>, and the condenser temperature T</a:t>
            </a:r>
            <a:r>
              <a:rPr lang="en-US" baseline="-25000" dirty="0"/>
              <a:t>c</a:t>
            </a:r>
          </a:p>
        </p:txBody>
      </p:sp>
      <p:cxnSp>
        <p:nvCxnSpPr>
          <p:cNvPr id="15" name="Straight Arrow Connector 14">
            <a:extLst>
              <a:ext uri="{FF2B5EF4-FFF2-40B4-BE49-F238E27FC236}">
                <a16:creationId xmlns:a16="http://schemas.microsoft.com/office/drawing/2014/main" id="{287D4BF1-6B40-4C73-8E9B-8BF081934A3A}"/>
              </a:ext>
            </a:extLst>
          </p:cNvPr>
          <p:cNvCxnSpPr/>
          <p:nvPr/>
        </p:nvCxnSpPr>
        <p:spPr>
          <a:xfrm flipV="1">
            <a:off x="4360877" y="1207013"/>
            <a:ext cx="2374085" cy="729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B38202-6C81-406A-B9FF-FF896FCAD635}"/>
              </a:ext>
            </a:extLst>
          </p:cNvPr>
          <p:cNvSpPr txBox="1"/>
          <p:nvPr/>
        </p:nvSpPr>
        <p:spPr>
          <a:xfrm>
            <a:off x="6644081" y="965862"/>
            <a:ext cx="3338818" cy="369332"/>
          </a:xfrm>
          <a:prstGeom prst="rect">
            <a:avLst/>
          </a:prstGeom>
          <a:noFill/>
        </p:spPr>
        <p:txBody>
          <a:bodyPr wrap="square" rtlCol="0">
            <a:spAutoFit/>
          </a:bodyPr>
          <a:lstStyle/>
          <a:p>
            <a:r>
              <a:rPr lang="en-US" dirty="0"/>
              <a:t>Useful work out/Energy input</a:t>
            </a:r>
          </a:p>
        </p:txBody>
      </p:sp>
      <p:cxnSp>
        <p:nvCxnSpPr>
          <p:cNvPr id="18" name="Straight Arrow Connector 17">
            <a:extLst>
              <a:ext uri="{FF2B5EF4-FFF2-40B4-BE49-F238E27FC236}">
                <a16:creationId xmlns:a16="http://schemas.microsoft.com/office/drawing/2014/main" id="{7A719003-DC08-43C6-B77F-D661CD8863F4}"/>
              </a:ext>
            </a:extLst>
          </p:cNvPr>
          <p:cNvCxnSpPr/>
          <p:nvPr/>
        </p:nvCxnSpPr>
        <p:spPr>
          <a:xfrm flipV="1">
            <a:off x="4244829" y="1219200"/>
            <a:ext cx="4521288" cy="1666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066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8229600" cy="639762"/>
          </a:xfrm>
        </p:spPr>
        <p:txBody>
          <a:bodyPr>
            <a:normAutofit/>
          </a:bodyPr>
          <a:lstStyle/>
          <a:p>
            <a:r>
              <a:rPr lang="en-US" dirty="0"/>
              <a:t>Heat engines &amp; the 2nd Law</a:t>
            </a:r>
          </a:p>
        </p:txBody>
      </p:sp>
      <p:sp>
        <p:nvSpPr>
          <p:cNvPr id="3" name="Content Placeholder 2"/>
          <p:cNvSpPr>
            <a:spLocks noGrp="1"/>
          </p:cNvSpPr>
          <p:nvPr>
            <p:ph idx="1"/>
          </p:nvPr>
        </p:nvSpPr>
        <p:spPr>
          <a:xfrm>
            <a:off x="1073791" y="1752601"/>
            <a:ext cx="9831897" cy="4525963"/>
          </a:xfrm>
        </p:spPr>
        <p:txBody>
          <a:bodyPr>
            <a:normAutofit/>
          </a:bodyPr>
          <a:lstStyle/>
          <a:p>
            <a:pPr>
              <a:spcBef>
                <a:spcPts val="0"/>
              </a:spcBef>
            </a:pPr>
            <a:r>
              <a:rPr lang="en-US" sz="2400" dirty="0"/>
              <a:t>You cannot extract heat from a cold reservoir and dump it in a warmer one without using external energy.</a:t>
            </a:r>
          </a:p>
          <a:p>
            <a:pPr>
              <a:spcBef>
                <a:spcPts val="0"/>
              </a:spcBef>
            </a:pPr>
            <a:r>
              <a:rPr lang="en-US" sz="2400" dirty="0"/>
              <a:t>If you could, you could combine this “workless refrigerator” with a </a:t>
            </a:r>
          </a:p>
          <a:p>
            <a:pPr marL="0" indent="0">
              <a:spcBef>
                <a:spcPts val="0"/>
              </a:spcBef>
              <a:buNone/>
            </a:pPr>
            <a:r>
              <a:rPr lang="en-US" sz="2400" dirty="0"/>
              <a:t>normal heat engine and produce nothing but work from your heat source.</a:t>
            </a:r>
          </a:p>
          <a:p>
            <a:r>
              <a:rPr lang="en-US" sz="2400" dirty="0"/>
              <a:t>But it’s even worse than that. The fraction of heat you can convert into work is a function of your two reservoirs.....</a:t>
            </a:r>
          </a:p>
          <a:p>
            <a:pPr marL="0" indent="0">
              <a:buNone/>
            </a:pPr>
            <a:r>
              <a:rPr lang="en-US" sz="1200" dirty="0"/>
              <a:t>http://image.tutorvista.com/content/heat-and-thermodynamics/workless-refrigerator.gif</a:t>
            </a:r>
          </a:p>
        </p:txBody>
      </p:sp>
      <p:pic>
        <p:nvPicPr>
          <p:cNvPr id="44034" name="Picture 2" descr="http://image.tutorvista.com/content/heat-and-thermodynamics/workless-refrigerator.gif"/>
          <p:cNvPicPr>
            <a:picLocks noChangeAspect="1" noChangeArrowheads="1"/>
          </p:cNvPicPr>
          <p:nvPr/>
        </p:nvPicPr>
        <p:blipFill>
          <a:blip r:embed="rId2" cstate="print"/>
          <a:srcRect/>
          <a:stretch>
            <a:fillRect/>
          </a:stretch>
        </p:blipFill>
        <p:spPr bwMode="auto">
          <a:xfrm>
            <a:off x="7547295" y="4278313"/>
            <a:ext cx="3276600" cy="2000251"/>
          </a:xfrm>
          <a:prstGeom prst="rect">
            <a:avLst/>
          </a:prstGeom>
          <a:noFill/>
        </p:spPr>
      </p:pic>
    </p:spTree>
    <p:extLst>
      <p:ext uri="{BB962C8B-B14F-4D97-AF65-F5344CB8AC3E}">
        <p14:creationId xmlns:p14="http://schemas.microsoft.com/office/powerpoint/2010/main" val="93280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300" y="169966"/>
            <a:ext cx="9603275" cy="1049235"/>
          </a:xfrm>
        </p:spPr>
        <p:txBody>
          <a:bodyPr/>
          <a:lstStyle/>
          <a:p>
            <a:r>
              <a:rPr lang="en-US" dirty="0"/>
              <a:t>The Second Law and efficiency</a:t>
            </a:r>
          </a:p>
        </p:txBody>
      </p:sp>
      <p:sp>
        <p:nvSpPr>
          <p:cNvPr id="3" name="Content Placeholder 2"/>
          <p:cNvSpPr>
            <a:spLocks noGrp="1"/>
          </p:cNvSpPr>
          <p:nvPr>
            <p:ph idx="1"/>
          </p:nvPr>
        </p:nvSpPr>
        <p:spPr>
          <a:xfrm>
            <a:off x="307596" y="2177540"/>
            <a:ext cx="11576807" cy="3992563"/>
          </a:xfrm>
        </p:spPr>
        <p:txBody>
          <a:bodyPr>
            <a:normAutofit/>
          </a:bodyPr>
          <a:lstStyle/>
          <a:p>
            <a:r>
              <a:rPr lang="en-US" sz="2800" dirty="0"/>
              <a:t>This last equation is a limit set by the Second Law of Thermo. </a:t>
            </a:r>
          </a:p>
          <a:p>
            <a:r>
              <a:rPr lang="en-US" sz="2800" dirty="0"/>
              <a:t>It is a fundamental limit on the efficiency of gasoline-powered transportation run by heat engines.</a:t>
            </a:r>
          </a:p>
          <a:p>
            <a:r>
              <a:rPr lang="en-US" sz="2800" dirty="0"/>
              <a:t>If you wish to make a heat engine as efficient as possible, try raising the temperature of the hot reservoir (</a:t>
            </a:r>
            <a:r>
              <a:rPr lang="en-US" sz="2800" dirty="0" err="1"/>
              <a:t>T</a:t>
            </a:r>
            <a:r>
              <a:rPr lang="en-US" sz="2800" baseline="-25000" dirty="0" err="1"/>
              <a:t>h</a:t>
            </a:r>
            <a:r>
              <a:rPr lang="en-US" sz="2800" dirty="0"/>
              <a:t>), or dumping the waste heat to a lower </a:t>
            </a:r>
            <a:r>
              <a:rPr lang="en-US" sz="2800" dirty="0" err="1"/>
              <a:t>T</a:t>
            </a:r>
            <a:r>
              <a:rPr lang="en-US" sz="2800" baseline="-25000" dirty="0" err="1"/>
              <a:t>c</a:t>
            </a:r>
            <a:r>
              <a:rPr lang="en-US" sz="2800" dirty="0"/>
              <a:t>.</a:t>
            </a:r>
          </a:p>
        </p:txBody>
      </p:sp>
      <p:graphicFrame>
        <p:nvGraphicFramePr>
          <p:cNvPr id="38914" name="Object 2"/>
          <p:cNvGraphicFramePr>
            <a:graphicFrameLocks noChangeAspect="1"/>
          </p:cNvGraphicFramePr>
          <p:nvPr>
            <p:extLst>
              <p:ext uri="{D42A27DB-BD31-4B8C-83A1-F6EECF244321}">
                <p14:modId xmlns:p14="http://schemas.microsoft.com/office/powerpoint/2010/main" val="1697751761"/>
              </p:ext>
            </p:extLst>
          </p:nvPr>
        </p:nvGraphicFramePr>
        <p:xfrm>
          <a:off x="3854742" y="846151"/>
          <a:ext cx="3935413" cy="1046163"/>
        </p:xfrm>
        <a:graphic>
          <a:graphicData uri="http://schemas.openxmlformats.org/presentationml/2006/ole">
            <mc:AlternateContent xmlns:mc="http://schemas.openxmlformats.org/markup-compatibility/2006">
              <mc:Choice xmlns:v="urn:schemas-microsoft-com:vml" Requires="v">
                <p:oleObj name="Equation" r:id="rId2" imgW="1816100" imgH="482600" progId="Equation.3">
                  <p:embed/>
                </p:oleObj>
              </mc:Choice>
              <mc:Fallback>
                <p:oleObj name="Equation" r:id="rId2" imgW="1816100" imgH="482600" progId="Equation.3">
                  <p:embed/>
                  <p:pic>
                    <p:nvPicPr>
                      <p:cNvPr id="389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742" y="846151"/>
                        <a:ext cx="3935413"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21663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379063"/>
            <a:ext cx="9603275" cy="1049235"/>
          </a:xfrm>
        </p:spPr>
        <p:txBody>
          <a:bodyPr>
            <a:normAutofit fontScale="90000"/>
          </a:bodyPr>
          <a:lstStyle/>
          <a:p>
            <a:r>
              <a:rPr lang="en-US" sz="4000" dirty="0"/>
              <a:t>Refrigerator as a heat engine running backwards</a:t>
            </a:r>
          </a:p>
        </p:txBody>
      </p:sp>
      <p:sp>
        <p:nvSpPr>
          <p:cNvPr id="6" name="Rectangle 5"/>
          <p:cNvSpPr/>
          <p:nvPr/>
        </p:nvSpPr>
        <p:spPr>
          <a:xfrm>
            <a:off x="1676400" y="5638800"/>
            <a:ext cx="8991600" cy="523220"/>
          </a:xfrm>
          <a:prstGeom prst="rect">
            <a:avLst/>
          </a:prstGeom>
        </p:spPr>
        <p:txBody>
          <a:bodyPr wrap="square">
            <a:spAutoFit/>
          </a:bodyPr>
          <a:lstStyle/>
          <a:p>
            <a:r>
              <a:rPr lang="en-US" sz="1400" dirty="0">
                <a:solidFill>
                  <a:schemeClr val="accent1"/>
                </a:solidFill>
              </a:rPr>
              <a:t>Image: http://t3.gstatic.com/images?q=tbn:ANd9GcQzEsz13OtBSe1dEFeHLufQ9FSxmjU9VpnPohNJP4TdPW5jNa54b8L2KpeA3w</a:t>
            </a:r>
          </a:p>
        </p:txBody>
      </p:sp>
      <p:pic>
        <p:nvPicPr>
          <p:cNvPr id="17411" name="Picture 3" descr="http://t3.gstatic.com/images?q=tbn:ANd9GcQzEsz13OtBSe1dEFeHLufQ9FSxmjU9VpnPohNJP4TdPW5jNa54b8L2KpeA3w"/>
          <p:cNvPicPr>
            <a:picLocks noChangeAspect="1" noChangeArrowheads="1"/>
          </p:cNvPicPr>
          <p:nvPr/>
        </p:nvPicPr>
        <p:blipFill>
          <a:blip r:embed="rId2" cstate="print"/>
          <a:srcRect/>
          <a:stretch>
            <a:fillRect/>
          </a:stretch>
        </p:blipFill>
        <p:spPr bwMode="auto">
          <a:xfrm>
            <a:off x="419100" y="1691781"/>
            <a:ext cx="2514600" cy="3737921"/>
          </a:xfrm>
          <a:prstGeom prst="rect">
            <a:avLst/>
          </a:prstGeom>
          <a:noFill/>
        </p:spPr>
      </p:pic>
      <p:sp>
        <p:nvSpPr>
          <p:cNvPr id="7" name="Content Placeholder 6"/>
          <p:cNvSpPr>
            <a:spLocks noGrp="1"/>
          </p:cNvSpPr>
          <p:nvPr>
            <p:ph idx="1"/>
          </p:nvPr>
        </p:nvSpPr>
        <p:spPr>
          <a:xfrm>
            <a:off x="4227352" y="1853754"/>
            <a:ext cx="7055840" cy="4525963"/>
          </a:xfrm>
        </p:spPr>
        <p:txBody>
          <a:bodyPr>
            <a:normAutofit/>
          </a:bodyPr>
          <a:lstStyle/>
          <a:p>
            <a:pPr>
              <a:buNone/>
            </a:pPr>
            <a:r>
              <a:rPr lang="en-US" sz="2400" dirty="0"/>
              <a:t>Heat , Q</a:t>
            </a:r>
            <a:r>
              <a:rPr lang="en-US" sz="2400" baseline="-25000" dirty="0"/>
              <a:t>c</a:t>
            </a:r>
            <a:r>
              <a:rPr lang="en-US" sz="2400" dirty="0"/>
              <a:t>, is pulled from a “cold reservoir” and dumped into a hot reservoir, but this requires the input of work, W. (An unplugged AC never cools).</a:t>
            </a:r>
          </a:p>
          <a:p>
            <a:pPr>
              <a:buNone/>
            </a:pPr>
            <a:endParaRPr lang="en-US" sz="2400" dirty="0"/>
          </a:p>
          <a:p>
            <a:pPr>
              <a:buNone/>
            </a:pPr>
            <a:r>
              <a:rPr lang="en-US" sz="2400" dirty="0"/>
              <a:t>Coefficient of Performance: C.O.P. = Q</a:t>
            </a:r>
            <a:r>
              <a:rPr lang="en-US" sz="2400" baseline="-25000" dirty="0"/>
              <a:t>c</a:t>
            </a:r>
            <a:r>
              <a:rPr lang="en-US" sz="2400" dirty="0"/>
              <a:t>/W</a:t>
            </a:r>
          </a:p>
          <a:p>
            <a:pPr>
              <a:buNone/>
            </a:pPr>
            <a:endParaRPr lang="en-US" sz="2400" dirty="0"/>
          </a:p>
          <a:p>
            <a:pPr>
              <a:buNone/>
            </a:pPr>
            <a:r>
              <a:rPr lang="en-US" sz="2400" dirty="0"/>
              <a:t>Typical values  </a:t>
            </a:r>
            <a:r>
              <a:rPr lang="en-US" sz="2400" dirty="0">
                <a:sym typeface="Symbol"/>
              </a:rPr>
              <a:t> 10. What does that mean physically?</a:t>
            </a:r>
            <a:endParaRPr lang="en-US" sz="2400" dirty="0"/>
          </a:p>
          <a:p>
            <a:endParaRPr lang="en-US" dirty="0"/>
          </a:p>
        </p:txBody>
      </p:sp>
    </p:spTree>
    <p:extLst>
      <p:ext uri="{BB962C8B-B14F-4D97-AF65-F5344CB8AC3E}">
        <p14:creationId xmlns:p14="http://schemas.microsoft.com/office/powerpoint/2010/main" val="306094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koon\AppData\Local\Microsoft\Windows\Temporary Internet Files\Content.IE5\EV476IXQ\MC900445022[1].jpg"/>
          <p:cNvPicPr>
            <a:picLocks noChangeAspect="1" noChangeArrowheads="1"/>
          </p:cNvPicPr>
          <p:nvPr/>
        </p:nvPicPr>
        <p:blipFill>
          <a:blip r:embed="rId2" cstate="print">
            <a:lum bright="42000" contrast="-88000"/>
          </a:blip>
          <a:srcRect/>
          <a:stretch>
            <a:fillRect/>
          </a:stretch>
        </p:blipFill>
        <p:spPr bwMode="auto">
          <a:xfrm>
            <a:off x="3977640" y="685800"/>
            <a:ext cx="4236720" cy="5486400"/>
          </a:xfrm>
          <a:prstGeom prst="rect">
            <a:avLst/>
          </a:prstGeom>
          <a:noFill/>
        </p:spPr>
      </p:pic>
      <p:pic>
        <p:nvPicPr>
          <p:cNvPr id="2050" name="Picture 2" descr="C:\Users\dkoon\AppData\Local\Microsoft\Windows\Temporary Internet Files\Content.IE5\70JEF0S6\MC900441826[1].wmf"/>
          <p:cNvPicPr>
            <a:picLocks noChangeAspect="1" noChangeArrowheads="1"/>
          </p:cNvPicPr>
          <p:nvPr/>
        </p:nvPicPr>
        <p:blipFill>
          <a:blip r:embed="rId3" cstate="print">
            <a:lum bright="23000" contrast="-31000"/>
          </a:blip>
          <a:srcRect/>
          <a:stretch>
            <a:fillRect/>
          </a:stretch>
        </p:blipFill>
        <p:spPr bwMode="auto">
          <a:xfrm>
            <a:off x="8610600" y="3580826"/>
            <a:ext cx="2057400" cy="2972375"/>
          </a:xfrm>
          <a:prstGeom prst="rect">
            <a:avLst/>
          </a:prstGeom>
          <a:noFill/>
        </p:spPr>
      </p:pic>
      <p:sp>
        <p:nvSpPr>
          <p:cNvPr id="2" name="Title 1"/>
          <p:cNvSpPr>
            <a:spLocks noGrp="1"/>
          </p:cNvSpPr>
          <p:nvPr>
            <p:ph type="title"/>
          </p:nvPr>
        </p:nvSpPr>
        <p:spPr/>
        <p:txBody>
          <a:bodyPr/>
          <a:lstStyle/>
          <a:p>
            <a:r>
              <a:rPr lang="en-US" dirty="0"/>
              <a:t>Thermodynamics</a:t>
            </a:r>
          </a:p>
        </p:txBody>
      </p:sp>
      <p:sp>
        <p:nvSpPr>
          <p:cNvPr id="3" name="Content Placeholder 2"/>
          <p:cNvSpPr>
            <a:spLocks noGrp="1"/>
          </p:cNvSpPr>
          <p:nvPr>
            <p:ph idx="1"/>
          </p:nvPr>
        </p:nvSpPr>
        <p:spPr>
          <a:xfrm>
            <a:off x="1460100" y="1853754"/>
            <a:ext cx="9280321" cy="4077491"/>
          </a:xfrm>
        </p:spPr>
        <p:txBody>
          <a:bodyPr/>
          <a:lstStyle/>
          <a:p>
            <a:r>
              <a:rPr lang="en-US" sz="2400" dirty="0"/>
              <a:t>Definition: the study of heat (“thermal energy”)</a:t>
            </a:r>
          </a:p>
          <a:p>
            <a:r>
              <a:rPr lang="en-US" sz="2400" dirty="0"/>
              <a:t>Heat, Q, is just another form of energy.</a:t>
            </a:r>
          </a:p>
          <a:p>
            <a:r>
              <a:rPr lang="en-US" sz="2400" dirty="0"/>
              <a:t>Therefore it has the same units as energy.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 heat engines</a:t>
            </a:r>
          </a:p>
        </p:txBody>
      </p:sp>
      <p:sp>
        <p:nvSpPr>
          <p:cNvPr id="6" name="Content Placeholder 5"/>
          <p:cNvSpPr>
            <a:spLocks noGrp="1"/>
          </p:cNvSpPr>
          <p:nvPr>
            <p:ph idx="1"/>
          </p:nvPr>
        </p:nvSpPr>
        <p:spPr>
          <a:xfrm>
            <a:off x="1065402" y="1853754"/>
            <a:ext cx="9989452" cy="3450613"/>
          </a:xfrm>
        </p:spPr>
        <p:txBody>
          <a:bodyPr/>
          <a:lstStyle/>
          <a:p>
            <a:pPr marL="0" indent="0">
              <a:buNone/>
            </a:pPr>
            <a:r>
              <a:rPr lang="en-US" sz="1800" dirty="0"/>
              <a:t>Thermonuclear fusion takes place inside the Sun at a temperature of about 100million Kelvin. If we could run a heat engine that extracts that energy at 100MK and dump it at Earth’s “room temperature”, (say 27</a:t>
            </a:r>
            <a:r>
              <a:rPr lang="en-US" sz="1800" dirty="0">
                <a:sym typeface="Symbol"/>
              </a:rPr>
              <a:t></a:t>
            </a:r>
            <a:r>
              <a:rPr lang="en-US" sz="1800" dirty="0"/>
              <a:t>C) what is the maximum theoretical efficiency we could expect?</a:t>
            </a:r>
          </a:p>
        </p:txBody>
      </p:sp>
      <p:pic>
        <p:nvPicPr>
          <p:cNvPr id="7" name="Content Placeholder 3" descr="Phys105-10 Lecture #12_Page_5.jpg"/>
          <p:cNvPicPr>
            <a:picLocks noChangeAspect="1"/>
          </p:cNvPicPr>
          <p:nvPr/>
        </p:nvPicPr>
        <p:blipFill>
          <a:blip r:embed="rId2" cstate="print"/>
          <a:srcRect t="78284" r="46512" b="1311"/>
          <a:stretch>
            <a:fillRect/>
          </a:stretch>
        </p:blipFill>
        <p:spPr bwMode="auto">
          <a:xfrm>
            <a:off x="2209800" y="3048000"/>
            <a:ext cx="4495800" cy="2219498"/>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7010400" y="3276600"/>
          <a:ext cx="2870962" cy="2260600"/>
        </p:xfrm>
        <a:graphic>
          <a:graphicData uri="http://schemas.openxmlformats.org/presentationml/2006/ole">
            <mc:AlternateContent xmlns:mc="http://schemas.openxmlformats.org/markup-compatibility/2006">
              <mc:Choice xmlns:v="urn:schemas-microsoft-com:vml" Requires="v">
                <p:oleObj name="Equation" r:id="rId3" imgW="1612800" imgH="1269720" progId="Equation.3">
                  <p:embed/>
                </p:oleObj>
              </mc:Choice>
              <mc:Fallback>
                <p:oleObj name="Equation" r:id="rId3" imgW="1612800" imgH="1269720" progId="Equation.3">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276600"/>
                        <a:ext cx="2870962" cy="226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893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 heat engines</a:t>
            </a:r>
          </a:p>
        </p:txBody>
      </p:sp>
      <p:pic>
        <p:nvPicPr>
          <p:cNvPr id="6" name="Content Placeholder 3" descr="Phys105-10 Lecture #12_Page_6.jpg"/>
          <p:cNvPicPr>
            <a:picLocks noChangeAspect="1"/>
          </p:cNvPicPr>
          <p:nvPr/>
        </p:nvPicPr>
        <p:blipFill>
          <a:blip r:embed="rId2" cstate="print"/>
          <a:srcRect t="10410" r="66839" b="71172"/>
          <a:stretch>
            <a:fillRect/>
          </a:stretch>
        </p:blipFill>
        <p:spPr bwMode="auto">
          <a:xfrm>
            <a:off x="2286000" y="2819400"/>
            <a:ext cx="2438400" cy="1752600"/>
          </a:xfrm>
          <a:prstGeom prst="rect">
            <a:avLst/>
          </a:prstGeom>
          <a:noFill/>
          <a:ln w="9525">
            <a:noFill/>
            <a:miter lim="800000"/>
            <a:headEnd/>
            <a:tailEnd/>
          </a:ln>
        </p:spPr>
      </p:pic>
      <p:sp>
        <p:nvSpPr>
          <p:cNvPr id="7" name="Content Placeholder 6"/>
          <p:cNvSpPr>
            <a:spLocks noGrp="1"/>
          </p:cNvSpPr>
          <p:nvPr>
            <p:ph idx="1"/>
          </p:nvPr>
        </p:nvSpPr>
        <p:spPr>
          <a:xfrm>
            <a:off x="1224794" y="1502328"/>
            <a:ext cx="10872131" cy="5355672"/>
          </a:xfrm>
        </p:spPr>
        <p:txBody>
          <a:bodyPr/>
          <a:lstStyle/>
          <a:p>
            <a:pPr marL="0" indent="0">
              <a:buNone/>
            </a:pPr>
            <a:r>
              <a:rPr lang="en-US" sz="1800" dirty="0"/>
              <a:t>A typical car engine has a maximum efficiency of about 48%. The temperature of the combusting gasoline in the piston is about 750</a:t>
            </a:r>
            <a:r>
              <a:rPr lang="en-US" sz="1800" dirty="0">
                <a:sym typeface="Symbol"/>
              </a:rPr>
              <a:t>F, or about 400C. What is the warmest possible value you would expect for the temperature of the exhaust coming out of the engine?</a:t>
            </a:r>
          </a:p>
          <a:p>
            <a:pPr marL="3657600" indent="0">
              <a:buNone/>
            </a:pPr>
            <a:r>
              <a:rPr lang="en-US" sz="1800" dirty="0">
                <a:sym typeface="Symbol"/>
              </a:rPr>
              <a:t>Remember first to convert the heat reservoir temperature into an absolute [Kelvin] scale!!</a:t>
            </a:r>
          </a:p>
          <a:p>
            <a:pPr marL="3657600" indent="0">
              <a:buNone/>
            </a:pPr>
            <a:endParaRPr lang="en-US" sz="1800" dirty="0">
              <a:sym typeface="Symbol"/>
            </a:endParaRPr>
          </a:p>
          <a:p>
            <a:pPr marL="3657600" indent="0">
              <a:buNone/>
            </a:pPr>
            <a:endParaRPr lang="en-US" sz="1800" dirty="0">
              <a:sym typeface="Symbol"/>
            </a:endParaRPr>
          </a:p>
          <a:p>
            <a:pPr marL="3657600" indent="0">
              <a:buNone/>
            </a:pPr>
            <a:endParaRPr lang="en-US" sz="1800" dirty="0">
              <a:sym typeface="Symbol"/>
            </a:endParaRPr>
          </a:p>
          <a:p>
            <a:pPr marL="3657600" indent="0">
              <a:buNone/>
            </a:pPr>
            <a:endParaRPr lang="en-US" sz="1800" dirty="0">
              <a:sym typeface="Symbol"/>
            </a:endParaRPr>
          </a:p>
          <a:p>
            <a:pPr marL="0" indent="0">
              <a:buNone/>
            </a:pPr>
            <a:endParaRPr lang="en-US" sz="1800" dirty="0">
              <a:solidFill>
                <a:srgbClr val="C0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148324592"/>
              </p:ext>
            </p:extLst>
          </p:nvPr>
        </p:nvGraphicFramePr>
        <p:xfrm>
          <a:off x="5357866" y="3578604"/>
          <a:ext cx="1790700" cy="2260600"/>
        </p:xfrm>
        <a:graphic>
          <a:graphicData uri="http://schemas.openxmlformats.org/presentationml/2006/ole">
            <mc:AlternateContent xmlns:mc="http://schemas.openxmlformats.org/markup-compatibility/2006">
              <mc:Choice xmlns:v="urn:schemas-microsoft-com:vml" Requires="v">
                <p:oleObj name="Equation" r:id="rId3" imgW="1790640" imgH="2260440" progId="Equation.3">
                  <p:embed/>
                </p:oleObj>
              </mc:Choice>
              <mc:Fallback>
                <p:oleObj name="Equation" r:id="rId3" imgW="1790640" imgH="2260440" progId="Equation.3">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66" y="3578604"/>
                        <a:ext cx="1790700" cy="226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8711264"/>
              </p:ext>
            </p:extLst>
          </p:nvPr>
        </p:nvGraphicFramePr>
        <p:xfrm>
          <a:off x="8675775" y="3429000"/>
          <a:ext cx="2365375" cy="1981200"/>
        </p:xfrm>
        <a:graphic>
          <a:graphicData uri="http://schemas.openxmlformats.org/presentationml/2006/ole">
            <mc:AlternateContent xmlns:mc="http://schemas.openxmlformats.org/markup-compatibility/2006">
              <mc:Choice xmlns:v="urn:schemas-microsoft-com:vml" Requires="v">
                <p:oleObj name="Equation" r:id="rId5" imgW="1955800" imgH="1638300" progId="Equation.3">
                  <p:embed/>
                </p:oleObj>
              </mc:Choice>
              <mc:Fallback>
                <p:oleObj name="Equation" r:id="rId5" imgW="1955800" imgH="1638300" progId="Equation.3">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5775" y="3429000"/>
                        <a:ext cx="2365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Arrow Connector 4"/>
          <p:cNvCxnSpPr>
            <a:cxnSpLocks/>
          </p:cNvCxnSpPr>
          <p:nvPr/>
        </p:nvCxnSpPr>
        <p:spPr>
          <a:xfrm flipV="1">
            <a:off x="6375633" y="3505200"/>
            <a:ext cx="2146137" cy="2334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2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61" y="316934"/>
            <a:ext cx="9603275" cy="1049235"/>
          </a:xfrm>
        </p:spPr>
        <p:txBody>
          <a:bodyPr/>
          <a:lstStyle/>
          <a:p>
            <a:r>
              <a:rPr lang="en-US" dirty="0"/>
              <a:t>question</a:t>
            </a:r>
          </a:p>
        </p:txBody>
      </p:sp>
      <p:sp>
        <p:nvSpPr>
          <p:cNvPr id="3" name="Content Placeholder 2"/>
          <p:cNvSpPr>
            <a:spLocks noGrp="1"/>
          </p:cNvSpPr>
          <p:nvPr>
            <p:ph idx="1"/>
          </p:nvPr>
        </p:nvSpPr>
        <p:spPr>
          <a:xfrm>
            <a:off x="771787" y="1295401"/>
            <a:ext cx="9439013" cy="4830763"/>
          </a:xfrm>
        </p:spPr>
        <p:txBody>
          <a:bodyPr/>
          <a:lstStyle/>
          <a:p>
            <a:pPr>
              <a:buNone/>
            </a:pPr>
            <a:r>
              <a:rPr lang="en-US" sz="2800" dirty="0"/>
              <a:t>	A heat engine operating between 1000K and 450K could not have an efficiency greater than </a:t>
            </a:r>
          </a:p>
          <a:p>
            <a:pPr marL="457200" indent="-457200">
              <a:buFont typeface="+mj-lt"/>
              <a:buAutoNum type="alphaLcParenR"/>
            </a:pPr>
            <a:r>
              <a:rPr lang="en-US" sz="2800" dirty="0"/>
              <a:t>55%</a:t>
            </a:r>
          </a:p>
          <a:p>
            <a:pPr marL="457200" indent="-457200">
              <a:buFont typeface="+mj-lt"/>
              <a:buAutoNum type="alphaLcParenR"/>
            </a:pPr>
            <a:r>
              <a:rPr lang="en-US" sz="2800" dirty="0"/>
              <a:t>50%</a:t>
            </a:r>
          </a:p>
          <a:p>
            <a:pPr marL="457200" indent="-457200">
              <a:buFont typeface="+mj-lt"/>
              <a:buAutoNum type="alphaLcParenR"/>
            </a:pPr>
            <a:r>
              <a:rPr lang="en-US" sz="2800" dirty="0"/>
              <a:t>45%</a:t>
            </a:r>
          </a:p>
          <a:p>
            <a:pPr marL="457200" indent="-457200">
              <a:buFont typeface="+mj-lt"/>
              <a:buAutoNum type="alphaLcParenR"/>
            </a:pPr>
            <a:r>
              <a:rPr lang="en-US" sz="2800" dirty="0"/>
              <a:t>30%</a:t>
            </a:r>
          </a:p>
          <a:p>
            <a:pPr marL="457200" indent="-457200">
              <a:buFont typeface="+mj-lt"/>
              <a:buAutoNum type="alphaLcParenR"/>
            </a:pPr>
            <a:r>
              <a:rPr lang="en-US" sz="2800" dirty="0"/>
              <a:t>10% </a:t>
            </a:r>
          </a:p>
        </p:txBody>
      </p:sp>
      <p:pic>
        <p:nvPicPr>
          <p:cNvPr id="50179" name="Picture 3" descr="C:\Users\dkoon\AppData\Local\Microsoft\Windows\Temporary Internet Files\Content.IE5\MHCAF1SK\MC900277364[1].wmf"/>
          <p:cNvPicPr>
            <a:picLocks noChangeAspect="1" noChangeArrowheads="1"/>
          </p:cNvPicPr>
          <p:nvPr/>
        </p:nvPicPr>
        <p:blipFill>
          <a:blip r:embed="rId2" cstate="print"/>
          <a:srcRect/>
          <a:stretch>
            <a:fillRect/>
          </a:stretch>
        </p:blipFill>
        <p:spPr bwMode="auto">
          <a:xfrm>
            <a:off x="6858000" y="3249859"/>
            <a:ext cx="2901086" cy="2766589"/>
          </a:xfrm>
          <a:prstGeom prst="rect">
            <a:avLst/>
          </a:prstGeom>
          <a:noFill/>
        </p:spPr>
      </p:pic>
    </p:spTree>
    <p:extLst>
      <p:ext uri="{BB962C8B-B14F-4D97-AF65-F5344CB8AC3E}">
        <p14:creationId xmlns:p14="http://schemas.microsoft.com/office/powerpoint/2010/main" val="4135972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562" y="246166"/>
            <a:ext cx="9603275" cy="1049235"/>
          </a:xfrm>
        </p:spPr>
        <p:txBody>
          <a:bodyPr/>
          <a:lstStyle/>
          <a:p>
            <a:r>
              <a:rPr lang="en-US" dirty="0"/>
              <a:t>question</a:t>
            </a:r>
          </a:p>
        </p:txBody>
      </p:sp>
      <p:sp>
        <p:nvSpPr>
          <p:cNvPr id="3" name="Content Placeholder 2"/>
          <p:cNvSpPr>
            <a:spLocks noGrp="1"/>
          </p:cNvSpPr>
          <p:nvPr>
            <p:ph idx="1"/>
          </p:nvPr>
        </p:nvSpPr>
        <p:spPr>
          <a:xfrm>
            <a:off x="889233" y="1295401"/>
            <a:ext cx="11400639" cy="4830763"/>
          </a:xfrm>
        </p:spPr>
        <p:txBody>
          <a:bodyPr>
            <a:normAutofit fontScale="92500" lnSpcReduction="10000"/>
          </a:bodyPr>
          <a:lstStyle/>
          <a:p>
            <a:pPr marL="0" indent="0">
              <a:buNone/>
            </a:pPr>
            <a:r>
              <a:rPr lang="en-US" sz="2800" dirty="0"/>
              <a:t>Geothermal steam at 150</a:t>
            </a:r>
            <a:r>
              <a:rPr lang="en-US" sz="2800" baseline="30000" dirty="0"/>
              <a:t>o</a:t>
            </a:r>
            <a:r>
              <a:rPr lang="en-US" sz="2800" dirty="0"/>
              <a:t>C or higher is sometimes used to generate electricity. If the cold reservoir is 25</a:t>
            </a:r>
            <a:r>
              <a:rPr lang="en-US" sz="2800" baseline="30000" dirty="0"/>
              <a:t>o</a:t>
            </a:r>
            <a:r>
              <a:rPr lang="en-US" sz="2800" dirty="0"/>
              <a:t>C, then the maximum efficiency is about</a:t>
            </a:r>
          </a:p>
          <a:p>
            <a:pPr marL="457200" indent="-457200">
              <a:buFont typeface="+mj-lt"/>
              <a:buAutoNum type="alphaLcParenR"/>
            </a:pPr>
            <a:r>
              <a:rPr lang="en-US" sz="2800" dirty="0"/>
              <a:t>10%</a:t>
            </a:r>
          </a:p>
          <a:p>
            <a:pPr marL="457200" indent="-457200">
              <a:buFont typeface="+mj-lt"/>
              <a:buAutoNum type="alphaLcParenR"/>
            </a:pPr>
            <a:r>
              <a:rPr lang="en-US" sz="2800" dirty="0"/>
              <a:t>20%</a:t>
            </a:r>
          </a:p>
          <a:p>
            <a:pPr marL="457200" indent="-457200">
              <a:buFont typeface="+mj-lt"/>
              <a:buAutoNum type="alphaLcParenR"/>
            </a:pPr>
            <a:r>
              <a:rPr lang="en-US" sz="2800" dirty="0"/>
              <a:t>30%</a:t>
            </a:r>
          </a:p>
          <a:p>
            <a:pPr marL="457200" indent="-457200">
              <a:buFont typeface="+mj-lt"/>
              <a:buAutoNum type="alphaLcParenR"/>
            </a:pPr>
            <a:r>
              <a:rPr lang="en-US" sz="2800" dirty="0"/>
              <a:t>83%</a:t>
            </a:r>
          </a:p>
          <a:p>
            <a:pPr>
              <a:buNone/>
            </a:pPr>
            <a:r>
              <a:rPr lang="en-US" sz="2800" dirty="0"/>
              <a:t>  Why would you use such an inefficient heat source? </a:t>
            </a:r>
          </a:p>
          <a:p>
            <a:pPr>
              <a:buNone/>
            </a:pPr>
            <a:endParaRPr lang="en-US" dirty="0"/>
          </a:p>
          <a:p>
            <a:pPr>
              <a:buNone/>
            </a:pPr>
            <a:r>
              <a:rPr lang="en-US" dirty="0"/>
              <a:t>(http://en.wikipedia.org/wiki/Geothermal_electricity)</a:t>
            </a:r>
          </a:p>
        </p:txBody>
      </p:sp>
      <p:pic>
        <p:nvPicPr>
          <p:cNvPr id="1026" name="Picture 2" descr="C:\Users\dkoon\AppData\Local\Microsoft\Windows\Temporary Internet Files\Content.IE5\70JEF0S6\MC900229123[1].wmf"/>
          <p:cNvPicPr>
            <a:picLocks noChangeAspect="1" noChangeArrowheads="1"/>
          </p:cNvPicPr>
          <p:nvPr/>
        </p:nvPicPr>
        <p:blipFill>
          <a:blip r:embed="rId2" cstate="print"/>
          <a:srcRect/>
          <a:stretch>
            <a:fillRect/>
          </a:stretch>
        </p:blipFill>
        <p:spPr bwMode="auto">
          <a:xfrm>
            <a:off x="8253101" y="2406942"/>
            <a:ext cx="4036771" cy="3339730"/>
          </a:xfrm>
          <a:prstGeom prst="rect">
            <a:avLst/>
          </a:prstGeom>
          <a:noFill/>
        </p:spPr>
      </p:pic>
    </p:spTree>
    <p:extLst>
      <p:ext uri="{BB962C8B-B14F-4D97-AF65-F5344CB8AC3E}">
        <p14:creationId xmlns:p14="http://schemas.microsoft.com/office/powerpoint/2010/main" val="37025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Conditioners and Heat Pumps (1 of 4)</a:t>
            </a:r>
          </a:p>
        </p:txBody>
      </p:sp>
      <p:sp>
        <p:nvSpPr>
          <p:cNvPr id="3" name="Content Placeholder 2"/>
          <p:cNvSpPr>
            <a:spLocks noGrp="1"/>
          </p:cNvSpPr>
          <p:nvPr>
            <p:ph idx="1"/>
          </p:nvPr>
        </p:nvSpPr>
        <p:spPr/>
        <p:txBody>
          <a:bodyPr/>
          <a:lstStyle/>
          <a:p>
            <a:pPr marL="0">
              <a:buNone/>
            </a:pPr>
            <a:r>
              <a:rPr lang="en-US" dirty="0"/>
              <a:t>Devices which work on the second law of thermodynamics.</a:t>
            </a:r>
          </a:p>
          <a:p>
            <a:r>
              <a:rPr lang="en-US" dirty="0"/>
              <a:t>An air conditioner is similar to a refrigerator in that thermal energy from inside a cooled space is transferred to the warmer outdoor space.</a:t>
            </a:r>
          </a:p>
          <a:p>
            <a:r>
              <a:rPr lang="en-US" dirty="0"/>
              <a:t>This flow of heat from cold to hot is not a violation of the second law of thermodynamics because it does not occur spontaneously.</a:t>
            </a:r>
          </a:p>
          <a:p>
            <a:r>
              <a:rPr lang="en-US" dirty="0"/>
              <a:t>Energy is added to the system via electricity, natural gas combustion, or solar energy to accomplish this task.</a:t>
            </a:r>
          </a:p>
        </p:txBody>
      </p:sp>
    </p:spTree>
    <p:extLst>
      <p:ext uri="{BB962C8B-B14F-4D97-AF65-F5344CB8AC3E}">
        <p14:creationId xmlns:p14="http://schemas.microsoft.com/office/powerpoint/2010/main" val="1917264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Conditioners and Heat Pumps (2 of 4)</a:t>
            </a:r>
          </a:p>
        </p:txBody>
      </p:sp>
      <p:pic>
        <p:nvPicPr>
          <p:cNvPr id="106498" name="Picture 2" descr="An illustration shows an air conditioner operation. An arrow labeled Heat points to the inside coil, which is from one end connected to a compressor and to a valve on the other end. An outside coil is connected to the other end with the compressor and the valve. Another arrow labeled heat points away from the outside coil. An arrow is along the tube connecting the valve and the inside coil, and another arrow is along the tube connecting the compressor and the outside coil."/>
          <p:cNvPicPr>
            <a:picLocks noGrp="1" noChangeAspect="1" noChangeArrowheads="1"/>
          </p:cNvPicPr>
          <p:nvPr>
            <p:ph sz="half" idx="1"/>
          </p:nvPr>
        </p:nvPicPr>
        <p:blipFill>
          <a:blip r:embed="rId3"/>
          <a:stretch>
            <a:fillRect/>
          </a:stretch>
        </p:blipFill>
        <p:spPr bwMode="auto">
          <a:xfrm>
            <a:off x="289560" y="1405204"/>
            <a:ext cx="11612880" cy="4205328"/>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A2852A68-6DBD-4045-A38B-519B4BCB7E0B}"/>
              </a:ext>
            </a:extLst>
          </p:cNvPr>
          <p:cNvSpPr>
            <a:spLocks noGrp="1"/>
          </p:cNvSpPr>
          <p:nvPr>
            <p:ph sz="half" idx="2"/>
          </p:nvPr>
        </p:nvSpPr>
        <p:spPr>
          <a:xfrm>
            <a:off x="2908300" y="5673725"/>
            <a:ext cx="5542956" cy="422275"/>
          </a:xfrm>
        </p:spPr>
        <p:txBody>
          <a:bodyPr>
            <a:normAutofit lnSpcReduction="10000"/>
          </a:bodyPr>
          <a:lstStyle/>
          <a:p>
            <a:pPr marL="0" indent="0">
              <a:buNone/>
            </a:pPr>
            <a:r>
              <a:rPr lang="en-US" dirty="0"/>
              <a:t>Air conditioner operation.</a:t>
            </a:r>
          </a:p>
        </p:txBody>
      </p:sp>
    </p:spTree>
    <p:extLst>
      <p:ext uri="{BB962C8B-B14F-4D97-AF65-F5344CB8AC3E}">
        <p14:creationId xmlns:p14="http://schemas.microsoft.com/office/powerpoint/2010/main" val="3020149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Conditioners and Heat Pumps (3 of 4)</a:t>
            </a:r>
          </a:p>
        </p:txBody>
      </p:sp>
      <p:sp>
        <p:nvSpPr>
          <p:cNvPr id="3" name="Content Placeholder 2"/>
          <p:cNvSpPr>
            <a:spLocks noGrp="1"/>
          </p:cNvSpPr>
          <p:nvPr>
            <p:ph idx="1"/>
          </p:nvPr>
        </p:nvSpPr>
        <p:spPr/>
        <p:txBody>
          <a:bodyPr/>
          <a:lstStyle/>
          <a:p>
            <a:pPr>
              <a:spcBef>
                <a:spcPts val="600"/>
              </a:spcBef>
            </a:pPr>
            <a:r>
              <a:rPr lang="en-US" dirty="0"/>
              <a:t>A </a:t>
            </a:r>
            <a:r>
              <a:rPr lang="en-US" b="1" dirty="0"/>
              <a:t>heat pump is a heat engine operating in reverse</a:t>
            </a:r>
            <a:r>
              <a:rPr lang="en-US" dirty="0"/>
              <a:t>. This device can be used to heat or cool a space.</a:t>
            </a:r>
          </a:p>
          <a:p>
            <a:pPr>
              <a:spcBef>
                <a:spcPts val="600"/>
              </a:spcBef>
            </a:pPr>
            <a:r>
              <a:rPr lang="en-US" dirty="0"/>
              <a:t>As the name implies, a heat pump can be used to extract or pump heat either into or out of space.</a:t>
            </a:r>
          </a:p>
          <a:p>
            <a:pPr>
              <a:spcBef>
                <a:spcPts val="600"/>
              </a:spcBef>
            </a:pPr>
            <a:r>
              <a:rPr lang="en-US" dirty="0"/>
              <a:t>The performance of a heat pump is expressed not in terms of the ratio of energy output to energy input but instead in terms of the ratio of energy output to work input. </a:t>
            </a:r>
          </a:p>
          <a:p>
            <a:pPr>
              <a:spcBef>
                <a:spcPts val="600"/>
              </a:spcBef>
            </a:pPr>
            <a:r>
              <a:rPr lang="en-US" dirty="0"/>
              <a:t>Heat-pump manufacturers suggest that the heat pump is most economical in locations in which both heating and air conditioning are needed.</a:t>
            </a:r>
          </a:p>
        </p:txBody>
      </p:sp>
    </p:spTree>
    <p:extLst>
      <p:ext uri="{BB962C8B-B14F-4D97-AF65-F5344CB8AC3E}">
        <p14:creationId xmlns:p14="http://schemas.microsoft.com/office/powerpoint/2010/main" val="59868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Conditioners and Heat Pumps (4 of 4)</a:t>
            </a:r>
          </a:p>
        </p:txBody>
      </p:sp>
      <p:pic>
        <p:nvPicPr>
          <p:cNvPr id="107522" name="Picture 2" descr="Two illustrations show the basic components of a heat-pump system. The first illustration shows a heating cycle. Outside is labeled to the left of a vertical line and Inside is labeled to the right of it. The heat from the outside meets the Evaporator, which is a rectangle along the vertical line. An arrow from the evaporator goes to the compressor and an arrow from the compressor goes to the condenser which is another rectangle. An arrow from the condenser goes back to the evaporator. A large blue arrow from the top goes downward, then right, past the condenser, and is labeled Hot air out. The second illustration shows a cooling cycle. Outside is labeled to the left of a vertical line and Inside is labeled to the right of it. Heat goes out to the outside from the condenser, which is a rectangle along the vertical line. An arrow from the condenser goes to the evaporator which is another rectangle and an arrow from the evaporator goes to the compressor, and then to the condenser. A large blue arrow from the top goes downward, then right, past the Evaporator, and is labeled Cool air out."/>
          <p:cNvPicPr>
            <a:picLocks noGrp="1" noChangeAspect="1" noChangeArrowheads="1"/>
          </p:cNvPicPr>
          <p:nvPr>
            <p:ph sz="half" idx="1"/>
          </p:nvPr>
        </p:nvPicPr>
        <p:blipFill>
          <a:blip r:embed="rId3"/>
          <a:stretch>
            <a:fillRect/>
          </a:stretch>
        </p:blipFill>
        <p:spPr bwMode="auto">
          <a:xfrm>
            <a:off x="3470468" y="1532389"/>
            <a:ext cx="8449006" cy="4385553"/>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5C037425-D800-472E-8E8D-CB7B9185B539}"/>
              </a:ext>
            </a:extLst>
          </p:cNvPr>
          <p:cNvSpPr>
            <a:spLocks noGrp="1"/>
          </p:cNvSpPr>
          <p:nvPr>
            <p:ph sz="half" idx="2"/>
          </p:nvPr>
        </p:nvSpPr>
        <p:spPr>
          <a:xfrm>
            <a:off x="628650" y="4908717"/>
            <a:ext cx="3079750" cy="1217446"/>
          </a:xfrm>
        </p:spPr>
        <p:txBody>
          <a:bodyPr/>
          <a:lstStyle/>
          <a:p>
            <a:pPr marL="0" indent="0">
              <a:buNone/>
            </a:pPr>
            <a:r>
              <a:rPr lang="en-US" dirty="0"/>
              <a:t>Basic components of a heat-pump system.</a:t>
            </a:r>
          </a:p>
        </p:txBody>
      </p:sp>
    </p:spTree>
    <p:extLst>
      <p:ext uri="{BB962C8B-B14F-4D97-AF65-F5344CB8AC3E}">
        <p14:creationId xmlns:p14="http://schemas.microsoft.com/office/powerpoint/2010/main" val="4040791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Control In everyday life</a:t>
            </a:r>
          </a:p>
        </p:txBody>
      </p:sp>
      <p:sp>
        <p:nvSpPr>
          <p:cNvPr id="3" name="Content Placeholder 2"/>
          <p:cNvSpPr>
            <a:spLocks noGrp="1"/>
          </p:cNvSpPr>
          <p:nvPr>
            <p:ph idx="1"/>
          </p:nvPr>
        </p:nvSpPr>
        <p:spPr>
          <a:xfrm>
            <a:off x="1535468" y="1568741"/>
            <a:ext cx="9603275" cy="3181952"/>
          </a:xfrm>
        </p:spPr>
        <p:txBody>
          <a:bodyPr>
            <a:normAutofit lnSpcReduction="10000"/>
          </a:bodyPr>
          <a:lstStyle/>
          <a:p>
            <a:pPr marL="0">
              <a:buNone/>
            </a:pPr>
            <a:endParaRPr lang="en-US" dirty="0"/>
          </a:p>
          <a:p>
            <a:r>
              <a:rPr lang="en-US" dirty="0"/>
              <a:t>Retrofitting a structure, that is, making modifications in an existing house without major construction or design changes, can also bring about significant reductions in heating and cooling costs.</a:t>
            </a:r>
          </a:p>
          <a:p>
            <a:r>
              <a:rPr lang="en-US" dirty="0"/>
              <a:t>The zero-energy house (ZEH) uses large amounts of insulation, tight sealing, and renewable technologies.</a:t>
            </a:r>
          </a:p>
          <a:p>
            <a:r>
              <a:rPr lang="en-US" dirty="0"/>
              <a:t>Energy consumption can be lowered by the use of energy-efficient appliances and the addition of solar-energy features to a house.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Materials</a:t>
            </a:r>
          </a:p>
        </p:txBody>
      </p:sp>
      <p:sp>
        <p:nvSpPr>
          <p:cNvPr id="3" name="Content Placeholder 2"/>
          <p:cNvSpPr>
            <a:spLocks noGrp="1"/>
          </p:cNvSpPr>
          <p:nvPr>
            <p:ph idx="1"/>
          </p:nvPr>
        </p:nvSpPr>
        <p:spPr/>
        <p:txBody>
          <a:bodyPr>
            <a:noAutofit/>
          </a:bodyPr>
          <a:lstStyle/>
          <a:p>
            <a:pPr lvl="0">
              <a:spcBef>
                <a:spcPts val="600"/>
              </a:spcBef>
              <a:spcAft>
                <a:spcPts val="600"/>
              </a:spcAft>
            </a:pPr>
            <a:r>
              <a:rPr lang="en-US" sz="2400" dirty="0"/>
              <a:t>Material that is a good conductor of electricity, such as metal, is usually a good conductor of heat.</a:t>
            </a:r>
          </a:p>
          <a:p>
            <a:pPr lvl="0">
              <a:spcBef>
                <a:spcPts val="600"/>
              </a:spcBef>
              <a:spcAft>
                <a:spcPts val="600"/>
              </a:spcAft>
            </a:pPr>
            <a:r>
              <a:rPr lang="en-US" sz="2400" dirty="0"/>
              <a:t>An insulator, such as fiberglass or neoprene, will retard the flow of heat from one object to another.</a:t>
            </a:r>
          </a:p>
          <a:p>
            <a:pPr lvl="0">
              <a:spcBef>
                <a:spcPts val="600"/>
              </a:spcBef>
              <a:spcAft>
                <a:spcPts val="600"/>
              </a:spcAft>
            </a:pPr>
            <a:r>
              <a:rPr lang="en-US" sz="2400" dirty="0"/>
              <a:t>The color of a material also influences heat transfer when radiation is concerned.</a:t>
            </a:r>
          </a:p>
          <a:p>
            <a:pPr lvl="0">
              <a:spcBef>
                <a:spcPts val="600"/>
              </a:spcBef>
              <a:spcAft>
                <a:spcPts val="600"/>
              </a:spcAft>
            </a:pPr>
            <a:r>
              <a:rPr lang="en-US" sz="2400" dirty="0"/>
              <a:t>A black object is both a better emitter and a better absorber of radiant energy than a white or shiny object.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koon\AppData\Local\Microsoft\Windows\Temporary Internet Files\Content.IE5\NQZBHOMU\MC900413624[1].wmf"/>
          <p:cNvPicPr>
            <a:picLocks noChangeAspect="1" noChangeArrowheads="1"/>
          </p:cNvPicPr>
          <p:nvPr/>
        </p:nvPicPr>
        <p:blipFill>
          <a:blip r:embed="rId2" cstate="print">
            <a:lum bright="44000" contrast="-84000"/>
          </a:blip>
          <a:srcRect/>
          <a:stretch>
            <a:fillRect/>
          </a:stretch>
        </p:blipFill>
        <p:spPr bwMode="auto">
          <a:xfrm>
            <a:off x="8153400" y="2971800"/>
            <a:ext cx="2292036" cy="3446352"/>
          </a:xfrm>
          <a:prstGeom prst="rect">
            <a:avLst/>
          </a:prstGeom>
          <a:noFill/>
        </p:spPr>
      </p:pic>
      <p:sp>
        <p:nvSpPr>
          <p:cNvPr id="2" name="Title 1"/>
          <p:cNvSpPr>
            <a:spLocks noGrp="1"/>
          </p:cNvSpPr>
          <p:nvPr>
            <p:ph type="title"/>
          </p:nvPr>
        </p:nvSpPr>
        <p:spPr/>
        <p:txBody>
          <a:bodyPr/>
          <a:lstStyle/>
          <a:p>
            <a:r>
              <a:rPr lang="en-US" dirty="0" err="1"/>
              <a:t>Zero</a:t>
            </a:r>
            <a:r>
              <a:rPr lang="en-US" baseline="30000" dirty="0" err="1"/>
              <a:t>th</a:t>
            </a:r>
            <a:r>
              <a:rPr lang="en-US" dirty="0"/>
              <a:t> Law of Thermodynamics</a:t>
            </a:r>
          </a:p>
        </p:txBody>
      </p:sp>
      <p:sp>
        <p:nvSpPr>
          <p:cNvPr id="3" name="Content Placeholder 2"/>
          <p:cNvSpPr>
            <a:spLocks noGrp="1"/>
          </p:cNvSpPr>
          <p:nvPr>
            <p:ph idx="1"/>
          </p:nvPr>
        </p:nvSpPr>
        <p:spPr/>
        <p:txBody>
          <a:bodyPr>
            <a:normAutofit fontScale="92500"/>
          </a:bodyPr>
          <a:lstStyle/>
          <a:p>
            <a:r>
              <a:rPr lang="en-US" sz="2800" dirty="0"/>
              <a:t>Two objects in thermal equilibrium with a third object are in thermal equilibrium with each other.</a:t>
            </a:r>
          </a:p>
          <a:p>
            <a:r>
              <a:rPr lang="en-US" sz="2800" dirty="0"/>
              <a:t>(It is possible to define temperature, such that two objects having the same temperature do not transfer heat energy with each other.)</a:t>
            </a:r>
          </a:p>
          <a:p>
            <a:r>
              <a:rPr lang="en-US" sz="2800" dirty="0"/>
              <a:t>Why is it the “</a:t>
            </a:r>
            <a:r>
              <a:rPr lang="en-US" sz="2800" dirty="0" err="1"/>
              <a:t>Zeroth</a:t>
            </a:r>
            <a:r>
              <a:rPr lang="en-US" sz="2800" dirty="0"/>
              <a:t>” Law?!</a:t>
            </a:r>
          </a:p>
          <a:p>
            <a:pPr lvl="1"/>
            <a:r>
              <a:rPr lang="en-US" sz="2400" dirty="0"/>
              <a:t>Because it’s more fundamental than the First Law, but was stated </a:t>
            </a:r>
            <a:r>
              <a:rPr lang="en-US" sz="2400" i="1" dirty="0"/>
              <a:t>after </a:t>
            </a:r>
            <a:r>
              <a:rPr lang="en-US" sz="2400" dirty="0"/>
              <a:t>it.</a:t>
            </a:r>
            <a:endParaRPr lang="en-US" sz="2000" dirty="0"/>
          </a:p>
          <a:p>
            <a:endParaRPr lang="en-US" sz="2800"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76844" y="1825625"/>
            <a:ext cx="5327056" cy="4351338"/>
          </a:xfrm>
        </p:spPr>
        <p:txBody>
          <a:bodyPr/>
          <a:lstStyle/>
          <a:p>
            <a:pPr marL="0">
              <a:buNone/>
            </a:pPr>
            <a:r>
              <a:rPr lang="en-US" sz="2000" dirty="0"/>
              <a:t>One device for reducing heat transfer is the thermos. A thermos is a bottle inside a bottle, with the inner vessel separated from the outer one by a vacuum. The evacuated region prevents the transfer of heat from or to the inner vessel by convection or conduction. The inner walls of both vessels are silvered, which cuts down on losses (or gains) from radiation. Glass and cork are poor conductors, so heat transfer by conduction through these materials is negligible.</a:t>
            </a:r>
            <a:endParaRPr lang="en-US" sz="2000" b="1" dirty="0"/>
          </a:p>
        </p:txBody>
      </p:sp>
      <p:pic>
        <p:nvPicPr>
          <p:cNvPr id="8" name="Picture 3" descr="An illustration shows the cutaway view of a thermos bottle with a hot or cold substance inside. Two silvered surfaces form the shell of the bottle. A vacuum exists between the silvered surfaces.">
            <a:extLst>
              <a:ext uri="{FF2B5EF4-FFF2-40B4-BE49-F238E27FC236}">
                <a16:creationId xmlns:a16="http://schemas.microsoft.com/office/drawing/2014/main" id="{18CB997F-763F-4824-A36C-999F225892CE}"/>
              </a:ext>
            </a:extLst>
          </p:cNvPr>
          <p:cNvPicPr>
            <a:picLocks noGrp="1" noChangeAspect="1" noChangeArrowheads="1"/>
          </p:cNvPicPr>
          <p:nvPr>
            <p:ph sz="half" idx="2"/>
          </p:nvPr>
        </p:nvPicPr>
        <p:blipFill>
          <a:blip r:embed="rId3"/>
          <a:srcRect/>
          <a:stretch>
            <a:fillRect/>
          </a:stretch>
        </p:blipFill>
        <p:spPr bwMode="auto">
          <a:xfrm>
            <a:off x="7141367" y="1385405"/>
            <a:ext cx="4857087" cy="4351338"/>
          </a:xfrm>
          <a:prstGeom prst="rect">
            <a:avLst/>
          </a:prstGeom>
          <a:noFill/>
          <a:ln w="9525">
            <a:noFill/>
            <a:miter lim="800000"/>
            <a:headEnd/>
            <a:tailEnd/>
          </a:ln>
          <a:effectLst/>
        </p:spPr>
      </p:pic>
      <p:sp>
        <p:nvSpPr>
          <p:cNvPr id="6" name="Content Placeholder 4">
            <a:extLst>
              <a:ext uri="{FF2B5EF4-FFF2-40B4-BE49-F238E27FC236}">
                <a16:creationId xmlns:a16="http://schemas.microsoft.com/office/drawing/2014/main" id="{D1550DC4-E788-4FCC-A0D8-7A0D761DC298}"/>
              </a:ext>
            </a:extLst>
          </p:cNvPr>
          <p:cNvSpPr>
            <a:spLocks noGrp="1"/>
          </p:cNvSpPr>
          <p:nvPr>
            <p:ph sz="half" idx="10"/>
          </p:nvPr>
        </p:nvSpPr>
        <p:spPr>
          <a:xfrm>
            <a:off x="7141367" y="5765799"/>
            <a:ext cx="4225758" cy="414575"/>
          </a:xfrm>
        </p:spPr>
        <p:txBody>
          <a:bodyPr>
            <a:normAutofit lnSpcReduction="10000"/>
          </a:bodyPr>
          <a:lstStyle/>
          <a:p>
            <a:pPr marL="0" indent="0">
              <a:buNone/>
            </a:pPr>
            <a:r>
              <a:rPr lang="en-US" sz="2000" dirty="0"/>
              <a:t>Thermos bottle (cutaway view).</a:t>
            </a:r>
          </a:p>
        </p:txBody>
      </p:sp>
    </p:spTree>
    <p:extLst>
      <p:ext uri="{BB962C8B-B14F-4D97-AF65-F5344CB8AC3E}">
        <p14:creationId xmlns:p14="http://schemas.microsoft.com/office/powerpoint/2010/main" val="3382487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Insulation and Heating Calculations (1 of 5)</a:t>
            </a:r>
          </a:p>
        </p:txBody>
      </p:sp>
      <p:sp>
        <p:nvSpPr>
          <p:cNvPr id="3" name="Content Placeholder 2"/>
          <p:cNvSpPr>
            <a:spLocks noGrp="1"/>
          </p:cNvSpPr>
          <p:nvPr>
            <p:ph idx="1"/>
          </p:nvPr>
        </p:nvSpPr>
        <p:spPr>
          <a:xfrm>
            <a:off x="788565" y="2015732"/>
            <a:ext cx="10266289" cy="3450613"/>
          </a:xfrm>
        </p:spPr>
        <p:txBody>
          <a:bodyPr>
            <a:normAutofit/>
          </a:bodyPr>
          <a:lstStyle/>
          <a:p>
            <a:pPr>
              <a:spcBef>
                <a:spcPts val="600"/>
              </a:spcBef>
              <a:spcAft>
                <a:spcPts val="600"/>
              </a:spcAft>
            </a:pPr>
            <a:r>
              <a:rPr lang="en-US" dirty="0"/>
              <a:t>Increased insulation of houses is one of the easiest and most cost-effective means of reducing energy consumption.</a:t>
            </a:r>
          </a:p>
          <a:p>
            <a:pPr>
              <a:spcBef>
                <a:spcPts val="600"/>
              </a:spcBef>
              <a:spcAft>
                <a:spcPts val="600"/>
              </a:spcAft>
            </a:pPr>
            <a:r>
              <a:rPr lang="en-US" dirty="0"/>
              <a:t>The addition of insulation to a house can save as much as 50% on heating and cooling bills.</a:t>
            </a:r>
          </a:p>
          <a:p>
            <a:pPr>
              <a:spcBef>
                <a:spcPts val="600"/>
              </a:spcBef>
              <a:spcAft>
                <a:spcPts val="600"/>
              </a:spcAft>
            </a:pPr>
            <a:r>
              <a:rPr lang="en-US" dirty="0"/>
              <a:t>A measure of the resistance of the material to heat flow is the thermal resistance </a:t>
            </a:r>
            <a:r>
              <a:rPr lang="en-US" i="1" dirty="0"/>
              <a:t>R</a:t>
            </a:r>
            <a:r>
              <a:rPr lang="en-US" dirty="0"/>
              <a:t>, often called its </a:t>
            </a:r>
            <a:r>
              <a:rPr lang="en-US" b="1" dirty="0"/>
              <a:t>R-value</a:t>
            </a:r>
            <a:r>
              <a:rPr lang="en-US" dirty="0"/>
              <a:t>.</a:t>
            </a:r>
          </a:p>
          <a:p>
            <a:pPr>
              <a:spcBef>
                <a:spcPts val="600"/>
              </a:spcBef>
              <a:spcAft>
                <a:spcPts val="600"/>
              </a:spcAft>
            </a:pPr>
            <a:r>
              <a:rPr lang="en-US" dirty="0"/>
              <a:t>The convective resistance depends strongly on the velocity of the air moving along the surface.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825" y="262201"/>
            <a:ext cx="9605635" cy="1059305"/>
          </a:xfrm>
        </p:spPr>
        <p:txBody>
          <a:bodyPr>
            <a:normAutofit fontScale="90000"/>
          </a:bodyPr>
          <a:lstStyle/>
          <a:p>
            <a:r>
              <a:rPr lang="en-US" dirty="0"/>
              <a:t>House Insulation and Heating Calculations</a:t>
            </a:r>
            <a:br>
              <a:rPr lang="en-US" dirty="0"/>
            </a:br>
            <a:endParaRPr lang="en-US" dirty="0"/>
          </a:p>
        </p:txBody>
      </p:sp>
      <p:pic>
        <p:nvPicPr>
          <p:cNvPr id="100354" name="Picture 2" descr="A half-inch of plasterboard with an R-value of 0.45 is shown on the right, three and a half-inch of fiberglass with an R-value of 10.90 is shown to the left, 3/4-inches of plywood with an R-value of 0.94 is shown further left, and half-inch of wood sliding with an R-value of 0.81 is shown on the extreme left. The sum total of R-values, R_Total, is 13.10 (in units of feet squared - h - degrees Fahrenheit/B t u)."/>
          <p:cNvPicPr>
            <a:picLocks noGrp="1" noChangeAspect="1" noChangeArrowheads="1"/>
          </p:cNvPicPr>
          <p:nvPr>
            <p:ph sz="half" idx="1"/>
          </p:nvPr>
        </p:nvPicPr>
        <p:blipFill>
          <a:blip r:embed="rId3"/>
          <a:stretch>
            <a:fillRect/>
          </a:stretch>
        </p:blipFill>
        <p:spPr bwMode="auto">
          <a:xfrm>
            <a:off x="2346960" y="1689265"/>
            <a:ext cx="7498080" cy="3847229"/>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BE36D70D-ED2C-47B8-9D86-310DE4CF9840}"/>
              </a:ext>
            </a:extLst>
          </p:cNvPr>
          <p:cNvSpPr>
            <a:spLocks noGrp="1"/>
          </p:cNvSpPr>
          <p:nvPr>
            <p:ph sz="half" idx="2"/>
          </p:nvPr>
        </p:nvSpPr>
        <p:spPr>
          <a:xfrm>
            <a:off x="473241" y="5638800"/>
            <a:ext cx="11241915" cy="419100"/>
          </a:xfrm>
        </p:spPr>
        <p:txBody>
          <a:bodyPr>
            <a:normAutofit lnSpcReduction="10000"/>
          </a:bodyPr>
          <a:lstStyle/>
          <a:p>
            <a:pPr marL="0" indent="0">
              <a:buNone/>
            </a:pPr>
            <a:r>
              <a:rPr lang="en-US" sz="2000" dirty="0"/>
              <a:t>Example of the calculation of thermal resistance value for a composite wall.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House Insulation and Heating Calculations</a:t>
            </a:r>
            <a:br>
              <a:rPr lang="en-US" dirty="0"/>
            </a:br>
            <a:endParaRPr lang="en-US" dirty="0"/>
          </a:p>
        </p:txBody>
      </p:sp>
      <p:sp>
        <p:nvSpPr>
          <p:cNvPr id="3" name="Content Placeholder 2"/>
          <p:cNvSpPr>
            <a:spLocks noGrp="1"/>
          </p:cNvSpPr>
          <p:nvPr>
            <p:ph idx="1"/>
          </p:nvPr>
        </p:nvSpPr>
        <p:spPr>
          <a:xfrm>
            <a:off x="1023457" y="2015732"/>
            <a:ext cx="10031397" cy="3450613"/>
          </a:xfrm>
        </p:spPr>
        <p:txBody>
          <a:bodyPr>
            <a:normAutofit lnSpcReduction="10000"/>
          </a:bodyPr>
          <a:lstStyle/>
          <a:p>
            <a:pPr>
              <a:spcBef>
                <a:spcPts val="600"/>
              </a:spcBef>
              <a:spcAft>
                <a:spcPts val="600"/>
              </a:spcAft>
            </a:pPr>
            <a:r>
              <a:rPr lang="en-US" dirty="0"/>
              <a:t>Heat loss by natural convection on the inside of a window is also increased significantly if air is allowed to move freely past the window.</a:t>
            </a:r>
          </a:p>
          <a:p>
            <a:pPr>
              <a:spcBef>
                <a:spcPts val="600"/>
              </a:spcBef>
              <a:spcAft>
                <a:spcPts val="600"/>
              </a:spcAft>
            </a:pPr>
            <a:r>
              <a:rPr lang="en-US" dirty="0"/>
              <a:t>Windows are important for providing daylight and interaction with the outside world, but they can also be the source of large heat losses and gains.</a:t>
            </a:r>
          </a:p>
          <a:p>
            <a:pPr>
              <a:spcBef>
                <a:spcPts val="600"/>
              </a:spcBef>
              <a:spcAft>
                <a:spcPts val="600"/>
              </a:spcAft>
            </a:pPr>
            <a:r>
              <a:rPr lang="en-US" dirty="0"/>
              <a:t>A feature added to many higher-quality windows in recent years to improve their energy performance is </a:t>
            </a:r>
            <a:r>
              <a:rPr lang="en-US" b="1" dirty="0"/>
              <a:t>low-e coatings</a:t>
            </a:r>
            <a:r>
              <a:rPr lang="en-US" dirty="0"/>
              <a:t>.</a:t>
            </a:r>
          </a:p>
          <a:p>
            <a:pPr>
              <a:spcBef>
                <a:spcPts val="600"/>
              </a:spcBef>
              <a:spcAft>
                <a:spcPts val="600"/>
              </a:spcAft>
            </a:pPr>
            <a:r>
              <a:rPr lang="en-US" dirty="0"/>
              <a:t>Other heating losses come from air infiltration.</a:t>
            </a:r>
          </a:p>
          <a:p>
            <a:pPr>
              <a:spcBef>
                <a:spcPts val="600"/>
              </a:spcBef>
              <a:spcAft>
                <a:spcPts val="600"/>
              </a:spcAft>
            </a:pPr>
            <a:r>
              <a:rPr lang="en-US" dirty="0"/>
              <a:t>Infiltration can be responsible for almost 50% of home-heating requirements!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9E8E-177D-4B89-B6BB-D5C3FA9887AD}"/>
              </a:ext>
            </a:extLst>
          </p:cNvPr>
          <p:cNvSpPr>
            <a:spLocks noGrp="1"/>
          </p:cNvSpPr>
          <p:nvPr>
            <p:ph type="title"/>
          </p:nvPr>
        </p:nvSpPr>
        <p:spPr/>
        <p:txBody>
          <a:bodyPr>
            <a:normAutofit fontScale="90000"/>
          </a:bodyPr>
          <a:lstStyle/>
          <a:p>
            <a:r>
              <a:rPr lang="en-US" dirty="0"/>
              <a:t>House Insulation and Heating Calculations</a:t>
            </a:r>
            <a:br>
              <a:rPr lang="en-US" dirty="0"/>
            </a:br>
            <a:endParaRPr lang="en-IN" dirty="0"/>
          </a:p>
        </p:txBody>
      </p:sp>
      <p:sp>
        <p:nvSpPr>
          <p:cNvPr id="3" name="Content Placeholder 2">
            <a:extLst>
              <a:ext uri="{FF2B5EF4-FFF2-40B4-BE49-F238E27FC236}">
                <a16:creationId xmlns:a16="http://schemas.microsoft.com/office/drawing/2014/main" id="{A863D219-6167-42C0-AE90-E1C5470A7E41}"/>
              </a:ext>
            </a:extLst>
          </p:cNvPr>
          <p:cNvSpPr>
            <a:spLocks noGrp="1"/>
          </p:cNvSpPr>
          <p:nvPr>
            <p:ph idx="1"/>
          </p:nvPr>
        </p:nvSpPr>
        <p:spPr>
          <a:xfrm>
            <a:off x="476844" y="1944375"/>
            <a:ext cx="11238312" cy="925825"/>
          </a:xfrm>
        </p:spPr>
        <p:txBody>
          <a:bodyPr/>
          <a:lstStyle/>
          <a:p>
            <a:pPr marL="342900" indent="-342900" algn="l">
              <a:buFont typeface="Arial" panose="020B0604020202020204" pitchFamily="34" charset="0"/>
              <a:buChar char="•"/>
            </a:pPr>
            <a:r>
              <a:rPr lang="en-US" dirty="0">
                <a:latin typeface="+mj-lt"/>
              </a:rPr>
              <a:t>For any one day, the heating degree-day (DD) is found by averaging the high and low temperatures for that day and subtracting from 65</a:t>
            </a:r>
            <a:r>
              <a:rPr lang="en-US" dirty="0">
                <a:latin typeface="+mj-lt"/>
                <a:sym typeface="Symbol"/>
              </a:rPr>
              <a:t>°</a:t>
            </a:r>
            <a:r>
              <a:rPr lang="en-US" dirty="0">
                <a:latin typeface="+mj-lt"/>
              </a:rPr>
              <a:t>F.</a:t>
            </a:r>
          </a:p>
        </p:txBody>
      </p:sp>
      <p:graphicFrame>
        <p:nvGraphicFramePr>
          <p:cNvPr id="11" name="Object 3">
            <a:extLst>
              <a:ext uri="{FF2B5EF4-FFF2-40B4-BE49-F238E27FC236}">
                <a16:creationId xmlns:a16="http://schemas.microsoft.com/office/drawing/2014/main" id="{4A2CAE1C-2691-4FEE-B567-DC39B37DE761}"/>
              </a:ext>
              <a:ext uri="{C183D7F6-B498-43B3-948B-1728B52AA6E4}">
                <adec:decorative xmlns:adec="http://schemas.microsoft.com/office/drawing/2017/decorative" val="1"/>
              </a:ext>
            </a:extLst>
          </p:cNvPr>
          <p:cNvGraphicFramePr>
            <a:graphicFrameLocks noGrp="1" noChangeAspect="1"/>
          </p:cNvGraphicFramePr>
          <p:nvPr>
            <p:ph idx="11"/>
          </p:nvPr>
        </p:nvGraphicFramePr>
        <p:xfrm>
          <a:off x="3463925" y="2958450"/>
          <a:ext cx="5435280" cy="457200"/>
        </p:xfrm>
        <a:graphic>
          <a:graphicData uri="http://schemas.openxmlformats.org/presentationml/2006/ole">
            <mc:AlternateContent xmlns:mc="http://schemas.openxmlformats.org/markup-compatibility/2006">
              <mc:Choice xmlns:v="urn:schemas-microsoft-com:vml" Requires="v">
                <p:oleObj name="Equation" r:id="rId2" imgW="5435280" imgH="457200" progId="Equation.DSMT4">
                  <p:embed/>
                </p:oleObj>
              </mc:Choice>
              <mc:Fallback>
                <p:oleObj name="Equation" r:id="rId2" imgW="5435280" imgH="457200" progId="Equation.DSMT4">
                  <p:embed/>
                  <p:pic>
                    <p:nvPicPr>
                      <p:cNvPr id="11" name="Object 3">
                        <a:extLst>
                          <a:ext uri="{FF2B5EF4-FFF2-40B4-BE49-F238E27FC236}">
                            <a16:creationId xmlns:a16="http://schemas.microsoft.com/office/drawing/2014/main" id="{4A2CAE1C-2691-4FEE-B567-DC39B37DE761}"/>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3463925" y="2958450"/>
                        <a:ext cx="543528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9EA5694C-2FE1-4EAF-8908-7A484B2F7AD9}"/>
              </a:ext>
            </a:extLst>
          </p:cNvPr>
          <p:cNvSpPr>
            <a:spLocks noGrp="1"/>
          </p:cNvSpPr>
          <p:nvPr>
            <p:ph idx="13"/>
          </p:nvPr>
        </p:nvSpPr>
        <p:spPr>
          <a:xfrm>
            <a:off x="476843" y="3503900"/>
            <a:ext cx="11238312" cy="797949"/>
          </a:xfrm>
        </p:spPr>
        <p:txBody>
          <a:bodyPr/>
          <a:lstStyle/>
          <a:p>
            <a:pPr marL="342900" indent="-342900" algn="l">
              <a:buFont typeface="Arial" panose="020B0604020202020204" pitchFamily="34" charset="0"/>
              <a:buChar char="•"/>
            </a:pPr>
            <a:r>
              <a:rPr lang="en-US" dirty="0"/>
              <a:t>Using this concept of degree-days, the annual total heating needs for conductive losses can be written as</a:t>
            </a:r>
            <a:endParaRPr lang="en-IN" dirty="0"/>
          </a:p>
        </p:txBody>
      </p:sp>
      <p:graphicFrame>
        <p:nvGraphicFramePr>
          <p:cNvPr id="12" name="Object 5">
            <a:extLst>
              <a:ext uri="{FF2B5EF4-FFF2-40B4-BE49-F238E27FC236}">
                <a16:creationId xmlns:a16="http://schemas.microsoft.com/office/drawing/2014/main" id="{BA84ADF1-386F-472E-A4BF-07AAA85D6427}"/>
              </a:ext>
              <a:ext uri="{C183D7F6-B498-43B3-948B-1728B52AA6E4}">
                <adec:decorative xmlns:adec="http://schemas.microsoft.com/office/drawing/2017/decorative" val="1"/>
              </a:ext>
            </a:extLst>
          </p:cNvPr>
          <p:cNvGraphicFramePr>
            <a:graphicFrameLocks noGrp="1" noChangeAspect="1"/>
          </p:cNvGraphicFramePr>
          <p:nvPr>
            <p:ph idx="15"/>
          </p:nvPr>
        </p:nvGraphicFramePr>
        <p:xfrm>
          <a:off x="1660505" y="4390099"/>
          <a:ext cx="9042120" cy="876240"/>
        </p:xfrm>
        <a:graphic>
          <a:graphicData uri="http://schemas.openxmlformats.org/presentationml/2006/ole">
            <mc:AlternateContent xmlns:mc="http://schemas.openxmlformats.org/markup-compatibility/2006">
              <mc:Choice xmlns:v="urn:schemas-microsoft-com:vml" Requires="v">
                <p:oleObj name="Equation" r:id="rId4" imgW="9042120" imgH="876240" progId="Equation.DSMT4">
                  <p:embed/>
                </p:oleObj>
              </mc:Choice>
              <mc:Fallback>
                <p:oleObj name="Equation" r:id="rId4" imgW="9042120" imgH="876240" progId="Equation.DSMT4">
                  <p:embed/>
                  <p:pic>
                    <p:nvPicPr>
                      <p:cNvPr id="12" name="Object 5">
                        <a:extLst>
                          <a:ext uri="{FF2B5EF4-FFF2-40B4-BE49-F238E27FC236}">
                            <a16:creationId xmlns:a16="http://schemas.microsoft.com/office/drawing/2014/main" id="{BA84ADF1-386F-472E-A4BF-07AAA85D6427}"/>
                          </a:ext>
                          <a:ext uri="{C183D7F6-B498-43B3-948B-1728B52AA6E4}">
                            <adec:decorative xmlns:adec="http://schemas.microsoft.com/office/drawing/2017/decorative" val="1"/>
                          </a:ext>
                        </a:extLst>
                      </p:cNvPr>
                      <p:cNvPicPr>
                        <a:picLocks noChangeAspect="1" noChangeArrowheads="1"/>
                      </p:cNvPicPr>
                      <p:nvPr/>
                    </p:nvPicPr>
                    <p:blipFill>
                      <a:blip r:embed="rId5"/>
                      <a:srcRect/>
                      <a:stretch>
                        <a:fillRect/>
                      </a:stretch>
                    </p:blipFill>
                    <p:spPr bwMode="auto">
                      <a:xfrm>
                        <a:off x="1660505" y="4390099"/>
                        <a:ext cx="9042120" cy="876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a:extLst>
              <a:ext uri="{FF2B5EF4-FFF2-40B4-BE49-F238E27FC236}">
                <a16:creationId xmlns:a16="http://schemas.microsoft.com/office/drawing/2014/main" id="{2524948F-0B03-4C08-B2B5-47F5813B243C}"/>
              </a:ext>
            </a:extLst>
          </p:cNvPr>
          <p:cNvSpPr>
            <a:spLocks noGrp="1"/>
          </p:cNvSpPr>
          <p:nvPr>
            <p:ph idx="10"/>
          </p:nvPr>
        </p:nvSpPr>
        <p:spPr>
          <a:xfrm>
            <a:off x="476843" y="5354589"/>
            <a:ext cx="11238312" cy="797949"/>
          </a:xfrm>
        </p:spPr>
        <p:txBody>
          <a:bodyPr/>
          <a:lstStyle/>
          <a:p>
            <a:pPr marL="342900" indent="-342900" algn="l">
              <a:buFont typeface="Arial" panose="020B0604020202020204" pitchFamily="34" charset="0"/>
              <a:buChar char="•"/>
            </a:pPr>
            <a:r>
              <a:rPr lang="en-US" dirty="0">
                <a:latin typeface="+mj-lt"/>
              </a:rPr>
              <a:t>In the above equation, </a:t>
            </a:r>
            <a:r>
              <a:rPr lang="en-US" i="1" dirty="0">
                <a:latin typeface="+mj-lt"/>
              </a:rPr>
              <a:t>A </a:t>
            </a:r>
            <a:r>
              <a:rPr lang="en-US" dirty="0">
                <a:latin typeface="+mj-lt"/>
              </a:rPr>
              <a:t>represents the surface area and the sum </a:t>
            </a:r>
            <a:r>
              <a:rPr lang="el-GR" dirty="0">
                <a:latin typeface="+mj-lt"/>
                <a:cs typeface="Times New Roman" panose="02020603050405020304" pitchFamily="18" charset="0"/>
              </a:rPr>
              <a:t>Σ</a:t>
            </a:r>
            <a:r>
              <a:rPr lang="en-GB" dirty="0">
                <a:latin typeface="+mj-lt"/>
                <a:cs typeface="Times New Roman" panose="02020603050405020304" pitchFamily="18" charset="0"/>
              </a:rPr>
              <a:t> </a:t>
            </a:r>
            <a:r>
              <a:rPr lang="en-US" dirty="0">
                <a:latin typeface="+mj-lt"/>
              </a:rPr>
              <a:t>includes all the exterior surfaces.</a:t>
            </a:r>
          </a:p>
        </p:txBody>
      </p:sp>
    </p:spTree>
    <p:extLst>
      <p:ext uri="{BB962C8B-B14F-4D97-AF65-F5344CB8AC3E}">
        <p14:creationId xmlns:p14="http://schemas.microsoft.com/office/powerpoint/2010/main" val="2734553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House Insulation and Heating Calculations</a:t>
            </a:r>
            <a:br>
              <a:rPr lang="en-US" dirty="0"/>
            </a:br>
            <a:endParaRPr lang="en-US" dirty="0"/>
          </a:p>
        </p:txBody>
      </p:sp>
      <p:pic>
        <p:nvPicPr>
          <p:cNvPr id="102402" name="Picture 2" descr="A map of the United States shows the annual heating degree-days (D D). Zone 1 with 100 Fahrenheit for 2000 days is in the southern portion of the United States, including much of Texas, Florida, and the southern portions of Louisiana, Mississippi, Alabama, Georgia, and South Carolina. Zone 2 with 2000 Fahrenheit for 3000 days is along the regions, including southern California, parts of Arizona, New Mexico, the northern parts of Texas, Mississippi, Alabama, Georgia, and South Carolina. Zone 3 with 3000 Fahrenheit for 4000 days is along the regions, including northern California, Oklahoma, Arkansas, Tennessee, and North Carolina. Zone 4 with 4000 Fahrenheit for 5000 days is along the regions, including western Oregon, southern Nevada, Utah, Colorado, parts of Oklahoma, Missouri, Kentucky, and Virginia. Zone 5 with 5000 Fahrenheit for 6000 days is along the regions, including eastern western parts of Washington, parts of Oregon, northern parts of Oklahoma, Colorado, Kansas, Missouri, Illinois, Indiana, Ohio, Pennsylvania, New Jersey, Rhode Island, and Massachusetts. Zone 6 with 6000 Fahrenheit for 7000 days is along the regions, including eastern portions of Washington, Oregon, Idaho, Wyoming, Utah, Colorado, Kansas, Oklahoma, Iowa, Illinois, Indiana, Ohio, Pennsylvania, southern New York, and Massachusetts. Zone 7 with 7000 Fahrenheit for 8000 days is along the regions, including southeast portions of Oregon, Idaho, western portions of Wyoming, northwestern portions of Utah, Colorado, Kansas, Nebraska, South Dakota, southern portions of Minnesota, Wisconsin, central portions of Michigan, New York, Vermont, New Hampshire, and southern portions of Maine. Zone 8 with 8000 Fahrenheit for 9000 days is along the regions, including much of the northwest portions of the United States, north and central portions of Montana, South Dakota, Minnesota, Wisconsin, Michigan, New York, Vermont, and Maine. Zone 9 with 9000 Fahrenheit for 10,000 days is along the regions, including the northern portions of Montana, North Dakota, Minnesota, and Maine."/>
          <p:cNvPicPr>
            <a:picLocks noGrp="1" noChangeAspect="1" noChangeArrowheads="1"/>
          </p:cNvPicPr>
          <p:nvPr>
            <p:ph sz="half" idx="1"/>
          </p:nvPr>
        </p:nvPicPr>
        <p:blipFill>
          <a:blip r:embed="rId3"/>
          <a:stretch>
            <a:fillRect/>
          </a:stretch>
        </p:blipFill>
        <p:spPr bwMode="auto">
          <a:xfrm>
            <a:off x="1889760" y="1690692"/>
            <a:ext cx="8412480" cy="3908417"/>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D5E17E2D-1C33-423D-A594-E904A46F5AF1}"/>
              </a:ext>
            </a:extLst>
          </p:cNvPr>
          <p:cNvSpPr>
            <a:spLocks noGrp="1"/>
          </p:cNvSpPr>
          <p:nvPr>
            <p:ph sz="half" idx="2"/>
          </p:nvPr>
        </p:nvSpPr>
        <p:spPr>
          <a:xfrm>
            <a:off x="3324522" y="5676899"/>
            <a:ext cx="5542956" cy="419101"/>
          </a:xfrm>
        </p:spPr>
        <p:txBody>
          <a:bodyPr>
            <a:normAutofit lnSpcReduction="10000"/>
          </a:bodyPr>
          <a:lstStyle/>
          <a:p>
            <a:pPr marL="0" indent="0">
              <a:buNone/>
            </a:pPr>
            <a:r>
              <a:rPr lang="en-US" sz="2000" dirty="0"/>
              <a:t>Annual heating degree-days (DD).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Selection</a:t>
            </a:r>
          </a:p>
        </p:txBody>
      </p:sp>
      <p:sp>
        <p:nvSpPr>
          <p:cNvPr id="3" name="Content Placeholder 2"/>
          <p:cNvSpPr>
            <a:spLocks noGrp="1"/>
          </p:cNvSpPr>
          <p:nvPr>
            <p:ph idx="1"/>
          </p:nvPr>
        </p:nvSpPr>
        <p:spPr/>
        <p:txBody>
          <a:bodyPr>
            <a:normAutofit lnSpcReduction="10000"/>
          </a:bodyPr>
          <a:lstStyle/>
          <a:p>
            <a:pPr marL="0">
              <a:buNone/>
            </a:pPr>
            <a:r>
              <a:rPr lang="en-US" dirty="0"/>
              <a:t>When we examine the energy-efficient building design factor, which is site selection, we look at:</a:t>
            </a:r>
          </a:p>
          <a:p>
            <a:pPr marL="114300" indent="-342900"/>
            <a:r>
              <a:rPr lang="en-US" dirty="0"/>
              <a:t>Heat losses through walls and roofs, as well as through window, door, and foundation cracks, directly depend on the wind velocity.</a:t>
            </a:r>
          </a:p>
          <a:p>
            <a:r>
              <a:rPr lang="en-US" dirty="0"/>
              <a:t>Winds should be blocked during cold periods and used for cooling during warm periods.</a:t>
            </a:r>
          </a:p>
          <a:p>
            <a:r>
              <a:rPr lang="en-US" dirty="0"/>
              <a:t>A garage situated on the northwest side of a house can be effective in blocking the prevailing winter winds.</a:t>
            </a:r>
          </a:p>
          <a:p>
            <a:r>
              <a:rPr lang="en-US" dirty="0"/>
              <a:t>Site selection should also consider the path of the sun.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Selection (2 of 2)</a:t>
            </a:r>
          </a:p>
        </p:txBody>
      </p:sp>
      <p:pic>
        <p:nvPicPr>
          <p:cNvPr id="103426" name="Picture 2" descr="An illustration shows a house with trees to its left, on the leeward side of a hill. An arrow depicting Wind blows from the left side of the hill and travels over the trees and the house."/>
          <p:cNvPicPr>
            <a:picLocks noGrp="1" noChangeAspect="1" noChangeArrowheads="1"/>
          </p:cNvPicPr>
          <p:nvPr>
            <p:ph sz="half" idx="1"/>
          </p:nvPr>
        </p:nvPicPr>
        <p:blipFill>
          <a:blip r:embed="rId3"/>
          <a:stretch>
            <a:fillRect/>
          </a:stretch>
        </p:blipFill>
        <p:spPr bwMode="auto">
          <a:xfrm>
            <a:off x="1185631" y="1236039"/>
            <a:ext cx="9820738" cy="3777910"/>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26D3E5CE-8D18-4EA8-8FC8-4D5D7E4E9A19}"/>
              </a:ext>
            </a:extLst>
          </p:cNvPr>
          <p:cNvSpPr>
            <a:spLocks noGrp="1"/>
          </p:cNvSpPr>
          <p:nvPr>
            <p:ph sz="half" idx="2"/>
          </p:nvPr>
        </p:nvSpPr>
        <p:spPr>
          <a:xfrm>
            <a:off x="1185630" y="5092699"/>
            <a:ext cx="9820739" cy="931863"/>
          </a:xfrm>
        </p:spPr>
        <p:txBody>
          <a:bodyPr>
            <a:normAutofit fontScale="92500"/>
          </a:bodyPr>
          <a:lstStyle/>
          <a:p>
            <a:pPr marL="0" indent="0">
              <a:buNone/>
            </a:pPr>
            <a:r>
              <a:rPr lang="en-US" sz="2000" dirty="0"/>
              <a:t>Planting trees on the leeward side of a hill can substantially reduce the wind velocity over the site. Vegetation or walls can block or deflect natural air flow patterns to reduce convective heat loss.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3245"/>
            <a:ext cx="10972800" cy="1217447"/>
          </a:xfrm>
        </p:spPr>
        <p:txBody>
          <a:bodyPr/>
          <a:lstStyle/>
          <a:p>
            <a:r>
              <a:rPr lang="en-US" dirty="0"/>
              <a:t>Impact of Energy Conservation Measures</a:t>
            </a:r>
          </a:p>
        </p:txBody>
      </p:sp>
      <p:sp>
        <p:nvSpPr>
          <p:cNvPr id="3" name="Content Placeholder 2"/>
          <p:cNvSpPr>
            <a:spLocks noGrp="1"/>
          </p:cNvSpPr>
          <p:nvPr>
            <p:ph idx="1"/>
          </p:nvPr>
        </p:nvSpPr>
        <p:spPr/>
        <p:txBody>
          <a:bodyPr/>
          <a:lstStyle/>
          <a:p>
            <a:pPr marL="0">
              <a:spcBef>
                <a:spcPts val="600"/>
              </a:spcBef>
              <a:buNone/>
            </a:pPr>
            <a:r>
              <a:rPr lang="en-US" dirty="0"/>
              <a:t>Measures that can significantly reduce the operating costs of home-energy equipment while providing operational benefits.</a:t>
            </a:r>
          </a:p>
          <a:p>
            <a:pPr>
              <a:spcBef>
                <a:spcPts val="600"/>
              </a:spcBef>
            </a:pPr>
            <a:r>
              <a:rPr lang="en-US" dirty="0"/>
              <a:t>With increased insulation, infiltration control, and night-time thermostat setback, the annual heating bill can be reduced by almost 50% in each area.</a:t>
            </a:r>
          </a:p>
          <a:p>
            <a:pPr>
              <a:spcBef>
                <a:spcPts val="600"/>
              </a:spcBef>
            </a:pPr>
            <a:r>
              <a:rPr lang="en-US" dirty="0"/>
              <a:t>Home-energy audits are a great place to start in evaluating a building’s heat load.</a:t>
            </a:r>
          </a:p>
          <a:p>
            <a:pPr>
              <a:spcBef>
                <a:spcPts val="600"/>
              </a:spcBef>
            </a:pPr>
            <a:r>
              <a:rPr lang="en-US" dirty="0"/>
              <a:t>Many utilities are required to make low-interest loans available for energy-conservation projects.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a:t>
            </a:r>
            <a:r>
              <a:rPr lang="en-US" dirty="0" err="1"/>
              <a:t>vs</a:t>
            </a:r>
            <a:r>
              <a:rPr lang="en-US" dirty="0"/>
              <a:t> temperature</a:t>
            </a:r>
          </a:p>
        </p:txBody>
      </p:sp>
      <p:sp>
        <p:nvSpPr>
          <p:cNvPr id="3" name="Content Placeholder 2"/>
          <p:cNvSpPr>
            <a:spLocks noGrp="1"/>
          </p:cNvSpPr>
          <p:nvPr>
            <p:ph idx="1"/>
          </p:nvPr>
        </p:nvSpPr>
        <p:spPr>
          <a:xfrm>
            <a:off x="612680" y="1956621"/>
            <a:ext cx="9603275" cy="3450613"/>
          </a:xfrm>
        </p:spPr>
        <p:txBody>
          <a:bodyPr>
            <a:normAutofit lnSpcReduction="10000"/>
          </a:bodyPr>
          <a:lstStyle/>
          <a:p>
            <a:pPr>
              <a:buNone/>
            </a:pPr>
            <a:r>
              <a:rPr lang="en-US" sz="2800" dirty="0"/>
              <a:t>Heat = “thermal energy”</a:t>
            </a:r>
            <a:br>
              <a:rPr lang="en-US" sz="2800" dirty="0"/>
            </a:br>
            <a:r>
              <a:rPr lang="en-US" sz="2800" dirty="0"/>
              <a:t>      = a form of energy, a sort of  microscopic kinetic energy </a:t>
            </a:r>
          </a:p>
          <a:p>
            <a:pPr>
              <a:buNone/>
            </a:pPr>
            <a:r>
              <a:rPr lang="en-US" sz="2800" dirty="0"/>
              <a:t>		   (molecules jiggling)</a:t>
            </a:r>
          </a:p>
          <a:p>
            <a:pPr>
              <a:buNone/>
            </a:pPr>
            <a:r>
              <a:rPr lang="en-US" sz="2800" dirty="0"/>
              <a:t>Temperature = a measure of the microscopic kinetic energy (heat) per molecule.</a:t>
            </a:r>
          </a:p>
          <a:p>
            <a:pPr>
              <a:buNone/>
            </a:pPr>
            <a:r>
              <a:rPr lang="en-US" sz="2800" dirty="0"/>
              <a:t>Heat </a:t>
            </a:r>
            <a:r>
              <a:rPr lang="en-US" sz="2800" dirty="0">
                <a:sym typeface="Symbol"/>
              </a:rPr>
              <a:t></a:t>
            </a:r>
            <a:r>
              <a:rPr lang="en-US" sz="2800" dirty="0"/>
              <a:t> temperature!!!</a:t>
            </a:r>
          </a:p>
          <a:p>
            <a:pPr>
              <a:buNone/>
            </a:pPr>
            <a:endParaRPr lang="en-US" sz="1400" dirty="0"/>
          </a:p>
          <a:p>
            <a:pPr>
              <a:buNone/>
            </a:pPr>
            <a:endParaRPr lang="en-US" sz="1400" dirty="0"/>
          </a:p>
          <a:p>
            <a:pPr>
              <a:buNone/>
            </a:pPr>
            <a:endParaRPr lang="en-US" sz="2800" dirty="0"/>
          </a:p>
        </p:txBody>
      </p:sp>
      <p:pic>
        <p:nvPicPr>
          <p:cNvPr id="3074" name="Picture 2" descr="http://www.pitt.edu/~jdnorton/Goodies/Einstein_stat_1905/kinetic%20gas%20animation.gif"/>
          <p:cNvPicPr>
            <a:picLocks noChangeAspect="1" noChangeArrowheads="1" noCrop="1"/>
          </p:cNvPicPr>
          <p:nvPr/>
        </p:nvPicPr>
        <p:blipFill>
          <a:blip r:embed="rId3" cstate="print"/>
          <a:srcRect/>
          <a:stretch>
            <a:fillRect/>
          </a:stretch>
        </p:blipFill>
        <p:spPr bwMode="auto">
          <a:xfrm>
            <a:off x="9829800" y="2232754"/>
            <a:ext cx="2362200" cy="277149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3" descr="Polar Bears : Polar Bear Lounging."/>
          <p:cNvPicPr>
            <a:picLocks noChangeAspect="1" noChangeArrowheads="1"/>
          </p:cNvPicPr>
          <p:nvPr/>
        </p:nvPicPr>
        <p:blipFill>
          <a:blip r:embed="rId2" cstate="print"/>
          <a:srcRect/>
          <a:stretch>
            <a:fillRect/>
          </a:stretch>
        </p:blipFill>
        <p:spPr bwMode="auto">
          <a:xfrm>
            <a:off x="5105401" y="2362908"/>
            <a:ext cx="5286375" cy="3962329"/>
          </a:xfrm>
          <a:prstGeom prst="rect">
            <a:avLst/>
          </a:prstGeom>
          <a:noFill/>
        </p:spPr>
      </p:pic>
      <p:sp>
        <p:nvSpPr>
          <p:cNvPr id="2" name="Title 1"/>
          <p:cNvSpPr>
            <a:spLocks noGrp="1"/>
          </p:cNvSpPr>
          <p:nvPr>
            <p:ph type="title"/>
          </p:nvPr>
        </p:nvSpPr>
        <p:spPr>
          <a:xfrm>
            <a:off x="1981200" y="274638"/>
            <a:ext cx="8229600" cy="792162"/>
          </a:xfrm>
        </p:spPr>
        <p:txBody>
          <a:bodyPr/>
          <a:lstStyle/>
          <a:p>
            <a:r>
              <a:rPr lang="en-US" dirty="0"/>
              <a:t>Heat </a:t>
            </a:r>
            <a:r>
              <a:rPr lang="en-US" dirty="0" err="1"/>
              <a:t>vs</a:t>
            </a:r>
            <a:r>
              <a:rPr lang="en-US" dirty="0"/>
              <a:t> temperature</a:t>
            </a:r>
          </a:p>
        </p:txBody>
      </p:sp>
      <p:sp>
        <p:nvSpPr>
          <p:cNvPr id="3" name="Content Placeholder 2"/>
          <p:cNvSpPr>
            <a:spLocks noGrp="1"/>
          </p:cNvSpPr>
          <p:nvPr>
            <p:ph idx="1"/>
          </p:nvPr>
        </p:nvSpPr>
        <p:spPr>
          <a:xfrm>
            <a:off x="1149291" y="1143001"/>
            <a:ext cx="10494627" cy="4983163"/>
          </a:xfrm>
        </p:spPr>
        <p:txBody>
          <a:bodyPr/>
          <a:lstStyle/>
          <a:p>
            <a:pPr marL="0" indent="0">
              <a:buNone/>
            </a:pPr>
            <a:r>
              <a:rPr lang="en-US" sz="2800" dirty="0"/>
              <a:t>Heat </a:t>
            </a:r>
            <a:r>
              <a:rPr lang="en-US" sz="2800" dirty="0">
                <a:sym typeface="Symbol"/>
              </a:rPr>
              <a:t> temperature.</a:t>
            </a:r>
          </a:p>
          <a:p>
            <a:pPr marL="0" indent="0">
              <a:buNone/>
            </a:pPr>
            <a:r>
              <a:rPr lang="en-US" sz="2800" dirty="0">
                <a:sym typeface="Symbol"/>
              </a:rPr>
              <a:t>A bear on an ice floe is “hotter” (has a higher temperature) than the ice.</a:t>
            </a:r>
          </a:p>
          <a:p>
            <a:pPr marL="0" indent="0">
              <a:buNone/>
            </a:pPr>
            <a:endParaRPr lang="en-US" sz="2800" dirty="0">
              <a:sym typeface="Symbol"/>
            </a:endParaRPr>
          </a:p>
          <a:p>
            <a:pPr marL="0" indent="0">
              <a:buNone/>
            </a:pPr>
            <a:r>
              <a:rPr lang="en-US" sz="2800" dirty="0">
                <a:sym typeface="Symbol"/>
              </a:rPr>
              <a:t>But the ice floe has more heat because it contains more molecules, even if the average molecule is colder (has less heat energy)</a:t>
            </a:r>
            <a:endParaRPr lang="en-US" sz="2800" dirty="0"/>
          </a:p>
        </p:txBody>
      </p:sp>
      <p:sp>
        <p:nvSpPr>
          <p:cNvPr id="9830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7" name="Rectangle 3"/>
          <p:cNvSpPr>
            <a:spLocks noChangeArrowheads="1"/>
          </p:cNvSpPr>
          <p:nvPr/>
        </p:nvSpPr>
        <p:spPr bwMode="auto">
          <a:xfrm>
            <a:off x="206230" y="5157760"/>
            <a:ext cx="4223157"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00" dirty="0">
                <a:solidFill>
                  <a:schemeClr val="accent1"/>
                </a:solidFill>
                <a:latin typeface="Arial" pitchFamily="34" charset="0"/>
                <a:ea typeface="Calibri" pitchFamily="34" charset="0"/>
                <a:cs typeface="Arial" pitchFamily="34" charset="0"/>
                <a:hlinkClick r:id="rId3"/>
              </a:rPr>
              <a:t>http://www.firstpeople.us/pictures/polar-bears/polar-bear-lounging.html</a:t>
            </a:r>
            <a:r>
              <a:rPr lang="en-US" sz="1000" dirty="0">
                <a:solidFill>
                  <a:schemeClr val="accent1"/>
                </a:solidFill>
                <a:latin typeface="Arial" pitchFamily="34" charset="0"/>
                <a:ea typeface="Calibri" pitchFamily="34" charset="0"/>
                <a:cs typeface="Arial" pitchFamily="34" charset="0"/>
              </a:rPr>
              <a:t>. </a:t>
            </a:r>
            <a:endParaRPr lang="en-US" dirty="0">
              <a:latin typeface="Arial" pitchFamily="34" charset="0"/>
              <a:cs typeface="Arial" pitchFamily="34" charset="0"/>
            </a:endParaRPr>
          </a:p>
        </p:txBody>
      </p:sp>
      <p:sp>
        <p:nvSpPr>
          <p:cNvPr id="8" name="TextBox 7"/>
          <p:cNvSpPr txBox="1"/>
          <p:nvPr/>
        </p:nvSpPr>
        <p:spPr>
          <a:xfrm>
            <a:off x="1303789" y="2925038"/>
            <a:ext cx="2286000" cy="369332"/>
          </a:xfrm>
          <a:prstGeom prst="rect">
            <a:avLst/>
          </a:prstGeom>
          <a:noFill/>
          <a:ln w="50800">
            <a:solidFill>
              <a:schemeClr val="tx1"/>
            </a:solidFill>
          </a:ln>
        </p:spPr>
        <p:txBody>
          <a:bodyPr wrap="square" rtlCol="0">
            <a:spAutoFit/>
          </a:bodyPr>
          <a:lstStyle/>
          <a:p>
            <a:r>
              <a:rPr lang="en-US" dirty="0"/>
              <a:t>toasty 98.6</a:t>
            </a:r>
            <a:r>
              <a:rPr lang="en-US" dirty="0">
                <a:sym typeface="Symbol"/>
              </a:rPr>
              <a:t>F inside</a:t>
            </a:r>
            <a:endParaRPr lang="en-US" dirty="0"/>
          </a:p>
        </p:txBody>
      </p:sp>
      <p:sp>
        <p:nvSpPr>
          <p:cNvPr id="9" name="TextBox 8"/>
          <p:cNvSpPr txBox="1"/>
          <p:nvPr/>
        </p:nvSpPr>
        <p:spPr>
          <a:xfrm>
            <a:off x="5943600" y="5562600"/>
            <a:ext cx="3352800" cy="381000"/>
          </a:xfrm>
          <a:prstGeom prst="rect">
            <a:avLst/>
          </a:prstGeom>
          <a:noFill/>
          <a:ln w="50800">
            <a:solidFill>
              <a:schemeClr val="bg2"/>
            </a:solidFill>
          </a:ln>
        </p:spPr>
        <p:txBody>
          <a:bodyPr wrap="square" rtlCol="0">
            <a:spAutoFit/>
          </a:bodyPr>
          <a:lstStyle/>
          <a:p>
            <a:r>
              <a:rPr lang="en-US" dirty="0">
                <a:solidFill>
                  <a:schemeClr val="accent1"/>
                </a:solidFill>
              </a:rPr>
              <a:t>chilly, sub-32</a:t>
            </a:r>
            <a:r>
              <a:rPr lang="en-US" dirty="0">
                <a:solidFill>
                  <a:schemeClr val="accent1"/>
                </a:solidFill>
                <a:sym typeface="Symbol"/>
              </a:rPr>
              <a:t>F outside</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and Heat</a:t>
            </a:r>
          </a:p>
        </p:txBody>
      </p:sp>
      <p:sp>
        <p:nvSpPr>
          <p:cNvPr id="3" name="Content Placeholder 2"/>
          <p:cNvSpPr>
            <a:spLocks noGrp="1"/>
          </p:cNvSpPr>
          <p:nvPr>
            <p:ph idx="1"/>
          </p:nvPr>
        </p:nvSpPr>
        <p:spPr/>
        <p:txBody>
          <a:bodyPr/>
          <a:lstStyle/>
          <a:p>
            <a:pPr>
              <a:spcBef>
                <a:spcPts val="300"/>
              </a:spcBef>
              <a:spcAft>
                <a:spcPts val="200"/>
              </a:spcAft>
            </a:pPr>
            <a:r>
              <a:rPr lang="en-US" dirty="0"/>
              <a:t>Temperature is a property of an object, much like color or shape.</a:t>
            </a:r>
          </a:p>
          <a:p>
            <a:pPr>
              <a:spcBef>
                <a:spcPts val="300"/>
              </a:spcBef>
              <a:spcAft>
                <a:spcPts val="200"/>
              </a:spcAft>
            </a:pPr>
            <a:r>
              <a:rPr lang="en-US" dirty="0"/>
              <a:t>When you measure the temperature of a substance, the temperature is the same whether you measure the temperature of a small piece or the entire substance.</a:t>
            </a:r>
          </a:p>
          <a:p>
            <a:pPr>
              <a:spcBef>
                <a:spcPts val="300"/>
              </a:spcBef>
              <a:spcAft>
                <a:spcPts val="200"/>
              </a:spcAft>
            </a:pPr>
            <a:r>
              <a:rPr lang="en-US" dirty="0"/>
              <a:t>Temperature cannot tell us the amount of energy contained in the substance because it is independent of the mass.</a:t>
            </a:r>
          </a:p>
          <a:p>
            <a:pPr>
              <a:spcBef>
                <a:spcPts val="300"/>
              </a:spcBef>
              <a:spcAft>
                <a:spcPts val="200"/>
              </a:spcAft>
            </a:pPr>
            <a:r>
              <a:rPr lang="en-US" dirty="0"/>
              <a:t>The higher the temperature, the more energetic are the atoms or molecules.</a:t>
            </a:r>
          </a:p>
        </p:txBody>
      </p:sp>
    </p:spTree>
    <p:extLst>
      <p:ext uri="{BB962C8B-B14F-4D97-AF65-F5344CB8AC3E}">
        <p14:creationId xmlns:p14="http://schemas.microsoft.com/office/powerpoint/2010/main" val="50596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temperature</a:t>
            </a:r>
          </a:p>
        </p:txBody>
      </p:sp>
      <p:sp>
        <p:nvSpPr>
          <p:cNvPr id="3" name="Content Placeholder 2"/>
          <p:cNvSpPr>
            <a:spLocks noGrp="1"/>
          </p:cNvSpPr>
          <p:nvPr>
            <p:ph idx="1"/>
          </p:nvPr>
        </p:nvSpPr>
        <p:spPr>
          <a:xfrm>
            <a:off x="408287" y="1409350"/>
            <a:ext cx="11638304" cy="4163140"/>
          </a:xfrm>
        </p:spPr>
        <p:txBody>
          <a:bodyPr>
            <a:noAutofit/>
          </a:bodyPr>
          <a:lstStyle/>
          <a:p>
            <a:r>
              <a:rPr lang="en-US" sz="2400" dirty="0"/>
              <a:t>Fahrenheit scale: </a:t>
            </a:r>
          </a:p>
          <a:p>
            <a:pPr lvl="1"/>
            <a:r>
              <a:rPr lang="en-US" sz="2400" dirty="0"/>
              <a:t>Human body </a:t>
            </a:r>
            <a:r>
              <a:rPr lang="en-US" sz="2400" dirty="0">
                <a:sym typeface="Symbol"/>
              </a:rPr>
              <a:t>= 98.6F</a:t>
            </a:r>
          </a:p>
          <a:p>
            <a:pPr lvl="1"/>
            <a:r>
              <a:rPr lang="en-US" sz="2400" dirty="0">
                <a:sym typeface="Symbol"/>
              </a:rPr>
              <a:t>Coldest salt-water  0F</a:t>
            </a:r>
            <a:endParaRPr lang="en-US" sz="2400" dirty="0"/>
          </a:p>
          <a:p>
            <a:r>
              <a:rPr lang="en-US" sz="2400" dirty="0"/>
              <a:t>Celsius scale:</a:t>
            </a:r>
          </a:p>
          <a:p>
            <a:pPr lvl="1"/>
            <a:r>
              <a:rPr lang="en-US" sz="2400" dirty="0"/>
              <a:t>Water boiling (standard pressure):</a:t>
            </a:r>
            <a:r>
              <a:rPr lang="en-US" sz="2400" dirty="0">
                <a:sym typeface="Symbol"/>
              </a:rPr>
              <a:t> 100C</a:t>
            </a:r>
          </a:p>
          <a:p>
            <a:pPr lvl="1"/>
            <a:r>
              <a:rPr lang="en-US" sz="2400" dirty="0">
                <a:sym typeface="Symbol"/>
              </a:rPr>
              <a:t>Water freezes: 0C</a:t>
            </a:r>
            <a:endParaRPr lang="en-US" sz="2400" dirty="0"/>
          </a:p>
          <a:p>
            <a:r>
              <a:rPr lang="en-US" sz="2400" dirty="0"/>
              <a:t>Kelvin scale: </a:t>
            </a:r>
          </a:p>
          <a:p>
            <a:pPr lvl="1"/>
            <a:r>
              <a:rPr lang="en-US" sz="2400" dirty="0"/>
              <a:t>Same as Celsius, except start with T</a:t>
            </a:r>
            <a:r>
              <a:rPr lang="en-US" sz="2400" baseline="-25000" dirty="0"/>
              <a:t>K</a:t>
            </a:r>
            <a:r>
              <a:rPr lang="en-US" sz="2400" dirty="0"/>
              <a:t>=0K for the lowest temperature possible (-273</a:t>
            </a:r>
            <a:r>
              <a:rPr lang="en-US" sz="2400" dirty="0">
                <a:sym typeface="Symbol"/>
              </a:rPr>
              <a:t></a:t>
            </a:r>
            <a:r>
              <a:rPr lang="en-US" sz="2400" dirty="0"/>
              <a:t>C, or  “absolute zero”). </a:t>
            </a:r>
          </a:p>
        </p:txBody>
      </p:sp>
      <p:pic>
        <p:nvPicPr>
          <p:cNvPr id="2050" name="Picture 2" descr="C:\Users\dkoon\AppData\Local\Microsoft\Windows\Temporary Internet Files\Content.IE5\WYHSJ55A\MC900232137[1].wmf"/>
          <p:cNvPicPr>
            <a:picLocks noChangeAspect="1" noChangeArrowheads="1"/>
          </p:cNvPicPr>
          <p:nvPr/>
        </p:nvPicPr>
        <p:blipFill>
          <a:blip r:embed="rId2" cstate="print"/>
          <a:srcRect/>
          <a:stretch>
            <a:fillRect/>
          </a:stretch>
        </p:blipFill>
        <p:spPr bwMode="auto">
          <a:xfrm>
            <a:off x="7135537" y="2084665"/>
            <a:ext cx="2043065" cy="2196974"/>
          </a:xfrm>
          <a:prstGeom prst="rect">
            <a:avLst/>
          </a:prstGeom>
          <a:noFill/>
        </p:spPr>
      </p:pic>
      <p:pic>
        <p:nvPicPr>
          <p:cNvPr id="2049" name="Picture 1" descr="C:\Users\dkoon\AppData\Local\Microsoft\Windows\Temporary Internet Files\Content.IE5\FJF25G6V\MC900285788[1].wmf"/>
          <p:cNvPicPr>
            <a:picLocks noChangeAspect="1" noChangeArrowheads="1"/>
          </p:cNvPicPr>
          <p:nvPr/>
        </p:nvPicPr>
        <p:blipFill>
          <a:blip r:embed="rId3" cstate="print"/>
          <a:srcRect/>
          <a:stretch>
            <a:fillRect/>
          </a:stretch>
        </p:blipFill>
        <p:spPr bwMode="auto">
          <a:xfrm>
            <a:off x="9424722" y="3352801"/>
            <a:ext cx="1243279" cy="1467995"/>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1606</TotalTime>
  <Words>4020</Words>
  <Application>Microsoft Office PowerPoint</Application>
  <PresentationFormat>Widescreen</PresentationFormat>
  <Paragraphs>328</Paragraphs>
  <Slides>58</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Arial</vt:lpstr>
      <vt:lpstr>Calibri</vt:lpstr>
      <vt:lpstr>Cambria Math</vt:lpstr>
      <vt:lpstr>Gill Sans MT</vt:lpstr>
      <vt:lpstr>Symbol</vt:lpstr>
      <vt:lpstr>Times New Roman</vt:lpstr>
      <vt:lpstr>Wingdings 2</vt:lpstr>
      <vt:lpstr>Gallery</vt:lpstr>
      <vt:lpstr>Equation</vt:lpstr>
      <vt:lpstr>Chapter 5: Heat and Work Chapter 6: Home Energy Conservation and Heat-Transfer Control  </vt:lpstr>
      <vt:lpstr>Introduction</vt:lpstr>
      <vt:lpstr>Thermodynamics: motivation</vt:lpstr>
      <vt:lpstr>Thermodynamics</vt:lpstr>
      <vt:lpstr>Zeroth Law of Thermodynamics</vt:lpstr>
      <vt:lpstr>Heat vs temperature</vt:lpstr>
      <vt:lpstr>Heat vs temperature</vt:lpstr>
      <vt:lpstr>Temperature and Heat</vt:lpstr>
      <vt:lpstr>Measuring temperature</vt:lpstr>
      <vt:lpstr>Converting temperatures</vt:lpstr>
      <vt:lpstr>Review: 0th Law</vt:lpstr>
      <vt:lpstr>Heat and Work and the First Law of  Thermodynamics</vt:lpstr>
      <vt:lpstr>Heat and Work and the First Law of Thermodynamics (2 of 4)</vt:lpstr>
      <vt:lpstr>Heat and Work and the First Law of Thermodynamics (3 of 4)</vt:lpstr>
      <vt:lpstr>The First Law of Thermodynamics</vt:lpstr>
      <vt:lpstr>1st Law of Thermodynamics</vt:lpstr>
      <vt:lpstr>Worked problems</vt:lpstr>
      <vt:lpstr>1st Law of Thermodynamics</vt:lpstr>
      <vt:lpstr>Internal Energy</vt:lpstr>
      <vt:lpstr>question</vt:lpstr>
      <vt:lpstr>Internal energy: raising temperature</vt:lpstr>
      <vt:lpstr> </vt:lpstr>
      <vt:lpstr>Specific Heat</vt:lpstr>
      <vt:lpstr>Calorimetry—Solving Problems</vt:lpstr>
      <vt:lpstr>question</vt:lpstr>
      <vt:lpstr>Problem</vt:lpstr>
      <vt:lpstr>Latent Heat</vt:lpstr>
      <vt:lpstr>Latent Heat</vt:lpstr>
      <vt:lpstr>Latent Heat</vt:lpstr>
      <vt:lpstr>Latent Heat</vt:lpstr>
      <vt:lpstr>Problem :Latent Heat</vt:lpstr>
      <vt:lpstr>The Second Law</vt:lpstr>
      <vt:lpstr>Heat Engines</vt:lpstr>
      <vt:lpstr>Heat Engines</vt:lpstr>
      <vt:lpstr>The heat engine</vt:lpstr>
      <vt:lpstr>Efficiency</vt:lpstr>
      <vt:lpstr>Heat engines &amp; the 2nd Law</vt:lpstr>
      <vt:lpstr>The Second Law and efficiency</vt:lpstr>
      <vt:lpstr>Refrigerator as a heat engine running backwards</vt:lpstr>
      <vt:lpstr>Worked problems: heat engines</vt:lpstr>
      <vt:lpstr>Worked problems: heat engines</vt:lpstr>
      <vt:lpstr>question</vt:lpstr>
      <vt:lpstr>question</vt:lpstr>
      <vt:lpstr>Air Conditioners and Heat Pumps (1 of 4)</vt:lpstr>
      <vt:lpstr>Air Conditioners and Heat Pumps (2 of 4)</vt:lpstr>
      <vt:lpstr>Air Conditioners and Heat Pumps (3 of 4)</vt:lpstr>
      <vt:lpstr>Air Conditioners and Heat Pumps (4 of 4)</vt:lpstr>
      <vt:lpstr>Heat Control In everyday life</vt:lpstr>
      <vt:lpstr>Building Materials</vt:lpstr>
      <vt:lpstr>PowerPoint Presentation</vt:lpstr>
      <vt:lpstr>House Insulation and Heating Calculations (1 of 5)</vt:lpstr>
      <vt:lpstr>House Insulation and Heating Calculations </vt:lpstr>
      <vt:lpstr>House Insulation and Heating Calculations </vt:lpstr>
      <vt:lpstr>House Insulation and Heating Calculations </vt:lpstr>
      <vt:lpstr>House Insulation and Heating Calculations </vt:lpstr>
      <vt:lpstr>Site Selection</vt:lpstr>
      <vt:lpstr>Site Selection (2 of 2)</vt:lpstr>
      <vt:lpstr>Impact of Energy Conservation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Heat and Work </dc:title>
  <dc:creator>Fatima</dc:creator>
  <cp:lastModifiedBy>Amir, Fatima Zohra</cp:lastModifiedBy>
  <cp:revision>31</cp:revision>
  <cp:lastPrinted>2025-09-21T17:06:39Z</cp:lastPrinted>
  <dcterms:created xsi:type="dcterms:W3CDTF">2025-09-20T14:35:18Z</dcterms:created>
  <dcterms:modified xsi:type="dcterms:W3CDTF">2025-09-23T16:46:43Z</dcterms:modified>
</cp:coreProperties>
</file>