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7"/>
  </p:notesMasterIdLst>
  <p:sldIdLst>
    <p:sldId id="311" r:id="rId2"/>
    <p:sldId id="312" r:id="rId3"/>
    <p:sldId id="314" r:id="rId4"/>
    <p:sldId id="302" r:id="rId5"/>
    <p:sldId id="317" r:id="rId6"/>
    <p:sldId id="282" r:id="rId7"/>
    <p:sldId id="315" r:id="rId8"/>
    <p:sldId id="318" r:id="rId9"/>
    <p:sldId id="301" r:id="rId10"/>
    <p:sldId id="260" r:id="rId11"/>
    <p:sldId id="261" r:id="rId12"/>
    <p:sldId id="303" r:id="rId13"/>
    <p:sldId id="263" r:id="rId14"/>
    <p:sldId id="304" r:id="rId15"/>
    <p:sldId id="512" r:id="rId16"/>
    <p:sldId id="272" r:id="rId17"/>
    <p:sldId id="513" r:id="rId18"/>
    <p:sldId id="514" r:id="rId19"/>
    <p:sldId id="319" r:id="rId20"/>
    <p:sldId id="330" r:id="rId21"/>
    <p:sldId id="320" r:id="rId22"/>
    <p:sldId id="321" r:id="rId23"/>
    <p:sldId id="262" r:id="rId24"/>
    <p:sldId id="322" r:id="rId25"/>
    <p:sldId id="324" r:id="rId26"/>
    <p:sldId id="325" r:id="rId27"/>
    <p:sldId id="507" r:id="rId28"/>
    <p:sldId id="305" r:id="rId29"/>
    <p:sldId id="491" r:id="rId30"/>
    <p:sldId id="492" r:id="rId31"/>
    <p:sldId id="493" r:id="rId32"/>
    <p:sldId id="494" r:id="rId33"/>
    <p:sldId id="495" r:id="rId34"/>
    <p:sldId id="498" r:id="rId35"/>
    <p:sldId id="497" r:id="rId36"/>
    <p:sldId id="504" r:id="rId37"/>
    <p:sldId id="499" r:id="rId38"/>
    <p:sldId id="500" r:id="rId39"/>
    <p:sldId id="505" r:id="rId40"/>
    <p:sldId id="501" r:id="rId41"/>
    <p:sldId id="506" r:id="rId42"/>
    <p:sldId id="502" r:id="rId43"/>
    <p:sldId id="280" r:id="rId44"/>
    <p:sldId id="308" r:id="rId45"/>
    <p:sldId id="298" r:id="rId46"/>
    <p:sldId id="309" r:id="rId47"/>
    <p:sldId id="287" r:id="rId48"/>
    <p:sldId id="310" r:id="rId49"/>
    <p:sldId id="289" r:id="rId50"/>
    <p:sldId id="290" r:id="rId51"/>
    <p:sldId id="293" r:id="rId52"/>
    <p:sldId id="508" r:id="rId53"/>
    <p:sldId id="509" r:id="rId54"/>
    <p:sldId id="510" r:id="rId55"/>
    <p:sldId id="511" r:id="rId5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4" d="100"/>
          <a:sy n="64" d="100"/>
        </p:scale>
        <p:origin x="712" y="48"/>
      </p:cViewPr>
      <p:guideLst>
        <p:guide orient="horz" pos="2160"/>
        <p:guide pos="3840"/>
      </p:guideLst>
    </p:cSldViewPr>
  </p:slideViewPr>
  <p:notesTextViewPr>
    <p:cViewPr>
      <p:scale>
        <a:sx n="1" d="1"/>
        <a:sy n="1" d="1"/>
      </p:scale>
      <p:origin x="0" y="0"/>
    </p:cViewPr>
  </p:notesTextViewPr>
  <p:sorterViewPr>
    <p:cViewPr>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3D5B685-E095-49A2-A4D0-3B5ED963B0A2}" type="datetimeFigureOut">
              <a:rPr lang="en-US" smtClean="0"/>
              <a:t>9/9/2025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4D2C77E-C772-4BC8-8C3D-343C98293134}" type="slidenum">
              <a:rPr lang="en-US" smtClean="0"/>
              <a:t>‹#›</a:t>
            </a:fld>
            <a:endParaRPr lang="en-US"/>
          </a:p>
        </p:txBody>
      </p:sp>
    </p:spTree>
    <p:extLst>
      <p:ext uri="{BB962C8B-B14F-4D97-AF65-F5344CB8AC3E}">
        <p14:creationId xmlns:p14="http://schemas.microsoft.com/office/powerpoint/2010/main" val="328046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Table 3.1 </a:t>
            </a:r>
            <a:r>
              <a:rPr lang="en-US" dirty="0"/>
              <a:t>Units In Mechanics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40300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Figure 4.2 </a:t>
            </a:r>
            <a:r>
              <a:rPr lang="en-US" dirty="0"/>
              <a:t>(a) A passive solar energy house. Energy in 5 energy out 1 energy stored. (b) A passive house, like the one shown here, can reduce energy use to as little as 90% of Shea Pollard that used by a conventional home.</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normAutofit/>
          </a:bodyPr>
          <a:lstStyle/>
          <a:p>
            <a:r>
              <a:rPr lang="en-US" b="1" dirty="0"/>
              <a:t>Table 4.3 </a:t>
            </a:r>
            <a:r>
              <a:rPr lang="en-US" dirty="0"/>
              <a:t>Global Electricity Production by Source</a:t>
            </a:r>
          </a:p>
          <a:p>
            <a:r>
              <a:rPr lang="en-US" b="1" dirty="0"/>
              <a:t>Source: </a:t>
            </a:r>
            <a:r>
              <a:rPr lang="en-US" dirty="0"/>
              <a:t>Hannah Ritchie and Max </a:t>
            </a:r>
            <a:r>
              <a:rPr lang="en-US" dirty="0" err="1"/>
              <a:t>Roser</a:t>
            </a:r>
            <a:r>
              <a:rPr lang="en-US" dirty="0"/>
              <a:t> (2020) - “Energy”. Published online at OurWorldInData.org. </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338761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efficiency</a:t>
            </a:r>
            <a:r>
              <a:rPr lang="en-US" baseline="0" dirty="0"/>
              <a:t> is never greater than that of the step with the lowest efficiency in the process</a:t>
            </a:r>
            <a:endParaRPr lang="en-US" dirty="0"/>
          </a:p>
        </p:txBody>
      </p:sp>
      <p:sp>
        <p:nvSpPr>
          <p:cNvPr id="4" name="Slide Number Placeholder 3"/>
          <p:cNvSpPr>
            <a:spLocks noGrp="1"/>
          </p:cNvSpPr>
          <p:nvPr>
            <p:ph type="sldNum" sz="quarter" idx="10"/>
          </p:nvPr>
        </p:nvSpPr>
        <p:spPr/>
        <p:txBody>
          <a:bodyPr/>
          <a:lstStyle/>
          <a:p>
            <a:fld id="{A603E2CF-DC2A-4C66-9CB3-E3BE651F743E}" type="slidenum">
              <a:rPr lang="en-US" smtClean="0"/>
              <a:t>21</a:t>
            </a:fld>
            <a:endParaRPr lang="en-US"/>
          </a:p>
        </p:txBody>
      </p:sp>
    </p:spTree>
    <p:extLst>
      <p:ext uri="{BB962C8B-B14F-4D97-AF65-F5344CB8AC3E}">
        <p14:creationId xmlns:p14="http://schemas.microsoft.com/office/powerpoint/2010/main" val="352433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0136" indent="-292360" eaLnBrk="0" hangingPunct="0">
              <a:spcBef>
                <a:spcPct val="30000"/>
              </a:spcBef>
              <a:defRPr sz="1200">
                <a:solidFill>
                  <a:schemeClr val="tx1"/>
                </a:solidFill>
                <a:latin typeface="Calibri" pitchFamily="34" charset="0"/>
                <a:ea typeface="MS PGothic" pitchFamily="34" charset="-128"/>
              </a:defRPr>
            </a:lvl2pPr>
            <a:lvl3pPr marL="1169441" indent="-233888" eaLnBrk="0" hangingPunct="0">
              <a:spcBef>
                <a:spcPct val="30000"/>
              </a:spcBef>
              <a:defRPr sz="1200">
                <a:solidFill>
                  <a:schemeClr val="tx1"/>
                </a:solidFill>
                <a:latin typeface="Calibri" pitchFamily="34" charset="0"/>
                <a:ea typeface="MS PGothic" pitchFamily="34" charset="-128"/>
              </a:defRPr>
            </a:lvl3pPr>
            <a:lvl4pPr marL="1637216" indent="-233888" eaLnBrk="0" hangingPunct="0">
              <a:spcBef>
                <a:spcPct val="30000"/>
              </a:spcBef>
              <a:defRPr sz="1200">
                <a:solidFill>
                  <a:schemeClr val="tx1"/>
                </a:solidFill>
                <a:latin typeface="Calibri" pitchFamily="34" charset="0"/>
                <a:ea typeface="MS PGothic" pitchFamily="34" charset="-128"/>
              </a:defRPr>
            </a:lvl4pPr>
            <a:lvl5pPr marL="2104992" indent="-233888" eaLnBrk="0" hangingPunct="0">
              <a:spcBef>
                <a:spcPct val="30000"/>
              </a:spcBef>
              <a:defRPr sz="1200">
                <a:solidFill>
                  <a:schemeClr val="tx1"/>
                </a:solidFill>
                <a:latin typeface="Calibri" pitchFamily="34" charset="0"/>
                <a:ea typeface="MS PGothic" pitchFamily="34" charset="-128"/>
              </a:defRPr>
            </a:lvl5pPr>
            <a:lvl6pPr marL="2572768" indent="-2338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40545" indent="-2338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08321" indent="-2338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76096" indent="-2338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2CDCB3D-D7DC-4C34-A010-93B16299701A}" type="slidenum">
              <a:rPr lang="en-US" altLang="en-US"/>
              <a:pPr eaLnBrk="1" hangingPunct="1">
                <a:spcBef>
                  <a:spcPct val="0"/>
                </a:spcBef>
              </a:pPr>
              <a:t>24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4.4 </a:t>
            </a:r>
            <a:r>
              <a:rPr lang="en-US" dirty="0"/>
              <a:t>Calculation of the overall efficiency for a multistep process involves multiplying the efficiencies of the individual steps.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Figure 3.3 </a:t>
            </a:r>
            <a:r>
              <a:rPr lang="en-US" dirty="0"/>
              <a:t>Comparison of 2021 energy use per capita versus GDP per capita for various countries.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48429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Figure 3.4 </a:t>
            </a:r>
            <a:r>
              <a:rPr lang="en-US" dirty="0"/>
              <a:t>Comparison of 2021 energy use per capita versus GDP per capita for various developing countries.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46</a:t>
            </a:fld>
            <a:endParaRPr lang="en-US" dirty="0"/>
          </a:p>
        </p:txBody>
      </p:sp>
    </p:spTree>
    <p:extLst>
      <p:ext uri="{BB962C8B-B14F-4D97-AF65-F5344CB8AC3E}">
        <p14:creationId xmlns:p14="http://schemas.microsoft.com/office/powerpoint/2010/main" val="157576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b="1" dirty="0"/>
              <a:t>Figure 3.5 </a:t>
            </a:r>
            <a:r>
              <a:rPr lang="en-US" dirty="0"/>
              <a:t>Several types of simple machines: (a) lever; (b) wheelbarrow; (c) inclined plane (pyramid construction); (d) wheel and axle; (e) pulley system.</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48</a:t>
            </a:fld>
            <a:endParaRPr lang="en-US" dirty="0"/>
          </a:p>
        </p:txBody>
      </p:sp>
    </p:spTree>
    <p:extLst>
      <p:ext uri="{BB962C8B-B14F-4D97-AF65-F5344CB8AC3E}">
        <p14:creationId xmlns:p14="http://schemas.microsoft.com/office/powerpoint/2010/main" val="40902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212042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194362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A2A685-06F6-44A5-BEFE-8AC6DF7594B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209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135088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A2A685-06F6-44A5-BEFE-8AC6DF7594B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692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300325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324406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3344056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a:t>Insert here 8</a:t>
            </a:r>
          </a:p>
        </p:txBody>
      </p:sp>
    </p:spTree>
    <p:custDataLst>
      <p:tags r:id="rId1"/>
    </p:custDataLst>
    <p:extLst>
      <p:ext uri="{BB962C8B-B14F-4D97-AF65-F5344CB8AC3E}">
        <p14:creationId xmlns:p14="http://schemas.microsoft.com/office/powerpoint/2010/main" val="1652256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4970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228105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04500-44CA-4915-B54E-D84604BA6525}"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113433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254726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04500-44CA-4915-B54E-D84604BA6525}"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63085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04500-44CA-4915-B54E-D84604BA6525}"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396501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04500-44CA-4915-B54E-D84604BA6525}"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71554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56091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04500-44CA-4915-B54E-D84604BA6525}"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A2A685-06F6-44A5-BEFE-8AC6DF7594B0}" type="slidenum">
              <a:rPr lang="en-US" smtClean="0"/>
              <a:t>‹#›</a:t>
            </a:fld>
            <a:endParaRPr lang="en-US"/>
          </a:p>
        </p:txBody>
      </p:sp>
    </p:spTree>
    <p:extLst>
      <p:ext uri="{BB962C8B-B14F-4D97-AF65-F5344CB8AC3E}">
        <p14:creationId xmlns:p14="http://schemas.microsoft.com/office/powerpoint/2010/main" val="79684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D04500-44CA-4915-B54E-D84604BA6525}" type="datetimeFigureOut">
              <a:rPr lang="en-US" smtClean="0"/>
              <a:t>9/9/2025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A2A685-06F6-44A5-BEFE-8AC6DF7594B0}" type="slidenum">
              <a:rPr lang="en-US" smtClean="0"/>
              <a:t>‹#›</a:t>
            </a:fld>
            <a:endParaRPr lang="en-US"/>
          </a:p>
        </p:txBody>
      </p:sp>
    </p:spTree>
    <p:extLst>
      <p:ext uri="{BB962C8B-B14F-4D97-AF65-F5344CB8AC3E}">
        <p14:creationId xmlns:p14="http://schemas.microsoft.com/office/powerpoint/2010/main" val="33945731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17.x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en.wikipedia.org/wiki/File:Rotating_earth_(large).gif" TargetMode="Externa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14.bin"/><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145D-3118-4AE1-AF0F-20E057AC7D57}"/>
              </a:ext>
            </a:extLst>
          </p:cNvPr>
          <p:cNvSpPr>
            <a:spLocks noGrp="1"/>
          </p:cNvSpPr>
          <p:nvPr>
            <p:ph type="ctrTitle"/>
          </p:nvPr>
        </p:nvSpPr>
        <p:spPr/>
        <p:txBody>
          <a:bodyPr/>
          <a:lstStyle/>
          <a:p>
            <a:r>
              <a:rPr lang="en-US" sz="5400" b="1" dirty="0"/>
              <a:t>Energy and Work</a:t>
            </a:r>
            <a:endParaRPr lang="en-US" b="1" dirty="0"/>
          </a:p>
        </p:txBody>
      </p:sp>
      <p:sp>
        <p:nvSpPr>
          <p:cNvPr id="3" name="Subtitle 2">
            <a:extLst>
              <a:ext uri="{FF2B5EF4-FFF2-40B4-BE49-F238E27FC236}">
                <a16:creationId xmlns:a16="http://schemas.microsoft.com/office/drawing/2014/main" id="{3CBF3D46-C9B5-4AD1-B19D-8961345C6031}"/>
              </a:ext>
            </a:extLst>
          </p:cNvPr>
          <p:cNvSpPr>
            <a:spLocks noGrp="1"/>
          </p:cNvSpPr>
          <p:nvPr>
            <p:ph type="subTitle" idx="1"/>
          </p:nvPr>
        </p:nvSpPr>
        <p:spPr/>
        <p:txBody>
          <a:bodyPr/>
          <a:lstStyle/>
          <a:p>
            <a:r>
              <a:rPr lang="en-US" b="1" dirty="0"/>
              <a:t>Chapter 3</a:t>
            </a:r>
          </a:p>
        </p:txBody>
      </p:sp>
    </p:spTree>
    <p:extLst>
      <p:ext uri="{BB962C8B-B14F-4D97-AF65-F5344CB8AC3E}">
        <p14:creationId xmlns:p14="http://schemas.microsoft.com/office/powerpoint/2010/main" val="147563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work</a:t>
            </a:r>
          </a:p>
        </p:txBody>
      </p:sp>
      <p:sp>
        <p:nvSpPr>
          <p:cNvPr id="3" name="Content Placeholder 2"/>
          <p:cNvSpPr>
            <a:spLocks noGrp="1"/>
          </p:cNvSpPr>
          <p:nvPr>
            <p:ph idx="1"/>
          </p:nvPr>
        </p:nvSpPr>
        <p:spPr>
          <a:xfrm>
            <a:off x="2165758" y="1781962"/>
            <a:ext cx="9058712" cy="4830763"/>
          </a:xfrm>
        </p:spPr>
        <p:txBody>
          <a:bodyPr/>
          <a:lstStyle/>
          <a:p>
            <a:pPr marL="0" indent="0">
              <a:buNone/>
            </a:pPr>
            <a:r>
              <a:rPr lang="en-US" sz="2800" dirty="0"/>
              <a:t>If the net work on a car is positive, we know that </a:t>
            </a:r>
          </a:p>
          <a:p>
            <a:pPr marL="457200" indent="-457200">
              <a:buFont typeface="+mj-lt"/>
              <a:buAutoNum type="alphaLcParenR"/>
            </a:pPr>
            <a:r>
              <a:rPr lang="en-US" sz="2800" dirty="0"/>
              <a:t>its kinetic energy decreases.</a:t>
            </a:r>
          </a:p>
          <a:p>
            <a:pPr marL="457200" indent="-457200">
              <a:buFont typeface="+mj-lt"/>
              <a:buAutoNum type="alphaLcParenR"/>
            </a:pPr>
            <a:r>
              <a:rPr lang="en-US" sz="2800" dirty="0"/>
              <a:t>there is no net force on the car.</a:t>
            </a:r>
          </a:p>
          <a:p>
            <a:pPr marL="457200" indent="-457200">
              <a:buFont typeface="+mj-lt"/>
              <a:buAutoNum type="alphaLcParenR"/>
            </a:pPr>
            <a:r>
              <a:rPr lang="en-US" sz="2800" dirty="0"/>
              <a:t>its kinetic energy increases.</a:t>
            </a:r>
          </a:p>
          <a:p>
            <a:pPr marL="457200" indent="-457200">
              <a:buFont typeface="+mj-lt"/>
              <a:buAutoNum type="alphaLcParenR"/>
            </a:pPr>
            <a:r>
              <a:rPr lang="en-US" sz="2800" dirty="0"/>
              <a:t>there is no change in kinetic energy.</a:t>
            </a:r>
          </a:p>
          <a:p>
            <a:pPr marL="457200" indent="-457200">
              <a:buFont typeface="+mj-lt"/>
              <a:buAutoNum type="alphaLcParenR"/>
            </a:pPr>
            <a:r>
              <a:rPr lang="en-US" sz="2800" dirty="0"/>
              <a:t>Newton’s second law of motion has been violated.</a:t>
            </a:r>
          </a:p>
          <a:p>
            <a:pPr marL="0" indent="0">
              <a:buNone/>
            </a:pPr>
            <a:r>
              <a:rPr lang="en-US" sz="2000" dirty="0"/>
              <a:t> </a:t>
            </a:r>
          </a:p>
        </p:txBody>
      </p:sp>
    </p:spTree>
    <p:extLst>
      <p:ext uri="{BB962C8B-B14F-4D97-AF65-F5344CB8AC3E}">
        <p14:creationId xmlns:p14="http://schemas.microsoft.com/office/powerpoint/2010/main" val="276398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dkoon\AppData\Local\Microsoft\Windows\Temporary Internet Files\Content.IE5\USRTX6IG\MC900055564[1].wmf"/>
          <p:cNvPicPr>
            <a:picLocks noChangeAspect="1" noChangeArrowheads="1"/>
          </p:cNvPicPr>
          <p:nvPr/>
        </p:nvPicPr>
        <p:blipFill>
          <a:blip r:embed="rId2" cstate="print">
            <a:lum bright="41000" contrast="-74000"/>
          </a:blip>
          <a:srcRect/>
          <a:stretch>
            <a:fillRect/>
          </a:stretch>
        </p:blipFill>
        <p:spPr bwMode="auto">
          <a:xfrm>
            <a:off x="6248400" y="2121184"/>
            <a:ext cx="3949574" cy="4367134"/>
          </a:xfrm>
          <a:prstGeom prst="rect">
            <a:avLst/>
          </a:prstGeom>
          <a:noFill/>
        </p:spPr>
      </p:pic>
      <p:sp>
        <p:nvSpPr>
          <p:cNvPr id="2" name="Title 1"/>
          <p:cNvSpPr>
            <a:spLocks noGrp="1"/>
          </p:cNvSpPr>
          <p:nvPr>
            <p:ph type="title"/>
          </p:nvPr>
        </p:nvSpPr>
        <p:spPr/>
        <p:txBody>
          <a:bodyPr/>
          <a:lstStyle/>
          <a:p>
            <a:r>
              <a:rPr lang="en-US" dirty="0"/>
              <a:t>questions: work</a:t>
            </a:r>
          </a:p>
        </p:txBody>
      </p:sp>
      <p:sp>
        <p:nvSpPr>
          <p:cNvPr id="3" name="Content Placeholder 2"/>
          <p:cNvSpPr>
            <a:spLocks noGrp="1"/>
          </p:cNvSpPr>
          <p:nvPr>
            <p:ph idx="1"/>
          </p:nvPr>
        </p:nvSpPr>
        <p:spPr>
          <a:xfrm>
            <a:off x="1790700" y="1621871"/>
            <a:ext cx="8915400" cy="3777622"/>
          </a:xfrm>
        </p:spPr>
        <p:txBody>
          <a:bodyPr>
            <a:normAutofit fontScale="92500" lnSpcReduction="20000"/>
          </a:bodyPr>
          <a:lstStyle/>
          <a:p>
            <a:pPr marL="0" indent="0">
              <a:buNone/>
            </a:pPr>
            <a:r>
              <a:rPr lang="en-US" sz="2600" dirty="0"/>
              <a:t>If the brakes are applied in a moving automobile, the work down by the brakes is</a:t>
            </a:r>
          </a:p>
          <a:p>
            <a:pPr marL="457200" indent="-457200">
              <a:buFont typeface="+mj-lt"/>
              <a:buAutoNum type="alphaLcParenR"/>
            </a:pPr>
            <a:r>
              <a:rPr lang="en-US" sz="2600" dirty="0"/>
              <a:t>negative, because the braking force applied and the motion are oppositely directed.</a:t>
            </a:r>
          </a:p>
          <a:p>
            <a:pPr marL="457200" indent="-457200">
              <a:buFont typeface="+mj-lt"/>
              <a:buAutoNum type="alphaLcParenR"/>
            </a:pPr>
            <a:r>
              <a:rPr lang="en-US" sz="2600" dirty="0"/>
              <a:t>positive, because the braking force and motion are in the same direction.</a:t>
            </a:r>
          </a:p>
          <a:p>
            <a:pPr marL="457200" indent="-457200">
              <a:buFont typeface="+mj-lt"/>
              <a:buAutoNum type="alphaLcParenR"/>
            </a:pPr>
            <a:r>
              <a:rPr lang="en-US" sz="2600" dirty="0"/>
              <a:t>converted to potential energy.</a:t>
            </a:r>
          </a:p>
          <a:p>
            <a:pPr marL="457200" indent="-457200">
              <a:buFont typeface="+mj-lt"/>
              <a:buAutoNum type="alphaLcParenR"/>
            </a:pPr>
            <a:r>
              <a:rPr lang="en-US" sz="2600" dirty="0"/>
              <a:t>positive, because it is converted to positive energy in the form of heat.</a:t>
            </a:r>
          </a:p>
          <a:p>
            <a:pPr marL="457200" indent="-457200">
              <a:buFont typeface="+mj-lt"/>
              <a:buAutoNum type="alphaLcParenR"/>
            </a:pPr>
            <a:r>
              <a:rPr lang="en-US" sz="2600" dirty="0"/>
              <a:t>none of the previous selections is correct.</a:t>
            </a:r>
          </a:p>
          <a:p>
            <a:endParaRPr lang="en-US" sz="2400" dirty="0"/>
          </a:p>
        </p:txBody>
      </p:sp>
    </p:spTree>
    <p:extLst>
      <p:ext uri="{BB962C8B-B14F-4D97-AF65-F5344CB8AC3E}">
        <p14:creationId xmlns:p14="http://schemas.microsoft.com/office/powerpoint/2010/main" val="200534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1793-B4DB-4490-AE7B-9CF1CCA7606D}"/>
              </a:ext>
            </a:extLst>
          </p:cNvPr>
          <p:cNvSpPr>
            <a:spLocks noGrp="1"/>
          </p:cNvSpPr>
          <p:nvPr>
            <p:ph type="title"/>
          </p:nvPr>
        </p:nvSpPr>
        <p:spPr>
          <a:xfrm>
            <a:off x="2364324" y="72198"/>
            <a:ext cx="8911687" cy="1280890"/>
          </a:xfrm>
        </p:spPr>
        <p:txBody>
          <a:bodyPr/>
          <a:lstStyle/>
          <a:p>
            <a:r>
              <a:rPr lang="en-US" dirty="0"/>
              <a:t>Energy and Work</a:t>
            </a:r>
            <a:endParaRPr lang="en-IN" dirty="0"/>
          </a:p>
        </p:txBody>
      </p:sp>
      <p:sp>
        <p:nvSpPr>
          <p:cNvPr id="3" name="Content Placeholder 2">
            <a:extLst>
              <a:ext uri="{FF2B5EF4-FFF2-40B4-BE49-F238E27FC236}">
                <a16:creationId xmlns:a16="http://schemas.microsoft.com/office/drawing/2014/main" id="{4A34D332-08BF-4D06-91A9-996B69ED4104}"/>
              </a:ext>
            </a:extLst>
          </p:cNvPr>
          <p:cNvSpPr>
            <a:spLocks noGrp="1"/>
          </p:cNvSpPr>
          <p:nvPr>
            <p:ph idx="1"/>
          </p:nvPr>
        </p:nvSpPr>
        <p:spPr>
          <a:xfrm>
            <a:off x="566296" y="1353088"/>
            <a:ext cx="11241914" cy="1828800"/>
          </a:xfrm>
        </p:spPr>
        <p:txBody>
          <a:bodyPr>
            <a:normAutofit/>
          </a:bodyPr>
          <a:lstStyle/>
          <a:p>
            <a:pPr marL="228600" indent="-228600" algn="l">
              <a:buFont typeface="Arial" panose="020B0604020202020204" pitchFamily="34" charset="0"/>
              <a:buChar char="•"/>
            </a:pPr>
            <a:r>
              <a:rPr lang="en-US" sz="2400" dirty="0"/>
              <a:t>The thermal energy (TE) of an object is the function of its temperature.</a:t>
            </a:r>
          </a:p>
          <a:p>
            <a:pPr marL="228600" indent="-228600" algn="l">
              <a:buFont typeface="Arial" panose="020B0604020202020204" pitchFamily="34" charset="0"/>
              <a:buChar char="•"/>
            </a:pPr>
            <a:r>
              <a:rPr lang="en-US" sz="2400" dirty="0"/>
              <a:t>Thermal energy is the internal energy of an object and is equal to the sum of all the microscopic energies of the molecules that makes up that object.</a:t>
            </a:r>
            <a:endParaRPr lang="en-IN" sz="2400" dirty="0"/>
          </a:p>
        </p:txBody>
      </p:sp>
      <p:sp>
        <p:nvSpPr>
          <p:cNvPr id="5" name="Content Placeholder 4">
            <a:extLst>
              <a:ext uri="{FF2B5EF4-FFF2-40B4-BE49-F238E27FC236}">
                <a16:creationId xmlns:a16="http://schemas.microsoft.com/office/drawing/2014/main" id="{83683B5E-BEAC-47DF-B01F-33FF4A9F3F96}"/>
              </a:ext>
            </a:extLst>
          </p:cNvPr>
          <p:cNvSpPr>
            <a:spLocks noGrp="1"/>
          </p:cNvSpPr>
          <p:nvPr>
            <p:ph idx="11"/>
          </p:nvPr>
        </p:nvSpPr>
        <p:spPr>
          <a:xfrm>
            <a:off x="566297" y="3181888"/>
            <a:ext cx="11241913" cy="822960"/>
          </a:xfrm>
        </p:spPr>
        <p:txBody>
          <a:bodyPr>
            <a:normAutofit/>
          </a:bodyPr>
          <a:lstStyle/>
          <a:p>
            <a:pPr marL="228600" indent="-228600" algn="l">
              <a:buFont typeface="Arial" panose="020B0604020202020204" pitchFamily="34" charset="0"/>
              <a:buChar char="•"/>
            </a:pPr>
            <a:r>
              <a:rPr lang="en-US" sz="2400" dirty="0"/>
              <a:t>Heat (Q) is defined as the energy that is transferred due to a temperature difference between two objects.</a:t>
            </a:r>
            <a:endParaRPr lang="en-IN" sz="2400" dirty="0"/>
          </a:p>
        </p:txBody>
      </p:sp>
      <p:graphicFrame>
        <p:nvGraphicFramePr>
          <p:cNvPr id="12" name="Object 3">
            <a:extLst>
              <a:ext uri="{FF2B5EF4-FFF2-40B4-BE49-F238E27FC236}">
                <a16:creationId xmlns:a16="http://schemas.microsoft.com/office/drawing/2014/main" id="{7469B27A-5241-450A-A228-48F15E421A2E}"/>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1515513506"/>
              </p:ext>
            </p:extLst>
          </p:nvPr>
        </p:nvGraphicFramePr>
        <p:xfrm>
          <a:off x="3018114" y="4173145"/>
          <a:ext cx="3571529" cy="592675"/>
        </p:xfrm>
        <a:graphic>
          <a:graphicData uri="http://schemas.openxmlformats.org/presentationml/2006/ole">
            <mc:AlternateContent xmlns:mc="http://schemas.openxmlformats.org/markup-compatibility/2006">
              <mc:Choice xmlns:v="urn:schemas-microsoft-com:vml" Requires="v">
                <p:oleObj name="Equation" r:id="rId2" imgW="2908080" imgH="482400" progId="Equation.DSMT4">
                  <p:embed/>
                </p:oleObj>
              </mc:Choice>
              <mc:Fallback>
                <p:oleObj name="Equation" r:id="rId2" imgW="2908080" imgH="482400" progId="Equation.DSMT4">
                  <p:embed/>
                  <p:pic>
                    <p:nvPicPr>
                      <p:cNvPr id="12" name="Object 3">
                        <a:extLst>
                          <a:ext uri="{FF2B5EF4-FFF2-40B4-BE49-F238E27FC236}">
                            <a16:creationId xmlns:a16="http://schemas.microsoft.com/office/drawing/2014/main" id="{7469B27A-5241-450A-A228-48F15E421A2E}"/>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018114" y="4173145"/>
                        <a:ext cx="3571529" cy="592675"/>
                      </a:xfrm>
                      <a:prstGeom prst="rect">
                        <a:avLst/>
                      </a:prstGeom>
                      <a:noFill/>
                    </p:spPr>
                  </p:pic>
                </p:oleObj>
              </mc:Fallback>
            </mc:AlternateContent>
          </a:graphicData>
        </a:graphic>
      </p:graphicFrame>
      <p:graphicFrame>
        <p:nvGraphicFramePr>
          <p:cNvPr id="13" name="Object 5">
            <a:extLst>
              <a:ext uri="{FF2B5EF4-FFF2-40B4-BE49-F238E27FC236}">
                <a16:creationId xmlns:a16="http://schemas.microsoft.com/office/drawing/2014/main" id="{7D324AE0-4A63-405C-9E9D-20DF972BF6A9}"/>
              </a:ext>
              <a:ext uri="{C183D7F6-B498-43B3-948B-1728B52AA6E4}">
                <adec:decorative xmlns:adec="http://schemas.microsoft.com/office/drawing/2017/decorative" val="1"/>
              </a:ext>
            </a:extLst>
          </p:cNvPr>
          <p:cNvGraphicFramePr>
            <a:graphicFrameLocks noGrp="1" noChangeAspect="1"/>
          </p:cNvGraphicFramePr>
          <p:nvPr>
            <p:ph idx="12"/>
            <p:extLst>
              <p:ext uri="{D42A27DB-BD31-4B8C-83A1-F6EECF244321}">
                <p14:modId xmlns:p14="http://schemas.microsoft.com/office/powerpoint/2010/main" val="2047319883"/>
              </p:ext>
            </p:extLst>
          </p:nvPr>
        </p:nvGraphicFramePr>
        <p:xfrm>
          <a:off x="3018114" y="5253985"/>
          <a:ext cx="3441700" cy="482600"/>
        </p:xfrm>
        <a:graphic>
          <a:graphicData uri="http://schemas.openxmlformats.org/presentationml/2006/ole">
            <mc:AlternateContent xmlns:mc="http://schemas.openxmlformats.org/markup-compatibility/2006">
              <mc:Choice xmlns:v="urn:schemas-microsoft-com:vml" Requires="v">
                <p:oleObj name="Equation" r:id="rId4" imgW="3441600" imgH="482400" progId="Equation.DSMT4">
                  <p:embed/>
                </p:oleObj>
              </mc:Choice>
              <mc:Fallback>
                <p:oleObj name="Equation" r:id="rId4" imgW="3441600" imgH="482400" progId="Equation.DSMT4">
                  <p:embed/>
                  <p:pic>
                    <p:nvPicPr>
                      <p:cNvPr id="13" name="Object 5">
                        <a:extLst>
                          <a:ext uri="{FF2B5EF4-FFF2-40B4-BE49-F238E27FC236}">
                            <a16:creationId xmlns:a16="http://schemas.microsoft.com/office/drawing/2014/main" id="{7D324AE0-4A63-405C-9E9D-20DF972BF6A9}"/>
                          </a:ex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3018114" y="5253985"/>
                        <a:ext cx="344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1431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and Work</a:t>
            </a:r>
          </a:p>
        </p:txBody>
      </p:sp>
      <p:sp>
        <p:nvSpPr>
          <p:cNvPr id="3" name="Content Placeholder 2"/>
          <p:cNvSpPr>
            <a:spLocks noGrp="1"/>
          </p:cNvSpPr>
          <p:nvPr>
            <p:ph idx="1"/>
          </p:nvPr>
        </p:nvSpPr>
        <p:spPr>
          <a:xfrm>
            <a:off x="1638299" y="1699591"/>
            <a:ext cx="9095961" cy="3983031"/>
          </a:xfrm>
        </p:spPr>
        <p:txBody>
          <a:bodyPr>
            <a:normAutofit/>
          </a:bodyPr>
          <a:lstStyle/>
          <a:p>
            <a:r>
              <a:rPr lang="en-US" sz="2400" dirty="0"/>
              <a:t>The relationship between work, heat, and energies is known as </a:t>
            </a:r>
            <a:r>
              <a:rPr lang="en-US" sz="2400" b="1" dirty="0"/>
              <a:t>the first law of thermodynamics.</a:t>
            </a:r>
          </a:p>
          <a:p>
            <a:r>
              <a:rPr lang="en-US" sz="2400" dirty="0"/>
              <a:t>The first law of thermodynamics is often called the law of conservation of energy.</a:t>
            </a:r>
          </a:p>
          <a:p>
            <a:r>
              <a:rPr lang="en-US" sz="2400" dirty="0"/>
              <a:t>The law of conservation of energy is defined as that energy </a:t>
            </a:r>
            <a:r>
              <a:rPr lang="en-US" sz="2400" b="1" dirty="0"/>
              <a:t>can be neither created nor destroyed; it is converted from one form to the other form.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473245"/>
            <a:ext cx="11064240" cy="1217447"/>
          </a:xfrm>
        </p:spPr>
        <p:txBody>
          <a:bodyPr/>
          <a:lstStyle/>
          <a:p>
            <a:r>
              <a:rPr lang="en-US" dirty="0"/>
              <a:t>Applying the Law of Energy Conservation</a:t>
            </a:r>
          </a:p>
        </p:txBody>
      </p:sp>
      <p:sp>
        <p:nvSpPr>
          <p:cNvPr id="3" name="Content Placeholder 2"/>
          <p:cNvSpPr>
            <a:spLocks noGrp="1"/>
          </p:cNvSpPr>
          <p:nvPr>
            <p:ph idx="1"/>
          </p:nvPr>
        </p:nvSpPr>
        <p:spPr>
          <a:xfrm>
            <a:off x="476842" y="1825625"/>
            <a:ext cx="11521440" cy="4351338"/>
          </a:xfrm>
        </p:spPr>
        <p:txBody>
          <a:bodyPr>
            <a:normAutofit/>
          </a:bodyPr>
          <a:lstStyle/>
          <a:p>
            <a:pPr marL="0">
              <a:buNone/>
            </a:pPr>
            <a:r>
              <a:rPr lang="en-US" sz="2400" dirty="0"/>
              <a:t>When we examine a system capable of interacting with the outside world and consider the transfer of energy into and out of the entire system, we see that</a:t>
            </a:r>
          </a:p>
          <a:p>
            <a:r>
              <a:rPr lang="en-US" sz="2400" dirty="0"/>
              <a:t>This system is no longer isolated, but </a:t>
            </a:r>
            <a:r>
              <a:rPr lang="en-US" sz="2400" b="1" dirty="0"/>
              <a:t>energy is still a conserved quantity</a:t>
            </a:r>
            <a:r>
              <a:rPr lang="en-US" sz="2400" dirty="0"/>
              <a:t>.</a:t>
            </a:r>
          </a:p>
          <a:p>
            <a:r>
              <a:rPr lang="en-US" sz="2400" dirty="0"/>
              <a:t>The net energy added (</a:t>
            </a:r>
            <a:r>
              <a:rPr lang="en-US" sz="2400" b="1" dirty="0"/>
              <a:t>the energy in minus the energy out</a:t>
            </a:r>
            <a:r>
              <a:rPr lang="en-US" sz="2400" dirty="0"/>
              <a:t>) is equal to the change in the system’s energy.</a:t>
            </a:r>
          </a:p>
          <a:p>
            <a:r>
              <a:rPr lang="en-US" sz="2400" dirty="0"/>
              <a:t>The principle of the conservation of energy can now be stated as: “</a:t>
            </a:r>
            <a:r>
              <a:rPr lang="en-US" sz="2400" b="1" dirty="0"/>
              <a:t>The energy into a system equals the energy out plus the increase of energy stored in the system</a:t>
            </a:r>
            <a:r>
              <a:rPr lang="en-US" sz="24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73245"/>
            <a:ext cx="11155680" cy="1217447"/>
          </a:xfrm>
        </p:spPr>
        <p:txBody>
          <a:bodyPr/>
          <a:lstStyle/>
          <a:p>
            <a:r>
              <a:rPr lang="en-US" dirty="0"/>
              <a:t>Applying the Law of Energy Conservation</a:t>
            </a:r>
          </a:p>
        </p:txBody>
      </p:sp>
      <p:pic>
        <p:nvPicPr>
          <p:cNvPr id="25602" name="Picture 2" descr="An illustration shows a passive solar energy house with large south-facing windows to admit the sun's energy, massive walls and floors to absorb and store the sun's energy, and insulation on the exterior to reduce heat loss. Energy from the sun passes into the house through the windows, and much of it is absorbed and stored by the walls and floors, and heat loss is reduced by insulation."/>
          <p:cNvPicPr>
            <a:picLocks noGrp="1" noChangeAspect="1" noChangeArrowheads="1"/>
          </p:cNvPicPr>
          <p:nvPr>
            <p:ph idx="1"/>
          </p:nvPr>
        </p:nvPicPr>
        <p:blipFill>
          <a:blip r:embed="rId3"/>
          <a:stretch>
            <a:fillRect/>
          </a:stretch>
        </p:blipFill>
        <p:spPr bwMode="auto">
          <a:xfrm>
            <a:off x="706418" y="1240307"/>
            <a:ext cx="4260850" cy="3153954"/>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1E30B64A-71FC-4C6F-998B-240B12169606}"/>
              </a:ext>
            </a:extLst>
          </p:cNvPr>
          <p:cNvSpPr>
            <a:spLocks noGrp="1"/>
          </p:cNvSpPr>
          <p:nvPr>
            <p:ph idx="11"/>
          </p:nvPr>
        </p:nvSpPr>
        <p:spPr>
          <a:xfrm>
            <a:off x="299044" y="4538390"/>
            <a:ext cx="5186901" cy="874101"/>
          </a:xfrm>
        </p:spPr>
        <p:txBody>
          <a:bodyPr>
            <a:noAutofit/>
          </a:bodyPr>
          <a:lstStyle/>
          <a:p>
            <a:pPr algn="l"/>
            <a:r>
              <a:rPr lang="en-US" sz="2000" dirty="0"/>
              <a:t>(a) A passive solar energy house. Energy in 5 energy out 1 energy stored. </a:t>
            </a:r>
          </a:p>
        </p:txBody>
      </p:sp>
      <p:pic>
        <p:nvPicPr>
          <p:cNvPr id="15" name="Picture 4" descr="A passive house. It is pointed at the top, is made of wood, and has two floors.">
            <a:extLst>
              <a:ext uri="{FF2B5EF4-FFF2-40B4-BE49-F238E27FC236}">
                <a16:creationId xmlns:a16="http://schemas.microsoft.com/office/drawing/2014/main" id="{07CF9CF9-B0B3-4B7D-BB64-4484C46FBF4C}"/>
              </a:ext>
            </a:extLst>
          </p:cNvPr>
          <p:cNvPicPr>
            <a:picLocks noGrp="1" noChangeAspect="1" noChangeArrowheads="1"/>
          </p:cNvPicPr>
          <p:nvPr>
            <p:ph idx="13"/>
          </p:nvPr>
        </p:nvPicPr>
        <p:blipFill>
          <a:blip r:embed="rId4"/>
          <a:srcRect/>
          <a:stretch>
            <a:fillRect/>
          </a:stretch>
        </p:blipFill>
        <p:spPr bwMode="auto">
          <a:xfrm>
            <a:off x="7322301" y="1131930"/>
            <a:ext cx="2965755" cy="3262331"/>
          </a:xfrm>
          <a:prstGeom prst="rect">
            <a:avLst/>
          </a:prstGeom>
          <a:noFill/>
          <a:ln w="9525">
            <a:noFill/>
            <a:miter lim="800000"/>
            <a:headEnd/>
            <a:tailEnd/>
          </a:ln>
          <a:effectLst/>
        </p:spPr>
      </p:pic>
      <p:sp>
        <p:nvSpPr>
          <p:cNvPr id="10" name="Content Placeholder 5">
            <a:extLst>
              <a:ext uri="{FF2B5EF4-FFF2-40B4-BE49-F238E27FC236}">
                <a16:creationId xmlns:a16="http://schemas.microsoft.com/office/drawing/2014/main" id="{FB3F15CA-A82C-471E-92E3-2F89711D30EE}"/>
              </a:ext>
            </a:extLst>
          </p:cNvPr>
          <p:cNvSpPr>
            <a:spLocks noGrp="1"/>
          </p:cNvSpPr>
          <p:nvPr>
            <p:ph idx="15"/>
          </p:nvPr>
        </p:nvSpPr>
        <p:spPr>
          <a:xfrm>
            <a:off x="6096000" y="4390468"/>
            <a:ext cx="5796956" cy="874102"/>
          </a:xfrm>
        </p:spPr>
        <p:txBody>
          <a:bodyPr>
            <a:noAutofit/>
          </a:bodyPr>
          <a:lstStyle/>
          <a:p>
            <a:pPr algn="l"/>
            <a:r>
              <a:rPr lang="en-US" sz="2000" dirty="0"/>
              <a:t>(b) A passive house, like the one shown here, can reduce energy use to as little as 90% of Shea Pollard that used by a conventional home.</a:t>
            </a:r>
          </a:p>
        </p:txBody>
      </p:sp>
      <p:sp>
        <p:nvSpPr>
          <p:cNvPr id="3" name="TextBox 2">
            <a:extLst>
              <a:ext uri="{FF2B5EF4-FFF2-40B4-BE49-F238E27FC236}">
                <a16:creationId xmlns:a16="http://schemas.microsoft.com/office/drawing/2014/main" id="{FAEE23A3-A42F-4DD7-8066-27B8B61EDDED}"/>
              </a:ext>
            </a:extLst>
          </p:cNvPr>
          <p:cNvSpPr txBox="1"/>
          <p:nvPr/>
        </p:nvSpPr>
        <p:spPr>
          <a:xfrm>
            <a:off x="795032" y="5676878"/>
            <a:ext cx="11231316" cy="836126"/>
          </a:xfrm>
          <a:prstGeom prst="rect">
            <a:avLst/>
          </a:prstGeom>
          <a:noFill/>
        </p:spPr>
        <p:txBody>
          <a:bodyPr wrap="square" rtlCol="0">
            <a:spAutoFit/>
          </a:bodyPr>
          <a:lstStyle/>
          <a:p>
            <a:pPr lvl="0">
              <a:spcBef>
                <a:spcPts val="1000"/>
              </a:spcBef>
              <a:buClr>
                <a:srgbClr val="A53010"/>
              </a:buClr>
            </a:pPr>
            <a:r>
              <a:rPr lang="en-US" sz="2000" dirty="0">
                <a:solidFill>
                  <a:prstClr val="black">
                    <a:lumMod val="75000"/>
                    <a:lumOff val="25000"/>
                  </a:prstClr>
                </a:solidFill>
              </a:rPr>
              <a:t>The law of the conservation of energy can be illustrated with this passive solar house.</a:t>
            </a:r>
          </a:p>
          <a:p>
            <a:pPr lvl="0">
              <a:spcBef>
                <a:spcPts val="1000"/>
              </a:spcBef>
              <a:buClr>
                <a:srgbClr val="A53010"/>
              </a:buClr>
            </a:pPr>
            <a:r>
              <a:rPr lang="en-US" sz="2000" dirty="0">
                <a:solidFill>
                  <a:prstClr val="black">
                    <a:lumMod val="75000"/>
                    <a:lumOff val="25000"/>
                  </a:prstClr>
                </a:solidFill>
              </a:rPr>
              <a:t>Such a house acts as a collector of solar energy.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a:t>
            </a:r>
          </a:p>
        </p:txBody>
      </p:sp>
      <p:sp>
        <p:nvSpPr>
          <p:cNvPr id="3" name="Content Placeholder 2"/>
          <p:cNvSpPr>
            <a:spLocks noGrp="1"/>
          </p:cNvSpPr>
          <p:nvPr>
            <p:ph idx="1"/>
          </p:nvPr>
        </p:nvSpPr>
        <p:spPr>
          <a:xfrm>
            <a:off x="1747357" y="1603217"/>
            <a:ext cx="8915400" cy="3777622"/>
          </a:xfrm>
        </p:spPr>
        <p:txBody>
          <a:bodyPr>
            <a:normAutofit/>
          </a:bodyPr>
          <a:lstStyle/>
          <a:p>
            <a:pPr marL="0" indent="0">
              <a:spcBef>
                <a:spcPts val="600"/>
              </a:spcBef>
              <a:spcAft>
                <a:spcPts val="600"/>
              </a:spcAft>
              <a:buNone/>
            </a:pPr>
            <a:r>
              <a:rPr lang="en-US" sz="2400" dirty="0"/>
              <a:t>unit conversion factors between the English system and SI.</a:t>
            </a:r>
          </a:p>
          <a:p>
            <a:pPr>
              <a:spcBef>
                <a:spcPts val="600"/>
              </a:spcBef>
              <a:spcAft>
                <a:spcPts val="600"/>
              </a:spcAft>
            </a:pPr>
            <a:r>
              <a:rPr lang="en-US" sz="2400" dirty="0"/>
              <a:t>The units of energy are kg-m</a:t>
            </a:r>
            <a:r>
              <a:rPr lang="en-US" sz="2400" baseline="30000" dirty="0"/>
              <a:t>2</a:t>
            </a:r>
            <a:r>
              <a:rPr lang="en-US" sz="2400" dirty="0"/>
              <a:t>/s</a:t>
            </a:r>
            <a:r>
              <a:rPr lang="en-US" sz="2400" baseline="30000" dirty="0"/>
              <a:t>2</a:t>
            </a:r>
            <a:r>
              <a:rPr lang="en-US" sz="2400" dirty="0"/>
              <a:t>, which is defined as a joule (J).</a:t>
            </a:r>
          </a:p>
          <a:p>
            <a:pPr>
              <a:spcBef>
                <a:spcPts val="600"/>
              </a:spcBef>
              <a:spcAft>
                <a:spcPts val="600"/>
              </a:spcAft>
            </a:pPr>
            <a:r>
              <a:rPr lang="en-US" sz="2400" dirty="0"/>
              <a:t>The unit of work is Newtons times meters or joules (J). </a:t>
            </a:r>
          </a:p>
          <a:p>
            <a:pPr>
              <a:spcBef>
                <a:spcPts val="600"/>
              </a:spcBef>
              <a:spcAft>
                <a:spcPts val="600"/>
              </a:spcAft>
            </a:pPr>
            <a:r>
              <a:rPr lang="en-US" sz="2400" dirty="0"/>
              <a:t>One of the most common units of energy you may see is the </a:t>
            </a:r>
            <a:r>
              <a:rPr lang="en-US" sz="2400" b="1" dirty="0"/>
              <a:t>kilowatt hour </a:t>
            </a:r>
            <a:r>
              <a:rPr lang="en-US" sz="2400" dirty="0"/>
              <a:t>(kWh). </a:t>
            </a:r>
          </a:p>
          <a:p>
            <a:pPr>
              <a:spcBef>
                <a:spcPts val="600"/>
              </a:spcBef>
              <a:spcAft>
                <a:spcPts val="600"/>
              </a:spcAft>
            </a:pPr>
            <a:r>
              <a:rPr lang="en-US" sz="2400" dirty="0"/>
              <a:t>Other commonly used units for energy include BTU and calories.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090" y="236484"/>
            <a:ext cx="8911687" cy="1280890"/>
          </a:xfrm>
        </p:spPr>
        <p:txBody>
          <a:bodyPr/>
          <a:lstStyle/>
          <a:p>
            <a:r>
              <a:rPr lang="en-US" b="1" dirty="0"/>
              <a:t>Energy Use in Developing Countries</a:t>
            </a:r>
          </a:p>
        </p:txBody>
      </p:sp>
      <p:sp>
        <p:nvSpPr>
          <p:cNvPr id="3" name="Content Placeholder 2"/>
          <p:cNvSpPr>
            <a:spLocks noGrp="1"/>
          </p:cNvSpPr>
          <p:nvPr>
            <p:ph idx="1"/>
          </p:nvPr>
        </p:nvSpPr>
        <p:spPr>
          <a:xfrm>
            <a:off x="687387" y="1282148"/>
            <a:ext cx="11428413" cy="4880113"/>
          </a:xfrm>
        </p:spPr>
        <p:txBody>
          <a:bodyPr>
            <a:noAutofit/>
          </a:bodyPr>
          <a:lstStyle/>
          <a:p>
            <a:pPr lvl="0">
              <a:spcBef>
                <a:spcPts val="600"/>
              </a:spcBef>
              <a:spcAft>
                <a:spcPts val="600"/>
              </a:spcAft>
            </a:pPr>
            <a:r>
              <a:rPr lang="en-US" sz="2400" b="1" dirty="0"/>
              <a:t>Three-quarters of developing countries are oil importers, and of the poorest countries, three-quarters import more than 70% of their</a:t>
            </a:r>
            <a:r>
              <a:rPr lang="en-US" sz="2400" dirty="0"/>
              <a:t> commercial energy. </a:t>
            </a:r>
          </a:p>
          <a:p>
            <a:pPr lvl="0">
              <a:spcBef>
                <a:spcPts val="600"/>
              </a:spcBef>
              <a:spcAft>
                <a:spcPts val="600"/>
              </a:spcAft>
            </a:pPr>
            <a:r>
              <a:rPr lang="en-US" sz="2400" b="1" dirty="0"/>
              <a:t>The United Nations estimates that 1.4 billion people—more than 20% of the world’s population—lack access to electricity.</a:t>
            </a:r>
          </a:p>
          <a:p>
            <a:pPr lvl="0">
              <a:spcBef>
                <a:spcPts val="600"/>
              </a:spcBef>
              <a:spcAft>
                <a:spcPts val="600"/>
              </a:spcAft>
            </a:pPr>
            <a:r>
              <a:rPr lang="en-US" sz="2400" dirty="0"/>
              <a:t>Oil and coal already provide more than 50% of the energy used in developing countries.</a:t>
            </a:r>
          </a:p>
          <a:p>
            <a:pPr lvl="0">
              <a:spcBef>
                <a:spcPts val="600"/>
              </a:spcBef>
              <a:spcAft>
                <a:spcPts val="600"/>
              </a:spcAft>
            </a:pPr>
            <a:r>
              <a:rPr lang="en-US" sz="2400" dirty="0"/>
              <a:t>Biomass can make up to 90% of the energy used in some countries.</a:t>
            </a:r>
          </a:p>
          <a:p>
            <a:pPr lvl="0">
              <a:spcBef>
                <a:spcPts val="600"/>
              </a:spcBef>
              <a:spcAft>
                <a:spcPts val="600"/>
              </a:spcAft>
            </a:pPr>
            <a:r>
              <a:rPr lang="en-US" sz="2400" dirty="0"/>
              <a:t>In the next 20 years, </a:t>
            </a:r>
            <a:r>
              <a:rPr lang="en-US" sz="2400" u="sng" dirty="0"/>
              <a:t>the developing countries' share of world CO</a:t>
            </a:r>
            <a:r>
              <a:rPr lang="en-US" sz="2400" u="sng" baseline="-25000" dirty="0"/>
              <a:t>2</a:t>
            </a:r>
            <a:r>
              <a:rPr lang="en-US" sz="2400" u="sng" dirty="0"/>
              <a:t> emissions will increase.</a:t>
            </a:r>
          </a:p>
        </p:txBody>
      </p:sp>
    </p:spTree>
    <p:extLst>
      <p:ext uri="{BB962C8B-B14F-4D97-AF65-F5344CB8AC3E}">
        <p14:creationId xmlns:p14="http://schemas.microsoft.com/office/powerpoint/2010/main" val="58557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699" y="345814"/>
            <a:ext cx="8911687" cy="1280890"/>
          </a:xfrm>
        </p:spPr>
        <p:txBody>
          <a:bodyPr/>
          <a:lstStyle/>
          <a:p>
            <a:r>
              <a:rPr lang="en-US" b="1" dirty="0"/>
              <a:t>Energy Use in Developing Countries</a:t>
            </a:r>
            <a:br>
              <a:rPr lang="en-US" b="1" dirty="0"/>
            </a:br>
            <a:endParaRPr lang="en-US" b="1" dirty="0"/>
          </a:p>
        </p:txBody>
      </p:sp>
      <p:sp>
        <p:nvSpPr>
          <p:cNvPr id="3" name="Content Placeholder 2"/>
          <p:cNvSpPr>
            <a:spLocks noGrp="1"/>
          </p:cNvSpPr>
          <p:nvPr>
            <p:ph idx="1"/>
          </p:nvPr>
        </p:nvSpPr>
        <p:spPr>
          <a:xfrm>
            <a:off x="1716757" y="1831596"/>
            <a:ext cx="8915400" cy="3777622"/>
          </a:xfrm>
        </p:spPr>
        <p:txBody>
          <a:bodyPr>
            <a:noAutofit/>
          </a:bodyPr>
          <a:lstStyle/>
          <a:p>
            <a:pPr lvl="0"/>
            <a:r>
              <a:rPr lang="en-US" sz="2400" dirty="0"/>
              <a:t>Electricity demand is projected to continue to rise by 7% per year—a doubling time of 10 years.</a:t>
            </a:r>
          </a:p>
          <a:p>
            <a:pPr lvl="0"/>
            <a:r>
              <a:rPr lang="en-US" sz="2400" dirty="0"/>
              <a:t>Since 2000, electricity demand in developing countries has nearly tripled because of industrialization, growth, and expanded access to electricity.</a:t>
            </a:r>
          </a:p>
          <a:p>
            <a:pPr lvl="0"/>
            <a:r>
              <a:rPr lang="en-US" sz="2400" dirty="0"/>
              <a:t>To grow, developing countries will need to invest in more energy-efficient technologies, as well as develop alternatives to oil and coal.</a:t>
            </a:r>
          </a:p>
          <a:p>
            <a:pPr lvl="0"/>
            <a:r>
              <a:rPr lang="en-US" sz="2400" dirty="0"/>
              <a:t>By 2050, the global population is projected to grow 24%, from 7.8 billion to 9.7 billion.</a:t>
            </a:r>
          </a:p>
        </p:txBody>
      </p:sp>
    </p:spTree>
    <p:extLst>
      <p:ext uri="{BB962C8B-B14F-4D97-AF65-F5344CB8AC3E}">
        <p14:creationId xmlns:p14="http://schemas.microsoft.com/office/powerpoint/2010/main" val="131441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Use in Developing Countries</a:t>
            </a:r>
            <a:br>
              <a:rPr lang="en-US" dirty="0"/>
            </a:br>
            <a:endParaRPr lang="en-US" dirty="0"/>
          </a:p>
        </p:txBody>
      </p:sp>
      <p:sp>
        <p:nvSpPr>
          <p:cNvPr id="5" name="Content Placeholder 2">
            <a:extLst>
              <a:ext uri="{FF2B5EF4-FFF2-40B4-BE49-F238E27FC236}">
                <a16:creationId xmlns:a16="http://schemas.microsoft.com/office/drawing/2014/main" id="{A3ACADED-1838-435A-AD85-780A18687F18}"/>
              </a:ext>
            </a:extLst>
          </p:cNvPr>
          <p:cNvSpPr>
            <a:spLocks noGrp="1"/>
          </p:cNvSpPr>
          <p:nvPr>
            <p:ph sz="half" idx="1"/>
          </p:nvPr>
        </p:nvSpPr>
        <p:spPr>
          <a:xfrm>
            <a:off x="476250" y="2830296"/>
            <a:ext cx="5542957" cy="868363"/>
          </a:xfrm>
        </p:spPr>
        <p:txBody>
          <a:bodyPr>
            <a:noAutofit/>
          </a:bodyPr>
          <a:lstStyle/>
          <a:p>
            <a:pPr marL="0" indent="0">
              <a:buNone/>
            </a:pPr>
            <a:r>
              <a:rPr lang="en-US" sz="2800" dirty="0"/>
              <a:t>Global Electricity Production by Source</a:t>
            </a:r>
          </a:p>
        </p:txBody>
      </p:sp>
      <p:graphicFrame>
        <p:nvGraphicFramePr>
          <p:cNvPr id="7" name="Table 3">
            <a:extLst>
              <a:ext uri="{FF2B5EF4-FFF2-40B4-BE49-F238E27FC236}">
                <a16:creationId xmlns:a16="http://schemas.microsoft.com/office/drawing/2014/main" id="{28E52CE2-EF48-4EAB-B4FD-945E3D2E6741}"/>
              </a:ext>
            </a:extLst>
          </p:cNvPr>
          <p:cNvGraphicFramePr>
            <a:graphicFrameLocks noGrp="1"/>
          </p:cNvGraphicFramePr>
          <p:nvPr>
            <p:ph sz="half" idx="2"/>
          </p:nvPr>
        </p:nvGraphicFramePr>
        <p:xfrm>
          <a:off x="6172200" y="1825625"/>
          <a:ext cx="5543550" cy="4178912"/>
        </p:xfrm>
        <a:graphic>
          <a:graphicData uri="http://schemas.openxmlformats.org/drawingml/2006/table">
            <a:tbl>
              <a:tblPr firstRow="1" bandRow="1">
                <a:tableStyleId>{69C7853C-536D-4A76-A0AE-DD22124D55A5}</a:tableStyleId>
              </a:tblPr>
              <a:tblGrid>
                <a:gridCol w="2771775">
                  <a:extLst>
                    <a:ext uri="{9D8B030D-6E8A-4147-A177-3AD203B41FA5}">
                      <a16:colId xmlns:a16="http://schemas.microsoft.com/office/drawing/2014/main" val="20000"/>
                    </a:ext>
                  </a:extLst>
                </a:gridCol>
                <a:gridCol w="2771775">
                  <a:extLst>
                    <a:ext uri="{9D8B030D-6E8A-4147-A177-3AD203B41FA5}">
                      <a16:colId xmlns:a16="http://schemas.microsoft.com/office/drawing/2014/main" val="20001"/>
                    </a:ext>
                  </a:extLst>
                </a:gridCol>
              </a:tblGrid>
              <a:tr h="592756">
                <a:tc>
                  <a:txBody>
                    <a:bodyPr/>
                    <a:lstStyle/>
                    <a:p>
                      <a:pPr algn="ctr"/>
                      <a:r>
                        <a:rPr lang="en-US" sz="2000" b="1" dirty="0">
                          <a:solidFill>
                            <a:srgbClr val="000000"/>
                          </a:solidFill>
                        </a:rPr>
                        <a:t>Source</a:t>
                      </a:r>
                    </a:p>
                  </a:txBody>
                  <a:tcPr marL="90175" marR="90175"/>
                </a:tc>
                <a:tc>
                  <a:txBody>
                    <a:bodyPr/>
                    <a:lstStyle/>
                    <a:p>
                      <a:pPr algn="ctr"/>
                      <a:r>
                        <a:rPr lang="en-US" sz="2000" b="1" dirty="0">
                          <a:solidFill>
                            <a:srgbClr val="000000"/>
                          </a:solidFill>
                        </a:rPr>
                        <a:t>Percent</a:t>
                      </a:r>
                    </a:p>
                  </a:txBody>
                  <a:tcPr marL="90175" marR="90175"/>
                </a:tc>
                <a:extLst>
                  <a:ext uri="{0D108BD9-81ED-4DB2-BD59-A6C34878D82A}">
                    <a16:rowId xmlns:a16="http://schemas.microsoft.com/office/drawing/2014/main" val="10000"/>
                  </a:ext>
                </a:extLst>
              </a:tr>
              <a:tr h="592756">
                <a:tc>
                  <a:txBody>
                    <a:bodyPr/>
                    <a:lstStyle/>
                    <a:p>
                      <a:pPr algn="ctr"/>
                      <a:r>
                        <a:rPr lang="en-US" dirty="0">
                          <a:solidFill>
                            <a:srgbClr val="000000"/>
                          </a:solidFill>
                        </a:rPr>
                        <a:t>Biomass</a:t>
                      </a:r>
                    </a:p>
                  </a:txBody>
                  <a:tcPr marL="90175" marR="90175"/>
                </a:tc>
                <a:tc>
                  <a:txBody>
                    <a:bodyPr/>
                    <a:lstStyle/>
                    <a:p>
                      <a:pPr algn="ctr"/>
                      <a:r>
                        <a:rPr lang="en-US" dirty="0">
                          <a:solidFill>
                            <a:srgbClr val="000000"/>
                          </a:solidFill>
                        </a:rPr>
                        <a:t>&lt;1</a:t>
                      </a:r>
                    </a:p>
                  </a:txBody>
                  <a:tcPr marL="90175" marR="90175"/>
                </a:tc>
                <a:extLst>
                  <a:ext uri="{0D108BD9-81ED-4DB2-BD59-A6C34878D82A}">
                    <a16:rowId xmlns:a16="http://schemas.microsoft.com/office/drawing/2014/main" val="10001"/>
                  </a:ext>
                </a:extLst>
              </a:tr>
              <a:tr h="622376">
                <a:tc>
                  <a:txBody>
                    <a:bodyPr/>
                    <a:lstStyle/>
                    <a:p>
                      <a:pPr algn="ctr"/>
                      <a:r>
                        <a:rPr lang="en-US" dirty="0">
                          <a:solidFill>
                            <a:srgbClr val="000000"/>
                          </a:solidFill>
                        </a:rPr>
                        <a:t>Oil</a:t>
                      </a:r>
                    </a:p>
                  </a:txBody>
                  <a:tcPr marL="90175" marR="90175"/>
                </a:tc>
                <a:tc>
                  <a:txBody>
                    <a:bodyPr/>
                    <a:lstStyle/>
                    <a:p>
                      <a:pPr algn="ctr"/>
                      <a:r>
                        <a:rPr lang="en-US" dirty="0">
                          <a:solidFill>
                            <a:srgbClr val="000000"/>
                          </a:solidFill>
                        </a:rPr>
                        <a:t>31</a:t>
                      </a:r>
                    </a:p>
                  </a:txBody>
                  <a:tcPr marL="90175" marR="90175"/>
                </a:tc>
                <a:extLst>
                  <a:ext uri="{0D108BD9-81ED-4DB2-BD59-A6C34878D82A}">
                    <a16:rowId xmlns:a16="http://schemas.microsoft.com/office/drawing/2014/main" val="10002"/>
                  </a:ext>
                </a:extLst>
              </a:tr>
              <a:tr h="592756">
                <a:tc>
                  <a:txBody>
                    <a:bodyPr/>
                    <a:lstStyle/>
                    <a:p>
                      <a:pPr algn="ctr"/>
                      <a:r>
                        <a:rPr lang="en-US" dirty="0">
                          <a:solidFill>
                            <a:srgbClr val="000000"/>
                          </a:solidFill>
                        </a:rPr>
                        <a:t>Coal</a:t>
                      </a:r>
                    </a:p>
                  </a:txBody>
                  <a:tcPr marL="90175" marR="90175"/>
                </a:tc>
                <a:tc>
                  <a:txBody>
                    <a:bodyPr/>
                    <a:lstStyle/>
                    <a:p>
                      <a:pPr algn="ctr"/>
                      <a:r>
                        <a:rPr lang="en-US" dirty="0">
                          <a:solidFill>
                            <a:srgbClr val="000000"/>
                          </a:solidFill>
                        </a:rPr>
                        <a:t>27</a:t>
                      </a:r>
                    </a:p>
                  </a:txBody>
                  <a:tcPr marL="90175" marR="90175"/>
                </a:tc>
                <a:extLst>
                  <a:ext uri="{0D108BD9-81ED-4DB2-BD59-A6C34878D82A}">
                    <a16:rowId xmlns:a16="http://schemas.microsoft.com/office/drawing/2014/main" val="10003"/>
                  </a:ext>
                </a:extLst>
              </a:tr>
              <a:tr h="592756">
                <a:tc>
                  <a:txBody>
                    <a:bodyPr/>
                    <a:lstStyle/>
                    <a:p>
                      <a:pPr algn="ctr"/>
                      <a:r>
                        <a:rPr lang="en-US" dirty="0">
                          <a:solidFill>
                            <a:srgbClr val="000000"/>
                          </a:solidFill>
                        </a:rPr>
                        <a:t>Natural</a:t>
                      </a:r>
                      <a:r>
                        <a:rPr lang="en-US" baseline="0" dirty="0">
                          <a:solidFill>
                            <a:srgbClr val="000000"/>
                          </a:solidFill>
                        </a:rPr>
                        <a:t> gas</a:t>
                      </a:r>
                      <a:endParaRPr lang="en-US" dirty="0">
                        <a:solidFill>
                          <a:srgbClr val="000000"/>
                        </a:solidFill>
                      </a:endParaRPr>
                    </a:p>
                  </a:txBody>
                  <a:tcPr marL="90175" marR="90175"/>
                </a:tc>
                <a:tc>
                  <a:txBody>
                    <a:bodyPr/>
                    <a:lstStyle/>
                    <a:p>
                      <a:pPr algn="ctr"/>
                      <a:r>
                        <a:rPr lang="en-US" dirty="0">
                          <a:solidFill>
                            <a:srgbClr val="000000"/>
                          </a:solidFill>
                        </a:rPr>
                        <a:t>28</a:t>
                      </a:r>
                    </a:p>
                  </a:txBody>
                  <a:tcPr marL="90175" marR="90175"/>
                </a:tc>
                <a:extLst>
                  <a:ext uri="{0D108BD9-81ED-4DB2-BD59-A6C34878D82A}">
                    <a16:rowId xmlns:a16="http://schemas.microsoft.com/office/drawing/2014/main" val="10004"/>
                  </a:ext>
                </a:extLst>
              </a:tr>
              <a:tr h="592756">
                <a:tc>
                  <a:txBody>
                    <a:bodyPr/>
                    <a:lstStyle/>
                    <a:p>
                      <a:pPr algn="ctr"/>
                      <a:r>
                        <a:rPr lang="en-US" dirty="0">
                          <a:solidFill>
                            <a:srgbClr val="000000"/>
                          </a:solidFill>
                        </a:rPr>
                        <a:t>Other renewables</a:t>
                      </a:r>
                    </a:p>
                  </a:txBody>
                  <a:tcPr marL="90175" marR="90175"/>
                </a:tc>
                <a:tc>
                  <a:txBody>
                    <a:bodyPr/>
                    <a:lstStyle/>
                    <a:p>
                      <a:pPr algn="ctr"/>
                      <a:r>
                        <a:rPr lang="en-US" dirty="0">
                          <a:solidFill>
                            <a:srgbClr val="000000"/>
                          </a:solidFill>
                        </a:rPr>
                        <a:t>10</a:t>
                      </a:r>
                    </a:p>
                  </a:txBody>
                  <a:tcPr marL="90175" marR="90175"/>
                </a:tc>
                <a:extLst>
                  <a:ext uri="{0D108BD9-81ED-4DB2-BD59-A6C34878D82A}">
                    <a16:rowId xmlns:a16="http://schemas.microsoft.com/office/drawing/2014/main" val="10005"/>
                  </a:ext>
                </a:extLst>
              </a:tr>
              <a:tr h="592756">
                <a:tc>
                  <a:txBody>
                    <a:bodyPr/>
                    <a:lstStyle/>
                    <a:p>
                      <a:pPr algn="ctr"/>
                      <a:r>
                        <a:rPr lang="en-US" dirty="0">
                          <a:solidFill>
                            <a:srgbClr val="000000"/>
                          </a:solidFill>
                        </a:rPr>
                        <a:t>Nuclear</a:t>
                      </a:r>
                    </a:p>
                  </a:txBody>
                  <a:tcPr marL="90175" marR="90175"/>
                </a:tc>
                <a:tc>
                  <a:txBody>
                    <a:bodyPr/>
                    <a:lstStyle/>
                    <a:p>
                      <a:pPr algn="ctr"/>
                      <a:r>
                        <a:rPr lang="en-US" dirty="0">
                          <a:solidFill>
                            <a:srgbClr val="000000"/>
                          </a:solidFill>
                        </a:rPr>
                        <a:t>4</a:t>
                      </a:r>
                    </a:p>
                  </a:txBody>
                  <a:tcPr marL="90175" marR="9017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9239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37767" y="1443831"/>
                <a:ext cx="10400251" cy="4311017"/>
              </a:xfrm>
            </p:spPr>
            <p:txBody>
              <a:bodyPr>
                <a:noAutofit/>
              </a:bodyPr>
              <a:lstStyle/>
              <a:p>
                <a:r>
                  <a:rPr lang="en-US" sz="2400" dirty="0"/>
                  <a:t>Energy = </a:t>
                </a:r>
                <a:r>
                  <a:rPr lang="en-US" sz="2400" b="1" dirty="0"/>
                  <a:t>the capacity to do work.</a:t>
                </a:r>
              </a:p>
              <a:p>
                <a:r>
                  <a:rPr lang="en-US" sz="2400" dirty="0"/>
                  <a:t>Units (of work and/or energy) = Joule [J] = </a:t>
                </a:r>
                <a:r>
                  <a:rPr lang="en-US" sz="2400" dirty="0" err="1"/>
                  <a:t>N</a:t>
                </a:r>
                <a:r>
                  <a:rPr lang="en-US" sz="2400" baseline="30000" dirty="0" err="1"/>
                  <a:t>.</a:t>
                </a:r>
                <a:r>
                  <a:rPr lang="en-US" sz="2400" dirty="0" err="1"/>
                  <a:t>m</a:t>
                </a:r>
                <a:r>
                  <a:rPr lang="en-US" sz="2400" dirty="0"/>
                  <a:t> (Newton meters). British units = ft</a:t>
                </a:r>
                <a:r>
                  <a:rPr lang="en-US" sz="2400" baseline="30000" dirty="0"/>
                  <a:t>.</a:t>
                </a:r>
                <a:r>
                  <a:rPr lang="en-US" sz="2400" dirty="0"/>
                  <a:t> lb “foot pound”</a:t>
                </a:r>
              </a:p>
              <a:p>
                <a:r>
                  <a:rPr lang="en-US" sz="2400" u="sng" dirty="0"/>
                  <a:t>Positive work = force in the direction of travel. Negative work = force opposite the direction of travel.</a:t>
                </a:r>
              </a:p>
              <a:p>
                <a:pPr lvl="0">
                  <a:spcBef>
                    <a:spcPts val="800"/>
                  </a:spcBef>
                  <a:spcAft>
                    <a:spcPts val="600"/>
                  </a:spcAft>
                  <a:buClr>
                    <a:srgbClr val="A53010"/>
                  </a:buClr>
                </a:pPr>
                <a:r>
                  <a:rPr lang="en-US" sz="2400" dirty="0">
                    <a:solidFill>
                      <a:prstClr val="black">
                        <a:lumMod val="75000"/>
                        <a:lumOff val="25000"/>
                      </a:prstClr>
                    </a:solidFill>
                  </a:rPr>
                  <a:t>The work done on an object is equal to force times the distance that the object has moved toward the force, work is a scalar</a:t>
                </a:r>
              </a:p>
              <a:p>
                <a:pPr lvl="0">
                  <a:spcBef>
                    <a:spcPts val="800"/>
                  </a:spcBef>
                  <a:spcAft>
                    <a:spcPts val="600"/>
                  </a:spcAft>
                  <a:buClr>
                    <a:srgbClr val="A53010"/>
                  </a:buClr>
                </a:pPr>
                <a:r>
                  <a:rPr lang="en-US" sz="2400" dirty="0">
                    <a:solidFill>
                      <a:prstClr val="black">
                        <a:lumMod val="75000"/>
                        <a:lumOff val="25000"/>
                      </a:prstClr>
                    </a:solidFill>
                  </a:rPr>
                  <a:t>Work = force . displacement</a:t>
                </a:r>
              </a:p>
              <a:p>
                <a:pPr marL="0" lvl="0" indent="0">
                  <a:spcBef>
                    <a:spcPts val="800"/>
                  </a:spcBef>
                  <a:spcAft>
                    <a:spcPts val="600"/>
                  </a:spcAft>
                  <a:buClr>
                    <a:srgbClr val="A53010"/>
                  </a:buClr>
                  <a:buNone/>
                </a:pPr>
                <a:r>
                  <a:rPr lang="en-US" sz="2400" dirty="0">
                    <a:solidFill>
                      <a:prstClr val="black">
                        <a:lumMod val="75000"/>
                        <a:lumOff val="25000"/>
                      </a:prstClr>
                    </a:solidFill>
                  </a:rPr>
                  <a:t>                           </a:t>
                </a:r>
                <a:r>
                  <a:rPr lang="en-US" sz="2400" b="1" dirty="0">
                    <a:solidFill>
                      <a:prstClr val="black">
                        <a:lumMod val="75000"/>
                        <a:lumOff val="25000"/>
                      </a:prstClr>
                    </a:solidFill>
                  </a:rPr>
                  <a:t>W=</a:t>
                </a:r>
                <a14:m>
                  <m:oMath xmlns:m="http://schemas.openxmlformats.org/officeDocument/2006/math">
                    <m:acc>
                      <m:accPr>
                        <m:chr m:val="⃗"/>
                        <m:ctrlPr>
                          <a:rPr lang="en-US" sz="2400" b="1" i="1" smtClean="0">
                            <a:solidFill>
                              <a:prstClr val="black">
                                <a:lumMod val="75000"/>
                                <a:lumOff val="25000"/>
                              </a:prstClr>
                            </a:solidFill>
                            <a:latin typeface="Cambria Math" panose="02040503050406030204" pitchFamily="18" charset="0"/>
                          </a:rPr>
                        </m:ctrlPr>
                      </m:accPr>
                      <m:e>
                        <m:r>
                          <a:rPr lang="en-US" sz="2400" b="1" i="1" smtClean="0">
                            <a:solidFill>
                              <a:prstClr val="black">
                                <a:lumMod val="75000"/>
                                <a:lumOff val="25000"/>
                              </a:prstClr>
                            </a:solidFill>
                            <a:latin typeface="Cambria Math" panose="02040503050406030204" pitchFamily="18" charset="0"/>
                          </a:rPr>
                          <m:t>𝑭</m:t>
                        </m:r>
                      </m:e>
                    </m:acc>
                    <m:r>
                      <a:rPr lang="en-US" sz="2400" b="1" i="1" smtClean="0">
                        <a:solidFill>
                          <a:prstClr val="black">
                            <a:lumMod val="75000"/>
                            <a:lumOff val="25000"/>
                          </a:prstClr>
                        </a:solidFill>
                        <a:latin typeface="Cambria Math" panose="02040503050406030204" pitchFamily="18" charset="0"/>
                        <a:ea typeface="Cambria Math" panose="02040503050406030204" pitchFamily="18" charset="0"/>
                      </a:rPr>
                      <m:t>∙</m:t>
                    </m:r>
                    <m:acc>
                      <m:accPr>
                        <m:chr m:val="⃗"/>
                        <m:ctrlPr>
                          <a:rPr lang="en-US" sz="2400" b="1" i="1" smtClean="0">
                            <a:solidFill>
                              <a:prstClr val="black">
                                <a:lumMod val="75000"/>
                                <a:lumOff val="25000"/>
                              </a:prstClr>
                            </a:solidFill>
                            <a:latin typeface="Cambria Math" panose="02040503050406030204" pitchFamily="18" charset="0"/>
                            <a:ea typeface="Cambria Math" panose="02040503050406030204" pitchFamily="18" charset="0"/>
                          </a:rPr>
                        </m:ctrlPr>
                      </m:accPr>
                      <m:e>
                        <m:r>
                          <a:rPr lang="en-US" sz="2400" b="1" i="1" smtClean="0">
                            <a:solidFill>
                              <a:prstClr val="black">
                                <a:lumMod val="75000"/>
                                <a:lumOff val="25000"/>
                              </a:prstClr>
                            </a:solidFill>
                            <a:latin typeface="Cambria Math" panose="02040503050406030204" pitchFamily="18" charset="0"/>
                            <a:ea typeface="Cambria Math" panose="02040503050406030204" pitchFamily="18" charset="0"/>
                          </a:rPr>
                          <m:t>𝒅</m:t>
                        </m:r>
                      </m:e>
                    </m:acc>
                  </m:oMath>
                </a14:m>
                <a:endParaRPr lang="en-US" sz="2400" b="1" dirty="0">
                  <a:solidFill>
                    <a:prstClr val="black">
                      <a:lumMod val="75000"/>
                      <a:lumOff val="25000"/>
                    </a:prstClr>
                  </a:solidFill>
                </a:endParaRPr>
              </a:p>
              <a:p>
                <a:pPr lvl="0">
                  <a:spcBef>
                    <a:spcPts val="800"/>
                  </a:spcBef>
                  <a:spcAft>
                    <a:spcPts val="600"/>
                  </a:spcAft>
                  <a:buClr>
                    <a:srgbClr val="A53010"/>
                  </a:buClr>
                </a:pPr>
                <a:r>
                  <a:rPr lang="en-US" sz="2400" dirty="0">
                    <a:solidFill>
                      <a:prstClr val="black">
                        <a:lumMod val="75000"/>
                        <a:lumOff val="25000"/>
                      </a:prstClr>
                    </a:solidFill>
                  </a:rPr>
                  <a:t>If the displacement is zero, work is zero.</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37767" y="1443831"/>
                <a:ext cx="10400251" cy="4311017"/>
              </a:xfrm>
              <a:blipFill>
                <a:blip r:embed="rId2"/>
                <a:stretch>
                  <a:fillRect l="-821" t="-1132" b="-12164"/>
                </a:stretch>
              </a:blipFill>
            </p:spPr>
            <p:txBody>
              <a:bodyPr/>
              <a:lstStyle/>
              <a:p>
                <a:r>
                  <a:rPr lang="en-US">
                    <a:noFill/>
                  </a:rPr>
                  <a:t> </a:t>
                </a:r>
              </a:p>
            </p:txBody>
          </p:sp>
        </mc:Fallback>
      </mc:AlternateContent>
      <p:pic>
        <p:nvPicPr>
          <p:cNvPr id="39937" name="Picture 1" descr="C:\Users\dkoon\AppData\Local\Microsoft\Windows\Temporary Internet Files\Content.IE5\Q2AXBMYG\MC900432247[1].wmf"/>
          <p:cNvPicPr>
            <a:picLocks noChangeAspect="1" noChangeArrowheads="1"/>
          </p:cNvPicPr>
          <p:nvPr/>
        </p:nvPicPr>
        <p:blipFill>
          <a:blip r:embed="rId3" cstate="print"/>
          <a:srcRect/>
          <a:stretch>
            <a:fillRect/>
          </a:stretch>
        </p:blipFill>
        <p:spPr bwMode="auto">
          <a:xfrm>
            <a:off x="10344325" y="4817379"/>
            <a:ext cx="1670050" cy="1800225"/>
          </a:xfrm>
          <a:prstGeom prst="rect">
            <a:avLst/>
          </a:prstGeom>
          <a:noFill/>
        </p:spPr>
      </p:pic>
      <p:pic>
        <p:nvPicPr>
          <p:cNvPr id="39938" name="Picture 2" descr="C:\Users\dkoon\AppData\Local\Microsoft\Windows\Temporary Internet Files\Content.IE5\RW22KPD0\MC900441834[1].wmf"/>
          <p:cNvPicPr>
            <a:picLocks noChangeAspect="1" noChangeArrowheads="1"/>
          </p:cNvPicPr>
          <p:nvPr/>
        </p:nvPicPr>
        <p:blipFill>
          <a:blip r:embed="rId4" cstate="print"/>
          <a:srcRect/>
          <a:stretch>
            <a:fillRect/>
          </a:stretch>
        </p:blipFill>
        <p:spPr bwMode="auto">
          <a:xfrm>
            <a:off x="9975850" y="396043"/>
            <a:ext cx="1427885" cy="1425575"/>
          </a:xfrm>
          <a:prstGeom prst="rect">
            <a:avLst/>
          </a:prstGeom>
          <a:noFill/>
        </p:spPr>
      </p:pic>
    </p:spTree>
    <p:extLst>
      <p:ext uri="{BB962C8B-B14F-4D97-AF65-F5344CB8AC3E}">
        <p14:creationId xmlns:p14="http://schemas.microsoft.com/office/powerpoint/2010/main" val="374172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Energy-Conversion Efficiencies (1 of 3)</a:t>
            </a:r>
          </a:p>
        </p:txBody>
      </p:sp>
      <p:sp>
        <p:nvSpPr>
          <p:cNvPr id="3" name="Content Placeholder 2"/>
          <p:cNvSpPr>
            <a:spLocks noGrp="1"/>
          </p:cNvSpPr>
          <p:nvPr>
            <p:ph sz="half" idx="1"/>
          </p:nvPr>
        </p:nvSpPr>
        <p:spPr>
          <a:xfrm>
            <a:off x="475043" y="1313738"/>
            <a:ext cx="11241914" cy="1425575"/>
          </a:xfrm>
        </p:spPr>
        <p:txBody>
          <a:bodyPr>
            <a:noAutofit/>
          </a:bodyPr>
          <a:lstStyle/>
          <a:p>
            <a:pPr marL="0">
              <a:buNone/>
            </a:pPr>
            <a:r>
              <a:rPr lang="en-US" dirty="0"/>
              <a:t>the key characteristics of the energy system is energy-conversion efficiencies.</a:t>
            </a:r>
          </a:p>
          <a:p>
            <a:pPr marL="0">
              <a:buNone/>
            </a:pPr>
            <a:r>
              <a:rPr lang="en-US" dirty="0"/>
              <a:t>In a conversion process</a:t>
            </a:r>
          </a:p>
          <a:p>
            <a:r>
              <a:rPr lang="en-US" dirty="0"/>
              <a:t>The efficiency of an energy-conversion process is defined as</a:t>
            </a:r>
          </a:p>
        </p:txBody>
      </p:sp>
      <p:graphicFrame>
        <p:nvGraphicFramePr>
          <p:cNvPr id="7" name="Object 3">
            <a:extLst>
              <a:ext uri="{FF2B5EF4-FFF2-40B4-BE49-F238E27FC236}">
                <a16:creationId xmlns:a16="http://schemas.microsoft.com/office/drawing/2014/main" id="{C013EEFE-D2FD-4E41-AC77-691B73CF648E}"/>
              </a:ext>
              <a:ext uri="{C183D7F6-B498-43B3-948B-1728B52AA6E4}">
                <adec:decorative xmlns:adec="http://schemas.microsoft.com/office/drawing/2017/decorative" val="1"/>
              </a:ext>
            </a:extLst>
          </p:cNvPr>
          <p:cNvGraphicFramePr>
            <a:graphicFrameLocks noGrp="1" noChangeAspect="1"/>
          </p:cNvGraphicFramePr>
          <p:nvPr>
            <p:ph sz="half" idx="2"/>
          </p:nvPr>
        </p:nvGraphicFramePr>
        <p:xfrm>
          <a:off x="2546400" y="3378279"/>
          <a:ext cx="7099200" cy="888840"/>
        </p:xfrm>
        <a:graphic>
          <a:graphicData uri="http://schemas.openxmlformats.org/presentationml/2006/ole">
            <mc:AlternateContent xmlns:mc="http://schemas.openxmlformats.org/markup-compatibility/2006">
              <mc:Choice xmlns:v="urn:schemas-microsoft-com:vml" Requires="v">
                <p:oleObj name="Equation" r:id="rId2" imgW="7099200" imgH="888840" progId="Equation.DSMT4">
                  <p:embed/>
                </p:oleObj>
              </mc:Choice>
              <mc:Fallback>
                <p:oleObj name="Equation" r:id="rId2" imgW="7099200" imgH="888840" progId="Equation.DSMT4">
                  <p:embed/>
                  <p:pic>
                    <p:nvPicPr>
                      <p:cNvPr id="7" name="Object 3">
                        <a:extLst>
                          <a:ext uri="{FF2B5EF4-FFF2-40B4-BE49-F238E27FC236}">
                            <a16:creationId xmlns:a16="http://schemas.microsoft.com/office/drawing/2014/main" id="{C013EEFE-D2FD-4E41-AC77-691B73CF648E}"/>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2546400" y="3378279"/>
                        <a:ext cx="7099200" cy="888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4">
            <a:extLst>
              <a:ext uri="{FF2B5EF4-FFF2-40B4-BE49-F238E27FC236}">
                <a16:creationId xmlns:a16="http://schemas.microsoft.com/office/drawing/2014/main" id="{F186FD79-02AD-45D0-8698-F049437A696A}"/>
              </a:ext>
            </a:extLst>
          </p:cNvPr>
          <p:cNvSpPr>
            <a:spLocks noGrp="1"/>
          </p:cNvSpPr>
          <p:nvPr>
            <p:ph sz="half" idx="10"/>
          </p:nvPr>
        </p:nvSpPr>
        <p:spPr>
          <a:xfrm>
            <a:off x="476844" y="4394199"/>
            <a:ext cx="11238312" cy="1786175"/>
          </a:xfrm>
        </p:spPr>
        <p:txBody>
          <a:bodyPr/>
          <a:lstStyle/>
          <a:p>
            <a:r>
              <a:rPr lang="en-US" dirty="0"/>
              <a:t>The energy input that does not go into useful work goes into unusable energy forms.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Conversion Efficiencies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1447800"/>
                <a:ext cx="9752012" cy="4953000"/>
              </a:xfrm>
            </p:spPr>
            <p:txBody>
              <a:bodyPr>
                <a:normAutofit/>
              </a:bodyPr>
              <a:lstStyle/>
              <a:p>
                <a:r>
                  <a:rPr lang="en-US" sz="2000" b="1" dirty="0"/>
                  <a:t>What is efficiency?</a:t>
                </a:r>
              </a:p>
              <a:p>
                <a:r>
                  <a:rPr lang="en-US" sz="2000" u="sng" dirty="0"/>
                  <a:t>For example: </a:t>
                </a:r>
                <a:r>
                  <a:rPr lang="en-US" sz="2000" dirty="0"/>
                  <a:t>The percentage of the input fuel energy converted into electrical energy is the plant’s efficiency and is  about 35% and 40%  for a conventional fossil-fueled power plant:</a:t>
                </a:r>
              </a:p>
              <a:p>
                <a:r>
                  <a:rPr lang="en-US" sz="2000" dirty="0"/>
                  <a:t>Efficiency</a:t>
                </a:r>
                <a14:m>
                  <m:oMath xmlns:m="http://schemas.openxmlformats.org/officeDocument/2006/math">
                    <m:r>
                      <a:rPr lang="en-US" sz="2000" i="1" smtClean="0">
                        <a:latin typeface="Cambria Math"/>
                        <a:ea typeface="Cambria Math"/>
                      </a:rPr>
                      <m:t>=</m:t>
                    </m:r>
                    <m:f>
                      <m:fPr>
                        <m:ctrlPr>
                          <a:rPr lang="en-US" sz="2000" i="1" smtClean="0">
                            <a:latin typeface="Cambria Math" panose="02040503050406030204" pitchFamily="18" charset="0"/>
                            <a:ea typeface="Cambria Math"/>
                          </a:rPr>
                        </m:ctrlPr>
                      </m:fPr>
                      <m:num>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𝐸</m:t>
                            </m:r>
                          </m:e>
                          <m:sub>
                            <m:r>
                              <a:rPr lang="en-US" sz="2000" b="0" i="1" smtClean="0">
                                <a:latin typeface="Cambria Math"/>
                                <a:ea typeface="Cambria Math"/>
                              </a:rPr>
                              <m:t>𝑒𝑙𝑒𝑐𝑡𝑟𝑖𝑐𝑖𝑡𝑦</m:t>
                            </m:r>
                          </m:sub>
                        </m:sSub>
                      </m:num>
                      <m:den>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𝐸</m:t>
                            </m:r>
                          </m:e>
                          <m:sub>
                            <m:r>
                              <a:rPr lang="en-US" sz="2000" b="0" i="1" smtClean="0">
                                <a:latin typeface="Cambria Math"/>
                                <a:ea typeface="Cambria Math"/>
                              </a:rPr>
                              <m:t>𝑓𝑢𝑒𝑙</m:t>
                            </m:r>
                          </m:sub>
                        </m:sSub>
                      </m:den>
                    </m:f>
                    <m:r>
                      <a:rPr lang="en-US" sz="2000" i="1" smtClean="0">
                        <a:latin typeface="Cambria Math"/>
                        <a:ea typeface="Cambria Math"/>
                      </a:rPr>
                      <m:t>=</m:t>
                    </m:r>
                    <m:r>
                      <a:rPr lang="en-US" sz="2000" b="0" i="1" smtClean="0">
                        <a:latin typeface="Cambria Math"/>
                        <a:ea typeface="Cambria Math"/>
                      </a:rPr>
                      <m:t>0.35×100%=35%</m:t>
                    </m:r>
                  </m:oMath>
                </a14:m>
                <a:endParaRPr lang="en-US" sz="2000" dirty="0"/>
              </a:p>
              <a:p>
                <a:r>
                  <a:rPr lang="en-US" sz="2000" dirty="0"/>
                  <a:t>Essentially all the fuel’s chemical energy is converted into heat during combustion, 65% of this heat is transferred to the water leaving the condenser and into gases.</a:t>
                </a:r>
              </a:p>
              <a:p>
                <a:r>
                  <a:rPr lang="en-US" sz="2000" dirty="0"/>
                  <a:t>In a multistep process, the overall efficiency is equal to the product of the individual efficiencies.</a:t>
                </a:r>
              </a:p>
              <a:p>
                <a:endParaRPr lang="en-US" dirty="0"/>
              </a:p>
              <a:p>
                <a:pPr marL="114300" indent="0">
                  <a:buNone/>
                </a:pPr>
                <a:r>
                  <a:rPr lang="en-US" b="1" dirty="0"/>
                  <a:t>The Overall efficiency= </a:t>
                </a:r>
                <a:r>
                  <a:rPr lang="en-US" dirty="0"/>
                  <a:t>the product of all the efficiencies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52600" y="1447800"/>
                <a:ext cx="9752012" cy="4953000"/>
              </a:xfrm>
              <a:blipFill>
                <a:blip r:embed="rId3"/>
                <a:stretch>
                  <a:fillRect l="-625" t="-739"/>
                </a:stretch>
              </a:blipFill>
            </p:spPr>
            <p:txBody>
              <a:bodyPr/>
              <a:lstStyle/>
              <a:p>
                <a:r>
                  <a:rPr lang="en-US">
                    <a:noFill/>
                  </a:rPr>
                  <a:t> </a:t>
                </a:r>
              </a:p>
            </p:txBody>
          </p:sp>
        </mc:Fallback>
      </mc:AlternateContent>
      <p:sp>
        <p:nvSpPr>
          <p:cNvPr id="5" name="Rounded Rectangle 4"/>
          <p:cNvSpPr/>
          <p:nvPr/>
        </p:nvSpPr>
        <p:spPr>
          <a:xfrm>
            <a:off x="1949558" y="5776690"/>
            <a:ext cx="6781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221640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Some important efficiencies</a:t>
            </a:r>
          </a:p>
        </p:txBody>
      </p:sp>
      <p:sp>
        <p:nvSpPr>
          <p:cNvPr id="3" name="Content Placeholder 2"/>
          <p:cNvSpPr>
            <a:spLocks noGrp="1"/>
          </p:cNvSpPr>
          <p:nvPr>
            <p:ph idx="1"/>
          </p:nvPr>
        </p:nvSpPr>
        <p:spPr>
          <a:xfrm>
            <a:off x="1535185" y="1600201"/>
            <a:ext cx="8980415" cy="4525963"/>
          </a:xfrm>
        </p:spPr>
        <p:txBody>
          <a:bodyPr>
            <a:normAutofit/>
          </a:bodyPr>
          <a:lstStyle/>
          <a:p>
            <a:r>
              <a:rPr lang="en-US" sz="2400" dirty="0"/>
              <a:t>Coal-fired electric power plant (fuel chemical energy to electricity): 35%</a:t>
            </a:r>
          </a:p>
          <a:p>
            <a:r>
              <a:rPr lang="en-US" sz="2400" dirty="0"/>
              <a:t>Lighting (electricity to visible light)</a:t>
            </a:r>
          </a:p>
          <a:p>
            <a:pPr lvl="1"/>
            <a:r>
              <a:rPr lang="en-US" sz="2400" dirty="0"/>
              <a:t>Incandescent: 5%</a:t>
            </a:r>
          </a:p>
          <a:p>
            <a:pPr lvl="1"/>
            <a:r>
              <a:rPr lang="en-US" sz="2400" dirty="0"/>
              <a:t>Fluorescents: 20%</a:t>
            </a:r>
          </a:p>
          <a:p>
            <a:pPr lvl="1"/>
            <a:r>
              <a:rPr lang="en-US" sz="2400" dirty="0"/>
              <a:t>[W]LEDs: up to about 80%  and more (white light-emitting diodes)</a:t>
            </a:r>
          </a:p>
          <a:p>
            <a:r>
              <a:rPr lang="en-US" sz="2400" dirty="0"/>
              <a:t>ICE [Internal Combustion Engine]: 20-25% at converting gasoline chemical energy into mechanical motion (which then is converted nearly 100% into heat).</a:t>
            </a:r>
          </a:p>
          <a:p>
            <a:endParaRPr lang="en-US" dirty="0"/>
          </a:p>
        </p:txBody>
      </p:sp>
      <p:pic>
        <p:nvPicPr>
          <p:cNvPr id="10241" name="Picture 1" descr="C:\Users\dkoon\AppData\Local\Microsoft\Windows\Temporary Internet Files\Content.IE5\ZR9OJXST\MC900155655[1].wmf"/>
          <p:cNvPicPr>
            <a:picLocks noChangeAspect="1" noChangeArrowheads="1"/>
          </p:cNvPicPr>
          <p:nvPr/>
        </p:nvPicPr>
        <p:blipFill>
          <a:blip r:embed="rId2" cstate="print"/>
          <a:srcRect/>
          <a:stretch>
            <a:fillRect/>
          </a:stretch>
        </p:blipFill>
        <p:spPr bwMode="auto">
          <a:xfrm>
            <a:off x="7391401" y="2133601"/>
            <a:ext cx="1653235" cy="1666951"/>
          </a:xfrm>
          <a:prstGeom prst="rect">
            <a:avLst/>
          </a:prstGeom>
          <a:noFill/>
        </p:spPr>
      </p:pic>
      <p:pic>
        <p:nvPicPr>
          <p:cNvPr id="10242" name="Picture 2" descr="C:\Users\dkoon\AppData\Local\Microsoft\Windows\Temporary Internet Files\Content.IE5\RW22KPD0\MC900024382[1].wmf"/>
          <p:cNvPicPr>
            <a:picLocks noChangeAspect="1" noChangeArrowheads="1"/>
          </p:cNvPicPr>
          <p:nvPr/>
        </p:nvPicPr>
        <p:blipFill>
          <a:blip r:embed="rId3" cstate="print"/>
          <a:srcRect/>
          <a:stretch>
            <a:fillRect/>
          </a:stretch>
        </p:blipFill>
        <p:spPr bwMode="auto">
          <a:xfrm>
            <a:off x="10122681" y="5110266"/>
            <a:ext cx="1774850" cy="1015898"/>
          </a:xfrm>
          <a:prstGeom prst="rect">
            <a:avLst/>
          </a:prstGeom>
          <a:noFill/>
        </p:spPr>
      </p:pic>
    </p:spTree>
    <p:extLst>
      <p:ext uri="{BB962C8B-B14F-4D97-AF65-F5344CB8AC3E}">
        <p14:creationId xmlns:p14="http://schemas.microsoft.com/office/powerpoint/2010/main" val="352608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sz="4000" dirty="0"/>
              <a:t>Conversion efficiencies: why care?</a:t>
            </a:r>
          </a:p>
        </p:txBody>
      </p:sp>
      <p:sp>
        <p:nvSpPr>
          <p:cNvPr id="3" name="Content Placeholder 2"/>
          <p:cNvSpPr>
            <a:spLocks noGrp="1"/>
          </p:cNvSpPr>
          <p:nvPr>
            <p:ph idx="1"/>
          </p:nvPr>
        </p:nvSpPr>
        <p:spPr>
          <a:xfrm>
            <a:off x="721453" y="1600201"/>
            <a:ext cx="4993547" cy="4525963"/>
          </a:xfrm>
        </p:spPr>
        <p:txBody>
          <a:bodyPr/>
          <a:lstStyle/>
          <a:p>
            <a:r>
              <a:rPr lang="en-US" sz="2800" dirty="0"/>
              <a:t>About 70% of US electricity comes from fossil fuels. China 80% and France 10%</a:t>
            </a:r>
          </a:p>
          <a:p>
            <a:r>
              <a:rPr lang="en-US" sz="2800" dirty="0"/>
              <a:t>Electric cars: How green are they?</a:t>
            </a:r>
          </a:p>
          <a:p>
            <a:r>
              <a:rPr lang="en-US" sz="2800" dirty="0"/>
              <a:t>That depends on where the electricity comes from.</a:t>
            </a:r>
          </a:p>
        </p:txBody>
      </p:sp>
      <p:sp>
        <p:nvSpPr>
          <p:cNvPr id="6" name="TextBox 5"/>
          <p:cNvSpPr txBox="1"/>
          <p:nvPr/>
        </p:nvSpPr>
        <p:spPr>
          <a:xfrm>
            <a:off x="878048" y="6126164"/>
            <a:ext cx="5791970" cy="369332"/>
          </a:xfrm>
          <a:prstGeom prst="rect">
            <a:avLst/>
          </a:prstGeom>
          <a:noFill/>
        </p:spPr>
        <p:txBody>
          <a:bodyPr wrap="none" rtlCol="0">
            <a:spAutoFit/>
          </a:bodyPr>
          <a:lstStyle/>
          <a:p>
            <a:r>
              <a:rPr lang="en-US" dirty="0"/>
              <a:t>http://en.wikipedia.org/wiki/Electricity_generation</a:t>
            </a:r>
          </a:p>
        </p:txBody>
      </p:sp>
      <p:pic>
        <p:nvPicPr>
          <p:cNvPr id="4" name="Picture 3">
            <a:extLst>
              <a:ext uri="{FF2B5EF4-FFF2-40B4-BE49-F238E27FC236}">
                <a16:creationId xmlns:a16="http://schemas.microsoft.com/office/drawing/2014/main" id="{BB7ADEFE-FAEF-4BFC-987C-291101B070F4}"/>
              </a:ext>
            </a:extLst>
          </p:cNvPr>
          <p:cNvPicPr>
            <a:picLocks noChangeAspect="1"/>
          </p:cNvPicPr>
          <p:nvPr/>
        </p:nvPicPr>
        <p:blipFill>
          <a:blip r:embed="rId2"/>
          <a:stretch>
            <a:fillRect/>
          </a:stretch>
        </p:blipFill>
        <p:spPr>
          <a:xfrm>
            <a:off x="7501680" y="973139"/>
            <a:ext cx="2456052" cy="5153025"/>
          </a:xfrm>
          <a:prstGeom prst="rect">
            <a:avLst/>
          </a:prstGeom>
        </p:spPr>
      </p:pic>
    </p:spTree>
    <p:extLst>
      <p:ext uri="{BB962C8B-B14F-4D97-AF65-F5344CB8AC3E}">
        <p14:creationId xmlns:p14="http://schemas.microsoft.com/office/powerpoint/2010/main" val="55498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76399" y="254000"/>
            <a:ext cx="8851783"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89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03993"/>
            <a:ext cx="8911687" cy="1280890"/>
          </a:xfrm>
        </p:spPr>
        <p:txBody>
          <a:bodyPr/>
          <a:lstStyle/>
          <a:p>
            <a:r>
              <a:rPr lang="en-US" dirty="0"/>
              <a:t>Energy-Conversion Efficiencies</a:t>
            </a:r>
          </a:p>
        </p:txBody>
      </p:sp>
      <p:pic>
        <p:nvPicPr>
          <p:cNvPr id="8" name="Picture 2" descr="An illustration shows a power plant on the left, expelling smoke from its industrial chimney. The text below it reads, Power plant, E _ 1 = 0.35. Transmission lines are to the right, with wires connecting them to the power of plant on the left and a house on the right. The text below the transmission lines reads, E _ 2 = 0.90. A light is inside the house, and the text below it says E _ 3 = 0.05. The text on the right reads, Overall efficiency = 1.6 percent. The text below reads, Overall efficiency for chemical energy to light energy conversion = E _ 1 times E _ 2 times E _ 3 = 0.35 times 0.90 times 0.05 = 0.016.">
            <a:extLst>
              <a:ext uri="{FF2B5EF4-FFF2-40B4-BE49-F238E27FC236}">
                <a16:creationId xmlns:a16="http://schemas.microsoft.com/office/drawing/2014/main" id="{268332B3-C88E-4F2A-BB9E-632AF1CD59C9}"/>
              </a:ext>
            </a:extLst>
          </p:cNvPr>
          <p:cNvPicPr>
            <a:picLocks noGrp="1" noChangeAspect="1" noChangeArrowheads="1"/>
          </p:cNvPicPr>
          <p:nvPr>
            <p:ph sz="half" idx="1"/>
          </p:nvPr>
        </p:nvPicPr>
        <p:blipFill>
          <a:blip r:embed="rId3"/>
          <a:stretch>
            <a:fillRect/>
          </a:stretch>
        </p:blipFill>
        <p:spPr bwMode="auto">
          <a:xfrm>
            <a:off x="687388" y="1064932"/>
            <a:ext cx="6876289" cy="5506397"/>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476B10E9-531E-4C12-8992-7DD1AE81F6FF}"/>
              </a:ext>
            </a:extLst>
          </p:cNvPr>
          <p:cNvSpPr>
            <a:spLocks noGrp="1"/>
          </p:cNvSpPr>
          <p:nvPr>
            <p:ph sz="half" idx="2"/>
          </p:nvPr>
        </p:nvSpPr>
        <p:spPr>
          <a:xfrm>
            <a:off x="4886998" y="1169816"/>
            <a:ext cx="5200056" cy="904875"/>
          </a:xfrm>
        </p:spPr>
        <p:txBody>
          <a:bodyPr>
            <a:normAutofit lnSpcReduction="10000"/>
          </a:bodyPr>
          <a:lstStyle/>
          <a:p>
            <a:pPr marL="0" indent="0">
              <a:buNone/>
            </a:pPr>
            <a:r>
              <a:rPr lang="en-US" sz="1800" dirty="0"/>
              <a:t>Calculation of the overall efficiency for a multistep process involves multiplying the efficiencies of the individual steps.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196" y="145938"/>
            <a:ext cx="8911687" cy="936242"/>
          </a:xfrm>
        </p:spPr>
        <p:txBody>
          <a:bodyPr>
            <a:normAutofit/>
          </a:bodyPr>
          <a:lstStyle/>
          <a:p>
            <a:r>
              <a:rPr lang="en-US" sz="4000" b="1" dirty="0"/>
              <a:t>Energy-Conversion Efficiencies</a:t>
            </a:r>
          </a:p>
        </p:txBody>
      </p:sp>
      <p:sp>
        <p:nvSpPr>
          <p:cNvPr id="3" name="Content Placeholder 2"/>
          <p:cNvSpPr>
            <a:spLocks noGrp="1"/>
          </p:cNvSpPr>
          <p:nvPr>
            <p:ph idx="1"/>
          </p:nvPr>
        </p:nvSpPr>
        <p:spPr>
          <a:xfrm>
            <a:off x="1174459" y="877459"/>
            <a:ext cx="10221097" cy="3777622"/>
          </a:xfrm>
        </p:spPr>
        <p:txBody>
          <a:bodyPr>
            <a:noAutofit/>
          </a:bodyPr>
          <a:lstStyle/>
          <a:p>
            <a:pPr>
              <a:spcBef>
                <a:spcPts val="500"/>
              </a:spcBef>
              <a:spcAft>
                <a:spcPts val="600"/>
              </a:spcAft>
            </a:pPr>
            <a:endParaRPr lang="en-US" sz="2400" dirty="0"/>
          </a:p>
          <a:p>
            <a:pPr>
              <a:spcBef>
                <a:spcPts val="500"/>
              </a:spcBef>
              <a:spcAft>
                <a:spcPts val="600"/>
              </a:spcAft>
            </a:pPr>
            <a:r>
              <a:rPr lang="en-US" sz="2400" dirty="0"/>
              <a:t>One simple and well-known method uses electricity to split molecules of water into hydrogen and oxygen gases—electrolysis.</a:t>
            </a:r>
          </a:p>
          <a:p>
            <a:pPr>
              <a:spcBef>
                <a:spcPts val="500"/>
              </a:spcBef>
              <a:spcAft>
                <a:spcPts val="600"/>
              </a:spcAft>
            </a:pPr>
            <a:r>
              <a:rPr lang="en-US" sz="2400" dirty="0"/>
              <a:t>Electrolysis using electricity from solar cells or biological processes is a growing option.</a:t>
            </a:r>
          </a:p>
          <a:p>
            <a:pPr>
              <a:spcBef>
                <a:spcPts val="500"/>
              </a:spcBef>
              <a:spcAft>
                <a:spcPts val="600"/>
              </a:spcAft>
            </a:pPr>
            <a:r>
              <a:rPr lang="en-US" sz="2400" dirty="0"/>
              <a:t>Recent research has found metal catalysts that can produce oxygen and hydrogen without a large amount of input electricity.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87EE3-0A67-4271-A212-4F54A0E5907F}"/>
              </a:ext>
            </a:extLst>
          </p:cNvPr>
          <p:cNvSpPr>
            <a:spLocks noGrp="1"/>
          </p:cNvSpPr>
          <p:nvPr>
            <p:ph type="ctrTitle"/>
          </p:nvPr>
        </p:nvSpPr>
        <p:spPr/>
        <p:txBody>
          <a:bodyPr/>
          <a:lstStyle/>
          <a:p>
            <a:r>
              <a:rPr lang="en-US" dirty="0"/>
              <a:t>Power and Force</a:t>
            </a:r>
          </a:p>
        </p:txBody>
      </p:sp>
    </p:spTree>
    <p:extLst>
      <p:ext uri="{BB962C8B-B14F-4D97-AF65-F5344CB8AC3E}">
        <p14:creationId xmlns:p14="http://schemas.microsoft.com/office/powerpoint/2010/main" val="118032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D725-D573-4A84-AB1D-0D09C007C5BF}"/>
              </a:ext>
            </a:extLst>
          </p:cNvPr>
          <p:cNvSpPr>
            <a:spLocks noGrp="1"/>
          </p:cNvSpPr>
          <p:nvPr>
            <p:ph type="title"/>
          </p:nvPr>
        </p:nvSpPr>
        <p:spPr/>
        <p:txBody>
          <a:bodyPr/>
          <a:lstStyle/>
          <a:p>
            <a:r>
              <a:rPr lang="en-US" dirty="0"/>
              <a:t>Power</a:t>
            </a:r>
            <a:endParaRPr lang="en-IN" dirty="0"/>
          </a:p>
        </p:txBody>
      </p:sp>
      <p:sp>
        <p:nvSpPr>
          <p:cNvPr id="3" name="Content Placeholder 2">
            <a:extLst>
              <a:ext uri="{FF2B5EF4-FFF2-40B4-BE49-F238E27FC236}">
                <a16:creationId xmlns:a16="http://schemas.microsoft.com/office/drawing/2014/main" id="{EBC736F0-586A-4DB5-B36C-96F1AF7D08D1}"/>
              </a:ext>
            </a:extLst>
          </p:cNvPr>
          <p:cNvSpPr>
            <a:spLocks noGrp="1"/>
          </p:cNvSpPr>
          <p:nvPr>
            <p:ph sz="half" idx="1"/>
          </p:nvPr>
        </p:nvSpPr>
        <p:spPr>
          <a:xfrm>
            <a:off x="476843" y="1825625"/>
            <a:ext cx="11238313" cy="2383518"/>
          </a:xfrm>
        </p:spPr>
        <p:txBody>
          <a:bodyPr>
            <a:normAutofit/>
          </a:bodyPr>
          <a:lstStyle/>
          <a:p>
            <a:r>
              <a:rPr lang="en-US" sz="3200" dirty="0"/>
              <a:t>Power is the rate of doing work or the rate at which energy is used, produced, or transferred.</a:t>
            </a:r>
          </a:p>
          <a:p>
            <a:r>
              <a:rPr lang="en-US" sz="3200" dirty="0"/>
              <a:t>The short time interval job requires more power.</a:t>
            </a:r>
          </a:p>
        </p:txBody>
      </p:sp>
      <p:graphicFrame>
        <p:nvGraphicFramePr>
          <p:cNvPr id="5" name="Object 3">
            <a:extLst>
              <a:ext uri="{FF2B5EF4-FFF2-40B4-BE49-F238E27FC236}">
                <a16:creationId xmlns:a16="http://schemas.microsoft.com/office/drawing/2014/main" id="{5D0C051B-67B8-43B8-87A5-31B2BF9C4C53}"/>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130207980"/>
              </p:ext>
            </p:extLst>
          </p:nvPr>
        </p:nvGraphicFramePr>
        <p:xfrm>
          <a:off x="3147809" y="3722614"/>
          <a:ext cx="5067300" cy="774700"/>
        </p:xfrm>
        <a:graphic>
          <a:graphicData uri="http://schemas.openxmlformats.org/presentationml/2006/ole">
            <mc:AlternateContent xmlns:mc="http://schemas.openxmlformats.org/markup-compatibility/2006">
              <mc:Choice xmlns:v="urn:schemas-microsoft-com:vml" Requires="v">
                <p:oleObj name="Equation" r:id="rId2" imgW="5067000" imgH="774360" progId="Equation.DSMT4">
                  <p:embed/>
                </p:oleObj>
              </mc:Choice>
              <mc:Fallback>
                <p:oleObj name="Equation" r:id="rId2" imgW="5067000" imgH="774360" progId="Equation.DSMT4">
                  <p:embed/>
                  <p:pic>
                    <p:nvPicPr>
                      <p:cNvPr id="5" name="Object 3">
                        <a:extLst>
                          <a:ext uri="{FF2B5EF4-FFF2-40B4-BE49-F238E27FC236}">
                            <a16:creationId xmlns:a16="http://schemas.microsoft.com/office/drawing/2014/main" id="{5D0C051B-67B8-43B8-87A5-31B2BF9C4C53}"/>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147809" y="3722614"/>
                        <a:ext cx="50673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854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definition &amp; units</a:t>
            </a:r>
          </a:p>
        </p:txBody>
      </p:sp>
      <p:sp>
        <p:nvSpPr>
          <p:cNvPr id="3" name="Content Placeholder 2"/>
          <p:cNvSpPr>
            <a:spLocks noGrp="1"/>
          </p:cNvSpPr>
          <p:nvPr>
            <p:ph idx="1"/>
          </p:nvPr>
        </p:nvSpPr>
        <p:spPr>
          <a:xfrm>
            <a:off x="1635853" y="2133600"/>
            <a:ext cx="9868759" cy="3777622"/>
          </a:xfrm>
        </p:spPr>
        <p:txBody>
          <a:bodyPr>
            <a:normAutofit fontScale="77500" lnSpcReduction="20000"/>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3000" dirty="0"/>
              <a:t>Units= Watts =Joule/sec [W=J/s=</a:t>
            </a:r>
            <a:r>
              <a:rPr lang="en-US" sz="3000" dirty="0" err="1"/>
              <a:t>N</a:t>
            </a:r>
            <a:r>
              <a:rPr lang="en-US" sz="3000" baseline="30000" dirty="0" err="1"/>
              <a:t>.</a:t>
            </a:r>
            <a:r>
              <a:rPr lang="en-US" sz="3000" dirty="0" err="1"/>
              <a:t>m</a:t>
            </a:r>
            <a:r>
              <a:rPr lang="en-US" sz="3000" dirty="0"/>
              <a:t>/s]</a:t>
            </a:r>
          </a:p>
          <a:p>
            <a:pPr>
              <a:buNone/>
            </a:pPr>
            <a:endParaRPr lang="en-US" sz="3000" dirty="0"/>
          </a:p>
          <a:p>
            <a:pPr>
              <a:buNone/>
            </a:pPr>
            <a:r>
              <a:rPr lang="en-US" sz="3000" dirty="0"/>
              <a:t>Power is rate at which work is done. In common usage, “power” means the capacity to .....do work.</a:t>
            </a:r>
          </a:p>
        </p:txBody>
      </p:sp>
      <p:graphicFrame>
        <p:nvGraphicFramePr>
          <p:cNvPr id="4" name="Object 3"/>
          <p:cNvGraphicFramePr>
            <a:graphicFrameLocks noChangeAspect="1"/>
          </p:cNvGraphicFramePr>
          <p:nvPr>
            <p:extLst>
              <p:ext uri="{D42A27DB-BD31-4B8C-83A1-F6EECF244321}">
                <p14:modId xmlns:p14="http://schemas.microsoft.com/office/powerpoint/2010/main" val="647348536"/>
              </p:ext>
            </p:extLst>
          </p:nvPr>
        </p:nvGraphicFramePr>
        <p:xfrm>
          <a:off x="2123661" y="1676400"/>
          <a:ext cx="4559178" cy="2286000"/>
        </p:xfrm>
        <a:graphic>
          <a:graphicData uri="http://schemas.openxmlformats.org/presentationml/2006/ole">
            <mc:AlternateContent xmlns:mc="http://schemas.openxmlformats.org/markup-compatibility/2006">
              <mc:Choice xmlns:v="urn:schemas-microsoft-com:vml" Requires="v">
                <p:oleObj name="Equation" r:id="rId2" imgW="1663700" imgH="812800" progId="Equation.3">
                  <p:embed/>
                </p:oleObj>
              </mc:Choice>
              <mc:Fallback>
                <p:oleObj name="Equation" r:id="rId2" imgW="1663700" imgH="81280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661" y="1676400"/>
                        <a:ext cx="4559178"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8" name="Picture 6" descr="C:\Users\dkoon\AppData\Local\Microsoft\Windows\Temporary Internet Files\Content.IE5\O2A56P85\MC900384210[1].wmf"/>
          <p:cNvPicPr>
            <a:picLocks noChangeAspect="1" noChangeArrowheads="1"/>
          </p:cNvPicPr>
          <p:nvPr/>
        </p:nvPicPr>
        <p:blipFill>
          <a:blip r:embed="rId4" cstate="print"/>
          <a:srcRect/>
          <a:stretch>
            <a:fillRect/>
          </a:stretch>
        </p:blipFill>
        <p:spPr bwMode="auto">
          <a:xfrm>
            <a:off x="8001001" y="1676400"/>
            <a:ext cx="2555146" cy="2630492"/>
          </a:xfrm>
          <a:prstGeom prst="rect">
            <a:avLst/>
          </a:prstGeom>
          <a:noFill/>
        </p:spPr>
      </p:pic>
    </p:spTree>
    <p:extLst>
      <p:ext uri="{BB962C8B-B14F-4D97-AF65-F5344CB8AC3E}">
        <p14:creationId xmlns:p14="http://schemas.microsoft.com/office/powerpoint/2010/main" val="356413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Users\dkoon\AppData\Local\Microsoft\Windows\Temporary Internet Files\Content.IE5\8XW12AG6\MC900198175[1].wmf"/>
          <p:cNvPicPr>
            <a:picLocks noChangeAspect="1" noChangeArrowheads="1"/>
          </p:cNvPicPr>
          <p:nvPr/>
        </p:nvPicPr>
        <p:blipFill>
          <a:blip r:embed="rId2" cstate="print"/>
          <a:srcRect/>
          <a:stretch>
            <a:fillRect/>
          </a:stretch>
        </p:blipFill>
        <p:spPr bwMode="auto">
          <a:xfrm>
            <a:off x="9105900" y="3993683"/>
            <a:ext cx="2081101" cy="2302249"/>
          </a:xfrm>
          <a:prstGeom prst="rect">
            <a:avLst/>
          </a:prstGeom>
          <a:noFill/>
        </p:spPr>
      </p:pic>
      <p:sp>
        <p:nvSpPr>
          <p:cNvPr id="2" name="Title 1"/>
          <p:cNvSpPr>
            <a:spLocks noGrp="1"/>
          </p:cNvSpPr>
          <p:nvPr>
            <p:ph type="title"/>
          </p:nvPr>
        </p:nvSpPr>
        <p:spPr>
          <a:xfrm>
            <a:off x="1981200" y="274638"/>
            <a:ext cx="7620000" cy="944562"/>
          </a:xfrm>
        </p:spPr>
        <p:txBody>
          <a:bodyPr/>
          <a:lstStyle/>
          <a:p>
            <a:r>
              <a:rPr lang="en-US" dirty="0"/>
              <a:t>Energy: flavors</a:t>
            </a:r>
          </a:p>
        </p:txBody>
      </p:sp>
      <p:sp>
        <p:nvSpPr>
          <p:cNvPr id="3" name="Content Placeholder 2"/>
          <p:cNvSpPr>
            <a:spLocks noGrp="1"/>
          </p:cNvSpPr>
          <p:nvPr>
            <p:ph idx="1"/>
          </p:nvPr>
        </p:nvSpPr>
        <p:spPr>
          <a:xfrm>
            <a:off x="1676400" y="1066800"/>
            <a:ext cx="8534400" cy="5638800"/>
          </a:xfrm>
        </p:spPr>
        <p:txBody>
          <a:bodyPr>
            <a:normAutofit/>
          </a:bodyPr>
          <a:lstStyle/>
          <a:p>
            <a:pPr>
              <a:buNone/>
            </a:pPr>
            <a:r>
              <a:rPr lang="en-US" sz="2400" b="1" u="sng" dirty="0"/>
              <a:t>Forms of energy: </a:t>
            </a:r>
          </a:p>
          <a:p>
            <a:pPr>
              <a:buNone/>
            </a:pPr>
            <a:endParaRPr lang="en-US" b="1" i="1" dirty="0">
              <a:solidFill>
                <a:schemeClr val="tx2"/>
              </a:solidFill>
            </a:endParaRPr>
          </a:p>
          <a:p>
            <a:pPr>
              <a:buNone/>
            </a:pPr>
            <a:r>
              <a:rPr lang="en-US" sz="2800" b="1" i="1" dirty="0">
                <a:solidFill>
                  <a:schemeClr val="tx2"/>
                </a:solidFill>
              </a:rPr>
              <a:t>Kinetic (moving) energy.</a:t>
            </a:r>
            <a:r>
              <a:rPr lang="en-US" sz="2800" dirty="0"/>
              <a:t> (translational</a:t>
            </a:r>
            <a:r>
              <a:rPr lang="en-US" sz="2400" dirty="0"/>
              <a:t>)</a:t>
            </a:r>
            <a:endParaRPr lang="en-US" sz="2400" b="1" i="1" dirty="0">
              <a:solidFill>
                <a:schemeClr val="tx2"/>
              </a:solidFill>
            </a:endParaRPr>
          </a:p>
          <a:p>
            <a:pPr>
              <a:buNone/>
            </a:pPr>
            <a:endParaRPr lang="en-US" dirty="0"/>
          </a:p>
          <a:p>
            <a:pPr>
              <a:buNone/>
            </a:pPr>
            <a:r>
              <a:rPr lang="en-US" dirty="0"/>
              <a:t>			                       </a:t>
            </a:r>
          </a:p>
          <a:p>
            <a:pPr>
              <a:buNone/>
            </a:pPr>
            <a:r>
              <a:rPr lang="en-US" dirty="0"/>
              <a:t>				</a:t>
            </a:r>
            <a:endParaRPr lang="en-US" b="1" i="1" dirty="0">
              <a:solidFill>
                <a:schemeClr val="tx2"/>
              </a:solidFill>
            </a:endParaRPr>
          </a:p>
          <a:p>
            <a:pPr>
              <a:buNone/>
            </a:pPr>
            <a:endParaRPr lang="en-US" b="1" i="1" dirty="0">
              <a:solidFill>
                <a:schemeClr val="tx2"/>
              </a:solidFill>
            </a:endParaRPr>
          </a:p>
          <a:p>
            <a:pPr>
              <a:buNone/>
            </a:pPr>
            <a:r>
              <a:rPr lang="en-US" sz="2800" b="1" i="1" dirty="0">
                <a:solidFill>
                  <a:schemeClr val="tx2"/>
                </a:solidFill>
              </a:rPr>
              <a:t>Potential energy (stored). </a:t>
            </a:r>
          </a:p>
        </p:txBody>
      </p:sp>
      <p:pic>
        <p:nvPicPr>
          <p:cNvPr id="2050" name="Picture 2" descr="C:\Users\dkoon\AppData\Local\Microsoft\Windows\Temporary Internet Files\Content.IE5\DYDCPV3M\MC900446244[1].wmf"/>
          <p:cNvPicPr>
            <a:picLocks noChangeAspect="1" noChangeArrowheads="1"/>
          </p:cNvPicPr>
          <p:nvPr/>
        </p:nvPicPr>
        <p:blipFill>
          <a:blip r:embed="rId3" cstate="print"/>
          <a:srcRect/>
          <a:stretch>
            <a:fillRect/>
          </a:stretch>
        </p:blipFill>
        <p:spPr bwMode="auto">
          <a:xfrm>
            <a:off x="9105900" y="920596"/>
            <a:ext cx="2209800" cy="2181531"/>
          </a:xfrm>
          <a:prstGeom prst="rect">
            <a:avLst/>
          </a:prstGeom>
          <a:noFill/>
        </p:spPr>
      </p:pic>
      <p:graphicFrame>
        <p:nvGraphicFramePr>
          <p:cNvPr id="6" name="Object 5"/>
          <p:cNvGraphicFramePr>
            <a:graphicFrameLocks noChangeAspect="1"/>
          </p:cNvGraphicFramePr>
          <p:nvPr>
            <p:extLst>
              <p:ext uri="{D42A27DB-BD31-4B8C-83A1-F6EECF244321}">
                <p14:modId xmlns:p14="http://schemas.microsoft.com/office/powerpoint/2010/main" val="469002048"/>
              </p:ext>
            </p:extLst>
          </p:nvPr>
        </p:nvGraphicFramePr>
        <p:xfrm>
          <a:off x="1896612" y="2526483"/>
          <a:ext cx="2461795" cy="806450"/>
        </p:xfrm>
        <a:graphic>
          <a:graphicData uri="http://schemas.openxmlformats.org/presentationml/2006/ole">
            <mc:AlternateContent xmlns:mc="http://schemas.openxmlformats.org/markup-compatibility/2006">
              <mc:Choice xmlns:v="urn:schemas-microsoft-com:vml" Requires="v">
                <p:oleObj name="Equation" r:id="rId4" imgW="736560" imgH="241200" progId="Equation.3">
                  <p:embed/>
                </p:oleObj>
              </mc:Choice>
              <mc:Fallback>
                <p:oleObj name="Equation" r:id="rId4" imgW="736560" imgH="241200" progId="Equation.3">
                  <p:embed/>
                  <p:pic>
                    <p:nvPicPr>
                      <p:cNvPr id="6" name="Object 5"/>
                      <p:cNvPicPr>
                        <a:picLocks noChangeAspect="1" noChangeArrowheads="1"/>
                      </p:cNvPicPr>
                      <p:nvPr/>
                    </p:nvPicPr>
                    <p:blipFill>
                      <a:blip r:embed="rId5"/>
                      <a:srcRect/>
                      <a:stretch>
                        <a:fillRect/>
                      </a:stretch>
                    </p:blipFill>
                    <p:spPr bwMode="auto">
                      <a:xfrm>
                        <a:off x="1896612" y="2526483"/>
                        <a:ext cx="246179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1970762"/>
              </p:ext>
            </p:extLst>
          </p:nvPr>
        </p:nvGraphicFramePr>
        <p:xfrm>
          <a:off x="1743163" y="5089432"/>
          <a:ext cx="5797492" cy="1206500"/>
        </p:xfrm>
        <a:graphic>
          <a:graphicData uri="http://schemas.openxmlformats.org/presentationml/2006/ole">
            <mc:AlternateContent xmlns:mc="http://schemas.openxmlformats.org/markup-compatibility/2006">
              <mc:Choice xmlns:v="urn:schemas-microsoft-com:vml" Requires="v">
                <p:oleObj name="Equation" r:id="rId6" imgW="2197100" imgH="431800" progId="Equation.3">
                  <p:embed/>
                </p:oleObj>
              </mc:Choice>
              <mc:Fallback>
                <p:oleObj name="Equation" r:id="rId6" imgW="2197100" imgH="43180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3163" y="5089432"/>
                        <a:ext cx="5797492" cy="1206500"/>
                      </a:xfrm>
                      <a:prstGeom prst="rect">
                        <a:avLst/>
                      </a:prstGeom>
                      <a:noFill/>
                    </p:spPr>
                  </p:pic>
                </p:oleObj>
              </mc:Fallback>
            </mc:AlternateContent>
          </a:graphicData>
        </a:graphic>
      </p:graphicFrame>
    </p:spTree>
    <p:extLst>
      <p:ext uri="{BB962C8B-B14F-4D97-AF65-F5344CB8AC3E}">
        <p14:creationId xmlns:p14="http://schemas.microsoft.com/office/powerpoint/2010/main" val="38245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on units</a:t>
            </a:r>
          </a:p>
        </p:txBody>
      </p:sp>
      <p:sp>
        <p:nvSpPr>
          <p:cNvPr id="3" name="Content Placeholder 2"/>
          <p:cNvSpPr>
            <a:spLocks noGrp="1"/>
          </p:cNvSpPr>
          <p:nvPr>
            <p:ph idx="1"/>
          </p:nvPr>
        </p:nvSpPr>
        <p:spPr>
          <a:xfrm>
            <a:off x="1859370" y="1905000"/>
            <a:ext cx="8915400" cy="3777622"/>
          </a:xfrm>
        </p:spPr>
        <p:txBody>
          <a:bodyPr/>
          <a:lstStyle/>
          <a:p>
            <a:r>
              <a:rPr lang="en-US" sz="3200" dirty="0"/>
              <a:t>Since                	, W</a:t>
            </a:r>
            <a:r>
              <a:rPr lang="en-US" sz="3200" baseline="30000" dirty="0"/>
              <a:t>.</a:t>
            </a:r>
            <a:r>
              <a:rPr lang="en-US" sz="3200" dirty="0"/>
              <a:t>s [=J], kW</a:t>
            </a:r>
            <a:r>
              <a:rPr lang="en-US" sz="3200" baseline="30000" dirty="0"/>
              <a:t>.</a:t>
            </a:r>
            <a:r>
              <a:rPr lang="en-US" sz="3200" dirty="0"/>
              <a:t>hr are units of </a:t>
            </a:r>
            <a:r>
              <a:rPr lang="en-US" sz="3200" i="1" dirty="0"/>
              <a:t>Energy. </a:t>
            </a:r>
          </a:p>
          <a:p>
            <a:r>
              <a:rPr lang="en-US" sz="3200" dirty="0"/>
              <a:t>How many Joule in a kW</a:t>
            </a:r>
            <a:r>
              <a:rPr lang="en-US" sz="3200" baseline="30000" dirty="0"/>
              <a:t>.</a:t>
            </a:r>
            <a:r>
              <a:rPr lang="en-US" sz="3200" dirty="0"/>
              <a:t>hr?</a:t>
            </a:r>
          </a:p>
          <a:p>
            <a:r>
              <a:rPr lang="en-US" sz="3200" dirty="0"/>
              <a:t>Kilowatt hour is a unit of energy. 1kW h of electricity costs about 14.26</a:t>
            </a:r>
            <a:r>
              <a:rPr lang="en-US" sz="3200" dirty="0">
                <a:latin typeface="NSimSun"/>
                <a:ea typeface="NSimSun"/>
              </a:rPr>
              <a:t>¢</a:t>
            </a:r>
            <a:r>
              <a:rPr lang="en-US" sz="3200" dirty="0">
                <a:latin typeface="+mj-lt"/>
                <a:ea typeface="NSimSun"/>
              </a:rPr>
              <a:t> (2025)</a:t>
            </a:r>
            <a:r>
              <a:rPr lang="en-US" sz="3200" dirty="0">
                <a:latin typeface="NSimSun"/>
                <a:ea typeface="NSimSun"/>
              </a:rPr>
              <a:t>		</a:t>
            </a:r>
            <a:endParaRPr lang="en-US" dirty="0"/>
          </a:p>
        </p:txBody>
      </p:sp>
      <p:graphicFrame>
        <p:nvGraphicFramePr>
          <p:cNvPr id="40961" name="Object 1"/>
          <p:cNvGraphicFramePr>
            <a:graphicFrameLocks noChangeAspect="1"/>
          </p:cNvGraphicFramePr>
          <p:nvPr>
            <p:extLst>
              <p:ext uri="{D42A27DB-BD31-4B8C-83A1-F6EECF244321}">
                <p14:modId xmlns:p14="http://schemas.microsoft.com/office/powerpoint/2010/main" val="2547080806"/>
              </p:ext>
            </p:extLst>
          </p:nvPr>
        </p:nvGraphicFramePr>
        <p:xfrm>
          <a:off x="3773495" y="1826900"/>
          <a:ext cx="1752600" cy="584200"/>
        </p:xfrm>
        <a:graphic>
          <a:graphicData uri="http://schemas.openxmlformats.org/presentationml/2006/ole">
            <mc:AlternateContent xmlns:mc="http://schemas.openxmlformats.org/markup-compatibility/2006">
              <mc:Choice xmlns:v="urn:schemas-microsoft-com:vml" Requires="v">
                <p:oleObj name="Equation" r:id="rId2" imgW="532937" imgH="177646" progId="Equation.3">
                  <p:embed/>
                </p:oleObj>
              </mc:Choice>
              <mc:Fallback>
                <p:oleObj name="Equation" r:id="rId2" imgW="532937" imgH="177646" progId="Equation.3">
                  <p:embed/>
                  <p:pic>
                    <p:nvPicPr>
                      <p:cNvPr id="40961"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95" y="1826900"/>
                        <a:ext cx="1752600" cy="584200"/>
                      </a:xfrm>
                      <a:prstGeom prst="rect">
                        <a:avLst/>
                      </a:prstGeom>
                      <a:noFill/>
                    </p:spPr>
                  </p:pic>
                </p:oleObj>
              </mc:Fallback>
            </mc:AlternateContent>
          </a:graphicData>
        </a:graphic>
      </p:graphicFrame>
      <p:pic>
        <p:nvPicPr>
          <p:cNvPr id="40967" name="Picture 7" descr="C:\Users\dkoon\AppData\Local\Microsoft\Windows\Temporary Internet Files\Content.IE5\RW22KPD0\MC900439593[1].png"/>
          <p:cNvPicPr>
            <a:picLocks noChangeAspect="1" noChangeArrowheads="1"/>
          </p:cNvPicPr>
          <p:nvPr/>
        </p:nvPicPr>
        <p:blipFill>
          <a:blip r:embed="rId4" cstate="print"/>
          <a:srcRect/>
          <a:stretch>
            <a:fillRect/>
          </a:stretch>
        </p:blipFill>
        <p:spPr bwMode="auto">
          <a:xfrm>
            <a:off x="8491058" y="4669173"/>
            <a:ext cx="3806239" cy="2352675"/>
          </a:xfrm>
          <a:prstGeom prst="rect">
            <a:avLst/>
          </a:prstGeom>
          <a:noFill/>
        </p:spPr>
      </p:pic>
    </p:spTree>
    <p:extLst>
      <p:ext uri="{BB962C8B-B14F-4D97-AF65-F5344CB8AC3E}">
        <p14:creationId xmlns:p14="http://schemas.microsoft.com/office/powerpoint/2010/main" val="19951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orsepower"/>
          <p:cNvPicPr>
            <a:picLocks noChangeAspect="1" noChangeArrowheads="1"/>
          </p:cNvPicPr>
          <p:nvPr/>
        </p:nvPicPr>
        <p:blipFill>
          <a:blip r:embed="rId2" cstate="print"/>
          <a:srcRect/>
          <a:stretch>
            <a:fillRect/>
          </a:stretch>
        </p:blipFill>
        <p:spPr bwMode="auto">
          <a:xfrm>
            <a:off x="6286854" y="2971801"/>
            <a:ext cx="4381146" cy="3609975"/>
          </a:xfrm>
          <a:prstGeom prst="rect">
            <a:avLst/>
          </a:prstGeom>
          <a:noFill/>
        </p:spPr>
      </p:pic>
      <p:sp>
        <p:nvSpPr>
          <p:cNvPr id="2" name="Title 1"/>
          <p:cNvSpPr>
            <a:spLocks noGrp="1"/>
          </p:cNvSpPr>
          <p:nvPr>
            <p:ph type="title"/>
          </p:nvPr>
        </p:nvSpPr>
        <p:spPr/>
        <p:txBody>
          <a:bodyPr/>
          <a:lstStyle/>
          <a:p>
            <a:r>
              <a:rPr lang="en-US" dirty="0"/>
              <a:t>British units</a:t>
            </a:r>
          </a:p>
        </p:txBody>
      </p:sp>
      <p:sp>
        <p:nvSpPr>
          <p:cNvPr id="3" name="Content Placeholder 2"/>
          <p:cNvSpPr>
            <a:spLocks noGrp="1"/>
          </p:cNvSpPr>
          <p:nvPr>
            <p:ph idx="1"/>
          </p:nvPr>
        </p:nvSpPr>
        <p:spPr>
          <a:xfrm>
            <a:off x="1447447" y="2209101"/>
            <a:ext cx="8915400" cy="3777622"/>
          </a:xfrm>
        </p:spPr>
        <p:txBody>
          <a:bodyPr>
            <a:normAutofit fontScale="92500" lnSpcReduction="20000"/>
          </a:bodyPr>
          <a:lstStyle/>
          <a:p>
            <a:r>
              <a:rPr lang="en-US" sz="2800" dirty="0"/>
              <a:t>British units of</a:t>
            </a:r>
          </a:p>
          <a:p>
            <a:pPr>
              <a:buNone/>
            </a:pPr>
            <a:r>
              <a:rPr lang="en-US" sz="2800" dirty="0"/>
              <a:t>     		</a:t>
            </a:r>
          </a:p>
          <a:p>
            <a:pPr>
              <a:buNone/>
            </a:pPr>
            <a:r>
              <a:rPr lang="en-US" sz="2800" dirty="0"/>
              <a:t>		would be  ft</a:t>
            </a:r>
            <a:r>
              <a:rPr lang="en-US" sz="2800" baseline="30000" dirty="0"/>
              <a:t>.</a:t>
            </a:r>
            <a:r>
              <a:rPr lang="en-US" sz="2800" dirty="0"/>
              <a:t>lb /s</a:t>
            </a:r>
          </a:p>
          <a:p>
            <a:endParaRPr lang="en-US" sz="2800" dirty="0"/>
          </a:p>
          <a:p>
            <a:r>
              <a:rPr lang="en-US" sz="2800" dirty="0"/>
              <a:t>Define horsepower </a:t>
            </a:r>
          </a:p>
          <a:p>
            <a:pPr lvl="1">
              <a:buFont typeface="Wingdings" pitchFamily="2" charset="2"/>
              <a:buChar char="Ø"/>
            </a:pPr>
            <a:r>
              <a:rPr lang="en-US" sz="2800" dirty="0"/>
              <a:t>   hp = 550 ft</a:t>
            </a:r>
            <a:r>
              <a:rPr lang="en-US" sz="2800" baseline="30000" dirty="0"/>
              <a:t>.</a:t>
            </a:r>
            <a:r>
              <a:rPr lang="en-US" sz="2800" dirty="0"/>
              <a:t>lb/s </a:t>
            </a:r>
          </a:p>
          <a:p>
            <a:pPr lvl="1">
              <a:buFont typeface="Wingdings" pitchFamily="2" charset="2"/>
              <a:buChar char="Ø"/>
            </a:pPr>
            <a:r>
              <a:rPr lang="en-US" sz="2800" dirty="0"/>
              <a:t>        =746 W</a:t>
            </a:r>
          </a:p>
          <a:p>
            <a:pPr>
              <a:buNone/>
            </a:pPr>
            <a:endParaRPr lang="en-US" sz="1400" dirty="0"/>
          </a:p>
          <a:p>
            <a:pPr>
              <a:buNone/>
            </a:pPr>
            <a:r>
              <a:rPr lang="en-US" sz="1400" dirty="0"/>
              <a:t>Image: http://static.howstuffworks.com/gif/horsepower1.gif. </a:t>
            </a:r>
          </a:p>
        </p:txBody>
      </p:sp>
      <p:graphicFrame>
        <p:nvGraphicFramePr>
          <p:cNvPr id="5" name="Object 4"/>
          <p:cNvGraphicFramePr>
            <a:graphicFrameLocks noChangeAspect="1"/>
          </p:cNvGraphicFramePr>
          <p:nvPr>
            <p:extLst>
              <p:ext uri="{D42A27DB-BD31-4B8C-83A1-F6EECF244321}">
                <p14:modId xmlns:p14="http://schemas.microsoft.com/office/powerpoint/2010/main" val="319477383"/>
              </p:ext>
            </p:extLst>
          </p:nvPr>
        </p:nvGraphicFramePr>
        <p:xfrm>
          <a:off x="5357770" y="1264555"/>
          <a:ext cx="2959509" cy="1066800"/>
        </p:xfrm>
        <a:graphic>
          <a:graphicData uri="http://schemas.openxmlformats.org/presentationml/2006/ole">
            <mc:AlternateContent xmlns:mc="http://schemas.openxmlformats.org/markup-compatibility/2006">
              <mc:Choice xmlns:v="urn:schemas-microsoft-com:vml" Requires="v">
                <p:oleObj name="Equation" r:id="rId3" imgW="1091726" imgH="393529" progId="Equation.3">
                  <p:embed/>
                </p:oleObj>
              </mc:Choice>
              <mc:Fallback>
                <p:oleObj name="Equation" r:id="rId3" imgW="1091726" imgH="393529"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770" y="1264555"/>
                        <a:ext cx="295950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834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force</a:t>
            </a:r>
          </a:p>
        </p:txBody>
      </p:sp>
      <p:sp>
        <p:nvSpPr>
          <p:cNvPr id="3" name="Content Placeholder 2"/>
          <p:cNvSpPr>
            <a:spLocks noGrp="1"/>
          </p:cNvSpPr>
          <p:nvPr>
            <p:ph idx="1"/>
          </p:nvPr>
        </p:nvSpPr>
        <p:spPr>
          <a:xfrm>
            <a:off x="1073426" y="1905000"/>
            <a:ext cx="9793623" cy="3777622"/>
          </a:xfrm>
        </p:spPr>
        <p:txBody>
          <a:bodyPr>
            <a:normAutofit/>
          </a:bodyPr>
          <a:lstStyle/>
          <a:p>
            <a:pPr>
              <a:buNone/>
            </a:pPr>
            <a:r>
              <a:rPr lang="en-US" sz="2800" dirty="0"/>
              <a:t>P=W/t = Force </a:t>
            </a:r>
            <a:r>
              <a:rPr lang="en-US" sz="2800" dirty="0">
                <a:sym typeface="Symbol"/>
              </a:rPr>
              <a:t></a:t>
            </a:r>
            <a:r>
              <a:rPr lang="en-US" sz="2800" dirty="0"/>
              <a:t> distance / time    = force </a:t>
            </a:r>
            <a:r>
              <a:rPr lang="en-US" sz="2800" dirty="0">
                <a:sym typeface="Symbol"/>
              </a:rPr>
              <a:t></a:t>
            </a:r>
            <a:r>
              <a:rPr lang="en-US" sz="2800" dirty="0"/>
              <a:t> speed=F v</a:t>
            </a:r>
          </a:p>
          <a:p>
            <a:r>
              <a:rPr lang="en-US" sz="2800" dirty="0"/>
              <a:t>force = can (1) the overcome friction (2) is mass x acceleration </a:t>
            </a:r>
          </a:p>
        </p:txBody>
      </p:sp>
      <p:pic>
        <p:nvPicPr>
          <p:cNvPr id="52225" name="Picture 1" descr="C:\Users\dkoon\AppData\Local\Microsoft\Windows\Temporary Internet Files\Content.IE5\8XW12AG6\MC900383332[1].wmf"/>
          <p:cNvPicPr>
            <a:picLocks noChangeAspect="1" noChangeArrowheads="1"/>
          </p:cNvPicPr>
          <p:nvPr/>
        </p:nvPicPr>
        <p:blipFill>
          <a:blip r:embed="rId2" cstate="print"/>
          <a:srcRect/>
          <a:stretch>
            <a:fillRect/>
          </a:stretch>
        </p:blipFill>
        <p:spPr bwMode="auto">
          <a:xfrm>
            <a:off x="5715001" y="3886200"/>
            <a:ext cx="2904297" cy="2362200"/>
          </a:xfrm>
          <a:prstGeom prst="rect">
            <a:avLst/>
          </a:prstGeom>
          <a:noFill/>
        </p:spPr>
      </p:pic>
      <p:cxnSp>
        <p:nvCxnSpPr>
          <p:cNvPr id="6" name="Straight Arrow Connector 5"/>
          <p:cNvCxnSpPr/>
          <p:nvPr/>
        </p:nvCxnSpPr>
        <p:spPr>
          <a:xfrm>
            <a:off x="7467600" y="5334000"/>
            <a:ext cx="22098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19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959" y="206666"/>
            <a:ext cx="8911687" cy="1280890"/>
          </a:xfrm>
        </p:spPr>
        <p:txBody>
          <a:bodyPr/>
          <a:lstStyle/>
          <a:p>
            <a:r>
              <a:rPr lang="en-US" dirty="0"/>
              <a:t>questions: power</a:t>
            </a:r>
          </a:p>
        </p:txBody>
      </p:sp>
      <p:sp>
        <p:nvSpPr>
          <p:cNvPr id="3" name="Content Placeholder 2"/>
          <p:cNvSpPr>
            <a:spLocks noGrp="1"/>
          </p:cNvSpPr>
          <p:nvPr>
            <p:ph idx="1"/>
          </p:nvPr>
        </p:nvSpPr>
        <p:spPr>
          <a:xfrm>
            <a:off x="1079506" y="1632303"/>
            <a:ext cx="8915400" cy="3777622"/>
          </a:xfrm>
        </p:spPr>
        <p:txBody>
          <a:bodyPr>
            <a:normAutofit lnSpcReduction="10000"/>
          </a:bodyPr>
          <a:lstStyle/>
          <a:p>
            <a:pPr marL="0" indent="0">
              <a:buNone/>
            </a:pPr>
            <a:r>
              <a:rPr lang="en-US" sz="2400" dirty="0"/>
              <a:t>You walk up one flight of stairs, then run up the next flight. Which of the following is true?</a:t>
            </a:r>
          </a:p>
          <a:p>
            <a:pPr marL="457200" indent="-457200">
              <a:buFont typeface="+mj-lt"/>
              <a:buAutoNum type="alphaLcParenR"/>
            </a:pPr>
            <a:r>
              <a:rPr lang="en-US" sz="2400" dirty="0"/>
              <a:t>The work and the power are the same in both cases.</a:t>
            </a:r>
          </a:p>
          <a:p>
            <a:pPr marL="457200" indent="-457200">
              <a:buFont typeface="+mj-lt"/>
              <a:buAutoNum type="alphaLcParenR"/>
            </a:pPr>
            <a:r>
              <a:rPr lang="en-US" sz="2400" dirty="0"/>
              <a:t>The work is the same, but the power is higher when you run.</a:t>
            </a:r>
          </a:p>
          <a:p>
            <a:pPr marL="457200" indent="-457200">
              <a:buFont typeface="+mj-lt"/>
              <a:buAutoNum type="alphaLcParenR"/>
            </a:pPr>
            <a:r>
              <a:rPr lang="en-US" sz="2400" dirty="0"/>
              <a:t>The power is the same, but the work is more when you run.</a:t>
            </a:r>
          </a:p>
          <a:p>
            <a:pPr marL="457200" indent="-457200">
              <a:buFont typeface="+mj-lt"/>
              <a:buAutoNum type="alphaLcParenR"/>
            </a:pPr>
            <a:r>
              <a:rPr lang="en-US" sz="2400" dirty="0"/>
              <a:t>Not enough information is given to say anything.</a:t>
            </a:r>
          </a:p>
          <a:p>
            <a:pPr marL="457200" indent="-457200">
              <a:buFont typeface="+mj-lt"/>
              <a:buAutoNum type="alphaLcParenR"/>
            </a:pPr>
            <a:r>
              <a:rPr lang="en-US" sz="2400" dirty="0"/>
              <a:t>None of the above.</a:t>
            </a:r>
          </a:p>
        </p:txBody>
      </p:sp>
      <p:pic>
        <p:nvPicPr>
          <p:cNvPr id="47106" name="Picture 2" descr="C:\Users\dkoon\AppData\Local\Microsoft\Windows\Temporary Internet Files\Content.IE5\RW22KPD0\MC900059447[1].wmf"/>
          <p:cNvPicPr>
            <a:picLocks noChangeAspect="1" noChangeArrowheads="1"/>
          </p:cNvPicPr>
          <p:nvPr/>
        </p:nvPicPr>
        <p:blipFill>
          <a:blip r:embed="rId2" cstate="print"/>
          <a:srcRect/>
          <a:stretch>
            <a:fillRect/>
          </a:stretch>
        </p:blipFill>
        <p:spPr bwMode="auto">
          <a:xfrm>
            <a:off x="9578131" y="4055060"/>
            <a:ext cx="1534363" cy="1795882"/>
          </a:xfrm>
          <a:prstGeom prst="rect">
            <a:avLst/>
          </a:prstGeom>
          <a:noFill/>
        </p:spPr>
      </p:pic>
    </p:spTree>
    <p:extLst>
      <p:ext uri="{BB962C8B-B14F-4D97-AF65-F5344CB8AC3E}">
        <p14:creationId xmlns:p14="http://schemas.microsoft.com/office/powerpoint/2010/main" val="2679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D8BB-E4F9-4139-9092-070F1800D457}"/>
              </a:ext>
            </a:extLst>
          </p:cNvPr>
          <p:cNvSpPr>
            <a:spLocks noGrp="1"/>
          </p:cNvSpPr>
          <p:nvPr>
            <p:ph type="title"/>
          </p:nvPr>
        </p:nvSpPr>
        <p:spPr/>
        <p:txBody>
          <a:bodyPr/>
          <a:lstStyle/>
          <a:p>
            <a:r>
              <a:rPr lang="en-US" dirty="0"/>
              <a:t>Worked Problem</a:t>
            </a:r>
          </a:p>
        </p:txBody>
      </p:sp>
      <p:sp>
        <p:nvSpPr>
          <p:cNvPr id="3" name="Content Placeholder 2">
            <a:extLst>
              <a:ext uri="{FF2B5EF4-FFF2-40B4-BE49-F238E27FC236}">
                <a16:creationId xmlns:a16="http://schemas.microsoft.com/office/drawing/2014/main" id="{D8CD0A8F-46C5-468E-9E15-EE434D967EA9}"/>
              </a:ext>
            </a:extLst>
          </p:cNvPr>
          <p:cNvSpPr>
            <a:spLocks noGrp="1"/>
          </p:cNvSpPr>
          <p:nvPr>
            <p:ph idx="1"/>
          </p:nvPr>
        </p:nvSpPr>
        <p:spPr>
          <a:xfrm>
            <a:off x="1039433" y="1994452"/>
            <a:ext cx="10113134" cy="3777622"/>
          </a:xfrm>
        </p:spPr>
        <p:txBody>
          <a:bodyPr>
            <a:normAutofit lnSpcReduction="10000"/>
          </a:bodyPr>
          <a:lstStyle/>
          <a:p>
            <a:pPr lvl="0">
              <a:buClr>
                <a:srgbClr val="A53010"/>
              </a:buClr>
              <a:buNone/>
            </a:pPr>
            <a:r>
              <a:rPr lang="en-US" sz="2800" dirty="0">
                <a:solidFill>
                  <a:prstClr val="black">
                    <a:lumMod val="75000"/>
                    <a:lumOff val="25000"/>
                  </a:prstClr>
                </a:solidFill>
              </a:rPr>
              <a:t>Consider climbing one flight of stairs that is about 11.98ft, or 365cm. </a:t>
            </a:r>
          </a:p>
          <a:p>
            <a:pPr marL="514350" lvl="0" indent="-514350">
              <a:buClr>
                <a:srgbClr val="A53010"/>
              </a:buClr>
              <a:buFont typeface="+mj-lt"/>
              <a:buAutoNum type="alphaLcParenR"/>
            </a:pPr>
            <a:r>
              <a:rPr lang="en-US" sz="2800" dirty="0">
                <a:solidFill>
                  <a:prstClr val="black">
                    <a:lumMod val="75000"/>
                    <a:lumOff val="25000"/>
                  </a:prstClr>
                </a:solidFill>
              </a:rPr>
              <a:t>How much work does a 60kg (132lb) person do against gravity to climb it?</a:t>
            </a:r>
          </a:p>
          <a:p>
            <a:pPr marL="514350" lvl="0" indent="-514350">
              <a:buClr>
                <a:srgbClr val="A53010"/>
              </a:buClr>
              <a:buFont typeface="+mj-lt"/>
              <a:buAutoNum type="alphaLcParenR"/>
            </a:pPr>
            <a:r>
              <a:rPr lang="en-US" sz="2800" dirty="0">
                <a:solidFill>
                  <a:prstClr val="black">
                    <a:lumMod val="75000"/>
                    <a:lumOff val="25000"/>
                  </a:prstClr>
                </a:solidFill>
              </a:rPr>
              <a:t>What power does this person exert against gravity walking (t=10s) or running (5s) up those stairs?</a:t>
            </a:r>
          </a:p>
          <a:p>
            <a:pPr marL="514350" lvl="0" indent="-514350">
              <a:buClr>
                <a:srgbClr val="A53010"/>
              </a:buClr>
              <a:buFont typeface="+mj-lt"/>
              <a:buAutoNum type="alphaLcParenR"/>
            </a:pPr>
            <a:r>
              <a:rPr lang="en-US" sz="2800" dirty="0">
                <a:solidFill>
                  <a:prstClr val="black">
                    <a:lumMod val="75000"/>
                    <a:lumOff val="25000"/>
                  </a:prstClr>
                </a:solidFill>
              </a:rPr>
              <a:t>Repeat (a) for climbing two flights of stairs at the same speeds.</a:t>
            </a:r>
          </a:p>
          <a:p>
            <a:endParaRPr lang="en-US" dirty="0"/>
          </a:p>
        </p:txBody>
      </p:sp>
    </p:spTree>
    <p:extLst>
      <p:ext uri="{BB962C8B-B14F-4D97-AF65-F5344CB8AC3E}">
        <p14:creationId xmlns:p14="http://schemas.microsoft.com/office/powerpoint/2010/main" val="228547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039744121"/>
              </p:ext>
            </p:extLst>
          </p:nvPr>
        </p:nvGraphicFramePr>
        <p:xfrm>
          <a:off x="5871594" y="2449151"/>
          <a:ext cx="5205368" cy="3788498"/>
        </p:xfrm>
        <a:graphic>
          <a:graphicData uri="http://schemas.openxmlformats.org/presentationml/2006/ole">
            <mc:AlternateContent xmlns:mc="http://schemas.openxmlformats.org/markup-compatibility/2006">
              <mc:Choice xmlns:v="urn:schemas-microsoft-com:vml" Requires="v">
                <p:oleObj name="Equation" r:id="rId2" imgW="3848040" imgH="3162240" progId="Equation.3">
                  <p:embed/>
                </p:oleObj>
              </mc:Choice>
              <mc:Fallback>
                <p:oleObj name="Equation" r:id="rId2" imgW="3848040" imgH="316224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594" y="2449151"/>
                        <a:ext cx="5205368" cy="3788498"/>
                      </a:xfrm>
                      <a:prstGeom prst="rect">
                        <a:avLst/>
                      </a:prstGeom>
                      <a:noFill/>
                    </p:spPr>
                  </p:pic>
                </p:oleObj>
              </mc:Fallback>
            </mc:AlternateContent>
          </a:graphicData>
        </a:graphic>
      </p:graphicFrame>
      <p:sp>
        <p:nvSpPr>
          <p:cNvPr id="2" name="Title 1"/>
          <p:cNvSpPr>
            <a:spLocks noGrp="1"/>
          </p:cNvSpPr>
          <p:nvPr>
            <p:ph type="title"/>
          </p:nvPr>
        </p:nvSpPr>
        <p:spPr>
          <a:xfrm>
            <a:off x="1981200" y="274638"/>
            <a:ext cx="8229600" cy="639762"/>
          </a:xfrm>
        </p:spPr>
        <p:txBody>
          <a:bodyPr>
            <a:normAutofit fontScale="90000"/>
          </a:bodyPr>
          <a:lstStyle/>
          <a:p>
            <a:r>
              <a:rPr lang="en-US" dirty="0"/>
              <a:t>Worked problem</a:t>
            </a:r>
          </a:p>
        </p:txBody>
      </p:sp>
      <p:sp>
        <p:nvSpPr>
          <p:cNvPr id="3" name="Content Placeholder 2"/>
          <p:cNvSpPr>
            <a:spLocks noGrp="1"/>
          </p:cNvSpPr>
          <p:nvPr>
            <p:ph idx="1"/>
          </p:nvPr>
        </p:nvSpPr>
        <p:spPr>
          <a:xfrm>
            <a:off x="830510" y="914400"/>
            <a:ext cx="10654018" cy="4842648"/>
          </a:xfrm>
        </p:spPr>
        <p:txBody>
          <a:bodyPr/>
          <a:lstStyle/>
          <a:p>
            <a:pPr>
              <a:buNone/>
            </a:pPr>
            <a:r>
              <a:rPr lang="en-US" dirty="0"/>
              <a:t>Consider climbing one flight of stairs that is about 11.98ft, or 365cm. </a:t>
            </a:r>
          </a:p>
          <a:p>
            <a:pPr>
              <a:buNone/>
            </a:pPr>
            <a:r>
              <a:rPr lang="en-US" dirty="0"/>
              <a:t>How much work does a 60kg (132lb) person do against gravity to climb it?</a:t>
            </a:r>
          </a:p>
          <a:p>
            <a:pPr marL="514350" indent="-514350">
              <a:buFont typeface="+mj-lt"/>
              <a:buAutoNum type="alphaLcParenR"/>
            </a:pPr>
            <a:r>
              <a:rPr lang="en-US" dirty="0"/>
              <a:t>What power does this person exert against gravity walking (t=10s) or running (5s) up those stairs?</a:t>
            </a:r>
          </a:p>
          <a:p>
            <a:pPr marL="514350" indent="-514350">
              <a:buFont typeface="+mj-lt"/>
              <a:buAutoNum type="alphaLcParenR"/>
            </a:pPr>
            <a:r>
              <a:rPr lang="en-US" dirty="0"/>
              <a:t>Repeat (a) for climbing two flights of stairs at the same speeds.</a:t>
            </a:r>
          </a:p>
          <a:p>
            <a:endParaRPr lang="en-US" dirty="0"/>
          </a:p>
        </p:txBody>
      </p:sp>
      <p:pic>
        <p:nvPicPr>
          <p:cNvPr id="41988" name="Picture 4"/>
          <p:cNvPicPr>
            <a:picLocks noChangeAspect="1" noChangeArrowheads="1"/>
          </p:cNvPicPr>
          <p:nvPr/>
        </p:nvPicPr>
        <p:blipFill>
          <a:blip r:embed="rId4" cstate="print"/>
          <a:srcRect/>
          <a:stretch>
            <a:fillRect/>
          </a:stretch>
        </p:blipFill>
        <p:spPr bwMode="auto">
          <a:xfrm>
            <a:off x="1510684" y="3048000"/>
            <a:ext cx="3723349" cy="2590800"/>
          </a:xfrm>
          <a:prstGeom prst="rect">
            <a:avLst/>
          </a:prstGeom>
          <a:noFill/>
          <a:ln w="9525">
            <a:noFill/>
            <a:miter lim="800000"/>
            <a:headEnd/>
            <a:tailEnd/>
          </a:ln>
        </p:spPr>
      </p:pic>
    </p:spTree>
    <p:extLst>
      <p:ext uri="{BB962C8B-B14F-4D97-AF65-F5344CB8AC3E}">
        <p14:creationId xmlns:p14="http://schemas.microsoft.com/office/powerpoint/2010/main" val="16847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4D6D-E5E2-43EA-BC57-B5F388C89211}"/>
              </a:ext>
            </a:extLst>
          </p:cNvPr>
          <p:cNvSpPr>
            <a:spLocks noGrp="1"/>
          </p:cNvSpPr>
          <p:nvPr>
            <p:ph type="title"/>
          </p:nvPr>
        </p:nvSpPr>
        <p:spPr>
          <a:xfrm>
            <a:off x="2209800" y="120022"/>
            <a:ext cx="8911687" cy="1280890"/>
          </a:xfrm>
        </p:spPr>
        <p:txBody>
          <a:bodyPr/>
          <a:lstStyle/>
          <a:p>
            <a:r>
              <a:rPr lang="en-US" dirty="0"/>
              <a:t>Example </a:t>
            </a:r>
          </a:p>
        </p:txBody>
      </p:sp>
      <p:sp>
        <p:nvSpPr>
          <p:cNvPr id="3" name="Content Placeholder 2">
            <a:extLst>
              <a:ext uri="{FF2B5EF4-FFF2-40B4-BE49-F238E27FC236}">
                <a16:creationId xmlns:a16="http://schemas.microsoft.com/office/drawing/2014/main" id="{81A8A07C-E41C-4DBF-91BC-D5489AA09158}"/>
              </a:ext>
            </a:extLst>
          </p:cNvPr>
          <p:cNvSpPr>
            <a:spLocks noGrp="1"/>
          </p:cNvSpPr>
          <p:nvPr>
            <p:ph idx="1"/>
          </p:nvPr>
        </p:nvSpPr>
        <p:spPr>
          <a:xfrm>
            <a:off x="1162878" y="420757"/>
            <a:ext cx="9709912" cy="3777622"/>
          </a:xfrm>
        </p:spPr>
        <p:txBody>
          <a:bodyPr/>
          <a:lstStyle/>
          <a:p>
            <a:pPr marL="0" lvl="0" indent="0">
              <a:buClr>
                <a:srgbClr val="A53010"/>
              </a:buClr>
              <a:buNone/>
            </a:pPr>
            <a:endParaRPr lang="en-US" sz="1700" dirty="0">
              <a:solidFill>
                <a:prstClr val="black">
                  <a:lumMod val="75000"/>
                  <a:lumOff val="25000"/>
                </a:prstClr>
              </a:solidFill>
            </a:endParaRPr>
          </a:p>
          <a:p>
            <a:pPr marL="0" lvl="0" indent="0">
              <a:buClr>
                <a:srgbClr val="A53010"/>
              </a:buClr>
              <a:buNone/>
            </a:pPr>
            <a:r>
              <a:rPr lang="en-US" sz="2400" dirty="0">
                <a:solidFill>
                  <a:prstClr val="black">
                    <a:lumMod val="75000"/>
                    <a:lumOff val="25000"/>
                  </a:prstClr>
                </a:solidFill>
              </a:rPr>
              <a:t>Let’s assume you’re about 60kg (132lb) and 1m tall, with your body weight evenly distributed. That means that a physicist would see you as a 60kg point-mass 1m above the ground when you’re standing up. ;)</a:t>
            </a:r>
          </a:p>
          <a:p>
            <a:pPr marL="0" lvl="0" indent="0">
              <a:buClr>
                <a:srgbClr val="A53010"/>
              </a:buClr>
              <a:buNone/>
            </a:pPr>
            <a:r>
              <a:rPr lang="en-US" sz="2400" dirty="0">
                <a:solidFill>
                  <a:prstClr val="black">
                    <a:lumMod val="75000"/>
                    <a:lumOff val="25000"/>
                  </a:prstClr>
                </a:solidFill>
              </a:rPr>
              <a:t>How quickly must you do “stand ups” (standing up from a full prone position) to recreate a 100W power bulb?</a:t>
            </a:r>
          </a:p>
          <a:p>
            <a:endParaRPr lang="en-US" dirty="0"/>
          </a:p>
        </p:txBody>
      </p:sp>
      <p:pic>
        <p:nvPicPr>
          <p:cNvPr id="4" name="Picture 5">
            <a:extLst>
              <a:ext uri="{FF2B5EF4-FFF2-40B4-BE49-F238E27FC236}">
                <a16:creationId xmlns:a16="http://schemas.microsoft.com/office/drawing/2014/main" id="{1355BDE4-C098-4D53-9912-16DF25BC3F0F}"/>
              </a:ext>
            </a:extLst>
          </p:cNvPr>
          <p:cNvPicPr>
            <a:picLocks noChangeAspect="1" noChangeArrowheads="1"/>
          </p:cNvPicPr>
          <p:nvPr/>
        </p:nvPicPr>
        <p:blipFill>
          <a:blip r:embed="rId2" cstate="print"/>
          <a:srcRect b="3432"/>
          <a:stretch>
            <a:fillRect/>
          </a:stretch>
        </p:blipFill>
        <p:spPr bwMode="auto">
          <a:xfrm>
            <a:off x="2209800" y="3657600"/>
            <a:ext cx="3567112" cy="2133600"/>
          </a:xfrm>
          <a:prstGeom prst="rect">
            <a:avLst/>
          </a:prstGeom>
          <a:noFill/>
          <a:ln w="9525">
            <a:noFill/>
            <a:miter lim="800000"/>
            <a:headEnd/>
            <a:tailEnd/>
          </a:ln>
        </p:spPr>
      </p:pic>
      <p:sp>
        <p:nvSpPr>
          <p:cNvPr id="5" name="Rectangle 4">
            <a:extLst>
              <a:ext uri="{FF2B5EF4-FFF2-40B4-BE49-F238E27FC236}">
                <a16:creationId xmlns:a16="http://schemas.microsoft.com/office/drawing/2014/main" id="{B4A70BD5-D8F0-44DE-A1EE-2A23A2D3ABE7}"/>
              </a:ext>
            </a:extLst>
          </p:cNvPr>
          <p:cNvSpPr/>
          <p:nvPr/>
        </p:nvSpPr>
        <p:spPr>
          <a:xfrm>
            <a:off x="2592925" y="5938937"/>
            <a:ext cx="6096000" cy="589905"/>
          </a:xfrm>
          <a:prstGeom prst="rect">
            <a:avLst/>
          </a:prstGeom>
        </p:spPr>
        <p:txBody>
          <a:bodyPr>
            <a:spAutoFit/>
          </a:bodyPr>
          <a:lstStyle/>
          <a:p>
            <a:pPr lvl="0">
              <a:spcBef>
                <a:spcPts val="1000"/>
              </a:spcBef>
              <a:buClr>
                <a:srgbClr val="A53010"/>
              </a:buClr>
            </a:pPr>
            <a:r>
              <a:rPr lang="en-US" sz="1200" dirty="0">
                <a:solidFill>
                  <a:prstClr val="black">
                    <a:lumMod val="75000"/>
                    <a:lumOff val="25000"/>
                  </a:prstClr>
                </a:solidFill>
              </a:rPr>
              <a:t>http://www.natures-desktop-hd.com/images/wallpapers/1680x1050/</a:t>
            </a:r>
          </a:p>
          <a:p>
            <a:pPr lvl="0">
              <a:spcBef>
                <a:spcPts val="1000"/>
              </a:spcBef>
              <a:buClr>
                <a:srgbClr val="A53010"/>
              </a:buClr>
            </a:pPr>
            <a:r>
              <a:rPr lang="en-US" sz="1200" dirty="0">
                <a:solidFill>
                  <a:prstClr val="black">
                    <a:lumMod val="75000"/>
                    <a:lumOff val="25000"/>
                  </a:prstClr>
                </a:solidFill>
              </a:rPr>
              <a:t>animals/pair-prairie-dogs.jpg</a:t>
            </a:r>
            <a:endParaRPr lang="en-US" dirty="0">
              <a:solidFill>
                <a:prstClr val="black">
                  <a:lumMod val="75000"/>
                  <a:lumOff val="25000"/>
                </a:prstClr>
              </a:solidFill>
            </a:endParaRPr>
          </a:p>
        </p:txBody>
      </p:sp>
    </p:spTree>
    <p:extLst>
      <p:ext uri="{BB962C8B-B14F-4D97-AF65-F5344CB8AC3E}">
        <p14:creationId xmlns:p14="http://schemas.microsoft.com/office/powerpoint/2010/main" val="299636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Example</a:t>
            </a:r>
          </a:p>
        </p:txBody>
      </p:sp>
      <p:sp>
        <p:nvSpPr>
          <p:cNvPr id="3" name="Content Placeholder 2"/>
          <p:cNvSpPr>
            <a:spLocks noGrp="1"/>
          </p:cNvSpPr>
          <p:nvPr>
            <p:ph idx="1"/>
          </p:nvPr>
        </p:nvSpPr>
        <p:spPr>
          <a:xfrm>
            <a:off x="1989478" y="1020764"/>
            <a:ext cx="8229600" cy="5562599"/>
          </a:xfrm>
        </p:spPr>
        <p:txBody>
          <a:bodyPr>
            <a:normAutofit fontScale="92500" lnSpcReduction="10000"/>
          </a:bodyPr>
          <a:lstStyle/>
          <a:p>
            <a:pPr marL="0" indent="0">
              <a:buNone/>
            </a:pPr>
            <a:endParaRPr lang="en-US" dirty="0"/>
          </a:p>
          <a:p>
            <a:pPr marL="0" indent="0">
              <a:buNone/>
            </a:pPr>
            <a:r>
              <a:rPr lang="en-US" dirty="0"/>
              <a:t>Let’s assume you’re about 60kg (132lb) and 1m tall, with your body weight evenly distributed. That means that a physicist would see you as a 60kg point-mass 1m above the ground when you’re standing up. ;)</a:t>
            </a:r>
          </a:p>
          <a:p>
            <a:pPr marL="0" indent="0">
              <a:buNone/>
            </a:pPr>
            <a:endParaRPr lang="en-US" dirty="0"/>
          </a:p>
          <a:p>
            <a:pPr marL="0" indent="0">
              <a:buNone/>
            </a:pPr>
            <a:r>
              <a:rPr lang="en-US" dirty="0"/>
              <a:t>How quickly must you do “stand ups” (standing up from a full prone position) to recreate a 100W power bulb?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r>
              <a:rPr lang="en-US" sz="1200" dirty="0"/>
              <a:t>http://www.natures-desktop-hd.com/images/wallpapers/1680x1050/</a:t>
            </a:r>
          </a:p>
          <a:p>
            <a:pPr marL="0" indent="0">
              <a:buNone/>
            </a:pPr>
            <a:r>
              <a:rPr lang="en-US" sz="1200" dirty="0"/>
              <a:t>animals/pair-prairie-dogs.jpg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8" name="Object 7"/>
          <p:cNvGraphicFramePr>
            <a:graphicFrameLocks noChangeAspect="1"/>
          </p:cNvGraphicFramePr>
          <p:nvPr/>
        </p:nvGraphicFramePr>
        <p:xfrm>
          <a:off x="7467600" y="3733800"/>
          <a:ext cx="2720866" cy="2768600"/>
        </p:xfrm>
        <a:graphic>
          <a:graphicData uri="http://schemas.openxmlformats.org/presentationml/2006/ole">
            <mc:AlternateContent xmlns:mc="http://schemas.openxmlformats.org/markup-compatibility/2006">
              <mc:Choice xmlns:v="urn:schemas-microsoft-com:vml" Requires="v">
                <p:oleObj name="Equation" r:id="rId2" imgW="1447560" imgH="1473120" progId="Equation.3">
                  <p:embed/>
                </p:oleObj>
              </mc:Choice>
              <mc:Fallback>
                <p:oleObj name="Equation" r:id="rId2" imgW="1447560" imgH="1473120" progId="Equation.3">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733800"/>
                        <a:ext cx="2720866"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13" name="Picture 5"/>
          <p:cNvPicPr>
            <a:picLocks noChangeAspect="1" noChangeArrowheads="1"/>
          </p:cNvPicPr>
          <p:nvPr/>
        </p:nvPicPr>
        <p:blipFill>
          <a:blip r:embed="rId4" cstate="print"/>
          <a:srcRect b="3432"/>
          <a:stretch>
            <a:fillRect/>
          </a:stretch>
        </p:blipFill>
        <p:spPr bwMode="auto">
          <a:xfrm>
            <a:off x="2209800" y="3657600"/>
            <a:ext cx="3567112" cy="2133600"/>
          </a:xfrm>
          <a:prstGeom prst="rect">
            <a:avLst/>
          </a:prstGeom>
          <a:noFill/>
          <a:ln w="9525">
            <a:noFill/>
            <a:miter lim="800000"/>
            <a:headEnd/>
            <a:tailEnd/>
          </a:ln>
        </p:spPr>
      </p:pic>
    </p:spTree>
    <p:extLst>
      <p:ext uri="{BB962C8B-B14F-4D97-AF65-F5344CB8AC3E}">
        <p14:creationId xmlns:p14="http://schemas.microsoft.com/office/powerpoint/2010/main" val="30117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1154123"/>
            <a:ext cx="8229600" cy="3970318"/>
          </a:xfrm>
          <a:prstGeom prst="rect">
            <a:avLst/>
          </a:prstGeom>
          <a:noFill/>
        </p:spPr>
        <p:txBody>
          <a:bodyPr wrap="square" rtlCol="0">
            <a:spAutoFit/>
          </a:bodyPr>
          <a:lstStyle/>
          <a:p>
            <a:r>
              <a:rPr lang="en-US" sz="2400" dirty="0">
                <a:solidFill>
                  <a:schemeClr val="accent2">
                    <a:lumMod val="50000"/>
                  </a:schemeClr>
                </a:solidFill>
              </a:rPr>
              <a:t>World energy use is about 500Quad/yr. Translate that into  Watts.</a:t>
            </a: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r>
              <a:rPr lang="en-US" dirty="0">
                <a:solidFill>
                  <a:schemeClr val="accent2">
                    <a:lumMod val="50000"/>
                  </a:schemeClr>
                </a:solidFill>
              </a:rPr>
              <a:t>Energy used = 500Q</a:t>
            </a:r>
          </a:p>
          <a:p>
            <a:r>
              <a:rPr lang="en-US" dirty="0">
                <a:solidFill>
                  <a:schemeClr val="accent2">
                    <a:lumMod val="50000"/>
                  </a:schemeClr>
                </a:solidFill>
              </a:rPr>
              <a:t>time = 1 yr</a:t>
            </a:r>
          </a:p>
          <a:p>
            <a:endParaRPr lang="en-US" sz="2400" dirty="0">
              <a:solidFill>
                <a:schemeClr val="bg2"/>
              </a:solidFill>
            </a:endParaRPr>
          </a:p>
          <a:p>
            <a:endParaRPr lang="en-US" sz="2400" dirty="0">
              <a:solidFill>
                <a:schemeClr val="bg2"/>
              </a:solidFill>
            </a:endParaRPr>
          </a:p>
        </p:txBody>
      </p:sp>
      <p:sp>
        <p:nvSpPr>
          <p:cNvPr id="2" name="Title 1"/>
          <p:cNvSpPr>
            <a:spLocks noGrp="1"/>
          </p:cNvSpPr>
          <p:nvPr>
            <p:ph type="title"/>
          </p:nvPr>
        </p:nvSpPr>
        <p:spPr/>
        <p:txBody>
          <a:bodyPr/>
          <a:lstStyle/>
          <a:p>
            <a:r>
              <a:rPr lang="en-US" dirty="0"/>
              <a:t>Worked example</a:t>
            </a:r>
          </a:p>
        </p:txBody>
      </p:sp>
      <p:sp>
        <p:nvSpPr>
          <p:cNvPr id="6" name="Content Placeholder 2"/>
          <p:cNvSpPr txBox="1">
            <a:spLocks/>
          </p:cNvSpPr>
          <p:nvPr/>
        </p:nvSpPr>
        <p:spPr bwMode="auto">
          <a:xfrm>
            <a:off x="1828800" y="533401"/>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defRPr/>
            </a:pPr>
            <a:endParaRPr lang="en-US" sz="1400" kern="0" dirty="0">
              <a:solidFill>
                <a:schemeClr val="accent1"/>
              </a:solidFill>
            </a:endParaRPr>
          </a:p>
        </p:txBody>
      </p:sp>
      <p:sp>
        <p:nvSpPr>
          <p:cNvPr id="8" name="Rectangle 7"/>
          <p:cNvSpPr/>
          <p:nvPr/>
        </p:nvSpPr>
        <p:spPr>
          <a:xfrm>
            <a:off x="1558771" y="5265719"/>
            <a:ext cx="8229600" cy="1415772"/>
          </a:xfrm>
          <a:prstGeom prst="rect">
            <a:avLst/>
          </a:prstGeom>
        </p:spPr>
        <p:txBody>
          <a:bodyPr wrap="square">
            <a:spAutoFit/>
          </a:bodyPr>
          <a:lstStyle/>
          <a:p>
            <a:r>
              <a:rPr lang="en-US" sz="2400" dirty="0">
                <a:solidFill>
                  <a:schemeClr val="accent2">
                    <a:lumMod val="50000"/>
                  </a:schemeClr>
                </a:solidFill>
              </a:rPr>
              <a:t>Coincidentally, the work “terra” means the Earth, while “</a:t>
            </a:r>
            <a:r>
              <a:rPr lang="en-US" sz="2400" dirty="0" err="1">
                <a:solidFill>
                  <a:schemeClr val="accent2">
                    <a:lumMod val="50000"/>
                  </a:schemeClr>
                </a:solidFill>
              </a:rPr>
              <a:t>tera</a:t>
            </a:r>
            <a:r>
              <a:rPr lang="en-US" sz="2400" dirty="0">
                <a:solidFill>
                  <a:schemeClr val="accent2">
                    <a:lumMod val="50000"/>
                  </a:schemeClr>
                </a:solidFill>
              </a:rPr>
              <a:t>” means a trillion. Handy way to remember the rough size of world power consumption.</a:t>
            </a:r>
          </a:p>
          <a:p>
            <a:r>
              <a:rPr lang="en-US" sz="1400" dirty="0">
                <a:solidFill>
                  <a:schemeClr val="accent2">
                    <a:lumMod val="50000"/>
                  </a:schemeClr>
                </a:solidFill>
              </a:rPr>
              <a:t>Image: </a:t>
            </a:r>
            <a:r>
              <a:rPr lang="en-US" sz="1400" dirty="0">
                <a:solidFill>
                  <a:schemeClr val="accent2">
                    <a:lumMod val="50000"/>
                  </a:schemeClr>
                </a:solidFill>
                <a:hlinkClick r:id="rId2"/>
              </a:rPr>
              <a:t>http://en.wikipedia.org/wiki/File:Rotating_earth_(large).gif</a:t>
            </a:r>
            <a:endParaRPr lang="en-US" sz="1400" dirty="0">
              <a:solidFill>
                <a:schemeClr val="accent2">
                  <a:lumMod val="50000"/>
                </a:schemeClr>
              </a:solidFill>
            </a:endParaRPr>
          </a:p>
        </p:txBody>
      </p:sp>
      <p:pic>
        <p:nvPicPr>
          <p:cNvPr id="47106" name="Picture 2" descr="http://upload.wikimedia.org/wikipedia/commons/2/2c/Rotating_earth_(large).gif"/>
          <p:cNvPicPr>
            <a:picLocks noChangeAspect="1" noChangeArrowheads="1" noCrop="1"/>
          </p:cNvPicPr>
          <p:nvPr/>
        </p:nvPicPr>
        <p:blipFill>
          <a:blip r:embed="rId3" cstate="print"/>
          <a:srcRect/>
          <a:stretch>
            <a:fillRect/>
          </a:stretch>
        </p:blipFill>
        <p:spPr bwMode="auto">
          <a:xfrm>
            <a:off x="2819400" y="2209800"/>
            <a:ext cx="1447800" cy="1447800"/>
          </a:xfrm>
          <a:prstGeom prst="rect">
            <a:avLst/>
          </a:prstGeom>
          <a:noFill/>
        </p:spPr>
      </p:pic>
      <p:graphicFrame>
        <p:nvGraphicFramePr>
          <p:cNvPr id="9" name="Object 8"/>
          <p:cNvGraphicFramePr>
            <a:graphicFrameLocks noChangeAspect="1"/>
          </p:cNvGraphicFramePr>
          <p:nvPr/>
        </p:nvGraphicFramePr>
        <p:xfrm>
          <a:off x="5410200" y="2133600"/>
          <a:ext cx="4827588" cy="2849562"/>
        </p:xfrm>
        <a:graphic>
          <a:graphicData uri="http://schemas.openxmlformats.org/presentationml/2006/ole">
            <mc:AlternateContent xmlns:mc="http://schemas.openxmlformats.org/markup-compatibility/2006">
              <mc:Choice xmlns:v="urn:schemas-microsoft-com:vml" Requires="v">
                <p:oleObj name="Equation" r:id="rId4" imgW="2323800" imgH="1371600" progId="Equation.3">
                  <p:embed/>
                </p:oleObj>
              </mc:Choice>
              <mc:Fallback>
                <p:oleObj name="Equation" r:id="rId4" imgW="2323800" imgH="1371600" progId="Equation.3">
                  <p:embed/>
                  <p:pic>
                    <p:nvPicPr>
                      <p:cNvPr id="9" name="Object 8"/>
                      <p:cNvPicPr>
                        <a:picLocks noChangeAspect="1" noChangeArrowheads="1"/>
                      </p:cNvPicPr>
                      <p:nvPr/>
                    </p:nvPicPr>
                    <p:blipFill>
                      <a:blip r:embed="rId5"/>
                      <a:srcRect/>
                      <a:stretch>
                        <a:fillRect/>
                      </a:stretch>
                    </p:blipFill>
                    <p:spPr bwMode="auto">
                      <a:xfrm>
                        <a:off x="5410200" y="2133600"/>
                        <a:ext cx="4827588" cy="284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75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2F1E-0B3A-4D83-B76E-6367618B479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769AED0-66B3-4DB0-928F-3F01E38A665B}"/>
              </a:ext>
            </a:extLst>
          </p:cNvPr>
          <p:cNvSpPr>
            <a:spLocks noGrp="1"/>
          </p:cNvSpPr>
          <p:nvPr>
            <p:ph idx="1"/>
          </p:nvPr>
        </p:nvSpPr>
        <p:spPr>
          <a:xfrm>
            <a:off x="1070805" y="1605093"/>
            <a:ext cx="5489386" cy="3777622"/>
          </a:xfrm>
        </p:spPr>
        <p:txBody>
          <a:bodyPr/>
          <a:lstStyle/>
          <a:p>
            <a:pPr marL="0" lvl="0" indent="0">
              <a:buClr>
                <a:srgbClr val="A53010"/>
              </a:buClr>
              <a:buNone/>
            </a:pPr>
            <a:r>
              <a:rPr lang="en-US" sz="2400" dirty="0">
                <a:solidFill>
                  <a:prstClr val="black">
                    <a:lumMod val="75000"/>
                    <a:lumOff val="25000"/>
                  </a:prstClr>
                </a:solidFill>
              </a:rPr>
              <a:t>The NOVA laser at Lawrence Livermore National Lab is capable of producing 100TW laser pulses. </a:t>
            </a:r>
          </a:p>
          <a:p>
            <a:pPr lvl="0">
              <a:buClr>
                <a:srgbClr val="A53010"/>
              </a:buClr>
              <a:buFont typeface="+mj-lt"/>
              <a:buAutoNum type="alphaLcParenR"/>
            </a:pPr>
            <a:r>
              <a:rPr lang="en-US" sz="2400" dirty="0">
                <a:solidFill>
                  <a:prstClr val="black">
                    <a:lumMod val="75000"/>
                    <a:lumOff val="25000"/>
                  </a:prstClr>
                </a:solidFill>
              </a:rPr>
              <a:t>How is that even possible?</a:t>
            </a:r>
          </a:p>
          <a:p>
            <a:pPr lvl="0">
              <a:buClr>
                <a:srgbClr val="A53010"/>
              </a:buClr>
              <a:buFont typeface="+mj-lt"/>
              <a:buAutoNum type="alphaLcParenR"/>
            </a:pPr>
            <a:r>
              <a:rPr lang="en-US" sz="2400" dirty="0">
                <a:solidFill>
                  <a:prstClr val="black">
                    <a:lumMod val="75000"/>
                    <a:lumOff val="25000"/>
                  </a:prstClr>
                </a:solidFill>
              </a:rPr>
              <a:t>These are 600J laser pulses. What is the duration of each?</a:t>
            </a:r>
          </a:p>
          <a:p>
            <a:pPr marL="0" lvl="0" indent="0">
              <a:buClr>
                <a:srgbClr val="A53010"/>
              </a:buClr>
              <a:buNone/>
            </a:pPr>
            <a:endParaRPr lang="en-US" dirty="0">
              <a:solidFill>
                <a:prstClr val="black">
                  <a:lumMod val="75000"/>
                  <a:lumOff val="25000"/>
                </a:prstClr>
              </a:solidFill>
            </a:endParaRPr>
          </a:p>
          <a:p>
            <a:pPr lvl="0">
              <a:buClr>
                <a:srgbClr val="A53010"/>
              </a:buClr>
              <a:buFont typeface="+mj-lt"/>
              <a:buAutoNum type="alphaLcParenR"/>
            </a:pPr>
            <a:endParaRPr lang="en-US" sz="900" dirty="0">
              <a:solidFill>
                <a:prstClr val="black">
                  <a:lumMod val="75000"/>
                  <a:lumOff val="25000"/>
                </a:prstClr>
              </a:solidFill>
            </a:endParaRPr>
          </a:p>
          <a:p>
            <a:endParaRPr lang="en-US" dirty="0"/>
          </a:p>
        </p:txBody>
      </p:sp>
      <p:pic>
        <p:nvPicPr>
          <p:cNvPr id="4" name="Picture 2" descr="http://www.fusion-eur.org/fusion_cd/pictures/page33_2.jpg">
            <a:extLst>
              <a:ext uri="{FF2B5EF4-FFF2-40B4-BE49-F238E27FC236}">
                <a16:creationId xmlns:a16="http://schemas.microsoft.com/office/drawing/2014/main" id="{836195B2-EE7A-47A9-889D-351A839FB794}"/>
              </a:ext>
            </a:extLst>
          </p:cNvPr>
          <p:cNvPicPr>
            <a:picLocks noChangeAspect="1" noChangeArrowheads="1"/>
          </p:cNvPicPr>
          <p:nvPr/>
        </p:nvPicPr>
        <p:blipFill>
          <a:blip r:embed="rId2" cstate="print"/>
          <a:srcRect/>
          <a:stretch>
            <a:fillRect/>
          </a:stretch>
        </p:blipFill>
        <p:spPr bwMode="auto">
          <a:xfrm>
            <a:off x="7277100" y="4038600"/>
            <a:ext cx="3390900" cy="2552700"/>
          </a:xfrm>
          <a:prstGeom prst="rect">
            <a:avLst/>
          </a:prstGeom>
          <a:noFill/>
        </p:spPr>
      </p:pic>
      <p:pic>
        <p:nvPicPr>
          <p:cNvPr id="5" name="Picture 2" descr="File:Nova laser repairs.jpg">
            <a:extLst>
              <a:ext uri="{FF2B5EF4-FFF2-40B4-BE49-F238E27FC236}">
                <a16:creationId xmlns:a16="http://schemas.microsoft.com/office/drawing/2014/main" id="{10BCD104-6FAE-48B3-8CCC-8EE97B324660}"/>
              </a:ext>
            </a:extLst>
          </p:cNvPr>
          <p:cNvPicPr>
            <a:picLocks noChangeAspect="1" noChangeArrowheads="1"/>
          </p:cNvPicPr>
          <p:nvPr/>
        </p:nvPicPr>
        <p:blipFill>
          <a:blip r:embed="rId3" cstate="print"/>
          <a:srcRect/>
          <a:stretch>
            <a:fillRect/>
          </a:stretch>
        </p:blipFill>
        <p:spPr bwMode="auto">
          <a:xfrm>
            <a:off x="8176422" y="160692"/>
            <a:ext cx="2755392" cy="3657600"/>
          </a:xfrm>
          <a:prstGeom prst="rect">
            <a:avLst/>
          </a:prstGeom>
          <a:noFill/>
        </p:spPr>
      </p:pic>
    </p:spTree>
    <p:extLst>
      <p:ext uri="{BB962C8B-B14F-4D97-AF65-F5344CB8AC3E}">
        <p14:creationId xmlns:p14="http://schemas.microsoft.com/office/powerpoint/2010/main" val="422621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EC66-7858-4C8A-8F06-25FAE1083533}"/>
              </a:ext>
            </a:extLst>
          </p:cNvPr>
          <p:cNvSpPr>
            <a:spLocks noGrp="1"/>
          </p:cNvSpPr>
          <p:nvPr>
            <p:ph type="title"/>
          </p:nvPr>
        </p:nvSpPr>
        <p:spPr/>
        <p:txBody>
          <a:bodyPr/>
          <a:lstStyle/>
          <a:p>
            <a:r>
              <a:rPr lang="en-US" dirty="0"/>
              <a:t>Energy and Work</a:t>
            </a:r>
            <a:endParaRPr lang="en-IN" dirty="0"/>
          </a:p>
        </p:txBody>
      </p:sp>
      <p:graphicFrame>
        <p:nvGraphicFramePr>
          <p:cNvPr id="5" name="Content Placeholder 3">
            <a:extLst>
              <a:ext uri="{FF2B5EF4-FFF2-40B4-BE49-F238E27FC236}">
                <a16:creationId xmlns:a16="http://schemas.microsoft.com/office/drawing/2014/main" id="{795085D4-448F-4E97-84F3-4024D13997F5}"/>
              </a:ext>
            </a:extLst>
          </p:cNvPr>
          <p:cNvGraphicFramePr>
            <a:graphicFrameLocks noGrp="1"/>
          </p:cNvGraphicFramePr>
          <p:nvPr>
            <p:ph sz="half" idx="1"/>
          </p:nvPr>
        </p:nvGraphicFramePr>
        <p:xfrm>
          <a:off x="474662" y="1825625"/>
          <a:ext cx="11242676" cy="3657601"/>
        </p:xfrm>
        <a:graphic>
          <a:graphicData uri="http://schemas.openxmlformats.org/drawingml/2006/table">
            <a:tbl>
              <a:tblPr firstRow="1" bandRow="1">
                <a:tableStyleId>{69C7853C-536D-4A76-A0AE-DD22124D55A5}</a:tableStyleId>
              </a:tblPr>
              <a:tblGrid>
                <a:gridCol w="2810669">
                  <a:extLst>
                    <a:ext uri="{9D8B030D-6E8A-4147-A177-3AD203B41FA5}">
                      <a16:colId xmlns:a16="http://schemas.microsoft.com/office/drawing/2014/main" val="20000"/>
                    </a:ext>
                  </a:extLst>
                </a:gridCol>
                <a:gridCol w="2810669">
                  <a:extLst>
                    <a:ext uri="{9D8B030D-6E8A-4147-A177-3AD203B41FA5}">
                      <a16:colId xmlns:a16="http://schemas.microsoft.com/office/drawing/2014/main" val="20001"/>
                    </a:ext>
                  </a:extLst>
                </a:gridCol>
                <a:gridCol w="2397188">
                  <a:extLst>
                    <a:ext uri="{9D8B030D-6E8A-4147-A177-3AD203B41FA5}">
                      <a16:colId xmlns:a16="http://schemas.microsoft.com/office/drawing/2014/main" val="20002"/>
                    </a:ext>
                  </a:extLst>
                </a:gridCol>
                <a:gridCol w="3224150">
                  <a:extLst>
                    <a:ext uri="{9D8B030D-6E8A-4147-A177-3AD203B41FA5}">
                      <a16:colId xmlns:a16="http://schemas.microsoft.com/office/drawing/2014/main" val="20003"/>
                    </a:ext>
                  </a:extLst>
                </a:gridCol>
              </a:tblGrid>
              <a:tr h="520267">
                <a:tc>
                  <a:txBody>
                    <a:bodyPr/>
                    <a:lstStyle/>
                    <a:p>
                      <a:pPr algn="l"/>
                      <a:r>
                        <a:rPr lang="en-US" sz="2000" b="1" dirty="0">
                          <a:solidFill>
                            <a:srgbClr val="000000"/>
                          </a:solidFill>
                        </a:rPr>
                        <a:t>Quantity</a:t>
                      </a:r>
                      <a:r>
                        <a:rPr lang="en-US" sz="2000" b="1" baseline="0" dirty="0">
                          <a:solidFill>
                            <a:srgbClr val="000000"/>
                          </a:solidFill>
                        </a:rPr>
                        <a:t> </a:t>
                      </a:r>
                      <a:endParaRPr lang="en-US" sz="2000" b="1" dirty="0">
                        <a:solidFill>
                          <a:srgbClr val="000000"/>
                        </a:solidFill>
                      </a:endParaRPr>
                    </a:p>
                  </a:txBody>
                  <a:tcPr/>
                </a:tc>
                <a:tc>
                  <a:txBody>
                    <a:bodyPr/>
                    <a:lstStyle/>
                    <a:p>
                      <a:pPr algn="l"/>
                      <a:r>
                        <a:rPr lang="en-US" sz="2000" b="1" dirty="0">
                          <a:solidFill>
                            <a:srgbClr val="000000"/>
                          </a:solidFill>
                        </a:rPr>
                        <a:t>SI</a:t>
                      </a:r>
                    </a:p>
                  </a:txBody>
                  <a:tcPr/>
                </a:tc>
                <a:tc>
                  <a:txBody>
                    <a:bodyPr/>
                    <a:lstStyle/>
                    <a:p>
                      <a:pPr algn="l"/>
                      <a:r>
                        <a:rPr lang="en-US" sz="2000" b="1" dirty="0">
                          <a:solidFill>
                            <a:srgbClr val="000000"/>
                          </a:solidFill>
                        </a:rPr>
                        <a:t>English</a:t>
                      </a:r>
                    </a:p>
                  </a:txBody>
                  <a:tcPr/>
                </a:tc>
                <a:tc>
                  <a:txBody>
                    <a:bodyPr/>
                    <a:lstStyle/>
                    <a:p>
                      <a:pPr algn="l"/>
                      <a:r>
                        <a:rPr lang="en-US" sz="2000" b="1" dirty="0">
                          <a:solidFill>
                            <a:srgbClr val="000000"/>
                          </a:solidFill>
                        </a:rPr>
                        <a:t>Conversions</a:t>
                      </a:r>
                    </a:p>
                  </a:txBody>
                  <a:tcPr/>
                </a:tc>
                <a:extLst>
                  <a:ext uri="{0D108BD9-81ED-4DB2-BD59-A6C34878D82A}">
                    <a16:rowId xmlns:a16="http://schemas.microsoft.com/office/drawing/2014/main" val="10000"/>
                  </a:ext>
                </a:extLst>
              </a:tr>
              <a:tr h="927372">
                <a:tc>
                  <a:txBody>
                    <a:bodyPr/>
                    <a:lstStyle/>
                    <a:p>
                      <a:r>
                        <a:rPr lang="en-US" dirty="0">
                          <a:solidFill>
                            <a:srgbClr val="000000"/>
                          </a:solidFill>
                        </a:rPr>
                        <a:t>Velocity</a:t>
                      </a:r>
                    </a:p>
                  </a:txBody>
                  <a:tcPr/>
                </a:tc>
                <a:tc>
                  <a:txBody>
                    <a:bodyPr/>
                    <a:lstStyle/>
                    <a:p>
                      <a:r>
                        <a:rPr lang="en-US" dirty="0">
                          <a:solidFill>
                            <a:srgbClr val="000000"/>
                          </a:solidFill>
                        </a:rPr>
                        <a:t>m/s</a:t>
                      </a:r>
                    </a:p>
                  </a:txBody>
                  <a:tcPr/>
                </a:tc>
                <a:tc>
                  <a:txBody>
                    <a:bodyPr/>
                    <a:lstStyle/>
                    <a:p>
                      <a:r>
                        <a:rPr lang="en-US" dirty="0">
                          <a:solidFill>
                            <a:srgbClr val="000000"/>
                          </a:solidFill>
                        </a:rPr>
                        <a:t>ft/s</a:t>
                      </a:r>
                    </a:p>
                  </a:txBody>
                  <a:tcPr/>
                </a:tc>
                <a:tc>
                  <a:txBody>
                    <a:bodyPr/>
                    <a:lstStyle/>
                    <a:p>
                      <a:r>
                        <a:rPr lang="pt-BR" dirty="0">
                          <a:solidFill>
                            <a:srgbClr val="000000"/>
                          </a:solidFill>
                        </a:rPr>
                        <a:t>1 ft/s =</a:t>
                      </a:r>
                      <a:r>
                        <a:rPr lang="pt-BR" baseline="0" dirty="0">
                          <a:solidFill>
                            <a:srgbClr val="000000"/>
                          </a:solidFill>
                        </a:rPr>
                        <a:t> </a:t>
                      </a:r>
                      <a:r>
                        <a:rPr lang="pt-BR" dirty="0">
                          <a:solidFill>
                            <a:srgbClr val="000000"/>
                          </a:solidFill>
                        </a:rPr>
                        <a:t>0.305 m/s</a:t>
                      </a:r>
                    </a:p>
                    <a:p>
                      <a:r>
                        <a:rPr lang="pt-BR" dirty="0">
                          <a:solidFill>
                            <a:srgbClr val="000000"/>
                          </a:solidFill>
                        </a:rPr>
                        <a:t>1 mph =</a:t>
                      </a:r>
                      <a:r>
                        <a:rPr lang="pt-BR" baseline="0" dirty="0">
                          <a:solidFill>
                            <a:srgbClr val="000000"/>
                          </a:solidFill>
                        </a:rPr>
                        <a:t> </a:t>
                      </a:r>
                      <a:r>
                        <a:rPr lang="pt-BR" dirty="0">
                          <a:solidFill>
                            <a:srgbClr val="000000"/>
                          </a:solidFill>
                        </a:rPr>
                        <a:t>0.447 m/s</a:t>
                      </a:r>
                    </a:p>
                    <a:p>
                      <a:r>
                        <a:rPr lang="pt-BR" dirty="0">
                          <a:solidFill>
                            <a:srgbClr val="000000"/>
                          </a:solidFill>
                        </a:rPr>
                        <a:t>1 km/h =</a:t>
                      </a:r>
                      <a:r>
                        <a:rPr lang="pt-BR" baseline="0" dirty="0">
                          <a:solidFill>
                            <a:srgbClr val="000000"/>
                          </a:solidFill>
                        </a:rPr>
                        <a:t> </a:t>
                      </a:r>
                      <a:r>
                        <a:rPr lang="pt-BR" dirty="0">
                          <a:solidFill>
                            <a:srgbClr val="000000"/>
                          </a:solidFill>
                        </a:rPr>
                        <a:t>0.28 m/s</a:t>
                      </a:r>
                      <a:endParaRPr lang="en-US" dirty="0">
                        <a:solidFill>
                          <a:srgbClr val="000000"/>
                        </a:solidFill>
                      </a:endParaRPr>
                    </a:p>
                  </a:txBody>
                  <a:tcPr/>
                </a:tc>
                <a:extLst>
                  <a:ext uri="{0D108BD9-81ED-4DB2-BD59-A6C34878D82A}">
                    <a16:rowId xmlns:a16="http://schemas.microsoft.com/office/drawing/2014/main" val="10001"/>
                  </a:ext>
                </a:extLst>
              </a:tr>
              <a:tr h="649161">
                <a:tc>
                  <a:txBody>
                    <a:bodyPr/>
                    <a:lstStyle/>
                    <a:p>
                      <a:r>
                        <a:rPr lang="en-US" dirty="0">
                          <a:solidFill>
                            <a:srgbClr val="000000"/>
                          </a:solidFill>
                        </a:rPr>
                        <a:t>Acceleration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mn-lt"/>
                          <a:ea typeface="+mn-ea"/>
                          <a:cs typeface="+mn-cs"/>
                        </a:rPr>
                        <a:t>m/s</a:t>
                      </a:r>
                      <a:r>
                        <a:rPr lang="en-US" sz="1800" kern="1200" baseline="30000" dirty="0">
                          <a:solidFill>
                            <a:srgbClr val="000000"/>
                          </a:solidFill>
                          <a:latin typeface="+mn-lt"/>
                          <a:ea typeface="+mn-ea"/>
                          <a:cs typeface="+mn-cs"/>
                        </a:rPr>
                        <a:t>2</a:t>
                      </a:r>
                      <a:endParaRPr lang="en-US" sz="1800" kern="1200" dirty="0">
                        <a:solidFill>
                          <a:srgbClr val="000000"/>
                        </a:solidFill>
                        <a:latin typeface="+mn-lt"/>
                        <a:ea typeface="+mn-ea"/>
                        <a:cs typeface="+mn-cs"/>
                      </a:endParaRPr>
                    </a:p>
                    <a:p>
                      <a:endParaRPr lang="en-US"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latin typeface="+mn-lt"/>
                          <a:ea typeface="+mn-ea"/>
                          <a:cs typeface="+mn-cs"/>
                        </a:rPr>
                        <a:t>ft/s</a:t>
                      </a:r>
                      <a:r>
                        <a:rPr lang="en-US" sz="1800" kern="1200" baseline="30000" dirty="0">
                          <a:solidFill>
                            <a:srgbClr val="000000"/>
                          </a:solidFill>
                          <a:latin typeface="+mn-lt"/>
                          <a:ea typeface="+mn-ea"/>
                          <a:cs typeface="+mn-cs"/>
                        </a:rPr>
                        <a:t>2</a:t>
                      </a:r>
                      <a:endParaRPr lang="en-US" sz="1800" kern="1200" dirty="0">
                        <a:solidFill>
                          <a:srgbClr val="000000"/>
                        </a:solidFill>
                        <a:latin typeface="+mn-lt"/>
                        <a:ea typeface="+mn-ea"/>
                        <a:cs typeface="+mn-cs"/>
                      </a:endParaRPr>
                    </a:p>
                    <a:p>
                      <a:endParaRPr lang="en-US"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1 </a:t>
                      </a:r>
                      <a:r>
                        <a:rPr lang="en-US" sz="1800" kern="1200" dirty="0">
                          <a:solidFill>
                            <a:srgbClr val="000000"/>
                          </a:solidFill>
                          <a:latin typeface="+mn-lt"/>
                          <a:ea typeface="+mn-ea"/>
                          <a:cs typeface="+mn-cs"/>
                        </a:rPr>
                        <a:t>ft/s</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 = 0.305 </a:t>
                      </a:r>
                      <a:r>
                        <a:rPr lang="en-US" sz="1800" kern="1200" dirty="0">
                          <a:solidFill>
                            <a:srgbClr val="000000"/>
                          </a:solidFill>
                          <a:latin typeface="+mn-lt"/>
                          <a:ea typeface="+mn-ea"/>
                          <a:cs typeface="+mn-cs"/>
                        </a:rPr>
                        <a:t>m/s</a:t>
                      </a:r>
                      <a:r>
                        <a:rPr lang="en-US" sz="1800" kern="1200" baseline="30000" dirty="0">
                          <a:solidFill>
                            <a:srgbClr val="000000"/>
                          </a:solidFill>
                          <a:latin typeface="+mn-lt"/>
                          <a:ea typeface="+mn-ea"/>
                          <a:cs typeface="+mn-cs"/>
                        </a:rPr>
                        <a:t>2</a:t>
                      </a:r>
                      <a:endParaRPr lang="en-US" sz="1800" kern="1200" dirty="0">
                        <a:solidFill>
                          <a:srgbClr val="000000"/>
                        </a:solidFill>
                        <a:latin typeface="+mn-lt"/>
                        <a:ea typeface="+mn-ea"/>
                        <a:cs typeface="+mn-cs"/>
                      </a:endParaRPr>
                    </a:p>
                  </a:txBody>
                  <a:tcPr/>
                </a:tc>
                <a:extLst>
                  <a:ext uri="{0D108BD9-81ED-4DB2-BD59-A6C34878D82A}">
                    <a16:rowId xmlns:a16="http://schemas.microsoft.com/office/drawing/2014/main" val="10002"/>
                  </a:ext>
                </a:extLst>
              </a:tr>
              <a:tr h="520267">
                <a:tc>
                  <a:txBody>
                    <a:bodyPr/>
                    <a:lstStyle/>
                    <a:p>
                      <a:r>
                        <a:rPr lang="en-US" dirty="0">
                          <a:solidFill>
                            <a:srgbClr val="000000"/>
                          </a:solidFill>
                        </a:rPr>
                        <a:t>Force</a:t>
                      </a:r>
                    </a:p>
                  </a:txBody>
                  <a:tcPr/>
                </a:tc>
                <a:tc>
                  <a:txBody>
                    <a:bodyPr/>
                    <a:lstStyle/>
                    <a:p>
                      <a:r>
                        <a:rPr lang="en-US" dirty="0">
                          <a:solidFill>
                            <a:srgbClr val="000000"/>
                          </a:solidFill>
                        </a:rPr>
                        <a:t>Newton (N)</a:t>
                      </a:r>
                    </a:p>
                  </a:txBody>
                  <a:tcPr/>
                </a:tc>
                <a:tc>
                  <a:txBody>
                    <a:bodyPr/>
                    <a:lstStyle/>
                    <a:p>
                      <a:r>
                        <a:rPr lang="en-US" dirty="0">
                          <a:solidFill>
                            <a:srgbClr val="000000"/>
                          </a:solidFill>
                        </a:rPr>
                        <a:t>lb</a:t>
                      </a:r>
                    </a:p>
                  </a:txBody>
                  <a:tcPr/>
                </a:tc>
                <a:tc>
                  <a:txBody>
                    <a:bodyPr/>
                    <a:lstStyle/>
                    <a:p>
                      <a:r>
                        <a:rPr lang="en-US" dirty="0">
                          <a:solidFill>
                            <a:srgbClr val="000000"/>
                          </a:solidFill>
                        </a:rPr>
                        <a:t>1 lb = 4.45</a:t>
                      </a:r>
                      <a:r>
                        <a:rPr lang="en-US" baseline="0" dirty="0">
                          <a:solidFill>
                            <a:srgbClr val="000000"/>
                          </a:solidFill>
                        </a:rPr>
                        <a:t> N</a:t>
                      </a:r>
                      <a:endParaRPr lang="en-US" dirty="0">
                        <a:solidFill>
                          <a:srgbClr val="000000"/>
                        </a:solidFill>
                      </a:endParaRPr>
                    </a:p>
                  </a:txBody>
                  <a:tcPr/>
                </a:tc>
                <a:extLst>
                  <a:ext uri="{0D108BD9-81ED-4DB2-BD59-A6C34878D82A}">
                    <a16:rowId xmlns:a16="http://schemas.microsoft.com/office/drawing/2014/main" val="10003"/>
                  </a:ext>
                </a:extLst>
              </a:tr>
              <a:tr h="520267">
                <a:tc>
                  <a:txBody>
                    <a:bodyPr/>
                    <a:lstStyle/>
                    <a:p>
                      <a:r>
                        <a:rPr lang="en-US" dirty="0">
                          <a:solidFill>
                            <a:srgbClr val="000000"/>
                          </a:solidFill>
                        </a:rPr>
                        <a:t>Energy</a:t>
                      </a:r>
                    </a:p>
                  </a:txBody>
                  <a:tcPr/>
                </a:tc>
                <a:tc>
                  <a:txBody>
                    <a:bodyPr/>
                    <a:lstStyle/>
                    <a:p>
                      <a:r>
                        <a:rPr lang="en-US" dirty="0">
                          <a:solidFill>
                            <a:srgbClr val="000000"/>
                          </a:solidFill>
                        </a:rPr>
                        <a:t>joule (J)</a:t>
                      </a:r>
                    </a:p>
                  </a:txBody>
                  <a:tcPr/>
                </a:tc>
                <a:tc>
                  <a:txBody>
                    <a:bodyPr/>
                    <a:lstStyle/>
                    <a:p>
                      <a:r>
                        <a:rPr lang="en-US" dirty="0">
                          <a:solidFill>
                            <a:srgbClr val="000000"/>
                          </a:solidFill>
                        </a:rPr>
                        <a:t>ft-lb</a:t>
                      </a:r>
                    </a:p>
                  </a:txBody>
                  <a:tcPr/>
                </a:tc>
                <a:tc>
                  <a:txBody>
                    <a:bodyPr/>
                    <a:lstStyle/>
                    <a:p>
                      <a:r>
                        <a:rPr lang="en-US" dirty="0">
                          <a:solidFill>
                            <a:srgbClr val="000000"/>
                          </a:solidFill>
                        </a:rPr>
                        <a:t>1 ft-lb</a:t>
                      </a:r>
                      <a:r>
                        <a:rPr lang="en-US" baseline="0" dirty="0">
                          <a:solidFill>
                            <a:srgbClr val="000000"/>
                          </a:solidFill>
                        </a:rPr>
                        <a:t> =</a:t>
                      </a:r>
                      <a:r>
                        <a:rPr lang="en-US" dirty="0">
                          <a:solidFill>
                            <a:srgbClr val="000000"/>
                          </a:solidFill>
                        </a:rPr>
                        <a:t> 1.356 J</a:t>
                      </a:r>
                    </a:p>
                  </a:txBody>
                  <a:tcPr/>
                </a:tc>
                <a:extLst>
                  <a:ext uri="{0D108BD9-81ED-4DB2-BD59-A6C34878D82A}">
                    <a16:rowId xmlns:a16="http://schemas.microsoft.com/office/drawing/2014/main" val="10004"/>
                  </a:ext>
                </a:extLst>
              </a:tr>
              <a:tr h="520267">
                <a:tc>
                  <a:txBody>
                    <a:bodyPr/>
                    <a:lstStyle/>
                    <a:p>
                      <a:r>
                        <a:rPr lang="en-US" dirty="0">
                          <a:solidFill>
                            <a:srgbClr val="000000"/>
                          </a:solidFill>
                        </a:rPr>
                        <a:t>Power</a:t>
                      </a:r>
                    </a:p>
                  </a:txBody>
                  <a:tcPr/>
                </a:tc>
                <a:tc>
                  <a:txBody>
                    <a:bodyPr/>
                    <a:lstStyle/>
                    <a:p>
                      <a:r>
                        <a:rPr lang="en-US" dirty="0">
                          <a:solidFill>
                            <a:srgbClr val="000000"/>
                          </a:solidFill>
                        </a:rPr>
                        <a:t>watt (W)</a:t>
                      </a:r>
                    </a:p>
                  </a:txBody>
                  <a:tcPr/>
                </a:tc>
                <a:tc>
                  <a:txBody>
                    <a:bodyPr/>
                    <a:lstStyle/>
                    <a:p>
                      <a:r>
                        <a:rPr lang="en-US" dirty="0">
                          <a:solidFill>
                            <a:srgbClr val="000000"/>
                          </a:solidFill>
                        </a:rPr>
                        <a:t>ft-lb/s, hp</a:t>
                      </a:r>
                    </a:p>
                  </a:txBody>
                  <a:tcPr/>
                </a:tc>
                <a:tc>
                  <a:txBody>
                    <a:bodyPr/>
                    <a:lstStyle/>
                    <a:p>
                      <a:r>
                        <a:rPr lang="pl-PL" dirty="0">
                          <a:solidFill>
                            <a:srgbClr val="000000"/>
                          </a:solidFill>
                        </a:rPr>
                        <a:t>550 ft-lb/s </a:t>
                      </a:r>
                      <a:r>
                        <a:rPr lang="en-US" dirty="0">
                          <a:solidFill>
                            <a:srgbClr val="000000"/>
                          </a:solidFill>
                        </a:rPr>
                        <a:t>=</a:t>
                      </a:r>
                      <a:r>
                        <a:rPr lang="pl-PL" dirty="0">
                          <a:solidFill>
                            <a:srgbClr val="000000"/>
                          </a:solidFill>
                        </a:rPr>
                        <a:t> 1 hp </a:t>
                      </a:r>
                      <a:r>
                        <a:rPr lang="en-US" dirty="0">
                          <a:solidFill>
                            <a:srgbClr val="000000"/>
                          </a:solidFill>
                        </a:rPr>
                        <a:t>=</a:t>
                      </a:r>
                      <a:r>
                        <a:rPr lang="pl-PL" dirty="0">
                          <a:solidFill>
                            <a:srgbClr val="000000"/>
                          </a:solidFill>
                        </a:rPr>
                        <a:t> 746 W</a:t>
                      </a:r>
                      <a:endParaRPr lang="en-US" dirty="0">
                        <a:solidFill>
                          <a:srgbClr val="000000"/>
                        </a:solidFill>
                      </a:endParaRPr>
                    </a:p>
                  </a:txBody>
                  <a:tcPr/>
                </a:tc>
                <a:extLst>
                  <a:ext uri="{0D108BD9-81ED-4DB2-BD59-A6C34878D82A}">
                    <a16:rowId xmlns:a16="http://schemas.microsoft.com/office/drawing/2014/main" val="10005"/>
                  </a:ext>
                </a:extLst>
              </a:tr>
            </a:tbl>
          </a:graphicData>
        </a:graphic>
      </p:graphicFrame>
      <p:sp>
        <p:nvSpPr>
          <p:cNvPr id="4" name="Table 2">
            <a:extLst>
              <a:ext uri="{FF2B5EF4-FFF2-40B4-BE49-F238E27FC236}">
                <a16:creationId xmlns:a16="http://schemas.microsoft.com/office/drawing/2014/main" id="{14A6FB89-D5D5-422B-815C-B5A828EF804B}"/>
              </a:ext>
            </a:extLst>
          </p:cNvPr>
          <p:cNvSpPr>
            <a:spLocks noGrp="1"/>
          </p:cNvSpPr>
          <p:nvPr>
            <p:ph sz="half" idx="2"/>
          </p:nvPr>
        </p:nvSpPr>
        <p:spPr>
          <a:xfrm>
            <a:off x="4724400" y="5618158"/>
            <a:ext cx="2743200" cy="365760"/>
          </a:xfrm>
        </p:spPr>
        <p:txBody>
          <a:bodyPr>
            <a:normAutofit lnSpcReduction="10000"/>
          </a:bodyPr>
          <a:lstStyle/>
          <a:p>
            <a:pPr marL="0" indent="0">
              <a:buNone/>
            </a:pPr>
            <a:r>
              <a:rPr lang="en-US" sz="2000" dirty="0"/>
              <a:t>Units In Mechanics</a:t>
            </a:r>
          </a:p>
        </p:txBody>
      </p:sp>
    </p:spTree>
    <p:extLst>
      <p:ext uri="{BB962C8B-B14F-4D97-AF65-F5344CB8AC3E}">
        <p14:creationId xmlns:p14="http://schemas.microsoft.com/office/powerpoint/2010/main" val="172724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Worked exercise</a:t>
            </a:r>
          </a:p>
        </p:txBody>
      </p:sp>
      <p:sp>
        <p:nvSpPr>
          <p:cNvPr id="3" name="Content Placeholder 2"/>
          <p:cNvSpPr>
            <a:spLocks noGrp="1"/>
          </p:cNvSpPr>
          <p:nvPr>
            <p:ph idx="1"/>
          </p:nvPr>
        </p:nvSpPr>
        <p:spPr>
          <a:xfrm>
            <a:off x="837875" y="1058462"/>
            <a:ext cx="6983835" cy="4525963"/>
          </a:xfrm>
        </p:spPr>
        <p:txBody>
          <a:bodyPr/>
          <a:lstStyle/>
          <a:p>
            <a:pPr marL="0" indent="0">
              <a:buNone/>
            </a:pPr>
            <a:r>
              <a:rPr lang="en-US" dirty="0"/>
              <a:t>The NOVA laser at Lawrence Livermore National Lab is capable of producing 100TW laser pulses. </a:t>
            </a:r>
          </a:p>
          <a:p>
            <a:pPr>
              <a:buFont typeface="+mj-lt"/>
              <a:buAutoNum type="alphaLcParenR"/>
            </a:pPr>
            <a:r>
              <a:rPr lang="en-US" dirty="0"/>
              <a:t>How is that even possible?</a:t>
            </a:r>
            <a:endParaRPr lang="en-US" sz="900" dirty="0"/>
          </a:p>
          <a:p>
            <a:pPr marL="457200" indent="-914400">
              <a:buNone/>
            </a:pPr>
            <a:r>
              <a:rPr lang="en-US" sz="900" dirty="0"/>
              <a:t>	</a:t>
            </a:r>
            <a:r>
              <a:rPr lang="en-US" dirty="0"/>
              <a:t>These are extremely short pulses, punctuated by a lot of P=0W in between, so the average power usage is a LOT less than the Earth’s total power consumption. </a:t>
            </a:r>
            <a:endParaRPr lang="en-US" sz="900" dirty="0"/>
          </a:p>
          <a:p>
            <a:pPr>
              <a:buFont typeface="+mj-lt"/>
              <a:buAutoNum type="alphaLcParenR" startAt="2"/>
            </a:pPr>
            <a:endParaRPr lang="en-US" sz="900" dirty="0"/>
          </a:p>
          <a:p>
            <a:pPr>
              <a:buFont typeface="+mj-lt"/>
              <a:buAutoNum type="alphaLcParenR" startAt="2"/>
            </a:pPr>
            <a:r>
              <a:rPr lang="en-US" dirty="0"/>
              <a:t>These are 600J laser pulses. What is the duration of each?</a:t>
            </a:r>
          </a:p>
        </p:txBody>
      </p:sp>
      <p:pic>
        <p:nvPicPr>
          <p:cNvPr id="6" name="Picture 2" descr="http://www.fusion-eur.org/fusion_cd/pictures/page33_2.jpg"/>
          <p:cNvPicPr>
            <a:picLocks noChangeAspect="1" noChangeArrowheads="1"/>
          </p:cNvPicPr>
          <p:nvPr/>
        </p:nvPicPr>
        <p:blipFill>
          <a:blip r:embed="rId2" cstate="print"/>
          <a:srcRect/>
          <a:stretch>
            <a:fillRect/>
          </a:stretch>
        </p:blipFill>
        <p:spPr bwMode="auto">
          <a:xfrm>
            <a:off x="7277100" y="4038600"/>
            <a:ext cx="3390900" cy="2552700"/>
          </a:xfrm>
          <a:prstGeom prst="rect">
            <a:avLst/>
          </a:prstGeom>
          <a:noFill/>
        </p:spPr>
      </p:pic>
      <p:pic>
        <p:nvPicPr>
          <p:cNvPr id="7" name="Picture 5" descr="F:\current classes\Energy\In Class Lectures\Lecture Notes\LN 2010\PDFs\Phys105-10 Lecture #5_Page_6.jpg"/>
          <p:cNvPicPr>
            <a:picLocks noChangeAspect="1" noChangeArrowheads="1"/>
          </p:cNvPicPr>
          <p:nvPr/>
        </p:nvPicPr>
        <p:blipFill>
          <a:blip r:embed="rId3" cstate="print">
            <a:extLst>
              <a:ext uri="{28A0092B-C50C-407E-A947-70E740481C1C}">
                <a14:useLocalDpi xmlns:a14="http://schemas.microsoft.com/office/drawing/2010/main" val="0"/>
              </a:ext>
            </a:extLst>
          </a:blip>
          <a:srcRect l="56513" t="7278" r="4241" b="87870"/>
          <a:stretch>
            <a:fillRect/>
          </a:stretch>
        </p:blipFill>
        <p:spPr bwMode="auto">
          <a:xfrm>
            <a:off x="5050807" y="3787183"/>
            <a:ext cx="1905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Nova laser repairs.jpg"/>
          <p:cNvPicPr>
            <a:picLocks noChangeAspect="1" noChangeArrowheads="1"/>
          </p:cNvPicPr>
          <p:nvPr/>
        </p:nvPicPr>
        <p:blipFill>
          <a:blip r:embed="rId4" cstate="print"/>
          <a:srcRect/>
          <a:stretch>
            <a:fillRect/>
          </a:stretch>
        </p:blipFill>
        <p:spPr bwMode="auto">
          <a:xfrm>
            <a:off x="8176422" y="160692"/>
            <a:ext cx="2755392" cy="3657600"/>
          </a:xfrm>
          <a:prstGeom prst="rect">
            <a:avLst/>
          </a:prstGeom>
          <a:noFill/>
        </p:spPr>
      </p:pic>
      <p:sp>
        <p:nvSpPr>
          <p:cNvPr id="9" name="TextBox 8"/>
          <p:cNvSpPr txBox="1"/>
          <p:nvPr/>
        </p:nvSpPr>
        <p:spPr>
          <a:xfrm>
            <a:off x="1752600" y="5622525"/>
            <a:ext cx="5715000" cy="1015663"/>
          </a:xfrm>
          <a:prstGeom prst="rect">
            <a:avLst/>
          </a:prstGeom>
          <a:noFill/>
        </p:spPr>
        <p:txBody>
          <a:bodyPr wrap="square" rtlCol="0">
            <a:spAutoFit/>
          </a:bodyPr>
          <a:lstStyle/>
          <a:p>
            <a:r>
              <a:rPr lang="en-US" sz="1200" dirty="0">
                <a:solidFill>
                  <a:schemeClr val="accent2">
                    <a:lumMod val="50000"/>
                  </a:schemeClr>
                </a:solidFill>
              </a:rPr>
              <a:t>Image: http://www.fusion-eur.org/fusion_cd/</a:t>
            </a:r>
          </a:p>
          <a:p>
            <a:r>
              <a:rPr lang="en-US" sz="1200" dirty="0">
                <a:solidFill>
                  <a:schemeClr val="accent2">
                    <a:lumMod val="50000"/>
                  </a:schemeClr>
                </a:solidFill>
              </a:rPr>
              <a:t>pictures/page33_2.jpg. Accessed 9/1/11, http://upload.</a:t>
            </a:r>
          </a:p>
          <a:p>
            <a:r>
              <a:rPr lang="en-US" sz="1200" dirty="0">
                <a:solidFill>
                  <a:schemeClr val="accent2">
                    <a:lumMod val="50000"/>
                  </a:schemeClr>
                </a:solidFill>
              </a:rPr>
              <a:t>wikimedia.org/</a:t>
            </a:r>
            <a:r>
              <a:rPr lang="en-US" sz="1200" dirty="0" err="1">
                <a:solidFill>
                  <a:schemeClr val="accent2">
                    <a:lumMod val="50000"/>
                  </a:schemeClr>
                </a:solidFill>
              </a:rPr>
              <a:t>wikipedia</a:t>
            </a:r>
            <a:r>
              <a:rPr lang="en-US" sz="1200" dirty="0">
                <a:solidFill>
                  <a:schemeClr val="accent2">
                    <a:lumMod val="50000"/>
                  </a:schemeClr>
                </a:solidFill>
              </a:rPr>
              <a:t>/commons/thumb/</a:t>
            </a:r>
          </a:p>
          <a:p>
            <a:r>
              <a:rPr lang="en-US" sz="1200" dirty="0">
                <a:solidFill>
                  <a:schemeClr val="accent2">
                    <a:lumMod val="50000"/>
                  </a:schemeClr>
                </a:solidFill>
              </a:rPr>
              <a:t>8/81/Nova_laser_repairs.jpg/452px-Nova_laser_repairs.jpg. </a:t>
            </a:r>
          </a:p>
          <a:p>
            <a:r>
              <a:rPr lang="en-US" sz="1200" dirty="0">
                <a:solidFill>
                  <a:schemeClr val="accent2">
                    <a:lumMod val="50000"/>
                  </a:schemeClr>
                </a:solidFill>
              </a:rPr>
              <a:t>http://skullsinthestars.files.wordpress.com/2007/12/disturbance2.gif?w=640. </a:t>
            </a:r>
          </a:p>
        </p:txBody>
      </p:sp>
      <p:graphicFrame>
        <p:nvGraphicFramePr>
          <p:cNvPr id="11" name="Object 10"/>
          <p:cNvGraphicFramePr>
            <a:graphicFrameLocks noChangeAspect="1"/>
          </p:cNvGraphicFramePr>
          <p:nvPr>
            <p:extLst>
              <p:ext uri="{D42A27DB-BD31-4B8C-83A1-F6EECF244321}">
                <p14:modId xmlns:p14="http://schemas.microsoft.com/office/powerpoint/2010/main" val="3590103121"/>
              </p:ext>
            </p:extLst>
          </p:nvPr>
        </p:nvGraphicFramePr>
        <p:xfrm>
          <a:off x="4329793" y="4083645"/>
          <a:ext cx="2947307" cy="1447800"/>
        </p:xfrm>
        <a:graphic>
          <a:graphicData uri="http://schemas.openxmlformats.org/presentationml/2006/ole">
            <mc:AlternateContent xmlns:mc="http://schemas.openxmlformats.org/markup-compatibility/2006">
              <mc:Choice xmlns:v="urn:schemas-microsoft-com:vml" Requires="v">
                <p:oleObj name="Equation" r:id="rId5" imgW="2171520" imgH="1066680" progId="Equation.3">
                  <p:embed/>
                </p:oleObj>
              </mc:Choice>
              <mc:Fallback>
                <p:oleObj name="Equation" r:id="rId5" imgW="2171520" imgH="1066680" progId="Equation.3">
                  <p:embed/>
                  <p:pic>
                    <p:nvPicPr>
                      <p:cNvPr id="1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793" y="4083645"/>
                        <a:ext cx="2947307"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59" name="Picture 3"/>
          <p:cNvPicPr>
            <a:picLocks noChangeAspect="1" noChangeArrowheads="1"/>
          </p:cNvPicPr>
          <p:nvPr/>
        </p:nvPicPr>
        <p:blipFill>
          <a:blip r:embed="rId7" cstate="print"/>
          <a:srcRect/>
          <a:stretch>
            <a:fillRect/>
          </a:stretch>
        </p:blipFill>
        <p:spPr bwMode="auto">
          <a:xfrm>
            <a:off x="1752600" y="4411984"/>
            <a:ext cx="1981200" cy="1165001"/>
          </a:xfrm>
          <a:prstGeom prst="rect">
            <a:avLst/>
          </a:prstGeom>
          <a:noFill/>
          <a:ln w="9525">
            <a:noFill/>
            <a:miter lim="800000"/>
            <a:headEnd/>
            <a:tailEnd/>
          </a:ln>
        </p:spPr>
      </p:pic>
    </p:spTree>
    <p:extLst>
      <p:ext uri="{BB962C8B-B14F-4D97-AF65-F5344CB8AC3E}">
        <p14:creationId xmlns:p14="http://schemas.microsoft.com/office/powerpoint/2010/main" val="26103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B761-C37A-47F3-9FA7-09D5EE331D2C}"/>
              </a:ext>
            </a:extLst>
          </p:cNvPr>
          <p:cNvSpPr>
            <a:spLocks noGrp="1"/>
          </p:cNvSpPr>
          <p:nvPr>
            <p:ph type="title"/>
          </p:nvPr>
        </p:nvSpPr>
        <p:spPr/>
        <p:txBody>
          <a:bodyPr/>
          <a:lstStyle/>
          <a:p>
            <a:r>
              <a:rPr lang="en-US" dirty="0">
                <a:solidFill>
                  <a:prstClr val="black">
                    <a:lumMod val="85000"/>
                    <a:lumOff val="15000"/>
                  </a:prstClr>
                </a:solidFill>
              </a:rPr>
              <a:t>Example</a:t>
            </a:r>
            <a:endParaRPr lang="en-US" dirty="0"/>
          </a:p>
        </p:txBody>
      </p:sp>
      <p:sp>
        <p:nvSpPr>
          <p:cNvPr id="3" name="Content Placeholder 2">
            <a:extLst>
              <a:ext uri="{FF2B5EF4-FFF2-40B4-BE49-F238E27FC236}">
                <a16:creationId xmlns:a16="http://schemas.microsoft.com/office/drawing/2014/main" id="{7C2E4FAE-EF98-4735-90AE-3DCD1816DAE7}"/>
              </a:ext>
            </a:extLst>
          </p:cNvPr>
          <p:cNvSpPr>
            <a:spLocks noGrp="1"/>
          </p:cNvSpPr>
          <p:nvPr>
            <p:ph idx="1"/>
          </p:nvPr>
        </p:nvSpPr>
        <p:spPr/>
        <p:txBody>
          <a:bodyPr/>
          <a:lstStyle/>
          <a:p>
            <a:pPr lvl="0" defTabSz="914400" fontAlgn="base">
              <a:spcBef>
                <a:spcPct val="20000"/>
              </a:spcBef>
              <a:spcAft>
                <a:spcPct val="0"/>
              </a:spcAft>
              <a:buClrTx/>
              <a:buFont typeface="Arial" panose="020B0604020202020204" pitchFamily="34" charset="0"/>
              <a:buChar char="•"/>
              <a:defRPr/>
            </a:pPr>
            <a:r>
              <a:rPr lang="en-US" sz="2800" kern="0" dirty="0">
                <a:solidFill>
                  <a:srgbClr val="DE7E18">
                    <a:lumMod val="50000"/>
                  </a:srgbClr>
                </a:solidFill>
              </a:rPr>
              <a:t>A 345hp Corvette delivers how many Watts of power?</a:t>
            </a:r>
          </a:p>
          <a:p>
            <a:pPr lvl="0" defTabSz="914400" fontAlgn="base">
              <a:spcBef>
                <a:spcPct val="20000"/>
              </a:spcBef>
              <a:spcAft>
                <a:spcPct val="0"/>
              </a:spcAft>
              <a:buClrTx/>
              <a:buFont typeface="Arial" panose="020B0604020202020204" pitchFamily="34" charset="0"/>
              <a:buChar char="•"/>
              <a:defRPr/>
            </a:pPr>
            <a:r>
              <a:rPr lang="en-US" sz="2800" kern="0" dirty="0">
                <a:solidFill>
                  <a:srgbClr val="DE7E18">
                    <a:lumMod val="50000"/>
                  </a:srgbClr>
                </a:solidFill>
              </a:rPr>
              <a:t>A 110hp Ford Escort?</a:t>
            </a:r>
          </a:p>
          <a:p>
            <a:endParaRPr lang="en-US" dirty="0"/>
          </a:p>
        </p:txBody>
      </p:sp>
    </p:spTree>
    <p:extLst>
      <p:ext uri="{BB962C8B-B14F-4D97-AF65-F5344CB8AC3E}">
        <p14:creationId xmlns:p14="http://schemas.microsoft.com/office/powerpoint/2010/main" val="1050568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ardbs.com/images/chevrolet-corvette-17.jpg"/>
          <p:cNvPicPr>
            <a:picLocks noChangeAspect="1" noChangeArrowheads="1"/>
          </p:cNvPicPr>
          <p:nvPr/>
        </p:nvPicPr>
        <p:blipFill>
          <a:blip r:embed="rId2" cstate="print">
            <a:lum bright="53000" contrast="-51000"/>
          </a:blip>
          <a:srcRect b="11667"/>
          <a:stretch>
            <a:fillRect/>
          </a:stretch>
        </p:blipFill>
        <p:spPr bwMode="auto">
          <a:xfrm>
            <a:off x="4267200" y="1905000"/>
            <a:ext cx="6096000" cy="4038600"/>
          </a:xfrm>
          <a:prstGeom prst="rect">
            <a:avLst/>
          </a:prstGeom>
          <a:noFill/>
        </p:spPr>
      </p:pic>
      <p:sp>
        <p:nvSpPr>
          <p:cNvPr id="2" name="Title 1"/>
          <p:cNvSpPr>
            <a:spLocks noGrp="1"/>
          </p:cNvSpPr>
          <p:nvPr>
            <p:ph type="title"/>
          </p:nvPr>
        </p:nvSpPr>
        <p:spPr>
          <a:xfrm>
            <a:off x="1981200" y="274638"/>
            <a:ext cx="8229600" cy="563562"/>
          </a:xfrm>
        </p:spPr>
        <p:txBody>
          <a:bodyPr>
            <a:normAutofit fontScale="90000"/>
          </a:bodyPr>
          <a:lstStyle/>
          <a:p>
            <a:r>
              <a:rPr lang="en-US" dirty="0"/>
              <a:t>Worked examples</a:t>
            </a:r>
          </a:p>
        </p:txBody>
      </p:sp>
      <p:sp>
        <p:nvSpPr>
          <p:cNvPr id="6" name="Content Placeholder 2"/>
          <p:cNvSpPr txBox="1">
            <a:spLocks/>
          </p:cNvSpPr>
          <p:nvPr/>
        </p:nvSpPr>
        <p:spPr bwMode="auto">
          <a:xfrm>
            <a:off x="1275127" y="1295401"/>
            <a:ext cx="8935673"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spcBef>
                <a:spcPct val="20000"/>
              </a:spcBef>
              <a:spcAft>
                <a:spcPct val="0"/>
              </a:spcAft>
              <a:buFont typeface="Arial" panose="020B0604020202020204" pitchFamily="34" charset="0"/>
              <a:buChar char="•"/>
              <a:defRPr/>
            </a:pPr>
            <a:r>
              <a:rPr lang="en-US" sz="2000" kern="0" dirty="0">
                <a:solidFill>
                  <a:schemeClr val="accent2">
                    <a:lumMod val="50000"/>
                  </a:schemeClr>
                </a:solidFill>
              </a:rPr>
              <a:t>A 345hp Corvette delivers how many Watts of power?</a:t>
            </a:r>
          </a:p>
          <a:p>
            <a:pPr marL="342900" indent="-342900" defTabSz="914400" fontAlgn="base">
              <a:spcBef>
                <a:spcPct val="20000"/>
              </a:spcBef>
              <a:spcAft>
                <a:spcPct val="0"/>
              </a:spcAft>
              <a:buFont typeface="Arial" panose="020B0604020202020204" pitchFamily="34" charset="0"/>
              <a:buChar char="•"/>
              <a:defRPr/>
            </a:pPr>
            <a:r>
              <a:rPr lang="en-US" sz="2000" kern="0" dirty="0">
                <a:solidFill>
                  <a:schemeClr val="accent2">
                    <a:lumMod val="50000"/>
                  </a:schemeClr>
                </a:solidFill>
              </a:rPr>
              <a:t>A 110hp Ford Escort?</a:t>
            </a:r>
          </a:p>
          <a:p>
            <a:pPr marL="342900" indent="-342900" defTabSz="914400" fontAlgn="base">
              <a:spcBef>
                <a:spcPct val="20000"/>
              </a:spcBef>
              <a:spcAft>
                <a:spcPct val="0"/>
              </a:spcAft>
              <a:defRPr/>
            </a:pPr>
            <a:endParaRPr lang="en-US" sz="2000" kern="0" dirty="0">
              <a:solidFill>
                <a:schemeClr val="accent2">
                  <a:lumMod val="50000"/>
                </a:schemeClr>
              </a:solidFill>
            </a:endParaRPr>
          </a:p>
          <a:p>
            <a:pPr marL="342900" indent="-342900" defTabSz="914400" fontAlgn="base">
              <a:spcBef>
                <a:spcPct val="20000"/>
              </a:spcBef>
              <a:spcAft>
                <a:spcPct val="0"/>
              </a:spcAft>
              <a:defRPr/>
            </a:pPr>
            <a:r>
              <a:rPr lang="en-US" sz="2000" kern="0" dirty="0">
                <a:solidFill>
                  <a:schemeClr val="accent2">
                    <a:lumMod val="50000"/>
                  </a:schemeClr>
                </a:solidFill>
              </a:rPr>
              <a:t>	(These are just unit conversion exercises. Since 1hp = 746W, the answers are</a:t>
            </a:r>
          </a:p>
          <a:p>
            <a:pPr marL="342900" indent="-342900" defTabSz="914400" fontAlgn="base">
              <a:spcBef>
                <a:spcPct val="20000"/>
              </a:spcBef>
              <a:spcAft>
                <a:spcPct val="0"/>
              </a:spcAft>
              <a:defRPr/>
            </a:pPr>
            <a:r>
              <a:rPr lang="en-US" sz="2000" kern="0" dirty="0">
                <a:solidFill>
                  <a:schemeClr val="accent2">
                    <a:lumMod val="50000"/>
                  </a:schemeClr>
                </a:solidFill>
              </a:rPr>
              <a:t>	Corvette: 345hp = 260kW</a:t>
            </a:r>
          </a:p>
          <a:p>
            <a:pPr marL="342900" indent="-342900" defTabSz="914400" fontAlgn="base">
              <a:spcBef>
                <a:spcPct val="20000"/>
              </a:spcBef>
              <a:spcAft>
                <a:spcPct val="0"/>
              </a:spcAft>
              <a:defRPr/>
            </a:pPr>
            <a:r>
              <a:rPr lang="en-US" sz="2000" kern="0" dirty="0">
                <a:solidFill>
                  <a:schemeClr val="accent2">
                    <a:lumMod val="50000"/>
                  </a:schemeClr>
                </a:solidFill>
              </a:rPr>
              <a:t>	Escort:     110hp = 82kW.)</a:t>
            </a:r>
          </a:p>
          <a:p>
            <a:pPr marL="342900" indent="-342900" defTabSz="914400" fontAlgn="base">
              <a:spcBef>
                <a:spcPct val="20000"/>
              </a:spcBef>
              <a:spcAft>
                <a:spcPct val="0"/>
              </a:spcAft>
              <a:defRPr/>
            </a:pPr>
            <a:endParaRPr lang="en-US" sz="2000" kern="0" dirty="0">
              <a:solidFill>
                <a:schemeClr val="accent2">
                  <a:lumMod val="50000"/>
                </a:schemeClr>
              </a:solidFill>
            </a:endParaRPr>
          </a:p>
          <a:p>
            <a:pPr defTabSz="914400" fontAlgn="base">
              <a:spcBef>
                <a:spcPct val="20000"/>
              </a:spcBef>
              <a:spcAft>
                <a:spcPct val="0"/>
              </a:spcAft>
              <a:defRPr/>
            </a:pPr>
            <a:r>
              <a:rPr lang="en-US" sz="2000" kern="0" dirty="0">
                <a:solidFill>
                  <a:schemeClr val="accent2">
                    <a:lumMod val="50000"/>
                  </a:schemeClr>
                </a:solidFill>
              </a:rPr>
              <a:t>How long would a 100W light bulb need to burn to equal the amount of energy spent in your daily half-hour commute to work in your Escort?</a:t>
            </a:r>
          </a:p>
          <a:p>
            <a:pPr defTabSz="914400" fontAlgn="base">
              <a:spcBef>
                <a:spcPct val="20000"/>
              </a:spcBef>
              <a:spcAft>
                <a:spcPct val="0"/>
              </a:spcAft>
              <a:defRPr/>
            </a:pPr>
            <a:endParaRPr lang="en-US" sz="2000" kern="0" dirty="0">
              <a:solidFill>
                <a:schemeClr val="accent2">
                  <a:lumMod val="50000"/>
                </a:schemeClr>
              </a:solidFill>
            </a:endParaRPr>
          </a:p>
          <a:p>
            <a:pPr defTabSz="914400" fontAlgn="base">
              <a:spcBef>
                <a:spcPct val="20000"/>
              </a:spcBef>
              <a:spcAft>
                <a:spcPct val="0"/>
              </a:spcAft>
              <a:defRPr/>
            </a:pPr>
            <a:r>
              <a:rPr lang="en-US" sz="2000" kern="0" dirty="0">
                <a:solidFill>
                  <a:schemeClr val="accent2">
                    <a:lumMod val="50000"/>
                  </a:schemeClr>
                </a:solidFill>
              </a:rPr>
              <a:t>The car burns E=Pt = 82kW(0.5hr) = 41kW</a:t>
            </a:r>
            <a:r>
              <a:rPr lang="en-US" sz="2000" kern="0" baseline="30000" dirty="0">
                <a:solidFill>
                  <a:schemeClr val="accent2">
                    <a:lumMod val="50000"/>
                  </a:schemeClr>
                </a:solidFill>
              </a:rPr>
              <a:t>.</a:t>
            </a:r>
            <a:r>
              <a:rPr lang="en-US" sz="2000" kern="0" dirty="0">
                <a:solidFill>
                  <a:schemeClr val="accent2">
                    <a:lumMod val="50000"/>
                  </a:schemeClr>
                </a:solidFill>
              </a:rPr>
              <a:t>hr of energy, so a 100W = 0.1kW bulb needs to burn for 410 hours (16 days)! </a:t>
            </a:r>
          </a:p>
          <a:p>
            <a:pPr marL="342900" indent="-342900" defTabSz="914400" fontAlgn="base">
              <a:spcBef>
                <a:spcPct val="20000"/>
              </a:spcBef>
              <a:spcAft>
                <a:spcPct val="0"/>
              </a:spcAft>
              <a:defRPr/>
            </a:pPr>
            <a:endParaRPr lang="en-US" sz="2400" kern="0" dirty="0">
              <a:solidFill>
                <a:schemeClr val="accent2">
                  <a:lumMod val="50000"/>
                </a:schemeClr>
              </a:solidFill>
            </a:endParaRPr>
          </a:p>
          <a:p>
            <a:pPr marL="342900" indent="-342900">
              <a:spcBef>
                <a:spcPct val="20000"/>
              </a:spcBef>
              <a:defRPr/>
            </a:pPr>
            <a:r>
              <a:rPr lang="en-US" sz="1400" kern="0" dirty="0">
                <a:solidFill>
                  <a:schemeClr val="accent2">
                    <a:lumMod val="50000"/>
                  </a:schemeClr>
                </a:solidFill>
              </a:rPr>
              <a:t>Image: http://www.cardbs.com/images/chevrolet-corvette-17.jpg</a:t>
            </a:r>
          </a:p>
        </p:txBody>
      </p:sp>
    </p:spTree>
    <p:extLst>
      <p:ext uri="{BB962C8B-B14F-4D97-AF65-F5344CB8AC3E}">
        <p14:creationId xmlns:p14="http://schemas.microsoft.com/office/powerpoint/2010/main" val="15443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Capita Energy and Power Use</a:t>
            </a:r>
          </a:p>
        </p:txBody>
      </p:sp>
      <p:sp>
        <p:nvSpPr>
          <p:cNvPr id="3" name="Content Placeholder 2"/>
          <p:cNvSpPr>
            <a:spLocks noGrp="1"/>
          </p:cNvSpPr>
          <p:nvPr>
            <p:ph idx="1"/>
          </p:nvPr>
        </p:nvSpPr>
        <p:spPr>
          <a:xfrm>
            <a:off x="1619075" y="2133600"/>
            <a:ext cx="9885537" cy="3777622"/>
          </a:xfrm>
        </p:spPr>
        <p:txBody>
          <a:bodyPr>
            <a:noAutofit/>
          </a:bodyPr>
          <a:lstStyle/>
          <a:p>
            <a:pPr>
              <a:spcBef>
                <a:spcPts val="500"/>
              </a:spcBef>
              <a:spcAft>
                <a:spcPts val="500"/>
              </a:spcAft>
            </a:pPr>
            <a:r>
              <a:rPr lang="en-US" sz="2400" dirty="0"/>
              <a:t>The average power expended per person in the United States is about 10 kW.</a:t>
            </a:r>
          </a:p>
          <a:p>
            <a:pPr>
              <a:spcBef>
                <a:spcPts val="500"/>
              </a:spcBef>
              <a:spcAft>
                <a:spcPts val="500"/>
              </a:spcAft>
            </a:pPr>
            <a:r>
              <a:rPr lang="en-US" sz="2400" dirty="0"/>
              <a:t>The annual energy consumption in the United States is about 98×10</a:t>
            </a:r>
            <a:r>
              <a:rPr lang="en-US" sz="2400" baseline="30000" dirty="0"/>
              <a:t>15</a:t>
            </a:r>
            <a:r>
              <a:rPr lang="en-US" sz="2400" dirty="0"/>
              <a:t> Btu/year = 103×10</a:t>
            </a:r>
            <a:r>
              <a:rPr lang="en-US" sz="2400" baseline="30000" dirty="0"/>
              <a:t>18</a:t>
            </a:r>
            <a:r>
              <a:rPr lang="en-US" sz="2400" dirty="0"/>
              <a:t> joules/year.</a:t>
            </a:r>
          </a:p>
          <a:p>
            <a:pPr>
              <a:spcBef>
                <a:spcPts val="500"/>
              </a:spcBef>
              <a:spcAft>
                <a:spcPts val="500"/>
              </a:spcAft>
            </a:pPr>
            <a:r>
              <a:rPr lang="en-US" sz="2400" dirty="0"/>
              <a:t>The United States has one of the world’s highest energy consumption per capita and one of the highest standards of living.</a:t>
            </a:r>
          </a:p>
          <a:p>
            <a:pPr>
              <a:spcBef>
                <a:spcPts val="500"/>
              </a:spcBef>
              <a:spcAft>
                <a:spcPts val="500"/>
              </a:spcAft>
            </a:pPr>
            <a:r>
              <a:rPr lang="en-US" sz="2400" dirty="0"/>
              <a:t>In most countries, higher living standards, as measured by GDP per capita, are matched by higher energy consumption per capita.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432A-0F6E-4199-8E89-B000F68908F9}"/>
              </a:ext>
            </a:extLst>
          </p:cNvPr>
          <p:cNvSpPr>
            <a:spLocks noGrp="1"/>
          </p:cNvSpPr>
          <p:nvPr>
            <p:ph type="title"/>
          </p:nvPr>
        </p:nvSpPr>
        <p:spPr/>
        <p:txBody>
          <a:bodyPr/>
          <a:lstStyle/>
          <a:p>
            <a:r>
              <a:rPr lang="en-US" dirty="0"/>
              <a:t>Per Capita Energy and Power Use</a:t>
            </a:r>
            <a:endParaRPr lang="en-IN" dirty="0"/>
          </a:p>
        </p:txBody>
      </p:sp>
      <p:pic>
        <p:nvPicPr>
          <p:cNvPr id="5" name="Picture 2" descr="A graph compares the 2020 energy use per capita versus G D P per capita for various countries. The graph is plotted between Energy use per person versus G D P per capita, 2020. The horizontal axis is labeled G D P per capita and ranges from 1,000 dollars to 100,000 dollars with marks at 2,000 dollars, 5,000 dollars, 10,000 dollars, 20,000 dollars, and 50,000 dollars in between. The vertical axis shows per capita energy consumption and ranges from 500 kilowatt hour to 100,000 kilowatt hour with marks at 1,000 kilowatt hour, 2,000 kilowatt hour, 5,000 kilowatt hour, 10,000 kilowatt hour, 20,000 kilowatt hour, and 50,000 kilowatt hour in between. The approximate data in the graph are as follows: Pakistan (4,900 dollars, 4,800 kilowatt hour); Philippines (8,000 dollars, 4,800 kilowatt hour); Tajikistan (3,500 dollars, 8,000 kilowatt hour); Indonesia (11,000 dollars, 8,000 kilowatt hour); Vietnam (8,500 dollars, 12,000 kilowatt hour); Laos (8,000 dollars, 20,500 kilowatt hour); Turkey (30,000 dollars, 20,000 kilowatt hour); Iran (12,500 dollars, 36,000 kilowatt hour); Japan (40,000 dollars, 35,000 kilowatt hour); Macao (More than 100,000 dollars, 20,300 kilowatt hour); United Arab Emirates (65,000 dollars, More than 100,000 kilowatt hour); Qatar (80,000 dollars, More than 100,000 kilowatt hour).">
            <a:extLst>
              <a:ext uri="{FF2B5EF4-FFF2-40B4-BE49-F238E27FC236}">
                <a16:creationId xmlns:a16="http://schemas.microsoft.com/office/drawing/2014/main" id="{977CA051-83E7-4BFC-85A5-C25B926563EB}"/>
              </a:ext>
            </a:extLst>
          </p:cNvPr>
          <p:cNvPicPr>
            <a:picLocks noGrp="1" noChangeAspect="1" noChangeArrowheads="1"/>
          </p:cNvPicPr>
          <p:nvPr>
            <p:ph sz="half" idx="1"/>
          </p:nvPr>
        </p:nvPicPr>
        <p:blipFill>
          <a:blip r:embed="rId3"/>
          <a:srcRect/>
          <a:stretch>
            <a:fillRect/>
          </a:stretch>
        </p:blipFill>
        <p:spPr bwMode="auto">
          <a:xfrm>
            <a:off x="3559117" y="1485230"/>
            <a:ext cx="5543550" cy="4148798"/>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2829355B-EC6B-42D8-8E0E-212087DFB614}"/>
              </a:ext>
            </a:extLst>
          </p:cNvPr>
          <p:cNvSpPr>
            <a:spLocks noGrp="1"/>
          </p:cNvSpPr>
          <p:nvPr>
            <p:ph sz="half" idx="2"/>
          </p:nvPr>
        </p:nvSpPr>
        <p:spPr>
          <a:xfrm>
            <a:off x="476843" y="5634028"/>
            <a:ext cx="11241915" cy="365760"/>
          </a:xfrm>
        </p:spPr>
        <p:txBody>
          <a:bodyPr>
            <a:normAutofit lnSpcReduction="10000"/>
          </a:bodyPr>
          <a:lstStyle/>
          <a:p>
            <a:pPr marL="0" indent="0">
              <a:buNone/>
            </a:pPr>
            <a:r>
              <a:rPr lang="en-US" sz="2000" dirty="0"/>
              <a:t>Comparison of 2021 energy use per capita versus GDP per capita for various countries.</a:t>
            </a:r>
          </a:p>
        </p:txBody>
      </p:sp>
    </p:spTree>
    <p:extLst>
      <p:ext uri="{BB962C8B-B14F-4D97-AF65-F5344CB8AC3E}">
        <p14:creationId xmlns:p14="http://schemas.microsoft.com/office/powerpoint/2010/main" val="2307101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Capita Energy and Power Use</a:t>
            </a:r>
          </a:p>
        </p:txBody>
      </p:sp>
      <p:sp>
        <p:nvSpPr>
          <p:cNvPr id="3" name="Content Placeholder 2"/>
          <p:cNvSpPr>
            <a:spLocks noGrp="1"/>
          </p:cNvSpPr>
          <p:nvPr>
            <p:ph idx="1"/>
          </p:nvPr>
        </p:nvSpPr>
        <p:spPr>
          <a:xfrm>
            <a:off x="1750313" y="1772873"/>
            <a:ext cx="9516102" cy="3777622"/>
          </a:xfrm>
        </p:spPr>
        <p:txBody>
          <a:bodyPr>
            <a:noAutofit/>
          </a:bodyPr>
          <a:lstStyle/>
          <a:p>
            <a:pPr lvl="0"/>
            <a:r>
              <a:rPr lang="en-US" sz="2400" dirty="0"/>
              <a:t>The average power consumption per person is about 4 kW for Switzerland and Japan, countries with approximately the same standard of living as the United States.</a:t>
            </a:r>
          </a:p>
          <a:p>
            <a:pPr lvl="0"/>
            <a:r>
              <a:rPr lang="en-US" sz="2400" dirty="0"/>
              <a:t>The power consumption per capita in India is about 0.84 kW.</a:t>
            </a:r>
          </a:p>
          <a:p>
            <a:pPr lvl="0"/>
            <a:r>
              <a:rPr lang="en-US" sz="2400" dirty="0"/>
              <a:t>A modern-size power plant produces electrical energy at a rate of about 1 billion watts, or 1000 megawatts.</a:t>
            </a:r>
          </a:p>
          <a:p>
            <a:pPr lvl="0"/>
            <a:r>
              <a:rPr lang="en-US" sz="2400" dirty="0"/>
              <a:t>Hydropower is an example of electrical power obtained from a renewable source, which provides about 6% of the total U.S. electrical energy needs.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432A-0F6E-4199-8E89-B000F68908F9}"/>
              </a:ext>
            </a:extLst>
          </p:cNvPr>
          <p:cNvSpPr>
            <a:spLocks noGrp="1"/>
          </p:cNvSpPr>
          <p:nvPr>
            <p:ph type="title"/>
          </p:nvPr>
        </p:nvSpPr>
        <p:spPr/>
        <p:txBody>
          <a:bodyPr/>
          <a:lstStyle/>
          <a:p>
            <a:r>
              <a:rPr lang="en-US" dirty="0"/>
              <a:t>Per Capita Energy and Power Use</a:t>
            </a:r>
            <a:endParaRPr lang="en-IN" dirty="0"/>
          </a:p>
        </p:txBody>
      </p:sp>
      <p:pic>
        <p:nvPicPr>
          <p:cNvPr id="7" name="Picture 2" descr="A graph compares the 2021 energy use per capita versus G D P per capita for various developing countries. The graph is plotted between G D P per capita versus Annual per capita energy consumption (kilowatt hour per year). The horizontal axis is labeled G D P per capita and ranges from 1,000 dollars to 100,000 dollars with marks at 2,000 dollars, 5,000 dollars, 10,000 dollars, 20,000 dollars, and 50,000 dollars in between. The vertical axis shows Annual per capita energy consumption (kilowatt hour per year) and ranges from 5000 kilowatt hour to 100,000 kilowatt hour with marks at 10,000 kilowatt hour, 20,000 kilowatt hour, and 50,000 kilowatt hour in between. The approximate data in the graph are as follows: Moldova (14,000 dollars, 10,000 kilowatt hour); Albania (15,000 dollars, 11,000 kilowatt hour); North Macedonia (17,000 dollars, 13,500 kilowatt hour); Romania (30,000 dollars, 19,000 kilowatt hour); Bosnia and Herzegovina (15,000 dollars, 20,000 kilowatt hour); Ukraine (12,000 dollars, 21,000 kilowatt hour); Latvia (35,000 dollars, 20,000 kilowatt hour); Serbia (20,000 dollars, 25,000 kilowatt hour); Croatia (30,000 dollars, 24,000 kilowatt hour); Cyprus (40,000 dollars, 25,000 kilowatt hour); Greece (30,000 dollars, 33,000 kilowatt hour); Italy (40,000 dollars, 33,000 kilowatt hour); Poland (35,000 dollars, 35,000 kilowatt hour); United Kingdom (43,000 dollars, 34,000 kilowatt hour); Denmark (60,000 dollars, 32,000 kilowatt hour); Switzerland (75,000 dollars, 37,000 kilowatt hour); Ireland (92,000 dollars, 37,000 kilowatt hour); France (42,000 dollars, 38,000 kilowatt hour); Germany (50,000 dollars, 40,000 kilowatt hour); Czechia (38,000 dollars, 40,000 kilowatt hour); Estonia (36,000 dollars, 42,000 kilowatt hour); Russia (30,000 dollars, 55,000 kilowatt hour); Netherland (55,000 dollars, 50,000 kilowatt hour); Sweden (50,000 dollars, 60,000 kilowatt hour); Luxembourg (More than 100,000 dollars, 65,000 kilowatt hour); United States (60,000 dollars, 80,000 kilowatt hour); Malta (47,000 dollars, 90,000 kilowatt hour); Norway (67,000 dollars, 97,000 kilowatt hour); Iceland (51,000 dollars, More than 100,000 kilowatt hour).">
            <a:extLst>
              <a:ext uri="{FF2B5EF4-FFF2-40B4-BE49-F238E27FC236}">
                <a16:creationId xmlns:a16="http://schemas.microsoft.com/office/drawing/2014/main" id="{F4D1203B-B0E0-4C12-923F-559A86CF8230}"/>
              </a:ext>
            </a:extLst>
          </p:cNvPr>
          <p:cNvPicPr>
            <a:picLocks noGrp="1" noChangeAspect="1" noChangeArrowheads="1"/>
          </p:cNvPicPr>
          <p:nvPr>
            <p:ph sz="half" idx="1"/>
          </p:nvPr>
        </p:nvPicPr>
        <p:blipFill>
          <a:blip r:embed="rId3"/>
          <a:srcRect/>
          <a:stretch>
            <a:fillRect/>
          </a:stretch>
        </p:blipFill>
        <p:spPr bwMode="auto">
          <a:xfrm>
            <a:off x="1119528" y="2332971"/>
            <a:ext cx="6179763" cy="4343400"/>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2829355B-EC6B-42D8-8E0E-212087DFB614}"/>
              </a:ext>
            </a:extLst>
          </p:cNvPr>
          <p:cNvSpPr>
            <a:spLocks noGrp="1"/>
          </p:cNvSpPr>
          <p:nvPr>
            <p:ph sz="half" idx="2"/>
          </p:nvPr>
        </p:nvSpPr>
        <p:spPr>
          <a:xfrm>
            <a:off x="7640941" y="3047317"/>
            <a:ext cx="3895558" cy="1320799"/>
          </a:xfrm>
        </p:spPr>
        <p:txBody>
          <a:bodyPr/>
          <a:lstStyle/>
          <a:p>
            <a:pPr marL="0" indent="0">
              <a:buNone/>
            </a:pPr>
            <a:r>
              <a:rPr lang="en-US" sz="2000" dirty="0"/>
              <a:t>Comparison of 2021 energy use per capita versus GDP per capita for various developing countries.</a:t>
            </a:r>
          </a:p>
        </p:txBody>
      </p:sp>
    </p:spTree>
    <p:extLst>
      <p:ext uri="{BB962C8B-B14F-4D97-AF65-F5344CB8AC3E}">
        <p14:creationId xmlns:p14="http://schemas.microsoft.com/office/powerpoint/2010/main" val="27180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Topic: Simple Machines (1 of 4)</a:t>
            </a:r>
          </a:p>
        </p:txBody>
      </p:sp>
      <p:sp>
        <p:nvSpPr>
          <p:cNvPr id="3" name="Content Placeholder 2"/>
          <p:cNvSpPr>
            <a:spLocks noGrp="1"/>
          </p:cNvSpPr>
          <p:nvPr>
            <p:ph idx="1"/>
          </p:nvPr>
        </p:nvSpPr>
        <p:spPr/>
        <p:txBody>
          <a:bodyPr>
            <a:normAutofit/>
          </a:bodyPr>
          <a:lstStyle/>
          <a:p>
            <a:pPr marL="0" indent="0">
              <a:buNone/>
            </a:pPr>
            <a:r>
              <a:rPr lang="en-US" sz="2000" dirty="0"/>
              <a:t>The purpose of this section is to illustrate different devices that multiply a force at the expense of a distance.</a:t>
            </a:r>
          </a:p>
          <a:p>
            <a:r>
              <a:rPr lang="en-US" sz="2000" dirty="0"/>
              <a:t>The word </a:t>
            </a:r>
            <a:r>
              <a:rPr lang="en-US" sz="2000" b="1" dirty="0"/>
              <a:t>for “machine” comes from the Greek meaning “to help make things easier.”</a:t>
            </a:r>
          </a:p>
          <a:p>
            <a:r>
              <a:rPr lang="en-US" sz="2000" dirty="0"/>
              <a:t>One of the simplest machines is the lever, which is a rigid bar pivoted at a point called the fulcrum.</a:t>
            </a:r>
          </a:p>
          <a:p>
            <a:r>
              <a:rPr lang="en-US" sz="2000" dirty="0"/>
              <a:t>Levers have been used since prehistoric times to move heavy stones, lift water, and help in building construction.</a:t>
            </a:r>
          </a:p>
          <a:p>
            <a:r>
              <a:rPr lang="en-US" sz="2000" dirty="0"/>
              <a:t>Other examples of a lever are a crowbar and a claw hammer.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432A-0F6E-4199-8E89-B000F68908F9}"/>
              </a:ext>
            </a:extLst>
          </p:cNvPr>
          <p:cNvSpPr>
            <a:spLocks noGrp="1"/>
          </p:cNvSpPr>
          <p:nvPr>
            <p:ph type="title"/>
          </p:nvPr>
        </p:nvSpPr>
        <p:spPr/>
        <p:txBody>
          <a:bodyPr/>
          <a:lstStyle/>
          <a:p>
            <a:r>
              <a:rPr lang="en-US" dirty="0"/>
              <a:t>Simple Machines (2 of 4)</a:t>
            </a:r>
            <a:endParaRPr lang="en-IN" dirty="0"/>
          </a:p>
        </p:txBody>
      </p:sp>
      <p:sp>
        <p:nvSpPr>
          <p:cNvPr id="6" name="Content Placeholder 2">
            <a:extLst>
              <a:ext uri="{FF2B5EF4-FFF2-40B4-BE49-F238E27FC236}">
                <a16:creationId xmlns:a16="http://schemas.microsoft.com/office/drawing/2014/main" id="{5B013109-F5FA-4411-BD69-A0B983B3DA19}"/>
              </a:ext>
            </a:extLst>
          </p:cNvPr>
          <p:cNvSpPr>
            <a:spLocks noGrp="1"/>
          </p:cNvSpPr>
          <p:nvPr>
            <p:ph sz="half" idx="1"/>
          </p:nvPr>
        </p:nvSpPr>
        <p:spPr>
          <a:xfrm>
            <a:off x="926786" y="2452347"/>
            <a:ext cx="4037100" cy="1953306"/>
          </a:xfrm>
        </p:spPr>
        <p:txBody>
          <a:bodyPr/>
          <a:lstStyle/>
          <a:p>
            <a:pPr marL="0" indent="0">
              <a:buNone/>
            </a:pPr>
            <a:r>
              <a:rPr lang="en-US" sz="2000" dirty="0"/>
              <a:t>Several types of simple machines: (a) lever; (b) wheelbarrow; (c) inclined plane (pyramid construction); (d) wheel and axle; (e) pulley system.</a:t>
            </a:r>
          </a:p>
        </p:txBody>
      </p:sp>
      <p:pic>
        <p:nvPicPr>
          <p:cNvPr id="9" name="Picture 3" descr="Five illustrations show types of simple machines. The first illustration shows a lever, a rigid bar resting on a fulcrum. A load is placed at the right end of the bar and is in a raised position. An arrow pointing down from the raised position is labeled Load A. A force, F, is applied at the left end of the bar, and it rests on the ground. The distance between the pivot and the left end is labeled h_1. The distance between the pivot and the right end is labeled h_2. An expression below reads, F times h_1 = A times h_2. (b) The second illustration shows a wheelbarrow, where the area between the hand grips is labeled Lift; the tray or bed contains a material. An arrow pointing downwards is labeled load; The front wheel is labeled fulcrum. (c) The third illustration shows an inclined plane (pyramid construction). It shows a slant plane on the right with steps on the left. Many workmen are pulling a heavy load up the slant with the help of a rope. Two more workmen are pushing the load from behind. (d) The fourth illustration shows a wheel and axle. An arrow above the wheel points in a clockwise direction. (e) The fifth illustration shows a pulley system. It consists of a fixed pulley at the top with an input force, which is the force of the pull on one end of the rope. The rope from the fixed pulley is attached to a movable pulley below, from which hangs a 100 pounds load.">
            <a:extLst>
              <a:ext uri="{FF2B5EF4-FFF2-40B4-BE49-F238E27FC236}">
                <a16:creationId xmlns:a16="http://schemas.microsoft.com/office/drawing/2014/main" id="{16B39B4C-1051-4A69-AE65-4C64B59D6543}"/>
              </a:ext>
            </a:extLst>
          </p:cNvPr>
          <p:cNvPicPr>
            <a:picLocks noGrp="1" noChangeAspect="1" noChangeArrowheads="1"/>
          </p:cNvPicPr>
          <p:nvPr>
            <p:ph sz="half" idx="2"/>
          </p:nvPr>
        </p:nvPicPr>
        <p:blipFill>
          <a:blip r:embed="rId3"/>
          <a:srcRect/>
          <a:stretch>
            <a:fillRect/>
          </a:stretch>
        </p:blipFill>
        <p:spPr bwMode="auto">
          <a:xfrm>
            <a:off x="5709051" y="1506424"/>
            <a:ext cx="3938015" cy="4572000"/>
          </a:xfrm>
          <a:prstGeom prst="rect">
            <a:avLst/>
          </a:prstGeom>
          <a:noFill/>
          <a:ln w="9525">
            <a:noFill/>
            <a:miter lim="800000"/>
            <a:headEnd/>
            <a:tailEnd/>
          </a:ln>
          <a:effectLst/>
        </p:spPr>
      </p:pic>
    </p:spTree>
    <p:extLst>
      <p:ext uri="{BB962C8B-B14F-4D97-AF65-F5344CB8AC3E}">
        <p14:creationId xmlns:p14="http://schemas.microsoft.com/office/powerpoint/2010/main" val="311326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 (3 of 4)</a:t>
            </a:r>
          </a:p>
        </p:txBody>
      </p:sp>
      <p:sp>
        <p:nvSpPr>
          <p:cNvPr id="3" name="Content Placeholder 2"/>
          <p:cNvSpPr>
            <a:spLocks noGrp="1"/>
          </p:cNvSpPr>
          <p:nvPr>
            <p:ph idx="1"/>
          </p:nvPr>
        </p:nvSpPr>
        <p:spPr/>
        <p:txBody>
          <a:bodyPr>
            <a:normAutofit/>
          </a:bodyPr>
          <a:lstStyle/>
          <a:p>
            <a:r>
              <a:rPr lang="en-US" sz="2400" dirty="0"/>
              <a:t>Another very simple machine is the inclined plane.</a:t>
            </a:r>
          </a:p>
          <a:p>
            <a:r>
              <a:rPr lang="en-US" sz="2400" dirty="0"/>
              <a:t>Inclined planes or ramps were probably used during the construction of the Egyptian pyramids to move the large blocks of stone to the top.</a:t>
            </a:r>
          </a:p>
          <a:p>
            <a:r>
              <a:rPr lang="en-US" sz="2400" dirty="0"/>
              <a:t>Two other types of machines are the wheel and axle and the pulley. A wheel is like a circular lever.</a:t>
            </a:r>
          </a:p>
          <a:p>
            <a:r>
              <a:rPr lang="en-US" sz="2400" dirty="0"/>
              <a:t>The wheel is much bigger than the axle, so it can increase the force as it moves to a much larger distance.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06C1E-22D8-4CB7-A72A-1EE967FFEFAD}"/>
              </a:ext>
            </a:extLst>
          </p:cNvPr>
          <p:cNvSpPr>
            <a:spLocks noGrp="1"/>
          </p:cNvSpPr>
          <p:nvPr>
            <p:ph type="title"/>
          </p:nvPr>
        </p:nvSpPr>
        <p:spPr/>
        <p:txBody>
          <a:bodyPr/>
          <a:lstStyle/>
          <a:p>
            <a:r>
              <a:rPr lang="en-US" dirty="0"/>
              <a:t>Problem </a:t>
            </a:r>
          </a:p>
        </p:txBody>
      </p:sp>
      <p:sp>
        <p:nvSpPr>
          <p:cNvPr id="6" name="Content Placeholder 5">
            <a:extLst>
              <a:ext uri="{FF2B5EF4-FFF2-40B4-BE49-F238E27FC236}">
                <a16:creationId xmlns:a16="http://schemas.microsoft.com/office/drawing/2014/main" id="{106366D6-DA63-47E7-9922-7994A296CF27}"/>
              </a:ext>
            </a:extLst>
          </p:cNvPr>
          <p:cNvSpPr>
            <a:spLocks noGrp="1"/>
          </p:cNvSpPr>
          <p:nvPr>
            <p:ph idx="1"/>
          </p:nvPr>
        </p:nvSpPr>
        <p:spPr>
          <a:xfrm>
            <a:off x="683675" y="1264555"/>
            <a:ext cx="8915400" cy="3777622"/>
          </a:xfrm>
        </p:spPr>
        <p:txBody>
          <a:bodyPr>
            <a:normAutofit/>
          </a:bodyPr>
          <a:lstStyle/>
          <a:p>
            <a:pPr>
              <a:buNone/>
            </a:pPr>
            <a:r>
              <a:rPr lang="en-US" sz="2400" dirty="0"/>
              <a:t>Calculate the KE of the following at the board:</a:t>
            </a:r>
          </a:p>
          <a:p>
            <a:r>
              <a:rPr lang="en-US" sz="2400" dirty="0"/>
              <a:t>a 55mph car of 1000kg mass.</a:t>
            </a:r>
          </a:p>
          <a:p>
            <a:r>
              <a:rPr lang="en-US" sz="2400" dirty="0"/>
              <a:t>a 12 ton elephant running at 12m/s</a:t>
            </a:r>
          </a:p>
          <a:p>
            <a:r>
              <a:rPr lang="en-US" sz="2400" dirty="0"/>
              <a:t>a 100mph fastball with a 0.145kg mass.</a:t>
            </a:r>
          </a:p>
        </p:txBody>
      </p:sp>
    </p:spTree>
    <p:extLst>
      <p:ext uri="{BB962C8B-B14F-4D97-AF65-F5344CB8AC3E}">
        <p14:creationId xmlns:p14="http://schemas.microsoft.com/office/powerpoint/2010/main" val="2462877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 (4 of 4)</a:t>
            </a:r>
          </a:p>
        </p:txBody>
      </p:sp>
      <p:sp>
        <p:nvSpPr>
          <p:cNvPr id="3" name="Content Placeholder 2"/>
          <p:cNvSpPr>
            <a:spLocks noGrp="1"/>
          </p:cNvSpPr>
          <p:nvPr>
            <p:ph idx="1"/>
          </p:nvPr>
        </p:nvSpPr>
        <p:spPr/>
        <p:txBody>
          <a:bodyPr>
            <a:normAutofit/>
          </a:bodyPr>
          <a:lstStyle/>
          <a:p>
            <a:r>
              <a:rPr lang="en-US" sz="2800" dirty="0"/>
              <a:t>A gear is a wheel with teeth and it is used to transfer a force to different parts of a machine; it also enables different parts to work at different speeds.</a:t>
            </a:r>
          </a:p>
          <a:p>
            <a:r>
              <a:rPr lang="en-US" sz="2800" dirty="0"/>
              <a:t>Pulleys can change the size and direction of a force.</a:t>
            </a:r>
          </a:p>
          <a:p>
            <a:r>
              <a:rPr lang="en-US" sz="2800" dirty="0"/>
              <a:t>A system of pulleys, called a block and tackle, can easily lift an engine out of a car.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 at Home</a:t>
            </a:r>
          </a:p>
        </p:txBody>
      </p:sp>
      <p:sp>
        <p:nvSpPr>
          <p:cNvPr id="3" name="Content Placeholder 2"/>
          <p:cNvSpPr>
            <a:spLocks noGrp="1"/>
          </p:cNvSpPr>
          <p:nvPr>
            <p:ph idx="1"/>
          </p:nvPr>
        </p:nvSpPr>
        <p:spPr>
          <a:xfrm>
            <a:off x="1812022" y="2133600"/>
            <a:ext cx="9692590" cy="3777622"/>
          </a:xfrm>
        </p:spPr>
        <p:txBody>
          <a:bodyPr>
            <a:noAutofit/>
          </a:bodyPr>
          <a:lstStyle/>
          <a:p>
            <a:pPr marL="0" indent="0">
              <a:buNone/>
            </a:pPr>
            <a:r>
              <a:rPr lang="en-US" sz="3200" dirty="0"/>
              <a:t>Different types of simple machines used at home. </a:t>
            </a:r>
          </a:p>
          <a:p>
            <a:pPr marL="0">
              <a:spcBef>
                <a:spcPts val="2400"/>
              </a:spcBef>
            </a:pPr>
            <a:r>
              <a:rPr lang="en-US" sz="3200" dirty="0"/>
              <a:t>Pulley: Blinds, garage doors, and flag poles.</a:t>
            </a:r>
          </a:p>
          <a:p>
            <a:pPr marL="0"/>
            <a:r>
              <a:rPr lang="en-US" sz="3200" dirty="0"/>
              <a:t>Lever: See saw, pry bar, and lever action door latches.</a:t>
            </a:r>
          </a:p>
          <a:p>
            <a:pPr marL="0"/>
            <a:r>
              <a:rPr lang="en-US" sz="3200" dirty="0"/>
              <a:t>Wedge: Scissors, a screw, and a knife.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B7AB-5958-4BAD-B027-1252B587C380}"/>
              </a:ext>
            </a:extLst>
          </p:cNvPr>
          <p:cNvSpPr>
            <a:spLocks noGrp="1"/>
          </p:cNvSpPr>
          <p:nvPr>
            <p:ph type="title"/>
          </p:nvPr>
        </p:nvSpPr>
        <p:spPr/>
        <p:txBody>
          <a:bodyPr/>
          <a:lstStyle/>
          <a:p>
            <a:r>
              <a:rPr lang="en-US" dirty="0"/>
              <a:t>Problem on Work</a:t>
            </a:r>
          </a:p>
        </p:txBody>
      </p:sp>
      <p:sp>
        <p:nvSpPr>
          <p:cNvPr id="3" name="Content Placeholder 2">
            <a:extLst>
              <a:ext uri="{FF2B5EF4-FFF2-40B4-BE49-F238E27FC236}">
                <a16:creationId xmlns:a16="http://schemas.microsoft.com/office/drawing/2014/main" id="{B8A3C134-2115-415D-8191-C350256C5C65}"/>
              </a:ext>
            </a:extLst>
          </p:cNvPr>
          <p:cNvSpPr>
            <a:spLocks noGrp="1"/>
          </p:cNvSpPr>
          <p:nvPr>
            <p:ph idx="1"/>
          </p:nvPr>
        </p:nvSpPr>
        <p:spPr>
          <a:xfrm>
            <a:off x="1638300" y="1831596"/>
            <a:ext cx="8915400" cy="3777622"/>
          </a:xfrm>
        </p:spPr>
        <p:txBody>
          <a:bodyPr/>
          <a:lstStyle/>
          <a:p>
            <a:pPr>
              <a:lnSpc>
                <a:spcPct val="150000"/>
              </a:lnSpc>
            </a:pPr>
            <a:r>
              <a:rPr lang="en-US" dirty="0"/>
              <a:t>	</a:t>
            </a:r>
            <a:r>
              <a:rPr lang="en-US" sz="2400" dirty="0"/>
              <a:t>A 380-kg piano slides 3.9 m down a 27° incline and is kept from accelerating by a man who is pushing back on it </a:t>
            </a:r>
            <a:r>
              <a:rPr lang="en-US" sz="2400" i="1" dirty="0"/>
              <a:t>parallel to the incline</a:t>
            </a:r>
            <a:r>
              <a:rPr lang="en-US" sz="2400" dirty="0"/>
              <a:t> Determine: (</a:t>
            </a:r>
            <a:r>
              <a:rPr lang="en-US" sz="2400" i="1" dirty="0"/>
              <a:t>a</a:t>
            </a:r>
            <a:r>
              <a:rPr lang="en-US" sz="2400" dirty="0"/>
              <a:t>) the force exerted by the man, (</a:t>
            </a:r>
            <a:r>
              <a:rPr lang="en-US" sz="2400" i="1" dirty="0"/>
              <a:t>b</a:t>
            </a:r>
            <a:r>
              <a:rPr lang="en-US" sz="2400" dirty="0"/>
              <a:t>) the work done by the man on the piano, (</a:t>
            </a:r>
            <a:r>
              <a:rPr lang="en-US" sz="2400" i="1" dirty="0"/>
              <a:t>c</a:t>
            </a:r>
            <a:r>
              <a:rPr lang="en-US" sz="2400" dirty="0"/>
              <a:t>) the work done by the force of gravity, and (</a:t>
            </a:r>
            <a:r>
              <a:rPr lang="en-US" sz="2400" i="1" dirty="0"/>
              <a:t>d</a:t>
            </a:r>
            <a:r>
              <a:rPr lang="en-US" sz="2400" dirty="0"/>
              <a:t>) the net work done on the piano. Ignore friction.</a:t>
            </a:r>
          </a:p>
          <a:p>
            <a:endParaRPr lang="en-US" dirty="0"/>
          </a:p>
        </p:txBody>
      </p:sp>
    </p:spTree>
    <p:extLst>
      <p:ext uri="{BB962C8B-B14F-4D97-AF65-F5344CB8AC3E}">
        <p14:creationId xmlns:p14="http://schemas.microsoft.com/office/powerpoint/2010/main" val="874155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1E53-3DF7-4DB6-A1F2-B354559E1C8B}"/>
              </a:ext>
            </a:extLst>
          </p:cNvPr>
          <p:cNvSpPr>
            <a:spLocks noGrp="1"/>
          </p:cNvSpPr>
          <p:nvPr>
            <p:ph type="title"/>
          </p:nvPr>
        </p:nvSpPr>
        <p:spPr/>
        <p:txBody>
          <a:bodyPr/>
          <a:lstStyle/>
          <a:p>
            <a:r>
              <a:rPr lang="en-US" dirty="0"/>
              <a:t>Problem </a:t>
            </a:r>
            <a:r>
              <a:rPr lang="en-US" dirty="0">
                <a:solidFill>
                  <a:prstClr val="black">
                    <a:lumMod val="85000"/>
                    <a:lumOff val="15000"/>
                  </a:prstClr>
                </a:solidFill>
              </a:rPr>
              <a:t>on Work</a:t>
            </a:r>
            <a:endParaRPr lang="en-US" dirty="0"/>
          </a:p>
        </p:txBody>
      </p:sp>
      <p:sp>
        <p:nvSpPr>
          <p:cNvPr id="3" name="Content Placeholder 2">
            <a:extLst>
              <a:ext uri="{FF2B5EF4-FFF2-40B4-BE49-F238E27FC236}">
                <a16:creationId xmlns:a16="http://schemas.microsoft.com/office/drawing/2014/main" id="{CE376056-7735-4A8F-B99A-68B9E0200966}"/>
              </a:ext>
            </a:extLst>
          </p:cNvPr>
          <p:cNvSpPr>
            <a:spLocks noGrp="1"/>
          </p:cNvSpPr>
          <p:nvPr>
            <p:ph idx="1"/>
          </p:nvPr>
        </p:nvSpPr>
        <p:spPr>
          <a:xfrm>
            <a:off x="1901315" y="1905000"/>
            <a:ext cx="8915400" cy="3777622"/>
          </a:xfrm>
        </p:spPr>
        <p:txBody>
          <a:bodyPr/>
          <a:lstStyle/>
          <a:p>
            <a:pPr marL="347345" indent="-347345" algn="just">
              <a:lnSpc>
                <a:spcPct val="150000"/>
              </a:lnSpc>
              <a:spcBef>
                <a:spcPts val="50"/>
              </a:spcBef>
              <a:tabLst>
                <a:tab pos="247015" algn="r"/>
                <a:tab pos="320040" algn="l"/>
              </a:tabLst>
            </a:pPr>
            <a:r>
              <a:rPr lang="en-US" sz="2400" dirty="0">
                <a:solidFill>
                  <a:srgbClr val="000000"/>
                </a:solidFill>
                <a:latin typeface="+mj-lt"/>
                <a:ea typeface="Times New Roman" panose="02020603050405020304" pitchFamily="18" charset="0"/>
              </a:rPr>
              <a:t>A 2800-kg space vehicle, initially at rest, falls vertically from a height of 3300 km above the Earth’s surface. Determine how much work is done by the force of gravity in bringing the vehicle to the Earth’s surface.</a:t>
            </a:r>
          </a:p>
          <a:p>
            <a:endParaRPr lang="en-US" dirty="0"/>
          </a:p>
        </p:txBody>
      </p:sp>
    </p:spTree>
    <p:extLst>
      <p:ext uri="{BB962C8B-B14F-4D97-AF65-F5344CB8AC3E}">
        <p14:creationId xmlns:p14="http://schemas.microsoft.com/office/powerpoint/2010/main" val="4148536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D517-CCEE-4ECD-91EA-AFE01DEFFDAC}"/>
              </a:ext>
            </a:extLst>
          </p:cNvPr>
          <p:cNvSpPr>
            <a:spLocks noGrp="1"/>
          </p:cNvSpPr>
          <p:nvPr>
            <p:ph type="title"/>
          </p:nvPr>
        </p:nvSpPr>
        <p:spPr/>
        <p:txBody>
          <a:bodyPr/>
          <a:lstStyle/>
          <a:p>
            <a:r>
              <a:rPr lang="en-US" dirty="0">
                <a:solidFill>
                  <a:prstClr val="black">
                    <a:lumMod val="85000"/>
                    <a:lumOff val="15000"/>
                  </a:prstClr>
                </a:solidFill>
              </a:rPr>
              <a:t>Problem on conservation of Energy</a:t>
            </a:r>
            <a:endParaRPr lang="en-US" dirty="0"/>
          </a:p>
        </p:txBody>
      </p:sp>
      <p:sp>
        <p:nvSpPr>
          <p:cNvPr id="3" name="Content Placeholder 2">
            <a:extLst>
              <a:ext uri="{FF2B5EF4-FFF2-40B4-BE49-F238E27FC236}">
                <a16:creationId xmlns:a16="http://schemas.microsoft.com/office/drawing/2014/main" id="{B78E4C0C-440E-4998-8158-A9649937E733}"/>
              </a:ext>
            </a:extLst>
          </p:cNvPr>
          <p:cNvSpPr>
            <a:spLocks noGrp="1"/>
          </p:cNvSpPr>
          <p:nvPr>
            <p:ph idx="1"/>
          </p:nvPr>
        </p:nvSpPr>
        <p:spPr>
          <a:xfrm>
            <a:off x="1809036" y="1764484"/>
            <a:ext cx="8915400" cy="3777622"/>
          </a:xfrm>
        </p:spPr>
        <p:txBody>
          <a:bodyPr>
            <a:normAutofit/>
          </a:bodyPr>
          <a:lstStyle/>
          <a:p>
            <a:r>
              <a:rPr lang="en-US" sz="3200" dirty="0"/>
              <a:t>A 0.40-kg ball is thrown with a speed of 8.5 m/s.at an upward angle of 36°. (a) What is its speed at its highest point, and (b) how high does it go? (Use conservation of energy.)</a:t>
            </a:r>
          </a:p>
        </p:txBody>
      </p:sp>
    </p:spTree>
    <p:extLst>
      <p:ext uri="{BB962C8B-B14F-4D97-AF65-F5344CB8AC3E}">
        <p14:creationId xmlns:p14="http://schemas.microsoft.com/office/powerpoint/2010/main" val="2004642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4D93-2E59-413C-A8F0-39B480CAA0F5}"/>
              </a:ext>
            </a:extLst>
          </p:cNvPr>
          <p:cNvSpPr>
            <a:spLocks noGrp="1"/>
          </p:cNvSpPr>
          <p:nvPr>
            <p:ph type="title"/>
          </p:nvPr>
        </p:nvSpPr>
        <p:spPr/>
        <p:txBody>
          <a:bodyPr/>
          <a:lstStyle/>
          <a:p>
            <a:r>
              <a:rPr lang="en-US" dirty="0">
                <a:solidFill>
                  <a:prstClr val="black">
                    <a:lumMod val="85000"/>
                    <a:lumOff val="15000"/>
                  </a:prstClr>
                </a:solidFill>
              </a:rPr>
              <a:t>Problem on conservation of Energy</a:t>
            </a:r>
            <a:endParaRPr lang="en-US" dirty="0"/>
          </a:p>
        </p:txBody>
      </p:sp>
      <p:sp>
        <p:nvSpPr>
          <p:cNvPr id="3" name="Content Placeholder 2">
            <a:extLst>
              <a:ext uri="{FF2B5EF4-FFF2-40B4-BE49-F238E27FC236}">
                <a16:creationId xmlns:a16="http://schemas.microsoft.com/office/drawing/2014/main" id="{94D05F96-34D6-4EC7-80F9-49A30BC4099F}"/>
              </a:ext>
            </a:extLst>
          </p:cNvPr>
          <p:cNvSpPr>
            <a:spLocks noGrp="1"/>
          </p:cNvSpPr>
          <p:nvPr>
            <p:ph idx="1"/>
          </p:nvPr>
        </p:nvSpPr>
        <p:spPr>
          <a:xfrm>
            <a:off x="1230875" y="1299705"/>
            <a:ext cx="9491254" cy="4258591"/>
          </a:xfrm>
        </p:spPr>
        <p:txBody>
          <a:bodyPr/>
          <a:lstStyle/>
          <a:p>
            <a:r>
              <a:rPr lang="en-US" sz="2400" dirty="0"/>
              <a:t>Two masses are connected by a string as shown in Fig. below. Mass m</a:t>
            </a:r>
            <a:r>
              <a:rPr lang="en-US" sz="2400" baseline="-25000" dirty="0"/>
              <a:t>A</a:t>
            </a:r>
            <a:r>
              <a:rPr lang="en-US" sz="2400" dirty="0"/>
              <a:t>=4.0kg   rests on a frictionless inclined plane, while </a:t>
            </a:r>
            <a:r>
              <a:rPr lang="en-US" sz="2400" dirty="0">
                <a:solidFill>
                  <a:prstClr val="black">
                    <a:lumMod val="75000"/>
                    <a:lumOff val="25000"/>
                  </a:prstClr>
                </a:solidFill>
              </a:rPr>
              <a:t>m</a:t>
            </a:r>
            <a:r>
              <a:rPr lang="en-US" sz="2400" baseline="-25000" dirty="0">
                <a:solidFill>
                  <a:prstClr val="black">
                    <a:lumMod val="75000"/>
                    <a:lumOff val="25000"/>
                  </a:prstClr>
                </a:solidFill>
              </a:rPr>
              <a:t>B</a:t>
            </a:r>
            <a:r>
              <a:rPr lang="en-US" sz="2400" dirty="0">
                <a:solidFill>
                  <a:prstClr val="black">
                    <a:lumMod val="75000"/>
                    <a:lumOff val="25000"/>
                  </a:prstClr>
                </a:solidFill>
              </a:rPr>
              <a:t>=5.0kg</a:t>
            </a:r>
            <a:r>
              <a:rPr lang="en-US" sz="2400" dirty="0"/>
              <a:t>  is initially held at a height of  h=0.75m above the floor. (a) If </a:t>
            </a:r>
            <a:r>
              <a:rPr lang="en-US" sz="2400" dirty="0">
                <a:solidFill>
                  <a:prstClr val="black">
                    <a:lumMod val="75000"/>
                    <a:lumOff val="25000"/>
                  </a:prstClr>
                </a:solidFill>
              </a:rPr>
              <a:t>m</a:t>
            </a:r>
            <a:r>
              <a:rPr lang="en-US" sz="2400" baseline="-25000" dirty="0">
                <a:solidFill>
                  <a:prstClr val="black">
                    <a:lumMod val="75000"/>
                    <a:lumOff val="25000"/>
                  </a:prstClr>
                </a:solidFill>
              </a:rPr>
              <a:t>B</a:t>
            </a:r>
            <a:r>
              <a:rPr lang="en-US" sz="2400" dirty="0"/>
              <a:t>  is allowed to fall, what will be the resulting acceleration of the masses? (b) If the masses were initially at rest, use the kinematic equations to find their velocity just before </a:t>
            </a:r>
            <a:r>
              <a:rPr lang="en-US" sz="2400" dirty="0">
                <a:solidFill>
                  <a:prstClr val="black">
                    <a:lumMod val="75000"/>
                    <a:lumOff val="25000"/>
                  </a:prstClr>
                </a:solidFill>
              </a:rPr>
              <a:t>m</a:t>
            </a:r>
            <a:r>
              <a:rPr lang="en-US" sz="2400" baseline="-25000" dirty="0">
                <a:solidFill>
                  <a:prstClr val="black">
                    <a:lumMod val="75000"/>
                    <a:lumOff val="25000"/>
                  </a:prstClr>
                </a:solidFill>
              </a:rPr>
              <a:t>B</a:t>
            </a:r>
            <a:r>
              <a:rPr lang="en-US" sz="2400" dirty="0"/>
              <a:t>  hits the floor. (c) Use conservation of energy to find the velocity of the masses just before </a:t>
            </a:r>
            <a:r>
              <a:rPr lang="en-US" sz="2400" dirty="0">
                <a:solidFill>
                  <a:prstClr val="black">
                    <a:lumMod val="75000"/>
                    <a:lumOff val="25000"/>
                  </a:prstClr>
                </a:solidFill>
              </a:rPr>
              <a:t>m</a:t>
            </a:r>
            <a:r>
              <a:rPr lang="en-US" sz="2400" baseline="-25000" dirty="0">
                <a:solidFill>
                  <a:prstClr val="black">
                    <a:lumMod val="75000"/>
                    <a:lumOff val="25000"/>
                  </a:prstClr>
                </a:solidFill>
              </a:rPr>
              <a:t>B</a:t>
            </a:r>
            <a:r>
              <a:rPr lang="en-US" sz="2400" dirty="0"/>
              <a:t>  hits the floor. You should get the same answer as in part (b).</a:t>
            </a:r>
          </a:p>
          <a:p>
            <a:endParaRPr lang="en-US" dirty="0"/>
          </a:p>
        </p:txBody>
      </p:sp>
      <p:pic>
        <p:nvPicPr>
          <p:cNvPr id="4" name="Picture 3">
            <a:extLst>
              <a:ext uri="{FF2B5EF4-FFF2-40B4-BE49-F238E27FC236}">
                <a16:creationId xmlns:a16="http://schemas.microsoft.com/office/drawing/2014/main" id="{4AFA5633-BDD6-491A-A073-A0C506079B76}"/>
              </a:ext>
            </a:extLst>
          </p:cNvPr>
          <p:cNvPicPr>
            <a:picLocks noChangeAspect="1"/>
          </p:cNvPicPr>
          <p:nvPr/>
        </p:nvPicPr>
        <p:blipFill>
          <a:blip r:embed="rId2"/>
          <a:stretch>
            <a:fillRect/>
          </a:stretch>
        </p:blipFill>
        <p:spPr>
          <a:xfrm>
            <a:off x="9383686" y="4953001"/>
            <a:ext cx="2676886" cy="1678048"/>
          </a:xfrm>
          <a:prstGeom prst="rect">
            <a:avLst/>
          </a:prstGeom>
        </p:spPr>
      </p:pic>
    </p:spTree>
    <p:extLst>
      <p:ext uri="{BB962C8B-B14F-4D97-AF65-F5344CB8AC3E}">
        <p14:creationId xmlns:p14="http://schemas.microsoft.com/office/powerpoint/2010/main" val="334694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worked examples...</a:t>
            </a:r>
          </a:p>
        </p:txBody>
      </p:sp>
      <p:sp>
        <p:nvSpPr>
          <p:cNvPr id="3" name="Content Placeholder 2"/>
          <p:cNvSpPr>
            <a:spLocks noGrp="1"/>
          </p:cNvSpPr>
          <p:nvPr>
            <p:ph idx="1"/>
          </p:nvPr>
        </p:nvSpPr>
        <p:spPr>
          <a:xfrm>
            <a:off x="1507032" y="1540189"/>
            <a:ext cx="8915400" cy="3777622"/>
          </a:xfrm>
        </p:spPr>
        <p:txBody>
          <a:bodyPr/>
          <a:lstStyle/>
          <a:p>
            <a:pPr marL="0" indent="0">
              <a:buNone/>
            </a:pPr>
            <a:r>
              <a:rPr lang="en-US" sz="2400" dirty="0"/>
              <a:t>A 70kg (154 pound) person jumps off a 10m (33</a:t>
            </a:r>
            <a:r>
              <a:rPr lang="en-US" sz="2400" dirty="0">
                <a:sym typeface="Symbol"/>
              </a:rPr>
              <a:t>) building.</a:t>
            </a:r>
          </a:p>
          <a:p>
            <a:pPr marL="0" indent="0">
              <a:buNone/>
            </a:pPr>
            <a:r>
              <a:rPr lang="en-US" sz="2400" dirty="0">
                <a:sym typeface="Symbol"/>
              </a:rPr>
              <a:t>(a) What work is done by gravity?</a:t>
            </a:r>
          </a:p>
          <a:p>
            <a:pPr marL="0" indent="0">
              <a:buNone/>
            </a:pPr>
            <a:r>
              <a:rPr lang="en-US" sz="2400" dirty="0">
                <a:sym typeface="Symbol"/>
              </a:rPr>
              <a:t>(b) What work is done by the ground as this person comes to rest?</a:t>
            </a:r>
          </a:p>
          <a:p>
            <a:endParaRPr lang="en-US" dirty="0"/>
          </a:p>
        </p:txBody>
      </p:sp>
      <p:grpSp>
        <p:nvGrpSpPr>
          <p:cNvPr id="4" name="Group 3">
            <a:extLst>
              <a:ext uri="{FF2B5EF4-FFF2-40B4-BE49-F238E27FC236}">
                <a16:creationId xmlns:a16="http://schemas.microsoft.com/office/drawing/2014/main" id="{68E45EA1-1FD1-4AEE-9CD2-8899E1F7E32E}"/>
              </a:ext>
            </a:extLst>
          </p:cNvPr>
          <p:cNvGrpSpPr/>
          <p:nvPr/>
        </p:nvGrpSpPr>
        <p:grpSpPr>
          <a:xfrm>
            <a:off x="7759116" y="3190527"/>
            <a:ext cx="3180127" cy="3043363"/>
            <a:chOff x="5410200" y="609600"/>
            <a:chExt cx="3448050" cy="3228975"/>
          </a:xfrm>
        </p:grpSpPr>
        <p:pic>
          <p:nvPicPr>
            <p:cNvPr id="5" name="Picture 6">
              <a:extLst>
                <a:ext uri="{FF2B5EF4-FFF2-40B4-BE49-F238E27FC236}">
                  <a16:creationId xmlns:a16="http://schemas.microsoft.com/office/drawing/2014/main" id="{5033DD87-D0E8-454E-9F52-D2E1FFE9DD72}"/>
                </a:ext>
              </a:extLst>
            </p:cNvPr>
            <p:cNvPicPr>
              <a:picLocks noChangeAspect="1" noChangeArrowheads="1"/>
            </p:cNvPicPr>
            <p:nvPr/>
          </p:nvPicPr>
          <p:blipFill>
            <a:blip r:embed="rId2" cstate="print"/>
            <a:srcRect/>
            <a:stretch>
              <a:fillRect/>
            </a:stretch>
          </p:blipFill>
          <p:spPr bwMode="auto">
            <a:xfrm>
              <a:off x="5410200" y="609600"/>
              <a:ext cx="3448050" cy="3228975"/>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218C501C-A35F-4DE0-B3F8-2F2EED73F6D3}"/>
                </a:ext>
              </a:extLst>
            </p:cNvPr>
            <p:cNvCxnSpPr/>
            <p:nvPr/>
          </p:nvCxnSpPr>
          <p:spPr>
            <a:xfrm>
              <a:off x="7010400" y="2057400"/>
              <a:ext cx="0" cy="1676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20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worked examples...</a:t>
            </a:r>
          </a:p>
        </p:txBody>
      </p:sp>
      <p:sp>
        <p:nvSpPr>
          <p:cNvPr id="3" name="Content Placeholder 2"/>
          <p:cNvSpPr>
            <a:spLocks noGrp="1"/>
          </p:cNvSpPr>
          <p:nvPr>
            <p:ph idx="1"/>
          </p:nvPr>
        </p:nvSpPr>
        <p:spPr>
          <a:xfrm>
            <a:off x="1409350" y="1540189"/>
            <a:ext cx="9935871" cy="3777622"/>
          </a:xfrm>
        </p:spPr>
        <p:txBody>
          <a:bodyPr/>
          <a:lstStyle/>
          <a:p>
            <a:r>
              <a:rPr lang="en-US" sz="2400" dirty="0"/>
              <a:t>A 16 ton weight (m = 16000kg) is dropped from the top of a building(h = 11m </a:t>
            </a:r>
            <a:r>
              <a:rPr lang="en-US" sz="2400" dirty="0">
                <a:sym typeface="Symbol"/>
              </a:rPr>
              <a:t>). What is its kinetic energy the instant before it hits the ground? Its speed?</a:t>
            </a:r>
          </a:p>
          <a:p>
            <a:endParaRPr lang="en-US" dirty="0"/>
          </a:p>
        </p:txBody>
      </p:sp>
      <p:pic>
        <p:nvPicPr>
          <p:cNvPr id="4" name="Picture 4">
            <a:extLst>
              <a:ext uri="{FF2B5EF4-FFF2-40B4-BE49-F238E27FC236}">
                <a16:creationId xmlns:a16="http://schemas.microsoft.com/office/drawing/2014/main" id="{65A1ABAD-C6DD-4500-AFAF-A4FB30EA98B7}"/>
              </a:ext>
            </a:extLst>
          </p:cNvPr>
          <p:cNvPicPr>
            <a:picLocks noChangeAspect="1" noChangeArrowheads="1"/>
          </p:cNvPicPr>
          <p:nvPr/>
        </p:nvPicPr>
        <p:blipFill>
          <a:blip r:embed="rId2" cstate="print"/>
          <a:srcRect/>
          <a:stretch>
            <a:fillRect/>
          </a:stretch>
        </p:blipFill>
        <p:spPr bwMode="auto">
          <a:xfrm>
            <a:off x="1875143" y="3324139"/>
            <a:ext cx="3581400" cy="2230701"/>
          </a:xfrm>
          <a:prstGeom prst="rect">
            <a:avLst/>
          </a:prstGeom>
          <a:noFill/>
          <a:ln w="9525">
            <a:noFill/>
            <a:miter lim="800000"/>
            <a:headEnd/>
            <a:tailEnd/>
          </a:ln>
        </p:spPr>
      </p:pic>
    </p:spTree>
    <p:extLst>
      <p:ext uri="{BB962C8B-B14F-4D97-AF65-F5344CB8AC3E}">
        <p14:creationId xmlns:p14="http://schemas.microsoft.com/office/powerpoint/2010/main" val="226401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944562"/>
          </a:xfrm>
        </p:spPr>
        <p:txBody>
          <a:bodyPr/>
          <a:lstStyle/>
          <a:p>
            <a:r>
              <a:rPr lang="en-US" dirty="0"/>
              <a:t>More worked examples...</a:t>
            </a:r>
          </a:p>
        </p:txBody>
      </p:sp>
      <p:sp>
        <p:nvSpPr>
          <p:cNvPr id="3" name="Content Placeholder 2"/>
          <p:cNvSpPr>
            <a:spLocks noGrp="1"/>
          </p:cNvSpPr>
          <p:nvPr>
            <p:ph idx="1"/>
          </p:nvPr>
        </p:nvSpPr>
        <p:spPr>
          <a:xfrm>
            <a:off x="1197528" y="1219200"/>
            <a:ext cx="9796943" cy="5257800"/>
          </a:xfrm>
        </p:spPr>
        <p:txBody>
          <a:bodyPr/>
          <a:lstStyle/>
          <a:p>
            <a:r>
              <a:rPr lang="en-US" sz="2400" dirty="0"/>
              <a:t>People have been known to launch themselves over Niagara Falls inside a barrel. Sometimes they survive. The Falls are 176</a:t>
            </a:r>
            <a:r>
              <a:rPr lang="en-US" sz="2400" dirty="0">
                <a:sym typeface="Symbol"/>
              </a:rPr>
              <a:t></a:t>
            </a:r>
            <a:r>
              <a:rPr lang="en-US" sz="2400" dirty="0"/>
              <a:t>, but the distance to the pile of rocks at the bottom is only 70</a:t>
            </a:r>
            <a:r>
              <a:rPr lang="en-US" sz="2400" dirty="0">
                <a:sym typeface="Symbol"/>
              </a:rPr>
              <a:t>  (21.3m). What is the maximum speed you could expect to achieve before smashing into the rocks? </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871" y="3042335"/>
            <a:ext cx="289560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662918C-E5DA-41F1-878B-DDEE6E05EB44}"/>
              </a:ext>
            </a:extLst>
          </p:cNvPr>
          <p:cNvSpPr/>
          <p:nvPr/>
        </p:nvSpPr>
        <p:spPr>
          <a:xfrm>
            <a:off x="1521203" y="4202227"/>
            <a:ext cx="6096000" cy="651460"/>
          </a:xfrm>
          <a:prstGeom prst="rect">
            <a:avLst/>
          </a:prstGeom>
        </p:spPr>
        <p:txBody>
          <a:bodyPr>
            <a:spAutoFit/>
          </a:bodyPr>
          <a:lstStyle/>
          <a:p>
            <a:pPr lvl="0">
              <a:spcBef>
                <a:spcPts val="1000"/>
              </a:spcBef>
              <a:buClr>
                <a:srgbClr val="A53010"/>
              </a:buClr>
            </a:pPr>
            <a:r>
              <a:rPr lang="en-US" sz="1400" dirty="0">
                <a:solidFill>
                  <a:prstClr val="black">
                    <a:lumMod val="75000"/>
                    <a:lumOff val="25000"/>
                  </a:prstClr>
                </a:solidFill>
                <a:sym typeface="Symbol"/>
              </a:rPr>
              <a:t>Image adapted from:</a:t>
            </a:r>
          </a:p>
          <a:p>
            <a:pPr lvl="0">
              <a:spcBef>
                <a:spcPts val="1000"/>
              </a:spcBef>
              <a:buClr>
                <a:srgbClr val="A53010"/>
              </a:buClr>
            </a:pPr>
            <a:r>
              <a:rPr lang="en-US" sz="1400" dirty="0">
                <a:solidFill>
                  <a:prstClr val="black">
                    <a:lumMod val="75000"/>
                    <a:lumOff val="25000"/>
                  </a:prstClr>
                </a:solidFill>
              </a:rPr>
              <a:t>http://creatingacomic.com/images/waterfall-barrel.jpg,</a:t>
            </a:r>
          </a:p>
        </p:txBody>
      </p:sp>
    </p:spTree>
    <p:extLst>
      <p:ext uri="{BB962C8B-B14F-4D97-AF65-F5344CB8AC3E}">
        <p14:creationId xmlns:p14="http://schemas.microsoft.com/office/powerpoint/2010/main" val="67426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8156-5D4B-437C-8385-33AD532E290C}"/>
              </a:ext>
            </a:extLst>
          </p:cNvPr>
          <p:cNvSpPr>
            <a:spLocks noGrp="1"/>
          </p:cNvSpPr>
          <p:nvPr>
            <p:ph type="title"/>
          </p:nvPr>
        </p:nvSpPr>
        <p:spPr>
          <a:xfrm>
            <a:off x="2834228" y="371741"/>
            <a:ext cx="8911687" cy="794329"/>
          </a:xfrm>
        </p:spPr>
        <p:txBody>
          <a:bodyPr/>
          <a:lstStyle/>
          <a:p>
            <a:r>
              <a:rPr lang="en-US" dirty="0"/>
              <a:t>Energy and Work</a:t>
            </a:r>
            <a:endParaRPr lang="en-IN" dirty="0"/>
          </a:p>
        </p:txBody>
      </p:sp>
      <p:sp>
        <p:nvSpPr>
          <p:cNvPr id="3" name="Content Placeholder 2">
            <a:extLst>
              <a:ext uri="{FF2B5EF4-FFF2-40B4-BE49-F238E27FC236}">
                <a16:creationId xmlns:a16="http://schemas.microsoft.com/office/drawing/2014/main" id="{1B73389C-716F-413D-93DF-7A49B9DF37B2}"/>
              </a:ext>
            </a:extLst>
          </p:cNvPr>
          <p:cNvSpPr>
            <a:spLocks noGrp="1"/>
          </p:cNvSpPr>
          <p:nvPr>
            <p:ph sz="half" idx="1"/>
          </p:nvPr>
        </p:nvSpPr>
        <p:spPr>
          <a:xfrm>
            <a:off x="476843" y="1652631"/>
            <a:ext cx="11238313" cy="4524332"/>
          </a:xfrm>
        </p:spPr>
        <p:txBody>
          <a:bodyPr>
            <a:normAutofit/>
          </a:bodyPr>
          <a:lstStyle/>
          <a:p>
            <a:r>
              <a:rPr lang="en-US" sz="2400" dirty="0"/>
              <a:t>If an object is moving, the energy it will gain will be kinetic energy (KE).</a:t>
            </a:r>
          </a:p>
          <a:p>
            <a:r>
              <a:rPr lang="en-US" sz="2400" dirty="0"/>
              <a:t>When an object is raised to a certain height, the gravitational potential energy of the object increases due to work done on the object.</a:t>
            </a:r>
          </a:p>
          <a:p>
            <a:r>
              <a:rPr lang="en-US" sz="2400" dirty="0"/>
              <a:t>The units of both energy and work are those of force times distance.</a:t>
            </a:r>
          </a:p>
          <a:p>
            <a:r>
              <a:rPr lang="en-US" sz="2400" dirty="0"/>
              <a:t>The total work of the system can be expressed as an equation</a:t>
            </a:r>
          </a:p>
        </p:txBody>
      </p:sp>
      <p:graphicFrame>
        <p:nvGraphicFramePr>
          <p:cNvPr id="5" name="Object 3">
            <a:extLst>
              <a:ext uri="{FF2B5EF4-FFF2-40B4-BE49-F238E27FC236}">
                <a16:creationId xmlns:a16="http://schemas.microsoft.com/office/drawing/2014/main" id="{56AD8950-C716-4FD5-84CC-7C36A8855538}"/>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1965161006"/>
              </p:ext>
            </p:extLst>
          </p:nvPr>
        </p:nvGraphicFramePr>
        <p:xfrm>
          <a:off x="4680707" y="4288391"/>
          <a:ext cx="2209800" cy="482600"/>
        </p:xfrm>
        <a:graphic>
          <a:graphicData uri="http://schemas.openxmlformats.org/presentationml/2006/ole">
            <mc:AlternateContent xmlns:mc="http://schemas.openxmlformats.org/markup-compatibility/2006">
              <mc:Choice xmlns:v="urn:schemas-microsoft-com:vml" Requires="v">
                <p:oleObj name="Equation" r:id="rId2" imgW="2209680" imgH="482400" progId="Equation.DSMT4">
                  <p:embed/>
                </p:oleObj>
              </mc:Choice>
              <mc:Fallback>
                <p:oleObj name="Equation" r:id="rId2" imgW="2209680" imgH="482400" progId="Equation.DSMT4">
                  <p:embed/>
                  <p:pic>
                    <p:nvPicPr>
                      <p:cNvPr id="5" name="Object 3">
                        <a:extLst>
                          <a:ext uri="{FF2B5EF4-FFF2-40B4-BE49-F238E27FC236}">
                            <a16:creationId xmlns:a16="http://schemas.microsoft.com/office/drawing/2014/main" id="{56AD8950-C716-4FD5-84CC-7C36A8855538}"/>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680707" y="4288391"/>
                        <a:ext cx="2209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1972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526</TotalTime>
  <Words>3737</Words>
  <Application>Microsoft Office PowerPoint</Application>
  <PresentationFormat>Widescreen</PresentationFormat>
  <Paragraphs>345</Paragraphs>
  <Slides>55</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NSimSun</vt:lpstr>
      <vt:lpstr>Arial</vt:lpstr>
      <vt:lpstr>Calibri</vt:lpstr>
      <vt:lpstr>Cambria Math</vt:lpstr>
      <vt:lpstr>Century Gothic</vt:lpstr>
      <vt:lpstr>Symbol</vt:lpstr>
      <vt:lpstr>Wingdings</vt:lpstr>
      <vt:lpstr>Wingdings 3</vt:lpstr>
      <vt:lpstr>Wisp</vt:lpstr>
      <vt:lpstr>Equation</vt:lpstr>
      <vt:lpstr>Energy and Work</vt:lpstr>
      <vt:lpstr>Energy</vt:lpstr>
      <vt:lpstr>Energy: flavors</vt:lpstr>
      <vt:lpstr>Energy and Work</vt:lpstr>
      <vt:lpstr>Problem </vt:lpstr>
      <vt:lpstr>More worked examples...</vt:lpstr>
      <vt:lpstr>More worked examples...</vt:lpstr>
      <vt:lpstr>More worked examples...</vt:lpstr>
      <vt:lpstr>Energy and Work</vt:lpstr>
      <vt:lpstr>Questions: work</vt:lpstr>
      <vt:lpstr>questions: work</vt:lpstr>
      <vt:lpstr>Energy and Work</vt:lpstr>
      <vt:lpstr>Energy and Work</vt:lpstr>
      <vt:lpstr>Applying the Law of Energy Conservation</vt:lpstr>
      <vt:lpstr>Applying the Law of Energy Conservation</vt:lpstr>
      <vt:lpstr>Units</vt:lpstr>
      <vt:lpstr>Energy Use in Developing Countries</vt:lpstr>
      <vt:lpstr>Energy Use in Developing Countries </vt:lpstr>
      <vt:lpstr>Energy Use in Developing Countries </vt:lpstr>
      <vt:lpstr>Energy-Conversion Efficiencies (1 of 3)</vt:lpstr>
      <vt:lpstr>Energy Conversion Efficiencies</vt:lpstr>
      <vt:lpstr>Some important efficiencies</vt:lpstr>
      <vt:lpstr>Conversion efficiencies: why care?</vt:lpstr>
      <vt:lpstr>PowerPoint Presentation</vt:lpstr>
      <vt:lpstr>Energy-Conversion Efficiencies</vt:lpstr>
      <vt:lpstr>Energy-Conversion Efficiencies</vt:lpstr>
      <vt:lpstr>Power and Force</vt:lpstr>
      <vt:lpstr>Power</vt:lpstr>
      <vt:lpstr>Power: definition &amp; units</vt:lpstr>
      <vt:lpstr>More on units</vt:lpstr>
      <vt:lpstr>British units</vt:lpstr>
      <vt:lpstr>Power and force</vt:lpstr>
      <vt:lpstr>questions: power</vt:lpstr>
      <vt:lpstr>Worked Problem</vt:lpstr>
      <vt:lpstr>Worked problem</vt:lpstr>
      <vt:lpstr>Example </vt:lpstr>
      <vt:lpstr>Example</vt:lpstr>
      <vt:lpstr>Worked example</vt:lpstr>
      <vt:lpstr>Example</vt:lpstr>
      <vt:lpstr>Worked exercise</vt:lpstr>
      <vt:lpstr>Example</vt:lpstr>
      <vt:lpstr>Worked examples</vt:lpstr>
      <vt:lpstr>Per Capita Energy and Power Use</vt:lpstr>
      <vt:lpstr>Per Capita Energy and Power Use</vt:lpstr>
      <vt:lpstr>Per Capita Energy and Power Use</vt:lpstr>
      <vt:lpstr>Per Capita Energy and Power Use</vt:lpstr>
      <vt:lpstr>Special Topic: Simple Machines (1 of 4)</vt:lpstr>
      <vt:lpstr>Simple Machines (2 of 4)</vt:lpstr>
      <vt:lpstr>Simple Machines (3 of 4)</vt:lpstr>
      <vt:lpstr>Simple Machines (4 of 4)</vt:lpstr>
      <vt:lpstr>Simple machines at Home</vt:lpstr>
      <vt:lpstr>Problem on Work</vt:lpstr>
      <vt:lpstr>Problem on Work</vt:lpstr>
      <vt:lpstr>Problem on conservation of Energy</vt:lpstr>
      <vt:lpstr>Problem on conservation of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Work</dc:title>
  <dc:creator>Fatima</dc:creator>
  <cp:lastModifiedBy>Amir, Fatima Zohra</cp:lastModifiedBy>
  <cp:revision>38</cp:revision>
  <cp:lastPrinted>2025-09-06T22:08:07Z</cp:lastPrinted>
  <dcterms:created xsi:type="dcterms:W3CDTF">2025-09-06T14:51:33Z</dcterms:created>
  <dcterms:modified xsi:type="dcterms:W3CDTF">2025-09-09T17:39:28Z</dcterms:modified>
</cp:coreProperties>
</file>